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4.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5.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6.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9" r:id="rId4"/>
    <p:sldMasterId id="2147483856" r:id="rId5"/>
    <p:sldMasterId id="2147483916" r:id="rId6"/>
    <p:sldMasterId id="2147483986" r:id="rId7"/>
    <p:sldMasterId id="2147484023" r:id="rId8"/>
    <p:sldMasterId id="2147484093" r:id="rId9"/>
    <p:sldMasterId id="2147484129" r:id="rId10"/>
  </p:sldMasterIdLst>
  <p:notesMasterIdLst>
    <p:notesMasterId r:id="rId40"/>
  </p:notesMasterIdLst>
  <p:sldIdLst>
    <p:sldId id="270" r:id="rId11"/>
    <p:sldId id="355" r:id="rId12"/>
    <p:sldId id="465" r:id="rId13"/>
    <p:sldId id="425" r:id="rId14"/>
    <p:sldId id="389" r:id="rId15"/>
    <p:sldId id="559" r:id="rId16"/>
    <p:sldId id="603" r:id="rId17"/>
    <p:sldId id="611" r:id="rId18"/>
    <p:sldId id="634" r:id="rId19"/>
    <p:sldId id="633" r:id="rId20"/>
    <p:sldId id="645" r:id="rId21"/>
    <p:sldId id="647" r:id="rId22"/>
    <p:sldId id="646" r:id="rId23"/>
    <p:sldId id="648" r:id="rId24"/>
    <p:sldId id="649" r:id="rId25"/>
    <p:sldId id="638" r:id="rId26"/>
    <p:sldId id="635" r:id="rId27"/>
    <p:sldId id="650" r:id="rId28"/>
    <p:sldId id="652" r:id="rId29"/>
    <p:sldId id="639" r:id="rId30"/>
    <p:sldId id="651" r:id="rId31"/>
    <p:sldId id="636" r:id="rId32"/>
    <p:sldId id="502" r:id="rId33"/>
    <p:sldId id="631" r:id="rId34"/>
    <p:sldId id="630" r:id="rId35"/>
    <p:sldId id="653" r:id="rId36"/>
    <p:sldId id="608" r:id="rId37"/>
    <p:sldId id="276" r:id="rId38"/>
    <p:sldId id="654"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9C75275-79E9-3F32-903C-137075914A5B}" name="Tobias Sturt" initials="TS" userId="cd4705ac8c8e7cf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0000"/>
    <a:srgbClr val="5D4A4E"/>
    <a:srgbClr val="EF4448"/>
    <a:srgbClr val="FCE6E7"/>
    <a:srgbClr val="F5F5F5"/>
    <a:srgbClr val="F75151"/>
    <a:srgbClr val="CC0A20"/>
    <a:srgbClr val="583CDD"/>
    <a:srgbClr val="1A7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81EA-75C2-49E7-96C8-52829432FF93}" v="1" dt="2026-06-15T11:52:25.8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4673" autoAdjust="0"/>
  </p:normalViewPr>
  <p:slideViewPr>
    <p:cSldViewPr snapToGrid="0" snapToObjects="1">
      <p:cViewPr varScale="1">
        <p:scale>
          <a:sx n="147" d="100"/>
          <a:sy n="147" d="100"/>
        </p:scale>
        <p:origin x="594" y="108"/>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microsoft.com/office/2015/10/relationships/revisionInfo" Target="revisionInfo.xml"/><Relationship Id="rId20" Type="http://schemas.openxmlformats.org/officeDocument/2006/relationships/slide" Target="slides/slide10.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Joyner" userId="83fc3910-53c1-4c0e-9545-b0e4a4864fcd" providerId="ADAL" clId="{C73C7E29-EF21-419A-976A-CC08097ABD90}"/>
    <pc:docChg chg="custSel modSld">
      <pc:chgData name="Rebecca Joyner" userId="83fc3910-53c1-4c0e-9545-b0e4a4864fcd" providerId="ADAL" clId="{C73C7E29-EF21-419A-976A-CC08097ABD90}" dt="2026-06-15T11:56:53.564" v="527" actId="6549"/>
      <pc:docMkLst>
        <pc:docMk/>
      </pc:docMkLst>
      <pc:sldChg chg="delSp mod">
        <pc:chgData name="Rebecca Joyner" userId="83fc3910-53c1-4c0e-9545-b0e4a4864fcd" providerId="ADAL" clId="{C73C7E29-EF21-419A-976A-CC08097ABD90}" dt="2026-06-15T11:55:56.027" v="521" actId="478"/>
        <pc:sldMkLst>
          <pc:docMk/>
          <pc:sldMk cId="2755337502" sldId="634"/>
        </pc:sldMkLst>
        <pc:spChg chg="del">
          <ac:chgData name="Rebecca Joyner" userId="83fc3910-53c1-4c0e-9545-b0e4a4864fcd" providerId="ADAL" clId="{C73C7E29-EF21-419A-976A-CC08097ABD90}" dt="2026-06-15T11:55:56.027" v="521" actId="478"/>
          <ac:spMkLst>
            <pc:docMk/>
            <pc:sldMk cId="2755337502" sldId="634"/>
            <ac:spMk id="6" creationId="{13281073-9D3F-1066-A4BD-424055C91924}"/>
          </ac:spMkLst>
        </pc:spChg>
      </pc:sldChg>
      <pc:sldChg chg="delSp mod">
        <pc:chgData name="Rebecca Joyner" userId="83fc3910-53c1-4c0e-9545-b0e4a4864fcd" providerId="ADAL" clId="{C73C7E29-EF21-419A-976A-CC08097ABD90}" dt="2026-06-15T11:55:42.798" v="519" actId="478"/>
        <pc:sldMkLst>
          <pc:docMk/>
          <pc:sldMk cId="628661019" sldId="635"/>
        </pc:sldMkLst>
        <pc:spChg chg="del">
          <ac:chgData name="Rebecca Joyner" userId="83fc3910-53c1-4c0e-9545-b0e4a4864fcd" providerId="ADAL" clId="{C73C7E29-EF21-419A-976A-CC08097ABD90}" dt="2026-06-15T11:55:42.798" v="519" actId="478"/>
          <ac:spMkLst>
            <pc:docMk/>
            <pc:sldMk cId="628661019" sldId="635"/>
            <ac:spMk id="5" creationId="{849CA83A-0EA4-D943-5CCC-5011607C8336}"/>
          </ac:spMkLst>
        </pc:spChg>
      </pc:sldChg>
      <pc:sldChg chg="delSp modSp mod">
        <pc:chgData name="Rebecca Joyner" userId="83fc3910-53c1-4c0e-9545-b0e4a4864fcd" providerId="ADAL" clId="{C73C7E29-EF21-419A-976A-CC08097ABD90}" dt="2026-06-15T11:56:53.564" v="527" actId="6549"/>
        <pc:sldMkLst>
          <pc:docMk/>
          <pc:sldMk cId="712248312" sldId="636"/>
        </pc:sldMkLst>
        <pc:spChg chg="mod">
          <ac:chgData name="Rebecca Joyner" userId="83fc3910-53c1-4c0e-9545-b0e4a4864fcd" providerId="ADAL" clId="{C73C7E29-EF21-419A-976A-CC08097ABD90}" dt="2026-06-15T11:56:53.564" v="527" actId="6549"/>
          <ac:spMkLst>
            <pc:docMk/>
            <pc:sldMk cId="712248312" sldId="636"/>
            <ac:spMk id="3" creationId="{50C9205A-33AC-BB7D-3A3C-20821D254BD7}"/>
          </ac:spMkLst>
        </pc:spChg>
        <pc:spChg chg="del">
          <ac:chgData name="Rebecca Joyner" userId="83fc3910-53c1-4c0e-9545-b0e4a4864fcd" providerId="ADAL" clId="{C73C7E29-EF21-419A-976A-CC08097ABD90}" dt="2026-06-15T11:56:14.591" v="524" actId="478"/>
          <ac:spMkLst>
            <pc:docMk/>
            <pc:sldMk cId="712248312" sldId="636"/>
            <ac:spMk id="5" creationId="{2398460B-79D7-437A-4B90-3B6EDBFB9215}"/>
          </ac:spMkLst>
        </pc:spChg>
      </pc:sldChg>
      <pc:sldChg chg="delSp mod">
        <pc:chgData name="Rebecca Joyner" userId="83fc3910-53c1-4c0e-9545-b0e4a4864fcd" providerId="ADAL" clId="{C73C7E29-EF21-419A-976A-CC08097ABD90}" dt="2026-06-15T11:56:12.195" v="523" actId="478"/>
        <pc:sldMkLst>
          <pc:docMk/>
          <pc:sldMk cId="698079234" sldId="639"/>
        </pc:sldMkLst>
        <pc:spChg chg="del">
          <ac:chgData name="Rebecca Joyner" userId="83fc3910-53c1-4c0e-9545-b0e4a4864fcd" providerId="ADAL" clId="{C73C7E29-EF21-419A-976A-CC08097ABD90}" dt="2026-06-15T11:56:12.195" v="523" actId="478"/>
          <ac:spMkLst>
            <pc:docMk/>
            <pc:sldMk cId="698079234" sldId="639"/>
            <ac:spMk id="5" creationId="{F135D391-6EDA-C41C-02FD-57524E5F8080}"/>
          </ac:spMkLst>
        </pc:spChg>
      </pc:sldChg>
      <pc:sldChg chg="delSp mod">
        <pc:chgData name="Rebecca Joyner" userId="83fc3910-53c1-4c0e-9545-b0e4a4864fcd" providerId="ADAL" clId="{C73C7E29-EF21-419A-976A-CC08097ABD90}" dt="2026-06-15T11:55:49.254" v="520" actId="478"/>
        <pc:sldMkLst>
          <pc:docMk/>
          <pc:sldMk cId="1186936813" sldId="646"/>
        </pc:sldMkLst>
        <pc:spChg chg="del">
          <ac:chgData name="Rebecca Joyner" userId="83fc3910-53c1-4c0e-9545-b0e4a4864fcd" providerId="ADAL" clId="{C73C7E29-EF21-419A-976A-CC08097ABD90}" dt="2026-06-15T11:55:49.254" v="520" actId="478"/>
          <ac:spMkLst>
            <pc:docMk/>
            <pc:sldMk cId="1186936813" sldId="646"/>
            <ac:spMk id="5" creationId="{472A3E53-2CCE-BD77-A321-59E26B9CE1EF}"/>
          </ac:spMkLst>
        </pc:spChg>
      </pc:sldChg>
      <pc:sldChg chg="modSp mod">
        <pc:chgData name="Rebecca Joyner" userId="83fc3910-53c1-4c0e-9545-b0e4a4864fcd" providerId="ADAL" clId="{C73C7E29-EF21-419A-976A-CC08097ABD90}" dt="2026-06-15T11:51:34.546" v="2" actId="20577"/>
        <pc:sldMkLst>
          <pc:docMk/>
          <pc:sldMk cId="2908761045" sldId="648"/>
        </pc:sldMkLst>
        <pc:spChg chg="mod">
          <ac:chgData name="Rebecca Joyner" userId="83fc3910-53c1-4c0e-9545-b0e4a4864fcd" providerId="ADAL" clId="{C73C7E29-EF21-419A-976A-CC08097ABD90}" dt="2026-06-15T11:51:20.536" v="1" actId="27636"/>
          <ac:spMkLst>
            <pc:docMk/>
            <pc:sldMk cId="2908761045" sldId="648"/>
            <ac:spMk id="3" creationId="{5DC68333-2A96-4E03-C9AC-E3A5B6B96CB8}"/>
          </ac:spMkLst>
        </pc:spChg>
        <pc:spChg chg="mod">
          <ac:chgData name="Rebecca Joyner" userId="83fc3910-53c1-4c0e-9545-b0e4a4864fcd" providerId="ADAL" clId="{C73C7E29-EF21-419A-976A-CC08097ABD90}" dt="2026-06-15T11:51:34.546" v="2" actId="20577"/>
          <ac:spMkLst>
            <pc:docMk/>
            <pc:sldMk cId="2908761045" sldId="648"/>
            <ac:spMk id="5" creationId="{92CE0218-19FA-B3B5-00E9-DB1AB680ACCB}"/>
          </ac:spMkLst>
        </pc:spChg>
      </pc:sldChg>
      <pc:sldChg chg="addSp delSp modSp mod">
        <pc:chgData name="Rebecca Joyner" userId="83fc3910-53c1-4c0e-9545-b0e4a4864fcd" providerId="ADAL" clId="{C73C7E29-EF21-419A-976A-CC08097ABD90}" dt="2026-06-15T11:55:24.098" v="518" actId="6549"/>
        <pc:sldMkLst>
          <pc:docMk/>
          <pc:sldMk cId="3048714943" sldId="649"/>
        </pc:sldMkLst>
        <pc:spChg chg="add mod">
          <ac:chgData name="Rebecca Joyner" userId="83fc3910-53c1-4c0e-9545-b0e4a4864fcd" providerId="ADAL" clId="{C73C7E29-EF21-419A-976A-CC08097ABD90}" dt="2026-06-15T11:55:24.098" v="518" actId="6549"/>
          <ac:spMkLst>
            <pc:docMk/>
            <pc:sldMk cId="3048714943" sldId="649"/>
            <ac:spMk id="2" creationId="{43175C6F-9118-23CB-AA01-C8E3C864761C}"/>
          </ac:spMkLst>
        </pc:spChg>
        <pc:spChg chg="add mod ord">
          <ac:chgData name="Rebecca Joyner" userId="83fc3910-53c1-4c0e-9545-b0e4a4864fcd" providerId="ADAL" clId="{C73C7E29-EF21-419A-976A-CC08097ABD90}" dt="2026-06-15T11:55:06.881" v="497" actId="167"/>
          <ac:spMkLst>
            <pc:docMk/>
            <pc:sldMk cId="3048714943" sldId="649"/>
            <ac:spMk id="3" creationId="{CB05C90C-78A8-2E52-6802-635EFECBF1EA}"/>
          </ac:spMkLst>
        </pc:spChg>
        <pc:spChg chg="del">
          <ac:chgData name="Rebecca Joyner" userId="83fc3910-53c1-4c0e-9545-b0e4a4864fcd" providerId="ADAL" clId="{C73C7E29-EF21-419A-976A-CC08097ABD90}" dt="2026-06-15T11:51:51.758" v="3" actId="478"/>
          <ac:spMkLst>
            <pc:docMk/>
            <pc:sldMk cId="3048714943" sldId="649"/>
            <ac:spMk id="8" creationId="{253C8D1B-F049-798A-84E4-42FBBE395F63}"/>
          </ac:spMkLst>
        </pc:spChg>
        <pc:spChg chg="mod">
          <ac:chgData name="Rebecca Joyner" userId="83fc3910-53c1-4c0e-9545-b0e4a4864fcd" providerId="ADAL" clId="{C73C7E29-EF21-419A-976A-CC08097ABD90}" dt="2026-06-15T11:54:44.023" v="489" actId="1036"/>
          <ac:spMkLst>
            <pc:docMk/>
            <pc:sldMk cId="3048714943" sldId="649"/>
            <ac:spMk id="17" creationId="{C90594B7-8F6E-8A37-ABD7-F8EAE6119529}"/>
          </ac:spMkLst>
        </pc:spChg>
        <pc:spChg chg="mod">
          <ac:chgData name="Rebecca Joyner" userId="83fc3910-53c1-4c0e-9545-b0e4a4864fcd" providerId="ADAL" clId="{C73C7E29-EF21-419A-976A-CC08097ABD90}" dt="2026-06-15T11:54:44.023" v="489" actId="1036"/>
          <ac:spMkLst>
            <pc:docMk/>
            <pc:sldMk cId="3048714943" sldId="649"/>
            <ac:spMk id="18" creationId="{226BF874-1D31-07AC-F8B6-9BE7C2739A92}"/>
          </ac:spMkLst>
        </pc:spChg>
        <pc:spChg chg="mod">
          <ac:chgData name="Rebecca Joyner" userId="83fc3910-53c1-4c0e-9545-b0e4a4864fcd" providerId="ADAL" clId="{C73C7E29-EF21-419A-976A-CC08097ABD90}" dt="2026-06-15T11:54:44.023" v="489" actId="1036"/>
          <ac:spMkLst>
            <pc:docMk/>
            <pc:sldMk cId="3048714943" sldId="649"/>
            <ac:spMk id="19" creationId="{3FFDB89A-7887-4470-DDEF-CC50FBA7CF60}"/>
          </ac:spMkLst>
        </pc:spChg>
        <pc:graphicFrameChg chg="mod">
          <ac:chgData name="Rebecca Joyner" userId="83fc3910-53c1-4c0e-9545-b0e4a4864fcd" providerId="ADAL" clId="{C73C7E29-EF21-419A-976A-CC08097ABD90}" dt="2026-06-15T11:54:44.023" v="489" actId="1036"/>
          <ac:graphicFrameMkLst>
            <pc:docMk/>
            <pc:sldMk cId="3048714943" sldId="649"/>
            <ac:graphicFrameMk id="14" creationId="{52FF20C2-C9B1-EE81-01D1-D06149CC7BB2}"/>
          </ac:graphicFrameMkLst>
        </pc:graphicFrameChg>
        <pc:graphicFrameChg chg="mod">
          <ac:chgData name="Rebecca Joyner" userId="83fc3910-53c1-4c0e-9545-b0e4a4864fcd" providerId="ADAL" clId="{C73C7E29-EF21-419A-976A-CC08097ABD90}" dt="2026-06-15T11:54:44.023" v="489" actId="1036"/>
          <ac:graphicFrameMkLst>
            <pc:docMk/>
            <pc:sldMk cId="3048714943" sldId="649"/>
            <ac:graphicFrameMk id="15" creationId="{0B0610C8-48FE-D511-C9F2-0DDAB6B5DECB}"/>
          </ac:graphicFrameMkLst>
        </pc:graphicFrameChg>
        <pc:graphicFrameChg chg="mod">
          <ac:chgData name="Rebecca Joyner" userId="83fc3910-53c1-4c0e-9545-b0e4a4864fcd" providerId="ADAL" clId="{C73C7E29-EF21-419A-976A-CC08097ABD90}" dt="2026-06-15T11:54:44.023" v="489" actId="1036"/>
          <ac:graphicFrameMkLst>
            <pc:docMk/>
            <pc:sldMk cId="3048714943" sldId="649"/>
            <ac:graphicFrameMk id="16" creationId="{2528CE16-BD65-89C7-B6D2-43869722D25D}"/>
          </ac:graphicFrameMkLst>
        </pc:graphicFrameChg>
      </pc:sldChg>
      <pc:sldChg chg="delSp mod">
        <pc:chgData name="Rebecca Joyner" userId="83fc3910-53c1-4c0e-9545-b0e4a4864fcd" providerId="ADAL" clId="{C73C7E29-EF21-419A-976A-CC08097ABD90}" dt="2026-06-15T11:56:09.900" v="522" actId="478"/>
        <pc:sldMkLst>
          <pc:docMk/>
          <pc:sldMk cId="916835479" sldId="652"/>
        </pc:sldMkLst>
        <pc:spChg chg="del">
          <ac:chgData name="Rebecca Joyner" userId="83fc3910-53c1-4c0e-9545-b0e4a4864fcd" providerId="ADAL" clId="{C73C7E29-EF21-419A-976A-CC08097ABD90}" dt="2026-06-15T11:56:09.900" v="522" actId="478"/>
          <ac:spMkLst>
            <pc:docMk/>
            <pc:sldMk cId="916835479" sldId="652"/>
            <ac:spMk id="5" creationId="{8EB56017-DA2A-E34C-DB60-3876E92BB380}"/>
          </ac:spMkLst>
        </pc:spChg>
      </pc:sldChg>
    </pc:docChg>
  </pc:docChgLst>
  <pc:docChgLst>
    <pc:chgData name="Sharon Hedges" userId="7e439cb0-c049-455e-8b4e-c748fa2ecbc3" providerId="ADAL" clId="{9FEDB1C5-DC84-4FAD-8460-3BE030C78F36}"/>
    <pc:docChg chg="modSld">
      <pc:chgData name="Sharon Hedges" userId="7e439cb0-c049-455e-8b4e-c748fa2ecbc3" providerId="ADAL" clId="{9FEDB1C5-DC84-4FAD-8460-3BE030C78F36}" dt="2026-06-10T12:40:40.052" v="1" actId="20577"/>
      <pc:docMkLst>
        <pc:docMk/>
      </pc:docMkLst>
      <pc:sldChg chg="modSp mod">
        <pc:chgData name="Sharon Hedges" userId="7e439cb0-c049-455e-8b4e-c748fa2ecbc3" providerId="ADAL" clId="{9FEDB1C5-DC84-4FAD-8460-3BE030C78F36}" dt="2026-06-10T12:40:40.052" v="1" actId="20577"/>
        <pc:sldMkLst>
          <pc:docMk/>
          <pc:sldMk cId="920908685" sldId="603"/>
        </pc:sldMkLst>
        <pc:spChg chg="mod">
          <ac:chgData name="Sharon Hedges" userId="7e439cb0-c049-455e-8b4e-c748fa2ecbc3" providerId="ADAL" clId="{9FEDB1C5-DC84-4FAD-8460-3BE030C78F36}" dt="2026-06-10T12:40:40.052" v="1" actId="20577"/>
          <ac:spMkLst>
            <pc:docMk/>
            <pc:sldMk cId="920908685" sldId="603"/>
            <ac:spMk id="5" creationId="{A41E8E36-8890-A80A-6ED4-C7BF548BC2F1}"/>
          </ac:spMkLst>
        </pc:spChg>
      </pc:sldChg>
    </pc:docChg>
  </pc:docChgLst>
  <pc:docChgLst>
    <pc:chgData name="Rebecca Joyner" userId="9efb29fc-6fe1-4f33-989c-d88e70e44927" providerId="ADAL" clId="{C73C7E29-EF21-419A-976A-CC08097ABD90}"/>
    <pc:docChg chg="addSld delSld modSld">
      <pc:chgData name="Rebecca Joyner" userId="9efb29fc-6fe1-4f33-989c-d88e70e44927" providerId="ADAL" clId="{C73C7E29-EF21-419A-976A-CC08097ABD90}" dt="2026-05-21T16:15:28.486" v="1" actId="47"/>
      <pc:docMkLst>
        <pc:docMk/>
      </pc:docMkLst>
      <pc:sldChg chg="add">
        <pc:chgData name="Rebecca Joyner" userId="9efb29fc-6fe1-4f33-989c-d88e70e44927" providerId="ADAL" clId="{C73C7E29-EF21-419A-976A-CC08097ABD90}" dt="2026-05-21T16:15:26.325" v="0"/>
        <pc:sldMkLst>
          <pc:docMk/>
          <pc:sldMk cId="1580819720" sldId="65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16693849912106E-2"/>
          <c:y val="9.4466441694788142E-2"/>
          <c:w val="0.92899095921436881"/>
          <c:h val="0.65389081226846213"/>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0-D3BC-4750-97BB-FA2E7C580226}"/>
              </c:ext>
            </c:extLst>
          </c:dPt>
          <c:dPt>
            <c:idx val="1"/>
            <c:invertIfNegative val="0"/>
            <c:bubble3D val="0"/>
            <c:spPr>
              <a:solidFill>
                <a:srgbClr val="92D050"/>
              </a:solidFill>
              <a:ln>
                <a:noFill/>
              </a:ln>
              <a:effectLst/>
            </c:spPr>
            <c:extLst>
              <c:ext xmlns:c16="http://schemas.microsoft.com/office/drawing/2014/chart" uri="{C3380CC4-5D6E-409C-BE32-E72D297353CC}">
                <c16:uniqueId val="{00000001-D3BC-4750-97BB-FA2E7C580226}"/>
              </c:ext>
            </c:extLst>
          </c:dPt>
          <c:dPt>
            <c:idx val="2"/>
            <c:invertIfNegative val="0"/>
            <c:bubble3D val="0"/>
            <c:spPr>
              <a:solidFill>
                <a:srgbClr val="FFC000"/>
              </a:solidFill>
              <a:ln>
                <a:noFill/>
              </a:ln>
              <a:effectLst/>
            </c:spPr>
            <c:extLst>
              <c:ext xmlns:c16="http://schemas.microsoft.com/office/drawing/2014/chart" uri="{C3380CC4-5D6E-409C-BE32-E72D297353CC}">
                <c16:uniqueId val="{00000002-D3BC-4750-97BB-FA2E7C580226}"/>
              </c:ext>
            </c:extLst>
          </c:dPt>
          <c:dPt>
            <c:idx val="3"/>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D3BC-4750-97BB-FA2E7C580226}"/>
              </c:ext>
            </c:extLst>
          </c:dPt>
          <c:dPt>
            <c:idx val="4"/>
            <c:invertIfNegative val="0"/>
            <c:bubble3D val="0"/>
            <c:spPr>
              <a:solidFill>
                <a:schemeClr val="accent1">
                  <a:lumMod val="75000"/>
                </a:schemeClr>
              </a:solidFill>
              <a:ln>
                <a:noFill/>
              </a:ln>
              <a:effectLst/>
            </c:spPr>
            <c:extLst>
              <c:ext xmlns:c16="http://schemas.microsoft.com/office/drawing/2014/chart" uri="{C3380CC4-5D6E-409C-BE32-E72D297353CC}">
                <c16:uniqueId val="{00000004-D3BC-4750-97BB-FA2E7C580226}"/>
              </c:ext>
            </c:extLst>
          </c:dPt>
          <c:cat>
            <c:strRef>
              <c:f>Sheet1!$A$2:$A$6</c:f>
              <c:strCache>
                <c:ptCount val="5"/>
                <c:pt idx="0">
                  <c:v>Very 
positive</c:v>
                </c:pt>
                <c:pt idx="1">
                  <c:v>Fairly 
positive</c:v>
                </c:pt>
                <c:pt idx="2">
                  <c:v>Neutral</c:v>
                </c:pt>
                <c:pt idx="3">
                  <c:v>Fairly negative</c:v>
                </c:pt>
                <c:pt idx="4">
                  <c:v>Very 
negative</c:v>
                </c:pt>
              </c:strCache>
            </c:strRef>
          </c:cat>
          <c:val>
            <c:numRef>
              <c:f>Sheet1!$B$2:$B$6</c:f>
              <c:numCache>
                <c:formatCode>General</c:formatCode>
                <c:ptCount val="5"/>
                <c:pt idx="0">
                  <c:v>5</c:v>
                </c:pt>
                <c:pt idx="1">
                  <c:v>14</c:v>
                </c:pt>
                <c:pt idx="2">
                  <c:v>9</c:v>
                </c:pt>
                <c:pt idx="3">
                  <c:v>7</c:v>
                </c:pt>
                <c:pt idx="4">
                  <c:v>2</c:v>
                </c:pt>
              </c:numCache>
            </c:numRef>
          </c:val>
          <c:extLst>
            <c:ext xmlns:c16="http://schemas.microsoft.com/office/drawing/2014/chart" uri="{C3380CC4-5D6E-409C-BE32-E72D297353CC}">
              <c16:uniqueId val="{00000000-2623-4E21-B53F-15A3B2B332F3}"/>
            </c:ext>
          </c:extLst>
        </c:ser>
        <c:dLbls>
          <c:showLegendKey val="0"/>
          <c:showVal val="0"/>
          <c:showCatName val="0"/>
          <c:showSerName val="0"/>
          <c:showPercent val="0"/>
          <c:showBubbleSize val="0"/>
        </c:dLbls>
        <c:gapWidth val="20"/>
        <c:axId val="935958399"/>
        <c:axId val="935950831"/>
      </c:barChart>
      <c:catAx>
        <c:axId val="93595839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35950831"/>
        <c:crosses val="autoZero"/>
        <c:auto val="1"/>
        <c:lblAlgn val="ctr"/>
        <c:lblOffset val="100"/>
        <c:noMultiLvlLbl val="0"/>
      </c:catAx>
      <c:valAx>
        <c:axId val="935950831"/>
        <c:scaling>
          <c:orientation val="minMax"/>
          <c:max val="30"/>
          <c:min val="0"/>
        </c:scaling>
        <c:delete val="1"/>
        <c:axPos val="l"/>
        <c:numFmt formatCode="General" sourceLinked="1"/>
        <c:majorTickMark val="out"/>
        <c:minorTickMark val="none"/>
        <c:tickLblPos val="nextTo"/>
        <c:crossAx val="93595839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798488899722601E-2"/>
          <c:y val="5.1717228040216764E-2"/>
          <c:w val="0.89377656445555032"/>
          <c:h val="0.56625206921186977"/>
        </c:manualLayout>
      </c:layout>
      <c:lineChart>
        <c:grouping val="standard"/>
        <c:varyColors val="0"/>
        <c:ser>
          <c:idx val="0"/>
          <c:order val="0"/>
          <c:tx>
            <c:strRef>
              <c:f>Sheet1!$B$1</c:f>
              <c:strCache>
                <c:ptCount val="1"/>
                <c:pt idx="0">
                  <c:v>All positive</c:v>
                </c:pt>
              </c:strCache>
            </c:strRef>
          </c:tx>
          <c:spPr>
            <a:ln w="28575" cap="rnd">
              <a:solidFill>
                <a:srgbClr val="92D050"/>
              </a:solidFill>
              <a:round/>
            </a:ln>
            <a:effectLst/>
          </c:spPr>
          <c:marker>
            <c:symbol val="none"/>
          </c:marker>
          <c:cat>
            <c:strRef>
              <c:f>Sheet1!$A$2:$A$4</c:f>
              <c:strCache>
                <c:ptCount val="3"/>
                <c:pt idx="0">
                  <c:v>Jun/Jul 24</c:v>
                </c:pt>
                <c:pt idx="1">
                  <c:v>Dec-24</c:v>
                </c:pt>
                <c:pt idx="2">
                  <c:v>Mar-25</c:v>
                </c:pt>
              </c:strCache>
            </c:strRef>
          </c:cat>
          <c:val>
            <c:numRef>
              <c:f>Sheet1!$B$2:$B$4</c:f>
              <c:numCache>
                <c:formatCode>General</c:formatCode>
                <c:ptCount val="3"/>
                <c:pt idx="0">
                  <c:v>24</c:v>
                </c:pt>
                <c:pt idx="1">
                  <c:v>19</c:v>
                </c:pt>
                <c:pt idx="2">
                  <c:v>19</c:v>
                </c:pt>
              </c:numCache>
            </c:numRef>
          </c:val>
          <c:smooth val="0"/>
          <c:extLst>
            <c:ext xmlns:c16="http://schemas.microsoft.com/office/drawing/2014/chart" uri="{C3380CC4-5D6E-409C-BE32-E72D297353CC}">
              <c16:uniqueId val="{00000000-F953-4F0A-9EDA-F910DEB53961}"/>
            </c:ext>
          </c:extLst>
        </c:ser>
        <c:ser>
          <c:idx val="1"/>
          <c:order val="1"/>
          <c:tx>
            <c:strRef>
              <c:f>Sheet1!$C$1</c:f>
              <c:strCache>
                <c:ptCount val="1"/>
                <c:pt idx="0">
                  <c:v>Neutral</c:v>
                </c:pt>
              </c:strCache>
            </c:strRef>
          </c:tx>
          <c:spPr>
            <a:ln w="28575" cap="rnd">
              <a:solidFill>
                <a:srgbClr val="FFC000"/>
              </a:solidFill>
              <a:round/>
            </a:ln>
            <a:effectLst/>
          </c:spPr>
          <c:marker>
            <c:symbol val="none"/>
          </c:marker>
          <c:cat>
            <c:strRef>
              <c:f>Sheet1!$A$2:$A$4</c:f>
              <c:strCache>
                <c:ptCount val="3"/>
                <c:pt idx="0">
                  <c:v>Jun/Jul 24</c:v>
                </c:pt>
                <c:pt idx="1">
                  <c:v>Dec-24</c:v>
                </c:pt>
                <c:pt idx="2">
                  <c:v>Mar-25</c:v>
                </c:pt>
              </c:strCache>
            </c:strRef>
          </c:cat>
          <c:val>
            <c:numRef>
              <c:f>Sheet1!$C$2:$C$4</c:f>
              <c:numCache>
                <c:formatCode>General</c:formatCode>
                <c:ptCount val="3"/>
                <c:pt idx="0">
                  <c:v>6</c:v>
                </c:pt>
                <c:pt idx="1">
                  <c:v>7</c:v>
                </c:pt>
                <c:pt idx="2">
                  <c:v>9</c:v>
                </c:pt>
              </c:numCache>
            </c:numRef>
          </c:val>
          <c:smooth val="0"/>
          <c:extLst>
            <c:ext xmlns:c16="http://schemas.microsoft.com/office/drawing/2014/chart" uri="{C3380CC4-5D6E-409C-BE32-E72D297353CC}">
              <c16:uniqueId val="{00000001-F953-4F0A-9EDA-F910DEB53961}"/>
            </c:ext>
          </c:extLst>
        </c:ser>
        <c:ser>
          <c:idx val="2"/>
          <c:order val="2"/>
          <c:tx>
            <c:strRef>
              <c:f>Sheet1!$D$1</c:f>
              <c:strCache>
                <c:ptCount val="1"/>
                <c:pt idx="0">
                  <c:v>All negative</c:v>
                </c:pt>
              </c:strCache>
            </c:strRef>
          </c:tx>
          <c:spPr>
            <a:ln w="28575" cap="rnd">
              <a:solidFill>
                <a:schemeClr val="accent1"/>
              </a:solidFill>
              <a:round/>
            </a:ln>
            <a:effectLst/>
          </c:spPr>
          <c:marker>
            <c:symbol val="none"/>
          </c:marker>
          <c:cat>
            <c:strRef>
              <c:f>Sheet1!$A$2:$A$4</c:f>
              <c:strCache>
                <c:ptCount val="3"/>
                <c:pt idx="0">
                  <c:v>Jun/Jul 24</c:v>
                </c:pt>
                <c:pt idx="1">
                  <c:v>Dec-24</c:v>
                </c:pt>
                <c:pt idx="2">
                  <c:v>Mar-25</c:v>
                </c:pt>
              </c:strCache>
            </c:strRef>
          </c:cat>
          <c:val>
            <c:numRef>
              <c:f>Sheet1!$D$2:$D$4</c:f>
              <c:numCache>
                <c:formatCode>General</c:formatCode>
                <c:ptCount val="3"/>
                <c:pt idx="0">
                  <c:v>10</c:v>
                </c:pt>
                <c:pt idx="1">
                  <c:v>14</c:v>
                </c:pt>
                <c:pt idx="2">
                  <c:v>9</c:v>
                </c:pt>
              </c:numCache>
            </c:numRef>
          </c:val>
          <c:smooth val="0"/>
          <c:extLst>
            <c:ext xmlns:c16="http://schemas.microsoft.com/office/drawing/2014/chart" uri="{C3380CC4-5D6E-409C-BE32-E72D297353CC}">
              <c16:uniqueId val="{00000002-F953-4F0A-9EDA-F910DEB53961}"/>
            </c:ext>
          </c:extLst>
        </c:ser>
        <c:dLbls>
          <c:showLegendKey val="0"/>
          <c:showVal val="0"/>
          <c:showCatName val="0"/>
          <c:showSerName val="0"/>
          <c:showPercent val="0"/>
          <c:showBubbleSize val="0"/>
        </c:dLbls>
        <c:smooth val="0"/>
        <c:axId val="1467740511"/>
        <c:axId val="1467740991"/>
      </c:lineChart>
      <c:catAx>
        <c:axId val="1467740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467740991"/>
        <c:crosses val="autoZero"/>
        <c:auto val="1"/>
        <c:lblAlgn val="ctr"/>
        <c:lblOffset val="100"/>
        <c:noMultiLvlLbl val="0"/>
      </c:catAx>
      <c:valAx>
        <c:axId val="14677409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677405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B0C7E6-BBC1-4E50-8094-AD00F6A7CA0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31CFFBC-34F6-4843-91EF-C684A3D46C24}">
      <dgm:prSet phldrT="[Text]"/>
      <dgm:spPr/>
      <dgm:t>
        <a:bodyPr/>
        <a:lstStyle/>
        <a:p>
          <a:r>
            <a:rPr lang="en-GB" b="0" i="0" u="none" dirty="0"/>
            <a:t>Cost in general</a:t>
          </a:r>
          <a:endParaRPr lang="en-GB" dirty="0"/>
        </a:p>
      </dgm:t>
    </dgm:pt>
    <dgm:pt modelId="{C4FD019E-0451-4129-803D-514EE97892F6}" type="parTrans" cxnId="{952F908A-BE40-4E37-9B80-59FB4C46DD0C}">
      <dgm:prSet/>
      <dgm:spPr/>
      <dgm:t>
        <a:bodyPr/>
        <a:lstStyle/>
        <a:p>
          <a:endParaRPr lang="en-GB"/>
        </a:p>
      </dgm:t>
    </dgm:pt>
    <dgm:pt modelId="{5DD1E6C1-F49C-4B6E-A97C-2D1F273E1D07}" type="sibTrans" cxnId="{952F908A-BE40-4E37-9B80-59FB4C46DD0C}">
      <dgm:prSet/>
      <dgm:spPr/>
      <dgm:t>
        <a:bodyPr/>
        <a:lstStyle/>
        <a:p>
          <a:endParaRPr lang="en-GB"/>
        </a:p>
      </dgm:t>
    </dgm:pt>
    <dgm:pt modelId="{F3497592-CD6A-489B-B827-02EBDADF5D5F}">
      <dgm:prSet phldrT="[Text]"/>
      <dgm:spPr/>
      <dgm:t>
        <a:bodyPr/>
        <a:lstStyle/>
        <a:p>
          <a:r>
            <a:rPr lang="en-GB" b="0" i="0" u="none" dirty="0"/>
            <a:t>Reliability / punctuality</a:t>
          </a:r>
          <a:endParaRPr lang="en-GB" dirty="0"/>
        </a:p>
      </dgm:t>
    </dgm:pt>
    <dgm:pt modelId="{51F6B13B-44BE-4BFE-9A05-4F06AA0567E3}" type="parTrans" cxnId="{82612315-1857-4695-BC48-B88EA9EBD129}">
      <dgm:prSet/>
      <dgm:spPr/>
      <dgm:t>
        <a:bodyPr/>
        <a:lstStyle/>
        <a:p>
          <a:endParaRPr lang="en-GB"/>
        </a:p>
      </dgm:t>
    </dgm:pt>
    <dgm:pt modelId="{20324949-BAA6-4C16-85D7-353033CE3C0F}" type="sibTrans" cxnId="{82612315-1857-4695-BC48-B88EA9EBD129}">
      <dgm:prSet/>
      <dgm:spPr/>
      <dgm:t>
        <a:bodyPr/>
        <a:lstStyle/>
        <a:p>
          <a:endParaRPr lang="en-GB"/>
        </a:p>
      </dgm:t>
    </dgm:pt>
    <dgm:pt modelId="{FDD5C5CF-86A5-44F5-987D-5F73208F06DF}">
      <dgm:prSet phldrT="[Text]"/>
      <dgm:spPr/>
      <dgm:t>
        <a:bodyPr/>
        <a:lstStyle/>
        <a:p>
          <a:r>
            <a:rPr lang="en-GB" b="0" i="0" u="none" dirty="0"/>
            <a:t>On board comfort / environment</a:t>
          </a:r>
          <a:endParaRPr lang="en-GB" dirty="0"/>
        </a:p>
      </dgm:t>
    </dgm:pt>
    <dgm:pt modelId="{47482353-A24F-4BAB-949B-4C9AA27197BD}" type="parTrans" cxnId="{94C3B2F7-B83D-45C4-B3A8-AADCBA5C240A}">
      <dgm:prSet/>
      <dgm:spPr/>
      <dgm:t>
        <a:bodyPr/>
        <a:lstStyle/>
        <a:p>
          <a:endParaRPr lang="en-GB"/>
        </a:p>
      </dgm:t>
    </dgm:pt>
    <dgm:pt modelId="{FB97F83E-ED76-4C17-A51E-68EB5975CA4B}" type="sibTrans" cxnId="{94C3B2F7-B83D-45C4-B3A8-AADCBA5C240A}">
      <dgm:prSet/>
      <dgm:spPr/>
      <dgm:t>
        <a:bodyPr/>
        <a:lstStyle/>
        <a:p>
          <a:endParaRPr lang="en-GB"/>
        </a:p>
      </dgm:t>
    </dgm:pt>
    <dgm:pt modelId="{77F533D3-F6D5-4EB6-8D4C-6A2DFAA71A62}">
      <dgm:prSet phldrT="[Text]"/>
      <dgm:spPr>
        <a:solidFill>
          <a:schemeClr val="accent4"/>
        </a:solidFill>
      </dgm:spPr>
      <dgm:t>
        <a:bodyPr/>
        <a:lstStyle/>
        <a:p>
          <a:r>
            <a:rPr lang="en-GB" b="0" i="0" u="none" dirty="0"/>
            <a:t>Expand network / locations (stations and routes)</a:t>
          </a:r>
          <a:endParaRPr lang="en-GB" dirty="0"/>
        </a:p>
      </dgm:t>
    </dgm:pt>
    <dgm:pt modelId="{D6A020BF-7A77-4862-8563-27FD1469B33C}" type="parTrans" cxnId="{4FA4052D-A452-4ECB-92D3-E0E6DA310EDD}">
      <dgm:prSet/>
      <dgm:spPr/>
      <dgm:t>
        <a:bodyPr/>
        <a:lstStyle/>
        <a:p>
          <a:endParaRPr lang="en-GB"/>
        </a:p>
      </dgm:t>
    </dgm:pt>
    <dgm:pt modelId="{89B2BA2F-5071-4877-AEC6-07FCA3C7357D}" type="sibTrans" cxnId="{4FA4052D-A452-4ECB-92D3-E0E6DA310EDD}">
      <dgm:prSet/>
      <dgm:spPr/>
      <dgm:t>
        <a:bodyPr/>
        <a:lstStyle/>
        <a:p>
          <a:endParaRPr lang="en-GB"/>
        </a:p>
      </dgm:t>
    </dgm:pt>
    <dgm:pt modelId="{048A2A82-68F8-4C8A-BA95-C0B8C8CAFE08}">
      <dgm:prSet phldrT="[Text]"/>
      <dgm:spPr>
        <a:solidFill>
          <a:schemeClr val="accent3">
            <a:lumMod val="75000"/>
          </a:schemeClr>
        </a:solidFill>
      </dgm:spPr>
      <dgm:t>
        <a:bodyPr/>
        <a:lstStyle/>
        <a:p>
          <a:r>
            <a:rPr lang="en-GB" b="0" i="0" u="none" dirty="0"/>
            <a:t>Accessibility</a:t>
          </a:r>
          <a:endParaRPr lang="en-GB" dirty="0"/>
        </a:p>
      </dgm:t>
    </dgm:pt>
    <dgm:pt modelId="{ECFD7204-BC4A-4D58-89B2-2681FCC9452F}" type="parTrans" cxnId="{C4393126-C7FF-4F76-83E2-63F0C62EE919}">
      <dgm:prSet/>
      <dgm:spPr/>
      <dgm:t>
        <a:bodyPr/>
        <a:lstStyle/>
        <a:p>
          <a:endParaRPr lang="en-GB"/>
        </a:p>
      </dgm:t>
    </dgm:pt>
    <dgm:pt modelId="{863DA3BC-47BB-4506-8E7E-59F84C7D45A3}" type="sibTrans" cxnId="{C4393126-C7FF-4F76-83E2-63F0C62EE919}">
      <dgm:prSet/>
      <dgm:spPr/>
      <dgm:t>
        <a:bodyPr/>
        <a:lstStyle/>
        <a:p>
          <a:endParaRPr lang="en-GB"/>
        </a:p>
      </dgm:t>
    </dgm:pt>
    <dgm:pt modelId="{A5813FDC-6617-4B02-BB60-72A7B5A78918}">
      <dgm:prSet phldrT="[Text]"/>
      <dgm:spPr>
        <a:solidFill>
          <a:schemeClr val="accent3">
            <a:lumMod val="75000"/>
          </a:schemeClr>
        </a:solidFill>
      </dgm:spPr>
      <dgm:t>
        <a:bodyPr/>
        <a:lstStyle/>
        <a:p>
          <a:r>
            <a:rPr lang="en-GB" b="0" i="0" u="none" dirty="0"/>
            <a:t>Timetabling &amp; frequency</a:t>
          </a:r>
          <a:endParaRPr lang="en-GB" dirty="0"/>
        </a:p>
      </dgm:t>
    </dgm:pt>
    <dgm:pt modelId="{D5A89B33-F141-42B6-B467-D36856393A36}" type="parTrans" cxnId="{EFD9BFC1-5867-4418-B2A8-82DFF4D66D40}">
      <dgm:prSet/>
      <dgm:spPr/>
      <dgm:t>
        <a:bodyPr/>
        <a:lstStyle/>
        <a:p>
          <a:endParaRPr lang="en-GB"/>
        </a:p>
      </dgm:t>
    </dgm:pt>
    <dgm:pt modelId="{1097D3C9-53C4-4A56-AAA9-673EF63A7D18}" type="sibTrans" cxnId="{EFD9BFC1-5867-4418-B2A8-82DFF4D66D40}">
      <dgm:prSet/>
      <dgm:spPr/>
      <dgm:t>
        <a:bodyPr/>
        <a:lstStyle/>
        <a:p>
          <a:endParaRPr lang="en-GB"/>
        </a:p>
      </dgm:t>
    </dgm:pt>
    <dgm:pt modelId="{F9E7E694-94AC-4DA5-8BAA-8F479882E443}">
      <dgm:prSet phldrT="[Text]"/>
      <dgm:spPr>
        <a:solidFill>
          <a:schemeClr val="tx2">
            <a:lumMod val="75000"/>
            <a:lumOff val="25000"/>
          </a:schemeClr>
        </a:solidFill>
      </dgm:spPr>
      <dgm:t>
        <a:bodyPr/>
        <a:lstStyle/>
        <a:p>
          <a:r>
            <a:rPr lang="en-GB" b="0" i="0" u="none" dirty="0"/>
            <a:t>Simplify all aspects of train travel / ease of use</a:t>
          </a:r>
          <a:endParaRPr lang="en-GB" dirty="0"/>
        </a:p>
      </dgm:t>
    </dgm:pt>
    <dgm:pt modelId="{606722B5-589C-407C-B366-47D7D4F90390}" type="parTrans" cxnId="{FB5B3B0D-4A21-477B-96C8-FBBDA7978957}">
      <dgm:prSet/>
      <dgm:spPr/>
      <dgm:t>
        <a:bodyPr/>
        <a:lstStyle/>
        <a:p>
          <a:endParaRPr lang="en-GB"/>
        </a:p>
      </dgm:t>
    </dgm:pt>
    <dgm:pt modelId="{4A9BB880-1274-4099-A45C-74FAC6AE6ABE}" type="sibTrans" cxnId="{FB5B3B0D-4A21-477B-96C8-FBBDA7978957}">
      <dgm:prSet/>
      <dgm:spPr/>
      <dgm:t>
        <a:bodyPr/>
        <a:lstStyle/>
        <a:p>
          <a:endParaRPr lang="en-GB"/>
        </a:p>
      </dgm:t>
    </dgm:pt>
    <dgm:pt modelId="{0E11DDDD-E352-4889-9392-64D2CD861034}">
      <dgm:prSet phldrT="[Text]"/>
      <dgm:spPr>
        <a:solidFill>
          <a:schemeClr val="tx2">
            <a:lumMod val="75000"/>
            <a:lumOff val="25000"/>
          </a:schemeClr>
        </a:solidFill>
      </dgm:spPr>
      <dgm:t>
        <a:bodyPr/>
        <a:lstStyle/>
        <a:p>
          <a:r>
            <a:rPr lang="en-GB" b="0" i="0" u="none" dirty="0"/>
            <a:t>Staff (training)</a:t>
          </a:r>
          <a:endParaRPr lang="en-GB" dirty="0"/>
        </a:p>
      </dgm:t>
    </dgm:pt>
    <dgm:pt modelId="{2AC76929-4902-4348-B831-714595356FC6}" type="parTrans" cxnId="{A9196B12-9A0B-4BFB-9605-C949BEA57AC8}">
      <dgm:prSet/>
      <dgm:spPr/>
      <dgm:t>
        <a:bodyPr/>
        <a:lstStyle/>
        <a:p>
          <a:endParaRPr lang="en-GB"/>
        </a:p>
      </dgm:t>
    </dgm:pt>
    <dgm:pt modelId="{C2177837-5E60-4D8C-986B-68BC8CF26008}" type="sibTrans" cxnId="{A9196B12-9A0B-4BFB-9605-C949BEA57AC8}">
      <dgm:prSet/>
      <dgm:spPr/>
      <dgm:t>
        <a:bodyPr/>
        <a:lstStyle/>
        <a:p>
          <a:endParaRPr lang="en-GB"/>
        </a:p>
      </dgm:t>
    </dgm:pt>
    <dgm:pt modelId="{ABBEF401-414B-4A7E-AF9B-BF4B60B586FA}">
      <dgm:prSet phldrT="[Text]"/>
      <dgm:spPr>
        <a:solidFill>
          <a:schemeClr val="tx2">
            <a:lumMod val="75000"/>
            <a:lumOff val="25000"/>
          </a:schemeClr>
        </a:solidFill>
      </dgm:spPr>
      <dgm:t>
        <a:bodyPr/>
        <a:lstStyle/>
        <a:p>
          <a:r>
            <a:rPr lang="en-GB" b="0" i="0" u="none" dirty="0"/>
            <a:t>Accountability</a:t>
          </a:r>
          <a:endParaRPr lang="en-GB" dirty="0"/>
        </a:p>
      </dgm:t>
    </dgm:pt>
    <dgm:pt modelId="{BD708E63-1E10-47D9-8AE2-5756176E46D4}" type="parTrans" cxnId="{CD736640-3128-44AC-9AB5-57B86CD25011}">
      <dgm:prSet/>
      <dgm:spPr/>
      <dgm:t>
        <a:bodyPr/>
        <a:lstStyle/>
        <a:p>
          <a:endParaRPr lang="en-GB"/>
        </a:p>
      </dgm:t>
    </dgm:pt>
    <dgm:pt modelId="{9ADFEC77-E730-4B62-867C-86E8FC82E4AE}" type="sibTrans" cxnId="{CD736640-3128-44AC-9AB5-57B86CD25011}">
      <dgm:prSet/>
      <dgm:spPr/>
      <dgm:t>
        <a:bodyPr/>
        <a:lstStyle/>
        <a:p>
          <a:endParaRPr lang="en-GB"/>
        </a:p>
      </dgm:t>
    </dgm:pt>
    <dgm:pt modelId="{6FACD6DF-7F23-4E50-92EC-75575FB95574}">
      <dgm:prSet phldrT="[Text]"/>
      <dgm:spPr>
        <a:solidFill>
          <a:schemeClr val="tx2">
            <a:lumMod val="75000"/>
            <a:lumOff val="25000"/>
          </a:schemeClr>
        </a:solidFill>
      </dgm:spPr>
      <dgm:t>
        <a:bodyPr/>
        <a:lstStyle/>
        <a:p>
          <a:r>
            <a:rPr lang="en-GB" b="0" i="0" u="none" dirty="0"/>
            <a:t>Capacity / overcrowding</a:t>
          </a:r>
          <a:endParaRPr lang="en-GB" dirty="0"/>
        </a:p>
      </dgm:t>
    </dgm:pt>
    <dgm:pt modelId="{70DA1375-2F46-43EE-8AA4-EE0038CF9103}" type="parTrans" cxnId="{F0C5FAD4-5083-4A9B-80B7-CE438F3ACE37}">
      <dgm:prSet/>
      <dgm:spPr/>
      <dgm:t>
        <a:bodyPr/>
        <a:lstStyle/>
        <a:p>
          <a:endParaRPr lang="en-GB"/>
        </a:p>
      </dgm:t>
    </dgm:pt>
    <dgm:pt modelId="{5CA7CD78-7835-4258-AA15-29D4A6B4E576}" type="sibTrans" cxnId="{F0C5FAD4-5083-4A9B-80B7-CE438F3ACE37}">
      <dgm:prSet/>
      <dgm:spPr/>
      <dgm:t>
        <a:bodyPr/>
        <a:lstStyle/>
        <a:p>
          <a:endParaRPr lang="en-GB"/>
        </a:p>
      </dgm:t>
    </dgm:pt>
    <dgm:pt modelId="{EB5DA8B8-7185-4409-9D2A-AF9A63345819}">
      <dgm:prSet phldrT="[Text]"/>
      <dgm:spPr>
        <a:solidFill>
          <a:schemeClr val="tx2">
            <a:lumMod val="75000"/>
            <a:lumOff val="25000"/>
          </a:schemeClr>
        </a:solidFill>
      </dgm:spPr>
      <dgm:t>
        <a:bodyPr/>
        <a:lstStyle/>
        <a:p>
          <a:r>
            <a:rPr lang="en-GB" b="0" i="0" u="none" dirty="0"/>
            <a:t>Passenger experience</a:t>
          </a:r>
          <a:endParaRPr lang="en-GB" dirty="0"/>
        </a:p>
      </dgm:t>
    </dgm:pt>
    <dgm:pt modelId="{42783EEA-96B6-4E76-A9F1-D83FC12CC014}" type="parTrans" cxnId="{A3E0C5FC-CA8A-46D1-BEC8-A136A6C1D9E2}">
      <dgm:prSet/>
      <dgm:spPr/>
      <dgm:t>
        <a:bodyPr/>
        <a:lstStyle/>
        <a:p>
          <a:endParaRPr lang="en-GB"/>
        </a:p>
      </dgm:t>
    </dgm:pt>
    <dgm:pt modelId="{EBB8E774-8772-421C-9662-F40F521C7696}" type="sibTrans" cxnId="{A3E0C5FC-CA8A-46D1-BEC8-A136A6C1D9E2}">
      <dgm:prSet/>
      <dgm:spPr/>
      <dgm:t>
        <a:bodyPr/>
        <a:lstStyle/>
        <a:p>
          <a:endParaRPr lang="en-GB"/>
        </a:p>
      </dgm:t>
    </dgm:pt>
    <dgm:pt modelId="{5B39C338-B0D8-4C5F-A457-99705769687D}">
      <dgm:prSet phldrT="[Text]"/>
      <dgm:spPr>
        <a:solidFill>
          <a:schemeClr val="tx2">
            <a:lumMod val="75000"/>
            <a:lumOff val="25000"/>
          </a:schemeClr>
        </a:solidFill>
      </dgm:spPr>
      <dgm:t>
        <a:bodyPr/>
        <a:lstStyle/>
        <a:p>
          <a:r>
            <a:rPr lang="en-GB" b="0" i="0" u="none" dirty="0"/>
            <a:t>Ticket inspections - check people have paid</a:t>
          </a:r>
          <a:endParaRPr lang="en-GB" dirty="0"/>
        </a:p>
      </dgm:t>
    </dgm:pt>
    <dgm:pt modelId="{C6ED3486-A541-45F8-B0BF-92E2714077A4}" type="parTrans" cxnId="{06D451CA-52C6-4F7A-AB53-B7F5E9C07DF9}">
      <dgm:prSet/>
      <dgm:spPr/>
      <dgm:t>
        <a:bodyPr/>
        <a:lstStyle/>
        <a:p>
          <a:endParaRPr lang="en-GB"/>
        </a:p>
      </dgm:t>
    </dgm:pt>
    <dgm:pt modelId="{BBB3BD10-057C-4211-BAFA-C89CA7B8704C}" type="sibTrans" cxnId="{06D451CA-52C6-4F7A-AB53-B7F5E9C07DF9}">
      <dgm:prSet/>
      <dgm:spPr/>
      <dgm:t>
        <a:bodyPr/>
        <a:lstStyle/>
        <a:p>
          <a:endParaRPr lang="en-GB"/>
        </a:p>
      </dgm:t>
    </dgm:pt>
    <dgm:pt modelId="{BF69BC00-6D3F-4DB3-AF5E-5AE2A9C994AC}">
      <dgm:prSet phldrT="[Text]"/>
      <dgm:spPr>
        <a:solidFill>
          <a:schemeClr val="accent3">
            <a:lumMod val="75000"/>
          </a:schemeClr>
        </a:solidFill>
      </dgm:spPr>
      <dgm:t>
        <a:bodyPr/>
        <a:lstStyle/>
        <a:p>
          <a:r>
            <a:rPr lang="en-GB" b="0" i="0" u="none"/>
            <a:t>Clear information at stations /on board</a:t>
          </a:r>
          <a:endParaRPr lang="en-GB" dirty="0"/>
        </a:p>
      </dgm:t>
    </dgm:pt>
    <dgm:pt modelId="{257CC4F7-CC72-4612-B683-FA01CF325F49}" type="parTrans" cxnId="{E5ECCEF3-E66F-4436-ACAA-CB96A1CADB07}">
      <dgm:prSet/>
      <dgm:spPr/>
      <dgm:t>
        <a:bodyPr/>
        <a:lstStyle/>
        <a:p>
          <a:endParaRPr lang="en-GB"/>
        </a:p>
      </dgm:t>
    </dgm:pt>
    <dgm:pt modelId="{0530F6B1-3327-4A81-849E-A2CC011798BA}" type="sibTrans" cxnId="{E5ECCEF3-E66F-4436-ACAA-CB96A1CADB07}">
      <dgm:prSet/>
      <dgm:spPr/>
      <dgm:t>
        <a:bodyPr/>
        <a:lstStyle/>
        <a:p>
          <a:endParaRPr lang="en-GB"/>
        </a:p>
      </dgm:t>
    </dgm:pt>
    <dgm:pt modelId="{477C2334-5647-4081-8B75-21E1CAB2F323}">
      <dgm:prSet phldrT="[Text]"/>
      <dgm:spPr>
        <a:solidFill>
          <a:schemeClr val="tx2">
            <a:lumMod val="75000"/>
            <a:lumOff val="25000"/>
          </a:schemeClr>
        </a:solidFill>
      </dgm:spPr>
      <dgm:t>
        <a:bodyPr/>
        <a:lstStyle/>
        <a:p>
          <a:r>
            <a:rPr lang="en-GB" b="0" i="0" u="none" dirty="0"/>
            <a:t>Ticketing complexity / price range &amp; variation</a:t>
          </a:r>
          <a:endParaRPr lang="en-GB" dirty="0"/>
        </a:p>
      </dgm:t>
    </dgm:pt>
    <dgm:pt modelId="{EB88A239-CAD2-4504-B181-00C4646A8300}" type="parTrans" cxnId="{5C9E36A0-C275-432C-90C4-BD44EAE08F73}">
      <dgm:prSet/>
      <dgm:spPr/>
      <dgm:t>
        <a:bodyPr/>
        <a:lstStyle/>
        <a:p>
          <a:endParaRPr lang="en-GB"/>
        </a:p>
      </dgm:t>
    </dgm:pt>
    <dgm:pt modelId="{408EEF38-25B2-4F17-B5CA-02C08BB2F4E4}" type="sibTrans" cxnId="{5C9E36A0-C275-432C-90C4-BD44EAE08F73}">
      <dgm:prSet/>
      <dgm:spPr/>
      <dgm:t>
        <a:bodyPr/>
        <a:lstStyle/>
        <a:p>
          <a:endParaRPr lang="en-GB"/>
        </a:p>
      </dgm:t>
    </dgm:pt>
    <dgm:pt modelId="{57925A63-A0C7-49EE-910B-E6EDC75B52E0}">
      <dgm:prSet phldrT="[Text]"/>
      <dgm:spPr>
        <a:solidFill>
          <a:schemeClr val="accent3">
            <a:lumMod val="75000"/>
          </a:schemeClr>
        </a:solidFill>
      </dgm:spPr>
      <dgm:t>
        <a:bodyPr/>
        <a:lstStyle/>
        <a:p>
          <a:r>
            <a:rPr lang="en-GB" b="0" i="0" u="none" dirty="0"/>
            <a:t>Delay management</a:t>
          </a:r>
          <a:endParaRPr lang="en-GB" dirty="0"/>
        </a:p>
      </dgm:t>
    </dgm:pt>
    <dgm:pt modelId="{A1C85416-5118-4269-A8BB-9FBFE5F8E8AD}" type="parTrans" cxnId="{4A99DEB3-DD0A-41A8-97C3-F8C8185471D1}">
      <dgm:prSet/>
      <dgm:spPr/>
      <dgm:t>
        <a:bodyPr/>
        <a:lstStyle/>
        <a:p>
          <a:endParaRPr lang="en-GB"/>
        </a:p>
      </dgm:t>
    </dgm:pt>
    <dgm:pt modelId="{BA84A72D-9AFB-4BC3-A471-CBEAD363C35E}" type="sibTrans" cxnId="{4A99DEB3-DD0A-41A8-97C3-F8C8185471D1}">
      <dgm:prSet/>
      <dgm:spPr/>
      <dgm:t>
        <a:bodyPr/>
        <a:lstStyle/>
        <a:p>
          <a:endParaRPr lang="en-GB"/>
        </a:p>
      </dgm:t>
    </dgm:pt>
    <dgm:pt modelId="{0688B4D6-1E9B-487D-8C43-3F41A4E8D95B}">
      <dgm:prSet phldrT="[Text]"/>
      <dgm:spPr>
        <a:solidFill>
          <a:schemeClr val="accent3">
            <a:lumMod val="75000"/>
          </a:schemeClr>
        </a:solidFill>
      </dgm:spPr>
      <dgm:t>
        <a:bodyPr/>
        <a:lstStyle/>
        <a:p>
          <a:r>
            <a:rPr lang="en-GB" b="0" i="0" u="none" dirty="0"/>
            <a:t>Geographic / national consistency</a:t>
          </a:r>
          <a:endParaRPr lang="en-GB" dirty="0"/>
        </a:p>
      </dgm:t>
    </dgm:pt>
    <dgm:pt modelId="{6325DF1B-16FE-4782-939D-7BFFEB387BEF}" type="parTrans" cxnId="{07B3ED51-F495-4404-B7FB-D1C11EDCF764}">
      <dgm:prSet/>
      <dgm:spPr/>
      <dgm:t>
        <a:bodyPr/>
        <a:lstStyle/>
        <a:p>
          <a:endParaRPr lang="en-GB"/>
        </a:p>
      </dgm:t>
    </dgm:pt>
    <dgm:pt modelId="{15C15298-B622-410B-B2D4-C10F28EBE9DE}" type="sibTrans" cxnId="{07B3ED51-F495-4404-B7FB-D1C11EDCF764}">
      <dgm:prSet/>
      <dgm:spPr/>
      <dgm:t>
        <a:bodyPr/>
        <a:lstStyle/>
        <a:p>
          <a:endParaRPr lang="en-GB"/>
        </a:p>
      </dgm:t>
    </dgm:pt>
    <dgm:pt modelId="{ECB68976-92CF-419B-AF56-854F1C8F74C3}" type="pres">
      <dgm:prSet presAssocID="{6AB0C7E6-BBC1-4E50-8094-AD00F6A7CA06}" presName="diagram" presStyleCnt="0">
        <dgm:presLayoutVars>
          <dgm:dir/>
          <dgm:resizeHandles val="exact"/>
        </dgm:presLayoutVars>
      </dgm:prSet>
      <dgm:spPr/>
    </dgm:pt>
    <dgm:pt modelId="{7D8298A9-1DE5-4019-B9D0-9ACE42DA76F2}" type="pres">
      <dgm:prSet presAssocID="{D31CFFBC-34F6-4843-91EF-C684A3D46C24}" presName="node" presStyleLbl="node1" presStyleIdx="0" presStyleCnt="16">
        <dgm:presLayoutVars>
          <dgm:bulletEnabled val="1"/>
        </dgm:presLayoutVars>
      </dgm:prSet>
      <dgm:spPr/>
    </dgm:pt>
    <dgm:pt modelId="{C6872AE7-CE44-4234-AEC7-40ECE7E66354}" type="pres">
      <dgm:prSet presAssocID="{5DD1E6C1-F49C-4B6E-A97C-2D1F273E1D07}" presName="sibTrans" presStyleCnt="0"/>
      <dgm:spPr/>
    </dgm:pt>
    <dgm:pt modelId="{8660B4A7-7C04-4A16-814C-7D8CF1A34C82}" type="pres">
      <dgm:prSet presAssocID="{F3497592-CD6A-489B-B827-02EBDADF5D5F}" presName="node" presStyleLbl="node1" presStyleIdx="1" presStyleCnt="16">
        <dgm:presLayoutVars>
          <dgm:bulletEnabled val="1"/>
        </dgm:presLayoutVars>
      </dgm:prSet>
      <dgm:spPr/>
    </dgm:pt>
    <dgm:pt modelId="{093A0AFA-3C7F-4EDB-8263-B167B3D949FB}" type="pres">
      <dgm:prSet presAssocID="{20324949-BAA6-4C16-85D7-353033CE3C0F}" presName="sibTrans" presStyleCnt="0"/>
      <dgm:spPr/>
    </dgm:pt>
    <dgm:pt modelId="{466E49CF-62D4-4725-A001-73A73C3B5661}" type="pres">
      <dgm:prSet presAssocID="{FDD5C5CF-86A5-44F5-987D-5F73208F06DF}" presName="node" presStyleLbl="node1" presStyleIdx="2" presStyleCnt="16">
        <dgm:presLayoutVars>
          <dgm:bulletEnabled val="1"/>
        </dgm:presLayoutVars>
      </dgm:prSet>
      <dgm:spPr/>
    </dgm:pt>
    <dgm:pt modelId="{853FEFE1-40DF-4316-9CD6-33F6EA8CB97E}" type="pres">
      <dgm:prSet presAssocID="{FB97F83E-ED76-4C17-A51E-68EB5975CA4B}" presName="sibTrans" presStyleCnt="0"/>
      <dgm:spPr/>
    </dgm:pt>
    <dgm:pt modelId="{B5CE98FD-4511-4AF8-8857-16895B24E03A}" type="pres">
      <dgm:prSet presAssocID="{77F533D3-F6D5-4EB6-8D4C-6A2DFAA71A62}" presName="node" presStyleLbl="node1" presStyleIdx="3" presStyleCnt="16">
        <dgm:presLayoutVars>
          <dgm:bulletEnabled val="1"/>
        </dgm:presLayoutVars>
      </dgm:prSet>
      <dgm:spPr/>
    </dgm:pt>
    <dgm:pt modelId="{5A33427F-4D46-40D3-8122-CF5B33371495}" type="pres">
      <dgm:prSet presAssocID="{89B2BA2F-5071-4877-AEC6-07FCA3C7357D}" presName="sibTrans" presStyleCnt="0"/>
      <dgm:spPr/>
    </dgm:pt>
    <dgm:pt modelId="{2840A484-09BA-4C93-B9CD-D84EED50B9D8}" type="pres">
      <dgm:prSet presAssocID="{BF69BC00-6D3F-4DB3-AF5E-5AE2A9C994AC}" presName="node" presStyleLbl="node1" presStyleIdx="4" presStyleCnt="16">
        <dgm:presLayoutVars>
          <dgm:bulletEnabled val="1"/>
        </dgm:presLayoutVars>
      </dgm:prSet>
      <dgm:spPr/>
    </dgm:pt>
    <dgm:pt modelId="{EE0E70E6-3593-40EA-A806-AAFC401D1113}" type="pres">
      <dgm:prSet presAssocID="{0530F6B1-3327-4A81-849E-A2CC011798BA}" presName="sibTrans" presStyleCnt="0"/>
      <dgm:spPr/>
    </dgm:pt>
    <dgm:pt modelId="{F72C88B9-AA4D-4DAD-B2E8-955F8489BE90}" type="pres">
      <dgm:prSet presAssocID="{048A2A82-68F8-4C8A-BA95-C0B8C8CAFE08}" presName="node" presStyleLbl="node1" presStyleIdx="5" presStyleCnt="16">
        <dgm:presLayoutVars>
          <dgm:bulletEnabled val="1"/>
        </dgm:presLayoutVars>
      </dgm:prSet>
      <dgm:spPr/>
    </dgm:pt>
    <dgm:pt modelId="{EB17E588-696D-4D7B-AEF6-3885FB6121AA}" type="pres">
      <dgm:prSet presAssocID="{863DA3BC-47BB-4506-8E7E-59F84C7D45A3}" presName="sibTrans" presStyleCnt="0"/>
      <dgm:spPr/>
    </dgm:pt>
    <dgm:pt modelId="{63378E82-47E6-42D8-9C27-0F9A33D120A8}" type="pres">
      <dgm:prSet presAssocID="{A5813FDC-6617-4B02-BB60-72A7B5A78918}" presName="node" presStyleLbl="node1" presStyleIdx="6" presStyleCnt="16">
        <dgm:presLayoutVars>
          <dgm:bulletEnabled val="1"/>
        </dgm:presLayoutVars>
      </dgm:prSet>
      <dgm:spPr/>
    </dgm:pt>
    <dgm:pt modelId="{7E05F2B6-7A7B-4AAC-B41C-DE3208A15908}" type="pres">
      <dgm:prSet presAssocID="{1097D3C9-53C4-4A56-AAA9-673EF63A7D18}" presName="sibTrans" presStyleCnt="0"/>
      <dgm:spPr/>
    </dgm:pt>
    <dgm:pt modelId="{BA76E6B9-267E-4AEC-821B-565A6F234D0A}" type="pres">
      <dgm:prSet presAssocID="{57925A63-A0C7-49EE-910B-E6EDC75B52E0}" presName="node" presStyleLbl="node1" presStyleIdx="7" presStyleCnt="16">
        <dgm:presLayoutVars>
          <dgm:bulletEnabled val="1"/>
        </dgm:presLayoutVars>
      </dgm:prSet>
      <dgm:spPr/>
    </dgm:pt>
    <dgm:pt modelId="{8467B6F6-55B7-45C9-9C1E-9046E6E46B46}" type="pres">
      <dgm:prSet presAssocID="{BA84A72D-9AFB-4BC3-A471-CBEAD363C35E}" presName="sibTrans" presStyleCnt="0"/>
      <dgm:spPr/>
    </dgm:pt>
    <dgm:pt modelId="{80282797-B572-45B0-B9B0-A09CBD4DA247}" type="pres">
      <dgm:prSet presAssocID="{0688B4D6-1E9B-487D-8C43-3F41A4E8D95B}" presName="node" presStyleLbl="node1" presStyleIdx="8" presStyleCnt="16">
        <dgm:presLayoutVars>
          <dgm:bulletEnabled val="1"/>
        </dgm:presLayoutVars>
      </dgm:prSet>
      <dgm:spPr/>
    </dgm:pt>
    <dgm:pt modelId="{F281CC8F-F008-4DA6-A7C4-BE9DB26502B9}" type="pres">
      <dgm:prSet presAssocID="{15C15298-B622-410B-B2D4-C10F28EBE9DE}" presName="sibTrans" presStyleCnt="0"/>
      <dgm:spPr/>
    </dgm:pt>
    <dgm:pt modelId="{68276267-2225-44B3-B900-47F61F082E39}" type="pres">
      <dgm:prSet presAssocID="{477C2334-5647-4081-8B75-21E1CAB2F323}" presName="node" presStyleLbl="node1" presStyleIdx="9" presStyleCnt="16" custLinFactNeighborX="-1132">
        <dgm:presLayoutVars>
          <dgm:bulletEnabled val="1"/>
        </dgm:presLayoutVars>
      </dgm:prSet>
      <dgm:spPr/>
    </dgm:pt>
    <dgm:pt modelId="{48F52059-1A23-4857-9B10-9581CC1CB8C7}" type="pres">
      <dgm:prSet presAssocID="{408EEF38-25B2-4F17-B5CA-02C08BB2F4E4}" presName="sibTrans" presStyleCnt="0"/>
      <dgm:spPr/>
    </dgm:pt>
    <dgm:pt modelId="{51E129D9-C062-4DC7-9291-DCA3C1118358}" type="pres">
      <dgm:prSet presAssocID="{F9E7E694-94AC-4DA5-8BAA-8F479882E443}" presName="node" presStyleLbl="node1" presStyleIdx="10" presStyleCnt="16" custLinFactNeighborX="-1132">
        <dgm:presLayoutVars>
          <dgm:bulletEnabled val="1"/>
        </dgm:presLayoutVars>
      </dgm:prSet>
      <dgm:spPr/>
    </dgm:pt>
    <dgm:pt modelId="{174ABC9F-0EE8-44C7-AC1D-96AD869E89F4}" type="pres">
      <dgm:prSet presAssocID="{4A9BB880-1274-4099-A45C-74FAC6AE6ABE}" presName="sibTrans" presStyleCnt="0"/>
      <dgm:spPr/>
    </dgm:pt>
    <dgm:pt modelId="{76F49117-F4EB-4EE9-A399-FBD858ADB14D}" type="pres">
      <dgm:prSet presAssocID="{0E11DDDD-E352-4889-9392-64D2CD861034}" presName="node" presStyleLbl="node1" presStyleIdx="11" presStyleCnt="16" custLinFactNeighborX="-1132">
        <dgm:presLayoutVars>
          <dgm:bulletEnabled val="1"/>
        </dgm:presLayoutVars>
      </dgm:prSet>
      <dgm:spPr/>
    </dgm:pt>
    <dgm:pt modelId="{60ED7F9D-1256-44DE-9C18-46256B9D72A9}" type="pres">
      <dgm:prSet presAssocID="{C2177837-5E60-4D8C-986B-68BC8CF26008}" presName="sibTrans" presStyleCnt="0"/>
      <dgm:spPr/>
    </dgm:pt>
    <dgm:pt modelId="{F13BC198-CD72-49B0-A51D-5BCA9E8A6233}" type="pres">
      <dgm:prSet presAssocID="{ABBEF401-414B-4A7E-AF9B-BF4B60B586FA}" presName="node" presStyleLbl="node1" presStyleIdx="12" presStyleCnt="16">
        <dgm:presLayoutVars>
          <dgm:bulletEnabled val="1"/>
        </dgm:presLayoutVars>
      </dgm:prSet>
      <dgm:spPr/>
    </dgm:pt>
    <dgm:pt modelId="{65B0D2AD-7B27-4503-913B-9FE9326286EC}" type="pres">
      <dgm:prSet presAssocID="{9ADFEC77-E730-4B62-867C-86E8FC82E4AE}" presName="sibTrans" presStyleCnt="0"/>
      <dgm:spPr/>
    </dgm:pt>
    <dgm:pt modelId="{FCE3410C-6621-4631-BAB7-EFA864C53406}" type="pres">
      <dgm:prSet presAssocID="{6FACD6DF-7F23-4E50-92EC-75575FB95574}" presName="node" presStyleLbl="node1" presStyleIdx="13" presStyleCnt="16">
        <dgm:presLayoutVars>
          <dgm:bulletEnabled val="1"/>
        </dgm:presLayoutVars>
      </dgm:prSet>
      <dgm:spPr/>
    </dgm:pt>
    <dgm:pt modelId="{4708FFDA-B6CD-4B92-859B-4A140F21B919}" type="pres">
      <dgm:prSet presAssocID="{5CA7CD78-7835-4258-AA15-29D4A6B4E576}" presName="sibTrans" presStyleCnt="0"/>
      <dgm:spPr/>
    </dgm:pt>
    <dgm:pt modelId="{C0C7839B-6532-44C8-B8D1-95E33DC0EA51}" type="pres">
      <dgm:prSet presAssocID="{EB5DA8B8-7185-4409-9D2A-AF9A63345819}" presName="node" presStyleLbl="node1" presStyleIdx="14" presStyleCnt="16" custLinFactNeighborX="-1132">
        <dgm:presLayoutVars>
          <dgm:bulletEnabled val="1"/>
        </dgm:presLayoutVars>
      </dgm:prSet>
      <dgm:spPr/>
    </dgm:pt>
    <dgm:pt modelId="{8410A6B1-6834-41FC-A10F-431529605C7C}" type="pres">
      <dgm:prSet presAssocID="{EBB8E774-8772-421C-9662-F40F521C7696}" presName="sibTrans" presStyleCnt="0"/>
      <dgm:spPr/>
    </dgm:pt>
    <dgm:pt modelId="{6108C873-6D0E-4AFB-B62B-510CF30EEFE7}" type="pres">
      <dgm:prSet presAssocID="{5B39C338-B0D8-4C5F-A457-99705769687D}" presName="node" presStyleLbl="node1" presStyleIdx="15" presStyleCnt="16" custLinFactNeighborX="-1132">
        <dgm:presLayoutVars>
          <dgm:bulletEnabled val="1"/>
        </dgm:presLayoutVars>
      </dgm:prSet>
      <dgm:spPr/>
    </dgm:pt>
  </dgm:ptLst>
  <dgm:cxnLst>
    <dgm:cxn modelId="{47B5AA02-6B9D-4AF5-937A-C16EB591410D}" type="presOf" srcId="{EB5DA8B8-7185-4409-9D2A-AF9A63345819}" destId="{C0C7839B-6532-44C8-B8D1-95E33DC0EA51}" srcOrd="0" destOrd="0" presId="urn:microsoft.com/office/officeart/2005/8/layout/default"/>
    <dgm:cxn modelId="{A84A010B-9C3E-4521-9662-E14DC6882961}" type="presOf" srcId="{6AB0C7E6-BBC1-4E50-8094-AD00F6A7CA06}" destId="{ECB68976-92CF-419B-AF56-854F1C8F74C3}" srcOrd="0" destOrd="0" presId="urn:microsoft.com/office/officeart/2005/8/layout/default"/>
    <dgm:cxn modelId="{FB5B3B0D-4A21-477B-96C8-FBBDA7978957}" srcId="{6AB0C7E6-BBC1-4E50-8094-AD00F6A7CA06}" destId="{F9E7E694-94AC-4DA5-8BAA-8F479882E443}" srcOrd="10" destOrd="0" parTransId="{606722B5-589C-407C-B366-47D7D4F90390}" sibTransId="{4A9BB880-1274-4099-A45C-74FAC6AE6ABE}"/>
    <dgm:cxn modelId="{A9196B12-9A0B-4BFB-9605-C949BEA57AC8}" srcId="{6AB0C7E6-BBC1-4E50-8094-AD00F6A7CA06}" destId="{0E11DDDD-E352-4889-9392-64D2CD861034}" srcOrd="11" destOrd="0" parTransId="{2AC76929-4902-4348-B831-714595356FC6}" sibTransId="{C2177837-5E60-4D8C-986B-68BC8CF26008}"/>
    <dgm:cxn modelId="{032D0914-2B88-4E7F-9D16-67FD6BA3E3C7}" type="presOf" srcId="{D31CFFBC-34F6-4843-91EF-C684A3D46C24}" destId="{7D8298A9-1DE5-4019-B9D0-9ACE42DA76F2}" srcOrd="0" destOrd="0" presId="urn:microsoft.com/office/officeart/2005/8/layout/default"/>
    <dgm:cxn modelId="{82612315-1857-4695-BC48-B88EA9EBD129}" srcId="{6AB0C7E6-BBC1-4E50-8094-AD00F6A7CA06}" destId="{F3497592-CD6A-489B-B827-02EBDADF5D5F}" srcOrd="1" destOrd="0" parTransId="{51F6B13B-44BE-4BFE-9A05-4F06AA0567E3}" sibTransId="{20324949-BAA6-4C16-85D7-353033CE3C0F}"/>
    <dgm:cxn modelId="{5F7F8F16-B8B4-4F8A-B140-71715305EA0E}" type="presOf" srcId="{F9E7E694-94AC-4DA5-8BAA-8F479882E443}" destId="{51E129D9-C062-4DC7-9291-DCA3C1118358}" srcOrd="0" destOrd="0" presId="urn:microsoft.com/office/officeart/2005/8/layout/default"/>
    <dgm:cxn modelId="{C4393126-C7FF-4F76-83E2-63F0C62EE919}" srcId="{6AB0C7E6-BBC1-4E50-8094-AD00F6A7CA06}" destId="{048A2A82-68F8-4C8A-BA95-C0B8C8CAFE08}" srcOrd="5" destOrd="0" parTransId="{ECFD7204-BC4A-4D58-89B2-2681FCC9452F}" sibTransId="{863DA3BC-47BB-4506-8E7E-59F84C7D45A3}"/>
    <dgm:cxn modelId="{4FA4052D-A452-4ECB-92D3-E0E6DA310EDD}" srcId="{6AB0C7E6-BBC1-4E50-8094-AD00F6A7CA06}" destId="{77F533D3-F6D5-4EB6-8D4C-6A2DFAA71A62}" srcOrd="3" destOrd="0" parTransId="{D6A020BF-7A77-4862-8563-27FD1469B33C}" sibTransId="{89B2BA2F-5071-4877-AEC6-07FCA3C7357D}"/>
    <dgm:cxn modelId="{58FBB437-C0F3-44F5-8856-5A867AF74714}" type="presOf" srcId="{F3497592-CD6A-489B-B827-02EBDADF5D5F}" destId="{8660B4A7-7C04-4A16-814C-7D8CF1A34C82}" srcOrd="0" destOrd="0" presId="urn:microsoft.com/office/officeart/2005/8/layout/default"/>
    <dgm:cxn modelId="{6C3E2340-0F31-440A-B69E-0EC3F4A8B93C}" type="presOf" srcId="{477C2334-5647-4081-8B75-21E1CAB2F323}" destId="{68276267-2225-44B3-B900-47F61F082E39}" srcOrd="0" destOrd="0" presId="urn:microsoft.com/office/officeart/2005/8/layout/default"/>
    <dgm:cxn modelId="{CD736640-3128-44AC-9AB5-57B86CD25011}" srcId="{6AB0C7E6-BBC1-4E50-8094-AD00F6A7CA06}" destId="{ABBEF401-414B-4A7E-AF9B-BF4B60B586FA}" srcOrd="12" destOrd="0" parTransId="{BD708E63-1E10-47D9-8AE2-5756176E46D4}" sibTransId="{9ADFEC77-E730-4B62-867C-86E8FC82E4AE}"/>
    <dgm:cxn modelId="{C658B166-9602-44F2-9C9D-CC9D1D558F8A}" type="presOf" srcId="{ABBEF401-414B-4A7E-AF9B-BF4B60B586FA}" destId="{F13BC198-CD72-49B0-A51D-5BCA9E8A6233}" srcOrd="0" destOrd="0" presId="urn:microsoft.com/office/officeart/2005/8/layout/default"/>
    <dgm:cxn modelId="{07B3ED51-F495-4404-B7FB-D1C11EDCF764}" srcId="{6AB0C7E6-BBC1-4E50-8094-AD00F6A7CA06}" destId="{0688B4D6-1E9B-487D-8C43-3F41A4E8D95B}" srcOrd="8" destOrd="0" parTransId="{6325DF1B-16FE-4782-939D-7BFFEB387BEF}" sibTransId="{15C15298-B622-410B-B2D4-C10F28EBE9DE}"/>
    <dgm:cxn modelId="{952F908A-BE40-4E37-9B80-59FB4C46DD0C}" srcId="{6AB0C7E6-BBC1-4E50-8094-AD00F6A7CA06}" destId="{D31CFFBC-34F6-4843-91EF-C684A3D46C24}" srcOrd="0" destOrd="0" parTransId="{C4FD019E-0451-4129-803D-514EE97892F6}" sibTransId="{5DD1E6C1-F49C-4B6E-A97C-2D1F273E1D07}"/>
    <dgm:cxn modelId="{ADD25591-8EC3-4806-B2AA-080CE76DA7B9}" type="presOf" srcId="{FDD5C5CF-86A5-44F5-987D-5F73208F06DF}" destId="{466E49CF-62D4-4725-A001-73A73C3B5661}" srcOrd="0" destOrd="0" presId="urn:microsoft.com/office/officeart/2005/8/layout/default"/>
    <dgm:cxn modelId="{5C9E36A0-C275-432C-90C4-BD44EAE08F73}" srcId="{6AB0C7E6-BBC1-4E50-8094-AD00F6A7CA06}" destId="{477C2334-5647-4081-8B75-21E1CAB2F323}" srcOrd="9" destOrd="0" parTransId="{EB88A239-CAD2-4504-B181-00C4646A8300}" sibTransId="{408EEF38-25B2-4F17-B5CA-02C08BB2F4E4}"/>
    <dgm:cxn modelId="{9D77D2A3-6A6F-46D4-B9F3-D15102F1FE3C}" type="presOf" srcId="{048A2A82-68F8-4C8A-BA95-C0B8C8CAFE08}" destId="{F72C88B9-AA4D-4DAD-B2E8-955F8489BE90}" srcOrd="0" destOrd="0" presId="urn:microsoft.com/office/officeart/2005/8/layout/default"/>
    <dgm:cxn modelId="{5373B1A4-6145-4A22-BB0F-1E540BAE4A86}" type="presOf" srcId="{A5813FDC-6617-4B02-BB60-72A7B5A78918}" destId="{63378E82-47E6-42D8-9C27-0F9A33D120A8}" srcOrd="0" destOrd="0" presId="urn:microsoft.com/office/officeart/2005/8/layout/default"/>
    <dgm:cxn modelId="{EAB818AE-AE7B-4020-ACFB-4F5A485FA6BA}" type="presOf" srcId="{77F533D3-F6D5-4EB6-8D4C-6A2DFAA71A62}" destId="{B5CE98FD-4511-4AF8-8857-16895B24E03A}" srcOrd="0" destOrd="0" presId="urn:microsoft.com/office/officeart/2005/8/layout/default"/>
    <dgm:cxn modelId="{250387B1-84AC-48AB-A853-98454C559C61}" type="presOf" srcId="{BF69BC00-6D3F-4DB3-AF5E-5AE2A9C994AC}" destId="{2840A484-09BA-4C93-B9CD-D84EED50B9D8}" srcOrd="0" destOrd="0" presId="urn:microsoft.com/office/officeart/2005/8/layout/default"/>
    <dgm:cxn modelId="{4A99DEB3-DD0A-41A8-97C3-F8C8185471D1}" srcId="{6AB0C7E6-BBC1-4E50-8094-AD00F6A7CA06}" destId="{57925A63-A0C7-49EE-910B-E6EDC75B52E0}" srcOrd="7" destOrd="0" parTransId="{A1C85416-5118-4269-A8BB-9FBFE5F8E8AD}" sibTransId="{BA84A72D-9AFB-4BC3-A471-CBEAD363C35E}"/>
    <dgm:cxn modelId="{EFD9BFC1-5867-4418-B2A8-82DFF4D66D40}" srcId="{6AB0C7E6-BBC1-4E50-8094-AD00F6A7CA06}" destId="{A5813FDC-6617-4B02-BB60-72A7B5A78918}" srcOrd="6" destOrd="0" parTransId="{D5A89B33-F141-42B6-B467-D36856393A36}" sibTransId="{1097D3C9-53C4-4A56-AAA9-673EF63A7D18}"/>
    <dgm:cxn modelId="{89705BC4-D67F-4E2C-9CD3-B45FD36554C0}" type="presOf" srcId="{57925A63-A0C7-49EE-910B-E6EDC75B52E0}" destId="{BA76E6B9-267E-4AEC-821B-565A6F234D0A}" srcOrd="0" destOrd="0" presId="urn:microsoft.com/office/officeart/2005/8/layout/default"/>
    <dgm:cxn modelId="{DCD6FDC6-C1E3-4183-94DD-16A0D6D46893}" type="presOf" srcId="{5B39C338-B0D8-4C5F-A457-99705769687D}" destId="{6108C873-6D0E-4AFB-B62B-510CF30EEFE7}" srcOrd="0" destOrd="0" presId="urn:microsoft.com/office/officeart/2005/8/layout/default"/>
    <dgm:cxn modelId="{06D451CA-52C6-4F7A-AB53-B7F5E9C07DF9}" srcId="{6AB0C7E6-BBC1-4E50-8094-AD00F6A7CA06}" destId="{5B39C338-B0D8-4C5F-A457-99705769687D}" srcOrd="15" destOrd="0" parTransId="{C6ED3486-A541-45F8-B0BF-92E2714077A4}" sibTransId="{BBB3BD10-057C-4211-BAFA-C89CA7B8704C}"/>
    <dgm:cxn modelId="{6FCF0BCB-8C97-4535-80E7-1E1ED061CD91}" type="presOf" srcId="{0E11DDDD-E352-4889-9392-64D2CD861034}" destId="{76F49117-F4EB-4EE9-A399-FBD858ADB14D}" srcOrd="0" destOrd="0" presId="urn:microsoft.com/office/officeart/2005/8/layout/default"/>
    <dgm:cxn modelId="{F0C5FAD4-5083-4A9B-80B7-CE438F3ACE37}" srcId="{6AB0C7E6-BBC1-4E50-8094-AD00F6A7CA06}" destId="{6FACD6DF-7F23-4E50-92EC-75575FB95574}" srcOrd="13" destOrd="0" parTransId="{70DA1375-2F46-43EE-8AA4-EE0038CF9103}" sibTransId="{5CA7CD78-7835-4258-AA15-29D4A6B4E576}"/>
    <dgm:cxn modelId="{144C62E2-2B79-4321-B8B3-1ADBE10FE273}" type="presOf" srcId="{6FACD6DF-7F23-4E50-92EC-75575FB95574}" destId="{FCE3410C-6621-4631-BAB7-EFA864C53406}" srcOrd="0" destOrd="0" presId="urn:microsoft.com/office/officeart/2005/8/layout/default"/>
    <dgm:cxn modelId="{E5ECCEF3-E66F-4436-ACAA-CB96A1CADB07}" srcId="{6AB0C7E6-BBC1-4E50-8094-AD00F6A7CA06}" destId="{BF69BC00-6D3F-4DB3-AF5E-5AE2A9C994AC}" srcOrd="4" destOrd="0" parTransId="{257CC4F7-CC72-4612-B683-FA01CF325F49}" sibTransId="{0530F6B1-3327-4A81-849E-A2CC011798BA}"/>
    <dgm:cxn modelId="{94C3B2F7-B83D-45C4-B3A8-AADCBA5C240A}" srcId="{6AB0C7E6-BBC1-4E50-8094-AD00F6A7CA06}" destId="{FDD5C5CF-86A5-44F5-987D-5F73208F06DF}" srcOrd="2" destOrd="0" parTransId="{47482353-A24F-4BAB-949B-4C9AA27197BD}" sibTransId="{FB97F83E-ED76-4C17-A51E-68EB5975CA4B}"/>
    <dgm:cxn modelId="{A3E0C5FC-CA8A-46D1-BEC8-A136A6C1D9E2}" srcId="{6AB0C7E6-BBC1-4E50-8094-AD00F6A7CA06}" destId="{EB5DA8B8-7185-4409-9D2A-AF9A63345819}" srcOrd="14" destOrd="0" parTransId="{42783EEA-96B6-4E76-A9F1-D83FC12CC014}" sibTransId="{EBB8E774-8772-421C-9662-F40F521C7696}"/>
    <dgm:cxn modelId="{10D99FFE-B308-4014-B077-F3A3EE8D7781}" type="presOf" srcId="{0688B4D6-1E9B-487D-8C43-3F41A4E8D95B}" destId="{80282797-B572-45B0-B9B0-A09CBD4DA247}" srcOrd="0" destOrd="0" presId="urn:microsoft.com/office/officeart/2005/8/layout/default"/>
    <dgm:cxn modelId="{433447D9-585A-4AB4-AE18-98BE8C897D31}" type="presParOf" srcId="{ECB68976-92CF-419B-AF56-854F1C8F74C3}" destId="{7D8298A9-1DE5-4019-B9D0-9ACE42DA76F2}" srcOrd="0" destOrd="0" presId="urn:microsoft.com/office/officeart/2005/8/layout/default"/>
    <dgm:cxn modelId="{FBD3D242-803F-4124-9038-8F12D3475EAE}" type="presParOf" srcId="{ECB68976-92CF-419B-AF56-854F1C8F74C3}" destId="{C6872AE7-CE44-4234-AEC7-40ECE7E66354}" srcOrd="1" destOrd="0" presId="urn:microsoft.com/office/officeart/2005/8/layout/default"/>
    <dgm:cxn modelId="{58E17210-D17F-4E2D-BA91-FE827AD70EBF}" type="presParOf" srcId="{ECB68976-92CF-419B-AF56-854F1C8F74C3}" destId="{8660B4A7-7C04-4A16-814C-7D8CF1A34C82}" srcOrd="2" destOrd="0" presId="urn:microsoft.com/office/officeart/2005/8/layout/default"/>
    <dgm:cxn modelId="{1FFDA140-AE43-4B91-A328-199AC37BA2FA}" type="presParOf" srcId="{ECB68976-92CF-419B-AF56-854F1C8F74C3}" destId="{093A0AFA-3C7F-4EDB-8263-B167B3D949FB}" srcOrd="3" destOrd="0" presId="urn:microsoft.com/office/officeart/2005/8/layout/default"/>
    <dgm:cxn modelId="{DA4DDF2C-3AA1-410D-B2B9-EA4C3685F20A}" type="presParOf" srcId="{ECB68976-92CF-419B-AF56-854F1C8F74C3}" destId="{466E49CF-62D4-4725-A001-73A73C3B5661}" srcOrd="4" destOrd="0" presId="urn:microsoft.com/office/officeart/2005/8/layout/default"/>
    <dgm:cxn modelId="{4D48BE13-A900-45B8-A524-3E3EDB2AC7FC}" type="presParOf" srcId="{ECB68976-92CF-419B-AF56-854F1C8F74C3}" destId="{853FEFE1-40DF-4316-9CD6-33F6EA8CB97E}" srcOrd="5" destOrd="0" presId="urn:microsoft.com/office/officeart/2005/8/layout/default"/>
    <dgm:cxn modelId="{23A571E8-D323-4211-96F4-94509B1BB447}" type="presParOf" srcId="{ECB68976-92CF-419B-AF56-854F1C8F74C3}" destId="{B5CE98FD-4511-4AF8-8857-16895B24E03A}" srcOrd="6" destOrd="0" presId="urn:microsoft.com/office/officeart/2005/8/layout/default"/>
    <dgm:cxn modelId="{DD99EE59-E278-408B-8918-7CEC51E74BC6}" type="presParOf" srcId="{ECB68976-92CF-419B-AF56-854F1C8F74C3}" destId="{5A33427F-4D46-40D3-8122-CF5B33371495}" srcOrd="7" destOrd="0" presId="urn:microsoft.com/office/officeart/2005/8/layout/default"/>
    <dgm:cxn modelId="{34642C61-3877-4415-8C65-02418C2B1EEE}" type="presParOf" srcId="{ECB68976-92CF-419B-AF56-854F1C8F74C3}" destId="{2840A484-09BA-4C93-B9CD-D84EED50B9D8}" srcOrd="8" destOrd="0" presId="urn:microsoft.com/office/officeart/2005/8/layout/default"/>
    <dgm:cxn modelId="{6A5A9E31-4085-4406-BB7C-4AB0178C162F}" type="presParOf" srcId="{ECB68976-92CF-419B-AF56-854F1C8F74C3}" destId="{EE0E70E6-3593-40EA-A806-AAFC401D1113}" srcOrd="9" destOrd="0" presId="urn:microsoft.com/office/officeart/2005/8/layout/default"/>
    <dgm:cxn modelId="{E8A16E0B-6BF3-4DDF-9087-14537D0D5134}" type="presParOf" srcId="{ECB68976-92CF-419B-AF56-854F1C8F74C3}" destId="{F72C88B9-AA4D-4DAD-B2E8-955F8489BE90}" srcOrd="10" destOrd="0" presId="urn:microsoft.com/office/officeart/2005/8/layout/default"/>
    <dgm:cxn modelId="{D2C50832-C845-4E42-8C92-0A1F590AEE08}" type="presParOf" srcId="{ECB68976-92CF-419B-AF56-854F1C8F74C3}" destId="{EB17E588-696D-4D7B-AEF6-3885FB6121AA}" srcOrd="11" destOrd="0" presId="urn:microsoft.com/office/officeart/2005/8/layout/default"/>
    <dgm:cxn modelId="{6297A02E-D34F-40CB-B9F5-6A1DB848BF0B}" type="presParOf" srcId="{ECB68976-92CF-419B-AF56-854F1C8F74C3}" destId="{63378E82-47E6-42D8-9C27-0F9A33D120A8}" srcOrd="12" destOrd="0" presId="urn:microsoft.com/office/officeart/2005/8/layout/default"/>
    <dgm:cxn modelId="{C61840D3-3204-4ED7-870E-7E50BDCAAC26}" type="presParOf" srcId="{ECB68976-92CF-419B-AF56-854F1C8F74C3}" destId="{7E05F2B6-7A7B-4AAC-B41C-DE3208A15908}" srcOrd="13" destOrd="0" presId="urn:microsoft.com/office/officeart/2005/8/layout/default"/>
    <dgm:cxn modelId="{72F75814-EE08-424A-89BC-10BFB391262D}" type="presParOf" srcId="{ECB68976-92CF-419B-AF56-854F1C8F74C3}" destId="{BA76E6B9-267E-4AEC-821B-565A6F234D0A}" srcOrd="14" destOrd="0" presId="urn:microsoft.com/office/officeart/2005/8/layout/default"/>
    <dgm:cxn modelId="{0A7E8AA8-F30A-430E-87E7-E2AB87C56FE3}" type="presParOf" srcId="{ECB68976-92CF-419B-AF56-854F1C8F74C3}" destId="{8467B6F6-55B7-45C9-9C1E-9046E6E46B46}" srcOrd="15" destOrd="0" presId="urn:microsoft.com/office/officeart/2005/8/layout/default"/>
    <dgm:cxn modelId="{1CE403F4-D35A-49FC-A608-F806FFB98557}" type="presParOf" srcId="{ECB68976-92CF-419B-AF56-854F1C8F74C3}" destId="{80282797-B572-45B0-B9B0-A09CBD4DA247}" srcOrd="16" destOrd="0" presId="urn:microsoft.com/office/officeart/2005/8/layout/default"/>
    <dgm:cxn modelId="{55CB9729-EBC8-4566-9AE1-6FFBCCB93A51}" type="presParOf" srcId="{ECB68976-92CF-419B-AF56-854F1C8F74C3}" destId="{F281CC8F-F008-4DA6-A7C4-BE9DB26502B9}" srcOrd="17" destOrd="0" presId="urn:microsoft.com/office/officeart/2005/8/layout/default"/>
    <dgm:cxn modelId="{406C1CEE-1BF0-48C4-AD73-6BF0A1474048}" type="presParOf" srcId="{ECB68976-92CF-419B-AF56-854F1C8F74C3}" destId="{68276267-2225-44B3-B900-47F61F082E39}" srcOrd="18" destOrd="0" presId="urn:microsoft.com/office/officeart/2005/8/layout/default"/>
    <dgm:cxn modelId="{91447FB6-6EF5-48A7-B8FA-3F28C7354332}" type="presParOf" srcId="{ECB68976-92CF-419B-AF56-854F1C8F74C3}" destId="{48F52059-1A23-4857-9B10-9581CC1CB8C7}" srcOrd="19" destOrd="0" presId="urn:microsoft.com/office/officeart/2005/8/layout/default"/>
    <dgm:cxn modelId="{CF3673F7-2FEC-4960-9C32-53DA0D37940E}" type="presParOf" srcId="{ECB68976-92CF-419B-AF56-854F1C8F74C3}" destId="{51E129D9-C062-4DC7-9291-DCA3C1118358}" srcOrd="20" destOrd="0" presId="urn:microsoft.com/office/officeart/2005/8/layout/default"/>
    <dgm:cxn modelId="{94E777D3-3DBA-428E-9FAA-440E4BA28B31}" type="presParOf" srcId="{ECB68976-92CF-419B-AF56-854F1C8F74C3}" destId="{174ABC9F-0EE8-44C7-AC1D-96AD869E89F4}" srcOrd="21" destOrd="0" presId="urn:microsoft.com/office/officeart/2005/8/layout/default"/>
    <dgm:cxn modelId="{BB3C7E82-4726-4FBE-B489-A1D55E3DD070}" type="presParOf" srcId="{ECB68976-92CF-419B-AF56-854F1C8F74C3}" destId="{76F49117-F4EB-4EE9-A399-FBD858ADB14D}" srcOrd="22" destOrd="0" presId="urn:microsoft.com/office/officeart/2005/8/layout/default"/>
    <dgm:cxn modelId="{C9EBAE5D-B1BE-4B72-BEB9-D1F1B91E7C54}" type="presParOf" srcId="{ECB68976-92CF-419B-AF56-854F1C8F74C3}" destId="{60ED7F9D-1256-44DE-9C18-46256B9D72A9}" srcOrd="23" destOrd="0" presId="urn:microsoft.com/office/officeart/2005/8/layout/default"/>
    <dgm:cxn modelId="{2352198A-FB84-43A1-9B2B-93F1D7874DA0}" type="presParOf" srcId="{ECB68976-92CF-419B-AF56-854F1C8F74C3}" destId="{F13BC198-CD72-49B0-A51D-5BCA9E8A6233}" srcOrd="24" destOrd="0" presId="urn:microsoft.com/office/officeart/2005/8/layout/default"/>
    <dgm:cxn modelId="{F0FA39C0-4977-48E4-A3CA-019159425566}" type="presParOf" srcId="{ECB68976-92CF-419B-AF56-854F1C8F74C3}" destId="{65B0D2AD-7B27-4503-913B-9FE9326286EC}" srcOrd="25" destOrd="0" presId="urn:microsoft.com/office/officeart/2005/8/layout/default"/>
    <dgm:cxn modelId="{92F042CE-4801-4A09-BA9C-60F847366AFD}" type="presParOf" srcId="{ECB68976-92CF-419B-AF56-854F1C8F74C3}" destId="{FCE3410C-6621-4631-BAB7-EFA864C53406}" srcOrd="26" destOrd="0" presId="urn:microsoft.com/office/officeart/2005/8/layout/default"/>
    <dgm:cxn modelId="{271958A7-2F14-42B5-8474-ADFA5523A601}" type="presParOf" srcId="{ECB68976-92CF-419B-AF56-854F1C8F74C3}" destId="{4708FFDA-B6CD-4B92-859B-4A140F21B919}" srcOrd="27" destOrd="0" presId="urn:microsoft.com/office/officeart/2005/8/layout/default"/>
    <dgm:cxn modelId="{E4CE0E46-A7E7-41A6-B749-A4DAA8492793}" type="presParOf" srcId="{ECB68976-92CF-419B-AF56-854F1C8F74C3}" destId="{C0C7839B-6532-44C8-B8D1-95E33DC0EA51}" srcOrd="28" destOrd="0" presId="urn:microsoft.com/office/officeart/2005/8/layout/default"/>
    <dgm:cxn modelId="{094D6E04-6C73-4B15-A0DE-0344056D2F40}" type="presParOf" srcId="{ECB68976-92CF-419B-AF56-854F1C8F74C3}" destId="{8410A6B1-6834-41FC-A10F-431529605C7C}" srcOrd="29" destOrd="0" presId="urn:microsoft.com/office/officeart/2005/8/layout/default"/>
    <dgm:cxn modelId="{08505590-6579-4C5E-BCCC-A14B7E54F3E6}" type="presParOf" srcId="{ECB68976-92CF-419B-AF56-854F1C8F74C3}" destId="{6108C873-6D0E-4AFB-B62B-510CF30EEFE7}" srcOrd="3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862250-AC3F-4294-B5C8-2A8097B87631}"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GB"/>
        </a:p>
      </dgm:t>
    </dgm:pt>
    <dgm:pt modelId="{DAF6B9FF-B418-4AC6-9FA5-0CF265E56744}">
      <dgm:prSet phldrT="[Text]"/>
      <dgm:spPr>
        <a:solidFill>
          <a:schemeClr val="tx1"/>
        </a:solidFill>
      </dgm:spPr>
      <dgm:t>
        <a:bodyPr/>
        <a:lstStyle/>
        <a:p>
          <a:pPr>
            <a:buNone/>
          </a:pPr>
          <a:r>
            <a:rPr lang="en-GB" b="0" i="0" u="none" dirty="0"/>
            <a:t>Cleanliness (9)</a:t>
          </a:r>
          <a:endParaRPr lang="en-GB" dirty="0"/>
        </a:p>
      </dgm:t>
    </dgm:pt>
    <dgm:pt modelId="{76339773-E3C1-43FB-8FA1-2A043FB3854A}" type="parTrans" cxnId="{C96B2F82-28B0-47D0-B55F-8E22782BA6D5}">
      <dgm:prSet/>
      <dgm:spPr/>
      <dgm:t>
        <a:bodyPr/>
        <a:lstStyle/>
        <a:p>
          <a:endParaRPr lang="en-GB"/>
        </a:p>
      </dgm:t>
    </dgm:pt>
    <dgm:pt modelId="{8F702780-6003-4DFC-A5FC-976A370FA0B4}" type="sibTrans" cxnId="{C96B2F82-28B0-47D0-B55F-8E22782BA6D5}">
      <dgm:prSet/>
      <dgm:spPr/>
      <dgm:t>
        <a:bodyPr/>
        <a:lstStyle/>
        <a:p>
          <a:endParaRPr lang="en-GB"/>
        </a:p>
      </dgm:t>
    </dgm:pt>
    <dgm:pt modelId="{D696C728-5331-42E5-88CC-9C94ED2E796D}">
      <dgm:prSet/>
      <dgm:spPr>
        <a:solidFill>
          <a:schemeClr val="tx1"/>
        </a:solidFill>
      </dgm:spPr>
      <dgm:t>
        <a:bodyPr/>
        <a:lstStyle/>
        <a:p>
          <a:pPr>
            <a:buNone/>
          </a:pPr>
          <a:r>
            <a:rPr lang="en-GB" b="0" i="0" u="none" dirty="0"/>
            <a:t>Enforce comfort extras / quiet carriages etc (staff to manage)</a:t>
          </a:r>
          <a:endParaRPr lang="en-GB" dirty="0"/>
        </a:p>
      </dgm:t>
    </dgm:pt>
    <dgm:pt modelId="{83B7DCF6-B114-4E1A-925E-3B065D77D235}" type="parTrans" cxnId="{C91AB0C5-0516-4585-84C5-526805340E40}">
      <dgm:prSet/>
      <dgm:spPr/>
      <dgm:t>
        <a:bodyPr/>
        <a:lstStyle/>
        <a:p>
          <a:endParaRPr lang="en-GB"/>
        </a:p>
      </dgm:t>
    </dgm:pt>
    <dgm:pt modelId="{D49CE22C-0753-4019-94A4-E3246BF3D168}" type="sibTrans" cxnId="{C91AB0C5-0516-4585-84C5-526805340E40}">
      <dgm:prSet/>
      <dgm:spPr/>
      <dgm:t>
        <a:bodyPr/>
        <a:lstStyle/>
        <a:p>
          <a:endParaRPr lang="en-GB"/>
        </a:p>
      </dgm:t>
    </dgm:pt>
    <dgm:pt modelId="{C52C9995-18CB-47CC-AE2F-15A57DC401F3}">
      <dgm:prSet/>
      <dgm:spPr>
        <a:solidFill>
          <a:schemeClr val="tx1"/>
        </a:solidFill>
      </dgm:spPr>
      <dgm:t>
        <a:bodyPr/>
        <a:lstStyle/>
        <a:p>
          <a:pPr>
            <a:buNone/>
          </a:pPr>
          <a:r>
            <a:rPr lang="en-GB" b="0" i="0" u="none" dirty="0"/>
            <a:t>Reliability via operational efficiency</a:t>
          </a:r>
          <a:endParaRPr lang="en-GB" dirty="0"/>
        </a:p>
      </dgm:t>
    </dgm:pt>
    <dgm:pt modelId="{537A0505-C5C4-416A-AD6A-A826F2814F16}" type="parTrans" cxnId="{08774557-38BF-4E9C-BF4B-DC1093ACC784}">
      <dgm:prSet/>
      <dgm:spPr/>
      <dgm:t>
        <a:bodyPr/>
        <a:lstStyle/>
        <a:p>
          <a:endParaRPr lang="en-GB"/>
        </a:p>
      </dgm:t>
    </dgm:pt>
    <dgm:pt modelId="{9465C327-BF56-4342-9FDB-9618ECD6DCE6}" type="sibTrans" cxnId="{08774557-38BF-4E9C-BF4B-DC1093ACC784}">
      <dgm:prSet/>
      <dgm:spPr/>
      <dgm:t>
        <a:bodyPr/>
        <a:lstStyle/>
        <a:p>
          <a:endParaRPr lang="en-GB"/>
        </a:p>
      </dgm:t>
    </dgm:pt>
    <dgm:pt modelId="{E12B122F-940D-4C76-A070-AD786E370D5D}">
      <dgm:prSet/>
      <dgm:spPr>
        <a:solidFill>
          <a:schemeClr val="tx1"/>
        </a:solidFill>
      </dgm:spPr>
      <dgm:t>
        <a:bodyPr/>
        <a:lstStyle/>
        <a:p>
          <a:pPr>
            <a:buNone/>
          </a:pPr>
          <a:r>
            <a:rPr lang="en-GB" b="0" i="0" u="none" dirty="0"/>
            <a:t>Refurbish all trains to minimum standard of comfort, space etc</a:t>
          </a:r>
          <a:endParaRPr lang="en-GB" dirty="0"/>
        </a:p>
      </dgm:t>
    </dgm:pt>
    <dgm:pt modelId="{BB50C430-14F3-4ABD-86F3-257E61CB3032}" type="parTrans" cxnId="{8B4A3EFE-89CF-49CB-824E-1A95BF6392FF}">
      <dgm:prSet/>
      <dgm:spPr/>
      <dgm:t>
        <a:bodyPr/>
        <a:lstStyle/>
        <a:p>
          <a:endParaRPr lang="en-GB"/>
        </a:p>
      </dgm:t>
    </dgm:pt>
    <dgm:pt modelId="{5C606228-5492-49C4-9ABF-79A3AEEA06A7}" type="sibTrans" cxnId="{8B4A3EFE-89CF-49CB-824E-1A95BF6392FF}">
      <dgm:prSet/>
      <dgm:spPr/>
      <dgm:t>
        <a:bodyPr/>
        <a:lstStyle/>
        <a:p>
          <a:endParaRPr lang="en-GB"/>
        </a:p>
      </dgm:t>
    </dgm:pt>
    <dgm:pt modelId="{2D94821A-C553-4FED-842A-F0D33FB1F845}">
      <dgm:prSet/>
      <dgm:spPr>
        <a:solidFill>
          <a:schemeClr val="tx1"/>
        </a:solidFill>
      </dgm:spPr>
      <dgm:t>
        <a:bodyPr/>
        <a:lstStyle/>
        <a:p>
          <a:pPr>
            <a:buNone/>
          </a:pPr>
          <a:r>
            <a:rPr lang="en-GB" b="0" i="0" u="none" dirty="0"/>
            <a:t>Upgrade compensation policy (generous, compensate for out of pocket expenses) (5)</a:t>
          </a:r>
          <a:endParaRPr lang="en-GB" dirty="0"/>
        </a:p>
      </dgm:t>
    </dgm:pt>
    <dgm:pt modelId="{F98E3C29-051F-41B9-ABCB-50FB5BB31F11}" type="parTrans" cxnId="{3AEB54D3-452E-4D43-9488-D7738B463C33}">
      <dgm:prSet/>
      <dgm:spPr/>
      <dgm:t>
        <a:bodyPr/>
        <a:lstStyle/>
        <a:p>
          <a:endParaRPr lang="en-GB"/>
        </a:p>
      </dgm:t>
    </dgm:pt>
    <dgm:pt modelId="{194475A6-7C68-416B-ABDC-342DD67820A5}" type="sibTrans" cxnId="{3AEB54D3-452E-4D43-9488-D7738B463C33}">
      <dgm:prSet/>
      <dgm:spPr/>
      <dgm:t>
        <a:bodyPr/>
        <a:lstStyle/>
        <a:p>
          <a:endParaRPr lang="en-GB"/>
        </a:p>
      </dgm:t>
    </dgm:pt>
    <dgm:pt modelId="{BBE282B4-249F-448C-9540-0AA43B4C95A3}" type="pres">
      <dgm:prSet presAssocID="{6D862250-AC3F-4294-B5C8-2A8097B87631}" presName="diagram" presStyleCnt="0">
        <dgm:presLayoutVars>
          <dgm:dir/>
          <dgm:resizeHandles val="exact"/>
        </dgm:presLayoutVars>
      </dgm:prSet>
      <dgm:spPr/>
    </dgm:pt>
    <dgm:pt modelId="{69CB0241-185A-48BF-935D-9F4FBB49500A}" type="pres">
      <dgm:prSet presAssocID="{DAF6B9FF-B418-4AC6-9FA5-0CF265E56744}" presName="node" presStyleLbl="node1" presStyleIdx="0" presStyleCnt="5">
        <dgm:presLayoutVars>
          <dgm:bulletEnabled val="1"/>
        </dgm:presLayoutVars>
      </dgm:prSet>
      <dgm:spPr/>
    </dgm:pt>
    <dgm:pt modelId="{D3CB02A2-DE1D-43D8-81B3-91DE366F4F64}" type="pres">
      <dgm:prSet presAssocID="{8F702780-6003-4DFC-A5FC-976A370FA0B4}" presName="sibTrans" presStyleCnt="0"/>
      <dgm:spPr/>
    </dgm:pt>
    <dgm:pt modelId="{AEAF2A01-E9B0-4550-BC08-08284CB9F53D}" type="pres">
      <dgm:prSet presAssocID="{D696C728-5331-42E5-88CC-9C94ED2E796D}" presName="node" presStyleLbl="node1" presStyleIdx="1" presStyleCnt="5">
        <dgm:presLayoutVars>
          <dgm:bulletEnabled val="1"/>
        </dgm:presLayoutVars>
      </dgm:prSet>
      <dgm:spPr/>
    </dgm:pt>
    <dgm:pt modelId="{C213906F-9571-4747-89C5-22C48D9B3833}" type="pres">
      <dgm:prSet presAssocID="{D49CE22C-0753-4019-94A4-E3246BF3D168}" presName="sibTrans" presStyleCnt="0"/>
      <dgm:spPr/>
    </dgm:pt>
    <dgm:pt modelId="{1665691B-AE70-46DD-9956-F903939A7B64}" type="pres">
      <dgm:prSet presAssocID="{C52C9995-18CB-47CC-AE2F-15A57DC401F3}" presName="node" presStyleLbl="node1" presStyleIdx="2" presStyleCnt="5">
        <dgm:presLayoutVars>
          <dgm:bulletEnabled val="1"/>
        </dgm:presLayoutVars>
      </dgm:prSet>
      <dgm:spPr/>
    </dgm:pt>
    <dgm:pt modelId="{A4A1B212-FC7D-4DED-BB54-ACEF8F3B6F39}" type="pres">
      <dgm:prSet presAssocID="{9465C327-BF56-4342-9FDB-9618ECD6DCE6}" presName="sibTrans" presStyleCnt="0"/>
      <dgm:spPr/>
    </dgm:pt>
    <dgm:pt modelId="{AE871FEB-78C9-4050-A063-1F2948D87F37}" type="pres">
      <dgm:prSet presAssocID="{E12B122F-940D-4C76-A070-AD786E370D5D}" presName="node" presStyleLbl="node1" presStyleIdx="3" presStyleCnt="5">
        <dgm:presLayoutVars>
          <dgm:bulletEnabled val="1"/>
        </dgm:presLayoutVars>
      </dgm:prSet>
      <dgm:spPr/>
    </dgm:pt>
    <dgm:pt modelId="{17F28D7D-1B96-4404-ABE8-DFE4C5F199FF}" type="pres">
      <dgm:prSet presAssocID="{5C606228-5492-49C4-9ABF-79A3AEEA06A7}" presName="sibTrans" presStyleCnt="0"/>
      <dgm:spPr/>
    </dgm:pt>
    <dgm:pt modelId="{23F21288-5D55-40BD-BE18-78DF2C7E1CB1}" type="pres">
      <dgm:prSet presAssocID="{2D94821A-C553-4FED-842A-F0D33FB1F845}" presName="node" presStyleLbl="node1" presStyleIdx="4" presStyleCnt="5" custLinFactNeighborX="2186" custLinFactNeighborY="-586">
        <dgm:presLayoutVars>
          <dgm:bulletEnabled val="1"/>
        </dgm:presLayoutVars>
      </dgm:prSet>
      <dgm:spPr/>
    </dgm:pt>
  </dgm:ptLst>
  <dgm:cxnLst>
    <dgm:cxn modelId="{7B97505B-0908-412A-A676-88C84F19FDBD}" type="presOf" srcId="{6D862250-AC3F-4294-B5C8-2A8097B87631}" destId="{BBE282B4-249F-448C-9540-0AA43B4C95A3}" srcOrd="0" destOrd="0" presId="urn:microsoft.com/office/officeart/2005/8/layout/default"/>
    <dgm:cxn modelId="{08774557-38BF-4E9C-BF4B-DC1093ACC784}" srcId="{6D862250-AC3F-4294-B5C8-2A8097B87631}" destId="{C52C9995-18CB-47CC-AE2F-15A57DC401F3}" srcOrd="2" destOrd="0" parTransId="{537A0505-C5C4-416A-AD6A-A826F2814F16}" sibTransId="{9465C327-BF56-4342-9FDB-9618ECD6DCE6}"/>
    <dgm:cxn modelId="{1D59A659-43BA-4E40-A313-0FB522E41CF6}" type="presOf" srcId="{DAF6B9FF-B418-4AC6-9FA5-0CF265E56744}" destId="{69CB0241-185A-48BF-935D-9F4FBB49500A}" srcOrd="0" destOrd="0" presId="urn:microsoft.com/office/officeart/2005/8/layout/default"/>
    <dgm:cxn modelId="{C96B2F82-28B0-47D0-B55F-8E22782BA6D5}" srcId="{6D862250-AC3F-4294-B5C8-2A8097B87631}" destId="{DAF6B9FF-B418-4AC6-9FA5-0CF265E56744}" srcOrd="0" destOrd="0" parTransId="{76339773-E3C1-43FB-8FA1-2A043FB3854A}" sibTransId="{8F702780-6003-4DFC-A5FC-976A370FA0B4}"/>
    <dgm:cxn modelId="{E62042B1-223B-410F-84FF-5E67A2671118}" type="presOf" srcId="{E12B122F-940D-4C76-A070-AD786E370D5D}" destId="{AE871FEB-78C9-4050-A063-1F2948D87F37}" srcOrd="0" destOrd="0" presId="urn:microsoft.com/office/officeart/2005/8/layout/default"/>
    <dgm:cxn modelId="{C91AB0C5-0516-4585-84C5-526805340E40}" srcId="{6D862250-AC3F-4294-B5C8-2A8097B87631}" destId="{D696C728-5331-42E5-88CC-9C94ED2E796D}" srcOrd="1" destOrd="0" parTransId="{83B7DCF6-B114-4E1A-925E-3B065D77D235}" sibTransId="{D49CE22C-0753-4019-94A4-E3246BF3D168}"/>
    <dgm:cxn modelId="{3AEB54D3-452E-4D43-9488-D7738B463C33}" srcId="{6D862250-AC3F-4294-B5C8-2A8097B87631}" destId="{2D94821A-C553-4FED-842A-F0D33FB1F845}" srcOrd="4" destOrd="0" parTransId="{F98E3C29-051F-41B9-ABCB-50FB5BB31F11}" sibTransId="{194475A6-7C68-416B-ABDC-342DD67820A5}"/>
    <dgm:cxn modelId="{9B25A3D3-C05D-4066-ACDC-D01C6C4FDD37}" type="presOf" srcId="{D696C728-5331-42E5-88CC-9C94ED2E796D}" destId="{AEAF2A01-E9B0-4550-BC08-08284CB9F53D}" srcOrd="0" destOrd="0" presId="urn:microsoft.com/office/officeart/2005/8/layout/default"/>
    <dgm:cxn modelId="{2F856BE3-FF6D-4CD3-8FC9-DFBAB6567FB1}" type="presOf" srcId="{2D94821A-C553-4FED-842A-F0D33FB1F845}" destId="{23F21288-5D55-40BD-BE18-78DF2C7E1CB1}" srcOrd="0" destOrd="0" presId="urn:microsoft.com/office/officeart/2005/8/layout/default"/>
    <dgm:cxn modelId="{B99F2AF1-6A71-4E68-A34A-BD52519A0EBF}" type="presOf" srcId="{C52C9995-18CB-47CC-AE2F-15A57DC401F3}" destId="{1665691B-AE70-46DD-9956-F903939A7B64}" srcOrd="0" destOrd="0" presId="urn:microsoft.com/office/officeart/2005/8/layout/default"/>
    <dgm:cxn modelId="{8B4A3EFE-89CF-49CB-824E-1A95BF6392FF}" srcId="{6D862250-AC3F-4294-B5C8-2A8097B87631}" destId="{E12B122F-940D-4C76-A070-AD786E370D5D}" srcOrd="3" destOrd="0" parTransId="{BB50C430-14F3-4ABD-86F3-257E61CB3032}" sibTransId="{5C606228-5492-49C4-9ABF-79A3AEEA06A7}"/>
    <dgm:cxn modelId="{3DAF9F6B-CE4A-499E-B0B6-16B81E920EE6}" type="presParOf" srcId="{BBE282B4-249F-448C-9540-0AA43B4C95A3}" destId="{69CB0241-185A-48BF-935D-9F4FBB49500A}" srcOrd="0" destOrd="0" presId="urn:microsoft.com/office/officeart/2005/8/layout/default"/>
    <dgm:cxn modelId="{443D1507-7B4A-4072-90F4-DD250BAF9079}" type="presParOf" srcId="{BBE282B4-249F-448C-9540-0AA43B4C95A3}" destId="{D3CB02A2-DE1D-43D8-81B3-91DE366F4F64}" srcOrd="1" destOrd="0" presId="urn:microsoft.com/office/officeart/2005/8/layout/default"/>
    <dgm:cxn modelId="{6DB1350B-4080-487A-9DFF-F85BCEBF8247}" type="presParOf" srcId="{BBE282B4-249F-448C-9540-0AA43B4C95A3}" destId="{AEAF2A01-E9B0-4550-BC08-08284CB9F53D}" srcOrd="2" destOrd="0" presId="urn:microsoft.com/office/officeart/2005/8/layout/default"/>
    <dgm:cxn modelId="{A568B3D7-78DE-46E6-8466-827F863EF39D}" type="presParOf" srcId="{BBE282B4-249F-448C-9540-0AA43B4C95A3}" destId="{C213906F-9571-4747-89C5-22C48D9B3833}" srcOrd="3" destOrd="0" presId="urn:microsoft.com/office/officeart/2005/8/layout/default"/>
    <dgm:cxn modelId="{9CCF737A-CFBF-4953-989C-823246D2252F}" type="presParOf" srcId="{BBE282B4-249F-448C-9540-0AA43B4C95A3}" destId="{1665691B-AE70-46DD-9956-F903939A7B64}" srcOrd="4" destOrd="0" presId="urn:microsoft.com/office/officeart/2005/8/layout/default"/>
    <dgm:cxn modelId="{3032A11F-202C-4850-94F8-46EBE4B2E6E0}" type="presParOf" srcId="{BBE282B4-249F-448C-9540-0AA43B4C95A3}" destId="{A4A1B212-FC7D-4DED-BB54-ACEF8F3B6F39}" srcOrd="5" destOrd="0" presId="urn:microsoft.com/office/officeart/2005/8/layout/default"/>
    <dgm:cxn modelId="{382C5F31-308B-45F5-ACD7-5260C2BC6A70}" type="presParOf" srcId="{BBE282B4-249F-448C-9540-0AA43B4C95A3}" destId="{AE871FEB-78C9-4050-A063-1F2948D87F37}" srcOrd="6" destOrd="0" presId="urn:microsoft.com/office/officeart/2005/8/layout/default"/>
    <dgm:cxn modelId="{2CE17877-0F11-474A-9803-9A9451CC4B34}" type="presParOf" srcId="{BBE282B4-249F-448C-9540-0AA43B4C95A3}" destId="{17F28D7D-1B96-4404-ABE8-DFE4C5F199FF}" srcOrd="7" destOrd="0" presId="urn:microsoft.com/office/officeart/2005/8/layout/default"/>
    <dgm:cxn modelId="{556C29B9-99C6-494E-906A-2B132EB858F0}" type="presParOf" srcId="{BBE282B4-249F-448C-9540-0AA43B4C95A3}" destId="{23F21288-5D55-40BD-BE18-78DF2C7E1CB1}" srcOrd="8"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862250-AC3F-4294-B5C8-2A8097B87631}" type="doc">
      <dgm:prSet loTypeId="urn:microsoft.com/office/officeart/2005/8/layout/default" loCatId="list" qsTypeId="urn:microsoft.com/office/officeart/2005/8/quickstyle/simple1" qsCatId="simple" csTypeId="urn:microsoft.com/office/officeart/2005/8/colors/accent6_2" csCatId="accent6" phldr="1"/>
      <dgm:spPr/>
      <dgm:t>
        <a:bodyPr/>
        <a:lstStyle/>
        <a:p>
          <a:endParaRPr lang="en-GB"/>
        </a:p>
      </dgm:t>
    </dgm:pt>
    <dgm:pt modelId="{DAF6B9FF-B418-4AC6-9FA5-0CF265E56744}">
      <dgm:prSet phldrT="[Text]"/>
      <dgm:spPr/>
      <dgm:t>
        <a:bodyPr/>
        <a:lstStyle/>
        <a:p>
          <a:pPr>
            <a:buNone/>
          </a:pPr>
          <a:r>
            <a:rPr lang="en-GB" b="0" i="0" u="none" dirty="0"/>
            <a:t>Reliability (resilience) (4) </a:t>
          </a:r>
          <a:endParaRPr lang="en-GB" dirty="0"/>
        </a:p>
      </dgm:t>
    </dgm:pt>
    <dgm:pt modelId="{76339773-E3C1-43FB-8FA1-2A043FB3854A}" type="parTrans" cxnId="{C96B2F82-28B0-47D0-B55F-8E22782BA6D5}">
      <dgm:prSet/>
      <dgm:spPr/>
      <dgm:t>
        <a:bodyPr/>
        <a:lstStyle/>
        <a:p>
          <a:endParaRPr lang="en-GB"/>
        </a:p>
      </dgm:t>
    </dgm:pt>
    <dgm:pt modelId="{8F702780-6003-4DFC-A5FC-976A370FA0B4}" type="sibTrans" cxnId="{C96B2F82-28B0-47D0-B55F-8E22782BA6D5}">
      <dgm:prSet/>
      <dgm:spPr/>
      <dgm:t>
        <a:bodyPr/>
        <a:lstStyle/>
        <a:p>
          <a:endParaRPr lang="en-GB"/>
        </a:p>
      </dgm:t>
    </dgm:pt>
    <dgm:pt modelId="{BC2B0CFF-B7FB-4EF7-85DD-52E3E49D4A96}">
      <dgm:prSet/>
      <dgm:spPr/>
      <dgm:t>
        <a:bodyPr/>
        <a:lstStyle/>
        <a:p>
          <a:pPr>
            <a:buNone/>
          </a:pPr>
          <a:r>
            <a:rPr lang="en-GB" b="0" i="0" u="none" dirty="0"/>
            <a:t>Frequency / expand network</a:t>
          </a:r>
          <a:endParaRPr lang="en-GB" dirty="0"/>
        </a:p>
      </dgm:t>
    </dgm:pt>
    <dgm:pt modelId="{0FC9CE96-BCB1-4C54-9794-85015F397354}" type="parTrans" cxnId="{DFD9FB84-1EFE-45E2-8B10-99A929C73EBF}">
      <dgm:prSet/>
      <dgm:spPr/>
      <dgm:t>
        <a:bodyPr/>
        <a:lstStyle/>
        <a:p>
          <a:endParaRPr lang="en-GB"/>
        </a:p>
      </dgm:t>
    </dgm:pt>
    <dgm:pt modelId="{E07A1AB6-3632-450A-A8E6-9EC15C46285E}" type="sibTrans" cxnId="{DFD9FB84-1EFE-45E2-8B10-99A929C73EBF}">
      <dgm:prSet/>
      <dgm:spPr/>
      <dgm:t>
        <a:bodyPr/>
        <a:lstStyle/>
        <a:p>
          <a:endParaRPr lang="en-GB"/>
        </a:p>
      </dgm:t>
    </dgm:pt>
    <dgm:pt modelId="{20FF9F03-2A8B-4B6F-B260-DE64ADD8A30F}">
      <dgm:prSet/>
      <dgm:spPr/>
      <dgm:t>
        <a:bodyPr/>
        <a:lstStyle/>
        <a:p>
          <a:pPr>
            <a:buNone/>
          </a:pPr>
          <a:r>
            <a:rPr lang="en-GB" b="0" i="0" u="none"/>
            <a:t>Ticket types - reduce complexity / number</a:t>
          </a:r>
          <a:endParaRPr lang="en-GB"/>
        </a:p>
      </dgm:t>
    </dgm:pt>
    <dgm:pt modelId="{B8858DDB-F08D-434E-8EFA-034F0B79B309}" type="parTrans" cxnId="{1AD73219-52F2-476B-B239-50653F478859}">
      <dgm:prSet/>
      <dgm:spPr/>
      <dgm:t>
        <a:bodyPr/>
        <a:lstStyle/>
        <a:p>
          <a:endParaRPr lang="en-GB"/>
        </a:p>
      </dgm:t>
    </dgm:pt>
    <dgm:pt modelId="{ABEF86AF-97B6-489E-A517-7AD1759AB2C3}" type="sibTrans" cxnId="{1AD73219-52F2-476B-B239-50653F478859}">
      <dgm:prSet/>
      <dgm:spPr/>
      <dgm:t>
        <a:bodyPr/>
        <a:lstStyle/>
        <a:p>
          <a:endParaRPr lang="en-GB"/>
        </a:p>
      </dgm:t>
    </dgm:pt>
    <dgm:pt modelId="{9FCE8D19-D256-4436-81BF-DB1C8C7EB7EE}">
      <dgm:prSet/>
      <dgm:spPr/>
      <dgm:t>
        <a:bodyPr/>
        <a:lstStyle/>
        <a:p>
          <a:pPr>
            <a:buNone/>
          </a:pPr>
          <a:r>
            <a:rPr lang="en-GB" b="0" i="0" u="none" dirty="0"/>
            <a:t>Reduce industrial action (or reliability of staff resourcing?) </a:t>
          </a:r>
          <a:endParaRPr lang="en-GB" dirty="0"/>
        </a:p>
      </dgm:t>
    </dgm:pt>
    <dgm:pt modelId="{9E61EBBC-3A62-462D-B24E-EA08EDB991F1}" type="parTrans" cxnId="{557DB7BD-7AF9-4139-A26E-BB9545BAE40B}">
      <dgm:prSet/>
      <dgm:spPr/>
      <dgm:t>
        <a:bodyPr/>
        <a:lstStyle/>
        <a:p>
          <a:endParaRPr lang="en-GB"/>
        </a:p>
      </dgm:t>
    </dgm:pt>
    <dgm:pt modelId="{FD3B41BB-AF93-4AE2-8D7B-D96657AD5E20}" type="sibTrans" cxnId="{557DB7BD-7AF9-4139-A26E-BB9545BAE40B}">
      <dgm:prSet/>
      <dgm:spPr/>
      <dgm:t>
        <a:bodyPr/>
        <a:lstStyle/>
        <a:p>
          <a:endParaRPr lang="en-GB"/>
        </a:p>
      </dgm:t>
    </dgm:pt>
    <dgm:pt modelId="{3584FB2E-A86D-4BF5-BCC4-01B60C1390E6}">
      <dgm:prSet/>
      <dgm:spPr/>
      <dgm:t>
        <a:bodyPr/>
        <a:lstStyle/>
        <a:p>
          <a:pPr>
            <a:buNone/>
          </a:pPr>
          <a:r>
            <a:rPr lang="en-GB" b="0" i="0" u="none" dirty="0"/>
            <a:t>Accessibility at stations (Passenger Assist)</a:t>
          </a:r>
          <a:endParaRPr lang="en-GB" dirty="0"/>
        </a:p>
      </dgm:t>
    </dgm:pt>
    <dgm:pt modelId="{E272EF66-CCDD-4550-B7FE-71FA002F5B96}" type="parTrans" cxnId="{9E52A3E5-10C1-47D3-818E-900F5292CE2D}">
      <dgm:prSet/>
      <dgm:spPr/>
      <dgm:t>
        <a:bodyPr/>
        <a:lstStyle/>
        <a:p>
          <a:endParaRPr lang="en-GB"/>
        </a:p>
      </dgm:t>
    </dgm:pt>
    <dgm:pt modelId="{79466481-E5A2-4D98-A7BA-5B97AC52B28F}" type="sibTrans" cxnId="{9E52A3E5-10C1-47D3-818E-900F5292CE2D}">
      <dgm:prSet/>
      <dgm:spPr/>
      <dgm:t>
        <a:bodyPr/>
        <a:lstStyle/>
        <a:p>
          <a:endParaRPr lang="en-GB"/>
        </a:p>
      </dgm:t>
    </dgm:pt>
    <dgm:pt modelId="{3AA32B31-8517-4F60-AD80-3E4A3D454E72}">
      <dgm:prSet/>
      <dgm:spPr/>
      <dgm:t>
        <a:bodyPr/>
        <a:lstStyle/>
        <a:p>
          <a:pPr>
            <a:buNone/>
          </a:pPr>
          <a:r>
            <a:rPr lang="en-GB" b="0" i="0" u="none" dirty="0"/>
            <a:t>Reduce crowding on board (longer / more frequent trains) </a:t>
          </a:r>
          <a:endParaRPr lang="en-GB" dirty="0"/>
        </a:p>
      </dgm:t>
    </dgm:pt>
    <dgm:pt modelId="{F491D469-3D50-4328-BF38-43CBF65F1574}" type="parTrans" cxnId="{67079445-3BE8-4D17-AFCA-9ABF39E0A2E4}">
      <dgm:prSet/>
      <dgm:spPr/>
      <dgm:t>
        <a:bodyPr/>
        <a:lstStyle/>
        <a:p>
          <a:endParaRPr lang="en-GB"/>
        </a:p>
      </dgm:t>
    </dgm:pt>
    <dgm:pt modelId="{ADD9B72A-A6DE-4559-BBF2-799578B09F6D}" type="sibTrans" cxnId="{67079445-3BE8-4D17-AFCA-9ABF39E0A2E4}">
      <dgm:prSet/>
      <dgm:spPr/>
      <dgm:t>
        <a:bodyPr/>
        <a:lstStyle/>
        <a:p>
          <a:endParaRPr lang="en-GB"/>
        </a:p>
      </dgm:t>
    </dgm:pt>
    <dgm:pt modelId="{CDD24C2A-2AC0-48F3-B7A2-47C16D0D4668}">
      <dgm:prSet/>
      <dgm:spPr/>
      <dgm:t>
        <a:bodyPr/>
        <a:lstStyle/>
        <a:p>
          <a:pPr>
            <a:buNone/>
          </a:pPr>
          <a:r>
            <a:rPr lang="en-GB" b="0" i="0" u="none" dirty="0"/>
            <a:t>Safety on board</a:t>
          </a:r>
          <a:endParaRPr lang="en-GB" dirty="0"/>
        </a:p>
      </dgm:t>
    </dgm:pt>
    <dgm:pt modelId="{4CA5E7F5-1892-4EF7-838D-72AD25774EE6}" type="parTrans" cxnId="{1767A37D-22D6-4417-9A7D-F91E69F40A39}">
      <dgm:prSet/>
      <dgm:spPr/>
      <dgm:t>
        <a:bodyPr/>
        <a:lstStyle/>
        <a:p>
          <a:endParaRPr lang="en-GB"/>
        </a:p>
      </dgm:t>
    </dgm:pt>
    <dgm:pt modelId="{69A863D6-496F-4659-AA7B-3F4D20F68F85}" type="sibTrans" cxnId="{1767A37D-22D6-4417-9A7D-F91E69F40A39}">
      <dgm:prSet/>
      <dgm:spPr/>
      <dgm:t>
        <a:bodyPr/>
        <a:lstStyle/>
        <a:p>
          <a:endParaRPr lang="en-GB"/>
        </a:p>
      </dgm:t>
    </dgm:pt>
    <dgm:pt modelId="{B15BA872-DAB6-4553-A90F-46D1568AD04D}">
      <dgm:prSet/>
      <dgm:spPr/>
      <dgm:t>
        <a:bodyPr/>
        <a:lstStyle/>
        <a:p>
          <a:pPr>
            <a:buNone/>
          </a:pPr>
          <a:r>
            <a:rPr lang="en-GB" b="0" i="0" u="none"/>
            <a:t>Free / discounted parking</a:t>
          </a:r>
          <a:endParaRPr lang="en-GB"/>
        </a:p>
      </dgm:t>
    </dgm:pt>
    <dgm:pt modelId="{7AF3006E-ED1B-42C0-85F2-9918B9BAE5DB}" type="parTrans" cxnId="{D06201AF-C429-4AB2-9F57-CF2DCE8D042C}">
      <dgm:prSet/>
      <dgm:spPr/>
      <dgm:t>
        <a:bodyPr/>
        <a:lstStyle/>
        <a:p>
          <a:endParaRPr lang="en-GB"/>
        </a:p>
      </dgm:t>
    </dgm:pt>
    <dgm:pt modelId="{766913FB-3EFF-40AB-B600-A90981581EDF}" type="sibTrans" cxnId="{D06201AF-C429-4AB2-9F57-CF2DCE8D042C}">
      <dgm:prSet/>
      <dgm:spPr/>
      <dgm:t>
        <a:bodyPr/>
        <a:lstStyle/>
        <a:p>
          <a:endParaRPr lang="en-GB"/>
        </a:p>
      </dgm:t>
    </dgm:pt>
    <dgm:pt modelId="{5B025FBA-4589-4297-95AB-25BDEA0A96CB}">
      <dgm:prSet/>
      <dgm:spPr/>
      <dgm:t>
        <a:bodyPr/>
        <a:lstStyle/>
        <a:p>
          <a:pPr>
            <a:buNone/>
          </a:pPr>
          <a:r>
            <a:rPr lang="en-GB" b="0" i="0" u="none" dirty="0"/>
            <a:t>Overall sustainability (3)</a:t>
          </a:r>
          <a:endParaRPr lang="en-GB" dirty="0"/>
        </a:p>
      </dgm:t>
    </dgm:pt>
    <dgm:pt modelId="{0F1CC69E-FA18-4A9A-964E-68649E142B37}" type="parTrans" cxnId="{978777D2-ABC2-4352-971D-9CBA11F11301}">
      <dgm:prSet/>
      <dgm:spPr/>
      <dgm:t>
        <a:bodyPr/>
        <a:lstStyle/>
        <a:p>
          <a:endParaRPr lang="en-GB"/>
        </a:p>
      </dgm:t>
    </dgm:pt>
    <dgm:pt modelId="{6B071EFF-EE5F-4558-B065-108D000965DA}" type="sibTrans" cxnId="{978777D2-ABC2-4352-971D-9CBA11F11301}">
      <dgm:prSet/>
      <dgm:spPr/>
      <dgm:t>
        <a:bodyPr/>
        <a:lstStyle/>
        <a:p>
          <a:endParaRPr lang="en-GB"/>
        </a:p>
      </dgm:t>
    </dgm:pt>
    <dgm:pt modelId="{6F57EAC3-2EDB-4EEF-ADF5-8CF9ECFD68AD}">
      <dgm:prSet/>
      <dgm:spPr/>
      <dgm:t>
        <a:bodyPr/>
        <a:lstStyle/>
        <a:p>
          <a:pPr>
            <a:buNone/>
          </a:pPr>
          <a:r>
            <a:rPr lang="en-GB" b="0" i="0" u="none" dirty="0"/>
            <a:t>Improve staff training (pro-active, knowledgeable, courteous)</a:t>
          </a:r>
          <a:endParaRPr lang="en-GB" dirty="0"/>
        </a:p>
      </dgm:t>
    </dgm:pt>
    <dgm:pt modelId="{47373B3B-35EE-4DFA-9174-A1806FD264D8}" type="parTrans" cxnId="{F35759A1-0045-4589-8A6F-296E2522C773}">
      <dgm:prSet/>
      <dgm:spPr/>
      <dgm:t>
        <a:bodyPr/>
        <a:lstStyle/>
        <a:p>
          <a:endParaRPr lang="en-GB"/>
        </a:p>
      </dgm:t>
    </dgm:pt>
    <dgm:pt modelId="{7183D017-F984-4D1C-A30E-92AAD00AEEF4}" type="sibTrans" cxnId="{F35759A1-0045-4589-8A6F-296E2522C773}">
      <dgm:prSet/>
      <dgm:spPr/>
      <dgm:t>
        <a:bodyPr/>
        <a:lstStyle/>
        <a:p>
          <a:endParaRPr lang="en-GB"/>
        </a:p>
      </dgm:t>
    </dgm:pt>
    <dgm:pt modelId="{BBE282B4-249F-448C-9540-0AA43B4C95A3}" type="pres">
      <dgm:prSet presAssocID="{6D862250-AC3F-4294-B5C8-2A8097B87631}" presName="diagram" presStyleCnt="0">
        <dgm:presLayoutVars>
          <dgm:dir/>
          <dgm:resizeHandles val="exact"/>
        </dgm:presLayoutVars>
      </dgm:prSet>
      <dgm:spPr/>
    </dgm:pt>
    <dgm:pt modelId="{69CB0241-185A-48BF-935D-9F4FBB49500A}" type="pres">
      <dgm:prSet presAssocID="{DAF6B9FF-B418-4AC6-9FA5-0CF265E56744}" presName="node" presStyleLbl="node1" presStyleIdx="0" presStyleCnt="10">
        <dgm:presLayoutVars>
          <dgm:bulletEnabled val="1"/>
        </dgm:presLayoutVars>
      </dgm:prSet>
      <dgm:spPr/>
    </dgm:pt>
    <dgm:pt modelId="{D3CB02A2-DE1D-43D8-81B3-91DE366F4F64}" type="pres">
      <dgm:prSet presAssocID="{8F702780-6003-4DFC-A5FC-976A370FA0B4}" presName="sibTrans" presStyleCnt="0"/>
      <dgm:spPr/>
    </dgm:pt>
    <dgm:pt modelId="{834AE0FF-92BE-4DF3-93EA-2A6E58D03471}" type="pres">
      <dgm:prSet presAssocID="{BC2B0CFF-B7FB-4EF7-85DD-52E3E49D4A96}" presName="node" presStyleLbl="node1" presStyleIdx="1" presStyleCnt="10">
        <dgm:presLayoutVars>
          <dgm:bulletEnabled val="1"/>
        </dgm:presLayoutVars>
      </dgm:prSet>
      <dgm:spPr/>
    </dgm:pt>
    <dgm:pt modelId="{9F7195A6-B588-4BF0-B869-5A5B7AA02D16}" type="pres">
      <dgm:prSet presAssocID="{E07A1AB6-3632-450A-A8E6-9EC15C46285E}" presName="sibTrans" presStyleCnt="0"/>
      <dgm:spPr/>
    </dgm:pt>
    <dgm:pt modelId="{24953E47-06F9-4CD8-8B9E-7CE311EF3B42}" type="pres">
      <dgm:prSet presAssocID="{6F57EAC3-2EDB-4EEF-ADF5-8CF9ECFD68AD}" presName="node" presStyleLbl="node1" presStyleIdx="2" presStyleCnt="10">
        <dgm:presLayoutVars>
          <dgm:bulletEnabled val="1"/>
        </dgm:presLayoutVars>
      </dgm:prSet>
      <dgm:spPr/>
    </dgm:pt>
    <dgm:pt modelId="{6D6D593E-C5BE-45CD-8041-7C6237B3A061}" type="pres">
      <dgm:prSet presAssocID="{7183D017-F984-4D1C-A30E-92AAD00AEEF4}" presName="sibTrans" presStyleCnt="0"/>
      <dgm:spPr/>
    </dgm:pt>
    <dgm:pt modelId="{7993ABFD-F26C-4D18-8E6C-15042D348841}" type="pres">
      <dgm:prSet presAssocID="{20FF9F03-2A8B-4B6F-B260-DE64ADD8A30F}" presName="node" presStyleLbl="node1" presStyleIdx="3" presStyleCnt="10">
        <dgm:presLayoutVars>
          <dgm:bulletEnabled val="1"/>
        </dgm:presLayoutVars>
      </dgm:prSet>
      <dgm:spPr/>
    </dgm:pt>
    <dgm:pt modelId="{F1FF2A0C-FE5E-4FC7-918B-07F151EC0E0B}" type="pres">
      <dgm:prSet presAssocID="{ABEF86AF-97B6-489E-A517-7AD1759AB2C3}" presName="sibTrans" presStyleCnt="0"/>
      <dgm:spPr/>
    </dgm:pt>
    <dgm:pt modelId="{ED0212F6-B98A-413C-AE92-420BC55375F4}" type="pres">
      <dgm:prSet presAssocID="{9FCE8D19-D256-4436-81BF-DB1C8C7EB7EE}" presName="node" presStyleLbl="node1" presStyleIdx="4" presStyleCnt="10">
        <dgm:presLayoutVars>
          <dgm:bulletEnabled val="1"/>
        </dgm:presLayoutVars>
      </dgm:prSet>
      <dgm:spPr/>
    </dgm:pt>
    <dgm:pt modelId="{3E1D4EC7-F1B4-4C99-9B8C-DC63EFB9894B}" type="pres">
      <dgm:prSet presAssocID="{FD3B41BB-AF93-4AE2-8D7B-D96657AD5E20}" presName="sibTrans" presStyleCnt="0"/>
      <dgm:spPr/>
    </dgm:pt>
    <dgm:pt modelId="{BAD3CA39-835B-45DF-965D-C579F89D6488}" type="pres">
      <dgm:prSet presAssocID="{3584FB2E-A86D-4BF5-BCC4-01B60C1390E6}" presName="node" presStyleLbl="node1" presStyleIdx="5" presStyleCnt="10">
        <dgm:presLayoutVars>
          <dgm:bulletEnabled val="1"/>
        </dgm:presLayoutVars>
      </dgm:prSet>
      <dgm:spPr/>
    </dgm:pt>
    <dgm:pt modelId="{D96AC417-B77C-4920-86E3-ACF0F5798C67}" type="pres">
      <dgm:prSet presAssocID="{79466481-E5A2-4D98-A7BA-5B97AC52B28F}" presName="sibTrans" presStyleCnt="0"/>
      <dgm:spPr/>
    </dgm:pt>
    <dgm:pt modelId="{563F76F2-B108-4D70-8DE3-5B28D0A594A1}" type="pres">
      <dgm:prSet presAssocID="{3AA32B31-8517-4F60-AD80-3E4A3D454E72}" presName="node" presStyleLbl="node1" presStyleIdx="6" presStyleCnt="10">
        <dgm:presLayoutVars>
          <dgm:bulletEnabled val="1"/>
        </dgm:presLayoutVars>
      </dgm:prSet>
      <dgm:spPr/>
    </dgm:pt>
    <dgm:pt modelId="{3273441A-0AF0-46EA-B40C-5CC44E8922D0}" type="pres">
      <dgm:prSet presAssocID="{ADD9B72A-A6DE-4559-BBF2-799578B09F6D}" presName="sibTrans" presStyleCnt="0"/>
      <dgm:spPr/>
    </dgm:pt>
    <dgm:pt modelId="{3B7923F4-DBDA-4AE4-99D7-BE663478E3A4}" type="pres">
      <dgm:prSet presAssocID="{CDD24C2A-2AC0-48F3-B7A2-47C16D0D4668}" presName="node" presStyleLbl="node1" presStyleIdx="7" presStyleCnt="10">
        <dgm:presLayoutVars>
          <dgm:bulletEnabled val="1"/>
        </dgm:presLayoutVars>
      </dgm:prSet>
      <dgm:spPr/>
    </dgm:pt>
    <dgm:pt modelId="{CA0E7575-DEB4-4368-BE82-F8D1BD615795}" type="pres">
      <dgm:prSet presAssocID="{69A863D6-496F-4659-AA7B-3F4D20F68F85}" presName="sibTrans" presStyleCnt="0"/>
      <dgm:spPr/>
    </dgm:pt>
    <dgm:pt modelId="{760C1FB1-7018-4799-93A0-12FF63541979}" type="pres">
      <dgm:prSet presAssocID="{B15BA872-DAB6-4553-A90F-46D1568AD04D}" presName="node" presStyleLbl="node1" presStyleIdx="8" presStyleCnt="10">
        <dgm:presLayoutVars>
          <dgm:bulletEnabled val="1"/>
        </dgm:presLayoutVars>
      </dgm:prSet>
      <dgm:spPr/>
    </dgm:pt>
    <dgm:pt modelId="{F297A46A-9E9E-4B77-8774-02E2BC4C9096}" type="pres">
      <dgm:prSet presAssocID="{766913FB-3EFF-40AB-B600-A90981581EDF}" presName="sibTrans" presStyleCnt="0"/>
      <dgm:spPr/>
    </dgm:pt>
    <dgm:pt modelId="{7CC6EA18-6F5F-4C55-B14C-8282E026F9A1}" type="pres">
      <dgm:prSet presAssocID="{5B025FBA-4589-4297-95AB-25BDEA0A96CB}" presName="node" presStyleLbl="node1" presStyleIdx="9" presStyleCnt="10">
        <dgm:presLayoutVars>
          <dgm:bulletEnabled val="1"/>
        </dgm:presLayoutVars>
      </dgm:prSet>
      <dgm:spPr/>
    </dgm:pt>
  </dgm:ptLst>
  <dgm:cxnLst>
    <dgm:cxn modelId="{009AA10E-0F5E-455C-918A-9B8E844D42FB}" type="presOf" srcId="{3AA32B31-8517-4F60-AD80-3E4A3D454E72}" destId="{563F76F2-B108-4D70-8DE3-5B28D0A594A1}" srcOrd="0" destOrd="0" presId="urn:microsoft.com/office/officeart/2005/8/layout/default"/>
    <dgm:cxn modelId="{1AD73219-52F2-476B-B239-50653F478859}" srcId="{6D862250-AC3F-4294-B5C8-2A8097B87631}" destId="{20FF9F03-2A8B-4B6F-B260-DE64ADD8A30F}" srcOrd="3" destOrd="0" parTransId="{B8858DDB-F08D-434E-8EFA-034F0B79B309}" sibTransId="{ABEF86AF-97B6-489E-A517-7AD1759AB2C3}"/>
    <dgm:cxn modelId="{D1C52132-8FFB-4526-ABDA-AF1A94514934}" type="presOf" srcId="{5B025FBA-4589-4297-95AB-25BDEA0A96CB}" destId="{7CC6EA18-6F5F-4C55-B14C-8282E026F9A1}" srcOrd="0" destOrd="0" presId="urn:microsoft.com/office/officeart/2005/8/layout/default"/>
    <dgm:cxn modelId="{7B97505B-0908-412A-A676-88C84F19FDBD}" type="presOf" srcId="{6D862250-AC3F-4294-B5C8-2A8097B87631}" destId="{BBE282B4-249F-448C-9540-0AA43B4C95A3}" srcOrd="0" destOrd="0" presId="urn:microsoft.com/office/officeart/2005/8/layout/default"/>
    <dgm:cxn modelId="{67079445-3BE8-4D17-AFCA-9ABF39E0A2E4}" srcId="{6D862250-AC3F-4294-B5C8-2A8097B87631}" destId="{3AA32B31-8517-4F60-AD80-3E4A3D454E72}" srcOrd="6" destOrd="0" parTransId="{F491D469-3D50-4328-BF38-43CBF65F1574}" sibTransId="{ADD9B72A-A6DE-4559-BBF2-799578B09F6D}"/>
    <dgm:cxn modelId="{97BB7E76-A66A-4809-9BD0-14A975740558}" type="presOf" srcId="{B15BA872-DAB6-4553-A90F-46D1568AD04D}" destId="{760C1FB1-7018-4799-93A0-12FF63541979}" srcOrd="0" destOrd="0" presId="urn:microsoft.com/office/officeart/2005/8/layout/default"/>
    <dgm:cxn modelId="{1D59A659-43BA-4E40-A313-0FB522E41CF6}" type="presOf" srcId="{DAF6B9FF-B418-4AC6-9FA5-0CF265E56744}" destId="{69CB0241-185A-48BF-935D-9F4FBB49500A}" srcOrd="0" destOrd="0" presId="urn:microsoft.com/office/officeart/2005/8/layout/default"/>
    <dgm:cxn modelId="{1767A37D-22D6-4417-9A7D-F91E69F40A39}" srcId="{6D862250-AC3F-4294-B5C8-2A8097B87631}" destId="{CDD24C2A-2AC0-48F3-B7A2-47C16D0D4668}" srcOrd="7" destOrd="0" parTransId="{4CA5E7F5-1892-4EF7-838D-72AD25774EE6}" sibTransId="{69A863D6-496F-4659-AA7B-3F4D20F68F85}"/>
    <dgm:cxn modelId="{C96B2F82-28B0-47D0-B55F-8E22782BA6D5}" srcId="{6D862250-AC3F-4294-B5C8-2A8097B87631}" destId="{DAF6B9FF-B418-4AC6-9FA5-0CF265E56744}" srcOrd="0" destOrd="0" parTransId="{76339773-E3C1-43FB-8FA1-2A043FB3854A}" sibTransId="{8F702780-6003-4DFC-A5FC-976A370FA0B4}"/>
    <dgm:cxn modelId="{DFD9FB84-1EFE-45E2-8B10-99A929C73EBF}" srcId="{6D862250-AC3F-4294-B5C8-2A8097B87631}" destId="{BC2B0CFF-B7FB-4EF7-85DD-52E3E49D4A96}" srcOrd="1" destOrd="0" parTransId="{0FC9CE96-BCB1-4C54-9794-85015F397354}" sibTransId="{E07A1AB6-3632-450A-A8E6-9EC15C46285E}"/>
    <dgm:cxn modelId="{59E1D88B-5E5D-4B85-9690-8E53BE110E9C}" type="presOf" srcId="{BC2B0CFF-B7FB-4EF7-85DD-52E3E49D4A96}" destId="{834AE0FF-92BE-4DF3-93EA-2A6E58D03471}" srcOrd="0" destOrd="0" presId="urn:microsoft.com/office/officeart/2005/8/layout/default"/>
    <dgm:cxn modelId="{FE1F3E9A-09C1-4DDE-B241-9DCCBA3060DC}" type="presOf" srcId="{6F57EAC3-2EDB-4EEF-ADF5-8CF9ECFD68AD}" destId="{24953E47-06F9-4CD8-8B9E-7CE311EF3B42}" srcOrd="0" destOrd="0" presId="urn:microsoft.com/office/officeart/2005/8/layout/default"/>
    <dgm:cxn modelId="{F227E29E-74A3-4DA0-A320-F5015745A4B0}" type="presOf" srcId="{CDD24C2A-2AC0-48F3-B7A2-47C16D0D4668}" destId="{3B7923F4-DBDA-4AE4-99D7-BE663478E3A4}" srcOrd="0" destOrd="0" presId="urn:microsoft.com/office/officeart/2005/8/layout/default"/>
    <dgm:cxn modelId="{F35759A1-0045-4589-8A6F-296E2522C773}" srcId="{6D862250-AC3F-4294-B5C8-2A8097B87631}" destId="{6F57EAC3-2EDB-4EEF-ADF5-8CF9ECFD68AD}" srcOrd="2" destOrd="0" parTransId="{47373B3B-35EE-4DFA-9174-A1806FD264D8}" sibTransId="{7183D017-F984-4D1C-A30E-92AAD00AEEF4}"/>
    <dgm:cxn modelId="{3D7475A9-3677-497C-9DE5-9304E4DD3C1A}" type="presOf" srcId="{20FF9F03-2A8B-4B6F-B260-DE64ADD8A30F}" destId="{7993ABFD-F26C-4D18-8E6C-15042D348841}" srcOrd="0" destOrd="0" presId="urn:microsoft.com/office/officeart/2005/8/layout/default"/>
    <dgm:cxn modelId="{D06201AF-C429-4AB2-9F57-CF2DCE8D042C}" srcId="{6D862250-AC3F-4294-B5C8-2A8097B87631}" destId="{B15BA872-DAB6-4553-A90F-46D1568AD04D}" srcOrd="8" destOrd="0" parTransId="{7AF3006E-ED1B-42C0-85F2-9918B9BAE5DB}" sibTransId="{766913FB-3EFF-40AB-B600-A90981581EDF}"/>
    <dgm:cxn modelId="{C86B77B5-36E1-43A3-8CCA-0FBF6CD0D2B1}" type="presOf" srcId="{3584FB2E-A86D-4BF5-BCC4-01B60C1390E6}" destId="{BAD3CA39-835B-45DF-965D-C579F89D6488}" srcOrd="0" destOrd="0" presId="urn:microsoft.com/office/officeart/2005/8/layout/default"/>
    <dgm:cxn modelId="{6AEE8FB5-C036-4D78-8719-04B9AAE6E5E3}" type="presOf" srcId="{9FCE8D19-D256-4436-81BF-DB1C8C7EB7EE}" destId="{ED0212F6-B98A-413C-AE92-420BC55375F4}" srcOrd="0" destOrd="0" presId="urn:microsoft.com/office/officeart/2005/8/layout/default"/>
    <dgm:cxn modelId="{557DB7BD-7AF9-4139-A26E-BB9545BAE40B}" srcId="{6D862250-AC3F-4294-B5C8-2A8097B87631}" destId="{9FCE8D19-D256-4436-81BF-DB1C8C7EB7EE}" srcOrd="4" destOrd="0" parTransId="{9E61EBBC-3A62-462D-B24E-EA08EDB991F1}" sibTransId="{FD3B41BB-AF93-4AE2-8D7B-D96657AD5E20}"/>
    <dgm:cxn modelId="{978777D2-ABC2-4352-971D-9CBA11F11301}" srcId="{6D862250-AC3F-4294-B5C8-2A8097B87631}" destId="{5B025FBA-4589-4297-95AB-25BDEA0A96CB}" srcOrd="9" destOrd="0" parTransId="{0F1CC69E-FA18-4A9A-964E-68649E142B37}" sibTransId="{6B071EFF-EE5F-4558-B065-108D000965DA}"/>
    <dgm:cxn modelId="{9E52A3E5-10C1-47D3-818E-900F5292CE2D}" srcId="{6D862250-AC3F-4294-B5C8-2A8097B87631}" destId="{3584FB2E-A86D-4BF5-BCC4-01B60C1390E6}" srcOrd="5" destOrd="0" parTransId="{E272EF66-CCDD-4550-B7FE-71FA002F5B96}" sibTransId="{79466481-E5A2-4D98-A7BA-5B97AC52B28F}"/>
    <dgm:cxn modelId="{3DAF9F6B-CE4A-499E-B0B6-16B81E920EE6}" type="presParOf" srcId="{BBE282B4-249F-448C-9540-0AA43B4C95A3}" destId="{69CB0241-185A-48BF-935D-9F4FBB49500A}" srcOrd="0" destOrd="0" presId="urn:microsoft.com/office/officeart/2005/8/layout/default"/>
    <dgm:cxn modelId="{443D1507-7B4A-4072-90F4-DD250BAF9079}" type="presParOf" srcId="{BBE282B4-249F-448C-9540-0AA43B4C95A3}" destId="{D3CB02A2-DE1D-43D8-81B3-91DE366F4F64}" srcOrd="1" destOrd="0" presId="urn:microsoft.com/office/officeart/2005/8/layout/default"/>
    <dgm:cxn modelId="{729E1A7B-8FCA-4DAE-8E6C-A535DE5ADD82}" type="presParOf" srcId="{BBE282B4-249F-448C-9540-0AA43B4C95A3}" destId="{834AE0FF-92BE-4DF3-93EA-2A6E58D03471}" srcOrd="2" destOrd="0" presId="urn:microsoft.com/office/officeart/2005/8/layout/default"/>
    <dgm:cxn modelId="{7F6DCE22-BBBE-4726-AC82-EF2E7F12C52D}" type="presParOf" srcId="{BBE282B4-249F-448C-9540-0AA43B4C95A3}" destId="{9F7195A6-B588-4BF0-B869-5A5B7AA02D16}" srcOrd="3" destOrd="0" presId="urn:microsoft.com/office/officeart/2005/8/layout/default"/>
    <dgm:cxn modelId="{34A3EC19-0433-4244-944E-7967760432EA}" type="presParOf" srcId="{BBE282B4-249F-448C-9540-0AA43B4C95A3}" destId="{24953E47-06F9-4CD8-8B9E-7CE311EF3B42}" srcOrd="4" destOrd="0" presId="urn:microsoft.com/office/officeart/2005/8/layout/default"/>
    <dgm:cxn modelId="{8E20809A-2AFF-470F-9A96-4107B878FF88}" type="presParOf" srcId="{BBE282B4-249F-448C-9540-0AA43B4C95A3}" destId="{6D6D593E-C5BE-45CD-8041-7C6237B3A061}" srcOrd="5" destOrd="0" presId="urn:microsoft.com/office/officeart/2005/8/layout/default"/>
    <dgm:cxn modelId="{03E6F177-83DC-4EDD-9677-66FE25B40F11}" type="presParOf" srcId="{BBE282B4-249F-448C-9540-0AA43B4C95A3}" destId="{7993ABFD-F26C-4D18-8E6C-15042D348841}" srcOrd="6" destOrd="0" presId="urn:microsoft.com/office/officeart/2005/8/layout/default"/>
    <dgm:cxn modelId="{5FA90817-42B6-4DB0-A610-BC6342839039}" type="presParOf" srcId="{BBE282B4-249F-448C-9540-0AA43B4C95A3}" destId="{F1FF2A0C-FE5E-4FC7-918B-07F151EC0E0B}" srcOrd="7" destOrd="0" presId="urn:microsoft.com/office/officeart/2005/8/layout/default"/>
    <dgm:cxn modelId="{C8D2ED87-837A-4D35-86D3-1C5286C0BB2D}" type="presParOf" srcId="{BBE282B4-249F-448C-9540-0AA43B4C95A3}" destId="{ED0212F6-B98A-413C-AE92-420BC55375F4}" srcOrd="8" destOrd="0" presId="urn:microsoft.com/office/officeart/2005/8/layout/default"/>
    <dgm:cxn modelId="{CAD58113-72D0-4AFA-99BC-C5FB326F2734}" type="presParOf" srcId="{BBE282B4-249F-448C-9540-0AA43B4C95A3}" destId="{3E1D4EC7-F1B4-4C99-9B8C-DC63EFB9894B}" srcOrd="9" destOrd="0" presId="urn:microsoft.com/office/officeart/2005/8/layout/default"/>
    <dgm:cxn modelId="{BA55E469-538F-4750-9692-C4315B3606FA}" type="presParOf" srcId="{BBE282B4-249F-448C-9540-0AA43B4C95A3}" destId="{BAD3CA39-835B-45DF-965D-C579F89D6488}" srcOrd="10" destOrd="0" presId="urn:microsoft.com/office/officeart/2005/8/layout/default"/>
    <dgm:cxn modelId="{AC77B44E-E60F-42E1-89E0-348CAD3B1E58}" type="presParOf" srcId="{BBE282B4-249F-448C-9540-0AA43B4C95A3}" destId="{D96AC417-B77C-4920-86E3-ACF0F5798C67}" srcOrd="11" destOrd="0" presId="urn:microsoft.com/office/officeart/2005/8/layout/default"/>
    <dgm:cxn modelId="{2745840F-A9EA-44A4-B8C0-78AEE6F22462}" type="presParOf" srcId="{BBE282B4-249F-448C-9540-0AA43B4C95A3}" destId="{563F76F2-B108-4D70-8DE3-5B28D0A594A1}" srcOrd="12" destOrd="0" presId="urn:microsoft.com/office/officeart/2005/8/layout/default"/>
    <dgm:cxn modelId="{028E0B95-58C0-4153-A623-F8557FB54847}" type="presParOf" srcId="{BBE282B4-249F-448C-9540-0AA43B4C95A3}" destId="{3273441A-0AF0-46EA-B40C-5CC44E8922D0}" srcOrd="13" destOrd="0" presId="urn:microsoft.com/office/officeart/2005/8/layout/default"/>
    <dgm:cxn modelId="{9CB66B9E-7405-456D-8D20-BC6ED88CBC30}" type="presParOf" srcId="{BBE282B4-249F-448C-9540-0AA43B4C95A3}" destId="{3B7923F4-DBDA-4AE4-99D7-BE663478E3A4}" srcOrd="14" destOrd="0" presId="urn:microsoft.com/office/officeart/2005/8/layout/default"/>
    <dgm:cxn modelId="{CE5C9D68-872E-496D-A7AA-88C2E1C58E64}" type="presParOf" srcId="{BBE282B4-249F-448C-9540-0AA43B4C95A3}" destId="{CA0E7575-DEB4-4368-BE82-F8D1BD615795}" srcOrd="15" destOrd="0" presId="urn:microsoft.com/office/officeart/2005/8/layout/default"/>
    <dgm:cxn modelId="{301C96E6-9ED8-442F-8EAC-B6846CBA184A}" type="presParOf" srcId="{BBE282B4-249F-448C-9540-0AA43B4C95A3}" destId="{760C1FB1-7018-4799-93A0-12FF63541979}" srcOrd="16" destOrd="0" presId="urn:microsoft.com/office/officeart/2005/8/layout/default"/>
    <dgm:cxn modelId="{FCD3AF1B-6D06-441C-B7EE-739E57FD026E}" type="presParOf" srcId="{BBE282B4-249F-448C-9540-0AA43B4C95A3}" destId="{F297A46A-9E9E-4B77-8774-02E2BC4C9096}" srcOrd="17" destOrd="0" presId="urn:microsoft.com/office/officeart/2005/8/layout/default"/>
    <dgm:cxn modelId="{CC05B6C4-C951-4F25-9F73-090D9FD4E78A}" type="presParOf" srcId="{BBE282B4-249F-448C-9540-0AA43B4C95A3}" destId="{7CC6EA18-6F5F-4C55-B14C-8282E026F9A1}" srcOrd="18"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862250-AC3F-4294-B5C8-2A8097B8763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AF6B9FF-B418-4AC6-9FA5-0CF265E56744}">
      <dgm:prSet phldrT="[Text]"/>
      <dgm:spPr/>
      <dgm:t>
        <a:bodyPr/>
        <a:lstStyle/>
        <a:p>
          <a:pPr>
            <a:buNone/>
          </a:pPr>
          <a:r>
            <a:rPr lang="en-GB" b="0" i="0" u="none" dirty="0">
              <a:solidFill>
                <a:schemeClr val="bg1"/>
              </a:solidFill>
            </a:rPr>
            <a:t>Increase number of staff (2)</a:t>
          </a:r>
          <a:endParaRPr lang="en-GB" dirty="0">
            <a:solidFill>
              <a:schemeClr val="bg1"/>
            </a:solidFill>
          </a:endParaRPr>
        </a:p>
      </dgm:t>
    </dgm:pt>
    <dgm:pt modelId="{76339773-E3C1-43FB-8FA1-2A043FB3854A}" type="parTrans" cxnId="{C96B2F82-28B0-47D0-B55F-8E22782BA6D5}">
      <dgm:prSet/>
      <dgm:spPr/>
      <dgm:t>
        <a:bodyPr/>
        <a:lstStyle/>
        <a:p>
          <a:endParaRPr lang="en-GB"/>
        </a:p>
      </dgm:t>
    </dgm:pt>
    <dgm:pt modelId="{8F702780-6003-4DFC-A5FC-976A370FA0B4}" type="sibTrans" cxnId="{C96B2F82-28B0-47D0-B55F-8E22782BA6D5}">
      <dgm:prSet/>
      <dgm:spPr/>
      <dgm:t>
        <a:bodyPr/>
        <a:lstStyle/>
        <a:p>
          <a:endParaRPr lang="en-GB"/>
        </a:p>
      </dgm:t>
    </dgm:pt>
    <dgm:pt modelId="{FBA13A7C-B69F-46ED-B8D0-41AA813E27A3}">
      <dgm:prSet/>
      <dgm:spPr/>
      <dgm:t>
        <a:bodyPr/>
        <a:lstStyle/>
        <a:p>
          <a:pPr>
            <a:buNone/>
          </a:pPr>
          <a:r>
            <a:rPr lang="en-GB" b="0" i="0" u="none"/>
            <a:t>Accessibility</a:t>
          </a:r>
          <a:endParaRPr lang="en-GB"/>
        </a:p>
      </dgm:t>
    </dgm:pt>
    <dgm:pt modelId="{6BDBD602-8138-4706-8781-2459D74BC01D}" type="parTrans" cxnId="{6744B542-BA9C-4B59-889B-7BFB23A93ACC}">
      <dgm:prSet/>
      <dgm:spPr/>
      <dgm:t>
        <a:bodyPr/>
        <a:lstStyle/>
        <a:p>
          <a:endParaRPr lang="en-GB"/>
        </a:p>
      </dgm:t>
    </dgm:pt>
    <dgm:pt modelId="{8466DD8B-B25A-4DF4-8639-99E830AD710C}" type="sibTrans" cxnId="{6744B542-BA9C-4B59-889B-7BFB23A93ACC}">
      <dgm:prSet/>
      <dgm:spPr/>
      <dgm:t>
        <a:bodyPr/>
        <a:lstStyle/>
        <a:p>
          <a:endParaRPr lang="en-GB"/>
        </a:p>
      </dgm:t>
    </dgm:pt>
    <dgm:pt modelId="{2A689B0F-08F5-46D5-BC77-9A06ECDB52BA}">
      <dgm:prSet/>
      <dgm:spPr/>
      <dgm:t>
        <a:bodyPr/>
        <a:lstStyle/>
        <a:p>
          <a:pPr>
            <a:buNone/>
          </a:pPr>
          <a:r>
            <a:rPr lang="en-GB" b="0" i="0" u="none"/>
            <a:t>Reliability - staff (Take responsibility for when errors are made)</a:t>
          </a:r>
          <a:endParaRPr lang="en-GB"/>
        </a:p>
      </dgm:t>
    </dgm:pt>
    <dgm:pt modelId="{9F2962C0-2666-4437-A009-2732B82907DE}" type="parTrans" cxnId="{48D9C63C-5834-41C8-BD65-AACC5F3AF8F1}">
      <dgm:prSet/>
      <dgm:spPr/>
      <dgm:t>
        <a:bodyPr/>
        <a:lstStyle/>
        <a:p>
          <a:endParaRPr lang="en-GB"/>
        </a:p>
      </dgm:t>
    </dgm:pt>
    <dgm:pt modelId="{456AE574-D1FB-4645-87F5-98D48DB31825}" type="sibTrans" cxnId="{48D9C63C-5834-41C8-BD65-AACC5F3AF8F1}">
      <dgm:prSet/>
      <dgm:spPr/>
      <dgm:t>
        <a:bodyPr/>
        <a:lstStyle/>
        <a:p>
          <a:endParaRPr lang="en-GB"/>
        </a:p>
      </dgm:t>
    </dgm:pt>
    <dgm:pt modelId="{BA1E352B-C06A-4DC9-B6BF-4406F680F4CB}">
      <dgm:prSet/>
      <dgm:spPr/>
      <dgm:t>
        <a:bodyPr/>
        <a:lstStyle/>
        <a:p>
          <a:pPr>
            <a:buNone/>
          </a:pPr>
          <a:r>
            <a:rPr lang="en-GB" b="0" i="0" u="none" dirty="0"/>
            <a:t>Safety at station (0) </a:t>
          </a:r>
          <a:endParaRPr lang="en-GB" dirty="0"/>
        </a:p>
      </dgm:t>
    </dgm:pt>
    <dgm:pt modelId="{08DBB6C6-752F-4FCD-931F-660177F32B44}" type="parTrans" cxnId="{53B9FD6F-F684-404C-AF5C-CF2DCD6A8C0E}">
      <dgm:prSet/>
      <dgm:spPr/>
      <dgm:t>
        <a:bodyPr/>
        <a:lstStyle/>
        <a:p>
          <a:endParaRPr lang="en-GB"/>
        </a:p>
      </dgm:t>
    </dgm:pt>
    <dgm:pt modelId="{E7DDB1BA-1062-47B1-88FA-79C40DB8B996}" type="sibTrans" cxnId="{53B9FD6F-F684-404C-AF5C-CF2DCD6A8C0E}">
      <dgm:prSet/>
      <dgm:spPr/>
      <dgm:t>
        <a:bodyPr/>
        <a:lstStyle/>
        <a:p>
          <a:endParaRPr lang="en-GB"/>
        </a:p>
      </dgm:t>
    </dgm:pt>
    <dgm:pt modelId="{BBE282B4-249F-448C-9540-0AA43B4C95A3}" type="pres">
      <dgm:prSet presAssocID="{6D862250-AC3F-4294-B5C8-2A8097B87631}" presName="diagram" presStyleCnt="0">
        <dgm:presLayoutVars>
          <dgm:dir/>
          <dgm:resizeHandles val="exact"/>
        </dgm:presLayoutVars>
      </dgm:prSet>
      <dgm:spPr/>
    </dgm:pt>
    <dgm:pt modelId="{69CB0241-185A-48BF-935D-9F4FBB49500A}" type="pres">
      <dgm:prSet presAssocID="{DAF6B9FF-B418-4AC6-9FA5-0CF265E56744}" presName="node" presStyleLbl="node1" presStyleIdx="0" presStyleCnt="4">
        <dgm:presLayoutVars>
          <dgm:bulletEnabled val="1"/>
        </dgm:presLayoutVars>
      </dgm:prSet>
      <dgm:spPr/>
    </dgm:pt>
    <dgm:pt modelId="{D3CB02A2-DE1D-43D8-81B3-91DE366F4F64}" type="pres">
      <dgm:prSet presAssocID="{8F702780-6003-4DFC-A5FC-976A370FA0B4}" presName="sibTrans" presStyleCnt="0"/>
      <dgm:spPr/>
    </dgm:pt>
    <dgm:pt modelId="{1F6D02A5-552A-42DA-8F4B-43933E748CF2}" type="pres">
      <dgm:prSet presAssocID="{FBA13A7C-B69F-46ED-B8D0-41AA813E27A3}" presName="node" presStyleLbl="node1" presStyleIdx="1" presStyleCnt="4">
        <dgm:presLayoutVars>
          <dgm:bulletEnabled val="1"/>
        </dgm:presLayoutVars>
      </dgm:prSet>
      <dgm:spPr/>
    </dgm:pt>
    <dgm:pt modelId="{4113B29B-A83D-45C1-84BA-0F3EC90D703E}" type="pres">
      <dgm:prSet presAssocID="{8466DD8B-B25A-4DF4-8639-99E830AD710C}" presName="sibTrans" presStyleCnt="0"/>
      <dgm:spPr/>
    </dgm:pt>
    <dgm:pt modelId="{06EAE602-7437-419E-AEE6-1C3B3DA94307}" type="pres">
      <dgm:prSet presAssocID="{2A689B0F-08F5-46D5-BC77-9A06ECDB52BA}" presName="node" presStyleLbl="node1" presStyleIdx="2" presStyleCnt="4">
        <dgm:presLayoutVars>
          <dgm:bulletEnabled val="1"/>
        </dgm:presLayoutVars>
      </dgm:prSet>
      <dgm:spPr/>
    </dgm:pt>
    <dgm:pt modelId="{E891ADD8-E6B4-468D-9E15-CCB228ED66A1}" type="pres">
      <dgm:prSet presAssocID="{456AE574-D1FB-4645-87F5-98D48DB31825}" presName="sibTrans" presStyleCnt="0"/>
      <dgm:spPr/>
    </dgm:pt>
    <dgm:pt modelId="{41ACABE5-D907-406B-A645-BCFD9E917A70}" type="pres">
      <dgm:prSet presAssocID="{BA1E352B-C06A-4DC9-B6BF-4406F680F4CB}" presName="node" presStyleLbl="node1" presStyleIdx="3" presStyleCnt="4">
        <dgm:presLayoutVars>
          <dgm:bulletEnabled val="1"/>
        </dgm:presLayoutVars>
      </dgm:prSet>
      <dgm:spPr/>
    </dgm:pt>
  </dgm:ptLst>
  <dgm:cxnLst>
    <dgm:cxn modelId="{FC54933B-527A-40A6-AB88-7E4AF179FC7F}" type="presOf" srcId="{FBA13A7C-B69F-46ED-B8D0-41AA813E27A3}" destId="{1F6D02A5-552A-42DA-8F4B-43933E748CF2}" srcOrd="0" destOrd="0" presId="urn:microsoft.com/office/officeart/2005/8/layout/default"/>
    <dgm:cxn modelId="{48D9C63C-5834-41C8-BD65-AACC5F3AF8F1}" srcId="{6D862250-AC3F-4294-B5C8-2A8097B87631}" destId="{2A689B0F-08F5-46D5-BC77-9A06ECDB52BA}" srcOrd="2" destOrd="0" parTransId="{9F2962C0-2666-4437-A009-2732B82907DE}" sibTransId="{456AE574-D1FB-4645-87F5-98D48DB31825}"/>
    <dgm:cxn modelId="{7B97505B-0908-412A-A676-88C84F19FDBD}" type="presOf" srcId="{6D862250-AC3F-4294-B5C8-2A8097B87631}" destId="{BBE282B4-249F-448C-9540-0AA43B4C95A3}" srcOrd="0" destOrd="0" presId="urn:microsoft.com/office/officeart/2005/8/layout/default"/>
    <dgm:cxn modelId="{6744B542-BA9C-4B59-889B-7BFB23A93ACC}" srcId="{6D862250-AC3F-4294-B5C8-2A8097B87631}" destId="{FBA13A7C-B69F-46ED-B8D0-41AA813E27A3}" srcOrd="1" destOrd="0" parTransId="{6BDBD602-8138-4706-8781-2459D74BC01D}" sibTransId="{8466DD8B-B25A-4DF4-8639-99E830AD710C}"/>
    <dgm:cxn modelId="{53B9FD6F-F684-404C-AF5C-CF2DCD6A8C0E}" srcId="{6D862250-AC3F-4294-B5C8-2A8097B87631}" destId="{BA1E352B-C06A-4DC9-B6BF-4406F680F4CB}" srcOrd="3" destOrd="0" parTransId="{08DBB6C6-752F-4FCD-931F-660177F32B44}" sibTransId="{E7DDB1BA-1062-47B1-88FA-79C40DB8B996}"/>
    <dgm:cxn modelId="{1D59A659-43BA-4E40-A313-0FB522E41CF6}" type="presOf" srcId="{DAF6B9FF-B418-4AC6-9FA5-0CF265E56744}" destId="{69CB0241-185A-48BF-935D-9F4FBB49500A}" srcOrd="0" destOrd="0" presId="urn:microsoft.com/office/officeart/2005/8/layout/default"/>
    <dgm:cxn modelId="{C96B2F82-28B0-47D0-B55F-8E22782BA6D5}" srcId="{6D862250-AC3F-4294-B5C8-2A8097B87631}" destId="{DAF6B9FF-B418-4AC6-9FA5-0CF265E56744}" srcOrd="0" destOrd="0" parTransId="{76339773-E3C1-43FB-8FA1-2A043FB3854A}" sibTransId="{8F702780-6003-4DFC-A5FC-976A370FA0B4}"/>
    <dgm:cxn modelId="{9221DDA8-649F-44FD-91D4-ED172585ABDB}" type="presOf" srcId="{BA1E352B-C06A-4DC9-B6BF-4406F680F4CB}" destId="{41ACABE5-D907-406B-A645-BCFD9E917A70}" srcOrd="0" destOrd="0" presId="urn:microsoft.com/office/officeart/2005/8/layout/default"/>
    <dgm:cxn modelId="{827AEFA9-5168-434E-B532-5E2FB99BC2B5}" type="presOf" srcId="{2A689B0F-08F5-46D5-BC77-9A06ECDB52BA}" destId="{06EAE602-7437-419E-AEE6-1C3B3DA94307}" srcOrd="0" destOrd="0" presId="urn:microsoft.com/office/officeart/2005/8/layout/default"/>
    <dgm:cxn modelId="{3DAF9F6B-CE4A-499E-B0B6-16B81E920EE6}" type="presParOf" srcId="{BBE282B4-249F-448C-9540-0AA43B4C95A3}" destId="{69CB0241-185A-48BF-935D-9F4FBB49500A}" srcOrd="0" destOrd="0" presId="urn:microsoft.com/office/officeart/2005/8/layout/default"/>
    <dgm:cxn modelId="{443D1507-7B4A-4072-90F4-DD250BAF9079}" type="presParOf" srcId="{BBE282B4-249F-448C-9540-0AA43B4C95A3}" destId="{D3CB02A2-DE1D-43D8-81B3-91DE366F4F64}" srcOrd="1" destOrd="0" presId="urn:microsoft.com/office/officeart/2005/8/layout/default"/>
    <dgm:cxn modelId="{DCD65632-43F7-45D2-B06D-8AB5DD5B485B}" type="presParOf" srcId="{BBE282B4-249F-448C-9540-0AA43B4C95A3}" destId="{1F6D02A5-552A-42DA-8F4B-43933E748CF2}" srcOrd="2" destOrd="0" presId="urn:microsoft.com/office/officeart/2005/8/layout/default"/>
    <dgm:cxn modelId="{D93B32CB-9E01-4C34-B860-BDA36AC64E58}" type="presParOf" srcId="{BBE282B4-249F-448C-9540-0AA43B4C95A3}" destId="{4113B29B-A83D-45C1-84BA-0F3EC90D703E}" srcOrd="3" destOrd="0" presId="urn:microsoft.com/office/officeart/2005/8/layout/default"/>
    <dgm:cxn modelId="{402E978C-551F-4D23-AEA2-F5AADE3AB018}" type="presParOf" srcId="{BBE282B4-249F-448C-9540-0AA43B4C95A3}" destId="{06EAE602-7437-419E-AEE6-1C3B3DA94307}" srcOrd="4" destOrd="0" presId="urn:microsoft.com/office/officeart/2005/8/layout/default"/>
    <dgm:cxn modelId="{16C82E8F-59A5-42B4-9086-4D9477A3783C}" type="presParOf" srcId="{BBE282B4-249F-448C-9540-0AA43B4C95A3}" destId="{E891ADD8-E6B4-468D-9E15-CCB228ED66A1}" srcOrd="5" destOrd="0" presId="urn:microsoft.com/office/officeart/2005/8/layout/default"/>
    <dgm:cxn modelId="{66018AC0-1608-459A-98E9-8FB5C68440F1}" type="presParOf" srcId="{BBE282B4-249F-448C-9540-0AA43B4C95A3}" destId="{41ACABE5-D907-406B-A645-BCFD9E917A70}" srcOrd="6" destOrd="0" presId="urn:microsoft.com/office/officeart/2005/8/layout/defaul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E08C19-4ED8-46DD-A461-0E7DA48EC212}"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GB"/>
        </a:p>
      </dgm:t>
    </dgm:pt>
    <dgm:pt modelId="{3D306BD5-CA89-4F8E-A946-C3AFEE0E7AAA}">
      <dgm:prSet phldrT="[Text]"/>
      <dgm:spPr>
        <a:solidFill>
          <a:schemeClr val="accent1"/>
        </a:solidFill>
      </dgm:spPr>
      <dgm:t>
        <a:bodyPr/>
        <a:lstStyle/>
        <a:p>
          <a:pPr>
            <a:buNone/>
          </a:pPr>
          <a:r>
            <a:rPr lang="en-GB" b="0" i="0" u="none" dirty="0"/>
            <a:t>Cost in general 9</a:t>
          </a:r>
          <a:endParaRPr lang="en-GB" dirty="0"/>
        </a:p>
      </dgm:t>
    </dgm:pt>
    <dgm:pt modelId="{8E116AD3-6DD1-4D98-8E1A-451241F832E3}" type="parTrans" cxnId="{A2F54BDE-88D6-459A-89BA-29FE712FAAB3}">
      <dgm:prSet/>
      <dgm:spPr/>
      <dgm:t>
        <a:bodyPr/>
        <a:lstStyle/>
        <a:p>
          <a:endParaRPr lang="en-GB"/>
        </a:p>
      </dgm:t>
    </dgm:pt>
    <dgm:pt modelId="{48D0B3DB-964A-4119-9365-1BD5DF1358CD}" type="sibTrans" cxnId="{A2F54BDE-88D6-459A-89BA-29FE712FAAB3}">
      <dgm:prSet/>
      <dgm:spPr/>
      <dgm:t>
        <a:bodyPr/>
        <a:lstStyle/>
        <a:p>
          <a:endParaRPr lang="en-GB"/>
        </a:p>
      </dgm:t>
    </dgm:pt>
    <dgm:pt modelId="{74785B81-3771-429C-9EE1-54ECF633E268}">
      <dgm:prSet/>
      <dgm:spPr>
        <a:solidFill>
          <a:schemeClr val="accent1"/>
        </a:solidFill>
      </dgm:spPr>
      <dgm:t>
        <a:bodyPr/>
        <a:lstStyle/>
        <a:p>
          <a:pPr>
            <a:buNone/>
          </a:pPr>
          <a:r>
            <a:rPr lang="en-GB" b="0" i="0" u="none" dirty="0"/>
            <a:t>Reliability / punctuality 8</a:t>
          </a:r>
          <a:endParaRPr lang="en-GB" dirty="0"/>
        </a:p>
      </dgm:t>
    </dgm:pt>
    <dgm:pt modelId="{DFA7C5DA-F389-4F97-9D55-29DB363881CF}" type="parTrans" cxnId="{45682BF5-0BCC-439A-A69F-F10F56B1287D}">
      <dgm:prSet/>
      <dgm:spPr/>
      <dgm:t>
        <a:bodyPr/>
        <a:lstStyle/>
        <a:p>
          <a:endParaRPr lang="en-GB"/>
        </a:p>
      </dgm:t>
    </dgm:pt>
    <dgm:pt modelId="{0FC096F5-FCA2-466D-AB6B-4204CE66EBFA}" type="sibTrans" cxnId="{45682BF5-0BCC-439A-A69F-F10F56B1287D}">
      <dgm:prSet/>
      <dgm:spPr/>
      <dgm:t>
        <a:bodyPr/>
        <a:lstStyle/>
        <a:p>
          <a:endParaRPr lang="en-GB"/>
        </a:p>
      </dgm:t>
    </dgm:pt>
    <dgm:pt modelId="{44F047B8-CA7C-40A3-8CEC-6F85ECB1AD51}">
      <dgm:prSet/>
      <dgm:spPr>
        <a:solidFill>
          <a:schemeClr val="accent4"/>
        </a:solidFill>
      </dgm:spPr>
      <dgm:t>
        <a:bodyPr/>
        <a:lstStyle/>
        <a:p>
          <a:pPr>
            <a:buNone/>
          </a:pPr>
          <a:r>
            <a:rPr lang="en-GB" b="0" i="0" u="none" dirty="0"/>
            <a:t>On board environment 2</a:t>
          </a:r>
          <a:endParaRPr lang="en-GB" dirty="0"/>
        </a:p>
      </dgm:t>
    </dgm:pt>
    <dgm:pt modelId="{90FC35C6-2357-44C7-8958-723843CACBC0}" type="parTrans" cxnId="{600578C3-276F-4143-914F-9F2D0032B266}">
      <dgm:prSet/>
      <dgm:spPr/>
      <dgm:t>
        <a:bodyPr/>
        <a:lstStyle/>
        <a:p>
          <a:endParaRPr lang="en-GB"/>
        </a:p>
      </dgm:t>
    </dgm:pt>
    <dgm:pt modelId="{5DDF5AFD-9C88-492E-A40B-1E19C5970F20}" type="sibTrans" cxnId="{600578C3-276F-4143-914F-9F2D0032B266}">
      <dgm:prSet/>
      <dgm:spPr/>
      <dgm:t>
        <a:bodyPr/>
        <a:lstStyle/>
        <a:p>
          <a:endParaRPr lang="en-GB"/>
        </a:p>
      </dgm:t>
    </dgm:pt>
    <dgm:pt modelId="{96D5B7D6-A95B-4ED2-AD57-E004E8CE7622}">
      <dgm:prSet/>
      <dgm:spPr>
        <a:solidFill>
          <a:schemeClr val="accent4"/>
        </a:solidFill>
      </dgm:spPr>
      <dgm:t>
        <a:bodyPr/>
        <a:lstStyle/>
        <a:p>
          <a:pPr>
            <a:buNone/>
          </a:pPr>
          <a:r>
            <a:rPr lang="en-GB" b="0" i="0" u="none" dirty="0"/>
            <a:t>Expand network / locations (destinations / start points) 2</a:t>
          </a:r>
          <a:endParaRPr lang="en-GB" dirty="0"/>
        </a:p>
      </dgm:t>
    </dgm:pt>
    <dgm:pt modelId="{9B0C4D33-0541-4E09-8240-A07BABB9E595}" type="parTrans" cxnId="{791743C3-FCBA-46A6-AE63-6C29049E4CB1}">
      <dgm:prSet/>
      <dgm:spPr/>
      <dgm:t>
        <a:bodyPr/>
        <a:lstStyle/>
        <a:p>
          <a:endParaRPr lang="en-GB"/>
        </a:p>
      </dgm:t>
    </dgm:pt>
    <dgm:pt modelId="{C3448332-F859-4F6C-9B9D-DC0C8C41D0F2}" type="sibTrans" cxnId="{791743C3-FCBA-46A6-AE63-6C29049E4CB1}">
      <dgm:prSet/>
      <dgm:spPr/>
      <dgm:t>
        <a:bodyPr/>
        <a:lstStyle/>
        <a:p>
          <a:endParaRPr lang="en-GB"/>
        </a:p>
      </dgm:t>
    </dgm:pt>
    <dgm:pt modelId="{DD969BF3-A3B6-4FDD-AF01-4038C343FCE2}">
      <dgm:prSet/>
      <dgm:spPr>
        <a:solidFill>
          <a:schemeClr val="accent4"/>
        </a:solidFill>
      </dgm:spPr>
      <dgm:t>
        <a:bodyPr/>
        <a:lstStyle/>
        <a:p>
          <a:pPr>
            <a:buNone/>
          </a:pPr>
          <a:r>
            <a:rPr lang="en-GB" b="0" i="0" u="none" dirty="0"/>
            <a:t>Accessibility  2</a:t>
          </a:r>
          <a:endParaRPr lang="en-GB" dirty="0"/>
        </a:p>
      </dgm:t>
    </dgm:pt>
    <dgm:pt modelId="{F195ADF7-2AB8-4827-A620-0C9FCDDB1AB4}" type="parTrans" cxnId="{ED6CA1D3-F2DF-46E4-9872-070C369A7E3F}">
      <dgm:prSet/>
      <dgm:spPr/>
      <dgm:t>
        <a:bodyPr/>
        <a:lstStyle/>
        <a:p>
          <a:endParaRPr lang="en-GB"/>
        </a:p>
      </dgm:t>
    </dgm:pt>
    <dgm:pt modelId="{8E893FCA-9E22-4BEB-8212-4584E6287AC7}" type="sibTrans" cxnId="{ED6CA1D3-F2DF-46E4-9872-070C369A7E3F}">
      <dgm:prSet/>
      <dgm:spPr/>
      <dgm:t>
        <a:bodyPr/>
        <a:lstStyle/>
        <a:p>
          <a:endParaRPr lang="en-GB"/>
        </a:p>
      </dgm:t>
    </dgm:pt>
    <dgm:pt modelId="{8473AD0B-4FF9-47D5-A564-EC5E88DCA2F4}">
      <dgm:prSet/>
      <dgm:spPr>
        <a:solidFill>
          <a:schemeClr val="accent4"/>
        </a:solidFill>
      </dgm:spPr>
      <dgm:t>
        <a:bodyPr/>
        <a:lstStyle/>
        <a:p>
          <a:pPr>
            <a:buNone/>
          </a:pPr>
          <a:r>
            <a:rPr lang="en-GB" b="0" i="0" u="none" dirty="0"/>
            <a:t>Ticketing complexity / price range &amp; variation 2</a:t>
          </a:r>
          <a:endParaRPr lang="en-GB" dirty="0"/>
        </a:p>
      </dgm:t>
    </dgm:pt>
    <dgm:pt modelId="{232942E6-6D32-48BB-878F-463BE095C6FF}" type="parTrans" cxnId="{9092A488-7199-4161-BB46-01061565C306}">
      <dgm:prSet/>
      <dgm:spPr/>
      <dgm:t>
        <a:bodyPr/>
        <a:lstStyle/>
        <a:p>
          <a:endParaRPr lang="en-GB"/>
        </a:p>
      </dgm:t>
    </dgm:pt>
    <dgm:pt modelId="{D7FEAD90-35D5-4F40-95DA-B8A3B858CACB}" type="sibTrans" cxnId="{9092A488-7199-4161-BB46-01061565C306}">
      <dgm:prSet/>
      <dgm:spPr/>
      <dgm:t>
        <a:bodyPr/>
        <a:lstStyle/>
        <a:p>
          <a:endParaRPr lang="en-GB"/>
        </a:p>
      </dgm:t>
    </dgm:pt>
    <dgm:pt modelId="{34344A49-EAC3-40D0-8C0F-10A9319863C6}">
      <dgm:prSet/>
      <dgm:spPr>
        <a:solidFill>
          <a:schemeClr val="tx2">
            <a:lumMod val="75000"/>
            <a:lumOff val="25000"/>
          </a:schemeClr>
        </a:solidFill>
      </dgm:spPr>
      <dgm:t>
        <a:bodyPr/>
        <a:lstStyle/>
        <a:p>
          <a:pPr>
            <a:buNone/>
          </a:pPr>
          <a:r>
            <a:rPr lang="en-GB" b="0" i="0" u="none" dirty="0"/>
            <a:t>Timetabling &amp; frequency 1</a:t>
          </a:r>
          <a:endParaRPr lang="en-GB" dirty="0"/>
        </a:p>
      </dgm:t>
    </dgm:pt>
    <dgm:pt modelId="{52462CA5-D171-4811-B74F-C8F3C4E325D2}" type="parTrans" cxnId="{CAB5D365-3A2D-4D3B-9208-EF2490EBA3B5}">
      <dgm:prSet/>
      <dgm:spPr/>
      <dgm:t>
        <a:bodyPr/>
        <a:lstStyle/>
        <a:p>
          <a:endParaRPr lang="en-GB"/>
        </a:p>
      </dgm:t>
    </dgm:pt>
    <dgm:pt modelId="{54CC89A7-E264-497A-9C62-99DBFEF335A7}" type="sibTrans" cxnId="{CAB5D365-3A2D-4D3B-9208-EF2490EBA3B5}">
      <dgm:prSet/>
      <dgm:spPr/>
      <dgm:t>
        <a:bodyPr/>
        <a:lstStyle/>
        <a:p>
          <a:endParaRPr lang="en-GB"/>
        </a:p>
      </dgm:t>
    </dgm:pt>
    <dgm:pt modelId="{207C61C6-7DC2-49E2-A637-58F61DF58704}">
      <dgm:prSet/>
      <dgm:spPr>
        <a:solidFill>
          <a:schemeClr val="tx2">
            <a:lumMod val="75000"/>
            <a:lumOff val="25000"/>
          </a:schemeClr>
        </a:solidFill>
      </dgm:spPr>
      <dgm:t>
        <a:bodyPr/>
        <a:lstStyle/>
        <a:p>
          <a:pPr>
            <a:buNone/>
          </a:pPr>
          <a:r>
            <a:rPr lang="en-GB" b="0" i="0" u="none" dirty="0"/>
            <a:t>Simplify all aspects of train travel / ease of use 1</a:t>
          </a:r>
          <a:endParaRPr lang="en-GB" dirty="0"/>
        </a:p>
      </dgm:t>
    </dgm:pt>
    <dgm:pt modelId="{F34E3DC4-13AF-4AF6-9186-94D9D93CD19C}" type="parTrans" cxnId="{F9537143-CBE5-40E5-8C87-C94A1FC03888}">
      <dgm:prSet/>
      <dgm:spPr/>
      <dgm:t>
        <a:bodyPr/>
        <a:lstStyle/>
        <a:p>
          <a:endParaRPr lang="en-GB"/>
        </a:p>
      </dgm:t>
    </dgm:pt>
    <dgm:pt modelId="{7D452841-77E2-4C7B-AA2A-0A1447A40694}" type="sibTrans" cxnId="{F9537143-CBE5-40E5-8C87-C94A1FC03888}">
      <dgm:prSet/>
      <dgm:spPr/>
      <dgm:t>
        <a:bodyPr/>
        <a:lstStyle/>
        <a:p>
          <a:endParaRPr lang="en-GB"/>
        </a:p>
      </dgm:t>
    </dgm:pt>
    <dgm:pt modelId="{9C2C20CF-FD9F-45F6-9A58-2D5AADF29411}">
      <dgm:prSet/>
      <dgm:spPr>
        <a:solidFill>
          <a:schemeClr val="tx2">
            <a:lumMod val="75000"/>
            <a:lumOff val="25000"/>
          </a:schemeClr>
        </a:solidFill>
      </dgm:spPr>
      <dgm:t>
        <a:bodyPr/>
        <a:lstStyle/>
        <a:p>
          <a:pPr>
            <a:buNone/>
          </a:pPr>
          <a:r>
            <a:rPr lang="en-GB" b="0" i="0" u="none" dirty="0"/>
            <a:t>Staff (training)  1</a:t>
          </a:r>
        </a:p>
      </dgm:t>
    </dgm:pt>
    <dgm:pt modelId="{1D7E5609-2DD8-4FD9-987C-F37C35351EED}" type="parTrans" cxnId="{4AD34ECC-F7BA-4DBB-8A6A-BA26251CBFA9}">
      <dgm:prSet/>
      <dgm:spPr/>
      <dgm:t>
        <a:bodyPr/>
        <a:lstStyle/>
        <a:p>
          <a:endParaRPr lang="en-GB"/>
        </a:p>
      </dgm:t>
    </dgm:pt>
    <dgm:pt modelId="{74CEA30E-32E3-4797-95E2-A3EBBEF8320F}" type="sibTrans" cxnId="{4AD34ECC-F7BA-4DBB-8A6A-BA26251CBFA9}">
      <dgm:prSet/>
      <dgm:spPr/>
      <dgm:t>
        <a:bodyPr/>
        <a:lstStyle/>
        <a:p>
          <a:endParaRPr lang="en-GB"/>
        </a:p>
      </dgm:t>
    </dgm:pt>
    <dgm:pt modelId="{0204C1F7-732A-4850-BE29-C2B69D19EFE8}">
      <dgm:prSet/>
      <dgm:spPr>
        <a:solidFill>
          <a:schemeClr val="tx2">
            <a:lumMod val="75000"/>
            <a:lumOff val="25000"/>
          </a:schemeClr>
        </a:solidFill>
      </dgm:spPr>
      <dgm:t>
        <a:bodyPr/>
        <a:lstStyle/>
        <a:p>
          <a:pPr>
            <a:buNone/>
          </a:pPr>
          <a:r>
            <a:rPr lang="en-GB" b="0" i="0" u="none" dirty="0"/>
            <a:t>Better avoidance of industrial action 1</a:t>
          </a:r>
        </a:p>
      </dgm:t>
    </dgm:pt>
    <dgm:pt modelId="{10B06018-60F9-4C1D-9550-AAF2C3780791}" type="parTrans" cxnId="{C1E1B682-C716-4461-AD97-17F7581AF335}">
      <dgm:prSet/>
      <dgm:spPr/>
      <dgm:t>
        <a:bodyPr/>
        <a:lstStyle/>
        <a:p>
          <a:endParaRPr lang="en-GB"/>
        </a:p>
      </dgm:t>
    </dgm:pt>
    <dgm:pt modelId="{5C40252A-8F6B-4F8F-B56D-CF113D14172F}" type="sibTrans" cxnId="{C1E1B682-C716-4461-AD97-17F7581AF335}">
      <dgm:prSet/>
      <dgm:spPr/>
      <dgm:t>
        <a:bodyPr/>
        <a:lstStyle/>
        <a:p>
          <a:endParaRPr lang="en-GB"/>
        </a:p>
      </dgm:t>
    </dgm:pt>
    <dgm:pt modelId="{AA70ABDC-09FA-4F70-8428-5DA20A2C301D}">
      <dgm:prSet/>
      <dgm:spPr>
        <a:solidFill>
          <a:schemeClr val="tx2">
            <a:lumMod val="75000"/>
            <a:lumOff val="25000"/>
          </a:schemeClr>
        </a:solidFill>
      </dgm:spPr>
      <dgm:t>
        <a:bodyPr/>
        <a:lstStyle/>
        <a:p>
          <a:pPr>
            <a:buNone/>
          </a:pPr>
          <a:r>
            <a:rPr lang="en-GB" b="0" i="0" u="none" dirty="0"/>
            <a:t>Staff (more)  1</a:t>
          </a:r>
          <a:endParaRPr lang="en-GB" dirty="0"/>
        </a:p>
      </dgm:t>
    </dgm:pt>
    <dgm:pt modelId="{E33A79FF-057C-4923-A5ED-7235041E3717}" type="parTrans" cxnId="{04E3BCB7-022F-4BDA-A5DF-04C44092118E}">
      <dgm:prSet/>
      <dgm:spPr/>
      <dgm:t>
        <a:bodyPr/>
        <a:lstStyle/>
        <a:p>
          <a:endParaRPr lang="en-GB"/>
        </a:p>
      </dgm:t>
    </dgm:pt>
    <dgm:pt modelId="{D6DC44D9-30B7-4A47-8EF4-7D2407B5AFA5}" type="sibTrans" cxnId="{04E3BCB7-022F-4BDA-A5DF-04C44092118E}">
      <dgm:prSet/>
      <dgm:spPr/>
      <dgm:t>
        <a:bodyPr/>
        <a:lstStyle/>
        <a:p>
          <a:endParaRPr lang="en-GB"/>
        </a:p>
      </dgm:t>
    </dgm:pt>
    <dgm:pt modelId="{0EF659AC-64BF-4201-B366-D1B6D75A4189}" type="pres">
      <dgm:prSet presAssocID="{A9E08C19-4ED8-46DD-A461-0E7DA48EC212}" presName="diagram" presStyleCnt="0">
        <dgm:presLayoutVars>
          <dgm:dir/>
          <dgm:resizeHandles val="exact"/>
        </dgm:presLayoutVars>
      </dgm:prSet>
      <dgm:spPr/>
    </dgm:pt>
    <dgm:pt modelId="{EF2A84FA-4E3F-438F-A2F7-4441CE8021CC}" type="pres">
      <dgm:prSet presAssocID="{3D306BD5-CA89-4F8E-A946-C3AFEE0E7AAA}" presName="node" presStyleLbl="node1" presStyleIdx="0" presStyleCnt="11">
        <dgm:presLayoutVars>
          <dgm:bulletEnabled val="1"/>
        </dgm:presLayoutVars>
      </dgm:prSet>
      <dgm:spPr/>
    </dgm:pt>
    <dgm:pt modelId="{8AA6D256-FEA8-489B-AC4F-592C76AD7F0D}" type="pres">
      <dgm:prSet presAssocID="{48D0B3DB-964A-4119-9365-1BD5DF1358CD}" presName="sibTrans" presStyleCnt="0"/>
      <dgm:spPr/>
    </dgm:pt>
    <dgm:pt modelId="{0F224AF8-CD22-48CA-AAAD-E7A98124C63F}" type="pres">
      <dgm:prSet presAssocID="{74785B81-3771-429C-9EE1-54ECF633E268}" presName="node" presStyleLbl="node1" presStyleIdx="1" presStyleCnt="11">
        <dgm:presLayoutVars>
          <dgm:bulletEnabled val="1"/>
        </dgm:presLayoutVars>
      </dgm:prSet>
      <dgm:spPr/>
    </dgm:pt>
    <dgm:pt modelId="{D93110D2-C474-4D60-820C-944ED57B956F}" type="pres">
      <dgm:prSet presAssocID="{0FC096F5-FCA2-466D-AB6B-4204CE66EBFA}" presName="sibTrans" presStyleCnt="0"/>
      <dgm:spPr/>
    </dgm:pt>
    <dgm:pt modelId="{41FA14E6-EBBF-4E9B-9F05-27A3850BE5D3}" type="pres">
      <dgm:prSet presAssocID="{44F047B8-CA7C-40A3-8CEC-6F85ECB1AD51}" presName="node" presStyleLbl="node1" presStyleIdx="2" presStyleCnt="11">
        <dgm:presLayoutVars>
          <dgm:bulletEnabled val="1"/>
        </dgm:presLayoutVars>
      </dgm:prSet>
      <dgm:spPr/>
    </dgm:pt>
    <dgm:pt modelId="{659A00F3-ABCD-4288-9C7D-DF4A28630148}" type="pres">
      <dgm:prSet presAssocID="{5DDF5AFD-9C88-492E-A40B-1E19C5970F20}" presName="sibTrans" presStyleCnt="0"/>
      <dgm:spPr/>
    </dgm:pt>
    <dgm:pt modelId="{BFB5AD22-2E5E-47F7-A6C5-7E7AF1481F53}" type="pres">
      <dgm:prSet presAssocID="{96D5B7D6-A95B-4ED2-AD57-E004E8CE7622}" presName="node" presStyleLbl="node1" presStyleIdx="3" presStyleCnt="11">
        <dgm:presLayoutVars>
          <dgm:bulletEnabled val="1"/>
        </dgm:presLayoutVars>
      </dgm:prSet>
      <dgm:spPr/>
    </dgm:pt>
    <dgm:pt modelId="{87F60A61-C601-4C9A-83DF-684E89B58C9E}" type="pres">
      <dgm:prSet presAssocID="{C3448332-F859-4F6C-9B9D-DC0C8C41D0F2}" presName="sibTrans" presStyleCnt="0"/>
      <dgm:spPr/>
    </dgm:pt>
    <dgm:pt modelId="{879B704D-3C49-4282-8D98-7F3A33AE5865}" type="pres">
      <dgm:prSet presAssocID="{DD969BF3-A3B6-4FDD-AF01-4038C343FCE2}" presName="node" presStyleLbl="node1" presStyleIdx="4" presStyleCnt="11">
        <dgm:presLayoutVars>
          <dgm:bulletEnabled val="1"/>
        </dgm:presLayoutVars>
      </dgm:prSet>
      <dgm:spPr/>
    </dgm:pt>
    <dgm:pt modelId="{9BE5BBF3-119C-4B08-BF36-668B4FE4BD34}" type="pres">
      <dgm:prSet presAssocID="{8E893FCA-9E22-4BEB-8212-4584E6287AC7}" presName="sibTrans" presStyleCnt="0"/>
      <dgm:spPr/>
    </dgm:pt>
    <dgm:pt modelId="{68D2FB78-A9AC-4AD5-B7B4-47CC32B36370}" type="pres">
      <dgm:prSet presAssocID="{8473AD0B-4FF9-47D5-A564-EC5E88DCA2F4}" presName="node" presStyleLbl="node1" presStyleIdx="5" presStyleCnt="11">
        <dgm:presLayoutVars>
          <dgm:bulletEnabled val="1"/>
        </dgm:presLayoutVars>
      </dgm:prSet>
      <dgm:spPr/>
    </dgm:pt>
    <dgm:pt modelId="{81A43B68-C842-418E-A001-FE46D32C5820}" type="pres">
      <dgm:prSet presAssocID="{D7FEAD90-35D5-4F40-95DA-B8A3B858CACB}" presName="sibTrans" presStyleCnt="0"/>
      <dgm:spPr/>
    </dgm:pt>
    <dgm:pt modelId="{286E048D-CE83-4282-990B-788D01F8F125}" type="pres">
      <dgm:prSet presAssocID="{34344A49-EAC3-40D0-8C0F-10A9319863C6}" presName="node" presStyleLbl="node1" presStyleIdx="6" presStyleCnt="11">
        <dgm:presLayoutVars>
          <dgm:bulletEnabled val="1"/>
        </dgm:presLayoutVars>
      </dgm:prSet>
      <dgm:spPr/>
    </dgm:pt>
    <dgm:pt modelId="{577BA666-E75A-4991-9D50-114F3FCAACFE}" type="pres">
      <dgm:prSet presAssocID="{54CC89A7-E264-497A-9C62-99DBFEF335A7}" presName="sibTrans" presStyleCnt="0"/>
      <dgm:spPr/>
    </dgm:pt>
    <dgm:pt modelId="{ECE306FD-C6FF-44BE-B564-840A5B277663}" type="pres">
      <dgm:prSet presAssocID="{207C61C6-7DC2-49E2-A637-58F61DF58704}" presName="node" presStyleLbl="node1" presStyleIdx="7" presStyleCnt="11">
        <dgm:presLayoutVars>
          <dgm:bulletEnabled val="1"/>
        </dgm:presLayoutVars>
      </dgm:prSet>
      <dgm:spPr/>
    </dgm:pt>
    <dgm:pt modelId="{37F00722-4BE4-456E-90BB-02170F9602EC}" type="pres">
      <dgm:prSet presAssocID="{7D452841-77E2-4C7B-AA2A-0A1447A40694}" presName="sibTrans" presStyleCnt="0"/>
      <dgm:spPr/>
    </dgm:pt>
    <dgm:pt modelId="{1BD02E79-A580-4333-BC4B-A4B0888DD948}" type="pres">
      <dgm:prSet presAssocID="{9C2C20CF-FD9F-45F6-9A58-2D5AADF29411}" presName="node" presStyleLbl="node1" presStyleIdx="8" presStyleCnt="11">
        <dgm:presLayoutVars>
          <dgm:bulletEnabled val="1"/>
        </dgm:presLayoutVars>
      </dgm:prSet>
      <dgm:spPr/>
    </dgm:pt>
    <dgm:pt modelId="{A6C76DFF-8F24-43BA-B409-0B8C9B157EDD}" type="pres">
      <dgm:prSet presAssocID="{74CEA30E-32E3-4797-95E2-A3EBBEF8320F}" presName="sibTrans" presStyleCnt="0"/>
      <dgm:spPr/>
    </dgm:pt>
    <dgm:pt modelId="{1C7333C3-0C21-4BAE-B10E-C218B6D86255}" type="pres">
      <dgm:prSet presAssocID="{0204C1F7-732A-4850-BE29-C2B69D19EFE8}" presName="node" presStyleLbl="node1" presStyleIdx="9" presStyleCnt="11">
        <dgm:presLayoutVars>
          <dgm:bulletEnabled val="1"/>
        </dgm:presLayoutVars>
      </dgm:prSet>
      <dgm:spPr/>
    </dgm:pt>
    <dgm:pt modelId="{84A46253-41BA-412E-8AE3-5E86B54A470B}" type="pres">
      <dgm:prSet presAssocID="{5C40252A-8F6B-4F8F-B56D-CF113D14172F}" presName="sibTrans" presStyleCnt="0"/>
      <dgm:spPr/>
    </dgm:pt>
    <dgm:pt modelId="{0EEB9B9F-27BD-4119-A431-13876DCCBA31}" type="pres">
      <dgm:prSet presAssocID="{AA70ABDC-09FA-4F70-8428-5DA20A2C301D}" presName="node" presStyleLbl="node1" presStyleIdx="10" presStyleCnt="11">
        <dgm:presLayoutVars>
          <dgm:bulletEnabled val="1"/>
        </dgm:presLayoutVars>
      </dgm:prSet>
      <dgm:spPr/>
    </dgm:pt>
  </dgm:ptLst>
  <dgm:cxnLst>
    <dgm:cxn modelId="{E2DE9600-B36E-49A3-BA66-EE162E577BB7}" type="presOf" srcId="{207C61C6-7DC2-49E2-A637-58F61DF58704}" destId="{ECE306FD-C6FF-44BE-B564-840A5B277663}" srcOrd="0" destOrd="0" presId="urn:microsoft.com/office/officeart/2005/8/layout/default"/>
    <dgm:cxn modelId="{EBABD901-132C-4762-8274-E83BFE8F2EAB}" type="presOf" srcId="{DD969BF3-A3B6-4FDD-AF01-4038C343FCE2}" destId="{879B704D-3C49-4282-8D98-7F3A33AE5865}" srcOrd="0" destOrd="0" presId="urn:microsoft.com/office/officeart/2005/8/layout/default"/>
    <dgm:cxn modelId="{25C42224-B7B9-41FB-8FA7-F5E6762DCE30}" type="presOf" srcId="{34344A49-EAC3-40D0-8C0F-10A9319863C6}" destId="{286E048D-CE83-4282-990B-788D01F8F125}" srcOrd="0" destOrd="0" presId="urn:microsoft.com/office/officeart/2005/8/layout/default"/>
    <dgm:cxn modelId="{22B7F527-F228-4FA3-9C9F-6FD5A62651D6}" type="presOf" srcId="{8473AD0B-4FF9-47D5-A564-EC5E88DCA2F4}" destId="{68D2FB78-A9AC-4AD5-B7B4-47CC32B36370}" srcOrd="0" destOrd="0" presId="urn:microsoft.com/office/officeart/2005/8/layout/default"/>
    <dgm:cxn modelId="{F9537143-CBE5-40E5-8C87-C94A1FC03888}" srcId="{A9E08C19-4ED8-46DD-A461-0E7DA48EC212}" destId="{207C61C6-7DC2-49E2-A637-58F61DF58704}" srcOrd="7" destOrd="0" parTransId="{F34E3DC4-13AF-4AF6-9186-94D9D93CD19C}" sibTransId="{7D452841-77E2-4C7B-AA2A-0A1447A40694}"/>
    <dgm:cxn modelId="{CAB5D365-3A2D-4D3B-9208-EF2490EBA3B5}" srcId="{A9E08C19-4ED8-46DD-A461-0E7DA48EC212}" destId="{34344A49-EAC3-40D0-8C0F-10A9319863C6}" srcOrd="6" destOrd="0" parTransId="{52462CA5-D171-4811-B74F-C8F3C4E325D2}" sibTransId="{54CC89A7-E264-497A-9C62-99DBFEF335A7}"/>
    <dgm:cxn modelId="{6C6A7266-496D-4C64-A36A-E4C2991F27F1}" type="presOf" srcId="{74785B81-3771-429C-9EE1-54ECF633E268}" destId="{0F224AF8-CD22-48CA-AAAD-E7A98124C63F}" srcOrd="0" destOrd="0" presId="urn:microsoft.com/office/officeart/2005/8/layout/default"/>
    <dgm:cxn modelId="{FA42FB47-E592-453F-8E5C-88D86ABDC3DE}" type="presOf" srcId="{44F047B8-CA7C-40A3-8CEC-6F85ECB1AD51}" destId="{41FA14E6-EBBF-4E9B-9F05-27A3850BE5D3}" srcOrd="0" destOrd="0" presId="urn:microsoft.com/office/officeart/2005/8/layout/default"/>
    <dgm:cxn modelId="{BE9C3F6B-F8ED-4543-A861-1B34295E807C}" type="presOf" srcId="{0204C1F7-732A-4850-BE29-C2B69D19EFE8}" destId="{1C7333C3-0C21-4BAE-B10E-C218B6D86255}" srcOrd="0" destOrd="0" presId="urn:microsoft.com/office/officeart/2005/8/layout/default"/>
    <dgm:cxn modelId="{C1E1B682-C716-4461-AD97-17F7581AF335}" srcId="{A9E08C19-4ED8-46DD-A461-0E7DA48EC212}" destId="{0204C1F7-732A-4850-BE29-C2B69D19EFE8}" srcOrd="9" destOrd="0" parTransId="{10B06018-60F9-4C1D-9550-AAF2C3780791}" sibTransId="{5C40252A-8F6B-4F8F-B56D-CF113D14172F}"/>
    <dgm:cxn modelId="{9092A488-7199-4161-BB46-01061565C306}" srcId="{A9E08C19-4ED8-46DD-A461-0E7DA48EC212}" destId="{8473AD0B-4FF9-47D5-A564-EC5E88DCA2F4}" srcOrd="5" destOrd="0" parTransId="{232942E6-6D32-48BB-878F-463BE095C6FF}" sibTransId="{D7FEAD90-35D5-4F40-95DA-B8A3B858CACB}"/>
    <dgm:cxn modelId="{1ABB2A96-50FE-48B0-9560-8C932BD1F97E}" type="presOf" srcId="{A9E08C19-4ED8-46DD-A461-0E7DA48EC212}" destId="{0EF659AC-64BF-4201-B366-D1B6D75A4189}" srcOrd="0" destOrd="0" presId="urn:microsoft.com/office/officeart/2005/8/layout/default"/>
    <dgm:cxn modelId="{826D64AC-0FFE-468C-969A-0319BB17D2BB}" type="presOf" srcId="{96D5B7D6-A95B-4ED2-AD57-E004E8CE7622}" destId="{BFB5AD22-2E5E-47F7-A6C5-7E7AF1481F53}" srcOrd="0" destOrd="0" presId="urn:microsoft.com/office/officeart/2005/8/layout/default"/>
    <dgm:cxn modelId="{9313CDAE-92F5-41DE-9ADC-82773D45F3F2}" type="presOf" srcId="{9C2C20CF-FD9F-45F6-9A58-2D5AADF29411}" destId="{1BD02E79-A580-4333-BC4B-A4B0888DD948}" srcOrd="0" destOrd="0" presId="urn:microsoft.com/office/officeart/2005/8/layout/default"/>
    <dgm:cxn modelId="{04E3BCB7-022F-4BDA-A5DF-04C44092118E}" srcId="{A9E08C19-4ED8-46DD-A461-0E7DA48EC212}" destId="{AA70ABDC-09FA-4F70-8428-5DA20A2C301D}" srcOrd="10" destOrd="0" parTransId="{E33A79FF-057C-4923-A5ED-7235041E3717}" sibTransId="{D6DC44D9-30B7-4A47-8EF4-7D2407B5AFA5}"/>
    <dgm:cxn modelId="{791743C3-FCBA-46A6-AE63-6C29049E4CB1}" srcId="{A9E08C19-4ED8-46DD-A461-0E7DA48EC212}" destId="{96D5B7D6-A95B-4ED2-AD57-E004E8CE7622}" srcOrd="3" destOrd="0" parTransId="{9B0C4D33-0541-4E09-8240-A07BABB9E595}" sibTransId="{C3448332-F859-4F6C-9B9D-DC0C8C41D0F2}"/>
    <dgm:cxn modelId="{600578C3-276F-4143-914F-9F2D0032B266}" srcId="{A9E08C19-4ED8-46DD-A461-0E7DA48EC212}" destId="{44F047B8-CA7C-40A3-8CEC-6F85ECB1AD51}" srcOrd="2" destOrd="0" parTransId="{90FC35C6-2357-44C7-8958-723843CACBC0}" sibTransId="{5DDF5AFD-9C88-492E-A40B-1E19C5970F20}"/>
    <dgm:cxn modelId="{4AD34ECC-F7BA-4DBB-8A6A-BA26251CBFA9}" srcId="{A9E08C19-4ED8-46DD-A461-0E7DA48EC212}" destId="{9C2C20CF-FD9F-45F6-9A58-2D5AADF29411}" srcOrd="8" destOrd="0" parTransId="{1D7E5609-2DD8-4FD9-987C-F37C35351EED}" sibTransId="{74CEA30E-32E3-4797-95E2-A3EBBEF8320F}"/>
    <dgm:cxn modelId="{ED6CA1D3-F2DF-46E4-9872-070C369A7E3F}" srcId="{A9E08C19-4ED8-46DD-A461-0E7DA48EC212}" destId="{DD969BF3-A3B6-4FDD-AF01-4038C343FCE2}" srcOrd="4" destOrd="0" parTransId="{F195ADF7-2AB8-4827-A620-0C9FCDDB1AB4}" sibTransId="{8E893FCA-9E22-4BEB-8212-4584E6287AC7}"/>
    <dgm:cxn modelId="{A2F54BDE-88D6-459A-89BA-29FE712FAAB3}" srcId="{A9E08C19-4ED8-46DD-A461-0E7DA48EC212}" destId="{3D306BD5-CA89-4F8E-A946-C3AFEE0E7AAA}" srcOrd="0" destOrd="0" parTransId="{8E116AD3-6DD1-4D98-8E1A-451241F832E3}" sibTransId="{48D0B3DB-964A-4119-9365-1BD5DF1358CD}"/>
    <dgm:cxn modelId="{3CE0C2E9-1999-4400-BC4C-8C19026CC568}" type="presOf" srcId="{AA70ABDC-09FA-4F70-8428-5DA20A2C301D}" destId="{0EEB9B9F-27BD-4119-A431-13876DCCBA31}" srcOrd="0" destOrd="0" presId="urn:microsoft.com/office/officeart/2005/8/layout/default"/>
    <dgm:cxn modelId="{5E8D34EB-ADE3-414F-8156-F88351E587CB}" type="presOf" srcId="{3D306BD5-CA89-4F8E-A946-C3AFEE0E7AAA}" destId="{EF2A84FA-4E3F-438F-A2F7-4441CE8021CC}" srcOrd="0" destOrd="0" presId="urn:microsoft.com/office/officeart/2005/8/layout/default"/>
    <dgm:cxn modelId="{45682BF5-0BCC-439A-A69F-F10F56B1287D}" srcId="{A9E08C19-4ED8-46DD-A461-0E7DA48EC212}" destId="{74785B81-3771-429C-9EE1-54ECF633E268}" srcOrd="1" destOrd="0" parTransId="{DFA7C5DA-F389-4F97-9D55-29DB363881CF}" sibTransId="{0FC096F5-FCA2-466D-AB6B-4204CE66EBFA}"/>
    <dgm:cxn modelId="{F9262677-8D87-4092-ABF7-DACF36140E1D}" type="presParOf" srcId="{0EF659AC-64BF-4201-B366-D1B6D75A4189}" destId="{EF2A84FA-4E3F-438F-A2F7-4441CE8021CC}" srcOrd="0" destOrd="0" presId="urn:microsoft.com/office/officeart/2005/8/layout/default"/>
    <dgm:cxn modelId="{17C8CAD4-B325-4C2C-A222-FD4CEDBAEA51}" type="presParOf" srcId="{0EF659AC-64BF-4201-B366-D1B6D75A4189}" destId="{8AA6D256-FEA8-489B-AC4F-592C76AD7F0D}" srcOrd="1" destOrd="0" presId="urn:microsoft.com/office/officeart/2005/8/layout/default"/>
    <dgm:cxn modelId="{2D7DFD3D-5548-4287-9B55-0D29C436A253}" type="presParOf" srcId="{0EF659AC-64BF-4201-B366-D1B6D75A4189}" destId="{0F224AF8-CD22-48CA-AAAD-E7A98124C63F}" srcOrd="2" destOrd="0" presId="urn:microsoft.com/office/officeart/2005/8/layout/default"/>
    <dgm:cxn modelId="{1CE45C0E-0E61-4E8E-919B-BBF5AD0E8E8B}" type="presParOf" srcId="{0EF659AC-64BF-4201-B366-D1B6D75A4189}" destId="{D93110D2-C474-4D60-820C-944ED57B956F}" srcOrd="3" destOrd="0" presId="urn:microsoft.com/office/officeart/2005/8/layout/default"/>
    <dgm:cxn modelId="{2B8C3316-237E-405D-8BE4-0F5395DECAF4}" type="presParOf" srcId="{0EF659AC-64BF-4201-B366-D1B6D75A4189}" destId="{41FA14E6-EBBF-4E9B-9F05-27A3850BE5D3}" srcOrd="4" destOrd="0" presId="urn:microsoft.com/office/officeart/2005/8/layout/default"/>
    <dgm:cxn modelId="{0D8DCBEC-70CD-4396-8265-E3A175A45411}" type="presParOf" srcId="{0EF659AC-64BF-4201-B366-D1B6D75A4189}" destId="{659A00F3-ABCD-4288-9C7D-DF4A28630148}" srcOrd="5" destOrd="0" presId="urn:microsoft.com/office/officeart/2005/8/layout/default"/>
    <dgm:cxn modelId="{4038A1AB-D166-4C1E-B326-655E184982EE}" type="presParOf" srcId="{0EF659AC-64BF-4201-B366-D1B6D75A4189}" destId="{BFB5AD22-2E5E-47F7-A6C5-7E7AF1481F53}" srcOrd="6" destOrd="0" presId="urn:microsoft.com/office/officeart/2005/8/layout/default"/>
    <dgm:cxn modelId="{8569BF48-3D3A-4982-AEE1-AC9FC378D800}" type="presParOf" srcId="{0EF659AC-64BF-4201-B366-D1B6D75A4189}" destId="{87F60A61-C601-4C9A-83DF-684E89B58C9E}" srcOrd="7" destOrd="0" presId="urn:microsoft.com/office/officeart/2005/8/layout/default"/>
    <dgm:cxn modelId="{44980A13-E321-4B7F-A95C-8A02BE317D68}" type="presParOf" srcId="{0EF659AC-64BF-4201-B366-D1B6D75A4189}" destId="{879B704D-3C49-4282-8D98-7F3A33AE5865}" srcOrd="8" destOrd="0" presId="urn:microsoft.com/office/officeart/2005/8/layout/default"/>
    <dgm:cxn modelId="{4DF85559-F0D0-4444-BF39-9DE906F456C3}" type="presParOf" srcId="{0EF659AC-64BF-4201-B366-D1B6D75A4189}" destId="{9BE5BBF3-119C-4B08-BF36-668B4FE4BD34}" srcOrd="9" destOrd="0" presId="urn:microsoft.com/office/officeart/2005/8/layout/default"/>
    <dgm:cxn modelId="{B8170ADE-3EE7-4F56-B3F9-92E5071849D8}" type="presParOf" srcId="{0EF659AC-64BF-4201-B366-D1B6D75A4189}" destId="{68D2FB78-A9AC-4AD5-B7B4-47CC32B36370}" srcOrd="10" destOrd="0" presId="urn:microsoft.com/office/officeart/2005/8/layout/default"/>
    <dgm:cxn modelId="{19D669B4-80B0-45B2-9262-EEC771444B84}" type="presParOf" srcId="{0EF659AC-64BF-4201-B366-D1B6D75A4189}" destId="{81A43B68-C842-418E-A001-FE46D32C5820}" srcOrd="11" destOrd="0" presId="urn:microsoft.com/office/officeart/2005/8/layout/default"/>
    <dgm:cxn modelId="{79939DC8-45EB-41CD-B815-E9E45D5A4C3F}" type="presParOf" srcId="{0EF659AC-64BF-4201-B366-D1B6D75A4189}" destId="{286E048D-CE83-4282-990B-788D01F8F125}" srcOrd="12" destOrd="0" presId="urn:microsoft.com/office/officeart/2005/8/layout/default"/>
    <dgm:cxn modelId="{4F07CE13-0082-4F91-A31D-A2E23052A23F}" type="presParOf" srcId="{0EF659AC-64BF-4201-B366-D1B6D75A4189}" destId="{577BA666-E75A-4991-9D50-114F3FCAACFE}" srcOrd="13" destOrd="0" presId="urn:microsoft.com/office/officeart/2005/8/layout/default"/>
    <dgm:cxn modelId="{6F9770A4-E782-48A8-BE12-9DDA0434FB73}" type="presParOf" srcId="{0EF659AC-64BF-4201-B366-D1B6D75A4189}" destId="{ECE306FD-C6FF-44BE-B564-840A5B277663}" srcOrd="14" destOrd="0" presId="urn:microsoft.com/office/officeart/2005/8/layout/default"/>
    <dgm:cxn modelId="{A409EDB4-407D-4A0B-87AD-BAC1E43AF31B}" type="presParOf" srcId="{0EF659AC-64BF-4201-B366-D1B6D75A4189}" destId="{37F00722-4BE4-456E-90BB-02170F9602EC}" srcOrd="15" destOrd="0" presId="urn:microsoft.com/office/officeart/2005/8/layout/default"/>
    <dgm:cxn modelId="{3734E625-A850-4359-A055-22349C3CF36B}" type="presParOf" srcId="{0EF659AC-64BF-4201-B366-D1B6D75A4189}" destId="{1BD02E79-A580-4333-BC4B-A4B0888DD948}" srcOrd="16" destOrd="0" presId="urn:microsoft.com/office/officeart/2005/8/layout/default"/>
    <dgm:cxn modelId="{0C2A8B98-E26F-4D09-ACDD-DA94AEBA10B5}" type="presParOf" srcId="{0EF659AC-64BF-4201-B366-D1B6D75A4189}" destId="{A6C76DFF-8F24-43BA-B409-0B8C9B157EDD}" srcOrd="17" destOrd="0" presId="urn:microsoft.com/office/officeart/2005/8/layout/default"/>
    <dgm:cxn modelId="{EC84353D-B974-4376-A6F3-9A9474192970}" type="presParOf" srcId="{0EF659AC-64BF-4201-B366-D1B6D75A4189}" destId="{1C7333C3-0C21-4BAE-B10E-C218B6D86255}" srcOrd="18" destOrd="0" presId="urn:microsoft.com/office/officeart/2005/8/layout/default"/>
    <dgm:cxn modelId="{827D3730-6BED-42A5-9766-08D0C6B115F0}" type="presParOf" srcId="{0EF659AC-64BF-4201-B366-D1B6D75A4189}" destId="{84A46253-41BA-412E-8AE3-5E86B54A470B}" srcOrd="19" destOrd="0" presId="urn:microsoft.com/office/officeart/2005/8/layout/default"/>
    <dgm:cxn modelId="{C2821960-D51A-41D4-8FA0-2175D1807424}" type="presParOf" srcId="{0EF659AC-64BF-4201-B366-D1B6D75A4189}" destId="{0EEB9B9F-27BD-4119-A431-13876DCCBA31}" srcOrd="2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8298A9-1DE5-4019-B9D0-9ACE42DA76F2}">
      <dsp:nvSpPr>
        <dsp:cNvPr id="0" name=""/>
        <dsp:cNvSpPr/>
      </dsp:nvSpPr>
      <dsp:spPr>
        <a:xfrm>
          <a:off x="1351" y="296912"/>
          <a:ext cx="1703337" cy="10220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Cost in general</a:t>
          </a:r>
          <a:endParaRPr lang="en-GB" sz="1600" kern="1200" dirty="0"/>
        </a:p>
      </dsp:txBody>
      <dsp:txXfrm>
        <a:off x="1351" y="296912"/>
        <a:ext cx="1703337" cy="1022002"/>
      </dsp:txXfrm>
    </dsp:sp>
    <dsp:sp modelId="{8660B4A7-7C04-4A16-814C-7D8CF1A34C82}">
      <dsp:nvSpPr>
        <dsp:cNvPr id="0" name=""/>
        <dsp:cNvSpPr/>
      </dsp:nvSpPr>
      <dsp:spPr>
        <a:xfrm>
          <a:off x="1875023" y="296912"/>
          <a:ext cx="1703337" cy="10220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Reliability / punctuality</a:t>
          </a:r>
          <a:endParaRPr lang="en-GB" sz="1600" kern="1200" dirty="0"/>
        </a:p>
      </dsp:txBody>
      <dsp:txXfrm>
        <a:off x="1875023" y="296912"/>
        <a:ext cx="1703337" cy="1022002"/>
      </dsp:txXfrm>
    </dsp:sp>
    <dsp:sp modelId="{466E49CF-62D4-4725-A001-73A73C3B5661}">
      <dsp:nvSpPr>
        <dsp:cNvPr id="0" name=""/>
        <dsp:cNvSpPr/>
      </dsp:nvSpPr>
      <dsp:spPr>
        <a:xfrm>
          <a:off x="3748695" y="296912"/>
          <a:ext cx="1703337" cy="102200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On board comfort / environment</a:t>
          </a:r>
          <a:endParaRPr lang="en-GB" sz="1600" kern="1200" dirty="0"/>
        </a:p>
      </dsp:txBody>
      <dsp:txXfrm>
        <a:off x="3748695" y="296912"/>
        <a:ext cx="1703337" cy="1022002"/>
      </dsp:txXfrm>
    </dsp:sp>
    <dsp:sp modelId="{B5CE98FD-4511-4AF8-8857-16895B24E03A}">
      <dsp:nvSpPr>
        <dsp:cNvPr id="0" name=""/>
        <dsp:cNvSpPr/>
      </dsp:nvSpPr>
      <dsp:spPr>
        <a:xfrm>
          <a:off x="5622366" y="296912"/>
          <a:ext cx="1703337" cy="1022002"/>
        </a:xfrm>
        <a:prstGeom prst="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Expand network / locations (stations and routes)</a:t>
          </a:r>
          <a:endParaRPr lang="en-GB" sz="1600" kern="1200" dirty="0"/>
        </a:p>
      </dsp:txBody>
      <dsp:txXfrm>
        <a:off x="5622366" y="296912"/>
        <a:ext cx="1703337" cy="1022002"/>
      </dsp:txXfrm>
    </dsp:sp>
    <dsp:sp modelId="{2840A484-09BA-4C93-B9CD-D84EED50B9D8}">
      <dsp:nvSpPr>
        <dsp:cNvPr id="0" name=""/>
        <dsp:cNvSpPr/>
      </dsp:nvSpPr>
      <dsp:spPr>
        <a:xfrm>
          <a:off x="7496038" y="296912"/>
          <a:ext cx="1703337" cy="1022002"/>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a:t>Clear information at stations /on board</a:t>
          </a:r>
          <a:endParaRPr lang="en-GB" sz="1600" kern="1200" dirty="0"/>
        </a:p>
      </dsp:txBody>
      <dsp:txXfrm>
        <a:off x="7496038" y="296912"/>
        <a:ext cx="1703337" cy="1022002"/>
      </dsp:txXfrm>
    </dsp:sp>
    <dsp:sp modelId="{F72C88B9-AA4D-4DAD-B2E8-955F8489BE90}">
      <dsp:nvSpPr>
        <dsp:cNvPr id="0" name=""/>
        <dsp:cNvSpPr/>
      </dsp:nvSpPr>
      <dsp:spPr>
        <a:xfrm>
          <a:off x="9369710" y="296912"/>
          <a:ext cx="1703337" cy="1022002"/>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Accessibility</a:t>
          </a:r>
          <a:endParaRPr lang="en-GB" sz="1600" kern="1200" dirty="0"/>
        </a:p>
      </dsp:txBody>
      <dsp:txXfrm>
        <a:off x="9369710" y="296912"/>
        <a:ext cx="1703337" cy="1022002"/>
      </dsp:txXfrm>
    </dsp:sp>
    <dsp:sp modelId="{63378E82-47E6-42D8-9C27-0F9A33D120A8}">
      <dsp:nvSpPr>
        <dsp:cNvPr id="0" name=""/>
        <dsp:cNvSpPr/>
      </dsp:nvSpPr>
      <dsp:spPr>
        <a:xfrm>
          <a:off x="1351" y="1489248"/>
          <a:ext cx="1703337" cy="1022002"/>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Timetabling &amp; frequency</a:t>
          </a:r>
          <a:endParaRPr lang="en-GB" sz="1600" kern="1200" dirty="0"/>
        </a:p>
      </dsp:txBody>
      <dsp:txXfrm>
        <a:off x="1351" y="1489248"/>
        <a:ext cx="1703337" cy="1022002"/>
      </dsp:txXfrm>
    </dsp:sp>
    <dsp:sp modelId="{BA76E6B9-267E-4AEC-821B-565A6F234D0A}">
      <dsp:nvSpPr>
        <dsp:cNvPr id="0" name=""/>
        <dsp:cNvSpPr/>
      </dsp:nvSpPr>
      <dsp:spPr>
        <a:xfrm>
          <a:off x="1875023" y="1489248"/>
          <a:ext cx="1703337" cy="1022002"/>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Delay management</a:t>
          </a:r>
          <a:endParaRPr lang="en-GB" sz="1600" kern="1200" dirty="0"/>
        </a:p>
      </dsp:txBody>
      <dsp:txXfrm>
        <a:off x="1875023" y="1489248"/>
        <a:ext cx="1703337" cy="1022002"/>
      </dsp:txXfrm>
    </dsp:sp>
    <dsp:sp modelId="{80282797-B572-45B0-B9B0-A09CBD4DA247}">
      <dsp:nvSpPr>
        <dsp:cNvPr id="0" name=""/>
        <dsp:cNvSpPr/>
      </dsp:nvSpPr>
      <dsp:spPr>
        <a:xfrm>
          <a:off x="3748695" y="1489248"/>
          <a:ext cx="1703337" cy="1022002"/>
        </a:xfrm>
        <a:prstGeom prst="rect">
          <a:avLst/>
        </a:prstGeom>
        <a:solidFill>
          <a:schemeClr val="accent3">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Geographic / national consistency</a:t>
          </a:r>
          <a:endParaRPr lang="en-GB" sz="1600" kern="1200" dirty="0"/>
        </a:p>
      </dsp:txBody>
      <dsp:txXfrm>
        <a:off x="3748695" y="1489248"/>
        <a:ext cx="1703337" cy="1022002"/>
      </dsp:txXfrm>
    </dsp:sp>
    <dsp:sp modelId="{68276267-2225-44B3-B900-47F61F082E39}">
      <dsp:nvSpPr>
        <dsp:cNvPr id="0" name=""/>
        <dsp:cNvSpPr/>
      </dsp:nvSpPr>
      <dsp:spPr>
        <a:xfrm>
          <a:off x="5603085" y="1489248"/>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Ticketing complexity / price range &amp; variation</a:t>
          </a:r>
          <a:endParaRPr lang="en-GB" sz="1600" kern="1200" dirty="0"/>
        </a:p>
      </dsp:txBody>
      <dsp:txXfrm>
        <a:off x="5603085" y="1489248"/>
        <a:ext cx="1703337" cy="1022002"/>
      </dsp:txXfrm>
    </dsp:sp>
    <dsp:sp modelId="{51E129D9-C062-4DC7-9291-DCA3C1118358}">
      <dsp:nvSpPr>
        <dsp:cNvPr id="0" name=""/>
        <dsp:cNvSpPr/>
      </dsp:nvSpPr>
      <dsp:spPr>
        <a:xfrm>
          <a:off x="7476756" y="1489248"/>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Simplify all aspects of train travel / ease of use</a:t>
          </a:r>
          <a:endParaRPr lang="en-GB" sz="1600" kern="1200" dirty="0"/>
        </a:p>
      </dsp:txBody>
      <dsp:txXfrm>
        <a:off x="7476756" y="1489248"/>
        <a:ext cx="1703337" cy="1022002"/>
      </dsp:txXfrm>
    </dsp:sp>
    <dsp:sp modelId="{76F49117-F4EB-4EE9-A399-FBD858ADB14D}">
      <dsp:nvSpPr>
        <dsp:cNvPr id="0" name=""/>
        <dsp:cNvSpPr/>
      </dsp:nvSpPr>
      <dsp:spPr>
        <a:xfrm>
          <a:off x="9350428" y="1489248"/>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Staff (training)</a:t>
          </a:r>
          <a:endParaRPr lang="en-GB" sz="1600" kern="1200" dirty="0"/>
        </a:p>
      </dsp:txBody>
      <dsp:txXfrm>
        <a:off x="9350428" y="1489248"/>
        <a:ext cx="1703337" cy="1022002"/>
      </dsp:txXfrm>
    </dsp:sp>
    <dsp:sp modelId="{F13BC198-CD72-49B0-A51D-5BCA9E8A6233}">
      <dsp:nvSpPr>
        <dsp:cNvPr id="0" name=""/>
        <dsp:cNvSpPr/>
      </dsp:nvSpPr>
      <dsp:spPr>
        <a:xfrm>
          <a:off x="1875023" y="2681585"/>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Accountability</a:t>
          </a:r>
          <a:endParaRPr lang="en-GB" sz="1600" kern="1200" dirty="0"/>
        </a:p>
      </dsp:txBody>
      <dsp:txXfrm>
        <a:off x="1875023" y="2681585"/>
        <a:ext cx="1703337" cy="1022002"/>
      </dsp:txXfrm>
    </dsp:sp>
    <dsp:sp modelId="{FCE3410C-6621-4631-BAB7-EFA864C53406}">
      <dsp:nvSpPr>
        <dsp:cNvPr id="0" name=""/>
        <dsp:cNvSpPr/>
      </dsp:nvSpPr>
      <dsp:spPr>
        <a:xfrm>
          <a:off x="3748695" y="2681585"/>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Capacity / overcrowding</a:t>
          </a:r>
          <a:endParaRPr lang="en-GB" sz="1600" kern="1200" dirty="0"/>
        </a:p>
      </dsp:txBody>
      <dsp:txXfrm>
        <a:off x="3748695" y="2681585"/>
        <a:ext cx="1703337" cy="1022002"/>
      </dsp:txXfrm>
    </dsp:sp>
    <dsp:sp modelId="{C0C7839B-6532-44C8-B8D1-95E33DC0EA51}">
      <dsp:nvSpPr>
        <dsp:cNvPr id="0" name=""/>
        <dsp:cNvSpPr/>
      </dsp:nvSpPr>
      <dsp:spPr>
        <a:xfrm>
          <a:off x="5603085" y="2681585"/>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Passenger experience</a:t>
          </a:r>
          <a:endParaRPr lang="en-GB" sz="1600" kern="1200" dirty="0"/>
        </a:p>
      </dsp:txBody>
      <dsp:txXfrm>
        <a:off x="5603085" y="2681585"/>
        <a:ext cx="1703337" cy="1022002"/>
      </dsp:txXfrm>
    </dsp:sp>
    <dsp:sp modelId="{6108C873-6D0E-4AFB-B62B-510CF30EEFE7}">
      <dsp:nvSpPr>
        <dsp:cNvPr id="0" name=""/>
        <dsp:cNvSpPr/>
      </dsp:nvSpPr>
      <dsp:spPr>
        <a:xfrm>
          <a:off x="7476756" y="2681585"/>
          <a:ext cx="1703337" cy="1022002"/>
        </a:xfrm>
        <a:prstGeom prst="rect">
          <a:avLst/>
        </a:prstGeom>
        <a:solidFill>
          <a:schemeClr val="tx2">
            <a:lumMod val="75000"/>
            <a:lum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Ticket inspections - check people have paid</a:t>
          </a:r>
          <a:endParaRPr lang="en-GB" sz="1600" kern="1200" dirty="0"/>
        </a:p>
      </dsp:txBody>
      <dsp:txXfrm>
        <a:off x="7476756" y="2681585"/>
        <a:ext cx="1703337" cy="102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B0241-185A-48BF-935D-9F4FBB49500A}">
      <dsp:nvSpPr>
        <dsp:cNvPr id="0" name=""/>
        <dsp:cNvSpPr/>
      </dsp:nvSpPr>
      <dsp:spPr>
        <a:xfrm>
          <a:off x="3541" y="37474"/>
          <a:ext cx="1917235" cy="1150341"/>
        </a:xfrm>
        <a:prstGeom prst="rect">
          <a:avLst/>
        </a:prstGeom>
        <a:solidFill>
          <a:schemeClr val="tx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i="0" u="none" kern="1200" dirty="0"/>
            <a:t>Cleanliness (9)</a:t>
          </a:r>
          <a:endParaRPr lang="en-GB" sz="1400" kern="1200" dirty="0"/>
        </a:p>
      </dsp:txBody>
      <dsp:txXfrm>
        <a:off x="3541" y="37474"/>
        <a:ext cx="1917235" cy="1150341"/>
      </dsp:txXfrm>
    </dsp:sp>
    <dsp:sp modelId="{AEAF2A01-E9B0-4550-BC08-08284CB9F53D}">
      <dsp:nvSpPr>
        <dsp:cNvPr id="0" name=""/>
        <dsp:cNvSpPr/>
      </dsp:nvSpPr>
      <dsp:spPr>
        <a:xfrm>
          <a:off x="2112499" y="37474"/>
          <a:ext cx="1917235" cy="1150341"/>
        </a:xfrm>
        <a:prstGeom prst="rect">
          <a:avLst/>
        </a:prstGeom>
        <a:solidFill>
          <a:schemeClr val="tx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i="0" u="none" kern="1200" dirty="0"/>
            <a:t>Enforce comfort extras / quiet carriages etc (staff to manage)</a:t>
          </a:r>
          <a:endParaRPr lang="en-GB" sz="1400" kern="1200" dirty="0"/>
        </a:p>
      </dsp:txBody>
      <dsp:txXfrm>
        <a:off x="2112499" y="37474"/>
        <a:ext cx="1917235" cy="1150341"/>
      </dsp:txXfrm>
    </dsp:sp>
    <dsp:sp modelId="{1665691B-AE70-46DD-9956-F903939A7B64}">
      <dsp:nvSpPr>
        <dsp:cNvPr id="0" name=""/>
        <dsp:cNvSpPr/>
      </dsp:nvSpPr>
      <dsp:spPr>
        <a:xfrm>
          <a:off x="4221458" y="37474"/>
          <a:ext cx="1917235" cy="1150341"/>
        </a:xfrm>
        <a:prstGeom prst="rect">
          <a:avLst/>
        </a:prstGeom>
        <a:solidFill>
          <a:schemeClr val="tx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i="0" u="none" kern="1200" dirty="0"/>
            <a:t>Reliability via operational efficiency</a:t>
          </a:r>
          <a:endParaRPr lang="en-GB" sz="1400" kern="1200" dirty="0"/>
        </a:p>
      </dsp:txBody>
      <dsp:txXfrm>
        <a:off x="4221458" y="37474"/>
        <a:ext cx="1917235" cy="1150341"/>
      </dsp:txXfrm>
    </dsp:sp>
    <dsp:sp modelId="{AE871FEB-78C9-4050-A063-1F2948D87F37}">
      <dsp:nvSpPr>
        <dsp:cNvPr id="0" name=""/>
        <dsp:cNvSpPr/>
      </dsp:nvSpPr>
      <dsp:spPr>
        <a:xfrm>
          <a:off x="6330417" y="37474"/>
          <a:ext cx="1917235" cy="1150341"/>
        </a:xfrm>
        <a:prstGeom prst="rect">
          <a:avLst/>
        </a:prstGeom>
        <a:solidFill>
          <a:schemeClr val="tx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i="0" u="none" kern="1200" dirty="0"/>
            <a:t>Refurbish all trains to minimum standard of comfort, space etc</a:t>
          </a:r>
          <a:endParaRPr lang="en-GB" sz="1400" kern="1200" dirty="0"/>
        </a:p>
      </dsp:txBody>
      <dsp:txXfrm>
        <a:off x="6330417" y="37474"/>
        <a:ext cx="1917235" cy="1150341"/>
      </dsp:txXfrm>
    </dsp:sp>
    <dsp:sp modelId="{23F21288-5D55-40BD-BE18-78DF2C7E1CB1}">
      <dsp:nvSpPr>
        <dsp:cNvPr id="0" name=""/>
        <dsp:cNvSpPr/>
      </dsp:nvSpPr>
      <dsp:spPr>
        <a:xfrm>
          <a:off x="8442916" y="30733"/>
          <a:ext cx="1917235" cy="1150341"/>
        </a:xfrm>
        <a:prstGeom prst="rect">
          <a:avLst/>
        </a:prstGeom>
        <a:solidFill>
          <a:schemeClr val="tx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0" i="0" u="none" kern="1200" dirty="0"/>
            <a:t>Upgrade compensation policy (generous, compensate for out of pocket expenses) (5)</a:t>
          </a:r>
          <a:endParaRPr lang="en-GB" sz="1400" kern="1200" dirty="0"/>
        </a:p>
      </dsp:txBody>
      <dsp:txXfrm>
        <a:off x="8442916" y="30733"/>
        <a:ext cx="1917235" cy="11503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B0241-185A-48BF-935D-9F4FBB49500A}">
      <dsp:nvSpPr>
        <dsp:cNvPr id="0" name=""/>
        <dsp:cNvSpPr/>
      </dsp:nvSpPr>
      <dsp:spPr>
        <a:xfrm>
          <a:off x="30651" y="1569"/>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Reliability (resilience) (4) </a:t>
          </a:r>
          <a:endParaRPr lang="en-GB" sz="1600" kern="1200" dirty="0"/>
        </a:p>
      </dsp:txBody>
      <dsp:txXfrm>
        <a:off x="30651" y="1569"/>
        <a:ext cx="1894353" cy="1136612"/>
      </dsp:txXfrm>
    </dsp:sp>
    <dsp:sp modelId="{834AE0FF-92BE-4DF3-93EA-2A6E58D03471}">
      <dsp:nvSpPr>
        <dsp:cNvPr id="0" name=""/>
        <dsp:cNvSpPr/>
      </dsp:nvSpPr>
      <dsp:spPr>
        <a:xfrm>
          <a:off x="2114440" y="1569"/>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Frequency / expand network</a:t>
          </a:r>
          <a:endParaRPr lang="en-GB" sz="1600" kern="1200" dirty="0"/>
        </a:p>
      </dsp:txBody>
      <dsp:txXfrm>
        <a:off x="2114440" y="1569"/>
        <a:ext cx="1894353" cy="1136612"/>
      </dsp:txXfrm>
    </dsp:sp>
    <dsp:sp modelId="{24953E47-06F9-4CD8-8B9E-7CE311EF3B42}">
      <dsp:nvSpPr>
        <dsp:cNvPr id="0" name=""/>
        <dsp:cNvSpPr/>
      </dsp:nvSpPr>
      <dsp:spPr>
        <a:xfrm>
          <a:off x="4198230" y="1569"/>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Improve staff training (pro-active, knowledgeable, courteous)</a:t>
          </a:r>
          <a:endParaRPr lang="en-GB" sz="1600" kern="1200" dirty="0"/>
        </a:p>
      </dsp:txBody>
      <dsp:txXfrm>
        <a:off x="4198230" y="1569"/>
        <a:ext cx="1894353" cy="1136612"/>
      </dsp:txXfrm>
    </dsp:sp>
    <dsp:sp modelId="{7993ABFD-F26C-4D18-8E6C-15042D348841}">
      <dsp:nvSpPr>
        <dsp:cNvPr id="0" name=""/>
        <dsp:cNvSpPr/>
      </dsp:nvSpPr>
      <dsp:spPr>
        <a:xfrm>
          <a:off x="6282019" y="1569"/>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a:t>Ticket types - reduce complexity / number</a:t>
          </a:r>
          <a:endParaRPr lang="en-GB" sz="1600" kern="1200"/>
        </a:p>
      </dsp:txBody>
      <dsp:txXfrm>
        <a:off x="6282019" y="1569"/>
        <a:ext cx="1894353" cy="1136612"/>
      </dsp:txXfrm>
    </dsp:sp>
    <dsp:sp modelId="{ED0212F6-B98A-413C-AE92-420BC55375F4}">
      <dsp:nvSpPr>
        <dsp:cNvPr id="0" name=""/>
        <dsp:cNvSpPr/>
      </dsp:nvSpPr>
      <dsp:spPr>
        <a:xfrm>
          <a:off x="8365808" y="1569"/>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Reduce industrial action (or reliability of staff resourcing?) </a:t>
          </a:r>
          <a:endParaRPr lang="en-GB" sz="1600" kern="1200" dirty="0"/>
        </a:p>
      </dsp:txBody>
      <dsp:txXfrm>
        <a:off x="8365808" y="1569"/>
        <a:ext cx="1894353" cy="1136612"/>
      </dsp:txXfrm>
    </dsp:sp>
    <dsp:sp modelId="{BAD3CA39-835B-45DF-965D-C579F89D6488}">
      <dsp:nvSpPr>
        <dsp:cNvPr id="0" name=""/>
        <dsp:cNvSpPr/>
      </dsp:nvSpPr>
      <dsp:spPr>
        <a:xfrm>
          <a:off x="30651" y="1327617"/>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Accessibility at stations (Passenger Assist)</a:t>
          </a:r>
          <a:endParaRPr lang="en-GB" sz="1600" kern="1200" dirty="0"/>
        </a:p>
      </dsp:txBody>
      <dsp:txXfrm>
        <a:off x="30651" y="1327617"/>
        <a:ext cx="1894353" cy="1136612"/>
      </dsp:txXfrm>
    </dsp:sp>
    <dsp:sp modelId="{563F76F2-B108-4D70-8DE3-5B28D0A594A1}">
      <dsp:nvSpPr>
        <dsp:cNvPr id="0" name=""/>
        <dsp:cNvSpPr/>
      </dsp:nvSpPr>
      <dsp:spPr>
        <a:xfrm>
          <a:off x="2114440" y="1327617"/>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Reduce crowding on board (longer / more frequent trains) </a:t>
          </a:r>
          <a:endParaRPr lang="en-GB" sz="1600" kern="1200" dirty="0"/>
        </a:p>
      </dsp:txBody>
      <dsp:txXfrm>
        <a:off x="2114440" y="1327617"/>
        <a:ext cx="1894353" cy="1136612"/>
      </dsp:txXfrm>
    </dsp:sp>
    <dsp:sp modelId="{3B7923F4-DBDA-4AE4-99D7-BE663478E3A4}">
      <dsp:nvSpPr>
        <dsp:cNvPr id="0" name=""/>
        <dsp:cNvSpPr/>
      </dsp:nvSpPr>
      <dsp:spPr>
        <a:xfrm>
          <a:off x="4198230" y="1327617"/>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Safety on board</a:t>
          </a:r>
          <a:endParaRPr lang="en-GB" sz="1600" kern="1200" dirty="0"/>
        </a:p>
      </dsp:txBody>
      <dsp:txXfrm>
        <a:off x="4198230" y="1327617"/>
        <a:ext cx="1894353" cy="1136612"/>
      </dsp:txXfrm>
    </dsp:sp>
    <dsp:sp modelId="{760C1FB1-7018-4799-93A0-12FF63541979}">
      <dsp:nvSpPr>
        <dsp:cNvPr id="0" name=""/>
        <dsp:cNvSpPr/>
      </dsp:nvSpPr>
      <dsp:spPr>
        <a:xfrm>
          <a:off x="6282019" y="1327617"/>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a:t>Free / discounted parking</a:t>
          </a:r>
          <a:endParaRPr lang="en-GB" sz="1600" kern="1200"/>
        </a:p>
      </dsp:txBody>
      <dsp:txXfrm>
        <a:off x="6282019" y="1327617"/>
        <a:ext cx="1894353" cy="1136612"/>
      </dsp:txXfrm>
    </dsp:sp>
    <dsp:sp modelId="{7CC6EA18-6F5F-4C55-B14C-8282E026F9A1}">
      <dsp:nvSpPr>
        <dsp:cNvPr id="0" name=""/>
        <dsp:cNvSpPr/>
      </dsp:nvSpPr>
      <dsp:spPr>
        <a:xfrm>
          <a:off x="8365808" y="1327617"/>
          <a:ext cx="1894353" cy="113661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b="0" i="0" u="none" kern="1200" dirty="0"/>
            <a:t>Overall sustainability (3)</a:t>
          </a:r>
          <a:endParaRPr lang="en-GB" sz="1600" kern="1200" dirty="0"/>
        </a:p>
      </dsp:txBody>
      <dsp:txXfrm>
        <a:off x="8365808" y="1327617"/>
        <a:ext cx="1894353" cy="11366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B0241-185A-48BF-935D-9F4FBB49500A}">
      <dsp:nvSpPr>
        <dsp:cNvPr id="0" name=""/>
        <dsp:cNvSpPr/>
      </dsp:nvSpPr>
      <dsp:spPr>
        <a:xfrm>
          <a:off x="3006" y="120551"/>
          <a:ext cx="2385257" cy="14311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i="0" u="none" kern="1200" dirty="0">
              <a:solidFill>
                <a:schemeClr val="bg1"/>
              </a:solidFill>
            </a:rPr>
            <a:t>Increase number of staff (2)</a:t>
          </a:r>
          <a:endParaRPr lang="en-GB" sz="2000" kern="1200" dirty="0">
            <a:solidFill>
              <a:schemeClr val="bg1"/>
            </a:solidFill>
          </a:endParaRPr>
        </a:p>
      </dsp:txBody>
      <dsp:txXfrm>
        <a:off x="3006" y="120551"/>
        <a:ext cx="2385257" cy="1431154"/>
      </dsp:txXfrm>
    </dsp:sp>
    <dsp:sp modelId="{1F6D02A5-552A-42DA-8F4B-43933E748CF2}">
      <dsp:nvSpPr>
        <dsp:cNvPr id="0" name=""/>
        <dsp:cNvSpPr/>
      </dsp:nvSpPr>
      <dsp:spPr>
        <a:xfrm>
          <a:off x="2626789" y="120551"/>
          <a:ext cx="2385257" cy="14311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i="0" u="none" kern="1200"/>
            <a:t>Accessibility</a:t>
          </a:r>
          <a:endParaRPr lang="en-GB" sz="2000" kern="1200"/>
        </a:p>
      </dsp:txBody>
      <dsp:txXfrm>
        <a:off x="2626789" y="120551"/>
        <a:ext cx="2385257" cy="1431154"/>
      </dsp:txXfrm>
    </dsp:sp>
    <dsp:sp modelId="{06EAE602-7437-419E-AEE6-1C3B3DA94307}">
      <dsp:nvSpPr>
        <dsp:cNvPr id="0" name=""/>
        <dsp:cNvSpPr/>
      </dsp:nvSpPr>
      <dsp:spPr>
        <a:xfrm>
          <a:off x="5250572" y="120551"/>
          <a:ext cx="2385257" cy="14311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i="0" u="none" kern="1200"/>
            <a:t>Reliability - staff (Take responsibility for when errors are made)</a:t>
          </a:r>
          <a:endParaRPr lang="en-GB" sz="2000" kern="1200"/>
        </a:p>
      </dsp:txBody>
      <dsp:txXfrm>
        <a:off x="5250572" y="120551"/>
        <a:ext cx="2385257" cy="1431154"/>
      </dsp:txXfrm>
    </dsp:sp>
    <dsp:sp modelId="{41ACABE5-D907-406B-A645-BCFD9E917A70}">
      <dsp:nvSpPr>
        <dsp:cNvPr id="0" name=""/>
        <dsp:cNvSpPr/>
      </dsp:nvSpPr>
      <dsp:spPr>
        <a:xfrm>
          <a:off x="7874355" y="120551"/>
          <a:ext cx="2385257" cy="143115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i="0" u="none" kern="1200" dirty="0"/>
            <a:t>Safety at station (0) </a:t>
          </a:r>
          <a:endParaRPr lang="en-GB" sz="2000" kern="1200" dirty="0"/>
        </a:p>
      </dsp:txBody>
      <dsp:txXfrm>
        <a:off x="7874355" y="120551"/>
        <a:ext cx="2385257" cy="1431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2A84FA-4E3F-438F-A2F7-4441CE8021CC}">
      <dsp:nvSpPr>
        <dsp:cNvPr id="0" name=""/>
        <dsp:cNvSpPr/>
      </dsp:nvSpPr>
      <dsp:spPr>
        <a:xfrm>
          <a:off x="992" y="56289"/>
          <a:ext cx="1250156" cy="750093"/>
        </a:xfrm>
        <a:prstGeom prst="rect">
          <a:avLst/>
        </a:prstGeom>
        <a:solidFill>
          <a:schemeClr val="accent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Cost in general 9</a:t>
          </a:r>
          <a:endParaRPr lang="en-GB" sz="1200" kern="1200" dirty="0"/>
        </a:p>
      </dsp:txBody>
      <dsp:txXfrm>
        <a:off x="992" y="56289"/>
        <a:ext cx="1250156" cy="750093"/>
      </dsp:txXfrm>
    </dsp:sp>
    <dsp:sp modelId="{0F224AF8-CD22-48CA-AAAD-E7A98124C63F}">
      <dsp:nvSpPr>
        <dsp:cNvPr id="0" name=""/>
        <dsp:cNvSpPr/>
      </dsp:nvSpPr>
      <dsp:spPr>
        <a:xfrm>
          <a:off x="1376164" y="56289"/>
          <a:ext cx="1250156" cy="750093"/>
        </a:xfrm>
        <a:prstGeom prst="rect">
          <a:avLst/>
        </a:prstGeom>
        <a:solidFill>
          <a:schemeClr val="accent1"/>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Reliability / punctuality 8</a:t>
          </a:r>
          <a:endParaRPr lang="en-GB" sz="1200" kern="1200" dirty="0"/>
        </a:p>
      </dsp:txBody>
      <dsp:txXfrm>
        <a:off x="1376164" y="56289"/>
        <a:ext cx="1250156" cy="750093"/>
      </dsp:txXfrm>
    </dsp:sp>
    <dsp:sp modelId="{41FA14E6-EBBF-4E9B-9F05-27A3850BE5D3}">
      <dsp:nvSpPr>
        <dsp:cNvPr id="0" name=""/>
        <dsp:cNvSpPr/>
      </dsp:nvSpPr>
      <dsp:spPr>
        <a:xfrm>
          <a:off x="2751335" y="56289"/>
          <a:ext cx="1250156" cy="750093"/>
        </a:xfrm>
        <a:prstGeom prst="rect">
          <a:avLst/>
        </a:prstGeom>
        <a:solidFill>
          <a:schemeClr val="accent4"/>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On board environment 2</a:t>
          </a:r>
          <a:endParaRPr lang="en-GB" sz="1200" kern="1200" dirty="0"/>
        </a:p>
      </dsp:txBody>
      <dsp:txXfrm>
        <a:off x="2751335" y="56289"/>
        <a:ext cx="1250156" cy="750093"/>
      </dsp:txXfrm>
    </dsp:sp>
    <dsp:sp modelId="{BFB5AD22-2E5E-47F7-A6C5-7E7AF1481F53}">
      <dsp:nvSpPr>
        <dsp:cNvPr id="0" name=""/>
        <dsp:cNvSpPr/>
      </dsp:nvSpPr>
      <dsp:spPr>
        <a:xfrm>
          <a:off x="4126507" y="56289"/>
          <a:ext cx="1250156" cy="750093"/>
        </a:xfrm>
        <a:prstGeom prst="rect">
          <a:avLst/>
        </a:prstGeom>
        <a:solidFill>
          <a:schemeClr val="accent4"/>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Expand network / locations (destinations / start points) 2</a:t>
          </a:r>
          <a:endParaRPr lang="en-GB" sz="1200" kern="1200" dirty="0"/>
        </a:p>
      </dsp:txBody>
      <dsp:txXfrm>
        <a:off x="4126507" y="56289"/>
        <a:ext cx="1250156" cy="750093"/>
      </dsp:txXfrm>
    </dsp:sp>
    <dsp:sp modelId="{879B704D-3C49-4282-8D98-7F3A33AE5865}">
      <dsp:nvSpPr>
        <dsp:cNvPr id="0" name=""/>
        <dsp:cNvSpPr/>
      </dsp:nvSpPr>
      <dsp:spPr>
        <a:xfrm>
          <a:off x="5501679" y="56289"/>
          <a:ext cx="1250156" cy="750093"/>
        </a:xfrm>
        <a:prstGeom prst="rect">
          <a:avLst/>
        </a:prstGeom>
        <a:solidFill>
          <a:schemeClr val="accent4"/>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Accessibility  2</a:t>
          </a:r>
          <a:endParaRPr lang="en-GB" sz="1200" kern="1200" dirty="0"/>
        </a:p>
      </dsp:txBody>
      <dsp:txXfrm>
        <a:off x="5501679" y="56289"/>
        <a:ext cx="1250156" cy="750093"/>
      </dsp:txXfrm>
    </dsp:sp>
    <dsp:sp modelId="{68D2FB78-A9AC-4AD5-B7B4-47CC32B36370}">
      <dsp:nvSpPr>
        <dsp:cNvPr id="0" name=""/>
        <dsp:cNvSpPr/>
      </dsp:nvSpPr>
      <dsp:spPr>
        <a:xfrm>
          <a:off x="6876851" y="56289"/>
          <a:ext cx="1250156" cy="750093"/>
        </a:xfrm>
        <a:prstGeom prst="rect">
          <a:avLst/>
        </a:prstGeom>
        <a:solidFill>
          <a:schemeClr val="accent4"/>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Ticketing complexity / price range &amp; variation 2</a:t>
          </a:r>
          <a:endParaRPr lang="en-GB" sz="1200" kern="1200" dirty="0"/>
        </a:p>
      </dsp:txBody>
      <dsp:txXfrm>
        <a:off x="6876851" y="56289"/>
        <a:ext cx="1250156" cy="750093"/>
      </dsp:txXfrm>
    </dsp:sp>
    <dsp:sp modelId="{286E048D-CE83-4282-990B-788D01F8F125}">
      <dsp:nvSpPr>
        <dsp:cNvPr id="0" name=""/>
        <dsp:cNvSpPr/>
      </dsp:nvSpPr>
      <dsp:spPr>
        <a:xfrm>
          <a:off x="688578" y="931399"/>
          <a:ext cx="1250156" cy="750093"/>
        </a:xfrm>
        <a:prstGeom prst="rect">
          <a:avLst/>
        </a:prstGeom>
        <a:solidFill>
          <a:schemeClr val="tx2">
            <a:lumMod val="75000"/>
            <a:lumOff val="2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Timetabling &amp; frequency 1</a:t>
          </a:r>
          <a:endParaRPr lang="en-GB" sz="1200" kern="1200" dirty="0"/>
        </a:p>
      </dsp:txBody>
      <dsp:txXfrm>
        <a:off x="688578" y="931399"/>
        <a:ext cx="1250156" cy="750093"/>
      </dsp:txXfrm>
    </dsp:sp>
    <dsp:sp modelId="{ECE306FD-C6FF-44BE-B564-840A5B277663}">
      <dsp:nvSpPr>
        <dsp:cNvPr id="0" name=""/>
        <dsp:cNvSpPr/>
      </dsp:nvSpPr>
      <dsp:spPr>
        <a:xfrm>
          <a:off x="2063750" y="931399"/>
          <a:ext cx="1250156" cy="750093"/>
        </a:xfrm>
        <a:prstGeom prst="rect">
          <a:avLst/>
        </a:prstGeom>
        <a:solidFill>
          <a:schemeClr val="tx2">
            <a:lumMod val="75000"/>
            <a:lumOff val="2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Simplify all aspects of train travel / ease of use 1</a:t>
          </a:r>
          <a:endParaRPr lang="en-GB" sz="1200" kern="1200" dirty="0"/>
        </a:p>
      </dsp:txBody>
      <dsp:txXfrm>
        <a:off x="2063750" y="931399"/>
        <a:ext cx="1250156" cy="750093"/>
      </dsp:txXfrm>
    </dsp:sp>
    <dsp:sp modelId="{1BD02E79-A580-4333-BC4B-A4B0888DD948}">
      <dsp:nvSpPr>
        <dsp:cNvPr id="0" name=""/>
        <dsp:cNvSpPr/>
      </dsp:nvSpPr>
      <dsp:spPr>
        <a:xfrm>
          <a:off x="3438921" y="931399"/>
          <a:ext cx="1250156" cy="750093"/>
        </a:xfrm>
        <a:prstGeom prst="rect">
          <a:avLst/>
        </a:prstGeom>
        <a:solidFill>
          <a:schemeClr val="tx2">
            <a:lumMod val="75000"/>
            <a:lumOff val="2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Staff (training)  1</a:t>
          </a:r>
        </a:p>
      </dsp:txBody>
      <dsp:txXfrm>
        <a:off x="3438921" y="931399"/>
        <a:ext cx="1250156" cy="750093"/>
      </dsp:txXfrm>
    </dsp:sp>
    <dsp:sp modelId="{1C7333C3-0C21-4BAE-B10E-C218B6D86255}">
      <dsp:nvSpPr>
        <dsp:cNvPr id="0" name=""/>
        <dsp:cNvSpPr/>
      </dsp:nvSpPr>
      <dsp:spPr>
        <a:xfrm>
          <a:off x="4814093" y="931399"/>
          <a:ext cx="1250156" cy="750093"/>
        </a:xfrm>
        <a:prstGeom prst="rect">
          <a:avLst/>
        </a:prstGeom>
        <a:solidFill>
          <a:schemeClr val="tx2">
            <a:lumMod val="75000"/>
            <a:lumOff val="2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Better avoidance of industrial action 1</a:t>
          </a:r>
        </a:p>
      </dsp:txBody>
      <dsp:txXfrm>
        <a:off x="4814093" y="931399"/>
        <a:ext cx="1250156" cy="750093"/>
      </dsp:txXfrm>
    </dsp:sp>
    <dsp:sp modelId="{0EEB9B9F-27BD-4119-A431-13876DCCBA31}">
      <dsp:nvSpPr>
        <dsp:cNvPr id="0" name=""/>
        <dsp:cNvSpPr/>
      </dsp:nvSpPr>
      <dsp:spPr>
        <a:xfrm>
          <a:off x="6189265" y="931399"/>
          <a:ext cx="1250156" cy="750093"/>
        </a:xfrm>
        <a:prstGeom prst="rect">
          <a:avLst/>
        </a:prstGeom>
        <a:solidFill>
          <a:schemeClr val="tx2">
            <a:lumMod val="75000"/>
            <a:lumOff val="2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0" i="0" u="none" kern="1200" dirty="0"/>
            <a:t>Staff (more)  1</a:t>
          </a:r>
          <a:endParaRPr lang="en-GB" sz="1200" kern="1200" dirty="0"/>
        </a:p>
      </dsp:txBody>
      <dsp:txXfrm>
        <a:off x="6189265" y="931399"/>
        <a:ext cx="1250156" cy="75009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03C209-CAE3-384A-9FC3-9347B0C795AA}" type="datetimeFigureOut">
              <a:rPr lang="en-US" smtClean="0"/>
              <a:t>6/15/2026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FE913-FA59-7342-B5DB-F68B163BA4AB}" type="slidenum">
              <a:rPr lang="en-US" smtClean="0"/>
              <a:t>‹#›</a:t>
            </a:fld>
            <a:endParaRPr lang="en-US" dirty="0"/>
          </a:p>
        </p:txBody>
      </p:sp>
    </p:spTree>
    <p:extLst>
      <p:ext uri="{BB962C8B-B14F-4D97-AF65-F5344CB8AC3E}">
        <p14:creationId xmlns:p14="http://schemas.microsoft.com/office/powerpoint/2010/main" val="961121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20.sv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sv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sv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sv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2.svg"/><Relationship Id="rId2" Type="http://schemas.openxmlformats.org/officeDocument/2006/relationships/image" Target="../media/image10.jpeg"/><Relationship Id="rId1" Type="http://schemas.openxmlformats.org/officeDocument/2006/relationships/slideMaster" Target="../slideMasters/slideMaster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6.sv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05313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42519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8048070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44723214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746486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57730650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420094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298235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6637757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82956568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219430923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227701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322422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37357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6646846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5877962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965103702"/>
      </p:ext>
    </p:extLst>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userDrawn="1">
  <p:cSld name="Divider multi">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2824953786"/>
      </p:ext>
    </p:extLst>
  </p:cSld>
  <p:clrMapOvr>
    <a:overrideClrMapping bg1="dk1" tx1="lt1" bg2="dk2" tx2="lt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5392118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456415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2482220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6856116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96878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1436134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34390128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dirty="0"/>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6403719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Content,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694123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38086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8605"/>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196660"/>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2795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3742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07271"/>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3856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4803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383978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87312021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9746316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67838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408005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25745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3521488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7424973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664759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3481285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41624"/>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4422359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8505006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87226103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36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1870453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22949504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2399366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754848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23563185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9353958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2"/>
            <a:ext cx="11074400" cy="627063"/>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556616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61433610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70100910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1434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3141610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1437269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7069018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1862744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13578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59925537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78787402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8904200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10302396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35040485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4666743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85999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60404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69154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6631896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11690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78870981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38284093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55618499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00277040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5736198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2675298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80441041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4063581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9969627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62536890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9049883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6617869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29322036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51388714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54663142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0255115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68038699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36332082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187033350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12564817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493216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61691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2859455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2350020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cstate="email">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1394646013"/>
      </p:ext>
    </p:extLst>
  </p:cSld>
  <p:clrMapOvr>
    <a:overrideClrMapping bg1="dk1" tx1="lt1" bg2="dk2" tx2="lt2" accent1="accent1" accent2="accent2" accent3="accent3" accent4="accent4" accent5="accent5" accent6="accent6" hlink="hlink" folHlink="folHlink"/>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74493736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66092180"/>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3295266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31134560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68708904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41413809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453105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716357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47092291"/>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19709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826402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9702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5272850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75119676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7122292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0976259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2503882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6949803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5155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828189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92058122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9246763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2834011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212323640"/>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38919388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73021045"/>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87625471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100397134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9100590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1863606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47726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6108401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06130629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94334453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51968593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5657403"/>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98846960"/>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30988145"/>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20134965"/>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267856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655808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01381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21425237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175072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838426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560266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013245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105633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8877177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5526068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29145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773879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6566974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ivider multi">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632476103"/>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996B5-F43B-2AC0-A8CC-87A3A860008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7064740-1C98-F2DC-752A-4E3F26C2C0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B25F57-A461-A43C-4617-92443B4308F2}"/>
              </a:ext>
            </a:extLst>
          </p:cNvPr>
          <p:cNvSpPr>
            <a:spLocks noGrp="1"/>
          </p:cNvSpPr>
          <p:nvPr>
            <p:ph type="dt" sz="half" idx="10"/>
          </p:nvPr>
        </p:nvSpPr>
        <p:spPr/>
        <p:txBody>
          <a:bodyPr/>
          <a:lstStyle/>
          <a:p>
            <a:fld id="{760ADAE4-6410-4A31-9279-7014575DAB75}" type="datetimeFigureOut">
              <a:rPr lang="en-GB" smtClean="0"/>
              <a:t>15/06/2026</a:t>
            </a:fld>
            <a:endParaRPr lang="en-GB"/>
          </a:p>
        </p:txBody>
      </p:sp>
      <p:sp>
        <p:nvSpPr>
          <p:cNvPr id="5" name="Footer Placeholder 4">
            <a:extLst>
              <a:ext uri="{FF2B5EF4-FFF2-40B4-BE49-F238E27FC236}">
                <a16:creationId xmlns:a16="http://schemas.microsoft.com/office/drawing/2014/main" id="{0087832E-239B-2F12-5CA0-437A8D39DB9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440C6E7-9D86-BB4B-B856-951BCE51E720}"/>
              </a:ext>
            </a:extLst>
          </p:cNvPr>
          <p:cNvSpPr>
            <a:spLocks noGrp="1"/>
          </p:cNvSpPr>
          <p:nvPr>
            <p:ph type="sldNum" sz="quarter" idx="12"/>
          </p:nvPr>
        </p:nvSpPr>
        <p:spPr/>
        <p:txBody>
          <a:bodyPr/>
          <a:lstStyle/>
          <a:p>
            <a:fld id="{0E3FB1CF-F544-461C-8FEC-8D0B34B1C544}" type="slidenum">
              <a:rPr lang="en-GB" smtClean="0"/>
              <a:t>‹#›</a:t>
            </a:fld>
            <a:endParaRPr lang="en-GB"/>
          </a:p>
        </p:txBody>
      </p:sp>
    </p:spTree>
    <p:extLst>
      <p:ext uri="{BB962C8B-B14F-4D97-AF65-F5344CB8AC3E}">
        <p14:creationId xmlns:p14="http://schemas.microsoft.com/office/powerpoint/2010/main" val="7451811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v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8FA8BF0-0065-28AE-13F6-4504661E35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3556" y="-1"/>
            <a:ext cx="12245556" cy="7705450"/>
          </a:xfrm>
          <a:prstGeom prst="rect">
            <a:avLst/>
          </a:prstGeom>
        </p:spPr>
      </p:pic>
      <p:pic>
        <p:nvPicPr>
          <p:cNvPr id="5" name="Graphic 4">
            <a:extLst>
              <a:ext uri="{FF2B5EF4-FFF2-40B4-BE49-F238E27FC236}">
                <a16:creationId xmlns:a16="http://schemas.microsoft.com/office/drawing/2014/main" id="{32BB530E-3E0A-6EB3-4646-3A24BFC7FB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64857" y="5743017"/>
            <a:ext cx="1904023" cy="553593"/>
          </a:xfrm>
          <a:prstGeom prst="rect">
            <a:avLst/>
          </a:prstGeom>
        </p:spPr>
      </p:pic>
      <p:sp>
        <p:nvSpPr>
          <p:cNvPr id="8" name="Title 1">
            <a:extLst>
              <a:ext uri="{FF2B5EF4-FFF2-40B4-BE49-F238E27FC236}">
                <a16:creationId xmlns:a16="http://schemas.microsoft.com/office/drawing/2014/main" id="{B3DE493B-F480-8055-B9B4-66AD58E16006}"/>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9" name="Content Placeholder 6">
            <a:extLst>
              <a:ext uri="{FF2B5EF4-FFF2-40B4-BE49-F238E27FC236}">
                <a16:creationId xmlns:a16="http://schemas.microsoft.com/office/drawing/2014/main" id="{A2846022-8883-FDBB-2ADE-7794B3C70F12}"/>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spTree>
    <p:extLst>
      <p:ext uri="{BB962C8B-B14F-4D97-AF65-F5344CB8AC3E}">
        <p14:creationId xmlns:p14="http://schemas.microsoft.com/office/powerpoint/2010/main" val="38905224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Cover Road">
    <p:bg>
      <p:bgPr>
        <a:solidFill>
          <a:schemeClr val="accent1"/>
        </a:solidFill>
        <a:effectLst/>
      </p:bgPr>
    </p:bg>
    <p:spTree>
      <p:nvGrpSpPr>
        <p:cNvPr id="1" name=""/>
        <p:cNvGrpSpPr/>
        <p:nvPr/>
      </p:nvGrpSpPr>
      <p:grpSpPr>
        <a:xfrm>
          <a:off x="0" y="0"/>
          <a:ext cx="0" cy="0"/>
          <a:chOff x="0" y="0"/>
          <a:chExt cx="0" cy="0"/>
        </a:xfrm>
      </p:grpSpPr>
      <p:pic>
        <p:nvPicPr>
          <p:cNvPr id="9" name="Picture 8" descr="A group of people in front of a television screen&#10;&#10;Description automatically generated with low confidence">
            <a:extLst>
              <a:ext uri="{FF2B5EF4-FFF2-40B4-BE49-F238E27FC236}">
                <a16:creationId xmlns:a16="http://schemas.microsoft.com/office/drawing/2014/main" id="{6EE72CD3-9890-00CE-9751-F29F35B65FA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36452" y="-1"/>
            <a:ext cx="12664902" cy="7124007"/>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41592272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over Train">
    <p:bg>
      <p:bgPr>
        <a:solidFill>
          <a:schemeClr val="accent1"/>
        </a:solidFill>
        <a:effectLst/>
      </p:bgPr>
    </p:bg>
    <p:spTree>
      <p:nvGrpSpPr>
        <p:cNvPr id="1" name=""/>
        <p:cNvGrpSpPr/>
        <p:nvPr/>
      </p:nvGrpSpPr>
      <p:grpSpPr>
        <a:xfrm>
          <a:off x="0" y="0"/>
          <a:ext cx="0" cy="0"/>
          <a:chOff x="0" y="0"/>
          <a:chExt cx="0" cy="0"/>
        </a:xfrm>
      </p:grpSpPr>
      <p:pic>
        <p:nvPicPr>
          <p:cNvPr id="11" name="Picture 10" descr="A picture containing icon&#10;&#10;Description automatically generated">
            <a:extLst>
              <a:ext uri="{FF2B5EF4-FFF2-40B4-BE49-F238E27FC236}">
                <a16:creationId xmlns:a16="http://schemas.microsoft.com/office/drawing/2014/main" id="{BD718D70-D1FD-AEB5-9485-E15A09DD432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8226" y="16625"/>
            <a:ext cx="12576233" cy="7074131"/>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623375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954428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over Mixed">
    <p:bg>
      <p:bgPr>
        <a:solidFill>
          <a:schemeClr val="bg1"/>
        </a:solidFill>
        <a:effectLst/>
      </p:bgPr>
    </p:bg>
    <p:spTree>
      <p:nvGrpSpPr>
        <p:cNvPr id="1" name=""/>
        <p:cNvGrpSpPr/>
        <p:nvPr/>
      </p:nvGrpSpPr>
      <p:grpSpPr>
        <a:xfrm>
          <a:off x="0" y="0"/>
          <a:ext cx="0" cy="0"/>
          <a:chOff x="0" y="0"/>
          <a:chExt cx="0" cy="0"/>
        </a:xfrm>
      </p:grpSpPr>
      <p:pic>
        <p:nvPicPr>
          <p:cNvPr id="11" name="Picture 10" descr="A screenshot of a video game&#10;&#10;Description automatically generated with medium confidence">
            <a:extLst>
              <a:ext uri="{FF2B5EF4-FFF2-40B4-BE49-F238E27FC236}">
                <a16:creationId xmlns:a16="http://schemas.microsoft.com/office/drawing/2014/main" id="{931985F8-EDC7-7FA8-6802-184CF375A69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324195" y="592050"/>
            <a:ext cx="11122429" cy="627063"/>
          </a:xfrm>
        </p:spPr>
        <p:txBody>
          <a:bodyPr>
            <a:noAutofit/>
          </a:bodyPr>
          <a:lstStyle>
            <a:lvl1pPr algn="ctr">
              <a:defRPr sz="6000"/>
            </a:lvl1p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2468880" y="1568247"/>
            <a:ext cx="7431578" cy="385762"/>
          </a:xfrm>
        </p:spPr>
        <p:txBody>
          <a:bodyPr anchor="t">
            <a:noAutofit/>
          </a:bodyPr>
          <a:lstStyle>
            <a:lvl1pPr marL="0" indent="0" algn="ctr">
              <a:buNone/>
              <a:defRPr sz="3200"/>
            </a:lvl1pPr>
          </a:lstStyle>
          <a:p>
            <a:pPr lvl="0"/>
            <a:r>
              <a:rPr lang="en-GB" dirty="0"/>
              <a:t>Click to edit Master text styles</a:t>
            </a:r>
            <a:endParaRPr lang="en-US" dirty="0"/>
          </a:p>
        </p:txBody>
      </p:sp>
      <p:pic>
        <p:nvPicPr>
          <p:cNvPr id="12" name="Graphic 11">
            <a:extLst>
              <a:ext uri="{FF2B5EF4-FFF2-40B4-BE49-F238E27FC236}">
                <a16:creationId xmlns:a16="http://schemas.microsoft.com/office/drawing/2014/main" id="{D2B9B958-BEFC-85BA-6934-565634F878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16706177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571500" y="4324456"/>
            <a:ext cx="11074400" cy="977900"/>
          </a:xfrm>
        </p:spPr>
        <p:txBody>
          <a:bodyPr anchor="ctr"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571500" y="5348288"/>
            <a:ext cx="11074400" cy="385762"/>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558799" y="5910263"/>
            <a:ext cx="5537201" cy="385762"/>
          </a:xfrm>
        </p:spPr>
        <p:txBody>
          <a:bodyPr anchor="t">
            <a:noAutofit/>
          </a:bodyPr>
          <a:lstStyle>
            <a:lvl1pPr marL="0" indent="0" algn="l">
              <a:buNone/>
              <a:defRPr sz="2400"/>
            </a:lvl1pPr>
          </a:lstStyle>
          <a:p>
            <a:pPr lvl="0"/>
            <a:r>
              <a:rPr lang="en-GB" dirty="0"/>
              <a:t>Click to edit date</a:t>
            </a:r>
            <a:endParaRPr lang="en-US" dirty="0"/>
          </a:p>
        </p:txBody>
      </p:sp>
      <p:sp>
        <p:nvSpPr>
          <p:cNvPr id="8" name="Picture Placeholder 7">
            <a:extLst>
              <a:ext uri="{FF2B5EF4-FFF2-40B4-BE49-F238E27FC236}">
                <a16:creationId xmlns:a16="http://schemas.microsoft.com/office/drawing/2014/main" id="{CE2A1D4B-B5BC-616E-CF2B-AF564035553F}"/>
              </a:ext>
            </a:extLst>
          </p:cNvPr>
          <p:cNvSpPr>
            <a:spLocks noGrp="1"/>
          </p:cNvSpPr>
          <p:nvPr>
            <p:ph type="pic" sz="quarter" idx="13"/>
          </p:nvPr>
        </p:nvSpPr>
        <p:spPr>
          <a:xfrm>
            <a:off x="191193" y="174567"/>
            <a:ext cx="11829012" cy="3806508"/>
          </a:xfrm>
          <a:prstGeom prst="round2SameRect">
            <a:avLst>
              <a:gd name="adj1" fmla="val 2035"/>
              <a:gd name="adj2" fmla="val 0"/>
            </a:avLst>
          </a:prstGeom>
        </p:spPr>
        <p:txBody>
          <a:bodyPr/>
          <a:lstStyle/>
          <a:p>
            <a:endParaRPr lang="en-GB" dirty="0"/>
          </a:p>
        </p:txBody>
      </p:sp>
    </p:spTree>
    <p:extLst>
      <p:ext uri="{BB962C8B-B14F-4D97-AF65-F5344CB8AC3E}">
        <p14:creationId xmlns:p14="http://schemas.microsoft.com/office/powerpoint/2010/main" val="34958464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ver Photo">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187FABA8-DBC6-E06B-CF50-251997A8E2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427639" y="2437265"/>
            <a:ext cx="1983351" cy="1979999"/>
          </a:xfrm>
          <a:prstGeom prst="rect">
            <a:avLst/>
          </a:prstGeom>
        </p:spPr>
      </p:pic>
      <p:pic>
        <p:nvPicPr>
          <p:cNvPr id="35" name="Picture 34">
            <a:extLst>
              <a:ext uri="{FF2B5EF4-FFF2-40B4-BE49-F238E27FC236}">
                <a16:creationId xmlns:a16="http://schemas.microsoft.com/office/drawing/2014/main" id="{0EBB396D-590F-E109-E825-06702C4D57B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414341" y="2437265"/>
            <a:ext cx="1976649" cy="2082431"/>
          </a:xfrm>
          <a:prstGeom prst="rect">
            <a:avLst/>
          </a:prstGeom>
        </p:spPr>
      </p:pic>
      <p:pic>
        <p:nvPicPr>
          <p:cNvPr id="33" name="Picture 32">
            <a:extLst>
              <a:ext uri="{FF2B5EF4-FFF2-40B4-BE49-F238E27FC236}">
                <a16:creationId xmlns:a16="http://schemas.microsoft.com/office/drawing/2014/main" id="{6E19BEAA-A650-629E-0EC5-0D6FEC5EFF8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171"/>
          <a:stretch/>
        </p:blipFill>
        <p:spPr>
          <a:xfrm>
            <a:off x="2427639" y="4417265"/>
            <a:ext cx="3930832" cy="1923378"/>
          </a:xfrm>
          <a:prstGeom prst="rect">
            <a:avLst/>
          </a:prstGeom>
        </p:spPr>
      </p:pic>
      <p:pic>
        <p:nvPicPr>
          <p:cNvPr id="31" name="Picture 30">
            <a:extLst>
              <a:ext uri="{FF2B5EF4-FFF2-40B4-BE49-F238E27FC236}">
                <a16:creationId xmlns:a16="http://schemas.microsoft.com/office/drawing/2014/main" id="{10D845E8-FDAD-F46E-1EB6-B99D7E8B375D}"/>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447639" y="517357"/>
            <a:ext cx="5910832" cy="1883265"/>
          </a:xfrm>
          <a:prstGeom prst="rect">
            <a:avLst/>
          </a:prstGeom>
        </p:spPr>
      </p:pic>
      <p:pic>
        <p:nvPicPr>
          <p:cNvPr id="29" name="Picture 28">
            <a:extLst>
              <a:ext uri="{FF2B5EF4-FFF2-40B4-BE49-F238E27FC236}">
                <a16:creationId xmlns:a16="http://schemas.microsoft.com/office/drawing/2014/main" id="{886C77D1-D29F-B8EC-5257-393C636660C3}"/>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a:stretch/>
        </p:blipFill>
        <p:spPr>
          <a:xfrm>
            <a:off x="447639" y="2437265"/>
            <a:ext cx="1980000" cy="3923357"/>
          </a:xfrm>
          <a:prstGeom prst="rect">
            <a:avLst/>
          </a:prstGeom>
        </p:spPr>
      </p:pic>
      <p:grpSp>
        <p:nvGrpSpPr>
          <p:cNvPr id="27" name="Group 26">
            <a:extLst>
              <a:ext uri="{FF2B5EF4-FFF2-40B4-BE49-F238E27FC236}">
                <a16:creationId xmlns:a16="http://schemas.microsoft.com/office/drawing/2014/main" id="{0FBBF79A-6A7D-7ABC-D457-2EEFC7598B6F}"/>
              </a:ext>
            </a:extLst>
          </p:cNvPr>
          <p:cNvGrpSpPr/>
          <p:nvPr userDrawn="1"/>
        </p:nvGrpSpPr>
        <p:grpSpPr>
          <a:xfrm>
            <a:off x="450990" y="460736"/>
            <a:ext cx="5940000" cy="5936529"/>
            <a:chOff x="450990" y="460736"/>
            <a:chExt cx="5940000" cy="5936529"/>
          </a:xfrm>
        </p:grpSpPr>
        <p:sp>
          <p:nvSpPr>
            <p:cNvPr id="9" name="Rectangle 8">
              <a:extLst>
                <a:ext uri="{FF2B5EF4-FFF2-40B4-BE49-F238E27FC236}">
                  <a16:creationId xmlns:a16="http://schemas.microsoft.com/office/drawing/2014/main" id="{EA2BC148-EF21-8E4E-DD1A-9B5D857249A8}"/>
                </a:ext>
              </a:extLst>
            </p:cNvPr>
            <p:cNvSpPr/>
            <p:nvPr userDrawn="1"/>
          </p:nvSpPr>
          <p:spPr>
            <a:xfrm>
              <a:off x="45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a:extLst>
                <a:ext uri="{FF2B5EF4-FFF2-40B4-BE49-F238E27FC236}">
                  <a16:creationId xmlns:a16="http://schemas.microsoft.com/office/drawing/2014/main" id="{320603E1-5830-D9E3-800C-69220F869829}"/>
                </a:ext>
              </a:extLst>
            </p:cNvPr>
            <p:cNvSpPr/>
            <p:nvPr userDrawn="1"/>
          </p:nvSpPr>
          <p:spPr>
            <a:xfrm>
              <a:off x="243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2AE9B044-5709-94FC-D173-0599F3CEF515}"/>
                </a:ext>
              </a:extLst>
            </p:cNvPr>
            <p:cNvSpPr/>
            <p:nvPr userDrawn="1"/>
          </p:nvSpPr>
          <p:spPr>
            <a:xfrm>
              <a:off x="441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Rectangle 20">
              <a:extLst>
                <a:ext uri="{FF2B5EF4-FFF2-40B4-BE49-F238E27FC236}">
                  <a16:creationId xmlns:a16="http://schemas.microsoft.com/office/drawing/2014/main" id="{1A72B57C-2FE4-01F2-E522-D7539564C89D}"/>
                </a:ext>
              </a:extLst>
            </p:cNvPr>
            <p:cNvSpPr/>
            <p:nvPr userDrawn="1"/>
          </p:nvSpPr>
          <p:spPr>
            <a:xfrm>
              <a:off x="45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A9476146-2A79-FB98-E972-70E937EB4E0C}"/>
                </a:ext>
              </a:extLst>
            </p:cNvPr>
            <p:cNvSpPr/>
            <p:nvPr userDrawn="1"/>
          </p:nvSpPr>
          <p:spPr>
            <a:xfrm>
              <a:off x="243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0671F8BF-8D1E-3EC7-DED0-81270818536A}"/>
                </a:ext>
              </a:extLst>
            </p:cNvPr>
            <p:cNvSpPr/>
            <p:nvPr userDrawn="1"/>
          </p:nvSpPr>
          <p:spPr>
            <a:xfrm>
              <a:off x="441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ctangle 23">
              <a:extLst>
                <a:ext uri="{FF2B5EF4-FFF2-40B4-BE49-F238E27FC236}">
                  <a16:creationId xmlns:a16="http://schemas.microsoft.com/office/drawing/2014/main" id="{68B6EA76-215D-8074-775C-E673AF454C57}"/>
                </a:ext>
              </a:extLst>
            </p:cNvPr>
            <p:cNvSpPr/>
            <p:nvPr userDrawn="1"/>
          </p:nvSpPr>
          <p:spPr>
            <a:xfrm>
              <a:off x="45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Rectangle 24">
              <a:extLst>
                <a:ext uri="{FF2B5EF4-FFF2-40B4-BE49-F238E27FC236}">
                  <a16:creationId xmlns:a16="http://schemas.microsoft.com/office/drawing/2014/main" id="{63A37884-1DDD-27E4-9368-6DB80149E15E}"/>
                </a:ext>
              </a:extLst>
            </p:cNvPr>
            <p:cNvSpPr/>
            <p:nvPr userDrawn="1"/>
          </p:nvSpPr>
          <p:spPr>
            <a:xfrm>
              <a:off x="243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Rectangle 25">
              <a:extLst>
                <a:ext uri="{FF2B5EF4-FFF2-40B4-BE49-F238E27FC236}">
                  <a16:creationId xmlns:a16="http://schemas.microsoft.com/office/drawing/2014/main" id="{A8153B8E-D42A-8E3E-C1C7-0D9806BB371C}"/>
                </a:ext>
              </a:extLst>
            </p:cNvPr>
            <p:cNvSpPr/>
            <p:nvPr userDrawn="1"/>
          </p:nvSpPr>
          <p:spPr>
            <a:xfrm>
              <a:off x="441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6653462" y="517358"/>
            <a:ext cx="4992437" cy="3068053"/>
          </a:xfrm>
        </p:spPr>
        <p:txBody>
          <a:bodyPr anchor="b"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6653462" y="3585412"/>
            <a:ext cx="4992438" cy="495730"/>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6653461" y="4081141"/>
            <a:ext cx="4992438" cy="495730"/>
          </a:xfrm>
        </p:spPr>
        <p:txBody>
          <a:bodyPr anchor="t">
            <a:noAutofit/>
          </a:bodyPr>
          <a:lstStyle>
            <a:lvl1pPr marL="0" indent="0" algn="l">
              <a:buNone/>
              <a:defRPr sz="2400"/>
            </a:lvl1pPr>
          </a:lstStyle>
          <a:p>
            <a:pPr lvl="0"/>
            <a:r>
              <a:rPr lang="en-GB" dirty="0"/>
              <a:t>Click to edit date</a:t>
            </a:r>
            <a:endParaRPr lang="en-US" dirty="0"/>
          </a:p>
        </p:txBody>
      </p:sp>
      <p:pic>
        <p:nvPicPr>
          <p:cNvPr id="7" name="Graphic 6">
            <a:extLst>
              <a:ext uri="{FF2B5EF4-FFF2-40B4-BE49-F238E27FC236}">
                <a16:creationId xmlns:a16="http://schemas.microsoft.com/office/drawing/2014/main" id="{B6A1651D-2042-E9A6-F331-A0D71B4751DA}"/>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4207429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 backgroun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4157663" y="1371600"/>
            <a:ext cx="6829426" cy="3871913"/>
          </a:xfrm>
          <a:prstGeom prst="roundRect">
            <a:avLst>
              <a:gd name="adj" fmla="val 3383"/>
            </a:avLst>
          </a:prstGeom>
          <a:solidFill>
            <a:schemeClr val="bg1">
              <a:alpha val="90000"/>
            </a:schemeClr>
          </a:solidFill>
        </p:spPr>
        <p:txBody>
          <a:bodyPr lIns="503999" tIns="503999" rIns="503999" bIns="503998" anchor="t">
            <a:noAutofit/>
          </a:bodyPr>
          <a:lstStyle>
            <a:lvl1pPr marL="0" indent="0" algn="l">
              <a:buNone/>
              <a:defRPr sz="3200"/>
            </a:lvl1pPr>
          </a:lstStyle>
          <a:p>
            <a:pPr lvl="0"/>
            <a:r>
              <a:rPr lang="en-GB" dirty="0"/>
              <a:t>Click to edit subtitle</a:t>
            </a:r>
            <a:endParaRPr lang="en-US" dirty="0"/>
          </a:p>
        </p:txBody>
      </p:sp>
      <p:pic>
        <p:nvPicPr>
          <p:cNvPr id="10" name="Graphic 9">
            <a:extLst>
              <a:ext uri="{FF2B5EF4-FFF2-40B4-BE49-F238E27FC236}">
                <a16:creationId xmlns:a16="http://schemas.microsoft.com/office/drawing/2014/main" id="{D38B7586-24A9-947A-349C-2AAE5044DE5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53600" y="5834457"/>
            <a:ext cx="1904023" cy="553593"/>
          </a:xfrm>
          <a:prstGeom prst="rect">
            <a:avLst/>
          </a:prstGeom>
        </p:spPr>
      </p:pic>
      <p:pic>
        <p:nvPicPr>
          <p:cNvPr id="11" name="Graphic 10">
            <a:extLst>
              <a:ext uri="{FF2B5EF4-FFF2-40B4-BE49-F238E27FC236}">
                <a16:creationId xmlns:a16="http://schemas.microsoft.com/office/drawing/2014/main" id="{E75308F7-BF2E-5650-FB2D-83DE7E76BAC7}"/>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2000" y="-18836"/>
            <a:ext cx="12276000" cy="6895673"/>
          </a:xfrm>
          <a:prstGeom prst="rect">
            <a:avLst/>
          </a:prstGeom>
        </p:spPr>
      </p:pic>
    </p:spTree>
    <p:extLst>
      <p:ext uri="{BB962C8B-B14F-4D97-AF65-F5344CB8AC3E}">
        <p14:creationId xmlns:p14="http://schemas.microsoft.com/office/powerpoint/2010/main" val="22353947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vider multi">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3861038084"/>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853983252"/>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vider Public">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5" name="Graphic 4">
            <a:extLst>
              <a:ext uri="{FF2B5EF4-FFF2-40B4-BE49-F238E27FC236}">
                <a16:creationId xmlns:a16="http://schemas.microsoft.com/office/drawing/2014/main" id="{BA790174-26CE-6BCA-0BF5-ABE0EEC67E10}"/>
              </a:ext>
            </a:extLst>
          </p:cNvPr>
          <p:cNvPicPr>
            <a:picLocks noChangeAspect="1"/>
          </p:cNvPicPr>
          <p:nvPr userDrawn="1"/>
        </p:nvPicPr>
        <p:blipFill>
          <a:blip>
            <a:alphaModFix/>
            <a:extLst>
              <a:ext uri="{96DAC541-7B7A-43D3-8B79-37D633B846F1}">
                <asvg:svgBlip xmlns:asvg="http://schemas.microsoft.com/office/drawing/2016/SVG/main" r:embed="rId3"/>
              </a:ext>
            </a:extLst>
          </a:blip>
          <a:stretch>
            <a:fillRect/>
          </a:stretch>
        </p:blipFill>
        <p:spPr>
          <a:xfrm>
            <a:off x="1143395" y="1330036"/>
            <a:ext cx="9330638" cy="4102160"/>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4117912792"/>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401374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415858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9317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570186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559377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3166054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607723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dirty="0"/>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132673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1230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793077"/>
            <a:ext cx="5316936" cy="1714480"/>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798211"/>
            <a:ext cx="5316936" cy="1731971"/>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636827" y="2117317"/>
            <a:ext cx="672848" cy="448860"/>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46244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940289"/>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940290"/>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447077" y="2102329"/>
            <a:ext cx="672848" cy="448860"/>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447460"/>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120754" y="4555385"/>
            <a:ext cx="672846" cy="448858"/>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4779815"/>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82328" y="4555385"/>
            <a:ext cx="672846" cy="448858"/>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4779815"/>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89042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8605"/>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196660"/>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2795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3742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07271"/>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3856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4803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36117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852547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7048680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64319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297871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573405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447023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10803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011154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0702885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41624"/>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05443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8881992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5447459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36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296217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3080829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072862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512276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0247416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6444647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2"/>
            <a:ext cx="11074400" cy="627063"/>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6301802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93416000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92264411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796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208536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7800804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48521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dirty="0"/>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047834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0188147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382427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956104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416640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8558097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4873394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dirty="0"/>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557657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75772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6350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042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314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26863263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9462585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190295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761993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8207929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74580476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1496797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038452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162501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178872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2.sv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1.sv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2.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image" Target="../media/image17.sv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theme" Target="../theme/theme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image" Target="../media/image18.svg"/><Relationship Id="rId8" Type="http://schemas.openxmlformats.org/officeDocument/2006/relationships/slideLayout" Target="../slideLayouts/slideLayout5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1.xml"/><Relationship Id="rId18" Type="http://schemas.openxmlformats.org/officeDocument/2006/relationships/slideLayout" Target="../slideLayouts/slideLayout96.xml"/><Relationship Id="rId26" Type="http://schemas.openxmlformats.org/officeDocument/2006/relationships/slideLayout" Target="../slideLayouts/slideLayout104.xml"/><Relationship Id="rId39" Type="http://schemas.openxmlformats.org/officeDocument/2006/relationships/image" Target="../media/image19.svg"/><Relationship Id="rId21" Type="http://schemas.openxmlformats.org/officeDocument/2006/relationships/slideLayout" Target="../slideLayouts/slideLayout99.xml"/><Relationship Id="rId34" Type="http://schemas.openxmlformats.org/officeDocument/2006/relationships/slideLayout" Target="../slideLayouts/slideLayout112.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5" Type="http://schemas.openxmlformats.org/officeDocument/2006/relationships/slideLayout" Target="../slideLayouts/slideLayout103.xml"/><Relationship Id="rId33" Type="http://schemas.openxmlformats.org/officeDocument/2006/relationships/slideLayout" Target="../slideLayouts/slideLayout111.xml"/><Relationship Id="rId38" Type="http://schemas.openxmlformats.org/officeDocument/2006/relationships/image" Target="../media/image1.svg"/><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slideLayout" Target="../slideLayouts/slideLayout98.xml"/><Relationship Id="rId29" Type="http://schemas.openxmlformats.org/officeDocument/2006/relationships/slideLayout" Target="../slideLayouts/slideLayout107.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24" Type="http://schemas.openxmlformats.org/officeDocument/2006/relationships/slideLayout" Target="../slideLayouts/slideLayout102.xml"/><Relationship Id="rId32" Type="http://schemas.openxmlformats.org/officeDocument/2006/relationships/slideLayout" Target="../slideLayouts/slideLayout110.xml"/><Relationship Id="rId37" Type="http://schemas.openxmlformats.org/officeDocument/2006/relationships/theme" Target="../theme/theme4.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23" Type="http://schemas.openxmlformats.org/officeDocument/2006/relationships/slideLayout" Target="../slideLayouts/slideLayout101.xml"/><Relationship Id="rId28" Type="http://schemas.openxmlformats.org/officeDocument/2006/relationships/slideLayout" Target="../slideLayouts/slideLayout106.xml"/><Relationship Id="rId36" Type="http://schemas.openxmlformats.org/officeDocument/2006/relationships/slideLayout" Target="../slideLayouts/slideLayout114.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31" Type="http://schemas.openxmlformats.org/officeDocument/2006/relationships/slideLayout" Target="../slideLayouts/slideLayout109.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 Id="rId22" Type="http://schemas.openxmlformats.org/officeDocument/2006/relationships/slideLayout" Target="../slideLayouts/slideLayout100.xml"/><Relationship Id="rId27" Type="http://schemas.openxmlformats.org/officeDocument/2006/relationships/slideLayout" Target="../slideLayouts/slideLayout105.xml"/><Relationship Id="rId30" Type="http://schemas.openxmlformats.org/officeDocument/2006/relationships/slideLayout" Target="../slideLayouts/slideLayout108.xml"/><Relationship Id="rId35" Type="http://schemas.openxmlformats.org/officeDocument/2006/relationships/slideLayout" Target="../slideLayouts/slideLayout113.xml"/><Relationship Id="rId8" Type="http://schemas.openxmlformats.org/officeDocument/2006/relationships/slideLayout" Target="../slideLayouts/slideLayout86.xml"/><Relationship Id="rId3" Type="http://schemas.openxmlformats.org/officeDocument/2006/relationships/slideLayout" Target="../slideLayouts/slideLayout81.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26" Type="http://schemas.openxmlformats.org/officeDocument/2006/relationships/slideLayout" Target="../slideLayouts/slideLayout140.xml"/><Relationship Id="rId3" Type="http://schemas.openxmlformats.org/officeDocument/2006/relationships/slideLayout" Target="../slideLayouts/slideLayout117.xml"/><Relationship Id="rId21" Type="http://schemas.openxmlformats.org/officeDocument/2006/relationships/slideLayout" Target="../slideLayouts/slideLayout135.xml"/><Relationship Id="rId34" Type="http://schemas.openxmlformats.org/officeDocument/2006/relationships/image" Target="../media/image17.svg"/><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5" Type="http://schemas.openxmlformats.org/officeDocument/2006/relationships/slideLayout" Target="../slideLayouts/slideLayout139.xml"/><Relationship Id="rId33" Type="http://schemas.openxmlformats.org/officeDocument/2006/relationships/theme" Target="../theme/theme5.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slideLayout" Target="../slideLayouts/slideLayout134.xml"/><Relationship Id="rId29" Type="http://schemas.openxmlformats.org/officeDocument/2006/relationships/slideLayout" Target="../slideLayouts/slideLayout143.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24" Type="http://schemas.openxmlformats.org/officeDocument/2006/relationships/slideLayout" Target="../slideLayouts/slideLayout138.xml"/><Relationship Id="rId32" Type="http://schemas.openxmlformats.org/officeDocument/2006/relationships/slideLayout" Target="../slideLayouts/slideLayout146.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23" Type="http://schemas.openxmlformats.org/officeDocument/2006/relationships/slideLayout" Target="../slideLayouts/slideLayout137.xml"/><Relationship Id="rId28" Type="http://schemas.openxmlformats.org/officeDocument/2006/relationships/slideLayout" Target="../slideLayouts/slideLayout142.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31" Type="http://schemas.openxmlformats.org/officeDocument/2006/relationships/slideLayout" Target="../slideLayouts/slideLayout145.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 Id="rId22" Type="http://schemas.openxmlformats.org/officeDocument/2006/relationships/slideLayout" Target="../slideLayouts/slideLayout136.xml"/><Relationship Id="rId27" Type="http://schemas.openxmlformats.org/officeDocument/2006/relationships/slideLayout" Target="../slideLayouts/slideLayout141.xml"/><Relationship Id="rId30" Type="http://schemas.openxmlformats.org/officeDocument/2006/relationships/slideLayout" Target="../slideLayouts/slideLayout144.xml"/><Relationship Id="rId35" Type="http://schemas.openxmlformats.org/officeDocument/2006/relationships/image" Target="../media/image18.svg"/><Relationship Id="rId8" Type="http://schemas.openxmlformats.org/officeDocument/2006/relationships/slideLayout" Target="../slideLayouts/slideLayout122.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59.xml"/><Relationship Id="rId18" Type="http://schemas.openxmlformats.org/officeDocument/2006/relationships/slideLayout" Target="../slideLayouts/slideLayout164.xml"/><Relationship Id="rId26" Type="http://schemas.openxmlformats.org/officeDocument/2006/relationships/slideLayout" Target="../slideLayouts/slideLayout172.xml"/><Relationship Id="rId21" Type="http://schemas.openxmlformats.org/officeDocument/2006/relationships/slideLayout" Target="../slideLayouts/slideLayout167.xml"/><Relationship Id="rId34" Type="http://schemas.openxmlformats.org/officeDocument/2006/relationships/slideLayout" Target="../slideLayouts/slideLayout180.xml"/><Relationship Id="rId7" Type="http://schemas.openxmlformats.org/officeDocument/2006/relationships/slideLayout" Target="../slideLayouts/slideLayout153.xml"/><Relationship Id="rId12" Type="http://schemas.openxmlformats.org/officeDocument/2006/relationships/slideLayout" Target="../slideLayouts/slideLayout158.xml"/><Relationship Id="rId17" Type="http://schemas.openxmlformats.org/officeDocument/2006/relationships/slideLayout" Target="../slideLayouts/slideLayout163.xml"/><Relationship Id="rId25" Type="http://schemas.openxmlformats.org/officeDocument/2006/relationships/slideLayout" Target="../slideLayouts/slideLayout171.xml"/><Relationship Id="rId33" Type="http://schemas.openxmlformats.org/officeDocument/2006/relationships/slideLayout" Target="../slideLayouts/slideLayout179.xml"/><Relationship Id="rId38" Type="http://schemas.openxmlformats.org/officeDocument/2006/relationships/image" Target="../media/image19.svg"/><Relationship Id="rId2" Type="http://schemas.openxmlformats.org/officeDocument/2006/relationships/slideLayout" Target="../slideLayouts/slideLayout148.xml"/><Relationship Id="rId16" Type="http://schemas.openxmlformats.org/officeDocument/2006/relationships/slideLayout" Target="../slideLayouts/slideLayout162.xml"/><Relationship Id="rId20" Type="http://schemas.openxmlformats.org/officeDocument/2006/relationships/slideLayout" Target="../slideLayouts/slideLayout166.xml"/><Relationship Id="rId29" Type="http://schemas.openxmlformats.org/officeDocument/2006/relationships/slideLayout" Target="../slideLayouts/slideLayout175.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24" Type="http://schemas.openxmlformats.org/officeDocument/2006/relationships/slideLayout" Target="../slideLayouts/slideLayout170.xml"/><Relationship Id="rId32" Type="http://schemas.openxmlformats.org/officeDocument/2006/relationships/slideLayout" Target="../slideLayouts/slideLayout178.xml"/><Relationship Id="rId37" Type="http://schemas.openxmlformats.org/officeDocument/2006/relationships/image" Target="../media/image1.svg"/><Relationship Id="rId5" Type="http://schemas.openxmlformats.org/officeDocument/2006/relationships/slideLayout" Target="../slideLayouts/slideLayout151.xml"/><Relationship Id="rId15" Type="http://schemas.openxmlformats.org/officeDocument/2006/relationships/slideLayout" Target="../slideLayouts/slideLayout161.xml"/><Relationship Id="rId23" Type="http://schemas.openxmlformats.org/officeDocument/2006/relationships/slideLayout" Target="../slideLayouts/slideLayout169.xml"/><Relationship Id="rId28" Type="http://schemas.openxmlformats.org/officeDocument/2006/relationships/slideLayout" Target="../slideLayouts/slideLayout174.xml"/><Relationship Id="rId36" Type="http://schemas.openxmlformats.org/officeDocument/2006/relationships/theme" Target="../theme/theme6.xml"/><Relationship Id="rId10" Type="http://schemas.openxmlformats.org/officeDocument/2006/relationships/slideLayout" Target="../slideLayouts/slideLayout156.xml"/><Relationship Id="rId19" Type="http://schemas.openxmlformats.org/officeDocument/2006/relationships/slideLayout" Target="../slideLayouts/slideLayout165.xml"/><Relationship Id="rId31" Type="http://schemas.openxmlformats.org/officeDocument/2006/relationships/slideLayout" Target="../slideLayouts/slideLayout177.xml"/><Relationship Id="rId4" Type="http://schemas.openxmlformats.org/officeDocument/2006/relationships/slideLayout" Target="../slideLayouts/slideLayout150.xml"/><Relationship Id="rId9" Type="http://schemas.openxmlformats.org/officeDocument/2006/relationships/slideLayout" Target="../slideLayouts/slideLayout155.xml"/><Relationship Id="rId14" Type="http://schemas.openxmlformats.org/officeDocument/2006/relationships/slideLayout" Target="../slideLayouts/slideLayout160.xml"/><Relationship Id="rId22" Type="http://schemas.openxmlformats.org/officeDocument/2006/relationships/slideLayout" Target="../slideLayouts/slideLayout168.xml"/><Relationship Id="rId27" Type="http://schemas.openxmlformats.org/officeDocument/2006/relationships/slideLayout" Target="../slideLayouts/slideLayout173.xml"/><Relationship Id="rId30" Type="http://schemas.openxmlformats.org/officeDocument/2006/relationships/slideLayout" Target="../slideLayouts/slideLayout176.xml"/><Relationship Id="rId35" Type="http://schemas.openxmlformats.org/officeDocument/2006/relationships/slideLayout" Target="../slideLayouts/slideLayout181.xml"/><Relationship Id="rId8" Type="http://schemas.openxmlformats.org/officeDocument/2006/relationships/slideLayout" Target="../slideLayouts/slideLayout154.xml"/><Relationship Id="rId3" Type="http://schemas.openxmlformats.org/officeDocument/2006/relationships/slideLayout" Target="../slideLayouts/slideLayout149.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94.xml"/><Relationship Id="rId18" Type="http://schemas.openxmlformats.org/officeDocument/2006/relationships/slideLayout" Target="../slideLayouts/slideLayout199.xml"/><Relationship Id="rId26" Type="http://schemas.openxmlformats.org/officeDocument/2006/relationships/slideLayout" Target="../slideLayouts/slideLayout207.xml"/><Relationship Id="rId21" Type="http://schemas.openxmlformats.org/officeDocument/2006/relationships/slideLayout" Target="../slideLayouts/slideLayout202.xml"/><Relationship Id="rId34" Type="http://schemas.openxmlformats.org/officeDocument/2006/relationships/slideLayout" Target="../slideLayouts/slideLayout215.xml"/><Relationship Id="rId7" Type="http://schemas.openxmlformats.org/officeDocument/2006/relationships/slideLayout" Target="../slideLayouts/slideLayout188.xml"/><Relationship Id="rId12" Type="http://schemas.openxmlformats.org/officeDocument/2006/relationships/slideLayout" Target="../slideLayouts/slideLayout193.xml"/><Relationship Id="rId17" Type="http://schemas.openxmlformats.org/officeDocument/2006/relationships/slideLayout" Target="../slideLayouts/slideLayout198.xml"/><Relationship Id="rId25" Type="http://schemas.openxmlformats.org/officeDocument/2006/relationships/slideLayout" Target="../slideLayouts/slideLayout206.xml"/><Relationship Id="rId33" Type="http://schemas.openxmlformats.org/officeDocument/2006/relationships/slideLayout" Target="../slideLayouts/slideLayout214.xml"/><Relationship Id="rId38" Type="http://schemas.openxmlformats.org/officeDocument/2006/relationships/image" Target="../media/image19.svg"/><Relationship Id="rId2" Type="http://schemas.openxmlformats.org/officeDocument/2006/relationships/slideLayout" Target="../slideLayouts/slideLayout183.xml"/><Relationship Id="rId16" Type="http://schemas.openxmlformats.org/officeDocument/2006/relationships/slideLayout" Target="../slideLayouts/slideLayout197.xml"/><Relationship Id="rId20" Type="http://schemas.openxmlformats.org/officeDocument/2006/relationships/slideLayout" Target="../slideLayouts/slideLayout201.xml"/><Relationship Id="rId29" Type="http://schemas.openxmlformats.org/officeDocument/2006/relationships/slideLayout" Target="../slideLayouts/slideLayout210.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24" Type="http://schemas.openxmlformats.org/officeDocument/2006/relationships/slideLayout" Target="../slideLayouts/slideLayout205.xml"/><Relationship Id="rId32" Type="http://schemas.openxmlformats.org/officeDocument/2006/relationships/slideLayout" Target="../slideLayouts/slideLayout213.xml"/><Relationship Id="rId37" Type="http://schemas.openxmlformats.org/officeDocument/2006/relationships/image" Target="../media/image1.svg"/><Relationship Id="rId5" Type="http://schemas.openxmlformats.org/officeDocument/2006/relationships/slideLayout" Target="../slideLayouts/slideLayout186.xml"/><Relationship Id="rId15" Type="http://schemas.openxmlformats.org/officeDocument/2006/relationships/slideLayout" Target="../slideLayouts/slideLayout196.xml"/><Relationship Id="rId23" Type="http://schemas.openxmlformats.org/officeDocument/2006/relationships/slideLayout" Target="../slideLayouts/slideLayout204.xml"/><Relationship Id="rId28" Type="http://schemas.openxmlformats.org/officeDocument/2006/relationships/slideLayout" Target="../slideLayouts/slideLayout209.xml"/><Relationship Id="rId36" Type="http://schemas.openxmlformats.org/officeDocument/2006/relationships/theme" Target="../theme/theme7.xml"/><Relationship Id="rId10" Type="http://schemas.openxmlformats.org/officeDocument/2006/relationships/slideLayout" Target="../slideLayouts/slideLayout191.xml"/><Relationship Id="rId19" Type="http://schemas.openxmlformats.org/officeDocument/2006/relationships/slideLayout" Target="../slideLayouts/slideLayout200.xml"/><Relationship Id="rId31" Type="http://schemas.openxmlformats.org/officeDocument/2006/relationships/slideLayout" Target="../slideLayouts/slideLayout212.xml"/><Relationship Id="rId4" Type="http://schemas.openxmlformats.org/officeDocument/2006/relationships/slideLayout" Target="../slideLayouts/slideLayout185.xml"/><Relationship Id="rId9" Type="http://schemas.openxmlformats.org/officeDocument/2006/relationships/slideLayout" Target="../slideLayouts/slideLayout190.xml"/><Relationship Id="rId14" Type="http://schemas.openxmlformats.org/officeDocument/2006/relationships/slideLayout" Target="../slideLayouts/slideLayout195.xml"/><Relationship Id="rId22" Type="http://schemas.openxmlformats.org/officeDocument/2006/relationships/slideLayout" Target="../slideLayouts/slideLayout203.xml"/><Relationship Id="rId27" Type="http://schemas.openxmlformats.org/officeDocument/2006/relationships/slideLayout" Target="../slideLayouts/slideLayout208.xml"/><Relationship Id="rId30" Type="http://schemas.openxmlformats.org/officeDocument/2006/relationships/slideLayout" Target="../slideLayouts/slideLayout211.xml"/><Relationship Id="rId35" Type="http://schemas.openxmlformats.org/officeDocument/2006/relationships/slideLayout" Target="../slideLayouts/slideLayout216.xml"/><Relationship Id="rId8" Type="http://schemas.openxmlformats.org/officeDocument/2006/relationships/slideLayout" Target="../slideLayouts/slideLayout189.xml"/><Relationship Id="rId3" Type="http://schemas.openxmlformats.org/officeDocument/2006/relationships/slideLayout" Target="../slideLayouts/slideLayout1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9"/>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1740534792"/>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819" r:id="rId5"/>
    <p:sldLayoutId id="2147483910" r:id="rId6"/>
    <p:sldLayoutId id="2147483820" r:id="rId7"/>
    <p:sldLayoutId id="2147483821" r:id="rId8"/>
    <p:sldLayoutId id="2147483816" r:id="rId9"/>
    <p:sldLayoutId id="2147483788" r:id="rId10"/>
    <p:sldLayoutId id="2147483817" r:id="rId11"/>
    <p:sldLayoutId id="2147483724" r:id="rId12"/>
    <p:sldLayoutId id="2147483725" r:id="rId13"/>
    <p:sldLayoutId id="2147483726" r:id="rId14"/>
    <p:sldLayoutId id="2147483727" r:id="rId15"/>
    <p:sldLayoutId id="2147483700" r:id="rId16"/>
    <p:sldLayoutId id="2147483735" r:id="rId17"/>
    <p:sldLayoutId id="2147483743" r:id="rId18"/>
    <p:sldLayoutId id="2147483744" r:id="rId19"/>
    <p:sldLayoutId id="2147483742" r:id="rId20"/>
    <p:sldLayoutId id="2147483745" r:id="rId21"/>
    <p:sldLayoutId id="2147483908" r:id="rId22"/>
    <p:sldLayoutId id="2147483909" r:id="rId23"/>
    <p:sldLayoutId id="2147483746" r:id="rId24"/>
    <p:sldLayoutId id="2147483747" r:id="rId25"/>
    <p:sldLayoutId id="2147483728" r:id="rId26"/>
    <p:sldLayoutId id="2147483729" r:id="rId27"/>
    <p:sldLayoutId id="2147483822" r:id="rId28"/>
    <p:sldLayoutId id="2147483823" r:id="rId29"/>
    <p:sldLayoutId id="2147483730" r:id="rId30"/>
    <p:sldLayoutId id="2147483731" r:id="rId31"/>
    <p:sldLayoutId id="2147483732" r:id="rId32"/>
    <p:sldLayoutId id="2147483733" r:id="rId33"/>
    <p:sldLayoutId id="2147483741" r:id="rId34"/>
    <p:sldLayoutId id="2147484022" r:id="rId35"/>
    <p:sldLayoutId id="2147484177" r:id="rId36"/>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12"/>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867846358"/>
      </p:ext>
    </p:extLst>
  </p:cSld>
  <p:clrMap bg1="lt1" tx1="dk1" bg2="lt2" tx2="dk2" accent1="accent1" accent2="accent2" accent3="accent3" accent4="accent4" accent5="accent5" accent6="accent6" hlink="hlink" folHlink="folHlink"/>
  <p:sldLayoutIdLst>
    <p:sldLayoutId id="2147483884" r:id="rId1"/>
    <p:sldLayoutId id="2147483886" r:id="rId2"/>
    <p:sldLayoutId id="2147483887" r:id="rId3"/>
    <p:sldLayoutId id="2147483885" r:id="rId4"/>
    <p:sldLayoutId id="2147483911" r:id="rId5"/>
    <p:sldLayoutId id="2147483912" r:id="rId6"/>
    <p:sldLayoutId id="2147483888" r:id="rId7"/>
    <p:sldLayoutId id="2147483914" r:id="rId8"/>
    <p:sldLayoutId id="2147483913" r:id="rId9"/>
    <p:sldLayoutId id="2147483915" r:id="rId10"/>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4"/>
              </a:ext>
            </a:extLst>
          </a:blip>
          <a:stretch>
            <a:fillRect/>
          </a:stretch>
        </p:blipFill>
        <p:spPr>
          <a:xfrm>
            <a:off x="-42000" y="0"/>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5"/>
              </a:ext>
            </a:extLst>
          </a:blip>
          <a:stretch>
            <a:fillRect/>
          </a:stretch>
        </p:blipFill>
        <p:spPr>
          <a:xfrm>
            <a:off x="10357990" y="6010183"/>
            <a:ext cx="1299633" cy="377867"/>
          </a:xfrm>
          <a:prstGeom prst="rect">
            <a:avLst/>
          </a:prstGeom>
        </p:spPr>
      </p:pic>
    </p:spTree>
    <p:extLst>
      <p:ext uri="{BB962C8B-B14F-4D97-AF65-F5344CB8AC3E}">
        <p14:creationId xmlns:p14="http://schemas.microsoft.com/office/powerpoint/2010/main" val="1999545295"/>
      </p:ext>
    </p:extLst>
  </p:cSld>
  <p:clrMap bg1="dk1" tx1="lt1" bg2="dk2" tx2="lt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 id="2147483929" r:id="rId13"/>
    <p:sldLayoutId id="2147483931" r:id="rId14"/>
    <p:sldLayoutId id="2147483932" r:id="rId15"/>
    <p:sldLayoutId id="2147483933" r:id="rId16"/>
    <p:sldLayoutId id="2147483934" r:id="rId17"/>
    <p:sldLayoutId id="2147483935" r:id="rId18"/>
    <p:sldLayoutId id="2147483936" r:id="rId19"/>
    <p:sldLayoutId id="2147483937" r:id="rId20"/>
    <p:sldLayoutId id="2147483938" r:id="rId21"/>
    <p:sldLayoutId id="2147483939" r:id="rId22"/>
    <p:sldLayoutId id="2147483940" r:id="rId23"/>
    <p:sldLayoutId id="2147483941" r:id="rId24"/>
    <p:sldLayoutId id="2147483942" r:id="rId25"/>
    <p:sldLayoutId id="2147483943" r:id="rId26"/>
    <p:sldLayoutId id="2147483944" r:id="rId27"/>
    <p:sldLayoutId id="2147483945" r:id="rId28"/>
    <p:sldLayoutId id="2147483946" r:id="rId29"/>
    <p:sldLayoutId id="2147483947" r:id="rId30"/>
    <p:sldLayoutId id="2147483948" r:id="rId31"/>
    <p:sldLayoutId id="2147483949" r:id="rId32"/>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9"/>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1225663623"/>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 id="2147483999" r:id="rId13"/>
    <p:sldLayoutId id="2147484000" r:id="rId14"/>
    <p:sldLayoutId id="2147484001" r:id="rId15"/>
    <p:sldLayoutId id="2147484002" r:id="rId16"/>
    <p:sldLayoutId id="2147484003" r:id="rId17"/>
    <p:sldLayoutId id="2147484004" r:id="rId18"/>
    <p:sldLayoutId id="2147484005" r:id="rId19"/>
    <p:sldLayoutId id="2147484006" r:id="rId20"/>
    <p:sldLayoutId id="2147484007" r:id="rId21"/>
    <p:sldLayoutId id="2147484008" r:id="rId22"/>
    <p:sldLayoutId id="2147484009" r:id="rId23"/>
    <p:sldLayoutId id="2147484010" r:id="rId24"/>
    <p:sldLayoutId id="2147484011" r:id="rId25"/>
    <p:sldLayoutId id="2147484012" r:id="rId26"/>
    <p:sldLayoutId id="2147484013" r:id="rId27"/>
    <p:sldLayoutId id="2147484014" r:id="rId28"/>
    <p:sldLayoutId id="2147484015" r:id="rId29"/>
    <p:sldLayoutId id="2147484016" r:id="rId30"/>
    <p:sldLayoutId id="2147484017" r:id="rId31"/>
    <p:sldLayoutId id="2147484018" r:id="rId32"/>
    <p:sldLayoutId id="2147484019" r:id="rId33"/>
    <p:sldLayoutId id="2147484020" r:id="rId34"/>
    <p:sldLayoutId id="2147484021" r:id="rId35"/>
    <p:sldLayoutId id="2147484092" r:id="rId36"/>
  </p:sldLayoutIdLst>
  <p:hf hdr="0" ft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4"/>
              </a:ext>
            </a:extLst>
          </a:blip>
          <a:stretch>
            <a:fillRect/>
          </a:stretch>
        </p:blipFill>
        <p:spPr>
          <a:xfrm>
            <a:off x="-42000" y="0"/>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5"/>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2431737760"/>
      </p:ext>
    </p:extLst>
  </p:cSld>
  <p:clrMap bg1="dk1" tx1="lt1" bg2="dk2" tx2="lt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 id="2147484041" r:id="rId18"/>
    <p:sldLayoutId id="2147484042" r:id="rId19"/>
    <p:sldLayoutId id="2147484043" r:id="rId20"/>
    <p:sldLayoutId id="2147484044" r:id="rId21"/>
    <p:sldLayoutId id="2147484045" r:id="rId22"/>
    <p:sldLayoutId id="2147484046" r:id="rId23"/>
    <p:sldLayoutId id="2147484047" r:id="rId24"/>
    <p:sldLayoutId id="2147484048" r:id="rId25"/>
    <p:sldLayoutId id="2147484049" r:id="rId26"/>
    <p:sldLayoutId id="2147484050" r:id="rId27"/>
    <p:sldLayoutId id="2147484051" r:id="rId28"/>
    <p:sldLayoutId id="2147484052" r:id="rId29"/>
    <p:sldLayoutId id="2147484053" r:id="rId30"/>
    <p:sldLayoutId id="2147484054" r:id="rId31"/>
    <p:sldLayoutId id="2147484055" r:id="rId32"/>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cstate="email">
            <a:extLst>
              <a:ext uri="{28A0092B-C50C-407E-A947-70E740481C1C}">
                <a14:useLocalDpi xmlns:a14="http://schemas.microsoft.com/office/drawing/2010/main"/>
              </a:ext>
              <a:ext uri="{96DAC541-7B7A-43D3-8B79-37D633B846F1}">
                <asvg:svgBlip xmlns:asvg="http://schemas.microsoft.com/office/drawing/2016/SVG/main" r:embed="rId38"/>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828007038"/>
      </p:ext>
    </p:extLst>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 id="2147484105" r:id="rId12"/>
    <p:sldLayoutId id="2147484106" r:id="rId13"/>
    <p:sldLayoutId id="2147484107" r:id="rId14"/>
    <p:sldLayoutId id="2147484108" r:id="rId15"/>
    <p:sldLayoutId id="2147484109" r:id="rId16"/>
    <p:sldLayoutId id="2147484110" r:id="rId17"/>
    <p:sldLayoutId id="2147484111" r:id="rId18"/>
    <p:sldLayoutId id="2147484112" r:id="rId19"/>
    <p:sldLayoutId id="2147484113" r:id="rId20"/>
    <p:sldLayoutId id="2147484114" r:id="rId21"/>
    <p:sldLayoutId id="2147484115" r:id="rId22"/>
    <p:sldLayoutId id="2147484116" r:id="rId23"/>
    <p:sldLayoutId id="2147484117" r:id="rId24"/>
    <p:sldLayoutId id="2147484118" r:id="rId25"/>
    <p:sldLayoutId id="2147484119" r:id="rId26"/>
    <p:sldLayoutId id="2147484120" r:id="rId27"/>
    <p:sldLayoutId id="2147484121" r:id="rId28"/>
    <p:sldLayoutId id="2147484122" r:id="rId29"/>
    <p:sldLayoutId id="2147484123" r:id="rId30"/>
    <p:sldLayoutId id="2147484124" r:id="rId31"/>
    <p:sldLayoutId id="2147484125" r:id="rId32"/>
    <p:sldLayoutId id="2147484126" r:id="rId33"/>
    <p:sldLayoutId id="2147484127" r:id="rId34"/>
    <p:sldLayoutId id="2147484128" r:id="rId35"/>
  </p:sldLayoutIdLst>
  <p:hf hd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7"/>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60944635"/>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 id="2147484142" r:id="rId13"/>
    <p:sldLayoutId id="2147484143" r:id="rId14"/>
    <p:sldLayoutId id="2147484144" r:id="rId15"/>
    <p:sldLayoutId id="2147484145" r:id="rId16"/>
    <p:sldLayoutId id="2147484146" r:id="rId17"/>
    <p:sldLayoutId id="2147484147" r:id="rId18"/>
    <p:sldLayoutId id="2147484148" r:id="rId19"/>
    <p:sldLayoutId id="2147484149" r:id="rId20"/>
    <p:sldLayoutId id="2147484150" r:id="rId21"/>
    <p:sldLayoutId id="2147484151" r:id="rId22"/>
    <p:sldLayoutId id="2147484152" r:id="rId23"/>
    <p:sldLayoutId id="2147484153" r:id="rId24"/>
    <p:sldLayoutId id="2147484154" r:id="rId25"/>
    <p:sldLayoutId id="2147484155" r:id="rId26"/>
    <p:sldLayoutId id="2147484156" r:id="rId27"/>
    <p:sldLayoutId id="2147484157" r:id="rId28"/>
    <p:sldLayoutId id="2147484158" r:id="rId29"/>
    <p:sldLayoutId id="2147484159" r:id="rId30"/>
    <p:sldLayoutId id="2147484160" r:id="rId31"/>
    <p:sldLayoutId id="2147484161" r:id="rId32"/>
    <p:sldLayoutId id="2147484162" r:id="rId33"/>
    <p:sldLayoutId id="2147484163" r:id="rId34"/>
    <p:sldLayoutId id="2147484164" r:id="rId35"/>
  </p:sldLayoutIdLst>
  <p:hf hd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diagramData" Target="../diagrams/data4.xml"/><Relationship Id="rId2" Type="http://schemas.openxmlformats.org/officeDocument/2006/relationships/diagramData" Target="../diagrams/data2.xml"/><Relationship Id="rId16" Type="http://schemas.microsoft.com/office/2007/relationships/diagramDrawing" Target="../diagrams/drawing4.xml"/><Relationship Id="rId1" Type="http://schemas.openxmlformats.org/officeDocument/2006/relationships/slideLayout" Target="../slideLayouts/slideLayout1.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diagramColors" Target="../diagrams/colors4.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svg"/><Relationship Id="rId1" Type="http://schemas.openxmlformats.org/officeDocument/2006/relationships/slideLayout" Target="../slideLayouts/slideLayout140.xml"/><Relationship Id="rId5" Type="http://schemas.openxmlformats.org/officeDocument/2006/relationships/image" Target="../media/image25.svg"/><Relationship Id="rId4" Type="http://schemas.openxmlformats.org/officeDocument/2006/relationships/image" Target="../media/image24.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7.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slideLayout" Target="../slideLayouts/slideLayout149.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svg"/></Relationships>
</file>

<file path=ppt/slides/_rels/slide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svg"/><Relationship Id="rId1" Type="http://schemas.openxmlformats.org/officeDocument/2006/relationships/slideLayout" Target="../slideLayouts/slideLayout214.xml"/><Relationship Id="rId6" Type="http://schemas.openxmlformats.org/officeDocument/2006/relationships/image" Target="../media/image35.svg"/><Relationship Id="rId5" Type="http://schemas.openxmlformats.org/officeDocument/2006/relationships/image" Target="../media/image34.svg"/><Relationship Id="rId4" Type="http://schemas.openxmlformats.org/officeDocument/2006/relationships/image" Target="../media/image33.svg"/></Relationships>
</file>

<file path=ppt/slides/_rels/slide5.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chart" Target="../charts/chart1.xml"/><Relationship Id="rId1" Type="http://schemas.openxmlformats.org/officeDocument/2006/relationships/slideLayout" Target="../slideLayouts/slideLayout19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34FDB9-6030-2888-5F9B-960DD57BF16B}"/>
              </a:ext>
            </a:extLst>
          </p:cNvPr>
          <p:cNvSpPr>
            <a:spLocks noGrp="1"/>
          </p:cNvSpPr>
          <p:nvPr>
            <p:ph type="title"/>
          </p:nvPr>
        </p:nvSpPr>
        <p:spPr>
          <a:xfrm>
            <a:off x="2856000" y="1113499"/>
            <a:ext cx="6480000" cy="627063"/>
          </a:xfrm>
        </p:spPr>
        <p:txBody>
          <a:bodyPr/>
          <a:lstStyle/>
          <a:p>
            <a:r>
              <a:rPr kumimoji="0" lang="en-GB" sz="4400" b="1" i="0" u="none" strike="noStrike" kern="1200" cap="none" spc="0" normalizeH="0" baseline="0" noProof="0" dirty="0">
                <a:ln>
                  <a:noFill/>
                </a:ln>
                <a:solidFill>
                  <a:srgbClr val="000000"/>
                </a:solidFill>
                <a:effectLst/>
                <a:uLnTx/>
                <a:uFillTx/>
                <a:latin typeface="Arial" panose="020B0604020202020204"/>
                <a:ea typeface="+mj-ea"/>
              </a:rPr>
              <a:t>Shaping Rail’s Future:</a:t>
            </a:r>
            <a:r>
              <a:rPr kumimoji="0" lang="en-GB" sz="4400" b="0" i="0" u="none" strike="noStrike" kern="1200" cap="none" spc="0" normalizeH="0" baseline="0" noProof="0" dirty="0">
                <a:ln>
                  <a:noFill/>
                </a:ln>
                <a:solidFill>
                  <a:srgbClr val="000000"/>
                </a:solidFill>
                <a:effectLst/>
                <a:uLnTx/>
                <a:uFillTx/>
                <a:latin typeface="Arial" panose="020B0604020202020204"/>
                <a:ea typeface="+mj-ea"/>
              </a:rPr>
              <a:t> </a:t>
            </a:r>
            <a:br>
              <a:rPr kumimoji="0" lang="en-GB" sz="4400" b="0" i="0" u="none" strike="noStrike" kern="1200" cap="none" spc="0" normalizeH="0" baseline="0" noProof="0" dirty="0">
                <a:ln>
                  <a:noFill/>
                </a:ln>
                <a:solidFill>
                  <a:srgbClr val="000000"/>
                </a:solidFill>
                <a:effectLst/>
                <a:uLnTx/>
                <a:uFillTx/>
                <a:latin typeface="Arial" panose="020B0604020202020204"/>
                <a:ea typeface="+mj-ea"/>
              </a:rPr>
            </a:br>
            <a:r>
              <a:rPr kumimoji="0" lang="en-GB" sz="3200" b="0" i="0" u="none" strike="noStrike" kern="1200" cap="none" spc="0" normalizeH="0" baseline="0" noProof="0" dirty="0">
                <a:ln>
                  <a:noFill/>
                </a:ln>
                <a:solidFill>
                  <a:srgbClr val="000000"/>
                </a:solidFill>
                <a:effectLst/>
                <a:uLnTx/>
                <a:uFillTx/>
                <a:latin typeface="Arial" panose="020B0604020202020204"/>
                <a:ea typeface="+mj-ea"/>
              </a:rPr>
              <a:t>Customer Community 2024-25</a:t>
            </a:r>
            <a:endParaRPr lang="en-GB" dirty="0"/>
          </a:p>
        </p:txBody>
      </p:sp>
      <p:sp>
        <p:nvSpPr>
          <p:cNvPr id="5" name="Content Placeholder 4">
            <a:extLst>
              <a:ext uri="{FF2B5EF4-FFF2-40B4-BE49-F238E27FC236}">
                <a16:creationId xmlns:a16="http://schemas.microsoft.com/office/drawing/2014/main" id="{DFA90544-228D-39B0-E043-A772F6185050}"/>
              </a:ext>
            </a:extLst>
          </p:cNvPr>
          <p:cNvSpPr>
            <a:spLocks noGrp="1"/>
          </p:cNvSpPr>
          <p:nvPr>
            <p:ph sz="quarter" idx="11"/>
          </p:nvPr>
        </p:nvSpPr>
        <p:spPr>
          <a:xfrm>
            <a:off x="3248025" y="1936272"/>
            <a:ext cx="5695950" cy="385762"/>
          </a:xfrm>
        </p:spPr>
        <p:txBody>
          <a:bodyPr/>
          <a:lstStyle/>
          <a:p>
            <a:r>
              <a:rPr lang="en-US" sz="2400" dirty="0">
                <a:solidFill>
                  <a:srgbClr val="C00000"/>
                </a:solidFill>
              </a:rPr>
              <a:t>Face to face workshop- March 2025</a:t>
            </a:r>
          </a:p>
          <a:p>
            <a:endParaRPr lang="en-US" sz="2400" dirty="0">
              <a:solidFill>
                <a:srgbClr val="C00000"/>
              </a:solidFill>
            </a:endParaRPr>
          </a:p>
          <a:p>
            <a:pPr>
              <a:spcBef>
                <a:spcPts val="0"/>
              </a:spcBef>
            </a:pPr>
            <a:r>
              <a:rPr lang="en-GB" sz="2400" b="1" dirty="0">
                <a:solidFill>
                  <a:srgbClr val="C00000"/>
                </a:solidFill>
              </a:rPr>
              <a:t>Budgeting &amp; passenger priorities</a:t>
            </a:r>
          </a:p>
          <a:p>
            <a:endParaRPr lang="en-GB" sz="1050" dirty="0"/>
          </a:p>
        </p:txBody>
      </p:sp>
    </p:spTree>
    <p:extLst>
      <p:ext uri="{BB962C8B-B14F-4D97-AF65-F5344CB8AC3E}">
        <p14:creationId xmlns:p14="http://schemas.microsoft.com/office/powerpoint/2010/main" val="1984546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5B2FA1-4E51-1151-8249-9A7A0216E497}"/>
              </a:ext>
            </a:extLst>
          </p:cNvPr>
          <p:cNvSpPr>
            <a:spLocks noGrp="1"/>
          </p:cNvSpPr>
          <p:nvPr>
            <p:ph type="title"/>
          </p:nvPr>
        </p:nvSpPr>
        <p:spPr/>
        <p:txBody>
          <a:bodyPr>
            <a:noAutofit/>
          </a:bodyPr>
          <a:lstStyle/>
          <a:p>
            <a:r>
              <a:rPr lang="en-GB" sz="2800" dirty="0"/>
              <a:t>When their individual priorities are grouped into themes, there are sixteen separate areas – with cost most commonly mentioned</a:t>
            </a:r>
          </a:p>
        </p:txBody>
      </p:sp>
      <p:graphicFrame>
        <p:nvGraphicFramePr>
          <p:cNvPr id="7" name="Content Placeholder 6">
            <a:extLst>
              <a:ext uri="{FF2B5EF4-FFF2-40B4-BE49-F238E27FC236}">
                <a16:creationId xmlns:a16="http://schemas.microsoft.com/office/drawing/2014/main" id="{0A7FD1E0-9B63-2039-4072-6EFC486F3199}"/>
              </a:ext>
            </a:extLst>
          </p:cNvPr>
          <p:cNvGraphicFramePr>
            <a:graphicFrameLocks noGrp="1"/>
          </p:cNvGraphicFramePr>
          <p:nvPr>
            <p:ph idx="1"/>
            <p:extLst>
              <p:ext uri="{D42A27DB-BD31-4B8C-83A1-F6EECF244321}">
                <p14:modId xmlns:p14="http://schemas.microsoft.com/office/powerpoint/2010/main" val="1081465164"/>
              </p:ext>
            </p:extLst>
          </p:nvPr>
        </p:nvGraphicFramePr>
        <p:xfrm>
          <a:off x="571500" y="1739900"/>
          <a:ext cx="11074400" cy="4000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 Placeholder 5">
            <a:extLst>
              <a:ext uri="{FF2B5EF4-FFF2-40B4-BE49-F238E27FC236}">
                <a16:creationId xmlns:a16="http://schemas.microsoft.com/office/drawing/2014/main" id="{2441FE7D-BC35-9C48-2082-989862B2DB03}"/>
              </a:ext>
            </a:extLst>
          </p:cNvPr>
          <p:cNvSpPr>
            <a:spLocks noGrp="1"/>
          </p:cNvSpPr>
          <p:nvPr>
            <p:ph type="body" sz="quarter" idx="10"/>
          </p:nvPr>
        </p:nvSpPr>
        <p:spPr/>
        <p:txBody>
          <a:bodyPr>
            <a:normAutofit/>
          </a:bodyPr>
          <a:lstStyle/>
          <a:p>
            <a:r>
              <a:rPr lang="en-GB" sz="1100" dirty="0"/>
              <a:t>Black numbers in bottom right of boxes show number of mentions around this topic </a:t>
            </a:r>
          </a:p>
        </p:txBody>
      </p:sp>
      <p:graphicFrame>
        <p:nvGraphicFramePr>
          <p:cNvPr id="8" name="Table 7">
            <a:extLst>
              <a:ext uri="{FF2B5EF4-FFF2-40B4-BE49-F238E27FC236}">
                <a16:creationId xmlns:a16="http://schemas.microsoft.com/office/drawing/2014/main" id="{67A2F3E1-3F8A-AF9C-A980-135EE37403B5}"/>
              </a:ext>
            </a:extLst>
          </p:cNvPr>
          <p:cNvGraphicFramePr>
            <a:graphicFrameLocks noGrp="1"/>
          </p:cNvGraphicFramePr>
          <p:nvPr>
            <p:extLst>
              <p:ext uri="{D42A27DB-BD31-4B8C-83A1-F6EECF244321}">
                <p14:modId xmlns:p14="http://schemas.microsoft.com/office/powerpoint/2010/main" val="1146425501"/>
              </p:ext>
            </p:extLst>
          </p:nvPr>
        </p:nvGraphicFramePr>
        <p:xfrm>
          <a:off x="566738" y="2756322"/>
          <a:ext cx="11074398" cy="370840"/>
        </p:xfrm>
        <a:graphic>
          <a:graphicData uri="http://schemas.openxmlformats.org/drawingml/2006/table">
            <a:tbl>
              <a:tblPr firstRow="1" bandRow="1">
                <a:tableStyleId>{5C22544A-7EE6-4342-B048-85BDC9FD1C3A}</a:tableStyleId>
              </a:tblPr>
              <a:tblGrid>
                <a:gridCol w="1711325">
                  <a:extLst>
                    <a:ext uri="{9D8B030D-6E8A-4147-A177-3AD203B41FA5}">
                      <a16:colId xmlns:a16="http://schemas.microsoft.com/office/drawing/2014/main" val="2539401136"/>
                    </a:ext>
                  </a:extLst>
                </a:gridCol>
                <a:gridCol w="1885950">
                  <a:extLst>
                    <a:ext uri="{9D8B030D-6E8A-4147-A177-3AD203B41FA5}">
                      <a16:colId xmlns:a16="http://schemas.microsoft.com/office/drawing/2014/main" val="517580896"/>
                    </a:ext>
                  </a:extLst>
                </a:gridCol>
                <a:gridCol w="1866900">
                  <a:extLst>
                    <a:ext uri="{9D8B030D-6E8A-4147-A177-3AD203B41FA5}">
                      <a16:colId xmlns:a16="http://schemas.microsoft.com/office/drawing/2014/main" val="2090518604"/>
                    </a:ext>
                  </a:extLst>
                </a:gridCol>
                <a:gridCol w="1885950">
                  <a:extLst>
                    <a:ext uri="{9D8B030D-6E8A-4147-A177-3AD203B41FA5}">
                      <a16:colId xmlns:a16="http://schemas.microsoft.com/office/drawing/2014/main" val="791277583"/>
                    </a:ext>
                  </a:extLst>
                </a:gridCol>
                <a:gridCol w="1878540">
                  <a:extLst>
                    <a:ext uri="{9D8B030D-6E8A-4147-A177-3AD203B41FA5}">
                      <a16:colId xmlns:a16="http://schemas.microsoft.com/office/drawing/2014/main" val="4086243887"/>
                    </a:ext>
                  </a:extLst>
                </a:gridCol>
                <a:gridCol w="1845733">
                  <a:extLst>
                    <a:ext uri="{9D8B030D-6E8A-4147-A177-3AD203B41FA5}">
                      <a16:colId xmlns:a16="http://schemas.microsoft.com/office/drawing/2014/main" val="685947454"/>
                    </a:ext>
                  </a:extLst>
                </a:gridCol>
              </a:tblGrid>
              <a:tr h="370840">
                <a:tc>
                  <a:txBody>
                    <a:bodyPr/>
                    <a:lstStyle/>
                    <a:p>
                      <a:pPr algn="r"/>
                      <a:r>
                        <a:rPr lang="en-GB" dirty="0">
                          <a:solidFill>
                            <a:schemeClr val="tx1"/>
                          </a:solidFill>
                        </a:rPr>
                        <a:t>14</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9</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5</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19779437"/>
                  </a:ext>
                </a:extLst>
              </a:tr>
            </a:tbl>
          </a:graphicData>
        </a:graphic>
      </p:graphicFrame>
      <p:graphicFrame>
        <p:nvGraphicFramePr>
          <p:cNvPr id="9" name="Table 8">
            <a:extLst>
              <a:ext uri="{FF2B5EF4-FFF2-40B4-BE49-F238E27FC236}">
                <a16:creationId xmlns:a16="http://schemas.microsoft.com/office/drawing/2014/main" id="{63B9B5C8-3230-2D76-C9CC-47808FFF7076}"/>
              </a:ext>
            </a:extLst>
          </p:cNvPr>
          <p:cNvGraphicFramePr>
            <a:graphicFrameLocks noGrp="1"/>
          </p:cNvGraphicFramePr>
          <p:nvPr>
            <p:extLst>
              <p:ext uri="{D42A27DB-BD31-4B8C-83A1-F6EECF244321}">
                <p14:modId xmlns:p14="http://schemas.microsoft.com/office/powerpoint/2010/main" val="2605363794"/>
              </p:ext>
            </p:extLst>
          </p:nvPr>
        </p:nvGraphicFramePr>
        <p:xfrm>
          <a:off x="566738" y="3958164"/>
          <a:ext cx="11074398" cy="370840"/>
        </p:xfrm>
        <a:graphic>
          <a:graphicData uri="http://schemas.openxmlformats.org/drawingml/2006/table">
            <a:tbl>
              <a:tblPr firstRow="1" bandRow="1">
                <a:tableStyleId>{5C22544A-7EE6-4342-B048-85BDC9FD1C3A}</a:tableStyleId>
              </a:tblPr>
              <a:tblGrid>
                <a:gridCol w="1711325">
                  <a:extLst>
                    <a:ext uri="{9D8B030D-6E8A-4147-A177-3AD203B41FA5}">
                      <a16:colId xmlns:a16="http://schemas.microsoft.com/office/drawing/2014/main" val="2539401136"/>
                    </a:ext>
                  </a:extLst>
                </a:gridCol>
                <a:gridCol w="1885950">
                  <a:extLst>
                    <a:ext uri="{9D8B030D-6E8A-4147-A177-3AD203B41FA5}">
                      <a16:colId xmlns:a16="http://schemas.microsoft.com/office/drawing/2014/main" val="517580896"/>
                    </a:ext>
                  </a:extLst>
                </a:gridCol>
                <a:gridCol w="1866900">
                  <a:extLst>
                    <a:ext uri="{9D8B030D-6E8A-4147-A177-3AD203B41FA5}">
                      <a16:colId xmlns:a16="http://schemas.microsoft.com/office/drawing/2014/main" val="2090518604"/>
                    </a:ext>
                  </a:extLst>
                </a:gridCol>
                <a:gridCol w="1885950">
                  <a:extLst>
                    <a:ext uri="{9D8B030D-6E8A-4147-A177-3AD203B41FA5}">
                      <a16:colId xmlns:a16="http://schemas.microsoft.com/office/drawing/2014/main" val="791277583"/>
                    </a:ext>
                  </a:extLst>
                </a:gridCol>
                <a:gridCol w="1878540">
                  <a:extLst>
                    <a:ext uri="{9D8B030D-6E8A-4147-A177-3AD203B41FA5}">
                      <a16:colId xmlns:a16="http://schemas.microsoft.com/office/drawing/2014/main" val="4086243887"/>
                    </a:ext>
                  </a:extLst>
                </a:gridCol>
                <a:gridCol w="1845733">
                  <a:extLst>
                    <a:ext uri="{9D8B030D-6E8A-4147-A177-3AD203B41FA5}">
                      <a16:colId xmlns:a16="http://schemas.microsoft.com/office/drawing/2014/main" val="685947454"/>
                    </a:ext>
                  </a:extLst>
                </a:gridCol>
              </a:tblGrid>
              <a:tr h="370840">
                <a:tc>
                  <a:txBody>
                    <a:bodyPr/>
                    <a:lstStyle/>
                    <a:p>
                      <a:pPr algn="r"/>
                      <a:r>
                        <a:rPr lang="en-GB" dirty="0">
                          <a:solidFill>
                            <a:schemeClr val="tx1"/>
                          </a:solidFill>
                        </a:rPr>
                        <a:t>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2</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19779437"/>
                  </a:ext>
                </a:extLst>
              </a:tr>
            </a:tbl>
          </a:graphicData>
        </a:graphic>
      </p:graphicFrame>
      <p:graphicFrame>
        <p:nvGraphicFramePr>
          <p:cNvPr id="10" name="Table 9">
            <a:extLst>
              <a:ext uri="{FF2B5EF4-FFF2-40B4-BE49-F238E27FC236}">
                <a16:creationId xmlns:a16="http://schemas.microsoft.com/office/drawing/2014/main" id="{3DA56E3F-772A-6DD4-584D-EC37EA31ECC6}"/>
              </a:ext>
            </a:extLst>
          </p:cNvPr>
          <p:cNvGraphicFramePr>
            <a:graphicFrameLocks noGrp="1"/>
          </p:cNvGraphicFramePr>
          <p:nvPr>
            <p:extLst>
              <p:ext uri="{D42A27DB-BD31-4B8C-83A1-F6EECF244321}">
                <p14:modId xmlns:p14="http://schemas.microsoft.com/office/powerpoint/2010/main" val="2535485081"/>
              </p:ext>
            </p:extLst>
          </p:nvPr>
        </p:nvGraphicFramePr>
        <p:xfrm>
          <a:off x="566738" y="5144553"/>
          <a:ext cx="11074398" cy="370840"/>
        </p:xfrm>
        <a:graphic>
          <a:graphicData uri="http://schemas.openxmlformats.org/drawingml/2006/table">
            <a:tbl>
              <a:tblPr firstRow="1" bandRow="1">
                <a:tableStyleId>{5C22544A-7EE6-4342-B048-85BDC9FD1C3A}</a:tableStyleId>
              </a:tblPr>
              <a:tblGrid>
                <a:gridCol w="1711325">
                  <a:extLst>
                    <a:ext uri="{9D8B030D-6E8A-4147-A177-3AD203B41FA5}">
                      <a16:colId xmlns:a16="http://schemas.microsoft.com/office/drawing/2014/main" val="2539401136"/>
                    </a:ext>
                  </a:extLst>
                </a:gridCol>
                <a:gridCol w="1885950">
                  <a:extLst>
                    <a:ext uri="{9D8B030D-6E8A-4147-A177-3AD203B41FA5}">
                      <a16:colId xmlns:a16="http://schemas.microsoft.com/office/drawing/2014/main" val="517580896"/>
                    </a:ext>
                  </a:extLst>
                </a:gridCol>
                <a:gridCol w="1866900">
                  <a:extLst>
                    <a:ext uri="{9D8B030D-6E8A-4147-A177-3AD203B41FA5}">
                      <a16:colId xmlns:a16="http://schemas.microsoft.com/office/drawing/2014/main" val="2090518604"/>
                    </a:ext>
                  </a:extLst>
                </a:gridCol>
                <a:gridCol w="1885950">
                  <a:extLst>
                    <a:ext uri="{9D8B030D-6E8A-4147-A177-3AD203B41FA5}">
                      <a16:colId xmlns:a16="http://schemas.microsoft.com/office/drawing/2014/main" val="791277583"/>
                    </a:ext>
                  </a:extLst>
                </a:gridCol>
                <a:gridCol w="1878540">
                  <a:extLst>
                    <a:ext uri="{9D8B030D-6E8A-4147-A177-3AD203B41FA5}">
                      <a16:colId xmlns:a16="http://schemas.microsoft.com/office/drawing/2014/main" val="4086243887"/>
                    </a:ext>
                  </a:extLst>
                </a:gridCol>
                <a:gridCol w="1845733">
                  <a:extLst>
                    <a:ext uri="{9D8B030D-6E8A-4147-A177-3AD203B41FA5}">
                      <a16:colId xmlns:a16="http://schemas.microsoft.com/office/drawing/2014/main" val="685947454"/>
                    </a:ext>
                  </a:extLst>
                </a:gridCol>
              </a:tblGrid>
              <a:tr h="370840">
                <a:tc>
                  <a:txBody>
                    <a:bodyPr/>
                    <a:lstStyle/>
                    <a:p>
                      <a:pPr algn="r"/>
                      <a:endParaRPr lang="en-GB"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GB" dirty="0">
                          <a:solidFill>
                            <a:schemeClr val="tx1"/>
                          </a:solidFill>
                        </a:rPr>
                        <a:t>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endParaRPr lang="en-GB"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19779437"/>
                  </a:ext>
                </a:extLst>
              </a:tr>
            </a:tbl>
          </a:graphicData>
        </a:graphic>
      </p:graphicFrame>
    </p:spTree>
    <p:extLst>
      <p:ext uri="{BB962C8B-B14F-4D97-AF65-F5344CB8AC3E}">
        <p14:creationId xmlns:p14="http://schemas.microsoft.com/office/powerpoint/2010/main" val="2428237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271EB-25B6-8260-75AA-3BF5A4904431}"/>
              </a:ext>
            </a:extLst>
          </p:cNvPr>
          <p:cNvSpPr>
            <a:spLocks noGrp="1"/>
          </p:cNvSpPr>
          <p:nvPr>
            <p:ph type="title"/>
          </p:nvPr>
        </p:nvSpPr>
        <p:spPr>
          <a:xfrm>
            <a:off x="298418" y="350864"/>
            <a:ext cx="4054126" cy="627063"/>
          </a:xfrm>
        </p:spPr>
        <p:txBody>
          <a:bodyPr>
            <a:normAutofit fontScale="90000"/>
          </a:bodyPr>
          <a:lstStyle/>
          <a:p>
            <a:r>
              <a:rPr lang="en-GB" dirty="0"/>
              <a:t>Examples of what they said</a:t>
            </a:r>
          </a:p>
        </p:txBody>
      </p:sp>
      <p:pic>
        <p:nvPicPr>
          <p:cNvPr id="6" name="Content Placeholder 5">
            <a:extLst>
              <a:ext uri="{FF2B5EF4-FFF2-40B4-BE49-F238E27FC236}">
                <a16:creationId xmlns:a16="http://schemas.microsoft.com/office/drawing/2014/main" id="{142DDD53-2974-0B50-B316-217CBE4D46C6}"/>
              </a:ext>
            </a:extLst>
          </p:cNvPr>
          <p:cNvPicPr>
            <a:picLocks noGrp="1" noChangeAspect="1"/>
          </p:cNvPicPr>
          <p:nvPr>
            <p:ph idx="1"/>
          </p:nvPr>
        </p:nvPicPr>
        <p:blipFill>
          <a:blip r:embed="rId2"/>
          <a:stretch>
            <a:fillRect/>
          </a:stretch>
        </p:blipFill>
        <p:spPr>
          <a:xfrm>
            <a:off x="3340036" y="2293277"/>
            <a:ext cx="6608636" cy="2513671"/>
          </a:xfrm>
          <a:prstGeom prst="rect">
            <a:avLst/>
          </a:prstGeom>
        </p:spPr>
      </p:pic>
      <p:sp>
        <p:nvSpPr>
          <p:cNvPr id="8" name="TextBox 7">
            <a:extLst>
              <a:ext uri="{FF2B5EF4-FFF2-40B4-BE49-F238E27FC236}">
                <a16:creationId xmlns:a16="http://schemas.microsoft.com/office/drawing/2014/main" id="{06A65A96-2D46-0C8B-CDAE-FC2A5665D179}"/>
              </a:ext>
            </a:extLst>
          </p:cNvPr>
          <p:cNvSpPr txBox="1"/>
          <p:nvPr/>
        </p:nvSpPr>
        <p:spPr>
          <a:xfrm>
            <a:off x="361188" y="1813173"/>
            <a:ext cx="2768536" cy="369332"/>
          </a:xfrm>
          <a:prstGeom prst="rect">
            <a:avLst/>
          </a:prstGeom>
          <a:noFill/>
        </p:spPr>
        <p:txBody>
          <a:bodyPr wrap="square">
            <a:spAutoFit/>
          </a:bodyPr>
          <a:lstStyle/>
          <a:p>
            <a:r>
              <a:rPr lang="en-GB" b="0" i="0" dirty="0">
                <a:solidFill>
                  <a:srgbClr val="000000"/>
                </a:solidFill>
                <a:effectLst/>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
        <p:nvSpPr>
          <p:cNvPr id="9" name="Speech Bubble: Rectangle with Corners Rounded 8">
            <a:extLst>
              <a:ext uri="{FF2B5EF4-FFF2-40B4-BE49-F238E27FC236}">
                <a16:creationId xmlns:a16="http://schemas.microsoft.com/office/drawing/2014/main" id="{050B6651-540E-5BC6-71B1-AC0E0D9A15AD}"/>
              </a:ext>
            </a:extLst>
          </p:cNvPr>
          <p:cNvSpPr/>
          <p:nvPr/>
        </p:nvSpPr>
        <p:spPr>
          <a:xfrm>
            <a:off x="298418" y="1659173"/>
            <a:ext cx="2894076" cy="2751549"/>
          </a:xfrm>
          <a:prstGeom prst="wedgeRoundRectCallout">
            <a:avLst>
              <a:gd name="adj1" fmla="val -46109"/>
              <a:gd name="adj2" fmla="val 61835"/>
              <a:gd name="adj3" fmla="val 16667"/>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Arial" panose="020B0604020202020204" pitchFamily="34" charset="0"/>
                <a:cs typeface="Arial" panose="020B0604020202020204" pitchFamily="34" charset="0"/>
              </a:rPr>
              <a:t>Ticket conditions – so many classes of ticket, there should be fewer classes and types of ticket and conditions should be clearer and more standardised, e.g. off-peak/peak is the same wherever you go.</a:t>
            </a:r>
            <a:endParaRPr lang="en-GB" dirty="0">
              <a:solidFill>
                <a:schemeClr val="bg1"/>
              </a:solidFill>
            </a:endParaRPr>
          </a:p>
        </p:txBody>
      </p:sp>
      <p:sp>
        <p:nvSpPr>
          <p:cNvPr id="10" name="Speech Bubble: Rectangle with Corners Rounded 9">
            <a:extLst>
              <a:ext uri="{FF2B5EF4-FFF2-40B4-BE49-F238E27FC236}">
                <a16:creationId xmlns:a16="http://schemas.microsoft.com/office/drawing/2014/main" id="{EB0F00C6-1E88-862C-D8E2-C0CA0475C077}"/>
              </a:ext>
            </a:extLst>
          </p:cNvPr>
          <p:cNvSpPr/>
          <p:nvPr/>
        </p:nvSpPr>
        <p:spPr>
          <a:xfrm>
            <a:off x="4092375" y="519158"/>
            <a:ext cx="3014277" cy="1663347"/>
          </a:xfrm>
          <a:prstGeom prst="wedgeRoundRectCallout">
            <a:avLst>
              <a:gd name="adj1" fmla="val 70076"/>
              <a:gd name="adj2" fmla="val -54709"/>
              <a:gd name="adj3" fmla="val 16667"/>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dirty="0">
                <a:solidFill>
                  <a:schemeClr val="bg1"/>
                </a:solidFill>
                <a:latin typeface="Arial" panose="020B0604020202020204" pitchFamily="34" charset="0"/>
                <a:cs typeface="Arial" panose="020B0604020202020204" pitchFamily="34" charset="0"/>
              </a:rPr>
              <a:t>We need to have more information, more people to explain to us how to make a journey, we need help.</a:t>
            </a:r>
          </a:p>
        </p:txBody>
      </p:sp>
      <p:sp>
        <p:nvSpPr>
          <p:cNvPr id="11" name="Speech Bubble: Rectangle with Corners Rounded 10">
            <a:extLst>
              <a:ext uri="{FF2B5EF4-FFF2-40B4-BE49-F238E27FC236}">
                <a16:creationId xmlns:a16="http://schemas.microsoft.com/office/drawing/2014/main" id="{5B8A5AF2-67C6-2492-1DB0-C86D2A5ED76B}"/>
              </a:ext>
            </a:extLst>
          </p:cNvPr>
          <p:cNvSpPr/>
          <p:nvPr/>
        </p:nvSpPr>
        <p:spPr>
          <a:xfrm>
            <a:off x="8121493" y="969264"/>
            <a:ext cx="3014277" cy="1213241"/>
          </a:xfrm>
          <a:prstGeom prst="wedgeRoundRectCallout">
            <a:avLst>
              <a:gd name="adj1" fmla="val -46109"/>
              <a:gd name="adj2" fmla="val 61835"/>
              <a:gd name="adj3" fmla="val 16667"/>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dirty="0">
                <a:solidFill>
                  <a:schemeClr val="bg1"/>
                </a:solidFill>
                <a:latin typeface="Arial" panose="020B0604020202020204" pitchFamily="34" charset="0"/>
                <a:cs typeface="Arial" panose="020B0604020202020204" pitchFamily="34" charset="0"/>
              </a:rPr>
              <a:t>I’m visually impaired – signage on the railway can be awful.</a:t>
            </a:r>
          </a:p>
        </p:txBody>
      </p:sp>
      <p:sp>
        <p:nvSpPr>
          <p:cNvPr id="12" name="Speech Bubble: Rectangle with Corners Rounded 11">
            <a:extLst>
              <a:ext uri="{FF2B5EF4-FFF2-40B4-BE49-F238E27FC236}">
                <a16:creationId xmlns:a16="http://schemas.microsoft.com/office/drawing/2014/main" id="{C4F97195-44AB-BF94-1032-7BDDA98E318C}"/>
              </a:ext>
            </a:extLst>
          </p:cNvPr>
          <p:cNvSpPr/>
          <p:nvPr/>
        </p:nvSpPr>
        <p:spPr>
          <a:xfrm>
            <a:off x="1860266" y="4975242"/>
            <a:ext cx="4854379" cy="1393790"/>
          </a:xfrm>
          <a:prstGeom prst="wedgeRoundRectCallout">
            <a:avLst>
              <a:gd name="adj1" fmla="val -46109"/>
              <a:gd name="adj2" fmla="val 61835"/>
              <a:gd name="adj3" fmla="val 16667"/>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dirty="0">
                <a:solidFill>
                  <a:schemeClr val="bg1"/>
                </a:solidFill>
                <a:latin typeface="Arial" panose="020B0604020202020204" pitchFamily="34" charset="0"/>
                <a:cs typeface="Arial" panose="020B0604020202020204" pitchFamily="34" charset="0"/>
              </a:rPr>
              <a:t>People there to help with luggage and with children, didn’t see one railway person on my journey this morning, no one to ask me for a ticket or anything.</a:t>
            </a:r>
          </a:p>
        </p:txBody>
      </p:sp>
      <p:sp>
        <p:nvSpPr>
          <p:cNvPr id="13" name="Speech Bubble: Rectangle with Corners Rounded 12">
            <a:extLst>
              <a:ext uri="{FF2B5EF4-FFF2-40B4-BE49-F238E27FC236}">
                <a16:creationId xmlns:a16="http://schemas.microsoft.com/office/drawing/2014/main" id="{5881F93F-CF20-D88F-9E0E-05E9B6B5F2D4}"/>
              </a:ext>
            </a:extLst>
          </p:cNvPr>
          <p:cNvSpPr/>
          <p:nvPr/>
        </p:nvSpPr>
        <p:spPr>
          <a:xfrm>
            <a:off x="8951976" y="3991007"/>
            <a:ext cx="2941606" cy="1751425"/>
          </a:xfrm>
          <a:prstGeom prst="wedgeRoundRectCallout">
            <a:avLst>
              <a:gd name="adj1" fmla="val -46109"/>
              <a:gd name="adj2" fmla="val 61835"/>
              <a:gd name="adj3" fmla="val 16667"/>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1"/>
                </a:solidFill>
                <a:latin typeface="Arial" panose="020B0604020202020204" pitchFamily="34" charset="0"/>
                <a:cs typeface="Arial" panose="020B0604020202020204" pitchFamily="34" charset="0"/>
              </a:rPr>
              <a:t>People need more contact on the railway, especially when there is antisocial behaviour on trains.</a:t>
            </a:r>
          </a:p>
        </p:txBody>
      </p:sp>
    </p:spTree>
    <p:extLst>
      <p:ext uri="{BB962C8B-B14F-4D97-AF65-F5344CB8AC3E}">
        <p14:creationId xmlns:p14="http://schemas.microsoft.com/office/powerpoint/2010/main" val="2240867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E18AB-DE41-A5AD-DB3D-CE6567027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0951CE-2E68-8556-D777-16F34E725829}"/>
              </a:ext>
            </a:extLst>
          </p:cNvPr>
          <p:cNvSpPr>
            <a:spLocks noGrp="1"/>
          </p:cNvSpPr>
          <p:nvPr>
            <p:ph type="title"/>
          </p:nvPr>
        </p:nvSpPr>
        <p:spPr>
          <a:xfrm>
            <a:off x="3775363" y="1987264"/>
            <a:ext cx="4641273" cy="1776131"/>
          </a:xfrm>
        </p:spPr>
        <p:txBody>
          <a:bodyPr/>
          <a:lstStyle/>
          <a:p>
            <a:pPr algn="ctr"/>
            <a:br>
              <a:rPr lang="en-GB" sz="3700" b="1" dirty="0"/>
            </a:br>
            <a:br>
              <a:rPr lang="en-GB" sz="3700" b="1" dirty="0"/>
            </a:br>
            <a:br>
              <a:rPr lang="en-GB" sz="3700" b="1" dirty="0"/>
            </a:br>
            <a:br>
              <a:rPr lang="en-GB" sz="3700" b="1" dirty="0"/>
            </a:br>
            <a:r>
              <a:rPr lang="en-GB" sz="3700" dirty="0"/>
              <a:t>Prioritising improvements</a:t>
            </a:r>
            <a:endParaRPr lang="en-GB" sz="3700" b="1" dirty="0"/>
          </a:p>
        </p:txBody>
      </p:sp>
    </p:spTree>
    <p:extLst>
      <p:ext uri="{BB962C8B-B14F-4D97-AF65-F5344CB8AC3E}">
        <p14:creationId xmlns:p14="http://schemas.microsoft.com/office/powerpoint/2010/main" val="4226624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09BC0-6E1C-E6E2-2219-12DD7AB4820F}"/>
              </a:ext>
            </a:extLst>
          </p:cNvPr>
          <p:cNvSpPr>
            <a:spLocks noGrp="1"/>
          </p:cNvSpPr>
          <p:nvPr>
            <p:ph type="title"/>
          </p:nvPr>
        </p:nvSpPr>
        <p:spPr/>
        <p:txBody>
          <a:bodyPr>
            <a:normAutofit fontScale="90000"/>
          </a:bodyPr>
          <a:lstStyle/>
          <a:p>
            <a:r>
              <a:rPr lang="en-GB" dirty="0"/>
              <a:t>Then we introduced the concept of prioritising improvements</a:t>
            </a:r>
          </a:p>
        </p:txBody>
      </p:sp>
      <p:sp>
        <p:nvSpPr>
          <p:cNvPr id="3" name="Content Placeholder 2">
            <a:extLst>
              <a:ext uri="{FF2B5EF4-FFF2-40B4-BE49-F238E27FC236}">
                <a16:creationId xmlns:a16="http://schemas.microsoft.com/office/drawing/2014/main" id="{9EA61E09-A8FF-B3E2-0D0C-02CC971EC30D}"/>
              </a:ext>
            </a:extLst>
          </p:cNvPr>
          <p:cNvSpPr>
            <a:spLocks noGrp="1"/>
          </p:cNvSpPr>
          <p:nvPr>
            <p:ph idx="1"/>
          </p:nvPr>
        </p:nvSpPr>
        <p:spPr>
          <a:xfrm>
            <a:off x="571500" y="1149243"/>
            <a:ext cx="11074400" cy="4000079"/>
          </a:xfrm>
        </p:spPr>
        <p:txBody>
          <a:bodyPr/>
          <a:lstStyle/>
          <a:p>
            <a:r>
              <a:rPr lang="en-GB"/>
              <a:t>Participants</a:t>
            </a:r>
            <a:r>
              <a:rPr lang="en-GB" dirty="0"/>
              <a:t> were individually given 100 points to spend on making improvements and were given a ‘price list’ – full version in appendix, but summarised as: </a:t>
            </a:r>
          </a:p>
          <a:p>
            <a:endParaRPr lang="en-GB" dirty="0"/>
          </a:p>
        </p:txBody>
      </p:sp>
      <p:graphicFrame>
        <p:nvGraphicFramePr>
          <p:cNvPr id="6" name="Content Placeholder 5">
            <a:extLst>
              <a:ext uri="{FF2B5EF4-FFF2-40B4-BE49-F238E27FC236}">
                <a16:creationId xmlns:a16="http://schemas.microsoft.com/office/drawing/2014/main" id="{F4FE6B3C-9BDB-A6AE-7609-2311CF6F729F}"/>
              </a:ext>
            </a:extLst>
          </p:cNvPr>
          <p:cNvGraphicFramePr>
            <a:graphicFrameLocks noGrp="1"/>
          </p:cNvGraphicFramePr>
          <p:nvPr>
            <p:ph sz="quarter" idx="10"/>
            <p:extLst>
              <p:ext uri="{D42A27DB-BD31-4B8C-83A1-F6EECF244321}">
                <p14:modId xmlns:p14="http://schemas.microsoft.com/office/powerpoint/2010/main" val="3845868757"/>
              </p:ext>
            </p:extLst>
          </p:nvPr>
        </p:nvGraphicFramePr>
        <p:xfrm>
          <a:off x="546094" y="1880807"/>
          <a:ext cx="10902190" cy="1747520"/>
        </p:xfrm>
        <a:graphic>
          <a:graphicData uri="http://schemas.openxmlformats.org/drawingml/2006/table">
            <a:tbl>
              <a:tblPr firstRow="1" bandRow="1">
                <a:tableStyleId>{5C22544A-7EE6-4342-B048-85BDC9FD1C3A}</a:tableStyleId>
              </a:tblPr>
              <a:tblGrid>
                <a:gridCol w="1090219">
                  <a:extLst>
                    <a:ext uri="{9D8B030D-6E8A-4147-A177-3AD203B41FA5}">
                      <a16:colId xmlns:a16="http://schemas.microsoft.com/office/drawing/2014/main" val="3129635099"/>
                    </a:ext>
                  </a:extLst>
                </a:gridCol>
                <a:gridCol w="1090219">
                  <a:extLst>
                    <a:ext uri="{9D8B030D-6E8A-4147-A177-3AD203B41FA5}">
                      <a16:colId xmlns:a16="http://schemas.microsoft.com/office/drawing/2014/main" val="1475367421"/>
                    </a:ext>
                  </a:extLst>
                </a:gridCol>
                <a:gridCol w="1090219">
                  <a:extLst>
                    <a:ext uri="{9D8B030D-6E8A-4147-A177-3AD203B41FA5}">
                      <a16:colId xmlns:a16="http://schemas.microsoft.com/office/drawing/2014/main" val="1282997009"/>
                    </a:ext>
                  </a:extLst>
                </a:gridCol>
                <a:gridCol w="1090219">
                  <a:extLst>
                    <a:ext uri="{9D8B030D-6E8A-4147-A177-3AD203B41FA5}">
                      <a16:colId xmlns:a16="http://schemas.microsoft.com/office/drawing/2014/main" val="1325510187"/>
                    </a:ext>
                  </a:extLst>
                </a:gridCol>
                <a:gridCol w="1090219">
                  <a:extLst>
                    <a:ext uri="{9D8B030D-6E8A-4147-A177-3AD203B41FA5}">
                      <a16:colId xmlns:a16="http://schemas.microsoft.com/office/drawing/2014/main" val="897628507"/>
                    </a:ext>
                  </a:extLst>
                </a:gridCol>
                <a:gridCol w="1090219">
                  <a:extLst>
                    <a:ext uri="{9D8B030D-6E8A-4147-A177-3AD203B41FA5}">
                      <a16:colId xmlns:a16="http://schemas.microsoft.com/office/drawing/2014/main" val="2070535686"/>
                    </a:ext>
                  </a:extLst>
                </a:gridCol>
                <a:gridCol w="1090219">
                  <a:extLst>
                    <a:ext uri="{9D8B030D-6E8A-4147-A177-3AD203B41FA5}">
                      <a16:colId xmlns:a16="http://schemas.microsoft.com/office/drawing/2014/main" val="2180168599"/>
                    </a:ext>
                  </a:extLst>
                </a:gridCol>
                <a:gridCol w="1090219">
                  <a:extLst>
                    <a:ext uri="{9D8B030D-6E8A-4147-A177-3AD203B41FA5}">
                      <a16:colId xmlns:a16="http://schemas.microsoft.com/office/drawing/2014/main" val="364492536"/>
                    </a:ext>
                  </a:extLst>
                </a:gridCol>
                <a:gridCol w="1090219">
                  <a:extLst>
                    <a:ext uri="{9D8B030D-6E8A-4147-A177-3AD203B41FA5}">
                      <a16:colId xmlns:a16="http://schemas.microsoft.com/office/drawing/2014/main" val="2768068416"/>
                    </a:ext>
                  </a:extLst>
                </a:gridCol>
                <a:gridCol w="1090219">
                  <a:extLst>
                    <a:ext uri="{9D8B030D-6E8A-4147-A177-3AD203B41FA5}">
                      <a16:colId xmlns:a16="http://schemas.microsoft.com/office/drawing/2014/main" val="142228148"/>
                    </a:ext>
                  </a:extLst>
                </a:gridCol>
              </a:tblGrid>
              <a:tr h="370840">
                <a:tc>
                  <a:txBody>
                    <a:bodyPr/>
                    <a:lstStyle/>
                    <a:p>
                      <a:pPr algn="ctr"/>
                      <a:r>
                        <a:rPr lang="en-GB" dirty="0"/>
                        <a:t>1</a:t>
                      </a:r>
                    </a:p>
                  </a:txBody>
                  <a:tcPr/>
                </a:tc>
                <a:tc>
                  <a:txBody>
                    <a:bodyPr/>
                    <a:lstStyle/>
                    <a:p>
                      <a:pPr algn="ctr"/>
                      <a:r>
                        <a:rPr lang="en-GB" dirty="0"/>
                        <a:t>2</a:t>
                      </a:r>
                    </a:p>
                  </a:txBody>
                  <a:tcPr/>
                </a:tc>
                <a:tc>
                  <a:txBody>
                    <a:bodyPr/>
                    <a:lstStyle/>
                    <a:p>
                      <a:pPr algn="ctr"/>
                      <a:r>
                        <a:rPr lang="en-GB" dirty="0"/>
                        <a:t>3</a:t>
                      </a:r>
                    </a:p>
                  </a:txBody>
                  <a:tcPr/>
                </a:tc>
                <a:tc>
                  <a:txBody>
                    <a:bodyPr/>
                    <a:lstStyle/>
                    <a:p>
                      <a:pPr algn="ctr"/>
                      <a:r>
                        <a:rPr lang="en-GB" dirty="0"/>
                        <a:t>4</a:t>
                      </a:r>
                    </a:p>
                  </a:txBody>
                  <a:tcPr/>
                </a:tc>
                <a:tc>
                  <a:txBody>
                    <a:bodyPr/>
                    <a:lstStyle/>
                    <a:p>
                      <a:pPr algn="ctr"/>
                      <a:r>
                        <a:rPr lang="en-GB" dirty="0"/>
                        <a:t>5</a:t>
                      </a:r>
                    </a:p>
                  </a:txBody>
                  <a:tcPr/>
                </a:tc>
                <a:tc>
                  <a:txBody>
                    <a:bodyPr/>
                    <a:lstStyle/>
                    <a:p>
                      <a:pPr algn="ctr"/>
                      <a:r>
                        <a:rPr lang="en-GB" dirty="0"/>
                        <a:t>6</a:t>
                      </a:r>
                    </a:p>
                  </a:txBody>
                  <a:tcPr/>
                </a:tc>
                <a:tc>
                  <a:txBody>
                    <a:bodyPr/>
                    <a:lstStyle/>
                    <a:p>
                      <a:pPr algn="ctr"/>
                      <a:r>
                        <a:rPr lang="en-GB" dirty="0"/>
                        <a:t>7</a:t>
                      </a:r>
                    </a:p>
                  </a:txBody>
                  <a:tcPr/>
                </a:tc>
                <a:tc>
                  <a:txBody>
                    <a:bodyPr/>
                    <a:lstStyle/>
                    <a:p>
                      <a:pPr algn="ctr"/>
                      <a:r>
                        <a:rPr lang="en-GB" dirty="0"/>
                        <a:t>8</a:t>
                      </a:r>
                    </a:p>
                  </a:txBody>
                  <a:tcPr/>
                </a:tc>
                <a:tc>
                  <a:txBody>
                    <a:bodyPr/>
                    <a:lstStyle/>
                    <a:p>
                      <a:pPr algn="ctr"/>
                      <a:r>
                        <a:rPr lang="en-GB" dirty="0"/>
                        <a:t>9</a:t>
                      </a:r>
                    </a:p>
                  </a:txBody>
                  <a:tcPr/>
                </a:tc>
                <a:tc>
                  <a:txBody>
                    <a:bodyPr/>
                    <a:lstStyle/>
                    <a:p>
                      <a:pPr algn="ctr"/>
                      <a:r>
                        <a:rPr lang="en-GB" dirty="0"/>
                        <a:t>10</a:t>
                      </a:r>
                    </a:p>
                  </a:txBody>
                  <a:tcPr/>
                </a:tc>
                <a:extLst>
                  <a:ext uri="{0D108BD9-81ED-4DB2-BD59-A6C34878D82A}">
                    <a16:rowId xmlns:a16="http://schemas.microsoft.com/office/drawing/2014/main" val="3985629581"/>
                  </a:ext>
                </a:extLst>
              </a:tr>
              <a:tr h="370840">
                <a:tc>
                  <a:txBody>
                    <a:bodyPr/>
                    <a:lstStyle/>
                    <a:p>
                      <a:pPr algn="ctr"/>
                      <a:r>
                        <a:rPr lang="en-GB" sz="1200" dirty="0">
                          <a:solidFill>
                            <a:schemeClr val="tx1"/>
                          </a:solidFill>
                        </a:rPr>
                        <a:t>Reliability (staff) </a:t>
                      </a:r>
                    </a:p>
                  </a:txBody>
                  <a:tcPr/>
                </a:tc>
                <a:tc>
                  <a:txBody>
                    <a:bodyPr/>
                    <a:lstStyle/>
                    <a:p>
                      <a:pPr algn="ctr"/>
                      <a:r>
                        <a:rPr lang="en-GB" sz="1200" dirty="0">
                          <a:solidFill>
                            <a:schemeClr val="tx1"/>
                          </a:solidFill>
                        </a:rPr>
                        <a:t>Eliminate industrial action </a:t>
                      </a:r>
                    </a:p>
                  </a:txBody>
                  <a:tcPr/>
                </a:tc>
                <a:tc>
                  <a:txBody>
                    <a:bodyPr/>
                    <a:lstStyle/>
                    <a:p>
                      <a:pPr algn="ctr"/>
                      <a:r>
                        <a:rPr lang="en-GB" sz="1200" dirty="0">
                          <a:solidFill>
                            <a:schemeClr val="tx1"/>
                          </a:solidFill>
                        </a:rPr>
                        <a:t>Reliability (resilience)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Reliability (electrification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Increase frequency earlier/later</a:t>
                      </a:r>
                    </a:p>
                    <a:p>
                      <a:pPr algn="ctr"/>
                      <a:endParaRPr lang="en-GB" sz="1200" dirty="0">
                        <a:solidFill>
                          <a:schemeClr val="tx1"/>
                        </a:solidFill>
                      </a:endParaRPr>
                    </a:p>
                  </a:txBody>
                  <a:tcPr/>
                </a:tc>
                <a:tc>
                  <a:txBody>
                    <a:bodyPr/>
                    <a:lstStyle/>
                    <a:p>
                      <a:pPr algn="ctr"/>
                      <a:r>
                        <a:rPr lang="en-GB" sz="1200" dirty="0">
                          <a:solidFill>
                            <a:schemeClr val="tx1"/>
                          </a:solidFill>
                        </a:rPr>
                        <a:t>Increase staff numbers – customer service</a:t>
                      </a:r>
                    </a:p>
                  </a:txBody>
                  <a:tcPr/>
                </a:tc>
                <a:tc>
                  <a:txBody>
                    <a:bodyPr/>
                    <a:lstStyle/>
                    <a:p>
                      <a:pPr algn="ctr"/>
                      <a:r>
                        <a:rPr lang="en-GB" sz="1200" dirty="0">
                          <a:solidFill>
                            <a:schemeClr val="tx1"/>
                          </a:solidFill>
                        </a:rPr>
                        <a:t>Staff training in customer service </a:t>
                      </a:r>
                    </a:p>
                  </a:txBody>
                  <a:tcPr/>
                </a:tc>
                <a:tc>
                  <a:txBody>
                    <a:bodyPr/>
                    <a:lstStyle/>
                    <a:p>
                      <a:pPr algn="ctr"/>
                      <a:r>
                        <a:rPr lang="en-GB" sz="1200" dirty="0">
                          <a:solidFill>
                            <a:schemeClr val="tx1"/>
                          </a:solidFill>
                        </a:rPr>
                        <a:t>Improve passenger assist </a:t>
                      </a:r>
                    </a:p>
                  </a:txBody>
                  <a:tcPr/>
                </a:tc>
                <a:tc>
                  <a:txBody>
                    <a:bodyPr/>
                    <a:lstStyle/>
                    <a:p>
                      <a:pPr algn="ctr"/>
                      <a:r>
                        <a:rPr lang="en-GB" sz="1200" dirty="0"/>
                        <a:t>Improve accessibility at stations/ on board</a:t>
                      </a:r>
                    </a:p>
                  </a:txBody>
                  <a:tcPr/>
                </a:tc>
                <a:tc>
                  <a:txBody>
                    <a:bodyPr/>
                    <a:lstStyle/>
                    <a:p>
                      <a:pPr algn="ctr"/>
                      <a:r>
                        <a:rPr lang="en-GB" sz="1200" dirty="0"/>
                        <a:t>Reduce crowding (longer / more trains)</a:t>
                      </a:r>
                    </a:p>
                  </a:txBody>
                  <a:tcPr/>
                </a:tc>
                <a:extLst>
                  <a:ext uri="{0D108BD9-81ED-4DB2-BD59-A6C34878D82A}">
                    <a16:rowId xmlns:a16="http://schemas.microsoft.com/office/drawing/2014/main" val="1721350435"/>
                  </a:ext>
                </a:extLst>
              </a:tr>
              <a:tr h="370840">
                <a:tc>
                  <a:txBody>
                    <a:bodyPr/>
                    <a:lstStyle/>
                    <a:p>
                      <a:pPr algn="ctr"/>
                      <a:r>
                        <a:rPr lang="en-GB" sz="1600" dirty="0"/>
                        <a:t>40</a:t>
                      </a:r>
                    </a:p>
                  </a:txBody>
                  <a:tcPr/>
                </a:tc>
                <a:tc>
                  <a:txBody>
                    <a:bodyPr/>
                    <a:lstStyle/>
                    <a:p>
                      <a:pPr algn="ctr"/>
                      <a:r>
                        <a:rPr lang="en-GB" sz="1600" dirty="0"/>
                        <a:t>40</a:t>
                      </a:r>
                    </a:p>
                  </a:txBody>
                  <a:tcPr/>
                </a:tc>
                <a:tc>
                  <a:txBody>
                    <a:bodyPr/>
                    <a:lstStyle/>
                    <a:p>
                      <a:pPr algn="ctr"/>
                      <a:r>
                        <a:rPr lang="en-GB" sz="1600" dirty="0"/>
                        <a:t>50</a:t>
                      </a:r>
                    </a:p>
                  </a:txBody>
                  <a:tcPr/>
                </a:tc>
                <a:tc>
                  <a:txBody>
                    <a:bodyPr/>
                    <a:lstStyle/>
                    <a:p>
                      <a:pPr algn="ctr"/>
                      <a:r>
                        <a:rPr lang="en-GB" sz="1600" dirty="0"/>
                        <a:t>50</a:t>
                      </a:r>
                    </a:p>
                  </a:txBody>
                  <a:tcPr/>
                </a:tc>
                <a:tc>
                  <a:txBody>
                    <a:bodyPr/>
                    <a:lstStyle/>
                    <a:p>
                      <a:pPr algn="ctr"/>
                      <a:r>
                        <a:rPr lang="en-GB" sz="1600" dirty="0"/>
                        <a:t>50</a:t>
                      </a:r>
                    </a:p>
                  </a:txBody>
                  <a:tcPr/>
                </a:tc>
                <a:tc>
                  <a:txBody>
                    <a:bodyPr/>
                    <a:lstStyle/>
                    <a:p>
                      <a:pPr algn="ctr"/>
                      <a:r>
                        <a:rPr lang="en-GB" sz="1600" dirty="0"/>
                        <a:t>30</a:t>
                      </a:r>
                    </a:p>
                  </a:txBody>
                  <a:tcPr/>
                </a:tc>
                <a:tc>
                  <a:txBody>
                    <a:bodyPr/>
                    <a:lstStyle/>
                    <a:p>
                      <a:pPr algn="ctr"/>
                      <a:r>
                        <a:rPr lang="en-GB" sz="1600" dirty="0"/>
                        <a:t>10</a:t>
                      </a:r>
                    </a:p>
                  </a:txBody>
                  <a:tcPr/>
                </a:tc>
                <a:tc>
                  <a:txBody>
                    <a:bodyPr/>
                    <a:lstStyle/>
                    <a:p>
                      <a:pPr algn="ctr"/>
                      <a:r>
                        <a:rPr lang="en-GB" sz="1600" dirty="0"/>
                        <a:t>10</a:t>
                      </a:r>
                    </a:p>
                  </a:txBody>
                  <a:tcPr/>
                </a:tc>
                <a:tc>
                  <a:txBody>
                    <a:bodyPr/>
                    <a:lstStyle/>
                    <a:p>
                      <a:pPr algn="ctr"/>
                      <a:r>
                        <a:rPr lang="en-GB" sz="1600" dirty="0"/>
                        <a:t>30</a:t>
                      </a:r>
                    </a:p>
                  </a:txBody>
                  <a:tcPr/>
                </a:tc>
                <a:tc>
                  <a:txBody>
                    <a:bodyPr/>
                    <a:lstStyle/>
                    <a:p>
                      <a:pPr algn="ctr"/>
                      <a:r>
                        <a:rPr lang="en-GB" sz="1600" dirty="0"/>
                        <a:t>40</a:t>
                      </a:r>
                    </a:p>
                  </a:txBody>
                  <a:tcPr/>
                </a:tc>
                <a:extLst>
                  <a:ext uri="{0D108BD9-81ED-4DB2-BD59-A6C34878D82A}">
                    <a16:rowId xmlns:a16="http://schemas.microsoft.com/office/drawing/2014/main" val="3086660967"/>
                  </a:ext>
                </a:extLst>
              </a:tr>
            </a:tbl>
          </a:graphicData>
        </a:graphic>
      </p:graphicFrame>
      <p:graphicFrame>
        <p:nvGraphicFramePr>
          <p:cNvPr id="7" name="Content Placeholder 5">
            <a:extLst>
              <a:ext uri="{FF2B5EF4-FFF2-40B4-BE49-F238E27FC236}">
                <a16:creationId xmlns:a16="http://schemas.microsoft.com/office/drawing/2014/main" id="{17503BFA-3466-89A0-FA27-0933B2A186FE}"/>
              </a:ext>
            </a:extLst>
          </p:cNvPr>
          <p:cNvGraphicFramePr>
            <a:graphicFrameLocks/>
          </p:cNvGraphicFramePr>
          <p:nvPr>
            <p:extLst>
              <p:ext uri="{D42A27DB-BD31-4B8C-83A1-F6EECF244321}">
                <p14:modId xmlns:p14="http://schemas.microsoft.com/office/powerpoint/2010/main" val="1022315974"/>
              </p:ext>
            </p:extLst>
          </p:nvPr>
        </p:nvGraphicFramePr>
        <p:xfrm>
          <a:off x="1091203" y="3910469"/>
          <a:ext cx="9811971" cy="1564640"/>
        </p:xfrm>
        <a:graphic>
          <a:graphicData uri="http://schemas.openxmlformats.org/drawingml/2006/table">
            <a:tbl>
              <a:tblPr firstRow="1" bandRow="1">
                <a:tableStyleId>{5C22544A-7EE6-4342-B048-85BDC9FD1C3A}</a:tableStyleId>
              </a:tblPr>
              <a:tblGrid>
                <a:gridCol w="1090219">
                  <a:extLst>
                    <a:ext uri="{9D8B030D-6E8A-4147-A177-3AD203B41FA5}">
                      <a16:colId xmlns:a16="http://schemas.microsoft.com/office/drawing/2014/main" val="3129635099"/>
                    </a:ext>
                  </a:extLst>
                </a:gridCol>
                <a:gridCol w="1090219">
                  <a:extLst>
                    <a:ext uri="{9D8B030D-6E8A-4147-A177-3AD203B41FA5}">
                      <a16:colId xmlns:a16="http://schemas.microsoft.com/office/drawing/2014/main" val="1475367421"/>
                    </a:ext>
                  </a:extLst>
                </a:gridCol>
                <a:gridCol w="1090219">
                  <a:extLst>
                    <a:ext uri="{9D8B030D-6E8A-4147-A177-3AD203B41FA5}">
                      <a16:colId xmlns:a16="http://schemas.microsoft.com/office/drawing/2014/main" val="1282997009"/>
                    </a:ext>
                  </a:extLst>
                </a:gridCol>
                <a:gridCol w="1090219">
                  <a:extLst>
                    <a:ext uri="{9D8B030D-6E8A-4147-A177-3AD203B41FA5}">
                      <a16:colId xmlns:a16="http://schemas.microsoft.com/office/drawing/2014/main" val="1325510187"/>
                    </a:ext>
                  </a:extLst>
                </a:gridCol>
                <a:gridCol w="1090219">
                  <a:extLst>
                    <a:ext uri="{9D8B030D-6E8A-4147-A177-3AD203B41FA5}">
                      <a16:colId xmlns:a16="http://schemas.microsoft.com/office/drawing/2014/main" val="897628507"/>
                    </a:ext>
                  </a:extLst>
                </a:gridCol>
                <a:gridCol w="1090219">
                  <a:extLst>
                    <a:ext uri="{9D8B030D-6E8A-4147-A177-3AD203B41FA5}">
                      <a16:colId xmlns:a16="http://schemas.microsoft.com/office/drawing/2014/main" val="2070535686"/>
                    </a:ext>
                  </a:extLst>
                </a:gridCol>
                <a:gridCol w="1090219">
                  <a:extLst>
                    <a:ext uri="{9D8B030D-6E8A-4147-A177-3AD203B41FA5}">
                      <a16:colId xmlns:a16="http://schemas.microsoft.com/office/drawing/2014/main" val="2180168599"/>
                    </a:ext>
                  </a:extLst>
                </a:gridCol>
                <a:gridCol w="1090219">
                  <a:extLst>
                    <a:ext uri="{9D8B030D-6E8A-4147-A177-3AD203B41FA5}">
                      <a16:colId xmlns:a16="http://schemas.microsoft.com/office/drawing/2014/main" val="364492536"/>
                    </a:ext>
                  </a:extLst>
                </a:gridCol>
                <a:gridCol w="1090219">
                  <a:extLst>
                    <a:ext uri="{9D8B030D-6E8A-4147-A177-3AD203B41FA5}">
                      <a16:colId xmlns:a16="http://schemas.microsoft.com/office/drawing/2014/main" val="2768068416"/>
                    </a:ext>
                  </a:extLst>
                </a:gridCol>
              </a:tblGrid>
              <a:tr h="370840">
                <a:tc>
                  <a:txBody>
                    <a:bodyPr/>
                    <a:lstStyle/>
                    <a:p>
                      <a:pPr algn="ctr"/>
                      <a:r>
                        <a:rPr lang="en-GB" dirty="0"/>
                        <a:t>11</a:t>
                      </a:r>
                    </a:p>
                  </a:txBody>
                  <a:tcPr/>
                </a:tc>
                <a:tc>
                  <a:txBody>
                    <a:bodyPr/>
                    <a:lstStyle/>
                    <a:p>
                      <a:pPr algn="ctr"/>
                      <a:r>
                        <a:rPr lang="en-GB" dirty="0"/>
                        <a:t>12</a:t>
                      </a:r>
                    </a:p>
                  </a:txBody>
                  <a:tcPr/>
                </a:tc>
                <a:tc>
                  <a:txBody>
                    <a:bodyPr/>
                    <a:lstStyle/>
                    <a:p>
                      <a:pPr algn="ctr"/>
                      <a:r>
                        <a:rPr lang="en-GB" dirty="0"/>
                        <a:t>13</a:t>
                      </a:r>
                    </a:p>
                  </a:txBody>
                  <a:tcPr/>
                </a:tc>
                <a:tc>
                  <a:txBody>
                    <a:bodyPr/>
                    <a:lstStyle/>
                    <a:p>
                      <a:pPr algn="ctr"/>
                      <a:r>
                        <a:rPr lang="en-GB" dirty="0"/>
                        <a:t>14</a:t>
                      </a:r>
                    </a:p>
                  </a:txBody>
                  <a:tcPr/>
                </a:tc>
                <a:tc>
                  <a:txBody>
                    <a:bodyPr/>
                    <a:lstStyle/>
                    <a:p>
                      <a:pPr algn="ctr"/>
                      <a:r>
                        <a:rPr lang="en-GB" dirty="0"/>
                        <a:t>15</a:t>
                      </a:r>
                    </a:p>
                  </a:txBody>
                  <a:tcPr/>
                </a:tc>
                <a:tc>
                  <a:txBody>
                    <a:bodyPr/>
                    <a:lstStyle/>
                    <a:p>
                      <a:pPr algn="ctr"/>
                      <a:r>
                        <a:rPr lang="en-GB" dirty="0"/>
                        <a:t>16</a:t>
                      </a:r>
                    </a:p>
                  </a:txBody>
                  <a:tcPr/>
                </a:tc>
                <a:tc>
                  <a:txBody>
                    <a:bodyPr/>
                    <a:lstStyle/>
                    <a:p>
                      <a:pPr algn="ctr"/>
                      <a:r>
                        <a:rPr lang="en-GB" dirty="0"/>
                        <a:t>17</a:t>
                      </a:r>
                    </a:p>
                  </a:txBody>
                  <a:tcPr/>
                </a:tc>
                <a:tc>
                  <a:txBody>
                    <a:bodyPr/>
                    <a:lstStyle/>
                    <a:p>
                      <a:pPr algn="ctr"/>
                      <a:r>
                        <a:rPr lang="en-GB" dirty="0"/>
                        <a:t>18</a:t>
                      </a:r>
                    </a:p>
                  </a:txBody>
                  <a:tcPr/>
                </a:tc>
                <a:tc>
                  <a:txBody>
                    <a:bodyPr/>
                    <a:lstStyle/>
                    <a:p>
                      <a:pPr algn="ctr"/>
                      <a:r>
                        <a:rPr lang="en-GB" dirty="0"/>
                        <a:t>19</a:t>
                      </a:r>
                    </a:p>
                  </a:txBody>
                  <a:tcPr/>
                </a:tc>
                <a:extLst>
                  <a:ext uri="{0D108BD9-81ED-4DB2-BD59-A6C34878D82A}">
                    <a16:rowId xmlns:a16="http://schemas.microsoft.com/office/drawing/2014/main" val="3985629581"/>
                  </a:ext>
                </a:extLst>
              </a:tr>
              <a:tr h="370840">
                <a:tc>
                  <a:txBody>
                    <a:bodyPr/>
                    <a:lstStyle/>
                    <a:p>
                      <a:pPr marL="0" algn="ctr" defTabSz="914400" rtl="0" eaLnBrk="1" latinLnBrk="0" hangingPunct="1"/>
                      <a:r>
                        <a:rPr lang="en-GB" sz="1200" kern="1200" dirty="0">
                          <a:solidFill>
                            <a:schemeClr val="tx1"/>
                          </a:solidFill>
                          <a:latin typeface="+mn-lt"/>
                          <a:ea typeface="+mn-ea"/>
                          <a:cs typeface="+mn-cs"/>
                        </a:rPr>
                        <a:t>Cleanliness / upkeep  on board</a:t>
                      </a:r>
                    </a:p>
                  </a:txBody>
                  <a:tcPr/>
                </a:tc>
                <a:tc>
                  <a:txBody>
                    <a:bodyPr/>
                    <a:lstStyle/>
                    <a:p>
                      <a:pPr algn="ctr"/>
                      <a:r>
                        <a:rPr lang="en-GB" sz="1200" kern="1200" dirty="0">
                          <a:solidFill>
                            <a:schemeClr val="tx1"/>
                          </a:solidFill>
                          <a:latin typeface="+mn-lt"/>
                          <a:ea typeface="+mn-ea"/>
                          <a:cs typeface="+mn-cs"/>
                        </a:rPr>
                        <a:t>Safety at stations</a:t>
                      </a:r>
                    </a:p>
                  </a:txBody>
                  <a:tcPr/>
                </a:tc>
                <a:tc>
                  <a:txBody>
                    <a:bodyPr/>
                    <a:lstStyle/>
                    <a:p>
                      <a:pPr algn="ctr"/>
                      <a:r>
                        <a:rPr lang="en-GB" sz="1200" kern="1200" dirty="0">
                          <a:solidFill>
                            <a:schemeClr val="tx1"/>
                          </a:solidFill>
                          <a:latin typeface="+mn-lt"/>
                          <a:ea typeface="+mn-ea"/>
                          <a:cs typeface="+mn-cs"/>
                        </a:rPr>
                        <a:t>Safety on board</a:t>
                      </a:r>
                    </a:p>
                  </a:txBody>
                  <a:tcPr/>
                </a:tc>
                <a:tc>
                  <a:txBody>
                    <a:bodyPr/>
                    <a:lstStyle/>
                    <a:p>
                      <a:pPr algn="ctr"/>
                      <a:r>
                        <a:rPr lang="en-GB" sz="1200" kern="1200" dirty="0">
                          <a:solidFill>
                            <a:schemeClr val="tx1"/>
                          </a:solidFill>
                          <a:latin typeface="+mn-lt"/>
                          <a:ea typeface="+mn-ea"/>
                          <a:cs typeface="+mn-cs"/>
                        </a:rPr>
                        <a:t>Enforce comfort extras</a:t>
                      </a:r>
                    </a:p>
                  </a:txBody>
                  <a:tcPr/>
                </a:tc>
                <a:tc>
                  <a:txBody>
                    <a:bodyPr/>
                    <a:lstStyle/>
                    <a:p>
                      <a:pPr algn="ctr"/>
                      <a:r>
                        <a:rPr lang="en-GB" sz="1200" kern="1200" dirty="0">
                          <a:solidFill>
                            <a:schemeClr val="tx1"/>
                          </a:solidFill>
                          <a:latin typeface="+mn-lt"/>
                          <a:ea typeface="+mn-ea"/>
                          <a:cs typeface="+mn-cs"/>
                        </a:rPr>
                        <a:t>Refurbish trains to minimum standard </a:t>
                      </a:r>
                    </a:p>
                  </a:txBody>
                  <a:tcPr/>
                </a:tc>
                <a:tc>
                  <a:txBody>
                    <a:bodyPr/>
                    <a:lstStyle/>
                    <a:p>
                      <a:pPr algn="ctr"/>
                      <a:r>
                        <a:rPr lang="en-GB" sz="1200" kern="1200" dirty="0">
                          <a:solidFill>
                            <a:schemeClr val="tx1"/>
                          </a:solidFill>
                          <a:latin typeface="+mn-lt"/>
                          <a:ea typeface="+mn-ea"/>
                          <a:cs typeface="+mn-cs"/>
                        </a:rPr>
                        <a:t>Parking at stations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Reduce complexity of tickets</a:t>
                      </a:r>
                    </a:p>
                  </a:txBody>
                  <a:tcPr/>
                </a:tc>
                <a:tc>
                  <a:txBody>
                    <a:bodyPr/>
                    <a:lstStyle/>
                    <a:p>
                      <a:pPr algn="ctr"/>
                      <a:r>
                        <a:rPr lang="en-GB" sz="1200" kern="1200" dirty="0">
                          <a:solidFill>
                            <a:schemeClr val="tx1"/>
                          </a:solidFill>
                          <a:latin typeface="+mn-lt"/>
                          <a:ea typeface="+mn-ea"/>
                          <a:cs typeface="+mn-cs"/>
                        </a:rPr>
                        <a:t>Upgrade compensation policy </a:t>
                      </a:r>
                    </a:p>
                  </a:txBody>
                  <a:tcPr/>
                </a:tc>
                <a:tc>
                  <a:txBody>
                    <a:bodyPr/>
                    <a:lstStyle/>
                    <a:p>
                      <a:pPr algn="ctr"/>
                      <a:r>
                        <a:rPr lang="en-GB" sz="1200" kern="1200" dirty="0">
                          <a:solidFill>
                            <a:schemeClr val="tx1"/>
                          </a:solidFill>
                          <a:latin typeface="+mn-lt"/>
                          <a:ea typeface="+mn-ea"/>
                          <a:cs typeface="+mn-cs"/>
                        </a:rPr>
                        <a:t>Improve overall sustainability </a:t>
                      </a:r>
                    </a:p>
                  </a:txBody>
                  <a:tcPr/>
                </a:tc>
                <a:extLst>
                  <a:ext uri="{0D108BD9-81ED-4DB2-BD59-A6C34878D82A}">
                    <a16:rowId xmlns:a16="http://schemas.microsoft.com/office/drawing/2014/main" val="1721350435"/>
                  </a:ext>
                </a:extLst>
              </a:tr>
              <a:tr h="370840">
                <a:tc>
                  <a:txBody>
                    <a:bodyPr/>
                    <a:lstStyle/>
                    <a:p>
                      <a:pPr algn="ctr"/>
                      <a:r>
                        <a:rPr lang="en-GB" dirty="0"/>
                        <a:t>10</a:t>
                      </a:r>
                    </a:p>
                  </a:txBody>
                  <a:tcPr/>
                </a:tc>
                <a:tc>
                  <a:txBody>
                    <a:bodyPr/>
                    <a:lstStyle/>
                    <a:p>
                      <a:pPr algn="ctr"/>
                      <a:r>
                        <a:rPr lang="en-GB" dirty="0"/>
                        <a:t>30</a:t>
                      </a:r>
                    </a:p>
                  </a:txBody>
                  <a:tcPr/>
                </a:tc>
                <a:tc>
                  <a:txBody>
                    <a:bodyPr/>
                    <a:lstStyle/>
                    <a:p>
                      <a:pPr algn="ctr"/>
                      <a:r>
                        <a:rPr lang="en-GB" dirty="0"/>
                        <a:t>30</a:t>
                      </a:r>
                    </a:p>
                  </a:txBody>
                  <a:tcPr/>
                </a:tc>
                <a:tc>
                  <a:txBody>
                    <a:bodyPr/>
                    <a:lstStyle/>
                    <a:p>
                      <a:pPr algn="ctr"/>
                      <a:r>
                        <a:rPr lang="en-GB" dirty="0"/>
                        <a:t>10</a:t>
                      </a:r>
                    </a:p>
                  </a:txBody>
                  <a:tcPr/>
                </a:tc>
                <a:tc>
                  <a:txBody>
                    <a:bodyPr/>
                    <a:lstStyle/>
                    <a:p>
                      <a:pPr algn="ctr"/>
                      <a:r>
                        <a:rPr lang="en-GB" dirty="0"/>
                        <a:t>40</a:t>
                      </a:r>
                    </a:p>
                  </a:txBody>
                  <a:tcPr/>
                </a:tc>
                <a:tc>
                  <a:txBody>
                    <a:bodyPr/>
                    <a:lstStyle/>
                    <a:p>
                      <a:pPr algn="ctr"/>
                      <a:r>
                        <a:rPr lang="en-GB" dirty="0"/>
                        <a:t>10</a:t>
                      </a:r>
                    </a:p>
                  </a:txBody>
                  <a:tcPr/>
                </a:tc>
                <a:tc>
                  <a:txBody>
                    <a:bodyPr/>
                    <a:lstStyle/>
                    <a:p>
                      <a:pPr algn="ctr"/>
                      <a:r>
                        <a:rPr lang="en-GB" dirty="0"/>
                        <a:t>30</a:t>
                      </a:r>
                    </a:p>
                  </a:txBody>
                  <a:tcPr/>
                </a:tc>
                <a:tc>
                  <a:txBody>
                    <a:bodyPr/>
                    <a:lstStyle/>
                    <a:p>
                      <a:pPr algn="ctr"/>
                      <a:r>
                        <a:rPr lang="en-GB" dirty="0"/>
                        <a:t>10</a:t>
                      </a:r>
                    </a:p>
                  </a:txBody>
                  <a:tcPr/>
                </a:tc>
                <a:tc>
                  <a:txBody>
                    <a:bodyPr/>
                    <a:lstStyle/>
                    <a:p>
                      <a:pPr algn="ctr"/>
                      <a:r>
                        <a:rPr lang="en-GB" dirty="0"/>
                        <a:t>50</a:t>
                      </a:r>
                    </a:p>
                  </a:txBody>
                  <a:tcPr/>
                </a:tc>
                <a:extLst>
                  <a:ext uri="{0D108BD9-81ED-4DB2-BD59-A6C34878D82A}">
                    <a16:rowId xmlns:a16="http://schemas.microsoft.com/office/drawing/2014/main" val="429214347"/>
                  </a:ext>
                </a:extLst>
              </a:tr>
            </a:tbl>
          </a:graphicData>
        </a:graphic>
      </p:graphicFrame>
    </p:spTree>
    <p:extLst>
      <p:ext uri="{BB962C8B-B14F-4D97-AF65-F5344CB8AC3E}">
        <p14:creationId xmlns:p14="http://schemas.microsoft.com/office/powerpoint/2010/main" val="1186936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703BF-9C67-8296-EBF1-47264DD8A34E}"/>
              </a:ext>
            </a:extLst>
          </p:cNvPr>
          <p:cNvSpPr>
            <a:spLocks noGrp="1"/>
          </p:cNvSpPr>
          <p:nvPr>
            <p:ph type="title"/>
          </p:nvPr>
        </p:nvSpPr>
        <p:spPr/>
        <p:txBody>
          <a:bodyPr/>
          <a:lstStyle/>
          <a:p>
            <a:r>
              <a:rPr lang="en-GB" dirty="0"/>
              <a:t>Most people chose 3 or 4 individual items from the list</a:t>
            </a:r>
          </a:p>
        </p:txBody>
      </p:sp>
      <p:sp>
        <p:nvSpPr>
          <p:cNvPr id="3" name="Content Placeholder 2">
            <a:extLst>
              <a:ext uri="{FF2B5EF4-FFF2-40B4-BE49-F238E27FC236}">
                <a16:creationId xmlns:a16="http://schemas.microsoft.com/office/drawing/2014/main" id="{5DC68333-2A96-4E03-C9AC-E3A5B6B96CB8}"/>
              </a:ext>
            </a:extLst>
          </p:cNvPr>
          <p:cNvSpPr>
            <a:spLocks noGrp="1"/>
          </p:cNvSpPr>
          <p:nvPr>
            <p:ph idx="1"/>
          </p:nvPr>
        </p:nvSpPr>
        <p:spPr/>
        <p:txBody>
          <a:bodyPr>
            <a:normAutofit fontScale="85000" lnSpcReduction="20000"/>
          </a:bodyPr>
          <a:lstStyle/>
          <a:p>
            <a:pPr marL="285750" indent="-285750">
              <a:lnSpc>
                <a:spcPct val="120000"/>
              </a:lnSpc>
              <a:spcBef>
                <a:spcPts val="600"/>
              </a:spcBef>
              <a:buFont typeface="Arial" panose="020B0604020202020204" pitchFamily="34" charset="0"/>
              <a:buChar char="•"/>
            </a:pPr>
            <a:r>
              <a:rPr lang="en-GB" sz="2400" dirty="0"/>
              <a:t>There was little consensus on items they selected.</a:t>
            </a:r>
          </a:p>
          <a:p>
            <a:pPr marL="285750" indent="-285750">
              <a:lnSpc>
                <a:spcPct val="120000"/>
              </a:lnSpc>
              <a:spcBef>
                <a:spcPts val="600"/>
              </a:spcBef>
              <a:buFont typeface="Arial" panose="020B0604020202020204" pitchFamily="34" charset="0"/>
              <a:buChar char="•"/>
            </a:pPr>
            <a:r>
              <a:rPr lang="en-GB" sz="2400" dirty="0"/>
              <a:t>All but one item (security at stations) was chosen by at least one person. </a:t>
            </a:r>
          </a:p>
          <a:p>
            <a:pPr marL="285750" indent="-285750">
              <a:lnSpc>
                <a:spcPct val="120000"/>
              </a:lnSpc>
              <a:spcBef>
                <a:spcPts val="600"/>
              </a:spcBef>
              <a:buFont typeface="Arial" panose="020B0604020202020204" pitchFamily="34" charset="0"/>
              <a:buChar char="•"/>
            </a:pPr>
            <a:r>
              <a:rPr lang="en-GB" sz="2400" dirty="0"/>
              <a:t>Generally, they chose two higher value items such as network expansion or improvement in reliability along with two or three lower value items, but there were no clear combinations. </a:t>
            </a:r>
          </a:p>
          <a:p>
            <a:pPr marL="285750" indent="-285750">
              <a:lnSpc>
                <a:spcPct val="120000"/>
              </a:lnSpc>
              <a:spcBef>
                <a:spcPts val="600"/>
              </a:spcBef>
              <a:buFont typeface="Arial" panose="020B0604020202020204" pitchFamily="34" charset="0"/>
              <a:buChar char="•"/>
            </a:pPr>
            <a:r>
              <a:rPr lang="en-GB" sz="2400" dirty="0"/>
              <a:t>Various combinations were chosen by different people, for different reasons, depending on their own circumstances: </a:t>
            </a:r>
          </a:p>
          <a:p>
            <a:pPr marL="971550" lvl="1" indent="-285750">
              <a:lnSpc>
                <a:spcPct val="120000"/>
              </a:lnSpc>
              <a:spcBef>
                <a:spcPts val="600"/>
              </a:spcBef>
            </a:pPr>
            <a:r>
              <a:rPr lang="en-GB" sz="2400" dirty="0"/>
              <a:t>For instance, people with accessibility requirements generally wanted improved accessibility, Passenger Assist and staff availability. </a:t>
            </a:r>
          </a:p>
          <a:p>
            <a:pPr marL="971550" lvl="1" indent="-285750">
              <a:lnSpc>
                <a:spcPct val="120000"/>
              </a:lnSpc>
              <a:spcBef>
                <a:spcPts val="600"/>
              </a:spcBef>
            </a:pPr>
            <a:r>
              <a:rPr lang="en-GB" sz="2400" dirty="0"/>
              <a:t>People who lived in less well-served locations wanted more frequent services and for the network to be expanded. </a:t>
            </a:r>
          </a:p>
          <a:p>
            <a:pPr marL="342900" indent="-342900">
              <a:lnSpc>
                <a:spcPct val="120000"/>
              </a:lnSpc>
              <a:spcBef>
                <a:spcPts val="600"/>
              </a:spcBef>
              <a:buFont typeface="Arial" panose="020B0604020202020204" pitchFamily="34" charset="0"/>
              <a:buChar char="•"/>
            </a:pPr>
            <a:r>
              <a:rPr lang="en-GB" sz="2400" dirty="0"/>
              <a:t>The next slide shows profile of items chosen. </a:t>
            </a:r>
          </a:p>
        </p:txBody>
      </p:sp>
      <p:sp>
        <p:nvSpPr>
          <p:cNvPr id="5" name="Text Placeholder 4">
            <a:extLst>
              <a:ext uri="{FF2B5EF4-FFF2-40B4-BE49-F238E27FC236}">
                <a16:creationId xmlns:a16="http://schemas.microsoft.com/office/drawing/2014/main" id="{92CE0218-19FA-B3B5-00E9-DB1AB680ACCB}"/>
              </a:ext>
            </a:extLst>
          </p:cNvPr>
          <p:cNvSpPr>
            <a:spLocks noGrp="1"/>
          </p:cNvSpPr>
          <p:nvPr>
            <p:ph type="body" sz="quarter" idx="11"/>
          </p:nvPr>
        </p:nvSpPr>
        <p:spPr/>
        <p:txBody>
          <a:bodyPr/>
          <a:lstStyle/>
          <a:p>
            <a:r>
              <a:rPr lang="en-GB" dirty="0"/>
              <a:t>Exercise completed in two of three sessions. </a:t>
            </a:r>
          </a:p>
        </p:txBody>
      </p:sp>
    </p:spTree>
    <p:extLst>
      <p:ext uri="{BB962C8B-B14F-4D97-AF65-F5344CB8AC3E}">
        <p14:creationId xmlns:p14="http://schemas.microsoft.com/office/powerpoint/2010/main" val="2908761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05C90C-78A8-2E52-6802-635EFECBF1EA}"/>
              </a:ext>
            </a:extLst>
          </p:cNvPr>
          <p:cNvSpPr/>
          <p:nvPr/>
        </p:nvSpPr>
        <p:spPr>
          <a:xfrm>
            <a:off x="10765277" y="5583677"/>
            <a:ext cx="1132179" cy="9014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4" name="Content Placeholder 13">
            <a:extLst>
              <a:ext uri="{FF2B5EF4-FFF2-40B4-BE49-F238E27FC236}">
                <a16:creationId xmlns:a16="http://schemas.microsoft.com/office/drawing/2014/main" id="{52FF20C2-C9B1-EE81-01D1-D06149CC7BB2}"/>
              </a:ext>
            </a:extLst>
          </p:cNvPr>
          <p:cNvGraphicFramePr>
            <a:graphicFrameLocks noGrp="1"/>
          </p:cNvGraphicFramePr>
          <p:nvPr>
            <p:ph idx="1"/>
            <p:extLst>
              <p:ext uri="{D42A27DB-BD31-4B8C-83A1-F6EECF244321}">
                <p14:modId xmlns:p14="http://schemas.microsoft.com/office/powerpoint/2010/main" val="2425638294"/>
              </p:ext>
            </p:extLst>
          </p:nvPr>
        </p:nvGraphicFramePr>
        <p:xfrm>
          <a:off x="1606642" y="515233"/>
          <a:ext cx="10360152" cy="1225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Content Placeholder 13">
            <a:extLst>
              <a:ext uri="{FF2B5EF4-FFF2-40B4-BE49-F238E27FC236}">
                <a16:creationId xmlns:a16="http://schemas.microsoft.com/office/drawing/2014/main" id="{0B0610C8-48FE-D511-C9F2-0DDAB6B5DECB}"/>
              </a:ext>
            </a:extLst>
          </p:cNvPr>
          <p:cNvGraphicFramePr>
            <a:graphicFrameLocks/>
          </p:cNvGraphicFramePr>
          <p:nvPr>
            <p:extLst>
              <p:ext uri="{D42A27DB-BD31-4B8C-83A1-F6EECF244321}">
                <p14:modId xmlns:p14="http://schemas.microsoft.com/office/powerpoint/2010/main" val="3600771614"/>
              </p:ext>
            </p:extLst>
          </p:nvPr>
        </p:nvGraphicFramePr>
        <p:xfrm>
          <a:off x="1606642" y="1951415"/>
          <a:ext cx="10290814" cy="2465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6" name="Content Placeholder 13">
            <a:extLst>
              <a:ext uri="{FF2B5EF4-FFF2-40B4-BE49-F238E27FC236}">
                <a16:creationId xmlns:a16="http://schemas.microsoft.com/office/drawing/2014/main" id="{2528CE16-BD65-89C7-B6D2-43869722D25D}"/>
              </a:ext>
            </a:extLst>
          </p:cNvPr>
          <p:cNvGraphicFramePr>
            <a:graphicFrameLocks/>
          </p:cNvGraphicFramePr>
          <p:nvPr>
            <p:extLst>
              <p:ext uri="{D42A27DB-BD31-4B8C-83A1-F6EECF244321}">
                <p14:modId xmlns:p14="http://schemas.microsoft.com/office/powerpoint/2010/main" val="4137886677"/>
              </p:ext>
            </p:extLst>
          </p:nvPr>
        </p:nvGraphicFramePr>
        <p:xfrm>
          <a:off x="1606642" y="4487270"/>
          <a:ext cx="10262620" cy="167225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7" name="TextBox 16">
            <a:extLst>
              <a:ext uri="{FF2B5EF4-FFF2-40B4-BE49-F238E27FC236}">
                <a16:creationId xmlns:a16="http://schemas.microsoft.com/office/drawing/2014/main" id="{C90594B7-8F6E-8A37-ABD7-F8EAE6119529}"/>
              </a:ext>
            </a:extLst>
          </p:cNvPr>
          <p:cNvSpPr txBox="1"/>
          <p:nvPr/>
        </p:nvSpPr>
        <p:spPr>
          <a:xfrm>
            <a:off x="349342" y="648336"/>
            <a:ext cx="1205230" cy="923330"/>
          </a:xfrm>
          <a:prstGeom prst="rect">
            <a:avLst/>
          </a:prstGeom>
          <a:solidFill>
            <a:schemeClr val="tx1"/>
          </a:solidFill>
        </p:spPr>
        <p:txBody>
          <a:bodyPr wrap="square" rtlCol="0">
            <a:spAutoFit/>
          </a:bodyPr>
          <a:lstStyle/>
          <a:p>
            <a:r>
              <a:rPr lang="en-GB" dirty="0">
                <a:solidFill>
                  <a:schemeClr val="bg1"/>
                </a:solidFill>
              </a:rPr>
              <a:t>Chosen most (5-9 people) </a:t>
            </a:r>
          </a:p>
        </p:txBody>
      </p:sp>
      <p:sp>
        <p:nvSpPr>
          <p:cNvPr id="18" name="TextBox 17">
            <a:extLst>
              <a:ext uri="{FF2B5EF4-FFF2-40B4-BE49-F238E27FC236}">
                <a16:creationId xmlns:a16="http://schemas.microsoft.com/office/drawing/2014/main" id="{226BF874-1D31-07AC-F8B6-9BE7C2739A92}"/>
              </a:ext>
            </a:extLst>
          </p:cNvPr>
          <p:cNvSpPr txBox="1"/>
          <p:nvPr/>
        </p:nvSpPr>
        <p:spPr>
          <a:xfrm>
            <a:off x="349343" y="2743617"/>
            <a:ext cx="1205230" cy="923330"/>
          </a:xfrm>
          <a:prstGeom prst="rect">
            <a:avLst/>
          </a:prstGeom>
          <a:solidFill>
            <a:schemeClr val="accent6"/>
          </a:solidFill>
        </p:spPr>
        <p:txBody>
          <a:bodyPr wrap="square" rtlCol="0">
            <a:spAutoFit/>
          </a:bodyPr>
          <a:lstStyle/>
          <a:p>
            <a:r>
              <a:rPr lang="en-GB" dirty="0">
                <a:solidFill>
                  <a:schemeClr val="bg1"/>
                </a:solidFill>
              </a:rPr>
              <a:t>Chosen  by 3-4 people </a:t>
            </a:r>
          </a:p>
        </p:txBody>
      </p:sp>
      <p:sp>
        <p:nvSpPr>
          <p:cNvPr id="19" name="TextBox 18">
            <a:extLst>
              <a:ext uri="{FF2B5EF4-FFF2-40B4-BE49-F238E27FC236}">
                <a16:creationId xmlns:a16="http://schemas.microsoft.com/office/drawing/2014/main" id="{3FFDB89A-7887-4470-DDEF-CC50FBA7CF60}"/>
              </a:ext>
            </a:extLst>
          </p:cNvPr>
          <p:cNvSpPr txBox="1"/>
          <p:nvPr/>
        </p:nvSpPr>
        <p:spPr>
          <a:xfrm>
            <a:off x="287275" y="4822082"/>
            <a:ext cx="1267297" cy="923330"/>
          </a:xfrm>
          <a:prstGeom prst="rect">
            <a:avLst/>
          </a:prstGeom>
          <a:solidFill>
            <a:schemeClr val="accent1"/>
          </a:solidFill>
        </p:spPr>
        <p:txBody>
          <a:bodyPr wrap="square" rtlCol="0">
            <a:spAutoFit/>
          </a:bodyPr>
          <a:lstStyle/>
          <a:p>
            <a:r>
              <a:rPr lang="en-GB" dirty="0">
                <a:solidFill>
                  <a:schemeClr val="bg1"/>
                </a:solidFill>
              </a:rPr>
              <a:t>Rarely chosen (0-2) people) </a:t>
            </a:r>
          </a:p>
        </p:txBody>
      </p:sp>
      <p:sp>
        <p:nvSpPr>
          <p:cNvPr id="2" name="TextBox 1">
            <a:extLst>
              <a:ext uri="{FF2B5EF4-FFF2-40B4-BE49-F238E27FC236}">
                <a16:creationId xmlns:a16="http://schemas.microsoft.com/office/drawing/2014/main" id="{43175C6F-9118-23CB-AA01-C8E3C864761C}"/>
              </a:ext>
            </a:extLst>
          </p:cNvPr>
          <p:cNvSpPr txBox="1"/>
          <p:nvPr/>
        </p:nvSpPr>
        <p:spPr>
          <a:xfrm>
            <a:off x="322738" y="6127323"/>
            <a:ext cx="11546524" cy="430887"/>
          </a:xfrm>
          <a:prstGeom prst="rect">
            <a:avLst/>
          </a:prstGeom>
          <a:solidFill>
            <a:schemeClr val="bg1"/>
          </a:solidFill>
        </p:spPr>
        <p:txBody>
          <a:bodyPr wrap="square" rtlCol="0">
            <a:spAutoFit/>
          </a:bodyPr>
          <a:lstStyle/>
          <a:p>
            <a:r>
              <a:rPr lang="en-GB" sz="1100" i="1" dirty="0"/>
              <a:t>Note that this summary shows the </a:t>
            </a:r>
            <a:r>
              <a:rPr lang="en-GB" sz="1100" i="1" u="sng" dirty="0"/>
              <a:t>relative</a:t>
            </a:r>
            <a:r>
              <a:rPr lang="en-GB" sz="1100" i="1" dirty="0"/>
              <a:t> priority of various ideas.  It does not suggest that items at the lower end are </a:t>
            </a:r>
            <a:r>
              <a:rPr lang="en-GB" sz="1100" i="1" u="sng" dirty="0"/>
              <a:t>unimportant</a:t>
            </a:r>
            <a:r>
              <a:rPr lang="en-GB" sz="1100" i="1" dirty="0"/>
              <a:t>, rather that they are relative priorities to a smaller number of people – indeed they may be absolutely critical to a relatively smaller group.  </a:t>
            </a:r>
          </a:p>
        </p:txBody>
      </p:sp>
    </p:spTree>
    <p:extLst>
      <p:ext uri="{BB962C8B-B14F-4D97-AF65-F5344CB8AC3E}">
        <p14:creationId xmlns:p14="http://schemas.microsoft.com/office/powerpoint/2010/main" val="3048714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74308-B428-E936-6EA1-E03AA94CEF29}"/>
              </a:ext>
            </a:extLst>
          </p:cNvPr>
          <p:cNvSpPr>
            <a:spLocks noGrp="1"/>
          </p:cNvSpPr>
          <p:nvPr>
            <p:ph type="title"/>
          </p:nvPr>
        </p:nvSpPr>
        <p:spPr/>
        <p:txBody>
          <a:bodyPr/>
          <a:lstStyle/>
          <a:p>
            <a:r>
              <a:rPr lang="en-GB" dirty="0"/>
              <a:t>Items related to ticket cost and value for money </a:t>
            </a:r>
          </a:p>
        </p:txBody>
      </p:sp>
      <p:sp>
        <p:nvSpPr>
          <p:cNvPr id="3" name="Content Placeholder 2">
            <a:extLst>
              <a:ext uri="{FF2B5EF4-FFF2-40B4-BE49-F238E27FC236}">
                <a16:creationId xmlns:a16="http://schemas.microsoft.com/office/drawing/2014/main" id="{00EB6975-5433-BA15-0D3A-69A3601ED639}"/>
              </a:ext>
            </a:extLst>
          </p:cNvPr>
          <p:cNvSpPr>
            <a:spLocks noGrp="1"/>
          </p:cNvSpPr>
          <p:nvPr>
            <p:ph idx="1"/>
          </p:nvPr>
        </p:nvSpPr>
        <p:spPr>
          <a:xfrm>
            <a:off x="325120" y="1163784"/>
            <a:ext cx="11567160" cy="4000079"/>
          </a:xfrm>
        </p:spPr>
        <p:txBody>
          <a:bodyPr>
            <a:noAutofit/>
          </a:bodyPr>
          <a:lstStyle/>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There were discussions around fairness and consistency of fares as well as absolute prices. </a:t>
            </a:r>
          </a:p>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Feelings of unfairness when ticket prices are ‘hiked up’ close to travel time, and queries why the cost increases so much close to travel, especially if there are seats available. </a:t>
            </a:r>
          </a:p>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There is widely felt to be little compassion and understanding around ticket purchasing. It can feel particularly unfair when people have to pay exceptionally high fares to travel at the last minute such as when a relative is very ill or dies and then can’t really afford the fare but have to pay it to be where they need to be – exacerbated when conditions on board aren’t pleasant (e.g. no seat reservation). </a:t>
            </a:r>
          </a:p>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Some talked about a lack of flexibility or compassion or understanding when using their tickets in exceptional circumstances . </a:t>
            </a:r>
          </a:p>
          <a:p>
            <a:pPr marL="1028700" lvl="1"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One person  travelling in a group was taken ill and needed to get home, but was made to wait seven  hours to get their booked train home, rather than being able to get an earlier one. Although there was some recognition that this could be open to abuse by some passengers. </a:t>
            </a:r>
          </a:p>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They queried the cost of rail fares compared with the cost of a flight ‘to a better destination’.</a:t>
            </a:r>
          </a:p>
          <a:p>
            <a:pPr marL="342900" lvl="0" indent="-342900">
              <a:buFont typeface="Symbol" panose="05050102010706020507" pitchFamily="18" charset="2"/>
              <a:buChar char=""/>
            </a:pPr>
            <a:r>
              <a:rPr lang="en-GB" sz="1900" kern="100" dirty="0">
                <a:latin typeface="Arial" panose="020B0604020202020204" pitchFamily="34" charset="0"/>
                <a:ea typeface="Calibri" panose="020F0502020204030204" pitchFamily="34" charset="0"/>
                <a:cs typeface="Arial" panose="020B0604020202020204" pitchFamily="34" charset="0"/>
              </a:rPr>
              <a:t>The value for money point is illustrated by examples such as services that are always overcrowded “Unfair to have someone sat on the floor who paid the same as someone sitting on a chair”.</a:t>
            </a:r>
          </a:p>
        </p:txBody>
      </p:sp>
    </p:spTree>
    <p:extLst>
      <p:ext uri="{BB962C8B-B14F-4D97-AF65-F5344CB8AC3E}">
        <p14:creationId xmlns:p14="http://schemas.microsoft.com/office/powerpoint/2010/main" val="1651682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D72FB-994B-EE1D-A147-8E4133FBEAD5}"/>
              </a:ext>
            </a:extLst>
          </p:cNvPr>
          <p:cNvSpPr>
            <a:spLocks noGrp="1"/>
          </p:cNvSpPr>
          <p:nvPr>
            <p:ph type="title"/>
          </p:nvPr>
        </p:nvSpPr>
        <p:spPr/>
        <p:txBody>
          <a:bodyPr>
            <a:normAutofit fontScale="90000"/>
          </a:bodyPr>
          <a:lstStyle/>
          <a:p>
            <a:r>
              <a:rPr lang="en-GB" dirty="0"/>
              <a:t>Cleanliness was most commonly chosen as a priority item and prompted much discussion  </a:t>
            </a:r>
          </a:p>
        </p:txBody>
      </p:sp>
      <p:sp>
        <p:nvSpPr>
          <p:cNvPr id="3" name="Content Placeholder 2">
            <a:extLst>
              <a:ext uri="{FF2B5EF4-FFF2-40B4-BE49-F238E27FC236}">
                <a16:creationId xmlns:a16="http://schemas.microsoft.com/office/drawing/2014/main" id="{1CE03192-29B6-9F5F-7BA5-A665F2FA5003}"/>
              </a:ext>
            </a:extLst>
          </p:cNvPr>
          <p:cNvSpPr>
            <a:spLocks noGrp="1"/>
          </p:cNvSpPr>
          <p:nvPr>
            <p:ph idx="1"/>
          </p:nvPr>
        </p:nvSpPr>
        <p:spPr/>
        <p:txBody>
          <a:bodyPr>
            <a:normAutofit fontScale="92500" lnSpcReduction="10000"/>
          </a:bodyPr>
          <a:lstStyle/>
          <a:p>
            <a:pPr marL="285750" indent="-285750">
              <a:buFont typeface="Arial" panose="020B0604020202020204" pitchFamily="34" charset="0"/>
              <a:buChar char="•"/>
            </a:pPr>
            <a:r>
              <a:rPr lang="en-GB" sz="1800" dirty="0"/>
              <a:t>It was a relatively low cost (10 points) item, so was frequently picked as a balancing item to spend the 100 points in total.</a:t>
            </a:r>
          </a:p>
          <a:p>
            <a:pPr marL="285750" indent="-285750">
              <a:buFont typeface="Arial" panose="020B0604020202020204" pitchFamily="34" charset="0"/>
              <a:buChar char="•"/>
            </a:pPr>
            <a:r>
              <a:rPr lang="en-GB" sz="1800" dirty="0"/>
              <a:t>For a couple of people, it was so important to them that they asked to spend two portions of 10 points to get extra cleanliness. </a:t>
            </a:r>
          </a:p>
          <a:p>
            <a:pPr marL="285750" indent="-285750">
              <a:buFont typeface="Arial" panose="020B0604020202020204" pitchFamily="34" charset="0"/>
              <a:buChar char="•"/>
            </a:pPr>
            <a:r>
              <a:rPr lang="en-GB" sz="1800" dirty="0"/>
              <a:t>In discussion, some chose it because it would be quick and easy to implement and could be very noticeable for every single journey. Some said that it would be a way to quickly show improvements could be made and would also demonstrate that passengers and their comfort matter. </a:t>
            </a:r>
          </a:p>
          <a:p>
            <a:pPr marL="285750" indent="-285750">
              <a:buFont typeface="Arial" panose="020B0604020202020204" pitchFamily="34" charset="0"/>
              <a:buChar char="•"/>
            </a:pPr>
            <a:r>
              <a:rPr lang="en-GB" sz="1800" dirty="0"/>
              <a:t>They talked about examples of being on trains where cleanliness had fallen short and the impact it had on their journeys.  </a:t>
            </a:r>
          </a:p>
          <a:p>
            <a:pPr marL="285750" indent="-285750">
              <a:buFont typeface="Arial" panose="020B0604020202020204" pitchFamily="34" charset="0"/>
              <a:buChar char="•"/>
            </a:pPr>
            <a:r>
              <a:rPr lang="en-GB" sz="1800" dirty="0"/>
              <a:t>In view of the ticket prices, they talked about basic cleanliness being a minimum expectation – and how they wouldn’t tolerate awful conditions in other sectors. Although they recognised that passengers also have a responsibility here, which should not be forgotten. </a:t>
            </a:r>
          </a:p>
          <a:p>
            <a:pPr marL="285750" indent="-285750">
              <a:buFont typeface="Arial" panose="020B0604020202020204" pitchFamily="34" charset="0"/>
              <a:buChar char="•"/>
            </a:pPr>
            <a:r>
              <a:rPr lang="en-GB" sz="1800" dirty="0"/>
              <a:t>For some, there was a tie-in with age and quality of rolling stock – but the comparison with hotels was discussed – would rather ‘slightly faded and super-clean’ than ‘dirty but recently refurbished’.  </a:t>
            </a:r>
          </a:p>
        </p:txBody>
      </p:sp>
    </p:spTree>
    <p:extLst>
      <p:ext uri="{BB962C8B-B14F-4D97-AF65-F5344CB8AC3E}">
        <p14:creationId xmlns:p14="http://schemas.microsoft.com/office/powerpoint/2010/main" val="628661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3045B-EDEF-00B1-3A12-4F10290535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06821A-24BD-CE93-0E7D-F39E98610522}"/>
              </a:ext>
            </a:extLst>
          </p:cNvPr>
          <p:cNvSpPr>
            <a:spLocks noGrp="1"/>
          </p:cNvSpPr>
          <p:nvPr>
            <p:ph type="title"/>
          </p:nvPr>
        </p:nvSpPr>
        <p:spPr>
          <a:xfrm>
            <a:off x="3775363" y="1987264"/>
            <a:ext cx="4641273" cy="1776131"/>
          </a:xfrm>
        </p:spPr>
        <p:txBody>
          <a:bodyPr/>
          <a:lstStyle/>
          <a:p>
            <a:pPr algn="ctr"/>
            <a:br>
              <a:rPr lang="en-GB" sz="3700" b="1" dirty="0"/>
            </a:br>
            <a:br>
              <a:rPr lang="en-GB" sz="3700" b="1" dirty="0"/>
            </a:br>
            <a:br>
              <a:rPr lang="en-GB" sz="3700" b="1" dirty="0"/>
            </a:br>
            <a:br>
              <a:rPr lang="en-GB" sz="3700" b="1" dirty="0"/>
            </a:br>
            <a:r>
              <a:rPr lang="en-GB" sz="3700" dirty="0"/>
              <a:t>What would the impact of the improvements be? </a:t>
            </a:r>
            <a:endParaRPr lang="en-GB" sz="3700" b="1" dirty="0"/>
          </a:p>
        </p:txBody>
      </p:sp>
    </p:spTree>
    <p:extLst>
      <p:ext uri="{BB962C8B-B14F-4D97-AF65-F5344CB8AC3E}">
        <p14:creationId xmlns:p14="http://schemas.microsoft.com/office/powerpoint/2010/main" val="1889875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B43A8-DA88-4856-E613-B6DE615F2B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E3D3A7-2650-CFA4-4FA2-77003907867C}"/>
              </a:ext>
            </a:extLst>
          </p:cNvPr>
          <p:cNvSpPr>
            <a:spLocks noGrp="1"/>
          </p:cNvSpPr>
          <p:nvPr>
            <p:ph type="title"/>
          </p:nvPr>
        </p:nvSpPr>
        <p:spPr/>
        <p:txBody>
          <a:bodyPr>
            <a:normAutofit fontScale="90000"/>
          </a:bodyPr>
          <a:lstStyle/>
          <a:p>
            <a:r>
              <a:rPr lang="en-GB" dirty="0"/>
              <a:t>If their improvements were made, it opened up possibilities of making more journeys by rail</a:t>
            </a:r>
          </a:p>
        </p:txBody>
      </p:sp>
      <p:sp>
        <p:nvSpPr>
          <p:cNvPr id="3" name="Content Placeholder 2">
            <a:extLst>
              <a:ext uri="{FF2B5EF4-FFF2-40B4-BE49-F238E27FC236}">
                <a16:creationId xmlns:a16="http://schemas.microsoft.com/office/drawing/2014/main" id="{F5DC1E9B-3439-14D1-BD52-BB02383D5B37}"/>
              </a:ext>
            </a:extLst>
          </p:cNvPr>
          <p:cNvSpPr>
            <a:spLocks noGrp="1"/>
          </p:cNvSpPr>
          <p:nvPr>
            <p:ph idx="1"/>
          </p:nvPr>
        </p:nvSpPr>
        <p:spPr>
          <a:xfrm>
            <a:off x="361188" y="1609344"/>
            <a:ext cx="8060436" cy="4000079"/>
          </a:xfrm>
        </p:spPr>
        <p:txBody>
          <a:bodyPr>
            <a:normAutofit fontScale="85000" lnSpcReduction="10000"/>
          </a:bodyPr>
          <a:lstStyle/>
          <a:p>
            <a:pPr marL="285750" indent="-285750">
              <a:buFont typeface="Arial" panose="020B0604020202020204" pitchFamily="34" charset="0"/>
              <a:buChar char="•"/>
            </a:pPr>
            <a:r>
              <a:rPr lang="en-GB" sz="2800" dirty="0">
                <a:latin typeface="Arial" panose="020B0604020202020204" pitchFamily="34" charset="0"/>
                <a:cs typeface="Arial" panose="020B0604020202020204" pitchFamily="34" charset="0"/>
              </a:rPr>
              <a:t>Most agreed that if their chosen improvements were made, it would make the railway better for them personally, which would make them use it more and encourage others to use.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l" latinLnBrk="0">
              <a:buFont typeface="Arial" panose="020B0604020202020204" pitchFamily="34" charset="0"/>
              <a:buChar char="•"/>
            </a:pPr>
            <a:r>
              <a:rPr lang="en-GB" sz="2800" dirty="0">
                <a:latin typeface="Arial" panose="020B0604020202020204" pitchFamily="34" charset="0"/>
                <a:cs typeface="Arial" panose="020B0604020202020204" pitchFamily="34" charset="0"/>
              </a:rPr>
              <a:t>Acknowledgement that after Covid, there is a need to encourage more people to use rail to increase revenues</a:t>
            </a:r>
            <a:r>
              <a:rPr lang="en-GB" sz="2800" b="0" i="0" dirty="0">
                <a:solidFill>
                  <a:srgbClr val="323130"/>
                </a:solidFill>
                <a:effectLst/>
                <a:latin typeface="Arial" panose="020B0604020202020204" pitchFamily="34" charset="0"/>
                <a:cs typeface="Arial" panose="020B0604020202020204" pitchFamily="34" charset="0"/>
              </a:rPr>
              <a:t>. But showing a passenger focus and real examples of improvements would help to achieve this.  </a:t>
            </a:r>
          </a:p>
          <a:p>
            <a:pPr marL="285750" indent="-285750" algn="l" latinLnBrk="0">
              <a:buFont typeface="Arial" panose="020B0604020202020204" pitchFamily="34" charset="0"/>
              <a:buChar char="•"/>
            </a:pPr>
            <a:r>
              <a:rPr lang="en-GB" sz="2800" b="0" i="0" dirty="0">
                <a:solidFill>
                  <a:srgbClr val="323130"/>
                </a:solidFill>
                <a:effectLst/>
                <a:latin typeface="Arial" panose="020B0604020202020204" pitchFamily="34" charset="0"/>
                <a:cs typeface="Arial" panose="020B0604020202020204" pitchFamily="34" charset="0"/>
              </a:rPr>
              <a:t>Even if their own chosen improvements weren’t made, there was agreement that any improvements would be beneficial to all passengers. </a:t>
            </a:r>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p:txBody>
      </p:sp>
      <p:sp>
        <p:nvSpPr>
          <p:cNvPr id="4" name="Speech Bubble: Rectangle with Corners Rounded 3">
            <a:extLst>
              <a:ext uri="{FF2B5EF4-FFF2-40B4-BE49-F238E27FC236}">
                <a16:creationId xmlns:a16="http://schemas.microsoft.com/office/drawing/2014/main" id="{2DFE5990-83F1-8439-93FF-F87277B01BB0}"/>
              </a:ext>
            </a:extLst>
          </p:cNvPr>
          <p:cNvSpPr/>
          <p:nvPr/>
        </p:nvSpPr>
        <p:spPr>
          <a:xfrm>
            <a:off x="8319516" y="1609344"/>
            <a:ext cx="3511296" cy="1042416"/>
          </a:xfrm>
          <a:prstGeom prst="wedgeRoundRectCallout">
            <a:avLst>
              <a:gd name="adj1" fmla="val -52816"/>
              <a:gd name="adj2" fmla="val 7478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kern="100" dirty="0">
                <a:effectLst/>
                <a:latin typeface="Arial" panose="020B0604020202020204" pitchFamily="34" charset="0"/>
                <a:ea typeface="Calibri" panose="020F0502020204030204" pitchFamily="34" charset="0"/>
                <a:cs typeface="Arial" panose="020B0604020202020204" pitchFamily="34" charset="0"/>
              </a:rPr>
              <a:t>“If it was more affordable I’d use it a hell of a lot more”</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6835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05118-D123-8785-CC78-59C3BD93947E}"/>
              </a:ext>
            </a:extLst>
          </p:cNvPr>
          <p:cNvSpPr>
            <a:spLocks noGrp="1"/>
          </p:cNvSpPr>
          <p:nvPr>
            <p:ph type="title"/>
          </p:nvPr>
        </p:nvSpPr>
        <p:spPr/>
        <p:txBody>
          <a:bodyPr>
            <a:normAutofit/>
          </a:bodyPr>
          <a:lstStyle/>
          <a:p>
            <a:r>
              <a:rPr lang="en-GB" sz="3200" dirty="0"/>
              <a:t>The Customer Community: 2024-25 </a:t>
            </a:r>
          </a:p>
        </p:txBody>
      </p:sp>
      <p:sp>
        <p:nvSpPr>
          <p:cNvPr id="3" name="Text Placeholder 2">
            <a:extLst>
              <a:ext uri="{FF2B5EF4-FFF2-40B4-BE49-F238E27FC236}">
                <a16:creationId xmlns:a16="http://schemas.microsoft.com/office/drawing/2014/main" id="{D2C046FC-93F7-2734-EC46-62E4E77BCB6D}"/>
              </a:ext>
            </a:extLst>
          </p:cNvPr>
          <p:cNvSpPr>
            <a:spLocks noGrp="1"/>
          </p:cNvSpPr>
          <p:nvPr>
            <p:ph type="body" sz="quarter" idx="10"/>
          </p:nvPr>
        </p:nvSpPr>
        <p:spPr>
          <a:xfrm>
            <a:off x="571500" y="2960142"/>
            <a:ext cx="3228976" cy="4002149"/>
          </a:xfrm>
        </p:spPr>
        <p:txBody>
          <a:bodyPr numCol="1" spcCol="540000">
            <a:noAutofit/>
          </a:bodyPr>
          <a:lstStyle/>
          <a:p>
            <a:pPr>
              <a:lnSpc>
                <a:spcPct val="110000"/>
              </a:lnSpc>
              <a:spcBef>
                <a:spcPts val="800"/>
              </a:spcBef>
              <a:spcAft>
                <a:spcPts val="600"/>
              </a:spcAft>
            </a:pPr>
            <a:r>
              <a:rPr lang="en-GB" sz="1400" dirty="0"/>
              <a:t>A unique vehicle for engagement</a:t>
            </a:r>
          </a:p>
          <a:p>
            <a:pPr marL="285750" indent="-285750">
              <a:lnSpc>
                <a:spcPct val="110000"/>
              </a:lnSpc>
              <a:spcBef>
                <a:spcPts val="800"/>
              </a:spcBef>
              <a:spcAft>
                <a:spcPts val="600"/>
              </a:spcAft>
              <a:buFont typeface="Wingdings" panose="05000000000000000000" pitchFamily="2" charset="2"/>
              <a:buChar char="ü"/>
            </a:pPr>
            <a:r>
              <a:rPr lang="en-GB" sz="1200" dirty="0"/>
              <a:t>Hear users’ experiences and opinions of rail travel in Britain</a:t>
            </a:r>
          </a:p>
          <a:p>
            <a:pPr marL="285750" indent="-285750">
              <a:lnSpc>
                <a:spcPct val="110000"/>
              </a:lnSpc>
              <a:spcBef>
                <a:spcPts val="800"/>
              </a:spcBef>
              <a:spcAft>
                <a:spcPts val="600"/>
              </a:spcAft>
              <a:buFont typeface="Wingdings" panose="05000000000000000000" pitchFamily="2" charset="2"/>
              <a:buChar char="ü"/>
            </a:pPr>
            <a:r>
              <a:rPr lang="en-GB" sz="1200" dirty="0"/>
              <a:t>Identify strengths, weaknesses, and improvements</a:t>
            </a:r>
          </a:p>
          <a:p>
            <a:pPr marL="285750" indent="-285750">
              <a:lnSpc>
                <a:spcPct val="110000"/>
              </a:lnSpc>
              <a:spcBef>
                <a:spcPts val="800"/>
              </a:spcBef>
              <a:spcAft>
                <a:spcPts val="600"/>
              </a:spcAft>
              <a:buFont typeface="Wingdings" panose="05000000000000000000" pitchFamily="2" charset="2"/>
              <a:buChar char="ü"/>
            </a:pPr>
            <a:r>
              <a:rPr lang="en-GB" sz="1200" dirty="0"/>
              <a:t>Involve customers in potential solutions and new ideas to help shape the future of rail </a:t>
            </a:r>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p:txBody>
      </p:sp>
      <p:pic>
        <p:nvPicPr>
          <p:cNvPr id="7" name="Graphic 6" descr="Daily calendar outline">
            <a:extLst>
              <a:ext uri="{FF2B5EF4-FFF2-40B4-BE49-F238E27FC236}">
                <a16:creationId xmlns:a16="http://schemas.microsoft.com/office/drawing/2014/main" id="{B04DF835-16DE-C92C-3A73-9E44C4FC54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664000" y="4405842"/>
            <a:ext cx="792000" cy="792000"/>
          </a:xfrm>
          <a:prstGeom prst="rect">
            <a:avLst/>
          </a:prstGeom>
        </p:spPr>
      </p:pic>
      <p:pic>
        <p:nvPicPr>
          <p:cNvPr id="15" name="Graphic 14" descr="Chat outline">
            <a:extLst>
              <a:ext uri="{FF2B5EF4-FFF2-40B4-BE49-F238E27FC236}">
                <a16:creationId xmlns:a16="http://schemas.microsoft.com/office/drawing/2014/main" id="{6BD8437E-D365-3413-9DB3-2F892241EA6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76890" y="2107491"/>
            <a:ext cx="792000" cy="792000"/>
          </a:xfrm>
          <a:prstGeom prst="rect">
            <a:avLst/>
          </a:prstGeom>
        </p:spPr>
      </p:pic>
      <p:pic>
        <p:nvPicPr>
          <p:cNvPr id="6" name="Graphic 5" descr="Target Audience outline">
            <a:extLst>
              <a:ext uri="{FF2B5EF4-FFF2-40B4-BE49-F238E27FC236}">
                <a16:creationId xmlns:a16="http://schemas.microsoft.com/office/drawing/2014/main" id="{6057D3E3-6A9B-0086-EAB4-27709A7B1FE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5543" y="2107491"/>
            <a:ext cx="792000" cy="792000"/>
          </a:xfrm>
          <a:prstGeom prst="rect">
            <a:avLst/>
          </a:prstGeom>
        </p:spPr>
      </p:pic>
      <p:pic>
        <p:nvPicPr>
          <p:cNvPr id="8" name="Graphic 7" descr="Group success outline">
            <a:extLst>
              <a:ext uri="{FF2B5EF4-FFF2-40B4-BE49-F238E27FC236}">
                <a16:creationId xmlns:a16="http://schemas.microsoft.com/office/drawing/2014/main" id="{37A24C0F-41A9-57FE-3429-1F146873E8B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664000" y="2107491"/>
            <a:ext cx="792000" cy="792000"/>
          </a:xfrm>
          <a:prstGeom prst="rect">
            <a:avLst/>
          </a:prstGeom>
        </p:spPr>
      </p:pic>
      <p:sp>
        <p:nvSpPr>
          <p:cNvPr id="4" name="TextBox 3">
            <a:extLst>
              <a:ext uri="{FF2B5EF4-FFF2-40B4-BE49-F238E27FC236}">
                <a16:creationId xmlns:a16="http://schemas.microsoft.com/office/drawing/2014/main" id="{D60F95C6-7739-242E-4D13-5F840070FDDE}"/>
              </a:ext>
            </a:extLst>
          </p:cNvPr>
          <p:cNvSpPr txBox="1"/>
          <p:nvPr/>
        </p:nvSpPr>
        <p:spPr>
          <a:xfrm>
            <a:off x="571500" y="1237924"/>
            <a:ext cx="11074400" cy="515398"/>
          </a:xfrm>
          <a:prstGeom prst="rect">
            <a:avLst/>
          </a:prstGeom>
          <a:noFill/>
        </p:spPr>
        <p:txBody>
          <a:bodyPr wrap="square" rtlCol="0">
            <a:spAutoFit/>
          </a:bodyPr>
          <a:lstStyle/>
          <a:p>
            <a:pPr marL="0" marR="0" lvl="0" indent="0" algn="l" defTabSz="457200" rtl="0" eaLnBrk="1" fontAlgn="auto" latinLnBrk="0" hangingPunct="1">
              <a:lnSpc>
                <a:spcPct val="110000"/>
              </a:lnSpc>
              <a:spcBef>
                <a:spcPts val="1000"/>
              </a:spcBef>
              <a:spcAft>
                <a:spcPts val="600"/>
              </a:spcAft>
              <a:buClrTx/>
              <a:buSzTx/>
              <a:buFontTx/>
              <a:buNone/>
              <a:tabLst/>
              <a:defRPr/>
            </a:pPr>
            <a:r>
              <a:rPr kumimoji="0" lang="en-GB" sz="1300" b="0" i="0" u="none" strike="noStrike" kern="1200" cap="none" spc="0" normalizeH="0" baseline="0" noProof="0" dirty="0">
                <a:ln>
                  <a:noFill/>
                </a:ln>
                <a:solidFill>
                  <a:srgbClr val="FFFFFF"/>
                </a:solidFill>
                <a:effectLst/>
                <a:uLnTx/>
                <a:uFillTx/>
                <a:latin typeface="Arial" panose="020B0604020202020204"/>
                <a:ea typeface="+mn-ea"/>
                <a:cs typeface="+mn-cs"/>
              </a:rPr>
              <a:t>Following the successful community insight programme which ran from February 2023 to April 2024, this is the second community of rail users brought together by Transport Focus and Great British Railways Transition Team to help inform the future of rail travel in Britain </a:t>
            </a:r>
          </a:p>
        </p:txBody>
      </p:sp>
      <p:sp>
        <p:nvSpPr>
          <p:cNvPr id="5" name="TextBox 4">
            <a:extLst>
              <a:ext uri="{FF2B5EF4-FFF2-40B4-BE49-F238E27FC236}">
                <a16:creationId xmlns:a16="http://schemas.microsoft.com/office/drawing/2014/main" id="{E781BD10-2725-A21A-32B5-10AB9D07D13D}"/>
              </a:ext>
            </a:extLst>
          </p:cNvPr>
          <p:cNvSpPr txBox="1"/>
          <p:nvPr/>
        </p:nvSpPr>
        <p:spPr>
          <a:xfrm>
            <a:off x="4711029" y="5181405"/>
            <a:ext cx="1405866" cy="593689"/>
          </a:xfrm>
          <a:prstGeom prst="rect">
            <a:avLst/>
          </a:prstGeom>
          <a:noFill/>
        </p:spPr>
        <p:txBody>
          <a:bodyPr wrap="square" rtlCol="0">
            <a:spAutoFit/>
          </a:bodyPr>
          <a:lstStyle/>
          <a:p>
            <a:pPr marL="0" marR="0" lvl="0" indent="0" algn="l" defTabSz="457200" rtl="0" eaLnBrk="1" fontAlgn="auto" latinLnBrk="0" hangingPunct="1">
              <a:lnSpc>
                <a:spcPct val="110000"/>
              </a:lnSpc>
              <a:spcBef>
                <a:spcPts val="0"/>
              </a:spcBef>
              <a:spcAft>
                <a:spcPts val="60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12 months </a:t>
            </a:r>
          </a:p>
          <a:p>
            <a:pPr marL="0" marR="0" lvl="0" indent="0" algn="l" defTabSz="457200" rtl="0" eaLnBrk="1" fontAlgn="auto" latinLnBrk="0" hangingPunct="1">
              <a:lnSpc>
                <a:spcPct val="110000"/>
              </a:lnSpc>
              <a:spcBef>
                <a:spcPts val="0"/>
              </a:spcBef>
              <a:spcAft>
                <a:spcPts val="60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from July 2024</a:t>
            </a: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78C0EC90-54A0-349F-C0A6-2DED67880F6A}"/>
              </a:ext>
            </a:extLst>
          </p:cNvPr>
          <p:cNvSpPr txBox="1"/>
          <p:nvPr/>
        </p:nvSpPr>
        <p:spPr>
          <a:xfrm>
            <a:off x="4652713" y="2960142"/>
            <a:ext cx="1522498" cy="1128194"/>
          </a:xfrm>
          <a:prstGeom prst="rect">
            <a:avLst/>
          </a:prstGeom>
          <a:noFill/>
        </p:spPr>
        <p:txBody>
          <a:bodyPr wrap="square" rtlCol="0">
            <a:spAutoFit/>
          </a:bodyPr>
          <a:lstStyle/>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40 rail users</a:t>
            </a:r>
          </a:p>
          <a:p>
            <a:pPr marL="0" marR="0" lvl="0" indent="0" algn="l" defTabSz="914400" rtl="0" eaLnBrk="1" fontAlgn="auto" latinLnBrk="0" hangingPunct="1">
              <a:lnSpc>
                <a:spcPct val="110000"/>
              </a:lnSpc>
              <a:spcBef>
                <a:spcPts val="800"/>
              </a:spcBef>
              <a:spcAft>
                <a:spcPts val="60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representing diverse needs &amp; experiences </a:t>
            </a:r>
          </a:p>
        </p:txBody>
      </p:sp>
      <p:sp>
        <p:nvSpPr>
          <p:cNvPr id="11" name="Text Placeholder 2">
            <a:extLst>
              <a:ext uri="{FF2B5EF4-FFF2-40B4-BE49-F238E27FC236}">
                <a16:creationId xmlns:a16="http://schemas.microsoft.com/office/drawing/2014/main" id="{0B5280AC-58FC-DDDF-7BF8-7F62BC86D194}"/>
              </a:ext>
            </a:extLst>
          </p:cNvPr>
          <p:cNvSpPr txBox="1">
            <a:spLocks/>
          </p:cNvSpPr>
          <p:nvPr/>
        </p:nvSpPr>
        <p:spPr>
          <a:xfrm>
            <a:off x="7485661" y="2960142"/>
            <a:ext cx="3782107" cy="4002149"/>
          </a:xfrm>
          <a:prstGeom prst="rect">
            <a:avLst/>
          </a:prstGeom>
        </p:spPr>
        <p:txBody>
          <a:bodyPr vert="horz" lIns="91440" tIns="45720" rIns="91440" bIns="45720" numCol="1" spcCol="540000" rtlCol="0">
            <a:noAutofit/>
          </a:bodyPr>
          <a:lst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Using flexible, engaging research methods</a:t>
            </a:r>
          </a:p>
          <a:p>
            <a:pPr marL="285750" marR="0" lvl="0" indent="-285750" algn="l" defTabSz="914400" rtl="0" eaLnBrk="1" fontAlgn="auto" latinLnBrk="0" hangingPunct="1">
              <a:lnSpc>
                <a:spcPct val="110000"/>
              </a:lnSpc>
              <a:spcBef>
                <a:spcPts val="800"/>
              </a:spcBef>
              <a:spcAft>
                <a:spcPts val="600"/>
              </a:spcAft>
              <a:buClrTx/>
              <a:buSzTx/>
              <a:buFont typeface="Wingdings" panose="05000000000000000000" pitchFamily="2" charset="2"/>
              <a:buChar char="ü"/>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Online research platform for continuous interaction </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Feedback on a given topic each month</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Via activities using video, text, images, polls</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Participants work individually, interacting with a moderator, and each other </a:t>
            </a:r>
          </a:p>
          <a:p>
            <a:pPr marL="171450" marR="0" lvl="0" indent="-171450" algn="l" defTabSz="914400" rtl="0" eaLnBrk="1" fontAlgn="auto" latinLnBrk="0" hangingPunct="1">
              <a:lnSpc>
                <a:spcPct val="110000"/>
              </a:lnSpc>
              <a:spcBef>
                <a:spcPts val="800"/>
              </a:spcBef>
              <a:spcAft>
                <a:spcPts val="600"/>
              </a:spcAft>
              <a:buClrTx/>
              <a:buSzTx/>
              <a:buFont typeface="Wingdings" panose="05000000000000000000" pitchFamily="2" charset="2"/>
              <a:buChar char="ü"/>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Face to face workshops to discuss topics further, generate ideas, and explore proposed concepts</a:t>
            </a: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8DAC805B-A563-350C-3FC6-01A6E4873663}"/>
              </a:ext>
            </a:extLst>
          </p:cNvPr>
          <p:cNvSpPr txBox="1"/>
          <p:nvPr/>
        </p:nvSpPr>
        <p:spPr>
          <a:xfrm>
            <a:off x="571499" y="6342793"/>
            <a:ext cx="3609975" cy="246221"/>
          </a:xfrm>
          <a:prstGeom prst="rect">
            <a:avLst/>
          </a:prstGeom>
          <a:noFill/>
        </p:spPr>
        <p:txBody>
          <a:bodyPr wrap="square" rtlCol="0">
            <a:spAutoFit/>
          </a:bodyPr>
          <a:lstStyle/>
          <a:p>
            <a:r>
              <a:rPr lang="en-GB" sz="1000" i="1" dirty="0"/>
              <a:t>All names in this report have been changed for anonymity </a:t>
            </a:r>
          </a:p>
        </p:txBody>
      </p:sp>
    </p:spTree>
    <p:extLst>
      <p:ext uri="{BB962C8B-B14F-4D97-AF65-F5344CB8AC3E}">
        <p14:creationId xmlns:p14="http://schemas.microsoft.com/office/powerpoint/2010/main" val="2783777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C8B3E-3F57-9101-6594-2B4AB8AC963F}"/>
              </a:ext>
            </a:extLst>
          </p:cNvPr>
          <p:cNvSpPr>
            <a:spLocks noGrp="1"/>
          </p:cNvSpPr>
          <p:nvPr>
            <p:ph type="title"/>
          </p:nvPr>
        </p:nvSpPr>
        <p:spPr/>
        <p:txBody>
          <a:bodyPr>
            <a:normAutofit/>
          </a:bodyPr>
          <a:lstStyle/>
          <a:p>
            <a:r>
              <a:rPr lang="en-GB" dirty="0"/>
              <a:t>But the exercise was challenging</a:t>
            </a:r>
          </a:p>
        </p:txBody>
      </p:sp>
      <p:sp>
        <p:nvSpPr>
          <p:cNvPr id="3" name="Content Placeholder 2">
            <a:extLst>
              <a:ext uri="{FF2B5EF4-FFF2-40B4-BE49-F238E27FC236}">
                <a16:creationId xmlns:a16="http://schemas.microsoft.com/office/drawing/2014/main" id="{DA7B6944-C0BA-1B84-09DC-2419E3E837FC}"/>
              </a:ext>
            </a:extLst>
          </p:cNvPr>
          <p:cNvSpPr>
            <a:spLocks noGrp="1"/>
          </p:cNvSpPr>
          <p:nvPr>
            <p:ph idx="1"/>
          </p:nvPr>
        </p:nvSpPr>
        <p:spPr>
          <a:xfrm>
            <a:off x="690372" y="1428960"/>
            <a:ext cx="11074400" cy="4000079"/>
          </a:xfrm>
        </p:spPr>
        <p:txBody>
          <a:bodyPr>
            <a:normAutofit fontScale="92500" lnSpcReduction="20000"/>
          </a:bodyPr>
          <a:lstStyle/>
          <a:p>
            <a:pPr marL="285750" indent="-285750" algn="l" latinLnBrk="0">
              <a:buFont typeface="Arial" panose="020B0604020202020204" pitchFamily="34" charset="0"/>
              <a:buChar char="•"/>
            </a:pPr>
            <a:r>
              <a:rPr lang="en-GB" sz="2800" dirty="0">
                <a:solidFill>
                  <a:srgbClr val="323130"/>
                </a:solidFill>
                <a:latin typeface="Arial" panose="020B0604020202020204" pitchFamily="34" charset="0"/>
                <a:cs typeface="Arial" panose="020B0604020202020204" pitchFamily="34" charset="0"/>
              </a:rPr>
              <a:t>Some assumed that by choosing one improvement from the list, there would inevitably be associated improvements elsewhere – so there was some creativity in choosing different items. For instance, there would be less crowding and probably better reliability if there were more services. </a:t>
            </a:r>
          </a:p>
          <a:p>
            <a:pPr marL="285750" indent="-285750" algn="l" latinLnBrk="0">
              <a:buFont typeface="Arial" panose="020B0604020202020204" pitchFamily="34" charset="0"/>
              <a:buChar char="•"/>
            </a:pPr>
            <a:r>
              <a:rPr lang="en-GB" sz="2800" dirty="0">
                <a:solidFill>
                  <a:srgbClr val="323130"/>
                </a:solidFill>
                <a:latin typeface="Arial" panose="020B0604020202020204" pitchFamily="34" charset="0"/>
                <a:cs typeface="Arial" panose="020B0604020202020204" pitchFamily="34" charset="0"/>
              </a:rPr>
              <a:t>In choosing their priorities, there was also a realisation that to achieve the outcome they wanted, such as more reliable services, was perhaps more complicated than they had imagined and would need investment in several ways. </a:t>
            </a:r>
          </a:p>
          <a:p>
            <a:pPr marL="285750" indent="-285750" algn="l" latinLnBrk="0">
              <a:buFont typeface="Arial" panose="020B0604020202020204" pitchFamily="34" charset="0"/>
              <a:buChar char="•"/>
            </a:pPr>
            <a:r>
              <a:rPr lang="en-GB" sz="2800" dirty="0">
                <a:solidFill>
                  <a:srgbClr val="323130"/>
                </a:solidFill>
                <a:latin typeface="Arial" panose="020B0604020202020204" pitchFamily="34" charset="0"/>
                <a:cs typeface="Arial" panose="020B0604020202020204" pitchFamily="34" charset="0"/>
              </a:rPr>
              <a:t>Choosing their own and then discussing with others crystallised the scale of the task and the complexity of delivering some of them across  the entire network. </a:t>
            </a:r>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80792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9ABC-05F9-1D3C-14CB-BB4337E60C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98C6BE-5154-6492-BB8F-244BF91399B6}"/>
              </a:ext>
            </a:extLst>
          </p:cNvPr>
          <p:cNvSpPr>
            <a:spLocks noGrp="1"/>
          </p:cNvSpPr>
          <p:nvPr>
            <p:ph type="title"/>
          </p:nvPr>
        </p:nvSpPr>
        <p:spPr>
          <a:xfrm>
            <a:off x="3775363" y="1987264"/>
            <a:ext cx="4641273" cy="1776131"/>
          </a:xfrm>
        </p:spPr>
        <p:txBody>
          <a:bodyPr/>
          <a:lstStyle/>
          <a:p>
            <a:pPr algn="ctr"/>
            <a:br>
              <a:rPr lang="en-GB" sz="3700" b="1" dirty="0"/>
            </a:br>
            <a:br>
              <a:rPr lang="en-GB" sz="3700" b="1" dirty="0"/>
            </a:br>
            <a:br>
              <a:rPr lang="en-GB" sz="3700" b="1" dirty="0"/>
            </a:br>
            <a:br>
              <a:rPr lang="en-GB" sz="3700" b="1" dirty="0"/>
            </a:br>
            <a:r>
              <a:rPr lang="en-GB" sz="3700" dirty="0"/>
              <a:t>How should the improvements be funded? </a:t>
            </a:r>
            <a:endParaRPr lang="en-GB" sz="3700" b="1" dirty="0"/>
          </a:p>
        </p:txBody>
      </p:sp>
    </p:spTree>
    <p:extLst>
      <p:ext uri="{BB962C8B-B14F-4D97-AF65-F5344CB8AC3E}">
        <p14:creationId xmlns:p14="http://schemas.microsoft.com/office/powerpoint/2010/main" val="25280929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DE125-F58F-012A-DA2A-41DC35143B43}"/>
              </a:ext>
            </a:extLst>
          </p:cNvPr>
          <p:cNvSpPr>
            <a:spLocks noGrp="1"/>
          </p:cNvSpPr>
          <p:nvPr>
            <p:ph type="title"/>
          </p:nvPr>
        </p:nvSpPr>
        <p:spPr/>
        <p:txBody>
          <a:bodyPr>
            <a:normAutofit fontScale="90000"/>
          </a:bodyPr>
          <a:lstStyle/>
          <a:p>
            <a:r>
              <a:rPr lang="en-GB" dirty="0"/>
              <a:t>General feeling that improvements should be funded by government / taxpayers rather than through increased fares</a:t>
            </a:r>
            <a:br>
              <a:rPr lang="en-GB" dirty="0"/>
            </a:br>
            <a:r>
              <a:rPr lang="en-GB" dirty="0"/>
              <a:t>	</a:t>
            </a:r>
          </a:p>
        </p:txBody>
      </p:sp>
      <p:sp>
        <p:nvSpPr>
          <p:cNvPr id="3" name="Content Placeholder 2">
            <a:extLst>
              <a:ext uri="{FF2B5EF4-FFF2-40B4-BE49-F238E27FC236}">
                <a16:creationId xmlns:a16="http://schemas.microsoft.com/office/drawing/2014/main" id="{50C9205A-33AC-BB7D-3A3C-20821D254BD7}"/>
              </a:ext>
            </a:extLst>
          </p:cNvPr>
          <p:cNvSpPr>
            <a:spLocks noGrp="1"/>
          </p:cNvSpPr>
          <p:nvPr>
            <p:ph idx="1"/>
          </p:nvPr>
        </p:nvSpPr>
        <p:spPr>
          <a:xfrm>
            <a:off x="205740" y="1706718"/>
            <a:ext cx="11440160" cy="4000079"/>
          </a:xfrm>
        </p:spPr>
        <p:txBody>
          <a:bodyPr>
            <a:normAutofit fontScale="85000" lnSpcReduction="10000"/>
          </a:bodyPr>
          <a:lstStyle/>
          <a:p>
            <a:pPr marL="971550" lvl="1" indent="-285750">
              <a:lnSpc>
                <a:spcPct val="110000"/>
              </a:lnSpc>
              <a:spcBef>
                <a:spcPts val="600"/>
              </a:spcBef>
            </a:pPr>
            <a:r>
              <a:rPr lang="en-GB" sz="2400" dirty="0"/>
              <a:t>Almost all the community (remember they are all rail users) see rail and public transport more generally as a social asset which should be available to all. </a:t>
            </a:r>
          </a:p>
          <a:p>
            <a:pPr marL="971550" lvl="1" indent="-285750">
              <a:lnSpc>
                <a:spcPct val="110000"/>
              </a:lnSpc>
              <a:spcBef>
                <a:spcPts val="600"/>
              </a:spcBef>
            </a:pPr>
            <a:r>
              <a:rPr lang="en-GB" sz="2400" dirty="0"/>
              <a:t>It is important that there is a railway that the whole population can rely on and that people who need to use it aren’t priced out of being able to do so. </a:t>
            </a:r>
          </a:p>
          <a:p>
            <a:pPr marL="971550" lvl="1" indent="-285750">
              <a:lnSpc>
                <a:spcPct val="110000"/>
              </a:lnSpc>
              <a:spcBef>
                <a:spcPts val="600"/>
              </a:spcBef>
            </a:pPr>
            <a:r>
              <a:rPr lang="en-GB" sz="2400" dirty="0"/>
              <a:t>Analogous with the NHS – ‘I put money from my taxes into that whether I use it or not.’ </a:t>
            </a:r>
          </a:p>
          <a:p>
            <a:pPr marL="971550" lvl="1" indent="-285750">
              <a:lnSpc>
                <a:spcPct val="110000"/>
              </a:lnSpc>
              <a:spcBef>
                <a:spcPts val="600"/>
              </a:spcBef>
            </a:pPr>
            <a:r>
              <a:rPr lang="en-GB" sz="2400" dirty="0"/>
              <a:t>It is important from an environmental / sustainability perspective that there’s an alternative to using cars. </a:t>
            </a:r>
          </a:p>
          <a:p>
            <a:pPr marL="971550" lvl="1" indent="-285750">
              <a:lnSpc>
                <a:spcPct val="110000"/>
              </a:lnSpc>
              <a:spcBef>
                <a:spcPts val="600"/>
              </a:spcBef>
            </a:pPr>
            <a:r>
              <a:rPr lang="en-GB" sz="2400" dirty="0"/>
              <a:t>Improved services will lead to greater usage which will bring in more revenue for further investment. </a:t>
            </a:r>
          </a:p>
          <a:p>
            <a:pPr marL="971550" lvl="1" indent="-285750">
              <a:lnSpc>
                <a:spcPct val="110000"/>
              </a:lnSpc>
              <a:spcBef>
                <a:spcPts val="600"/>
              </a:spcBef>
            </a:pPr>
            <a:r>
              <a:rPr lang="en-GB" sz="2400" dirty="0"/>
              <a:t>But it is important that costs are kept under control (HS2 example) and that the money is spent on the right things which will achieve the right outcomes for users.  </a:t>
            </a:r>
            <a:endParaRPr lang="en-GB" sz="1800" dirty="0"/>
          </a:p>
        </p:txBody>
      </p:sp>
    </p:spTree>
    <p:extLst>
      <p:ext uri="{BB962C8B-B14F-4D97-AF65-F5344CB8AC3E}">
        <p14:creationId xmlns:p14="http://schemas.microsoft.com/office/powerpoint/2010/main" val="712248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8156D-D88D-BC22-5B85-CB2A90583C58}"/>
              </a:ext>
            </a:extLst>
          </p:cNvPr>
          <p:cNvSpPr>
            <a:spLocks noGrp="1"/>
          </p:cNvSpPr>
          <p:nvPr>
            <p:ph type="title"/>
          </p:nvPr>
        </p:nvSpPr>
        <p:spPr>
          <a:xfrm>
            <a:off x="3768435" y="2609056"/>
            <a:ext cx="4641273" cy="1776131"/>
          </a:xfrm>
        </p:spPr>
        <p:txBody>
          <a:bodyPr/>
          <a:lstStyle/>
          <a:p>
            <a:br>
              <a:rPr lang="en-GB" sz="3200" b="1" dirty="0"/>
            </a:br>
            <a:br>
              <a:rPr lang="en-GB" sz="3200" b="1" dirty="0"/>
            </a:br>
            <a:br>
              <a:rPr lang="en-GB" sz="3200" b="1" dirty="0"/>
            </a:br>
            <a:br>
              <a:rPr lang="en-GB" sz="3200" b="1" dirty="0"/>
            </a:br>
            <a:br>
              <a:rPr lang="en-GB" sz="3200" b="1" dirty="0"/>
            </a:br>
            <a:r>
              <a:rPr lang="en-GB" sz="3200" b="1" dirty="0"/>
              <a:t>Summary – including single improvement following exercise &amp; discussion </a:t>
            </a:r>
            <a:br>
              <a:rPr lang="en-GB" sz="3200" b="1" dirty="0"/>
            </a:br>
            <a:endParaRPr lang="en-GB" sz="3200" b="1" dirty="0"/>
          </a:p>
        </p:txBody>
      </p:sp>
    </p:spTree>
    <p:extLst>
      <p:ext uri="{BB962C8B-B14F-4D97-AF65-F5344CB8AC3E}">
        <p14:creationId xmlns:p14="http://schemas.microsoft.com/office/powerpoint/2010/main" val="12769729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0D7D-9D8B-1474-1EC3-EF0D5F87F3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6E7788-FA21-10DF-69E4-B61BED326EF4}"/>
              </a:ext>
            </a:extLst>
          </p:cNvPr>
          <p:cNvSpPr>
            <a:spLocks noGrp="1"/>
          </p:cNvSpPr>
          <p:nvPr>
            <p:ph type="title"/>
          </p:nvPr>
        </p:nvSpPr>
        <p:spPr/>
        <p:txBody>
          <a:bodyPr>
            <a:normAutofit/>
          </a:bodyPr>
          <a:lstStyle/>
          <a:p>
            <a:r>
              <a:rPr lang="en-GB" sz="2800" dirty="0"/>
              <a:t>Choosing one single priority for improvement shows that cost and reliability are key factors </a:t>
            </a:r>
          </a:p>
        </p:txBody>
      </p:sp>
      <p:sp>
        <p:nvSpPr>
          <p:cNvPr id="3" name="TextBox 2">
            <a:extLst>
              <a:ext uri="{FF2B5EF4-FFF2-40B4-BE49-F238E27FC236}">
                <a16:creationId xmlns:a16="http://schemas.microsoft.com/office/drawing/2014/main" id="{0CD81D1F-439B-305A-DE2E-1DA08A644A6B}"/>
              </a:ext>
            </a:extLst>
          </p:cNvPr>
          <p:cNvSpPr txBox="1"/>
          <p:nvPr/>
        </p:nvSpPr>
        <p:spPr>
          <a:xfrm>
            <a:off x="546100" y="1444246"/>
            <a:ext cx="10925175" cy="2785378"/>
          </a:xfrm>
          <a:prstGeom prst="rect">
            <a:avLst/>
          </a:prstGeom>
          <a:noFill/>
        </p:spPr>
        <p:txBody>
          <a:bodyPr wrap="square" rtlCol="0">
            <a:spAutoFit/>
          </a:bodyPr>
          <a:lstStyle/>
          <a:p>
            <a:pPr marL="285750" indent="-285750">
              <a:spcBef>
                <a:spcPts val="900"/>
              </a:spcBef>
              <a:buFont typeface="Arial" panose="020B0604020202020204" pitchFamily="34" charset="0"/>
              <a:buChar char="•"/>
            </a:pPr>
            <a:r>
              <a:rPr lang="en-GB" sz="2000" dirty="0">
                <a:latin typeface="Arial" panose="020B0604020202020204" pitchFamily="34" charset="0"/>
                <a:cs typeface="Arial" panose="020B0604020202020204" pitchFamily="34" charset="0"/>
              </a:rPr>
              <a:t>To wrap up, following the discussions and points exercise, participants were asked to write down their ‘</a:t>
            </a:r>
            <a:r>
              <a:rPr lang="en-GB" sz="2000" b="1" dirty="0">
                <a:latin typeface="Arial" panose="020B0604020202020204" pitchFamily="34" charset="0"/>
                <a:cs typeface="Arial" panose="020B0604020202020204" pitchFamily="34" charset="0"/>
              </a:rPr>
              <a:t>one top priority for the railway, that would make it genuinely customer focussed’</a:t>
            </a:r>
            <a:r>
              <a:rPr lang="en-GB" sz="2000" b="1" dirty="0">
                <a:effectLst/>
                <a:latin typeface="Calibri" panose="020F0502020204030204" pitchFamily="34" charset="0"/>
                <a:ea typeface="Calibri" panose="020F0502020204030204" pitchFamily="34" charset="0"/>
              </a:rPr>
              <a:t>. </a:t>
            </a:r>
            <a:r>
              <a:rPr lang="en-GB" sz="2000" dirty="0">
                <a:latin typeface="Arial" panose="020B0604020202020204" pitchFamily="34" charset="0"/>
                <a:cs typeface="Arial" panose="020B0604020202020204" pitchFamily="34" charset="0"/>
              </a:rPr>
              <a:t>Some changed their mind while others stuck to one of their original priority items. </a:t>
            </a:r>
          </a:p>
          <a:p>
            <a:pPr marL="285750" indent="-285750">
              <a:spcBef>
                <a:spcPts val="900"/>
              </a:spcBef>
              <a:buFont typeface="Arial" panose="020B0604020202020204" pitchFamily="34" charset="0"/>
              <a:buChar char="•"/>
            </a:pPr>
            <a:r>
              <a:rPr lang="en-GB" sz="2000" dirty="0">
                <a:latin typeface="Arial" panose="020B0604020202020204" pitchFamily="34" charset="0"/>
                <a:cs typeface="Arial" panose="020B0604020202020204" pitchFamily="34" charset="0"/>
              </a:rPr>
              <a:t>Following the discussions, it became more evenly balanced between cost-related and reliability-related priorities, which were suggested most often. </a:t>
            </a:r>
          </a:p>
          <a:p>
            <a:pPr marL="285750" indent="-285750">
              <a:spcBef>
                <a:spcPts val="900"/>
              </a:spcBef>
              <a:buFont typeface="Arial" panose="020B0604020202020204" pitchFamily="34" charset="0"/>
              <a:buChar char="•"/>
            </a:pPr>
            <a:r>
              <a:rPr lang="en-GB" sz="2000" dirty="0">
                <a:latin typeface="Arial" panose="020B0604020202020204" pitchFamily="34" charset="0"/>
                <a:cs typeface="Arial" panose="020B0604020202020204" pitchFamily="34" charset="0"/>
              </a:rPr>
              <a:t>As in the initial exercise – some people’s individual circumstances, such as where they live or their disabilities or their environmental principles drove them to choose the same priority as before, despite the discussions. </a:t>
            </a:r>
          </a:p>
        </p:txBody>
      </p:sp>
      <p:sp>
        <p:nvSpPr>
          <p:cNvPr id="7" name="Speech Bubble: Rectangle with Corners Rounded 6">
            <a:extLst>
              <a:ext uri="{FF2B5EF4-FFF2-40B4-BE49-F238E27FC236}">
                <a16:creationId xmlns:a16="http://schemas.microsoft.com/office/drawing/2014/main" id="{20F8DE96-5400-CA97-E8CB-21EFFBD9E36D}"/>
              </a:ext>
            </a:extLst>
          </p:cNvPr>
          <p:cNvSpPr/>
          <p:nvPr/>
        </p:nvSpPr>
        <p:spPr>
          <a:xfrm>
            <a:off x="8695944" y="4096309"/>
            <a:ext cx="2683891" cy="1737782"/>
          </a:xfrm>
          <a:prstGeom prst="wedgeRoundRectCallout">
            <a:avLst>
              <a:gd name="adj1" fmla="val -46973"/>
              <a:gd name="adj2" fmla="val 60702"/>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sz="1800" kern="100" dirty="0">
                <a:effectLst/>
                <a:latin typeface="Arial" panose="020B0604020202020204" pitchFamily="34" charset="0"/>
                <a:ea typeface="Calibri" panose="020F0502020204030204" pitchFamily="34" charset="0"/>
                <a:cs typeface="Arial" panose="020B0604020202020204" pitchFamily="34" charset="0"/>
              </a:rPr>
              <a:t>Need to get cost and reliability right, otherwise you can do all of these things and the rest doesn’t matter.</a:t>
            </a:r>
          </a:p>
        </p:txBody>
      </p:sp>
      <p:graphicFrame>
        <p:nvGraphicFramePr>
          <p:cNvPr id="8" name="Diagram 7">
            <a:extLst>
              <a:ext uri="{FF2B5EF4-FFF2-40B4-BE49-F238E27FC236}">
                <a16:creationId xmlns:a16="http://schemas.microsoft.com/office/drawing/2014/main" id="{B8EF4E6B-F0FC-DA00-A9B1-086FDFF8B6B5}"/>
              </a:ext>
            </a:extLst>
          </p:cNvPr>
          <p:cNvGraphicFramePr/>
          <p:nvPr>
            <p:extLst>
              <p:ext uri="{D42A27DB-BD31-4B8C-83A1-F6EECF244321}">
                <p14:modId xmlns:p14="http://schemas.microsoft.com/office/powerpoint/2010/main" val="4148668065"/>
              </p:ext>
            </p:extLst>
          </p:nvPr>
        </p:nvGraphicFramePr>
        <p:xfrm>
          <a:off x="405384" y="4534529"/>
          <a:ext cx="8128000" cy="1737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2838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6F986-D4C7-A7A1-D54B-ED008ECEA9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8A206A-8770-6927-A531-B044707D2856}"/>
              </a:ext>
            </a:extLst>
          </p:cNvPr>
          <p:cNvSpPr>
            <a:spLocks noGrp="1"/>
          </p:cNvSpPr>
          <p:nvPr>
            <p:ph type="title"/>
          </p:nvPr>
        </p:nvSpPr>
        <p:spPr/>
        <p:txBody>
          <a:bodyPr>
            <a:normAutofit/>
          </a:bodyPr>
          <a:lstStyle/>
          <a:p>
            <a:r>
              <a:rPr lang="en-GB" sz="2800" dirty="0"/>
              <a:t>Key takeaways </a:t>
            </a:r>
          </a:p>
        </p:txBody>
      </p:sp>
      <p:sp>
        <p:nvSpPr>
          <p:cNvPr id="3" name="TextBox 2">
            <a:extLst>
              <a:ext uri="{FF2B5EF4-FFF2-40B4-BE49-F238E27FC236}">
                <a16:creationId xmlns:a16="http://schemas.microsoft.com/office/drawing/2014/main" id="{7B0C2B51-6D6E-E5FB-C4AF-3562F7A66B4A}"/>
              </a:ext>
            </a:extLst>
          </p:cNvPr>
          <p:cNvSpPr txBox="1"/>
          <p:nvPr/>
        </p:nvSpPr>
        <p:spPr>
          <a:xfrm>
            <a:off x="571500" y="1394079"/>
            <a:ext cx="11343132" cy="3762568"/>
          </a:xfrm>
          <a:prstGeom prst="rect">
            <a:avLst/>
          </a:prstGeom>
          <a:noFill/>
        </p:spPr>
        <p:txBody>
          <a:bodyPr wrap="square" rtlCol="0">
            <a:spAutoFit/>
          </a:bodyPr>
          <a:lstStyle/>
          <a:p>
            <a:pPr marL="171450" indent="-171450">
              <a:spcBef>
                <a:spcPts val="900"/>
              </a:spcBef>
              <a:buFont typeface="Arial" panose="020B0604020202020204" pitchFamily="34" charset="0"/>
              <a:buChar char="•"/>
            </a:pPr>
            <a:r>
              <a:rPr lang="en-US" sz="2400" dirty="0"/>
              <a:t>It was difficult for the community to identify single items for improvement. Often an immediate response is to ‘make everything better’, which means cheaper, more reliable, more comfortable. </a:t>
            </a:r>
          </a:p>
          <a:p>
            <a:pPr marL="171450" indent="-171450">
              <a:spcBef>
                <a:spcPts val="900"/>
              </a:spcBef>
              <a:buFont typeface="Arial" panose="020B0604020202020204" pitchFamily="34" charset="0"/>
              <a:buChar char="•"/>
            </a:pPr>
            <a:r>
              <a:rPr lang="en-US" sz="2400" dirty="0"/>
              <a:t>It became clear that they often were focusing on outcomes such as better reliability, better support from staff, fares being fairer or cheaper. </a:t>
            </a:r>
          </a:p>
          <a:p>
            <a:pPr marL="628650" lvl="1" indent="-171450">
              <a:spcBef>
                <a:spcPts val="900"/>
              </a:spcBef>
              <a:buFont typeface="Arial" panose="020B0604020202020204" pitchFamily="34" charset="0"/>
              <a:buChar char="•"/>
            </a:pPr>
            <a:r>
              <a:rPr lang="en-US" sz="2400" dirty="0"/>
              <a:t>They then asked how this outcome could be achieved. ‘Which item from the ‘pricelist’ would get that result?’ was often asked.</a:t>
            </a:r>
          </a:p>
          <a:p>
            <a:pPr marL="628650" lvl="1" indent="-171450">
              <a:spcBef>
                <a:spcPts val="900"/>
              </a:spcBef>
              <a:buFont typeface="Arial" panose="020B0604020202020204" pitchFamily="34" charset="0"/>
              <a:buChar char="•"/>
            </a:pPr>
            <a:r>
              <a:rPr lang="en-US" sz="2400" dirty="0"/>
              <a:t>Often there was an assumption that certain outcomes would naturally occur from investment in other areas, which may or may not be true. </a:t>
            </a:r>
          </a:p>
        </p:txBody>
      </p:sp>
    </p:spTree>
    <p:extLst>
      <p:ext uri="{BB962C8B-B14F-4D97-AF65-F5344CB8AC3E}">
        <p14:creationId xmlns:p14="http://schemas.microsoft.com/office/powerpoint/2010/main" val="407193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4AC1F-C3CB-4085-BBD4-DE60ABF929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0A0F09-6C46-4284-1291-E94FB9970206}"/>
              </a:ext>
            </a:extLst>
          </p:cNvPr>
          <p:cNvSpPr>
            <a:spLocks noGrp="1"/>
          </p:cNvSpPr>
          <p:nvPr>
            <p:ph type="title"/>
          </p:nvPr>
        </p:nvSpPr>
        <p:spPr/>
        <p:txBody>
          <a:bodyPr>
            <a:normAutofit/>
          </a:bodyPr>
          <a:lstStyle/>
          <a:p>
            <a:r>
              <a:rPr lang="en-GB" sz="2800" dirty="0"/>
              <a:t>Key takeaways </a:t>
            </a:r>
          </a:p>
        </p:txBody>
      </p:sp>
      <p:sp>
        <p:nvSpPr>
          <p:cNvPr id="3" name="TextBox 2">
            <a:extLst>
              <a:ext uri="{FF2B5EF4-FFF2-40B4-BE49-F238E27FC236}">
                <a16:creationId xmlns:a16="http://schemas.microsoft.com/office/drawing/2014/main" id="{9AA9CD0E-E993-F54B-1770-1AB125AA721C}"/>
              </a:ext>
            </a:extLst>
          </p:cNvPr>
          <p:cNvSpPr txBox="1"/>
          <p:nvPr/>
        </p:nvSpPr>
        <p:spPr>
          <a:xfrm>
            <a:off x="571500" y="1174623"/>
            <a:ext cx="11343132" cy="5201424"/>
          </a:xfrm>
          <a:prstGeom prst="rect">
            <a:avLst/>
          </a:prstGeom>
          <a:noFill/>
        </p:spPr>
        <p:txBody>
          <a:bodyPr wrap="square" rtlCol="0">
            <a:spAutoFit/>
          </a:bodyPr>
          <a:lstStyle/>
          <a:p>
            <a:pPr marL="285750" indent="-171450">
              <a:spcBef>
                <a:spcPts val="900"/>
              </a:spcBef>
              <a:buFont typeface="Arial" panose="020B0604020202020204" pitchFamily="34" charset="0"/>
              <a:buChar char="•"/>
            </a:pPr>
            <a:r>
              <a:rPr lang="en-US" sz="2200" dirty="0"/>
              <a:t>The reaction to the exercise suggests that in communicating improvements that are planned or coming, there is a need to spell out the benefits as well as the actions. That is, focusing on what the investment will achieve as well as what the investment is. </a:t>
            </a:r>
          </a:p>
          <a:p>
            <a:pPr marL="285750" indent="-171450">
              <a:spcBef>
                <a:spcPts val="900"/>
              </a:spcBef>
              <a:buFont typeface="Arial" panose="020B0604020202020204" pitchFamily="34" charset="0"/>
              <a:buChar char="•"/>
            </a:pPr>
            <a:r>
              <a:rPr lang="en-US" sz="2200" dirty="0"/>
              <a:t>Not only will spelling out both the action and the outcomes have more impact – including among passengers who are less engaged - it will also demonstrate the focus on and understanding of passengers.</a:t>
            </a:r>
          </a:p>
          <a:p>
            <a:pPr marL="742950" lvl="1" indent="-171450">
              <a:spcBef>
                <a:spcPts val="900"/>
              </a:spcBef>
              <a:buFont typeface="Arial" panose="020B0604020202020204" pitchFamily="34" charset="0"/>
              <a:buChar char="•"/>
            </a:pPr>
            <a:r>
              <a:rPr lang="en-US" sz="2000" dirty="0">
                <a:solidFill>
                  <a:schemeClr val="accent1"/>
                </a:solidFill>
              </a:rPr>
              <a:t>E.g. We know trains can be unreliable and sometimes aren’t as clean as they should be, so we’re making sure that trains will be cleaner and more punctual by cleaning every service and improving signaling. </a:t>
            </a:r>
          </a:p>
          <a:p>
            <a:pPr marL="285750" indent="-171450">
              <a:spcBef>
                <a:spcPts val="900"/>
              </a:spcBef>
              <a:buFont typeface="Arial" panose="020B0604020202020204" pitchFamily="34" charset="0"/>
              <a:buChar char="•"/>
            </a:pPr>
            <a:r>
              <a:rPr lang="en-US" sz="2200" dirty="0"/>
              <a:t>There was a very realistic attitude that everything couldn’t be fixed at once, but doing anything and listening to passengers to </a:t>
            </a:r>
            <a:r>
              <a:rPr lang="en-US" sz="2200" dirty="0" err="1"/>
              <a:t>prioritise</a:t>
            </a:r>
            <a:r>
              <a:rPr lang="en-US" sz="2200" dirty="0"/>
              <a:t> them is valuable. </a:t>
            </a:r>
          </a:p>
          <a:p>
            <a:pPr marL="285750" indent="-171450">
              <a:spcBef>
                <a:spcPts val="900"/>
              </a:spcBef>
              <a:buFont typeface="Arial" panose="020B0604020202020204" pitchFamily="34" charset="0"/>
              <a:buChar char="•"/>
            </a:pPr>
            <a:r>
              <a:rPr lang="en-US" sz="2200" dirty="0"/>
              <a:t>Some improvements such as cleanliness or customer service improvements could be seen as quick wins – every passenger sees whether a train is clean or not on every journey and doesn’t require capex. </a:t>
            </a:r>
          </a:p>
        </p:txBody>
      </p:sp>
    </p:spTree>
    <p:extLst>
      <p:ext uri="{BB962C8B-B14F-4D97-AF65-F5344CB8AC3E}">
        <p14:creationId xmlns:p14="http://schemas.microsoft.com/office/powerpoint/2010/main" val="749717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2B1BB-9A5C-BF68-6FFF-65FAA9766B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C48164-9EEA-9C67-9D77-8CC901EE802D}"/>
              </a:ext>
            </a:extLst>
          </p:cNvPr>
          <p:cNvSpPr>
            <a:spLocks noGrp="1"/>
          </p:cNvSpPr>
          <p:nvPr>
            <p:ph type="title"/>
          </p:nvPr>
        </p:nvSpPr>
        <p:spPr>
          <a:xfrm>
            <a:off x="3768435" y="2609056"/>
            <a:ext cx="4641273" cy="1776131"/>
          </a:xfrm>
        </p:spPr>
        <p:txBody>
          <a:bodyPr/>
          <a:lstStyle/>
          <a:p>
            <a:br>
              <a:rPr lang="en-GB" sz="3200" b="1" dirty="0"/>
            </a:br>
            <a:br>
              <a:rPr lang="en-GB" sz="3200" b="1" dirty="0"/>
            </a:br>
            <a:br>
              <a:rPr lang="en-GB" sz="3200" b="1" dirty="0"/>
            </a:br>
            <a:br>
              <a:rPr lang="en-GB" sz="3200" b="1" dirty="0"/>
            </a:br>
            <a:br>
              <a:rPr lang="en-GB" sz="3200" b="1" dirty="0"/>
            </a:br>
            <a:br>
              <a:rPr lang="en-GB" sz="3200" b="1" dirty="0"/>
            </a:br>
            <a:r>
              <a:rPr lang="en-GB" sz="3200" b="1" dirty="0"/>
              <a:t>Appendix: </a:t>
            </a:r>
            <a:br>
              <a:rPr lang="en-GB" sz="3200" b="1" dirty="0"/>
            </a:br>
            <a:br>
              <a:rPr lang="en-GB" sz="1050" b="1" dirty="0"/>
            </a:br>
            <a:r>
              <a:rPr lang="en-GB" sz="2000" dirty="0"/>
              <a:t>Full price list shown to community to choose priorities </a:t>
            </a:r>
            <a:endParaRPr lang="en-GB" sz="3200" dirty="0"/>
          </a:p>
        </p:txBody>
      </p:sp>
    </p:spTree>
    <p:extLst>
      <p:ext uri="{BB962C8B-B14F-4D97-AF65-F5344CB8AC3E}">
        <p14:creationId xmlns:p14="http://schemas.microsoft.com/office/powerpoint/2010/main" val="20798768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CC3AAF71-C6AB-6FC6-C786-DC26C5206DA6}"/>
              </a:ext>
            </a:extLst>
          </p:cNvPr>
          <p:cNvGraphicFramePr>
            <a:graphicFrameLocks noGrp="1"/>
          </p:cNvGraphicFramePr>
          <p:nvPr>
            <p:ph idx="1"/>
            <p:extLst>
              <p:ext uri="{D42A27DB-BD31-4B8C-83A1-F6EECF244321}">
                <p14:modId xmlns:p14="http://schemas.microsoft.com/office/powerpoint/2010/main" val="2824157943"/>
              </p:ext>
            </p:extLst>
          </p:nvPr>
        </p:nvGraphicFramePr>
        <p:xfrm>
          <a:off x="285392" y="1022446"/>
          <a:ext cx="5493615" cy="5579360"/>
        </p:xfrm>
        <a:graphic>
          <a:graphicData uri="http://schemas.openxmlformats.org/drawingml/2006/table">
            <a:tbl>
              <a:tblPr firstRow="1" firstCol="1" bandRow="1"/>
              <a:tblGrid>
                <a:gridCol w="408588">
                  <a:extLst>
                    <a:ext uri="{9D8B030D-6E8A-4147-A177-3AD203B41FA5}">
                      <a16:colId xmlns:a16="http://schemas.microsoft.com/office/drawing/2014/main" val="4186223092"/>
                    </a:ext>
                  </a:extLst>
                </a:gridCol>
                <a:gridCol w="4198060">
                  <a:extLst>
                    <a:ext uri="{9D8B030D-6E8A-4147-A177-3AD203B41FA5}">
                      <a16:colId xmlns:a16="http://schemas.microsoft.com/office/drawing/2014/main" val="3056333329"/>
                    </a:ext>
                  </a:extLst>
                </a:gridCol>
                <a:gridCol w="886967">
                  <a:extLst>
                    <a:ext uri="{9D8B030D-6E8A-4147-A177-3AD203B41FA5}">
                      <a16:colId xmlns:a16="http://schemas.microsoft.com/office/drawing/2014/main" val="964746299"/>
                    </a:ext>
                  </a:extLst>
                </a:gridCol>
              </a:tblGrid>
              <a:tr h="270883">
                <a:tc>
                  <a:txBody>
                    <a:bodyPr/>
                    <a:lstStyle/>
                    <a:p>
                      <a:pPr indent="13970">
                        <a:lnSpc>
                          <a:spcPct val="107000"/>
                        </a:lnSpc>
                        <a:spcAft>
                          <a:spcPts val="200"/>
                        </a:spcAft>
                        <a:buNone/>
                      </a:pPr>
                      <a:r>
                        <a:rPr lang="en-GB" sz="1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b="1"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Improvement priority </a:t>
                      </a:r>
                      <a:endPar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b="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Points</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6596322"/>
                  </a:ext>
                </a:extLst>
              </a:tr>
              <a:tr h="409381">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1</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reliability – by improving day to day driver/conductor/operating staff resourcing (e.g. reduce risk of driver unavailability)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66151564"/>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2</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Reduce / eliminate industrial action – e.g. by meeting staff requirements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775281"/>
                  </a:ext>
                </a:extLst>
              </a:tr>
              <a:tr h="356359">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3</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reliability – by improving resilience to weather / natural events (e.g. temperature impacts on, ability to prevent / resolve landslips, ability to deal with fallen trees.)</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5149825"/>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4</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reliability –electrification and other technology to improve operational efficiency</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294612"/>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Increase frequency and/or run trains earlier/later from given locations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3706074"/>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6</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Increase number of staff available for customer service at stations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6478755"/>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7</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staff training – greater focus on customer service, not operations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9394897"/>
                  </a:ext>
                </a:extLst>
              </a:tr>
              <a:tr h="270883">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8</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Passenger Assistance – more, more reliable, less requirement to book ahead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7185114"/>
                  </a:ext>
                </a:extLst>
              </a:tr>
              <a:tr h="0">
                <a:tc>
                  <a:txBody>
                    <a:bodyPr/>
                    <a:lstStyle/>
                    <a:p>
                      <a:pPr indent="13970">
                        <a:lnSpc>
                          <a:spcPct val="107000"/>
                        </a:lnSpc>
                        <a:spcAft>
                          <a:spcPts val="200"/>
                        </a:spcAft>
                        <a:buNone/>
                      </a:pPr>
                      <a:r>
                        <a:rPr lang="en-GB" sz="1400" kern="100">
                          <a:solidFill>
                            <a:schemeClr val="tx1"/>
                          </a:solidFill>
                          <a:effectLst/>
                          <a:latin typeface="Arial" panose="020B0604020202020204" pitchFamily="34" charset="0"/>
                          <a:ea typeface="Calibri" panose="020F0502020204030204" pitchFamily="34" charset="0"/>
                          <a:cs typeface="Arial" panose="020B0604020202020204" pitchFamily="34" charset="0"/>
                        </a:rPr>
                        <a:t>9</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accessibility around / into stations and on board (working lifts, design of space)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1162368"/>
                  </a:ext>
                </a:extLst>
              </a:tr>
            </a:tbl>
          </a:graphicData>
        </a:graphic>
      </p:graphicFrame>
      <p:graphicFrame>
        <p:nvGraphicFramePr>
          <p:cNvPr id="5" name="Content Placeholder 3">
            <a:extLst>
              <a:ext uri="{FF2B5EF4-FFF2-40B4-BE49-F238E27FC236}">
                <a16:creationId xmlns:a16="http://schemas.microsoft.com/office/drawing/2014/main" id="{A7188500-8029-F40D-CBCF-074B9A428928}"/>
              </a:ext>
            </a:extLst>
          </p:cNvPr>
          <p:cNvGraphicFramePr>
            <a:graphicFrameLocks/>
          </p:cNvGraphicFramePr>
          <p:nvPr>
            <p:extLst>
              <p:ext uri="{D42A27DB-BD31-4B8C-83A1-F6EECF244321}">
                <p14:modId xmlns:p14="http://schemas.microsoft.com/office/powerpoint/2010/main" val="1090545970"/>
              </p:ext>
            </p:extLst>
          </p:nvPr>
        </p:nvGraphicFramePr>
        <p:xfrm>
          <a:off x="5917432" y="1031590"/>
          <a:ext cx="5874234" cy="4767647"/>
        </p:xfrm>
        <a:graphic>
          <a:graphicData uri="http://schemas.openxmlformats.org/drawingml/2006/table">
            <a:tbl>
              <a:tblPr firstRow="1" firstCol="1" bandRow="1"/>
              <a:tblGrid>
                <a:gridCol w="436897">
                  <a:extLst>
                    <a:ext uri="{9D8B030D-6E8A-4147-A177-3AD203B41FA5}">
                      <a16:colId xmlns:a16="http://schemas.microsoft.com/office/drawing/2014/main" val="4186223092"/>
                    </a:ext>
                  </a:extLst>
                </a:gridCol>
                <a:gridCol w="4828783">
                  <a:extLst>
                    <a:ext uri="{9D8B030D-6E8A-4147-A177-3AD203B41FA5}">
                      <a16:colId xmlns:a16="http://schemas.microsoft.com/office/drawing/2014/main" val="3056333329"/>
                    </a:ext>
                  </a:extLst>
                </a:gridCol>
                <a:gridCol w="608554">
                  <a:extLst>
                    <a:ext uri="{9D8B030D-6E8A-4147-A177-3AD203B41FA5}">
                      <a16:colId xmlns:a16="http://schemas.microsoft.com/office/drawing/2014/main" val="964746299"/>
                    </a:ext>
                  </a:extLst>
                </a:gridCol>
              </a:tblGrid>
              <a:tr h="270883">
                <a:tc>
                  <a:txBody>
                    <a:bodyPr/>
                    <a:lstStyle/>
                    <a:p>
                      <a:pPr indent="1397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Reduce crowding on board – longer, or more frequent trains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8886712"/>
                  </a:ext>
                </a:extLst>
              </a:tr>
              <a:tr h="13436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11</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cleanliness and upkeep on board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49072954"/>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12</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safety at stations – lighting, cameras, staff presence, etc.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07972245"/>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13</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safety on board – cameras, staff / security personnel presence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5176850"/>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14</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Enforce comfort extras like seat reservations / quiet coaches, with staff to manage use where needed</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2198312"/>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15</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Refurbish all trains to a minimum standard of comfort, space, etc.</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0568434"/>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16</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Allow free / discounted, reliably available parking at stations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66566799"/>
                  </a:ext>
                </a:extLst>
              </a:tr>
              <a:tr h="270883">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17</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Reduce complexity of tickets by having 4-5 ticket types only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233811"/>
                  </a:ext>
                </a:extLst>
              </a:tr>
              <a:tr h="409381">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18</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Upgrade compensation policy – more generous, no questions asked, compensate for other losses beyond the journey cost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6789335"/>
                  </a:ext>
                </a:extLst>
              </a:tr>
              <a:tr h="132386">
                <a:tc>
                  <a:txBody>
                    <a:bodyPr/>
                    <a:lstStyle/>
                    <a:p>
                      <a:pPr indent="13970">
                        <a:lnSpc>
                          <a:spcPct val="107000"/>
                        </a:lnSpc>
                        <a:spcAft>
                          <a:spcPts val="200"/>
                        </a:spcAft>
                        <a:buNone/>
                      </a:pPr>
                      <a:r>
                        <a:rPr lang="en-GB" sz="1600" kern="100">
                          <a:solidFill>
                            <a:schemeClr val="tx1"/>
                          </a:solidFill>
                          <a:effectLst/>
                          <a:latin typeface="Arial" panose="020B0604020202020204" pitchFamily="34" charset="0"/>
                          <a:ea typeface="Calibri" panose="020F0502020204030204" pitchFamily="34" charset="0"/>
                          <a:cs typeface="Arial" panose="020B0604020202020204" pitchFamily="34" charset="0"/>
                        </a:rPr>
                        <a:t>19</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Improve overall sustainability e.g. remove diesel fuel </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210820">
                        <a:lnSpc>
                          <a:spcPct val="107000"/>
                        </a:lnSpc>
                        <a:spcAft>
                          <a:spcPts val="200"/>
                        </a:spcAft>
                        <a:buNone/>
                      </a:pPr>
                      <a:r>
                        <a:rPr lang="en-GB" sz="16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36191" marR="361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9859586"/>
                  </a:ext>
                </a:extLst>
              </a:tr>
            </a:tbl>
          </a:graphicData>
        </a:graphic>
      </p:graphicFrame>
      <p:sp>
        <p:nvSpPr>
          <p:cNvPr id="2" name="Title 1">
            <a:extLst>
              <a:ext uri="{FF2B5EF4-FFF2-40B4-BE49-F238E27FC236}">
                <a16:creationId xmlns:a16="http://schemas.microsoft.com/office/drawing/2014/main" id="{2A2C496A-4422-271A-CD8A-8EC2438B0FE8}"/>
              </a:ext>
            </a:extLst>
          </p:cNvPr>
          <p:cNvSpPr>
            <a:spLocks noGrp="1"/>
          </p:cNvSpPr>
          <p:nvPr>
            <p:ph type="title"/>
          </p:nvPr>
        </p:nvSpPr>
        <p:spPr>
          <a:xfrm>
            <a:off x="380232" y="348488"/>
            <a:ext cx="11689848" cy="977900"/>
          </a:xfrm>
        </p:spPr>
        <p:txBody>
          <a:bodyPr>
            <a:normAutofit/>
          </a:bodyPr>
          <a:lstStyle/>
          <a:p>
            <a:r>
              <a:rPr lang="en-GB" sz="2600" b="1" dirty="0"/>
              <a:t>Full pricelist of improvements – each participant had 100 points to spend </a:t>
            </a:r>
            <a:endParaRPr lang="en-GB" sz="2000" dirty="0"/>
          </a:p>
        </p:txBody>
      </p:sp>
    </p:spTree>
    <p:extLst>
      <p:ext uri="{BB962C8B-B14F-4D97-AF65-F5344CB8AC3E}">
        <p14:creationId xmlns:p14="http://schemas.microsoft.com/office/powerpoint/2010/main" val="21971827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a:extLst>
              <a:ext uri="{FF2B5EF4-FFF2-40B4-BE49-F238E27FC236}">
                <a16:creationId xmlns:a16="http://schemas.microsoft.com/office/drawing/2014/main" id="{AED92105-10C3-3393-0A81-2DEBE18FC045}"/>
              </a:ext>
            </a:extLst>
          </p:cNvPr>
          <p:cNvPicPr>
            <a:picLocks noGrp="1" noChangeAspect="1"/>
          </p:cNvPicPr>
          <p:nvPr>
            <p:ph idx="10"/>
          </p:nvPr>
        </p:nvPicPr>
        <p:blipFill>
          <a:blip r:embed="rId2" cstate="screen">
            <a:extLst>
              <a:ext uri="{28A0092B-C50C-407E-A947-70E740481C1C}">
                <a14:useLocalDpi xmlns:a14="http://schemas.microsoft.com/office/drawing/2010/main"/>
              </a:ext>
            </a:extLst>
          </a:blip>
          <a:stretch>
            <a:fillRect/>
          </a:stretch>
        </p:blipFill>
        <p:spPr>
          <a:xfrm>
            <a:off x="3032851" y="2057239"/>
            <a:ext cx="2332372" cy="1349698"/>
          </a:xfrm>
        </p:spPr>
      </p:pic>
      <p:pic>
        <p:nvPicPr>
          <p:cNvPr id="22" name="Content Placeholder 21">
            <a:extLst>
              <a:ext uri="{FF2B5EF4-FFF2-40B4-BE49-F238E27FC236}">
                <a16:creationId xmlns:a16="http://schemas.microsoft.com/office/drawing/2014/main" id="{C81035DE-31C5-05EA-2158-3933E170613D}"/>
              </a:ext>
            </a:extLst>
          </p:cNvPr>
          <p:cNvPicPr>
            <a:picLocks noGrp="1" noChangeAspect="1"/>
          </p:cNvPicPr>
          <p:nvPr>
            <p:ph idx="11"/>
          </p:nvPr>
        </p:nvPicPr>
        <p:blipFill>
          <a:blip r:embed="rId3" cstate="screen">
            <a:extLst>
              <a:ext uri="{28A0092B-C50C-407E-A947-70E740481C1C}">
                <a14:useLocalDpi xmlns:a14="http://schemas.microsoft.com/office/drawing/2010/main"/>
              </a:ext>
            </a:extLst>
          </a:blip>
          <a:stretch>
            <a:fillRect/>
          </a:stretch>
        </p:blipFill>
        <p:spPr>
          <a:xfrm>
            <a:off x="5577205" y="2054703"/>
            <a:ext cx="2275746" cy="1354770"/>
          </a:xfrm>
        </p:spPr>
      </p:pic>
      <p:sp>
        <p:nvSpPr>
          <p:cNvPr id="6" name="Content Placeholder 5">
            <a:extLst>
              <a:ext uri="{FF2B5EF4-FFF2-40B4-BE49-F238E27FC236}">
                <a16:creationId xmlns:a16="http://schemas.microsoft.com/office/drawing/2014/main" id="{AC119CB2-448B-B9BC-DCC1-58927EDB97F7}"/>
              </a:ext>
            </a:extLst>
          </p:cNvPr>
          <p:cNvSpPr>
            <a:spLocks noGrp="1"/>
          </p:cNvSpPr>
          <p:nvPr>
            <p:ph idx="13"/>
          </p:nvPr>
        </p:nvSpPr>
        <p:spPr>
          <a:xfrm>
            <a:off x="571501" y="3892549"/>
            <a:ext cx="1968624" cy="1814551"/>
          </a:xfrm>
        </p:spPr>
        <p:txBody>
          <a:bodyPr>
            <a:normAutofit/>
          </a:bodyPr>
          <a:lstStyle/>
          <a:p>
            <a:r>
              <a:rPr lang="en-GB" sz="1400" dirty="0"/>
              <a:t>Bus, coach and tram users across England outside London.</a:t>
            </a:r>
          </a:p>
        </p:txBody>
      </p:sp>
      <p:sp>
        <p:nvSpPr>
          <p:cNvPr id="7" name="Content Placeholder 6">
            <a:extLst>
              <a:ext uri="{FF2B5EF4-FFF2-40B4-BE49-F238E27FC236}">
                <a16:creationId xmlns:a16="http://schemas.microsoft.com/office/drawing/2014/main" id="{E1FECE14-4E46-6BC3-81C5-29EC1FAC577E}"/>
              </a:ext>
            </a:extLst>
          </p:cNvPr>
          <p:cNvSpPr>
            <a:spLocks noGrp="1"/>
          </p:cNvSpPr>
          <p:nvPr>
            <p:ph idx="14"/>
          </p:nvPr>
        </p:nvSpPr>
        <p:spPr>
          <a:xfrm>
            <a:off x="3032851" y="3892549"/>
            <a:ext cx="2112777" cy="1814551"/>
          </a:xfrm>
        </p:spPr>
        <p:txBody>
          <a:bodyPr>
            <a:normAutofit/>
          </a:bodyPr>
          <a:lstStyle/>
          <a:p>
            <a:r>
              <a:rPr lang="en-GB" sz="1400" dirty="0"/>
              <a:t>Rail passengers in Great Britain.</a:t>
            </a:r>
          </a:p>
        </p:txBody>
      </p:sp>
      <p:sp>
        <p:nvSpPr>
          <p:cNvPr id="8" name="Content Placeholder 7">
            <a:extLst>
              <a:ext uri="{FF2B5EF4-FFF2-40B4-BE49-F238E27FC236}">
                <a16:creationId xmlns:a16="http://schemas.microsoft.com/office/drawing/2014/main" id="{BA44CD0D-3BA8-C0BB-5410-F71E83520984}"/>
              </a:ext>
            </a:extLst>
          </p:cNvPr>
          <p:cNvSpPr>
            <a:spLocks noGrp="1"/>
          </p:cNvSpPr>
          <p:nvPr>
            <p:ph idx="15"/>
          </p:nvPr>
        </p:nvSpPr>
        <p:spPr>
          <a:xfrm>
            <a:off x="5577206" y="3892549"/>
            <a:ext cx="2275746" cy="1814551"/>
          </a:xfrm>
        </p:spPr>
        <p:txBody>
          <a:bodyPr>
            <a:normAutofit/>
          </a:bodyPr>
          <a:lstStyle/>
          <a:p>
            <a:r>
              <a:rPr lang="en-GB" sz="1400" dirty="0"/>
              <a:t>All users of England’s motorways and major ‘A’ roads (the Strategic Road Network).</a:t>
            </a:r>
          </a:p>
        </p:txBody>
      </p:sp>
      <p:sp>
        <p:nvSpPr>
          <p:cNvPr id="9" name="Title 8">
            <a:extLst>
              <a:ext uri="{FF2B5EF4-FFF2-40B4-BE49-F238E27FC236}">
                <a16:creationId xmlns:a16="http://schemas.microsoft.com/office/drawing/2014/main" id="{C038AC78-F451-B2F6-E9E3-FC4A15444522}"/>
              </a:ext>
            </a:extLst>
          </p:cNvPr>
          <p:cNvSpPr>
            <a:spLocks noGrp="1"/>
          </p:cNvSpPr>
          <p:nvPr>
            <p:ph type="title"/>
          </p:nvPr>
        </p:nvSpPr>
        <p:spPr>
          <a:xfrm>
            <a:off x="530823" y="558800"/>
            <a:ext cx="11074400" cy="627063"/>
          </a:xfrm>
        </p:spPr>
        <p:txBody>
          <a:bodyPr>
            <a:normAutofit/>
          </a:bodyPr>
          <a:lstStyle/>
          <a:p>
            <a:r>
              <a:rPr lang="en-GB" dirty="0"/>
              <a:t>About Transport Focus</a:t>
            </a:r>
          </a:p>
        </p:txBody>
      </p:sp>
      <p:sp>
        <p:nvSpPr>
          <p:cNvPr id="10" name="Content Placeholder 9">
            <a:extLst>
              <a:ext uri="{FF2B5EF4-FFF2-40B4-BE49-F238E27FC236}">
                <a16:creationId xmlns:a16="http://schemas.microsoft.com/office/drawing/2014/main" id="{673A64FC-D970-E7B2-2B7A-3464E3610B74}"/>
              </a:ext>
            </a:extLst>
          </p:cNvPr>
          <p:cNvSpPr>
            <a:spLocks noGrp="1"/>
          </p:cNvSpPr>
          <p:nvPr>
            <p:ph sz="quarter" idx="21"/>
          </p:nvPr>
        </p:nvSpPr>
        <p:spPr>
          <a:xfrm>
            <a:off x="571500" y="1343181"/>
            <a:ext cx="5524500" cy="554038"/>
          </a:xfrm>
        </p:spPr>
        <p:txBody>
          <a:bodyPr>
            <a:normAutofit lnSpcReduction="10000"/>
          </a:bodyPr>
          <a:lstStyle/>
          <a:p>
            <a:r>
              <a:rPr lang="en-GB" sz="1600" dirty="0"/>
              <a:t>Transport Focus is the independent consumer organisation representing the interests of:</a:t>
            </a:r>
          </a:p>
        </p:txBody>
      </p:sp>
      <p:pic>
        <p:nvPicPr>
          <p:cNvPr id="18" name="Content Placeholder 17">
            <a:extLst>
              <a:ext uri="{FF2B5EF4-FFF2-40B4-BE49-F238E27FC236}">
                <a16:creationId xmlns:a16="http://schemas.microsoft.com/office/drawing/2014/main" id="{D0A09B0F-2C95-9C6C-3B24-D0FF8A1EA088}"/>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571501" y="2054703"/>
            <a:ext cx="2093736" cy="1354770"/>
          </a:xfrm>
        </p:spPr>
      </p:pic>
      <p:sp>
        <p:nvSpPr>
          <p:cNvPr id="24" name="TextBox 23">
            <a:extLst>
              <a:ext uri="{FF2B5EF4-FFF2-40B4-BE49-F238E27FC236}">
                <a16:creationId xmlns:a16="http://schemas.microsoft.com/office/drawing/2014/main" id="{D1473779-2517-CFA8-492E-954BF10F502A}"/>
              </a:ext>
            </a:extLst>
          </p:cNvPr>
          <p:cNvSpPr txBox="1"/>
          <p:nvPr/>
        </p:nvSpPr>
        <p:spPr>
          <a:xfrm>
            <a:off x="546100" y="5245435"/>
            <a:ext cx="11074400"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F"/>
                </a:solidFill>
                <a:effectLst/>
                <a:uLnTx/>
                <a:uFillTx/>
                <a:latin typeface="Arial" panose="020B0604020202020204"/>
                <a:ea typeface="+mn-ea"/>
                <a:cs typeface="+mn-cs"/>
              </a:rPr>
              <a:t>We work to make a difference for all transport users.</a:t>
            </a:r>
          </a:p>
        </p:txBody>
      </p:sp>
      <p:sp>
        <p:nvSpPr>
          <p:cNvPr id="2" name="Content Placeholder 4">
            <a:extLst>
              <a:ext uri="{FF2B5EF4-FFF2-40B4-BE49-F238E27FC236}">
                <a16:creationId xmlns:a16="http://schemas.microsoft.com/office/drawing/2014/main" id="{0964896E-1D7F-CD7F-3BAB-E24CBCE54100}"/>
              </a:ext>
            </a:extLst>
          </p:cNvPr>
          <p:cNvSpPr txBox="1">
            <a:spLocks/>
          </p:cNvSpPr>
          <p:nvPr/>
        </p:nvSpPr>
        <p:spPr>
          <a:xfrm>
            <a:off x="8631234" y="2057239"/>
            <a:ext cx="2751141" cy="399415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Any enquiries about this report should be addressed to:</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Louise Coward – Head of Insights  Louise.coward@transportfocus.org.uk</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Transport Focus</a:t>
            </a:r>
            <a:b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200" b="0" i="0" u="none" strike="noStrike" kern="1200" cap="none" spc="0" normalizeH="0" baseline="0" noProof="0">
                <a:ln>
                  <a:noFill/>
                </a:ln>
                <a:solidFill>
                  <a:srgbClr val="FFFFFF"/>
                </a:solidFill>
                <a:effectLst/>
                <a:uLnTx/>
                <a:uFillTx/>
                <a:latin typeface="Arial" panose="020B0604020202020204"/>
                <a:ea typeface="+mn-ea"/>
                <a:cs typeface="+mn-cs"/>
              </a:rPr>
              <a:t>10th Floor, 25 Cabot Square, London </a:t>
            </a: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E14 4QZ</a:t>
            </a: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www.transportfocus.org.uk</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Transport Focus is the operating name of the Passengers’ Council</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4" name="Straight Connector 3">
            <a:extLst>
              <a:ext uri="{FF2B5EF4-FFF2-40B4-BE49-F238E27FC236}">
                <a16:creationId xmlns:a16="http://schemas.microsoft.com/office/drawing/2014/main" id="{A056D107-B40B-3B51-6957-3B12C56E2C8D}"/>
              </a:ext>
            </a:extLst>
          </p:cNvPr>
          <p:cNvCxnSpPr/>
          <p:nvPr/>
        </p:nvCxnSpPr>
        <p:spPr>
          <a:xfrm>
            <a:off x="8562975" y="2133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819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FAAC7A0-F043-80D0-BA9A-A87645CE5827}"/>
              </a:ext>
            </a:extLst>
          </p:cNvPr>
          <p:cNvSpPr txBox="1"/>
          <p:nvPr/>
        </p:nvSpPr>
        <p:spPr>
          <a:xfrm>
            <a:off x="3506572" y="2508821"/>
            <a:ext cx="1352299"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200"/>
              </a:spcAft>
              <a:buClrTx/>
              <a:buSzTx/>
              <a:buFontTx/>
              <a:buNone/>
              <a:tabLst/>
              <a:defRPr/>
            </a:pPr>
            <a:r>
              <a:rPr kumimoji="0" lang="en-GB" sz="1200" b="0" i="0" u="none" strike="noStrike" kern="1200" cap="none" spc="0" normalizeH="0" baseline="0" noProof="0" dirty="0">
                <a:ln>
                  <a:noFill/>
                </a:ln>
                <a:solidFill>
                  <a:srgbClr val="401938"/>
                </a:solidFill>
                <a:effectLst/>
                <a:uLnTx/>
                <a:uFillTx/>
                <a:latin typeface="Arial" panose="020B0604020202020204"/>
                <a:ea typeface="+mn-ea"/>
                <a:cs typeface="+mn-cs"/>
              </a:rPr>
              <a:t>Central Birmingham</a:t>
            </a:r>
          </a:p>
        </p:txBody>
      </p:sp>
      <p:sp>
        <p:nvSpPr>
          <p:cNvPr id="33" name="TextBox 32">
            <a:extLst>
              <a:ext uri="{FF2B5EF4-FFF2-40B4-BE49-F238E27FC236}">
                <a16:creationId xmlns:a16="http://schemas.microsoft.com/office/drawing/2014/main" id="{1B05400F-A13B-1BC2-DE01-236C755E4E5E}"/>
              </a:ext>
            </a:extLst>
          </p:cNvPr>
          <p:cNvSpPr txBox="1"/>
          <p:nvPr/>
        </p:nvSpPr>
        <p:spPr>
          <a:xfrm>
            <a:off x="1598194" y="4420011"/>
            <a:ext cx="3819581"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200"/>
              </a:spcAft>
              <a:buClrTx/>
              <a:buSzTx/>
              <a:buFontTx/>
              <a:buNone/>
              <a:tabLst/>
              <a:defRPr/>
            </a:pPr>
            <a:r>
              <a:rPr kumimoji="0" lang="en-GB" sz="1400" b="1" i="0" u="none" strike="noStrike" kern="1200" cap="none" spc="0" normalizeH="0" baseline="0" noProof="0" dirty="0">
                <a:ln>
                  <a:noFill/>
                </a:ln>
                <a:solidFill>
                  <a:srgbClr val="E30613"/>
                </a:solidFill>
                <a:effectLst/>
                <a:uLnTx/>
                <a:uFillTx/>
                <a:latin typeface="Arial" panose="020B0604020202020204"/>
                <a:ea typeface="+mn-ea"/>
                <a:cs typeface="+mn-cs"/>
              </a:rPr>
              <a:t>Detailed discussions and workshop sessions on: </a:t>
            </a:r>
            <a:endParaRPr kumimoji="0" lang="en-GB" sz="1400" b="0" i="0" u="none" strike="noStrike" kern="1200" cap="none" spc="0" normalizeH="0" baseline="0" noProof="0" dirty="0">
              <a:ln>
                <a:noFill/>
              </a:ln>
              <a:solidFill>
                <a:srgbClr val="E30613"/>
              </a:solidFill>
              <a:effectLst/>
              <a:uLnTx/>
              <a:uFillTx/>
              <a:latin typeface="Arial" panose="020B0604020202020204"/>
              <a:ea typeface="+mn-ea"/>
              <a:cs typeface="+mn-cs"/>
            </a:endParaRPr>
          </a:p>
        </p:txBody>
      </p:sp>
      <p:pic>
        <p:nvPicPr>
          <p:cNvPr id="38" name="Graphic 37" descr="Target Audience outline">
            <a:extLst>
              <a:ext uri="{FF2B5EF4-FFF2-40B4-BE49-F238E27FC236}">
                <a16:creationId xmlns:a16="http://schemas.microsoft.com/office/drawing/2014/main" id="{F242FCDB-A999-6453-BE15-8FAC6BDF233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53514" y="4331443"/>
            <a:ext cx="663070" cy="663070"/>
          </a:xfrm>
          <a:prstGeom prst="rect">
            <a:avLst/>
          </a:prstGeom>
        </p:spPr>
      </p:pic>
      <p:sp>
        <p:nvSpPr>
          <p:cNvPr id="10" name="Title 1">
            <a:extLst>
              <a:ext uri="{FF2B5EF4-FFF2-40B4-BE49-F238E27FC236}">
                <a16:creationId xmlns:a16="http://schemas.microsoft.com/office/drawing/2014/main" id="{8E0A0AD8-82A8-6367-EBE1-658059D092CB}"/>
              </a:ext>
            </a:extLst>
          </p:cNvPr>
          <p:cNvSpPr>
            <a:spLocks noGrp="1"/>
          </p:cNvSpPr>
          <p:nvPr>
            <p:ph type="title"/>
          </p:nvPr>
        </p:nvSpPr>
        <p:spPr>
          <a:xfrm>
            <a:off x="571500" y="558800"/>
            <a:ext cx="10844475" cy="977900"/>
          </a:xfrm>
        </p:spPr>
        <p:txBody>
          <a:bodyPr>
            <a:noAutofit/>
          </a:bodyPr>
          <a:lstStyle/>
          <a:p>
            <a:r>
              <a:rPr lang="en-GB" sz="2600" dirty="0"/>
              <a:t>In March 2025, participants and colleagues came together, in person, to discuss various aspects of rail experience and plans for the future</a:t>
            </a:r>
          </a:p>
        </p:txBody>
      </p:sp>
      <p:pic>
        <p:nvPicPr>
          <p:cNvPr id="14" name="Picture 13">
            <a:extLst>
              <a:ext uri="{FF2B5EF4-FFF2-40B4-BE49-F238E27FC236}">
                <a16:creationId xmlns:a16="http://schemas.microsoft.com/office/drawing/2014/main" id="{A02D53BD-79CB-7161-F34A-C8291438FD8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8689" y="1930923"/>
            <a:ext cx="1998811" cy="2006297"/>
          </a:xfrm>
          <a:prstGeom prst="rect">
            <a:avLst/>
          </a:prstGeom>
        </p:spPr>
      </p:pic>
      <p:pic>
        <p:nvPicPr>
          <p:cNvPr id="15" name="Graphic 14" descr="Daily calendar outline">
            <a:extLst>
              <a:ext uri="{FF2B5EF4-FFF2-40B4-BE49-F238E27FC236}">
                <a16:creationId xmlns:a16="http://schemas.microsoft.com/office/drawing/2014/main" id="{43ED842B-5961-3256-6A55-D0EAF461E3AD}"/>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887486" y="1832308"/>
            <a:ext cx="576000" cy="576000"/>
          </a:xfrm>
          <a:prstGeom prst="rect">
            <a:avLst/>
          </a:prstGeom>
        </p:spPr>
      </p:pic>
      <p:sp>
        <p:nvSpPr>
          <p:cNvPr id="16" name="TextBox 15">
            <a:extLst>
              <a:ext uri="{FF2B5EF4-FFF2-40B4-BE49-F238E27FC236}">
                <a16:creationId xmlns:a16="http://schemas.microsoft.com/office/drawing/2014/main" id="{CCBF1DCB-FF1A-CC8A-3C40-722E6AA687C9}"/>
              </a:ext>
            </a:extLst>
          </p:cNvPr>
          <p:cNvSpPr txBox="1"/>
          <p:nvPr/>
        </p:nvSpPr>
        <p:spPr>
          <a:xfrm>
            <a:off x="2868535" y="3100592"/>
            <a:ext cx="2152909" cy="85664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2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Full day workshop with nearly all of the community, joined by GBRTT</a:t>
            </a:r>
            <a:r>
              <a:rPr lang="en-GB" sz="1200" dirty="0">
                <a:solidFill>
                  <a:srgbClr val="000000"/>
                </a:solidFill>
                <a:latin typeface="Arial" panose="020B0604020202020204"/>
              </a:rPr>
              <a:t> </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and Transport Focus colleagues</a:t>
            </a:r>
          </a:p>
        </p:txBody>
      </p:sp>
      <p:sp>
        <p:nvSpPr>
          <p:cNvPr id="17" name="TextBox 16">
            <a:extLst>
              <a:ext uri="{FF2B5EF4-FFF2-40B4-BE49-F238E27FC236}">
                <a16:creationId xmlns:a16="http://schemas.microsoft.com/office/drawing/2014/main" id="{A48B4131-7969-F96B-0037-A4BC05DB878F}"/>
              </a:ext>
            </a:extLst>
          </p:cNvPr>
          <p:cNvSpPr txBox="1"/>
          <p:nvPr/>
        </p:nvSpPr>
        <p:spPr>
          <a:xfrm>
            <a:off x="3506572" y="1889476"/>
            <a:ext cx="1352299"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200"/>
              </a:spcAft>
              <a:buClrTx/>
              <a:buSzTx/>
              <a:buFontTx/>
              <a:buNone/>
              <a:tabLst/>
              <a:defRPr/>
            </a:pPr>
            <a:r>
              <a:rPr kumimoji="0" lang="en-GB" sz="1200" b="0" i="0" u="none" strike="noStrike" kern="1200" cap="none" spc="0" normalizeH="0" baseline="0" noProof="0" dirty="0">
                <a:ln>
                  <a:noFill/>
                </a:ln>
                <a:solidFill>
                  <a:srgbClr val="401938"/>
                </a:solidFill>
                <a:effectLst/>
                <a:uLnTx/>
                <a:uFillTx/>
                <a:latin typeface="Arial" panose="020B0604020202020204"/>
                <a:ea typeface="+mn-ea"/>
                <a:cs typeface="+mn-cs"/>
              </a:rPr>
              <a:t>Saturday 22</a:t>
            </a:r>
            <a:r>
              <a:rPr kumimoji="0" lang="en-GB" sz="1200" b="0" i="0" u="none" strike="noStrike" kern="1200" cap="none" spc="0" normalizeH="0" baseline="30000" noProof="0" dirty="0">
                <a:ln>
                  <a:noFill/>
                </a:ln>
                <a:solidFill>
                  <a:srgbClr val="401938"/>
                </a:solidFill>
                <a:effectLst/>
                <a:uLnTx/>
                <a:uFillTx/>
                <a:latin typeface="Arial" panose="020B0604020202020204"/>
                <a:ea typeface="+mn-ea"/>
                <a:cs typeface="+mn-cs"/>
              </a:rPr>
              <a:t>nd</a:t>
            </a:r>
            <a:r>
              <a:rPr kumimoji="0" lang="en-GB" sz="1200" b="0" i="0" u="none" strike="noStrike" kern="1200" cap="none" spc="0" normalizeH="0" baseline="0" noProof="0" dirty="0">
                <a:ln>
                  <a:noFill/>
                </a:ln>
                <a:solidFill>
                  <a:srgbClr val="401938"/>
                </a:solidFill>
                <a:effectLst/>
                <a:uLnTx/>
                <a:uFillTx/>
                <a:latin typeface="Arial" panose="020B0604020202020204"/>
                <a:ea typeface="+mn-ea"/>
                <a:cs typeface="+mn-cs"/>
              </a:rPr>
              <a:t> March 2025</a:t>
            </a:r>
          </a:p>
        </p:txBody>
      </p:sp>
      <p:pic>
        <p:nvPicPr>
          <p:cNvPr id="19" name="Graphic 18" descr="Marker outline">
            <a:extLst>
              <a:ext uri="{FF2B5EF4-FFF2-40B4-BE49-F238E27FC236}">
                <a16:creationId xmlns:a16="http://schemas.microsoft.com/office/drawing/2014/main" id="{6B0FD188-5A7E-E94B-E158-D58B16181714}"/>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886465" y="2451653"/>
            <a:ext cx="576000" cy="576000"/>
          </a:xfrm>
          <a:prstGeom prst="rect">
            <a:avLst/>
          </a:prstGeom>
        </p:spPr>
      </p:pic>
      <p:sp>
        <p:nvSpPr>
          <p:cNvPr id="20" name="TextBox 19">
            <a:extLst>
              <a:ext uri="{FF2B5EF4-FFF2-40B4-BE49-F238E27FC236}">
                <a16:creationId xmlns:a16="http://schemas.microsoft.com/office/drawing/2014/main" id="{6729B5C0-80F6-639C-D534-2397BC2D0EFD}"/>
              </a:ext>
            </a:extLst>
          </p:cNvPr>
          <p:cNvSpPr txBox="1"/>
          <p:nvPr/>
        </p:nvSpPr>
        <p:spPr>
          <a:xfrm>
            <a:off x="427555" y="5212828"/>
            <a:ext cx="1638880"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20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mn-cs"/>
              </a:rPr>
              <a:t>Payment &amp; fulfilment methods </a:t>
            </a:r>
          </a:p>
        </p:txBody>
      </p:sp>
      <p:sp>
        <p:nvSpPr>
          <p:cNvPr id="21" name="TextBox 20">
            <a:extLst>
              <a:ext uri="{FF2B5EF4-FFF2-40B4-BE49-F238E27FC236}">
                <a16:creationId xmlns:a16="http://schemas.microsoft.com/office/drawing/2014/main" id="{C7E4CD91-D911-166D-10FB-499E0A96DC88}"/>
              </a:ext>
            </a:extLst>
          </p:cNvPr>
          <p:cNvSpPr txBox="1"/>
          <p:nvPr/>
        </p:nvSpPr>
        <p:spPr>
          <a:xfrm>
            <a:off x="2232135" y="5212828"/>
            <a:ext cx="1341569"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20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panose="020B0604020202020204"/>
                <a:ea typeface="+mn-ea"/>
                <a:cs typeface="+mn-cs"/>
              </a:rPr>
              <a:t>Customer Promises</a:t>
            </a:r>
          </a:p>
        </p:txBody>
      </p:sp>
      <p:sp>
        <p:nvSpPr>
          <p:cNvPr id="22" name="TextBox 21">
            <a:extLst>
              <a:ext uri="{FF2B5EF4-FFF2-40B4-BE49-F238E27FC236}">
                <a16:creationId xmlns:a16="http://schemas.microsoft.com/office/drawing/2014/main" id="{25BCC3A2-3438-69AE-AE18-F99707B3CD4E}"/>
              </a:ext>
            </a:extLst>
          </p:cNvPr>
          <p:cNvSpPr txBox="1"/>
          <p:nvPr/>
        </p:nvSpPr>
        <p:spPr>
          <a:xfrm>
            <a:off x="3907819" y="5212828"/>
            <a:ext cx="1398422"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200"/>
              </a:spcAft>
              <a:buClrTx/>
              <a:buSzTx/>
              <a:buFontTx/>
              <a:buNone/>
              <a:tabLst/>
              <a:defRPr/>
            </a:pPr>
            <a:r>
              <a:rPr lang="en-GB" sz="1400" b="1" dirty="0">
                <a:solidFill>
                  <a:srgbClr val="000000"/>
                </a:solidFill>
                <a:latin typeface="Arial" panose="020B0604020202020204"/>
              </a:rPr>
              <a:t>Budgeting &amp; passenger priorities</a:t>
            </a:r>
            <a:endParaRPr kumimoji="0" lang="en-GB" sz="1400"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cxnSp>
        <p:nvCxnSpPr>
          <p:cNvPr id="24" name="Straight Connector 23">
            <a:extLst>
              <a:ext uri="{FF2B5EF4-FFF2-40B4-BE49-F238E27FC236}">
                <a16:creationId xmlns:a16="http://schemas.microsoft.com/office/drawing/2014/main" id="{311ED5EB-5E67-71DB-9F05-713B5B7DD3F5}"/>
              </a:ext>
            </a:extLst>
          </p:cNvPr>
          <p:cNvCxnSpPr>
            <a:cxnSpLocks/>
          </p:cNvCxnSpPr>
          <p:nvPr/>
        </p:nvCxnSpPr>
        <p:spPr>
          <a:xfrm>
            <a:off x="2088776" y="5294438"/>
            <a:ext cx="0" cy="36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F07B3A9-9865-239C-B77A-981A78C1BE0B}"/>
              </a:ext>
            </a:extLst>
          </p:cNvPr>
          <p:cNvCxnSpPr>
            <a:cxnSpLocks/>
          </p:cNvCxnSpPr>
          <p:nvPr/>
        </p:nvCxnSpPr>
        <p:spPr>
          <a:xfrm>
            <a:off x="3691778" y="5294438"/>
            <a:ext cx="0" cy="36000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22FB68C-970A-4C36-5947-0F0F948D69AB}"/>
              </a:ext>
            </a:extLst>
          </p:cNvPr>
          <p:cNvPicPr>
            <a:picLocks noChangeAspect="1"/>
          </p:cNvPicPr>
          <p:nvPr/>
        </p:nvPicPr>
        <p:blipFill>
          <a:blip r:embed="rId6"/>
          <a:stretch>
            <a:fillRect/>
          </a:stretch>
        </p:blipFill>
        <p:spPr>
          <a:xfrm>
            <a:off x="5751890" y="1832308"/>
            <a:ext cx="5639289" cy="3761558"/>
          </a:xfrm>
          <a:prstGeom prst="rect">
            <a:avLst/>
          </a:prstGeom>
        </p:spPr>
      </p:pic>
    </p:spTree>
    <p:extLst>
      <p:ext uri="{BB962C8B-B14F-4D97-AF65-F5344CB8AC3E}">
        <p14:creationId xmlns:p14="http://schemas.microsoft.com/office/powerpoint/2010/main" val="335308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96644D35-86C0-C401-165A-6A919BF2D22B}"/>
              </a:ext>
            </a:extLst>
          </p:cNvPr>
          <p:cNvSpPr/>
          <p:nvPr/>
        </p:nvSpPr>
        <p:spPr>
          <a:xfrm>
            <a:off x="678024" y="1882588"/>
            <a:ext cx="9057647" cy="3971150"/>
          </a:xfrm>
          <a:prstGeom prst="roundRect">
            <a:avLst>
              <a:gd name="adj" fmla="val 1546"/>
            </a:avLst>
          </a:pr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Arc 26">
            <a:extLst>
              <a:ext uri="{FF2B5EF4-FFF2-40B4-BE49-F238E27FC236}">
                <a16:creationId xmlns:a16="http://schemas.microsoft.com/office/drawing/2014/main" id="{CB1ACF88-8C8D-6BB2-BA76-97C7FC9B0AA9}"/>
              </a:ext>
            </a:extLst>
          </p:cNvPr>
          <p:cNvSpPr/>
          <p:nvPr/>
        </p:nvSpPr>
        <p:spPr>
          <a:xfrm>
            <a:off x="4203882" y="2717303"/>
            <a:ext cx="3130364" cy="2189154"/>
          </a:xfrm>
          <a:prstGeom prst="arc">
            <a:avLst>
              <a:gd name="adj1" fmla="val 11101306"/>
              <a:gd name="adj2" fmla="val 21315101"/>
            </a:avLst>
          </a:prstGeom>
          <a:ln w="28575">
            <a:solidFill>
              <a:schemeClr val="bg1">
                <a:lumMod val="75000"/>
              </a:schemeClr>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5" name="Rectangle 34">
            <a:extLst>
              <a:ext uri="{FF2B5EF4-FFF2-40B4-BE49-F238E27FC236}">
                <a16:creationId xmlns:a16="http://schemas.microsoft.com/office/drawing/2014/main" id="{EBD7E3C9-2A62-80CD-C2D0-31B808BC81BC}"/>
              </a:ext>
            </a:extLst>
          </p:cNvPr>
          <p:cNvSpPr/>
          <p:nvPr/>
        </p:nvSpPr>
        <p:spPr>
          <a:xfrm>
            <a:off x="3727760" y="2860379"/>
            <a:ext cx="665411" cy="626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57CB6F98-775C-2CBE-AABF-5328B76DBA2E}"/>
              </a:ext>
            </a:extLst>
          </p:cNvPr>
          <p:cNvSpPr/>
          <p:nvPr/>
        </p:nvSpPr>
        <p:spPr>
          <a:xfrm>
            <a:off x="6911508" y="2851642"/>
            <a:ext cx="665411" cy="626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C38044F8-25CA-21F0-BEA8-411A9A4F713E}"/>
              </a:ext>
            </a:extLst>
          </p:cNvPr>
          <p:cNvSpPr>
            <a:spLocks noGrp="1"/>
          </p:cNvSpPr>
          <p:nvPr>
            <p:ph type="title"/>
          </p:nvPr>
        </p:nvSpPr>
        <p:spPr/>
        <p:txBody>
          <a:bodyPr>
            <a:noAutofit/>
          </a:bodyPr>
          <a:lstStyle/>
          <a:p>
            <a:r>
              <a:rPr lang="en-GB" sz="2400" dirty="0"/>
              <a:t>The workshop: a chance to engage face to face with the community, and hear richer discussion around customer needs to complement their online feedback</a:t>
            </a:r>
          </a:p>
        </p:txBody>
      </p:sp>
      <p:sp>
        <p:nvSpPr>
          <p:cNvPr id="12" name="Title 1">
            <a:extLst>
              <a:ext uri="{FF2B5EF4-FFF2-40B4-BE49-F238E27FC236}">
                <a16:creationId xmlns:a16="http://schemas.microsoft.com/office/drawing/2014/main" id="{F9D100B1-6EAA-22A8-4AC7-86C07AA4FC94}"/>
              </a:ext>
            </a:extLst>
          </p:cNvPr>
          <p:cNvSpPr txBox="1">
            <a:spLocks/>
          </p:cNvSpPr>
          <p:nvPr/>
        </p:nvSpPr>
        <p:spPr>
          <a:xfrm>
            <a:off x="300970" y="6026886"/>
            <a:ext cx="9585511" cy="9779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a:lstStyle>
          <a:p>
            <a:pPr algn="ctr">
              <a:defRPr/>
            </a:pPr>
            <a:r>
              <a:rPr kumimoji="0" lang="en-GB" sz="1600" b="0" i="0" u="none" strike="noStrike" kern="1200" cap="none" spc="0" normalizeH="0" baseline="0" noProof="0" dirty="0">
                <a:ln>
                  <a:noFill/>
                </a:ln>
                <a:solidFill>
                  <a:srgbClr val="000000"/>
                </a:solidFill>
                <a:effectLst/>
                <a:uLnTx/>
                <a:uFillTx/>
                <a:latin typeface="Arial" panose="020B0604020202020204"/>
                <a:ea typeface="+mj-ea"/>
              </a:rPr>
              <a:t>This report sum</a:t>
            </a:r>
            <a:r>
              <a:rPr kumimoji="0" lang="en-US" sz="1600" b="0" i="0" u="none" strike="noStrike" kern="1200" cap="none" spc="0" normalizeH="0" baseline="0" noProof="0" dirty="0" err="1">
                <a:ln>
                  <a:noFill/>
                </a:ln>
                <a:solidFill>
                  <a:srgbClr val="000000"/>
                </a:solidFill>
                <a:effectLst/>
                <a:uLnTx/>
                <a:uFillTx/>
                <a:latin typeface="Arial" panose="020B0604020202020204"/>
                <a:ea typeface="+mj-ea"/>
              </a:rPr>
              <a:t>marises</a:t>
            </a:r>
            <a:r>
              <a:rPr kumimoji="0" lang="en-US" sz="1600" b="0" i="0" u="none" strike="noStrike" kern="1200" cap="none" spc="0" normalizeH="0" baseline="0" noProof="0" dirty="0">
                <a:ln>
                  <a:noFill/>
                </a:ln>
                <a:solidFill>
                  <a:srgbClr val="000000"/>
                </a:solidFill>
                <a:effectLst/>
                <a:uLnTx/>
                <a:uFillTx/>
                <a:latin typeface="Arial" panose="020B0604020202020204"/>
                <a:ea typeface="+mj-ea"/>
              </a:rPr>
              <a:t> </a:t>
            </a:r>
            <a:r>
              <a:rPr lang="en-US" sz="1600" dirty="0">
                <a:solidFill>
                  <a:srgbClr val="000000"/>
                </a:solidFill>
                <a:latin typeface="Arial" panose="020B0604020202020204"/>
              </a:rPr>
              <a:t>the community’s response to </a:t>
            </a:r>
            <a:r>
              <a:rPr kumimoji="0" lang="en-GB" sz="1600" b="1" i="0" u="none" strike="noStrike" kern="1200" cap="none" spc="0" normalizeH="0" baseline="0" noProof="0" dirty="0">
                <a:ln>
                  <a:noFill/>
                </a:ln>
                <a:solidFill>
                  <a:schemeClr val="accent6"/>
                </a:solidFill>
                <a:effectLst/>
                <a:uLnTx/>
                <a:uFillTx/>
                <a:latin typeface="Arial" panose="020B0604020202020204"/>
                <a:ea typeface="+mn-ea"/>
                <a:cs typeface="+mn-cs"/>
              </a:rPr>
              <a:t>Budgeting &amp; passenger priorities </a:t>
            </a:r>
          </a:p>
        </p:txBody>
      </p:sp>
      <p:sp>
        <p:nvSpPr>
          <p:cNvPr id="16" name="Arrow: Down 15">
            <a:extLst>
              <a:ext uri="{FF2B5EF4-FFF2-40B4-BE49-F238E27FC236}">
                <a16:creationId xmlns:a16="http://schemas.microsoft.com/office/drawing/2014/main" id="{59304B0E-4645-5B5A-2453-44FF93A7DF7C}"/>
              </a:ext>
            </a:extLst>
          </p:cNvPr>
          <p:cNvSpPr/>
          <p:nvPr/>
        </p:nvSpPr>
        <p:spPr>
          <a:xfrm>
            <a:off x="4915494" y="5795264"/>
            <a:ext cx="582706" cy="227106"/>
          </a:xfrm>
          <a:prstGeom prst="downArrow">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6E235D53-0680-FE9D-A9D5-1C5C5F5B22A8}"/>
              </a:ext>
            </a:extLst>
          </p:cNvPr>
          <p:cNvSpPr txBox="1"/>
          <p:nvPr/>
        </p:nvSpPr>
        <p:spPr>
          <a:xfrm>
            <a:off x="979002" y="2022555"/>
            <a:ext cx="182958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mn-cs"/>
              </a:rPr>
              <a:t>Opening talk from GBRTT colleagues</a:t>
            </a:r>
          </a:p>
        </p:txBody>
      </p:sp>
      <p:sp>
        <p:nvSpPr>
          <p:cNvPr id="4" name="TextBox 3">
            <a:extLst>
              <a:ext uri="{FF2B5EF4-FFF2-40B4-BE49-F238E27FC236}">
                <a16:creationId xmlns:a16="http://schemas.microsoft.com/office/drawing/2014/main" id="{23DBD980-403D-60CA-54EA-AB96FBE21B04}"/>
              </a:ext>
            </a:extLst>
          </p:cNvPr>
          <p:cNvSpPr txBox="1"/>
          <p:nvPr/>
        </p:nvSpPr>
        <p:spPr>
          <a:xfrm>
            <a:off x="1045529" y="3486710"/>
            <a:ext cx="1696533" cy="20928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900"/>
              </a:spcBef>
              <a:spcAft>
                <a:spcPts val="120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A chance to thank participants for their insight contributions so far, and provide wider strategic context to how it is used</a:t>
            </a:r>
          </a:p>
          <a:p>
            <a:pPr marL="0" marR="0" lvl="0" indent="0" algn="ctr" defTabSz="914400" rtl="0" eaLnBrk="1" fontAlgn="auto" latinLnBrk="0" hangingPunct="1">
              <a:lnSpc>
                <a:spcPct val="100000"/>
              </a:lnSpc>
              <a:spcBef>
                <a:spcPts val="900"/>
              </a:spcBef>
              <a:spcAft>
                <a:spcPts val="120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Opportunity for participants to ask questions and challenge aspects of strategy</a:t>
            </a:r>
          </a:p>
        </p:txBody>
      </p:sp>
      <p:sp>
        <p:nvSpPr>
          <p:cNvPr id="5" name="TextBox 4">
            <a:extLst>
              <a:ext uri="{FF2B5EF4-FFF2-40B4-BE49-F238E27FC236}">
                <a16:creationId xmlns:a16="http://schemas.microsoft.com/office/drawing/2014/main" id="{0FBACB1F-7BB4-BD09-A26B-89571A401FAA}"/>
              </a:ext>
            </a:extLst>
          </p:cNvPr>
          <p:cNvSpPr txBox="1"/>
          <p:nvPr/>
        </p:nvSpPr>
        <p:spPr>
          <a:xfrm>
            <a:off x="3284214" y="2022555"/>
            <a:ext cx="49697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mn-cs"/>
              </a:rPr>
              <a:t>Participants split into three groups of 10, and rotated around three break-out rooms, each focussing on one theme for an hour</a:t>
            </a:r>
          </a:p>
        </p:txBody>
      </p:sp>
      <p:sp>
        <p:nvSpPr>
          <p:cNvPr id="9" name="TextBox 8">
            <a:extLst>
              <a:ext uri="{FF2B5EF4-FFF2-40B4-BE49-F238E27FC236}">
                <a16:creationId xmlns:a16="http://schemas.microsoft.com/office/drawing/2014/main" id="{E8739394-D235-7276-6EF4-466236D866C8}"/>
              </a:ext>
            </a:extLst>
          </p:cNvPr>
          <p:cNvSpPr txBox="1"/>
          <p:nvPr/>
        </p:nvSpPr>
        <p:spPr>
          <a:xfrm>
            <a:off x="9886481" y="2022555"/>
            <a:ext cx="178790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Plus a further activity to complete throughout the day during breaks</a:t>
            </a:r>
          </a:p>
        </p:txBody>
      </p:sp>
      <p:sp>
        <p:nvSpPr>
          <p:cNvPr id="11" name="TextBox 10">
            <a:extLst>
              <a:ext uri="{FF2B5EF4-FFF2-40B4-BE49-F238E27FC236}">
                <a16:creationId xmlns:a16="http://schemas.microsoft.com/office/drawing/2014/main" id="{2C6D466F-C754-A955-27E6-986BC585CEF4}"/>
              </a:ext>
            </a:extLst>
          </p:cNvPr>
          <p:cNvSpPr txBox="1"/>
          <p:nvPr/>
        </p:nvSpPr>
        <p:spPr>
          <a:xfrm>
            <a:off x="10046894" y="3451205"/>
            <a:ext cx="1467082"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accent6"/>
                </a:solidFill>
                <a:effectLst/>
                <a:uLnTx/>
                <a:uFillTx/>
                <a:latin typeface="Arial" panose="020B0604020202020204"/>
                <a:ea typeface="+mn-ea"/>
                <a:cs typeface="+mn-cs"/>
              </a:rPr>
              <a:t>Innovative payment &amp; fulfilment methods</a:t>
            </a:r>
          </a:p>
        </p:txBody>
      </p:sp>
      <p:sp>
        <p:nvSpPr>
          <p:cNvPr id="13" name="TextBox 12">
            <a:extLst>
              <a:ext uri="{FF2B5EF4-FFF2-40B4-BE49-F238E27FC236}">
                <a16:creationId xmlns:a16="http://schemas.microsoft.com/office/drawing/2014/main" id="{B2D010DB-49AA-3A4E-34B5-B713AFB72CB4}"/>
              </a:ext>
            </a:extLst>
          </p:cNvPr>
          <p:cNvSpPr txBox="1"/>
          <p:nvPr/>
        </p:nvSpPr>
        <p:spPr>
          <a:xfrm>
            <a:off x="9886483" y="4169337"/>
            <a:ext cx="1787905" cy="15465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Arial" panose="020B0604020202020204"/>
                <a:ea typeface="+mn-ea"/>
                <a:cs typeface="+mn-cs"/>
              </a:rPr>
              <a:t>Semi-structured questionnaire to evaluate examples of methods which are innovative, unusual or used overseas.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050" dirty="0">
              <a:solidFill>
                <a:srgbClr val="000000"/>
              </a:solidFill>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Arial" panose="020B0604020202020204"/>
                <a:ea typeface="+mn-ea"/>
                <a:cs typeface="+mn-cs"/>
              </a:rPr>
              <a:t>An extension of discussions </a:t>
            </a:r>
            <a:r>
              <a:rPr lang="en-GB" sz="1050" dirty="0">
                <a:solidFill>
                  <a:srgbClr val="000000"/>
                </a:solidFill>
                <a:latin typeface="Arial" panose="020B0604020202020204"/>
              </a:rPr>
              <a:t>on this topic in the break-out rooms</a:t>
            </a:r>
            <a:endParaRPr kumimoji="0" lang="en-GB" sz="105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85A943A6-43C0-A44F-72C4-84B364FBA14F}"/>
              </a:ext>
            </a:extLst>
          </p:cNvPr>
          <p:cNvSpPr txBox="1"/>
          <p:nvPr/>
        </p:nvSpPr>
        <p:spPr>
          <a:xfrm>
            <a:off x="571500" y="1448093"/>
            <a:ext cx="889522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bg1">
                    <a:lumMod val="65000"/>
                  </a:schemeClr>
                </a:solidFill>
                <a:effectLst/>
                <a:uLnTx/>
                <a:uFillTx/>
                <a:latin typeface="Arial" panose="020B0604020202020204"/>
                <a:ea typeface="+mn-ea"/>
                <a:cs typeface="+mn-cs"/>
              </a:rPr>
              <a:t>Outline of the day: </a:t>
            </a:r>
          </a:p>
        </p:txBody>
      </p:sp>
      <p:sp>
        <p:nvSpPr>
          <p:cNvPr id="30" name="TextBox 29">
            <a:extLst>
              <a:ext uri="{FF2B5EF4-FFF2-40B4-BE49-F238E27FC236}">
                <a16:creationId xmlns:a16="http://schemas.microsoft.com/office/drawing/2014/main" id="{DEC286A5-1B41-32DE-C999-ED857FF00250}"/>
              </a:ext>
            </a:extLst>
          </p:cNvPr>
          <p:cNvSpPr txBox="1"/>
          <p:nvPr/>
        </p:nvSpPr>
        <p:spPr>
          <a:xfrm>
            <a:off x="8458200" y="2022555"/>
            <a:ext cx="99470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a:ea typeface="+mn-ea"/>
                <a:cs typeface="+mn-cs"/>
              </a:rPr>
              <a:t>Wrap up &amp; questions</a:t>
            </a:r>
          </a:p>
        </p:txBody>
      </p:sp>
      <p:sp>
        <p:nvSpPr>
          <p:cNvPr id="32" name="Arrow: Down 31">
            <a:extLst>
              <a:ext uri="{FF2B5EF4-FFF2-40B4-BE49-F238E27FC236}">
                <a16:creationId xmlns:a16="http://schemas.microsoft.com/office/drawing/2014/main" id="{D051250B-1844-AD00-C6F9-B91ADB63E1EA}"/>
              </a:ext>
            </a:extLst>
          </p:cNvPr>
          <p:cNvSpPr/>
          <p:nvPr/>
        </p:nvSpPr>
        <p:spPr>
          <a:xfrm rot="16200000">
            <a:off x="2903380" y="2138911"/>
            <a:ext cx="226434" cy="185731"/>
          </a:xfrm>
          <a:prstGeom prst="downArrow">
            <a:avLst/>
          </a:prstGeom>
          <a:solidFill>
            <a:schemeClr val="bg1">
              <a:lumMod val="8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3" name="Arrow: Down 32">
            <a:extLst>
              <a:ext uri="{FF2B5EF4-FFF2-40B4-BE49-F238E27FC236}">
                <a16:creationId xmlns:a16="http://schemas.microsoft.com/office/drawing/2014/main" id="{AC9707EA-5CA5-62A8-C72D-ED7719D62A8F}"/>
              </a:ext>
            </a:extLst>
          </p:cNvPr>
          <p:cNvSpPr/>
          <p:nvPr/>
        </p:nvSpPr>
        <p:spPr>
          <a:xfrm rot="16200000">
            <a:off x="8178797" y="2149122"/>
            <a:ext cx="226434" cy="185731"/>
          </a:xfrm>
          <a:prstGeom prst="downArrow">
            <a:avLst/>
          </a:prstGeom>
          <a:solidFill>
            <a:schemeClr val="bg1">
              <a:lumMod val="8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4" name="TextBox 33">
            <a:extLst>
              <a:ext uri="{FF2B5EF4-FFF2-40B4-BE49-F238E27FC236}">
                <a16:creationId xmlns:a16="http://schemas.microsoft.com/office/drawing/2014/main" id="{7C9692A4-7E40-429E-28D9-E41EDDADB2C7}"/>
              </a:ext>
            </a:extLst>
          </p:cNvPr>
          <p:cNvSpPr txBox="1"/>
          <p:nvPr/>
        </p:nvSpPr>
        <p:spPr>
          <a:xfrm>
            <a:off x="8600158" y="2641304"/>
            <a:ext cx="710793"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600" b="0" i="0" u="none" strike="noStrike" kern="1200" cap="none" spc="0" normalizeH="0" baseline="0" noProof="0" dirty="0">
                <a:ln>
                  <a:noFill/>
                </a:ln>
                <a:solidFill>
                  <a:schemeClr val="accent6"/>
                </a:solidFill>
                <a:effectLst/>
                <a:uLnTx/>
                <a:uFillTx/>
                <a:latin typeface="Arial Nova Light" panose="020B0304020202020204" pitchFamily="34" charset="0"/>
                <a:ea typeface="+mn-ea"/>
                <a:cs typeface="+mn-cs"/>
              </a:rPr>
              <a:t>?</a:t>
            </a:r>
          </a:p>
        </p:txBody>
      </p:sp>
      <p:sp>
        <p:nvSpPr>
          <p:cNvPr id="6" name="TextBox 5">
            <a:extLst>
              <a:ext uri="{FF2B5EF4-FFF2-40B4-BE49-F238E27FC236}">
                <a16:creationId xmlns:a16="http://schemas.microsoft.com/office/drawing/2014/main" id="{52A102E2-FBA9-5477-EB56-08EDD1E91FA1}"/>
              </a:ext>
            </a:extLst>
          </p:cNvPr>
          <p:cNvSpPr txBox="1"/>
          <p:nvPr/>
        </p:nvSpPr>
        <p:spPr>
          <a:xfrm>
            <a:off x="3520937" y="3733033"/>
            <a:ext cx="1309122"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GB" sz="1100" b="1" i="0" u="none" strike="noStrike" kern="1200" cap="none" spc="0" normalizeH="0" baseline="0" noProof="0" dirty="0">
                <a:ln>
                  <a:noFill/>
                </a:ln>
                <a:solidFill>
                  <a:schemeClr val="accent6"/>
                </a:solidFill>
                <a:effectLst/>
                <a:uLnTx/>
                <a:uFillTx/>
                <a:latin typeface="Arial" panose="020B0604020202020204"/>
                <a:ea typeface="+mn-ea"/>
                <a:cs typeface="+mn-cs"/>
              </a:rPr>
              <a:t>Payment &amp; fulfilment methods</a:t>
            </a:r>
          </a:p>
        </p:txBody>
      </p:sp>
      <p:sp>
        <p:nvSpPr>
          <p:cNvPr id="7" name="TextBox 6">
            <a:extLst>
              <a:ext uri="{FF2B5EF4-FFF2-40B4-BE49-F238E27FC236}">
                <a16:creationId xmlns:a16="http://schemas.microsoft.com/office/drawing/2014/main" id="{E2EA98C1-72C7-5EFD-806D-0A571B3266E3}"/>
              </a:ext>
            </a:extLst>
          </p:cNvPr>
          <p:cNvSpPr txBox="1"/>
          <p:nvPr/>
        </p:nvSpPr>
        <p:spPr>
          <a:xfrm>
            <a:off x="5106539" y="3733033"/>
            <a:ext cx="132505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GB" sz="1100" b="1" i="0" u="none" strike="noStrike" kern="1200" cap="none" spc="0" normalizeH="0" baseline="0" noProof="0" dirty="0">
                <a:ln>
                  <a:noFill/>
                </a:ln>
                <a:solidFill>
                  <a:schemeClr val="accent6"/>
                </a:solidFill>
                <a:effectLst/>
                <a:uLnTx/>
                <a:uFillTx/>
                <a:latin typeface="Arial" panose="020B0604020202020204"/>
                <a:ea typeface="+mn-ea"/>
                <a:cs typeface="+mn-cs"/>
              </a:rPr>
              <a:t>Customer Promises</a:t>
            </a:r>
          </a:p>
        </p:txBody>
      </p:sp>
      <p:sp>
        <p:nvSpPr>
          <p:cNvPr id="8" name="TextBox 7">
            <a:extLst>
              <a:ext uri="{FF2B5EF4-FFF2-40B4-BE49-F238E27FC236}">
                <a16:creationId xmlns:a16="http://schemas.microsoft.com/office/drawing/2014/main" id="{98C7E299-14F1-2343-5E9B-C1F5D8A7DC50}"/>
              </a:ext>
            </a:extLst>
          </p:cNvPr>
          <p:cNvSpPr txBox="1"/>
          <p:nvPr/>
        </p:nvSpPr>
        <p:spPr>
          <a:xfrm>
            <a:off x="6772971" y="3733033"/>
            <a:ext cx="1133960" cy="6001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kumimoji="0" lang="en-GB" sz="1100" b="1" i="0" u="none" strike="noStrike" kern="1200" cap="none" spc="0" normalizeH="0" baseline="0" noProof="0" dirty="0">
                <a:ln>
                  <a:noFill/>
                </a:ln>
                <a:solidFill>
                  <a:schemeClr val="accent6"/>
                </a:solidFill>
                <a:effectLst/>
                <a:uLnTx/>
                <a:uFillTx/>
                <a:latin typeface="Arial" panose="020B0604020202020204"/>
                <a:ea typeface="+mn-ea"/>
                <a:cs typeface="+mn-cs"/>
              </a:rPr>
              <a:t>Budgeting &amp; passenger priorities </a:t>
            </a:r>
          </a:p>
        </p:txBody>
      </p:sp>
      <p:sp>
        <p:nvSpPr>
          <p:cNvPr id="39" name="Arc 38">
            <a:extLst>
              <a:ext uri="{FF2B5EF4-FFF2-40B4-BE49-F238E27FC236}">
                <a16:creationId xmlns:a16="http://schemas.microsoft.com/office/drawing/2014/main" id="{868D7765-9FD1-5CF0-26A4-7E24CC2515DC}"/>
              </a:ext>
            </a:extLst>
          </p:cNvPr>
          <p:cNvSpPr/>
          <p:nvPr/>
        </p:nvSpPr>
        <p:spPr>
          <a:xfrm flipH="1" flipV="1">
            <a:off x="4203882" y="3212778"/>
            <a:ext cx="3130364" cy="2189154"/>
          </a:xfrm>
          <a:prstGeom prst="arc">
            <a:avLst>
              <a:gd name="adj1" fmla="val 11101306"/>
              <a:gd name="adj2" fmla="val 21315101"/>
            </a:avLst>
          </a:prstGeom>
          <a:ln w="28575">
            <a:solidFill>
              <a:schemeClr val="bg1">
                <a:lumMod val="75000"/>
              </a:schemeClr>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054DB733-1E1B-6B15-D7D2-F5BE238F196E}"/>
              </a:ext>
            </a:extLst>
          </p:cNvPr>
          <p:cNvSpPr txBox="1"/>
          <p:nvPr/>
        </p:nvSpPr>
        <p:spPr>
          <a:xfrm>
            <a:off x="3187989" y="4691540"/>
            <a:ext cx="5162150" cy="546303"/>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90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rPr>
              <a:t>A mix of discussions, activities, and interaction with different media and stimulus</a:t>
            </a:r>
          </a:p>
          <a:p>
            <a:pPr marL="0" marR="0" lvl="0" indent="0" algn="ctr" defTabSz="914400" rtl="0" eaLnBrk="1" fontAlgn="auto" latinLnBrk="0" hangingPunct="1">
              <a:lnSpc>
                <a:spcPct val="100000"/>
              </a:lnSpc>
              <a:spcBef>
                <a:spcPts val="900"/>
              </a:spcBef>
              <a:spcAft>
                <a:spcPts val="0"/>
              </a:spcAft>
              <a:buClrTx/>
              <a:buSzTx/>
              <a:buFontTx/>
              <a:buNone/>
              <a:tabLst/>
              <a:defRPr/>
            </a:pPr>
            <a:r>
              <a:rPr lang="en-GB" sz="1100" dirty="0">
                <a:solidFill>
                  <a:srgbClr val="000000"/>
                </a:solidFill>
                <a:latin typeface="Arial" panose="020B0604020202020204"/>
              </a:rPr>
              <a:t>+ pre-tasks completed in the online research platform ahead of the day</a:t>
            </a:r>
            <a:endParaRPr kumimoji="0" lang="en-GB" sz="11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17" name="Graphic 16" descr="Lightbulb and gear outline">
            <a:extLst>
              <a:ext uri="{FF2B5EF4-FFF2-40B4-BE49-F238E27FC236}">
                <a16:creationId xmlns:a16="http://schemas.microsoft.com/office/drawing/2014/main" id="{426D5DE2-482C-876D-F7FE-1EC97C2F8541}"/>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0457269" y="2731583"/>
            <a:ext cx="646332" cy="646332"/>
          </a:xfrm>
          <a:prstGeom prst="rect">
            <a:avLst/>
          </a:prstGeom>
        </p:spPr>
      </p:pic>
      <p:pic>
        <p:nvPicPr>
          <p:cNvPr id="18" name="Graphic 17" descr="Speech outline">
            <a:extLst>
              <a:ext uri="{FF2B5EF4-FFF2-40B4-BE49-F238E27FC236}">
                <a16:creationId xmlns:a16="http://schemas.microsoft.com/office/drawing/2014/main" id="{BE32A33A-629D-4F59-1A5C-39FAB38FC4B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533795" y="2641304"/>
            <a:ext cx="720000" cy="720000"/>
          </a:xfrm>
          <a:prstGeom prst="rect">
            <a:avLst/>
          </a:prstGeom>
        </p:spPr>
      </p:pic>
      <p:pic>
        <p:nvPicPr>
          <p:cNvPr id="19" name="Graphic 18" descr="Handshake outline">
            <a:extLst>
              <a:ext uri="{FF2B5EF4-FFF2-40B4-BE49-F238E27FC236}">
                <a16:creationId xmlns:a16="http://schemas.microsoft.com/office/drawing/2014/main" id="{41A57519-DE37-8318-E0AB-05B65331052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09064" y="2860379"/>
            <a:ext cx="720000" cy="720000"/>
          </a:xfrm>
          <a:prstGeom prst="rect">
            <a:avLst/>
          </a:prstGeom>
        </p:spPr>
      </p:pic>
      <p:pic>
        <p:nvPicPr>
          <p:cNvPr id="21" name="Graphic 20" descr="Register outline">
            <a:extLst>
              <a:ext uri="{FF2B5EF4-FFF2-40B4-BE49-F238E27FC236}">
                <a16:creationId xmlns:a16="http://schemas.microsoft.com/office/drawing/2014/main" id="{9A70C1C8-223D-CD56-0F58-D188737C270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727760" y="2860379"/>
            <a:ext cx="720000" cy="720000"/>
          </a:xfrm>
          <a:prstGeom prst="rect">
            <a:avLst/>
          </a:prstGeom>
        </p:spPr>
      </p:pic>
      <p:pic>
        <p:nvPicPr>
          <p:cNvPr id="25" name="Graphic 24" descr="Piggy Bank outline">
            <a:extLst>
              <a:ext uri="{FF2B5EF4-FFF2-40B4-BE49-F238E27FC236}">
                <a16:creationId xmlns:a16="http://schemas.microsoft.com/office/drawing/2014/main" id="{3C58856E-E02A-DF4F-0FC0-A1913578D94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912535" y="2860379"/>
            <a:ext cx="720000" cy="720000"/>
          </a:xfrm>
          <a:prstGeom prst="rect">
            <a:avLst/>
          </a:prstGeom>
        </p:spPr>
      </p:pic>
    </p:spTree>
    <p:extLst>
      <p:ext uri="{BB962C8B-B14F-4D97-AF65-F5344CB8AC3E}">
        <p14:creationId xmlns:p14="http://schemas.microsoft.com/office/powerpoint/2010/main" val="2833247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776A7-7136-6F1A-637B-91271DB6F09F}"/>
              </a:ext>
            </a:extLst>
          </p:cNvPr>
          <p:cNvSpPr>
            <a:spLocks noGrp="1"/>
          </p:cNvSpPr>
          <p:nvPr>
            <p:ph type="title"/>
          </p:nvPr>
        </p:nvSpPr>
        <p:spPr/>
        <p:txBody>
          <a:bodyPr>
            <a:noAutofit/>
          </a:bodyPr>
          <a:lstStyle/>
          <a:p>
            <a:r>
              <a:rPr lang="en-GB" sz="2800" dirty="0"/>
              <a:t>Some context: most in the community were feeling fairly positive or neutral about the railway in general at this point </a:t>
            </a:r>
          </a:p>
        </p:txBody>
      </p:sp>
      <p:graphicFrame>
        <p:nvGraphicFramePr>
          <p:cNvPr id="4" name="Content Placeholder 14">
            <a:extLst>
              <a:ext uri="{FF2B5EF4-FFF2-40B4-BE49-F238E27FC236}">
                <a16:creationId xmlns:a16="http://schemas.microsoft.com/office/drawing/2014/main" id="{E88E4828-F5A8-696F-7A70-FE1CDA9A3B0F}"/>
              </a:ext>
            </a:extLst>
          </p:cNvPr>
          <p:cNvGraphicFramePr>
            <a:graphicFrameLocks/>
          </p:cNvGraphicFramePr>
          <p:nvPr>
            <p:extLst>
              <p:ext uri="{D42A27DB-BD31-4B8C-83A1-F6EECF244321}">
                <p14:modId xmlns:p14="http://schemas.microsoft.com/office/powerpoint/2010/main" val="559058805"/>
              </p:ext>
            </p:extLst>
          </p:nvPr>
        </p:nvGraphicFramePr>
        <p:xfrm>
          <a:off x="903483" y="2233729"/>
          <a:ext cx="5015335" cy="2350319"/>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3C7D0B46-B55D-0A76-9616-AA160B7F249E}"/>
              </a:ext>
            </a:extLst>
          </p:cNvPr>
          <p:cNvSpPr txBox="1"/>
          <p:nvPr/>
        </p:nvSpPr>
        <p:spPr>
          <a:xfrm>
            <a:off x="571498" y="6297120"/>
            <a:ext cx="5679303"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Base: all community participants, March 2025 (37)</a:t>
            </a:r>
          </a:p>
        </p:txBody>
      </p:sp>
      <p:pic>
        <p:nvPicPr>
          <p:cNvPr id="8" name="Picture 7" descr="A picture containing clipart&#10;&#10;Description automatically generated">
            <a:extLst>
              <a:ext uri="{FF2B5EF4-FFF2-40B4-BE49-F238E27FC236}">
                <a16:creationId xmlns:a16="http://schemas.microsoft.com/office/drawing/2014/main" id="{46EEF1B7-4ADC-4B7E-72C0-D716D69B12F5}"/>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035872" y="4558151"/>
            <a:ext cx="402336" cy="396000"/>
          </a:xfrm>
          <a:prstGeom prst="rect">
            <a:avLst/>
          </a:prstGeom>
        </p:spPr>
      </p:pic>
      <p:pic>
        <p:nvPicPr>
          <p:cNvPr id="10" name="Picture 9" descr="Shape, circle&#10;&#10;Description automatically generated">
            <a:extLst>
              <a:ext uri="{FF2B5EF4-FFF2-40B4-BE49-F238E27FC236}">
                <a16:creationId xmlns:a16="http://schemas.microsoft.com/office/drawing/2014/main" id="{BB028CE8-1623-B6C0-2E36-E29FD17A53A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14407" y="4558151"/>
            <a:ext cx="389813" cy="396000"/>
          </a:xfrm>
          <a:prstGeom prst="rect">
            <a:avLst/>
          </a:prstGeom>
        </p:spPr>
      </p:pic>
      <p:pic>
        <p:nvPicPr>
          <p:cNvPr id="12" name="Picture 11" descr="Shape, circle&#10;&#10;Description automatically generated">
            <a:extLst>
              <a:ext uri="{FF2B5EF4-FFF2-40B4-BE49-F238E27FC236}">
                <a16:creationId xmlns:a16="http://schemas.microsoft.com/office/drawing/2014/main" id="{D8D24480-B1F3-609B-D498-A2808409F59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241680" y="4558151"/>
            <a:ext cx="389813" cy="396000"/>
          </a:xfrm>
          <a:prstGeom prst="rect">
            <a:avLst/>
          </a:prstGeom>
        </p:spPr>
      </p:pic>
      <p:pic>
        <p:nvPicPr>
          <p:cNvPr id="14" name="Picture 13" descr="A yellow smiley face&#10;&#10;Description automatically generated with medium confidence">
            <a:extLst>
              <a:ext uri="{FF2B5EF4-FFF2-40B4-BE49-F238E27FC236}">
                <a16:creationId xmlns:a16="http://schemas.microsoft.com/office/drawing/2014/main" id="{0C70E334-585D-DCFA-866B-BD431C30156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168953" y="4558151"/>
            <a:ext cx="396000" cy="396000"/>
          </a:xfrm>
          <a:prstGeom prst="rect">
            <a:avLst/>
          </a:prstGeom>
        </p:spPr>
      </p:pic>
      <p:pic>
        <p:nvPicPr>
          <p:cNvPr id="16" name="Picture 15" descr="A yellow smiley face&#10;&#10;Description automatically generated with medium confidence">
            <a:extLst>
              <a:ext uri="{FF2B5EF4-FFF2-40B4-BE49-F238E27FC236}">
                <a16:creationId xmlns:a16="http://schemas.microsoft.com/office/drawing/2014/main" id="{D788FC61-26A0-2872-1433-CB3A759BBD84}"/>
              </a:ext>
            </a:extLst>
          </p:cNvPr>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4102413" y="4558151"/>
            <a:ext cx="396000" cy="396000"/>
          </a:xfrm>
          <a:prstGeom prst="rect">
            <a:avLst/>
          </a:prstGeom>
        </p:spPr>
      </p:pic>
      <p:sp>
        <p:nvSpPr>
          <p:cNvPr id="17" name="TextBox 16">
            <a:extLst>
              <a:ext uri="{FF2B5EF4-FFF2-40B4-BE49-F238E27FC236}">
                <a16:creationId xmlns:a16="http://schemas.microsoft.com/office/drawing/2014/main" id="{FF5C4923-BFC2-F19D-35D1-C2A379BA7981}"/>
              </a:ext>
            </a:extLst>
          </p:cNvPr>
          <p:cNvSpPr txBox="1"/>
          <p:nvPr/>
        </p:nvSpPr>
        <p:spPr>
          <a:xfrm>
            <a:off x="676337" y="1793762"/>
            <a:ext cx="5679303" cy="43858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How you feel about travelling by train at the moment: A snapshot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(March 2025) </a:t>
            </a:r>
          </a:p>
        </p:txBody>
      </p:sp>
      <p:graphicFrame>
        <p:nvGraphicFramePr>
          <p:cNvPr id="3" name="Chart 2">
            <a:extLst>
              <a:ext uri="{FF2B5EF4-FFF2-40B4-BE49-F238E27FC236}">
                <a16:creationId xmlns:a16="http://schemas.microsoft.com/office/drawing/2014/main" id="{DF89AD3D-9843-94FD-0DD7-FC1FDA519748}"/>
              </a:ext>
            </a:extLst>
          </p:cNvPr>
          <p:cNvGraphicFramePr/>
          <p:nvPr>
            <p:extLst>
              <p:ext uri="{D42A27DB-BD31-4B8C-83A1-F6EECF244321}">
                <p14:modId xmlns:p14="http://schemas.microsoft.com/office/powerpoint/2010/main" val="3074713080"/>
              </p:ext>
            </p:extLst>
          </p:nvPr>
        </p:nvGraphicFramePr>
        <p:xfrm>
          <a:off x="6456277" y="2622553"/>
          <a:ext cx="4914697" cy="2869450"/>
        </p:xfrm>
        <a:graphic>
          <a:graphicData uri="http://schemas.openxmlformats.org/drawingml/2006/chart">
            <c:chart xmlns:c="http://schemas.openxmlformats.org/drawingml/2006/chart" xmlns:r="http://schemas.openxmlformats.org/officeDocument/2006/relationships" r:id="rId8"/>
          </a:graphicData>
        </a:graphic>
      </p:graphicFrame>
      <p:sp>
        <p:nvSpPr>
          <p:cNvPr id="7" name="TextBox 6">
            <a:extLst>
              <a:ext uri="{FF2B5EF4-FFF2-40B4-BE49-F238E27FC236}">
                <a16:creationId xmlns:a16="http://schemas.microsoft.com/office/drawing/2014/main" id="{3473E58B-9207-6239-EA4C-440775F90F91}"/>
              </a:ext>
            </a:extLst>
          </p:cNvPr>
          <p:cNvSpPr txBox="1"/>
          <p:nvPr/>
        </p:nvSpPr>
        <p:spPr>
          <a:xfrm>
            <a:off x="6355640" y="1778602"/>
            <a:ext cx="5679303"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Trend so far </a:t>
            </a:r>
            <a:endParaRPr kumimoji="0" lang="en-GB" sz="1000" b="0" i="1"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endParaRPr>
          </a:p>
        </p:txBody>
      </p:sp>
      <p:cxnSp>
        <p:nvCxnSpPr>
          <p:cNvPr id="11" name="Straight Connector 10">
            <a:extLst>
              <a:ext uri="{FF2B5EF4-FFF2-40B4-BE49-F238E27FC236}">
                <a16:creationId xmlns:a16="http://schemas.microsoft.com/office/drawing/2014/main" id="{7E266AD0-35DD-4296-E7A9-E6460A790CFE}"/>
              </a:ext>
            </a:extLst>
          </p:cNvPr>
          <p:cNvCxnSpPr/>
          <p:nvPr/>
        </p:nvCxnSpPr>
        <p:spPr>
          <a:xfrm>
            <a:off x="6096000" y="1882097"/>
            <a:ext cx="0" cy="309380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3349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A64B7-2609-ECD5-2A81-C87AE7BCEE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0B53ED-526E-7AC3-E2B4-049228478D1E}"/>
              </a:ext>
            </a:extLst>
          </p:cNvPr>
          <p:cNvSpPr>
            <a:spLocks noGrp="1"/>
          </p:cNvSpPr>
          <p:nvPr>
            <p:ph type="title"/>
          </p:nvPr>
        </p:nvSpPr>
        <p:spPr>
          <a:xfrm>
            <a:off x="3768435" y="2609056"/>
            <a:ext cx="4641273" cy="1776131"/>
          </a:xfrm>
        </p:spPr>
        <p:txBody>
          <a:bodyPr/>
          <a:lstStyle/>
          <a:p>
            <a:pPr algn="ctr"/>
            <a:br>
              <a:rPr lang="en-GB" sz="3200" b="1" dirty="0"/>
            </a:br>
            <a:br>
              <a:rPr lang="en-GB" sz="3200" b="1" dirty="0"/>
            </a:br>
            <a:r>
              <a:rPr lang="en-GB" sz="3200" dirty="0"/>
              <a:t>Budgeting &amp; passenger priorities</a:t>
            </a:r>
            <a:br>
              <a:rPr lang="en-GB" sz="3200" dirty="0">
                <a:solidFill>
                  <a:srgbClr val="C00000"/>
                </a:solidFill>
              </a:rPr>
            </a:br>
            <a:endParaRPr lang="en-GB" sz="3200" dirty="0"/>
          </a:p>
        </p:txBody>
      </p:sp>
    </p:spTree>
    <p:extLst>
      <p:ext uri="{BB962C8B-B14F-4D97-AF65-F5344CB8AC3E}">
        <p14:creationId xmlns:p14="http://schemas.microsoft.com/office/powerpoint/2010/main" val="2495152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14888-BE4A-1C37-979F-A9EB92859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4A8EDA-B518-63EA-05C6-FE06AADF945D}"/>
              </a:ext>
            </a:extLst>
          </p:cNvPr>
          <p:cNvSpPr>
            <a:spLocks noGrp="1"/>
          </p:cNvSpPr>
          <p:nvPr>
            <p:ph type="title"/>
          </p:nvPr>
        </p:nvSpPr>
        <p:spPr>
          <a:xfrm>
            <a:off x="571499" y="558800"/>
            <a:ext cx="11353796" cy="977900"/>
          </a:xfrm>
        </p:spPr>
        <p:txBody>
          <a:bodyPr>
            <a:noAutofit/>
          </a:bodyPr>
          <a:lstStyle/>
          <a:p>
            <a:pPr>
              <a:spcBef>
                <a:spcPts val="0"/>
              </a:spcBef>
            </a:pPr>
            <a:r>
              <a:rPr lang="en-GB" sz="3000" dirty="0"/>
              <a:t>Budgeting &amp; passenger priorities</a:t>
            </a:r>
          </a:p>
        </p:txBody>
      </p:sp>
      <p:sp>
        <p:nvSpPr>
          <p:cNvPr id="3" name="TextBox 2">
            <a:extLst>
              <a:ext uri="{FF2B5EF4-FFF2-40B4-BE49-F238E27FC236}">
                <a16:creationId xmlns:a16="http://schemas.microsoft.com/office/drawing/2014/main" id="{61308ED2-8C84-B7D1-54F0-9EBAF2531F2A}"/>
              </a:ext>
            </a:extLst>
          </p:cNvPr>
          <p:cNvSpPr txBox="1"/>
          <p:nvPr/>
        </p:nvSpPr>
        <p:spPr>
          <a:xfrm>
            <a:off x="434429" y="4306198"/>
            <a:ext cx="4181478" cy="1785104"/>
          </a:xfrm>
          <a:prstGeom prst="rect">
            <a:avLst/>
          </a:prstGeom>
          <a:solidFill>
            <a:schemeClr val="bg1">
              <a:lumMod val="50000"/>
            </a:schemeClr>
          </a:solidFill>
        </p:spPr>
        <p:txBody>
          <a:bodyPr wrap="square" rtlCol="0">
            <a:spAutoFit/>
          </a:bodyPr>
          <a:lstStyle/>
          <a:p>
            <a:pPr algn="just">
              <a:spcBef>
                <a:spcPts val="1200"/>
              </a:spcBef>
            </a:pPr>
            <a:r>
              <a:rPr lang="en-GB" sz="2000" b="1" dirty="0">
                <a:solidFill>
                  <a:schemeClr val="bg1"/>
                </a:solidFill>
              </a:rPr>
              <a:t>GBRTT wished to understand what passengers felt the railway should prioritise if it was to be genuinely passenger focussed. </a:t>
            </a:r>
            <a:endParaRPr lang="en-US" sz="2000" b="1" dirty="0">
              <a:solidFill>
                <a:schemeClr val="bg1"/>
              </a:solidFill>
            </a:endParaRPr>
          </a:p>
          <a:p>
            <a:pPr algn="just">
              <a:spcBef>
                <a:spcPts val="1200"/>
              </a:spcBef>
            </a:pPr>
            <a:endParaRPr lang="en-US" sz="2000" dirty="0">
              <a:solidFill>
                <a:schemeClr val="bg1"/>
              </a:solidFill>
            </a:endParaRPr>
          </a:p>
        </p:txBody>
      </p:sp>
      <p:sp>
        <p:nvSpPr>
          <p:cNvPr id="5" name="TextBox 4">
            <a:extLst>
              <a:ext uri="{FF2B5EF4-FFF2-40B4-BE49-F238E27FC236}">
                <a16:creationId xmlns:a16="http://schemas.microsoft.com/office/drawing/2014/main" id="{A41E8E36-8890-A80A-6ED4-C7BF548BC2F1}"/>
              </a:ext>
            </a:extLst>
          </p:cNvPr>
          <p:cNvSpPr txBox="1"/>
          <p:nvPr/>
        </p:nvSpPr>
        <p:spPr>
          <a:xfrm>
            <a:off x="5257434" y="1073138"/>
            <a:ext cx="6791683" cy="5247590"/>
          </a:xfrm>
          <a:prstGeom prst="rect">
            <a:avLst/>
          </a:prstGeom>
          <a:noFill/>
        </p:spPr>
        <p:txBody>
          <a:bodyPr wrap="square" rtlCol="0">
            <a:spAutoFit/>
          </a:bodyPr>
          <a:lstStyle/>
          <a:p>
            <a:pPr>
              <a:spcBef>
                <a:spcPts val="1200"/>
              </a:spcBef>
            </a:pPr>
            <a:r>
              <a:rPr lang="en-US" sz="1500" b="1" dirty="0"/>
              <a:t>To begin with the moderator summarised what we had heard in online tasks. This was to refresh their memories of what they had said, and to check we had interpreted it correctly – and to pre-empt the issues related to cost of tickets, so the subsequent discussion would be broader than this.</a:t>
            </a:r>
          </a:p>
          <a:p>
            <a:pPr>
              <a:spcBef>
                <a:spcPts val="1200"/>
              </a:spcBef>
            </a:pPr>
            <a:r>
              <a:rPr lang="en-US" sz="1500" dirty="0"/>
              <a:t>People liked the fact that rail could be very efficient – covering a long distance quickly and avoiding roadworks and traffic disruption and because you generally arrive in a city or town </a:t>
            </a:r>
            <a:r>
              <a:rPr lang="en-US" sz="1500" dirty="0" err="1"/>
              <a:t>centre</a:t>
            </a:r>
            <a:r>
              <a:rPr lang="en-US" sz="1500" dirty="0"/>
              <a:t> with easy onward connections (if needed) and do not have to worry about parking costs or time.  </a:t>
            </a:r>
          </a:p>
          <a:p>
            <a:pPr>
              <a:spcBef>
                <a:spcPts val="1200"/>
              </a:spcBef>
            </a:pPr>
            <a:r>
              <a:rPr lang="en-US" sz="1500" dirty="0"/>
              <a:t>The other main attraction of rail is that it can be a comfortable / relaxing / stress-free experience involving lower effort and engagement than driving.  When the experience is like this – it creates time to do other things such as work or read or watch TV/ films.</a:t>
            </a:r>
          </a:p>
          <a:p>
            <a:pPr>
              <a:spcBef>
                <a:spcPts val="1200"/>
              </a:spcBef>
            </a:pPr>
            <a:r>
              <a:rPr lang="en-US" sz="1500" dirty="0"/>
              <a:t>However, hurdles to using rail can be a result of a lack of convenience (routes or stations unavailable or unsuitable timetables) a distrust in the reliability of services, a lack of comfort on board trains.</a:t>
            </a:r>
          </a:p>
          <a:p>
            <a:pPr>
              <a:spcBef>
                <a:spcPts val="1200"/>
              </a:spcBef>
            </a:pPr>
            <a:r>
              <a:rPr lang="en-US" sz="1500" dirty="0"/>
              <a:t>And significantly impacting decisions around whether to use rail is the cost of tickets – particularly if booked at the last minute or if travelling in a group. </a:t>
            </a:r>
          </a:p>
          <a:p>
            <a:pPr>
              <a:spcBef>
                <a:spcPts val="1200"/>
              </a:spcBef>
            </a:pPr>
            <a:endParaRPr lang="en-US" sz="1500" b="1" dirty="0"/>
          </a:p>
        </p:txBody>
      </p:sp>
      <p:pic>
        <p:nvPicPr>
          <p:cNvPr id="7" name="Picture 6" descr="Person holding smiling emoji">
            <a:extLst>
              <a:ext uri="{FF2B5EF4-FFF2-40B4-BE49-F238E27FC236}">
                <a16:creationId xmlns:a16="http://schemas.microsoft.com/office/drawing/2014/main" id="{4E39FC73-A87B-8297-416D-83286225CC7E}"/>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485009" y="1487818"/>
            <a:ext cx="4105279" cy="2078514"/>
          </a:xfrm>
          <a:prstGeom prst="rect">
            <a:avLst/>
          </a:prstGeom>
        </p:spPr>
      </p:pic>
      <p:sp>
        <p:nvSpPr>
          <p:cNvPr id="6" name="TextBox 5">
            <a:extLst>
              <a:ext uri="{FF2B5EF4-FFF2-40B4-BE49-F238E27FC236}">
                <a16:creationId xmlns:a16="http://schemas.microsoft.com/office/drawing/2014/main" id="{EB4AA160-0E31-178C-7361-EB880EA3D5AE}"/>
              </a:ext>
            </a:extLst>
          </p:cNvPr>
          <p:cNvSpPr txBox="1"/>
          <p:nvPr/>
        </p:nvSpPr>
        <p:spPr>
          <a:xfrm>
            <a:off x="4769800" y="2544707"/>
            <a:ext cx="487634" cy="523220"/>
          </a:xfrm>
          <a:prstGeom prst="rect">
            <a:avLst/>
          </a:prstGeom>
          <a:solidFill>
            <a:schemeClr val="accent4"/>
          </a:solidFill>
        </p:spPr>
        <p:txBody>
          <a:bodyPr wrap="none" rtlCol="0">
            <a:spAutoFit/>
          </a:bodyPr>
          <a:lstStyle/>
          <a:p>
            <a:pPr algn="ctr"/>
            <a:r>
              <a:rPr lang="en-GB" sz="2800" dirty="0">
                <a:sym typeface="Wingdings" panose="05000000000000000000" pitchFamily="2" charset="2"/>
              </a:rPr>
              <a:t></a:t>
            </a:r>
            <a:endParaRPr lang="en-GB" sz="2800" dirty="0"/>
          </a:p>
        </p:txBody>
      </p:sp>
      <p:sp>
        <p:nvSpPr>
          <p:cNvPr id="8" name="TextBox 7">
            <a:extLst>
              <a:ext uri="{FF2B5EF4-FFF2-40B4-BE49-F238E27FC236}">
                <a16:creationId xmlns:a16="http://schemas.microsoft.com/office/drawing/2014/main" id="{B525E751-66FE-E43D-30FD-B9B714BFA542}"/>
              </a:ext>
            </a:extLst>
          </p:cNvPr>
          <p:cNvSpPr txBox="1"/>
          <p:nvPr/>
        </p:nvSpPr>
        <p:spPr>
          <a:xfrm>
            <a:off x="4769800" y="4553092"/>
            <a:ext cx="487634" cy="523220"/>
          </a:xfrm>
          <a:prstGeom prst="rect">
            <a:avLst/>
          </a:prstGeom>
          <a:solidFill>
            <a:schemeClr val="accent1">
              <a:lumMod val="40000"/>
              <a:lumOff val="60000"/>
            </a:schemeClr>
          </a:solidFill>
        </p:spPr>
        <p:txBody>
          <a:bodyPr wrap="none" rtlCol="0">
            <a:spAutoFit/>
          </a:bodyPr>
          <a:lstStyle/>
          <a:p>
            <a:pPr algn="ctr"/>
            <a:r>
              <a:rPr lang="en-GB" sz="2800" dirty="0">
                <a:sym typeface="Wingdings" panose="05000000000000000000" pitchFamily="2" charset="2"/>
              </a:rPr>
              <a:t></a:t>
            </a:r>
            <a:endParaRPr lang="en-GB" sz="2800" dirty="0"/>
          </a:p>
        </p:txBody>
      </p:sp>
      <p:sp>
        <p:nvSpPr>
          <p:cNvPr id="12" name="TextBox 11">
            <a:extLst>
              <a:ext uri="{FF2B5EF4-FFF2-40B4-BE49-F238E27FC236}">
                <a16:creationId xmlns:a16="http://schemas.microsoft.com/office/drawing/2014/main" id="{8EBEA46E-974B-7A1F-F59F-84578B798853}"/>
              </a:ext>
            </a:extLst>
          </p:cNvPr>
          <p:cNvSpPr txBox="1"/>
          <p:nvPr/>
        </p:nvSpPr>
        <p:spPr>
          <a:xfrm>
            <a:off x="4769800" y="3574300"/>
            <a:ext cx="487634" cy="523220"/>
          </a:xfrm>
          <a:prstGeom prst="rect">
            <a:avLst/>
          </a:prstGeom>
          <a:solidFill>
            <a:schemeClr val="accent4"/>
          </a:solidFill>
        </p:spPr>
        <p:txBody>
          <a:bodyPr wrap="none" rtlCol="0">
            <a:spAutoFit/>
          </a:bodyPr>
          <a:lstStyle/>
          <a:p>
            <a:pPr algn="ctr"/>
            <a:r>
              <a:rPr lang="en-GB" sz="2800" dirty="0">
                <a:sym typeface="Wingdings" panose="05000000000000000000" pitchFamily="2" charset="2"/>
              </a:rPr>
              <a:t></a:t>
            </a:r>
            <a:endParaRPr lang="en-GB" sz="2800" dirty="0"/>
          </a:p>
        </p:txBody>
      </p:sp>
      <p:sp>
        <p:nvSpPr>
          <p:cNvPr id="13" name="TextBox 12">
            <a:extLst>
              <a:ext uri="{FF2B5EF4-FFF2-40B4-BE49-F238E27FC236}">
                <a16:creationId xmlns:a16="http://schemas.microsoft.com/office/drawing/2014/main" id="{4BE0E625-7FD7-B163-A663-2732335EB7A4}"/>
              </a:ext>
            </a:extLst>
          </p:cNvPr>
          <p:cNvSpPr txBox="1"/>
          <p:nvPr/>
        </p:nvSpPr>
        <p:spPr>
          <a:xfrm>
            <a:off x="4769800" y="5359714"/>
            <a:ext cx="487634" cy="523220"/>
          </a:xfrm>
          <a:prstGeom prst="rect">
            <a:avLst/>
          </a:prstGeom>
          <a:solidFill>
            <a:schemeClr val="accent1">
              <a:lumMod val="40000"/>
              <a:lumOff val="60000"/>
            </a:schemeClr>
          </a:solidFill>
        </p:spPr>
        <p:txBody>
          <a:bodyPr wrap="none" rtlCol="0">
            <a:spAutoFit/>
          </a:bodyPr>
          <a:lstStyle/>
          <a:p>
            <a:pPr algn="ctr"/>
            <a:r>
              <a:rPr lang="en-GB" sz="2800" dirty="0">
                <a:sym typeface="Wingdings" panose="05000000000000000000" pitchFamily="2" charset="2"/>
              </a:rPr>
              <a:t></a:t>
            </a:r>
            <a:endParaRPr lang="en-GB" sz="2800" dirty="0"/>
          </a:p>
        </p:txBody>
      </p:sp>
    </p:spTree>
    <p:extLst>
      <p:ext uri="{BB962C8B-B14F-4D97-AF65-F5344CB8AC3E}">
        <p14:creationId xmlns:p14="http://schemas.microsoft.com/office/powerpoint/2010/main" val="920908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82C49-DB1E-181B-2327-0E5997EF28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04B3FC-25B1-C5EC-865D-8C8CEEEF20D1}"/>
              </a:ext>
            </a:extLst>
          </p:cNvPr>
          <p:cNvSpPr>
            <a:spLocks noGrp="1"/>
          </p:cNvSpPr>
          <p:nvPr>
            <p:ph type="title"/>
          </p:nvPr>
        </p:nvSpPr>
        <p:spPr>
          <a:xfrm>
            <a:off x="3768435" y="2609056"/>
            <a:ext cx="4641273" cy="1776131"/>
          </a:xfrm>
        </p:spPr>
        <p:txBody>
          <a:bodyPr/>
          <a:lstStyle/>
          <a:p>
            <a:pPr algn="ctr"/>
            <a:br>
              <a:rPr lang="en-GB" sz="3700" b="1" dirty="0"/>
            </a:br>
            <a:br>
              <a:rPr lang="en-GB" sz="3700" b="1" dirty="0"/>
            </a:br>
            <a:br>
              <a:rPr lang="en-GB" sz="3700" b="1" dirty="0"/>
            </a:br>
            <a:br>
              <a:rPr lang="en-GB" sz="3700" b="1" dirty="0"/>
            </a:br>
            <a:r>
              <a:rPr lang="en-GB" sz="3700" dirty="0"/>
              <a:t>Spontaneously suggested  improvements</a:t>
            </a:r>
            <a:endParaRPr lang="en-GB" sz="3700" b="1" dirty="0"/>
          </a:p>
        </p:txBody>
      </p:sp>
    </p:spTree>
    <p:extLst>
      <p:ext uri="{BB962C8B-B14F-4D97-AF65-F5344CB8AC3E}">
        <p14:creationId xmlns:p14="http://schemas.microsoft.com/office/powerpoint/2010/main" val="3970039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D609C-D14B-61AE-FB56-9B5FF27C629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A9FEDBC-412F-8B9F-1765-4C6B4993C33C}"/>
              </a:ext>
            </a:extLst>
          </p:cNvPr>
          <p:cNvSpPr>
            <a:spLocks noGrp="1"/>
          </p:cNvSpPr>
          <p:nvPr>
            <p:ph type="title"/>
          </p:nvPr>
        </p:nvSpPr>
        <p:spPr/>
        <p:txBody>
          <a:bodyPr>
            <a:noAutofit/>
          </a:bodyPr>
          <a:lstStyle/>
          <a:p>
            <a:r>
              <a:rPr lang="en-GB" sz="3200" dirty="0"/>
              <a:t>Participants were asked for their two biggest priorities for improving the railways for them personally  </a:t>
            </a:r>
          </a:p>
        </p:txBody>
      </p:sp>
      <p:sp>
        <p:nvSpPr>
          <p:cNvPr id="3" name="Content Placeholder 2">
            <a:extLst>
              <a:ext uri="{FF2B5EF4-FFF2-40B4-BE49-F238E27FC236}">
                <a16:creationId xmlns:a16="http://schemas.microsoft.com/office/drawing/2014/main" id="{020DB67C-29C8-9138-A9E1-D87355DC636F}"/>
              </a:ext>
            </a:extLst>
          </p:cNvPr>
          <p:cNvSpPr>
            <a:spLocks noGrp="1"/>
          </p:cNvSpPr>
          <p:nvPr>
            <p:ph idx="1"/>
          </p:nvPr>
        </p:nvSpPr>
        <p:spPr/>
        <p:txBody>
          <a:bodyPr>
            <a:normAutofit lnSpcReduction="10000"/>
          </a:bodyPr>
          <a:lstStyle/>
          <a:p>
            <a:pPr marL="285750" indent="-285750">
              <a:buFont typeface="Arial" panose="020B0604020202020204" pitchFamily="34" charset="0"/>
              <a:buChar char="•"/>
            </a:pPr>
            <a:r>
              <a:rPr lang="en-GB" sz="2400" dirty="0"/>
              <a:t>Wide range of issues came through – and even when the same topic was mentioned it was often expressed quite differently. </a:t>
            </a:r>
            <a:r>
              <a:rPr lang="en-GB" sz="2400"/>
              <a:t>This reinforces </a:t>
            </a:r>
            <a:r>
              <a:rPr lang="en-GB" sz="2400" dirty="0"/>
              <a:t>the importance of phrasing in customer language when communicating changes. </a:t>
            </a:r>
          </a:p>
          <a:p>
            <a:pPr marL="285750" indent="-285750">
              <a:buFont typeface="Arial" panose="020B0604020202020204" pitchFamily="34" charset="0"/>
              <a:buChar char="•"/>
            </a:pPr>
            <a:r>
              <a:rPr lang="en-GB" sz="2400" dirty="0"/>
              <a:t>Cost was most mentioned in some way – around half of participants had this in one of their priorities.  </a:t>
            </a:r>
          </a:p>
          <a:p>
            <a:pPr marL="285750" indent="-285750">
              <a:buFont typeface="Arial" panose="020B0604020202020204" pitchFamily="34" charset="0"/>
              <a:buChar char="•"/>
            </a:pPr>
            <a:r>
              <a:rPr lang="en-GB" sz="2400" dirty="0"/>
              <a:t>Otherwise, themes emerged around improving the journey experience (whether punctuality, staff assistance, cleanliness, accessibility or information) and other broader issues such as around fairness of ticket pricing, expansion of routes and services, and consistency and compassion / fairness of approach. </a:t>
            </a:r>
          </a:p>
        </p:txBody>
      </p:sp>
    </p:spTree>
    <p:extLst>
      <p:ext uri="{BB962C8B-B14F-4D97-AF65-F5344CB8AC3E}">
        <p14:creationId xmlns:p14="http://schemas.microsoft.com/office/powerpoint/2010/main" val="2755337502"/>
      </p:ext>
    </p:extLst>
  </p:cSld>
  <p:clrMapOvr>
    <a:masterClrMapping/>
  </p:clrMapOvr>
</p:sld>
</file>

<file path=ppt/theme/theme1.xml><?xml version="1.0" encoding="utf-8"?>
<a:theme xmlns:a="http://schemas.openxmlformats.org/drawingml/2006/main" name="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viders">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Red">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Red">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ranet Document" ma:contentTypeID="0x0101008CA34DF8F4904B3EB1EB49AC10614C680098FA799FCBADF94D9B3A96FC099422A2" ma:contentTypeVersion="12" ma:contentTypeDescription="Intranet document content type" ma:contentTypeScope="" ma:versionID="81b39cfa8a81e917dd089b314feeac67">
  <xsd:schema xmlns:xsd="http://www.w3.org/2001/XMLSchema" xmlns:xs="http://www.w3.org/2001/XMLSchema" xmlns:p="http://schemas.microsoft.com/office/2006/metadata/properties" xmlns:ns2="ab709c0c-31e0-4dbe-bbfc-8ecede2092f2" xmlns:ns3="FC119BF9-39CB-4BCD-92B2-C2EC387C7E6F" xmlns:ns4="fc119bf9-39cb-4bcd-92b2-c2ec387c7e6f" targetNamespace="http://schemas.microsoft.com/office/2006/metadata/properties" ma:root="true" ma:fieldsID="55afbbc489bf293cfee798f2e9aa6e33" ns2:_="" ns3:_="" ns4:_="">
    <xsd:import namespace="ab709c0c-31e0-4dbe-bbfc-8ecede2092f2"/>
    <xsd:import namespace="FC119BF9-39CB-4BCD-92B2-C2EC387C7E6F"/>
    <xsd:import namespace="fc119bf9-39cb-4bcd-92b2-c2ec387c7e6f"/>
    <xsd:element name="properties">
      <xsd:complexType>
        <xsd:sequence>
          <xsd:element name="documentManagement">
            <xsd:complexType>
              <xsd:all>
                <xsd:element ref="ns2:iiabTeamTaxHTField" minOccurs="0"/>
                <xsd:element ref="ns2:TaxCatchAll" minOccurs="0"/>
                <xsd:element ref="ns2:TaxCatchAllLabel" minOccurs="0"/>
                <xsd:element ref="ns2:iiabTransportModeTaxHTField" minOccurs="0"/>
                <xsd:element ref="ns2:iiabArchived" minOccurs="0"/>
                <xsd:element ref="ns3:MediaServiceMetadata" minOccurs="0"/>
                <xsd:element ref="ns3:MediaServiceFastMetadata" minOccurs="0"/>
                <xsd:element ref="ns2:SharedWithUsers" minOccurs="0"/>
                <xsd:element ref="ns2:SharedWithDetails" minOccurs="0"/>
                <xsd:element ref="ns4:MediaServiceDateTaken" minOccurs="0"/>
                <xsd:element ref="ns4:MediaServiceLocation" minOccurs="0"/>
                <xsd:element ref="ns4:MediaServiceGenerationTime" minOccurs="0"/>
                <xsd:element ref="ns4:MediaServiceEventHashCode" minOccurs="0"/>
                <xsd:element ref="ns4:MediaLengthInSeconds" minOccurs="0"/>
                <xsd:element ref="ns4:lcf76f155ced4ddcb4097134ff3c332f" minOccurs="0"/>
                <xsd:element ref="ns4:MediaServiceObjectDetectorVersions" minOccurs="0"/>
                <xsd:element ref="ns4:MediaServiceOCR"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709c0c-31e0-4dbe-bbfc-8ecede2092f2" elementFormDefault="qualified">
    <xsd:import namespace="http://schemas.microsoft.com/office/2006/documentManagement/types"/>
    <xsd:import namespace="http://schemas.microsoft.com/office/infopath/2007/PartnerControls"/>
    <xsd:element name="iiabTeamTaxHTField" ma:index="8" nillable="true" ma:taxonomy="true" ma:internalName="iiabTeamTaxHTField" ma:taxonomyFieldName="iiabTeam" ma:displayName="Team" ma:default="" ma:fieldId="{41c829ef-dc42-4383-8b9c-55156714d264}" ma:taxonomyMulti="true" ma:sspId="443a8504-d520-4286-9e4f-55620f5a7f47" ma:termSetId="eace36af-16f1-49ff-9dc4-65d4d92200d6" ma:anchorId="141a7171-f53c-4d0c-9c5d-adbaad029c40" ma:open="false" ma:isKeyword="false">
      <xsd:complexType>
        <xsd:sequence>
          <xsd:element ref="pc:Terms" minOccurs="0" maxOccurs="1"/>
        </xsd:sequence>
      </xsd:complexType>
    </xsd:element>
    <xsd:element name="TaxCatchAll" ma:index="9" nillable="true" ma:displayName="Taxonomy Catch All Column" ma:hidden="true" ma:list="{09aff6da-180f-450f-b744-4c104013541f}" ma:internalName="TaxCatchAll" ma:showField="CatchAllData" ma:web="ab709c0c-31e0-4dbe-bbfc-8ecede2092f2">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09aff6da-180f-450f-b744-4c104013541f}" ma:internalName="TaxCatchAllLabel" ma:readOnly="true" ma:showField="CatchAllDataLabel" ma:web="ab709c0c-31e0-4dbe-bbfc-8ecede2092f2">
      <xsd:complexType>
        <xsd:complexContent>
          <xsd:extension base="dms:MultiChoiceLookup">
            <xsd:sequence>
              <xsd:element name="Value" type="dms:Lookup" maxOccurs="unbounded" minOccurs="0" nillable="true"/>
            </xsd:sequence>
          </xsd:extension>
        </xsd:complexContent>
      </xsd:complexType>
    </xsd:element>
    <xsd:element name="iiabTransportModeTaxHTField" ma:index="12" nillable="true" ma:taxonomy="true" ma:internalName="iiabTransportModeTaxHTField" ma:taxonomyFieldName="iiabTransportMode" ma:displayName="Transport Mode" ma:default="" ma:fieldId="{22ec63ab-d5ef-4e53-b553-195becb8f536}" ma:taxonomyMulti="true" ma:sspId="443a8504-d520-4286-9e4f-55620f5a7f47" ma:termSetId="eace36af-16f1-49ff-9dc4-65d4d92200d6" ma:anchorId="7a053e89-4bb5-4095-87fd-e83d0ecf95be" ma:open="false" ma:isKeyword="false">
      <xsd:complexType>
        <xsd:sequence>
          <xsd:element ref="pc:Terms" minOccurs="0" maxOccurs="1"/>
        </xsd:sequence>
      </xsd:complexType>
    </xsd:element>
    <xsd:element name="iiabArchived" ma:index="14" nillable="true" ma:displayName="Is Archived" ma:default="0" ma:internalName="iiabArchived">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C119BF9-39CB-4BCD-92B2-C2EC387C7E6F" elementFormDefault="qualified">
    <xsd:import namespace="http://schemas.microsoft.com/office/2006/documentManagement/types"/>
    <xsd:import namespace="http://schemas.microsoft.com/office/infopath/2007/PartnerControls"/>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c119bf9-39cb-4bcd-92b2-c2ec387c7e6f" elementFormDefault="qualified">
    <xsd:import namespace="http://schemas.microsoft.com/office/2006/documentManagement/types"/>
    <xsd:import namespace="http://schemas.microsoft.com/office/infopath/2007/PartnerControls"/>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43a8504-d520-4286-9e4f-55620f5a7f4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iabArchived xmlns="ab709c0c-31e0-4dbe-bbfc-8ecede2092f2">false</iiabArchived>
    <TaxCatchAll xmlns="ab709c0c-31e0-4dbe-bbfc-8ecede2092f2">
      <Value>4</Value>
    </TaxCatchAll>
    <lcf76f155ced4ddcb4097134ff3c332f xmlns="fc119bf9-39cb-4bcd-92b2-c2ec387c7e6f">
      <Terms xmlns="http://schemas.microsoft.com/office/infopath/2007/PartnerControls"/>
    </lcf76f155ced4ddcb4097134ff3c332f>
    <iiabTeamTaxHTField xmlns="ab709c0c-31e0-4dbe-bbfc-8ecede2092f2">
      <Terms xmlns="http://schemas.microsoft.com/office/infopath/2007/PartnerControls"/>
    </iiabTeamTaxHTField>
    <iiabTransportModeTaxHTField xmlns="ab709c0c-31e0-4dbe-bbfc-8ecede2092f2">
      <Terms xmlns="http://schemas.microsoft.com/office/infopath/2007/PartnerControls">
        <TermInfo xmlns="http://schemas.microsoft.com/office/infopath/2007/PartnerControls">
          <TermName xmlns="http://schemas.microsoft.com/office/infopath/2007/PartnerControls">Rail</TermName>
          <TermId xmlns="http://schemas.microsoft.com/office/infopath/2007/PartnerControls">58877d40-4a1c-4721-9aa4-03779aec1739</TermId>
        </TermInfo>
      </Terms>
    </iiabTransportModeTaxHTField>
  </documentManagement>
</p:properties>
</file>

<file path=customXml/itemProps1.xml><?xml version="1.0" encoding="utf-8"?>
<ds:datastoreItem xmlns:ds="http://schemas.openxmlformats.org/officeDocument/2006/customXml" ds:itemID="{2FA7903D-7ED1-4B75-A7F9-51F613DF70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709c0c-31e0-4dbe-bbfc-8ecede2092f2"/>
    <ds:schemaRef ds:uri="FC119BF9-39CB-4BCD-92B2-C2EC387C7E6F"/>
    <ds:schemaRef ds:uri="fc119bf9-39cb-4bcd-92b2-c2ec387c7e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AE28C0-F718-4B2A-9294-40562864FBC3}">
  <ds:schemaRefs>
    <ds:schemaRef ds:uri="http://schemas.microsoft.com/sharepoint/v3/contenttype/forms"/>
  </ds:schemaRefs>
</ds:datastoreItem>
</file>

<file path=customXml/itemProps3.xml><?xml version="1.0" encoding="utf-8"?>
<ds:datastoreItem xmlns:ds="http://schemas.openxmlformats.org/officeDocument/2006/customXml" ds:itemID="{5F7343E7-1A50-475B-96AE-792721965400}">
  <ds:schemaRefs>
    <ds:schemaRef ds:uri="http://schemas.microsoft.com/office/2006/documentManagement/types"/>
    <ds:schemaRef ds:uri="http://purl.org/dc/dcmitype/"/>
    <ds:schemaRef ds:uri="http://purl.org/dc/elements/1.1/"/>
    <ds:schemaRef ds:uri="http://schemas.microsoft.com/office/2006/metadata/properties"/>
    <ds:schemaRef ds:uri="http://schemas.microsoft.com/office/infopath/2007/PartnerControls"/>
    <ds:schemaRef ds:uri="http://www.w3.org/XML/1998/namespace"/>
    <ds:schemaRef ds:uri="http://purl.org/dc/terms/"/>
    <ds:schemaRef ds:uri="http://schemas.openxmlformats.org/package/2006/metadata/core-properties"/>
    <ds:schemaRef ds:uri="fc119bf9-39cb-4bcd-92b2-c2ec387c7e6f"/>
    <ds:schemaRef ds:uri="FC119BF9-39CB-4BCD-92B2-C2EC387C7E6F"/>
    <ds:schemaRef ds:uri="ab709c0c-31e0-4dbe-bbfc-8ecede2092f2"/>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3556</Words>
  <Application>Microsoft Office PowerPoint</Application>
  <PresentationFormat>Widescreen</PresentationFormat>
  <Paragraphs>353</Paragraphs>
  <Slides>29</Slides>
  <Notes>0</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29</vt:i4>
      </vt:variant>
    </vt:vector>
  </HeadingPairs>
  <TitlesOfParts>
    <vt:vector size="41" baseType="lpstr">
      <vt:lpstr>Arial</vt:lpstr>
      <vt:lpstr>Arial Nova Light</vt:lpstr>
      <vt:lpstr>Calibri</vt:lpstr>
      <vt:lpstr>Symbol</vt:lpstr>
      <vt:lpstr>Wingdings</vt:lpstr>
      <vt:lpstr>White</vt:lpstr>
      <vt:lpstr>Dividers</vt:lpstr>
      <vt:lpstr>1_Red</vt:lpstr>
      <vt:lpstr>2_White</vt:lpstr>
      <vt:lpstr>2_Red</vt:lpstr>
      <vt:lpstr>4_White</vt:lpstr>
      <vt:lpstr>5_White</vt:lpstr>
      <vt:lpstr>Shaping Rail’s Future:  Customer Community 2024-25</vt:lpstr>
      <vt:lpstr>The Customer Community: 2024-25 </vt:lpstr>
      <vt:lpstr>In March 2025, participants and colleagues came together, in person, to discuss various aspects of rail experience and plans for the future</vt:lpstr>
      <vt:lpstr>The workshop: a chance to engage face to face with the community, and hear richer discussion around customer needs to complement their online feedback</vt:lpstr>
      <vt:lpstr>Some context: most in the community were feeling fairly positive or neutral about the railway in general at this point </vt:lpstr>
      <vt:lpstr>  Budgeting &amp; passenger priorities </vt:lpstr>
      <vt:lpstr>Budgeting &amp; passenger priorities</vt:lpstr>
      <vt:lpstr>    Spontaneously suggested  improvements</vt:lpstr>
      <vt:lpstr>Participants were asked for their two biggest priorities for improving the railways for them personally  </vt:lpstr>
      <vt:lpstr>When their individual priorities are grouped into themes, there are sixteen separate areas – with cost most commonly mentioned</vt:lpstr>
      <vt:lpstr>Examples of what they said</vt:lpstr>
      <vt:lpstr>    Prioritising improvements</vt:lpstr>
      <vt:lpstr>Then we introduced the concept of prioritising improvements</vt:lpstr>
      <vt:lpstr>Most people chose 3 or 4 individual items from the list</vt:lpstr>
      <vt:lpstr>PowerPoint Presentation</vt:lpstr>
      <vt:lpstr>Items related to ticket cost and value for money </vt:lpstr>
      <vt:lpstr>Cleanliness was most commonly chosen as a priority item and prompted much discussion  </vt:lpstr>
      <vt:lpstr>    What would the impact of the improvements be? </vt:lpstr>
      <vt:lpstr>If their improvements were made, it opened up possibilities of making more journeys by rail</vt:lpstr>
      <vt:lpstr>But the exercise was challenging</vt:lpstr>
      <vt:lpstr>    How should the improvements be funded? </vt:lpstr>
      <vt:lpstr>General feeling that improvements should be funded by government / taxpayers rather than through increased fares  </vt:lpstr>
      <vt:lpstr>     Summary – including single improvement following exercise &amp; discussion  </vt:lpstr>
      <vt:lpstr>Choosing one single priority for improvement shows that cost and reliability are key factors </vt:lpstr>
      <vt:lpstr>Key takeaways </vt:lpstr>
      <vt:lpstr>Key takeaways </vt:lpstr>
      <vt:lpstr>      Appendix:   Full price list shown to community to choose priorities </vt:lpstr>
      <vt:lpstr>Full pricelist of improvements – each participant had 100 points to spend </vt:lpstr>
      <vt:lpstr>About Transport Focus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Transport Focus</dc:creator>
  <cp:lastModifiedBy>Rebecca Joyner</cp:lastModifiedBy>
  <cp:revision>275</cp:revision>
  <dcterms:created xsi:type="dcterms:W3CDTF">2021-09-30T08:39:11Z</dcterms:created>
  <dcterms:modified xsi:type="dcterms:W3CDTF">2026-06-15T11:56:58Z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0x0101008CA34DF8F4904B3EB1EB49AC10614C680098FA799FCBADF94D9B3A96FC099422A2</vt:lpwstr>
  </property>
  <property fmtid="{D5CDD505-2E9C-101B-9397-08002B2CF9AE}" pid="3" name="iiabTeam">
    <vt:lpwstr/>
  </property>
  <property fmtid="{D5CDD505-2E9C-101B-9397-08002B2CF9AE}" pid="4" name="MediaServiceImageTags">
    <vt:lpwstr/>
  </property>
  <property fmtid="{D5CDD505-2E9C-101B-9397-08002B2CF9AE}" pid="5" name="iiabTransportMode">
    <vt:lpwstr>4;#Rail|58877d40-4a1c-4721-9aa4-03779aec1739</vt:lpwstr>
  </property>
</Properties>
</file>