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10531"/>
  <workbookPr codeName="ThisWorkbook"/>
  <mc:AlternateContent xmlns:mc="http://schemas.openxmlformats.org/markup-compatibility/2006">
    <mc:Choice Requires="x15">
      <x15ac:absPath xmlns:x15ac="http://schemas.microsoft.com/office/spreadsheetml/2010/11/ac" url="https://transportfocus.sharepoint.com/sites/Intranet/projects/RCXS/Official Statistics Production team only/Draft data sets - TF use only/Individual Table Files - run Tues 9 Jun WIP MRW/3 Assisted travel/"/>
    </mc:Choice>
  </mc:AlternateContent>
  <xr:revisionPtr revIDLastSave="143" documentId="11_713B1E764E2BD3E6CF3EB248BAB4DC003578D634" xr6:coauthVersionLast="47" xr6:coauthVersionMax="47" xr10:uidLastSave="{9795A9AA-0372-407E-A33B-CE1975ACB85E}"/>
  <bookViews>
    <workbookView xWindow="0" yWindow="660" windowWidth="23260" windowHeight="13900" xr2:uid="{00000000-000D-0000-FFFF-FFFF00000000}"/>
  </bookViews>
  <sheets>
    <sheet name="Cover sheet" sheetId="13" r:id="rId1"/>
    <sheet name="Notes" sheetId="14" r:id="rId2"/>
    <sheet name="Table of Contents" sheetId="1" r:id="rId3"/>
    <sheet name="by Nation" sheetId="2" r:id="rId4"/>
    <sheet name="by Operator" sheetId="3" r:id="rId5"/>
    <sheet name="by Sector" sheetId="4" r:id="rId6"/>
    <sheet name="by Network Rail Region" sheetId="5" r:id="rId7"/>
    <sheet name="by Network Rail Route" sheetId="6" r:id="rId8"/>
    <sheet name="by Journey Reason" sheetId="7" r:id="rId9"/>
    <sheet name="by Delay" sheetId="8" r:id="rId10"/>
    <sheet name="by Delay Length" sheetId="9" r:id="rId11"/>
    <sheet name="by Disability" sheetId="10" r:id="rId12"/>
    <sheet name="by Gender" sheetId="11" r:id="rId13"/>
    <sheet name="by Age" sheetId="12" r:id="rId14"/>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300" uniqueCount="155">
  <si>
    <r>
      <t xml:space="preserve">Rail Customer Experience Survey: RP8-13 | </t>
    </r>
    <r>
      <rPr>
        <b/>
        <sz val="14"/>
        <color theme="1"/>
        <rFont val="Aptos Narrow (Body)"/>
      </rPr>
      <t>12 Oct 2025 - 31 March 2026</t>
    </r>
  </si>
  <si>
    <t xml:space="preserve">This spreadsheet contains a cover sheet, notes, table of contents and data table worksheets. </t>
  </si>
  <si>
    <r>
      <rPr>
        <sz val="12"/>
        <color rgb="FF000000"/>
        <rFont val="Calibri"/>
        <family val="2"/>
        <scheme val="minor"/>
      </rPr>
      <t xml:space="preserve">These data tables are from the first release of the Official Statistics in Development for the new Rail Customer Experience Survey (RCXS), Rail Period (RP) 8-13, produced by Transport Focus.
</t>
    </r>
    <r>
      <rPr>
        <sz val="11"/>
        <color rgb="FF000000"/>
        <rFont val="Calibri"/>
        <family val="2"/>
        <scheme val="minor"/>
      </rPr>
      <t xml:space="preserve">
The</t>
    </r>
    <r>
      <rPr>
        <sz val="12"/>
        <color rgb="FF000000"/>
        <rFont val="Calibri"/>
        <family val="2"/>
      </rPr>
      <t xml:space="preserve"> RCXS </t>
    </r>
    <r>
      <rPr>
        <sz val="11"/>
        <color rgb="FF000000"/>
        <rFont val="Calibri"/>
        <family val="2"/>
        <scheme val="minor"/>
      </rPr>
      <t>was launched in July 2025 as a cross-industry collaboration to provide a unified view within the industry of customers’ experiences. The purpose of the RCXS is to collect regular, robust, and consistent customer experience data for the rail industry. 
This includes for train operating companies (TOCs), Transport Focus, the Rail Delivery Group (RDG), Network Rail, the Department for Transport (DfT), Devolved Administrations (DAs), the public and other key stakeholders.
The survey is intended to:
- Provide a benchmarked view of customer experience that is consistent across operators
- Be locally actionable within TOCs and Network Rail, and suitable for policy and strategy development, to allow aligned targets and plans throughout the industry
- Support targeted investment of available funds to drive customer satisfaction and revenue growth
The fieldwork began on July 20th, 2025, the start of RP5, and is carried out on a continual basis across Great Britain’s entire rail network.</t>
    </r>
  </si>
  <si>
    <t>Further information on the survey</t>
  </si>
  <si>
    <t>https://raildata.org.uk/rcxs</t>
  </si>
  <si>
    <t>Here you can find links to further information about the survey, including the survey questionnaire; a technical report on how the survey is conducted and how the data are weighted and analysed; how to access the RCXS data; and guidance for data analysts.</t>
  </si>
  <si>
    <t>Publication date</t>
  </si>
  <si>
    <t>This data table was initially published on 18 June 2026</t>
  </si>
  <si>
    <t>Source</t>
  </si>
  <si>
    <t xml:space="preserve">Rail Customer Experience Survey </t>
  </si>
  <si>
    <t>Contact details</t>
  </si>
  <si>
    <t>RCXSstatistics@transportfocus.org.uk</t>
  </si>
  <si>
    <t>Notes</t>
  </si>
  <si>
    <t>Note number</t>
  </si>
  <si>
    <t>Note text</t>
  </si>
  <si>
    <t>note 1</t>
  </si>
  <si>
    <t>Definition of disability
These data tables use the harmonised standard definition of disability, as recommended by the Government Statistical Service (GSS). This definition has been used because it enables analysts to benchmark the experience of disabled rail customers against findings from other studies using the same measure, including research across other transport networks and industries.
Disability (standard): Does your condition or illness reduce your ability to carry out day-to-day activities?
The survey also includes a separate question on rail travel disability, which some analysts may choose to use where a rail-specific definition is more appropriate:
Disability (rail travel): Does your condition or illness affect your ability to travel by train?</t>
  </si>
  <si>
    <t xml:space="preserve">Q2b. Do you have any health conditions or illnesses which affect you in any of the following areas? Please select all that apply.
Q2e. Does your condition or illness reduce your ability to carry out day-to-day activities?
• Disability (standard):
        o Disabled = Q2e  “Yes, a little” OR “Yes, a lot”  
        o Not disabled = Q2b “Not at all' OR Q2e "No"
        o Prefer not to say = Q2b “Prefer not to say” OR Q2e “Prefer not to say” </t>
  </si>
  <si>
    <t>note 2</t>
  </si>
  <si>
    <t>Definition of delay 
Delayed journeys are defined as those which resulted in a delayed or cancelled train service. Customers can also be delayed due to late or failed assistance- we report on these customers separately.
• Delayed
        o delay = "The train I was planning to catch was cancelled or delayed, so I travelled on a different train service” OR “The train was delayed and arrived at 
        &lt;ARRIVAL STATION&gt; late” OR “The train was delayed and I haven’t reached my destination yet”
• Not delayed
        o delay = "No, the train ran on time"
• Failed/late assistance caused delay
        o Delay = " The train was on time when I arrived at &lt;DEPARTURE STATION&gt; but I didn’t get the assistance I needed so I missed the train "
• Don’t know
        o Delay = "I don't know"</t>
  </si>
  <si>
    <t>note 3</t>
  </si>
  <si>
    <t>Network Rail (NR) Sectors 
i.e. groupings of train operators, based on the services they run
• Long Distance
• London &amp; South East
• Regional</t>
  </si>
  <si>
    <r>
      <t>LONG DISTANCE:</t>
    </r>
    <r>
      <rPr>
        <sz val="11"/>
        <color theme="1"/>
        <rFont val="Calibri"/>
        <family val="2"/>
        <scheme val="minor"/>
      </rPr>
      <t xml:space="preserve">
Avanti West Coast
</t>
    </r>
    <r>
      <rPr>
        <sz val="12"/>
        <color theme="1"/>
        <rFont val="Aptos Narrow (Body)"/>
      </rPr>
      <t>CrossCountry</t>
    </r>
    <r>
      <rPr>
        <sz val="11"/>
        <color theme="1"/>
        <rFont val="Calibri"/>
        <family val="2"/>
        <scheme val="minor"/>
      </rPr>
      <t xml:space="preserve">
East Midlands Railway
Grand Central
Hull Trains
LNER
Lumo
TransPennine Express</t>
    </r>
  </si>
  <si>
    <r>
      <t>LONDON &amp; SOUTH EAST:</t>
    </r>
    <r>
      <rPr>
        <sz val="11"/>
        <color theme="1"/>
        <rFont val="Calibri"/>
        <family val="2"/>
        <scheme val="minor"/>
      </rPr>
      <t xml:space="preserve">
c2c
Chiltern Railways
Elizabeth Line
Gatwick Express
Great Northern
Greater Anglia
GWR
Heathrow Express
London Northwestern Railway
London Overground
South Western Railway
Southeastern
Southern
Stansted Express
Thameslink</t>
    </r>
  </si>
  <si>
    <r>
      <t>REGIONAL:</t>
    </r>
    <r>
      <rPr>
        <sz val="11"/>
        <color theme="1"/>
        <rFont val="Calibri"/>
        <family val="2"/>
        <scheme val="minor"/>
      </rPr>
      <t xml:space="preserve">
Merseyrail
Northern
ScotRail
Transport for Wales
West Midlands Railway</t>
    </r>
  </si>
  <si>
    <t>note 4</t>
  </si>
  <si>
    <t>Some questions in the RCXS are multiple choice questions, meaning respondents could select more than one answer option. As a result, the percentages shown represent the proportion of respondents selecting each option, rather than a share of all responses. Therefore, the percentages will sum to more than 100%.</t>
  </si>
  <si>
    <t>Table of Contents</t>
  </si>
  <si>
    <t>Description</t>
  </si>
  <si>
    <t>Links</t>
  </si>
  <si>
    <t>Q22 Whether got assistance needed  by Nation</t>
  </si>
  <si>
    <t xml:space="preserve">Did they get the assistance they needed by Nation </t>
  </si>
  <si>
    <t>Q22 Whether got assistance needed  by Operator</t>
  </si>
  <si>
    <t>Did they get the assistance they needed by Operator</t>
  </si>
  <si>
    <t>Q22 Whether got assistance needed  by Sector</t>
  </si>
  <si>
    <t>Did they get the assistance they needed by Sector</t>
  </si>
  <si>
    <t>Q22 Whether got assistance needed  by Network Rail Region</t>
  </si>
  <si>
    <t>Did they get the assistance they needed by Network Rail Region</t>
  </si>
  <si>
    <t>Q22 Whether got assistance needed  by Network Rail Route</t>
  </si>
  <si>
    <t>Did they get the assistance they needed by Network Rail Route</t>
  </si>
  <si>
    <t>Q22 Whether got assistance needed  by Journey Reason</t>
  </si>
  <si>
    <t>Did they get the assistance they needed by Journey Reason</t>
  </si>
  <si>
    <t>Q22 Whether got assistance needed  by Delay</t>
  </si>
  <si>
    <t>Did they get the assistance they needed by Delay</t>
  </si>
  <si>
    <t>Q22 Whether got assistance needed  by Delay Length</t>
  </si>
  <si>
    <t>Did they get the assistance they needed by Delay Length</t>
  </si>
  <si>
    <t>Q22 Whether got assistance needed  by Disability</t>
  </si>
  <si>
    <t>Did they get the assistance they needed by Disability</t>
  </si>
  <si>
    <t>Q22 Whether got assistance needed  by Gender</t>
  </si>
  <si>
    <t>Did they get the assistance they needed by Gender</t>
  </si>
  <si>
    <t>Q22 Whether got assistance needed  by Age</t>
  </si>
  <si>
    <t>Did they get the assistance they needed by Age</t>
  </si>
  <si>
    <t>Back to Table of Contents</t>
  </si>
  <si>
    <t>[BASE: Asked of those who required assistance while travelling]</t>
  </si>
  <si>
    <t>Column %</t>
  </si>
  <si>
    <t>Nation</t>
  </si>
  <si>
    <t>Total</t>
  </si>
  <si>
    <t>England</t>
  </si>
  <si>
    <t>Scotland</t>
  </si>
  <si>
    <t>Wales *</t>
  </si>
  <si>
    <t>Yes - all of the assistance I/they/we needed</t>
  </si>
  <si>
    <t>Yes - some but not all of the assistance I/they/we needed</t>
  </si>
  <si>
    <t>No - I/they/we did not get any of the assistance I/they/we needed</t>
  </si>
  <si>
    <t>NET Yes</t>
  </si>
  <si>
    <t>NET No/Not all</t>
  </si>
  <si>
    <t>Don't Know (excluded from base)</t>
  </si>
  <si>
    <t>Unweighted base n</t>
  </si>
  <si>
    <t>Q22 Did you/the person you were travelling with get the assistance you/they needed on this journey?; * denotes columns where Column n is between 50 and 99 and should be interpreted with caution.</t>
  </si>
  <si>
    <t>Long Distance</t>
  </si>
  <si>
    <t>London &amp; South East</t>
  </si>
  <si>
    <t>Regional</t>
  </si>
  <si>
    <t>Avanti West Coast *</t>
  </si>
  <si>
    <t>CrossCountry</t>
  </si>
  <si>
    <t>East Midlands Railway **</t>
  </si>
  <si>
    <t>Grand Central *</t>
  </si>
  <si>
    <t>Hull Trains **</t>
  </si>
  <si>
    <t>LNER</t>
  </si>
  <si>
    <t>Lumo *</t>
  </si>
  <si>
    <t>TransPennine Express *</t>
  </si>
  <si>
    <t>c2c *</t>
  </si>
  <si>
    <t>Chiltern Railways **</t>
  </si>
  <si>
    <t>Elizabeth Line</t>
  </si>
  <si>
    <t>Gatwick Express **</t>
  </si>
  <si>
    <t>Great Northern *</t>
  </si>
  <si>
    <t>Greater Anglia *</t>
  </si>
  <si>
    <t>GWR</t>
  </si>
  <si>
    <t>Heathrow Express **</t>
  </si>
  <si>
    <t>London Northwestern Railway *</t>
  </si>
  <si>
    <t>London Overground</t>
  </si>
  <si>
    <t>South Western Railway</t>
  </si>
  <si>
    <t>Southeastern *</t>
  </si>
  <si>
    <t>Southern *</t>
  </si>
  <si>
    <t>Stansted Express **</t>
  </si>
  <si>
    <t>Thameslink *</t>
  </si>
  <si>
    <t>Merseyrail **</t>
  </si>
  <si>
    <t>Northern *</t>
  </si>
  <si>
    <t>ScotRail *</t>
  </si>
  <si>
    <t>Transport for Wales *</t>
  </si>
  <si>
    <t>West Midlands Railway *</t>
  </si>
  <si>
    <t>Q22 Did you/the person you were travelling with get the assistance you/they needed on this journey?; Blank cells have a sample size that is smaller than 50.; ** denotes columns where Column n is less than 50.; * denotes columns where Column n is between 50 and 99 and should be interpreted with caution.</t>
  </si>
  <si>
    <t>Sector</t>
  </si>
  <si>
    <t>Q22 Did you/the person you were travelling with get the assistance you/they needed on this journey?</t>
  </si>
  <si>
    <t>Network Rail region</t>
  </si>
  <si>
    <t>Eastern</t>
  </si>
  <si>
    <t>North West &amp; Central</t>
  </si>
  <si>
    <t>Southern</t>
  </si>
  <si>
    <t>Wales &amp; Western</t>
  </si>
  <si>
    <t xml:space="preserve">Network Rail route </t>
  </si>
  <si>
    <t>Anglia</t>
  </si>
  <si>
    <t>Central</t>
  </si>
  <si>
    <t>East Coast</t>
  </si>
  <si>
    <t>East Midlands *</t>
  </si>
  <si>
    <t>Kent</t>
  </si>
  <si>
    <t>North &amp; East</t>
  </si>
  <si>
    <t>North West</t>
  </si>
  <si>
    <t>Sussex</t>
  </si>
  <si>
    <t>Wessex</t>
  </si>
  <si>
    <t>West Coast South *</t>
  </si>
  <si>
    <t>Western</t>
  </si>
  <si>
    <t>Journey reason</t>
  </si>
  <si>
    <t>Business</t>
  </si>
  <si>
    <t>Commuting</t>
  </si>
  <si>
    <t>Leisure</t>
  </si>
  <si>
    <t>Other</t>
  </si>
  <si>
    <t>Don't know **</t>
  </si>
  <si>
    <t>Q22 Did you/the person you were travelling with get the assistance you/they needed on this journey?; Blank cells have a sample size that is smaller than 50.; ** denotes columns where Column n is less than 50.</t>
  </si>
  <si>
    <t>Delayed journeys</t>
  </si>
  <si>
    <t>Delayed</t>
  </si>
  <si>
    <t>Not delayed</t>
  </si>
  <si>
    <t>Failed/late assistance caused delay **</t>
  </si>
  <si>
    <t>Don't know *</t>
  </si>
  <si>
    <t>Delay length</t>
  </si>
  <si>
    <t>Less than five minutes *</t>
  </si>
  <si>
    <t>5-14 minutes</t>
  </si>
  <si>
    <t>15 to 29 minutes *</t>
  </si>
  <si>
    <t>More than 30 minutes</t>
  </si>
  <si>
    <t>I don't know **</t>
  </si>
  <si>
    <t>Disability (Standard)</t>
  </si>
  <si>
    <t>Disabled</t>
  </si>
  <si>
    <t>Not disabled</t>
  </si>
  <si>
    <t>Prefer not to say</t>
  </si>
  <si>
    <t>Not stated *</t>
  </si>
  <si>
    <t>Gender</t>
  </si>
  <si>
    <t>Male</t>
  </si>
  <si>
    <t>Female</t>
  </si>
  <si>
    <t>Other **</t>
  </si>
  <si>
    <t>Prefer not to say *</t>
  </si>
  <si>
    <t>Age</t>
  </si>
  <si>
    <t>16 to 24</t>
  </si>
  <si>
    <t>25 to 34</t>
  </si>
  <si>
    <t>35 to 44</t>
  </si>
  <si>
    <t>45 to 54</t>
  </si>
  <si>
    <t>55 to 64</t>
  </si>
  <si>
    <t>65+</t>
  </si>
  <si>
    <t>Prefer not to say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
  </numFmts>
  <fonts count="16" x14ac:knownFonts="1">
    <font>
      <sz val="11"/>
      <color theme="1"/>
      <name val="Calibri"/>
      <family val="2"/>
      <scheme val="minor"/>
    </font>
    <font>
      <b/>
      <sz val="11"/>
      <color theme="1"/>
      <name val="Calibri"/>
      <family val="2"/>
      <scheme val="minor"/>
    </font>
    <font>
      <u/>
      <sz val="11"/>
      <color theme="10"/>
      <name val="Calibri"/>
      <family val="2"/>
      <scheme val="minor"/>
    </font>
    <font>
      <u/>
      <sz val="9"/>
      <color theme="10"/>
      <name val="Calibri"/>
      <family val="2"/>
      <scheme val="minor"/>
    </font>
    <font>
      <sz val="11"/>
      <color rgb="FF000000"/>
      <name val="Calibri"/>
      <family val="2"/>
    </font>
    <font>
      <b/>
      <sz val="14"/>
      <color theme="1"/>
      <name val="Calibri"/>
      <family val="2"/>
      <scheme val="minor"/>
    </font>
    <font>
      <b/>
      <sz val="14"/>
      <color theme="1"/>
      <name val="Aptos Narrow (Body)"/>
    </font>
    <font>
      <sz val="12"/>
      <color theme="1"/>
      <name val="Calibri"/>
      <family val="2"/>
      <scheme val="minor"/>
    </font>
    <font>
      <sz val="12"/>
      <color theme="1"/>
      <name val="Aptos"/>
      <family val="2"/>
    </font>
    <font>
      <sz val="12"/>
      <color theme="1"/>
      <name val="Aptos Narrow (Body)"/>
    </font>
    <font>
      <sz val="12"/>
      <color rgb="FF000000"/>
      <name val="Calibri"/>
      <family val="2"/>
      <scheme val="minor"/>
    </font>
    <font>
      <b/>
      <sz val="12"/>
      <color rgb="FF000000"/>
      <name val="Calibri"/>
      <family val="2"/>
      <scheme val="minor"/>
    </font>
    <font>
      <u/>
      <sz val="12"/>
      <color theme="10"/>
      <name val="Calibri"/>
      <family val="2"/>
      <scheme val="minor"/>
    </font>
    <font>
      <b/>
      <sz val="12"/>
      <color theme="1"/>
      <name val="Calibri"/>
      <family val="2"/>
      <scheme val="minor"/>
    </font>
    <font>
      <sz val="11"/>
      <color rgb="FF000000"/>
      <name val="Calibri"/>
      <family val="2"/>
      <scheme val="minor"/>
    </font>
    <font>
      <sz val="12"/>
      <color rgb="FF000000"/>
      <name val="Calibri"/>
      <family val="2"/>
    </font>
  </fonts>
  <fills count="3">
    <fill>
      <patternFill patternType="none"/>
    </fill>
    <fill>
      <patternFill patternType="gray125"/>
    </fill>
    <fill>
      <patternFill patternType="solid">
        <fgColor theme="0"/>
        <bgColor indexed="64"/>
      </patternFill>
    </fill>
  </fills>
  <borders count="2">
    <border>
      <left/>
      <right/>
      <top/>
      <bottom/>
      <diagonal/>
    </border>
    <border>
      <left/>
      <right/>
      <top/>
      <bottom style="thin">
        <color indexed="64"/>
      </bottom>
      <diagonal/>
    </border>
  </borders>
  <cellStyleXfs count="5">
    <xf numFmtId="0" fontId="0" fillId="0" borderId="0"/>
    <xf numFmtId="0" fontId="2" fillId="0" borderId="0" applyNumberFormat="0" applyFill="0" applyBorder="0" applyAlignment="0" applyProtection="0"/>
    <xf numFmtId="0" fontId="4" fillId="0" borderId="0" applyNumberFormat="0" applyFont="0" applyBorder="0" applyProtection="0"/>
    <xf numFmtId="0" fontId="7" fillId="0" borderId="0"/>
    <xf numFmtId="0" fontId="12" fillId="0" borderId="0" applyNumberFormat="0" applyFill="0" applyBorder="0" applyAlignment="0" applyProtection="0"/>
  </cellStyleXfs>
  <cellXfs count="30">
    <xf numFmtId="0" fontId="0" fillId="0" borderId="0" xfId="0" quotePrefix="1"/>
    <xf numFmtId="0" fontId="3" fillId="0" borderId="0" xfId="0" quotePrefix="1" applyFont="1"/>
    <xf numFmtId="0" fontId="0" fillId="0" borderId="0" xfId="0" quotePrefix="1" applyAlignment="1">
      <alignment wrapText="1"/>
    </xf>
    <xf numFmtId="164" fontId="0" fillId="0" borderId="0" xfId="0" applyNumberFormat="1"/>
    <xf numFmtId="1" fontId="0" fillId="0" borderId="0" xfId="0" applyNumberFormat="1"/>
    <xf numFmtId="0" fontId="5" fillId="2" borderId="0" xfId="2" applyFont="1" applyFill="1" applyAlignment="1">
      <alignment horizontal="left" vertical="center"/>
    </xf>
    <xf numFmtId="0" fontId="7" fillId="2" borderId="0" xfId="3" applyFill="1" applyAlignment="1">
      <alignment vertical="center"/>
    </xf>
    <xf numFmtId="0" fontId="7" fillId="2" borderId="0" xfId="2" applyFont="1" applyFill="1" applyAlignment="1">
      <alignment horizontal="left" vertical="center" wrapText="1"/>
    </xf>
    <xf numFmtId="0" fontId="8" fillId="0" borderId="0" xfId="3" applyFont="1"/>
    <xf numFmtId="0" fontId="10" fillId="2" borderId="0" xfId="2" applyFont="1" applyFill="1" applyAlignment="1">
      <alignment horizontal="left" vertical="center" wrapText="1"/>
    </xf>
    <xf numFmtId="0" fontId="11" fillId="2" borderId="0" xfId="2" applyFont="1" applyFill="1" applyAlignment="1">
      <alignment horizontal="left" vertical="center" wrapText="1"/>
    </xf>
    <xf numFmtId="0" fontId="12" fillId="2" borderId="0" xfId="4" applyFill="1" applyAlignment="1">
      <alignment horizontal="left" vertical="center" wrapText="1"/>
    </xf>
    <xf numFmtId="0" fontId="11" fillId="2" borderId="0" xfId="2" applyFont="1" applyFill="1" applyAlignment="1">
      <alignment horizontal="left" vertical="center"/>
    </xf>
    <xf numFmtId="0" fontId="10" fillId="2" borderId="0" xfId="2" applyFont="1" applyFill="1" applyAlignment="1">
      <alignment horizontal="left" vertical="center"/>
    </xf>
    <xf numFmtId="0" fontId="12" fillId="2" borderId="0" xfId="4" applyFill="1" applyAlignment="1">
      <alignment horizontal="left" vertical="center"/>
    </xf>
    <xf numFmtId="0" fontId="13" fillId="2" borderId="1" xfId="3" applyFont="1" applyFill="1" applyBorder="1" applyAlignment="1">
      <alignment vertical="center"/>
    </xf>
    <xf numFmtId="0" fontId="7" fillId="2" borderId="0" xfId="3" applyFill="1" applyAlignment="1">
      <alignment horizontal="left" vertical="center"/>
    </xf>
    <xf numFmtId="0" fontId="7" fillId="2" borderId="0" xfId="3" applyFill="1" applyAlignment="1">
      <alignment vertical="center" wrapText="1"/>
    </xf>
    <xf numFmtId="0" fontId="7" fillId="2" borderId="1" xfId="3" applyFill="1" applyBorder="1" applyAlignment="1">
      <alignment horizontal="left" vertical="center"/>
    </xf>
    <xf numFmtId="0" fontId="7" fillId="2" borderId="1" xfId="3" applyFill="1" applyBorder="1" applyAlignment="1">
      <alignment vertical="center" wrapText="1"/>
    </xf>
    <xf numFmtId="0" fontId="1" fillId="0" borderId="0" xfId="0" quotePrefix="1" applyFont="1"/>
    <xf numFmtId="0" fontId="13" fillId="0" borderId="0" xfId="0" quotePrefix="1" applyFont="1"/>
    <xf numFmtId="0" fontId="0" fillId="0" borderId="0" xfId="0" quotePrefix="1" applyAlignment="1">
      <alignment vertical="center"/>
    </xf>
    <xf numFmtId="0" fontId="2" fillId="0" borderId="0" xfId="1" quotePrefix="1"/>
    <xf numFmtId="0" fontId="15" fillId="2" borderId="0" xfId="2" applyFont="1" applyFill="1" applyAlignment="1">
      <alignment horizontal="left" vertical="center" wrapText="1"/>
    </xf>
    <xf numFmtId="0" fontId="7" fillId="2" borderId="0" xfId="3" applyFill="1" applyAlignment="1">
      <alignment horizontal="left" vertical="center"/>
    </xf>
    <xf numFmtId="0" fontId="7" fillId="2" borderId="1" xfId="3" applyFill="1" applyBorder="1" applyAlignment="1">
      <alignment horizontal="left" vertical="center"/>
    </xf>
    <xf numFmtId="0" fontId="5" fillId="0" borderId="0" xfId="0" quotePrefix="1" applyFont="1"/>
    <xf numFmtId="0" fontId="0" fillId="0" borderId="0" xfId="0" quotePrefix="1"/>
    <xf numFmtId="0" fontId="0" fillId="0" borderId="0" xfId="0" quotePrefix="1" applyAlignment="1">
      <alignment wrapText="1"/>
    </xf>
  </cellXfs>
  <cellStyles count="5">
    <cellStyle name="Hyperlink" xfId="1" builtinId="8"/>
    <cellStyle name="Hyperlink 2" xfId="4" xr:uid="{5EEF5AF6-4538-4AB7-815E-93D83A3C4A31}"/>
    <cellStyle name="Normal" xfId="0" builtinId="0"/>
    <cellStyle name="Normal 2" xfId="3" xr:uid="{7B7CA8A7-B1B2-462A-85C2-430D00315C79}"/>
    <cellStyle name="Normal 2 2" xfId="2" xr:uid="{C80C3101-E120-415E-B322-1E781B0FC0AF}"/>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haredStrings" Target="sharedStrings.xml"/><Relationship Id="rId2" Type="http://schemas.openxmlformats.org/officeDocument/2006/relationships/worksheet" Target="worksheets/sheet2.xml"/><Relationship Id="rId16" Type="http://schemas.openxmlformats.org/officeDocument/2006/relationships/styles" Target="styles.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theme" Target="theme/theme1.xml"/><Relationship Id="rId10" Type="http://schemas.openxmlformats.org/officeDocument/2006/relationships/worksheet" Target="worksheets/sheet10.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hyperlink" Target="mailto:RCXSstatistics@transportfocus.org.uk" TargetMode="External"/><Relationship Id="rId1" Type="http://schemas.openxmlformats.org/officeDocument/2006/relationships/hyperlink" Target="https://raildata.org.uk/rcxs"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929F829-E8A8-4321-A7EA-C5B6976EEF0A}">
  <sheetPr codeName="Sheet13"/>
  <dimension ref="A1:A17"/>
  <sheetViews>
    <sheetView tabSelected="1" workbookViewId="0"/>
  </sheetViews>
  <sheetFormatPr baseColWidth="10" defaultColWidth="12.1640625" defaultRowHeight="16" x14ac:dyDescent="0.2"/>
  <cols>
    <col min="1" max="1" width="145.5" style="13" customWidth="1"/>
    <col min="2" max="16384" width="12.1640625" style="6"/>
  </cols>
  <sheetData>
    <row r="1" spans="1:1" ht="19" x14ac:dyDescent="0.2">
      <c r="A1" s="5" t="s">
        <v>0</v>
      </c>
    </row>
    <row r="2" spans="1:1" ht="17" x14ac:dyDescent="0.2">
      <c r="A2" s="7" t="s">
        <v>1</v>
      </c>
    </row>
    <row r="3" spans="1:1" x14ac:dyDescent="0.2">
      <c r="A3" s="8"/>
    </row>
    <row r="4" spans="1:1" ht="227.25" customHeight="1" x14ac:dyDescent="0.2">
      <c r="A4" s="24" t="s">
        <v>2</v>
      </c>
    </row>
    <row r="5" spans="1:1" ht="16" customHeight="1" x14ac:dyDescent="0.2">
      <c r="A5" s="9"/>
    </row>
    <row r="6" spans="1:1" ht="16" customHeight="1" x14ac:dyDescent="0.2">
      <c r="A6" s="10" t="s">
        <v>3</v>
      </c>
    </row>
    <row r="7" spans="1:1" ht="17" x14ac:dyDescent="0.2">
      <c r="A7" s="11" t="s">
        <v>4</v>
      </c>
    </row>
    <row r="8" spans="1:1" ht="34" customHeight="1" x14ac:dyDescent="0.2">
      <c r="A8" s="9" t="s">
        <v>5</v>
      </c>
    </row>
    <row r="9" spans="1:1" ht="16" customHeight="1" x14ac:dyDescent="0.2">
      <c r="A9" s="11"/>
    </row>
    <row r="10" spans="1:1" x14ac:dyDescent="0.2">
      <c r="A10" s="12" t="s">
        <v>6</v>
      </c>
    </row>
    <row r="11" spans="1:1" x14ac:dyDescent="0.2">
      <c r="A11" s="13" t="s">
        <v>7</v>
      </c>
    </row>
    <row r="13" spans="1:1" x14ac:dyDescent="0.2">
      <c r="A13" s="12" t="s">
        <v>8</v>
      </c>
    </row>
    <row r="14" spans="1:1" x14ac:dyDescent="0.2">
      <c r="A14" s="13" t="s">
        <v>9</v>
      </c>
    </row>
    <row r="16" spans="1:1" x14ac:dyDescent="0.2">
      <c r="A16" s="12" t="s">
        <v>10</v>
      </c>
    </row>
    <row r="17" spans="1:1" x14ac:dyDescent="0.2">
      <c r="A17" s="14" t="s">
        <v>11</v>
      </c>
    </row>
  </sheetData>
  <hyperlinks>
    <hyperlink ref="A7" r:id="rId1" xr:uid="{636E5994-F01C-4223-BE44-236A768AF02C}"/>
    <hyperlink ref="A17" r:id="rId2" xr:uid="{A08161AC-B6F6-4627-AA0F-5E796F2A9EC3}"/>
  </hyperlink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05CC87-110A-4D77-9A1B-8135BE9B86FE}">
  <sheetPr codeName="Sheet14"/>
  <dimension ref="A1:B15"/>
  <sheetViews>
    <sheetView workbookViewId="0"/>
  </sheetViews>
  <sheetFormatPr baseColWidth="10" defaultColWidth="12.1640625" defaultRowHeight="16" x14ac:dyDescent="0.2"/>
  <cols>
    <col min="1" max="1" width="20.1640625" style="6" customWidth="1"/>
    <col min="2" max="2" width="144.33203125" style="6" customWidth="1"/>
    <col min="3" max="16384" width="12.1640625" style="6"/>
  </cols>
  <sheetData>
    <row r="1" spans="1:2" ht="19" x14ac:dyDescent="0.2">
      <c r="A1" s="5" t="s">
        <v>12</v>
      </c>
    </row>
    <row r="3" spans="1:2" x14ac:dyDescent="0.2">
      <c r="A3" s="15" t="s">
        <v>13</v>
      </c>
      <c r="B3" s="15" t="s">
        <v>14</v>
      </c>
    </row>
    <row r="4" spans="1:2" ht="187" x14ac:dyDescent="0.2">
      <c r="A4" s="25" t="s">
        <v>15</v>
      </c>
      <c r="B4" s="17" t="s">
        <v>16</v>
      </c>
    </row>
    <row r="5" spans="1:2" ht="139" customHeight="1" x14ac:dyDescent="0.2">
      <c r="A5" s="26"/>
      <c r="B5" s="19" t="s">
        <v>17</v>
      </c>
    </row>
    <row r="6" spans="1:2" x14ac:dyDescent="0.2">
      <c r="A6" s="16"/>
      <c r="B6" s="17"/>
    </row>
    <row r="7" spans="1:2" ht="291" customHeight="1" x14ac:dyDescent="0.2">
      <c r="A7" s="18" t="s">
        <v>18</v>
      </c>
      <c r="B7" s="19" t="s">
        <v>19</v>
      </c>
    </row>
    <row r="9" spans="1:2" ht="102" x14ac:dyDescent="0.2">
      <c r="A9" s="25" t="s">
        <v>20</v>
      </c>
      <c r="B9" s="17" t="s">
        <v>21</v>
      </c>
    </row>
    <row r="10" spans="1:2" ht="156" customHeight="1" x14ac:dyDescent="0.2">
      <c r="A10" s="25"/>
      <c r="B10" s="17" t="s">
        <v>22</v>
      </c>
    </row>
    <row r="11" spans="1:2" ht="276" customHeight="1" x14ac:dyDescent="0.2">
      <c r="A11" s="25"/>
      <c r="B11" s="17" t="s">
        <v>23</v>
      </c>
    </row>
    <row r="12" spans="1:2" ht="116" customHeight="1" x14ac:dyDescent="0.2">
      <c r="A12" s="26"/>
      <c r="B12" s="19" t="s">
        <v>24</v>
      </c>
    </row>
    <row r="14" spans="1:2" ht="64" customHeight="1" x14ac:dyDescent="0.2">
      <c r="A14" s="18" t="s">
        <v>25</v>
      </c>
      <c r="B14" s="19" t="s">
        <v>26</v>
      </c>
    </row>
    <row r="15" spans="1:2" ht="15" customHeight="1" x14ac:dyDescent="0.2"/>
  </sheetData>
  <mergeCells count="2">
    <mergeCell ref="A4:A5"/>
    <mergeCell ref="A9:A12"/>
  </mergeCell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dimension ref="A1:B14"/>
  <sheetViews>
    <sheetView workbookViewId="0">
      <selection sqref="A1:B1"/>
    </sheetView>
  </sheetViews>
  <sheetFormatPr baseColWidth="10" defaultColWidth="8.83203125" defaultRowHeight="15" x14ac:dyDescent="0.2"/>
  <cols>
    <col min="1" max="1" width="58.33203125" customWidth="1"/>
    <col min="2" max="2" width="53.5" bestFit="1" customWidth="1"/>
  </cols>
  <sheetData>
    <row r="1" spans="1:2" ht="19" x14ac:dyDescent="0.25">
      <c r="A1" s="27" t="s">
        <v>27</v>
      </c>
      <c r="B1" s="28"/>
    </row>
    <row r="2" spans="1:2" x14ac:dyDescent="0.2">
      <c r="A2" s="20"/>
      <c r="B2" s="20"/>
    </row>
    <row r="3" spans="1:2" ht="16" x14ac:dyDescent="0.2">
      <c r="A3" s="21" t="s">
        <v>28</v>
      </c>
      <c r="B3" s="21" t="s">
        <v>29</v>
      </c>
    </row>
    <row r="4" spans="1:2" x14ac:dyDescent="0.2">
      <c r="A4" s="22" t="s">
        <v>30</v>
      </c>
      <c r="B4" s="23" t="s">
        <v>31</v>
      </c>
    </row>
    <row r="5" spans="1:2" x14ac:dyDescent="0.2">
      <c r="A5" s="22" t="s">
        <v>32</v>
      </c>
      <c r="B5" s="23" t="s">
        <v>33</v>
      </c>
    </row>
    <row r="6" spans="1:2" x14ac:dyDescent="0.2">
      <c r="A6" s="22" t="s">
        <v>34</v>
      </c>
      <c r="B6" s="23" t="s">
        <v>35</v>
      </c>
    </row>
    <row r="7" spans="1:2" x14ac:dyDescent="0.2">
      <c r="A7" s="22" t="s">
        <v>36</v>
      </c>
      <c r="B7" s="23" t="s">
        <v>37</v>
      </c>
    </row>
    <row r="8" spans="1:2" x14ac:dyDescent="0.2">
      <c r="A8" s="22" t="s">
        <v>38</v>
      </c>
      <c r="B8" s="23" t="s">
        <v>39</v>
      </c>
    </row>
    <row r="9" spans="1:2" x14ac:dyDescent="0.2">
      <c r="A9" s="22" t="s">
        <v>40</v>
      </c>
      <c r="B9" s="23" t="s">
        <v>41</v>
      </c>
    </row>
    <row r="10" spans="1:2" x14ac:dyDescent="0.2">
      <c r="A10" s="22" t="s">
        <v>42</v>
      </c>
      <c r="B10" s="23" t="s">
        <v>43</v>
      </c>
    </row>
    <row r="11" spans="1:2" x14ac:dyDescent="0.2">
      <c r="A11" s="22" t="s">
        <v>44</v>
      </c>
      <c r="B11" s="23" t="s">
        <v>45</v>
      </c>
    </row>
    <row r="12" spans="1:2" x14ac:dyDescent="0.2">
      <c r="A12" s="22" t="s">
        <v>46</v>
      </c>
      <c r="B12" s="23" t="s">
        <v>47</v>
      </c>
    </row>
    <row r="13" spans="1:2" x14ac:dyDescent="0.2">
      <c r="A13" s="22" t="s">
        <v>48</v>
      </c>
      <c r="B13" s="23" t="s">
        <v>49</v>
      </c>
    </row>
    <row r="14" spans="1:2" x14ac:dyDescent="0.2">
      <c r="A14" s="22" t="s">
        <v>50</v>
      </c>
      <c r="B14" s="23" t="s">
        <v>51</v>
      </c>
    </row>
  </sheetData>
  <mergeCells count="1">
    <mergeCell ref="A1:B1"/>
  </mergeCells>
  <dataValidations count="1">
    <dataValidation allowBlank="1" error="00000000-0000-0000-0000-000000000000" sqref="A1" xr:uid="{00000000-0002-0000-0000-000000000000}"/>
  </dataValidations>
  <hyperlinks>
    <hyperlink ref="B4" location="'by Nation'!A1" display="Did they get the assistance they needed by Nation " xr:uid="{E75C6A3C-8670-49AA-8AF5-40977628870F}"/>
    <hyperlink ref="B5" location="'by Operator'!A1" display="Did they get the assistance they needed by Operator" xr:uid="{1BC23C35-F7EA-4AEE-9226-F3CAC2DB1D1A}"/>
    <hyperlink ref="B6" location="'by Sector'!A1" display="Did they get the assistance they needed by Sector" xr:uid="{D76551A7-5A3C-40AC-941F-5C7942BA1B78}"/>
    <hyperlink ref="B7" location="'by Network Rail Region'!A1" display="Did they get the assistance they needed by Network Rail Region" xr:uid="{55866701-79AA-439F-9EA5-120310BF3AAC}"/>
    <hyperlink ref="B8" location="'by Network Rail Route'!A1" display="Did they get the assistance they needed by Network Rail Route" xr:uid="{F8A92870-25F3-47D0-860E-26C5E01DA35F}"/>
    <hyperlink ref="B9" location="'by Journey Reason'!A1" display="Did they get the assistance they needed by Journey Reason" xr:uid="{A25B8555-304A-4343-9B05-8C011BFA200F}"/>
    <hyperlink ref="B10" location="'by Delay'!A1" display="Did they get the assistance they needed by Delay" xr:uid="{7B0E9912-D44A-41B5-9DA3-D91100199C3D}"/>
    <hyperlink ref="B11" location="'by Delay Length'!A1" display="Did they get the assistance they needed by Delay Length" xr:uid="{CF294836-72DD-455B-BD76-543FCC03696E}"/>
    <hyperlink ref="B12" location="'by Disability'!A1" display="Did they get the assistance they needed by Disability" xr:uid="{4D0EE4EC-7269-486E-A501-698FA1ED895D}"/>
    <hyperlink ref="B13" location="'by Gender'!A1" display="Did they get the assistance they needed by Gender" xr:uid="{0D23629B-CE44-4833-91D2-374246919432}"/>
    <hyperlink ref="B14" location="'by Age'!A1" display="Did they get the assistance they needed by Age" xr:uid="{739FB85C-755B-43A8-8EAC-EDC7E116B89E}"/>
  </hyperlinks>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dimension ref="A1:E14"/>
  <sheetViews>
    <sheetView workbookViewId="0"/>
  </sheetViews>
  <sheetFormatPr baseColWidth="10" defaultColWidth="8.83203125" defaultRowHeight="15" x14ac:dyDescent="0.2"/>
  <cols>
    <col min="1" max="1" width="73.6640625" bestFit="1" customWidth="1"/>
    <col min="2" max="5" width="12.6640625" bestFit="1" customWidth="1"/>
  </cols>
  <sheetData>
    <row r="1" spans="1:5" x14ac:dyDescent="0.2">
      <c r="A1" s="1" t="s">
        <v>52</v>
      </c>
    </row>
    <row r="2" spans="1:5" x14ac:dyDescent="0.2">
      <c r="A2" t="s">
        <v>31</v>
      </c>
    </row>
    <row r="3" spans="1:5" x14ac:dyDescent="0.2">
      <c r="A3" t="s">
        <v>53</v>
      </c>
    </row>
    <row r="4" spans="1:5" x14ac:dyDescent="0.2">
      <c r="A4" s="29" t="s">
        <v>54</v>
      </c>
      <c r="C4" s="29" t="s">
        <v>55</v>
      </c>
      <c r="D4" s="29"/>
      <c r="E4" s="29"/>
    </row>
    <row r="5" spans="1:5" ht="16" x14ac:dyDescent="0.2">
      <c r="A5" s="28" t="s">
        <v>54</v>
      </c>
      <c r="B5" s="2" t="s">
        <v>56</v>
      </c>
      <c r="C5" s="2" t="s">
        <v>57</v>
      </c>
      <c r="D5" s="2" t="s">
        <v>58</v>
      </c>
      <c r="E5" s="2" t="s">
        <v>59</v>
      </c>
    </row>
    <row r="6" spans="1:5" x14ac:dyDescent="0.2">
      <c r="A6" t="s">
        <v>60</v>
      </c>
      <c r="B6" s="3">
        <v>0.68869807602879995</v>
      </c>
      <c r="C6" s="3">
        <v>0.68107620710700001</v>
      </c>
      <c r="D6" s="3">
        <v>0.83803884087040004</v>
      </c>
      <c r="E6" s="3">
        <v>0.71333027371879998</v>
      </c>
    </row>
    <row r="7" spans="1:5" x14ac:dyDescent="0.2">
      <c r="A7" t="s">
        <v>61</v>
      </c>
      <c r="B7" s="3">
        <v>0.1968913520833</v>
      </c>
      <c r="C7" s="3">
        <v>0.19959221266720001</v>
      </c>
      <c r="D7" s="3">
        <v>0.13256140512520001</v>
      </c>
      <c r="E7" s="3">
        <v>0.20637691449869999</v>
      </c>
    </row>
    <row r="8" spans="1:5" x14ac:dyDescent="0.2">
      <c r="A8" t="s">
        <v>62</v>
      </c>
      <c r="B8" s="3">
        <v>0.1144105718878</v>
      </c>
      <c r="C8" s="3">
        <v>0.11933158022570001</v>
      </c>
      <c r="D8" s="3">
        <v>2.9399754004389999E-2</v>
      </c>
      <c r="E8" s="3">
        <v>8.0292811782489995E-2</v>
      </c>
    </row>
    <row r="9" spans="1:5" x14ac:dyDescent="0.2">
      <c r="A9" t="s">
        <v>63</v>
      </c>
      <c r="B9" s="3">
        <v>0.88558942811219998</v>
      </c>
      <c r="C9" s="3">
        <v>0.88066841977429999</v>
      </c>
      <c r="D9" s="3">
        <v>0.97060024599560002</v>
      </c>
      <c r="E9" s="3">
        <v>0.91970718821749997</v>
      </c>
    </row>
    <row r="10" spans="1:5" x14ac:dyDescent="0.2">
      <c r="A10" t="s">
        <v>64</v>
      </c>
      <c r="B10" s="3">
        <v>0.31130192397119999</v>
      </c>
      <c r="C10" s="3">
        <v>0.31892379289299999</v>
      </c>
      <c r="D10" s="3">
        <v>0.16196115912959999</v>
      </c>
      <c r="E10" s="3">
        <v>0.28666972628120002</v>
      </c>
    </row>
    <row r="11" spans="1:5" x14ac:dyDescent="0.2">
      <c r="A11" t="s">
        <v>65</v>
      </c>
      <c r="B11" s="3">
        <v>9.6170583115749997E-2</v>
      </c>
      <c r="C11" s="3">
        <v>9.9705304518659998E-2</v>
      </c>
      <c r="D11" s="3">
        <v>5.7692307692309999E-2</v>
      </c>
      <c r="E11" s="3">
        <v>8.4905660377359998E-2</v>
      </c>
    </row>
    <row r="12" spans="1:5" x14ac:dyDescent="0.2">
      <c r="A12" t="s">
        <v>66</v>
      </c>
      <c r="B12" s="4">
        <v>2077</v>
      </c>
      <c r="C12" s="4">
        <v>1833</v>
      </c>
      <c r="D12" s="4">
        <v>147</v>
      </c>
      <c r="E12" s="4">
        <v>97</v>
      </c>
    </row>
    <row r="14" spans="1:5" x14ac:dyDescent="0.2">
      <c r="A14" t="s">
        <v>67</v>
      </c>
    </row>
  </sheetData>
  <mergeCells count="2">
    <mergeCell ref="C4:E4"/>
    <mergeCell ref="A4:A5"/>
  </mergeCells>
  <dataValidations count="2">
    <dataValidation allowBlank="1" showErrorMessage="1" prompt="d733e884-d6a5-4505-b955-78a2ce27db2c" sqref="A2:A3 E13" xr:uid="{00000000-0002-0000-0100-000000000000}"/>
    <dataValidation allowBlank="1" error="d733e884-d6a5-4505-b955-78a2ce27db2c" sqref="A1" xr:uid="{00000000-0002-0000-0100-000001000000}"/>
  </dataValidations>
  <hyperlinks>
    <hyperlink ref="A1" location="'Table of Contents'!A1" display="Back to Table of Contents" xr:uid="{00000000-0004-0000-0100-000000000000}"/>
  </hyperlinks>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dimension ref="A1:AD14"/>
  <sheetViews>
    <sheetView workbookViewId="0"/>
  </sheetViews>
  <sheetFormatPr baseColWidth="10" defaultColWidth="8.83203125" defaultRowHeight="15" x14ac:dyDescent="0.2"/>
  <cols>
    <col min="1" max="1" width="73.6640625" bestFit="1" customWidth="1"/>
    <col min="2" max="30" width="12.6640625" bestFit="1" customWidth="1"/>
  </cols>
  <sheetData>
    <row r="1" spans="1:30" x14ac:dyDescent="0.2">
      <c r="A1" s="1" t="s">
        <v>52</v>
      </c>
    </row>
    <row r="2" spans="1:30" x14ac:dyDescent="0.2">
      <c r="A2" t="s">
        <v>33</v>
      </c>
    </row>
    <row r="3" spans="1:30" x14ac:dyDescent="0.2">
      <c r="A3" t="s">
        <v>53</v>
      </c>
    </row>
    <row r="4" spans="1:30" x14ac:dyDescent="0.2">
      <c r="A4" s="29" t="s">
        <v>54</v>
      </c>
      <c r="C4" s="29" t="s">
        <v>68</v>
      </c>
      <c r="D4" s="29"/>
      <c r="E4" s="29"/>
      <c r="F4" s="29"/>
      <c r="G4" s="29"/>
      <c r="H4" s="29"/>
      <c r="I4" s="29"/>
      <c r="J4" s="29"/>
      <c r="K4" s="29" t="s">
        <v>69</v>
      </c>
      <c r="L4" s="29"/>
      <c r="M4" s="29"/>
      <c r="N4" s="29"/>
      <c r="O4" s="29"/>
      <c r="P4" s="29"/>
      <c r="Q4" s="29"/>
      <c r="R4" s="29"/>
      <c r="S4" s="29"/>
      <c r="T4" s="29"/>
      <c r="U4" s="29"/>
      <c r="V4" s="29"/>
      <c r="W4" s="29"/>
      <c r="X4" s="29"/>
      <c r="Y4" s="29"/>
      <c r="Z4" s="29" t="s">
        <v>70</v>
      </c>
      <c r="AA4" s="29"/>
      <c r="AB4" s="29"/>
      <c r="AC4" s="29"/>
      <c r="AD4" s="29"/>
    </row>
    <row r="5" spans="1:30" ht="48" x14ac:dyDescent="0.2">
      <c r="A5" s="28" t="s">
        <v>54</v>
      </c>
      <c r="B5" s="2" t="s">
        <v>56</v>
      </c>
      <c r="C5" s="2" t="s">
        <v>71</v>
      </c>
      <c r="D5" s="2" t="s">
        <v>72</v>
      </c>
      <c r="E5" s="2" t="s">
        <v>73</v>
      </c>
      <c r="F5" s="2" t="s">
        <v>74</v>
      </c>
      <c r="G5" s="2" t="s">
        <v>75</v>
      </c>
      <c r="H5" s="2" t="s">
        <v>76</v>
      </c>
      <c r="I5" s="2" t="s">
        <v>77</v>
      </c>
      <c r="J5" s="2" t="s">
        <v>78</v>
      </c>
      <c r="K5" s="2" t="s">
        <v>79</v>
      </c>
      <c r="L5" s="2" t="s">
        <v>80</v>
      </c>
      <c r="M5" s="2" t="s">
        <v>81</v>
      </c>
      <c r="N5" s="2" t="s">
        <v>82</v>
      </c>
      <c r="O5" s="2" t="s">
        <v>83</v>
      </c>
      <c r="P5" s="2" t="s">
        <v>84</v>
      </c>
      <c r="Q5" s="2" t="s">
        <v>85</v>
      </c>
      <c r="R5" s="2" t="s">
        <v>86</v>
      </c>
      <c r="S5" s="2" t="s">
        <v>87</v>
      </c>
      <c r="T5" s="2" t="s">
        <v>88</v>
      </c>
      <c r="U5" s="2" t="s">
        <v>89</v>
      </c>
      <c r="V5" s="2" t="s">
        <v>90</v>
      </c>
      <c r="W5" s="2" t="s">
        <v>91</v>
      </c>
      <c r="X5" s="2" t="s">
        <v>92</v>
      </c>
      <c r="Y5" s="2" t="s">
        <v>93</v>
      </c>
      <c r="Z5" s="2" t="s">
        <v>94</v>
      </c>
      <c r="AA5" s="2" t="s">
        <v>95</v>
      </c>
      <c r="AB5" s="2" t="s">
        <v>96</v>
      </c>
      <c r="AC5" s="2" t="s">
        <v>97</v>
      </c>
      <c r="AD5" s="2" t="s">
        <v>98</v>
      </c>
    </row>
    <row r="6" spans="1:30" x14ac:dyDescent="0.2">
      <c r="A6" t="s">
        <v>60</v>
      </c>
      <c r="B6" s="3">
        <v>0.68869807602879995</v>
      </c>
      <c r="C6" s="3">
        <v>0.75427114098269998</v>
      </c>
      <c r="D6" s="3">
        <v>0.66059504165189997</v>
      </c>
      <c r="F6" s="3">
        <v>0.74749232122599996</v>
      </c>
      <c r="H6" s="3">
        <v>0.82536792864779995</v>
      </c>
      <c r="I6" s="3">
        <v>0.71669117235330004</v>
      </c>
      <c r="J6" s="3">
        <v>0.71542958723009997</v>
      </c>
      <c r="K6" s="3">
        <v>0.65976388987199996</v>
      </c>
      <c r="M6" s="3">
        <v>0.58863641746810003</v>
      </c>
      <c r="O6" s="3">
        <v>0.67132643665189995</v>
      </c>
      <c r="P6" s="3">
        <v>0.60704984108290005</v>
      </c>
      <c r="Q6" s="3">
        <v>0.72365502685369998</v>
      </c>
      <c r="S6" s="3">
        <v>0.74802201599899998</v>
      </c>
      <c r="T6" s="3">
        <v>0.58478429729909998</v>
      </c>
      <c r="U6" s="3">
        <v>0.76405509700340002</v>
      </c>
      <c r="V6" s="3">
        <v>0.7264632186876</v>
      </c>
      <c r="W6" s="3">
        <v>0.78762396440439997</v>
      </c>
      <c r="Y6" s="3">
        <v>0.69388751248449998</v>
      </c>
      <c r="AA6" s="3">
        <v>0.78068904472599998</v>
      </c>
      <c r="AB6" s="3">
        <v>0.8561754558736</v>
      </c>
      <c r="AC6" s="3">
        <v>0.7445210659539</v>
      </c>
      <c r="AD6" s="3">
        <v>0.78359836155200002</v>
      </c>
    </row>
    <row r="7" spans="1:30" x14ac:dyDescent="0.2">
      <c r="A7" t="s">
        <v>61</v>
      </c>
      <c r="B7" s="3">
        <v>0.1968913520833</v>
      </c>
      <c r="C7" s="3">
        <v>0.1047707323304</v>
      </c>
      <c r="D7" s="3">
        <v>0.20221519089920001</v>
      </c>
      <c r="F7" s="3">
        <v>0.19115662111859999</v>
      </c>
      <c r="H7" s="3">
        <v>0.1262141794786</v>
      </c>
      <c r="I7" s="3">
        <v>0.1965325399566</v>
      </c>
      <c r="J7" s="3">
        <v>0.21981355602059999</v>
      </c>
      <c r="K7" s="3">
        <v>0.11620324376379999</v>
      </c>
      <c r="M7" s="3">
        <v>0.27590713719109999</v>
      </c>
      <c r="O7" s="3">
        <v>0.18564376492599999</v>
      </c>
      <c r="P7" s="3">
        <v>0.15991321207789999</v>
      </c>
      <c r="Q7" s="3">
        <v>0.22643443097909999</v>
      </c>
      <c r="S7" s="3">
        <v>0.1222807046936</v>
      </c>
      <c r="T7" s="3">
        <v>0.29133497677300002</v>
      </c>
      <c r="U7" s="3">
        <v>0.1620184678422</v>
      </c>
      <c r="V7" s="3">
        <v>0.18953886981410001</v>
      </c>
      <c r="W7" s="3">
        <v>9.6020310845439993E-2</v>
      </c>
      <c r="Y7" s="3">
        <v>0.1506096206616</v>
      </c>
      <c r="AA7" s="3">
        <v>0.11711606100169999</v>
      </c>
      <c r="AB7" s="3">
        <v>0.1104764769877</v>
      </c>
      <c r="AC7" s="3">
        <v>0.1322933811341</v>
      </c>
      <c r="AD7" s="3">
        <v>0.14158679207280001</v>
      </c>
    </row>
    <row r="8" spans="1:30" x14ac:dyDescent="0.2">
      <c r="A8" t="s">
        <v>62</v>
      </c>
      <c r="B8" s="3">
        <v>0.1144105718878</v>
      </c>
      <c r="C8" s="3">
        <v>0.1409581266869</v>
      </c>
      <c r="D8" s="3">
        <v>0.13718976744889999</v>
      </c>
      <c r="F8" s="3">
        <v>6.1351057655339998E-2</v>
      </c>
      <c r="H8" s="3">
        <v>4.8417891873629999E-2</v>
      </c>
      <c r="I8" s="3">
        <v>8.6776287690090007E-2</v>
      </c>
      <c r="J8" s="3">
        <v>6.4756856749319996E-2</v>
      </c>
      <c r="K8" s="3">
        <v>0.2240328663642</v>
      </c>
      <c r="M8" s="3">
        <v>0.13545644534080001</v>
      </c>
      <c r="O8" s="3">
        <v>0.14302979842210001</v>
      </c>
      <c r="P8" s="3">
        <v>0.23303694683920001</v>
      </c>
      <c r="Q8" s="3">
        <v>4.991054216719E-2</v>
      </c>
      <c r="S8" s="3">
        <v>0.12969727930739999</v>
      </c>
      <c r="T8" s="3">
        <v>0.1238807259279</v>
      </c>
      <c r="U8" s="3">
        <v>7.3926435154470005E-2</v>
      </c>
      <c r="V8" s="3">
        <v>8.3997911498309999E-2</v>
      </c>
      <c r="W8" s="3">
        <v>0.1163557247501</v>
      </c>
      <c r="Y8" s="3">
        <v>0.1555028668539</v>
      </c>
      <c r="AA8" s="3">
        <v>0.1021948942723</v>
      </c>
      <c r="AB8" s="3">
        <v>3.334806713868E-2</v>
      </c>
      <c r="AC8" s="3">
        <v>0.12318555291199999</v>
      </c>
      <c r="AD8" s="3">
        <v>7.4814846375119995E-2</v>
      </c>
    </row>
    <row r="9" spans="1:30" x14ac:dyDescent="0.2">
      <c r="A9" t="s">
        <v>63</v>
      </c>
      <c r="B9" s="3">
        <v>0.88558942811219998</v>
      </c>
      <c r="C9" s="3">
        <v>0.8590418733131</v>
      </c>
      <c r="D9" s="3">
        <v>0.86281023255110001</v>
      </c>
      <c r="F9" s="3">
        <v>0.93864894234469998</v>
      </c>
      <c r="H9" s="3">
        <v>0.95158210812639998</v>
      </c>
      <c r="I9" s="3">
        <v>0.91322371230989996</v>
      </c>
      <c r="J9" s="3">
        <v>0.93524314325070002</v>
      </c>
      <c r="K9" s="3">
        <v>0.77596713363580005</v>
      </c>
      <c r="M9" s="3">
        <v>0.86454355465919996</v>
      </c>
      <c r="O9" s="3">
        <v>0.85697020157799997</v>
      </c>
      <c r="P9" s="3">
        <v>0.76696305316080005</v>
      </c>
      <c r="Q9" s="3">
        <v>0.95008945783279997</v>
      </c>
      <c r="S9" s="3">
        <v>0.87030272069259995</v>
      </c>
      <c r="T9" s="3">
        <v>0.8761192740721</v>
      </c>
      <c r="U9" s="3">
        <v>0.92607356484549996</v>
      </c>
      <c r="V9" s="3">
        <v>0.91600208850169995</v>
      </c>
      <c r="W9" s="3">
        <v>0.88364427524989997</v>
      </c>
      <c r="Y9" s="3">
        <v>0.84449713314609998</v>
      </c>
      <c r="AA9" s="3">
        <v>0.8978051057277</v>
      </c>
      <c r="AB9" s="3">
        <v>0.96665193286130002</v>
      </c>
      <c r="AC9" s="3">
        <v>0.87681444708800005</v>
      </c>
      <c r="AD9" s="3">
        <v>0.92518515362489995</v>
      </c>
    </row>
    <row r="10" spans="1:30" x14ac:dyDescent="0.2">
      <c r="A10" t="s">
        <v>64</v>
      </c>
      <c r="B10" s="3">
        <v>0.31130192397119999</v>
      </c>
      <c r="C10" s="3">
        <v>0.24572885901729999</v>
      </c>
      <c r="D10" s="3">
        <v>0.33940495834810003</v>
      </c>
      <c r="F10" s="3">
        <v>0.25250767877399999</v>
      </c>
      <c r="H10" s="3">
        <v>0.17463207135219999</v>
      </c>
      <c r="I10" s="3">
        <v>0.28330882764670001</v>
      </c>
      <c r="J10" s="3">
        <v>0.28457041276990003</v>
      </c>
      <c r="K10" s="3">
        <v>0.34023611012799998</v>
      </c>
      <c r="M10" s="3">
        <v>0.41136358253189997</v>
      </c>
      <c r="O10" s="3">
        <v>0.3286735633481</v>
      </c>
      <c r="P10" s="3">
        <v>0.3929501589171</v>
      </c>
      <c r="Q10" s="3">
        <v>0.27634497314630002</v>
      </c>
      <c r="S10" s="3">
        <v>0.25197798400100002</v>
      </c>
      <c r="T10" s="3">
        <v>0.41521570270090002</v>
      </c>
      <c r="U10" s="3">
        <v>0.23594490299660001</v>
      </c>
      <c r="V10" s="3">
        <v>0.2735367813124</v>
      </c>
      <c r="W10" s="3">
        <v>0.2123760355956</v>
      </c>
      <c r="Y10" s="3">
        <v>0.30611248751550002</v>
      </c>
      <c r="AA10" s="3">
        <v>0.21931095527399999</v>
      </c>
      <c r="AB10" s="3">
        <v>0.1438245441264</v>
      </c>
      <c r="AC10" s="3">
        <v>0.2554789340461</v>
      </c>
      <c r="AD10" s="3">
        <v>0.21640163844800001</v>
      </c>
    </row>
    <row r="11" spans="1:30" x14ac:dyDescent="0.2">
      <c r="A11" t="s">
        <v>65</v>
      </c>
      <c r="B11" s="3">
        <v>9.6170583115749997E-2</v>
      </c>
      <c r="C11" s="3">
        <v>9.90099009901E-2</v>
      </c>
      <c r="D11" s="3">
        <v>6.8376068376070007E-2</v>
      </c>
      <c r="F11" s="3">
        <v>6.25E-2</v>
      </c>
      <c r="H11" s="3">
        <v>4.4776119402989999E-2</v>
      </c>
      <c r="I11" s="3">
        <v>4.7058823529410002E-2</v>
      </c>
      <c r="J11" s="3">
        <v>4.3478260869569997E-2</v>
      </c>
      <c r="K11" s="3">
        <v>7.5949367088609998E-2</v>
      </c>
      <c r="M11" s="3">
        <v>0.21893491124260001</v>
      </c>
      <c r="O11" s="3">
        <v>5.084745762712E-2</v>
      </c>
      <c r="P11" s="3">
        <v>0.11458333333329999</v>
      </c>
      <c r="Q11" s="3">
        <v>5.6737588652479999E-2</v>
      </c>
      <c r="T11" s="3">
        <v>0.12</v>
      </c>
      <c r="U11" s="3">
        <v>0.1031746031746</v>
      </c>
      <c r="V11" s="3">
        <v>0.06</v>
      </c>
      <c r="W11" s="3">
        <v>0.1165048543689</v>
      </c>
      <c r="Y11" s="3">
        <v>0.1111111111111</v>
      </c>
      <c r="AA11" s="3">
        <v>0.13636363636359999</v>
      </c>
      <c r="AB11" s="3">
        <v>6.4516129032260006E-2</v>
      </c>
      <c r="AC11" s="3">
        <v>0.1125</v>
      </c>
      <c r="AD11" s="3">
        <v>0.109375</v>
      </c>
    </row>
    <row r="12" spans="1:30" x14ac:dyDescent="0.2">
      <c r="A12" t="s">
        <v>66</v>
      </c>
      <c r="B12" s="4">
        <v>2077</v>
      </c>
      <c r="C12" s="4">
        <v>91</v>
      </c>
      <c r="D12" s="4">
        <v>109</v>
      </c>
      <c r="E12" s="4">
        <v>45</v>
      </c>
      <c r="F12" s="4">
        <v>60</v>
      </c>
      <c r="G12" s="4">
        <v>46</v>
      </c>
      <c r="H12" s="4">
        <v>128</v>
      </c>
      <c r="I12" s="4">
        <v>81</v>
      </c>
      <c r="J12" s="4">
        <v>66</v>
      </c>
      <c r="K12" s="4">
        <v>73</v>
      </c>
      <c r="L12" s="4">
        <v>37</v>
      </c>
      <c r="M12" s="4">
        <v>132</v>
      </c>
      <c r="N12" s="4">
        <v>20</v>
      </c>
      <c r="O12" s="4">
        <v>56</v>
      </c>
      <c r="P12" s="4">
        <v>85</v>
      </c>
      <c r="Q12" s="4">
        <v>133</v>
      </c>
      <c r="R12" s="4">
        <v>20</v>
      </c>
      <c r="S12" s="4">
        <v>50</v>
      </c>
      <c r="T12" s="4">
        <v>132</v>
      </c>
      <c r="U12" s="4">
        <v>113</v>
      </c>
      <c r="V12" s="4">
        <v>94</v>
      </c>
      <c r="W12" s="4">
        <v>91</v>
      </c>
      <c r="X12" s="4">
        <v>30</v>
      </c>
      <c r="Y12" s="4">
        <v>56</v>
      </c>
      <c r="Z12" s="4">
        <v>19</v>
      </c>
      <c r="AA12" s="4">
        <v>95</v>
      </c>
      <c r="AB12" s="4">
        <v>87</v>
      </c>
      <c r="AC12" s="4">
        <v>71</v>
      </c>
      <c r="AD12" s="4">
        <v>57</v>
      </c>
    </row>
    <row r="14" spans="1:30" x14ac:dyDescent="0.2">
      <c r="A14" t="s">
        <v>99</v>
      </c>
    </row>
  </sheetData>
  <mergeCells count="4">
    <mergeCell ref="C4:J4"/>
    <mergeCell ref="K4:Y4"/>
    <mergeCell ref="Z4:AD4"/>
    <mergeCell ref="A4:A5"/>
  </mergeCells>
  <dataValidations count="2">
    <dataValidation allowBlank="1" showErrorMessage="1" prompt="85604654-67db-4c26-a336-a72773d1a007" sqref="A2:A3 AD13" xr:uid="{00000000-0002-0000-0200-000000000000}"/>
    <dataValidation allowBlank="1" error="85604654-67db-4c26-a336-a72773d1a007" sqref="A1" xr:uid="{00000000-0002-0000-0200-000001000000}"/>
  </dataValidations>
  <hyperlinks>
    <hyperlink ref="A1" location="'Table of Contents'!A1" display="Back to Table of Contents" xr:uid="{00000000-0004-0000-0200-000000000000}"/>
  </hyperlinks>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dimension ref="A1:E14"/>
  <sheetViews>
    <sheetView workbookViewId="0"/>
  </sheetViews>
  <sheetFormatPr baseColWidth="10" defaultColWidth="8.83203125" defaultRowHeight="15" x14ac:dyDescent="0.2"/>
  <cols>
    <col min="1" max="1" width="73.6640625" bestFit="1" customWidth="1"/>
    <col min="2" max="5" width="12.6640625" bestFit="1" customWidth="1"/>
  </cols>
  <sheetData>
    <row r="1" spans="1:5" x14ac:dyDescent="0.2">
      <c r="A1" s="1" t="s">
        <v>52</v>
      </c>
    </row>
    <row r="2" spans="1:5" x14ac:dyDescent="0.2">
      <c r="A2" t="s">
        <v>35</v>
      </c>
    </row>
    <row r="3" spans="1:5" x14ac:dyDescent="0.2">
      <c r="A3" t="s">
        <v>53</v>
      </c>
    </row>
    <row r="4" spans="1:5" x14ac:dyDescent="0.2">
      <c r="A4" s="29" t="s">
        <v>54</v>
      </c>
      <c r="C4" s="29" t="s">
        <v>100</v>
      </c>
      <c r="D4" s="29"/>
      <c r="E4" s="29"/>
    </row>
    <row r="5" spans="1:5" ht="32" x14ac:dyDescent="0.2">
      <c r="A5" s="28" t="s">
        <v>54</v>
      </c>
      <c r="B5" s="2" t="s">
        <v>56</v>
      </c>
      <c r="C5" s="2" t="s">
        <v>69</v>
      </c>
      <c r="D5" s="2" t="s">
        <v>68</v>
      </c>
      <c r="E5" s="2" t="s">
        <v>70</v>
      </c>
    </row>
    <row r="6" spans="1:5" x14ac:dyDescent="0.2">
      <c r="A6" t="s">
        <v>60</v>
      </c>
      <c r="B6" s="3">
        <v>0.68869807602879995</v>
      </c>
      <c r="C6" s="3">
        <v>0.66401041594650001</v>
      </c>
      <c r="D6" s="3">
        <v>0.74576197763300001</v>
      </c>
      <c r="E6" s="3">
        <v>0.80184052056800004</v>
      </c>
    </row>
    <row r="7" spans="1:5" x14ac:dyDescent="0.2">
      <c r="A7" t="s">
        <v>61</v>
      </c>
      <c r="B7" s="3">
        <v>0.1968913520833</v>
      </c>
      <c r="C7" s="3">
        <v>0.213707826095</v>
      </c>
      <c r="D7" s="3">
        <v>0.16295490173179999</v>
      </c>
      <c r="E7" s="3">
        <v>0.1149633912241</v>
      </c>
    </row>
    <row r="8" spans="1:5" x14ac:dyDescent="0.2">
      <c r="A8" t="s">
        <v>62</v>
      </c>
      <c r="B8" s="3">
        <v>0.1144105718878</v>
      </c>
      <c r="C8" s="3">
        <v>0.1222817579586</v>
      </c>
      <c r="D8" s="3">
        <v>9.128312063513E-2</v>
      </c>
      <c r="E8" s="3">
        <v>8.3196088207859994E-2</v>
      </c>
    </row>
    <row r="9" spans="1:5" x14ac:dyDescent="0.2">
      <c r="A9" t="s">
        <v>63</v>
      </c>
      <c r="B9" s="3">
        <v>0.88558942811219998</v>
      </c>
      <c r="C9" s="3">
        <v>0.87771824204140003</v>
      </c>
      <c r="D9" s="3">
        <v>0.90871687936489998</v>
      </c>
      <c r="E9" s="3">
        <v>0.91680391179209997</v>
      </c>
    </row>
    <row r="10" spans="1:5" x14ac:dyDescent="0.2">
      <c r="A10" t="s">
        <v>64</v>
      </c>
      <c r="B10" s="3">
        <v>0.31130192397119999</v>
      </c>
      <c r="C10" s="3">
        <v>0.33598958405349999</v>
      </c>
      <c r="D10" s="3">
        <v>0.25423802236699999</v>
      </c>
      <c r="E10" s="3">
        <v>0.19815947943199999</v>
      </c>
    </row>
    <row r="11" spans="1:5" x14ac:dyDescent="0.2">
      <c r="A11" t="s">
        <v>65</v>
      </c>
      <c r="B11" s="3">
        <v>9.6170583115749997E-2</v>
      </c>
      <c r="C11" s="3">
        <v>0.1144435674822</v>
      </c>
      <c r="D11" s="3">
        <v>5.5806938159879999E-2</v>
      </c>
      <c r="E11" s="3">
        <v>0.10597826086959999</v>
      </c>
    </row>
    <row r="12" spans="1:5" x14ac:dyDescent="0.2">
      <c r="A12" t="s">
        <v>66</v>
      </c>
      <c r="B12" s="4">
        <v>2077</v>
      </c>
      <c r="C12" s="4">
        <v>1122</v>
      </c>
      <c r="D12" s="4">
        <v>626</v>
      </c>
      <c r="E12" s="4">
        <v>329</v>
      </c>
    </row>
    <row r="14" spans="1:5" x14ac:dyDescent="0.2">
      <c r="A14" t="s">
        <v>101</v>
      </c>
    </row>
  </sheetData>
  <mergeCells count="2">
    <mergeCell ref="C4:E4"/>
    <mergeCell ref="A4:A5"/>
  </mergeCells>
  <dataValidations count="2">
    <dataValidation allowBlank="1" showErrorMessage="1" prompt="638301fa-064d-42a7-a33f-3e90acabf11f" sqref="A2:A3 E13" xr:uid="{00000000-0002-0000-0300-000000000000}"/>
    <dataValidation allowBlank="1" error="638301fa-064d-42a7-a33f-3e90acabf11f" sqref="A1" xr:uid="{00000000-0002-0000-0300-000001000000}"/>
  </dataValidations>
  <hyperlinks>
    <hyperlink ref="A1" location="'Table of Contents'!A1" display="Back to Table of Contents" xr:uid="{00000000-0004-0000-0300-000000000000}"/>
  </hyperlinks>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dimension ref="A1:G14"/>
  <sheetViews>
    <sheetView workbookViewId="0"/>
  </sheetViews>
  <sheetFormatPr baseColWidth="10" defaultColWidth="8.83203125" defaultRowHeight="15" x14ac:dyDescent="0.2"/>
  <cols>
    <col min="1" max="1" width="73.6640625" bestFit="1" customWidth="1"/>
    <col min="2" max="7" width="12.6640625" bestFit="1" customWidth="1"/>
  </cols>
  <sheetData>
    <row r="1" spans="1:7" x14ac:dyDescent="0.2">
      <c r="A1" s="1" t="s">
        <v>52</v>
      </c>
    </row>
    <row r="2" spans="1:7" x14ac:dyDescent="0.2">
      <c r="A2" t="s">
        <v>37</v>
      </c>
    </row>
    <row r="3" spans="1:7" x14ac:dyDescent="0.2">
      <c r="A3" t="s">
        <v>53</v>
      </c>
    </row>
    <row r="4" spans="1:7" x14ac:dyDescent="0.2">
      <c r="A4" s="29" t="s">
        <v>54</v>
      </c>
      <c r="C4" s="29" t="s">
        <v>102</v>
      </c>
      <c r="D4" s="29"/>
      <c r="E4" s="29"/>
      <c r="F4" s="29"/>
      <c r="G4" s="29"/>
    </row>
    <row r="5" spans="1:7" ht="32" x14ac:dyDescent="0.2">
      <c r="A5" s="28" t="s">
        <v>54</v>
      </c>
      <c r="B5" s="2" t="s">
        <v>56</v>
      </c>
      <c r="C5" s="2" t="s">
        <v>103</v>
      </c>
      <c r="D5" s="2" t="s">
        <v>104</v>
      </c>
      <c r="E5" s="2" t="s">
        <v>105</v>
      </c>
      <c r="F5" s="2" t="s">
        <v>58</v>
      </c>
      <c r="G5" s="2" t="s">
        <v>106</v>
      </c>
    </row>
    <row r="6" spans="1:7" x14ac:dyDescent="0.2">
      <c r="A6" t="s">
        <v>60</v>
      </c>
      <c r="B6" s="3">
        <v>0.68869807602879995</v>
      </c>
      <c r="C6" s="3">
        <v>0.64342885309740006</v>
      </c>
      <c r="D6" s="3">
        <v>0.71027961948509999</v>
      </c>
      <c r="E6" s="3">
        <v>0.73552049034010003</v>
      </c>
      <c r="F6" s="3">
        <v>0.83803884087040004</v>
      </c>
      <c r="G6" s="3">
        <v>0.65868861398879996</v>
      </c>
    </row>
    <row r="7" spans="1:7" x14ac:dyDescent="0.2">
      <c r="A7" t="s">
        <v>61</v>
      </c>
      <c r="B7" s="3">
        <v>0.1968913520833</v>
      </c>
      <c r="C7" s="3">
        <v>0.21196616932269999</v>
      </c>
      <c r="D7" s="3">
        <v>0.13992012808400001</v>
      </c>
      <c r="E7" s="3">
        <v>0.16562104010109999</v>
      </c>
      <c r="F7" s="3">
        <v>0.13256140512520001</v>
      </c>
      <c r="G7" s="3">
        <v>0.27927223534950002</v>
      </c>
    </row>
    <row r="8" spans="1:7" x14ac:dyDescent="0.2">
      <c r="A8" t="s">
        <v>62</v>
      </c>
      <c r="B8" s="3">
        <v>0.1144105718878</v>
      </c>
      <c r="C8" s="3">
        <v>0.14460497757990001</v>
      </c>
      <c r="D8" s="3">
        <v>0.14980025243100001</v>
      </c>
      <c r="E8" s="3">
        <v>9.8858469558830001E-2</v>
      </c>
      <c r="F8" s="3">
        <v>2.9399754004389999E-2</v>
      </c>
      <c r="G8" s="3">
        <v>6.2039150661679997E-2</v>
      </c>
    </row>
    <row r="9" spans="1:7" x14ac:dyDescent="0.2">
      <c r="A9" t="s">
        <v>63</v>
      </c>
      <c r="B9" s="3">
        <v>0.88558942811219998</v>
      </c>
      <c r="C9" s="3">
        <v>0.85539502242010002</v>
      </c>
      <c r="D9" s="3">
        <v>0.85019974756899996</v>
      </c>
      <c r="E9" s="3">
        <v>0.90114153044120004</v>
      </c>
      <c r="F9" s="3">
        <v>0.97060024599560002</v>
      </c>
      <c r="G9" s="3">
        <v>0.93796084933830004</v>
      </c>
    </row>
    <row r="10" spans="1:7" x14ac:dyDescent="0.2">
      <c r="A10" t="s">
        <v>64</v>
      </c>
      <c r="B10" s="3">
        <v>0.31130192397119999</v>
      </c>
      <c r="C10" s="3">
        <v>0.3565711469026</v>
      </c>
      <c r="D10" s="3">
        <v>0.28972038051490001</v>
      </c>
      <c r="E10" s="3">
        <v>0.26447950965990003</v>
      </c>
      <c r="F10" s="3">
        <v>0.16196115912959999</v>
      </c>
      <c r="G10" s="3">
        <v>0.34131138601119998</v>
      </c>
    </row>
    <row r="11" spans="1:7" x14ac:dyDescent="0.2">
      <c r="A11" t="s">
        <v>65</v>
      </c>
      <c r="B11" s="3">
        <v>9.6170583115749997E-2</v>
      </c>
      <c r="C11" s="3">
        <v>9.1803278688519993E-2</v>
      </c>
      <c r="D11" s="3">
        <v>0.1026200873362</v>
      </c>
      <c r="E11" s="3">
        <v>9.9773242630390002E-2</v>
      </c>
      <c r="F11" s="3">
        <v>5.7692307692309999E-2</v>
      </c>
      <c r="G11" s="3">
        <v>0.1128048780488</v>
      </c>
    </row>
    <row r="12" spans="1:7" x14ac:dyDescent="0.2">
      <c r="A12" t="s">
        <v>66</v>
      </c>
      <c r="B12" s="4">
        <v>2077</v>
      </c>
      <c r="C12" s="4">
        <v>831</v>
      </c>
      <c r="D12" s="4">
        <v>411</v>
      </c>
      <c r="E12" s="4">
        <v>397</v>
      </c>
      <c r="F12" s="4">
        <v>147</v>
      </c>
      <c r="G12" s="4">
        <v>291</v>
      </c>
    </row>
    <row r="14" spans="1:7" x14ac:dyDescent="0.2">
      <c r="A14" t="s">
        <v>101</v>
      </c>
    </row>
  </sheetData>
  <mergeCells count="2">
    <mergeCell ref="C4:G4"/>
    <mergeCell ref="A4:A5"/>
  </mergeCells>
  <dataValidations count="2">
    <dataValidation allowBlank="1" showErrorMessage="1" prompt="95d80630-b143-4de1-a4c6-cdeae31ca599" sqref="A2:A3 G13" xr:uid="{00000000-0002-0000-0400-000000000000}"/>
    <dataValidation allowBlank="1" error="95d80630-b143-4de1-a4c6-cdeae31ca599" sqref="A1" xr:uid="{00000000-0002-0000-0400-000001000000}"/>
  </dataValidations>
  <hyperlinks>
    <hyperlink ref="A1" location="'Table of Contents'!A1" display="Back to Table of Contents" xr:uid="{00000000-0004-0000-0400-000000000000}"/>
  </hyperlinks>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6"/>
  <dimension ref="A1:O14"/>
  <sheetViews>
    <sheetView workbookViewId="0"/>
  </sheetViews>
  <sheetFormatPr baseColWidth="10" defaultColWidth="8.83203125" defaultRowHeight="15" x14ac:dyDescent="0.2"/>
  <cols>
    <col min="1" max="1" width="73.6640625" bestFit="1" customWidth="1"/>
    <col min="2" max="15" width="12.6640625" bestFit="1" customWidth="1"/>
  </cols>
  <sheetData>
    <row r="1" spans="1:15" x14ac:dyDescent="0.2">
      <c r="A1" s="1" t="s">
        <v>52</v>
      </c>
    </row>
    <row r="2" spans="1:15" x14ac:dyDescent="0.2">
      <c r="A2" t="s">
        <v>39</v>
      </c>
    </row>
    <row r="3" spans="1:15" x14ac:dyDescent="0.2">
      <c r="A3" t="s">
        <v>53</v>
      </c>
    </row>
    <row r="4" spans="1:15" x14ac:dyDescent="0.2">
      <c r="A4" s="29" t="s">
        <v>54</v>
      </c>
      <c r="C4" s="29" t="s">
        <v>107</v>
      </c>
      <c r="D4" s="29"/>
      <c r="E4" s="29"/>
      <c r="F4" s="29"/>
      <c r="G4" s="29"/>
      <c r="H4" s="29"/>
      <c r="I4" s="29"/>
      <c r="J4" s="29"/>
      <c r="K4" s="29"/>
      <c r="L4" s="29"/>
      <c r="M4" s="29"/>
      <c r="N4" s="29"/>
      <c r="O4" s="29"/>
    </row>
    <row r="5" spans="1:15" ht="32" x14ac:dyDescent="0.2">
      <c r="A5" s="28" t="s">
        <v>54</v>
      </c>
      <c r="B5" s="2" t="s">
        <v>56</v>
      </c>
      <c r="C5" s="2" t="s">
        <v>108</v>
      </c>
      <c r="D5" s="2" t="s">
        <v>109</v>
      </c>
      <c r="E5" s="2" t="s">
        <v>110</v>
      </c>
      <c r="F5" s="2" t="s">
        <v>111</v>
      </c>
      <c r="G5" s="2" t="s">
        <v>112</v>
      </c>
      <c r="H5" s="2" t="s">
        <v>113</v>
      </c>
      <c r="I5" s="2" t="s">
        <v>114</v>
      </c>
      <c r="J5" s="2" t="s">
        <v>58</v>
      </c>
      <c r="K5" s="2" t="s">
        <v>115</v>
      </c>
      <c r="L5" s="2" t="s">
        <v>59</v>
      </c>
      <c r="M5" s="2" t="s">
        <v>116</v>
      </c>
      <c r="N5" s="2" t="s">
        <v>117</v>
      </c>
      <c r="O5" s="2" t="s">
        <v>118</v>
      </c>
    </row>
    <row r="6" spans="1:15" x14ac:dyDescent="0.2">
      <c r="A6" t="s">
        <v>60</v>
      </c>
      <c r="B6" s="3">
        <v>0.68869807602879995</v>
      </c>
      <c r="C6" s="3">
        <v>0.58959353329849995</v>
      </c>
      <c r="D6" s="3">
        <v>0.68864281099989999</v>
      </c>
      <c r="E6" s="3">
        <v>0.72360624185089994</v>
      </c>
      <c r="F6" s="3">
        <v>0.75298185772119997</v>
      </c>
      <c r="G6" s="3">
        <v>0.68010672344199996</v>
      </c>
      <c r="H6" s="3">
        <v>0.75029348175480004</v>
      </c>
      <c r="I6" s="3">
        <v>0.78573980515249997</v>
      </c>
      <c r="J6" s="3">
        <v>0.83803884087040004</v>
      </c>
      <c r="K6" s="3">
        <v>0.74833322684290005</v>
      </c>
      <c r="L6" s="3">
        <v>0.71333027371879998</v>
      </c>
      <c r="M6" s="3">
        <v>0.76443819742730001</v>
      </c>
      <c r="N6" s="3">
        <v>0.64345247895269997</v>
      </c>
      <c r="O6" s="3">
        <v>0.64787446421619999</v>
      </c>
    </row>
    <row r="7" spans="1:15" x14ac:dyDescent="0.2">
      <c r="A7" t="s">
        <v>61</v>
      </c>
      <c r="B7" s="3">
        <v>0.1968913520833</v>
      </c>
      <c r="C7" s="3">
        <v>0.23075293722609999</v>
      </c>
      <c r="D7" s="3">
        <v>0.2001437704233</v>
      </c>
      <c r="E7" s="3">
        <v>0.189551858366</v>
      </c>
      <c r="F7" s="3">
        <v>0.17836886073139999</v>
      </c>
      <c r="G7" s="3">
        <v>0.250861020712</v>
      </c>
      <c r="H7" s="3">
        <v>0.1550477892697</v>
      </c>
      <c r="I7" s="3">
        <v>9.9917178107179996E-2</v>
      </c>
      <c r="J7" s="3">
        <v>0.13256140512520001</v>
      </c>
      <c r="K7" s="3">
        <v>0.1196009257689</v>
      </c>
      <c r="L7" s="3">
        <v>0.20637691449869999</v>
      </c>
      <c r="M7" s="3">
        <v>0.14321639933499999</v>
      </c>
      <c r="N7" s="3">
        <v>0.11968247471809999</v>
      </c>
      <c r="O7" s="3">
        <v>0.29369897350669999</v>
      </c>
    </row>
    <row r="8" spans="1:15" x14ac:dyDescent="0.2">
      <c r="A8" t="s">
        <v>62</v>
      </c>
      <c r="B8" s="3">
        <v>0.1144105718878</v>
      </c>
      <c r="C8" s="3">
        <v>0.1796535294754</v>
      </c>
      <c r="D8" s="3">
        <v>0.1112134185768</v>
      </c>
      <c r="E8" s="3">
        <v>8.6841899783179993E-2</v>
      </c>
      <c r="F8" s="3">
        <v>6.8649281547379995E-2</v>
      </c>
      <c r="G8" s="3">
        <v>6.9032255846000007E-2</v>
      </c>
      <c r="H8" s="3">
        <v>9.4658728975469994E-2</v>
      </c>
      <c r="I8" s="3">
        <v>0.1143430167404</v>
      </c>
      <c r="J8" s="3">
        <v>2.9399754004389999E-2</v>
      </c>
      <c r="K8" s="3">
        <v>0.13206584738819999</v>
      </c>
      <c r="L8" s="3">
        <v>8.0292811782489995E-2</v>
      </c>
      <c r="M8" s="3">
        <v>9.2345403237689999E-2</v>
      </c>
      <c r="N8" s="3">
        <v>0.2368650463292</v>
      </c>
      <c r="O8" s="3">
        <v>5.8426562277060001E-2</v>
      </c>
    </row>
    <row r="9" spans="1:15" x14ac:dyDescent="0.2">
      <c r="A9" t="s">
        <v>63</v>
      </c>
      <c r="B9" s="3">
        <v>0.88558942811219998</v>
      </c>
      <c r="C9" s="3">
        <v>0.82034647052459997</v>
      </c>
      <c r="D9" s="3">
        <v>0.8887865814232</v>
      </c>
      <c r="E9" s="3">
        <v>0.91315810021679999</v>
      </c>
      <c r="F9" s="3">
        <v>0.93135071845259998</v>
      </c>
      <c r="G9" s="3">
        <v>0.93096774415399997</v>
      </c>
      <c r="H9" s="3">
        <v>0.90534127102450002</v>
      </c>
      <c r="I9" s="3">
        <v>0.88565698325959996</v>
      </c>
      <c r="J9" s="3">
        <v>0.97060024599560002</v>
      </c>
      <c r="K9" s="3">
        <v>0.86793415261179996</v>
      </c>
      <c r="L9" s="3">
        <v>0.91970718821749997</v>
      </c>
      <c r="M9" s="3">
        <v>0.90765459676229998</v>
      </c>
      <c r="N9" s="3">
        <v>0.76313495367079998</v>
      </c>
      <c r="O9" s="3">
        <v>0.94157343772290003</v>
      </c>
    </row>
    <row r="10" spans="1:15" x14ac:dyDescent="0.2">
      <c r="A10" t="s">
        <v>64</v>
      </c>
      <c r="B10" s="3">
        <v>0.31130192397119999</v>
      </c>
      <c r="C10" s="3">
        <v>0.41040646670149999</v>
      </c>
      <c r="D10" s="3">
        <v>0.31135718900010001</v>
      </c>
      <c r="E10" s="3">
        <v>0.2763937581491</v>
      </c>
      <c r="F10" s="3">
        <v>0.24701814227880001</v>
      </c>
      <c r="G10" s="3">
        <v>0.31989327655799998</v>
      </c>
      <c r="H10" s="3">
        <v>0.24970651824519999</v>
      </c>
      <c r="I10" s="3">
        <v>0.2142601948475</v>
      </c>
      <c r="J10" s="3">
        <v>0.16196115912959999</v>
      </c>
      <c r="K10" s="3">
        <v>0.25166677315710001</v>
      </c>
      <c r="L10" s="3">
        <v>0.28666972628120002</v>
      </c>
      <c r="M10" s="3">
        <v>0.23556180257270001</v>
      </c>
      <c r="N10" s="3">
        <v>0.35654752104729998</v>
      </c>
      <c r="O10" s="3">
        <v>0.35212553578380001</v>
      </c>
    </row>
    <row r="11" spans="1:15" x14ac:dyDescent="0.2">
      <c r="A11" t="s">
        <v>65</v>
      </c>
      <c r="B11" s="3">
        <v>9.6170583115749997E-2</v>
      </c>
      <c r="C11" s="3">
        <v>0.13959390862939999</v>
      </c>
      <c r="D11" s="3">
        <v>9.5238095238100007E-2</v>
      </c>
      <c r="E11" s="3">
        <v>5.6291390728480002E-2</v>
      </c>
      <c r="F11" s="3">
        <v>5.1546391752580002E-2</v>
      </c>
      <c r="G11" s="3">
        <v>0.12592592592589999</v>
      </c>
      <c r="H11" s="3">
        <v>5.737704918033E-2</v>
      </c>
      <c r="I11" s="3">
        <v>0.10625</v>
      </c>
      <c r="J11" s="3">
        <v>5.7692307692309999E-2</v>
      </c>
      <c r="K11" s="3">
        <v>9.8039215686269998E-2</v>
      </c>
      <c r="L11" s="3">
        <v>8.4905660377359998E-2</v>
      </c>
      <c r="M11" s="3">
        <v>7.8431372549019995E-2</v>
      </c>
      <c r="N11" s="3">
        <v>0.11009174311930001</v>
      </c>
      <c r="O11" s="3">
        <v>0.1261261261261</v>
      </c>
    </row>
    <row r="12" spans="1:15" x14ac:dyDescent="0.2">
      <c r="A12" t="s">
        <v>66</v>
      </c>
      <c r="B12" s="4">
        <v>2077</v>
      </c>
      <c r="C12" s="4">
        <v>339</v>
      </c>
      <c r="D12" s="4">
        <v>171</v>
      </c>
      <c r="E12" s="4">
        <v>285</v>
      </c>
      <c r="F12" s="4">
        <v>92</v>
      </c>
      <c r="G12" s="4">
        <v>118</v>
      </c>
      <c r="H12" s="4">
        <v>115</v>
      </c>
      <c r="I12" s="4">
        <v>143</v>
      </c>
      <c r="J12" s="4">
        <v>147</v>
      </c>
      <c r="K12" s="4">
        <v>138</v>
      </c>
      <c r="L12" s="4">
        <v>97</v>
      </c>
      <c r="M12" s="4">
        <v>141</v>
      </c>
      <c r="N12" s="4">
        <v>97</v>
      </c>
      <c r="O12" s="4">
        <v>194</v>
      </c>
    </row>
    <row r="14" spans="1:15" x14ac:dyDescent="0.2">
      <c r="A14" t="s">
        <v>67</v>
      </c>
    </row>
  </sheetData>
  <mergeCells count="2">
    <mergeCell ref="C4:O4"/>
    <mergeCell ref="A4:A5"/>
  </mergeCells>
  <dataValidations count="2">
    <dataValidation allowBlank="1" showErrorMessage="1" prompt="f6b9f00a-2c22-4ffc-a377-60bc6ebea270" sqref="A2:A3 O13" xr:uid="{00000000-0002-0000-0500-000000000000}"/>
    <dataValidation allowBlank="1" error="f6b9f00a-2c22-4ffc-a377-60bc6ebea270" sqref="A1" xr:uid="{00000000-0002-0000-0500-000001000000}"/>
  </dataValidations>
  <hyperlinks>
    <hyperlink ref="A1" location="'Table of Contents'!A1" display="Back to Table of Contents" xr:uid="{00000000-0004-0000-0500-000000000000}"/>
  </hyperlinks>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7"/>
  <dimension ref="A1:G14"/>
  <sheetViews>
    <sheetView workbookViewId="0"/>
  </sheetViews>
  <sheetFormatPr baseColWidth="10" defaultColWidth="8.83203125" defaultRowHeight="15" x14ac:dyDescent="0.2"/>
  <cols>
    <col min="1" max="1" width="73.6640625" bestFit="1" customWidth="1"/>
    <col min="2" max="7" width="12.6640625" bestFit="1" customWidth="1"/>
  </cols>
  <sheetData>
    <row r="1" spans="1:7" x14ac:dyDescent="0.2">
      <c r="A1" s="1" t="s">
        <v>52</v>
      </c>
    </row>
    <row r="2" spans="1:7" x14ac:dyDescent="0.2">
      <c r="A2" t="s">
        <v>41</v>
      </c>
    </row>
    <row r="3" spans="1:7" x14ac:dyDescent="0.2">
      <c r="A3" t="s">
        <v>53</v>
      </c>
    </row>
    <row r="4" spans="1:7" x14ac:dyDescent="0.2">
      <c r="A4" s="29" t="s">
        <v>54</v>
      </c>
      <c r="C4" s="29" t="s">
        <v>119</v>
      </c>
      <c r="D4" s="29"/>
      <c r="E4" s="29"/>
      <c r="F4" s="29"/>
      <c r="G4" s="29"/>
    </row>
    <row r="5" spans="1:7" ht="16" x14ac:dyDescent="0.2">
      <c r="A5" s="28" t="s">
        <v>54</v>
      </c>
      <c r="B5" s="2" t="s">
        <v>56</v>
      </c>
      <c r="C5" s="2" t="s">
        <v>120</v>
      </c>
      <c r="D5" s="2" t="s">
        <v>121</v>
      </c>
      <c r="E5" s="2" t="s">
        <v>122</v>
      </c>
      <c r="F5" s="2" t="s">
        <v>123</v>
      </c>
      <c r="G5" s="2" t="s">
        <v>124</v>
      </c>
    </row>
    <row r="6" spans="1:7" x14ac:dyDescent="0.2">
      <c r="A6" t="s">
        <v>60</v>
      </c>
      <c r="B6" s="3">
        <v>0.68869807602879995</v>
      </c>
      <c r="C6" s="3">
        <v>0.75182763870449998</v>
      </c>
      <c r="D6" s="3">
        <v>0.68770747354859996</v>
      </c>
      <c r="E6" s="3">
        <v>0.70187851830650005</v>
      </c>
      <c r="F6" s="3">
        <v>0.57960850996559998</v>
      </c>
    </row>
    <row r="7" spans="1:7" x14ac:dyDescent="0.2">
      <c r="A7" t="s">
        <v>61</v>
      </c>
      <c r="B7" s="3">
        <v>0.1968913520833</v>
      </c>
      <c r="C7" s="3">
        <v>0.12988963458399999</v>
      </c>
      <c r="D7" s="3">
        <v>0.22178384485950001</v>
      </c>
      <c r="E7" s="3">
        <v>0.1891808114346</v>
      </c>
      <c r="F7" s="3">
        <v>0.2048276808883</v>
      </c>
    </row>
    <row r="8" spans="1:7" x14ac:dyDescent="0.2">
      <c r="A8" t="s">
        <v>62</v>
      </c>
      <c r="B8" s="3">
        <v>0.1144105718878</v>
      </c>
      <c r="C8" s="3">
        <v>0.1182827267115</v>
      </c>
      <c r="D8" s="3">
        <v>9.0508681591910001E-2</v>
      </c>
      <c r="E8" s="3">
        <v>0.10894067025900001</v>
      </c>
      <c r="F8" s="3">
        <v>0.21556380914619999</v>
      </c>
    </row>
    <row r="9" spans="1:7" x14ac:dyDescent="0.2">
      <c r="A9" t="s">
        <v>63</v>
      </c>
      <c r="B9" s="3">
        <v>0.88558942811219998</v>
      </c>
      <c r="C9" s="3">
        <v>0.88171727328850003</v>
      </c>
      <c r="D9" s="3">
        <v>0.90949131840810005</v>
      </c>
      <c r="E9" s="3">
        <v>0.89105932974099999</v>
      </c>
      <c r="F9" s="3">
        <v>0.78443619085380001</v>
      </c>
    </row>
    <row r="10" spans="1:7" x14ac:dyDescent="0.2">
      <c r="A10" t="s">
        <v>64</v>
      </c>
      <c r="B10" s="3">
        <v>0.31130192397119999</v>
      </c>
      <c r="C10" s="3">
        <v>0.24817236129549999</v>
      </c>
      <c r="D10" s="3">
        <v>0.31229252645139999</v>
      </c>
      <c r="E10" s="3">
        <v>0.2981214816935</v>
      </c>
      <c r="F10" s="3">
        <v>0.42039149003440002</v>
      </c>
    </row>
    <row r="11" spans="1:7" x14ac:dyDescent="0.2">
      <c r="A11" t="s">
        <v>65</v>
      </c>
      <c r="B11" s="3">
        <v>9.6170583115749997E-2</v>
      </c>
      <c r="C11" s="3">
        <v>9.3220338983050002E-2</v>
      </c>
      <c r="D11" s="3">
        <v>0.1281070745698</v>
      </c>
      <c r="E11" s="3">
        <v>8.0188679245280003E-2</v>
      </c>
      <c r="F11" s="3">
        <v>0.120253164557</v>
      </c>
    </row>
    <row r="12" spans="1:7" x14ac:dyDescent="0.2">
      <c r="A12" t="s">
        <v>66</v>
      </c>
      <c r="B12" s="4">
        <v>2077</v>
      </c>
      <c r="C12" s="4">
        <v>107</v>
      </c>
      <c r="D12" s="4">
        <v>456</v>
      </c>
      <c r="E12" s="4">
        <v>1365</v>
      </c>
      <c r="F12" s="4">
        <v>139</v>
      </c>
      <c r="G12" s="4">
        <v>10</v>
      </c>
    </row>
    <row r="14" spans="1:7" x14ac:dyDescent="0.2">
      <c r="A14" t="s">
        <v>125</v>
      </c>
    </row>
  </sheetData>
  <mergeCells count="2">
    <mergeCell ref="C4:G4"/>
    <mergeCell ref="A4:A5"/>
  </mergeCells>
  <dataValidations count="2">
    <dataValidation allowBlank="1" showErrorMessage="1" prompt="2f35eb8d-2d01-48e2-917a-5efdb18548a7" sqref="A2:A3 G13" xr:uid="{00000000-0002-0000-0600-000000000000}"/>
    <dataValidation allowBlank="1" error="2f35eb8d-2d01-48e2-917a-5efdb18548a7" sqref="A1" xr:uid="{00000000-0002-0000-0600-000001000000}"/>
  </dataValidations>
  <hyperlinks>
    <hyperlink ref="A1" location="'Table of Contents'!A1" display="Back to Table of Contents" xr:uid="{00000000-0004-0000-0600-000000000000}"/>
  </hyperlinks>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8"/>
  <dimension ref="A1:F14"/>
  <sheetViews>
    <sheetView workbookViewId="0"/>
  </sheetViews>
  <sheetFormatPr baseColWidth="10" defaultColWidth="8.83203125" defaultRowHeight="15" x14ac:dyDescent="0.2"/>
  <cols>
    <col min="1" max="1" width="73.6640625" bestFit="1" customWidth="1"/>
    <col min="2" max="6" width="12.6640625" bestFit="1" customWidth="1"/>
  </cols>
  <sheetData>
    <row r="1" spans="1:6" x14ac:dyDescent="0.2">
      <c r="A1" s="1" t="s">
        <v>52</v>
      </c>
    </row>
    <row r="2" spans="1:6" x14ac:dyDescent="0.2">
      <c r="A2" t="s">
        <v>43</v>
      </c>
    </row>
    <row r="3" spans="1:6" x14ac:dyDescent="0.2">
      <c r="A3" t="s">
        <v>53</v>
      </c>
    </row>
    <row r="4" spans="1:6" x14ac:dyDescent="0.2">
      <c r="A4" s="29" t="s">
        <v>54</v>
      </c>
      <c r="C4" s="29" t="s">
        <v>126</v>
      </c>
      <c r="D4" s="29"/>
      <c r="E4" s="29"/>
      <c r="F4" s="29"/>
    </row>
    <row r="5" spans="1:6" ht="48" x14ac:dyDescent="0.2">
      <c r="A5" s="28" t="s">
        <v>54</v>
      </c>
      <c r="B5" s="2" t="s">
        <v>56</v>
      </c>
      <c r="C5" s="2" t="s">
        <v>127</v>
      </c>
      <c r="D5" s="2" t="s">
        <v>128</v>
      </c>
      <c r="E5" s="2" t="s">
        <v>129</v>
      </c>
      <c r="F5" s="2" t="s">
        <v>130</v>
      </c>
    </row>
    <row r="6" spans="1:6" x14ac:dyDescent="0.2">
      <c r="A6" t="s">
        <v>60</v>
      </c>
      <c r="B6" s="3">
        <v>0.68869807602879995</v>
      </c>
      <c r="C6" s="3">
        <v>0.55341020592559997</v>
      </c>
      <c r="D6" s="3">
        <v>0.7374064505672</v>
      </c>
      <c r="F6" s="3">
        <v>0.67783869948520004</v>
      </c>
    </row>
    <row r="7" spans="1:6" x14ac:dyDescent="0.2">
      <c r="A7" t="s">
        <v>61</v>
      </c>
      <c r="B7" s="3">
        <v>0.1968913520833</v>
      </c>
      <c r="C7" s="3">
        <v>0.28401981668979998</v>
      </c>
      <c r="D7" s="3">
        <v>0.16646220607769999</v>
      </c>
      <c r="F7" s="3">
        <v>0.14172677512830001</v>
      </c>
    </row>
    <row r="8" spans="1:6" x14ac:dyDescent="0.2">
      <c r="A8" t="s">
        <v>62</v>
      </c>
      <c r="B8" s="3">
        <v>0.1144105718878</v>
      </c>
      <c r="C8" s="3">
        <v>0.1625699773846</v>
      </c>
      <c r="D8" s="3">
        <v>9.6131343355169999E-2</v>
      </c>
      <c r="F8" s="3">
        <v>0.18043452538640001</v>
      </c>
    </row>
    <row r="9" spans="1:6" x14ac:dyDescent="0.2">
      <c r="A9" t="s">
        <v>63</v>
      </c>
      <c r="B9" s="3">
        <v>0.88558942811219998</v>
      </c>
      <c r="C9" s="3">
        <v>0.83743002261550004</v>
      </c>
      <c r="D9" s="3">
        <v>0.90386865664479998</v>
      </c>
      <c r="F9" s="3">
        <v>0.81956547461359996</v>
      </c>
    </row>
    <row r="10" spans="1:6" x14ac:dyDescent="0.2">
      <c r="A10" t="s">
        <v>64</v>
      </c>
      <c r="B10" s="3">
        <v>0.31130192397119999</v>
      </c>
      <c r="C10" s="3">
        <v>0.44658979407440003</v>
      </c>
      <c r="D10" s="3">
        <v>0.2625935494328</v>
      </c>
      <c r="F10" s="3">
        <v>0.32216130051480002</v>
      </c>
    </row>
    <row r="11" spans="1:6" x14ac:dyDescent="0.2">
      <c r="A11" t="s">
        <v>65</v>
      </c>
      <c r="B11" s="3">
        <v>9.6170583115749997E-2</v>
      </c>
      <c r="C11" s="3">
        <v>0.108</v>
      </c>
      <c r="D11" s="3">
        <v>7.8298397040689999E-2</v>
      </c>
      <c r="F11" s="3">
        <v>0.28000000000000003</v>
      </c>
    </row>
    <row r="12" spans="1:6" x14ac:dyDescent="0.2">
      <c r="A12" t="s">
        <v>66</v>
      </c>
      <c r="B12" s="4">
        <v>2077</v>
      </c>
      <c r="C12" s="4">
        <v>446</v>
      </c>
      <c r="D12" s="4">
        <v>1495</v>
      </c>
      <c r="E12" s="4">
        <v>42</v>
      </c>
      <c r="F12" s="4">
        <v>90</v>
      </c>
    </row>
    <row r="14" spans="1:6" x14ac:dyDescent="0.2">
      <c r="A14" t="s">
        <v>99</v>
      </c>
    </row>
  </sheetData>
  <mergeCells count="2">
    <mergeCell ref="C4:F4"/>
    <mergeCell ref="A4:A5"/>
  </mergeCells>
  <dataValidations count="2">
    <dataValidation allowBlank="1" showErrorMessage="1" prompt="709ddc9c-52fa-4b65-bcb5-cc0147d68c9d" sqref="A2:A3 F13" xr:uid="{00000000-0002-0000-0700-000000000000}"/>
    <dataValidation allowBlank="1" error="709ddc9c-52fa-4b65-bcb5-cc0147d68c9d" sqref="A1" xr:uid="{00000000-0002-0000-0700-000001000000}"/>
  </dataValidations>
  <hyperlinks>
    <hyperlink ref="A1" location="'Table of Contents'!A1" display="Back to Table of Contents" xr:uid="{00000000-0004-0000-0700-000000000000}"/>
  </hyperlinks>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9"/>
  <dimension ref="A1:G14"/>
  <sheetViews>
    <sheetView workbookViewId="0"/>
  </sheetViews>
  <sheetFormatPr baseColWidth="10" defaultColWidth="8.83203125" defaultRowHeight="15" x14ac:dyDescent="0.2"/>
  <cols>
    <col min="1" max="1" width="73.6640625" bestFit="1" customWidth="1"/>
    <col min="2" max="7" width="12.6640625" bestFit="1" customWidth="1"/>
  </cols>
  <sheetData>
    <row r="1" spans="1:7" x14ac:dyDescent="0.2">
      <c r="A1" s="1" t="s">
        <v>52</v>
      </c>
    </row>
    <row r="2" spans="1:7" x14ac:dyDescent="0.2">
      <c r="A2" t="s">
        <v>45</v>
      </c>
    </row>
    <row r="3" spans="1:7" x14ac:dyDescent="0.2">
      <c r="A3" t="s">
        <v>53</v>
      </c>
    </row>
    <row r="4" spans="1:7" x14ac:dyDescent="0.2">
      <c r="A4" s="29" t="s">
        <v>54</v>
      </c>
      <c r="C4" s="29" t="s">
        <v>131</v>
      </c>
      <c r="D4" s="29"/>
      <c r="E4" s="29"/>
      <c r="F4" s="29"/>
      <c r="G4" s="29"/>
    </row>
    <row r="5" spans="1:7" ht="32" x14ac:dyDescent="0.2">
      <c r="A5" s="28" t="s">
        <v>54</v>
      </c>
      <c r="B5" s="2" t="s">
        <v>56</v>
      </c>
      <c r="C5" s="2" t="s">
        <v>132</v>
      </c>
      <c r="D5" s="2" t="s">
        <v>133</v>
      </c>
      <c r="E5" s="2" t="s">
        <v>134</v>
      </c>
      <c r="F5" s="2" t="s">
        <v>135</v>
      </c>
      <c r="G5" s="2" t="s">
        <v>136</v>
      </c>
    </row>
    <row r="6" spans="1:7" x14ac:dyDescent="0.2">
      <c r="A6" t="s">
        <v>60</v>
      </c>
      <c r="B6" s="3">
        <v>0.68869807602879995</v>
      </c>
      <c r="C6" s="3">
        <v>0.68401129321679999</v>
      </c>
      <c r="D6" s="3">
        <v>0.57921283542080004</v>
      </c>
      <c r="E6" s="3">
        <v>0.43128629561600001</v>
      </c>
      <c r="F6" s="3">
        <v>0.47909005268740001</v>
      </c>
    </row>
    <row r="7" spans="1:7" x14ac:dyDescent="0.2">
      <c r="A7" t="s">
        <v>61</v>
      </c>
      <c r="B7" s="3">
        <v>0.1968913520833</v>
      </c>
      <c r="C7" s="3">
        <v>0.2900825050677</v>
      </c>
      <c r="D7" s="3">
        <v>0.26206392313940002</v>
      </c>
      <c r="E7" s="3">
        <v>0.23336724713330001</v>
      </c>
      <c r="F7" s="3">
        <v>0.39903532443180001</v>
      </c>
    </row>
    <row r="8" spans="1:7" x14ac:dyDescent="0.2">
      <c r="A8" t="s">
        <v>62</v>
      </c>
      <c r="B8" s="3">
        <v>0.1144105718878</v>
      </c>
      <c r="C8" s="3">
        <v>2.5906201715420001E-2</v>
      </c>
      <c r="D8" s="3">
        <v>0.15872324143979999</v>
      </c>
      <c r="E8" s="3">
        <v>0.33534645725079998</v>
      </c>
      <c r="F8" s="3">
        <v>0.1218746228808</v>
      </c>
    </row>
    <row r="9" spans="1:7" x14ac:dyDescent="0.2">
      <c r="A9" t="s">
        <v>63</v>
      </c>
      <c r="B9" s="3">
        <v>0.88558942811219998</v>
      </c>
      <c r="C9" s="3">
        <v>0.97409379828459997</v>
      </c>
      <c r="D9" s="3">
        <v>0.84127675856020001</v>
      </c>
      <c r="E9" s="3">
        <v>0.66465354274919997</v>
      </c>
      <c r="F9" s="3">
        <v>0.87812537711920002</v>
      </c>
    </row>
    <row r="10" spans="1:7" x14ac:dyDescent="0.2">
      <c r="A10" t="s">
        <v>64</v>
      </c>
      <c r="B10" s="3">
        <v>0.31130192397119999</v>
      </c>
      <c r="C10" s="3">
        <v>0.31598870678320001</v>
      </c>
      <c r="D10" s="3">
        <v>0.42078716457920001</v>
      </c>
      <c r="E10" s="3">
        <v>0.56871370438400004</v>
      </c>
      <c r="F10" s="3">
        <v>0.52090994731259999</v>
      </c>
    </row>
    <row r="11" spans="1:7" x14ac:dyDescent="0.2">
      <c r="A11" t="s">
        <v>65</v>
      </c>
      <c r="B11" s="3">
        <v>9.6170583115749997E-2</v>
      </c>
      <c r="C11" s="3">
        <v>0.13461538461540001</v>
      </c>
      <c r="D11" s="3">
        <v>8.5858585858590006E-2</v>
      </c>
      <c r="E11" s="3">
        <v>0.1176470588235</v>
      </c>
      <c r="F11" s="3">
        <v>0.1048387096774</v>
      </c>
    </row>
    <row r="12" spans="1:7" x14ac:dyDescent="0.2">
      <c r="A12" t="s">
        <v>66</v>
      </c>
      <c r="B12" s="4">
        <v>2077</v>
      </c>
      <c r="C12" s="4">
        <v>90</v>
      </c>
      <c r="D12" s="4">
        <v>181</v>
      </c>
      <c r="E12" s="4">
        <v>75</v>
      </c>
      <c r="F12" s="4">
        <v>111</v>
      </c>
      <c r="G12" s="4">
        <v>30</v>
      </c>
    </row>
    <row r="14" spans="1:7" x14ac:dyDescent="0.2">
      <c r="A14" t="s">
        <v>99</v>
      </c>
    </row>
  </sheetData>
  <mergeCells count="2">
    <mergeCell ref="C4:G4"/>
    <mergeCell ref="A4:A5"/>
  </mergeCells>
  <dataValidations count="2">
    <dataValidation allowBlank="1" showErrorMessage="1" prompt="1b0cabeb-9234-4c6b-9b84-610017b28d17" sqref="A2:A3 G13" xr:uid="{00000000-0002-0000-0800-000000000000}"/>
    <dataValidation allowBlank="1" error="1b0cabeb-9234-4c6b-9b84-610017b28d17" sqref="A1" xr:uid="{00000000-0002-0000-0800-000001000000}"/>
  </dataValidations>
  <hyperlinks>
    <hyperlink ref="A1" location="'Table of Contents'!A1" display="Back to Table of Contents" xr:uid="{00000000-0004-0000-0800-000000000000}"/>
  </hyperlinks>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10"/>
  <dimension ref="A1:F14"/>
  <sheetViews>
    <sheetView workbookViewId="0"/>
  </sheetViews>
  <sheetFormatPr baseColWidth="10" defaultColWidth="8.83203125" defaultRowHeight="15" x14ac:dyDescent="0.2"/>
  <cols>
    <col min="1" max="1" width="73.6640625" bestFit="1" customWidth="1"/>
    <col min="2" max="6" width="12.6640625" bestFit="1" customWidth="1"/>
  </cols>
  <sheetData>
    <row r="1" spans="1:6" x14ac:dyDescent="0.2">
      <c r="A1" s="1" t="s">
        <v>52</v>
      </c>
    </row>
    <row r="2" spans="1:6" x14ac:dyDescent="0.2">
      <c r="A2" t="s">
        <v>47</v>
      </c>
    </row>
    <row r="3" spans="1:6" x14ac:dyDescent="0.2">
      <c r="A3" t="s">
        <v>53</v>
      </c>
    </row>
    <row r="4" spans="1:6" x14ac:dyDescent="0.2">
      <c r="A4" s="29" t="s">
        <v>54</v>
      </c>
      <c r="C4" s="29" t="s">
        <v>137</v>
      </c>
      <c r="D4" s="29"/>
      <c r="E4" s="29"/>
      <c r="F4" s="29"/>
    </row>
    <row r="5" spans="1:6" ht="32" x14ac:dyDescent="0.2">
      <c r="A5" s="28" t="s">
        <v>54</v>
      </c>
      <c r="B5" s="2" t="s">
        <v>56</v>
      </c>
      <c r="C5" s="2" t="s">
        <v>138</v>
      </c>
      <c r="D5" s="2" t="s">
        <v>139</v>
      </c>
      <c r="E5" s="2" t="s">
        <v>140</v>
      </c>
      <c r="F5" s="2" t="s">
        <v>141</v>
      </c>
    </row>
    <row r="6" spans="1:6" x14ac:dyDescent="0.2">
      <c r="A6" t="s">
        <v>60</v>
      </c>
      <c r="B6" s="3">
        <v>0.68869807602879995</v>
      </c>
      <c r="C6" s="3">
        <v>0.69091028033320001</v>
      </c>
      <c r="D6" s="3">
        <v>0.69622490764059997</v>
      </c>
      <c r="E6" s="3">
        <v>0.5896731025509</v>
      </c>
      <c r="F6" s="3">
        <v>0.73514810648359996</v>
      </c>
    </row>
    <row r="7" spans="1:6" x14ac:dyDescent="0.2">
      <c r="A7" t="s">
        <v>61</v>
      </c>
      <c r="B7" s="3">
        <v>0.1968913520833</v>
      </c>
      <c r="C7" s="3">
        <v>0.1853951500263</v>
      </c>
      <c r="D7" s="3">
        <v>0.20497691762219999</v>
      </c>
      <c r="E7" s="3">
        <v>0.24318343033279999</v>
      </c>
      <c r="F7" s="3">
        <v>8.5923920268659998E-2</v>
      </c>
    </row>
    <row r="8" spans="1:6" x14ac:dyDescent="0.2">
      <c r="A8" t="s">
        <v>62</v>
      </c>
      <c r="B8" s="3">
        <v>0.1144105718878</v>
      </c>
      <c r="C8" s="3">
        <v>0.1236945696405</v>
      </c>
      <c r="D8" s="3">
        <v>9.8798174737169994E-2</v>
      </c>
      <c r="E8" s="3">
        <v>0.16714346711629999</v>
      </c>
      <c r="F8" s="3">
        <v>0.17892797324769999</v>
      </c>
    </row>
    <row r="9" spans="1:6" x14ac:dyDescent="0.2">
      <c r="A9" t="s">
        <v>63</v>
      </c>
      <c r="B9" s="3">
        <v>0.88558942811219998</v>
      </c>
      <c r="C9" s="3">
        <v>0.87630543035950004</v>
      </c>
      <c r="D9" s="3">
        <v>0.90120182526280002</v>
      </c>
      <c r="E9" s="3">
        <v>0.83285653288369998</v>
      </c>
      <c r="F9" s="3">
        <v>0.82107202675229995</v>
      </c>
    </row>
    <row r="10" spans="1:6" x14ac:dyDescent="0.2">
      <c r="A10" t="s">
        <v>64</v>
      </c>
      <c r="B10" s="3">
        <v>0.31130192397119999</v>
      </c>
      <c r="C10" s="3">
        <v>0.30908971966679999</v>
      </c>
      <c r="D10" s="3">
        <v>0.30377509235939998</v>
      </c>
      <c r="E10" s="3">
        <v>0.4103268974491</v>
      </c>
      <c r="F10" s="3">
        <v>0.26485189351639998</v>
      </c>
    </row>
    <row r="11" spans="1:6" x14ac:dyDescent="0.2">
      <c r="A11" t="s">
        <v>65</v>
      </c>
      <c r="B11" s="3">
        <v>9.6170583115749997E-2</v>
      </c>
      <c r="C11" s="3">
        <v>5.5788005578800003E-2</v>
      </c>
      <c r="D11" s="3">
        <v>9.0979782270610002E-2</v>
      </c>
      <c r="E11" s="3">
        <v>0.26666666666670003</v>
      </c>
      <c r="F11" s="3">
        <v>9.4117647058820003E-2</v>
      </c>
    </row>
    <row r="12" spans="1:6" x14ac:dyDescent="0.2">
      <c r="A12" t="s">
        <v>66</v>
      </c>
      <c r="B12" s="4">
        <v>2077</v>
      </c>
      <c r="C12" s="4">
        <v>677</v>
      </c>
      <c r="D12" s="4">
        <v>1169</v>
      </c>
      <c r="E12" s="4">
        <v>154</v>
      </c>
      <c r="F12" s="4">
        <v>77</v>
      </c>
    </row>
    <row r="14" spans="1:6" x14ac:dyDescent="0.2">
      <c r="A14" t="s">
        <v>67</v>
      </c>
    </row>
  </sheetData>
  <mergeCells count="2">
    <mergeCell ref="C4:F4"/>
    <mergeCell ref="A4:A5"/>
  </mergeCells>
  <dataValidations count="2">
    <dataValidation allowBlank="1" showErrorMessage="1" prompt="2b7ee195-5892-410b-bce3-991f0e5e67e6" sqref="A2:A3 F13" xr:uid="{00000000-0002-0000-0900-000000000000}"/>
    <dataValidation allowBlank="1" error="2b7ee195-5892-410b-bce3-991f0e5e67e6" sqref="A1" xr:uid="{00000000-0002-0000-0900-000001000000}"/>
  </dataValidations>
  <hyperlinks>
    <hyperlink ref="A1" location="'Table of Contents'!A1" display="Back to Table of Contents" xr:uid="{00000000-0004-0000-0900-000000000000}"/>
  </hyperlinks>
  <pageMargins left="0.7" right="0.7" top="0.75" bottom="0.75" header="0.3" footer="0.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11"/>
  <dimension ref="A1:F14"/>
  <sheetViews>
    <sheetView workbookViewId="0"/>
  </sheetViews>
  <sheetFormatPr baseColWidth="10" defaultColWidth="8.83203125" defaultRowHeight="15" x14ac:dyDescent="0.2"/>
  <cols>
    <col min="1" max="1" width="73.6640625" bestFit="1" customWidth="1"/>
    <col min="2" max="6" width="12.6640625" bestFit="1" customWidth="1"/>
  </cols>
  <sheetData>
    <row r="1" spans="1:6" x14ac:dyDescent="0.2">
      <c r="A1" s="1" t="s">
        <v>52</v>
      </c>
    </row>
    <row r="2" spans="1:6" x14ac:dyDescent="0.2">
      <c r="A2" t="s">
        <v>49</v>
      </c>
    </row>
    <row r="3" spans="1:6" x14ac:dyDescent="0.2">
      <c r="A3" t="s">
        <v>53</v>
      </c>
    </row>
    <row r="4" spans="1:6" x14ac:dyDescent="0.2">
      <c r="A4" s="29" t="s">
        <v>54</v>
      </c>
      <c r="C4" s="29" t="s">
        <v>142</v>
      </c>
      <c r="D4" s="29"/>
      <c r="E4" s="29"/>
      <c r="F4" s="29"/>
    </row>
    <row r="5" spans="1:6" ht="32" x14ac:dyDescent="0.2">
      <c r="A5" s="28" t="s">
        <v>54</v>
      </c>
      <c r="B5" s="2" t="s">
        <v>56</v>
      </c>
      <c r="C5" s="2" t="s">
        <v>143</v>
      </c>
      <c r="D5" s="2" t="s">
        <v>144</v>
      </c>
      <c r="E5" s="2" t="s">
        <v>145</v>
      </c>
      <c r="F5" s="2" t="s">
        <v>146</v>
      </c>
    </row>
    <row r="6" spans="1:6" x14ac:dyDescent="0.2">
      <c r="A6" t="s">
        <v>60</v>
      </c>
      <c r="B6" s="3">
        <v>0.68869807602879995</v>
      </c>
      <c r="C6" s="3">
        <v>0.68808558034959999</v>
      </c>
      <c r="D6" s="3">
        <v>0.69411618490500004</v>
      </c>
      <c r="F6" s="3">
        <v>0.57829609940350002</v>
      </c>
    </row>
    <row r="7" spans="1:6" x14ac:dyDescent="0.2">
      <c r="A7" t="s">
        <v>61</v>
      </c>
      <c r="B7" s="3">
        <v>0.1968913520833</v>
      </c>
      <c r="C7" s="3">
        <v>0.20818950937870001</v>
      </c>
      <c r="D7" s="3">
        <v>0.18652413582710001</v>
      </c>
      <c r="F7" s="3">
        <v>0.26206883969810002</v>
      </c>
    </row>
    <row r="8" spans="1:6" x14ac:dyDescent="0.2">
      <c r="A8" t="s">
        <v>62</v>
      </c>
      <c r="B8" s="3">
        <v>0.1144105718878</v>
      </c>
      <c r="C8" s="3">
        <v>0.1037249102717</v>
      </c>
      <c r="D8" s="3">
        <v>0.1193596792679</v>
      </c>
      <c r="F8" s="3">
        <v>0.15963506089839999</v>
      </c>
    </row>
    <row r="9" spans="1:6" x14ac:dyDescent="0.2">
      <c r="A9" t="s">
        <v>63</v>
      </c>
      <c r="B9" s="3">
        <v>0.88558942811219998</v>
      </c>
      <c r="C9" s="3">
        <v>0.89627508972829995</v>
      </c>
      <c r="D9" s="3">
        <v>0.88064032073209997</v>
      </c>
      <c r="F9" s="3">
        <v>0.84036493910160004</v>
      </c>
    </row>
    <row r="10" spans="1:6" x14ac:dyDescent="0.2">
      <c r="A10" t="s">
        <v>64</v>
      </c>
      <c r="B10" s="3">
        <v>0.31130192397119999</v>
      </c>
      <c r="C10" s="3">
        <v>0.31191441965040001</v>
      </c>
      <c r="D10" s="3">
        <v>0.30588381509500001</v>
      </c>
      <c r="F10" s="3">
        <v>0.42170390059649998</v>
      </c>
    </row>
    <row r="11" spans="1:6" x14ac:dyDescent="0.2">
      <c r="A11" t="s">
        <v>65</v>
      </c>
      <c r="B11" s="3">
        <v>9.6170583115749997E-2</v>
      </c>
      <c r="C11" s="3">
        <v>9.5756256800869993E-2</v>
      </c>
      <c r="D11" s="3">
        <v>8.1145584725539996E-2</v>
      </c>
      <c r="F11" s="3">
        <v>0.32530120481930003</v>
      </c>
    </row>
    <row r="12" spans="1:6" x14ac:dyDescent="0.2">
      <c r="A12" t="s">
        <v>66</v>
      </c>
      <c r="B12" s="4">
        <v>2077</v>
      </c>
      <c r="C12" s="4">
        <v>831</v>
      </c>
      <c r="D12" s="4">
        <v>1155</v>
      </c>
      <c r="E12" s="4">
        <v>35</v>
      </c>
      <c r="F12" s="4">
        <v>56</v>
      </c>
    </row>
    <row r="14" spans="1:6" x14ac:dyDescent="0.2">
      <c r="A14" t="s">
        <v>99</v>
      </c>
    </row>
  </sheetData>
  <mergeCells count="2">
    <mergeCell ref="C4:F4"/>
    <mergeCell ref="A4:A5"/>
  </mergeCells>
  <dataValidations count="2">
    <dataValidation allowBlank="1" showErrorMessage="1" prompt="215f8e8e-2f68-4df5-8a73-301344529fc4" sqref="A2:A3 F13" xr:uid="{00000000-0002-0000-0A00-000000000000}"/>
    <dataValidation allowBlank="1" error="215f8e8e-2f68-4df5-8a73-301344529fc4" sqref="A1" xr:uid="{00000000-0002-0000-0A00-000001000000}"/>
  </dataValidations>
  <hyperlinks>
    <hyperlink ref="A1" location="'Table of Contents'!A1" display="Back to Table of Contents" xr:uid="{00000000-0004-0000-0A00-000000000000}"/>
  </hyperlinks>
  <pageMargins left="0.7" right="0.7" top="0.75" bottom="0.75" header="0.3" footer="0.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dimension ref="A1:I14"/>
  <sheetViews>
    <sheetView workbookViewId="0"/>
  </sheetViews>
  <sheetFormatPr baseColWidth="10" defaultColWidth="8.83203125" defaultRowHeight="15" x14ac:dyDescent="0.2"/>
  <cols>
    <col min="1" max="1" width="73.6640625" bestFit="1" customWidth="1"/>
    <col min="2" max="9" width="12.6640625" bestFit="1" customWidth="1"/>
  </cols>
  <sheetData>
    <row r="1" spans="1:9" x14ac:dyDescent="0.2">
      <c r="A1" s="1" t="s">
        <v>52</v>
      </c>
    </row>
    <row r="2" spans="1:9" x14ac:dyDescent="0.2">
      <c r="A2" t="s">
        <v>51</v>
      </c>
    </row>
    <row r="3" spans="1:9" x14ac:dyDescent="0.2">
      <c r="A3" t="s">
        <v>53</v>
      </c>
    </row>
    <row r="4" spans="1:9" x14ac:dyDescent="0.2">
      <c r="A4" s="29" t="s">
        <v>54</v>
      </c>
      <c r="C4" s="29" t="s">
        <v>147</v>
      </c>
      <c r="D4" s="29"/>
      <c r="E4" s="29"/>
      <c r="F4" s="29"/>
      <c r="G4" s="29"/>
      <c r="H4" s="29"/>
      <c r="I4" s="29"/>
    </row>
    <row r="5" spans="1:9" ht="32" x14ac:dyDescent="0.2">
      <c r="A5" s="28" t="s">
        <v>54</v>
      </c>
      <c r="B5" s="2" t="s">
        <v>56</v>
      </c>
      <c r="C5" s="2" t="s">
        <v>148</v>
      </c>
      <c r="D5" s="2" t="s">
        <v>149</v>
      </c>
      <c r="E5" s="2" t="s">
        <v>150</v>
      </c>
      <c r="F5" s="2" t="s">
        <v>151</v>
      </c>
      <c r="G5" s="2" t="s">
        <v>152</v>
      </c>
      <c r="H5" s="2" t="s">
        <v>153</v>
      </c>
      <c r="I5" s="2" t="s">
        <v>154</v>
      </c>
    </row>
    <row r="6" spans="1:9" x14ac:dyDescent="0.2">
      <c r="A6" t="s">
        <v>60</v>
      </c>
      <c r="B6" s="3">
        <v>0.68869807602879995</v>
      </c>
      <c r="C6" s="3">
        <v>0.7524746358901</v>
      </c>
      <c r="D6" s="3">
        <v>0.70990032337300002</v>
      </c>
      <c r="E6" s="3">
        <v>0.74008067185579995</v>
      </c>
      <c r="F6" s="3">
        <v>0.67393377225530005</v>
      </c>
      <c r="G6" s="3">
        <v>0.55480478153500001</v>
      </c>
      <c r="H6" s="3">
        <v>0.60736140236680003</v>
      </c>
    </row>
    <row r="7" spans="1:9" x14ac:dyDescent="0.2">
      <c r="A7" t="s">
        <v>61</v>
      </c>
      <c r="B7" s="3">
        <v>0.1968913520833</v>
      </c>
      <c r="C7" s="3">
        <v>0.1871690416009</v>
      </c>
      <c r="D7" s="3">
        <v>0.18954387689880001</v>
      </c>
      <c r="E7" s="3">
        <v>0.16488347297940001</v>
      </c>
      <c r="F7" s="3">
        <v>0.20857680866360001</v>
      </c>
      <c r="G7" s="3">
        <v>0.22817245880440001</v>
      </c>
      <c r="H7" s="3">
        <v>0.22289876848699999</v>
      </c>
    </row>
    <row r="8" spans="1:9" x14ac:dyDescent="0.2">
      <c r="A8" t="s">
        <v>62</v>
      </c>
      <c r="B8" s="3">
        <v>0.1144105718878</v>
      </c>
      <c r="C8" s="3">
        <v>6.0356322508999999E-2</v>
      </c>
      <c r="D8" s="3">
        <v>0.1005557997281</v>
      </c>
      <c r="E8" s="3">
        <v>9.5035855164819993E-2</v>
      </c>
      <c r="F8" s="3">
        <v>0.1174894190811</v>
      </c>
      <c r="G8" s="3">
        <v>0.2170227596606</v>
      </c>
      <c r="H8" s="3">
        <v>0.16973982914620001</v>
      </c>
    </row>
    <row r="9" spans="1:9" x14ac:dyDescent="0.2">
      <c r="A9" t="s">
        <v>63</v>
      </c>
      <c r="B9" s="3">
        <v>0.88558942811219998</v>
      </c>
      <c r="C9" s="3">
        <v>0.93964367749099997</v>
      </c>
      <c r="D9" s="3">
        <v>0.89944420027189997</v>
      </c>
      <c r="E9" s="3">
        <v>0.90496414483520005</v>
      </c>
      <c r="F9" s="3">
        <v>0.8825105809189</v>
      </c>
      <c r="G9" s="3">
        <v>0.78297724033939997</v>
      </c>
      <c r="H9" s="3">
        <v>0.83026017085379999</v>
      </c>
    </row>
    <row r="10" spans="1:9" x14ac:dyDescent="0.2">
      <c r="A10" t="s">
        <v>64</v>
      </c>
      <c r="B10" s="3">
        <v>0.31130192397119999</v>
      </c>
      <c r="C10" s="3">
        <v>0.2475253641099</v>
      </c>
      <c r="D10" s="3">
        <v>0.29009967662699998</v>
      </c>
      <c r="E10" s="3">
        <v>0.25991932814419999</v>
      </c>
      <c r="F10" s="3">
        <v>0.32606622774470001</v>
      </c>
      <c r="G10" s="3">
        <v>0.44519521846499999</v>
      </c>
      <c r="H10" s="3">
        <v>0.39263859763320003</v>
      </c>
    </row>
    <row r="11" spans="1:9" x14ac:dyDescent="0.2">
      <c r="A11" t="s">
        <v>65</v>
      </c>
      <c r="B11" s="3">
        <v>9.6170583115749997E-2</v>
      </c>
      <c r="C11" s="3">
        <v>8.6876155268020006E-2</v>
      </c>
      <c r="D11" s="3">
        <v>0.1047297297297</v>
      </c>
      <c r="E11" s="3">
        <v>0.1076115485564</v>
      </c>
      <c r="F11" s="3">
        <v>7.6923076923079994E-2</v>
      </c>
      <c r="G11" s="3">
        <v>0.1013215859031</v>
      </c>
      <c r="H11" s="3">
        <v>5.5762081784390002E-2</v>
      </c>
    </row>
    <row r="12" spans="1:9" x14ac:dyDescent="0.2">
      <c r="A12" t="s">
        <v>66</v>
      </c>
      <c r="B12" s="4">
        <v>2077</v>
      </c>
      <c r="C12" s="4">
        <v>494</v>
      </c>
      <c r="D12" s="4">
        <v>530</v>
      </c>
      <c r="E12" s="4">
        <v>340</v>
      </c>
      <c r="F12" s="4">
        <v>240</v>
      </c>
      <c r="G12" s="4">
        <v>204</v>
      </c>
      <c r="H12" s="4">
        <v>254</v>
      </c>
      <c r="I12" s="4">
        <v>15</v>
      </c>
    </row>
    <row r="14" spans="1:9" x14ac:dyDescent="0.2">
      <c r="A14" t="s">
        <v>125</v>
      </c>
    </row>
  </sheetData>
  <mergeCells count="2">
    <mergeCell ref="C4:I4"/>
    <mergeCell ref="A4:A5"/>
  </mergeCells>
  <dataValidations count="2">
    <dataValidation allowBlank="1" showErrorMessage="1" prompt="0ab8155c-8583-405e-a7b4-ee30f95266bf" sqref="A2:A3 I13" xr:uid="{00000000-0002-0000-0B00-000000000000}"/>
    <dataValidation allowBlank="1" error="0ab8155c-8583-405e-a7b4-ee30f95266bf" sqref="A1" xr:uid="{00000000-0002-0000-0B00-000001000000}"/>
  </dataValidations>
  <hyperlinks>
    <hyperlink ref="A1" location="'Table of Contents'!A1" display="Back to Table of Contents" xr:uid="{00000000-0004-0000-0B00-000000000000}"/>
  </hyperlinks>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ArrayOfPairOfGuidQQauh xmlns:xsd="http://www.w3.org/2001/XMLSchema" xmlns:xsi="http://www.w3.org/2001/XMLSchema-instance">
  <PairOfGuidQQauh>
    <First>d733e884-d6a5-4505-b955-78a2ce27db2c</First>
    <Second>
      <QQa>Did they get the assistance they needed by Nation </QQa>
      <QQb>d733e884-d6a5-4505-b955-78a2ce27db2c</QQb>
      <QQc>4</QQc>
      <QQd>10</QQd>
      <QQe>
        <QQa>TableOrChart</QQa>
        <QQb>Did they get  by Nation </QQb>
        <QQc>Did they get the assistance they needed by Nation </QQc>
        <QQe>Did they get the assistance they needed by Nation </QQe>
        <QQf>[BASE: Asked of those who required assistance while travelling];Q22 Did you/the person you were travelling with get the assistance you/they needed on this journey?; * denotes columns where Column n is between 50 and 99 and should be interpreted with caution.</QQf>
        <QQh>false</QQh>
        <QQi>
          <Location>
            <X>1</X>
            <Y>2</Y>
          </Location>
          <Size>
            <Width>4</Width>
            <Height>10</Height>
          </Size>
          <X>1</X>
          <Y>2</Y>
          <Width>4</Width>
          <Height>10</Height>
        </QQi>
        <QQj xsi:nil="true"/>
      </QQe>
    </Second>
  </PairOfGuidQQauh>
  <PairOfGuidQQauh>
    <First>85604654-67db-4c26-a336-a72773d1a007</First>
    <Second>
      <QQa>Did they get the assistance they needed by Operator</QQa>
      <QQb>85604654-67db-4c26-a336-a72773d1a007</QQb>
      <QQc>29</QQc>
      <QQd>10</QQd>
      <QQe>
        <QQa>TableOrChart</QQa>
        <QQb>Did they get  by Operator</QQb>
        <QQc>Did they get the assistance they needed by Operator</QQc>
        <QQe>Did they get the assistance they needed by Operator</QQe>
        <QQf>[BASE: Asked of those who required assistance while travelling];Q22 Did you/the person you were travelling with get the assistance you/they needed on this journey?; Blank cells have a sample size that is smaller than 50.; ** denotes columns where Column n is less than 50.; * denotes columns where Column n is between 50 and 99 and should be interpreted with caution.</QQf>
        <QQh>false</QQh>
        <QQi>
          <Location>
            <X>1</X>
            <Y>2</Y>
          </Location>
          <Size>
            <Width>29</Width>
            <Height>10</Height>
          </Size>
          <X>1</X>
          <Y>2</Y>
          <Width>29</Width>
          <Height>10</Height>
        </QQi>
        <QQj xsi:nil="true"/>
      </QQe>
    </Second>
  </PairOfGuidQQauh>
  <PairOfGuidQQauh>
    <First>638301fa-064d-42a7-a33f-3e90acabf11f</First>
    <Second>
      <QQa>Did they get the assistance they needed by Sector</QQa>
      <QQb>638301fa-064d-42a7-a33f-3e90acabf11f</QQb>
      <QQc>4</QQc>
      <QQd>10</QQd>
      <QQe>
        <QQa>TableOrChart</QQa>
        <QQb>Did they get  by Sector</QQb>
        <QQc>Did they get the assistance they needed by Sector</QQc>
        <QQe>Did they get the assistance they needed by Sector</QQe>
        <QQf>[BASE: Asked of those who required assistance while travelling];Q22 Did you/the person you were travelling with get the assistance you/they needed on this journey?</QQf>
        <QQh>false</QQh>
        <QQi>
          <Location>
            <X>1</X>
            <Y>2</Y>
          </Location>
          <Size>
            <Width>4</Width>
            <Height>10</Height>
          </Size>
          <X>1</X>
          <Y>2</Y>
          <Width>4</Width>
          <Height>10</Height>
        </QQi>
        <QQj xsi:nil="true"/>
      </QQe>
    </Second>
  </PairOfGuidQQauh>
  <PairOfGuidQQauh>
    <First>95d80630-b143-4de1-a4c6-cdeae31ca599</First>
    <Second>
      <QQa>Did they get the assistance they needed by Network Rail Region</QQa>
      <QQb>95d80630-b143-4de1-a4c6-cdeae31ca599</QQb>
      <QQc>6</QQc>
      <QQd>10</QQd>
      <QQe>
        <QQa>TableOrChart</QQa>
        <QQb>Did they get  by Network Rail R</QQb>
        <QQc>Did they get the assistance they needed by Network Rail Region</QQc>
        <QQe>Did they get the assistance they needed by Network Rail Region</QQe>
        <QQf>[BASE: Asked of those who required assistance while travelling];Q22 Did you/the person you were travelling with get the assistance you/they needed on this journey?</QQf>
        <QQh>false</QQh>
        <QQi>
          <Location>
            <X>1</X>
            <Y>2</Y>
          </Location>
          <Size>
            <Width>6</Width>
            <Height>10</Height>
          </Size>
          <X>1</X>
          <Y>2</Y>
          <Width>6</Width>
          <Height>10</Height>
        </QQi>
        <QQj xsi:nil="true"/>
      </QQe>
    </Second>
  </PairOfGuidQQauh>
  <PairOfGuidQQauh>
    <First>f6b9f00a-2c22-4ffc-a377-60bc6ebea270</First>
    <Second>
      <QQa>Did they get the assistance they needed by Network Rail Route</QQa>
      <QQb>f6b9f00a-2c22-4ffc-a377-60bc6ebea270</QQb>
      <QQc>14</QQc>
      <QQd>10</QQd>
      <QQe>
        <QQa>TableOrChart</QQa>
        <QQb>Did they get  by Network Rai(2)</QQb>
        <QQc>Did they get the assistance they needed by Network Rail Route</QQc>
        <QQe>Did they get the assistance they needed by Network Rail Route</QQe>
        <QQf>[BASE: Asked of those who required assistance while travelling];Q22 Did you/the person you were travelling with get the assistance you/they needed on this journey?; * denotes columns where Column n is between 50 and 99 and should be interpreted with caution.</QQf>
        <QQh>false</QQh>
        <QQi>
          <Location>
            <X>1</X>
            <Y>2</Y>
          </Location>
          <Size>
            <Width>14</Width>
            <Height>10</Height>
          </Size>
          <X>1</X>
          <Y>2</Y>
          <Width>14</Width>
          <Height>10</Height>
        </QQi>
        <QQj xsi:nil="true"/>
      </QQe>
    </Second>
  </PairOfGuidQQauh>
  <PairOfGuidQQauh>
    <First>2f35eb8d-2d01-48e2-917a-5efdb18548a7</First>
    <Second>
      <QQa>Did they get the assistance they needed by Journey Reason</QQa>
      <QQb>2f35eb8d-2d01-48e2-917a-5efdb18548a7</QQb>
      <QQc>6</QQc>
      <QQd>10</QQd>
      <QQe>
        <QQa>TableOrChart</QQa>
        <QQb>Did they get  by Journey Reason</QQb>
        <QQc>Did they get the assistance they needed by Journey Reason</QQc>
        <QQe>Did they get the assistance they needed by Journey Reason</QQe>
        <QQf>[BASE: Asked of those who required assistance while travelling];Q22 Did you/the person you were travelling with get the assistance you/they needed on this journey?; Blank cells have a sample size that is smaller than 50.; ** denotes columns where Column n is less than 50.</QQf>
        <QQh>false</QQh>
        <QQi>
          <Location>
            <X>1</X>
            <Y>2</Y>
          </Location>
          <Size>
            <Width>6</Width>
            <Height>10</Height>
          </Size>
          <X>1</X>
          <Y>2</Y>
          <Width>6</Width>
          <Height>10</Height>
        </QQi>
        <QQj xsi:nil="true"/>
      </QQe>
    </Second>
  </PairOfGuidQQauh>
  <PairOfGuidQQauh>
    <First>709ddc9c-52fa-4b65-bcb5-cc0147d68c9d</First>
    <Second>
      <QQa>Did they get the assistance they needed by Delay</QQa>
      <QQb>709ddc9c-52fa-4b65-bcb5-cc0147d68c9d</QQb>
      <QQc>5</QQc>
      <QQd>10</QQd>
      <QQe>
        <QQa>TableOrChart</QQa>
        <QQb>Did they get  by Delay</QQb>
        <QQc>Did they get the assistance they needed by Delay</QQc>
        <QQe>Did they get the assistance they needed by Delay</QQe>
        <QQf>[BASE: Asked of those who required assistance while travelling];Q22 Did you/the person you were travelling with get the assistance you/they needed on this journey?; Blank cells have a sample size that is smaller than 50.; ** denotes columns where Column n is less than 50.; * denotes columns where Column n is between 50 and 99 and should be interpreted with caution.</QQf>
        <QQh>false</QQh>
        <QQi>
          <Location>
            <X>1</X>
            <Y>2</Y>
          </Location>
          <Size>
            <Width>5</Width>
            <Height>10</Height>
          </Size>
          <X>1</X>
          <Y>2</Y>
          <Width>5</Width>
          <Height>10</Height>
        </QQi>
        <QQj xsi:nil="true"/>
      </QQe>
    </Second>
  </PairOfGuidQQauh>
  <PairOfGuidQQauh>
    <First>1b0cabeb-9234-4c6b-9b84-610017b28d17</First>
    <Second>
      <QQa>Did they get the assistance they needed by Delay Length</QQa>
      <QQb>1b0cabeb-9234-4c6b-9b84-610017b28d17</QQb>
      <QQc>6</QQc>
      <QQd>10</QQd>
      <QQe>
        <QQa>TableOrChart</QQa>
        <QQb>Did they get  by Delay Length</QQb>
        <QQc>Did they get the assistance they needed by Delay Length</QQc>
        <QQe>Did they get the assistance they needed by Delay Length</QQe>
        <QQf>[BASE: Asked of those who required assistance while travelling];Q22 Did you/the person you were travelling with get the assistance you/they needed on this journey?; Blank cells have a sample size that is smaller than 50.; ** denotes columns where Column n is less than 50.; * denotes columns where Column n is between 50 and 99 and should be interpreted with caution.</QQf>
        <QQh>false</QQh>
        <QQi>
          <Location>
            <X>1</X>
            <Y>2</Y>
          </Location>
          <Size>
            <Width>6</Width>
            <Height>10</Height>
          </Size>
          <X>1</X>
          <Y>2</Y>
          <Width>6</Width>
          <Height>10</Height>
        </QQi>
        <QQj xsi:nil="true"/>
      </QQe>
    </Second>
  </PairOfGuidQQauh>
  <PairOfGuidQQauh>
    <First>2b7ee195-5892-410b-bce3-991f0e5e67e6</First>
    <Second>
      <QQa>Did they get the assistance they needed by Disability</QQa>
      <QQb>2b7ee195-5892-410b-bce3-991f0e5e67e6</QQb>
      <QQc>5</QQc>
      <QQd>10</QQd>
      <QQe>
        <QQa>TableOrChart</QQa>
        <QQb>Did they get  by Disability</QQb>
        <QQc>Did they get the assistance they needed by Disability</QQc>
        <QQe>Did they get the assistance they needed by Disability</QQe>
        <QQf>[BASE: Asked of those who required assistance while travelling];Q22 Did you/the person you were travelling with get the assistance you/they needed on this journey?; * denotes columns where Column n is between 50 and 99 and should be interpreted with caution.</QQf>
        <QQh>false</QQh>
        <QQi>
          <Location>
            <X>1</X>
            <Y>2</Y>
          </Location>
          <Size>
            <Width>5</Width>
            <Height>10</Height>
          </Size>
          <X>1</X>
          <Y>2</Y>
          <Width>5</Width>
          <Height>10</Height>
        </QQi>
        <QQj xsi:nil="true"/>
      </QQe>
    </Second>
  </PairOfGuidQQauh>
  <PairOfGuidQQauh>
    <First>215f8e8e-2f68-4df5-8a73-301344529fc4</First>
    <Second>
      <QQa>Did they get the assistance they needed by Gender</QQa>
      <QQb>215f8e8e-2f68-4df5-8a73-301344529fc4</QQb>
      <QQc>5</QQc>
      <QQd>10</QQd>
      <QQe>
        <QQa>TableOrChart</QQa>
        <QQb>Did they get  by Gender</QQb>
        <QQc>Did they get the assistance they needed by Gender</QQc>
        <QQe>Did they get the assistance they needed by Gender</QQe>
        <QQf>[BASE: Asked of those who required assistance while travelling];Q22 Did you/the person you were travelling with get the assistance you/they needed on this journey?; Blank cells have a sample size that is smaller than 50.; ** denotes columns where Column n is less than 50.; * denotes columns where Column n is between 50 and 99 and should be interpreted with caution.</QQf>
        <QQh>false</QQh>
        <QQi>
          <Location>
            <X>1</X>
            <Y>2</Y>
          </Location>
          <Size>
            <Width>5</Width>
            <Height>10</Height>
          </Size>
          <X>1</X>
          <Y>2</Y>
          <Width>5</Width>
          <Height>10</Height>
        </QQi>
        <QQj xsi:nil="true"/>
      </QQe>
    </Second>
  </PairOfGuidQQauh>
  <PairOfGuidQQauh>
    <First>0ab8155c-8583-405e-a7b4-ee30f95266bf</First>
    <Second>
      <QQa>Did they get the assistance they needed by Age</QQa>
      <QQb>0ab8155c-8583-405e-a7b4-ee30f95266bf</QQb>
      <QQc>8</QQc>
      <QQd>10</QQd>
      <QQe>
        <QQa>TableOrChart</QQa>
        <QQb>Did they get  by Age</QQb>
        <QQc>Did they get the assistance they needed by Age</QQc>
        <QQe>Did they get the assistance they needed by Age</QQe>
        <QQf>[BASE: Asked of those who required assistance while travelling];Q22 Did you/the person you were travelling with get the assistance you/they needed on this journey?; Blank cells have a sample size that is smaller than 50.; ** denotes columns where Column n is less than 50.</QQf>
        <QQh>false</QQh>
        <QQi>
          <Location>
            <X>1</X>
            <Y>2</Y>
          </Location>
          <Size>
            <Width>8</Width>
            <Height>10</Height>
          </Size>
          <X>1</X>
          <Y>2</Y>
          <Width>8</Width>
          <Height>10</Height>
        </QQi>
        <QQj xsi:nil="true"/>
      </QQe>
    </Second>
  </PairOfGuidQQauh>
</ArrayOfPairOfGuidQQauh>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A4A69E983D787844B74F5E3462AF4E9C" ma:contentTypeVersion="3" ma:contentTypeDescription="Create a new document." ma:contentTypeScope="" ma:versionID="5c7fb619aaca9762104b1a3705f46ade">
  <xsd:schema xmlns:xsd="http://www.w3.org/2001/XMLSchema" xmlns:xs="http://www.w3.org/2001/XMLSchema" xmlns:p="http://schemas.microsoft.com/office/2006/metadata/properties" xmlns:ns2="aed12801-fe7f-4bcb-b56e-aeedaba223d6" targetNamespace="http://schemas.microsoft.com/office/2006/metadata/properties" ma:root="true" ma:fieldsID="70fa8dc9e79ffb4813de51b2c1fabb42" ns2:_="">
    <xsd:import namespace="aed12801-fe7f-4bcb-b56e-aeedaba223d6"/>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ed12801-fe7f-4bcb-b56e-aeedaba223d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ED4F7F-5E04-4283-A78D-C8FFDE750E7F}">
  <ds:schemaRefs>
    <ds:schemaRef ds:uri="http://www.w3.org/2001/XMLSchema"/>
  </ds:schemaRefs>
</ds:datastoreItem>
</file>

<file path=customXml/itemProps2.xml><?xml version="1.0" encoding="utf-8"?>
<ds:datastoreItem xmlns:ds="http://schemas.openxmlformats.org/officeDocument/2006/customXml" ds:itemID="{3118C937-8628-4B87-BCA0-21F8C33A3A7E}">
  <ds:schemaRefs>
    <ds:schemaRef ds:uri="http://schemas.microsoft.com/office/2006/metadata/properties"/>
    <ds:schemaRef ds:uri="http://schemas.openxmlformats.org/package/2006/metadata/core-properties"/>
    <ds:schemaRef ds:uri="http://purl.org/dc/dcmitype/"/>
    <ds:schemaRef ds:uri="http://www.w3.org/XML/1998/namespace"/>
    <ds:schemaRef ds:uri="http://schemas.microsoft.com/office/2006/documentManagement/types"/>
    <ds:schemaRef ds:uri="http://purl.org/dc/terms/"/>
    <ds:schemaRef ds:uri="http://purl.org/dc/elements/1.1/"/>
    <ds:schemaRef ds:uri="http://schemas.microsoft.com/office/infopath/2007/PartnerControls"/>
    <ds:schemaRef ds:uri="aed12801-fe7f-4bcb-b56e-aeedaba223d6"/>
  </ds:schemaRefs>
</ds:datastoreItem>
</file>

<file path=customXml/itemProps3.xml><?xml version="1.0" encoding="utf-8"?>
<ds:datastoreItem xmlns:ds="http://schemas.openxmlformats.org/officeDocument/2006/customXml" ds:itemID="{03F6ED06-4744-4AEB-BD8E-30C43F2FAAAC}">
  <ds:schemaRefs>
    <ds:schemaRef ds:uri="http://schemas.microsoft.com/sharepoint/v3/contenttype/forms"/>
  </ds:schemaRefs>
</ds:datastoreItem>
</file>

<file path=customXml/itemProps4.xml><?xml version="1.0" encoding="utf-8"?>
<ds:datastoreItem xmlns:ds="http://schemas.openxmlformats.org/officeDocument/2006/customXml" ds:itemID="{14AE88D0-74D2-4D07-A692-8A2914D1755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ed12801-fe7f-4bcb-b56e-aeedaba223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Macintosh Excel</Application>
  <DocSecurity>0</DocSecurity>
  <ScaleCrop>false</ScaleCrop>
  <HeadingPairs>
    <vt:vector size="2" baseType="variant">
      <vt:variant>
        <vt:lpstr>Worksheets</vt:lpstr>
      </vt:variant>
      <vt:variant>
        <vt:i4>14</vt:i4>
      </vt:variant>
    </vt:vector>
  </HeadingPairs>
  <TitlesOfParts>
    <vt:vector size="14" baseType="lpstr">
      <vt:lpstr>Cover sheet</vt:lpstr>
      <vt:lpstr>Notes</vt:lpstr>
      <vt:lpstr>Table of Contents</vt:lpstr>
      <vt:lpstr>by Nation</vt:lpstr>
      <vt:lpstr>by Operator</vt:lpstr>
      <vt:lpstr>by Sector</vt:lpstr>
      <vt:lpstr>by Network Rail Region</vt:lpstr>
      <vt:lpstr>by Network Rail Route</vt:lpstr>
      <vt:lpstr>by Journey Reason</vt:lpstr>
      <vt:lpstr>by Delay</vt:lpstr>
      <vt:lpstr>by Delay Length</vt:lpstr>
      <vt:lpstr>by Disability</vt:lpstr>
      <vt:lpstr>by Gender</vt:lpstr>
      <vt:lpstr>by Age</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David Barnes</dc:creator>
  <cp:keywords/>
  <dc:description/>
  <cp:lastModifiedBy>Meg Rudman-Walsh</cp:lastModifiedBy>
  <cp:revision/>
  <dcterms:created xsi:type="dcterms:W3CDTF">2026-06-10T10:09:07Z</dcterms:created>
  <dcterms:modified xsi:type="dcterms:W3CDTF">2026-06-10T10:32:53Z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QProjectdab46022-fb75-4052-8209-d2c543cd85a2">
    <vt:lpwstr>2026-09-10 11:09:03 +01:00|0|OneWorksheetPerTable</vt:lpwstr>
  </property>
  <property fmtid="{D5CDD505-2E9C-101B-9397-08002B2CF9AE}" pid="3" name="Item_d733e884-d6a5-4505-b955-78a2ce27db2c">
    <vt:lpwstr>1x2-5x12|Did they get  by Nation </vt:lpwstr>
  </property>
  <property fmtid="{D5CDD505-2E9C-101B-9397-08002B2CF9AE}" pid="4" name="Item_85604654-67db-4c26-a336-a72773d1a007">
    <vt:lpwstr>1x2-30x12|Did they get  by Operator</vt:lpwstr>
  </property>
  <property fmtid="{D5CDD505-2E9C-101B-9397-08002B2CF9AE}" pid="5" name="Item_638301fa-064d-42a7-a33f-3e90acabf11f">
    <vt:lpwstr>1x2-5x12|Did they get  by Sector</vt:lpwstr>
  </property>
  <property fmtid="{D5CDD505-2E9C-101B-9397-08002B2CF9AE}" pid="6" name="Item_95d80630-b143-4de1-a4c6-cdeae31ca599">
    <vt:lpwstr>1x2-7x12|Did they get  by Network Rail R</vt:lpwstr>
  </property>
  <property fmtid="{D5CDD505-2E9C-101B-9397-08002B2CF9AE}" pid="7" name="Item_f6b9f00a-2c22-4ffc-a377-60bc6ebea270">
    <vt:lpwstr>1x2-15x12|Did they get  by Network Rai(2)</vt:lpwstr>
  </property>
  <property fmtid="{D5CDD505-2E9C-101B-9397-08002B2CF9AE}" pid="8" name="Item_2f35eb8d-2d01-48e2-917a-5efdb18548a7">
    <vt:lpwstr>1x2-7x12|Did they get  by Journey Reason</vt:lpwstr>
  </property>
  <property fmtid="{D5CDD505-2E9C-101B-9397-08002B2CF9AE}" pid="9" name="Item_709ddc9c-52fa-4b65-bcb5-cc0147d68c9d">
    <vt:lpwstr>1x2-6x12|Did they get  by Delay</vt:lpwstr>
  </property>
  <property fmtid="{D5CDD505-2E9C-101B-9397-08002B2CF9AE}" pid="10" name="Item_1b0cabeb-9234-4c6b-9b84-610017b28d17">
    <vt:lpwstr>1x2-7x12|Did they get  by Delay Length</vt:lpwstr>
  </property>
  <property fmtid="{D5CDD505-2E9C-101B-9397-08002B2CF9AE}" pid="11" name="Item_2b7ee195-5892-410b-bce3-991f0e5e67e6">
    <vt:lpwstr>1x2-6x12|Did they get  by Disability</vt:lpwstr>
  </property>
  <property fmtid="{D5CDD505-2E9C-101B-9397-08002B2CF9AE}" pid="12" name="Item_215f8e8e-2f68-4df5-8a73-301344529fc4">
    <vt:lpwstr>1x2-6x12|Did they get  by Gender</vt:lpwstr>
  </property>
  <property fmtid="{D5CDD505-2E9C-101B-9397-08002B2CF9AE}" pid="13" name="Item_0ab8155c-8583-405e-a7b4-ee30f95266bf">
    <vt:lpwstr>1x2-9x12|Did they get  by Age</vt:lpwstr>
  </property>
  <property fmtid="{D5CDD505-2E9C-101B-9397-08002B2CF9AE}" pid="14" name="ContentTypeId">
    <vt:lpwstr>0x010100A4A69E983D787844B74F5E3462AF4E9C</vt:lpwstr>
  </property>
</Properties>
</file>