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 id="2147483712" r:id="rId6"/>
  </p:sldMasterIdLst>
  <p:notesMasterIdLst>
    <p:notesMasterId r:id="rId29"/>
  </p:notesMasterIdLst>
  <p:sldIdLst>
    <p:sldId id="1339" r:id="rId7"/>
    <p:sldId id="1307" r:id="rId8"/>
    <p:sldId id="1358" r:id="rId9"/>
    <p:sldId id="1362" r:id="rId10"/>
    <p:sldId id="1366" r:id="rId11"/>
    <p:sldId id="1363" r:id="rId12"/>
    <p:sldId id="1353" r:id="rId13"/>
    <p:sldId id="1305" r:id="rId14"/>
    <p:sldId id="1342" r:id="rId15"/>
    <p:sldId id="1365" r:id="rId16"/>
    <p:sldId id="1359" r:id="rId17"/>
    <p:sldId id="1347" r:id="rId18"/>
    <p:sldId id="1349" r:id="rId19"/>
    <p:sldId id="1346" r:id="rId20"/>
    <p:sldId id="1348" r:id="rId21"/>
    <p:sldId id="1356" r:id="rId22"/>
    <p:sldId id="1351" r:id="rId23"/>
    <p:sldId id="1354" r:id="rId24"/>
    <p:sldId id="1352" r:id="rId25"/>
    <p:sldId id="1364" r:id="rId26"/>
    <p:sldId id="1355" r:id="rId27"/>
    <p:sldId id="1361" r:id="rId28"/>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169D15-B7EF-F5E9-7FB7-9FDD1FC5AEE3}" name="Jordan Sargeant" initials="JS" userId="S::jordan.sargeant@transportfocus.org.uk::87264d6d-cd45-453f-ab8f-ceb906fe3241" providerId="AD"/>
  <p188:author id="{A2677621-67B6-64E2-96AE-E7C7A81B279F}" name="Jennifer Palmer" initials="JP" userId="S::jennifer.palmer@nationalhighways.co.uk::8b13857b-7c1e-4e25-b6b3-d882b268f72a" providerId="AD"/>
  <p188:author id="{86B3EF28-3F3F-0E3D-2AC9-199E695AB11F}" name="Louise Collins" initials="LC" userId="S::louise.collins@transportfocus.org.uk::a4322733-b39c-4a25-9843-2e2a57da5369" providerId="AD"/>
  <p188:author id="{2C0A0D3D-D7D6-EE15-21CB-714FAC1B5275}" name="Jo Curran" initials="JC" userId="57709ff98087bf35" providerId="Windows Live"/>
  <p188:author id="{07DF1B4E-6EBF-E954-9981-E97206DC5A4C}" name="Josh Whitton" initials="JW" userId="S::Josh.Whitton@Transportfocus.org.uk::8d7e4f24-3f02-40df-a911-40ac76f53f30" providerId="AD"/>
  <p188:author id="{B9F40F59-68C6-B15E-D5EA-04B1AA261976}" name="Josh Whitton" initials="JW" userId="S::josh.whitton@transportfocus.org.uk::8d7e4f24-3f02-40df-a911-40ac76f53f30" providerId="AD"/>
  <p188:author id="{10A76067-8A9B-58DC-06D3-9D4B9C7F0024}" name="Nicola Waite" initials="NW" userId="S::Nicola.Waite@nationalhighways.co.uk::6d0a582c-2ae1-49a6-8256-89e0b8a3dc0a" providerId="AD"/>
  <p188:author id="{EB17A390-FC77-4834-4A4F-1609E22FBEA2}" name="Jo Curran" initials="JC" userId="S::jo.curran@transportfocus.org.uk::1ec01e6c-1220-4e7e-ab83-982d93ef712b" providerId="AD"/>
  <p188:author id="{82CBB496-831C-DE89-1319-234F9DBCFC11}" name="Paul Hill" initials="PH" userId="S::Paul.Hill@nationalhighways.co.uk::457f37e0-5eeb-402a-9bc5-7e3a4699eab9" providerId="AD"/>
  <p188:author id="{4A8CF29A-6F14-B36C-9777-59CA5BB4DEAA}" name="Kieran Watkins" initials="KW" userId="S::kieran.watkins@transportfocus.org.uk::db3c4fd4-41d0-4204-b8b1-96696b64ad4f" providerId="AD"/>
  <p188:author id="{80F6F4B3-D3F6-CF15-DA00-FB170C855A1A}" name="Paul Hill" initials="PH" userId="S::paul.hill@nationalhighways.co.uk::457f37e0-5eeb-402a-9bc5-7e3a4699eab9" providerId="AD"/>
  <p188:author id="{26578FD7-C4EA-ABCD-23DF-057434AFA47B}" name="Claire Debenham" initials="CD" userId="S::Claire.Debenham@nationalhighways.co.uk::333c11e6-ad1c-4b1d-b987-a464721faa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7AB"/>
    <a:srgbClr val="083564"/>
    <a:srgbClr val="CBDAEC"/>
    <a:srgbClr val="E7E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EB842-E77E-A244-7AA5-EBF472778F28}" v="6" dt="2026-03-02T16:14:29.959"/>
    <p1510:client id="{4F4B224F-8A91-34A0-CC58-158C83C9DE27}" v="107" dt="2026-03-03T12:07:05.577"/>
    <p1510:client id="{5FE5EE20-6127-459A-9CFA-41E4DA2756A9}" v="19" dt="2026-03-02T15:16:08.941"/>
    <p1510:client id="{8A83C86F-F790-98E5-FB9F-B344080A52A4}" v="2" dt="2026-03-02T17:11:14.385"/>
    <p1510:client id="{97CE2A07-3112-2115-7E19-3B5E2A959786}" v="33" dt="2026-03-03T11:40:53.963"/>
    <p1510:client id="{BFFC7B2F-07B3-40E4-AA5A-66C1C6769BE4}" v="1" dt="2026-03-03T11:46:47.372"/>
    <p1510:client id="{F001DA71-AE63-2D95-D385-B520A31F22E2}" v="179" dt="2026-03-02T17:05:54.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27"/>
                <c:pt idx="0">
                  <c:v>45200</c:v>
                </c:pt>
                <c:pt idx="1">
                  <c:v>45231</c:v>
                </c:pt>
                <c:pt idx="2">
                  <c:v>45261</c:v>
                </c:pt>
                <c:pt idx="3">
                  <c:v>45292</c:v>
                </c:pt>
                <c:pt idx="4">
                  <c:v>45323</c:v>
                </c:pt>
                <c:pt idx="5">
                  <c:v>45352</c:v>
                </c:pt>
                <c:pt idx="6">
                  <c:v>45383</c:v>
                </c:pt>
                <c:pt idx="7">
                  <c:v>45413</c:v>
                </c:pt>
                <c:pt idx="8">
                  <c:v>45444</c:v>
                </c:pt>
                <c:pt idx="9">
                  <c:v>45474</c:v>
                </c:pt>
                <c:pt idx="10">
                  <c:v>45505</c:v>
                </c:pt>
                <c:pt idx="11">
                  <c:v>45536</c:v>
                </c:pt>
                <c:pt idx="12">
                  <c:v>45566</c:v>
                </c:pt>
                <c:pt idx="13">
                  <c:v>45597</c:v>
                </c:pt>
                <c:pt idx="14">
                  <c:v>45627</c:v>
                </c:pt>
                <c:pt idx="15">
                  <c:v>45658</c:v>
                </c:pt>
                <c:pt idx="16">
                  <c:v>45689</c:v>
                </c:pt>
                <c:pt idx="17">
                  <c:v>45717</c:v>
                </c:pt>
                <c:pt idx="18">
                  <c:v>45748</c:v>
                </c:pt>
                <c:pt idx="19">
                  <c:v>45778</c:v>
                </c:pt>
                <c:pt idx="20">
                  <c:v>45809</c:v>
                </c:pt>
                <c:pt idx="21">
                  <c:v>45839</c:v>
                </c:pt>
                <c:pt idx="22">
                  <c:v>45870</c:v>
                </c:pt>
                <c:pt idx="23">
                  <c:v>45901</c:v>
                </c:pt>
                <c:pt idx="24">
                  <c:v>45931</c:v>
                </c:pt>
                <c:pt idx="25">
                  <c:v>45962</c:v>
                </c:pt>
                <c:pt idx="26">
                  <c:v>45992</c:v>
                </c:pt>
              </c:numCache>
              <c:extLst/>
            </c:numRef>
          </c:cat>
          <c:val>
            <c:numRef>
              <c:f>Sheet1!$B$2:$B$31</c:f>
              <c:numCache>
                <c:formatCode>General</c:formatCode>
                <c:ptCount val="27"/>
                <c:pt idx="0">
                  <c:v>71</c:v>
                </c:pt>
                <c:pt idx="1">
                  <c:v>71</c:v>
                </c:pt>
                <c:pt idx="2">
                  <c:v>71</c:v>
                </c:pt>
                <c:pt idx="3">
                  <c:v>71</c:v>
                </c:pt>
                <c:pt idx="4">
                  <c:v>71</c:v>
                </c:pt>
                <c:pt idx="5">
                  <c:v>71</c:v>
                </c:pt>
                <c:pt idx="6">
                  <c:v>71</c:v>
                </c:pt>
                <c:pt idx="7">
                  <c:v>71</c:v>
                </c:pt>
                <c:pt idx="8">
                  <c:v>70</c:v>
                </c:pt>
                <c:pt idx="9">
                  <c:v>70</c:v>
                </c:pt>
                <c:pt idx="10">
                  <c:v>70</c:v>
                </c:pt>
                <c:pt idx="11">
                  <c:v>70</c:v>
                </c:pt>
                <c:pt idx="12">
                  <c:v>69</c:v>
                </c:pt>
                <c:pt idx="13">
                  <c:v>68</c:v>
                </c:pt>
                <c:pt idx="14">
                  <c:v>68</c:v>
                </c:pt>
                <c:pt idx="15">
                  <c:v>68</c:v>
                </c:pt>
                <c:pt idx="16">
                  <c:v>68</c:v>
                </c:pt>
                <c:pt idx="17">
                  <c:v>69</c:v>
                </c:pt>
                <c:pt idx="18">
                  <c:v>69</c:v>
                </c:pt>
                <c:pt idx="19">
                  <c:v>69</c:v>
                </c:pt>
                <c:pt idx="20">
                  <c:v>70</c:v>
                </c:pt>
                <c:pt idx="21">
                  <c:v>70</c:v>
                </c:pt>
                <c:pt idx="22">
                  <c:v>70</c:v>
                </c:pt>
                <c:pt idx="23">
                  <c:v>70</c:v>
                </c:pt>
                <c:pt idx="24">
                  <c:v>71</c:v>
                </c:pt>
                <c:pt idx="25">
                  <c:v>71</c:v>
                </c:pt>
                <c:pt idx="26">
                  <c:v>71</c:v>
                </c:pt>
              </c:numCache>
              <c:extLst/>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dateAx>
        <c:axId val="11015522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Offset val="100"/>
        <c:baseTimeUnit val="months"/>
      </c:date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Road</a:t>
            </a:r>
            <a:r>
              <a:rPr lang="en-GB" baseline="0"/>
              <a:t> surface</a:t>
            </a:r>
            <a:r>
              <a:rPr lang="en-GB"/>
              <a:t>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73</c:v>
                </c:pt>
                <c:pt idx="1">
                  <c:v>63</c:v>
                </c:pt>
                <c:pt idx="2">
                  <c:v>65</c:v>
                </c:pt>
                <c:pt idx="3">
                  <c:v>70</c:v>
                </c:pt>
                <c:pt idx="4">
                  <c:v>68</c:v>
                </c:pt>
                <c:pt idx="5">
                  <c:v>67</c:v>
                </c:pt>
                <c:pt idx="6">
                  <c:v>70</c:v>
                </c:pt>
                <c:pt idx="7">
                  <c:v>73</c:v>
                </c:pt>
                <c:pt idx="8">
                  <c:v>72</c:v>
                </c:pt>
              </c:numCache>
              <c:extLst/>
            </c:numRef>
          </c:val>
          <c:extLst>
            <c:ext xmlns:c16="http://schemas.microsoft.com/office/drawing/2014/chart" uri="{C3380CC4-5D6E-409C-BE32-E72D297353CC}">
              <c16:uniqueId val="{00000000-4B8D-4A00-AE16-48A4C9C2AE1A}"/>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Management of roadworks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48</c:v>
                </c:pt>
                <c:pt idx="1">
                  <c:v>51</c:v>
                </c:pt>
                <c:pt idx="2">
                  <c:v>47</c:v>
                </c:pt>
                <c:pt idx="3">
                  <c:v>45</c:v>
                </c:pt>
                <c:pt idx="4">
                  <c:v>46</c:v>
                </c:pt>
                <c:pt idx="5">
                  <c:v>47</c:v>
                </c:pt>
                <c:pt idx="6">
                  <c:v>52</c:v>
                </c:pt>
                <c:pt idx="7">
                  <c:v>46</c:v>
                </c:pt>
                <c:pt idx="8">
                  <c:v>51</c:v>
                </c:pt>
              </c:numCache>
              <c:extLst/>
            </c:numRef>
          </c:val>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r>
              <a:rPr lang="en-US" baseline="0"/>
              <a:t> passed through roadworks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dLbls>
          <c:showLegendKey val="0"/>
          <c:showVal val="0"/>
          <c:showCatName val="0"/>
          <c:showSerName val="0"/>
          <c:showPercent val="0"/>
          <c:showBubbleSize val="0"/>
        </c:dLbls>
        <c:gapWidth val="150"/>
        <c:overlap val="100"/>
        <c:axId val="1949024063"/>
        <c:axId val="194901926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c:ext uri="{02D57815-91ED-43cb-92C2-25804820EDAC}">
                        <c15:formulaRef>
                          <c15:sqref>Sheet1!$B$2:$B$11</c15:sqref>
                        </c15:formulaRef>
                      </c:ext>
                    </c:extLst>
                    <c:numCache>
                      <c:formatCode>General</c:formatCode>
                      <c:ptCount val="9"/>
                    </c:numCache>
                  </c:numRef>
                </c:val>
                <c:extLst>
                  <c:ext xmlns:c16="http://schemas.microsoft.com/office/drawing/2014/chart" uri="{C3380CC4-5D6E-409C-BE32-E72D297353CC}">
                    <c16:uniqueId val="{00000001-C2E4-48FE-8C21-9518F6ED995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C2E4-48FE-8C21-9518F6ED995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C2E4-48FE-8C21-9518F6ED9951}"/>
                  </c:ext>
                </c:extLst>
              </c15:ser>
            </c15:filteredBarSeries>
          </c:ext>
        </c:extLst>
      </c:barChart>
      <c:lineChart>
        <c:grouping val="standard"/>
        <c:varyColors val="0"/>
        <c:ser>
          <c:idx val="3"/>
          <c:order val="3"/>
          <c:tx>
            <c:strRef>
              <c:f>Sheet1!$E$1</c:f>
              <c:strCache>
                <c:ptCount val="1"/>
                <c:pt idx="0">
                  <c:v>Passed through roadworks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Sheet1!$E$2:$E$11</c:f>
              <c:numCache>
                <c:formatCode>General</c:formatCode>
                <c:ptCount val="9"/>
                <c:pt idx="0">
                  <c:v>25</c:v>
                </c:pt>
                <c:pt idx="1">
                  <c:v>26</c:v>
                </c:pt>
                <c:pt idx="2">
                  <c:v>30</c:v>
                </c:pt>
                <c:pt idx="3">
                  <c:v>33</c:v>
                </c:pt>
                <c:pt idx="4">
                  <c:v>33</c:v>
                </c:pt>
                <c:pt idx="5">
                  <c:v>28</c:v>
                </c:pt>
                <c:pt idx="6">
                  <c:v>25</c:v>
                </c:pt>
                <c:pt idx="7">
                  <c:v>24</c:v>
                </c:pt>
                <c:pt idx="8">
                  <c:v>23</c:v>
                </c:pt>
              </c:numCache>
              <c:extLst/>
            </c:numRef>
          </c:val>
          <c:smooth val="0"/>
          <c:extLst>
            <c:ext xmlns:c16="http://schemas.microsoft.com/office/drawing/2014/chart" uri="{C3380CC4-5D6E-409C-BE32-E72D297353CC}">
              <c16:uniqueId val="{00000000-C2E4-48FE-8C21-9518F6ED9951}"/>
            </c:ext>
          </c:extLst>
        </c:ser>
        <c:dLbls>
          <c:showLegendKey val="0"/>
          <c:showVal val="0"/>
          <c:showCatName val="0"/>
          <c:showSerName val="0"/>
          <c:showPercent val="0"/>
          <c:showBubbleSize val="0"/>
        </c:dLbls>
        <c:marker val="1"/>
        <c:smooth val="0"/>
        <c:axId val="1101552223"/>
        <c:axId val="1101564223"/>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valAx>
      <c:valAx>
        <c:axId val="1949019263"/>
        <c:scaling>
          <c:orientation val="minMax"/>
          <c:max val="150"/>
        </c:scaling>
        <c:delete val="1"/>
        <c:axPos val="r"/>
        <c:numFmt formatCode="General" sourceLinked="1"/>
        <c:majorTickMark val="out"/>
        <c:minorTickMark val="none"/>
        <c:tickLblPos val="none"/>
        <c:crossAx val="1949024063"/>
        <c:crosses val="max"/>
        <c:crossBetween val="between"/>
      </c:valAx>
      <c:catAx>
        <c:axId val="1949024063"/>
        <c:scaling>
          <c:orientation val="minMax"/>
        </c:scaling>
        <c:delete val="1"/>
        <c:axPos val="b"/>
        <c:numFmt formatCode="General" sourceLinked="1"/>
        <c:majorTickMark val="out"/>
        <c:minorTickMark val="none"/>
        <c:tickLblPos val="nextTo"/>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Management of other delays - % very/fairly satisfied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91743119271E-2"/>
          <c:y val="0.24648809523809523"/>
          <c:w val="0.92027522935779815"/>
          <c:h val="0.59224175103112109"/>
        </c:manualLayout>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26</c:v>
                </c:pt>
                <c:pt idx="1">
                  <c:v>25</c:v>
                </c:pt>
                <c:pt idx="2">
                  <c:v>24</c:v>
                </c:pt>
                <c:pt idx="3">
                  <c:v>26</c:v>
                </c:pt>
                <c:pt idx="4">
                  <c:v>25</c:v>
                </c:pt>
                <c:pt idx="5">
                  <c:v>27</c:v>
                </c:pt>
                <c:pt idx="6">
                  <c:v>25</c:v>
                </c:pt>
                <c:pt idx="7">
                  <c:v>26</c:v>
                </c:pt>
                <c:pt idx="8">
                  <c:v>29</c:v>
                </c:pt>
              </c:numCache>
              <c:extLst/>
            </c:numRef>
          </c:val>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r>
              <a:rPr lang="en-US" baseline="0"/>
              <a:t> experienced other delays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dLbls>
          <c:showLegendKey val="0"/>
          <c:showVal val="0"/>
          <c:showCatName val="0"/>
          <c:showSerName val="0"/>
          <c:showPercent val="0"/>
          <c:showBubbleSize val="0"/>
        </c:dLbls>
        <c:gapWidth val="150"/>
        <c:overlap val="100"/>
        <c:axId val="1949024063"/>
        <c:axId val="194901926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c:ext uri="{02D57815-91ED-43cb-92C2-25804820EDAC}">
                        <c15:formulaRef>
                          <c15:sqref>Sheet1!$B$2:$B$11</c15:sqref>
                        </c15:formulaRef>
                      </c:ext>
                    </c:extLst>
                    <c:numCache>
                      <c:formatCode>General</c:formatCode>
                      <c:ptCount val="9"/>
                    </c:numCache>
                  </c:numRef>
                </c:val>
                <c:extLst>
                  <c:ext xmlns:c16="http://schemas.microsoft.com/office/drawing/2014/chart" uri="{C3380CC4-5D6E-409C-BE32-E72D297353CC}">
                    <c16:uniqueId val="{00000001-C2E4-48FE-8C21-9518F6ED9951}"/>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C2E4-48FE-8C21-9518F6ED995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C2E4-48FE-8C21-9518F6ED9951}"/>
                  </c:ext>
                </c:extLst>
              </c15:ser>
            </c15:filteredBarSeries>
          </c:ext>
        </c:extLst>
      </c:barChart>
      <c:lineChart>
        <c:grouping val="standard"/>
        <c:varyColors val="0"/>
        <c:ser>
          <c:idx val="3"/>
          <c:order val="3"/>
          <c:tx>
            <c:strRef>
              <c:f>Sheet1!$E$1</c:f>
              <c:strCache>
                <c:ptCount val="1"/>
                <c:pt idx="0">
                  <c:v>Experienced other delays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Sheet1!$E$2:$E$11</c:f>
              <c:numCache>
                <c:formatCode>General</c:formatCode>
                <c:ptCount val="9"/>
                <c:pt idx="0">
                  <c:v>16</c:v>
                </c:pt>
                <c:pt idx="1">
                  <c:v>16</c:v>
                </c:pt>
                <c:pt idx="2">
                  <c:v>18</c:v>
                </c:pt>
                <c:pt idx="3">
                  <c:v>20</c:v>
                </c:pt>
                <c:pt idx="4">
                  <c:v>17</c:v>
                </c:pt>
                <c:pt idx="5">
                  <c:v>17</c:v>
                </c:pt>
                <c:pt idx="6">
                  <c:v>17</c:v>
                </c:pt>
                <c:pt idx="7">
                  <c:v>21</c:v>
                </c:pt>
                <c:pt idx="8">
                  <c:v>18</c:v>
                </c:pt>
              </c:numCache>
              <c:extLst/>
            </c:numRef>
          </c:val>
          <c:smooth val="0"/>
          <c:extLst>
            <c:ext xmlns:c16="http://schemas.microsoft.com/office/drawing/2014/chart" uri="{C3380CC4-5D6E-409C-BE32-E72D297353CC}">
              <c16:uniqueId val="{00000000-C2E4-48FE-8C21-9518F6ED9951}"/>
            </c:ext>
          </c:extLst>
        </c:ser>
        <c:dLbls>
          <c:showLegendKey val="0"/>
          <c:showVal val="0"/>
          <c:showCatName val="0"/>
          <c:showSerName val="0"/>
          <c:showPercent val="0"/>
          <c:showBubbleSize val="0"/>
        </c:dLbls>
        <c:marker val="1"/>
        <c:smooth val="0"/>
        <c:axId val="1101552223"/>
        <c:axId val="1101564223"/>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52223"/>
        <c:crosses val="autoZero"/>
        <c:crossBetween val="between"/>
      </c:valAx>
      <c:valAx>
        <c:axId val="1949019263"/>
        <c:scaling>
          <c:orientation val="minMax"/>
          <c:max val="150"/>
        </c:scaling>
        <c:delete val="1"/>
        <c:axPos val="r"/>
        <c:numFmt formatCode="General" sourceLinked="1"/>
        <c:majorTickMark val="out"/>
        <c:minorTickMark val="none"/>
        <c:tickLblPos val="none"/>
        <c:crossAx val="1949024063"/>
        <c:crosses val="max"/>
        <c:crossBetween val="between"/>
      </c:valAx>
      <c:catAx>
        <c:axId val="1949024063"/>
        <c:scaling>
          <c:orientation val="minMax"/>
        </c:scaling>
        <c:delete val="1"/>
        <c:axPos val="b"/>
        <c:numFmt formatCode="General" sourceLinked="1"/>
        <c:majorTickMark val="out"/>
        <c:minorTickMark val="none"/>
        <c:tickLblPos val="nextTo"/>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rgbClr val="000000">
                    <a:lumMod val="65000"/>
                    <a:lumOff val="35000"/>
                  </a:srgbClr>
                </a:solidFill>
              </a:rPr>
              <a:t>Overall satisfaction - % satisfied</a:t>
            </a:r>
          </a:p>
        </c:rich>
      </c:tx>
      <c:layout>
        <c:manualLayout>
          <c:xMode val="edge"/>
          <c:yMode val="edge"/>
          <c:x val="0.24003592601229334"/>
          <c:y val="5.06536447358100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28828309951E-2"/>
          <c:y val="0.24648781454118568"/>
          <c:w val="0.92027522935779815"/>
          <c:h val="0.59224175103112109"/>
        </c:manualLayout>
      </c:layout>
      <c:barChart>
        <c:barDir val="col"/>
        <c:grouping val="clustered"/>
        <c:varyColors val="0"/>
        <c:ser>
          <c:idx val="1"/>
          <c:order val="1"/>
          <c:tx>
            <c:strRef>
              <c:f>Sheet1!$C$1</c:f>
              <c:strCache>
                <c:ptCount val="1"/>
                <c:pt idx="0">
                  <c:v>Electric vehicles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Q1 24/25</c:v>
                </c:pt>
                <c:pt idx="1">
                  <c:v>Q2 24/25</c:v>
                </c:pt>
                <c:pt idx="2">
                  <c:v>Q3 24/25</c:v>
                </c:pt>
                <c:pt idx="3">
                  <c:v>Q4 24/25</c:v>
                </c:pt>
                <c:pt idx="4">
                  <c:v>Q1 25/26</c:v>
                </c:pt>
                <c:pt idx="5">
                  <c:v>Q2 25/26</c:v>
                </c:pt>
                <c:pt idx="6">
                  <c:v>Q3 25/26</c:v>
                </c:pt>
              </c:strCache>
            </c:strRef>
          </c:cat>
          <c:val>
            <c:numRef>
              <c:f>Sheet1!$C$2:$C$8</c:f>
              <c:numCache>
                <c:formatCode>General</c:formatCode>
                <c:ptCount val="7"/>
                <c:pt idx="0">
                  <c:v>74</c:v>
                </c:pt>
                <c:pt idx="1">
                  <c:v>72</c:v>
                </c:pt>
                <c:pt idx="2">
                  <c:v>64</c:v>
                </c:pt>
                <c:pt idx="3">
                  <c:v>68</c:v>
                </c:pt>
                <c:pt idx="4">
                  <c:v>75</c:v>
                </c:pt>
                <c:pt idx="5">
                  <c:v>71</c:v>
                </c:pt>
                <c:pt idx="6">
                  <c:v>78</c:v>
                </c:pt>
              </c:numCache>
            </c:numRef>
          </c:val>
          <c:extLst>
            <c:ext xmlns:c16="http://schemas.microsoft.com/office/drawing/2014/chart" uri="{C3380CC4-5D6E-409C-BE32-E72D297353CC}">
              <c16:uniqueId val="{00000000-368E-4F15-81A8-7A7EF5942D39}"/>
            </c:ext>
          </c:extLst>
        </c:ser>
        <c:dLbls>
          <c:showLegendKey val="0"/>
          <c:showVal val="0"/>
          <c:showCatName val="0"/>
          <c:showSerName val="0"/>
          <c:showPercent val="0"/>
          <c:showBubbleSize val="0"/>
        </c:dLbls>
        <c:gapWidth val="150"/>
        <c:axId val="1101552223"/>
        <c:axId val="1101564223"/>
      </c:barChart>
      <c:lineChart>
        <c:grouping val="standard"/>
        <c:varyColors val="0"/>
        <c:ser>
          <c:idx val="0"/>
          <c:order val="0"/>
          <c:tx>
            <c:strRef>
              <c:f>Sheet1!$B$1</c:f>
              <c:strCache>
                <c:ptCount val="1"/>
                <c:pt idx="0">
                  <c:v>All car drivers</c:v>
                </c:pt>
              </c:strCache>
            </c:strRef>
          </c:tx>
          <c:spPr>
            <a:ln w="28575" cap="rnd">
              <a:solidFill>
                <a:schemeClr val="accent3"/>
              </a:solidFill>
              <a:prstDash val="sysDash"/>
              <a:round/>
            </a:ln>
            <a:effectLst/>
          </c:spPr>
          <c:marker>
            <c:symbol val="none"/>
          </c:marker>
          <c:cat>
            <c:strRef>
              <c:f>Sheet1!$A$2:$A$8</c:f>
              <c:strCache>
                <c:ptCount val="7"/>
                <c:pt idx="0">
                  <c:v>Q1 24/25</c:v>
                </c:pt>
                <c:pt idx="1">
                  <c:v>Q2 24/25</c:v>
                </c:pt>
                <c:pt idx="2">
                  <c:v>Q3 24/25</c:v>
                </c:pt>
                <c:pt idx="3">
                  <c:v>Q4 24/25</c:v>
                </c:pt>
                <c:pt idx="4">
                  <c:v>Q1 25/26</c:v>
                </c:pt>
                <c:pt idx="5">
                  <c:v>Q2 25/26</c:v>
                </c:pt>
                <c:pt idx="6">
                  <c:v>Q3 25/26</c:v>
                </c:pt>
              </c:strCache>
            </c:strRef>
          </c:cat>
          <c:val>
            <c:numRef>
              <c:f>Sheet1!$B$2:$B$8</c:f>
              <c:numCache>
                <c:formatCode>General</c:formatCode>
                <c:ptCount val="7"/>
                <c:pt idx="0">
                  <c:v>70</c:v>
                </c:pt>
                <c:pt idx="1">
                  <c:v>69</c:v>
                </c:pt>
                <c:pt idx="2">
                  <c:v>68</c:v>
                </c:pt>
                <c:pt idx="3">
                  <c:v>71</c:v>
                </c:pt>
                <c:pt idx="4">
                  <c:v>73</c:v>
                </c:pt>
                <c:pt idx="5">
                  <c:v>70</c:v>
                </c:pt>
                <c:pt idx="6">
                  <c:v>73</c:v>
                </c:pt>
              </c:numCache>
            </c:numRef>
          </c:val>
          <c:smooth val="0"/>
          <c:extLst>
            <c:ext xmlns:c16="http://schemas.microsoft.com/office/drawing/2014/chart" uri="{C3380CC4-5D6E-409C-BE32-E72D297353CC}">
              <c16:uniqueId val="{00000000-C83B-42F9-B323-82445B72686E}"/>
            </c:ext>
          </c:extLst>
        </c:ser>
        <c:dLbls>
          <c:showLegendKey val="0"/>
          <c:showVal val="0"/>
          <c:showCatName val="0"/>
          <c:showSerName val="0"/>
          <c:showPercent val="0"/>
          <c:showBubbleSize val="0"/>
        </c:dLbls>
        <c:marker val="1"/>
        <c:smooth val="0"/>
        <c:axId val="116699648"/>
        <c:axId val="116702528"/>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 %</a:t>
                </a:r>
              </a:p>
            </c:rich>
          </c:tx>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valAx>
        <c:axId val="116702528"/>
        <c:scaling>
          <c:orientation val="minMax"/>
          <c:max val="100"/>
        </c:scaling>
        <c:delete val="1"/>
        <c:axPos val="r"/>
        <c:numFmt formatCode="General" sourceLinked="1"/>
        <c:majorTickMark val="out"/>
        <c:minorTickMark val="none"/>
        <c:tickLblPos val="nextTo"/>
        <c:crossAx val="116699648"/>
        <c:crosses val="max"/>
        <c:crossBetween val="between"/>
      </c:valAx>
      <c:catAx>
        <c:axId val="116699648"/>
        <c:scaling>
          <c:orientation val="minMax"/>
        </c:scaling>
        <c:delete val="1"/>
        <c:axPos val="b"/>
        <c:numFmt formatCode="General" sourceLinked="1"/>
        <c:majorTickMark val="out"/>
        <c:minorTickMark val="none"/>
        <c:tickLblPos val="nextTo"/>
        <c:crossAx val="116702528"/>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a:t>
            </a:r>
            <a:r>
              <a:rPr lang="en-US" sz="1400" baseline="0"/>
              <a:t> of car drivers driving fully electric cars</a:t>
            </a:r>
            <a:endParaRPr lang="en-US"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 driving fully electric cars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Q1 24/25</c:v>
                </c:pt>
                <c:pt idx="1">
                  <c:v>Q2 24/25</c:v>
                </c:pt>
                <c:pt idx="2">
                  <c:v>Q3 24/25</c:v>
                </c:pt>
                <c:pt idx="3">
                  <c:v>Q4 24/25</c:v>
                </c:pt>
                <c:pt idx="4">
                  <c:v>Q1 25/26</c:v>
                </c:pt>
                <c:pt idx="5">
                  <c:v>Q2 25/26</c:v>
                </c:pt>
                <c:pt idx="6">
                  <c:v>Q3 25/26</c:v>
                </c:pt>
              </c:strCache>
              <c:extLst/>
            </c:strRef>
          </c:cat>
          <c:val>
            <c:numRef>
              <c:f>Sheet1!$B$2:$B$10</c:f>
              <c:numCache>
                <c:formatCode>General</c:formatCode>
                <c:ptCount val="7"/>
                <c:pt idx="0">
                  <c:v>5</c:v>
                </c:pt>
                <c:pt idx="1">
                  <c:v>5</c:v>
                </c:pt>
                <c:pt idx="2">
                  <c:v>6</c:v>
                </c:pt>
                <c:pt idx="3">
                  <c:v>5</c:v>
                </c:pt>
                <c:pt idx="4">
                  <c:v>6</c:v>
                </c:pt>
                <c:pt idx="5">
                  <c:v>6</c:v>
                </c:pt>
                <c:pt idx="6">
                  <c:v>7</c:v>
                </c:pt>
              </c:numCache>
              <c:extLst/>
            </c:numRef>
          </c:val>
          <c:smooth val="0"/>
          <c:extLst xmlns:c15="http://schemas.microsoft.com/office/drawing/2012/chart">
            <c:ext xmlns:c16="http://schemas.microsoft.com/office/drawing/2014/chart" uri="{C3380CC4-5D6E-409C-BE32-E72D297353CC}">
              <c16:uniqueId val="{00000001-AD94-46B8-A901-267410C288C0}"/>
            </c:ext>
          </c:extLst>
        </c:ser>
        <c:dLbls>
          <c:showLegendKey val="0"/>
          <c:showVal val="0"/>
          <c:showCatName val="0"/>
          <c:showSerName val="0"/>
          <c:showPercent val="0"/>
          <c:showBubbleSize val="0"/>
        </c:dLbls>
        <c:smooth val="0"/>
        <c:axId val="1949024063"/>
        <c:axId val="1949019263"/>
      </c:lineChart>
      <c:valAx>
        <c:axId val="1949019263"/>
        <c:scaling>
          <c:orientation val="minMax"/>
          <c:max val="10"/>
          <c:min val="0"/>
        </c:scaling>
        <c:delete val="1"/>
        <c:axPos val="r"/>
        <c:numFmt formatCode="General" sourceLinked="1"/>
        <c:majorTickMark val="out"/>
        <c:minorTickMark val="none"/>
        <c:tickLblPos val="nextTo"/>
        <c:crossAx val="1949024063"/>
        <c:crosses val="max"/>
        <c:crossBetween val="between"/>
      </c:valAx>
      <c:catAx>
        <c:axId val="1949024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49019263"/>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rgbClr val="000000">
                    <a:lumMod val="65000"/>
                    <a:lumOff val="35000"/>
                  </a:srgbClr>
                </a:solidFill>
              </a:rPr>
              <a:t>% feel safe</a:t>
            </a:r>
          </a:p>
        </c:rich>
      </c:tx>
      <c:layout>
        <c:manualLayout>
          <c:xMode val="edge"/>
          <c:yMode val="edge"/>
          <c:x val="0.39761383826838143"/>
          <c:y val="8.442274122635000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10028828309951E-2"/>
          <c:y val="0.17777879513904785"/>
          <c:w val="0.92027522935779815"/>
          <c:h val="0.54199526022688282"/>
        </c:manualLayout>
      </c:layout>
      <c:barChart>
        <c:barDir val="col"/>
        <c:grouping val="clustered"/>
        <c:varyColors val="0"/>
        <c:ser>
          <c:idx val="1"/>
          <c:order val="1"/>
          <c:tx>
            <c:strRef>
              <c:f>Sheet1!$C$1</c:f>
              <c:strCache>
                <c:ptCount val="1"/>
                <c:pt idx="0">
                  <c:v>Electric vehicles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Q1 24/25</c:v>
                </c:pt>
                <c:pt idx="1">
                  <c:v>Q2 24/25</c:v>
                </c:pt>
                <c:pt idx="2">
                  <c:v>Q3 24/25</c:v>
                </c:pt>
                <c:pt idx="3">
                  <c:v>Q4 24/25</c:v>
                </c:pt>
                <c:pt idx="4">
                  <c:v>Q1 25/26</c:v>
                </c:pt>
                <c:pt idx="5">
                  <c:v>Q2 25/26</c:v>
                </c:pt>
                <c:pt idx="6">
                  <c:v>Q3 25/26</c:v>
                </c:pt>
              </c:strCache>
            </c:strRef>
          </c:cat>
          <c:val>
            <c:numRef>
              <c:f>Sheet1!$C$2:$C$8</c:f>
              <c:numCache>
                <c:formatCode>General</c:formatCode>
                <c:ptCount val="7"/>
                <c:pt idx="0">
                  <c:v>88</c:v>
                </c:pt>
                <c:pt idx="1">
                  <c:v>88</c:v>
                </c:pt>
                <c:pt idx="2">
                  <c:v>75</c:v>
                </c:pt>
                <c:pt idx="3">
                  <c:v>80</c:v>
                </c:pt>
                <c:pt idx="4">
                  <c:v>88</c:v>
                </c:pt>
                <c:pt idx="5">
                  <c:v>79</c:v>
                </c:pt>
                <c:pt idx="6">
                  <c:v>86</c:v>
                </c:pt>
              </c:numCache>
            </c:numRef>
          </c:val>
          <c:extLst>
            <c:ext xmlns:c16="http://schemas.microsoft.com/office/drawing/2014/chart" uri="{C3380CC4-5D6E-409C-BE32-E72D297353CC}">
              <c16:uniqueId val="{00000000-ADE5-4F15-B7E8-7ACF376C1C74}"/>
            </c:ext>
          </c:extLst>
        </c:ser>
        <c:dLbls>
          <c:showLegendKey val="0"/>
          <c:showVal val="0"/>
          <c:showCatName val="0"/>
          <c:showSerName val="0"/>
          <c:showPercent val="0"/>
          <c:showBubbleSize val="0"/>
        </c:dLbls>
        <c:gapWidth val="150"/>
        <c:axId val="1101552223"/>
        <c:axId val="1101564223"/>
      </c:barChart>
      <c:lineChart>
        <c:grouping val="standard"/>
        <c:varyColors val="0"/>
        <c:ser>
          <c:idx val="0"/>
          <c:order val="0"/>
          <c:tx>
            <c:strRef>
              <c:f>Sheet1!$B$1</c:f>
              <c:strCache>
                <c:ptCount val="1"/>
                <c:pt idx="0">
                  <c:v>All car drivers</c:v>
                </c:pt>
              </c:strCache>
            </c:strRef>
          </c:tx>
          <c:spPr>
            <a:ln w="28575" cap="rnd">
              <a:solidFill>
                <a:schemeClr val="accent3"/>
              </a:solidFill>
              <a:prstDash val="sysDash"/>
              <a:round/>
            </a:ln>
            <a:effectLst/>
          </c:spPr>
          <c:marker>
            <c:symbol val="none"/>
          </c:marker>
          <c:cat>
            <c:strRef>
              <c:f>Sheet1!$A$2:$A$8</c:f>
              <c:strCache>
                <c:ptCount val="7"/>
                <c:pt idx="0">
                  <c:v>Q1 24/25</c:v>
                </c:pt>
                <c:pt idx="1">
                  <c:v>Q2 24/25</c:v>
                </c:pt>
                <c:pt idx="2">
                  <c:v>Q3 24/25</c:v>
                </c:pt>
                <c:pt idx="3">
                  <c:v>Q4 24/25</c:v>
                </c:pt>
                <c:pt idx="4">
                  <c:v>Q1 25/26</c:v>
                </c:pt>
                <c:pt idx="5">
                  <c:v>Q2 25/26</c:v>
                </c:pt>
                <c:pt idx="6">
                  <c:v>Q3 25/26</c:v>
                </c:pt>
              </c:strCache>
            </c:strRef>
          </c:cat>
          <c:val>
            <c:numRef>
              <c:f>Sheet1!$B$2:$B$8</c:f>
              <c:numCache>
                <c:formatCode>General</c:formatCode>
                <c:ptCount val="7"/>
                <c:pt idx="0">
                  <c:v>82</c:v>
                </c:pt>
                <c:pt idx="1">
                  <c:v>83</c:v>
                </c:pt>
                <c:pt idx="2">
                  <c:v>78</c:v>
                </c:pt>
                <c:pt idx="3">
                  <c:v>81</c:v>
                </c:pt>
                <c:pt idx="4">
                  <c:v>83</c:v>
                </c:pt>
                <c:pt idx="5">
                  <c:v>81</c:v>
                </c:pt>
                <c:pt idx="6">
                  <c:v>81</c:v>
                </c:pt>
              </c:numCache>
            </c:numRef>
          </c:val>
          <c:smooth val="0"/>
          <c:extLst>
            <c:ext xmlns:c16="http://schemas.microsoft.com/office/drawing/2014/chart" uri="{C3380CC4-5D6E-409C-BE32-E72D297353CC}">
              <c16:uniqueId val="{00000000-C0F7-4F6F-A25D-F187124260F9}"/>
            </c:ext>
          </c:extLst>
        </c:ser>
        <c:dLbls>
          <c:showLegendKey val="0"/>
          <c:showVal val="0"/>
          <c:showCatName val="0"/>
          <c:showSerName val="0"/>
          <c:showPercent val="0"/>
          <c:showBubbleSize val="0"/>
        </c:dLbls>
        <c:marker val="1"/>
        <c:smooth val="0"/>
        <c:axId val="21581920"/>
        <c:axId val="21574240"/>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 %</a:t>
                </a:r>
              </a:p>
            </c:rich>
          </c:tx>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valAx>
        <c:axId val="21574240"/>
        <c:scaling>
          <c:orientation val="minMax"/>
          <c:max val="100"/>
        </c:scaling>
        <c:delete val="1"/>
        <c:axPos val="r"/>
        <c:numFmt formatCode="General" sourceLinked="1"/>
        <c:majorTickMark val="out"/>
        <c:minorTickMark val="none"/>
        <c:tickLblPos val="nextTo"/>
        <c:crossAx val="21581920"/>
        <c:crosses val="max"/>
        <c:crossBetween val="between"/>
      </c:valAx>
      <c:catAx>
        <c:axId val="21581920"/>
        <c:scaling>
          <c:orientation val="minMax"/>
        </c:scaling>
        <c:delete val="1"/>
        <c:axPos val="b"/>
        <c:numFmt formatCode="General" sourceLinked="1"/>
        <c:majorTickMark val="out"/>
        <c:minorTickMark val="none"/>
        <c:tickLblPos val="nextTo"/>
        <c:crossAx val="21574240"/>
        <c:crosses val="autoZero"/>
        <c:auto val="1"/>
        <c:lblAlgn val="ctr"/>
        <c:lblOffset val="100"/>
        <c:noMultiLvlLbl val="0"/>
      </c:catAx>
      <c:spPr>
        <a:noFill/>
        <a:ln>
          <a:noFill/>
        </a:ln>
        <a:effectLst/>
      </c:spPr>
    </c:plotArea>
    <c:legend>
      <c:legendPos val="b"/>
      <c:layout>
        <c:manualLayout>
          <c:xMode val="edge"/>
          <c:yMode val="edge"/>
          <c:x val="0.2161282224779264"/>
          <c:y val="0.87083141558977994"/>
          <c:w val="0.65081555615871156"/>
          <c:h val="0.1224806885048915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prstDash val="soli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Sheet1!$A$2:$A$31</c:f>
              <c:numCache>
                <c:formatCode>mmm\-yy</c:formatCode>
                <c:ptCount val="27"/>
                <c:pt idx="0">
                  <c:v>45200</c:v>
                </c:pt>
                <c:pt idx="1">
                  <c:v>45231</c:v>
                </c:pt>
                <c:pt idx="2">
                  <c:v>45261</c:v>
                </c:pt>
                <c:pt idx="3">
                  <c:v>45292</c:v>
                </c:pt>
                <c:pt idx="4">
                  <c:v>45323</c:v>
                </c:pt>
                <c:pt idx="5">
                  <c:v>45352</c:v>
                </c:pt>
                <c:pt idx="6">
                  <c:v>45383</c:v>
                </c:pt>
                <c:pt idx="7">
                  <c:v>45413</c:v>
                </c:pt>
                <c:pt idx="8">
                  <c:v>45444</c:v>
                </c:pt>
                <c:pt idx="9">
                  <c:v>45474</c:v>
                </c:pt>
                <c:pt idx="10">
                  <c:v>45505</c:v>
                </c:pt>
                <c:pt idx="11">
                  <c:v>45536</c:v>
                </c:pt>
                <c:pt idx="12">
                  <c:v>45566</c:v>
                </c:pt>
                <c:pt idx="13">
                  <c:v>45597</c:v>
                </c:pt>
                <c:pt idx="14">
                  <c:v>45627</c:v>
                </c:pt>
                <c:pt idx="15">
                  <c:v>45658</c:v>
                </c:pt>
                <c:pt idx="16">
                  <c:v>45689</c:v>
                </c:pt>
                <c:pt idx="17">
                  <c:v>45717</c:v>
                </c:pt>
                <c:pt idx="18">
                  <c:v>45748</c:v>
                </c:pt>
                <c:pt idx="19">
                  <c:v>45778</c:v>
                </c:pt>
                <c:pt idx="20">
                  <c:v>45809</c:v>
                </c:pt>
                <c:pt idx="21">
                  <c:v>45839</c:v>
                </c:pt>
                <c:pt idx="22">
                  <c:v>45870</c:v>
                </c:pt>
                <c:pt idx="23">
                  <c:v>45901</c:v>
                </c:pt>
                <c:pt idx="24">
                  <c:v>45931</c:v>
                </c:pt>
                <c:pt idx="25">
                  <c:v>45962</c:v>
                </c:pt>
                <c:pt idx="26">
                  <c:v>45992</c:v>
                </c:pt>
              </c:numCache>
              <c:extLst/>
            </c:numRef>
          </c:cat>
          <c:val>
            <c:numRef>
              <c:f>Sheet1!$B$2:$B$31</c:f>
              <c:numCache>
                <c:formatCode>General</c:formatCode>
                <c:ptCount val="27"/>
                <c:pt idx="0">
                  <c:v>75</c:v>
                </c:pt>
                <c:pt idx="1">
                  <c:v>70</c:v>
                </c:pt>
                <c:pt idx="2">
                  <c:v>71</c:v>
                </c:pt>
                <c:pt idx="3">
                  <c:v>72</c:v>
                </c:pt>
                <c:pt idx="4">
                  <c:v>72</c:v>
                </c:pt>
                <c:pt idx="5">
                  <c:v>67</c:v>
                </c:pt>
                <c:pt idx="6">
                  <c:v>69</c:v>
                </c:pt>
                <c:pt idx="7">
                  <c:v>68</c:v>
                </c:pt>
                <c:pt idx="8">
                  <c:v>70</c:v>
                </c:pt>
                <c:pt idx="9">
                  <c:v>69</c:v>
                </c:pt>
                <c:pt idx="10">
                  <c:v>68</c:v>
                </c:pt>
                <c:pt idx="11">
                  <c:v>66</c:v>
                </c:pt>
                <c:pt idx="12">
                  <c:v>65</c:v>
                </c:pt>
                <c:pt idx="13">
                  <c:v>65</c:v>
                </c:pt>
                <c:pt idx="14">
                  <c:v>71</c:v>
                </c:pt>
                <c:pt idx="15">
                  <c:v>69</c:v>
                </c:pt>
                <c:pt idx="16">
                  <c:v>72</c:v>
                </c:pt>
                <c:pt idx="17">
                  <c:v>71</c:v>
                </c:pt>
                <c:pt idx="18">
                  <c:v>76</c:v>
                </c:pt>
                <c:pt idx="19">
                  <c:v>72</c:v>
                </c:pt>
                <c:pt idx="20">
                  <c:v>71</c:v>
                </c:pt>
                <c:pt idx="21">
                  <c:v>69</c:v>
                </c:pt>
                <c:pt idx="22">
                  <c:v>68</c:v>
                </c:pt>
                <c:pt idx="23">
                  <c:v>71</c:v>
                </c:pt>
                <c:pt idx="24">
                  <c:v>72</c:v>
                </c:pt>
                <c:pt idx="25">
                  <c:v>73</c:v>
                </c:pt>
                <c:pt idx="26">
                  <c:v>71</c:v>
                </c:pt>
              </c:numCache>
              <c:extLst/>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dateAx>
        <c:axId val="11015522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Offset val="100"/>
        <c:baseTimeUnit val="months"/>
      </c:date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72</c:v>
                </c:pt>
                <c:pt idx="1">
                  <c:v>70</c:v>
                </c:pt>
                <c:pt idx="2">
                  <c:v>69</c:v>
                </c:pt>
                <c:pt idx="3">
                  <c:v>68</c:v>
                </c:pt>
                <c:pt idx="4">
                  <c:v>67</c:v>
                </c:pt>
                <c:pt idx="5">
                  <c:v>71</c:v>
                </c:pt>
                <c:pt idx="6">
                  <c:v>73</c:v>
                </c:pt>
                <c:pt idx="7">
                  <c:v>70</c:v>
                </c:pt>
                <c:pt idx="8">
                  <c:v>72</c:v>
                </c:pt>
              </c:numCache>
              <c:extLst/>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Motorways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72</c:v>
                </c:pt>
                <c:pt idx="1">
                  <c:v>72</c:v>
                </c:pt>
                <c:pt idx="2">
                  <c:v>67</c:v>
                </c:pt>
                <c:pt idx="3">
                  <c:v>66</c:v>
                </c:pt>
                <c:pt idx="4">
                  <c:v>66</c:v>
                </c:pt>
                <c:pt idx="5">
                  <c:v>70</c:v>
                </c:pt>
                <c:pt idx="6">
                  <c:v>73</c:v>
                </c:pt>
                <c:pt idx="7">
                  <c:v>68</c:v>
                </c:pt>
                <c:pt idx="8">
                  <c:v>72</c:v>
                </c:pt>
              </c:numCache>
              <c:extLst/>
            </c:numRef>
          </c:val>
          <c:extLst>
            <c:ext xmlns:c16="http://schemas.microsoft.com/office/drawing/2014/chart" uri="{C3380CC4-5D6E-409C-BE32-E72D297353CC}">
              <c16:uniqueId val="{00000000-EF1E-4F9C-A6C1-A62C26691EFC}"/>
            </c:ext>
          </c:extLst>
        </c:ser>
        <c:ser>
          <c:idx val="1"/>
          <c:order val="1"/>
          <c:tx>
            <c:strRef>
              <c:f>Sheet1!$C$1</c:f>
              <c:strCache>
                <c:ptCount val="1"/>
                <c:pt idx="0">
                  <c:v>A roads</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Sheet1!$C$2:$C$11</c:f>
              <c:numCache>
                <c:formatCode>General</c:formatCode>
                <c:ptCount val="9"/>
                <c:pt idx="0">
                  <c:v>72</c:v>
                </c:pt>
                <c:pt idx="1">
                  <c:v>68</c:v>
                </c:pt>
                <c:pt idx="2">
                  <c:v>72</c:v>
                </c:pt>
                <c:pt idx="3">
                  <c:v>71</c:v>
                </c:pt>
                <c:pt idx="4">
                  <c:v>68</c:v>
                </c:pt>
                <c:pt idx="5">
                  <c:v>72</c:v>
                </c:pt>
                <c:pt idx="6">
                  <c:v>73</c:v>
                </c:pt>
                <c:pt idx="7">
                  <c:v>73</c:v>
                </c:pt>
                <c:pt idx="8">
                  <c:v>73</c:v>
                </c:pt>
              </c:numCache>
              <c:extLst/>
            </c:numRef>
          </c:val>
          <c:extLst>
            <c:ext xmlns:c16="http://schemas.microsoft.com/office/drawing/2014/chart" uri="{C3380CC4-5D6E-409C-BE32-E72D297353CC}">
              <c16:uniqueId val="{00000000-A35B-4333-B6F4-9E438FBE32F8}"/>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90"/>
          <c:min val="4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Journey time satisfaction - % very/fairly</a:t>
            </a:r>
            <a:r>
              <a:rPr lang="en-US" baseline="0">
                <a:solidFill>
                  <a:schemeClr val="tx1"/>
                </a:solidFill>
              </a:rPr>
              <a:t> satisfied</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3"/>
          <c:tx>
            <c:strRef>
              <c:f>Sheet1!$E$1</c:f>
              <c:strCache>
                <c:ptCount val="1"/>
                <c:pt idx="0">
                  <c:v>Journey time satisfaction</c:v>
                </c:pt>
              </c:strCache>
            </c:strRef>
          </c:tx>
          <c:spPr>
            <a:solidFill>
              <a:schemeClr val="accent4"/>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Sheet1!$E$2:$E$11</c:f>
              <c:numCache>
                <c:formatCode>General</c:formatCode>
                <c:ptCount val="9"/>
                <c:pt idx="0">
                  <c:v>69</c:v>
                </c:pt>
                <c:pt idx="1">
                  <c:v>68</c:v>
                </c:pt>
                <c:pt idx="2">
                  <c:v>69</c:v>
                </c:pt>
                <c:pt idx="3">
                  <c:v>65</c:v>
                </c:pt>
                <c:pt idx="4">
                  <c:v>65</c:v>
                </c:pt>
                <c:pt idx="5">
                  <c:v>69</c:v>
                </c:pt>
                <c:pt idx="6">
                  <c:v>70</c:v>
                </c:pt>
                <c:pt idx="7">
                  <c:v>68</c:v>
                </c:pt>
                <c:pt idx="8">
                  <c:v>69</c:v>
                </c:pt>
              </c:numCache>
              <c:extLst/>
            </c:numRef>
          </c:val>
          <c:extLst>
            <c:ext xmlns:c16="http://schemas.microsoft.com/office/drawing/2014/chart" uri="{C3380CC4-5D6E-409C-BE32-E72D297353CC}">
              <c16:uniqueId val="{00000001-58C4-44A0-B655-E4AD8474A5DB}"/>
            </c:ext>
          </c:extLst>
        </c:ser>
        <c:dLbls>
          <c:showLegendKey val="0"/>
          <c:showVal val="0"/>
          <c:showCatName val="0"/>
          <c:showSerName val="0"/>
          <c:showPercent val="0"/>
          <c:showBubbleSize val="0"/>
        </c:dLbls>
        <c:gapWidth val="150"/>
        <c:axId val="1101552223"/>
        <c:axId val="110156422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Longer than expected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c:ext uri="{02D57815-91ED-43cb-92C2-25804820EDAC}">
                        <c15:formulaRef>
                          <c15:sqref>Sheet1!$B$2:$B$11</c15:sqref>
                        </c15:formulaRef>
                      </c:ext>
                    </c:extLst>
                    <c:numCache>
                      <c:formatCode>General</c:formatCode>
                      <c:ptCount val="9"/>
                      <c:pt idx="0">
                        <c:v>21</c:v>
                      </c:pt>
                      <c:pt idx="1">
                        <c:v>19</c:v>
                      </c:pt>
                      <c:pt idx="2">
                        <c:v>22</c:v>
                      </c:pt>
                      <c:pt idx="3">
                        <c:v>25</c:v>
                      </c:pt>
                      <c:pt idx="4">
                        <c:v>22</c:v>
                      </c:pt>
                      <c:pt idx="5">
                        <c:v>20</c:v>
                      </c:pt>
                      <c:pt idx="6">
                        <c:v>20</c:v>
                      </c:pt>
                    </c:numCache>
                  </c:numRef>
                </c:val>
                <c:extLst>
                  <c:ext xmlns:c16="http://schemas.microsoft.com/office/drawing/2014/chart" uri="{C3380CC4-5D6E-409C-BE32-E72D297353CC}">
                    <c16:uniqueId val="{00000000-EF1E-4F9C-A6C1-A62C26691EF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As expected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9"/>
                      <c:pt idx="0">
                        <c:v>72</c:v>
                      </c:pt>
                      <c:pt idx="1">
                        <c:v>74</c:v>
                      </c:pt>
                      <c:pt idx="2">
                        <c:v>71</c:v>
                      </c:pt>
                      <c:pt idx="3">
                        <c:v>68</c:v>
                      </c:pt>
                      <c:pt idx="4">
                        <c:v>71</c:v>
                      </c:pt>
                      <c:pt idx="5">
                        <c:v>72</c:v>
                      </c:pt>
                      <c:pt idx="6">
                        <c:v>73</c:v>
                      </c:pt>
                    </c:numCache>
                  </c:numRef>
                </c:val>
                <c:extLst xmlns:c15="http://schemas.microsoft.com/office/drawing/2012/chart">
                  <c:ext xmlns:c16="http://schemas.microsoft.com/office/drawing/2014/chart" uri="{C3380CC4-5D6E-409C-BE32-E72D297353CC}">
                    <c16:uniqueId val="{00000000-A35B-4333-B6F4-9E438FBE32F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Shorter than expected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9"/>
                      <c:pt idx="0">
                        <c:v>7</c:v>
                      </c:pt>
                      <c:pt idx="1">
                        <c:v>8</c:v>
                      </c:pt>
                      <c:pt idx="2">
                        <c:v>7</c:v>
                      </c:pt>
                      <c:pt idx="3">
                        <c:v>7</c:v>
                      </c:pt>
                      <c:pt idx="4">
                        <c:v>7</c:v>
                      </c:pt>
                      <c:pt idx="5">
                        <c:v>8</c:v>
                      </c:pt>
                      <c:pt idx="6">
                        <c:v>7</c:v>
                      </c:pt>
                    </c:numCache>
                  </c:numRef>
                </c:val>
                <c:extLst xmlns:c15="http://schemas.microsoft.com/office/drawing/2012/chart">
                  <c:ext xmlns:c16="http://schemas.microsoft.com/office/drawing/2014/chart" uri="{C3380CC4-5D6E-409C-BE32-E72D297353CC}">
                    <c16:uniqueId val="{00000000-58C4-44A0-B655-E4AD8474A5DB}"/>
                  </c:ext>
                </c:extLst>
              </c15:ser>
            </c15:filteredBarSeries>
          </c:ext>
        </c:extLst>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Journey</a:t>
            </a:r>
            <a:r>
              <a:rPr lang="en-GB" baseline="0"/>
              <a:t> time vs expectations</a:t>
            </a: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3.2706422018348627E-2"/>
          <c:y val="0.21328445578918254"/>
          <c:w val="0.95467889908256875"/>
          <c:h val="0.51718825154496351"/>
        </c:manualLayout>
      </c:layout>
      <c:barChart>
        <c:barDir val="col"/>
        <c:grouping val="stacked"/>
        <c:varyColors val="0"/>
        <c:ser>
          <c:idx val="0"/>
          <c:order val="0"/>
          <c:tx>
            <c:strRef>
              <c:f>Sheet1!$B$1</c:f>
              <c:strCache>
                <c:ptCount val="1"/>
                <c:pt idx="0">
                  <c:v>Longer than expected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21</c:v>
                </c:pt>
                <c:pt idx="1">
                  <c:v>19</c:v>
                </c:pt>
                <c:pt idx="2">
                  <c:v>22</c:v>
                </c:pt>
                <c:pt idx="3">
                  <c:v>25</c:v>
                </c:pt>
                <c:pt idx="4">
                  <c:v>22</c:v>
                </c:pt>
                <c:pt idx="5">
                  <c:v>20</c:v>
                </c:pt>
                <c:pt idx="6">
                  <c:v>20</c:v>
                </c:pt>
                <c:pt idx="7">
                  <c:v>25</c:v>
                </c:pt>
                <c:pt idx="8">
                  <c:v>21</c:v>
                </c:pt>
              </c:numCache>
              <c:extLst/>
            </c:numRef>
          </c:val>
          <c:extLst>
            <c:ext xmlns:c16="http://schemas.microsoft.com/office/drawing/2014/chart" uri="{C3380CC4-5D6E-409C-BE32-E72D297353CC}">
              <c16:uniqueId val="{00000000-3CA3-4A5E-B1D1-F2FA9CD40198}"/>
            </c:ext>
          </c:extLst>
        </c:ser>
        <c:ser>
          <c:idx val="1"/>
          <c:order val="1"/>
          <c:tx>
            <c:strRef>
              <c:f>Sheet1!$C$1</c:f>
              <c:strCache>
                <c:ptCount val="1"/>
                <c:pt idx="0">
                  <c:v>As expected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Sheet1!$C$2:$C$11</c:f>
              <c:numCache>
                <c:formatCode>General</c:formatCode>
                <c:ptCount val="9"/>
                <c:pt idx="0">
                  <c:v>72</c:v>
                </c:pt>
                <c:pt idx="1">
                  <c:v>74</c:v>
                </c:pt>
                <c:pt idx="2">
                  <c:v>71</c:v>
                </c:pt>
                <c:pt idx="3">
                  <c:v>68</c:v>
                </c:pt>
                <c:pt idx="4">
                  <c:v>71</c:v>
                </c:pt>
                <c:pt idx="5">
                  <c:v>72</c:v>
                </c:pt>
                <c:pt idx="6">
                  <c:v>73</c:v>
                </c:pt>
                <c:pt idx="7">
                  <c:v>69</c:v>
                </c:pt>
                <c:pt idx="8">
                  <c:v>72</c:v>
                </c:pt>
              </c:numCache>
              <c:extLst/>
            </c:numRef>
          </c:val>
          <c:extLst>
            <c:ext xmlns:c16="http://schemas.microsoft.com/office/drawing/2014/chart" uri="{C3380CC4-5D6E-409C-BE32-E72D297353CC}">
              <c16:uniqueId val="{00000001-3CA3-4A5E-B1D1-F2FA9CD40198}"/>
            </c:ext>
          </c:extLst>
        </c:ser>
        <c:ser>
          <c:idx val="2"/>
          <c:order val="2"/>
          <c:tx>
            <c:strRef>
              <c:f>Sheet1!$D$1</c:f>
              <c:strCache>
                <c:ptCount val="1"/>
                <c:pt idx="0">
                  <c:v>Shorter than expected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Sheet1!$D$2:$D$11</c:f>
              <c:numCache>
                <c:formatCode>General</c:formatCode>
                <c:ptCount val="9"/>
                <c:pt idx="0">
                  <c:v>7</c:v>
                </c:pt>
                <c:pt idx="1">
                  <c:v>8</c:v>
                </c:pt>
                <c:pt idx="2">
                  <c:v>7</c:v>
                </c:pt>
                <c:pt idx="3">
                  <c:v>7</c:v>
                </c:pt>
                <c:pt idx="4">
                  <c:v>7</c:v>
                </c:pt>
                <c:pt idx="5">
                  <c:v>8</c:v>
                </c:pt>
                <c:pt idx="6">
                  <c:v>7</c:v>
                </c:pt>
                <c:pt idx="7">
                  <c:v>6</c:v>
                </c:pt>
                <c:pt idx="8">
                  <c:v>7</c:v>
                </c:pt>
              </c:numCache>
              <c:extLst/>
            </c:numRef>
          </c:val>
          <c:extLst>
            <c:ext xmlns:c16="http://schemas.microsoft.com/office/drawing/2014/chart" uri="{C3380CC4-5D6E-409C-BE32-E72D297353CC}">
              <c16:uniqueId val="{00000002-3CA3-4A5E-B1D1-F2FA9CD40198}"/>
            </c:ext>
          </c:extLst>
        </c:ser>
        <c:dLbls>
          <c:showLegendKey val="0"/>
          <c:showVal val="0"/>
          <c:showCatName val="0"/>
          <c:showSerName val="0"/>
          <c:showPercent val="0"/>
          <c:showBubbleSize val="0"/>
        </c:dLbls>
        <c:gapWidth val="150"/>
        <c:overlap val="100"/>
        <c:axId val="1101552223"/>
        <c:axId val="1101564223"/>
      </c:barChart>
      <c:lineChart>
        <c:grouping val="standard"/>
        <c:varyColors val="0"/>
        <c:dLbls>
          <c:showLegendKey val="0"/>
          <c:showVal val="0"/>
          <c:showCatName val="0"/>
          <c:showSerName val="0"/>
          <c:showPercent val="0"/>
          <c:showBubbleSize val="0"/>
        </c:dLbls>
        <c:marker val="1"/>
        <c:smooth val="0"/>
        <c:axId val="1101552223"/>
        <c:axId val="1101564223"/>
        <c:extLst>
          <c:ext xmlns:c15="http://schemas.microsoft.com/office/drawing/2012/chart" uri="{02D57815-91ED-43cb-92C2-25804820EDAC}">
            <c15:filteredLineSeries>
              <c15:ser>
                <c:idx val="3"/>
                <c:order val="3"/>
                <c:tx>
                  <c:strRef>
                    <c:extLst>
                      <c:ext uri="{02D57815-91ED-43cb-92C2-25804820EDAC}">
                        <c15:formulaRef>
                          <c15:sqref>Sheet1!$E$1</c15:sqref>
                        </c15:formulaRef>
                      </c:ext>
                    </c:extLst>
                    <c:strCache>
                      <c:ptCount val="1"/>
                      <c:pt idx="0">
                        <c:v>Journey time satisfaction</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c:ext uri="{02D57815-91ED-43cb-92C2-25804820EDAC}">
                        <c15:formulaRef>
                          <c15:sqref>Sheet1!$E$2:$E$11</c15:sqref>
                        </c15:formulaRef>
                      </c:ext>
                    </c:extLst>
                    <c:numCache>
                      <c:formatCode>General</c:formatCode>
                      <c:ptCount val="9"/>
                      <c:pt idx="0">
                        <c:v>69</c:v>
                      </c:pt>
                      <c:pt idx="1">
                        <c:v>68</c:v>
                      </c:pt>
                      <c:pt idx="2">
                        <c:v>69</c:v>
                      </c:pt>
                      <c:pt idx="3">
                        <c:v>65</c:v>
                      </c:pt>
                      <c:pt idx="4">
                        <c:v>65</c:v>
                      </c:pt>
                      <c:pt idx="5">
                        <c:v>69</c:v>
                      </c:pt>
                      <c:pt idx="6">
                        <c:v>70</c:v>
                      </c:pt>
                      <c:pt idx="7">
                        <c:v>68</c:v>
                      </c:pt>
                      <c:pt idx="8">
                        <c:v>69</c:v>
                      </c:pt>
                    </c:numCache>
                  </c:numRef>
                </c:val>
                <c:smooth val="0"/>
                <c:extLst>
                  <c:ext xmlns:c16="http://schemas.microsoft.com/office/drawing/2014/chart" uri="{C3380CC4-5D6E-409C-BE32-E72D297353CC}">
                    <c16:uniqueId val="{00000003-3CA3-4A5E-B1D1-F2FA9CD40198}"/>
                  </c:ext>
                </c:extLst>
              </c15:ser>
            </c15:filteredLineSeries>
          </c:ext>
        </c:extLst>
      </c:line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101552223"/>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kern="1200" spc="0" baseline="0">
                <a:solidFill>
                  <a:srgbClr val="000000">
                    <a:lumMod val="65000"/>
                    <a:lumOff val="35000"/>
                  </a:srgbClr>
                </a:solidFill>
              </a:rPr>
              <a:t>Level of traffic - % congested/heavy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174311926605501E-2"/>
          <c:y val="0.24648809523809523"/>
          <c:w val="0.94321100917431189"/>
          <c:h val="0.59224175103112109"/>
        </c:manualLayout>
      </c:layout>
      <c:lineChart>
        <c:grouping val="standard"/>
        <c:varyColors val="0"/>
        <c:ser>
          <c:idx val="0"/>
          <c:order val="0"/>
          <c:tx>
            <c:strRef>
              <c:f>Sheet1!$B$1</c:f>
              <c:strCache>
                <c:ptCount val="1"/>
                <c:pt idx="0">
                  <c:v>% congested/heavy</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25</c:v>
                </c:pt>
                <c:pt idx="1">
                  <c:v>23</c:v>
                </c:pt>
                <c:pt idx="2">
                  <c:v>26</c:v>
                </c:pt>
                <c:pt idx="3">
                  <c:v>29</c:v>
                </c:pt>
                <c:pt idx="4">
                  <c:v>27</c:v>
                </c:pt>
                <c:pt idx="5">
                  <c:v>25</c:v>
                </c:pt>
                <c:pt idx="6">
                  <c:v>24</c:v>
                </c:pt>
                <c:pt idx="7" formatCode="#,##0">
                  <c:v>27</c:v>
                </c:pt>
                <c:pt idx="8" formatCode="#,##0">
                  <c:v>26</c:v>
                </c:pt>
              </c:numCache>
              <c:extLst/>
            </c:numRef>
          </c:val>
          <c:smooth val="0"/>
          <c:extLst>
            <c:ext xmlns:c16="http://schemas.microsoft.com/office/drawing/2014/chart" uri="{C3380CC4-5D6E-409C-BE32-E72D297353CC}">
              <c16:uniqueId val="{00000000-5ED2-4E50-9CAC-87CAE4671E18}"/>
            </c:ext>
          </c:extLst>
        </c:ser>
        <c:dLbls>
          <c:showLegendKey val="0"/>
          <c:showVal val="0"/>
          <c:showCatName val="0"/>
          <c:showSerName val="0"/>
          <c:showPercent val="0"/>
          <c:showBubbleSize val="0"/>
        </c:dLbls>
        <c:smooth val="0"/>
        <c:axId val="1101552223"/>
        <c:axId val="1101564223"/>
      </c:line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6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Overall satisfaction - % very/fairly</a:t>
            </a:r>
            <a:r>
              <a:rPr lang="en-US" baseline="0"/>
              <a:t> satisfied</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321100917431197E-2"/>
          <c:y val="0.28100180740024894"/>
          <c:w val="0.93977064220183504"/>
          <c:h val="0.55656357451371963"/>
        </c:manualLayout>
      </c:layout>
      <c:barChart>
        <c:barDir val="col"/>
        <c:grouping val="clustered"/>
        <c:varyColors val="0"/>
        <c:ser>
          <c:idx val="3"/>
          <c:order val="3"/>
          <c:tx>
            <c:strRef>
              <c:f>Sheet1!$E$1</c:f>
              <c:strCache>
                <c:ptCount val="1"/>
                <c:pt idx="0">
                  <c:v>Overall sat</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Sheet1!$E$2:$E$11</c:f>
              <c:numCache>
                <c:formatCode>#,##0</c:formatCode>
                <c:ptCount val="9"/>
                <c:pt idx="0">
                  <c:v>72</c:v>
                </c:pt>
                <c:pt idx="1">
                  <c:v>70</c:v>
                </c:pt>
                <c:pt idx="2">
                  <c:v>69</c:v>
                </c:pt>
                <c:pt idx="3">
                  <c:v>68</c:v>
                </c:pt>
                <c:pt idx="4">
                  <c:v>67</c:v>
                </c:pt>
                <c:pt idx="5">
                  <c:v>71</c:v>
                </c:pt>
                <c:pt idx="6">
                  <c:v>73</c:v>
                </c:pt>
                <c:pt idx="7">
                  <c:v>70</c:v>
                </c:pt>
                <c:pt idx="8">
                  <c:v>72</c:v>
                </c:pt>
              </c:numCache>
              <c:extLst/>
            </c:numRef>
          </c:val>
          <c:extLst>
            <c:ext xmlns:c16="http://schemas.microsoft.com/office/drawing/2014/chart" uri="{C3380CC4-5D6E-409C-BE32-E72D297353CC}">
              <c16:uniqueId val="{00000000-E9DE-4EE4-AD85-446FBD6EB636}"/>
            </c:ext>
          </c:extLst>
        </c:ser>
        <c:dLbls>
          <c:showLegendKey val="0"/>
          <c:showVal val="0"/>
          <c:showCatName val="0"/>
          <c:showSerName val="0"/>
          <c:showPercent val="0"/>
          <c:showBubbleSize val="0"/>
        </c:dLbls>
        <c:gapWidth val="150"/>
        <c:axId val="1101552223"/>
        <c:axId val="110156422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c:ext uri="{02D57815-91ED-43cb-92C2-25804820EDAC}">
                        <c15:formulaRef>
                          <c15:sqref>Sheet1!$B$2:$B$11</c15:sqref>
                        </c15:formulaRef>
                      </c:ext>
                    </c:extLst>
                    <c:numCache>
                      <c:formatCode>General</c:formatCode>
                      <c:ptCount val="9"/>
                    </c:numCache>
                  </c:numRef>
                </c:val>
                <c:extLst>
                  <c:ext xmlns:c16="http://schemas.microsoft.com/office/drawing/2014/chart" uri="{C3380CC4-5D6E-409C-BE32-E72D297353CC}">
                    <c16:uniqueId val="{00000001-E9DE-4EE4-AD85-446FBD6EB63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2-E9DE-4EE4-AD85-446FBD6EB63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9"/>
                      <c:pt idx="0">
                        <c:v>Q3 23/24</c:v>
                      </c:pt>
                      <c:pt idx="1">
                        <c:v>Q4 23/24</c:v>
                      </c:pt>
                      <c:pt idx="2">
                        <c:v>Q1 24/25</c:v>
                      </c:pt>
                      <c:pt idx="3">
                        <c:v>Q2 24/25</c:v>
                      </c:pt>
                      <c:pt idx="4">
                        <c:v>Q3 24/25</c:v>
                      </c:pt>
                      <c:pt idx="5">
                        <c:v>Q4 24/25</c:v>
                      </c:pt>
                      <c:pt idx="6">
                        <c:v>Q1 25/26</c:v>
                      </c:pt>
                      <c:pt idx="7">
                        <c:v>Q2 25/26</c:v>
                      </c:pt>
                      <c:pt idx="8">
                        <c:v>Q3 25/26</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9"/>
                    </c:numCache>
                  </c:numRef>
                </c:val>
                <c:extLst xmlns:c15="http://schemas.microsoft.com/office/drawing/2012/chart">
                  <c:ext xmlns:c16="http://schemas.microsoft.com/office/drawing/2014/chart" uri="{C3380CC4-5D6E-409C-BE32-E72D297353CC}">
                    <c16:uniqueId val="{00000003-E9DE-4EE4-AD85-446FBD6EB636}"/>
                  </c:ext>
                </c:extLst>
              </c15:ser>
            </c15:filteredBarSeries>
          </c:ext>
        </c:extLst>
      </c:barChart>
      <c:catAx>
        <c:axId val="110155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crossAx val="1101552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Safety - % feel very/fairly safe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very/fairly 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9"/>
                <c:pt idx="0">
                  <c:v>Q3 23/24</c:v>
                </c:pt>
                <c:pt idx="1">
                  <c:v>Q4 23/24</c:v>
                </c:pt>
                <c:pt idx="2">
                  <c:v>Q1 24/25</c:v>
                </c:pt>
                <c:pt idx="3">
                  <c:v>Q2 24/25</c:v>
                </c:pt>
                <c:pt idx="4">
                  <c:v>Q3 24/25</c:v>
                </c:pt>
                <c:pt idx="5">
                  <c:v>Q4 24/25</c:v>
                </c:pt>
                <c:pt idx="6">
                  <c:v>Q1 25/26</c:v>
                </c:pt>
                <c:pt idx="7">
                  <c:v>Q2 25/26</c:v>
                </c:pt>
                <c:pt idx="8">
                  <c:v>Q3 25/26</c:v>
                </c:pt>
              </c:strCache>
              <c:extLst/>
            </c:strRef>
          </c:cat>
          <c:val>
            <c:numRef>
              <c:f>Sheet1!$B$2:$B$11</c:f>
              <c:numCache>
                <c:formatCode>General</c:formatCode>
                <c:ptCount val="9"/>
                <c:pt idx="0">
                  <c:v>79</c:v>
                </c:pt>
                <c:pt idx="1">
                  <c:v>80</c:v>
                </c:pt>
                <c:pt idx="2">
                  <c:v>82</c:v>
                </c:pt>
                <c:pt idx="3">
                  <c:v>82</c:v>
                </c:pt>
                <c:pt idx="4">
                  <c:v>78</c:v>
                </c:pt>
                <c:pt idx="5">
                  <c:v>80</c:v>
                </c:pt>
                <c:pt idx="6">
                  <c:v>83</c:v>
                </c:pt>
                <c:pt idx="7">
                  <c:v>80</c:v>
                </c:pt>
                <c:pt idx="8">
                  <c:v>80</c:v>
                </c:pt>
              </c:numCache>
              <c:extLst/>
            </c:numRef>
          </c:val>
          <c:extLst>
            <c:ext xmlns:c16="http://schemas.microsoft.com/office/drawing/2014/chart" uri="{C3380CC4-5D6E-409C-BE32-E72D297353CC}">
              <c16:uniqueId val="{00000000-EF1E-4F9C-A6C1-A62C26691EFC}"/>
            </c:ext>
          </c:extLst>
        </c:ser>
        <c:dLbls>
          <c:showLegendKey val="0"/>
          <c:showVal val="0"/>
          <c:showCatName val="0"/>
          <c:showSerName val="0"/>
          <c:showPercent val="0"/>
          <c:showBubbleSize val="0"/>
        </c:dLbls>
        <c:gapWidth val="150"/>
        <c:axId val="1101552223"/>
        <c:axId val="1101564223"/>
      </c:barChart>
      <c:catAx>
        <c:axId val="110155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564223"/>
        <c:crosses val="autoZero"/>
        <c:auto val="1"/>
        <c:lblAlgn val="ctr"/>
        <c:lblOffset val="100"/>
        <c:noMultiLvlLbl val="1"/>
      </c:catAx>
      <c:valAx>
        <c:axId val="1101564223"/>
        <c:scaling>
          <c:orientation val="minMax"/>
          <c:max val="100"/>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01552223"/>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6"/>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6FC0766-F674-4028-96B7-F7A52A6E7756}" type="datetimeFigureOut">
              <a:rPr lang="en-GB" smtClean="0"/>
              <a:t>04/03/2026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6F052077-3F48-42CD-9B84-0223148B8BEB}" type="slidenum">
              <a:rPr lang="en-GB" smtClean="0"/>
              <a:t>‹#›</a:t>
            </a:fld>
            <a:endParaRPr lang="en-GB"/>
          </a:p>
        </p:txBody>
      </p:sp>
    </p:spTree>
    <p:extLst>
      <p:ext uri="{BB962C8B-B14F-4D97-AF65-F5344CB8AC3E}">
        <p14:creationId xmlns:p14="http://schemas.microsoft.com/office/powerpoint/2010/main" val="162736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14674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67BA-130F-D931-4397-B9F049A25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D1655-7B6E-3610-52C8-16171DC4B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64368-AC1A-B13F-1768-61174861FA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EEC4E0-15AF-89DB-3738-3D5F352618BD}"/>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96632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F5E3-C769-1069-1372-E6D5F3225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BD726-FBF5-F650-19D3-E4BF50011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FC0DA-65E9-771C-B47C-2929A539DA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ADBB1F-47CD-C608-2F72-5BD92748BAD8}"/>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585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0907-E92C-9B81-499C-8C2E9DA9D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4B689-A337-78DB-B077-06AB182D2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FBB56-816F-739D-2BFE-B3E9C7973C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71DC00-3AA0-761A-77F4-CEB17C340E29}"/>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90751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AAFDB-1658-6515-4699-5ED9C0B86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16FCE-A312-5592-EB22-2A77C1D57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3436F-CE79-9A86-E221-0E7749E3B0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297F5E-7B92-68CD-5AFE-2F4F02D3C46F}"/>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81490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7D2E5-8553-9760-A3A5-FEDBE73B6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7221B-A382-BBF6-128B-CBBD03D62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7FCC0-5D75-00C4-2A0C-DC7EE6E276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542025-4028-D2A0-FC95-4F2D77C05900}"/>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5421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9199-FA42-1035-F3DE-269F2694D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72370-E11E-7826-4641-34148A041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4EACF-E497-3BF8-A352-817AD9F33F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0CF992-280B-A528-B043-9E8E69480333}"/>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2091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D27C-D093-3351-AC04-087792469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3A709-B636-1DF4-F430-128EA8B72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5FF60-1CD3-443C-08C4-8716D86844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071B05-CD7C-6EBA-B8A4-179533A7BB55}"/>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1224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6A5A-78AC-28EC-2567-6B3097484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BD13F-14B8-CB78-455F-28447A2D3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D7DCB-446D-E597-80F1-130EAB2B6C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410DA9-7BC6-2856-39F8-304F57DD8BA4}"/>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22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6682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AF7D-F08C-9CFF-6A97-C37EEA4EA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D713C-1BB1-1D62-734D-73890D85B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2FA29-BF5C-F473-BB4A-41E9018935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149CC5-2D92-B994-0572-75C80DAC4B09}"/>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06276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rolling annual data</a:t>
            </a:r>
          </a:p>
        </p:txBody>
      </p:sp>
      <p:sp>
        <p:nvSpPr>
          <p:cNvPr id="4" name="Slide Number Placeholder 3"/>
          <p:cNvSpPr>
            <a:spLocks noGrp="1"/>
          </p:cNvSpPr>
          <p:nvPr>
            <p:ph type="sldNum" sz="quarter" idx="5"/>
          </p:nvPr>
        </p:nvSpPr>
        <p:spPr/>
        <p:txBody>
          <a:bodyPr/>
          <a:lstStyle/>
          <a:p>
            <a:fld id="{6F052077-3F48-42CD-9B84-0223148B8BEB}" type="slidenum">
              <a:rPr lang="en-GB" smtClean="0"/>
              <a:t>4</a:t>
            </a:fld>
            <a:endParaRPr lang="en-GB"/>
          </a:p>
        </p:txBody>
      </p:sp>
    </p:spTree>
    <p:extLst>
      <p:ext uri="{BB962C8B-B14F-4D97-AF65-F5344CB8AC3E}">
        <p14:creationId xmlns:p14="http://schemas.microsoft.com/office/powerpoint/2010/main" val="46069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577A-C69C-121E-E61E-C77CE706A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1B488-EB8F-4945-D6B0-885565843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8503A-C2C1-2CAE-46C2-CD77EF7E16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B66B4B-67F0-A102-C09F-0AD3F0B91555}"/>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94493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93E9-4FCF-911E-FF8C-5E2253FB9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8EDDD-0E17-97FA-8570-D1BB511E1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B14D4-90DB-E58F-4FDF-E41348979B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268649B-334F-91E6-E9C6-E146CDB2FDC1}"/>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224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13090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1CBE-C03D-1803-0F6E-0B5B93134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54245-EBA8-0F12-90A1-53BE0FA8C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092A2-10D4-75FB-CE98-B8A1E94A49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AE5BF3-940F-FDEC-D301-89C3E2B99BBE}"/>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0661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FAEE-DC62-785E-A19F-48F231555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65D97-D270-4002-F1EA-A33329D66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ACACC-9257-3542-CD43-86F48DD8ED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C63326-E4F8-1F60-02C6-1D2FF3BB8FB8}"/>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03387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2E64-7E7E-7CA0-A33C-12CFBCDFC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5CF16-3895-7FA0-7786-E7CB62B78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18ACA-4741-BCC9-1BCE-E0A03FDD2C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B9EDA8-D759-980A-2A71-EFD765EE1314}"/>
              </a:ext>
            </a:extLst>
          </p:cNvPr>
          <p:cNvSpPr>
            <a:spLocks noGrp="1"/>
          </p:cNvSpPr>
          <p:nvPr>
            <p:ph type="sldNum" sz="quarter" idx="5"/>
          </p:nvPr>
        </p:nvSpPr>
        <p:spPr/>
        <p:txBody>
          <a:bodyPr/>
          <a:lstStyle/>
          <a:p>
            <a:pPr defTabSz="483169">
              <a:defRPr/>
            </a:pPr>
            <a:fld id="{6FAFE913-FA59-7342-B5DB-F68B163BA4AB}" type="slidenum">
              <a:rPr lang="en-US" sz="1400">
                <a:solidFill>
                  <a:prstClr val="black"/>
                </a:solidFill>
                <a:latin typeface="Calibri" panose="020F0502020204030204"/>
              </a:rPr>
              <a:pPr defTabSz="483169">
                <a:defRPr/>
              </a:pPr>
              <a:t>12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3318622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37479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2438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47081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68354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21380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93848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83461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083142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39344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4367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3206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689021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6132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50810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0327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70577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192754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535670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240990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Road">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8FA8BF0-0065-28AE-13F6-4504661E3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556" y="-1"/>
            <a:ext cx="12245556" cy="7705450"/>
          </a:xfrm>
          <a:prstGeom prst="rect">
            <a:avLst/>
          </a:prstGeom>
        </p:spPr>
      </p:pic>
      <p:pic>
        <p:nvPicPr>
          <p:cNvPr id="5" name="Graphic 4">
            <a:extLst>
              <a:ext uri="{FF2B5EF4-FFF2-40B4-BE49-F238E27FC236}">
                <a16:creationId xmlns:a16="http://schemas.microsoft.com/office/drawing/2014/main" id="{32BB530E-3E0A-6EB3-4646-3A24BFC7FB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4857" y="5743017"/>
            <a:ext cx="1904023" cy="553593"/>
          </a:xfrm>
          <a:prstGeom prst="rect">
            <a:avLst/>
          </a:prstGeom>
        </p:spPr>
      </p:pic>
      <p:sp>
        <p:nvSpPr>
          <p:cNvPr id="8" name="Title 1">
            <a:extLst>
              <a:ext uri="{FF2B5EF4-FFF2-40B4-BE49-F238E27FC236}">
                <a16:creationId xmlns:a16="http://schemas.microsoft.com/office/drawing/2014/main" id="{B3DE493B-F480-8055-B9B4-66AD58E16006}"/>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9" name="Content Placeholder 6">
            <a:extLst>
              <a:ext uri="{FF2B5EF4-FFF2-40B4-BE49-F238E27FC236}">
                <a16:creationId xmlns:a16="http://schemas.microsoft.com/office/drawing/2014/main" id="{A2846022-8883-FDBB-2ADE-7794B3C70F12}"/>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spTree>
    <p:extLst>
      <p:ext uri="{BB962C8B-B14F-4D97-AF65-F5344CB8AC3E}">
        <p14:creationId xmlns:p14="http://schemas.microsoft.com/office/powerpoint/2010/main" val="853420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ver Road">
    <p:bg>
      <p:bgPr>
        <a:solidFill>
          <a:schemeClr val="accent1"/>
        </a:solidFill>
        <a:effectLst/>
      </p:bgPr>
    </p:bg>
    <p:spTree>
      <p:nvGrpSpPr>
        <p:cNvPr id="1" name=""/>
        <p:cNvGrpSpPr/>
        <p:nvPr/>
      </p:nvGrpSpPr>
      <p:grpSpPr>
        <a:xfrm>
          <a:off x="0" y="0"/>
          <a:ext cx="0" cy="0"/>
          <a:chOff x="0" y="0"/>
          <a:chExt cx="0" cy="0"/>
        </a:xfrm>
      </p:grpSpPr>
      <p:pic>
        <p:nvPicPr>
          <p:cNvPr id="9" name="Picture 8" descr="A group of people in front of a television screen&#10;&#10;Description automatically generated with low confidence">
            <a:extLst>
              <a:ext uri="{FF2B5EF4-FFF2-40B4-BE49-F238E27FC236}">
                <a16:creationId xmlns:a16="http://schemas.microsoft.com/office/drawing/2014/main" id="{6EE72CD3-9890-00CE-9751-F29F35B65FA5}"/>
              </a:ext>
            </a:extLst>
          </p:cNvPr>
          <p:cNvPicPr>
            <a:picLocks noChangeAspect="1"/>
          </p:cNvPicPr>
          <p:nvPr userDrawn="1"/>
        </p:nvPicPr>
        <p:blipFill>
          <a:blip r:embed="rId2"/>
          <a:stretch>
            <a:fillRect/>
          </a:stretch>
        </p:blipFill>
        <p:spPr>
          <a:xfrm>
            <a:off x="-236452" y="-1"/>
            <a:ext cx="12664902" cy="7124007"/>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pic>
        <p:nvPicPr>
          <p:cNvPr id="10" name="Graphic 9">
            <a:extLst>
              <a:ext uri="{FF2B5EF4-FFF2-40B4-BE49-F238E27FC236}">
                <a16:creationId xmlns:a16="http://schemas.microsoft.com/office/drawing/2014/main" id="{56B41086-1B66-27E4-39DD-943F652BDD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3989" y="5834457"/>
            <a:ext cx="1904023" cy="553593"/>
          </a:xfrm>
          <a:prstGeom prst="rect">
            <a:avLst/>
          </a:prstGeom>
        </p:spPr>
      </p:pic>
    </p:spTree>
    <p:extLst>
      <p:ext uri="{BB962C8B-B14F-4D97-AF65-F5344CB8AC3E}">
        <p14:creationId xmlns:p14="http://schemas.microsoft.com/office/powerpoint/2010/main" val="146052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Train">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BD718D70-D1FD-AEB5-9485-E15A09DD4325}"/>
              </a:ext>
            </a:extLst>
          </p:cNvPr>
          <p:cNvPicPr>
            <a:picLocks noChangeAspect="1"/>
          </p:cNvPicPr>
          <p:nvPr userDrawn="1"/>
        </p:nvPicPr>
        <p:blipFill>
          <a:blip r:embed="rId2"/>
          <a:stretch>
            <a:fillRect/>
          </a:stretch>
        </p:blipFill>
        <p:spPr>
          <a:xfrm>
            <a:off x="-118226" y="16625"/>
            <a:ext cx="12576233" cy="7074131"/>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hasCustomPrompt="1"/>
          </p:nvPr>
        </p:nvSpPr>
        <p:spPr>
          <a:xfrm>
            <a:off x="2856000" y="1523074"/>
            <a:ext cx="6480000" cy="627063"/>
          </a:xfrm>
        </p:spPr>
        <p:txBody>
          <a:bodyPr anchor="ctr" anchorCtr="0">
            <a:noAutofit/>
          </a:bodyPr>
          <a:lstStyle>
            <a:lvl1pPr algn="ctr">
              <a:defRPr sz="6000"/>
            </a:lvl1pPr>
          </a:lstStyle>
          <a:p>
            <a:r>
              <a:rPr lang="en-GB"/>
              <a:t>Click to edit title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hasCustomPrompt="1"/>
          </p:nvPr>
        </p:nvSpPr>
        <p:spPr>
          <a:xfrm>
            <a:off x="2856000" y="2715401"/>
            <a:ext cx="6480000" cy="385762"/>
          </a:xfrm>
        </p:spPr>
        <p:txBody>
          <a:bodyPr anchor="t">
            <a:noAutofit/>
          </a:bodyPr>
          <a:lstStyle>
            <a:lvl1pPr marL="0" indent="0" algn="ctr">
              <a:buNone/>
              <a:defRPr sz="3200"/>
            </a:lvl1pPr>
          </a:lstStyle>
          <a:p>
            <a:pPr lvl="0"/>
            <a:r>
              <a:rPr lang="en-GB"/>
              <a:t>Click to edit date</a:t>
            </a:r>
            <a:endParaRPr lang="en-US"/>
          </a:p>
        </p:txBody>
      </p:sp>
      <p:pic>
        <p:nvPicPr>
          <p:cNvPr id="10" name="Graphic 9">
            <a:extLst>
              <a:ext uri="{FF2B5EF4-FFF2-40B4-BE49-F238E27FC236}">
                <a16:creationId xmlns:a16="http://schemas.microsoft.com/office/drawing/2014/main" id="{56B41086-1B66-27E4-39DD-943F652BDD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3989" y="5834457"/>
            <a:ext cx="1904023" cy="553593"/>
          </a:xfrm>
          <a:prstGeom prst="rect">
            <a:avLst/>
          </a:prstGeom>
        </p:spPr>
      </p:pic>
    </p:spTree>
    <p:extLst>
      <p:ext uri="{BB962C8B-B14F-4D97-AF65-F5344CB8AC3E}">
        <p14:creationId xmlns:p14="http://schemas.microsoft.com/office/powerpoint/2010/main" val="262718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55409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Mixed">
    <p:bg>
      <p:bgPr>
        <a:solidFill>
          <a:schemeClr val="bg1"/>
        </a:solid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931985F8-EDC7-7FA8-6802-184CF375A6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47CAAFD-66FB-5441-9758-6EEB4039BA47}"/>
              </a:ext>
            </a:extLst>
          </p:cNvPr>
          <p:cNvSpPr>
            <a:spLocks noGrp="1"/>
          </p:cNvSpPr>
          <p:nvPr>
            <p:ph type="title"/>
          </p:nvPr>
        </p:nvSpPr>
        <p:spPr>
          <a:xfrm>
            <a:off x="324195" y="592050"/>
            <a:ext cx="11122429" cy="627063"/>
          </a:xfrm>
        </p:spPr>
        <p:txBody>
          <a:bodyPr>
            <a:noAutofit/>
          </a:bodyPr>
          <a:lstStyle>
            <a:lvl1pPr algn="ctr">
              <a:defRPr sz="6000"/>
            </a:lvl1pPr>
          </a:lstStyle>
          <a:p>
            <a:r>
              <a:rPr lang="en-GB"/>
              <a:t>Click to edit Master title style</a:t>
            </a:r>
            <a:endParaRPr lang="en-US"/>
          </a:p>
        </p:txBody>
      </p:sp>
      <p:sp>
        <p:nvSpPr>
          <p:cNvPr id="4" name="Content Placeholder 6">
            <a:extLst>
              <a:ext uri="{FF2B5EF4-FFF2-40B4-BE49-F238E27FC236}">
                <a16:creationId xmlns:a16="http://schemas.microsoft.com/office/drawing/2014/main" id="{11FF0296-BBCE-4648-8551-3D94B72893A9}"/>
              </a:ext>
            </a:extLst>
          </p:cNvPr>
          <p:cNvSpPr>
            <a:spLocks noGrp="1"/>
          </p:cNvSpPr>
          <p:nvPr>
            <p:ph sz="quarter" idx="11"/>
          </p:nvPr>
        </p:nvSpPr>
        <p:spPr>
          <a:xfrm>
            <a:off x="2468880" y="1568247"/>
            <a:ext cx="7431578" cy="385762"/>
          </a:xfrm>
        </p:spPr>
        <p:txBody>
          <a:bodyPr anchor="t">
            <a:noAutofit/>
          </a:bodyPr>
          <a:lstStyle>
            <a:lvl1pPr marL="0" indent="0" algn="ctr">
              <a:buNone/>
              <a:defRPr sz="3200"/>
            </a:lvl1pPr>
          </a:lstStyle>
          <a:p>
            <a:pPr lvl="0"/>
            <a:r>
              <a:rPr lang="en-GB"/>
              <a:t>Click to edit Master text styles</a:t>
            </a:r>
            <a:endParaRPr lang="en-US"/>
          </a:p>
        </p:txBody>
      </p:sp>
      <p:pic>
        <p:nvPicPr>
          <p:cNvPr id="12" name="Graphic 11">
            <a:extLst>
              <a:ext uri="{FF2B5EF4-FFF2-40B4-BE49-F238E27FC236}">
                <a16:creationId xmlns:a16="http://schemas.microsoft.com/office/drawing/2014/main" id="{D2B9B958-BEFC-85BA-6934-565634F878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203334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7A4D-37A8-22E9-4238-40B14EE9BB6E}"/>
              </a:ext>
            </a:extLst>
          </p:cNvPr>
          <p:cNvSpPr>
            <a:spLocks noGrp="1"/>
          </p:cNvSpPr>
          <p:nvPr>
            <p:ph type="title" hasCustomPrompt="1"/>
          </p:nvPr>
        </p:nvSpPr>
        <p:spPr>
          <a:xfrm>
            <a:off x="571500" y="4324456"/>
            <a:ext cx="11074400" cy="977900"/>
          </a:xfrm>
        </p:spPr>
        <p:txBody>
          <a:bodyPr anchor="ctr" anchorCtr="0">
            <a:normAutofit/>
          </a:bodyPr>
          <a:lstStyle>
            <a:lvl1pPr>
              <a:defRPr sz="6000"/>
            </a:lvl1pPr>
          </a:lstStyle>
          <a:p>
            <a:r>
              <a:rPr lang="en-GB"/>
              <a:t>Click to edit title</a:t>
            </a:r>
          </a:p>
        </p:txBody>
      </p:sp>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571500" y="5348288"/>
            <a:ext cx="11074400" cy="385762"/>
          </a:xfrm>
        </p:spPr>
        <p:txBody>
          <a:bodyPr anchor="t">
            <a:noAutofit/>
          </a:bodyPr>
          <a:lstStyle>
            <a:lvl1pPr marL="0" indent="0" algn="l">
              <a:buNone/>
              <a:defRPr sz="3200"/>
            </a:lvl1pPr>
          </a:lstStyle>
          <a:p>
            <a:pPr lvl="0"/>
            <a:r>
              <a:rPr lang="en-GB"/>
              <a:t>Click to edit subtitle</a:t>
            </a:r>
            <a:endParaRPr lang="en-US"/>
          </a:p>
        </p:txBody>
      </p:sp>
      <p:sp>
        <p:nvSpPr>
          <p:cNvPr id="6" name="Content Placeholder 6">
            <a:extLst>
              <a:ext uri="{FF2B5EF4-FFF2-40B4-BE49-F238E27FC236}">
                <a16:creationId xmlns:a16="http://schemas.microsoft.com/office/drawing/2014/main" id="{48E2315E-5F86-EF62-18D1-E6F767F074F1}"/>
              </a:ext>
            </a:extLst>
          </p:cNvPr>
          <p:cNvSpPr>
            <a:spLocks noGrp="1"/>
          </p:cNvSpPr>
          <p:nvPr>
            <p:ph sz="quarter" idx="12" hasCustomPrompt="1"/>
          </p:nvPr>
        </p:nvSpPr>
        <p:spPr>
          <a:xfrm>
            <a:off x="558799" y="5910263"/>
            <a:ext cx="5537201" cy="385762"/>
          </a:xfrm>
        </p:spPr>
        <p:txBody>
          <a:bodyPr anchor="t">
            <a:noAutofit/>
          </a:bodyPr>
          <a:lstStyle>
            <a:lvl1pPr marL="0" indent="0" algn="l">
              <a:buNone/>
              <a:defRPr sz="2400"/>
            </a:lvl1pPr>
          </a:lstStyle>
          <a:p>
            <a:pPr lvl="0"/>
            <a:r>
              <a:rPr lang="en-GB"/>
              <a:t>Click to edit date</a:t>
            </a:r>
            <a:endParaRPr lang="en-US"/>
          </a:p>
        </p:txBody>
      </p:sp>
      <p:sp>
        <p:nvSpPr>
          <p:cNvPr id="8" name="Picture Placeholder 7">
            <a:extLst>
              <a:ext uri="{FF2B5EF4-FFF2-40B4-BE49-F238E27FC236}">
                <a16:creationId xmlns:a16="http://schemas.microsoft.com/office/drawing/2014/main" id="{CE2A1D4B-B5BC-616E-CF2B-AF564035553F}"/>
              </a:ext>
            </a:extLst>
          </p:cNvPr>
          <p:cNvSpPr>
            <a:spLocks noGrp="1"/>
          </p:cNvSpPr>
          <p:nvPr>
            <p:ph type="pic" sz="quarter" idx="13"/>
          </p:nvPr>
        </p:nvSpPr>
        <p:spPr>
          <a:xfrm>
            <a:off x="191193" y="174567"/>
            <a:ext cx="11829012" cy="3806508"/>
          </a:xfrm>
          <a:prstGeom prst="round2SameRect">
            <a:avLst>
              <a:gd name="adj1" fmla="val 2035"/>
              <a:gd name="adj2" fmla="val 0"/>
            </a:avLst>
          </a:prstGeom>
        </p:spPr>
        <p:txBody>
          <a:bodyPr/>
          <a:lstStyle/>
          <a:p>
            <a:endParaRPr lang="en-GB"/>
          </a:p>
        </p:txBody>
      </p:sp>
    </p:spTree>
    <p:extLst>
      <p:ext uri="{BB962C8B-B14F-4D97-AF65-F5344CB8AC3E}">
        <p14:creationId xmlns:p14="http://schemas.microsoft.com/office/powerpoint/2010/main" val="3124817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ver Photo">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87FABA8-DBC6-E06B-CF50-251997A8E214}"/>
              </a:ext>
            </a:extLst>
          </p:cNvPr>
          <p:cNvPicPr>
            <a:picLocks noChangeAspect="1"/>
          </p:cNvPicPr>
          <p:nvPr userDrawn="1"/>
        </p:nvPicPr>
        <p:blipFill rotWithShape="1">
          <a:blip r:embed="rId2"/>
          <a:srcRect t="25398" r="56911" b="10067"/>
          <a:stretch/>
        </p:blipFill>
        <p:spPr>
          <a:xfrm>
            <a:off x="2427639" y="2437265"/>
            <a:ext cx="1983351" cy="1979999"/>
          </a:xfrm>
          <a:prstGeom prst="rect">
            <a:avLst/>
          </a:prstGeom>
        </p:spPr>
      </p:pic>
      <p:pic>
        <p:nvPicPr>
          <p:cNvPr id="35" name="Picture 34">
            <a:extLst>
              <a:ext uri="{FF2B5EF4-FFF2-40B4-BE49-F238E27FC236}">
                <a16:creationId xmlns:a16="http://schemas.microsoft.com/office/drawing/2014/main" id="{0EBB396D-590F-E109-E825-06702C4D57BD}"/>
              </a:ext>
            </a:extLst>
          </p:cNvPr>
          <p:cNvPicPr>
            <a:picLocks noChangeAspect="1"/>
          </p:cNvPicPr>
          <p:nvPr userDrawn="1"/>
        </p:nvPicPr>
        <p:blipFill rotWithShape="1">
          <a:blip r:embed="rId3"/>
          <a:srcRect l="22494" t="5702" r="29143" b="17870"/>
          <a:stretch/>
        </p:blipFill>
        <p:spPr>
          <a:xfrm>
            <a:off x="4414341" y="2437265"/>
            <a:ext cx="1976649" cy="2082431"/>
          </a:xfrm>
          <a:prstGeom prst="rect">
            <a:avLst/>
          </a:prstGeom>
        </p:spPr>
      </p:pic>
      <p:pic>
        <p:nvPicPr>
          <p:cNvPr id="33" name="Picture 32">
            <a:extLst>
              <a:ext uri="{FF2B5EF4-FFF2-40B4-BE49-F238E27FC236}">
                <a16:creationId xmlns:a16="http://schemas.microsoft.com/office/drawing/2014/main" id="{6E19BEAA-A650-629E-0EC5-0D6FEC5EFF8A}"/>
              </a:ext>
            </a:extLst>
          </p:cNvPr>
          <p:cNvPicPr>
            <a:picLocks noChangeAspect="1"/>
          </p:cNvPicPr>
          <p:nvPr userDrawn="1"/>
        </p:nvPicPr>
        <p:blipFill rotWithShape="1">
          <a:blip r:embed="rId4"/>
          <a:srcRect l="-159" t="35476" r="7139" b="29350"/>
          <a:stretch/>
        </p:blipFill>
        <p:spPr>
          <a:xfrm>
            <a:off x="2427639" y="4417265"/>
            <a:ext cx="3930832" cy="1923378"/>
          </a:xfrm>
          <a:prstGeom prst="rect">
            <a:avLst/>
          </a:prstGeom>
        </p:spPr>
      </p:pic>
      <p:pic>
        <p:nvPicPr>
          <p:cNvPr id="31" name="Picture 30">
            <a:extLst>
              <a:ext uri="{FF2B5EF4-FFF2-40B4-BE49-F238E27FC236}">
                <a16:creationId xmlns:a16="http://schemas.microsoft.com/office/drawing/2014/main" id="{10D845E8-FDAD-F46E-1EB6-B99D7E8B375D}"/>
              </a:ext>
            </a:extLst>
          </p:cNvPr>
          <p:cNvPicPr>
            <a:picLocks noChangeAspect="1"/>
          </p:cNvPicPr>
          <p:nvPr userDrawn="1"/>
        </p:nvPicPr>
        <p:blipFill rotWithShape="1">
          <a:blip r:embed="rId5"/>
          <a:srcRect t="32882" r="1538" b="18776"/>
          <a:stretch/>
        </p:blipFill>
        <p:spPr>
          <a:xfrm>
            <a:off x="447639" y="517357"/>
            <a:ext cx="5910832" cy="1883265"/>
          </a:xfrm>
          <a:prstGeom prst="rect">
            <a:avLst/>
          </a:prstGeom>
        </p:spPr>
      </p:pic>
      <p:pic>
        <p:nvPicPr>
          <p:cNvPr id="29" name="Picture 28">
            <a:extLst>
              <a:ext uri="{FF2B5EF4-FFF2-40B4-BE49-F238E27FC236}">
                <a16:creationId xmlns:a16="http://schemas.microsoft.com/office/drawing/2014/main" id="{886C77D1-D29F-B8EC-5257-393C636660C3}"/>
              </a:ext>
            </a:extLst>
          </p:cNvPr>
          <p:cNvPicPr>
            <a:picLocks noChangeAspect="1"/>
          </p:cNvPicPr>
          <p:nvPr userDrawn="1"/>
        </p:nvPicPr>
        <p:blipFill rotWithShape="1">
          <a:blip r:embed="rId6"/>
          <a:srcRect l="41234" t="22382"/>
          <a:stretch/>
        </p:blipFill>
        <p:spPr>
          <a:xfrm>
            <a:off x="447639" y="2437265"/>
            <a:ext cx="1980000" cy="3923357"/>
          </a:xfrm>
          <a:prstGeom prst="rect">
            <a:avLst/>
          </a:prstGeom>
        </p:spPr>
      </p:pic>
      <p:grpSp>
        <p:nvGrpSpPr>
          <p:cNvPr id="27" name="Group 26">
            <a:extLst>
              <a:ext uri="{FF2B5EF4-FFF2-40B4-BE49-F238E27FC236}">
                <a16:creationId xmlns:a16="http://schemas.microsoft.com/office/drawing/2014/main" id="{0FBBF79A-6A7D-7ABC-D457-2EEFC7598B6F}"/>
              </a:ext>
            </a:extLst>
          </p:cNvPr>
          <p:cNvGrpSpPr/>
          <p:nvPr userDrawn="1"/>
        </p:nvGrpSpPr>
        <p:grpSpPr>
          <a:xfrm>
            <a:off x="450990" y="460736"/>
            <a:ext cx="5940000" cy="5936529"/>
            <a:chOff x="450990" y="460736"/>
            <a:chExt cx="5940000" cy="5936529"/>
          </a:xfrm>
        </p:grpSpPr>
        <p:sp>
          <p:nvSpPr>
            <p:cNvPr id="9" name="Rectangle 8">
              <a:extLst>
                <a:ext uri="{FF2B5EF4-FFF2-40B4-BE49-F238E27FC236}">
                  <a16:creationId xmlns:a16="http://schemas.microsoft.com/office/drawing/2014/main" id="{EA2BC148-EF21-8E4E-DD1A-9B5D857249A8}"/>
                </a:ext>
              </a:extLst>
            </p:cNvPr>
            <p:cNvSpPr/>
            <p:nvPr userDrawn="1"/>
          </p:nvSpPr>
          <p:spPr>
            <a:xfrm>
              <a:off x="45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20603E1-5830-D9E3-800C-69220F869829}"/>
                </a:ext>
              </a:extLst>
            </p:cNvPr>
            <p:cNvSpPr/>
            <p:nvPr userDrawn="1"/>
          </p:nvSpPr>
          <p:spPr>
            <a:xfrm>
              <a:off x="243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AE9B044-5709-94FC-D173-0599F3CEF515}"/>
                </a:ext>
              </a:extLst>
            </p:cNvPr>
            <p:cNvSpPr/>
            <p:nvPr userDrawn="1"/>
          </p:nvSpPr>
          <p:spPr>
            <a:xfrm>
              <a:off x="4410990" y="460736"/>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A72B57C-2FE4-01F2-E522-D7539564C89D}"/>
                </a:ext>
              </a:extLst>
            </p:cNvPr>
            <p:cNvSpPr/>
            <p:nvPr userDrawn="1"/>
          </p:nvSpPr>
          <p:spPr>
            <a:xfrm>
              <a:off x="45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9476146-2A79-FB98-E972-70E937EB4E0C}"/>
                </a:ext>
              </a:extLst>
            </p:cNvPr>
            <p:cNvSpPr/>
            <p:nvPr userDrawn="1"/>
          </p:nvSpPr>
          <p:spPr>
            <a:xfrm>
              <a:off x="243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71F8BF-8D1E-3EC7-DED0-81270818536A}"/>
                </a:ext>
              </a:extLst>
            </p:cNvPr>
            <p:cNvSpPr/>
            <p:nvPr userDrawn="1"/>
          </p:nvSpPr>
          <p:spPr>
            <a:xfrm>
              <a:off x="4410990" y="243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8B6EA76-215D-8074-775C-E673AF454C57}"/>
                </a:ext>
              </a:extLst>
            </p:cNvPr>
            <p:cNvSpPr/>
            <p:nvPr userDrawn="1"/>
          </p:nvSpPr>
          <p:spPr>
            <a:xfrm>
              <a:off x="45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3A37884-1DDD-27E4-9368-6DB80149E15E}"/>
                </a:ext>
              </a:extLst>
            </p:cNvPr>
            <p:cNvSpPr/>
            <p:nvPr userDrawn="1"/>
          </p:nvSpPr>
          <p:spPr>
            <a:xfrm>
              <a:off x="243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8153B8E-D42A-8E3E-C1C7-0D9806BB371C}"/>
                </a:ext>
              </a:extLst>
            </p:cNvPr>
            <p:cNvSpPr/>
            <p:nvPr userDrawn="1"/>
          </p:nvSpPr>
          <p:spPr>
            <a:xfrm>
              <a:off x="4410990" y="4417265"/>
              <a:ext cx="1980000" cy="1980000"/>
            </a:xfrm>
            <a:prstGeom prst="rect">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A5CF7A4D-37A8-22E9-4238-40B14EE9BB6E}"/>
              </a:ext>
            </a:extLst>
          </p:cNvPr>
          <p:cNvSpPr>
            <a:spLocks noGrp="1"/>
          </p:cNvSpPr>
          <p:nvPr>
            <p:ph type="title" hasCustomPrompt="1"/>
          </p:nvPr>
        </p:nvSpPr>
        <p:spPr>
          <a:xfrm>
            <a:off x="6653462" y="517358"/>
            <a:ext cx="4992437" cy="3068053"/>
          </a:xfrm>
        </p:spPr>
        <p:txBody>
          <a:bodyPr anchor="b" anchorCtr="0">
            <a:normAutofit/>
          </a:bodyPr>
          <a:lstStyle>
            <a:lvl1pPr>
              <a:defRPr sz="6000"/>
            </a:lvl1pPr>
          </a:lstStyle>
          <a:p>
            <a:r>
              <a:rPr lang="en-GB"/>
              <a:t>Click to edit title</a:t>
            </a:r>
          </a:p>
        </p:txBody>
      </p:sp>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6653462" y="3585412"/>
            <a:ext cx="4992438" cy="495730"/>
          </a:xfrm>
        </p:spPr>
        <p:txBody>
          <a:bodyPr anchor="t">
            <a:noAutofit/>
          </a:bodyPr>
          <a:lstStyle>
            <a:lvl1pPr marL="0" indent="0" algn="l">
              <a:buNone/>
              <a:defRPr sz="3200"/>
            </a:lvl1pPr>
          </a:lstStyle>
          <a:p>
            <a:pPr lvl="0"/>
            <a:r>
              <a:rPr lang="en-GB"/>
              <a:t>Click to edit subtitle</a:t>
            </a:r>
            <a:endParaRPr lang="en-US"/>
          </a:p>
        </p:txBody>
      </p:sp>
      <p:sp>
        <p:nvSpPr>
          <p:cNvPr id="6" name="Content Placeholder 6">
            <a:extLst>
              <a:ext uri="{FF2B5EF4-FFF2-40B4-BE49-F238E27FC236}">
                <a16:creationId xmlns:a16="http://schemas.microsoft.com/office/drawing/2014/main" id="{48E2315E-5F86-EF62-18D1-E6F767F074F1}"/>
              </a:ext>
            </a:extLst>
          </p:cNvPr>
          <p:cNvSpPr>
            <a:spLocks noGrp="1"/>
          </p:cNvSpPr>
          <p:nvPr>
            <p:ph sz="quarter" idx="12" hasCustomPrompt="1"/>
          </p:nvPr>
        </p:nvSpPr>
        <p:spPr>
          <a:xfrm>
            <a:off x="6653461" y="4081141"/>
            <a:ext cx="4992438" cy="495730"/>
          </a:xfrm>
        </p:spPr>
        <p:txBody>
          <a:bodyPr anchor="t">
            <a:noAutofit/>
          </a:bodyPr>
          <a:lstStyle>
            <a:lvl1pPr marL="0" indent="0" algn="l">
              <a:buNone/>
              <a:defRPr sz="2400"/>
            </a:lvl1pPr>
          </a:lstStyle>
          <a:p>
            <a:pPr lvl="0"/>
            <a:r>
              <a:rPr lang="en-GB"/>
              <a:t>Click to edit date</a:t>
            </a:r>
            <a:endParaRPr lang="en-US"/>
          </a:p>
        </p:txBody>
      </p:sp>
      <p:pic>
        <p:nvPicPr>
          <p:cNvPr id="7" name="Graphic 6">
            <a:extLst>
              <a:ext uri="{FF2B5EF4-FFF2-40B4-BE49-F238E27FC236}">
                <a16:creationId xmlns:a16="http://schemas.microsoft.com/office/drawing/2014/main" id="{B6A1651D-2042-E9A6-F331-A0D71B4751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3274910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oto backgroun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E0BE189D-4261-231D-24FC-F67B8ADDB9E4}"/>
              </a:ext>
            </a:extLst>
          </p:cNvPr>
          <p:cNvSpPr>
            <a:spLocks noGrp="1"/>
          </p:cNvSpPr>
          <p:nvPr>
            <p:ph sz="quarter" idx="11" hasCustomPrompt="1"/>
          </p:nvPr>
        </p:nvSpPr>
        <p:spPr>
          <a:xfrm>
            <a:off x="4157663" y="1371600"/>
            <a:ext cx="6829426" cy="3871913"/>
          </a:xfrm>
          <a:prstGeom prst="roundRect">
            <a:avLst>
              <a:gd name="adj" fmla="val 3383"/>
            </a:avLst>
          </a:prstGeom>
          <a:solidFill>
            <a:schemeClr val="bg1">
              <a:alpha val="90000"/>
            </a:schemeClr>
          </a:solidFill>
        </p:spPr>
        <p:txBody>
          <a:bodyPr lIns="503999" tIns="503999" rIns="503999" bIns="503998" anchor="t">
            <a:noAutofit/>
          </a:bodyPr>
          <a:lstStyle>
            <a:lvl1pPr marL="0" indent="0" algn="l">
              <a:buNone/>
              <a:defRPr sz="3200"/>
            </a:lvl1pPr>
          </a:lstStyle>
          <a:p>
            <a:pPr lvl="0"/>
            <a:r>
              <a:rPr lang="en-GB"/>
              <a:t>Click to edit subtitle</a:t>
            </a:r>
            <a:endParaRPr lang="en-US"/>
          </a:p>
        </p:txBody>
      </p:sp>
      <p:pic>
        <p:nvPicPr>
          <p:cNvPr id="10" name="Graphic 9">
            <a:extLst>
              <a:ext uri="{FF2B5EF4-FFF2-40B4-BE49-F238E27FC236}">
                <a16:creationId xmlns:a16="http://schemas.microsoft.com/office/drawing/2014/main" id="{D38B7586-24A9-947A-349C-2AAE5044DE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3600" y="5834457"/>
            <a:ext cx="1904023" cy="553593"/>
          </a:xfrm>
          <a:prstGeom prst="rect">
            <a:avLst/>
          </a:prstGeom>
        </p:spPr>
      </p:pic>
      <p:pic>
        <p:nvPicPr>
          <p:cNvPr id="11" name="Graphic 10">
            <a:extLst>
              <a:ext uri="{FF2B5EF4-FFF2-40B4-BE49-F238E27FC236}">
                <a16:creationId xmlns:a16="http://schemas.microsoft.com/office/drawing/2014/main" id="{E75308F7-BF2E-5650-FB2D-83DE7E76BA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000" y="-18836"/>
            <a:ext cx="12276000" cy="6895673"/>
          </a:xfrm>
          <a:prstGeom prst="rect">
            <a:avLst/>
          </a:prstGeom>
        </p:spPr>
      </p:pic>
    </p:spTree>
    <p:extLst>
      <p:ext uri="{BB962C8B-B14F-4D97-AF65-F5344CB8AC3E}">
        <p14:creationId xmlns:p14="http://schemas.microsoft.com/office/powerpoint/2010/main" val="2689886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multi">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6" name="Picture 5">
            <a:extLst>
              <a:ext uri="{FF2B5EF4-FFF2-40B4-BE49-F238E27FC236}">
                <a16:creationId xmlns:a16="http://schemas.microsoft.com/office/drawing/2014/main" id="{4DB02674-D123-A856-98C2-8301D572C6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73324" y="851103"/>
            <a:ext cx="10615702" cy="4583513"/>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392342894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Road">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6" name="Picture 5">
            <a:extLst>
              <a:ext uri="{FF2B5EF4-FFF2-40B4-BE49-F238E27FC236}">
                <a16:creationId xmlns:a16="http://schemas.microsoft.com/office/drawing/2014/main" id="{4DB02674-D123-A856-98C2-8301D572C6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73324" y="851103"/>
            <a:ext cx="10615702" cy="4583513"/>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98419320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Public">
    <p:bg>
      <p:bgPr>
        <a:gradFill>
          <a:gsLst>
            <a:gs pos="0">
              <a:srgbClr val="F75151"/>
            </a:gs>
            <a:gs pos="100000">
              <a:srgbClr val="CC0A20"/>
            </a:gs>
          </a:gsLst>
          <a:lin ang="189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EA1C494-F413-35D0-8A32-6608A18A70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00" y="0"/>
            <a:ext cx="12276000" cy="6895673"/>
          </a:xfrm>
          <a:prstGeom prst="rect">
            <a:avLst/>
          </a:prstGeom>
        </p:spPr>
      </p:pic>
      <p:pic>
        <p:nvPicPr>
          <p:cNvPr id="5" name="Graphic 4">
            <a:extLst>
              <a:ext uri="{FF2B5EF4-FFF2-40B4-BE49-F238E27FC236}">
                <a16:creationId xmlns:a16="http://schemas.microsoft.com/office/drawing/2014/main" id="{BA790174-26CE-6BCA-0BF5-ABE0EEC67E10}"/>
              </a:ext>
            </a:extLst>
          </p:cNvPr>
          <p:cNvPicPr>
            <a:picLocks noChangeAspect="1"/>
          </p:cNvPicPr>
          <p:nvPr userDrawn="1"/>
        </p:nvPicPr>
        <p:blipFill>
          <a:blip r:embed="rId4">
            <a:alphaModFix/>
            <a:extLst>
              <a:ext uri="{96DAC541-7B7A-43D3-8B79-37D633B846F1}">
                <asvg:svgBlip xmlns:asvg="http://schemas.microsoft.com/office/drawing/2016/SVG/main" r:embed="rId5"/>
              </a:ext>
            </a:extLst>
          </a:blip>
          <a:stretch>
            <a:fillRect/>
          </a:stretch>
        </p:blipFill>
        <p:spPr>
          <a:xfrm>
            <a:off x="1143395" y="1330036"/>
            <a:ext cx="9330638" cy="4102160"/>
          </a:xfrm>
          <a:prstGeom prst="rect">
            <a:avLst/>
          </a:prstGeom>
        </p:spPr>
      </p:pic>
      <p:sp>
        <p:nvSpPr>
          <p:cNvPr id="13" name="Title 1">
            <a:extLst>
              <a:ext uri="{FF2B5EF4-FFF2-40B4-BE49-F238E27FC236}">
                <a16:creationId xmlns:a16="http://schemas.microsoft.com/office/drawing/2014/main" id="{C6D134E6-1778-6500-93EB-0DD8B307E369}"/>
              </a:ext>
            </a:extLst>
          </p:cNvPr>
          <p:cNvSpPr>
            <a:spLocks noGrp="1"/>
          </p:cNvSpPr>
          <p:nvPr>
            <p:ph type="title" hasCustomPrompt="1"/>
          </p:nvPr>
        </p:nvSpPr>
        <p:spPr>
          <a:xfrm>
            <a:off x="3768435" y="2609056"/>
            <a:ext cx="4641273" cy="627063"/>
          </a:xfrm>
        </p:spPr>
        <p:txBody>
          <a:bodyPr anchor="b" anchorCtr="0">
            <a:noAutofit/>
          </a:bodyPr>
          <a:lstStyle>
            <a:lvl1pPr algn="l">
              <a:defRPr sz="4800">
                <a:solidFill>
                  <a:schemeClr val="bg1"/>
                </a:solidFill>
              </a:defRPr>
            </a:lvl1pPr>
          </a:lstStyle>
          <a:p>
            <a:r>
              <a:rPr lang="en-GB"/>
              <a:t>Click to edit title</a:t>
            </a:r>
            <a:endParaRPr lang="en-US"/>
          </a:p>
        </p:txBody>
      </p:sp>
      <p:sp>
        <p:nvSpPr>
          <p:cNvPr id="14" name="Content Placeholder 6">
            <a:extLst>
              <a:ext uri="{FF2B5EF4-FFF2-40B4-BE49-F238E27FC236}">
                <a16:creationId xmlns:a16="http://schemas.microsoft.com/office/drawing/2014/main" id="{C052205A-710F-71BE-0D65-CEE2E205D3CF}"/>
              </a:ext>
            </a:extLst>
          </p:cNvPr>
          <p:cNvSpPr>
            <a:spLocks noGrp="1"/>
          </p:cNvSpPr>
          <p:nvPr>
            <p:ph sz="quarter" idx="11" hasCustomPrompt="1"/>
          </p:nvPr>
        </p:nvSpPr>
        <p:spPr>
          <a:xfrm>
            <a:off x="3768434" y="3254955"/>
            <a:ext cx="4641273" cy="385762"/>
          </a:xfrm>
        </p:spPr>
        <p:txBody>
          <a:bodyPr anchor="t">
            <a:noAutofit/>
          </a:bodyPr>
          <a:lstStyle>
            <a:lvl1pPr marL="0" indent="0" algn="l">
              <a:buNone/>
              <a:defRPr sz="3200">
                <a:solidFill>
                  <a:schemeClr val="bg1"/>
                </a:solidFill>
              </a:defRPr>
            </a:lvl1pPr>
          </a:lstStyle>
          <a:p>
            <a:pPr lvl="0"/>
            <a:r>
              <a:rPr lang="en-GB"/>
              <a:t>Click to edit date</a:t>
            </a:r>
            <a:endParaRPr lang="en-US"/>
          </a:p>
        </p:txBody>
      </p:sp>
    </p:spTree>
    <p:extLst>
      <p:ext uri="{BB962C8B-B14F-4D97-AF65-F5344CB8AC3E}">
        <p14:creationId xmlns:p14="http://schemas.microsoft.com/office/powerpoint/2010/main" val="3677150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ormAutofit/>
          </a:bodyPr>
          <a:lstStyle>
            <a:lvl1pPr marL="0" indent="0">
              <a:buNone/>
              <a:defRPr sz="1600"/>
            </a:lvl1pPr>
            <a:lvl2pPr>
              <a:defRPr sz="2400"/>
            </a:lvl2pPr>
            <a:lvl3pPr>
              <a:defRPr sz="2400"/>
            </a:lvl3pPr>
            <a:lvl4pPr>
              <a:defRPr sz="2400"/>
            </a:lvl4pPr>
            <a:lvl5pPr>
              <a:defRPr sz="2400"/>
            </a:lvl5pPr>
          </a:lstStyle>
          <a:p>
            <a:pPr lvl="0"/>
            <a:r>
              <a:rPr lang="en-GB"/>
              <a:t>Click to edit Master text styles</a:t>
            </a:r>
          </a:p>
        </p:txBody>
      </p:sp>
      <p:sp>
        <p:nvSpPr>
          <p:cNvPr id="6" name="Text Placeholder 5">
            <a:extLst>
              <a:ext uri="{FF2B5EF4-FFF2-40B4-BE49-F238E27FC236}">
                <a16:creationId xmlns:a16="http://schemas.microsoft.com/office/drawing/2014/main" id="{E4B80490-FDF4-474B-A9A6-0747FEFD9519}"/>
              </a:ext>
            </a:extLst>
          </p:cNvPr>
          <p:cNvSpPr>
            <a:spLocks noGrp="1"/>
          </p:cNvSpPr>
          <p:nvPr>
            <p:ph type="body" sz="quarter" idx="10" hasCustomPrompt="1"/>
          </p:nvPr>
        </p:nvSpPr>
        <p:spPr>
          <a:xfrm>
            <a:off x="571500" y="6176963"/>
            <a:ext cx="5524500" cy="360362"/>
          </a:xfrm>
        </p:spPr>
        <p:txBody>
          <a:bodyPr>
            <a:normAutofit/>
          </a:bodyPr>
          <a:lstStyle>
            <a:lvl1pPr marL="0" indent="0">
              <a:buNone/>
              <a:defRPr sz="1000"/>
            </a:lvl1pPr>
          </a:lstStyle>
          <a:p>
            <a:pPr lvl="0"/>
            <a:r>
              <a:rPr lang="en-GB"/>
              <a:t>Insert base size / notes</a:t>
            </a:r>
            <a:endParaRPr lang="en-US"/>
          </a:p>
        </p:txBody>
      </p:sp>
    </p:spTree>
    <p:extLst>
      <p:ext uri="{BB962C8B-B14F-4D97-AF65-F5344CB8AC3E}">
        <p14:creationId xmlns:p14="http://schemas.microsoft.com/office/powerpoint/2010/main" val="2963669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263193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0896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804023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50339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605424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147520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85503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577640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089837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365101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12144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23853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84331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706304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793176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117526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790446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251974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2" name="Footer Placeholder 22">
            <a:extLst>
              <a:ext uri="{FF2B5EF4-FFF2-40B4-BE49-F238E27FC236}">
                <a16:creationId xmlns:a16="http://schemas.microsoft.com/office/drawing/2014/main" id="{F2635FBA-9EC2-42FB-99B4-22D6188E8E2B}"/>
              </a:ext>
            </a:extLst>
          </p:cNvPr>
          <p:cNvSpPr>
            <a:spLocks noGrp="1"/>
          </p:cNvSpPr>
          <p:nvPr>
            <p:ph type="ftr" sz="quarter" idx="22"/>
          </p:nvPr>
        </p:nvSpPr>
        <p:spPr>
          <a:xfrm>
            <a:off x="260484"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93507236-A559-44D5-A6D5-9FA254813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96050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339821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38909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27373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831595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7536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761874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01038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8226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935626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151324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949069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a:t>Add your main header here.</a:t>
            </a:r>
            <a:br>
              <a:rPr lang="en-US"/>
            </a:br>
            <a:r>
              <a:rPr lang="en-US"/>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You can add sub-header </a:t>
            </a:r>
            <a:br>
              <a:rPr lang="en-US"/>
            </a:br>
            <a:r>
              <a:rPr lang="en-US"/>
              <a:t>information here.</a:t>
            </a:r>
            <a:endParaRPr lang="en-GB"/>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pic>
        <p:nvPicPr>
          <p:cNvPr id="4" name="Picture 3" descr="Logo&#10;&#10;Description automatically generated">
            <a:extLst>
              <a:ext uri="{FF2B5EF4-FFF2-40B4-BE49-F238E27FC236}">
                <a16:creationId xmlns:a16="http://schemas.microsoft.com/office/drawing/2014/main" id="{8673DB99-370B-86EF-0D4E-011FFF7CBA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6648" y="420321"/>
            <a:ext cx="747534" cy="679308"/>
          </a:xfrm>
          <a:prstGeom prst="rect">
            <a:avLst/>
          </a:prstGeom>
        </p:spPr>
      </p:pic>
    </p:spTree>
    <p:extLst>
      <p:ext uri="{BB962C8B-B14F-4D97-AF65-F5344CB8AC3E}">
        <p14:creationId xmlns:p14="http://schemas.microsoft.com/office/powerpoint/2010/main" val="99630262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8828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8461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7496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image" Target="../media/image9.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04/03/2026</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1259427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C73CF005-6BE0-5C9D-8D01-B3BA468C08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2000" y="-18836"/>
            <a:ext cx="12276000" cy="6895673"/>
          </a:xfrm>
          <a:prstGeom prst="rect">
            <a:avLst/>
          </a:prstGeom>
        </p:spPr>
      </p:pic>
      <p:sp>
        <p:nvSpPr>
          <p:cNvPr id="2" name="Title Placeholder 1"/>
          <p:cNvSpPr>
            <a:spLocks noGrp="1"/>
          </p:cNvSpPr>
          <p:nvPr>
            <p:ph type="title"/>
          </p:nvPr>
        </p:nvSpPr>
        <p:spPr>
          <a:xfrm>
            <a:off x="571500" y="558800"/>
            <a:ext cx="11074400" cy="977900"/>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571500" y="1739900"/>
            <a:ext cx="11074400" cy="4000079"/>
          </a:xfrm>
          <a:prstGeom prst="rect">
            <a:avLst/>
          </a:prstGeom>
        </p:spPr>
        <p:txBody>
          <a:bodyPr vert="horz" lIns="91440" tIns="45720" rIns="91440" bIns="45720" rtlCol="0">
            <a:normAutofit/>
          </a:bodyPr>
          <a:lstStyle/>
          <a:p>
            <a:pPr lvl="0"/>
            <a:r>
              <a:rPr lang="en-GB"/>
              <a:t>Click to edit Master text styles</a:t>
            </a:r>
          </a:p>
        </p:txBody>
      </p:sp>
      <p:pic>
        <p:nvPicPr>
          <p:cNvPr id="33" name="Graphic 32">
            <a:extLst>
              <a:ext uri="{FF2B5EF4-FFF2-40B4-BE49-F238E27FC236}">
                <a16:creationId xmlns:a16="http://schemas.microsoft.com/office/drawing/2014/main" id="{98CDE238-029D-B5E9-7E28-090E2332CA1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53600" y="5834457"/>
            <a:ext cx="1904023" cy="553593"/>
          </a:xfrm>
          <a:prstGeom prst="rect">
            <a:avLst/>
          </a:prstGeom>
        </p:spPr>
      </p:pic>
    </p:spTree>
    <p:extLst>
      <p:ext uri="{BB962C8B-B14F-4D97-AF65-F5344CB8AC3E}">
        <p14:creationId xmlns:p14="http://schemas.microsoft.com/office/powerpoint/2010/main" val="6392952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Arial Narrow"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04/03/2026</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11734194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1" r:id="rId28"/>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chart" Target="../charts/chart17.xm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mailto:Josh.Whitton@transportfocus.org.uk" TargetMode="External"/><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hyperlink" Target="http://www.transportfocus.org.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ransportfocus.org.uk/publication/strategic-roads-user-survey-2024-25/"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403E-3A45-B89D-64BB-39FC11A6C7A1}"/>
              </a:ext>
            </a:extLst>
          </p:cNvPr>
          <p:cNvSpPr>
            <a:spLocks noGrp="1"/>
          </p:cNvSpPr>
          <p:nvPr>
            <p:ph type="title"/>
          </p:nvPr>
        </p:nvSpPr>
        <p:spPr>
          <a:xfrm>
            <a:off x="141767" y="1603694"/>
            <a:ext cx="12440093" cy="627063"/>
          </a:xfrm>
        </p:spPr>
        <p:txBody>
          <a:bodyPr/>
          <a:lstStyle/>
          <a:p>
            <a:r>
              <a:rPr lang="en-GB" sz="4800"/>
              <a:t>Strategic Roads User Survey</a:t>
            </a:r>
            <a:br>
              <a:rPr lang="en-GB" sz="4800"/>
            </a:br>
            <a:r>
              <a:rPr lang="en-GB" sz="4800"/>
              <a:t>quarterly report : Q3 2025-26</a:t>
            </a:r>
            <a:br>
              <a:rPr lang="en-GB" sz="4800"/>
            </a:br>
            <a:r>
              <a:rPr lang="en-GB" sz="2400"/>
              <a:t> </a:t>
            </a:r>
            <a:br>
              <a:rPr lang="en-GB"/>
            </a:br>
            <a:r>
              <a:rPr lang="en-GB" sz="3600"/>
              <a:t>March 2026</a:t>
            </a:r>
            <a:endParaRPr lang="en-GB"/>
          </a:p>
        </p:txBody>
      </p:sp>
    </p:spTree>
    <p:extLst>
      <p:ext uri="{BB962C8B-B14F-4D97-AF65-F5344CB8AC3E}">
        <p14:creationId xmlns:p14="http://schemas.microsoft.com/office/powerpoint/2010/main" val="365522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E0DA-88B8-D297-3AEF-68818F731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CB7FC-B09A-A4F3-6E44-94E55EEC125E}"/>
              </a:ext>
            </a:extLst>
          </p:cNvPr>
          <p:cNvSpPr>
            <a:spLocks noGrp="1"/>
          </p:cNvSpPr>
          <p:nvPr>
            <p:ph type="title"/>
          </p:nvPr>
        </p:nvSpPr>
        <p:spPr>
          <a:xfrm>
            <a:off x="638231" y="506452"/>
            <a:ext cx="10403197" cy="977900"/>
          </a:xfrm>
        </p:spPr>
        <p:txBody>
          <a:bodyPr>
            <a:normAutofit/>
          </a:bodyPr>
          <a:lstStyle/>
          <a:p>
            <a:r>
              <a:rPr lang="en-GB"/>
              <a:t>Overall satisfaction by sub-group: Q3 25/26 (%)</a:t>
            </a:r>
          </a:p>
        </p:txBody>
      </p:sp>
      <p:sp>
        <p:nvSpPr>
          <p:cNvPr id="3" name="TextBox 2">
            <a:extLst>
              <a:ext uri="{FF2B5EF4-FFF2-40B4-BE49-F238E27FC236}">
                <a16:creationId xmlns:a16="http://schemas.microsoft.com/office/drawing/2014/main" id="{767B059A-0A81-D70F-48B8-AB0D9F327CCE}"/>
              </a:ext>
            </a:extLst>
          </p:cNvPr>
          <p:cNvSpPr txBox="1"/>
          <p:nvPr/>
        </p:nvSpPr>
        <p:spPr>
          <a:xfrm>
            <a:off x="551812" y="6088559"/>
            <a:ext cx="8877300" cy="738664"/>
          </a:xfrm>
          <a:prstGeom prst="rect">
            <a:avLst/>
          </a:prstGeom>
          <a:noFill/>
        </p:spPr>
        <p:txBody>
          <a:bodyPr wrap="square" rtlCol="0">
            <a:spAutoFit/>
          </a:bodyPr>
          <a:lstStyle/>
          <a:p>
            <a:r>
              <a:rPr lang="en-GB" sz="1050" dirty="0"/>
              <a:t>% very/fairly satisfied. Quarterly data</a:t>
            </a:r>
          </a:p>
          <a:p>
            <a:r>
              <a:rPr lang="en-GB" sz="1050" dirty="0"/>
              <a:t>Base: All respondents giving a rating (base sizes for sub-groups range from 110 (disabled people) to 1,000+)</a:t>
            </a:r>
          </a:p>
          <a:p>
            <a:r>
              <a:rPr lang="en-GB" sz="1050" dirty="0"/>
              <a:t>Quarterly sample sizes too low to show satisfaction among LGV/HGV drivers</a:t>
            </a:r>
          </a:p>
          <a:p>
            <a:endParaRPr lang="en-GB" sz="1050" dirty="0"/>
          </a:p>
        </p:txBody>
      </p:sp>
      <p:graphicFrame>
        <p:nvGraphicFramePr>
          <p:cNvPr id="6" name="Table 5">
            <a:extLst>
              <a:ext uri="{FF2B5EF4-FFF2-40B4-BE49-F238E27FC236}">
                <a16:creationId xmlns:a16="http://schemas.microsoft.com/office/drawing/2014/main" id="{6CA55961-4129-D6EF-53D4-F726B33DD5C9}"/>
              </a:ext>
            </a:extLst>
          </p:cNvPr>
          <p:cNvGraphicFramePr>
            <a:graphicFrameLocks noGrp="1"/>
          </p:cNvGraphicFramePr>
          <p:nvPr>
            <p:extLst>
              <p:ext uri="{D42A27DB-BD31-4B8C-83A1-F6EECF244321}">
                <p14:modId xmlns:p14="http://schemas.microsoft.com/office/powerpoint/2010/main" val="136931982"/>
              </p:ext>
            </p:extLst>
          </p:nvPr>
        </p:nvGraphicFramePr>
        <p:xfrm>
          <a:off x="531488" y="1683425"/>
          <a:ext cx="10815483" cy="4378325"/>
        </p:xfrm>
        <a:graphic>
          <a:graphicData uri="http://schemas.openxmlformats.org/drawingml/2006/table">
            <a:tbl>
              <a:tblPr firstRow="1" bandRow="1">
                <a:tableStyleId>{2D5ABB26-0587-4C30-8999-92F81FD0307C}</a:tableStyleId>
              </a:tblPr>
              <a:tblGrid>
                <a:gridCol w="466023">
                  <a:extLst>
                    <a:ext uri="{9D8B030D-6E8A-4147-A177-3AD203B41FA5}">
                      <a16:colId xmlns:a16="http://schemas.microsoft.com/office/drawing/2014/main" val="375164136"/>
                    </a:ext>
                  </a:extLst>
                </a:gridCol>
                <a:gridCol w="2300493">
                  <a:extLst>
                    <a:ext uri="{9D8B030D-6E8A-4147-A177-3AD203B41FA5}">
                      <a16:colId xmlns:a16="http://schemas.microsoft.com/office/drawing/2014/main" val="2461166393"/>
                    </a:ext>
                  </a:extLst>
                </a:gridCol>
                <a:gridCol w="442338">
                  <a:extLst>
                    <a:ext uri="{9D8B030D-6E8A-4147-A177-3AD203B41FA5}">
                      <a16:colId xmlns:a16="http://schemas.microsoft.com/office/drawing/2014/main" val="2663467693"/>
                    </a:ext>
                  </a:extLst>
                </a:gridCol>
                <a:gridCol w="338173">
                  <a:extLst>
                    <a:ext uri="{9D8B030D-6E8A-4147-A177-3AD203B41FA5}">
                      <a16:colId xmlns:a16="http://schemas.microsoft.com/office/drawing/2014/main" val="767045761"/>
                    </a:ext>
                  </a:extLst>
                </a:gridCol>
                <a:gridCol w="680643">
                  <a:extLst>
                    <a:ext uri="{9D8B030D-6E8A-4147-A177-3AD203B41FA5}">
                      <a16:colId xmlns:a16="http://schemas.microsoft.com/office/drawing/2014/main" val="2842340988"/>
                    </a:ext>
                  </a:extLst>
                </a:gridCol>
                <a:gridCol w="2453300">
                  <a:extLst>
                    <a:ext uri="{9D8B030D-6E8A-4147-A177-3AD203B41FA5}">
                      <a16:colId xmlns:a16="http://schemas.microsoft.com/office/drawing/2014/main" val="155065377"/>
                    </a:ext>
                  </a:extLst>
                </a:gridCol>
                <a:gridCol w="842481">
                  <a:extLst>
                    <a:ext uri="{9D8B030D-6E8A-4147-A177-3AD203B41FA5}">
                      <a16:colId xmlns:a16="http://schemas.microsoft.com/office/drawing/2014/main" val="3087344388"/>
                    </a:ext>
                  </a:extLst>
                </a:gridCol>
                <a:gridCol w="328773">
                  <a:extLst>
                    <a:ext uri="{9D8B030D-6E8A-4147-A177-3AD203B41FA5}">
                      <a16:colId xmlns:a16="http://schemas.microsoft.com/office/drawing/2014/main" val="1785608016"/>
                    </a:ext>
                  </a:extLst>
                </a:gridCol>
                <a:gridCol w="523982">
                  <a:extLst>
                    <a:ext uri="{9D8B030D-6E8A-4147-A177-3AD203B41FA5}">
                      <a16:colId xmlns:a16="http://schemas.microsoft.com/office/drawing/2014/main" val="996010267"/>
                    </a:ext>
                  </a:extLst>
                </a:gridCol>
                <a:gridCol w="1838478">
                  <a:extLst>
                    <a:ext uri="{9D8B030D-6E8A-4147-A177-3AD203B41FA5}">
                      <a16:colId xmlns:a16="http://schemas.microsoft.com/office/drawing/2014/main" val="3524120962"/>
                    </a:ext>
                  </a:extLst>
                </a:gridCol>
                <a:gridCol w="600799">
                  <a:extLst>
                    <a:ext uri="{9D8B030D-6E8A-4147-A177-3AD203B41FA5}">
                      <a16:colId xmlns:a16="http://schemas.microsoft.com/office/drawing/2014/main" val="273630145"/>
                    </a:ext>
                  </a:extLst>
                </a:gridCol>
              </a:tblGrid>
              <a:tr h="435378">
                <a:tc>
                  <a:txBody>
                    <a:bodyPr/>
                    <a:lstStyle/>
                    <a:p>
                      <a:pPr algn="ctr"/>
                      <a:endParaRPr lang="en-GB" sz="1200" b="1"/>
                    </a:p>
                  </a:txBody>
                  <a:tcPr>
                    <a:lnL>
                      <a:noFill/>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rowSpan="2">
                  <a:txBody>
                    <a:bodyPr/>
                    <a:lstStyle/>
                    <a:p>
                      <a:r>
                        <a:rPr lang="en-GB" sz="1600" b="1" dirty="0"/>
                        <a:t>Overall satisfaction</a:t>
                      </a:r>
                    </a:p>
                  </a:txBody>
                  <a:tcPr anchor="ctr">
                    <a:lnL>
                      <a:noFill/>
                    </a:lnL>
                    <a:lnB w="6350" cap="flat" cmpd="sng" algn="ctr">
                      <a:solidFill>
                        <a:schemeClr val="tx1"/>
                      </a:solidFill>
                      <a:prstDash val="sysDot"/>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mn-lt"/>
                        </a:rPr>
                        <a:t>72</a:t>
                      </a:r>
                    </a:p>
                  </a:txBody>
                  <a:tcPr anchor="ctr">
                    <a:lnR w="6350" cap="flat" cmpd="sng" algn="ctr">
                      <a:noFill/>
                      <a:prstDash val="sysDot"/>
                      <a:round/>
                      <a:headEnd type="none" w="med" len="med"/>
                      <a:tailEnd type="none" w="med" len="med"/>
                    </a:ln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Male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72</a:t>
                      </a:r>
                    </a:p>
                  </a:txBody>
                  <a:tcPr anchor="ctr">
                    <a:lnR w="6350" cap="flat" cmpd="sng" algn="ctr">
                      <a:noFill/>
                      <a:prstDash val="sysDot"/>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mn-lt"/>
                        </a:rPr>
                        <a:t>Commuter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67</a:t>
                      </a:r>
                    </a:p>
                  </a:txBody>
                  <a:tcPr anchor="ctr"/>
                </a:tc>
                <a:extLst>
                  <a:ext uri="{0D108BD9-81ED-4DB2-BD59-A6C34878D82A}">
                    <a16:rowId xmlns:a16="http://schemas.microsoft.com/office/drawing/2014/main" val="1290695708"/>
                  </a:ext>
                </a:extLst>
              </a:tr>
              <a:tr h="435378">
                <a:tc>
                  <a:txBody>
                    <a:bodyPr/>
                    <a:lstStyle/>
                    <a:p>
                      <a:pPr algn="ctr"/>
                      <a:endParaRPr lang="en-GB" sz="1200" b="1"/>
                    </a:p>
                  </a:txBody>
                  <a:tcPr>
                    <a:lnL>
                      <a:noFill/>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vMerge="1">
                  <a:txBody>
                    <a:bodyPr/>
                    <a:lstStyle/>
                    <a:p>
                      <a:endParaRPr lang="en-GB" sz="1200"/>
                    </a:p>
                  </a:txBody>
                  <a:tcPr anchor="ctr"/>
                </a:tc>
                <a:tc vMerge="1">
                  <a:txBody>
                    <a:bodyPr/>
                    <a:lstStyle/>
                    <a:p>
                      <a:pPr algn="l"/>
                      <a:endParaRPr lang="en-GB" sz="1200" b="0">
                        <a:solidFill>
                          <a:schemeClr val="tx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Female</a:t>
                      </a:r>
                    </a:p>
                  </a:txBody>
                  <a:tcPr anchor="ct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73</a:t>
                      </a:r>
                    </a:p>
                  </a:txBody>
                  <a:tcPr anchor="ctr">
                    <a:lnR w="6350" cap="flat" cmpd="sng" algn="ctr">
                      <a:noFill/>
                      <a:prstDash val="sysDot"/>
                      <a:round/>
                      <a:headEnd type="none" w="med" len="med"/>
                      <a:tailEnd type="none" w="med" len="med"/>
                    </a:ln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Any work reason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66</a:t>
                      </a:r>
                    </a:p>
                  </a:txBody>
                  <a:tcPr anchor="ctr"/>
                </a:tc>
                <a:extLst>
                  <a:ext uri="{0D108BD9-81ED-4DB2-BD59-A6C34878D82A}">
                    <a16:rowId xmlns:a16="http://schemas.microsoft.com/office/drawing/2014/main" val="3817342700"/>
                  </a:ext>
                </a:extLst>
              </a:tr>
              <a:tr h="435378">
                <a:tc>
                  <a:txBody>
                    <a:bodyPr/>
                    <a:lstStyle/>
                    <a:p>
                      <a:pPr algn="ctr"/>
                      <a:endParaRPr lang="en-GB" sz="1200" b="1"/>
                    </a:p>
                  </a:txBody>
                  <a:tcPr>
                    <a:lnT w="6350" cap="flat" cmpd="sng" algn="ctr">
                      <a:solidFill>
                        <a:schemeClr val="tx1"/>
                      </a:solidFill>
                      <a:prstDash val="sysDot"/>
                      <a:round/>
                      <a:headEnd type="none" w="med" len="med"/>
                      <a:tailEnd type="none" w="med" len="med"/>
                    </a:lnT>
                  </a:tcPr>
                </a:tc>
                <a:tc>
                  <a:txBody>
                    <a:bodyPr/>
                    <a:lstStyle/>
                    <a:p>
                      <a:r>
                        <a:rPr lang="en-GB" sz="1200"/>
                        <a:t>Motorway</a:t>
                      </a:r>
                    </a:p>
                  </a:txBody>
                  <a:tcPr anchor="ctr">
                    <a:lnT w="6350" cap="flat" cmpd="sng" algn="ctr">
                      <a:solidFill>
                        <a:schemeClr val="tx1"/>
                      </a:solidFill>
                      <a:prstDash val="sysDot"/>
                      <a:round/>
                      <a:headEnd type="none" w="med" len="med"/>
                      <a:tailEnd type="none" w="med" len="med"/>
                    </a:lnT>
                  </a:tcPr>
                </a:tc>
                <a:tc>
                  <a:txBody>
                    <a:bodyPr/>
                    <a:lstStyle/>
                    <a:p>
                      <a:pPr algn="l"/>
                      <a:r>
                        <a:rPr lang="en-GB" sz="1200" b="0">
                          <a:solidFill>
                            <a:schemeClr val="tx1"/>
                          </a:solidFill>
                          <a:latin typeface="+mn-lt"/>
                        </a:rPr>
                        <a:t>72</a:t>
                      </a:r>
                    </a:p>
                  </a:txBody>
                  <a:tcPr anchor="ctr">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w="6350"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Age 17-34</a:t>
                      </a:r>
                    </a:p>
                  </a:txBody>
                  <a:tcPr anchor="ct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69</a:t>
                      </a:r>
                    </a:p>
                  </a:txBody>
                  <a:tcPr anchor="ctr">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Leisure</a:t>
                      </a:r>
                    </a:p>
                  </a:txBody>
                  <a:tcPr anchor="ct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74</a:t>
                      </a:r>
                    </a:p>
                  </a:txBody>
                  <a:tcPr anchor="ctr">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8532201"/>
                  </a:ext>
                </a:extLst>
              </a:tr>
              <a:tr h="435378">
                <a:tc>
                  <a:txBody>
                    <a:bodyPr/>
                    <a:lstStyle/>
                    <a:p>
                      <a:pPr algn="ctr"/>
                      <a:endParaRPr lang="en-GB" sz="1200" b="1"/>
                    </a:p>
                  </a:txBody>
                  <a:tcPr>
                    <a:lnB w="6350" cap="flat" cmpd="sng" algn="ctr">
                      <a:solidFill>
                        <a:schemeClr val="tx1"/>
                      </a:solidFill>
                      <a:prstDash val="sysDot"/>
                      <a:round/>
                      <a:headEnd type="none" w="med" len="med"/>
                      <a:tailEnd type="none" w="med" len="med"/>
                    </a:lnB>
                  </a:tcPr>
                </a:tc>
                <a:tc>
                  <a:txBody>
                    <a:bodyPr/>
                    <a:lstStyle/>
                    <a:p>
                      <a:r>
                        <a:rPr lang="en-GB" sz="1200"/>
                        <a:t>Major ‘A’ road</a:t>
                      </a:r>
                    </a:p>
                  </a:txBody>
                  <a:tcPr anchor="ct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ea typeface="Calibri" panose="020F0502020204030204" pitchFamily="34" charset="0"/>
                          <a:cs typeface="Calibri" panose="020F0502020204030204" pitchFamily="34" charset="0"/>
                        </a:rPr>
                        <a:t>73</a:t>
                      </a:r>
                    </a:p>
                  </a:txBody>
                  <a:tcPr anchor="ctr">
                    <a:lnR w="6350" cap="flat" cmpd="sng" algn="ctr">
                      <a:noFill/>
                      <a:prstDash val="sysDot"/>
                      <a:round/>
                      <a:headEnd type="none" w="med" len="med"/>
                      <a:tailEnd type="none" w="med" len="med"/>
                    </a:ln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Age 35-59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71</a:t>
                      </a:r>
                    </a:p>
                  </a:txBody>
                  <a:tcPr anchor="ctr">
                    <a:lnR w="6350" cap="flat" cmpd="sng" algn="ctr">
                      <a:noFill/>
                      <a:prstDash val="sysDot"/>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w="6350"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Car</a:t>
                      </a:r>
                    </a:p>
                  </a:txBody>
                  <a:tcPr anchor="ct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73</a:t>
                      </a:r>
                    </a:p>
                  </a:txBody>
                  <a:tcPr anchor="ctr">
                    <a:lnT w="635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2430893484"/>
                  </a:ext>
                </a:extLst>
              </a:tr>
              <a:tr h="435378">
                <a:tc>
                  <a:txBody>
                    <a:bodyPr/>
                    <a:lstStyle/>
                    <a:p>
                      <a:pPr algn="ctr"/>
                      <a:endParaRPr lang="en-GB" sz="1200" b="1"/>
                    </a:p>
                  </a:txBody>
                  <a:tcPr>
                    <a:lnT w="6350" cap="flat" cmpd="sng" algn="ctr">
                      <a:solidFill>
                        <a:schemeClr val="tx1"/>
                      </a:solidFill>
                      <a:prstDash val="sysDot"/>
                      <a:round/>
                      <a:headEnd type="none" w="med" len="med"/>
                      <a:tailEnd type="none" w="med" len="med"/>
                    </a:lnT>
                  </a:tcPr>
                </a:tc>
                <a:tc>
                  <a:txBody>
                    <a:bodyPr/>
                    <a:lstStyle/>
                    <a:p>
                      <a:r>
                        <a:rPr lang="en-GB" sz="1200"/>
                        <a:t>Motorway journey </a:t>
                      </a:r>
                    </a:p>
                    <a:p>
                      <a:r>
                        <a:rPr lang="en-GB" sz="1000"/>
                        <a:t>- included a ‘smart’ section</a:t>
                      </a:r>
                    </a:p>
                  </a:txBody>
                  <a:tcPr anchor="ct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66</a:t>
                      </a:r>
                    </a:p>
                  </a:txBody>
                  <a:tcPr anchor="ctr">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Age 60+</a:t>
                      </a:r>
                    </a:p>
                  </a:txBody>
                  <a:tcPr anchor="ct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75</a:t>
                      </a:r>
                    </a:p>
                  </a:txBody>
                  <a:tcPr anchor="ctr">
                    <a:lnR w="6350" cap="flat" cmpd="sng" algn="ctr">
                      <a:noFill/>
                      <a:prstDash val="sysDot"/>
                      <a:round/>
                      <a:headEnd type="none" w="med" len="med"/>
                      <a:tailEnd type="none" w="med" len="med"/>
                    </a:ln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Vans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71</a:t>
                      </a:r>
                    </a:p>
                  </a:txBody>
                  <a:tcPr anchor="ctr"/>
                </a:tc>
                <a:extLst>
                  <a:ext uri="{0D108BD9-81ED-4DB2-BD59-A6C34878D82A}">
                    <a16:rowId xmlns:a16="http://schemas.microsoft.com/office/drawing/2014/main" val="3378642079"/>
                  </a:ext>
                </a:extLst>
              </a:tr>
              <a:tr h="435378">
                <a:tc>
                  <a:txBody>
                    <a:bodyPr/>
                    <a:lstStyle/>
                    <a:p>
                      <a:pPr algn="ctr"/>
                      <a:endParaRPr lang="en-GB" sz="1200" b="1"/>
                    </a:p>
                  </a:txBody>
                  <a:tcPr/>
                </a:tc>
                <a:tc>
                  <a:txBody>
                    <a:bodyPr/>
                    <a:lstStyle/>
                    <a:p>
                      <a:r>
                        <a:rPr lang="en-GB" sz="1200"/>
                        <a:t>         All-lane running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69</a:t>
                      </a:r>
                    </a:p>
                  </a:txBody>
                  <a:tcPr anchor="ctr">
                    <a:lnR w="6350" cap="flat" cmpd="sng" algn="ctr">
                      <a:noFill/>
                      <a:prstDash val="sysDot"/>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w="6350"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Disabled people</a:t>
                      </a:r>
                    </a:p>
                  </a:txBody>
                  <a:tcPr anchor="ct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67</a:t>
                      </a:r>
                    </a:p>
                  </a:txBody>
                  <a:tcPr anchor="ctr">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endParaRPr>
                    </a:p>
                  </a:txBody>
                  <a:tcPr anchor="ctr">
                    <a:lnL w="6350" cap="flat" cmpd="sng" algn="ctr">
                      <a:noFill/>
                      <a:prstDash val="sysDot"/>
                      <a:round/>
                      <a:headEnd type="none" w="med" len="med"/>
                      <a:tailEnd type="none" w="med" len="med"/>
                    </a:lnL>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Battery electric cars</a:t>
                      </a:r>
                    </a:p>
                  </a:txBody>
                  <a:tcPr anchor="ctr">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78</a:t>
                      </a:r>
                    </a:p>
                  </a:txBody>
                  <a:tcPr anchor="ctr">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2449125"/>
                  </a:ext>
                </a:extLst>
              </a:tr>
              <a:tr h="435378">
                <a:tc>
                  <a:txBody>
                    <a:bodyPr/>
                    <a:lstStyle/>
                    <a:p>
                      <a:endParaRPr lang="en-GB" sz="1200"/>
                    </a:p>
                  </a:txBody>
                  <a:tcPr/>
                </a:tc>
                <a:tc>
                  <a:txBody>
                    <a:bodyPr/>
                    <a:lstStyle/>
                    <a:p>
                      <a:r>
                        <a:rPr lang="en-GB" sz="1200"/>
                        <a:t>         Dynamic hard shoulder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55</a:t>
                      </a: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B w="635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Non-disabled people</a:t>
                      </a:r>
                    </a:p>
                  </a:txBody>
                  <a:tcPr anchor="ctr">
                    <a:lnB w="6350" cap="flat" cmpd="sng" algn="ctr">
                      <a:solidFill>
                        <a:schemeClr val="tx1"/>
                      </a:solidFill>
                      <a:prstDash val="sysDot"/>
                      <a:round/>
                      <a:headEnd type="none" w="med" len="med"/>
                      <a:tailEnd type="none" w="med" len="med"/>
                    </a:lnB>
                  </a:tcPr>
                </a:tc>
                <a:tc>
                  <a:txBody>
                    <a:bodyPr/>
                    <a:lstStyle/>
                    <a:p>
                      <a:r>
                        <a:rPr lang="en-GB" sz="1200" b="0">
                          <a:solidFill>
                            <a:schemeClr val="tx1"/>
                          </a:solidFill>
                          <a:latin typeface="+mn-lt"/>
                        </a:rPr>
                        <a:t>73</a:t>
                      </a:r>
                    </a:p>
                  </a:txBody>
                  <a:tcPr anchor="ctr">
                    <a:lnR w="6350" cap="flat" cmpd="sng" algn="ctr">
                      <a:noFill/>
                      <a:prstDash val="sysDot"/>
                      <a:round/>
                      <a:headEnd type="none" w="med" len="med"/>
                      <a:tailEnd type="none" w="med" len="med"/>
                    </a:lnR>
                    <a:lnB w="6350" cap="flat" cmpd="sng" algn="ctr">
                      <a:solidFill>
                        <a:schemeClr val="tx1"/>
                      </a:solidFill>
                      <a:prstDash val="sysDot"/>
                      <a:round/>
                      <a:headEnd type="none" w="med" len="med"/>
                      <a:tailEnd type="none" w="med" len="med"/>
                    </a:lnB>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w="6350"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Weekday AM peak</a:t>
                      </a:r>
                    </a:p>
                  </a:txBody>
                  <a:tcPr anchor="ctr">
                    <a:lnT w="6350" cap="flat" cmpd="sng" algn="ctr">
                      <a:solidFill>
                        <a:schemeClr val="tx1"/>
                      </a:solidFill>
                      <a:prstDash val="sysDot"/>
                      <a:round/>
                      <a:headEnd type="none" w="med" len="med"/>
                      <a:tailEnd type="none" w="med" len="med"/>
                    </a:lnT>
                  </a:tcPr>
                </a:tc>
                <a:tc>
                  <a:txBody>
                    <a:bodyPr/>
                    <a:lstStyle/>
                    <a:p>
                      <a:r>
                        <a:rPr lang="en-GB" sz="1200" b="0">
                          <a:solidFill>
                            <a:schemeClr val="tx1"/>
                          </a:solidFill>
                          <a:latin typeface="+mn-lt"/>
                        </a:rPr>
                        <a:t>71</a:t>
                      </a:r>
                    </a:p>
                  </a:txBody>
                  <a:tcPr anchor="ctr">
                    <a:lnT w="635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2606335253"/>
                  </a:ext>
                </a:extLst>
              </a:tr>
              <a:tr h="435378">
                <a:tc>
                  <a:txBody>
                    <a:bodyPr/>
                    <a:lstStyle/>
                    <a:p>
                      <a:endParaRPr lang="en-GB" sz="1200"/>
                    </a:p>
                  </a:txBody>
                  <a:tcPr/>
                </a:tc>
                <a:tc>
                  <a:txBody>
                    <a:bodyPr/>
                    <a:lstStyle/>
                    <a:p>
                      <a:r>
                        <a:rPr lang="en-GB" sz="1200" b="0"/>
                        <a:t>         Controlled</a:t>
                      </a:r>
                    </a:p>
                  </a:txBody>
                  <a:tcPr anchor="ctr"/>
                </a:tc>
                <a:tc>
                  <a:txBody>
                    <a:bodyPr/>
                    <a:lstStyle/>
                    <a:p>
                      <a:r>
                        <a:rPr lang="en-GB" sz="1200" b="0">
                          <a:solidFill>
                            <a:schemeClr val="tx1"/>
                          </a:solidFill>
                          <a:latin typeface="+mn-lt"/>
                        </a:rPr>
                        <a:t>63</a:t>
                      </a: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w="6350" cap="flat" cmpd="sng" algn="ctr">
                      <a:noFill/>
                      <a:prstDash val="sysDot"/>
                      <a:round/>
                      <a:headEnd type="none" w="med" len="med"/>
                      <a:tailEnd type="none" w="med" len="med"/>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T w="635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Passed through roadworks</a:t>
                      </a:r>
                    </a:p>
                  </a:txBody>
                  <a:tcPr anchor="ctr">
                    <a:lnT w="6350" cap="flat" cmpd="sng" algn="ctr">
                      <a:solidFill>
                        <a:schemeClr val="tx1"/>
                      </a:solidFill>
                      <a:prstDash val="sysDot"/>
                      <a:round/>
                      <a:headEnd type="none" w="med" len="med"/>
                      <a:tailEnd type="none" w="med" len="med"/>
                    </a:lnT>
                  </a:tcPr>
                </a:tc>
                <a:tc>
                  <a:txBody>
                    <a:bodyPr/>
                    <a:lstStyle/>
                    <a:p>
                      <a:r>
                        <a:rPr lang="en-GB" sz="1200" b="0">
                          <a:solidFill>
                            <a:schemeClr val="tx1"/>
                          </a:solidFill>
                          <a:latin typeface="+mn-lt"/>
                        </a:rPr>
                        <a:t>61</a:t>
                      </a:r>
                    </a:p>
                  </a:txBody>
                  <a:tcPr anchor="ctr">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Weekday PM peak</a:t>
                      </a:r>
                    </a:p>
                  </a:txBody>
                  <a:tcPr anchor="ctr"/>
                </a:tc>
                <a:tc>
                  <a:txBody>
                    <a:bodyPr/>
                    <a:lstStyle/>
                    <a:p>
                      <a:r>
                        <a:rPr lang="en-GB" sz="1200" b="0">
                          <a:solidFill>
                            <a:schemeClr val="tx1"/>
                          </a:solidFill>
                          <a:latin typeface="+mn-lt"/>
                        </a:rPr>
                        <a:t>60</a:t>
                      </a:r>
                    </a:p>
                  </a:txBody>
                  <a:tcPr anchor="ctr"/>
                </a:tc>
                <a:extLst>
                  <a:ext uri="{0D108BD9-81ED-4DB2-BD59-A6C34878D82A}">
                    <a16:rowId xmlns:a16="http://schemas.microsoft.com/office/drawing/2014/main" val="2142616037"/>
                  </a:ext>
                </a:extLst>
              </a:tr>
              <a:tr h="435378">
                <a:tc>
                  <a:txBody>
                    <a:bodyPr/>
                    <a:lstStyle/>
                    <a:p>
                      <a:endParaRPr lang="en-GB" sz="1200"/>
                    </a:p>
                  </a:txBody>
                  <a:tcPr/>
                </a:tc>
                <a:tc>
                  <a:txBody>
                    <a:bodyPr/>
                    <a:lstStyle/>
                    <a:p>
                      <a:r>
                        <a:rPr lang="en-GB" sz="1200" b="0"/>
                        <a:t>Motorway journey</a:t>
                      </a:r>
                    </a:p>
                    <a:p>
                      <a:r>
                        <a:rPr lang="en-GB" sz="1000" b="0"/>
                        <a:t>- no ‘smart’ section</a:t>
                      </a:r>
                    </a:p>
                  </a:txBody>
                  <a:tcPr anchor="ctr"/>
                </a:tc>
                <a:tc>
                  <a:txBody>
                    <a:bodyPr/>
                    <a:lstStyle/>
                    <a:p>
                      <a:r>
                        <a:rPr lang="en-GB" sz="1200" b="0">
                          <a:solidFill>
                            <a:schemeClr val="tx1"/>
                          </a:solidFill>
                          <a:latin typeface="+mn-lt"/>
                        </a:rPr>
                        <a:t>76</a:t>
                      </a: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r>
                        <a:rPr lang="en-GB" sz="1200" b="0">
                          <a:solidFill>
                            <a:schemeClr val="tx1"/>
                          </a:solidFill>
                          <a:latin typeface="+mn-lt"/>
                        </a:rPr>
                        <a:t>Did not pass through roadworks</a:t>
                      </a:r>
                    </a:p>
                  </a:txBody>
                  <a:tcPr anchor="ctr"/>
                </a:tc>
                <a:tc>
                  <a:txBody>
                    <a:bodyPr/>
                    <a:lstStyle/>
                    <a:p>
                      <a:r>
                        <a:rPr lang="en-GB" sz="1200" b="0" dirty="0">
                          <a:solidFill>
                            <a:schemeClr val="tx1"/>
                          </a:solidFill>
                          <a:latin typeface="+mn-lt"/>
                        </a:rPr>
                        <a:t>78</a:t>
                      </a: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mn-lt"/>
                        </a:rPr>
                        <a:t>Weekday off-peak</a:t>
                      </a:r>
                    </a:p>
                  </a:txBody>
                  <a:tcPr anchor="ctr"/>
                </a:tc>
                <a:tc>
                  <a:txBody>
                    <a:bodyPr/>
                    <a:lstStyle/>
                    <a:p>
                      <a:r>
                        <a:rPr lang="en-GB" sz="1200" b="0">
                          <a:solidFill>
                            <a:schemeClr val="tx1"/>
                          </a:solidFill>
                          <a:latin typeface="+mn-lt"/>
                        </a:rPr>
                        <a:t>73</a:t>
                      </a:r>
                    </a:p>
                  </a:txBody>
                  <a:tcPr anchor="ctr"/>
                </a:tc>
                <a:extLst>
                  <a:ext uri="{0D108BD9-81ED-4DB2-BD59-A6C34878D82A}">
                    <a16:rowId xmlns:a16="http://schemas.microsoft.com/office/drawing/2014/main" val="2440535027"/>
                  </a:ext>
                </a:extLst>
              </a:tr>
              <a:tr h="459923">
                <a:tc>
                  <a:txBody>
                    <a:bodyPr/>
                    <a:lstStyle/>
                    <a:p>
                      <a:endParaRPr lang="en-GB" sz="1200"/>
                    </a:p>
                  </a:txBody>
                  <a:tcPr/>
                </a:tc>
                <a:tc>
                  <a:txBody>
                    <a:bodyPr/>
                    <a:lstStyle/>
                    <a:p>
                      <a:endParaRPr lang="en-GB" sz="1200" b="0"/>
                    </a:p>
                  </a:txBody>
                  <a:tcPr anchor="ctr"/>
                </a:tc>
                <a:tc>
                  <a:txBody>
                    <a:bodyPr/>
                    <a:lstStyle/>
                    <a:p>
                      <a:endParaRPr lang="en-GB" sz="1200" b="0">
                        <a:solidFill>
                          <a:schemeClr val="tx1"/>
                        </a:solidFill>
                        <a:latin typeface="+mn-lt"/>
                      </a:endParaRP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endParaRPr lang="en-GB" sz="1200" b="0">
                        <a:solidFill>
                          <a:schemeClr val="tx1"/>
                        </a:solidFill>
                        <a:latin typeface="+mn-lt"/>
                      </a:endParaRPr>
                    </a:p>
                  </a:txBody>
                  <a:tcPr anchor="ctr"/>
                </a:tc>
                <a:tc>
                  <a:txBody>
                    <a:bodyPr/>
                    <a:lstStyle/>
                    <a:p>
                      <a:endParaRPr lang="en-GB" sz="1200" b="0">
                        <a:solidFill>
                          <a:schemeClr val="tx1"/>
                        </a:solidFill>
                        <a:latin typeface="+mn-lt"/>
                      </a:endParaRPr>
                    </a:p>
                  </a:txBody>
                  <a:tcPr anchor="ctr">
                    <a:lnR w="6350" cap="flat" cmpd="sng" algn="ctr">
                      <a:noFill/>
                      <a:prstDash val="sysDot"/>
                      <a:round/>
                      <a:headEnd type="none" w="med" len="med"/>
                      <a:tailEnd type="none" w="med" len="med"/>
                    </a:ln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endParaRPr lang="en-GB" sz="1200" b="0">
                        <a:solidFill>
                          <a:schemeClr val="tx1"/>
                        </a:solidFill>
                        <a:latin typeface="+mn-lt"/>
                      </a:endParaRPr>
                    </a:p>
                  </a:txBody>
                  <a:tcPr anchor="ctr">
                    <a:lnL w="6350" cap="flat" cmpd="sng" algn="ctr">
                      <a:noFill/>
                      <a:prstDash val="sysDot"/>
                      <a:round/>
                      <a:headEnd type="none" w="med" len="med"/>
                      <a:tailEnd type="none" w="med" len="med"/>
                    </a:lnL>
                  </a:tcPr>
                </a:tc>
                <a:tc>
                  <a:txBody>
                    <a:bodyPr/>
                    <a:lstStyle/>
                    <a:p>
                      <a:r>
                        <a:rPr lang="en-GB" sz="1200" b="0">
                          <a:solidFill>
                            <a:schemeClr val="tx1"/>
                          </a:solidFill>
                          <a:latin typeface="+mn-lt"/>
                        </a:rPr>
                        <a:t>Weekend/bank holiday</a:t>
                      </a:r>
                    </a:p>
                  </a:txBody>
                  <a:tcPr anchor="ctr"/>
                </a:tc>
                <a:tc>
                  <a:txBody>
                    <a:bodyPr/>
                    <a:lstStyle/>
                    <a:p>
                      <a:r>
                        <a:rPr lang="en-GB" sz="1200" b="0" dirty="0">
                          <a:solidFill>
                            <a:schemeClr val="tx1"/>
                          </a:solidFill>
                          <a:latin typeface="+mn-lt"/>
                        </a:rPr>
                        <a:t>76</a:t>
                      </a:r>
                    </a:p>
                  </a:txBody>
                  <a:tcPr anchor="ctr"/>
                </a:tc>
                <a:extLst>
                  <a:ext uri="{0D108BD9-81ED-4DB2-BD59-A6C34878D82A}">
                    <a16:rowId xmlns:a16="http://schemas.microsoft.com/office/drawing/2014/main" val="3146766086"/>
                  </a:ext>
                </a:extLst>
              </a:tr>
            </a:tbl>
          </a:graphicData>
        </a:graphic>
      </p:graphicFrame>
      <p:grpSp>
        <p:nvGrpSpPr>
          <p:cNvPr id="69" name="Group 68">
            <a:extLst>
              <a:ext uri="{FF2B5EF4-FFF2-40B4-BE49-F238E27FC236}">
                <a16:creationId xmlns:a16="http://schemas.microsoft.com/office/drawing/2014/main" id="{9C3A351A-0207-409F-3338-313E96D1D476}"/>
              </a:ext>
            </a:extLst>
          </p:cNvPr>
          <p:cNvGrpSpPr/>
          <p:nvPr/>
        </p:nvGrpSpPr>
        <p:grpSpPr>
          <a:xfrm>
            <a:off x="1069748" y="3902552"/>
            <a:ext cx="333422" cy="1194682"/>
            <a:chOff x="535491" y="3738168"/>
            <a:chExt cx="333422" cy="1194682"/>
          </a:xfrm>
        </p:grpSpPr>
        <p:pic>
          <p:nvPicPr>
            <p:cNvPr id="23" name="Picture 22">
              <a:extLst>
                <a:ext uri="{FF2B5EF4-FFF2-40B4-BE49-F238E27FC236}">
                  <a16:creationId xmlns:a16="http://schemas.microsoft.com/office/drawing/2014/main" id="{5642C314-778E-D169-6A38-C1AD5D04A948}"/>
                </a:ext>
              </a:extLst>
            </p:cNvPr>
            <p:cNvPicPr>
              <a:picLocks noChangeAspect="1"/>
            </p:cNvPicPr>
            <p:nvPr/>
          </p:nvPicPr>
          <p:blipFill>
            <a:blip r:embed="rId3"/>
            <a:stretch>
              <a:fillRect/>
            </a:stretch>
          </p:blipFill>
          <p:spPr>
            <a:xfrm>
              <a:off x="554544" y="3738168"/>
              <a:ext cx="295316" cy="285790"/>
            </a:xfrm>
            <a:prstGeom prst="rect">
              <a:avLst/>
            </a:prstGeom>
          </p:spPr>
        </p:pic>
        <p:pic>
          <p:nvPicPr>
            <p:cNvPr id="25" name="Picture 24">
              <a:extLst>
                <a:ext uri="{FF2B5EF4-FFF2-40B4-BE49-F238E27FC236}">
                  <a16:creationId xmlns:a16="http://schemas.microsoft.com/office/drawing/2014/main" id="{54C96654-DD1F-9DDD-EE6E-9C56BFDA638D}"/>
                </a:ext>
              </a:extLst>
            </p:cNvPr>
            <p:cNvPicPr>
              <a:picLocks noChangeAspect="1"/>
            </p:cNvPicPr>
            <p:nvPr/>
          </p:nvPicPr>
          <p:blipFill>
            <a:blip r:embed="rId4"/>
            <a:stretch>
              <a:fillRect/>
            </a:stretch>
          </p:blipFill>
          <p:spPr>
            <a:xfrm>
              <a:off x="540255" y="4181453"/>
              <a:ext cx="323895" cy="323895"/>
            </a:xfrm>
            <a:prstGeom prst="rect">
              <a:avLst/>
            </a:prstGeom>
          </p:spPr>
        </p:pic>
        <p:pic>
          <p:nvPicPr>
            <p:cNvPr id="27" name="Picture 26">
              <a:extLst>
                <a:ext uri="{FF2B5EF4-FFF2-40B4-BE49-F238E27FC236}">
                  <a16:creationId xmlns:a16="http://schemas.microsoft.com/office/drawing/2014/main" id="{7215F87D-A367-8A8D-D8C4-0B97D9DD95DC}"/>
                </a:ext>
              </a:extLst>
            </p:cNvPr>
            <p:cNvPicPr>
              <a:picLocks noChangeAspect="1"/>
            </p:cNvPicPr>
            <p:nvPr/>
          </p:nvPicPr>
          <p:blipFill>
            <a:blip r:embed="rId5"/>
            <a:stretch>
              <a:fillRect/>
            </a:stretch>
          </p:blipFill>
          <p:spPr>
            <a:xfrm>
              <a:off x="535491" y="4637534"/>
              <a:ext cx="333422" cy="295316"/>
            </a:xfrm>
            <a:prstGeom prst="rect">
              <a:avLst/>
            </a:prstGeom>
          </p:spPr>
        </p:pic>
      </p:grpSp>
      <p:grpSp>
        <p:nvGrpSpPr>
          <p:cNvPr id="70" name="Group 69">
            <a:extLst>
              <a:ext uri="{FF2B5EF4-FFF2-40B4-BE49-F238E27FC236}">
                <a16:creationId xmlns:a16="http://schemas.microsoft.com/office/drawing/2014/main" id="{E0C7F4EC-CC6A-2F5E-C016-E0ABA099182F}"/>
              </a:ext>
            </a:extLst>
          </p:cNvPr>
          <p:cNvGrpSpPr/>
          <p:nvPr/>
        </p:nvGrpSpPr>
        <p:grpSpPr>
          <a:xfrm>
            <a:off x="523916" y="1854404"/>
            <a:ext cx="562053" cy="3660058"/>
            <a:chOff x="421176" y="1690020"/>
            <a:chExt cx="562053" cy="3660058"/>
          </a:xfrm>
        </p:grpSpPr>
        <p:pic>
          <p:nvPicPr>
            <p:cNvPr id="8" name="Picture 7">
              <a:extLst>
                <a:ext uri="{FF2B5EF4-FFF2-40B4-BE49-F238E27FC236}">
                  <a16:creationId xmlns:a16="http://schemas.microsoft.com/office/drawing/2014/main" id="{986189B6-3F77-F49D-5923-3A6FA67B4C61}"/>
                </a:ext>
              </a:extLst>
            </p:cNvPr>
            <p:cNvPicPr>
              <a:picLocks noChangeAspect="1"/>
            </p:cNvPicPr>
            <p:nvPr/>
          </p:nvPicPr>
          <p:blipFill>
            <a:blip r:embed="rId6"/>
            <a:stretch>
              <a:fillRect/>
            </a:stretch>
          </p:blipFill>
          <p:spPr>
            <a:xfrm>
              <a:off x="421176" y="1690020"/>
              <a:ext cx="562053" cy="485843"/>
            </a:xfrm>
            <a:prstGeom prst="rect">
              <a:avLst/>
            </a:prstGeom>
          </p:spPr>
        </p:pic>
        <p:pic>
          <p:nvPicPr>
            <p:cNvPr id="12" name="Picture 11">
              <a:extLst>
                <a:ext uri="{FF2B5EF4-FFF2-40B4-BE49-F238E27FC236}">
                  <a16:creationId xmlns:a16="http://schemas.microsoft.com/office/drawing/2014/main" id="{42DE7693-51F8-0114-34F0-70A0CEBBBCE7}"/>
                </a:ext>
              </a:extLst>
            </p:cNvPr>
            <p:cNvPicPr>
              <a:picLocks noChangeAspect="1"/>
            </p:cNvPicPr>
            <p:nvPr/>
          </p:nvPicPr>
          <p:blipFill>
            <a:blip r:embed="rId7"/>
            <a:stretch>
              <a:fillRect/>
            </a:stretch>
          </p:blipFill>
          <p:spPr>
            <a:xfrm>
              <a:off x="545018" y="2439611"/>
              <a:ext cx="314369" cy="314369"/>
            </a:xfrm>
            <a:prstGeom prst="rect">
              <a:avLst/>
            </a:prstGeom>
          </p:spPr>
        </p:pic>
        <p:pic>
          <p:nvPicPr>
            <p:cNvPr id="16" name="Picture 15">
              <a:extLst>
                <a:ext uri="{FF2B5EF4-FFF2-40B4-BE49-F238E27FC236}">
                  <a16:creationId xmlns:a16="http://schemas.microsoft.com/office/drawing/2014/main" id="{81326325-5F48-71CB-6D7A-D71CBC0F3E56}"/>
                </a:ext>
              </a:extLst>
            </p:cNvPr>
            <p:cNvPicPr>
              <a:picLocks noChangeAspect="1"/>
            </p:cNvPicPr>
            <p:nvPr/>
          </p:nvPicPr>
          <p:blipFill>
            <a:blip r:embed="rId8"/>
            <a:stretch>
              <a:fillRect/>
            </a:stretch>
          </p:blipFill>
          <p:spPr>
            <a:xfrm>
              <a:off x="545018" y="2869628"/>
              <a:ext cx="314369" cy="276264"/>
            </a:xfrm>
            <a:prstGeom prst="rect">
              <a:avLst/>
            </a:prstGeom>
          </p:spPr>
        </p:pic>
        <p:pic>
          <p:nvPicPr>
            <p:cNvPr id="20" name="Picture 19">
              <a:extLst>
                <a:ext uri="{FF2B5EF4-FFF2-40B4-BE49-F238E27FC236}">
                  <a16:creationId xmlns:a16="http://schemas.microsoft.com/office/drawing/2014/main" id="{5006EFBF-3970-F9E2-9D8C-4B2B39AFB074}"/>
                </a:ext>
              </a:extLst>
            </p:cNvPr>
            <p:cNvPicPr>
              <a:picLocks noChangeAspect="1"/>
            </p:cNvPicPr>
            <p:nvPr/>
          </p:nvPicPr>
          <p:blipFill>
            <a:blip r:embed="rId9"/>
            <a:stretch>
              <a:fillRect/>
            </a:stretch>
          </p:blipFill>
          <p:spPr>
            <a:xfrm>
              <a:off x="540255" y="3292370"/>
              <a:ext cx="323895" cy="314369"/>
            </a:xfrm>
            <a:prstGeom prst="rect">
              <a:avLst/>
            </a:prstGeom>
          </p:spPr>
        </p:pic>
        <p:pic>
          <p:nvPicPr>
            <p:cNvPr id="29" name="Picture 28">
              <a:extLst>
                <a:ext uri="{FF2B5EF4-FFF2-40B4-BE49-F238E27FC236}">
                  <a16:creationId xmlns:a16="http://schemas.microsoft.com/office/drawing/2014/main" id="{E11EF436-6C98-7D83-AAD1-A2980D02A026}"/>
                </a:ext>
              </a:extLst>
            </p:cNvPr>
            <p:cNvPicPr>
              <a:picLocks noChangeAspect="1"/>
            </p:cNvPicPr>
            <p:nvPr/>
          </p:nvPicPr>
          <p:blipFill>
            <a:blip r:embed="rId10"/>
            <a:stretch>
              <a:fillRect/>
            </a:stretch>
          </p:blipFill>
          <p:spPr>
            <a:xfrm>
              <a:off x="535491" y="5083341"/>
              <a:ext cx="333422" cy="266737"/>
            </a:xfrm>
            <a:prstGeom prst="rect">
              <a:avLst/>
            </a:prstGeom>
          </p:spPr>
        </p:pic>
      </p:grpSp>
      <p:grpSp>
        <p:nvGrpSpPr>
          <p:cNvPr id="68" name="Group 67">
            <a:extLst>
              <a:ext uri="{FF2B5EF4-FFF2-40B4-BE49-F238E27FC236}">
                <a16:creationId xmlns:a16="http://schemas.microsoft.com/office/drawing/2014/main" id="{30C61D8F-1C59-5378-4D1B-74913E09BEA5}"/>
              </a:ext>
            </a:extLst>
          </p:cNvPr>
          <p:cNvGrpSpPr/>
          <p:nvPr/>
        </p:nvGrpSpPr>
        <p:grpSpPr>
          <a:xfrm>
            <a:off x="4293312" y="1776554"/>
            <a:ext cx="333422" cy="3756955"/>
            <a:chOff x="3933722" y="1612170"/>
            <a:chExt cx="333422" cy="3756955"/>
          </a:xfrm>
        </p:grpSpPr>
        <p:pic>
          <p:nvPicPr>
            <p:cNvPr id="31" name="Picture 30">
              <a:extLst>
                <a:ext uri="{FF2B5EF4-FFF2-40B4-BE49-F238E27FC236}">
                  <a16:creationId xmlns:a16="http://schemas.microsoft.com/office/drawing/2014/main" id="{523ACF4C-F787-4CF7-CD13-68E6074CDD2F}"/>
                </a:ext>
              </a:extLst>
            </p:cNvPr>
            <p:cNvPicPr>
              <a:picLocks noChangeAspect="1"/>
            </p:cNvPicPr>
            <p:nvPr/>
          </p:nvPicPr>
          <p:blipFill>
            <a:blip r:embed="rId11"/>
            <a:stretch>
              <a:fillRect/>
            </a:stretch>
          </p:blipFill>
          <p:spPr>
            <a:xfrm>
              <a:off x="3943249" y="1612170"/>
              <a:ext cx="314369" cy="304843"/>
            </a:xfrm>
            <a:prstGeom prst="rect">
              <a:avLst/>
            </a:prstGeom>
          </p:spPr>
        </p:pic>
        <p:pic>
          <p:nvPicPr>
            <p:cNvPr id="33" name="Picture 32">
              <a:extLst>
                <a:ext uri="{FF2B5EF4-FFF2-40B4-BE49-F238E27FC236}">
                  <a16:creationId xmlns:a16="http://schemas.microsoft.com/office/drawing/2014/main" id="{DA320F77-56B9-9F1E-527A-9368EAF64CF8}"/>
                </a:ext>
              </a:extLst>
            </p:cNvPr>
            <p:cNvPicPr>
              <a:picLocks noChangeAspect="1"/>
            </p:cNvPicPr>
            <p:nvPr/>
          </p:nvPicPr>
          <p:blipFill>
            <a:blip r:embed="rId12"/>
            <a:stretch>
              <a:fillRect/>
            </a:stretch>
          </p:blipFill>
          <p:spPr>
            <a:xfrm>
              <a:off x="3943249" y="2038171"/>
              <a:ext cx="314369" cy="295316"/>
            </a:xfrm>
            <a:prstGeom prst="rect">
              <a:avLst/>
            </a:prstGeom>
          </p:spPr>
        </p:pic>
        <p:pic>
          <p:nvPicPr>
            <p:cNvPr id="35" name="Picture 34">
              <a:extLst>
                <a:ext uri="{FF2B5EF4-FFF2-40B4-BE49-F238E27FC236}">
                  <a16:creationId xmlns:a16="http://schemas.microsoft.com/office/drawing/2014/main" id="{03D3B451-DFBB-C463-B7F1-D7B649CE9BB6}"/>
                </a:ext>
              </a:extLst>
            </p:cNvPr>
            <p:cNvPicPr>
              <a:picLocks noChangeAspect="1"/>
            </p:cNvPicPr>
            <p:nvPr/>
          </p:nvPicPr>
          <p:blipFill>
            <a:blip r:embed="rId13"/>
            <a:stretch>
              <a:fillRect/>
            </a:stretch>
          </p:blipFill>
          <p:spPr>
            <a:xfrm>
              <a:off x="3943249" y="2464172"/>
              <a:ext cx="314369" cy="285790"/>
            </a:xfrm>
            <a:prstGeom prst="rect">
              <a:avLst/>
            </a:prstGeom>
          </p:spPr>
        </p:pic>
        <p:pic>
          <p:nvPicPr>
            <p:cNvPr id="37" name="Picture 36">
              <a:extLst>
                <a:ext uri="{FF2B5EF4-FFF2-40B4-BE49-F238E27FC236}">
                  <a16:creationId xmlns:a16="http://schemas.microsoft.com/office/drawing/2014/main" id="{1852456B-FBB7-906B-E271-D1CE113552B6}"/>
                </a:ext>
              </a:extLst>
            </p:cNvPr>
            <p:cNvPicPr>
              <a:picLocks noChangeAspect="1"/>
            </p:cNvPicPr>
            <p:nvPr/>
          </p:nvPicPr>
          <p:blipFill>
            <a:blip r:embed="rId14"/>
            <a:stretch>
              <a:fillRect/>
            </a:stretch>
          </p:blipFill>
          <p:spPr>
            <a:xfrm>
              <a:off x="3933722" y="2916237"/>
              <a:ext cx="333422" cy="285790"/>
            </a:xfrm>
            <a:prstGeom prst="rect">
              <a:avLst/>
            </a:prstGeom>
          </p:spPr>
        </p:pic>
        <p:pic>
          <p:nvPicPr>
            <p:cNvPr id="39" name="Picture 38">
              <a:extLst>
                <a:ext uri="{FF2B5EF4-FFF2-40B4-BE49-F238E27FC236}">
                  <a16:creationId xmlns:a16="http://schemas.microsoft.com/office/drawing/2014/main" id="{0EAED835-03A0-7EFB-5058-C5211A2E79CE}"/>
                </a:ext>
              </a:extLst>
            </p:cNvPr>
            <p:cNvPicPr>
              <a:picLocks noChangeAspect="1"/>
            </p:cNvPicPr>
            <p:nvPr/>
          </p:nvPicPr>
          <p:blipFill>
            <a:blip r:embed="rId15"/>
            <a:stretch>
              <a:fillRect/>
            </a:stretch>
          </p:blipFill>
          <p:spPr>
            <a:xfrm>
              <a:off x="3938486" y="3316179"/>
              <a:ext cx="323895" cy="266737"/>
            </a:xfrm>
            <a:prstGeom prst="rect">
              <a:avLst/>
            </a:prstGeom>
          </p:spPr>
        </p:pic>
        <p:pic>
          <p:nvPicPr>
            <p:cNvPr id="41" name="Picture 40">
              <a:extLst>
                <a:ext uri="{FF2B5EF4-FFF2-40B4-BE49-F238E27FC236}">
                  <a16:creationId xmlns:a16="http://schemas.microsoft.com/office/drawing/2014/main" id="{0C894833-CE1B-C52C-8CFF-DA1FF3148398}"/>
                </a:ext>
              </a:extLst>
            </p:cNvPr>
            <p:cNvPicPr>
              <a:picLocks noChangeAspect="1"/>
            </p:cNvPicPr>
            <p:nvPr/>
          </p:nvPicPr>
          <p:blipFill>
            <a:blip r:embed="rId16"/>
            <a:stretch>
              <a:fillRect/>
            </a:stretch>
          </p:blipFill>
          <p:spPr>
            <a:xfrm>
              <a:off x="3943249" y="3773750"/>
              <a:ext cx="314369" cy="276264"/>
            </a:xfrm>
            <a:prstGeom prst="rect">
              <a:avLst/>
            </a:prstGeom>
          </p:spPr>
        </p:pic>
        <p:pic>
          <p:nvPicPr>
            <p:cNvPr id="43" name="Picture 42">
              <a:extLst>
                <a:ext uri="{FF2B5EF4-FFF2-40B4-BE49-F238E27FC236}">
                  <a16:creationId xmlns:a16="http://schemas.microsoft.com/office/drawing/2014/main" id="{59E7E87D-E0DE-552B-FC49-A15D657E3D3F}"/>
                </a:ext>
              </a:extLst>
            </p:cNvPr>
            <p:cNvPicPr>
              <a:picLocks noChangeAspect="1"/>
            </p:cNvPicPr>
            <p:nvPr/>
          </p:nvPicPr>
          <p:blipFill>
            <a:blip r:embed="rId17"/>
            <a:stretch>
              <a:fillRect/>
            </a:stretch>
          </p:blipFill>
          <p:spPr>
            <a:xfrm>
              <a:off x="3943249" y="4184722"/>
              <a:ext cx="314369" cy="276264"/>
            </a:xfrm>
            <a:prstGeom prst="rect">
              <a:avLst/>
            </a:prstGeom>
          </p:spPr>
        </p:pic>
        <p:pic>
          <p:nvPicPr>
            <p:cNvPr id="45" name="Picture 44">
              <a:extLst>
                <a:ext uri="{FF2B5EF4-FFF2-40B4-BE49-F238E27FC236}">
                  <a16:creationId xmlns:a16="http://schemas.microsoft.com/office/drawing/2014/main" id="{795B66C9-1BDE-4639-06DD-6D4464D3A4E0}"/>
                </a:ext>
              </a:extLst>
            </p:cNvPr>
            <p:cNvPicPr>
              <a:picLocks noChangeAspect="1"/>
            </p:cNvPicPr>
            <p:nvPr/>
          </p:nvPicPr>
          <p:blipFill>
            <a:blip r:embed="rId18"/>
            <a:stretch>
              <a:fillRect/>
            </a:stretch>
          </p:blipFill>
          <p:spPr>
            <a:xfrm>
              <a:off x="3957538" y="4632027"/>
              <a:ext cx="285790" cy="285790"/>
            </a:xfrm>
            <a:prstGeom prst="rect">
              <a:avLst/>
            </a:prstGeom>
          </p:spPr>
        </p:pic>
        <p:pic>
          <p:nvPicPr>
            <p:cNvPr id="47" name="Picture 46">
              <a:extLst>
                <a:ext uri="{FF2B5EF4-FFF2-40B4-BE49-F238E27FC236}">
                  <a16:creationId xmlns:a16="http://schemas.microsoft.com/office/drawing/2014/main" id="{0A0CFF7A-9F7D-E29B-10DF-CAEC6C9A11BC}"/>
                </a:ext>
              </a:extLst>
            </p:cNvPr>
            <p:cNvPicPr>
              <a:picLocks noChangeAspect="1"/>
            </p:cNvPicPr>
            <p:nvPr/>
          </p:nvPicPr>
          <p:blipFill>
            <a:blip r:embed="rId19"/>
            <a:stretch>
              <a:fillRect/>
            </a:stretch>
          </p:blipFill>
          <p:spPr>
            <a:xfrm>
              <a:off x="3943249" y="5064282"/>
              <a:ext cx="314369" cy="304843"/>
            </a:xfrm>
            <a:prstGeom prst="rect">
              <a:avLst/>
            </a:prstGeom>
          </p:spPr>
        </p:pic>
      </p:grpSp>
      <p:grpSp>
        <p:nvGrpSpPr>
          <p:cNvPr id="71" name="Group 70">
            <a:extLst>
              <a:ext uri="{FF2B5EF4-FFF2-40B4-BE49-F238E27FC236}">
                <a16:creationId xmlns:a16="http://schemas.microsoft.com/office/drawing/2014/main" id="{60ABC56A-ADFC-4981-9180-392B358C41AE}"/>
              </a:ext>
            </a:extLst>
          </p:cNvPr>
          <p:cNvGrpSpPr/>
          <p:nvPr/>
        </p:nvGrpSpPr>
        <p:grpSpPr>
          <a:xfrm>
            <a:off x="8515104" y="1740218"/>
            <a:ext cx="352474" cy="4249369"/>
            <a:chOff x="8412366" y="1575834"/>
            <a:chExt cx="352474" cy="4249369"/>
          </a:xfrm>
        </p:grpSpPr>
        <p:pic>
          <p:nvPicPr>
            <p:cNvPr id="49" name="Picture 48">
              <a:extLst>
                <a:ext uri="{FF2B5EF4-FFF2-40B4-BE49-F238E27FC236}">
                  <a16:creationId xmlns:a16="http://schemas.microsoft.com/office/drawing/2014/main" id="{6A39DAA8-7395-46C1-4EE5-921A6AA7FD66}"/>
                </a:ext>
              </a:extLst>
            </p:cNvPr>
            <p:cNvPicPr>
              <a:picLocks noChangeAspect="1"/>
            </p:cNvPicPr>
            <p:nvPr/>
          </p:nvPicPr>
          <p:blipFill>
            <a:blip r:embed="rId20"/>
            <a:stretch>
              <a:fillRect/>
            </a:stretch>
          </p:blipFill>
          <p:spPr>
            <a:xfrm>
              <a:off x="8440945" y="1575834"/>
              <a:ext cx="295316" cy="295316"/>
            </a:xfrm>
            <a:prstGeom prst="rect">
              <a:avLst/>
            </a:prstGeom>
          </p:spPr>
        </p:pic>
        <p:pic>
          <p:nvPicPr>
            <p:cNvPr id="51" name="Picture 50">
              <a:extLst>
                <a:ext uri="{FF2B5EF4-FFF2-40B4-BE49-F238E27FC236}">
                  <a16:creationId xmlns:a16="http://schemas.microsoft.com/office/drawing/2014/main" id="{DB4185DB-C60C-05FD-3875-F8A9429EA904}"/>
                </a:ext>
              </a:extLst>
            </p:cNvPr>
            <p:cNvPicPr>
              <a:picLocks noChangeAspect="1"/>
            </p:cNvPicPr>
            <p:nvPr/>
          </p:nvPicPr>
          <p:blipFill>
            <a:blip r:embed="rId21"/>
            <a:stretch>
              <a:fillRect/>
            </a:stretch>
          </p:blipFill>
          <p:spPr>
            <a:xfrm>
              <a:off x="8436182" y="2017624"/>
              <a:ext cx="304843" cy="295316"/>
            </a:xfrm>
            <a:prstGeom prst="rect">
              <a:avLst/>
            </a:prstGeom>
          </p:spPr>
        </p:pic>
        <p:pic>
          <p:nvPicPr>
            <p:cNvPr id="53" name="Picture 52">
              <a:extLst>
                <a:ext uri="{FF2B5EF4-FFF2-40B4-BE49-F238E27FC236}">
                  <a16:creationId xmlns:a16="http://schemas.microsoft.com/office/drawing/2014/main" id="{2085C2F5-BE59-EC99-82D5-C541C756F948}"/>
                </a:ext>
              </a:extLst>
            </p:cNvPr>
            <p:cNvPicPr>
              <a:picLocks noChangeAspect="1"/>
            </p:cNvPicPr>
            <p:nvPr/>
          </p:nvPicPr>
          <p:blipFill>
            <a:blip r:embed="rId22"/>
            <a:stretch>
              <a:fillRect/>
            </a:stretch>
          </p:blipFill>
          <p:spPr>
            <a:xfrm>
              <a:off x="8436182" y="2460156"/>
              <a:ext cx="304843" cy="314369"/>
            </a:xfrm>
            <a:prstGeom prst="rect">
              <a:avLst/>
            </a:prstGeom>
          </p:spPr>
        </p:pic>
        <p:pic>
          <p:nvPicPr>
            <p:cNvPr id="55" name="Picture 54">
              <a:extLst>
                <a:ext uri="{FF2B5EF4-FFF2-40B4-BE49-F238E27FC236}">
                  <a16:creationId xmlns:a16="http://schemas.microsoft.com/office/drawing/2014/main" id="{41FBE23E-78C4-2B58-6ED9-ADFBF8A72083}"/>
                </a:ext>
              </a:extLst>
            </p:cNvPr>
            <p:cNvPicPr>
              <a:picLocks noChangeAspect="1"/>
            </p:cNvPicPr>
            <p:nvPr/>
          </p:nvPicPr>
          <p:blipFill>
            <a:blip r:embed="rId23"/>
            <a:stretch>
              <a:fillRect/>
            </a:stretch>
          </p:blipFill>
          <p:spPr>
            <a:xfrm>
              <a:off x="8417129" y="2886909"/>
              <a:ext cx="342948" cy="323895"/>
            </a:xfrm>
            <a:prstGeom prst="rect">
              <a:avLst/>
            </a:prstGeom>
          </p:spPr>
        </p:pic>
        <p:pic>
          <p:nvPicPr>
            <p:cNvPr id="57" name="Picture 56">
              <a:extLst>
                <a:ext uri="{FF2B5EF4-FFF2-40B4-BE49-F238E27FC236}">
                  <a16:creationId xmlns:a16="http://schemas.microsoft.com/office/drawing/2014/main" id="{49B9A580-2CDF-B1C7-9729-EF6EC4F4231D}"/>
                </a:ext>
              </a:extLst>
            </p:cNvPr>
            <p:cNvPicPr>
              <a:picLocks noChangeAspect="1"/>
            </p:cNvPicPr>
            <p:nvPr/>
          </p:nvPicPr>
          <p:blipFill>
            <a:blip r:embed="rId24"/>
            <a:stretch>
              <a:fillRect/>
            </a:stretch>
          </p:blipFill>
          <p:spPr>
            <a:xfrm>
              <a:off x="8440945" y="3327948"/>
              <a:ext cx="295316" cy="304843"/>
            </a:xfrm>
            <a:prstGeom prst="rect">
              <a:avLst/>
            </a:prstGeom>
          </p:spPr>
        </p:pic>
        <p:pic>
          <p:nvPicPr>
            <p:cNvPr id="59" name="Picture 58">
              <a:extLst>
                <a:ext uri="{FF2B5EF4-FFF2-40B4-BE49-F238E27FC236}">
                  <a16:creationId xmlns:a16="http://schemas.microsoft.com/office/drawing/2014/main" id="{9057E48A-FC31-51E9-3C15-6DFCBB6E9478}"/>
                </a:ext>
              </a:extLst>
            </p:cNvPr>
            <p:cNvPicPr>
              <a:picLocks noChangeAspect="1"/>
            </p:cNvPicPr>
            <p:nvPr/>
          </p:nvPicPr>
          <p:blipFill>
            <a:blip r:embed="rId25"/>
            <a:stretch>
              <a:fillRect/>
            </a:stretch>
          </p:blipFill>
          <p:spPr>
            <a:xfrm>
              <a:off x="8417129" y="3754703"/>
              <a:ext cx="342948" cy="314369"/>
            </a:xfrm>
            <a:prstGeom prst="rect">
              <a:avLst/>
            </a:prstGeom>
          </p:spPr>
        </p:pic>
        <p:pic>
          <p:nvPicPr>
            <p:cNvPr id="61" name="Picture 60">
              <a:extLst>
                <a:ext uri="{FF2B5EF4-FFF2-40B4-BE49-F238E27FC236}">
                  <a16:creationId xmlns:a16="http://schemas.microsoft.com/office/drawing/2014/main" id="{ACDCC7A5-BE64-1A45-A743-14120DD7A8A5}"/>
                </a:ext>
              </a:extLst>
            </p:cNvPr>
            <p:cNvPicPr>
              <a:picLocks noChangeAspect="1"/>
            </p:cNvPicPr>
            <p:nvPr/>
          </p:nvPicPr>
          <p:blipFill>
            <a:blip r:embed="rId26"/>
            <a:stretch>
              <a:fillRect/>
            </a:stretch>
          </p:blipFill>
          <p:spPr>
            <a:xfrm>
              <a:off x="8426656" y="4190979"/>
              <a:ext cx="323895" cy="304843"/>
            </a:xfrm>
            <a:prstGeom prst="rect">
              <a:avLst/>
            </a:prstGeom>
          </p:spPr>
        </p:pic>
        <p:pic>
          <p:nvPicPr>
            <p:cNvPr id="63" name="Picture 62">
              <a:extLst>
                <a:ext uri="{FF2B5EF4-FFF2-40B4-BE49-F238E27FC236}">
                  <a16:creationId xmlns:a16="http://schemas.microsoft.com/office/drawing/2014/main" id="{2FC8334D-27AB-0B02-CF8D-D0DDC3D0C8B4}"/>
                </a:ext>
              </a:extLst>
            </p:cNvPr>
            <p:cNvPicPr>
              <a:picLocks noChangeAspect="1"/>
            </p:cNvPicPr>
            <p:nvPr/>
          </p:nvPicPr>
          <p:blipFill>
            <a:blip r:embed="rId27"/>
            <a:stretch>
              <a:fillRect/>
            </a:stretch>
          </p:blipFill>
          <p:spPr>
            <a:xfrm>
              <a:off x="8431419" y="4632771"/>
              <a:ext cx="314369" cy="304843"/>
            </a:xfrm>
            <a:prstGeom prst="rect">
              <a:avLst/>
            </a:prstGeom>
          </p:spPr>
        </p:pic>
        <p:pic>
          <p:nvPicPr>
            <p:cNvPr id="65" name="Picture 64">
              <a:extLst>
                <a:ext uri="{FF2B5EF4-FFF2-40B4-BE49-F238E27FC236}">
                  <a16:creationId xmlns:a16="http://schemas.microsoft.com/office/drawing/2014/main" id="{0144FD46-E21C-A747-82E9-F8862B65719F}"/>
                </a:ext>
              </a:extLst>
            </p:cNvPr>
            <p:cNvPicPr>
              <a:picLocks noChangeAspect="1"/>
            </p:cNvPicPr>
            <p:nvPr/>
          </p:nvPicPr>
          <p:blipFill>
            <a:blip r:embed="rId28"/>
            <a:stretch>
              <a:fillRect/>
            </a:stretch>
          </p:blipFill>
          <p:spPr>
            <a:xfrm>
              <a:off x="8412366" y="5073812"/>
              <a:ext cx="352474" cy="285790"/>
            </a:xfrm>
            <a:prstGeom prst="rect">
              <a:avLst/>
            </a:prstGeom>
          </p:spPr>
        </p:pic>
        <p:pic>
          <p:nvPicPr>
            <p:cNvPr id="67" name="Picture 66">
              <a:extLst>
                <a:ext uri="{FF2B5EF4-FFF2-40B4-BE49-F238E27FC236}">
                  <a16:creationId xmlns:a16="http://schemas.microsoft.com/office/drawing/2014/main" id="{A581D831-E798-FD19-8677-7B57BF89825E}"/>
                </a:ext>
              </a:extLst>
            </p:cNvPr>
            <p:cNvPicPr>
              <a:picLocks noChangeAspect="1"/>
            </p:cNvPicPr>
            <p:nvPr/>
          </p:nvPicPr>
          <p:blipFill>
            <a:blip r:embed="rId29"/>
            <a:stretch>
              <a:fillRect/>
            </a:stretch>
          </p:blipFill>
          <p:spPr>
            <a:xfrm>
              <a:off x="8412366" y="5491781"/>
              <a:ext cx="352474" cy="333422"/>
            </a:xfrm>
            <a:prstGeom prst="rect">
              <a:avLst/>
            </a:prstGeom>
          </p:spPr>
        </p:pic>
      </p:grpSp>
    </p:spTree>
    <p:extLst>
      <p:ext uri="{BB962C8B-B14F-4D97-AF65-F5344CB8AC3E}">
        <p14:creationId xmlns:p14="http://schemas.microsoft.com/office/powerpoint/2010/main" val="320010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BF544-31A3-A6FC-B563-313E47256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35FA1-B918-94EE-B8A7-7B8CAEDF7025}"/>
              </a:ext>
            </a:extLst>
          </p:cNvPr>
          <p:cNvSpPr>
            <a:spLocks noGrp="1"/>
          </p:cNvSpPr>
          <p:nvPr>
            <p:ph type="title"/>
          </p:nvPr>
        </p:nvSpPr>
        <p:spPr>
          <a:xfrm>
            <a:off x="3775363" y="3426232"/>
            <a:ext cx="5191606" cy="627063"/>
          </a:xfrm>
        </p:spPr>
        <p:txBody>
          <a:bodyPr/>
          <a:lstStyle/>
          <a:p>
            <a:r>
              <a:rPr lang="en-GB" sz="4400"/>
              <a:t>Focus on trends – key drivers of overall satisfaction</a:t>
            </a:r>
          </a:p>
        </p:txBody>
      </p:sp>
    </p:spTree>
    <p:extLst>
      <p:ext uri="{BB962C8B-B14F-4D97-AF65-F5344CB8AC3E}">
        <p14:creationId xmlns:p14="http://schemas.microsoft.com/office/powerpoint/2010/main" val="97251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9E3A-D6F8-7727-A24D-8D54D037A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41349-3BDA-C3F8-4AAE-45A74F90E75F}"/>
              </a:ext>
            </a:extLst>
          </p:cNvPr>
          <p:cNvSpPr>
            <a:spLocks noGrp="1"/>
          </p:cNvSpPr>
          <p:nvPr>
            <p:ph type="title"/>
          </p:nvPr>
        </p:nvSpPr>
        <p:spPr>
          <a:xfrm>
            <a:off x="497159" y="253452"/>
            <a:ext cx="10403197" cy="977900"/>
          </a:xfrm>
        </p:spPr>
        <p:txBody>
          <a:bodyPr>
            <a:normAutofit/>
          </a:bodyPr>
          <a:lstStyle/>
          <a:p>
            <a:r>
              <a:rPr lang="en-GB"/>
              <a:t>Journey time</a:t>
            </a:r>
          </a:p>
        </p:txBody>
      </p:sp>
      <p:graphicFrame>
        <p:nvGraphicFramePr>
          <p:cNvPr id="9" name="Content Placeholder 8">
            <a:extLst>
              <a:ext uri="{FF2B5EF4-FFF2-40B4-BE49-F238E27FC236}">
                <a16:creationId xmlns:a16="http://schemas.microsoft.com/office/drawing/2014/main" id="{AFBCEE65-4AD8-0279-0B9E-4EC793236796}"/>
              </a:ext>
            </a:extLst>
          </p:cNvPr>
          <p:cNvGraphicFramePr>
            <a:graphicFrameLocks noGrp="1"/>
          </p:cNvGraphicFramePr>
          <p:nvPr>
            <p:ph idx="1"/>
            <p:extLst>
              <p:ext uri="{D42A27DB-BD31-4B8C-83A1-F6EECF244321}">
                <p14:modId xmlns:p14="http://schemas.microsoft.com/office/powerpoint/2010/main" val="2495774149"/>
              </p:ext>
            </p:extLst>
          </p:nvPr>
        </p:nvGraphicFramePr>
        <p:xfrm>
          <a:off x="515867" y="1364525"/>
          <a:ext cx="11074400" cy="19619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7D713141-DE26-7810-8D45-83AE20F1A054}"/>
              </a:ext>
            </a:extLst>
          </p:cNvPr>
          <p:cNvGraphicFramePr>
            <a:graphicFrameLocks/>
          </p:cNvGraphicFramePr>
          <p:nvPr>
            <p:extLst>
              <p:ext uri="{D42A27DB-BD31-4B8C-83A1-F6EECF244321}">
                <p14:modId xmlns:p14="http://schemas.microsoft.com/office/powerpoint/2010/main" val="1958931371"/>
              </p:ext>
            </p:extLst>
          </p:nvPr>
        </p:nvGraphicFramePr>
        <p:xfrm>
          <a:off x="515867" y="3344973"/>
          <a:ext cx="11074400" cy="246575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A26DA80-ED2B-855D-3458-BA5FBED53418}"/>
              </a:ext>
            </a:extLst>
          </p:cNvPr>
          <p:cNvSpPr txBox="1"/>
          <p:nvPr/>
        </p:nvSpPr>
        <p:spPr>
          <a:xfrm>
            <a:off x="571500" y="6166884"/>
            <a:ext cx="8425016" cy="430887"/>
          </a:xfrm>
          <a:prstGeom prst="rect">
            <a:avLst/>
          </a:prstGeom>
          <a:noFill/>
        </p:spPr>
        <p:txBody>
          <a:bodyPr wrap="square" rtlCol="0">
            <a:spAutoFit/>
          </a:bodyPr>
          <a:lstStyle/>
          <a:p>
            <a:r>
              <a:rPr lang="en-GB" sz="1100"/>
              <a:t>Discrete quarterly data</a:t>
            </a:r>
          </a:p>
          <a:p>
            <a:r>
              <a:rPr lang="en-GB" sz="1100"/>
              <a:t>Base: All respondents giving a rating (base sizes range from: journey time 2165 to 2557; journey time vs. expectations 2022 to 2407)</a:t>
            </a:r>
          </a:p>
        </p:txBody>
      </p:sp>
      <p:sp>
        <p:nvSpPr>
          <p:cNvPr id="3" name="TextBox 2">
            <a:extLst>
              <a:ext uri="{FF2B5EF4-FFF2-40B4-BE49-F238E27FC236}">
                <a16:creationId xmlns:a16="http://schemas.microsoft.com/office/drawing/2014/main" id="{6D386D4E-6824-A3BF-3462-F3E3A7C072FC}"/>
              </a:ext>
            </a:extLst>
          </p:cNvPr>
          <p:cNvSpPr txBox="1"/>
          <p:nvPr/>
        </p:nvSpPr>
        <p:spPr>
          <a:xfrm>
            <a:off x="513448" y="733465"/>
            <a:ext cx="11008377" cy="646331"/>
          </a:xfrm>
          <a:prstGeom prst="rect">
            <a:avLst/>
          </a:prstGeom>
          <a:noFill/>
          <a:ln>
            <a:noFill/>
          </a:ln>
        </p:spPr>
        <p:txBody>
          <a:bodyPr wrap="square" lIns="91440" tIns="45720" rIns="91440" bIns="45720" rtlCol="0" anchor="t">
            <a:spAutoFit/>
          </a:bodyPr>
          <a:lstStyle/>
          <a:p>
            <a:r>
              <a:rPr lang="en-GB"/>
              <a:t>Journey time has remained fairly stable this quarter, with 69 per cent satisfied. 79 per cent rated the journey time as expected or shorter, comparable with Q3 in the previous two years.</a:t>
            </a:r>
          </a:p>
        </p:txBody>
      </p:sp>
    </p:spTree>
    <p:extLst>
      <p:ext uri="{BB962C8B-B14F-4D97-AF65-F5344CB8AC3E}">
        <p14:creationId xmlns:p14="http://schemas.microsoft.com/office/powerpoint/2010/main" val="122579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2E1FC-C036-10F1-A697-77F61E53D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B1AAD-118B-4A8D-5C44-7335E220C3EE}"/>
              </a:ext>
            </a:extLst>
          </p:cNvPr>
          <p:cNvSpPr>
            <a:spLocks noGrp="1"/>
          </p:cNvSpPr>
          <p:nvPr>
            <p:ph type="title"/>
          </p:nvPr>
        </p:nvSpPr>
        <p:spPr>
          <a:xfrm>
            <a:off x="465174" y="251024"/>
            <a:ext cx="10403197" cy="977900"/>
          </a:xfrm>
        </p:spPr>
        <p:txBody>
          <a:bodyPr>
            <a:normAutofit/>
          </a:bodyPr>
          <a:lstStyle/>
          <a:p>
            <a:r>
              <a:rPr lang="en-GB"/>
              <a:t>Overall satisfaction vs traffic levels</a:t>
            </a:r>
          </a:p>
        </p:txBody>
      </p:sp>
      <p:graphicFrame>
        <p:nvGraphicFramePr>
          <p:cNvPr id="3" name="Content Placeholder 8">
            <a:extLst>
              <a:ext uri="{FF2B5EF4-FFF2-40B4-BE49-F238E27FC236}">
                <a16:creationId xmlns:a16="http://schemas.microsoft.com/office/drawing/2014/main" id="{B0822C3E-7A8B-E1D9-C5CB-D74644F4DF51}"/>
              </a:ext>
            </a:extLst>
          </p:cNvPr>
          <p:cNvGraphicFramePr>
            <a:graphicFrameLocks/>
          </p:cNvGraphicFramePr>
          <p:nvPr>
            <p:extLst>
              <p:ext uri="{D42A27DB-BD31-4B8C-83A1-F6EECF244321}">
                <p14:modId xmlns:p14="http://schemas.microsoft.com/office/powerpoint/2010/main" val="757372031"/>
              </p:ext>
            </p:extLst>
          </p:nvPr>
        </p:nvGraphicFramePr>
        <p:xfrm>
          <a:off x="448225" y="3613025"/>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5E005288-8E4F-42C7-3F39-12D40187473E}"/>
              </a:ext>
            </a:extLst>
          </p:cNvPr>
          <p:cNvGraphicFramePr>
            <a:graphicFrameLocks noGrp="1"/>
          </p:cNvGraphicFramePr>
          <p:nvPr>
            <p:ph idx="1"/>
            <p:extLst>
              <p:ext uri="{D42A27DB-BD31-4B8C-83A1-F6EECF244321}">
                <p14:modId xmlns:p14="http://schemas.microsoft.com/office/powerpoint/2010/main" val="1319995507"/>
              </p:ext>
            </p:extLst>
          </p:nvPr>
        </p:nvGraphicFramePr>
        <p:xfrm>
          <a:off x="448225" y="1567268"/>
          <a:ext cx="11074400" cy="196193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6E31917-8ADF-05CF-EA7D-587E09DBBA2E}"/>
              </a:ext>
            </a:extLst>
          </p:cNvPr>
          <p:cNvSpPr txBox="1"/>
          <p:nvPr/>
        </p:nvSpPr>
        <p:spPr>
          <a:xfrm>
            <a:off x="517016" y="905758"/>
            <a:ext cx="9812215" cy="646331"/>
          </a:xfrm>
          <a:prstGeom prst="rect">
            <a:avLst/>
          </a:prstGeom>
          <a:noFill/>
          <a:ln>
            <a:noFill/>
          </a:ln>
        </p:spPr>
        <p:txBody>
          <a:bodyPr wrap="square" lIns="91440" tIns="45720" rIns="91440" bIns="45720" rtlCol="0" anchor="t">
            <a:spAutoFit/>
          </a:bodyPr>
          <a:lstStyle/>
          <a:p>
            <a:r>
              <a:rPr lang="en-GB"/>
              <a:t>Traffic levels this quarter are comparable with those in Q3 in previous years. These remain a key driver of overall satisfaction. </a:t>
            </a:r>
            <a:endParaRPr lang="en-GB">
              <a:cs typeface="Arial"/>
            </a:endParaRPr>
          </a:p>
        </p:txBody>
      </p:sp>
      <p:sp>
        <p:nvSpPr>
          <p:cNvPr id="7" name="TextBox 6">
            <a:extLst>
              <a:ext uri="{FF2B5EF4-FFF2-40B4-BE49-F238E27FC236}">
                <a16:creationId xmlns:a16="http://schemas.microsoft.com/office/drawing/2014/main" id="{C481718A-5CC8-DB49-F26D-CACC38177279}"/>
              </a:ext>
            </a:extLst>
          </p:cNvPr>
          <p:cNvSpPr txBox="1"/>
          <p:nvPr/>
        </p:nvSpPr>
        <p:spPr>
          <a:xfrm>
            <a:off x="624663" y="6087140"/>
            <a:ext cx="8425016" cy="430887"/>
          </a:xfrm>
          <a:prstGeom prst="rect">
            <a:avLst/>
          </a:prstGeom>
          <a:noFill/>
        </p:spPr>
        <p:txBody>
          <a:bodyPr wrap="square" rtlCol="0">
            <a:spAutoFit/>
          </a:bodyPr>
          <a:lstStyle/>
          <a:p>
            <a:r>
              <a:rPr lang="en-GB" sz="1100"/>
              <a:t>Discrete quarterly data</a:t>
            </a:r>
          </a:p>
          <a:p>
            <a:r>
              <a:rPr lang="en-GB" sz="1100"/>
              <a:t>Base: All respondents giving a rating (base sizes range from: overall satisfaction 2160 to 2560; traffic 2147 to 2540)</a:t>
            </a:r>
          </a:p>
        </p:txBody>
      </p:sp>
    </p:spTree>
    <p:extLst>
      <p:ext uri="{BB962C8B-B14F-4D97-AF65-F5344CB8AC3E}">
        <p14:creationId xmlns:p14="http://schemas.microsoft.com/office/powerpoint/2010/main" val="137717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341C-A312-ABA5-83A6-8627CE82A4D3}"/>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87622D39-8A62-E682-0BA6-83F086662D63}"/>
              </a:ext>
            </a:extLst>
          </p:cNvPr>
          <p:cNvGraphicFramePr>
            <a:graphicFrameLocks noGrp="1"/>
          </p:cNvGraphicFramePr>
          <p:nvPr>
            <p:ph idx="1"/>
            <p:extLst>
              <p:ext uri="{D42A27DB-BD31-4B8C-83A1-F6EECF244321}">
                <p14:modId xmlns:p14="http://schemas.microsoft.com/office/powerpoint/2010/main" val="1925378"/>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4B2B595F-E99C-8E09-5186-19E820EC21C7}"/>
              </a:ext>
            </a:extLst>
          </p:cNvPr>
          <p:cNvGraphicFramePr>
            <a:graphicFrameLocks/>
          </p:cNvGraphicFramePr>
          <p:nvPr>
            <p:extLst>
              <p:ext uri="{D42A27DB-BD31-4B8C-83A1-F6EECF244321}">
                <p14:modId xmlns:p14="http://schemas.microsoft.com/office/powerpoint/2010/main" val="2014497436"/>
              </p:ext>
            </p:extLst>
          </p:nvPr>
        </p:nvGraphicFramePr>
        <p:xfrm>
          <a:off x="395062" y="1476560"/>
          <a:ext cx="110744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75CB878F-8DE4-4621-9AED-A8F58C0B6A41}"/>
              </a:ext>
            </a:extLst>
          </p:cNvPr>
          <p:cNvSpPr>
            <a:spLocks noGrp="1"/>
          </p:cNvSpPr>
          <p:nvPr>
            <p:ph type="title"/>
          </p:nvPr>
        </p:nvSpPr>
        <p:spPr>
          <a:xfrm>
            <a:off x="395062" y="228444"/>
            <a:ext cx="10403197" cy="977900"/>
          </a:xfrm>
        </p:spPr>
        <p:txBody>
          <a:bodyPr>
            <a:normAutofit/>
          </a:bodyPr>
          <a:lstStyle/>
          <a:p>
            <a:r>
              <a:rPr lang="en-GB"/>
              <a:t>Road surface and feelings of safety</a:t>
            </a:r>
          </a:p>
        </p:txBody>
      </p:sp>
      <p:sp>
        <p:nvSpPr>
          <p:cNvPr id="2" name="TextBox 1">
            <a:extLst>
              <a:ext uri="{FF2B5EF4-FFF2-40B4-BE49-F238E27FC236}">
                <a16:creationId xmlns:a16="http://schemas.microsoft.com/office/drawing/2014/main" id="{32E43D87-FC89-55FC-0F8C-73116546F6C3}"/>
              </a:ext>
            </a:extLst>
          </p:cNvPr>
          <p:cNvSpPr txBox="1"/>
          <p:nvPr/>
        </p:nvSpPr>
        <p:spPr>
          <a:xfrm>
            <a:off x="395062" y="800003"/>
            <a:ext cx="9988653" cy="646331"/>
          </a:xfrm>
          <a:prstGeom prst="rect">
            <a:avLst/>
          </a:prstGeom>
          <a:noFill/>
          <a:ln>
            <a:noFill/>
          </a:ln>
        </p:spPr>
        <p:txBody>
          <a:bodyPr wrap="square" lIns="91440" tIns="45720" rIns="91440" bIns="45720" rtlCol="0" anchor="t">
            <a:spAutoFit/>
          </a:bodyPr>
          <a:lstStyle/>
          <a:p>
            <a:r>
              <a:rPr lang="en-GB"/>
              <a:t>Satisfaction with road surface and feelings of safety remain fairly stable this quarter. 72 per cent are satisfied with the road surface; 80 per cent feel safe.</a:t>
            </a:r>
          </a:p>
        </p:txBody>
      </p:sp>
      <p:sp>
        <p:nvSpPr>
          <p:cNvPr id="6" name="TextBox 5">
            <a:extLst>
              <a:ext uri="{FF2B5EF4-FFF2-40B4-BE49-F238E27FC236}">
                <a16:creationId xmlns:a16="http://schemas.microsoft.com/office/drawing/2014/main" id="{4C667FA8-AD59-C629-E0F7-5635068DCEC7}"/>
              </a:ext>
            </a:extLst>
          </p:cNvPr>
          <p:cNvSpPr txBox="1"/>
          <p:nvPr/>
        </p:nvSpPr>
        <p:spPr>
          <a:xfrm>
            <a:off x="571500" y="6166884"/>
            <a:ext cx="8425016" cy="430887"/>
          </a:xfrm>
          <a:prstGeom prst="rect">
            <a:avLst/>
          </a:prstGeom>
          <a:noFill/>
        </p:spPr>
        <p:txBody>
          <a:bodyPr wrap="square" rtlCol="0">
            <a:spAutoFit/>
          </a:bodyPr>
          <a:lstStyle/>
          <a:p>
            <a:r>
              <a:rPr lang="en-GB" sz="1100"/>
              <a:t>Discrete quarterly data</a:t>
            </a:r>
          </a:p>
          <a:p>
            <a:r>
              <a:rPr lang="en-GB" sz="1100"/>
              <a:t>Base: All respondents giving a rating (base sizes range from: road surface 2145 to 2526; safety 2160 to 2559)</a:t>
            </a:r>
          </a:p>
        </p:txBody>
      </p:sp>
    </p:spTree>
    <p:extLst>
      <p:ext uri="{BB962C8B-B14F-4D97-AF65-F5344CB8AC3E}">
        <p14:creationId xmlns:p14="http://schemas.microsoft.com/office/powerpoint/2010/main" val="131528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C1F9-2AA1-9E9E-0AF9-BAD71B1BC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F5A21-B4EE-A97D-C4FE-0E30BD2D9E98}"/>
              </a:ext>
            </a:extLst>
          </p:cNvPr>
          <p:cNvSpPr>
            <a:spLocks noGrp="1"/>
          </p:cNvSpPr>
          <p:nvPr>
            <p:ph type="title"/>
          </p:nvPr>
        </p:nvSpPr>
        <p:spPr>
          <a:xfrm>
            <a:off x="450695" y="350170"/>
            <a:ext cx="10403197" cy="977900"/>
          </a:xfrm>
        </p:spPr>
        <p:txBody>
          <a:bodyPr>
            <a:normAutofit/>
          </a:bodyPr>
          <a:lstStyle/>
          <a:p>
            <a:r>
              <a:rPr lang="en-GB"/>
              <a:t>Roadworks</a:t>
            </a:r>
          </a:p>
        </p:txBody>
      </p:sp>
      <p:sp>
        <p:nvSpPr>
          <p:cNvPr id="6" name="TextBox 5">
            <a:extLst>
              <a:ext uri="{FF2B5EF4-FFF2-40B4-BE49-F238E27FC236}">
                <a16:creationId xmlns:a16="http://schemas.microsoft.com/office/drawing/2014/main" id="{E5943D89-E60D-4515-8F0D-D98F08B56AB3}"/>
              </a:ext>
            </a:extLst>
          </p:cNvPr>
          <p:cNvSpPr txBox="1"/>
          <p:nvPr/>
        </p:nvSpPr>
        <p:spPr>
          <a:xfrm>
            <a:off x="571500" y="6078396"/>
            <a:ext cx="9287608" cy="600164"/>
          </a:xfrm>
          <a:prstGeom prst="rect">
            <a:avLst/>
          </a:prstGeom>
          <a:noFill/>
        </p:spPr>
        <p:txBody>
          <a:bodyPr wrap="square" rtlCol="0">
            <a:spAutoFit/>
          </a:bodyPr>
          <a:lstStyle/>
          <a:p>
            <a:r>
              <a:rPr lang="en-GB" sz="1100"/>
              <a:t>Discrete quarterly data. </a:t>
            </a:r>
          </a:p>
          <a:p>
            <a:r>
              <a:rPr lang="en-GB" sz="1100"/>
              <a:t>Base: Passed through roadworks - all respondents (base sizes range from 2175 to 2567); </a:t>
            </a:r>
          </a:p>
          <a:p>
            <a:r>
              <a:rPr lang="en-GB" sz="1100"/>
              <a:t>Management of roadworks - those giving a rating who passed through roadworks (base sizes range from 507 to 751)</a:t>
            </a:r>
            <a:endParaRPr lang="en-GB" sz="1400"/>
          </a:p>
        </p:txBody>
      </p:sp>
      <p:graphicFrame>
        <p:nvGraphicFramePr>
          <p:cNvPr id="3" name="Content Placeholder 8">
            <a:extLst>
              <a:ext uri="{FF2B5EF4-FFF2-40B4-BE49-F238E27FC236}">
                <a16:creationId xmlns:a16="http://schemas.microsoft.com/office/drawing/2014/main" id="{07D36138-9E31-7020-64DC-A6E63FF2CE17}"/>
              </a:ext>
            </a:extLst>
          </p:cNvPr>
          <p:cNvGraphicFramePr>
            <a:graphicFrameLocks/>
          </p:cNvGraphicFramePr>
          <p:nvPr>
            <p:extLst>
              <p:ext uri="{D42A27DB-BD31-4B8C-83A1-F6EECF244321}">
                <p14:modId xmlns:p14="http://schemas.microsoft.com/office/powerpoint/2010/main" val="1820136572"/>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a:extLst>
              <a:ext uri="{FF2B5EF4-FFF2-40B4-BE49-F238E27FC236}">
                <a16:creationId xmlns:a16="http://schemas.microsoft.com/office/drawing/2014/main" id="{1DD7972C-426B-7E0E-D634-41433492CDAF}"/>
              </a:ext>
            </a:extLst>
          </p:cNvPr>
          <p:cNvGraphicFramePr>
            <a:graphicFrameLocks noGrp="1"/>
          </p:cNvGraphicFramePr>
          <p:nvPr>
            <p:ph idx="1"/>
            <p:extLst>
              <p:ext uri="{D42A27DB-BD31-4B8C-83A1-F6EECF244321}">
                <p14:modId xmlns:p14="http://schemas.microsoft.com/office/powerpoint/2010/main" val="3546278629"/>
              </p:ext>
            </p:extLst>
          </p:nvPr>
        </p:nvGraphicFramePr>
        <p:xfrm>
          <a:off x="395062" y="1644591"/>
          <a:ext cx="11074400" cy="196193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0D63A41-0BC7-75EE-7983-4749EC145D61}"/>
              </a:ext>
            </a:extLst>
          </p:cNvPr>
          <p:cNvSpPr txBox="1"/>
          <p:nvPr/>
        </p:nvSpPr>
        <p:spPr>
          <a:xfrm>
            <a:off x="400564" y="933766"/>
            <a:ext cx="11190546" cy="646331"/>
          </a:xfrm>
          <a:prstGeom prst="rect">
            <a:avLst/>
          </a:prstGeom>
          <a:noFill/>
          <a:ln>
            <a:noFill/>
          </a:ln>
        </p:spPr>
        <p:txBody>
          <a:bodyPr wrap="square" lIns="91440" tIns="45720" rIns="91440" bIns="45720" rtlCol="0" anchor="t">
            <a:spAutoFit/>
          </a:bodyPr>
          <a:lstStyle/>
          <a:p>
            <a:r>
              <a:rPr lang="en-GB"/>
              <a:t>The proportion of drivers passing through roadworks continues to fall. Satisfaction with their management increased to 51 per cent this quarter, close to the highest seen over the last two years.</a:t>
            </a:r>
          </a:p>
        </p:txBody>
      </p:sp>
    </p:spTree>
    <p:extLst>
      <p:ext uri="{BB962C8B-B14F-4D97-AF65-F5344CB8AC3E}">
        <p14:creationId xmlns:p14="http://schemas.microsoft.com/office/powerpoint/2010/main" val="272263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898EB-DF6E-9115-8359-A2C96141B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DCBE5-A87F-F4B1-B06F-45ED0F5EA3F0}"/>
              </a:ext>
            </a:extLst>
          </p:cNvPr>
          <p:cNvSpPr>
            <a:spLocks noGrp="1"/>
          </p:cNvSpPr>
          <p:nvPr>
            <p:ph type="title"/>
          </p:nvPr>
        </p:nvSpPr>
        <p:spPr>
          <a:xfrm>
            <a:off x="469280" y="310776"/>
            <a:ext cx="10403197" cy="977900"/>
          </a:xfrm>
        </p:spPr>
        <p:txBody>
          <a:bodyPr>
            <a:normAutofit/>
          </a:bodyPr>
          <a:lstStyle/>
          <a:p>
            <a:r>
              <a:rPr lang="en-GB"/>
              <a:t>Delays other than roadworks</a:t>
            </a:r>
          </a:p>
        </p:txBody>
      </p:sp>
      <p:graphicFrame>
        <p:nvGraphicFramePr>
          <p:cNvPr id="3" name="Content Placeholder 8">
            <a:extLst>
              <a:ext uri="{FF2B5EF4-FFF2-40B4-BE49-F238E27FC236}">
                <a16:creationId xmlns:a16="http://schemas.microsoft.com/office/drawing/2014/main" id="{408FAEF9-9D72-1D99-9430-D2E970DF7963}"/>
              </a:ext>
            </a:extLst>
          </p:cNvPr>
          <p:cNvGraphicFramePr>
            <a:graphicFrameLocks/>
          </p:cNvGraphicFramePr>
          <p:nvPr>
            <p:extLst>
              <p:ext uri="{D42A27DB-BD31-4B8C-83A1-F6EECF244321}">
                <p14:modId xmlns:p14="http://schemas.microsoft.com/office/powerpoint/2010/main" val="6186488"/>
              </p:ext>
            </p:extLst>
          </p:nvPr>
        </p:nvGraphicFramePr>
        <p:xfrm>
          <a:off x="395062" y="3692769"/>
          <a:ext cx="110744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a:extLst>
              <a:ext uri="{FF2B5EF4-FFF2-40B4-BE49-F238E27FC236}">
                <a16:creationId xmlns:a16="http://schemas.microsoft.com/office/drawing/2014/main" id="{8C15F765-ACC0-1E37-E4EF-F8D85A27EBCA}"/>
              </a:ext>
            </a:extLst>
          </p:cNvPr>
          <p:cNvGraphicFramePr>
            <a:graphicFrameLocks noGrp="1"/>
          </p:cNvGraphicFramePr>
          <p:nvPr>
            <p:ph idx="1"/>
            <p:extLst>
              <p:ext uri="{D42A27DB-BD31-4B8C-83A1-F6EECF244321}">
                <p14:modId xmlns:p14="http://schemas.microsoft.com/office/powerpoint/2010/main" val="1739260389"/>
              </p:ext>
            </p:extLst>
          </p:nvPr>
        </p:nvGraphicFramePr>
        <p:xfrm>
          <a:off x="395062" y="1632868"/>
          <a:ext cx="11074400" cy="196193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8A934B7-54EA-DE88-9EA7-2E17036A7B83}"/>
              </a:ext>
            </a:extLst>
          </p:cNvPr>
          <p:cNvSpPr txBox="1"/>
          <p:nvPr/>
        </p:nvSpPr>
        <p:spPr>
          <a:xfrm>
            <a:off x="469280" y="926595"/>
            <a:ext cx="11327658" cy="646331"/>
          </a:xfrm>
          <a:prstGeom prst="rect">
            <a:avLst/>
          </a:prstGeom>
          <a:noFill/>
          <a:ln>
            <a:noFill/>
          </a:ln>
        </p:spPr>
        <p:txBody>
          <a:bodyPr wrap="square" lIns="91440" tIns="45720" rIns="91440" bIns="45720" rtlCol="0" anchor="t">
            <a:spAutoFit/>
          </a:bodyPr>
          <a:lstStyle/>
          <a:p>
            <a:r>
              <a:rPr lang="en-GB"/>
              <a:t>The proportion of drivers experiencing delays (other than roadworks) fell back to more usual levels this quarter and satisfaction with the management of these delays increased to the highest level seen in recent years.</a:t>
            </a:r>
            <a:endParaRPr lang="en-GB">
              <a:cs typeface="Arial"/>
            </a:endParaRPr>
          </a:p>
        </p:txBody>
      </p:sp>
      <p:sp>
        <p:nvSpPr>
          <p:cNvPr id="6" name="TextBox 5">
            <a:extLst>
              <a:ext uri="{FF2B5EF4-FFF2-40B4-BE49-F238E27FC236}">
                <a16:creationId xmlns:a16="http://schemas.microsoft.com/office/drawing/2014/main" id="{00E837A5-8985-57BC-BAA3-A6898AF82A89}"/>
              </a:ext>
            </a:extLst>
          </p:cNvPr>
          <p:cNvSpPr txBox="1"/>
          <p:nvPr/>
        </p:nvSpPr>
        <p:spPr>
          <a:xfrm>
            <a:off x="571500" y="6048897"/>
            <a:ext cx="9287608" cy="600164"/>
          </a:xfrm>
          <a:prstGeom prst="rect">
            <a:avLst/>
          </a:prstGeom>
          <a:noFill/>
        </p:spPr>
        <p:txBody>
          <a:bodyPr wrap="square" rtlCol="0">
            <a:spAutoFit/>
          </a:bodyPr>
          <a:lstStyle/>
          <a:p>
            <a:r>
              <a:rPr lang="en-GB" sz="1100"/>
              <a:t>Discrete quarterly data. </a:t>
            </a:r>
          </a:p>
          <a:p>
            <a:r>
              <a:rPr lang="en-GB" sz="1100"/>
              <a:t>Base: Experienced other delays - all respondents (base sizes range from 2175 to 2567); </a:t>
            </a:r>
          </a:p>
          <a:p>
            <a:r>
              <a:rPr lang="en-GB" sz="1100"/>
              <a:t>Management of other delays - those giving a rating who experienced other delays (base sizes range from 304 to 460)</a:t>
            </a:r>
            <a:endParaRPr lang="en-GB" sz="1400"/>
          </a:p>
        </p:txBody>
      </p:sp>
    </p:spTree>
    <p:extLst>
      <p:ext uri="{BB962C8B-B14F-4D97-AF65-F5344CB8AC3E}">
        <p14:creationId xmlns:p14="http://schemas.microsoft.com/office/powerpoint/2010/main" val="3446612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B9F81-CCF8-C117-EA83-397E2B7D7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77415-1316-4267-5065-4EA6274C26F4}"/>
              </a:ext>
            </a:extLst>
          </p:cNvPr>
          <p:cNvSpPr>
            <a:spLocks noGrp="1"/>
          </p:cNvSpPr>
          <p:nvPr>
            <p:ph type="title"/>
          </p:nvPr>
        </p:nvSpPr>
        <p:spPr>
          <a:xfrm>
            <a:off x="4262424" y="3327532"/>
            <a:ext cx="4641273" cy="627063"/>
          </a:xfrm>
        </p:spPr>
        <p:txBody>
          <a:bodyPr/>
          <a:lstStyle/>
          <a:p>
            <a:r>
              <a:rPr lang="en-GB" sz="5400"/>
              <a:t>Quarterly focus</a:t>
            </a:r>
          </a:p>
        </p:txBody>
      </p:sp>
    </p:spTree>
    <p:extLst>
      <p:ext uri="{BB962C8B-B14F-4D97-AF65-F5344CB8AC3E}">
        <p14:creationId xmlns:p14="http://schemas.microsoft.com/office/powerpoint/2010/main" val="376958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CBB73-8242-47D8-EA21-FDBBE1618C23}"/>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2DCAF5-9307-6347-2B6D-C4BCE96A01A4}"/>
              </a:ext>
            </a:extLst>
          </p:cNvPr>
          <p:cNvSpPr>
            <a:spLocks noGrp="1"/>
          </p:cNvSpPr>
          <p:nvPr>
            <p:ph idx="1"/>
          </p:nvPr>
        </p:nvSpPr>
        <p:spPr>
          <a:xfrm>
            <a:off x="6546036" y="972802"/>
            <a:ext cx="5207201" cy="4181778"/>
          </a:xfrm>
        </p:spPr>
        <p:txBody>
          <a:bodyPr vert="horz" lIns="91440" tIns="45720" rIns="91440" bIns="45720" numCol="1" spcCol="360000" rtlCol="0" anchor="t">
            <a:noAutofit/>
          </a:bodyPr>
          <a:lstStyle/>
          <a:p>
            <a:pPr marL="285750" indent="-285750">
              <a:buFont typeface="Arial" panose="020B0604020202020204" pitchFamily="34" charset="0"/>
              <a:buChar char="•"/>
            </a:pPr>
            <a:endParaRPr lang="en-GB" sz="1400" i="1"/>
          </a:p>
          <a:p>
            <a:pPr marL="285750" indent="-285750">
              <a:buFont typeface="Arial" panose="020B0604020202020204" pitchFamily="34" charset="0"/>
              <a:buChar char="•"/>
            </a:pPr>
            <a:r>
              <a:rPr lang="en-GB"/>
              <a:t>The proportion driving electric vehicles is continuing to increase, with 7 per cent of car journeys in the latest quarter being in fully electric cars.</a:t>
            </a:r>
            <a:endParaRPr lang="en-GB">
              <a:cs typeface="Arial"/>
            </a:endParaRPr>
          </a:p>
          <a:p>
            <a:pPr marL="285750" indent="-285750">
              <a:buFont typeface="Arial" panose="020B0604020202020204" pitchFamily="34" charset="0"/>
              <a:buChar char="•"/>
            </a:pPr>
            <a:r>
              <a:rPr lang="en-GB"/>
              <a:t>Overall satisfaction among those driving electric cars has reached its highest level for two years, with 78 per cent satisfied in the last quarter. This is higher than satisfaction among </a:t>
            </a:r>
            <a:r>
              <a:rPr lang="en-GB" dirty="0"/>
              <a:t>all car drivers </a:t>
            </a:r>
            <a:r>
              <a:rPr lang="en-GB"/>
              <a:t>(</a:t>
            </a:r>
            <a:r>
              <a:rPr lang="en-GB" dirty="0"/>
              <a:t>73 </a:t>
            </a:r>
            <a:r>
              <a:rPr lang="en-GB"/>
              <a:t>per cent). Looking at rolling annual scores, satisfaction has risen year-on-year, from 72 per cent in December 2024 to 74 per cent in December 2025.</a:t>
            </a:r>
          </a:p>
          <a:p>
            <a:pPr marL="285750" indent="-285750">
              <a:buFont typeface="Arial" panose="020B0604020202020204" pitchFamily="34" charset="0"/>
              <a:buChar char="•"/>
            </a:pPr>
            <a:r>
              <a:rPr lang="en-GB">
                <a:cs typeface="Arial"/>
              </a:rPr>
              <a:t>This increase in satisfaction among electric car drivers followed a dip in Q3/Q4 last year, likely to be connected to the NEAR programme of roadworks, as was seen for the overall sample.</a:t>
            </a:r>
          </a:p>
          <a:p>
            <a:pPr marL="285750" indent="-285750">
              <a:buFont typeface="Arial" panose="020B0604020202020204" pitchFamily="34" charset="0"/>
              <a:buChar char="•"/>
            </a:pPr>
            <a:r>
              <a:rPr lang="en-GB"/>
              <a:t>Electric car drivers also tend to feel slightly safer than </a:t>
            </a:r>
            <a:r>
              <a:rPr lang="en-GB" dirty="0"/>
              <a:t>other car drivers</a:t>
            </a:r>
            <a:r>
              <a:rPr lang="en-GB"/>
              <a:t>, with 86 per cent saying they felt safe in the last quarter, compared with </a:t>
            </a:r>
            <a:r>
              <a:rPr lang="en-GB" dirty="0"/>
              <a:t>81 </a:t>
            </a:r>
            <a:r>
              <a:rPr lang="en-GB"/>
              <a:t>per cent </a:t>
            </a:r>
            <a:r>
              <a:rPr lang="en-GB" dirty="0"/>
              <a:t>among all car drivers</a:t>
            </a:r>
            <a:r>
              <a:rPr lang="en-GB"/>
              <a:t>.</a:t>
            </a:r>
            <a:endParaRPr lang="en-GB">
              <a:cs typeface="Arial"/>
            </a:endParaRPr>
          </a:p>
        </p:txBody>
      </p:sp>
      <p:sp>
        <p:nvSpPr>
          <p:cNvPr id="2" name="Title 1">
            <a:extLst>
              <a:ext uri="{FF2B5EF4-FFF2-40B4-BE49-F238E27FC236}">
                <a16:creationId xmlns:a16="http://schemas.microsoft.com/office/drawing/2014/main" id="{AAEF0042-90DE-39BF-01D8-E9C08521840A}"/>
              </a:ext>
            </a:extLst>
          </p:cNvPr>
          <p:cNvSpPr>
            <a:spLocks noGrp="1"/>
          </p:cNvSpPr>
          <p:nvPr>
            <p:ph type="title"/>
          </p:nvPr>
        </p:nvSpPr>
        <p:spPr>
          <a:xfrm>
            <a:off x="394520" y="285007"/>
            <a:ext cx="11502412" cy="889000"/>
          </a:xfrm>
        </p:spPr>
        <p:txBody>
          <a:bodyPr>
            <a:normAutofit fontScale="90000"/>
          </a:bodyPr>
          <a:lstStyle/>
          <a:p>
            <a:r>
              <a:rPr lang="en-GB" dirty="0"/>
              <a:t>Satisfaction among electric car drivers remains higher than that for all car drivers and has increased year-on-year</a:t>
            </a:r>
          </a:p>
        </p:txBody>
      </p:sp>
      <p:sp>
        <p:nvSpPr>
          <p:cNvPr id="6" name="TextBox 5">
            <a:extLst>
              <a:ext uri="{FF2B5EF4-FFF2-40B4-BE49-F238E27FC236}">
                <a16:creationId xmlns:a16="http://schemas.microsoft.com/office/drawing/2014/main" id="{135877A3-F2CA-4C27-1B3A-465DAD032399}"/>
              </a:ext>
            </a:extLst>
          </p:cNvPr>
          <p:cNvSpPr txBox="1"/>
          <p:nvPr/>
        </p:nvSpPr>
        <p:spPr>
          <a:xfrm>
            <a:off x="394520" y="6029236"/>
            <a:ext cx="8912469" cy="600164"/>
          </a:xfrm>
          <a:prstGeom prst="rect">
            <a:avLst/>
          </a:prstGeom>
          <a:noFill/>
        </p:spPr>
        <p:txBody>
          <a:bodyPr wrap="square" lIns="91440" tIns="45720" rIns="91440" bIns="45720" rtlCol="0" anchor="t">
            <a:spAutoFit/>
          </a:bodyPr>
          <a:lstStyle/>
          <a:p>
            <a:r>
              <a:rPr lang="en-GB" sz="1100"/>
              <a:t>Discrete quarterly data. </a:t>
            </a:r>
          </a:p>
          <a:p>
            <a:r>
              <a:rPr lang="en-GB" sz="1100"/>
              <a:t>Base: % driving electric cars - all who drove a car on their journey (base sizes range from 1962 to 2274); </a:t>
            </a:r>
          </a:p>
          <a:p>
            <a:r>
              <a:rPr lang="en-GB" sz="1100"/>
              <a:t>Overall satisfaction/feel safe - those giving a rating (base sizes range from: electric cars: 101 to 155; all car drivers 1954 to 2268)</a:t>
            </a:r>
          </a:p>
        </p:txBody>
      </p:sp>
      <p:graphicFrame>
        <p:nvGraphicFramePr>
          <p:cNvPr id="7" name="Content Placeholder 8">
            <a:extLst>
              <a:ext uri="{FF2B5EF4-FFF2-40B4-BE49-F238E27FC236}">
                <a16:creationId xmlns:a16="http://schemas.microsoft.com/office/drawing/2014/main" id="{6A33ABF6-1E3F-1B9A-4784-F705E26CFE91}"/>
              </a:ext>
            </a:extLst>
          </p:cNvPr>
          <p:cNvGraphicFramePr>
            <a:graphicFrameLocks/>
          </p:cNvGraphicFramePr>
          <p:nvPr>
            <p:extLst>
              <p:ext uri="{D42A27DB-BD31-4B8C-83A1-F6EECF244321}">
                <p14:modId xmlns:p14="http://schemas.microsoft.com/office/powerpoint/2010/main" val="2072016578"/>
              </p:ext>
            </p:extLst>
          </p:nvPr>
        </p:nvGraphicFramePr>
        <p:xfrm>
          <a:off x="394520" y="2700325"/>
          <a:ext cx="4708566" cy="1504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8">
            <a:extLst>
              <a:ext uri="{FF2B5EF4-FFF2-40B4-BE49-F238E27FC236}">
                <a16:creationId xmlns:a16="http://schemas.microsoft.com/office/drawing/2014/main" id="{AA8B3EAB-6838-B562-E417-00A7643B7CB4}"/>
              </a:ext>
            </a:extLst>
          </p:cNvPr>
          <p:cNvGraphicFramePr>
            <a:graphicFrameLocks/>
          </p:cNvGraphicFramePr>
          <p:nvPr>
            <p:extLst>
              <p:ext uri="{D42A27DB-BD31-4B8C-83A1-F6EECF244321}">
                <p14:modId xmlns:p14="http://schemas.microsoft.com/office/powerpoint/2010/main" val="1262377975"/>
              </p:ext>
            </p:extLst>
          </p:nvPr>
        </p:nvGraphicFramePr>
        <p:xfrm>
          <a:off x="394520" y="1309701"/>
          <a:ext cx="4708566" cy="13050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8">
            <a:extLst>
              <a:ext uri="{FF2B5EF4-FFF2-40B4-BE49-F238E27FC236}">
                <a16:creationId xmlns:a16="http://schemas.microsoft.com/office/drawing/2014/main" id="{64B63455-FCEB-16A9-6C26-19837C882D9A}"/>
              </a:ext>
            </a:extLst>
          </p:cNvPr>
          <p:cNvGraphicFramePr>
            <a:graphicFrameLocks/>
          </p:cNvGraphicFramePr>
          <p:nvPr>
            <p:extLst>
              <p:ext uri="{D42A27DB-BD31-4B8C-83A1-F6EECF244321}">
                <p14:modId xmlns:p14="http://schemas.microsoft.com/office/powerpoint/2010/main" val="239499158"/>
              </p:ext>
            </p:extLst>
          </p:nvPr>
        </p:nvGraphicFramePr>
        <p:xfrm>
          <a:off x="394520" y="4279923"/>
          <a:ext cx="4708566" cy="1769283"/>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301CDDB-8D6F-5CE3-4CCD-13E3C91FF1C5}"/>
              </a:ext>
            </a:extLst>
          </p:cNvPr>
          <p:cNvSpPr txBox="1"/>
          <p:nvPr/>
        </p:nvSpPr>
        <p:spPr>
          <a:xfrm>
            <a:off x="438763" y="2103207"/>
            <a:ext cx="265471" cy="261610"/>
          </a:xfrm>
          <a:prstGeom prst="rect">
            <a:avLst/>
          </a:prstGeom>
          <a:noFill/>
        </p:spPr>
        <p:txBody>
          <a:bodyPr wrap="square" rtlCol="0">
            <a:spAutoFit/>
          </a:bodyPr>
          <a:lstStyle/>
          <a:p>
            <a:r>
              <a:rPr lang="en-GB" sz="1100"/>
              <a:t>%</a:t>
            </a:r>
          </a:p>
        </p:txBody>
      </p:sp>
      <p:sp>
        <p:nvSpPr>
          <p:cNvPr id="5" name="TextBox 4">
            <a:extLst>
              <a:ext uri="{FF2B5EF4-FFF2-40B4-BE49-F238E27FC236}">
                <a16:creationId xmlns:a16="http://schemas.microsoft.com/office/drawing/2014/main" id="{28A663F2-7D0D-E45B-C62D-20374CF851E5}"/>
              </a:ext>
            </a:extLst>
          </p:cNvPr>
          <p:cNvSpPr txBox="1"/>
          <p:nvPr/>
        </p:nvSpPr>
        <p:spPr>
          <a:xfrm>
            <a:off x="5103086" y="3073675"/>
            <a:ext cx="1398871" cy="954107"/>
          </a:xfrm>
          <a:prstGeom prst="rect">
            <a:avLst/>
          </a:prstGeom>
          <a:noFill/>
          <a:ln>
            <a:solidFill>
              <a:schemeClr val="accent4"/>
            </a:solidFill>
          </a:ln>
        </p:spPr>
        <p:txBody>
          <a:bodyPr wrap="square" lIns="91440" tIns="45720" rIns="91440" bIns="45720" rtlCol="0" anchor="t">
            <a:spAutoFit/>
          </a:bodyPr>
          <a:lstStyle/>
          <a:p>
            <a:r>
              <a:rPr lang="en-GB" sz="1400"/>
              <a:t>Rolling annual scores to..:</a:t>
            </a:r>
          </a:p>
          <a:p>
            <a:r>
              <a:rPr lang="en-GB" sz="1400"/>
              <a:t>Dec 24: 72%</a:t>
            </a:r>
          </a:p>
          <a:p>
            <a:r>
              <a:rPr lang="en-GB" sz="1400"/>
              <a:t>Dec 25: 74%</a:t>
            </a:r>
          </a:p>
        </p:txBody>
      </p:sp>
      <p:sp>
        <p:nvSpPr>
          <p:cNvPr id="8" name="TextBox 7">
            <a:extLst>
              <a:ext uri="{FF2B5EF4-FFF2-40B4-BE49-F238E27FC236}">
                <a16:creationId xmlns:a16="http://schemas.microsoft.com/office/drawing/2014/main" id="{A1770F9C-6FAA-5CED-22DD-3B12ED8F41B8}"/>
              </a:ext>
            </a:extLst>
          </p:cNvPr>
          <p:cNvSpPr txBox="1"/>
          <p:nvPr/>
        </p:nvSpPr>
        <p:spPr>
          <a:xfrm>
            <a:off x="5103086" y="4687510"/>
            <a:ext cx="1398871" cy="954107"/>
          </a:xfrm>
          <a:prstGeom prst="rect">
            <a:avLst/>
          </a:prstGeom>
          <a:noFill/>
          <a:ln>
            <a:solidFill>
              <a:schemeClr val="accent4"/>
            </a:solidFill>
          </a:ln>
        </p:spPr>
        <p:txBody>
          <a:bodyPr wrap="square" lIns="91440" tIns="45720" rIns="91440" bIns="45720" rtlCol="0" anchor="t">
            <a:spAutoFit/>
          </a:bodyPr>
          <a:lstStyle/>
          <a:p>
            <a:r>
              <a:rPr lang="en-GB" sz="1400"/>
              <a:t>Rolling annual scores to...:</a:t>
            </a:r>
          </a:p>
          <a:p>
            <a:r>
              <a:rPr lang="en-GB" sz="1400"/>
              <a:t>Dec 24: 82%</a:t>
            </a:r>
          </a:p>
          <a:p>
            <a:r>
              <a:rPr lang="en-GB" sz="1400"/>
              <a:t>Dec 25: 83%</a:t>
            </a:r>
          </a:p>
        </p:txBody>
      </p:sp>
    </p:spTree>
    <p:extLst>
      <p:ext uri="{BB962C8B-B14F-4D97-AF65-F5344CB8AC3E}">
        <p14:creationId xmlns:p14="http://schemas.microsoft.com/office/powerpoint/2010/main" val="23763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F7058-7E65-A7EB-33FA-C4A2E7807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6D47D-7B2D-42C7-C7B0-4A3F9D369AA5}"/>
              </a:ext>
            </a:extLst>
          </p:cNvPr>
          <p:cNvSpPr>
            <a:spLocks noGrp="1"/>
          </p:cNvSpPr>
          <p:nvPr>
            <p:ph type="title"/>
          </p:nvPr>
        </p:nvSpPr>
        <p:spPr>
          <a:xfrm>
            <a:off x="3775363" y="3115468"/>
            <a:ext cx="4641273" cy="627063"/>
          </a:xfrm>
        </p:spPr>
        <p:txBody>
          <a:bodyPr/>
          <a:lstStyle/>
          <a:p>
            <a:r>
              <a:rPr lang="en-GB"/>
              <a:t>Regional </a:t>
            </a:r>
            <a:br>
              <a:rPr lang="en-GB"/>
            </a:br>
            <a:r>
              <a:rPr lang="en-GB"/>
              <a:t>satisfaction</a:t>
            </a:r>
          </a:p>
        </p:txBody>
      </p:sp>
    </p:spTree>
    <p:extLst>
      <p:ext uri="{BB962C8B-B14F-4D97-AF65-F5344CB8AC3E}">
        <p14:creationId xmlns:p14="http://schemas.microsoft.com/office/powerpoint/2010/main" val="146426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F2E6-5FC3-E56C-87ED-DBCB01382F17}"/>
              </a:ext>
            </a:extLst>
          </p:cNvPr>
          <p:cNvSpPr>
            <a:spLocks noGrp="1"/>
          </p:cNvSpPr>
          <p:nvPr>
            <p:ph type="title"/>
          </p:nvPr>
        </p:nvSpPr>
        <p:spPr>
          <a:xfrm>
            <a:off x="562207" y="456580"/>
            <a:ext cx="11074400" cy="977900"/>
          </a:xfrm>
        </p:spPr>
        <p:txBody>
          <a:bodyPr>
            <a:normAutofit/>
          </a:bodyPr>
          <a:lstStyle/>
          <a:p>
            <a:r>
              <a:rPr lang="en-GB" sz="4000"/>
              <a:t>Key findings</a:t>
            </a:r>
          </a:p>
        </p:txBody>
      </p:sp>
      <p:sp>
        <p:nvSpPr>
          <p:cNvPr id="3" name="Content Placeholder 2">
            <a:extLst>
              <a:ext uri="{FF2B5EF4-FFF2-40B4-BE49-F238E27FC236}">
                <a16:creationId xmlns:a16="http://schemas.microsoft.com/office/drawing/2014/main" id="{EE8AABD1-A8D2-09EF-CC09-406BC6097900}"/>
              </a:ext>
            </a:extLst>
          </p:cNvPr>
          <p:cNvSpPr>
            <a:spLocks noGrp="1"/>
          </p:cNvSpPr>
          <p:nvPr>
            <p:ph idx="1"/>
          </p:nvPr>
        </p:nvSpPr>
        <p:spPr>
          <a:xfrm>
            <a:off x="571500" y="1349608"/>
            <a:ext cx="10609766" cy="5143077"/>
          </a:xfrm>
        </p:spPr>
        <p:txBody>
          <a:bodyPr vert="horz" lIns="91440" tIns="45720" rIns="91440" bIns="45720" numCol="1" spcCol="360000" rtlCol="0" anchor="t">
            <a:normAutofit fontScale="92500" lnSpcReduction="20000"/>
          </a:bodyPr>
          <a:lstStyle/>
          <a:p>
            <a:pPr marL="285750" indent="-285750">
              <a:buFont typeface="Arial" panose="020B0604020202020204" pitchFamily="34" charset="0"/>
              <a:buChar char="•"/>
            </a:pPr>
            <a:r>
              <a:rPr lang="en-GB" sz="1800" dirty="0"/>
              <a:t>Overall satisfaction (annual rolling score) sits at 71 per cent in December 2025, just above National Highway’s KPI (70 per cent). The Q3 25/26 score is 72 per cent.</a:t>
            </a:r>
            <a:br>
              <a:rPr lang="en-GB" sz="1800" dirty="0"/>
            </a:br>
            <a:endParaRPr lang="en-GB" sz="1800" dirty="0">
              <a:cs typeface="Arial" panose="020B0604020202020204"/>
            </a:endParaRPr>
          </a:p>
          <a:p>
            <a:pPr marL="285750" indent="-285750">
              <a:buFont typeface="Arial" panose="020B0604020202020204" pitchFamily="34" charset="0"/>
              <a:buChar char="•"/>
            </a:pPr>
            <a:r>
              <a:rPr lang="en-GB" sz="1800" dirty="0"/>
              <a:t>Overall satisfaction with motorways has improved this quarter (72 per cent), narrowing the gap to 'A' roads (73 per cent).</a:t>
            </a:r>
            <a:br>
              <a:rPr lang="en-GB" sz="1800" dirty="0"/>
            </a:br>
            <a:endParaRPr lang="en-GB" sz="1800" dirty="0"/>
          </a:p>
          <a:p>
            <a:pPr marL="285750" indent="-285750">
              <a:buFont typeface="Arial" panose="020B0604020202020204" pitchFamily="34" charset="0"/>
              <a:buChar char="•"/>
            </a:pPr>
            <a:r>
              <a:rPr lang="en-GB" sz="1800" dirty="0"/>
              <a:t>The proportion of drivers passing through roadworks has fallen again this quarter (23 per cent) and satisfaction with the management of the roadworks has improved (51 per cent).</a:t>
            </a:r>
            <a:br>
              <a:rPr lang="en-GB" sz="1800" dirty="0"/>
            </a:br>
            <a:endParaRPr lang="en-GB" sz="1800" dirty="0"/>
          </a:p>
          <a:p>
            <a:pPr marL="285750" indent="-285750">
              <a:buFont typeface="Arial" panose="020B0604020202020204" pitchFamily="34" charset="0"/>
              <a:buChar char="•"/>
            </a:pPr>
            <a:r>
              <a:rPr lang="en-GB" sz="1800" dirty="0"/>
              <a:t>The proportion of drivers experiencing delays other than roadworks fell back to more usual levels this quarter (18 per cent), with satisfaction with their management increasing (29 per cent).</a:t>
            </a:r>
            <a:br>
              <a:rPr lang="en-GB" sz="1800" dirty="0"/>
            </a:br>
            <a:endParaRPr lang="en-GB" sz="1800" dirty="0"/>
          </a:p>
          <a:p>
            <a:pPr marL="285750" indent="-285750">
              <a:buFont typeface="Arial" panose="020B0604020202020204" pitchFamily="34" charset="0"/>
              <a:buChar char="•"/>
            </a:pPr>
            <a:r>
              <a:rPr lang="en-GB" sz="1800" dirty="0"/>
              <a:t>Fully electric car drivers are more satisfied than other car drivers. Overall satisfaction among drivers of fully electric cars has reached its highest level for two years this quarter (78 per cent) and shows a year-on-year increase in rolling annual score, rising from 72 per cent in December 2024 to 74 per cent in December 2025.</a:t>
            </a:r>
            <a:br>
              <a:rPr lang="en-GB" sz="1800" dirty="0"/>
            </a:br>
            <a:endParaRPr lang="en-GB" sz="1800" dirty="0"/>
          </a:p>
          <a:p>
            <a:pPr marL="285750" indent="-285750">
              <a:buFont typeface="Arial" panose="020B0604020202020204" pitchFamily="34" charset="0"/>
              <a:buChar char="•"/>
            </a:pPr>
            <a:r>
              <a:rPr lang="en-GB" sz="1800" dirty="0"/>
              <a:t>The South West region remains the highest scoring region for overall satisfaction and most other key metrics. Yorkshire and North East remains the highest scoring region for satisfaction with the road surface. The South East region has shown some improvements this quarter.</a:t>
            </a:r>
            <a:endParaRPr lang="en-GB" sz="1800" dirty="0">
              <a:cs typeface="Arial"/>
            </a:endParaRPr>
          </a:p>
        </p:txBody>
      </p:sp>
    </p:spTree>
    <p:extLst>
      <p:ext uri="{BB962C8B-B14F-4D97-AF65-F5344CB8AC3E}">
        <p14:creationId xmlns:p14="http://schemas.microsoft.com/office/powerpoint/2010/main" val="2905957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80DF-2167-7ABB-9219-780CDA947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1D63F-1DC4-6098-A71C-86735B535794}"/>
              </a:ext>
            </a:extLst>
          </p:cNvPr>
          <p:cNvSpPr>
            <a:spLocks noGrp="1"/>
          </p:cNvSpPr>
          <p:nvPr>
            <p:ph type="title"/>
          </p:nvPr>
        </p:nvSpPr>
        <p:spPr>
          <a:xfrm>
            <a:off x="571500" y="231009"/>
            <a:ext cx="10403197" cy="977900"/>
          </a:xfrm>
        </p:spPr>
        <p:txBody>
          <a:bodyPr>
            <a:normAutofit fontScale="90000"/>
          </a:bodyPr>
          <a:lstStyle/>
          <a:p>
            <a:r>
              <a:rPr lang="en-GB"/>
              <a:t>Satisfaction - breakdown by National Highways regions </a:t>
            </a:r>
          </a:p>
        </p:txBody>
      </p:sp>
      <p:sp>
        <p:nvSpPr>
          <p:cNvPr id="3" name="TextBox 2">
            <a:extLst>
              <a:ext uri="{FF2B5EF4-FFF2-40B4-BE49-F238E27FC236}">
                <a16:creationId xmlns:a16="http://schemas.microsoft.com/office/drawing/2014/main" id="{1ADC593D-24BB-93BD-59D7-C3E4843B86F2}"/>
              </a:ext>
            </a:extLst>
          </p:cNvPr>
          <p:cNvSpPr txBox="1"/>
          <p:nvPr/>
        </p:nvSpPr>
        <p:spPr>
          <a:xfrm>
            <a:off x="551812" y="6088559"/>
            <a:ext cx="8877300" cy="738664"/>
          </a:xfrm>
          <a:prstGeom prst="rect">
            <a:avLst/>
          </a:prstGeom>
          <a:noFill/>
        </p:spPr>
        <p:txBody>
          <a:bodyPr wrap="square" rtlCol="0">
            <a:spAutoFit/>
          </a:bodyPr>
          <a:lstStyle/>
          <a:p>
            <a:r>
              <a:rPr lang="en-GB" sz="1050"/>
              <a:t>Data shown is rolling annual data and shows ranking and per cent satisfied</a:t>
            </a:r>
          </a:p>
          <a:p>
            <a:r>
              <a:rPr lang="en-GB" sz="1050">
                <a:solidFill>
                  <a:srgbClr val="00B050"/>
                </a:solidFill>
                <a:latin typeface="Calibri" panose="020F0502020204030204" pitchFamily="34" charset="0"/>
                <a:ea typeface="Calibri" panose="020F0502020204030204" pitchFamily="34" charset="0"/>
                <a:cs typeface="Calibri" panose="020F0502020204030204" pitchFamily="34" charset="0"/>
              </a:rPr>
              <a:t>↑</a:t>
            </a:r>
            <a:r>
              <a:rPr lang="en-GB" sz="1050"/>
              <a:t> denotes a significant increase in score (at a 95 per cent level) versus September 2025 score in brackets</a:t>
            </a:r>
          </a:p>
          <a:p>
            <a:r>
              <a:rPr lang="en-GB" sz="105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050"/>
              <a:t> denotes a significant decrease in score (at a 95 per cent level) versus September 2025 score in brackets</a:t>
            </a:r>
          </a:p>
          <a:p>
            <a:endParaRPr lang="en-GB" sz="1050"/>
          </a:p>
        </p:txBody>
      </p:sp>
      <p:sp>
        <p:nvSpPr>
          <p:cNvPr id="4" name="TextBox 3">
            <a:extLst>
              <a:ext uri="{FF2B5EF4-FFF2-40B4-BE49-F238E27FC236}">
                <a16:creationId xmlns:a16="http://schemas.microsoft.com/office/drawing/2014/main" id="{8EB58449-40B3-0123-353E-1B421C0F47DC}"/>
              </a:ext>
            </a:extLst>
          </p:cNvPr>
          <p:cNvSpPr txBox="1"/>
          <p:nvPr/>
        </p:nvSpPr>
        <p:spPr>
          <a:xfrm>
            <a:off x="536059" y="642446"/>
            <a:ext cx="10359168" cy="923330"/>
          </a:xfrm>
          <a:prstGeom prst="rect">
            <a:avLst/>
          </a:prstGeom>
          <a:noFill/>
          <a:ln>
            <a:noFill/>
          </a:ln>
        </p:spPr>
        <p:txBody>
          <a:bodyPr wrap="square" lIns="91440" tIns="45720" rIns="91440" bIns="45720" rtlCol="0" anchor="t">
            <a:spAutoFit/>
          </a:bodyPr>
          <a:lstStyle/>
          <a:p>
            <a:r>
              <a:rPr lang="en-GB"/>
              <a:t>Overall satisfaction, along with most other metrics, is highest in the South West. Yorks &amp; North East has the highest satisfaction levels for road surface. South East has shown some improvements this quarter.</a:t>
            </a:r>
          </a:p>
        </p:txBody>
      </p:sp>
      <p:graphicFrame>
        <p:nvGraphicFramePr>
          <p:cNvPr id="6" name="Table 5">
            <a:extLst>
              <a:ext uri="{FF2B5EF4-FFF2-40B4-BE49-F238E27FC236}">
                <a16:creationId xmlns:a16="http://schemas.microsoft.com/office/drawing/2014/main" id="{232E9117-0506-F8BB-2455-F098EB4C0F72}"/>
              </a:ext>
            </a:extLst>
          </p:cNvPr>
          <p:cNvGraphicFramePr>
            <a:graphicFrameLocks noGrp="1"/>
          </p:cNvGraphicFramePr>
          <p:nvPr>
            <p:extLst>
              <p:ext uri="{D42A27DB-BD31-4B8C-83A1-F6EECF244321}">
                <p14:modId xmlns:p14="http://schemas.microsoft.com/office/powerpoint/2010/main" val="3824673632"/>
              </p:ext>
            </p:extLst>
          </p:nvPr>
        </p:nvGraphicFramePr>
        <p:xfrm>
          <a:off x="393290" y="1519170"/>
          <a:ext cx="10815481" cy="4602126"/>
        </p:xfrm>
        <a:graphic>
          <a:graphicData uri="http://schemas.openxmlformats.org/drawingml/2006/table">
            <a:tbl>
              <a:tblPr firstRow="1" bandRow="1">
                <a:tableStyleId>{5C22544A-7EE6-4342-B048-85BDC9FD1C3A}</a:tableStyleId>
              </a:tblPr>
              <a:tblGrid>
                <a:gridCol w="791211">
                  <a:extLst>
                    <a:ext uri="{9D8B030D-6E8A-4147-A177-3AD203B41FA5}">
                      <a16:colId xmlns:a16="http://schemas.microsoft.com/office/drawing/2014/main" val="375164136"/>
                    </a:ext>
                  </a:extLst>
                </a:gridCol>
                <a:gridCol w="1138043">
                  <a:extLst>
                    <a:ext uri="{9D8B030D-6E8A-4147-A177-3AD203B41FA5}">
                      <a16:colId xmlns:a16="http://schemas.microsoft.com/office/drawing/2014/main" val="2461166393"/>
                    </a:ext>
                  </a:extLst>
                </a:gridCol>
                <a:gridCol w="1269461">
                  <a:extLst>
                    <a:ext uri="{9D8B030D-6E8A-4147-A177-3AD203B41FA5}">
                      <a16:colId xmlns:a16="http://schemas.microsoft.com/office/drawing/2014/main" val="2663467693"/>
                    </a:ext>
                  </a:extLst>
                </a:gridCol>
                <a:gridCol w="1269461">
                  <a:extLst>
                    <a:ext uri="{9D8B030D-6E8A-4147-A177-3AD203B41FA5}">
                      <a16:colId xmlns:a16="http://schemas.microsoft.com/office/drawing/2014/main" val="2842340988"/>
                    </a:ext>
                  </a:extLst>
                </a:gridCol>
                <a:gridCol w="1269461">
                  <a:extLst>
                    <a:ext uri="{9D8B030D-6E8A-4147-A177-3AD203B41FA5}">
                      <a16:colId xmlns:a16="http://schemas.microsoft.com/office/drawing/2014/main" val="155065377"/>
                    </a:ext>
                  </a:extLst>
                </a:gridCol>
                <a:gridCol w="1269461">
                  <a:extLst>
                    <a:ext uri="{9D8B030D-6E8A-4147-A177-3AD203B41FA5}">
                      <a16:colId xmlns:a16="http://schemas.microsoft.com/office/drawing/2014/main" val="3087344388"/>
                    </a:ext>
                  </a:extLst>
                </a:gridCol>
                <a:gridCol w="1269461">
                  <a:extLst>
                    <a:ext uri="{9D8B030D-6E8A-4147-A177-3AD203B41FA5}">
                      <a16:colId xmlns:a16="http://schemas.microsoft.com/office/drawing/2014/main" val="996010267"/>
                    </a:ext>
                  </a:extLst>
                </a:gridCol>
                <a:gridCol w="1269461">
                  <a:extLst>
                    <a:ext uri="{9D8B030D-6E8A-4147-A177-3AD203B41FA5}">
                      <a16:colId xmlns:a16="http://schemas.microsoft.com/office/drawing/2014/main" val="3524120962"/>
                    </a:ext>
                  </a:extLst>
                </a:gridCol>
                <a:gridCol w="1269461">
                  <a:extLst>
                    <a:ext uri="{9D8B030D-6E8A-4147-A177-3AD203B41FA5}">
                      <a16:colId xmlns:a16="http://schemas.microsoft.com/office/drawing/2014/main" val="273630145"/>
                    </a:ext>
                  </a:extLst>
                </a:gridCol>
              </a:tblGrid>
              <a:tr h="435378">
                <a:tc>
                  <a:txBody>
                    <a:bodyPr/>
                    <a:lstStyle/>
                    <a:p>
                      <a:endParaRPr lang="en-GB"/>
                    </a:p>
                  </a:txBody>
                  <a:tcPr>
                    <a:lnL w="12700" cmpd="sng">
                      <a:noFill/>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a:p>
                  </a:txBody>
                  <a:tcPr>
                    <a:lnL w="9525" cap="flat" cmpd="sng" algn="ctr">
                      <a:solidFill>
                        <a:schemeClr val="accent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5723275"/>
                  </a:ext>
                </a:extLst>
              </a:tr>
              <a:tr h="435378">
                <a:tc>
                  <a:txBody>
                    <a:bodyPr/>
                    <a:lstStyle/>
                    <a:p>
                      <a:r>
                        <a:rPr lang="en-GB" sz="1200" b="1"/>
                        <a:t>Overall rank</a:t>
                      </a:r>
                    </a:p>
                  </a:txBody>
                  <a:tcPr>
                    <a:lnL w="12700" cmpd="sng">
                      <a:noFill/>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Region</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Overall satisfaction</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Overall satisfaction:  motorways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Overall satisfaction: A-roads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Journey time</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Road surface</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GB" sz="1200" b="1"/>
                        <a:t>Management of roadworks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Feeling safe</a:t>
                      </a:r>
                    </a:p>
                    <a:p>
                      <a:endParaRPr lang="en-GB" sz="1200" b="1"/>
                    </a:p>
                  </a:txBody>
                  <a:tcPr>
                    <a:lnL w="9525" cap="flat" cmpd="sng" algn="ctr">
                      <a:solidFill>
                        <a:schemeClr val="accent6"/>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55847"/>
                  </a:ext>
                </a:extLst>
              </a:tr>
              <a:tr h="435378">
                <a:tc>
                  <a:txBody>
                    <a:bodyPr/>
                    <a:lstStyle/>
                    <a:p>
                      <a:pPr algn="ctr"/>
                      <a:r>
                        <a:rPr lang="en-GB" sz="1200" b="1"/>
                        <a:t>1</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South West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77   </a:t>
                      </a:r>
                      <a:r>
                        <a:rPr lang="en-GB" sz="1000" b="0"/>
                        <a:t>(76)</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77   </a:t>
                      </a:r>
                      <a:r>
                        <a:rPr lang="en-GB" sz="1000" b="0"/>
                        <a:t>(75)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76   </a:t>
                      </a:r>
                      <a:r>
                        <a:rPr lang="en-GB" sz="1000" b="0"/>
                        <a:t>(77)</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74   </a:t>
                      </a:r>
                      <a:r>
                        <a:rPr lang="en-GB" sz="1000" b="0"/>
                        <a:t>(75)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2    </a:t>
                      </a:r>
                      <a:r>
                        <a:rPr lang="en-GB" sz="1200" b="0"/>
                        <a:t>75   </a:t>
                      </a:r>
                      <a:r>
                        <a:rPr lang="en-GB" sz="1000" b="0"/>
                        <a:t>(73)   </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55   </a:t>
                      </a:r>
                      <a:r>
                        <a:rPr lang="en-GB" sz="1000" b="0"/>
                        <a:t>(55)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b="1"/>
                        <a:t>1    </a:t>
                      </a:r>
                      <a:r>
                        <a:rPr lang="en-GB" sz="1200" b="0"/>
                        <a:t>86   </a:t>
                      </a:r>
                      <a:r>
                        <a:rPr lang="en-GB" sz="1000" b="0"/>
                        <a:t>(85)</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7010620"/>
                  </a:ext>
                </a:extLst>
              </a:tr>
              <a:tr h="435378">
                <a:tc>
                  <a:txBody>
                    <a:bodyPr/>
                    <a:lstStyle/>
                    <a:p>
                      <a:pPr algn="ctr"/>
                      <a:r>
                        <a:rPr lang="en-GB" sz="1200" b="1"/>
                        <a:t>2</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73   </a:t>
                      </a:r>
                      <a:r>
                        <a:rPr lang="en-GB" sz="1000" b="0"/>
                        <a:t>(72)</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73   </a:t>
                      </a:r>
                      <a:r>
                        <a:rPr lang="en-GB" sz="1000" b="0"/>
                        <a:t>(73)</a:t>
                      </a:r>
                      <a:endParaRPr lang="en-GB" sz="10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72   </a:t>
                      </a:r>
                      <a:r>
                        <a:rPr lang="en-GB" sz="1000" b="0"/>
                        <a:t>(71)</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69   </a:t>
                      </a:r>
                      <a:r>
                        <a:rPr lang="en-GB" sz="1000" b="0"/>
                        <a:t>(70)</a:t>
                      </a:r>
                      <a:r>
                        <a:rPr lang="en-GB" sz="1200" b="0"/>
                        <a:t>  </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66   </a:t>
                      </a:r>
                      <a:r>
                        <a:rPr lang="en-GB" sz="1000" b="0"/>
                        <a:t>(66)</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45   </a:t>
                      </a:r>
                      <a:r>
                        <a:rPr lang="en-GB" sz="1000" b="0"/>
                        <a:t>(45)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82   </a:t>
                      </a:r>
                      <a:r>
                        <a:rPr lang="en-GB" sz="1000" b="0"/>
                        <a:t>(83)</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0695708"/>
                  </a:ext>
                </a:extLst>
              </a:tr>
              <a:tr h="435378">
                <a:tc>
                  <a:txBody>
                    <a:bodyPr/>
                    <a:lstStyle/>
                    <a:p>
                      <a:pPr algn="ctr"/>
                      <a:r>
                        <a:rPr lang="en-GB" sz="1200" b="1"/>
                        <a:t>3</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South 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71   </a:t>
                      </a:r>
                      <a:r>
                        <a:rPr lang="en-GB" sz="1000" b="0"/>
                        <a:t>(69)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000" b="1"/>
                    </a:p>
                    <a:p>
                      <a:pPr algn="l"/>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71   </a:t>
                      </a:r>
                      <a:r>
                        <a:rPr lang="en-GB" sz="1000" b="0"/>
                        <a:t>(68)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71   </a:t>
                      </a:r>
                      <a:r>
                        <a:rPr lang="en-GB" sz="1000" b="0"/>
                        <a:t>(69)</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4    </a:t>
                      </a:r>
                      <a:r>
                        <a:rPr lang="en-GB" sz="1200" b="0"/>
                        <a:t>68   </a:t>
                      </a:r>
                      <a:r>
                        <a:rPr lang="en-GB" sz="1000" b="0"/>
                        <a:t>(67)   </a:t>
                      </a:r>
                      <a:endParaRPr lang="en-GB" sz="1200" b="1">
                        <a:solidFill>
                          <a:schemeClr val="accent1"/>
                        </a:solidFill>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72   </a:t>
                      </a:r>
                      <a:r>
                        <a:rPr lang="en-GB" sz="1000" b="0"/>
                        <a:t>(69)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48   </a:t>
                      </a:r>
                      <a:r>
                        <a:rPr lang="en-GB" sz="1000" b="0"/>
                        <a:t>(45)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4    </a:t>
                      </a:r>
                      <a:r>
                        <a:rPr lang="en-GB" sz="1200" b="0"/>
                        <a:t>79   </a:t>
                      </a:r>
                      <a:r>
                        <a:rPr lang="en-GB" sz="1000" b="0"/>
                        <a:t>(78)   </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7342700"/>
                  </a:ext>
                </a:extLst>
              </a:tr>
              <a:tr h="435378">
                <a:tc>
                  <a:txBody>
                    <a:bodyPr/>
                    <a:lstStyle/>
                    <a:p>
                      <a:pPr algn="ctr"/>
                      <a:r>
                        <a:rPr lang="en-GB" sz="1200" b="1"/>
                        <a:t>3</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Yorks &amp; North East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71   </a:t>
                      </a:r>
                      <a:r>
                        <a:rPr lang="en-GB" sz="1000" b="0"/>
                        <a:t>(70)   </a:t>
                      </a:r>
                      <a:endParaRPr lang="en-GB" sz="1200" b="1">
                        <a:solidFill>
                          <a:srgbClr val="00B050"/>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71   </a:t>
                      </a:r>
                      <a:r>
                        <a:rPr lang="en-GB" sz="1000" b="0"/>
                        <a:t>(69)   </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72   </a:t>
                      </a:r>
                      <a:r>
                        <a:rPr lang="en-GB" sz="1000" b="0"/>
                        <a:t>(72)</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71   </a:t>
                      </a:r>
                      <a:r>
                        <a:rPr lang="en-GB" sz="1000" b="0"/>
                        <a:t>(69)   </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1    </a:t>
                      </a:r>
                      <a:r>
                        <a:rPr lang="en-GB" sz="1200" b="0"/>
                        <a:t>77   </a:t>
                      </a:r>
                      <a:r>
                        <a:rPr lang="en-GB" sz="1000" b="0"/>
                        <a:t>(76)   </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50   </a:t>
                      </a:r>
                      <a:r>
                        <a:rPr lang="en-GB" sz="1000" b="0"/>
                        <a:t>(48)</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82   </a:t>
                      </a:r>
                      <a:r>
                        <a:rPr lang="en-GB" sz="1000" b="0"/>
                        <a:t>(82)</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532201"/>
                  </a:ext>
                </a:extLst>
              </a:tr>
              <a:tr h="435378">
                <a:tc>
                  <a:txBody>
                    <a:bodyPr/>
                    <a:lstStyle/>
                    <a:p>
                      <a:pPr algn="ctr"/>
                      <a:r>
                        <a:rPr lang="en-GB" sz="1200" b="1"/>
                        <a:t>5</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North West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(70)</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(70)</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68   </a:t>
                      </a:r>
                      <a:r>
                        <a:rPr lang="en-GB" sz="1000" b="0"/>
                        <a:t>(71)</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67   </a:t>
                      </a:r>
                      <a:r>
                        <a:rPr lang="en-GB" sz="1000" b="0"/>
                        <a:t>(67)</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4    </a:t>
                      </a:r>
                      <a:r>
                        <a:rPr lang="en-GB" sz="1200" b="0"/>
                        <a:t>71   </a:t>
                      </a:r>
                      <a:r>
                        <a:rPr lang="en-GB" sz="1000" b="0"/>
                        <a:t>(72)</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3    </a:t>
                      </a:r>
                      <a:r>
                        <a:rPr lang="en-GB" sz="1200" b="0"/>
                        <a:t>50   </a:t>
                      </a:r>
                      <a:r>
                        <a:rPr lang="en-GB" sz="1000" b="0"/>
                        <a:t>(47)</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78   </a:t>
                      </a:r>
                      <a:r>
                        <a:rPr lang="en-GB" sz="1000" b="0"/>
                        <a:t>(79)</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0893484"/>
                  </a:ext>
                </a:extLst>
              </a:tr>
              <a:tr h="435378">
                <a:tc>
                  <a:txBody>
                    <a:bodyPr/>
                    <a:lstStyle/>
                    <a:p>
                      <a:pPr algn="ctr"/>
                      <a:r>
                        <a:rPr lang="en-GB" sz="1200" b="1"/>
                        <a:t>5</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Midlands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(67)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66   </a:t>
                      </a:r>
                      <a:r>
                        <a:rPr lang="en-GB" sz="1000" b="0"/>
                        <a:t>(65)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72   </a:t>
                      </a:r>
                      <a:r>
                        <a:rPr lang="en-GB" sz="1000" b="0"/>
                        <a:t>(69)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67   </a:t>
                      </a:r>
                      <a:r>
                        <a:rPr lang="en-GB" sz="1000" b="0"/>
                        <a:t>(66)</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(69)</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2    </a:t>
                      </a:r>
                      <a:r>
                        <a:rPr lang="en-GB" sz="1200" b="0"/>
                        <a:t>51   </a:t>
                      </a:r>
                      <a:r>
                        <a:rPr lang="en-GB" sz="1000" b="0"/>
                        <a:t>(51)</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4    </a:t>
                      </a:r>
                      <a:r>
                        <a:rPr lang="en-GB" sz="1200" b="0"/>
                        <a:t>79   </a:t>
                      </a:r>
                      <a:r>
                        <a:rPr lang="en-GB" sz="1000" b="0"/>
                        <a:t>(79)</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8642079"/>
                  </a:ext>
                </a:extLst>
              </a:tr>
              <a:tr h="435378">
                <a:tc>
                  <a:txBody>
                    <a:bodyPr/>
                    <a:lstStyle/>
                    <a:p>
                      <a:pPr algn="ctr"/>
                      <a:r>
                        <a:rPr lang="en-GB" sz="1200" b="1"/>
                        <a:t>5</a:t>
                      </a:r>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M25</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(67)</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5    </a:t>
                      </a:r>
                      <a:r>
                        <a:rPr lang="en-GB" sz="1200" b="0"/>
                        <a:t>69   </a:t>
                      </a:r>
                      <a:r>
                        <a:rPr lang="en-GB" sz="1000" b="0"/>
                        <a:t>(67)</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6    </a:t>
                      </a:r>
                      <a:r>
                        <a:rPr lang="en-GB" sz="1200" b="0"/>
                        <a:t>69   </a:t>
                      </a:r>
                      <a:r>
                        <a:rPr lang="en-GB" sz="1000" b="0"/>
                        <a:t>(65)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7    </a:t>
                      </a:r>
                      <a:r>
                        <a:rPr lang="en-GB" sz="1200" b="0"/>
                        <a:t>66   </a:t>
                      </a:r>
                      <a:r>
                        <a:rPr lang="en-GB" sz="1000" b="0"/>
                        <a:t>(64)</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6    </a:t>
                      </a:r>
                      <a:r>
                        <a:rPr lang="en-GB" sz="1200" b="0"/>
                        <a:t>68   </a:t>
                      </a:r>
                      <a:r>
                        <a:rPr lang="en-GB" sz="1000" b="0"/>
                        <a:t>(65)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6    </a:t>
                      </a:r>
                      <a:r>
                        <a:rPr lang="en-GB" sz="1200" b="0"/>
                        <a:t>46   </a:t>
                      </a:r>
                      <a:r>
                        <a:rPr lang="en-GB" sz="1000" b="0"/>
                        <a:t>(45)</a:t>
                      </a:r>
                      <a:endParaRPr lang="en-GB" sz="1200" b="1"/>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4    </a:t>
                      </a:r>
                      <a:r>
                        <a:rPr lang="en-GB" sz="1200" b="0"/>
                        <a:t>79   </a:t>
                      </a:r>
                      <a:r>
                        <a:rPr lang="en-GB" sz="1000" b="0"/>
                        <a:t>(78)</a:t>
                      </a:r>
                      <a:endParaRPr lang="en-GB" sz="1200" b="1"/>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2449125"/>
                  </a:ext>
                </a:extLst>
              </a:tr>
              <a:tr h="435378">
                <a:tc>
                  <a:txBody>
                    <a:bodyPr/>
                    <a:lstStyle/>
                    <a:p>
                      <a:endParaRPr lang="en-GB" sz="1200"/>
                    </a:p>
                  </a:txBody>
                  <a:tcPr>
                    <a:lnL w="12700" cmpd="sng">
                      <a:noFill/>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b="1"/>
                        <a:t>All regions</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71</a:t>
                      </a:r>
                      <a:r>
                        <a:rPr lang="en-GB" sz="1200"/>
                        <a:t>   </a:t>
                      </a:r>
                      <a:r>
                        <a:rPr lang="en-GB" sz="1000"/>
                        <a:t>(70)</a:t>
                      </a:r>
                      <a:r>
                        <a:rPr lang="en-GB" sz="1200" b="0"/>
                        <a:t> </a:t>
                      </a:r>
                      <a:r>
                        <a:rPr lang="en-GB" sz="11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71</a:t>
                      </a:r>
                      <a:r>
                        <a:rPr lang="en-GB" sz="1200"/>
                        <a:t>   </a:t>
                      </a:r>
                      <a:r>
                        <a:rPr lang="en-GB" sz="1000"/>
                        <a:t>(69)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73</a:t>
                      </a:r>
                      <a:r>
                        <a:rPr lang="en-GB" sz="1200"/>
                        <a:t>   </a:t>
                      </a:r>
                      <a:r>
                        <a:rPr lang="en-GB" sz="1000"/>
                        <a:t>(72)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69</a:t>
                      </a:r>
                      <a:r>
                        <a:rPr lang="en-GB" sz="1200"/>
                        <a:t>   </a:t>
                      </a:r>
                      <a:r>
                        <a:rPr lang="en-GB" sz="1000"/>
                        <a:t>(68)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71</a:t>
                      </a:r>
                      <a:r>
                        <a:rPr lang="en-GB" sz="1200"/>
                        <a:t>   </a:t>
                      </a:r>
                      <a:r>
                        <a:rPr lang="en-GB" sz="1000"/>
                        <a:t>(70) </a:t>
                      </a:r>
                      <a:r>
                        <a:rPr lang="en-GB" sz="1000" b="0">
                          <a:solidFill>
                            <a:srgbClr val="00B050"/>
                          </a:solidFill>
                          <a:latin typeface="Calibri" panose="020F0502020204030204" pitchFamily="34" charset="0"/>
                          <a:ea typeface="Calibri" panose="020F0502020204030204" pitchFamily="34" charset="0"/>
                          <a:cs typeface="Calibri" panose="020F0502020204030204" pitchFamily="34" charset="0"/>
                        </a:rPr>
                        <a:t>↑</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49</a:t>
                      </a:r>
                      <a:r>
                        <a:rPr lang="en-GB" sz="1200"/>
                        <a:t>   </a:t>
                      </a:r>
                      <a:r>
                        <a:rPr lang="en-GB" sz="1000"/>
                        <a:t>(48)</a:t>
                      </a:r>
                      <a:endParaRPr lang="en-GB" sz="1200"/>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200"/>
                        <a:t>      </a:t>
                      </a:r>
                      <a:r>
                        <a:rPr lang="en-GB" sz="1200" b="1"/>
                        <a:t>81</a:t>
                      </a:r>
                      <a:r>
                        <a:rPr lang="en-GB" sz="1200"/>
                        <a:t>   </a:t>
                      </a:r>
                      <a:r>
                        <a:rPr lang="en-GB" sz="1000"/>
                        <a:t>(80)</a:t>
                      </a:r>
                      <a:endParaRPr lang="en-GB" sz="1200"/>
                    </a:p>
                  </a:txBody>
                  <a:tcPr>
                    <a:lnL w="9525" cap="flat" cmpd="sng" algn="ctr">
                      <a:solidFill>
                        <a:schemeClr val="accent6"/>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6335253"/>
                  </a:ext>
                </a:extLst>
              </a:tr>
            </a:tbl>
          </a:graphicData>
        </a:graphic>
      </p:graphicFrame>
      <p:pic>
        <p:nvPicPr>
          <p:cNvPr id="9" name="Picture 8">
            <a:extLst>
              <a:ext uri="{FF2B5EF4-FFF2-40B4-BE49-F238E27FC236}">
                <a16:creationId xmlns:a16="http://schemas.microsoft.com/office/drawing/2014/main" id="{4D6FE15F-986B-F36F-C84E-ABAEA2058A38}"/>
              </a:ext>
            </a:extLst>
          </p:cNvPr>
          <p:cNvPicPr>
            <a:picLocks noChangeAspect="1"/>
          </p:cNvPicPr>
          <p:nvPr/>
        </p:nvPicPr>
        <p:blipFill>
          <a:blip r:embed="rId3"/>
          <a:stretch>
            <a:fillRect/>
          </a:stretch>
        </p:blipFill>
        <p:spPr>
          <a:xfrm>
            <a:off x="2424242" y="1580468"/>
            <a:ext cx="342948" cy="342948"/>
          </a:xfrm>
          <a:prstGeom prst="rect">
            <a:avLst/>
          </a:prstGeom>
        </p:spPr>
      </p:pic>
      <p:pic>
        <p:nvPicPr>
          <p:cNvPr id="11" name="Picture 10">
            <a:extLst>
              <a:ext uri="{FF2B5EF4-FFF2-40B4-BE49-F238E27FC236}">
                <a16:creationId xmlns:a16="http://schemas.microsoft.com/office/drawing/2014/main" id="{EE6ED8DB-B348-FF5A-DB22-88311145370E}"/>
              </a:ext>
            </a:extLst>
          </p:cNvPr>
          <p:cNvPicPr>
            <a:picLocks noChangeAspect="1"/>
          </p:cNvPicPr>
          <p:nvPr/>
        </p:nvPicPr>
        <p:blipFill>
          <a:blip r:embed="rId4"/>
          <a:stretch>
            <a:fillRect/>
          </a:stretch>
        </p:blipFill>
        <p:spPr>
          <a:xfrm>
            <a:off x="3726863" y="1580468"/>
            <a:ext cx="333422" cy="342948"/>
          </a:xfrm>
          <a:prstGeom prst="rect">
            <a:avLst/>
          </a:prstGeom>
        </p:spPr>
      </p:pic>
      <p:pic>
        <p:nvPicPr>
          <p:cNvPr id="13" name="Picture 12">
            <a:extLst>
              <a:ext uri="{FF2B5EF4-FFF2-40B4-BE49-F238E27FC236}">
                <a16:creationId xmlns:a16="http://schemas.microsoft.com/office/drawing/2014/main" id="{EE0DF286-64F4-7D78-580A-FD1FDF5D7D0D}"/>
              </a:ext>
            </a:extLst>
          </p:cNvPr>
          <p:cNvPicPr>
            <a:picLocks noChangeAspect="1"/>
          </p:cNvPicPr>
          <p:nvPr/>
        </p:nvPicPr>
        <p:blipFill>
          <a:blip r:embed="rId5"/>
          <a:stretch>
            <a:fillRect/>
          </a:stretch>
        </p:blipFill>
        <p:spPr>
          <a:xfrm>
            <a:off x="4990462" y="1570942"/>
            <a:ext cx="342948" cy="362001"/>
          </a:xfrm>
          <a:prstGeom prst="rect">
            <a:avLst/>
          </a:prstGeom>
        </p:spPr>
      </p:pic>
      <p:pic>
        <p:nvPicPr>
          <p:cNvPr id="15" name="Picture 14">
            <a:extLst>
              <a:ext uri="{FF2B5EF4-FFF2-40B4-BE49-F238E27FC236}">
                <a16:creationId xmlns:a16="http://schemas.microsoft.com/office/drawing/2014/main" id="{67C0041B-F0BF-19BA-DD13-ABDAB340A673}"/>
              </a:ext>
            </a:extLst>
          </p:cNvPr>
          <p:cNvPicPr>
            <a:picLocks noChangeAspect="1"/>
          </p:cNvPicPr>
          <p:nvPr/>
        </p:nvPicPr>
        <p:blipFill>
          <a:blip r:embed="rId6"/>
          <a:stretch>
            <a:fillRect/>
          </a:stretch>
        </p:blipFill>
        <p:spPr>
          <a:xfrm>
            <a:off x="6259284" y="1570942"/>
            <a:ext cx="371527" cy="362001"/>
          </a:xfrm>
          <a:prstGeom prst="rect">
            <a:avLst/>
          </a:prstGeom>
        </p:spPr>
      </p:pic>
      <p:pic>
        <p:nvPicPr>
          <p:cNvPr id="17" name="Picture 16">
            <a:extLst>
              <a:ext uri="{FF2B5EF4-FFF2-40B4-BE49-F238E27FC236}">
                <a16:creationId xmlns:a16="http://schemas.microsoft.com/office/drawing/2014/main" id="{6A88856F-104C-09BF-9A64-DDEF9DDAE113}"/>
              </a:ext>
            </a:extLst>
          </p:cNvPr>
          <p:cNvPicPr>
            <a:picLocks noChangeAspect="1"/>
          </p:cNvPicPr>
          <p:nvPr/>
        </p:nvPicPr>
        <p:blipFill>
          <a:blip r:embed="rId7"/>
          <a:stretch>
            <a:fillRect/>
          </a:stretch>
        </p:blipFill>
        <p:spPr>
          <a:xfrm>
            <a:off x="7527190" y="1570942"/>
            <a:ext cx="362001" cy="362001"/>
          </a:xfrm>
          <a:prstGeom prst="rect">
            <a:avLst/>
          </a:prstGeom>
        </p:spPr>
      </p:pic>
      <p:pic>
        <p:nvPicPr>
          <p:cNvPr id="19" name="Picture 18">
            <a:extLst>
              <a:ext uri="{FF2B5EF4-FFF2-40B4-BE49-F238E27FC236}">
                <a16:creationId xmlns:a16="http://schemas.microsoft.com/office/drawing/2014/main" id="{EACC6159-0B6E-A980-47DC-93914076F4B2}"/>
              </a:ext>
            </a:extLst>
          </p:cNvPr>
          <p:cNvPicPr>
            <a:picLocks noChangeAspect="1"/>
          </p:cNvPicPr>
          <p:nvPr/>
        </p:nvPicPr>
        <p:blipFill>
          <a:blip r:embed="rId8"/>
          <a:stretch>
            <a:fillRect/>
          </a:stretch>
        </p:blipFill>
        <p:spPr>
          <a:xfrm>
            <a:off x="8799267" y="1566179"/>
            <a:ext cx="362001" cy="371527"/>
          </a:xfrm>
          <a:prstGeom prst="rect">
            <a:avLst/>
          </a:prstGeom>
        </p:spPr>
      </p:pic>
      <p:pic>
        <p:nvPicPr>
          <p:cNvPr id="21" name="Picture 20">
            <a:extLst>
              <a:ext uri="{FF2B5EF4-FFF2-40B4-BE49-F238E27FC236}">
                <a16:creationId xmlns:a16="http://schemas.microsoft.com/office/drawing/2014/main" id="{E6F3F66A-A446-974A-EB47-D46BA11978D7}"/>
              </a:ext>
            </a:extLst>
          </p:cNvPr>
          <p:cNvPicPr>
            <a:picLocks noChangeAspect="1"/>
          </p:cNvPicPr>
          <p:nvPr/>
        </p:nvPicPr>
        <p:blipFill>
          <a:blip r:embed="rId9"/>
          <a:stretch>
            <a:fillRect/>
          </a:stretch>
        </p:blipFill>
        <p:spPr>
          <a:xfrm>
            <a:off x="10047359" y="1580468"/>
            <a:ext cx="352474" cy="342948"/>
          </a:xfrm>
          <a:prstGeom prst="rect">
            <a:avLst/>
          </a:prstGeom>
        </p:spPr>
      </p:pic>
    </p:spTree>
    <p:extLst>
      <p:ext uri="{BB962C8B-B14F-4D97-AF65-F5344CB8AC3E}">
        <p14:creationId xmlns:p14="http://schemas.microsoft.com/office/powerpoint/2010/main" val="363202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6147-A796-2861-DB0F-2ECDC87BA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2769B-1805-FA28-7B71-5DEB6282F2C9}"/>
              </a:ext>
            </a:extLst>
          </p:cNvPr>
          <p:cNvSpPr>
            <a:spLocks noGrp="1"/>
          </p:cNvSpPr>
          <p:nvPr>
            <p:ph type="title"/>
          </p:nvPr>
        </p:nvSpPr>
        <p:spPr>
          <a:xfrm>
            <a:off x="571500" y="400824"/>
            <a:ext cx="11074400" cy="689827"/>
          </a:xfrm>
        </p:spPr>
        <p:txBody>
          <a:bodyPr>
            <a:normAutofit/>
          </a:bodyPr>
          <a:lstStyle/>
          <a:p>
            <a:r>
              <a:rPr lang="en-GB"/>
              <a:t>About the survey</a:t>
            </a:r>
            <a:endParaRPr lang="en-US"/>
          </a:p>
        </p:txBody>
      </p:sp>
      <p:sp>
        <p:nvSpPr>
          <p:cNvPr id="3" name="Content Placeholder 2">
            <a:extLst>
              <a:ext uri="{FF2B5EF4-FFF2-40B4-BE49-F238E27FC236}">
                <a16:creationId xmlns:a16="http://schemas.microsoft.com/office/drawing/2014/main" id="{EC6619FB-AA33-A7FB-735B-BDF6D2AD040B}"/>
              </a:ext>
            </a:extLst>
          </p:cNvPr>
          <p:cNvSpPr>
            <a:spLocks noGrp="1"/>
          </p:cNvSpPr>
          <p:nvPr>
            <p:ph idx="1"/>
          </p:nvPr>
        </p:nvSpPr>
        <p:spPr>
          <a:xfrm>
            <a:off x="562207" y="1228803"/>
            <a:ext cx="11074400" cy="4000079"/>
          </a:xfrm>
        </p:spPr>
        <p:txBody>
          <a:bodyPr vert="horz" lIns="91440" tIns="45720" rIns="91440" bIns="45720" numCol="1" spcCol="360000" rtlCol="0" anchor="t">
            <a:noAutofit/>
          </a:bodyPr>
          <a:lstStyle/>
          <a:p>
            <a:pPr marL="285750" indent="-285750">
              <a:buFont typeface="Arial" panose="020B0604020202020204" pitchFamily="34" charset="0"/>
              <a:buChar char="•"/>
            </a:pPr>
            <a:r>
              <a:rPr lang="en-GB" sz="1800"/>
              <a:t>SRUS uses a ‘push to web’ method where households within a representative sample of the driving population in England are sent a letter inviting them to complete the survey, which they then do online.</a:t>
            </a:r>
            <a:endParaRPr lang="en-GB" sz="1800">
              <a:cs typeface="Arial"/>
            </a:endParaRPr>
          </a:p>
          <a:p>
            <a:pPr marL="285750" indent="-285750">
              <a:buFont typeface="Arial" panose="020B0604020202020204" pitchFamily="34" charset="0"/>
              <a:buChar char="•"/>
            </a:pPr>
            <a:r>
              <a:rPr lang="en-GB" sz="1800"/>
              <a:t>The survey asks about various aspects of journey experience.</a:t>
            </a:r>
            <a:endParaRPr lang="en-GB" sz="1800">
              <a:cs typeface="Arial"/>
            </a:endParaRPr>
          </a:p>
          <a:p>
            <a:pPr marL="285750" indent="-285750">
              <a:buFont typeface="Arial" panose="020B0604020202020204" pitchFamily="34" charset="0"/>
              <a:buChar char="•"/>
            </a:pPr>
            <a:r>
              <a:rPr lang="en-GB" sz="1800"/>
              <a:t>An interactive map is integrated into the questionnaire and ‘understands’ which part of a journey is on the Strategic Road Network.</a:t>
            </a:r>
            <a:endParaRPr lang="en-GB" sz="1800">
              <a:cs typeface="Arial"/>
            </a:endParaRPr>
          </a:p>
          <a:p>
            <a:pPr marL="285750" indent="-285750">
              <a:buFont typeface="Arial" panose="020B0604020202020204" pitchFamily="34" charset="0"/>
              <a:buChar char="•"/>
            </a:pPr>
            <a:r>
              <a:rPr lang="en-GB" sz="1800"/>
              <a:t>Results are weighted to ensure they are representative of vehicle mileage across the Strategic Road Network.</a:t>
            </a:r>
            <a:endParaRPr lang="en-GB" sz="1800">
              <a:cs typeface="Arial"/>
            </a:endParaRPr>
          </a:p>
          <a:p>
            <a:pPr marL="285750" indent="-285750">
              <a:buFont typeface="Arial" panose="020B0604020202020204" pitchFamily="34" charset="0"/>
              <a:buChar char="•"/>
            </a:pPr>
            <a:r>
              <a:rPr lang="en-GB" sz="1800"/>
              <a:t>Since April 2021 the delivery of the survey has been supported by the research agency BMG Research.</a:t>
            </a:r>
            <a:endParaRPr lang="en-GB" sz="1800">
              <a:cs typeface="Arial"/>
            </a:endParaRPr>
          </a:p>
          <a:p>
            <a:pPr marL="285750" indent="-285750">
              <a:buFont typeface="Arial" panose="020B0604020202020204" pitchFamily="34" charset="0"/>
              <a:buChar char="•"/>
            </a:pPr>
            <a:r>
              <a:rPr lang="en-GB" sz="1800"/>
              <a:t>Satisfaction = very satisfied and fairly satisfied combined.</a:t>
            </a:r>
            <a:endParaRPr lang="en-GB" sz="1800">
              <a:cs typeface="Arial"/>
            </a:endParaRPr>
          </a:p>
          <a:p>
            <a:pPr marL="285750" indent="-285750">
              <a:buFont typeface="Arial" panose="020B0604020202020204" pitchFamily="34" charset="0"/>
              <a:buChar char="•"/>
            </a:pPr>
            <a:r>
              <a:rPr lang="en-GB" sz="1800"/>
              <a:t>More information, including drivers’ comments, can be viewed in the Transport Focus data hub – new data is added each month.</a:t>
            </a:r>
            <a:endParaRPr lang="en-GB" sz="1800">
              <a:cs typeface="Arial"/>
            </a:endParaRPr>
          </a:p>
        </p:txBody>
      </p:sp>
    </p:spTree>
    <p:extLst>
      <p:ext uri="{BB962C8B-B14F-4D97-AF65-F5344CB8AC3E}">
        <p14:creationId xmlns:p14="http://schemas.microsoft.com/office/powerpoint/2010/main" val="3012504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A185-14F2-1D9E-BA8C-13796AFC3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11503-28E8-03B4-0561-9BDB1E08E5C3}"/>
              </a:ext>
            </a:extLst>
          </p:cNvPr>
          <p:cNvSpPr>
            <a:spLocks noGrp="1"/>
          </p:cNvSpPr>
          <p:nvPr>
            <p:ph type="title"/>
          </p:nvPr>
        </p:nvSpPr>
        <p:spPr/>
        <p:txBody>
          <a:bodyPr>
            <a:normAutofit/>
          </a:bodyPr>
          <a:lstStyle/>
          <a:p>
            <a:r>
              <a:rPr lang="en-GB" sz="4000"/>
              <a:t>Contact Transport Focus</a:t>
            </a:r>
          </a:p>
        </p:txBody>
      </p:sp>
      <p:sp>
        <p:nvSpPr>
          <p:cNvPr id="3" name="Content Placeholder 2">
            <a:extLst>
              <a:ext uri="{FF2B5EF4-FFF2-40B4-BE49-F238E27FC236}">
                <a16:creationId xmlns:a16="http://schemas.microsoft.com/office/drawing/2014/main" id="{1D4E379C-03A1-7A3A-283D-F4F03FC1D0AA}"/>
              </a:ext>
            </a:extLst>
          </p:cNvPr>
          <p:cNvSpPr>
            <a:spLocks noGrp="1"/>
          </p:cNvSpPr>
          <p:nvPr>
            <p:ph idx="1"/>
          </p:nvPr>
        </p:nvSpPr>
        <p:spPr/>
        <p:txBody>
          <a:bodyPr vert="horz" lIns="91440" tIns="45720" rIns="91440" bIns="45720" numCol="1" spcCol="360000" rtlCol="0" anchor="t">
            <a:normAutofit lnSpcReduction="10000"/>
          </a:bodyPr>
          <a:lstStyle/>
          <a:p>
            <a:r>
              <a:rPr lang="en-GB" sz="1800"/>
              <a:t>Any enquiries about this report should be addressed to:</a:t>
            </a:r>
            <a:br>
              <a:rPr lang="en-GB" sz="1800"/>
            </a:br>
            <a:br>
              <a:rPr lang="en-GB" sz="1800"/>
            </a:br>
            <a:r>
              <a:rPr lang="en-GB" sz="1800"/>
              <a:t>Josh Whitton</a:t>
            </a:r>
            <a:br>
              <a:rPr lang="en-GB" sz="1800"/>
            </a:br>
            <a:r>
              <a:rPr lang="en-GB" sz="1800"/>
              <a:t>Policy Manager</a:t>
            </a:r>
            <a:br>
              <a:rPr lang="en-GB" sz="1800"/>
            </a:br>
            <a:r>
              <a:rPr lang="en-GB" sz="1800">
                <a:hlinkClick r:id="rId3"/>
              </a:rPr>
              <a:t>Josh.Whitton@transportfocus.org.uk</a:t>
            </a:r>
            <a:br>
              <a:rPr lang="en-GB" sz="1800"/>
            </a:br>
            <a:br>
              <a:rPr lang="en-GB" sz="1800"/>
            </a:br>
            <a:r>
              <a:rPr lang="en-GB" sz="1800"/>
              <a:t>Transport Focus</a:t>
            </a:r>
            <a:br>
              <a:rPr lang="en-GB" sz="1800"/>
            </a:br>
            <a:r>
              <a:rPr lang="en-GB" sz="1800"/>
              <a:t>Piccadilly Gate</a:t>
            </a:r>
            <a:br>
              <a:rPr lang="en-GB" sz="1800"/>
            </a:br>
            <a:r>
              <a:rPr lang="en-GB" sz="1800"/>
              <a:t>Store Street</a:t>
            </a:r>
            <a:br>
              <a:rPr lang="en-GB" sz="1800"/>
            </a:br>
            <a:r>
              <a:rPr lang="en-GB" sz="1800"/>
              <a:t>Manchester</a:t>
            </a:r>
            <a:br>
              <a:rPr lang="en-GB" sz="1800"/>
            </a:br>
            <a:r>
              <a:rPr lang="en-GB" sz="1800"/>
              <a:t>M1 2WD</a:t>
            </a:r>
          </a:p>
          <a:p>
            <a:r>
              <a:rPr lang="en-GB" sz="1800">
                <a:hlinkClick r:id="rId4"/>
              </a:rPr>
              <a:t>www.transportfocus.org.uk</a:t>
            </a:r>
            <a:endParaRPr lang="en-GB" sz="1800"/>
          </a:p>
          <a:p>
            <a:endParaRPr lang="en-GB" sz="1800">
              <a:solidFill>
                <a:schemeClr val="tx1">
                  <a:lumMod val="76000"/>
                  <a:lumOff val="24000"/>
                </a:schemeClr>
              </a:solidFill>
              <a:cs typeface="Arial"/>
            </a:endParaRPr>
          </a:p>
          <a:p>
            <a:r>
              <a:rPr lang="en-GB" sz="1800">
                <a:solidFill>
                  <a:schemeClr val="tx1">
                    <a:lumMod val="76000"/>
                    <a:lumOff val="24000"/>
                  </a:schemeClr>
                </a:solidFill>
              </a:rPr>
              <a:t>Transport Focus is the operating name of the Passengers’ Council</a:t>
            </a:r>
            <a:endParaRPr lang="en-GB" sz="1800">
              <a:solidFill>
                <a:schemeClr val="tx1">
                  <a:lumMod val="76000"/>
                  <a:lumOff val="24000"/>
                </a:schemeClr>
              </a:solidFill>
              <a:cs typeface="Arial"/>
            </a:endParaRPr>
          </a:p>
        </p:txBody>
      </p:sp>
    </p:spTree>
    <p:extLst>
      <p:ext uri="{BB962C8B-B14F-4D97-AF65-F5344CB8AC3E}">
        <p14:creationId xmlns:p14="http://schemas.microsoft.com/office/powerpoint/2010/main" val="169163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3E48-74EB-1B39-960F-FD1FFDDE8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39CCD-9B10-1D47-4114-3E453A4F7E65}"/>
              </a:ext>
            </a:extLst>
          </p:cNvPr>
          <p:cNvSpPr>
            <a:spLocks noGrp="1"/>
          </p:cNvSpPr>
          <p:nvPr>
            <p:ph type="title"/>
          </p:nvPr>
        </p:nvSpPr>
        <p:spPr>
          <a:xfrm>
            <a:off x="571500" y="399312"/>
            <a:ext cx="11074400" cy="977900"/>
          </a:xfrm>
        </p:spPr>
        <p:txBody>
          <a:bodyPr/>
          <a:lstStyle/>
          <a:p>
            <a:r>
              <a:rPr lang="en-GB"/>
              <a:t>About this report</a:t>
            </a:r>
          </a:p>
        </p:txBody>
      </p:sp>
      <p:sp>
        <p:nvSpPr>
          <p:cNvPr id="3" name="Content Placeholder 2">
            <a:extLst>
              <a:ext uri="{FF2B5EF4-FFF2-40B4-BE49-F238E27FC236}">
                <a16:creationId xmlns:a16="http://schemas.microsoft.com/office/drawing/2014/main" id="{2A8BF844-28D2-ECD0-9D77-BE65D9FEEA1C}"/>
              </a:ext>
            </a:extLst>
          </p:cNvPr>
          <p:cNvSpPr>
            <a:spLocks noGrp="1"/>
          </p:cNvSpPr>
          <p:nvPr>
            <p:ph idx="1"/>
          </p:nvPr>
        </p:nvSpPr>
        <p:spPr>
          <a:xfrm>
            <a:off x="562640" y="1047750"/>
            <a:ext cx="10523538" cy="5242590"/>
          </a:xfrm>
        </p:spPr>
        <p:txBody>
          <a:bodyPr vert="horz" lIns="91440" tIns="45720" rIns="91440" bIns="45720" numCol="1" spcCol="360000" rtlCol="0" anchor="t">
            <a:normAutofit fontScale="92500" lnSpcReduction="10000"/>
          </a:bodyPr>
          <a:lstStyle/>
          <a:p>
            <a:r>
              <a:rPr lang="en-GB" sz="1800"/>
              <a:t>Within the report we cover the following areas:</a:t>
            </a:r>
            <a:br>
              <a:rPr lang="en-GB" sz="1800"/>
            </a:br>
            <a:endParaRPr lang="en-GB" sz="1800">
              <a:cs typeface="Arial"/>
            </a:endParaRPr>
          </a:p>
          <a:p>
            <a:pPr marL="971550" lvl="1" indent="-285750"/>
            <a:r>
              <a:rPr lang="en-GB" sz="1800"/>
              <a:t>Overall satisfaction trends</a:t>
            </a:r>
            <a:endParaRPr lang="en-GB" sz="1800">
              <a:cs typeface="Arial"/>
            </a:endParaRPr>
          </a:p>
          <a:p>
            <a:pPr marL="971550" lvl="1" indent="-285750"/>
            <a:endParaRPr lang="en-GB" sz="1800"/>
          </a:p>
          <a:p>
            <a:pPr marL="971550" lvl="1" indent="-285750"/>
            <a:r>
              <a:rPr lang="en-GB" sz="1800"/>
              <a:t>Trends for key drivers of overall satisfaction (including journey time, journey time compared to expectations, traffic levels, delays other than roadworks, feelings of safety, road surface, roadworks). Key drivers are the </a:t>
            </a:r>
            <a:r>
              <a:rPr lang="en-US" sz="1800"/>
              <a:t>aspects of the journey that have the greatest influence on road users’ overall satisfaction.</a:t>
            </a:r>
            <a:br>
              <a:rPr lang="en-GB" sz="1800"/>
            </a:br>
            <a:endParaRPr lang="en-GB" sz="1800">
              <a:cs typeface="Arial"/>
            </a:endParaRPr>
          </a:p>
          <a:p>
            <a:pPr marL="971550" lvl="1" indent="-285750"/>
            <a:r>
              <a:rPr lang="en-GB" sz="1800"/>
              <a:t>What’s changed this quarter</a:t>
            </a:r>
          </a:p>
          <a:p>
            <a:pPr marL="971550" lvl="1" indent="-285750"/>
            <a:endParaRPr lang="en-GB" sz="1800">
              <a:cs typeface="Arial"/>
            </a:endParaRPr>
          </a:p>
          <a:p>
            <a:pPr marL="971550" lvl="1" indent="-285750"/>
            <a:r>
              <a:rPr lang="en-GB" sz="1800"/>
              <a:t>Regional rankings</a:t>
            </a:r>
            <a:br>
              <a:rPr lang="en-GB" sz="1800"/>
            </a:br>
            <a:endParaRPr lang="en-GB" sz="1800">
              <a:cs typeface="Arial"/>
            </a:endParaRPr>
          </a:p>
          <a:p>
            <a:r>
              <a:rPr lang="en-GB" sz="1800"/>
              <a:t>In this report we show rolling annual data, the mutually agreed way of looking at the KPI, along with in-month data. However, for the majority of the report results are shown for discrete financial quarterly periods. This allows us to see more clearly where movement is occurring, while maintaining robust sample sizes.</a:t>
            </a:r>
            <a:br>
              <a:rPr lang="en-GB" sz="1800">
                <a:cs typeface="Arial"/>
              </a:rPr>
            </a:br>
            <a:endParaRPr lang="en-GB" sz="1800">
              <a:cs typeface="Arial"/>
            </a:endParaRPr>
          </a:p>
          <a:p>
            <a:r>
              <a:rPr lang="en-GB" sz="1800"/>
              <a:t>This report contains data up to 31 December 2025.The report will be updated quarterly and complements our </a:t>
            </a:r>
            <a:r>
              <a:rPr lang="en-GB" sz="1800">
                <a:hlinkClick r:id="rId3"/>
              </a:rPr>
              <a:t>annual SRUS reports</a:t>
            </a:r>
            <a:r>
              <a:rPr lang="en-GB" sz="1800"/>
              <a:t>.</a:t>
            </a:r>
            <a:endParaRPr lang="en-GB" sz="1800">
              <a:cs typeface="Arial"/>
            </a:endParaRPr>
          </a:p>
        </p:txBody>
      </p:sp>
    </p:spTree>
    <p:extLst>
      <p:ext uri="{BB962C8B-B14F-4D97-AF65-F5344CB8AC3E}">
        <p14:creationId xmlns:p14="http://schemas.microsoft.com/office/powerpoint/2010/main" val="76575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ECA49A-803A-5C43-13D5-1FB41F8FB4F1}"/>
              </a:ext>
            </a:extLst>
          </p:cNvPr>
          <p:cNvSpPr/>
          <p:nvPr/>
        </p:nvSpPr>
        <p:spPr>
          <a:xfrm>
            <a:off x="9601200" y="5613400"/>
            <a:ext cx="2247900" cy="800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BB65D63-6BFF-5761-FE71-B2502A847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14" y="294694"/>
            <a:ext cx="9156172" cy="6268612"/>
          </a:xfrm>
          <a:prstGeom prst="rect">
            <a:avLst/>
          </a:prstGeom>
        </p:spPr>
      </p:pic>
      <p:sp>
        <p:nvSpPr>
          <p:cNvPr id="11" name="TextBox 10">
            <a:extLst>
              <a:ext uri="{FF2B5EF4-FFF2-40B4-BE49-F238E27FC236}">
                <a16:creationId xmlns:a16="http://schemas.microsoft.com/office/drawing/2014/main" id="{68AEEAE8-9D7F-E1EC-B18D-F730675D5338}"/>
              </a:ext>
            </a:extLst>
          </p:cNvPr>
          <p:cNvSpPr txBox="1"/>
          <p:nvPr/>
        </p:nvSpPr>
        <p:spPr>
          <a:xfrm>
            <a:off x="6972300" y="1498600"/>
            <a:ext cx="1524000" cy="1446550"/>
          </a:xfrm>
          <a:prstGeom prst="rect">
            <a:avLst/>
          </a:prstGeom>
          <a:noFill/>
        </p:spPr>
        <p:txBody>
          <a:bodyPr wrap="square" lIns="91440" tIns="45720" rIns="91440" bIns="45720" rtlCol="0" anchor="t">
            <a:spAutoFit/>
          </a:bodyPr>
          <a:lstStyle/>
          <a:p>
            <a:r>
              <a:rPr lang="en-GB" sz="8800" b="1">
                <a:solidFill>
                  <a:srgbClr val="D0E7F1"/>
                </a:solidFill>
                <a:cs typeface="Arial"/>
              </a:rPr>
              <a:t>71</a:t>
            </a:r>
          </a:p>
        </p:txBody>
      </p:sp>
      <p:sp>
        <p:nvSpPr>
          <p:cNvPr id="12" name="TextBox 11">
            <a:extLst>
              <a:ext uri="{FF2B5EF4-FFF2-40B4-BE49-F238E27FC236}">
                <a16:creationId xmlns:a16="http://schemas.microsoft.com/office/drawing/2014/main" id="{889D114D-C123-47E2-F4F5-0EEF9746FB42}"/>
              </a:ext>
            </a:extLst>
          </p:cNvPr>
          <p:cNvSpPr txBox="1"/>
          <p:nvPr/>
        </p:nvSpPr>
        <p:spPr>
          <a:xfrm>
            <a:off x="6578600" y="3149600"/>
            <a:ext cx="914400" cy="830997"/>
          </a:xfrm>
          <a:prstGeom prst="rect">
            <a:avLst/>
          </a:prstGeom>
          <a:noFill/>
        </p:spPr>
        <p:txBody>
          <a:bodyPr wrap="square" lIns="91440" tIns="45720" rIns="91440" bIns="45720" rtlCol="0" anchor="t">
            <a:spAutoFit/>
          </a:bodyPr>
          <a:lstStyle/>
          <a:p>
            <a:r>
              <a:rPr lang="en-GB" sz="4800" b="1">
                <a:solidFill>
                  <a:srgbClr val="0079AC"/>
                </a:solidFill>
              </a:rPr>
              <a:t>69</a:t>
            </a:r>
          </a:p>
        </p:txBody>
      </p:sp>
      <p:sp>
        <p:nvSpPr>
          <p:cNvPr id="13" name="TextBox 12">
            <a:extLst>
              <a:ext uri="{FF2B5EF4-FFF2-40B4-BE49-F238E27FC236}">
                <a16:creationId xmlns:a16="http://schemas.microsoft.com/office/drawing/2014/main" id="{97390AED-F453-D905-2E8D-896663CEAE2D}"/>
              </a:ext>
            </a:extLst>
          </p:cNvPr>
          <p:cNvSpPr txBox="1"/>
          <p:nvPr/>
        </p:nvSpPr>
        <p:spPr>
          <a:xfrm>
            <a:off x="9245600" y="4932653"/>
            <a:ext cx="914400" cy="830997"/>
          </a:xfrm>
          <a:prstGeom prst="rect">
            <a:avLst/>
          </a:prstGeom>
          <a:noFill/>
        </p:spPr>
        <p:txBody>
          <a:bodyPr wrap="square" rtlCol="0">
            <a:spAutoFit/>
          </a:bodyPr>
          <a:lstStyle/>
          <a:p>
            <a:r>
              <a:rPr lang="en-GB" sz="4800" b="1">
                <a:solidFill>
                  <a:srgbClr val="D0E7F1"/>
                </a:solidFill>
              </a:rPr>
              <a:t>81</a:t>
            </a:r>
          </a:p>
        </p:txBody>
      </p:sp>
      <p:sp>
        <p:nvSpPr>
          <p:cNvPr id="14" name="TextBox 13">
            <a:extLst>
              <a:ext uri="{FF2B5EF4-FFF2-40B4-BE49-F238E27FC236}">
                <a16:creationId xmlns:a16="http://schemas.microsoft.com/office/drawing/2014/main" id="{57D87E5B-EB09-1C07-F145-67C857BDA5A8}"/>
              </a:ext>
            </a:extLst>
          </p:cNvPr>
          <p:cNvSpPr txBox="1"/>
          <p:nvPr/>
        </p:nvSpPr>
        <p:spPr>
          <a:xfrm>
            <a:off x="9194800" y="3187700"/>
            <a:ext cx="914400" cy="830997"/>
          </a:xfrm>
          <a:prstGeom prst="rect">
            <a:avLst/>
          </a:prstGeom>
          <a:noFill/>
        </p:spPr>
        <p:txBody>
          <a:bodyPr wrap="square" lIns="91440" tIns="45720" rIns="91440" bIns="45720" rtlCol="0" anchor="t">
            <a:spAutoFit/>
          </a:bodyPr>
          <a:lstStyle/>
          <a:p>
            <a:r>
              <a:rPr lang="en-GB" sz="4800" b="1">
                <a:cs typeface="Arial"/>
              </a:rPr>
              <a:t>71</a:t>
            </a:r>
          </a:p>
        </p:txBody>
      </p:sp>
      <p:sp>
        <p:nvSpPr>
          <p:cNvPr id="15" name="TextBox 14">
            <a:extLst>
              <a:ext uri="{FF2B5EF4-FFF2-40B4-BE49-F238E27FC236}">
                <a16:creationId xmlns:a16="http://schemas.microsoft.com/office/drawing/2014/main" id="{F24D0FC6-6C51-99EE-3E3D-42553F076938}"/>
              </a:ext>
            </a:extLst>
          </p:cNvPr>
          <p:cNvSpPr txBox="1"/>
          <p:nvPr/>
        </p:nvSpPr>
        <p:spPr>
          <a:xfrm>
            <a:off x="5422900" y="5763650"/>
            <a:ext cx="914400" cy="769441"/>
          </a:xfrm>
          <a:prstGeom prst="rect">
            <a:avLst/>
          </a:prstGeom>
          <a:noFill/>
        </p:spPr>
        <p:txBody>
          <a:bodyPr wrap="square" lIns="91440" tIns="45720" rIns="91440" bIns="45720" rtlCol="0" anchor="t">
            <a:spAutoFit/>
          </a:bodyPr>
          <a:lstStyle/>
          <a:p>
            <a:r>
              <a:rPr lang="en-GB" sz="4400" b="1">
                <a:solidFill>
                  <a:srgbClr val="CF3722"/>
                </a:solidFill>
                <a:cs typeface="Arial"/>
              </a:rPr>
              <a:t>49</a:t>
            </a:r>
          </a:p>
        </p:txBody>
      </p:sp>
      <p:sp>
        <p:nvSpPr>
          <p:cNvPr id="3" name="TextBox 2">
            <a:extLst>
              <a:ext uri="{FF2B5EF4-FFF2-40B4-BE49-F238E27FC236}">
                <a16:creationId xmlns:a16="http://schemas.microsoft.com/office/drawing/2014/main" id="{8D9BD39A-09F6-0750-1676-06E91A727098}"/>
              </a:ext>
            </a:extLst>
          </p:cNvPr>
          <p:cNvSpPr txBox="1"/>
          <p:nvPr/>
        </p:nvSpPr>
        <p:spPr>
          <a:xfrm>
            <a:off x="232452" y="6228834"/>
            <a:ext cx="5383823" cy="369332"/>
          </a:xfrm>
          <a:prstGeom prst="rect">
            <a:avLst/>
          </a:prstGeom>
          <a:noFill/>
        </p:spPr>
        <p:txBody>
          <a:bodyPr wrap="square" rtlCol="0">
            <a:spAutoFit/>
          </a:bodyPr>
          <a:lstStyle/>
          <a:p>
            <a:r>
              <a:rPr lang="en-GB" sz="900"/>
              <a:t>Rolling annual data </a:t>
            </a:r>
          </a:p>
          <a:p>
            <a:r>
              <a:rPr lang="en-GB" sz="900"/>
              <a:t>December 2025</a:t>
            </a:r>
          </a:p>
        </p:txBody>
      </p:sp>
    </p:spTree>
    <p:extLst>
      <p:ext uri="{BB962C8B-B14F-4D97-AF65-F5344CB8AC3E}">
        <p14:creationId xmlns:p14="http://schemas.microsoft.com/office/powerpoint/2010/main" val="119261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F62D3-6125-6A2E-92A5-C8A2B853D6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80190-ABE9-F6DE-D32A-E9C88DB01F62}"/>
              </a:ext>
            </a:extLst>
          </p:cNvPr>
          <p:cNvSpPr>
            <a:spLocks noGrp="1"/>
          </p:cNvSpPr>
          <p:nvPr>
            <p:ph type="title"/>
          </p:nvPr>
        </p:nvSpPr>
        <p:spPr>
          <a:xfrm>
            <a:off x="3722446" y="3111500"/>
            <a:ext cx="5223356" cy="627063"/>
          </a:xfrm>
        </p:spPr>
        <p:txBody>
          <a:bodyPr/>
          <a:lstStyle/>
          <a:p>
            <a:r>
              <a:rPr lang="en-GB" sz="4400"/>
              <a:t>Focus on trends – overall satisfaction</a:t>
            </a:r>
          </a:p>
        </p:txBody>
      </p:sp>
    </p:spTree>
    <p:extLst>
      <p:ext uri="{BB962C8B-B14F-4D97-AF65-F5344CB8AC3E}">
        <p14:creationId xmlns:p14="http://schemas.microsoft.com/office/powerpoint/2010/main" val="3740551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DCC0-CFFF-9D9E-55F0-BA28FDFE2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FA3B4-6EBC-6AB2-8B14-F01BC8A0ED64}"/>
              </a:ext>
            </a:extLst>
          </p:cNvPr>
          <p:cNvSpPr>
            <a:spLocks noGrp="1"/>
          </p:cNvSpPr>
          <p:nvPr>
            <p:ph type="title"/>
          </p:nvPr>
        </p:nvSpPr>
        <p:spPr>
          <a:xfrm>
            <a:off x="571500" y="505285"/>
            <a:ext cx="10403197" cy="977900"/>
          </a:xfrm>
        </p:spPr>
        <p:txBody>
          <a:bodyPr>
            <a:normAutofit/>
          </a:bodyPr>
          <a:lstStyle/>
          <a:p>
            <a:r>
              <a:rPr lang="en-GB"/>
              <a:t>Overall satisfaction – rolling annual scores</a:t>
            </a:r>
          </a:p>
        </p:txBody>
      </p:sp>
      <p:graphicFrame>
        <p:nvGraphicFramePr>
          <p:cNvPr id="9" name="Content Placeholder 8">
            <a:extLst>
              <a:ext uri="{FF2B5EF4-FFF2-40B4-BE49-F238E27FC236}">
                <a16:creationId xmlns:a16="http://schemas.microsoft.com/office/drawing/2014/main" id="{A7980256-6283-E33E-2575-6AF024ECC7F6}"/>
              </a:ext>
            </a:extLst>
          </p:cNvPr>
          <p:cNvGraphicFramePr>
            <a:graphicFrameLocks noGrp="1"/>
          </p:cNvGraphicFramePr>
          <p:nvPr>
            <p:ph idx="1"/>
            <p:extLst>
              <p:ext uri="{D42A27DB-BD31-4B8C-83A1-F6EECF244321}">
                <p14:modId xmlns:p14="http://schemas.microsoft.com/office/powerpoint/2010/main" val="3827236133"/>
              </p:ext>
            </p:extLst>
          </p:nvPr>
        </p:nvGraphicFramePr>
        <p:xfrm>
          <a:off x="329890" y="1656266"/>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49EC64C-7E9E-A1A0-219E-82BBDF491608}"/>
              </a:ext>
            </a:extLst>
          </p:cNvPr>
          <p:cNvSpPr txBox="1"/>
          <p:nvPr/>
        </p:nvSpPr>
        <p:spPr>
          <a:xfrm>
            <a:off x="571500" y="6166884"/>
            <a:ext cx="5606562" cy="430887"/>
          </a:xfrm>
          <a:prstGeom prst="rect">
            <a:avLst/>
          </a:prstGeom>
          <a:noFill/>
        </p:spPr>
        <p:txBody>
          <a:bodyPr wrap="square" rtlCol="0">
            <a:spAutoFit/>
          </a:bodyPr>
          <a:lstStyle/>
          <a:p>
            <a:r>
              <a:rPr lang="en-GB" sz="1100"/>
              <a:t>% very/fairly satisfied; rolling annual data</a:t>
            </a:r>
          </a:p>
          <a:p>
            <a:r>
              <a:rPr lang="en-GB" sz="1100"/>
              <a:t>Base: All respondents giving a rating (base sizes range from 9040 to 9463)</a:t>
            </a:r>
          </a:p>
        </p:txBody>
      </p:sp>
      <p:sp>
        <p:nvSpPr>
          <p:cNvPr id="4" name="TextBox 3">
            <a:extLst>
              <a:ext uri="{FF2B5EF4-FFF2-40B4-BE49-F238E27FC236}">
                <a16:creationId xmlns:a16="http://schemas.microsoft.com/office/drawing/2014/main" id="{6B66E76B-2743-7858-40F8-62DE22A98CC9}"/>
              </a:ext>
            </a:extLst>
          </p:cNvPr>
          <p:cNvSpPr txBox="1"/>
          <p:nvPr/>
        </p:nvSpPr>
        <p:spPr>
          <a:xfrm>
            <a:off x="615462" y="1115526"/>
            <a:ext cx="9812215" cy="646331"/>
          </a:xfrm>
          <a:prstGeom prst="rect">
            <a:avLst/>
          </a:prstGeom>
          <a:noFill/>
          <a:ln>
            <a:noFill/>
          </a:ln>
        </p:spPr>
        <p:txBody>
          <a:bodyPr wrap="square" rtlCol="0">
            <a:spAutoFit/>
          </a:bodyPr>
          <a:lstStyle/>
          <a:p>
            <a:r>
              <a:rPr lang="en-GB"/>
              <a:t>Overall satisfaction has now returned to 71 per cent, the levels seen two years ago. It is now slightly higher than the current KPI target.</a:t>
            </a:r>
          </a:p>
        </p:txBody>
      </p:sp>
      <p:sp>
        <p:nvSpPr>
          <p:cNvPr id="6" name="TextBox 5">
            <a:extLst>
              <a:ext uri="{FF2B5EF4-FFF2-40B4-BE49-F238E27FC236}">
                <a16:creationId xmlns:a16="http://schemas.microsoft.com/office/drawing/2014/main" id="{DFD8DE74-3517-1250-E9C8-CEB6AEC0FBA3}"/>
              </a:ext>
            </a:extLst>
          </p:cNvPr>
          <p:cNvSpPr txBox="1"/>
          <p:nvPr/>
        </p:nvSpPr>
        <p:spPr>
          <a:xfrm>
            <a:off x="6883685" y="6166884"/>
            <a:ext cx="2712377" cy="276999"/>
          </a:xfrm>
          <a:prstGeom prst="rect">
            <a:avLst/>
          </a:prstGeom>
          <a:solidFill>
            <a:schemeClr val="accent1">
              <a:lumMod val="20000"/>
              <a:lumOff val="80000"/>
            </a:schemeClr>
          </a:solidFill>
        </p:spPr>
        <p:txBody>
          <a:bodyPr wrap="square" rtlCol="0">
            <a:spAutoFit/>
          </a:bodyPr>
          <a:lstStyle/>
          <a:p>
            <a:r>
              <a:rPr lang="en-GB" sz="1200"/>
              <a:t>Annual KPI target 2025/26 = 69.6%</a:t>
            </a:r>
          </a:p>
        </p:txBody>
      </p:sp>
    </p:spTree>
    <p:extLst>
      <p:ext uri="{BB962C8B-B14F-4D97-AF65-F5344CB8AC3E}">
        <p14:creationId xmlns:p14="http://schemas.microsoft.com/office/powerpoint/2010/main" val="3142558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FC86-09E8-5C60-AD18-B6A332ED7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9935C-D8AB-8229-0B5C-A5832489AE20}"/>
              </a:ext>
            </a:extLst>
          </p:cNvPr>
          <p:cNvSpPr>
            <a:spLocks noGrp="1"/>
          </p:cNvSpPr>
          <p:nvPr>
            <p:ph type="title"/>
          </p:nvPr>
        </p:nvSpPr>
        <p:spPr>
          <a:xfrm>
            <a:off x="571500" y="558800"/>
            <a:ext cx="10403197" cy="977900"/>
          </a:xfrm>
        </p:spPr>
        <p:txBody>
          <a:bodyPr>
            <a:normAutofit/>
          </a:bodyPr>
          <a:lstStyle/>
          <a:p>
            <a:r>
              <a:rPr lang="en-GB"/>
              <a:t>Overall satisfaction – in-month scores</a:t>
            </a:r>
          </a:p>
        </p:txBody>
      </p:sp>
      <p:graphicFrame>
        <p:nvGraphicFramePr>
          <p:cNvPr id="9" name="Content Placeholder 8">
            <a:extLst>
              <a:ext uri="{FF2B5EF4-FFF2-40B4-BE49-F238E27FC236}">
                <a16:creationId xmlns:a16="http://schemas.microsoft.com/office/drawing/2014/main" id="{AD32680D-ABB2-2A11-947D-2E2A997F0EE7}"/>
              </a:ext>
            </a:extLst>
          </p:cNvPr>
          <p:cNvGraphicFramePr>
            <a:graphicFrameLocks noGrp="1"/>
          </p:cNvGraphicFramePr>
          <p:nvPr>
            <p:ph idx="1"/>
            <p:extLst>
              <p:ext uri="{D42A27DB-BD31-4B8C-83A1-F6EECF244321}">
                <p14:modId xmlns:p14="http://schemas.microsoft.com/office/powerpoint/2010/main" val="215864822"/>
              </p:ext>
            </p:extLst>
          </p:nvPr>
        </p:nvGraphicFramePr>
        <p:xfrm>
          <a:off x="320598" y="1860705"/>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28DAC35-8A24-DBC5-E75C-EF3033B12EAB}"/>
              </a:ext>
            </a:extLst>
          </p:cNvPr>
          <p:cNvSpPr txBox="1"/>
          <p:nvPr/>
        </p:nvSpPr>
        <p:spPr>
          <a:xfrm>
            <a:off x="571499" y="6166884"/>
            <a:ext cx="5383823" cy="430887"/>
          </a:xfrm>
          <a:prstGeom prst="rect">
            <a:avLst/>
          </a:prstGeom>
          <a:noFill/>
        </p:spPr>
        <p:txBody>
          <a:bodyPr wrap="square" rtlCol="0">
            <a:spAutoFit/>
          </a:bodyPr>
          <a:lstStyle/>
          <a:p>
            <a:r>
              <a:rPr lang="en-GB" sz="1100"/>
              <a:t>% very/fairly satisfied; in-month data</a:t>
            </a:r>
          </a:p>
          <a:p>
            <a:r>
              <a:rPr lang="en-GB" sz="1100"/>
              <a:t>Base: All respondents giving a rating (base sizes range from 676 to 893)</a:t>
            </a:r>
          </a:p>
        </p:txBody>
      </p:sp>
      <p:sp>
        <p:nvSpPr>
          <p:cNvPr id="4" name="TextBox 3">
            <a:extLst>
              <a:ext uri="{FF2B5EF4-FFF2-40B4-BE49-F238E27FC236}">
                <a16:creationId xmlns:a16="http://schemas.microsoft.com/office/drawing/2014/main" id="{9F67863E-9813-7B69-8347-CF1771865367}"/>
              </a:ext>
            </a:extLst>
          </p:cNvPr>
          <p:cNvSpPr txBox="1"/>
          <p:nvPr/>
        </p:nvSpPr>
        <p:spPr>
          <a:xfrm>
            <a:off x="643340" y="1208453"/>
            <a:ext cx="9812215" cy="369332"/>
          </a:xfrm>
          <a:prstGeom prst="rect">
            <a:avLst/>
          </a:prstGeom>
          <a:noFill/>
          <a:ln>
            <a:noFill/>
          </a:ln>
        </p:spPr>
        <p:txBody>
          <a:bodyPr wrap="square" rtlCol="0">
            <a:spAutoFit/>
          </a:bodyPr>
          <a:lstStyle/>
          <a:p>
            <a:r>
              <a:rPr lang="en-GB"/>
              <a:t>Looking at in-month scores, the latest three months have remained at 71 per cent or more</a:t>
            </a:r>
          </a:p>
        </p:txBody>
      </p:sp>
      <p:sp>
        <p:nvSpPr>
          <p:cNvPr id="6" name="TextBox 5">
            <a:extLst>
              <a:ext uri="{FF2B5EF4-FFF2-40B4-BE49-F238E27FC236}">
                <a16:creationId xmlns:a16="http://schemas.microsoft.com/office/drawing/2014/main" id="{633F194C-9184-5F06-1FB0-BAAC396C618F}"/>
              </a:ext>
            </a:extLst>
          </p:cNvPr>
          <p:cNvSpPr txBox="1"/>
          <p:nvPr/>
        </p:nvSpPr>
        <p:spPr>
          <a:xfrm>
            <a:off x="6863137" y="6166884"/>
            <a:ext cx="2732925" cy="276999"/>
          </a:xfrm>
          <a:prstGeom prst="rect">
            <a:avLst/>
          </a:prstGeom>
          <a:solidFill>
            <a:schemeClr val="accent1">
              <a:lumMod val="20000"/>
              <a:lumOff val="80000"/>
            </a:schemeClr>
          </a:solidFill>
        </p:spPr>
        <p:txBody>
          <a:bodyPr wrap="square" rtlCol="0">
            <a:spAutoFit/>
          </a:bodyPr>
          <a:lstStyle/>
          <a:p>
            <a:r>
              <a:rPr lang="en-GB" sz="1200"/>
              <a:t>Annual KPI target 2025/26 = 69.6%</a:t>
            </a:r>
          </a:p>
        </p:txBody>
      </p:sp>
    </p:spTree>
    <p:extLst>
      <p:ext uri="{BB962C8B-B14F-4D97-AF65-F5344CB8AC3E}">
        <p14:creationId xmlns:p14="http://schemas.microsoft.com/office/powerpoint/2010/main" val="216919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F2E6-5FC3-E56C-87ED-DBCB01382F17}"/>
              </a:ext>
            </a:extLst>
          </p:cNvPr>
          <p:cNvSpPr>
            <a:spLocks noGrp="1"/>
          </p:cNvSpPr>
          <p:nvPr>
            <p:ph type="title"/>
          </p:nvPr>
        </p:nvSpPr>
        <p:spPr>
          <a:xfrm>
            <a:off x="571500" y="350170"/>
            <a:ext cx="10403197" cy="977900"/>
          </a:xfrm>
        </p:spPr>
        <p:txBody>
          <a:bodyPr>
            <a:normAutofit/>
          </a:bodyPr>
          <a:lstStyle/>
          <a:p>
            <a:r>
              <a:rPr lang="en-GB"/>
              <a:t>Overall satisfaction – quarterly scores</a:t>
            </a:r>
          </a:p>
        </p:txBody>
      </p:sp>
      <p:graphicFrame>
        <p:nvGraphicFramePr>
          <p:cNvPr id="9" name="Content Placeholder 8">
            <a:extLst>
              <a:ext uri="{FF2B5EF4-FFF2-40B4-BE49-F238E27FC236}">
                <a16:creationId xmlns:a16="http://schemas.microsoft.com/office/drawing/2014/main" id="{D6A4562D-5936-C843-E61D-81A77E0324BA}"/>
              </a:ext>
            </a:extLst>
          </p:cNvPr>
          <p:cNvGraphicFramePr>
            <a:graphicFrameLocks noGrp="1"/>
          </p:cNvGraphicFramePr>
          <p:nvPr>
            <p:ph idx="1"/>
            <p:extLst>
              <p:ext uri="{D42A27DB-BD31-4B8C-83A1-F6EECF244321}">
                <p14:modId xmlns:p14="http://schemas.microsoft.com/office/powerpoint/2010/main" val="1485525368"/>
              </p:ext>
            </p:extLst>
          </p:nvPr>
        </p:nvGraphicFramePr>
        <p:xfrm>
          <a:off x="571500" y="1739900"/>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6EA488B-C94C-A66D-261F-93732426D2D3}"/>
              </a:ext>
            </a:extLst>
          </p:cNvPr>
          <p:cNvSpPr txBox="1"/>
          <p:nvPr/>
        </p:nvSpPr>
        <p:spPr>
          <a:xfrm>
            <a:off x="559706" y="1004014"/>
            <a:ext cx="9812215" cy="646331"/>
          </a:xfrm>
          <a:prstGeom prst="rect">
            <a:avLst/>
          </a:prstGeom>
          <a:noFill/>
          <a:ln>
            <a:noFill/>
          </a:ln>
        </p:spPr>
        <p:txBody>
          <a:bodyPr wrap="square" rtlCol="0">
            <a:spAutoFit/>
          </a:bodyPr>
          <a:lstStyle/>
          <a:p>
            <a:r>
              <a:rPr lang="en-GB"/>
              <a:t>Focusing on discrete quarterly data, overall satisfaction in Q3 is 72 per cent; higher than Q2 and above the annual KPI target.</a:t>
            </a:r>
          </a:p>
        </p:txBody>
      </p:sp>
      <p:sp>
        <p:nvSpPr>
          <p:cNvPr id="6" name="TextBox 5">
            <a:extLst>
              <a:ext uri="{FF2B5EF4-FFF2-40B4-BE49-F238E27FC236}">
                <a16:creationId xmlns:a16="http://schemas.microsoft.com/office/drawing/2014/main" id="{97A4CC6A-8F11-7FC7-070C-A440732D7DA3}"/>
              </a:ext>
            </a:extLst>
          </p:cNvPr>
          <p:cNvSpPr txBox="1"/>
          <p:nvPr/>
        </p:nvSpPr>
        <p:spPr>
          <a:xfrm>
            <a:off x="489438" y="6152230"/>
            <a:ext cx="5606562" cy="430887"/>
          </a:xfrm>
          <a:prstGeom prst="rect">
            <a:avLst/>
          </a:prstGeom>
          <a:noFill/>
        </p:spPr>
        <p:txBody>
          <a:bodyPr wrap="square" rtlCol="0">
            <a:spAutoFit/>
          </a:bodyPr>
          <a:lstStyle/>
          <a:p>
            <a:r>
              <a:rPr lang="en-GB" sz="1100"/>
              <a:t>% very/fairly satisfied; discrete quarterly data</a:t>
            </a:r>
          </a:p>
          <a:p>
            <a:r>
              <a:rPr lang="en-GB" sz="1100"/>
              <a:t>Base: All respondents giving a rating (base sizes range from 2160 to 2560)</a:t>
            </a:r>
          </a:p>
        </p:txBody>
      </p:sp>
      <p:sp>
        <p:nvSpPr>
          <p:cNvPr id="5" name="TextBox 4">
            <a:extLst>
              <a:ext uri="{FF2B5EF4-FFF2-40B4-BE49-F238E27FC236}">
                <a16:creationId xmlns:a16="http://schemas.microsoft.com/office/drawing/2014/main" id="{42F698B7-A01E-705D-DDA3-2778618D959F}"/>
              </a:ext>
            </a:extLst>
          </p:cNvPr>
          <p:cNvSpPr txBox="1"/>
          <p:nvPr/>
        </p:nvSpPr>
        <p:spPr>
          <a:xfrm>
            <a:off x="6904235" y="6166884"/>
            <a:ext cx="2691828" cy="276999"/>
          </a:xfrm>
          <a:prstGeom prst="rect">
            <a:avLst/>
          </a:prstGeom>
          <a:solidFill>
            <a:schemeClr val="accent1">
              <a:lumMod val="20000"/>
              <a:lumOff val="80000"/>
            </a:schemeClr>
          </a:solidFill>
        </p:spPr>
        <p:txBody>
          <a:bodyPr wrap="square" rtlCol="0">
            <a:spAutoFit/>
          </a:bodyPr>
          <a:lstStyle/>
          <a:p>
            <a:r>
              <a:rPr lang="en-GB" sz="1200"/>
              <a:t>Annual KPI target 2025/26 = 69.6%</a:t>
            </a:r>
          </a:p>
        </p:txBody>
      </p:sp>
    </p:spTree>
    <p:extLst>
      <p:ext uri="{BB962C8B-B14F-4D97-AF65-F5344CB8AC3E}">
        <p14:creationId xmlns:p14="http://schemas.microsoft.com/office/powerpoint/2010/main" val="302734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C691-0F8E-6D44-54F1-3F86B7E7C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7383F-BE4F-9513-DCC5-0B3D213D5900}"/>
              </a:ext>
            </a:extLst>
          </p:cNvPr>
          <p:cNvSpPr>
            <a:spLocks noGrp="1"/>
          </p:cNvSpPr>
          <p:nvPr>
            <p:ph type="title"/>
          </p:nvPr>
        </p:nvSpPr>
        <p:spPr>
          <a:xfrm>
            <a:off x="571500" y="383339"/>
            <a:ext cx="10403197" cy="977900"/>
          </a:xfrm>
        </p:spPr>
        <p:txBody>
          <a:bodyPr>
            <a:normAutofit/>
          </a:bodyPr>
          <a:lstStyle/>
          <a:p>
            <a:r>
              <a:rPr lang="en-GB"/>
              <a:t>Overall satisfaction – motorways vs 'A' roads</a:t>
            </a:r>
          </a:p>
        </p:txBody>
      </p:sp>
      <p:graphicFrame>
        <p:nvGraphicFramePr>
          <p:cNvPr id="9" name="Content Placeholder 8">
            <a:extLst>
              <a:ext uri="{FF2B5EF4-FFF2-40B4-BE49-F238E27FC236}">
                <a16:creationId xmlns:a16="http://schemas.microsoft.com/office/drawing/2014/main" id="{9BA6B191-8D61-FCD3-42EA-FF15D401045B}"/>
              </a:ext>
            </a:extLst>
          </p:cNvPr>
          <p:cNvGraphicFramePr>
            <a:graphicFrameLocks noGrp="1"/>
          </p:cNvGraphicFramePr>
          <p:nvPr>
            <p:ph idx="1"/>
            <p:extLst>
              <p:ext uri="{D42A27DB-BD31-4B8C-83A1-F6EECF244321}">
                <p14:modId xmlns:p14="http://schemas.microsoft.com/office/powerpoint/2010/main" val="67637243"/>
              </p:ext>
            </p:extLst>
          </p:nvPr>
        </p:nvGraphicFramePr>
        <p:xfrm>
          <a:off x="571500" y="1572632"/>
          <a:ext cx="11074400"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13A3A88-441B-5C44-9D36-969D89AB0F59}"/>
              </a:ext>
            </a:extLst>
          </p:cNvPr>
          <p:cNvSpPr txBox="1"/>
          <p:nvPr/>
        </p:nvSpPr>
        <p:spPr>
          <a:xfrm>
            <a:off x="571499" y="6166884"/>
            <a:ext cx="8150469" cy="430887"/>
          </a:xfrm>
          <a:prstGeom prst="rect">
            <a:avLst/>
          </a:prstGeom>
          <a:noFill/>
        </p:spPr>
        <p:txBody>
          <a:bodyPr wrap="square" rtlCol="0">
            <a:spAutoFit/>
          </a:bodyPr>
          <a:lstStyle/>
          <a:p>
            <a:r>
              <a:rPr lang="en-GB" sz="1100"/>
              <a:t>% very/fairly satisfied. Discrete quarterly data</a:t>
            </a:r>
          </a:p>
          <a:p>
            <a:r>
              <a:rPr lang="en-GB" sz="1100"/>
              <a:t>Base: All respondents giving a rating (base sizes range from: motorways 1176 to 1383; A roads 984 to 1177)</a:t>
            </a:r>
          </a:p>
        </p:txBody>
      </p:sp>
      <p:sp>
        <p:nvSpPr>
          <p:cNvPr id="4" name="TextBox 3">
            <a:extLst>
              <a:ext uri="{FF2B5EF4-FFF2-40B4-BE49-F238E27FC236}">
                <a16:creationId xmlns:a16="http://schemas.microsoft.com/office/drawing/2014/main" id="{E6A9CB0F-311B-77FC-9F08-264D264A9A31}"/>
              </a:ext>
            </a:extLst>
          </p:cNvPr>
          <p:cNvSpPr txBox="1"/>
          <p:nvPr/>
        </p:nvSpPr>
        <p:spPr>
          <a:xfrm>
            <a:off x="596877" y="1078355"/>
            <a:ext cx="9812215" cy="646331"/>
          </a:xfrm>
          <a:prstGeom prst="rect">
            <a:avLst/>
          </a:prstGeom>
          <a:noFill/>
          <a:ln>
            <a:noFill/>
          </a:ln>
        </p:spPr>
        <p:txBody>
          <a:bodyPr wrap="square" rtlCol="0">
            <a:spAutoFit/>
          </a:bodyPr>
          <a:lstStyle/>
          <a:p>
            <a:r>
              <a:rPr lang="en-GB"/>
              <a:t>The gap between overall satisfaction with motorways versus A roads has narrowed this quarter, with motorway scores improving</a:t>
            </a:r>
          </a:p>
        </p:txBody>
      </p:sp>
    </p:spTree>
    <p:extLst>
      <p:ext uri="{BB962C8B-B14F-4D97-AF65-F5344CB8AC3E}">
        <p14:creationId xmlns:p14="http://schemas.microsoft.com/office/powerpoint/2010/main" val="370078348"/>
      </p:ext>
    </p:extLst>
  </p:cSld>
  <p:clrMapOvr>
    <a:masterClrMapping/>
  </p:clrMapOvr>
</p:sld>
</file>

<file path=ppt/theme/theme1.xml><?xml version="1.0" encoding="utf-8"?>
<a:theme xmlns:a="http://schemas.openxmlformats.org/drawingml/2006/main" name="1_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Transport Focus Template">
      <a:dk1>
        <a:srgbClr val="000000"/>
      </a:dk1>
      <a:lt1>
        <a:srgbClr val="FFFFFF"/>
      </a:lt1>
      <a:dk2>
        <a:srgbClr val="401938"/>
      </a:dk2>
      <a:lt2>
        <a:srgbClr val="E6E6E6"/>
      </a:lt2>
      <a:accent1>
        <a:srgbClr val="E30613"/>
      </a:accent1>
      <a:accent2>
        <a:srgbClr val="F18289"/>
      </a:accent2>
      <a:accent3>
        <a:srgbClr val="89C9C9"/>
      </a:accent3>
      <a:accent4>
        <a:srgbClr val="3AA6A6"/>
      </a:accent4>
      <a:accent5>
        <a:srgbClr val="F2A538"/>
      </a:accent5>
      <a:accent6>
        <a:srgbClr val="3399CC"/>
      </a:accent6>
      <a:hlink>
        <a:srgbClr val="3399CC"/>
      </a:hlink>
      <a:folHlink>
        <a:srgbClr val="4019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3e1713-5918-4630-8c40-f4a465d4652e">
      <Terms xmlns="http://schemas.microsoft.com/office/infopath/2007/PartnerControls"/>
    </lcf76f155ced4ddcb4097134ff3c332f>
    <TaxCatchAll xmlns="ab709c0c-31e0-4dbe-bbfc-8ecede2092f2">
      <Value>6</Value>
    </TaxCatchAll>
    <iiabArchived xmlns="ab709c0c-31e0-4dbe-bbfc-8ecede2092f2">false</iiabArchived>
    <iiabTeamTaxHTField xmlns="ab709c0c-31e0-4dbe-bbfc-8ecede2092f2">
      <Terms xmlns="http://schemas.microsoft.com/office/infopath/2007/PartnerControls"/>
    </iiabTeamTaxHTField>
    <iiabTransportModeTaxHTField xmlns="ab709c0c-31e0-4dbe-bbfc-8ecede2092f2">
      <Terms xmlns="http://schemas.microsoft.com/office/infopath/2007/PartnerControls">
        <TermInfo xmlns="http://schemas.microsoft.com/office/infopath/2007/PartnerControls">
          <TermName xmlns="http://schemas.microsoft.com/office/infopath/2007/PartnerControls">Tram</TermName>
          <TermId xmlns="http://schemas.microsoft.com/office/infopath/2007/PartnerControls">a1fa6c57-9bda-4d1d-a13e-ea50ace5bfe4</TermId>
        </TermInfo>
      </Terms>
    </iiabTransportModeTaxHTField>
  </documentManagement>
</p:properties>
</file>

<file path=customXml/item2.xml><?xml version="1.0" encoding="utf-8"?>
<ct:contentTypeSchema xmlns:ct="http://schemas.microsoft.com/office/2006/metadata/contentType" xmlns:ma="http://schemas.microsoft.com/office/2006/metadata/properties/metaAttributes" ct:_="" ma:_="" ma:contentTypeName="Intranet Document" ma:contentTypeID="0x0101008CA34DF8F4904B3EB1EB49AC10614C6800C4CDA3D7734DC049A6A59003050E1B79" ma:contentTypeVersion="10" ma:contentTypeDescription="Intranet document content type" ma:contentTypeScope="" ma:versionID="08fb8e89d79598c53859ae5d792abe9a">
  <xsd:schema xmlns:xsd="http://www.w3.org/2001/XMLSchema" xmlns:xs="http://www.w3.org/2001/XMLSchema" xmlns:p="http://schemas.microsoft.com/office/2006/metadata/properties" xmlns:ns2="ab709c0c-31e0-4dbe-bbfc-8ecede2092f2" xmlns:ns3="533E1713-5918-4630-8C40-F4A465D4652E" xmlns:ns4="533e1713-5918-4630-8c40-f4a465d4652e" targetNamespace="http://schemas.microsoft.com/office/2006/metadata/properties" ma:root="true" ma:fieldsID="77b8d85192ae201e8ffe13a4e17af549" ns2:_="" ns3:_="" ns4:_="">
    <xsd:import namespace="ab709c0c-31e0-4dbe-bbfc-8ecede2092f2"/>
    <xsd:import namespace="533E1713-5918-4630-8C40-F4A465D4652E"/>
    <xsd:import namespace="533e1713-5918-4630-8c40-f4a465d4652e"/>
    <xsd:element name="properties">
      <xsd:complexType>
        <xsd:sequence>
          <xsd:element name="documentManagement">
            <xsd:complexType>
              <xsd:all>
                <xsd:element ref="ns2:iiabTeamTaxHTField" minOccurs="0"/>
                <xsd:element ref="ns2:TaxCatchAll" minOccurs="0"/>
                <xsd:element ref="ns2:TaxCatchAllLabel" minOccurs="0"/>
                <xsd:element ref="ns2:iiabTransportModeTaxHTField" minOccurs="0"/>
                <xsd:element ref="ns2:iiabArchived" minOccurs="0"/>
                <xsd:element ref="ns3:MediaServiceMetadata" minOccurs="0"/>
                <xsd:element ref="ns3:MediaServiceFastMetadata" minOccurs="0"/>
                <xsd:element ref="ns4:lcf76f155ced4ddcb4097134ff3c332f" minOccurs="0"/>
                <xsd:element ref="ns4:MediaServiceOCR" minOccurs="0"/>
                <xsd:element ref="ns4:MediaServiceGenerationTime" minOccurs="0"/>
                <xsd:element ref="ns4:MediaServiceEventHashCode" minOccurs="0"/>
                <xsd:element ref="ns2:SharedWithUsers" minOccurs="0"/>
                <xsd:element ref="ns2:SharedWithDetails" minOccurs="0"/>
                <xsd:element ref="ns4:MediaServiceObjectDetectorVersions" minOccurs="0"/>
                <xsd:element ref="ns4:MediaServiceSearchPropertie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09c0c-31e0-4dbe-bbfc-8ecede2092f2" elementFormDefault="qualified">
    <xsd:import namespace="http://schemas.microsoft.com/office/2006/documentManagement/types"/>
    <xsd:import namespace="http://schemas.microsoft.com/office/infopath/2007/PartnerControls"/>
    <xsd:element name="iiabTeamTaxHTField" ma:index="8" nillable="true" ma:taxonomy="true" ma:internalName="iiabTeamTaxHTField" ma:taxonomyFieldName="iiabTeam" ma:displayName="Team" ma:default="" ma:fieldId="{41c829ef-dc42-4383-8b9c-55156714d264}" ma:taxonomyMulti="true" ma:sspId="443a8504-d520-4286-9e4f-55620f5a7f47" ma:termSetId="eace36af-16f1-49ff-9dc4-65d4d92200d6" ma:anchorId="141a7171-f53c-4d0c-9c5d-adbaad029c40" ma:open="false" ma:isKeyword="false">
      <xsd:complexType>
        <xsd:sequence>
          <xsd:element ref="pc:Terms" minOccurs="0" maxOccurs="1"/>
        </xsd:sequence>
      </xsd:complexType>
    </xsd:element>
    <xsd:element name="TaxCatchAll" ma:index="9" nillable="true" ma:displayName="Taxonomy Catch All Column" ma:hidden="true" ma:list="{09aff6da-180f-450f-b744-4c104013541f}" ma:internalName="TaxCatchAll" ma:showField="CatchAllData" ma:web="ab709c0c-31e0-4dbe-bbfc-8ecede2092f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9aff6da-180f-450f-b744-4c104013541f}" ma:internalName="TaxCatchAllLabel" ma:readOnly="true" ma:showField="CatchAllDataLabel" ma:web="ab709c0c-31e0-4dbe-bbfc-8ecede2092f2">
      <xsd:complexType>
        <xsd:complexContent>
          <xsd:extension base="dms:MultiChoiceLookup">
            <xsd:sequence>
              <xsd:element name="Value" type="dms:Lookup" maxOccurs="unbounded" minOccurs="0" nillable="true"/>
            </xsd:sequence>
          </xsd:extension>
        </xsd:complexContent>
      </xsd:complexType>
    </xsd:element>
    <xsd:element name="iiabTransportModeTaxHTField" ma:index="12" nillable="true" ma:taxonomy="true" ma:internalName="iiabTransportModeTaxHTField" ma:taxonomyFieldName="iiabTransportMode" ma:displayName="Transport Mode" ma:default="" ma:fieldId="{22ec63ab-d5ef-4e53-b553-195becb8f536}" ma:taxonomyMulti="true" ma:sspId="443a8504-d520-4286-9e4f-55620f5a7f47" ma:termSetId="eace36af-16f1-49ff-9dc4-65d4d92200d6" ma:anchorId="7a053e89-4bb5-4095-87fd-e83d0ecf95be" ma:open="false" ma:isKeyword="false">
      <xsd:complexType>
        <xsd:sequence>
          <xsd:element ref="pc:Terms" minOccurs="0" maxOccurs="1"/>
        </xsd:sequence>
      </xsd:complexType>
    </xsd:element>
    <xsd:element name="iiabArchived" ma:index="14" nillable="true" ma:displayName="Is Archived" ma:default="0" ma:internalName="iiabArchived">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1713-5918-4630-8C40-F4A465D4652E"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1713-5918-4630-8c40-f4a465d4652e" elementFormDefault="qualified">
    <xsd:import namespace="http://schemas.microsoft.com/office/2006/documentManagement/types"/>
    <xsd:import namespace="http://schemas.microsoft.com/office/infopath/2007/PartnerControls"/>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3a8504-d520-4286-9e4f-55620f5a7f4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25A0A-B277-4E33-A506-75BE5ACB4DDE}">
  <ds:schemaRefs>
    <ds:schemaRef ds:uri="http://schemas.microsoft.com/office/infopath/2007/PartnerControls"/>
    <ds:schemaRef ds:uri="ab709c0c-31e0-4dbe-bbfc-8ecede2092f2"/>
    <ds:schemaRef ds:uri="http://purl.org/dc/dcmitype/"/>
    <ds:schemaRef ds:uri="http://purl.org/dc/terms/"/>
    <ds:schemaRef ds:uri="http://schemas.microsoft.com/office/2006/documentManagement/types"/>
    <ds:schemaRef ds:uri="http://schemas.microsoft.com/office/2006/metadata/properties"/>
    <ds:schemaRef ds:uri="533e1713-5918-4630-8c40-f4a465d4652e"/>
    <ds:schemaRef ds:uri="http://www.w3.org/XML/1998/namespace"/>
    <ds:schemaRef ds:uri="533E1713-5918-4630-8C40-F4A465D4652E"/>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D553F095-5458-4A63-9001-600A9F709F25}">
  <ds:schemaRefs>
    <ds:schemaRef ds:uri="533E1713-5918-4630-8C40-F4A465D4652E"/>
    <ds:schemaRef ds:uri="533e1713-5918-4630-8c40-f4a465d4652e"/>
    <ds:schemaRef ds:uri="ab709c0c-31e0-4dbe-bbfc-8ecede2092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040C79-437F-40BE-BF7F-0B23C2711F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2247</Words>
  <Application>Microsoft Office PowerPoint</Application>
  <PresentationFormat>Widescreen</PresentationFormat>
  <Paragraphs>291</Paragraphs>
  <Slides>22</Slides>
  <Notes>17</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22</vt:i4>
      </vt:variant>
    </vt:vector>
  </HeadingPairs>
  <TitlesOfParts>
    <vt:vector size="27" baseType="lpstr">
      <vt:lpstr>Arial</vt:lpstr>
      <vt:lpstr>Calibri</vt:lpstr>
      <vt:lpstr>1_Highways Agency Light Grey</vt:lpstr>
      <vt:lpstr>Dividers</vt:lpstr>
      <vt:lpstr>2_Highways Agency Light Grey</vt:lpstr>
      <vt:lpstr>Strategic Roads User Survey quarterly report : Q3 2025-26   March 2026</vt:lpstr>
      <vt:lpstr>Key findings</vt:lpstr>
      <vt:lpstr>About this report</vt:lpstr>
      <vt:lpstr>PowerPoint Presentation</vt:lpstr>
      <vt:lpstr>Focus on trends – overall satisfaction</vt:lpstr>
      <vt:lpstr>Overall satisfaction – rolling annual scores</vt:lpstr>
      <vt:lpstr>Overall satisfaction – in-month scores</vt:lpstr>
      <vt:lpstr>Overall satisfaction – quarterly scores</vt:lpstr>
      <vt:lpstr>Overall satisfaction – motorways vs 'A' roads</vt:lpstr>
      <vt:lpstr>Overall satisfaction by sub-group: Q3 25/26 (%)</vt:lpstr>
      <vt:lpstr>Focus on trends – key drivers of overall satisfaction</vt:lpstr>
      <vt:lpstr>Journey time</vt:lpstr>
      <vt:lpstr>Overall satisfaction vs traffic levels</vt:lpstr>
      <vt:lpstr>Road surface and feelings of safety</vt:lpstr>
      <vt:lpstr>Roadworks</vt:lpstr>
      <vt:lpstr>Delays other than roadworks</vt:lpstr>
      <vt:lpstr>Quarterly focus</vt:lpstr>
      <vt:lpstr>Satisfaction among electric car drivers remains higher than that for all car drivers and has increased year-on-year</vt:lpstr>
      <vt:lpstr>Regional  satisfaction</vt:lpstr>
      <vt:lpstr>Satisfaction - breakdown by National Highways regions </vt:lpstr>
      <vt:lpstr>About the survey</vt:lpstr>
      <vt:lpstr>Contact Transport Focus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Roads User Survey webinar  March 2024</dc:title>
  <dc:creator>Claire Debenham</dc:creator>
  <cp:lastModifiedBy>Josh Whitton</cp:lastModifiedBy>
  <cp:revision>29</cp:revision>
  <cp:lastPrinted>2026-02-28T19:18:48Z</cp:lastPrinted>
  <dcterms:created xsi:type="dcterms:W3CDTF">2024-02-28T16:22:29Z</dcterms:created>
  <dcterms:modified xsi:type="dcterms:W3CDTF">2026-03-05T13:35:46Z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0x0101008CA34DF8F4904B3EB1EB49AC10614C6800C4CDA3D7734DC049A6A59003050E1B79</vt:lpwstr>
  </property>
  <property fmtid="{D5CDD505-2E9C-101B-9397-08002B2CF9AE}" pid="3" name="MediaServiceImageTags">
    <vt:lpwstr/>
  </property>
  <property fmtid="{D5CDD505-2E9C-101B-9397-08002B2CF9AE}" pid="4" name="iiabTeam">
    <vt:lpwstr/>
  </property>
  <property fmtid="{D5CDD505-2E9C-101B-9397-08002B2CF9AE}" pid="5" name="iiabTransportMode">
    <vt:lpwstr>6;#Tram|a1fa6c57-9bda-4d1d-a13e-ea50ace5bfe4</vt:lpwstr>
  </property>
</Properties>
</file>