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1" r:id="rId5"/>
  </p:sldMasterIdLst>
  <p:notesMasterIdLst>
    <p:notesMasterId r:id="rId69"/>
  </p:notesMasterIdLst>
  <p:sldIdLst>
    <p:sldId id="260" r:id="rId6"/>
    <p:sldId id="2782" r:id="rId7"/>
    <p:sldId id="5347" r:id="rId8"/>
    <p:sldId id="5345" r:id="rId9"/>
    <p:sldId id="5346" r:id="rId10"/>
    <p:sldId id="5344" r:id="rId11"/>
    <p:sldId id="5342" r:id="rId12"/>
    <p:sldId id="5343" r:id="rId13"/>
    <p:sldId id="5348" r:id="rId14"/>
    <p:sldId id="279" r:id="rId15"/>
    <p:sldId id="280" r:id="rId16"/>
    <p:sldId id="2784" r:id="rId17"/>
    <p:sldId id="5349" r:id="rId18"/>
    <p:sldId id="2787" r:id="rId19"/>
    <p:sldId id="5326" r:id="rId20"/>
    <p:sldId id="5320" r:id="rId21"/>
    <p:sldId id="5322" r:id="rId22"/>
    <p:sldId id="5323" r:id="rId23"/>
    <p:sldId id="5324" r:id="rId24"/>
    <p:sldId id="5325" r:id="rId25"/>
    <p:sldId id="5350" r:id="rId26"/>
    <p:sldId id="2794" r:id="rId27"/>
    <p:sldId id="2796" r:id="rId28"/>
    <p:sldId id="5332" r:id="rId29"/>
    <p:sldId id="2795" r:id="rId30"/>
    <p:sldId id="5333" r:id="rId31"/>
    <p:sldId id="2797" r:id="rId32"/>
    <p:sldId id="5293" r:id="rId33"/>
    <p:sldId id="5330" r:id="rId34"/>
    <p:sldId id="5358" r:id="rId35"/>
    <p:sldId id="5351" r:id="rId36"/>
    <p:sldId id="5297" r:id="rId37"/>
    <p:sldId id="5327" r:id="rId38"/>
    <p:sldId id="5335" r:id="rId39"/>
    <p:sldId id="2800" r:id="rId40"/>
    <p:sldId id="5309" r:id="rId41"/>
    <p:sldId id="2802" r:id="rId42"/>
    <p:sldId id="5366" r:id="rId43"/>
    <p:sldId id="5305" r:id="rId44"/>
    <p:sldId id="5352" r:id="rId45"/>
    <p:sldId id="2807" r:id="rId46"/>
    <p:sldId id="2804" r:id="rId47"/>
    <p:sldId id="5336" r:id="rId48"/>
    <p:sldId id="5359" r:id="rId49"/>
    <p:sldId id="5337" r:id="rId50"/>
    <p:sldId id="5364" r:id="rId51"/>
    <p:sldId id="5339" r:id="rId52"/>
    <p:sldId id="5363" r:id="rId53"/>
    <p:sldId id="5340" r:id="rId54"/>
    <p:sldId id="5368" r:id="rId55"/>
    <p:sldId id="5369" r:id="rId56"/>
    <p:sldId id="5341" r:id="rId57"/>
    <p:sldId id="5353" r:id="rId58"/>
    <p:sldId id="5355" r:id="rId59"/>
    <p:sldId id="2810" r:id="rId60"/>
    <p:sldId id="2811" r:id="rId61"/>
    <p:sldId id="2812" r:id="rId62"/>
    <p:sldId id="2815" r:id="rId63"/>
    <p:sldId id="5307" r:id="rId64"/>
    <p:sldId id="5356" r:id="rId65"/>
    <p:sldId id="5357" r:id="rId66"/>
    <p:sldId id="5354" r:id="rId67"/>
    <p:sldId id="335" r:id="rId68"/>
  </p:sldIdLst>
  <p:sldSz cx="12192000" cy="6858000"/>
  <p:notesSz cx="6797675"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642" userDrawn="1">
          <p15:clr>
            <a:srgbClr val="A4A3A4"/>
          </p15:clr>
        </p15:guide>
        <p15:guide id="3" pos="2003" userDrawn="1">
          <p15:clr>
            <a:srgbClr val="A4A3A4"/>
          </p15:clr>
        </p15:guide>
        <p15:guide id="4" pos="2479" userDrawn="1">
          <p15:clr>
            <a:srgbClr val="A4A3A4"/>
          </p15:clr>
        </p15:guide>
        <p15:guide id="5" pos="2887" userDrawn="1">
          <p15:clr>
            <a:srgbClr val="A4A3A4"/>
          </p15:clr>
        </p15:guide>
        <p15:guide id="6" pos="4520" userDrawn="1">
          <p15:clr>
            <a:srgbClr val="A4A3A4"/>
          </p15:clr>
        </p15:guide>
        <p15:guide id="7" pos="5722" userDrawn="1">
          <p15:clr>
            <a:srgbClr val="A4A3A4"/>
          </p15:clr>
        </p15:guide>
        <p15:guide id="8" pos="6199" userDrawn="1">
          <p15:clr>
            <a:srgbClr val="A4A3A4"/>
          </p15:clr>
        </p15:guide>
        <p15:guide id="9" pos="7491" userDrawn="1">
          <p15:clr>
            <a:srgbClr val="A4A3A4"/>
          </p15:clr>
        </p15:guide>
        <p15:guide id="10" orient="horz" pos="210" userDrawn="1">
          <p15:clr>
            <a:srgbClr val="A4A3A4"/>
          </p15:clr>
        </p15:guide>
        <p15:guide id="11" orient="horz" pos="3884" userDrawn="1">
          <p15:clr>
            <a:srgbClr val="A4A3A4"/>
          </p15:clr>
        </p15:guide>
        <p15:guide id="12" orient="horz" pos="981" userDrawn="1">
          <p15:clr>
            <a:srgbClr val="A4A3A4"/>
          </p15:clr>
        </p15:guide>
        <p15:guide id="13" orient="horz" pos="1661" userDrawn="1">
          <p15:clr>
            <a:srgbClr val="A4A3A4"/>
          </p15:clr>
        </p15:guide>
        <p15:guide id="14" orient="horz" pos="345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CCE5613-ADA9-C7BB-639E-A7CDC598B6DF}" name="Imogen Uffindell-Birt" initials="IU" userId="S::imogen.uffindell-birt@quadrangle.com::23b6fdca-bc60-4adc-9f7b-d9c078e500ac" providerId="AD"/>
  <p188:author id="{91B19A14-8377-328C-C9E3-7267B5EB1648}" name="Ben Skelton" initials="" userId="S::Ben.Skelton@quadrangle.com::0db0d967-f3fd-4d09-bcd0-c3130e049c1d" providerId="AD"/>
  <p188:author id="{EC368321-41D1-E394-571D-F278DD06F1E8}" name="Peter Hasler" initials="PH" userId="S::peter.hasler@quadrangle.com::0248a5e3-08fd-43bc-a3ee-1b7e8e469ca6" providerId="AD"/>
  <p188:author id="{AAEEA458-9B6B-0738-F515-8AA828E4E56C}" name="Peter Hasler" initials="" userId="S::Peter.Hasler@quadrangle.com::0248a5e3-08fd-43bc-a3ee-1b7e8e469ca6" providerId="AD"/>
  <p188:author id="{35866562-F48E-223B-D7E6-3D6C2546409A}" name="Alison Camps" initials="AC" userId="S::alison.camps@quadrangle.com::398e8a92-c591-48b2-b4e8-deaf8900f2eb" providerId="AD"/>
  <p188:author id="{A249CF94-903C-21A6-2F15-2F786C8768C9}" name="Ben Skelton" initials="BS" userId="S::ben.skelton@quadrangle.com::0db0d967-f3fd-4d09-bcd0-c3130e049c1d" providerId="AD"/>
  <p188:author id="{94FD9ABE-96FE-B4E3-728E-BFB47002F3B1}" name="Dan Taylor" initials="DT" userId="S::daniel.taylor@transportfocus.org.uk::a0d1952d-07cd-4e88-8812-d5aca26621d4" providerId="AD"/>
  <p188:author id="{10A5EFBF-174B-44DD-C010-70F9CCB5AC0A}" name="Dan Murray" initials="DM" userId="94727e3ae0e7bf38" providerId="Windows Live"/>
  <p188:author id="{BE5E1DC3-76A4-86E9-C12F-6B72AA9FDD7F}" name="Adam Blower" initials="AB" userId="S::Adam.Blower@raildeliverygroup.com::59f33dea-6ca0-4a89-9066-c977b13eba86" providerId="AD"/>
  <p188:author id="{FC4E83CF-D903-0200-FD95-6B38A5D903E3}" name="John Cameron" initials="JC" userId="S::john.cameron@quadrangle.com::f8f72b66-540a-40a1-8f6e-9222ce9d0e3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D4CC"/>
    <a:srgbClr val="FB36AE"/>
    <a:srgbClr val="004040"/>
    <a:srgbClr val="E7EBE8"/>
    <a:srgbClr val="E7EAED"/>
    <a:srgbClr val="FF247A"/>
    <a:srgbClr val="339CC2"/>
    <a:srgbClr val="FFDB0C"/>
    <a:srgbClr val="65C984"/>
    <a:srgbClr val="A60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247" autoAdjust="0"/>
  </p:normalViewPr>
  <p:slideViewPr>
    <p:cSldViewPr snapToGrid="0">
      <p:cViewPr varScale="1">
        <p:scale>
          <a:sx n="111" d="100"/>
          <a:sy n="111" d="100"/>
        </p:scale>
        <p:origin x="558" y="96"/>
      </p:cViewPr>
      <p:guideLst>
        <p:guide orient="horz" pos="2160"/>
        <p:guide pos="642"/>
        <p:guide pos="2003"/>
        <p:guide pos="2479"/>
        <p:guide pos="2887"/>
        <p:guide pos="4520"/>
        <p:guide pos="5722"/>
        <p:guide pos="6199"/>
        <p:guide pos="7491"/>
        <p:guide orient="horz" pos="210"/>
        <p:guide orient="horz" pos="3884"/>
        <p:guide orient="horz" pos="981"/>
        <p:guide orient="horz" pos="1661"/>
        <p:guide orient="horz" pos="3453"/>
      </p:guideLst>
    </p:cSldViewPr>
  </p:slideViewPr>
  <p:notesTextViewPr>
    <p:cViewPr>
      <p:scale>
        <a:sx n="1" d="1"/>
        <a:sy n="1" d="1"/>
      </p:scale>
      <p:origin x="0" y="0"/>
    </p:cViewPr>
  </p:notesTextViewPr>
  <p:sorterViewPr>
    <p:cViewPr>
      <p:scale>
        <a:sx n="100" d="100"/>
        <a:sy n="100" d="100"/>
      </p:scale>
      <p:origin x="0" y="-1284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presProps" Target="presProps.xml"/><Relationship Id="rId7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 Taylor" userId="a0d1952d-07cd-4e88-8812-d5aca26621d4" providerId="ADAL" clId="{2730858C-7972-4659-BEEF-26E8DBC8DA12}"/>
    <pc:docChg chg="undo custSel addSld delSld">
      <pc:chgData name="Dan Taylor" userId="a0d1952d-07cd-4e88-8812-d5aca26621d4" providerId="ADAL" clId="{2730858C-7972-4659-BEEF-26E8DBC8DA12}" dt="2024-11-01T16:45:12.780" v="6" actId="47"/>
      <pc:docMkLst>
        <pc:docMk/>
      </pc:docMkLst>
      <pc:sldChg chg="add del">
        <pc:chgData name="Dan Taylor" userId="a0d1952d-07cd-4e88-8812-d5aca26621d4" providerId="ADAL" clId="{2730858C-7972-4659-BEEF-26E8DBC8DA12}" dt="2024-11-01T16:44:06.145" v="4" actId="47"/>
        <pc:sldMkLst>
          <pc:docMk/>
          <pc:sldMk cId="2235601833" sldId="2802"/>
        </pc:sldMkLst>
      </pc:sldChg>
      <pc:sldChg chg="del">
        <pc:chgData name="Dan Taylor" userId="a0d1952d-07cd-4e88-8812-d5aca26621d4" providerId="ADAL" clId="{2730858C-7972-4659-BEEF-26E8DBC8DA12}" dt="2024-11-01T16:41:17.807" v="0" actId="47"/>
        <pc:sldMkLst>
          <pc:docMk/>
          <pc:sldMk cId="663481592" sldId="5360"/>
        </pc:sldMkLst>
      </pc:sldChg>
      <pc:sldChg chg="add del">
        <pc:chgData name="Dan Taylor" userId="a0d1952d-07cd-4e88-8812-d5aca26621d4" providerId="ADAL" clId="{2730858C-7972-4659-BEEF-26E8DBC8DA12}" dt="2024-11-01T16:45:00.884" v="5" actId="47"/>
        <pc:sldMkLst>
          <pc:docMk/>
          <pc:sldMk cId="594482578" sldId="5362"/>
        </pc:sldMkLst>
      </pc:sldChg>
      <pc:sldChg chg="del">
        <pc:chgData name="Dan Taylor" userId="a0d1952d-07cd-4e88-8812-d5aca26621d4" providerId="ADAL" clId="{2730858C-7972-4659-BEEF-26E8DBC8DA12}" dt="2024-11-01T16:45:12.780" v="6" actId="47"/>
        <pc:sldMkLst>
          <pc:docMk/>
          <pc:sldMk cId="3534323078" sldId="536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894564986246117E-2"/>
          <c:y val="0"/>
          <c:w val="0.88021087002750775"/>
          <c:h val="0.7923259650756862"/>
        </c:manualLayout>
      </c:layout>
      <c:barChart>
        <c:barDir val="col"/>
        <c:grouping val="clustered"/>
        <c:varyColors val="0"/>
        <c:ser>
          <c:idx val="0"/>
          <c:order val="0"/>
          <c:tx>
            <c:strRef>
              <c:f>Sheet1!$B$1</c:f>
              <c:strCache>
                <c:ptCount val="1"/>
                <c:pt idx="0">
                  <c:v>Series 1</c:v>
                </c:pt>
              </c:strCache>
            </c:strRef>
          </c:tx>
          <c:spPr>
            <a:solidFill>
              <a:srgbClr val="339CC2"/>
            </a:solidFill>
            <a:ln>
              <a:noFill/>
            </a:ln>
            <a:effectLst/>
          </c:spPr>
          <c:invertIfNegative val="0"/>
          <c:dPt>
            <c:idx val="1"/>
            <c:invertIfNegative val="0"/>
            <c:bubble3D val="0"/>
            <c:spPr>
              <a:solidFill>
                <a:srgbClr val="FF247A"/>
              </a:solidFill>
              <a:ln>
                <a:noFill/>
              </a:ln>
              <a:effectLst/>
            </c:spPr>
            <c:extLst>
              <c:ext xmlns:c16="http://schemas.microsoft.com/office/drawing/2014/chart" uri="{C3380CC4-5D6E-409C-BE32-E72D297353CC}">
                <c16:uniqueId val="{00000003-FD9B-4027-A89B-BBBF35ABA6F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Current</c:v>
                </c:pt>
                <c:pt idx="1">
                  <c:v>New</c:v>
                </c:pt>
              </c:strCache>
            </c:strRef>
          </c:cat>
          <c:val>
            <c:numRef>
              <c:f>Sheet1!$B$2:$B$3</c:f>
              <c:numCache>
                <c:formatCode>0%</c:formatCode>
                <c:ptCount val="2"/>
                <c:pt idx="0">
                  <c:v>0.49</c:v>
                </c:pt>
                <c:pt idx="1">
                  <c:v>0.51</c:v>
                </c:pt>
              </c:numCache>
            </c:numRef>
          </c:val>
          <c:extLst>
            <c:ext xmlns:c16="http://schemas.microsoft.com/office/drawing/2014/chart" uri="{C3380CC4-5D6E-409C-BE32-E72D297353CC}">
              <c16:uniqueId val="{00000000-FD9B-4027-A89B-BBBF35ABA6FE}"/>
            </c:ext>
          </c:extLst>
        </c:ser>
        <c:dLbls>
          <c:showLegendKey val="0"/>
          <c:showVal val="0"/>
          <c:showCatName val="0"/>
          <c:showSerName val="0"/>
          <c:showPercent val="0"/>
          <c:showBubbleSize val="0"/>
        </c:dLbls>
        <c:gapWidth val="100"/>
        <c:overlap val="-27"/>
        <c:axId val="1530822112"/>
        <c:axId val="1530825952"/>
      </c:barChart>
      <c:catAx>
        <c:axId val="153082211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530825952"/>
        <c:crosses val="autoZero"/>
        <c:auto val="1"/>
        <c:lblAlgn val="ctr"/>
        <c:lblOffset val="100"/>
        <c:noMultiLvlLbl val="0"/>
      </c:catAx>
      <c:valAx>
        <c:axId val="1530825952"/>
        <c:scaling>
          <c:orientation val="minMax"/>
          <c:min val="0"/>
        </c:scaling>
        <c:delete val="1"/>
        <c:axPos val="l"/>
        <c:numFmt formatCode="0%" sourceLinked="1"/>
        <c:majorTickMark val="none"/>
        <c:minorTickMark val="none"/>
        <c:tickLblPos val="nextTo"/>
        <c:crossAx val="15308221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60" cy="495347"/>
          </a:xfrm>
          <a:prstGeom prst="rect">
            <a:avLst/>
          </a:prstGeom>
        </p:spPr>
        <p:txBody>
          <a:bodyPr vert="horz" lIns="90974" tIns="45487" rIns="90974" bIns="45487" rtlCol="0"/>
          <a:lstStyle>
            <a:lvl1pPr algn="l">
              <a:defRPr sz="1200"/>
            </a:lvl1pPr>
          </a:lstStyle>
          <a:p>
            <a:endParaRPr lang="en-GB"/>
          </a:p>
        </p:txBody>
      </p:sp>
      <p:sp>
        <p:nvSpPr>
          <p:cNvPr id="3" name="Date Placeholder 2"/>
          <p:cNvSpPr>
            <a:spLocks noGrp="1"/>
          </p:cNvSpPr>
          <p:nvPr>
            <p:ph type="dt" idx="1"/>
          </p:nvPr>
        </p:nvSpPr>
        <p:spPr>
          <a:xfrm>
            <a:off x="3850443" y="0"/>
            <a:ext cx="2945660" cy="495347"/>
          </a:xfrm>
          <a:prstGeom prst="rect">
            <a:avLst/>
          </a:prstGeom>
        </p:spPr>
        <p:txBody>
          <a:bodyPr vert="horz" lIns="90974" tIns="45487" rIns="90974" bIns="45487" rtlCol="0"/>
          <a:lstStyle>
            <a:lvl1pPr algn="r">
              <a:defRPr sz="1200"/>
            </a:lvl1pPr>
          </a:lstStyle>
          <a:p>
            <a:fld id="{04245434-2E9E-4C86-B274-4C18DE2D7411}" type="datetimeFigureOut">
              <a:rPr lang="en-GB" smtClean="0"/>
              <a:t>01/11/2024</a:t>
            </a:fld>
            <a:endParaRPr lang="en-GB"/>
          </a:p>
        </p:txBody>
      </p:sp>
      <p:sp>
        <p:nvSpPr>
          <p:cNvPr id="4" name="Slide Image Placeholder 3"/>
          <p:cNvSpPr>
            <a:spLocks noGrp="1" noRot="1" noChangeAspect="1"/>
          </p:cNvSpPr>
          <p:nvPr>
            <p:ph type="sldImg" idx="2"/>
          </p:nvPr>
        </p:nvSpPr>
        <p:spPr>
          <a:xfrm>
            <a:off x="434975" y="1233488"/>
            <a:ext cx="5927725" cy="3333750"/>
          </a:xfrm>
          <a:prstGeom prst="rect">
            <a:avLst/>
          </a:prstGeom>
          <a:noFill/>
          <a:ln w="12700">
            <a:solidFill>
              <a:prstClr val="black"/>
            </a:solidFill>
          </a:ln>
        </p:spPr>
        <p:txBody>
          <a:bodyPr vert="horz" lIns="90974" tIns="45487" rIns="90974" bIns="45487" rtlCol="0" anchor="ctr"/>
          <a:lstStyle/>
          <a:p>
            <a:endParaRPr lang="en-GB"/>
          </a:p>
        </p:txBody>
      </p:sp>
      <p:sp>
        <p:nvSpPr>
          <p:cNvPr id="5" name="Notes Placeholder 4"/>
          <p:cNvSpPr>
            <a:spLocks noGrp="1"/>
          </p:cNvSpPr>
          <p:nvPr>
            <p:ph type="body" sz="quarter" idx="3"/>
          </p:nvPr>
        </p:nvSpPr>
        <p:spPr>
          <a:xfrm>
            <a:off x="679768" y="4751219"/>
            <a:ext cx="5438140" cy="3887361"/>
          </a:xfrm>
          <a:prstGeom prst="rect">
            <a:avLst/>
          </a:prstGeom>
        </p:spPr>
        <p:txBody>
          <a:bodyPr vert="horz" lIns="90974" tIns="45487" rIns="90974" bIns="45487"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377317"/>
            <a:ext cx="2945660" cy="495346"/>
          </a:xfrm>
          <a:prstGeom prst="rect">
            <a:avLst/>
          </a:prstGeom>
        </p:spPr>
        <p:txBody>
          <a:bodyPr vert="horz" lIns="90974" tIns="45487" rIns="90974" bIns="45487"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377317"/>
            <a:ext cx="2945660" cy="495346"/>
          </a:xfrm>
          <a:prstGeom prst="rect">
            <a:avLst/>
          </a:prstGeom>
        </p:spPr>
        <p:txBody>
          <a:bodyPr vert="horz" lIns="90974" tIns="45487" rIns="90974" bIns="45487" rtlCol="0" anchor="b"/>
          <a:lstStyle>
            <a:lvl1pPr algn="r">
              <a:defRPr sz="1200"/>
            </a:lvl1pPr>
          </a:lstStyle>
          <a:p>
            <a:fld id="{B2D0571F-100C-4488-8A48-9626821CF30F}" type="slidenum">
              <a:rPr lang="en-GB" smtClean="0"/>
              <a:t>‹#›</a:t>
            </a:fld>
            <a:endParaRPr lang="en-GB"/>
          </a:p>
        </p:txBody>
      </p:sp>
    </p:spTree>
    <p:extLst>
      <p:ext uri="{BB962C8B-B14F-4D97-AF65-F5344CB8AC3E}">
        <p14:creationId xmlns:p14="http://schemas.microsoft.com/office/powerpoint/2010/main" val="1435479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909737">
              <a:defRPr/>
            </a:pPr>
            <a:fld id="{B2D0571F-100C-4488-8A48-9626821CF30F}" type="slidenum">
              <a:rPr lang="en-GB">
                <a:solidFill>
                  <a:prstClr val="black"/>
                </a:solidFill>
                <a:latin typeface="Aptos" panose="02110004020202020204"/>
              </a:rPr>
              <a:pPr defTabSz="909737">
                <a:defRPr/>
              </a:pPr>
              <a:t>4</a:t>
            </a:fld>
            <a:endParaRPr lang="en-GB">
              <a:solidFill>
                <a:prstClr val="black"/>
              </a:solidFill>
              <a:latin typeface="Aptos" panose="02110004020202020204"/>
            </a:endParaRPr>
          </a:p>
        </p:txBody>
      </p:sp>
    </p:spTree>
    <p:extLst>
      <p:ext uri="{BB962C8B-B14F-4D97-AF65-F5344CB8AC3E}">
        <p14:creationId xmlns:p14="http://schemas.microsoft.com/office/powerpoint/2010/main" val="3875095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2D0571F-100C-4488-8A48-9626821CF30F}" type="slidenum">
              <a:rPr lang="en-GB" smtClean="0"/>
              <a:t>18</a:t>
            </a:fld>
            <a:endParaRPr lang="en-GB"/>
          </a:p>
        </p:txBody>
      </p:sp>
    </p:spTree>
    <p:extLst>
      <p:ext uri="{BB962C8B-B14F-4D97-AF65-F5344CB8AC3E}">
        <p14:creationId xmlns:p14="http://schemas.microsoft.com/office/powerpoint/2010/main" val="1450084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2D0571F-100C-4488-8A48-9626821CF30F}" type="slidenum">
              <a:rPr lang="en-GB" smtClean="0"/>
              <a:t>19</a:t>
            </a:fld>
            <a:endParaRPr lang="en-GB"/>
          </a:p>
        </p:txBody>
      </p:sp>
    </p:spTree>
    <p:extLst>
      <p:ext uri="{BB962C8B-B14F-4D97-AF65-F5344CB8AC3E}">
        <p14:creationId xmlns:p14="http://schemas.microsoft.com/office/powerpoint/2010/main" val="194614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2D0571F-100C-4488-8A48-9626821CF30F}" type="slidenum">
              <a:rPr lang="en-GB" smtClean="0"/>
              <a:t>20</a:t>
            </a:fld>
            <a:endParaRPr lang="en-GB"/>
          </a:p>
        </p:txBody>
      </p:sp>
    </p:spTree>
    <p:extLst>
      <p:ext uri="{BB962C8B-B14F-4D97-AF65-F5344CB8AC3E}">
        <p14:creationId xmlns:p14="http://schemas.microsoft.com/office/powerpoint/2010/main" val="273988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2D0571F-100C-4488-8A48-9626821CF30F}" type="slidenum">
              <a:rPr lang="en-GB" smtClean="0"/>
              <a:t>22</a:t>
            </a:fld>
            <a:endParaRPr lang="en-GB"/>
          </a:p>
        </p:txBody>
      </p:sp>
    </p:spTree>
    <p:extLst>
      <p:ext uri="{BB962C8B-B14F-4D97-AF65-F5344CB8AC3E}">
        <p14:creationId xmlns:p14="http://schemas.microsoft.com/office/powerpoint/2010/main" val="105250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2D0571F-100C-4488-8A48-9626821CF30F}" type="slidenum">
              <a:rPr lang="en-GB" smtClean="0"/>
              <a:t>23</a:t>
            </a:fld>
            <a:endParaRPr lang="en-GB"/>
          </a:p>
        </p:txBody>
      </p:sp>
    </p:spTree>
    <p:extLst>
      <p:ext uri="{BB962C8B-B14F-4D97-AF65-F5344CB8AC3E}">
        <p14:creationId xmlns:p14="http://schemas.microsoft.com/office/powerpoint/2010/main" val="1626791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2D0571F-100C-4488-8A48-9626821CF30F}" type="slidenum">
              <a:rPr lang="en-GB" smtClean="0"/>
              <a:t>24</a:t>
            </a:fld>
            <a:endParaRPr lang="en-GB"/>
          </a:p>
        </p:txBody>
      </p:sp>
    </p:spTree>
    <p:extLst>
      <p:ext uri="{BB962C8B-B14F-4D97-AF65-F5344CB8AC3E}">
        <p14:creationId xmlns:p14="http://schemas.microsoft.com/office/powerpoint/2010/main" val="799354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2D0571F-100C-4488-8A48-9626821CF30F}" type="slidenum">
              <a:rPr lang="en-GB" smtClean="0"/>
              <a:t>25</a:t>
            </a:fld>
            <a:endParaRPr lang="en-GB"/>
          </a:p>
        </p:txBody>
      </p:sp>
    </p:spTree>
    <p:extLst>
      <p:ext uri="{BB962C8B-B14F-4D97-AF65-F5344CB8AC3E}">
        <p14:creationId xmlns:p14="http://schemas.microsoft.com/office/powerpoint/2010/main" val="22257276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2D0571F-100C-4488-8A48-9626821CF30F}" type="slidenum">
              <a:rPr lang="en-GB" smtClean="0"/>
              <a:t>26</a:t>
            </a:fld>
            <a:endParaRPr lang="en-GB"/>
          </a:p>
        </p:txBody>
      </p:sp>
    </p:spTree>
    <p:extLst>
      <p:ext uri="{BB962C8B-B14F-4D97-AF65-F5344CB8AC3E}">
        <p14:creationId xmlns:p14="http://schemas.microsoft.com/office/powerpoint/2010/main" val="3446395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2D0571F-100C-4488-8A48-9626821CF30F}" type="slidenum">
              <a:rPr lang="en-GB" smtClean="0"/>
              <a:t>27</a:t>
            </a:fld>
            <a:endParaRPr lang="en-GB"/>
          </a:p>
        </p:txBody>
      </p:sp>
    </p:spTree>
    <p:extLst>
      <p:ext uri="{BB962C8B-B14F-4D97-AF65-F5344CB8AC3E}">
        <p14:creationId xmlns:p14="http://schemas.microsoft.com/office/powerpoint/2010/main" val="1122902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2D0571F-100C-4488-8A48-9626821CF30F}" type="slidenum">
              <a:rPr lang="en-GB" smtClean="0"/>
              <a:t>28</a:t>
            </a:fld>
            <a:endParaRPr lang="en-GB"/>
          </a:p>
        </p:txBody>
      </p:sp>
    </p:spTree>
    <p:extLst>
      <p:ext uri="{BB962C8B-B14F-4D97-AF65-F5344CB8AC3E}">
        <p14:creationId xmlns:p14="http://schemas.microsoft.com/office/powerpoint/2010/main" val="3776876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909737">
              <a:defRPr/>
            </a:pPr>
            <a:fld id="{B2D0571F-100C-4488-8A48-9626821CF30F}" type="slidenum">
              <a:rPr lang="en-GB">
                <a:solidFill>
                  <a:prstClr val="black"/>
                </a:solidFill>
                <a:latin typeface="Aptos" panose="02110004020202020204"/>
              </a:rPr>
              <a:pPr defTabSz="909737">
                <a:defRPr/>
              </a:pPr>
              <a:t>5</a:t>
            </a:fld>
            <a:endParaRPr lang="en-GB">
              <a:solidFill>
                <a:prstClr val="black"/>
              </a:solidFill>
              <a:latin typeface="Aptos" panose="02110004020202020204"/>
            </a:endParaRPr>
          </a:p>
        </p:txBody>
      </p:sp>
    </p:spTree>
    <p:extLst>
      <p:ext uri="{BB962C8B-B14F-4D97-AF65-F5344CB8AC3E}">
        <p14:creationId xmlns:p14="http://schemas.microsoft.com/office/powerpoint/2010/main" val="1424242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2D0571F-100C-4488-8A48-9626821CF30F}" type="slidenum">
              <a:rPr lang="en-GB" smtClean="0"/>
              <a:t>29</a:t>
            </a:fld>
            <a:endParaRPr lang="en-GB"/>
          </a:p>
        </p:txBody>
      </p:sp>
    </p:spTree>
    <p:extLst>
      <p:ext uri="{BB962C8B-B14F-4D97-AF65-F5344CB8AC3E}">
        <p14:creationId xmlns:p14="http://schemas.microsoft.com/office/powerpoint/2010/main" val="31844356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2D0571F-100C-4488-8A48-9626821CF30F}" type="slidenum">
              <a:rPr lang="en-GB" smtClean="0"/>
              <a:t>30</a:t>
            </a:fld>
            <a:endParaRPr lang="en-GB"/>
          </a:p>
        </p:txBody>
      </p:sp>
    </p:spTree>
    <p:extLst>
      <p:ext uri="{BB962C8B-B14F-4D97-AF65-F5344CB8AC3E}">
        <p14:creationId xmlns:p14="http://schemas.microsoft.com/office/powerpoint/2010/main" val="41256034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2D0571F-100C-4488-8A48-9626821CF30F}" type="slidenum">
              <a:rPr lang="en-GB" smtClean="0"/>
              <a:t>32</a:t>
            </a:fld>
            <a:endParaRPr lang="en-GB"/>
          </a:p>
        </p:txBody>
      </p:sp>
    </p:spTree>
    <p:extLst>
      <p:ext uri="{BB962C8B-B14F-4D97-AF65-F5344CB8AC3E}">
        <p14:creationId xmlns:p14="http://schemas.microsoft.com/office/powerpoint/2010/main" val="2282034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2D0571F-100C-4488-8A48-9626821CF30F}" type="slidenum">
              <a:rPr lang="en-GB" smtClean="0"/>
              <a:t>33</a:t>
            </a:fld>
            <a:endParaRPr lang="en-GB"/>
          </a:p>
        </p:txBody>
      </p:sp>
    </p:spTree>
    <p:extLst>
      <p:ext uri="{BB962C8B-B14F-4D97-AF65-F5344CB8AC3E}">
        <p14:creationId xmlns:p14="http://schemas.microsoft.com/office/powerpoint/2010/main" val="41189711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2D0571F-100C-4488-8A48-9626821CF30F}" type="slidenum">
              <a:rPr lang="en-GB" smtClean="0"/>
              <a:t>34</a:t>
            </a:fld>
            <a:endParaRPr lang="en-GB"/>
          </a:p>
        </p:txBody>
      </p:sp>
    </p:spTree>
    <p:extLst>
      <p:ext uri="{BB962C8B-B14F-4D97-AF65-F5344CB8AC3E}">
        <p14:creationId xmlns:p14="http://schemas.microsoft.com/office/powerpoint/2010/main" val="22189982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2D0571F-100C-4488-8A48-9626821CF30F}" type="slidenum">
              <a:rPr lang="en-GB" smtClean="0"/>
              <a:t>35</a:t>
            </a:fld>
            <a:endParaRPr lang="en-GB"/>
          </a:p>
        </p:txBody>
      </p:sp>
    </p:spTree>
    <p:extLst>
      <p:ext uri="{BB962C8B-B14F-4D97-AF65-F5344CB8AC3E}">
        <p14:creationId xmlns:p14="http://schemas.microsoft.com/office/powerpoint/2010/main" val="849273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2D0571F-100C-4488-8A48-9626821CF30F}" type="slidenum">
              <a:rPr lang="en-GB" smtClean="0"/>
              <a:t>36</a:t>
            </a:fld>
            <a:endParaRPr lang="en-GB"/>
          </a:p>
        </p:txBody>
      </p:sp>
    </p:spTree>
    <p:extLst>
      <p:ext uri="{BB962C8B-B14F-4D97-AF65-F5344CB8AC3E}">
        <p14:creationId xmlns:p14="http://schemas.microsoft.com/office/powerpoint/2010/main" val="36833436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2D0571F-100C-4488-8A48-9626821CF30F}" type="slidenum">
              <a:rPr lang="en-GB" smtClean="0"/>
              <a:t>37</a:t>
            </a:fld>
            <a:endParaRPr lang="en-GB"/>
          </a:p>
        </p:txBody>
      </p:sp>
    </p:spTree>
    <p:extLst>
      <p:ext uri="{BB962C8B-B14F-4D97-AF65-F5344CB8AC3E}">
        <p14:creationId xmlns:p14="http://schemas.microsoft.com/office/powerpoint/2010/main" val="29458101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2D0571F-100C-4488-8A48-9626821CF30F}" type="slidenum">
              <a:rPr lang="en-GB" smtClean="0"/>
              <a:t>38</a:t>
            </a:fld>
            <a:endParaRPr lang="en-GB"/>
          </a:p>
        </p:txBody>
      </p:sp>
    </p:spTree>
    <p:extLst>
      <p:ext uri="{BB962C8B-B14F-4D97-AF65-F5344CB8AC3E}">
        <p14:creationId xmlns:p14="http://schemas.microsoft.com/office/powerpoint/2010/main" val="2385599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2D0571F-100C-4488-8A48-9626821CF30F}" type="slidenum">
              <a:rPr lang="en-GB" smtClean="0"/>
              <a:t>39</a:t>
            </a:fld>
            <a:endParaRPr lang="en-GB"/>
          </a:p>
        </p:txBody>
      </p:sp>
    </p:spTree>
    <p:extLst>
      <p:ext uri="{BB962C8B-B14F-4D97-AF65-F5344CB8AC3E}">
        <p14:creationId xmlns:p14="http://schemas.microsoft.com/office/powerpoint/2010/main" val="3648795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2D0571F-100C-4488-8A48-9626821CF30F}" type="slidenum">
              <a:rPr lang="en-GB" smtClean="0"/>
              <a:t>6</a:t>
            </a:fld>
            <a:endParaRPr lang="en-GB"/>
          </a:p>
        </p:txBody>
      </p:sp>
    </p:spTree>
    <p:extLst>
      <p:ext uri="{BB962C8B-B14F-4D97-AF65-F5344CB8AC3E}">
        <p14:creationId xmlns:p14="http://schemas.microsoft.com/office/powerpoint/2010/main" val="13846331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2D0571F-100C-4488-8A48-9626821CF30F}" type="slidenum">
              <a:rPr lang="en-GB" smtClean="0"/>
              <a:t>40</a:t>
            </a:fld>
            <a:endParaRPr lang="en-GB"/>
          </a:p>
        </p:txBody>
      </p:sp>
    </p:spTree>
    <p:extLst>
      <p:ext uri="{BB962C8B-B14F-4D97-AF65-F5344CB8AC3E}">
        <p14:creationId xmlns:p14="http://schemas.microsoft.com/office/powerpoint/2010/main" val="4454849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2D0571F-100C-4488-8A48-9626821CF30F}" type="slidenum">
              <a:rPr lang="en-GB" smtClean="0"/>
              <a:t>41</a:t>
            </a:fld>
            <a:endParaRPr lang="en-GB"/>
          </a:p>
        </p:txBody>
      </p:sp>
    </p:spTree>
    <p:extLst>
      <p:ext uri="{BB962C8B-B14F-4D97-AF65-F5344CB8AC3E}">
        <p14:creationId xmlns:p14="http://schemas.microsoft.com/office/powerpoint/2010/main" val="5268417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2D0571F-100C-4488-8A48-9626821CF30F}" type="slidenum">
              <a:rPr lang="en-GB" smtClean="0"/>
              <a:t>42</a:t>
            </a:fld>
            <a:endParaRPr lang="en-GB"/>
          </a:p>
        </p:txBody>
      </p:sp>
    </p:spTree>
    <p:extLst>
      <p:ext uri="{BB962C8B-B14F-4D97-AF65-F5344CB8AC3E}">
        <p14:creationId xmlns:p14="http://schemas.microsoft.com/office/powerpoint/2010/main" val="21367302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2D0571F-100C-4488-8A48-9626821CF30F}" type="slidenum">
              <a:rPr lang="en-GB" smtClean="0"/>
              <a:t>43</a:t>
            </a:fld>
            <a:endParaRPr lang="en-GB"/>
          </a:p>
        </p:txBody>
      </p:sp>
    </p:spTree>
    <p:extLst>
      <p:ext uri="{BB962C8B-B14F-4D97-AF65-F5344CB8AC3E}">
        <p14:creationId xmlns:p14="http://schemas.microsoft.com/office/powerpoint/2010/main" val="34546250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2D0571F-100C-4488-8A48-9626821CF30F}" type="slidenum">
              <a:rPr lang="en-GB" smtClean="0"/>
              <a:t>44</a:t>
            </a:fld>
            <a:endParaRPr lang="en-GB"/>
          </a:p>
        </p:txBody>
      </p:sp>
    </p:spTree>
    <p:extLst>
      <p:ext uri="{BB962C8B-B14F-4D97-AF65-F5344CB8AC3E}">
        <p14:creationId xmlns:p14="http://schemas.microsoft.com/office/powerpoint/2010/main" val="24682920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2D0571F-100C-4488-8A48-9626821CF30F}" type="slidenum">
              <a:rPr lang="en-GB" smtClean="0"/>
              <a:t>45</a:t>
            </a:fld>
            <a:endParaRPr lang="en-GB"/>
          </a:p>
        </p:txBody>
      </p:sp>
    </p:spTree>
    <p:extLst>
      <p:ext uri="{BB962C8B-B14F-4D97-AF65-F5344CB8AC3E}">
        <p14:creationId xmlns:p14="http://schemas.microsoft.com/office/powerpoint/2010/main" val="13600850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2D0571F-100C-4488-8A48-9626821CF30F}" type="slidenum">
              <a:rPr lang="en-GB" smtClean="0"/>
              <a:t>47</a:t>
            </a:fld>
            <a:endParaRPr lang="en-GB"/>
          </a:p>
        </p:txBody>
      </p:sp>
    </p:spTree>
    <p:extLst>
      <p:ext uri="{BB962C8B-B14F-4D97-AF65-F5344CB8AC3E}">
        <p14:creationId xmlns:p14="http://schemas.microsoft.com/office/powerpoint/2010/main" val="3179502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2D0571F-100C-4488-8A48-9626821CF30F}" type="slidenum">
              <a:rPr lang="en-GB" smtClean="0"/>
              <a:t>48</a:t>
            </a:fld>
            <a:endParaRPr lang="en-GB"/>
          </a:p>
        </p:txBody>
      </p:sp>
    </p:spTree>
    <p:extLst>
      <p:ext uri="{BB962C8B-B14F-4D97-AF65-F5344CB8AC3E}">
        <p14:creationId xmlns:p14="http://schemas.microsoft.com/office/powerpoint/2010/main" val="792337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2D0571F-100C-4488-8A48-9626821CF30F}" type="slidenum">
              <a:rPr lang="en-GB" smtClean="0"/>
              <a:t>49</a:t>
            </a:fld>
            <a:endParaRPr lang="en-GB"/>
          </a:p>
        </p:txBody>
      </p:sp>
    </p:spTree>
    <p:extLst>
      <p:ext uri="{BB962C8B-B14F-4D97-AF65-F5344CB8AC3E}">
        <p14:creationId xmlns:p14="http://schemas.microsoft.com/office/powerpoint/2010/main" val="32733217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2D0571F-100C-4488-8A48-9626821CF30F}" type="slidenum">
              <a:rPr lang="en-GB" smtClean="0"/>
              <a:t>50</a:t>
            </a:fld>
            <a:endParaRPr lang="en-GB"/>
          </a:p>
        </p:txBody>
      </p:sp>
    </p:spTree>
    <p:extLst>
      <p:ext uri="{BB962C8B-B14F-4D97-AF65-F5344CB8AC3E}">
        <p14:creationId xmlns:p14="http://schemas.microsoft.com/office/powerpoint/2010/main" val="4147307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2D0571F-100C-4488-8A48-9626821CF30F}" type="slidenum">
              <a:rPr lang="en-GB" smtClean="0"/>
              <a:t>7</a:t>
            </a:fld>
            <a:endParaRPr lang="en-GB"/>
          </a:p>
        </p:txBody>
      </p:sp>
    </p:spTree>
    <p:extLst>
      <p:ext uri="{BB962C8B-B14F-4D97-AF65-F5344CB8AC3E}">
        <p14:creationId xmlns:p14="http://schemas.microsoft.com/office/powerpoint/2010/main" val="34543765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2D0571F-100C-4488-8A48-9626821CF30F}" type="slidenum">
              <a:rPr lang="en-GB" smtClean="0"/>
              <a:t>51</a:t>
            </a:fld>
            <a:endParaRPr lang="en-GB"/>
          </a:p>
        </p:txBody>
      </p:sp>
    </p:spTree>
    <p:extLst>
      <p:ext uri="{BB962C8B-B14F-4D97-AF65-F5344CB8AC3E}">
        <p14:creationId xmlns:p14="http://schemas.microsoft.com/office/powerpoint/2010/main" val="5588561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2D0571F-100C-4488-8A48-9626821CF30F}" type="slidenum">
              <a:rPr lang="en-GB" smtClean="0"/>
              <a:t>52</a:t>
            </a:fld>
            <a:endParaRPr lang="en-GB"/>
          </a:p>
        </p:txBody>
      </p:sp>
    </p:spTree>
    <p:extLst>
      <p:ext uri="{BB962C8B-B14F-4D97-AF65-F5344CB8AC3E}">
        <p14:creationId xmlns:p14="http://schemas.microsoft.com/office/powerpoint/2010/main" val="2915303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2D0571F-100C-4488-8A48-9626821CF30F}" type="slidenum">
              <a:rPr lang="en-GB" smtClean="0"/>
              <a:t>53</a:t>
            </a:fld>
            <a:endParaRPr lang="en-GB"/>
          </a:p>
        </p:txBody>
      </p:sp>
    </p:spTree>
    <p:extLst>
      <p:ext uri="{BB962C8B-B14F-4D97-AF65-F5344CB8AC3E}">
        <p14:creationId xmlns:p14="http://schemas.microsoft.com/office/powerpoint/2010/main" val="27459727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909737">
              <a:defRPr/>
            </a:pPr>
            <a:fld id="{B2D0571F-100C-4488-8A48-9626821CF30F}" type="slidenum">
              <a:rPr lang="en-GB">
                <a:solidFill>
                  <a:prstClr val="black"/>
                </a:solidFill>
                <a:latin typeface="Aptos" panose="02110004020202020204"/>
              </a:rPr>
              <a:pPr defTabSz="909737">
                <a:defRPr/>
              </a:pPr>
              <a:t>54</a:t>
            </a:fld>
            <a:endParaRPr lang="en-GB">
              <a:solidFill>
                <a:prstClr val="black"/>
              </a:solidFill>
              <a:latin typeface="Aptos" panose="02110004020202020204"/>
            </a:endParaRPr>
          </a:p>
        </p:txBody>
      </p:sp>
    </p:spTree>
    <p:extLst>
      <p:ext uri="{BB962C8B-B14F-4D97-AF65-F5344CB8AC3E}">
        <p14:creationId xmlns:p14="http://schemas.microsoft.com/office/powerpoint/2010/main" val="11121579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2D0571F-100C-4488-8A48-9626821CF30F}" type="slidenum">
              <a:rPr lang="en-GB" smtClean="0"/>
              <a:t>55</a:t>
            </a:fld>
            <a:endParaRPr lang="en-GB"/>
          </a:p>
        </p:txBody>
      </p:sp>
    </p:spTree>
    <p:extLst>
      <p:ext uri="{BB962C8B-B14F-4D97-AF65-F5344CB8AC3E}">
        <p14:creationId xmlns:p14="http://schemas.microsoft.com/office/powerpoint/2010/main" val="38917236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2D0571F-100C-4488-8A48-9626821CF30F}" type="slidenum">
              <a:rPr lang="en-GB" smtClean="0"/>
              <a:t>56</a:t>
            </a:fld>
            <a:endParaRPr lang="en-GB"/>
          </a:p>
        </p:txBody>
      </p:sp>
    </p:spTree>
    <p:extLst>
      <p:ext uri="{BB962C8B-B14F-4D97-AF65-F5344CB8AC3E}">
        <p14:creationId xmlns:p14="http://schemas.microsoft.com/office/powerpoint/2010/main" val="34685301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2D0571F-100C-4488-8A48-9626821CF30F}" type="slidenum">
              <a:rPr lang="en-GB" smtClean="0"/>
              <a:t>57</a:t>
            </a:fld>
            <a:endParaRPr lang="en-GB"/>
          </a:p>
        </p:txBody>
      </p:sp>
    </p:spTree>
    <p:extLst>
      <p:ext uri="{BB962C8B-B14F-4D97-AF65-F5344CB8AC3E}">
        <p14:creationId xmlns:p14="http://schemas.microsoft.com/office/powerpoint/2010/main" val="39607150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2D0571F-100C-4488-8A48-9626821CF30F}" type="slidenum">
              <a:rPr lang="en-GB" smtClean="0"/>
              <a:t>58</a:t>
            </a:fld>
            <a:endParaRPr lang="en-GB"/>
          </a:p>
        </p:txBody>
      </p:sp>
    </p:spTree>
    <p:extLst>
      <p:ext uri="{BB962C8B-B14F-4D97-AF65-F5344CB8AC3E}">
        <p14:creationId xmlns:p14="http://schemas.microsoft.com/office/powerpoint/2010/main" val="23633116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2D0571F-100C-4488-8A48-9626821CF30F}" type="slidenum">
              <a:rPr lang="en-GB" smtClean="0"/>
              <a:t>59</a:t>
            </a:fld>
            <a:endParaRPr lang="en-GB"/>
          </a:p>
        </p:txBody>
      </p:sp>
    </p:spTree>
    <p:extLst>
      <p:ext uri="{BB962C8B-B14F-4D97-AF65-F5344CB8AC3E}">
        <p14:creationId xmlns:p14="http://schemas.microsoft.com/office/powerpoint/2010/main" val="27316571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2D0571F-100C-4488-8A48-9626821CF30F}" type="slidenum">
              <a:rPr lang="en-GB" smtClean="0"/>
              <a:t>60</a:t>
            </a:fld>
            <a:endParaRPr lang="en-GB"/>
          </a:p>
        </p:txBody>
      </p:sp>
    </p:spTree>
    <p:extLst>
      <p:ext uri="{BB962C8B-B14F-4D97-AF65-F5344CB8AC3E}">
        <p14:creationId xmlns:p14="http://schemas.microsoft.com/office/powerpoint/2010/main" val="975855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2D0571F-100C-4488-8A48-9626821CF30F}" type="slidenum">
              <a:rPr lang="en-GB" smtClean="0"/>
              <a:t>12</a:t>
            </a:fld>
            <a:endParaRPr lang="en-GB"/>
          </a:p>
        </p:txBody>
      </p:sp>
    </p:spTree>
    <p:extLst>
      <p:ext uri="{BB962C8B-B14F-4D97-AF65-F5344CB8AC3E}">
        <p14:creationId xmlns:p14="http://schemas.microsoft.com/office/powerpoint/2010/main" val="8269530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2D0571F-100C-4488-8A48-9626821CF30F}" type="slidenum">
              <a:rPr lang="en-GB" smtClean="0"/>
              <a:t>61</a:t>
            </a:fld>
            <a:endParaRPr lang="en-GB"/>
          </a:p>
        </p:txBody>
      </p:sp>
    </p:spTree>
    <p:extLst>
      <p:ext uri="{BB962C8B-B14F-4D97-AF65-F5344CB8AC3E}">
        <p14:creationId xmlns:p14="http://schemas.microsoft.com/office/powerpoint/2010/main" val="25107185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2D0571F-100C-4488-8A48-9626821CF30F}" type="slidenum">
              <a:rPr lang="en-GB" smtClean="0"/>
              <a:t>62</a:t>
            </a:fld>
            <a:endParaRPr lang="en-GB"/>
          </a:p>
        </p:txBody>
      </p:sp>
    </p:spTree>
    <p:extLst>
      <p:ext uri="{BB962C8B-B14F-4D97-AF65-F5344CB8AC3E}">
        <p14:creationId xmlns:p14="http://schemas.microsoft.com/office/powerpoint/2010/main" val="1681567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2D0571F-100C-4488-8A48-9626821CF30F}" type="slidenum">
              <a:rPr lang="en-GB" smtClean="0"/>
              <a:t>14</a:t>
            </a:fld>
            <a:endParaRPr lang="en-GB"/>
          </a:p>
        </p:txBody>
      </p:sp>
    </p:spTree>
    <p:extLst>
      <p:ext uri="{BB962C8B-B14F-4D97-AF65-F5344CB8AC3E}">
        <p14:creationId xmlns:p14="http://schemas.microsoft.com/office/powerpoint/2010/main" val="1352266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2D0571F-100C-4488-8A48-9626821CF30F}" type="slidenum">
              <a:rPr lang="en-GB" smtClean="0"/>
              <a:t>15</a:t>
            </a:fld>
            <a:endParaRPr lang="en-GB"/>
          </a:p>
        </p:txBody>
      </p:sp>
    </p:spTree>
    <p:extLst>
      <p:ext uri="{BB962C8B-B14F-4D97-AF65-F5344CB8AC3E}">
        <p14:creationId xmlns:p14="http://schemas.microsoft.com/office/powerpoint/2010/main" val="1970438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2D0571F-100C-4488-8A48-9626821CF30F}" type="slidenum">
              <a:rPr lang="en-GB" smtClean="0"/>
              <a:t>16</a:t>
            </a:fld>
            <a:endParaRPr lang="en-GB"/>
          </a:p>
        </p:txBody>
      </p:sp>
    </p:spTree>
    <p:extLst>
      <p:ext uri="{BB962C8B-B14F-4D97-AF65-F5344CB8AC3E}">
        <p14:creationId xmlns:p14="http://schemas.microsoft.com/office/powerpoint/2010/main" val="1349797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2D0571F-100C-4488-8A48-9626821CF30F}" type="slidenum">
              <a:rPr lang="en-GB" smtClean="0"/>
              <a:t>17</a:t>
            </a:fld>
            <a:endParaRPr lang="en-GB"/>
          </a:p>
        </p:txBody>
      </p:sp>
    </p:spTree>
    <p:extLst>
      <p:ext uri="{BB962C8B-B14F-4D97-AF65-F5344CB8AC3E}">
        <p14:creationId xmlns:p14="http://schemas.microsoft.com/office/powerpoint/2010/main" val="1893736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E12AF-B2AD-0F67-CC34-14D42D7EAC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1911E5D-3A5B-F7B3-BC90-1A587B936E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CA97E39-B010-7C2D-B1FF-B3B904BFEA6D}"/>
              </a:ext>
            </a:extLst>
          </p:cNvPr>
          <p:cNvSpPr>
            <a:spLocks noGrp="1"/>
          </p:cNvSpPr>
          <p:nvPr>
            <p:ph type="dt" sz="half" idx="10"/>
          </p:nvPr>
        </p:nvSpPr>
        <p:spPr>
          <a:xfrm>
            <a:off x="838200" y="6356350"/>
            <a:ext cx="2743200" cy="365125"/>
          </a:xfrm>
          <a:prstGeom prst="rect">
            <a:avLst/>
          </a:prstGeom>
        </p:spPr>
        <p:txBody>
          <a:bodyPr/>
          <a:lstStyle/>
          <a:p>
            <a:endParaRPr lang="en-GB"/>
          </a:p>
        </p:txBody>
      </p:sp>
      <p:sp>
        <p:nvSpPr>
          <p:cNvPr id="5" name="Footer Placeholder 4">
            <a:extLst>
              <a:ext uri="{FF2B5EF4-FFF2-40B4-BE49-F238E27FC236}">
                <a16:creationId xmlns:a16="http://schemas.microsoft.com/office/drawing/2014/main" id="{1E86D317-D2DC-FD45-F099-CFEC5B8A2E70}"/>
              </a:ext>
            </a:extLst>
          </p:cNvPr>
          <p:cNvSpPr>
            <a:spLocks noGrp="1"/>
          </p:cNvSpPr>
          <p:nvPr>
            <p:ph type="ftr" sz="quarter" idx="11"/>
          </p:nvPr>
        </p:nvSpPr>
        <p:spPr/>
        <p:txBody>
          <a:bodyPr/>
          <a:lstStyle/>
          <a:p>
            <a:r>
              <a:rPr lang="en-GB"/>
              <a:t>© Quadrangle 2024 INTERNAL</a:t>
            </a:r>
          </a:p>
        </p:txBody>
      </p:sp>
      <p:sp>
        <p:nvSpPr>
          <p:cNvPr id="6" name="Slide Number Placeholder 5">
            <a:extLst>
              <a:ext uri="{FF2B5EF4-FFF2-40B4-BE49-F238E27FC236}">
                <a16:creationId xmlns:a16="http://schemas.microsoft.com/office/drawing/2014/main" id="{5FAF058A-11DA-BB04-AB82-E0DFE11529C8}"/>
              </a:ext>
            </a:extLst>
          </p:cNvPr>
          <p:cNvSpPr>
            <a:spLocks noGrp="1"/>
          </p:cNvSpPr>
          <p:nvPr>
            <p:ph type="sldNum" sz="quarter" idx="12"/>
          </p:nvPr>
        </p:nvSpPr>
        <p:spPr/>
        <p:txBody>
          <a:bodyPr/>
          <a:lstStyle/>
          <a:p>
            <a:fld id="{D21AD756-BDF5-4970-ABE2-54C1A0898887}" type="slidenum">
              <a:rPr lang="en-GB" smtClean="0"/>
              <a:t>‹#›</a:t>
            </a:fld>
            <a:endParaRPr lang="en-GB"/>
          </a:p>
        </p:txBody>
      </p:sp>
    </p:spTree>
    <p:extLst>
      <p:ext uri="{BB962C8B-B14F-4D97-AF65-F5344CB8AC3E}">
        <p14:creationId xmlns:p14="http://schemas.microsoft.com/office/powerpoint/2010/main" val="3471041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F0429-F32F-6C61-D9C9-3748044442D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E4B4716-EEA3-F59E-A457-778BAA3322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BBBCD156-05A8-6ED0-8926-5E4CAA138401}"/>
              </a:ext>
            </a:extLst>
          </p:cNvPr>
          <p:cNvSpPr>
            <a:spLocks noGrp="1"/>
          </p:cNvSpPr>
          <p:nvPr>
            <p:ph type="ftr" sz="quarter" idx="11"/>
          </p:nvPr>
        </p:nvSpPr>
        <p:spPr/>
        <p:txBody>
          <a:bodyPr/>
          <a:lstStyle/>
          <a:p>
            <a:r>
              <a:rPr lang="en-GB"/>
              <a:t>© Quadrangle 2024 INTERNAL</a:t>
            </a:r>
          </a:p>
        </p:txBody>
      </p:sp>
      <p:sp>
        <p:nvSpPr>
          <p:cNvPr id="6" name="Slide Number Placeholder 5">
            <a:extLst>
              <a:ext uri="{FF2B5EF4-FFF2-40B4-BE49-F238E27FC236}">
                <a16:creationId xmlns:a16="http://schemas.microsoft.com/office/drawing/2014/main" id="{587B6817-94E8-7704-674D-E5C559488CC5}"/>
              </a:ext>
            </a:extLst>
          </p:cNvPr>
          <p:cNvSpPr>
            <a:spLocks noGrp="1"/>
          </p:cNvSpPr>
          <p:nvPr>
            <p:ph type="sldNum" sz="quarter" idx="12"/>
          </p:nvPr>
        </p:nvSpPr>
        <p:spPr>
          <a:xfrm>
            <a:off x="0" y="6408000"/>
            <a:ext cx="720000" cy="360000"/>
          </a:xfrm>
        </p:spPr>
        <p:txBody>
          <a:bodyPr/>
          <a:lstStyle/>
          <a:p>
            <a:fld id="{D21AD756-BDF5-4970-ABE2-54C1A0898887}" type="slidenum">
              <a:rPr lang="en-GB" smtClean="0"/>
              <a:t>‹#›</a:t>
            </a:fld>
            <a:endParaRPr lang="en-GB"/>
          </a:p>
        </p:txBody>
      </p:sp>
    </p:spTree>
    <p:extLst>
      <p:ext uri="{BB962C8B-B14F-4D97-AF65-F5344CB8AC3E}">
        <p14:creationId xmlns:p14="http://schemas.microsoft.com/office/powerpoint/2010/main" val="4065154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7CC5743-C2C0-27E6-536A-E28072030566}"/>
              </a:ext>
            </a:extLst>
          </p:cNvPr>
          <p:cNvSpPr>
            <a:spLocks noGrp="1"/>
          </p:cNvSpPr>
          <p:nvPr>
            <p:ph type="ftr" sz="quarter" idx="11"/>
          </p:nvPr>
        </p:nvSpPr>
        <p:spPr/>
        <p:txBody>
          <a:bodyPr/>
          <a:lstStyle/>
          <a:p>
            <a:r>
              <a:rPr lang="en-GB"/>
              <a:t>© Quadrangle 2024 INTERNAL</a:t>
            </a:r>
          </a:p>
        </p:txBody>
      </p:sp>
      <p:sp>
        <p:nvSpPr>
          <p:cNvPr id="4" name="Slide Number Placeholder 3">
            <a:extLst>
              <a:ext uri="{FF2B5EF4-FFF2-40B4-BE49-F238E27FC236}">
                <a16:creationId xmlns:a16="http://schemas.microsoft.com/office/drawing/2014/main" id="{E2E35E32-4D68-5B6F-1EA2-83372CB46705}"/>
              </a:ext>
            </a:extLst>
          </p:cNvPr>
          <p:cNvSpPr>
            <a:spLocks noGrp="1"/>
          </p:cNvSpPr>
          <p:nvPr>
            <p:ph type="sldNum" sz="quarter" idx="12"/>
          </p:nvPr>
        </p:nvSpPr>
        <p:spPr/>
        <p:txBody>
          <a:bodyPr/>
          <a:lstStyle/>
          <a:p>
            <a:fld id="{D21AD756-BDF5-4970-ABE2-54C1A0898887}" type="slidenum">
              <a:rPr lang="en-GB" smtClean="0"/>
              <a:t>‹#›</a:t>
            </a:fld>
            <a:endParaRPr lang="en-GB"/>
          </a:p>
        </p:txBody>
      </p:sp>
    </p:spTree>
    <p:extLst>
      <p:ext uri="{BB962C8B-B14F-4D97-AF65-F5344CB8AC3E}">
        <p14:creationId xmlns:p14="http://schemas.microsoft.com/office/powerpoint/2010/main" val="3064245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9264C-2D1C-8D28-BF6F-604C310480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AA6AD39-D633-327B-8CA8-29C9C40AE8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C6C226A-17D3-23C5-0EAA-8027C5325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E3987B82-7FDC-8BF8-9506-8DCFFEC0ABE7}"/>
              </a:ext>
            </a:extLst>
          </p:cNvPr>
          <p:cNvSpPr>
            <a:spLocks noGrp="1"/>
          </p:cNvSpPr>
          <p:nvPr>
            <p:ph type="ftr" sz="quarter" idx="11"/>
          </p:nvPr>
        </p:nvSpPr>
        <p:spPr/>
        <p:txBody>
          <a:bodyPr/>
          <a:lstStyle/>
          <a:p>
            <a:r>
              <a:rPr lang="en-GB"/>
              <a:t>© Quadrangle 2024 INTERNAL</a:t>
            </a:r>
          </a:p>
        </p:txBody>
      </p:sp>
      <p:sp>
        <p:nvSpPr>
          <p:cNvPr id="7" name="Slide Number Placeholder 6">
            <a:extLst>
              <a:ext uri="{FF2B5EF4-FFF2-40B4-BE49-F238E27FC236}">
                <a16:creationId xmlns:a16="http://schemas.microsoft.com/office/drawing/2014/main" id="{94AA3AC3-9E35-F3CF-0328-CFF4F28CF3A8}"/>
              </a:ext>
            </a:extLst>
          </p:cNvPr>
          <p:cNvSpPr>
            <a:spLocks noGrp="1"/>
          </p:cNvSpPr>
          <p:nvPr>
            <p:ph type="sldNum" sz="quarter" idx="12"/>
          </p:nvPr>
        </p:nvSpPr>
        <p:spPr/>
        <p:txBody>
          <a:bodyPr/>
          <a:lstStyle/>
          <a:p>
            <a:fld id="{D21AD756-BDF5-4970-ABE2-54C1A0898887}" type="slidenum">
              <a:rPr lang="en-GB" smtClean="0"/>
              <a:t>‹#›</a:t>
            </a:fld>
            <a:endParaRPr lang="en-GB"/>
          </a:p>
        </p:txBody>
      </p:sp>
    </p:spTree>
    <p:extLst>
      <p:ext uri="{BB962C8B-B14F-4D97-AF65-F5344CB8AC3E}">
        <p14:creationId xmlns:p14="http://schemas.microsoft.com/office/powerpoint/2010/main" val="2404562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E4679-641E-A378-39DC-37E18C930F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DFD8041-86E5-41FA-499F-6DB90AAEC8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82402A65-CC3D-B0EB-E982-696F7B2861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820D8744-87F1-47E2-5902-BB6556A6EDAD}"/>
              </a:ext>
            </a:extLst>
          </p:cNvPr>
          <p:cNvSpPr>
            <a:spLocks noGrp="1"/>
          </p:cNvSpPr>
          <p:nvPr>
            <p:ph type="ftr" sz="quarter" idx="11"/>
          </p:nvPr>
        </p:nvSpPr>
        <p:spPr/>
        <p:txBody>
          <a:bodyPr/>
          <a:lstStyle/>
          <a:p>
            <a:r>
              <a:rPr lang="en-GB"/>
              <a:t>© Quadrangle 2024 INTERNAL</a:t>
            </a:r>
          </a:p>
        </p:txBody>
      </p:sp>
      <p:sp>
        <p:nvSpPr>
          <p:cNvPr id="7" name="Slide Number Placeholder 6">
            <a:extLst>
              <a:ext uri="{FF2B5EF4-FFF2-40B4-BE49-F238E27FC236}">
                <a16:creationId xmlns:a16="http://schemas.microsoft.com/office/drawing/2014/main" id="{CD332461-3865-19CE-4BEC-C365DCA693F2}"/>
              </a:ext>
            </a:extLst>
          </p:cNvPr>
          <p:cNvSpPr>
            <a:spLocks noGrp="1"/>
          </p:cNvSpPr>
          <p:nvPr>
            <p:ph type="sldNum" sz="quarter" idx="12"/>
          </p:nvPr>
        </p:nvSpPr>
        <p:spPr/>
        <p:txBody>
          <a:bodyPr/>
          <a:lstStyle/>
          <a:p>
            <a:fld id="{D21AD756-BDF5-4970-ABE2-54C1A0898887}" type="slidenum">
              <a:rPr lang="en-GB" smtClean="0"/>
              <a:t>‹#›</a:t>
            </a:fld>
            <a:endParaRPr lang="en-GB"/>
          </a:p>
        </p:txBody>
      </p:sp>
    </p:spTree>
    <p:extLst>
      <p:ext uri="{BB962C8B-B14F-4D97-AF65-F5344CB8AC3E}">
        <p14:creationId xmlns:p14="http://schemas.microsoft.com/office/powerpoint/2010/main" val="3260377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har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DA0AE50-C0CC-1B29-D534-0F5EDE3693A6}"/>
              </a:ext>
            </a:extLst>
          </p:cNvPr>
          <p:cNvSpPr/>
          <p:nvPr userDrawn="1"/>
        </p:nvSpPr>
        <p:spPr>
          <a:xfrm>
            <a:off x="2" y="1747120"/>
            <a:ext cx="3956661" cy="4456800"/>
          </a:xfrm>
          <a:prstGeom prst="rect">
            <a:avLst/>
          </a:prstGeom>
          <a:solidFill>
            <a:srgbClr val="C00000">
              <a:alpha val="34902"/>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nvGrpSpPr>
          <p:cNvPr id="10" name="Group 9">
            <a:extLst>
              <a:ext uri="{FF2B5EF4-FFF2-40B4-BE49-F238E27FC236}">
                <a16:creationId xmlns:a16="http://schemas.microsoft.com/office/drawing/2014/main" id="{3BDA55BF-2FBF-BAA4-3E3C-CB377D1B13BA}"/>
              </a:ext>
            </a:extLst>
          </p:cNvPr>
          <p:cNvGrpSpPr>
            <a:grpSpLocks noChangeAspect="1"/>
          </p:cNvGrpSpPr>
          <p:nvPr userDrawn="1"/>
        </p:nvGrpSpPr>
        <p:grpSpPr>
          <a:xfrm>
            <a:off x="6157810" y="1747744"/>
            <a:ext cx="6034019" cy="4456800"/>
            <a:chOff x="6786760" y="1925638"/>
            <a:chExt cx="6653018" cy="4914000"/>
          </a:xfrm>
        </p:grpSpPr>
        <p:sp>
          <p:nvSpPr>
            <p:cNvPr id="11" name="Freeform: Shape 13">
              <a:extLst>
                <a:ext uri="{FF2B5EF4-FFF2-40B4-BE49-F238E27FC236}">
                  <a16:creationId xmlns:a16="http://schemas.microsoft.com/office/drawing/2014/main" id="{A73FC9C5-AA8A-DEAF-727E-6A0F24C5FBE6}"/>
                </a:ext>
              </a:extLst>
            </p:cNvPr>
            <p:cNvSpPr/>
            <p:nvPr/>
          </p:nvSpPr>
          <p:spPr>
            <a:xfrm>
              <a:off x="6786760" y="3397510"/>
              <a:ext cx="6337973" cy="3441440"/>
            </a:xfrm>
            <a:custGeom>
              <a:avLst/>
              <a:gdLst>
                <a:gd name="connsiteX0" fmla="*/ 2908168 w 6337973"/>
                <a:gd name="connsiteY0" fmla="*/ 0 h 3441440"/>
                <a:gd name="connsiteX1" fmla="*/ 6337973 w 6337973"/>
                <a:gd name="connsiteY1" fmla="*/ 3429805 h 3441440"/>
                <a:gd name="connsiteX2" fmla="*/ 6337973 w 6337973"/>
                <a:gd name="connsiteY2" fmla="*/ 3441440 h 3441440"/>
                <a:gd name="connsiteX3" fmla="*/ 533272 w 6337973"/>
                <a:gd name="connsiteY3" fmla="*/ 3441440 h 3441440"/>
                <a:gd name="connsiteX4" fmla="*/ 0 w 6337973"/>
                <a:gd name="connsiteY4" fmla="*/ 2908168 h 3441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7973" h="3441440">
                  <a:moveTo>
                    <a:pt x="2908168" y="0"/>
                  </a:moveTo>
                  <a:lnTo>
                    <a:pt x="6337973" y="3429805"/>
                  </a:lnTo>
                  <a:lnTo>
                    <a:pt x="6337973" y="3441440"/>
                  </a:lnTo>
                  <a:lnTo>
                    <a:pt x="533272" y="3441440"/>
                  </a:lnTo>
                  <a:lnTo>
                    <a:pt x="0" y="2908168"/>
                  </a:lnTo>
                  <a:close/>
                </a:path>
              </a:pathLst>
            </a:custGeom>
            <a:solidFill>
              <a:srgbClr val="C00000">
                <a:alpha val="2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E53DAE24-84C4-59EF-2501-E6A7D2CB7E39}"/>
                </a:ext>
              </a:extLst>
            </p:cNvPr>
            <p:cNvSpPr/>
            <p:nvPr/>
          </p:nvSpPr>
          <p:spPr>
            <a:xfrm>
              <a:off x="13124330" y="1925638"/>
              <a:ext cx="315448" cy="4914000"/>
            </a:xfrm>
            <a:prstGeom prst="rect">
              <a:avLst/>
            </a:prstGeom>
            <a:solidFill>
              <a:srgbClr val="B80000"/>
            </a:solidFill>
            <a:ln w="25400" cap="flat" cmpd="sng" algn="ctr">
              <a:noFill/>
              <a:prstDash val="solid"/>
            </a:ln>
            <a:effectLst/>
          </p:spPr>
          <p:txBody>
            <a:bodyPr lIns="140808" tIns="70404" rIns="140808" bIns="70404" rtlCol="0" anchor="ctr"/>
            <a:lstStyle/>
            <a:p>
              <a:pPr marL="0" marR="0" lvl="0" indent="0" defTabSz="1408085"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a:ln>
                  <a:noFill/>
                </a:ln>
                <a:solidFill>
                  <a:sysClr val="window" lastClr="FFFFFF"/>
                </a:solidFill>
                <a:effectLst/>
                <a:uLnTx/>
                <a:uFillTx/>
                <a:latin typeface="Arial" panose="020B0604020202020204" pitchFamily="34" charset="0"/>
                <a:ea typeface="Geneva" pitchFamily="-107" charset="-128"/>
                <a:cs typeface="Arial" panose="020B0604020202020204" pitchFamily="34" charset="0"/>
              </a:endParaRPr>
            </a:p>
          </p:txBody>
        </p:sp>
      </p:grpSp>
      <p:sp>
        <p:nvSpPr>
          <p:cNvPr id="14" name="Picture Placeholder 6">
            <a:extLst>
              <a:ext uri="{FF2B5EF4-FFF2-40B4-BE49-F238E27FC236}">
                <a16:creationId xmlns:a16="http://schemas.microsoft.com/office/drawing/2014/main" id="{63152432-B797-567D-CD71-768AE443A581}"/>
              </a:ext>
            </a:extLst>
          </p:cNvPr>
          <p:cNvSpPr>
            <a:spLocks noGrp="1"/>
          </p:cNvSpPr>
          <p:nvPr>
            <p:ph type="pic" sz="quarter" idx="14"/>
          </p:nvPr>
        </p:nvSpPr>
        <p:spPr>
          <a:xfrm>
            <a:off x="0" y="1747120"/>
            <a:ext cx="12191829" cy="4457088"/>
          </a:xfrm>
        </p:spPr>
        <p:txBody>
          <a:bodyPr>
            <a:normAutofit/>
          </a:bodyPr>
          <a:lstStyle>
            <a:lvl1pPr marL="0" indent="0">
              <a:buNone/>
              <a:defRPr sz="1200" baseline="0"/>
            </a:lvl1pPr>
          </a:lstStyle>
          <a:p>
            <a:r>
              <a:rPr lang="en-US"/>
              <a:t>Click icon to add picture</a:t>
            </a:r>
            <a:endParaRPr lang="en-GB"/>
          </a:p>
        </p:txBody>
      </p:sp>
    </p:spTree>
    <p:extLst>
      <p:ext uri="{BB962C8B-B14F-4D97-AF65-F5344CB8AC3E}">
        <p14:creationId xmlns:p14="http://schemas.microsoft.com/office/powerpoint/2010/main" val="36117462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F0429-F32F-6C61-D9C9-3748044442DB}"/>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3E4B4716-EEA3-F59E-A457-778BAA33221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a:extLst>
              <a:ext uri="{FF2B5EF4-FFF2-40B4-BE49-F238E27FC236}">
                <a16:creationId xmlns:a16="http://schemas.microsoft.com/office/drawing/2014/main" id="{587B6817-94E8-7704-674D-E5C559488CC5}"/>
              </a:ext>
            </a:extLst>
          </p:cNvPr>
          <p:cNvSpPr>
            <a:spLocks noGrp="1"/>
          </p:cNvSpPr>
          <p:nvPr>
            <p:ph type="sldNum" sz="quarter" idx="12"/>
          </p:nvPr>
        </p:nvSpPr>
        <p:spPr>
          <a:xfrm>
            <a:off x="1" y="6408000"/>
            <a:ext cx="720000" cy="360000"/>
          </a:xfrm>
          <a:prstGeom prst="rect">
            <a:avLst/>
          </a:prstGeom>
        </p:spPr>
        <p:txBody>
          <a:bodyPr/>
          <a:lstStyle/>
          <a:p>
            <a:fld id="{D21AD756-BDF5-4970-ABE2-54C1A0898887}" type="slidenum">
              <a:rPr lang="en-GB" smtClean="0"/>
              <a:t>‹#›</a:t>
            </a:fld>
            <a:endParaRPr lang="en-GB"/>
          </a:p>
        </p:txBody>
      </p:sp>
      <p:sp>
        <p:nvSpPr>
          <p:cNvPr id="7" name="Footer Placeholder 4">
            <a:extLst>
              <a:ext uri="{FF2B5EF4-FFF2-40B4-BE49-F238E27FC236}">
                <a16:creationId xmlns:a16="http://schemas.microsoft.com/office/drawing/2014/main" id="{C0A58012-48C0-15FD-9D03-F79D95CCCF86}"/>
              </a:ext>
            </a:extLst>
          </p:cNvPr>
          <p:cNvSpPr txBox="1">
            <a:spLocks/>
          </p:cNvSpPr>
          <p:nvPr userDrawn="1"/>
        </p:nvSpPr>
        <p:spPr>
          <a:xfrm>
            <a:off x="7721130" y="6532821"/>
            <a:ext cx="4114800" cy="205172"/>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 Quadrangle 2024 INTERNAL</a:t>
            </a:r>
          </a:p>
        </p:txBody>
      </p:sp>
    </p:spTree>
    <p:extLst>
      <p:ext uri="{BB962C8B-B14F-4D97-AF65-F5344CB8AC3E}">
        <p14:creationId xmlns:p14="http://schemas.microsoft.com/office/powerpoint/2010/main" val="9088416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7C2F9B-E532-8D31-B47A-90C0A0EDBF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9376423-75BC-90BB-3B40-FEBCC25B8D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45C037E5-1D16-4CE7-56AF-5F91FB405201}"/>
              </a:ext>
            </a:extLst>
          </p:cNvPr>
          <p:cNvSpPr>
            <a:spLocks noGrp="1"/>
          </p:cNvSpPr>
          <p:nvPr>
            <p:ph type="ftr" sz="quarter" idx="3"/>
          </p:nvPr>
        </p:nvSpPr>
        <p:spPr>
          <a:xfrm>
            <a:off x="7721130" y="6532821"/>
            <a:ext cx="4114800" cy="205172"/>
          </a:xfrm>
          <a:prstGeom prst="rect">
            <a:avLst/>
          </a:prstGeom>
        </p:spPr>
        <p:txBody>
          <a:bodyPr vert="horz" lIns="91440" tIns="45720" rIns="91440" bIns="45720" rtlCol="0" anchor="ctr"/>
          <a:lstStyle>
            <a:lvl1pPr algn="r">
              <a:defRPr sz="700">
                <a:solidFill>
                  <a:schemeClr val="tx1">
                    <a:tint val="82000"/>
                  </a:schemeClr>
                </a:solidFill>
              </a:defRPr>
            </a:lvl1pPr>
          </a:lstStyle>
          <a:p>
            <a:r>
              <a:rPr lang="en-GB"/>
              <a:t>© Quadrangle 2024 INTERNAL</a:t>
            </a:r>
          </a:p>
        </p:txBody>
      </p:sp>
      <p:sp>
        <p:nvSpPr>
          <p:cNvPr id="6" name="Slide Number Placeholder 5">
            <a:extLst>
              <a:ext uri="{FF2B5EF4-FFF2-40B4-BE49-F238E27FC236}">
                <a16:creationId xmlns:a16="http://schemas.microsoft.com/office/drawing/2014/main" id="{8C049CA1-950E-D593-73C5-060353E7E077}"/>
              </a:ext>
            </a:extLst>
          </p:cNvPr>
          <p:cNvSpPr>
            <a:spLocks noGrp="1"/>
          </p:cNvSpPr>
          <p:nvPr>
            <p:ph type="sldNum" sz="quarter" idx="4"/>
          </p:nvPr>
        </p:nvSpPr>
        <p:spPr>
          <a:xfrm>
            <a:off x="0" y="6408000"/>
            <a:ext cx="720000" cy="360000"/>
          </a:xfrm>
          <a:prstGeom prst="rect">
            <a:avLst/>
          </a:prstGeom>
        </p:spPr>
        <p:txBody>
          <a:bodyPr vert="horz" lIns="91440" tIns="45720" rIns="91440" bIns="45720" rtlCol="0" anchor="ctr"/>
          <a:lstStyle>
            <a:lvl1pPr algn="ctr">
              <a:defRPr sz="1400">
                <a:solidFill>
                  <a:schemeClr val="bg1"/>
                </a:solidFill>
              </a:defRPr>
            </a:lvl1pPr>
          </a:lstStyle>
          <a:p>
            <a:fld id="{D21AD756-BDF5-4970-ABE2-54C1A0898887}" type="slidenum">
              <a:rPr lang="en-GB" smtClean="0"/>
              <a:pPr/>
              <a:t>‹#›</a:t>
            </a:fld>
            <a:endParaRPr lang="en-GB"/>
          </a:p>
        </p:txBody>
      </p:sp>
    </p:spTree>
    <p:extLst>
      <p:ext uri="{BB962C8B-B14F-4D97-AF65-F5344CB8AC3E}">
        <p14:creationId xmlns:p14="http://schemas.microsoft.com/office/powerpoint/2010/main" val="1198574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 id="2147483657" r:id="rId5"/>
    <p:sldLayoutId id="2147483659"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7C2F9B-E532-8D31-B47A-90C0A0EDBF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B9376423-75BC-90BB-3B40-FEBCC25B8D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Footer Placeholder 4">
            <a:extLst>
              <a:ext uri="{FF2B5EF4-FFF2-40B4-BE49-F238E27FC236}">
                <a16:creationId xmlns:a16="http://schemas.microsoft.com/office/drawing/2014/main" id="{3EC850DB-2118-7928-9EB5-94C7C6C728B8}"/>
              </a:ext>
            </a:extLst>
          </p:cNvPr>
          <p:cNvSpPr>
            <a:spLocks noGrp="1"/>
          </p:cNvSpPr>
          <p:nvPr>
            <p:ph type="ftr" sz="quarter" idx="3"/>
          </p:nvPr>
        </p:nvSpPr>
        <p:spPr>
          <a:xfrm>
            <a:off x="7721130" y="6532821"/>
            <a:ext cx="4114800" cy="205172"/>
          </a:xfrm>
          <a:prstGeom prst="rect">
            <a:avLst/>
          </a:prstGeom>
        </p:spPr>
        <p:txBody>
          <a:bodyPr vert="horz" lIns="91440" tIns="45720" rIns="91440" bIns="45720" rtlCol="0" anchor="ctr"/>
          <a:lstStyle>
            <a:lvl1pPr algn="r">
              <a:defRPr sz="700">
                <a:solidFill>
                  <a:schemeClr val="tx1">
                    <a:tint val="82000"/>
                  </a:schemeClr>
                </a:solidFill>
              </a:defRPr>
            </a:lvl1pPr>
          </a:lstStyle>
          <a:p>
            <a:r>
              <a:rPr lang="en-GB"/>
              <a:t>© Quadrangle 2024 INTERNAL</a:t>
            </a:r>
          </a:p>
        </p:txBody>
      </p:sp>
      <p:sp>
        <p:nvSpPr>
          <p:cNvPr id="8" name="Slide Number Placeholder 5">
            <a:extLst>
              <a:ext uri="{FF2B5EF4-FFF2-40B4-BE49-F238E27FC236}">
                <a16:creationId xmlns:a16="http://schemas.microsoft.com/office/drawing/2014/main" id="{C3E135FB-862A-1868-3946-26F13D68D55F}"/>
              </a:ext>
            </a:extLst>
          </p:cNvPr>
          <p:cNvSpPr>
            <a:spLocks noGrp="1"/>
          </p:cNvSpPr>
          <p:nvPr>
            <p:ph type="sldNum" sz="quarter" idx="4"/>
          </p:nvPr>
        </p:nvSpPr>
        <p:spPr>
          <a:xfrm>
            <a:off x="-2" y="6408000"/>
            <a:ext cx="720000" cy="360000"/>
          </a:xfrm>
          <a:prstGeom prst="rect">
            <a:avLst/>
          </a:prstGeom>
        </p:spPr>
        <p:txBody>
          <a:bodyPr vert="horz" lIns="91440" tIns="45720" rIns="91440" bIns="45720" rtlCol="0" anchor="ctr"/>
          <a:lstStyle>
            <a:lvl1pPr algn="ctr">
              <a:defRPr sz="1400">
                <a:solidFill>
                  <a:schemeClr val="bg1"/>
                </a:solidFill>
              </a:defRPr>
            </a:lvl1pPr>
          </a:lstStyle>
          <a:p>
            <a:fld id="{D21AD756-BDF5-4970-ABE2-54C1A0898887}" type="slidenum">
              <a:rPr lang="en-GB" smtClean="0"/>
              <a:pPr/>
              <a:t>‹#›</a:t>
            </a:fld>
            <a:endParaRPr lang="en-GB"/>
          </a:p>
        </p:txBody>
      </p:sp>
    </p:spTree>
    <p:extLst>
      <p:ext uri="{BB962C8B-B14F-4D97-AF65-F5344CB8AC3E}">
        <p14:creationId xmlns:p14="http://schemas.microsoft.com/office/powerpoint/2010/main" val="3548765688"/>
      </p:ext>
    </p:extLst>
  </p:cSld>
  <p:clrMap bg1="lt1" tx1="dk1" bg2="lt2" tx2="dk2" accent1="accent1" accent2="accent2" accent3="accent3" accent4="accent4" accent5="accent5" accent6="accent6" hlink="hlink" folHlink="folHlink"/>
  <p:sldLayoutIdLst>
    <p:sldLayoutId id="2147483663"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50F1EE65-A4D9-990C-09FE-3209E9E448A1}"/>
              </a:ext>
            </a:extLst>
          </p:cNvPr>
          <p:cNvSpPr/>
          <p:nvPr/>
        </p:nvSpPr>
        <p:spPr>
          <a:xfrm>
            <a:off x="7597019" y="0"/>
            <a:ext cx="4599224" cy="3856655"/>
          </a:xfrm>
          <a:custGeom>
            <a:avLst/>
            <a:gdLst/>
            <a:ahLst/>
            <a:cxnLst/>
            <a:rect l="l" t="t" r="r" b="b"/>
            <a:pathLst>
              <a:path w="7331075" h="6147435">
                <a:moveTo>
                  <a:pt x="7330490" y="0"/>
                </a:moveTo>
                <a:lnTo>
                  <a:pt x="0" y="0"/>
                </a:lnTo>
                <a:lnTo>
                  <a:pt x="0" y="6146990"/>
                </a:lnTo>
                <a:lnTo>
                  <a:pt x="7330490" y="6146990"/>
                </a:lnTo>
                <a:lnTo>
                  <a:pt x="7330490" y="0"/>
                </a:lnTo>
                <a:close/>
              </a:path>
            </a:pathLst>
          </a:custGeom>
          <a:solidFill>
            <a:schemeClr val="bg1">
              <a:lumMod val="95000"/>
            </a:schemeClr>
          </a:solidFill>
        </p:spPr>
        <p:txBody>
          <a:bodyPr wrap="square" lIns="0" tIns="0" rIns="0" bIns="0" rtlCol="0"/>
          <a:lstStyle/>
          <a:p>
            <a:endParaRPr/>
          </a:p>
        </p:txBody>
      </p:sp>
      <p:sp>
        <p:nvSpPr>
          <p:cNvPr id="11" name="object 9">
            <a:extLst>
              <a:ext uri="{FF2B5EF4-FFF2-40B4-BE49-F238E27FC236}">
                <a16:creationId xmlns:a16="http://schemas.microsoft.com/office/drawing/2014/main" id="{1CA5726E-73AF-2F50-E58A-89FC4CDB65AB}"/>
              </a:ext>
            </a:extLst>
          </p:cNvPr>
          <p:cNvSpPr/>
          <p:nvPr/>
        </p:nvSpPr>
        <p:spPr>
          <a:xfrm>
            <a:off x="1" y="3760180"/>
            <a:ext cx="8125471" cy="3094168"/>
          </a:xfrm>
          <a:custGeom>
            <a:avLst/>
            <a:gdLst/>
            <a:ahLst/>
            <a:cxnLst/>
            <a:rect l="l" t="t" r="r" b="b"/>
            <a:pathLst>
              <a:path w="14121130" h="4932045">
                <a:moveTo>
                  <a:pt x="14121003" y="0"/>
                </a:moveTo>
                <a:lnTo>
                  <a:pt x="0" y="0"/>
                </a:lnTo>
                <a:lnTo>
                  <a:pt x="0" y="4931994"/>
                </a:lnTo>
                <a:lnTo>
                  <a:pt x="14121003" y="4931994"/>
                </a:lnTo>
                <a:lnTo>
                  <a:pt x="14121003" y="0"/>
                </a:lnTo>
                <a:close/>
              </a:path>
            </a:pathLst>
          </a:custGeom>
          <a:solidFill>
            <a:schemeClr val="bg1">
              <a:lumMod val="95000"/>
            </a:schemeClr>
          </a:solidFill>
        </p:spPr>
        <p:txBody>
          <a:bodyPr wrap="square" lIns="0" tIns="0" rIns="0" bIns="0" rtlCol="0"/>
          <a:lstStyle/>
          <a:p>
            <a:endParaRPr dirty="0"/>
          </a:p>
        </p:txBody>
      </p:sp>
      <p:sp>
        <p:nvSpPr>
          <p:cNvPr id="14" name="object 12">
            <a:extLst>
              <a:ext uri="{FF2B5EF4-FFF2-40B4-BE49-F238E27FC236}">
                <a16:creationId xmlns:a16="http://schemas.microsoft.com/office/drawing/2014/main" id="{D7431F1B-C0C5-534E-3645-8D3327A9587C}"/>
              </a:ext>
            </a:extLst>
          </p:cNvPr>
          <p:cNvSpPr txBox="1"/>
          <p:nvPr/>
        </p:nvSpPr>
        <p:spPr>
          <a:xfrm>
            <a:off x="489954" y="6081485"/>
            <a:ext cx="7215742" cy="197490"/>
          </a:xfrm>
          <a:prstGeom prst="rect">
            <a:avLst/>
          </a:prstGeom>
        </p:spPr>
        <p:txBody>
          <a:bodyPr vert="horz" wrap="square" lIns="0" tIns="12700" rIns="0" bIns="0" rtlCol="0">
            <a:spAutoFit/>
          </a:bodyPr>
          <a:lstStyle/>
          <a:p>
            <a:pPr marL="12700">
              <a:spcBef>
                <a:spcPts val="100"/>
              </a:spcBef>
            </a:pPr>
            <a:r>
              <a:rPr lang="en-GB" sz="1200" b="1">
                <a:latin typeface="+mj-lt"/>
                <a:cs typeface="Gill Sans MT"/>
              </a:rPr>
              <a:t>PIDD DEBRIEF </a:t>
            </a:r>
            <a:endParaRPr sz="1200">
              <a:latin typeface="+mj-lt"/>
              <a:cs typeface="Gill Sans MT"/>
            </a:endParaRPr>
          </a:p>
        </p:txBody>
      </p:sp>
      <p:sp>
        <p:nvSpPr>
          <p:cNvPr id="16" name="object 16">
            <a:extLst>
              <a:ext uri="{FF2B5EF4-FFF2-40B4-BE49-F238E27FC236}">
                <a16:creationId xmlns:a16="http://schemas.microsoft.com/office/drawing/2014/main" id="{6D343720-52C6-35E3-0127-D5283EF07074}"/>
              </a:ext>
            </a:extLst>
          </p:cNvPr>
          <p:cNvSpPr txBox="1">
            <a:spLocks/>
          </p:cNvSpPr>
          <p:nvPr/>
        </p:nvSpPr>
        <p:spPr>
          <a:xfrm>
            <a:off x="489954" y="332656"/>
            <a:ext cx="11373896" cy="1326004"/>
          </a:xfrm>
          <a:prstGeom prst="rect">
            <a:avLst/>
          </a:prstGeom>
        </p:spPr>
        <p:txBody>
          <a:bodyPr vert="horz" wrap="square" lIns="0" tIns="0" rIns="0" bIns="0" rtlCol="0">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R="24130"/>
            <a:r>
              <a:rPr lang="en-GB" sz="2800" kern="0" spc="100" dirty="0">
                <a:solidFill>
                  <a:schemeClr val="accent6">
                    <a:lumMod val="50000"/>
                  </a:schemeClr>
                </a:solidFill>
                <a:latin typeface="Aptos" panose="020B0004020202020204" pitchFamily="34" charset="0"/>
              </a:rPr>
              <a:t>TRANSPORT FOCUS &amp; SMARTER INFORMATION, SMARTER JOURNEYS</a:t>
            </a:r>
          </a:p>
          <a:p>
            <a:pPr marR="78105">
              <a:spcBef>
                <a:spcPts val="1655"/>
              </a:spcBef>
            </a:pPr>
            <a:r>
              <a:rPr lang="en-GB" sz="1600" kern="0" dirty="0">
                <a:latin typeface="Aptos" panose="020B0004020202020204" pitchFamily="34" charset="0"/>
              </a:rPr>
              <a:t>Passenger Information During Disruption: Final Report 27</a:t>
            </a:r>
            <a:r>
              <a:rPr lang="en-GB" sz="1600" kern="0" baseline="30000" dirty="0">
                <a:latin typeface="Aptos" panose="020B0004020202020204" pitchFamily="34" charset="0"/>
              </a:rPr>
              <a:t>th</a:t>
            </a:r>
            <a:r>
              <a:rPr lang="en-GB" sz="1600" kern="0" dirty="0">
                <a:latin typeface="Aptos" panose="020B0004020202020204" pitchFamily="34" charset="0"/>
              </a:rPr>
              <a:t> September 2024</a:t>
            </a:r>
          </a:p>
        </p:txBody>
      </p:sp>
      <p:grpSp>
        <p:nvGrpSpPr>
          <p:cNvPr id="2" name="Group 1">
            <a:extLst>
              <a:ext uri="{FF2B5EF4-FFF2-40B4-BE49-F238E27FC236}">
                <a16:creationId xmlns:a16="http://schemas.microsoft.com/office/drawing/2014/main" id="{54609464-FB1C-7CC6-E30F-B95A242D19E8}"/>
              </a:ext>
            </a:extLst>
          </p:cNvPr>
          <p:cNvGrpSpPr/>
          <p:nvPr/>
        </p:nvGrpSpPr>
        <p:grpSpPr>
          <a:xfrm>
            <a:off x="10115571" y="6131671"/>
            <a:ext cx="1748279" cy="294608"/>
            <a:chOff x="9950936" y="6032926"/>
            <a:chExt cx="1748279" cy="294608"/>
          </a:xfrm>
        </p:grpSpPr>
        <p:sp>
          <p:nvSpPr>
            <p:cNvPr id="10" name="object 3">
              <a:extLst>
                <a:ext uri="{FF2B5EF4-FFF2-40B4-BE49-F238E27FC236}">
                  <a16:creationId xmlns:a16="http://schemas.microsoft.com/office/drawing/2014/main" id="{94B4A543-8EE1-B243-4379-4C4AE3DD588C}"/>
                </a:ext>
              </a:extLst>
            </p:cNvPr>
            <p:cNvSpPr/>
            <p:nvPr/>
          </p:nvSpPr>
          <p:spPr>
            <a:xfrm>
              <a:off x="9950936" y="6096713"/>
              <a:ext cx="179667" cy="179667"/>
            </a:xfrm>
            <a:custGeom>
              <a:avLst/>
              <a:gdLst/>
              <a:ahLst/>
              <a:cxnLst/>
              <a:rect l="l" t="t" r="r" b="b"/>
              <a:pathLst>
                <a:path w="286384" h="286384">
                  <a:moveTo>
                    <a:pt x="285762" y="0"/>
                  </a:moveTo>
                  <a:lnTo>
                    <a:pt x="0" y="0"/>
                  </a:lnTo>
                  <a:lnTo>
                    <a:pt x="0" y="285762"/>
                  </a:lnTo>
                  <a:lnTo>
                    <a:pt x="142875" y="285762"/>
                  </a:lnTo>
                  <a:lnTo>
                    <a:pt x="71412" y="214350"/>
                  </a:lnTo>
                  <a:lnTo>
                    <a:pt x="142875" y="142874"/>
                  </a:lnTo>
                  <a:lnTo>
                    <a:pt x="285762" y="285762"/>
                  </a:lnTo>
                  <a:lnTo>
                    <a:pt x="285762" y="0"/>
                  </a:lnTo>
                  <a:close/>
                </a:path>
              </a:pathLst>
            </a:custGeom>
            <a:solidFill>
              <a:srgbClr val="B80000"/>
            </a:solidFill>
          </p:spPr>
          <p:txBody>
            <a:bodyPr wrap="square" lIns="0" tIns="0" rIns="0" bIns="0" rtlCol="0"/>
            <a:lstStyle/>
            <a:p>
              <a:endParaRPr/>
            </a:p>
          </p:txBody>
        </p:sp>
        <p:sp>
          <p:nvSpPr>
            <p:cNvPr id="13" name="object 4">
              <a:extLst>
                <a:ext uri="{FF2B5EF4-FFF2-40B4-BE49-F238E27FC236}">
                  <a16:creationId xmlns:a16="http://schemas.microsoft.com/office/drawing/2014/main" id="{7A97C682-2761-3DD1-80BF-64C3D1F809F4}"/>
                </a:ext>
              </a:extLst>
            </p:cNvPr>
            <p:cNvSpPr/>
            <p:nvPr/>
          </p:nvSpPr>
          <p:spPr>
            <a:xfrm>
              <a:off x="10226941" y="6094485"/>
              <a:ext cx="153374" cy="233049"/>
            </a:xfrm>
            <a:custGeom>
              <a:avLst/>
              <a:gdLst/>
              <a:ahLst/>
              <a:cxnLst/>
              <a:rect l="l" t="t" r="r" b="b"/>
              <a:pathLst>
                <a:path w="244475" h="371475">
                  <a:moveTo>
                    <a:pt x="244182" y="251866"/>
                  </a:moveTo>
                  <a:lnTo>
                    <a:pt x="195364" y="251866"/>
                  </a:lnTo>
                  <a:lnTo>
                    <a:pt x="195364" y="371386"/>
                  </a:lnTo>
                  <a:lnTo>
                    <a:pt x="244182" y="359206"/>
                  </a:lnTo>
                  <a:lnTo>
                    <a:pt x="244182" y="251866"/>
                  </a:lnTo>
                  <a:close/>
                </a:path>
                <a:path w="244475" h="371475">
                  <a:moveTo>
                    <a:pt x="125221" y="0"/>
                  </a:moveTo>
                  <a:lnTo>
                    <a:pt x="75434" y="11325"/>
                  </a:lnTo>
                  <a:lnTo>
                    <a:pt x="34201" y="45072"/>
                  </a:lnTo>
                  <a:lnTo>
                    <a:pt x="8604" y="90765"/>
                  </a:lnTo>
                  <a:lnTo>
                    <a:pt x="0" y="144221"/>
                  </a:lnTo>
                  <a:lnTo>
                    <a:pt x="2088" y="171619"/>
                  </a:lnTo>
                  <a:lnTo>
                    <a:pt x="18714" y="219811"/>
                  </a:lnTo>
                  <a:lnTo>
                    <a:pt x="52547" y="259779"/>
                  </a:lnTo>
                  <a:lnTo>
                    <a:pt x="98600" y="281561"/>
                  </a:lnTo>
                  <a:lnTo>
                    <a:pt x="125158" y="284302"/>
                  </a:lnTo>
                  <a:lnTo>
                    <a:pt x="145952" y="282270"/>
                  </a:lnTo>
                  <a:lnTo>
                    <a:pt x="164599" y="276180"/>
                  </a:lnTo>
                  <a:lnTo>
                    <a:pt x="181077" y="266042"/>
                  </a:lnTo>
                  <a:lnTo>
                    <a:pt x="195364" y="251866"/>
                  </a:lnTo>
                  <a:lnTo>
                    <a:pt x="244182" y="251866"/>
                  </a:lnTo>
                  <a:lnTo>
                    <a:pt x="244182" y="238734"/>
                  </a:lnTo>
                  <a:lnTo>
                    <a:pt x="127266" y="238734"/>
                  </a:lnTo>
                  <a:lnTo>
                    <a:pt x="79691" y="221317"/>
                  </a:lnTo>
                  <a:lnTo>
                    <a:pt x="54003" y="177684"/>
                  </a:lnTo>
                  <a:lnTo>
                    <a:pt x="49314" y="142252"/>
                  </a:lnTo>
                  <a:lnTo>
                    <a:pt x="50465" y="124039"/>
                  </a:lnTo>
                  <a:lnTo>
                    <a:pt x="67589" y="77190"/>
                  </a:lnTo>
                  <a:lnTo>
                    <a:pt x="107449" y="47286"/>
                  </a:lnTo>
                  <a:lnTo>
                    <a:pt x="124726" y="45326"/>
                  </a:lnTo>
                  <a:lnTo>
                    <a:pt x="244182" y="45326"/>
                  </a:lnTo>
                  <a:lnTo>
                    <a:pt x="244182" y="33642"/>
                  </a:lnTo>
                  <a:lnTo>
                    <a:pt x="199301" y="33642"/>
                  </a:lnTo>
                  <a:lnTo>
                    <a:pt x="180793" y="18961"/>
                  </a:lnTo>
                  <a:lnTo>
                    <a:pt x="162242" y="8443"/>
                  </a:lnTo>
                  <a:lnTo>
                    <a:pt x="143701" y="2115"/>
                  </a:lnTo>
                  <a:lnTo>
                    <a:pt x="125221" y="0"/>
                  </a:lnTo>
                  <a:close/>
                </a:path>
                <a:path w="244475" h="371475">
                  <a:moveTo>
                    <a:pt x="244182" y="45326"/>
                  </a:moveTo>
                  <a:lnTo>
                    <a:pt x="124726" y="45326"/>
                  </a:lnTo>
                  <a:lnTo>
                    <a:pt x="139901" y="46999"/>
                  </a:lnTo>
                  <a:lnTo>
                    <a:pt x="153601" y="52050"/>
                  </a:lnTo>
                  <a:lnTo>
                    <a:pt x="185470" y="86310"/>
                  </a:lnTo>
                  <a:lnTo>
                    <a:pt x="196443" y="136664"/>
                  </a:lnTo>
                  <a:lnTo>
                    <a:pt x="195399" y="153649"/>
                  </a:lnTo>
                  <a:lnTo>
                    <a:pt x="179882" y="201853"/>
                  </a:lnTo>
                  <a:lnTo>
                    <a:pt x="143108" y="236461"/>
                  </a:lnTo>
                  <a:lnTo>
                    <a:pt x="127266" y="238734"/>
                  </a:lnTo>
                  <a:lnTo>
                    <a:pt x="244182" y="238734"/>
                  </a:lnTo>
                  <a:lnTo>
                    <a:pt x="244182" y="45326"/>
                  </a:lnTo>
                  <a:close/>
                </a:path>
                <a:path w="244475" h="371475">
                  <a:moveTo>
                    <a:pt x="244182" y="5715"/>
                  </a:moveTo>
                  <a:lnTo>
                    <a:pt x="207111" y="5715"/>
                  </a:lnTo>
                  <a:lnTo>
                    <a:pt x="199301" y="33642"/>
                  </a:lnTo>
                  <a:lnTo>
                    <a:pt x="244182" y="33642"/>
                  </a:lnTo>
                  <a:lnTo>
                    <a:pt x="244182" y="5715"/>
                  </a:lnTo>
                  <a:close/>
                </a:path>
              </a:pathLst>
            </a:custGeom>
            <a:solidFill>
              <a:srgbClr val="030303"/>
            </a:solidFill>
          </p:spPr>
          <p:txBody>
            <a:bodyPr wrap="square" lIns="0" tIns="0" rIns="0" bIns="0" rtlCol="0"/>
            <a:lstStyle/>
            <a:p>
              <a:endParaRPr/>
            </a:p>
          </p:txBody>
        </p:sp>
        <p:sp>
          <p:nvSpPr>
            <p:cNvPr id="15" name="object 5">
              <a:extLst>
                <a:ext uri="{FF2B5EF4-FFF2-40B4-BE49-F238E27FC236}">
                  <a16:creationId xmlns:a16="http://schemas.microsoft.com/office/drawing/2014/main" id="{BF859D1F-ADFE-B98E-910F-6A2D4140EEA8}"/>
                </a:ext>
              </a:extLst>
            </p:cNvPr>
            <p:cNvSpPr/>
            <p:nvPr/>
          </p:nvSpPr>
          <p:spPr>
            <a:xfrm>
              <a:off x="10408836" y="6032926"/>
              <a:ext cx="467691" cy="240219"/>
            </a:xfrm>
            <a:custGeom>
              <a:avLst/>
              <a:gdLst/>
              <a:ahLst/>
              <a:cxnLst/>
              <a:rect l="l" t="t" r="r" b="b"/>
              <a:pathLst>
                <a:path w="745490" h="382904">
                  <a:moveTo>
                    <a:pt x="216446" y="103339"/>
                  </a:moveTo>
                  <a:lnTo>
                    <a:pt x="167195" y="103339"/>
                  </a:lnTo>
                  <a:lnTo>
                    <a:pt x="167195" y="266090"/>
                  </a:lnTo>
                  <a:lnTo>
                    <a:pt x="165912" y="280746"/>
                  </a:lnTo>
                  <a:lnTo>
                    <a:pt x="146507" y="316420"/>
                  </a:lnTo>
                  <a:lnTo>
                    <a:pt x="112877" y="335127"/>
                  </a:lnTo>
                  <a:lnTo>
                    <a:pt x="100545" y="336359"/>
                  </a:lnTo>
                  <a:lnTo>
                    <a:pt x="88506" y="335089"/>
                  </a:lnTo>
                  <a:lnTo>
                    <a:pt x="55803" y="306705"/>
                  </a:lnTo>
                  <a:lnTo>
                    <a:pt x="49326" y="274345"/>
                  </a:lnTo>
                  <a:lnTo>
                    <a:pt x="49326" y="103339"/>
                  </a:lnTo>
                  <a:lnTo>
                    <a:pt x="0" y="103339"/>
                  </a:lnTo>
                  <a:lnTo>
                    <a:pt x="0" y="274789"/>
                  </a:lnTo>
                  <a:lnTo>
                    <a:pt x="1866" y="299377"/>
                  </a:lnTo>
                  <a:lnTo>
                    <a:pt x="16713" y="340067"/>
                  </a:lnTo>
                  <a:lnTo>
                    <a:pt x="44145" y="367550"/>
                  </a:lnTo>
                  <a:lnTo>
                    <a:pt x="99974" y="382498"/>
                  </a:lnTo>
                  <a:lnTo>
                    <a:pt x="119735" y="380263"/>
                  </a:lnTo>
                  <a:lnTo>
                    <a:pt x="138328" y="373583"/>
                  </a:lnTo>
                  <a:lnTo>
                    <a:pt x="155702" y="362470"/>
                  </a:lnTo>
                  <a:lnTo>
                    <a:pt x="171831" y="346951"/>
                  </a:lnTo>
                  <a:lnTo>
                    <a:pt x="179197" y="376275"/>
                  </a:lnTo>
                  <a:lnTo>
                    <a:pt x="216446" y="376275"/>
                  </a:lnTo>
                  <a:lnTo>
                    <a:pt x="216446" y="103339"/>
                  </a:lnTo>
                  <a:close/>
                </a:path>
                <a:path w="745490" h="382904">
                  <a:moveTo>
                    <a:pt x="480822" y="347776"/>
                  </a:moveTo>
                  <a:lnTo>
                    <a:pt x="474611" y="346379"/>
                  </a:lnTo>
                  <a:lnTo>
                    <a:pt x="474662" y="346252"/>
                  </a:lnTo>
                  <a:lnTo>
                    <a:pt x="464883" y="344030"/>
                  </a:lnTo>
                  <a:lnTo>
                    <a:pt x="464883" y="336791"/>
                  </a:lnTo>
                  <a:lnTo>
                    <a:pt x="464883" y="246722"/>
                  </a:lnTo>
                  <a:lnTo>
                    <a:pt x="464883" y="183819"/>
                  </a:lnTo>
                  <a:lnTo>
                    <a:pt x="463219" y="165087"/>
                  </a:lnTo>
                  <a:lnTo>
                    <a:pt x="438543" y="121043"/>
                  </a:lnTo>
                  <a:lnTo>
                    <a:pt x="416153" y="107213"/>
                  </a:lnTo>
                  <a:lnTo>
                    <a:pt x="416153" y="246722"/>
                  </a:lnTo>
                  <a:lnTo>
                    <a:pt x="416153" y="278333"/>
                  </a:lnTo>
                  <a:lnTo>
                    <a:pt x="397611" y="318008"/>
                  </a:lnTo>
                  <a:lnTo>
                    <a:pt x="355142" y="336727"/>
                  </a:lnTo>
                  <a:lnTo>
                    <a:pt x="312381" y="320713"/>
                  </a:lnTo>
                  <a:lnTo>
                    <a:pt x="302907" y="296367"/>
                  </a:lnTo>
                  <a:lnTo>
                    <a:pt x="305460" y="280911"/>
                  </a:lnTo>
                  <a:lnTo>
                    <a:pt x="345363" y="252628"/>
                  </a:lnTo>
                  <a:lnTo>
                    <a:pt x="392925" y="247269"/>
                  </a:lnTo>
                  <a:lnTo>
                    <a:pt x="416153" y="246722"/>
                  </a:lnTo>
                  <a:lnTo>
                    <a:pt x="416153" y="107213"/>
                  </a:lnTo>
                  <a:lnTo>
                    <a:pt x="409092" y="103987"/>
                  </a:lnTo>
                  <a:lnTo>
                    <a:pt x="391706" y="99695"/>
                  </a:lnTo>
                  <a:lnTo>
                    <a:pt x="372605" y="98259"/>
                  </a:lnTo>
                  <a:lnTo>
                    <a:pt x="349999" y="99669"/>
                  </a:lnTo>
                  <a:lnTo>
                    <a:pt x="327748" y="103898"/>
                  </a:lnTo>
                  <a:lnTo>
                    <a:pt x="305917" y="110947"/>
                  </a:lnTo>
                  <a:lnTo>
                    <a:pt x="284556" y="120789"/>
                  </a:lnTo>
                  <a:lnTo>
                    <a:pt x="278472" y="124028"/>
                  </a:lnTo>
                  <a:lnTo>
                    <a:pt x="292430" y="162560"/>
                  </a:lnTo>
                  <a:lnTo>
                    <a:pt x="300113" y="159258"/>
                  </a:lnTo>
                  <a:lnTo>
                    <a:pt x="318071" y="152577"/>
                  </a:lnTo>
                  <a:lnTo>
                    <a:pt x="336016" y="147789"/>
                  </a:lnTo>
                  <a:lnTo>
                    <a:pt x="353872" y="144907"/>
                  </a:lnTo>
                  <a:lnTo>
                    <a:pt x="371589" y="143954"/>
                  </a:lnTo>
                  <a:lnTo>
                    <a:pt x="380098" y="144462"/>
                  </a:lnTo>
                  <a:lnTo>
                    <a:pt x="412457" y="165519"/>
                  </a:lnTo>
                  <a:lnTo>
                    <a:pt x="416077" y="201218"/>
                  </a:lnTo>
                  <a:lnTo>
                    <a:pt x="378739" y="202755"/>
                  </a:lnTo>
                  <a:lnTo>
                    <a:pt x="346837" y="206540"/>
                  </a:lnTo>
                  <a:lnTo>
                    <a:pt x="298653" y="221018"/>
                  </a:lnTo>
                  <a:lnTo>
                    <a:pt x="263766" y="251434"/>
                  </a:lnTo>
                  <a:lnTo>
                    <a:pt x="252069" y="297065"/>
                  </a:lnTo>
                  <a:lnTo>
                    <a:pt x="253707" y="312877"/>
                  </a:lnTo>
                  <a:lnTo>
                    <a:pt x="278155" y="354190"/>
                  </a:lnTo>
                  <a:lnTo>
                    <a:pt x="311797" y="375094"/>
                  </a:lnTo>
                  <a:lnTo>
                    <a:pt x="354634" y="382117"/>
                  </a:lnTo>
                  <a:lnTo>
                    <a:pt x="371500" y="380390"/>
                  </a:lnTo>
                  <a:lnTo>
                    <a:pt x="387896" y="375246"/>
                  </a:lnTo>
                  <a:lnTo>
                    <a:pt x="403771" y="366712"/>
                  </a:lnTo>
                  <a:lnTo>
                    <a:pt x="419061" y="354825"/>
                  </a:lnTo>
                  <a:lnTo>
                    <a:pt x="425284" y="376466"/>
                  </a:lnTo>
                  <a:lnTo>
                    <a:pt x="480822" y="376466"/>
                  </a:lnTo>
                  <a:lnTo>
                    <a:pt x="480822" y="354825"/>
                  </a:lnTo>
                  <a:lnTo>
                    <a:pt x="480822" y="347776"/>
                  </a:lnTo>
                  <a:close/>
                </a:path>
                <a:path w="745490" h="382904">
                  <a:moveTo>
                    <a:pt x="745197" y="0"/>
                  </a:moveTo>
                  <a:lnTo>
                    <a:pt x="697903" y="0"/>
                  </a:lnTo>
                  <a:lnTo>
                    <a:pt x="697903" y="243928"/>
                  </a:lnTo>
                  <a:lnTo>
                    <a:pt x="696785" y="262001"/>
                  </a:lnTo>
                  <a:lnTo>
                    <a:pt x="680123" y="307467"/>
                  </a:lnTo>
                  <a:lnTo>
                    <a:pt x="643940" y="334505"/>
                  </a:lnTo>
                  <a:lnTo>
                    <a:pt x="628205" y="336283"/>
                  </a:lnTo>
                  <a:lnTo>
                    <a:pt x="580885" y="319735"/>
                  </a:lnTo>
                  <a:lnTo>
                    <a:pt x="555459" y="277647"/>
                  </a:lnTo>
                  <a:lnTo>
                    <a:pt x="550799" y="242404"/>
                  </a:lnTo>
                  <a:lnTo>
                    <a:pt x="551891" y="224701"/>
                  </a:lnTo>
                  <a:lnTo>
                    <a:pt x="568604" y="176644"/>
                  </a:lnTo>
                  <a:lnTo>
                    <a:pt x="607910" y="145910"/>
                  </a:lnTo>
                  <a:lnTo>
                    <a:pt x="625106" y="143891"/>
                  </a:lnTo>
                  <a:lnTo>
                    <a:pt x="641388" y="145910"/>
                  </a:lnTo>
                  <a:lnTo>
                    <a:pt x="679564" y="176644"/>
                  </a:lnTo>
                  <a:lnTo>
                    <a:pt x="696747" y="225564"/>
                  </a:lnTo>
                  <a:lnTo>
                    <a:pt x="697903" y="243928"/>
                  </a:lnTo>
                  <a:lnTo>
                    <a:pt x="697903" y="0"/>
                  </a:lnTo>
                  <a:lnTo>
                    <a:pt x="696379" y="0"/>
                  </a:lnTo>
                  <a:lnTo>
                    <a:pt x="696379" y="128917"/>
                  </a:lnTo>
                  <a:lnTo>
                    <a:pt x="681113" y="115493"/>
                  </a:lnTo>
                  <a:lnTo>
                    <a:pt x="663714" y="105892"/>
                  </a:lnTo>
                  <a:lnTo>
                    <a:pt x="644182" y="100126"/>
                  </a:lnTo>
                  <a:lnTo>
                    <a:pt x="622566" y="98196"/>
                  </a:lnTo>
                  <a:lnTo>
                    <a:pt x="597103" y="101041"/>
                  </a:lnTo>
                  <a:lnTo>
                    <a:pt x="552754" y="123685"/>
                  </a:lnTo>
                  <a:lnTo>
                    <a:pt x="519595" y="165404"/>
                  </a:lnTo>
                  <a:lnTo>
                    <a:pt x="503021" y="214998"/>
                  </a:lnTo>
                  <a:lnTo>
                    <a:pt x="500938" y="242404"/>
                  </a:lnTo>
                  <a:lnTo>
                    <a:pt x="503034" y="269760"/>
                  </a:lnTo>
                  <a:lnTo>
                    <a:pt x="519684" y="318554"/>
                  </a:lnTo>
                  <a:lnTo>
                    <a:pt x="553681" y="358317"/>
                  </a:lnTo>
                  <a:lnTo>
                    <a:pt x="600760" y="379806"/>
                  </a:lnTo>
                  <a:lnTo>
                    <a:pt x="628205" y="382498"/>
                  </a:lnTo>
                  <a:lnTo>
                    <a:pt x="650786" y="380428"/>
                  </a:lnTo>
                  <a:lnTo>
                    <a:pt x="670699" y="374243"/>
                  </a:lnTo>
                  <a:lnTo>
                    <a:pt x="687895" y="363969"/>
                  </a:lnTo>
                  <a:lnTo>
                    <a:pt x="702335" y="349618"/>
                  </a:lnTo>
                  <a:lnTo>
                    <a:pt x="707542" y="376275"/>
                  </a:lnTo>
                  <a:lnTo>
                    <a:pt x="745197" y="376275"/>
                  </a:lnTo>
                  <a:lnTo>
                    <a:pt x="745197" y="349618"/>
                  </a:lnTo>
                  <a:lnTo>
                    <a:pt x="745197" y="336283"/>
                  </a:lnTo>
                  <a:lnTo>
                    <a:pt x="745197" y="143891"/>
                  </a:lnTo>
                  <a:lnTo>
                    <a:pt x="745197" y="128917"/>
                  </a:lnTo>
                  <a:lnTo>
                    <a:pt x="745197" y="0"/>
                  </a:lnTo>
                  <a:close/>
                </a:path>
              </a:pathLst>
            </a:custGeom>
            <a:solidFill>
              <a:srgbClr val="030303"/>
            </a:solidFill>
          </p:spPr>
          <p:txBody>
            <a:bodyPr wrap="square" lIns="0" tIns="0" rIns="0" bIns="0" rtlCol="0"/>
            <a:lstStyle/>
            <a:p>
              <a:endParaRPr/>
            </a:p>
          </p:txBody>
        </p:sp>
        <p:sp>
          <p:nvSpPr>
            <p:cNvPr id="17" name="object 6">
              <a:extLst>
                <a:ext uri="{FF2B5EF4-FFF2-40B4-BE49-F238E27FC236}">
                  <a16:creationId xmlns:a16="http://schemas.microsoft.com/office/drawing/2014/main" id="{FBA864D1-4572-6176-6274-28AD4CDCEE39}"/>
                </a:ext>
              </a:extLst>
            </p:cNvPr>
            <p:cNvSpPr/>
            <p:nvPr/>
          </p:nvSpPr>
          <p:spPr>
            <a:xfrm>
              <a:off x="10908277" y="6094530"/>
              <a:ext cx="559715" cy="231455"/>
            </a:xfrm>
            <a:custGeom>
              <a:avLst/>
              <a:gdLst/>
              <a:ahLst/>
              <a:cxnLst/>
              <a:rect l="l" t="t" r="r" b="b"/>
              <a:pathLst>
                <a:path w="892175" h="368934">
                  <a:moveTo>
                    <a:pt x="140843" y="508"/>
                  </a:moveTo>
                  <a:lnTo>
                    <a:pt x="132905" y="508"/>
                  </a:lnTo>
                  <a:lnTo>
                    <a:pt x="107162" y="2959"/>
                  </a:lnTo>
                  <a:lnTo>
                    <a:pt x="83997" y="10325"/>
                  </a:lnTo>
                  <a:lnTo>
                    <a:pt x="63461" y="22542"/>
                  </a:lnTo>
                  <a:lnTo>
                    <a:pt x="45631" y="39611"/>
                  </a:lnTo>
                  <a:lnTo>
                    <a:pt x="36055" y="5651"/>
                  </a:lnTo>
                  <a:lnTo>
                    <a:pt x="0" y="5651"/>
                  </a:lnTo>
                  <a:lnTo>
                    <a:pt x="0" y="278142"/>
                  </a:lnTo>
                  <a:lnTo>
                    <a:pt x="49314" y="278142"/>
                  </a:lnTo>
                  <a:lnTo>
                    <a:pt x="49314" y="139077"/>
                  </a:lnTo>
                  <a:lnTo>
                    <a:pt x="51041" y="116281"/>
                  </a:lnTo>
                  <a:lnTo>
                    <a:pt x="77177" y="68110"/>
                  </a:lnTo>
                  <a:lnTo>
                    <a:pt x="116624" y="51917"/>
                  </a:lnTo>
                  <a:lnTo>
                    <a:pt x="132905" y="50838"/>
                  </a:lnTo>
                  <a:lnTo>
                    <a:pt x="140843" y="50838"/>
                  </a:lnTo>
                  <a:lnTo>
                    <a:pt x="140843" y="508"/>
                  </a:lnTo>
                  <a:close/>
                </a:path>
                <a:path w="892175" h="368934">
                  <a:moveTo>
                    <a:pt x="374307" y="249580"/>
                  </a:moveTo>
                  <a:lnTo>
                    <a:pt x="368084" y="248183"/>
                  </a:lnTo>
                  <a:lnTo>
                    <a:pt x="368147" y="248056"/>
                  </a:lnTo>
                  <a:lnTo>
                    <a:pt x="358368" y="245833"/>
                  </a:lnTo>
                  <a:lnTo>
                    <a:pt x="358368" y="238594"/>
                  </a:lnTo>
                  <a:lnTo>
                    <a:pt x="358368" y="148526"/>
                  </a:lnTo>
                  <a:lnTo>
                    <a:pt x="358368" y="85623"/>
                  </a:lnTo>
                  <a:lnTo>
                    <a:pt x="356704" y="66890"/>
                  </a:lnTo>
                  <a:lnTo>
                    <a:pt x="351751" y="50165"/>
                  </a:lnTo>
                  <a:lnTo>
                    <a:pt x="349275" y="45758"/>
                  </a:lnTo>
                  <a:lnTo>
                    <a:pt x="343522" y="35471"/>
                  </a:lnTo>
                  <a:lnTo>
                    <a:pt x="332041" y="22847"/>
                  </a:lnTo>
                  <a:lnTo>
                    <a:pt x="318223" y="12915"/>
                  </a:lnTo>
                  <a:lnTo>
                    <a:pt x="309626" y="9004"/>
                  </a:lnTo>
                  <a:lnTo>
                    <a:pt x="309626" y="148526"/>
                  </a:lnTo>
                  <a:lnTo>
                    <a:pt x="309626" y="180136"/>
                  </a:lnTo>
                  <a:lnTo>
                    <a:pt x="291084" y="219811"/>
                  </a:lnTo>
                  <a:lnTo>
                    <a:pt x="248627" y="238531"/>
                  </a:lnTo>
                  <a:lnTo>
                    <a:pt x="205867" y="222516"/>
                  </a:lnTo>
                  <a:lnTo>
                    <a:pt x="196380" y="198170"/>
                  </a:lnTo>
                  <a:lnTo>
                    <a:pt x="198932" y="182714"/>
                  </a:lnTo>
                  <a:lnTo>
                    <a:pt x="238848" y="154432"/>
                  </a:lnTo>
                  <a:lnTo>
                    <a:pt x="286397" y="149072"/>
                  </a:lnTo>
                  <a:lnTo>
                    <a:pt x="309626" y="148526"/>
                  </a:lnTo>
                  <a:lnTo>
                    <a:pt x="309626" y="9004"/>
                  </a:lnTo>
                  <a:lnTo>
                    <a:pt x="302590" y="5791"/>
                  </a:lnTo>
                  <a:lnTo>
                    <a:pt x="285191" y="1498"/>
                  </a:lnTo>
                  <a:lnTo>
                    <a:pt x="266077" y="63"/>
                  </a:lnTo>
                  <a:lnTo>
                    <a:pt x="243471" y="1473"/>
                  </a:lnTo>
                  <a:lnTo>
                    <a:pt x="221234" y="5702"/>
                  </a:lnTo>
                  <a:lnTo>
                    <a:pt x="199402" y="12750"/>
                  </a:lnTo>
                  <a:lnTo>
                    <a:pt x="178054" y="22593"/>
                  </a:lnTo>
                  <a:lnTo>
                    <a:pt x="171958" y="25831"/>
                  </a:lnTo>
                  <a:lnTo>
                    <a:pt x="185915" y="64363"/>
                  </a:lnTo>
                  <a:lnTo>
                    <a:pt x="193598" y="61061"/>
                  </a:lnTo>
                  <a:lnTo>
                    <a:pt x="211556" y="54381"/>
                  </a:lnTo>
                  <a:lnTo>
                    <a:pt x="229501" y="49593"/>
                  </a:lnTo>
                  <a:lnTo>
                    <a:pt x="247357" y="46710"/>
                  </a:lnTo>
                  <a:lnTo>
                    <a:pt x="265061" y="45758"/>
                  </a:lnTo>
                  <a:lnTo>
                    <a:pt x="273583" y="46266"/>
                  </a:lnTo>
                  <a:lnTo>
                    <a:pt x="305943" y="67322"/>
                  </a:lnTo>
                  <a:lnTo>
                    <a:pt x="309562" y="103022"/>
                  </a:lnTo>
                  <a:lnTo>
                    <a:pt x="272224" y="104559"/>
                  </a:lnTo>
                  <a:lnTo>
                    <a:pt x="240334" y="108343"/>
                  </a:lnTo>
                  <a:lnTo>
                    <a:pt x="192138" y="122821"/>
                  </a:lnTo>
                  <a:lnTo>
                    <a:pt x="157238" y="153238"/>
                  </a:lnTo>
                  <a:lnTo>
                    <a:pt x="145542" y="198869"/>
                  </a:lnTo>
                  <a:lnTo>
                    <a:pt x="147193" y="214706"/>
                  </a:lnTo>
                  <a:lnTo>
                    <a:pt x="171627" y="255993"/>
                  </a:lnTo>
                  <a:lnTo>
                    <a:pt x="205282" y="276898"/>
                  </a:lnTo>
                  <a:lnTo>
                    <a:pt x="248119" y="283921"/>
                  </a:lnTo>
                  <a:lnTo>
                    <a:pt x="264985" y="282194"/>
                  </a:lnTo>
                  <a:lnTo>
                    <a:pt x="281381" y="277050"/>
                  </a:lnTo>
                  <a:lnTo>
                    <a:pt x="297243" y="268516"/>
                  </a:lnTo>
                  <a:lnTo>
                    <a:pt x="312547" y="256628"/>
                  </a:lnTo>
                  <a:lnTo>
                    <a:pt x="318706" y="278269"/>
                  </a:lnTo>
                  <a:lnTo>
                    <a:pt x="374307" y="278269"/>
                  </a:lnTo>
                  <a:lnTo>
                    <a:pt x="374307" y="256628"/>
                  </a:lnTo>
                  <a:lnTo>
                    <a:pt x="374307" y="249580"/>
                  </a:lnTo>
                  <a:close/>
                </a:path>
                <a:path w="892175" h="368934">
                  <a:moveTo>
                    <a:pt x="626364" y="105625"/>
                  </a:moveTo>
                  <a:lnTo>
                    <a:pt x="618972" y="62826"/>
                  </a:lnTo>
                  <a:lnTo>
                    <a:pt x="596849" y="28181"/>
                  </a:lnTo>
                  <a:lnTo>
                    <a:pt x="550468" y="1778"/>
                  </a:lnTo>
                  <a:lnTo>
                    <a:pt x="532498" y="0"/>
                  </a:lnTo>
                  <a:lnTo>
                    <a:pt x="510209" y="2006"/>
                  </a:lnTo>
                  <a:lnTo>
                    <a:pt x="489673" y="7975"/>
                  </a:lnTo>
                  <a:lnTo>
                    <a:pt x="470954" y="17919"/>
                  </a:lnTo>
                  <a:lnTo>
                    <a:pt x="454101" y="31800"/>
                  </a:lnTo>
                  <a:lnTo>
                    <a:pt x="447052" y="5143"/>
                  </a:lnTo>
                  <a:lnTo>
                    <a:pt x="409854" y="5143"/>
                  </a:lnTo>
                  <a:lnTo>
                    <a:pt x="409854" y="278142"/>
                  </a:lnTo>
                  <a:lnTo>
                    <a:pt x="459181" y="278142"/>
                  </a:lnTo>
                  <a:lnTo>
                    <a:pt x="459181" y="119011"/>
                  </a:lnTo>
                  <a:lnTo>
                    <a:pt x="460578" y="102743"/>
                  </a:lnTo>
                  <a:lnTo>
                    <a:pt x="481838" y="64173"/>
                  </a:lnTo>
                  <a:lnTo>
                    <a:pt x="527862" y="45707"/>
                  </a:lnTo>
                  <a:lnTo>
                    <a:pt x="538873" y="46837"/>
                  </a:lnTo>
                  <a:lnTo>
                    <a:pt x="569810" y="73202"/>
                  </a:lnTo>
                  <a:lnTo>
                    <a:pt x="577049" y="107200"/>
                  </a:lnTo>
                  <a:lnTo>
                    <a:pt x="577049" y="278142"/>
                  </a:lnTo>
                  <a:lnTo>
                    <a:pt x="626364" y="278142"/>
                  </a:lnTo>
                  <a:lnTo>
                    <a:pt x="626364" y="105625"/>
                  </a:lnTo>
                  <a:close/>
                </a:path>
                <a:path w="892175" h="368934">
                  <a:moveTo>
                    <a:pt x="891616" y="5143"/>
                  </a:moveTo>
                  <a:lnTo>
                    <a:pt x="854240" y="5143"/>
                  </a:lnTo>
                  <a:lnTo>
                    <a:pt x="848334" y="30149"/>
                  </a:lnTo>
                  <a:lnTo>
                    <a:pt x="844905" y="27139"/>
                  </a:lnTo>
                  <a:lnTo>
                    <a:pt x="844905" y="133934"/>
                  </a:lnTo>
                  <a:lnTo>
                    <a:pt x="843775" y="149593"/>
                  </a:lnTo>
                  <a:lnTo>
                    <a:pt x="826947" y="190868"/>
                  </a:lnTo>
                  <a:lnTo>
                    <a:pt x="792695" y="214934"/>
                  </a:lnTo>
                  <a:lnTo>
                    <a:pt x="778764" y="216509"/>
                  </a:lnTo>
                  <a:lnTo>
                    <a:pt x="762863" y="215023"/>
                  </a:lnTo>
                  <a:lnTo>
                    <a:pt x="727036" y="192519"/>
                  </a:lnTo>
                  <a:lnTo>
                    <a:pt x="711631" y="150787"/>
                  </a:lnTo>
                  <a:lnTo>
                    <a:pt x="710590" y="133426"/>
                  </a:lnTo>
                  <a:lnTo>
                    <a:pt x="711581" y="115976"/>
                  </a:lnTo>
                  <a:lnTo>
                    <a:pt x="726211" y="73063"/>
                  </a:lnTo>
                  <a:lnTo>
                    <a:pt x="762825" y="47447"/>
                  </a:lnTo>
                  <a:lnTo>
                    <a:pt x="806754" y="52412"/>
                  </a:lnTo>
                  <a:lnTo>
                    <a:pt x="835177" y="85902"/>
                  </a:lnTo>
                  <a:lnTo>
                    <a:pt x="844842" y="133997"/>
                  </a:lnTo>
                  <a:lnTo>
                    <a:pt x="844905" y="27139"/>
                  </a:lnTo>
                  <a:lnTo>
                    <a:pt x="833386" y="16979"/>
                  </a:lnTo>
                  <a:lnTo>
                    <a:pt x="816254" y="7556"/>
                  </a:lnTo>
                  <a:lnTo>
                    <a:pt x="797001" y="1892"/>
                  </a:lnTo>
                  <a:lnTo>
                    <a:pt x="775652" y="0"/>
                  </a:lnTo>
                  <a:lnTo>
                    <a:pt x="751852" y="2336"/>
                  </a:lnTo>
                  <a:lnTo>
                    <a:pt x="710717" y="20967"/>
                  </a:lnTo>
                  <a:lnTo>
                    <a:pt x="679665" y="56959"/>
                  </a:lnTo>
                  <a:lnTo>
                    <a:pt x="663778" y="105156"/>
                  </a:lnTo>
                  <a:lnTo>
                    <a:pt x="661784" y="133426"/>
                  </a:lnTo>
                  <a:lnTo>
                    <a:pt x="663702" y="160286"/>
                  </a:lnTo>
                  <a:lnTo>
                    <a:pt x="678942" y="206387"/>
                  </a:lnTo>
                  <a:lnTo>
                    <a:pt x="709028" y="241261"/>
                  </a:lnTo>
                  <a:lnTo>
                    <a:pt x="750811" y="259372"/>
                  </a:lnTo>
                  <a:lnTo>
                    <a:pt x="775652" y="261645"/>
                  </a:lnTo>
                  <a:lnTo>
                    <a:pt x="795185" y="260045"/>
                  </a:lnTo>
                  <a:lnTo>
                    <a:pt x="812838" y="255244"/>
                  </a:lnTo>
                  <a:lnTo>
                    <a:pt x="828548" y="247269"/>
                  </a:lnTo>
                  <a:lnTo>
                    <a:pt x="842302" y="236131"/>
                  </a:lnTo>
                  <a:lnTo>
                    <a:pt x="842289" y="260045"/>
                  </a:lnTo>
                  <a:lnTo>
                    <a:pt x="830707" y="298310"/>
                  </a:lnTo>
                  <a:lnTo>
                    <a:pt x="786168" y="322478"/>
                  </a:lnTo>
                  <a:lnTo>
                    <a:pt x="771601" y="323469"/>
                  </a:lnTo>
                  <a:lnTo>
                    <a:pt x="755777" y="322783"/>
                  </a:lnTo>
                  <a:lnTo>
                    <a:pt x="738962" y="320713"/>
                  </a:lnTo>
                  <a:lnTo>
                    <a:pt x="721423" y="317284"/>
                  </a:lnTo>
                  <a:lnTo>
                    <a:pt x="703414" y="312483"/>
                  </a:lnTo>
                  <a:lnTo>
                    <a:pt x="696112" y="310261"/>
                  </a:lnTo>
                  <a:lnTo>
                    <a:pt x="682980" y="348729"/>
                  </a:lnTo>
                  <a:lnTo>
                    <a:pt x="732663" y="364363"/>
                  </a:lnTo>
                  <a:lnTo>
                    <a:pt x="777748" y="368668"/>
                  </a:lnTo>
                  <a:lnTo>
                    <a:pt x="802005" y="366699"/>
                  </a:lnTo>
                  <a:lnTo>
                    <a:pt x="823887" y="360794"/>
                  </a:lnTo>
                  <a:lnTo>
                    <a:pt x="843330" y="350989"/>
                  </a:lnTo>
                  <a:lnTo>
                    <a:pt x="860272" y="337312"/>
                  </a:lnTo>
                  <a:lnTo>
                    <a:pt x="871423" y="323469"/>
                  </a:lnTo>
                  <a:lnTo>
                    <a:pt x="873950" y="320332"/>
                  </a:lnTo>
                  <a:lnTo>
                    <a:pt x="883754" y="300697"/>
                  </a:lnTo>
                  <a:lnTo>
                    <a:pt x="889647" y="278485"/>
                  </a:lnTo>
                  <a:lnTo>
                    <a:pt x="891501" y="255244"/>
                  </a:lnTo>
                  <a:lnTo>
                    <a:pt x="891616" y="236131"/>
                  </a:lnTo>
                  <a:lnTo>
                    <a:pt x="891616" y="216509"/>
                  </a:lnTo>
                  <a:lnTo>
                    <a:pt x="891616" y="133934"/>
                  </a:lnTo>
                  <a:lnTo>
                    <a:pt x="891616" y="45770"/>
                  </a:lnTo>
                  <a:lnTo>
                    <a:pt x="891616" y="30149"/>
                  </a:lnTo>
                  <a:lnTo>
                    <a:pt x="891616" y="5143"/>
                  </a:lnTo>
                  <a:close/>
                </a:path>
              </a:pathLst>
            </a:custGeom>
            <a:solidFill>
              <a:srgbClr val="030303"/>
            </a:solidFill>
          </p:spPr>
          <p:txBody>
            <a:bodyPr wrap="square" lIns="0" tIns="0" rIns="0" bIns="0" rtlCol="0"/>
            <a:lstStyle/>
            <a:p>
              <a:endParaRPr/>
            </a:p>
          </p:txBody>
        </p:sp>
        <p:sp>
          <p:nvSpPr>
            <p:cNvPr id="18" name="object 7">
              <a:extLst>
                <a:ext uri="{FF2B5EF4-FFF2-40B4-BE49-F238E27FC236}">
                  <a16:creationId xmlns:a16="http://schemas.microsoft.com/office/drawing/2014/main" id="{1F422974-C64B-19AC-AFF4-BB6174982FF1}"/>
                </a:ext>
              </a:extLst>
            </p:cNvPr>
            <p:cNvSpPr/>
            <p:nvPr/>
          </p:nvSpPr>
          <p:spPr>
            <a:xfrm>
              <a:off x="11499630" y="6032926"/>
              <a:ext cx="199585" cy="240219"/>
            </a:xfrm>
            <a:custGeom>
              <a:avLst/>
              <a:gdLst/>
              <a:ahLst/>
              <a:cxnLst/>
              <a:rect l="l" t="t" r="r" b="b"/>
              <a:pathLst>
                <a:path w="318134" h="382904">
                  <a:moveTo>
                    <a:pt x="49314" y="0"/>
                  </a:moveTo>
                  <a:lnTo>
                    <a:pt x="0" y="0"/>
                  </a:lnTo>
                  <a:lnTo>
                    <a:pt x="0" y="376339"/>
                  </a:lnTo>
                  <a:lnTo>
                    <a:pt x="49314" y="376339"/>
                  </a:lnTo>
                  <a:lnTo>
                    <a:pt x="49314" y="0"/>
                  </a:lnTo>
                  <a:close/>
                </a:path>
                <a:path w="318134" h="382904">
                  <a:moveTo>
                    <a:pt x="317804" y="249516"/>
                  </a:moveTo>
                  <a:lnTo>
                    <a:pt x="312762" y="195224"/>
                  </a:lnTo>
                  <a:lnTo>
                    <a:pt x="299059" y="152869"/>
                  </a:lnTo>
                  <a:lnTo>
                    <a:pt x="266204" y="116332"/>
                  </a:lnTo>
                  <a:lnTo>
                    <a:pt x="266204" y="213398"/>
                  </a:lnTo>
                  <a:lnTo>
                    <a:pt x="138620" y="213398"/>
                  </a:lnTo>
                  <a:lnTo>
                    <a:pt x="147739" y="182829"/>
                  </a:lnTo>
                  <a:lnTo>
                    <a:pt x="161925" y="161137"/>
                  </a:lnTo>
                  <a:lnTo>
                    <a:pt x="181279" y="148196"/>
                  </a:lnTo>
                  <a:lnTo>
                    <a:pt x="205905" y="143903"/>
                  </a:lnTo>
                  <a:lnTo>
                    <a:pt x="219913" y="145186"/>
                  </a:lnTo>
                  <a:lnTo>
                    <a:pt x="255308" y="173583"/>
                  </a:lnTo>
                  <a:lnTo>
                    <a:pt x="266204" y="213398"/>
                  </a:lnTo>
                  <a:lnTo>
                    <a:pt x="266204" y="116332"/>
                  </a:lnTo>
                  <a:lnTo>
                    <a:pt x="245833" y="104292"/>
                  </a:lnTo>
                  <a:lnTo>
                    <a:pt x="206413" y="98196"/>
                  </a:lnTo>
                  <a:lnTo>
                    <a:pt x="179031" y="100990"/>
                  </a:lnTo>
                  <a:lnTo>
                    <a:pt x="133350" y="123190"/>
                  </a:lnTo>
                  <a:lnTo>
                    <a:pt x="101917" y="163918"/>
                  </a:lnTo>
                  <a:lnTo>
                    <a:pt x="86702" y="214998"/>
                  </a:lnTo>
                  <a:lnTo>
                    <a:pt x="84797" y="244513"/>
                  </a:lnTo>
                  <a:lnTo>
                    <a:pt x="86956" y="272059"/>
                  </a:lnTo>
                  <a:lnTo>
                    <a:pt x="104152" y="320509"/>
                  </a:lnTo>
                  <a:lnTo>
                    <a:pt x="138226" y="359270"/>
                  </a:lnTo>
                  <a:lnTo>
                    <a:pt x="183984" y="379958"/>
                  </a:lnTo>
                  <a:lnTo>
                    <a:pt x="210477" y="382562"/>
                  </a:lnTo>
                  <a:lnTo>
                    <a:pt x="238417" y="381012"/>
                  </a:lnTo>
                  <a:lnTo>
                    <a:pt x="263474" y="376402"/>
                  </a:lnTo>
                  <a:lnTo>
                    <a:pt x="285546" y="368719"/>
                  </a:lnTo>
                  <a:lnTo>
                    <a:pt x="304546" y="358000"/>
                  </a:lnTo>
                  <a:lnTo>
                    <a:pt x="309308" y="354698"/>
                  </a:lnTo>
                  <a:lnTo>
                    <a:pt x="303568" y="336296"/>
                  </a:lnTo>
                  <a:lnTo>
                    <a:pt x="298831" y="321119"/>
                  </a:lnTo>
                  <a:lnTo>
                    <a:pt x="297751" y="317627"/>
                  </a:lnTo>
                  <a:lnTo>
                    <a:pt x="289623" y="321119"/>
                  </a:lnTo>
                  <a:lnTo>
                    <a:pt x="289687" y="320992"/>
                  </a:lnTo>
                  <a:lnTo>
                    <a:pt x="271805" y="327672"/>
                  </a:lnTo>
                  <a:lnTo>
                    <a:pt x="253542" y="332460"/>
                  </a:lnTo>
                  <a:lnTo>
                    <a:pt x="234975" y="335330"/>
                  </a:lnTo>
                  <a:lnTo>
                    <a:pt x="216179" y="336296"/>
                  </a:lnTo>
                  <a:lnTo>
                    <a:pt x="200418" y="334975"/>
                  </a:lnTo>
                  <a:lnTo>
                    <a:pt x="161531" y="314833"/>
                  </a:lnTo>
                  <a:lnTo>
                    <a:pt x="139522" y="274802"/>
                  </a:lnTo>
                  <a:lnTo>
                    <a:pt x="136715" y="257517"/>
                  </a:lnTo>
                  <a:lnTo>
                    <a:pt x="317804" y="257517"/>
                  </a:lnTo>
                  <a:lnTo>
                    <a:pt x="317804" y="249516"/>
                  </a:lnTo>
                  <a:close/>
                </a:path>
              </a:pathLst>
            </a:custGeom>
            <a:solidFill>
              <a:srgbClr val="030303"/>
            </a:solidFill>
          </p:spPr>
          <p:txBody>
            <a:bodyPr wrap="square" lIns="0" tIns="0" rIns="0" bIns="0" rtlCol="0"/>
            <a:lstStyle/>
            <a:p>
              <a:endParaRPr/>
            </a:p>
          </p:txBody>
        </p:sp>
      </p:grpSp>
      <p:pic>
        <p:nvPicPr>
          <p:cNvPr id="5" name="Picture 4" descr="A group of people in a train station&#10;&#10;Description automatically generated">
            <a:extLst>
              <a:ext uri="{FF2B5EF4-FFF2-40B4-BE49-F238E27FC236}">
                <a16:creationId xmlns:a16="http://schemas.microsoft.com/office/drawing/2014/main" id="{35358C6F-E155-8C7F-289D-94F3EE3C9EB4}"/>
              </a:ext>
            </a:extLst>
          </p:cNvPr>
          <p:cNvPicPr>
            <a:picLocks noChangeAspect="1"/>
          </p:cNvPicPr>
          <p:nvPr/>
        </p:nvPicPr>
        <p:blipFill rotWithShape="1">
          <a:blip r:embed="rId2">
            <a:extLst>
              <a:ext uri="{28A0092B-C50C-407E-A947-70E740481C1C}">
                <a14:useLocalDpi xmlns:a14="http://schemas.microsoft.com/office/drawing/2010/main" val="0"/>
              </a:ext>
            </a:extLst>
          </a:blip>
          <a:srcRect l="-139"/>
          <a:stretch/>
        </p:blipFill>
        <p:spPr>
          <a:xfrm>
            <a:off x="458204" y="1741271"/>
            <a:ext cx="11405646" cy="3941098"/>
          </a:xfrm>
          <a:prstGeom prst="rect">
            <a:avLst/>
          </a:prstGeom>
        </p:spPr>
      </p:pic>
      <p:pic>
        <p:nvPicPr>
          <p:cNvPr id="1026" name="Picture 2" descr="Transport Focus | The Behavioural Insights Team">
            <a:extLst>
              <a:ext uri="{FF2B5EF4-FFF2-40B4-BE49-F238E27FC236}">
                <a16:creationId xmlns:a16="http://schemas.microsoft.com/office/drawing/2014/main" id="{6F932A4E-593D-4652-9BB2-08999AAD6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1810" y="5952889"/>
            <a:ext cx="1674821" cy="627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01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254CE656-006E-0B08-8552-F0F035566DCB}"/>
              </a:ext>
            </a:extLst>
          </p:cNvPr>
          <p:cNvSpPr/>
          <p:nvPr/>
        </p:nvSpPr>
        <p:spPr>
          <a:xfrm>
            <a:off x="0" y="0"/>
            <a:ext cx="692805" cy="6858000"/>
          </a:xfrm>
          <a:custGeom>
            <a:avLst/>
            <a:gdLst/>
            <a:ahLst/>
            <a:cxnLst/>
            <a:rect l="l" t="t" r="r" b="b"/>
            <a:pathLst>
              <a:path w="1080135" h="10692130">
                <a:moveTo>
                  <a:pt x="1079995" y="0"/>
                </a:moveTo>
                <a:lnTo>
                  <a:pt x="0" y="0"/>
                </a:lnTo>
                <a:lnTo>
                  <a:pt x="0" y="10692003"/>
                </a:lnTo>
                <a:lnTo>
                  <a:pt x="1079995" y="10692003"/>
                </a:lnTo>
                <a:lnTo>
                  <a:pt x="1079995" y="0"/>
                </a:lnTo>
                <a:close/>
              </a:path>
            </a:pathLst>
          </a:custGeom>
          <a:solidFill>
            <a:schemeClr val="accent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39CC2"/>
              </a:solidFill>
              <a:effectLst/>
              <a:uLnTx/>
              <a:uFillTx/>
              <a:latin typeface="Aptos" panose="02110004020202020204"/>
              <a:ea typeface="+mn-ea"/>
              <a:cs typeface="+mn-cs"/>
            </a:endParaRPr>
          </a:p>
        </p:txBody>
      </p:sp>
      <p:sp>
        <p:nvSpPr>
          <p:cNvPr id="3" name="object 10">
            <a:extLst>
              <a:ext uri="{FF2B5EF4-FFF2-40B4-BE49-F238E27FC236}">
                <a16:creationId xmlns:a16="http://schemas.microsoft.com/office/drawing/2014/main" id="{AFABD241-EECA-04E8-6BB1-1415F583CE60}"/>
              </a:ext>
            </a:extLst>
          </p:cNvPr>
          <p:cNvSpPr/>
          <p:nvPr/>
        </p:nvSpPr>
        <p:spPr>
          <a:xfrm>
            <a:off x="222789" y="3305387"/>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Footer Placeholder 4">
            <a:extLst>
              <a:ext uri="{FF2B5EF4-FFF2-40B4-BE49-F238E27FC236}">
                <a16:creationId xmlns:a16="http://schemas.microsoft.com/office/drawing/2014/main" id="{8C8354E7-9164-0C1A-4848-C9979B5F30C3}"/>
              </a:ext>
            </a:extLst>
          </p:cNvPr>
          <p:cNvSpPr txBox="1">
            <a:spLocks/>
          </p:cNvSpPr>
          <p:nvPr/>
        </p:nvSpPr>
        <p:spPr>
          <a:xfrm>
            <a:off x="10668944" y="6583944"/>
            <a:ext cx="1166986" cy="107722"/>
          </a:xfrm>
          <a:prstGeom prst="rect">
            <a:avLst/>
          </a:prstGeom>
        </p:spPr>
        <p:txBody>
          <a:bodyPr vert="horz" wrap="none" lIns="0" tIns="0" rIns="0" bIns="0" rtlCol="0" anchor="ctr">
            <a:spAutoFit/>
          </a:bodyPr>
          <a:lstStyle>
            <a:defPPr>
              <a:defRPr lang="en-US"/>
            </a:defPPr>
            <a:lvl1pPr marL="0" algn="l" defTabSz="457200" rtl="0" eaLnBrk="1" latinLnBrk="0" hangingPunct="1">
              <a:defRPr sz="700" kern="1200">
                <a:solidFill>
                  <a:schemeClr val="tx1"/>
                </a:solidFill>
                <a:latin typeface="Aptos" panose="020B00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chemeClr val="bg1"/>
                </a:solidFill>
                <a:effectLst/>
                <a:uLnTx/>
                <a:uFillTx/>
                <a:latin typeface="Aptos" panose="020B0004020202020204" pitchFamily="34" charset="0"/>
                <a:ea typeface="+mn-ea"/>
                <a:cs typeface="Arial" panose="020B0604020202020204" pitchFamily="34" charset="0"/>
              </a:rPr>
              <a:t>© Quadrangle 2024 </a:t>
            </a:r>
            <a:r>
              <a:rPr kumimoji="0" lang="en-GB" sz="700" b="0" i="0" u="none" strike="noStrike" kern="1200" cap="all" spc="0" normalizeH="0" baseline="0" noProof="0">
                <a:ln>
                  <a:noFill/>
                </a:ln>
                <a:solidFill>
                  <a:schemeClr val="bg1"/>
                </a:solidFill>
                <a:effectLst/>
                <a:uLnTx/>
                <a:uFillTx/>
                <a:latin typeface="Aptos" panose="020B0004020202020204" pitchFamily="34" charset="0"/>
                <a:ea typeface="+mn-ea"/>
                <a:cs typeface="Arial" panose="020B0604020202020204" pitchFamily="34" charset="0"/>
              </a:rPr>
              <a:t>Internal</a:t>
            </a:r>
            <a:endParaRPr kumimoji="0" lang="en-GB" sz="700" b="0" i="0" u="none" strike="noStrike" kern="1200" cap="all" spc="0" normalizeH="0" baseline="0" noProof="0">
              <a:ln>
                <a:noFill/>
              </a:ln>
              <a:solidFill>
                <a:schemeClr val="bg1"/>
              </a:solidFill>
              <a:effectLst/>
              <a:uLnTx/>
              <a:uFillTx/>
              <a:latin typeface="Aptos" panose="020B0004020202020204" pitchFamily="34" charset="0"/>
              <a:ea typeface="+mn-ea"/>
              <a:cs typeface="+mn-cs"/>
            </a:endParaRPr>
          </a:p>
        </p:txBody>
      </p:sp>
      <p:sp>
        <p:nvSpPr>
          <p:cNvPr id="8" name="object 14">
            <a:extLst>
              <a:ext uri="{FF2B5EF4-FFF2-40B4-BE49-F238E27FC236}">
                <a16:creationId xmlns:a16="http://schemas.microsoft.com/office/drawing/2014/main" id="{D787A9DB-392A-29E8-ED72-EF8155170D93}"/>
              </a:ext>
            </a:extLst>
          </p:cNvPr>
          <p:cNvSpPr txBox="1">
            <a:spLocks/>
          </p:cNvSpPr>
          <p:nvPr/>
        </p:nvSpPr>
        <p:spPr>
          <a:xfrm>
            <a:off x="1019175" y="6549843"/>
            <a:ext cx="9140858" cy="153888"/>
          </a:xfrm>
          <a:prstGeom prst="rect">
            <a:avLst/>
          </a:prstGeom>
        </p:spPr>
        <p:txBody>
          <a:bodyPr vert="horz" wrap="square" lIns="0" tIns="0" rIns="0" bIns="0" rtlCol="0" anchor="ctr">
            <a:spAutoFit/>
          </a:bodyPr>
          <a:lstStyle>
            <a:defPPr>
              <a:defRPr kern="0"/>
            </a:defPPr>
            <a:lvl1pPr>
              <a:defRPr sz="1200" b="0" i="0">
                <a:solidFill>
                  <a:schemeClr val="tx1"/>
                </a:solidFill>
                <a:latin typeface="Trebuchet MS"/>
                <a:cs typeface="Trebuchet MS"/>
              </a:defRPr>
            </a:lvl1pPr>
          </a:lstStyle>
          <a:p>
            <a:pPr marL="1260475" marR="0" lvl="0" indent="-1247775"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Passenger Information </a:t>
            </a:r>
            <a:r>
              <a:rPr lang="en-GB" sz="1000" b="1" kern="0">
                <a:solidFill>
                  <a:prstClr val="black"/>
                </a:solidFill>
                <a:latin typeface="Aptos Display" panose="02110004020202020204"/>
                <a:cs typeface="Gill Sans MT"/>
              </a:rPr>
              <a:t>D</a:t>
            </a:r>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uring Disruption – Debrief </a:t>
            </a:r>
            <a:endParaRPr kumimoji="0" lang="en-GB" sz="1000" b="0" i="0" u="none" strike="noStrike" kern="0" cap="none" spc="140" normalizeH="0" baseline="0" noProof="0">
              <a:ln>
                <a:noFill/>
              </a:ln>
              <a:solidFill>
                <a:prstClr val="black"/>
              </a:solidFill>
              <a:effectLst/>
              <a:uLnTx/>
              <a:uFillTx/>
              <a:latin typeface="Aptos Display" panose="02110004020202020204"/>
              <a:ea typeface="+mn-ea"/>
              <a:cs typeface="Gill Sans MT"/>
            </a:endParaRPr>
          </a:p>
        </p:txBody>
      </p:sp>
      <p:sp>
        <p:nvSpPr>
          <p:cNvPr id="12" name="object 16">
            <a:extLst>
              <a:ext uri="{FF2B5EF4-FFF2-40B4-BE49-F238E27FC236}">
                <a16:creationId xmlns:a16="http://schemas.microsoft.com/office/drawing/2014/main" id="{78B3C5EF-A378-9F80-6843-ECB489B940C5}"/>
              </a:ext>
            </a:extLst>
          </p:cNvPr>
          <p:cNvSpPr txBox="1">
            <a:spLocks/>
          </p:cNvSpPr>
          <p:nvPr/>
        </p:nvSpPr>
        <p:spPr>
          <a:xfrm>
            <a:off x="1019174" y="224644"/>
            <a:ext cx="8734425" cy="707886"/>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100" normalizeH="0" baseline="0" noProof="0" dirty="0">
                <a:ln>
                  <a:noFill/>
                </a:ln>
                <a:solidFill>
                  <a:srgbClr val="004040"/>
                </a:solidFill>
                <a:effectLst/>
                <a:uLnTx/>
                <a:uFillTx/>
                <a:latin typeface="Aptos" panose="020B0004020202020204" pitchFamily="34" charset="0"/>
                <a:ea typeface="+mn-ea"/>
                <a:cs typeface="Arial"/>
              </a:rPr>
              <a:t>Transport Focus &amp; Smarter Information, Smarter Journeys </a:t>
            </a:r>
          </a:p>
          <a:p>
            <a:pPr marL="0" marR="24130" lvl="0" indent="0" algn="l" defTabSz="914400" rtl="0" eaLnBrk="1" fontAlgn="auto" latinLnBrk="0" hangingPunct="1">
              <a:lnSpc>
                <a:spcPct val="100000"/>
              </a:lnSpc>
              <a:spcBef>
                <a:spcPts val="0"/>
              </a:spcBef>
              <a:spcAft>
                <a:spcPts val="0"/>
              </a:spcAft>
              <a:buClrTx/>
              <a:buSzTx/>
              <a:buFontTx/>
              <a:buNone/>
              <a:tabLst/>
              <a:defRPr/>
            </a:pPr>
            <a:r>
              <a:rPr lang="en-GB" sz="3600" kern="0" spc="100" dirty="0">
                <a:solidFill>
                  <a:schemeClr val="accent1"/>
                </a:solidFill>
                <a:latin typeface="Aptos" panose="020B0004020202020204" pitchFamily="34" charset="0"/>
              </a:rPr>
              <a:t>EXECUTIVE SUMMARY </a:t>
            </a:r>
            <a:r>
              <a:rPr kumimoji="0" lang="en-GB" sz="3600" b="0" i="0" u="none" strike="noStrike" kern="0" cap="none" spc="100" normalizeH="0" baseline="0" noProof="0" dirty="0">
                <a:ln>
                  <a:noFill/>
                </a:ln>
                <a:solidFill>
                  <a:schemeClr val="accent1"/>
                </a:solidFill>
                <a:effectLst/>
                <a:uLnTx/>
                <a:uFillTx/>
                <a:latin typeface="Aptos" panose="020B0004020202020204" pitchFamily="34" charset="0"/>
                <a:ea typeface="+mn-ea"/>
                <a:cs typeface="Arial"/>
              </a:rPr>
              <a:t>(1/2)</a:t>
            </a:r>
          </a:p>
        </p:txBody>
      </p:sp>
      <p:sp>
        <p:nvSpPr>
          <p:cNvPr id="18" name="Rectangle 17">
            <a:extLst>
              <a:ext uri="{FF2B5EF4-FFF2-40B4-BE49-F238E27FC236}">
                <a16:creationId xmlns:a16="http://schemas.microsoft.com/office/drawing/2014/main" id="{7D2C9F96-6EEB-155D-9ABE-D48EBE0FA695}"/>
              </a:ext>
            </a:extLst>
          </p:cNvPr>
          <p:cNvSpPr/>
          <p:nvPr/>
        </p:nvSpPr>
        <p:spPr>
          <a:xfrm>
            <a:off x="1019175" y="1557338"/>
            <a:ext cx="2016000" cy="80624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a:solidFill>
                  <a:prstClr val="white">
                    <a:lumMod val="95000"/>
                  </a:prstClr>
                </a:solidFill>
                <a:latin typeface="Aptos" panose="02110004020202020204"/>
              </a:rPr>
              <a:t>1. AUDIENCE DIFFERENCES  </a:t>
            </a:r>
            <a:endParaRPr kumimoji="0" lang="en-GB" sz="1600" b="1" i="0" u="none" strike="noStrike" kern="1200" cap="none" spc="0" normalizeH="0" baseline="0" noProof="0">
              <a:ln>
                <a:noFill/>
              </a:ln>
              <a:solidFill>
                <a:prstClr val="white">
                  <a:lumMod val="95000"/>
                </a:prstClr>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9A10242B-D37F-6593-EDB7-00A2D2BB2D8A}"/>
              </a:ext>
            </a:extLst>
          </p:cNvPr>
          <p:cNvSpPr/>
          <p:nvPr/>
        </p:nvSpPr>
        <p:spPr>
          <a:xfrm>
            <a:off x="3179763" y="1557338"/>
            <a:ext cx="2016000" cy="80624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lumMod val="95000"/>
                  </a:prstClr>
                </a:solidFill>
                <a:effectLst/>
                <a:uLnTx/>
                <a:uFillTx/>
                <a:latin typeface="Aptos" panose="02110004020202020204"/>
                <a:ea typeface="+mn-ea"/>
                <a:cs typeface="+mn-cs"/>
              </a:rPr>
              <a:t>2. THE “RULES” FOR ENGAGMENT</a:t>
            </a:r>
          </a:p>
        </p:txBody>
      </p:sp>
      <p:sp>
        <p:nvSpPr>
          <p:cNvPr id="80" name="object 11">
            <a:extLst>
              <a:ext uri="{FF2B5EF4-FFF2-40B4-BE49-F238E27FC236}">
                <a16:creationId xmlns:a16="http://schemas.microsoft.com/office/drawing/2014/main" id="{F9FEE5AB-73C5-C80F-F7A7-0AC6A1C2A092}"/>
              </a:ext>
            </a:extLst>
          </p:cNvPr>
          <p:cNvSpPr/>
          <p:nvPr/>
        </p:nvSpPr>
        <p:spPr>
          <a:xfrm>
            <a:off x="1019175" y="2534188"/>
            <a:ext cx="2016000" cy="3631661"/>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72000" tIns="72000" rIns="36000" bIns="0" rtlCol="0"/>
          <a:lstStyle/>
          <a:p>
            <a:pPr marR="0" lvl="0" algn="l" defTabSz="914400" rtl="0" eaLnBrk="1" fontAlgn="auto" latinLnBrk="0" hangingPunct="1">
              <a:spcBef>
                <a:spcPts val="600"/>
              </a:spcBef>
              <a:buClrTx/>
              <a:buSzTx/>
              <a:tabLst/>
              <a:defRPr/>
            </a:pPr>
            <a:r>
              <a:rPr lang="en-GB" sz="1200">
                <a:solidFill>
                  <a:prstClr val="black"/>
                </a:solidFill>
                <a:latin typeface="Aptos" panose="02110004020202020204"/>
              </a:rPr>
              <a:t>Geographic location, urban vs rural and station size all appear to make a notable difference in how passengers plan and manage their way around disruption through their chosen communication channels.</a:t>
            </a:r>
          </a:p>
          <a:p>
            <a:pPr marR="0" lvl="0" algn="l" defTabSz="914400" rtl="0" eaLnBrk="1" fontAlgn="auto" latinLnBrk="0" hangingPunct="1">
              <a:spcBef>
                <a:spcPts val="600"/>
              </a:spcBef>
              <a:buClrTx/>
              <a:buSzTx/>
              <a:tabLst/>
              <a:defRPr/>
            </a:pPr>
            <a:r>
              <a:rPr lang="en-GB" sz="1200">
                <a:solidFill>
                  <a:prstClr val="black"/>
                </a:solidFill>
                <a:latin typeface="Aptos" panose="02110004020202020204"/>
              </a:rPr>
              <a:t>Passengers with additional needs when travelling have developed their own strategies and assessment of the information provided.</a:t>
            </a:r>
          </a:p>
          <a:p>
            <a:pPr marR="0" lvl="0" algn="l" defTabSz="914400" rtl="0" eaLnBrk="1" fontAlgn="auto" latinLnBrk="0" hangingPunct="1">
              <a:spcBef>
                <a:spcPts val="600"/>
              </a:spcBef>
              <a:buClrTx/>
              <a:buSzTx/>
              <a:tabLst/>
              <a:defRPr/>
            </a:pPr>
            <a:r>
              <a:rPr lang="en-GB" sz="1200">
                <a:solidFill>
                  <a:prstClr val="black"/>
                </a:solidFill>
                <a:latin typeface="Aptos" panose="02110004020202020204"/>
              </a:rPr>
              <a:t>There are few significant observed differences based on age, gender or working status. </a:t>
            </a:r>
          </a:p>
        </p:txBody>
      </p:sp>
      <p:sp>
        <p:nvSpPr>
          <p:cNvPr id="7" name="object 11">
            <a:extLst>
              <a:ext uri="{FF2B5EF4-FFF2-40B4-BE49-F238E27FC236}">
                <a16:creationId xmlns:a16="http://schemas.microsoft.com/office/drawing/2014/main" id="{8B374639-EE70-FFC5-FECC-9C170F5EDB0B}"/>
              </a:ext>
            </a:extLst>
          </p:cNvPr>
          <p:cNvSpPr/>
          <p:nvPr/>
        </p:nvSpPr>
        <p:spPr>
          <a:xfrm>
            <a:off x="3179763" y="2534188"/>
            <a:ext cx="2016000" cy="3631662"/>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72000" tIns="72000" rIns="36000" bIns="0" rtlCol="0"/>
          <a:lstStyle/>
          <a:p>
            <a:pPr marR="0" lvl="0" algn="l" defTabSz="914400" rtl="0" eaLnBrk="1" fontAlgn="auto" latinLnBrk="0" hangingPunct="1">
              <a:spcBef>
                <a:spcPts val="600"/>
              </a:spcBef>
              <a:buClrTx/>
              <a:buSzTx/>
              <a:tabLst/>
              <a:defRPr/>
            </a:pPr>
            <a:r>
              <a:rPr lang="en-GB" sz="1200">
                <a:solidFill>
                  <a:prstClr val="black"/>
                </a:solidFill>
                <a:latin typeface="Aptos" panose="02110004020202020204"/>
              </a:rPr>
              <a:t>In summary, three rules came through across the groups and depth discussions: </a:t>
            </a:r>
          </a:p>
          <a:p>
            <a:pPr marL="171450" marR="0" lvl="0" indent="-171450" algn="l" defTabSz="914400" rtl="0" eaLnBrk="1" fontAlgn="auto" latinLnBrk="0" hangingPunct="1">
              <a:spcBef>
                <a:spcPts val="600"/>
              </a:spcBef>
              <a:buClrTx/>
              <a:buSzTx/>
              <a:buFont typeface="Arial" panose="020B0604020202020204" pitchFamily="34" charset="0"/>
              <a:buChar char="•"/>
              <a:tabLst/>
              <a:defRPr/>
            </a:pPr>
            <a:r>
              <a:rPr lang="en-GB" sz="1200">
                <a:solidFill>
                  <a:prstClr val="black"/>
                </a:solidFill>
                <a:latin typeface="Aptos" panose="02110004020202020204"/>
              </a:rPr>
              <a:t>Be clear</a:t>
            </a:r>
          </a:p>
          <a:p>
            <a:pPr marL="171450" marR="0" lvl="0" indent="-171450" algn="l" defTabSz="914400" rtl="0" eaLnBrk="1" fontAlgn="auto" latinLnBrk="0" hangingPunct="1">
              <a:spcBef>
                <a:spcPts val="600"/>
              </a:spcBef>
              <a:buClrTx/>
              <a:buSzTx/>
              <a:buFont typeface="Arial" panose="020B0604020202020204" pitchFamily="34" charset="0"/>
              <a:buChar char="•"/>
              <a:tabLst/>
              <a:defRPr/>
            </a:pPr>
            <a:r>
              <a:rPr lang="en-GB" sz="1200">
                <a:solidFill>
                  <a:prstClr val="black"/>
                </a:solidFill>
                <a:latin typeface="Aptos" panose="02110004020202020204"/>
              </a:rPr>
              <a:t>Be concise </a:t>
            </a:r>
          </a:p>
          <a:p>
            <a:pPr marL="171450" marR="0" lvl="0" indent="-171450" algn="l" defTabSz="914400" rtl="0" eaLnBrk="1" fontAlgn="auto" latinLnBrk="0" hangingPunct="1">
              <a:spcBef>
                <a:spcPts val="600"/>
              </a:spcBef>
              <a:buClrTx/>
              <a:buSzTx/>
              <a:buFont typeface="Arial" panose="020B0604020202020204" pitchFamily="34" charset="0"/>
              <a:buChar char="•"/>
              <a:tabLst/>
              <a:defRPr/>
            </a:pPr>
            <a:r>
              <a:rPr lang="en-GB" sz="1200">
                <a:solidFill>
                  <a:prstClr val="black"/>
                </a:solidFill>
                <a:latin typeface="Aptos" panose="02110004020202020204"/>
              </a:rPr>
              <a:t>Be consistent with information</a:t>
            </a:r>
          </a:p>
          <a:p>
            <a:pPr marR="0" lvl="0" algn="l" defTabSz="914400" rtl="0" eaLnBrk="1" fontAlgn="auto" latinLnBrk="0" hangingPunct="1">
              <a:spcBef>
                <a:spcPts val="600"/>
              </a:spcBef>
              <a:buClrTx/>
              <a:buSzTx/>
              <a:tabLst/>
              <a:defRPr/>
            </a:pPr>
            <a:r>
              <a:rPr lang="en-GB" sz="1200">
                <a:solidFill>
                  <a:prstClr val="black"/>
                </a:solidFill>
                <a:latin typeface="Aptos" panose="02110004020202020204"/>
              </a:rPr>
              <a:t>Ultimately, passengers want to be armed with the right information, and informed about their journey ahead of time, as much as possible.</a:t>
            </a:r>
          </a:p>
          <a:p>
            <a:pPr marL="0" marR="0" lvl="0" indent="0" algn="l" defTabSz="914400" rtl="0" eaLnBrk="1" fontAlgn="auto" latinLnBrk="0" hangingPunct="1">
              <a:spcBef>
                <a:spcPts val="600"/>
              </a:spcBef>
              <a:buClrTx/>
              <a:buSzTx/>
              <a:buFontTx/>
              <a:buNone/>
              <a:tabLst/>
              <a:defRPr/>
            </a:pPr>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object 11">
            <a:extLst>
              <a:ext uri="{FF2B5EF4-FFF2-40B4-BE49-F238E27FC236}">
                <a16:creationId xmlns:a16="http://schemas.microsoft.com/office/drawing/2014/main" id="{734F5AFF-7096-B0B0-575A-DD6792AEC4BB}"/>
              </a:ext>
            </a:extLst>
          </p:cNvPr>
          <p:cNvSpPr/>
          <p:nvPr/>
        </p:nvSpPr>
        <p:spPr>
          <a:xfrm>
            <a:off x="5384192" y="2534186"/>
            <a:ext cx="2016000" cy="3631663"/>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72000" tIns="72000" rIns="36000" bIns="0" rtlCol="0"/>
          <a:lstStyle/>
          <a:p>
            <a:pPr marL="0" marR="0" lvl="0" indent="0" algn="l" defTabSz="914400" rtl="0" eaLnBrk="1" fontAlgn="auto" latinLnBrk="0" hangingPunct="1">
              <a:spcBef>
                <a:spcPts val="600"/>
              </a:spcBef>
              <a:buClrTx/>
              <a:buSzTx/>
              <a:buFontTx/>
              <a:buNone/>
              <a:tabLst/>
              <a:defRPr/>
            </a:pPr>
            <a:r>
              <a:rPr kumimoji="0" lang="en-GB" sz="1200" b="0" i="0" u="none" strike="noStrike" kern="1200" cap="none" spc="0" normalizeH="0" baseline="0" noProof="0">
                <a:ln>
                  <a:noFill/>
                </a:ln>
                <a:solidFill>
                  <a:prstClr val="black"/>
                </a:solidFill>
                <a:effectLst/>
                <a:uLnTx/>
                <a:uFillTx/>
                <a:latin typeface="Aptos" panose="02110004020202020204"/>
                <a:ea typeface="+mn-ea"/>
                <a:cs typeface="+mn-cs"/>
              </a:rPr>
              <a:t>Yellow warning triangles are insufficient if the train is also showing as “on time” to alert passengers to a possible delay or disruption.</a:t>
            </a:r>
            <a:endParaRPr lang="en-GB" sz="1200">
              <a:solidFill>
                <a:prstClr val="black"/>
              </a:solidFill>
              <a:latin typeface="Aptos" panose="02110004020202020204"/>
            </a:endParaRPr>
          </a:p>
          <a:p>
            <a:pPr marL="0" marR="0" lvl="0" indent="0" algn="l" defTabSz="914400" rtl="0" eaLnBrk="1" fontAlgn="auto" latinLnBrk="0" hangingPunct="1">
              <a:spcBef>
                <a:spcPts val="600"/>
              </a:spcBef>
              <a:buClrTx/>
              <a:buSzTx/>
              <a:buFontTx/>
              <a:buNone/>
              <a:tabLst/>
              <a:defRPr/>
            </a:pPr>
            <a:r>
              <a:rPr kumimoji="0" lang="en-GB" sz="1200" b="0" i="0" u="none" strike="noStrike" kern="1200" cap="none" spc="0" normalizeH="0" baseline="0" noProof="0">
                <a:ln>
                  <a:noFill/>
                </a:ln>
                <a:solidFill>
                  <a:prstClr val="black"/>
                </a:solidFill>
                <a:effectLst/>
                <a:uLnTx/>
                <a:uFillTx/>
                <a:latin typeface="Aptos" panose="02110004020202020204"/>
                <a:ea typeface="+mn-ea"/>
                <a:cs typeface="+mn-cs"/>
              </a:rPr>
              <a:t>Passengers are desensitized to these triangles, they focus on their own train, not the warning symbol or disruption headline.</a:t>
            </a:r>
            <a:endParaRPr lang="en-GB" sz="1200">
              <a:solidFill>
                <a:prstClr val="black"/>
              </a:solidFill>
              <a:latin typeface="Aptos" panose="02110004020202020204"/>
            </a:endParaRPr>
          </a:p>
          <a:p>
            <a:pPr marL="0" marR="0" lvl="0" indent="0" algn="l" defTabSz="914400" rtl="0" eaLnBrk="1" fontAlgn="auto" latinLnBrk="0" hangingPunct="1">
              <a:spcBef>
                <a:spcPts val="600"/>
              </a:spcBef>
              <a:buClrTx/>
              <a:buSzTx/>
              <a:buFontTx/>
              <a:buNone/>
              <a:tabLst/>
              <a:defRPr/>
            </a:pPr>
            <a:r>
              <a:rPr lang="en-GB" sz="1200">
                <a:solidFill>
                  <a:prstClr val="black"/>
                </a:solidFill>
                <a:latin typeface="Aptos" panose="02110004020202020204"/>
              </a:rPr>
              <a:t>Route familiarity makes a difference – passengers are more likely to pay attention to a disruption headline on a familiar route if they know that it relates to their journey. </a:t>
            </a:r>
          </a:p>
        </p:txBody>
      </p:sp>
      <p:sp>
        <p:nvSpPr>
          <p:cNvPr id="16" name="object 11">
            <a:extLst>
              <a:ext uri="{FF2B5EF4-FFF2-40B4-BE49-F238E27FC236}">
                <a16:creationId xmlns:a16="http://schemas.microsoft.com/office/drawing/2014/main" id="{FB987318-F6AC-55E7-636D-22A8FF396AEF}"/>
              </a:ext>
            </a:extLst>
          </p:cNvPr>
          <p:cNvSpPr/>
          <p:nvPr/>
        </p:nvSpPr>
        <p:spPr>
          <a:xfrm>
            <a:off x="7574383" y="2534188"/>
            <a:ext cx="2016000" cy="3631662"/>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72000" tIns="72000" rIns="36000" bIns="0" rtlCol="0"/>
          <a:lstStyle/>
          <a:p>
            <a:pPr marL="0" marR="0" lvl="0" indent="0" algn="l" defTabSz="914400" rtl="0" eaLnBrk="1" fontAlgn="auto" latinLnBrk="0" hangingPunct="1">
              <a:spcBef>
                <a:spcPts val="600"/>
              </a:spcBef>
              <a:buClrTx/>
              <a:buSzTx/>
              <a:buFontTx/>
              <a:buNone/>
              <a:tabLst/>
              <a:defRPr/>
            </a:pPr>
            <a:r>
              <a:rPr lang="en-GB" sz="1200" dirty="0">
                <a:solidFill>
                  <a:prstClr val="black"/>
                </a:solidFill>
                <a:latin typeface="Aptos" panose="02110004020202020204"/>
              </a:rPr>
              <a:t>Interpreted as a step between “delayed” and “cancelled”, rather than a step between “on time” and “delayed”.</a:t>
            </a:r>
          </a:p>
          <a:p>
            <a:pPr marL="0" marR="0" lvl="0" indent="0" algn="l" defTabSz="914400" rtl="0" eaLnBrk="1" fontAlgn="auto" latinLnBrk="0" hangingPunct="1">
              <a:spcBef>
                <a:spcPts val="600"/>
              </a:spcBef>
              <a:buClrTx/>
              <a:buSzTx/>
              <a:buFontTx/>
              <a:buNone/>
              <a:tabLst/>
              <a:defRPr/>
            </a:pPr>
            <a:r>
              <a:rPr lang="en-GB" sz="1200" dirty="0">
                <a:solidFill>
                  <a:prstClr val="black"/>
                </a:solidFill>
                <a:latin typeface="Aptos" panose="02110004020202020204"/>
              </a:rPr>
              <a:t>“Potentially delayed” was considered as an acceptable alternative when the TOC may not know if the train will be delayed or not. Knowing there’s a possible issue allows the passenger to plan ahead.  </a:t>
            </a:r>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spcBef>
                <a:spcPts val="600"/>
              </a:spcBef>
              <a:buClrTx/>
              <a:buSzTx/>
              <a:buFontTx/>
              <a:buNone/>
              <a:tabLst/>
              <a:defRPr/>
            </a:pPr>
            <a:r>
              <a:rPr lang="en-GB" sz="1200" dirty="0">
                <a:solidFill>
                  <a:prstClr val="black"/>
                </a:solidFill>
                <a:latin typeface="Aptos" panose="02110004020202020204"/>
              </a:rPr>
              <a:t>Passengers seek reassurance, “uncertain” raises more questions than it answers.</a:t>
            </a:r>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 name="object 11">
            <a:extLst>
              <a:ext uri="{FF2B5EF4-FFF2-40B4-BE49-F238E27FC236}">
                <a16:creationId xmlns:a16="http://schemas.microsoft.com/office/drawing/2014/main" id="{E21623C7-9385-3F44-6BF7-63D55D8B12AB}"/>
              </a:ext>
            </a:extLst>
          </p:cNvPr>
          <p:cNvSpPr/>
          <p:nvPr/>
        </p:nvSpPr>
        <p:spPr>
          <a:xfrm>
            <a:off x="9768993" y="2554734"/>
            <a:ext cx="2016000" cy="3611115"/>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72000" tIns="72000" rIns="36000" bIns="0" rtlCol="0"/>
          <a:lstStyle/>
          <a:p>
            <a:pPr>
              <a:spcBef>
                <a:spcPts val="600"/>
              </a:spcBef>
              <a:defRPr/>
            </a:pPr>
            <a:r>
              <a:rPr lang="en-GB" sz="1200" dirty="0">
                <a:solidFill>
                  <a:prstClr val="black"/>
                </a:solidFill>
                <a:latin typeface="Aptos" panose="02110004020202020204"/>
              </a:rPr>
              <a:t>T</a:t>
            </a:r>
            <a:r>
              <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rPr>
              <a:t>here is a need for clearer and simpler language around ticket acceptance and communication. Even the phrase “ticket acceptance” in itself, is not always well understood. “Mutual ticket acceptance”</a:t>
            </a:r>
            <a:r>
              <a:rPr lang="en-GB" sz="1200" dirty="0">
                <a:solidFill>
                  <a:prstClr val="black"/>
                </a:solidFill>
                <a:latin typeface="Aptos" panose="02110004020202020204"/>
              </a:rPr>
              <a:t> in particular,</a:t>
            </a:r>
            <a:r>
              <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rPr>
              <a:t> is </a:t>
            </a:r>
            <a:r>
              <a:rPr lang="en-GB" sz="1200" dirty="0">
                <a:solidFill>
                  <a:prstClr val="black"/>
                </a:solidFill>
                <a:latin typeface="Aptos" panose="02110004020202020204"/>
              </a:rPr>
              <a:t>poorly understood.</a:t>
            </a:r>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spcBef>
                <a:spcPts val="600"/>
              </a:spcBef>
              <a:buClrTx/>
              <a:buSzTx/>
              <a:buFontTx/>
              <a:buNone/>
              <a:tabLst/>
              <a:defRPr/>
            </a:pPr>
            <a:r>
              <a:rPr lang="en-GB" sz="1200" dirty="0">
                <a:solidFill>
                  <a:prstClr val="black"/>
                </a:solidFill>
                <a:latin typeface="Aptos" panose="02110004020202020204"/>
              </a:rPr>
              <a:t>“Any reasonable route” is assumed to be any route the </a:t>
            </a:r>
            <a:r>
              <a:rPr lang="en-GB" sz="1200" i="1" dirty="0">
                <a:solidFill>
                  <a:prstClr val="black"/>
                </a:solidFill>
                <a:latin typeface="Aptos" panose="02110004020202020204"/>
              </a:rPr>
              <a:t>passenger </a:t>
            </a:r>
            <a:r>
              <a:rPr lang="en-GB" sz="1200" dirty="0">
                <a:solidFill>
                  <a:prstClr val="black"/>
                </a:solidFill>
                <a:latin typeface="Aptos" panose="02110004020202020204"/>
              </a:rPr>
              <a:t>considers reasonable – if it gets them from A to B, it should be considered a “reasonable route”, and many are prepared to “risk it” if unsure. </a:t>
            </a:r>
          </a:p>
          <a:p>
            <a:pPr marL="0" marR="0" lvl="0" indent="0" algn="l" defTabSz="914400" rtl="0" eaLnBrk="1" fontAlgn="auto" latinLnBrk="0" hangingPunct="1">
              <a:spcBef>
                <a:spcPts val="600"/>
              </a:spcBef>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418EED9A-EDB3-AC9B-5D35-0105389769B9}"/>
              </a:ext>
            </a:extLst>
          </p:cNvPr>
          <p:cNvSpPr/>
          <p:nvPr/>
        </p:nvSpPr>
        <p:spPr>
          <a:xfrm>
            <a:off x="5384192" y="1557338"/>
            <a:ext cx="2016000" cy="80624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a:solidFill>
                  <a:prstClr val="white">
                    <a:lumMod val="95000"/>
                  </a:prstClr>
                </a:solidFill>
                <a:latin typeface="Aptos" panose="02110004020202020204"/>
              </a:rPr>
              <a:t>3. </a:t>
            </a:r>
            <a:r>
              <a:rPr kumimoji="0" lang="en-GB" sz="1600" b="1" i="0" u="none" strike="noStrike" kern="1200" cap="none" spc="0" normalizeH="0" baseline="0" noProof="0">
                <a:ln>
                  <a:noFill/>
                </a:ln>
                <a:solidFill>
                  <a:prstClr val="white">
                    <a:lumMod val="95000"/>
                  </a:prstClr>
                </a:solidFill>
                <a:effectLst/>
                <a:uLnTx/>
                <a:uFillTx/>
                <a:latin typeface="Aptos" panose="02110004020202020204"/>
                <a:ea typeface="+mn-ea"/>
                <a:cs typeface="+mn-cs"/>
              </a:rPr>
              <a:t>STATUS MESSAGING</a:t>
            </a:r>
            <a:r>
              <a:rPr lang="en-GB" sz="1600" b="1">
                <a:solidFill>
                  <a:prstClr val="white">
                    <a:lumMod val="95000"/>
                  </a:prstClr>
                </a:solidFill>
                <a:latin typeface="Aptos" panose="02110004020202020204"/>
              </a:rPr>
              <a:t>  </a:t>
            </a:r>
            <a:endParaRPr kumimoji="0" lang="en-GB" sz="1600" b="1" i="0" u="none" strike="noStrike" kern="1200" cap="none" spc="0" normalizeH="0" baseline="0" noProof="0">
              <a:ln>
                <a:noFill/>
              </a:ln>
              <a:solidFill>
                <a:prstClr val="white">
                  <a:lumMod val="95000"/>
                </a:prstClr>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C581D7AE-9705-D2A2-A091-959EFC178574}"/>
              </a:ext>
            </a:extLst>
          </p:cNvPr>
          <p:cNvSpPr/>
          <p:nvPr/>
        </p:nvSpPr>
        <p:spPr>
          <a:xfrm>
            <a:off x="7574383" y="1557338"/>
            <a:ext cx="2016000" cy="80624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a:solidFill>
                  <a:prstClr val="white">
                    <a:lumMod val="95000"/>
                  </a:prstClr>
                </a:solidFill>
                <a:latin typeface="Aptos" panose="02110004020202020204"/>
              </a:rPr>
              <a:t>4</a:t>
            </a:r>
            <a:r>
              <a:rPr kumimoji="0" lang="en-GB" sz="1600" b="1" i="0" u="none" strike="noStrike" kern="1200" cap="none" spc="0" normalizeH="0" baseline="0" noProof="0">
                <a:ln>
                  <a:noFill/>
                </a:ln>
                <a:solidFill>
                  <a:prstClr val="white">
                    <a:lumMod val="95000"/>
                  </a:prstClr>
                </a:solidFill>
                <a:effectLst/>
                <a:uLnTx/>
                <a:uFillTx/>
                <a:latin typeface="Aptos" panose="02110004020202020204"/>
                <a:ea typeface="+mn-ea"/>
                <a:cs typeface="+mn-cs"/>
              </a:rPr>
              <a:t>. </a:t>
            </a:r>
            <a:r>
              <a:rPr lang="en-GB" sz="1600" b="1">
                <a:solidFill>
                  <a:prstClr val="white">
                    <a:lumMod val="95000"/>
                  </a:prstClr>
                </a:solidFill>
                <a:latin typeface="Aptos" panose="02110004020202020204"/>
              </a:rPr>
              <a:t>“UNCERTAIN”</a:t>
            </a:r>
            <a:r>
              <a:rPr kumimoji="0" lang="en-GB" sz="1600" b="1" i="0" u="none" strike="noStrike" kern="1200" cap="none" spc="0" normalizeH="0" baseline="0" noProof="0">
                <a:ln>
                  <a:noFill/>
                </a:ln>
                <a:solidFill>
                  <a:prstClr val="white">
                    <a:lumMod val="95000"/>
                  </a:prstClr>
                </a:solidFill>
                <a:effectLst/>
                <a:uLnTx/>
                <a:uFillTx/>
                <a:latin typeface="Aptos" panose="02110004020202020204"/>
                <a:ea typeface="+mn-ea"/>
                <a:cs typeface="+mn-cs"/>
              </a:rPr>
              <a:t> </a:t>
            </a:r>
          </a:p>
        </p:txBody>
      </p:sp>
      <p:sp>
        <p:nvSpPr>
          <p:cNvPr id="23" name="Rectangle 22">
            <a:extLst>
              <a:ext uri="{FF2B5EF4-FFF2-40B4-BE49-F238E27FC236}">
                <a16:creationId xmlns:a16="http://schemas.microsoft.com/office/drawing/2014/main" id="{A284C106-9440-C0B1-57EE-FB4A2421F024}"/>
              </a:ext>
            </a:extLst>
          </p:cNvPr>
          <p:cNvSpPr/>
          <p:nvPr/>
        </p:nvSpPr>
        <p:spPr>
          <a:xfrm>
            <a:off x="9768993" y="1557338"/>
            <a:ext cx="2016000" cy="80624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a:solidFill>
                  <a:prstClr val="white">
                    <a:lumMod val="95000"/>
                  </a:prstClr>
                </a:solidFill>
                <a:latin typeface="Aptos" panose="02110004020202020204"/>
              </a:rPr>
              <a:t>5. TICKET ACCEPTANCE </a:t>
            </a:r>
            <a:endParaRPr kumimoji="0" lang="en-GB" sz="1600" b="1" i="0" u="none" strike="noStrike" kern="1200" cap="none" spc="0" normalizeH="0" baseline="0" noProof="0">
              <a:ln>
                <a:noFill/>
              </a:ln>
              <a:solidFill>
                <a:prstClr val="white">
                  <a:lumMod val="95000"/>
                </a:prstClr>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E17B68A6-B4E5-29B6-5A06-6E999BC01325}"/>
              </a:ext>
            </a:extLst>
          </p:cNvPr>
          <p:cNvSpPr>
            <a:spLocks noGrp="1"/>
          </p:cNvSpPr>
          <p:nvPr>
            <p:ph type="ftr" sz="quarter" idx="11"/>
          </p:nvPr>
        </p:nvSpPr>
        <p:spPr/>
        <p:txBody>
          <a:bodyPr/>
          <a:lstStyle/>
          <a:p>
            <a:r>
              <a:rPr lang="en-GB"/>
              <a:t>© Quadrangle 2024 INTERNAL</a:t>
            </a:r>
          </a:p>
        </p:txBody>
      </p:sp>
      <p:sp>
        <p:nvSpPr>
          <p:cNvPr id="11" name="Slide Number Placeholder 10">
            <a:extLst>
              <a:ext uri="{FF2B5EF4-FFF2-40B4-BE49-F238E27FC236}">
                <a16:creationId xmlns:a16="http://schemas.microsoft.com/office/drawing/2014/main" id="{22485130-D126-1C2A-A057-61E15A581D7D}"/>
              </a:ext>
            </a:extLst>
          </p:cNvPr>
          <p:cNvSpPr>
            <a:spLocks noGrp="1"/>
          </p:cNvSpPr>
          <p:nvPr>
            <p:ph type="sldNum" sz="quarter" idx="12"/>
          </p:nvPr>
        </p:nvSpPr>
        <p:spPr/>
        <p:txBody>
          <a:bodyPr/>
          <a:lstStyle/>
          <a:p>
            <a:fld id="{D21AD756-BDF5-4970-ABE2-54C1A0898887}" type="slidenum">
              <a:rPr lang="en-GB" smtClean="0"/>
              <a:t>10</a:t>
            </a:fld>
            <a:endParaRPr lang="en-GB"/>
          </a:p>
        </p:txBody>
      </p:sp>
    </p:spTree>
    <p:extLst>
      <p:ext uri="{BB962C8B-B14F-4D97-AF65-F5344CB8AC3E}">
        <p14:creationId xmlns:p14="http://schemas.microsoft.com/office/powerpoint/2010/main" val="1565666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254CE656-006E-0B08-8552-F0F035566DCB}"/>
              </a:ext>
            </a:extLst>
          </p:cNvPr>
          <p:cNvSpPr/>
          <p:nvPr/>
        </p:nvSpPr>
        <p:spPr>
          <a:xfrm>
            <a:off x="0" y="0"/>
            <a:ext cx="692805" cy="6858000"/>
          </a:xfrm>
          <a:custGeom>
            <a:avLst/>
            <a:gdLst/>
            <a:ahLst/>
            <a:cxnLst/>
            <a:rect l="l" t="t" r="r" b="b"/>
            <a:pathLst>
              <a:path w="1080135" h="10692130">
                <a:moveTo>
                  <a:pt x="1079995" y="0"/>
                </a:moveTo>
                <a:lnTo>
                  <a:pt x="0" y="0"/>
                </a:lnTo>
                <a:lnTo>
                  <a:pt x="0" y="10692003"/>
                </a:lnTo>
                <a:lnTo>
                  <a:pt x="1079995" y="10692003"/>
                </a:lnTo>
                <a:lnTo>
                  <a:pt x="1079995" y="0"/>
                </a:lnTo>
                <a:close/>
              </a:path>
            </a:pathLst>
          </a:custGeom>
          <a:solidFill>
            <a:schemeClr val="accent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39CC2"/>
              </a:solidFill>
              <a:effectLst/>
              <a:uLnTx/>
              <a:uFillTx/>
              <a:latin typeface="Aptos" panose="02110004020202020204"/>
              <a:ea typeface="+mn-ea"/>
              <a:cs typeface="+mn-cs"/>
            </a:endParaRPr>
          </a:p>
        </p:txBody>
      </p:sp>
      <p:sp>
        <p:nvSpPr>
          <p:cNvPr id="3" name="object 10">
            <a:extLst>
              <a:ext uri="{FF2B5EF4-FFF2-40B4-BE49-F238E27FC236}">
                <a16:creationId xmlns:a16="http://schemas.microsoft.com/office/drawing/2014/main" id="{AFABD241-EECA-04E8-6BB1-1415F583CE60}"/>
              </a:ext>
            </a:extLst>
          </p:cNvPr>
          <p:cNvSpPr/>
          <p:nvPr/>
        </p:nvSpPr>
        <p:spPr>
          <a:xfrm>
            <a:off x="222789" y="3305387"/>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Footer Placeholder 4">
            <a:extLst>
              <a:ext uri="{FF2B5EF4-FFF2-40B4-BE49-F238E27FC236}">
                <a16:creationId xmlns:a16="http://schemas.microsoft.com/office/drawing/2014/main" id="{8C8354E7-9164-0C1A-4848-C9979B5F30C3}"/>
              </a:ext>
            </a:extLst>
          </p:cNvPr>
          <p:cNvSpPr txBox="1">
            <a:spLocks/>
          </p:cNvSpPr>
          <p:nvPr/>
        </p:nvSpPr>
        <p:spPr>
          <a:xfrm>
            <a:off x="10668944" y="6583944"/>
            <a:ext cx="1166986" cy="107722"/>
          </a:xfrm>
          <a:prstGeom prst="rect">
            <a:avLst/>
          </a:prstGeom>
        </p:spPr>
        <p:txBody>
          <a:bodyPr vert="horz" wrap="none" lIns="0" tIns="0" rIns="0" bIns="0" rtlCol="0" anchor="ctr">
            <a:spAutoFit/>
          </a:bodyPr>
          <a:lstStyle>
            <a:defPPr>
              <a:defRPr lang="en-US"/>
            </a:defPPr>
            <a:lvl1pPr marL="0" algn="l" defTabSz="457200" rtl="0" eaLnBrk="1" latinLnBrk="0" hangingPunct="1">
              <a:defRPr sz="700" kern="1200">
                <a:solidFill>
                  <a:schemeClr val="tx1"/>
                </a:solidFill>
                <a:latin typeface="Aptos" panose="020B00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chemeClr val="bg1"/>
                </a:solidFill>
                <a:effectLst/>
                <a:uLnTx/>
                <a:uFillTx/>
                <a:latin typeface="Aptos" panose="020B0004020202020204" pitchFamily="34" charset="0"/>
                <a:ea typeface="+mn-ea"/>
                <a:cs typeface="Arial" panose="020B0604020202020204" pitchFamily="34" charset="0"/>
              </a:rPr>
              <a:t>© Quadrangle 2024 </a:t>
            </a:r>
            <a:r>
              <a:rPr kumimoji="0" lang="en-GB" sz="700" b="0" i="0" u="none" strike="noStrike" kern="1200" cap="all" spc="0" normalizeH="0" baseline="0" noProof="0">
                <a:ln>
                  <a:noFill/>
                </a:ln>
                <a:solidFill>
                  <a:schemeClr val="bg1"/>
                </a:solidFill>
                <a:effectLst/>
                <a:uLnTx/>
                <a:uFillTx/>
                <a:latin typeface="Aptos" panose="020B0004020202020204" pitchFamily="34" charset="0"/>
                <a:ea typeface="+mn-ea"/>
                <a:cs typeface="Arial" panose="020B0604020202020204" pitchFamily="34" charset="0"/>
              </a:rPr>
              <a:t>Internal</a:t>
            </a:r>
            <a:endParaRPr kumimoji="0" lang="en-GB" sz="700" b="0" i="0" u="none" strike="noStrike" kern="1200" cap="all" spc="0" normalizeH="0" baseline="0" noProof="0">
              <a:ln>
                <a:noFill/>
              </a:ln>
              <a:solidFill>
                <a:schemeClr val="bg1"/>
              </a:solidFill>
              <a:effectLst/>
              <a:uLnTx/>
              <a:uFillTx/>
              <a:latin typeface="Aptos" panose="020B0004020202020204" pitchFamily="34" charset="0"/>
              <a:ea typeface="+mn-ea"/>
              <a:cs typeface="+mn-cs"/>
            </a:endParaRPr>
          </a:p>
        </p:txBody>
      </p:sp>
      <p:sp>
        <p:nvSpPr>
          <p:cNvPr id="8" name="object 14">
            <a:extLst>
              <a:ext uri="{FF2B5EF4-FFF2-40B4-BE49-F238E27FC236}">
                <a16:creationId xmlns:a16="http://schemas.microsoft.com/office/drawing/2014/main" id="{D787A9DB-392A-29E8-ED72-EF8155170D93}"/>
              </a:ext>
            </a:extLst>
          </p:cNvPr>
          <p:cNvSpPr txBox="1">
            <a:spLocks/>
          </p:cNvSpPr>
          <p:nvPr/>
        </p:nvSpPr>
        <p:spPr>
          <a:xfrm>
            <a:off x="1019175" y="6560860"/>
            <a:ext cx="9140858" cy="153888"/>
          </a:xfrm>
          <a:prstGeom prst="rect">
            <a:avLst/>
          </a:prstGeom>
        </p:spPr>
        <p:txBody>
          <a:bodyPr vert="horz" wrap="square" lIns="0" tIns="0" rIns="0" bIns="0" rtlCol="0" anchor="ctr">
            <a:spAutoFit/>
          </a:bodyPr>
          <a:lstStyle>
            <a:defPPr>
              <a:defRPr kern="0"/>
            </a:defPPr>
            <a:lvl1pPr>
              <a:defRPr sz="1200" b="0" i="0">
                <a:solidFill>
                  <a:schemeClr val="tx1"/>
                </a:solidFill>
                <a:latin typeface="Trebuchet MS"/>
                <a:cs typeface="Trebuchet MS"/>
              </a:defRPr>
            </a:lvl1pPr>
          </a:lstStyle>
          <a:p>
            <a:pPr marL="1260475" marR="0" lvl="0" indent="-1247775"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Passenger Information </a:t>
            </a:r>
            <a:r>
              <a:rPr lang="en-GB" sz="1000" b="1" kern="0">
                <a:solidFill>
                  <a:prstClr val="black"/>
                </a:solidFill>
                <a:latin typeface="Aptos Display" panose="02110004020202020204"/>
                <a:cs typeface="Gill Sans MT"/>
              </a:rPr>
              <a:t>D</a:t>
            </a:r>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uring Disruption – Debrief </a:t>
            </a:r>
            <a:endParaRPr kumimoji="0" lang="en-GB" sz="1000" b="0" i="0" u="none" strike="noStrike" kern="0" cap="none" spc="140" normalizeH="0" baseline="0" noProof="0">
              <a:ln>
                <a:noFill/>
              </a:ln>
              <a:solidFill>
                <a:prstClr val="black"/>
              </a:solidFill>
              <a:effectLst/>
              <a:uLnTx/>
              <a:uFillTx/>
              <a:latin typeface="Aptos Display" panose="02110004020202020204"/>
              <a:ea typeface="+mn-ea"/>
              <a:cs typeface="Gill Sans MT"/>
            </a:endParaRPr>
          </a:p>
        </p:txBody>
      </p:sp>
      <p:sp>
        <p:nvSpPr>
          <p:cNvPr id="12" name="object 16">
            <a:extLst>
              <a:ext uri="{FF2B5EF4-FFF2-40B4-BE49-F238E27FC236}">
                <a16:creationId xmlns:a16="http://schemas.microsoft.com/office/drawing/2014/main" id="{78B3C5EF-A378-9F80-6843-ECB489B940C5}"/>
              </a:ext>
            </a:extLst>
          </p:cNvPr>
          <p:cNvSpPr txBox="1">
            <a:spLocks/>
          </p:cNvSpPr>
          <p:nvPr/>
        </p:nvSpPr>
        <p:spPr>
          <a:xfrm>
            <a:off x="1019174" y="224644"/>
            <a:ext cx="8734425" cy="707886"/>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100" normalizeH="0" baseline="0" noProof="0" dirty="0">
                <a:ln>
                  <a:noFill/>
                </a:ln>
                <a:solidFill>
                  <a:srgbClr val="004040"/>
                </a:solidFill>
                <a:effectLst/>
                <a:uLnTx/>
                <a:uFillTx/>
                <a:latin typeface="Aptos" panose="020B0004020202020204" pitchFamily="34" charset="0"/>
                <a:ea typeface="+mn-ea"/>
                <a:cs typeface="Arial"/>
              </a:rPr>
              <a:t>Transport Focus &amp; Smarter Information, Smarter Journeys </a:t>
            </a:r>
          </a:p>
          <a:p>
            <a:pPr marL="0" marR="2413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0" cap="none" spc="100" normalizeH="0" baseline="0" noProof="0" dirty="0">
                <a:ln>
                  <a:noFill/>
                </a:ln>
                <a:solidFill>
                  <a:schemeClr val="accent1"/>
                </a:solidFill>
                <a:effectLst/>
                <a:uLnTx/>
                <a:uFillTx/>
                <a:latin typeface="Aptos" panose="020B0004020202020204" pitchFamily="34" charset="0"/>
                <a:ea typeface="+mn-ea"/>
                <a:cs typeface="Arial"/>
              </a:rPr>
              <a:t>EXECUTIVE SUMMARY (2/2) </a:t>
            </a:r>
          </a:p>
        </p:txBody>
      </p:sp>
      <p:grpSp>
        <p:nvGrpSpPr>
          <p:cNvPr id="5" name="Group 4">
            <a:extLst>
              <a:ext uri="{FF2B5EF4-FFF2-40B4-BE49-F238E27FC236}">
                <a16:creationId xmlns:a16="http://schemas.microsoft.com/office/drawing/2014/main" id="{6819D3A6-0FB6-233F-9165-F3B5B94BBF48}"/>
              </a:ext>
            </a:extLst>
          </p:cNvPr>
          <p:cNvGrpSpPr/>
          <p:nvPr/>
        </p:nvGrpSpPr>
        <p:grpSpPr>
          <a:xfrm>
            <a:off x="1019175" y="1557338"/>
            <a:ext cx="10837742" cy="4608512"/>
            <a:chOff x="1230064" y="1868668"/>
            <a:chExt cx="17840766" cy="4608512"/>
          </a:xfrm>
        </p:grpSpPr>
        <p:sp>
          <p:nvSpPr>
            <p:cNvPr id="18" name="Rectangle 17">
              <a:extLst>
                <a:ext uri="{FF2B5EF4-FFF2-40B4-BE49-F238E27FC236}">
                  <a16:creationId xmlns:a16="http://schemas.microsoft.com/office/drawing/2014/main" id="{7D2C9F96-6EEB-155D-9ABE-D48EBE0FA695}"/>
                </a:ext>
              </a:extLst>
            </p:cNvPr>
            <p:cNvSpPr/>
            <p:nvPr/>
          </p:nvSpPr>
          <p:spPr>
            <a:xfrm>
              <a:off x="1230064" y="1868668"/>
              <a:ext cx="3318679" cy="80624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a:solidFill>
                    <a:prstClr val="white">
                      <a:lumMod val="95000"/>
                    </a:prstClr>
                  </a:solidFill>
                  <a:latin typeface="Aptos" panose="02110004020202020204"/>
                </a:rPr>
                <a:t>6. ONLINE </a:t>
              </a:r>
              <a:r>
                <a:rPr kumimoji="0" lang="en-GB" sz="1600" b="1" i="0" u="none" strike="noStrike" kern="1200" cap="none" spc="0" normalizeH="0" baseline="0" noProof="0">
                  <a:ln>
                    <a:noFill/>
                  </a:ln>
                  <a:solidFill>
                    <a:prstClr val="white">
                      <a:lumMod val="95000"/>
                    </a:prstClr>
                  </a:solidFill>
                  <a:effectLst/>
                  <a:uLnTx/>
                  <a:uFillTx/>
                  <a:latin typeface="Aptos" panose="02110004020202020204"/>
                  <a:ea typeface="+mn-ea"/>
                  <a:cs typeface="+mn-cs"/>
                </a:rPr>
                <a:t>CHANNEL USE DURING DISRUPTION</a:t>
              </a:r>
            </a:p>
          </p:txBody>
        </p:sp>
        <p:sp>
          <p:nvSpPr>
            <p:cNvPr id="4" name="Rectangle 3">
              <a:extLst>
                <a:ext uri="{FF2B5EF4-FFF2-40B4-BE49-F238E27FC236}">
                  <a16:creationId xmlns:a16="http://schemas.microsoft.com/office/drawing/2014/main" id="{9A10242B-D37F-6593-EDB7-00A2D2BB2D8A}"/>
                </a:ext>
              </a:extLst>
            </p:cNvPr>
            <p:cNvSpPr/>
            <p:nvPr/>
          </p:nvSpPr>
          <p:spPr>
            <a:xfrm>
              <a:off x="4786760" y="1868668"/>
              <a:ext cx="3437204" cy="80624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a:solidFill>
                    <a:prstClr val="white">
                      <a:lumMod val="95000"/>
                    </a:prstClr>
                  </a:solidFill>
                  <a:latin typeface="Aptos" panose="02110004020202020204"/>
                </a:rPr>
                <a:t>7</a:t>
              </a:r>
              <a:r>
                <a:rPr kumimoji="0" lang="en-GB" sz="1600" b="1" i="0" u="none" strike="noStrike" kern="1200" cap="none" spc="0" normalizeH="0" baseline="0" noProof="0">
                  <a:ln>
                    <a:noFill/>
                  </a:ln>
                  <a:solidFill>
                    <a:prstClr val="white">
                      <a:lumMod val="95000"/>
                    </a:prstClr>
                  </a:solidFill>
                  <a:effectLst/>
                  <a:uLnTx/>
                  <a:uFillTx/>
                  <a:latin typeface="Aptos" panose="02110004020202020204"/>
                  <a:ea typeface="+mn-ea"/>
                  <a:cs typeface="+mn-cs"/>
                </a:rPr>
                <a:t>. OFFLINE CHANNEL USE DURING DISRUPTION</a:t>
              </a:r>
            </a:p>
          </p:txBody>
        </p:sp>
        <p:grpSp>
          <p:nvGrpSpPr>
            <p:cNvPr id="11" name="Group 10">
              <a:extLst>
                <a:ext uri="{FF2B5EF4-FFF2-40B4-BE49-F238E27FC236}">
                  <a16:creationId xmlns:a16="http://schemas.microsoft.com/office/drawing/2014/main" id="{61EA21D7-5CE8-5B3E-3766-E3AD1CAC9DD8}"/>
                </a:ext>
              </a:extLst>
            </p:cNvPr>
            <p:cNvGrpSpPr/>
            <p:nvPr/>
          </p:nvGrpSpPr>
          <p:grpSpPr>
            <a:xfrm>
              <a:off x="1230064" y="2866066"/>
              <a:ext cx="17840766" cy="3611114"/>
              <a:chOff x="1293905" y="2866066"/>
              <a:chExt cx="19978951" cy="3611114"/>
            </a:xfrm>
          </p:grpSpPr>
          <p:sp>
            <p:nvSpPr>
              <p:cNvPr id="80" name="object 11">
                <a:extLst>
                  <a:ext uri="{FF2B5EF4-FFF2-40B4-BE49-F238E27FC236}">
                    <a16:creationId xmlns:a16="http://schemas.microsoft.com/office/drawing/2014/main" id="{F9FEE5AB-73C5-C80F-F7A7-0AC6A1C2A092}"/>
                  </a:ext>
                </a:extLst>
              </p:cNvPr>
              <p:cNvSpPr/>
              <p:nvPr/>
            </p:nvSpPr>
            <p:spPr>
              <a:xfrm>
                <a:off x="1293905" y="2866067"/>
                <a:ext cx="3716418" cy="3611113"/>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72000" tIns="72000" rIns="36000" bIns="0" rtlCol="0"/>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rPr>
                  <a:t>Many passengers habitually look online, or via an</a:t>
                </a:r>
                <a:r>
                  <a:rPr lang="en-GB" sz="1200" dirty="0">
                    <a:solidFill>
                      <a:prstClr val="black"/>
                    </a:solidFill>
                    <a:latin typeface="Aptos" panose="02110004020202020204"/>
                  </a:rPr>
                  <a:t> </a:t>
                </a:r>
                <a:r>
                  <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rPr>
                  <a:t>app ahead of leaving for the station to check their train status. </a:t>
                </a:r>
                <a:endParaRPr lang="en-GB" sz="1200" dirty="0">
                  <a:solidFill>
                    <a:prstClr val="black"/>
                  </a:solidFill>
                  <a:latin typeface="Aptos" panose="02110004020202020204"/>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en-GB" sz="1200" dirty="0">
                    <a:solidFill>
                      <a:prstClr val="black"/>
                    </a:solidFill>
                    <a:latin typeface="Aptos" panose="02110004020202020204"/>
                  </a:rPr>
                  <a:t>At the station, online becomes a secondary channel to offline channels unless there is conflicting information being offered, or planning an alternative route is required. </a:t>
                </a:r>
              </a:p>
              <a:p>
                <a:pPr marL="0" marR="0" lvl="0" indent="0" algn="l" defTabSz="914400" rtl="0" eaLnBrk="1" fontAlgn="auto" latinLnBrk="0" hangingPunct="1">
                  <a:lnSpc>
                    <a:spcPct val="100000"/>
                  </a:lnSpc>
                  <a:spcBef>
                    <a:spcPts val="600"/>
                  </a:spcBef>
                  <a:spcAft>
                    <a:spcPts val="0"/>
                  </a:spcAft>
                  <a:buClrTx/>
                  <a:buSzTx/>
                  <a:buFontTx/>
                  <a:buNone/>
                  <a:tabLst/>
                  <a:defRPr/>
                </a:pPr>
                <a:r>
                  <a:rPr lang="en-GB" sz="1200" dirty="0">
                    <a:solidFill>
                      <a:prstClr val="black"/>
                    </a:solidFill>
                    <a:latin typeface="Aptos" panose="02110004020202020204"/>
                  </a:rPr>
                  <a:t>On the train, if there is an issue, staff (including over a public address system) are often preferred as a reliable source of information to online channels.</a:t>
                </a:r>
              </a:p>
            </p:txBody>
          </p:sp>
          <p:sp>
            <p:nvSpPr>
              <p:cNvPr id="7" name="object 11">
                <a:extLst>
                  <a:ext uri="{FF2B5EF4-FFF2-40B4-BE49-F238E27FC236}">
                    <a16:creationId xmlns:a16="http://schemas.microsoft.com/office/drawing/2014/main" id="{8B374639-EE70-FFC5-FECC-9C170F5EDB0B}"/>
                  </a:ext>
                </a:extLst>
              </p:cNvPr>
              <p:cNvSpPr/>
              <p:nvPr/>
            </p:nvSpPr>
            <p:spPr>
              <a:xfrm>
                <a:off x="5276865" y="2866066"/>
                <a:ext cx="3849147" cy="3611113"/>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72000" tIns="72000" rIns="36000" bIns="0" rtlCol="0"/>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rPr>
                  <a:t>Staff can offer reassurance – sometimes passengers just “want to speak to a human” especially if the journey is either unfamiliar or will be complex to resolve during disruption e.g. during ticket acceptance.</a:t>
                </a:r>
                <a:endParaRPr lang="en-GB" sz="1200" dirty="0">
                  <a:solidFill>
                    <a:prstClr val="black"/>
                  </a:solidFill>
                  <a:latin typeface="Aptos" panose="02110004020202020204"/>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rPr>
                  <a:t>Boards, PIS and public address system announcements should be the most trusted source but in reality, are not always </a:t>
                </a:r>
                <a:r>
                  <a:rPr lang="en-GB" sz="1200" dirty="0">
                    <a:solidFill>
                      <a:prstClr val="black"/>
                    </a:solidFill>
                    <a:latin typeface="Aptos" panose="02110004020202020204"/>
                  </a:rPr>
                  <a:t>audible and easy to understand – </a:t>
                </a:r>
                <a:r>
                  <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rPr>
                  <a:t>especially at smaller and unstaffed stations.</a:t>
                </a:r>
                <a:endParaRPr kumimoji="0"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object 11">
                <a:extLst>
                  <a:ext uri="{FF2B5EF4-FFF2-40B4-BE49-F238E27FC236}">
                    <a16:creationId xmlns:a16="http://schemas.microsoft.com/office/drawing/2014/main" id="{734F5AFF-7096-B0B0-575A-DD6792AEC4BB}"/>
                  </a:ext>
                </a:extLst>
              </p:cNvPr>
              <p:cNvSpPr/>
              <p:nvPr/>
            </p:nvSpPr>
            <p:spPr>
              <a:xfrm>
                <a:off x="9438312" y="2866067"/>
                <a:ext cx="3716418" cy="3611113"/>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72000" tIns="72000" rIns="36000" bIns="0" rtlCol="0"/>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rPr>
                  <a:t>A good idea in principle, however, the current executions are too long and can overload passengers with information. </a:t>
                </a:r>
                <a:endParaRPr lang="en-GB" sz="1200" dirty="0">
                  <a:solidFill>
                    <a:prstClr val="black"/>
                  </a:solidFill>
                  <a:latin typeface="Aptos" panose="02110004020202020204"/>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en-GB" sz="1200" dirty="0">
                    <a:solidFill>
                      <a:prstClr val="black"/>
                    </a:solidFill>
                    <a:latin typeface="Aptos" panose="02110004020202020204"/>
                  </a:rPr>
                  <a:t>Shorter, clearer and more concise videos would be appreciated. </a:t>
                </a:r>
              </a:p>
              <a:p>
                <a:pPr marL="0" marR="0" lvl="0" indent="0" algn="l" defTabSz="914400" rtl="0" eaLnBrk="1" fontAlgn="auto" latinLnBrk="0" hangingPunct="1">
                  <a:lnSpc>
                    <a:spcPct val="100000"/>
                  </a:lnSpc>
                  <a:spcBef>
                    <a:spcPts val="600"/>
                  </a:spcBef>
                  <a:spcAft>
                    <a:spcPts val="0"/>
                  </a:spcAft>
                  <a:buClrTx/>
                  <a:buSzTx/>
                  <a:buFontTx/>
                  <a:buNone/>
                  <a:tabLst/>
                  <a:defRPr/>
                </a:pPr>
                <a:r>
                  <a:rPr lang="en-GB" sz="1200" dirty="0">
                    <a:solidFill>
                      <a:prstClr val="black"/>
                    </a:solidFill>
                    <a:latin typeface="Aptos" panose="02110004020202020204"/>
                  </a:rPr>
                  <a:t>There is general support for videos as communication tools, particularly for those hard of hearing (or who use BSL) or who struggle to retain written information or consider themselves more visual learners. </a:t>
                </a:r>
              </a:p>
            </p:txBody>
          </p:sp>
          <p:sp>
            <p:nvSpPr>
              <p:cNvPr id="16" name="object 11">
                <a:extLst>
                  <a:ext uri="{FF2B5EF4-FFF2-40B4-BE49-F238E27FC236}">
                    <a16:creationId xmlns:a16="http://schemas.microsoft.com/office/drawing/2014/main" id="{FB987318-F6AC-55E7-636D-22A8FF396AEF}"/>
                  </a:ext>
                </a:extLst>
              </p:cNvPr>
              <p:cNvSpPr/>
              <p:nvPr/>
            </p:nvSpPr>
            <p:spPr>
              <a:xfrm>
                <a:off x="13463524" y="2866067"/>
                <a:ext cx="3716418" cy="3611113"/>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72000" tIns="72000" rIns="36000" bIns="0" rtlCol="0"/>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GB" sz="1200">
                    <a:solidFill>
                      <a:prstClr val="black"/>
                    </a:solidFill>
                    <a:latin typeface="Aptos" panose="02110004020202020204"/>
                  </a:rPr>
                  <a:t>Live maps can overwhelm with the amount of information displayed, especially for those less familiar with routes and the network. </a:t>
                </a:r>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ptos" panose="02110004020202020204"/>
                    <a:ea typeface="+mn-ea"/>
                    <a:cs typeface="+mn-cs"/>
                  </a:rPr>
                  <a:t>Passengers would appreciate a </a:t>
                </a:r>
                <a:r>
                  <a:rPr lang="en-GB" sz="1200">
                    <a:solidFill>
                      <a:prstClr val="black"/>
                    </a:solidFill>
                    <a:latin typeface="Aptos" panose="02110004020202020204"/>
                  </a:rPr>
                  <a:t>search function to see their route and any potential disruption live, however, the likelihood to use is low unless there is widespread disruption, and an alternative route needs to be planned. </a:t>
                </a:r>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en-GB" sz="1200">
                    <a:solidFill>
                      <a:prstClr val="black"/>
                    </a:solidFill>
                    <a:latin typeface="Aptos" panose="02110004020202020204"/>
                  </a:rPr>
                  <a:t>A version optimised for mobile would be appreciated. </a:t>
                </a:r>
              </a:p>
            </p:txBody>
          </p:sp>
          <p:sp>
            <p:nvSpPr>
              <p:cNvPr id="20" name="object 11">
                <a:extLst>
                  <a:ext uri="{FF2B5EF4-FFF2-40B4-BE49-F238E27FC236}">
                    <a16:creationId xmlns:a16="http://schemas.microsoft.com/office/drawing/2014/main" id="{E21623C7-9385-3F44-6BF7-63D55D8B12AB}"/>
                  </a:ext>
                </a:extLst>
              </p:cNvPr>
              <p:cNvSpPr/>
              <p:nvPr/>
            </p:nvSpPr>
            <p:spPr>
              <a:xfrm>
                <a:off x="17556438" y="2866067"/>
                <a:ext cx="3716418" cy="3611113"/>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72000" tIns="72000" rIns="36000" bIns="0" rtlCol="0"/>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ptos" panose="02110004020202020204"/>
                    <a:ea typeface="+mn-ea"/>
                    <a:cs typeface="+mn-cs"/>
                  </a:rPr>
                  <a:t>The idea of a consistent poster style </a:t>
                </a:r>
                <a:r>
                  <a:rPr lang="en-GB" sz="1200">
                    <a:solidFill>
                      <a:prstClr val="black"/>
                    </a:solidFill>
                    <a:latin typeface="Aptos" panose="02110004020202020204"/>
                  </a:rPr>
                  <a:t>has a p</a:t>
                </a:r>
                <a:r>
                  <a:rPr kumimoji="0" lang="en-GB" sz="1200" b="0" i="0" u="none" strike="noStrike" kern="1200" cap="none" spc="0" normalizeH="0" baseline="0" noProof="0">
                    <a:ln>
                      <a:noFill/>
                    </a:ln>
                    <a:solidFill>
                      <a:prstClr val="black"/>
                    </a:solidFill>
                    <a:effectLst/>
                    <a:uLnTx/>
                    <a:uFillTx/>
                    <a:latin typeface="Aptos" panose="02110004020202020204"/>
                    <a:ea typeface="+mn-ea"/>
                    <a:cs typeface="+mn-cs"/>
                  </a:rPr>
                  <a:t>olarised response. </a:t>
                </a:r>
                <a:endParaRPr lang="en-GB" sz="1200">
                  <a:solidFill>
                    <a:prstClr val="black"/>
                  </a:solidFill>
                  <a:latin typeface="Aptos" panose="02110004020202020204"/>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en-GB" sz="1200">
                    <a:solidFill>
                      <a:prstClr val="black"/>
                    </a:solidFill>
                    <a:latin typeface="Aptos" panose="02110004020202020204"/>
                  </a:rPr>
                  <a:t>On the one hand, they offer consistency, clarity and with time would become familiar. However, they can be overlooked if it is not clear the disruption will impact the passenger and their route. </a:t>
                </a:r>
              </a:p>
              <a:p>
                <a:pPr marL="0" marR="0" lvl="0" indent="0" algn="l" defTabSz="914400" rtl="0" eaLnBrk="1" fontAlgn="auto" latinLnBrk="0" hangingPunct="1">
                  <a:lnSpc>
                    <a:spcPct val="100000"/>
                  </a:lnSpc>
                  <a:spcBef>
                    <a:spcPts val="600"/>
                  </a:spcBef>
                  <a:spcAft>
                    <a:spcPts val="0"/>
                  </a:spcAft>
                  <a:buClrTx/>
                  <a:buSzTx/>
                  <a:buFontTx/>
                  <a:buNone/>
                  <a:tabLst/>
                  <a:defRPr/>
                </a:pPr>
                <a:r>
                  <a:rPr lang="en-GB" sz="1200">
                    <a:solidFill>
                      <a:prstClr val="black"/>
                    </a:solidFill>
                    <a:latin typeface="Aptos" panose="02110004020202020204"/>
                  </a:rPr>
                  <a:t>The current design can lack a</a:t>
                </a:r>
                <a:r>
                  <a:rPr kumimoji="0" lang="en-GB" sz="1200" b="0" i="0" u="none" strike="noStrike" kern="1200" cap="none" spc="0" normalizeH="0" baseline="0" noProof="0">
                    <a:ln>
                      <a:noFill/>
                    </a:ln>
                    <a:solidFill>
                      <a:prstClr val="black"/>
                    </a:solidFill>
                    <a:effectLst/>
                    <a:uLnTx/>
                    <a:uFillTx/>
                    <a:latin typeface="Aptos" panose="02110004020202020204"/>
                    <a:ea typeface="+mn-ea"/>
                    <a:cs typeface="+mn-cs"/>
                  </a:rPr>
                  <a:t> sense of urgency with the warning sign in blue; there is a desire for </a:t>
                </a:r>
                <a:r>
                  <a:rPr lang="en-GB" sz="1200" noProof="0">
                    <a:solidFill>
                      <a:prstClr val="black"/>
                    </a:solidFill>
                    <a:latin typeface="Aptos" panose="02110004020202020204"/>
                  </a:rPr>
                  <a:t>b</a:t>
                </a:r>
                <a:r>
                  <a:rPr kumimoji="0" lang="en-GB" sz="1200" b="0" i="0" u="none" strike="noStrike" kern="1200" cap="none" spc="0" normalizeH="0" baseline="0" noProof="0">
                    <a:ln>
                      <a:noFill/>
                    </a:ln>
                    <a:solidFill>
                      <a:prstClr val="black"/>
                    </a:solidFill>
                    <a:effectLst/>
                    <a:uLnTx/>
                    <a:uFillTx/>
                    <a:latin typeface="Aptos" panose="02110004020202020204"/>
                    <a:ea typeface="+mn-ea"/>
                    <a:cs typeface="+mn-cs"/>
                  </a:rPr>
                  <a:t>old text</a:t>
                </a:r>
                <a:r>
                  <a:rPr lang="en-GB" sz="1200">
                    <a:solidFill>
                      <a:prstClr val="black"/>
                    </a:solidFill>
                    <a:latin typeface="Aptos" panose="02110004020202020204"/>
                  </a:rPr>
                  <a:t> and an attention-grabbing headline (e.g. “Rail Replacement Bus”).</a:t>
                </a:r>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3" name="Rectangle 12">
              <a:extLst>
                <a:ext uri="{FF2B5EF4-FFF2-40B4-BE49-F238E27FC236}">
                  <a16:creationId xmlns:a16="http://schemas.microsoft.com/office/drawing/2014/main" id="{418EED9A-EDB3-AC9B-5D35-0105389769B9}"/>
                </a:ext>
              </a:extLst>
            </p:cNvPr>
            <p:cNvSpPr/>
            <p:nvPr/>
          </p:nvSpPr>
          <p:spPr>
            <a:xfrm>
              <a:off x="8502841" y="1868668"/>
              <a:ext cx="3318679" cy="80624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a:solidFill>
                    <a:prstClr val="white">
                      <a:lumMod val="95000"/>
                    </a:prstClr>
                  </a:solidFill>
                  <a:latin typeface="Aptos" panose="02110004020202020204"/>
                </a:rPr>
                <a:t>8. DISRUPTION VIDEOS </a:t>
              </a:r>
              <a:endParaRPr kumimoji="0" lang="en-GB" sz="1600" b="1" i="0" u="none" strike="noStrike" kern="1200" cap="none" spc="0" normalizeH="0" baseline="0" noProof="0">
                <a:ln>
                  <a:noFill/>
                </a:ln>
                <a:solidFill>
                  <a:prstClr val="white">
                    <a:lumMod val="95000"/>
                  </a:prstClr>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C581D7AE-9705-D2A2-A091-959EFC178574}"/>
                </a:ext>
              </a:extLst>
            </p:cNvPr>
            <p:cNvSpPr/>
            <p:nvPr/>
          </p:nvSpPr>
          <p:spPr>
            <a:xfrm>
              <a:off x="12097264" y="1868668"/>
              <a:ext cx="3318679" cy="80624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lumMod val="95000"/>
                    </a:prstClr>
                  </a:solidFill>
                  <a:effectLst/>
                  <a:uLnTx/>
                  <a:uFillTx/>
                  <a:latin typeface="Aptos" panose="02110004020202020204"/>
                  <a:ea typeface="+mn-ea"/>
                  <a:cs typeface="+mn-cs"/>
                </a:rPr>
                <a:t>9. LIVE MAPS</a:t>
              </a:r>
            </a:p>
          </p:txBody>
        </p:sp>
        <p:sp>
          <p:nvSpPr>
            <p:cNvPr id="23" name="Rectangle 22">
              <a:extLst>
                <a:ext uri="{FF2B5EF4-FFF2-40B4-BE49-F238E27FC236}">
                  <a16:creationId xmlns:a16="http://schemas.microsoft.com/office/drawing/2014/main" id="{A284C106-9440-C0B1-57EE-FB4A2421F024}"/>
                </a:ext>
              </a:extLst>
            </p:cNvPr>
            <p:cNvSpPr/>
            <p:nvPr/>
          </p:nvSpPr>
          <p:spPr>
            <a:xfrm>
              <a:off x="15727960" y="1868668"/>
              <a:ext cx="3318679" cy="80624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a:solidFill>
                    <a:prstClr val="white">
                      <a:lumMod val="95000"/>
                    </a:prstClr>
                  </a:solidFill>
                  <a:latin typeface="Aptos" panose="02110004020202020204"/>
                </a:rPr>
                <a:t>10. TOC AND NATIONAL RAIL POSTERS </a:t>
              </a:r>
              <a:endParaRPr kumimoji="0" lang="en-GB" sz="1600" b="1" i="0" u="none" strike="noStrike" kern="1200" cap="none" spc="0" normalizeH="0" baseline="0" noProof="0">
                <a:ln>
                  <a:noFill/>
                </a:ln>
                <a:solidFill>
                  <a:prstClr val="white">
                    <a:lumMod val="95000"/>
                  </a:prstClr>
                </a:solidFill>
                <a:effectLst/>
                <a:uLnTx/>
                <a:uFillTx/>
                <a:latin typeface="Aptos" panose="02110004020202020204"/>
                <a:ea typeface="+mn-ea"/>
                <a:cs typeface="+mn-cs"/>
              </a:endParaRPr>
            </a:p>
          </p:txBody>
        </p:sp>
      </p:grpSp>
      <p:sp>
        <p:nvSpPr>
          <p:cNvPr id="15" name="Footer Placeholder 14">
            <a:extLst>
              <a:ext uri="{FF2B5EF4-FFF2-40B4-BE49-F238E27FC236}">
                <a16:creationId xmlns:a16="http://schemas.microsoft.com/office/drawing/2014/main" id="{C89BA7E0-76C4-CF9D-F559-020EB849C84B}"/>
              </a:ext>
            </a:extLst>
          </p:cNvPr>
          <p:cNvSpPr>
            <a:spLocks noGrp="1"/>
          </p:cNvSpPr>
          <p:nvPr>
            <p:ph type="ftr" sz="quarter" idx="11"/>
          </p:nvPr>
        </p:nvSpPr>
        <p:spPr/>
        <p:txBody>
          <a:bodyPr/>
          <a:lstStyle/>
          <a:p>
            <a:r>
              <a:rPr lang="en-GB"/>
              <a:t>© Quadrangle 2024 INTERNAL</a:t>
            </a:r>
          </a:p>
        </p:txBody>
      </p:sp>
      <p:sp>
        <p:nvSpPr>
          <p:cNvPr id="17" name="Slide Number Placeholder 16">
            <a:extLst>
              <a:ext uri="{FF2B5EF4-FFF2-40B4-BE49-F238E27FC236}">
                <a16:creationId xmlns:a16="http://schemas.microsoft.com/office/drawing/2014/main" id="{7E62CFBE-39A8-316F-885F-02FA0E1A5781}"/>
              </a:ext>
            </a:extLst>
          </p:cNvPr>
          <p:cNvSpPr>
            <a:spLocks noGrp="1"/>
          </p:cNvSpPr>
          <p:nvPr>
            <p:ph type="sldNum" sz="quarter" idx="12"/>
          </p:nvPr>
        </p:nvSpPr>
        <p:spPr/>
        <p:txBody>
          <a:bodyPr/>
          <a:lstStyle/>
          <a:p>
            <a:fld id="{D21AD756-BDF5-4970-ABE2-54C1A0898887}" type="slidenum">
              <a:rPr lang="en-GB" smtClean="0"/>
              <a:t>11</a:t>
            </a:fld>
            <a:endParaRPr lang="en-GB"/>
          </a:p>
        </p:txBody>
      </p:sp>
    </p:spTree>
    <p:extLst>
      <p:ext uri="{BB962C8B-B14F-4D97-AF65-F5344CB8AC3E}">
        <p14:creationId xmlns:p14="http://schemas.microsoft.com/office/powerpoint/2010/main" val="2890097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11">
            <a:extLst>
              <a:ext uri="{FF2B5EF4-FFF2-40B4-BE49-F238E27FC236}">
                <a16:creationId xmlns:a16="http://schemas.microsoft.com/office/drawing/2014/main" id="{7F702C5D-C38B-2603-63DA-D4104D76B362}"/>
              </a:ext>
            </a:extLst>
          </p:cNvPr>
          <p:cNvSpPr/>
          <p:nvPr/>
        </p:nvSpPr>
        <p:spPr>
          <a:xfrm>
            <a:off x="346357" y="1746523"/>
            <a:ext cx="11845643" cy="4166451"/>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a:p>
        </p:txBody>
      </p:sp>
      <p:sp>
        <p:nvSpPr>
          <p:cNvPr id="2" name="object 9">
            <a:extLst>
              <a:ext uri="{FF2B5EF4-FFF2-40B4-BE49-F238E27FC236}">
                <a16:creationId xmlns:a16="http://schemas.microsoft.com/office/drawing/2014/main" id="{254CE656-006E-0B08-8552-F0F035566DCB}"/>
              </a:ext>
            </a:extLst>
          </p:cNvPr>
          <p:cNvSpPr/>
          <p:nvPr/>
        </p:nvSpPr>
        <p:spPr>
          <a:xfrm>
            <a:off x="0" y="0"/>
            <a:ext cx="692805" cy="6858000"/>
          </a:xfrm>
          <a:custGeom>
            <a:avLst/>
            <a:gdLst/>
            <a:ahLst/>
            <a:cxnLst/>
            <a:rect l="l" t="t" r="r" b="b"/>
            <a:pathLst>
              <a:path w="1080135" h="10692130">
                <a:moveTo>
                  <a:pt x="1079995" y="0"/>
                </a:moveTo>
                <a:lnTo>
                  <a:pt x="0" y="0"/>
                </a:lnTo>
                <a:lnTo>
                  <a:pt x="0" y="10692003"/>
                </a:lnTo>
                <a:lnTo>
                  <a:pt x="1079995" y="10692003"/>
                </a:lnTo>
                <a:lnTo>
                  <a:pt x="1079995" y="0"/>
                </a:lnTo>
                <a:close/>
              </a:path>
            </a:pathLst>
          </a:custGeom>
          <a:solidFill>
            <a:schemeClr val="accent1"/>
          </a:solidFill>
        </p:spPr>
        <p:txBody>
          <a:bodyPr wrap="square" lIns="0" tIns="0" rIns="0" bIns="0" rtlCol="0"/>
          <a:lstStyle/>
          <a:p>
            <a:endParaRPr/>
          </a:p>
        </p:txBody>
      </p:sp>
      <p:sp>
        <p:nvSpPr>
          <p:cNvPr id="3" name="object 10">
            <a:extLst>
              <a:ext uri="{FF2B5EF4-FFF2-40B4-BE49-F238E27FC236}">
                <a16:creationId xmlns:a16="http://schemas.microsoft.com/office/drawing/2014/main" id="{AFABD241-EECA-04E8-6BB1-1415F583CE60}"/>
              </a:ext>
            </a:extLst>
          </p:cNvPr>
          <p:cNvSpPr/>
          <p:nvPr/>
        </p:nvSpPr>
        <p:spPr>
          <a:xfrm>
            <a:off x="222744" y="3305345"/>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endParaRPr/>
          </a:p>
        </p:txBody>
      </p:sp>
      <p:sp>
        <p:nvSpPr>
          <p:cNvPr id="9" name="Footer Placeholder 4">
            <a:extLst>
              <a:ext uri="{FF2B5EF4-FFF2-40B4-BE49-F238E27FC236}">
                <a16:creationId xmlns:a16="http://schemas.microsoft.com/office/drawing/2014/main" id="{8C8354E7-9164-0C1A-4848-C9979B5F30C3}"/>
              </a:ext>
            </a:extLst>
          </p:cNvPr>
          <p:cNvSpPr txBox="1">
            <a:spLocks/>
          </p:cNvSpPr>
          <p:nvPr/>
        </p:nvSpPr>
        <p:spPr>
          <a:xfrm>
            <a:off x="10539930" y="6547805"/>
            <a:ext cx="1296000" cy="180000"/>
          </a:xfrm>
          <a:prstGeom prst="rect">
            <a:avLst/>
          </a:prstGeom>
        </p:spPr>
        <p:txBody>
          <a:bodyPr vert="horz" lIns="0" tIns="0" rIns="0" bIns="0" rtlCol="0" anchor="ctr"/>
          <a:lstStyle>
            <a:defPPr>
              <a:defRPr lang="en-US"/>
            </a:defPPr>
            <a:lvl1pPr marL="0" algn="l" defTabSz="457200" rtl="0" eaLnBrk="1" latinLnBrk="0" hangingPunct="1">
              <a:defRPr sz="700" kern="1200">
                <a:solidFill>
                  <a:schemeClr val="tx1"/>
                </a:solidFill>
                <a:latin typeface="Aptos" panose="020B00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000000"/>
                </a:solidFill>
                <a:effectLst/>
                <a:uLnTx/>
                <a:uFillTx/>
                <a:latin typeface="Aptos" panose="020B0004020202020204" pitchFamily="34" charset="0"/>
                <a:ea typeface="+mn-ea"/>
                <a:cs typeface="Arial" panose="020B0604020202020204" pitchFamily="34" charset="0"/>
              </a:rPr>
              <a:t>© Quadrangle 2024 </a:t>
            </a:r>
            <a:r>
              <a:rPr kumimoji="0" lang="en-GB" sz="700" b="0" i="0" u="none" strike="noStrike" kern="1200" cap="all" spc="0" normalizeH="0" baseline="0" noProof="0">
                <a:ln>
                  <a:noFill/>
                </a:ln>
                <a:solidFill>
                  <a:srgbClr val="000000"/>
                </a:solidFill>
                <a:effectLst/>
                <a:uLnTx/>
                <a:uFillTx/>
                <a:latin typeface="Aptos" panose="020B0004020202020204" pitchFamily="34" charset="0"/>
                <a:ea typeface="+mn-ea"/>
                <a:cs typeface="Arial" panose="020B0604020202020204" pitchFamily="34" charset="0"/>
              </a:rPr>
              <a:t>Internal</a:t>
            </a:r>
            <a:endParaRPr kumimoji="0" lang="en-GB" sz="700" b="0" i="0" u="none" strike="noStrike" kern="1200" cap="all" spc="0" normalizeH="0" baseline="0" noProof="0">
              <a:ln>
                <a:noFill/>
              </a:ln>
              <a:solidFill>
                <a:srgbClr val="000000"/>
              </a:solidFill>
              <a:effectLst/>
              <a:uLnTx/>
              <a:uFillTx/>
              <a:latin typeface="Aptos" panose="020B0004020202020204" pitchFamily="34" charset="0"/>
              <a:ea typeface="+mn-ea"/>
              <a:cs typeface="+mn-cs"/>
            </a:endParaRPr>
          </a:p>
        </p:txBody>
      </p:sp>
      <p:sp>
        <p:nvSpPr>
          <p:cNvPr id="4" name="object 14">
            <a:extLst>
              <a:ext uri="{FF2B5EF4-FFF2-40B4-BE49-F238E27FC236}">
                <a16:creationId xmlns:a16="http://schemas.microsoft.com/office/drawing/2014/main" id="{5F812337-0A60-91E4-5E42-907979D339BA}"/>
              </a:ext>
            </a:extLst>
          </p:cNvPr>
          <p:cNvSpPr txBox="1">
            <a:spLocks/>
          </p:cNvSpPr>
          <p:nvPr/>
        </p:nvSpPr>
        <p:spPr>
          <a:xfrm>
            <a:off x="1019175" y="6560860"/>
            <a:ext cx="3716020" cy="153888"/>
          </a:xfrm>
          <a:prstGeom prst="rect">
            <a:avLst/>
          </a:prstGeom>
        </p:spPr>
        <p:txBody>
          <a:bodyPr vert="horz" wrap="square" lIns="0" tIns="0" rIns="0" bIns="0" rtlCol="0" anchor="ctr">
            <a:spAutoFit/>
          </a:bodyPr>
          <a:lstStyle>
            <a:defPPr>
              <a:defRPr kern="0"/>
            </a:defPPr>
            <a:lvl1pPr>
              <a:defRPr sz="1200" b="0" i="0">
                <a:solidFill>
                  <a:schemeClr val="tx1"/>
                </a:solidFill>
                <a:latin typeface="Trebuchet MS"/>
                <a:cs typeface="Trebuchet MS"/>
              </a:defRPr>
            </a:lvl1pPr>
          </a:lstStyle>
          <a:p>
            <a:pPr marL="1260475" marR="0" lvl="0" indent="-1247775"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Passenger Information </a:t>
            </a:r>
            <a:r>
              <a:rPr lang="en-GB" sz="1000" b="1" kern="0">
                <a:solidFill>
                  <a:prstClr val="black"/>
                </a:solidFill>
                <a:latin typeface="Aptos Display" panose="02110004020202020204"/>
                <a:cs typeface="Gill Sans MT"/>
              </a:rPr>
              <a:t>D</a:t>
            </a:r>
            <a:r>
              <a:rPr kumimoji="0" lang="en-GB" sz="1000" b="1" i="0" u="none" strike="noStrike" kern="0" cap="none" spc="0" normalizeH="0" baseline="0" noProof="0" err="1">
                <a:ln>
                  <a:noFill/>
                </a:ln>
                <a:solidFill>
                  <a:prstClr val="black"/>
                </a:solidFill>
                <a:effectLst/>
                <a:uLnTx/>
                <a:uFillTx/>
                <a:latin typeface="Aptos Display" panose="02110004020202020204"/>
                <a:ea typeface="+mn-ea"/>
                <a:cs typeface="Gill Sans MT"/>
              </a:rPr>
              <a:t>uring</a:t>
            </a:r>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 Disruption – Debrief </a:t>
            </a:r>
            <a:endParaRPr kumimoji="0" lang="en-GB" sz="1000" b="0" i="0" u="none" strike="noStrike" kern="0" cap="none" spc="140" normalizeH="0" baseline="0" noProof="0">
              <a:ln>
                <a:noFill/>
              </a:ln>
              <a:solidFill>
                <a:prstClr val="black"/>
              </a:solidFill>
              <a:effectLst/>
              <a:uLnTx/>
              <a:uFillTx/>
              <a:latin typeface="Aptos Display" panose="02110004020202020204"/>
              <a:ea typeface="+mn-ea"/>
              <a:cs typeface="Gill Sans MT"/>
            </a:endParaRPr>
          </a:p>
        </p:txBody>
      </p:sp>
      <p:sp>
        <p:nvSpPr>
          <p:cNvPr id="42" name="object 16">
            <a:extLst>
              <a:ext uri="{FF2B5EF4-FFF2-40B4-BE49-F238E27FC236}">
                <a16:creationId xmlns:a16="http://schemas.microsoft.com/office/drawing/2014/main" id="{7C9FD81E-79A9-7FCF-B2E4-6051987BD5F9}"/>
              </a:ext>
            </a:extLst>
          </p:cNvPr>
          <p:cNvSpPr txBox="1">
            <a:spLocks/>
          </p:cNvSpPr>
          <p:nvPr/>
        </p:nvSpPr>
        <p:spPr>
          <a:xfrm>
            <a:off x="1019174" y="229101"/>
            <a:ext cx="6623197" cy="1231106"/>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R="24130"/>
            <a:r>
              <a:rPr lang="en-GB" sz="4000" kern="0" spc="100">
                <a:solidFill>
                  <a:schemeClr val="accent1"/>
                </a:solidFill>
                <a:latin typeface="Aptos" panose="020B0004020202020204" pitchFamily="34" charset="0"/>
              </a:rPr>
              <a:t>IN SUMMARY, FROM OUR PARTICIPANTS</a:t>
            </a:r>
            <a:endParaRPr lang="en-GB" sz="1600" kern="0">
              <a:solidFill>
                <a:schemeClr val="accent1"/>
              </a:solidFill>
              <a:latin typeface="Aptos" panose="020B0004020202020204" pitchFamily="34" charset="0"/>
            </a:endParaRPr>
          </a:p>
        </p:txBody>
      </p:sp>
      <p:sp>
        <p:nvSpPr>
          <p:cNvPr id="10" name="Rectangle 9">
            <a:extLst>
              <a:ext uri="{FF2B5EF4-FFF2-40B4-BE49-F238E27FC236}">
                <a16:creationId xmlns:a16="http://schemas.microsoft.com/office/drawing/2014/main" id="{50EC78C9-BC70-9829-B0E0-5166511F3E9E}"/>
              </a:ext>
            </a:extLst>
          </p:cNvPr>
          <p:cNvSpPr/>
          <p:nvPr/>
        </p:nvSpPr>
        <p:spPr>
          <a:xfrm>
            <a:off x="805343" y="1795244"/>
            <a:ext cx="6996418" cy="395960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Video of highlight quotes inserted here</a:t>
            </a:r>
          </a:p>
        </p:txBody>
      </p:sp>
      <p:sp>
        <p:nvSpPr>
          <p:cNvPr id="11" name="object 11">
            <a:extLst>
              <a:ext uri="{FF2B5EF4-FFF2-40B4-BE49-F238E27FC236}">
                <a16:creationId xmlns:a16="http://schemas.microsoft.com/office/drawing/2014/main" id="{DA52F0F8-6AD8-A79D-B5D4-46C563D95842}"/>
              </a:ext>
            </a:extLst>
          </p:cNvPr>
          <p:cNvSpPr/>
          <p:nvPr/>
        </p:nvSpPr>
        <p:spPr>
          <a:xfrm>
            <a:off x="7980879" y="1982813"/>
            <a:ext cx="3988377" cy="3611113"/>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72000" tIns="72000" rIns="36000" bIns="0" rtlCol="0"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GB" sz="1400" i="1">
                <a:solidFill>
                  <a:prstClr val="black"/>
                </a:solidFill>
                <a:latin typeface="Aptos" panose="02110004020202020204"/>
              </a:rPr>
              <a:t>“Think about the language used and how it is interpreted”</a:t>
            </a:r>
          </a:p>
          <a:p>
            <a:pPr marL="0" marR="0" lvl="0" indent="0" algn="l" defTabSz="914400" rtl="0" eaLnBrk="1" fontAlgn="auto" latinLnBrk="0" hangingPunct="1">
              <a:lnSpc>
                <a:spcPct val="100000"/>
              </a:lnSpc>
              <a:spcBef>
                <a:spcPts val="600"/>
              </a:spcBef>
              <a:spcAft>
                <a:spcPts val="0"/>
              </a:spcAft>
              <a:buClrTx/>
              <a:buSzTx/>
              <a:buFontTx/>
              <a:buNone/>
              <a:tabLst/>
              <a:defRPr/>
            </a:pPr>
            <a:r>
              <a:rPr lang="en-GB" sz="1400" i="1">
                <a:solidFill>
                  <a:prstClr val="black"/>
                </a:solidFill>
                <a:latin typeface="Aptos" panose="02110004020202020204"/>
              </a:rPr>
              <a:t>“Be consistent, accurate and transparent”</a:t>
            </a:r>
          </a:p>
          <a:p>
            <a:pPr marL="0" marR="0" lvl="0" indent="0" algn="l" defTabSz="914400" rtl="0" eaLnBrk="1" fontAlgn="auto" latinLnBrk="0" hangingPunct="1">
              <a:lnSpc>
                <a:spcPct val="100000"/>
              </a:lnSpc>
              <a:spcBef>
                <a:spcPts val="600"/>
              </a:spcBef>
              <a:spcAft>
                <a:spcPts val="0"/>
              </a:spcAft>
              <a:buClrTx/>
              <a:buSzTx/>
              <a:buFontTx/>
              <a:buNone/>
              <a:tabLst/>
              <a:defRPr/>
            </a:pPr>
            <a:r>
              <a:rPr lang="en-GB" sz="1400" i="1">
                <a:solidFill>
                  <a:prstClr val="black"/>
                </a:solidFill>
                <a:latin typeface="Aptos" panose="02110004020202020204"/>
              </a:rPr>
              <a:t>“Visual, audio, people take information in multiple ways”</a:t>
            </a:r>
          </a:p>
          <a:p>
            <a:pPr marL="0" marR="0" lvl="0" indent="0" algn="l" defTabSz="914400" rtl="0" eaLnBrk="1" fontAlgn="auto" latinLnBrk="0" hangingPunct="1">
              <a:lnSpc>
                <a:spcPct val="100000"/>
              </a:lnSpc>
              <a:spcBef>
                <a:spcPts val="600"/>
              </a:spcBef>
              <a:spcAft>
                <a:spcPts val="0"/>
              </a:spcAft>
              <a:buClrTx/>
              <a:buSzTx/>
              <a:buFontTx/>
              <a:buNone/>
              <a:tabLst/>
              <a:defRPr/>
            </a:pPr>
            <a:r>
              <a:rPr lang="en-GB" sz="1400" i="1">
                <a:solidFill>
                  <a:prstClr val="black"/>
                </a:solidFill>
                <a:latin typeface="Aptos" panose="02110004020202020204"/>
              </a:rPr>
              <a:t>“Use less ambiguous language”</a:t>
            </a:r>
          </a:p>
          <a:p>
            <a:pPr marL="0" marR="0" lvl="0" indent="0" algn="l" defTabSz="914400" rtl="0" eaLnBrk="1" fontAlgn="auto" latinLnBrk="0" hangingPunct="1">
              <a:lnSpc>
                <a:spcPct val="100000"/>
              </a:lnSpc>
              <a:spcBef>
                <a:spcPts val="600"/>
              </a:spcBef>
              <a:spcAft>
                <a:spcPts val="0"/>
              </a:spcAft>
              <a:buClrTx/>
              <a:buSzTx/>
              <a:buFontTx/>
              <a:buNone/>
              <a:tabLst/>
              <a:defRPr/>
            </a:pPr>
            <a:r>
              <a:rPr lang="en-GB" sz="1400" i="1">
                <a:solidFill>
                  <a:prstClr val="black"/>
                </a:solidFill>
                <a:latin typeface="Aptos" panose="02110004020202020204"/>
              </a:rPr>
              <a:t>“Tell us straightaway…let commuters know”</a:t>
            </a:r>
          </a:p>
          <a:p>
            <a:pPr marL="0" marR="0" lvl="0" indent="0" algn="l" defTabSz="914400" rtl="0" eaLnBrk="1" fontAlgn="auto" latinLnBrk="0" hangingPunct="1">
              <a:lnSpc>
                <a:spcPct val="100000"/>
              </a:lnSpc>
              <a:spcBef>
                <a:spcPts val="600"/>
              </a:spcBef>
              <a:spcAft>
                <a:spcPts val="0"/>
              </a:spcAft>
              <a:buClrTx/>
              <a:buSzTx/>
              <a:buFontTx/>
              <a:buNone/>
              <a:tabLst/>
              <a:defRPr/>
            </a:pPr>
            <a:r>
              <a:rPr lang="en-GB" sz="1400" i="1">
                <a:solidFill>
                  <a:prstClr val="black"/>
                </a:solidFill>
                <a:latin typeface="Aptos" panose="02110004020202020204"/>
              </a:rPr>
              <a:t>“We understand things happen…be honest with us as a consumer” </a:t>
            </a:r>
          </a:p>
          <a:p>
            <a:pPr marL="0" marR="0" lvl="0" indent="0" algn="l" defTabSz="914400" rtl="0" eaLnBrk="1" fontAlgn="auto" latinLnBrk="0" hangingPunct="1">
              <a:lnSpc>
                <a:spcPct val="100000"/>
              </a:lnSpc>
              <a:spcBef>
                <a:spcPts val="600"/>
              </a:spcBef>
              <a:spcAft>
                <a:spcPts val="0"/>
              </a:spcAft>
              <a:buClrTx/>
              <a:buSzTx/>
              <a:buFontTx/>
              <a:buNone/>
              <a:tabLst/>
              <a:defRPr/>
            </a:pPr>
            <a:r>
              <a:rPr lang="en-GB" sz="1400" i="1">
                <a:solidFill>
                  <a:prstClr val="black"/>
                </a:solidFill>
                <a:latin typeface="Aptos" panose="02110004020202020204"/>
              </a:rPr>
              <a:t>“Be more honest and clear with us about the problem” </a:t>
            </a:r>
          </a:p>
          <a:p>
            <a:pPr marL="0" marR="0" lvl="0" indent="0" algn="l" defTabSz="914400" rtl="0" eaLnBrk="1" fontAlgn="auto" latinLnBrk="0" hangingPunct="1">
              <a:lnSpc>
                <a:spcPct val="100000"/>
              </a:lnSpc>
              <a:spcBef>
                <a:spcPts val="600"/>
              </a:spcBef>
              <a:spcAft>
                <a:spcPts val="0"/>
              </a:spcAft>
              <a:buClrTx/>
              <a:buSzTx/>
              <a:buFontTx/>
              <a:buNone/>
              <a:tabLst/>
              <a:defRPr/>
            </a:pPr>
            <a:r>
              <a:rPr lang="en-GB" sz="1400" i="1">
                <a:solidFill>
                  <a:prstClr val="black"/>
                </a:solidFill>
                <a:latin typeface="Aptos" panose="02110004020202020204"/>
              </a:rPr>
              <a:t>“[Uncertain] train operators aren’t always going to know so but tell us in plain terms” </a:t>
            </a:r>
          </a:p>
          <a:p>
            <a:pPr marL="0" marR="0" lvl="0" indent="0" algn="l" defTabSz="914400" rtl="0" eaLnBrk="1" fontAlgn="auto" latinLnBrk="0" hangingPunct="1">
              <a:lnSpc>
                <a:spcPct val="100000"/>
              </a:lnSpc>
              <a:spcBef>
                <a:spcPts val="600"/>
              </a:spcBef>
              <a:spcAft>
                <a:spcPts val="0"/>
              </a:spcAft>
              <a:buClrTx/>
              <a:buSzTx/>
              <a:buFontTx/>
              <a:buNone/>
              <a:tabLst/>
              <a:defRPr/>
            </a:pPr>
            <a:r>
              <a:rPr lang="en-GB" sz="1400" i="1">
                <a:solidFill>
                  <a:prstClr val="black"/>
                </a:solidFill>
                <a:latin typeface="Aptos" panose="02110004020202020204"/>
              </a:rPr>
              <a:t>“You need to get across as many mediums as possible”</a:t>
            </a:r>
          </a:p>
        </p:txBody>
      </p:sp>
      <p:sp>
        <p:nvSpPr>
          <p:cNvPr id="5" name="Footer Placeholder 4">
            <a:extLst>
              <a:ext uri="{FF2B5EF4-FFF2-40B4-BE49-F238E27FC236}">
                <a16:creationId xmlns:a16="http://schemas.microsoft.com/office/drawing/2014/main" id="{FA970D1B-B6BA-2696-BA0C-D0CD50087143}"/>
              </a:ext>
            </a:extLst>
          </p:cNvPr>
          <p:cNvSpPr>
            <a:spLocks noGrp="1"/>
          </p:cNvSpPr>
          <p:nvPr>
            <p:ph type="ftr" sz="quarter" idx="11"/>
          </p:nvPr>
        </p:nvSpPr>
        <p:spPr/>
        <p:txBody>
          <a:bodyPr/>
          <a:lstStyle/>
          <a:p>
            <a:r>
              <a:rPr lang="en-GB"/>
              <a:t>© Quadrangle 2024 INTERNAL</a:t>
            </a:r>
          </a:p>
        </p:txBody>
      </p:sp>
      <p:sp>
        <p:nvSpPr>
          <p:cNvPr id="6" name="Slide Number Placeholder 5">
            <a:extLst>
              <a:ext uri="{FF2B5EF4-FFF2-40B4-BE49-F238E27FC236}">
                <a16:creationId xmlns:a16="http://schemas.microsoft.com/office/drawing/2014/main" id="{FEA89C01-62C3-B439-AC85-DC7B4E9380F2}"/>
              </a:ext>
            </a:extLst>
          </p:cNvPr>
          <p:cNvSpPr>
            <a:spLocks noGrp="1"/>
          </p:cNvSpPr>
          <p:nvPr>
            <p:ph type="sldNum" sz="quarter" idx="12"/>
          </p:nvPr>
        </p:nvSpPr>
        <p:spPr/>
        <p:txBody>
          <a:bodyPr/>
          <a:lstStyle/>
          <a:p>
            <a:fld id="{D21AD756-BDF5-4970-ABE2-54C1A0898887}" type="slidenum">
              <a:rPr lang="en-GB" smtClean="0"/>
              <a:t>12</a:t>
            </a:fld>
            <a:endParaRPr lang="en-GB"/>
          </a:p>
        </p:txBody>
      </p:sp>
    </p:spTree>
    <p:extLst>
      <p:ext uri="{BB962C8B-B14F-4D97-AF65-F5344CB8AC3E}">
        <p14:creationId xmlns:p14="http://schemas.microsoft.com/office/powerpoint/2010/main" val="3845401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F9BA12-072C-6E6E-E362-5DC617C5450E}"/>
              </a:ext>
            </a:extLst>
          </p:cNvPr>
          <p:cNvPicPr>
            <a:picLocks noChangeAspect="1"/>
          </p:cNvPicPr>
          <p:nvPr/>
        </p:nvPicPr>
        <p:blipFill rotWithShape="1">
          <a:blip r:embed="rId2">
            <a:extLst>
              <a:ext uri="{28A0092B-C50C-407E-A947-70E740481C1C}">
                <a14:useLocalDpi xmlns:a14="http://schemas.microsoft.com/office/drawing/2010/main" val="0"/>
              </a:ext>
            </a:extLst>
          </a:blip>
          <a:srcRect t="-115"/>
          <a:stretch/>
        </p:blipFill>
        <p:spPr>
          <a:xfrm>
            <a:off x="8598" y="-6367"/>
            <a:ext cx="12174806" cy="6864367"/>
          </a:xfrm>
          <a:prstGeom prst="rect">
            <a:avLst/>
          </a:prstGeom>
        </p:spPr>
      </p:pic>
      <p:sp>
        <p:nvSpPr>
          <p:cNvPr id="4" name="Rectangle 3">
            <a:extLst>
              <a:ext uri="{FF2B5EF4-FFF2-40B4-BE49-F238E27FC236}">
                <a16:creationId xmlns:a16="http://schemas.microsoft.com/office/drawing/2014/main" id="{705FC0CD-184F-F3AC-8DB5-D3AE6A7E642B}"/>
              </a:ext>
            </a:extLst>
          </p:cNvPr>
          <p:cNvSpPr/>
          <p:nvPr/>
        </p:nvSpPr>
        <p:spPr>
          <a:xfrm>
            <a:off x="664692" y="22412"/>
            <a:ext cx="11518711" cy="6858000"/>
          </a:xfrm>
          <a:prstGeom prst="rect">
            <a:avLst/>
          </a:prstGeom>
          <a:solidFill>
            <a:srgbClr val="000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object 9">
            <a:extLst>
              <a:ext uri="{FF2B5EF4-FFF2-40B4-BE49-F238E27FC236}">
                <a16:creationId xmlns:a16="http://schemas.microsoft.com/office/drawing/2014/main" id="{1EF59716-F0E9-5AF8-57AF-56C40650EF4C}"/>
              </a:ext>
            </a:extLst>
          </p:cNvPr>
          <p:cNvSpPr/>
          <p:nvPr/>
        </p:nvSpPr>
        <p:spPr>
          <a:xfrm>
            <a:off x="0" y="0"/>
            <a:ext cx="692805" cy="6858000"/>
          </a:xfrm>
          <a:custGeom>
            <a:avLst/>
            <a:gdLst/>
            <a:ahLst/>
            <a:cxnLst/>
            <a:rect l="l" t="t" r="r" b="b"/>
            <a:pathLst>
              <a:path w="1080135" h="10692130">
                <a:moveTo>
                  <a:pt x="1079995" y="0"/>
                </a:moveTo>
                <a:lnTo>
                  <a:pt x="0" y="0"/>
                </a:lnTo>
                <a:lnTo>
                  <a:pt x="0" y="10692003"/>
                </a:lnTo>
                <a:lnTo>
                  <a:pt x="1079995" y="10692003"/>
                </a:lnTo>
                <a:lnTo>
                  <a:pt x="1079995" y="0"/>
                </a:lnTo>
                <a:close/>
              </a:path>
            </a:pathLst>
          </a:custGeom>
          <a:solidFill>
            <a:schemeClr val="accent5"/>
          </a:solidFill>
        </p:spPr>
        <p:txBody>
          <a:bodyPr wrap="square" lIns="0" tIns="0" rIns="0" bIns="0" rtlCol="0"/>
          <a:lstStyle/>
          <a:p>
            <a:endParaRPr/>
          </a:p>
        </p:txBody>
      </p:sp>
      <p:sp>
        <p:nvSpPr>
          <p:cNvPr id="3" name="object 10">
            <a:extLst>
              <a:ext uri="{FF2B5EF4-FFF2-40B4-BE49-F238E27FC236}">
                <a16:creationId xmlns:a16="http://schemas.microsoft.com/office/drawing/2014/main" id="{AFABD241-EECA-04E8-6BB1-1415F583CE60}"/>
              </a:ext>
            </a:extLst>
          </p:cNvPr>
          <p:cNvSpPr/>
          <p:nvPr/>
        </p:nvSpPr>
        <p:spPr>
          <a:xfrm>
            <a:off x="222744" y="3305345"/>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object 12">
            <a:extLst>
              <a:ext uri="{FF2B5EF4-FFF2-40B4-BE49-F238E27FC236}">
                <a16:creationId xmlns:a16="http://schemas.microsoft.com/office/drawing/2014/main" id="{4FE2C771-29F3-1CFA-5FDA-CFD9E22165AA}"/>
              </a:ext>
            </a:extLst>
          </p:cNvPr>
          <p:cNvSpPr/>
          <p:nvPr/>
        </p:nvSpPr>
        <p:spPr>
          <a:xfrm>
            <a:off x="7643973" y="2476071"/>
            <a:ext cx="4191957" cy="3677551"/>
          </a:xfrm>
          <a:custGeom>
            <a:avLst/>
            <a:gdLst/>
            <a:ahLst/>
            <a:cxnLst/>
            <a:rect l="l" t="t" r="r" b="b"/>
            <a:pathLst>
              <a:path w="8496300" h="6678295">
                <a:moveTo>
                  <a:pt x="8495995" y="0"/>
                </a:moveTo>
                <a:lnTo>
                  <a:pt x="0" y="0"/>
                </a:lnTo>
                <a:lnTo>
                  <a:pt x="0" y="6677990"/>
                </a:lnTo>
                <a:lnTo>
                  <a:pt x="8495995" y="6677990"/>
                </a:lnTo>
                <a:lnTo>
                  <a:pt x="8495995" y="0"/>
                </a:lnTo>
                <a:close/>
              </a:path>
            </a:pathLst>
          </a:custGeom>
          <a:solidFill>
            <a:schemeClr val="accent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7F0C383E-8B34-2B7F-6506-7F076C5290C1}"/>
              </a:ext>
            </a:extLst>
          </p:cNvPr>
          <p:cNvSpPr>
            <a:spLocks noGrp="1"/>
          </p:cNvSpPr>
          <p:nvPr>
            <p:ph type="title"/>
          </p:nvPr>
        </p:nvSpPr>
        <p:spPr/>
        <p:txBody>
          <a:bodyPr/>
          <a:lstStyle/>
          <a:p>
            <a:r>
              <a:rPr kumimoji="0" lang="en-GB" sz="4400" b="0" i="0" u="none" strike="noStrike" kern="0" cap="none" spc="100" normalizeH="0" baseline="0" noProof="0">
                <a:ln>
                  <a:noFill/>
                </a:ln>
                <a:solidFill>
                  <a:prstClr val="white"/>
                </a:solidFill>
                <a:effectLst/>
                <a:uLnTx/>
                <a:uFillTx/>
                <a:latin typeface="Aptos" panose="020B0004020202020204" pitchFamily="34" charset="0"/>
                <a:ea typeface="+mn-ea"/>
                <a:cs typeface="Arial"/>
              </a:rPr>
              <a:t>CONTENTS</a:t>
            </a:r>
            <a:endParaRPr lang="en-GB"/>
          </a:p>
        </p:txBody>
      </p:sp>
      <p:sp>
        <p:nvSpPr>
          <p:cNvPr id="9" name="Footer Placeholder 4">
            <a:extLst>
              <a:ext uri="{FF2B5EF4-FFF2-40B4-BE49-F238E27FC236}">
                <a16:creationId xmlns:a16="http://schemas.microsoft.com/office/drawing/2014/main" id="{8C8354E7-9164-0C1A-4848-C9979B5F30C3}"/>
              </a:ext>
            </a:extLst>
          </p:cNvPr>
          <p:cNvSpPr txBox="1">
            <a:spLocks/>
          </p:cNvSpPr>
          <p:nvPr/>
        </p:nvSpPr>
        <p:spPr>
          <a:xfrm>
            <a:off x="10164726" y="6514435"/>
            <a:ext cx="1671204" cy="241945"/>
          </a:xfrm>
          <a:prstGeom prst="rect">
            <a:avLst/>
          </a:prstGeom>
        </p:spPr>
        <p:txBody>
          <a:bodyPr vert="horz" lIns="0" tIns="0" rIns="0" bIns="0" rtlCol="0" anchor="ctr"/>
          <a:lstStyle>
            <a:defPPr>
              <a:defRPr lang="en-US"/>
            </a:defPPr>
            <a:lvl1pPr marL="0" algn="l" defTabSz="457200" rtl="0" eaLnBrk="1" latinLnBrk="0" hangingPunct="1">
              <a:defRPr sz="700" kern="1200">
                <a:solidFill>
                  <a:schemeClr val="tx1"/>
                </a:solidFill>
                <a:latin typeface="Aptos" panose="020B00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rPr>
              <a:t>© Quadrangle 2024 </a:t>
            </a:r>
            <a:r>
              <a:rPr kumimoji="0" lang="en-GB" sz="700" b="0" i="0" u="none" strike="noStrike" kern="1200" cap="all" spc="0" normalizeH="0" baseline="0" noProof="0">
                <a:ln>
                  <a:noFill/>
                </a:ln>
                <a:solidFill>
                  <a:prstClr val="white"/>
                </a:solidFill>
                <a:effectLst/>
                <a:uLnTx/>
                <a:uFillTx/>
                <a:latin typeface="Aptos" panose="020B0004020202020204" pitchFamily="34" charset="0"/>
                <a:ea typeface="+mn-ea"/>
                <a:cs typeface="Arial" panose="020B0604020202020204" pitchFamily="34" charset="0"/>
              </a:rPr>
              <a:t>internal</a:t>
            </a:r>
            <a:endParaRPr kumimoji="0" lang="en-GB" sz="700" b="0" i="0" u="none" strike="noStrike" kern="1200" cap="all" spc="0" normalizeH="0" baseline="0" noProof="0">
              <a:ln>
                <a:noFill/>
              </a:ln>
              <a:solidFill>
                <a:prstClr val="white"/>
              </a:solidFill>
              <a:effectLst/>
              <a:uLnTx/>
              <a:uFillTx/>
              <a:latin typeface="Aptos" panose="020B0004020202020204" pitchFamily="34" charset="0"/>
              <a:ea typeface="+mn-ea"/>
              <a:cs typeface="+mn-cs"/>
            </a:endParaRPr>
          </a:p>
        </p:txBody>
      </p:sp>
      <p:graphicFrame>
        <p:nvGraphicFramePr>
          <p:cNvPr id="15" name="Table 14">
            <a:extLst>
              <a:ext uri="{FF2B5EF4-FFF2-40B4-BE49-F238E27FC236}">
                <a16:creationId xmlns:a16="http://schemas.microsoft.com/office/drawing/2014/main" id="{FEAA77CC-FD39-9FC9-165A-A0F9F8E56A84}"/>
              </a:ext>
            </a:extLst>
          </p:cNvPr>
          <p:cNvGraphicFramePr>
            <a:graphicFrameLocks noGrp="1"/>
          </p:cNvGraphicFramePr>
          <p:nvPr>
            <p:extLst>
              <p:ext uri="{D42A27DB-BD31-4B8C-83A1-F6EECF244321}">
                <p14:modId xmlns:p14="http://schemas.microsoft.com/office/powerpoint/2010/main" val="2978777240"/>
              </p:ext>
            </p:extLst>
          </p:nvPr>
        </p:nvGraphicFramePr>
        <p:xfrm>
          <a:off x="7808359" y="2765469"/>
          <a:ext cx="3722460" cy="3114040"/>
        </p:xfrm>
        <a:graphic>
          <a:graphicData uri="http://schemas.openxmlformats.org/drawingml/2006/table">
            <a:tbl>
              <a:tblPr firstRow="1" bandRow="1">
                <a:tableStyleId>{2D5ABB26-0587-4C30-8999-92F81FD0307C}</a:tableStyleId>
              </a:tblPr>
              <a:tblGrid>
                <a:gridCol w="369870">
                  <a:extLst>
                    <a:ext uri="{9D8B030D-6E8A-4147-A177-3AD203B41FA5}">
                      <a16:colId xmlns:a16="http://schemas.microsoft.com/office/drawing/2014/main" val="2341043478"/>
                    </a:ext>
                  </a:extLst>
                </a:gridCol>
                <a:gridCol w="2845942">
                  <a:extLst>
                    <a:ext uri="{9D8B030D-6E8A-4147-A177-3AD203B41FA5}">
                      <a16:colId xmlns:a16="http://schemas.microsoft.com/office/drawing/2014/main" val="147132705"/>
                    </a:ext>
                  </a:extLst>
                </a:gridCol>
                <a:gridCol w="506648">
                  <a:extLst>
                    <a:ext uri="{9D8B030D-6E8A-4147-A177-3AD203B41FA5}">
                      <a16:colId xmlns:a16="http://schemas.microsoft.com/office/drawing/2014/main" val="2647262219"/>
                    </a:ext>
                  </a:extLst>
                </a:gridCol>
              </a:tblGrid>
              <a:tr h="370840">
                <a:tc>
                  <a:txBody>
                    <a:bodyPr/>
                    <a:lstStyle/>
                    <a:p>
                      <a:pPr algn="r"/>
                      <a:r>
                        <a:rPr lang="en-GB" sz="1400">
                          <a:solidFill>
                            <a:schemeClr val="tx1">
                              <a:lumMod val="50000"/>
                              <a:lumOff val="50000"/>
                            </a:schemeClr>
                          </a:solidFill>
                        </a:rPr>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rPr>
                        <a:t>BACKGROUND, OBJECTIVES AND METHODOLOGY</a:t>
                      </a:r>
                    </a:p>
                  </a:txBody>
                  <a:tcPr/>
                </a:tc>
                <a:tc>
                  <a:txBody>
                    <a:bodyPr/>
                    <a:lstStyle/>
                    <a:p>
                      <a:pPr algn="ctr"/>
                      <a:r>
                        <a:rPr lang="en-GB" sz="1400">
                          <a:solidFill>
                            <a:schemeClr val="tx1">
                              <a:lumMod val="50000"/>
                              <a:lumOff val="50000"/>
                            </a:schemeClr>
                          </a:solidFill>
                        </a:rPr>
                        <a:t>3</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3099621354"/>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sym typeface="Wingdings" panose="05000000000000000000" pitchFamily="2" charset="2"/>
                        </a:rPr>
                        <a:t>2</a:t>
                      </a:r>
                      <a:endParaRPr lang="en-GB" sz="1400">
                        <a:solidFill>
                          <a:schemeClr val="tx1">
                            <a:lumMod val="50000"/>
                            <a:lumOff val="50000"/>
                          </a:schemeClr>
                        </a:solidFill>
                      </a:endParaRPr>
                    </a:p>
                  </a:txBody>
                  <a:tcPr/>
                </a:tc>
                <a:tc>
                  <a:txBody>
                    <a:bodyPr/>
                    <a:lstStyle/>
                    <a:p>
                      <a:pPr marL="0" lvl="0" indent="0" algn="l">
                        <a:lnSpc>
                          <a:spcPct val="112000"/>
                        </a:lnSpc>
                        <a:spcAft>
                          <a:spcPts val="300"/>
                        </a:spcAft>
                        <a:buFont typeface="+mj-lt"/>
                        <a:buNone/>
                        <a:defRPr/>
                      </a:pPr>
                      <a:r>
                        <a:rPr lang="en-GB" sz="1400">
                          <a:solidFill>
                            <a:schemeClr val="tx1">
                              <a:lumMod val="50000"/>
                              <a:lumOff val="50000"/>
                            </a:schemeClr>
                          </a:solidFill>
                        </a:rPr>
                        <a:t>EXECUTIVE SUMMARY </a:t>
                      </a:r>
                    </a:p>
                  </a:txBody>
                  <a:tcPr/>
                </a:tc>
                <a:tc>
                  <a:txBody>
                    <a:bodyPr/>
                    <a:lstStyle/>
                    <a:p>
                      <a:pPr algn="ctr"/>
                      <a:r>
                        <a:rPr lang="en-GB" sz="1400">
                          <a:solidFill>
                            <a:schemeClr val="tx1">
                              <a:lumMod val="50000"/>
                              <a:lumOff val="50000"/>
                            </a:schemeClr>
                          </a:solidFill>
                        </a:rPr>
                        <a:t>9</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1299622883"/>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bg1"/>
                          </a:solidFill>
                          <a:sym typeface="Wingdings" panose="05000000000000000000" pitchFamily="2" charset="2"/>
                        </a:rPr>
                        <a:t>3</a:t>
                      </a:r>
                      <a:endParaRPr lang="en-GB" sz="1400">
                        <a:solidFill>
                          <a:schemeClr val="bg1"/>
                        </a:solidFill>
                      </a:endParaRPr>
                    </a:p>
                  </a:txBody>
                  <a:tcPr/>
                </a:tc>
                <a:tc>
                  <a:txBody>
                    <a:bodyPr/>
                    <a:lstStyle/>
                    <a:p>
                      <a:r>
                        <a:rPr lang="en-GB" sz="1400">
                          <a:solidFill>
                            <a:schemeClr val="bg1"/>
                          </a:solidFill>
                        </a:rPr>
                        <a:t>THE “RULES” FOR ENGAGEMENT</a:t>
                      </a:r>
                    </a:p>
                  </a:txBody>
                  <a:tcPr/>
                </a:tc>
                <a:tc>
                  <a:txBody>
                    <a:bodyPr/>
                    <a:lstStyle/>
                    <a:p>
                      <a:pPr algn="ctr"/>
                      <a:r>
                        <a:rPr lang="en-GB" sz="1400">
                          <a:solidFill>
                            <a:schemeClr val="bg1"/>
                          </a:solidFill>
                        </a:rPr>
                        <a:t>13</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2176997481"/>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rPr>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rPr>
                        <a:t>CHANNEL USE</a:t>
                      </a:r>
                    </a:p>
                  </a:txBody>
                  <a:tcPr/>
                </a:tc>
                <a:tc>
                  <a:txBody>
                    <a:bodyPr/>
                    <a:lstStyle/>
                    <a:p>
                      <a:pPr algn="ctr"/>
                      <a:r>
                        <a:rPr lang="en-GB" sz="1400">
                          <a:solidFill>
                            <a:schemeClr val="tx1">
                              <a:lumMod val="50000"/>
                              <a:lumOff val="50000"/>
                            </a:schemeClr>
                          </a:solidFill>
                        </a:rPr>
                        <a:t>21</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259995560"/>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rPr>
                        <a:t>THE LANGUAGE OF DISRUPTION</a:t>
                      </a:r>
                    </a:p>
                  </a:txBody>
                  <a:tcPr/>
                </a:tc>
                <a:tc>
                  <a:txBody>
                    <a:bodyPr/>
                    <a:lstStyle/>
                    <a:p>
                      <a:pPr algn="ctr"/>
                      <a:r>
                        <a:rPr lang="en-GB" sz="1400">
                          <a:solidFill>
                            <a:schemeClr val="tx1">
                              <a:lumMod val="50000"/>
                              <a:lumOff val="50000"/>
                            </a:schemeClr>
                          </a:solidFill>
                        </a:rPr>
                        <a:t>31</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3263867188"/>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rPr>
                        <a:t>TICKET ACCEPTANCE</a:t>
                      </a:r>
                    </a:p>
                  </a:txBody>
                  <a:tcPr/>
                </a:tc>
                <a:tc>
                  <a:txBody>
                    <a:bodyPr/>
                    <a:lstStyle/>
                    <a:p>
                      <a:pPr algn="ctr"/>
                      <a:r>
                        <a:rPr lang="en-GB" sz="1400" dirty="0">
                          <a:solidFill>
                            <a:schemeClr val="tx1">
                              <a:lumMod val="50000"/>
                              <a:lumOff val="50000"/>
                            </a:schemeClr>
                          </a:solidFill>
                        </a:rPr>
                        <a:t>40</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1551487542"/>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rPr>
                        <a:t>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rPr>
                        <a:t>SPECIFIC INTERVENTIONS</a:t>
                      </a:r>
                    </a:p>
                  </a:txBody>
                  <a:tcPr/>
                </a:tc>
                <a:tc>
                  <a:txBody>
                    <a:bodyPr/>
                    <a:lstStyle/>
                    <a:p>
                      <a:pPr algn="ctr"/>
                      <a:r>
                        <a:rPr lang="en-GB" sz="1400" dirty="0">
                          <a:solidFill>
                            <a:schemeClr val="tx1">
                              <a:lumMod val="50000"/>
                              <a:lumOff val="50000"/>
                            </a:schemeClr>
                          </a:solidFill>
                        </a:rPr>
                        <a:t>47</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2089204544"/>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rPr>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rPr>
                        <a:t>APPENDIX</a:t>
                      </a:r>
                    </a:p>
                  </a:txBody>
                  <a:tcPr/>
                </a:tc>
                <a:tc>
                  <a:txBody>
                    <a:bodyPr/>
                    <a:lstStyle/>
                    <a:p>
                      <a:pPr algn="ctr"/>
                      <a:r>
                        <a:rPr lang="en-GB" sz="1400" dirty="0">
                          <a:solidFill>
                            <a:schemeClr val="tx1">
                              <a:lumMod val="50000"/>
                              <a:lumOff val="50000"/>
                            </a:schemeClr>
                          </a:solidFill>
                        </a:rPr>
                        <a:t>59</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949121324"/>
                  </a:ext>
                </a:extLst>
              </a:tr>
            </a:tbl>
          </a:graphicData>
        </a:graphic>
      </p:graphicFrame>
      <p:sp>
        <p:nvSpPr>
          <p:cNvPr id="16" name="Footer Placeholder 15">
            <a:extLst>
              <a:ext uri="{FF2B5EF4-FFF2-40B4-BE49-F238E27FC236}">
                <a16:creationId xmlns:a16="http://schemas.microsoft.com/office/drawing/2014/main" id="{52B61FD6-A542-4861-146D-424C2B40F0C7}"/>
              </a:ext>
            </a:extLst>
          </p:cNvPr>
          <p:cNvSpPr>
            <a:spLocks noGrp="1"/>
          </p:cNvSpPr>
          <p:nvPr>
            <p:ph type="ftr" sz="quarter" idx="4294967295"/>
          </p:nvPr>
        </p:nvSpPr>
        <p:spPr>
          <a:xfrm>
            <a:off x="4038600" y="6356350"/>
            <a:ext cx="4114800" cy="365125"/>
          </a:xfrm>
        </p:spPr>
        <p:txBody>
          <a:bodyPr/>
          <a:lstStyle/>
          <a:p>
            <a:r>
              <a:rPr lang="en-GB"/>
              <a:t>© Quadrangle 2024 INTERNAL</a:t>
            </a:r>
          </a:p>
        </p:txBody>
      </p:sp>
      <p:sp>
        <p:nvSpPr>
          <p:cNvPr id="5" name="Slide Number Placeholder 4">
            <a:extLst>
              <a:ext uri="{FF2B5EF4-FFF2-40B4-BE49-F238E27FC236}">
                <a16:creationId xmlns:a16="http://schemas.microsoft.com/office/drawing/2014/main" id="{97E1CAFC-962E-4C6E-7476-758F05C68E62}"/>
              </a:ext>
            </a:extLst>
          </p:cNvPr>
          <p:cNvSpPr>
            <a:spLocks noGrp="1"/>
          </p:cNvSpPr>
          <p:nvPr>
            <p:ph type="sldNum" sz="quarter" idx="12"/>
          </p:nvPr>
        </p:nvSpPr>
        <p:spPr/>
        <p:txBody>
          <a:bodyPr/>
          <a:lstStyle/>
          <a:p>
            <a:fld id="{D21AD756-BDF5-4970-ABE2-54C1A0898887}" type="slidenum">
              <a:rPr lang="en-GB" smtClean="0"/>
              <a:t>13</a:t>
            </a:fld>
            <a:endParaRPr lang="en-GB"/>
          </a:p>
        </p:txBody>
      </p:sp>
    </p:spTree>
    <p:extLst>
      <p:ext uri="{BB962C8B-B14F-4D97-AF65-F5344CB8AC3E}">
        <p14:creationId xmlns:p14="http://schemas.microsoft.com/office/powerpoint/2010/main" val="392505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bject 11">
            <a:extLst>
              <a:ext uri="{FF2B5EF4-FFF2-40B4-BE49-F238E27FC236}">
                <a16:creationId xmlns:a16="http://schemas.microsoft.com/office/drawing/2014/main" id="{7B940F3B-7BD9-DCC6-4221-195CFA3ED046}"/>
              </a:ext>
            </a:extLst>
          </p:cNvPr>
          <p:cNvSpPr/>
          <p:nvPr/>
        </p:nvSpPr>
        <p:spPr>
          <a:xfrm>
            <a:off x="153220" y="2574151"/>
            <a:ext cx="12038780" cy="3591700"/>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a:p>
        </p:txBody>
      </p:sp>
      <p:sp>
        <p:nvSpPr>
          <p:cNvPr id="2" name="object 9">
            <a:extLst>
              <a:ext uri="{FF2B5EF4-FFF2-40B4-BE49-F238E27FC236}">
                <a16:creationId xmlns:a16="http://schemas.microsoft.com/office/drawing/2014/main" id="{254CE656-006E-0B08-8552-F0F035566DCB}"/>
              </a:ext>
            </a:extLst>
          </p:cNvPr>
          <p:cNvSpPr/>
          <p:nvPr/>
        </p:nvSpPr>
        <p:spPr>
          <a:xfrm>
            <a:off x="0" y="0"/>
            <a:ext cx="692805" cy="6858000"/>
          </a:xfrm>
          <a:custGeom>
            <a:avLst/>
            <a:gdLst/>
            <a:ahLst/>
            <a:cxnLst/>
            <a:rect l="l" t="t" r="r" b="b"/>
            <a:pathLst>
              <a:path w="1080135" h="10692130">
                <a:moveTo>
                  <a:pt x="1079995" y="0"/>
                </a:moveTo>
                <a:lnTo>
                  <a:pt x="0" y="0"/>
                </a:lnTo>
                <a:lnTo>
                  <a:pt x="0" y="10692003"/>
                </a:lnTo>
                <a:lnTo>
                  <a:pt x="1079995" y="10692003"/>
                </a:lnTo>
                <a:lnTo>
                  <a:pt x="1079995" y="0"/>
                </a:lnTo>
                <a:close/>
              </a:path>
            </a:pathLst>
          </a:custGeom>
          <a:solidFill>
            <a:schemeClr val="accent5"/>
          </a:solidFill>
        </p:spPr>
        <p:txBody>
          <a:bodyPr wrap="square" lIns="0" tIns="0" rIns="0" bIns="0" rtlCol="0"/>
          <a:lstStyle/>
          <a:p>
            <a:endParaRPr/>
          </a:p>
        </p:txBody>
      </p:sp>
      <p:sp>
        <p:nvSpPr>
          <p:cNvPr id="3" name="object 10">
            <a:extLst>
              <a:ext uri="{FF2B5EF4-FFF2-40B4-BE49-F238E27FC236}">
                <a16:creationId xmlns:a16="http://schemas.microsoft.com/office/drawing/2014/main" id="{AFABD241-EECA-04E8-6BB1-1415F583CE60}"/>
              </a:ext>
            </a:extLst>
          </p:cNvPr>
          <p:cNvSpPr/>
          <p:nvPr/>
        </p:nvSpPr>
        <p:spPr>
          <a:xfrm>
            <a:off x="222744" y="3305345"/>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endParaRPr/>
          </a:p>
        </p:txBody>
      </p:sp>
      <p:sp>
        <p:nvSpPr>
          <p:cNvPr id="4" name="object 14">
            <a:extLst>
              <a:ext uri="{FF2B5EF4-FFF2-40B4-BE49-F238E27FC236}">
                <a16:creationId xmlns:a16="http://schemas.microsoft.com/office/drawing/2014/main" id="{5F812337-0A60-91E4-5E42-907979D339BA}"/>
              </a:ext>
            </a:extLst>
          </p:cNvPr>
          <p:cNvSpPr txBox="1">
            <a:spLocks/>
          </p:cNvSpPr>
          <p:nvPr/>
        </p:nvSpPr>
        <p:spPr>
          <a:xfrm>
            <a:off x="1019175" y="6560860"/>
            <a:ext cx="3716020" cy="153888"/>
          </a:xfrm>
          <a:prstGeom prst="rect">
            <a:avLst/>
          </a:prstGeom>
        </p:spPr>
        <p:txBody>
          <a:bodyPr vert="horz" wrap="square" lIns="0" tIns="0" rIns="0" bIns="0" rtlCol="0" anchor="ctr">
            <a:spAutoFit/>
          </a:bodyPr>
          <a:lstStyle>
            <a:defPPr>
              <a:defRPr kern="0"/>
            </a:defPPr>
            <a:lvl1pPr>
              <a:defRPr sz="1200" b="0" i="0">
                <a:solidFill>
                  <a:schemeClr val="tx1"/>
                </a:solidFill>
                <a:latin typeface="Trebuchet MS"/>
                <a:cs typeface="Trebuchet MS"/>
              </a:defRPr>
            </a:lvl1pPr>
          </a:lstStyle>
          <a:p>
            <a:pPr marL="12700"/>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Passenger Information </a:t>
            </a:r>
            <a:r>
              <a:rPr lang="en-GB" sz="1000" b="1" kern="0">
                <a:solidFill>
                  <a:prstClr val="black"/>
                </a:solidFill>
                <a:latin typeface="Aptos Display" panose="02110004020202020204"/>
                <a:cs typeface="Gill Sans MT"/>
              </a:rPr>
              <a:t>D</a:t>
            </a:r>
            <a:r>
              <a:rPr kumimoji="0" lang="en-GB" sz="1000" b="1" i="0" u="none" strike="noStrike" kern="0" cap="none" spc="0" normalizeH="0" baseline="0" noProof="0" err="1">
                <a:ln>
                  <a:noFill/>
                </a:ln>
                <a:solidFill>
                  <a:prstClr val="black"/>
                </a:solidFill>
                <a:effectLst/>
                <a:uLnTx/>
                <a:uFillTx/>
                <a:latin typeface="Aptos Display" panose="02110004020202020204"/>
                <a:ea typeface="+mn-ea"/>
                <a:cs typeface="Gill Sans MT"/>
              </a:rPr>
              <a:t>uring</a:t>
            </a:r>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 Disruption – Debrief </a:t>
            </a:r>
            <a:endParaRPr kumimoji="0" lang="en-GB" sz="1000" b="0" i="0" u="none" strike="noStrike" kern="0" cap="none" spc="140" normalizeH="0" baseline="0" noProof="0">
              <a:ln>
                <a:noFill/>
              </a:ln>
              <a:solidFill>
                <a:prstClr val="black"/>
              </a:solidFill>
              <a:effectLst/>
              <a:uLnTx/>
              <a:uFillTx/>
              <a:latin typeface="Aptos Display" panose="02110004020202020204"/>
              <a:ea typeface="+mn-ea"/>
              <a:cs typeface="Gill Sans MT"/>
            </a:endParaRPr>
          </a:p>
        </p:txBody>
      </p:sp>
      <p:sp>
        <p:nvSpPr>
          <p:cNvPr id="42" name="object 16">
            <a:extLst>
              <a:ext uri="{FF2B5EF4-FFF2-40B4-BE49-F238E27FC236}">
                <a16:creationId xmlns:a16="http://schemas.microsoft.com/office/drawing/2014/main" id="{7C9FD81E-79A9-7FCF-B2E4-6051987BD5F9}"/>
              </a:ext>
            </a:extLst>
          </p:cNvPr>
          <p:cNvSpPr txBox="1">
            <a:spLocks/>
          </p:cNvSpPr>
          <p:nvPr/>
        </p:nvSpPr>
        <p:spPr>
          <a:xfrm>
            <a:off x="1019174" y="229101"/>
            <a:ext cx="5161290" cy="2215991"/>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R="24130"/>
            <a:r>
              <a:rPr lang="en-GB" sz="3600" kern="0" spc="100">
                <a:solidFill>
                  <a:srgbClr val="A60366"/>
                </a:solidFill>
                <a:latin typeface="Aptos" panose="020B0004020202020204" pitchFamily="34" charset="0"/>
              </a:rPr>
              <a:t>THE DOMINANT “NEED” IS HAVING THE RIGHT INFORMATION TO MAKE A DECISION</a:t>
            </a:r>
            <a:endParaRPr lang="en-GB" sz="1400" kern="0">
              <a:solidFill>
                <a:srgbClr val="A60366"/>
              </a:solidFill>
              <a:latin typeface="Aptos" panose="020B0004020202020204" pitchFamily="34" charset="0"/>
            </a:endParaRPr>
          </a:p>
        </p:txBody>
      </p:sp>
      <p:sp>
        <p:nvSpPr>
          <p:cNvPr id="19" name="TextBox 18">
            <a:extLst>
              <a:ext uri="{FF2B5EF4-FFF2-40B4-BE49-F238E27FC236}">
                <a16:creationId xmlns:a16="http://schemas.microsoft.com/office/drawing/2014/main" id="{4C0D5A33-48CB-0BA1-0A59-44C6155D5D55}"/>
              </a:ext>
            </a:extLst>
          </p:cNvPr>
          <p:cNvSpPr txBox="1"/>
          <p:nvPr/>
        </p:nvSpPr>
        <p:spPr>
          <a:xfrm>
            <a:off x="7161719" y="357032"/>
            <a:ext cx="4674211" cy="1510670"/>
          </a:xfrm>
          <a:prstGeom prst="rect">
            <a:avLst/>
          </a:prstGeom>
          <a:noFill/>
        </p:spPr>
        <p:txBody>
          <a:bodyPr wrap="square" lIns="0" tIns="0" rIns="0" bIns="0" anchor="t">
            <a:spAutoFit/>
          </a:bodyPr>
          <a:lstStyle/>
          <a:p>
            <a:pPr marR="78105">
              <a:spcBef>
                <a:spcPts val="1655"/>
              </a:spcBef>
            </a:pPr>
            <a:r>
              <a:rPr lang="en-GB" sz="1400" b="1" kern="0">
                <a:solidFill>
                  <a:schemeClr val="bg2">
                    <a:lumMod val="25000"/>
                  </a:schemeClr>
                </a:solidFill>
                <a:latin typeface="Aptos" panose="020B0004020202020204" pitchFamily="34" charset="0"/>
              </a:rPr>
              <a:t>Although passengers have multiple needs during times of disruption – both planned and unplanned – ultimately these ladder up to one dominant need that, if met, allows them to decide what to do and when. </a:t>
            </a:r>
          </a:p>
          <a:p>
            <a:pPr marR="78105">
              <a:spcBef>
                <a:spcPts val="1655"/>
              </a:spcBef>
            </a:pPr>
            <a:r>
              <a:rPr lang="en-GB" sz="1400" b="1" kern="0">
                <a:solidFill>
                  <a:schemeClr val="bg2">
                    <a:lumMod val="25000"/>
                  </a:schemeClr>
                </a:solidFill>
                <a:latin typeface="Aptos" panose="020B0004020202020204" pitchFamily="34" charset="0"/>
              </a:rPr>
              <a:t>It’s about putting the passenger back into a position of control over their journey. </a:t>
            </a:r>
          </a:p>
        </p:txBody>
      </p:sp>
      <p:sp>
        <p:nvSpPr>
          <p:cNvPr id="27" name="Text Placeholder 2">
            <a:extLst>
              <a:ext uri="{FF2B5EF4-FFF2-40B4-BE49-F238E27FC236}">
                <a16:creationId xmlns:a16="http://schemas.microsoft.com/office/drawing/2014/main" id="{B8028390-3AA3-EA6D-EB00-63597EFEEDA3}"/>
              </a:ext>
            </a:extLst>
          </p:cNvPr>
          <p:cNvSpPr txBox="1">
            <a:spLocks/>
          </p:cNvSpPr>
          <p:nvPr/>
        </p:nvSpPr>
        <p:spPr>
          <a:xfrm>
            <a:off x="909006" y="2780300"/>
            <a:ext cx="3411233" cy="2276127"/>
          </a:xfrm>
          <a:prstGeom prst="rect">
            <a:avLst/>
          </a:prstGeom>
        </p:spPr>
        <p:txBody>
          <a:bodyPr/>
          <a:lstStyle>
            <a:lvl1pPr marL="0" indent="0" algn="l" defTabSz="914400" rtl="0" eaLnBrk="1" latinLnBrk="0" hangingPunct="1">
              <a:lnSpc>
                <a:spcPct val="110000"/>
              </a:lnSpc>
              <a:spcBef>
                <a:spcPts val="600"/>
              </a:spcBef>
              <a:buFont typeface="Arial" panose="020B0604020202020204" pitchFamily="34" charset="0"/>
              <a:buNone/>
              <a:defRPr sz="1400" kern="1200">
                <a:solidFill>
                  <a:schemeClr val="tx1"/>
                </a:solidFill>
                <a:latin typeface="+mn-lt"/>
                <a:ea typeface="+mn-ea"/>
                <a:cs typeface="+mn-cs"/>
              </a:defRPr>
            </a:lvl1pPr>
            <a:lvl2pPr marL="0" indent="0" algn="l" defTabSz="914400" rtl="0" eaLnBrk="1" latinLnBrk="0" hangingPunct="1">
              <a:lnSpc>
                <a:spcPct val="110000"/>
              </a:lnSpc>
              <a:spcBef>
                <a:spcPts val="1200"/>
              </a:spcBef>
              <a:spcAft>
                <a:spcPts val="0"/>
              </a:spcAft>
              <a:buFont typeface="Arial" panose="020B0604020202020204" pitchFamily="34" charset="0"/>
              <a:buNone/>
              <a:defRPr sz="1400" b="1" kern="1200">
                <a:solidFill>
                  <a:schemeClr val="tx1"/>
                </a:solidFill>
                <a:latin typeface="+mn-lt"/>
                <a:ea typeface="+mn-ea"/>
                <a:cs typeface="+mn-cs"/>
              </a:defRPr>
            </a:lvl2pPr>
            <a:lvl3pPr marL="268288" indent="-268288" algn="l" defTabSz="914400" rtl="0" eaLnBrk="1" latinLnBrk="0" hangingPunct="1">
              <a:lnSpc>
                <a:spcPct val="110000"/>
              </a:lnSpc>
              <a:spcBef>
                <a:spcPts val="600"/>
              </a:spcBef>
              <a:buFont typeface="Arial" panose="020B0604020202020204" pitchFamily="34" charset="0"/>
              <a:buChar char="•"/>
              <a:defRPr sz="1400" kern="1200">
                <a:solidFill>
                  <a:schemeClr val="tx1"/>
                </a:solidFill>
                <a:latin typeface="+mn-lt"/>
                <a:ea typeface="+mn-ea"/>
                <a:cs typeface="+mn-cs"/>
              </a:defRPr>
            </a:lvl3pPr>
            <a:lvl4pPr marL="268288" indent="-268288" algn="l" defTabSz="914400" rtl="0" eaLnBrk="1" latinLnBrk="0" hangingPunct="1">
              <a:lnSpc>
                <a:spcPct val="110000"/>
              </a:lnSpc>
              <a:spcBef>
                <a:spcPts val="600"/>
              </a:spcBef>
              <a:buFont typeface="+mj-lt"/>
              <a:buAutoNum type="arabicPeriod"/>
              <a:defRPr sz="1400" kern="1200">
                <a:solidFill>
                  <a:schemeClr val="tx1"/>
                </a:solidFill>
                <a:latin typeface="+mn-lt"/>
                <a:ea typeface="+mn-ea"/>
                <a:cs typeface="+mn-cs"/>
              </a:defRPr>
            </a:lvl4pPr>
            <a:lvl5pPr marL="268288" indent="0" algn="l" defTabSz="914400" rtl="0" eaLnBrk="1" latinLnBrk="0" hangingPunct="1">
              <a:lnSpc>
                <a:spcPct val="110000"/>
              </a:lnSpc>
              <a:spcBef>
                <a:spcPts val="600"/>
              </a:spcBef>
              <a:buFont typeface="Aptos" panose="020B0004020202020204" pitchFamily="34" charset="0"/>
              <a:buNone/>
              <a:defRPr sz="1400" kern="1200">
                <a:solidFill>
                  <a:schemeClr val="tx1"/>
                </a:solidFill>
                <a:latin typeface="+mn-lt"/>
                <a:ea typeface="+mn-ea"/>
                <a:cs typeface="+mn-cs"/>
              </a:defRPr>
            </a:lvl5pPr>
            <a:lvl6pPr marL="534988" indent="-266700" algn="l" defTabSz="914400" rtl="0" eaLnBrk="1" latinLnBrk="0" hangingPunct="1">
              <a:lnSpc>
                <a:spcPct val="110000"/>
              </a:lnSpc>
              <a:spcBef>
                <a:spcPts val="400"/>
              </a:spcBef>
              <a:buFont typeface="Aptos" panose="020B00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2" indent="0" algn="ctr" defTabSz="914400" rtl="0" eaLnBrk="1" fontAlgn="auto" latinLnBrk="0" hangingPunct="1">
              <a:lnSpc>
                <a:spcPct val="100000"/>
              </a:lnSpc>
              <a:spcBef>
                <a:spcPts val="600"/>
              </a:spcBef>
              <a:buClrTx/>
              <a:buSzTx/>
              <a:buNone/>
              <a:tabLst/>
              <a:defRPr/>
            </a:pPr>
            <a:r>
              <a:rPr lang="en-GB" sz="1600" b="1">
                <a:solidFill>
                  <a:prstClr val="black"/>
                </a:solidFill>
                <a:latin typeface="Aptos" panose="02110004020202020204"/>
              </a:rPr>
              <a:t>Emotional needs during disruption</a:t>
            </a:r>
          </a:p>
          <a:p>
            <a:pPr lvl="2">
              <a:lnSpc>
                <a:spcPct val="100000"/>
              </a:lnSpc>
              <a:defRPr/>
            </a:pPr>
            <a:r>
              <a:rPr lang="en-GB" sz="1600">
                <a:solidFill>
                  <a:prstClr val="black"/>
                </a:solidFill>
                <a:latin typeface="Aptos" panose="02110004020202020204"/>
              </a:rPr>
              <a:t>Reassurance they will be able to complete their journey </a:t>
            </a:r>
          </a:p>
          <a:p>
            <a:pPr lvl="2">
              <a:lnSpc>
                <a:spcPct val="100000"/>
              </a:lnSpc>
              <a:defRPr/>
            </a:pPr>
            <a:r>
              <a:rPr lang="en-GB" sz="1600">
                <a:solidFill>
                  <a:prstClr val="black"/>
                </a:solidFill>
                <a:latin typeface="Aptos" panose="02110004020202020204"/>
              </a:rPr>
              <a:t>Confidence in the decisions they are making and the route they are taking </a:t>
            </a:r>
          </a:p>
          <a:p>
            <a:pPr lvl="2">
              <a:lnSpc>
                <a:spcPct val="100000"/>
              </a:lnSpc>
              <a:defRPr/>
            </a:pPr>
            <a:r>
              <a:rPr lang="en-GB" sz="1600">
                <a:solidFill>
                  <a:prstClr val="black"/>
                </a:solidFill>
                <a:latin typeface="Aptos" panose="02110004020202020204"/>
              </a:rPr>
              <a:t>Informed about their options</a:t>
            </a:r>
          </a:p>
          <a:p>
            <a:pPr lvl="2">
              <a:lnSpc>
                <a:spcPct val="100000"/>
              </a:lnSpc>
              <a:defRPr/>
            </a:pPr>
            <a:r>
              <a:rPr lang="en-GB" sz="1600">
                <a:solidFill>
                  <a:prstClr val="black"/>
                </a:solidFill>
                <a:latin typeface="Aptos" panose="02110004020202020204"/>
              </a:rPr>
              <a:t>Feel safe while waiting on the platform or at the station </a:t>
            </a:r>
          </a:p>
          <a:p>
            <a:pPr lvl="2">
              <a:lnSpc>
                <a:spcPct val="100000"/>
              </a:lnSpc>
              <a:defRPr/>
            </a:pPr>
            <a:r>
              <a:rPr lang="en-GB" sz="1600">
                <a:solidFill>
                  <a:prstClr val="black"/>
                </a:solidFill>
                <a:latin typeface="Aptos" panose="02110004020202020204"/>
              </a:rPr>
              <a:t>Respected and listened to by staff members</a:t>
            </a:r>
          </a:p>
          <a:p>
            <a:pPr marL="0" marR="0" lvl="2" indent="0" algn="ctr" defTabSz="914400" rtl="0" eaLnBrk="1" fontAlgn="auto" latinLnBrk="0" hangingPunct="1">
              <a:lnSpc>
                <a:spcPct val="100000"/>
              </a:lnSpc>
              <a:spcBef>
                <a:spcPts val="600"/>
              </a:spcBef>
              <a:buClrTx/>
              <a:buSzTx/>
              <a:buNone/>
              <a:tabLst/>
              <a:defRPr/>
            </a:pPr>
            <a:endParaRPr kumimoji="0" lang="en-GB"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Text Placeholder 2">
            <a:extLst>
              <a:ext uri="{FF2B5EF4-FFF2-40B4-BE49-F238E27FC236}">
                <a16:creationId xmlns:a16="http://schemas.microsoft.com/office/drawing/2014/main" id="{4733D3FD-35BE-C15A-F6D4-E4277056A11C}"/>
              </a:ext>
            </a:extLst>
          </p:cNvPr>
          <p:cNvSpPr txBox="1">
            <a:spLocks/>
          </p:cNvSpPr>
          <p:nvPr/>
        </p:nvSpPr>
        <p:spPr>
          <a:xfrm>
            <a:off x="4591276" y="2780300"/>
            <a:ext cx="3751651" cy="2276127"/>
          </a:xfrm>
          <a:prstGeom prst="rect">
            <a:avLst/>
          </a:prstGeom>
        </p:spPr>
        <p:txBody>
          <a:bodyPr/>
          <a:lstStyle>
            <a:lvl1pPr marL="0" indent="0" algn="l" defTabSz="914400" rtl="0" eaLnBrk="1" latinLnBrk="0" hangingPunct="1">
              <a:lnSpc>
                <a:spcPct val="110000"/>
              </a:lnSpc>
              <a:spcBef>
                <a:spcPts val="600"/>
              </a:spcBef>
              <a:buFont typeface="Arial" panose="020B0604020202020204" pitchFamily="34" charset="0"/>
              <a:buNone/>
              <a:defRPr sz="1400" kern="1200">
                <a:solidFill>
                  <a:schemeClr val="tx1"/>
                </a:solidFill>
                <a:latin typeface="+mn-lt"/>
                <a:ea typeface="+mn-ea"/>
                <a:cs typeface="+mn-cs"/>
              </a:defRPr>
            </a:lvl1pPr>
            <a:lvl2pPr marL="0" indent="0" algn="l" defTabSz="914400" rtl="0" eaLnBrk="1" latinLnBrk="0" hangingPunct="1">
              <a:lnSpc>
                <a:spcPct val="110000"/>
              </a:lnSpc>
              <a:spcBef>
                <a:spcPts val="1200"/>
              </a:spcBef>
              <a:spcAft>
                <a:spcPts val="0"/>
              </a:spcAft>
              <a:buFont typeface="Arial" panose="020B0604020202020204" pitchFamily="34" charset="0"/>
              <a:buNone/>
              <a:defRPr sz="1400" b="1" kern="1200">
                <a:solidFill>
                  <a:schemeClr val="tx1"/>
                </a:solidFill>
                <a:latin typeface="+mn-lt"/>
                <a:ea typeface="+mn-ea"/>
                <a:cs typeface="+mn-cs"/>
              </a:defRPr>
            </a:lvl2pPr>
            <a:lvl3pPr marL="268288" indent="-268288" algn="l" defTabSz="914400" rtl="0" eaLnBrk="1" latinLnBrk="0" hangingPunct="1">
              <a:lnSpc>
                <a:spcPct val="110000"/>
              </a:lnSpc>
              <a:spcBef>
                <a:spcPts val="600"/>
              </a:spcBef>
              <a:buFont typeface="Arial" panose="020B0604020202020204" pitchFamily="34" charset="0"/>
              <a:buChar char="•"/>
              <a:defRPr sz="1400" kern="1200">
                <a:solidFill>
                  <a:schemeClr val="tx1"/>
                </a:solidFill>
                <a:latin typeface="+mn-lt"/>
                <a:ea typeface="+mn-ea"/>
                <a:cs typeface="+mn-cs"/>
              </a:defRPr>
            </a:lvl3pPr>
            <a:lvl4pPr marL="268288" indent="-268288" algn="l" defTabSz="914400" rtl="0" eaLnBrk="1" latinLnBrk="0" hangingPunct="1">
              <a:lnSpc>
                <a:spcPct val="110000"/>
              </a:lnSpc>
              <a:spcBef>
                <a:spcPts val="600"/>
              </a:spcBef>
              <a:buFont typeface="+mj-lt"/>
              <a:buAutoNum type="arabicPeriod"/>
              <a:defRPr sz="1400" kern="1200">
                <a:solidFill>
                  <a:schemeClr val="tx1"/>
                </a:solidFill>
                <a:latin typeface="+mn-lt"/>
                <a:ea typeface="+mn-ea"/>
                <a:cs typeface="+mn-cs"/>
              </a:defRPr>
            </a:lvl4pPr>
            <a:lvl5pPr marL="268288" indent="0" algn="l" defTabSz="914400" rtl="0" eaLnBrk="1" latinLnBrk="0" hangingPunct="1">
              <a:lnSpc>
                <a:spcPct val="110000"/>
              </a:lnSpc>
              <a:spcBef>
                <a:spcPts val="600"/>
              </a:spcBef>
              <a:buFont typeface="Aptos" panose="020B0004020202020204" pitchFamily="34" charset="0"/>
              <a:buNone/>
              <a:defRPr sz="1400" kern="1200">
                <a:solidFill>
                  <a:schemeClr val="tx1"/>
                </a:solidFill>
                <a:latin typeface="+mn-lt"/>
                <a:ea typeface="+mn-ea"/>
                <a:cs typeface="+mn-cs"/>
              </a:defRPr>
            </a:lvl5pPr>
            <a:lvl6pPr marL="534988" indent="-266700" algn="l" defTabSz="914400" rtl="0" eaLnBrk="1" latinLnBrk="0" hangingPunct="1">
              <a:lnSpc>
                <a:spcPct val="110000"/>
              </a:lnSpc>
              <a:spcBef>
                <a:spcPts val="400"/>
              </a:spcBef>
              <a:buFont typeface="Aptos" panose="020B00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2" indent="0" defTabSz="914400" rtl="0" eaLnBrk="1" fontAlgn="auto" latinLnBrk="0" hangingPunct="1">
              <a:lnSpc>
                <a:spcPct val="100000"/>
              </a:lnSpc>
              <a:spcBef>
                <a:spcPts val="600"/>
              </a:spcBef>
              <a:buClrTx/>
              <a:buSzTx/>
              <a:buNone/>
              <a:tabLst/>
              <a:defRPr/>
            </a:pPr>
            <a:r>
              <a:rPr lang="en-GB" sz="1600" b="1">
                <a:solidFill>
                  <a:prstClr val="black"/>
                </a:solidFill>
                <a:latin typeface="Aptos" panose="02110004020202020204"/>
              </a:rPr>
              <a:t>Functional needs during disruption</a:t>
            </a:r>
          </a:p>
          <a:p>
            <a:pPr lvl="2">
              <a:lnSpc>
                <a:spcPct val="100000"/>
              </a:lnSpc>
              <a:defRPr/>
            </a:pPr>
            <a:r>
              <a:rPr lang="en-GB" sz="1600">
                <a:solidFill>
                  <a:prstClr val="black"/>
                </a:solidFill>
                <a:latin typeface="Aptos" panose="02110004020202020204"/>
              </a:rPr>
              <a:t>Relevant and actionable information about how to complete their journey </a:t>
            </a:r>
          </a:p>
          <a:p>
            <a:pPr lvl="2">
              <a:lnSpc>
                <a:spcPct val="100000"/>
              </a:lnSpc>
              <a:defRPr/>
            </a:pPr>
            <a:r>
              <a:rPr lang="en-GB" sz="1600">
                <a:solidFill>
                  <a:prstClr val="black"/>
                </a:solidFill>
                <a:latin typeface="Aptos" panose="02110004020202020204"/>
              </a:rPr>
              <a:t>The time implications of the disruption to their journey and how long the disruption is likely to last for </a:t>
            </a:r>
          </a:p>
          <a:p>
            <a:pPr lvl="2">
              <a:lnSpc>
                <a:spcPct val="100000"/>
              </a:lnSpc>
              <a:defRPr/>
            </a:pPr>
            <a:r>
              <a:rPr lang="en-GB" sz="1600">
                <a:solidFill>
                  <a:prstClr val="black"/>
                </a:solidFill>
                <a:latin typeface="Aptos" panose="02110004020202020204"/>
              </a:rPr>
              <a:t>What has caused the disruption</a:t>
            </a:r>
          </a:p>
          <a:p>
            <a:pPr lvl="2">
              <a:lnSpc>
                <a:spcPct val="100000"/>
              </a:lnSpc>
              <a:defRPr/>
            </a:pPr>
            <a:r>
              <a:rPr lang="en-GB" sz="1600">
                <a:solidFill>
                  <a:prstClr val="black"/>
                </a:solidFill>
                <a:latin typeface="Aptos" panose="02110004020202020204"/>
              </a:rPr>
              <a:t>Information about delay repay and how to claim </a:t>
            </a:r>
          </a:p>
          <a:p>
            <a:pPr lvl="2">
              <a:lnSpc>
                <a:spcPct val="100000"/>
              </a:lnSpc>
              <a:defRPr/>
            </a:pPr>
            <a:r>
              <a:rPr lang="en-GB" sz="1600">
                <a:solidFill>
                  <a:prstClr val="black"/>
                </a:solidFill>
                <a:latin typeface="Aptos" panose="02110004020202020204"/>
              </a:rPr>
              <a:t>Somewhere comfortable to wait </a:t>
            </a:r>
          </a:p>
          <a:p>
            <a:pPr marL="0" marR="0" lvl="2" indent="0" algn="ctr" defTabSz="914400" rtl="0" eaLnBrk="1" fontAlgn="auto" latinLnBrk="0" hangingPunct="1">
              <a:lnSpc>
                <a:spcPct val="100000"/>
              </a:lnSpc>
              <a:spcBef>
                <a:spcPts val="600"/>
              </a:spcBef>
              <a:buClrTx/>
              <a:buSzTx/>
              <a:buNone/>
              <a:tabLst/>
              <a:defRPr/>
            </a:pPr>
            <a:endParaRPr kumimoji="0" lang="en-GB"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 name="Text Placeholder 2">
            <a:extLst>
              <a:ext uri="{FF2B5EF4-FFF2-40B4-BE49-F238E27FC236}">
                <a16:creationId xmlns:a16="http://schemas.microsoft.com/office/drawing/2014/main" id="{138116AB-AD8B-0A60-2E0D-380D9ABE732A}"/>
              </a:ext>
            </a:extLst>
          </p:cNvPr>
          <p:cNvSpPr txBox="1">
            <a:spLocks/>
          </p:cNvSpPr>
          <p:nvPr/>
        </p:nvSpPr>
        <p:spPr>
          <a:xfrm>
            <a:off x="8472696" y="2780300"/>
            <a:ext cx="3384342" cy="2276127"/>
          </a:xfrm>
          <a:prstGeom prst="rect">
            <a:avLst/>
          </a:prstGeom>
        </p:spPr>
        <p:txBody>
          <a:bodyPr/>
          <a:lstStyle>
            <a:lvl1pPr marL="0" indent="0" algn="l" defTabSz="914400" rtl="0" eaLnBrk="1" latinLnBrk="0" hangingPunct="1">
              <a:lnSpc>
                <a:spcPct val="110000"/>
              </a:lnSpc>
              <a:spcBef>
                <a:spcPts val="600"/>
              </a:spcBef>
              <a:buFont typeface="Arial" panose="020B0604020202020204" pitchFamily="34" charset="0"/>
              <a:buNone/>
              <a:defRPr sz="1400" kern="1200">
                <a:solidFill>
                  <a:schemeClr val="tx1"/>
                </a:solidFill>
                <a:latin typeface="+mn-lt"/>
                <a:ea typeface="+mn-ea"/>
                <a:cs typeface="+mn-cs"/>
              </a:defRPr>
            </a:lvl1pPr>
            <a:lvl2pPr marL="0" indent="0" algn="l" defTabSz="914400" rtl="0" eaLnBrk="1" latinLnBrk="0" hangingPunct="1">
              <a:lnSpc>
                <a:spcPct val="110000"/>
              </a:lnSpc>
              <a:spcBef>
                <a:spcPts val="1200"/>
              </a:spcBef>
              <a:spcAft>
                <a:spcPts val="0"/>
              </a:spcAft>
              <a:buFont typeface="Arial" panose="020B0604020202020204" pitchFamily="34" charset="0"/>
              <a:buNone/>
              <a:defRPr sz="1400" b="1" kern="1200">
                <a:solidFill>
                  <a:schemeClr val="tx1"/>
                </a:solidFill>
                <a:latin typeface="+mn-lt"/>
                <a:ea typeface="+mn-ea"/>
                <a:cs typeface="+mn-cs"/>
              </a:defRPr>
            </a:lvl2pPr>
            <a:lvl3pPr marL="268288" indent="-268288" algn="l" defTabSz="914400" rtl="0" eaLnBrk="1" latinLnBrk="0" hangingPunct="1">
              <a:lnSpc>
                <a:spcPct val="110000"/>
              </a:lnSpc>
              <a:spcBef>
                <a:spcPts val="600"/>
              </a:spcBef>
              <a:buFont typeface="Arial" panose="020B0604020202020204" pitchFamily="34" charset="0"/>
              <a:buChar char="•"/>
              <a:defRPr sz="1400" kern="1200">
                <a:solidFill>
                  <a:schemeClr val="tx1"/>
                </a:solidFill>
                <a:latin typeface="+mn-lt"/>
                <a:ea typeface="+mn-ea"/>
                <a:cs typeface="+mn-cs"/>
              </a:defRPr>
            </a:lvl3pPr>
            <a:lvl4pPr marL="268288" indent="-268288" algn="l" defTabSz="914400" rtl="0" eaLnBrk="1" latinLnBrk="0" hangingPunct="1">
              <a:lnSpc>
                <a:spcPct val="110000"/>
              </a:lnSpc>
              <a:spcBef>
                <a:spcPts val="600"/>
              </a:spcBef>
              <a:buFont typeface="+mj-lt"/>
              <a:buAutoNum type="arabicPeriod"/>
              <a:defRPr sz="1400" kern="1200">
                <a:solidFill>
                  <a:schemeClr val="tx1"/>
                </a:solidFill>
                <a:latin typeface="+mn-lt"/>
                <a:ea typeface="+mn-ea"/>
                <a:cs typeface="+mn-cs"/>
              </a:defRPr>
            </a:lvl4pPr>
            <a:lvl5pPr marL="268288" indent="0" algn="l" defTabSz="914400" rtl="0" eaLnBrk="1" latinLnBrk="0" hangingPunct="1">
              <a:lnSpc>
                <a:spcPct val="110000"/>
              </a:lnSpc>
              <a:spcBef>
                <a:spcPts val="600"/>
              </a:spcBef>
              <a:buFont typeface="Aptos" panose="020B0004020202020204" pitchFamily="34" charset="0"/>
              <a:buNone/>
              <a:defRPr sz="1400" kern="1200">
                <a:solidFill>
                  <a:schemeClr val="tx1"/>
                </a:solidFill>
                <a:latin typeface="+mn-lt"/>
                <a:ea typeface="+mn-ea"/>
                <a:cs typeface="+mn-cs"/>
              </a:defRPr>
            </a:lvl5pPr>
            <a:lvl6pPr marL="534988" indent="-266700" algn="l" defTabSz="914400" rtl="0" eaLnBrk="1" latinLnBrk="0" hangingPunct="1">
              <a:lnSpc>
                <a:spcPct val="110000"/>
              </a:lnSpc>
              <a:spcBef>
                <a:spcPts val="400"/>
              </a:spcBef>
              <a:buFont typeface="Aptos" panose="020B00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2" indent="0" defTabSz="914400" rtl="0" eaLnBrk="1" fontAlgn="auto" latinLnBrk="0" hangingPunct="1">
              <a:lnSpc>
                <a:spcPct val="100000"/>
              </a:lnSpc>
              <a:spcBef>
                <a:spcPts val="600"/>
              </a:spcBef>
              <a:buClrTx/>
              <a:buSzTx/>
              <a:buNone/>
              <a:tabLst/>
              <a:defRPr/>
            </a:pPr>
            <a:r>
              <a:rPr lang="en-GB" sz="1600" b="1">
                <a:solidFill>
                  <a:prstClr val="black"/>
                </a:solidFill>
                <a:latin typeface="Aptos" panose="02110004020202020204"/>
              </a:rPr>
              <a:t>Social needs during disruption</a:t>
            </a:r>
          </a:p>
          <a:p>
            <a:pPr lvl="2">
              <a:lnSpc>
                <a:spcPct val="100000"/>
              </a:lnSpc>
              <a:defRPr/>
            </a:pPr>
            <a:r>
              <a:rPr kumimoji="0" lang="en-GB" sz="1600" b="0" i="0" u="none" strike="noStrike" kern="1200" cap="none" spc="0" normalizeH="0" baseline="0" noProof="0">
                <a:ln>
                  <a:noFill/>
                </a:ln>
                <a:solidFill>
                  <a:prstClr val="black"/>
                </a:solidFill>
                <a:effectLst/>
                <a:uLnTx/>
                <a:uFillTx/>
                <a:latin typeface="Aptos" panose="02110004020202020204"/>
                <a:ea typeface="+mn-ea"/>
                <a:cs typeface="+mn-cs"/>
              </a:rPr>
              <a:t>Able to keep others updated and informed as to the progress of their journey (esp. for those traveling with carers or who have additional needs) </a:t>
            </a:r>
          </a:p>
        </p:txBody>
      </p:sp>
      <p:cxnSp>
        <p:nvCxnSpPr>
          <p:cNvPr id="31" name="Straight Connector 30">
            <a:extLst>
              <a:ext uri="{FF2B5EF4-FFF2-40B4-BE49-F238E27FC236}">
                <a16:creationId xmlns:a16="http://schemas.microsoft.com/office/drawing/2014/main" id="{F23864C5-D291-F8AC-78AA-DA4B8B61BCB4}"/>
              </a:ext>
            </a:extLst>
          </p:cNvPr>
          <p:cNvCxnSpPr/>
          <p:nvPr/>
        </p:nvCxnSpPr>
        <p:spPr>
          <a:xfrm>
            <a:off x="4511824" y="2878071"/>
            <a:ext cx="0" cy="3065472"/>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5782046A-F987-5E70-3BF3-4D7D3BA97958}"/>
              </a:ext>
            </a:extLst>
          </p:cNvPr>
          <p:cNvCxnSpPr/>
          <p:nvPr/>
        </p:nvCxnSpPr>
        <p:spPr>
          <a:xfrm>
            <a:off x="8472264" y="2831567"/>
            <a:ext cx="0" cy="3065472"/>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sp>
        <p:nvSpPr>
          <p:cNvPr id="5" name="Footer Placeholder 4">
            <a:extLst>
              <a:ext uri="{FF2B5EF4-FFF2-40B4-BE49-F238E27FC236}">
                <a16:creationId xmlns:a16="http://schemas.microsoft.com/office/drawing/2014/main" id="{1ECB22EC-6EF0-C9FD-C7DC-039B52637B1C}"/>
              </a:ext>
            </a:extLst>
          </p:cNvPr>
          <p:cNvSpPr>
            <a:spLocks noGrp="1"/>
          </p:cNvSpPr>
          <p:nvPr>
            <p:ph type="ftr" sz="quarter" idx="11"/>
          </p:nvPr>
        </p:nvSpPr>
        <p:spPr/>
        <p:txBody>
          <a:bodyPr/>
          <a:lstStyle/>
          <a:p>
            <a:r>
              <a:rPr lang="en-GB"/>
              <a:t>© Quadrangle 2024 INTERNAL</a:t>
            </a:r>
          </a:p>
        </p:txBody>
      </p:sp>
      <p:sp>
        <p:nvSpPr>
          <p:cNvPr id="6" name="Slide Number Placeholder 5">
            <a:extLst>
              <a:ext uri="{FF2B5EF4-FFF2-40B4-BE49-F238E27FC236}">
                <a16:creationId xmlns:a16="http://schemas.microsoft.com/office/drawing/2014/main" id="{C8528757-0196-3561-9522-0483C54C618A}"/>
              </a:ext>
            </a:extLst>
          </p:cNvPr>
          <p:cNvSpPr>
            <a:spLocks noGrp="1"/>
          </p:cNvSpPr>
          <p:nvPr>
            <p:ph type="sldNum" sz="quarter" idx="12"/>
          </p:nvPr>
        </p:nvSpPr>
        <p:spPr/>
        <p:txBody>
          <a:bodyPr/>
          <a:lstStyle/>
          <a:p>
            <a:fld id="{D21AD756-BDF5-4970-ABE2-54C1A0898887}" type="slidenum">
              <a:rPr lang="en-GB" smtClean="0"/>
              <a:t>14</a:t>
            </a:fld>
            <a:endParaRPr lang="en-GB"/>
          </a:p>
        </p:txBody>
      </p:sp>
    </p:spTree>
    <p:extLst>
      <p:ext uri="{BB962C8B-B14F-4D97-AF65-F5344CB8AC3E}">
        <p14:creationId xmlns:p14="http://schemas.microsoft.com/office/powerpoint/2010/main" val="4118436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254CE656-006E-0B08-8552-F0F035566DCB}"/>
              </a:ext>
            </a:extLst>
          </p:cNvPr>
          <p:cNvSpPr/>
          <p:nvPr/>
        </p:nvSpPr>
        <p:spPr>
          <a:xfrm>
            <a:off x="0" y="0"/>
            <a:ext cx="692805" cy="6858000"/>
          </a:xfrm>
          <a:custGeom>
            <a:avLst/>
            <a:gdLst/>
            <a:ahLst/>
            <a:cxnLst/>
            <a:rect l="l" t="t" r="r" b="b"/>
            <a:pathLst>
              <a:path w="1080135" h="10692130">
                <a:moveTo>
                  <a:pt x="1079995" y="0"/>
                </a:moveTo>
                <a:lnTo>
                  <a:pt x="0" y="0"/>
                </a:lnTo>
                <a:lnTo>
                  <a:pt x="0" y="10692003"/>
                </a:lnTo>
                <a:lnTo>
                  <a:pt x="1079995" y="10692003"/>
                </a:lnTo>
                <a:lnTo>
                  <a:pt x="1079995" y="0"/>
                </a:lnTo>
                <a:close/>
              </a:path>
            </a:pathLst>
          </a:custGeom>
          <a:solidFill>
            <a:schemeClr val="accent5"/>
          </a:solidFill>
        </p:spPr>
        <p:txBody>
          <a:bodyPr wrap="square" lIns="0" tIns="0" rIns="0" bIns="0" rtlCol="0"/>
          <a:lstStyle/>
          <a:p>
            <a:endParaRPr/>
          </a:p>
        </p:txBody>
      </p:sp>
      <p:sp>
        <p:nvSpPr>
          <p:cNvPr id="3" name="object 10">
            <a:extLst>
              <a:ext uri="{FF2B5EF4-FFF2-40B4-BE49-F238E27FC236}">
                <a16:creationId xmlns:a16="http://schemas.microsoft.com/office/drawing/2014/main" id="{AFABD241-EECA-04E8-6BB1-1415F583CE60}"/>
              </a:ext>
            </a:extLst>
          </p:cNvPr>
          <p:cNvSpPr/>
          <p:nvPr/>
        </p:nvSpPr>
        <p:spPr>
          <a:xfrm>
            <a:off x="222744" y="3305345"/>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endParaRPr/>
          </a:p>
        </p:txBody>
      </p:sp>
      <p:sp>
        <p:nvSpPr>
          <p:cNvPr id="4" name="object 14">
            <a:extLst>
              <a:ext uri="{FF2B5EF4-FFF2-40B4-BE49-F238E27FC236}">
                <a16:creationId xmlns:a16="http://schemas.microsoft.com/office/drawing/2014/main" id="{5F812337-0A60-91E4-5E42-907979D339BA}"/>
              </a:ext>
            </a:extLst>
          </p:cNvPr>
          <p:cNvSpPr txBox="1">
            <a:spLocks/>
          </p:cNvSpPr>
          <p:nvPr/>
        </p:nvSpPr>
        <p:spPr>
          <a:xfrm>
            <a:off x="1019175" y="6560860"/>
            <a:ext cx="3716020" cy="153888"/>
          </a:xfrm>
          <a:prstGeom prst="rect">
            <a:avLst/>
          </a:prstGeom>
        </p:spPr>
        <p:txBody>
          <a:bodyPr vert="horz" wrap="square" lIns="0" tIns="0" rIns="0" bIns="0" rtlCol="0" anchor="ctr">
            <a:spAutoFit/>
          </a:bodyPr>
          <a:lstStyle>
            <a:defPPr>
              <a:defRPr kern="0"/>
            </a:defPPr>
            <a:lvl1pPr>
              <a:defRPr sz="1200" b="0" i="0">
                <a:solidFill>
                  <a:schemeClr val="tx1"/>
                </a:solidFill>
                <a:latin typeface="Trebuchet MS"/>
                <a:cs typeface="Trebuchet MS"/>
              </a:defRPr>
            </a:lvl1pPr>
          </a:lstStyle>
          <a:p>
            <a:pPr marL="12700"/>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Passenger Information </a:t>
            </a:r>
            <a:r>
              <a:rPr lang="en-GB" sz="1000" b="1" kern="0">
                <a:solidFill>
                  <a:prstClr val="black"/>
                </a:solidFill>
                <a:latin typeface="Aptos Display" panose="02110004020202020204"/>
                <a:cs typeface="Gill Sans MT"/>
              </a:rPr>
              <a:t>D</a:t>
            </a:r>
            <a:r>
              <a:rPr kumimoji="0" lang="en-GB" sz="1000" b="1" i="0" u="none" strike="noStrike" kern="0" cap="none" spc="0" normalizeH="0" baseline="0" noProof="0" err="1">
                <a:ln>
                  <a:noFill/>
                </a:ln>
                <a:solidFill>
                  <a:prstClr val="black"/>
                </a:solidFill>
                <a:effectLst/>
                <a:uLnTx/>
                <a:uFillTx/>
                <a:latin typeface="Aptos Display" panose="02110004020202020204"/>
                <a:ea typeface="+mn-ea"/>
                <a:cs typeface="Gill Sans MT"/>
              </a:rPr>
              <a:t>uring</a:t>
            </a:r>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 Disruption – Debrief </a:t>
            </a:r>
            <a:endParaRPr kumimoji="0" lang="en-GB" sz="1000" b="0" i="0" u="none" strike="noStrike" kern="0" cap="none" spc="140" normalizeH="0" baseline="0" noProof="0">
              <a:ln>
                <a:noFill/>
              </a:ln>
              <a:solidFill>
                <a:prstClr val="black"/>
              </a:solidFill>
              <a:effectLst/>
              <a:uLnTx/>
              <a:uFillTx/>
              <a:latin typeface="Aptos Display" panose="02110004020202020204"/>
              <a:ea typeface="+mn-ea"/>
              <a:cs typeface="Gill Sans MT"/>
            </a:endParaRPr>
          </a:p>
        </p:txBody>
      </p:sp>
      <p:sp>
        <p:nvSpPr>
          <p:cNvPr id="42" name="object 16">
            <a:extLst>
              <a:ext uri="{FF2B5EF4-FFF2-40B4-BE49-F238E27FC236}">
                <a16:creationId xmlns:a16="http://schemas.microsoft.com/office/drawing/2014/main" id="{7C9FD81E-79A9-7FCF-B2E4-6051987BD5F9}"/>
              </a:ext>
            </a:extLst>
          </p:cNvPr>
          <p:cNvSpPr txBox="1">
            <a:spLocks/>
          </p:cNvSpPr>
          <p:nvPr/>
        </p:nvSpPr>
        <p:spPr>
          <a:xfrm>
            <a:off x="1019174" y="229101"/>
            <a:ext cx="5713096" cy="1661993"/>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R="24130"/>
            <a:r>
              <a:rPr lang="en-GB" sz="3600" kern="0" spc="100">
                <a:solidFill>
                  <a:srgbClr val="A60366"/>
                </a:solidFill>
                <a:latin typeface="Aptos" panose="020B0004020202020204" pitchFamily="34" charset="0"/>
              </a:rPr>
              <a:t>DELIVERING AGAINST THIS NEED ARE THREE “RULES” FOR COMMUNICATIONS</a:t>
            </a:r>
            <a:endParaRPr lang="en-GB" sz="1400" kern="0">
              <a:solidFill>
                <a:srgbClr val="A60366"/>
              </a:solidFill>
              <a:latin typeface="Aptos" panose="020B0004020202020204" pitchFamily="34" charset="0"/>
            </a:endParaRPr>
          </a:p>
        </p:txBody>
      </p:sp>
      <p:grpSp>
        <p:nvGrpSpPr>
          <p:cNvPr id="23" name="Group 22">
            <a:extLst>
              <a:ext uri="{FF2B5EF4-FFF2-40B4-BE49-F238E27FC236}">
                <a16:creationId xmlns:a16="http://schemas.microsoft.com/office/drawing/2014/main" id="{DE2C7E7C-0BFC-7DA6-4E56-8697161B7C69}"/>
              </a:ext>
            </a:extLst>
          </p:cNvPr>
          <p:cNvGrpSpPr/>
          <p:nvPr/>
        </p:nvGrpSpPr>
        <p:grpSpPr>
          <a:xfrm>
            <a:off x="1019175" y="2650501"/>
            <a:ext cx="9515009" cy="2292198"/>
            <a:chOff x="886363" y="2000724"/>
            <a:chExt cx="5379749" cy="1296000"/>
          </a:xfrm>
        </p:grpSpPr>
        <p:sp>
          <p:nvSpPr>
            <p:cNvPr id="7" name="Text Placeholder 6">
              <a:extLst>
                <a:ext uri="{FF2B5EF4-FFF2-40B4-BE49-F238E27FC236}">
                  <a16:creationId xmlns:a16="http://schemas.microsoft.com/office/drawing/2014/main" id="{CA1E9E8D-9C40-D513-3692-A2797321F35D}"/>
                </a:ext>
              </a:extLst>
            </p:cNvPr>
            <p:cNvSpPr txBox="1">
              <a:spLocks/>
            </p:cNvSpPr>
            <p:nvPr/>
          </p:nvSpPr>
          <p:spPr>
            <a:xfrm>
              <a:off x="886363" y="2000724"/>
              <a:ext cx="1656000" cy="1296000"/>
            </a:xfrm>
            <a:prstGeom prst="rect">
              <a:avLst/>
            </a:prstGeom>
            <a:solidFill>
              <a:schemeClr val="accent5">
                <a:lumMod val="40000"/>
                <a:lumOff val="60000"/>
              </a:schemeClr>
            </a:solidFill>
          </p:spPr>
          <p:txBody>
            <a:bodyPr lIns="360000" rIns="216000" anchor="ctr"/>
            <a:lstStyle>
              <a:lvl1pPr marL="0" indent="0" algn="l" defTabSz="914400" rtl="0" eaLnBrk="1" latinLnBrk="0" hangingPunct="1">
                <a:lnSpc>
                  <a:spcPct val="110000"/>
                </a:lnSpc>
                <a:spcBef>
                  <a:spcPts val="600"/>
                </a:spcBef>
                <a:buFont typeface="Arial" panose="020B0604020202020204" pitchFamily="34" charset="0"/>
                <a:buNone/>
                <a:defRPr sz="1400" kern="1200">
                  <a:solidFill>
                    <a:schemeClr val="tx1"/>
                  </a:solidFill>
                  <a:latin typeface="+mn-lt"/>
                  <a:ea typeface="+mn-ea"/>
                  <a:cs typeface="+mn-cs"/>
                </a:defRPr>
              </a:lvl1pPr>
              <a:lvl2pPr marL="0" indent="0" algn="l" defTabSz="914400" rtl="0" eaLnBrk="1" latinLnBrk="0" hangingPunct="1">
                <a:lnSpc>
                  <a:spcPct val="110000"/>
                </a:lnSpc>
                <a:spcBef>
                  <a:spcPts val="1200"/>
                </a:spcBef>
                <a:spcAft>
                  <a:spcPts val="0"/>
                </a:spcAft>
                <a:buFont typeface="Arial" panose="020B0604020202020204" pitchFamily="34" charset="0"/>
                <a:buNone/>
                <a:defRPr sz="1400" b="1" kern="1200">
                  <a:solidFill>
                    <a:schemeClr val="tx1"/>
                  </a:solidFill>
                  <a:latin typeface="+mn-lt"/>
                  <a:ea typeface="+mn-ea"/>
                  <a:cs typeface="+mn-cs"/>
                </a:defRPr>
              </a:lvl2pPr>
              <a:lvl3pPr marL="268288" indent="-268288" algn="l" defTabSz="914400" rtl="0" eaLnBrk="1" latinLnBrk="0" hangingPunct="1">
                <a:lnSpc>
                  <a:spcPct val="110000"/>
                </a:lnSpc>
                <a:spcBef>
                  <a:spcPts val="600"/>
                </a:spcBef>
                <a:buFont typeface="Arial" panose="020B0604020202020204" pitchFamily="34" charset="0"/>
                <a:buChar char="•"/>
                <a:defRPr sz="1400" kern="1200">
                  <a:solidFill>
                    <a:schemeClr val="tx1"/>
                  </a:solidFill>
                  <a:latin typeface="+mn-lt"/>
                  <a:ea typeface="+mn-ea"/>
                  <a:cs typeface="+mn-cs"/>
                </a:defRPr>
              </a:lvl3pPr>
              <a:lvl4pPr marL="268288" indent="-268288" algn="l" defTabSz="914400" rtl="0" eaLnBrk="1" latinLnBrk="0" hangingPunct="1">
                <a:lnSpc>
                  <a:spcPct val="110000"/>
                </a:lnSpc>
                <a:spcBef>
                  <a:spcPts val="600"/>
                </a:spcBef>
                <a:buFont typeface="+mj-lt"/>
                <a:buAutoNum type="arabicPeriod"/>
                <a:defRPr sz="1400" kern="1200">
                  <a:solidFill>
                    <a:schemeClr val="tx1"/>
                  </a:solidFill>
                  <a:latin typeface="+mn-lt"/>
                  <a:ea typeface="+mn-ea"/>
                  <a:cs typeface="+mn-cs"/>
                </a:defRPr>
              </a:lvl4pPr>
              <a:lvl5pPr marL="268288" indent="0" algn="l" defTabSz="914400" rtl="0" eaLnBrk="1" latinLnBrk="0" hangingPunct="1">
                <a:lnSpc>
                  <a:spcPct val="110000"/>
                </a:lnSpc>
                <a:spcBef>
                  <a:spcPts val="600"/>
                </a:spcBef>
                <a:buFont typeface="Aptos" panose="020B0004020202020204" pitchFamily="34" charset="0"/>
                <a:buNone/>
                <a:defRPr sz="1400" kern="1200">
                  <a:solidFill>
                    <a:schemeClr val="tx1"/>
                  </a:solidFill>
                  <a:latin typeface="+mn-lt"/>
                  <a:ea typeface="+mn-ea"/>
                  <a:cs typeface="+mn-cs"/>
                </a:defRPr>
              </a:lvl5pPr>
              <a:lvl6pPr marL="534988" indent="-266700" algn="l" defTabSz="914400" rtl="0" eaLnBrk="1" latinLnBrk="0" hangingPunct="1">
                <a:lnSpc>
                  <a:spcPct val="110000"/>
                </a:lnSpc>
                <a:spcBef>
                  <a:spcPts val="400"/>
                </a:spcBef>
                <a:buFont typeface="Aptos" panose="020B00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GB" sz="4400" b="1" i="0" u="none" strike="noStrike" kern="1200" cap="none" spc="0" normalizeH="0" baseline="0" noProof="0">
                  <a:ln>
                    <a:noFill/>
                  </a:ln>
                  <a:solidFill>
                    <a:schemeClr val="bg1"/>
                  </a:solidFill>
                  <a:effectLst/>
                  <a:uLnTx/>
                  <a:uFillTx/>
                  <a:latin typeface="Aptos" panose="02110004020202020204"/>
                  <a:ea typeface="+mn-ea"/>
                  <a:cs typeface="+mn-cs"/>
                </a:rPr>
                <a:t>1.</a:t>
              </a:r>
              <a:r>
                <a:rPr kumimoji="0" lang="en-GB" sz="4400" b="1" i="0" u="none" strike="noStrike" kern="1200" cap="none" spc="0" normalizeH="0" baseline="0" noProof="0">
                  <a:ln>
                    <a:noFill/>
                  </a:ln>
                  <a:solidFill>
                    <a:prstClr val="black"/>
                  </a:solidFill>
                  <a:effectLst/>
                  <a:uLnTx/>
                  <a:uFillTx/>
                  <a:latin typeface="Aptos" panose="02110004020202020204"/>
                  <a:ea typeface="+mn-ea"/>
                  <a:cs typeface="+mn-cs"/>
                </a:rPr>
                <a:t> </a:t>
              </a:r>
            </a:p>
            <a:p>
              <a:pPr marL="0" marR="0" lvl="0" indent="0" algn="ctr"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GB" sz="2800" b="1" i="0" u="none" strike="noStrike" kern="1200" cap="none" spc="0" normalizeH="0" baseline="0" noProof="0">
                  <a:ln>
                    <a:noFill/>
                  </a:ln>
                  <a:solidFill>
                    <a:prstClr val="black"/>
                  </a:solidFill>
                  <a:effectLst/>
                  <a:uLnTx/>
                  <a:uFillTx/>
                  <a:latin typeface="Aptos" panose="02110004020202020204"/>
                  <a:ea typeface="+mn-ea"/>
                  <a:cs typeface="+mn-cs"/>
                </a:rPr>
                <a:t>Be clear</a:t>
              </a:r>
            </a:p>
          </p:txBody>
        </p:sp>
        <p:sp>
          <p:nvSpPr>
            <p:cNvPr id="8" name="Text Placeholder 6">
              <a:extLst>
                <a:ext uri="{FF2B5EF4-FFF2-40B4-BE49-F238E27FC236}">
                  <a16:creationId xmlns:a16="http://schemas.microsoft.com/office/drawing/2014/main" id="{E11A3FED-A752-F53F-FFCC-5C39B1627EEA}"/>
                </a:ext>
              </a:extLst>
            </p:cNvPr>
            <p:cNvSpPr txBox="1">
              <a:spLocks/>
            </p:cNvSpPr>
            <p:nvPr/>
          </p:nvSpPr>
          <p:spPr>
            <a:xfrm>
              <a:off x="2735921" y="2000724"/>
              <a:ext cx="1656000" cy="1296000"/>
            </a:xfrm>
            <a:prstGeom prst="rect">
              <a:avLst/>
            </a:prstGeom>
            <a:solidFill>
              <a:schemeClr val="accent5">
                <a:lumMod val="40000"/>
                <a:lumOff val="60000"/>
              </a:schemeClr>
            </a:solidFill>
          </p:spPr>
          <p:txBody>
            <a:bodyPr lIns="360000" rIns="216000" anchor="ctr"/>
            <a:lstStyle>
              <a:lvl1pPr marL="0" indent="0" algn="l" defTabSz="914400" rtl="0" eaLnBrk="1" latinLnBrk="0" hangingPunct="1">
                <a:lnSpc>
                  <a:spcPct val="110000"/>
                </a:lnSpc>
                <a:spcBef>
                  <a:spcPts val="600"/>
                </a:spcBef>
                <a:buFont typeface="Arial" panose="020B0604020202020204" pitchFamily="34" charset="0"/>
                <a:buNone/>
                <a:defRPr sz="1400" kern="1200">
                  <a:solidFill>
                    <a:schemeClr val="tx1"/>
                  </a:solidFill>
                  <a:latin typeface="+mn-lt"/>
                  <a:ea typeface="+mn-ea"/>
                  <a:cs typeface="+mn-cs"/>
                </a:defRPr>
              </a:lvl1pPr>
              <a:lvl2pPr marL="0" indent="0" algn="l" defTabSz="914400" rtl="0" eaLnBrk="1" latinLnBrk="0" hangingPunct="1">
                <a:lnSpc>
                  <a:spcPct val="110000"/>
                </a:lnSpc>
                <a:spcBef>
                  <a:spcPts val="1200"/>
                </a:spcBef>
                <a:spcAft>
                  <a:spcPts val="0"/>
                </a:spcAft>
                <a:buFont typeface="Arial" panose="020B0604020202020204" pitchFamily="34" charset="0"/>
                <a:buNone/>
                <a:defRPr sz="1400" b="1" kern="1200">
                  <a:solidFill>
                    <a:schemeClr val="tx1"/>
                  </a:solidFill>
                  <a:latin typeface="+mn-lt"/>
                  <a:ea typeface="+mn-ea"/>
                  <a:cs typeface="+mn-cs"/>
                </a:defRPr>
              </a:lvl2pPr>
              <a:lvl3pPr marL="268288" indent="-268288" algn="l" defTabSz="914400" rtl="0" eaLnBrk="1" latinLnBrk="0" hangingPunct="1">
                <a:lnSpc>
                  <a:spcPct val="110000"/>
                </a:lnSpc>
                <a:spcBef>
                  <a:spcPts val="600"/>
                </a:spcBef>
                <a:buFont typeface="Arial" panose="020B0604020202020204" pitchFamily="34" charset="0"/>
                <a:buChar char="•"/>
                <a:defRPr sz="1400" kern="1200">
                  <a:solidFill>
                    <a:schemeClr val="tx1"/>
                  </a:solidFill>
                  <a:latin typeface="+mn-lt"/>
                  <a:ea typeface="+mn-ea"/>
                  <a:cs typeface="+mn-cs"/>
                </a:defRPr>
              </a:lvl3pPr>
              <a:lvl4pPr marL="268288" indent="-268288" algn="l" defTabSz="914400" rtl="0" eaLnBrk="1" latinLnBrk="0" hangingPunct="1">
                <a:lnSpc>
                  <a:spcPct val="110000"/>
                </a:lnSpc>
                <a:spcBef>
                  <a:spcPts val="600"/>
                </a:spcBef>
                <a:buFont typeface="+mj-lt"/>
                <a:buAutoNum type="arabicPeriod"/>
                <a:defRPr sz="1400" kern="1200">
                  <a:solidFill>
                    <a:schemeClr val="tx1"/>
                  </a:solidFill>
                  <a:latin typeface="+mn-lt"/>
                  <a:ea typeface="+mn-ea"/>
                  <a:cs typeface="+mn-cs"/>
                </a:defRPr>
              </a:lvl4pPr>
              <a:lvl5pPr marL="268288" indent="0" algn="l" defTabSz="914400" rtl="0" eaLnBrk="1" latinLnBrk="0" hangingPunct="1">
                <a:lnSpc>
                  <a:spcPct val="110000"/>
                </a:lnSpc>
                <a:spcBef>
                  <a:spcPts val="600"/>
                </a:spcBef>
                <a:buFont typeface="Aptos" panose="020B0004020202020204" pitchFamily="34" charset="0"/>
                <a:buNone/>
                <a:defRPr sz="1400" kern="1200">
                  <a:solidFill>
                    <a:schemeClr val="tx1"/>
                  </a:solidFill>
                  <a:latin typeface="+mn-lt"/>
                  <a:ea typeface="+mn-ea"/>
                  <a:cs typeface="+mn-cs"/>
                </a:defRPr>
              </a:lvl5pPr>
              <a:lvl6pPr marL="534988" indent="-266700" algn="l" defTabSz="914400" rtl="0" eaLnBrk="1" latinLnBrk="0" hangingPunct="1">
                <a:lnSpc>
                  <a:spcPct val="110000"/>
                </a:lnSpc>
                <a:spcBef>
                  <a:spcPts val="400"/>
                </a:spcBef>
                <a:buFont typeface="Aptos" panose="020B00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r>
                <a:rPr lang="en-GB" sz="4400" b="1">
                  <a:solidFill>
                    <a:schemeClr val="bg1"/>
                  </a:solidFill>
                  <a:latin typeface="Aptos" panose="02110004020202020204"/>
                </a:rPr>
                <a:t>2. </a:t>
              </a:r>
            </a:p>
            <a:p>
              <a:pPr marL="0" marR="0" lvl="0" indent="0" algn="ctr"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r>
                <a:rPr lang="en-GB" sz="2800" b="1">
                  <a:solidFill>
                    <a:prstClr val="black"/>
                  </a:solidFill>
                  <a:latin typeface="Aptos" panose="02110004020202020204"/>
                </a:rPr>
                <a:t>Be concise</a:t>
              </a:r>
              <a:endParaRPr kumimoji="0" lang="en-GB" sz="28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Text Placeholder 6">
              <a:extLst>
                <a:ext uri="{FF2B5EF4-FFF2-40B4-BE49-F238E27FC236}">
                  <a16:creationId xmlns:a16="http://schemas.microsoft.com/office/drawing/2014/main" id="{196CC1AB-9E53-6CD1-AB50-7FF29DB95720}"/>
                </a:ext>
              </a:extLst>
            </p:cNvPr>
            <p:cNvSpPr txBox="1">
              <a:spLocks/>
            </p:cNvSpPr>
            <p:nvPr/>
          </p:nvSpPr>
          <p:spPr>
            <a:xfrm>
              <a:off x="4610112" y="2000724"/>
              <a:ext cx="1656000" cy="1296000"/>
            </a:xfrm>
            <a:prstGeom prst="rect">
              <a:avLst/>
            </a:prstGeom>
            <a:solidFill>
              <a:schemeClr val="accent5">
                <a:lumMod val="40000"/>
                <a:lumOff val="60000"/>
              </a:schemeClr>
            </a:solidFill>
          </p:spPr>
          <p:txBody>
            <a:bodyPr lIns="360000" rIns="216000" anchor="ctr"/>
            <a:lstStyle>
              <a:lvl1pPr marL="0" indent="0" algn="l" defTabSz="914400" rtl="0" eaLnBrk="1" latinLnBrk="0" hangingPunct="1">
                <a:lnSpc>
                  <a:spcPct val="110000"/>
                </a:lnSpc>
                <a:spcBef>
                  <a:spcPts val="600"/>
                </a:spcBef>
                <a:buFont typeface="Arial" panose="020B0604020202020204" pitchFamily="34" charset="0"/>
                <a:buNone/>
                <a:defRPr sz="1400" kern="1200">
                  <a:solidFill>
                    <a:schemeClr val="tx1"/>
                  </a:solidFill>
                  <a:latin typeface="+mn-lt"/>
                  <a:ea typeface="+mn-ea"/>
                  <a:cs typeface="+mn-cs"/>
                </a:defRPr>
              </a:lvl1pPr>
              <a:lvl2pPr marL="0" indent="0" algn="l" defTabSz="914400" rtl="0" eaLnBrk="1" latinLnBrk="0" hangingPunct="1">
                <a:lnSpc>
                  <a:spcPct val="110000"/>
                </a:lnSpc>
                <a:spcBef>
                  <a:spcPts val="1200"/>
                </a:spcBef>
                <a:spcAft>
                  <a:spcPts val="0"/>
                </a:spcAft>
                <a:buFont typeface="Arial" panose="020B0604020202020204" pitchFamily="34" charset="0"/>
                <a:buNone/>
                <a:defRPr sz="1400" b="1" kern="1200">
                  <a:solidFill>
                    <a:schemeClr val="tx1"/>
                  </a:solidFill>
                  <a:latin typeface="+mn-lt"/>
                  <a:ea typeface="+mn-ea"/>
                  <a:cs typeface="+mn-cs"/>
                </a:defRPr>
              </a:lvl2pPr>
              <a:lvl3pPr marL="268288" indent="-268288" algn="l" defTabSz="914400" rtl="0" eaLnBrk="1" latinLnBrk="0" hangingPunct="1">
                <a:lnSpc>
                  <a:spcPct val="110000"/>
                </a:lnSpc>
                <a:spcBef>
                  <a:spcPts val="600"/>
                </a:spcBef>
                <a:buFont typeface="Arial" panose="020B0604020202020204" pitchFamily="34" charset="0"/>
                <a:buChar char="•"/>
                <a:defRPr sz="1400" kern="1200">
                  <a:solidFill>
                    <a:schemeClr val="tx1"/>
                  </a:solidFill>
                  <a:latin typeface="+mn-lt"/>
                  <a:ea typeface="+mn-ea"/>
                  <a:cs typeface="+mn-cs"/>
                </a:defRPr>
              </a:lvl3pPr>
              <a:lvl4pPr marL="268288" indent="-268288" algn="l" defTabSz="914400" rtl="0" eaLnBrk="1" latinLnBrk="0" hangingPunct="1">
                <a:lnSpc>
                  <a:spcPct val="110000"/>
                </a:lnSpc>
                <a:spcBef>
                  <a:spcPts val="600"/>
                </a:spcBef>
                <a:buFont typeface="+mj-lt"/>
                <a:buAutoNum type="arabicPeriod"/>
                <a:defRPr sz="1400" kern="1200">
                  <a:solidFill>
                    <a:schemeClr val="tx1"/>
                  </a:solidFill>
                  <a:latin typeface="+mn-lt"/>
                  <a:ea typeface="+mn-ea"/>
                  <a:cs typeface="+mn-cs"/>
                </a:defRPr>
              </a:lvl4pPr>
              <a:lvl5pPr marL="268288" indent="0" algn="l" defTabSz="914400" rtl="0" eaLnBrk="1" latinLnBrk="0" hangingPunct="1">
                <a:lnSpc>
                  <a:spcPct val="110000"/>
                </a:lnSpc>
                <a:spcBef>
                  <a:spcPts val="600"/>
                </a:spcBef>
                <a:buFont typeface="Aptos" panose="020B0004020202020204" pitchFamily="34" charset="0"/>
                <a:buNone/>
                <a:defRPr sz="1400" kern="1200">
                  <a:solidFill>
                    <a:schemeClr val="tx1"/>
                  </a:solidFill>
                  <a:latin typeface="+mn-lt"/>
                  <a:ea typeface="+mn-ea"/>
                  <a:cs typeface="+mn-cs"/>
                </a:defRPr>
              </a:lvl5pPr>
              <a:lvl6pPr marL="534988" indent="-266700" algn="l" defTabSz="914400" rtl="0" eaLnBrk="1" latinLnBrk="0" hangingPunct="1">
                <a:lnSpc>
                  <a:spcPct val="110000"/>
                </a:lnSpc>
                <a:spcBef>
                  <a:spcPts val="400"/>
                </a:spcBef>
                <a:buFont typeface="Aptos" panose="020B00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r>
                <a:rPr lang="en-GB" sz="4400" b="1">
                  <a:solidFill>
                    <a:schemeClr val="bg1"/>
                  </a:solidFill>
                  <a:latin typeface="Aptos" panose="02110004020202020204"/>
                </a:rPr>
                <a:t>3. </a:t>
              </a:r>
            </a:p>
            <a:p>
              <a:pPr marL="0" marR="0" lvl="0" indent="0" algn="ctr"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r>
                <a:rPr lang="en-GB" sz="2800" b="1">
                  <a:solidFill>
                    <a:prstClr val="black"/>
                  </a:solidFill>
                  <a:latin typeface="Aptos" panose="02110004020202020204"/>
                </a:rPr>
                <a:t>Be consistent</a:t>
              </a:r>
              <a:endParaRPr kumimoji="0" lang="en-GB" sz="28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TextBox 15">
              <a:extLst>
                <a:ext uri="{FF2B5EF4-FFF2-40B4-BE49-F238E27FC236}">
                  <a16:creationId xmlns:a16="http://schemas.microsoft.com/office/drawing/2014/main" id="{72F64914-4B10-BC30-E8FD-93FF42CF8217}"/>
                </a:ext>
              </a:extLst>
            </p:cNvPr>
            <p:cNvSpPr txBox="1"/>
            <p:nvPr/>
          </p:nvSpPr>
          <p:spPr>
            <a:xfrm>
              <a:off x="2697889" y="2376654"/>
              <a:ext cx="104446" cy="469842"/>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800" b="1"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8" name="object 11">
            <a:extLst>
              <a:ext uri="{FF2B5EF4-FFF2-40B4-BE49-F238E27FC236}">
                <a16:creationId xmlns:a16="http://schemas.microsoft.com/office/drawing/2014/main" id="{7B940F3B-7BD9-DCC6-4221-195CFA3ED046}"/>
              </a:ext>
            </a:extLst>
          </p:cNvPr>
          <p:cNvSpPr/>
          <p:nvPr/>
        </p:nvSpPr>
        <p:spPr>
          <a:xfrm>
            <a:off x="6744073" y="-13689"/>
            <a:ext cx="5447928" cy="2014413"/>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a:p>
        </p:txBody>
      </p:sp>
      <p:sp>
        <p:nvSpPr>
          <p:cNvPr id="19" name="TextBox 18">
            <a:extLst>
              <a:ext uri="{FF2B5EF4-FFF2-40B4-BE49-F238E27FC236}">
                <a16:creationId xmlns:a16="http://schemas.microsoft.com/office/drawing/2014/main" id="{4C0D5A33-48CB-0BA1-0A59-44C6155D5D55}"/>
              </a:ext>
            </a:extLst>
          </p:cNvPr>
          <p:cNvSpPr txBox="1"/>
          <p:nvPr/>
        </p:nvSpPr>
        <p:spPr>
          <a:xfrm>
            <a:off x="7161719" y="357032"/>
            <a:ext cx="4674211" cy="1295226"/>
          </a:xfrm>
          <a:prstGeom prst="rect">
            <a:avLst/>
          </a:prstGeom>
          <a:noFill/>
        </p:spPr>
        <p:txBody>
          <a:bodyPr wrap="square" lIns="0" tIns="0" rIns="0" bIns="0" anchor="t">
            <a:spAutoFit/>
          </a:bodyPr>
          <a:lstStyle/>
          <a:p>
            <a:pPr marR="78105">
              <a:spcBef>
                <a:spcPts val="1655"/>
              </a:spcBef>
            </a:pPr>
            <a:r>
              <a:rPr lang="en-GB" sz="1400" b="1" kern="0">
                <a:solidFill>
                  <a:schemeClr val="bg2">
                    <a:lumMod val="25000"/>
                  </a:schemeClr>
                </a:solidFill>
                <a:latin typeface="Aptos" panose="020B0004020202020204" pitchFamily="34" charset="0"/>
              </a:rPr>
              <a:t>There is a desire for honesty and transparency from TOCs to customers about the status of their train and future travel plans.</a:t>
            </a:r>
          </a:p>
          <a:p>
            <a:pPr marR="78105">
              <a:spcBef>
                <a:spcPts val="1655"/>
              </a:spcBef>
            </a:pPr>
            <a:r>
              <a:rPr lang="en-GB" sz="1400" b="1" kern="0">
                <a:solidFill>
                  <a:schemeClr val="bg2">
                    <a:lumMod val="25000"/>
                  </a:schemeClr>
                </a:solidFill>
                <a:latin typeface="Aptos" panose="020B0004020202020204" pitchFamily="34" charset="0"/>
              </a:rPr>
              <a:t>These three rules are apparent throughout the journey from initial planning to arrival at the station. </a:t>
            </a:r>
          </a:p>
        </p:txBody>
      </p:sp>
      <p:sp>
        <p:nvSpPr>
          <p:cNvPr id="24" name="object 16">
            <a:extLst>
              <a:ext uri="{FF2B5EF4-FFF2-40B4-BE49-F238E27FC236}">
                <a16:creationId xmlns:a16="http://schemas.microsoft.com/office/drawing/2014/main" id="{795CD856-D265-3CFF-2C54-7B2855B28689}"/>
              </a:ext>
            </a:extLst>
          </p:cNvPr>
          <p:cNvSpPr txBox="1">
            <a:spLocks/>
          </p:cNvSpPr>
          <p:nvPr/>
        </p:nvSpPr>
        <p:spPr>
          <a:xfrm>
            <a:off x="1065114" y="5242810"/>
            <a:ext cx="2882981" cy="938719"/>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lnSpc>
                <a:spcPct val="100000"/>
              </a:lnSpc>
              <a:spcBef>
                <a:spcPts val="600"/>
              </a:spcBef>
              <a:spcAft>
                <a:spcPts val="0"/>
              </a:spcAft>
              <a:buClrTx/>
              <a:buSzTx/>
              <a:buFontTx/>
              <a:buNone/>
              <a:tabLst/>
              <a:defRPr/>
            </a:pPr>
            <a:r>
              <a:rPr lang="en-GB" sz="1400" i="1" kern="0" spc="100" dirty="0">
                <a:latin typeface="Aptos" panose="020B0004020202020204" pitchFamily="34" charset="0"/>
              </a:rPr>
              <a:t>“My advice would be really clear language, straightforward communication”</a:t>
            </a:r>
          </a:p>
          <a:p>
            <a:pPr marL="0" marR="24130" lvl="0" indent="0" algn="r" defTabSz="914400" rtl="0" eaLnBrk="1" fontAlgn="auto" latinLnBrk="0" hangingPunct="1">
              <a:lnSpc>
                <a:spcPct val="100000"/>
              </a:lnSpc>
              <a:spcBef>
                <a:spcPts val="600"/>
              </a:spcBef>
              <a:spcAft>
                <a:spcPts val="0"/>
              </a:spcAft>
              <a:buClrTx/>
              <a:buSzTx/>
              <a:buFontTx/>
              <a:buNone/>
              <a:tabLst/>
              <a:defRPr/>
            </a:pPr>
            <a:r>
              <a:rPr lang="en-GB" sz="1400" i="1" kern="0" spc="100" dirty="0">
                <a:latin typeface="Aptos" panose="020B0004020202020204" pitchFamily="34" charset="0"/>
              </a:rPr>
              <a:t>Scotland, Commuter</a:t>
            </a:r>
            <a:endParaRPr kumimoji="0" lang="en-GB" sz="700" b="0" i="1" u="none" strike="noStrike" kern="0" cap="none" spc="0" normalizeH="0" baseline="0" noProof="0" dirty="0">
              <a:ln>
                <a:noFill/>
              </a:ln>
              <a:effectLst/>
              <a:uLnTx/>
              <a:uFillTx/>
              <a:latin typeface="Aptos" panose="020B0004020202020204" pitchFamily="34" charset="0"/>
              <a:ea typeface="+mn-ea"/>
              <a:cs typeface="Arial"/>
            </a:endParaRPr>
          </a:p>
        </p:txBody>
      </p:sp>
      <p:sp>
        <p:nvSpPr>
          <p:cNvPr id="25" name="object 16">
            <a:extLst>
              <a:ext uri="{FF2B5EF4-FFF2-40B4-BE49-F238E27FC236}">
                <a16:creationId xmlns:a16="http://schemas.microsoft.com/office/drawing/2014/main" id="{ED1CC21C-4144-2D4B-5E87-41BCDEF30DFC}"/>
              </a:ext>
            </a:extLst>
          </p:cNvPr>
          <p:cNvSpPr txBox="1">
            <a:spLocks/>
          </p:cNvSpPr>
          <p:nvPr/>
        </p:nvSpPr>
        <p:spPr>
          <a:xfrm>
            <a:off x="4292519" y="5242810"/>
            <a:ext cx="2882981" cy="1077218"/>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lnSpc>
                <a:spcPct val="100000"/>
              </a:lnSpc>
              <a:spcBef>
                <a:spcPts val="0"/>
              </a:spcBef>
              <a:spcAft>
                <a:spcPts val="0"/>
              </a:spcAft>
              <a:buClrTx/>
              <a:buSzTx/>
              <a:buFontTx/>
              <a:buNone/>
              <a:tabLst/>
              <a:defRPr/>
            </a:pPr>
            <a:r>
              <a:rPr lang="en-GB" sz="1400" i="1" kern="0" spc="100">
                <a:latin typeface="Aptos" panose="020B0004020202020204" pitchFamily="34" charset="0"/>
              </a:rPr>
              <a:t>“I think the language just needs to be really clear and concise so you can quickly read it in a rush”</a:t>
            </a:r>
          </a:p>
          <a:p>
            <a:pPr marL="0" marR="24130" lvl="0" indent="0" algn="r" defTabSz="914400" rtl="0" eaLnBrk="1" fontAlgn="auto" latinLnBrk="0" hangingPunct="1">
              <a:lnSpc>
                <a:spcPct val="100000"/>
              </a:lnSpc>
              <a:spcBef>
                <a:spcPts val="0"/>
              </a:spcBef>
              <a:spcAft>
                <a:spcPts val="0"/>
              </a:spcAft>
              <a:buClrTx/>
              <a:buSzTx/>
              <a:buFontTx/>
              <a:buNone/>
              <a:tabLst/>
              <a:defRPr/>
            </a:pPr>
            <a:r>
              <a:rPr lang="en-GB" sz="1400" i="1" kern="0" spc="100">
                <a:latin typeface="Aptos" panose="020B0004020202020204" pitchFamily="34" charset="0"/>
              </a:rPr>
              <a:t>Wales, Commuter</a:t>
            </a:r>
            <a:endParaRPr kumimoji="0" lang="en-GB" sz="700" b="0" i="1" u="none" strike="noStrike" kern="0" cap="none" spc="0" normalizeH="0" baseline="0" noProof="0">
              <a:ln>
                <a:noFill/>
              </a:ln>
              <a:effectLst/>
              <a:uLnTx/>
              <a:uFillTx/>
              <a:latin typeface="Aptos" panose="020B0004020202020204" pitchFamily="34" charset="0"/>
              <a:ea typeface="+mn-ea"/>
              <a:cs typeface="Arial"/>
            </a:endParaRPr>
          </a:p>
        </p:txBody>
      </p:sp>
      <p:sp>
        <p:nvSpPr>
          <p:cNvPr id="26" name="object 16">
            <a:extLst>
              <a:ext uri="{FF2B5EF4-FFF2-40B4-BE49-F238E27FC236}">
                <a16:creationId xmlns:a16="http://schemas.microsoft.com/office/drawing/2014/main" id="{AE258DD9-473C-2C18-B1EF-1335DA5DB0FE}"/>
              </a:ext>
            </a:extLst>
          </p:cNvPr>
          <p:cNvSpPr txBox="1">
            <a:spLocks/>
          </p:cNvSpPr>
          <p:nvPr/>
        </p:nvSpPr>
        <p:spPr>
          <a:xfrm>
            <a:off x="7642184" y="5242810"/>
            <a:ext cx="2882981" cy="938719"/>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lnSpc>
                <a:spcPct val="100000"/>
              </a:lnSpc>
              <a:spcBef>
                <a:spcPts val="600"/>
              </a:spcBef>
              <a:spcAft>
                <a:spcPts val="0"/>
              </a:spcAft>
              <a:buClrTx/>
              <a:buSzTx/>
              <a:buFontTx/>
              <a:buNone/>
              <a:tabLst/>
              <a:defRPr/>
            </a:pPr>
            <a:r>
              <a:rPr lang="en-GB" sz="1400" i="1" kern="0" spc="100">
                <a:latin typeface="Aptos" panose="020B0004020202020204" pitchFamily="34" charset="0"/>
              </a:rPr>
              <a:t>“However they choose to warn you, it does need to be consistent across all platforms”</a:t>
            </a:r>
          </a:p>
          <a:p>
            <a:pPr marL="0" marR="24130" lvl="0" indent="0" algn="r" defTabSz="914400" rtl="0" eaLnBrk="1" fontAlgn="auto" latinLnBrk="0" hangingPunct="1">
              <a:lnSpc>
                <a:spcPct val="100000"/>
              </a:lnSpc>
              <a:spcBef>
                <a:spcPts val="600"/>
              </a:spcBef>
              <a:spcAft>
                <a:spcPts val="0"/>
              </a:spcAft>
              <a:buClrTx/>
              <a:buSzTx/>
              <a:buFontTx/>
              <a:buNone/>
              <a:tabLst/>
              <a:defRPr/>
            </a:pPr>
            <a:r>
              <a:rPr lang="en-GB" sz="1400" i="1" kern="0" spc="100">
                <a:latin typeface="Aptos" panose="020B0004020202020204" pitchFamily="34" charset="0"/>
              </a:rPr>
              <a:t>Wales, Business/Leisure</a:t>
            </a:r>
            <a:endParaRPr kumimoji="0" lang="en-GB" sz="700" b="0" i="1" u="none" strike="noStrike" kern="0" cap="none" spc="0" normalizeH="0" baseline="0" noProof="0">
              <a:ln>
                <a:noFill/>
              </a:ln>
              <a:effectLst/>
              <a:uLnTx/>
              <a:uFillTx/>
              <a:latin typeface="Aptos" panose="020B0004020202020204" pitchFamily="34" charset="0"/>
              <a:ea typeface="+mn-ea"/>
              <a:cs typeface="Arial"/>
            </a:endParaRPr>
          </a:p>
        </p:txBody>
      </p:sp>
      <p:sp>
        <p:nvSpPr>
          <p:cNvPr id="5" name="Footer Placeholder 4">
            <a:extLst>
              <a:ext uri="{FF2B5EF4-FFF2-40B4-BE49-F238E27FC236}">
                <a16:creationId xmlns:a16="http://schemas.microsoft.com/office/drawing/2014/main" id="{87254A3F-CFDE-B424-C830-C8BA8D19BFA2}"/>
              </a:ext>
            </a:extLst>
          </p:cNvPr>
          <p:cNvSpPr>
            <a:spLocks noGrp="1"/>
          </p:cNvSpPr>
          <p:nvPr>
            <p:ph type="ftr" sz="quarter" idx="11"/>
          </p:nvPr>
        </p:nvSpPr>
        <p:spPr/>
        <p:txBody>
          <a:bodyPr/>
          <a:lstStyle/>
          <a:p>
            <a:r>
              <a:rPr lang="en-GB"/>
              <a:t>© Quadrangle 2024 INTERNAL</a:t>
            </a:r>
          </a:p>
        </p:txBody>
      </p:sp>
      <p:sp>
        <p:nvSpPr>
          <p:cNvPr id="6" name="Slide Number Placeholder 5">
            <a:extLst>
              <a:ext uri="{FF2B5EF4-FFF2-40B4-BE49-F238E27FC236}">
                <a16:creationId xmlns:a16="http://schemas.microsoft.com/office/drawing/2014/main" id="{2D03CFE8-9088-9DBF-DF72-1AEEB866F0D0}"/>
              </a:ext>
            </a:extLst>
          </p:cNvPr>
          <p:cNvSpPr>
            <a:spLocks noGrp="1"/>
          </p:cNvSpPr>
          <p:nvPr>
            <p:ph type="sldNum" sz="quarter" idx="12"/>
          </p:nvPr>
        </p:nvSpPr>
        <p:spPr/>
        <p:txBody>
          <a:bodyPr/>
          <a:lstStyle/>
          <a:p>
            <a:fld id="{D21AD756-BDF5-4970-ABE2-54C1A0898887}" type="slidenum">
              <a:rPr lang="en-GB" smtClean="0"/>
              <a:t>15</a:t>
            </a:fld>
            <a:endParaRPr lang="en-GB"/>
          </a:p>
        </p:txBody>
      </p:sp>
    </p:spTree>
    <p:extLst>
      <p:ext uri="{BB962C8B-B14F-4D97-AF65-F5344CB8AC3E}">
        <p14:creationId xmlns:p14="http://schemas.microsoft.com/office/powerpoint/2010/main" val="1480787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254CE656-006E-0B08-8552-F0F035566DCB}"/>
              </a:ext>
            </a:extLst>
          </p:cNvPr>
          <p:cNvSpPr/>
          <p:nvPr/>
        </p:nvSpPr>
        <p:spPr>
          <a:xfrm>
            <a:off x="0" y="0"/>
            <a:ext cx="692805" cy="6858000"/>
          </a:xfrm>
          <a:custGeom>
            <a:avLst/>
            <a:gdLst/>
            <a:ahLst/>
            <a:cxnLst/>
            <a:rect l="l" t="t" r="r" b="b"/>
            <a:pathLst>
              <a:path w="1080135" h="10692130">
                <a:moveTo>
                  <a:pt x="1079995" y="0"/>
                </a:moveTo>
                <a:lnTo>
                  <a:pt x="0" y="0"/>
                </a:lnTo>
                <a:lnTo>
                  <a:pt x="0" y="10692003"/>
                </a:lnTo>
                <a:lnTo>
                  <a:pt x="1079995" y="10692003"/>
                </a:lnTo>
                <a:lnTo>
                  <a:pt x="1079995" y="0"/>
                </a:lnTo>
                <a:close/>
              </a:path>
            </a:pathLst>
          </a:custGeom>
          <a:solidFill>
            <a:schemeClr val="accent5"/>
          </a:solidFill>
        </p:spPr>
        <p:txBody>
          <a:bodyPr wrap="square" lIns="0" tIns="0" rIns="0" bIns="0" rtlCol="0"/>
          <a:lstStyle/>
          <a:p>
            <a:endParaRPr/>
          </a:p>
        </p:txBody>
      </p:sp>
      <p:sp>
        <p:nvSpPr>
          <p:cNvPr id="3" name="object 10">
            <a:extLst>
              <a:ext uri="{FF2B5EF4-FFF2-40B4-BE49-F238E27FC236}">
                <a16:creationId xmlns:a16="http://schemas.microsoft.com/office/drawing/2014/main" id="{AFABD241-EECA-04E8-6BB1-1415F583CE60}"/>
              </a:ext>
            </a:extLst>
          </p:cNvPr>
          <p:cNvSpPr/>
          <p:nvPr/>
        </p:nvSpPr>
        <p:spPr>
          <a:xfrm>
            <a:off x="222744" y="3305345"/>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endParaRPr/>
          </a:p>
        </p:txBody>
      </p:sp>
      <p:sp>
        <p:nvSpPr>
          <p:cNvPr id="4" name="object 14">
            <a:extLst>
              <a:ext uri="{FF2B5EF4-FFF2-40B4-BE49-F238E27FC236}">
                <a16:creationId xmlns:a16="http://schemas.microsoft.com/office/drawing/2014/main" id="{5F812337-0A60-91E4-5E42-907979D339BA}"/>
              </a:ext>
            </a:extLst>
          </p:cNvPr>
          <p:cNvSpPr txBox="1">
            <a:spLocks/>
          </p:cNvSpPr>
          <p:nvPr/>
        </p:nvSpPr>
        <p:spPr>
          <a:xfrm>
            <a:off x="1019175" y="6560860"/>
            <a:ext cx="3716020" cy="153888"/>
          </a:xfrm>
          <a:prstGeom prst="rect">
            <a:avLst/>
          </a:prstGeom>
        </p:spPr>
        <p:txBody>
          <a:bodyPr vert="horz" wrap="square" lIns="0" tIns="0" rIns="0" bIns="0" rtlCol="0" anchor="ctr">
            <a:spAutoFit/>
          </a:bodyPr>
          <a:lstStyle>
            <a:defPPr>
              <a:defRPr kern="0"/>
            </a:defPPr>
            <a:lvl1pPr>
              <a:defRPr sz="1200" b="0" i="0">
                <a:solidFill>
                  <a:schemeClr val="tx1"/>
                </a:solidFill>
                <a:latin typeface="Trebuchet MS"/>
                <a:cs typeface="Trebuchet MS"/>
              </a:defRPr>
            </a:lvl1pPr>
          </a:lstStyle>
          <a:p>
            <a:pPr marL="12700"/>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Passenger Information </a:t>
            </a:r>
            <a:r>
              <a:rPr lang="en-GB" sz="1000" b="1" kern="0">
                <a:solidFill>
                  <a:prstClr val="black"/>
                </a:solidFill>
                <a:latin typeface="Aptos Display" panose="02110004020202020204"/>
                <a:cs typeface="Gill Sans MT"/>
              </a:rPr>
              <a:t>D</a:t>
            </a:r>
            <a:r>
              <a:rPr kumimoji="0" lang="en-GB" sz="1000" b="1" i="0" u="none" strike="noStrike" kern="0" cap="none" spc="0" normalizeH="0" baseline="0" noProof="0" err="1">
                <a:ln>
                  <a:noFill/>
                </a:ln>
                <a:solidFill>
                  <a:prstClr val="black"/>
                </a:solidFill>
                <a:effectLst/>
                <a:uLnTx/>
                <a:uFillTx/>
                <a:latin typeface="Aptos Display" panose="02110004020202020204"/>
                <a:ea typeface="+mn-ea"/>
                <a:cs typeface="Gill Sans MT"/>
              </a:rPr>
              <a:t>uring</a:t>
            </a:r>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 Disruption – Debrief </a:t>
            </a:r>
            <a:endParaRPr kumimoji="0" lang="en-GB" sz="1000" b="0" i="0" u="none" strike="noStrike" kern="0" cap="none" spc="140" normalizeH="0" baseline="0" noProof="0">
              <a:ln>
                <a:noFill/>
              </a:ln>
              <a:solidFill>
                <a:prstClr val="black"/>
              </a:solidFill>
              <a:effectLst/>
              <a:uLnTx/>
              <a:uFillTx/>
              <a:latin typeface="Aptos Display" panose="02110004020202020204"/>
              <a:ea typeface="+mn-ea"/>
              <a:cs typeface="Gill Sans MT"/>
            </a:endParaRPr>
          </a:p>
        </p:txBody>
      </p:sp>
      <p:sp>
        <p:nvSpPr>
          <p:cNvPr id="42" name="object 16">
            <a:extLst>
              <a:ext uri="{FF2B5EF4-FFF2-40B4-BE49-F238E27FC236}">
                <a16:creationId xmlns:a16="http://schemas.microsoft.com/office/drawing/2014/main" id="{7C9FD81E-79A9-7FCF-B2E4-6051987BD5F9}"/>
              </a:ext>
            </a:extLst>
          </p:cNvPr>
          <p:cNvSpPr txBox="1">
            <a:spLocks/>
          </p:cNvSpPr>
          <p:nvPr/>
        </p:nvSpPr>
        <p:spPr>
          <a:xfrm>
            <a:off x="1019174" y="229101"/>
            <a:ext cx="5447928" cy="1107996"/>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R="24130"/>
            <a:r>
              <a:rPr lang="en-GB" sz="3600" kern="0" spc="100">
                <a:solidFill>
                  <a:srgbClr val="A60366"/>
                </a:solidFill>
                <a:latin typeface="Aptos" panose="020B0004020202020204" pitchFamily="34" charset="0"/>
              </a:rPr>
              <a:t>CLARITY IS ABOUT EASE OF UNDERSTANDING</a:t>
            </a:r>
            <a:endParaRPr lang="en-GB" sz="1400" kern="0">
              <a:solidFill>
                <a:srgbClr val="A60366"/>
              </a:solidFill>
              <a:latin typeface="Aptos" panose="020B0004020202020204" pitchFamily="34" charset="0"/>
            </a:endParaRPr>
          </a:p>
        </p:txBody>
      </p:sp>
      <p:sp>
        <p:nvSpPr>
          <p:cNvPr id="11" name="Text Placeholder 2">
            <a:extLst>
              <a:ext uri="{FF2B5EF4-FFF2-40B4-BE49-F238E27FC236}">
                <a16:creationId xmlns:a16="http://schemas.microsoft.com/office/drawing/2014/main" id="{B1966220-B03F-42D5-638E-546C056C8B26}"/>
              </a:ext>
            </a:extLst>
          </p:cNvPr>
          <p:cNvSpPr txBox="1">
            <a:spLocks/>
          </p:cNvSpPr>
          <p:nvPr/>
        </p:nvSpPr>
        <p:spPr>
          <a:xfrm>
            <a:off x="4497547" y="2554835"/>
            <a:ext cx="6407998" cy="2276127"/>
          </a:xfrm>
          <a:prstGeom prst="rect">
            <a:avLst/>
          </a:prstGeom>
        </p:spPr>
        <p:txBody>
          <a:bodyPr/>
          <a:lstStyle>
            <a:lvl1pPr marL="0" indent="0" algn="l" defTabSz="914400" rtl="0" eaLnBrk="1" latinLnBrk="0" hangingPunct="1">
              <a:lnSpc>
                <a:spcPct val="110000"/>
              </a:lnSpc>
              <a:spcBef>
                <a:spcPts val="600"/>
              </a:spcBef>
              <a:buFont typeface="Arial" panose="020B0604020202020204" pitchFamily="34" charset="0"/>
              <a:buNone/>
              <a:defRPr sz="1400" kern="1200">
                <a:solidFill>
                  <a:schemeClr val="tx1"/>
                </a:solidFill>
                <a:latin typeface="+mn-lt"/>
                <a:ea typeface="+mn-ea"/>
                <a:cs typeface="+mn-cs"/>
              </a:defRPr>
            </a:lvl1pPr>
            <a:lvl2pPr marL="0" indent="0" algn="l" defTabSz="914400" rtl="0" eaLnBrk="1" latinLnBrk="0" hangingPunct="1">
              <a:lnSpc>
                <a:spcPct val="110000"/>
              </a:lnSpc>
              <a:spcBef>
                <a:spcPts val="1200"/>
              </a:spcBef>
              <a:spcAft>
                <a:spcPts val="0"/>
              </a:spcAft>
              <a:buFont typeface="Arial" panose="020B0604020202020204" pitchFamily="34" charset="0"/>
              <a:buNone/>
              <a:defRPr sz="1400" b="1" kern="1200">
                <a:solidFill>
                  <a:schemeClr val="tx1"/>
                </a:solidFill>
                <a:latin typeface="+mn-lt"/>
                <a:ea typeface="+mn-ea"/>
                <a:cs typeface="+mn-cs"/>
              </a:defRPr>
            </a:lvl2pPr>
            <a:lvl3pPr marL="268288" indent="-268288" algn="l" defTabSz="914400" rtl="0" eaLnBrk="1" latinLnBrk="0" hangingPunct="1">
              <a:lnSpc>
                <a:spcPct val="110000"/>
              </a:lnSpc>
              <a:spcBef>
                <a:spcPts val="600"/>
              </a:spcBef>
              <a:buFont typeface="Arial" panose="020B0604020202020204" pitchFamily="34" charset="0"/>
              <a:buChar char="•"/>
              <a:defRPr sz="1400" kern="1200">
                <a:solidFill>
                  <a:schemeClr val="tx1"/>
                </a:solidFill>
                <a:latin typeface="+mn-lt"/>
                <a:ea typeface="+mn-ea"/>
                <a:cs typeface="+mn-cs"/>
              </a:defRPr>
            </a:lvl3pPr>
            <a:lvl4pPr marL="268288" indent="-268288" algn="l" defTabSz="914400" rtl="0" eaLnBrk="1" latinLnBrk="0" hangingPunct="1">
              <a:lnSpc>
                <a:spcPct val="110000"/>
              </a:lnSpc>
              <a:spcBef>
                <a:spcPts val="600"/>
              </a:spcBef>
              <a:buFont typeface="+mj-lt"/>
              <a:buAutoNum type="arabicPeriod"/>
              <a:defRPr sz="1400" kern="1200">
                <a:solidFill>
                  <a:schemeClr val="tx1"/>
                </a:solidFill>
                <a:latin typeface="+mn-lt"/>
                <a:ea typeface="+mn-ea"/>
                <a:cs typeface="+mn-cs"/>
              </a:defRPr>
            </a:lvl4pPr>
            <a:lvl5pPr marL="268288" indent="0" algn="l" defTabSz="914400" rtl="0" eaLnBrk="1" latinLnBrk="0" hangingPunct="1">
              <a:lnSpc>
                <a:spcPct val="110000"/>
              </a:lnSpc>
              <a:spcBef>
                <a:spcPts val="600"/>
              </a:spcBef>
              <a:buFont typeface="Aptos" panose="020B0004020202020204" pitchFamily="34" charset="0"/>
              <a:buNone/>
              <a:defRPr sz="1400" kern="1200">
                <a:solidFill>
                  <a:schemeClr val="tx1"/>
                </a:solidFill>
                <a:latin typeface="+mn-lt"/>
                <a:ea typeface="+mn-ea"/>
                <a:cs typeface="+mn-cs"/>
              </a:defRPr>
            </a:lvl5pPr>
            <a:lvl6pPr marL="534988" indent="-266700" algn="l" defTabSz="914400" rtl="0" eaLnBrk="1" latinLnBrk="0" hangingPunct="1">
              <a:lnSpc>
                <a:spcPct val="110000"/>
              </a:lnSpc>
              <a:spcBef>
                <a:spcPts val="400"/>
              </a:spcBef>
              <a:buFont typeface="Aptos" panose="020B00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2" indent="0" algn="l" defTabSz="914400" rtl="0" eaLnBrk="1" fontAlgn="auto" latinLnBrk="0" hangingPunct="1">
              <a:lnSpc>
                <a:spcPct val="110000"/>
              </a:lnSpc>
              <a:spcBef>
                <a:spcPts val="600"/>
              </a:spcBef>
              <a:spcAft>
                <a:spcPts val="0"/>
              </a:spcAft>
              <a:buClrTx/>
              <a:buSzTx/>
              <a:buNone/>
              <a:tabLst/>
              <a:defRPr/>
            </a:pPr>
            <a:r>
              <a:rPr lang="en-GB" sz="1600" b="1">
                <a:solidFill>
                  <a:prstClr val="black"/>
                </a:solidFill>
                <a:latin typeface="Aptos" panose="02110004020202020204"/>
              </a:rPr>
              <a:t>How to action: </a:t>
            </a:r>
          </a:p>
          <a:p>
            <a:pPr marL="268288" marR="0" lvl="2" indent="-268288"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lang="en-GB" sz="1600">
                <a:solidFill>
                  <a:prstClr val="black"/>
                </a:solidFill>
                <a:latin typeface="Aptos" panose="02110004020202020204"/>
              </a:rPr>
              <a:t>Simple, easy to understand and unambiguous updates </a:t>
            </a:r>
          </a:p>
          <a:p>
            <a:pPr marL="268288" marR="0" lvl="2" indent="-268288"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ptos" panose="02110004020202020204"/>
                <a:ea typeface="+mn-ea"/>
                <a:cs typeface="+mn-cs"/>
              </a:rPr>
              <a:t>Give context where possible e.g.</a:t>
            </a:r>
            <a:r>
              <a:rPr lang="en-GB" sz="1600">
                <a:solidFill>
                  <a:prstClr val="black"/>
                </a:solidFill>
                <a:latin typeface="Aptos" panose="02110004020202020204"/>
              </a:rPr>
              <a:t> stations impacted including the start and end points and not just the TOC or line, give the relevant time of the disruption if known </a:t>
            </a:r>
          </a:p>
          <a:p>
            <a:pPr marL="268288" marR="0" lvl="2" indent="-268288"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lang="en-GB" sz="1600">
                <a:solidFill>
                  <a:prstClr val="black"/>
                </a:solidFill>
                <a:latin typeface="Aptos" panose="02110004020202020204"/>
              </a:rPr>
              <a:t>Avoid jargon and technical language; do not assume passengers will be familiar with language and terminology</a:t>
            </a:r>
          </a:p>
          <a:p>
            <a:pPr marL="268288" marR="0" lvl="2" indent="-268288"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lang="en-GB" sz="1600">
                <a:solidFill>
                  <a:prstClr val="black"/>
                </a:solidFill>
                <a:latin typeface="Aptos" panose="02110004020202020204"/>
              </a:rPr>
              <a:t>This is particularly important during ticket acceptance or when alternative routes will be required to complete the journey  </a:t>
            </a:r>
          </a:p>
          <a:p>
            <a:pPr marL="0" marR="0" lvl="2" indent="0" algn="l" defTabSz="914400" rtl="0" eaLnBrk="1" fontAlgn="auto" latinLnBrk="0" hangingPunct="1">
              <a:lnSpc>
                <a:spcPct val="110000"/>
              </a:lnSpc>
              <a:spcBef>
                <a:spcPts val="600"/>
              </a:spcBef>
              <a:spcAft>
                <a:spcPts val="0"/>
              </a:spcAft>
              <a:buClrTx/>
              <a:buSzTx/>
              <a:buNone/>
              <a:tabLst/>
              <a:defRPr/>
            </a:pPr>
            <a:endParaRPr kumimoji="0" lang="en-GB"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 name="TextBox 14">
            <a:extLst>
              <a:ext uri="{FF2B5EF4-FFF2-40B4-BE49-F238E27FC236}">
                <a16:creationId xmlns:a16="http://schemas.microsoft.com/office/drawing/2014/main" id="{A53986B0-9120-ED30-8A86-455C7EDA8594}"/>
              </a:ext>
            </a:extLst>
          </p:cNvPr>
          <p:cNvSpPr txBox="1"/>
          <p:nvPr/>
        </p:nvSpPr>
        <p:spPr>
          <a:xfrm>
            <a:off x="940349" y="3019221"/>
            <a:ext cx="513282" cy="83099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prstClr val="white"/>
                </a:solidFill>
                <a:effectLst/>
                <a:uLnTx/>
                <a:uFillTx/>
                <a:latin typeface="Aptos" panose="02110004020202020204"/>
                <a:ea typeface="+mn-ea"/>
                <a:cs typeface="+mn-cs"/>
              </a:rPr>
              <a:t>1</a:t>
            </a:r>
          </a:p>
        </p:txBody>
      </p:sp>
      <p:sp>
        <p:nvSpPr>
          <p:cNvPr id="18" name="object 11">
            <a:extLst>
              <a:ext uri="{FF2B5EF4-FFF2-40B4-BE49-F238E27FC236}">
                <a16:creationId xmlns:a16="http://schemas.microsoft.com/office/drawing/2014/main" id="{7B940F3B-7BD9-DCC6-4221-195CFA3ED046}"/>
              </a:ext>
            </a:extLst>
          </p:cNvPr>
          <p:cNvSpPr/>
          <p:nvPr/>
        </p:nvSpPr>
        <p:spPr>
          <a:xfrm>
            <a:off x="6744073" y="-13689"/>
            <a:ext cx="5447928" cy="2014413"/>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chemeClr val="bg1">
              <a:lumMod val="95000"/>
            </a:schemeClr>
          </a:solidFill>
        </p:spPr>
        <p:txBody>
          <a:bodyPr wrap="square" lIns="0" tIns="0" rIns="0" bIns="0" rtlCol="0"/>
          <a:lstStyle/>
          <a:p>
            <a:endParaRPr/>
          </a:p>
        </p:txBody>
      </p:sp>
      <p:sp>
        <p:nvSpPr>
          <p:cNvPr id="19" name="TextBox 18">
            <a:extLst>
              <a:ext uri="{FF2B5EF4-FFF2-40B4-BE49-F238E27FC236}">
                <a16:creationId xmlns:a16="http://schemas.microsoft.com/office/drawing/2014/main" id="{4C0D5A33-48CB-0BA1-0A59-44C6155D5D55}"/>
              </a:ext>
            </a:extLst>
          </p:cNvPr>
          <p:cNvSpPr txBox="1"/>
          <p:nvPr/>
        </p:nvSpPr>
        <p:spPr>
          <a:xfrm>
            <a:off x="7161719" y="357032"/>
            <a:ext cx="4674211" cy="1510670"/>
          </a:xfrm>
          <a:prstGeom prst="rect">
            <a:avLst/>
          </a:prstGeom>
          <a:noFill/>
        </p:spPr>
        <p:txBody>
          <a:bodyPr wrap="square" lIns="0" tIns="0" rIns="0" bIns="0" anchor="t">
            <a:spAutoFit/>
          </a:bodyPr>
          <a:lstStyle/>
          <a:p>
            <a:pPr marR="78105">
              <a:spcBef>
                <a:spcPts val="1655"/>
              </a:spcBef>
            </a:pPr>
            <a:r>
              <a:rPr lang="en-GB" sz="1400" b="1" kern="0">
                <a:solidFill>
                  <a:schemeClr val="bg2">
                    <a:lumMod val="25000"/>
                  </a:schemeClr>
                </a:solidFill>
                <a:latin typeface="Aptos" panose="020B0004020202020204" pitchFamily="34" charset="0"/>
              </a:rPr>
              <a:t>Passengers want to know what is happening and why, with clear instructions and directions of what the implications are for their journey and what they need to do as a result. </a:t>
            </a:r>
          </a:p>
          <a:p>
            <a:pPr marR="78105">
              <a:spcBef>
                <a:spcPts val="1655"/>
              </a:spcBef>
            </a:pPr>
            <a:r>
              <a:rPr lang="en-GB" sz="1400" b="1" kern="0">
                <a:solidFill>
                  <a:schemeClr val="bg2">
                    <a:lumMod val="25000"/>
                  </a:schemeClr>
                </a:solidFill>
                <a:latin typeface="Aptos" panose="020B0004020202020204" pitchFamily="34" charset="0"/>
              </a:rPr>
              <a:t>This lack of clarity is a significant issue with Ticket Acceptance (as we will discuss later in this document). </a:t>
            </a:r>
          </a:p>
        </p:txBody>
      </p:sp>
      <p:sp>
        <p:nvSpPr>
          <p:cNvPr id="21" name="object 16">
            <a:extLst>
              <a:ext uri="{FF2B5EF4-FFF2-40B4-BE49-F238E27FC236}">
                <a16:creationId xmlns:a16="http://schemas.microsoft.com/office/drawing/2014/main" id="{461D9F69-F969-0C26-1458-074B4F3A9A34}"/>
              </a:ext>
            </a:extLst>
          </p:cNvPr>
          <p:cNvSpPr txBox="1">
            <a:spLocks/>
          </p:cNvSpPr>
          <p:nvPr/>
        </p:nvSpPr>
        <p:spPr>
          <a:xfrm>
            <a:off x="1019175" y="5500969"/>
            <a:ext cx="3363666" cy="507831"/>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lnSpc>
                <a:spcPct val="100000"/>
              </a:lnSpc>
              <a:spcBef>
                <a:spcPts val="0"/>
              </a:spcBef>
              <a:spcAft>
                <a:spcPts val="0"/>
              </a:spcAft>
              <a:buClrTx/>
              <a:buSzTx/>
              <a:buFontTx/>
              <a:buNone/>
              <a:tabLst/>
              <a:defRPr/>
            </a:pPr>
            <a:r>
              <a:rPr lang="en-GB" sz="1400" i="1" kern="0" spc="100" dirty="0">
                <a:latin typeface="Aptos" panose="020B0004020202020204" pitchFamily="34" charset="0"/>
              </a:rPr>
              <a:t>“Be honest and clear”</a:t>
            </a:r>
          </a:p>
          <a:p>
            <a:pPr marR="24130" algn="r">
              <a:spcBef>
                <a:spcPts val="600"/>
              </a:spcBef>
              <a:defRPr/>
            </a:pPr>
            <a:r>
              <a:rPr lang="en-GB" sz="1400" i="1" kern="0" spc="100" dirty="0">
                <a:latin typeface="Aptos" panose="020B0004020202020204" pitchFamily="34" charset="0"/>
              </a:rPr>
              <a:t>Scotland, Business/Leisure</a:t>
            </a:r>
            <a:endParaRPr kumimoji="0" lang="en-GB" sz="700" b="0" i="1" u="none" strike="noStrike" kern="0" cap="none" spc="0" normalizeH="0" baseline="0" noProof="0" dirty="0">
              <a:ln>
                <a:noFill/>
              </a:ln>
              <a:effectLst/>
              <a:uLnTx/>
              <a:uFillTx/>
              <a:latin typeface="Aptos" panose="020B0004020202020204" pitchFamily="34" charset="0"/>
              <a:ea typeface="+mn-ea"/>
              <a:cs typeface="Arial"/>
            </a:endParaRPr>
          </a:p>
        </p:txBody>
      </p:sp>
      <p:sp>
        <p:nvSpPr>
          <p:cNvPr id="5" name="Text Placeholder 6">
            <a:extLst>
              <a:ext uri="{FF2B5EF4-FFF2-40B4-BE49-F238E27FC236}">
                <a16:creationId xmlns:a16="http://schemas.microsoft.com/office/drawing/2014/main" id="{1E46FBB8-6051-5D18-F765-37C3AA8521AB}"/>
              </a:ext>
            </a:extLst>
          </p:cNvPr>
          <p:cNvSpPr txBox="1">
            <a:spLocks/>
          </p:cNvSpPr>
          <p:nvPr/>
        </p:nvSpPr>
        <p:spPr>
          <a:xfrm>
            <a:off x="1019175" y="2673350"/>
            <a:ext cx="2928920" cy="2292198"/>
          </a:xfrm>
          <a:prstGeom prst="rect">
            <a:avLst/>
          </a:prstGeom>
          <a:solidFill>
            <a:schemeClr val="accent5">
              <a:lumMod val="40000"/>
              <a:lumOff val="60000"/>
            </a:schemeClr>
          </a:solidFill>
        </p:spPr>
        <p:txBody>
          <a:bodyPr lIns="360000" rIns="216000" anchor="ctr"/>
          <a:lstStyle>
            <a:lvl1pPr marL="0" indent="0" algn="l" defTabSz="914400" rtl="0" eaLnBrk="1" latinLnBrk="0" hangingPunct="1">
              <a:lnSpc>
                <a:spcPct val="110000"/>
              </a:lnSpc>
              <a:spcBef>
                <a:spcPts val="600"/>
              </a:spcBef>
              <a:buFont typeface="Arial" panose="020B0604020202020204" pitchFamily="34" charset="0"/>
              <a:buNone/>
              <a:defRPr sz="1400" kern="1200">
                <a:solidFill>
                  <a:schemeClr val="tx1"/>
                </a:solidFill>
                <a:latin typeface="+mn-lt"/>
                <a:ea typeface="+mn-ea"/>
                <a:cs typeface="+mn-cs"/>
              </a:defRPr>
            </a:lvl1pPr>
            <a:lvl2pPr marL="0" indent="0" algn="l" defTabSz="914400" rtl="0" eaLnBrk="1" latinLnBrk="0" hangingPunct="1">
              <a:lnSpc>
                <a:spcPct val="110000"/>
              </a:lnSpc>
              <a:spcBef>
                <a:spcPts val="1200"/>
              </a:spcBef>
              <a:spcAft>
                <a:spcPts val="0"/>
              </a:spcAft>
              <a:buFont typeface="Arial" panose="020B0604020202020204" pitchFamily="34" charset="0"/>
              <a:buNone/>
              <a:defRPr sz="1400" b="1" kern="1200">
                <a:solidFill>
                  <a:schemeClr val="tx1"/>
                </a:solidFill>
                <a:latin typeface="+mn-lt"/>
                <a:ea typeface="+mn-ea"/>
                <a:cs typeface="+mn-cs"/>
              </a:defRPr>
            </a:lvl2pPr>
            <a:lvl3pPr marL="268288" indent="-268288" algn="l" defTabSz="914400" rtl="0" eaLnBrk="1" latinLnBrk="0" hangingPunct="1">
              <a:lnSpc>
                <a:spcPct val="110000"/>
              </a:lnSpc>
              <a:spcBef>
                <a:spcPts val="600"/>
              </a:spcBef>
              <a:buFont typeface="Arial" panose="020B0604020202020204" pitchFamily="34" charset="0"/>
              <a:buChar char="•"/>
              <a:defRPr sz="1400" kern="1200">
                <a:solidFill>
                  <a:schemeClr val="tx1"/>
                </a:solidFill>
                <a:latin typeface="+mn-lt"/>
                <a:ea typeface="+mn-ea"/>
                <a:cs typeface="+mn-cs"/>
              </a:defRPr>
            </a:lvl3pPr>
            <a:lvl4pPr marL="268288" indent="-268288" algn="l" defTabSz="914400" rtl="0" eaLnBrk="1" latinLnBrk="0" hangingPunct="1">
              <a:lnSpc>
                <a:spcPct val="110000"/>
              </a:lnSpc>
              <a:spcBef>
                <a:spcPts val="600"/>
              </a:spcBef>
              <a:buFont typeface="+mj-lt"/>
              <a:buAutoNum type="arabicPeriod"/>
              <a:defRPr sz="1400" kern="1200">
                <a:solidFill>
                  <a:schemeClr val="tx1"/>
                </a:solidFill>
                <a:latin typeface="+mn-lt"/>
                <a:ea typeface="+mn-ea"/>
                <a:cs typeface="+mn-cs"/>
              </a:defRPr>
            </a:lvl4pPr>
            <a:lvl5pPr marL="268288" indent="0" algn="l" defTabSz="914400" rtl="0" eaLnBrk="1" latinLnBrk="0" hangingPunct="1">
              <a:lnSpc>
                <a:spcPct val="110000"/>
              </a:lnSpc>
              <a:spcBef>
                <a:spcPts val="600"/>
              </a:spcBef>
              <a:buFont typeface="Aptos" panose="020B0004020202020204" pitchFamily="34" charset="0"/>
              <a:buNone/>
              <a:defRPr sz="1400" kern="1200">
                <a:solidFill>
                  <a:schemeClr val="tx1"/>
                </a:solidFill>
                <a:latin typeface="+mn-lt"/>
                <a:ea typeface="+mn-ea"/>
                <a:cs typeface="+mn-cs"/>
              </a:defRPr>
            </a:lvl5pPr>
            <a:lvl6pPr marL="534988" indent="-266700" algn="l" defTabSz="914400" rtl="0" eaLnBrk="1" latinLnBrk="0" hangingPunct="1">
              <a:lnSpc>
                <a:spcPct val="110000"/>
              </a:lnSpc>
              <a:spcBef>
                <a:spcPts val="400"/>
              </a:spcBef>
              <a:buFont typeface="Aptos" panose="020B00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GB" sz="4400" b="1" i="0" u="none" strike="noStrike" kern="1200" cap="none" spc="0" normalizeH="0" baseline="0" noProof="0">
                <a:ln>
                  <a:noFill/>
                </a:ln>
                <a:solidFill>
                  <a:schemeClr val="bg1"/>
                </a:solidFill>
                <a:effectLst/>
                <a:uLnTx/>
                <a:uFillTx/>
                <a:latin typeface="Aptos" panose="02110004020202020204"/>
                <a:ea typeface="+mn-ea"/>
                <a:cs typeface="+mn-cs"/>
              </a:rPr>
              <a:t>1.</a:t>
            </a:r>
            <a:r>
              <a:rPr kumimoji="0" lang="en-GB" sz="4400" b="1" i="0" u="none" strike="noStrike" kern="1200" cap="none" spc="0" normalizeH="0" baseline="0" noProof="0">
                <a:ln>
                  <a:noFill/>
                </a:ln>
                <a:solidFill>
                  <a:prstClr val="black"/>
                </a:solidFill>
                <a:effectLst/>
                <a:uLnTx/>
                <a:uFillTx/>
                <a:latin typeface="Aptos" panose="02110004020202020204"/>
                <a:ea typeface="+mn-ea"/>
                <a:cs typeface="+mn-cs"/>
              </a:rPr>
              <a:t> </a:t>
            </a:r>
          </a:p>
          <a:p>
            <a:pPr marL="0" marR="0" lvl="0" indent="0" algn="ctr"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GB" sz="2800" b="1" i="0" u="none" strike="noStrike" kern="1200" cap="none" spc="0" normalizeH="0" baseline="0" noProof="0">
                <a:ln>
                  <a:noFill/>
                </a:ln>
                <a:solidFill>
                  <a:prstClr val="black"/>
                </a:solidFill>
                <a:effectLst/>
                <a:uLnTx/>
                <a:uFillTx/>
                <a:latin typeface="Aptos" panose="02110004020202020204"/>
                <a:ea typeface="+mn-ea"/>
                <a:cs typeface="+mn-cs"/>
              </a:rPr>
              <a:t>Be clear</a:t>
            </a:r>
          </a:p>
        </p:txBody>
      </p:sp>
      <p:sp>
        <p:nvSpPr>
          <p:cNvPr id="6" name="object 16">
            <a:extLst>
              <a:ext uri="{FF2B5EF4-FFF2-40B4-BE49-F238E27FC236}">
                <a16:creationId xmlns:a16="http://schemas.microsoft.com/office/drawing/2014/main" id="{FE74A6E0-24F9-C2A8-FD32-36F1140A4837}"/>
              </a:ext>
            </a:extLst>
          </p:cNvPr>
          <p:cNvSpPr txBox="1">
            <a:spLocks/>
          </p:cNvSpPr>
          <p:nvPr/>
        </p:nvSpPr>
        <p:spPr>
          <a:xfrm>
            <a:off x="8427851" y="5500969"/>
            <a:ext cx="3363666" cy="938719"/>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kern="0" spc="100">
                <a:latin typeface="Aptos" panose="020B0004020202020204" pitchFamily="34" charset="0"/>
              </a:rPr>
              <a:t>“Clear, specific, easy instructions of the exact delay, the reason for it and the alternative methods or routes”</a:t>
            </a:r>
          </a:p>
          <a:p>
            <a:pPr marR="24130" algn="r">
              <a:spcBef>
                <a:spcPts val="600"/>
              </a:spcBef>
              <a:defRPr/>
            </a:pPr>
            <a:r>
              <a:rPr lang="en-GB" sz="1400" i="1" kern="0" spc="100">
                <a:latin typeface="Aptos" panose="020B0004020202020204" pitchFamily="34" charset="0"/>
              </a:rPr>
              <a:t>London/South, Business travel</a:t>
            </a:r>
            <a:endParaRPr kumimoji="0" lang="en-GB" sz="700" b="0" i="1" u="none" strike="noStrike" kern="0" cap="none" spc="0" normalizeH="0" baseline="0" noProof="0">
              <a:ln>
                <a:noFill/>
              </a:ln>
              <a:effectLst/>
              <a:uLnTx/>
              <a:uFillTx/>
              <a:latin typeface="Aptos" panose="020B0004020202020204" pitchFamily="34" charset="0"/>
              <a:ea typeface="+mn-ea"/>
              <a:cs typeface="Arial"/>
            </a:endParaRPr>
          </a:p>
        </p:txBody>
      </p:sp>
      <p:sp>
        <p:nvSpPr>
          <p:cNvPr id="23" name="object 16">
            <a:extLst>
              <a:ext uri="{FF2B5EF4-FFF2-40B4-BE49-F238E27FC236}">
                <a16:creationId xmlns:a16="http://schemas.microsoft.com/office/drawing/2014/main" id="{0AA13835-399F-3B48-D367-19006C75974D}"/>
              </a:ext>
            </a:extLst>
          </p:cNvPr>
          <p:cNvSpPr txBox="1">
            <a:spLocks/>
          </p:cNvSpPr>
          <p:nvPr/>
        </p:nvSpPr>
        <p:spPr>
          <a:xfrm>
            <a:off x="4596840" y="5500969"/>
            <a:ext cx="3363666" cy="938719"/>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kern="0" spc="100">
                <a:latin typeface="Aptos" panose="020B0004020202020204" pitchFamily="34" charset="0"/>
              </a:rPr>
              <a:t>“The disruption was caused by ‘staff issues’. This meant that the train I was meant to get on was cancelled”</a:t>
            </a:r>
          </a:p>
          <a:p>
            <a:pPr marR="24130" algn="r">
              <a:spcBef>
                <a:spcPts val="600"/>
              </a:spcBef>
              <a:defRPr/>
            </a:pPr>
            <a:r>
              <a:rPr lang="en-GB" sz="1400" i="1" kern="0" spc="100">
                <a:latin typeface="Aptos" panose="020B0004020202020204" pitchFamily="34" charset="0"/>
              </a:rPr>
              <a:t>North/Midlands, Business travel</a:t>
            </a:r>
            <a:endParaRPr kumimoji="0" lang="en-GB" sz="700" b="0" i="1" u="none" strike="noStrike" kern="0" cap="none" spc="0" normalizeH="0" baseline="0" noProof="0">
              <a:ln>
                <a:noFill/>
              </a:ln>
              <a:effectLst/>
              <a:uLnTx/>
              <a:uFillTx/>
              <a:latin typeface="Aptos" panose="020B0004020202020204" pitchFamily="34" charset="0"/>
              <a:ea typeface="+mn-ea"/>
              <a:cs typeface="Arial"/>
            </a:endParaRPr>
          </a:p>
        </p:txBody>
      </p:sp>
      <p:sp>
        <p:nvSpPr>
          <p:cNvPr id="7" name="Footer Placeholder 6">
            <a:extLst>
              <a:ext uri="{FF2B5EF4-FFF2-40B4-BE49-F238E27FC236}">
                <a16:creationId xmlns:a16="http://schemas.microsoft.com/office/drawing/2014/main" id="{BB475F5A-9D4A-F6CA-1880-2EABA021917F}"/>
              </a:ext>
            </a:extLst>
          </p:cNvPr>
          <p:cNvSpPr>
            <a:spLocks noGrp="1"/>
          </p:cNvSpPr>
          <p:nvPr>
            <p:ph type="ftr" sz="quarter" idx="11"/>
          </p:nvPr>
        </p:nvSpPr>
        <p:spPr/>
        <p:txBody>
          <a:bodyPr/>
          <a:lstStyle/>
          <a:p>
            <a:r>
              <a:rPr lang="en-GB"/>
              <a:t>© Quadrangle 2024 INTERNAL</a:t>
            </a:r>
          </a:p>
        </p:txBody>
      </p:sp>
      <p:sp>
        <p:nvSpPr>
          <p:cNvPr id="8" name="Slide Number Placeholder 7">
            <a:extLst>
              <a:ext uri="{FF2B5EF4-FFF2-40B4-BE49-F238E27FC236}">
                <a16:creationId xmlns:a16="http://schemas.microsoft.com/office/drawing/2014/main" id="{7419822C-EA09-1C9C-397B-B45DB205C1E8}"/>
              </a:ext>
            </a:extLst>
          </p:cNvPr>
          <p:cNvSpPr>
            <a:spLocks noGrp="1"/>
          </p:cNvSpPr>
          <p:nvPr>
            <p:ph type="sldNum" sz="quarter" idx="12"/>
          </p:nvPr>
        </p:nvSpPr>
        <p:spPr/>
        <p:txBody>
          <a:bodyPr/>
          <a:lstStyle/>
          <a:p>
            <a:fld id="{D21AD756-BDF5-4970-ABE2-54C1A0898887}" type="slidenum">
              <a:rPr lang="en-GB" smtClean="0"/>
              <a:t>16</a:t>
            </a:fld>
            <a:endParaRPr lang="en-GB"/>
          </a:p>
        </p:txBody>
      </p:sp>
    </p:spTree>
    <p:extLst>
      <p:ext uri="{BB962C8B-B14F-4D97-AF65-F5344CB8AC3E}">
        <p14:creationId xmlns:p14="http://schemas.microsoft.com/office/powerpoint/2010/main" val="9015400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254CE656-006E-0B08-8552-F0F035566DCB}"/>
              </a:ext>
            </a:extLst>
          </p:cNvPr>
          <p:cNvSpPr/>
          <p:nvPr/>
        </p:nvSpPr>
        <p:spPr>
          <a:xfrm>
            <a:off x="0" y="0"/>
            <a:ext cx="692805" cy="6858000"/>
          </a:xfrm>
          <a:custGeom>
            <a:avLst/>
            <a:gdLst/>
            <a:ahLst/>
            <a:cxnLst/>
            <a:rect l="l" t="t" r="r" b="b"/>
            <a:pathLst>
              <a:path w="1080135" h="10692130">
                <a:moveTo>
                  <a:pt x="1079995" y="0"/>
                </a:moveTo>
                <a:lnTo>
                  <a:pt x="0" y="0"/>
                </a:lnTo>
                <a:lnTo>
                  <a:pt x="0" y="10692003"/>
                </a:lnTo>
                <a:lnTo>
                  <a:pt x="1079995" y="10692003"/>
                </a:lnTo>
                <a:lnTo>
                  <a:pt x="1079995" y="0"/>
                </a:lnTo>
                <a:close/>
              </a:path>
            </a:pathLst>
          </a:custGeom>
          <a:solidFill>
            <a:schemeClr val="accent5"/>
          </a:solidFill>
        </p:spPr>
        <p:txBody>
          <a:bodyPr wrap="square" lIns="0" tIns="0" rIns="0" bIns="0" rtlCol="0"/>
          <a:lstStyle/>
          <a:p>
            <a:endParaRPr/>
          </a:p>
        </p:txBody>
      </p:sp>
      <p:sp>
        <p:nvSpPr>
          <p:cNvPr id="3" name="object 10">
            <a:extLst>
              <a:ext uri="{FF2B5EF4-FFF2-40B4-BE49-F238E27FC236}">
                <a16:creationId xmlns:a16="http://schemas.microsoft.com/office/drawing/2014/main" id="{AFABD241-EECA-04E8-6BB1-1415F583CE60}"/>
              </a:ext>
            </a:extLst>
          </p:cNvPr>
          <p:cNvSpPr/>
          <p:nvPr/>
        </p:nvSpPr>
        <p:spPr>
          <a:xfrm>
            <a:off x="222744" y="3305345"/>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endParaRPr/>
          </a:p>
        </p:txBody>
      </p:sp>
      <p:sp>
        <p:nvSpPr>
          <p:cNvPr id="4" name="object 14">
            <a:extLst>
              <a:ext uri="{FF2B5EF4-FFF2-40B4-BE49-F238E27FC236}">
                <a16:creationId xmlns:a16="http://schemas.microsoft.com/office/drawing/2014/main" id="{5F812337-0A60-91E4-5E42-907979D339BA}"/>
              </a:ext>
            </a:extLst>
          </p:cNvPr>
          <p:cNvSpPr txBox="1">
            <a:spLocks/>
          </p:cNvSpPr>
          <p:nvPr/>
        </p:nvSpPr>
        <p:spPr>
          <a:xfrm>
            <a:off x="1019175" y="6560860"/>
            <a:ext cx="3716020" cy="153888"/>
          </a:xfrm>
          <a:prstGeom prst="rect">
            <a:avLst/>
          </a:prstGeom>
        </p:spPr>
        <p:txBody>
          <a:bodyPr vert="horz" wrap="square" lIns="0" tIns="0" rIns="0" bIns="0" rtlCol="0" anchor="ctr">
            <a:spAutoFit/>
          </a:bodyPr>
          <a:lstStyle>
            <a:defPPr>
              <a:defRPr kern="0"/>
            </a:defPPr>
            <a:lvl1pPr>
              <a:defRPr sz="1200" b="0" i="0">
                <a:solidFill>
                  <a:schemeClr val="tx1"/>
                </a:solidFill>
                <a:latin typeface="Trebuchet MS"/>
                <a:cs typeface="Trebuchet MS"/>
              </a:defRPr>
            </a:lvl1pPr>
          </a:lstStyle>
          <a:p>
            <a:pPr marL="12700"/>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Passenger Information </a:t>
            </a:r>
            <a:r>
              <a:rPr lang="en-GB" sz="1000" b="1" kern="0">
                <a:solidFill>
                  <a:prstClr val="black"/>
                </a:solidFill>
                <a:latin typeface="Aptos Display" panose="02110004020202020204"/>
                <a:cs typeface="Gill Sans MT"/>
              </a:rPr>
              <a:t>D</a:t>
            </a:r>
            <a:r>
              <a:rPr kumimoji="0" lang="en-GB" sz="1000" b="1" i="0" u="none" strike="noStrike" kern="0" cap="none" spc="0" normalizeH="0" baseline="0" noProof="0" err="1">
                <a:ln>
                  <a:noFill/>
                </a:ln>
                <a:solidFill>
                  <a:prstClr val="black"/>
                </a:solidFill>
                <a:effectLst/>
                <a:uLnTx/>
                <a:uFillTx/>
                <a:latin typeface="Aptos Display" panose="02110004020202020204"/>
                <a:ea typeface="+mn-ea"/>
                <a:cs typeface="Gill Sans MT"/>
              </a:rPr>
              <a:t>uring</a:t>
            </a:r>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 Disruption – Debrief </a:t>
            </a:r>
            <a:endParaRPr kumimoji="0" lang="en-GB" sz="1000" b="0" i="0" u="none" strike="noStrike" kern="0" cap="none" spc="140" normalizeH="0" baseline="0" noProof="0">
              <a:ln>
                <a:noFill/>
              </a:ln>
              <a:solidFill>
                <a:prstClr val="black"/>
              </a:solidFill>
              <a:effectLst/>
              <a:uLnTx/>
              <a:uFillTx/>
              <a:latin typeface="Aptos Display" panose="02110004020202020204"/>
              <a:ea typeface="+mn-ea"/>
              <a:cs typeface="Gill Sans MT"/>
            </a:endParaRPr>
          </a:p>
        </p:txBody>
      </p:sp>
      <p:sp>
        <p:nvSpPr>
          <p:cNvPr id="42" name="object 16">
            <a:extLst>
              <a:ext uri="{FF2B5EF4-FFF2-40B4-BE49-F238E27FC236}">
                <a16:creationId xmlns:a16="http://schemas.microsoft.com/office/drawing/2014/main" id="{7C9FD81E-79A9-7FCF-B2E4-6051987BD5F9}"/>
              </a:ext>
            </a:extLst>
          </p:cNvPr>
          <p:cNvSpPr txBox="1">
            <a:spLocks/>
          </p:cNvSpPr>
          <p:nvPr/>
        </p:nvSpPr>
        <p:spPr>
          <a:xfrm>
            <a:off x="1019174" y="229101"/>
            <a:ext cx="5447928" cy="1107996"/>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R="24130"/>
            <a:r>
              <a:rPr lang="en-GB" sz="3600" kern="0" spc="100">
                <a:solidFill>
                  <a:srgbClr val="A60366"/>
                </a:solidFill>
                <a:latin typeface="Aptos" panose="020B0004020202020204" pitchFamily="34" charset="0"/>
              </a:rPr>
              <a:t>BE CONSCISE AND TO THE POINT</a:t>
            </a:r>
            <a:endParaRPr lang="en-GB" sz="1400" kern="0">
              <a:solidFill>
                <a:srgbClr val="A60366"/>
              </a:solidFill>
              <a:latin typeface="Aptos" panose="020B0004020202020204" pitchFamily="34" charset="0"/>
            </a:endParaRPr>
          </a:p>
        </p:txBody>
      </p:sp>
      <p:sp>
        <p:nvSpPr>
          <p:cNvPr id="11" name="Text Placeholder 2">
            <a:extLst>
              <a:ext uri="{FF2B5EF4-FFF2-40B4-BE49-F238E27FC236}">
                <a16:creationId xmlns:a16="http://schemas.microsoft.com/office/drawing/2014/main" id="{B1966220-B03F-42D5-638E-546C056C8B26}"/>
              </a:ext>
            </a:extLst>
          </p:cNvPr>
          <p:cNvSpPr txBox="1">
            <a:spLocks/>
          </p:cNvSpPr>
          <p:nvPr/>
        </p:nvSpPr>
        <p:spPr>
          <a:xfrm>
            <a:off x="4487968" y="2561277"/>
            <a:ext cx="6407998" cy="1269068"/>
          </a:xfrm>
          <a:prstGeom prst="rect">
            <a:avLst/>
          </a:prstGeom>
        </p:spPr>
        <p:txBody>
          <a:bodyPr/>
          <a:lstStyle>
            <a:lvl1pPr marL="0" indent="0" algn="l" defTabSz="914400" rtl="0" eaLnBrk="1" latinLnBrk="0" hangingPunct="1">
              <a:lnSpc>
                <a:spcPct val="110000"/>
              </a:lnSpc>
              <a:spcBef>
                <a:spcPts val="600"/>
              </a:spcBef>
              <a:buFont typeface="Arial" panose="020B0604020202020204" pitchFamily="34" charset="0"/>
              <a:buNone/>
              <a:defRPr sz="1400" kern="1200">
                <a:solidFill>
                  <a:schemeClr val="tx1"/>
                </a:solidFill>
                <a:latin typeface="+mn-lt"/>
                <a:ea typeface="+mn-ea"/>
                <a:cs typeface="+mn-cs"/>
              </a:defRPr>
            </a:lvl1pPr>
            <a:lvl2pPr marL="0" indent="0" algn="l" defTabSz="914400" rtl="0" eaLnBrk="1" latinLnBrk="0" hangingPunct="1">
              <a:lnSpc>
                <a:spcPct val="110000"/>
              </a:lnSpc>
              <a:spcBef>
                <a:spcPts val="1200"/>
              </a:spcBef>
              <a:spcAft>
                <a:spcPts val="0"/>
              </a:spcAft>
              <a:buFont typeface="Arial" panose="020B0604020202020204" pitchFamily="34" charset="0"/>
              <a:buNone/>
              <a:defRPr sz="1400" b="1" kern="1200">
                <a:solidFill>
                  <a:schemeClr val="tx1"/>
                </a:solidFill>
                <a:latin typeface="+mn-lt"/>
                <a:ea typeface="+mn-ea"/>
                <a:cs typeface="+mn-cs"/>
              </a:defRPr>
            </a:lvl2pPr>
            <a:lvl3pPr marL="268288" indent="-268288" algn="l" defTabSz="914400" rtl="0" eaLnBrk="1" latinLnBrk="0" hangingPunct="1">
              <a:lnSpc>
                <a:spcPct val="110000"/>
              </a:lnSpc>
              <a:spcBef>
                <a:spcPts val="600"/>
              </a:spcBef>
              <a:buFont typeface="Arial" panose="020B0604020202020204" pitchFamily="34" charset="0"/>
              <a:buChar char="•"/>
              <a:defRPr sz="1400" kern="1200">
                <a:solidFill>
                  <a:schemeClr val="tx1"/>
                </a:solidFill>
                <a:latin typeface="+mn-lt"/>
                <a:ea typeface="+mn-ea"/>
                <a:cs typeface="+mn-cs"/>
              </a:defRPr>
            </a:lvl3pPr>
            <a:lvl4pPr marL="268288" indent="-268288" algn="l" defTabSz="914400" rtl="0" eaLnBrk="1" latinLnBrk="0" hangingPunct="1">
              <a:lnSpc>
                <a:spcPct val="110000"/>
              </a:lnSpc>
              <a:spcBef>
                <a:spcPts val="600"/>
              </a:spcBef>
              <a:buFont typeface="+mj-lt"/>
              <a:buAutoNum type="arabicPeriod"/>
              <a:defRPr sz="1400" kern="1200">
                <a:solidFill>
                  <a:schemeClr val="tx1"/>
                </a:solidFill>
                <a:latin typeface="+mn-lt"/>
                <a:ea typeface="+mn-ea"/>
                <a:cs typeface="+mn-cs"/>
              </a:defRPr>
            </a:lvl4pPr>
            <a:lvl5pPr marL="268288" indent="0" algn="l" defTabSz="914400" rtl="0" eaLnBrk="1" latinLnBrk="0" hangingPunct="1">
              <a:lnSpc>
                <a:spcPct val="110000"/>
              </a:lnSpc>
              <a:spcBef>
                <a:spcPts val="600"/>
              </a:spcBef>
              <a:buFont typeface="Aptos" panose="020B0004020202020204" pitchFamily="34" charset="0"/>
              <a:buNone/>
              <a:defRPr sz="1400" kern="1200">
                <a:solidFill>
                  <a:schemeClr val="tx1"/>
                </a:solidFill>
                <a:latin typeface="+mn-lt"/>
                <a:ea typeface="+mn-ea"/>
                <a:cs typeface="+mn-cs"/>
              </a:defRPr>
            </a:lvl5pPr>
            <a:lvl6pPr marL="534988" indent="-266700" algn="l" defTabSz="914400" rtl="0" eaLnBrk="1" latinLnBrk="0" hangingPunct="1">
              <a:lnSpc>
                <a:spcPct val="110000"/>
              </a:lnSpc>
              <a:spcBef>
                <a:spcPts val="400"/>
              </a:spcBef>
              <a:buFont typeface="Aptos" panose="020B00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defRPr/>
            </a:pPr>
            <a:r>
              <a:rPr lang="en-GB" sz="1600" b="1" dirty="0">
                <a:solidFill>
                  <a:prstClr val="black"/>
                </a:solidFill>
                <a:latin typeface="Aptos" panose="02110004020202020204"/>
              </a:rPr>
              <a:t>How to action: </a:t>
            </a:r>
            <a:endParaRPr lang="en-GB" sz="1600" b="1" dirty="0">
              <a:solidFill>
                <a:prstClr val="black"/>
              </a:solidFill>
            </a:endParaRPr>
          </a:p>
          <a:p>
            <a:pPr marL="268288" marR="0" lvl="0" indent="-268288" algn="l" defTabSz="914400" rtl="0" eaLnBrk="1" fontAlgn="auto" latinLnBrk="0" hangingPunct="1">
              <a:lnSpc>
                <a:spcPct val="100000"/>
              </a:lnSpc>
              <a:spcBef>
                <a:spcPts val="600"/>
              </a:spcBef>
              <a:buClrTx/>
              <a:buSzTx/>
              <a:buFont typeface="Arial" panose="020B0604020202020204" pitchFamily="34" charset="0"/>
              <a:buChar char="•"/>
              <a:tabLst/>
              <a:defRPr/>
            </a:pPr>
            <a:r>
              <a:rPr lang="en-GB" sz="1600" dirty="0">
                <a:solidFill>
                  <a:prstClr val="black"/>
                </a:solidFill>
              </a:rPr>
              <a:t>The shorter the better to help avoid overwhelming passengers</a:t>
            </a:r>
          </a:p>
          <a:p>
            <a:pPr marL="268288" marR="0" lvl="0" indent="-268288" algn="l" defTabSz="914400" rtl="0" eaLnBrk="1" fontAlgn="auto" latinLnBrk="0" hangingPunct="1">
              <a:lnSpc>
                <a:spcPct val="100000"/>
              </a:lnSpc>
              <a:spcBef>
                <a:spcPts val="600"/>
              </a:spcBef>
              <a:buClrTx/>
              <a:buSzTx/>
              <a:buFont typeface="Arial" panose="020B0604020202020204" pitchFamily="34" charset="0"/>
              <a:buChar char="•"/>
              <a:tabLst/>
              <a:defRPr/>
            </a:pPr>
            <a:r>
              <a:rPr lang="en-GB" sz="1600" dirty="0">
                <a:solidFill>
                  <a:prstClr val="black"/>
                </a:solidFill>
              </a:rPr>
              <a:t>Long-winded explanations can cause more confusion, especially if part of the message is “lost” over a hard to hear public address system, or scrolling update on PIS</a:t>
            </a:r>
          </a:p>
          <a:p>
            <a:pPr marL="268288" indent="-268288">
              <a:lnSpc>
                <a:spcPct val="100000"/>
              </a:lnSpc>
              <a:buFont typeface="Arial" panose="020B0604020202020204" pitchFamily="34" charset="0"/>
              <a:buChar char="•"/>
              <a:defRPr/>
            </a:pPr>
            <a:r>
              <a:rPr lang="en-GB" sz="1600" dirty="0">
                <a:solidFill>
                  <a:prstClr val="black"/>
                </a:solidFill>
              </a:rPr>
              <a:t>If a reason is given for the disruption, keep it simple and jargon free </a:t>
            </a:r>
          </a:p>
          <a:p>
            <a:pPr marL="268288" indent="-268288">
              <a:lnSpc>
                <a:spcPct val="100000"/>
              </a:lnSpc>
              <a:buFont typeface="Arial" panose="020B0604020202020204" pitchFamily="34" charset="0"/>
              <a:buChar char="•"/>
              <a:defRPr/>
            </a:pPr>
            <a:r>
              <a:rPr lang="en-GB" sz="1600" dirty="0">
                <a:solidFill>
                  <a:prstClr val="black"/>
                </a:solidFill>
              </a:rPr>
              <a:t>Provide instruction of how to access additional information if required e.g. directing to a website, member of staff or QR code</a:t>
            </a:r>
          </a:p>
          <a:p>
            <a:pPr marL="268288" indent="-268288">
              <a:lnSpc>
                <a:spcPct val="100000"/>
              </a:lnSpc>
              <a:buFont typeface="Arial" panose="020B0604020202020204" pitchFamily="34" charset="0"/>
              <a:buChar char="•"/>
              <a:defRPr/>
            </a:pPr>
            <a:endParaRPr lang="en-GB" sz="1600" dirty="0">
              <a:solidFill>
                <a:prstClr val="black"/>
              </a:solidFill>
            </a:endParaRPr>
          </a:p>
          <a:p>
            <a:pPr marL="0" marR="0" lvl="2" indent="0" algn="l" defTabSz="914400" rtl="0" eaLnBrk="1" fontAlgn="auto" latinLnBrk="0" hangingPunct="1">
              <a:lnSpc>
                <a:spcPct val="100000"/>
              </a:lnSpc>
              <a:spcBef>
                <a:spcPts val="600"/>
              </a:spcBef>
              <a:buClrTx/>
              <a:buSzTx/>
              <a:buNone/>
              <a:tabLst/>
              <a:defRPr/>
            </a:pPr>
            <a:endParaRPr kumimoji="0" lang="en-GB" sz="1600" b="0" i="0" u="none" strike="noStrike" kern="1200" cap="none" spc="0" normalizeH="0" baseline="0" noProof="0" dirty="0">
              <a:ln>
                <a:noFill/>
              </a:ln>
              <a:solidFill>
                <a:prstClr val="black"/>
              </a:solidFill>
              <a:effectLst/>
              <a:uLnTx/>
              <a:uFillTx/>
              <a:ea typeface="+mn-ea"/>
              <a:cs typeface="+mn-cs"/>
            </a:endParaRPr>
          </a:p>
        </p:txBody>
      </p:sp>
      <p:sp>
        <p:nvSpPr>
          <p:cNvPr id="15" name="TextBox 14">
            <a:extLst>
              <a:ext uri="{FF2B5EF4-FFF2-40B4-BE49-F238E27FC236}">
                <a16:creationId xmlns:a16="http://schemas.microsoft.com/office/drawing/2014/main" id="{A53986B0-9120-ED30-8A86-455C7EDA8594}"/>
              </a:ext>
            </a:extLst>
          </p:cNvPr>
          <p:cNvSpPr txBox="1"/>
          <p:nvPr/>
        </p:nvSpPr>
        <p:spPr>
          <a:xfrm>
            <a:off x="940349" y="3019221"/>
            <a:ext cx="513282" cy="83099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prstClr val="white"/>
                </a:solidFill>
                <a:effectLst/>
                <a:uLnTx/>
                <a:uFillTx/>
                <a:latin typeface="Aptos" panose="02110004020202020204"/>
                <a:ea typeface="+mn-ea"/>
                <a:cs typeface="+mn-cs"/>
              </a:rPr>
              <a:t>1</a:t>
            </a:r>
          </a:p>
        </p:txBody>
      </p:sp>
      <p:sp>
        <p:nvSpPr>
          <p:cNvPr id="18" name="object 11">
            <a:extLst>
              <a:ext uri="{FF2B5EF4-FFF2-40B4-BE49-F238E27FC236}">
                <a16:creationId xmlns:a16="http://schemas.microsoft.com/office/drawing/2014/main" id="{7B940F3B-7BD9-DCC6-4221-195CFA3ED046}"/>
              </a:ext>
            </a:extLst>
          </p:cNvPr>
          <p:cNvSpPr/>
          <p:nvPr/>
        </p:nvSpPr>
        <p:spPr>
          <a:xfrm>
            <a:off x="6744073" y="-13689"/>
            <a:ext cx="5447928" cy="2014413"/>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a:p>
        </p:txBody>
      </p:sp>
      <p:sp>
        <p:nvSpPr>
          <p:cNvPr id="19" name="TextBox 18">
            <a:extLst>
              <a:ext uri="{FF2B5EF4-FFF2-40B4-BE49-F238E27FC236}">
                <a16:creationId xmlns:a16="http://schemas.microsoft.com/office/drawing/2014/main" id="{4C0D5A33-48CB-0BA1-0A59-44C6155D5D55}"/>
              </a:ext>
            </a:extLst>
          </p:cNvPr>
          <p:cNvSpPr txBox="1"/>
          <p:nvPr/>
        </p:nvSpPr>
        <p:spPr>
          <a:xfrm>
            <a:off x="7161719" y="357032"/>
            <a:ext cx="4674211" cy="1510670"/>
          </a:xfrm>
          <a:prstGeom prst="rect">
            <a:avLst/>
          </a:prstGeom>
          <a:noFill/>
        </p:spPr>
        <p:txBody>
          <a:bodyPr wrap="square" lIns="0" tIns="0" rIns="0" bIns="0" anchor="t">
            <a:spAutoFit/>
          </a:bodyPr>
          <a:lstStyle/>
          <a:p>
            <a:pPr marR="78105">
              <a:spcBef>
                <a:spcPts val="1655"/>
              </a:spcBef>
            </a:pPr>
            <a:r>
              <a:rPr lang="en-GB" sz="1400" b="1" kern="0">
                <a:solidFill>
                  <a:schemeClr val="bg2">
                    <a:lumMod val="25000"/>
                  </a:schemeClr>
                </a:solidFill>
                <a:latin typeface="Aptos" panose="020B0004020202020204" pitchFamily="34" charset="0"/>
              </a:rPr>
              <a:t>Passengers can get overwhelmed with long messages and updates, it can be hard to take in and identify the key piece of information. </a:t>
            </a:r>
          </a:p>
          <a:p>
            <a:pPr marR="78105">
              <a:spcBef>
                <a:spcPts val="1655"/>
              </a:spcBef>
            </a:pPr>
            <a:r>
              <a:rPr lang="en-GB" sz="1400" b="1" kern="0">
                <a:solidFill>
                  <a:schemeClr val="bg2">
                    <a:lumMod val="25000"/>
                  </a:schemeClr>
                </a:solidFill>
                <a:latin typeface="Aptos" panose="020B0004020202020204" pitchFamily="34" charset="0"/>
              </a:rPr>
              <a:t>Attention and memory spans are short, there is only so much passengers can take in at once, especially if it is a stressful moment e.g. realising your train is cancelled. </a:t>
            </a:r>
          </a:p>
        </p:txBody>
      </p:sp>
      <p:sp>
        <p:nvSpPr>
          <p:cNvPr id="21" name="object 16">
            <a:extLst>
              <a:ext uri="{FF2B5EF4-FFF2-40B4-BE49-F238E27FC236}">
                <a16:creationId xmlns:a16="http://schemas.microsoft.com/office/drawing/2014/main" id="{461D9F69-F969-0C26-1458-074B4F3A9A34}"/>
              </a:ext>
            </a:extLst>
          </p:cNvPr>
          <p:cNvSpPr txBox="1">
            <a:spLocks/>
          </p:cNvSpPr>
          <p:nvPr/>
        </p:nvSpPr>
        <p:spPr>
          <a:xfrm>
            <a:off x="1019175" y="5349435"/>
            <a:ext cx="3299437" cy="938719"/>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kern="0" spc="100">
                <a:latin typeface="Aptos" panose="020B0004020202020204" pitchFamily="34" charset="0"/>
              </a:rPr>
              <a:t>“If you tell me what the disruption is I can make a guess as to how much it will impact me”</a:t>
            </a:r>
          </a:p>
          <a:p>
            <a:pPr marR="24130" algn="r">
              <a:spcBef>
                <a:spcPts val="600"/>
              </a:spcBef>
              <a:defRPr/>
            </a:pPr>
            <a:r>
              <a:rPr lang="en-GB" sz="1400" i="1" kern="0" spc="100">
                <a:latin typeface="Aptos" panose="020B0004020202020204" pitchFamily="34" charset="0"/>
              </a:rPr>
              <a:t>North/Midlands, Commuting</a:t>
            </a:r>
            <a:endParaRPr kumimoji="0" lang="en-GB" sz="700" b="0" i="1" u="none" strike="noStrike" kern="0" cap="none" spc="0" normalizeH="0" baseline="0" noProof="0">
              <a:ln>
                <a:noFill/>
              </a:ln>
              <a:effectLst/>
              <a:uLnTx/>
              <a:uFillTx/>
              <a:latin typeface="Aptos" panose="020B0004020202020204" pitchFamily="34" charset="0"/>
              <a:ea typeface="+mn-ea"/>
              <a:cs typeface="Arial"/>
            </a:endParaRPr>
          </a:p>
        </p:txBody>
      </p:sp>
      <p:sp>
        <p:nvSpPr>
          <p:cNvPr id="22" name="object 16">
            <a:extLst>
              <a:ext uri="{FF2B5EF4-FFF2-40B4-BE49-F238E27FC236}">
                <a16:creationId xmlns:a16="http://schemas.microsoft.com/office/drawing/2014/main" id="{D7219305-3444-DF88-E067-00C700E28C53}"/>
              </a:ext>
            </a:extLst>
          </p:cNvPr>
          <p:cNvSpPr txBox="1">
            <a:spLocks/>
          </p:cNvSpPr>
          <p:nvPr/>
        </p:nvSpPr>
        <p:spPr>
          <a:xfrm>
            <a:off x="4583113" y="5349435"/>
            <a:ext cx="4717588" cy="1154162"/>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kern="0" spc="100">
                <a:latin typeface="Aptos" panose="020B0004020202020204" pitchFamily="34" charset="0"/>
              </a:rPr>
              <a:t>It’s just a balance between information overload, what we don’t want is a running commentary on what’s happened, we want it to be quite concise, but enough for us to make an informed decision”</a:t>
            </a:r>
          </a:p>
          <a:p>
            <a:pPr marR="24130" algn="r">
              <a:spcBef>
                <a:spcPts val="600"/>
              </a:spcBef>
              <a:defRPr/>
            </a:pPr>
            <a:r>
              <a:rPr lang="en-GB" sz="1400" i="1" kern="0" spc="100">
                <a:latin typeface="Aptos" panose="020B0004020202020204" pitchFamily="34" charset="0"/>
              </a:rPr>
              <a:t>North/Midlands, Business</a:t>
            </a:r>
            <a:endParaRPr kumimoji="0" lang="en-GB" sz="700" b="0" i="1" u="none" strike="noStrike" kern="0" cap="none" spc="0" normalizeH="0" baseline="0" noProof="0">
              <a:ln>
                <a:noFill/>
              </a:ln>
              <a:effectLst/>
              <a:uLnTx/>
              <a:uFillTx/>
              <a:latin typeface="Aptos" panose="020B0004020202020204" pitchFamily="34" charset="0"/>
              <a:ea typeface="+mn-ea"/>
              <a:cs typeface="Arial"/>
            </a:endParaRPr>
          </a:p>
        </p:txBody>
      </p:sp>
      <p:sp>
        <p:nvSpPr>
          <p:cNvPr id="5" name="Text Placeholder 6">
            <a:extLst>
              <a:ext uri="{FF2B5EF4-FFF2-40B4-BE49-F238E27FC236}">
                <a16:creationId xmlns:a16="http://schemas.microsoft.com/office/drawing/2014/main" id="{1E46FBB8-6051-5D18-F765-37C3AA8521AB}"/>
              </a:ext>
            </a:extLst>
          </p:cNvPr>
          <p:cNvSpPr txBox="1">
            <a:spLocks/>
          </p:cNvSpPr>
          <p:nvPr/>
        </p:nvSpPr>
        <p:spPr>
          <a:xfrm>
            <a:off x="1006493" y="2673350"/>
            <a:ext cx="2928920" cy="2292198"/>
          </a:xfrm>
          <a:prstGeom prst="rect">
            <a:avLst/>
          </a:prstGeom>
          <a:solidFill>
            <a:schemeClr val="accent5">
              <a:lumMod val="40000"/>
              <a:lumOff val="60000"/>
            </a:schemeClr>
          </a:solidFill>
        </p:spPr>
        <p:txBody>
          <a:bodyPr lIns="360000" rIns="216000" anchor="ctr"/>
          <a:lstStyle>
            <a:lvl1pPr marL="0" indent="0" algn="l" defTabSz="914400" rtl="0" eaLnBrk="1" latinLnBrk="0" hangingPunct="1">
              <a:lnSpc>
                <a:spcPct val="110000"/>
              </a:lnSpc>
              <a:spcBef>
                <a:spcPts val="600"/>
              </a:spcBef>
              <a:buFont typeface="Arial" panose="020B0604020202020204" pitchFamily="34" charset="0"/>
              <a:buNone/>
              <a:defRPr sz="1400" kern="1200">
                <a:solidFill>
                  <a:schemeClr val="tx1"/>
                </a:solidFill>
                <a:latin typeface="+mn-lt"/>
                <a:ea typeface="+mn-ea"/>
                <a:cs typeface="+mn-cs"/>
              </a:defRPr>
            </a:lvl1pPr>
            <a:lvl2pPr marL="0" indent="0" algn="l" defTabSz="914400" rtl="0" eaLnBrk="1" latinLnBrk="0" hangingPunct="1">
              <a:lnSpc>
                <a:spcPct val="110000"/>
              </a:lnSpc>
              <a:spcBef>
                <a:spcPts val="1200"/>
              </a:spcBef>
              <a:spcAft>
                <a:spcPts val="0"/>
              </a:spcAft>
              <a:buFont typeface="Arial" panose="020B0604020202020204" pitchFamily="34" charset="0"/>
              <a:buNone/>
              <a:defRPr sz="1400" b="1" kern="1200">
                <a:solidFill>
                  <a:schemeClr val="tx1"/>
                </a:solidFill>
                <a:latin typeface="+mn-lt"/>
                <a:ea typeface="+mn-ea"/>
                <a:cs typeface="+mn-cs"/>
              </a:defRPr>
            </a:lvl2pPr>
            <a:lvl3pPr marL="268288" indent="-268288" algn="l" defTabSz="914400" rtl="0" eaLnBrk="1" latinLnBrk="0" hangingPunct="1">
              <a:lnSpc>
                <a:spcPct val="110000"/>
              </a:lnSpc>
              <a:spcBef>
                <a:spcPts val="600"/>
              </a:spcBef>
              <a:buFont typeface="Arial" panose="020B0604020202020204" pitchFamily="34" charset="0"/>
              <a:buChar char="•"/>
              <a:defRPr sz="1400" kern="1200">
                <a:solidFill>
                  <a:schemeClr val="tx1"/>
                </a:solidFill>
                <a:latin typeface="+mn-lt"/>
                <a:ea typeface="+mn-ea"/>
                <a:cs typeface="+mn-cs"/>
              </a:defRPr>
            </a:lvl3pPr>
            <a:lvl4pPr marL="268288" indent="-268288" algn="l" defTabSz="914400" rtl="0" eaLnBrk="1" latinLnBrk="0" hangingPunct="1">
              <a:lnSpc>
                <a:spcPct val="110000"/>
              </a:lnSpc>
              <a:spcBef>
                <a:spcPts val="600"/>
              </a:spcBef>
              <a:buFont typeface="+mj-lt"/>
              <a:buAutoNum type="arabicPeriod"/>
              <a:defRPr sz="1400" kern="1200">
                <a:solidFill>
                  <a:schemeClr val="tx1"/>
                </a:solidFill>
                <a:latin typeface="+mn-lt"/>
                <a:ea typeface="+mn-ea"/>
                <a:cs typeface="+mn-cs"/>
              </a:defRPr>
            </a:lvl4pPr>
            <a:lvl5pPr marL="268288" indent="0" algn="l" defTabSz="914400" rtl="0" eaLnBrk="1" latinLnBrk="0" hangingPunct="1">
              <a:lnSpc>
                <a:spcPct val="110000"/>
              </a:lnSpc>
              <a:spcBef>
                <a:spcPts val="600"/>
              </a:spcBef>
              <a:buFont typeface="Aptos" panose="020B0004020202020204" pitchFamily="34" charset="0"/>
              <a:buNone/>
              <a:defRPr sz="1400" kern="1200">
                <a:solidFill>
                  <a:schemeClr val="tx1"/>
                </a:solidFill>
                <a:latin typeface="+mn-lt"/>
                <a:ea typeface="+mn-ea"/>
                <a:cs typeface="+mn-cs"/>
              </a:defRPr>
            </a:lvl5pPr>
            <a:lvl6pPr marL="534988" indent="-266700" algn="l" defTabSz="914400" rtl="0" eaLnBrk="1" latinLnBrk="0" hangingPunct="1">
              <a:lnSpc>
                <a:spcPct val="110000"/>
              </a:lnSpc>
              <a:spcBef>
                <a:spcPts val="400"/>
              </a:spcBef>
              <a:buFont typeface="Aptos" panose="020B00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r>
              <a:rPr lang="en-GB" sz="4400" b="1">
                <a:solidFill>
                  <a:schemeClr val="bg1"/>
                </a:solidFill>
                <a:latin typeface="Aptos" panose="02110004020202020204"/>
              </a:rPr>
              <a:t>2</a:t>
            </a:r>
            <a:r>
              <a:rPr kumimoji="0" lang="en-GB" sz="4400" b="1" i="0" u="none" strike="noStrike" kern="1200" cap="none" spc="0" normalizeH="0" baseline="0" noProof="0">
                <a:ln>
                  <a:noFill/>
                </a:ln>
                <a:solidFill>
                  <a:schemeClr val="bg1"/>
                </a:solidFill>
                <a:effectLst/>
                <a:uLnTx/>
                <a:uFillTx/>
                <a:latin typeface="Aptos" panose="02110004020202020204"/>
                <a:ea typeface="+mn-ea"/>
                <a:cs typeface="+mn-cs"/>
              </a:rPr>
              <a:t>.</a:t>
            </a:r>
            <a:r>
              <a:rPr kumimoji="0" lang="en-GB" sz="4400" b="1" i="0" u="none" strike="noStrike" kern="1200" cap="none" spc="0" normalizeH="0" baseline="0" noProof="0">
                <a:ln>
                  <a:noFill/>
                </a:ln>
                <a:solidFill>
                  <a:prstClr val="black"/>
                </a:solidFill>
                <a:effectLst/>
                <a:uLnTx/>
                <a:uFillTx/>
                <a:latin typeface="Aptos" panose="02110004020202020204"/>
                <a:ea typeface="+mn-ea"/>
                <a:cs typeface="+mn-cs"/>
              </a:rPr>
              <a:t> </a:t>
            </a:r>
          </a:p>
          <a:p>
            <a:pPr marL="0" marR="0" lvl="0" indent="0" algn="ctr"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GB" sz="2800" b="1" i="0" u="none" strike="noStrike" kern="1200" cap="none" spc="0" normalizeH="0" baseline="0" noProof="0">
                <a:ln>
                  <a:noFill/>
                </a:ln>
                <a:solidFill>
                  <a:prstClr val="black"/>
                </a:solidFill>
                <a:effectLst/>
                <a:uLnTx/>
                <a:uFillTx/>
                <a:latin typeface="Aptos" panose="02110004020202020204"/>
                <a:ea typeface="+mn-ea"/>
                <a:cs typeface="+mn-cs"/>
              </a:rPr>
              <a:t>Be concise</a:t>
            </a:r>
          </a:p>
        </p:txBody>
      </p:sp>
      <p:sp>
        <p:nvSpPr>
          <p:cNvPr id="6" name="Footer Placeholder 5">
            <a:extLst>
              <a:ext uri="{FF2B5EF4-FFF2-40B4-BE49-F238E27FC236}">
                <a16:creationId xmlns:a16="http://schemas.microsoft.com/office/drawing/2014/main" id="{DA60F2A5-FA83-A18D-BD39-6AC20CD7A98B}"/>
              </a:ext>
            </a:extLst>
          </p:cNvPr>
          <p:cNvSpPr>
            <a:spLocks noGrp="1"/>
          </p:cNvSpPr>
          <p:nvPr>
            <p:ph type="ftr" sz="quarter" idx="11"/>
          </p:nvPr>
        </p:nvSpPr>
        <p:spPr/>
        <p:txBody>
          <a:bodyPr/>
          <a:lstStyle/>
          <a:p>
            <a:r>
              <a:rPr lang="en-GB"/>
              <a:t>© Quadrangle 2024 INTERNAL</a:t>
            </a:r>
          </a:p>
        </p:txBody>
      </p:sp>
      <p:sp>
        <p:nvSpPr>
          <p:cNvPr id="7" name="Slide Number Placeholder 6">
            <a:extLst>
              <a:ext uri="{FF2B5EF4-FFF2-40B4-BE49-F238E27FC236}">
                <a16:creationId xmlns:a16="http://schemas.microsoft.com/office/drawing/2014/main" id="{11271011-9CA5-7D85-D9D6-0FEC359BF8BC}"/>
              </a:ext>
            </a:extLst>
          </p:cNvPr>
          <p:cNvSpPr>
            <a:spLocks noGrp="1"/>
          </p:cNvSpPr>
          <p:nvPr>
            <p:ph type="sldNum" sz="quarter" idx="12"/>
          </p:nvPr>
        </p:nvSpPr>
        <p:spPr/>
        <p:txBody>
          <a:bodyPr/>
          <a:lstStyle/>
          <a:p>
            <a:fld id="{D21AD756-BDF5-4970-ABE2-54C1A0898887}" type="slidenum">
              <a:rPr lang="en-GB" smtClean="0"/>
              <a:t>17</a:t>
            </a:fld>
            <a:endParaRPr lang="en-GB"/>
          </a:p>
        </p:txBody>
      </p:sp>
    </p:spTree>
    <p:extLst>
      <p:ext uri="{BB962C8B-B14F-4D97-AF65-F5344CB8AC3E}">
        <p14:creationId xmlns:p14="http://schemas.microsoft.com/office/powerpoint/2010/main" val="1179067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254CE656-006E-0B08-8552-F0F035566DCB}"/>
              </a:ext>
            </a:extLst>
          </p:cNvPr>
          <p:cNvSpPr/>
          <p:nvPr/>
        </p:nvSpPr>
        <p:spPr>
          <a:xfrm>
            <a:off x="0" y="0"/>
            <a:ext cx="692805" cy="6858000"/>
          </a:xfrm>
          <a:custGeom>
            <a:avLst/>
            <a:gdLst/>
            <a:ahLst/>
            <a:cxnLst/>
            <a:rect l="l" t="t" r="r" b="b"/>
            <a:pathLst>
              <a:path w="1080135" h="10692130">
                <a:moveTo>
                  <a:pt x="1079995" y="0"/>
                </a:moveTo>
                <a:lnTo>
                  <a:pt x="0" y="0"/>
                </a:lnTo>
                <a:lnTo>
                  <a:pt x="0" y="10692003"/>
                </a:lnTo>
                <a:lnTo>
                  <a:pt x="1079995" y="10692003"/>
                </a:lnTo>
                <a:lnTo>
                  <a:pt x="1079995" y="0"/>
                </a:lnTo>
                <a:close/>
              </a:path>
            </a:pathLst>
          </a:custGeom>
          <a:solidFill>
            <a:schemeClr val="accent5"/>
          </a:solidFill>
        </p:spPr>
        <p:txBody>
          <a:bodyPr wrap="square" lIns="0" tIns="0" rIns="0" bIns="0" rtlCol="0"/>
          <a:lstStyle/>
          <a:p>
            <a:endParaRPr/>
          </a:p>
        </p:txBody>
      </p:sp>
      <p:sp>
        <p:nvSpPr>
          <p:cNvPr id="3" name="object 10">
            <a:extLst>
              <a:ext uri="{FF2B5EF4-FFF2-40B4-BE49-F238E27FC236}">
                <a16:creationId xmlns:a16="http://schemas.microsoft.com/office/drawing/2014/main" id="{AFABD241-EECA-04E8-6BB1-1415F583CE60}"/>
              </a:ext>
            </a:extLst>
          </p:cNvPr>
          <p:cNvSpPr/>
          <p:nvPr/>
        </p:nvSpPr>
        <p:spPr>
          <a:xfrm>
            <a:off x="222744" y="3305345"/>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endParaRPr/>
          </a:p>
        </p:txBody>
      </p:sp>
      <p:sp>
        <p:nvSpPr>
          <p:cNvPr id="4" name="object 14">
            <a:extLst>
              <a:ext uri="{FF2B5EF4-FFF2-40B4-BE49-F238E27FC236}">
                <a16:creationId xmlns:a16="http://schemas.microsoft.com/office/drawing/2014/main" id="{5F812337-0A60-91E4-5E42-907979D339BA}"/>
              </a:ext>
            </a:extLst>
          </p:cNvPr>
          <p:cNvSpPr txBox="1">
            <a:spLocks/>
          </p:cNvSpPr>
          <p:nvPr/>
        </p:nvSpPr>
        <p:spPr>
          <a:xfrm>
            <a:off x="1019175" y="6560860"/>
            <a:ext cx="3716020" cy="153888"/>
          </a:xfrm>
          <a:prstGeom prst="rect">
            <a:avLst/>
          </a:prstGeom>
        </p:spPr>
        <p:txBody>
          <a:bodyPr vert="horz" wrap="square" lIns="0" tIns="0" rIns="0" bIns="0" rtlCol="0" anchor="ctr">
            <a:spAutoFit/>
          </a:bodyPr>
          <a:lstStyle>
            <a:defPPr>
              <a:defRPr kern="0"/>
            </a:defPPr>
            <a:lvl1pPr>
              <a:defRPr sz="1200" b="0" i="0">
                <a:solidFill>
                  <a:schemeClr val="tx1"/>
                </a:solidFill>
                <a:latin typeface="Trebuchet MS"/>
                <a:cs typeface="Trebuchet MS"/>
              </a:defRPr>
            </a:lvl1pPr>
          </a:lstStyle>
          <a:p>
            <a:pPr marL="12700"/>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Passenger Information </a:t>
            </a:r>
            <a:r>
              <a:rPr lang="en-GB" sz="1000" b="1" kern="0">
                <a:solidFill>
                  <a:prstClr val="black"/>
                </a:solidFill>
                <a:latin typeface="Aptos Display" panose="02110004020202020204"/>
                <a:cs typeface="Gill Sans MT"/>
              </a:rPr>
              <a:t>D</a:t>
            </a:r>
            <a:r>
              <a:rPr kumimoji="0" lang="en-GB" sz="1000" b="1" i="0" u="none" strike="noStrike" kern="0" cap="none" spc="0" normalizeH="0" baseline="0" noProof="0" err="1">
                <a:ln>
                  <a:noFill/>
                </a:ln>
                <a:solidFill>
                  <a:prstClr val="black"/>
                </a:solidFill>
                <a:effectLst/>
                <a:uLnTx/>
                <a:uFillTx/>
                <a:latin typeface="Aptos Display" panose="02110004020202020204"/>
                <a:ea typeface="+mn-ea"/>
                <a:cs typeface="Gill Sans MT"/>
              </a:rPr>
              <a:t>uring</a:t>
            </a:r>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 Disruption – Debrief </a:t>
            </a:r>
            <a:endParaRPr kumimoji="0" lang="en-GB" sz="1000" b="0" i="0" u="none" strike="noStrike" kern="0" cap="none" spc="140" normalizeH="0" baseline="0" noProof="0">
              <a:ln>
                <a:noFill/>
              </a:ln>
              <a:solidFill>
                <a:prstClr val="black"/>
              </a:solidFill>
              <a:effectLst/>
              <a:uLnTx/>
              <a:uFillTx/>
              <a:latin typeface="Aptos Display" panose="02110004020202020204"/>
              <a:ea typeface="+mn-ea"/>
              <a:cs typeface="Gill Sans MT"/>
            </a:endParaRPr>
          </a:p>
        </p:txBody>
      </p:sp>
      <p:sp>
        <p:nvSpPr>
          <p:cNvPr id="42" name="object 16">
            <a:extLst>
              <a:ext uri="{FF2B5EF4-FFF2-40B4-BE49-F238E27FC236}">
                <a16:creationId xmlns:a16="http://schemas.microsoft.com/office/drawing/2014/main" id="{7C9FD81E-79A9-7FCF-B2E4-6051987BD5F9}"/>
              </a:ext>
            </a:extLst>
          </p:cNvPr>
          <p:cNvSpPr txBox="1">
            <a:spLocks/>
          </p:cNvSpPr>
          <p:nvPr/>
        </p:nvSpPr>
        <p:spPr>
          <a:xfrm>
            <a:off x="1019174" y="229101"/>
            <a:ext cx="5447928" cy="1107996"/>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R="24130"/>
            <a:r>
              <a:rPr lang="en-GB" sz="3600" kern="0" spc="100">
                <a:solidFill>
                  <a:srgbClr val="A60366"/>
                </a:solidFill>
                <a:latin typeface="Aptos" panose="020B0004020202020204" pitchFamily="34" charset="0"/>
              </a:rPr>
              <a:t>CONSISTENCY AVOIDS CONFUSION</a:t>
            </a:r>
            <a:endParaRPr lang="en-GB" sz="1400" kern="0">
              <a:solidFill>
                <a:srgbClr val="A60366"/>
              </a:solidFill>
              <a:latin typeface="Aptos" panose="020B0004020202020204" pitchFamily="34" charset="0"/>
            </a:endParaRPr>
          </a:p>
        </p:txBody>
      </p:sp>
      <p:sp>
        <p:nvSpPr>
          <p:cNvPr id="11" name="Text Placeholder 2">
            <a:extLst>
              <a:ext uri="{FF2B5EF4-FFF2-40B4-BE49-F238E27FC236}">
                <a16:creationId xmlns:a16="http://schemas.microsoft.com/office/drawing/2014/main" id="{B1966220-B03F-42D5-638E-546C056C8B26}"/>
              </a:ext>
            </a:extLst>
          </p:cNvPr>
          <p:cNvSpPr txBox="1">
            <a:spLocks/>
          </p:cNvSpPr>
          <p:nvPr/>
        </p:nvSpPr>
        <p:spPr>
          <a:xfrm>
            <a:off x="4249101" y="2169392"/>
            <a:ext cx="6407998" cy="1269068"/>
          </a:xfrm>
          <a:prstGeom prst="rect">
            <a:avLst/>
          </a:prstGeom>
        </p:spPr>
        <p:txBody>
          <a:bodyPr/>
          <a:lstStyle>
            <a:lvl1pPr marL="0" indent="0" algn="l" defTabSz="914400" rtl="0" eaLnBrk="1" latinLnBrk="0" hangingPunct="1">
              <a:lnSpc>
                <a:spcPct val="110000"/>
              </a:lnSpc>
              <a:spcBef>
                <a:spcPts val="600"/>
              </a:spcBef>
              <a:buFont typeface="Arial" panose="020B0604020202020204" pitchFamily="34" charset="0"/>
              <a:buNone/>
              <a:defRPr sz="1400" kern="1200">
                <a:solidFill>
                  <a:schemeClr val="tx1"/>
                </a:solidFill>
                <a:latin typeface="+mn-lt"/>
                <a:ea typeface="+mn-ea"/>
                <a:cs typeface="+mn-cs"/>
              </a:defRPr>
            </a:lvl1pPr>
            <a:lvl2pPr marL="0" indent="0" algn="l" defTabSz="914400" rtl="0" eaLnBrk="1" latinLnBrk="0" hangingPunct="1">
              <a:lnSpc>
                <a:spcPct val="110000"/>
              </a:lnSpc>
              <a:spcBef>
                <a:spcPts val="1200"/>
              </a:spcBef>
              <a:spcAft>
                <a:spcPts val="0"/>
              </a:spcAft>
              <a:buFont typeface="Arial" panose="020B0604020202020204" pitchFamily="34" charset="0"/>
              <a:buNone/>
              <a:defRPr sz="1400" b="1" kern="1200">
                <a:solidFill>
                  <a:schemeClr val="tx1"/>
                </a:solidFill>
                <a:latin typeface="+mn-lt"/>
                <a:ea typeface="+mn-ea"/>
                <a:cs typeface="+mn-cs"/>
              </a:defRPr>
            </a:lvl2pPr>
            <a:lvl3pPr marL="268288" indent="-268288" algn="l" defTabSz="914400" rtl="0" eaLnBrk="1" latinLnBrk="0" hangingPunct="1">
              <a:lnSpc>
                <a:spcPct val="110000"/>
              </a:lnSpc>
              <a:spcBef>
                <a:spcPts val="600"/>
              </a:spcBef>
              <a:buFont typeface="Arial" panose="020B0604020202020204" pitchFamily="34" charset="0"/>
              <a:buChar char="•"/>
              <a:defRPr sz="1400" kern="1200">
                <a:solidFill>
                  <a:schemeClr val="tx1"/>
                </a:solidFill>
                <a:latin typeface="+mn-lt"/>
                <a:ea typeface="+mn-ea"/>
                <a:cs typeface="+mn-cs"/>
              </a:defRPr>
            </a:lvl3pPr>
            <a:lvl4pPr marL="268288" indent="-268288" algn="l" defTabSz="914400" rtl="0" eaLnBrk="1" latinLnBrk="0" hangingPunct="1">
              <a:lnSpc>
                <a:spcPct val="110000"/>
              </a:lnSpc>
              <a:spcBef>
                <a:spcPts val="600"/>
              </a:spcBef>
              <a:buFont typeface="+mj-lt"/>
              <a:buAutoNum type="arabicPeriod"/>
              <a:defRPr sz="1400" kern="1200">
                <a:solidFill>
                  <a:schemeClr val="tx1"/>
                </a:solidFill>
                <a:latin typeface="+mn-lt"/>
                <a:ea typeface="+mn-ea"/>
                <a:cs typeface="+mn-cs"/>
              </a:defRPr>
            </a:lvl4pPr>
            <a:lvl5pPr marL="268288" indent="0" algn="l" defTabSz="914400" rtl="0" eaLnBrk="1" latinLnBrk="0" hangingPunct="1">
              <a:lnSpc>
                <a:spcPct val="110000"/>
              </a:lnSpc>
              <a:spcBef>
                <a:spcPts val="600"/>
              </a:spcBef>
              <a:buFont typeface="Aptos" panose="020B0004020202020204" pitchFamily="34" charset="0"/>
              <a:buNone/>
              <a:defRPr sz="1400" kern="1200">
                <a:solidFill>
                  <a:schemeClr val="tx1"/>
                </a:solidFill>
                <a:latin typeface="+mn-lt"/>
                <a:ea typeface="+mn-ea"/>
                <a:cs typeface="+mn-cs"/>
              </a:defRPr>
            </a:lvl5pPr>
            <a:lvl6pPr marL="534988" indent="-266700" algn="l" defTabSz="914400" rtl="0" eaLnBrk="1" latinLnBrk="0" hangingPunct="1">
              <a:lnSpc>
                <a:spcPct val="110000"/>
              </a:lnSpc>
              <a:spcBef>
                <a:spcPts val="400"/>
              </a:spcBef>
              <a:buFont typeface="Aptos" panose="020B00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0">
              <a:lnSpc>
                <a:spcPct val="100000"/>
              </a:lnSpc>
              <a:buNone/>
              <a:defRPr/>
            </a:pPr>
            <a:r>
              <a:rPr lang="en-GB" sz="1600" b="1">
                <a:solidFill>
                  <a:prstClr val="black"/>
                </a:solidFill>
                <a:latin typeface="Aptos" panose="02110004020202020204"/>
              </a:rPr>
              <a:t>How to action: </a:t>
            </a:r>
            <a:endParaRPr lang="en-GB" sz="1600">
              <a:solidFill>
                <a:prstClr val="black"/>
              </a:solidFill>
              <a:latin typeface="Aptos" panose="02110004020202020204"/>
            </a:endParaRPr>
          </a:p>
          <a:p>
            <a:pPr marL="268288" marR="0" lvl="2" indent="-268288" algn="l" defTabSz="914400" rtl="0" eaLnBrk="1" fontAlgn="auto" latinLnBrk="0" hangingPunct="1">
              <a:lnSpc>
                <a:spcPct val="100000"/>
              </a:lnSpc>
              <a:spcBef>
                <a:spcPts val="600"/>
              </a:spcBef>
              <a:buClrTx/>
              <a:buSzTx/>
              <a:buFont typeface="Arial" panose="020B0604020202020204" pitchFamily="34" charset="0"/>
              <a:buChar char="•"/>
              <a:tabLst/>
              <a:defRPr/>
            </a:pPr>
            <a:r>
              <a:rPr lang="en-GB" sz="1600">
                <a:solidFill>
                  <a:prstClr val="black"/>
                </a:solidFill>
                <a:latin typeface="Aptos" panose="02110004020202020204"/>
              </a:rPr>
              <a:t>Avoid differing or multiple messages across channels</a:t>
            </a:r>
          </a:p>
          <a:p>
            <a:pPr marL="268288" marR="0" lvl="2" indent="-268288" algn="l" defTabSz="914400" rtl="0" eaLnBrk="1" fontAlgn="auto" latinLnBrk="0" hangingPunct="1">
              <a:lnSpc>
                <a:spcPct val="100000"/>
              </a:lnSpc>
              <a:spcBef>
                <a:spcPts val="600"/>
              </a:spcBef>
              <a:buClrTx/>
              <a:buSzTx/>
              <a:buFont typeface="Arial" panose="020B0604020202020204" pitchFamily="34" charset="0"/>
              <a:buChar char="•"/>
              <a:tabLst/>
              <a:defRPr/>
            </a:pPr>
            <a:r>
              <a:rPr lang="en-GB" sz="1600">
                <a:solidFill>
                  <a:prstClr val="black"/>
                </a:solidFill>
                <a:latin typeface="Aptos" panose="02110004020202020204"/>
              </a:rPr>
              <a:t>Consistency appears to link to honesty and transparency, there needs to be a sense that passengers are receiving accurate information to the best of the TOC’s ability at the time</a:t>
            </a:r>
          </a:p>
          <a:p>
            <a:pPr marL="268288" marR="0" lvl="2" indent="-268288" algn="l" defTabSz="914400" rtl="0" eaLnBrk="1" fontAlgn="auto" latinLnBrk="0" hangingPunct="1">
              <a:lnSpc>
                <a:spcPct val="100000"/>
              </a:lnSpc>
              <a:spcBef>
                <a:spcPts val="600"/>
              </a:spcBef>
              <a:buClrTx/>
              <a:buSzTx/>
              <a:buFont typeface="Arial" panose="020B0604020202020204" pitchFamily="34" charset="0"/>
              <a:buChar char="•"/>
              <a:tabLst/>
              <a:defRPr/>
            </a:pPr>
            <a:r>
              <a:rPr lang="en-GB" sz="1600">
                <a:solidFill>
                  <a:prstClr val="black"/>
                </a:solidFill>
                <a:latin typeface="Aptos" panose="02110004020202020204"/>
              </a:rPr>
              <a:t>This includes the information that staff can provide, and at unstaffed stations, the communication between announcements, PIS and online channels e.g. Live Departures needs to be the same to avoid confusion </a:t>
            </a:r>
          </a:p>
          <a:p>
            <a:pPr marL="268288" marR="0" lvl="2" indent="-268288" algn="l" defTabSz="914400" rtl="0" eaLnBrk="1" fontAlgn="auto" latinLnBrk="0" hangingPunct="1">
              <a:lnSpc>
                <a:spcPct val="100000"/>
              </a:lnSpc>
              <a:spcBef>
                <a:spcPts val="600"/>
              </a:spcBef>
              <a:buClrTx/>
              <a:buSzTx/>
              <a:buFont typeface="Arial" panose="020B0604020202020204" pitchFamily="34" charset="0"/>
              <a:buChar char="•"/>
              <a:tabLst/>
              <a:defRPr/>
            </a:pPr>
            <a:r>
              <a:rPr lang="en-GB" sz="1600">
                <a:solidFill>
                  <a:prstClr val="black"/>
                </a:solidFill>
                <a:latin typeface="Aptos" panose="02110004020202020204"/>
              </a:rPr>
              <a:t>Include information across different formats to support those with additional needs e.g. BSL or subtitles for videos, written and spoken information  </a:t>
            </a:r>
          </a:p>
          <a:p>
            <a:pPr marL="268288" marR="0" lvl="2" indent="-268288" algn="l" defTabSz="914400" rtl="0" eaLnBrk="1" fontAlgn="auto" latinLnBrk="0" hangingPunct="1">
              <a:lnSpc>
                <a:spcPct val="100000"/>
              </a:lnSpc>
              <a:spcBef>
                <a:spcPts val="600"/>
              </a:spcBef>
              <a:buClrTx/>
              <a:buSzTx/>
              <a:buFont typeface="Arial" panose="020B0604020202020204" pitchFamily="34" charset="0"/>
              <a:buChar char="•"/>
              <a:tabLst/>
              <a:defRPr/>
            </a:pPr>
            <a:endParaRPr lang="en-GB" sz="1600">
              <a:solidFill>
                <a:prstClr val="black"/>
              </a:solidFill>
              <a:latin typeface="Aptos" panose="02110004020202020204"/>
            </a:endParaRPr>
          </a:p>
          <a:p>
            <a:pPr marL="0" marR="0" lvl="2" indent="0" algn="l" defTabSz="914400" rtl="0" eaLnBrk="1" fontAlgn="auto" latinLnBrk="0" hangingPunct="1">
              <a:lnSpc>
                <a:spcPct val="100000"/>
              </a:lnSpc>
              <a:spcBef>
                <a:spcPts val="600"/>
              </a:spcBef>
              <a:buClrTx/>
              <a:buSzTx/>
              <a:buNone/>
              <a:tabLst/>
              <a:defRPr/>
            </a:pPr>
            <a:endParaRPr kumimoji="0" lang="en-GB"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 name="TextBox 14">
            <a:extLst>
              <a:ext uri="{FF2B5EF4-FFF2-40B4-BE49-F238E27FC236}">
                <a16:creationId xmlns:a16="http://schemas.microsoft.com/office/drawing/2014/main" id="{A53986B0-9120-ED30-8A86-455C7EDA8594}"/>
              </a:ext>
            </a:extLst>
          </p:cNvPr>
          <p:cNvSpPr txBox="1"/>
          <p:nvPr/>
        </p:nvSpPr>
        <p:spPr>
          <a:xfrm>
            <a:off x="940349" y="3019221"/>
            <a:ext cx="513282" cy="83099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prstClr val="white"/>
                </a:solidFill>
                <a:effectLst/>
                <a:uLnTx/>
                <a:uFillTx/>
                <a:latin typeface="Aptos" panose="02110004020202020204"/>
                <a:ea typeface="+mn-ea"/>
                <a:cs typeface="+mn-cs"/>
              </a:rPr>
              <a:t>1</a:t>
            </a:r>
          </a:p>
        </p:txBody>
      </p:sp>
      <p:sp>
        <p:nvSpPr>
          <p:cNvPr id="18" name="object 11">
            <a:extLst>
              <a:ext uri="{FF2B5EF4-FFF2-40B4-BE49-F238E27FC236}">
                <a16:creationId xmlns:a16="http://schemas.microsoft.com/office/drawing/2014/main" id="{7B940F3B-7BD9-DCC6-4221-195CFA3ED046}"/>
              </a:ext>
            </a:extLst>
          </p:cNvPr>
          <p:cNvSpPr/>
          <p:nvPr/>
        </p:nvSpPr>
        <p:spPr>
          <a:xfrm>
            <a:off x="6744073" y="-13689"/>
            <a:ext cx="5447928" cy="2014413"/>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a:p>
        </p:txBody>
      </p:sp>
      <p:sp>
        <p:nvSpPr>
          <p:cNvPr id="19" name="TextBox 18">
            <a:extLst>
              <a:ext uri="{FF2B5EF4-FFF2-40B4-BE49-F238E27FC236}">
                <a16:creationId xmlns:a16="http://schemas.microsoft.com/office/drawing/2014/main" id="{4C0D5A33-48CB-0BA1-0A59-44C6155D5D55}"/>
              </a:ext>
            </a:extLst>
          </p:cNvPr>
          <p:cNvSpPr txBox="1"/>
          <p:nvPr/>
        </p:nvSpPr>
        <p:spPr>
          <a:xfrm>
            <a:off x="7161719" y="357032"/>
            <a:ext cx="4674211" cy="1510670"/>
          </a:xfrm>
          <a:prstGeom prst="rect">
            <a:avLst/>
          </a:prstGeom>
          <a:noFill/>
        </p:spPr>
        <p:txBody>
          <a:bodyPr wrap="square" lIns="0" tIns="0" rIns="0" bIns="0" anchor="t">
            <a:spAutoFit/>
          </a:bodyPr>
          <a:lstStyle/>
          <a:p>
            <a:pPr marR="78105">
              <a:spcBef>
                <a:spcPts val="1655"/>
              </a:spcBef>
            </a:pPr>
            <a:r>
              <a:rPr lang="en-GB" sz="1400" b="1" kern="0">
                <a:solidFill>
                  <a:schemeClr val="bg2">
                    <a:lumMod val="25000"/>
                  </a:schemeClr>
                </a:solidFill>
                <a:latin typeface="Aptos" panose="020B0004020202020204" pitchFamily="34" charset="0"/>
              </a:rPr>
              <a:t>Changing messages or conflicting messages cause confusion. When this happens, it is often between route planners e.g. Trainline, the station staff and the information shown on boards/PIS. </a:t>
            </a:r>
          </a:p>
          <a:p>
            <a:pPr marR="78105">
              <a:spcBef>
                <a:spcPts val="1655"/>
              </a:spcBef>
            </a:pPr>
            <a:r>
              <a:rPr lang="en-GB" sz="1400" b="1" kern="0">
                <a:solidFill>
                  <a:schemeClr val="bg2">
                    <a:lumMod val="25000"/>
                  </a:schemeClr>
                </a:solidFill>
                <a:latin typeface="Aptos" panose="020B0004020202020204" pitchFamily="34" charset="0"/>
              </a:rPr>
              <a:t>Occasionally this can also come from other passengers who suggest alternatives or are “in the know”. </a:t>
            </a:r>
          </a:p>
        </p:txBody>
      </p:sp>
      <p:sp>
        <p:nvSpPr>
          <p:cNvPr id="21" name="object 16">
            <a:extLst>
              <a:ext uri="{FF2B5EF4-FFF2-40B4-BE49-F238E27FC236}">
                <a16:creationId xmlns:a16="http://schemas.microsoft.com/office/drawing/2014/main" id="{461D9F69-F969-0C26-1458-074B4F3A9A34}"/>
              </a:ext>
            </a:extLst>
          </p:cNvPr>
          <p:cNvSpPr txBox="1">
            <a:spLocks/>
          </p:cNvSpPr>
          <p:nvPr/>
        </p:nvSpPr>
        <p:spPr>
          <a:xfrm>
            <a:off x="1019175" y="5481638"/>
            <a:ext cx="3363666" cy="723275"/>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kern="0" spc="100">
                <a:latin typeface="Aptos" panose="020B0004020202020204" pitchFamily="34" charset="0"/>
              </a:rPr>
              <a:t>“[what would make the situation easier] Probably a bit more honesty”</a:t>
            </a:r>
          </a:p>
          <a:p>
            <a:pPr marR="24130" algn="r">
              <a:spcBef>
                <a:spcPts val="600"/>
              </a:spcBef>
              <a:defRPr/>
            </a:pPr>
            <a:r>
              <a:rPr lang="en-GB" sz="1400" i="1" kern="0" spc="100">
                <a:latin typeface="Aptos" panose="020B0004020202020204" pitchFamily="34" charset="0"/>
              </a:rPr>
              <a:t>North/Midlands, Business travel</a:t>
            </a:r>
            <a:endParaRPr kumimoji="0" lang="en-GB" sz="700" b="0" i="1" u="none" strike="noStrike" kern="0" cap="none" spc="0" normalizeH="0" baseline="0" noProof="0">
              <a:ln>
                <a:noFill/>
              </a:ln>
              <a:effectLst/>
              <a:uLnTx/>
              <a:uFillTx/>
              <a:latin typeface="Aptos" panose="020B0004020202020204" pitchFamily="34" charset="0"/>
              <a:ea typeface="+mn-ea"/>
              <a:cs typeface="Arial"/>
            </a:endParaRPr>
          </a:p>
        </p:txBody>
      </p:sp>
      <p:sp>
        <p:nvSpPr>
          <p:cNvPr id="5" name="Text Placeholder 6">
            <a:extLst>
              <a:ext uri="{FF2B5EF4-FFF2-40B4-BE49-F238E27FC236}">
                <a16:creationId xmlns:a16="http://schemas.microsoft.com/office/drawing/2014/main" id="{1E46FBB8-6051-5D18-F765-37C3AA8521AB}"/>
              </a:ext>
            </a:extLst>
          </p:cNvPr>
          <p:cNvSpPr txBox="1">
            <a:spLocks/>
          </p:cNvSpPr>
          <p:nvPr/>
        </p:nvSpPr>
        <p:spPr>
          <a:xfrm>
            <a:off x="1006493" y="2636838"/>
            <a:ext cx="2928920" cy="2292198"/>
          </a:xfrm>
          <a:prstGeom prst="rect">
            <a:avLst/>
          </a:prstGeom>
          <a:solidFill>
            <a:schemeClr val="accent5">
              <a:lumMod val="40000"/>
              <a:lumOff val="60000"/>
            </a:schemeClr>
          </a:solidFill>
        </p:spPr>
        <p:txBody>
          <a:bodyPr lIns="360000" rIns="216000" anchor="ctr"/>
          <a:lstStyle>
            <a:lvl1pPr marL="0" indent="0" algn="l" defTabSz="914400" rtl="0" eaLnBrk="1" latinLnBrk="0" hangingPunct="1">
              <a:lnSpc>
                <a:spcPct val="110000"/>
              </a:lnSpc>
              <a:spcBef>
                <a:spcPts val="600"/>
              </a:spcBef>
              <a:buFont typeface="Arial" panose="020B0604020202020204" pitchFamily="34" charset="0"/>
              <a:buNone/>
              <a:defRPr sz="1400" kern="1200">
                <a:solidFill>
                  <a:schemeClr val="tx1"/>
                </a:solidFill>
                <a:latin typeface="+mn-lt"/>
                <a:ea typeface="+mn-ea"/>
                <a:cs typeface="+mn-cs"/>
              </a:defRPr>
            </a:lvl1pPr>
            <a:lvl2pPr marL="0" indent="0" algn="l" defTabSz="914400" rtl="0" eaLnBrk="1" latinLnBrk="0" hangingPunct="1">
              <a:lnSpc>
                <a:spcPct val="110000"/>
              </a:lnSpc>
              <a:spcBef>
                <a:spcPts val="1200"/>
              </a:spcBef>
              <a:spcAft>
                <a:spcPts val="0"/>
              </a:spcAft>
              <a:buFont typeface="Arial" panose="020B0604020202020204" pitchFamily="34" charset="0"/>
              <a:buNone/>
              <a:defRPr sz="1400" b="1" kern="1200">
                <a:solidFill>
                  <a:schemeClr val="tx1"/>
                </a:solidFill>
                <a:latin typeface="+mn-lt"/>
                <a:ea typeface="+mn-ea"/>
                <a:cs typeface="+mn-cs"/>
              </a:defRPr>
            </a:lvl2pPr>
            <a:lvl3pPr marL="268288" indent="-268288" algn="l" defTabSz="914400" rtl="0" eaLnBrk="1" latinLnBrk="0" hangingPunct="1">
              <a:lnSpc>
                <a:spcPct val="110000"/>
              </a:lnSpc>
              <a:spcBef>
                <a:spcPts val="600"/>
              </a:spcBef>
              <a:buFont typeface="Arial" panose="020B0604020202020204" pitchFamily="34" charset="0"/>
              <a:buChar char="•"/>
              <a:defRPr sz="1400" kern="1200">
                <a:solidFill>
                  <a:schemeClr val="tx1"/>
                </a:solidFill>
                <a:latin typeface="+mn-lt"/>
                <a:ea typeface="+mn-ea"/>
                <a:cs typeface="+mn-cs"/>
              </a:defRPr>
            </a:lvl3pPr>
            <a:lvl4pPr marL="268288" indent="-268288" algn="l" defTabSz="914400" rtl="0" eaLnBrk="1" latinLnBrk="0" hangingPunct="1">
              <a:lnSpc>
                <a:spcPct val="110000"/>
              </a:lnSpc>
              <a:spcBef>
                <a:spcPts val="600"/>
              </a:spcBef>
              <a:buFont typeface="+mj-lt"/>
              <a:buAutoNum type="arabicPeriod"/>
              <a:defRPr sz="1400" kern="1200">
                <a:solidFill>
                  <a:schemeClr val="tx1"/>
                </a:solidFill>
                <a:latin typeface="+mn-lt"/>
                <a:ea typeface="+mn-ea"/>
                <a:cs typeface="+mn-cs"/>
              </a:defRPr>
            </a:lvl4pPr>
            <a:lvl5pPr marL="268288" indent="0" algn="l" defTabSz="914400" rtl="0" eaLnBrk="1" latinLnBrk="0" hangingPunct="1">
              <a:lnSpc>
                <a:spcPct val="110000"/>
              </a:lnSpc>
              <a:spcBef>
                <a:spcPts val="600"/>
              </a:spcBef>
              <a:buFont typeface="Aptos" panose="020B0004020202020204" pitchFamily="34" charset="0"/>
              <a:buNone/>
              <a:defRPr sz="1400" kern="1200">
                <a:solidFill>
                  <a:schemeClr val="tx1"/>
                </a:solidFill>
                <a:latin typeface="+mn-lt"/>
                <a:ea typeface="+mn-ea"/>
                <a:cs typeface="+mn-cs"/>
              </a:defRPr>
            </a:lvl5pPr>
            <a:lvl6pPr marL="534988" indent="-266700" algn="l" defTabSz="914400" rtl="0" eaLnBrk="1" latinLnBrk="0" hangingPunct="1">
              <a:lnSpc>
                <a:spcPct val="110000"/>
              </a:lnSpc>
              <a:spcBef>
                <a:spcPts val="400"/>
              </a:spcBef>
              <a:buFont typeface="Aptos" panose="020B00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GB" sz="4400" b="1" i="0" u="none" strike="noStrike" kern="1200" cap="none" spc="0" normalizeH="0" baseline="0" noProof="0">
                <a:ln>
                  <a:noFill/>
                </a:ln>
                <a:solidFill>
                  <a:schemeClr val="bg1"/>
                </a:solidFill>
                <a:effectLst/>
                <a:uLnTx/>
                <a:uFillTx/>
                <a:latin typeface="Aptos" panose="02110004020202020204"/>
                <a:ea typeface="+mn-ea"/>
                <a:cs typeface="+mn-cs"/>
              </a:rPr>
              <a:t>3.</a:t>
            </a:r>
            <a:r>
              <a:rPr kumimoji="0" lang="en-GB" sz="4400" b="1" i="0" u="none" strike="noStrike" kern="1200" cap="none" spc="0" normalizeH="0" baseline="0" noProof="0">
                <a:ln>
                  <a:noFill/>
                </a:ln>
                <a:solidFill>
                  <a:prstClr val="black"/>
                </a:solidFill>
                <a:effectLst/>
                <a:uLnTx/>
                <a:uFillTx/>
                <a:latin typeface="Aptos" panose="02110004020202020204"/>
                <a:ea typeface="+mn-ea"/>
                <a:cs typeface="+mn-cs"/>
              </a:rPr>
              <a:t> </a:t>
            </a:r>
          </a:p>
          <a:p>
            <a:pPr marL="0" marR="0" lvl="0" indent="0" algn="ctr"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GB" sz="2800" b="1" i="0" u="none" strike="noStrike" kern="1200" cap="none" spc="0" normalizeH="0" baseline="0" noProof="0">
                <a:ln>
                  <a:noFill/>
                </a:ln>
                <a:solidFill>
                  <a:prstClr val="black"/>
                </a:solidFill>
                <a:effectLst/>
                <a:uLnTx/>
                <a:uFillTx/>
                <a:latin typeface="Aptos" panose="02110004020202020204"/>
                <a:ea typeface="+mn-ea"/>
                <a:cs typeface="+mn-cs"/>
              </a:rPr>
              <a:t>Be consistent</a:t>
            </a:r>
          </a:p>
        </p:txBody>
      </p:sp>
      <p:sp>
        <p:nvSpPr>
          <p:cNvPr id="6" name="object 16">
            <a:extLst>
              <a:ext uri="{FF2B5EF4-FFF2-40B4-BE49-F238E27FC236}">
                <a16:creationId xmlns:a16="http://schemas.microsoft.com/office/drawing/2014/main" id="{D7219305-3444-DF88-E067-00C700E28C53}"/>
              </a:ext>
            </a:extLst>
          </p:cNvPr>
          <p:cNvSpPr txBox="1">
            <a:spLocks/>
          </p:cNvSpPr>
          <p:nvPr/>
        </p:nvSpPr>
        <p:spPr>
          <a:xfrm>
            <a:off x="4583113" y="5481638"/>
            <a:ext cx="2857922" cy="938719"/>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kern="0" spc="100" dirty="0">
                <a:latin typeface="Aptos" panose="020B0004020202020204" pitchFamily="34" charset="0"/>
              </a:rPr>
              <a:t>“Have customer service members on hand to give honest and proper directions”</a:t>
            </a:r>
          </a:p>
          <a:p>
            <a:pPr marR="24130" algn="r">
              <a:spcBef>
                <a:spcPts val="600"/>
              </a:spcBef>
              <a:defRPr/>
            </a:pPr>
            <a:r>
              <a:rPr lang="en-GB" sz="1400" i="1" kern="0" spc="100" dirty="0">
                <a:latin typeface="Aptos" panose="020B0004020202020204" pitchFamily="34" charset="0"/>
              </a:rPr>
              <a:t>Scotland, Business/Leisure</a:t>
            </a:r>
            <a:endParaRPr kumimoji="0" lang="en-GB" sz="700" b="0" i="1" u="none" strike="noStrike" kern="0" cap="none" spc="0" normalizeH="0" baseline="0" noProof="0" dirty="0">
              <a:ln>
                <a:noFill/>
              </a:ln>
              <a:effectLst/>
              <a:uLnTx/>
              <a:uFillTx/>
              <a:latin typeface="Aptos" panose="020B0004020202020204" pitchFamily="34" charset="0"/>
              <a:ea typeface="+mn-ea"/>
              <a:cs typeface="Arial"/>
            </a:endParaRPr>
          </a:p>
        </p:txBody>
      </p:sp>
      <p:sp>
        <p:nvSpPr>
          <p:cNvPr id="7" name="Footer Placeholder 6">
            <a:extLst>
              <a:ext uri="{FF2B5EF4-FFF2-40B4-BE49-F238E27FC236}">
                <a16:creationId xmlns:a16="http://schemas.microsoft.com/office/drawing/2014/main" id="{39D9455B-57D2-785B-C42E-155952A1C158}"/>
              </a:ext>
            </a:extLst>
          </p:cNvPr>
          <p:cNvSpPr>
            <a:spLocks noGrp="1"/>
          </p:cNvSpPr>
          <p:nvPr>
            <p:ph type="ftr" sz="quarter" idx="11"/>
          </p:nvPr>
        </p:nvSpPr>
        <p:spPr/>
        <p:txBody>
          <a:bodyPr/>
          <a:lstStyle/>
          <a:p>
            <a:r>
              <a:rPr lang="en-GB"/>
              <a:t>© Quadrangle 2024 INTERNAL</a:t>
            </a:r>
          </a:p>
        </p:txBody>
      </p:sp>
      <p:sp>
        <p:nvSpPr>
          <p:cNvPr id="8" name="object 16">
            <a:extLst>
              <a:ext uri="{FF2B5EF4-FFF2-40B4-BE49-F238E27FC236}">
                <a16:creationId xmlns:a16="http://schemas.microsoft.com/office/drawing/2014/main" id="{10C9C8B4-B2FD-79A4-90A9-4D28DF9CD091}"/>
              </a:ext>
            </a:extLst>
          </p:cNvPr>
          <p:cNvSpPr txBox="1">
            <a:spLocks/>
          </p:cNvSpPr>
          <p:nvPr/>
        </p:nvSpPr>
        <p:spPr>
          <a:xfrm>
            <a:off x="7524926" y="5440238"/>
            <a:ext cx="4513276" cy="938719"/>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kern="0" spc="100">
                <a:latin typeface="Aptos" panose="020B0004020202020204" pitchFamily="34" charset="0"/>
              </a:rPr>
              <a:t>“The saving grace are the BSL translator, white background and website link. BSL use on public transport is very important to the deaf community”</a:t>
            </a:r>
          </a:p>
          <a:p>
            <a:pPr marR="24130" algn="r">
              <a:spcBef>
                <a:spcPts val="600"/>
              </a:spcBef>
              <a:defRPr/>
            </a:pPr>
            <a:r>
              <a:rPr lang="en-GB" sz="1400" i="1" kern="0" spc="100">
                <a:latin typeface="Aptos" panose="020B0004020202020204" pitchFamily="34" charset="0"/>
              </a:rPr>
              <a:t>London/South, Leisure, travels with a deaf partner</a:t>
            </a:r>
            <a:endParaRPr kumimoji="0" lang="en-GB" sz="700" b="0" i="1" u="none" strike="noStrike" kern="0" cap="none" spc="0" normalizeH="0" baseline="0" noProof="0">
              <a:ln>
                <a:noFill/>
              </a:ln>
              <a:effectLst/>
              <a:uLnTx/>
              <a:uFillTx/>
              <a:latin typeface="Aptos" panose="020B0004020202020204" pitchFamily="34" charset="0"/>
              <a:ea typeface="+mn-ea"/>
              <a:cs typeface="Arial"/>
            </a:endParaRPr>
          </a:p>
        </p:txBody>
      </p:sp>
      <p:sp>
        <p:nvSpPr>
          <p:cNvPr id="9" name="Slide Number Placeholder 8">
            <a:extLst>
              <a:ext uri="{FF2B5EF4-FFF2-40B4-BE49-F238E27FC236}">
                <a16:creationId xmlns:a16="http://schemas.microsoft.com/office/drawing/2014/main" id="{B665E8EC-E915-A486-D6BE-13418B08A249}"/>
              </a:ext>
            </a:extLst>
          </p:cNvPr>
          <p:cNvSpPr>
            <a:spLocks noGrp="1"/>
          </p:cNvSpPr>
          <p:nvPr>
            <p:ph type="sldNum" sz="quarter" idx="12"/>
          </p:nvPr>
        </p:nvSpPr>
        <p:spPr/>
        <p:txBody>
          <a:bodyPr/>
          <a:lstStyle/>
          <a:p>
            <a:fld id="{D21AD756-BDF5-4970-ABE2-54C1A0898887}" type="slidenum">
              <a:rPr lang="en-GB" smtClean="0"/>
              <a:t>18</a:t>
            </a:fld>
            <a:endParaRPr lang="en-GB"/>
          </a:p>
        </p:txBody>
      </p:sp>
    </p:spTree>
    <p:extLst>
      <p:ext uri="{BB962C8B-B14F-4D97-AF65-F5344CB8AC3E}">
        <p14:creationId xmlns:p14="http://schemas.microsoft.com/office/powerpoint/2010/main" val="40710927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11">
            <a:extLst>
              <a:ext uri="{FF2B5EF4-FFF2-40B4-BE49-F238E27FC236}">
                <a16:creationId xmlns:a16="http://schemas.microsoft.com/office/drawing/2014/main" id="{26D285F9-4378-E9AF-CB70-D4D4DC9C6A5F}"/>
              </a:ext>
            </a:extLst>
          </p:cNvPr>
          <p:cNvSpPr/>
          <p:nvPr/>
        </p:nvSpPr>
        <p:spPr>
          <a:xfrm>
            <a:off x="692715" y="2137402"/>
            <a:ext cx="7275494" cy="4221518"/>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pPr marL="742950" lvl="1" indent="-285750">
              <a:lnSpc>
                <a:spcPct val="107000"/>
              </a:lnSpc>
              <a:spcAft>
                <a:spcPts val="800"/>
              </a:spcAft>
              <a:buFont typeface="+mj-lt"/>
              <a:buAutoNum type="alphaLcPeriod"/>
            </a:pPr>
            <a:endParaRPr lang="en-GB" sz="1800">
              <a:solidFill>
                <a:srgbClr val="000000"/>
              </a:solidFill>
              <a:effectLst/>
              <a:uFill>
                <a:solidFill>
                  <a:srgbClr val="000000"/>
                </a:solidFill>
              </a:uFill>
              <a:latin typeface="Calibri" panose="020F0502020204030204" pitchFamily="34" charset="0"/>
              <a:ea typeface="Calibri" panose="020F0502020204030204" pitchFamily="34" charset="0"/>
            </a:endParaRPr>
          </a:p>
        </p:txBody>
      </p:sp>
      <p:sp>
        <p:nvSpPr>
          <p:cNvPr id="7" name="TextBox 6">
            <a:extLst>
              <a:ext uri="{FF2B5EF4-FFF2-40B4-BE49-F238E27FC236}">
                <a16:creationId xmlns:a16="http://schemas.microsoft.com/office/drawing/2014/main" id="{9E3DB9B1-11CC-9922-C5C7-56036AB95DD4}"/>
              </a:ext>
            </a:extLst>
          </p:cNvPr>
          <p:cNvSpPr txBox="1"/>
          <p:nvPr/>
        </p:nvSpPr>
        <p:spPr>
          <a:xfrm>
            <a:off x="966920" y="2284542"/>
            <a:ext cx="6805667" cy="4143827"/>
          </a:xfrm>
          <a:prstGeom prst="rect">
            <a:avLst/>
          </a:prstGeom>
          <a:noFill/>
        </p:spPr>
        <p:txBody>
          <a:bodyPr wrap="square">
            <a:spAutoFit/>
          </a:bodyPr>
          <a:lstStyle/>
          <a:p>
            <a:pPr lvl="0" algn="l">
              <a:spcBef>
                <a:spcPts val="600"/>
              </a:spcBef>
              <a:defRPr/>
            </a:pPr>
            <a:r>
              <a:rPr lang="en-GB" sz="1600" b="1" dirty="0">
                <a:solidFill>
                  <a:schemeClr val="tx1">
                    <a:lumMod val="75000"/>
                    <a:lumOff val="25000"/>
                  </a:schemeClr>
                </a:solidFill>
              </a:rPr>
              <a:t>Across the research, passengers shared multiple stories where communication had been insufficient, confusing or “average”</a:t>
            </a:r>
          </a:p>
          <a:p>
            <a:pPr lvl="0" algn="l">
              <a:spcBef>
                <a:spcPts val="600"/>
              </a:spcBef>
              <a:defRPr/>
            </a:pPr>
            <a:r>
              <a:rPr lang="en-GB" sz="1600" dirty="0">
                <a:solidFill>
                  <a:schemeClr val="tx1">
                    <a:lumMod val="75000"/>
                    <a:lumOff val="25000"/>
                  </a:schemeClr>
                </a:solidFill>
              </a:rPr>
              <a:t>Although passengers acknowledge that often the TOCs and the station staff are “doing their best”, sometimes this does fall short. </a:t>
            </a:r>
          </a:p>
          <a:p>
            <a:pPr lvl="0" algn="l">
              <a:spcBef>
                <a:spcPts val="600"/>
              </a:spcBef>
              <a:defRPr/>
            </a:pPr>
            <a:r>
              <a:rPr lang="en-GB" sz="1600" dirty="0">
                <a:solidFill>
                  <a:schemeClr val="tx1">
                    <a:lumMod val="75000"/>
                    <a:lumOff val="25000"/>
                  </a:schemeClr>
                </a:solidFill>
              </a:rPr>
              <a:t>When communication isn’t clear, it can lead to significant frustration and annoyance for the passenger, in addition to the inconvenience of the delay or disruption. It makes an already stressful and poor situation worse. </a:t>
            </a:r>
          </a:p>
          <a:p>
            <a:pPr lvl="0" algn="l">
              <a:spcBef>
                <a:spcPts val="600"/>
              </a:spcBef>
              <a:defRPr/>
            </a:pPr>
            <a:r>
              <a:rPr lang="en-GB" sz="1600" dirty="0">
                <a:solidFill>
                  <a:schemeClr val="tx1">
                    <a:lumMod val="75000"/>
                    <a:lumOff val="25000"/>
                  </a:schemeClr>
                </a:solidFill>
              </a:rPr>
              <a:t>In many cases, familiarity is a contributing factor. Those on unfamiliar routes or who travel less frequently can need more support. Commuters, on the other hand, claim to “know what to expect”. </a:t>
            </a:r>
          </a:p>
          <a:p>
            <a:pPr lvl="0" algn="l">
              <a:spcBef>
                <a:spcPts val="600"/>
              </a:spcBef>
              <a:defRPr/>
            </a:pPr>
            <a:r>
              <a:rPr lang="en-GB" sz="1600" dirty="0">
                <a:solidFill>
                  <a:schemeClr val="tx1">
                    <a:lumMod val="75000"/>
                    <a:lumOff val="25000"/>
                  </a:schemeClr>
                </a:solidFill>
              </a:rPr>
              <a:t>Commuters often appear to have a system in place or know more what to expect or what their </a:t>
            </a:r>
            <a:r>
              <a:rPr lang="en-GB" sz="1600">
                <a:solidFill>
                  <a:schemeClr val="tx1">
                    <a:lumMod val="75000"/>
                    <a:lumOff val="25000"/>
                  </a:schemeClr>
                </a:solidFill>
              </a:rPr>
              <a:t>options are and </a:t>
            </a:r>
            <a:r>
              <a:rPr lang="en-GB" sz="1600" dirty="0">
                <a:solidFill>
                  <a:schemeClr val="tx1">
                    <a:lumMod val="75000"/>
                    <a:lumOff val="25000"/>
                  </a:schemeClr>
                </a:solidFill>
              </a:rPr>
              <a:t>can claim to need to hear less information – they’ve heard it all before. For them, they need to know just how bad will it be, so they can plan ahead. </a:t>
            </a:r>
          </a:p>
          <a:p>
            <a:pPr lvl="0" algn="l">
              <a:lnSpc>
                <a:spcPct val="112000"/>
              </a:lnSpc>
              <a:spcAft>
                <a:spcPts val="600"/>
              </a:spcAft>
              <a:defRPr/>
            </a:pPr>
            <a:endParaRPr lang="en-GB" dirty="0">
              <a:solidFill>
                <a:schemeClr val="tx1">
                  <a:lumMod val="75000"/>
                  <a:lumOff val="25000"/>
                </a:schemeClr>
              </a:solidFill>
            </a:endParaRPr>
          </a:p>
        </p:txBody>
      </p:sp>
      <p:sp>
        <p:nvSpPr>
          <p:cNvPr id="2" name="object 9">
            <a:extLst>
              <a:ext uri="{FF2B5EF4-FFF2-40B4-BE49-F238E27FC236}">
                <a16:creationId xmlns:a16="http://schemas.microsoft.com/office/drawing/2014/main" id="{254CE656-006E-0B08-8552-F0F035566DCB}"/>
              </a:ext>
            </a:extLst>
          </p:cNvPr>
          <p:cNvSpPr/>
          <p:nvPr/>
        </p:nvSpPr>
        <p:spPr>
          <a:xfrm>
            <a:off x="0" y="0"/>
            <a:ext cx="692805" cy="6858000"/>
          </a:xfrm>
          <a:custGeom>
            <a:avLst/>
            <a:gdLst/>
            <a:ahLst/>
            <a:cxnLst/>
            <a:rect l="l" t="t" r="r" b="b"/>
            <a:pathLst>
              <a:path w="1080135" h="10692130">
                <a:moveTo>
                  <a:pt x="1079995" y="0"/>
                </a:moveTo>
                <a:lnTo>
                  <a:pt x="0" y="0"/>
                </a:lnTo>
                <a:lnTo>
                  <a:pt x="0" y="10692003"/>
                </a:lnTo>
                <a:lnTo>
                  <a:pt x="1079995" y="10692003"/>
                </a:lnTo>
                <a:lnTo>
                  <a:pt x="1079995" y="0"/>
                </a:lnTo>
                <a:close/>
              </a:path>
            </a:pathLst>
          </a:custGeom>
          <a:solidFill>
            <a:schemeClr val="accent5"/>
          </a:solidFill>
        </p:spPr>
        <p:txBody>
          <a:bodyPr wrap="square" lIns="0" tIns="0" rIns="0" bIns="0" rtlCol="0"/>
          <a:lstStyle/>
          <a:p>
            <a:endParaRPr/>
          </a:p>
        </p:txBody>
      </p:sp>
      <p:sp>
        <p:nvSpPr>
          <p:cNvPr id="3" name="object 10">
            <a:extLst>
              <a:ext uri="{FF2B5EF4-FFF2-40B4-BE49-F238E27FC236}">
                <a16:creationId xmlns:a16="http://schemas.microsoft.com/office/drawing/2014/main" id="{AFABD241-EECA-04E8-6BB1-1415F583CE60}"/>
              </a:ext>
            </a:extLst>
          </p:cNvPr>
          <p:cNvSpPr/>
          <p:nvPr/>
        </p:nvSpPr>
        <p:spPr>
          <a:xfrm>
            <a:off x="222744" y="3305345"/>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endParaRPr/>
          </a:p>
        </p:txBody>
      </p:sp>
      <p:sp>
        <p:nvSpPr>
          <p:cNvPr id="4" name="object 14">
            <a:extLst>
              <a:ext uri="{FF2B5EF4-FFF2-40B4-BE49-F238E27FC236}">
                <a16:creationId xmlns:a16="http://schemas.microsoft.com/office/drawing/2014/main" id="{5F812337-0A60-91E4-5E42-907979D339BA}"/>
              </a:ext>
            </a:extLst>
          </p:cNvPr>
          <p:cNvSpPr txBox="1">
            <a:spLocks/>
          </p:cNvSpPr>
          <p:nvPr/>
        </p:nvSpPr>
        <p:spPr>
          <a:xfrm>
            <a:off x="1019175" y="6560860"/>
            <a:ext cx="3716020" cy="153888"/>
          </a:xfrm>
          <a:prstGeom prst="rect">
            <a:avLst/>
          </a:prstGeom>
        </p:spPr>
        <p:txBody>
          <a:bodyPr vert="horz" wrap="square" lIns="0" tIns="0" rIns="0" bIns="0" rtlCol="0" anchor="ctr">
            <a:spAutoFit/>
          </a:bodyPr>
          <a:lstStyle>
            <a:defPPr>
              <a:defRPr kern="0"/>
            </a:defPPr>
            <a:lvl1pPr>
              <a:defRPr sz="1200" b="0" i="0">
                <a:solidFill>
                  <a:schemeClr val="tx1"/>
                </a:solidFill>
                <a:latin typeface="Trebuchet MS"/>
                <a:cs typeface="Trebuchet MS"/>
              </a:defRPr>
            </a:lvl1pPr>
          </a:lstStyle>
          <a:p>
            <a:pPr marL="12700"/>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Passenger Information </a:t>
            </a:r>
            <a:r>
              <a:rPr lang="en-GB" sz="1000" b="1" kern="0">
                <a:solidFill>
                  <a:prstClr val="black"/>
                </a:solidFill>
                <a:latin typeface="Aptos Display" panose="02110004020202020204"/>
                <a:cs typeface="Gill Sans MT"/>
              </a:rPr>
              <a:t>D</a:t>
            </a:r>
            <a:r>
              <a:rPr kumimoji="0" lang="en-GB" sz="1000" b="1" i="0" u="none" strike="noStrike" kern="0" cap="none" spc="0" normalizeH="0" baseline="0" noProof="0" err="1">
                <a:ln>
                  <a:noFill/>
                </a:ln>
                <a:solidFill>
                  <a:prstClr val="black"/>
                </a:solidFill>
                <a:effectLst/>
                <a:uLnTx/>
                <a:uFillTx/>
                <a:latin typeface="Aptos Display" panose="02110004020202020204"/>
                <a:ea typeface="+mn-ea"/>
                <a:cs typeface="Gill Sans MT"/>
              </a:rPr>
              <a:t>uring</a:t>
            </a:r>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 Disruption – Debrief </a:t>
            </a:r>
            <a:endParaRPr kumimoji="0" lang="en-GB" sz="1000" b="0" i="0" u="none" strike="noStrike" kern="0" cap="none" spc="140" normalizeH="0" baseline="0" noProof="0">
              <a:ln>
                <a:noFill/>
              </a:ln>
              <a:solidFill>
                <a:prstClr val="black"/>
              </a:solidFill>
              <a:effectLst/>
              <a:uLnTx/>
              <a:uFillTx/>
              <a:latin typeface="Aptos Display" panose="02110004020202020204"/>
              <a:ea typeface="+mn-ea"/>
              <a:cs typeface="Gill Sans MT"/>
            </a:endParaRPr>
          </a:p>
        </p:txBody>
      </p:sp>
      <p:sp>
        <p:nvSpPr>
          <p:cNvPr id="42" name="object 16">
            <a:extLst>
              <a:ext uri="{FF2B5EF4-FFF2-40B4-BE49-F238E27FC236}">
                <a16:creationId xmlns:a16="http://schemas.microsoft.com/office/drawing/2014/main" id="{7C9FD81E-79A9-7FCF-B2E4-6051987BD5F9}"/>
              </a:ext>
            </a:extLst>
          </p:cNvPr>
          <p:cNvSpPr txBox="1">
            <a:spLocks/>
          </p:cNvSpPr>
          <p:nvPr/>
        </p:nvSpPr>
        <p:spPr>
          <a:xfrm>
            <a:off x="1019174" y="229101"/>
            <a:ext cx="6372970" cy="1661993"/>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R="24130"/>
            <a:r>
              <a:rPr lang="en-GB" sz="3600" kern="0" spc="100">
                <a:solidFill>
                  <a:srgbClr val="A60366"/>
                </a:solidFill>
                <a:latin typeface="Aptos" panose="020B0004020202020204" pitchFamily="34" charset="0"/>
              </a:rPr>
              <a:t>TOGETHER, THESE RULES SHOULD HELP REDUCE PASSENGER FRUSTRATION </a:t>
            </a:r>
            <a:endParaRPr lang="en-GB" sz="1400" kern="0">
              <a:solidFill>
                <a:srgbClr val="A60366"/>
              </a:solidFill>
              <a:latin typeface="Aptos" panose="020B0004020202020204" pitchFamily="34" charset="0"/>
            </a:endParaRPr>
          </a:p>
        </p:txBody>
      </p:sp>
      <p:sp>
        <p:nvSpPr>
          <p:cNvPr id="19" name="TextBox 18">
            <a:extLst>
              <a:ext uri="{FF2B5EF4-FFF2-40B4-BE49-F238E27FC236}">
                <a16:creationId xmlns:a16="http://schemas.microsoft.com/office/drawing/2014/main" id="{4C0D5A33-48CB-0BA1-0A59-44C6155D5D55}"/>
              </a:ext>
            </a:extLst>
          </p:cNvPr>
          <p:cNvSpPr txBox="1"/>
          <p:nvPr/>
        </p:nvSpPr>
        <p:spPr>
          <a:xfrm>
            <a:off x="7161719" y="357032"/>
            <a:ext cx="4674211" cy="861774"/>
          </a:xfrm>
          <a:prstGeom prst="rect">
            <a:avLst/>
          </a:prstGeom>
          <a:noFill/>
        </p:spPr>
        <p:txBody>
          <a:bodyPr wrap="square" lIns="0" tIns="0" rIns="0" bIns="0" anchor="t">
            <a:spAutoFit/>
          </a:bodyPr>
          <a:lstStyle/>
          <a:p>
            <a:pPr marR="78105">
              <a:spcBef>
                <a:spcPts val="1655"/>
              </a:spcBef>
            </a:pPr>
            <a:r>
              <a:rPr lang="en-GB" sz="1400" b="1" kern="0">
                <a:solidFill>
                  <a:schemeClr val="bg2">
                    <a:lumMod val="25000"/>
                  </a:schemeClr>
                </a:solidFill>
                <a:latin typeface="Aptos" panose="020B0004020202020204" pitchFamily="34" charset="0"/>
              </a:rPr>
              <a:t>We see these rules and themes emerge when reviewing language and potential interventions, especially for ticket acceptance, the language of “uncertain” and with the potential future interventions. </a:t>
            </a:r>
          </a:p>
        </p:txBody>
      </p:sp>
      <p:sp>
        <p:nvSpPr>
          <p:cNvPr id="21" name="object 16">
            <a:extLst>
              <a:ext uri="{FF2B5EF4-FFF2-40B4-BE49-F238E27FC236}">
                <a16:creationId xmlns:a16="http://schemas.microsoft.com/office/drawing/2014/main" id="{461D9F69-F969-0C26-1458-074B4F3A9A34}"/>
              </a:ext>
            </a:extLst>
          </p:cNvPr>
          <p:cNvSpPr txBox="1">
            <a:spLocks/>
          </p:cNvSpPr>
          <p:nvPr/>
        </p:nvSpPr>
        <p:spPr>
          <a:xfrm>
            <a:off x="8229599" y="2137402"/>
            <a:ext cx="3662363" cy="4224233"/>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kern="0" spc="100">
                <a:latin typeface="+mn-lt"/>
              </a:rPr>
              <a:t>“</a:t>
            </a:r>
            <a:r>
              <a:rPr lang="en-GB" sz="1400" b="0" i="0">
                <a:effectLst/>
                <a:highlight>
                  <a:srgbClr val="FFFFFF"/>
                </a:highlight>
                <a:latin typeface="+mn-lt"/>
              </a:rPr>
              <a:t>The train company </a:t>
            </a:r>
            <a:r>
              <a:rPr lang="en-GB" sz="1400" b="1" i="0">
                <a:effectLst/>
                <a:highlight>
                  <a:srgbClr val="FFFFFF"/>
                </a:highlight>
                <a:latin typeface="+mn-lt"/>
              </a:rPr>
              <a:t>did not update the information on the app or the website</a:t>
            </a:r>
            <a:r>
              <a:rPr lang="en-GB" sz="1400" b="0" i="0">
                <a:effectLst/>
                <a:highlight>
                  <a:srgbClr val="FFFFFF"/>
                </a:highlight>
                <a:latin typeface="+mn-lt"/>
              </a:rPr>
              <a:t>. I checked 1 hour before setting off to the station. </a:t>
            </a:r>
          </a:p>
          <a:p>
            <a:pPr marL="0" marR="24130" lvl="0" indent="0" algn="l" defTabSz="914400" rtl="0" eaLnBrk="1" fontAlgn="auto" latinLnBrk="0" hangingPunct="1">
              <a:spcBef>
                <a:spcPts val="600"/>
              </a:spcBef>
              <a:buClrTx/>
              <a:buSzTx/>
              <a:buFontTx/>
              <a:buNone/>
              <a:tabLst/>
              <a:defRPr/>
            </a:pPr>
            <a:r>
              <a:rPr lang="en-GB" sz="1400" b="0" i="0">
                <a:effectLst/>
                <a:highlight>
                  <a:srgbClr val="FFFFFF"/>
                </a:highlight>
                <a:latin typeface="+mn-lt"/>
              </a:rPr>
              <a:t>Arrived at the station and according to the display boards </a:t>
            </a:r>
            <a:r>
              <a:rPr lang="en-GB" sz="1400" b="1" i="0">
                <a:effectLst/>
                <a:highlight>
                  <a:srgbClr val="FFFFFF"/>
                </a:highlight>
                <a:latin typeface="+mn-lt"/>
              </a:rPr>
              <a:t>the train was on time </a:t>
            </a:r>
            <a:r>
              <a:rPr lang="en-GB" sz="1400" b="0" i="0">
                <a:effectLst/>
                <a:highlight>
                  <a:srgbClr val="FFFFFF"/>
                </a:highlight>
                <a:latin typeface="+mn-lt"/>
              </a:rPr>
              <a:t>to look again </a:t>
            </a:r>
            <a:r>
              <a:rPr lang="en-GB" sz="1400" b="1" i="0">
                <a:effectLst/>
                <a:highlight>
                  <a:srgbClr val="FFFFFF"/>
                </a:highlight>
                <a:latin typeface="+mn-lt"/>
              </a:rPr>
              <a:t>5 minutes later </a:t>
            </a:r>
            <a:r>
              <a:rPr lang="en-GB" sz="1400" b="0" i="0">
                <a:effectLst/>
                <a:highlight>
                  <a:srgbClr val="FFFFFF"/>
                </a:highlight>
                <a:latin typeface="+mn-lt"/>
              </a:rPr>
              <a:t>for it to display that </a:t>
            </a:r>
            <a:r>
              <a:rPr lang="en-GB" sz="1400" b="1" i="0">
                <a:effectLst/>
                <a:highlight>
                  <a:srgbClr val="FFFFFF"/>
                </a:highlight>
                <a:latin typeface="+mn-lt"/>
              </a:rPr>
              <a:t>it had been cancelled</a:t>
            </a:r>
            <a:r>
              <a:rPr lang="en-GB" sz="1400" b="0" i="0">
                <a:effectLst/>
                <a:highlight>
                  <a:srgbClr val="FFFFFF"/>
                </a:highlight>
                <a:latin typeface="+mn-lt"/>
              </a:rPr>
              <a:t>. </a:t>
            </a:r>
          </a:p>
          <a:p>
            <a:pPr marL="0" marR="24130" lvl="0" indent="0" algn="l" defTabSz="914400" rtl="0" eaLnBrk="1" fontAlgn="auto" latinLnBrk="0" hangingPunct="1">
              <a:spcBef>
                <a:spcPts val="600"/>
              </a:spcBef>
              <a:buClrTx/>
              <a:buSzTx/>
              <a:buFontTx/>
              <a:buNone/>
              <a:tabLst/>
              <a:defRPr/>
            </a:pPr>
            <a:r>
              <a:rPr lang="en-GB" sz="1400" b="1" i="0">
                <a:effectLst/>
                <a:highlight>
                  <a:srgbClr val="FFFFFF"/>
                </a:highlight>
                <a:latin typeface="+mn-lt"/>
              </a:rPr>
              <a:t>No information was given over the speaker in the station</a:t>
            </a:r>
            <a:r>
              <a:rPr lang="en-GB" sz="1400" b="0" i="0">
                <a:effectLst/>
                <a:highlight>
                  <a:srgbClr val="FFFFFF"/>
                </a:highlight>
                <a:latin typeface="+mn-lt"/>
              </a:rPr>
              <a:t>. I went to the information desk to be told that I had to wait for the next train. </a:t>
            </a:r>
          </a:p>
          <a:p>
            <a:pPr marL="0" marR="24130" lvl="0" indent="0" algn="l" defTabSz="914400" rtl="0" eaLnBrk="1" fontAlgn="auto" latinLnBrk="0" hangingPunct="1">
              <a:spcBef>
                <a:spcPts val="600"/>
              </a:spcBef>
              <a:buClrTx/>
              <a:buSzTx/>
              <a:buFontTx/>
              <a:buNone/>
              <a:tabLst/>
              <a:defRPr/>
            </a:pPr>
            <a:r>
              <a:rPr lang="en-GB" sz="1400" b="0" i="0">
                <a:effectLst/>
                <a:highlight>
                  <a:srgbClr val="FFFFFF"/>
                </a:highlight>
                <a:latin typeface="+mn-lt"/>
              </a:rPr>
              <a:t>The wait would have been another 90 minutes, asked if it would definitely arrive, </a:t>
            </a:r>
            <a:r>
              <a:rPr lang="en-GB" sz="1400" b="1" i="0">
                <a:effectLst/>
                <a:highlight>
                  <a:srgbClr val="FFFFFF"/>
                </a:highlight>
                <a:latin typeface="+mn-lt"/>
              </a:rPr>
              <a:t>got told they did not have that information at that moment in time.</a:t>
            </a:r>
          </a:p>
          <a:p>
            <a:pPr marL="0" marR="24130" lvl="0" indent="0" algn="l" defTabSz="914400" rtl="0" eaLnBrk="1" fontAlgn="auto" latinLnBrk="0" hangingPunct="1">
              <a:spcBef>
                <a:spcPts val="600"/>
              </a:spcBef>
              <a:buClrTx/>
              <a:buSzTx/>
              <a:buFontTx/>
              <a:buNone/>
              <a:tabLst/>
              <a:defRPr/>
            </a:pPr>
            <a:r>
              <a:rPr lang="en-GB" sz="1400" b="0" i="0">
                <a:effectLst/>
                <a:highlight>
                  <a:srgbClr val="FFFFFF"/>
                </a:highlight>
                <a:latin typeface="+mn-lt"/>
              </a:rPr>
              <a:t>Asked if there was a different route back, to be told ‘no’. When in fact after talking to another commuter there was a different route back.</a:t>
            </a:r>
            <a:r>
              <a:rPr lang="en-GB" sz="1400" i="1" kern="0" spc="100">
                <a:latin typeface="+mn-lt"/>
              </a:rPr>
              <a:t>”</a:t>
            </a:r>
          </a:p>
          <a:p>
            <a:pPr marR="24130" algn="r">
              <a:spcBef>
                <a:spcPts val="300"/>
              </a:spcBef>
              <a:defRPr/>
            </a:pPr>
            <a:r>
              <a:rPr lang="en-GB" sz="1400" i="1" kern="0" spc="100">
                <a:latin typeface="Aptos" panose="020B0004020202020204" pitchFamily="34" charset="0"/>
              </a:rPr>
              <a:t>North/Midlands, Leisure</a:t>
            </a:r>
            <a:endParaRPr kumimoji="0" lang="en-GB" sz="700" b="0" i="1" u="none" strike="noStrike" kern="0" cap="none" spc="0" normalizeH="0" baseline="0" noProof="0">
              <a:ln>
                <a:noFill/>
              </a:ln>
              <a:effectLst/>
              <a:uLnTx/>
              <a:uFillTx/>
              <a:latin typeface="Aptos" panose="020B0004020202020204" pitchFamily="34" charset="0"/>
              <a:ea typeface="+mn-ea"/>
              <a:cs typeface="Arial"/>
            </a:endParaRPr>
          </a:p>
        </p:txBody>
      </p:sp>
      <p:sp>
        <p:nvSpPr>
          <p:cNvPr id="5" name="Footer Placeholder 4">
            <a:extLst>
              <a:ext uri="{FF2B5EF4-FFF2-40B4-BE49-F238E27FC236}">
                <a16:creationId xmlns:a16="http://schemas.microsoft.com/office/drawing/2014/main" id="{37A92DAF-AA25-7F71-BE8F-6FF06F5F0A80}"/>
              </a:ext>
            </a:extLst>
          </p:cNvPr>
          <p:cNvSpPr>
            <a:spLocks noGrp="1"/>
          </p:cNvSpPr>
          <p:nvPr>
            <p:ph type="ftr" sz="quarter" idx="11"/>
          </p:nvPr>
        </p:nvSpPr>
        <p:spPr/>
        <p:txBody>
          <a:bodyPr/>
          <a:lstStyle/>
          <a:p>
            <a:r>
              <a:rPr lang="en-GB"/>
              <a:t>© Quadrangle 2024 INTERNAL</a:t>
            </a:r>
          </a:p>
        </p:txBody>
      </p:sp>
      <p:sp>
        <p:nvSpPr>
          <p:cNvPr id="8" name="Slide Number Placeholder 7">
            <a:extLst>
              <a:ext uri="{FF2B5EF4-FFF2-40B4-BE49-F238E27FC236}">
                <a16:creationId xmlns:a16="http://schemas.microsoft.com/office/drawing/2014/main" id="{C972C5A8-6A41-D192-E552-670E51ABCCF3}"/>
              </a:ext>
            </a:extLst>
          </p:cNvPr>
          <p:cNvSpPr>
            <a:spLocks noGrp="1"/>
          </p:cNvSpPr>
          <p:nvPr>
            <p:ph type="sldNum" sz="quarter" idx="12"/>
          </p:nvPr>
        </p:nvSpPr>
        <p:spPr/>
        <p:txBody>
          <a:bodyPr/>
          <a:lstStyle/>
          <a:p>
            <a:fld id="{D21AD756-BDF5-4970-ABE2-54C1A0898887}" type="slidenum">
              <a:rPr lang="en-GB" smtClean="0"/>
              <a:t>19</a:t>
            </a:fld>
            <a:endParaRPr lang="en-GB"/>
          </a:p>
        </p:txBody>
      </p:sp>
    </p:spTree>
    <p:extLst>
      <p:ext uri="{BB962C8B-B14F-4D97-AF65-F5344CB8AC3E}">
        <p14:creationId xmlns:p14="http://schemas.microsoft.com/office/powerpoint/2010/main" val="3753717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F9BA12-072C-6E6E-E362-5DC617C5450E}"/>
              </a:ext>
            </a:extLst>
          </p:cNvPr>
          <p:cNvPicPr>
            <a:picLocks noChangeAspect="1"/>
          </p:cNvPicPr>
          <p:nvPr/>
        </p:nvPicPr>
        <p:blipFill rotWithShape="1">
          <a:blip r:embed="rId2">
            <a:extLst>
              <a:ext uri="{28A0092B-C50C-407E-A947-70E740481C1C}">
                <a14:useLocalDpi xmlns:a14="http://schemas.microsoft.com/office/drawing/2010/main" val="0"/>
              </a:ext>
            </a:extLst>
          </a:blip>
          <a:srcRect t="-115"/>
          <a:stretch/>
        </p:blipFill>
        <p:spPr>
          <a:xfrm>
            <a:off x="8598" y="-6367"/>
            <a:ext cx="12174806" cy="6864367"/>
          </a:xfrm>
          <a:prstGeom prst="rect">
            <a:avLst/>
          </a:prstGeom>
        </p:spPr>
      </p:pic>
      <p:pic>
        <p:nvPicPr>
          <p:cNvPr id="5" name="Picture 4">
            <a:extLst>
              <a:ext uri="{FF2B5EF4-FFF2-40B4-BE49-F238E27FC236}">
                <a16:creationId xmlns:a16="http://schemas.microsoft.com/office/drawing/2014/main" id="{4BC0F800-6BBA-3BAD-4418-8F62F9F5BF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7" y="0"/>
            <a:ext cx="694944" cy="6858000"/>
          </a:xfrm>
          <a:prstGeom prst="rect">
            <a:avLst/>
          </a:prstGeom>
        </p:spPr>
      </p:pic>
      <p:sp>
        <p:nvSpPr>
          <p:cNvPr id="3" name="object 10">
            <a:extLst>
              <a:ext uri="{FF2B5EF4-FFF2-40B4-BE49-F238E27FC236}">
                <a16:creationId xmlns:a16="http://schemas.microsoft.com/office/drawing/2014/main" id="{AFABD241-EECA-04E8-6BB1-1415F583CE60}"/>
              </a:ext>
            </a:extLst>
          </p:cNvPr>
          <p:cNvSpPr/>
          <p:nvPr/>
        </p:nvSpPr>
        <p:spPr>
          <a:xfrm>
            <a:off x="222744" y="3305345"/>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705FC0CD-184F-F3AC-8DB5-D3AE6A7E642B}"/>
              </a:ext>
            </a:extLst>
          </p:cNvPr>
          <p:cNvSpPr/>
          <p:nvPr/>
        </p:nvSpPr>
        <p:spPr>
          <a:xfrm>
            <a:off x="664692" y="22412"/>
            <a:ext cx="11518711" cy="6858000"/>
          </a:xfrm>
          <a:prstGeom prst="rect">
            <a:avLst/>
          </a:prstGeom>
          <a:solidFill>
            <a:srgbClr val="000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object 12">
            <a:extLst>
              <a:ext uri="{FF2B5EF4-FFF2-40B4-BE49-F238E27FC236}">
                <a16:creationId xmlns:a16="http://schemas.microsoft.com/office/drawing/2014/main" id="{4FE2C771-29F3-1CFA-5FDA-CFD9E22165AA}"/>
              </a:ext>
            </a:extLst>
          </p:cNvPr>
          <p:cNvSpPr/>
          <p:nvPr/>
        </p:nvSpPr>
        <p:spPr>
          <a:xfrm>
            <a:off x="7643973" y="2476071"/>
            <a:ext cx="4191957" cy="3677551"/>
          </a:xfrm>
          <a:custGeom>
            <a:avLst/>
            <a:gdLst/>
            <a:ahLst/>
            <a:cxnLst/>
            <a:rect l="l" t="t" r="r" b="b"/>
            <a:pathLst>
              <a:path w="8496300" h="6678295">
                <a:moveTo>
                  <a:pt x="8495995" y="0"/>
                </a:moveTo>
                <a:lnTo>
                  <a:pt x="0" y="0"/>
                </a:lnTo>
                <a:lnTo>
                  <a:pt x="0" y="6677990"/>
                </a:lnTo>
                <a:lnTo>
                  <a:pt x="8495995" y="6677990"/>
                </a:lnTo>
                <a:lnTo>
                  <a:pt x="8495995" y="0"/>
                </a:lnTo>
                <a:close/>
              </a:path>
            </a:pathLst>
          </a:custGeom>
          <a:solidFill>
            <a:srgbClr val="0040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7F0C383E-8B34-2B7F-6506-7F076C5290C1}"/>
              </a:ext>
            </a:extLst>
          </p:cNvPr>
          <p:cNvSpPr>
            <a:spLocks noGrp="1"/>
          </p:cNvSpPr>
          <p:nvPr>
            <p:ph type="title"/>
          </p:nvPr>
        </p:nvSpPr>
        <p:spPr/>
        <p:txBody>
          <a:bodyPr/>
          <a:lstStyle/>
          <a:p>
            <a:r>
              <a:rPr kumimoji="0" lang="en-GB" sz="4400" b="0" i="0" u="none" strike="noStrike" kern="0" cap="none" spc="100" normalizeH="0" baseline="0" noProof="0">
                <a:ln>
                  <a:noFill/>
                </a:ln>
                <a:solidFill>
                  <a:prstClr val="white"/>
                </a:solidFill>
                <a:effectLst/>
                <a:uLnTx/>
                <a:uFillTx/>
                <a:latin typeface="Aptos" panose="020B0004020202020204" pitchFamily="34" charset="0"/>
                <a:ea typeface="+mn-ea"/>
                <a:cs typeface="Arial"/>
              </a:rPr>
              <a:t>CONTENTS</a:t>
            </a:r>
            <a:endParaRPr lang="en-GB"/>
          </a:p>
        </p:txBody>
      </p:sp>
      <p:sp>
        <p:nvSpPr>
          <p:cNvPr id="9" name="Footer Placeholder 4">
            <a:extLst>
              <a:ext uri="{FF2B5EF4-FFF2-40B4-BE49-F238E27FC236}">
                <a16:creationId xmlns:a16="http://schemas.microsoft.com/office/drawing/2014/main" id="{8C8354E7-9164-0C1A-4848-C9979B5F30C3}"/>
              </a:ext>
            </a:extLst>
          </p:cNvPr>
          <p:cNvSpPr txBox="1">
            <a:spLocks/>
          </p:cNvSpPr>
          <p:nvPr/>
        </p:nvSpPr>
        <p:spPr>
          <a:xfrm>
            <a:off x="10164726" y="6514435"/>
            <a:ext cx="1671204" cy="241945"/>
          </a:xfrm>
          <a:prstGeom prst="rect">
            <a:avLst/>
          </a:prstGeom>
        </p:spPr>
        <p:txBody>
          <a:bodyPr vert="horz" lIns="0" tIns="0" rIns="0" bIns="0" rtlCol="0" anchor="ctr"/>
          <a:lstStyle>
            <a:defPPr>
              <a:defRPr lang="en-US"/>
            </a:defPPr>
            <a:lvl1pPr marL="0" algn="l" defTabSz="457200" rtl="0" eaLnBrk="1" latinLnBrk="0" hangingPunct="1">
              <a:defRPr sz="700" kern="1200">
                <a:solidFill>
                  <a:schemeClr val="tx1"/>
                </a:solidFill>
                <a:latin typeface="Aptos" panose="020B00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rPr>
              <a:t>© Quadrangle 2024 </a:t>
            </a:r>
            <a:r>
              <a:rPr kumimoji="0" lang="en-GB" sz="700" b="0" i="0" u="none" strike="noStrike" kern="1200" cap="all" spc="0" normalizeH="0" baseline="0" noProof="0">
                <a:ln>
                  <a:noFill/>
                </a:ln>
                <a:solidFill>
                  <a:prstClr val="white"/>
                </a:solidFill>
                <a:effectLst/>
                <a:uLnTx/>
                <a:uFillTx/>
                <a:latin typeface="Aptos" panose="020B0004020202020204" pitchFamily="34" charset="0"/>
                <a:ea typeface="+mn-ea"/>
                <a:cs typeface="Arial" panose="020B0604020202020204" pitchFamily="34" charset="0"/>
              </a:rPr>
              <a:t>internal</a:t>
            </a:r>
            <a:endParaRPr kumimoji="0" lang="en-GB" sz="700" b="0" i="0" u="none" strike="noStrike" kern="1200" cap="all" spc="0" normalizeH="0" baseline="0" noProof="0">
              <a:ln>
                <a:noFill/>
              </a:ln>
              <a:solidFill>
                <a:prstClr val="white"/>
              </a:solidFill>
              <a:effectLst/>
              <a:uLnTx/>
              <a:uFillTx/>
              <a:latin typeface="Aptos" panose="020B0004020202020204" pitchFamily="34" charset="0"/>
              <a:ea typeface="+mn-ea"/>
              <a:cs typeface="+mn-cs"/>
            </a:endParaRPr>
          </a:p>
        </p:txBody>
      </p:sp>
      <p:graphicFrame>
        <p:nvGraphicFramePr>
          <p:cNvPr id="18" name="Table 17">
            <a:extLst>
              <a:ext uri="{FF2B5EF4-FFF2-40B4-BE49-F238E27FC236}">
                <a16:creationId xmlns:a16="http://schemas.microsoft.com/office/drawing/2014/main" id="{0B0BDAA3-5B34-1A92-BC72-51B84D923B46}"/>
              </a:ext>
            </a:extLst>
          </p:cNvPr>
          <p:cNvGraphicFramePr>
            <a:graphicFrameLocks noGrp="1"/>
          </p:cNvGraphicFramePr>
          <p:nvPr>
            <p:extLst>
              <p:ext uri="{D42A27DB-BD31-4B8C-83A1-F6EECF244321}">
                <p14:modId xmlns:p14="http://schemas.microsoft.com/office/powerpoint/2010/main" val="2972348618"/>
              </p:ext>
            </p:extLst>
          </p:nvPr>
        </p:nvGraphicFramePr>
        <p:xfrm>
          <a:off x="7808359" y="2765469"/>
          <a:ext cx="3722460" cy="3114040"/>
        </p:xfrm>
        <a:graphic>
          <a:graphicData uri="http://schemas.openxmlformats.org/drawingml/2006/table">
            <a:tbl>
              <a:tblPr firstRow="1" bandRow="1">
                <a:tableStyleId>{2D5ABB26-0587-4C30-8999-92F81FD0307C}</a:tableStyleId>
              </a:tblPr>
              <a:tblGrid>
                <a:gridCol w="369870">
                  <a:extLst>
                    <a:ext uri="{9D8B030D-6E8A-4147-A177-3AD203B41FA5}">
                      <a16:colId xmlns:a16="http://schemas.microsoft.com/office/drawing/2014/main" val="2341043478"/>
                    </a:ext>
                  </a:extLst>
                </a:gridCol>
                <a:gridCol w="2845942">
                  <a:extLst>
                    <a:ext uri="{9D8B030D-6E8A-4147-A177-3AD203B41FA5}">
                      <a16:colId xmlns:a16="http://schemas.microsoft.com/office/drawing/2014/main" val="147132705"/>
                    </a:ext>
                  </a:extLst>
                </a:gridCol>
                <a:gridCol w="506648">
                  <a:extLst>
                    <a:ext uri="{9D8B030D-6E8A-4147-A177-3AD203B41FA5}">
                      <a16:colId xmlns:a16="http://schemas.microsoft.com/office/drawing/2014/main" val="2647262219"/>
                    </a:ext>
                  </a:extLst>
                </a:gridCol>
              </a:tblGrid>
              <a:tr h="370840">
                <a:tc>
                  <a:txBody>
                    <a:bodyPr/>
                    <a:lstStyle/>
                    <a:p>
                      <a:pPr algn="r"/>
                      <a:r>
                        <a:rPr lang="en-GB" sz="1400">
                          <a:solidFill>
                            <a:schemeClr val="bg1"/>
                          </a:solidFill>
                        </a:rPr>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bg1"/>
                          </a:solidFill>
                        </a:rPr>
                        <a:t>BACKGROUND, OBJECTIVES AND METHODOLOGY</a:t>
                      </a:r>
                    </a:p>
                  </a:txBody>
                  <a:tcPr/>
                </a:tc>
                <a:tc>
                  <a:txBody>
                    <a:bodyPr/>
                    <a:lstStyle/>
                    <a:p>
                      <a:pPr algn="ctr"/>
                      <a:r>
                        <a:rPr lang="en-GB" sz="1400">
                          <a:solidFill>
                            <a:schemeClr val="bg1"/>
                          </a:solidFill>
                        </a:rPr>
                        <a:t>3</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3099621354"/>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bg1"/>
                          </a:solidFill>
                          <a:sym typeface="Wingdings" panose="05000000000000000000" pitchFamily="2" charset="2"/>
                        </a:rPr>
                        <a:t>2</a:t>
                      </a:r>
                      <a:endParaRPr lang="en-GB" sz="1400">
                        <a:solidFill>
                          <a:schemeClr val="bg1"/>
                        </a:solidFill>
                      </a:endParaRPr>
                    </a:p>
                  </a:txBody>
                  <a:tcPr/>
                </a:tc>
                <a:tc>
                  <a:txBody>
                    <a:bodyPr/>
                    <a:lstStyle/>
                    <a:p>
                      <a:pPr marL="0" lvl="0" indent="0" algn="l">
                        <a:lnSpc>
                          <a:spcPct val="112000"/>
                        </a:lnSpc>
                        <a:spcAft>
                          <a:spcPts val="300"/>
                        </a:spcAft>
                        <a:buFont typeface="+mj-lt"/>
                        <a:buNone/>
                        <a:defRPr/>
                      </a:pPr>
                      <a:r>
                        <a:rPr lang="en-GB" sz="1400">
                          <a:solidFill>
                            <a:schemeClr val="bg1"/>
                          </a:solidFill>
                        </a:rPr>
                        <a:t>EXECUTIVE SUMMARY </a:t>
                      </a:r>
                    </a:p>
                  </a:txBody>
                  <a:tcPr/>
                </a:tc>
                <a:tc>
                  <a:txBody>
                    <a:bodyPr/>
                    <a:lstStyle/>
                    <a:p>
                      <a:pPr algn="ctr"/>
                      <a:r>
                        <a:rPr lang="en-GB" sz="1400">
                          <a:solidFill>
                            <a:schemeClr val="bg1"/>
                          </a:solidFill>
                        </a:rPr>
                        <a:t>9</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1299622883"/>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bg1"/>
                          </a:solidFill>
                          <a:sym typeface="Wingdings" panose="05000000000000000000" pitchFamily="2" charset="2"/>
                        </a:rPr>
                        <a:t>3</a:t>
                      </a:r>
                      <a:endParaRPr lang="en-GB" sz="1400">
                        <a:solidFill>
                          <a:schemeClr val="bg1"/>
                        </a:solidFill>
                      </a:endParaRPr>
                    </a:p>
                  </a:txBody>
                  <a:tcPr/>
                </a:tc>
                <a:tc>
                  <a:txBody>
                    <a:bodyPr/>
                    <a:lstStyle/>
                    <a:p>
                      <a:r>
                        <a:rPr lang="en-GB" sz="1400">
                          <a:solidFill>
                            <a:schemeClr val="bg1"/>
                          </a:solidFill>
                        </a:rPr>
                        <a:t>THE “RULES” FOR ENGAGEMENT</a:t>
                      </a:r>
                    </a:p>
                  </a:txBody>
                  <a:tcPr/>
                </a:tc>
                <a:tc>
                  <a:txBody>
                    <a:bodyPr/>
                    <a:lstStyle/>
                    <a:p>
                      <a:pPr algn="ctr"/>
                      <a:r>
                        <a:rPr lang="en-GB" sz="1400">
                          <a:solidFill>
                            <a:schemeClr val="bg1"/>
                          </a:solidFill>
                        </a:rPr>
                        <a:t>13</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2176997481"/>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bg1"/>
                          </a:solidFill>
                        </a:rPr>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bg1"/>
                          </a:solidFill>
                        </a:rPr>
                        <a:t>CHANNEL USE</a:t>
                      </a:r>
                    </a:p>
                  </a:txBody>
                  <a:tcPr/>
                </a:tc>
                <a:tc>
                  <a:txBody>
                    <a:bodyPr/>
                    <a:lstStyle/>
                    <a:p>
                      <a:pPr algn="ctr"/>
                      <a:r>
                        <a:rPr lang="en-GB" sz="1400">
                          <a:solidFill>
                            <a:schemeClr val="bg1"/>
                          </a:solidFill>
                        </a:rPr>
                        <a:t>21</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259995560"/>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bg1"/>
                          </a:solidFill>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bg1"/>
                          </a:solidFill>
                        </a:rPr>
                        <a:t>THE LANGUAGE OF DISRUPTION</a:t>
                      </a:r>
                    </a:p>
                  </a:txBody>
                  <a:tcPr/>
                </a:tc>
                <a:tc>
                  <a:txBody>
                    <a:bodyPr/>
                    <a:lstStyle/>
                    <a:p>
                      <a:pPr algn="ctr"/>
                      <a:r>
                        <a:rPr lang="en-GB" sz="1400">
                          <a:solidFill>
                            <a:schemeClr val="bg1"/>
                          </a:solidFill>
                        </a:rPr>
                        <a:t>31</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3263867188"/>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bg1"/>
                          </a:solidFill>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bg1"/>
                          </a:solidFill>
                        </a:rPr>
                        <a:t>TICKET ACCEPTANCE</a:t>
                      </a:r>
                    </a:p>
                  </a:txBody>
                  <a:tcPr/>
                </a:tc>
                <a:tc>
                  <a:txBody>
                    <a:bodyPr/>
                    <a:lstStyle/>
                    <a:p>
                      <a:pPr algn="ctr"/>
                      <a:r>
                        <a:rPr lang="en-GB" sz="1400" dirty="0">
                          <a:solidFill>
                            <a:schemeClr val="bg1"/>
                          </a:solidFill>
                        </a:rPr>
                        <a:t>40</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1551487542"/>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bg1"/>
                          </a:solidFill>
                        </a:rPr>
                        <a:t>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bg1"/>
                          </a:solidFill>
                        </a:rPr>
                        <a:t>SPECIFIC INTERVENTIONS</a:t>
                      </a:r>
                    </a:p>
                  </a:txBody>
                  <a:tcPr/>
                </a:tc>
                <a:tc>
                  <a:txBody>
                    <a:bodyPr/>
                    <a:lstStyle/>
                    <a:p>
                      <a:pPr algn="ctr"/>
                      <a:r>
                        <a:rPr lang="en-GB" sz="1400">
                          <a:solidFill>
                            <a:schemeClr val="bg1"/>
                          </a:solidFill>
                        </a:rPr>
                        <a:t>47</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2089204544"/>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bg1"/>
                          </a:solidFill>
                        </a:rPr>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bg1"/>
                          </a:solidFill>
                        </a:rPr>
                        <a:t>APPENDIX</a:t>
                      </a:r>
                    </a:p>
                  </a:txBody>
                  <a:tcPr/>
                </a:tc>
                <a:tc>
                  <a:txBody>
                    <a:bodyPr/>
                    <a:lstStyle/>
                    <a:p>
                      <a:pPr algn="ctr"/>
                      <a:r>
                        <a:rPr lang="en-GB" sz="1400" dirty="0">
                          <a:solidFill>
                            <a:schemeClr val="bg1"/>
                          </a:solidFill>
                        </a:rPr>
                        <a:t>59</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949121324"/>
                  </a:ext>
                </a:extLst>
              </a:tr>
            </a:tbl>
          </a:graphicData>
        </a:graphic>
      </p:graphicFrame>
    </p:spTree>
    <p:extLst>
      <p:ext uri="{BB962C8B-B14F-4D97-AF65-F5344CB8AC3E}">
        <p14:creationId xmlns:p14="http://schemas.microsoft.com/office/powerpoint/2010/main" val="30338691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11">
            <a:extLst>
              <a:ext uri="{FF2B5EF4-FFF2-40B4-BE49-F238E27FC236}">
                <a16:creationId xmlns:a16="http://schemas.microsoft.com/office/drawing/2014/main" id="{26D285F9-4378-E9AF-CB70-D4D4DC9C6A5F}"/>
              </a:ext>
            </a:extLst>
          </p:cNvPr>
          <p:cNvSpPr/>
          <p:nvPr/>
        </p:nvSpPr>
        <p:spPr>
          <a:xfrm>
            <a:off x="692715" y="2137402"/>
            <a:ext cx="7275494" cy="4028448"/>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pPr marL="742950" lvl="1" indent="-285750">
              <a:lnSpc>
                <a:spcPct val="107000"/>
              </a:lnSpc>
              <a:spcAft>
                <a:spcPts val="800"/>
              </a:spcAft>
              <a:buFont typeface="+mj-lt"/>
              <a:buAutoNum type="alphaLcPeriod"/>
            </a:pPr>
            <a:endParaRPr lang="en-GB" sz="1800">
              <a:solidFill>
                <a:srgbClr val="000000"/>
              </a:solidFill>
              <a:effectLst/>
              <a:uFill>
                <a:solidFill>
                  <a:srgbClr val="000000"/>
                </a:solidFill>
              </a:uFill>
              <a:latin typeface="Calibri" panose="020F0502020204030204" pitchFamily="34" charset="0"/>
              <a:ea typeface="Calibri" panose="020F0502020204030204" pitchFamily="34" charset="0"/>
            </a:endParaRPr>
          </a:p>
        </p:txBody>
      </p:sp>
      <p:sp>
        <p:nvSpPr>
          <p:cNvPr id="7" name="TextBox 6">
            <a:extLst>
              <a:ext uri="{FF2B5EF4-FFF2-40B4-BE49-F238E27FC236}">
                <a16:creationId xmlns:a16="http://schemas.microsoft.com/office/drawing/2014/main" id="{9E3DB9B1-11CC-9922-C5C7-56036AB95DD4}"/>
              </a:ext>
            </a:extLst>
          </p:cNvPr>
          <p:cNvSpPr txBox="1"/>
          <p:nvPr/>
        </p:nvSpPr>
        <p:spPr>
          <a:xfrm>
            <a:off x="987468" y="2272645"/>
            <a:ext cx="6805667" cy="3585597"/>
          </a:xfrm>
          <a:prstGeom prst="rect">
            <a:avLst/>
          </a:prstGeom>
          <a:noFill/>
        </p:spPr>
        <p:txBody>
          <a:bodyPr wrap="square">
            <a:spAutoFit/>
          </a:bodyPr>
          <a:lstStyle/>
          <a:p>
            <a:pPr lvl="0" algn="l">
              <a:spcBef>
                <a:spcPts val="600"/>
              </a:spcBef>
              <a:defRPr/>
            </a:pPr>
            <a:r>
              <a:rPr lang="en-GB" sz="1600" b="1">
                <a:solidFill>
                  <a:schemeClr val="tx1">
                    <a:lumMod val="75000"/>
                    <a:lumOff val="25000"/>
                  </a:schemeClr>
                </a:solidFill>
              </a:rPr>
              <a:t>A number of passengers mentioned having been in situations where limited, if any information was provided</a:t>
            </a:r>
          </a:p>
          <a:p>
            <a:pPr lvl="0" algn="l">
              <a:spcBef>
                <a:spcPts val="600"/>
              </a:spcBef>
              <a:defRPr/>
            </a:pPr>
            <a:r>
              <a:rPr lang="en-GB" sz="1600">
                <a:solidFill>
                  <a:schemeClr val="tx1">
                    <a:lumMod val="75000"/>
                    <a:lumOff val="25000"/>
                  </a:schemeClr>
                </a:solidFill>
              </a:rPr>
              <a:t>Although passengers understand that sometimes the staff or the train company may not have the full information, an information vacuum can cause worry, frustration and concern. </a:t>
            </a:r>
          </a:p>
          <a:p>
            <a:pPr lvl="0" algn="l">
              <a:spcBef>
                <a:spcPts val="600"/>
              </a:spcBef>
              <a:defRPr/>
            </a:pPr>
            <a:r>
              <a:rPr lang="en-GB" sz="1600">
                <a:solidFill>
                  <a:schemeClr val="tx1">
                    <a:lumMod val="75000"/>
                    <a:lumOff val="25000"/>
                  </a:schemeClr>
                </a:solidFill>
              </a:rPr>
              <a:t>Passengers do not expect to receive updates when everything is running on time and to plan, but if there is the potential for disruption, the earlier this can be communicated in a clear, concise and consistent way the better. </a:t>
            </a:r>
          </a:p>
          <a:p>
            <a:pPr lvl="0" algn="l">
              <a:spcBef>
                <a:spcPts val="600"/>
              </a:spcBef>
              <a:defRPr/>
            </a:pPr>
            <a:r>
              <a:rPr lang="en-GB" sz="1600">
                <a:solidFill>
                  <a:schemeClr val="tx1">
                    <a:lumMod val="75000"/>
                    <a:lumOff val="25000"/>
                  </a:schemeClr>
                </a:solidFill>
              </a:rPr>
              <a:t>This is the case both for unplanned and planned disruption. With planned or anticipated disruption (e.g. engineering works) this should be more under the TOC’s control with the ability to provide accurate and actionable information about how the passenger can complete their journey. There is, perhaps, slightly more understanding during unplanned disruption. </a:t>
            </a:r>
          </a:p>
        </p:txBody>
      </p:sp>
      <p:sp>
        <p:nvSpPr>
          <p:cNvPr id="2" name="object 9">
            <a:extLst>
              <a:ext uri="{FF2B5EF4-FFF2-40B4-BE49-F238E27FC236}">
                <a16:creationId xmlns:a16="http://schemas.microsoft.com/office/drawing/2014/main" id="{254CE656-006E-0B08-8552-F0F035566DCB}"/>
              </a:ext>
            </a:extLst>
          </p:cNvPr>
          <p:cNvSpPr/>
          <p:nvPr/>
        </p:nvSpPr>
        <p:spPr>
          <a:xfrm>
            <a:off x="0" y="0"/>
            <a:ext cx="692805" cy="6858000"/>
          </a:xfrm>
          <a:custGeom>
            <a:avLst/>
            <a:gdLst/>
            <a:ahLst/>
            <a:cxnLst/>
            <a:rect l="l" t="t" r="r" b="b"/>
            <a:pathLst>
              <a:path w="1080135" h="10692130">
                <a:moveTo>
                  <a:pt x="1079995" y="0"/>
                </a:moveTo>
                <a:lnTo>
                  <a:pt x="0" y="0"/>
                </a:lnTo>
                <a:lnTo>
                  <a:pt x="0" y="10692003"/>
                </a:lnTo>
                <a:lnTo>
                  <a:pt x="1079995" y="10692003"/>
                </a:lnTo>
                <a:lnTo>
                  <a:pt x="1079995" y="0"/>
                </a:lnTo>
                <a:close/>
              </a:path>
            </a:pathLst>
          </a:custGeom>
          <a:solidFill>
            <a:schemeClr val="accent5"/>
          </a:solidFill>
        </p:spPr>
        <p:txBody>
          <a:bodyPr wrap="square" lIns="0" tIns="0" rIns="0" bIns="0" rtlCol="0"/>
          <a:lstStyle/>
          <a:p>
            <a:endParaRPr/>
          </a:p>
        </p:txBody>
      </p:sp>
      <p:sp>
        <p:nvSpPr>
          <p:cNvPr id="3" name="object 10">
            <a:extLst>
              <a:ext uri="{FF2B5EF4-FFF2-40B4-BE49-F238E27FC236}">
                <a16:creationId xmlns:a16="http://schemas.microsoft.com/office/drawing/2014/main" id="{AFABD241-EECA-04E8-6BB1-1415F583CE60}"/>
              </a:ext>
            </a:extLst>
          </p:cNvPr>
          <p:cNvSpPr/>
          <p:nvPr/>
        </p:nvSpPr>
        <p:spPr>
          <a:xfrm>
            <a:off x="222744" y="3305345"/>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endParaRPr/>
          </a:p>
        </p:txBody>
      </p:sp>
      <p:sp>
        <p:nvSpPr>
          <p:cNvPr id="4" name="object 14">
            <a:extLst>
              <a:ext uri="{FF2B5EF4-FFF2-40B4-BE49-F238E27FC236}">
                <a16:creationId xmlns:a16="http://schemas.microsoft.com/office/drawing/2014/main" id="{5F812337-0A60-91E4-5E42-907979D339BA}"/>
              </a:ext>
            </a:extLst>
          </p:cNvPr>
          <p:cNvSpPr txBox="1">
            <a:spLocks/>
          </p:cNvSpPr>
          <p:nvPr/>
        </p:nvSpPr>
        <p:spPr>
          <a:xfrm>
            <a:off x="1019175" y="6560860"/>
            <a:ext cx="3716020" cy="153888"/>
          </a:xfrm>
          <a:prstGeom prst="rect">
            <a:avLst/>
          </a:prstGeom>
        </p:spPr>
        <p:txBody>
          <a:bodyPr vert="horz" wrap="square" lIns="0" tIns="0" rIns="0" bIns="0" rtlCol="0" anchor="ctr">
            <a:spAutoFit/>
          </a:bodyPr>
          <a:lstStyle>
            <a:defPPr>
              <a:defRPr kern="0"/>
            </a:defPPr>
            <a:lvl1pPr>
              <a:defRPr sz="1200" b="0" i="0">
                <a:solidFill>
                  <a:schemeClr val="tx1"/>
                </a:solidFill>
                <a:latin typeface="Trebuchet MS"/>
                <a:cs typeface="Trebuchet MS"/>
              </a:defRPr>
            </a:lvl1pPr>
          </a:lstStyle>
          <a:p>
            <a:pPr marL="12700"/>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Passenger Information </a:t>
            </a:r>
            <a:r>
              <a:rPr lang="en-GB" sz="1000" b="1" kern="0">
                <a:solidFill>
                  <a:prstClr val="black"/>
                </a:solidFill>
                <a:latin typeface="Aptos Display" panose="02110004020202020204"/>
                <a:cs typeface="Gill Sans MT"/>
              </a:rPr>
              <a:t>D</a:t>
            </a:r>
            <a:r>
              <a:rPr kumimoji="0" lang="en-GB" sz="1000" b="1" i="0" u="none" strike="noStrike" kern="0" cap="none" spc="0" normalizeH="0" baseline="0" noProof="0" err="1">
                <a:ln>
                  <a:noFill/>
                </a:ln>
                <a:solidFill>
                  <a:prstClr val="black"/>
                </a:solidFill>
                <a:effectLst/>
                <a:uLnTx/>
                <a:uFillTx/>
                <a:latin typeface="Aptos Display" panose="02110004020202020204"/>
                <a:ea typeface="+mn-ea"/>
                <a:cs typeface="Gill Sans MT"/>
              </a:rPr>
              <a:t>uring</a:t>
            </a:r>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 Disruption – Debrief </a:t>
            </a:r>
            <a:endParaRPr kumimoji="0" lang="en-GB" sz="1000" b="0" i="0" u="none" strike="noStrike" kern="0" cap="none" spc="140" normalizeH="0" baseline="0" noProof="0">
              <a:ln>
                <a:noFill/>
              </a:ln>
              <a:solidFill>
                <a:prstClr val="black"/>
              </a:solidFill>
              <a:effectLst/>
              <a:uLnTx/>
              <a:uFillTx/>
              <a:latin typeface="Aptos Display" panose="02110004020202020204"/>
              <a:ea typeface="+mn-ea"/>
              <a:cs typeface="Gill Sans MT"/>
            </a:endParaRPr>
          </a:p>
        </p:txBody>
      </p:sp>
      <p:sp>
        <p:nvSpPr>
          <p:cNvPr id="42" name="object 16">
            <a:extLst>
              <a:ext uri="{FF2B5EF4-FFF2-40B4-BE49-F238E27FC236}">
                <a16:creationId xmlns:a16="http://schemas.microsoft.com/office/drawing/2014/main" id="{7C9FD81E-79A9-7FCF-B2E4-6051987BD5F9}"/>
              </a:ext>
            </a:extLst>
          </p:cNvPr>
          <p:cNvSpPr txBox="1">
            <a:spLocks/>
          </p:cNvSpPr>
          <p:nvPr/>
        </p:nvSpPr>
        <p:spPr>
          <a:xfrm>
            <a:off x="1019174" y="229101"/>
            <a:ext cx="6372970" cy="1661993"/>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R="24130"/>
            <a:r>
              <a:rPr lang="en-GB" sz="3600" kern="0" spc="100">
                <a:solidFill>
                  <a:srgbClr val="A60366"/>
                </a:solidFill>
                <a:latin typeface="Aptos" panose="020B0004020202020204" pitchFamily="34" charset="0"/>
              </a:rPr>
              <a:t>AT A MINIMUM, SOME COMMUNICATION IS BETTER THAN NO COMMUNICATION</a:t>
            </a:r>
            <a:endParaRPr lang="en-GB" sz="1400" kern="0">
              <a:solidFill>
                <a:srgbClr val="A60366"/>
              </a:solidFill>
              <a:latin typeface="Aptos" panose="020B0004020202020204" pitchFamily="34" charset="0"/>
            </a:endParaRPr>
          </a:p>
        </p:txBody>
      </p:sp>
      <p:sp>
        <p:nvSpPr>
          <p:cNvPr id="19" name="TextBox 18">
            <a:extLst>
              <a:ext uri="{FF2B5EF4-FFF2-40B4-BE49-F238E27FC236}">
                <a16:creationId xmlns:a16="http://schemas.microsoft.com/office/drawing/2014/main" id="{4C0D5A33-48CB-0BA1-0A59-44C6155D5D55}"/>
              </a:ext>
            </a:extLst>
          </p:cNvPr>
          <p:cNvSpPr txBox="1"/>
          <p:nvPr/>
        </p:nvSpPr>
        <p:spPr>
          <a:xfrm>
            <a:off x="7392144" y="357032"/>
            <a:ext cx="4443786" cy="646331"/>
          </a:xfrm>
          <a:prstGeom prst="rect">
            <a:avLst/>
          </a:prstGeom>
          <a:noFill/>
        </p:spPr>
        <p:txBody>
          <a:bodyPr wrap="square" lIns="0" tIns="0" rIns="0" bIns="0" anchor="t">
            <a:spAutoFit/>
          </a:bodyPr>
          <a:lstStyle/>
          <a:p>
            <a:pPr marR="78105">
              <a:spcBef>
                <a:spcPts val="1655"/>
              </a:spcBef>
            </a:pPr>
            <a:r>
              <a:rPr lang="en-GB" sz="1400" b="1" kern="0">
                <a:solidFill>
                  <a:schemeClr val="bg2">
                    <a:lumMod val="25000"/>
                  </a:schemeClr>
                </a:solidFill>
                <a:latin typeface="Aptos" panose="020B0004020202020204" pitchFamily="34" charset="0"/>
              </a:rPr>
              <a:t>Ideally, updates and changes would be provided in a timely way – as soon as the TOC knows there might be a problem, something needs to be communicated. </a:t>
            </a:r>
          </a:p>
        </p:txBody>
      </p:sp>
      <p:sp>
        <p:nvSpPr>
          <p:cNvPr id="21" name="object 16">
            <a:extLst>
              <a:ext uri="{FF2B5EF4-FFF2-40B4-BE49-F238E27FC236}">
                <a16:creationId xmlns:a16="http://schemas.microsoft.com/office/drawing/2014/main" id="{461D9F69-F969-0C26-1458-074B4F3A9A34}"/>
              </a:ext>
            </a:extLst>
          </p:cNvPr>
          <p:cNvSpPr txBox="1">
            <a:spLocks/>
          </p:cNvSpPr>
          <p:nvPr/>
        </p:nvSpPr>
        <p:spPr>
          <a:xfrm>
            <a:off x="8159080" y="2128956"/>
            <a:ext cx="3529816" cy="1077218"/>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lnSpc>
                <a:spcPct val="100000"/>
              </a:lnSpc>
              <a:spcBef>
                <a:spcPts val="0"/>
              </a:spcBef>
              <a:spcAft>
                <a:spcPts val="0"/>
              </a:spcAft>
              <a:buClrTx/>
              <a:buSzTx/>
              <a:buFontTx/>
              <a:buNone/>
              <a:tabLst/>
              <a:defRPr/>
            </a:pPr>
            <a:r>
              <a:rPr lang="en-GB" sz="1400" i="1" kern="0" spc="100">
                <a:latin typeface="+mn-lt"/>
              </a:rPr>
              <a:t>“So many people in the same area waiting for all different buses who also didn’t know where to go because it was too busy.”</a:t>
            </a:r>
          </a:p>
          <a:p>
            <a:pPr marR="24130" algn="r">
              <a:defRPr/>
            </a:pPr>
            <a:r>
              <a:rPr lang="en-GB" sz="1400" i="1" kern="0" spc="100">
                <a:latin typeface="Aptos" panose="020B0004020202020204" pitchFamily="34" charset="0"/>
              </a:rPr>
              <a:t>North/Midlands, Leisure</a:t>
            </a:r>
            <a:endParaRPr kumimoji="0" lang="en-GB" sz="700" b="0" i="1" u="none" strike="noStrike" kern="0" cap="none" spc="0" normalizeH="0" baseline="0" noProof="0">
              <a:ln>
                <a:noFill/>
              </a:ln>
              <a:effectLst/>
              <a:uLnTx/>
              <a:uFillTx/>
              <a:latin typeface="Aptos" panose="020B0004020202020204" pitchFamily="34" charset="0"/>
              <a:ea typeface="+mn-ea"/>
              <a:cs typeface="Arial"/>
            </a:endParaRPr>
          </a:p>
        </p:txBody>
      </p:sp>
      <p:sp>
        <p:nvSpPr>
          <p:cNvPr id="5" name="object 16">
            <a:extLst>
              <a:ext uri="{FF2B5EF4-FFF2-40B4-BE49-F238E27FC236}">
                <a16:creationId xmlns:a16="http://schemas.microsoft.com/office/drawing/2014/main" id="{645F89D3-6AAB-5BC8-051C-6E605E597341}"/>
              </a:ext>
            </a:extLst>
          </p:cNvPr>
          <p:cNvSpPr txBox="1">
            <a:spLocks/>
          </p:cNvSpPr>
          <p:nvPr/>
        </p:nvSpPr>
        <p:spPr>
          <a:xfrm>
            <a:off x="8159080" y="3482131"/>
            <a:ext cx="3529816" cy="1723549"/>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lnSpc>
                <a:spcPct val="100000"/>
              </a:lnSpc>
              <a:spcBef>
                <a:spcPts val="0"/>
              </a:spcBef>
              <a:spcAft>
                <a:spcPts val="0"/>
              </a:spcAft>
              <a:buClrTx/>
              <a:buSzTx/>
              <a:buFontTx/>
              <a:buNone/>
              <a:tabLst/>
              <a:defRPr/>
            </a:pPr>
            <a:r>
              <a:rPr lang="en-GB" sz="1400" i="1" kern="0" spc="100">
                <a:latin typeface="+mn-lt"/>
              </a:rPr>
              <a:t>“The announcement for the delay came very late, pretty much when the train was about to arrive to pick us up. I think it would have been a lot better if we knew earlier so we could plan ourselves and know what to do and how we can manage the delay.”</a:t>
            </a:r>
          </a:p>
          <a:p>
            <a:pPr marR="24130" algn="r">
              <a:defRPr/>
            </a:pPr>
            <a:r>
              <a:rPr lang="en-GB" sz="1400" i="1" kern="0" spc="100">
                <a:latin typeface="Aptos" panose="020B0004020202020204" pitchFamily="34" charset="0"/>
              </a:rPr>
              <a:t>North/Midlands, Commuting</a:t>
            </a:r>
            <a:endParaRPr kumimoji="0" lang="en-GB" sz="700" b="0" i="1" u="none" strike="noStrike" kern="0" cap="none" spc="0" normalizeH="0" baseline="0" noProof="0">
              <a:ln>
                <a:noFill/>
              </a:ln>
              <a:effectLst/>
              <a:uLnTx/>
              <a:uFillTx/>
              <a:latin typeface="Aptos" panose="020B0004020202020204" pitchFamily="34" charset="0"/>
              <a:ea typeface="+mn-ea"/>
              <a:cs typeface="Arial"/>
            </a:endParaRPr>
          </a:p>
        </p:txBody>
      </p:sp>
      <p:sp>
        <p:nvSpPr>
          <p:cNvPr id="8" name="object 16">
            <a:extLst>
              <a:ext uri="{FF2B5EF4-FFF2-40B4-BE49-F238E27FC236}">
                <a16:creationId xmlns:a16="http://schemas.microsoft.com/office/drawing/2014/main" id="{D15897DA-8E97-1615-3A75-DD3DC5D71ACC}"/>
              </a:ext>
            </a:extLst>
          </p:cNvPr>
          <p:cNvSpPr txBox="1">
            <a:spLocks/>
          </p:cNvSpPr>
          <p:nvPr/>
        </p:nvSpPr>
        <p:spPr>
          <a:xfrm>
            <a:off x="8159080" y="5481638"/>
            <a:ext cx="3529816" cy="646331"/>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lnSpc>
                <a:spcPct val="100000"/>
              </a:lnSpc>
              <a:spcBef>
                <a:spcPts val="0"/>
              </a:spcBef>
              <a:spcAft>
                <a:spcPts val="0"/>
              </a:spcAft>
              <a:buClrTx/>
              <a:buSzTx/>
              <a:buFontTx/>
              <a:buNone/>
              <a:tabLst/>
              <a:defRPr/>
            </a:pPr>
            <a:r>
              <a:rPr lang="en-GB" sz="1400" i="1" kern="0" spc="100">
                <a:latin typeface="+mn-lt"/>
              </a:rPr>
              <a:t>“If they would let people know before-hand instead of just cancelling trains.”</a:t>
            </a:r>
          </a:p>
          <a:p>
            <a:pPr marR="24130" algn="r">
              <a:defRPr/>
            </a:pPr>
            <a:r>
              <a:rPr lang="en-GB" sz="1400" i="1" kern="0" spc="100">
                <a:latin typeface="Aptos" panose="020B0004020202020204" pitchFamily="34" charset="0"/>
              </a:rPr>
              <a:t>North/Midlands, Leisure</a:t>
            </a:r>
            <a:endParaRPr kumimoji="0" lang="en-GB" sz="700" b="0" i="1" u="none" strike="noStrike" kern="0" cap="none" spc="0" normalizeH="0" baseline="0" noProof="0">
              <a:ln>
                <a:noFill/>
              </a:ln>
              <a:effectLst/>
              <a:uLnTx/>
              <a:uFillTx/>
              <a:latin typeface="Aptos" panose="020B0004020202020204" pitchFamily="34" charset="0"/>
              <a:ea typeface="+mn-ea"/>
              <a:cs typeface="Arial"/>
            </a:endParaRPr>
          </a:p>
        </p:txBody>
      </p:sp>
      <p:sp>
        <p:nvSpPr>
          <p:cNvPr id="10" name="Footer Placeholder 9">
            <a:extLst>
              <a:ext uri="{FF2B5EF4-FFF2-40B4-BE49-F238E27FC236}">
                <a16:creationId xmlns:a16="http://schemas.microsoft.com/office/drawing/2014/main" id="{E824C007-76E2-8F48-17A3-F1C2D970044B}"/>
              </a:ext>
            </a:extLst>
          </p:cNvPr>
          <p:cNvSpPr>
            <a:spLocks noGrp="1"/>
          </p:cNvSpPr>
          <p:nvPr>
            <p:ph type="ftr" sz="quarter" idx="11"/>
          </p:nvPr>
        </p:nvSpPr>
        <p:spPr/>
        <p:txBody>
          <a:bodyPr/>
          <a:lstStyle/>
          <a:p>
            <a:r>
              <a:rPr lang="en-GB"/>
              <a:t>© Quadrangle 2024 INTERNAL</a:t>
            </a:r>
          </a:p>
        </p:txBody>
      </p:sp>
      <p:sp>
        <p:nvSpPr>
          <p:cNvPr id="9" name="Slide Number Placeholder 8">
            <a:extLst>
              <a:ext uri="{FF2B5EF4-FFF2-40B4-BE49-F238E27FC236}">
                <a16:creationId xmlns:a16="http://schemas.microsoft.com/office/drawing/2014/main" id="{D3B90F91-F970-93FA-662C-246413CD5B0F}"/>
              </a:ext>
            </a:extLst>
          </p:cNvPr>
          <p:cNvSpPr>
            <a:spLocks noGrp="1"/>
          </p:cNvSpPr>
          <p:nvPr>
            <p:ph type="sldNum" sz="quarter" idx="12"/>
          </p:nvPr>
        </p:nvSpPr>
        <p:spPr/>
        <p:txBody>
          <a:bodyPr/>
          <a:lstStyle/>
          <a:p>
            <a:fld id="{D21AD756-BDF5-4970-ABE2-54C1A0898887}" type="slidenum">
              <a:rPr lang="en-GB" smtClean="0"/>
              <a:t>20</a:t>
            </a:fld>
            <a:endParaRPr lang="en-GB"/>
          </a:p>
        </p:txBody>
      </p:sp>
    </p:spTree>
    <p:extLst>
      <p:ext uri="{BB962C8B-B14F-4D97-AF65-F5344CB8AC3E}">
        <p14:creationId xmlns:p14="http://schemas.microsoft.com/office/powerpoint/2010/main" val="39068934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F9BA12-072C-6E6E-E362-5DC617C5450E}"/>
              </a:ext>
            </a:extLst>
          </p:cNvPr>
          <p:cNvPicPr>
            <a:picLocks noChangeAspect="1"/>
          </p:cNvPicPr>
          <p:nvPr/>
        </p:nvPicPr>
        <p:blipFill rotWithShape="1">
          <a:blip r:embed="rId2">
            <a:extLst>
              <a:ext uri="{28A0092B-C50C-407E-A947-70E740481C1C}">
                <a14:useLocalDpi xmlns:a14="http://schemas.microsoft.com/office/drawing/2010/main" val="0"/>
              </a:ext>
            </a:extLst>
          </a:blip>
          <a:srcRect t="-115"/>
          <a:stretch/>
        </p:blipFill>
        <p:spPr>
          <a:xfrm>
            <a:off x="8598" y="-6367"/>
            <a:ext cx="12174806" cy="6864367"/>
          </a:xfrm>
          <a:prstGeom prst="rect">
            <a:avLst/>
          </a:prstGeom>
        </p:spPr>
      </p:pic>
      <p:sp>
        <p:nvSpPr>
          <p:cNvPr id="4" name="Rectangle 3">
            <a:extLst>
              <a:ext uri="{FF2B5EF4-FFF2-40B4-BE49-F238E27FC236}">
                <a16:creationId xmlns:a16="http://schemas.microsoft.com/office/drawing/2014/main" id="{705FC0CD-184F-F3AC-8DB5-D3AE6A7E642B}"/>
              </a:ext>
            </a:extLst>
          </p:cNvPr>
          <p:cNvSpPr/>
          <p:nvPr/>
        </p:nvSpPr>
        <p:spPr>
          <a:xfrm>
            <a:off x="664692" y="22412"/>
            <a:ext cx="11518711" cy="6858000"/>
          </a:xfrm>
          <a:prstGeom prst="rect">
            <a:avLst/>
          </a:prstGeom>
          <a:solidFill>
            <a:srgbClr val="000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object 9">
            <a:extLst>
              <a:ext uri="{FF2B5EF4-FFF2-40B4-BE49-F238E27FC236}">
                <a16:creationId xmlns:a16="http://schemas.microsoft.com/office/drawing/2014/main" id="{1EF59716-F0E9-5AF8-57AF-56C40650EF4C}"/>
              </a:ext>
            </a:extLst>
          </p:cNvPr>
          <p:cNvSpPr/>
          <p:nvPr/>
        </p:nvSpPr>
        <p:spPr>
          <a:xfrm>
            <a:off x="0" y="0"/>
            <a:ext cx="692805" cy="6858000"/>
          </a:xfrm>
          <a:custGeom>
            <a:avLst/>
            <a:gdLst/>
            <a:ahLst/>
            <a:cxnLst/>
            <a:rect l="l" t="t" r="r" b="b"/>
            <a:pathLst>
              <a:path w="1080135" h="10692130">
                <a:moveTo>
                  <a:pt x="1079995" y="0"/>
                </a:moveTo>
                <a:lnTo>
                  <a:pt x="0" y="0"/>
                </a:lnTo>
                <a:lnTo>
                  <a:pt x="0" y="10692003"/>
                </a:lnTo>
                <a:lnTo>
                  <a:pt x="1079995" y="10692003"/>
                </a:lnTo>
                <a:lnTo>
                  <a:pt x="1079995" y="0"/>
                </a:lnTo>
                <a:close/>
              </a:path>
            </a:pathLst>
          </a:custGeom>
          <a:solidFill>
            <a:schemeClr val="accent6">
              <a:lumMod val="75000"/>
            </a:schemeClr>
          </a:solidFill>
        </p:spPr>
        <p:txBody>
          <a:bodyPr wrap="square" lIns="0" tIns="0" rIns="0" bIns="0" rtlCol="0"/>
          <a:lstStyle/>
          <a:p>
            <a:endParaRPr/>
          </a:p>
        </p:txBody>
      </p:sp>
      <p:sp>
        <p:nvSpPr>
          <p:cNvPr id="3" name="object 10">
            <a:extLst>
              <a:ext uri="{FF2B5EF4-FFF2-40B4-BE49-F238E27FC236}">
                <a16:creationId xmlns:a16="http://schemas.microsoft.com/office/drawing/2014/main" id="{AFABD241-EECA-04E8-6BB1-1415F583CE60}"/>
              </a:ext>
            </a:extLst>
          </p:cNvPr>
          <p:cNvSpPr/>
          <p:nvPr/>
        </p:nvSpPr>
        <p:spPr>
          <a:xfrm>
            <a:off x="222744" y="3305345"/>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object 12">
            <a:extLst>
              <a:ext uri="{FF2B5EF4-FFF2-40B4-BE49-F238E27FC236}">
                <a16:creationId xmlns:a16="http://schemas.microsoft.com/office/drawing/2014/main" id="{4FE2C771-29F3-1CFA-5FDA-CFD9E22165AA}"/>
              </a:ext>
            </a:extLst>
          </p:cNvPr>
          <p:cNvSpPr/>
          <p:nvPr/>
        </p:nvSpPr>
        <p:spPr>
          <a:xfrm>
            <a:off x="7643973" y="2476071"/>
            <a:ext cx="4191957" cy="3677551"/>
          </a:xfrm>
          <a:custGeom>
            <a:avLst/>
            <a:gdLst/>
            <a:ahLst/>
            <a:cxnLst/>
            <a:rect l="l" t="t" r="r" b="b"/>
            <a:pathLst>
              <a:path w="8496300" h="6678295">
                <a:moveTo>
                  <a:pt x="8495995" y="0"/>
                </a:moveTo>
                <a:lnTo>
                  <a:pt x="0" y="0"/>
                </a:lnTo>
                <a:lnTo>
                  <a:pt x="0" y="6677990"/>
                </a:lnTo>
                <a:lnTo>
                  <a:pt x="8495995" y="6677990"/>
                </a:lnTo>
                <a:lnTo>
                  <a:pt x="8495995" y="0"/>
                </a:lnTo>
                <a:close/>
              </a:path>
            </a:pathLst>
          </a:custGeom>
          <a:solidFill>
            <a:schemeClr val="accent6">
              <a:lumMod val="75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7F0C383E-8B34-2B7F-6506-7F076C5290C1}"/>
              </a:ext>
            </a:extLst>
          </p:cNvPr>
          <p:cNvSpPr>
            <a:spLocks noGrp="1"/>
          </p:cNvSpPr>
          <p:nvPr>
            <p:ph type="title"/>
          </p:nvPr>
        </p:nvSpPr>
        <p:spPr/>
        <p:txBody>
          <a:bodyPr/>
          <a:lstStyle/>
          <a:p>
            <a:r>
              <a:rPr kumimoji="0" lang="en-GB" sz="4400" b="0" i="0" u="none" strike="noStrike" kern="0" cap="none" spc="100" normalizeH="0" baseline="0" noProof="0">
                <a:ln>
                  <a:noFill/>
                </a:ln>
                <a:solidFill>
                  <a:prstClr val="white"/>
                </a:solidFill>
                <a:effectLst/>
                <a:uLnTx/>
                <a:uFillTx/>
                <a:latin typeface="Aptos" panose="020B0004020202020204" pitchFamily="34" charset="0"/>
                <a:ea typeface="+mn-ea"/>
                <a:cs typeface="Arial"/>
              </a:rPr>
              <a:t>CONTENTS</a:t>
            </a:r>
            <a:endParaRPr lang="en-GB"/>
          </a:p>
        </p:txBody>
      </p:sp>
      <p:sp>
        <p:nvSpPr>
          <p:cNvPr id="9" name="Footer Placeholder 4">
            <a:extLst>
              <a:ext uri="{FF2B5EF4-FFF2-40B4-BE49-F238E27FC236}">
                <a16:creationId xmlns:a16="http://schemas.microsoft.com/office/drawing/2014/main" id="{8C8354E7-9164-0C1A-4848-C9979B5F30C3}"/>
              </a:ext>
            </a:extLst>
          </p:cNvPr>
          <p:cNvSpPr txBox="1">
            <a:spLocks/>
          </p:cNvSpPr>
          <p:nvPr/>
        </p:nvSpPr>
        <p:spPr>
          <a:xfrm>
            <a:off x="10164726" y="6514435"/>
            <a:ext cx="1671204" cy="241945"/>
          </a:xfrm>
          <a:prstGeom prst="rect">
            <a:avLst/>
          </a:prstGeom>
        </p:spPr>
        <p:txBody>
          <a:bodyPr vert="horz" lIns="0" tIns="0" rIns="0" bIns="0" rtlCol="0" anchor="ctr"/>
          <a:lstStyle>
            <a:defPPr>
              <a:defRPr lang="en-US"/>
            </a:defPPr>
            <a:lvl1pPr marL="0" algn="l" defTabSz="457200" rtl="0" eaLnBrk="1" latinLnBrk="0" hangingPunct="1">
              <a:defRPr sz="700" kern="1200">
                <a:solidFill>
                  <a:schemeClr val="tx1"/>
                </a:solidFill>
                <a:latin typeface="Aptos" panose="020B00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rPr>
              <a:t>© Quadrangle 2024 </a:t>
            </a:r>
            <a:r>
              <a:rPr kumimoji="0" lang="en-GB" sz="700" b="0" i="0" u="none" strike="noStrike" kern="1200" cap="all" spc="0" normalizeH="0" baseline="0" noProof="0">
                <a:ln>
                  <a:noFill/>
                </a:ln>
                <a:solidFill>
                  <a:prstClr val="white"/>
                </a:solidFill>
                <a:effectLst/>
                <a:uLnTx/>
                <a:uFillTx/>
                <a:latin typeface="Aptos" panose="020B0004020202020204" pitchFamily="34" charset="0"/>
                <a:ea typeface="+mn-ea"/>
                <a:cs typeface="Arial" panose="020B0604020202020204" pitchFamily="34" charset="0"/>
              </a:rPr>
              <a:t>internal</a:t>
            </a:r>
            <a:endParaRPr kumimoji="0" lang="en-GB" sz="700" b="0" i="0" u="none" strike="noStrike" kern="1200" cap="all" spc="0" normalizeH="0" baseline="0" noProof="0">
              <a:ln>
                <a:noFill/>
              </a:ln>
              <a:solidFill>
                <a:prstClr val="white"/>
              </a:solidFill>
              <a:effectLst/>
              <a:uLnTx/>
              <a:uFillTx/>
              <a:latin typeface="Aptos" panose="020B0004020202020204" pitchFamily="34" charset="0"/>
              <a:ea typeface="+mn-ea"/>
              <a:cs typeface="+mn-cs"/>
            </a:endParaRPr>
          </a:p>
        </p:txBody>
      </p:sp>
      <p:graphicFrame>
        <p:nvGraphicFramePr>
          <p:cNvPr id="15" name="Table 14">
            <a:extLst>
              <a:ext uri="{FF2B5EF4-FFF2-40B4-BE49-F238E27FC236}">
                <a16:creationId xmlns:a16="http://schemas.microsoft.com/office/drawing/2014/main" id="{FEAA77CC-FD39-9FC9-165A-A0F9F8E56A84}"/>
              </a:ext>
            </a:extLst>
          </p:cNvPr>
          <p:cNvGraphicFramePr>
            <a:graphicFrameLocks noGrp="1"/>
          </p:cNvGraphicFramePr>
          <p:nvPr>
            <p:extLst>
              <p:ext uri="{D42A27DB-BD31-4B8C-83A1-F6EECF244321}">
                <p14:modId xmlns:p14="http://schemas.microsoft.com/office/powerpoint/2010/main" val="1216103217"/>
              </p:ext>
            </p:extLst>
          </p:nvPr>
        </p:nvGraphicFramePr>
        <p:xfrm>
          <a:off x="7808359" y="2765469"/>
          <a:ext cx="3722460" cy="3114040"/>
        </p:xfrm>
        <a:graphic>
          <a:graphicData uri="http://schemas.openxmlformats.org/drawingml/2006/table">
            <a:tbl>
              <a:tblPr firstRow="1" bandRow="1">
                <a:tableStyleId>{2D5ABB26-0587-4C30-8999-92F81FD0307C}</a:tableStyleId>
              </a:tblPr>
              <a:tblGrid>
                <a:gridCol w="369870">
                  <a:extLst>
                    <a:ext uri="{9D8B030D-6E8A-4147-A177-3AD203B41FA5}">
                      <a16:colId xmlns:a16="http://schemas.microsoft.com/office/drawing/2014/main" val="2341043478"/>
                    </a:ext>
                  </a:extLst>
                </a:gridCol>
                <a:gridCol w="2845942">
                  <a:extLst>
                    <a:ext uri="{9D8B030D-6E8A-4147-A177-3AD203B41FA5}">
                      <a16:colId xmlns:a16="http://schemas.microsoft.com/office/drawing/2014/main" val="147132705"/>
                    </a:ext>
                  </a:extLst>
                </a:gridCol>
                <a:gridCol w="506648">
                  <a:extLst>
                    <a:ext uri="{9D8B030D-6E8A-4147-A177-3AD203B41FA5}">
                      <a16:colId xmlns:a16="http://schemas.microsoft.com/office/drawing/2014/main" val="2647262219"/>
                    </a:ext>
                  </a:extLst>
                </a:gridCol>
              </a:tblGrid>
              <a:tr h="370840">
                <a:tc>
                  <a:txBody>
                    <a:bodyPr/>
                    <a:lstStyle/>
                    <a:p>
                      <a:pPr algn="r"/>
                      <a:r>
                        <a:rPr lang="en-GB" sz="1400">
                          <a:solidFill>
                            <a:schemeClr val="bg2">
                              <a:lumMod val="75000"/>
                            </a:schemeClr>
                          </a:solidFill>
                        </a:rPr>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bg2">
                              <a:lumMod val="75000"/>
                            </a:schemeClr>
                          </a:solidFill>
                        </a:rPr>
                        <a:t>BACKGROUND, OBJECTIVES AND METHODOLOGY</a:t>
                      </a:r>
                    </a:p>
                  </a:txBody>
                  <a:tcPr/>
                </a:tc>
                <a:tc>
                  <a:txBody>
                    <a:bodyPr/>
                    <a:lstStyle/>
                    <a:p>
                      <a:pPr algn="ctr"/>
                      <a:r>
                        <a:rPr lang="en-GB" sz="1400">
                          <a:solidFill>
                            <a:schemeClr val="bg2">
                              <a:lumMod val="75000"/>
                            </a:schemeClr>
                          </a:solidFill>
                        </a:rPr>
                        <a:t>3</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3099621354"/>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bg2">
                              <a:lumMod val="75000"/>
                            </a:schemeClr>
                          </a:solidFill>
                          <a:sym typeface="Wingdings" panose="05000000000000000000" pitchFamily="2" charset="2"/>
                        </a:rPr>
                        <a:t>2</a:t>
                      </a:r>
                      <a:endParaRPr lang="en-GB" sz="1400">
                        <a:solidFill>
                          <a:schemeClr val="bg2">
                            <a:lumMod val="75000"/>
                          </a:schemeClr>
                        </a:solidFill>
                      </a:endParaRPr>
                    </a:p>
                  </a:txBody>
                  <a:tcPr/>
                </a:tc>
                <a:tc>
                  <a:txBody>
                    <a:bodyPr/>
                    <a:lstStyle/>
                    <a:p>
                      <a:pPr marL="0" lvl="0" indent="0" algn="l">
                        <a:lnSpc>
                          <a:spcPct val="112000"/>
                        </a:lnSpc>
                        <a:spcAft>
                          <a:spcPts val="300"/>
                        </a:spcAft>
                        <a:buFont typeface="+mj-lt"/>
                        <a:buNone/>
                        <a:defRPr/>
                      </a:pPr>
                      <a:r>
                        <a:rPr lang="en-GB" sz="1400">
                          <a:solidFill>
                            <a:schemeClr val="bg2">
                              <a:lumMod val="75000"/>
                            </a:schemeClr>
                          </a:solidFill>
                        </a:rPr>
                        <a:t>EXECUTIVE SUMMARY </a:t>
                      </a:r>
                    </a:p>
                  </a:txBody>
                  <a:tcPr/>
                </a:tc>
                <a:tc>
                  <a:txBody>
                    <a:bodyPr/>
                    <a:lstStyle/>
                    <a:p>
                      <a:pPr algn="ctr"/>
                      <a:r>
                        <a:rPr lang="en-GB" sz="1400">
                          <a:solidFill>
                            <a:schemeClr val="bg2">
                              <a:lumMod val="75000"/>
                            </a:schemeClr>
                          </a:solidFill>
                        </a:rPr>
                        <a:t>9</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1299622883"/>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bg2">
                              <a:lumMod val="75000"/>
                            </a:schemeClr>
                          </a:solidFill>
                          <a:sym typeface="Wingdings" panose="05000000000000000000" pitchFamily="2" charset="2"/>
                        </a:rPr>
                        <a:t>3</a:t>
                      </a:r>
                      <a:endParaRPr lang="en-GB" sz="1400">
                        <a:solidFill>
                          <a:schemeClr val="bg2">
                            <a:lumMod val="75000"/>
                          </a:schemeClr>
                        </a:solidFill>
                      </a:endParaRPr>
                    </a:p>
                  </a:txBody>
                  <a:tcPr/>
                </a:tc>
                <a:tc>
                  <a:txBody>
                    <a:bodyPr/>
                    <a:lstStyle/>
                    <a:p>
                      <a:r>
                        <a:rPr lang="en-GB" sz="1400">
                          <a:solidFill>
                            <a:schemeClr val="bg2">
                              <a:lumMod val="75000"/>
                            </a:schemeClr>
                          </a:solidFill>
                        </a:rPr>
                        <a:t>THE “RULES” FOR ENGAGEMENT</a:t>
                      </a:r>
                    </a:p>
                  </a:txBody>
                  <a:tcPr/>
                </a:tc>
                <a:tc>
                  <a:txBody>
                    <a:bodyPr/>
                    <a:lstStyle/>
                    <a:p>
                      <a:pPr algn="ctr"/>
                      <a:r>
                        <a:rPr lang="en-GB" sz="1400">
                          <a:solidFill>
                            <a:schemeClr val="bg2">
                              <a:lumMod val="75000"/>
                            </a:schemeClr>
                          </a:solidFill>
                        </a:rPr>
                        <a:t>13</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2176997481"/>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bg1"/>
                          </a:solidFill>
                        </a:rPr>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bg1"/>
                          </a:solidFill>
                        </a:rPr>
                        <a:t>CHANNEL USE</a:t>
                      </a:r>
                    </a:p>
                  </a:txBody>
                  <a:tcPr/>
                </a:tc>
                <a:tc>
                  <a:txBody>
                    <a:bodyPr/>
                    <a:lstStyle/>
                    <a:p>
                      <a:pPr algn="ctr"/>
                      <a:r>
                        <a:rPr lang="en-GB" sz="1400">
                          <a:solidFill>
                            <a:schemeClr val="bg1"/>
                          </a:solidFill>
                        </a:rPr>
                        <a:t>21</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259995560"/>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bg2">
                              <a:lumMod val="75000"/>
                            </a:schemeClr>
                          </a:solidFill>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bg2">
                              <a:lumMod val="75000"/>
                            </a:schemeClr>
                          </a:solidFill>
                        </a:rPr>
                        <a:t>THE LANGUAGE OF DISRUPTION</a:t>
                      </a:r>
                    </a:p>
                  </a:txBody>
                  <a:tcPr/>
                </a:tc>
                <a:tc>
                  <a:txBody>
                    <a:bodyPr/>
                    <a:lstStyle/>
                    <a:p>
                      <a:pPr algn="ctr"/>
                      <a:r>
                        <a:rPr lang="en-GB" sz="1400">
                          <a:solidFill>
                            <a:schemeClr val="bg2">
                              <a:lumMod val="75000"/>
                            </a:schemeClr>
                          </a:solidFill>
                        </a:rPr>
                        <a:t>31</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3263867188"/>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bg2">
                              <a:lumMod val="75000"/>
                            </a:schemeClr>
                          </a:solidFill>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bg2">
                              <a:lumMod val="75000"/>
                            </a:schemeClr>
                          </a:solidFill>
                        </a:rPr>
                        <a:t>TICKET ACCEPTANCE</a:t>
                      </a:r>
                    </a:p>
                  </a:txBody>
                  <a:tcPr/>
                </a:tc>
                <a:tc>
                  <a:txBody>
                    <a:bodyPr/>
                    <a:lstStyle/>
                    <a:p>
                      <a:pPr algn="ctr"/>
                      <a:r>
                        <a:rPr lang="en-GB" sz="1400" dirty="0">
                          <a:solidFill>
                            <a:schemeClr val="bg2">
                              <a:lumMod val="75000"/>
                            </a:schemeClr>
                          </a:solidFill>
                        </a:rPr>
                        <a:t>40</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1551487542"/>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bg2">
                              <a:lumMod val="75000"/>
                            </a:schemeClr>
                          </a:solidFill>
                        </a:rPr>
                        <a:t>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bg2">
                              <a:lumMod val="75000"/>
                            </a:schemeClr>
                          </a:solidFill>
                        </a:rPr>
                        <a:t>SPECIFIC INTERVENTIONS</a:t>
                      </a:r>
                    </a:p>
                  </a:txBody>
                  <a:tcPr/>
                </a:tc>
                <a:tc>
                  <a:txBody>
                    <a:bodyPr/>
                    <a:lstStyle/>
                    <a:p>
                      <a:pPr algn="ctr"/>
                      <a:r>
                        <a:rPr lang="en-GB" sz="1400" dirty="0">
                          <a:solidFill>
                            <a:schemeClr val="bg2">
                              <a:lumMod val="75000"/>
                            </a:schemeClr>
                          </a:solidFill>
                        </a:rPr>
                        <a:t>47</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2089204544"/>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bg2">
                              <a:lumMod val="75000"/>
                            </a:schemeClr>
                          </a:solidFill>
                        </a:rPr>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bg2">
                              <a:lumMod val="75000"/>
                            </a:schemeClr>
                          </a:solidFill>
                        </a:rPr>
                        <a:t>APPENDIX</a:t>
                      </a:r>
                    </a:p>
                  </a:txBody>
                  <a:tcPr/>
                </a:tc>
                <a:tc>
                  <a:txBody>
                    <a:bodyPr/>
                    <a:lstStyle/>
                    <a:p>
                      <a:pPr algn="ctr"/>
                      <a:r>
                        <a:rPr lang="en-GB" sz="1400" dirty="0">
                          <a:solidFill>
                            <a:schemeClr val="bg2">
                              <a:lumMod val="75000"/>
                            </a:schemeClr>
                          </a:solidFill>
                        </a:rPr>
                        <a:t>59</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949121324"/>
                  </a:ext>
                </a:extLst>
              </a:tr>
            </a:tbl>
          </a:graphicData>
        </a:graphic>
      </p:graphicFrame>
      <p:sp>
        <p:nvSpPr>
          <p:cNvPr id="16" name="Footer Placeholder 15">
            <a:extLst>
              <a:ext uri="{FF2B5EF4-FFF2-40B4-BE49-F238E27FC236}">
                <a16:creationId xmlns:a16="http://schemas.microsoft.com/office/drawing/2014/main" id="{52B61FD6-A542-4861-146D-424C2B40F0C7}"/>
              </a:ext>
            </a:extLst>
          </p:cNvPr>
          <p:cNvSpPr>
            <a:spLocks noGrp="1"/>
          </p:cNvSpPr>
          <p:nvPr>
            <p:ph type="ftr" sz="quarter" idx="4294967295"/>
          </p:nvPr>
        </p:nvSpPr>
        <p:spPr>
          <a:xfrm>
            <a:off x="4038600" y="6356350"/>
            <a:ext cx="4114800" cy="365125"/>
          </a:xfrm>
        </p:spPr>
        <p:txBody>
          <a:bodyPr/>
          <a:lstStyle/>
          <a:p>
            <a:r>
              <a:rPr lang="en-GB"/>
              <a:t>© Quadrangle 2024 INTERNAL</a:t>
            </a:r>
          </a:p>
        </p:txBody>
      </p:sp>
      <p:sp>
        <p:nvSpPr>
          <p:cNvPr id="17" name="Slide Number Placeholder 16">
            <a:extLst>
              <a:ext uri="{FF2B5EF4-FFF2-40B4-BE49-F238E27FC236}">
                <a16:creationId xmlns:a16="http://schemas.microsoft.com/office/drawing/2014/main" id="{4DF69540-2A3B-E901-D2AF-464DC84ED0A8}"/>
              </a:ext>
            </a:extLst>
          </p:cNvPr>
          <p:cNvSpPr>
            <a:spLocks noGrp="1"/>
          </p:cNvSpPr>
          <p:nvPr>
            <p:ph type="sldNum" sz="quarter" idx="12"/>
          </p:nvPr>
        </p:nvSpPr>
        <p:spPr>
          <a:xfrm>
            <a:off x="0" y="6336000"/>
            <a:ext cx="720000" cy="360000"/>
          </a:xfrm>
        </p:spPr>
        <p:txBody>
          <a:bodyPr/>
          <a:lstStyle/>
          <a:p>
            <a:fld id="{D21AD756-BDF5-4970-ABE2-54C1A0898887}" type="slidenum">
              <a:rPr lang="en-GB" smtClean="0"/>
              <a:t>21</a:t>
            </a:fld>
            <a:endParaRPr lang="en-GB"/>
          </a:p>
        </p:txBody>
      </p:sp>
    </p:spTree>
    <p:extLst>
      <p:ext uri="{BB962C8B-B14F-4D97-AF65-F5344CB8AC3E}">
        <p14:creationId xmlns:p14="http://schemas.microsoft.com/office/powerpoint/2010/main" val="2970661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254CE656-006E-0B08-8552-F0F035566DCB}"/>
              </a:ext>
            </a:extLst>
          </p:cNvPr>
          <p:cNvSpPr/>
          <p:nvPr/>
        </p:nvSpPr>
        <p:spPr>
          <a:xfrm>
            <a:off x="0" y="0"/>
            <a:ext cx="692805" cy="6858000"/>
          </a:xfrm>
          <a:custGeom>
            <a:avLst/>
            <a:gdLst/>
            <a:ahLst/>
            <a:cxnLst/>
            <a:rect l="l" t="t" r="r" b="b"/>
            <a:pathLst>
              <a:path w="1080135" h="10692130">
                <a:moveTo>
                  <a:pt x="1079995" y="0"/>
                </a:moveTo>
                <a:lnTo>
                  <a:pt x="0" y="0"/>
                </a:lnTo>
                <a:lnTo>
                  <a:pt x="0" y="10692003"/>
                </a:lnTo>
                <a:lnTo>
                  <a:pt x="1079995" y="10692003"/>
                </a:lnTo>
                <a:lnTo>
                  <a:pt x="1079995" y="0"/>
                </a:lnTo>
                <a:close/>
              </a:path>
            </a:pathLst>
          </a:custGeom>
          <a:solidFill>
            <a:schemeClr val="accent6">
              <a:lumMod val="75000"/>
            </a:schemeClr>
          </a:solidFill>
        </p:spPr>
        <p:txBody>
          <a:bodyPr wrap="square" lIns="0" tIns="0" rIns="0" bIns="0" rtlCol="0"/>
          <a:lstStyle/>
          <a:p>
            <a:endParaRPr/>
          </a:p>
        </p:txBody>
      </p:sp>
      <p:sp>
        <p:nvSpPr>
          <p:cNvPr id="3" name="object 10">
            <a:extLst>
              <a:ext uri="{FF2B5EF4-FFF2-40B4-BE49-F238E27FC236}">
                <a16:creationId xmlns:a16="http://schemas.microsoft.com/office/drawing/2014/main" id="{AFABD241-EECA-04E8-6BB1-1415F583CE60}"/>
              </a:ext>
            </a:extLst>
          </p:cNvPr>
          <p:cNvSpPr/>
          <p:nvPr/>
        </p:nvSpPr>
        <p:spPr>
          <a:xfrm>
            <a:off x="222744" y="3305345"/>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endParaRPr/>
          </a:p>
        </p:txBody>
      </p:sp>
      <p:sp>
        <p:nvSpPr>
          <p:cNvPr id="4" name="object 14">
            <a:extLst>
              <a:ext uri="{FF2B5EF4-FFF2-40B4-BE49-F238E27FC236}">
                <a16:creationId xmlns:a16="http://schemas.microsoft.com/office/drawing/2014/main" id="{5F812337-0A60-91E4-5E42-907979D339BA}"/>
              </a:ext>
            </a:extLst>
          </p:cNvPr>
          <p:cNvSpPr txBox="1">
            <a:spLocks/>
          </p:cNvSpPr>
          <p:nvPr/>
        </p:nvSpPr>
        <p:spPr>
          <a:xfrm>
            <a:off x="1019175" y="6560860"/>
            <a:ext cx="3716020" cy="153888"/>
          </a:xfrm>
          <a:prstGeom prst="rect">
            <a:avLst/>
          </a:prstGeom>
        </p:spPr>
        <p:txBody>
          <a:bodyPr vert="horz" wrap="square" lIns="0" tIns="0" rIns="0" bIns="0" rtlCol="0" anchor="ctr">
            <a:spAutoFit/>
          </a:bodyPr>
          <a:lstStyle>
            <a:defPPr>
              <a:defRPr kern="0"/>
            </a:defPPr>
            <a:lvl1pPr>
              <a:defRPr sz="1200" b="0" i="0">
                <a:solidFill>
                  <a:schemeClr val="tx1"/>
                </a:solidFill>
                <a:latin typeface="Trebuchet MS"/>
                <a:cs typeface="Trebuchet MS"/>
              </a:defRPr>
            </a:lvl1pPr>
          </a:lstStyle>
          <a:p>
            <a:pPr marL="12700"/>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Passenger Information </a:t>
            </a:r>
            <a:r>
              <a:rPr lang="en-GB" sz="1000" b="1" kern="0">
                <a:solidFill>
                  <a:prstClr val="black"/>
                </a:solidFill>
                <a:latin typeface="Aptos Display" panose="02110004020202020204"/>
                <a:cs typeface="Gill Sans MT"/>
              </a:rPr>
              <a:t>D</a:t>
            </a:r>
            <a:r>
              <a:rPr kumimoji="0" lang="en-GB" sz="1000" b="1" i="0" u="none" strike="noStrike" kern="0" cap="none" spc="0" normalizeH="0" baseline="0" noProof="0" err="1">
                <a:ln>
                  <a:noFill/>
                </a:ln>
                <a:solidFill>
                  <a:prstClr val="black"/>
                </a:solidFill>
                <a:effectLst/>
                <a:uLnTx/>
                <a:uFillTx/>
                <a:latin typeface="Aptos Display" panose="02110004020202020204"/>
                <a:ea typeface="+mn-ea"/>
                <a:cs typeface="Gill Sans MT"/>
              </a:rPr>
              <a:t>uring</a:t>
            </a:r>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 Disruption – Debrief </a:t>
            </a:r>
            <a:endParaRPr kumimoji="0" lang="en-GB" sz="1000" b="0" i="0" u="none" strike="noStrike" kern="0" cap="none" spc="140" normalizeH="0" baseline="0" noProof="0">
              <a:ln>
                <a:noFill/>
              </a:ln>
              <a:solidFill>
                <a:prstClr val="black"/>
              </a:solidFill>
              <a:effectLst/>
              <a:uLnTx/>
              <a:uFillTx/>
              <a:latin typeface="Aptos Display" panose="02110004020202020204"/>
              <a:ea typeface="+mn-ea"/>
              <a:cs typeface="Gill Sans MT"/>
            </a:endParaRPr>
          </a:p>
        </p:txBody>
      </p:sp>
      <p:sp>
        <p:nvSpPr>
          <p:cNvPr id="42" name="object 16">
            <a:extLst>
              <a:ext uri="{FF2B5EF4-FFF2-40B4-BE49-F238E27FC236}">
                <a16:creationId xmlns:a16="http://schemas.microsoft.com/office/drawing/2014/main" id="{7C9FD81E-79A9-7FCF-B2E4-6051987BD5F9}"/>
              </a:ext>
            </a:extLst>
          </p:cNvPr>
          <p:cNvSpPr txBox="1">
            <a:spLocks/>
          </p:cNvSpPr>
          <p:nvPr/>
        </p:nvSpPr>
        <p:spPr>
          <a:xfrm>
            <a:off x="1019174" y="229101"/>
            <a:ext cx="7237066" cy="1231106"/>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R="24130"/>
            <a:r>
              <a:rPr lang="en-GB" sz="4000" kern="0" spc="100">
                <a:solidFill>
                  <a:schemeClr val="accent6">
                    <a:lumMod val="75000"/>
                  </a:schemeClr>
                </a:solidFill>
                <a:latin typeface="Aptos" panose="020B0004020202020204" pitchFamily="34" charset="0"/>
              </a:rPr>
              <a:t>CHANNEL USE VARIES THROUGHOUT THE JOURNEY</a:t>
            </a:r>
          </a:p>
        </p:txBody>
      </p:sp>
      <p:sp>
        <p:nvSpPr>
          <p:cNvPr id="22" name="object 11">
            <a:extLst>
              <a:ext uri="{FF2B5EF4-FFF2-40B4-BE49-F238E27FC236}">
                <a16:creationId xmlns:a16="http://schemas.microsoft.com/office/drawing/2014/main" id="{E601C5B2-4CE3-262D-323B-83F4BC04D9F6}"/>
              </a:ext>
            </a:extLst>
          </p:cNvPr>
          <p:cNvSpPr/>
          <p:nvPr/>
        </p:nvSpPr>
        <p:spPr>
          <a:xfrm>
            <a:off x="7968207" y="-13689"/>
            <a:ext cx="4223793" cy="2014413"/>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a:p>
        </p:txBody>
      </p:sp>
      <p:sp>
        <p:nvSpPr>
          <p:cNvPr id="23" name="TextBox 22">
            <a:extLst>
              <a:ext uri="{FF2B5EF4-FFF2-40B4-BE49-F238E27FC236}">
                <a16:creationId xmlns:a16="http://schemas.microsoft.com/office/drawing/2014/main" id="{096A6079-D560-ADB7-1277-8F974B245184}"/>
              </a:ext>
            </a:extLst>
          </p:cNvPr>
          <p:cNvSpPr txBox="1"/>
          <p:nvPr/>
        </p:nvSpPr>
        <p:spPr>
          <a:xfrm>
            <a:off x="8212002" y="357032"/>
            <a:ext cx="3623928" cy="1510670"/>
          </a:xfrm>
          <a:prstGeom prst="rect">
            <a:avLst/>
          </a:prstGeom>
          <a:noFill/>
        </p:spPr>
        <p:txBody>
          <a:bodyPr wrap="square" lIns="0" tIns="0" rIns="0" bIns="0" anchor="t">
            <a:spAutoFit/>
          </a:bodyPr>
          <a:lstStyle/>
          <a:p>
            <a:pPr marR="78105">
              <a:spcBef>
                <a:spcPts val="1655"/>
              </a:spcBef>
            </a:pPr>
            <a:r>
              <a:rPr lang="en-GB" sz="1400" b="1" kern="0">
                <a:solidFill>
                  <a:schemeClr val="bg2">
                    <a:lumMod val="25000"/>
                  </a:schemeClr>
                </a:solidFill>
                <a:latin typeface="Aptos" panose="020B0004020202020204" pitchFamily="34" charset="0"/>
              </a:rPr>
              <a:t>The main observed difference in channel depending on if it is planned or unplanned disruption is during pre-travel. </a:t>
            </a:r>
          </a:p>
          <a:p>
            <a:pPr marR="78105">
              <a:spcBef>
                <a:spcPts val="1655"/>
              </a:spcBef>
            </a:pPr>
            <a:r>
              <a:rPr lang="en-GB" sz="1400" b="1" kern="0">
                <a:solidFill>
                  <a:schemeClr val="bg2">
                    <a:lumMod val="25000"/>
                  </a:schemeClr>
                </a:solidFill>
                <a:latin typeface="Aptos" panose="020B0004020202020204" pitchFamily="34" charset="0"/>
              </a:rPr>
              <a:t>Digitally disengaged passengers will often feel forced to use digital channels and will do so reluctantly but prefer offline support. </a:t>
            </a:r>
          </a:p>
        </p:txBody>
      </p:sp>
      <p:sp>
        <p:nvSpPr>
          <p:cNvPr id="6" name="Rectangle 5">
            <a:extLst>
              <a:ext uri="{FF2B5EF4-FFF2-40B4-BE49-F238E27FC236}">
                <a16:creationId xmlns:a16="http://schemas.microsoft.com/office/drawing/2014/main" id="{0DE3FAAD-CB5A-3364-49AA-F9D26A8FD975}"/>
              </a:ext>
            </a:extLst>
          </p:cNvPr>
          <p:cNvSpPr/>
          <p:nvPr/>
        </p:nvSpPr>
        <p:spPr>
          <a:xfrm>
            <a:off x="1840327" y="2148464"/>
            <a:ext cx="2582020" cy="26212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27510">
              <a:defRPr/>
            </a:pPr>
            <a:r>
              <a:rPr lang="en-GB" sz="900" b="1">
                <a:solidFill>
                  <a:srgbClr val="FFFFFF"/>
                </a:solidFill>
                <a:latin typeface="+mj-lt"/>
              </a:rPr>
              <a:t>PRE-TRAVEL</a:t>
            </a:r>
          </a:p>
        </p:txBody>
      </p:sp>
      <p:sp>
        <p:nvSpPr>
          <p:cNvPr id="7" name="Rectangle 6">
            <a:extLst>
              <a:ext uri="{FF2B5EF4-FFF2-40B4-BE49-F238E27FC236}">
                <a16:creationId xmlns:a16="http://schemas.microsoft.com/office/drawing/2014/main" id="{D7877D25-297A-5BC7-58BF-7C0ED0F22D4D}"/>
              </a:ext>
            </a:extLst>
          </p:cNvPr>
          <p:cNvSpPr/>
          <p:nvPr/>
        </p:nvSpPr>
        <p:spPr>
          <a:xfrm>
            <a:off x="4489540" y="2154489"/>
            <a:ext cx="3906628" cy="26212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27510">
              <a:defRPr/>
            </a:pPr>
            <a:r>
              <a:rPr lang="en-GB" sz="900" b="1">
                <a:solidFill>
                  <a:srgbClr val="FFFFFF"/>
                </a:solidFill>
                <a:latin typeface="+mj-lt"/>
              </a:rPr>
              <a:t>GET TO THE TRAIN</a:t>
            </a:r>
          </a:p>
        </p:txBody>
      </p:sp>
      <p:sp>
        <p:nvSpPr>
          <p:cNvPr id="8" name="Rectangle 7">
            <a:extLst>
              <a:ext uri="{FF2B5EF4-FFF2-40B4-BE49-F238E27FC236}">
                <a16:creationId xmlns:a16="http://schemas.microsoft.com/office/drawing/2014/main" id="{043E35A8-7E21-C480-78C0-4E651D1F775A}"/>
              </a:ext>
            </a:extLst>
          </p:cNvPr>
          <p:cNvSpPr/>
          <p:nvPr/>
        </p:nvSpPr>
        <p:spPr>
          <a:xfrm>
            <a:off x="8456366" y="2154489"/>
            <a:ext cx="1264408" cy="26212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27510">
              <a:defRPr/>
            </a:pPr>
            <a:r>
              <a:rPr lang="en-GB" sz="900" b="1">
                <a:solidFill>
                  <a:srgbClr val="FFFFFF"/>
                </a:solidFill>
                <a:latin typeface="+mj-lt"/>
              </a:rPr>
              <a:t>ONBOARD</a:t>
            </a:r>
          </a:p>
        </p:txBody>
      </p:sp>
      <p:sp>
        <p:nvSpPr>
          <p:cNvPr id="10" name="Rectangle 9">
            <a:extLst>
              <a:ext uri="{FF2B5EF4-FFF2-40B4-BE49-F238E27FC236}">
                <a16:creationId xmlns:a16="http://schemas.microsoft.com/office/drawing/2014/main" id="{D7358857-58C9-57A3-5793-7C5338385623}"/>
              </a:ext>
            </a:extLst>
          </p:cNvPr>
          <p:cNvSpPr/>
          <p:nvPr/>
        </p:nvSpPr>
        <p:spPr>
          <a:xfrm>
            <a:off x="9780972" y="2154489"/>
            <a:ext cx="1264408" cy="26212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27510">
              <a:defRPr/>
            </a:pPr>
            <a:r>
              <a:rPr lang="en-GB" sz="900" b="1">
                <a:solidFill>
                  <a:srgbClr val="FFFFFF"/>
                </a:solidFill>
                <a:latin typeface="+mj-lt"/>
              </a:rPr>
              <a:t>DESTINATION</a:t>
            </a:r>
          </a:p>
        </p:txBody>
      </p:sp>
      <p:pic>
        <p:nvPicPr>
          <p:cNvPr id="13" name="Picture 12" descr="Icon&#10;&#10;Description automatically generated">
            <a:extLst>
              <a:ext uri="{FF2B5EF4-FFF2-40B4-BE49-F238E27FC236}">
                <a16:creationId xmlns:a16="http://schemas.microsoft.com/office/drawing/2014/main" id="{5556B0E8-3B7B-5CAC-6F2A-30371CA91F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1542" y="2446591"/>
            <a:ext cx="1117355" cy="1202926"/>
          </a:xfrm>
          <a:prstGeom prst="rect">
            <a:avLst/>
          </a:prstGeom>
        </p:spPr>
      </p:pic>
      <p:pic>
        <p:nvPicPr>
          <p:cNvPr id="15" name="Picture 14" descr="Icon&#10;&#10;Description automatically generated">
            <a:extLst>
              <a:ext uri="{FF2B5EF4-FFF2-40B4-BE49-F238E27FC236}">
                <a16:creationId xmlns:a16="http://schemas.microsoft.com/office/drawing/2014/main" id="{1C50FC5B-17B4-34F6-11E5-8F34F3FE7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0260" y="2455159"/>
            <a:ext cx="1105125" cy="1195314"/>
          </a:xfrm>
          <a:prstGeom prst="rect">
            <a:avLst/>
          </a:prstGeom>
        </p:spPr>
      </p:pic>
      <p:pic>
        <p:nvPicPr>
          <p:cNvPr id="16" name="Picture 15" descr="A picture containing icon&#10;&#10;Description automatically generated">
            <a:extLst>
              <a:ext uri="{FF2B5EF4-FFF2-40B4-BE49-F238E27FC236}">
                <a16:creationId xmlns:a16="http://schemas.microsoft.com/office/drawing/2014/main" id="{6DC45E1D-B803-6D39-6081-895B5E7D4E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9807" y="2446591"/>
            <a:ext cx="1105125" cy="1202926"/>
          </a:xfrm>
          <a:prstGeom prst="rect">
            <a:avLst/>
          </a:prstGeom>
        </p:spPr>
      </p:pic>
      <p:pic>
        <p:nvPicPr>
          <p:cNvPr id="17" name="Picture 16" descr="A picture containing icon&#10;&#10;Description automatically generated">
            <a:extLst>
              <a:ext uri="{FF2B5EF4-FFF2-40B4-BE49-F238E27FC236}">
                <a16:creationId xmlns:a16="http://schemas.microsoft.com/office/drawing/2014/main" id="{607CFB49-C077-1BF1-3420-1944C252A1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74151" y="2455159"/>
            <a:ext cx="1111341" cy="1195314"/>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08DD539C-A991-2855-1581-319B99F50A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4505" y="2446591"/>
            <a:ext cx="1110536" cy="1202926"/>
          </a:xfrm>
          <a:prstGeom prst="rect">
            <a:avLst/>
          </a:prstGeom>
        </p:spPr>
      </p:pic>
      <p:pic>
        <p:nvPicPr>
          <p:cNvPr id="19" name="Picture 18" descr="Icon&#10;&#10;Description automatically generated">
            <a:extLst>
              <a:ext uri="{FF2B5EF4-FFF2-40B4-BE49-F238E27FC236}">
                <a16:creationId xmlns:a16="http://schemas.microsoft.com/office/drawing/2014/main" id="{C4492F57-791C-C9BE-5128-462F6FFF4C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20755" y="2446591"/>
            <a:ext cx="1117355" cy="1202926"/>
          </a:xfrm>
          <a:prstGeom prst="rect">
            <a:avLst/>
          </a:prstGeom>
        </p:spPr>
      </p:pic>
      <p:pic>
        <p:nvPicPr>
          <p:cNvPr id="20" name="Picture 19" descr="A picture containing text, clipart&#10;&#10;Description automatically generated">
            <a:extLst>
              <a:ext uri="{FF2B5EF4-FFF2-40B4-BE49-F238E27FC236}">
                <a16:creationId xmlns:a16="http://schemas.microsoft.com/office/drawing/2014/main" id="{305F2376-9504-53A2-CB92-39782A384F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96148" y="2463726"/>
            <a:ext cx="1117354" cy="1172473"/>
          </a:xfrm>
          <a:prstGeom prst="rect">
            <a:avLst/>
          </a:prstGeom>
        </p:spPr>
      </p:pic>
      <p:grpSp>
        <p:nvGrpSpPr>
          <p:cNvPr id="33" name="Group 32">
            <a:extLst>
              <a:ext uri="{FF2B5EF4-FFF2-40B4-BE49-F238E27FC236}">
                <a16:creationId xmlns:a16="http://schemas.microsoft.com/office/drawing/2014/main" id="{E02F7F41-79D8-A60E-47B6-96F337134468}"/>
              </a:ext>
            </a:extLst>
          </p:cNvPr>
          <p:cNvGrpSpPr/>
          <p:nvPr/>
        </p:nvGrpSpPr>
        <p:grpSpPr>
          <a:xfrm>
            <a:off x="1907287" y="3763893"/>
            <a:ext cx="9748559" cy="2706483"/>
            <a:chOff x="1501108" y="3729132"/>
            <a:chExt cx="9748559" cy="3288089"/>
          </a:xfrm>
        </p:grpSpPr>
        <p:sp>
          <p:nvSpPr>
            <p:cNvPr id="24" name="object 11">
              <a:extLst>
                <a:ext uri="{FF2B5EF4-FFF2-40B4-BE49-F238E27FC236}">
                  <a16:creationId xmlns:a16="http://schemas.microsoft.com/office/drawing/2014/main" id="{4D7DF96C-6DC6-9EDA-C463-962C35C75912}"/>
                </a:ext>
              </a:extLst>
            </p:cNvPr>
            <p:cNvSpPr/>
            <p:nvPr/>
          </p:nvSpPr>
          <p:spPr>
            <a:xfrm>
              <a:off x="1501108" y="3740581"/>
              <a:ext cx="2544951" cy="1488619"/>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none" lIns="0" tIns="0" rIns="0" bIns="0" rtlCol="0"/>
            <a:lstStyle/>
            <a:p>
              <a:pPr lvl="1">
                <a:lnSpc>
                  <a:spcPct val="107000"/>
                </a:lnSpc>
                <a:spcAft>
                  <a:spcPts val="800"/>
                </a:spcAft>
              </a:pPr>
              <a:endParaRPr lang="en-GB" sz="1600"/>
            </a:p>
          </p:txBody>
        </p:sp>
        <p:sp>
          <p:nvSpPr>
            <p:cNvPr id="25" name="object 11">
              <a:extLst>
                <a:ext uri="{FF2B5EF4-FFF2-40B4-BE49-F238E27FC236}">
                  <a16:creationId xmlns:a16="http://schemas.microsoft.com/office/drawing/2014/main" id="{3C3D2156-3D8F-E69F-290A-22C57E0D65E8}"/>
                </a:ext>
              </a:extLst>
            </p:cNvPr>
            <p:cNvSpPr/>
            <p:nvPr/>
          </p:nvSpPr>
          <p:spPr>
            <a:xfrm>
              <a:off x="4103911" y="3740581"/>
              <a:ext cx="3875402" cy="1488619"/>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pPr marL="742950" lvl="1" indent="-285750">
                <a:lnSpc>
                  <a:spcPct val="107000"/>
                </a:lnSpc>
                <a:spcAft>
                  <a:spcPts val="800"/>
                </a:spcAft>
                <a:buFont typeface="+mj-lt"/>
                <a:buAutoNum type="alphaLcPeriod"/>
              </a:pPr>
              <a:endParaRPr lang="en-GB" sz="1600">
                <a:solidFill>
                  <a:srgbClr val="000000"/>
                </a:solidFill>
                <a:effectLst/>
                <a:uFill>
                  <a:solidFill>
                    <a:srgbClr val="000000"/>
                  </a:solidFill>
                </a:uFill>
                <a:ea typeface="Calibri" panose="020F0502020204030204" pitchFamily="34" charset="0"/>
              </a:endParaRPr>
            </a:p>
          </p:txBody>
        </p:sp>
        <p:sp>
          <p:nvSpPr>
            <p:cNvPr id="26" name="object 11">
              <a:extLst>
                <a:ext uri="{FF2B5EF4-FFF2-40B4-BE49-F238E27FC236}">
                  <a16:creationId xmlns:a16="http://schemas.microsoft.com/office/drawing/2014/main" id="{1E454116-0C68-6B6D-318A-19ACC10242A5}"/>
                </a:ext>
              </a:extLst>
            </p:cNvPr>
            <p:cNvSpPr/>
            <p:nvPr/>
          </p:nvSpPr>
          <p:spPr>
            <a:xfrm>
              <a:off x="8050187" y="3740581"/>
              <a:ext cx="1248567" cy="1488619"/>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pPr marL="742950" lvl="1" indent="-285750">
                <a:lnSpc>
                  <a:spcPct val="107000"/>
                </a:lnSpc>
                <a:spcAft>
                  <a:spcPts val="800"/>
                </a:spcAft>
                <a:buFont typeface="+mj-lt"/>
                <a:buAutoNum type="alphaLcPeriod"/>
              </a:pPr>
              <a:endParaRPr lang="en-GB" sz="1600">
                <a:solidFill>
                  <a:srgbClr val="000000"/>
                </a:solidFill>
                <a:effectLst/>
                <a:uFill>
                  <a:solidFill>
                    <a:srgbClr val="000000"/>
                  </a:solidFill>
                </a:uFill>
                <a:ea typeface="Calibri" panose="020F0502020204030204" pitchFamily="34" charset="0"/>
              </a:endParaRPr>
            </a:p>
          </p:txBody>
        </p:sp>
        <p:sp>
          <p:nvSpPr>
            <p:cNvPr id="27" name="object 11">
              <a:extLst>
                <a:ext uri="{FF2B5EF4-FFF2-40B4-BE49-F238E27FC236}">
                  <a16:creationId xmlns:a16="http://schemas.microsoft.com/office/drawing/2014/main" id="{04270B24-FF87-B9DE-C541-CB9E0C5583C9}"/>
                </a:ext>
              </a:extLst>
            </p:cNvPr>
            <p:cNvSpPr/>
            <p:nvPr/>
          </p:nvSpPr>
          <p:spPr>
            <a:xfrm>
              <a:off x="9402955" y="3729132"/>
              <a:ext cx="1248567" cy="1488619"/>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pPr marL="742950" lvl="1" indent="-285750">
                <a:lnSpc>
                  <a:spcPct val="107000"/>
                </a:lnSpc>
                <a:spcAft>
                  <a:spcPts val="800"/>
                </a:spcAft>
                <a:buFont typeface="+mj-lt"/>
                <a:buAutoNum type="alphaLcPeriod"/>
              </a:pPr>
              <a:endParaRPr lang="en-GB" sz="1600">
                <a:solidFill>
                  <a:srgbClr val="000000"/>
                </a:solidFill>
                <a:effectLst/>
                <a:uFill>
                  <a:solidFill>
                    <a:srgbClr val="000000"/>
                  </a:solidFill>
                </a:uFill>
                <a:ea typeface="Calibri" panose="020F0502020204030204" pitchFamily="34" charset="0"/>
              </a:endParaRPr>
            </a:p>
          </p:txBody>
        </p:sp>
        <p:sp>
          <p:nvSpPr>
            <p:cNvPr id="29" name="object 11">
              <a:extLst>
                <a:ext uri="{FF2B5EF4-FFF2-40B4-BE49-F238E27FC236}">
                  <a16:creationId xmlns:a16="http://schemas.microsoft.com/office/drawing/2014/main" id="{AE4B55F6-04C2-9D38-5862-0BB0D1B801BD}"/>
                </a:ext>
              </a:extLst>
            </p:cNvPr>
            <p:cNvSpPr/>
            <p:nvPr/>
          </p:nvSpPr>
          <p:spPr>
            <a:xfrm>
              <a:off x="1501108" y="5528602"/>
              <a:ext cx="2544951" cy="1488619"/>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pPr marL="742950" lvl="1" indent="-285750">
                <a:lnSpc>
                  <a:spcPct val="107000"/>
                </a:lnSpc>
                <a:spcAft>
                  <a:spcPts val="800"/>
                </a:spcAft>
                <a:buFont typeface="+mj-lt"/>
                <a:buAutoNum type="alphaLcPeriod"/>
              </a:pPr>
              <a:endParaRPr lang="en-GB" sz="1600">
                <a:solidFill>
                  <a:srgbClr val="000000"/>
                </a:solidFill>
                <a:effectLst/>
                <a:uFill>
                  <a:solidFill>
                    <a:srgbClr val="000000"/>
                  </a:solidFill>
                </a:uFill>
                <a:ea typeface="Calibri" panose="020F0502020204030204" pitchFamily="34" charset="0"/>
              </a:endParaRPr>
            </a:p>
          </p:txBody>
        </p:sp>
        <p:sp>
          <p:nvSpPr>
            <p:cNvPr id="30" name="object 11">
              <a:extLst>
                <a:ext uri="{FF2B5EF4-FFF2-40B4-BE49-F238E27FC236}">
                  <a16:creationId xmlns:a16="http://schemas.microsoft.com/office/drawing/2014/main" id="{AB2C67B9-C9B8-14CE-AD65-825ACF89C073}"/>
                </a:ext>
              </a:extLst>
            </p:cNvPr>
            <p:cNvSpPr/>
            <p:nvPr/>
          </p:nvSpPr>
          <p:spPr>
            <a:xfrm>
              <a:off x="4079513" y="5528602"/>
              <a:ext cx="3875402" cy="1488619"/>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pPr marL="742950" lvl="1" indent="-285750">
                <a:lnSpc>
                  <a:spcPct val="107000"/>
                </a:lnSpc>
                <a:spcAft>
                  <a:spcPts val="800"/>
                </a:spcAft>
                <a:buFont typeface="+mj-lt"/>
                <a:buAutoNum type="alphaLcPeriod"/>
              </a:pPr>
              <a:endParaRPr lang="en-GB" sz="1600">
                <a:solidFill>
                  <a:srgbClr val="000000"/>
                </a:solidFill>
                <a:effectLst/>
                <a:uFill>
                  <a:solidFill>
                    <a:srgbClr val="000000"/>
                  </a:solidFill>
                </a:uFill>
                <a:ea typeface="Calibri" panose="020F0502020204030204" pitchFamily="34" charset="0"/>
              </a:endParaRPr>
            </a:p>
          </p:txBody>
        </p:sp>
        <p:sp>
          <p:nvSpPr>
            <p:cNvPr id="31" name="object 11">
              <a:extLst>
                <a:ext uri="{FF2B5EF4-FFF2-40B4-BE49-F238E27FC236}">
                  <a16:creationId xmlns:a16="http://schemas.microsoft.com/office/drawing/2014/main" id="{668699D5-6189-809B-491D-B9E09659A71A}"/>
                </a:ext>
              </a:extLst>
            </p:cNvPr>
            <p:cNvSpPr/>
            <p:nvPr/>
          </p:nvSpPr>
          <p:spPr>
            <a:xfrm>
              <a:off x="8025789" y="5515219"/>
              <a:ext cx="1248567" cy="1488619"/>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pPr marL="742950" lvl="1" indent="-285750">
                <a:lnSpc>
                  <a:spcPct val="107000"/>
                </a:lnSpc>
                <a:spcAft>
                  <a:spcPts val="800"/>
                </a:spcAft>
                <a:buFont typeface="+mj-lt"/>
                <a:buAutoNum type="alphaLcPeriod"/>
              </a:pPr>
              <a:endParaRPr lang="en-GB" sz="1600">
                <a:solidFill>
                  <a:srgbClr val="000000"/>
                </a:solidFill>
                <a:effectLst/>
                <a:uFill>
                  <a:solidFill>
                    <a:srgbClr val="000000"/>
                  </a:solidFill>
                </a:uFill>
                <a:ea typeface="Calibri" panose="020F0502020204030204" pitchFamily="34" charset="0"/>
              </a:endParaRPr>
            </a:p>
          </p:txBody>
        </p:sp>
        <p:sp>
          <p:nvSpPr>
            <p:cNvPr id="32" name="object 11">
              <a:extLst>
                <a:ext uri="{FF2B5EF4-FFF2-40B4-BE49-F238E27FC236}">
                  <a16:creationId xmlns:a16="http://schemas.microsoft.com/office/drawing/2014/main" id="{8BCFF64C-304F-3824-5F00-C6866DD80F65}"/>
                </a:ext>
              </a:extLst>
            </p:cNvPr>
            <p:cNvSpPr/>
            <p:nvPr/>
          </p:nvSpPr>
          <p:spPr>
            <a:xfrm>
              <a:off x="9378557" y="5517154"/>
              <a:ext cx="1871110" cy="1488619"/>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pPr marL="742950" lvl="1" indent="-285750">
                <a:lnSpc>
                  <a:spcPct val="107000"/>
                </a:lnSpc>
                <a:spcAft>
                  <a:spcPts val="800"/>
                </a:spcAft>
                <a:buFont typeface="+mj-lt"/>
                <a:buAutoNum type="alphaLcPeriod"/>
              </a:pPr>
              <a:endParaRPr lang="en-GB" sz="1600">
                <a:solidFill>
                  <a:srgbClr val="000000"/>
                </a:solidFill>
                <a:effectLst/>
                <a:uFill>
                  <a:solidFill>
                    <a:srgbClr val="000000"/>
                  </a:solidFill>
                </a:uFill>
                <a:ea typeface="Calibri" panose="020F0502020204030204" pitchFamily="34" charset="0"/>
              </a:endParaRPr>
            </a:p>
          </p:txBody>
        </p:sp>
        <p:sp>
          <p:nvSpPr>
            <p:cNvPr id="5" name="object 11">
              <a:extLst>
                <a:ext uri="{FF2B5EF4-FFF2-40B4-BE49-F238E27FC236}">
                  <a16:creationId xmlns:a16="http://schemas.microsoft.com/office/drawing/2014/main" id="{5BF8988B-3E7E-0507-D12D-AA02C2BC6C9C}"/>
                </a:ext>
              </a:extLst>
            </p:cNvPr>
            <p:cNvSpPr/>
            <p:nvPr/>
          </p:nvSpPr>
          <p:spPr>
            <a:xfrm>
              <a:off x="9369691" y="3750976"/>
              <a:ext cx="1879976" cy="1488619"/>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pPr marL="742950" lvl="1" indent="-285750">
                <a:lnSpc>
                  <a:spcPct val="107000"/>
                </a:lnSpc>
                <a:spcAft>
                  <a:spcPts val="800"/>
                </a:spcAft>
                <a:buFont typeface="+mj-lt"/>
                <a:buAutoNum type="alphaLcPeriod"/>
              </a:pPr>
              <a:endParaRPr lang="en-GB" sz="1600">
                <a:solidFill>
                  <a:srgbClr val="000000"/>
                </a:solidFill>
                <a:effectLst/>
                <a:uFill>
                  <a:solidFill>
                    <a:srgbClr val="000000"/>
                  </a:solidFill>
                </a:uFill>
                <a:ea typeface="Calibri" panose="020F0502020204030204" pitchFamily="34" charset="0"/>
              </a:endParaRPr>
            </a:p>
          </p:txBody>
        </p:sp>
      </p:grpSp>
      <p:sp>
        <p:nvSpPr>
          <p:cNvPr id="34" name="TextBox 33">
            <a:extLst>
              <a:ext uri="{FF2B5EF4-FFF2-40B4-BE49-F238E27FC236}">
                <a16:creationId xmlns:a16="http://schemas.microsoft.com/office/drawing/2014/main" id="{06CE7DAB-0BAA-DDBA-0492-B0772EC8D193}"/>
              </a:ext>
            </a:extLst>
          </p:cNvPr>
          <p:cNvSpPr txBox="1"/>
          <p:nvPr/>
        </p:nvSpPr>
        <p:spPr>
          <a:xfrm>
            <a:off x="1019175" y="3827375"/>
            <a:ext cx="939786" cy="553998"/>
          </a:xfrm>
          <a:prstGeom prst="rect">
            <a:avLst/>
          </a:prstGeom>
          <a:noFill/>
        </p:spPr>
        <p:txBody>
          <a:bodyPr wrap="square" lIns="0" tIns="0" rIns="0" bIns="0" anchor="t">
            <a:spAutoFit/>
          </a:bodyPr>
          <a:lstStyle/>
          <a:p>
            <a:pPr marR="78105">
              <a:spcBef>
                <a:spcPts val="1655"/>
              </a:spcBef>
            </a:pPr>
            <a:r>
              <a:rPr lang="en-GB" sz="1200" b="1" kern="0">
                <a:solidFill>
                  <a:schemeClr val="bg2">
                    <a:lumMod val="25000"/>
                  </a:schemeClr>
                </a:solidFill>
                <a:latin typeface="Aptos" panose="020B0004020202020204" pitchFamily="34" charset="0"/>
              </a:rPr>
              <a:t>During </a:t>
            </a:r>
            <a:r>
              <a:rPr lang="en-GB" sz="1200" b="1" u="sng" kern="0">
                <a:solidFill>
                  <a:schemeClr val="bg2">
                    <a:lumMod val="25000"/>
                  </a:schemeClr>
                </a:solidFill>
                <a:latin typeface="Aptos" panose="020B0004020202020204" pitchFamily="34" charset="0"/>
              </a:rPr>
              <a:t>planned</a:t>
            </a:r>
            <a:r>
              <a:rPr lang="en-GB" sz="1200" b="1" kern="0">
                <a:solidFill>
                  <a:schemeClr val="bg2">
                    <a:lumMod val="25000"/>
                  </a:schemeClr>
                </a:solidFill>
                <a:latin typeface="Aptos" panose="020B0004020202020204" pitchFamily="34" charset="0"/>
              </a:rPr>
              <a:t> disruption</a:t>
            </a:r>
          </a:p>
        </p:txBody>
      </p:sp>
      <p:sp>
        <p:nvSpPr>
          <p:cNvPr id="35" name="TextBox 34">
            <a:extLst>
              <a:ext uri="{FF2B5EF4-FFF2-40B4-BE49-F238E27FC236}">
                <a16:creationId xmlns:a16="http://schemas.microsoft.com/office/drawing/2014/main" id="{160C2910-666E-83EC-B3AB-71927EE7DC3D}"/>
              </a:ext>
            </a:extLst>
          </p:cNvPr>
          <p:cNvSpPr txBox="1"/>
          <p:nvPr/>
        </p:nvSpPr>
        <p:spPr>
          <a:xfrm>
            <a:off x="1019175" y="5297664"/>
            <a:ext cx="1009108" cy="553998"/>
          </a:xfrm>
          <a:prstGeom prst="rect">
            <a:avLst/>
          </a:prstGeom>
          <a:noFill/>
        </p:spPr>
        <p:txBody>
          <a:bodyPr wrap="square" lIns="0" tIns="0" rIns="0" bIns="0" anchor="t">
            <a:spAutoFit/>
          </a:bodyPr>
          <a:lstStyle/>
          <a:p>
            <a:pPr marR="78105">
              <a:spcBef>
                <a:spcPts val="1655"/>
              </a:spcBef>
            </a:pPr>
            <a:r>
              <a:rPr lang="en-GB" sz="1200" b="1" kern="0">
                <a:solidFill>
                  <a:schemeClr val="bg2">
                    <a:lumMod val="25000"/>
                  </a:schemeClr>
                </a:solidFill>
                <a:latin typeface="Aptos" panose="020B0004020202020204" pitchFamily="34" charset="0"/>
              </a:rPr>
              <a:t>During </a:t>
            </a:r>
            <a:r>
              <a:rPr lang="en-GB" sz="1200" b="1" u="sng" kern="0">
                <a:solidFill>
                  <a:schemeClr val="bg2">
                    <a:lumMod val="25000"/>
                  </a:schemeClr>
                </a:solidFill>
                <a:latin typeface="Aptos" panose="020B0004020202020204" pitchFamily="34" charset="0"/>
              </a:rPr>
              <a:t>unplanned</a:t>
            </a:r>
            <a:r>
              <a:rPr lang="en-GB" sz="1200" b="1" kern="0">
                <a:solidFill>
                  <a:schemeClr val="bg2">
                    <a:lumMod val="25000"/>
                  </a:schemeClr>
                </a:solidFill>
                <a:latin typeface="Aptos" panose="020B0004020202020204" pitchFamily="34" charset="0"/>
              </a:rPr>
              <a:t> disruption</a:t>
            </a:r>
          </a:p>
        </p:txBody>
      </p:sp>
      <p:sp>
        <p:nvSpPr>
          <p:cNvPr id="37" name="TextBox 36">
            <a:extLst>
              <a:ext uri="{FF2B5EF4-FFF2-40B4-BE49-F238E27FC236}">
                <a16:creationId xmlns:a16="http://schemas.microsoft.com/office/drawing/2014/main" id="{132402E7-DB17-6E04-FE88-14EA7E1A62DC}"/>
              </a:ext>
            </a:extLst>
          </p:cNvPr>
          <p:cNvSpPr txBox="1"/>
          <p:nvPr/>
        </p:nvSpPr>
        <p:spPr>
          <a:xfrm>
            <a:off x="1891706" y="3773317"/>
            <a:ext cx="2510012" cy="1200329"/>
          </a:xfrm>
          <a:prstGeom prst="rect">
            <a:avLst/>
          </a:prstGeom>
          <a:noFill/>
        </p:spPr>
        <p:txBody>
          <a:bodyPr wrap="square" rtlCol="0">
            <a:spAutoFit/>
          </a:bodyPr>
          <a:lstStyle/>
          <a:p>
            <a:pPr marL="176213" indent="-176213">
              <a:buFont typeface="Arial" panose="020B0604020202020204" pitchFamily="34" charset="0"/>
              <a:buChar char="•"/>
            </a:pPr>
            <a:r>
              <a:rPr lang="en-GB" sz="1200"/>
              <a:t>Keep an eye out for posters or announcements of upcoming disruption at the station</a:t>
            </a:r>
          </a:p>
          <a:p>
            <a:pPr marL="176213" indent="-176213">
              <a:buFont typeface="Arial" panose="020B0604020202020204" pitchFamily="34" charset="0"/>
              <a:buChar char="•"/>
            </a:pPr>
            <a:r>
              <a:rPr lang="en-GB" sz="1200"/>
              <a:t>Staff should alert passengers if purchasing in person </a:t>
            </a:r>
          </a:p>
          <a:p>
            <a:pPr marL="176213" indent="-176213">
              <a:buFont typeface="Arial" panose="020B0604020202020204" pitchFamily="34" charset="0"/>
              <a:buChar char="•"/>
            </a:pPr>
            <a:r>
              <a:rPr lang="en-GB" sz="1200"/>
              <a:t>Check online/ via app </a:t>
            </a:r>
          </a:p>
        </p:txBody>
      </p:sp>
      <p:sp>
        <p:nvSpPr>
          <p:cNvPr id="38" name="TextBox 37">
            <a:extLst>
              <a:ext uri="{FF2B5EF4-FFF2-40B4-BE49-F238E27FC236}">
                <a16:creationId xmlns:a16="http://schemas.microsoft.com/office/drawing/2014/main" id="{15C2469F-A74D-659E-D6FB-B02AA95931A9}"/>
              </a:ext>
            </a:extLst>
          </p:cNvPr>
          <p:cNvSpPr txBox="1"/>
          <p:nvPr/>
        </p:nvSpPr>
        <p:spPr>
          <a:xfrm>
            <a:off x="4465722" y="3773317"/>
            <a:ext cx="3855596" cy="1384995"/>
          </a:xfrm>
          <a:prstGeom prst="rect">
            <a:avLst/>
          </a:prstGeom>
          <a:noFill/>
        </p:spPr>
        <p:txBody>
          <a:bodyPr wrap="square" rtlCol="0">
            <a:spAutoFit/>
          </a:bodyPr>
          <a:lstStyle/>
          <a:p>
            <a:pPr marL="176213" indent="-176213">
              <a:buFont typeface="Arial" panose="020B0604020202020204" pitchFamily="34" charset="0"/>
              <a:buChar char="•"/>
            </a:pPr>
            <a:r>
              <a:rPr lang="en-GB" sz="1200"/>
              <a:t>Check online or via app before leaving for the station, expect to receive a notification or alert if ticket has been pre-booked</a:t>
            </a:r>
          </a:p>
          <a:p>
            <a:pPr marL="176213" indent="-176213">
              <a:buFont typeface="Arial" panose="020B0604020202020204" pitchFamily="34" charset="0"/>
              <a:buChar char="•"/>
            </a:pPr>
            <a:r>
              <a:rPr lang="en-GB" sz="1200"/>
              <a:t>Listen for announcements, speak to staff, check PIS, speak to other passengers</a:t>
            </a:r>
          </a:p>
          <a:p>
            <a:pPr marL="176213" indent="-176213">
              <a:buFont typeface="Arial" panose="020B0604020202020204" pitchFamily="34" charset="0"/>
              <a:buChar char="•"/>
            </a:pPr>
            <a:r>
              <a:rPr lang="en-GB" sz="1200"/>
              <a:t>Check apps and mobile sites for updates</a:t>
            </a:r>
          </a:p>
          <a:p>
            <a:pPr marL="176213" indent="-176213">
              <a:buFont typeface="Arial" panose="020B0604020202020204" pitchFamily="34" charset="0"/>
              <a:buChar char="•"/>
            </a:pPr>
            <a:r>
              <a:rPr lang="en-GB" sz="1200"/>
              <a:t>Look for posters directing to rail replacement buses</a:t>
            </a:r>
          </a:p>
        </p:txBody>
      </p:sp>
      <p:sp>
        <p:nvSpPr>
          <p:cNvPr id="39" name="TextBox 38">
            <a:extLst>
              <a:ext uri="{FF2B5EF4-FFF2-40B4-BE49-F238E27FC236}">
                <a16:creationId xmlns:a16="http://schemas.microsoft.com/office/drawing/2014/main" id="{C5350697-1DB4-7039-7B1C-BE8096AF9A54}"/>
              </a:ext>
            </a:extLst>
          </p:cNvPr>
          <p:cNvSpPr txBox="1"/>
          <p:nvPr/>
        </p:nvSpPr>
        <p:spPr>
          <a:xfrm>
            <a:off x="8414694" y="3773317"/>
            <a:ext cx="1262740" cy="1015663"/>
          </a:xfrm>
          <a:prstGeom prst="rect">
            <a:avLst/>
          </a:prstGeom>
          <a:noFill/>
        </p:spPr>
        <p:txBody>
          <a:bodyPr wrap="square" rtlCol="0">
            <a:spAutoFit/>
          </a:bodyPr>
          <a:lstStyle/>
          <a:p>
            <a:pPr marL="176213" indent="-176213">
              <a:buFont typeface="Arial" panose="020B0604020202020204" pitchFamily="34" charset="0"/>
              <a:buChar char="•"/>
            </a:pPr>
            <a:r>
              <a:rPr lang="en-GB" sz="1200"/>
              <a:t>Listen to staff on the train</a:t>
            </a:r>
          </a:p>
          <a:p>
            <a:pPr marL="176213" indent="-176213">
              <a:buFont typeface="Arial" panose="020B0604020202020204" pitchFamily="34" charset="0"/>
              <a:buChar char="•"/>
            </a:pPr>
            <a:r>
              <a:rPr lang="en-GB" sz="1200"/>
              <a:t>Check apps and mobile sites</a:t>
            </a:r>
          </a:p>
        </p:txBody>
      </p:sp>
      <p:sp>
        <p:nvSpPr>
          <p:cNvPr id="40" name="TextBox 39">
            <a:extLst>
              <a:ext uri="{FF2B5EF4-FFF2-40B4-BE49-F238E27FC236}">
                <a16:creationId xmlns:a16="http://schemas.microsoft.com/office/drawing/2014/main" id="{1E723D08-4541-9DC3-EB66-48DCACAE3C24}"/>
              </a:ext>
            </a:extLst>
          </p:cNvPr>
          <p:cNvSpPr txBox="1"/>
          <p:nvPr/>
        </p:nvSpPr>
        <p:spPr>
          <a:xfrm>
            <a:off x="9741760" y="3773317"/>
            <a:ext cx="1892052" cy="646331"/>
          </a:xfrm>
          <a:prstGeom prst="rect">
            <a:avLst/>
          </a:prstGeom>
          <a:noFill/>
        </p:spPr>
        <p:txBody>
          <a:bodyPr wrap="square" rtlCol="0">
            <a:spAutoFit/>
          </a:bodyPr>
          <a:lstStyle/>
          <a:p>
            <a:pPr marL="176213" indent="-176213">
              <a:buFont typeface="Arial" panose="020B0604020202020204" pitchFamily="34" charset="0"/>
              <a:buChar char="•"/>
            </a:pPr>
            <a:r>
              <a:rPr lang="en-GB" sz="1200" dirty="0"/>
              <a:t>Look for posters/ staff for info re. rail replacement buses</a:t>
            </a:r>
          </a:p>
        </p:txBody>
      </p:sp>
      <p:sp>
        <p:nvSpPr>
          <p:cNvPr id="41" name="TextBox 40">
            <a:extLst>
              <a:ext uri="{FF2B5EF4-FFF2-40B4-BE49-F238E27FC236}">
                <a16:creationId xmlns:a16="http://schemas.microsoft.com/office/drawing/2014/main" id="{9787F3BF-4BCA-DB54-6E68-B89A834D68A1}"/>
              </a:ext>
            </a:extLst>
          </p:cNvPr>
          <p:cNvSpPr txBox="1"/>
          <p:nvPr/>
        </p:nvSpPr>
        <p:spPr>
          <a:xfrm>
            <a:off x="1884836" y="5280194"/>
            <a:ext cx="2510012" cy="646331"/>
          </a:xfrm>
          <a:prstGeom prst="rect">
            <a:avLst/>
          </a:prstGeom>
          <a:noFill/>
        </p:spPr>
        <p:txBody>
          <a:bodyPr wrap="square" rtlCol="0">
            <a:spAutoFit/>
          </a:bodyPr>
          <a:lstStyle/>
          <a:p>
            <a:pPr marL="176213" indent="-176213">
              <a:buFont typeface="Arial" panose="020B0604020202020204" pitchFamily="34" charset="0"/>
              <a:buChar char="•"/>
            </a:pPr>
            <a:r>
              <a:rPr lang="en-GB" sz="1200"/>
              <a:t>Check online/ via app when planning journey or purchasing tickets to check for disruption </a:t>
            </a:r>
          </a:p>
        </p:txBody>
      </p:sp>
      <p:sp>
        <p:nvSpPr>
          <p:cNvPr id="43" name="TextBox 42">
            <a:extLst>
              <a:ext uri="{FF2B5EF4-FFF2-40B4-BE49-F238E27FC236}">
                <a16:creationId xmlns:a16="http://schemas.microsoft.com/office/drawing/2014/main" id="{9F6E3C76-F2B1-8702-71CA-8FE798E80DF6}"/>
              </a:ext>
            </a:extLst>
          </p:cNvPr>
          <p:cNvSpPr txBox="1"/>
          <p:nvPr/>
        </p:nvSpPr>
        <p:spPr>
          <a:xfrm>
            <a:off x="4465722" y="5280194"/>
            <a:ext cx="3855596" cy="1200329"/>
          </a:xfrm>
          <a:prstGeom prst="rect">
            <a:avLst/>
          </a:prstGeom>
          <a:noFill/>
        </p:spPr>
        <p:txBody>
          <a:bodyPr wrap="square" rtlCol="0">
            <a:spAutoFit/>
          </a:bodyPr>
          <a:lstStyle/>
          <a:p>
            <a:pPr marL="176213" indent="-176213">
              <a:buFont typeface="Arial" panose="020B0604020202020204" pitchFamily="34" charset="0"/>
              <a:buChar char="•"/>
            </a:pPr>
            <a:r>
              <a:rPr lang="en-GB" sz="1200"/>
              <a:t>Check online or via app before leaving for the station, expect to receive a notification or alert if ticket has been pre-booked</a:t>
            </a:r>
          </a:p>
          <a:p>
            <a:pPr marL="176213" indent="-176213">
              <a:buFont typeface="Arial" panose="020B0604020202020204" pitchFamily="34" charset="0"/>
              <a:buChar char="•"/>
            </a:pPr>
            <a:r>
              <a:rPr lang="en-GB" sz="1200"/>
              <a:t>Listen for announcements, speak to staff, check PIS, speak to other passengers</a:t>
            </a:r>
          </a:p>
          <a:p>
            <a:pPr marL="176213" indent="-176213">
              <a:buFont typeface="Arial" panose="020B0604020202020204" pitchFamily="34" charset="0"/>
              <a:buChar char="•"/>
            </a:pPr>
            <a:r>
              <a:rPr lang="en-GB" sz="1200"/>
              <a:t>Check apps and mobile sites for updates</a:t>
            </a:r>
          </a:p>
        </p:txBody>
      </p:sp>
      <p:sp>
        <p:nvSpPr>
          <p:cNvPr id="44" name="TextBox 43">
            <a:extLst>
              <a:ext uri="{FF2B5EF4-FFF2-40B4-BE49-F238E27FC236}">
                <a16:creationId xmlns:a16="http://schemas.microsoft.com/office/drawing/2014/main" id="{CD33D454-6896-3E47-CD8D-7A01AE34990A}"/>
              </a:ext>
            </a:extLst>
          </p:cNvPr>
          <p:cNvSpPr txBox="1"/>
          <p:nvPr/>
        </p:nvSpPr>
        <p:spPr>
          <a:xfrm>
            <a:off x="8414694" y="5280194"/>
            <a:ext cx="1313200" cy="1015663"/>
          </a:xfrm>
          <a:prstGeom prst="rect">
            <a:avLst/>
          </a:prstGeom>
          <a:noFill/>
        </p:spPr>
        <p:txBody>
          <a:bodyPr wrap="square" rtlCol="0">
            <a:spAutoFit/>
          </a:bodyPr>
          <a:lstStyle/>
          <a:p>
            <a:pPr marL="176213" indent="-176213">
              <a:buFont typeface="Arial" panose="020B0604020202020204" pitchFamily="34" charset="0"/>
              <a:buChar char="•"/>
            </a:pPr>
            <a:r>
              <a:rPr lang="en-GB" sz="1200"/>
              <a:t>Listen to staff on the train</a:t>
            </a:r>
          </a:p>
          <a:p>
            <a:pPr marL="176213" indent="-176213">
              <a:buFont typeface="Arial" panose="020B0604020202020204" pitchFamily="34" charset="0"/>
              <a:buChar char="•"/>
            </a:pPr>
            <a:r>
              <a:rPr lang="en-GB" sz="1200"/>
              <a:t>Check apps and mobile sites</a:t>
            </a:r>
          </a:p>
        </p:txBody>
      </p:sp>
      <p:sp>
        <p:nvSpPr>
          <p:cNvPr id="45" name="TextBox 44">
            <a:extLst>
              <a:ext uri="{FF2B5EF4-FFF2-40B4-BE49-F238E27FC236}">
                <a16:creationId xmlns:a16="http://schemas.microsoft.com/office/drawing/2014/main" id="{01651A12-DEEB-C51F-DF0B-7893A5145732}"/>
              </a:ext>
            </a:extLst>
          </p:cNvPr>
          <p:cNvSpPr txBox="1"/>
          <p:nvPr/>
        </p:nvSpPr>
        <p:spPr>
          <a:xfrm>
            <a:off x="9744959" y="5280194"/>
            <a:ext cx="1822752" cy="1384995"/>
          </a:xfrm>
          <a:prstGeom prst="rect">
            <a:avLst/>
          </a:prstGeom>
          <a:noFill/>
        </p:spPr>
        <p:txBody>
          <a:bodyPr wrap="square" rtlCol="0">
            <a:spAutoFit/>
          </a:bodyPr>
          <a:lstStyle/>
          <a:p>
            <a:pPr marL="176213" indent="-176213">
              <a:buFont typeface="Arial" panose="020B0604020202020204" pitchFamily="34" charset="0"/>
              <a:buChar char="•"/>
            </a:pPr>
            <a:r>
              <a:rPr lang="en-GB" sz="1200" dirty="0"/>
              <a:t>Push notifications/ posters about delay repay</a:t>
            </a:r>
          </a:p>
          <a:p>
            <a:pPr marL="176213" indent="-176213">
              <a:buFont typeface="Arial" panose="020B0604020202020204" pitchFamily="34" charset="0"/>
              <a:buChar char="•"/>
            </a:pPr>
            <a:r>
              <a:rPr lang="en-GB" sz="1200" dirty="0"/>
              <a:t>Listen for staff announcements for delay replay </a:t>
            </a:r>
          </a:p>
          <a:p>
            <a:pPr marL="285750" indent="-285750">
              <a:buFont typeface="Arial" panose="020B0604020202020204" pitchFamily="34" charset="0"/>
              <a:buChar char="•"/>
            </a:pPr>
            <a:endParaRPr lang="en-GB" sz="1200" dirty="0"/>
          </a:p>
        </p:txBody>
      </p:sp>
      <p:sp>
        <p:nvSpPr>
          <p:cNvPr id="11" name="Footer Placeholder 10">
            <a:extLst>
              <a:ext uri="{FF2B5EF4-FFF2-40B4-BE49-F238E27FC236}">
                <a16:creationId xmlns:a16="http://schemas.microsoft.com/office/drawing/2014/main" id="{12316A61-1B8F-6D7B-F520-C1D91919C31F}"/>
              </a:ext>
            </a:extLst>
          </p:cNvPr>
          <p:cNvSpPr>
            <a:spLocks noGrp="1"/>
          </p:cNvSpPr>
          <p:nvPr>
            <p:ph type="ftr" sz="quarter" idx="11"/>
          </p:nvPr>
        </p:nvSpPr>
        <p:spPr/>
        <p:txBody>
          <a:bodyPr/>
          <a:lstStyle/>
          <a:p>
            <a:r>
              <a:rPr lang="en-GB"/>
              <a:t>© Quadrangle 2024 INTERNAL</a:t>
            </a:r>
          </a:p>
        </p:txBody>
      </p:sp>
      <p:sp>
        <p:nvSpPr>
          <p:cNvPr id="9" name="Slide Number Placeholder 8">
            <a:extLst>
              <a:ext uri="{FF2B5EF4-FFF2-40B4-BE49-F238E27FC236}">
                <a16:creationId xmlns:a16="http://schemas.microsoft.com/office/drawing/2014/main" id="{3B9FA22F-7FBD-D816-2CA8-C5C9F489CD92}"/>
              </a:ext>
            </a:extLst>
          </p:cNvPr>
          <p:cNvSpPr>
            <a:spLocks noGrp="1"/>
          </p:cNvSpPr>
          <p:nvPr>
            <p:ph type="sldNum" sz="quarter" idx="12"/>
          </p:nvPr>
        </p:nvSpPr>
        <p:spPr/>
        <p:txBody>
          <a:bodyPr/>
          <a:lstStyle/>
          <a:p>
            <a:fld id="{D21AD756-BDF5-4970-ABE2-54C1A0898887}" type="slidenum">
              <a:rPr lang="en-GB" smtClean="0"/>
              <a:t>22</a:t>
            </a:fld>
            <a:endParaRPr lang="en-GB"/>
          </a:p>
        </p:txBody>
      </p:sp>
    </p:spTree>
    <p:extLst>
      <p:ext uri="{BB962C8B-B14F-4D97-AF65-F5344CB8AC3E}">
        <p14:creationId xmlns:p14="http://schemas.microsoft.com/office/powerpoint/2010/main" val="10524562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254CE656-006E-0B08-8552-F0F035566DCB}"/>
              </a:ext>
            </a:extLst>
          </p:cNvPr>
          <p:cNvSpPr/>
          <p:nvPr/>
        </p:nvSpPr>
        <p:spPr>
          <a:xfrm>
            <a:off x="0" y="0"/>
            <a:ext cx="692805" cy="6858000"/>
          </a:xfrm>
          <a:custGeom>
            <a:avLst/>
            <a:gdLst/>
            <a:ahLst/>
            <a:cxnLst/>
            <a:rect l="l" t="t" r="r" b="b"/>
            <a:pathLst>
              <a:path w="1080135" h="10692130">
                <a:moveTo>
                  <a:pt x="1079995" y="0"/>
                </a:moveTo>
                <a:lnTo>
                  <a:pt x="0" y="0"/>
                </a:lnTo>
                <a:lnTo>
                  <a:pt x="0" y="10692003"/>
                </a:lnTo>
                <a:lnTo>
                  <a:pt x="1079995" y="10692003"/>
                </a:lnTo>
                <a:lnTo>
                  <a:pt x="1079995" y="0"/>
                </a:lnTo>
                <a:close/>
              </a:path>
            </a:pathLst>
          </a:custGeom>
          <a:solidFill>
            <a:schemeClr val="accent6">
              <a:lumMod val="75000"/>
            </a:schemeClr>
          </a:solidFill>
        </p:spPr>
        <p:txBody>
          <a:bodyPr wrap="square" lIns="0" tIns="0" rIns="0" bIns="0" rtlCol="0"/>
          <a:lstStyle/>
          <a:p>
            <a:endParaRPr/>
          </a:p>
        </p:txBody>
      </p:sp>
      <p:sp>
        <p:nvSpPr>
          <p:cNvPr id="3" name="object 10">
            <a:extLst>
              <a:ext uri="{FF2B5EF4-FFF2-40B4-BE49-F238E27FC236}">
                <a16:creationId xmlns:a16="http://schemas.microsoft.com/office/drawing/2014/main" id="{AFABD241-EECA-04E8-6BB1-1415F583CE60}"/>
              </a:ext>
            </a:extLst>
          </p:cNvPr>
          <p:cNvSpPr/>
          <p:nvPr/>
        </p:nvSpPr>
        <p:spPr>
          <a:xfrm>
            <a:off x="222744" y="3305345"/>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endParaRPr/>
          </a:p>
        </p:txBody>
      </p:sp>
      <p:sp>
        <p:nvSpPr>
          <p:cNvPr id="4" name="object 14">
            <a:extLst>
              <a:ext uri="{FF2B5EF4-FFF2-40B4-BE49-F238E27FC236}">
                <a16:creationId xmlns:a16="http://schemas.microsoft.com/office/drawing/2014/main" id="{5F812337-0A60-91E4-5E42-907979D339BA}"/>
              </a:ext>
            </a:extLst>
          </p:cNvPr>
          <p:cNvSpPr txBox="1">
            <a:spLocks/>
          </p:cNvSpPr>
          <p:nvPr/>
        </p:nvSpPr>
        <p:spPr>
          <a:xfrm>
            <a:off x="1019175" y="6560860"/>
            <a:ext cx="3716020" cy="153888"/>
          </a:xfrm>
          <a:prstGeom prst="rect">
            <a:avLst/>
          </a:prstGeom>
        </p:spPr>
        <p:txBody>
          <a:bodyPr vert="horz" wrap="square" lIns="0" tIns="0" rIns="0" bIns="0" rtlCol="0" anchor="ctr">
            <a:spAutoFit/>
          </a:bodyPr>
          <a:lstStyle>
            <a:defPPr>
              <a:defRPr kern="0"/>
            </a:defPPr>
            <a:lvl1pPr>
              <a:defRPr sz="1200" b="0" i="0">
                <a:solidFill>
                  <a:schemeClr val="tx1"/>
                </a:solidFill>
                <a:latin typeface="Trebuchet MS"/>
                <a:cs typeface="Trebuchet MS"/>
              </a:defRPr>
            </a:lvl1pPr>
          </a:lstStyle>
          <a:p>
            <a:pPr marL="12700"/>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Passenger Information </a:t>
            </a:r>
            <a:r>
              <a:rPr lang="en-GB" sz="1000" b="1" kern="0">
                <a:solidFill>
                  <a:prstClr val="black"/>
                </a:solidFill>
                <a:latin typeface="Aptos Display" panose="02110004020202020204"/>
                <a:cs typeface="Gill Sans MT"/>
              </a:rPr>
              <a:t>D</a:t>
            </a:r>
            <a:r>
              <a:rPr kumimoji="0" lang="en-GB" sz="1000" b="1" i="0" u="none" strike="noStrike" kern="0" cap="none" spc="0" normalizeH="0" baseline="0" noProof="0" err="1">
                <a:ln>
                  <a:noFill/>
                </a:ln>
                <a:solidFill>
                  <a:prstClr val="black"/>
                </a:solidFill>
                <a:effectLst/>
                <a:uLnTx/>
                <a:uFillTx/>
                <a:latin typeface="Aptos Display" panose="02110004020202020204"/>
                <a:ea typeface="+mn-ea"/>
                <a:cs typeface="Gill Sans MT"/>
              </a:rPr>
              <a:t>uring</a:t>
            </a:r>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 Disruption – Debrief </a:t>
            </a:r>
            <a:endParaRPr kumimoji="0" lang="en-GB" sz="1000" b="0" i="0" u="none" strike="noStrike" kern="0" cap="none" spc="140" normalizeH="0" baseline="0" noProof="0">
              <a:ln>
                <a:noFill/>
              </a:ln>
              <a:solidFill>
                <a:prstClr val="black"/>
              </a:solidFill>
              <a:effectLst/>
              <a:uLnTx/>
              <a:uFillTx/>
              <a:latin typeface="Aptos Display" panose="02110004020202020204"/>
              <a:ea typeface="+mn-ea"/>
              <a:cs typeface="Gill Sans MT"/>
            </a:endParaRPr>
          </a:p>
        </p:txBody>
      </p:sp>
      <p:sp>
        <p:nvSpPr>
          <p:cNvPr id="42" name="object 16">
            <a:extLst>
              <a:ext uri="{FF2B5EF4-FFF2-40B4-BE49-F238E27FC236}">
                <a16:creationId xmlns:a16="http://schemas.microsoft.com/office/drawing/2014/main" id="{7C9FD81E-79A9-7FCF-B2E4-6051987BD5F9}"/>
              </a:ext>
            </a:extLst>
          </p:cNvPr>
          <p:cNvSpPr txBox="1">
            <a:spLocks/>
          </p:cNvSpPr>
          <p:nvPr/>
        </p:nvSpPr>
        <p:spPr>
          <a:xfrm>
            <a:off x="1019174" y="229101"/>
            <a:ext cx="6156326" cy="1846659"/>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R="24130"/>
            <a:r>
              <a:rPr lang="en-GB" sz="4000" kern="0" spc="100">
                <a:solidFill>
                  <a:schemeClr val="accent6">
                    <a:lumMod val="75000"/>
                  </a:schemeClr>
                </a:solidFill>
                <a:latin typeface="Aptos" panose="020B0004020202020204" pitchFamily="34" charset="0"/>
              </a:rPr>
              <a:t>PASSENGERS USE A WIDE RANGE OF DIGITAL CHANNELS</a:t>
            </a:r>
            <a:endParaRPr lang="en-GB" sz="1600" kern="0">
              <a:solidFill>
                <a:schemeClr val="accent6">
                  <a:lumMod val="75000"/>
                </a:schemeClr>
              </a:solidFill>
              <a:latin typeface="Aptos" panose="020B0004020202020204" pitchFamily="34" charset="0"/>
            </a:endParaRPr>
          </a:p>
        </p:txBody>
      </p:sp>
      <p:sp>
        <p:nvSpPr>
          <p:cNvPr id="20" name="object 11">
            <a:extLst>
              <a:ext uri="{FF2B5EF4-FFF2-40B4-BE49-F238E27FC236}">
                <a16:creationId xmlns:a16="http://schemas.microsoft.com/office/drawing/2014/main" id="{DC22E529-1596-109E-DF2F-DAFE2A681E34}"/>
              </a:ext>
            </a:extLst>
          </p:cNvPr>
          <p:cNvSpPr/>
          <p:nvPr/>
        </p:nvSpPr>
        <p:spPr>
          <a:xfrm>
            <a:off x="7877023" y="2187581"/>
            <a:ext cx="3278206" cy="3616371"/>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a:p>
        </p:txBody>
      </p:sp>
      <p:sp>
        <p:nvSpPr>
          <p:cNvPr id="26" name="object 16">
            <a:extLst>
              <a:ext uri="{FF2B5EF4-FFF2-40B4-BE49-F238E27FC236}">
                <a16:creationId xmlns:a16="http://schemas.microsoft.com/office/drawing/2014/main" id="{6CC16524-5E2A-10A0-6C57-B7D494AD2FCE}"/>
              </a:ext>
            </a:extLst>
          </p:cNvPr>
          <p:cNvSpPr txBox="1">
            <a:spLocks/>
          </p:cNvSpPr>
          <p:nvPr/>
        </p:nvSpPr>
        <p:spPr>
          <a:xfrm>
            <a:off x="8037066" y="2315847"/>
            <a:ext cx="2459896" cy="538609"/>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lnSpc>
                <a:spcPct val="100000"/>
              </a:lnSpc>
              <a:spcBef>
                <a:spcPts val="0"/>
              </a:spcBef>
              <a:spcAft>
                <a:spcPts val="0"/>
              </a:spcAft>
              <a:buClrTx/>
              <a:buSzTx/>
              <a:buFontTx/>
              <a:buNone/>
              <a:tabLst/>
              <a:defRPr/>
            </a:pPr>
            <a:r>
              <a:rPr lang="en-GB" sz="1400" b="1" kern="0" spc="100">
                <a:latin typeface="+mn-lt"/>
              </a:rPr>
              <a:t>Third party apps, sites and social media</a:t>
            </a:r>
          </a:p>
          <a:p>
            <a:pPr marR="24130" algn="r">
              <a:defRPr/>
            </a:pPr>
            <a:endParaRPr kumimoji="0" lang="en-GB" sz="700" b="0" i="1" u="none" strike="noStrike" kern="0" cap="none" spc="0" normalizeH="0" baseline="0" noProof="0">
              <a:ln>
                <a:noFill/>
              </a:ln>
              <a:effectLst/>
              <a:highlight>
                <a:srgbClr val="FFFF00"/>
              </a:highlight>
              <a:uLnTx/>
              <a:uFillTx/>
              <a:latin typeface="Aptos" panose="020B0004020202020204" pitchFamily="34" charset="0"/>
              <a:ea typeface="+mn-ea"/>
              <a:cs typeface="Arial"/>
            </a:endParaRPr>
          </a:p>
        </p:txBody>
      </p:sp>
      <p:sp>
        <p:nvSpPr>
          <p:cNvPr id="27" name="object 11">
            <a:extLst>
              <a:ext uri="{FF2B5EF4-FFF2-40B4-BE49-F238E27FC236}">
                <a16:creationId xmlns:a16="http://schemas.microsoft.com/office/drawing/2014/main" id="{0363065D-87E0-105A-DB4F-F3F11B1A011B}"/>
              </a:ext>
            </a:extLst>
          </p:cNvPr>
          <p:cNvSpPr/>
          <p:nvPr/>
        </p:nvSpPr>
        <p:spPr>
          <a:xfrm>
            <a:off x="1019174" y="2188437"/>
            <a:ext cx="3278206" cy="3616371"/>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a:p>
        </p:txBody>
      </p:sp>
      <p:sp>
        <p:nvSpPr>
          <p:cNvPr id="28" name="object 16">
            <a:extLst>
              <a:ext uri="{FF2B5EF4-FFF2-40B4-BE49-F238E27FC236}">
                <a16:creationId xmlns:a16="http://schemas.microsoft.com/office/drawing/2014/main" id="{575883F7-1A10-9380-9C86-E88F50703CEE}"/>
              </a:ext>
            </a:extLst>
          </p:cNvPr>
          <p:cNvSpPr txBox="1">
            <a:spLocks/>
          </p:cNvSpPr>
          <p:nvPr/>
        </p:nvSpPr>
        <p:spPr>
          <a:xfrm>
            <a:off x="1166931" y="2273294"/>
            <a:ext cx="2459896" cy="538609"/>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lnSpc>
                <a:spcPct val="100000"/>
              </a:lnSpc>
              <a:spcBef>
                <a:spcPts val="0"/>
              </a:spcBef>
              <a:spcAft>
                <a:spcPts val="0"/>
              </a:spcAft>
              <a:buClrTx/>
              <a:buSzTx/>
              <a:buFontTx/>
              <a:buNone/>
              <a:tabLst/>
              <a:defRPr/>
            </a:pPr>
            <a:r>
              <a:rPr lang="en-GB" sz="1400" b="1" kern="0" spc="100">
                <a:latin typeface="+mn-lt"/>
              </a:rPr>
              <a:t>TOC channels including apps and websites</a:t>
            </a:r>
          </a:p>
          <a:p>
            <a:pPr marR="24130" algn="r">
              <a:defRPr/>
            </a:pPr>
            <a:endParaRPr kumimoji="0" lang="en-GB" sz="700" b="0" i="1" u="none" strike="noStrike" kern="0" cap="none" spc="0" normalizeH="0" baseline="0" noProof="0">
              <a:ln>
                <a:noFill/>
              </a:ln>
              <a:effectLst/>
              <a:highlight>
                <a:srgbClr val="FFFF00"/>
              </a:highlight>
              <a:uLnTx/>
              <a:uFillTx/>
              <a:latin typeface="Aptos" panose="020B0004020202020204" pitchFamily="34" charset="0"/>
              <a:ea typeface="+mn-ea"/>
              <a:cs typeface="Arial"/>
            </a:endParaRPr>
          </a:p>
        </p:txBody>
      </p:sp>
      <p:sp>
        <p:nvSpPr>
          <p:cNvPr id="29" name="object 11">
            <a:extLst>
              <a:ext uri="{FF2B5EF4-FFF2-40B4-BE49-F238E27FC236}">
                <a16:creationId xmlns:a16="http://schemas.microsoft.com/office/drawing/2014/main" id="{D9AFDD2C-30BC-6D13-BB23-E44C67254564}"/>
              </a:ext>
            </a:extLst>
          </p:cNvPr>
          <p:cNvSpPr/>
          <p:nvPr/>
        </p:nvSpPr>
        <p:spPr>
          <a:xfrm>
            <a:off x="4467576" y="2187581"/>
            <a:ext cx="3278206" cy="3616371"/>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a:p>
        </p:txBody>
      </p:sp>
      <p:sp>
        <p:nvSpPr>
          <p:cNvPr id="30" name="object 16">
            <a:extLst>
              <a:ext uri="{FF2B5EF4-FFF2-40B4-BE49-F238E27FC236}">
                <a16:creationId xmlns:a16="http://schemas.microsoft.com/office/drawing/2014/main" id="{DF8377E3-A528-FC09-C580-1EEBA45BA7D1}"/>
              </a:ext>
            </a:extLst>
          </p:cNvPr>
          <p:cNvSpPr txBox="1">
            <a:spLocks/>
          </p:cNvSpPr>
          <p:nvPr/>
        </p:nvSpPr>
        <p:spPr>
          <a:xfrm>
            <a:off x="4615333" y="2272438"/>
            <a:ext cx="2459896" cy="538609"/>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lnSpc>
                <a:spcPct val="100000"/>
              </a:lnSpc>
              <a:spcBef>
                <a:spcPts val="0"/>
              </a:spcBef>
              <a:spcAft>
                <a:spcPts val="0"/>
              </a:spcAft>
              <a:buClrTx/>
              <a:buSzTx/>
              <a:buFontTx/>
              <a:buNone/>
              <a:tabLst/>
              <a:defRPr/>
            </a:pPr>
            <a:r>
              <a:rPr lang="en-GB" sz="1400" b="1" kern="0" spc="100">
                <a:latin typeface="+mn-lt"/>
              </a:rPr>
              <a:t>National level channels, primarily websites</a:t>
            </a:r>
          </a:p>
          <a:p>
            <a:pPr marR="24130" algn="r">
              <a:defRPr/>
            </a:pPr>
            <a:endParaRPr kumimoji="0" lang="en-GB" sz="700" b="0" i="1" u="none" strike="noStrike" kern="0" cap="none" spc="0" normalizeH="0" baseline="0" noProof="0">
              <a:ln>
                <a:noFill/>
              </a:ln>
              <a:effectLst/>
              <a:highlight>
                <a:srgbClr val="FFFF00"/>
              </a:highlight>
              <a:uLnTx/>
              <a:uFillTx/>
              <a:latin typeface="Aptos" panose="020B0004020202020204" pitchFamily="34" charset="0"/>
              <a:ea typeface="+mn-ea"/>
              <a:cs typeface="Arial"/>
            </a:endParaRPr>
          </a:p>
        </p:txBody>
      </p:sp>
      <p:pic>
        <p:nvPicPr>
          <p:cNvPr id="21" name="Picture 20">
            <a:extLst>
              <a:ext uri="{FF2B5EF4-FFF2-40B4-BE49-F238E27FC236}">
                <a16:creationId xmlns:a16="http://schemas.microsoft.com/office/drawing/2014/main" id="{50639197-DB96-9C06-00AE-D593222B60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0541" y="2542325"/>
            <a:ext cx="1116074" cy="1118276"/>
          </a:xfrm>
          <a:prstGeom prst="rect">
            <a:avLst/>
          </a:prstGeom>
        </p:spPr>
      </p:pic>
      <p:pic>
        <p:nvPicPr>
          <p:cNvPr id="22" name="Picture 21">
            <a:extLst>
              <a:ext uri="{FF2B5EF4-FFF2-40B4-BE49-F238E27FC236}">
                <a16:creationId xmlns:a16="http://schemas.microsoft.com/office/drawing/2014/main" id="{EA2648C9-4B98-2CC2-1983-E505D20EFA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7117" y="4661268"/>
            <a:ext cx="1833680" cy="869470"/>
          </a:xfrm>
          <a:prstGeom prst="rect">
            <a:avLst/>
          </a:prstGeom>
        </p:spPr>
      </p:pic>
      <p:pic>
        <p:nvPicPr>
          <p:cNvPr id="23" name="Picture 22">
            <a:extLst>
              <a:ext uri="{FF2B5EF4-FFF2-40B4-BE49-F238E27FC236}">
                <a16:creationId xmlns:a16="http://schemas.microsoft.com/office/drawing/2014/main" id="{8A576637-6DF5-7BB5-1AB7-07CEC46F6B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1777" y="3720116"/>
            <a:ext cx="1910475" cy="869470"/>
          </a:xfrm>
          <a:prstGeom prst="rect">
            <a:avLst/>
          </a:prstGeom>
        </p:spPr>
      </p:pic>
      <p:pic>
        <p:nvPicPr>
          <p:cNvPr id="24" name="Picture 23">
            <a:extLst>
              <a:ext uri="{FF2B5EF4-FFF2-40B4-BE49-F238E27FC236}">
                <a16:creationId xmlns:a16="http://schemas.microsoft.com/office/drawing/2014/main" id="{E62486AF-23FE-89F5-572A-37492AA4CE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1795" y="2450600"/>
            <a:ext cx="3741291" cy="1118276"/>
          </a:xfrm>
          <a:prstGeom prst="rect">
            <a:avLst/>
          </a:prstGeom>
        </p:spPr>
      </p:pic>
      <p:pic>
        <p:nvPicPr>
          <p:cNvPr id="25" name="Picture 24">
            <a:extLst>
              <a:ext uri="{FF2B5EF4-FFF2-40B4-BE49-F238E27FC236}">
                <a16:creationId xmlns:a16="http://schemas.microsoft.com/office/drawing/2014/main" id="{DD73F8E8-168D-3838-A4A1-EFAA0DF6DA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27962" y="3155496"/>
            <a:ext cx="1508401" cy="564620"/>
          </a:xfrm>
          <a:prstGeom prst="rect">
            <a:avLst/>
          </a:prstGeom>
        </p:spPr>
      </p:pic>
      <p:pic>
        <p:nvPicPr>
          <p:cNvPr id="31" name="Picture 30">
            <a:extLst>
              <a:ext uri="{FF2B5EF4-FFF2-40B4-BE49-F238E27FC236}">
                <a16:creationId xmlns:a16="http://schemas.microsoft.com/office/drawing/2014/main" id="{87EF9268-E6C6-570E-F221-259EB68298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1680" y="2788953"/>
            <a:ext cx="1808768" cy="625020"/>
          </a:xfrm>
          <a:prstGeom prst="rect">
            <a:avLst/>
          </a:prstGeom>
        </p:spPr>
      </p:pic>
      <p:pic>
        <p:nvPicPr>
          <p:cNvPr id="1026" name="Picture 2" descr="Download Twitter's new X logo here! | Disobey">
            <a:extLst>
              <a:ext uri="{FF2B5EF4-FFF2-40B4-BE49-F238E27FC236}">
                <a16:creationId xmlns:a16="http://schemas.microsoft.com/office/drawing/2014/main" id="{A8A03B03-1B14-3D96-B6B0-76BAB405AF6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43973" y="3343780"/>
            <a:ext cx="1115915" cy="66423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D0EF46E4-8B0A-9384-0F94-B7038ED7FBD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53904" y="4154851"/>
            <a:ext cx="1946320" cy="658404"/>
          </a:xfrm>
          <a:prstGeom prst="rect">
            <a:avLst/>
          </a:prstGeom>
        </p:spPr>
      </p:pic>
      <p:sp>
        <p:nvSpPr>
          <p:cNvPr id="35" name="object 11">
            <a:extLst>
              <a:ext uri="{FF2B5EF4-FFF2-40B4-BE49-F238E27FC236}">
                <a16:creationId xmlns:a16="http://schemas.microsoft.com/office/drawing/2014/main" id="{0294916C-3B37-B8D5-2967-371EA417E299}"/>
              </a:ext>
            </a:extLst>
          </p:cNvPr>
          <p:cNvSpPr/>
          <p:nvPr/>
        </p:nvSpPr>
        <p:spPr>
          <a:xfrm>
            <a:off x="7336363" y="-13689"/>
            <a:ext cx="4855637" cy="2014413"/>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a:p>
        </p:txBody>
      </p:sp>
      <p:sp>
        <p:nvSpPr>
          <p:cNvPr id="36" name="TextBox 35">
            <a:extLst>
              <a:ext uri="{FF2B5EF4-FFF2-40B4-BE49-F238E27FC236}">
                <a16:creationId xmlns:a16="http://schemas.microsoft.com/office/drawing/2014/main" id="{E0536D4E-A7E6-E4A2-D409-E6FC55013BA4}"/>
              </a:ext>
            </a:extLst>
          </p:cNvPr>
          <p:cNvSpPr txBox="1"/>
          <p:nvPr/>
        </p:nvSpPr>
        <p:spPr>
          <a:xfrm>
            <a:off x="7669893" y="357032"/>
            <a:ext cx="4166037" cy="1510670"/>
          </a:xfrm>
          <a:prstGeom prst="rect">
            <a:avLst/>
          </a:prstGeom>
          <a:noFill/>
        </p:spPr>
        <p:txBody>
          <a:bodyPr wrap="square" lIns="0" tIns="0" rIns="0" bIns="0" anchor="t">
            <a:spAutoFit/>
          </a:bodyPr>
          <a:lstStyle/>
          <a:p>
            <a:pPr marR="78105">
              <a:spcBef>
                <a:spcPts val="1655"/>
              </a:spcBef>
            </a:pPr>
            <a:r>
              <a:rPr lang="en-GB" sz="1400" b="1" kern="0">
                <a:solidFill>
                  <a:schemeClr val="bg2">
                    <a:lumMod val="25000"/>
                  </a:schemeClr>
                </a:solidFill>
                <a:latin typeface="Aptos" panose="020B0004020202020204" pitchFamily="34" charset="0"/>
              </a:rPr>
              <a:t>Trainline appears relatively dominant when it comes to digital channels but it’s not the only source of information. </a:t>
            </a:r>
          </a:p>
          <a:p>
            <a:pPr marR="78105">
              <a:spcBef>
                <a:spcPts val="1655"/>
              </a:spcBef>
            </a:pPr>
            <a:r>
              <a:rPr lang="en-GB" sz="1400" b="1" kern="0">
                <a:solidFill>
                  <a:schemeClr val="bg2">
                    <a:lumMod val="25000"/>
                  </a:schemeClr>
                </a:solidFill>
                <a:latin typeface="Aptos" panose="020B0004020202020204" pitchFamily="34" charset="0"/>
              </a:rPr>
              <a:t>Passengers typically have one or two “favourite” sources of information they trust and use regularly based on familiarity and route coverage. </a:t>
            </a:r>
          </a:p>
        </p:txBody>
      </p:sp>
      <p:pic>
        <p:nvPicPr>
          <p:cNvPr id="38" name="Picture 37">
            <a:extLst>
              <a:ext uri="{FF2B5EF4-FFF2-40B4-BE49-F238E27FC236}">
                <a16:creationId xmlns:a16="http://schemas.microsoft.com/office/drawing/2014/main" id="{768A60F2-DEDF-72AC-669C-005D6518C51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23749" y="2910782"/>
            <a:ext cx="1054048" cy="1054048"/>
          </a:xfrm>
          <a:prstGeom prst="rect">
            <a:avLst/>
          </a:prstGeom>
        </p:spPr>
      </p:pic>
      <p:pic>
        <p:nvPicPr>
          <p:cNvPr id="40" name="Picture 39">
            <a:extLst>
              <a:ext uri="{FF2B5EF4-FFF2-40B4-BE49-F238E27FC236}">
                <a16:creationId xmlns:a16="http://schemas.microsoft.com/office/drawing/2014/main" id="{F2FC47C3-28E3-8D83-14D1-C3612FDDD0D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48011" y="5141916"/>
            <a:ext cx="2325075" cy="415192"/>
          </a:xfrm>
          <a:prstGeom prst="rect">
            <a:avLst/>
          </a:prstGeom>
        </p:spPr>
      </p:pic>
      <p:sp>
        <p:nvSpPr>
          <p:cNvPr id="41" name="TextBox 40">
            <a:extLst>
              <a:ext uri="{FF2B5EF4-FFF2-40B4-BE49-F238E27FC236}">
                <a16:creationId xmlns:a16="http://schemas.microsoft.com/office/drawing/2014/main" id="{769531EE-FD29-69B2-A6C6-9E135AC970B5}"/>
              </a:ext>
            </a:extLst>
          </p:cNvPr>
          <p:cNvSpPr txBox="1"/>
          <p:nvPr/>
        </p:nvSpPr>
        <p:spPr>
          <a:xfrm>
            <a:off x="1063995" y="5840412"/>
            <a:ext cx="4166037" cy="215444"/>
          </a:xfrm>
          <a:prstGeom prst="rect">
            <a:avLst/>
          </a:prstGeom>
          <a:noFill/>
        </p:spPr>
        <p:txBody>
          <a:bodyPr wrap="square" lIns="0" tIns="0" rIns="0" bIns="0" anchor="t">
            <a:spAutoFit/>
          </a:bodyPr>
          <a:lstStyle/>
          <a:p>
            <a:pPr marR="78105">
              <a:spcBef>
                <a:spcPts val="1655"/>
              </a:spcBef>
            </a:pPr>
            <a:r>
              <a:rPr lang="en-GB" sz="1400" b="1" i="1" kern="0">
                <a:solidFill>
                  <a:schemeClr val="bg2">
                    <a:lumMod val="25000"/>
                  </a:schemeClr>
                </a:solidFill>
                <a:latin typeface="Aptos" panose="020B0004020202020204" pitchFamily="34" charset="0"/>
              </a:rPr>
              <a:t>Specific named examples given during research </a:t>
            </a:r>
          </a:p>
        </p:txBody>
      </p:sp>
      <p:sp>
        <p:nvSpPr>
          <p:cNvPr id="5" name="TextBox 4">
            <a:extLst>
              <a:ext uri="{FF2B5EF4-FFF2-40B4-BE49-F238E27FC236}">
                <a16:creationId xmlns:a16="http://schemas.microsoft.com/office/drawing/2014/main" id="{F4D52CE1-4D2F-C8A3-3BC7-F3B235960D83}"/>
              </a:ext>
            </a:extLst>
          </p:cNvPr>
          <p:cNvSpPr txBox="1"/>
          <p:nvPr/>
        </p:nvSpPr>
        <p:spPr>
          <a:xfrm>
            <a:off x="4615332" y="4115702"/>
            <a:ext cx="2799020" cy="1141338"/>
          </a:xfrm>
          <a:prstGeom prst="rect">
            <a:avLst/>
          </a:prstGeom>
          <a:noFill/>
        </p:spPr>
        <p:txBody>
          <a:bodyPr wrap="square" lIns="0" tIns="0" rIns="0" bIns="0" anchor="t">
            <a:spAutoFit/>
          </a:bodyPr>
          <a:lstStyle/>
          <a:p>
            <a:pPr marR="78105">
              <a:spcBef>
                <a:spcPts val="1655"/>
              </a:spcBef>
            </a:pPr>
            <a:r>
              <a:rPr lang="en-GB" sz="1200" i="1" kern="0">
                <a:solidFill>
                  <a:schemeClr val="bg2">
                    <a:lumMod val="25000"/>
                  </a:schemeClr>
                </a:solidFill>
                <a:latin typeface="Aptos" panose="020B0004020202020204" pitchFamily="34" charset="0"/>
              </a:rPr>
              <a:t>Including: Live departure boards, National Rail Enquiries, Journey Planner</a:t>
            </a:r>
          </a:p>
          <a:p>
            <a:pPr marR="78105">
              <a:spcBef>
                <a:spcPts val="1655"/>
              </a:spcBef>
            </a:pPr>
            <a:r>
              <a:rPr lang="en-GB" sz="1200" i="1" kern="0">
                <a:solidFill>
                  <a:schemeClr val="bg2">
                    <a:lumMod val="25000"/>
                  </a:schemeClr>
                </a:solidFill>
                <a:latin typeface="Aptos" panose="020B0004020202020204" pitchFamily="34" charset="0"/>
              </a:rPr>
              <a:t>*Network Rail is potentially a misattribution of National Rail journey planner or Live Departure Boards </a:t>
            </a:r>
          </a:p>
        </p:txBody>
      </p:sp>
      <p:sp>
        <p:nvSpPr>
          <p:cNvPr id="6" name="TextBox 5">
            <a:extLst>
              <a:ext uri="{FF2B5EF4-FFF2-40B4-BE49-F238E27FC236}">
                <a16:creationId xmlns:a16="http://schemas.microsoft.com/office/drawing/2014/main" id="{6ACE2748-AA24-F86B-34A8-7F6B829A210E}"/>
              </a:ext>
            </a:extLst>
          </p:cNvPr>
          <p:cNvSpPr txBox="1"/>
          <p:nvPr/>
        </p:nvSpPr>
        <p:spPr>
          <a:xfrm>
            <a:off x="7403971" y="3070857"/>
            <a:ext cx="2076090" cy="307777"/>
          </a:xfrm>
          <a:prstGeom prst="rect">
            <a:avLst/>
          </a:prstGeom>
          <a:noFill/>
        </p:spPr>
        <p:txBody>
          <a:bodyPr wrap="square" lIns="0" tIns="0" rIns="0" bIns="0" anchor="t">
            <a:spAutoFit/>
          </a:bodyPr>
          <a:lstStyle/>
          <a:p>
            <a:pPr marR="78105">
              <a:spcBef>
                <a:spcPts val="1655"/>
              </a:spcBef>
            </a:pPr>
            <a:r>
              <a:rPr lang="en-GB" sz="2000" i="1" kern="0">
                <a:solidFill>
                  <a:schemeClr val="bg2">
                    <a:lumMod val="25000"/>
                  </a:schemeClr>
                </a:solidFill>
                <a:latin typeface="Aptos" panose="020B0004020202020204" pitchFamily="34" charset="0"/>
              </a:rPr>
              <a:t>*</a:t>
            </a:r>
          </a:p>
        </p:txBody>
      </p:sp>
      <p:sp>
        <p:nvSpPr>
          <p:cNvPr id="7" name="Footer Placeholder 6">
            <a:extLst>
              <a:ext uri="{FF2B5EF4-FFF2-40B4-BE49-F238E27FC236}">
                <a16:creationId xmlns:a16="http://schemas.microsoft.com/office/drawing/2014/main" id="{1223497B-1B9D-06A1-E614-CB8F2AB7922B}"/>
              </a:ext>
            </a:extLst>
          </p:cNvPr>
          <p:cNvSpPr>
            <a:spLocks noGrp="1"/>
          </p:cNvSpPr>
          <p:nvPr>
            <p:ph type="ftr" sz="quarter" idx="11"/>
          </p:nvPr>
        </p:nvSpPr>
        <p:spPr/>
        <p:txBody>
          <a:bodyPr/>
          <a:lstStyle/>
          <a:p>
            <a:r>
              <a:rPr lang="en-GB"/>
              <a:t>© Quadrangle 2024 INTERNAL</a:t>
            </a:r>
          </a:p>
        </p:txBody>
      </p:sp>
      <p:sp>
        <p:nvSpPr>
          <p:cNvPr id="8" name="Slide Number Placeholder 7">
            <a:extLst>
              <a:ext uri="{FF2B5EF4-FFF2-40B4-BE49-F238E27FC236}">
                <a16:creationId xmlns:a16="http://schemas.microsoft.com/office/drawing/2014/main" id="{1CB96E8A-8C5A-5B40-B55B-D02CC22EDB34}"/>
              </a:ext>
            </a:extLst>
          </p:cNvPr>
          <p:cNvSpPr>
            <a:spLocks noGrp="1"/>
          </p:cNvSpPr>
          <p:nvPr>
            <p:ph type="sldNum" sz="quarter" idx="12"/>
          </p:nvPr>
        </p:nvSpPr>
        <p:spPr/>
        <p:txBody>
          <a:bodyPr/>
          <a:lstStyle/>
          <a:p>
            <a:fld id="{D21AD756-BDF5-4970-ABE2-54C1A0898887}" type="slidenum">
              <a:rPr lang="en-GB" smtClean="0"/>
              <a:t>23</a:t>
            </a:fld>
            <a:endParaRPr lang="en-GB"/>
          </a:p>
        </p:txBody>
      </p:sp>
    </p:spTree>
    <p:extLst>
      <p:ext uri="{BB962C8B-B14F-4D97-AF65-F5344CB8AC3E}">
        <p14:creationId xmlns:p14="http://schemas.microsoft.com/office/powerpoint/2010/main" val="22040113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254CE656-006E-0B08-8552-F0F035566DCB}"/>
              </a:ext>
            </a:extLst>
          </p:cNvPr>
          <p:cNvSpPr/>
          <p:nvPr/>
        </p:nvSpPr>
        <p:spPr>
          <a:xfrm>
            <a:off x="0" y="0"/>
            <a:ext cx="692805" cy="6858000"/>
          </a:xfrm>
          <a:custGeom>
            <a:avLst/>
            <a:gdLst/>
            <a:ahLst/>
            <a:cxnLst/>
            <a:rect l="l" t="t" r="r" b="b"/>
            <a:pathLst>
              <a:path w="1080135" h="10692130">
                <a:moveTo>
                  <a:pt x="1079995" y="0"/>
                </a:moveTo>
                <a:lnTo>
                  <a:pt x="0" y="0"/>
                </a:lnTo>
                <a:lnTo>
                  <a:pt x="0" y="10692003"/>
                </a:lnTo>
                <a:lnTo>
                  <a:pt x="1079995" y="10692003"/>
                </a:lnTo>
                <a:lnTo>
                  <a:pt x="1079995" y="0"/>
                </a:lnTo>
                <a:close/>
              </a:path>
            </a:pathLst>
          </a:custGeom>
          <a:solidFill>
            <a:schemeClr val="accent6">
              <a:lumMod val="75000"/>
            </a:schemeClr>
          </a:solidFill>
        </p:spPr>
        <p:txBody>
          <a:bodyPr wrap="square" lIns="0" tIns="0" rIns="0" bIns="0" rtlCol="0"/>
          <a:lstStyle/>
          <a:p>
            <a:endParaRPr/>
          </a:p>
        </p:txBody>
      </p:sp>
      <p:sp>
        <p:nvSpPr>
          <p:cNvPr id="3" name="object 10">
            <a:extLst>
              <a:ext uri="{FF2B5EF4-FFF2-40B4-BE49-F238E27FC236}">
                <a16:creationId xmlns:a16="http://schemas.microsoft.com/office/drawing/2014/main" id="{AFABD241-EECA-04E8-6BB1-1415F583CE60}"/>
              </a:ext>
            </a:extLst>
          </p:cNvPr>
          <p:cNvSpPr/>
          <p:nvPr/>
        </p:nvSpPr>
        <p:spPr>
          <a:xfrm>
            <a:off x="222744" y="3305345"/>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endParaRPr/>
          </a:p>
        </p:txBody>
      </p:sp>
      <p:sp>
        <p:nvSpPr>
          <p:cNvPr id="4" name="object 14">
            <a:extLst>
              <a:ext uri="{FF2B5EF4-FFF2-40B4-BE49-F238E27FC236}">
                <a16:creationId xmlns:a16="http://schemas.microsoft.com/office/drawing/2014/main" id="{5F812337-0A60-91E4-5E42-907979D339BA}"/>
              </a:ext>
            </a:extLst>
          </p:cNvPr>
          <p:cNvSpPr txBox="1">
            <a:spLocks/>
          </p:cNvSpPr>
          <p:nvPr/>
        </p:nvSpPr>
        <p:spPr>
          <a:xfrm>
            <a:off x="1019175" y="6560860"/>
            <a:ext cx="3716020" cy="153888"/>
          </a:xfrm>
          <a:prstGeom prst="rect">
            <a:avLst/>
          </a:prstGeom>
        </p:spPr>
        <p:txBody>
          <a:bodyPr vert="horz" wrap="square" lIns="0" tIns="0" rIns="0" bIns="0" rtlCol="0" anchor="ctr">
            <a:spAutoFit/>
          </a:bodyPr>
          <a:lstStyle>
            <a:defPPr>
              <a:defRPr kern="0"/>
            </a:defPPr>
            <a:lvl1pPr>
              <a:defRPr sz="1200" b="0" i="0">
                <a:solidFill>
                  <a:schemeClr val="tx1"/>
                </a:solidFill>
                <a:latin typeface="Trebuchet MS"/>
                <a:cs typeface="Trebuchet MS"/>
              </a:defRPr>
            </a:lvl1pPr>
          </a:lstStyle>
          <a:p>
            <a:pPr marL="12700"/>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Passenger Information </a:t>
            </a:r>
            <a:r>
              <a:rPr lang="en-GB" sz="1000" b="1" kern="0">
                <a:solidFill>
                  <a:prstClr val="black"/>
                </a:solidFill>
                <a:latin typeface="Aptos Display" panose="02110004020202020204"/>
                <a:cs typeface="Gill Sans MT"/>
              </a:rPr>
              <a:t>D</a:t>
            </a:r>
            <a:r>
              <a:rPr kumimoji="0" lang="en-GB" sz="1000" b="1" i="0" u="none" strike="noStrike" kern="0" cap="none" spc="0" normalizeH="0" baseline="0" noProof="0" err="1">
                <a:ln>
                  <a:noFill/>
                </a:ln>
                <a:solidFill>
                  <a:prstClr val="black"/>
                </a:solidFill>
                <a:effectLst/>
                <a:uLnTx/>
                <a:uFillTx/>
                <a:latin typeface="Aptos Display" panose="02110004020202020204"/>
                <a:ea typeface="+mn-ea"/>
                <a:cs typeface="Gill Sans MT"/>
              </a:rPr>
              <a:t>uring</a:t>
            </a:r>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 Disruption – Debrief </a:t>
            </a:r>
            <a:endParaRPr kumimoji="0" lang="en-GB" sz="1000" b="0" i="0" u="none" strike="noStrike" kern="0" cap="none" spc="140" normalizeH="0" baseline="0" noProof="0">
              <a:ln>
                <a:noFill/>
              </a:ln>
              <a:solidFill>
                <a:prstClr val="black"/>
              </a:solidFill>
              <a:effectLst/>
              <a:uLnTx/>
              <a:uFillTx/>
              <a:latin typeface="Aptos Display" panose="02110004020202020204"/>
              <a:ea typeface="+mn-ea"/>
              <a:cs typeface="Gill Sans MT"/>
            </a:endParaRPr>
          </a:p>
        </p:txBody>
      </p:sp>
      <p:sp>
        <p:nvSpPr>
          <p:cNvPr id="42" name="object 16">
            <a:extLst>
              <a:ext uri="{FF2B5EF4-FFF2-40B4-BE49-F238E27FC236}">
                <a16:creationId xmlns:a16="http://schemas.microsoft.com/office/drawing/2014/main" id="{7C9FD81E-79A9-7FCF-B2E4-6051987BD5F9}"/>
              </a:ext>
            </a:extLst>
          </p:cNvPr>
          <p:cNvSpPr txBox="1">
            <a:spLocks/>
          </p:cNvSpPr>
          <p:nvPr/>
        </p:nvSpPr>
        <p:spPr>
          <a:xfrm>
            <a:off x="1019174" y="229101"/>
            <a:ext cx="6371527" cy="1846659"/>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R="24130"/>
            <a:r>
              <a:rPr lang="en-GB" sz="4000" kern="0" spc="100">
                <a:solidFill>
                  <a:schemeClr val="accent6">
                    <a:lumMod val="75000"/>
                  </a:schemeClr>
                </a:solidFill>
                <a:latin typeface="Aptos" panose="020B0004020202020204" pitchFamily="34" charset="0"/>
              </a:rPr>
              <a:t>MANY PASSENGERS ARE DEVELOPING A HABIT TO CHECK IN ADVANCE</a:t>
            </a:r>
            <a:endParaRPr lang="en-GB" sz="1600" kern="0">
              <a:solidFill>
                <a:schemeClr val="accent6">
                  <a:lumMod val="75000"/>
                </a:schemeClr>
              </a:solidFill>
              <a:latin typeface="Aptos" panose="020B0004020202020204" pitchFamily="34" charset="0"/>
            </a:endParaRPr>
          </a:p>
        </p:txBody>
      </p:sp>
      <p:sp>
        <p:nvSpPr>
          <p:cNvPr id="5" name="object 11">
            <a:extLst>
              <a:ext uri="{FF2B5EF4-FFF2-40B4-BE49-F238E27FC236}">
                <a16:creationId xmlns:a16="http://schemas.microsoft.com/office/drawing/2014/main" id="{79511D87-6DF6-881A-D94F-64EE595C6127}"/>
              </a:ext>
            </a:extLst>
          </p:cNvPr>
          <p:cNvSpPr/>
          <p:nvPr/>
        </p:nvSpPr>
        <p:spPr>
          <a:xfrm>
            <a:off x="3778786" y="2571245"/>
            <a:ext cx="5306491" cy="3440369"/>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a:p>
        </p:txBody>
      </p:sp>
      <p:sp>
        <p:nvSpPr>
          <p:cNvPr id="172" name="Content Placeholder 3">
            <a:extLst>
              <a:ext uri="{FF2B5EF4-FFF2-40B4-BE49-F238E27FC236}">
                <a16:creationId xmlns:a16="http://schemas.microsoft.com/office/drawing/2014/main" id="{D8ED29C2-50A3-C7C3-D0FA-A5C31A0C2853}"/>
              </a:ext>
            </a:extLst>
          </p:cNvPr>
          <p:cNvSpPr txBox="1">
            <a:spLocks/>
          </p:cNvSpPr>
          <p:nvPr/>
        </p:nvSpPr>
        <p:spPr>
          <a:xfrm>
            <a:off x="3935413" y="2673350"/>
            <a:ext cx="5216899" cy="3196458"/>
          </a:xfrm>
          <a:prstGeom prst="rect">
            <a:avLst/>
          </a:prstGeom>
        </p:spPr>
        <p:txBody>
          <a:bodyPr vert="horz" lIns="0" tIns="0" rIns="0" bIns="0" rtlCol="0" anchor="t"/>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ts val="600"/>
              </a:spcBef>
              <a:defRPr/>
            </a:pPr>
            <a:r>
              <a:rPr lang="en-GB" sz="1600" b="1">
                <a:solidFill>
                  <a:schemeClr val="tx1">
                    <a:lumMod val="75000"/>
                    <a:lumOff val="25000"/>
                  </a:schemeClr>
                </a:solidFill>
              </a:rPr>
              <a:t>Online Channels </a:t>
            </a:r>
            <a:r>
              <a:rPr lang="en-GB" sz="1600">
                <a:solidFill>
                  <a:schemeClr val="tx1">
                    <a:lumMod val="75000"/>
                    <a:lumOff val="25000"/>
                  </a:schemeClr>
                </a:solidFill>
              </a:rPr>
              <a:t>offer clear, easy and timely information on up-coming planned disruption and are trusted to give reliable real-time information about an upcoming journey. </a:t>
            </a:r>
          </a:p>
          <a:p>
            <a:pPr lvl="0" algn="l">
              <a:spcBef>
                <a:spcPts val="600"/>
              </a:spcBef>
              <a:defRPr/>
            </a:pPr>
            <a:r>
              <a:rPr lang="en-GB" sz="1600">
                <a:solidFill>
                  <a:schemeClr val="tx1">
                    <a:lumMod val="75000"/>
                    <a:lumOff val="25000"/>
                  </a:schemeClr>
                </a:solidFill>
              </a:rPr>
              <a:t>The ability to check online before leaving is a habit that is growing for many, whether regular travellers/commuters or more occasional leisure travellers to give reassurance that their journey will go ahead as planned. </a:t>
            </a:r>
          </a:p>
          <a:p>
            <a:pPr lvl="0" algn="l">
              <a:spcBef>
                <a:spcPts val="600"/>
              </a:spcBef>
              <a:defRPr/>
            </a:pPr>
            <a:r>
              <a:rPr lang="en-GB" sz="1600">
                <a:solidFill>
                  <a:schemeClr val="tx1">
                    <a:lumMod val="75000"/>
                    <a:lumOff val="25000"/>
                  </a:schemeClr>
                </a:solidFill>
              </a:rPr>
              <a:t>If passengers discover there are delays, this gives time for the passenger to make alternative arrangements and explore alternative routes to work out if it is worth heading to the station or if they should abandon their journey. </a:t>
            </a:r>
          </a:p>
        </p:txBody>
      </p:sp>
      <p:pic>
        <p:nvPicPr>
          <p:cNvPr id="6" name="Picture 5" descr="Icon&#10;&#10;Description automatically generated">
            <a:extLst>
              <a:ext uri="{FF2B5EF4-FFF2-40B4-BE49-F238E27FC236}">
                <a16:creationId xmlns:a16="http://schemas.microsoft.com/office/drawing/2014/main" id="{873A0B0C-C5F0-25CC-47A3-94BFF58609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1299" y="531545"/>
            <a:ext cx="988229" cy="1063911"/>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038EF2F4-4CA9-2920-6244-AD096E11DD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42828" y="546700"/>
            <a:ext cx="988228" cy="1036977"/>
          </a:xfrm>
          <a:prstGeom prst="rect">
            <a:avLst/>
          </a:prstGeom>
        </p:spPr>
      </p:pic>
      <p:sp>
        <p:nvSpPr>
          <p:cNvPr id="15" name="Rectangle 14">
            <a:extLst>
              <a:ext uri="{FF2B5EF4-FFF2-40B4-BE49-F238E27FC236}">
                <a16:creationId xmlns:a16="http://schemas.microsoft.com/office/drawing/2014/main" id="{4D8BDB9C-8658-6EBB-1074-992C52E6EDB2}"/>
              </a:ext>
            </a:extLst>
          </p:cNvPr>
          <p:cNvSpPr/>
          <p:nvPr/>
        </p:nvSpPr>
        <p:spPr>
          <a:xfrm>
            <a:off x="9552299" y="239838"/>
            <a:ext cx="2283631" cy="23182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27510">
              <a:defRPr/>
            </a:pPr>
            <a:r>
              <a:rPr lang="en-GB" sz="1000" b="1">
                <a:solidFill>
                  <a:srgbClr val="FFFFFF"/>
                </a:solidFill>
                <a:latin typeface="+mj-lt"/>
              </a:rPr>
              <a:t>PRE-TRAVEL</a:t>
            </a:r>
          </a:p>
        </p:txBody>
      </p:sp>
      <p:sp>
        <p:nvSpPr>
          <p:cNvPr id="8" name="object 16">
            <a:extLst>
              <a:ext uri="{FF2B5EF4-FFF2-40B4-BE49-F238E27FC236}">
                <a16:creationId xmlns:a16="http://schemas.microsoft.com/office/drawing/2014/main" id="{CFF6D6B6-63D2-B19F-121A-F33750DB8E8A}"/>
              </a:ext>
            </a:extLst>
          </p:cNvPr>
          <p:cNvSpPr txBox="1">
            <a:spLocks/>
          </p:cNvSpPr>
          <p:nvPr/>
        </p:nvSpPr>
        <p:spPr>
          <a:xfrm>
            <a:off x="1019174" y="2636225"/>
            <a:ext cx="2459896" cy="1800493"/>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kern="0" spc="100">
                <a:latin typeface="+mn-lt"/>
              </a:rPr>
              <a:t>“I use Google which provides prompt info, live feedback on the time and delays, then if I need to double check I go to the Trainline or West Midlands Rail.”</a:t>
            </a:r>
          </a:p>
          <a:p>
            <a:pPr marR="24130" algn="r">
              <a:spcBef>
                <a:spcPts val="600"/>
              </a:spcBef>
              <a:defRPr/>
            </a:pPr>
            <a:r>
              <a:rPr lang="en-GB" sz="1400" i="1" kern="0" spc="100">
                <a:latin typeface="+mn-lt"/>
              </a:rPr>
              <a:t>North/Midlands, Leisure</a:t>
            </a:r>
            <a:endParaRPr kumimoji="0" lang="en-GB" sz="700" b="0" i="1" u="none" strike="noStrike" kern="0" cap="none" spc="0" normalizeH="0" baseline="0" noProof="0">
              <a:ln>
                <a:noFill/>
              </a:ln>
              <a:effectLst/>
              <a:uLnTx/>
              <a:uFillTx/>
              <a:latin typeface="+mn-lt"/>
              <a:ea typeface="+mn-ea"/>
              <a:cs typeface="Arial"/>
            </a:endParaRPr>
          </a:p>
        </p:txBody>
      </p:sp>
      <p:sp>
        <p:nvSpPr>
          <p:cNvPr id="10" name="object 16">
            <a:extLst>
              <a:ext uri="{FF2B5EF4-FFF2-40B4-BE49-F238E27FC236}">
                <a16:creationId xmlns:a16="http://schemas.microsoft.com/office/drawing/2014/main" id="{BEFE76C5-91A9-9719-ED1B-E7C028AED3C4}"/>
              </a:ext>
            </a:extLst>
          </p:cNvPr>
          <p:cNvSpPr txBox="1">
            <a:spLocks/>
          </p:cNvSpPr>
          <p:nvPr/>
        </p:nvSpPr>
        <p:spPr>
          <a:xfrm>
            <a:off x="1019174" y="4492290"/>
            <a:ext cx="2459896" cy="1585049"/>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kern="0" spc="100">
                <a:latin typeface="+mn-lt"/>
              </a:rPr>
              <a:t>“I’ve got a season ticket so I don’t have to purchase every time. I look at the Transport for Wales app on the morning of travel so I can see if there’s a delay.”</a:t>
            </a:r>
          </a:p>
          <a:p>
            <a:pPr marR="24130" algn="r">
              <a:spcBef>
                <a:spcPts val="600"/>
              </a:spcBef>
              <a:defRPr/>
            </a:pPr>
            <a:r>
              <a:rPr lang="en-GB" sz="1400" i="1" kern="0" spc="100">
                <a:latin typeface="+mn-lt"/>
              </a:rPr>
              <a:t>Wales, Business/Leisure</a:t>
            </a:r>
            <a:endParaRPr kumimoji="0" lang="en-GB" sz="700" b="0" i="1" u="none" strike="noStrike" kern="0" cap="none" spc="0" normalizeH="0" baseline="0" noProof="0">
              <a:ln>
                <a:noFill/>
              </a:ln>
              <a:effectLst/>
              <a:uLnTx/>
              <a:uFillTx/>
              <a:latin typeface="+mn-lt"/>
              <a:ea typeface="+mn-ea"/>
              <a:cs typeface="Arial"/>
            </a:endParaRPr>
          </a:p>
        </p:txBody>
      </p:sp>
      <p:sp>
        <p:nvSpPr>
          <p:cNvPr id="14" name="object 11">
            <a:extLst>
              <a:ext uri="{FF2B5EF4-FFF2-40B4-BE49-F238E27FC236}">
                <a16:creationId xmlns:a16="http://schemas.microsoft.com/office/drawing/2014/main" id="{39BDE2DA-06AB-F4EA-9FAD-551A24216632}"/>
              </a:ext>
            </a:extLst>
          </p:cNvPr>
          <p:cNvSpPr/>
          <p:nvPr/>
        </p:nvSpPr>
        <p:spPr>
          <a:xfrm>
            <a:off x="9222485" y="2571245"/>
            <a:ext cx="2555275" cy="3415201"/>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a:p>
        </p:txBody>
      </p:sp>
      <p:sp>
        <p:nvSpPr>
          <p:cNvPr id="16" name="Content Placeholder 3">
            <a:extLst>
              <a:ext uri="{FF2B5EF4-FFF2-40B4-BE49-F238E27FC236}">
                <a16:creationId xmlns:a16="http://schemas.microsoft.com/office/drawing/2014/main" id="{211105AF-B340-3F18-A58E-7DC61D149BB9}"/>
              </a:ext>
            </a:extLst>
          </p:cNvPr>
          <p:cNvSpPr txBox="1">
            <a:spLocks/>
          </p:cNvSpPr>
          <p:nvPr/>
        </p:nvSpPr>
        <p:spPr>
          <a:xfrm>
            <a:off x="9450022" y="2673350"/>
            <a:ext cx="2221107" cy="3196458"/>
          </a:xfrm>
          <a:prstGeom prst="rect">
            <a:avLst/>
          </a:prstGeom>
        </p:spPr>
        <p:txBody>
          <a:bodyPr vert="horz" lIns="0" tIns="0" rIns="0" bIns="0" rtlCol="0" anchor="t"/>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ts val="600"/>
              </a:spcBef>
              <a:defRPr/>
            </a:pPr>
            <a:r>
              <a:rPr lang="en-GB" sz="1600" b="1">
                <a:solidFill>
                  <a:schemeClr val="tx1">
                    <a:lumMod val="75000"/>
                    <a:lumOff val="25000"/>
                  </a:schemeClr>
                </a:solidFill>
              </a:rPr>
              <a:t>Offline channels </a:t>
            </a:r>
            <a:r>
              <a:rPr lang="en-GB" sz="1600">
                <a:solidFill>
                  <a:schemeClr val="tx1">
                    <a:lumMod val="75000"/>
                    <a:lumOff val="25000"/>
                  </a:schemeClr>
                </a:solidFill>
              </a:rPr>
              <a:t>are helpful for more advance notice with planned engineering works through posters, announcements or staff updates at the station, but these are likely to only be encountered by commuters and more frequent travellers. </a:t>
            </a:r>
            <a:endParaRPr lang="en-GB" sz="1600" b="1">
              <a:solidFill>
                <a:schemeClr val="tx1">
                  <a:lumMod val="75000"/>
                  <a:lumOff val="25000"/>
                </a:schemeClr>
              </a:solidFill>
            </a:endParaRPr>
          </a:p>
        </p:txBody>
      </p:sp>
      <p:sp>
        <p:nvSpPr>
          <p:cNvPr id="11" name="Footer Placeholder 10">
            <a:extLst>
              <a:ext uri="{FF2B5EF4-FFF2-40B4-BE49-F238E27FC236}">
                <a16:creationId xmlns:a16="http://schemas.microsoft.com/office/drawing/2014/main" id="{F16EC865-68E1-02B6-1EC4-F8D80F8B538D}"/>
              </a:ext>
            </a:extLst>
          </p:cNvPr>
          <p:cNvSpPr>
            <a:spLocks noGrp="1"/>
          </p:cNvSpPr>
          <p:nvPr>
            <p:ph type="ftr" sz="quarter" idx="11"/>
          </p:nvPr>
        </p:nvSpPr>
        <p:spPr/>
        <p:txBody>
          <a:bodyPr/>
          <a:lstStyle/>
          <a:p>
            <a:r>
              <a:rPr lang="en-GB"/>
              <a:t>© Quadrangle 2024 INTERNAL</a:t>
            </a:r>
          </a:p>
        </p:txBody>
      </p:sp>
      <p:sp>
        <p:nvSpPr>
          <p:cNvPr id="9" name="Slide Number Placeholder 8">
            <a:extLst>
              <a:ext uri="{FF2B5EF4-FFF2-40B4-BE49-F238E27FC236}">
                <a16:creationId xmlns:a16="http://schemas.microsoft.com/office/drawing/2014/main" id="{C2800CD0-4DDB-D283-8209-C9CB17C7BBBB}"/>
              </a:ext>
            </a:extLst>
          </p:cNvPr>
          <p:cNvSpPr>
            <a:spLocks noGrp="1"/>
          </p:cNvSpPr>
          <p:nvPr>
            <p:ph type="sldNum" sz="quarter" idx="12"/>
          </p:nvPr>
        </p:nvSpPr>
        <p:spPr/>
        <p:txBody>
          <a:bodyPr/>
          <a:lstStyle/>
          <a:p>
            <a:fld id="{D21AD756-BDF5-4970-ABE2-54C1A0898887}" type="slidenum">
              <a:rPr lang="en-GB" smtClean="0"/>
              <a:t>24</a:t>
            </a:fld>
            <a:endParaRPr lang="en-GB"/>
          </a:p>
        </p:txBody>
      </p:sp>
    </p:spTree>
    <p:extLst>
      <p:ext uri="{BB962C8B-B14F-4D97-AF65-F5344CB8AC3E}">
        <p14:creationId xmlns:p14="http://schemas.microsoft.com/office/powerpoint/2010/main" val="40188712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11">
            <a:extLst>
              <a:ext uri="{FF2B5EF4-FFF2-40B4-BE49-F238E27FC236}">
                <a16:creationId xmlns:a16="http://schemas.microsoft.com/office/drawing/2014/main" id="{CDB6D0A2-3ED3-CD35-C981-DCD82ECB39CC}"/>
              </a:ext>
            </a:extLst>
          </p:cNvPr>
          <p:cNvSpPr/>
          <p:nvPr/>
        </p:nvSpPr>
        <p:spPr>
          <a:xfrm>
            <a:off x="3778786" y="2458230"/>
            <a:ext cx="5306491" cy="3440369"/>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a:p>
        </p:txBody>
      </p:sp>
      <p:sp>
        <p:nvSpPr>
          <p:cNvPr id="18" name="object 11">
            <a:extLst>
              <a:ext uri="{FF2B5EF4-FFF2-40B4-BE49-F238E27FC236}">
                <a16:creationId xmlns:a16="http://schemas.microsoft.com/office/drawing/2014/main" id="{B6D51FED-4AED-2874-C7EC-5222EBEF6C4F}"/>
              </a:ext>
            </a:extLst>
          </p:cNvPr>
          <p:cNvSpPr/>
          <p:nvPr/>
        </p:nvSpPr>
        <p:spPr>
          <a:xfrm>
            <a:off x="9222485" y="2458230"/>
            <a:ext cx="2555275" cy="3415201"/>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a:p>
        </p:txBody>
      </p:sp>
      <p:sp>
        <p:nvSpPr>
          <p:cNvPr id="2" name="object 9">
            <a:extLst>
              <a:ext uri="{FF2B5EF4-FFF2-40B4-BE49-F238E27FC236}">
                <a16:creationId xmlns:a16="http://schemas.microsoft.com/office/drawing/2014/main" id="{254CE656-006E-0B08-8552-F0F035566DCB}"/>
              </a:ext>
            </a:extLst>
          </p:cNvPr>
          <p:cNvSpPr/>
          <p:nvPr/>
        </p:nvSpPr>
        <p:spPr>
          <a:xfrm>
            <a:off x="0" y="0"/>
            <a:ext cx="692805" cy="6858000"/>
          </a:xfrm>
          <a:custGeom>
            <a:avLst/>
            <a:gdLst/>
            <a:ahLst/>
            <a:cxnLst/>
            <a:rect l="l" t="t" r="r" b="b"/>
            <a:pathLst>
              <a:path w="1080135" h="10692130">
                <a:moveTo>
                  <a:pt x="1079995" y="0"/>
                </a:moveTo>
                <a:lnTo>
                  <a:pt x="0" y="0"/>
                </a:lnTo>
                <a:lnTo>
                  <a:pt x="0" y="10692003"/>
                </a:lnTo>
                <a:lnTo>
                  <a:pt x="1079995" y="10692003"/>
                </a:lnTo>
                <a:lnTo>
                  <a:pt x="1079995" y="0"/>
                </a:lnTo>
                <a:close/>
              </a:path>
            </a:pathLst>
          </a:custGeom>
          <a:solidFill>
            <a:schemeClr val="accent6">
              <a:lumMod val="75000"/>
            </a:schemeClr>
          </a:solidFill>
        </p:spPr>
        <p:txBody>
          <a:bodyPr wrap="square" lIns="0" tIns="0" rIns="0" bIns="0" rtlCol="0"/>
          <a:lstStyle/>
          <a:p>
            <a:endParaRPr/>
          </a:p>
        </p:txBody>
      </p:sp>
      <p:sp>
        <p:nvSpPr>
          <p:cNvPr id="3" name="object 10">
            <a:extLst>
              <a:ext uri="{FF2B5EF4-FFF2-40B4-BE49-F238E27FC236}">
                <a16:creationId xmlns:a16="http://schemas.microsoft.com/office/drawing/2014/main" id="{AFABD241-EECA-04E8-6BB1-1415F583CE60}"/>
              </a:ext>
            </a:extLst>
          </p:cNvPr>
          <p:cNvSpPr/>
          <p:nvPr/>
        </p:nvSpPr>
        <p:spPr>
          <a:xfrm>
            <a:off x="222744" y="3305345"/>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endParaRPr/>
          </a:p>
        </p:txBody>
      </p:sp>
      <p:sp>
        <p:nvSpPr>
          <p:cNvPr id="4" name="object 14">
            <a:extLst>
              <a:ext uri="{FF2B5EF4-FFF2-40B4-BE49-F238E27FC236}">
                <a16:creationId xmlns:a16="http://schemas.microsoft.com/office/drawing/2014/main" id="{5F812337-0A60-91E4-5E42-907979D339BA}"/>
              </a:ext>
            </a:extLst>
          </p:cNvPr>
          <p:cNvSpPr txBox="1">
            <a:spLocks/>
          </p:cNvSpPr>
          <p:nvPr/>
        </p:nvSpPr>
        <p:spPr>
          <a:xfrm>
            <a:off x="1019175" y="6560860"/>
            <a:ext cx="3716020" cy="153888"/>
          </a:xfrm>
          <a:prstGeom prst="rect">
            <a:avLst/>
          </a:prstGeom>
        </p:spPr>
        <p:txBody>
          <a:bodyPr vert="horz" wrap="square" lIns="0" tIns="0" rIns="0" bIns="0" rtlCol="0" anchor="ctr">
            <a:spAutoFit/>
          </a:bodyPr>
          <a:lstStyle>
            <a:defPPr>
              <a:defRPr kern="0"/>
            </a:defPPr>
            <a:lvl1pPr>
              <a:defRPr sz="1200" b="0" i="0">
                <a:solidFill>
                  <a:schemeClr val="tx1"/>
                </a:solidFill>
                <a:latin typeface="Trebuchet MS"/>
                <a:cs typeface="Trebuchet MS"/>
              </a:defRPr>
            </a:lvl1pPr>
          </a:lstStyle>
          <a:p>
            <a:pPr marL="12700"/>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Passenger Information </a:t>
            </a:r>
            <a:r>
              <a:rPr lang="en-GB" sz="1000" b="1" kern="0">
                <a:solidFill>
                  <a:prstClr val="black"/>
                </a:solidFill>
                <a:latin typeface="Aptos Display" panose="02110004020202020204"/>
                <a:cs typeface="Gill Sans MT"/>
              </a:rPr>
              <a:t>D</a:t>
            </a:r>
            <a:r>
              <a:rPr kumimoji="0" lang="en-GB" sz="1000" b="1" i="0" u="none" strike="noStrike" kern="0" cap="none" spc="0" normalizeH="0" baseline="0" noProof="0" err="1">
                <a:ln>
                  <a:noFill/>
                </a:ln>
                <a:solidFill>
                  <a:prstClr val="black"/>
                </a:solidFill>
                <a:effectLst/>
                <a:uLnTx/>
                <a:uFillTx/>
                <a:latin typeface="Aptos Display" panose="02110004020202020204"/>
                <a:ea typeface="+mn-ea"/>
                <a:cs typeface="Gill Sans MT"/>
              </a:rPr>
              <a:t>uring</a:t>
            </a:r>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 Disruption – Debrief </a:t>
            </a:r>
            <a:endParaRPr kumimoji="0" lang="en-GB" sz="1000" b="0" i="0" u="none" strike="noStrike" kern="0" cap="none" spc="140" normalizeH="0" baseline="0" noProof="0">
              <a:ln>
                <a:noFill/>
              </a:ln>
              <a:solidFill>
                <a:prstClr val="black"/>
              </a:solidFill>
              <a:effectLst/>
              <a:uLnTx/>
              <a:uFillTx/>
              <a:latin typeface="Aptos Display" panose="02110004020202020204"/>
              <a:ea typeface="+mn-ea"/>
              <a:cs typeface="Gill Sans MT"/>
            </a:endParaRPr>
          </a:p>
        </p:txBody>
      </p:sp>
      <p:sp>
        <p:nvSpPr>
          <p:cNvPr id="42" name="object 16">
            <a:extLst>
              <a:ext uri="{FF2B5EF4-FFF2-40B4-BE49-F238E27FC236}">
                <a16:creationId xmlns:a16="http://schemas.microsoft.com/office/drawing/2014/main" id="{7C9FD81E-79A9-7FCF-B2E4-6051987BD5F9}"/>
              </a:ext>
            </a:extLst>
          </p:cNvPr>
          <p:cNvSpPr txBox="1">
            <a:spLocks/>
          </p:cNvSpPr>
          <p:nvPr/>
        </p:nvSpPr>
        <p:spPr>
          <a:xfrm>
            <a:off x="1019174" y="229101"/>
            <a:ext cx="7237066" cy="1846659"/>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R="24130"/>
            <a:r>
              <a:rPr lang="en-GB" sz="4000" kern="0" spc="100">
                <a:solidFill>
                  <a:schemeClr val="accent6">
                    <a:lumMod val="75000"/>
                  </a:schemeClr>
                </a:solidFill>
                <a:latin typeface="Aptos" panose="020B0004020202020204" pitchFamily="34" charset="0"/>
              </a:rPr>
              <a:t>CHECKING EN-ROUTE TO THE STATION IS A LESS COMMON BEHAVIOUR</a:t>
            </a:r>
            <a:endParaRPr lang="en-GB" sz="1600" kern="0">
              <a:solidFill>
                <a:schemeClr val="accent6">
                  <a:lumMod val="75000"/>
                </a:schemeClr>
              </a:solidFill>
              <a:latin typeface="Aptos" panose="020B0004020202020204" pitchFamily="34" charset="0"/>
            </a:endParaRPr>
          </a:p>
        </p:txBody>
      </p:sp>
      <p:pic>
        <p:nvPicPr>
          <p:cNvPr id="11" name="Picture 10" descr="A picture containing text&#10;&#10;Description automatically generated">
            <a:extLst>
              <a:ext uri="{FF2B5EF4-FFF2-40B4-BE49-F238E27FC236}">
                <a16:creationId xmlns:a16="http://schemas.microsoft.com/office/drawing/2014/main" id="{71251CDB-0422-B93C-736E-CD5983C6FD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4767" y="459434"/>
            <a:ext cx="982198" cy="1063911"/>
          </a:xfrm>
          <a:prstGeom prst="rect">
            <a:avLst/>
          </a:prstGeom>
        </p:spPr>
      </p:pic>
      <p:pic>
        <p:nvPicPr>
          <p:cNvPr id="13" name="Picture 12" descr="Icon&#10;&#10;Description automatically generated">
            <a:extLst>
              <a:ext uri="{FF2B5EF4-FFF2-40B4-BE49-F238E27FC236}">
                <a16:creationId xmlns:a16="http://schemas.microsoft.com/office/drawing/2014/main" id="{A0F60A7E-6677-14F1-EEAE-DC37EE179D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8086" y="433322"/>
            <a:ext cx="988229" cy="1063911"/>
          </a:xfrm>
          <a:prstGeom prst="rect">
            <a:avLst/>
          </a:prstGeom>
        </p:spPr>
      </p:pic>
      <p:sp>
        <p:nvSpPr>
          <p:cNvPr id="16" name="Rectangle 15">
            <a:extLst>
              <a:ext uri="{FF2B5EF4-FFF2-40B4-BE49-F238E27FC236}">
                <a16:creationId xmlns:a16="http://schemas.microsoft.com/office/drawing/2014/main" id="{EAB22145-B6D7-9C2B-A64D-A3548D1CF68C}"/>
              </a:ext>
            </a:extLst>
          </p:cNvPr>
          <p:cNvSpPr/>
          <p:nvPr/>
        </p:nvSpPr>
        <p:spPr>
          <a:xfrm>
            <a:off x="9548693" y="163977"/>
            <a:ext cx="2287237" cy="23182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27510">
              <a:defRPr/>
            </a:pPr>
            <a:r>
              <a:rPr lang="en-GB" sz="1000" b="1">
                <a:solidFill>
                  <a:srgbClr val="FFFFFF"/>
                </a:solidFill>
                <a:latin typeface="+mj-lt"/>
              </a:rPr>
              <a:t>GET TO THE TRAIN</a:t>
            </a:r>
          </a:p>
        </p:txBody>
      </p:sp>
      <p:sp>
        <p:nvSpPr>
          <p:cNvPr id="6" name="object 16">
            <a:extLst>
              <a:ext uri="{FF2B5EF4-FFF2-40B4-BE49-F238E27FC236}">
                <a16:creationId xmlns:a16="http://schemas.microsoft.com/office/drawing/2014/main" id="{DA0DCCE7-97D4-5AEE-54B0-F56884DC8ABF}"/>
              </a:ext>
            </a:extLst>
          </p:cNvPr>
          <p:cNvSpPr txBox="1">
            <a:spLocks/>
          </p:cNvSpPr>
          <p:nvPr/>
        </p:nvSpPr>
        <p:spPr>
          <a:xfrm>
            <a:off x="1019174" y="2560335"/>
            <a:ext cx="2607603" cy="1800493"/>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kern="0" spc="100">
                <a:latin typeface="+mn-lt"/>
              </a:rPr>
              <a:t>“As I drive to the station and park nearby, the only opportunity for me to find out any problems on the way would be to check my phone before the short walk to the station.”</a:t>
            </a:r>
          </a:p>
          <a:p>
            <a:pPr marR="24130" algn="r">
              <a:spcBef>
                <a:spcPts val="600"/>
              </a:spcBef>
              <a:defRPr/>
            </a:pPr>
            <a:r>
              <a:rPr kumimoji="0" lang="en-GB" sz="1400" b="0" i="1" u="none" strike="noStrike" kern="0" cap="none" spc="100" normalizeH="0" baseline="0" noProof="0">
                <a:ln>
                  <a:noFill/>
                </a:ln>
                <a:effectLst/>
                <a:uLnTx/>
                <a:uFillTx/>
                <a:latin typeface="Aptos" panose="020B0004020202020204" pitchFamily="34" charset="0"/>
                <a:ea typeface="+mn-ea"/>
                <a:cs typeface="Arial"/>
              </a:rPr>
              <a:t>London/South, Leisure</a:t>
            </a:r>
            <a:endParaRPr kumimoji="0" lang="en-GB" sz="700" b="0" i="1" u="none" strike="noStrike" kern="0" cap="none" spc="0" normalizeH="0" baseline="0" noProof="0">
              <a:ln>
                <a:noFill/>
              </a:ln>
              <a:effectLst/>
              <a:uLnTx/>
              <a:uFillTx/>
              <a:latin typeface="Aptos" panose="020B0004020202020204" pitchFamily="34" charset="0"/>
              <a:ea typeface="+mn-ea"/>
              <a:cs typeface="Arial"/>
            </a:endParaRPr>
          </a:p>
        </p:txBody>
      </p:sp>
      <p:sp>
        <p:nvSpPr>
          <p:cNvPr id="7" name="object 16">
            <a:extLst>
              <a:ext uri="{FF2B5EF4-FFF2-40B4-BE49-F238E27FC236}">
                <a16:creationId xmlns:a16="http://schemas.microsoft.com/office/drawing/2014/main" id="{CD865717-459F-538F-07D0-56738B36A442}"/>
              </a:ext>
            </a:extLst>
          </p:cNvPr>
          <p:cNvSpPr txBox="1">
            <a:spLocks/>
          </p:cNvSpPr>
          <p:nvPr/>
        </p:nvSpPr>
        <p:spPr>
          <a:xfrm>
            <a:off x="1019174" y="4523028"/>
            <a:ext cx="2607603" cy="1800493"/>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kern="0" spc="100">
                <a:latin typeface="+mn-lt"/>
              </a:rPr>
              <a:t>“On the way to the station I tend to check either the TOC’s Twitter or the Twitter of the train station. If I had wind of something that might be going on, I’d check the NRE app.”</a:t>
            </a:r>
          </a:p>
          <a:p>
            <a:pPr marR="24130" algn="r">
              <a:spcBef>
                <a:spcPts val="600"/>
              </a:spcBef>
              <a:defRPr/>
            </a:pPr>
            <a:r>
              <a:rPr lang="en-GB" sz="1400" i="1" kern="0" spc="100">
                <a:latin typeface="Aptos" panose="020B0004020202020204" pitchFamily="34" charset="0"/>
              </a:rPr>
              <a:t>North/Midlands, Business</a:t>
            </a:r>
            <a:endParaRPr kumimoji="0" lang="en-GB" sz="700" b="0" i="1" u="none" strike="noStrike" kern="0" cap="none" spc="0" normalizeH="0" baseline="0" noProof="0">
              <a:ln>
                <a:noFill/>
              </a:ln>
              <a:effectLst/>
              <a:uLnTx/>
              <a:uFillTx/>
              <a:latin typeface="Aptos" panose="020B0004020202020204" pitchFamily="34" charset="0"/>
              <a:ea typeface="+mn-ea"/>
              <a:cs typeface="Arial"/>
            </a:endParaRPr>
          </a:p>
        </p:txBody>
      </p:sp>
      <p:sp>
        <p:nvSpPr>
          <p:cNvPr id="10" name="Content Placeholder 3">
            <a:extLst>
              <a:ext uri="{FF2B5EF4-FFF2-40B4-BE49-F238E27FC236}">
                <a16:creationId xmlns:a16="http://schemas.microsoft.com/office/drawing/2014/main" id="{9A495515-78F7-0956-D71F-E7BAEFAE7E0D}"/>
              </a:ext>
            </a:extLst>
          </p:cNvPr>
          <p:cNvSpPr txBox="1">
            <a:spLocks/>
          </p:cNvSpPr>
          <p:nvPr/>
        </p:nvSpPr>
        <p:spPr>
          <a:xfrm>
            <a:off x="3935509" y="2560335"/>
            <a:ext cx="4745166" cy="3196458"/>
          </a:xfrm>
          <a:prstGeom prst="rect">
            <a:avLst/>
          </a:prstGeom>
        </p:spPr>
        <p:txBody>
          <a:bodyPr vert="horz" lIns="0" tIns="0" rIns="0" bIns="0" rtlCol="0" anchor="t"/>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ts val="600"/>
              </a:spcBef>
              <a:defRPr/>
            </a:pPr>
            <a:r>
              <a:rPr lang="en-GB" sz="1600">
                <a:solidFill>
                  <a:schemeClr val="tx1">
                    <a:lumMod val="75000"/>
                    <a:lumOff val="25000"/>
                  </a:schemeClr>
                </a:solidFill>
              </a:rPr>
              <a:t>Those that drive to the station are not able to safely use </a:t>
            </a:r>
            <a:r>
              <a:rPr lang="en-GB" sz="1600" b="1">
                <a:solidFill>
                  <a:schemeClr val="tx1">
                    <a:lumMod val="75000"/>
                    <a:lumOff val="25000"/>
                  </a:schemeClr>
                </a:solidFill>
              </a:rPr>
              <a:t>online channels </a:t>
            </a:r>
            <a:r>
              <a:rPr lang="en-GB" sz="1600">
                <a:solidFill>
                  <a:schemeClr val="tx1">
                    <a:lumMod val="75000"/>
                    <a:lumOff val="25000"/>
                  </a:schemeClr>
                </a:solidFill>
              </a:rPr>
              <a:t>whilst in transit and are unlikely to receive further information until they park. </a:t>
            </a:r>
          </a:p>
          <a:p>
            <a:pPr lvl="0" algn="l">
              <a:spcBef>
                <a:spcPts val="600"/>
              </a:spcBef>
              <a:defRPr/>
            </a:pPr>
            <a:r>
              <a:rPr lang="en-GB" sz="1600">
                <a:solidFill>
                  <a:schemeClr val="tx1">
                    <a:lumMod val="75000"/>
                    <a:lumOff val="25000"/>
                  </a:schemeClr>
                </a:solidFill>
              </a:rPr>
              <a:t>Those that walk or take the bus, are more easily able to check the status of their train whilst on their way and a few claim to do so, refreshing their preferred app or live departures. </a:t>
            </a:r>
          </a:p>
          <a:p>
            <a:pPr lvl="0" algn="l">
              <a:spcBef>
                <a:spcPts val="600"/>
              </a:spcBef>
              <a:defRPr/>
            </a:pPr>
            <a:r>
              <a:rPr lang="en-GB" sz="1600">
                <a:solidFill>
                  <a:schemeClr val="tx1">
                    <a:lumMod val="75000"/>
                    <a:lumOff val="25000"/>
                  </a:schemeClr>
                </a:solidFill>
              </a:rPr>
              <a:t>Passengers claim this “checking” behaviour increases if it’s either an important connection (e.g. to a time crucial event) or if they know there may be delays or disruption. </a:t>
            </a:r>
          </a:p>
          <a:p>
            <a:pPr lvl="0" algn="l">
              <a:spcBef>
                <a:spcPts val="600"/>
              </a:spcBef>
              <a:defRPr/>
            </a:pPr>
            <a:endParaRPr lang="en-GB" sz="1600">
              <a:solidFill>
                <a:schemeClr val="tx1">
                  <a:lumMod val="75000"/>
                  <a:lumOff val="25000"/>
                </a:schemeClr>
              </a:solidFill>
            </a:endParaRPr>
          </a:p>
        </p:txBody>
      </p:sp>
      <p:sp>
        <p:nvSpPr>
          <p:cNvPr id="15" name="Content Placeholder 3">
            <a:extLst>
              <a:ext uri="{FF2B5EF4-FFF2-40B4-BE49-F238E27FC236}">
                <a16:creationId xmlns:a16="http://schemas.microsoft.com/office/drawing/2014/main" id="{EB214D83-F5AD-9A47-B1C8-8D1C0BD49A16}"/>
              </a:ext>
            </a:extLst>
          </p:cNvPr>
          <p:cNvSpPr txBox="1">
            <a:spLocks/>
          </p:cNvSpPr>
          <p:nvPr/>
        </p:nvSpPr>
        <p:spPr>
          <a:xfrm>
            <a:off x="9289083" y="2560335"/>
            <a:ext cx="2465916" cy="3196458"/>
          </a:xfrm>
          <a:prstGeom prst="rect">
            <a:avLst/>
          </a:prstGeom>
        </p:spPr>
        <p:txBody>
          <a:bodyPr vert="horz" lIns="0" tIns="0" rIns="0" bIns="0" rtlCol="0" anchor="t"/>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ts val="600"/>
              </a:spcBef>
              <a:defRPr/>
            </a:pPr>
            <a:r>
              <a:rPr lang="en-GB" sz="1600">
                <a:solidFill>
                  <a:schemeClr val="tx1">
                    <a:lumMod val="75000"/>
                    <a:lumOff val="25000"/>
                  </a:schemeClr>
                </a:solidFill>
              </a:rPr>
              <a:t>Passengers may potentially hear an update on local radio in extreme cases of disruption but </a:t>
            </a:r>
            <a:r>
              <a:rPr lang="en-GB" sz="1600" b="1">
                <a:solidFill>
                  <a:schemeClr val="tx1">
                    <a:lumMod val="75000"/>
                    <a:lumOff val="25000"/>
                  </a:schemeClr>
                </a:solidFill>
              </a:rPr>
              <a:t>offline channels </a:t>
            </a:r>
            <a:r>
              <a:rPr lang="en-GB" sz="1600">
                <a:solidFill>
                  <a:schemeClr val="tx1">
                    <a:lumMod val="75000"/>
                    <a:lumOff val="25000"/>
                  </a:schemeClr>
                </a:solidFill>
              </a:rPr>
              <a:t>on the way to the train are limited until they reach the station. </a:t>
            </a:r>
          </a:p>
          <a:p>
            <a:pPr lvl="0" algn="l">
              <a:spcBef>
                <a:spcPts val="600"/>
              </a:spcBef>
              <a:defRPr/>
            </a:pPr>
            <a:r>
              <a:rPr lang="en-GB" sz="1600">
                <a:solidFill>
                  <a:schemeClr val="tx1">
                    <a:lumMod val="75000"/>
                    <a:lumOff val="25000"/>
                  </a:schemeClr>
                </a:solidFill>
              </a:rPr>
              <a:t>At the station, they might see crowds or other passengers that might alert them to a potential disruption. </a:t>
            </a:r>
          </a:p>
        </p:txBody>
      </p:sp>
      <p:sp>
        <p:nvSpPr>
          <p:cNvPr id="5" name="Footer Placeholder 4">
            <a:extLst>
              <a:ext uri="{FF2B5EF4-FFF2-40B4-BE49-F238E27FC236}">
                <a16:creationId xmlns:a16="http://schemas.microsoft.com/office/drawing/2014/main" id="{E2CB928F-AD47-9EAF-9B08-A69D221A261B}"/>
              </a:ext>
            </a:extLst>
          </p:cNvPr>
          <p:cNvSpPr>
            <a:spLocks noGrp="1"/>
          </p:cNvSpPr>
          <p:nvPr>
            <p:ph type="ftr" sz="quarter" idx="11"/>
          </p:nvPr>
        </p:nvSpPr>
        <p:spPr/>
        <p:txBody>
          <a:bodyPr/>
          <a:lstStyle/>
          <a:p>
            <a:r>
              <a:rPr lang="en-GB"/>
              <a:t>© Quadrangle 2024 INTERNAL</a:t>
            </a:r>
          </a:p>
        </p:txBody>
      </p:sp>
      <p:sp>
        <p:nvSpPr>
          <p:cNvPr id="8" name="Slide Number Placeholder 7">
            <a:extLst>
              <a:ext uri="{FF2B5EF4-FFF2-40B4-BE49-F238E27FC236}">
                <a16:creationId xmlns:a16="http://schemas.microsoft.com/office/drawing/2014/main" id="{383D765B-C3DC-32AB-9186-A0E79025FDDE}"/>
              </a:ext>
            </a:extLst>
          </p:cNvPr>
          <p:cNvSpPr>
            <a:spLocks noGrp="1"/>
          </p:cNvSpPr>
          <p:nvPr>
            <p:ph type="sldNum" sz="quarter" idx="12"/>
          </p:nvPr>
        </p:nvSpPr>
        <p:spPr/>
        <p:txBody>
          <a:bodyPr/>
          <a:lstStyle/>
          <a:p>
            <a:fld id="{D21AD756-BDF5-4970-ABE2-54C1A0898887}" type="slidenum">
              <a:rPr lang="en-GB" smtClean="0"/>
              <a:t>25</a:t>
            </a:fld>
            <a:endParaRPr lang="en-GB"/>
          </a:p>
        </p:txBody>
      </p:sp>
    </p:spTree>
    <p:extLst>
      <p:ext uri="{BB962C8B-B14F-4D97-AF65-F5344CB8AC3E}">
        <p14:creationId xmlns:p14="http://schemas.microsoft.com/office/powerpoint/2010/main" val="41698505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254CE656-006E-0B08-8552-F0F035566DCB}"/>
              </a:ext>
            </a:extLst>
          </p:cNvPr>
          <p:cNvSpPr/>
          <p:nvPr/>
        </p:nvSpPr>
        <p:spPr>
          <a:xfrm>
            <a:off x="0" y="0"/>
            <a:ext cx="692805" cy="6858000"/>
          </a:xfrm>
          <a:custGeom>
            <a:avLst/>
            <a:gdLst/>
            <a:ahLst/>
            <a:cxnLst/>
            <a:rect l="l" t="t" r="r" b="b"/>
            <a:pathLst>
              <a:path w="1080135" h="10692130">
                <a:moveTo>
                  <a:pt x="1079995" y="0"/>
                </a:moveTo>
                <a:lnTo>
                  <a:pt x="0" y="0"/>
                </a:lnTo>
                <a:lnTo>
                  <a:pt x="0" y="10692003"/>
                </a:lnTo>
                <a:lnTo>
                  <a:pt x="1079995" y="10692003"/>
                </a:lnTo>
                <a:lnTo>
                  <a:pt x="1079995" y="0"/>
                </a:lnTo>
                <a:close/>
              </a:path>
            </a:pathLst>
          </a:custGeom>
          <a:solidFill>
            <a:schemeClr val="accent6">
              <a:lumMod val="75000"/>
            </a:schemeClr>
          </a:solidFill>
        </p:spPr>
        <p:txBody>
          <a:bodyPr wrap="square" lIns="0" tIns="0" rIns="0" bIns="0" rtlCol="0"/>
          <a:lstStyle/>
          <a:p>
            <a:endParaRPr/>
          </a:p>
        </p:txBody>
      </p:sp>
      <p:sp>
        <p:nvSpPr>
          <p:cNvPr id="3" name="object 10">
            <a:extLst>
              <a:ext uri="{FF2B5EF4-FFF2-40B4-BE49-F238E27FC236}">
                <a16:creationId xmlns:a16="http://schemas.microsoft.com/office/drawing/2014/main" id="{AFABD241-EECA-04E8-6BB1-1415F583CE60}"/>
              </a:ext>
            </a:extLst>
          </p:cNvPr>
          <p:cNvSpPr/>
          <p:nvPr/>
        </p:nvSpPr>
        <p:spPr>
          <a:xfrm>
            <a:off x="222744" y="3305345"/>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endParaRPr/>
          </a:p>
        </p:txBody>
      </p:sp>
      <p:sp>
        <p:nvSpPr>
          <p:cNvPr id="4" name="object 14">
            <a:extLst>
              <a:ext uri="{FF2B5EF4-FFF2-40B4-BE49-F238E27FC236}">
                <a16:creationId xmlns:a16="http://schemas.microsoft.com/office/drawing/2014/main" id="{5F812337-0A60-91E4-5E42-907979D339BA}"/>
              </a:ext>
            </a:extLst>
          </p:cNvPr>
          <p:cNvSpPr txBox="1">
            <a:spLocks/>
          </p:cNvSpPr>
          <p:nvPr/>
        </p:nvSpPr>
        <p:spPr>
          <a:xfrm>
            <a:off x="1019175" y="6560860"/>
            <a:ext cx="3716020" cy="153888"/>
          </a:xfrm>
          <a:prstGeom prst="rect">
            <a:avLst/>
          </a:prstGeom>
        </p:spPr>
        <p:txBody>
          <a:bodyPr vert="horz" wrap="square" lIns="0" tIns="0" rIns="0" bIns="0" rtlCol="0" anchor="ctr">
            <a:spAutoFit/>
          </a:bodyPr>
          <a:lstStyle>
            <a:defPPr>
              <a:defRPr kern="0"/>
            </a:defPPr>
            <a:lvl1pPr>
              <a:defRPr sz="1200" b="0" i="0">
                <a:solidFill>
                  <a:schemeClr val="tx1"/>
                </a:solidFill>
                <a:latin typeface="Trebuchet MS"/>
                <a:cs typeface="Trebuchet MS"/>
              </a:defRPr>
            </a:lvl1pPr>
          </a:lstStyle>
          <a:p>
            <a:pPr marL="12700"/>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Passenger Information </a:t>
            </a:r>
            <a:r>
              <a:rPr lang="en-GB" sz="1000" b="1" kern="0">
                <a:solidFill>
                  <a:prstClr val="black"/>
                </a:solidFill>
                <a:latin typeface="Aptos Display" panose="02110004020202020204"/>
                <a:cs typeface="Gill Sans MT"/>
              </a:rPr>
              <a:t>D</a:t>
            </a:r>
            <a:r>
              <a:rPr kumimoji="0" lang="en-GB" sz="1000" b="1" i="0" u="none" strike="noStrike" kern="0" cap="none" spc="0" normalizeH="0" baseline="0" noProof="0" err="1">
                <a:ln>
                  <a:noFill/>
                </a:ln>
                <a:solidFill>
                  <a:prstClr val="black"/>
                </a:solidFill>
                <a:effectLst/>
                <a:uLnTx/>
                <a:uFillTx/>
                <a:latin typeface="Aptos Display" panose="02110004020202020204"/>
                <a:ea typeface="+mn-ea"/>
                <a:cs typeface="Gill Sans MT"/>
              </a:rPr>
              <a:t>uring</a:t>
            </a:r>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 Disruption – Debrief </a:t>
            </a:r>
            <a:endParaRPr kumimoji="0" lang="en-GB" sz="1000" b="0" i="0" u="none" strike="noStrike" kern="0" cap="none" spc="140" normalizeH="0" baseline="0" noProof="0">
              <a:ln>
                <a:noFill/>
              </a:ln>
              <a:solidFill>
                <a:prstClr val="black"/>
              </a:solidFill>
              <a:effectLst/>
              <a:uLnTx/>
              <a:uFillTx/>
              <a:latin typeface="Aptos Display" panose="02110004020202020204"/>
              <a:ea typeface="+mn-ea"/>
              <a:cs typeface="Gill Sans MT"/>
            </a:endParaRPr>
          </a:p>
        </p:txBody>
      </p:sp>
      <p:sp>
        <p:nvSpPr>
          <p:cNvPr id="42" name="object 16">
            <a:extLst>
              <a:ext uri="{FF2B5EF4-FFF2-40B4-BE49-F238E27FC236}">
                <a16:creationId xmlns:a16="http://schemas.microsoft.com/office/drawing/2014/main" id="{7C9FD81E-79A9-7FCF-B2E4-6051987BD5F9}"/>
              </a:ext>
            </a:extLst>
          </p:cNvPr>
          <p:cNvSpPr txBox="1">
            <a:spLocks/>
          </p:cNvSpPr>
          <p:nvPr/>
        </p:nvSpPr>
        <p:spPr>
          <a:xfrm>
            <a:off x="1019174" y="229101"/>
            <a:ext cx="7237066" cy="1846659"/>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R="24130"/>
            <a:r>
              <a:rPr lang="en-GB" sz="4000" kern="0" spc="100">
                <a:solidFill>
                  <a:schemeClr val="accent6">
                    <a:lumMod val="75000"/>
                  </a:schemeClr>
                </a:solidFill>
                <a:latin typeface="Aptos" panose="020B0004020202020204" pitchFamily="34" charset="0"/>
              </a:rPr>
              <a:t>AT THE STATION THERE IS A PREFERENCE TOWARDS OFFLINE COMMUNCIATION</a:t>
            </a:r>
            <a:endParaRPr lang="en-GB" sz="1600" kern="0">
              <a:solidFill>
                <a:schemeClr val="accent6">
                  <a:lumMod val="75000"/>
                </a:schemeClr>
              </a:solidFill>
              <a:latin typeface="Aptos" panose="020B0004020202020204" pitchFamily="34" charset="0"/>
            </a:endParaRPr>
          </a:p>
        </p:txBody>
      </p:sp>
      <p:pic>
        <p:nvPicPr>
          <p:cNvPr id="10" name="Picture 9" descr="A picture containing icon&#10;&#10;Description automatically generated">
            <a:extLst>
              <a:ext uri="{FF2B5EF4-FFF2-40B4-BE49-F238E27FC236}">
                <a16:creationId xmlns:a16="http://schemas.microsoft.com/office/drawing/2014/main" id="{B4CC0803-5D00-DE49-83AC-91FA98E18F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0856" y="494135"/>
            <a:ext cx="982910" cy="1057178"/>
          </a:xfrm>
          <a:prstGeom prst="rect">
            <a:avLst/>
          </a:prstGeom>
        </p:spPr>
      </p:pic>
      <p:sp>
        <p:nvSpPr>
          <p:cNvPr id="16" name="Rectangle 15">
            <a:extLst>
              <a:ext uri="{FF2B5EF4-FFF2-40B4-BE49-F238E27FC236}">
                <a16:creationId xmlns:a16="http://schemas.microsoft.com/office/drawing/2014/main" id="{EAB22145-B6D7-9C2B-A64D-A3548D1CF68C}"/>
              </a:ext>
            </a:extLst>
          </p:cNvPr>
          <p:cNvSpPr/>
          <p:nvPr/>
        </p:nvSpPr>
        <p:spPr>
          <a:xfrm>
            <a:off x="9548693" y="151843"/>
            <a:ext cx="2287237" cy="23182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27510">
              <a:defRPr/>
            </a:pPr>
            <a:r>
              <a:rPr lang="en-GB" sz="1000" b="1">
                <a:solidFill>
                  <a:srgbClr val="FFFFFF"/>
                </a:solidFill>
                <a:latin typeface="+mj-lt"/>
              </a:rPr>
              <a:t>GET TO THE TRAIN</a:t>
            </a:r>
          </a:p>
        </p:txBody>
      </p:sp>
      <p:sp>
        <p:nvSpPr>
          <p:cNvPr id="6" name="object 16">
            <a:extLst>
              <a:ext uri="{FF2B5EF4-FFF2-40B4-BE49-F238E27FC236}">
                <a16:creationId xmlns:a16="http://schemas.microsoft.com/office/drawing/2014/main" id="{DA0DCCE7-97D4-5AEE-54B0-F56884DC8ABF}"/>
              </a:ext>
            </a:extLst>
          </p:cNvPr>
          <p:cNvSpPr txBox="1">
            <a:spLocks/>
          </p:cNvSpPr>
          <p:nvPr/>
        </p:nvSpPr>
        <p:spPr>
          <a:xfrm>
            <a:off x="1019175" y="2673350"/>
            <a:ext cx="2459896" cy="1154162"/>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kern="0" spc="100">
                <a:latin typeface="+mn-lt"/>
              </a:rPr>
              <a:t>“On arrival at the station I would check the boards and the train times to see if any had been cancelled.”</a:t>
            </a:r>
          </a:p>
          <a:p>
            <a:pPr marR="24130" algn="r">
              <a:spcBef>
                <a:spcPts val="600"/>
              </a:spcBef>
              <a:defRPr/>
            </a:pPr>
            <a:r>
              <a:rPr kumimoji="0" lang="en-GB" sz="1400" b="0" i="1" u="none" strike="noStrike" kern="0" cap="none" spc="100" normalizeH="0" baseline="0" noProof="0">
                <a:ln>
                  <a:noFill/>
                </a:ln>
                <a:effectLst/>
                <a:uLnTx/>
                <a:uFillTx/>
                <a:latin typeface="Aptos" panose="020B0004020202020204" pitchFamily="34" charset="0"/>
                <a:ea typeface="+mn-ea"/>
                <a:cs typeface="Arial"/>
              </a:rPr>
              <a:t>North/Midlands, Business</a:t>
            </a:r>
            <a:endParaRPr kumimoji="0" lang="en-GB" sz="700" b="0" i="1" u="none" strike="noStrike" kern="0" cap="none" spc="0" normalizeH="0" baseline="0" noProof="0">
              <a:ln>
                <a:noFill/>
              </a:ln>
              <a:effectLst/>
              <a:uLnTx/>
              <a:uFillTx/>
              <a:latin typeface="Aptos" panose="020B0004020202020204" pitchFamily="34" charset="0"/>
              <a:ea typeface="+mn-ea"/>
              <a:cs typeface="Arial"/>
            </a:endParaRPr>
          </a:p>
        </p:txBody>
      </p:sp>
      <p:sp>
        <p:nvSpPr>
          <p:cNvPr id="7" name="object 16">
            <a:extLst>
              <a:ext uri="{FF2B5EF4-FFF2-40B4-BE49-F238E27FC236}">
                <a16:creationId xmlns:a16="http://schemas.microsoft.com/office/drawing/2014/main" id="{CD865717-459F-538F-07D0-56738B36A442}"/>
              </a:ext>
            </a:extLst>
          </p:cNvPr>
          <p:cNvSpPr txBox="1">
            <a:spLocks/>
          </p:cNvSpPr>
          <p:nvPr/>
        </p:nvSpPr>
        <p:spPr>
          <a:xfrm>
            <a:off x="1019175" y="4029894"/>
            <a:ext cx="2572324" cy="2446824"/>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kern="0" spc="100">
                <a:latin typeface="+mn-lt"/>
              </a:rPr>
              <a:t>“When approaching the platform I would listen to announcement, look at the info screens, observe passenger reactions in case I missed any announcement. If there is a significant delay, I would go to the information desk to ask at the ticket office.”</a:t>
            </a:r>
          </a:p>
          <a:p>
            <a:pPr marR="24130" algn="r">
              <a:spcBef>
                <a:spcPts val="600"/>
              </a:spcBef>
              <a:defRPr/>
            </a:pPr>
            <a:r>
              <a:rPr lang="en-GB" sz="1400" i="1" kern="0" spc="100">
                <a:latin typeface="Aptos" panose="020B0004020202020204" pitchFamily="34" charset="0"/>
              </a:rPr>
              <a:t>North/Midlands, Leisure</a:t>
            </a:r>
            <a:endParaRPr kumimoji="0" lang="en-GB" sz="700" b="0" i="1" u="none" strike="noStrike" kern="0" cap="none" spc="0" normalizeH="0" baseline="0" noProof="0">
              <a:ln>
                <a:noFill/>
              </a:ln>
              <a:effectLst/>
              <a:uLnTx/>
              <a:uFillTx/>
              <a:latin typeface="Aptos" panose="020B0004020202020204" pitchFamily="34" charset="0"/>
              <a:ea typeface="+mn-ea"/>
              <a:cs typeface="Arial"/>
            </a:endParaRPr>
          </a:p>
        </p:txBody>
      </p:sp>
      <p:sp>
        <p:nvSpPr>
          <p:cNvPr id="8" name="object 11">
            <a:extLst>
              <a:ext uri="{FF2B5EF4-FFF2-40B4-BE49-F238E27FC236}">
                <a16:creationId xmlns:a16="http://schemas.microsoft.com/office/drawing/2014/main" id="{4376F17C-11F1-FC72-E6C3-55CF96D74F5F}"/>
              </a:ext>
            </a:extLst>
          </p:cNvPr>
          <p:cNvSpPr/>
          <p:nvPr/>
        </p:nvSpPr>
        <p:spPr>
          <a:xfrm>
            <a:off x="8062861" y="2565400"/>
            <a:ext cx="3829102" cy="3475335"/>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a:p>
        </p:txBody>
      </p:sp>
      <p:sp>
        <p:nvSpPr>
          <p:cNvPr id="11" name="Content Placeholder 3">
            <a:extLst>
              <a:ext uri="{FF2B5EF4-FFF2-40B4-BE49-F238E27FC236}">
                <a16:creationId xmlns:a16="http://schemas.microsoft.com/office/drawing/2014/main" id="{D416D453-7556-C724-5D5E-7DA345696131}"/>
              </a:ext>
            </a:extLst>
          </p:cNvPr>
          <p:cNvSpPr txBox="1">
            <a:spLocks/>
          </p:cNvSpPr>
          <p:nvPr/>
        </p:nvSpPr>
        <p:spPr>
          <a:xfrm>
            <a:off x="8159379" y="2673350"/>
            <a:ext cx="3633442" cy="3196458"/>
          </a:xfrm>
          <a:prstGeom prst="rect">
            <a:avLst/>
          </a:prstGeom>
        </p:spPr>
        <p:txBody>
          <a:bodyPr vert="horz" lIns="0" tIns="0" rIns="0" bIns="0" rtlCol="0" anchor="t"/>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ts val="600"/>
              </a:spcBef>
              <a:defRPr/>
            </a:pPr>
            <a:r>
              <a:rPr lang="en-GB" sz="1600">
                <a:solidFill>
                  <a:schemeClr val="tx1">
                    <a:lumMod val="75000"/>
                    <a:lumOff val="25000"/>
                  </a:schemeClr>
                </a:solidFill>
              </a:rPr>
              <a:t>At the station is where </a:t>
            </a:r>
            <a:r>
              <a:rPr lang="en-GB" sz="1600" b="1">
                <a:solidFill>
                  <a:schemeClr val="tx1">
                    <a:lumMod val="75000"/>
                    <a:lumOff val="25000"/>
                  </a:schemeClr>
                </a:solidFill>
              </a:rPr>
              <a:t>offline channels </a:t>
            </a:r>
            <a:r>
              <a:rPr lang="en-GB" sz="1600">
                <a:solidFill>
                  <a:schemeClr val="tx1">
                    <a:lumMod val="75000"/>
                    <a:lumOff val="25000"/>
                  </a:schemeClr>
                </a:solidFill>
              </a:rPr>
              <a:t>become significantly more important and should offer the most reliable, clear and up-to-date information for passengers. </a:t>
            </a:r>
          </a:p>
          <a:p>
            <a:pPr lvl="0" algn="l">
              <a:spcBef>
                <a:spcPts val="600"/>
              </a:spcBef>
              <a:defRPr/>
            </a:pPr>
            <a:r>
              <a:rPr lang="en-GB" sz="1600">
                <a:solidFill>
                  <a:schemeClr val="tx1">
                    <a:lumMod val="75000"/>
                    <a:lumOff val="25000"/>
                  </a:schemeClr>
                </a:solidFill>
              </a:rPr>
              <a:t>This includes members of staff, PIS and announcements – all of which should be providing the same updates. </a:t>
            </a:r>
          </a:p>
          <a:p>
            <a:pPr lvl="0" algn="l">
              <a:spcBef>
                <a:spcPts val="600"/>
              </a:spcBef>
              <a:defRPr/>
            </a:pPr>
            <a:r>
              <a:rPr lang="en-GB" sz="1600">
                <a:solidFill>
                  <a:schemeClr val="tx1">
                    <a:lumMod val="75000"/>
                    <a:lumOff val="25000"/>
                  </a:schemeClr>
                </a:solidFill>
              </a:rPr>
              <a:t>Less familiar journeys and less frequent travellers particularly appreciate being able “speak to a human” during disruption. </a:t>
            </a:r>
          </a:p>
        </p:txBody>
      </p:sp>
      <p:sp>
        <p:nvSpPr>
          <p:cNvPr id="13" name="object 11">
            <a:extLst>
              <a:ext uri="{FF2B5EF4-FFF2-40B4-BE49-F238E27FC236}">
                <a16:creationId xmlns:a16="http://schemas.microsoft.com/office/drawing/2014/main" id="{78D105DD-44A3-FEDC-2D3C-9212FF4B6658}"/>
              </a:ext>
            </a:extLst>
          </p:cNvPr>
          <p:cNvSpPr/>
          <p:nvPr/>
        </p:nvSpPr>
        <p:spPr>
          <a:xfrm>
            <a:off x="3778786" y="2565400"/>
            <a:ext cx="4145566" cy="3475335"/>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a:p>
        </p:txBody>
      </p:sp>
      <p:sp>
        <p:nvSpPr>
          <p:cNvPr id="14" name="Content Placeholder 3">
            <a:extLst>
              <a:ext uri="{FF2B5EF4-FFF2-40B4-BE49-F238E27FC236}">
                <a16:creationId xmlns:a16="http://schemas.microsoft.com/office/drawing/2014/main" id="{3BC401E8-1101-D57E-A05F-BB7B9452A343}"/>
              </a:ext>
            </a:extLst>
          </p:cNvPr>
          <p:cNvSpPr txBox="1">
            <a:spLocks/>
          </p:cNvSpPr>
          <p:nvPr/>
        </p:nvSpPr>
        <p:spPr>
          <a:xfrm>
            <a:off x="3935413" y="2673350"/>
            <a:ext cx="3943069" cy="3196458"/>
          </a:xfrm>
          <a:prstGeom prst="rect">
            <a:avLst/>
          </a:prstGeom>
        </p:spPr>
        <p:txBody>
          <a:bodyPr vert="horz" lIns="0" tIns="0" rIns="0" bIns="0" rtlCol="0" anchor="t"/>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ts val="600"/>
              </a:spcBef>
              <a:defRPr/>
            </a:pPr>
            <a:r>
              <a:rPr lang="en-GB" sz="1600">
                <a:solidFill>
                  <a:schemeClr val="tx1">
                    <a:lumMod val="75000"/>
                    <a:lumOff val="25000"/>
                  </a:schemeClr>
                </a:solidFill>
              </a:rPr>
              <a:t>Alerts and updates via push notifications are appreciated, however, this can add additional confusion if the message is telling a different “story” to what passengers see and hear around them. </a:t>
            </a:r>
          </a:p>
          <a:p>
            <a:pPr lvl="0" algn="l">
              <a:spcBef>
                <a:spcPts val="600"/>
              </a:spcBef>
              <a:defRPr/>
            </a:pPr>
            <a:r>
              <a:rPr lang="en-GB" sz="1600" b="1">
                <a:solidFill>
                  <a:schemeClr val="tx1">
                    <a:lumMod val="75000"/>
                    <a:lumOff val="25000"/>
                  </a:schemeClr>
                </a:solidFill>
              </a:rPr>
              <a:t>Online channels </a:t>
            </a:r>
            <a:r>
              <a:rPr lang="en-GB" sz="1600">
                <a:solidFill>
                  <a:schemeClr val="tx1">
                    <a:lumMod val="75000"/>
                    <a:lumOff val="25000"/>
                  </a:schemeClr>
                </a:solidFill>
              </a:rPr>
              <a:t>become a way to confirm the delay and plan an alternative route – if required and if possible. </a:t>
            </a:r>
          </a:p>
          <a:p>
            <a:pPr lvl="0" algn="l">
              <a:spcBef>
                <a:spcPts val="600"/>
              </a:spcBef>
              <a:defRPr/>
            </a:pPr>
            <a:r>
              <a:rPr lang="en-GB" sz="1600">
                <a:solidFill>
                  <a:schemeClr val="tx1">
                    <a:lumMod val="75000"/>
                    <a:lumOff val="25000"/>
                  </a:schemeClr>
                </a:solidFill>
              </a:rPr>
              <a:t>Passengers are split regarding how trusted these channels are, especially during unplanned disruption. </a:t>
            </a:r>
          </a:p>
          <a:p>
            <a:pPr lvl="0" algn="l">
              <a:spcBef>
                <a:spcPts val="600"/>
              </a:spcBef>
              <a:defRPr/>
            </a:pPr>
            <a:endParaRPr lang="en-GB" sz="1600">
              <a:solidFill>
                <a:schemeClr val="tx1">
                  <a:lumMod val="75000"/>
                  <a:lumOff val="25000"/>
                </a:schemeClr>
              </a:solidFill>
            </a:endParaRPr>
          </a:p>
        </p:txBody>
      </p:sp>
      <p:sp>
        <p:nvSpPr>
          <p:cNvPr id="5" name="Footer Placeholder 4">
            <a:extLst>
              <a:ext uri="{FF2B5EF4-FFF2-40B4-BE49-F238E27FC236}">
                <a16:creationId xmlns:a16="http://schemas.microsoft.com/office/drawing/2014/main" id="{D5C9BA43-A31B-553E-C5A8-2F34F11435D7}"/>
              </a:ext>
            </a:extLst>
          </p:cNvPr>
          <p:cNvSpPr>
            <a:spLocks noGrp="1"/>
          </p:cNvSpPr>
          <p:nvPr>
            <p:ph type="ftr" sz="quarter" idx="11"/>
          </p:nvPr>
        </p:nvSpPr>
        <p:spPr/>
        <p:txBody>
          <a:bodyPr/>
          <a:lstStyle/>
          <a:p>
            <a:r>
              <a:rPr lang="en-GB"/>
              <a:t>© Quadrangle 2024 INTERNAL</a:t>
            </a:r>
          </a:p>
        </p:txBody>
      </p:sp>
      <p:sp>
        <p:nvSpPr>
          <p:cNvPr id="9" name="Slide Number Placeholder 8">
            <a:extLst>
              <a:ext uri="{FF2B5EF4-FFF2-40B4-BE49-F238E27FC236}">
                <a16:creationId xmlns:a16="http://schemas.microsoft.com/office/drawing/2014/main" id="{0E284DB8-FD2F-01F8-1697-D15D8AFB5B34}"/>
              </a:ext>
            </a:extLst>
          </p:cNvPr>
          <p:cNvSpPr>
            <a:spLocks noGrp="1"/>
          </p:cNvSpPr>
          <p:nvPr>
            <p:ph type="sldNum" sz="quarter" idx="12"/>
          </p:nvPr>
        </p:nvSpPr>
        <p:spPr/>
        <p:txBody>
          <a:bodyPr/>
          <a:lstStyle/>
          <a:p>
            <a:fld id="{D21AD756-BDF5-4970-ABE2-54C1A0898887}" type="slidenum">
              <a:rPr lang="en-GB" smtClean="0"/>
              <a:t>26</a:t>
            </a:fld>
            <a:endParaRPr lang="en-GB"/>
          </a:p>
        </p:txBody>
      </p:sp>
    </p:spTree>
    <p:extLst>
      <p:ext uri="{BB962C8B-B14F-4D97-AF65-F5344CB8AC3E}">
        <p14:creationId xmlns:p14="http://schemas.microsoft.com/office/powerpoint/2010/main" val="42277826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254CE656-006E-0B08-8552-F0F035566DCB}"/>
              </a:ext>
            </a:extLst>
          </p:cNvPr>
          <p:cNvSpPr/>
          <p:nvPr/>
        </p:nvSpPr>
        <p:spPr>
          <a:xfrm>
            <a:off x="0" y="0"/>
            <a:ext cx="692805" cy="6858000"/>
          </a:xfrm>
          <a:custGeom>
            <a:avLst/>
            <a:gdLst/>
            <a:ahLst/>
            <a:cxnLst/>
            <a:rect l="l" t="t" r="r" b="b"/>
            <a:pathLst>
              <a:path w="1080135" h="10692130">
                <a:moveTo>
                  <a:pt x="1079995" y="0"/>
                </a:moveTo>
                <a:lnTo>
                  <a:pt x="0" y="0"/>
                </a:lnTo>
                <a:lnTo>
                  <a:pt x="0" y="10692003"/>
                </a:lnTo>
                <a:lnTo>
                  <a:pt x="1079995" y="10692003"/>
                </a:lnTo>
                <a:lnTo>
                  <a:pt x="1079995" y="0"/>
                </a:lnTo>
                <a:close/>
              </a:path>
            </a:pathLst>
          </a:custGeom>
          <a:solidFill>
            <a:schemeClr val="accent6">
              <a:lumMod val="75000"/>
            </a:schemeClr>
          </a:solidFill>
        </p:spPr>
        <p:txBody>
          <a:bodyPr wrap="square" lIns="0" tIns="0" rIns="0" bIns="0" rtlCol="0"/>
          <a:lstStyle/>
          <a:p>
            <a:endParaRPr/>
          </a:p>
        </p:txBody>
      </p:sp>
      <p:sp>
        <p:nvSpPr>
          <p:cNvPr id="3" name="object 10">
            <a:extLst>
              <a:ext uri="{FF2B5EF4-FFF2-40B4-BE49-F238E27FC236}">
                <a16:creationId xmlns:a16="http://schemas.microsoft.com/office/drawing/2014/main" id="{AFABD241-EECA-04E8-6BB1-1415F583CE60}"/>
              </a:ext>
            </a:extLst>
          </p:cNvPr>
          <p:cNvSpPr/>
          <p:nvPr/>
        </p:nvSpPr>
        <p:spPr>
          <a:xfrm>
            <a:off x="222744" y="3305345"/>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endParaRPr/>
          </a:p>
        </p:txBody>
      </p:sp>
      <p:sp>
        <p:nvSpPr>
          <p:cNvPr id="4" name="object 14">
            <a:extLst>
              <a:ext uri="{FF2B5EF4-FFF2-40B4-BE49-F238E27FC236}">
                <a16:creationId xmlns:a16="http://schemas.microsoft.com/office/drawing/2014/main" id="{5F812337-0A60-91E4-5E42-907979D339BA}"/>
              </a:ext>
            </a:extLst>
          </p:cNvPr>
          <p:cNvSpPr txBox="1">
            <a:spLocks/>
          </p:cNvSpPr>
          <p:nvPr/>
        </p:nvSpPr>
        <p:spPr>
          <a:xfrm>
            <a:off x="1019175" y="6560860"/>
            <a:ext cx="3716020" cy="153888"/>
          </a:xfrm>
          <a:prstGeom prst="rect">
            <a:avLst/>
          </a:prstGeom>
        </p:spPr>
        <p:txBody>
          <a:bodyPr vert="horz" wrap="square" lIns="0" tIns="0" rIns="0" bIns="0" rtlCol="0" anchor="ctr">
            <a:spAutoFit/>
          </a:bodyPr>
          <a:lstStyle>
            <a:defPPr>
              <a:defRPr kern="0"/>
            </a:defPPr>
            <a:lvl1pPr>
              <a:defRPr sz="1200" b="0" i="0">
                <a:solidFill>
                  <a:schemeClr val="tx1"/>
                </a:solidFill>
                <a:latin typeface="Trebuchet MS"/>
                <a:cs typeface="Trebuchet MS"/>
              </a:defRPr>
            </a:lvl1pPr>
          </a:lstStyle>
          <a:p>
            <a:pPr marL="12700"/>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Passenger Information </a:t>
            </a:r>
            <a:r>
              <a:rPr lang="en-GB" sz="1000" b="1" kern="0">
                <a:solidFill>
                  <a:prstClr val="black"/>
                </a:solidFill>
                <a:latin typeface="Aptos Display" panose="02110004020202020204"/>
                <a:cs typeface="Gill Sans MT"/>
              </a:rPr>
              <a:t>D</a:t>
            </a:r>
            <a:r>
              <a:rPr kumimoji="0" lang="en-GB" sz="1000" b="1" i="0" u="none" strike="noStrike" kern="0" cap="none" spc="0" normalizeH="0" baseline="0" noProof="0" err="1">
                <a:ln>
                  <a:noFill/>
                </a:ln>
                <a:solidFill>
                  <a:prstClr val="black"/>
                </a:solidFill>
                <a:effectLst/>
                <a:uLnTx/>
                <a:uFillTx/>
                <a:latin typeface="Aptos Display" panose="02110004020202020204"/>
                <a:ea typeface="+mn-ea"/>
                <a:cs typeface="Gill Sans MT"/>
              </a:rPr>
              <a:t>uring</a:t>
            </a:r>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 Disruption – Debrief </a:t>
            </a:r>
            <a:endParaRPr kumimoji="0" lang="en-GB" sz="1000" b="0" i="0" u="none" strike="noStrike" kern="0" cap="none" spc="140" normalizeH="0" baseline="0" noProof="0">
              <a:ln>
                <a:noFill/>
              </a:ln>
              <a:solidFill>
                <a:prstClr val="black"/>
              </a:solidFill>
              <a:effectLst/>
              <a:uLnTx/>
              <a:uFillTx/>
              <a:latin typeface="Aptos Display" panose="02110004020202020204"/>
              <a:ea typeface="+mn-ea"/>
              <a:cs typeface="Gill Sans MT"/>
            </a:endParaRPr>
          </a:p>
        </p:txBody>
      </p:sp>
      <p:sp>
        <p:nvSpPr>
          <p:cNvPr id="42" name="object 16">
            <a:extLst>
              <a:ext uri="{FF2B5EF4-FFF2-40B4-BE49-F238E27FC236}">
                <a16:creationId xmlns:a16="http://schemas.microsoft.com/office/drawing/2014/main" id="{7C9FD81E-79A9-7FCF-B2E4-6051987BD5F9}"/>
              </a:ext>
            </a:extLst>
          </p:cNvPr>
          <p:cNvSpPr txBox="1">
            <a:spLocks/>
          </p:cNvSpPr>
          <p:nvPr/>
        </p:nvSpPr>
        <p:spPr>
          <a:xfrm>
            <a:off x="1019174" y="229101"/>
            <a:ext cx="7237066" cy="1846659"/>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R="24130"/>
            <a:r>
              <a:rPr lang="en-GB" sz="4000" kern="0" spc="100">
                <a:solidFill>
                  <a:schemeClr val="accent6">
                    <a:lumMod val="75000"/>
                  </a:schemeClr>
                </a:solidFill>
                <a:latin typeface="Aptos" panose="020B0004020202020204" pitchFamily="34" charset="0"/>
              </a:rPr>
              <a:t>ON-BOARD THE TRAIN, STAFF ARE KEY TO EFFECTIVE COMMUNICATIONS </a:t>
            </a:r>
            <a:endParaRPr lang="en-GB" sz="1600" kern="0">
              <a:solidFill>
                <a:schemeClr val="accent6">
                  <a:lumMod val="75000"/>
                </a:schemeClr>
              </a:solidFill>
              <a:latin typeface="Aptos" panose="020B0004020202020204" pitchFamily="34" charset="0"/>
            </a:endParaRPr>
          </a:p>
        </p:txBody>
      </p:sp>
      <p:pic>
        <p:nvPicPr>
          <p:cNvPr id="14" name="Picture 13" descr="A picture containing icon&#10;&#10;Description automatically generated">
            <a:extLst>
              <a:ext uri="{FF2B5EF4-FFF2-40B4-BE49-F238E27FC236}">
                <a16:creationId xmlns:a16="http://schemas.microsoft.com/office/drawing/2014/main" id="{501CC03D-3A6C-10CF-31C0-F53DFD83E2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8934" y="517713"/>
            <a:ext cx="977412" cy="1063911"/>
          </a:xfrm>
          <a:prstGeom prst="rect">
            <a:avLst/>
          </a:prstGeom>
        </p:spPr>
      </p:pic>
      <p:sp>
        <p:nvSpPr>
          <p:cNvPr id="6" name="Rectangle 5">
            <a:extLst>
              <a:ext uri="{FF2B5EF4-FFF2-40B4-BE49-F238E27FC236}">
                <a16:creationId xmlns:a16="http://schemas.microsoft.com/office/drawing/2014/main" id="{F42CEB55-D024-AAD5-877D-399724C78C71}"/>
              </a:ext>
            </a:extLst>
          </p:cNvPr>
          <p:cNvSpPr/>
          <p:nvPr/>
        </p:nvSpPr>
        <p:spPr>
          <a:xfrm>
            <a:off x="10540622" y="189148"/>
            <a:ext cx="1264408" cy="26212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27510">
              <a:defRPr/>
            </a:pPr>
            <a:r>
              <a:rPr lang="en-GB" sz="1000" b="1">
                <a:solidFill>
                  <a:srgbClr val="FFFFFF"/>
                </a:solidFill>
                <a:latin typeface="+mj-lt"/>
              </a:rPr>
              <a:t>ONBOARD</a:t>
            </a:r>
          </a:p>
        </p:txBody>
      </p:sp>
      <p:sp>
        <p:nvSpPr>
          <p:cNvPr id="8" name="object 16">
            <a:extLst>
              <a:ext uri="{FF2B5EF4-FFF2-40B4-BE49-F238E27FC236}">
                <a16:creationId xmlns:a16="http://schemas.microsoft.com/office/drawing/2014/main" id="{D1B8AC38-D664-571F-14A2-3A3AB9CB4E3F}"/>
              </a:ext>
            </a:extLst>
          </p:cNvPr>
          <p:cNvSpPr txBox="1">
            <a:spLocks/>
          </p:cNvSpPr>
          <p:nvPr/>
        </p:nvSpPr>
        <p:spPr>
          <a:xfrm>
            <a:off x="1019175" y="2673350"/>
            <a:ext cx="2459896" cy="1446550"/>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spcAft>
                <a:spcPts val="600"/>
              </a:spcAft>
              <a:buClrTx/>
              <a:buSzTx/>
              <a:buFontTx/>
              <a:buNone/>
              <a:tabLst/>
              <a:defRPr/>
            </a:pPr>
            <a:r>
              <a:rPr lang="en-GB" sz="1400" i="1" kern="0" spc="100">
                <a:latin typeface="+mn-lt"/>
              </a:rPr>
              <a:t>“If there are any disruptions whilst on the train, the announcement would be made on the speaker by the conductor.”</a:t>
            </a:r>
          </a:p>
          <a:p>
            <a:pPr marR="24130" algn="r">
              <a:spcBef>
                <a:spcPts val="600"/>
              </a:spcBef>
              <a:spcAft>
                <a:spcPts val="600"/>
              </a:spcAft>
              <a:defRPr/>
            </a:pPr>
            <a:r>
              <a:rPr lang="en-GB" sz="1400" i="1" kern="0" spc="100">
                <a:latin typeface="Aptos" panose="020B0004020202020204" pitchFamily="34" charset="0"/>
              </a:rPr>
              <a:t>North/Midlands, Leisure</a:t>
            </a:r>
            <a:endParaRPr kumimoji="0" lang="en-GB" sz="700" b="0" i="1" u="none" strike="noStrike" kern="0" cap="none" spc="0" normalizeH="0" baseline="0" noProof="0">
              <a:ln>
                <a:noFill/>
              </a:ln>
              <a:effectLst/>
              <a:uLnTx/>
              <a:uFillTx/>
              <a:latin typeface="Aptos" panose="020B0004020202020204" pitchFamily="34" charset="0"/>
              <a:ea typeface="+mn-ea"/>
              <a:cs typeface="Arial"/>
            </a:endParaRPr>
          </a:p>
        </p:txBody>
      </p:sp>
      <p:sp>
        <p:nvSpPr>
          <p:cNvPr id="10" name="object 16">
            <a:extLst>
              <a:ext uri="{FF2B5EF4-FFF2-40B4-BE49-F238E27FC236}">
                <a16:creationId xmlns:a16="http://schemas.microsoft.com/office/drawing/2014/main" id="{29642138-DC76-B02D-6DB9-7F1CD930D181}"/>
              </a:ext>
            </a:extLst>
          </p:cNvPr>
          <p:cNvSpPr txBox="1">
            <a:spLocks/>
          </p:cNvSpPr>
          <p:nvPr/>
        </p:nvSpPr>
        <p:spPr>
          <a:xfrm>
            <a:off x="1019175" y="4537335"/>
            <a:ext cx="2459896" cy="1231106"/>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spcAft>
                <a:spcPts val="600"/>
              </a:spcAft>
              <a:buClrTx/>
              <a:buSzTx/>
              <a:buFontTx/>
              <a:buNone/>
              <a:tabLst/>
              <a:defRPr/>
            </a:pPr>
            <a:r>
              <a:rPr lang="en-GB" sz="1400" i="1" kern="0" spc="100" dirty="0">
                <a:latin typeface="+mn-lt"/>
              </a:rPr>
              <a:t>“Announcements over the Tannoy and from the guard. Check Trainline if necessary.”</a:t>
            </a:r>
          </a:p>
          <a:p>
            <a:pPr marR="24130" algn="r">
              <a:spcBef>
                <a:spcPts val="600"/>
              </a:spcBef>
              <a:spcAft>
                <a:spcPts val="600"/>
              </a:spcAft>
              <a:defRPr/>
            </a:pPr>
            <a:r>
              <a:rPr kumimoji="0" lang="en-GB" sz="1400" b="0" i="1" u="none" strike="noStrike" kern="0" cap="none" spc="100" normalizeH="0" baseline="0" noProof="0" dirty="0">
                <a:ln>
                  <a:noFill/>
                </a:ln>
                <a:effectLst/>
                <a:uLnTx/>
                <a:uFillTx/>
                <a:latin typeface="Aptos" panose="020B0004020202020204" pitchFamily="34" charset="0"/>
                <a:ea typeface="+mn-ea"/>
                <a:cs typeface="Arial"/>
              </a:rPr>
              <a:t>London/South, Commuting</a:t>
            </a:r>
            <a:endParaRPr kumimoji="0" lang="en-GB" sz="700" b="0" i="1" u="none" strike="noStrike" kern="0" cap="none" spc="0" normalizeH="0" baseline="0" noProof="0" dirty="0">
              <a:ln>
                <a:noFill/>
              </a:ln>
              <a:effectLst/>
              <a:uLnTx/>
              <a:uFillTx/>
              <a:latin typeface="Aptos" panose="020B0004020202020204" pitchFamily="34" charset="0"/>
              <a:ea typeface="+mn-ea"/>
              <a:cs typeface="Arial"/>
            </a:endParaRPr>
          </a:p>
        </p:txBody>
      </p:sp>
      <p:sp>
        <p:nvSpPr>
          <p:cNvPr id="7" name="object 11">
            <a:extLst>
              <a:ext uri="{FF2B5EF4-FFF2-40B4-BE49-F238E27FC236}">
                <a16:creationId xmlns:a16="http://schemas.microsoft.com/office/drawing/2014/main" id="{1B451323-A897-8794-4F19-266E0A99DA44}"/>
              </a:ext>
            </a:extLst>
          </p:cNvPr>
          <p:cNvSpPr/>
          <p:nvPr/>
        </p:nvSpPr>
        <p:spPr>
          <a:xfrm>
            <a:off x="6271069" y="2565400"/>
            <a:ext cx="5506693" cy="3415201"/>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a:p>
        </p:txBody>
      </p:sp>
      <p:sp>
        <p:nvSpPr>
          <p:cNvPr id="11" name="Content Placeholder 3">
            <a:extLst>
              <a:ext uri="{FF2B5EF4-FFF2-40B4-BE49-F238E27FC236}">
                <a16:creationId xmlns:a16="http://schemas.microsoft.com/office/drawing/2014/main" id="{590D5E2D-4DD9-7AC6-669F-8F55934F8CC7}"/>
              </a:ext>
            </a:extLst>
          </p:cNvPr>
          <p:cNvSpPr txBox="1">
            <a:spLocks/>
          </p:cNvSpPr>
          <p:nvPr/>
        </p:nvSpPr>
        <p:spPr>
          <a:xfrm>
            <a:off x="6444017" y="2673350"/>
            <a:ext cx="5260669" cy="3196458"/>
          </a:xfrm>
          <a:prstGeom prst="rect">
            <a:avLst/>
          </a:prstGeom>
        </p:spPr>
        <p:txBody>
          <a:bodyPr vert="horz" lIns="0" tIns="0" rIns="0" bIns="0" rtlCol="0" anchor="t"/>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ts val="600"/>
              </a:spcBef>
              <a:defRPr/>
            </a:pPr>
            <a:r>
              <a:rPr lang="en-GB" sz="1600">
                <a:solidFill>
                  <a:schemeClr val="tx1">
                    <a:lumMod val="75000"/>
                    <a:lumOff val="25000"/>
                  </a:schemeClr>
                </a:solidFill>
              </a:rPr>
              <a:t>Staff are arguably the most important </a:t>
            </a:r>
            <a:r>
              <a:rPr lang="en-GB" sz="1600" b="1">
                <a:solidFill>
                  <a:schemeClr val="tx1">
                    <a:lumMod val="75000"/>
                    <a:lumOff val="25000"/>
                  </a:schemeClr>
                </a:solidFill>
              </a:rPr>
              <a:t>offline channels </a:t>
            </a:r>
            <a:r>
              <a:rPr lang="en-GB" sz="1600">
                <a:solidFill>
                  <a:schemeClr val="tx1">
                    <a:lumMod val="75000"/>
                    <a:lumOff val="25000"/>
                  </a:schemeClr>
                </a:solidFill>
              </a:rPr>
              <a:t>at this point. They should be able to provide the most up-to-date and reliable information, including how passengers can complete their journey (e.g. advise on alternative routes should a connection be missed). This can be through a member of staff going through the train, or announcements. </a:t>
            </a:r>
          </a:p>
          <a:p>
            <a:pPr lvl="0" algn="l">
              <a:spcBef>
                <a:spcPts val="600"/>
              </a:spcBef>
              <a:defRPr/>
            </a:pPr>
            <a:r>
              <a:rPr lang="en-GB" sz="1600">
                <a:solidFill>
                  <a:schemeClr val="tx1">
                    <a:lumMod val="75000"/>
                    <a:lumOff val="25000"/>
                  </a:schemeClr>
                </a:solidFill>
              </a:rPr>
              <a:t>Updating PIS with information is appreciated, but less valuable than staff that are “in the know”.</a:t>
            </a:r>
          </a:p>
          <a:p>
            <a:pPr lvl="0" algn="l">
              <a:spcBef>
                <a:spcPts val="600"/>
              </a:spcBef>
              <a:defRPr/>
            </a:pPr>
            <a:r>
              <a:rPr lang="en-GB" sz="1600">
                <a:solidFill>
                  <a:schemeClr val="tx1">
                    <a:lumMod val="75000"/>
                    <a:lumOff val="25000"/>
                  </a:schemeClr>
                </a:solidFill>
              </a:rPr>
              <a:t>Staff are particularly appreciated by more anxious passengers, or those with additional needs to ensure they can receive appropriate support to complete their journey.  </a:t>
            </a:r>
          </a:p>
        </p:txBody>
      </p:sp>
      <p:sp>
        <p:nvSpPr>
          <p:cNvPr id="13" name="object 11">
            <a:extLst>
              <a:ext uri="{FF2B5EF4-FFF2-40B4-BE49-F238E27FC236}">
                <a16:creationId xmlns:a16="http://schemas.microsoft.com/office/drawing/2014/main" id="{44572C9F-F77B-BEE3-9162-F0345C851333}"/>
              </a:ext>
            </a:extLst>
          </p:cNvPr>
          <p:cNvSpPr/>
          <p:nvPr/>
        </p:nvSpPr>
        <p:spPr>
          <a:xfrm>
            <a:off x="3550514" y="2565400"/>
            <a:ext cx="2545486" cy="3415201"/>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a:p>
        </p:txBody>
      </p:sp>
      <p:sp>
        <p:nvSpPr>
          <p:cNvPr id="15" name="Content Placeholder 3">
            <a:extLst>
              <a:ext uri="{FF2B5EF4-FFF2-40B4-BE49-F238E27FC236}">
                <a16:creationId xmlns:a16="http://schemas.microsoft.com/office/drawing/2014/main" id="{9112350A-29B9-4C31-8F75-DBE40A439209}"/>
              </a:ext>
            </a:extLst>
          </p:cNvPr>
          <p:cNvSpPr txBox="1">
            <a:spLocks/>
          </p:cNvSpPr>
          <p:nvPr/>
        </p:nvSpPr>
        <p:spPr>
          <a:xfrm>
            <a:off x="3657601" y="2673350"/>
            <a:ext cx="2438400" cy="3196458"/>
          </a:xfrm>
          <a:prstGeom prst="rect">
            <a:avLst/>
          </a:prstGeom>
        </p:spPr>
        <p:txBody>
          <a:bodyPr vert="horz" lIns="0" tIns="0" rIns="0" bIns="0" rtlCol="0" anchor="t"/>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ts val="600"/>
              </a:spcBef>
              <a:defRPr/>
            </a:pPr>
            <a:r>
              <a:rPr lang="en-GB" sz="1600">
                <a:solidFill>
                  <a:schemeClr val="tx1">
                    <a:lumMod val="75000"/>
                    <a:lumOff val="25000"/>
                  </a:schemeClr>
                </a:solidFill>
              </a:rPr>
              <a:t>Depending on the availability of on-train wi-fi or signal, </a:t>
            </a:r>
            <a:r>
              <a:rPr lang="en-GB" sz="1600" b="1">
                <a:solidFill>
                  <a:schemeClr val="tx1">
                    <a:lumMod val="75000"/>
                    <a:lumOff val="25000"/>
                  </a:schemeClr>
                </a:solidFill>
              </a:rPr>
              <a:t>online channels </a:t>
            </a:r>
            <a:r>
              <a:rPr lang="en-GB" sz="1600">
                <a:solidFill>
                  <a:schemeClr val="tx1">
                    <a:lumMod val="75000"/>
                    <a:lumOff val="25000"/>
                  </a:schemeClr>
                </a:solidFill>
              </a:rPr>
              <a:t>are sometimes inaccessible on the train.</a:t>
            </a:r>
          </a:p>
          <a:p>
            <a:pPr lvl="0" algn="l">
              <a:spcBef>
                <a:spcPts val="600"/>
              </a:spcBef>
              <a:defRPr/>
            </a:pPr>
            <a:r>
              <a:rPr lang="en-GB" sz="1600">
                <a:solidFill>
                  <a:schemeClr val="tx1">
                    <a:lumMod val="75000"/>
                    <a:lumOff val="25000"/>
                  </a:schemeClr>
                </a:solidFill>
              </a:rPr>
              <a:t>There is a perception that once a train is delayed, online channels may be less up-to-date or accurate. </a:t>
            </a:r>
          </a:p>
        </p:txBody>
      </p:sp>
      <p:sp>
        <p:nvSpPr>
          <p:cNvPr id="5" name="Footer Placeholder 4">
            <a:extLst>
              <a:ext uri="{FF2B5EF4-FFF2-40B4-BE49-F238E27FC236}">
                <a16:creationId xmlns:a16="http://schemas.microsoft.com/office/drawing/2014/main" id="{7D8089F2-BFDD-C808-1031-460B73CD7B03}"/>
              </a:ext>
            </a:extLst>
          </p:cNvPr>
          <p:cNvSpPr>
            <a:spLocks noGrp="1"/>
          </p:cNvSpPr>
          <p:nvPr>
            <p:ph type="ftr" sz="quarter" idx="11"/>
          </p:nvPr>
        </p:nvSpPr>
        <p:spPr/>
        <p:txBody>
          <a:bodyPr/>
          <a:lstStyle/>
          <a:p>
            <a:r>
              <a:rPr lang="en-GB"/>
              <a:t>© Quadrangle 2024 INTERNAL</a:t>
            </a:r>
          </a:p>
        </p:txBody>
      </p:sp>
      <p:sp>
        <p:nvSpPr>
          <p:cNvPr id="9" name="Slide Number Placeholder 8">
            <a:extLst>
              <a:ext uri="{FF2B5EF4-FFF2-40B4-BE49-F238E27FC236}">
                <a16:creationId xmlns:a16="http://schemas.microsoft.com/office/drawing/2014/main" id="{B802EE81-5B05-8B05-3188-E00E8FD59B58}"/>
              </a:ext>
            </a:extLst>
          </p:cNvPr>
          <p:cNvSpPr>
            <a:spLocks noGrp="1"/>
          </p:cNvSpPr>
          <p:nvPr>
            <p:ph type="sldNum" sz="quarter" idx="12"/>
          </p:nvPr>
        </p:nvSpPr>
        <p:spPr/>
        <p:txBody>
          <a:bodyPr/>
          <a:lstStyle/>
          <a:p>
            <a:fld id="{D21AD756-BDF5-4970-ABE2-54C1A0898887}" type="slidenum">
              <a:rPr lang="en-GB" smtClean="0"/>
              <a:t>27</a:t>
            </a:fld>
            <a:endParaRPr lang="en-GB"/>
          </a:p>
        </p:txBody>
      </p:sp>
    </p:spTree>
    <p:extLst>
      <p:ext uri="{BB962C8B-B14F-4D97-AF65-F5344CB8AC3E}">
        <p14:creationId xmlns:p14="http://schemas.microsoft.com/office/powerpoint/2010/main" val="24756627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254CE656-006E-0B08-8552-F0F035566DCB}"/>
              </a:ext>
            </a:extLst>
          </p:cNvPr>
          <p:cNvSpPr/>
          <p:nvPr/>
        </p:nvSpPr>
        <p:spPr>
          <a:xfrm>
            <a:off x="0" y="0"/>
            <a:ext cx="692805" cy="6858000"/>
          </a:xfrm>
          <a:custGeom>
            <a:avLst/>
            <a:gdLst/>
            <a:ahLst/>
            <a:cxnLst/>
            <a:rect l="l" t="t" r="r" b="b"/>
            <a:pathLst>
              <a:path w="1080135" h="10692130">
                <a:moveTo>
                  <a:pt x="1079995" y="0"/>
                </a:moveTo>
                <a:lnTo>
                  <a:pt x="0" y="0"/>
                </a:lnTo>
                <a:lnTo>
                  <a:pt x="0" y="10692003"/>
                </a:lnTo>
                <a:lnTo>
                  <a:pt x="1079995" y="10692003"/>
                </a:lnTo>
                <a:lnTo>
                  <a:pt x="1079995" y="0"/>
                </a:lnTo>
                <a:close/>
              </a:path>
            </a:pathLst>
          </a:custGeom>
          <a:solidFill>
            <a:schemeClr val="accent6">
              <a:lumMod val="75000"/>
            </a:schemeClr>
          </a:solidFill>
        </p:spPr>
        <p:txBody>
          <a:bodyPr wrap="square" lIns="0" tIns="0" rIns="0" bIns="0" rtlCol="0"/>
          <a:lstStyle/>
          <a:p>
            <a:endParaRPr/>
          </a:p>
        </p:txBody>
      </p:sp>
      <p:sp>
        <p:nvSpPr>
          <p:cNvPr id="3" name="object 10">
            <a:extLst>
              <a:ext uri="{FF2B5EF4-FFF2-40B4-BE49-F238E27FC236}">
                <a16:creationId xmlns:a16="http://schemas.microsoft.com/office/drawing/2014/main" id="{AFABD241-EECA-04E8-6BB1-1415F583CE60}"/>
              </a:ext>
            </a:extLst>
          </p:cNvPr>
          <p:cNvSpPr/>
          <p:nvPr/>
        </p:nvSpPr>
        <p:spPr>
          <a:xfrm>
            <a:off x="222744" y="3305345"/>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endParaRPr/>
          </a:p>
        </p:txBody>
      </p:sp>
      <p:sp>
        <p:nvSpPr>
          <p:cNvPr id="4" name="object 14">
            <a:extLst>
              <a:ext uri="{FF2B5EF4-FFF2-40B4-BE49-F238E27FC236}">
                <a16:creationId xmlns:a16="http://schemas.microsoft.com/office/drawing/2014/main" id="{5F812337-0A60-91E4-5E42-907979D339BA}"/>
              </a:ext>
            </a:extLst>
          </p:cNvPr>
          <p:cNvSpPr txBox="1">
            <a:spLocks/>
          </p:cNvSpPr>
          <p:nvPr/>
        </p:nvSpPr>
        <p:spPr>
          <a:xfrm>
            <a:off x="1019175" y="6560860"/>
            <a:ext cx="3716020" cy="153888"/>
          </a:xfrm>
          <a:prstGeom prst="rect">
            <a:avLst/>
          </a:prstGeom>
        </p:spPr>
        <p:txBody>
          <a:bodyPr vert="horz" wrap="square" lIns="0" tIns="0" rIns="0" bIns="0" rtlCol="0" anchor="ctr">
            <a:spAutoFit/>
          </a:bodyPr>
          <a:lstStyle>
            <a:defPPr>
              <a:defRPr kern="0"/>
            </a:defPPr>
            <a:lvl1pPr>
              <a:defRPr sz="1200" b="0" i="0">
                <a:solidFill>
                  <a:schemeClr val="tx1"/>
                </a:solidFill>
                <a:latin typeface="Trebuchet MS"/>
                <a:cs typeface="Trebuchet MS"/>
              </a:defRPr>
            </a:lvl1pPr>
          </a:lstStyle>
          <a:p>
            <a:pPr marL="12700"/>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Passenger Information </a:t>
            </a:r>
            <a:r>
              <a:rPr lang="en-GB" sz="1000" b="1" kern="0">
                <a:solidFill>
                  <a:prstClr val="black"/>
                </a:solidFill>
                <a:latin typeface="Aptos Display" panose="02110004020202020204"/>
                <a:cs typeface="Gill Sans MT"/>
              </a:rPr>
              <a:t>D</a:t>
            </a:r>
            <a:r>
              <a:rPr kumimoji="0" lang="en-GB" sz="1000" b="1" i="0" u="none" strike="noStrike" kern="0" cap="none" spc="0" normalizeH="0" baseline="0" noProof="0" err="1">
                <a:ln>
                  <a:noFill/>
                </a:ln>
                <a:solidFill>
                  <a:prstClr val="black"/>
                </a:solidFill>
                <a:effectLst/>
                <a:uLnTx/>
                <a:uFillTx/>
                <a:latin typeface="Aptos Display" panose="02110004020202020204"/>
                <a:ea typeface="+mn-ea"/>
                <a:cs typeface="Gill Sans MT"/>
              </a:rPr>
              <a:t>uring</a:t>
            </a:r>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 Disruption – Debrief </a:t>
            </a:r>
            <a:endParaRPr kumimoji="0" lang="en-GB" sz="1000" b="0" i="0" u="none" strike="noStrike" kern="0" cap="none" spc="140" normalizeH="0" baseline="0" noProof="0">
              <a:ln>
                <a:noFill/>
              </a:ln>
              <a:solidFill>
                <a:prstClr val="black"/>
              </a:solidFill>
              <a:effectLst/>
              <a:uLnTx/>
              <a:uFillTx/>
              <a:latin typeface="Aptos Display" panose="02110004020202020204"/>
              <a:ea typeface="+mn-ea"/>
              <a:cs typeface="Gill Sans MT"/>
            </a:endParaRPr>
          </a:p>
        </p:txBody>
      </p:sp>
      <p:sp>
        <p:nvSpPr>
          <p:cNvPr id="42" name="object 16">
            <a:extLst>
              <a:ext uri="{FF2B5EF4-FFF2-40B4-BE49-F238E27FC236}">
                <a16:creationId xmlns:a16="http://schemas.microsoft.com/office/drawing/2014/main" id="{7C9FD81E-79A9-7FCF-B2E4-6051987BD5F9}"/>
              </a:ext>
            </a:extLst>
          </p:cNvPr>
          <p:cNvSpPr txBox="1">
            <a:spLocks/>
          </p:cNvSpPr>
          <p:nvPr/>
        </p:nvSpPr>
        <p:spPr>
          <a:xfrm>
            <a:off x="1019174" y="229101"/>
            <a:ext cx="7237066" cy="1846659"/>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R="24130"/>
            <a:r>
              <a:rPr lang="en-GB" sz="4000" kern="0" spc="100">
                <a:solidFill>
                  <a:schemeClr val="accent6">
                    <a:lumMod val="75000"/>
                  </a:schemeClr>
                </a:solidFill>
                <a:latin typeface="Aptos" panose="020B0004020202020204" pitchFamily="34" charset="0"/>
              </a:rPr>
              <a:t>COMMUNICATION AT THE DESTINATION IS LOWER PRIORITY FOR PASSENGERS</a:t>
            </a:r>
            <a:endParaRPr lang="en-GB" sz="1600" kern="0">
              <a:solidFill>
                <a:schemeClr val="accent6">
                  <a:lumMod val="75000"/>
                </a:schemeClr>
              </a:solidFill>
              <a:latin typeface="Aptos" panose="020B0004020202020204" pitchFamily="34" charset="0"/>
            </a:endParaRPr>
          </a:p>
        </p:txBody>
      </p:sp>
      <p:pic>
        <p:nvPicPr>
          <p:cNvPr id="6" name="Picture 5" descr="Icon&#10;&#10;Description automatically generated">
            <a:extLst>
              <a:ext uri="{FF2B5EF4-FFF2-40B4-BE49-F238E27FC236}">
                <a16:creationId xmlns:a16="http://schemas.microsoft.com/office/drawing/2014/main" id="{10B8AA2B-0A7C-2811-5248-BA81D9D9BC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5020" y="453531"/>
            <a:ext cx="977412" cy="1057178"/>
          </a:xfrm>
          <a:prstGeom prst="rect">
            <a:avLst/>
          </a:prstGeom>
        </p:spPr>
      </p:pic>
      <p:sp>
        <p:nvSpPr>
          <p:cNvPr id="7" name="Rectangle 6">
            <a:extLst>
              <a:ext uri="{FF2B5EF4-FFF2-40B4-BE49-F238E27FC236}">
                <a16:creationId xmlns:a16="http://schemas.microsoft.com/office/drawing/2014/main" id="{54823E37-F518-F697-C6E9-9F20445AC782}"/>
              </a:ext>
            </a:extLst>
          </p:cNvPr>
          <p:cNvSpPr/>
          <p:nvPr/>
        </p:nvSpPr>
        <p:spPr>
          <a:xfrm>
            <a:off x="10571522" y="130195"/>
            <a:ext cx="1264408" cy="26212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27510">
              <a:defRPr/>
            </a:pPr>
            <a:r>
              <a:rPr lang="en-GB" sz="796">
                <a:solidFill>
                  <a:srgbClr val="FFFFFF"/>
                </a:solidFill>
                <a:latin typeface="Raleway Medium"/>
              </a:rPr>
              <a:t>DESTINATION</a:t>
            </a:r>
          </a:p>
        </p:txBody>
      </p:sp>
      <p:sp>
        <p:nvSpPr>
          <p:cNvPr id="8" name="object 16">
            <a:extLst>
              <a:ext uri="{FF2B5EF4-FFF2-40B4-BE49-F238E27FC236}">
                <a16:creationId xmlns:a16="http://schemas.microsoft.com/office/drawing/2014/main" id="{AB2EFC56-5E8D-10B0-B992-9C4843F18C9E}"/>
              </a:ext>
            </a:extLst>
          </p:cNvPr>
          <p:cNvSpPr txBox="1">
            <a:spLocks/>
          </p:cNvSpPr>
          <p:nvPr/>
        </p:nvSpPr>
        <p:spPr>
          <a:xfrm>
            <a:off x="1019175" y="2673350"/>
            <a:ext cx="2459896" cy="723275"/>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lnSpc>
                <a:spcPct val="100000"/>
              </a:lnSpc>
              <a:spcBef>
                <a:spcPts val="0"/>
              </a:spcBef>
              <a:spcAft>
                <a:spcPts val="0"/>
              </a:spcAft>
              <a:buClrTx/>
              <a:buSzTx/>
              <a:buFontTx/>
              <a:buNone/>
              <a:tabLst/>
              <a:defRPr/>
            </a:pPr>
            <a:r>
              <a:rPr lang="en-GB" sz="1400" i="1" kern="0" spc="100">
                <a:latin typeface="+mn-lt"/>
              </a:rPr>
              <a:t>“They tell us about delay repay and things like that.”</a:t>
            </a:r>
          </a:p>
          <a:p>
            <a:pPr marR="24130" algn="r">
              <a:spcBef>
                <a:spcPts val="600"/>
              </a:spcBef>
              <a:defRPr/>
            </a:pPr>
            <a:r>
              <a:rPr lang="en-GB" sz="1400" i="1" kern="0" spc="100">
                <a:latin typeface="Aptos" panose="020B0004020202020204" pitchFamily="34" charset="0"/>
              </a:rPr>
              <a:t>London/South, Commuting</a:t>
            </a:r>
            <a:endParaRPr kumimoji="0" lang="en-GB" sz="700" b="0" i="1" u="none" strike="noStrike" kern="0" cap="none" spc="0" normalizeH="0" baseline="0" noProof="0">
              <a:ln>
                <a:noFill/>
              </a:ln>
              <a:effectLst/>
              <a:uLnTx/>
              <a:uFillTx/>
              <a:latin typeface="Aptos" panose="020B0004020202020204" pitchFamily="34" charset="0"/>
              <a:ea typeface="+mn-ea"/>
              <a:cs typeface="Arial"/>
            </a:endParaRPr>
          </a:p>
        </p:txBody>
      </p:sp>
      <p:sp>
        <p:nvSpPr>
          <p:cNvPr id="10" name="object 11">
            <a:extLst>
              <a:ext uri="{FF2B5EF4-FFF2-40B4-BE49-F238E27FC236}">
                <a16:creationId xmlns:a16="http://schemas.microsoft.com/office/drawing/2014/main" id="{B047023C-879C-F825-4957-DF7E6EBBD67D}"/>
              </a:ext>
            </a:extLst>
          </p:cNvPr>
          <p:cNvSpPr/>
          <p:nvPr/>
        </p:nvSpPr>
        <p:spPr>
          <a:xfrm>
            <a:off x="6385270" y="2571244"/>
            <a:ext cx="5506693" cy="3415201"/>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a:p>
        </p:txBody>
      </p:sp>
      <p:sp>
        <p:nvSpPr>
          <p:cNvPr id="11" name="Content Placeholder 3">
            <a:extLst>
              <a:ext uri="{FF2B5EF4-FFF2-40B4-BE49-F238E27FC236}">
                <a16:creationId xmlns:a16="http://schemas.microsoft.com/office/drawing/2014/main" id="{2843A45A-DB81-F1AC-9953-066C4072B0FF}"/>
              </a:ext>
            </a:extLst>
          </p:cNvPr>
          <p:cNvSpPr txBox="1">
            <a:spLocks/>
          </p:cNvSpPr>
          <p:nvPr/>
        </p:nvSpPr>
        <p:spPr>
          <a:xfrm>
            <a:off x="6453340" y="2673350"/>
            <a:ext cx="5260669" cy="3196458"/>
          </a:xfrm>
          <a:prstGeom prst="rect">
            <a:avLst/>
          </a:prstGeom>
        </p:spPr>
        <p:txBody>
          <a:bodyPr vert="horz" lIns="0" tIns="0" rIns="0" bIns="0" rtlCol="0" anchor="t"/>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ts val="600"/>
              </a:spcBef>
              <a:defRPr/>
            </a:pPr>
            <a:r>
              <a:rPr lang="en-GB" sz="1600">
                <a:solidFill>
                  <a:schemeClr val="tx1">
                    <a:lumMod val="75000"/>
                    <a:lumOff val="25000"/>
                  </a:schemeClr>
                </a:solidFill>
              </a:rPr>
              <a:t>Most passengers at this point want to leave the station and get on with their journey and few spontaneously mention finding information once they have arrived. A few mention checking </a:t>
            </a:r>
            <a:r>
              <a:rPr lang="en-GB" sz="1600" b="1">
                <a:solidFill>
                  <a:schemeClr val="tx1">
                    <a:lumMod val="75000"/>
                    <a:lumOff val="25000"/>
                  </a:schemeClr>
                </a:solidFill>
              </a:rPr>
              <a:t>offline channels </a:t>
            </a:r>
            <a:r>
              <a:rPr lang="en-GB" sz="1600">
                <a:solidFill>
                  <a:schemeClr val="tx1">
                    <a:lumMod val="75000"/>
                    <a:lumOff val="25000"/>
                  </a:schemeClr>
                </a:solidFill>
              </a:rPr>
              <a:t>for information in specific circumstances e.g. directions for a rail replacement bus, but this is somewhat limited. </a:t>
            </a:r>
          </a:p>
          <a:p>
            <a:pPr lvl="0" algn="l">
              <a:spcBef>
                <a:spcPts val="600"/>
              </a:spcBef>
              <a:defRPr/>
            </a:pPr>
            <a:r>
              <a:rPr lang="en-GB" sz="1600">
                <a:solidFill>
                  <a:schemeClr val="tx1">
                    <a:lumMod val="75000"/>
                    <a:lumOff val="25000"/>
                  </a:schemeClr>
                </a:solidFill>
              </a:rPr>
              <a:t>A minority mention seeing posters or leaflets about delay repay or speaking to staff about how to complete their return journey, depending on the level of disruption to their journey. </a:t>
            </a:r>
          </a:p>
        </p:txBody>
      </p:sp>
      <p:sp>
        <p:nvSpPr>
          <p:cNvPr id="13" name="object 11">
            <a:extLst>
              <a:ext uri="{FF2B5EF4-FFF2-40B4-BE49-F238E27FC236}">
                <a16:creationId xmlns:a16="http://schemas.microsoft.com/office/drawing/2014/main" id="{9745510A-2741-DC27-16A1-E5F1538E0C92}"/>
              </a:ext>
            </a:extLst>
          </p:cNvPr>
          <p:cNvSpPr/>
          <p:nvPr/>
        </p:nvSpPr>
        <p:spPr>
          <a:xfrm>
            <a:off x="3767769" y="2596412"/>
            <a:ext cx="2442432" cy="3415201"/>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a:p>
        </p:txBody>
      </p:sp>
      <p:sp>
        <p:nvSpPr>
          <p:cNvPr id="14" name="Content Placeholder 3">
            <a:extLst>
              <a:ext uri="{FF2B5EF4-FFF2-40B4-BE49-F238E27FC236}">
                <a16:creationId xmlns:a16="http://schemas.microsoft.com/office/drawing/2014/main" id="{26E3A979-02A4-9577-129C-481A8B083AA1}"/>
              </a:ext>
            </a:extLst>
          </p:cNvPr>
          <p:cNvSpPr txBox="1">
            <a:spLocks/>
          </p:cNvSpPr>
          <p:nvPr/>
        </p:nvSpPr>
        <p:spPr>
          <a:xfrm>
            <a:off x="3935413" y="2673350"/>
            <a:ext cx="2282213" cy="3196458"/>
          </a:xfrm>
          <a:prstGeom prst="rect">
            <a:avLst/>
          </a:prstGeom>
        </p:spPr>
        <p:txBody>
          <a:bodyPr vert="horz" lIns="0" tIns="0" rIns="0" bIns="0" rtlCol="0" anchor="t"/>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ts val="600"/>
              </a:spcBef>
              <a:defRPr/>
            </a:pPr>
            <a:r>
              <a:rPr lang="en-GB" sz="1600">
                <a:solidFill>
                  <a:schemeClr val="tx1">
                    <a:lumMod val="75000"/>
                    <a:lumOff val="25000"/>
                  </a:schemeClr>
                </a:solidFill>
              </a:rPr>
              <a:t>This could be an area of improvement for </a:t>
            </a:r>
            <a:r>
              <a:rPr lang="en-GB" sz="1600" b="1">
                <a:solidFill>
                  <a:schemeClr val="tx1">
                    <a:lumMod val="75000"/>
                    <a:lumOff val="25000"/>
                  </a:schemeClr>
                </a:solidFill>
              </a:rPr>
              <a:t>online channels</a:t>
            </a:r>
            <a:r>
              <a:rPr lang="en-GB" sz="1600">
                <a:solidFill>
                  <a:schemeClr val="tx1">
                    <a:lumMod val="75000"/>
                    <a:lumOff val="25000"/>
                  </a:schemeClr>
                </a:solidFill>
              </a:rPr>
              <a:t>.</a:t>
            </a:r>
          </a:p>
          <a:p>
            <a:pPr lvl="0" algn="l">
              <a:spcBef>
                <a:spcPts val="600"/>
              </a:spcBef>
              <a:defRPr/>
            </a:pPr>
            <a:r>
              <a:rPr lang="en-GB" sz="1600">
                <a:solidFill>
                  <a:schemeClr val="tx1">
                    <a:lumMod val="75000"/>
                    <a:lumOff val="25000"/>
                  </a:schemeClr>
                </a:solidFill>
              </a:rPr>
              <a:t> A minority of passengers mentioned getting an alert or reminder to register for delay repay if they had purchased their ticket in advance and via the TOC directly.</a:t>
            </a:r>
          </a:p>
        </p:txBody>
      </p:sp>
      <p:sp>
        <p:nvSpPr>
          <p:cNvPr id="5" name="Footer Placeholder 4">
            <a:extLst>
              <a:ext uri="{FF2B5EF4-FFF2-40B4-BE49-F238E27FC236}">
                <a16:creationId xmlns:a16="http://schemas.microsoft.com/office/drawing/2014/main" id="{9623AAA2-8C6C-026D-0BFB-EB68F8A43E54}"/>
              </a:ext>
            </a:extLst>
          </p:cNvPr>
          <p:cNvSpPr>
            <a:spLocks noGrp="1"/>
          </p:cNvSpPr>
          <p:nvPr>
            <p:ph type="ftr" sz="quarter" idx="11"/>
          </p:nvPr>
        </p:nvSpPr>
        <p:spPr/>
        <p:txBody>
          <a:bodyPr/>
          <a:lstStyle/>
          <a:p>
            <a:r>
              <a:rPr lang="en-GB"/>
              <a:t>© Quadrangle 2024 INTERNAL</a:t>
            </a:r>
          </a:p>
        </p:txBody>
      </p:sp>
      <p:sp>
        <p:nvSpPr>
          <p:cNvPr id="9" name="Slide Number Placeholder 8">
            <a:extLst>
              <a:ext uri="{FF2B5EF4-FFF2-40B4-BE49-F238E27FC236}">
                <a16:creationId xmlns:a16="http://schemas.microsoft.com/office/drawing/2014/main" id="{27846624-8930-F96E-7869-D8CCEF7BF4F2}"/>
              </a:ext>
            </a:extLst>
          </p:cNvPr>
          <p:cNvSpPr>
            <a:spLocks noGrp="1"/>
          </p:cNvSpPr>
          <p:nvPr>
            <p:ph type="sldNum" sz="quarter" idx="12"/>
          </p:nvPr>
        </p:nvSpPr>
        <p:spPr/>
        <p:txBody>
          <a:bodyPr/>
          <a:lstStyle/>
          <a:p>
            <a:fld id="{D21AD756-BDF5-4970-ABE2-54C1A0898887}" type="slidenum">
              <a:rPr lang="en-GB" smtClean="0"/>
              <a:t>28</a:t>
            </a:fld>
            <a:endParaRPr lang="en-GB"/>
          </a:p>
        </p:txBody>
      </p:sp>
    </p:spTree>
    <p:extLst>
      <p:ext uri="{BB962C8B-B14F-4D97-AF65-F5344CB8AC3E}">
        <p14:creationId xmlns:p14="http://schemas.microsoft.com/office/powerpoint/2010/main" val="30985275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254CE656-006E-0B08-8552-F0F035566DCB}"/>
              </a:ext>
            </a:extLst>
          </p:cNvPr>
          <p:cNvSpPr/>
          <p:nvPr/>
        </p:nvSpPr>
        <p:spPr>
          <a:xfrm>
            <a:off x="0" y="0"/>
            <a:ext cx="692805" cy="6858000"/>
          </a:xfrm>
          <a:custGeom>
            <a:avLst/>
            <a:gdLst/>
            <a:ahLst/>
            <a:cxnLst/>
            <a:rect l="l" t="t" r="r" b="b"/>
            <a:pathLst>
              <a:path w="1080135" h="10692130">
                <a:moveTo>
                  <a:pt x="1079995" y="0"/>
                </a:moveTo>
                <a:lnTo>
                  <a:pt x="0" y="0"/>
                </a:lnTo>
                <a:lnTo>
                  <a:pt x="0" y="10692003"/>
                </a:lnTo>
                <a:lnTo>
                  <a:pt x="1079995" y="10692003"/>
                </a:lnTo>
                <a:lnTo>
                  <a:pt x="1079995" y="0"/>
                </a:lnTo>
                <a:close/>
              </a:path>
            </a:pathLst>
          </a:custGeom>
          <a:solidFill>
            <a:schemeClr val="accent6">
              <a:lumMod val="75000"/>
            </a:schemeClr>
          </a:solidFill>
        </p:spPr>
        <p:txBody>
          <a:bodyPr wrap="square" lIns="0" tIns="0" rIns="0" bIns="0" rtlCol="0"/>
          <a:lstStyle/>
          <a:p>
            <a:endParaRPr/>
          </a:p>
        </p:txBody>
      </p:sp>
      <p:sp>
        <p:nvSpPr>
          <p:cNvPr id="3" name="object 10">
            <a:extLst>
              <a:ext uri="{FF2B5EF4-FFF2-40B4-BE49-F238E27FC236}">
                <a16:creationId xmlns:a16="http://schemas.microsoft.com/office/drawing/2014/main" id="{AFABD241-EECA-04E8-6BB1-1415F583CE60}"/>
              </a:ext>
            </a:extLst>
          </p:cNvPr>
          <p:cNvSpPr/>
          <p:nvPr/>
        </p:nvSpPr>
        <p:spPr>
          <a:xfrm>
            <a:off x="222744" y="3305345"/>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endParaRPr/>
          </a:p>
        </p:txBody>
      </p:sp>
      <p:sp>
        <p:nvSpPr>
          <p:cNvPr id="4" name="object 14">
            <a:extLst>
              <a:ext uri="{FF2B5EF4-FFF2-40B4-BE49-F238E27FC236}">
                <a16:creationId xmlns:a16="http://schemas.microsoft.com/office/drawing/2014/main" id="{5F812337-0A60-91E4-5E42-907979D339BA}"/>
              </a:ext>
            </a:extLst>
          </p:cNvPr>
          <p:cNvSpPr txBox="1">
            <a:spLocks/>
          </p:cNvSpPr>
          <p:nvPr/>
        </p:nvSpPr>
        <p:spPr>
          <a:xfrm>
            <a:off x="1019175" y="6560860"/>
            <a:ext cx="3716020" cy="153888"/>
          </a:xfrm>
          <a:prstGeom prst="rect">
            <a:avLst/>
          </a:prstGeom>
        </p:spPr>
        <p:txBody>
          <a:bodyPr vert="horz" wrap="square" lIns="0" tIns="0" rIns="0" bIns="0" rtlCol="0" anchor="ctr">
            <a:spAutoFit/>
          </a:bodyPr>
          <a:lstStyle>
            <a:defPPr>
              <a:defRPr kern="0"/>
            </a:defPPr>
            <a:lvl1pPr>
              <a:defRPr sz="1200" b="0" i="0">
                <a:solidFill>
                  <a:schemeClr val="tx1"/>
                </a:solidFill>
                <a:latin typeface="Trebuchet MS"/>
                <a:cs typeface="Trebuchet MS"/>
              </a:defRPr>
            </a:lvl1pPr>
          </a:lstStyle>
          <a:p>
            <a:pPr marL="12700"/>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Passenger Information </a:t>
            </a:r>
            <a:r>
              <a:rPr lang="en-GB" sz="1000" b="1" kern="0">
                <a:solidFill>
                  <a:prstClr val="black"/>
                </a:solidFill>
                <a:latin typeface="Aptos Display" panose="02110004020202020204"/>
                <a:cs typeface="Gill Sans MT"/>
              </a:rPr>
              <a:t>D</a:t>
            </a:r>
            <a:r>
              <a:rPr kumimoji="0" lang="en-GB" sz="1000" b="1" i="0" u="none" strike="noStrike" kern="0" cap="none" spc="0" normalizeH="0" baseline="0" noProof="0" err="1">
                <a:ln>
                  <a:noFill/>
                </a:ln>
                <a:solidFill>
                  <a:prstClr val="black"/>
                </a:solidFill>
                <a:effectLst/>
                <a:uLnTx/>
                <a:uFillTx/>
                <a:latin typeface="Aptos Display" panose="02110004020202020204"/>
                <a:ea typeface="+mn-ea"/>
                <a:cs typeface="Gill Sans MT"/>
              </a:rPr>
              <a:t>uring</a:t>
            </a:r>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 Disruption – Debrief </a:t>
            </a:r>
            <a:endParaRPr kumimoji="0" lang="en-GB" sz="1000" b="0" i="0" u="none" strike="noStrike" kern="0" cap="none" spc="140" normalizeH="0" baseline="0" noProof="0">
              <a:ln>
                <a:noFill/>
              </a:ln>
              <a:solidFill>
                <a:prstClr val="black"/>
              </a:solidFill>
              <a:effectLst/>
              <a:uLnTx/>
              <a:uFillTx/>
              <a:latin typeface="Aptos Display" panose="02110004020202020204"/>
              <a:ea typeface="+mn-ea"/>
              <a:cs typeface="Gill Sans MT"/>
            </a:endParaRPr>
          </a:p>
        </p:txBody>
      </p:sp>
      <p:sp>
        <p:nvSpPr>
          <p:cNvPr id="42" name="object 16">
            <a:extLst>
              <a:ext uri="{FF2B5EF4-FFF2-40B4-BE49-F238E27FC236}">
                <a16:creationId xmlns:a16="http://schemas.microsoft.com/office/drawing/2014/main" id="{7C9FD81E-79A9-7FCF-B2E4-6051987BD5F9}"/>
              </a:ext>
            </a:extLst>
          </p:cNvPr>
          <p:cNvSpPr txBox="1">
            <a:spLocks/>
          </p:cNvSpPr>
          <p:nvPr/>
        </p:nvSpPr>
        <p:spPr>
          <a:xfrm>
            <a:off x="1019174" y="229101"/>
            <a:ext cx="7237066" cy="1846659"/>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R="24130"/>
            <a:r>
              <a:rPr lang="en-GB" sz="4000" kern="0" spc="100">
                <a:solidFill>
                  <a:schemeClr val="accent6">
                    <a:lumMod val="75000"/>
                  </a:schemeClr>
                </a:solidFill>
                <a:latin typeface="Aptos" panose="020B0004020202020204" pitchFamily="34" charset="0"/>
              </a:rPr>
              <a:t>DIGITALLY DISENGAGED PASSENGERS USE ONLINE CHANNELS AS A LAST RESORT</a:t>
            </a:r>
            <a:endParaRPr lang="en-GB" sz="1600" kern="0">
              <a:solidFill>
                <a:schemeClr val="accent6">
                  <a:lumMod val="75000"/>
                </a:schemeClr>
              </a:solidFill>
              <a:latin typeface="Aptos" panose="020B0004020202020204" pitchFamily="34" charset="0"/>
            </a:endParaRPr>
          </a:p>
        </p:txBody>
      </p:sp>
      <p:sp>
        <p:nvSpPr>
          <p:cNvPr id="5" name="object 11">
            <a:extLst>
              <a:ext uri="{FF2B5EF4-FFF2-40B4-BE49-F238E27FC236}">
                <a16:creationId xmlns:a16="http://schemas.microsoft.com/office/drawing/2014/main" id="{79511D87-6DF6-881A-D94F-64EE595C6127}"/>
              </a:ext>
            </a:extLst>
          </p:cNvPr>
          <p:cNvSpPr/>
          <p:nvPr/>
        </p:nvSpPr>
        <p:spPr>
          <a:xfrm>
            <a:off x="4415160" y="2544896"/>
            <a:ext cx="3716021" cy="3620954"/>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a:p>
        </p:txBody>
      </p:sp>
      <p:sp>
        <p:nvSpPr>
          <p:cNvPr id="172" name="Content Placeholder 3">
            <a:extLst>
              <a:ext uri="{FF2B5EF4-FFF2-40B4-BE49-F238E27FC236}">
                <a16:creationId xmlns:a16="http://schemas.microsoft.com/office/drawing/2014/main" id="{D8ED29C2-50A3-C7C3-D0FA-A5C31A0C2853}"/>
              </a:ext>
            </a:extLst>
          </p:cNvPr>
          <p:cNvSpPr txBox="1">
            <a:spLocks/>
          </p:cNvSpPr>
          <p:nvPr/>
        </p:nvSpPr>
        <p:spPr>
          <a:xfrm>
            <a:off x="4582805" y="2673350"/>
            <a:ext cx="3438073" cy="2795863"/>
          </a:xfrm>
          <a:prstGeom prst="rect">
            <a:avLst/>
          </a:prstGeom>
        </p:spPr>
        <p:txBody>
          <a:bodyPr vert="horz" lIns="0" tIns="0" rIns="0" bIns="0" rtlCol="0" anchor="t"/>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ts val="600"/>
              </a:spcBef>
              <a:defRPr/>
            </a:pPr>
            <a:r>
              <a:rPr lang="en-GB" sz="1600">
                <a:solidFill>
                  <a:schemeClr val="tx1">
                    <a:lumMod val="75000"/>
                    <a:lumOff val="25000"/>
                  </a:schemeClr>
                </a:solidFill>
              </a:rPr>
              <a:t>Digitally disengaged passengers are less likely to seek information via </a:t>
            </a:r>
            <a:r>
              <a:rPr lang="en-GB" sz="1600" b="1">
                <a:solidFill>
                  <a:schemeClr val="tx1">
                    <a:lumMod val="75000"/>
                    <a:lumOff val="25000"/>
                  </a:schemeClr>
                </a:solidFill>
              </a:rPr>
              <a:t>online channels </a:t>
            </a:r>
            <a:r>
              <a:rPr lang="en-GB" sz="1600">
                <a:solidFill>
                  <a:schemeClr val="tx1">
                    <a:lumMod val="75000"/>
                    <a:lumOff val="25000"/>
                  </a:schemeClr>
                </a:solidFill>
              </a:rPr>
              <a:t>unless there is no alternative option, e.g., if their local station is unstaffed. </a:t>
            </a:r>
          </a:p>
          <a:p>
            <a:pPr lvl="0" algn="l">
              <a:spcBef>
                <a:spcPts val="600"/>
              </a:spcBef>
              <a:defRPr/>
            </a:pPr>
            <a:r>
              <a:rPr lang="en-GB" sz="1600">
                <a:solidFill>
                  <a:schemeClr val="tx1">
                    <a:lumMod val="75000"/>
                    <a:lumOff val="25000"/>
                  </a:schemeClr>
                </a:solidFill>
              </a:rPr>
              <a:t>Using sources like Trainline or National Rail Enquiries would be a last resort, and sometimes this is supported by a friend, family member or carer. </a:t>
            </a:r>
          </a:p>
          <a:p>
            <a:pPr lvl="0" algn="l">
              <a:spcBef>
                <a:spcPts val="600"/>
              </a:spcBef>
              <a:defRPr/>
            </a:pPr>
            <a:r>
              <a:rPr lang="en-GB" sz="1600">
                <a:solidFill>
                  <a:schemeClr val="tx1">
                    <a:lumMod val="75000"/>
                    <a:lumOff val="25000"/>
                  </a:schemeClr>
                </a:solidFill>
              </a:rPr>
              <a:t>Similarly, those who habitually travel with a companion, rely on them to check online channels for updates.</a:t>
            </a:r>
          </a:p>
          <a:p>
            <a:pPr lvl="0" algn="l">
              <a:spcBef>
                <a:spcPts val="600"/>
              </a:spcBef>
              <a:defRPr/>
            </a:pPr>
            <a:endParaRPr lang="en-GB" sz="1600">
              <a:solidFill>
                <a:schemeClr val="tx1">
                  <a:lumMod val="75000"/>
                  <a:lumOff val="25000"/>
                </a:schemeClr>
              </a:solidFill>
            </a:endParaRPr>
          </a:p>
        </p:txBody>
      </p:sp>
      <p:sp>
        <p:nvSpPr>
          <p:cNvPr id="8" name="object 16">
            <a:extLst>
              <a:ext uri="{FF2B5EF4-FFF2-40B4-BE49-F238E27FC236}">
                <a16:creationId xmlns:a16="http://schemas.microsoft.com/office/drawing/2014/main" id="{AB2EFC56-5E8D-10B0-B992-9C4843F18C9E}"/>
              </a:ext>
            </a:extLst>
          </p:cNvPr>
          <p:cNvSpPr txBox="1">
            <a:spLocks/>
          </p:cNvSpPr>
          <p:nvPr/>
        </p:nvSpPr>
        <p:spPr>
          <a:xfrm>
            <a:off x="1019174" y="2674947"/>
            <a:ext cx="3042187" cy="1292662"/>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lnSpc>
                <a:spcPct val="100000"/>
              </a:lnSpc>
              <a:spcBef>
                <a:spcPts val="0"/>
              </a:spcBef>
              <a:spcAft>
                <a:spcPts val="0"/>
              </a:spcAft>
              <a:buClrTx/>
              <a:buSzTx/>
              <a:buFontTx/>
              <a:buNone/>
              <a:tabLst/>
              <a:defRPr/>
            </a:pPr>
            <a:r>
              <a:rPr lang="en-GB" sz="1400" i="1" kern="0" spc="100">
                <a:latin typeface="+mn-lt"/>
              </a:rPr>
              <a:t>“I find that a little bit disruptive… I only use it (Trainline) if I need to, when I can’t find out any other way.”</a:t>
            </a:r>
          </a:p>
          <a:p>
            <a:pPr marR="24130" algn="r">
              <a:defRPr/>
            </a:pPr>
            <a:r>
              <a:rPr lang="en-GB" sz="1400" i="1" kern="0" spc="100">
                <a:latin typeface="Aptos" panose="020B0004020202020204" pitchFamily="34" charset="0"/>
              </a:rPr>
              <a:t>North, Leisure, Digitally disengaged</a:t>
            </a:r>
            <a:endParaRPr kumimoji="0" lang="en-GB" sz="700" b="0" i="1" u="none" strike="noStrike" kern="0" cap="none" spc="0" normalizeH="0" baseline="0" noProof="0">
              <a:ln>
                <a:noFill/>
              </a:ln>
              <a:effectLst/>
              <a:uLnTx/>
              <a:uFillTx/>
              <a:latin typeface="Aptos" panose="020B0004020202020204" pitchFamily="34" charset="0"/>
              <a:ea typeface="+mn-ea"/>
              <a:cs typeface="Arial"/>
            </a:endParaRPr>
          </a:p>
        </p:txBody>
      </p:sp>
      <p:sp>
        <p:nvSpPr>
          <p:cNvPr id="6" name="Footer Placeholder 5">
            <a:extLst>
              <a:ext uri="{FF2B5EF4-FFF2-40B4-BE49-F238E27FC236}">
                <a16:creationId xmlns:a16="http://schemas.microsoft.com/office/drawing/2014/main" id="{38248118-3E60-B08B-7ADE-472EE333BA25}"/>
              </a:ext>
            </a:extLst>
          </p:cNvPr>
          <p:cNvSpPr>
            <a:spLocks noGrp="1"/>
          </p:cNvSpPr>
          <p:nvPr>
            <p:ph type="ftr" sz="quarter" idx="11"/>
          </p:nvPr>
        </p:nvSpPr>
        <p:spPr/>
        <p:txBody>
          <a:bodyPr/>
          <a:lstStyle/>
          <a:p>
            <a:r>
              <a:rPr lang="en-GB"/>
              <a:t>© Quadrangle 2024 INTERNAL</a:t>
            </a:r>
          </a:p>
        </p:txBody>
      </p:sp>
      <p:sp>
        <p:nvSpPr>
          <p:cNvPr id="13" name="object 11">
            <a:extLst>
              <a:ext uri="{FF2B5EF4-FFF2-40B4-BE49-F238E27FC236}">
                <a16:creationId xmlns:a16="http://schemas.microsoft.com/office/drawing/2014/main" id="{E357E5DF-9366-3112-9029-08C5C698BE98}"/>
              </a:ext>
            </a:extLst>
          </p:cNvPr>
          <p:cNvSpPr/>
          <p:nvPr/>
        </p:nvSpPr>
        <p:spPr>
          <a:xfrm>
            <a:off x="8298826" y="2544896"/>
            <a:ext cx="3593137" cy="3620954"/>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a:p>
        </p:txBody>
      </p:sp>
      <p:sp>
        <p:nvSpPr>
          <p:cNvPr id="7" name="Content Placeholder 3">
            <a:extLst>
              <a:ext uri="{FF2B5EF4-FFF2-40B4-BE49-F238E27FC236}">
                <a16:creationId xmlns:a16="http://schemas.microsoft.com/office/drawing/2014/main" id="{C641BD3E-5B84-9381-253B-6260897058D5}"/>
              </a:ext>
            </a:extLst>
          </p:cNvPr>
          <p:cNvSpPr txBox="1">
            <a:spLocks/>
          </p:cNvSpPr>
          <p:nvPr/>
        </p:nvSpPr>
        <p:spPr>
          <a:xfrm>
            <a:off x="8499416" y="2673349"/>
            <a:ext cx="3368797" cy="2795863"/>
          </a:xfrm>
          <a:prstGeom prst="rect">
            <a:avLst/>
          </a:prstGeom>
        </p:spPr>
        <p:txBody>
          <a:bodyPr vert="horz" lIns="0" tIns="0" rIns="0" bIns="0" rtlCol="0" anchor="t"/>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ts val="600"/>
              </a:spcBef>
              <a:defRPr/>
            </a:pPr>
            <a:r>
              <a:rPr lang="en-GB" sz="1600" dirty="0">
                <a:solidFill>
                  <a:schemeClr val="tx1">
                    <a:lumMod val="75000"/>
                    <a:lumOff val="25000"/>
                  </a:schemeClr>
                </a:solidFill>
              </a:rPr>
              <a:t>These passengers prefer to receive disruption information </a:t>
            </a:r>
            <a:r>
              <a:rPr lang="en-GB" sz="1600" b="1" dirty="0">
                <a:solidFill>
                  <a:schemeClr val="tx1">
                    <a:lumMod val="75000"/>
                    <a:lumOff val="25000"/>
                  </a:schemeClr>
                </a:solidFill>
              </a:rPr>
              <a:t>at the station in person </a:t>
            </a:r>
            <a:r>
              <a:rPr lang="en-GB" sz="1600" dirty="0">
                <a:solidFill>
                  <a:schemeClr val="tx1">
                    <a:lumMod val="75000"/>
                    <a:lumOff val="25000"/>
                  </a:schemeClr>
                </a:solidFill>
              </a:rPr>
              <a:t>through a member of staff (platform or ticket office), on screens or via the public address system system. </a:t>
            </a:r>
          </a:p>
          <a:p>
            <a:pPr lvl="0" algn="l">
              <a:spcBef>
                <a:spcPts val="600"/>
              </a:spcBef>
              <a:defRPr/>
            </a:pPr>
            <a:r>
              <a:rPr lang="en-GB" sz="1600" dirty="0">
                <a:solidFill>
                  <a:schemeClr val="tx1">
                    <a:lumMod val="75000"/>
                    <a:lumOff val="25000"/>
                  </a:schemeClr>
                </a:solidFill>
              </a:rPr>
              <a:t>Most digitally disengaged passengers often travel without phones and rarely receive unplanned disruption information until arrival at the station. A small minority report they would listen to local radio travel information if travelling to the station by car.</a:t>
            </a:r>
          </a:p>
          <a:p>
            <a:pPr lvl="0" algn="l">
              <a:spcBef>
                <a:spcPts val="600"/>
              </a:spcBef>
              <a:defRPr/>
            </a:pPr>
            <a:endParaRPr lang="en-GB" sz="1600" dirty="0">
              <a:solidFill>
                <a:schemeClr val="tx1">
                  <a:lumMod val="75000"/>
                  <a:lumOff val="25000"/>
                </a:schemeClr>
              </a:solidFill>
            </a:endParaRPr>
          </a:p>
        </p:txBody>
      </p:sp>
      <p:sp>
        <p:nvSpPr>
          <p:cNvPr id="14" name="TextBox 13">
            <a:extLst>
              <a:ext uri="{FF2B5EF4-FFF2-40B4-BE49-F238E27FC236}">
                <a16:creationId xmlns:a16="http://schemas.microsoft.com/office/drawing/2014/main" id="{5F611DFE-704B-6640-CC94-BB52591C1E81}"/>
              </a:ext>
            </a:extLst>
          </p:cNvPr>
          <p:cNvSpPr txBox="1"/>
          <p:nvPr/>
        </p:nvSpPr>
        <p:spPr>
          <a:xfrm>
            <a:off x="8582609" y="357032"/>
            <a:ext cx="3253321" cy="1726114"/>
          </a:xfrm>
          <a:prstGeom prst="rect">
            <a:avLst/>
          </a:prstGeom>
          <a:noFill/>
        </p:spPr>
        <p:txBody>
          <a:bodyPr wrap="square" lIns="0" tIns="0" rIns="0" bIns="0" anchor="t">
            <a:spAutoFit/>
          </a:bodyPr>
          <a:lstStyle/>
          <a:p>
            <a:pPr marR="78105">
              <a:spcBef>
                <a:spcPts val="1655"/>
              </a:spcBef>
            </a:pPr>
            <a:r>
              <a:rPr lang="en-GB" sz="1400" b="1" kern="0">
                <a:solidFill>
                  <a:schemeClr val="bg2">
                    <a:lumMod val="25000"/>
                  </a:schemeClr>
                </a:solidFill>
                <a:latin typeface="Aptos" panose="020B0004020202020204" pitchFamily="34" charset="0"/>
              </a:rPr>
              <a:t>Not all digitally disengaged passengers are the same, and there are degrees of comfort with online channels. </a:t>
            </a:r>
          </a:p>
          <a:p>
            <a:pPr marR="78105">
              <a:spcBef>
                <a:spcPts val="1655"/>
              </a:spcBef>
            </a:pPr>
            <a:r>
              <a:rPr lang="en-GB" sz="1400" b="1" kern="0">
                <a:solidFill>
                  <a:schemeClr val="bg2">
                    <a:lumMod val="25000"/>
                  </a:schemeClr>
                </a:solidFill>
                <a:latin typeface="Aptos" panose="020B0004020202020204" pitchFamily="34" charset="0"/>
              </a:rPr>
              <a:t>However, for all, online is not their first point of call and for those digitally excluded, they rely heavily on others for access to information. </a:t>
            </a:r>
          </a:p>
        </p:txBody>
      </p:sp>
      <p:sp>
        <p:nvSpPr>
          <p:cNvPr id="10" name="object 16">
            <a:extLst>
              <a:ext uri="{FF2B5EF4-FFF2-40B4-BE49-F238E27FC236}">
                <a16:creationId xmlns:a16="http://schemas.microsoft.com/office/drawing/2014/main" id="{7E0A4D9E-5239-9B4B-88B4-521345E6005F}"/>
              </a:ext>
            </a:extLst>
          </p:cNvPr>
          <p:cNvSpPr txBox="1">
            <a:spLocks/>
          </p:cNvSpPr>
          <p:nvPr/>
        </p:nvSpPr>
        <p:spPr>
          <a:xfrm>
            <a:off x="1019174" y="4304366"/>
            <a:ext cx="3042187" cy="1077218"/>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lnSpc>
                <a:spcPct val="100000"/>
              </a:lnSpc>
              <a:spcBef>
                <a:spcPts val="0"/>
              </a:spcBef>
              <a:spcAft>
                <a:spcPts val="0"/>
              </a:spcAft>
              <a:buClrTx/>
              <a:buSzTx/>
              <a:buFontTx/>
              <a:buNone/>
              <a:tabLst/>
              <a:defRPr/>
            </a:pPr>
            <a:r>
              <a:rPr lang="en-GB" sz="1400" i="1" kern="0" spc="100">
                <a:latin typeface="+mn-lt"/>
              </a:rPr>
              <a:t>“Staff on the train would be my first port of call and I’d be most likely to trust them.”</a:t>
            </a:r>
          </a:p>
          <a:p>
            <a:pPr marR="24130" algn="r">
              <a:defRPr/>
            </a:pPr>
            <a:r>
              <a:rPr lang="en-GB" sz="1400" i="1" kern="0" spc="100">
                <a:latin typeface="Aptos" panose="020B0004020202020204" pitchFamily="34" charset="0"/>
              </a:rPr>
              <a:t>North, Leisure, Digitally disengaged</a:t>
            </a:r>
            <a:endParaRPr kumimoji="0" lang="en-GB" sz="700" b="0" i="1" u="none" strike="noStrike" kern="0" cap="none" spc="0" normalizeH="0" baseline="0" noProof="0">
              <a:ln>
                <a:noFill/>
              </a:ln>
              <a:effectLst/>
              <a:uLnTx/>
              <a:uFillTx/>
              <a:latin typeface="Aptos" panose="020B0004020202020204" pitchFamily="34" charset="0"/>
              <a:ea typeface="+mn-ea"/>
              <a:cs typeface="Arial"/>
            </a:endParaRPr>
          </a:p>
        </p:txBody>
      </p:sp>
      <p:sp>
        <p:nvSpPr>
          <p:cNvPr id="9" name="Slide Number Placeholder 8">
            <a:extLst>
              <a:ext uri="{FF2B5EF4-FFF2-40B4-BE49-F238E27FC236}">
                <a16:creationId xmlns:a16="http://schemas.microsoft.com/office/drawing/2014/main" id="{B021B503-D8FC-9B6F-6B01-FFA6568FEB3B}"/>
              </a:ext>
            </a:extLst>
          </p:cNvPr>
          <p:cNvSpPr>
            <a:spLocks noGrp="1"/>
          </p:cNvSpPr>
          <p:nvPr>
            <p:ph type="sldNum" sz="quarter" idx="12"/>
          </p:nvPr>
        </p:nvSpPr>
        <p:spPr/>
        <p:txBody>
          <a:bodyPr/>
          <a:lstStyle/>
          <a:p>
            <a:fld id="{D21AD756-BDF5-4970-ABE2-54C1A0898887}" type="slidenum">
              <a:rPr lang="en-GB" smtClean="0"/>
              <a:t>29</a:t>
            </a:fld>
            <a:endParaRPr lang="en-GB"/>
          </a:p>
        </p:txBody>
      </p:sp>
    </p:spTree>
    <p:extLst>
      <p:ext uri="{BB962C8B-B14F-4D97-AF65-F5344CB8AC3E}">
        <p14:creationId xmlns:p14="http://schemas.microsoft.com/office/powerpoint/2010/main" val="1306708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F9BA12-072C-6E6E-E362-5DC617C5450E}"/>
              </a:ext>
            </a:extLst>
          </p:cNvPr>
          <p:cNvPicPr>
            <a:picLocks noChangeAspect="1"/>
          </p:cNvPicPr>
          <p:nvPr/>
        </p:nvPicPr>
        <p:blipFill rotWithShape="1">
          <a:blip r:embed="rId2">
            <a:extLst>
              <a:ext uri="{28A0092B-C50C-407E-A947-70E740481C1C}">
                <a14:useLocalDpi xmlns:a14="http://schemas.microsoft.com/office/drawing/2010/main" val="0"/>
              </a:ext>
            </a:extLst>
          </a:blip>
          <a:srcRect t="-115"/>
          <a:stretch/>
        </p:blipFill>
        <p:spPr>
          <a:xfrm>
            <a:off x="8598" y="-6367"/>
            <a:ext cx="12174806" cy="6864367"/>
          </a:xfrm>
          <a:prstGeom prst="rect">
            <a:avLst/>
          </a:prstGeom>
        </p:spPr>
      </p:pic>
      <p:pic>
        <p:nvPicPr>
          <p:cNvPr id="5" name="Picture 4">
            <a:extLst>
              <a:ext uri="{FF2B5EF4-FFF2-40B4-BE49-F238E27FC236}">
                <a16:creationId xmlns:a16="http://schemas.microsoft.com/office/drawing/2014/main" id="{4BC0F800-6BBA-3BAD-4418-8F62F9F5BF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7" y="0"/>
            <a:ext cx="694944" cy="6858000"/>
          </a:xfrm>
          <a:prstGeom prst="rect">
            <a:avLst/>
          </a:prstGeom>
          <a:solidFill>
            <a:schemeClr val="accent3"/>
          </a:solidFill>
        </p:spPr>
      </p:pic>
      <p:sp>
        <p:nvSpPr>
          <p:cNvPr id="3" name="object 10">
            <a:extLst>
              <a:ext uri="{FF2B5EF4-FFF2-40B4-BE49-F238E27FC236}">
                <a16:creationId xmlns:a16="http://schemas.microsoft.com/office/drawing/2014/main" id="{AFABD241-EECA-04E8-6BB1-1415F583CE60}"/>
              </a:ext>
            </a:extLst>
          </p:cNvPr>
          <p:cNvSpPr/>
          <p:nvPr/>
        </p:nvSpPr>
        <p:spPr>
          <a:xfrm>
            <a:off x="222744" y="3305345"/>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705FC0CD-184F-F3AC-8DB5-D3AE6A7E642B}"/>
              </a:ext>
            </a:extLst>
          </p:cNvPr>
          <p:cNvSpPr/>
          <p:nvPr/>
        </p:nvSpPr>
        <p:spPr>
          <a:xfrm>
            <a:off x="664692" y="22412"/>
            <a:ext cx="11518711" cy="6858000"/>
          </a:xfrm>
          <a:prstGeom prst="rect">
            <a:avLst/>
          </a:prstGeom>
          <a:solidFill>
            <a:srgbClr val="000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object 12">
            <a:extLst>
              <a:ext uri="{FF2B5EF4-FFF2-40B4-BE49-F238E27FC236}">
                <a16:creationId xmlns:a16="http://schemas.microsoft.com/office/drawing/2014/main" id="{4FE2C771-29F3-1CFA-5FDA-CFD9E22165AA}"/>
              </a:ext>
            </a:extLst>
          </p:cNvPr>
          <p:cNvSpPr/>
          <p:nvPr/>
        </p:nvSpPr>
        <p:spPr>
          <a:xfrm>
            <a:off x="7643973" y="2476071"/>
            <a:ext cx="4191957" cy="3677551"/>
          </a:xfrm>
          <a:custGeom>
            <a:avLst/>
            <a:gdLst/>
            <a:ahLst/>
            <a:cxnLst/>
            <a:rect l="l" t="t" r="r" b="b"/>
            <a:pathLst>
              <a:path w="8496300" h="6678295">
                <a:moveTo>
                  <a:pt x="8495995" y="0"/>
                </a:moveTo>
                <a:lnTo>
                  <a:pt x="0" y="0"/>
                </a:lnTo>
                <a:lnTo>
                  <a:pt x="0" y="6677990"/>
                </a:lnTo>
                <a:lnTo>
                  <a:pt x="8495995" y="6677990"/>
                </a:lnTo>
                <a:lnTo>
                  <a:pt x="8495995" y="0"/>
                </a:lnTo>
                <a:close/>
              </a:path>
            </a:pathLst>
          </a:custGeom>
          <a:solidFill>
            <a:schemeClr val="accent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7F0C383E-8B34-2B7F-6506-7F076C5290C1}"/>
              </a:ext>
            </a:extLst>
          </p:cNvPr>
          <p:cNvSpPr>
            <a:spLocks noGrp="1"/>
          </p:cNvSpPr>
          <p:nvPr>
            <p:ph type="title"/>
          </p:nvPr>
        </p:nvSpPr>
        <p:spPr/>
        <p:txBody>
          <a:bodyPr/>
          <a:lstStyle/>
          <a:p>
            <a:r>
              <a:rPr kumimoji="0" lang="en-GB" sz="4400" b="0" i="0" u="none" strike="noStrike" kern="0" cap="none" spc="100" normalizeH="0" baseline="0" noProof="0">
                <a:ln>
                  <a:noFill/>
                </a:ln>
                <a:solidFill>
                  <a:prstClr val="white"/>
                </a:solidFill>
                <a:effectLst/>
                <a:uLnTx/>
                <a:uFillTx/>
                <a:latin typeface="Aptos" panose="020B0004020202020204" pitchFamily="34" charset="0"/>
                <a:ea typeface="+mn-ea"/>
                <a:cs typeface="Arial"/>
              </a:rPr>
              <a:t>CONTENTS</a:t>
            </a:r>
            <a:endParaRPr lang="en-GB"/>
          </a:p>
        </p:txBody>
      </p:sp>
      <p:sp>
        <p:nvSpPr>
          <p:cNvPr id="9" name="Footer Placeholder 4">
            <a:extLst>
              <a:ext uri="{FF2B5EF4-FFF2-40B4-BE49-F238E27FC236}">
                <a16:creationId xmlns:a16="http://schemas.microsoft.com/office/drawing/2014/main" id="{8C8354E7-9164-0C1A-4848-C9979B5F30C3}"/>
              </a:ext>
            </a:extLst>
          </p:cNvPr>
          <p:cNvSpPr txBox="1">
            <a:spLocks/>
          </p:cNvSpPr>
          <p:nvPr/>
        </p:nvSpPr>
        <p:spPr>
          <a:xfrm>
            <a:off x="10164726" y="6514435"/>
            <a:ext cx="1671204" cy="241945"/>
          </a:xfrm>
          <a:prstGeom prst="rect">
            <a:avLst/>
          </a:prstGeom>
        </p:spPr>
        <p:txBody>
          <a:bodyPr vert="horz" lIns="0" tIns="0" rIns="0" bIns="0" rtlCol="0" anchor="ctr"/>
          <a:lstStyle>
            <a:defPPr>
              <a:defRPr lang="en-US"/>
            </a:defPPr>
            <a:lvl1pPr marL="0" algn="l" defTabSz="457200" rtl="0" eaLnBrk="1" latinLnBrk="0" hangingPunct="1">
              <a:defRPr sz="700" kern="1200">
                <a:solidFill>
                  <a:schemeClr val="tx1"/>
                </a:solidFill>
                <a:latin typeface="Aptos" panose="020B00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rPr>
              <a:t>© Quadrangle 2024 </a:t>
            </a:r>
            <a:r>
              <a:rPr kumimoji="0" lang="en-GB" sz="700" b="0" i="0" u="none" strike="noStrike" kern="1200" cap="all" spc="0" normalizeH="0" baseline="0" noProof="0">
                <a:ln>
                  <a:noFill/>
                </a:ln>
                <a:solidFill>
                  <a:prstClr val="white"/>
                </a:solidFill>
                <a:effectLst/>
                <a:uLnTx/>
                <a:uFillTx/>
                <a:latin typeface="Aptos" panose="020B0004020202020204" pitchFamily="34" charset="0"/>
                <a:ea typeface="+mn-ea"/>
                <a:cs typeface="Arial" panose="020B0604020202020204" pitchFamily="34" charset="0"/>
              </a:rPr>
              <a:t>internal</a:t>
            </a:r>
            <a:endParaRPr kumimoji="0" lang="en-GB" sz="700" b="0" i="0" u="none" strike="noStrike" kern="1200" cap="all" spc="0" normalizeH="0" baseline="0" noProof="0">
              <a:ln>
                <a:noFill/>
              </a:ln>
              <a:solidFill>
                <a:prstClr val="white"/>
              </a:solidFill>
              <a:effectLst/>
              <a:uLnTx/>
              <a:uFillTx/>
              <a:latin typeface="Aptos" panose="020B0004020202020204" pitchFamily="34" charset="0"/>
              <a:ea typeface="+mn-ea"/>
              <a:cs typeface="+mn-cs"/>
            </a:endParaRPr>
          </a:p>
        </p:txBody>
      </p:sp>
      <p:graphicFrame>
        <p:nvGraphicFramePr>
          <p:cNvPr id="15" name="Table 14">
            <a:extLst>
              <a:ext uri="{FF2B5EF4-FFF2-40B4-BE49-F238E27FC236}">
                <a16:creationId xmlns:a16="http://schemas.microsoft.com/office/drawing/2014/main" id="{FEAA77CC-FD39-9FC9-165A-A0F9F8E56A84}"/>
              </a:ext>
            </a:extLst>
          </p:cNvPr>
          <p:cNvGraphicFramePr>
            <a:graphicFrameLocks noGrp="1"/>
          </p:cNvGraphicFramePr>
          <p:nvPr>
            <p:extLst>
              <p:ext uri="{D42A27DB-BD31-4B8C-83A1-F6EECF244321}">
                <p14:modId xmlns:p14="http://schemas.microsoft.com/office/powerpoint/2010/main" val="465351987"/>
              </p:ext>
            </p:extLst>
          </p:nvPr>
        </p:nvGraphicFramePr>
        <p:xfrm>
          <a:off x="7808359" y="2765469"/>
          <a:ext cx="3722460" cy="3114040"/>
        </p:xfrm>
        <a:graphic>
          <a:graphicData uri="http://schemas.openxmlformats.org/drawingml/2006/table">
            <a:tbl>
              <a:tblPr firstRow="1" bandRow="1">
                <a:tableStyleId>{2D5ABB26-0587-4C30-8999-92F81FD0307C}</a:tableStyleId>
              </a:tblPr>
              <a:tblGrid>
                <a:gridCol w="369870">
                  <a:extLst>
                    <a:ext uri="{9D8B030D-6E8A-4147-A177-3AD203B41FA5}">
                      <a16:colId xmlns:a16="http://schemas.microsoft.com/office/drawing/2014/main" val="2341043478"/>
                    </a:ext>
                  </a:extLst>
                </a:gridCol>
                <a:gridCol w="2845942">
                  <a:extLst>
                    <a:ext uri="{9D8B030D-6E8A-4147-A177-3AD203B41FA5}">
                      <a16:colId xmlns:a16="http://schemas.microsoft.com/office/drawing/2014/main" val="147132705"/>
                    </a:ext>
                  </a:extLst>
                </a:gridCol>
                <a:gridCol w="506648">
                  <a:extLst>
                    <a:ext uri="{9D8B030D-6E8A-4147-A177-3AD203B41FA5}">
                      <a16:colId xmlns:a16="http://schemas.microsoft.com/office/drawing/2014/main" val="2647262219"/>
                    </a:ext>
                  </a:extLst>
                </a:gridCol>
              </a:tblGrid>
              <a:tr h="370840">
                <a:tc>
                  <a:txBody>
                    <a:bodyPr/>
                    <a:lstStyle/>
                    <a:p>
                      <a:pPr algn="r"/>
                      <a:r>
                        <a:rPr lang="en-GB" sz="1400">
                          <a:solidFill>
                            <a:schemeClr val="bg1"/>
                          </a:solidFill>
                        </a:rPr>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bg1"/>
                          </a:solidFill>
                        </a:rPr>
                        <a:t>BACKGROUND, OBJECTIVES AND METHODOLOGY</a:t>
                      </a:r>
                    </a:p>
                  </a:txBody>
                  <a:tcPr/>
                </a:tc>
                <a:tc>
                  <a:txBody>
                    <a:bodyPr/>
                    <a:lstStyle/>
                    <a:p>
                      <a:pPr algn="ctr"/>
                      <a:r>
                        <a:rPr lang="en-GB" sz="1400">
                          <a:solidFill>
                            <a:schemeClr val="bg1"/>
                          </a:solidFill>
                        </a:rPr>
                        <a:t>3</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3099621354"/>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sym typeface="Wingdings" panose="05000000000000000000" pitchFamily="2" charset="2"/>
                        </a:rPr>
                        <a:t>2</a:t>
                      </a:r>
                      <a:endParaRPr lang="en-GB" sz="1400">
                        <a:solidFill>
                          <a:schemeClr val="tx1">
                            <a:lumMod val="50000"/>
                            <a:lumOff val="50000"/>
                          </a:schemeClr>
                        </a:solidFill>
                      </a:endParaRPr>
                    </a:p>
                  </a:txBody>
                  <a:tcPr/>
                </a:tc>
                <a:tc>
                  <a:txBody>
                    <a:bodyPr/>
                    <a:lstStyle/>
                    <a:p>
                      <a:pPr marL="0" lvl="0" indent="0" algn="l">
                        <a:lnSpc>
                          <a:spcPct val="112000"/>
                        </a:lnSpc>
                        <a:spcAft>
                          <a:spcPts val="300"/>
                        </a:spcAft>
                        <a:buFont typeface="+mj-lt"/>
                        <a:buNone/>
                        <a:defRPr/>
                      </a:pPr>
                      <a:r>
                        <a:rPr lang="en-GB" sz="1400">
                          <a:solidFill>
                            <a:schemeClr val="tx1">
                              <a:lumMod val="50000"/>
                              <a:lumOff val="50000"/>
                            </a:schemeClr>
                          </a:solidFill>
                        </a:rPr>
                        <a:t>EXECUTIVE SUMMARY </a:t>
                      </a:r>
                    </a:p>
                  </a:txBody>
                  <a:tcPr/>
                </a:tc>
                <a:tc>
                  <a:txBody>
                    <a:bodyPr/>
                    <a:lstStyle/>
                    <a:p>
                      <a:pPr algn="ctr"/>
                      <a:r>
                        <a:rPr lang="en-GB" sz="1400">
                          <a:solidFill>
                            <a:schemeClr val="tx1">
                              <a:lumMod val="50000"/>
                              <a:lumOff val="50000"/>
                            </a:schemeClr>
                          </a:solidFill>
                        </a:rPr>
                        <a:t>9</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1299622883"/>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sym typeface="Wingdings" panose="05000000000000000000" pitchFamily="2" charset="2"/>
                        </a:rPr>
                        <a:t>3</a:t>
                      </a:r>
                      <a:endParaRPr lang="en-GB" sz="1400">
                        <a:solidFill>
                          <a:schemeClr val="tx1">
                            <a:lumMod val="50000"/>
                            <a:lumOff val="50000"/>
                          </a:schemeClr>
                        </a:solidFill>
                      </a:endParaRPr>
                    </a:p>
                  </a:txBody>
                  <a:tcPr/>
                </a:tc>
                <a:tc>
                  <a:txBody>
                    <a:bodyPr/>
                    <a:lstStyle/>
                    <a:p>
                      <a:r>
                        <a:rPr lang="en-GB" sz="1400">
                          <a:solidFill>
                            <a:schemeClr val="tx1">
                              <a:lumMod val="50000"/>
                              <a:lumOff val="50000"/>
                            </a:schemeClr>
                          </a:solidFill>
                        </a:rPr>
                        <a:t>THE “RULES” FOR ENGAGEMENT</a:t>
                      </a:r>
                    </a:p>
                  </a:txBody>
                  <a:tcPr/>
                </a:tc>
                <a:tc>
                  <a:txBody>
                    <a:bodyPr/>
                    <a:lstStyle/>
                    <a:p>
                      <a:pPr algn="ctr"/>
                      <a:r>
                        <a:rPr lang="en-GB" sz="1400">
                          <a:solidFill>
                            <a:schemeClr val="tx1">
                              <a:lumMod val="50000"/>
                              <a:lumOff val="50000"/>
                            </a:schemeClr>
                          </a:solidFill>
                        </a:rPr>
                        <a:t>13</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2176997481"/>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rPr>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rPr>
                        <a:t>CHANNEL USE</a:t>
                      </a:r>
                    </a:p>
                  </a:txBody>
                  <a:tcPr/>
                </a:tc>
                <a:tc>
                  <a:txBody>
                    <a:bodyPr/>
                    <a:lstStyle/>
                    <a:p>
                      <a:pPr algn="ctr"/>
                      <a:r>
                        <a:rPr lang="en-GB" sz="1400">
                          <a:solidFill>
                            <a:schemeClr val="tx1">
                              <a:lumMod val="50000"/>
                              <a:lumOff val="50000"/>
                            </a:schemeClr>
                          </a:solidFill>
                        </a:rPr>
                        <a:t>21</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259995560"/>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rPr>
                        <a:t>THE LANGUAGE OF DISRUPTION</a:t>
                      </a:r>
                    </a:p>
                  </a:txBody>
                  <a:tcPr/>
                </a:tc>
                <a:tc>
                  <a:txBody>
                    <a:bodyPr/>
                    <a:lstStyle/>
                    <a:p>
                      <a:pPr algn="ctr"/>
                      <a:r>
                        <a:rPr lang="en-GB" sz="1400">
                          <a:solidFill>
                            <a:schemeClr val="tx1">
                              <a:lumMod val="50000"/>
                              <a:lumOff val="50000"/>
                            </a:schemeClr>
                          </a:solidFill>
                        </a:rPr>
                        <a:t>31</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3263867188"/>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rPr>
                        <a:t>TICKET ACCEPTANCE</a:t>
                      </a:r>
                    </a:p>
                  </a:txBody>
                  <a:tcPr/>
                </a:tc>
                <a:tc>
                  <a:txBody>
                    <a:bodyPr/>
                    <a:lstStyle/>
                    <a:p>
                      <a:pPr algn="ctr"/>
                      <a:r>
                        <a:rPr lang="en-GB" sz="1400" dirty="0">
                          <a:solidFill>
                            <a:schemeClr val="tx1">
                              <a:lumMod val="50000"/>
                              <a:lumOff val="50000"/>
                            </a:schemeClr>
                          </a:solidFill>
                        </a:rPr>
                        <a:t>40</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1551487542"/>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rPr>
                        <a:t>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rPr>
                        <a:t>SPECIFIC INTERVENTIONS</a:t>
                      </a:r>
                    </a:p>
                  </a:txBody>
                  <a:tcPr/>
                </a:tc>
                <a:tc>
                  <a:txBody>
                    <a:bodyPr/>
                    <a:lstStyle/>
                    <a:p>
                      <a:pPr algn="ctr"/>
                      <a:r>
                        <a:rPr lang="en-GB" sz="1400" dirty="0">
                          <a:solidFill>
                            <a:schemeClr val="tx1">
                              <a:lumMod val="50000"/>
                              <a:lumOff val="50000"/>
                            </a:schemeClr>
                          </a:solidFill>
                        </a:rPr>
                        <a:t>47</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2089204544"/>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rPr>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rPr>
                        <a:t>APPENDIX</a:t>
                      </a:r>
                    </a:p>
                  </a:txBody>
                  <a:tcPr/>
                </a:tc>
                <a:tc>
                  <a:txBody>
                    <a:bodyPr/>
                    <a:lstStyle/>
                    <a:p>
                      <a:pPr algn="ctr"/>
                      <a:r>
                        <a:rPr lang="en-GB" sz="1400" dirty="0">
                          <a:solidFill>
                            <a:schemeClr val="tx1">
                              <a:lumMod val="50000"/>
                              <a:lumOff val="50000"/>
                            </a:schemeClr>
                          </a:solidFill>
                        </a:rPr>
                        <a:t>59</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949121324"/>
                  </a:ext>
                </a:extLst>
              </a:tr>
            </a:tbl>
          </a:graphicData>
        </a:graphic>
      </p:graphicFrame>
    </p:spTree>
    <p:extLst>
      <p:ext uri="{BB962C8B-B14F-4D97-AF65-F5344CB8AC3E}">
        <p14:creationId xmlns:p14="http://schemas.microsoft.com/office/powerpoint/2010/main" val="29088356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9">
            <a:extLst>
              <a:ext uri="{FF2B5EF4-FFF2-40B4-BE49-F238E27FC236}">
                <a16:creationId xmlns:a16="http://schemas.microsoft.com/office/drawing/2014/main" id="{113BB278-16A6-20DF-FBCF-5CF2AB51E345}"/>
              </a:ext>
            </a:extLst>
          </p:cNvPr>
          <p:cNvSpPr/>
          <p:nvPr/>
        </p:nvSpPr>
        <p:spPr>
          <a:xfrm>
            <a:off x="0" y="0"/>
            <a:ext cx="692805" cy="6858000"/>
          </a:xfrm>
          <a:custGeom>
            <a:avLst/>
            <a:gdLst/>
            <a:ahLst/>
            <a:cxnLst/>
            <a:rect l="l" t="t" r="r" b="b"/>
            <a:pathLst>
              <a:path w="1080135" h="10692130">
                <a:moveTo>
                  <a:pt x="1079995" y="0"/>
                </a:moveTo>
                <a:lnTo>
                  <a:pt x="0" y="0"/>
                </a:lnTo>
                <a:lnTo>
                  <a:pt x="0" y="10692003"/>
                </a:lnTo>
                <a:lnTo>
                  <a:pt x="1079995" y="10692003"/>
                </a:lnTo>
                <a:lnTo>
                  <a:pt x="1079995" y="0"/>
                </a:lnTo>
                <a:close/>
              </a:path>
            </a:pathLst>
          </a:custGeom>
          <a:solidFill>
            <a:schemeClr val="accent6">
              <a:lumMod val="75000"/>
            </a:schemeClr>
          </a:solidFill>
        </p:spPr>
        <p:txBody>
          <a:bodyPr wrap="square" lIns="0" tIns="0" rIns="0" bIns="0" rtlCol="0"/>
          <a:lstStyle/>
          <a:p>
            <a:endParaRPr/>
          </a:p>
        </p:txBody>
      </p:sp>
      <p:sp>
        <p:nvSpPr>
          <p:cNvPr id="3" name="object 10">
            <a:extLst>
              <a:ext uri="{FF2B5EF4-FFF2-40B4-BE49-F238E27FC236}">
                <a16:creationId xmlns:a16="http://schemas.microsoft.com/office/drawing/2014/main" id="{AFABD241-EECA-04E8-6BB1-1415F583CE60}"/>
              </a:ext>
            </a:extLst>
          </p:cNvPr>
          <p:cNvSpPr/>
          <p:nvPr/>
        </p:nvSpPr>
        <p:spPr>
          <a:xfrm>
            <a:off x="222744" y="3305345"/>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endParaRPr/>
          </a:p>
        </p:txBody>
      </p:sp>
      <p:sp>
        <p:nvSpPr>
          <p:cNvPr id="4" name="object 14">
            <a:extLst>
              <a:ext uri="{FF2B5EF4-FFF2-40B4-BE49-F238E27FC236}">
                <a16:creationId xmlns:a16="http://schemas.microsoft.com/office/drawing/2014/main" id="{5F812337-0A60-91E4-5E42-907979D339BA}"/>
              </a:ext>
            </a:extLst>
          </p:cNvPr>
          <p:cNvSpPr txBox="1">
            <a:spLocks/>
          </p:cNvSpPr>
          <p:nvPr/>
        </p:nvSpPr>
        <p:spPr>
          <a:xfrm>
            <a:off x="1019175" y="6560860"/>
            <a:ext cx="3716020" cy="153888"/>
          </a:xfrm>
          <a:prstGeom prst="rect">
            <a:avLst/>
          </a:prstGeom>
        </p:spPr>
        <p:txBody>
          <a:bodyPr vert="horz" wrap="square" lIns="0" tIns="0" rIns="0" bIns="0" rtlCol="0" anchor="ctr">
            <a:spAutoFit/>
          </a:bodyPr>
          <a:lstStyle>
            <a:defPPr>
              <a:defRPr kern="0"/>
            </a:defPPr>
            <a:lvl1pPr>
              <a:defRPr sz="1200" b="0" i="0">
                <a:solidFill>
                  <a:schemeClr val="tx1"/>
                </a:solidFill>
                <a:latin typeface="Trebuchet MS"/>
                <a:cs typeface="Trebuchet MS"/>
              </a:defRPr>
            </a:lvl1pPr>
          </a:lstStyle>
          <a:p>
            <a:pPr marL="12700"/>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Passenger Information </a:t>
            </a:r>
            <a:r>
              <a:rPr lang="en-GB" sz="1000" b="1" kern="0">
                <a:solidFill>
                  <a:prstClr val="black"/>
                </a:solidFill>
                <a:latin typeface="Aptos Display" panose="02110004020202020204"/>
                <a:cs typeface="Gill Sans MT"/>
              </a:rPr>
              <a:t>D</a:t>
            </a:r>
            <a:r>
              <a:rPr kumimoji="0" lang="en-GB" sz="1000" b="1" i="0" u="none" strike="noStrike" kern="0" cap="none" spc="0" normalizeH="0" baseline="0" noProof="0" err="1">
                <a:ln>
                  <a:noFill/>
                </a:ln>
                <a:solidFill>
                  <a:prstClr val="black"/>
                </a:solidFill>
                <a:effectLst/>
                <a:uLnTx/>
                <a:uFillTx/>
                <a:latin typeface="Aptos Display" panose="02110004020202020204"/>
                <a:ea typeface="+mn-ea"/>
                <a:cs typeface="Gill Sans MT"/>
              </a:rPr>
              <a:t>uring</a:t>
            </a:r>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 Disruption – Debrief </a:t>
            </a:r>
            <a:endParaRPr kumimoji="0" lang="en-GB" sz="1000" b="0" i="0" u="none" strike="noStrike" kern="0" cap="none" spc="140" normalizeH="0" baseline="0" noProof="0">
              <a:ln>
                <a:noFill/>
              </a:ln>
              <a:solidFill>
                <a:prstClr val="black"/>
              </a:solidFill>
              <a:effectLst/>
              <a:uLnTx/>
              <a:uFillTx/>
              <a:latin typeface="Aptos Display" panose="02110004020202020204"/>
              <a:ea typeface="+mn-ea"/>
              <a:cs typeface="Gill Sans MT"/>
            </a:endParaRPr>
          </a:p>
        </p:txBody>
      </p:sp>
      <p:sp>
        <p:nvSpPr>
          <p:cNvPr id="42" name="object 16">
            <a:extLst>
              <a:ext uri="{FF2B5EF4-FFF2-40B4-BE49-F238E27FC236}">
                <a16:creationId xmlns:a16="http://schemas.microsoft.com/office/drawing/2014/main" id="{7C9FD81E-79A9-7FCF-B2E4-6051987BD5F9}"/>
              </a:ext>
            </a:extLst>
          </p:cNvPr>
          <p:cNvSpPr txBox="1">
            <a:spLocks/>
          </p:cNvSpPr>
          <p:nvPr/>
        </p:nvSpPr>
        <p:spPr>
          <a:xfrm>
            <a:off x="1019174" y="229101"/>
            <a:ext cx="7237066" cy="1477328"/>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R="24130"/>
            <a:r>
              <a:rPr lang="en-GB" sz="3200" kern="0">
                <a:solidFill>
                  <a:schemeClr val="accent6"/>
                </a:solidFill>
                <a:latin typeface="Aptos" panose="020B0004020202020204" pitchFamily="34" charset="0"/>
              </a:rPr>
              <a:t>THOSE WITH MOBILITY IMPAIRMENTS CAN NEED ADDITIONAL INFORMATION AND SUPPORT </a:t>
            </a:r>
          </a:p>
        </p:txBody>
      </p:sp>
      <p:sp>
        <p:nvSpPr>
          <p:cNvPr id="5" name="object 11">
            <a:extLst>
              <a:ext uri="{FF2B5EF4-FFF2-40B4-BE49-F238E27FC236}">
                <a16:creationId xmlns:a16="http://schemas.microsoft.com/office/drawing/2014/main" id="{79511D87-6DF6-881A-D94F-64EE595C6127}"/>
              </a:ext>
            </a:extLst>
          </p:cNvPr>
          <p:cNvSpPr/>
          <p:nvPr/>
        </p:nvSpPr>
        <p:spPr>
          <a:xfrm>
            <a:off x="1019174" y="2437094"/>
            <a:ext cx="7384460" cy="3963706"/>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a:p>
        </p:txBody>
      </p:sp>
      <p:sp>
        <p:nvSpPr>
          <p:cNvPr id="172" name="Content Placeholder 3">
            <a:extLst>
              <a:ext uri="{FF2B5EF4-FFF2-40B4-BE49-F238E27FC236}">
                <a16:creationId xmlns:a16="http://schemas.microsoft.com/office/drawing/2014/main" id="{D8ED29C2-50A3-C7C3-D0FA-A5C31A0C2853}"/>
              </a:ext>
            </a:extLst>
          </p:cNvPr>
          <p:cNvSpPr txBox="1">
            <a:spLocks/>
          </p:cNvSpPr>
          <p:nvPr/>
        </p:nvSpPr>
        <p:spPr>
          <a:xfrm>
            <a:off x="1200104" y="2653747"/>
            <a:ext cx="6808953" cy="3376167"/>
          </a:xfrm>
          <a:prstGeom prst="rect">
            <a:avLst/>
          </a:prstGeom>
        </p:spPr>
        <p:txBody>
          <a:bodyPr vert="horz" lIns="0" tIns="0" rIns="0" bIns="0" rtlCol="0" anchor="t"/>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ts val="600"/>
              </a:spcBef>
              <a:defRPr/>
            </a:pPr>
            <a:r>
              <a:rPr lang="en-GB" sz="1400" b="1" dirty="0">
                <a:solidFill>
                  <a:schemeClr val="tx1">
                    <a:lumMod val="75000"/>
                    <a:lumOff val="25000"/>
                  </a:schemeClr>
                </a:solidFill>
              </a:rPr>
              <a:t>Those traveling in a wheelchair or have other mobility impairments or accessibility requirements can need additional support. </a:t>
            </a:r>
          </a:p>
          <a:p>
            <a:pPr lvl="0" algn="l">
              <a:spcBef>
                <a:spcPts val="600"/>
              </a:spcBef>
              <a:defRPr/>
            </a:pPr>
            <a:r>
              <a:rPr lang="en-GB" sz="1400" dirty="0">
                <a:solidFill>
                  <a:schemeClr val="tx1">
                    <a:lumMod val="75000"/>
                    <a:lumOff val="25000"/>
                  </a:schemeClr>
                </a:solidFill>
              </a:rPr>
              <a:t>Typically, this support needs to come from a member of staff who can help the individual to plan an accessible alternative route e.g. if they need to get to a different station to complete their journey. </a:t>
            </a:r>
          </a:p>
          <a:p>
            <a:pPr lvl="0" algn="l">
              <a:spcBef>
                <a:spcPts val="600"/>
              </a:spcBef>
              <a:defRPr/>
            </a:pPr>
            <a:r>
              <a:rPr lang="en-GB" sz="1400" dirty="0">
                <a:solidFill>
                  <a:schemeClr val="tx1">
                    <a:lumMod val="75000"/>
                    <a:lumOff val="25000"/>
                  </a:schemeClr>
                </a:solidFill>
              </a:rPr>
              <a:t>In addition, if a journey becomes longer or requires more changes, this can become a challenge for the passenger to complete. They will potentially require additional support at each step of the journey from members of staff. </a:t>
            </a:r>
          </a:p>
          <a:p>
            <a:pPr lvl="0" algn="l">
              <a:spcBef>
                <a:spcPts val="600"/>
              </a:spcBef>
              <a:defRPr/>
            </a:pPr>
            <a:r>
              <a:rPr lang="en-GB" sz="1400" dirty="0">
                <a:solidFill>
                  <a:schemeClr val="tx1">
                    <a:lumMod val="75000"/>
                    <a:lumOff val="25000"/>
                  </a:schemeClr>
                </a:solidFill>
              </a:rPr>
              <a:t>There can be concerns over being able to take a wheelchair on a bus or a rail replacement bus as an alternative. </a:t>
            </a:r>
          </a:p>
          <a:p>
            <a:pPr lvl="0" algn="l">
              <a:spcBef>
                <a:spcPts val="600"/>
              </a:spcBef>
              <a:defRPr/>
            </a:pPr>
            <a:r>
              <a:rPr lang="en-GB" sz="1400" dirty="0">
                <a:solidFill>
                  <a:schemeClr val="tx1">
                    <a:lumMod val="75000"/>
                    <a:lumOff val="25000"/>
                  </a:schemeClr>
                </a:solidFill>
              </a:rPr>
              <a:t>Some mobility impaired passengers use and appreciate station accessibility information online and will check their journey ahead of time before they travel. There is the potential to make this easier and more available if alternative routes are required during disruption. Equally, a number travel with a carer who can help, if required, but additional information and making it more accessible would be appreciated.  </a:t>
            </a:r>
          </a:p>
          <a:p>
            <a:pPr lvl="0" algn="l">
              <a:spcBef>
                <a:spcPts val="600"/>
              </a:spcBef>
              <a:defRPr/>
            </a:pPr>
            <a:endParaRPr lang="en-GB" sz="1600" dirty="0">
              <a:solidFill>
                <a:schemeClr val="tx1">
                  <a:lumMod val="75000"/>
                  <a:lumOff val="25000"/>
                </a:schemeClr>
              </a:solidFill>
            </a:endParaRPr>
          </a:p>
          <a:p>
            <a:pPr lvl="0" algn="l">
              <a:spcBef>
                <a:spcPts val="600"/>
              </a:spcBef>
              <a:defRPr/>
            </a:pPr>
            <a:endParaRPr lang="en-GB" sz="1600" dirty="0">
              <a:solidFill>
                <a:schemeClr val="tx1">
                  <a:lumMod val="75000"/>
                  <a:lumOff val="25000"/>
                </a:schemeClr>
              </a:solidFill>
            </a:endParaRPr>
          </a:p>
        </p:txBody>
      </p:sp>
      <p:sp>
        <p:nvSpPr>
          <p:cNvPr id="21" name="object 11">
            <a:extLst>
              <a:ext uri="{FF2B5EF4-FFF2-40B4-BE49-F238E27FC236}">
                <a16:creationId xmlns:a16="http://schemas.microsoft.com/office/drawing/2014/main" id="{C822D6B5-BD8A-4B77-6C0B-700F21ACE847}"/>
              </a:ext>
            </a:extLst>
          </p:cNvPr>
          <p:cNvSpPr/>
          <p:nvPr/>
        </p:nvSpPr>
        <p:spPr>
          <a:xfrm>
            <a:off x="8403634" y="-13688"/>
            <a:ext cx="3788366" cy="1500593"/>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a:p>
        </p:txBody>
      </p:sp>
      <p:sp>
        <p:nvSpPr>
          <p:cNvPr id="22" name="TextBox 21">
            <a:extLst>
              <a:ext uri="{FF2B5EF4-FFF2-40B4-BE49-F238E27FC236}">
                <a16:creationId xmlns:a16="http://schemas.microsoft.com/office/drawing/2014/main" id="{591653F1-6EA4-F97B-0009-32F00341EED7}"/>
              </a:ext>
            </a:extLst>
          </p:cNvPr>
          <p:cNvSpPr txBox="1"/>
          <p:nvPr/>
        </p:nvSpPr>
        <p:spPr>
          <a:xfrm>
            <a:off x="8646442" y="296738"/>
            <a:ext cx="3250341" cy="861774"/>
          </a:xfrm>
          <a:prstGeom prst="rect">
            <a:avLst/>
          </a:prstGeom>
          <a:noFill/>
        </p:spPr>
        <p:txBody>
          <a:bodyPr wrap="square" lIns="0" tIns="0" rIns="0" bIns="0" anchor="t">
            <a:spAutoFit/>
          </a:bodyPr>
          <a:lstStyle/>
          <a:p>
            <a:pPr marR="78105">
              <a:spcBef>
                <a:spcPts val="1655"/>
              </a:spcBef>
            </a:pPr>
            <a:r>
              <a:rPr lang="en-GB" sz="1400" b="1" kern="0">
                <a:solidFill>
                  <a:schemeClr val="bg2">
                    <a:lumMod val="25000"/>
                  </a:schemeClr>
                </a:solidFill>
                <a:latin typeface="Aptos" panose="020B0004020202020204" pitchFamily="34" charset="0"/>
              </a:rPr>
              <a:t>This can also be a concern with those traveling with small children using a pushchair or buggy, or who are very nervous of anxious when travelling. </a:t>
            </a:r>
          </a:p>
        </p:txBody>
      </p:sp>
      <p:sp>
        <p:nvSpPr>
          <p:cNvPr id="6" name="Footer Placeholder 5">
            <a:extLst>
              <a:ext uri="{FF2B5EF4-FFF2-40B4-BE49-F238E27FC236}">
                <a16:creationId xmlns:a16="http://schemas.microsoft.com/office/drawing/2014/main" id="{D79C32EC-736F-CD96-E6B6-EB3ECFD311C6}"/>
              </a:ext>
            </a:extLst>
          </p:cNvPr>
          <p:cNvSpPr>
            <a:spLocks noGrp="1"/>
          </p:cNvSpPr>
          <p:nvPr>
            <p:ph type="ftr" sz="quarter" idx="11"/>
          </p:nvPr>
        </p:nvSpPr>
        <p:spPr/>
        <p:txBody>
          <a:bodyPr/>
          <a:lstStyle/>
          <a:p>
            <a:r>
              <a:rPr lang="en-GB"/>
              <a:t>© Quadrangle 2024 INTERNAL</a:t>
            </a:r>
          </a:p>
        </p:txBody>
      </p:sp>
      <p:sp>
        <p:nvSpPr>
          <p:cNvPr id="8" name="object 16">
            <a:extLst>
              <a:ext uri="{FF2B5EF4-FFF2-40B4-BE49-F238E27FC236}">
                <a16:creationId xmlns:a16="http://schemas.microsoft.com/office/drawing/2014/main" id="{C00E804F-7193-13EE-C8C2-83DFD218C92B}"/>
              </a:ext>
            </a:extLst>
          </p:cNvPr>
          <p:cNvSpPr txBox="1">
            <a:spLocks/>
          </p:cNvSpPr>
          <p:nvPr/>
        </p:nvSpPr>
        <p:spPr>
          <a:xfrm>
            <a:off x="8640793" y="4056933"/>
            <a:ext cx="2978777" cy="2154436"/>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buClrTx/>
              <a:buSzTx/>
              <a:buFontTx/>
              <a:buNone/>
              <a:tabLst/>
              <a:defRPr/>
            </a:pPr>
            <a:r>
              <a:rPr lang="en-GB" sz="1400" i="1" kern="0" spc="100">
                <a:latin typeface="+mn-lt"/>
              </a:rPr>
              <a:t>“[when I was traveling as a carer] the staff were really nice but then on a different journey, I had it where the train was cancelled or delayed and there was a lack of staff and whenever you asked for help going ‘is this the right train or not’ they literally just turned a blind eye.”</a:t>
            </a:r>
          </a:p>
          <a:p>
            <a:pPr marR="24130" algn="r">
              <a:defRPr/>
            </a:pPr>
            <a:r>
              <a:rPr lang="en-GB" sz="1400" i="1" kern="0" spc="100">
                <a:latin typeface="Aptos" panose="020B0004020202020204" pitchFamily="34" charset="0"/>
              </a:rPr>
              <a:t>South, Leisure</a:t>
            </a:r>
            <a:endParaRPr kumimoji="0" lang="en-GB" sz="700" b="0" i="1" u="none" strike="noStrike" kern="0" cap="none" spc="0" normalizeH="0" baseline="0" noProof="0">
              <a:ln>
                <a:noFill/>
              </a:ln>
              <a:effectLst/>
              <a:uLnTx/>
              <a:uFillTx/>
              <a:latin typeface="Aptos" panose="020B0004020202020204" pitchFamily="34" charset="0"/>
              <a:ea typeface="+mn-ea"/>
              <a:cs typeface="Arial"/>
            </a:endParaRPr>
          </a:p>
        </p:txBody>
      </p:sp>
      <p:sp>
        <p:nvSpPr>
          <p:cNvPr id="9" name="object 16">
            <a:extLst>
              <a:ext uri="{FF2B5EF4-FFF2-40B4-BE49-F238E27FC236}">
                <a16:creationId xmlns:a16="http://schemas.microsoft.com/office/drawing/2014/main" id="{B5A07991-C5BD-955F-BDF3-4BFB06E9330C}"/>
              </a:ext>
            </a:extLst>
          </p:cNvPr>
          <p:cNvSpPr txBox="1">
            <a:spLocks/>
          </p:cNvSpPr>
          <p:nvPr/>
        </p:nvSpPr>
        <p:spPr>
          <a:xfrm>
            <a:off x="8640793" y="2141987"/>
            <a:ext cx="2978777" cy="1723549"/>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buClrTx/>
              <a:buSzTx/>
              <a:buFontTx/>
              <a:buNone/>
              <a:tabLst/>
              <a:defRPr/>
            </a:pPr>
            <a:r>
              <a:rPr lang="en-GB" sz="1400" i="1" kern="0" spc="100">
                <a:latin typeface="+mn-lt"/>
              </a:rPr>
              <a:t>“I sometimes travel as a carer for someone who suffered from a stroke, I looked into things regarding accessibility and seeing if there were staircases, access to lifts and things like that.”</a:t>
            </a:r>
          </a:p>
          <a:p>
            <a:pPr marR="24130" algn="r">
              <a:defRPr/>
            </a:pPr>
            <a:r>
              <a:rPr lang="en-GB" sz="1400" i="1" kern="0" spc="100">
                <a:latin typeface="Aptos" panose="020B0004020202020204" pitchFamily="34" charset="0"/>
              </a:rPr>
              <a:t>South, Leisure</a:t>
            </a:r>
            <a:endParaRPr kumimoji="0" lang="en-GB" sz="700" b="0" i="1" u="none" strike="noStrike" kern="0" cap="none" spc="0" normalizeH="0" baseline="0" noProof="0">
              <a:ln>
                <a:noFill/>
              </a:ln>
              <a:effectLst/>
              <a:uLnTx/>
              <a:uFillTx/>
              <a:latin typeface="Aptos" panose="020B0004020202020204" pitchFamily="34" charset="0"/>
              <a:ea typeface="+mn-ea"/>
              <a:cs typeface="Arial"/>
            </a:endParaRPr>
          </a:p>
        </p:txBody>
      </p:sp>
      <p:sp>
        <p:nvSpPr>
          <p:cNvPr id="2" name="Slide Number Placeholder 1">
            <a:extLst>
              <a:ext uri="{FF2B5EF4-FFF2-40B4-BE49-F238E27FC236}">
                <a16:creationId xmlns:a16="http://schemas.microsoft.com/office/drawing/2014/main" id="{CE6FA9C6-FE55-39E7-1E93-A9FEC1A67AA7}"/>
              </a:ext>
            </a:extLst>
          </p:cNvPr>
          <p:cNvSpPr>
            <a:spLocks noGrp="1"/>
          </p:cNvSpPr>
          <p:nvPr>
            <p:ph type="sldNum" sz="quarter" idx="12"/>
          </p:nvPr>
        </p:nvSpPr>
        <p:spPr/>
        <p:txBody>
          <a:bodyPr/>
          <a:lstStyle/>
          <a:p>
            <a:fld id="{D21AD756-BDF5-4970-ABE2-54C1A0898887}" type="slidenum">
              <a:rPr lang="en-GB" smtClean="0"/>
              <a:t>30</a:t>
            </a:fld>
            <a:endParaRPr lang="en-GB"/>
          </a:p>
        </p:txBody>
      </p:sp>
    </p:spTree>
    <p:extLst>
      <p:ext uri="{BB962C8B-B14F-4D97-AF65-F5344CB8AC3E}">
        <p14:creationId xmlns:p14="http://schemas.microsoft.com/office/powerpoint/2010/main" val="33655471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F9BA12-072C-6E6E-E362-5DC617C5450E}"/>
              </a:ext>
            </a:extLst>
          </p:cNvPr>
          <p:cNvPicPr>
            <a:picLocks noChangeAspect="1"/>
          </p:cNvPicPr>
          <p:nvPr/>
        </p:nvPicPr>
        <p:blipFill rotWithShape="1">
          <a:blip r:embed="rId2">
            <a:extLst>
              <a:ext uri="{28A0092B-C50C-407E-A947-70E740481C1C}">
                <a14:useLocalDpi xmlns:a14="http://schemas.microsoft.com/office/drawing/2010/main" val="0"/>
              </a:ext>
            </a:extLst>
          </a:blip>
          <a:srcRect t="-115"/>
          <a:stretch/>
        </p:blipFill>
        <p:spPr>
          <a:xfrm>
            <a:off x="8598" y="-6367"/>
            <a:ext cx="12174806" cy="6864367"/>
          </a:xfrm>
          <a:prstGeom prst="rect">
            <a:avLst/>
          </a:prstGeom>
        </p:spPr>
      </p:pic>
      <p:sp>
        <p:nvSpPr>
          <p:cNvPr id="4" name="Rectangle 3">
            <a:extLst>
              <a:ext uri="{FF2B5EF4-FFF2-40B4-BE49-F238E27FC236}">
                <a16:creationId xmlns:a16="http://schemas.microsoft.com/office/drawing/2014/main" id="{705FC0CD-184F-F3AC-8DB5-D3AE6A7E642B}"/>
              </a:ext>
            </a:extLst>
          </p:cNvPr>
          <p:cNvSpPr/>
          <p:nvPr/>
        </p:nvSpPr>
        <p:spPr>
          <a:xfrm>
            <a:off x="664692" y="22412"/>
            <a:ext cx="11518711" cy="6858000"/>
          </a:xfrm>
          <a:prstGeom prst="rect">
            <a:avLst/>
          </a:prstGeom>
          <a:solidFill>
            <a:srgbClr val="000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object 9">
            <a:extLst>
              <a:ext uri="{FF2B5EF4-FFF2-40B4-BE49-F238E27FC236}">
                <a16:creationId xmlns:a16="http://schemas.microsoft.com/office/drawing/2014/main" id="{1EF59716-F0E9-5AF8-57AF-56C40650EF4C}"/>
              </a:ext>
            </a:extLst>
          </p:cNvPr>
          <p:cNvSpPr/>
          <p:nvPr/>
        </p:nvSpPr>
        <p:spPr>
          <a:xfrm>
            <a:off x="0" y="0"/>
            <a:ext cx="692805" cy="6858000"/>
          </a:xfrm>
          <a:custGeom>
            <a:avLst/>
            <a:gdLst/>
            <a:ahLst/>
            <a:cxnLst/>
            <a:rect l="l" t="t" r="r" b="b"/>
            <a:pathLst>
              <a:path w="1080135" h="10692130">
                <a:moveTo>
                  <a:pt x="1079995" y="0"/>
                </a:moveTo>
                <a:lnTo>
                  <a:pt x="0" y="0"/>
                </a:lnTo>
                <a:lnTo>
                  <a:pt x="0" y="10692003"/>
                </a:lnTo>
                <a:lnTo>
                  <a:pt x="1079995" y="10692003"/>
                </a:lnTo>
                <a:lnTo>
                  <a:pt x="1079995" y="0"/>
                </a:lnTo>
                <a:close/>
              </a:path>
            </a:pathLst>
          </a:custGeom>
          <a:solidFill>
            <a:schemeClr val="accent4"/>
          </a:solidFill>
        </p:spPr>
        <p:txBody>
          <a:bodyPr wrap="square" lIns="0" tIns="0" rIns="0" bIns="0" rtlCol="0"/>
          <a:lstStyle/>
          <a:p>
            <a:endParaRPr/>
          </a:p>
        </p:txBody>
      </p:sp>
      <p:sp>
        <p:nvSpPr>
          <p:cNvPr id="3" name="object 10">
            <a:extLst>
              <a:ext uri="{FF2B5EF4-FFF2-40B4-BE49-F238E27FC236}">
                <a16:creationId xmlns:a16="http://schemas.microsoft.com/office/drawing/2014/main" id="{AFABD241-EECA-04E8-6BB1-1415F583CE60}"/>
              </a:ext>
            </a:extLst>
          </p:cNvPr>
          <p:cNvSpPr/>
          <p:nvPr/>
        </p:nvSpPr>
        <p:spPr>
          <a:xfrm>
            <a:off x="222744" y="3305345"/>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object 12">
            <a:extLst>
              <a:ext uri="{FF2B5EF4-FFF2-40B4-BE49-F238E27FC236}">
                <a16:creationId xmlns:a16="http://schemas.microsoft.com/office/drawing/2014/main" id="{4FE2C771-29F3-1CFA-5FDA-CFD9E22165AA}"/>
              </a:ext>
            </a:extLst>
          </p:cNvPr>
          <p:cNvSpPr/>
          <p:nvPr/>
        </p:nvSpPr>
        <p:spPr>
          <a:xfrm>
            <a:off x="7643973" y="2476071"/>
            <a:ext cx="4191957" cy="3677551"/>
          </a:xfrm>
          <a:custGeom>
            <a:avLst/>
            <a:gdLst/>
            <a:ahLst/>
            <a:cxnLst/>
            <a:rect l="l" t="t" r="r" b="b"/>
            <a:pathLst>
              <a:path w="8496300" h="6678295">
                <a:moveTo>
                  <a:pt x="8495995" y="0"/>
                </a:moveTo>
                <a:lnTo>
                  <a:pt x="0" y="0"/>
                </a:lnTo>
                <a:lnTo>
                  <a:pt x="0" y="6677990"/>
                </a:lnTo>
                <a:lnTo>
                  <a:pt x="8495995" y="6677990"/>
                </a:lnTo>
                <a:lnTo>
                  <a:pt x="8495995" y="0"/>
                </a:lnTo>
                <a:close/>
              </a:path>
            </a:pathLst>
          </a:custGeom>
          <a:solidFill>
            <a:schemeClr val="accent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7F0C383E-8B34-2B7F-6506-7F076C5290C1}"/>
              </a:ext>
            </a:extLst>
          </p:cNvPr>
          <p:cNvSpPr>
            <a:spLocks noGrp="1"/>
          </p:cNvSpPr>
          <p:nvPr>
            <p:ph type="title"/>
          </p:nvPr>
        </p:nvSpPr>
        <p:spPr/>
        <p:txBody>
          <a:bodyPr/>
          <a:lstStyle/>
          <a:p>
            <a:r>
              <a:rPr kumimoji="0" lang="en-GB" sz="4400" b="0" i="0" u="none" strike="noStrike" kern="0" cap="none" spc="100" normalizeH="0" baseline="0" noProof="0">
                <a:ln>
                  <a:noFill/>
                </a:ln>
                <a:solidFill>
                  <a:prstClr val="white"/>
                </a:solidFill>
                <a:effectLst/>
                <a:uLnTx/>
                <a:uFillTx/>
                <a:latin typeface="Aptos" panose="020B0004020202020204" pitchFamily="34" charset="0"/>
                <a:ea typeface="+mn-ea"/>
                <a:cs typeface="Arial"/>
              </a:rPr>
              <a:t>CONTENTS</a:t>
            </a:r>
            <a:endParaRPr lang="en-GB"/>
          </a:p>
        </p:txBody>
      </p:sp>
      <p:sp>
        <p:nvSpPr>
          <p:cNvPr id="9" name="Footer Placeholder 4">
            <a:extLst>
              <a:ext uri="{FF2B5EF4-FFF2-40B4-BE49-F238E27FC236}">
                <a16:creationId xmlns:a16="http://schemas.microsoft.com/office/drawing/2014/main" id="{8C8354E7-9164-0C1A-4848-C9979B5F30C3}"/>
              </a:ext>
            </a:extLst>
          </p:cNvPr>
          <p:cNvSpPr txBox="1">
            <a:spLocks/>
          </p:cNvSpPr>
          <p:nvPr/>
        </p:nvSpPr>
        <p:spPr>
          <a:xfrm>
            <a:off x="10164726" y="6514435"/>
            <a:ext cx="1671204" cy="241945"/>
          </a:xfrm>
          <a:prstGeom prst="rect">
            <a:avLst/>
          </a:prstGeom>
        </p:spPr>
        <p:txBody>
          <a:bodyPr vert="horz" lIns="0" tIns="0" rIns="0" bIns="0" rtlCol="0" anchor="ctr"/>
          <a:lstStyle>
            <a:defPPr>
              <a:defRPr lang="en-US"/>
            </a:defPPr>
            <a:lvl1pPr marL="0" algn="l" defTabSz="457200" rtl="0" eaLnBrk="1" latinLnBrk="0" hangingPunct="1">
              <a:defRPr sz="700" kern="1200">
                <a:solidFill>
                  <a:schemeClr val="tx1"/>
                </a:solidFill>
                <a:latin typeface="Aptos" panose="020B00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rPr>
              <a:t>© Quadrangle 2024 </a:t>
            </a:r>
            <a:r>
              <a:rPr kumimoji="0" lang="en-GB" sz="700" b="0" i="0" u="none" strike="noStrike" kern="1200" cap="all" spc="0" normalizeH="0" baseline="0" noProof="0">
                <a:ln>
                  <a:noFill/>
                </a:ln>
                <a:solidFill>
                  <a:prstClr val="white"/>
                </a:solidFill>
                <a:effectLst/>
                <a:uLnTx/>
                <a:uFillTx/>
                <a:latin typeface="Aptos" panose="020B0004020202020204" pitchFamily="34" charset="0"/>
                <a:ea typeface="+mn-ea"/>
                <a:cs typeface="Arial" panose="020B0604020202020204" pitchFamily="34" charset="0"/>
              </a:rPr>
              <a:t>internal</a:t>
            </a:r>
            <a:endParaRPr kumimoji="0" lang="en-GB" sz="700" b="0" i="0" u="none" strike="noStrike" kern="1200" cap="all" spc="0" normalizeH="0" baseline="0" noProof="0">
              <a:ln>
                <a:noFill/>
              </a:ln>
              <a:solidFill>
                <a:prstClr val="white"/>
              </a:solidFill>
              <a:effectLst/>
              <a:uLnTx/>
              <a:uFillTx/>
              <a:latin typeface="Aptos" panose="020B0004020202020204" pitchFamily="34" charset="0"/>
              <a:ea typeface="+mn-ea"/>
              <a:cs typeface="+mn-cs"/>
            </a:endParaRPr>
          </a:p>
        </p:txBody>
      </p:sp>
      <p:graphicFrame>
        <p:nvGraphicFramePr>
          <p:cNvPr id="15" name="Table 14">
            <a:extLst>
              <a:ext uri="{FF2B5EF4-FFF2-40B4-BE49-F238E27FC236}">
                <a16:creationId xmlns:a16="http://schemas.microsoft.com/office/drawing/2014/main" id="{FEAA77CC-FD39-9FC9-165A-A0F9F8E56A84}"/>
              </a:ext>
            </a:extLst>
          </p:cNvPr>
          <p:cNvGraphicFramePr>
            <a:graphicFrameLocks noGrp="1"/>
          </p:cNvGraphicFramePr>
          <p:nvPr>
            <p:extLst>
              <p:ext uri="{D42A27DB-BD31-4B8C-83A1-F6EECF244321}">
                <p14:modId xmlns:p14="http://schemas.microsoft.com/office/powerpoint/2010/main" val="2961953525"/>
              </p:ext>
            </p:extLst>
          </p:nvPr>
        </p:nvGraphicFramePr>
        <p:xfrm>
          <a:off x="7808359" y="2765469"/>
          <a:ext cx="3722460" cy="3114040"/>
        </p:xfrm>
        <a:graphic>
          <a:graphicData uri="http://schemas.openxmlformats.org/drawingml/2006/table">
            <a:tbl>
              <a:tblPr firstRow="1" bandRow="1">
                <a:tableStyleId>{2D5ABB26-0587-4C30-8999-92F81FD0307C}</a:tableStyleId>
              </a:tblPr>
              <a:tblGrid>
                <a:gridCol w="369870">
                  <a:extLst>
                    <a:ext uri="{9D8B030D-6E8A-4147-A177-3AD203B41FA5}">
                      <a16:colId xmlns:a16="http://schemas.microsoft.com/office/drawing/2014/main" val="2341043478"/>
                    </a:ext>
                  </a:extLst>
                </a:gridCol>
                <a:gridCol w="2845942">
                  <a:extLst>
                    <a:ext uri="{9D8B030D-6E8A-4147-A177-3AD203B41FA5}">
                      <a16:colId xmlns:a16="http://schemas.microsoft.com/office/drawing/2014/main" val="147132705"/>
                    </a:ext>
                  </a:extLst>
                </a:gridCol>
                <a:gridCol w="506648">
                  <a:extLst>
                    <a:ext uri="{9D8B030D-6E8A-4147-A177-3AD203B41FA5}">
                      <a16:colId xmlns:a16="http://schemas.microsoft.com/office/drawing/2014/main" val="2647262219"/>
                    </a:ext>
                  </a:extLst>
                </a:gridCol>
              </a:tblGrid>
              <a:tr h="370840">
                <a:tc>
                  <a:txBody>
                    <a:bodyPr/>
                    <a:lstStyle/>
                    <a:p>
                      <a:pPr algn="r"/>
                      <a:r>
                        <a:rPr lang="en-GB" sz="1400">
                          <a:solidFill>
                            <a:schemeClr val="tx1">
                              <a:lumMod val="50000"/>
                              <a:lumOff val="50000"/>
                            </a:schemeClr>
                          </a:solidFill>
                        </a:rPr>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rPr>
                        <a:t>BACKGROUND, OBJECTIVES AND METHODOLOGY</a:t>
                      </a:r>
                    </a:p>
                  </a:txBody>
                  <a:tcPr/>
                </a:tc>
                <a:tc>
                  <a:txBody>
                    <a:bodyPr/>
                    <a:lstStyle/>
                    <a:p>
                      <a:pPr algn="ctr"/>
                      <a:r>
                        <a:rPr lang="en-GB" sz="1400">
                          <a:solidFill>
                            <a:schemeClr val="tx1">
                              <a:lumMod val="50000"/>
                              <a:lumOff val="50000"/>
                            </a:schemeClr>
                          </a:solidFill>
                        </a:rPr>
                        <a:t>3</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3099621354"/>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sym typeface="Wingdings" panose="05000000000000000000" pitchFamily="2" charset="2"/>
                        </a:rPr>
                        <a:t>2</a:t>
                      </a:r>
                      <a:endParaRPr lang="en-GB" sz="1400">
                        <a:solidFill>
                          <a:schemeClr val="tx1">
                            <a:lumMod val="50000"/>
                            <a:lumOff val="50000"/>
                          </a:schemeClr>
                        </a:solidFill>
                      </a:endParaRPr>
                    </a:p>
                  </a:txBody>
                  <a:tcPr/>
                </a:tc>
                <a:tc>
                  <a:txBody>
                    <a:bodyPr/>
                    <a:lstStyle/>
                    <a:p>
                      <a:pPr marL="0" lvl="0" indent="0" algn="l">
                        <a:lnSpc>
                          <a:spcPct val="112000"/>
                        </a:lnSpc>
                        <a:spcAft>
                          <a:spcPts val="300"/>
                        </a:spcAft>
                        <a:buFont typeface="+mj-lt"/>
                        <a:buNone/>
                        <a:defRPr/>
                      </a:pPr>
                      <a:r>
                        <a:rPr lang="en-GB" sz="1400">
                          <a:solidFill>
                            <a:schemeClr val="tx1">
                              <a:lumMod val="50000"/>
                              <a:lumOff val="50000"/>
                            </a:schemeClr>
                          </a:solidFill>
                        </a:rPr>
                        <a:t>EXECUTIVE SUMMARY </a:t>
                      </a:r>
                    </a:p>
                  </a:txBody>
                  <a:tcPr/>
                </a:tc>
                <a:tc>
                  <a:txBody>
                    <a:bodyPr/>
                    <a:lstStyle/>
                    <a:p>
                      <a:pPr algn="ctr"/>
                      <a:r>
                        <a:rPr lang="en-GB" sz="1400">
                          <a:solidFill>
                            <a:schemeClr val="tx1">
                              <a:lumMod val="50000"/>
                              <a:lumOff val="50000"/>
                            </a:schemeClr>
                          </a:solidFill>
                        </a:rPr>
                        <a:t>9</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1299622883"/>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sym typeface="Wingdings" panose="05000000000000000000" pitchFamily="2" charset="2"/>
                        </a:rPr>
                        <a:t>3</a:t>
                      </a:r>
                      <a:endParaRPr lang="en-GB" sz="1400">
                        <a:solidFill>
                          <a:schemeClr val="tx1">
                            <a:lumMod val="50000"/>
                            <a:lumOff val="50000"/>
                          </a:schemeClr>
                        </a:solidFill>
                      </a:endParaRPr>
                    </a:p>
                  </a:txBody>
                  <a:tcPr/>
                </a:tc>
                <a:tc>
                  <a:txBody>
                    <a:bodyPr/>
                    <a:lstStyle/>
                    <a:p>
                      <a:r>
                        <a:rPr lang="en-GB" sz="1400">
                          <a:solidFill>
                            <a:schemeClr val="tx1">
                              <a:lumMod val="50000"/>
                              <a:lumOff val="50000"/>
                            </a:schemeClr>
                          </a:solidFill>
                        </a:rPr>
                        <a:t>THE “RULES” FOR ENGAGEMENT</a:t>
                      </a:r>
                    </a:p>
                  </a:txBody>
                  <a:tcPr/>
                </a:tc>
                <a:tc>
                  <a:txBody>
                    <a:bodyPr/>
                    <a:lstStyle/>
                    <a:p>
                      <a:pPr algn="ctr"/>
                      <a:r>
                        <a:rPr lang="en-GB" sz="1400">
                          <a:solidFill>
                            <a:schemeClr val="tx1">
                              <a:lumMod val="50000"/>
                              <a:lumOff val="50000"/>
                            </a:schemeClr>
                          </a:solidFill>
                        </a:rPr>
                        <a:t>13</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2176997481"/>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rPr>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rPr>
                        <a:t>CHANNEL USE</a:t>
                      </a:r>
                    </a:p>
                  </a:txBody>
                  <a:tcPr/>
                </a:tc>
                <a:tc>
                  <a:txBody>
                    <a:bodyPr/>
                    <a:lstStyle/>
                    <a:p>
                      <a:pPr algn="ctr"/>
                      <a:r>
                        <a:rPr lang="en-GB" sz="1400">
                          <a:solidFill>
                            <a:schemeClr val="tx1">
                              <a:lumMod val="50000"/>
                              <a:lumOff val="50000"/>
                            </a:schemeClr>
                          </a:solidFill>
                        </a:rPr>
                        <a:t>21</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259995560"/>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bg1"/>
                          </a:solidFill>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bg1"/>
                          </a:solidFill>
                        </a:rPr>
                        <a:t>THE LANGUAGE OF DISRUPTION</a:t>
                      </a:r>
                    </a:p>
                  </a:txBody>
                  <a:tcPr/>
                </a:tc>
                <a:tc>
                  <a:txBody>
                    <a:bodyPr/>
                    <a:lstStyle/>
                    <a:p>
                      <a:pPr algn="ctr"/>
                      <a:r>
                        <a:rPr lang="en-GB" sz="1400">
                          <a:solidFill>
                            <a:schemeClr val="bg1"/>
                          </a:solidFill>
                        </a:rPr>
                        <a:t>31</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3263867188"/>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rPr>
                        <a:t>TICKET ACCEPTANCE</a:t>
                      </a:r>
                    </a:p>
                  </a:txBody>
                  <a:tcPr/>
                </a:tc>
                <a:tc>
                  <a:txBody>
                    <a:bodyPr/>
                    <a:lstStyle/>
                    <a:p>
                      <a:pPr algn="ctr"/>
                      <a:r>
                        <a:rPr lang="en-GB" sz="1400" dirty="0">
                          <a:solidFill>
                            <a:schemeClr val="tx1">
                              <a:lumMod val="50000"/>
                              <a:lumOff val="50000"/>
                            </a:schemeClr>
                          </a:solidFill>
                        </a:rPr>
                        <a:t>40</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1551487542"/>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rPr>
                        <a:t>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rPr>
                        <a:t>SPECIFIC INTERVENTIONS</a:t>
                      </a:r>
                    </a:p>
                  </a:txBody>
                  <a:tcPr/>
                </a:tc>
                <a:tc>
                  <a:txBody>
                    <a:bodyPr/>
                    <a:lstStyle/>
                    <a:p>
                      <a:pPr algn="ctr"/>
                      <a:r>
                        <a:rPr lang="en-GB" sz="1400" dirty="0">
                          <a:solidFill>
                            <a:schemeClr val="tx1">
                              <a:lumMod val="50000"/>
                              <a:lumOff val="50000"/>
                            </a:schemeClr>
                          </a:solidFill>
                        </a:rPr>
                        <a:t>47</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2089204544"/>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rPr>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rPr>
                        <a:t>APPENDIX</a:t>
                      </a:r>
                    </a:p>
                  </a:txBody>
                  <a:tcPr/>
                </a:tc>
                <a:tc>
                  <a:txBody>
                    <a:bodyPr/>
                    <a:lstStyle/>
                    <a:p>
                      <a:pPr algn="ctr"/>
                      <a:r>
                        <a:rPr lang="en-GB" sz="1400" dirty="0">
                          <a:solidFill>
                            <a:schemeClr val="tx1">
                              <a:lumMod val="50000"/>
                              <a:lumOff val="50000"/>
                            </a:schemeClr>
                          </a:solidFill>
                        </a:rPr>
                        <a:t>59</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949121324"/>
                  </a:ext>
                </a:extLst>
              </a:tr>
            </a:tbl>
          </a:graphicData>
        </a:graphic>
      </p:graphicFrame>
      <p:sp>
        <p:nvSpPr>
          <p:cNvPr id="16" name="Footer Placeholder 15">
            <a:extLst>
              <a:ext uri="{FF2B5EF4-FFF2-40B4-BE49-F238E27FC236}">
                <a16:creationId xmlns:a16="http://schemas.microsoft.com/office/drawing/2014/main" id="{52B61FD6-A542-4861-146D-424C2B40F0C7}"/>
              </a:ext>
            </a:extLst>
          </p:cNvPr>
          <p:cNvSpPr>
            <a:spLocks noGrp="1"/>
          </p:cNvSpPr>
          <p:nvPr>
            <p:ph type="ftr" sz="quarter" idx="4294967295"/>
          </p:nvPr>
        </p:nvSpPr>
        <p:spPr>
          <a:xfrm>
            <a:off x="4038600" y="6356350"/>
            <a:ext cx="4114800" cy="365125"/>
          </a:xfrm>
        </p:spPr>
        <p:txBody>
          <a:bodyPr/>
          <a:lstStyle/>
          <a:p>
            <a:r>
              <a:rPr lang="en-GB"/>
              <a:t>© Quadrangle 2024 INTERNAL</a:t>
            </a:r>
          </a:p>
        </p:txBody>
      </p:sp>
      <p:sp>
        <p:nvSpPr>
          <p:cNvPr id="7" name="Slide Number Placeholder 6">
            <a:extLst>
              <a:ext uri="{FF2B5EF4-FFF2-40B4-BE49-F238E27FC236}">
                <a16:creationId xmlns:a16="http://schemas.microsoft.com/office/drawing/2014/main" id="{33D2B3D8-5C9B-1A0C-C37F-D932BC7D0AEC}"/>
              </a:ext>
            </a:extLst>
          </p:cNvPr>
          <p:cNvSpPr>
            <a:spLocks noGrp="1"/>
          </p:cNvSpPr>
          <p:nvPr>
            <p:ph type="sldNum" sz="quarter" idx="12"/>
          </p:nvPr>
        </p:nvSpPr>
        <p:spPr/>
        <p:txBody>
          <a:bodyPr/>
          <a:lstStyle/>
          <a:p>
            <a:fld id="{D21AD756-BDF5-4970-ABE2-54C1A0898887}" type="slidenum">
              <a:rPr lang="en-GB" smtClean="0"/>
              <a:t>31</a:t>
            </a:fld>
            <a:endParaRPr lang="en-GB"/>
          </a:p>
        </p:txBody>
      </p:sp>
    </p:spTree>
    <p:extLst>
      <p:ext uri="{BB962C8B-B14F-4D97-AF65-F5344CB8AC3E}">
        <p14:creationId xmlns:p14="http://schemas.microsoft.com/office/powerpoint/2010/main" val="262504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254CE656-006E-0B08-8552-F0F035566DCB}"/>
              </a:ext>
            </a:extLst>
          </p:cNvPr>
          <p:cNvSpPr/>
          <p:nvPr/>
        </p:nvSpPr>
        <p:spPr>
          <a:xfrm>
            <a:off x="0" y="0"/>
            <a:ext cx="692805" cy="6858000"/>
          </a:xfrm>
          <a:custGeom>
            <a:avLst/>
            <a:gdLst/>
            <a:ahLst/>
            <a:cxnLst/>
            <a:rect l="l" t="t" r="r" b="b"/>
            <a:pathLst>
              <a:path w="1080135" h="10692130">
                <a:moveTo>
                  <a:pt x="1079995" y="0"/>
                </a:moveTo>
                <a:lnTo>
                  <a:pt x="0" y="0"/>
                </a:lnTo>
                <a:lnTo>
                  <a:pt x="0" y="10692003"/>
                </a:lnTo>
                <a:lnTo>
                  <a:pt x="1079995" y="10692003"/>
                </a:lnTo>
                <a:lnTo>
                  <a:pt x="1079995" y="0"/>
                </a:lnTo>
                <a:close/>
              </a:path>
            </a:pathLst>
          </a:custGeom>
          <a:solidFill>
            <a:schemeClr val="accent4"/>
          </a:solidFill>
        </p:spPr>
        <p:txBody>
          <a:bodyPr wrap="square" lIns="0" tIns="0" rIns="0" bIns="0" rtlCol="0"/>
          <a:lstStyle/>
          <a:p>
            <a:endParaRPr/>
          </a:p>
        </p:txBody>
      </p:sp>
      <p:sp>
        <p:nvSpPr>
          <p:cNvPr id="3" name="object 10">
            <a:extLst>
              <a:ext uri="{FF2B5EF4-FFF2-40B4-BE49-F238E27FC236}">
                <a16:creationId xmlns:a16="http://schemas.microsoft.com/office/drawing/2014/main" id="{AFABD241-EECA-04E8-6BB1-1415F583CE60}"/>
              </a:ext>
            </a:extLst>
          </p:cNvPr>
          <p:cNvSpPr/>
          <p:nvPr/>
        </p:nvSpPr>
        <p:spPr>
          <a:xfrm>
            <a:off x="222744" y="3305345"/>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endParaRPr/>
          </a:p>
        </p:txBody>
      </p:sp>
      <p:sp>
        <p:nvSpPr>
          <p:cNvPr id="4" name="object 14">
            <a:extLst>
              <a:ext uri="{FF2B5EF4-FFF2-40B4-BE49-F238E27FC236}">
                <a16:creationId xmlns:a16="http://schemas.microsoft.com/office/drawing/2014/main" id="{5F812337-0A60-91E4-5E42-907979D339BA}"/>
              </a:ext>
            </a:extLst>
          </p:cNvPr>
          <p:cNvSpPr txBox="1">
            <a:spLocks/>
          </p:cNvSpPr>
          <p:nvPr/>
        </p:nvSpPr>
        <p:spPr>
          <a:xfrm>
            <a:off x="1019175" y="6560860"/>
            <a:ext cx="3716020" cy="153888"/>
          </a:xfrm>
          <a:prstGeom prst="rect">
            <a:avLst/>
          </a:prstGeom>
        </p:spPr>
        <p:txBody>
          <a:bodyPr vert="horz" wrap="square" lIns="0" tIns="0" rIns="0" bIns="0" rtlCol="0" anchor="ctr">
            <a:spAutoFit/>
          </a:bodyPr>
          <a:lstStyle>
            <a:defPPr>
              <a:defRPr kern="0"/>
            </a:defPPr>
            <a:lvl1pPr>
              <a:defRPr sz="1200" b="0" i="0">
                <a:solidFill>
                  <a:schemeClr val="tx1"/>
                </a:solidFill>
                <a:latin typeface="Trebuchet MS"/>
                <a:cs typeface="Trebuchet MS"/>
              </a:defRPr>
            </a:lvl1pPr>
          </a:lstStyle>
          <a:p>
            <a:pPr marL="12700"/>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Passenger Information </a:t>
            </a:r>
            <a:r>
              <a:rPr lang="en-GB" sz="1000" b="1" kern="0">
                <a:solidFill>
                  <a:prstClr val="black"/>
                </a:solidFill>
                <a:latin typeface="Aptos Display" panose="02110004020202020204"/>
                <a:cs typeface="Gill Sans MT"/>
              </a:rPr>
              <a:t>D</a:t>
            </a:r>
            <a:r>
              <a:rPr kumimoji="0" lang="en-GB" sz="1000" b="1" i="0" u="none" strike="noStrike" kern="0" cap="none" spc="0" normalizeH="0" baseline="0" noProof="0" err="1">
                <a:ln>
                  <a:noFill/>
                </a:ln>
                <a:solidFill>
                  <a:prstClr val="black"/>
                </a:solidFill>
                <a:effectLst/>
                <a:uLnTx/>
                <a:uFillTx/>
                <a:latin typeface="Aptos Display" panose="02110004020202020204"/>
                <a:ea typeface="+mn-ea"/>
                <a:cs typeface="Gill Sans MT"/>
              </a:rPr>
              <a:t>uring</a:t>
            </a:r>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 Disruption – Debrief </a:t>
            </a:r>
            <a:endParaRPr kumimoji="0" lang="en-GB" sz="1000" b="0" i="0" u="none" strike="noStrike" kern="0" cap="none" spc="140" normalizeH="0" baseline="0" noProof="0">
              <a:ln>
                <a:noFill/>
              </a:ln>
              <a:solidFill>
                <a:prstClr val="black"/>
              </a:solidFill>
              <a:effectLst/>
              <a:uLnTx/>
              <a:uFillTx/>
              <a:latin typeface="Aptos Display" panose="02110004020202020204"/>
              <a:ea typeface="+mn-ea"/>
              <a:cs typeface="Gill Sans MT"/>
            </a:endParaRPr>
          </a:p>
        </p:txBody>
      </p:sp>
      <p:sp>
        <p:nvSpPr>
          <p:cNvPr id="42" name="object 16">
            <a:extLst>
              <a:ext uri="{FF2B5EF4-FFF2-40B4-BE49-F238E27FC236}">
                <a16:creationId xmlns:a16="http://schemas.microsoft.com/office/drawing/2014/main" id="{7C9FD81E-79A9-7FCF-B2E4-6051987BD5F9}"/>
              </a:ext>
            </a:extLst>
          </p:cNvPr>
          <p:cNvSpPr txBox="1">
            <a:spLocks/>
          </p:cNvSpPr>
          <p:nvPr/>
        </p:nvSpPr>
        <p:spPr>
          <a:xfrm>
            <a:off x="1019174" y="229101"/>
            <a:ext cx="7237066" cy="1107996"/>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R="24130"/>
            <a:r>
              <a:rPr lang="en-GB" sz="3600" kern="0" spc="100">
                <a:solidFill>
                  <a:schemeClr val="accent4"/>
                </a:solidFill>
                <a:latin typeface="Aptos" panose="020B0004020202020204" pitchFamily="34" charset="0"/>
              </a:rPr>
              <a:t>WARNING TRIANGLES ARE RECOGNISED BUT OVERLOOKED</a:t>
            </a:r>
            <a:endParaRPr lang="en-GB" sz="1400" kern="0">
              <a:solidFill>
                <a:schemeClr val="accent4"/>
              </a:solidFill>
              <a:latin typeface="Aptos" panose="020B0004020202020204" pitchFamily="34" charset="0"/>
            </a:endParaRPr>
          </a:p>
        </p:txBody>
      </p:sp>
      <p:sp>
        <p:nvSpPr>
          <p:cNvPr id="5" name="object 11">
            <a:extLst>
              <a:ext uri="{FF2B5EF4-FFF2-40B4-BE49-F238E27FC236}">
                <a16:creationId xmlns:a16="http://schemas.microsoft.com/office/drawing/2014/main" id="{79511D87-6DF6-881A-D94F-64EE595C6127}"/>
              </a:ext>
            </a:extLst>
          </p:cNvPr>
          <p:cNvSpPr/>
          <p:nvPr/>
        </p:nvSpPr>
        <p:spPr>
          <a:xfrm>
            <a:off x="3756752" y="2355574"/>
            <a:ext cx="8435248" cy="3810276"/>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a:p>
        </p:txBody>
      </p:sp>
      <p:sp>
        <p:nvSpPr>
          <p:cNvPr id="172" name="Content Placeholder 3">
            <a:extLst>
              <a:ext uri="{FF2B5EF4-FFF2-40B4-BE49-F238E27FC236}">
                <a16:creationId xmlns:a16="http://schemas.microsoft.com/office/drawing/2014/main" id="{D8ED29C2-50A3-C7C3-D0FA-A5C31A0C2853}"/>
              </a:ext>
            </a:extLst>
          </p:cNvPr>
          <p:cNvSpPr txBox="1">
            <a:spLocks/>
          </p:cNvSpPr>
          <p:nvPr/>
        </p:nvSpPr>
        <p:spPr>
          <a:xfrm>
            <a:off x="3935413" y="2683830"/>
            <a:ext cx="7152670" cy="3028003"/>
          </a:xfrm>
          <a:prstGeom prst="rect">
            <a:avLst/>
          </a:prstGeom>
        </p:spPr>
        <p:txBody>
          <a:bodyPr vert="horz" lIns="0" tIns="0" rIns="0" bIns="0" rtlCol="0" anchor="t"/>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ts val="600"/>
              </a:spcBef>
              <a:defRPr/>
            </a:pPr>
            <a:r>
              <a:rPr lang="en-GB" sz="1600" b="1" dirty="0">
                <a:solidFill>
                  <a:schemeClr val="tx1">
                    <a:lumMod val="75000"/>
                    <a:lumOff val="25000"/>
                  </a:schemeClr>
                </a:solidFill>
              </a:rPr>
              <a:t>The symbol is recognisable as an indicator of disruption and familiar to the majority of passengers. </a:t>
            </a:r>
          </a:p>
          <a:p>
            <a:pPr lvl="0" algn="l">
              <a:spcBef>
                <a:spcPts val="600"/>
              </a:spcBef>
              <a:defRPr/>
            </a:pPr>
            <a:r>
              <a:rPr lang="en-GB" sz="1600" dirty="0">
                <a:solidFill>
                  <a:schemeClr val="tx1">
                    <a:lumMod val="75000"/>
                    <a:lumOff val="25000"/>
                  </a:schemeClr>
                </a:solidFill>
              </a:rPr>
              <a:t>Many passengers claim they would ‘click on’ or ‘hover over’ the warning symbol to find out more information if they saw it whilst planning their journey e.g. on a journey planner app or website. </a:t>
            </a:r>
          </a:p>
          <a:p>
            <a:pPr lvl="0" algn="l">
              <a:spcBef>
                <a:spcPts val="600"/>
              </a:spcBef>
              <a:defRPr/>
            </a:pPr>
            <a:r>
              <a:rPr lang="en-GB" sz="1600" dirty="0">
                <a:solidFill>
                  <a:schemeClr val="tx1">
                    <a:lumMod val="75000"/>
                    <a:lumOff val="25000"/>
                  </a:schemeClr>
                </a:solidFill>
              </a:rPr>
              <a:t>However, the symbol can be overlooked due to overuse. Passengers report the use of the symbol can cover a range of disruption events which may not be relevant to them, for example: out of order lifts at stations (opposed to major disruption on their journeys). </a:t>
            </a:r>
          </a:p>
          <a:p>
            <a:pPr lvl="0" algn="l">
              <a:spcBef>
                <a:spcPts val="600"/>
              </a:spcBef>
              <a:defRPr/>
            </a:pPr>
            <a:r>
              <a:rPr lang="en-GB" sz="1600" dirty="0">
                <a:solidFill>
                  <a:schemeClr val="tx1">
                    <a:lumMod val="75000"/>
                    <a:lumOff val="25000"/>
                  </a:schemeClr>
                </a:solidFill>
              </a:rPr>
              <a:t>This desensitisation can lead to the warnings being ignored or missed by passengers. Although alerts for other issues e.g. lifts being out of service, are important, using different symbols to indicate a delay vs another issue could provide additional clarity and encourage passengers to engage with the alert. </a:t>
            </a:r>
          </a:p>
          <a:p>
            <a:pPr lvl="0" algn="l">
              <a:spcBef>
                <a:spcPts val="600"/>
              </a:spcBef>
              <a:defRPr/>
            </a:pPr>
            <a:endParaRPr lang="en-GB" sz="1600" dirty="0">
              <a:solidFill>
                <a:schemeClr val="tx1">
                  <a:lumMod val="75000"/>
                  <a:lumOff val="25000"/>
                </a:schemeClr>
              </a:solidFill>
            </a:endParaRPr>
          </a:p>
        </p:txBody>
      </p:sp>
      <p:pic>
        <p:nvPicPr>
          <p:cNvPr id="7" name="Picture 6">
            <a:extLst>
              <a:ext uri="{FF2B5EF4-FFF2-40B4-BE49-F238E27FC236}">
                <a16:creationId xmlns:a16="http://schemas.microsoft.com/office/drawing/2014/main" id="{0AAA99D0-511B-055D-0109-F47312A84F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6223" y="1303683"/>
            <a:ext cx="1827451" cy="2322743"/>
          </a:xfrm>
          <a:prstGeom prst="rect">
            <a:avLst/>
          </a:prstGeom>
        </p:spPr>
      </p:pic>
      <p:sp>
        <p:nvSpPr>
          <p:cNvPr id="8" name="object 16">
            <a:extLst>
              <a:ext uri="{FF2B5EF4-FFF2-40B4-BE49-F238E27FC236}">
                <a16:creationId xmlns:a16="http://schemas.microsoft.com/office/drawing/2014/main" id="{0390F83D-5EA8-76CE-B528-8EF58EF7A457}"/>
              </a:ext>
            </a:extLst>
          </p:cNvPr>
          <p:cNvSpPr txBox="1">
            <a:spLocks/>
          </p:cNvSpPr>
          <p:nvPr/>
        </p:nvSpPr>
        <p:spPr>
          <a:xfrm>
            <a:off x="1019175" y="2948642"/>
            <a:ext cx="2459896" cy="938719"/>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kern="0" spc="100">
                <a:latin typeface="+mn-lt"/>
              </a:rPr>
              <a:t>“It’s a warning sign, isn’t it? Something you need to know before you travel.”</a:t>
            </a:r>
          </a:p>
          <a:p>
            <a:pPr marR="24130" algn="r">
              <a:spcBef>
                <a:spcPts val="600"/>
              </a:spcBef>
              <a:defRPr/>
            </a:pPr>
            <a:r>
              <a:rPr lang="en-GB" sz="1400" i="1" kern="0" spc="100">
                <a:latin typeface="Aptos" panose="020B0004020202020204" pitchFamily="34" charset="0"/>
              </a:rPr>
              <a:t>London/South, Business</a:t>
            </a:r>
            <a:endParaRPr kumimoji="0" lang="en-GB" sz="700" b="0" i="1" u="none" strike="noStrike" kern="0" cap="none" spc="0" normalizeH="0" baseline="0" noProof="0">
              <a:ln>
                <a:noFill/>
              </a:ln>
              <a:effectLst/>
              <a:uLnTx/>
              <a:uFillTx/>
              <a:latin typeface="Aptos" panose="020B0004020202020204" pitchFamily="34" charset="0"/>
              <a:ea typeface="+mn-ea"/>
              <a:cs typeface="Arial"/>
            </a:endParaRPr>
          </a:p>
        </p:txBody>
      </p:sp>
      <p:sp>
        <p:nvSpPr>
          <p:cNvPr id="10" name="object 16">
            <a:extLst>
              <a:ext uri="{FF2B5EF4-FFF2-40B4-BE49-F238E27FC236}">
                <a16:creationId xmlns:a16="http://schemas.microsoft.com/office/drawing/2014/main" id="{A40DA3E3-712E-B2AE-B6EB-A00002E45B77}"/>
              </a:ext>
            </a:extLst>
          </p:cNvPr>
          <p:cNvSpPr txBox="1">
            <a:spLocks/>
          </p:cNvSpPr>
          <p:nvPr/>
        </p:nvSpPr>
        <p:spPr>
          <a:xfrm>
            <a:off x="1019175" y="3980165"/>
            <a:ext cx="2459896" cy="938719"/>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kern="0" spc="100">
                <a:latin typeface="+mn-lt"/>
              </a:rPr>
              <a:t>“It’s obviously an issue, but it doesn’t direct you to where the issue is.”</a:t>
            </a:r>
          </a:p>
          <a:p>
            <a:pPr marR="24130" algn="r">
              <a:spcBef>
                <a:spcPts val="600"/>
              </a:spcBef>
              <a:defRPr/>
            </a:pPr>
            <a:r>
              <a:rPr lang="en-GB" sz="1400" i="1" kern="0" spc="100">
                <a:latin typeface="Aptos" panose="020B0004020202020204" pitchFamily="34" charset="0"/>
              </a:rPr>
              <a:t>Wales, Commuting</a:t>
            </a:r>
            <a:endParaRPr kumimoji="0" lang="en-GB" sz="700" b="0" i="1" u="none" strike="noStrike" kern="0" cap="none" spc="0" normalizeH="0" baseline="0" noProof="0">
              <a:ln>
                <a:noFill/>
              </a:ln>
              <a:effectLst/>
              <a:uLnTx/>
              <a:uFillTx/>
              <a:latin typeface="Aptos" panose="020B0004020202020204" pitchFamily="34" charset="0"/>
              <a:ea typeface="+mn-ea"/>
              <a:cs typeface="Arial"/>
            </a:endParaRPr>
          </a:p>
        </p:txBody>
      </p:sp>
      <p:sp>
        <p:nvSpPr>
          <p:cNvPr id="11" name="object 16">
            <a:extLst>
              <a:ext uri="{FF2B5EF4-FFF2-40B4-BE49-F238E27FC236}">
                <a16:creationId xmlns:a16="http://schemas.microsoft.com/office/drawing/2014/main" id="{91A0FA29-DDC9-5E33-8BDC-B38D195575B7}"/>
              </a:ext>
            </a:extLst>
          </p:cNvPr>
          <p:cNvSpPr txBox="1">
            <a:spLocks/>
          </p:cNvSpPr>
          <p:nvPr/>
        </p:nvSpPr>
        <p:spPr>
          <a:xfrm>
            <a:off x="1019175" y="5011688"/>
            <a:ext cx="2459896" cy="1154162"/>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kern="0" spc="100">
                <a:latin typeface="+mn-lt"/>
              </a:rPr>
              <a:t>“Sometimes it’s just a case of a tube strike rather than actually affecting my rail journey.”</a:t>
            </a:r>
          </a:p>
          <a:p>
            <a:pPr marR="24130" algn="r">
              <a:spcBef>
                <a:spcPts val="600"/>
              </a:spcBef>
              <a:defRPr/>
            </a:pPr>
            <a:r>
              <a:rPr lang="en-GB" sz="1400" i="1" kern="0" spc="100">
                <a:latin typeface="Aptos" panose="020B0004020202020204" pitchFamily="34" charset="0"/>
              </a:rPr>
              <a:t>North/Midlands, Business</a:t>
            </a:r>
            <a:endParaRPr kumimoji="0" lang="en-GB" sz="700" b="0" i="1" u="none" strike="noStrike" kern="0" cap="none" spc="0" normalizeH="0" baseline="0" noProof="0">
              <a:ln>
                <a:noFill/>
              </a:ln>
              <a:effectLst/>
              <a:uLnTx/>
              <a:uFillTx/>
              <a:latin typeface="Aptos" panose="020B0004020202020204" pitchFamily="34" charset="0"/>
              <a:ea typeface="+mn-ea"/>
              <a:cs typeface="Arial"/>
            </a:endParaRPr>
          </a:p>
        </p:txBody>
      </p:sp>
      <p:sp>
        <p:nvSpPr>
          <p:cNvPr id="6" name="Footer Placeholder 5">
            <a:extLst>
              <a:ext uri="{FF2B5EF4-FFF2-40B4-BE49-F238E27FC236}">
                <a16:creationId xmlns:a16="http://schemas.microsoft.com/office/drawing/2014/main" id="{8A9F30E8-688B-9A52-34B4-84998632B471}"/>
              </a:ext>
            </a:extLst>
          </p:cNvPr>
          <p:cNvSpPr>
            <a:spLocks noGrp="1"/>
          </p:cNvSpPr>
          <p:nvPr>
            <p:ph type="ftr" sz="quarter" idx="11"/>
          </p:nvPr>
        </p:nvSpPr>
        <p:spPr/>
        <p:txBody>
          <a:bodyPr/>
          <a:lstStyle/>
          <a:p>
            <a:r>
              <a:rPr lang="en-GB" dirty="0"/>
              <a:t>© Quadrangle 2024 INTERNAL</a:t>
            </a:r>
          </a:p>
        </p:txBody>
      </p:sp>
      <p:sp>
        <p:nvSpPr>
          <p:cNvPr id="9" name="Slide Number Placeholder 8">
            <a:extLst>
              <a:ext uri="{FF2B5EF4-FFF2-40B4-BE49-F238E27FC236}">
                <a16:creationId xmlns:a16="http://schemas.microsoft.com/office/drawing/2014/main" id="{80CDC396-B91F-DBFE-9BF3-6B932411DC4F}"/>
              </a:ext>
            </a:extLst>
          </p:cNvPr>
          <p:cNvSpPr>
            <a:spLocks noGrp="1"/>
          </p:cNvSpPr>
          <p:nvPr>
            <p:ph type="sldNum" sz="quarter" idx="12"/>
          </p:nvPr>
        </p:nvSpPr>
        <p:spPr/>
        <p:txBody>
          <a:bodyPr/>
          <a:lstStyle/>
          <a:p>
            <a:fld id="{D21AD756-BDF5-4970-ABE2-54C1A0898887}" type="slidenum">
              <a:rPr lang="en-GB" smtClean="0"/>
              <a:t>32</a:t>
            </a:fld>
            <a:endParaRPr lang="en-GB"/>
          </a:p>
        </p:txBody>
      </p:sp>
    </p:spTree>
    <p:extLst>
      <p:ext uri="{BB962C8B-B14F-4D97-AF65-F5344CB8AC3E}">
        <p14:creationId xmlns:p14="http://schemas.microsoft.com/office/powerpoint/2010/main" val="6136758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254CE656-006E-0B08-8552-F0F035566DCB}"/>
              </a:ext>
            </a:extLst>
          </p:cNvPr>
          <p:cNvSpPr/>
          <p:nvPr/>
        </p:nvSpPr>
        <p:spPr>
          <a:xfrm>
            <a:off x="0" y="0"/>
            <a:ext cx="692805" cy="6858000"/>
          </a:xfrm>
          <a:custGeom>
            <a:avLst/>
            <a:gdLst/>
            <a:ahLst/>
            <a:cxnLst/>
            <a:rect l="l" t="t" r="r" b="b"/>
            <a:pathLst>
              <a:path w="1080135" h="10692130">
                <a:moveTo>
                  <a:pt x="1079995" y="0"/>
                </a:moveTo>
                <a:lnTo>
                  <a:pt x="0" y="0"/>
                </a:lnTo>
                <a:lnTo>
                  <a:pt x="0" y="10692003"/>
                </a:lnTo>
                <a:lnTo>
                  <a:pt x="1079995" y="10692003"/>
                </a:lnTo>
                <a:lnTo>
                  <a:pt x="1079995" y="0"/>
                </a:lnTo>
                <a:close/>
              </a:path>
            </a:pathLst>
          </a:custGeom>
          <a:solidFill>
            <a:schemeClr val="accent4"/>
          </a:solidFill>
        </p:spPr>
        <p:txBody>
          <a:bodyPr wrap="square" lIns="0" tIns="0" rIns="0" bIns="0" rtlCol="0"/>
          <a:lstStyle/>
          <a:p>
            <a:endParaRPr/>
          </a:p>
        </p:txBody>
      </p:sp>
      <p:sp>
        <p:nvSpPr>
          <p:cNvPr id="3" name="object 10">
            <a:extLst>
              <a:ext uri="{FF2B5EF4-FFF2-40B4-BE49-F238E27FC236}">
                <a16:creationId xmlns:a16="http://schemas.microsoft.com/office/drawing/2014/main" id="{AFABD241-EECA-04E8-6BB1-1415F583CE60}"/>
              </a:ext>
            </a:extLst>
          </p:cNvPr>
          <p:cNvSpPr/>
          <p:nvPr/>
        </p:nvSpPr>
        <p:spPr>
          <a:xfrm>
            <a:off x="222744" y="3305345"/>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endParaRPr/>
          </a:p>
        </p:txBody>
      </p:sp>
      <p:sp>
        <p:nvSpPr>
          <p:cNvPr id="4" name="object 14">
            <a:extLst>
              <a:ext uri="{FF2B5EF4-FFF2-40B4-BE49-F238E27FC236}">
                <a16:creationId xmlns:a16="http://schemas.microsoft.com/office/drawing/2014/main" id="{5F812337-0A60-91E4-5E42-907979D339BA}"/>
              </a:ext>
            </a:extLst>
          </p:cNvPr>
          <p:cNvSpPr txBox="1">
            <a:spLocks/>
          </p:cNvSpPr>
          <p:nvPr/>
        </p:nvSpPr>
        <p:spPr>
          <a:xfrm>
            <a:off x="1019175" y="6560860"/>
            <a:ext cx="3716020" cy="153888"/>
          </a:xfrm>
          <a:prstGeom prst="rect">
            <a:avLst/>
          </a:prstGeom>
        </p:spPr>
        <p:txBody>
          <a:bodyPr vert="horz" wrap="square" lIns="0" tIns="0" rIns="0" bIns="0" rtlCol="0" anchor="ctr">
            <a:spAutoFit/>
          </a:bodyPr>
          <a:lstStyle>
            <a:defPPr>
              <a:defRPr kern="0"/>
            </a:defPPr>
            <a:lvl1pPr>
              <a:defRPr sz="1200" b="0" i="0">
                <a:solidFill>
                  <a:schemeClr val="tx1"/>
                </a:solidFill>
                <a:latin typeface="Trebuchet MS"/>
                <a:cs typeface="Trebuchet MS"/>
              </a:defRPr>
            </a:lvl1pPr>
          </a:lstStyle>
          <a:p>
            <a:pPr marL="12700"/>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Passenger Information </a:t>
            </a:r>
            <a:r>
              <a:rPr lang="en-GB" sz="1000" b="1" kern="0">
                <a:solidFill>
                  <a:prstClr val="black"/>
                </a:solidFill>
                <a:latin typeface="Aptos Display" panose="02110004020202020204"/>
                <a:cs typeface="Gill Sans MT"/>
              </a:rPr>
              <a:t>D</a:t>
            </a:r>
            <a:r>
              <a:rPr kumimoji="0" lang="en-GB" sz="1000" b="1" i="0" u="none" strike="noStrike" kern="0" cap="none" spc="0" normalizeH="0" baseline="0" noProof="0" err="1">
                <a:ln>
                  <a:noFill/>
                </a:ln>
                <a:solidFill>
                  <a:prstClr val="black"/>
                </a:solidFill>
                <a:effectLst/>
                <a:uLnTx/>
                <a:uFillTx/>
                <a:latin typeface="Aptos Display" panose="02110004020202020204"/>
                <a:ea typeface="+mn-ea"/>
                <a:cs typeface="Gill Sans MT"/>
              </a:rPr>
              <a:t>uring</a:t>
            </a:r>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 Disruption – Debrief </a:t>
            </a:r>
            <a:endParaRPr kumimoji="0" lang="en-GB" sz="1000" b="0" i="0" u="none" strike="noStrike" kern="0" cap="none" spc="140" normalizeH="0" baseline="0" noProof="0">
              <a:ln>
                <a:noFill/>
              </a:ln>
              <a:solidFill>
                <a:prstClr val="black"/>
              </a:solidFill>
              <a:effectLst/>
              <a:uLnTx/>
              <a:uFillTx/>
              <a:latin typeface="Aptos Display" panose="02110004020202020204"/>
              <a:ea typeface="+mn-ea"/>
              <a:cs typeface="Gill Sans MT"/>
            </a:endParaRPr>
          </a:p>
        </p:txBody>
      </p:sp>
      <p:sp>
        <p:nvSpPr>
          <p:cNvPr id="42" name="object 16">
            <a:extLst>
              <a:ext uri="{FF2B5EF4-FFF2-40B4-BE49-F238E27FC236}">
                <a16:creationId xmlns:a16="http://schemas.microsoft.com/office/drawing/2014/main" id="{7C9FD81E-79A9-7FCF-B2E4-6051987BD5F9}"/>
              </a:ext>
            </a:extLst>
          </p:cNvPr>
          <p:cNvSpPr txBox="1">
            <a:spLocks/>
          </p:cNvSpPr>
          <p:nvPr/>
        </p:nvSpPr>
        <p:spPr>
          <a:xfrm>
            <a:off x="1019174" y="229101"/>
            <a:ext cx="7237066" cy="1107996"/>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R="24130"/>
            <a:r>
              <a:rPr lang="en-GB" sz="3600" kern="0" spc="100">
                <a:solidFill>
                  <a:schemeClr val="accent4"/>
                </a:solidFill>
                <a:latin typeface="Aptos" panose="020B0004020202020204" pitchFamily="34" charset="0"/>
              </a:rPr>
              <a:t>STATUS MESSAGES LACK THE DETAIL PASSENGERS DESIRE</a:t>
            </a:r>
            <a:endParaRPr lang="en-GB" sz="1400" kern="0">
              <a:solidFill>
                <a:schemeClr val="accent4"/>
              </a:solidFill>
              <a:latin typeface="Aptos" panose="020B0004020202020204" pitchFamily="34" charset="0"/>
            </a:endParaRPr>
          </a:p>
        </p:txBody>
      </p:sp>
      <p:sp>
        <p:nvSpPr>
          <p:cNvPr id="5" name="object 11">
            <a:extLst>
              <a:ext uri="{FF2B5EF4-FFF2-40B4-BE49-F238E27FC236}">
                <a16:creationId xmlns:a16="http://schemas.microsoft.com/office/drawing/2014/main" id="{79511D87-6DF6-881A-D94F-64EE595C6127}"/>
              </a:ext>
            </a:extLst>
          </p:cNvPr>
          <p:cNvSpPr/>
          <p:nvPr/>
        </p:nvSpPr>
        <p:spPr>
          <a:xfrm>
            <a:off x="3811836" y="1732728"/>
            <a:ext cx="8380163" cy="3376167"/>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a:p>
        </p:txBody>
      </p:sp>
      <p:sp>
        <p:nvSpPr>
          <p:cNvPr id="172" name="Content Placeholder 3">
            <a:extLst>
              <a:ext uri="{FF2B5EF4-FFF2-40B4-BE49-F238E27FC236}">
                <a16:creationId xmlns:a16="http://schemas.microsoft.com/office/drawing/2014/main" id="{D8ED29C2-50A3-C7C3-D0FA-A5C31A0C2853}"/>
              </a:ext>
            </a:extLst>
          </p:cNvPr>
          <p:cNvSpPr txBox="1">
            <a:spLocks/>
          </p:cNvSpPr>
          <p:nvPr/>
        </p:nvSpPr>
        <p:spPr>
          <a:xfrm>
            <a:off x="3791744" y="1984600"/>
            <a:ext cx="6660740" cy="3376167"/>
          </a:xfrm>
          <a:prstGeom prst="rect">
            <a:avLst/>
          </a:prstGeom>
        </p:spPr>
        <p:txBody>
          <a:bodyPr vert="horz" lIns="0" tIns="0" rIns="0" bIns="0" rtlCol="0" anchor="t"/>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lnSpc>
                <a:spcPct val="112000"/>
              </a:lnSpc>
              <a:spcAft>
                <a:spcPts val="600"/>
              </a:spcAft>
              <a:defRPr/>
            </a:pPr>
            <a:endParaRPr lang="en-GB" sz="1600">
              <a:solidFill>
                <a:schemeClr val="tx1">
                  <a:lumMod val="75000"/>
                  <a:lumOff val="25000"/>
                </a:schemeClr>
              </a:solidFill>
            </a:endParaRPr>
          </a:p>
          <a:p>
            <a:pPr lvl="0" algn="l">
              <a:lnSpc>
                <a:spcPct val="112000"/>
              </a:lnSpc>
              <a:spcAft>
                <a:spcPts val="600"/>
              </a:spcAft>
              <a:defRPr/>
            </a:pPr>
            <a:endParaRPr lang="en-GB" sz="1600">
              <a:solidFill>
                <a:schemeClr val="tx1">
                  <a:lumMod val="75000"/>
                  <a:lumOff val="25000"/>
                </a:schemeClr>
              </a:solidFill>
            </a:endParaRPr>
          </a:p>
        </p:txBody>
      </p:sp>
      <p:pic>
        <p:nvPicPr>
          <p:cNvPr id="8" name="Picture 7">
            <a:extLst>
              <a:ext uri="{FF2B5EF4-FFF2-40B4-BE49-F238E27FC236}">
                <a16:creationId xmlns:a16="http://schemas.microsoft.com/office/drawing/2014/main" id="{57C11A69-07FA-B37A-BB1E-A296A48DAC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175" y="1557338"/>
            <a:ext cx="1985536" cy="4299913"/>
          </a:xfrm>
          <a:prstGeom prst="rect">
            <a:avLst/>
          </a:prstGeom>
        </p:spPr>
      </p:pic>
      <p:pic>
        <p:nvPicPr>
          <p:cNvPr id="6" name="Picture 5">
            <a:extLst>
              <a:ext uri="{FF2B5EF4-FFF2-40B4-BE49-F238E27FC236}">
                <a16:creationId xmlns:a16="http://schemas.microsoft.com/office/drawing/2014/main" id="{C43FDAD7-2A9B-7404-79B2-434D22033C0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83384" y="3977777"/>
            <a:ext cx="1874527" cy="287274"/>
          </a:xfrm>
          <a:prstGeom prst="rect">
            <a:avLst/>
          </a:prstGeom>
        </p:spPr>
      </p:pic>
      <p:pic>
        <p:nvPicPr>
          <p:cNvPr id="14" name="Picture 13">
            <a:extLst>
              <a:ext uri="{FF2B5EF4-FFF2-40B4-BE49-F238E27FC236}">
                <a16:creationId xmlns:a16="http://schemas.microsoft.com/office/drawing/2014/main" id="{63A937FA-526F-281C-2CA9-07E6054109F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83384" y="4584999"/>
            <a:ext cx="2568828" cy="287274"/>
          </a:xfrm>
          <a:prstGeom prst="rect">
            <a:avLst/>
          </a:prstGeom>
        </p:spPr>
      </p:pic>
      <p:sp>
        <p:nvSpPr>
          <p:cNvPr id="15" name="Content Placeholder 3">
            <a:extLst>
              <a:ext uri="{FF2B5EF4-FFF2-40B4-BE49-F238E27FC236}">
                <a16:creationId xmlns:a16="http://schemas.microsoft.com/office/drawing/2014/main" id="{EC4AEAB9-0206-AA46-0F82-246420F3DF24}"/>
              </a:ext>
            </a:extLst>
          </p:cNvPr>
          <p:cNvSpPr txBox="1">
            <a:spLocks/>
          </p:cNvSpPr>
          <p:nvPr/>
        </p:nvSpPr>
        <p:spPr>
          <a:xfrm>
            <a:off x="3941160" y="1863530"/>
            <a:ext cx="7381082" cy="2417050"/>
          </a:xfrm>
          <a:prstGeom prst="rect">
            <a:avLst/>
          </a:prstGeom>
        </p:spPr>
        <p:txBody>
          <a:bodyPr vert="horz" lIns="0" tIns="0" rIns="0" bIns="0" rtlCol="0" anchor="t"/>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ts val="600"/>
              </a:spcBef>
              <a:defRPr/>
            </a:pPr>
            <a:r>
              <a:rPr lang="en-GB" sz="1600" b="1">
                <a:solidFill>
                  <a:schemeClr val="tx1">
                    <a:lumMod val="75000"/>
                    <a:lumOff val="25000"/>
                  </a:schemeClr>
                </a:solidFill>
              </a:rPr>
              <a:t>Passengers express a preference for status messages containing specific information about their journey</a:t>
            </a:r>
          </a:p>
          <a:p>
            <a:pPr lvl="0" algn="l">
              <a:spcBef>
                <a:spcPts val="600"/>
              </a:spcBef>
              <a:defRPr/>
            </a:pPr>
            <a:r>
              <a:rPr lang="en-GB" sz="1600">
                <a:solidFill>
                  <a:schemeClr val="tx1">
                    <a:lumMod val="75000"/>
                    <a:lumOff val="25000"/>
                  </a:schemeClr>
                </a:solidFill>
              </a:rPr>
              <a:t>The more specific the information, the more actionable and informative it is. For example, ‘3 minutes late’ is short, simple, manageable and easily understood, with the expectation the service will run a few minutes late with no knock-on effect to their journey. It sets up an expectation that there could be some minor disruption.  </a:t>
            </a:r>
          </a:p>
          <a:p>
            <a:pPr lvl="0" algn="l">
              <a:spcBef>
                <a:spcPts val="600"/>
              </a:spcBef>
              <a:defRPr/>
            </a:pPr>
            <a:r>
              <a:rPr lang="en-GB" sz="1600">
                <a:solidFill>
                  <a:schemeClr val="tx1">
                    <a:lumMod val="75000"/>
                    <a:lumOff val="25000"/>
                  </a:schemeClr>
                </a:solidFill>
              </a:rPr>
              <a:t>However, when faced with ‘There is a bulletin on this service’, passengers express more confusion and few, if any, understand what is meant by this message and – crucially – why it matters to them and to their journey. A “bulletin” could be a piece of information that has minimal if any real impact on their journey, it is not clear that passengers should investigate to find out more. It lacks clarity over what the issue is and the impact on the passenger. </a:t>
            </a:r>
          </a:p>
          <a:p>
            <a:pPr lvl="0" algn="l">
              <a:lnSpc>
                <a:spcPct val="112000"/>
              </a:lnSpc>
              <a:spcAft>
                <a:spcPts val="600"/>
              </a:spcAft>
              <a:defRPr/>
            </a:pPr>
            <a:endParaRPr lang="en-GB" sz="1800">
              <a:solidFill>
                <a:schemeClr val="tx1">
                  <a:lumMod val="75000"/>
                  <a:lumOff val="25000"/>
                </a:schemeClr>
              </a:solidFill>
            </a:endParaRPr>
          </a:p>
          <a:p>
            <a:pPr lvl="0" algn="l">
              <a:lnSpc>
                <a:spcPct val="112000"/>
              </a:lnSpc>
              <a:spcAft>
                <a:spcPts val="600"/>
              </a:spcAft>
              <a:defRPr/>
            </a:pPr>
            <a:r>
              <a:rPr lang="en-GB" sz="1800">
                <a:solidFill>
                  <a:schemeClr val="tx1">
                    <a:lumMod val="75000"/>
                    <a:lumOff val="25000"/>
                  </a:schemeClr>
                </a:solidFill>
              </a:rPr>
              <a:t> </a:t>
            </a:r>
          </a:p>
          <a:p>
            <a:pPr lvl="0" algn="l">
              <a:lnSpc>
                <a:spcPct val="112000"/>
              </a:lnSpc>
              <a:spcAft>
                <a:spcPts val="600"/>
              </a:spcAft>
              <a:defRPr/>
            </a:pPr>
            <a:endParaRPr lang="en-GB" sz="1800">
              <a:solidFill>
                <a:schemeClr val="tx1">
                  <a:lumMod val="75000"/>
                  <a:lumOff val="25000"/>
                </a:schemeClr>
              </a:solidFill>
            </a:endParaRPr>
          </a:p>
        </p:txBody>
      </p:sp>
      <p:cxnSp>
        <p:nvCxnSpPr>
          <p:cNvPr id="17" name="Straight Arrow Connector 16">
            <a:extLst>
              <a:ext uri="{FF2B5EF4-FFF2-40B4-BE49-F238E27FC236}">
                <a16:creationId xmlns:a16="http://schemas.microsoft.com/office/drawing/2014/main" id="{32AC5FDC-291A-29BD-3936-8E5EC841DD18}"/>
              </a:ext>
            </a:extLst>
          </p:cNvPr>
          <p:cNvCxnSpPr>
            <a:cxnSpLocks/>
          </p:cNvCxnSpPr>
          <p:nvPr/>
        </p:nvCxnSpPr>
        <p:spPr>
          <a:xfrm flipV="1">
            <a:off x="2285399" y="2908453"/>
            <a:ext cx="1493387" cy="119327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E5F3109B-49E6-2EB2-894C-13A2CC5C9C8A}"/>
              </a:ext>
            </a:extLst>
          </p:cNvPr>
          <p:cNvCxnSpPr>
            <a:cxnSpLocks/>
          </p:cNvCxnSpPr>
          <p:nvPr/>
        </p:nvCxnSpPr>
        <p:spPr>
          <a:xfrm flipV="1">
            <a:off x="2818265" y="3944039"/>
            <a:ext cx="960521" cy="67308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object 16">
            <a:extLst>
              <a:ext uri="{FF2B5EF4-FFF2-40B4-BE49-F238E27FC236}">
                <a16:creationId xmlns:a16="http://schemas.microsoft.com/office/drawing/2014/main" id="{1E00CA2D-A28A-A1FF-E48D-955649EB4498}"/>
              </a:ext>
            </a:extLst>
          </p:cNvPr>
          <p:cNvSpPr txBox="1">
            <a:spLocks/>
          </p:cNvSpPr>
          <p:nvPr/>
        </p:nvSpPr>
        <p:spPr>
          <a:xfrm>
            <a:off x="7753197" y="5194611"/>
            <a:ext cx="2660956" cy="723275"/>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kern="0" spc="100">
                <a:latin typeface="+mn-lt"/>
              </a:rPr>
              <a:t>“That’s not an alert, it should be normal.”</a:t>
            </a:r>
          </a:p>
          <a:p>
            <a:pPr marR="24130" algn="r">
              <a:spcBef>
                <a:spcPts val="600"/>
              </a:spcBef>
              <a:defRPr/>
            </a:pPr>
            <a:r>
              <a:rPr lang="en-GB" sz="1400" i="1" kern="0" spc="100">
                <a:latin typeface="Aptos" panose="020B0004020202020204" pitchFamily="34" charset="0"/>
              </a:rPr>
              <a:t>Wales, Commuting</a:t>
            </a:r>
            <a:endParaRPr kumimoji="0" lang="en-GB" sz="700" b="0" i="1" u="none" strike="noStrike" kern="0" cap="none" spc="0" normalizeH="0" baseline="0" noProof="0">
              <a:ln>
                <a:noFill/>
              </a:ln>
              <a:effectLst/>
              <a:uLnTx/>
              <a:uFillTx/>
              <a:latin typeface="Aptos" panose="020B0004020202020204" pitchFamily="34" charset="0"/>
              <a:ea typeface="+mn-ea"/>
              <a:cs typeface="Arial"/>
            </a:endParaRPr>
          </a:p>
        </p:txBody>
      </p:sp>
      <p:sp>
        <p:nvSpPr>
          <p:cNvPr id="10" name="object 16">
            <a:extLst>
              <a:ext uri="{FF2B5EF4-FFF2-40B4-BE49-F238E27FC236}">
                <a16:creationId xmlns:a16="http://schemas.microsoft.com/office/drawing/2014/main" id="{8E17D4F2-5297-471F-C007-6776D6FD91E1}"/>
              </a:ext>
            </a:extLst>
          </p:cNvPr>
          <p:cNvSpPr txBox="1">
            <a:spLocks/>
          </p:cNvSpPr>
          <p:nvPr/>
        </p:nvSpPr>
        <p:spPr>
          <a:xfrm>
            <a:off x="3935413" y="5208012"/>
            <a:ext cx="2902873" cy="1154162"/>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kern="0" spc="100">
                <a:latin typeface="+mn-lt"/>
              </a:rPr>
              <a:t>“Say 3 minutes, that’d be fine to me, I’d just incorporate it into my plans for the day.”</a:t>
            </a:r>
          </a:p>
          <a:p>
            <a:pPr marR="24130" algn="r">
              <a:spcBef>
                <a:spcPts val="600"/>
              </a:spcBef>
              <a:defRPr/>
            </a:pPr>
            <a:r>
              <a:rPr lang="en-GB" sz="1400" i="1" kern="0" spc="100">
                <a:latin typeface="Aptos" panose="020B0004020202020204" pitchFamily="34" charset="0"/>
              </a:rPr>
              <a:t>North, Commuting, Additional requirements</a:t>
            </a:r>
            <a:endParaRPr kumimoji="0" lang="en-GB" sz="700" b="0" i="1" u="none" strike="noStrike" kern="0" cap="none" spc="0" normalizeH="0" baseline="0" noProof="0">
              <a:ln>
                <a:noFill/>
              </a:ln>
              <a:effectLst/>
              <a:uLnTx/>
              <a:uFillTx/>
              <a:latin typeface="Aptos" panose="020B0004020202020204" pitchFamily="34" charset="0"/>
              <a:ea typeface="+mn-ea"/>
              <a:cs typeface="Arial"/>
            </a:endParaRPr>
          </a:p>
        </p:txBody>
      </p:sp>
      <p:sp>
        <p:nvSpPr>
          <p:cNvPr id="11" name="Footer Placeholder 10">
            <a:extLst>
              <a:ext uri="{FF2B5EF4-FFF2-40B4-BE49-F238E27FC236}">
                <a16:creationId xmlns:a16="http://schemas.microsoft.com/office/drawing/2014/main" id="{216EFFAC-7122-A01B-DEAB-4D191E1B03FA}"/>
              </a:ext>
            </a:extLst>
          </p:cNvPr>
          <p:cNvSpPr>
            <a:spLocks noGrp="1"/>
          </p:cNvSpPr>
          <p:nvPr>
            <p:ph type="ftr" sz="quarter" idx="11"/>
          </p:nvPr>
        </p:nvSpPr>
        <p:spPr/>
        <p:txBody>
          <a:bodyPr/>
          <a:lstStyle/>
          <a:p>
            <a:r>
              <a:rPr lang="en-GB"/>
              <a:t>© Quadrangle 2024 INTERNAL</a:t>
            </a:r>
          </a:p>
        </p:txBody>
      </p:sp>
      <p:sp>
        <p:nvSpPr>
          <p:cNvPr id="9" name="Slide Number Placeholder 8">
            <a:extLst>
              <a:ext uri="{FF2B5EF4-FFF2-40B4-BE49-F238E27FC236}">
                <a16:creationId xmlns:a16="http://schemas.microsoft.com/office/drawing/2014/main" id="{4C570EFB-FD26-363D-AA7A-B6FC88A9D4BC}"/>
              </a:ext>
            </a:extLst>
          </p:cNvPr>
          <p:cNvSpPr>
            <a:spLocks noGrp="1"/>
          </p:cNvSpPr>
          <p:nvPr>
            <p:ph type="sldNum" sz="quarter" idx="12"/>
          </p:nvPr>
        </p:nvSpPr>
        <p:spPr/>
        <p:txBody>
          <a:bodyPr/>
          <a:lstStyle/>
          <a:p>
            <a:fld id="{D21AD756-BDF5-4970-ABE2-54C1A0898887}" type="slidenum">
              <a:rPr lang="en-GB" smtClean="0"/>
              <a:t>33</a:t>
            </a:fld>
            <a:endParaRPr lang="en-GB"/>
          </a:p>
        </p:txBody>
      </p:sp>
    </p:spTree>
    <p:extLst>
      <p:ext uri="{BB962C8B-B14F-4D97-AF65-F5344CB8AC3E}">
        <p14:creationId xmlns:p14="http://schemas.microsoft.com/office/powerpoint/2010/main" val="34021040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254CE656-006E-0B08-8552-F0F035566DCB}"/>
              </a:ext>
            </a:extLst>
          </p:cNvPr>
          <p:cNvSpPr/>
          <p:nvPr/>
        </p:nvSpPr>
        <p:spPr>
          <a:xfrm>
            <a:off x="0" y="0"/>
            <a:ext cx="692805" cy="6858000"/>
          </a:xfrm>
          <a:custGeom>
            <a:avLst/>
            <a:gdLst/>
            <a:ahLst/>
            <a:cxnLst/>
            <a:rect l="l" t="t" r="r" b="b"/>
            <a:pathLst>
              <a:path w="1080135" h="10692130">
                <a:moveTo>
                  <a:pt x="1079995" y="0"/>
                </a:moveTo>
                <a:lnTo>
                  <a:pt x="0" y="0"/>
                </a:lnTo>
                <a:lnTo>
                  <a:pt x="0" y="10692003"/>
                </a:lnTo>
                <a:lnTo>
                  <a:pt x="1079995" y="10692003"/>
                </a:lnTo>
                <a:lnTo>
                  <a:pt x="1079995" y="0"/>
                </a:lnTo>
                <a:close/>
              </a:path>
            </a:pathLst>
          </a:custGeom>
          <a:solidFill>
            <a:schemeClr val="accent4"/>
          </a:solidFill>
        </p:spPr>
        <p:txBody>
          <a:bodyPr wrap="square" lIns="0" tIns="0" rIns="0" bIns="0" rtlCol="0"/>
          <a:lstStyle/>
          <a:p>
            <a:endParaRPr/>
          </a:p>
        </p:txBody>
      </p:sp>
      <p:sp>
        <p:nvSpPr>
          <p:cNvPr id="3" name="object 10">
            <a:extLst>
              <a:ext uri="{FF2B5EF4-FFF2-40B4-BE49-F238E27FC236}">
                <a16:creationId xmlns:a16="http://schemas.microsoft.com/office/drawing/2014/main" id="{AFABD241-EECA-04E8-6BB1-1415F583CE60}"/>
              </a:ext>
            </a:extLst>
          </p:cNvPr>
          <p:cNvSpPr/>
          <p:nvPr/>
        </p:nvSpPr>
        <p:spPr>
          <a:xfrm>
            <a:off x="222744" y="3305345"/>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endParaRPr/>
          </a:p>
        </p:txBody>
      </p:sp>
      <p:sp>
        <p:nvSpPr>
          <p:cNvPr id="4" name="object 14">
            <a:extLst>
              <a:ext uri="{FF2B5EF4-FFF2-40B4-BE49-F238E27FC236}">
                <a16:creationId xmlns:a16="http://schemas.microsoft.com/office/drawing/2014/main" id="{5F812337-0A60-91E4-5E42-907979D339BA}"/>
              </a:ext>
            </a:extLst>
          </p:cNvPr>
          <p:cNvSpPr txBox="1">
            <a:spLocks/>
          </p:cNvSpPr>
          <p:nvPr/>
        </p:nvSpPr>
        <p:spPr>
          <a:xfrm>
            <a:off x="1019175" y="6560860"/>
            <a:ext cx="3716020" cy="153888"/>
          </a:xfrm>
          <a:prstGeom prst="rect">
            <a:avLst/>
          </a:prstGeom>
        </p:spPr>
        <p:txBody>
          <a:bodyPr vert="horz" wrap="square" lIns="0" tIns="0" rIns="0" bIns="0" rtlCol="0" anchor="ctr">
            <a:spAutoFit/>
          </a:bodyPr>
          <a:lstStyle>
            <a:defPPr>
              <a:defRPr kern="0"/>
            </a:defPPr>
            <a:lvl1pPr>
              <a:defRPr sz="1200" b="0" i="0">
                <a:solidFill>
                  <a:schemeClr val="tx1"/>
                </a:solidFill>
                <a:latin typeface="Trebuchet MS"/>
                <a:cs typeface="Trebuchet MS"/>
              </a:defRPr>
            </a:lvl1pPr>
          </a:lstStyle>
          <a:p>
            <a:pPr marL="12700"/>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Passenger Information </a:t>
            </a:r>
            <a:r>
              <a:rPr lang="en-GB" sz="1000" b="1" kern="0">
                <a:solidFill>
                  <a:prstClr val="black"/>
                </a:solidFill>
                <a:latin typeface="Aptos Display" panose="02110004020202020204"/>
                <a:cs typeface="Gill Sans MT"/>
              </a:rPr>
              <a:t>D</a:t>
            </a:r>
            <a:r>
              <a:rPr kumimoji="0" lang="en-GB" sz="1000" b="1" i="0" u="none" strike="noStrike" kern="0" cap="none" spc="0" normalizeH="0" baseline="0" noProof="0" err="1">
                <a:ln>
                  <a:noFill/>
                </a:ln>
                <a:solidFill>
                  <a:prstClr val="black"/>
                </a:solidFill>
                <a:effectLst/>
                <a:uLnTx/>
                <a:uFillTx/>
                <a:latin typeface="Aptos Display" panose="02110004020202020204"/>
                <a:ea typeface="+mn-ea"/>
                <a:cs typeface="Gill Sans MT"/>
              </a:rPr>
              <a:t>uring</a:t>
            </a:r>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 Disruption – Debrief </a:t>
            </a:r>
            <a:endParaRPr kumimoji="0" lang="en-GB" sz="1000" b="0" i="0" u="none" strike="noStrike" kern="0" cap="none" spc="140" normalizeH="0" baseline="0" noProof="0">
              <a:ln>
                <a:noFill/>
              </a:ln>
              <a:solidFill>
                <a:prstClr val="black"/>
              </a:solidFill>
              <a:effectLst/>
              <a:uLnTx/>
              <a:uFillTx/>
              <a:latin typeface="Aptos Display" panose="02110004020202020204"/>
              <a:ea typeface="+mn-ea"/>
              <a:cs typeface="Gill Sans MT"/>
            </a:endParaRPr>
          </a:p>
        </p:txBody>
      </p:sp>
      <p:sp>
        <p:nvSpPr>
          <p:cNvPr id="42" name="object 16">
            <a:extLst>
              <a:ext uri="{FF2B5EF4-FFF2-40B4-BE49-F238E27FC236}">
                <a16:creationId xmlns:a16="http://schemas.microsoft.com/office/drawing/2014/main" id="{7C9FD81E-79A9-7FCF-B2E4-6051987BD5F9}"/>
              </a:ext>
            </a:extLst>
          </p:cNvPr>
          <p:cNvSpPr txBox="1">
            <a:spLocks/>
          </p:cNvSpPr>
          <p:nvPr/>
        </p:nvSpPr>
        <p:spPr>
          <a:xfrm>
            <a:off x="1019174" y="229101"/>
            <a:ext cx="7237066" cy="1107996"/>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R="24130"/>
            <a:r>
              <a:rPr lang="en-GB" sz="3600" kern="0" spc="100">
                <a:solidFill>
                  <a:schemeClr val="accent4"/>
                </a:solidFill>
                <a:latin typeface="Aptos" panose="020B0004020202020204" pitchFamily="34" charset="0"/>
              </a:rPr>
              <a:t>NON-SPECIFIC UPDATES CAUSE FRUSTRATION FOR PASSENGERS</a:t>
            </a:r>
            <a:endParaRPr lang="en-GB" sz="1400" kern="0">
              <a:solidFill>
                <a:schemeClr val="accent4"/>
              </a:solidFill>
              <a:latin typeface="Aptos" panose="020B0004020202020204" pitchFamily="34" charset="0"/>
            </a:endParaRPr>
          </a:p>
        </p:txBody>
      </p:sp>
      <p:grpSp>
        <p:nvGrpSpPr>
          <p:cNvPr id="14" name="Group 13">
            <a:extLst>
              <a:ext uri="{FF2B5EF4-FFF2-40B4-BE49-F238E27FC236}">
                <a16:creationId xmlns:a16="http://schemas.microsoft.com/office/drawing/2014/main" id="{890633D2-6DAA-392C-4E26-540D1463789E}"/>
              </a:ext>
            </a:extLst>
          </p:cNvPr>
          <p:cNvGrpSpPr/>
          <p:nvPr/>
        </p:nvGrpSpPr>
        <p:grpSpPr>
          <a:xfrm>
            <a:off x="825007" y="1697860"/>
            <a:ext cx="4044448" cy="2994635"/>
            <a:chOff x="784649" y="1494892"/>
            <a:chExt cx="3756820" cy="2757068"/>
          </a:xfrm>
        </p:grpSpPr>
        <p:pic>
          <p:nvPicPr>
            <p:cNvPr id="8" name="Picture 2">
              <a:extLst>
                <a:ext uri="{FF2B5EF4-FFF2-40B4-BE49-F238E27FC236}">
                  <a16:creationId xmlns:a16="http://schemas.microsoft.com/office/drawing/2014/main" id="{6C3A7AAA-BEB3-9EE0-213C-391DDE4A74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796238" y="1494892"/>
              <a:ext cx="3711101" cy="2757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F89B38B2-91DB-AF9E-B105-32106E25E86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784649" y="2221993"/>
              <a:ext cx="3756820" cy="78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object 16">
            <a:extLst>
              <a:ext uri="{FF2B5EF4-FFF2-40B4-BE49-F238E27FC236}">
                <a16:creationId xmlns:a16="http://schemas.microsoft.com/office/drawing/2014/main" id="{AE2C9ED4-158D-86B4-D335-F7EEFB711C4A}"/>
              </a:ext>
            </a:extLst>
          </p:cNvPr>
          <p:cNvSpPr txBox="1">
            <a:spLocks/>
          </p:cNvSpPr>
          <p:nvPr/>
        </p:nvSpPr>
        <p:spPr>
          <a:xfrm>
            <a:off x="9210101" y="1664492"/>
            <a:ext cx="2681862" cy="1369606"/>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defRPr/>
            </a:pPr>
            <a:r>
              <a:rPr lang="en-GB" sz="1400" i="1" kern="0" spc="100">
                <a:latin typeface="+mn-lt"/>
              </a:rPr>
              <a:t>“I’d read it, but sometimes it can be a bit misleading in the sense of it says disruption, but it doesn’t actually affect your journey.”</a:t>
            </a:r>
          </a:p>
          <a:p>
            <a:pPr marR="24130" algn="r">
              <a:spcBef>
                <a:spcPts val="600"/>
              </a:spcBef>
              <a:defRPr/>
            </a:pPr>
            <a:r>
              <a:rPr lang="en-GB" sz="1400" i="1" kern="0" spc="100">
                <a:latin typeface="Aptos" panose="020B0004020202020204" pitchFamily="34" charset="0"/>
              </a:rPr>
              <a:t>South, Business</a:t>
            </a:r>
            <a:endParaRPr kumimoji="0" lang="en-GB" sz="700" b="0" i="1" u="none" strike="noStrike" kern="0" cap="none" spc="0" normalizeH="0" baseline="0" noProof="0">
              <a:ln>
                <a:noFill/>
              </a:ln>
              <a:effectLst/>
              <a:uLnTx/>
              <a:uFillTx/>
              <a:latin typeface="Aptos" panose="020B0004020202020204" pitchFamily="34" charset="0"/>
              <a:ea typeface="+mn-ea"/>
              <a:cs typeface="Arial"/>
            </a:endParaRPr>
          </a:p>
        </p:txBody>
      </p:sp>
      <p:sp>
        <p:nvSpPr>
          <p:cNvPr id="15" name="object 16">
            <a:extLst>
              <a:ext uri="{FF2B5EF4-FFF2-40B4-BE49-F238E27FC236}">
                <a16:creationId xmlns:a16="http://schemas.microsoft.com/office/drawing/2014/main" id="{7BE85482-BDE1-7650-21F9-FC58D74E66A3}"/>
              </a:ext>
            </a:extLst>
          </p:cNvPr>
          <p:cNvSpPr txBox="1">
            <a:spLocks/>
          </p:cNvSpPr>
          <p:nvPr/>
        </p:nvSpPr>
        <p:spPr>
          <a:xfrm>
            <a:off x="9210101" y="3292779"/>
            <a:ext cx="2681862" cy="1154162"/>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kern="0" spc="100">
                <a:latin typeface="+mn-lt"/>
              </a:rPr>
              <a:t>“That’s quite vague though…from what I can see there, the actual start and end time doesn’t appear.”</a:t>
            </a:r>
          </a:p>
          <a:p>
            <a:pPr marR="24130" algn="r">
              <a:spcBef>
                <a:spcPts val="600"/>
              </a:spcBef>
              <a:defRPr/>
            </a:pPr>
            <a:r>
              <a:rPr lang="en-GB" sz="1400" i="1" kern="0" spc="100">
                <a:latin typeface="Aptos" panose="020B0004020202020204" pitchFamily="34" charset="0"/>
              </a:rPr>
              <a:t>Wales, Business/Personal</a:t>
            </a:r>
            <a:endParaRPr kumimoji="0" lang="en-GB" sz="700" b="0" i="1" u="none" strike="noStrike" kern="0" cap="none" spc="0" normalizeH="0" baseline="0" noProof="0">
              <a:ln>
                <a:noFill/>
              </a:ln>
              <a:effectLst/>
              <a:uLnTx/>
              <a:uFillTx/>
              <a:latin typeface="Aptos" panose="020B0004020202020204" pitchFamily="34" charset="0"/>
              <a:ea typeface="+mn-ea"/>
              <a:cs typeface="Arial"/>
            </a:endParaRPr>
          </a:p>
        </p:txBody>
      </p:sp>
      <p:sp>
        <p:nvSpPr>
          <p:cNvPr id="5" name="object 11">
            <a:extLst>
              <a:ext uri="{FF2B5EF4-FFF2-40B4-BE49-F238E27FC236}">
                <a16:creationId xmlns:a16="http://schemas.microsoft.com/office/drawing/2014/main" id="{79511D87-6DF6-881A-D94F-64EE595C6127}"/>
              </a:ext>
            </a:extLst>
          </p:cNvPr>
          <p:cNvSpPr/>
          <p:nvPr/>
        </p:nvSpPr>
        <p:spPr>
          <a:xfrm>
            <a:off x="5188945" y="1674564"/>
            <a:ext cx="3894730" cy="4525005"/>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a:p>
        </p:txBody>
      </p:sp>
      <p:sp>
        <p:nvSpPr>
          <p:cNvPr id="6" name="object 16">
            <a:extLst>
              <a:ext uri="{FF2B5EF4-FFF2-40B4-BE49-F238E27FC236}">
                <a16:creationId xmlns:a16="http://schemas.microsoft.com/office/drawing/2014/main" id="{F5EAF6B0-3EE5-80DA-0F9A-378BE99E10AF}"/>
              </a:ext>
            </a:extLst>
          </p:cNvPr>
          <p:cNvSpPr txBox="1">
            <a:spLocks/>
          </p:cNvSpPr>
          <p:nvPr/>
        </p:nvSpPr>
        <p:spPr>
          <a:xfrm>
            <a:off x="1019174" y="5088632"/>
            <a:ext cx="2638425" cy="938719"/>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kern="0" spc="100">
                <a:latin typeface="+mn-lt"/>
              </a:rPr>
              <a:t>“There’s a timeframe rather than just something that’s completely open-ended.”</a:t>
            </a:r>
          </a:p>
          <a:p>
            <a:pPr marR="24130" algn="r">
              <a:spcBef>
                <a:spcPts val="600"/>
              </a:spcBef>
              <a:defRPr/>
            </a:pPr>
            <a:r>
              <a:rPr lang="en-GB" sz="1400" i="1" kern="0" spc="100">
                <a:latin typeface="Aptos" panose="020B0004020202020204" pitchFamily="34" charset="0"/>
              </a:rPr>
              <a:t>London/South, Commuting</a:t>
            </a:r>
            <a:endParaRPr kumimoji="0" lang="en-GB" sz="700" b="0" i="1" u="none" strike="noStrike" kern="0" cap="none" spc="0" normalizeH="0" baseline="0" noProof="0">
              <a:ln>
                <a:noFill/>
              </a:ln>
              <a:effectLst/>
              <a:uLnTx/>
              <a:uFillTx/>
              <a:latin typeface="Aptos" panose="020B0004020202020204" pitchFamily="34" charset="0"/>
              <a:ea typeface="+mn-ea"/>
              <a:cs typeface="Arial"/>
            </a:endParaRPr>
          </a:p>
        </p:txBody>
      </p:sp>
      <p:sp>
        <p:nvSpPr>
          <p:cNvPr id="7" name="Content Placeholder 3">
            <a:extLst>
              <a:ext uri="{FF2B5EF4-FFF2-40B4-BE49-F238E27FC236}">
                <a16:creationId xmlns:a16="http://schemas.microsoft.com/office/drawing/2014/main" id="{81C5AF41-5F9D-7604-A9CD-C205980387F4}"/>
              </a:ext>
            </a:extLst>
          </p:cNvPr>
          <p:cNvSpPr txBox="1">
            <a:spLocks/>
          </p:cNvSpPr>
          <p:nvPr/>
        </p:nvSpPr>
        <p:spPr>
          <a:xfrm>
            <a:off x="5316860" y="1795749"/>
            <a:ext cx="3717280" cy="3942403"/>
          </a:xfrm>
          <a:prstGeom prst="rect">
            <a:avLst/>
          </a:prstGeom>
        </p:spPr>
        <p:txBody>
          <a:bodyPr vert="horz" lIns="0" tIns="0" rIns="0" bIns="0" rtlCol="0" anchor="t"/>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ts val="1200"/>
              </a:spcBef>
              <a:defRPr/>
            </a:pPr>
            <a:r>
              <a:rPr lang="en-GB" sz="1400" dirty="0">
                <a:solidFill>
                  <a:schemeClr val="tx1">
                    <a:lumMod val="75000"/>
                    <a:lumOff val="25000"/>
                  </a:schemeClr>
                </a:solidFill>
              </a:rPr>
              <a:t>At every state of the journey, when there is disruption, passengers expect to receive clear and concise information, which can help them make alternative arrangements if needed. Currently, many passengers feel they cannot plan effectively due to the lack of clear and easy to action information – or in some cases, access to any actionable information. </a:t>
            </a:r>
          </a:p>
          <a:p>
            <a:pPr lvl="0" algn="l">
              <a:spcBef>
                <a:spcPts val="1200"/>
              </a:spcBef>
              <a:defRPr/>
            </a:pPr>
            <a:r>
              <a:rPr lang="en-GB" sz="1400" dirty="0">
                <a:solidFill>
                  <a:schemeClr val="tx1">
                    <a:lumMod val="75000"/>
                    <a:lumOff val="25000"/>
                  </a:schemeClr>
                </a:solidFill>
              </a:rPr>
              <a:t>Passengers feel the </a:t>
            </a:r>
            <a:r>
              <a:rPr lang="en-GB" sz="1400" b="1" dirty="0">
                <a:solidFill>
                  <a:schemeClr val="tx1">
                    <a:lumMod val="75000"/>
                    <a:lumOff val="25000"/>
                  </a:schemeClr>
                </a:solidFill>
              </a:rPr>
              <a:t>red banner</a:t>
            </a:r>
            <a:r>
              <a:rPr lang="en-GB" sz="1400" dirty="0">
                <a:solidFill>
                  <a:schemeClr val="tx1">
                    <a:lumMod val="75000"/>
                    <a:lumOff val="25000"/>
                  </a:schemeClr>
                </a:solidFill>
              </a:rPr>
              <a:t> is eye-catching,</a:t>
            </a:r>
            <a:r>
              <a:rPr lang="en-GB" sz="1400" strike="sngStrike" dirty="0">
                <a:solidFill>
                  <a:schemeClr val="tx1">
                    <a:lumMod val="75000"/>
                    <a:lumOff val="25000"/>
                  </a:schemeClr>
                </a:solidFill>
              </a:rPr>
              <a:t> </a:t>
            </a:r>
            <a:r>
              <a:rPr lang="en-GB" sz="1400" dirty="0">
                <a:solidFill>
                  <a:schemeClr val="tx1">
                    <a:lumMod val="75000"/>
                    <a:lumOff val="25000"/>
                  </a:schemeClr>
                </a:solidFill>
              </a:rPr>
              <a:t>though small, and some question whether this would be enough to draw their attention.</a:t>
            </a:r>
          </a:p>
          <a:p>
            <a:pPr algn="l">
              <a:spcBef>
                <a:spcPts val="1200"/>
              </a:spcBef>
              <a:defRPr/>
            </a:pPr>
            <a:r>
              <a:rPr lang="en-GB" sz="1400" b="1" dirty="0">
                <a:solidFill>
                  <a:schemeClr val="tx1">
                    <a:lumMod val="75000"/>
                    <a:lumOff val="25000"/>
                  </a:schemeClr>
                </a:solidFill>
              </a:rPr>
              <a:t>‘Alert’ </a:t>
            </a:r>
            <a:r>
              <a:rPr lang="en-GB" sz="1400" dirty="0">
                <a:solidFill>
                  <a:schemeClr val="tx1">
                    <a:lumMod val="75000"/>
                    <a:lumOff val="25000"/>
                  </a:schemeClr>
                </a:solidFill>
              </a:rPr>
              <a:t>draws passenger attention; however, there is still ambiguity around whether the train might be running or not.</a:t>
            </a:r>
          </a:p>
          <a:p>
            <a:pPr lvl="0" algn="l">
              <a:spcBef>
                <a:spcPts val="1200"/>
              </a:spcBef>
              <a:defRPr/>
            </a:pPr>
            <a:r>
              <a:rPr lang="en-GB" sz="1400" b="1" dirty="0">
                <a:solidFill>
                  <a:schemeClr val="tx1">
                    <a:lumMod val="75000"/>
                    <a:lumOff val="25000"/>
                  </a:schemeClr>
                </a:solidFill>
              </a:rPr>
              <a:t>Major disruption</a:t>
            </a:r>
            <a:r>
              <a:rPr lang="en-GB" sz="1400" dirty="0">
                <a:solidFill>
                  <a:schemeClr val="tx1">
                    <a:lumMod val="75000"/>
                    <a:lumOff val="25000"/>
                  </a:schemeClr>
                </a:solidFill>
              </a:rPr>
              <a:t>: Passengers understand the reason is significant to their journey however, it gives no indication of how the line might be disrupted.</a:t>
            </a:r>
          </a:p>
          <a:p>
            <a:pPr lvl="0" algn="l">
              <a:lnSpc>
                <a:spcPct val="112000"/>
              </a:lnSpc>
              <a:spcAft>
                <a:spcPts val="600"/>
              </a:spcAft>
              <a:defRPr/>
            </a:pPr>
            <a:endParaRPr lang="en-GB" sz="1400" dirty="0">
              <a:solidFill>
                <a:schemeClr val="tx1">
                  <a:lumMod val="75000"/>
                  <a:lumOff val="25000"/>
                </a:schemeClr>
              </a:solidFill>
            </a:endParaRPr>
          </a:p>
        </p:txBody>
      </p:sp>
      <p:cxnSp>
        <p:nvCxnSpPr>
          <p:cNvPr id="16" name="Straight Arrow Connector 15">
            <a:extLst>
              <a:ext uri="{FF2B5EF4-FFF2-40B4-BE49-F238E27FC236}">
                <a16:creationId xmlns:a16="http://schemas.microsoft.com/office/drawing/2014/main" id="{16A9496F-ACA5-B123-A81C-6501AF5DEC44}"/>
              </a:ext>
            </a:extLst>
          </p:cNvPr>
          <p:cNvCxnSpPr>
            <a:cxnSpLocks/>
          </p:cNvCxnSpPr>
          <p:nvPr/>
        </p:nvCxnSpPr>
        <p:spPr>
          <a:xfrm>
            <a:off x="4731957" y="3091899"/>
            <a:ext cx="44621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13C2332B-15F9-F2B0-4802-60150D5C3C75}"/>
              </a:ext>
            </a:extLst>
          </p:cNvPr>
          <p:cNvCxnSpPr>
            <a:cxnSpLocks/>
          </p:cNvCxnSpPr>
          <p:nvPr/>
        </p:nvCxnSpPr>
        <p:spPr>
          <a:xfrm>
            <a:off x="1634776" y="3198193"/>
            <a:ext cx="3553673" cy="216491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05E41485-1F3A-853E-4EF0-31A70A2AB12F}"/>
              </a:ext>
            </a:extLst>
          </p:cNvPr>
          <p:cNvCxnSpPr>
            <a:cxnSpLocks/>
          </p:cNvCxnSpPr>
          <p:nvPr/>
        </p:nvCxnSpPr>
        <p:spPr>
          <a:xfrm>
            <a:off x="1952090" y="2804845"/>
            <a:ext cx="3246634" cy="171578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Rectangle 24">
            <a:extLst>
              <a:ext uri="{FF2B5EF4-FFF2-40B4-BE49-F238E27FC236}">
                <a16:creationId xmlns:a16="http://schemas.microsoft.com/office/drawing/2014/main" id="{FFBC941E-915D-B518-BC85-D142BD4220F0}"/>
              </a:ext>
            </a:extLst>
          </p:cNvPr>
          <p:cNvSpPr/>
          <p:nvPr/>
        </p:nvSpPr>
        <p:spPr>
          <a:xfrm>
            <a:off x="1690837" y="2597392"/>
            <a:ext cx="261915" cy="200312"/>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D8BAC5F5-655B-3D70-35BA-EC42777E20D1}"/>
              </a:ext>
            </a:extLst>
          </p:cNvPr>
          <p:cNvSpPr/>
          <p:nvPr/>
        </p:nvSpPr>
        <p:spPr>
          <a:xfrm>
            <a:off x="1106520" y="2997881"/>
            <a:ext cx="729193" cy="200312"/>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bject 16">
            <a:extLst>
              <a:ext uri="{FF2B5EF4-FFF2-40B4-BE49-F238E27FC236}">
                <a16:creationId xmlns:a16="http://schemas.microsoft.com/office/drawing/2014/main" id="{14E495EA-46D7-2017-631A-B56BE93276F0}"/>
              </a:ext>
            </a:extLst>
          </p:cNvPr>
          <p:cNvSpPr txBox="1">
            <a:spLocks/>
          </p:cNvSpPr>
          <p:nvPr/>
        </p:nvSpPr>
        <p:spPr>
          <a:xfrm>
            <a:off x="9210101" y="4732398"/>
            <a:ext cx="2681862" cy="1585049"/>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kern="0" spc="100">
                <a:latin typeface="+mn-lt"/>
              </a:rPr>
              <a:t>“Because of my eyesight problems… I’m not sure it would be possible but to have an audio of this message when I hover over it.”</a:t>
            </a:r>
          </a:p>
          <a:p>
            <a:pPr marR="24130" algn="r">
              <a:spcBef>
                <a:spcPts val="600"/>
              </a:spcBef>
              <a:defRPr/>
            </a:pPr>
            <a:r>
              <a:rPr lang="en-GB" sz="1400" i="1" kern="0" spc="100">
                <a:latin typeface="Aptos" panose="020B0004020202020204" pitchFamily="34" charset="0"/>
              </a:rPr>
              <a:t>London, Leisure, Additional requirements</a:t>
            </a:r>
            <a:endParaRPr kumimoji="0" lang="en-GB" sz="700" b="0" i="1" u="none" strike="noStrike" kern="0" cap="none" spc="0" normalizeH="0" baseline="0" noProof="0">
              <a:ln>
                <a:noFill/>
              </a:ln>
              <a:effectLst/>
              <a:uLnTx/>
              <a:uFillTx/>
              <a:latin typeface="Aptos" panose="020B0004020202020204" pitchFamily="34" charset="0"/>
              <a:ea typeface="+mn-ea"/>
              <a:cs typeface="Arial"/>
            </a:endParaRPr>
          </a:p>
        </p:txBody>
      </p:sp>
      <p:sp>
        <p:nvSpPr>
          <p:cNvPr id="13" name="Footer Placeholder 12">
            <a:extLst>
              <a:ext uri="{FF2B5EF4-FFF2-40B4-BE49-F238E27FC236}">
                <a16:creationId xmlns:a16="http://schemas.microsoft.com/office/drawing/2014/main" id="{3B17AF95-7A7F-2AC5-62F1-DEB2915595A6}"/>
              </a:ext>
            </a:extLst>
          </p:cNvPr>
          <p:cNvSpPr>
            <a:spLocks noGrp="1"/>
          </p:cNvSpPr>
          <p:nvPr>
            <p:ph type="ftr" sz="quarter" idx="11"/>
          </p:nvPr>
        </p:nvSpPr>
        <p:spPr/>
        <p:txBody>
          <a:bodyPr/>
          <a:lstStyle/>
          <a:p>
            <a:r>
              <a:rPr lang="en-GB"/>
              <a:t>© Quadrangle 2024 INTERNAL</a:t>
            </a:r>
          </a:p>
        </p:txBody>
      </p:sp>
      <p:sp>
        <p:nvSpPr>
          <p:cNvPr id="23" name="Slide Number Placeholder 22">
            <a:extLst>
              <a:ext uri="{FF2B5EF4-FFF2-40B4-BE49-F238E27FC236}">
                <a16:creationId xmlns:a16="http://schemas.microsoft.com/office/drawing/2014/main" id="{92115943-36FB-9EFE-BA6E-6278E560C850}"/>
              </a:ext>
            </a:extLst>
          </p:cNvPr>
          <p:cNvSpPr>
            <a:spLocks noGrp="1"/>
          </p:cNvSpPr>
          <p:nvPr>
            <p:ph type="sldNum" sz="quarter" idx="12"/>
          </p:nvPr>
        </p:nvSpPr>
        <p:spPr/>
        <p:txBody>
          <a:bodyPr/>
          <a:lstStyle/>
          <a:p>
            <a:fld id="{D21AD756-BDF5-4970-ABE2-54C1A0898887}" type="slidenum">
              <a:rPr lang="en-GB" smtClean="0"/>
              <a:t>34</a:t>
            </a:fld>
            <a:endParaRPr lang="en-GB"/>
          </a:p>
        </p:txBody>
      </p:sp>
    </p:spTree>
    <p:extLst>
      <p:ext uri="{BB962C8B-B14F-4D97-AF65-F5344CB8AC3E}">
        <p14:creationId xmlns:p14="http://schemas.microsoft.com/office/powerpoint/2010/main" val="37122276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11">
            <a:extLst>
              <a:ext uri="{FF2B5EF4-FFF2-40B4-BE49-F238E27FC236}">
                <a16:creationId xmlns:a16="http://schemas.microsoft.com/office/drawing/2014/main" id="{CBF4C7AD-69F4-895D-B014-59A7243DCA61}"/>
              </a:ext>
            </a:extLst>
          </p:cNvPr>
          <p:cNvSpPr/>
          <p:nvPr/>
        </p:nvSpPr>
        <p:spPr>
          <a:xfrm>
            <a:off x="3745735" y="1828800"/>
            <a:ext cx="8146228" cy="2071685"/>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a:p>
        </p:txBody>
      </p:sp>
      <p:sp>
        <p:nvSpPr>
          <p:cNvPr id="23" name="object 11">
            <a:extLst>
              <a:ext uri="{FF2B5EF4-FFF2-40B4-BE49-F238E27FC236}">
                <a16:creationId xmlns:a16="http://schemas.microsoft.com/office/drawing/2014/main" id="{6D9FBE47-63CB-FE2B-F440-9EE457F00C86}"/>
              </a:ext>
            </a:extLst>
          </p:cNvPr>
          <p:cNvSpPr/>
          <p:nvPr/>
        </p:nvSpPr>
        <p:spPr>
          <a:xfrm>
            <a:off x="3745735" y="4146221"/>
            <a:ext cx="8146228" cy="2278189"/>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a:p>
        </p:txBody>
      </p:sp>
      <p:sp>
        <p:nvSpPr>
          <p:cNvPr id="2" name="object 9">
            <a:extLst>
              <a:ext uri="{FF2B5EF4-FFF2-40B4-BE49-F238E27FC236}">
                <a16:creationId xmlns:a16="http://schemas.microsoft.com/office/drawing/2014/main" id="{254CE656-006E-0B08-8552-F0F035566DCB}"/>
              </a:ext>
            </a:extLst>
          </p:cNvPr>
          <p:cNvSpPr/>
          <p:nvPr/>
        </p:nvSpPr>
        <p:spPr>
          <a:xfrm>
            <a:off x="0" y="0"/>
            <a:ext cx="692805" cy="6858000"/>
          </a:xfrm>
          <a:custGeom>
            <a:avLst/>
            <a:gdLst/>
            <a:ahLst/>
            <a:cxnLst/>
            <a:rect l="l" t="t" r="r" b="b"/>
            <a:pathLst>
              <a:path w="1080135" h="10692130">
                <a:moveTo>
                  <a:pt x="1079995" y="0"/>
                </a:moveTo>
                <a:lnTo>
                  <a:pt x="0" y="0"/>
                </a:lnTo>
                <a:lnTo>
                  <a:pt x="0" y="10692003"/>
                </a:lnTo>
                <a:lnTo>
                  <a:pt x="1079995" y="10692003"/>
                </a:lnTo>
                <a:lnTo>
                  <a:pt x="1079995" y="0"/>
                </a:lnTo>
                <a:close/>
              </a:path>
            </a:pathLst>
          </a:custGeom>
          <a:solidFill>
            <a:schemeClr val="accent4"/>
          </a:solidFill>
        </p:spPr>
        <p:txBody>
          <a:bodyPr wrap="square" lIns="0" tIns="0" rIns="0" bIns="0" rtlCol="0"/>
          <a:lstStyle/>
          <a:p>
            <a:endParaRPr/>
          </a:p>
        </p:txBody>
      </p:sp>
      <p:sp>
        <p:nvSpPr>
          <p:cNvPr id="3" name="object 10">
            <a:extLst>
              <a:ext uri="{FF2B5EF4-FFF2-40B4-BE49-F238E27FC236}">
                <a16:creationId xmlns:a16="http://schemas.microsoft.com/office/drawing/2014/main" id="{AFABD241-EECA-04E8-6BB1-1415F583CE60}"/>
              </a:ext>
            </a:extLst>
          </p:cNvPr>
          <p:cNvSpPr/>
          <p:nvPr/>
        </p:nvSpPr>
        <p:spPr>
          <a:xfrm>
            <a:off x="222744" y="3305345"/>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endParaRPr/>
          </a:p>
        </p:txBody>
      </p:sp>
      <p:sp>
        <p:nvSpPr>
          <p:cNvPr id="4" name="object 14">
            <a:extLst>
              <a:ext uri="{FF2B5EF4-FFF2-40B4-BE49-F238E27FC236}">
                <a16:creationId xmlns:a16="http://schemas.microsoft.com/office/drawing/2014/main" id="{5F812337-0A60-91E4-5E42-907979D339BA}"/>
              </a:ext>
            </a:extLst>
          </p:cNvPr>
          <p:cNvSpPr txBox="1">
            <a:spLocks/>
          </p:cNvSpPr>
          <p:nvPr/>
        </p:nvSpPr>
        <p:spPr>
          <a:xfrm>
            <a:off x="1019175" y="6560860"/>
            <a:ext cx="3716020" cy="153888"/>
          </a:xfrm>
          <a:prstGeom prst="rect">
            <a:avLst/>
          </a:prstGeom>
        </p:spPr>
        <p:txBody>
          <a:bodyPr vert="horz" wrap="square" lIns="0" tIns="0" rIns="0" bIns="0" rtlCol="0" anchor="ctr">
            <a:spAutoFit/>
          </a:bodyPr>
          <a:lstStyle>
            <a:defPPr>
              <a:defRPr kern="0"/>
            </a:defPPr>
            <a:lvl1pPr>
              <a:defRPr sz="1200" b="0" i="0">
                <a:solidFill>
                  <a:schemeClr val="tx1"/>
                </a:solidFill>
                <a:latin typeface="Trebuchet MS"/>
                <a:cs typeface="Trebuchet MS"/>
              </a:defRPr>
            </a:lvl1pPr>
          </a:lstStyle>
          <a:p>
            <a:pPr marL="12700"/>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Passenger Information </a:t>
            </a:r>
            <a:r>
              <a:rPr lang="en-GB" sz="1000" b="1" kern="0">
                <a:solidFill>
                  <a:prstClr val="black"/>
                </a:solidFill>
                <a:latin typeface="Aptos Display" panose="02110004020202020204"/>
                <a:cs typeface="Gill Sans MT"/>
              </a:rPr>
              <a:t>D</a:t>
            </a:r>
            <a:r>
              <a:rPr kumimoji="0" lang="en-GB" sz="1000" b="1" i="0" u="none" strike="noStrike" kern="0" cap="none" spc="0" normalizeH="0" baseline="0" noProof="0" err="1">
                <a:ln>
                  <a:noFill/>
                </a:ln>
                <a:solidFill>
                  <a:prstClr val="black"/>
                </a:solidFill>
                <a:effectLst/>
                <a:uLnTx/>
                <a:uFillTx/>
                <a:latin typeface="Aptos Display" panose="02110004020202020204"/>
                <a:ea typeface="+mn-ea"/>
                <a:cs typeface="Gill Sans MT"/>
              </a:rPr>
              <a:t>uring</a:t>
            </a:r>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 Disruption – Debrief </a:t>
            </a:r>
            <a:endParaRPr kumimoji="0" lang="en-GB" sz="1000" b="0" i="0" u="none" strike="noStrike" kern="0" cap="none" spc="140" normalizeH="0" baseline="0" noProof="0">
              <a:ln>
                <a:noFill/>
              </a:ln>
              <a:solidFill>
                <a:prstClr val="black"/>
              </a:solidFill>
              <a:effectLst/>
              <a:uLnTx/>
              <a:uFillTx/>
              <a:latin typeface="Aptos Display" panose="02110004020202020204"/>
              <a:ea typeface="+mn-ea"/>
              <a:cs typeface="Gill Sans MT"/>
            </a:endParaRPr>
          </a:p>
        </p:txBody>
      </p:sp>
      <p:sp>
        <p:nvSpPr>
          <p:cNvPr id="42" name="object 16">
            <a:extLst>
              <a:ext uri="{FF2B5EF4-FFF2-40B4-BE49-F238E27FC236}">
                <a16:creationId xmlns:a16="http://schemas.microsoft.com/office/drawing/2014/main" id="{7C9FD81E-79A9-7FCF-B2E4-6051987BD5F9}"/>
              </a:ext>
            </a:extLst>
          </p:cNvPr>
          <p:cNvSpPr txBox="1">
            <a:spLocks/>
          </p:cNvSpPr>
          <p:nvPr/>
        </p:nvSpPr>
        <p:spPr>
          <a:xfrm>
            <a:off x="1019173" y="229101"/>
            <a:ext cx="9727596" cy="1107996"/>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R="24130"/>
            <a:r>
              <a:rPr lang="en-GB" sz="3600" kern="0" spc="100">
                <a:solidFill>
                  <a:schemeClr val="accent4"/>
                </a:solidFill>
                <a:latin typeface="Aptos" panose="020B0004020202020204" pitchFamily="34" charset="0"/>
              </a:rPr>
              <a:t>ADVANCE WARNING IS WELCOMED, BUT A WARNING SIGN IS NOT ENOUGH ON ITS OWN</a:t>
            </a:r>
            <a:endParaRPr lang="en-GB" sz="1400" kern="0">
              <a:solidFill>
                <a:schemeClr val="accent4"/>
              </a:solidFill>
              <a:latin typeface="Aptos" panose="020B0004020202020204" pitchFamily="34" charset="0"/>
            </a:endParaRPr>
          </a:p>
        </p:txBody>
      </p:sp>
      <p:sp>
        <p:nvSpPr>
          <p:cNvPr id="172" name="Content Placeholder 3">
            <a:extLst>
              <a:ext uri="{FF2B5EF4-FFF2-40B4-BE49-F238E27FC236}">
                <a16:creationId xmlns:a16="http://schemas.microsoft.com/office/drawing/2014/main" id="{D8ED29C2-50A3-C7C3-D0FA-A5C31A0C2853}"/>
              </a:ext>
            </a:extLst>
          </p:cNvPr>
          <p:cNvSpPr txBox="1">
            <a:spLocks/>
          </p:cNvSpPr>
          <p:nvPr/>
        </p:nvSpPr>
        <p:spPr>
          <a:xfrm>
            <a:off x="3959837" y="2937755"/>
            <a:ext cx="7640923" cy="1368098"/>
          </a:xfrm>
          <a:prstGeom prst="rect">
            <a:avLst/>
          </a:prstGeom>
        </p:spPr>
        <p:txBody>
          <a:bodyPr vert="horz" lIns="0" tIns="0" rIns="0" bIns="0" rtlCol="0" anchor="t"/>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ts val="600"/>
              </a:spcBef>
              <a:defRPr/>
            </a:pPr>
            <a:r>
              <a:rPr lang="en-GB" sz="1400">
                <a:solidFill>
                  <a:schemeClr val="tx1">
                    <a:lumMod val="75000"/>
                    <a:lumOff val="25000"/>
                  </a:schemeClr>
                </a:solidFill>
              </a:rPr>
              <a:t>On time is considered confusing when combined with the warning triangle. The triangle can sow seeds of doubt for passengers and create anxiety and at worst can be considered misleading. Some passengers claim they will focus only on the “on time” message and ignore the warning sign, the most important thing is their train is running, which it currently is stated to be. </a:t>
            </a:r>
          </a:p>
        </p:txBody>
      </p:sp>
      <p:sp>
        <p:nvSpPr>
          <p:cNvPr id="6" name="Rectangle 5">
            <a:extLst>
              <a:ext uri="{FF2B5EF4-FFF2-40B4-BE49-F238E27FC236}">
                <a16:creationId xmlns:a16="http://schemas.microsoft.com/office/drawing/2014/main" id="{23EB5223-A0FD-282C-9B04-86164FC986B7}"/>
              </a:ext>
            </a:extLst>
          </p:cNvPr>
          <p:cNvSpPr/>
          <p:nvPr/>
        </p:nvSpPr>
        <p:spPr>
          <a:xfrm>
            <a:off x="3935412" y="1988301"/>
            <a:ext cx="7411961" cy="837332"/>
          </a:xfrm>
          <a:prstGeom prst="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On time</a:t>
            </a:r>
            <a:endParaRPr lang="en-GB" sz="2400">
              <a:solidFill>
                <a:schemeClr val="tx1"/>
              </a:solidFill>
            </a:endParaRPr>
          </a:p>
        </p:txBody>
      </p:sp>
      <p:sp>
        <p:nvSpPr>
          <p:cNvPr id="7" name="Rectangle 6">
            <a:extLst>
              <a:ext uri="{FF2B5EF4-FFF2-40B4-BE49-F238E27FC236}">
                <a16:creationId xmlns:a16="http://schemas.microsoft.com/office/drawing/2014/main" id="{F903D1FE-C901-24A1-98EB-9BBD359A38AD}"/>
              </a:ext>
            </a:extLst>
          </p:cNvPr>
          <p:cNvSpPr/>
          <p:nvPr/>
        </p:nvSpPr>
        <p:spPr>
          <a:xfrm>
            <a:off x="3935412" y="4342100"/>
            <a:ext cx="7411961" cy="837332"/>
          </a:xfrm>
          <a:prstGeom prst="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Potentially Delayed</a:t>
            </a:r>
            <a:endParaRPr lang="en-GB" sz="2400">
              <a:solidFill>
                <a:schemeClr val="tx1"/>
              </a:solidFill>
            </a:endParaRPr>
          </a:p>
        </p:txBody>
      </p:sp>
      <p:pic>
        <p:nvPicPr>
          <p:cNvPr id="13" name="Picture 12">
            <a:extLst>
              <a:ext uri="{FF2B5EF4-FFF2-40B4-BE49-F238E27FC236}">
                <a16:creationId xmlns:a16="http://schemas.microsoft.com/office/drawing/2014/main" id="{58AAE351-EC67-B66E-2021-A22F02865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5305" y="2062030"/>
            <a:ext cx="652329" cy="829129"/>
          </a:xfrm>
          <a:prstGeom prst="rect">
            <a:avLst/>
          </a:prstGeom>
        </p:spPr>
      </p:pic>
      <p:pic>
        <p:nvPicPr>
          <p:cNvPr id="14" name="Picture 13">
            <a:extLst>
              <a:ext uri="{FF2B5EF4-FFF2-40B4-BE49-F238E27FC236}">
                <a16:creationId xmlns:a16="http://schemas.microsoft.com/office/drawing/2014/main" id="{2E4B7E5C-AF02-BD8E-26BF-04E9D419CC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5304" y="4459418"/>
            <a:ext cx="652329" cy="829129"/>
          </a:xfrm>
          <a:prstGeom prst="rect">
            <a:avLst/>
          </a:prstGeom>
        </p:spPr>
      </p:pic>
      <p:sp>
        <p:nvSpPr>
          <p:cNvPr id="19" name="object 16">
            <a:extLst>
              <a:ext uri="{FF2B5EF4-FFF2-40B4-BE49-F238E27FC236}">
                <a16:creationId xmlns:a16="http://schemas.microsoft.com/office/drawing/2014/main" id="{DEB65E45-B555-6670-8344-927F985A230D}"/>
              </a:ext>
            </a:extLst>
          </p:cNvPr>
          <p:cNvSpPr txBox="1">
            <a:spLocks/>
          </p:cNvSpPr>
          <p:nvPr/>
        </p:nvSpPr>
        <p:spPr>
          <a:xfrm>
            <a:off x="1019175" y="1856815"/>
            <a:ext cx="2459896" cy="723275"/>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kern="0" spc="100" dirty="0">
                <a:latin typeface="+mn-lt"/>
              </a:rPr>
              <a:t>“That’s not an alert, it should be normal.”</a:t>
            </a:r>
          </a:p>
          <a:p>
            <a:pPr marR="24130" algn="r">
              <a:spcBef>
                <a:spcPts val="600"/>
              </a:spcBef>
              <a:defRPr/>
            </a:pPr>
            <a:r>
              <a:rPr lang="en-GB" sz="1400" i="1" kern="0" spc="100" dirty="0">
                <a:latin typeface="Aptos" panose="020B0004020202020204" pitchFamily="34" charset="0"/>
              </a:rPr>
              <a:t>Wales, Commuting</a:t>
            </a:r>
            <a:endParaRPr kumimoji="0" lang="en-GB" sz="700" b="0" i="1" u="none" strike="noStrike" kern="0" cap="none" spc="0" normalizeH="0" baseline="0" noProof="0" dirty="0">
              <a:ln>
                <a:noFill/>
              </a:ln>
              <a:effectLst/>
              <a:uLnTx/>
              <a:uFillTx/>
              <a:latin typeface="Aptos" panose="020B0004020202020204" pitchFamily="34" charset="0"/>
              <a:ea typeface="+mn-ea"/>
              <a:cs typeface="Arial"/>
            </a:endParaRPr>
          </a:p>
        </p:txBody>
      </p:sp>
      <p:sp>
        <p:nvSpPr>
          <p:cNvPr id="20" name="object 16">
            <a:extLst>
              <a:ext uri="{FF2B5EF4-FFF2-40B4-BE49-F238E27FC236}">
                <a16:creationId xmlns:a16="http://schemas.microsoft.com/office/drawing/2014/main" id="{7244DED1-C48E-07F0-10B3-D8E09AED88D2}"/>
              </a:ext>
            </a:extLst>
          </p:cNvPr>
          <p:cNvSpPr txBox="1">
            <a:spLocks/>
          </p:cNvSpPr>
          <p:nvPr/>
        </p:nvSpPr>
        <p:spPr>
          <a:xfrm>
            <a:off x="1045452" y="3970726"/>
            <a:ext cx="2459896" cy="1369606"/>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kern="0" spc="100" dirty="0">
                <a:latin typeface="+mn-lt"/>
              </a:rPr>
              <a:t>“I can trust potentially delayed… because they’re acknowledging something’s happened, there’s an alert.”</a:t>
            </a:r>
          </a:p>
          <a:p>
            <a:pPr marR="24130" algn="r">
              <a:spcBef>
                <a:spcPts val="600"/>
              </a:spcBef>
              <a:defRPr/>
            </a:pPr>
            <a:r>
              <a:rPr lang="en-GB" sz="1400" i="1" kern="0" spc="100" dirty="0">
                <a:latin typeface="Aptos" panose="020B0004020202020204" pitchFamily="34" charset="0"/>
              </a:rPr>
              <a:t>Wales, Commuting</a:t>
            </a:r>
            <a:endParaRPr kumimoji="0" lang="en-GB" sz="700" b="0" i="1" u="none" strike="noStrike" kern="0" cap="none" spc="0" normalizeH="0" baseline="0" noProof="0" dirty="0">
              <a:ln>
                <a:noFill/>
              </a:ln>
              <a:effectLst/>
              <a:uLnTx/>
              <a:uFillTx/>
              <a:latin typeface="Aptos" panose="020B0004020202020204" pitchFamily="34" charset="0"/>
              <a:ea typeface="+mn-ea"/>
              <a:cs typeface="Arial"/>
            </a:endParaRPr>
          </a:p>
        </p:txBody>
      </p:sp>
      <p:sp>
        <p:nvSpPr>
          <p:cNvPr id="21" name="object 16">
            <a:extLst>
              <a:ext uri="{FF2B5EF4-FFF2-40B4-BE49-F238E27FC236}">
                <a16:creationId xmlns:a16="http://schemas.microsoft.com/office/drawing/2014/main" id="{A0A33B52-722D-050E-C9D5-0A8E37C87B81}"/>
              </a:ext>
            </a:extLst>
          </p:cNvPr>
          <p:cNvSpPr txBox="1">
            <a:spLocks/>
          </p:cNvSpPr>
          <p:nvPr/>
        </p:nvSpPr>
        <p:spPr>
          <a:xfrm>
            <a:off x="1019175" y="5511787"/>
            <a:ext cx="2459896" cy="938719"/>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kern="0" spc="100" dirty="0">
                <a:latin typeface="+mn-lt"/>
              </a:rPr>
              <a:t>“Gives an advanced warning in case there is a delay.”</a:t>
            </a:r>
          </a:p>
          <a:p>
            <a:pPr marR="24130" algn="r">
              <a:spcBef>
                <a:spcPts val="600"/>
              </a:spcBef>
              <a:defRPr/>
            </a:pPr>
            <a:r>
              <a:rPr lang="en-GB" sz="1400" i="1" kern="0" spc="100" dirty="0">
                <a:latin typeface="Aptos" panose="020B0004020202020204" pitchFamily="34" charset="0"/>
              </a:rPr>
              <a:t>Scotland, Commuting</a:t>
            </a:r>
            <a:endParaRPr kumimoji="0" lang="en-GB" sz="700" b="0" i="1" u="none" strike="noStrike" kern="0" cap="none" spc="0" normalizeH="0" baseline="0" noProof="0" dirty="0">
              <a:ln>
                <a:noFill/>
              </a:ln>
              <a:effectLst/>
              <a:uLnTx/>
              <a:uFillTx/>
              <a:latin typeface="Aptos" panose="020B0004020202020204" pitchFamily="34" charset="0"/>
              <a:ea typeface="+mn-ea"/>
              <a:cs typeface="Arial"/>
            </a:endParaRPr>
          </a:p>
        </p:txBody>
      </p:sp>
      <p:sp>
        <p:nvSpPr>
          <p:cNvPr id="5" name="Content Placeholder 3">
            <a:extLst>
              <a:ext uri="{FF2B5EF4-FFF2-40B4-BE49-F238E27FC236}">
                <a16:creationId xmlns:a16="http://schemas.microsoft.com/office/drawing/2014/main" id="{F624587E-B2DE-901F-E1AC-EC2921B6B823}"/>
              </a:ext>
            </a:extLst>
          </p:cNvPr>
          <p:cNvSpPr txBox="1">
            <a:spLocks/>
          </p:cNvSpPr>
          <p:nvPr/>
        </p:nvSpPr>
        <p:spPr>
          <a:xfrm>
            <a:off x="3959837" y="5397426"/>
            <a:ext cx="7640923" cy="1368098"/>
          </a:xfrm>
          <a:prstGeom prst="rect">
            <a:avLst/>
          </a:prstGeom>
        </p:spPr>
        <p:txBody>
          <a:bodyPr vert="horz" lIns="0" tIns="0" rIns="0" bIns="0" rtlCol="0" anchor="t"/>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ts val="600"/>
              </a:spcBef>
              <a:defRPr/>
            </a:pPr>
            <a:r>
              <a:rPr lang="en-GB" sz="1400" dirty="0">
                <a:solidFill>
                  <a:schemeClr val="tx1">
                    <a:lumMod val="75000"/>
                    <a:lumOff val="25000"/>
                  </a:schemeClr>
                </a:solidFill>
              </a:rPr>
              <a:t>Potentially delayed is received well, passengers feel it provides an advance warning that there could be potential future issues, although felt it must be made as clear as possible there is more information yet to come. This also allows passengers the opportunity to assess an alternative route to their destination if they are concerned about the impact of a potential delay. </a:t>
            </a:r>
          </a:p>
        </p:txBody>
      </p:sp>
      <p:sp>
        <p:nvSpPr>
          <p:cNvPr id="8" name="object 16">
            <a:extLst>
              <a:ext uri="{FF2B5EF4-FFF2-40B4-BE49-F238E27FC236}">
                <a16:creationId xmlns:a16="http://schemas.microsoft.com/office/drawing/2014/main" id="{3CB75CFE-3C43-2D6D-C79F-EA58011EDD98}"/>
              </a:ext>
            </a:extLst>
          </p:cNvPr>
          <p:cNvSpPr txBox="1">
            <a:spLocks/>
          </p:cNvSpPr>
          <p:nvPr/>
        </p:nvSpPr>
        <p:spPr>
          <a:xfrm>
            <a:off x="1019175" y="2770062"/>
            <a:ext cx="2459896" cy="938719"/>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kern="0" spc="100" dirty="0">
                <a:latin typeface="+mn-lt"/>
              </a:rPr>
              <a:t>“I find that quite misleading for it to say, ‘on time’, with a warning.</a:t>
            </a:r>
          </a:p>
          <a:p>
            <a:pPr marR="24130" algn="r">
              <a:spcBef>
                <a:spcPts val="600"/>
              </a:spcBef>
              <a:defRPr/>
            </a:pPr>
            <a:r>
              <a:rPr lang="en-GB" sz="1400" i="1" kern="0" spc="100" dirty="0">
                <a:latin typeface="Aptos" panose="020B0004020202020204" pitchFamily="34" charset="0"/>
              </a:rPr>
              <a:t>Scotland, Commuting </a:t>
            </a:r>
            <a:endParaRPr kumimoji="0" lang="en-GB" sz="700" b="0" i="1" u="none" strike="noStrike" kern="0" cap="none" spc="0" normalizeH="0" baseline="0" noProof="0" dirty="0">
              <a:ln>
                <a:noFill/>
              </a:ln>
              <a:effectLst/>
              <a:uLnTx/>
              <a:uFillTx/>
              <a:latin typeface="Aptos" panose="020B0004020202020204" pitchFamily="34" charset="0"/>
              <a:ea typeface="+mn-ea"/>
              <a:cs typeface="Arial"/>
            </a:endParaRPr>
          </a:p>
        </p:txBody>
      </p:sp>
      <p:sp>
        <p:nvSpPr>
          <p:cNvPr id="10" name="Footer Placeholder 9">
            <a:extLst>
              <a:ext uri="{FF2B5EF4-FFF2-40B4-BE49-F238E27FC236}">
                <a16:creationId xmlns:a16="http://schemas.microsoft.com/office/drawing/2014/main" id="{50FA02EF-E60C-EDD8-5057-49D75860EDBA}"/>
              </a:ext>
            </a:extLst>
          </p:cNvPr>
          <p:cNvSpPr>
            <a:spLocks noGrp="1"/>
          </p:cNvSpPr>
          <p:nvPr>
            <p:ph type="ftr" sz="quarter" idx="11"/>
          </p:nvPr>
        </p:nvSpPr>
        <p:spPr/>
        <p:txBody>
          <a:bodyPr/>
          <a:lstStyle/>
          <a:p>
            <a:r>
              <a:rPr lang="en-GB"/>
              <a:t>© Quadrangle 2024 INTERNAL</a:t>
            </a:r>
          </a:p>
        </p:txBody>
      </p:sp>
      <p:sp>
        <p:nvSpPr>
          <p:cNvPr id="9" name="Slide Number Placeholder 8">
            <a:extLst>
              <a:ext uri="{FF2B5EF4-FFF2-40B4-BE49-F238E27FC236}">
                <a16:creationId xmlns:a16="http://schemas.microsoft.com/office/drawing/2014/main" id="{9C2931AC-EC70-99FD-04CE-5EC0B9BEDC79}"/>
              </a:ext>
            </a:extLst>
          </p:cNvPr>
          <p:cNvSpPr>
            <a:spLocks noGrp="1"/>
          </p:cNvSpPr>
          <p:nvPr>
            <p:ph type="sldNum" sz="quarter" idx="12"/>
          </p:nvPr>
        </p:nvSpPr>
        <p:spPr/>
        <p:txBody>
          <a:bodyPr/>
          <a:lstStyle/>
          <a:p>
            <a:fld id="{D21AD756-BDF5-4970-ABE2-54C1A0898887}" type="slidenum">
              <a:rPr lang="en-GB" smtClean="0"/>
              <a:t>35</a:t>
            </a:fld>
            <a:endParaRPr lang="en-GB"/>
          </a:p>
        </p:txBody>
      </p:sp>
    </p:spTree>
    <p:extLst>
      <p:ext uri="{BB962C8B-B14F-4D97-AF65-F5344CB8AC3E}">
        <p14:creationId xmlns:p14="http://schemas.microsoft.com/office/powerpoint/2010/main" val="16667346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bject 11">
            <a:extLst>
              <a:ext uri="{FF2B5EF4-FFF2-40B4-BE49-F238E27FC236}">
                <a16:creationId xmlns:a16="http://schemas.microsoft.com/office/drawing/2014/main" id="{0156BEC3-A771-4056-4065-161331594B0B}"/>
              </a:ext>
            </a:extLst>
          </p:cNvPr>
          <p:cNvSpPr/>
          <p:nvPr/>
        </p:nvSpPr>
        <p:spPr>
          <a:xfrm>
            <a:off x="3745735" y="1817783"/>
            <a:ext cx="8146228" cy="1734790"/>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a:p>
        </p:txBody>
      </p:sp>
      <p:sp>
        <p:nvSpPr>
          <p:cNvPr id="25" name="object 11">
            <a:extLst>
              <a:ext uri="{FF2B5EF4-FFF2-40B4-BE49-F238E27FC236}">
                <a16:creationId xmlns:a16="http://schemas.microsoft.com/office/drawing/2014/main" id="{A7096F08-7556-952A-6C97-FC9265802863}"/>
              </a:ext>
            </a:extLst>
          </p:cNvPr>
          <p:cNvSpPr/>
          <p:nvPr/>
        </p:nvSpPr>
        <p:spPr>
          <a:xfrm>
            <a:off x="3745735" y="3693625"/>
            <a:ext cx="8146228" cy="1646857"/>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dirty="0"/>
          </a:p>
        </p:txBody>
      </p:sp>
      <p:sp>
        <p:nvSpPr>
          <p:cNvPr id="26" name="Rectangle 25">
            <a:extLst>
              <a:ext uri="{FF2B5EF4-FFF2-40B4-BE49-F238E27FC236}">
                <a16:creationId xmlns:a16="http://schemas.microsoft.com/office/drawing/2014/main" id="{6405BE12-1105-CA4A-8407-B3C851AD8E6A}"/>
              </a:ext>
            </a:extLst>
          </p:cNvPr>
          <p:cNvSpPr/>
          <p:nvPr/>
        </p:nvSpPr>
        <p:spPr>
          <a:xfrm>
            <a:off x="3935412" y="1906240"/>
            <a:ext cx="7676366" cy="541766"/>
          </a:xfrm>
          <a:prstGeom prst="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There is a bulletin on this service</a:t>
            </a:r>
            <a:endParaRPr lang="en-GB" sz="2400">
              <a:solidFill>
                <a:schemeClr val="tx1"/>
              </a:solidFill>
            </a:endParaRPr>
          </a:p>
        </p:txBody>
      </p:sp>
      <p:sp>
        <p:nvSpPr>
          <p:cNvPr id="27" name="Rectangle 26">
            <a:extLst>
              <a:ext uri="{FF2B5EF4-FFF2-40B4-BE49-F238E27FC236}">
                <a16:creationId xmlns:a16="http://schemas.microsoft.com/office/drawing/2014/main" id="{B07B85BB-85CB-7103-0166-55B15C6D3FE6}"/>
              </a:ext>
            </a:extLst>
          </p:cNvPr>
          <p:cNvSpPr/>
          <p:nvPr/>
        </p:nvSpPr>
        <p:spPr>
          <a:xfrm>
            <a:off x="3935412" y="3850424"/>
            <a:ext cx="7676366" cy="460986"/>
          </a:xfrm>
          <a:prstGeom prst="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Currently On Time</a:t>
            </a:r>
            <a:endParaRPr lang="en-GB" sz="2400" dirty="0">
              <a:solidFill>
                <a:schemeClr val="tx1"/>
              </a:solidFill>
            </a:endParaRPr>
          </a:p>
        </p:txBody>
      </p:sp>
      <p:pic>
        <p:nvPicPr>
          <p:cNvPr id="28" name="Picture 27">
            <a:extLst>
              <a:ext uri="{FF2B5EF4-FFF2-40B4-BE49-F238E27FC236}">
                <a16:creationId xmlns:a16="http://schemas.microsoft.com/office/drawing/2014/main" id="{9BA7B3BB-D840-840B-6368-DC45F717E2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5305" y="1979969"/>
            <a:ext cx="368235" cy="468037"/>
          </a:xfrm>
          <a:prstGeom prst="rect">
            <a:avLst/>
          </a:prstGeom>
        </p:spPr>
      </p:pic>
      <p:pic>
        <p:nvPicPr>
          <p:cNvPr id="29" name="Picture 28">
            <a:extLst>
              <a:ext uri="{FF2B5EF4-FFF2-40B4-BE49-F238E27FC236}">
                <a16:creationId xmlns:a16="http://schemas.microsoft.com/office/drawing/2014/main" id="{BB13B58B-8459-0BE2-64BF-F691654A5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5305" y="3894288"/>
            <a:ext cx="364934" cy="463842"/>
          </a:xfrm>
          <a:prstGeom prst="rect">
            <a:avLst/>
          </a:prstGeom>
        </p:spPr>
      </p:pic>
      <p:sp>
        <p:nvSpPr>
          <p:cNvPr id="2" name="object 9">
            <a:extLst>
              <a:ext uri="{FF2B5EF4-FFF2-40B4-BE49-F238E27FC236}">
                <a16:creationId xmlns:a16="http://schemas.microsoft.com/office/drawing/2014/main" id="{254CE656-006E-0B08-8552-F0F035566DCB}"/>
              </a:ext>
            </a:extLst>
          </p:cNvPr>
          <p:cNvSpPr/>
          <p:nvPr/>
        </p:nvSpPr>
        <p:spPr>
          <a:xfrm>
            <a:off x="0" y="0"/>
            <a:ext cx="692805" cy="6858000"/>
          </a:xfrm>
          <a:custGeom>
            <a:avLst/>
            <a:gdLst/>
            <a:ahLst/>
            <a:cxnLst/>
            <a:rect l="l" t="t" r="r" b="b"/>
            <a:pathLst>
              <a:path w="1080135" h="10692130">
                <a:moveTo>
                  <a:pt x="1079995" y="0"/>
                </a:moveTo>
                <a:lnTo>
                  <a:pt x="0" y="0"/>
                </a:lnTo>
                <a:lnTo>
                  <a:pt x="0" y="10692003"/>
                </a:lnTo>
                <a:lnTo>
                  <a:pt x="1079995" y="10692003"/>
                </a:lnTo>
                <a:lnTo>
                  <a:pt x="1079995" y="0"/>
                </a:lnTo>
                <a:close/>
              </a:path>
            </a:pathLst>
          </a:custGeom>
          <a:solidFill>
            <a:schemeClr val="accent4"/>
          </a:solidFill>
        </p:spPr>
        <p:txBody>
          <a:bodyPr wrap="square" lIns="0" tIns="0" rIns="0" bIns="0" rtlCol="0"/>
          <a:lstStyle/>
          <a:p>
            <a:endParaRPr/>
          </a:p>
        </p:txBody>
      </p:sp>
      <p:sp>
        <p:nvSpPr>
          <p:cNvPr id="3" name="object 10">
            <a:extLst>
              <a:ext uri="{FF2B5EF4-FFF2-40B4-BE49-F238E27FC236}">
                <a16:creationId xmlns:a16="http://schemas.microsoft.com/office/drawing/2014/main" id="{AFABD241-EECA-04E8-6BB1-1415F583CE60}"/>
              </a:ext>
            </a:extLst>
          </p:cNvPr>
          <p:cNvSpPr/>
          <p:nvPr/>
        </p:nvSpPr>
        <p:spPr>
          <a:xfrm>
            <a:off x="222744" y="3305345"/>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endParaRPr/>
          </a:p>
        </p:txBody>
      </p:sp>
      <p:sp>
        <p:nvSpPr>
          <p:cNvPr id="4" name="object 14">
            <a:extLst>
              <a:ext uri="{FF2B5EF4-FFF2-40B4-BE49-F238E27FC236}">
                <a16:creationId xmlns:a16="http://schemas.microsoft.com/office/drawing/2014/main" id="{5F812337-0A60-91E4-5E42-907979D339BA}"/>
              </a:ext>
            </a:extLst>
          </p:cNvPr>
          <p:cNvSpPr txBox="1">
            <a:spLocks/>
          </p:cNvSpPr>
          <p:nvPr/>
        </p:nvSpPr>
        <p:spPr>
          <a:xfrm>
            <a:off x="1019175" y="6560860"/>
            <a:ext cx="3716020" cy="153888"/>
          </a:xfrm>
          <a:prstGeom prst="rect">
            <a:avLst/>
          </a:prstGeom>
        </p:spPr>
        <p:txBody>
          <a:bodyPr vert="horz" wrap="square" lIns="0" tIns="0" rIns="0" bIns="0" rtlCol="0" anchor="ctr">
            <a:spAutoFit/>
          </a:bodyPr>
          <a:lstStyle>
            <a:defPPr>
              <a:defRPr kern="0"/>
            </a:defPPr>
            <a:lvl1pPr>
              <a:defRPr sz="1200" b="0" i="0">
                <a:solidFill>
                  <a:schemeClr val="tx1"/>
                </a:solidFill>
                <a:latin typeface="Trebuchet MS"/>
                <a:cs typeface="Trebuchet MS"/>
              </a:defRPr>
            </a:lvl1pPr>
          </a:lstStyle>
          <a:p>
            <a:pPr marL="12700"/>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Passenger Information </a:t>
            </a:r>
            <a:r>
              <a:rPr lang="en-GB" sz="1000" b="1" kern="0">
                <a:solidFill>
                  <a:prstClr val="black"/>
                </a:solidFill>
                <a:latin typeface="Aptos Display" panose="02110004020202020204"/>
                <a:cs typeface="Gill Sans MT"/>
              </a:rPr>
              <a:t>D</a:t>
            </a:r>
            <a:r>
              <a:rPr kumimoji="0" lang="en-GB" sz="1000" b="1" i="0" u="none" strike="noStrike" kern="0" cap="none" spc="0" normalizeH="0" baseline="0" noProof="0" err="1">
                <a:ln>
                  <a:noFill/>
                </a:ln>
                <a:solidFill>
                  <a:prstClr val="black"/>
                </a:solidFill>
                <a:effectLst/>
                <a:uLnTx/>
                <a:uFillTx/>
                <a:latin typeface="Aptos Display" panose="02110004020202020204"/>
                <a:ea typeface="+mn-ea"/>
                <a:cs typeface="Gill Sans MT"/>
              </a:rPr>
              <a:t>uring</a:t>
            </a:r>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 Disruption – Debrief </a:t>
            </a:r>
            <a:endParaRPr kumimoji="0" lang="en-GB" sz="1000" b="0" i="0" u="none" strike="noStrike" kern="0" cap="none" spc="140" normalizeH="0" baseline="0" noProof="0">
              <a:ln>
                <a:noFill/>
              </a:ln>
              <a:solidFill>
                <a:prstClr val="black"/>
              </a:solidFill>
              <a:effectLst/>
              <a:uLnTx/>
              <a:uFillTx/>
              <a:latin typeface="Aptos Display" panose="02110004020202020204"/>
              <a:ea typeface="+mn-ea"/>
              <a:cs typeface="Gill Sans MT"/>
            </a:endParaRPr>
          </a:p>
        </p:txBody>
      </p:sp>
      <p:sp>
        <p:nvSpPr>
          <p:cNvPr id="42" name="object 16">
            <a:extLst>
              <a:ext uri="{FF2B5EF4-FFF2-40B4-BE49-F238E27FC236}">
                <a16:creationId xmlns:a16="http://schemas.microsoft.com/office/drawing/2014/main" id="{7C9FD81E-79A9-7FCF-B2E4-6051987BD5F9}"/>
              </a:ext>
            </a:extLst>
          </p:cNvPr>
          <p:cNvSpPr txBox="1">
            <a:spLocks/>
          </p:cNvSpPr>
          <p:nvPr/>
        </p:nvSpPr>
        <p:spPr>
          <a:xfrm>
            <a:off x="1019173" y="229101"/>
            <a:ext cx="8146227" cy="1107996"/>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R="24130"/>
            <a:r>
              <a:rPr lang="en-GB" sz="3600" kern="0" spc="100" dirty="0">
                <a:solidFill>
                  <a:schemeClr val="accent4"/>
                </a:solidFill>
                <a:latin typeface="Aptos" panose="020B0004020202020204" pitchFamily="34" charset="0"/>
              </a:rPr>
              <a:t>AMBIGUOUS UPDATES CREATE ANXIETY FOR PASSENGERS</a:t>
            </a:r>
            <a:endParaRPr lang="en-GB" sz="1400" kern="0" dirty="0">
              <a:solidFill>
                <a:schemeClr val="accent4"/>
              </a:solidFill>
              <a:latin typeface="Aptos" panose="020B0004020202020204" pitchFamily="34" charset="0"/>
            </a:endParaRPr>
          </a:p>
        </p:txBody>
      </p:sp>
      <p:sp>
        <p:nvSpPr>
          <p:cNvPr id="172" name="Content Placeholder 3">
            <a:extLst>
              <a:ext uri="{FF2B5EF4-FFF2-40B4-BE49-F238E27FC236}">
                <a16:creationId xmlns:a16="http://schemas.microsoft.com/office/drawing/2014/main" id="{D8ED29C2-50A3-C7C3-D0FA-A5C31A0C2853}"/>
              </a:ext>
            </a:extLst>
          </p:cNvPr>
          <p:cNvSpPr txBox="1">
            <a:spLocks/>
          </p:cNvSpPr>
          <p:nvPr/>
        </p:nvSpPr>
        <p:spPr>
          <a:xfrm>
            <a:off x="3961131" y="2542781"/>
            <a:ext cx="7715435" cy="1077807"/>
          </a:xfrm>
          <a:prstGeom prst="rect">
            <a:avLst/>
          </a:prstGeom>
        </p:spPr>
        <p:txBody>
          <a:bodyPr vert="horz" lIns="0" tIns="0" rIns="0" bIns="0" rtlCol="0" anchor="t"/>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ts val="600"/>
              </a:spcBef>
              <a:defRPr/>
            </a:pPr>
            <a:r>
              <a:rPr lang="en-GB" sz="1400" dirty="0">
                <a:solidFill>
                  <a:schemeClr val="tx1">
                    <a:lumMod val="75000"/>
                    <a:lumOff val="25000"/>
                  </a:schemeClr>
                </a:solidFill>
              </a:rPr>
              <a:t>There is a bulletin on this service is not immediately understandable to passengers, raising concerns about the service they are using for their journey. This status alert also raises questions around where to look for the information needed and if the message means their service will be cancelled. </a:t>
            </a:r>
          </a:p>
          <a:p>
            <a:pPr lvl="0" algn="l">
              <a:spcBef>
                <a:spcPts val="600"/>
              </a:spcBef>
              <a:defRPr/>
            </a:pPr>
            <a:r>
              <a:rPr lang="en-GB" sz="1400" dirty="0">
                <a:solidFill>
                  <a:schemeClr val="tx1">
                    <a:lumMod val="75000"/>
                    <a:lumOff val="25000"/>
                  </a:schemeClr>
                </a:solidFill>
              </a:rPr>
              <a:t>Overall, passengers report this to be unhelpful due to the lack of detailed information available.</a:t>
            </a:r>
          </a:p>
          <a:p>
            <a:pPr lvl="0" algn="l">
              <a:spcBef>
                <a:spcPts val="600"/>
              </a:spcBef>
              <a:defRPr/>
            </a:pPr>
            <a:endParaRPr lang="en-GB" sz="1400" dirty="0">
              <a:solidFill>
                <a:schemeClr val="tx1">
                  <a:lumMod val="75000"/>
                  <a:lumOff val="25000"/>
                </a:schemeClr>
              </a:solidFill>
            </a:endParaRPr>
          </a:p>
        </p:txBody>
      </p:sp>
      <p:sp>
        <p:nvSpPr>
          <p:cNvPr id="19" name="object 16">
            <a:extLst>
              <a:ext uri="{FF2B5EF4-FFF2-40B4-BE49-F238E27FC236}">
                <a16:creationId xmlns:a16="http://schemas.microsoft.com/office/drawing/2014/main" id="{23238C67-684B-9AF4-EB3A-BC8F9D8038E9}"/>
              </a:ext>
            </a:extLst>
          </p:cNvPr>
          <p:cNvSpPr txBox="1">
            <a:spLocks/>
          </p:cNvSpPr>
          <p:nvPr/>
        </p:nvSpPr>
        <p:spPr>
          <a:xfrm>
            <a:off x="939508" y="1830461"/>
            <a:ext cx="2459896" cy="861774"/>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lnSpc>
                <a:spcPct val="100000"/>
              </a:lnSpc>
              <a:spcBef>
                <a:spcPts val="0"/>
              </a:spcBef>
              <a:spcAft>
                <a:spcPts val="0"/>
              </a:spcAft>
              <a:buClrTx/>
              <a:buSzTx/>
              <a:buFontTx/>
              <a:buNone/>
              <a:tabLst/>
              <a:defRPr/>
            </a:pPr>
            <a:r>
              <a:rPr lang="en-GB" sz="1400" i="1" kern="0" spc="100" dirty="0">
                <a:latin typeface="+mn-lt"/>
              </a:rPr>
              <a:t>“There’s a bulletin on this service and I don’t really know what that means…”</a:t>
            </a:r>
          </a:p>
          <a:p>
            <a:pPr marR="24130" algn="r">
              <a:defRPr/>
            </a:pPr>
            <a:r>
              <a:rPr lang="en-GB" sz="1400" i="1" kern="0" spc="100" dirty="0">
                <a:latin typeface="Aptos" panose="020B0004020202020204" pitchFamily="34" charset="0"/>
              </a:rPr>
              <a:t>South, Commuting</a:t>
            </a:r>
            <a:endParaRPr kumimoji="0" lang="en-GB" sz="700" b="0" i="1" u="none" strike="noStrike" kern="0" cap="none" spc="0" normalizeH="0" baseline="0" noProof="0" dirty="0">
              <a:ln>
                <a:noFill/>
              </a:ln>
              <a:effectLst/>
              <a:uLnTx/>
              <a:uFillTx/>
              <a:latin typeface="Aptos" panose="020B0004020202020204" pitchFamily="34" charset="0"/>
              <a:ea typeface="+mn-ea"/>
              <a:cs typeface="Arial"/>
            </a:endParaRPr>
          </a:p>
        </p:txBody>
      </p:sp>
      <p:sp>
        <p:nvSpPr>
          <p:cNvPr id="20" name="object 16">
            <a:extLst>
              <a:ext uri="{FF2B5EF4-FFF2-40B4-BE49-F238E27FC236}">
                <a16:creationId xmlns:a16="http://schemas.microsoft.com/office/drawing/2014/main" id="{DC7DAE1F-AC8E-E3E2-C03B-1FB01878849D}"/>
              </a:ext>
            </a:extLst>
          </p:cNvPr>
          <p:cNvSpPr txBox="1">
            <a:spLocks/>
          </p:cNvSpPr>
          <p:nvPr/>
        </p:nvSpPr>
        <p:spPr>
          <a:xfrm>
            <a:off x="1019173" y="2954927"/>
            <a:ext cx="2459896" cy="861774"/>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lnSpc>
                <a:spcPct val="100000"/>
              </a:lnSpc>
              <a:spcBef>
                <a:spcPts val="0"/>
              </a:spcBef>
              <a:spcAft>
                <a:spcPts val="0"/>
              </a:spcAft>
              <a:buClrTx/>
              <a:buSzTx/>
              <a:buFontTx/>
              <a:buNone/>
              <a:tabLst/>
              <a:defRPr/>
            </a:pPr>
            <a:r>
              <a:rPr lang="en-GB" sz="1400" i="1" kern="0" spc="100" dirty="0">
                <a:latin typeface="+mn-lt"/>
              </a:rPr>
              <a:t>“It’s more annoying for them to say that and not explain the politics.”</a:t>
            </a:r>
          </a:p>
          <a:p>
            <a:pPr marR="24130" algn="r">
              <a:defRPr/>
            </a:pPr>
            <a:r>
              <a:rPr lang="en-GB" sz="1400" i="1" kern="0" spc="100" dirty="0">
                <a:latin typeface="Aptos" panose="020B0004020202020204" pitchFamily="34" charset="0"/>
              </a:rPr>
              <a:t>Wales, Commuting</a:t>
            </a:r>
            <a:endParaRPr kumimoji="0" lang="en-GB" sz="700" b="0" i="1" u="none" strike="noStrike" kern="0" cap="none" spc="0" normalizeH="0" baseline="0" noProof="0" dirty="0">
              <a:ln>
                <a:noFill/>
              </a:ln>
              <a:effectLst/>
              <a:uLnTx/>
              <a:uFillTx/>
              <a:latin typeface="Aptos" panose="020B0004020202020204" pitchFamily="34" charset="0"/>
              <a:ea typeface="+mn-ea"/>
              <a:cs typeface="Arial"/>
            </a:endParaRPr>
          </a:p>
        </p:txBody>
      </p:sp>
      <p:sp>
        <p:nvSpPr>
          <p:cNvPr id="21" name="object 16">
            <a:extLst>
              <a:ext uri="{FF2B5EF4-FFF2-40B4-BE49-F238E27FC236}">
                <a16:creationId xmlns:a16="http://schemas.microsoft.com/office/drawing/2014/main" id="{B6B66421-7706-1F08-8767-616C0E8ED4B1}"/>
              </a:ext>
            </a:extLst>
          </p:cNvPr>
          <p:cNvSpPr txBox="1">
            <a:spLocks/>
          </p:cNvSpPr>
          <p:nvPr/>
        </p:nvSpPr>
        <p:spPr>
          <a:xfrm>
            <a:off x="989322" y="4265717"/>
            <a:ext cx="2459896" cy="1077218"/>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lnSpc>
                <a:spcPct val="100000"/>
              </a:lnSpc>
              <a:spcBef>
                <a:spcPts val="0"/>
              </a:spcBef>
              <a:spcAft>
                <a:spcPts val="0"/>
              </a:spcAft>
              <a:buClrTx/>
              <a:buSzTx/>
              <a:buFontTx/>
              <a:buNone/>
              <a:tabLst/>
              <a:defRPr/>
            </a:pPr>
            <a:r>
              <a:rPr lang="en-GB" sz="1400" i="1" kern="0" spc="100" dirty="0">
                <a:latin typeface="+mn-lt"/>
              </a:rPr>
              <a:t>“…it’s a bit ominous, like something is going to happen and it’s not going to be on time anymore.”</a:t>
            </a:r>
          </a:p>
          <a:p>
            <a:pPr marR="24130" algn="r">
              <a:defRPr/>
            </a:pPr>
            <a:r>
              <a:rPr lang="en-GB" sz="1400" i="1" kern="0" spc="100" dirty="0">
                <a:latin typeface="Aptos" panose="020B0004020202020204" pitchFamily="34" charset="0"/>
              </a:rPr>
              <a:t>Wales, Commuting</a:t>
            </a:r>
            <a:endParaRPr kumimoji="0" lang="en-GB" sz="700" b="0" i="1" u="none" strike="noStrike" kern="0" cap="none" spc="0" normalizeH="0" baseline="0" noProof="0" dirty="0">
              <a:ln>
                <a:noFill/>
              </a:ln>
              <a:effectLst/>
              <a:uLnTx/>
              <a:uFillTx/>
              <a:latin typeface="Aptos" panose="020B0004020202020204" pitchFamily="34" charset="0"/>
              <a:ea typeface="+mn-ea"/>
              <a:cs typeface="Arial"/>
            </a:endParaRPr>
          </a:p>
        </p:txBody>
      </p:sp>
      <p:sp>
        <p:nvSpPr>
          <p:cNvPr id="6" name="Content Placeholder 3">
            <a:extLst>
              <a:ext uri="{FF2B5EF4-FFF2-40B4-BE49-F238E27FC236}">
                <a16:creationId xmlns:a16="http://schemas.microsoft.com/office/drawing/2014/main" id="{56C7A202-DCB3-9A0B-2A5A-970B7C03AF02}"/>
              </a:ext>
            </a:extLst>
          </p:cNvPr>
          <p:cNvSpPr txBox="1">
            <a:spLocks/>
          </p:cNvSpPr>
          <p:nvPr/>
        </p:nvSpPr>
        <p:spPr>
          <a:xfrm>
            <a:off x="3935412" y="4391288"/>
            <a:ext cx="7715435" cy="1090246"/>
          </a:xfrm>
          <a:prstGeom prst="rect">
            <a:avLst/>
          </a:prstGeom>
        </p:spPr>
        <p:txBody>
          <a:bodyPr vert="horz" lIns="0" tIns="0" rIns="0" bIns="0" rtlCol="0" anchor="t"/>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ts val="600"/>
              </a:spcBef>
              <a:defRPr/>
            </a:pPr>
            <a:r>
              <a:rPr lang="en-GB" sz="1400" dirty="0">
                <a:solidFill>
                  <a:schemeClr val="tx1">
                    <a:lumMod val="75000"/>
                    <a:lumOff val="25000"/>
                  </a:schemeClr>
                </a:solidFill>
              </a:rPr>
              <a:t>Similarly to ‘on time’, when combined with the warning symbol passengers feel it is a confusing message as it has a degree of ambiguity and uncertainty which is unwelcome. It can lead to passengers questioning whether any ‘on time’ train would be delayed. Some passengers suggested that paired with a green triangle it may be less confusing and provide greater reassurance. </a:t>
            </a:r>
          </a:p>
        </p:txBody>
      </p:sp>
      <p:sp>
        <p:nvSpPr>
          <p:cNvPr id="7" name="Footer Placeholder 6">
            <a:extLst>
              <a:ext uri="{FF2B5EF4-FFF2-40B4-BE49-F238E27FC236}">
                <a16:creationId xmlns:a16="http://schemas.microsoft.com/office/drawing/2014/main" id="{F15ADBA7-3D02-0137-4795-E1E16A929CC4}"/>
              </a:ext>
            </a:extLst>
          </p:cNvPr>
          <p:cNvSpPr>
            <a:spLocks noGrp="1"/>
          </p:cNvSpPr>
          <p:nvPr>
            <p:ph type="ftr" sz="quarter" idx="11"/>
          </p:nvPr>
        </p:nvSpPr>
        <p:spPr/>
        <p:txBody>
          <a:bodyPr/>
          <a:lstStyle/>
          <a:p>
            <a:r>
              <a:rPr lang="en-GB"/>
              <a:t>© Quadrangle 2024 INTERNAL</a:t>
            </a:r>
          </a:p>
        </p:txBody>
      </p:sp>
      <p:sp>
        <p:nvSpPr>
          <p:cNvPr id="5" name="Slide Number Placeholder 4">
            <a:extLst>
              <a:ext uri="{FF2B5EF4-FFF2-40B4-BE49-F238E27FC236}">
                <a16:creationId xmlns:a16="http://schemas.microsoft.com/office/drawing/2014/main" id="{2111AF13-38A2-F575-CC8A-6436C1171B44}"/>
              </a:ext>
            </a:extLst>
          </p:cNvPr>
          <p:cNvSpPr>
            <a:spLocks noGrp="1"/>
          </p:cNvSpPr>
          <p:nvPr>
            <p:ph type="sldNum" sz="quarter" idx="12"/>
          </p:nvPr>
        </p:nvSpPr>
        <p:spPr/>
        <p:txBody>
          <a:bodyPr/>
          <a:lstStyle/>
          <a:p>
            <a:fld id="{D21AD756-BDF5-4970-ABE2-54C1A0898887}" type="slidenum">
              <a:rPr lang="en-GB" smtClean="0"/>
              <a:t>36</a:t>
            </a:fld>
            <a:endParaRPr lang="en-GB"/>
          </a:p>
        </p:txBody>
      </p:sp>
      <p:sp>
        <p:nvSpPr>
          <p:cNvPr id="10" name="object 11">
            <a:extLst>
              <a:ext uri="{FF2B5EF4-FFF2-40B4-BE49-F238E27FC236}">
                <a16:creationId xmlns:a16="http://schemas.microsoft.com/office/drawing/2014/main" id="{01185672-1F0C-763B-347D-2FFD9CBC9577}"/>
              </a:ext>
            </a:extLst>
          </p:cNvPr>
          <p:cNvSpPr/>
          <p:nvPr/>
        </p:nvSpPr>
        <p:spPr>
          <a:xfrm>
            <a:off x="1019174" y="5497281"/>
            <a:ext cx="10816756" cy="910719"/>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a:p>
        </p:txBody>
      </p:sp>
      <p:sp>
        <p:nvSpPr>
          <p:cNvPr id="11" name="TextBox 10">
            <a:extLst>
              <a:ext uri="{FF2B5EF4-FFF2-40B4-BE49-F238E27FC236}">
                <a16:creationId xmlns:a16="http://schemas.microsoft.com/office/drawing/2014/main" id="{CFC0AAAA-CA07-25C3-AAFB-441C33C8F84F}"/>
              </a:ext>
            </a:extLst>
          </p:cNvPr>
          <p:cNvSpPr txBox="1"/>
          <p:nvPr/>
        </p:nvSpPr>
        <p:spPr>
          <a:xfrm>
            <a:off x="1160891" y="5561412"/>
            <a:ext cx="10675039" cy="738664"/>
          </a:xfrm>
          <a:prstGeom prst="rect">
            <a:avLst/>
          </a:prstGeom>
          <a:noFill/>
        </p:spPr>
        <p:txBody>
          <a:bodyPr wrap="square" lIns="0" tIns="0" rIns="0" bIns="0" anchor="t">
            <a:spAutoFit/>
          </a:bodyPr>
          <a:lstStyle/>
          <a:p>
            <a:pPr marL="171450" indent="-171450">
              <a:buFont typeface="Arial" panose="020B0604020202020204" pitchFamily="34" charset="0"/>
              <a:buChar char="•"/>
            </a:pPr>
            <a:r>
              <a:rPr lang="en-GB" sz="1200" b="1" dirty="0">
                <a:effectLst/>
                <a:latin typeface="Aptos" panose="020B0004020202020204" pitchFamily="34" charset="0"/>
                <a:ea typeface="Calibri" panose="020F0502020204030204" pitchFamily="34" charset="0"/>
                <a:cs typeface="Aptos" panose="020B0004020202020204" pitchFamily="34" charset="0"/>
              </a:rPr>
              <a:t>In contrast to being given a warning that a train may not be on time, passengers were less tolerant of the suggestion that operators could similarly warn (on the day) that a train might not run at all. </a:t>
            </a:r>
          </a:p>
          <a:p>
            <a:pPr marL="171450" indent="-171450">
              <a:buFont typeface="Arial" panose="020B0604020202020204" pitchFamily="34" charset="0"/>
              <a:buChar char="•"/>
            </a:pPr>
            <a:r>
              <a:rPr lang="en-GB" sz="1200" b="1" dirty="0">
                <a:effectLst/>
                <a:latin typeface="Aptos" panose="020B0004020202020204" pitchFamily="34" charset="0"/>
                <a:ea typeface="Calibri" panose="020F0502020204030204" pitchFamily="34" charset="0"/>
                <a:cs typeface="Aptos" panose="020B0004020202020204" pitchFamily="34" charset="0"/>
              </a:rPr>
              <a:t>The uncertainty that this could create, would lead some passengers to question the competency of the operator (with a mindset of “surely they should know if it’s going to run or not”) and create an expectation that the service will be cancelled.</a:t>
            </a:r>
            <a:endParaRPr lang="en-GB" sz="1200" b="1" dirty="0"/>
          </a:p>
        </p:txBody>
      </p:sp>
    </p:spTree>
    <p:extLst>
      <p:ext uri="{BB962C8B-B14F-4D97-AF65-F5344CB8AC3E}">
        <p14:creationId xmlns:p14="http://schemas.microsoft.com/office/powerpoint/2010/main" val="10229188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11">
            <a:extLst>
              <a:ext uri="{FF2B5EF4-FFF2-40B4-BE49-F238E27FC236}">
                <a16:creationId xmlns:a16="http://schemas.microsoft.com/office/drawing/2014/main" id="{8853637D-5663-C4AC-23A7-7DD2253A8FEB}"/>
              </a:ext>
            </a:extLst>
          </p:cNvPr>
          <p:cNvSpPr/>
          <p:nvPr/>
        </p:nvSpPr>
        <p:spPr>
          <a:xfrm>
            <a:off x="3600781" y="3084562"/>
            <a:ext cx="8341451" cy="2583231"/>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a:p>
        </p:txBody>
      </p:sp>
      <p:sp>
        <p:nvSpPr>
          <p:cNvPr id="2" name="object 9">
            <a:extLst>
              <a:ext uri="{FF2B5EF4-FFF2-40B4-BE49-F238E27FC236}">
                <a16:creationId xmlns:a16="http://schemas.microsoft.com/office/drawing/2014/main" id="{254CE656-006E-0B08-8552-F0F035566DCB}"/>
              </a:ext>
            </a:extLst>
          </p:cNvPr>
          <p:cNvSpPr/>
          <p:nvPr/>
        </p:nvSpPr>
        <p:spPr>
          <a:xfrm>
            <a:off x="0" y="0"/>
            <a:ext cx="692805" cy="6858000"/>
          </a:xfrm>
          <a:custGeom>
            <a:avLst/>
            <a:gdLst/>
            <a:ahLst/>
            <a:cxnLst/>
            <a:rect l="l" t="t" r="r" b="b"/>
            <a:pathLst>
              <a:path w="1080135" h="10692130">
                <a:moveTo>
                  <a:pt x="1079995" y="0"/>
                </a:moveTo>
                <a:lnTo>
                  <a:pt x="0" y="0"/>
                </a:lnTo>
                <a:lnTo>
                  <a:pt x="0" y="10692003"/>
                </a:lnTo>
                <a:lnTo>
                  <a:pt x="1079995" y="10692003"/>
                </a:lnTo>
                <a:lnTo>
                  <a:pt x="1079995" y="0"/>
                </a:lnTo>
                <a:close/>
              </a:path>
            </a:pathLst>
          </a:custGeom>
          <a:solidFill>
            <a:srgbClr val="65C984"/>
          </a:solidFill>
        </p:spPr>
        <p:txBody>
          <a:bodyPr wrap="square" lIns="0" tIns="0" rIns="0" bIns="0" rtlCol="0"/>
          <a:lstStyle/>
          <a:p>
            <a:endParaRPr/>
          </a:p>
        </p:txBody>
      </p:sp>
      <p:sp>
        <p:nvSpPr>
          <p:cNvPr id="3" name="object 10">
            <a:extLst>
              <a:ext uri="{FF2B5EF4-FFF2-40B4-BE49-F238E27FC236}">
                <a16:creationId xmlns:a16="http://schemas.microsoft.com/office/drawing/2014/main" id="{AFABD241-EECA-04E8-6BB1-1415F583CE60}"/>
              </a:ext>
            </a:extLst>
          </p:cNvPr>
          <p:cNvSpPr/>
          <p:nvPr/>
        </p:nvSpPr>
        <p:spPr>
          <a:xfrm>
            <a:off x="222744" y="3305345"/>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endParaRPr/>
          </a:p>
        </p:txBody>
      </p:sp>
      <p:sp>
        <p:nvSpPr>
          <p:cNvPr id="4" name="object 14">
            <a:extLst>
              <a:ext uri="{FF2B5EF4-FFF2-40B4-BE49-F238E27FC236}">
                <a16:creationId xmlns:a16="http://schemas.microsoft.com/office/drawing/2014/main" id="{5F812337-0A60-91E4-5E42-907979D339BA}"/>
              </a:ext>
            </a:extLst>
          </p:cNvPr>
          <p:cNvSpPr txBox="1">
            <a:spLocks/>
          </p:cNvSpPr>
          <p:nvPr/>
        </p:nvSpPr>
        <p:spPr>
          <a:xfrm>
            <a:off x="1019175" y="6560860"/>
            <a:ext cx="3716020" cy="153888"/>
          </a:xfrm>
          <a:prstGeom prst="rect">
            <a:avLst/>
          </a:prstGeom>
        </p:spPr>
        <p:txBody>
          <a:bodyPr vert="horz" wrap="square" lIns="0" tIns="0" rIns="0" bIns="0" rtlCol="0" anchor="ctr">
            <a:spAutoFit/>
          </a:bodyPr>
          <a:lstStyle>
            <a:defPPr>
              <a:defRPr kern="0"/>
            </a:defPPr>
            <a:lvl1pPr>
              <a:defRPr sz="1200" b="0" i="0">
                <a:solidFill>
                  <a:schemeClr val="tx1"/>
                </a:solidFill>
                <a:latin typeface="Trebuchet MS"/>
                <a:cs typeface="Trebuchet MS"/>
              </a:defRPr>
            </a:lvl1pPr>
          </a:lstStyle>
          <a:p>
            <a:pPr marL="12700"/>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Passenger Information </a:t>
            </a:r>
            <a:r>
              <a:rPr lang="en-GB" sz="1000" b="1" kern="0">
                <a:solidFill>
                  <a:prstClr val="black"/>
                </a:solidFill>
                <a:latin typeface="Aptos Display" panose="02110004020202020204"/>
                <a:cs typeface="Gill Sans MT"/>
              </a:rPr>
              <a:t>D</a:t>
            </a:r>
            <a:r>
              <a:rPr kumimoji="0" lang="en-GB" sz="1000" b="1" i="0" u="none" strike="noStrike" kern="0" cap="none" spc="0" normalizeH="0" baseline="0" noProof="0" err="1">
                <a:ln>
                  <a:noFill/>
                </a:ln>
                <a:solidFill>
                  <a:prstClr val="black"/>
                </a:solidFill>
                <a:effectLst/>
                <a:uLnTx/>
                <a:uFillTx/>
                <a:latin typeface="Aptos Display" panose="02110004020202020204"/>
                <a:ea typeface="+mn-ea"/>
                <a:cs typeface="Gill Sans MT"/>
              </a:rPr>
              <a:t>uring</a:t>
            </a:r>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 Disruption – Debrief </a:t>
            </a:r>
            <a:endParaRPr kumimoji="0" lang="en-GB" sz="1000" b="0" i="0" u="none" strike="noStrike" kern="0" cap="none" spc="140" normalizeH="0" baseline="0" noProof="0">
              <a:ln>
                <a:noFill/>
              </a:ln>
              <a:solidFill>
                <a:prstClr val="black"/>
              </a:solidFill>
              <a:effectLst/>
              <a:uLnTx/>
              <a:uFillTx/>
              <a:latin typeface="Aptos Display" panose="02110004020202020204"/>
              <a:ea typeface="+mn-ea"/>
              <a:cs typeface="Gill Sans MT"/>
            </a:endParaRPr>
          </a:p>
        </p:txBody>
      </p:sp>
      <p:sp>
        <p:nvSpPr>
          <p:cNvPr id="42" name="object 16">
            <a:extLst>
              <a:ext uri="{FF2B5EF4-FFF2-40B4-BE49-F238E27FC236}">
                <a16:creationId xmlns:a16="http://schemas.microsoft.com/office/drawing/2014/main" id="{7C9FD81E-79A9-7FCF-B2E4-6051987BD5F9}"/>
              </a:ext>
            </a:extLst>
          </p:cNvPr>
          <p:cNvSpPr txBox="1">
            <a:spLocks/>
          </p:cNvSpPr>
          <p:nvPr/>
        </p:nvSpPr>
        <p:spPr>
          <a:xfrm>
            <a:off x="1019174" y="229101"/>
            <a:ext cx="8208716" cy="1107996"/>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R="24130"/>
            <a:r>
              <a:rPr lang="en-GB" sz="3600" kern="0" spc="100">
                <a:solidFill>
                  <a:srgbClr val="65C984"/>
                </a:solidFill>
                <a:latin typeface="Aptos" panose="020B0004020202020204" pitchFamily="34" charset="0"/>
              </a:rPr>
              <a:t>“UNCERTAIN” HAS THE POTENTIAL TO CAUSE CONFUSION</a:t>
            </a:r>
            <a:endParaRPr lang="en-GB" sz="1400" kern="0">
              <a:solidFill>
                <a:srgbClr val="65C984"/>
              </a:solidFill>
              <a:latin typeface="Aptos" panose="020B0004020202020204" pitchFamily="34" charset="0"/>
            </a:endParaRPr>
          </a:p>
        </p:txBody>
      </p:sp>
      <p:sp>
        <p:nvSpPr>
          <p:cNvPr id="172" name="Content Placeholder 3">
            <a:extLst>
              <a:ext uri="{FF2B5EF4-FFF2-40B4-BE49-F238E27FC236}">
                <a16:creationId xmlns:a16="http://schemas.microsoft.com/office/drawing/2014/main" id="{D8ED29C2-50A3-C7C3-D0FA-A5C31A0C2853}"/>
              </a:ext>
            </a:extLst>
          </p:cNvPr>
          <p:cNvSpPr txBox="1">
            <a:spLocks/>
          </p:cNvSpPr>
          <p:nvPr/>
        </p:nvSpPr>
        <p:spPr>
          <a:xfrm>
            <a:off x="3791744" y="3517136"/>
            <a:ext cx="6660740" cy="2432304"/>
          </a:xfrm>
          <a:prstGeom prst="rect">
            <a:avLst/>
          </a:prstGeom>
        </p:spPr>
        <p:txBody>
          <a:bodyPr vert="horz" lIns="0" tIns="0" rIns="0" bIns="0" rtlCol="0" anchor="t"/>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lnSpc>
                <a:spcPct val="112000"/>
              </a:lnSpc>
              <a:spcAft>
                <a:spcPts val="600"/>
              </a:spcAft>
              <a:defRPr/>
            </a:pPr>
            <a:endParaRPr lang="en-GB" sz="1600">
              <a:solidFill>
                <a:schemeClr val="tx1">
                  <a:lumMod val="75000"/>
                  <a:lumOff val="25000"/>
                </a:schemeClr>
              </a:solidFill>
            </a:endParaRPr>
          </a:p>
          <a:p>
            <a:pPr lvl="0" algn="l">
              <a:lnSpc>
                <a:spcPct val="112000"/>
              </a:lnSpc>
              <a:spcAft>
                <a:spcPts val="600"/>
              </a:spcAft>
              <a:defRPr/>
            </a:pPr>
            <a:endParaRPr lang="en-GB" sz="1600">
              <a:solidFill>
                <a:schemeClr val="tx1">
                  <a:lumMod val="75000"/>
                  <a:lumOff val="25000"/>
                </a:schemeClr>
              </a:solidFill>
            </a:endParaRPr>
          </a:p>
        </p:txBody>
      </p:sp>
      <p:sp>
        <p:nvSpPr>
          <p:cNvPr id="6" name="object 16">
            <a:extLst>
              <a:ext uri="{FF2B5EF4-FFF2-40B4-BE49-F238E27FC236}">
                <a16:creationId xmlns:a16="http://schemas.microsoft.com/office/drawing/2014/main" id="{C77C2961-8EEA-E650-9A1D-0D1C4B14D324}"/>
              </a:ext>
            </a:extLst>
          </p:cNvPr>
          <p:cNvSpPr txBox="1">
            <a:spLocks/>
          </p:cNvSpPr>
          <p:nvPr/>
        </p:nvSpPr>
        <p:spPr>
          <a:xfrm>
            <a:off x="1019175" y="1504893"/>
            <a:ext cx="2459896" cy="938719"/>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kern="0" spc="100">
                <a:latin typeface="+mn-lt"/>
              </a:rPr>
              <a:t>“It just sounds really incompetent and really winds me up.”</a:t>
            </a:r>
          </a:p>
          <a:p>
            <a:pPr marR="24130" algn="r">
              <a:spcBef>
                <a:spcPts val="600"/>
              </a:spcBef>
              <a:defRPr/>
            </a:pPr>
            <a:r>
              <a:rPr kumimoji="0" lang="en-GB" sz="1400" b="0" i="1" u="none" strike="noStrike" kern="0" cap="none" spc="100" normalizeH="0" baseline="0" noProof="0">
                <a:ln>
                  <a:noFill/>
                </a:ln>
                <a:effectLst/>
                <a:uLnTx/>
                <a:uFillTx/>
                <a:latin typeface="Aptos" panose="020B0004020202020204" pitchFamily="34" charset="0"/>
                <a:ea typeface="+mn-ea"/>
                <a:cs typeface="Arial"/>
              </a:rPr>
              <a:t>South, Commuting</a:t>
            </a:r>
            <a:endParaRPr kumimoji="0" lang="en-GB" sz="700" b="0" i="1" u="none" strike="noStrike" kern="0" cap="none" spc="0" normalizeH="0" baseline="0" noProof="0">
              <a:ln>
                <a:noFill/>
              </a:ln>
              <a:effectLst/>
              <a:uLnTx/>
              <a:uFillTx/>
              <a:latin typeface="Aptos" panose="020B0004020202020204" pitchFamily="34" charset="0"/>
              <a:ea typeface="+mn-ea"/>
              <a:cs typeface="Arial"/>
            </a:endParaRPr>
          </a:p>
        </p:txBody>
      </p:sp>
      <p:sp>
        <p:nvSpPr>
          <p:cNvPr id="7" name="object 16">
            <a:extLst>
              <a:ext uri="{FF2B5EF4-FFF2-40B4-BE49-F238E27FC236}">
                <a16:creationId xmlns:a16="http://schemas.microsoft.com/office/drawing/2014/main" id="{84B829F6-1293-2F37-5F1C-FDF81F033952}"/>
              </a:ext>
            </a:extLst>
          </p:cNvPr>
          <p:cNvSpPr txBox="1">
            <a:spLocks/>
          </p:cNvSpPr>
          <p:nvPr/>
        </p:nvSpPr>
        <p:spPr>
          <a:xfrm>
            <a:off x="1019175" y="2593931"/>
            <a:ext cx="2459896" cy="938719"/>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kern="0" spc="100">
                <a:latin typeface="+mn-lt"/>
              </a:rPr>
              <a:t>“I’d rather they were just honest and said, ‘we don’t know’.”</a:t>
            </a:r>
          </a:p>
          <a:p>
            <a:pPr marR="24130" algn="r">
              <a:spcBef>
                <a:spcPts val="600"/>
              </a:spcBef>
              <a:defRPr/>
            </a:pPr>
            <a:r>
              <a:rPr lang="en-GB" sz="1400" i="1" kern="0" spc="100">
                <a:latin typeface="Aptos" panose="020B0004020202020204" pitchFamily="34" charset="0"/>
              </a:rPr>
              <a:t>South, Commuting</a:t>
            </a:r>
            <a:endParaRPr kumimoji="0" lang="en-GB" sz="700" b="0" i="1" u="none" strike="noStrike" kern="0" cap="none" spc="0" normalizeH="0" baseline="0" noProof="0">
              <a:ln>
                <a:noFill/>
              </a:ln>
              <a:effectLst/>
              <a:uLnTx/>
              <a:uFillTx/>
              <a:latin typeface="Aptos" panose="020B0004020202020204" pitchFamily="34" charset="0"/>
              <a:ea typeface="+mn-ea"/>
              <a:cs typeface="Arial"/>
            </a:endParaRPr>
          </a:p>
        </p:txBody>
      </p:sp>
      <p:sp>
        <p:nvSpPr>
          <p:cNvPr id="8" name="object 16">
            <a:extLst>
              <a:ext uri="{FF2B5EF4-FFF2-40B4-BE49-F238E27FC236}">
                <a16:creationId xmlns:a16="http://schemas.microsoft.com/office/drawing/2014/main" id="{01019D80-9EB8-46A2-00CB-993A527C77B3}"/>
              </a:ext>
            </a:extLst>
          </p:cNvPr>
          <p:cNvSpPr txBox="1">
            <a:spLocks/>
          </p:cNvSpPr>
          <p:nvPr/>
        </p:nvSpPr>
        <p:spPr>
          <a:xfrm>
            <a:off x="1019175" y="5202894"/>
            <a:ext cx="2459896" cy="1154162"/>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kern="0" spc="100">
                <a:latin typeface="+mn-lt"/>
              </a:rPr>
              <a:t>“It means everything and nothing… just like toss a coin if we think it’s going to go on time…”</a:t>
            </a:r>
          </a:p>
          <a:p>
            <a:pPr marR="24130" algn="r">
              <a:spcBef>
                <a:spcPts val="600"/>
              </a:spcBef>
              <a:defRPr/>
            </a:pPr>
            <a:r>
              <a:rPr kumimoji="0" lang="en-GB" sz="1400" b="0" i="1" u="none" strike="noStrike" kern="0" cap="none" spc="100" normalizeH="0" baseline="0" noProof="0">
                <a:ln>
                  <a:noFill/>
                </a:ln>
                <a:effectLst/>
                <a:uLnTx/>
                <a:uFillTx/>
                <a:latin typeface="Aptos" panose="020B0004020202020204" pitchFamily="34" charset="0"/>
                <a:ea typeface="+mn-ea"/>
                <a:cs typeface="Arial"/>
              </a:rPr>
              <a:t>Wales, Commuting</a:t>
            </a:r>
            <a:endParaRPr kumimoji="0" lang="en-GB" sz="700" b="0" i="1" u="none" strike="noStrike" kern="0" cap="none" spc="0" normalizeH="0" baseline="0" noProof="0">
              <a:ln>
                <a:noFill/>
              </a:ln>
              <a:effectLst/>
              <a:uLnTx/>
              <a:uFillTx/>
              <a:latin typeface="Aptos" panose="020B0004020202020204" pitchFamily="34" charset="0"/>
              <a:ea typeface="+mn-ea"/>
              <a:cs typeface="Arial"/>
            </a:endParaRPr>
          </a:p>
        </p:txBody>
      </p:sp>
      <p:sp>
        <p:nvSpPr>
          <p:cNvPr id="10" name="Rectangle 9">
            <a:extLst>
              <a:ext uri="{FF2B5EF4-FFF2-40B4-BE49-F238E27FC236}">
                <a16:creationId xmlns:a16="http://schemas.microsoft.com/office/drawing/2014/main" id="{304AFED8-7FE8-7A70-F156-63B63A92CAE4}"/>
              </a:ext>
            </a:extLst>
          </p:cNvPr>
          <p:cNvSpPr/>
          <p:nvPr/>
        </p:nvSpPr>
        <p:spPr>
          <a:xfrm>
            <a:off x="3600781" y="2290557"/>
            <a:ext cx="8368474" cy="777391"/>
          </a:xfrm>
          <a:prstGeom prst="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Uncertain</a:t>
            </a:r>
            <a:endParaRPr lang="en-GB" sz="2400">
              <a:solidFill>
                <a:schemeClr val="tx1"/>
              </a:solidFill>
            </a:endParaRPr>
          </a:p>
        </p:txBody>
      </p:sp>
      <p:pic>
        <p:nvPicPr>
          <p:cNvPr id="11" name="Picture 10">
            <a:extLst>
              <a:ext uri="{FF2B5EF4-FFF2-40B4-BE49-F238E27FC236}">
                <a16:creationId xmlns:a16="http://schemas.microsoft.com/office/drawing/2014/main" id="{389D4EE5-8BF6-87DF-BD44-28FF2E1004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2674" y="2345293"/>
            <a:ext cx="652329" cy="829129"/>
          </a:xfrm>
          <a:prstGeom prst="rect">
            <a:avLst/>
          </a:prstGeom>
        </p:spPr>
      </p:pic>
      <p:sp>
        <p:nvSpPr>
          <p:cNvPr id="13" name="object 16">
            <a:extLst>
              <a:ext uri="{FF2B5EF4-FFF2-40B4-BE49-F238E27FC236}">
                <a16:creationId xmlns:a16="http://schemas.microsoft.com/office/drawing/2014/main" id="{30DFB5B9-FB46-806D-1550-92DE221B622A}"/>
              </a:ext>
            </a:extLst>
          </p:cNvPr>
          <p:cNvSpPr txBox="1">
            <a:spLocks/>
          </p:cNvSpPr>
          <p:nvPr/>
        </p:nvSpPr>
        <p:spPr>
          <a:xfrm>
            <a:off x="1019175" y="3682969"/>
            <a:ext cx="2459896" cy="1369606"/>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kern="0" spc="100">
                <a:latin typeface="+mn-lt"/>
              </a:rPr>
              <a:t>“To me that could mean anything, just don’t go near it… I’d expect it to be cancelled.”</a:t>
            </a:r>
          </a:p>
          <a:p>
            <a:pPr marR="24130" algn="r">
              <a:spcBef>
                <a:spcPts val="600"/>
              </a:spcBef>
              <a:defRPr/>
            </a:pPr>
            <a:r>
              <a:rPr lang="en-GB" sz="1400" i="1" kern="0" spc="100">
                <a:latin typeface="Aptos" panose="020B0004020202020204" pitchFamily="34" charset="0"/>
              </a:rPr>
              <a:t>North, Leisure, Digitally disengaged</a:t>
            </a:r>
            <a:endParaRPr kumimoji="0" lang="en-GB" sz="700" b="0" i="1" u="none" strike="noStrike" kern="0" cap="none" spc="0" normalizeH="0" baseline="0" noProof="0">
              <a:ln>
                <a:noFill/>
              </a:ln>
              <a:effectLst/>
              <a:uLnTx/>
              <a:uFillTx/>
              <a:latin typeface="Aptos" panose="020B0004020202020204" pitchFamily="34" charset="0"/>
              <a:ea typeface="+mn-ea"/>
              <a:cs typeface="Arial"/>
            </a:endParaRPr>
          </a:p>
        </p:txBody>
      </p:sp>
      <p:sp>
        <p:nvSpPr>
          <p:cNvPr id="26" name="Content Placeholder 3">
            <a:extLst>
              <a:ext uri="{FF2B5EF4-FFF2-40B4-BE49-F238E27FC236}">
                <a16:creationId xmlns:a16="http://schemas.microsoft.com/office/drawing/2014/main" id="{F2216535-4423-E180-5B94-83C2CC9D5598}"/>
              </a:ext>
            </a:extLst>
          </p:cNvPr>
          <p:cNvSpPr txBox="1">
            <a:spLocks/>
          </p:cNvSpPr>
          <p:nvPr/>
        </p:nvSpPr>
        <p:spPr>
          <a:xfrm>
            <a:off x="3760583" y="3164796"/>
            <a:ext cx="8066718" cy="1856384"/>
          </a:xfrm>
          <a:prstGeom prst="rect">
            <a:avLst/>
          </a:prstGeom>
        </p:spPr>
        <p:txBody>
          <a:bodyPr vert="horz" lIns="0" tIns="0" rIns="0" bIns="0" rtlCol="0" anchor="t"/>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400" b="0" i="0" u="none" strike="noStrike" kern="1200" cap="none" spc="0" normalizeH="0" baseline="0" noProof="0" dirty="0">
                <a:ln>
                  <a:noFill/>
                </a:ln>
                <a:solidFill>
                  <a:prstClr val="black">
                    <a:lumMod val="75000"/>
                    <a:lumOff val="25000"/>
                  </a:prstClr>
                </a:solidFill>
                <a:effectLst/>
                <a:uLnTx/>
                <a:uFillTx/>
                <a:latin typeface="Aptos" panose="02110004020202020204"/>
                <a:ea typeface="+mn-ea"/>
                <a:cs typeface="+mn-cs"/>
              </a:rPr>
              <a:t>Passengers unanimously dislike ‘uncertain’, feeling it is not only uninformative but (at worst) unhelpful and ambiguous. It lacks a sense of clarity</a:t>
            </a:r>
            <a:r>
              <a:rPr lang="en-GB" sz="1400" dirty="0">
                <a:solidFill>
                  <a:prstClr val="black">
                    <a:lumMod val="75000"/>
                    <a:lumOff val="25000"/>
                  </a:prstClr>
                </a:solidFill>
                <a:latin typeface="Aptos" panose="02110004020202020204"/>
              </a:rPr>
              <a:t> and consistency and prevents the passenger from planning their journey. </a:t>
            </a:r>
            <a:endParaRPr kumimoji="0" lang="en-GB" sz="1400" b="0" i="0" u="none" strike="noStrike" kern="1200" cap="none" spc="0" normalizeH="0" baseline="0" noProof="0" dirty="0">
              <a:ln>
                <a:noFill/>
              </a:ln>
              <a:solidFill>
                <a:prstClr val="black">
                  <a:lumMod val="75000"/>
                  <a:lumOff val="25000"/>
                </a:prstClr>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400" b="0" i="0" u="none" strike="noStrike" kern="1200" cap="none" spc="0" normalizeH="0" baseline="0" noProof="0" dirty="0">
                <a:ln>
                  <a:noFill/>
                </a:ln>
                <a:solidFill>
                  <a:prstClr val="black">
                    <a:lumMod val="75000"/>
                    <a:lumOff val="25000"/>
                  </a:prstClr>
                </a:solidFill>
                <a:effectLst/>
                <a:uLnTx/>
                <a:uFillTx/>
                <a:latin typeface="Aptos" panose="02110004020202020204"/>
                <a:ea typeface="+mn-ea"/>
                <a:cs typeface="+mn-cs"/>
              </a:rPr>
              <a:t>It gives passengers no indication of timeframe or firm decision about their service, therefore lacks the information desired. Passengers report it feels as if the TOC does not know the status of the train and raises questions of competency; ‘Uncertain’ also creates the expectation service would be cancelled eventually.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400" b="0" i="0" u="none" strike="noStrike" kern="1200" cap="none" spc="0" normalizeH="0" baseline="0" noProof="0" dirty="0">
                <a:ln>
                  <a:noFill/>
                </a:ln>
                <a:solidFill>
                  <a:prstClr val="black">
                    <a:lumMod val="75000"/>
                    <a:lumOff val="25000"/>
                  </a:prstClr>
                </a:solidFill>
                <a:effectLst/>
                <a:uLnTx/>
                <a:uFillTx/>
                <a:latin typeface="Aptos" panose="02110004020202020204"/>
                <a:ea typeface="+mn-ea"/>
                <a:cs typeface="+mn-cs"/>
              </a:rPr>
              <a:t>A very small minority of leisure travellers are unphased by </a:t>
            </a:r>
            <a:r>
              <a:rPr lang="en-GB" sz="1400" dirty="0">
                <a:solidFill>
                  <a:prstClr val="black">
                    <a:lumMod val="75000"/>
                    <a:lumOff val="25000"/>
                  </a:prstClr>
                </a:solidFill>
                <a:latin typeface="Aptos" panose="02110004020202020204"/>
              </a:rPr>
              <a:t>“uncertain”</a:t>
            </a:r>
            <a:r>
              <a:rPr kumimoji="0" lang="en-GB" sz="1400" b="0" i="0" u="none" strike="noStrike" kern="1200" cap="none" spc="0" normalizeH="0" baseline="0" noProof="0" dirty="0">
                <a:ln>
                  <a:noFill/>
                </a:ln>
                <a:solidFill>
                  <a:prstClr val="black">
                    <a:lumMod val="75000"/>
                    <a:lumOff val="25000"/>
                  </a:prstClr>
                </a:solidFill>
                <a:effectLst/>
                <a:uLnTx/>
                <a:uFillTx/>
                <a:latin typeface="Aptos" panose="02110004020202020204"/>
                <a:ea typeface="+mn-ea"/>
                <a:cs typeface="+mn-cs"/>
              </a:rPr>
              <a:t>, reporting that as they plan a time buffer it would not be an issue or are happy to wait, they would simply use an earlier service and be mindful of changes on the return journey. </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GB" sz="1400" b="0" i="0" u="none" strike="noStrike" kern="1200" cap="none" spc="0" normalizeH="0" baseline="0" noProof="0" dirty="0">
              <a:ln>
                <a:noFill/>
              </a:ln>
              <a:solidFill>
                <a:prstClr val="black">
                  <a:lumMod val="75000"/>
                  <a:lumOff val="25000"/>
                </a:prstClr>
              </a:solidFill>
              <a:effectLst/>
              <a:uLnTx/>
              <a:uFillTx/>
              <a:latin typeface="Aptos" panose="02110004020202020204"/>
              <a:ea typeface="+mn-ea"/>
              <a:cs typeface="+mn-cs"/>
            </a:endParaRPr>
          </a:p>
          <a:p>
            <a:pPr lvl="0" algn="l">
              <a:lnSpc>
                <a:spcPct val="112000"/>
              </a:lnSpc>
              <a:spcBef>
                <a:spcPts val="600"/>
              </a:spcBef>
              <a:spcAft>
                <a:spcPts val="600"/>
              </a:spcAft>
              <a:defRPr/>
            </a:pPr>
            <a:endParaRPr lang="en-GB" sz="1800" dirty="0">
              <a:solidFill>
                <a:schemeClr val="tx1">
                  <a:lumMod val="75000"/>
                  <a:lumOff val="25000"/>
                </a:schemeClr>
              </a:solidFill>
            </a:endParaRPr>
          </a:p>
        </p:txBody>
      </p:sp>
      <p:sp>
        <p:nvSpPr>
          <p:cNvPr id="5" name="Footer Placeholder 4">
            <a:extLst>
              <a:ext uri="{FF2B5EF4-FFF2-40B4-BE49-F238E27FC236}">
                <a16:creationId xmlns:a16="http://schemas.microsoft.com/office/drawing/2014/main" id="{32FE951F-5F0D-9000-72AC-9AAB5CB9D8F8}"/>
              </a:ext>
            </a:extLst>
          </p:cNvPr>
          <p:cNvSpPr>
            <a:spLocks noGrp="1"/>
          </p:cNvSpPr>
          <p:nvPr>
            <p:ph type="ftr" sz="quarter" idx="11"/>
          </p:nvPr>
        </p:nvSpPr>
        <p:spPr/>
        <p:txBody>
          <a:bodyPr/>
          <a:lstStyle/>
          <a:p>
            <a:r>
              <a:rPr lang="en-GB"/>
              <a:t>© Quadrangle 2024 INTERNAL</a:t>
            </a:r>
          </a:p>
        </p:txBody>
      </p:sp>
      <p:sp>
        <p:nvSpPr>
          <p:cNvPr id="9" name="Slide Number Placeholder 8">
            <a:extLst>
              <a:ext uri="{FF2B5EF4-FFF2-40B4-BE49-F238E27FC236}">
                <a16:creationId xmlns:a16="http://schemas.microsoft.com/office/drawing/2014/main" id="{87FC33C2-3584-152D-7006-11632994B497}"/>
              </a:ext>
            </a:extLst>
          </p:cNvPr>
          <p:cNvSpPr>
            <a:spLocks noGrp="1"/>
          </p:cNvSpPr>
          <p:nvPr>
            <p:ph type="sldNum" sz="quarter" idx="12"/>
          </p:nvPr>
        </p:nvSpPr>
        <p:spPr/>
        <p:txBody>
          <a:bodyPr/>
          <a:lstStyle/>
          <a:p>
            <a:fld id="{D21AD756-BDF5-4970-ABE2-54C1A0898887}" type="slidenum">
              <a:rPr lang="en-GB" smtClean="0"/>
              <a:t>37</a:t>
            </a:fld>
            <a:endParaRPr lang="en-GB"/>
          </a:p>
        </p:txBody>
      </p:sp>
    </p:spTree>
    <p:extLst>
      <p:ext uri="{BB962C8B-B14F-4D97-AF65-F5344CB8AC3E}">
        <p14:creationId xmlns:p14="http://schemas.microsoft.com/office/powerpoint/2010/main" val="22356018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254CE656-006E-0B08-8552-F0F035566DCB}"/>
              </a:ext>
            </a:extLst>
          </p:cNvPr>
          <p:cNvSpPr/>
          <p:nvPr/>
        </p:nvSpPr>
        <p:spPr>
          <a:xfrm>
            <a:off x="0" y="0"/>
            <a:ext cx="692805" cy="6858000"/>
          </a:xfrm>
          <a:custGeom>
            <a:avLst/>
            <a:gdLst/>
            <a:ahLst/>
            <a:cxnLst/>
            <a:rect l="l" t="t" r="r" b="b"/>
            <a:pathLst>
              <a:path w="1080135" h="10692130">
                <a:moveTo>
                  <a:pt x="1079995" y="0"/>
                </a:moveTo>
                <a:lnTo>
                  <a:pt x="0" y="0"/>
                </a:lnTo>
                <a:lnTo>
                  <a:pt x="0" y="10692003"/>
                </a:lnTo>
                <a:lnTo>
                  <a:pt x="1079995" y="10692003"/>
                </a:lnTo>
                <a:lnTo>
                  <a:pt x="1079995" y="0"/>
                </a:lnTo>
                <a:close/>
              </a:path>
            </a:pathLst>
          </a:custGeom>
          <a:solidFill>
            <a:srgbClr val="65C984"/>
          </a:solidFill>
        </p:spPr>
        <p:txBody>
          <a:bodyPr wrap="square" lIns="0" tIns="0" rIns="0" bIns="0" rtlCol="0"/>
          <a:lstStyle/>
          <a:p>
            <a:endParaRPr/>
          </a:p>
        </p:txBody>
      </p:sp>
      <p:sp>
        <p:nvSpPr>
          <p:cNvPr id="3" name="object 10">
            <a:extLst>
              <a:ext uri="{FF2B5EF4-FFF2-40B4-BE49-F238E27FC236}">
                <a16:creationId xmlns:a16="http://schemas.microsoft.com/office/drawing/2014/main" id="{AFABD241-EECA-04E8-6BB1-1415F583CE60}"/>
              </a:ext>
            </a:extLst>
          </p:cNvPr>
          <p:cNvSpPr/>
          <p:nvPr/>
        </p:nvSpPr>
        <p:spPr>
          <a:xfrm>
            <a:off x="222744" y="3305345"/>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endParaRPr/>
          </a:p>
        </p:txBody>
      </p:sp>
      <p:sp>
        <p:nvSpPr>
          <p:cNvPr id="4" name="object 14">
            <a:extLst>
              <a:ext uri="{FF2B5EF4-FFF2-40B4-BE49-F238E27FC236}">
                <a16:creationId xmlns:a16="http://schemas.microsoft.com/office/drawing/2014/main" id="{5F812337-0A60-91E4-5E42-907979D339BA}"/>
              </a:ext>
            </a:extLst>
          </p:cNvPr>
          <p:cNvSpPr txBox="1">
            <a:spLocks/>
          </p:cNvSpPr>
          <p:nvPr/>
        </p:nvSpPr>
        <p:spPr>
          <a:xfrm>
            <a:off x="1019175" y="6560860"/>
            <a:ext cx="3716020" cy="153888"/>
          </a:xfrm>
          <a:prstGeom prst="rect">
            <a:avLst/>
          </a:prstGeom>
        </p:spPr>
        <p:txBody>
          <a:bodyPr vert="horz" wrap="square" lIns="0" tIns="0" rIns="0" bIns="0" rtlCol="0" anchor="ctr">
            <a:spAutoFit/>
          </a:bodyPr>
          <a:lstStyle>
            <a:defPPr>
              <a:defRPr kern="0"/>
            </a:defPPr>
            <a:lvl1pPr>
              <a:defRPr sz="1200" b="0" i="0">
                <a:solidFill>
                  <a:schemeClr val="tx1"/>
                </a:solidFill>
                <a:latin typeface="Trebuchet MS"/>
                <a:cs typeface="Trebuchet MS"/>
              </a:defRPr>
            </a:lvl1pPr>
          </a:lstStyle>
          <a:p>
            <a:pPr marL="12700"/>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Passenger Information </a:t>
            </a:r>
            <a:r>
              <a:rPr lang="en-GB" sz="1000" b="1" kern="0">
                <a:solidFill>
                  <a:prstClr val="black"/>
                </a:solidFill>
                <a:latin typeface="Aptos Display" panose="02110004020202020204"/>
                <a:cs typeface="Gill Sans MT"/>
              </a:rPr>
              <a:t>D</a:t>
            </a:r>
            <a:r>
              <a:rPr kumimoji="0" lang="en-GB" sz="1000" b="1" i="0" u="none" strike="noStrike" kern="0" cap="none" spc="0" normalizeH="0" baseline="0" noProof="0" err="1">
                <a:ln>
                  <a:noFill/>
                </a:ln>
                <a:solidFill>
                  <a:prstClr val="black"/>
                </a:solidFill>
                <a:effectLst/>
                <a:uLnTx/>
                <a:uFillTx/>
                <a:latin typeface="Aptos Display" panose="02110004020202020204"/>
                <a:ea typeface="+mn-ea"/>
                <a:cs typeface="Gill Sans MT"/>
              </a:rPr>
              <a:t>uring</a:t>
            </a:r>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 Disruption – Debrief </a:t>
            </a:r>
            <a:endParaRPr kumimoji="0" lang="en-GB" sz="1000" b="0" i="0" u="none" strike="noStrike" kern="0" cap="none" spc="140" normalizeH="0" baseline="0" noProof="0">
              <a:ln>
                <a:noFill/>
              </a:ln>
              <a:solidFill>
                <a:prstClr val="black"/>
              </a:solidFill>
              <a:effectLst/>
              <a:uLnTx/>
              <a:uFillTx/>
              <a:latin typeface="Aptos Display" panose="02110004020202020204"/>
              <a:ea typeface="+mn-ea"/>
              <a:cs typeface="Gill Sans MT"/>
            </a:endParaRPr>
          </a:p>
        </p:txBody>
      </p:sp>
      <p:sp>
        <p:nvSpPr>
          <p:cNvPr id="42" name="object 16">
            <a:extLst>
              <a:ext uri="{FF2B5EF4-FFF2-40B4-BE49-F238E27FC236}">
                <a16:creationId xmlns:a16="http://schemas.microsoft.com/office/drawing/2014/main" id="{7C9FD81E-79A9-7FCF-B2E4-6051987BD5F9}"/>
              </a:ext>
            </a:extLst>
          </p:cNvPr>
          <p:cNvSpPr txBox="1">
            <a:spLocks/>
          </p:cNvSpPr>
          <p:nvPr/>
        </p:nvSpPr>
        <p:spPr>
          <a:xfrm>
            <a:off x="1019174" y="229101"/>
            <a:ext cx="8208716" cy="1107996"/>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R="24130"/>
            <a:r>
              <a:rPr lang="en-GB" sz="3600" kern="0" spc="100" dirty="0">
                <a:solidFill>
                  <a:srgbClr val="65C984"/>
                </a:solidFill>
                <a:latin typeface="Aptos" panose="020B0004020202020204" pitchFamily="34" charset="0"/>
              </a:rPr>
              <a:t>WARNINGS OF DELAYS MUST COME AS SOON AS POSSIBLE</a:t>
            </a:r>
            <a:endParaRPr lang="en-GB" sz="1400" kern="0" dirty="0">
              <a:solidFill>
                <a:srgbClr val="65C984"/>
              </a:solidFill>
              <a:latin typeface="Aptos" panose="020B0004020202020204" pitchFamily="34" charset="0"/>
            </a:endParaRPr>
          </a:p>
        </p:txBody>
      </p:sp>
      <p:sp>
        <p:nvSpPr>
          <p:cNvPr id="6" name="object 16">
            <a:extLst>
              <a:ext uri="{FF2B5EF4-FFF2-40B4-BE49-F238E27FC236}">
                <a16:creationId xmlns:a16="http://schemas.microsoft.com/office/drawing/2014/main" id="{C77C2961-8EEA-E650-9A1D-0D1C4B14D324}"/>
              </a:ext>
            </a:extLst>
          </p:cNvPr>
          <p:cNvSpPr txBox="1">
            <a:spLocks/>
          </p:cNvSpPr>
          <p:nvPr/>
        </p:nvSpPr>
        <p:spPr>
          <a:xfrm>
            <a:off x="5477773" y="1926810"/>
            <a:ext cx="3971265" cy="1800493"/>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kern="0" spc="100" dirty="0">
                <a:latin typeface="+mn-lt"/>
              </a:rPr>
              <a:t>“I also think that it needs to be really specific because most of the time when you're looking for this information, it's because you're probably already on the platform, we're already on a train. So, you need to just have the information straight away.”</a:t>
            </a:r>
          </a:p>
          <a:p>
            <a:pPr marR="24130" algn="r">
              <a:spcBef>
                <a:spcPts val="600"/>
              </a:spcBef>
              <a:defRPr/>
            </a:pPr>
            <a:r>
              <a:rPr kumimoji="0" lang="en-GB" sz="1400" b="0" i="1" u="none" strike="noStrike" kern="0" cap="none" spc="100" normalizeH="0" baseline="0" noProof="0" dirty="0">
                <a:ln>
                  <a:noFill/>
                </a:ln>
                <a:effectLst/>
                <a:uLnTx/>
                <a:uFillTx/>
                <a:latin typeface="Aptos" panose="020B0004020202020204" pitchFamily="34" charset="0"/>
                <a:ea typeface="+mn-ea"/>
                <a:cs typeface="Arial"/>
              </a:rPr>
              <a:t>South, </a:t>
            </a:r>
            <a:r>
              <a:rPr lang="en-GB" sz="1400" i="1" kern="0" spc="100" dirty="0">
                <a:latin typeface="Aptos" panose="020B0004020202020204" pitchFamily="34" charset="0"/>
              </a:rPr>
              <a:t>Leisure</a:t>
            </a:r>
            <a:endParaRPr kumimoji="0" lang="en-GB" sz="700" b="0" i="1" u="none" strike="noStrike" kern="0" cap="none" spc="0" normalizeH="0" baseline="0" noProof="0" dirty="0">
              <a:ln>
                <a:noFill/>
              </a:ln>
              <a:effectLst/>
              <a:uLnTx/>
              <a:uFillTx/>
              <a:latin typeface="Aptos" panose="020B0004020202020204" pitchFamily="34" charset="0"/>
              <a:ea typeface="+mn-ea"/>
              <a:cs typeface="Arial"/>
            </a:endParaRPr>
          </a:p>
        </p:txBody>
      </p:sp>
      <p:sp>
        <p:nvSpPr>
          <p:cNvPr id="8" name="object 16">
            <a:extLst>
              <a:ext uri="{FF2B5EF4-FFF2-40B4-BE49-F238E27FC236}">
                <a16:creationId xmlns:a16="http://schemas.microsoft.com/office/drawing/2014/main" id="{01019D80-9EB8-46A2-00CB-993A527C77B3}"/>
              </a:ext>
            </a:extLst>
          </p:cNvPr>
          <p:cNvSpPr txBox="1">
            <a:spLocks/>
          </p:cNvSpPr>
          <p:nvPr/>
        </p:nvSpPr>
        <p:spPr>
          <a:xfrm>
            <a:off x="1019174" y="1926810"/>
            <a:ext cx="3994030" cy="1585049"/>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kern="0" spc="100" dirty="0">
                <a:latin typeface="+mn-lt"/>
              </a:rPr>
              <a:t>“If it came up that it was going to be uncertain, you’re probably going off. I need to get home…unless it becomes an actual problem within 15 minutes of the actual train…you’re just giving people unnecessary worry.”</a:t>
            </a:r>
          </a:p>
          <a:p>
            <a:pPr marR="24130" algn="r">
              <a:spcBef>
                <a:spcPts val="600"/>
              </a:spcBef>
              <a:defRPr/>
            </a:pPr>
            <a:r>
              <a:rPr kumimoji="0" lang="en-GB" sz="1400" b="0" i="1" u="none" strike="noStrike" kern="0" cap="none" spc="100" normalizeH="0" baseline="0" noProof="0" dirty="0">
                <a:ln>
                  <a:noFill/>
                </a:ln>
                <a:effectLst/>
                <a:uLnTx/>
                <a:uFillTx/>
                <a:latin typeface="Aptos" panose="020B0004020202020204" pitchFamily="34" charset="0"/>
                <a:ea typeface="+mn-ea"/>
                <a:cs typeface="Arial"/>
              </a:rPr>
              <a:t>Wales, Business/leisure</a:t>
            </a:r>
            <a:endParaRPr kumimoji="0" lang="en-GB" sz="700" b="0" i="1" u="none" strike="noStrike" kern="0" cap="none" spc="0" normalizeH="0" baseline="0" noProof="0" dirty="0">
              <a:ln>
                <a:noFill/>
              </a:ln>
              <a:effectLst/>
              <a:uLnTx/>
              <a:uFillTx/>
              <a:latin typeface="Aptos" panose="020B0004020202020204" pitchFamily="34" charset="0"/>
              <a:ea typeface="+mn-ea"/>
              <a:cs typeface="Arial"/>
            </a:endParaRPr>
          </a:p>
        </p:txBody>
      </p:sp>
      <p:sp>
        <p:nvSpPr>
          <p:cNvPr id="5" name="Footer Placeholder 4">
            <a:extLst>
              <a:ext uri="{FF2B5EF4-FFF2-40B4-BE49-F238E27FC236}">
                <a16:creationId xmlns:a16="http://schemas.microsoft.com/office/drawing/2014/main" id="{32FE951F-5F0D-9000-72AC-9AAB5CB9D8F8}"/>
              </a:ext>
            </a:extLst>
          </p:cNvPr>
          <p:cNvSpPr>
            <a:spLocks noGrp="1"/>
          </p:cNvSpPr>
          <p:nvPr>
            <p:ph type="ftr" sz="quarter" idx="11"/>
          </p:nvPr>
        </p:nvSpPr>
        <p:spPr/>
        <p:txBody>
          <a:bodyPr/>
          <a:lstStyle/>
          <a:p>
            <a:r>
              <a:rPr lang="en-GB"/>
              <a:t>© Quadrangle 2024 INTERNAL</a:t>
            </a:r>
          </a:p>
        </p:txBody>
      </p:sp>
      <p:sp>
        <p:nvSpPr>
          <p:cNvPr id="9" name="Slide Number Placeholder 8">
            <a:extLst>
              <a:ext uri="{FF2B5EF4-FFF2-40B4-BE49-F238E27FC236}">
                <a16:creationId xmlns:a16="http://schemas.microsoft.com/office/drawing/2014/main" id="{87FC33C2-3584-152D-7006-11632994B497}"/>
              </a:ext>
            </a:extLst>
          </p:cNvPr>
          <p:cNvSpPr>
            <a:spLocks noGrp="1"/>
          </p:cNvSpPr>
          <p:nvPr>
            <p:ph type="sldNum" sz="quarter" idx="12"/>
          </p:nvPr>
        </p:nvSpPr>
        <p:spPr/>
        <p:txBody>
          <a:bodyPr/>
          <a:lstStyle/>
          <a:p>
            <a:fld id="{D21AD756-BDF5-4970-ABE2-54C1A0898887}" type="slidenum">
              <a:rPr lang="en-GB" smtClean="0"/>
              <a:t>38</a:t>
            </a:fld>
            <a:endParaRPr lang="en-GB"/>
          </a:p>
        </p:txBody>
      </p:sp>
      <p:sp>
        <p:nvSpPr>
          <p:cNvPr id="12" name="TextBox 11">
            <a:extLst>
              <a:ext uri="{FF2B5EF4-FFF2-40B4-BE49-F238E27FC236}">
                <a16:creationId xmlns:a16="http://schemas.microsoft.com/office/drawing/2014/main" id="{3BDAA05C-49B9-2EC0-D20D-03ED3FD7008A}"/>
              </a:ext>
            </a:extLst>
          </p:cNvPr>
          <p:cNvSpPr txBox="1"/>
          <p:nvPr/>
        </p:nvSpPr>
        <p:spPr>
          <a:xfrm>
            <a:off x="692805" y="5224876"/>
            <a:ext cx="6809117" cy="923330"/>
          </a:xfrm>
          <a:prstGeom prst="rect">
            <a:avLst/>
          </a:prstGeom>
          <a:solidFill>
            <a:srgbClr val="CCD4CC"/>
          </a:solidFill>
        </p:spPr>
        <p:txBody>
          <a:bodyPr wrap="square" rtlCol="0">
            <a:spAutoFit/>
          </a:bodyPr>
          <a:lstStyle/>
          <a:p>
            <a:r>
              <a:rPr lang="en-GB" dirty="0"/>
              <a:t>This advance warning allows passengers to swiftly assess their options and complete their journey with as little disruption as possible. </a:t>
            </a:r>
          </a:p>
        </p:txBody>
      </p:sp>
    </p:spTree>
    <p:extLst>
      <p:ext uri="{BB962C8B-B14F-4D97-AF65-F5344CB8AC3E}">
        <p14:creationId xmlns:p14="http://schemas.microsoft.com/office/powerpoint/2010/main" val="34170596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1">
            <a:extLst>
              <a:ext uri="{FF2B5EF4-FFF2-40B4-BE49-F238E27FC236}">
                <a16:creationId xmlns:a16="http://schemas.microsoft.com/office/drawing/2014/main" id="{0A032898-C4E5-366B-D7CA-4888A78A37AD}"/>
              </a:ext>
            </a:extLst>
          </p:cNvPr>
          <p:cNvSpPr/>
          <p:nvPr/>
        </p:nvSpPr>
        <p:spPr>
          <a:xfrm>
            <a:off x="1019174" y="2330245"/>
            <a:ext cx="3456000" cy="3835605"/>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a:p>
        </p:txBody>
      </p:sp>
      <p:sp>
        <p:nvSpPr>
          <p:cNvPr id="15" name="Content Placeholder 3">
            <a:extLst>
              <a:ext uri="{FF2B5EF4-FFF2-40B4-BE49-F238E27FC236}">
                <a16:creationId xmlns:a16="http://schemas.microsoft.com/office/drawing/2014/main" id="{2BBA964F-5010-AB43-94FC-3C8E9AE84EED}"/>
              </a:ext>
            </a:extLst>
          </p:cNvPr>
          <p:cNvSpPr txBox="1">
            <a:spLocks/>
          </p:cNvSpPr>
          <p:nvPr/>
        </p:nvSpPr>
        <p:spPr>
          <a:xfrm>
            <a:off x="1137101" y="2463411"/>
            <a:ext cx="3141822" cy="3491912"/>
          </a:xfrm>
          <a:prstGeom prst="rect">
            <a:avLst/>
          </a:prstGeom>
        </p:spPr>
        <p:txBody>
          <a:bodyPr vert="horz" lIns="0" tIns="0" rIns="0" bIns="0" rtlCol="0" anchor="t"/>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ts val="1200"/>
              </a:spcBef>
              <a:defRPr/>
            </a:pPr>
            <a:r>
              <a:rPr lang="en-GB" sz="1600" b="1">
                <a:solidFill>
                  <a:schemeClr val="tx1">
                    <a:lumMod val="75000"/>
                    <a:lumOff val="25000"/>
                  </a:schemeClr>
                </a:solidFill>
              </a:rPr>
              <a:t>Is it clear what the status is?</a:t>
            </a:r>
          </a:p>
          <a:p>
            <a:pPr lvl="0" algn="l">
              <a:spcBef>
                <a:spcPts val="1200"/>
              </a:spcBef>
              <a:defRPr/>
            </a:pPr>
            <a:r>
              <a:rPr lang="en-GB" sz="1600">
                <a:solidFill>
                  <a:schemeClr val="tx1">
                    <a:lumMod val="75000"/>
                    <a:lumOff val="25000"/>
                  </a:schemeClr>
                </a:solidFill>
              </a:rPr>
              <a:t>Ensuring the message is as clear as possible so the passenger can “work with it” and make and informed choice about how they can best complete their journey and what is likely to happen next. </a:t>
            </a:r>
          </a:p>
          <a:p>
            <a:pPr lvl="0" algn="l">
              <a:spcBef>
                <a:spcPts val="1200"/>
              </a:spcBef>
              <a:defRPr/>
            </a:pPr>
            <a:endParaRPr lang="en-GB" sz="1600">
              <a:solidFill>
                <a:schemeClr val="tx1">
                  <a:lumMod val="75000"/>
                  <a:lumOff val="25000"/>
                </a:schemeClr>
              </a:solidFill>
            </a:endParaRPr>
          </a:p>
        </p:txBody>
      </p:sp>
      <p:sp>
        <p:nvSpPr>
          <p:cNvPr id="16" name="object 11">
            <a:extLst>
              <a:ext uri="{FF2B5EF4-FFF2-40B4-BE49-F238E27FC236}">
                <a16:creationId xmlns:a16="http://schemas.microsoft.com/office/drawing/2014/main" id="{29C7566D-067A-0EFD-701B-1A8949F10FCB}"/>
              </a:ext>
            </a:extLst>
          </p:cNvPr>
          <p:cNvSpPr/>
          <p:nvPr/>
        </p:nvSpPr>
        <p:spPr>
          <a:xfrm>
            <a:off x="4723079" y="2330245"/>
            <a:ext cx="3456000" cy="3835605"/>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a:p>
        </p:txBody>
      </p:sp>
      <p:sp>
        <p:nvSpPr>
          <p:cNvPr id="17" name="Content Placeholder 3">
            <a:extLst>
              <a:ext uri="{FF2B5EF4-FFF2-40B4-BE49-F238E27FC236}">
                <a16:creationId xmlns:a16="http://schemas.microsoft.com/office/drawing/2014/main" id="{AA622C3B-E739-5117-BC12-A50550FE280A}"/>
              </a:ext>
            </a:extLst>
          </p:cNvPr>
          <p:cNvSpPr txBox="1">
            <a:spLocks/>
          </p:cNvSpPr>
          <p:nvPr/>
        </p:nvSpPr>
        <p:spPr>
          <a:xfrm>
            <a:off x="4841006" y="2463411"/>
            <a:ext cx="3154132" cy="3491912"/>
          </a:xfrm>
          <a:prstGeom prst="rect">
            <a:avLst/>
          </a:prstGeom>
        </p:spPr>
        <p:txBody>
          <a:bodyPr vert="horz" lIns="0" tIns="0" rIns="0" bIns="0" rtlCol="0" anchor="t"/>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ts val="1200"/>
              </a:spcBef>
              <a:defRPr/>
            </a:pPr>
            <a:r>
              <a:rPr lang="en-GB" sz="1600" b="1" dirty="0">
                <a:solidFill>
                  <a:schemeClr val="tx1">
                    <a:lumMod val="75000"/>
                    <a:lumOff val="25000"/>
                  </a:schemeClr>
                </a:solidFill>
              </a:rPr>
              <a:t>Is the status concise and easy to understand? </a:t>
            </a:r>
          </a:p>
          <a:p>
            <a:pPr lvl="0" algn="l">
              <a:spcBef>
                <a:spcPts val="1200"/>
              </a:spcBef>
              <a:defRPr/>
            </a:pPr>
            <a:r>
              <a:rPr lang="en-GB" sz="1600" dirty="0">
                <a:solidFill>
                  <a:schemeClr val="tx1">
                    <a:lumMod val="75000"/>
                    <a:lumOff val="25000"/>
                  </a:schemeClr>
                </a:solidFill>
              </a:rPr>
              <a:t>Passengers need to be able to absorb the information quickly, especially when in a rush, or on the move. </a:t>
            </a:r>
          </a:p>
          <a:p>
            <a:pPr lvl="0" algn="l">
              <a:spcBef>
                <a:spcPts val="1200"/>
              </a:spcBef>
              <a:defRPr/>
            </a:pPr>
            <a:r>
              <a:rPr lang="en-GB" sz="1600" dirty="0">
                <a:solidFill>
                  <a:schemeClr val="tx1">
                    <a:lumMod val="75000"/>
                    <a:lumOff val="25000"/>
                  </a:schemeClr>
                </a:solidFill>
              </a:rPr>
              <a:t>Simple and concise language can help avoid ambiguity and confusion. </a:t>
            </a:r>
          </a:p>
          <a:p>
            <a:pPr lvl="0" algn="l">
              <a:spcBef>
                <a:spcPts val="1200"/>
              </a:spcBef>
              <a:defRPr/>
            </a:pPr>
            <a:endParaRPr lang="en-GB" sz="1600" dirty="0">
              <a:solidFill>
                <a:schemeClr val="tx1">
                  <a:lumMod val="75000"/>
                  <a:lumOff val="25000"/>
                </a:schemeClr>
              </a:solidFill>
            </a:endParaRPr>
          </a:p>
        </p:txBody>
      </p:sp>
      <p:sp>
        <p:nvSpPr>
          <p:cNvPr id="18" name="object 11">
            <a:extLst>
              <a:ext uri="{FF2B5EF4-FFF2-40B4-BE49-F238E27FC236}">
                <a16:creationId xmlns:a16="http://schemas.microsoft.com/office/drawing/2014/main" id="{E412BA59-45B3-28F6-9373-B5203489D536}"/>
              </a:ext>
            </a:extLst>
          </p:cNvPr>
          <p:cNvSpPr/>
          <p:nvPr/>
        </p:nvSpPr>
        <p:spPr>
          <a:xfrm>
            <a:off x="8435980" y="2330245"/>
            <a:ext cx="3455984" cy="3835605"/>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a:p>
        </p:txBody>
      </p:sp>
      <p:sp>
        <p:nvSpPr>
          <p:cNvPr id="19" name="Content Placeholder 3">
            <a:extLst>
              <a:ext uri="{FF2B5EF4-FFF2-40B4-BE49-F238E27FC236}">
                <a16:creationId xmlns:a16="http://schemas.microsoft.com/office/drawing/2014/main" id="{F101514D-861A-1478-20D0-684BE7BD99D8}"/>
              </a:ext>
            </a:extLst>
          </p:cNvPr>
          <p:cNvSpPr txBox="1">
            <a:spLocks/>
          </p:cNvSpPr>
          <p:nvPr/>
        </p:nvSpPr>
        <p:spPr>
          <a:xfrm>
            <a:off x="8642041" y="2463411"/>
            <a:ext cx="3058654" cy="3491912"/>
          </a:xfrm>
          <a:prstGeom prst="rect">
            <a:avLst/>
          </a:prstGeom>
        </p:spPr>
        <p:txBody>
          <a:bodyPr vert="horz" lIns="0" tIns="0" rIns="0" bIns="0" rtlCol="0" anchor="t"/>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ts val="1200"/>
              </a:spcBef>
              <a:defRPr/>
            </a:pPr>
            <a:r>
              <a:rPr lang="en-GB" sz="1600" b="1" dirty="0">
                <a:solidFill>
                  <a:schemeClr val="tx1">
                    <a:lumMod val="75000"/>
                    <a:lumOff val="25000"/>
                  </a:schemeClr>
                </a:solidFill>
              </a:rPr>
              <a:t>Is the status update consistent? </a:t>
            </a:r>
          </a:p>
          <a:p>
            <a:pPr lvl="0" algn="l">
              <a:spcBef>
                <a:spcPts val="1200"/>
              </a:spcBef>
              <a:defRPr/>
            </a:pPr>
            <a:r>
              <a:rPr lang="en-GB" sz="1600" dirty="0">
                <a:solidFill>
                  <a:schemeClr val="tx1">
                    <a:lumMod val="75000"/>
                    <a:lumOff val="25000"/>
                  </a:schemeClr>
                </a:solidFill>
              </a:rPr>
              <a:t>Passengers appreciate a consistent message about why their service is delayed or disrupted and what the likely outcome will be. </a:t>
            </a:r>
          </a:p>
          <a:p>
            <a:pPr lvl="0" algn="l">
              <a:spcBef>
                <a:spcPts val="1200"/>
              </a:spcBef>
              <a:defRPr/>
            </a:pPr>
            <a:r>
              <a:rPr lang="en-GB" sz="1600" dirty="0">
                <a:solidFill>
                  <a:schemeClr val="tx1">
                    <a:lumMod val="75000"/>
                    <a:lumOff val="25000"/>
                  </a:schemeClr>
                </a:solidFill>
              </a:rPr>
              <a:t>Conflicting information can prevent passengers from making a decision. </a:t>
            </a:r>
          </a:p>
          <a:p>
            <a:pPr lvl="0" algn="l">
              <a:spcBef>
                <a:spcPts val="1200"/>
              </a:spcBef>
              <a:defRPr/>
            </a:pPr>
            <a:endParaRPr lang="en-GB" sz="1600" dirty="0">
              <a:solidFill>
                <a:schemeClr val="tx1">
                  <a:lumMod val="75000"/>
                  <a:lumOff val="25000"/>
                </a:schemeClr>
              </a:solidFill>
            </a:endParaRPr>
          </a:p>
          <a:p>
            <a:pPr lvl="0" algn="l">
              <a:spcBef>
                <a:spcPts val="1200"/>
              </a:spcBef>
              <a:defRPr/>
            </a:pPr>
            <a:endParaRPr lang="en-GB" sz="1600" dirty="0">
              <a:solidFill>
                <a:schemeClr val="tx1">
                  <a:lumMod val="75000"/>
                  <a:lumOff val="25000"/>
                </a:schemeClr>
              </a:solidFill>
            </a:endParaRPr>
          </a:p>
        </p:txBody>
      </p:sp>
      <p:sp>
        <p:nvSpPr>
          <p:cNvPr id="2" name="object 9">
            <a:extLst>
              <a:ext uri="{FF2B5EF4-FFF2-40B4-BE49-F238E27FC236}">
                <a16:creationId xmlns:a16="http://schemas.microsoft.com/office/drawing/2014/main" id="{254CE656-006E-0B08-8552-F0F035566DCB}"/>
              </a:ext>
            </a:extLst>
          </p:cNvPr>
          <p:cNvSpPr/>
          <p:nvPr/>
        </p:nvSpPr>
        <p:spPr>
          <a:xfrm>
            <a:off x="0" y="0"/>
            <a:ext cx="692805" cy="6858000"/>
          </a:xfrm>
          <a:custGeom>
            <a:avLst/>
            <a:gdLst/>
            <a:ahLst/>
            <a:cxnLst/>
            <a:rect l="l" t="t" r="r" b="b"/>
            <a:pathLst>
              <a:path w="1080135" h="10692130">
                <a:moveTo>
                  <a:pt x="1079995" y="0"/>
                </a:moveTo>
                <a:lnTo>
                  <a:pt x="0" y="0"/>
                </a:lnTo>
                <a:lnTo>
                  <a:pt x="0" y="10692003"/>
                </a:lnTo>
                <a:lnTo>
                  <a:pt x="1079995" y="10692003"/>
                </a:lnTo>
                <a:lnTo>
                  <a:pt x="1079995" y="0"/>
                </a:lnTo>
                <a:close/>
              </a:path>
            </a:pathLst>
          </a:custGeom>
          <a:solidFill>
            <a:schemeClr val="accent4"/>
          </a:solidFill>
        </p:spPr>
        <p:txBody>
          <a:bodyPr wrap="square" lIns="0" tIns="0" rIns="0" bIns="0" rtlCol="0"/>
          <a:lstStyle/>
          <a:p>
            <a:endParaRPr/>
          </a:p>
        </p:txBody>
      </p:sp>
      <p:sp>
        <p:nvSpPr>
          <p:cNvPr id="3" name="object 10">
            <a:extLst>
              <a:ext uri="{FF2B5EF4-FFF2-40B4-BE49-F238E27FC236}">
                <a16:creationId xmlns:a16="http://schemas.microsoft.com/office/drawing/2014/main" id="{AFABD241-EECA-04E8-6BB1-1415F583CE60}"/>
              </a:ext>
            </a:extLst>
          </p:cNvPr>
          <p:cNvSpPr/>
          <p:nvPr/>
        </p:nvSpPr>
        <p:spPr>
          <a:xfrm>
            <a:off x="222744" y="3305345"/>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endParaRPr/>
          </a:p>
        </p:txBody>
      </p:sp>
      <p:sp>
        <p:nvSpPr>
          <p:cNvPr id="4" name="object 14">
            <a:extLst>
              <a:ext uri="{FF2B5EF4-FFF2-40B4-BE49-F238E27FC236}">
                <a16:creationId xmlns:a16="http://schemas.microsoft.com/office/drawing/2014/main" id="{5F812337-0A60-91E4-5E42-907979D339BA}"/>
              </a:ext>
            </a:extLst>
          </p:cNvPr>
          <p:cNvSpPr txBox="1">
            <a:spLocks/>
          </p:cNvSpPr>
          <p:nvPr/>
        </p:nvSpPr>
        <p:spPr>
          <a:xfrm>
            <a:off x="1019175" y="6560860"/>
            <a:ext cx="3716020" cy="153888"/>
          </a:xfrm>
          <a:prstGeom prst="rect">
            <a:avLst/>
          </a:prstGeom>
        </p:spPr>
        <p:txBody>
          <a:bodyPr vert="horz" wrap="square" lIns="0" tIns="0" rIns="0" bIns="0" rtlCol="0" anchor="ctr">
            <a:spAutoFit/>
          </a:bodyPr>
          <a:lstStyle>
            <a:defPPr>
              <a:defRPr kern="0"/>
            </a:defPPr>
            <a:lvl1pPr>
              <a:defRPr sz="1200" b="0" i="0">
                <a:solidFill>
                  <a:schemeClr val="tx1"/>
                </a:solidFill>
                <a:latin typeface="Trebuchet MS"/>
                <a:cs typeface="Trebuchet MS"/>
              </a:defRPr>
            </a:lvl1pPr>
          </a:lstStyle>
          <a:p>
            <a:pPr marL="12700"/>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Passenger Information </a:t>
            </a:r>
            <a:r>
              <a:rPr lang="en-GB" sz="1000" b="1" kern="0">
                <a:solidFill>
                  <a:prstClr val="black"/>
                </a:solidFill>
                <a:latin typeface="Aptos Display" panose="02110004020202020204"/>
                <a:cs typeface="Gill Sans MT"/>
              </a:rPr>
              <a:t>D</a:t>
            </a:r>
            <a:r>
              <a:rPr kumimoji="0" lang="en-GB" sz="1000" b="1" i="0" u="none" strike="noStrike" kern="0" cap="none" spc="0" normalizeH="0" baseline="0" noProof="0" err="1">
                <a:ln>
                  <a:noFill/>
                </a:ln>
                <a:solidFill>
                  <a:prstClr val="black"/>
                </a:solidFill>
                <a:effectLst/>
                <a:uLnTx/>
                <a:uFillTx/>
                <a:latin typeface="Aptos Display" panose="02110004020202020204"/>
                <a:ea typeface="+mn-ea"/>
                <a:cs typeface="Gill Sans MT"/>
              </a:rPr>
              <a:t>uring</a:t>
            </a:r>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 Disruption – Debrief </a:t>
            </a:r>
            <a:endParaRPr kumimoji="0" lang="en-GB" sz="1000" b="0" i="0" u="none" strike="noStrike" kern="0" cap="none" spc="140" normalizeH="0" baseline="0" noProof="0">
              <a:ln>
                <a:noFill/>
              </a:ln>
              <a:solidFill>
                <a:prstClr val="black"/>
              </a:solidFill>
              <a:effectLst/>
              <a:uLnTx/>
              <a:uFillTx/>
              <a:latin typeface="Aptos Display" panose="02110004020202020204"/>
              <a:ea typeface="+mn-ea"/>
              <a:cs typeface="Gill Sans MT"/>
            </a:endParaRPr>
          </a:p>
        </p:txBody>
      </p:sp>
      <p:sp>
        <p:nvSpPr>
          <p:cNvPr id="42" name="object 16">
            <a:extLst>
              <a:ext uri="{FF2B5EF4-FFF2-40B4-BE49-F238E27FC236}">
                <a16:creationId xmlns:a16="http://schemas.microsoft.com/office/drawing/2014/main" id="{7C9FD81E-79A9-7FCF-B2E4-6051987BD5F9}"/>
              </a:ext>
            </a:extLst>
          </p:cNvPr>
          <p:cNvSpPr txBox="1">
            <a:spLocks/>
          </p:cNvSpPr>
          <p:nvPr/>
        </p:nvSpPr>
        <p:spPr>
          <a:xfrm>
            <a:off x="1019174" y="229101"/>
            <a:ext cx="5928278" cy="1661993"/>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R="24130"/>
            <a:r>
              <a:rPr lang="en-GB" sz="3600" kern="0" spc="100">
                <a:solidFill>
                  <a:schemeClr val="accent4"/>
                </a:solidFill>
                <a:latin typeface="Aptos" panose="020B0004020202020204" pitchFamily="34" charset="0"/>
              </a:rPr>
              <a:t>STATUS UPDATES SHOULD HELP THE PASSENGER MAKE A DECISION</a:t>
            </a:r>
            <a:endParaRPr lang="en-GB" sz="1400" kern="0">
              <a:solidFill>
                <a:schemeClr val="accent4"/>
              </a:solidFill>
              <a:latin typeface="Aptos" panose="020B0004020202020204" pitchFamily="34" charset="0"/>
            </a:endParaRPr>
          </a:p>
        </p:txBody>
      </p:sp>
      <p:sp>
        <p:nvSpPr>
          <p:cNvPr id="8" name="Footer Placeholder 7">
            <a:extLst>
              <a:ext uri="{FF2B5EF4-FFF2-40B4-BE49-F238E27FC236}">
                <a16:creationId xmlns:a16="http://schemas.microsoft.com/office/drawing/2014/main" id="{B3CAF39E-8486-C2E6-6F04-82BD730248D8}"/>
              </a:ext>
            </a:extLst>
          </p:cNvPr>
          <p:cNvSpPr>
            <a:spLocks noGrp="1"/>
          </p:cNvSpPr>
          <p:nvPr>
            <p:ph type="ftr" sz="quarter" idx="11"/>
          </p:nvPr>
        </p:nvSpPr>
        <p:spPr/>
        <p:txBody>
          <a:bodyPr/>
          <a:lstStyle/>
          <a:p>
            <a:r>
              <a:rPr lang="en-GB"/>
              <a:t>© Quadrangle 2024 INTERNAL</a:t>
            </a:r>
          </a:p>
        </p:txBody>
      </p:sp>
      <p:sp>
        <p:nvSpPr>
          <p:cNvPr id="20" name="object 11">
            <a:extLst>
              <a:ext uri="{FF2B5EF4-FFF2-40B4-BE49-F238E27FC236}">
                <a16:creationId xmlns:a16="http://schemas.microsoft.com/office/drawing/2014/main" id="{D17B7C53-04B6-D48E-7804-B1204A3DCF2C}"/>
              </a:ext>
            </a:extLst>
          </p:cNvPr>
          <p:cNvSpPr/>
          <p:nvPr/>
        </p:nvSpPr>
        <p:spPr>
          <a:xfrm>
            <a:off x="7273820" y="-13688"/>
            <a:ext cx="4918179" cy="1500593"/>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a:p>
        </p:txBody>
      </p:sp>
      <p:sp>
        <p:nvSpPr>
          <p:cNvPr id="21" name="TextBox 20">
            <a:extLst>
              <a:ext uri="{FF2B5EF4-FFF2-40B4-BE49-F238E27FC236}">
                <a16:creationId xmlns:a16="http://schemas.microsoft.com/office/drawing/2014/main" id="{774091CE-4EF8-BEB4-9452-2DD366E6D401}"/>
              </a:ext>
            </a:extLst>
          </p:cNvPr>
          <p:cNvSpPr txBox="1"/>
          <p:nvPr/>
        </p:nvSpPr>
        <p:spPr>
          <a:xfrm>
            <a:off x="7668681" y="154726"/>
            <a:ext cx="4219698" cy="1295226"/>
          </a:xfrm>
          <a:prstGeom prst="rect">
            <a:avLst/>
          </a:prstGeom>
          <a:noFill/>
        </p:spPr>
        <p:txBody>
          <a:bodyPr wrap="square" lIns="0" tIns="0" rIns="0" bIns="0" anchor="t">
            <a:spAutoFit/>
          </a:bodyPr>
          <a:lstStyle/>
          <a:p>
            <a:pPr marR="78105">
              <a:spcBef>
                <a:spcPts val="1655"/>
              </a:spcBef>
            </a:pPr>
            <a:r>
              <a:rPr lang="en-GB" sz="1400" b="1" kern="0" dirty="0">
                <a:solidFill>
                  <a:schemeClr val="bg2">
                    <a:lumMod val="25000"/>
                  </a:schemeClr>
                </a:solidFill>
                <a:latin typeface="Aptos" panose="020B0004020202020204" pitchFamily="34" charset="0"/>
              </a:rPr>
              <a:t>The three “rules” of communication can be applied to status updates, not just general communications. </a:t>
            </a:r>
          </a:p>
          <a:p>
            <a:pPr marR="78105">
              <a:spcBef>
                <a:spcPts val="1655"/>
              </a:spcBef>
            </a:pPr>
            <a:r>
              <a:rPr lang="en-GB" sz="1400" b="1" kern="0" dirty="0">
                <a:solidFill>
                  <a:schemeClr val="bg2">
                    <a:lumMod val="25000"/>
                  </a:schemeClr>
                </a:solidFill>
                <a:latin typeface="Aptos" panose="020B0004020202020204" pitchFamily="34" charset="0"/>
              </a:rPr>
              <a:t>“Uncertain” struggles against each of these three criteria. </a:t>
            </a:r>
          </a:p>
        </p:txBody>
      </p:sp>
      <p:sp>
        <p:nvSpPr>
          <p:cNvPr id="6" name="object 16">
            <a:extLst>
              <a:ext uri="{FF2B5EF4-FFF2-40B4-BE49-F238E27FC236}">
                <a16:creationId xmlns:a16="http://schemas.microsoft.com/office/drawing/2014/main" id="{8EA8164C-B7B7-81DE-B042-AFDADB608341}"/>
              </a:ext>
            </a:extLst>
          </p:cNvPr>
          <p:cNvSpPr txBox="1">
            <a:spLocks/>
          </p:cNvSpPr>
          <p:nvPr/>
        </p:nvSpPr>
        <p:spPr>
          <a:xfrm>
            <a:off x="8516458" y="5026800"/>
            <a:ext cx="3319472" cy="1154162"/>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kern="0" spc="100">
                <a:latin typeface="+mn-lt"/>
              </a:rPr>
              <a:t>“I like to know what the delay is for… Oh there’s trespassers on the line…that makes me think oh my goodness, that’s quite serious.”</a:t>
            </a:r>
          </a:p>
          <a:p>
            <a:pPr marR="24130" algn="r">
              <a:spcBef>
                <a:spcPts val="600"/>
              </a:spcBef>
              <a:defRPr/>
            </a:pPr>
            <a:r>
              <a:rPr lang="en-GB" sz="1400" i="1" kern="0" spc="100">
                <a:latin typeface="Aptos" panose="020B0004020202020204" pitchFamily="34" charset="0"/>
              </a:rPr>
              <a:t>South, Commuting</a:t>
            </a:r>
            <a:endParaRPr kumimoji="0" lang="en-GB" sz="700" b="0" i="1" u="none" strike="noStrike" kern="0" cap="none" spc="0" normalizeH="0" baseline="0" noProof="0">
              <a:ln>
                <a:noFill/>
              </a:ln>
              <a:effectLst/>
              <a:uLnTx/>
              <a:uFillTx/>
              <a:latin typeface="Aptos" panose="020B0004020202020204" pitchFamily="34" charset="0"/>
              <a:ea typeface="+mn-ea"/>
              <a:cs typeface="Arial"/>
            </a:endParaRPr>
          </a:p>
        </p:txBody>
      </p:sp>
      <p:sp>
        <p:nvSpPr>
          <p:cNvPr id="10" name="object 16">
            <a:extLst>
              <a:ext uri="{FF2B5EF4-FFF2-40B4-BE49-F238E27FC236}">
                <a16:creationId xmlns:a16="http://schemas.microsoft.com/office/drawing/2014/main" id="{0091F465-312F-832E-ED64-0D39E8DF6A57}"/>
              </a:ext>
            </a:extLst>
          </p:cNvPr>
          <p:cNvSpPr txBox="1">
            <a:spLocks/>
          </p:cNvSpPr>
          <p:nvPr/>
        </p:nvSpPr>
        <p:spPr>
          <a:xfrm>
            <a:off x="1106799" y="4796244"/>
            <a:ext cx="3359380" cy="1369606"/>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kern="0" spc="100">
                <a:latin typeface="+mn-lt"/>
              </a:rPr>
              <a:t>“It’s information that you can do something with… At least you’ve got something to work with and your expectations are set in the right place.”</a:t>
            </a:r>
          </a:p>
          <a:p>
            <a:pPr marR="24130" algn="r">
              <a:spcBef>
                <a:spcPts val="600"/>
              </a:spcBef>
              <a:defRPr/>
            </a:pPr>
            <a:r>
              <a:rPr lang="en-GB" sz="1400" i="1" kern="0" spc="100">
                <a:latin typeface="Aptos" panose="020B0004020202020204" pitchFamily="34" charset="0"/>
              </a:rPr>
              <a:t>South, Commuting</a:t>
            </a:r>
            <a:endParaRPr kumimoji="0" lang="en-GB" sz="700" b="0" i="1" u="none" strike="noStrike" kern="0" cap="none" spc="0" normalizeH="0" baseline="0" noProof="0">
              <a:ln>
                <a:noFill/>
              </a:ln>
              <a:effectLst/>
              <a:uLnTx/>
              <a:uFillTx/>
              <a:latin typeface="Aptos" panose="020B0004020202020204" pitchFamily="34" charset="0"/>
              <a:ea typeface="+mn-ea"/>
              <a:cs typeface="Arial"/>
            </a:endParaRPr>
          </a:p>
        </p:txBody>
      </p:sp>
      <p:sp>
        <p:nvSpPr>
          <p:cNvPr id="7" name="object 16">
            <a:extLst>
              <a:ext uri="{FF2B5EF4-FFF2-40B4-BE49-F238E27FC236}">
                <a16:creationId xmlns:a16="http://schemas.microsoft.com/office/drawing/2014/main" id="{4775DA32-82F8-CF13-AA96-5024B8DAF184}"/>
              </a:ext>
            </a:extLst>
          </p:cNvPr>
          <p:cNvSpPr txBox="1">
            <a:spLocks/>
          </p:cNvSpPr>
          <p:nvPr/>
        </p:nvSpPr>
        <p:spPr>
          <a:xfrm>
            <a:off x="4973425" y="5026800"/>
            <a:ext cx="3205654" cy="938719"/>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kern="0" spc="100">
                <a:latin typeface="+mn-lt"/>
              </a:rPr>
              <a:t>“If it’s cancelled that’s fine. I know what I need to do. I need to make alternative arrangements.”</a:t>
            </a:r>
          </a:p>
          <a:p>
            <a:pPr marR="24130" algn="r">
              <a:spcBef>
                <a:spcPts val="600"/>
              </a:spcBef>
              <a:defRPr/>
            </a:pPr>
            <a:r>
              <a:rPr lang="en-GB" sz="1400" i="1" kern="0" spc="100">
                <a:latin typeface="Aptos" panose="020B0004020202020204" pitchFamily="34" charset="0"/>
              </a:rPr>
              <a:t>South, Commuting</a:t>
            </a:r>
            <a:endParaRPr kumimoji="0" lang="en-GB" sz="700" b="0" i="1" u="none" strike="noStrike" kern="0" cap="none" spc="0" normalizeH="0" baseline="0" noProof="0">
              <a:ln>
                <a:noFill/>
              </a:ln>
              <a:effectLst/>
              <a:uLnTx/>
              <a:uFillTx/>
              <a:latin typeface="Aptos" panose="020B0004020202020204" pitchFamily="34" charset="0"/>
              <a:ea typeface="+mn-ea"/>
              <a:cs typeface="Arial"/>
            </a:endParaRPr>
          </a:p>
        </p:txBody>
      </p:sp>
      <p:sp>
        <p:nvSpPr>
          <p:cNvPr id="5" name="Slide Number Placeholder 4">
            <a:extLst>
              <a:ext uri="{FF2B5EF4-FFF2-40B4-BE49-F238E27FC236}">
                <a16:creationId xmlns:a16="http://schemas.microsoft.com/office/drawing/2014/main" id="{33DD065A-A87F-8C51-FFB0-99E4DF92C3E3}"/>
              </a:ext>
            </a:extLst>
          </p:cNvPr>
          <p:cNvSpPr>
            <a:spLocks noGrp="1"/>
          </p:cNvSpPr>
          <p:nvPr>
            <p:ph type="sldNum" sz="quarter" idx="12"/>
          </p:nvPr>
        </p:nvSpPr>
        <p:spPr/>
        <p:txBody>
          <a:bodyPr/>
          <a:lstStyle/>
          <a:p>
            <a:fld id="{D21AD756-BDF5-4970-ABE2-54C1A0898887}" type="slidenum">
              <a:rPr lang="en-GB" smtClean="0"/>
              <a:t>39</a:t>
            </a:fld>
            <a:endParaRPr lang="en-GB"/>
          </a:p>
        </p:txBody>
      </p:sp>
    </p:spTree>
    <p:extLst>
      <p:ext uri="{BB962C8B-B14F-4D97-AF65-F5344CB8AC3E}">
        <p14:creationId xmlns:p14="http://schemas.microsoft.com/office/powerpoint/2010/main" val="131578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object 11">
            <a:extLst>
              <a:ext uri="{FF2B5EF4-FFF2-40B4-BE49-F238E27FC236}">
                <a16:creationId xmlns:a16="http://schemas.microsoft.com/office/drawing/2014/main" id="{4D90C32A-3BFD-C98E-BDC5-8AD1973D0AA9}"/>
              </a:ext>
            </a:extLst>
          </p:cNvPr>
          <p:cNvSpPr/>
          <p:nvPr/>
        </p:nvSpPr>
        <p:spPr>
          <a:xfrm>
            <a:off x="692715" y="910049"/>
            <a:ext cx="11499285" cy="5644987"/>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a:p>
        </p:txBody>
      </p:sp>
      <p:sp>
        <p:nvSpPr>
          <p:cNvPr id="2" name="object 9">
            <a:extLst>
              <a:ext uri="{FF2B5EF4-FFF2-40B4-BE49-F238E27FC236}">
                <a16:creationId xmlns:a16="http://schemas.microsoft.com/office/drawing/2014/main" id="{254CE656-006E-0B08-8552-F0F035566DCB}"/>
              </a:ext>
            </a:extLst>
          </p:cNvPr>
          <p:cNvSpPr/>
          <p:nvPr/>
        </p:nvSpPr>
        <p:spPr>
          <a:xfrm>
            <a:off x="0" y="0"/>
            <a:ext cx="692805" cy="6858000"/>
          </a:xfrm>
          <a:custGeom>
            <a:avLst/>
            <a:gdLst/>
            <a:ahLst/>
            <a:cxnLst/>
            <a:rect l="l" t="t" r="r" b="b"/>
            <a:pathLst>
              <a:path w="1080135" h="10692130">
                <a:moveTo>
                  <a:pt x="1079995" y="0"/>
                </a:moveTo>
                <a:lnTo>
                  <a:pt x="0" y="0"/>
                </a:lnTo>
                <a:lnTo>
                  <a:pt x="0" y="10692003"/>
                </a:lnTo>
                <a:lnTo>
                  <a:pt x="1079995" y="10692003"/>
                </a:lnTo>
                <a:lnTo>
                  <a:pt x="1079995" y="0"/>
                </a:lnTo>
                <a:close/>
              </a:path>
            </a:pathLst>
          </a:custGeom>
          <a:solidFill>
            <a:schemeClr val="accent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object 10">
            <a:extLst>
              <a:ext uri="{FF2B5EF4-FFF2-40B4-BE49-F238E27FC236}">
                <a16:creationId xmlns:a16="http://schemas.microsoft.com/office/drawing/2014/main" id="{AFABD241-EECA-04E8-6BB1-1415F583CE60}"/>
              </a:ext>
            </a:extLst>
          </p:cNvPr>
          <p:cNvSpPr/>
          <p:nvPr/>
        </p:nvSpPr>
        <p:spPr>
          <a:xfrm>
            <a:off x="222744" y="3305345"/>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object 14">
            <a:extLst>
              <a:ext uri="{FF2B5EF4-FFF2-40B4-BE49-F238E27FC236}">
                <a16:creationId xmlns:a16="http://schemas.microsoft.com/office/drawing/2014/main" id="{5F812337-0A60-91E4-5E42-907979D339BA}"/>
              </a:ext>
            </a:extLst>
          </p:cNvPr>
          <p:cNvSpPr txBox="1">
            <a:spLocks/>
          </p:cNvSpPr>
          <p:nvPr/>
        </p:nvSpPr>
        <p:spPr>
          <a:xfrm>
            <a:off x="1019175" y="6560860"/>
            <a:ext cx="3716020" cy="153888"/>
          </a:xfrm>
          <a:prstGeom prst="rect">
            <a:avLst/>
          </a:prstGeom>
        </p:spPr>
        <p:txBody>
          <a:bodyPr vert="horz" wrap="square" lIns="0" tIns="0" rIns="0" bIns="0" rtlCol="0" anchor="ctr">
            <a:spAutoFit/>
          </a:bodyPr>
          <a:lstStyle>
            <a:defPPr>
              <a:defRPr kern="0"/>
            </a:defPPr>
            <a:lvl1pPr>
              <a:defRPr sz="1200" b="0" i="0">
                <a:solidFill>
                  <a:schemeClr val="tx1"/>
                </a:solidFill>
                <a:latin typeface="Trebuchet MS"/>
                <a:cs typeface="Trebuchet MS"/>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Passenger Information During Disruption – Debrief </a:t>
            </a:r>
            <a:endParaRPr kumimoji="0" lang="en-GB" sz="1000" b="0" i="0" u="none" strike="noStrike" kern="0" cap="none" spc="140" normalizeH="0" baseline="0" noProof="0">
              <a:ln>
                <a:noFill/>
              </a:ln>
              <a:solidFill>
                <a:prstClr val="black"/>
              </a:solidFill>
              <a:effectLst/>
              <a:uLnTx/>
              <a:uFillTx/>
              <a:latin typeface="Aptos Display" panose="02110004020202020204"/>
              <a:ea typeface="+mn-ea"/>
              <a:cs typeface="Gill Sans MT"/>
            </a:endParaRPr>
          </a:p>
        </p:txBody>
      </p:sp>
      <p:sp>
        <p:nvSpPr>
          <p:cNvPr id="42" name="object 16">
            <a:extLst>
              <a:ext uri="{FF2B5EF4-FFF2-40B4-BE49-F238E27FC236}">
                <a16:creationId xmlns:a16="http://schemas.microsoft.com/office/drawing/2014/main" id="{7C9FD81E-79A9-7FCF-B2E4-6051987BD5F9}"/>
              </a:ext>
            </a:extLst>
          </p:cNvPr>
          <p:cNvSpPr txBox="1">
            <a:spLocks/>
          </p:cNvSpPr>
          <p:nvPr/>
        </p:nvSpPr>
        <p:spPr>
          <a:xfrm>
            <a:off x="1019174" y="229101"/>
            <a:ext cx="10621442" cy="553998"/>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0" cap="none" spc="100" normalizeH="0" baseline="0" noProof="0">
                <a:ln>
                  <a:noFill/>
                </a:ln>
                <a:solidFill>
                  <a:srgbClr val="004040"/>
                </a:solidFill>
                <a:effectLst/>
                <a:uLnTx/>
                <a:uFillTx/>
                <a:latin typeface="Aptos" panose="020B0004020202020204" pitchFamily="34" charset="0"/>
                <a:ea typeface="+mn-ea"/>
                <a:cs typeface="Arial"/>
              </a:rPr>
              <a:t>PRIOR INSIGHT THAT INFORMED THE APPROACH</a:t>
            </a:r>
            <a:endParaRPr kumimoji="0" lang="en-GB" sz="1400" b="0" i="0" u="none" strike="noStrike" kern="0" cap="none" spc="0" normalizeH="0" baseline="0" noProof="0">
              <a:ln>
                <a:noFill/>
              </a:ln>
              <a:solidFill>
                <a:srgbClr val="004040"/>
              </a:solidFill>
              <a:effectLst/>
              <a:uLnTx/>
              <a:uFillTx/>
              <a:latin typeface="Aptos" panose="020B0004020202020204" pitchFamily="34" charset="0"/>
              <a:ea typeface="+mn-ea"/>
              <a:cs typeface="Arial"/>
            </a:endParaRPr>
          </a:p>
        </p:txBody>
      </p:sp>
      <p:sp>
        <p:nvSpPr>
          <p:cNvPr id="172" name="Content Placeholder 3">
            <a:extLst>
              <a:ext uri="{FF2B5EF4-FFF2-40B4-BE49-F238E27FC236}">
                <a16:creationId xmlns:a16="http://schemas.microsoft.com/office/drawing/2014/main" id="{D8ED29C2-50A3-C7C3-D0FA-A5C31A0C2853}"/>
              </a:ext>
            </a:extLst>
          </p:cNvPr>
          <p:cNvSpPr txBox="1">
            <a:spLocks/>
          </p:cNvSpPr>
          <p:nvPr/>
        </p:nvSpPr>
        <p:spPr>
          <a:xfrm>
            <a:off x="3791744" y="1984600"/>
            <a:ext cx="6660740" cy="3376167"/>
          </a:xfrm>
          <a:prstGeom prst="rect">
            <a:avLst/>
          </a:prstGeom>
        </p:spPr>
        <p:txBody>
          <a:bodyPr vert="horz" lIns="0" tIns="0" rIns="0" bIns="0" rtlCol="0" anchor="t"/>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12000"/>
              </a:lnSpc>
              <a:spcBef>
                <a:spcPts val="0"/>
              </a:spcBef>
              <a:spcAft>
                <a:spcPts val="600"/>
              </a:spcAft>
              <a:buClrTx/>
              <a:buSzTx/>
              <a:buFontTx/>
              <a:buNone/>
              <a:tabLst/>
              <a:defRPr/>
            </a:pPr>
            <a:endParaRPr kumimoji="0" lang="en-GB" sz="16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a:p>
            <a:pPr marL="0" marR="0" lvl="0" indent="0" algn="l" defTabSz="914400" rtl="0" eaLnBrk="1" fontAlgn="auto" latinLnBrk="0" hangingPunct="1">
              <a:lnSpc>
                <a:spcPct val="112000"/>
              </a:lnSpc>
              <a:spcBef>
                <a:spcPts val="0"/>
              </a:spcBef>
              <a:spcAft>
                <a:spcPts val="600"/>
              </a:spcAft>
              <a:buClrTx/>
              <a:buSzTx/>
              <a:buFontTx/>
              <a:buNone/>
              <a:tabLst/>
              <a:defRPr/>
            </a:pPr>
            <a:endParaRPr kumimoji="0" lang="en-GB" sz="16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sp>
        <p:nvSpPr>
          <p:cNvPr id="24" name="Text Placeholder 4">
            <a:extLst>
              <a:ext uri="{FF2B5EF4-FFF2-40B4-BE49-F238E27FC236}">
                <a16:creationId xmlns:a16="http://schemas.microsoft.com/office/drawing/2014/main" id="{238A3F72-C1B4-5CBD-3FED-03BB02486CA9}"/>
              </a:ext>
            </a:extLst>
          </p:cNvPr>
          <p:cNvSpPr txBox="1">
            <a:spLocks/>
          </p:cNvSpPr>
          <p:nvPr/>
        </p:nvSpPr>
        <p:spPr>
          <a:xfrm>
            <a:off x="1042419" y="1218050"/>
            <a:ext cx="1906263" cy="2263597"/>
          </a:xfrm>
          <a:prstGeom prst="rect">
            <a:avLst/>
          </a:prstGeom>
        </p:spPr>
        <p:txBody>
          <a:bodyPr vert="horz" wrap="square" lIns="0" tIns="0" rIns="0" bIns="0" rtlCol="0">
            <a:noAutofit/>
          </a:bodyPr>
          <a:lstStyle>
            <a:lvl1pPr marL="0" indent="0" algn="l" defTabSz="1007943" rtl="0" eaLnBrk="1" latinLnBrk="0" hangingPunct="1">
              <a:lnSpc>
                <a:spcPct val="110000"/>
              </a:lnSpc>
              <a:spcBef>
                <a:spcPts val="600"/>
              </a:spcBef>
              <a:spcAft>
                <a:spcPts val="0"/>
              </a:spcAft>
              <a:buFont typeface="Arial" panose="020B0604020202020204" pitchFamily="34" charset="0"/>
              <a:buNone/>
              <a:defRPr sz="1200" kern="1200" spc="50" baseline="0">
                <a:solidFill>
                  <a:schemeClr val="tx1"/>
                </a:solidFill>
                <a:latin typeface="Aptos" panose="020B0004020202020204" pitchFamily="34" charset="0"/>
                <a:ea typeface="+mn-ea"/>
                <a:cs typeface="+mn-cs"/>
              </a:defRPr>
            </a:lvl1pPr>
            <a:lvl2pPr marL="0" indent="0" algn="l" defTabSz="1007943" rtl="0" eaLnBrk="1" latinLnBrk="0" hangingPunct="1">
              <a:lnSpc>
                <a:spcPct val="110000"/>
              </a:lnSpc>
              <a:spcBef>
                <a:spcPts val="1200"/>
              </a:spcBef>
              <a:spcAft>
                <a:spcPts val="0"/>
              </a:spcAft>
              <a:buFont typeface="Arial" panose="020B0604020202020204" pitchFamily="34" charset="0"/>
              <a:buNone/>
              <a:defRPr sz="1200" b="1" kern="1200" spc="50" baseline="0">
                <a:solidFill>
                  <a:schemeClr val="tx1"/>
                </a:solidFill>
                <a:latin typeface="Aptos" panose="020B0004020202020204" pitchFamily="34" charset="0"/>
                <a:ea typeface="+mn-ea"/>
                <a:cs typeface="+mn-cs"/>
              </a:defRPr>
            </a:lvl2pPr>
            <a:lvl3pPr marL="216000" indent="-216000" algn="l" defTabSz="1007943" rtl="0" eaLnBrk="1" latinLnBrk="0" hangingPunct="1">
              <a:lnSpc>
                <a:spcPct val="110000"/>
              </a:lnSpc>
              <a:spcBef>
                <a:spcPts val="600"/>
              </a:spcBef>
              <a:spcAft>
                <a:spcPts val="0"/>
              </a:spcAft>
              <a:buFont typeface="Arial" panose="020B0604020202020204" pitchFamily="34" charset="0"/>
              <a:buChar char="•"/>
              <a:defRPr sz="1200" kern="1200" spc="50" baseline="0">
                <a:solidFill>
                  <a:schemeClr val="tx1"/>
                </a:solidFill>
                <a:latin typeface="Aptos" panose="020B0004020202020204" pitchFamily="34" charset="0"/>
                <a:ea typeface="+mn-ea"/>
                <a:cs typeface="+mn-cs"/>
              </a:defRPr>
            </a:lvl3pPr>
            <a:lvl4pPr marL="216000" indent="-216000" algn="l" defTabSz="1162050" rtl="0" eaLnBrk="1" latinLnBrk="0" hangingPunct="1">
              <a:lnSpc>
                <a:spcPct val="110000"/>
              </a:lnSpc>
              <a:spcBef>
                <a:spcPts val="600"/>
              </a:spcBef>
              <a:spcAft>
                <a:spcPts val="0"/>
              </a:spcAft>
              <a:buFont typeface="+mj-lt"/>
              <a:buAutoNum type="arabicPeriod"/>
              <a:tabLst/>
              <a:defRPr sz="1200" kern="1200" spc="50" baseline="0">
                <a:solidFill>
                  <a:schemeClr val="tx1"/>
                </a:solidFill>
                <a:latin typeface="Aptos" panose="020B0004020202020204" pitchFamily="34" charset="0"/>
                <a:ea typeface="+mn-ea"/>
                <a:cs typeface="+mn-cs"/>
              </a:defRPr>
            </a:lvl4pPr>
            <a:lvl5pPr marL="215900" indent="0" algn="l" defTabSz="1007943" rtl="0" eaLnBrk="1" latinLnBrk="0" hangingPunct="1">
              <a:lnSpc>
                <a:spcPct val="110000"/>
              </a:lnSpc>
              <a:spcBef>
                <a:spcPts val="600"/>
              </a:spcBef>
              <a:spcAft>
                <a:spcPts val="0"/>
              </a:spcAft>
              <a:buFont typeface="Aptos" panose="020B0004020202020204" pitchFamily="34" charset="0"/>
              <a:buNone/>
              <a:defRPr sz="1200" kern="1200" spc="50" baseline="0">
                <a:solidFill>
                  <a:schemeClr val="tx1"/>
                </a:solidFill>
                <a:latin typeface="Aptos" panose="020B0004020202020204" pitchFamily="34" charset="0"/>
                <a:ea typeface="+mn-ea"/>
                <a:cs typeface="+mn-cs"/>
              </a:defRPr>
            </a:lvl5pPr>
            <a:lvl6pPr marL="452438" indent="-216000" algn="l" defTabSz="1007943" rtl="0" eaLnBrk="1" latinLnBrk="0" hangingPunct="1">
              <a:lnSpc>
                <a:spcPct val="90000"/>
              </a:lnSpc>
              <a:spcBef>
                <a:spcPts val="300"/>
              </a:spcBef>
              <a:buFont typeface="Aptos" panose="020B0004020202020204" pitchFamily="34" charset="0"/>
              <a:buChar char="-"/>
              <a:defRPr sz="1200"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marR="0" lvl="0" indent="0" algn="l" defTabSz="1007943"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US" sz="1200" b="1" i="0" u="none" strike="noStrike" kern="1200" cap="none" spc="50" normalizeH="0" baseline="0" noProof="0">
                <a:ln>
                  <a:noFill/>
                </a:ln>
                <a:solidFill>
                  <a:srgbClr val="004040"/>
                </a:solidFill>
                <a:effectLst/>
                <a:uLnTx/>
                <a:uFillTx/>
                <a:latin typeface="Aptos" panose="020B0004020202020204" pitchFamily="34" charset="0"/>
                <a:ea typeface="+mn-ea"/>
                <a:cs typeface="+mn-cs"/>
              </a:rPr>
              <a:t>1. To be informed</a:t>
            </a:r>
          </a:p>
          <a:p>
            <a:pPr marL="0" marR="0" lvl="0" indent="0" algn="l" defTabSz="1007943"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US" sz="1200" b="0" i="0" u="none" strike="noStrike" kern="1200" cap="none" spc="50" normalizeH="0" baseline="0" noProof="0">
                <a:ln>
                  <a:noFill/>
                </a:ln>
                <a:solidFill>
                  <a:srgbClr val="000000"/>
                </a:solidFill>
                <a:effectLst/>
                <a:uLnTx/>
                <a:uFillTx/>
                <a:latin typeface="Aptos" panose="020B0004020202020204" pitchFamily="34" charset="0"/>
                <a:ea typeface="+mn-ea"/>
                <a:cs typeface="+mn-cs"/>
              </a:rPr>
              <a:t>“Being kept informed about delays and the options I may have” ranks #7 of the things most important to passengers when using the rail network. </a:t>
            </a:r>
          </a:p>
          <a:p>
            <a:pPr marL="0" marR="0" lvl="0" indent="0" algn="r" defTabSz="1007943"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US" sz="1050" b="0" i="1" u="none" strike="noStrike" kern="1200" cap="none" spc="50" normalizeH="0" baseline="0" noProof="0">
                <a:ln>
                  <a:noFill/>
                </a:ln>
                <a:solidFill>
                  <a:srgbClr val="000000"/>
                </a:solidFill>
                <a:effectLst/>
                <a:uLnTx/>
                <a:uFillTx/>
                <a:latin typeface="Aptos" panose="020B0004020202020204" pitchFamily="34" charset="0"/>
                <a:ea typeface="+mn-ea"/>
                <a:cs typeface="+mn-cs"/>
              </a:rPr>
              <a:t>(Britain’s Railway, What Matters to Passengers, 2023)</a:t>
            </a:r>
          </a:p>
          <a:p>
            <a:pPr marL="0" marR="0" lvl="0" indent="0" algn="l" defTabSz="1007943" rtl="0" eaLnBrk="1" fontAlgn="auto" latinLnBrk="0" hangingPunct="1">
              <a:lnSpc>
                <a:spcPct val="110000"/>
              </a:lnSpc>
              <a:spcBef>
                <a:spcPts val="600"/>
              </a:spcBef>
              <a:spcAft>
                <a:spcPts val="0"/>
              </a:spcAft>
              <a:buClrTx/>
              <a:buSzTx/>
              <a:buFont typeface="Arial" panose="020B0604020202020204" pitchFamily="34" charset="0"/>
              <a:buNone/>
              <a:tabLst/>
              <a:defRPr/>
            </a:pPr>
            <a:endParaRPr kumimoji="0" lang="en-GB" sz="1200" b="0" i="0" u="none" strike="noStrike" kern="1200" cap="none" spc="50" normalizeH="0" baseline="0" noProof="0">
              <a:ln>
                <a:noFill/>
              </a:ln>
              <a:solidFill>
                <a:srgbClr val="000000"/>
              </a:solidFill>
              <a:effectLst/>
              <a:uLnTx/>
              <a:uFillTx/>
              <a:latin typeface="Aptos" panose="020B0004020202020204" pitchFamily="34" charset="0"/>
              <a:ea typeface="+mn-ea"/>
              <a:cs typeface="+mn-cs"/>
            </a:endParaRPr>
          </a:p>
        </p:txBody>
      </p:sp>
      <p:sp>
        <p:nvSpPr>
          <p:cNvPr id="25" name="Text Placeholder 6">
            <a:extLst>
              <a:ext uri="{FF2B5EF4-FFF2-40B4-BE49-F238E27FC236}">
                <a16:creationId xmlns:a16="http://schemas.microsoft.com/office/drawing/2014/main" id="{FB1B87E9-6E6A-B110-71CA-522293A70572}"/>
              </a:ext>
            </a:extLst>
          </p:cNvPr>
          <p:cNvSpPr txBox="1">
            <a:spLocks/>
          </p:cNvSpPr>
          <p:nvPr/>
        </p:nvSpPr>
        <p:spPr>
          <a:xfrm>
            <a:off x="3186618" y="1218050"/>
            <a:ext cx="1815040" cy="2263349"/>
          </a:xfrm>
          <a:prstGeom prst="rect">
            <a:avLst/>
          </a:prstGeom>
        </p:spPr>
        <p:txBody>
          <a:bodyPr vert="horz" wrap="square" lIns="0" tIns="0" rIns="0" bIns="0" rtlCol="0">
            <a:noAutofit/>
          </a:bodyPr>
          <a:lstStyle>
            <a:lvl1pPr marL="0" indent="0" algn="l" defTabSz="1007943" rtl="0" eaLnBrk="1" latinLnBrk="0" hangingPunct="1">
              <a:lnSpc>
                <a:spcPct val="110000"/>
              </a:lnSpc>
              <a:spcBef>
                <a:spcPts val="600"/>
              </a:spcBef>
              <a:spcAft>
                <a:spcPts val="0"/>
              </a:spcAft>
              <a:buFont typeface="Arial" panose="020B0604020202020204" pitchFamily="34" charset="0"/>
              <a:buNone/>
              <a:defRPr sz="1200" kern="1200" spc="50" baseline="0">
                <a:solidFill>
                  <a:schemeClr val="tx1"/>
                </a:solidFill>
                <a:latin typeface="Aptos" panose="020B0004020202020204" pitchFamily="34" charset="0"/>
                <a:ea typeface="+mn-ea"/>
                <a:cs typeface="+mn-cs"/>
              </a:defRPr>
            </a:lvl1pPr>
            <a:lvl2pPr marL="0" indent="0" algn="l" defTabSz="1007943" rtl="0" eaLnBrk="1" latinLnBrk="0" hangingPunct="1">
              <a:lnSpc>
                <a:spcPct val="110000"/>
              </a:lnSpc>
              <a:spcBef>
                <a:spcPts val="1200"/>
              </a:spcBef>
              <a:spcAft>
                <a:spcPts val="0"/>
              </a:spcAft>
              <a:buFont typeface="Arial" panose="020B0604020202020204" pitchFamily="34" charset="0"/>
              <a:buNone/>
              <a:defRPr sz="1200" b="1" kern="1200" spc="50" baseline="0">
                <a:solidFill>
                  <a:schemeClr val="tx1"/>
                </a:solidFill>
                <a:latin typeface="Aptos" panose="020B0004020202020204" pitchFamily="34" charset="0"/>
                <a:ea typeface="+mn-ea"/>
                <a:cs typeface="+mn-cs"/>
              </a:defRPr>
            </a:lvl2pPr>
            <a:lvl3pPr marL="216000" indent="-216000" algn="l" defTabSz="1007943" rtl="0" eaLnBrk="1" latinLnBrk="0" hangingPunct="1">
              <a:lnSpc>
                <a:spcPct val="110000"/>
              </a:lnSpc>
              <a:spcBef>
                <a:spcPts val="600"/>
              </a:spcBef>
              <a:spcAft>
                <a:spcPts val="0"/>
              </a:spcAft>
              <a:buFont typeface="Arial" panose="020B0604020202020204" pitchFamily="34" charset="0"/>
              <a:buChar char="•"/>
              <a:defRPr sz="1200" kern="1200" spc="50" baseline="0">
                <a:solidFill>
                  <a:schemeClr val="tx1"/>
                </a:solidFill>
                <a:latin typeface="Aptos" panose="020B0004020202020204" pitchFamily="34" charset="0"/>
                <a:ea typeface="+mn-ea"/>
                <a:cs typeface="+mn-cs"/>
              </a:defRPr>
            </a:lvl3pPr>
            <a:lvl4pPr marL="216000" indent="-216000" algn="l" defTabSz="1162050" rtl="0" eaLnBrk="1" latinLnBrk="0" hangingPunct="1">
              <a:lnSpc>
                <a:spcPct val="110000"/>
              </a:lnSpc>
              <a:spcBef>
                <a:spcPts val="600"/>
              </a:spcBef>
              <a:spcAft>
                <a:spcPts val="0"/>
              </a:spcAft>
              <a:buFont typeface="+mj-lt"/>
              <a:buAutoNum type="arabicPeriod"/>
              <a:tabLst/>
              <a:defRPr sz="1200" kern="1200" spc="50" baseline="0">
                <a:solidFill>
                  <a:schemeClr val="tx1"/>
                </a:solidFill>
                <a:latin typeface="Aptos" panose="020B0004020202020204" pitchFamily="34" charset="0"/>
                <a:ea typeface="+mn-ea"/>
                <a:cs typeface="+mn-cs"/>
              </a:defRPr>
            </a:lvl4pPr>
            <a:lvl5pPr marL="215900" indent="0" algn="l" defTabSz="1007943" rtl="0" eaLnBrk="1" latinLnBrk="0" hangingPunct="1">
              <a:lnSpc>
                <a:spcPct val="110000"/>
              </a:lnSpc>
              <a:spcBef>
                <a:spcPts val="600"/>
              </a:spcBef>
              <a:spcAft>
                <a:spcPts val="0"/>
              </a:spcAft>
              <a:buFont typeface="Aptos" panose="020B0004020202020204" pitchFamily="34" charset="0"/>
              <a:buNone/>
              <a:defRPr sz="1200" kern="1200" spc="50" baseline="0">
                <a:solidFill>
                  <a:schemeClr val="tx1"/>
                </a:solidFill>
                <a:latin typeface="Aptos" panose="020B0004020202020204" pitchFamily="34" charset="0"/>
                <a:ea typeface="+mn-ea"/>
                <a:cs typeface="+mn-cs"/>
              </a:defRPr>
            </a:lvl5pPr>
            <a:lvl6pPr marL="452438" indent="-216000" algn="l" defTabSz="1007943" rtl="0" eaLnBrk="1" latinLnBrk="0" hangingPunct="1">
              <a:lnSpc>
                <a:spcPct val="90000"/>
              </a:lnSpc>
              <a:spcBef>
                <a:spcPts val="300"/>
              </a:spcBef>
              <a:buFont typeface="Aptos" panose="020B0004020202020204" pitchFamily="34" charset="0"/>
              <a:buChar char="-"/>
              <a:defRPr sz="1200"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marR="0" lvl="0" indent="0" algn="l" defTabSz="1007943"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GB" sz="1200" b="1" i="0" u="none" strike="noStrike" kern="1200" cap="none" spc="50" normalizeH="0" baseline="0" noProof="0">
                <a:ln>
                  <a:noFill/>
                </a:ln>
                <a:solidFill>
                  <a:srgbClr val="004040"/>
                </a:solidFill>
                <a:effectLst/>
                <a:uLnTx/>
                <a:uFillTx/>
                <a:latin typeface="Aptos" panose="020B0004020202020204" pitchFamily="34" charset="0"/>
                <a:ea typeface="+mn-ea"/>
                <a:cs typeface="+mn-cs"/>
              </a:rPr>
              <a:t>2. To be empowered</a:t>
            </a:r>
          </a:p>
          <a:p>
            <a:pPr marL="0" marR="0" lvl="0" indent="0" algn="l" defTabSz="1007943"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GB" sz="1200" b="0" i="0" u="none" strike="noStrike" kern="1200" cap="none" spc="50" normalizeH="0" baseline="0" noProof="0">
                <a:ln>
                  <a:noFill/>
                </a:ln>
                <a:solidFill>
                  <a:srgbClr val="000000"/>
                </a:solidFill>
                <a:effectLst/>
                <a:uLnTx/>
                <a:uFillTx/>
                <a:latin typeface="Aptos" panose="020B0004020202020204" pitchFamily="34" charset="0"/>
                <a:ea typeface="+mn-ea"/>
                <a:cs typeface="+mn-cs"/>
              </a:rPr>
              <a:t>Empower the passenger – they need and want to feel in control of the situation and the outcome for them. </a:t>
            </a:r>
          </a:p>
          <a:p>
            <a:pPr marL="0" marR="0" lvl="0" indent="0" algn="r" defTabSz="1007943"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GB" sz="1050" b="0" i="1" u="none" strike="noStrike" kern="1200" cap="none" spc="50" normalizeH="0" baseline="0" noProof="0">
                <a:ln>
                  <a:noFill/>
                </a:ln>
                <a:solidFill>
                  <a:srgbClr val="000000"/>
                </a:solidFill>
                <a:effectLst/>
                <a:uLnTx/>
                <a:uFillTx/>
                <a:latin typeface="Aptos" panose="020B0004020202020204" pitchFamily="34" charset="0"/>
                <a:ea typeface="+mn-ea"/>
                <a:cs typeface="+mn-cs"/>
              </a:rPr>
              <a:t>(Avanti Disruption Comms I, 2022)</a:t>
            </a:r>
          </a:p>
        </p:txBody>
      </p:sp>
      <p:sp>
        <p:nvSpPr>
          <p:cNvPr id="26" name="Text Placeholder 8">
            <a:extLst>
              <a:ext uri="{FF2B5EF4-FFF2-40B4-BE49-F238E27FC236}">
                <a16:creationId xmlns:a16="http://schemas.microsoft.com/office/drawing/2014/main" id="{099AA252-91EE-94CE-9372-0B864C071AFC}"/>
              </a:ext>
            </a:extLst>
          </p:cNvPr>
          <p:cNvSpPr txBox="1">
            <a:spLocks/>
          </p:cNvSpPr>
          <p:nvPr/>
        </p:nvSpPr>
        <p:spPr>
          <a:xfrm>
            <a:off x="5314025" y="1218050"/>
            <a:ext cx="1835921" cy="2263764"/>
          </a:xfrm>
          <a:prstGeom prst="rect">
            <a:avLst/>
          </a:prstGeom>
        </p:spPr>
        <p:txBody>
          <a:bodyPr vert="horz" wrap="square" lIns="0" tIns="0" rIns="0" bIns="0" rtlCol="0">
            <a:noAutofit/>
          </a:bodyPr>
          <a:lstStyle>
            <a:lvl1pPr marL="0" indent="0" algn="l" defTabSz="1007943" rtl="0" eaLnBrk="1" latinLnBrk="0" hangingPunct="1">
              <a:lnSpc>
                <a:spcPct val="110000"/>
              </a:lnSpc>
              <a:spcBef>
                <a:spcPts val="600"/>
              </a:spcBef>
              <a:spcAft>
                <a:spcPts val="0"/>
              </a:spcAft>
              <a:buFont typeface="Arial" panose="020B0604020202020204" pitchFamily="34" charset="0"/>
              <a:buNone/>
              <a:defRPr sz="1200" kern="1200" spc="50" baseline="0">
                <a:solidFill>
                  <a:schemeClr val="tx1"/>
                </a:solidFill>
                <a:latin typeface="Aptos" panose="020B0004020202020204" pitchFamily="34" charset="0"/>
                <a:ea typeface="+mn-ea"/>
                <a:cs typeface="+mn-cs"/>
              </a:defRPr>
            </a:lvl1pPr>
            <a:lvl2pPr marL="0" indent="0" algn="l" defTabSz="1007943" rtl="0" eaLnBrk="1" latinLnBrk="0" hangingPunct="1">
              <a:lnSpc>
                <a:spcPct val="110000"/>
              </a:lnSpc>
              <a:spcBef>
                <a:spcPts val="1200"/>
              </a:spcBef>
              <a:spcAft>
                <a:spcPts val="0"/>
              </a:spcAft>
              <a:buFont typeface="Arial" panose="020B0604020202020204" pitchFamily="34" charset="0"/>
              <a:buNone/>
              <a:defRPr sz="1200" b="1" kern="1200" spc="50" baseline="0">
                <a:solidFill>
                  <a:schemeClr val="tx1"/>
                </a:solidFill>
                <a:latin typeface="Aptos" panose="020B0004020202020204" pitchFamily="34" charset="0"/>
                <a:ea typeface="+mn-ea"/>
                <a:cs typeface="+mn-cs"/>
              </a:defRPr>
            </a:lvl2pPr>
            <a:lvl3pPr marL="216000" indent="-216000" algn="l" defTabSz="1007943" rtl="0" eaLnBrk="1" latinLnBrk="0" hangingPunct="1">
              <a:lnSpc>
                <a:spcPct val="110000"/>
              </a:lnSpc>
              <a:spcBef>
                <a:spcPts val="600"/>
              </a:spcBef>
              <a:spcAft>
                <a:spcPts val="0"/>
              </a:spcAft>
              <a:buFont typeface="Arial" panose="020B0604020202020204" pitchFamily="34" charset="0"/>
              <a:buChar char="•"/>
              <a:defRPr sz="1200" kern="1200" spc="50" baseline="0">
                <a:solidFill>
                  <a:schemeClr val="tx1"/>
                </a:solidFill>
                <a:latin typeface="Aptos" panose="020B0004020202020204" pitchFamily="34" charset="0"/>
                <a:ea typeface="+mn-ea"/>
                <a:cs typeface="+mn-cs"/>
              </a:defRPr>
            </a:lvl3pPr>
            <a:lvl4pPr marL="216000" indent="-216000" algn="l" defTabSz="1162050" rtl="0" eaLnBrk="1" latinLnBrk="0" hangingPunct="1">
              <a:lnSpc>
                <a:spcPct val="110000"/>
              </a:lnSpc>
              <a:spcBef>
                <a:spcPts val="600"/>
              </a:spcBef>
              <a:spcAft>
                <a:spcPts val="0"/>
              </a:spcAft>
              <a:buFont typeface="+mj-lt"/>
              <a:buAutoNum type="arabicPeriod"/>
              <a:tabLst/>
              <a:defRPr sz="1200" kern="1200" spc="50" baseline="0">
                <a:solidFill>
                  <a:schemeClr val="tx1"/>
                </a:solidFill>
                <a:latin typeface="Aptos" panose="020B0004020202020204" pitchFamily="34" charset="0"/>
                <a:ea typeface="+mn-ea"/>
                <a:cs typeface="+mn-cs"/>
              </a:defRPr>
            </a:lvl4pPr>
            <a:lvl5pPr marL="215900" indent="0" algn="l" defTabSz="1007943" rtl="0" eaLnBrk="1" latinLnBrk="0" hangingPunct="1">
              <a:lnSpc>
                <a:spcPct val="110000"/>
              </a:lnSpc>
              <a:spcBef>
                <a:spcPts val="600"/>
              </a:spcBef>
              <a:spcAft>
                <a:spcPts val="0"/>
              </a:spcAft>
              <a:buFont typeface="Aptos" panose="020B0004020202020204" pitchFamily="34" charset="0"/>
              <a:buNone/>
              <a:defRPr sz="1200" kern="1200" spc="50" baseline="0">
                <a:solidFill>
                  <a:schemeClr val="tx1"/>
                </a:solidFill>
                <a:latin typeface="Aptos" panose="020B0004020202020204" pitchFamily="34" charset="0"/>
                <a:ea typeface="+mn-ea"/>
                <a:cs typeface="+mn-cs"/>
              </a:defRPr>
            </a:lvl5pPr>
            <a:lvl6pPr marL="452438" indent="-216000" algn="l" defTabSz="1007943" rtl="0" eaLnBrk="1" latinLnBrk="0" hangingPunct="1">
              <a:lnSpc>
                <a:spcPct val="90000"/>
              </a:lnSpc>
              <a:spcBef>
                <a:spcPts val="300"/>
              </a:spcBef>
              <a:buFont typeface="Aptos" panose="020B0004020202020204" pitchFamily="34" charset="0"/>
              <a:buChar char="-"/>
              <a:defRPr sz="1200"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marR="0" lvl="0" indent="0" algn="l" defTabSz="1007943"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GB" sz="1200" b="1" i="0" u="none" strike="noStrike" kern="1200" cap="none" spc="50" normalizeH="0" baseline="0" noProof="0">
                <a:ln>
                  <a:noFill/>
                </a:ln>
                <a:solidFill>
                  <a:srgbClr val="004040"/>
                </a:solidFill>
                <a:effectLst/>
                <a:uLnTx/>
                <a:uFillTx/>
                <a:latin typeface="Aptos" panose="020B0004020202020204" pitchFamily="34" charset="0"/>
                <a:ea typeface="+mn-ea"/>
                <a:cs typeface="+mn-cs"/>
              </a:rPr>
              <a:t>3. Advance notice</a:t>
            </a:r>
          </a:p>
          <a:p>
            <a:pPr marL="0" marR="0" lvl="0" indent="0" algn="l" defTabSz="1007943"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GB" sz="1200" b="0" i="0" u="none" strike="noStrike" kern="1200" cap="none" spc="50" normalizeH="0" baseline="0" noProof="0">
                <a:ln>
                  <a:noFill/>
                </a:ln>
                <a:solidFill>
                  <a:srgbClr val="000000"/>
                </a:solidFill>
                <a:effectLst/>
                <a:uLnTx/>
                <a:uFillTx/>
                <a:latin typeface="Aptos" panose="020B0004020202020204" pitchFamily="34" charset="0"/>
                <a:ea typeface="+mn-ea"/>
                <a:cs typeface="+mn-cs"/>
              </a:rPr>
              <a:t>For planned disruption,  advance notice is the top empowerment priority. </a:t>
            </a:r>
          </a:p>
          <a:p>
            <a:pPr marL="0" marR="0" lvl="0" indent="0" algn="r" defTabSz="1007943"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GB" sz="1050" b="0" i="1" u="none" strike="noStrike" kern="1200" cap="none" spc="50" normalizeH="0" baseline="0" noProof="0">
                <a:ln>
                  <a:noFill/>
                </a:ln>
                <a:solidFill>
                  <a:srgbClr val="000000"/>
                </a:solidFill>
                <a:effectLst/>
                <a:uLnTx/>
                <a:uFillTx/>
                <a:latin typeface="Aptos" panose="020B0004020202020204" pitchFamily="34" charset="0"/>
                <a:ea typeface="+mn-ea"/>
                <a:cs typeface="+mn-cs"/>
              </a:rPr>
              <a:t>(Avanti Disruption Comms II, 2024)</a:t>
            </a:r>
          </a:p>
        </p:txBody>
      </p:sp>
      <p:sp>
        <p:nvSpPr>
          <p:cNvPr id="27" name="Text Placeholder 9">
            <a:extLst>
              <a:ext uri="{FF2B5EF4-FFF2-40B4-BE49-F238E27FC236}">
                <a16:creationId xmlns:a16="http://schemas.microsoft.com/office/drawing/2014/main" id="{1F216729-0EBE-A1BD-99D6-9A39255525B1}"/>
              </a:ext>
            </a:extLst>
          </p:cNvPr>
          <p:cNvSpPr txBox="1">
            <a:spLocks/>
          </p:cNvSpPr>
          <p:nvPr/>
        </p:nvSpPr>
        <p:spPr>
          <a:xfrm>
            <a:off x="7364347" y="1218050"/>
            <a:ext cx="2093419" cy="2263764"/>
          </a:xfrm>
          <a:prstGeom prst="rect">
            <a:avLst/>
          </a:prstGeom>
        </p:spPr>
        <p:txBody>
          <a:bodyPr vert="horz" wrap="square" lIns="0" tIns="0" rIns="0" bIns="0" rtlCol="0">
            <a:noAutofit/>
          </a:bodyPr>
          <a:lstStyle>
            <a:lvl1pPr marL="0" indent="0" algn="l" defTabSz="1007943" rtl="0" eaLnBrk="1" latinLnBrk="0" hangingPunct="1">
              <a:lnSpc>
                <a:spcPct val="110000"/>
              </a:lnSpc>
              <a:spcBef>
                <a:spcPts val="600"/>
              </a:spcBef>
              <a:spcAft>
                <a:spcPts val="0"/>
              </a:spcAft>
              <a:buFont typeface="Arial" panose="020B0604020202020204" pitchFamily="34" charset="0"/>
              <a:buNone/>
              <a:defRPr sz="1200" kern="1200" spc="50" baseline="0">
                <a:solidFill>
                  <a:schemeClr val="tx1"/>
                </a:solidFill>
                <a:latin typeface="Aptos" panose="020B0004020202020204" pitchFamily="34" charset="0"/>
                <a:ea typeface="+mn-ea"/>
                <a:cs typeface="+mn-cs"/>
              </a:defRPr>
            </a:lvl1pPr>
            <a:lvl2pPr marL="0" indent="0" algn="l" defTabSz="1007943" rtl="0" eaLnBrk="1" latinLnBrk="0" hangingPunct="1">
              <a:lnSpc>
                <a:spcPct val="110000"/>
              </a:lnSpc>
              <a:spcBef>
                <a:spcPts val="1200"/>
              </a:spcBef>
              <a:spcAft>
                <a:spcPts val="0"/>
              </a:spcAft>
              <a:buFont typeface="Arial" panose="020B0604020202020204" pitchFamily="34" charset="0"/>
              <a:buNone/>
              <a:defRPr sz="1200" b="1" kern="1200" spc="50" baseline="0">
                <a:solidFill>
                  <a:schemeClr val="tx1"/>
                </a:solidFill>
                <a:latin typeface="Aptos" panose="020B0004020202020204" pitchFamily="34" charset="0"/>
                <a:ea typeface="+mn-ea"/>
                <a:cs typeface="+mn-cs"/>
              </a:defRPr>
            </a:lvl2pPr>
            <a:lvl3pPr marL="216000" indent="-216000" algn="l" defTabSz="1007943" rtl="0" eaLnBrk="1" latinLnBrk="0" hangingPunct="1">
              <a:lnSpc>
                <a:spcPct val="110000"/>
              </a:lnSpc>
              <a:spcBef>
                <a:spcPts val="600"/>
              </a:spcBef>
              <a:spcAft>
                <a:spcPts val="0"/>
              </a:spcAft>
              <a:buFont typeface="Arial" panose="020B0604020202020204" pitchFamily="34" charset="0"/>
              <a:buChar char="•"/>
              <a:defRPr sz="1200" kern="1200" spc="50" baseline="0">
                <a:solidFill>
                  <a:schemeClr val="tx1"/>
                </a:solidFill>
                <a:latin typeface="Aptos" panose="020B0004020202020204" pitchFamily="34" charset="0"/>
                <a:ea typeface="+mn-ea"/>
                <a:cs typeface="+mn-cs"/>
              </a:defRPr>
            </a:lvl3pPr>
            <a:lvl4pPr marL="216000" indent="-216000" algn="l" defTabSz="1162050" rtl="0" eaLnBrk="1" latinLnBrk="0" hangingPunct="1">
              <a:lnSpc>
                <a:spcPct val="110000"/>
              </a:lnSpc>
              <a:spcBef>
                <a:spcPts val="600"/>
              </a:spcBef>
              <a:spcAft>
                <a:spcPts val="0"/>
              </a:spcAft>
              <a:buFont typeface="+mj-lt"/>
              <a:buAutoNum type="arabicPeriod"/>
              <a:tabLst/>
              <a:defRPr sz="1200" kern="1200" spc="50" baseline="0">
                <a:solidFill>
                  <a:schemeClr val="tx1"/>
                </a:solidFill>
                <a:latin typeface="Aptos" panose="020B0004020202020204" pitchFamily="34" charset="0"/>
                <a:ea typeface="+mn-ea"/>
                <a:cs typeface="+mn-cs"/>
              </a:defRPr>
            </a:lvl4pPr>
            <a:lvl5pPr marL="215900" indent="0" algn="l" defTabSz="1007943" rtl="0" eaLnBrk="1" latinLnBrk="0" hangingPunct="1">
              <a:lnSpc>
                <a:spcPct val="110000"/>
              </a:lnSpc>
              <a:spcBef>
                <a:spcPts val="600"/>
              </a:spcBef>
              <a:spcAft>
                <a:spcPts val="0"/>
              </a:spcAft>
              <a:buFont typeface="Aptos" panose="020B0004020202020204" pitchFamily="34" charset="0"/>
              <a:buNone/>
              <a:defRPr sz="1200" kern="1200" spc="50" baseline="0">
                <a:solidFill>
                  <a:schemeClr val="tx1"/>
                </a:solidFill>
                <a:latin typeface="Aptos" panose="020B0004020202020204" pitchFamily="34" charset="0"/>
                <a:ea typeface="+mn-ea"/>
                <a:cs typeface="+mn-cs"/>
              </a:defRPr>
            </a:lvl5pPr>
            <a:lvl6pPr marL="452438" indent="-216000" algn="l" defTabSz="1007943" rtl="0" eaLnBrk="1" latinLnBrk="0" hangingPunct="1">
              <a:lnSpc>
                <a:spcPct val="90000"/>
              </a:lnSpc>
              <a:spcBef>
                <a:spcPts val="300"/>
              </a:spcBef>
              <a:buFont typeface="Aptos" panose="020B0004020202020204" pitchFamily="34" charset="0"/>
              <a:buChar char="-"/>
              <a:defRPr sz="1200"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marR="0" lvl="0" indent="0" algn="l" defTabSz="1007943"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GB" sz="1200" b="1" i="0" u="none" strike="noStrike" kern="1200" cap="none" spc="50" normalizeH="0" baseline="0" noProof="0">
                <a:ln>
                  <a:noFill/>
                </a:ln>
                <a:solidFill>
                  <a:srgbClr val="004040"/>
                </a:solidFill>
                <a:effectLst/>
                <a:uLnTx/>
                <a:uFillTx/>
                <a:latin typeface="Aptos" panose="020B0004020202020204" pitchFamily="34" charset="0"/>
                <a:ea typeface="+mn-ea"/>
                <a:cs typeface="+mn-cs"/>
              </a:rPr>
              <a:t>4. Channel choice</a:t>
            </a:r>
          </a:p>
          <a:p>
            <a:pPr marL="0" marR="0" lvl="0" indent="0" algn="l" defTabSz="1007943"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GB" sz="1200" b="0" i="0" u="none" strike="noStrike" kern="1200" cap="none" spc="50" normalizeH="0" baseline="0" noProof="0">
                <a:ln>
                  <a:noFill/>
                </a:ln>
                <a:solidFill>
                  <a:srgbClr val="000000"/>
                </a:solidFill>
                <a:effectLst/>
                <a:uLnTx/>
                <a:uFillTx/>
                <a:latin typeface="Aptos" panose="020B0004020202020204" pitchFamily="34" charset="0"/>
                <a:ea typeface="+mn-ea"/>
                <a:cs typeface="+mn-cs"/>
              </a:rPr>
              <a:t>Digital channels are preferred (app, text, email) but consistency is paramount between online and offline channels, including arming staff with up-to-date information. </a:t>
            </a:r>
          </a:p>
          <a:p>
            <a:pPr marL="0" marR="0" lvl="0" indent="0" algn="r" defTabSz="1007943"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GB" sz="1000" b="0" i="1" u="none" strike="noStrike" kern="1200" cap="none" spc="50" normalizeH="0" baseline="0" noProof="0">
                <a:ln>
                  <a:noFill/>
                </a:ln>
                <a:solidFill>
                  <a:srgbClr val="000000"/>
                </a:solidFill>
                <a:effectLst/>
                <a:uLnTx/>
                <a:uFillTx/>
                <a:latin typeface="Aptos" panose="020B0004020202020204" pitchFamily="34" charset="0"/>
                <a:ea typeface="+mn-ea"/>
                <a:cs typeface="+mn-cs"/>
              </a:rPr>
              <a:t>(Avanti Disruption Comms II, 2024)</a:t>
            </a:r>
          </a:p>
        </p:txBody>
      </p:sp>
      <p:sp>
        <p:nvSpPr>
          <p:cNvPr id="28" name="Text Placeholder 6">
            <a:extLst>
              <a:ext uri="{FF2B5EF4-FFF2-40B4-BE49-F238E27FC236}">
                <a16:creationId xmlns:a16="http://schemas.microsoft.com/office/drawing/2014/main" id="{11631141-EB86-75C8-E062-06D60109A771}"/>
              </a:ext>
            </a:extLst>
          </p:cNvPr>
          <p:cNvSpPr txBox="1">
            <a:spLocks/>
          </p:cNvSpPr>
          <p:nvPr/>
        </p:nvSpPr>
        <p:spPr>
          <a:xfrm>
            <a:off x="3194458" y="3787360"/>
            <a:ext cx="1785165" cy="2263349"/>
          </a:xfrm>
          <a:prstGeom prst="rect">
            <a:avLst/>
          </a:prstGeom>
        </p:spPr>
        <p:txBody>
          <a:bodyPr vert="horz" wrap="square" lIns="0" tIns="0" rIns="0" bIns="0" rtlCol="0">
            <a:noAutofit/>
          </a:bodyPr>
          <a:lstStyle>
            <a:lvl1pPr marL="0" indent="0" algn="l" defTabSz="1007943" rtl="0" eaLnBrk="1" latinLnBrk="0" hangingPunct="1">
              <a:lnSpc>
                <a:spcPct val="110000"/>
              </a:lnSpc>
              <a:spcBef>
                <a:spcPts val="600"/>
              </a:spcBef>
              <a:spcAft>
                <a:spcPts val="0"/>
              </a:spcAft>
              <a:buFont typeface="Arial" panose="020B0604020202020204" pitchFamily="34" charset="0"/>
              <a:buNone/>
              <a:defRPr sz="1200" kern="1200" spc="50" baseline="0">
                <a:solidFill>
                  <a:schemeClr val="tx1"/>
                </a:solidFill>
                <a:latin typeface="Aptos" panose="020B0004020202020204" pitchFamily="34" charset="0"/>
                <a:ea typeface="+mn-ea"/>
                <a:cs typeface="+mn-cs"/>
              </a:defRPr>
            </a:lvl1pPr>
            <a:lvl2pPr marL="0" indent="0" algn="l" defTabSz="1007943" rtl="0" eaLnBrk="1" latinLnBrk="0" hangingPunct="1">
              <a:lnSpc>
                <a:spcPct val="110000"/>
              </a:lnSpc>
              <a:spcBef>
                <a:spcPts val="1200"/>
              </a:spcBef>
              <a:spcAft>
                <a:spcPts val="0"/>
              </a:spcAft>
              <a:buFont typeface="Arial" panose="020B0604020202020204" pitchFamily="34" charset="0"/>
              <a:buNone/>
              <a:defRPr sz="1200" b="1" kern="1200" spc="50" baseline="0">
                <a:solidFill>
                  <a:schemeClr val="tx1"/>
                </a:solidFill>
                <a:latin typeface="Aptos" panose="020B0004020202020204" pitchFamily="34" charset="0"/>
                <a:ea typeface="+mn-ea"/>
                <a:cs typeface="+mn-cs"/>
              </a:defRPr>
            </a:lvl2pPr>
            <a:lvl3pPr marL="216000" indent="-216000" algn="l" defTabSz="1007943" rtl="0" eaLnBrk="1" latinLnBrk="0" hangingPunct="1">
              <a:lnSpc>
                <a:spcPct val="110000"/>
              </a:lnSpc>
              <a:spcBef>
                <a:spcPts val="600"/>
              </a:spcBef>
              <a:spcAft>
                <a:spcPts val="0"/>
              </a:spcAft>
              <a:buFont typeface="Arial" panose="020B0604020202020204" pitchFamily="34" charset="0"/>
              <a:buChar char="•"/>
              <a:defRPr sz="1200" kern="1200" spc="50" baseline="0">
                <a:solidFill>
                  <a:schemeClr val="tx1"/>
                </a:solidFill>
                <a:latin typeface="Aptos" panose="020B0004020202020204" pitchFamily="34" charset="0"/>
                <a:ea typeface="+mn-ea"/>
                <a:cs typeface="+mn-cs"/>
              </a:defRPr>
            </a:lvl3pPr>
            <a:lvl4pPr marL="216000" indent="-216000" algn="l" defTabSz="1162050" rtl="0" eaLnBrk="1" latinLnBrk="0" hangingPunct="1">
              <a:lnSpc>
                <a:spcPct val="110000"/>
              </a:lnSpc>
              <a:spcBef>
                <a:spcPts val="600"/>
              </a:spcBef>
              <a:spcAft>
                <a:spcPts val="0"/>
              </a:spcAft>
              <a:buFont typeface="+mj-lt"/>
              <a:buAutoNum type="arabicPeriod"/>
              <a:tabLst/>
              <a:defRPr sz="1200" kern="1200" spc="50" baseline="0">
                <a:solidFill>
                  <a:schemeClr val="tx1"/>
                </a:solidFill>
                <a:latin typeface="Aptos" panose="020B0004020202020204" pitchFamily="34" charset="0"/>
                <a:ea typeface="+mn-ea"/>
                <a:cs typeface="+mn-cs"/>
              </a:defRPr>
            </a:lvl4pPr>
            <a:lvl5pPr marL="215900" indent="0" algn="l" defTabSz="1007943" rtl="0" eaLnBrk="1" latinLnBrk="0" hangingPunct="1">
              <a:lnSpc>
                <a:spcPct val="110000"/>
              </a:lnSpc>
              <a:spcBef>
                <a:spcPts val="600"/>
              </a:spcBef>
              <a:spcAft>
                <a:spcPts val="0"/>
              </a:spcAft>
              <a:buFont typeface="Aptos" panose="020B0004020202020204" pitchFamily="34" charset="0"/>
              <a:buNone/>
              <a:defRPr sz="1200" kern="1200" spc="50" baseline="0">
                <a:solidFill>
                  <a:schemeClr val="tx1"/>
                </a:solidFill>
                <a:latin typeface="Aptos" panose="020B0004020202020204" pitchFamily="34" charset="0"/>
                <a:ea typeface="+mn-ea"/>
                <a:cs typeface="+mn-cs"/>
              </a:defRPr>
            </a:lvl5pPr>
            <a:lvl6pPr marL="452438" indent="-216000" algn="l" defTabSz="1007943" rtl="0" eaLnBrk="1" latinLnBrk="0" hangingPunct="1">
              <a:lnSpc>
                <a:spcPct val="90000"/>
              </a:lnSpc>
              <a:spcBef>
                <a:spcPts val="300"/>
              </a:spcBef>
              <a:buFont typeface="Aptos" panose="020B0004020202020204" pitchFamily="34" charset="0"/>
              <a:buChar char="-"/>
              <a:defRPr sz="1200"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marR="0" lvl="0" indent="0" algn="l" defTabSz="1007943"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GB" sz="1200" b="1" i="0" u="none" strike="noStrike" kern="1200" cap="none" spc="50" normalizeH="0" baseline="0" noProof="0">
                <a:ln>
                  <a:noFill/>
                </a:ln>
                <a:solidFill>
                  <a:srgbClr val="004040"/>
                </a:solidFill>
                <a:effectLst/>
                <a:uLnTx/>
                <a:uFillTx/>
                <a:latin typeface="Aptos" panose="020B0004020202020204" pitchFamily="34" charset="0"/>
                <a:ea typeface="+mn-ea"/>
                <a:cs typeface="+mn-cs"/>
              </a:rPr>
              <a:t>7. Varying expectations</a:t>
            </a:r>
          </a:p>
          <a:p>
            <a:pPr marL="0" marR="0" lvl="0" indent="0" algn="l" defTabSz="1007943"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GB" sz="1200" b="0" i="0" u="none" strike="noStrike" kern="1200" cap="none" spc="50" normalizeH="0" baseline="0" noProof="0">
                <a:ln>
                  <a:noFill/>
                </a:ln>
                <a:solidFill>
                  <a:srgbClr val="000000"/>
                </a:solidFill>
                <a:effectLst/>
                <a:uLnTx/>
                <a:uFillTx/>
                <a:latin typeface="Aptos" panose="020B0004020202020204" pitchFamily="34" charset="0"/>
                <a:ea typeface="+mn-ea"/>
                <a:cs typeface="+mn-cs"/>
              </a:rPr>
              <a:t>The more connected and engaged the customer, the higher their expectations and harder they are to please.</a:t>
            </a:r>
          </a:p>
          <a:p>
            <a:pPr marL="0" marR="0" lvl="0" indent="0" algn="r" defTabSz="1007943"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GB" sz="1000" b="0" i="1" u="none" strike="noStrike" kern="1200" cap="none" spc="50" normalizeH="0" baseline="0" noProof="0">
                <a:ln>
                  <a:noFill/>
                </a:ln>
                <a:solidFill>
                  <a:srgbClr val="000000"/>
                </a:solidFill>
                <a:effectLst/>
                <a:uLnTx/>
                <a:uFillTx/>
                <a:latin typeface="Aptos" panose="020B0004020202020204" pitchFamily="34" charset="0"/>
                <a:ea typeface="+mn-ea"/>
                <a:cs typeface="+mn-cs"/>
              </a:rPr>
              <a:t>(Avanti Disruption Comms II, 2024) </a:t>
            </a:r>
          </a:p>
        </p:txBody>
      </p:sp>
      <p:sp>
        <p:nvSpPr>
          <p:cNvPr id="29" name="Text Placeholder 7">
            <a:extLst>
              <a:ext uri="{FF2B5EF4-FFF2-40B4-BE49-F238E27FC236}">
                <a16:creationId xmlns:a16="http://schemas.microsoft.com/office/drawing/2014/main" id="{21F2EFD4-7640-0A92-EFF0-6BCD91AA9A2C}"/>
              </a:ext>
            </a:extLst>
          </p:cNvPr>
          <p:cNvSpPr txBox="1">
            <a:spLocks/>
          </p:cNvSpPr>
          <p:nvPr/>
        </p:nvSpPr>
        <p:spPr>
          <a:xfrm>
            <a:off x="9840913" y="1218050"/>
            <a:ext cx="2051049" cy="2189970"/>
          </a:xfrm>
          <a:prstGeom prst="rect">
            <a:avLst/>
          </a:prstGeom>
        </p:spPr>
        <p:txBody>
          <a:bodyPr vert="horz" wrap="square" lIns="0" tIns="0" rIns="0" bIns="0" rtlCol="0">
            <a:noAutofit/>
          </a:bodyPr>
          <a:lstStyle>
            <a:lvl1pPr marL="0" indent="0" algn="l" defTabSz="1007943" rtl="0" eaLnBrk="1" latinLnBrk="0" hangingPunct="1">
              <a:lnSpc>
                <a:spcPct val="110000"/>
              </a:lnSpc>
              <a:spcBef>
                <a:spcPts val="600"/>
              </a:spcBef>
              <a:spcAft>
                <a:spcPts val="0"/>
              </a:spcAft>
              <a:buFont typeface="Arial" panose="020B0604020202020204" pitchFamily="34" charset="0"/>
              <a:buNone/>
              <a:defRPr sz="1200" kern="1200" spc="50" baseline="0">
                <a:solidFill>
                  <a:schemeClr val="tx1"/>
                </a:solidFill>
                <a:latin typeface="Aptos" panose="020B0004020202020204" pitchFamily="34" charset="0"/>
                <a:ea typeface="+mn-ea"/>
                <a:cs typeface="+mn-cs"/>
              </a:defRPr>
            </a:lvl1pPr>
            <a:lvl2pPr marL="0" indent="0" algn="l" defTabSz="1007943" rtl="0" eaLnBrk="1" latinLnBrk="0" hangingPunct="1">
              <a:lnSpc>
                <a:spcPct val="110000"/>
              </a:lnSpc>
              <a:spcBef>
                <a:spcPts val="1200"/>
              </a:spcBef>
              <a:spcAft>
                <a:spcPts val="0"/>
              </a:spcAft>
              <a:buFont typeface="Arial" panose="020B0604020202020204" pitchFamily="34" charset="0"/>
              <a:buNone/>
              <a:defRPr sz="1200" b="1" kern="1200" spc="50" baseline="0">
                <a:solidFill>
                  <a:schemeClr val="tx1"/>
                </a:solidFill>
                <a:latin typeface="Aptos" panose="020B0004020202020204" pitchFamily="34" charset="0"/>
                <a:ea typeface="+mn-ea"/>
                <a:cs typeface="+mn-cs"/>
              </a:defRPr>
            </a:lvl2pPr>
            <a:lvl3pPr marL="216000" indent="-216000" algn="l" defTabSz="1007943" rtl="0" eaLnBrk="1" latinLnBrk="0" hangingPunct="1">
              <a:lnSpc>
                <a:spcPct val="110000"/>
              </a:lnSpc>
              <a:spcBef>
                <a:spcPts val="600"/>
              </a:spcBef>
              <a:spcAft>
                <a:spcPts val="0"/>
              </a:spcAft>
              <a:buFont typeface="Arial" panose="020B0604020202020204" pitchFamily="34" charset="0"/>
              <a:buChar char="•"/>
              <a:defRPr sz="1200" kern="1200" spc="50" baseline="0">
                <a:solidFill>
                  <a:schemeClr val="tx1"/>
                </a:solidFill>
                <a:latin typeface="Aptos" panose="020B0004020202020204" pitchFamily="34" charset="0"/>
                <a:ea typeface="+mn-ea"/>
                <a:cs typeface="+mn-cs"/>
              </a:defRPr>
            </a:lvl3pPr>
            <a:lvl4pPr marL="216000" indent="-216000" algn="l" defTabSz="1162050" rtl="0" eaLnBrk="1" latinLnBrk="0" hangingPunct="1">
              <a:lnSpc>
                <a:spcPct val="110000"/>
              </a:lnSpc>
              <a:spcBef>
                <a:spcPts val="600"/>
              </a:spcBef>
              <a:spcAft>
                <a:spcPts val="0"/>
              </a:spcAft>
              <a:buFont typeface="+mj-lt"/>
              <a:buAutoNum type="arabicPeriod"/>
              <a:tabLst/>
              <a:defRPr sz="1200" kern="1200" spc="50" baseline="0">
                <a:solidFill>
                  <a:schemeClr val="tx1"/>
                </a:solidFill>
                <a:latin typeface="Aptos" panose="020B0004020202020204" pitchFamily="34" charset="0"/>
                <a:ea typeface="+mn-ea"/>
                <a:cs typeface="+mn-cs"/>
              </a:defRPr>
            </a:lvl4pPr>
            <a:lvl5pPr marL="215900" indent="0" algn="l" defTabSz="1007943" rtl="0" eaLnBrk="1" latinLnBrk="0" hangingPunct="1">
              <a:lnSpc>
                <a:spcPct val="110000"/>
              </a:lnSpc>
              <a:spcBef>
                <a:spcPts val="600"/>
              </a:spcBef>
              <a:spcAft>
                <a:spcPts val="0"/>
              </a:spcAft>
              <a:buFont typeface="Aptos" panose="020B0004020202020204" pitchFamily="34" charset="0"/>
              <a:buNone/>
              <a:defRPr sz="1200" kern="1200" spc="50" baseline="0">
                <a:solidFill>
                  <a:schemeClr val="tx1"/>
                </a:solidFill>
                <a:latin typeface="Aptos" panose="020B0004020202020204" pitchFamily="34" charset="0"/>
                <a:ea typeface="+mn-ea"/>
                <a:cs typeface="+mn-cs"/>
              </a:defRPr>
            </a:lvl5pPr>
            <a:lvl6pPr marL="452438" indent="-216000" algn="l" defTabSz="1007943" rtl="0" eaLnBrk="1" latinLnBrk="0" hangingPunct="1">
              <a:lnSpc>
                <a:spcPct val="90000"/>
              </a:lnSpc>
              <a:spcBef>
                <a:spcPts val="300"/>
              </a:spcBef>
              <a:buFont typeface="Aptos" panose="020B0004020202020204" pitchFamily="34" charset="0"/>
              <a:buChar char="-"/>
              <a:defRPr sz="1200"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marR="0" lvl="0" indent="0" algn="l" defTabSz="1007943"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GB" sz="1200" b="1" i="0" u="none" strike="noStrike" kern="1200" cap="none" spc="50" normalizeH="0" baseline="0" noProof="0">
                <a:ln>
                  <a:noFill/>
                </a:ln>
                <a:solidFill>
                  <a:srgbClr val="004040"/>
                </a:solidFill>
                <a:effectLst/>
                <a:uLnTx/>
                <a:uFillTx/>
                <a:latin typeface="Aptos" panose="020B0004020202020204" pitchFamily="34" charset="0"/>
                <a:ea typeface="+mn-ea"/>
                <a:cs typeface="+mn-cs"/>
              </a:rPr>
              <a:t>5. Rail is falling behind</a:t>
            </a:r>
          </a:p>
          <a:p>
            <a:pPr marL="0" marR="0" lvl="0" indent="0" algn="l" defTabSz="1007943"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GB" sz="1200" b="0" i="0" u="none" strike="noStrike" kern="1200" cap="none" spc="50" normalizeH="0" baseline="0" noProof="0">
                <a:ln>
                  <a:noFill/>
                </a:ln>
                <a:solidFill>
                  <a:srgbClr val="000000"/>
                </a:solidFill>
                <a:effectLst/>
                <a:uLnTx/>
                <a:uFillTx/>
                <a:latin typeface="Aptos" panose="020B0004020202020204" pitchFamily="34" charset="0"/>
                <a:ea typeface="+mn-ea"/>
                <a:cs typeface="+mn-cs"/>
              </a:rPr>
              <a:t>Rail information is falling behind other types of transportation when it comes to keeping passengers informed about disruption and their choices.</a:t>
            </a:r>
          </a:p>
          <a:p>
            <a:pPr marL="0" marR="0" lvl="0" indent="0" algn="r" defTabSz="1007943"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GB" sz="1000" b="0" i="1" u="none" strike="noStrike" kern="1200" cap="none" spc="50" normalizeH="0" baseline="0" noProof="0">
                <a:ln>
                  <a:noFill/>
                </a:ln>
                <a:solidFill>
                  <a:srgbClr val="000000"/>
                </a:solidFill>
                <a:effectLst/>
                <a:uLnTx/>
                <a:uFillTx/>
                <a:latin typeface="Aptos" panose="020B0004020202020204" pitchFamily="34" charset="0"/>
                <a:ea typeface="+mn-ea"/>
                <a:cs typeface="+mn-cs"/>
              </a:rPr>
              <a:t>(SISJ, 2023)</a:t>
            </a:r>
          </a:p>
        </p:txBody>
      </p:sp>
      <p:sp>
        <p:nvSpPr>
          <p:cNvPr id="30" name="Text Placeholder 8">
            <a:extLst>
              <a:ext uri="{FF2B5EF4-FFF2-40B4-BE49-F238E27FC236}">
                <a16:creationId xmlns:a16="http://schemas.microsoft.com/office/drawing/2014/main" id="{3BA7DCA4-2EDE-A541-56A8-631B07DE44C1}"/>
              </a:ext>
            </a:extLst>
          </p:cNvPr>
          <p:cNvSpPr txBox="1">
            <a:spLocks/>
          </p:cNvSpPr>
          <p:nvPr/>
        </p:nvSpPr>
        <p:spPr>
          <a:xfrm>
            <a:off x="1042419" y="3787360"/>
            <a:ext cx="1906263" cy="2457506"/>
          </a:xfrm>
          <a:prstGeom prst="rect">
            <a:avLst/>
          </a:prstGeom>
        </p:spPr>
        <p:txBody>
          <a:bodyPr vert="horz" wrap="square" lIns="0" tIns="0" rIns="0" bIns="0" rtlCol="0">
            <a:noAutofit/>
          </a:bodyPr>
          <a:lstStyle>
            <a:lvl1pPr marL="0" indent="0" algn="l" defTabSz="1007943" rtl="0" eaLnBrk="1" latinLnBrk="0" hangingPunct="1">
              <a:lnSpc>
                <a:spcPct val="110000"/>
              </a:lnSpc>
              <a:spcBef>
                <a:spcPts val="600"/>
              </a:spcBef>
              <a:spcAft>
                <a:spcPts val="0"/>
              </a:spcAft>
              <a:buFont typeface="Arial" panose="020B0604020202020204" pitchFamily="34" charset="0"/>
              <a:buNone/>
              <a:defRPr sz="1200" kern="1200" spc="50" baseline="0">
                <a:solidFill>
                  <a:schemeClr val="tx1"/>
                </a:solidFill>
                <a:latin typeface="Aptos" panose="020B0004020202020204" pitchFamily="34" charset="0"/>
                <a:ea typeface="+mn-ea"/>
                <a:cs typeface="+mn-cs"/>
              </a:defRPr>
            </a:lvl1pPr>
            <a:lvl2pPr marL="0" indent="0" algn="l" defTabSz="1007943" rtl="0" eaLnBrk="1" latinLnBrk="0" hangingPunct="1">
              <a:lnSpc>
                <a:spcPct val="110000"/>
              </a:lnSpc>
              <a:spcBef>
                <a:spcPts val="1200"/>
              </a:spcBef>
              <a:spcAft>
                <a:spcPts val="0"/>
              </a:spcAft>
              <a:buFont typeface="Arial" panose="020B0604020202020204" pitchFamily="34" charset="0"/>
              <a:buNone/>
              <a:defRPr sz="1200" b="1" kern="1200" spc="50" baseline="0">
                <a:solidFill>
                  <a:schemeClr val="tx1"/>
                </a:solidFill>
                <a:latin typeface="Aptos" panose="020B0004020202020204" pitchFamily="34" charset="0"/>
                <a:ea typeface="+mn-ea"/>
                <a:cs typeface="+mn-cs"/>
              </a:defRPr>
            </a:lvl2pPr>
            <a:lvl3pPr marL="216000" indent="-216000" algn="l" defTabSz="1007943" rtl="0" eaLnBrk="1" latinLnBrk="0" hangingPunct="1">
              <a:lnSpc>
                <a:spcPct val="110000"/>
              </a:lnSpc>
              <a:spcBef>
                <a:spcPts val="600"/>
              </a:spcBef>
              <a:spcAft>
                <a:spcPts val="0"/>
              </a:spcAft>
              <a:buFont typeface="Arial" panose="020B0604020202020204" pitchFamily="34" charset="0"/>
              <a:buChar char="•"/>
              <a:defRPr sz="1200" kern="1200" spc="50" baseline="0">
                <a:solidFill>
                  <a:schemeClr val="tx1"/>
                </a:solidFill>
                <a:latin typeface="Aptos" panose="020B0004020202020204" pitchFamily="34" charset="0"/>
                <a:ea typeface="+mn-ea"/>
                <a:cs typeface="+mn-cs"/>
              </a:defRPr>
            </a:lvl3pPr>
            <a:lvl4pPr marL="216000" indent="-216000" algn="l" defTabSz="1162050" rtl="0" eaLnBrk="1" latinLnBrk="0" hangingPunct="1">
              <a:lnSpc>
                <a:spcPct val="110000"/>
              </a:lnSpc>
              <a:spcBef>
                <a:spcPts val="600"/>
              </a:spcBef>
              <a:spcAft>
                <a:spcPts val="0"/>
              </a:spcAft>
              <a:buFont typeface="+mj-lt"/>
              <a:buAutoNum type="arabicPeriod"/>
              <a:tabLst/>
              <a:defRPr sz="1200" kern="1200" spc="50" baseline="0">
                <a:solidFill>
                  <a:schemeClr val="tx1"/>
                </a:solidFill>
                <a:latin typeface="Aptos" panose="020B0004020202020204" pitchFamily="34" charset="0"/>
                <a:ea typeface="+mn-ea"/>
                <a:cs typeface="+mn-cs"/>
              </a:defRPr>
            </a:lvl4pPr>
            <a:lvl5pPr marL="215900" indent="0" algn="l" defTabSz="1007943" rtl="0" eaLnBrk="1" latinLnBrk="0" hangingPunct="1">
              <a:lnSpc>
                <a:spcPct val="110000"/>
              </a:lnSpc>
              <a:spcBef>
                <a:spcPts val="600"/>
              </a:spcBef>
              <a:spcAft>
                <a:spcPts val="0"/>
              </a:spcAft>
              <a:buFont typeface="Aptos" panose="020B0004020202020204" pitchFamily="34" charset="0"/>
              <a:buNone/>
              <a:defRPr sz="1200" kern="1200" spc="50" baseline="0">
                <a:solidFill>
                  <a:schemeClr val="tx1"/>
                </a:solidFill>
                <a:latin typeface="Aptos" panose="020B0004020202020204" pitchFamily="34" charset="0"/>
                <a:ea typeface="+mn-ea"/>
                <a:cs typeface="+mn-cs"/>
              </a:defRPr>
            </a:lvl5pPr>
            <a:lvl6pPr marL="452438" indent="-216000" algn="l" defTabSz="1007943" rtl="0" eaLnBrk="1" latinLnBrk="0" hangingPunct="1">
              <a:lnSpc>
                <a:spcPct val="90000"/>
              </a:lnSpc>
              <a:spcBef>
                <a:spcPts val="300"/>
              </a:spcBef>
              <a:buFont typeface="Aptos" panose="020B0004020202020204" pitchFamily="34" charset="0"/>
              <a:buChar char="-"/>
              <a:defRPr sz="1200"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marR="0" lvl="0" indent="0" algn="l" defTabSz="1007943"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GB" sz="1200" b="1" i="0" u="none" strike="noStrike" kern="1200" cap="none" spc="50" normalizeH="0" baseline="0" noProof="0">
                <a:ln>
                  <a:noFill/>
                </a:ln>
                <a:solidFill>
                  <a:srgbClr val="004040"/>
                </a:solidFill>
                <a:effectLst/>
                <a:uLnTx/>
                <a:uFillTx/>
                <a:latin typeface="Aptos" panose="020B0004020202020204" pitchFamily="34" charset="0"/>
                <a:ea typeface="+mn-ea"/>
                <a:cs typeface="+mn-cs"/>
              </a:rPr>
              <a:t>6. Different needs</a:t>
            </a:r>
          </a:p>
          <a:p>
            <a:pPr marL="0" marR="0" lvl="0" indent="0" algn="l" defTabSz="1007943"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GB" sz="1200" b="0" i="0" u="none" strike="noStrike" kern="1200" cap="none" spc="50" normalizeH="0" baseline="0" noProof="0">
                <a:ln>
                  <a:noFill/>
                </a:ln>
                <a:solidFill>
                  <a:srgbClr val="000000"/>
                </a:solidFill>
                <a:effectLst/>
                <a:uLnTx/>
                <a:uFillTx/>
                <a:latin typeface="Aptos" panose="020B0004020202020204" pitchFamily="34" charset="0"/>
                <a:ea typeface="+mn-ea"/>
                <a:cs typeface="+mn-cs"/>
              </a:rPr>
              <a:t>Those with a disability often have more acute needs e.g. greater necessity to plan journeys in advance and reliance on a narrower set of information channels.</a:t>
            </a:r>
          </a:p>
          <a:p>
            <a:pPr marL="0" marR="0" lvl="0" indent="0" algn="r" defTabSz="1007943"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GB" sz="1000" b="0" i="1" u="none" strike="noStrike" kern="1200" cap="none" spc="50" normalizeH="0" baseline="0" noProof="0">
                <a:ln>
                  <a:noFill/>
                </a:ln>
                <a:solidFill>
                  <a:srgbClr val="000000"/>
                </a:solidFill>
                <a:effectLst/>
                <a:uLnTx/>
                <a:uFillTx/>
                <a:latin typeface="Aptos" panose="020B0004020202020204" pitchFamily="34" charset="0"/>
                <a:ea typeface="+mn-ea"/>
                <a:cs typeface="+mn-cs"/>
              </a:rPr>
              <a:t>(Various projects, 2022 – 2024) </a:t>
            </a:r>
          </a:p>
        </p:txBody>
      </p:sp>
      <p:sp>
        <p:nvSpPr>
          <p:cNvPr id="31" name="Text Placeholder 9">
            <a:extLst>
              <a:ext uri="{FF2B5EF4-FFF2-40B4-BE49-F238E27FC236}">
                <a16:creationId xmlns:a16="http://schemas.microsoft.com/office/drawing/2014/main" id="{0306DFA2-F4A3-E259-50EB-885DD2F6D96D}"/>
              </a:ext>
            </a:extLst>
          </p:cNvPr>
          <p:cNvSpPr txBox="1">
            <a:spLocks/>
          </p:cNvSpPr>
          <p:nvPr/>
        </p:nvSpPr>
        <p:spPr>
          <a:xfrm>
            <a:off x="9834964" y="3787360"/>
            <a:ext cx="1872000" cy="2719736"/>
          </a:xfrm>
          <a:prstGeom prst="rect">
            <a:avLst/>
          </a:prstGeom>
        </p:spPr>
        <p:txBody>
          <a:bodyPr vert="horz" wrap="square" lIns="0" tIns="0" rIns="0" bIns="0" rtlCol="0">
            <a:noAutofit/>
          </a:bodyPr>
          <a:lstStyle>
            <a:lvl1pPr marL="0" indent="0" algn="l" defTabSz="1007943" rtl="0" eaLnBrk="1" latinLnBrk="0" hangingPunct="1">
              <a:lnSpc>
                <a:spcPct val="110000"/>
              </a:lnSpc>
              <a:spcBef>
                <a:spcPts val="600"/>
              </a:spcBef>
              <a:spcAft>
                <a:spcPts val="0"/>
              </a:spcAft>
              <a:buFont typeface="Arial" panose="020B0604020202020204" pitchFamily="34" charset="0"/>
              <a:buNone/>
              <a:defRPr sz="1200" kern="1200" spc="50" baseline="0">
                <a:solidFill>
                  <a:schemeClr val="tx1"/>
                </a:solidFill>
                <a:latin typeface="Aptos" panose="020B0004020202020204" pitchFamily="34" charset="0"/>
                <a:ea typeface="+mn-ea"/>
                <a:cs typeface="+mn-cs"/>
              </a:defRPr>
            </a:lvl1pPr>
            <a:lvl2pPr marL="0" indent="0" algn="l" defTabSz="1007943" rtl="0" eaLnBrk="1" latinLnBrk="0" hangingPunct="1">
              <a:lnSpc>
                <a:spcPct val="110000"/>
              </a:lnSpc>
              <a:spcBef>
                <a:spcPts val="1200"/>
              </a:spcBef>
              <a:spcAft>
                <a:spcPts val="0"/>
              </a:spcAft>
              <a:buFont typeface="Arial" panose="020B0604020202020204" pitchFamily="34" charset="0"/>
              <a:buNone/>
              <a:defRPr sz="1200" b="1" kern="1200" spc="50" baseline="0">
                <a:solidFill>
                  <a:schemeClr val="tx1"/>
                </a:solidFill>
                <a:latin typeface="Aptos" panose="020B0004020202020204" pitchFamily="34" charset="0"/>
                <a:ea typeface="+mn-ea"/>
                <a:cs typeface="+mn-cs"/>
              </a:defRPr>
            </a:lvl2pPr>
            <a:lvl3pPr marL="216000" indent="-216000" algn="l" defTabSz="1007943" rtl="0" eaLnBrk="1" latinLnBrk="0" hangingPunct="1">
              <a:lnSpc>
                <a:spcPct val="110000"/>
              </a:lnSpc>
              <a:spcBef>
                <a:spcPts val="600"/>
              </a:spcBef>
              <a:spcAft>
                <a:spcPts val="0"/>
              </a:spcAft>
              <a:buFont typeface="Arial" panose="020B0604020202020204" pitchFamily="34" charset="0"/>
              <a:buChar char="•"/>
              <a:defRPr sz="1200" kern="1200" spc="50" baseline="0">
                <a:solidFill>
                  <a:schemeClr val="tx1"/>
                </a:solidFill>
                <a:latin typeface="Aptos" panose="020B0004020202020204" pitchFamily="34" charset="0"/>
                <a:ea typeface="+mn-ea"/>
                <a:cs typeface="+mn-cs"/>
              </a:defRPr>
            </a:lvl3pPr>
            <a:lvl4pPr marL="216000" indent="-216000" algn="l" defTabSz="1162050" rtl="0" eaLnBrk="1" latinLnBrk="0" hangingPunct="1">
              <a:lnSpc>
                <a:spcPct val="110000"/>
              </a:lnSpc>
              <a:spcBef>
                <a:spcPts val="600"/>
              </a:spcBef>
              <a:spcAft>
                <a:spcPts val="0"/>
              </a:spcAft>
              <a:buFont typeface="+mj-lt"/>
              <a:buAutoNum type="arabicPeriod"/>
              <a:tabLst/>
              <a:defRPr sz="1200" kern="1200" spc="50" baseline="0">
                <a:solidFill>
                  <a:schemeClr val="tx1"/>
                </a:solidFill>
                <a:latin typeface="Aptos" panose="020B0004020202020204" pitchFamily="34" charset="0"/>
                <a:ea typeface="+mn-ea"/>
                <a:cs typeface="+mn-cs"/>
              </a:defRPr>
            </a:lvl4pPr>
            <a:lvl5pPr marL="215900" indent="0" algn="l" defTabSz="1007943" rtl="0" eaLnBrk="1" latinLnBrk="0" hangingPunct="1">
              <a:lnSpc>
                <a:spcPct val="110000"/>
              </a:lnSpc>
              <a:spcBef>
                <a:spcPts val="600"/>
              </a:spcBef>
              <a:spcAft>
                <a:spcPts val="0"/>
              </a:spcAft>
              <a:buFont typeface="Aptos" panose="020B0004020202020204" pitchFamily="34" charset="0"/>
              <a:buNone/>
              <a:defRPr sz="1200" kern="1200" spc="50" baseline="0">
                <a:solidFill>
                  <a:schemeClr val="tx1"/>
                </a:solidFill>
                <a:latin typeface="Aptos" panose="020B0004020202020204" pitchFamily="34" charset="0"/>
                <a:ea typeface="+mn-ea"/>
                <a:cs typeface="+mn-cs"/>
              </a:defRPr>
            </a:lvl5pPr>
            <a:lvl6pPr marL="452438" indent="-216000" algn="l" defTabSz="1007943" rtl="0" eaLnBrk="1" latinLnBrk="0" hangingPunct="1">
              <a:lnSpc>
                <a:spcPct val="90000"/>
              </a:lnSpc>
              <a:spcBef>
                <a:spcPts val="300"/>
              </a:spcBef>
              <a:buFont typeface="Aptos" panose="020B0004020202020204" pitchFamily="34" charset="0"/>
              <a:buChar char="-"/>
              <a:defRPr sz="1200"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marR="0" lvl="0" indent="0" algn="l" defTabSz="1007943"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GB" sz="1200" b="1" i="0" u="none" strike="noStrike" kern="1200" cap="none" spc="50" normalizeH="0" baseline="0" noProof="0">
                <a:ln>
                  <a:noFill/>
                </a:ln>
                <a:solidFill>
                  <a:srgbClr val="004040"/>
                </a:solidFill>
                <a:effectLst/>
                <a:uLnTx/>
                <a:uFillTx/>
                <a:latin typeface="Aptos" panose="020B0004020202020204" pitchFamily="34" charset="0"/>
                <a:ea typeface="+mn-ea"/>
                <a:cs typeface="+mn-cs"/>
              </a:rPr>
              <a:t>10. Improvements can have a genuine impact</a:t>
            </a:r>
          </a:p>
          <a:p>
            <a:pPr marL="0" marR="0" lvl="0" indent="0" algn="l" defTabSz="1007943"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GB" sz="1200" b="0" i="0" u="none" strike="noStrike" kern="1200" cap="none" spc="50" normalizeH="0" baseline="0" noProof="0">
                <a:ln>
                  <a:noFill/>
                </a:ln>
                <a:solidFill>
                  <a:srgbClr val="000000"/>
                </a:solidFill>
                <a:effectLst/>
                <a:uLnTx/>
                <a:uFillTx/>
                <a:latin typeface="Aptos" panose="020B0004020202020204" pitchFamily="34" charset="0"/>
                <a:ea typeface="+mn-ea"/>
                <a:cs typeface="+mn-cs"/>
              </a:rPr>
              <a:t>Rail interventions with the greatest impact on satisfaction often link to disruption e.g. real-time information via smartphone, guarantee tickets can be used on other services, automatic compensation. </a:t>
            </a:r>
          </a:p>
          <a:p>
            <a:pPr marL="0" marR="0" lvl="0" indent="0" algn="r" defTabSz="1007943"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GB" sz="1000" b="0" i="1" u="none" strike="noStrike" kern="1200" cap="none" spc="50" normalizeH="0" baseline="0" noProof="0">
                <a:ln>
                  <a:noFill/>
                </a:ln>
                <a:solidFill>
                  <a:srgbClr val="000000"/>
                </a:solidFill>
                <a:effectLst/>
                <a:uLnTx/>
                <a:uFillTx/>
                <a:latin typeface="Aptos" panose="020B0004020202020204" pitchFamily="34" charset="0"/>
                <a:ea typeface="+mn-ea"/>
                <a:cs typeface="+mn-cs"/>
              </a:rPr>
              <a:t>(Passenger Interventions I &amp; II, 2022, 2024) </a:t>
            </a:r>
          </a:p>
        </p:txBody>
      </p:sp>
      <p:sp>
        <p:nvSpPr>
          <p:cNvPr id="32" name="TextBox 31">
            <a:extLst>
              <a:ext uri="{FF2B5EF4-FFF2-40B4-BE49-F238E27FC236}">
                <a16:creationId xmlns:a16="http://schemas.microsoft.com/office/drawing/2014/main" id="{67663926-70B3-3EF3-DFB1-2F6EC842554E}"/>
              </a:ext>
            </a:extLst>
          </p:cNvPr>
          <p:cNvSpPr txBox="1"/>
          <p:nvPr/>
        </p:nvSpPr>
        <p:spPr>
          <a:xfrm>
            <a:off x="1042420" y="990755"/>
            <a:ext cx="1534291" cy="297631"/>
          </a:xfrm>
          <a:prstGeom prst="rect">
            <a:avLst/>
          </a:prstGeom>
          <a:noFill/>
        </p:spPr>
        <p:txBody>
          <a:bodyPr wrap="none" lIns="0" tIns="0" rIns="0" bIns="0"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4040"/>
                </a:solidFill>
                <a:effectLst/>
                <a:uLnTx/>
                <a:uFillTx/>
              </a:rPr>
              <a:t>PASSENGERS WANT:</a:t>
            </a:r>
            <a:endParaRPr kumimoji="0" lang="en-GB" sz="1200" b="1" i="0" u="none" strike="noStrike" kern="0" cap="none" spc="0" normalizeH="0" baseline="0" noProof="0">
              <a:ln>
                <a:noFill/>
              </a:ln>
              <a:solidFill>
                <a:srgbClr val="004040"/>
              </a:solidFill>
              <a:effectLst/>
              <a:uLnTx/>
              <a:uFillTx/>
            </a:endParaRPr>
          </a:p>
        </p:txBody>
      </p:sp>
      <p:sp>
        <p:nvSpPr>
          <p:cNvPr id="33" name="TextBox 32">
            <a:extLst>
              <a:ext uri="{FF2B5EF4-FFF2-40B4-BE49-F238E27FC236}">
                <a16:creationId xmlns:a16="http://schemas.microsoft.com/office/drawing/2014/main" id="{B00687FB-558E-8D2F-E1C8-B6BC0C50DD0B}"/>
              </a:ext>
            </a:extLst>
          </p:cNvPr>
          <p:cNvSpPr txBox="1"/>
          <p:nvPr/>
        </p:nvSpPr>
        <p:spPr>
          <a:xfrm>
            <a:off x="1042420" y="3550120"/>
            <a:ext cx="1534291" cy="297631"/>
          </a:xfrm>
          <a:prstGeom prst="rect">
            <a:avLst/>
          </a:prstGeom>
          <a:noFill/>
        </p:spPr>
        <p:txBody>
          <a:bodyPr wrap="none" lIns="0" tIns="0" rIns="0" bIns="0"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4040"/>
                </a:solidFill>
                <a:effectLst/>
                <a:uLnTx/>
                <a:uFillTx/>
              </a:rPr>
              <a:t>PASSENGERS HAVE:</a:t>
            </a:r>
            <a:endParaRPr kumimoji="0" lang="en-GB" sz="1200" b="1" i="0" u="none" strike="noStrike" kern="0" cap="none" spc="0" normalizeH="0" baseline="0" noProof="0">
              <a:ln>
                <a:noFill/>
              </a:ln>
              <a:solidFill>
                <a:srgbClr val="004040"/>
              </a:solidFill>
              <a:effectLst/>
              <a:uLnTx/>
              <a:uFillTx/>
            </a:endParaRPr>
          </a:p>
        </p:txBody>
      </p:sp>
      <p:sp>
        <p:nvSpPr>
          <p:cNvPr id="34" name="TextBox 33">
            <a:extLst>
              <a:ext uri="{FF2B5EF4-FFF2-40B4-BE49-F238E27FC236}">
                <a16:creationId xmlns:a16="http://schemas.microsoft.com/office/drawing/2014/main" id="{9F61F822-3204-78F1-8C59-055C3F79E117}"/>
              </a:ext>
            </a:extLst>
          </p:cNvPr>
          <p:cNvSpPr txBox="1"/>
          <p:nvPr/>
        </p:nvSpPr>
        <p:spPr>
          <a:xfrm>
            <a:off x="5314026" y="3550120"/>
            <a:ext cx="2557028" cy="297631"/>
          </a:xfrm>
          <a:prstGeom prst="rect">
            <a:avLst/>
          </a:prstGeom>
          <a:noFill/>
        </p:spPr>
        <p:txBody>
          <a:bodyPr wrap="none" lIns="0" tIns="0" rIns="0" bIns="0"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4040"/>
                </a:solidFill>
                <a:effectLst/>
                <a:uLnTx/>
                <a:uFillTx/>
              </a:rPr>
              <a:t>COMMUNICATIONS SHOULD BE:</a:t>
            </a:r>
            <a:endParaRPr kumimoji="0" lang="en-GB" sz="1200" b="1" i="0" u="none" strike="noStrike" kern="0" cap="none" spc="0" normalizeH="0" baseline="0" noProof="0">
              <a:ln>
                <a:noFill/>
              </a:ln>
              <a:solidFill>
                <a:srgbClr val="004040"/>
              </a:solidFill>
              <a:effectLst/>
              <a:uLnTx/>
              <a:uFillTx/>
            </a:endParaRPr>
          </a:p>
        </p:txBody>
      </p:sp>
      <p:sp>
        <p:nvSpPr>
          <p:cNvPr id="35" name="TextBox 34">
            <a:extLst>
              <a:ext uri="{FF2B5EF4-FFF2-40B4-BE49-F238E27FC236}">
                <a16:creationId xmlns:a16="http://schemas.microsoft.com/office/drawing/2014/main" id="{391C5D5B-B4B7-506F-81BC-697613C2D3D1}"/>
              </a:ext>
            </a:extLst>
          </p:cNvPr>
          <p:cNvSpPr txBox="1"/>
          <p:nvPr/>
        </p:nvSpPr>
        <p:spPr>
          <a:xfrm>
            <a:off x="9834964" y="3550120"/>
            <a:ext cx="1897249" cy="297631"/>
          </a:xfrm>
          <a:prstGeom prst="rect">
            <a:avLst/>
          </a:prstGeom>
          <a:noFill/>
        </p:spPr>
        <p:txBody>
          <a:bodyPr wrap="square" lIns="0" tIns="0" rIns="0" bIns="0"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4040"/>
                </a:solidFill>
                <a:effectLst/>
                <a:uLnTx/>
                <a:uFillTx/>
              </a:rPr>
              <a:t>HOWEVER:</a:t>
            </a:r>
            <a:endParaRPr kumimoji="0" lang="en-GB" sz="1200" b="1" i="0" u="none" strike="noStrike" kern="0" cap="none" spc="0" normalizeH="0" baseline="0" noProof="0">
              <a:ln>
                <a:noFill/>
              </a:ln>
              <a:solidFill>
                <a:srgbClr val="004040"/>
              </a:solidFill>
              <a:effectLst/>
              <a:uLnTx/>
              <a:uFillTx/>
            </a:endParaRPr>
          </a:p>
        </p:txBody>
      </p:sp>
      <p:sp>
        <p:nvSpPr>
          <p:cNvPr id="36" name="TextBox 35">
            <a:extLst>
              <a:ext uri="{FF2B5EF4-FFF2-40B4-BE49-F238E27FC236}">
                <a16:creationId xmlns:a16="http://schemas.microsoft.com/office/drawing/2014/main" id="{AC689B23-9839-2EFE-5CA2-CF15FD4089D8}"/>
              </a:ext>
            </a:extLst>
          </p:cNvPr>
          <p:cNvSpPr txBox="1"/>
          <p:nvPr/>
        </p:nvSpPr>
        <p:spPr>
          <a:xfrm>
            <a:off x="9834964" y="990755"/>
            <a:ext cx="1818566" cy="297631"/>
          </a:xfrm>
          <a:prstGeom prst="rect">
            <a:avLst/>
          </a:prstGeom>
          <a:noFill/>
        </p:spPr>
        <p:txBody>
          <a:bodyPr wrap="none" lIns="0" tIns="0" rIns="0" bIns="0"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4040"/>
                </a:solidFill>
                <a:effectLst/>
                <a:uLnTx/>
                <a:uFillTx/>
              </a:rPr>
              <a:t>BUT:</a:t>
            </a:r>
            <a:endParaRPr kumimoji="0" lang="en-GB" sz="1200" b="1" i="0" u="none" strike="noStrike" kern="0" cap="none" spc="0" normalizeH="0" baseline="0" noProof="0">
              <a:ln>
                <a:noFill/>
              </a:ln>
              <a:solidFill>
                <a:srgbClr val="004040"/>
              </a:solidFill>
              <a:effectLst/>
              <a:uLnTx/>
              <a:uFillTx/>
            </a:endParaRPr>
          </a:p>
        </p:txBody>
      </p:sp>
      <p:sp>
        <p:nvSpPr>
          <p:cNvPr id="38" name="Text Placeholder 7">
            <a:extLst>
              <a:ext uri="{FF2B5EF4-FFF2-40B4-BE49-F238E27FC236}">
                <a16:creationId xmlns:a16="http://schemas.microsoft.com/office/drawing/2014/main" id="{74239392-9523-5A48-90AA-8A44D70D35C6}"/>
              </a:ext>
            </a:extLst>
          </p:cNvPr>
          <p:cNvSpPr txBox="1">
            <a:spLocks/>
          </p:cNvSpPr>
          <p:nvPr/>
        </p:nvSpPr>
        <p:spPr>
          <a:xfrm>
            <a:off x="5314026" y="3787360"/>
            <a:ext cx="1908000" cy="2719736"/>
          </a:xfrm>
          <a:prstGeom prst="rect">
            <a:avLst/>
          </a:prstGeom>
        </p:spPr>
        <p:txBody>
          <a:bodyPr vert="horz" wrap="square" lIns="0" tIns="0" rIns="0" bIns="0" rtlCol="0">
            <a:noAutofit/>
          </a:bodyPr>
          <a:lstStyle>
            <a:lvl1pPr marL="0" indent="0" algn="l" defTabSz="1007943" rtl="0" eaLnBrk="1" latinLnBrk="0" hangingPunct="1">
              <a:lnSpc>
                <a:spcPct val="110000"/>
              </a:lnSpc>
              <a:spcBef>
                <a:spcPts val="600"/>
              </a:spcBef>
              <a:spcAft>
                <a:spcPts val="0"/>
              </a:spcAft>
              <a:buFont typeface="Arial" panose="020B0604020202020204" pitchFamily="34" charset="0"/>
              <a:buNone/>
              <a:defRPr sz="1200" kern="1200" spc="50" baseline="0">
                <a:solidFill>
                  <a:schemeClr val="tx1"/>
                </a:solidFill>
                <a:latin typeface="Aptos" panose="020B0004020202020204" pitchFamily="34" charset="0"/>
                <a:ea typeface="+mn-ea"/>
                <a:cs typeface="+mn-cs"/>
              </a:defRPr>
            </a:lvl1pPr>
            <a:lvl2pPr marL="0" indent="0" algn="l" defTabSz="1007943" rtl="0" eaLnBrk="1" latinLnBrk="0" hangingPunct="1">
              <a:lnSpc>
                <a:spcPct val="110000"/>
              </a:lnSpc>
              <a:spcBef>
                <a:spcPts val="1200"/>
              </a:spcBef>
              <a:spcAft>
                <a:spcPts val="0"/>
              </a:spcAft>
              <a:buFont typeface="Arial" panose="020B0604020202020204" pitchFamily="34" charset="0"/>
              <a:buNone/>
              <a:defRPr sz="1200" b="1" kern="1200" spc="50" baseline="0">
                <a:solidFill>
                  <a:schemeClr val="tx1"/>
                </a:solidFill>
                <a:latin typeface="Aptos" panose="020B0004020202020204" pitchFamily="34" charset="0"/>
                <a:ea typeface="+mn-ea"/>
                <a:cs typeface="+mn-cs"/>
              </a:defRPr>
            </a:lvl2pPr>
            <a:lvl3pPr marL="216000" indent="-216000" algn="l" defTabSz="1007943" rtl="0" eaLnBrk="1" latinLnBrk="0" hangingPunct="1">
              <a:lnSpc>
                <a:spcPct val="110000"/>
              </a:lnSpc>
              <a:spcBef>
                <a:spcPts val="600"/>
              </a:spcBef>
              <a:spcAft>
                <a:spcPts val="0"/>
              </a:spcAft>
              <a:buFont typeface="Arial" panose="020B0604020202020204" pitchFamily="34" charset="0"/>
              <a:buChar char="•"/>
              <a:defRPr sz="1200" kern="1200" spc="50" baseline="0">
                <a:solidFill>
                  <a:schemeClr val="tx1"/>
                </a:solidFill>
                <a:latin typeface="Aptos" panose="020B0004020202020204" pitchFamily="34" charset="0"/>
                <a:ea typeface="+mn-ea"/>
                <a:cs typeface="+mn-cs"/>
              </a:defRPr>
            </a:lvl3pPr>
            <a:lvl4pPr marL="216000" indent="-216000" algn="l" defTabSz="1162050" rtl="0" eaLnBrk="1" latinLnBrk="0" hangingPunct="1">
              <a:lnSpc>
                <a:spcPct val="110000"/>
              </a:lnSpc>
              <a:spcBef>
                <a:spcPts val="600"/>
              </a:spcBef>
              <a:spcAft>
                <a:spcPts val="0"/>
              </a:spcAft>
              <a:buFont typeface="+mj-lt"/>
              <a:buAutoNum type="arabicPeriod"/>
              <a:tabLst/>
              <a:defRPr sz="1200" kern="1200" spc="50" baseline="0">
                <a:solidFill>
                  <a:schemeClr val="tx1"/>
                </a:solidFill>
                <a:latin typeface="Aptos" panose="020B0004020202020204" pitchFamily="34" charset="0"/>
                <a:ea typeface="+mn-ea"/>
                <a:cs typeface="+mn-cs"/>
              </a:defRPr>
            </a:lvl4pPr>
            <a:lvl5pPr marL="215900" indent="0" algn="l" defTabSz="1007943" rtl="0" eaLnBrk="1" latinLnBrk="0" hangingPunct="1">
              <a:lnSpc>
                <a:spcPct val="110000"/>
              </a:lnSpc>
              <a:spcBef>
                <a:spcPts val="600"/>
              </a:spcBef>
              <a:spcAft>
                <a:spcPts val="0"/>
              </a:spcAft>
              <a:buFont typeface="Aptos" panose="020B0004020202020204" pitchFamily="34" charset="0"/>
              <a:buNone/>
              <a:defRPr sz="1200" kern="1200" spc="50" baseline="0">
                <a:solidFill>
                  <a:schemeClr val="tx1"/>
                </a:solidFill>
                <a:latin typeface="Aptos" panose="020B0004020202020204" pitchFamily="34" charset="0"/>
                <a:ea typeface="+mn-ea"/>
                <a:cs typeface="+mn-cs"/>
              </a:defRPr>
            </a:lvl5pPr>
            <a:lvl6pPr marL="452438" indent="-216000" algn="l" defTabSz="1007943" rtl="0" eaLnBrk="1" latinLnBrk="0" hangingPunct="1">
              <a:lnSpc>
                <a:spcPct val="90000"/>
              </a:lnSpc>
              <a:spcBef>
                <a:spcPts val="300"/>
              </a:spcBef>
              <a:buFont typeface="Aptos" panose="020B0004020202020204" pitchFamily="34" charset="0"/>
              <a:buChar char="-"/>
              <a:defRPr sz="1200"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marR="0" lvl="0" indent="0" algn="l" defTabSz="1007943"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GB" sz="1200" b="1" i="0" u="none" strike="noStrike" kern="1200" cap="none" spc="50" normalizeH="0" baseline="0" noProof="0">
                <a:ln>
                  <a:noFill/>
                </a:ln>
                <a:solidFill>
                  <a:srgbClr val="004040"/>
                </a:solidFill>
                <a:effectLst/>
                <a:uLnTx/>
                <a:uFillTx/>
                <a:latin typeface="Aptos" panose="020B0004020202020204" pitchFamily="34" charset="0"/>
                <a:ea typeface="+mn-ea"/>
                <a:cs typeface="+mn-cs"/>
              </a:rPr>
              <a:t>8. Clear and consistent</a:t>
            </a:r>
          </a:p>
          <a:p>
            <a:pPr marL="0" marR="0" lvl="0" indent="0" algn="l" defTabSz="1007943"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GB" sz="1200" b="0" i="0" u="none" strike="noStrike" kern="1200" cap="none" spc="50" normalizeH="0" baseline="0" noProof="0">
                <a:ln>
                  <a:noFill/>
                </a:ln>
                <a:solidFill>
                  <a:srgbClr val="000000"/>
                </a:solidFill>
                <a:effectLst/>
                <a:uLnTx/>
                <a:uFillTx/>
                <a:latin typeface="Aptos" panose="020B0004020202020204" pitchFamily="34" charset="0"/>
                <a:ea typeface="+mn-ea"/>
                <a:cs typeface="+mn-cs"/>
              </a:rPr>
              <a:t>Unplanned disruption priorities include clarity and consistency of message, onboard information about the delay and details of when normal service will resume, and the validity of tickets on other services or alternative routes. </a:t>
            </a:r>
          </a:p>
          <a:p>
            <a:pPr marL="0" marR="0" lvl="0" indent="0" algn="r" defTabSz="1007943"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GB" sz="1000" b="0" i="1" u="none" strike="noStrike" kern="1200" cap="none" spc="50" normalizeH="0" baseline="0" noProof="0">
                <a:ln>
                  <a:noFill/>
                </a:ln>
                <a:solidFill>
                  <a:srgbClr val="000000"/>
                </a:solidFill>
                <a:effectLst/>
                <a:uLnTx/>
                <a:uFillTx/>
                <a:latin typeface="Aptos" panose="020B0004020202020204" pitchFamily="34" charset="0"/>
                <a:ea typeface="+mn-ea"/>
                <a:cs typeface="+mn-cs"/>
              </a:rPr>
              <a:t>(Avanti Disruption Comms II, 2024; SISJ, 2023)</a:t>
            </a:r>
          </a:p>
        </p:txBody>
      </p:sp>
      <p:sp>
        <p:nvSpPr>
          <p:cNvPr id="39" name="Text Placeholder 4">
            <a:extLst>
              <a:ext uri="{FF2B5EF4-FFF2-40B4-BE49-F238E27FC236}">
                <a16:creationId xmlns:a16="http://schemas.microsoft.com/office/drawing/2014/main" id="{EE2108FE-80D1-FBA1-5ADF-0B34529C84E2}"/>
              </a:ext>
            </a:extLst>
          </p:cNvPr>
          <p:cNvSpPr txBox="1">
            <a:spLocks/>
          </p:cNvSpPr>
          <p:nvPr/>
        </p:nvSpPr>
        <p:spPr>
          <a:xfrm>
            <a:off x="7381705" y="3787360"/>
            <a:ext cx="2093419" cy="2719536"/>
          </a:xfrm>
          <a:prstGeom prst="rect">
            <a:avLst/>
          </a:prstGeom>
        </p:spPr>
        <p:txBody>
          <a:bodyPr vert="horz" wrap="square" lIns="0" tIns="0" rIns="0" bIns="0" rtlCol="0">
            <a:noAutofit/>
          </a:bodyPr>
          <a:lstStyle>
            <a:lvl1pPr marL="0" indent="0" algn="l" defTabSz="1007943" rtl="0" eaLnBrk="1" latinLnBrk="0" hangingPunct="1">
              <a:lnSpc>
                <a:spcPct val="110000"/>
              </a:lnSpc>
              <a:spcBef>
                <a:spcPts val="600"/>
              </a:spcBef>
              <a:spcAft>
                <a:spcPts val="0"/>
              </a:spcAft>
              <a:buFont typeface="Arial" panose="020B0604020202020204" pitchFamily="34" charset="0"/>
              <a:buNone/>
              <a:defRPr sz="1200" kern="1200" spc="50" baseline="0">
                <a:solidFill>
                  <a:schemeClr val="tx1"/>
                </a:solidFill>
                <a:latin typeface="Aptos" panose="020B0004020202020204" pitchFamily="34" charset="0"/>
                <a:ea typeface="+mn-ea"/>
                <a:cs typeface="+mn-cs"/>
              </a:defRPr>
            </a:lvl1pPr>
            <a:lvl2pPr marL="0" indent="0" algn="l" defTabSz="1007943" rtl="0" eaLnBrk="1" latinLnBrk="0" hangingPunct="1">
              <a:lnSpc>
                <a:spcPct val="110000"/>
              </a:lnSpc>
              <a:spcBef>
                <a:spcPts val="1200"/>
              </a:spcBef>
              <a:spcAft>
                <a:spcPts val="0"/>
              </a:spcAft>
              <a:buFont typeface="Arial" panose="020B0604020202020204" pitchFamily="34" charset="0"/>
              <a:buNone/>
              <a:defRPr sz="1200" b="1" kern="1200" spc="50" baseline="0">
                <a:solidFill>
                  <a:schemeClr val="tx1"/>
                </a:solidFill>
                <a:latin typeface="Aptos" panose="020B0004020202020204" pitchFamily="34" charset="0"/>
                <a:ea typeface="+mn-ea"/>
                <a:cs typeface="+mn-cs"/>
              </a:defRPr>
            </a:lvl2pPr>
            <a:lvl3pPr marL="216000" indent="-216000" algn="l" defTabSz="1007943" rtl="0" eaLnBrk="1" latinLnBrk="0" hangingPunct="1">
              <a:lnSpc>
                <a:spcPct val="110000"/>
              </a:lnSpc>
              <a:spcBef>
                <a:spcPts val="600"/>
              </a:spcBef>
              <a:spcAft>
                <a:spcPts val="0"/>
              </a:spcAft>
              <a:buFont typeface="Arial" panose="020B0604020202020204" pitchFamily="34" charset="0"/>
              <a:buChar char="•"/>
              <a:defRPr sz="1200" kern="1200" spc="50" baseline="0">
                <a:solidFill>
                  <a:schemeClr val="tx1"/>
                </a:solidFill>
                <a:latin typeface="Aptos" panose="020B0004020202020204" pitchFamily="34" charset="0"/>
                <a:ea typeface="+mn-ea"/>
                <a:cs typeface="+mn-cs"/>
              </a:defRPr>
            </a:lvl3pPr>
            <a:lvl4pPr marL="216000" indent="-216000" algn="l" defTabSz="1162050" rtl="0" eaLnBrk="1" latinLnBrk="0" hangingPunct="1">
              <a:lnSpc>
                <a:spcPct val="110000"/>
              </a:lnSpc>
              <a:spcBef>
                <a:spcPts val="600"/>
              </a:spcBef>
              <a:spcAft>
                <a:spcPts val="0"/>
              </a:spcAft>
              <a:buFont typeface="+mj-lt"/>
              <a:buAutoNum type="arabicPeriod"/>
              <a:tabLst/>
              <a:defRPr sz="1200" kern="1200" spc="50" baseline="0">
                <a:solidFill>
                  <a:schemeClr val="tx1"/>
                </a:solidFill>
                <a:latin typeface="Aptos" panose="020B0004020202020204" pitchFamily="34" charset="0"/>
                <a:ea typeface="+mn-ea"/>
                <a:cs typeface="+mn-cs"/>
              </a:defRPr>
            </a:lvl4pPr>
            <a:lvl5pPr marL="215900" indent="0" algn="l" defTabSz="1007943" rtl="0" eaLnBrk="1" latinLnBrk="0" hangingPunct="1">
              <a:lnSpc>
                <a:spcPct val="110000"/>
              </a:lnSpc>
              <a:spcBef>
                <a:spcPts val="600"/>
              </a:spcBef>
              <a:spcAft>
                <a:spcPts val="0"/>
              </a:spcAft>
              <a:buFont typeface="Aptos" panose="020B0004020202020204" pitchFamily="34" charset="0"/>
              <a:buNone/>
              <a:defRPr sz="1200" kern="1200" spc="50" baseline="0">
                <a:solidFill>
                  <a:schemeClr val="tx1"/>
                </a:solidFill>
                <a:latin typeface="Aptos" panose="020B0004020202020204" pitchFamily="34" charset="0"/>
                <a:ea typeface="+mn-ea"/>
                <a:cs typeface="+mn-cs"/>
              </a:defRPr>
            </a:lvl5pPr>
            <a:lvl6pPr marL="452438" indent="-216000" algn="l" defTabSz="1007943" rtl="0" eaLnBrk="1" latinLnBrk="0" hangingPunct="1">
              <a:lnSpc>
                <a:spcPct val="90000"/>
              </a:lnSpc>
              <a:spcBef>
                <a:spcPts val="300"/>
              </a:spcBef>
              <a:buFont typeface="Aptos" panose="020B0004020202020204" pitchFamily="34" charset="0"/>
              <a:buChar char="-"/>
              <a:defRPr sz="1200"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marR="0" lvl="0" indent="0" algn="l" defTabSz="1007943"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US" sz="1200" b="1" i="0" u="none" strike="noStrike" kern="1200" cap="none" spc="50" normalizeH="0" baseline="0" noProof="0">
                <a:ln>
                  <a:noFill/>
                </a:ln>
                <a:solidFill>
                  <a:srgbClr val="004040"/>
                </a:solidFill>
                <a:effectLst/>
                <a:uLnTx/>
                <a:uFillTx/>
                <a:latin typeface="Aptos" panose="020B0004020202020204" pitchFamily="34" charset="0"/>
                <a:ea typeface="+mn-ea"/>
                <a:cs typeface="+mn-cs"/>
              </a:rPr>
              <a:t>9. Empathetic and open </a:t>
            </a:r>
          </a:p>
          <a:p>
            <a:pPr marL="0" marR="0" lvl="0" indent="0" algn="l" defTabSz="1007943"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US" sz="1200" b="0" i="0" u="none" strike="noStrike" kern="1200" cap="none" spc="50" normalizeH="0" baseline="0" noProof="0">
                <a:ln>
                  <a:noFill/>
                </a:ln>
                <a:solidFill>
                  <a:srgbClr val="000000"/>
                </a:solidFill>
                <a:effectLst/>
                <a:uLnTx/>
                <a:uFillTx/>
                <a:latin typeface="Aptos" panose="020B0004020202020204" pitchFamily="34" charset="0"/>
                <a:ea typeface="+mn-ea"/>
                <a:cs typeface="+mn-cs"/>
              </a:rPr>
              <a:t>Deliver the message with empathy and openness, appreciate passengers as individuals. </a:t>
            </a:r>
          </a:p>
          <a:p>
            <a:pPr marL="0" marR="0" lvl="0" indent="0" algn="l" defTabSz="1007943"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US" sz="1000" b="0" i="1" u="none" strike="noStrike" kern="1200" cap="none" spc="50" normalizeH="0" baseline="0" noProof="0">
                <a:ln>
                  <a:noFill/>
                </a:ln>
                <a:solidFill>
                  <a:srgbClr val="000000"/>
                </a:solidFill>
                <a:effectLst/>
                <a:uLnTx/>
                <a:uFillTx/>
                <a:latin typeface="Aptos" panose="020B0004020202020204" pitchFamily="34" charset="0"/>
                <a:ea typeface="+mn-ea"/>
                <a:cs typeface="+mn-cs"/>
              </a:rPr>
              <a:t>(Avanti Disruption Comms I, 2022)</a:t>
            </a:r>
            <a:r>
              <a:rPr kumimoji="0" lang="en-US" sz="1200" b="0" i="0" u="none" strike="noStrike" kern="1200" cap="none" spc="50" normalizeH="0" baseline="0" noProof="0">
                <a:ln>
                  <a:noFill/>
                </a:ln>
                <a:solidFill>
                  <a:srgbClr val="000000"/>
                </a:solidFill>
                <a:effectLst/>
                <a:uLnTx/>
                <a:uFillTx/>
                <a:latin typeface="Aptos" panose="020B0004020202020204" pitchFamily="34" charset="0"/>
                <a:ea typeface="+mn-ea"/>
                <a:cs typeface="+mn-cs"/>
              </a:rPr>
              <a:t> </a:t>
            </a:r>
          </a:p>
          <a:p>
            <a:pPr marL="0" marR="0" lvl="0" indent="0" algn="l" defTabSz="1007943" rtl="0" eaLnBrk="1" fontAlgn="auto" latinLnBrk="0" hangingPunct="1">
              <a:lnSpc>
                <a:spcPct val="110000"/>
              </a:lnSpc>
              <a:spcBef>
                <a:spcPts val="600"/>
              </a:spcBef>
              <a:spcAft>
                <a:spcPts val="0"/>
              </a:spcAft>
              <a:buClrTx/>
              <a:buSzTx/>
              <a:buFont typeface="Arial" panose="020B0604020202020204" pitchFamily="34" charset="0"/>
              <a:buNone/>
              <a:tabLst/>
              <a:defRPr/>
            </a:pPr>
            <a:endParaRPr kumimoji="0" lang="en-GB" sz="1200" b="0" i="0" u="none" strike="noStrike" kern="1200" cap="none" spc="50" normalizeH="0" baseline="0" noProof="0">
              <a:ln>
                <a:noFill/>
              </a:ln>
              <a:solidFill>
                <a:srgbClr val="000000"/>
              </a:solidFill>
              <a:effectLst/>
              <a:uLnTx/>
              <a:uFillTx/>
              <a:latin typeface="Aptos" panose="020B0004020202020204" pitchFamily="34" charset="0"/>
              <a:ea typeface="+mn-ea"/>
              <a:cs typeface="+mn-cs"/>
            </a:endParaRPr>
          </a:p>
        </p:txBody>
      </p:sp>
      <p:sp>
        <p:nvSpPr>
          <p:cNvPr id="5" name="Footer Placeholder 4">
            <a:extLst>
              <a:ext uri="{FF2B5EF4-FFF2-40B4-BE49-F238E27FC236}">
                <a16:creationId xmlns:a16="http://schemas.microsoft.com/office/drawing/2014/main" id="{4E208664-0AC5-A451-63FC-2E36B48DD647}"/>
              </a:ext>
            </a:extLst>
          </p:cNvPr>
          <p:cNvSpPr>
            <a:spLocks noGrp="1"/>
          </p:cNvSpPr>
          <p:nvPr>
            <p:ph type="ftr" sz="quarter" idx="11"/>
          </p:nvPr>
        </p:nvSpPr>
        <p:spPr/>
        <p:txBody>
          <a:bodyPr/>
          <a:lstStyle/>
          <a:p>
            <a:r>
              <a:rPr lang="en-GB"/>
              <a:t>© Quadrangle 2024 INTERNAL</a:t>
            </a:r>
          </a:p>
        </p:txBody>
      </p:sp>
      <p:cxnSp>
        <p:nvCxnSpPr>
          <p:cNvPr id="7" name="Straight Connector 6">
            <a:extLst>
              <a:ext uri="{FF2B5EF4-FFF2-40B4-BE49-F238E27FC236}">
                <a16:creationId xmlns:a16="http://schemas.microsoft.com/office/drawing/2014/main" id="{9894EB18-0D3D-7963-3F40-D487554C166E}"/>
              </a:ext>
            </a:extLst>
          </p:cNvPr>
          <p:cNvCxnSpPr/>
          <p:nvPr/>
        </p:nvCxnSpPr>
        <p:spPr>
          <a:xfrm>
            <a:off x="1019175" y="3484085"/>
            <a:ext cx="10872788"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6" name="Slide Number Placeholder 5">
            <a:extLst>
              <a:ext uri="{FF2B5EF4-FFF2-40B4-BE49-F238E27FC236}">
                <a16:creationId xmlns:a16="http://schemas.microsoft.com/office/drawing/2014/main" id="{35D5DE04-0299-12E5-84E0-A01F48110386}"/>
              </a:ext>
            </a:extLst>
          </p:cNvPr>
          <p:cNvSpPr>
            <a:spLocks noGrp="1"/>
          </p:cNvSpPr>
          <p:nvPr>
            <p:ph type="sldNum" sz="quarter" idx="12"/>
          </p:nvPr>
        </p:nvSpPr>
        <p:spPr/>
        <p:txBody>
          <a:bodyPr/>
          <a:lstStyle/>
          <a:p>
            <a:fld id="{D21AD756-BDF5-4970-ABE2-54C1A0898887}" type="slidenum">
              <a:rPr lang="en-GB" smtClean="0"/>
              <a:t>4</a:t>
            </a:fld>
            <a:endParaRPr lang="en-GB"/>
          </a:p>
        </p:txBody>
      </p:sp>
    </p:spTree>
    <p:extLst>
      <p:ext uri="{BB962C8B-B14F-4D97-AF65-F5344CB8AC3E}">
        <p14:creationId xmlns:p14="http://schemas.microsoft.com/office/powerpoint/2010/main" val="2101377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F9BA12-072C-6E6E-E362-5DC617C5450E}"/>
              </a:ext>
            </a:extLst>
          </p:cNvPr>
          <p:cNvPicPr>
            <a:picLocks noChangeAspect="1"/>
          </p:cNvPicPr>
          <p:nvPr/>
        </p:nvPicPr>
        <p:blipFill rotWithShape="1">
          <a:blip r:embed="rId3">
            <a:extLst>
              <a:ext uri="{28A0092B-C50C-407E-A947-70E740481C1C}">
                <a14:useLocalDpi xmlns:a14="http://schemas.microsoft.com/office/drawing/2010/main" val="0"/>
              </a:ext>
            </a:extLst>
          </a:blip>
          <a:srcRect t="-115"/>
          <a:stretch/>
        </p:blipFill>
        <p:spPr>
          <a:xfrm>
            <a:off x="8598" y="-6367"/>
            <a:ext cx="12174806" cy="6864367"/>
          </a:xfrm>
          <a:prstGeom prst="rect">
            <a:avLst/>
          </a:prstGeom>
        </p:spPr>
      </p:pic>
      <p:sp>
        <p:nvSpPr>
          <p:cNvPr id="4" name="Rectangle 3">
            <a:extLst>
              <a:ext uri="{FF2B5EF4-FFF2-40B4-BE49-F238E27FC236}">
                <a16:creationId xmlns:a16="http://schemas.microsoft.com/office/drawing/2014/main" id="{705FC0CD-184F-F3AC-8DB5-D3AE6A7E642B}"/>
              </a:ext>
            </a:extLst>
          </p:cNvPr>
          <p:cNvSpPr/>
          <p:nvPr/>
        </p:nvSpPr>
        <p:spPr>
          <a:xfrm>
            <a:off x="664692" y="22412"/>
            <a:ext cx="11518711" cy="6858000"/>
          </a:xfrm>
          <a:prstGeom prst="rect">
            <a:avLst/>
          </a:prstGeom>
          <a:solidFill>
            <a:srgbClr val="000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object 9">
            <a:extLst>
              <a:ext uri="{FF2B5EF4-FFF2-40B4-BE49-F238E27FC236}">
                <a16:creationId xmlns:a16="http://schemas.microsoft.com/office/drawing/2014/main" id="{1EF59716-F0E9-5AF8-57AF-56C40650EF4C}"/>
              </a:ext>
            </a:extLst>
          </p:cNvPr>
          <p:cNvSpPr/>
          <p:nvPr/>
        </p:nvSpPr>
        <p:spPr>
          <a:xfrm>
            <a:off x="0" y="0"/>
            <a:ext cx="692805" cy="6858000"/>
          </a:xfrm>
          <a:custGeom>
            <a:avLst/>
            <a:gdLst/>
            <a:ahLst/>
            <a:cxnLst/>
            <a:rect l="l" t="t" r="r" b="b"/>
            <a:pathLst>
              <a:path w="1080135" h="10692130">
                <a:moveTo>
                  <a:pt x="1079995" y="0"/>
                </a:moveTo>
                <a:lnTo>
                  <a:pt x="0" y="0"/>
                </a:lnTo>
                <a:lnTo>
                  <a:pt x="0" y="10692003"/>
                </a:lnTo>
                <a:lnTo>
                  <a:pt x="1079995" y="10692003"/>
                </a:lnTo>
                <a:lnTo>
                  <a:pt x="1079995" y="0"/>
                </a:lnTo>
                <a:close/>
              </a:path>
            </a:pathLst>
          </a:custGeom>
          <a:solidFill>
            <a:schemeClr val="accent5">
              <a:lumMod val="60000"/>
              <a:lumOff val="40000"/>
            </a:schemeClr>
          </a:solidFill>
        </p:spPr>
        <p:txBody>
          <a:bodyPr wrap="square" lIns="0" tIns="0" rIns="0" bIns="0" rtlCol="0"/>
          <a:lstStyle/>
          <a:p>
            <a:endParaRPr/>
          </a:p>
        </p:txBody>
      </p:sp>
      <p:sp>
        <p:nvSpPr>
          <p:cNvPr id="3" name="object 10">
            <a:extLst>
              <a:ext uri="{FF2B5EF4-FFF2-40B4-BE49-F238E27FC236}">
                <a16:creationId xmlns:a16="http://schemas.microsoft.com/office/drawing/2014/main" id="{AFABD241-EECA-04E8-6BB1-1415F583CE60}"/>
              </a:ext>
            </a:extLst>
          </p:cNvPr>
          <p:cNvSpPr/>
          <p:nvPr/>
        </p:nvSpPr>
        <p:spPr>
          <a:xfrm>
            <a:off x="222744" y="3305345"/>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object 12">
            <a:extLst>
              <a:ext uri="{FF2B5EF4-FFF2-40B4-BE49-F238E27FC236}">
                <a16:creationId xmlns:a16="http://schemas.microsoft.com/office/drawing/2014/main" id="{4FE2C771-29F3-1CFA-5FDA-CFD9E22165AA}"/>
              </a:ext>
            </a:extLst>
          </p:cNvPr>
          <p:cNvSpPr/>
          <p:nvPr/>
        </p:nvSpPr>
        <p:spPr>
          <a:xfrm>
            <a:off x="7643973" y="2476071"/>
            <a:ext cx="4191957" cy="3677551"/>
          </a:xfrm>
          <a:custGeom>
            <a:avLst/>
            <a:gdLst/>
            <a:ahLst/>
            <a:cxnLst/>
            <a:rect l="l" t="t" r="r" b="b"/>
            <a:pathLst>
              <a:path w="8496300" h="6678295">
                <a:moveTo>
                  <a:pt x="8495995" y="0"/>
                </a:moveTo>
                <a:lnTo>
                  <a:pt x="0" y="0"/>
                </a:lnTo>
                <a:lnTo>
                  <a:pt x="0" y="6677990"/>
                </a:lnTo>
                <a:lnTo>
                  <a:pt x="8495995" y="6677990"/>
                </a:lnTo>
                <a:lnTo>
                  <a:pt x="8495995" y="0"/>
                </a:lnTo>
                <a:close/>
              </a:path>
            </a:pathLst>
          </a:custGeom>
          <a:solidFill>
            <a:schemeClr val="accent5">
              <a:lumMod val="60000"/>
              <a:lumOff val="40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7F0C383E-8B34-2B7F-6506-7F076C5290C1}"/>
              </a:ext>
            </a:extLst>
          </p:cNvPr>
          <p:cNvSpPr>
            <a:spLocks noGrp="1"/>
          </p:cNvSpPr>
          <p:nvPr>
            <p:ph type="title"/>
          </p:nvPr>
        </p:nvSpPr>
        <p:spPr/>
        <p:txBody>
          <a:bodyPr/>
          <a:lstStyle/>
          <a:p>
            <a:r>
              <a:rPr kumimoji="0" lang="en-GB" sz="4400" b="0" i="0" u="none" strike="noStrike" kern="0" cap="none" spc="100" normalizeH="0" baseline="0" noProof="0">
                <a:ln>
                  <a:noFill/>
                </a:ln>
                <a:solidFill>
                  <a:prstClr val="white"/>
                </a:solidFill>
                <a:effectLst/>
                <a:uLnTx/>
                <a:uFillTx/>
                <a:latin typeface="Aptos" panose="020B0004020202020204" pitchFamily="34" charset="0"/>
                <a:ea typeface="+mn-ea"/>
                <a:cs typeface="Arial"/>
              </a:rPr>
              <a:t>CONTENTS</a:t>
            </a:r>
            <a:endParaRPr lang="en-GB"/>
          </a:p>
        </p:txBody>
      </p:sp>
      <p:sp>
        <p:nvSpPr>
          <p:cNvPr id="9" name="Footer Placeholder 4">
            <a:extLst>
              <a:ext uri="{FF2B5EF4-FFF2-40B4-BE49-F238E27FC236}">
                <a16:creationId xmlns:a16="http://schemas.microsoft.com/office/drawing/2014/main" id="{8C8354E7-9164-0C1A-4848-C9979B5F30C3}"/>
              </a:ext>
            </a:extLst>
          </p:cNvPr>
          <p:cNvSpPr txBox="1">
            <a:spLocks/>
          </p:cNvSpPr>
          <p:nvPr/>
        </p:nvSpPr>
        <p:spPr>
          <a:xfrm>
            <a:off x="10164726" y="6514435"/>
            <a:ext cx="1671204" cy="241945"/>
          </a:xfrm>
          <a:prstGeom prst="rect">
            <a:avLst/>
          </a:prstGeom>
        </p:spPr>
        <p:txBody>
          <a:bodyPr vert="horz" lIns="0" tIns="0" rIns="0" bIns="0" rtlCol="0" anchor="ctr"/>
          <a:lstStyle>
            <a:defPPr>
              <a:defRPr lang="en-US"/>
            </a:defPPr>
            <a:lvl1pPr marL="0" algn="l" defTabSz="457200" rtl="0" eaLnBrk="1" latinLnBrk="0" hangingPunct="1">
              <a:defRPr sz="700" kern="1200">
                <a:solidFill>
                  <a:schemeClr val="tx1"/>
                </a:solidFill>
                <a:latin typeface="Aptos" panose="020B00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rPr>
              <a:t>© Quadrangle 2024 </a:t>
            </a:r>
            <a:r>
              <a:rPr kumimoji="0" lang="en-GB" sz="700" b="0" i="0" u="none" strike="noStrike" kern="1200" cap="all" spc="0" normalizeH="0" baseline="0" noProof="0">
                <a:ln>
                  <a:noFill/>
                </a:ln>
                <a:solidFill>
                  <a:prstClr val="white"/>
                </a:solidFill>
                <a:effectLst/>
                <a:uLnTx/>
                <a:uFillTx/>
                <a:latin typeface="Aptos" panose="020B0004020202020204" pitchFamily="34" charset="0"/>
                <a:ea typeface="+mn-ea"/>
                <a:cs typeface="Arial" panose="020B0604020202020204" pitchFamily="34" charset="0"/>
              </a:rPr>
              <a:t>internal</a:t>
            </a:r>
            <a:endParaRPr kumimoji="0" lang="en-GB" sz="700" b="0" i="0" u="none" strike="noStrike" kern="1200" cap="all" spc="0" normalizeH="0" baseline="0" noProof="0">
              <a:ln>
                <a:noFill/>
              </a:ln>
              <a:solidFill>
                <a:prstClr val="white"/>
              </a:solidFill>
              <a:effectLst/>
              <a:uLnTx/>
              <a:uFillTx/>
              <a:latin typeface="Aptos" panose="020B0004020202020204" pitchFamily="34" charset="0"/>
              <a:ea typeface="+mn-ea"/>
              <a:cs typeface="+mn-cs"/>
            </a:endParaRPr>
          </a:p>
        </p:txBody>
      </p:sp>
      <p:graphicFrame>
        <p:nvGraphicFramePr>
          <p:cNvPr id="15" name="Table 14">
            <a:extLst>
              <a:ext uri="{FF2B5EF4-FFF2-40B4-BE49-F238E27FC236}">
                <a16:creationId xmlns:a16="http://schemas.microsoft.com/office/drawing/2014/main" id="{FEAA77CC-FD39-9FC9-165A-A0F9F8E56A84}"/>
              </a:ext>
            </a:extLst>
          </p:cNvPr>
          <p:cNvGraphicFramePr>
            <a:graphicFrameLocks noGrp="1"/>
          </p:cNvGraphicFramePr>
          <p:nvPr>
            <p:extLst>
              <p:ext uri="{D42A27DB-BD31-4B8C-83A1-F6EECF244321}">
                <p14:modId xmlns:p14="http://schemas.microsoft.com/office/powerpoint/2010/main" val="1038483308"/>
              </p:ext>
            </p:extLst>
          </p:nvPr>
        </p:nvGraphicFramePr>
        <p:xfrm>
          <a:off x="7808359" y="2765469"/>
          <a:ext cx="3722460" cy="3114040"/>
        </p:xfrm>
        <a:graphic>
          <a:graphicData uri="http://schemas.openxmlformats.org/drawingml/2006/table">
            <a:tbl>
              <a:tblPr firstRow="1" bandRow="1">
                <a:tableStyleId>{2D5ABB26-0587-4C30-8999-92F81FD0307C}</a:tableStyleId>
              </a:tblPr>
              <a:tblGrid>
                <a:gridCol w="369870">
                  <a:extLst>
                    <a:ext uri="{9D8B030D-6E8A-4147-A177-3AD203B41FA5}">
                      <a16:colId xmlns:a16="http://schemas.microsoft.com/office/drawing/2014/main" val="2341043478"/>
                    </a:ext>
                  </a:extLst>
                </a:gridCol>
                <a:gridCol w="2845942">
                  <a:extLst>
                    <a:ext uri="{9D8B030D-6E8A-4147-A177-3AD203B41FA5}">
                      <a16:colId xmlns:a16="http://schemas.microsoft.com/office/drawing/2014/main" val="147132705"/>
                    </a:ext>
                  </a:extLst>
                </a:gridCol>
                <a:gridCol w="506648">
                  <a:extLst>
                    <a:ext uri="{9D8B030D-6E8A-4147-A177-3AD203B41FA5}">
                      <a16:colId xmlns:a16="http://schemas.microsoft.com/office/drawing/2014/main" val="2647262219"/>
                    </a:ext>
                  </a:extLst>
                </a:gridCol>
              </a:tblGrid>
              <a:tr h="370840">
                <a:tc>
                  <a:txBody>
                    <a:bodyPr/>
                    <a:lstStyle/>
                    <a:p>
                      <a:pPr algn="r"/>
                      <a:r>
                        <a:rPr lang="en-GB" sz="1400">
                          <a:solidFill>
                            <a:schemeClr val="accent5">
                              <a:lumMod val="40000"/>
                              <a:lumOff val="60000"/>
                            </a:schemeClr>
                          </a:solidFill>
                        </a:rPr>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accent5">
                              <a:lumMod val="40000"/>
                              <a:lumOff val="60000"/>
                            </a:schemeClr>
                          </a:solidFill>
                        </a:rPr>
                        <a:t>BACKGROUND, OBJECTIVES AND METHODOLOGY</a:t>
                      </a:r>
                    </a:p>
                  </a:txBody>
                  <a:tcPr/>
                </a:tc>
                <a:tc>
                  <a:txBody>
                    <a:bodyPr/>
                    <a:lstStyle/>
                    <a:p>
                      <a:pPr algn="ctr"/>
                      <a:r>
                        <a:rPr lang="en-GB" sz="1400">
                          <a:solidFill>
                            <a:schemeClr val="accent5">
                              <a:lumMod val="40000"/>
                              <a:lumOff val="60000"/>
                            </a:schemeClr>
                          </a:solidFill>
                        </a:rPr>
                        <a:t>3</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3099621354"/>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accent5">
                              <a:lumMod val="40000"/>
                              <a:lumOff val="60000"/>
                            </a:schemeClr>
                          </a:solidFill>
                          <a:sym typeface="Wingdings" panose="05000000000000000000" pitchFamily="2" charset="2"/>
                        </a:rPr>
                        <a:t>2</a:t>
                      </a:r>
                      <a:endParaRPr lang="en-GB" sz="1400">
                        <a:solidFill>
                          <a:schemeClr val="accent5">
                            <a:lumMod val="40000"/>
                            <a:lumOff val="60000"/>
                          </a:schemeClr>
                        </a:solidFill>
                      </a:endParaRPr>
                    </a:p>
                  </a:txBody>
                  <a:tcPr/>
                </a:tc>
                <a:tc>
                  <a:txBody>
                    <a:bodyPr/>
                    <a:lstStyle/>
                    <a:p>
                      <a:pPr marL="0" lvl="0" indent="0" algn="l">
                        <a:lnSpc>
                          <a:spcPct val="112000"/>
                        </a:lnSpc>
                        <a:spcAft>
                          <a:spcPts val="300"/>
                        </a:spcAft>
                        <a:buFont typeface="+mj-lt"/>
                        <a:buNone/>
                        <a:defRPr/>
                      </a:pPr>
                      <a:r>
                        <a:rPr lang="en-GB" sz="1400">
                          <a:solidFill>
                            <a:schemeClr val="accent5">
                              <a:lumMod val="40000"/>
                              <a:lumOff val="60000"/>
                            </a:schemeClr>
                          </a:solidFill>
                        </a:rPr>
                        <a:t>EXECUTIVE SUMMARY </a:t>
                      </a:r>
                    </a:p>
                  </a:txBody>
                  <a:tcPr/>
                </a:tc>
                <a:tc>
                  <a:txBody>
                    <a:bodyPr/>
                    <a:lstStyle/>
                    <a:p>
                      <a:pPr algn="ctr"/>
                      <a:r>
                        <a:rPr lang="en-GB" sz="1400">
                          <a:solidFill>
                            <a:schemeClr val="accent5">
                              <a:lumMod val="40000"/>
                              <a:lumOff val="60000"/>
                            </a:schemeClr>
                          </a:solidFill>
                        </a:rPr>
                        <a:t>9</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1299622883"/>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accent5">
                              <a:lumMod val="40000"/>
                              <a:lumOff val="60000"/>
                            </a:schemeClr>
                          </a:solidFill>
                          <a:sym typeface="Wingdings" panose="05000000000000000000" pitchFamily="2" charset="2"/>
                        </a:rPr>
                        <a:t>3</a:t>
                      </a:r>
                      <a:endParaRPr lang="en-GB" sz="1400">
                        <a:solidFill>
                          <a:schemeClr val="accent5">
                            <a:lumMod val="40000"/>
                            <a:lumOff val="60000"/>
                          </a:schemeClr>
                        </a:solidFill>
                      </a:endParaRPr>
                    </a:p>
                  </a:txBody>
                  <a:tcPr/>
                </a:tc>
                <a:tc>
                  <a:txBody>
                    <a:bodyPr/>
                    <a:lstStyle/>
                    <a:p>
                      <a:r>
                        <a:rPr lang="en-GB" sz="1400">
                          <a:solidFill>
                            <a:schemeClr val="accent5">
                              <a:lumMod val="40000"/>
                              <a:lumOff val="60000"/>
                            </a:schemeClr>
                          </a:solidFill>
                        </a:rPr>
                        <a:t>THE “RULES” FOR ENGAGEMENT</a:t>
                      </a:r>
                    </a:p>
                  </a:txBody>
                  <a:tcPr/>
                </a:tc>
                <a:tc>
                  <a:txBody>
                    <a:bodyPr/>
                    <a:lstStyle/>
                    <a:p>
                      <a:pPr algn="ctr"/>
                      <a:r>
                        <a:rPr lang="en-GB" sz="1400">
                          <a:solidFill>
                            <a:schemeClr val="accent5">
                              <a:lumMod val="40000"/>
                              <a:lumOff val="60000"/>
                            </a:schemeClr>
                          </a:solidFill>
                        </a:rPr>
                        <a:t>13</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2176997481"/>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accent5">
                              <a:lumMod val="40000"/>
                              <a:lumOff val="60000"/>
                            </a:schemeClr>
                          </a:solidFill>
                        </a:rPr>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accent5">
                              <a:lumMod val="40000"/>
                              <a:lumOff val="60000"/>
                            </a:schemeClr>
                          </a:solidFill>
                        </a:rPr>
                        <a:t>CHANNEL USE</a:t>
                      </a:r>
                    </a:p>
                  </a:txBody>
                  <a:tcPr/>
                </a:tc>
                <a:tc>
                  <a:txBody>
                    <a:bodyPr/>
                    <a:lstStyle/>
                    <a:p>
                      <a:pPr algn="ctr"/>
                      <a:r>
                        <a:rPr lang="en-GB" sz="1400">
                          <a:solidFill>
                            <a:schemeClr val="accent5">
                              <a:lumMod val="40000"/>
                              <a:lumOff val="60000"/>
                            </a:schemeClr>
                          </a:solidFill>
                        </a:rPr>
                        <a:t>21</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259995560"/>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accent5">
                              <a:lumMod val="40000"/>
                              <a:lumOff val="60000"/>
                            </a:schemeClr>
                          </a:solidFill>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accent5">
                              <a:lumMod val="40000"/>
                              <a:lumOff val="60000"/>
                            </a:schemeClr>
                          </a:solidFill>
                        </a:rPr>
                        <a:t>THE LANGUAGE OF DISRUPTION</a:t>
                      </a:r>
                    </a:p>
                  </a:txBody>
                  <a:tcPr/>
                </a:tc>
                <a:tc>
                  <a:txBody>
                    <a:bodyPr/>
                    <a:lstStyle/>
                    <a:p>
                      <a:pPr algn="ctr"/>
                      <a:r>
                        <a:rPr lang="en-GB" sz="1400">
                          <a:solidFill>
                            <a:schemeClr val="accent5">
                              <a:lumMod val="40000"/>
                              <a:lumOff val="60000"/>
                            </a:schemeClr>
                          </a:solidFill>
                        </a:rPr>
                        <a:t>31</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3263867188"/>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bg1">
                              <a:lumMod val="95000"/>
                            </a:schemeClr>
                          </a:solidFill>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bg1">
                              <a:lumMod val="95000"/>
                            </a:schemeClr>
                          </a:solidFill>
                        </a:rPr>
                        <a:t>TICKET ACCEPTANCE</a:t>
                      </a:r>
                    </a:p>
                  </a:txBody>
                  <a:tcPr/>
                </a:tc>
                <a:tc>
                  <a:txBody>
                    <a:bodyPr/>
                    <a:lstStyle/>
                    <a:p>
                      <a:pPr algn="ctr"/>
                      <a:r>
                        <a:rPr lang="en-GB" sz="1400" dirty="0">
                          <a:solidFill>
                            <a:schemeClr val="bg1">
                              <a:lumMod val="95000"/>
                            </a:schemeClr>
                          </a:solidFill>
                        </a:rPr>
                        <a:t>40</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1551487542"/>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accent5">
                              <a:lumMod val="40000"/>
                              <a:lumOff val="60000"/>
                            </a:schemeClr>
                          </a:solidFill>
                        </a:rPr>
                        <a:t>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accent5">
                              <a:lumMod val="40000"/>
                              <a:lumOff val="60000"/>
                            </a:schemeClr>
                          </a:solidFill>
                        </a:rPr>
                        <a:t>SPECIFIC INTERVENTIONS</a:t>
                      </a:r>
                    </a:p>
                  </a:txBody>
                  <a:tcPr/>
                </a:tc>
                <a:tc>
                  <a:txBody>
                    <a:bodyPr/>
                    <a:lstStyle/>
                    <a:p>
                      <a:pPr algn="ctr"/>
                      <a:r>
                        <a:rPr lang="en-GB" sz="1400" dirty="0">
                          <a:solidFill>
                            <a:schemeClr val="accent5">
                              <a:lumMod val="40000"/>
                              <a:lumOff val="60000"/>
                            </a:schemeClr>
                          </a:solidFill>
                        </a:rPr>
                        <a:t>47</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2089204544"/>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accent5">
                              <a:lumMod val="40000"/>
                              <a:lumOff val="60000"/>
                            </a:schemeClr>
                          </a:solidFill>
                        </a:rPr>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accent5">
                              <a:lumMod val="40000"/>
                              <a:lumOff val="60000"/>
                            </a:schemeClr>
                          </a:solidFill>
                        </a:rPr>
                        <a:t>APPENDIX</a:t>
                      </a:r>
                    </a:p>
                  </a:txBody>
                  <a:tcPr/>
                </a:tc>
                <a:tc>
                  <a:txBody>
                    <a:bodyPr/>
                    <a:lstStyle/>
                    <a:p>
                      <a:pPr algn="ctr"/>
                      <a:r>
                        <a:rPr lang="en-GB" sz="1400" dirty="0">
                          <a:solidFill>
                            <a:schemeClr val="accent5">
                              <a:lumMod val="40000"/>
                              <a:lumOff val="60000"/>
                            </a:schemeClr>
                          </a:solidFill>
                        </a:rPr>
                        <a:t>59</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949121324"/>
                  </a:ext>
                </a:extLst>
              </a:tr>
            </a:tbl>
          </a:graphicData>
        </a:graphic>
      </p:graphicFrame>
      <p:sp>
        <p:nvSpPr>
          <p:cNvPr id="16" name="Footer Placeholder 15">
            <a:extLst>
              <a:ext uri="{FF2B5EF4-FFF2-40B4-BE49-F238E27FC236}">
                <a16:creationId xmlns:a16="http://schemas.microsoft.com/office/drawing/2014/main" id="{52B61FD6-A542-4861-146D-424C2B40F0C7}"/>
              </a:ext>
            </a:extLst>
          </p:cNvPr>
          <p:cNvSpPr>
            <a:spLocks noGrp="1"/>
          </p:cNvSpPr>
          <p:nvPr>
            <p:ph type="ftr" sz="quarter" idx="4294967295"/>
          </p:nvPr>
        </p:nvSpPr>
        <p:spPr>
          <a:xfrm>
            <a:off x="4038600" y="6356350"/>
            <a:ext cx="4114800" cy="365125"/>
          </a:xfrm>
        </p:spPr>
        <p:txBody>
          <a:bodyPr/>
          <a:lstStyle/>
          <a:p>
            <a:r>
              <a:rPr lang="en-GB"/>
              <a:t>© Quadrangle 2024 INTERNAL</a:t>
            </a:r>
          </a:p>
        </p:txBody>
      </p:sp>
      <p:sp>
        <p:nvSpPr>
          <p:cNvPr id="17" name="Slide Number Placeholder 16">
            <a:extLst>
              <a:ext uri="{FF2B5EF4-FFF2-40B4-BE49-F238E27FC236}">
                <a16:creationId xmlns:a16="http://schemas.microsoft.com/office/drawing/2014/main" id="{4DF69540-2A3B-E901-D2AF-464DC84ED0A8}"/>
              </a:ext>
            </a:extLst>
          </p:cNvPr>
          <p:cNvSpPr>
            <a:spLocks noGrp="1"/>
          </p:cNvSpPr>
          <p:nvPr>
            <p:ph type="sldNum" sz="quarter" idx="12"/>
          </p:nvPr>
        </p:nvSpPr>
        <p:spPr/>
        <p:txBody>
          <a:bodyPr/>
          <a:lstStyle/>
          <a:p>
            <a:fld id="{D21AD756-BDF5-4970-ABE2-54C1A0898887}" type="slidenum">
              <a:rPr lang="en-GB" smtClean="0"/>
              <a:t>40</a:t>
            </a:fld>
            <a:endParaRPr lang="en-GB"/>
          </a:p>
        </p:txBody>
      </p:sp>
    </p:spTree>
    <p:extLst>
      <p:ext uri="{BB962C8B-B14F-4D97-AF65-F5344CB8AC3E}">
        <p14:creationId xmlns:p14="http://schemas.microsoft.com/office/powerpoint/2010/main" val="26912395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254CE656-006E-0B08-8552-F0F035566DCB}"/>
              </a:ext>
            </a:extLst>
          </p:cNvPr>
          <p:cNvSpPr/>
          <p:nvPr/>
        </p:nvSpPr>
        <p:spPr>
          <a:xfrm>
            <a:off x="0" y="0"/>
            <a:ext cx="692805" cy="6858000"/>
          </a:xfrm>
          <a:custGeom>
            <a:avLst/>
            <a:gdLst/>
            <a:ahLst/>
            <a:cxnLst/>
            <a:rect l="l" t="t" r="r" b="b"/>
            <a:pathLst>
              <a:path w="1080135" h="10692130">
                <a:moveTo>
                  <a:pt x="1079995" y="0"/>
                </a:moveTo>
                <a:lnTo>
                  <a:pt x="0" y="0"/>
                </a:lnTo>
                <a:lnTo>
                  <a:pt x="0" y="10692003"/>
                </a:lnTo>
                <a:lnTo>
                  <a:pt x="1079995" y="10692003"/>
                </a:lnTo>
                <a:lnTo>
                  <a:pt x="1079995" y="0"/>
                </a:lnTo>
                <a:close/>
              </a:path>
            </a:pathLst>
          </a:custGeom>
          <a:solidFill>
            <a:schemeClr val="accent5">
              <a:lumMod val="60000"/>
              <a:lumOff val="40000"/>
            </a:schemeClr>
          </a:solidFill>
        </p:spPr>
        <p:txBody>
          <a:bodyPr wrap="square" lIns="0" tIns="0" rIns="0" bIns="0" rtlCol="0"/>
          <a:lstStyle/>
          <a:p>
            <a:endParaRPr/>
          </a:p>
        </p:txBody>
      </p:sp>
      <p:sp>
        <p:nvSpPr>
          <p:cNvPr id="3" name="object 10">
            <a:extLst>
              <a:ext uri="{FF2B5EF4-FFF2-40B4-BE49-F238E27FC236}">
                <a16:creationId xmlns:a16="http://schemas.microsoft.com/office/drawing/2014/main" id="{AFABD241-EECA-04E8-6BB1-1415F583CE60}"/>
              </a:ext>
            </a:extLst>
          </p:cNvPr>
          <p:cNvSpPr/>
          <p:nvPr/>
        </p:nvSpPr>
        <p:spPr>
          <a:xfrm>
            <a:off x="222744" y="3305345"/>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endParaRPr/>
          </a:p>
        </p:txBody>
      </p:sp>
      <p:sp>
        <p:nvSpPr>
          <p:cNvPr id="4" name="object 14">
            <a:extLst>
              <a:ext uri="{FF2B5EF4-FFF2-40B4-BE49-F238E27FC236}">
                <a16:creationId xmlns:a16="http://schemas.microsoft.com/office/drawing/2014/main" id="{5F812337-0A60-91E4-5E42-907979D339BA}"/>
              </a:ext>
            </a:extLst>
          </p:cNvPr>
          <p:cNvSpPr txBox="1">
            <a:spLocks/>
          </p:cNvSpPr>
          <p:nvPr/>
        </p:nvSpPr>
        <p:spPr>
          <a:xfrm>
            <a:off x="1019175" y="6560860"/>
            <a:ext cx="3716020" cy="153888"/>
          </a:xfrm>
          <a:prstGeom prst="rect">
            <a:avLst/>
          </a:prstGeom>
        </p:spPr>
        <p:txBody>
          <a:bodyPr vert="horz" wrap="square" lIns="0" tIns="0" rIns="0" bIns="0" rtlCol="0" anchor="ctr">
            <a:spAutoFit/>
          </a:bodyPr>
          <a:lstStyle>
            <a:defPPr>
              <a:defRPr kern="0"/>
            </a:defPPr>
            <a:lvl1pPr>
              <a:defRPr sz="1200" b="0" i="0">
                <a:solidFill>
                  <a:schemeClr val="tx1"/>
                </a:solidFill>
                <a:latin typeface="Trebuchet MS"/>
                <a:cs typeface="Trebuchet MS"/>
              </a:defRPr>
            </a:lvl1pPr>
          </a:lstStyle>
          <a:p>
            <a:pPr marL="12700"/>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Passenger Information </a:t>
            </a:r>
            <a:r>
              <a:rPr lang="en-GB" sz="1000" b="1" kern="0">
                <a:solidFill>
                  <a:prstClr val="black"/>
                </a:solidFill>
                <a:latin typeface="Aptos Display" panose="02110004020202020204"/>
                <a:cs typeface="Gill Sans MT"/>
              </a:rPr>
              <a:t>D</a:t>
            </a:r>
            <a:r>
              <a:rPr kumimoji="0" lang="en-GB" sz="1000" b="1" i="0" u="none" strike="noStrike" kern="0" cap="none" spc="0" normalizeH="0" baseline="0" noProof="0" err="1">
                <a:ln>
                  <a:noFill/>
                </a:ln>
                <a:solidFill>
                  <a:prstClr val="black"/>
                </a:solidFill>
                <a:effectLst/>
                <a:uLnTx/>
                <a:uFillTx/>
                <a:latin typeface="Aptos Display" panose="02110004020202020204"/>
                <a:ea typeface="+mn-ea"/>
                <a:cs typeface="Gill Sans MT"/>
              </a:rPr>
              <a:t>uring</a:t>
            </a:r>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 Disruption – Debrief </a:t>
            </a:r>
            <a:endParaRPr kumimoji="0" lang="en-GB" sz="1000" b="0" i="0" u="none" strike="noStrike" kern="0" cap="none" spc="140" normalizeH="0" baseline="0" noProof="0">
              <a:ln>
                <a:noFill/>
              </a:ln>
              <a:solidFill>
                <a:prstClr val="black"/>
              </a:solidFill>
              <a:effectLst/>
              <a:uLnTx/>
              <a:uFillTx/>
              <a:latin typeface="Aptos Display" panose="02110004020202020204"/>
              <a:ea typeface="+mn-ea"/>
              <a:cs typeface="Gill Sans MT"/>
            </a:endParaRPr>
          </a:p>
        </p:txBody>
      </p:sp>
      <p:cxnSp>
        <p:nvCxnSpPr>
          <p:cNvPr id="8" name="Straight Arrow Connector 7">
            <a:extLst>
              <a:ext uri="{FF2B5EF4-FFF2-40B4-BE49-F238E27FC236}">
                <a16:creationId xmlns:a16="http://schemas.microsoft.com/office/drawing/2014/main" id="{E441CF60-EC6D-BCA9-212F-5E3FBD3F3EA4}"/>
              </a:ext>
            </a:extLst>
          </p:cNvPr>
          <p:cNvCxnSpPr/>
          <p:nvPr/>
        </p:nvCxnSpPr>
        <p:spPr>
          <a:xfrm>
            <a:off x="1019175" y="5040282"/>
            <a:ext cx="9153832" cy="0"/>
          </a:xfrm>
          <a:prstGeom prst="straightConnector1">
            <a:avLst/>
          </a:prstGeom>
          <a:ln>
            <a:solidFill>
              <a:schemeClr val="accent5">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0" name="object 16">
            <a:extLst>
              <a:ext uri="{FF2B5EF4-FFF2-40B4-BE49-F238E27FC236}">
                <a16:creationId xmlns:a16="http://schemas.microsoft.com/office/drawing/2014/main" id="{E64BE0E1-0462-B716-B9AC-E78935254065}"/>
              </a:ext>
            </a:extLst>
          </p:cNvPr>
          <p:cNvSpPr txBox="1">
            <a:spLocks/>
          </p:cNvSpPr>
          <p:nvPr/>
        </p:nvSpPr>
        <p:spPr>
          <a:xfrm>
            <a:off x="1019174" y="229101"/>
            <a:ext cx="7237066" cy="2215991"/>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R="24130"/>
            <a:r>
              <a:rPr lang="en-GB" sz="3600" kern="0" spc="100" dirty="0">
                <a:solidFill>
                  <a:schemeClr val="accent5">
                    <a:lumMod val="60000"/>
                    <a:lumOff val="40000"/>
                  </a:schemeClr>
                </a:solidFill>
                <a:latin typeface="Aptos" panose="020B0004020202020204" pitchFamily="34" charset="0"/>
              </a:rPr>
              <a:t>SOME AUDIENCES ARE MORE FAMILIAR WITH TICKET ACCEPTANCE AND HOW IT WORKS THAN OTHERS</a:t>
            </a:r>
            <a:endParaRPr lang="en-GB" sz="1400" kern="0" dirty="0">
              <a:solidFill>
                <a:schemeClr val="accent5">
                  <a:lumMod val="60000"/>
                  <a:lumOff val="40000"/>
                </a:schemeClr>
              </a:solidFill>
              <a:latin typeface="Aptos" panose="020B0004020202020204" pitchFamily="34" charset="0"/>
            </a:endParaRPr>
          </a:p>
        </p:txBody>
      </p:sp>
      <p:sp>
        <p:nvSpPr>
          <p:cNvPr id="11" name="object 11">
            <a:extLst>
              <a:ext uri="{FF2B5EF4-FFF2-40B4-BE49-F238E27FC236}">
                <a16:creationId xmlns:a16="http://schemas.microsoft.com/office/drawing/2014/main" id="{E5D661C8-0BEF-694B-1044-C6B8BE2A37AC}"/>
              </a:ext>
            </a:extLst>
          </p:cNvPr>
          <p:cNvSpPr/>
          <p:nvPr/>
        </p:nvSpPr>
        <p:spPr>
          <a:xfrm>
            <a:off x="7425369" y="-13688"/>
            <a:ext cx="4766631" cy="1798422"/>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a:p>
        </p:txBody>
      </p:sp>
      <p:sp>
        <p:nvSpPr>
          <p:cNvPr id="13" name="TextBox 12">
            <a:extLst>
              <a:ext uri="{FF2B5EF4-FFF2-40B4-BE49-F238E27FC236}">
                <a16:creationId xmlns:a16="http://schemas.microsoft.com/office/drawing/2014/main" id="{C7BC825E-1DEF-2B1F-99F7-5EBF7FC0BB36}"/>
              </a:ext>
            </a:extLst>
          </p:cNvPr>
          <p:cNvSpPr txBox="1"/>
          <p:nvPr/>
        </p:nvSpPr>
        <p:spPr>
          <a:xfrm>
            <a:off x="7667740" y="357032"/>
            <a:ext cx="4168190" cy="1295226"/>
          </a:xfrm>
          <a:prstGeom prst="rect">
            <a:avLst/>
          </a:prstGeom>
          <a:noFill/>
        </p:spPr>
        <p:txBody>
          <a:bodyPr wrap="square" lIns="0" tIns="0" rIns="0" bIns="0" anchor="t">
            <a:spAutoFit/>
          </a:bodyPr>
          <a:lstStyle/>
          <a:p>
            <a:pPr marR="78105">
              <a:spcBef>
                <a:spcPts val="1655"/>
              </a:spcBef>
            </a:pPr>
            <a:r>
              <a:rPr lang="en-GB" sz="1400" b="1" kern="0" dirty="0">
                <a:solidFill>
                  <a:schemeClr val="bg2">
                    <a:lumMod val="25000"/>
                  </a:schemeClr>
                </a:solidFill>
                <a:latin typeface="Aptos" panose="020B0004020202020204" pitchFamily="34" charset="0"/>
              </a:rPr>
              <a:t>These differences were observed qualitatively and have not been sized or quantitatively validated. </a:t>
            </a:r>
          </a:p>
          <a:p>
            <a:pPr marR="78105">
              <a:spcBef>
                <a:spcPts val="1655"/>
              </a:spcBef>
            </a:pPr>
            <a:r>
              <a:rPr lang="en-GB" sz="1400" b="1" kern="0" dirty="0">
                <a:solidFill>
                  <a:schemeClr val="bg2">
                    <a:lumMod val="25000"/>
                  </a:schemeClr>
                </a:solidFill>
                <a:latin typeface="Aptos" panose="020B0004020202020204" pitchFamily="34" charset="0"/>
              </a:rPr>
              <a:t>There are variations between audiences, with prior experience being the main driver of a passenger’s understanding overall. </a:t>
            </a:r>
          </a:p>
        </p:txBody>
      </p:sp>
      <p:sp>
        <p:nvSpPr>
          <p:cNvPr id="14" name="TextBox 13">
            <a:extLst>
              <a:ext uri="{FF2B5EF4-FFF2-40B4-BE49-F238E27FC236}">
                <a16:creationId xmlns:a16="http://schemas.microsoft.com/office/drawing/2014/main" id="{1A8EDF06-0121-FA19-EF51-7203CBF0B75D}"/>
              </a:ext>
            </a:extLst>
          </p:cNvPr>
          <p:cNvSpPr txBox="1"/>
          <p:nvPr/>
        </p:nvSpPr>
        <p:spPr>
          <a:xfrm>
            <a:off x="929026" y="5131197"/>
            <a:ext cx="2876305" cy="646331"/>
          </a:xfrm>
          <a:prstGeom prst="rect">
            <a:avLst/>
          </a:prstGeom>
          <a:noFill/>
        </p:spPr>
        <p:txBody>
          <a:bodyPr wrap="square" rtlCol="0">
            <a:spAutoFit/>
          </a:bodyPr>
          <a:lstStyle/>
          <a:p>
            <a:r>
              <a:rPr lang="en-GB"/>
              <a:t>Least familiar and lowest level of understanding</a:t>
            </a:r>
          </a:p>
        </p:txBody>
      </p:sp>
      <p:sp>
        <p:nvSpPr>
          <p:cNvPr id="15" name="TextBox 14">
            <a:extLst>
              <a:ext uri="{FF2B5EF4-FFF2-40B4-BE49-F238E27FC236}">
                <a16:creationId xmlns:a16="http://schemas.microsoft.com/office/drawing/2014/main" id="{9EB884C3-4833-93E9-1FC0-BEEDEB7C0B7E}"/>
              </a:ext>
            </a:extLst>
          </p:cNvPr>
          <p:cNvSpPr txBox="1"/>
          <p:nvPr/>
        </p:nvSpPr>
        <p:spPr>
          <a:xfrm>
            <a:off x="7645238" y="5094750"/>
            <a:ext cx="2876305" cy="646331"/>
          </a:xfrm>
          <a:prstGeom prst="rect">
            <a:avLst/>
          </a:prstGeom>
          <a:noFill/>
        </p:spPr>
        <p:txBody>
          <a:bodyPr wrap="square" rtlCol="0">
            <a:spAutoFit/>
          </a:bodyPr>
          <a:lstStyle/>
          <a:p>
            <a:r>
              <a:rPr lang="en-GB"/>
              <a:t>Most familiar and highest level of understanding</a:t>
            </a:r>
          </a:p>
        </p:txBody>
      </p:sp>
      <p:sp>
        <p:nvSpPr>
          <p:cNvPr id="17" name="TextBox 16">
            <a:extLst>
              <a:ext uri="{FF2B5EF4-FFF2-40B4-BE49-F238E27FC236}">
                <a16:creationId xmlns:a16="http://schemas.microsoft.com/office/drawing/2014/main" id="{977367EA-EC02-03BD-BD01-DCF5DFA7E9D0}"/>
              </a:ext>
            </a:extLst>
          </p:cNvPr>
          <p:cNvSpPr txBox="1"/>
          <p:nvPr/>
        </p:nvSpPr>
        <p:spPr>
          <a:xfrm>
            <a:off x="7967358" y="3429000"/>
            <a:ext cx="1484545" cy="646331"/>
          </a:xfrm>
          <a:prstGeom prst="rect">
            <a:avLst/>
          </a:prstGeom>
          <a:noFill/>
          <a:ln>
            <a:solidFill>
              <a:schemeClr val="accent2"/>
            </a:solidFill>
          </a:ln>
        </p:spPr>
        <p:txBody>
          <a:bodyPr wrap="square" rtlCol="0">
            <a:spAutoFit/>
          </a:bodyPr>
          <a:lstStyle/>
          <a:p>
            <a:pPr algn="ctr"/>
            <a:r>
              <a:rPr lang="en-GB" b="1"/>
              <a:t>Regular commuters</a:t>
            </a:r>
          </a:p>
        </p:txBody>
      </p:sp>
      <p:sp>
        <p:nvSpPr>
          <p:cNvPr id="18" name="TextBox 17">
            <a:extLst>
              <a:ext uri="{FF2B5EF4-FFF2-40B4-BE49-F238E27FC236}">
                <a16:creationId xmlns:a16="http://schemas.microsoft.com/office/drawing/2014/main" id="{EDD321EC-C212-C930-02B5-ECA22CF61601}"/>
              </a:ext>
            </a:extLst>
          </p:cNvPr>
          <p:cNvSpPr txBox="1"/>
          <p:nvPr/>
        </p:nvSpPr>
        <p:spPr>
          <a:xfrm>
            <a:off x="5350133" y="3429000"/>
            <a:ext cx="1484545" cy="646331"/>
          </a:xfrm>
          <a:prstGeom prst="rect">
            <a:avLst/>
          </a:prstGeom>
          <a:noFill/>
          <a:ln>
            <a:solidFill>
              <a:schemeClr val="accent2"/>
            </a:solidFill>
          </a:ln>
        </p:spPr>
        <p:txBody>
          <a:bodyPr wrap="square" rtlCol="0">
            <a:spAutoFit/>
          </a:bodyPr>
          <a:lstStyle/>
          <a:p>
            <a:pPr algn="ctr"/>
            <a:r>
              <a:rPr lang="en-GB" b="1"/>
              <a:t>Business travellers</a:t>
            </a:r>
          </a:p>
        </p:txBody>
      </p:sp>
      <p:sp>
        <p:nvSpPr>
          <p:cNvPr id="19" name="TextBox 18">
            <a:extLst>
              <a:ext uri="{FF2B5EF4-FFF2-40B4-BE49-F238E27FC236}">
                <a16:creationId xmlns:a16="http://schemas.microsoft.com/office/drawing/2014/main" id="{4EA17570-A34E-2C13-4262-A79E68DF1D83}"/>
              </a:ext>
            </a:extLst>
          </p:cNvPr>
          <p:cNvSpPr txBox="1"/>
          <p:nvPr/>
        </p:nvSpPr>
        <p:spPr>
          <a:xfrm>
            <a:off x="1019175" y="4178880"/>
            <a:ext cx="1379095" cy="646331"/>
          </a:xfrm>
          <a:prstGeom prst="rect">
            <a:avLst/>
          </a:prstGeom>
          <a:noFill/>
          <a:ln>
            <a:solidFill>
              <a:schemeClr val="accent1"/>
            </a:solidFill>
          </a:ln>
        </p:spPr>
        <p:txBody>
          <a:bodyPr wrap="square" rtlCol="0">
            <a:spAutoFit/>
          </a:bodyPr>
          <a:lstStyle/>
          <a:p>
            <a:pPr algn="ctr"/>
            <a:r>
              <a:rPr lang="en-GB" b="1" dirty="0"/>
              <a:t>Passengers in Scotland</a:t>
            </a:r>
          </a:p>
        </p:txBody>
      </p:sp>
      <p:sp>
        <p:nvSpPr>
          <p:cNvPr id="20" name="TextBox 19">
            <a:extLst>
              <a:ext uri="{FF2B5EF4-FFF2-40B4-BE49-F238E27FC236}">
                <a16:creationId xmlns:a16="http://schemas.microsoft.com/office/drawing/2014/main" id="{BF1A174B-8700-035E-CFDD-241EC11F53F2}"/>
              </a:ext>
            </a:extLst>
          </p:cNvPr>
          <p:cNvSpPr txBox="1"/>
          <p:nvPr/>
        </p:nvSpPr>
        <p:spPr>
          <a:xfrm>
            <a:off x="2629945" y="4178880"/>
            <a:ext cx="1379095" cy="646331"/>
          </a:xfrm>
          <a:prstGeom prst="rect">
            <a:avLst/>
          </a:prstGeom>
          <a:noFill/>
          <a:ln>
            <a:solidFill>
              <a:schemeClr val="accent1"/>
            </a:solidFill>
          </a:ln>
        </p:spPr>
        <p:txBody>
          <a:bodyPr wrap="square" rtlCol="0">
            <a:spAutoFit/>
          </a:bodyPr>
          <a:lstStyle/>
          <a:p>
            <a:pPr algn="ctr"/>
            <a:r>
              <a:rPr lang="en-GB" b="1" dirty="0"/>
              <a:t>Passengers in Wales</a:t>
            </a:r>
          </a:p>
        </p:txBody>
      </p:sp>
      <p:sp>
        <p:nvSpPr>
          <p:cNvPr id="21" name="TextBox 20">
            <a:extLst>
              <a:ext uri="{FF2B5EF4-FFF2-40B4-BE49-F238E27FC236}">
                <a16:creationId xmlns:a16="http://schemas.microsoft.com/office/drawing/2014/main" id="{C2410ED1-D7BD-087A-E782-8785B9F09BF3}"/>
              </a:ext>
            </a:extLst>
          </p:cNvPr>
          <p:cNvSpPr txBox="1"/>
          <p:nvPr/>
        </p:nvSpPr>
        <p:spPr>
          <a:xfrm>
            <a:off x="6425626" y="4178880"/>
            <a:ext cx="1379095" cy="646331"/>
          </a:xfrm>
          <a:prstGeom prst="rect">
            <a:avLst/>
          </a:prstGeom>
          <a:noFill/>
          <a:ln>
            <a:solidFill>
              <a:schemeClr val="accent1"/>
            </a:solidFill>
          </a:ln>
        </p:spPr>
        <p:txBody>
          <a:bodyPr wrap="square" rtlCol="0">
            <a:spAutoFit/>
          </a:bodyPr>
          <a:lstStyle/>
          <a:p>
            <a:pPr algn="ctr"/>
            <a:r>
              <a:rPr lang="en-GB" b="1" dirty="0"/>
              <a:t>Passengers in England</a:t>
            </a:r>
          </a:p>
        </p:txBody>
      </p:sp>
      <p:sp>
        <p:nvSpPr>
          <p:cNvPr id="22" name="TextBox 21">
            <a:extLst>
              <a:ext uri="{FF2B5EF4-FFF2-40B4-BE49-F238E27FC236}">
                <a16:creationId xmlns:a16="http://schemas.microsoft.com/office/drawing/2014/main" id="{32981023-8132-22CA-80A7-42F9E4B618C6}"/>
              </a:ext>
            </a:extLst>
          </p:cNvPr>
          <p:cNvSpPr txBox="1"/>
          <p:nvPr/>
        </p:nvSpPr>
        <p:spPr>
          <a:xfrm>
            <a:off x="3817415" y="3429000"/>
            <a:ext cx="1484545" cy="646331"/>
          </a:xfrm>
          <a:prstGeom prst="rect">
            <a:avLst/>
          </a:prstGeom>
          <a:noFill/>
          <a:ln>
            <a:solidFill>
              <a:schemeClr val="accent2"/>
            </a:solidFill>
          </a:ln>
        </p:spPr>
        <p:txBody>
          <a:bodyPr wrap="square" rtlCol="0">
            <a:spAutoFit/>
          </a:bodyPr>
          <a:lstStyle/>
          <a:p>
            <a:pPr algn="ctr"/>
            <a:r>
              <a:rPr lang="en-GB" b="1"/>
              <a:t>Leisure travellers</a:t>
            </a:r>
          </a:p>
        </p:txBody>
      </p:sp>
      <p:sp>
        <p:nvSpPr>
          <p:cNvPr id="23" name="TextBox 22">
            <a:extLst>
              <a:ext uri="{FF2B5EF4-FFF2-40B4-BE49-F238E27FC236}">
                <a16:creationId xmlns:a16="http://schemas.microsoft.com/office/drawing/2014/main" id="{603622FE-472A-A9A8-9391-B7584F760EA8}"/>
              </a:ext>
            </a:extLst>
          </p:cNvPr>
          <p:cNvSpPr txBox="1"/>
          <p:nvPr/>
        </p:nvSpPr>
        <p:spPr>
          <a:xfrm>
            <a:off x="8216388" y="2642559"/>
            <a:ext cx="1956619" cy="646331"/>
          </a:xfrm>
          <a:prstGeom prst="rect">
            <a:avLst/>
          </a:prstGeom>
          <a:noFill/>
          <a:ln>
            <a:solidFill>
              <a:schemeClr val="accent5"/>
            </a:solidFill>
          </a:ln>
        </p:spPr>
        <p:txBody>
          <a:bodyPr wrap="square" rtlCol="0">
            <a:spAutoFit/>
          </a:bodyPr>
          <a:lstStyle/>
          <a:p>
            <a:pPr algn="ctr"/>
            <a:r>
              <a:rPr lang="en-GB" b="1"/>
              <a:t>Transport hubs, multiple TOC</a:t>
            </a:r>
          </a:p>
        </p:txBody>
      </p:sp>
      <p:sp>
        <p:nvSpPr>
          <p:cNvPr id="24" name="TextBox 23">
            <a:extLst>
              <a:ext uri="{FF2B5EF4-FFF2-40B4-BE49-F238E27FC236}">
                <a16:creationId xmlns:a16="http://schemas.microsoft.com/office/drawing/2014/main" id="{59D9D747-E7EC-2498-C0CF-B7AFB1B641D9}"/>
              </a:ext>
            </a:extLst>
          </p:cNvPr>
          <p:cNvSpPr txBox="1"/>
          <p:nvPr/>
        </p:nvSpPr>
        <p:spPr>
          <a:xfrm>
            <a:off x="1019175" y="2642559"/>
            <a:ext cx="1847225" cy="646331"/>
          </a:xfrm>
          <a:prstGeom prst="rect">
            <a:avLst/>
          </a:prstGeom>
          <a:noFill/>
          <a:ln>
            <a:solidFill>
              <a:schemeClr val="accent5"/>
            </a:solidFill>
          </a:ln>
        </p:spPr>
        <p:txBody>
          <a:bodyPr wrap="square" rtlCol="0">
            <a:spAutoFit/>
          </a:bodyPr>
          <a:lstStyle/>
          <a:p>
            <a:pPr algn="ctr"/>
            <a:r>
              <a:rPr lang="en-GB" b="1"/>
              <a:t>Rural stations, single TOC</a:t>
            </a:r>
          </a:p>
        </p:txBody>
      </p:sp>
      <p:sp>
        <p:nvSpPr>
          <p:cNvPr id="25" name="TextBox 24">
            <a:extLst>
              <a:ext uri="{FF2B5EF4-FFF2-40B4-BE49-F238E27FC236}">
                <a16:creationId xmlns:a16="http://schemas.microsoft.com/office/drawing/2014/main" id="{C2C8DB5B-A61B-A630-FC76-90534AA30F99}"/>
              </a:ext>
            </a:extLst>
          </p:cNvPr>
          <p:cNvSpPr txBox="1"/>
          <p:nvPr/>
        </p:nvSpPr>
        <p:spPr>
          <a:xfrm>
            <a:off x="1019175" y="3428958"/>
            <a:ext cx="1562597" cy="646331"/>
          </a:xfrm>
          <a:prstGeom prst="rect">
            <a:avLst/>
          </a:prstGeom>
          <a:noFill/>
          <a:ln>
            <a:solidFill>
              <a:schemeClr val="accent2"/>
            </a:solidFill>
          </a:ln>
        </p:spPr>
        <p:txBody>
          <a:bodyPr wrap="square" rtlCol="0">
            <a:spAutoFit/>
          </a:bodyPr>
          <a:lstStyle/>
          <a:p>
            <a:pPr algn="ctr"/>
            <a:r>
              <a:rPr lang="en-GB" b="1"/>
              <a:t>Infrequent B/L travellers</a:t>
            </a:r>
          </a:p>
        </p:txBody>
      </p:sp>
      <p:sp>
        <p:nvSpPr>
          <p:cNvPr id="5" name="Footer Placeholder 4">
            <a:extLst>
              <a:ext uri="{FF2B5EF4-FFF2-40B4-BE49-F238E27FC236}">
                <a16:creationId xmlns:a16="http://schemas.microsoft.com/office/drawing/2014/main" id="{E9E42BBA-A802-856C-89A2-8764FE230F33}"/>
              </a:ext>
            </a:extLst>
          </p:cNvPr>
          <p:cNvSpPr>
            <a:spLocks noGrp="1"/>
          </p:cNvSpPr>
          <p:nvPr>
            <p:ph type="ftr" sz="quarter" idx="11"/>
          </p:nvPr>
        </p:nvSpPr>
        <p:spPr/>
        <p:txBody>
          <a:bodyPr/>
          <a:lstStyle/>
          <a:p>
            <a:r>
              <a:rPr lang="en-GB"/>
              <a:t>© Quadrangle 2024 INTERNAL</a:t>
            </a:r>
          </a:p>
        </p:txBody>
      </p:sp>
      <p:sp>
        <p:nvSpPr>
          <p:cNvPr id="6" name="Slide Number Placeholder 5">
            <a:extLst>
              <a:ext uri="{FF2B5EF4-FFF2-40B4-BE49-F238E27FC236}">
                <a16:creationId xmlns:a16="http://schemas.microsoft.com/office/drawing/2014/main" id="{4318D062-0077-E1E1-DE13-D539019CEF4C}"/>
              </a:ext>
            </a:extLst>
          </p:cNvPr>
          <p:cNvSpPr>
            <a:spLocks noGrp="1"/>
          </p:cNvSpPr>
          <p:nvPr>
            <p:ph type="sldNum" sz="quarter" idx="12"/>
          </p:nvPr>
        </p:nvSpPr>
        <p:spPr/>
        <p:txBody>
          <a:bodyPr/>
          <a:lstStyle/>
          <a:p>
            <a:fld id="{D21AD756-BDF5-4970-ABE2-54C1A0898887}" type="slidenum">
              <a:rPr lang="en-GB" smtClean="0"/>
              <a:t>41</a:t>
            </a:fld>
            <a:endParaRPr lang="en-GB"/>
          </a:p>
        </p:txBody>
      </p:sp>
    </p:spTree>
    <p:extLst>
      <p:ext uri="{BB962C8B-B14F-4D97-AF65-F5344CB8AC3E}">
        <p14:creationId xmlns:p14="http://schemas.microsoft.com/office/powerpoint/2010/main" val="39858739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254CE656-006E-0B08-8552-F0F035566DCB}"/>
              </a:ext>
            </a:extLst>
          </p:cNvPr>
          <p:cNvSpPr/>
          <p:nvPr/>
        </p:nvSpPr>
        <p:spPr>
          <a:xfrm>
            <a:off x="0" y="0"/>
            <a:ext cx="692805" cy="6858000"/>
          </a:xfrm>
          <a:custGeom>
            <a:avLst/>
            <a:gdLst/>
            <a:ahLst/>
            <a:cxnLst/>
            <a:rect l="l" t="t" r="r" b="b"/>
            <a:pathLst>
              <a:path w="1080135" h="10692130">
                <a:moveTo>
                  <a:pt x="1079995" y="0"/>
                </a:moveTo>
                <a:lnTo>
                  <a:pt x="0" y="0"/>
                </a:lnTo>
                <a:lnTo>
                  <a:pt x="0" y="10692003"/>
                </a:lnTo>
                <a:lnTo>
                  <a:pt x="1079995" y="10692003"/>
                </a:lnTo>
                <a:lnTo>
                  <a:pt x="1079995" y="0"/>
                </a:lnTo>
                <a:close/>
              </a:path>
            </a:pathLst>
          </a:custGeom>
          <a:solidFill>
            <a:schemeClr val="accent5">
              <a:lumMod val="60000"/>
              <a:lumOff val="40000"/>
            </a:schemeClr>
          </a:solidFill>
        </p:spPr>
        <p:txBody>
          <a:bodyPr wrap="square" lIns="0" tIns="0" rIns="0" bIns="0" rtlCol="0"/>
          <a:lstStyle/>
          <a:p>
            <a:endParaRPr/>
          </a:p>
        </p:txBody>
      </p:sp>
      <p:sp>
        <p:nvSpPr>
          <p:cNvPr id="3" name="object 10">
            <a:extLst>
              <a:ext uri="{FF2B5EF4-FFF2-40B4-BE49-F238E27FC236}">
                <a16:creationId xmlns:a16="http://schemas.microsoft.com/office/drawing/2014/main" id="{AFABD241-EECA-04E8-6BB1-1415F583CE60}"/>
              </a:ext>
            </a:extLst>
          </p:cNvPr>
          <p:cNvSpPr/>
          <p:nvPr/>
        </p:nvSpPr>
        <p:spPr>
          <a:xfrm>
            <a:off x="222744" y="3305345"/>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endParaRPr/>
          </a:p>
        </p:txBody>
      </p:sp>
      <p:sp>
        <p:nvSpPr>
          <p:cNvPr id="4" name="object 14">
            <a:extLst>
              <a:ext uri="{FF2B5EF4-FFF2-40B4-BE49-F238E27FC236}">
                <a16:creationId xmlns:a16="http://schemas.microsoft.com/office/drawing/2014/main" id="{5F812337-0A60-91E4-5E42-907979D339BA}"/>
              </a:ext>
            </a:extLst>
          </p:cNvPr>
          <p:cNvSpPr txBox="1">
            <a:spLocks/>
          </p:cNvSpPr>
          <p:nvPr/>
        </p:nvSpPr>
        <p:spPr>
          <a:xfrm>
            <a:off x="1019175" y="6560860"/>
            <a:ext cx="3716020" cy="153888"/>
          </a:xfrm>
          <a:prstGeom prst="rect">
            <a:avLst/>
          </a:prstGeom>
        </p:spPr>
        <p:txBody>
          <a:bodyPr vert="horz" wrap="square" lIns="0" tIns="0" rIns="0" bIns="0" rtlCol="0" anchor="ctr">
            <a:spAutoFit/>
          </a:bodyPr>
          <a:lstStyle>
            <a:defPPr>
              <a:defRPr kern="0"/>
            </a:defPPr>
            <a:lvl1pPr>
              <a:defRPr sz="1200" b="0" i="0">
                <a:solidFill>
                  <a:schemeClr val="tx1"/>
                </a:solidFill>
                <a:latin typeface="Trebuchet MS"/>
                <a:cs typeface="Trebuchet MS"/>
              </a:defRPr>
            </a:lvl1pPr>
          </a:lstStyle>
          <a:p>
            <a:pPr marL="12700"/>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Passenger Information </a:t>
            </a:r>
            <a:r>
              <a:rPr lang="en-GB" sz="1000" b="1" kern="0">
                <a:solidFill>
                  <a:prstClr val="black"/>
                </a:solidFill>
                <a:latin typeface="Aptos Display" panose="02110004020202020204"/>
                <a:cs typeface="Gill Sans MT"/>
              </a:rPr>
              <a:t>D</a:t>
            </a:r>
            <a:r>
              <a:rPr kumimoji="0" lang="en-GB" sz="1000" b="1" i="0" u="none" strike="noStrike" kern="0" cap="none" spc="0" normalizeH="0" baseline="0" noProof="0" err="1">
                <a:ln>
                  <a:noFill/>
                </a:ln>
                <a:solidFill>
                  <a:prstClr val="black"/>
                </a:solidFill>
                <a:effectLst/>
                <a:uLnTx/>
                <a:uFillTx/>
                <a:latin typeface="Aptos Display" panose="02110004020202020204"/>
                <a:ea typeface="+mn-ea"/>
                <a:cs typeface="Gill Sans MT"/>
              </a:rPr>
              <a:t>uring</a:t>
            </a:r>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 Disruption – Debrief </a:t>
            </a:r>
            <a:endParaRPr kumimoji="0" lang="en-GB" sz="1000" b="0" i="0" u="none" strike="noStrike" kern="0" cap="none" spc="140" normalizeH="0" baseline="0" noProof="0">
              <a:ln>
                <a:noFill/>
              </a:ln>
              <a:solidFill>
                <a:prstClr val="black"/>
              </a:solidFill>
              <a:effectLst/>
              <a:uLnTx/>
              <a:uFillTx/>
              <a:latin typeface="Aptos Display" panose="02110004020202020204"/>
              <a:ea typeface="+mn-ea"/>
              <a:cs typeface="Gill Sans MT"/>
            </a:endParaRPr>
          </a:p>
        </p:txBody>
      </p:sp>
      <p:sp>
        <p:nvSpPr>
          <p:cNvPr id="42" name="object 16">
            <a:extLst>
              <a:ext uri="{FF2B5EF4-FFF2-40B4-BE49-F238E27FC236}">
                <a16:creationId xmlns:a16="http://schemas.microsoft.com/office/drawing/2014/main" id="{7C9FD81E-79A9-7FCF-B2E4-6051987BD5F9}"/>
              </a:ext>
            </a:extLst>
          </p:cNvPr>
          <p:cNvSpPr txBox="1">
            <a:spLocks/>
          </p:cNvSpPr>
          <p:nvPr/>
        </p:nvSpPr>
        <p:spPr>
          <a:xfrm>
            <a:off x="1019174" y="229101"/>
            <a:ext cx="7237066" cy="1661993"/>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R="24130"/>
            <a:r>
              <a:rPr lang="en-GB" sz="3600" kern="0" spc="100">
                <a:solidFill>
                  <a:schemeClr val="accent5">
                    <a:lumMod val="60000"/>
                    <a:lumOff val="40000"/>
                  </a:schemeClr>
                </a:solidFill>
                <a:latin typeface="Aptos" panose="020B0004020202020204" pitchFamily="34" charset="0"/>
              </a:rPr>
              <a:t>SOME AUDIENCES ARE MORE FAMILIAR WITH TICKET ACCEPTANCE THAN OTHERS</a:t>
            </a:r>
            <a:endParaRPr lang="en-GB" sz="1400" kern="0">
              <a:solidFill>
                <a:schemeClr val="accent5">
                  <a:lumMod val="60000"/>
                  <a:lumOff val="40000"/>
                </a:schemeClr>
              </a:solidFill>
              <a:latin typeface="Aptos" panose="020B0004020202020204" pitchFamily="34" charset="0"/>
            </a:endParaRPr>
          </a:p>
        </p:txBody>
      </p:sp>
      <p:sp>
        <p:nvSpPr>
          <p:cNvPr id="5" name="object 11">
            <a:extLst>
              <a:ext uri="{FF2B5EF4-FFF2-40B4-BE49-F238E27FC236}">
                <a16:creationId xmlns:a16="http://schemas.microsoft.com/office/drawing/2014/main" id="{79511D87-6DF6-881A-D94F-64EE595C6127}"/>
              </a:ext>
            </a:extLst>
          </p:cNvPr>
          <p:cNvSpPr/>
          <p:nvPr/>
        </p:nvSpPr>
        <p:spPr>
          <a:xfrm>
            <a:off x="1019174" y="2330245"/>
            <a:ext cx="3456000" cy="3835605"/>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a:p>
        </p:txBody>
      </p:sp>
      <p:sp>
        <p:nvSpPr>
          <p:cNvPr id="172" name="Content Placeholder 3">
            <a:extLst>
              <a:ext uri="{FF2B5EF4-FFF2-40B4-BE49-F238E27FC236}">
                <a16:creationId xmlns:a16="http://schemas.microsoft.com/office/drawing/2014/main" id="{D8ED29C2-50A3-C7C3-D0FA-A5C31A0C2853}"/>
              </a:ext>
            </a:extLst>
          </p:cNvPr>
          <p:cNvSpPr txBox="1">
            <a:spLocks/>
          </p:cNvSpPr>
          <p:nvPr/>
        </p:nvSpPr>
        <p:spPr>
          <a:xfrm>
            <a:off x="1137101" y="2463411"/>
            <a:ext cx="3141822" cy="3491912"/>
          </a:xfrm>
          <a:prstGeom prst="rect">
            <a:avLst/>
          </a:prstGeom>
        </p:spPr>
        <p:txBody>
          <a:bodyPr vert="horz" lIns="0" tIns="0" rIns="0" bIns="0" rtlCol="0" anchor="t"/>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ts val="1200"/>
              </a:spcBef>
              <a:defRPr/>
            </a:pPr>
            <a:r>
              <a:rPr lang="en-GB" sz="1600" b="1" dirty="0">
                <a:solidFill>
                  <a:schemeClr val="tx1">
                    <a:lumMod val="75000"/>
                    <a:lumOff val="25000"/>
                  </a:schemeClr>
                </a:solidFill>
              </a:rPr>
              <a:t>Geography plays a role</a:t>
            </a:r>
          </a:p>
          <a:p>
            <a:pPr lvl="0" algn="l">
              <a:spcBef>
                <a:spcPts val="1200"/>
              </a:spcBef>
              <a:defRPr/>
            </a:pPr>
            <a:r>
              <a:rPr lang="en-GB" sz="1600" dirty="0">
                <a:solidFill>
                  <a:schemeClr val="tx1">
                    <a:lumMod val="75000"/>
                    <a:lumOff val="25000"/>
                  </a:schemeClr>
                </a:solidFill>
              </a:rPr>
              <a:t>Passengers in Scotland and Wales appear significantly less familiar with Ticket Acceptance.</a:t>
            </a:r>
          </a:p>
          <a:p>
            <a:pPr lvl="0" algn="l">
              <a:spcBef>
                <a:spcPts val="1200"/>
              </a:spcBef>
              <a:defRPr/>
            </a:pPr>
            <a:r>
              <a:rPr lang="en-GB" sz="1600" dirty="0">
                <a:solidFill>
                  <a:schemeClr val="tx1">
                    <a:lumMod val="75000"/>
                    <a:lumOff val="25000"/>
                  </a:schemeClr>
                </a:solidFill>
              </a:rPr>
              <a:t>This is potentially because there is one dominant operator in the region, with fewer alternatives than there are in parts of England, even if some of those are local bus routes. </a:t>
            </a:r>
          </a:p>
        </p:txBody>
      </p:sp>
      <p:sp>
        <p:nvSpPr>
          <p:cNvPr id="7" name="object 11">
            <a:extLst>
              <a:ext uri="{FF2B5EF4-FFF2-40B4-BE49-F238E27FC236}">
                <a16:creationId xmlns:a16="http://schemas.microsoft.com/office/drawing/2014/main" id="{AA33F6D7-3FAD-56C5-6AB8-2ADE16885807}"/>
              </a:ext>
            </a:extLst>
          </p:cNvPr>
          <p:cNvSpPr/>
          <p:nvPr/>
        </p:nvSpPr>
        <p:spPr>
          <a:xfrm>
            <a:off x="4723079" y="2330245"/>
            <a:ext cx="3456000" cy="3835605"/>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a:p>
        </p:txBody>
      </p:sp>
      <p:sp>
        <p:nvSpPr>
          <p:cNvPr id="8" name="Content Placeholder 3">
            <a:extLst>
              <a:ext uri="{FF2B5EF4-FFF2-40B4-BE49-F238E27FC236}">
                <a16:creationId xmlns:a16="http://schemas.microsoft.com/office/drawing/2014/main" id="{2DE562DB-14E2-29B3-DDA8-419296E4C489}"/>
              </a:ext>
            </a:extLst>
          </p:cNvPr>
          <p:cNvSpPr txBox="1">
            <a:spLocks/>
          </p:cNvSpPr>
          <p:nvPr/>
        </p:nvSpPr>
        <p:spPr>
          <a:xfrm>
            <a:off x="4841006" y="2463411"/>
            <a:ext cx="3154132" cy="3491912"/>
          </a:xfrm>
          <a:prstGeom prst="rect">
            <a:avLst/>
          </a:prstGeom>
        </p:spPr>
        <p:txBody>
          <a:bodyPr vert="horz" lIns="0" tIns="0" rIns="0" bIns="0" rtlCol="0" anchor="t"/>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ts val="1200"/>
              </a:spcBef>
              <a:defRPr/>
            </a:pPr>
            <a:r>
              <a:rPr lang="en-GB" sz="1600" b="1" dirty="0">
                <a:solidFill>
                  <a:schemeClr val="tx1">
                    <a:lumMod val="75000"/>
                    <a:lumOff val="25000"/>
                  </a:schemeClr>
                </a:solidFill>
              </a:rPr>
              <a:t>TOC or Route availability</a:t>
            </a:r>
          </a:p>
          <a:p>
            <a:pPr lvl="0" algn="l">
              <a:spcBef>
                <a:spcPts val="1200"/>
              </a:spcBef>
              <a:defRPr/>
            </a:pPr>
            <a:r>
              <a:rPr lang="en-GB" sz="1600" dirty="0">
                <a:solidFill>
                  <a:schemeClr val="tx1">
                    <a:lumMod val="75000"/>
                    <a:lumOff val="25000"/>
                  </a:schemeClr>
                </a:solidFill>
              </a:rPr>
              <a:t>Those whose priority station is a smaller station which is only served by one TOC tend to be less familiar with ticket acceptance. </a:t>
            </a:r>
          </a:p>
          <a:p>
            <a:pPr lvl="0" algn="l">
              <a:spcBef>
                <a:spcPts val="1200"/>
              </a:spcBef>
              <a:defRPr/>
            </a:pPr>
            <a:r>
              <a:rPr lang="en-GB" sz="1600" dirty="0">
                <a:solidFill>
                  <a:schemeClr val="tx1">
                    <a:lumMod val="75000"/>
                    <a:lumOff val="25000"/>
                  </a:schemeClr>
                </a:solidFill>
              </a:rPr>
              <a:t>Those who travel through major transport hubs or have multiple options to complete their journey appear to be significantly more familiar (e.g. London Stations, Birmingham New Street, Manchester Piccadilly).</a:t>
            </a:r>
          </a:p>
          <a:p>
            <a:pPr lvl="0" algn="l">
              <a:spcBef>
                <a:spcPts val="1200"/>
              </a:spcBef>
              <a:defRPr/>
            </a:pPr>
            <a:endParaRPr lang="en-GB" sz="1600" dirty="0">
              <a:solidFill>
                <a:schemeClr val="tx1">
                  <a:lumMod val="75000"/>
                  <a:lumOff val="25000"/>
                </a:schemeClr>
              </a:solidFill>
            </a:endParaRPr>
          </a:p>
        </p:txBody>
      </p:sp>
      <p:sp>
        <p:nvSpPr>
          <p:cNvPr id="10" name="object 11">
            <a:extLst>
              <a:ext uri="{FF2B5EF4-FFF2-40B4-BE49-F238E27FC236}">
                <a16:creationId xmlns:a16="http://schemas.microsoft.com/office/drawing/2014/main" id="{175F7F94-B148-4C36-5E3C-AB9AA23C5480}"/>
              </a:ext>
            </a:extLst>
          </p:cNvPr>
          <p:cNvSpPr/>
          <p:nvPr/>
        </p:nvSpPr>
        <p:spPr>
          <a:xfrm>
            <a:off x="8435980" y="2330245"/>
            <a:ext cx="3455984" cy="3835605"/>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a:p>
        </p:txBody>
      </p:sp>
      <p:sp>
        <p:nvSpPr>
          <p:cNvPr id="11" name="Content Placeholder 3">
            <a:extLst>
              <a:ext uri="{FF2B5EF4-FFF2-40B4-BE49-F238E27FC236}">
                <a16:creationId xmlns:a16="http://schemas.microsoft.com/office/drawing/2014/main" id="{2C39EFFB-94AF-2714-082C-5BB0CB6B37B8}"/>
              </a:ext>
            </a:extLst>
          </p:cNvPr>
          <p:cNvSpPr txBox="1">
            <a:spLocks/>
          </p:cNvSpPr>
          <p:nvPr/>
        </p:nvSpPr>
        <p:spPr>
          <a:xfrm>
            <a:off x="8642041" y="2463411"/>
            <a:ext cx="3058654" cy="3491912"/>
          </a:xfrm>
          <a:prstGeom prst="rect">
            <a:avLst/>
          </a:prstGeom>
        </p:spPr>
        <p:txBody>
          <a:bodyPr vert="horz" lIns="0" tIns="0" rIns="0" bIns="0" rtlCol="0" anchor="t"/>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ts val="1200"/>
              </a:spcBef>
              <a:defRPr/>
            </a:pPr>
            <a:r>
              <a:rPr lang="en-GB" sz="1600" b="1">
                <a:solidFill>
                  <a:schemeClr val="tx1">
                    <a:lumMod val="75000"/>
                    <a:lumOff val="25000"/>
                  </a:schemeClr>
                </a:solidFill>
              </a:rPr>
              <a:t>Frequency of travel</a:t>
            </a:r>
          </a:p>
          <a:p>
            <a:pPr lvl="0" algn="l">
              <a:spcBef>
                <a:spcPts val="1200"/>
              </a:spcBef>
              <a:defRPr/>
            </a:pPr>
            <a:r>
              <a:rPr lang="en-GB" sz="1600">
                <a:solidFill>
                  <a:schemeClr val="tx1">
                    <a:lumMod val="75000"/>
                    <a:lumOff val="25000"/>
                  </a:schemeClr>
                </a:solidFill>
              </a:rPr>
              <a:t>Commuters and those who travel more frequently appear to be more familiar with ticket acceptance or more likely to have an understanding of alternative routes or ways to complete their journey. </a:t>
            </a:r>
          </a:p>
          <a:p>
            <a:pPr lvl="0" algn="l">
              <a:spcBef>
                <a:spcPts val="1200"/>
              </a:spcBef>
              <a:defRPr/>
            </a:pPr>
            <a:r>
              <a:rPr lang="en-GB" sz="1600">
                <a:solidFill>
                  <a:schemeClr val="tx1">
                    <a:lumMod val="75000"/>
                    <a:lumOff val="25000"/>
                  </a:schemeClr>
                </a:solidFill>
              </a:rPr>
              <a:t>Leisure and more occasional business travellers need more help and support to complete their journey during ticket acceptance. </a:t>
            </a:r>
          </a:p>
          <a:p>
            <a:pPr lvl="0" algn="l">
              <a:spcBef>
                <a:spcPts val="1200"/>
              </a:spcBef>
              <a:defRPr/>
            </a:pPr>
            <a:endParaRPr lang="en-GB" sz="1600">
              <a:solidFill>
                <a:schemeClr val="tx1">
                  <a:lumMod val="75000"/>
                  <a:lumOff val="25000"/>
                </a:schemeClr>
              </a:solidFill>
            </a:endParaRPr>
          </a:p>
        </p:txBody>
      </p:sp>
      <p:sp>
        <p:nvSpPr>
          <p:cNvPr id="13" name="object 11">
            <a:extLst>
              <a:ext uri="{FF2B5EF4-FFF2-40B4-BE49-F238E27FC236}">
                <a16:creationId xmlns:a16="http://schemas.microsoft.com/office/drawing/2014/main" id="{B082FEBE-4EB7-776B-6AA5-58A5C8DDC946}"/>
              </a:ext>
            </a:extLst>
          </p:cNvPr>
          <p:cNvSpPr/>
          <p:nvPr/>
        </p:nvSpPr>
        <p:spPr>
          <a:xfrm>
            <a:off x="7524521" y="-13688"/>
            <a:ext cx="4667480" cy="1809438"/>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a:p>
        </p:txBody>
      </p:sp>
      <p:sp>
        <p:nvSpPr>
          <p:cNvPr id="14" name="TextBox 13">
            <a:extLst>
              <a:ext uri="{FF2B5EF4-FFF2-40B4-BE49-F238E27FC236}">
                <a16:creationId xmlns:a16="http://schemas.microsoft.com/office/drawing/2014/main" id="{5D1A85F4-A96C-9F62-E445-32DAB0847D85}"/>
              </a:ext>
            </a:extLst>
          </p:cNvPr>
          <p:cNvSpPr txBox="1"/>
          <p:nvPr/>
        </p:nvSpPr>
        <p:spPr>
          <a:xfrm>
            <a:off x="7656723" y="357032"/>
            <a:ext cx="4179207" cy="1295226"/>
          </a:xfrm>
          <a:prstGeom prst="rect">
            <a:avLst/>
          </a:prstGeom>
          <a:noFill/>
        </p:spPr>
        <p:txBody>
          <a:bodyPr wrap="square" lIns="0" tIns="0" rIns="0" bIns="0" anchor="t">
            <a:spAutoFit/>
          </a:bodyPr>
          <a:lstStyle/>
          <a:p>
            <a:pPr marR="78105">
              <a:spcBef>
                <a:spcPts val="1655"/>
              </a:spcBef>
            </a:pPr>
            <a:r>
              <a:rPr lang="en-GB" sz="1400" b="1" kern="0">
                <a:solidFill>
                  <a:schemeClr val="bg2">
                    <a:lumMod val="25000"/>
                  </a:schemeClr>
                </a:solidFill>
                <a:latin typeface="Aptos" panose="020B0004020202020204" pitchFamily="34" charset="0"/>
              </a:rPr>
              <a:t>These differences were observed qualitatively and have not been sized or quantitatively validated. </a:t>
            </a:r>
          </a:p>
          <a:p>
            <a:pPr marR="78105">
              <a:spcBef>
                <a:spcPts val="1655"/>
              </a:spcBef>
            </a:pPr>
            <a:r>
              <a:rPr lang="en-GB" sz="1400" b="1" kern="0">
                <a:solidFill>
                  <a:schemeClr val="bg2">
                    <a:lumMod val="25000"/>
                  </a:schemeClr>
                </a:solidFill>
                <a:latin typeface="Aptos" panose="020B0004020202020204" pitchFamily="34" charset="0"/>
              </a:rPr>
              <a:t>There are variations between audiences and past experience is the main driver of understanding overall. </a:t>
            </a:r>
          </a:p>
        </p:txBody>
      </p:sp>
      <p:sp>
        <p:nvSpPr>
          <p:cNvPr id="6" name="Footer Placeholder 5">
            <a:extLst>
              <a:ext uri="{FF2B5EF4-FFF2-40B4-BE49-F238E27FC236}">
                <a16:creationId xmlns:a16="http://schemas.microsoft.com/office/drawing/2014/main" id="{CA942546-CC68-AF5B-AFDB-6389DC310BFA}"/>
              </a:ext>
            </a:extLst>
          </p:cNvPr>
          <p:cNvSpPr>
            <a:spLocks noGrp="1"/>
          </p:cNvSpPr>
          <p:nvPr>
            <p:ph type="ftr" sz="quarter" idx="11"/>
          </p:nvPr>
        </p:nvSpPr>
        <p:spPr/>
        <p:txBody>
          <a:bodyPr/>
          <a:lstStyle/>
          <a:p>
            <a:r>
              <a:rPr lang="en-GB"/>
              <a:t>© Quadrangle 2024 INTERNAL</a:t>
            </a:r>
          </a:p>
        </p:txBody>
      </p:sp>
      <p:sp>
        <p:nvSpPr>
          <p:cNvPr id="9" name="Slide Number Placeholder 8">
            <a:extLst>
              <a:ext uri="{FF2B5EF4-FFF2-40B4-BE49-F238E27FC236}">
                <a16:creationId xmlns:a16="http://schemas.microsoft.com/office/drawing/2014/main" id="{87D9AD10-76A8-4202-4BB5-0253FF0A5D5B}"/>
              </a:ext>
            </a:extLst>
          </p:cNvPr>
          <p:cNvSpPr>
            <a:spLocks noGrp="1"/>
          </p:cNvSpPr>
          <p:nvPr>
            <p:ph type="sldNum" sz="quarter" idx="12"/>
          </p:nvPr>
        </p:nvSpPr>
        <p:spPr/>
        <p:txBody>
          <a:bodyPr/>
          <a:lstStyle/>
          <a:p>
            <a:fld id="{D21AD756-BDF5-4970-ABE2-54C1A0898887}" type="slidenum">
              <a:rPr lang="en-GB" smtClean="0"/>
              <a:t>42</a:t>
            </a:fld>
            <a:endParaRPr lang="en-GB"/>
          </a:p>
        </p:txBody>
      </p:sp>
    </p:spTree>
    <p:extLst>
      <p:ext uri="{BB962C8B-B14F-4D97-AF65-F5344CB8AC3E}">
        <p14:creationId xmlns:p14="http://schemas.microsoft.com/office/powerpoint/2010/main" val="40812165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254CE656-006E-0B08-8552-F0F035566DCB}"/>
              </a:ext>
            </a:extLst>
          </p:cNvPr>
          <p:cNvSpPr/>
          <p:nvPr/>
        </p:nvSpPr>
        <p:spPr>
          <a:xfrm>
            <a:off x="0" y="0"/>
            <a:ext cx="692805" cy="6858000"/>
          </a:xfrm>
          <a:custGeom>
            <a:avLst/>
            <a:gdLst/>
            <a:ahLst/>
            <a:cxnLst/>
            <a:rect l="l" t="t" r="r" b="b"/>
            <a:pathLst>
              <a:path w="1080135" h="10692130">
                <a:moveTo>
                  <a:pt x="1079995" y="0"/>
                </a:moveTo>
                <a:lnTo>
                  <a:pt x="0" y="0"/>
                </a:lnTo>
                <a:lnTo>
                  <a:pt x="0" y="10692003"/>
                </a:lnTo>
                <a:lnTo>
                  <a:pt x="1079995" y="10692003"/>
                </a:lnTo>
                <a:lnTo>
                  <a:pt x="1079995" y="0"/>
                </a:lnTo>
                <a:close/>
              </a:path>
            </a:pathLst>
          </a:custGeom>
          <a:solidFill>
            <a:schemeClr val="accent5">
              <a:lumMod val="60000"/>
              <a:lumOff val="40000"/>
            </a:schemeClr>
          </a:solidFill>
        </p:spPr>
        <p:txBody>
          <a:bodyPr wrap="square" lIns="0" tIns="0" rIns="0" bIns="0" rtlCol="0"/>
          <a:lstStyle/>
          <a:p>
            <a:endParaRPr/>
          </a:p>
        </p:txBody>
      </p:sp>
      <p:sp>
        <p:nvSpPr>
          <p:cNvPr id="3" name="object 10">
            <a:extLst>
              <a:ext uri="{FF2B5EF4-FFF2-40B4-BE49-F238E27FC236}">
                <a16:creationId xmlns:a16="http://schemas.microsoft.com/office/drawing/2014/main" id="{AFABD241-EECA-04E8-6BB1-1415F583CE60}"/>
              </a:ext>
            </a:extLst>
          </p:cNvPr>
          <p:cNvSpPr/>
          <p:nvPr/>
        </p:nvSpPr>
        <p:spPr>
          <a:xfrm>
            <a:off x="222744" y="3305345"/>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endParaRPr/>
          </a:p>
        </p:txBody>
      </p:sp>
      <p:sp>
        <p:nvSpPr>
          <p:cNvPr id="4" name="object 14">
            <a:extLst>
              <a:ext uri="{FF2B5EF4-FFF2-40B4-BE49-F238E27FC236}">
                <a16:creationId xmlns:a16="http://schemas.microsoft.com/office/drawing/2014/main" id="{5F812337-0A60-91E4-5E42-907979D339BA}"/>
              </a:ext>
            </a:extLst>
          </p:cNvPr>
          <p:cNvSpPr txBox="1">
            <a:spLocks/>
          </p:cNvSpPr>
          <p:nvPr/>
        </p:nvSpPr>
        <p:spPr>
          <a:xfrm>
            <a:off x="1019175" y="6560860"/>
            <a:ext cx="3716020" cy="153888"/>
          </a:xfrm>
          <a:prstGeom prst="rect">
            <a:avLst/>
          </a:prstGeom>
        </p:spPr>
        <p:txBody>
          <a:bodyPr vert="horz" wrap="square" lIns="0" tIns="0" rIns="0" bIns="0" rtlCol="0" anchor="ctr">
            <a:spAutoFit/>
          </a:bodyPr>
          <a:lstStyle>
            <a:defPPr>
              <a:defRPr kern="0"/>
            </a:defPPr>
            <a:lvl1pPr>
              <a:defRPr sz="1200" b="0" i="0">
                <a:solidFill>
                  <a:schemeClr val="tx1"/>
                </a:solidFill>
                <a:latin typeface="Trebuchet MS"/>
                <a:cs typeface="Trebuchet MS"/>
              </a:defRPr>
            </a:lvl1pPr>
          </a:lstStyle>
          <a:p>
            <a:pPr marL="12700"/>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Passenger Information </a:t>
            </a:r>
            <a:r>
              <a:rPr lang="en-GB" sz="1000" b="1" kern="0">
                <a:solidFill>
                  <a:prstClr val="black"/>
                </a:solidFill>
                <a:latin typeface="Aptos Display" panose="02110004020202020204"/>
                <a:cs typeface="Gill Sans MT"/>
              </a:rPr>
              <a:t>D</a:t>
            </a:r>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uring Disruption – Debrief </a:t>
            </a:r>
            <a:endParaRPr kumimoji="0" lang="en-GB" sz="1000" b="0" i="0" u="none" strike="noStrike" kern="0" cap="none" spc="140" normalizeH="0" baseline="0" noProof="0">
              <a:ln>
                <a:noFill/>
              </a:ln>
              <a:solidFill>
                <a:prstClr val="black"/>
              </a:solidFill>
              <a:effectLst/>
              <a:uLnTx/>
              <a:uFillTx/>
              <a:latin typeface="Aptos Display" panose="02110004020202020204"/>
              <a:ea typeface="+mn-ea"/>
              <a:cs typeface="Gill Sans MT"/>
            </a:endParaRPr>
          </a:p>
        </p:txBody>
      </p:sp>
      <p:sp>
        <p:nvSpPr>
          <p:cNvPr id="42" name="object 16">
            <a:extLst>
              <a:ext uri="{FF2B5EF4-FFF2-40B4-BE49-F238E27FC236}">
                <a16:creationId xmlns:a16="http://schemas.microsoft.com/office/drawing/2014/main" id="{7C9FD81E-79A9-7FCF-B2E4-6051987BD5F9}"/>
              </a:ext>
            </a:extLst>
          </p:cNvPr>
          <p:cNvSpPr txBox="1">
            <a:spLocks/>
          </p:cNvSpPr>
          <p:nvPr/>
        </p:nvSpPr>
        <p:spPr>
          <a:xfrm>
            <a:off x="1019174" y="229101"/>
            <a:ext cx="8011810" cy="984885"/>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R="24130"/>
            <a:r>
              <a:rPr lang="en-GB" sz="3200" kern="0">
                <a:solidFill>
                  <a:schemeClr val="accent5">
                    <a:lumMod val="60000"/>
                    <a:lumOff val="40000"/>
                  </a:schemeClr>
                </a:solidFill>
                <a:latin typeface="Aptos" panose="020B0004020202020204" pitchFamily="34" charset="0"/>
              </a:rPr>
              <a:t>TICKET ACCEPTANCE LANGAUGE DOES NOT PASS THE “RULES” OF COMMUNCATION</a:t>
            </a:r>
          </a:p>
        </p:txBody>
      </p:sp>
      <p:sp>
        <p:nvSpPr>
          <p:cNvPr id="7" name="Text Placeholder 6">
            <a:extLst>
              <a:ext uri="{FF2B5EF4-FFF2-40B4-BE49-F238E27FC236}">
                <a16:creationId xmlns:a16="http://schemas.microsoft.com/office/drawing/2014/main" id="{D6928FD2-B3DD-89D2-AC98-0839C7AA0BA6}"/>
              </a:ext>
            </a:extLst>
          </p:cNvPr>
          <p:cNvSpPr txBox="1">
            <a:spLocks/>
          </p:cNvSpPr>
          <p:nvPr/>
        </p:nvSpPr>
        <p:spPr>
          <a:xfrm>
            <a:off x="1019175" y="2248414"/>
            <a:ext cx="2928920" cy="2292198"/>
          </a:xfrm>
          <a:prstGeom prst="rect">
            <a:avLst/>
          </a:prstGeom>
          <a:solidFill>
            <a:schemeClr val="accent5">
              <a:lumMod val="60000"/>
              <a:lumOff val="40000"/>
            </a:schemeClr>
          </a:solidFill>
        </p:spPr>
        <p:txBody>
          <a:bodyPr lIns="360000" rIns="216000" anchor="ctr"/>
          <a:lstStyle>
            <a:lvl1pPr marL="0" indent="0" algn="l" defTabSz="914400" rtl="0" eaLnBrk="1" latinLnBrk="0" hangingPunct="1">
              <a:lnSpc>
                <a:spcPct val="110000"/>
              </a:lnSpc>
              <a:spcBef>
                <a:spcPts val="600"/>
              </a:spcBef>
              <a:buFont typeface="Arial" panose="020B0604020202020204" pitchFamily="34" charset="0"/>
              <a:buNone/>
              <a:defRPr sz="1400" kern="1200">
                <a:solidFill>
                  <a:schemeClr val="tx1"/>
                </a:solidFill>
                <a:latin typeface="+mn-lt"/>
                <a:ea typeface="+mn-ea"/>
                <a:cs typeface="+mn-cs"/>
              </a:defRPr>
            </a:lvl1pPr>
            <a:lvl2pPr marL="0" indent="0" algn="l" defTabSz="914400" rtl="0" eaLnBrk="1" latinLnBrk="0" hangingPunct="1">
              <a:lnSpc>
                <a:spcPct val="110000"/>
              </a:lnSpc>
              <a:spcBef>
                <a:spcPts val="1200"/>
              </a:spcBef>
              <a:spcAft>
                <a:spcPts val="0"/>
              </a:spcAft>
              <a:buFont typeface="Arial" panose="020B0604020202020204" pitchFamily="34" charset="0"/>
              <a:buNone/>
              <a:defRPr sz="1400" b="1" kern="1200">
                <a:solidFill>
                  <a:schemeClr val="tx1"/>
                </a:solidFill>
                <a:latin typeface="+mn-lt"/>
                <a:ea typeface="+mn-ea"/>
                <a:cs typeface="+mn-cs"/>
              </a:defRPr>
            </a:lvl2pPr>
            <a:lvl3pPr marL="268288" indent="-268288" algn="l" defTabSz="914400" rtl="0" eaLnBrk="1" latinLnBrk="0" hangingPunct="1">
              <a:lnSpc>
                <a:spcPct val="110000"/>
              </a:lnSpc>
              <a:spcBef>
                <a:spcPts val="600"/>
              </a:spcBef>
              <a:buFont typeface="Arial" panose="020B0604020202020204" pitchFamily="34" charset="0"/>
              <a:buChar char="•"/>
              <a:defRPr sz="1400" kern="1200">
                <a:solidFill>
                  <a:schemeClr val="tx1"/>
                </a:solidFill>
                <a:latin typeface="+mn-lt"/>
                <a:ea typeface="+mn-ea"/>
                <a:cs typeface="+mn-cs"/>
              </a:defRPr>
            </a:lvl3pPr>
            <a:lvl4pPr marL="268288" indent="-268288" algn="l" defTabSz="914400" rtl="0" eaLnBrk="1" latinLnBrk="0" hangingPunct="1">
              <a:lnSpc>
                <a:spcPct val="110000"/>
              </a:lnSpc>
              <a:spcBef>
                <a:spcPts val="600"/>
              </a:spcBef>
              <a:buFont typeface="+mj-lt"/>
              <a:buAutoNum type="arabicPeriod"/>
              <a:defRPr sz="1400" kern="1200">
                <a:solidFill>
                  <a:schemeClr val="tx1"/>
                </a:solidFill>
                <a:latin typeface="+mn-lt"/>
                <a:ea typeface="+mn-ea"/>
                <a:cs typeface="+mn-cs"/>
              </a:defRPr>
            </a:lvl4pPr>
            <a:lvl5pPr marL="268288" indent="0" algn="l" defTabSz="914400" rtl="0" eaLnBrk="1" latinLnBrk="0" hangingPunct="1">
              <a:lnSpc>
                <a:spcPct val="110000"/>
              </a:lnSpc>
              <a:spcBef>
                <a:spcPts val="600"/>
              </a:spcBef>
              <a:buFont typeface="Aptos" panose="020B0004020202020204" pitchFamily="34" charset="0"/>
              <a:buNone/>
              <a:defRPr sz="1400" kern="1200">
                <a:solidFill>
                  <a:schemeClr val="tx1"/>
                </a:solidFill>
                <a:latin typeface="+mn-lt"/>
                <a:ea typeface="+mn-ea"/>
                <a:cs typeface="+mn-cs"/>
              </a:defRPr>
            </a:lvl5pPr>
            <a:lvl6pPr marL="534988" indent="-266700" algn="l" defTabSz="914400" rtl="0" eaLnBrk="1" latinLnBrk="0" hangingPunct="1">
              <a:lnSpc>
                <a:spcPct val="110000"/>
              </a:lnSpc>
              <a:spcBef>
                <a:spcPts val="400"/>
              </a:spcBef>
              <a:buFont typeface="Aptos" panose="020B00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GB" sz="4400" b="1" i="0" u="none" strike="noStrike" kern="1200" cap="none" spc="0" normalizeH="0" baseline="0" noProof="0">
                <a:ln>
                  <a:noFill/>
                </a:ln>
                <a:solidFill>
                  <a:schemeClr val="bg1"/>
                </a:solidFill>
                <a:effectLst/>
                <a:uLnTx/>
                <a:uFillTx/>
                <a:latin typeface="Aptos" panose="02110004020202020204"/>
                <a:ea typeface="+mn-ea"/>
                <a:cs typeface="+mn-cs"/>
              </a:rPr>
              <a:t>1.</a:t>
            </a:r>
            <a:r>
              <a:rPr kumimoji="0" lang="en-GB" sz="4400" b="1" i="0" u="none" strike="noStrike" kern="1200" cap="none" spc="0" normalizeH="0" baseline="0" noProof="0">
                <a:ln>
                  <a:noFill/>
                </a:ln>
                <a:solidFill>
                  <a:prstClr val="black"/>
                </a:solidFill>
                <a:effectLst/>
                <a:uLnTx/>
                <a:uFillTx/>
                <a:latin typeface="Aptos" panose="02110004020202020204"/>
                <a:ea typeface="+mn-ea"/>
                <a:cs typeface="+mn-cs"/>
              </a:rPr>
              <a:t> </a:t>
            </a:r>
          </a:p>
          <a:p>
            <a:pPr marL="0" marR="0" lvl="0" indent="0" algn="ctr"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GB" sz="2800" b="1" i="0" u="none" strike="noStrike" kern="1200" cap="none" spc="0" normalizeH="0" baseline="0" noProof="0">
                <a:ln>
                  <a:noFill/>
                </a:ln>
                <a:solidFill>
                  <a:prstClr val="black"/>
                </a:solidFill>
                <a:effectLst/>
                <a:uLnTx/>
                <a:uFillTx/>
                <a:latin typeface="Aptos" panose="02110004020202020204"/>
                <a:ea typeface="+mn-ea"/>
                <a:cs typeface="+mn-cs"/>
              </a:rPr>
              <a:t>Be clear</a:t>
            </a:r>
          </a:p>
        </p:txBody>
      </p:sp>
      <p:sp>
        <p:nvSpPr>
          <p:cNvPr id="8" name="Text Placeholder 6">
            <a:extLst>
              <a:ext uri="{FF2B5EF4-FFF2-40B4-BE49-F238E27FC236}">
                <a16:creationId xmlns:a16="http://schemas.microsoft.com/office/drawing/2014/main" id="{47FF96CE-6884-2743-ABF7-B9857B95C9E7}"/>
              </a:ext>
            </a:extLst>
          </p:cNvPr>
          <p:cNvSpPr txBox="1">
            <a:spLocks/>
          </p:cNvSpPr>
          <p:nvPr/>
        </p:nvSpPr>
        <p:spPr>
          <a:xfrm>
            <a:off x="4290435" y="2246785"/>
            <a:ext cx="2928920" cy="2292198"/>
          </a:xfrm>
          <a:prstGeom prst="rect">
            <a:avLst/>
          </a:prstGeom>
          <a:solidFill>
            <a:schemeClr val="accent5">
              <a:lumMod val="60000"/>
              <a:lumOff val="40000"/>
            </a:schemeClr>
          </a:solidFill>
        </p:spPr>
        <p:txBody>
          <a:bodyPr lIns="360000" rIns="216000" anchor="ctr"/>
          <a:lstStyle>
            <a:lvl1pPr marL="0" indent="0" algn="l" defTabSz="914400" rtl="0" eaLnBrk="1" latinLnBrk="0" hangingPunct="1">
              <a:lnSpc>
                <a:spcPct val="110000"/>
              </a:lnSpc>
              <a:spcBef>
                <a:spcPts val="600"/>
              </a:spcBef>
              <a:buFont typeface="Arial" panose="020B0604020202020204" pitchFamily="34" charset="0"/>
              <a:buNone/>
              <a:defRPr sz="1400" kern="1200">
                <a:solidFill>
                  <a:schemeClr val="tx1"/>
                </a:solidFill>
                <a:latin typeface="+mn-lt"/>
                <a:ea typeface="+mn-ea"/>
                <a:cs typeface="+mn-cs"/>
              </a:defRPr>
            </a:lvl1pPr>
            <a:lvl2pPr marL="0" indent="0" algn="l" defTabSz="914400" rtl="0" eaLnBrk="1" latinLnBrk="0" hangingPunct="1">
              <a:lnSpc>
                <a:spcPct val="110000"/>
              </a:lnSpc>
              <a:spcBef>
                <a:spcPts val="1200"/>
              </a:spcBef>
              <a:spcAft>
                <a:spcPts val="0"/>
              </a:spcAft>
              <a:buFont typeface="Arial" panose="020B0604020202020204" pitchFamily="34" charset="0"/>
              <a:buNone/>
              <a:defRPr sz="1400" b="1" kern="1200">
                <a:solidFill>
                  <a:schemeClr val="tx1"/>
                </a:solidFill>
                <a:latin typeface="+mn-lt"/>
                <a:ea typeface="+mn-ea"/>
                <a:cs typeface="+mn-cs"/>
              </a:defRPr>
            </a:lvl2pPr>
            <a:lvl3pPr marL="268288" indent="-268288" algn="l" defTabSz="914400" rtl="0" eaLnBrk="1" latinLnBrk="0" hangingPunct="1">
              <a:lnSpc>
                <a:spcPct val="110000"/>
              </a:lnSpc>
              <a:spcBef>
                <a:spcPts val="600"/>
              </a:spcBef>
              <a:buFont typeface="Arial" panose="020B0604020202020204" pitchFamily="34" charset="0"/>
              <a:buChar char="•"/>
              <a:defRPr sz="1400" kern="1200">
                <a:solidFill>
                  <a:schemeClr val="tx1"/>
                </a:solidFill>
                <a:latin typeface="+mn-lt"/>
                <a:ea typeface="+mn-ea"/>
                <a:cs typeface="+mn-cs"/>
              </a:defRPr>
            </a:lvl3pPr>
            <a:lvl4pPr marL="268288" indent="-268288" algn="l" defTabSz="914400" rtl="0" eaLnBrk="1" latinLnBrk="0" hangingPunct="1">
              <a:lnSpc>
                <a:spcPct val="110000"/>
              </a:lnSpc>
              <a:spcBef>
                <a:spcPts val="600"/>
              </a:spcBef>
              <a:buFont typeface="+mj-lt"/>
              <a:buAutoNum type="arabicPeriod"/>
              <a:defRPr sz="1400" kern="1200">
                <a:solidFill>
                  <a:schemeClr val="tx1"/>
                </a:solidFill>
                <a:latin typeface="+mn-lt"/>
                <a:ea typeface="+mn-ea"/>
                <a:cs typeface="+mn-cs"/>
              </a:defRPr>
            </a:lvl4pPr>
            <a:lvl5pPr marL="268288" indent="0" algn="l" defTabSz="914400" rtl="0" eaLnBrk="1" latinLnBrk="0" hangingPunct="1">
              <a:lnSpc>
                <a:spcPct val="110000"/>
              </a:lnSpc>
              <a:spcBef>
                <a:spcPts val="600"/>
              </a:spcBef>
              <a:buFont typeface="Aptos" panose="020B0004020202020204" pitchFamily="34" charset="0"/>
              <a:buNone/>
              <a:defRPr sz="1400" kern="1200">
                <a:solidFill>
                  <a:schemeClr val="tx1"/>
                </a:solidFill>
                <a:latin typeface="+mn-lt"/>
                <a:ea typeface="+mn-ea"/>
                <a:cs typeface="+mn-cs"/>
              </a:defRPr>
            </a:lvl5pPr>
            <a:lvl6pPr marL="534988" indent="-266700" algn="l" defTabSz="914400" rtl="0" eaLnBrk="1" latinLnBrk="0" hangingPunct="1">
              <a:lnSpc>
                <a:spcPct val="110000"/>
              </a:lnSpc>
              <a:spcBef>
                <a:spcPts val="400"/>
              </a:spcBef>
              <a:buFont typeface="Aptos" panose="020B00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r>
              <a:rPr lang="en-GB" sz="4400" b="1">
                <a:solidFill>
                  <a:schemeClr val="bg1"/>
                </a:solidFill>
                <a:latin typeface="Aptos" panose="02110004020202020204"/>
              </a:rPr>
              <a:t>2. </a:t>
            </a:r>
          </a:p>
          <a:p>
            <a:pPr marL="0" marR="0" lvl="0" indent="0" algn="ctr"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r>
              <a:rPr lang="en-GB" sz="2800" b="1">
                <a:solidFill>
                  <a:prstClr val="black"/>
                </a:solidFill>
                <a:latin typeface="Aptos" panose="02110004020202020204"/>
              </a:rPr>
              <a:t>Be concise</a:t>
            </a:r>
            <a:endParaRPr kumimoji="0" lang="en-GB" sz="28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Text Placeholder 6">
            <a:extLst>
              <a:ext uri="{FF2B5EF4-FFF2-40B4-BE49-F238E27FC236}">
                <a16:creationId xmlns:a16="http://schemas.microsoft.com/office/drawing/2014/main" id="{AD22BE3A-C17E-4074-EBA6-C2F3792C75FB}"/>
              </a:ext>
            </a:extLst>
          </p:cNvPr>
          <p:cNvSpPr txBox="1">
            <a:spLocks/>
          </p:cNvSpPr>
          <p:nvPr/>
        </p:nvSpPr>
        <p:spPr>
          <a:xfrm>
            <a:off x="7605263" y="2270993"/>
            <a:ext cx="2928920" cy="2292198"/>
          </a:xfrm>
          <a:prstGeom prst="rect">
            <a:avLst/>
          </a:prstGeom>
          <a:solidFill>
            <a:schemeClr val="accent5">
              <a:lumMod val="60000"/>
              <a:lumOff val="40000"/>
            </a:schemeClr>
          </a:solidFill>
        </p:spPr>
        <p:txBody>
          <a:bodyPr lIns="360000" rIns="216000" anchor="ctr"/>
          <a:lstStyle>
            <a:lvl1pPr marL="0" indent="0" algn="l" defTabSz="914400" rtl="0" eaLnBrk="1" latinLnBrk="0" hangingPunct="1">
              <a:lnSpc>
                <a:spcPct val="110000"/>
              </a:lnSpc>
              <a:spcBef>
                <a:spcPts val="600"/>
              </a:spcBef>
              <a:buFont typeface="Arial" panose="020B0604020202020204" pitchFamily="34" charset="0"/>
              <a:buNone/>
              <a:defRPr sz="1400" kern="1200">
                <a:solidFill>
                  <a:schemeClr val="tx1"/>
                </a:solidFill>
                <a:latin typeface="+mn-lt"/>
                <a:ea typeface="+mn-ea"/>
                <a:cs typeface="+mn-cs"/>
              </a:defRPr>
            </a:lvl1pPr>
            <a:lvl2pPr marL="0" indent="0" algn="l" defTabSz="914400" rtl="0" eaLnBrk="1" latinLnBrk="0" hangingPunct="1">
              <a:lnSpc>
                <a:spcPct val="110000"/>
              </a:lnSpc>
              <a:spcBef>
                <a:spcPts val="1200"/>
              </a:spcBef>
              <a:spcAft>
                <a:spcPts val="0"/>
              </a:spcAft>
              <a:buFont typeface="Arial" panose="020B0604020202020204" pitchFamily="34" charset="0"/>
              <a:buNone/>
              <a:defRPr sz="1400" b="1" kern="1200">
                <a:solidFill>
                  <a:schemeClr val="tx1"/>
                </a:solidFill>
                <a:latin typeface="+mn-lt"/>
                <a:ea typeface="+mn-ea"/>
                <a:cs typeface="+mn-cs"/>
              </a:defRPr>
            </a:lvl2pPr>
            <a:lvl3pPr marL="268288" indent="-268288" algn="l" defTabSz="914400" rtl="0" eaLnBrk="1" latinLnBrk="0" hangingPunct="1">
              <a:lnSpc>
                <a:spcPct val="110000"/>
              </a:lnSpc>
              <a:spcBef>
                <a:spcPts val="600"/>
              </a:spcBef>
              <a:buFont typeface="Arial" panose="020B0604020202020204" pitchFamily="34" charset="0"/>
              <a:buChar char="•"/>
              <a:defRPr sz="1400" kern="1200">
                <a:solidFill>
                  <a:schemeClr val="tx1"/>
                </a:solidFill>
                <a:latin typeface="+mn-lt"/>
                <a:ea typeface="+mn-ea"/>
                <a:cs typeface="+mn-cs"/>
              </a:defRPr>
            </a:lvl3pPr>
            <a:lvl4pPr marL="268288" indent="-268288" algn="l" defTabSz="914400" rtl="0" eaLnBrk="1" latinLnBrk="0" hangingPunct="1">
              <a:lnSpc>
                <a:spcPct val="110000"/>
              </a:lnSpc>
              <a:spcBef>
                <a:spcPts val="600"/>
              </a:spcBef>
              <a:buFont typeface="+mj-lt"/>
              <a:buAutoNum type="arabicPeriod"/>
              <a:defRPr sz="1400" kern="1200">
                <a:solidFill>
                  <a:schemeClr val="tx1"/>
                </a:solidFill>
                <a:latin typeface="+mn-lt"/>
                <a:ea typeface="+mn-ea"/>
                <a:cs typeface="+mn-cs"/>
              </a:defRPr>
            </a:lvl4pPr>
            <a:lvl5pPr marL="268288" indent="0" algn="l" defTabSz="914400" rtl="0" eaLnBrk="1" latinLnBrk="0" hangingPunct="1">
              <a:lnSpc>
                <a:spcPct val="110000"/>
              </a:lnSpc>
              <a:spcBef>
                <a:spcPts val="600"/>
              </a:spcBef>
              <a:buFont typeface="Aptos" panose="020B0004020202020204" pitchFamily="34" charset="0"/>
              <a:buNone/>
              <a:defRPr sz="1400" kern="1200">
                <a:solidFill>
                  <a:schemeClr val="tx1"/>
                </a:solidFill>
                <a:latin typeface="+mn-lt"/>
                <a:ea typeface="+mn-ea"/>
                <a:cs typeface="+mn-cs"/>
              </a:defRPr>
            </a:lvl5pPr>
            <a:lvl6pPr marL="534988" indent="-266700" algn="l" defTabSz="914400" rtl="0" eaLnBrk="1" latinLnBrk="0" hangingPunct="1">
              <a:lnSpc>
                <a:spcPct val="110000"/>
              </a:lnSpc>
              <a:spcBef>
                <a:spcPts val="400"/>
              </a:spcBef>
              <a:buFont typeface="Aptos" panose="020B00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r>
              <a:rPr lang="en-GB" sz="4400" b="1">
                <a:solidFill>
                  <a:schemeClr val="bg1"/>
                </a:solidFill>
                <a:latin typeface="Aptos" panose="02110004020202020204"/>
              </a:rPr>
              <a:t>3. </a:t>
            </a:r>
          </a:p>
          <a:p>
            <a:pPr marL="0" marR="0" lvl="0" indent="0" algn="ctr"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r>
              <a:rPr lang="en-GB" sz="2800" b="1">
                <a:solidFill>
                  <a:prstClr val="black"/>
                </a:solidFill>
                <a:latin typeface="Aptos" panose="02110004020202020204"/>
              </a:rPr>
              <a:t>Be c</a:t>
            </a:r>
            <a:r>
              <a:rPr kumimoji="0" lang="en-GB" sz="2800" b="1" i="0" u="none" strike="noStrike" kern="1200" cap="none" spc="0" normalizeH="0" baseline="0" noProof="0">
                <a:ln>
                  <a:noFill/>
                </a:ln>
                <a:solidFill>
                  <a:prstClr val="black"/>
                </a:solidFill>
                <a:effectLst/>
                <a:uLnTx/>
                <a:uFillTx/>
                <a:latin typeface="Aptos" panose="02110004020202020204"/>
                <a:ea typeface="+mn-ea"/>
                <a:cs typeface="+mn-cs"/>
              </a:rPr>
              <a:t>onsistent</a:t>
            </a:r>
          </a:p>
        </p:txBody>
      </p:sp>
      <p:sp>
        <p:nvSpPr>
          <p:cNvPr id="11" name="object 16">
            <a:extLst>
              <a:ext uri="{FF2B5EF4-FFF2-40B4-BE49-F238E27FC236}">
                <a16:creationId xmlns:a16="http://schemas.microsoft.com/office/drawing/2014/main" id="{1D7A4BB5-ACF9-D5E2-0651-F6112B90BE67}"/>
              </a:ext>
            </a:extLst>
          </p:cNvPr>
          <p:cNvSpPr txBox="1">
            <a:spLocks/>
          </p:cNvSpPr>
          <p:nvPr/>
        </p:nvSpPr>
        <p:spPr>
          <a:xfrm>
            <a:off x="1045642" y="4701733"/>
            <a:ext cx="2882981" cy="1369606"/>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lnSpc>
                <a:spcPct val="100000"/>
              </a:lnSpc>
              <a:spcBef>
                <a:spcPts val="600"/>
              </a:spcBef>
              <a:spcAft>
                <a:spcPts val="0"/>
              </a:spcAft>
              <a:buClrTx/>
              <a:buSzTx/>
              <a:buFontTx/>
              <a:buNone/>
              <a:tabLst/>
              <a:defRPr/>
            </a:pPr>
            <a:r>
              <a:rPr lang="en-GB" sz="1400" kern="0" spc="100">
                <a:latin typeface="Aptos" panose="020B0004020202020204" pitchFamily="34" charset="0"/>
              </a:rPr>
              <a:t>Not always clear what is meant by “ticket acceptance”, not everyone is familiar with the phrase.</a:t>
            </a:r>
          </a:p>
          <a:p>
            <a:pPr marL="0" marR="24130" lvl="0" indent="0" algn="l" defTabSz="914400" rtl="0" eaLnBrk="1" fontAlgn="auto" latinLnBrk="0" hangingPunct="1">
              <a:lnSpc>
                <a:spcPct val="100000"/>
              </a:lnSpc>
              <a:spcBef>
                <a:spcPts val="600"/>
              </a:spcBef>
              <a:spcAft>
                <a:spcPts val="0"/>
              </a:spcAft>
              <a:buClrTx/>
              <a:buSzTx/>
              <a:buFontTx/>
              <a:buNone/>
              <a:tabLst/>
              <a:defRPr/>
            </a:pPr>
            <a:r>
              <a:rPr lang="en-GB" sz="1400" kern="0" spc="100">
                <a:latin typeface="Aptos" panose="020B0004020202020204" pitchFamily="34" charset="0"/>
              </a:rPr>
              <a:t>“Reasonable route” is not clear and actionable.</a:t>
            </a:r>
          </a:p>
        </p:txBody>
      </p:sp>
      <p:sp>
        <p:nvSpPr>
          <p:cNvPr id="13" name="object 16">
            <a:extLst>
              <a:ext uri="{FF2B5EF4-FFF2-40B4-BE49-F238E27FC236}">
                <a16:creationId xmlns:a16="http://schemas.microsoft.com/office/drawing/2014/main" id="{90F7A7F6-B7DB-C905-38A1-02A8C1B89D7F}"/>
              </a:ext>
            </a:extLst>
          </p:cNvPr>
          <p:cNvSpPr txBox="1">
            <a:spLocks/>
          </p:cNvSpPr>
          <p:nvPr/>
        </p:nvSpPr>
        <p:spPr>
          <a:xfrm>
            <a:off x="4336374" y="4701732"/>
            <a:ext cx="2882981" cy="1077218"/>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lnSpc>
                <a:spcPct val="100000"/>
              </a:lnSpc>
              <a:spcBef>
                <a:spcPts val="600"/>
              </a:spcBef>
              <a:spcAft>
                <a:spcPts val="0"/>
              </a:spcAft>
              <a:buClrTx/>
              <a:buSzTx/>
              <a:buFontTx/>
              <a:buNone/>
              <a:tabLst/>
              <a:defRPr/>
            </a:pPr>
            <a:r>
              <a:rPr lang="en-GB" sz="1400" kern="0" spc="100" dirty="0">
                <a:latin typeface="Aptos" panose="020B0004020202020204" pitchFamily="34" charset="0"/>
              </a:rPr>
              <a:t>Often long and complex explanations or information provided that can overwhelm and cause further misunderstanding.</a:t>
            </a:r>
          </a:p>
        </p:txBody>
      </p:sp>
      <p:sp>
        <p:nvSpPr>
          <p:cNvPr id="14" name="object 16">
            <a:extLst>
              <a:ext uri="{FF2B5EF4-FFF2-40B4-BE49-F238E27FC236}">
                <a16:creationId xmlns:a16="http://schemas.microsoft.com/office/drawing/2014/main" id="{2751E419-4901-65AC-69AD-A89D16CB80C9}"/>
              </a:ext>
            </a:extLst>
          </p:cNvPr>
          <p:cNvSpPr txBox="1">
            <a:spLocks/>
          </p:cNvSpPr>
          <p:nvPr/>
        </p:nvSpPr>
        <p:spPr>
          <a:xfrm>
            <a:off x="7651202" y="4701732"/>
            <a:ext cx="2882981" cy="1292662"/>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lnSpc>
                <a:spcPct val="100000"/>
              </a:lnSpc>
              <a:spcBef>
                <a:spcPts val="600"/>
              </a:spcBef>
              <a:spcAft>
                <a:spcPts val="0"/>
              </a:spcAft>
              <a:buClrTx/>
              <a:buSzTx/>
              <a:buFontTx/>
              <a:buNone/>
              <a:tabLst/>
              <a:defRPr/>
            </a:pPr>
            <a:r>
              <a:rPr lang="en-GB" sz="1400" kern="0" spc="100" dirty="0">
                <a:latin typeface="Aptos" panose="020B0004020202020204" pitchFamily="34" charset="0"/>
              </a:rPr>
              <a:t>A more consistent approach to ticket acceptance language and when it in effect could help avoid passengers feeling like they need to take matters into their own hands.</a:t>
            </a:r>
          </a:p>
        </p:txBody>
      </p:sp>
      <p:sp>
        <p:nvSpPr>
          <p:cNvPr id="5" name="Footer Placeholder 4">
            <a:extLst>
              <a:ext uri="{FF2B5EF4-FFF2-40B4-BE49-F238E27FC236}">
                <a16:creationId xmlns:a16="http://schemas.microsoft.com/office/drawing/2014/main" id="{2CC0BAE4-1066-9DFC-4B47-2594C0ACB8B1}"/>
              </a:ext>
            </a:extLst>
          </p:cNvPr>
          <p:cNvSpPr>
            <a:spLocks noGrp="1"/>
          </p:cNvSpPr>
          <p:nvPr>
            <p:ph type="ftr" sz="quarter" idx="11"/>
          </p:nvPr>
        </p:nvSpPr>
        <p:spPr/>
        <p:txBody>
          <a:bodyPr/>
          <a:lstStyle/>
          <a:p>
            <a:r>
              <a:rPr lang="en-GB"/>
              <a:t>© Quadrangle 2024 INTERNAL</a:t>
            </a:r>
          </a:p>
        </p:txBody>
      </p:sp>
      <p:sp>
        <p:nvSpPr>
          <p:cNvPr id="6" name="Slide Number Placeholder 5">
            <a:extLst>
              <a:ext uri="{FF2B5EF4-FFF2-40B4-BE49-F238E27FC236}">
                <a16:creationId xmlns:a16="http://schemas.microsoft.com/office/drawing/2014/main" id="{F3BEA11D-C3A2-7EF1-6D6C-143D46AFABB2}"/>
              </a:ext>
            </a:extLst>
          </p:cNvPr>
          <p:cNvSpPr>
            <a:spLocks noGrp="1"/>
          </p:cNvSpPr>
          <p:nvPr>
            <p:ph type="sldNum" sz="quarter" idx="12"/>
          </p:nvPr>
        </p:nvSpPr>
        <p:spPr/>
        <p:txBody>
          <a:bodyPr/>
          <a:lstStyle/>
          <a:p>
            <a:fld id="{D21AD756-BDF5-4970-ABE2-54C1A0898887}" type="slidenum">
              <a:rPr lang="en-GB" smtClean="0"/>
              <a:t>43</a:t>
            </a:fld>
            <a:endParaRPr lang="en-GB"/>
          </a:p>
        </p:txBody>
      </p:sp>
    </p:spTree>
    <p:extLst>
      <p:ext uri="{BB962C8B-B14F-4D97-AF65-F5344CB8AC3E}">
        <p14:creationId xmlns:p14="http://schemas.microsoft.com/office/powerpoint/2010/main" val="32222199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254CE656-006E-0B08-8552-F0F035566DCB}"/>
              </a:ext>
            </a:extLst>
          </p:cNvPr>
          <p:cNvSpPr/>
          <p:nvPr/>
        </p:nvSpPr>
        <p:spPr>
          <a:xfrm>
            <a:off x="0" y="0"/>
            <a:ext cx="692805" cy="6858000"/>
          </a:xfrm>
          <a:custGeom>
            <a:avLst/>
            <a:gdLst/>
            <a:ahLst/>
            <a:cxnLst/>
            <a:rect l="l" t="t" r="r" b="b"/>
            <a:pathLst>
              <a:path w="1080135" h="10692130">
                <a:moveTo>
                  <a:pt x="1079995" y="0"/>
                </a:moveTo>
                <a:lnTo>
                  <a:pt x="0" y="0"/>
                </a:lnTo>
                <a:lnTo>
                  <a:pt x="0" y="10692003"/>
                </a:lnTo>
                <a:lnTo>
                  <a:pt x="1079995" y="10692003"/>
                </a:lnTo>
                <a:lnTo>
                  <a:pt x="1079995" y="0"/>
                </a:lnTo>
                <a:close/>
              </a:path>
            </a:pathLst>
          </a:custGeom>
          <a:solidFill>
            <a:schemeClr val="accent5">
              <a:lumMod val="60000"/>
              <a:lumOff val="40000"/>
            </a:schemeClr>
          </a:solidFill>
        </p:spPr>
        <p:txBody>
          <a:bodyPr wrap="square" lIns="0" tIns="0" rIns="0" bIns="0" rtlCol="0"/>
          <a:lstStyle/>
          <a:p>
            <a:endParaRPr/>
          </a:p>
        </p:txBody>
      </p:sp>
      <p:sp>
        <p:nvSpPr>
          <p:cNvPr id="3" name="object 10">
            <a:extLst>
              <a:ext uri="{FF2B5EF4-FFF2-40B4-BE49-F238E27FC236}">
                <a16:creationId xmlns:a16="http://schemas.microsoft.com/office/drawing/2014/main" id="{AFABD241-EECA-04E8-6BB1-1415F583CE60}"/>
              </a:ext>
            </a:extLst>
          </p:cNvPr>
          <p:cNvSpPr/>
          <p:nvPr/>
        </p:nvSpPr>
        <p:spPr>
          <a:xfrm>
            <a:off x="222744" y="3305345"/>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endParaRPr/>
          </a:p>
        </p:txBody>
      </p:sp>
      <p:sp>
        <p:nvSpPr>
          <p:cNvPr id="4" name="object 14">
            <a:extLst>
              <a:ext uri="{FF2B5EF4-FFF2-40B4-BE49-F238E27FC236}">
                <a16:creationId xmlns:a16="http://schemas.microsoft.com/office/drawing/2014/main" id="{5F812337-0A60-91E4-5E42-907979D339BA}"/>
              </a:ext>
            </a:extLst>
          </p:cNvPr>
          <p:cNvSpPr txBox="1">
            <a:spLocks/>
          </p:cNvSpPr>
          <p:nvPr/>
        </p:nvSpPr>
        <p:spPr>
          <a:xfrm>
            <a:off x="1019175" y="6560860"/>
            <a:ext cx="3716020" cy="153888"/>
          </a:xfrm>
          <a:prstGeom prst="rect">
            <a:avLst/>
          </a:prstGeom>
        </p:spPr>
        <p:txBody>
          <a:bodyPr vert="horz" wrap="square" lIns="0" tIns="0" rIns="0" bIns="0" rtlCol="0" anchor="ctr">
            <a:spAutoFit/>
          </a:bodyPr>
          <a:lstStyle>
            <a:defPPr>
              <a:defRPr kern="0"/>
            </a:defPPr>
            <a:lvl1pPr>
              <a:defRPr sz="1200" b="0" i="0">
                <a:solidFill>
                  <a:schemeClr val="tx1"/>
                </a:solidFill>
                <a:latin typeface="Trebuchet MS"/>
                <a:cs typeface="Trebuchet MS"/>
              </a:defRPr>
            </a:lvl1pPr>
          </a:lstStyle>
          <a:p>
            <a:pPr marL="12700"/>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Passenger Information </a:t>
            </a:r>
            <a:r>
              <a:rPr lang="en-GB" sz="1000" b="1" kern="0">
                <a:solidFill>
                  <a:prstClr val="black"/>
                </a:solidFill>
                <a:latin typeface="Aptos Display" panose="02110004020202020204"/>
                <a:cs typeface="Gill Sans MT"/>
              </a:rPr>
              <a:t>D</a:t>
            </a:r>
            <a:r>
              <a:rPr kumimoji="0" lang="en-GB" sz="1000" b="1" i="0" u="none" strike="noStrike" kern="0" cap="none" spc="0" normalizeH="0" baseline="0" noProof="0" err="1">
                <a:ln>
                  <a:noFill/>
                </a:ln>
                <a:solidFill>
                  <a:prstClr val="black"/>
                </a:solidFill>
                <a:effectLst/>
                <a:uLnTx/>
                <a:uFillTx/>
                <a:latin typeface="Aptos Display" panose="02110004020202020204"/>
                <a:ea typeface="+mn-ea"/>
                <a:cs typeface="Gill Sans MT"/>
              </a:rPr>
              <a:t>uring</a:t>
            </a:r>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 Disruption – Debrief </a:t>
            </a:r>
            <a:endParaRPr kumimoji="0" lang="en-GB" sz="1000" b="0" i="0" u="none" strike="noStrike" kern="0" cap="none" spc="140" normalizeH="0" baseline="0" noProof="0">
              <a:ln>
                <a:noFill/>
              </a:ln>
              <a:solidFill>
                <a:prstClr val="black"/>
              </a:solidFill>
              <a:effectLst/>
              <a:uLnTx/>
              <a:uFillTx/>
              <a:latin typeface="Aptos Display" panose="02110004020202020204"/>
              <a:ea typeface="+mn-ea"/>
              <a:cs typeface="Gill Sans MT"/>
            </a:endParaRPr>
          </a:p>
        </p:txBody>
      </p:sp>
      <p:sp>
        <p:nvSpPr>
          <p:cNvPr id="42" name="object 16">
            <a:extLst>
              <a:ext uri="{FF2B5EF4-FFF2-40B4-BE49-F238E27FC236}">
                <a16:creationId xmlns:a16="http://schemas.microsoft.com/office/drawing/2014/main" id="{7C9FD81E-79A9-7FCF-B2E4-6051987BD5F9}"/>
              </a:ext>
            </a:extLst>
          </p:cNvPr>
          <p:cNvSpPr txBox="1">
            <a:spLocks/>
          </p:cNvSpPr>
          <p:nvPr/>
        </p:nvSpPr>
        <p:spPr>
          <a:xfrm>
            <a:off x="1019174" y="229101"/>
            <a:ext cx="7237066" cy="1477328"/>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R="24130"/>
            <a:r>
              <a:rPr lang="en-GB" sz="3200" kern="0">
                <a:solidFill>
                  <a:schemeClr val="accent5">
                    <a:lumMod val="60000"/>
                    <a:lumOff val="40000"/>
                  </a:schemeClr>
                </a:solidFill>
                <a:latin typeface="Aptos" panose="020B0004020202020204" pitchFamily="34" charset="0"/>
              </a:rPr>
              <a:t>TICKET ACCEPTANCE LANGAUGE DOES NOT PASS THE “RULES” OF COMMUNCATION</a:t>
            </a:r>
          </a:p>
        </p:txBody>
      </p:sp>
      <p:sp>
        <p:nvSpPr>
          <p:cNvPr id="5" name="Footer Placeholder 4">
            <a:extLst>
              <a:ext uri="{FF2B5EF4-FFF2-40B4-BE49-F238E27FC236}">
                <a16:creationId xmlns:a16="http://schemas.microsoft.com/office/drawing/2014/main" id="{2CC0BAE4-1066-9DFC-4B47-2594C0ACB8B1}"/>
              </a:ext>
            </a:extLst>
          </p:cNvPr>
          <p:cNvSpPr>
            <a:spLocks noGrp="1"/>
          </p:cNvSpPr>
          <p:nvPr>
            <p:ph type="ftr" sz="quarter" idx="11"/>
          </p:nvPr>
        </p:nvSpPr>
        <p:spPr/>
        <p:txBody>
          <a:bodyPr/>
          <a:lstStyle/>
          <a:p>
            <a:r>
              <a:rPr lang="en-GB"/>
              <a:t>© Quadrangle 2024 INTERNAL</a:t>
            </a:r>
          </a:p>
        </p:txBody>
      </p:sp>
      <p:sp>
        <p:nvSpPr>
          <p:cNvPr id="6" name="object 11">
            <a:extLst>
              <a:ext uri="{FF2B5EF4-FFF2-40B4-BE49-F238E27FC236}">
                <a16:creationId xmlns:a16="http://schemas.microsoft.com/office/drawing/2014/main" id="{AA1C4053-6480-1998-9068-38A288294956}"/>
              </a:ext>
            </a:extLst>
          </p:cNvPr>
          <p:cNvSpPr/>
          <p:nvPr/>
        </p:nvSpPr>
        <p:spPr>
          <a:xfrm>
            <a:off x="692715" y="1673181"/>
            <a:ext cx="7445039" cy="4304397"/>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a:p>
        </p:txBody>
      </p:sp>
      <p:sp>
        <p:nvSpPr>
          <p:cNvPr id="9" name="object 11">
            <a:extLst>
              <a:ext uri="{FF2B5EF4-FFF2-40B4-BE49-F238E27FC236}">
                <a16:creationId xmlns:a16="http://schemas.microsoft.com/office/drawing/2014/main" id="{EEE5BEC7-9A9A-052D-6664-1DBBA8E84D38}"/>
              </a:ext>
            </a:extLst>
          </p:cNvPr>
          <p:cNvSpPr/>
          <p:nvPr/>
        </p:nvSpPr>
        <p:spPr>
          <a:xfrm>
            <a:off x="8360588" y="1676952"/>
            <a:ext cx="3491705" cy="4304397"/>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72000" tIns="0" rIns="0" bIns="0" rtlCol="0" anchor="ctr"/>
          <a:lstStyle/>
          <a:p>
            <a:r>
              <a:rPr lang="en-GB" sz="1400" dirty="0"/>
              <a:t>Ticket acceptance could be made significantly clearer for passengers including:</a:t>
            </a:r>
          </a:p>
          <a:p>
            <a:pPr marL="285750" indent="-285750">
              <a:buFont typeface="Arial" panose="020B0604020202020204" pitchFamily="34" charset="0"/>
              <a:buChar char="•"/>
            </a:pPr>
            <a:r>
              <a:rPr lang="en-GB" sz="1400" dirty="0"/>
              <a:t>What they need to do</a:t>
            </a:r>
          </a:p>
          <a:p>
            <a:pPr marL="285750" indent="-285750">
              <a:buFont typeface="Arial" panose="020B0604020202020204" pitchFamily="34" charset="0"/>
              <a:buChar char="•"/>
            </a:pPr>
            <a:r>
              <a:rPr lang="en-GB" sz="1400" dirty="0"/>
              <a:t>Where they need to go for information</a:t>
            </a:r>
          </a:p>
          <a:p>
            <a:pPr marL="285750" indent="-285750">
              <a:buFont typeface="Arial" panose="020B0604020202020204" pitchFamily="34" charset="0"/>
              <a:buChar char="•"/>
            </a:pPr>
            <a:r>
              <a:rPr lang="en-GB" sz="1400" dirty="0"/>
              <a:t>How they can complete their journey as quickly as possible </a:t>
            </a:r>
          </a:p>
          <a:p>
            <a:pPr marL="285750" indent="-285750">
              <a:buFont typeface="Arial" panose="020B0604020202020204" pitchFamily="34" charset="0"/>
              <a:buChar char="•"/>
            </a:pPr>
            <a:r>
              <a:rPr lang="en-GB" sz="1400" dirty="0"/>
              <a:t>Better terminology with less jargon, more customer-friendly language</a:t>
            </a:r>
          </a:p>
        </p:txBody>
      </p:sp>
      <p:sp>
        <p:nvSpPr>
          <p:cNvPr id="15" name="Rectangle 14">
            <a:extLst>
              <a:ext uri="{FF2B5EF4-FFF2-40B4-BE49-F238E27FC236}">
                <a16:creationId xmlns:a16="http://schemas.microsoft.com/office/drawing/2014/main" id="{AFE5F1CC-8202-A8D7-E216-627F8063FA9C}"/>
              </a:ext>
            </a:extLst>
          </p:cNvPr>
          <p:cNvSpPr/>
          <p:nvPr/>
        </p:nvSpPr>
        <p:spPr>
          <a:xfrm>
            <a:off x="805343" y="1795244"/>
            <a:ext cx="6996418" cy="395960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Video of highlight quotes inserted here</a:t>
            </a:r>
          </a:p>
        </p:txBody>
      </p:sp>
      <p:sp>
        <p:nvSpPr>
          <p:cNvPr id="7" name="Slide Number Placeholder 6">
            <a:extLst>
              <a:ext uri="{FF2B5EF4-FFF2-40B4-BE49-F238E27FC236}">
                <a16:creationId xmlns:a16="http://schemas.microsoft.com/office/drawing/2014/main" id="{90FAECF7-8BAC-EAF6-22AB-ED83D67FFFE2}"/>
              </a:ext>
            </a:extLst>
          </p:cNvPr>
          <p:cNvSpPr>
            <a:spLocks noGrp="1"/>
          </p:cNvSpPr>
          <p:nvPr>
            <p:ph type="sldNum" sz="quarter" idx="12"/>
          </p:nvPr>
        </p:nvSpPr>
        <p:spPr/>
        <p:txBody>
          <a:bodyPr/>
          <a:lstStyle/>
          <a:p>
            <a:fld id="{D21AD756-BDF5-4970-ABE2-54C1A0898887}" type="slidenum">
              <a:rPr lang="en-GB" smtClean="0"/>
              <a:t>44</a:t>
            </a:fld>
            <a:endParaRPr lang="en-GB"/>
          </a:p>
        </p:txBody>
      </p:sp>
    </p:spTree>
    <p:extLst>
      <p:ext uri="{BB962C8B-B14F-4D97-AF65-F5344CB8AC3E}">
        <p14:creationId xmlns:p14="http://schemas.microsoft.com/office/powerpoint/2010/main" val="23878386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254CE656-006E-0B08-8552-F0F035566DCB}"/>
              </a:ext>
            </a:extLst>
          </p:cNvPr>
          <p:cNvSpPr/>
          <p:nvPr/>
        </p:nvSpPr>
        <p:spPr>
          <a:xfrm>
            <a:off x="0" y="0"/>
            <a:ext cx="692805" cy="6858000"/>
          </a:xfrm>
          <a:custGeom>
            <a:avLst/>
            <a:gdLst/>
            <a:ahLst/>
            <a:cxnLst/>
            <a:rect l="l" t="t" r="r" b="b"/>
            <a:pathLst>
              <a:path w="1080135" h="10692130">
                <a:moveTo>
                  <a:pt x="1079995" y="0"/>
                </a:moveTo>
                <a:lnTo>
                  <a:pt x="0" y="0"/>
                </a:lnTo>
                <a:lnTo>
                  <a:pt x="0" y="10692003"/>
                </a:lnTo>
                <a:lnTo>
                  <a:pt x="1079995" y="10692003"/>
                </a:lnTo>
                <a:lnTo>
                  <a:pt x="1079995" y="0"/>
                </a:lnTo>
                <a:close/>
              </a:path>
            </a:pathLst>
          </a:custGeom>
          <a:solidFill>
            <a:srgbClr val="FB36AE"/>
          </a:solidFill>
        </p:spPr>
        <p:txBody>
          <a:bodyPr wrap="square" lIns="0" tIns="0" rIns="0" bIns="0" rtlCol="0"/>
          <a:lstStyle/>
          <a:p>
            <a:endParaRPr/>
          </a:p>
        </p:txBody>
      </p:sp>
      <p:sp>
        <p:nvSpPr>
          <p:cNvPr id="3" name="object 10">
            <a:extLst>
              <a:ext uri="{FF2B5EF4-FFF2-40B4-BE49-F238E27FC236}">
                <a16:creationId xmlns:a16="http://schemas.microsoft.com/office/drawing/2014/main" id="{AFABD241-EECA-04E8-6BB1-1415F583CE60}"/>
              </a:ext>
            </a:extLst>
          </p:cNvPr>
          <p:cNvSpPr/>
          <p:nvPr/>
        </p:nvSpPr>
        <p:spPr>
          <a:xfrm>
            <a:off x="222744" y="3305345"/>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endParaRPr/>
          </a:p>
        </p:txBody>
      </p:sp>
      <p:sp>
        <p:nvSpPr>
          <p:cNvPr id="4" name="object 14">
            <a:extLst>
              <a:ext uri="{FF2B5EF4-FFF2-40B4-BE49-F238E27FC236}">
                <a16:creationId xmlns:a16="http://schemas.microsoft.com/office/drawing/2014/main" id="{5F812337-0A60-91E4-5E42-907979D339BA}"/>
              </a:ext>
            </a:extLst>
          </p:cNvPr>
          <p:cNvSpPr txBox="1">
            <a:spLocks/>
          </p:cNvSpPr>
          <p:nvPr/>
        </p:nvSpPr>
        <p:spPr>
          <a:xfrm>
            <a:off x="1019175" y="6560860"/>
            <a:ext cx="3716020" cy="153888"/>
          </a:xfrm>
          <a:prstGeom prst="rect">
            <a:avLst/>
          </a:prstGeom>
        </p:spPr>
        <p:txBody>
          <a:bodyPr vert="horz" wrap="square" lIns="0" tIns="0" rIns="0" bIns="0" rtlCol="0" anchor="ctr">
            <a:spAutoFit/>
          </a:bodyPr>
          <a:lstStyle>
            <a:defPPr>
              <a:defRPr kern="0"/>
            </a:defPPr>
            <a:lvl1pPr>
              <a:defRPr sz="1200" b="0" i="0">
                <a:solidFill>
                  <a:schemeClr val="tx1"/>
                </a:solidFill>
                <a:latin typeface="Trebuchet MS"/>
                <a:cs typeface="Trebuchet MS"/>
              </a:defRPr>
            </a:lvl1pPr>
          </a:lstStyle>
          <a:p>
            <a:pPr marL="12700"/>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Passenger Information </a:t>
            </a:r>
            <a:r>
              <a:rPr lang="en-GB" sz="1000" b="1" kern="0">
                <a:solidFill>
                  <a:prstClr val="black"/>
                </a:solidFill>
                <a:latin typeface="Aptos Display" panose="02110004020202020204"/>
                <a:cs typeface="Gill Sans MT"/>
              </a:rPr>
              <a:t>D</a:t>
            </a:r>
            <a:r>
              <a:rPr kumimoji="0" lang="en-GB" sz="1000" b="1" i="0" u="none" strike="noStrike" kern="0" cap="none" spc="0" normalizeH="0" baseline="0" noProof="0" err="1">
                <a:ln>
                  <a:noFill/>
                </a:ln>
                <a:solidFill>
                  <a:prstClr val="black"/>
                </a:solidFill>
                <a:effectLst/>
                <a:uLnTx/>
                <a:uFillTx/>
                <a:latin typeface="Aptos Display" panose="02110004020202020204"/>
                <a:ea typeface="+mn-ea"/>
                <a:cs typeface="Gill Sans MT"/>
              </a:rPr>
              <a:t>uring</a:t>
            </a:r>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 Disruption – Debrief </a:t>
            </a:r>
            <a:endParaRPr kumimoji="0" lang="en-GB" sz="1000" b="0" i="0" u="none" strike="noStrike" kern="0" cap="none" spc="140" normalizeH="0" baseline="0" noProof="0">
              <a:ln>
                <a:noFill/>
              </a:ln>
              <a:solidFill>
                <a:prstClr val="black"/>
              </a:solidFill>
              <a:effectLst/>
              <a:uLnTx/>
              <a:uFillTx/>
              <a:latin typeface="Aptos Display" panose="02110004020202020204"/>
              <a:ea typeface="+mn-ea"/>
              <a:cs typeface="Gill Sans MT"/>
            </a:endParaRPr>
          </a:p>
        </p:txBody>
      </p:sp>
      <p:sp>
        <p:nvSpPr>
          <p:cNvPr id="42" name="object 16">
            <a:extLst>
              <a:ext uri="{FF2B5EF4-FFF2-40B4-BE49-F238E27FC236}">
                <a16:creationId xmlns:a16="http://schemas.microsoft.com/office/drawing/2014/main" id="{7C9FD81E-79A9-7FCF-B2E4-6051987BD5F9}"/>
              </a:ext>
            </a:extLst>
          </p:cNvPr>
          <p:cNvSpPr txBox="1">
            <a:spLocks/>
          </p:cNvSpPr>
          <p:nvPr/>
        </p:nvSpPr>
        <p:spPr>
          <a:xfrm>
            <a:off x="1019174" y="229101"/>
            <a:ext cx="6367945" cy="1477328"/>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R="24130"/>
            <a:r>
              <a:rPr lang="en-GB" sz="3200" kern="0">
                <a:solidFill>
                  <a:srgbClr val="FF247A"/>
                </a:solidFill>
                <a:latin typeface="Aptos" panose="020B0004020202020204" pitchFamily="34" charset="0"/>
              </a:rPr>
              <a:t>STAFF ARE CRUCIAL TO COMMUNICATING TICKET ACCEPTANCE</a:t>
            </a:r>
          </a:p>
        </p:txBody>
      </p:sp>
      <p:sp>
        <p:nvSpPr>
          <p:cNvPr id="5" name="object 11">
            <a:extLst>
              <a:ext uri="{FF2B5EF4-FFF2-40B4-BE49-F238E27FC236}">
                <a16:creationId xmlns:a16="http://schemas.microsoft.com/office/drawing/2014/main" id="{79511D87-6DF6-881A-D94F-64EE595C6127}"/>
              </a:ext>
            </a:extLst>
          </p:cNvPr>
          <p:cNvSpPr/>
          <p:nvPr/>
        </p:nvSpPr>
        <p:spPr>
          <a:xfrm>
            <a:off x="1019174" y="2437094"/>
            <a:ext cx="3456000" cy="3963706"/>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a:p>
        </p:txBody>
      </p:sp>
      <p:sp>
        <p:nvSpPr>
          <p:cNvPr id="172" name="Content Placeholder 3">
            <a:extLst>
              <a:ext uri="{FF2B5EF4-FFF2-40B4-BE49-F238E27FC236}">
                <a16:creationId xmlns:a16="http://schemas.microsoft.com/office/drawing/2014/main" id="{D8ED29C2-50A3-C7C3-D0FA-A5C31A0C2853}"/>
              </a:ext>
            </a:extLst>
          </p:cNvPr>
          <p:cNvSpPr txBox="1">
            <a:spLocks/>
          </p:cNvSpPr>
          <p:nvPr/>
        </p:nvSpPr>
        <p:spPr>
          <a:xfrm>
            <a:off x="1200104" y="2653747"/>
            <a:ext cx="3186657" cy="3376167"/>
          </a:xfrm>
          <a:prstGeom prst="rect">
            <a:avLst/>
          </a:prstGeom>
        </p:spPr>
        <p:txBody>
          <a:bodyPr vert="horz" lIns="0" tIns="0" rIns="0" bIns="0" rtlCol="0" anchor="t"/>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ts val="600"/>
              </a:spcBef>
              <a:defRPr/>
            </a:pPr>
            <a:r>
              <a:rPr lang="en-GB" sz="1600" b="1">
                <a:solidFill>
                  <a:schemeClr val="tx1">
                    <a:lumMod val="75000"/>
                    <a:lumOff val="25000"/>
                  </a:schemeClr>
                </a:solidFill>
              </a:rPr>
              <a:t>COMMUNICATION METHOD: </a:t>
            </a:r>
          </a:p>
          <a:p>
            <a:pPr lvl="0" algn="l">
              <a:spcBef>
                <a:spcPts val="600"/>
              </a:spcBef>
              <a:defRPr/>
            </a:pPr>
            <a:r>
              <a:rPr lang="en-GB" sz="1400">
                <a:solidFill>
                  <a:schemeClr val="tx1">
                    <a:lumMod val="75000"/>
                    <a:lumOff val="25000"/>
                  </a:schemeClr>
                </a:solidFill>
              </a:rPr>
              <a:t>Face-to-face at the station (platform staff, concourse, information desk) or on the train.</a:t>
            </a:r>
          </a:p>
          <a:p>
            <a:pPr lvl="0" algn="l">
              <a:spcBef>
                <a:spcPts val="1200"/>
              </a:spcBef>
              <a:defRPr/>
            </a:pPr>
            <a:r>
              <a:rPr lang="en-GB" sz="1600" b="1">
                <a:solidFill>
                  <a:schemeClr val="tx1">
                    <a:lumMod val="75000"/>
                    <a:lumOff val="25000"/>
                  </a:schemeClr>
                </a:solidFill>
              </a:rPr>
              <a:t>PURPOSE: </a:t>
            </a:r>
          </a:p>
          <a:p>
            <a:pPr lvl="0" algn="l">
              <a:spcBef>
                <a:spcPts val="600"/>
              </a:spcBef>
              <a:defRPr/>
            </a:pPr>
            <a:r>
              <a:rPr lang="en-GB" sz="1400">
                <a:solidFill>
                  <a:schemeClr val="tx1">
                    <a:lumMod val="75000"/>
                    <a:lumOff val="25000"/>
                  </a:schemeClr>
                </a:solidFill>
              </a:rPr>
              <a:t>Providing passengers with personalised guidance on how to complete their journey. </a:t>
            </a:r>
          </a:p>
          <a:p>
            <a:pPr lvl="0" algn="l">
              <a:spcBef>
                <a:spcPts val="600"/>
              </a:spcBef>
              <a:defRPr/>
            </a:pPr>
            <a:r>
              <a:rPr lang="en-GB" sz="1400">
                <a:solidFill>
                  <a:schemeClr val="tx1">
                    <a:lumMod val="75000"/>
                    <a:lumOff val="25000"/>
                  </a:schemeClr>
                </a:solidFill>
              </a:rPr>
              <a:t>Offering reassurance and clarity.</a:t>
            </a:r>
          </a:p>
          <a:p>
            <a:pPr lvl="0" algn="l">
              <a:spcBef>
                <a:spcPts val="600"/>
              </a:spcBef>
              <a:defRPr/>
            </a:pPr>
            <a:r>
              <a:rPr lang="en-GB" sz="1400">
                <a:solidFill>
                  <a:schemeClr val="tx1">
                    <a:lumMod val="75000"/>
                    <a:lumOff val="25000"/>
                  </a:schemeClr>
                </a:solidFill>
              </a:rPr>
              <a:t>Providing instructions for delay repay or any cost implications of alternative routes/ ticket acceptance.</a:t>
            </a:r>
          </a:p>
          <a:p>
            <a:pPr lvl="0" algn="l">
              <a:spcBef>
                <a:spcPts val="600"/>
              </a:spcBef>
              <a:defRPr/>
            </a:pPr>
            <a:r>
              <a:rPr lang="en-GB" sz="1400">
                <a:solidFill>
                  <a:schemeClr val="tx1">
                    <a:lumMod val="75000"/>
                    <a:lumOff val="25000"/>
                  </a:schemeClr>
                </a:solidFill>
              </a:rPr>
              <a:t>Confirming a “reasonable route”.</a:t>
            </a:r>
          </a:p>
          <a:p>
            <a:pPr lvl="0" algn="l">
              <a:spcBef>
                <a:spcPts val="600"/>
              </a:spcBef>
              <a:defRPr/>
            </a:pPr>
            <a:endParaRPr lang="en-GB" sz="1600" b="1">
              <a:solidFill>
                <a:schemeClr val="tx1">
                  <a:lumMod val="75000"/>
                  <a:lumOff val="25000"/>
                </a:schemeClr>
              </a:solidFill>
            </a:endParaRPr>
          </a:p>
          <a:p>
            <a:pPr lvl="0" algn="l">
              <a:spcBef>
                <a:spcPts val="600"/>
              </a:spcBef>
              <a:defRPr/>
            </a:pPr>
            <a:endParaRPr lang="en-GB" sz="1600">
              <a:solidFill>
                <a:schemeClr val="tx1">
                  <a:lumMod val="75000"/>
                  <a:lumOff val="25000"/>
                </a:schemeClr>
              </a:solidFill>
            </a:endParaRPr>
          </a:p>
        </p:txBody>
      </p:sp>
      <p:pic>
        <p:nvPicPr>
          <p:cNvPr id="8" name="Picture 7" descr="A black background with a black square&#10;&#10;Description automatically generated with medium confidence">
            <a:extLst>
              <a:ext uri="{FF2B5EF4-FFF2-40B4-BE49-F238E27FC236}">
                <a16:creationId xmlns:a16="http://schemas.microsoft.com/office/drawing/2014/main" id="{965A84BD-60C3-5A66-05FE-DD8433A544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4409" y="1751339"/>
            <a:ext cx="609625" cy="609625"/>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E54990B0-9683-2B1A-4196-270FA29350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2338" y="1751339"/>
            <a:ext cx="609604" cy="609604"/>
          </a:xfrm>
          <a:prstGeom prst="rect">
            <a:avLst/>
          </a:prstGeom>
        </p:spPr>
      </p:pic>
      <p:sp>
        <p:nvSpPr>
          <p:cNvPr id="13" name="object 11">
            <a:extLst>
              <a:ext uri="{FF2B5EF4-FFF2-40B4-BE49-F238E27FC236}">
                <a16:creationId xmlns:a16="http://schemas.microsoft.com/office/drawing/2014/main" id="{2A55AB28-A159-D334-16E1-1B95690F72E7}"/>
              </a:ext>
            </a:extLst>
          </p:cNvPr>
          <p:cNvSpPr/>
          <p:nvPr/>
        </p:nvSpPr>
        <p:spPr>
          <a:xfrm>
            <a:off x="4732833" y="2437094"/>
            <a:ext cx="3456000" cy="3963706"/>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a:p>
        </p:txBody>
      </p:sp>
      <p:pic>
        <p:nvPicPr>
          <p:cNvPr id="16" name="Picture 15" descr="A black background with a black square&#10;&#10;Description automatically generated with medium confidence">
            <a:extLst>
              <a:ext uri="{FF2B5EF4-FFF2-40B4-BE49-F238E27FC236}">
                <a16:creationId xmlns:a16="http://schemas.microsoft.com/office/drawing/2014/main" id="{0DF1BCC9-A48C-AB11-AE5D-F98B861633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66501" y="1751339"/>
            <a:ext cx="558969" cy="558969"/>
          </a:xfrm>
          <a:prstGeom prst="rect">
            <a:avLst/>
          </a:prstGeom>
        </p:spPr>
      </p:pic>
      <p:sp>
        <p:nvSpPr>
          <p:cNvPr id="17" name="object 11">
            <a:extLst>
              <a:ext uri="{FF2B5EF4-FFF2-40B4-BE49-F238E27FC236}">
                <a16:creationId xmlns:a16="http://schemas.microsoft.com/office/drawing/2014/main" id="{FDFEFCA0-97D2-26C5-842E-5619C7EC3164}"/>
              </a:ext>
            </a:extLst>
          </p:cNvPr>
          <p:cNvSpPr/>
          <p:nvPr/>
        </p:nvSpPr>
        <p:spPr>
          <a:xfrm>
            <a:off x="8403634" y="2437094"/>
            <a:ext cx="3456000" cy="3963706"/>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a:p>
        </p:txBody>
      </p:sp>
      <p:sp>
        <p:nvSpPr>
          <p:cNvPr id="19" name="Content Placeholder 3">
            <a:extLst>
              <a:ext uri="{FF2B5EF4-FFF2-40B4-BE49-F238E27FC236}">
                <a16:creationId xmlns:a16="http://schemas.microsoft.com/office/drawing/2014/main" id="{148EE4E1-F063-F4F4-8B57-FE57CECDF3ED}"/>
              </a:ext>
            </a:extLst>
          </p:cNvPr>
          <p:cNvSpPr txBox="1">
            <a:spLocks/>
          </p:cNvSpPr>
          <p:nvPr/>
        </p:nvSpPr>
        <p:spPr>
          <a:xfrm>
            <a:off x="4905868" y="2653747"/>
            <a:ext cx="3186657" cy="3376167"/>
          </a:xfrm>
          <a:prstGeom prst="rect">
            <a:avLst/>
          </a:prstGeom>
        </p:spPr>
        <p:txBody>
          <a:bodyPr vert="horz" lIns="0" tIns="0" rIns="0" bIns="0" rtlCol="0" anchor="t"/>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ts val="600"/>
              </a:spcBef>
              <a:defRPr/>
            </a:pPr>
            <a:r>
              <a:rPr lang="en-GB" sz="1600" b="1" dirty="0">
                <a:solidFill>
                  <a:schemeClr val="tx1">
                    <a:lumMod val="75000"/>
                    <a:lumOff val="25000"/>
                  </a:schemeClr>
                </a:solidFill>
              </a:rPr>
              <a:t>COMMUNICATION METHOD: </a:t>
            </a:r>
          </a:p>
          <a:p>
            <a:pPr lvl="0" algn="l">
              <a:spcBef>
                <a:spcPts val="600"/>
              </a:spcBef>
              <a:defRPr/>
            </a:pPr>
            <a:r>
              <a:rPr lang="en-GB" sz="1400" dirty="0">
                <a:solidFill>
                  <a:schemeClr val="tx1">
                    <a:lumMod val="75000"/>
                    <a:lumOff val="25000"/>
                  </a:schemeClr>
                </a:solidFill>
              </a:rPr>
              <a:t>Public address system announcements at the station or on the train. </a:t>
            </a:r>
          </a:p>
          <a:p>
            <a:pPr lvl="0" algn="l">
              <a:spcBef>
                <a:spcPts val="1200"/>
              </a:spcBef>
              <a:defRPr/>
            </a:pPr>
            <a:r>
              <a:rPr lang="en-GB" sz="1600" b="1" dirty="0">
                <a:solidFill>
                  <a:schemeClr val="tx1">
                    <a:lumMod val="75000"/>
                    <a:lumOff val="25000"/>
                  </a:schemeClr>
                </a:solidFill>
              </a:rPr>
              <a:t>PURPOSE: </a:t>
            </a:r>
          </a:p>
          <a:p>
            <a:pPr lvl="0" algn="l">
              <a:spcBef>
                <a:spcPts val="600"/>
              </a:spcBef>
              <a:defRPr/>
            </a:pPr>
            <a:r>
              <a:rPr lang="en-GB" sz="1400" dirty="0">
                <a:solidFill>
                  <a:schemeClr val="tx1">
                    <a:lumMod val="75000"/>
                    <a:lumOff val="25000"/>
                  </a:schemeClr>
                </a:solidFill>
              </a:rPr>
              <a:t>Updating passengers that ticket acceptance is in operation. </a:t>
            </a:r>
          </a:p>
          <a:p>
            <a:pPr lvl="0" algn="l">
              <a:spcBef>
                <a:spcPts val="600"/>
              </a:spcBef>
              <a:defRPr/>
            </a:pPr>
            <a:r>
              <a:rPr lang="en-GB" sz="1400" dirty="0">
                <a:solidFill>
                  <a:schemeClr val="tx1">
                    <a:lumMod val="75000"/>
                    <a:lumOff val="25000"/>
                  </a:schemeClr>
                </a:solidFill>
              </a:rPr>
              <a:t>Providing general guidance as to the alternative routes for major stations impacted by disruption. </a:t>
            </a:r>
          </a:p>
          <a:p>
            <a:pPr lvl="0" algn="l">
              <a:spcBef>
                <a:spcPts val="600"/>
              </a:spcBef>
              <a:defRPr/>
            </a:pPr>
            <a:r>
              <a:rPr lang="en-GB" sz="1400" dirty="0">
                <a:solidFill>
                  <a:schemeClr val="tx1">
                    <a:lumMod val="75000"/>
                    <a:lumOff val="25000"/>
                  </a:schemeClr>
                </a:solidFill>
              </a:rPr>
              <a:t>Advising passengers on where or how to find out additional information. </a:t>
            </a:r>
          </a:p>
          <a:p>
            <a:pPr lvl="0" algn="l">
              <a:spcBef>
                <a:spcPts val="600"/>
              </a:spcBef>
              <a:defRPr/>
            </a:pPr>
            <a:r>
              <a:rPr lang="en-GB" sz="1400" dirty="0">
                <a:solidFill>
                  <a:schemeClr val="tx1">
                    <a:lumMod val="75000"/>
                    <a:lumOff val="25000"/>
                  </a:schemeClr>
                </a:solidFill>
              </a:rPr>
              <a:t>Providing general information on the timing of ticket acceptance.</a:t>
            </a:r>
          </a:p>
          <a:p>
            <a:pPr lvl="0" algn="l">
              <a:spcBef>
                <a:spcPts val="600"/>
              </a:spcBef>
              <a:defRPr/>
            </a:pPr>
            <a:endParaRPr lang="en-GB" sz="1600" b="1" dirty="0">
              <a:solidFill>
                <a:schemeClr val="tx1">
                  <a:lumMod val="75000"/>
                  <a:lumOff val="25000"/>
                </a:schemeClr>
              </a:solidFill>
            </a:endParaRPr>
          </a:p>
          <a:p>
            <a:pPr lvl="0" algn="l">
              <a:spcBef>
                <a:spcPts val="600"/>
              </a:spcBef>
              <a:defRPr/>
            </a:pPr>
            <a:endParaRPr lang="en-GB" sz="1600" dirty="0">
              <a:solidFill>
                <a:schemeClr val="tx1">
                  <a:lumMod val="75000"/>
                  <a:lumOff val="25000"/>
                </a:schemeClr>
              </a:solidFill>
            </a:endParaRPr>
          </a:p>
        </p:txBody>
      </p:sp>
      <p:sp>
        <p:nvSpPr>
          <p:cNvPr id="20" name="Content Placeholder 3">
            <a:extLst>
              <a:ext uri="{FF2B5EF4-FFF2-40B4-BE49-F238E27FC236}">
                <a16:creationId xmlns:a16="http://schemas.microsoft.com/office/drawing/2014/main" id="{B006E5B1-D735-A0F4-3725-1746803B1EA0}"/>
              </a:ext>
            </a:extLst>
          </p:cNvPr>
          <p:cNvSpPr txBox="1">
            <a:spLocks/>
          </p:cNvSpPr>
          <p:nvPr/>
        </p:nvSpPr>
        <p:spPr>
          <a:xfrm>
            <a:off x="8611632" y="2653747"/>
            <a:ext cx="3186657" cy="3376167"/>
          </a:xfrm>
          <a:prstGeom prst="rect">
            <a:avLst/>
          </a:prstGeom>
        </p:spPr>
        <p:txBody>
          <a:bodyPr vert="horz" lIns="0" tIns="0" rIns="0" bIns="0" rtlCol="0" anchor="t"/>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ts val="600"/>
              </a:spcBef>
              <a:defRPr/>
            </a:pPr>
            <a:r>
              <a:rPr lang="en-GB" sz="1600" b="1">
                <a:solidFill>
                  <a:schemeClr val="tx1">
                    <a:lumMod val="75000"/>
                    <a:lumOff val="25000"/>
                  </a:schemeClr>
                </a:solidFill>
              </a:rPr>
              <a:t>COMMUNICATION METHOD: </a:t>
            </a:r>
          </a:p>
          <a:p>
            <a:pPr lvl="0" algn="l">
              <a:spcBef>
                <a:spcPts val="600"/>
              </a:spcBef>
              <a:defRPr/>
            </a:pPr>
            <a:r>
              <a:rPr lang="en-GB" sz="1400">
                <a:solidFill>
                  <a:schemeClr val="tx1">
                    <a:lumMod val="75000"/>
                    <a:lumOff val="25000"/>
                  </a:schemeClr>
                </a:solidFill>
              </a:rPr>
              <a:t>Online route planners and apps e.g. Trainline, TOC specific apps.</a:t>
            </a:r>
          </a:p>
          <a:p>
            <a:pPr lvl="0" algn="l">
              <a:spcBef>
                <a:spcPts val="1200"/>
              </a:spcBef>
              <a:defRPr/>
            </a:pPr>
            <a:r>
              <a:rPr lang="en-GB" sz="1600" b="1">
                <a:solidFill>
                  <a:schemeClr val="tx1">
                    <a:lumMod val="75000"/>
                    <a:lumOff val="25000"/>
                  </a:schemeClr>
                </a:solidFill>
              </a:rPr>
              <a:t>PURPOSE: </a:t>
            </a:r>
          </a:p>
          <a:p>
            <a:pPr lvl="0" algn="l">
              <a:spcBef>
                <a:spcPts val="600"/>
              </a:spcBef>
              <a:defRPr/>
            </a:pPr>
            <a:r>
              <a:rPr lang="en-GB" sz="1400">
                <a:solidFill>
                  <a:schemeClr val="tx1">
                    <a:lumMod val="75000"/>
                    <a:lumOff val="25000"/>
                  </a:schemeClr>
                </a:solidFill>
              </a:rPr>
              <a:t>Notification that there is significant disruption. </a:t>
            </a:r>
          </a:p>
          <a:p>
            <a:pPr lvl="0" algn="l">
              <a:spcBef>
                <a:spcPts val="600"/>
              </a:spcBef>
              <a:defRPr/>
            </a:pPr>
            <a:r>
              <a:rPr lang="en-GB" sz="1400">
                <a:solidFill>
                  <a:schemeClr val="tx1">
                    <a:lumMod val="75000"/>
                    <a:lumOff val="25000"/>
                  </a:schemeClr>
                </a:solidFill>
              </a:rPr>
              <a:t>Exploring alternative routes i.e.. by putting in their start and end station and comparing length of time to complete and number of changes. </a:t>
            </a:r>
          </a:p>
          <a:p>
            <a:pPr lvl="0" algn="l">
              <a:spcBef>
                <a:spcPts val="600"/>
              </a:spcBef>
              <a:defRPr/>
            </a:pPr>
            <a:r>
              <a:rPr lang="en-GB" sz="1400">
                <a:solidFill>
                  <a:schemeClr val="tx1">
                    <a:lumMod val="75000"/>
                    <a:lumOff val="25000"/>
                  </a:schemeClr>
                </a:solidFill>
              </a:rPr>
              <a:t>However, often lacks confirmation that a route is “reasonable” or if ticket acceptance is in place.</a:t>
            </a:r>
            <a:endParaRPr lang="en-GB" sz="1600">
              <a:solidFill>
                <a:schemeClr val="tx1">
                  <a:lumMod val="75000"/>
                  <a:lumOff val="25000"/>
                </a:schemeClr>
              </a:solidFill>
            </a:endParaRPr>
          </a:p>
          <a:p>
            <a:pPr lvl="0" algn="l">
              <a:spcBef>
                <a:spcPts val="600"/>
              </a:spcBef>
              <a:defRPr/>
            </a:pPr>
            <a:endParaRPr lang="en-GB" sz="1600">
              <a:solidFill>
                <a:schemeClr val="tx1">
                  <a:lumMod val="75000"/>
                  <a:lumOff val="25000"/>
                </a:schemeClr>
              </a:solidFill>
            </a:endParaRPr>
          </a:p>
        </p:txBody>
      </p:sp>
      <p:sp>
        <p:nvSpPr>
          <p:cNvPr id="21" name="object 11">
            <a:extLst>
              <a:ext uri="{FF2B5EF4-FFF2-40B4-BE49-F238E27FC236}">
                <a16:creationId xmlns:a16="http://schemas.microsoft.com/office/drawing/2014/main" id="{C822D6B5-BD8A-4B77-6C0B-700F21ACE847}"/>
              </a:ext>
            </a:extLst>
          </p:cNvPr>
          <p:cNvSpPr/>
          <p:nvPr/>
        </p:nvSpPr>
        <p:spPr>
          <a:xfrm>
            <a:off x="7438490" y="-13688"/>
            <a:ext cx="4753510" cy="1571026"/>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a:p>
        </p:txBody>
      </p:sp>
      <p:sp>
        <p:nvSpPr>
          <p:cNvPr id="22" name="TextBox 21">
            <a:extLst>
              <a:ext uri="{FF2B5EF4-FFF2-40B4-BE49-F238E27FC236}">
                <a16:creationId xmlns:a16="http://schemas.microsoft.com/office/drawing/2014/main" id="{591653F1-6EA4-F97B-0009-32F00341EED7}"/>
              </a:ext>
            </a:extLst>
          </p:cNvPr>
          <p:cNvSpPr txBox="1"/>
          <p:nvPr/>
        </p:nvSpPr>
        <p:spPr>
          <a:xfrm>
            <a:off x="7565918" y="296738"/>
            <a:ext cx="4403475" cy="1079783"/>
          </a:xfrm>
          <a:prstGeom prst="rect">
            <a:avLst/>
          </a:prstGeom>
          <a:noFill/>
        </p:spPr>
        <p:txBody>
          <a:bodyPr wrap="square" lIns="0" tIns="0" rIns="0" bIns="0" anchor="t">
            <a:spAutoFit/>
          </a:bodyPr>
          <a:lstStyle/>
          <a:p>
            <a:pPr marR="78105">
              <a:spcBef>
                <a:spcPts val="1655"/>
              </a:spcBef>
            </a:pPr>
            <a:r>
              <a:rPr lang="en-GB" sz="1400" b="1" kern="0">
                <a:solidFill>
                  <a:schemeClr val="bg2">
                    <a:lumMod val="25000"/>
                  </a:schemeClr>
                </a:solidFill>
                <a:latin typeface="Aptos" panose="020B0004020202020204" pitchFamily="34" charset="0"/>
              </a:rPr>
              <a:t>For less familiar journeys and infrequent travellers, staff are essential to provide reassurance and information about what to do. </a:t>
            </a:r>
          </a:p>
          <a:p>
            <a:pPr marR="78105">
              <a:spcBef>
                <a:spcPts val="1655"/>
              </a:spcBef>
            </a:pPr>
            <a:r>
              <a:rPr lang="en-GB" sz="1400" b="1" kern="0">
                <a:solidFill>
                  <a:schemeClr val="bg2">
                    <a:lumMod val="25000"/>
                  </a:schemeClr>
                </a:solidFill>
                <a:latin typeface="Aptos" panose="020B0004020202020204" pitchFamily="34" charset="0"/>
              </a:rPr>
              <a:t>A stressful situation where you “just need a human”.  </a:t>
            </a:r>
          </a:p>
        </p:txBody>
      </p:sp>
      <p:sp>
        <p:nvSpPr>
          <p:cNvPr id="6" name="Footer Placeholder 5">
            <a:extLst>
              <a:ext uri="{FF2B5EF4-FFF2-40B4-BE49-F238E27FC236}">
                <a16:creationId xmlns:a16="http://schemas.microsoft.com/office/drawing/2014/main" id="{D25C221D-7C74-DD96-09C0-F0255E656B5F}"/>
              </a:ext>
            </a:extLst>
          </p:cNvPr>
          <p:cNvSpPr>
            <a:spLocks noGrp="1"/>
          </p:cNvSpPr>
          <p:nvPr>
            <p:ph type="ftr" sz="quarter" idx="11"/>
          </p:nvPr>
        </p:nvSpPr>
        <p:spPr/>
        <p:txBody>
          <a:bodyPr/>
          <a:lstStyle/>
          <a:p>
            <a:r>
              <a:rPr lang="en-GB"/>
              <a:t>© Quadrangle 2024 INTERNAL</a:t>
            </a:r>
          </a:p>
        </p:txBody>
      </p:sp>
      <p:sp>
        <p:nvSpPr>
          <p:cNvPr id="7" name="Slide Number Placeholder 6">
            <a:extLst>
              <a:ext uri="{FF2B5EF4-FFF2-40B4-BE49-F238E27FC236}">
                <a16:creationId xmlns:a16="http://schemas.microsoft.com/office/drawing/2014/main" id="{F039BB92-9EFB-EFED-9E50-CB266C62571E}"/>
              </a:ext>
            </a:extLst>
          </p:cNvPr>
          <p:cNvSpPr>
            <a:spLocks noGrp="1"/>
          </p:cNvSpPr>
          <p:nvPr>
            <p:ph type="sldNum" sz="quarter" idx="12"/>
          </p:nvPr>
        </p:nvSpPr>
        <p:spPr/>
        <p:txBody>
          <a:bodyPr/>
          <a:lstStyle/>
          <a:p>
            <a:fld id="{D21AD756-BDF5-4970-ABE2-54C1A0898887}" type="slidenum">
              <a:rPr lang="en-GB" smtClean="0"/>
              <a:t>45</a:t>
            </a:fld>
            <a:endParaRPr lang="en-GB"/>
          </a:p>
        </p:txBody>
      </p:sp>
    </p:spTree>
    <p:extLst>
      <p:ext uri="{BB962C8B-B14F-4D97-AF65-F5344CB8AC3E}">
        <p14:creationId xmlns:p14="http://schemas.microsoft.com/office/powerpoint/2010/main" val="30920111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B36AE"/>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DAA7440-594A-675A-4D73-EC2E2EADAC60}"/>
              </a:ext>
            </a:extLst>
          </p:cNvPr>
          <p:cNvSpPr>
            <a:spLocks noGrp="1"/>
          </p:cNvSpPr>
          <p:nvPr>
            <p:ph type="ftr" sz="quarter" idx="11"/>
          </p:nvPr>
        </p:nvSpPr>
        <p:spPr/>
        <p:txBody>
          <a:bodyPr/>
          <a:lstStyle/>
          <a:p>
            <a:r>
              <a:rPr lang="en-GB"/>
              <a:t>© Quadrangle 2024 INTERNAL</a:t>
            </a:r>
          </a:p>
        </p:txBody>
      </p:sp>
      <p:sp>
        <p:nvSpPr>
          <p:cNvPr id="3" name="Slide Number Placeholder 2">
            <a:extLst>
              <a:ext uri="{FF2B5EF4-FFF2-40B4-BE49-F238E27FC236}">
                <a16:creationId xmlns:a16="http://schemas.microsoft.com/office/drawing/2014/main" id="{7D8FB0C9-38FD-5845-A6C2-3D712DC9617D}"/>
              </a:ext>
            </a:extLst>
          </p:cNvPr>
          <p:cNvSpPr>
            <a:spLocks noGrp="1"/>
          </p:cNvSpPr>
          <p:nvPr>
            <p:ph type="sldNum" sz="quarter" idx="12"/>
          </p:nvPr>
        </p:nvSpPr>
        <p:spPr/>
        <p:txBody>
          <a:bodyPr/>
          <a:lstStyle/>
          <a:p>
            <a:fld id="{D21AD756-BDF5-4970-ABE2-54C1A0898887}" type="slidenum">
              <a:rPr lang="en-GB" smtClean="0"/>
              <a:t>46</a:t>
            </a:fld>
            <a:endParaRPr lang="en-GB"/>
          </a:p>
        </p:txBody>
      </p:sp>
      <p:sp>
        <p:nvSpPr>
          <p:cNvPr id="4" name="Content Placeholder 3">
            <a:extLst>
              <a:ext uri="{FF2B5EF4-FFF2-40B4-BE49-F238E27FC236}">
                <a16:creationId xmlns:a16="http://schemas.microsoft.com/office/drawing/2014/main" id="{55E86DB0-1F11-EDD1-2E44-F08375001E22}"/>
              </a:ext>
            </a:extLst>
          </p:cNvPr>
          <p:cNvSpPr txBox="1">
            <a:spLocks/>
          </p:cNvSpPr>
          <p:nvPr/>
        </p:nvSpPr>
        <p:spPr>
          <a:xfrm>
            <a:off x="554182" y="1191491"/>
            <a:ext cx="11379200" cy="5216508"/>
          </a:xfrm>
          <a:prstGeom prst="rect">
            <a:avLst/>
          </a:prstGeom>
          <a:noFill/>
        </p:spPr>
        <p:txBody>
          <a:bodyPr vert="horz" lIns="0" tIns="0" rIns="0" bIns="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pPr>
            <a:r>
              <a:rPr lang="en-GB" sz="2800" b="0" i="1" dirty="0">
                <a:solidFill>
                  <a:schemeClr val="bg1"/>
                </a:solidFill>
                <a:effectLst/>
              </a:rPr>
              <a:t>“When I was disrupted trying to get back from Birmingham Airport, I missed the rail replacement bus, and the next bus wasn't for two hours and that was a ridiculous wait. Now, in the meantime, I could have got, I don't know, four or five trains out of Birmingham Airport and gone all sorts of places…But because I wasn't able to categorically check my ticket would be valid and I didn't want to buy a new ticket to do this, it wasn't an option for me. And I really wish it had been an option because I was just sat there for two hours waiting for a bus which then took an hour and then I had to get 2 trains…</a:t>
            </a:r>
            <a:r>
              <a:rPr lang="en-GB" sz="2800" i="1" dirty="0">
                <a:solidFill>
                  <a:schemeClr val="bg1"/>
                </a:solidFill>
              </a:rPr>
              <a:t>I </a:t>
            </a:r>
            <a:r>
              <a:rPr lang="en-GB" sz="2800" b="0" i="1" dirty="0">
                <a:solidFill>
                  <a:schemeClr val="bg1"/>
                </a:solidFill>
                <a:effectLst/>
              </a:rPr>
              <a:t>also feel like maybe people would rely on the trains more and buy more train tickets and use it more if they knew that if there was a disruption, you can use your ticket to do what you need to do to get as close to where you need to go.” </a:t>
            </a:r>
          </a:p>
          <a:p>
            <a:pPr algn="l">
              <a:spcAft>
                <a:spcPts val="600"/>
              </a:spcAft>
            </a:pPr>
            <a:r>
              <a:rPr lang="en-GB" sz="2800" b="0" i="1" dirty="0">
                <a:solidFill>
                  <a:schemeClr val="bg1"/>
                </a:solidFill>
                <a:effectLst/>
              </a:rPr>
              <a:t>(South, Leisure)</a:t>
            </a:r>
          </a:p>
          <a:p>
            <a:pPr algn="l">
              <a:spcAft>
                <a:spcPts val="600"/>
              </a:spcAft>
            </a:pPr>
            <a:endParaRPr lang="en-GB" sz="2400" dirty="0">
              <a:solidFill>
                <a:schemeClr val="bg1"/>
              </a:solidFill>
            </a:endParaRPr>
          </a:p>
        </p:txBody>
      </p:sp>
      <p:sp>
        <p:nvSpPr>
          <p:cNvPr id="5" name="Rectangle 4">
            <a:extLst>
              <a:ext uri="{FF2B5EF4-FFF2-40B4-BE49-F238E27FC236}">
                <a16:creationId xmlns:a16="http://schemas.microsoft.com/office/drawing/2014/main" id="{DA13D876-4C42-228A-24BE-2AE95B4C7816}"/>
              </a:ext>
            </a:extLst>
          </p:cNvPr>
          <p:cNvSpPr/>
          <p:nvPr/>
        </p:nvSpPr>
        <p:spPr>
          <a:xfrm>
            <a:off x="7410091" y="-1"/>
            <a:ext cx="4781909" cy="681487"/>
          </a:xfrm>
          <a:prstGeom prst="rect">
            <a:avLst/>
          </a:prstGeom>
          <a:solidFill>
            <a:srgbClr val="CCD4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NB: please be aware the respondent is speaking about a </a:t>
            </a:r>
            <a:r>
              <a:rPr lang="en-GB" b="1" u="sng" dirty="0"/>
              <a:t>planned</a:t>
            </a:r>
            <a:r>
              <a:rPr lang="en-GB" dirty="0"/>
              <a:t> disruption event </a:t>
            </a:r>
          </a:p>
        </p:txBody>
      </p:sp>
    </p:spTree>
    <p:extLst>
      <p:ext uri="{BB962C8B-B14F-4D97-AF65-F5344CB8AC3E}">
        <p14:creationId xmlns:p14="http://schemas.microsoft.com/office/powerpoint/2010/main" val="13689167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254CE656-006E-0B08-8552-F0F035566DCB}"/>
              </a:ext>
            </a:extLst>
          </p:cNvPr>
          <p:cNvSpPr/>
          <p:nvPr/>
        </p:nvSpPr>
        <p:spPr>
          <a:xfrm>
            <a:off x="0" y="0"/>
            <a:ext cx="692805" cy="6858000"/>
          </a:xfrm>
          <a:custGeom>
            <a:avLst/>
            <a:gdLst/>
            <a:ahLst/>
            <a:cxnLst/>
            <a:rect l="l" t="t" r="r" b="b"/>
            <a:pathLst>
              <a:path w="1080135" h="10692130">
                <a:moveTo>
                  <a:pt x="1079995" y="0"/>
                </a:moveTo>
                <a:lnTo>
                  <a:pt x="0" y="0"/>
                </a:lnTo>
                <a:lnTo>
                  <a:pt x="0" y="10692003"/>
                </a:lnTo>
                <a:lnTo>
                  <a:pt x="1079995" y="10692003"/>
                </a:lnTo>
                <a:lnTo>
                  <a:pt x="1079995" y="0"/>
                </a:lnTo>
                <a:close/>
              </a:path>
            </a:pathLst>
          </a:custGeom>
          <a:solidFill>
            <a:schemeClr val="accent5">
              <a:lumMod val="60000"/>
              <a:lumOff val="40000"/>
            </a:schemeClr>
          </a:solidFill>
        </p:spPr>
        <p:txBody>
          <a:bodyPr wrap="square" lIns="0" tIns="0" rIns="0" bIns="0" rtlCol="0"/>
          <a:lstStyle/>
          <a:p>
            <a:endParaRPr/>
          </a:p>
        </p:txBody>
      </p:sp>
      <p:sp>
        <p:nvSpPr>
          <p:cNvPr id="3" name="object 10">
            <a:extLst>
              <a:ext uri="{FF2B5EF4-FFF2-40B4-BE49-F238E27FC236}">
                <a16:creationId xmlns:a16="http://schemas.microsoft.com/office/drawing/2014/main" id="{AFABD241-EECA-04E8-6BB1-1415F583CE60}"/>
              </a:ext>
            </a:extLst>
          </p:cNvPr>
          <p:cNvSpPr/>
          <p:nvPr/>
        </p:nvSpPr>
        <p:spPr>
          <a:xfrm>
            <a:off x="222744" y="3305345"/>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endParaRPr/>
          </a:p>
        </p:txBody>
      </p:sp>
      <p:sp>
        <p:nvSpPr>
          <p:cNvPr id="4" name="object 14">
            <a:extLst>
              <a:ext uri="{FF2B5EF4-FFF2-40B4-BE49-F238E27FC236}">
                <a16:creationId xmlns:a16="http://schemas.microsoft.com/office/drawing/2014/main" id="{5F812337-0A60-91E4-5E42-907979D339BA}"/>
              </a:ext>
            </a:extLst>
          </p:cNvPr>
          <p:cNvSpPr txBox="1">
            <a:spLocks/>
          </p:cNvSpPr>
          <p:nvPr/>
        </p:nvSpPr>
        <p:spPr>
          <a:xfrm>
            <a:off x="1019175" y="6560860"/>
            <a:ext cx="3716020" cy="153888"/>
          </a:xfrm>
          <a:prstGeom prst="rect">
            <a:avLst/>
          </a:prstGeom>
        </p:spPr>
        <p:txBody>
          <a:bodyPr vert="horz" wrap="square" lIns="0" tIns="0" rIns="0" bIns="0" rtlCol="0" anchor="ctr">
            <a:spAutoFit/>
          </a:bodyPr>
          <a:lstStyle>
            <a:defPPr>
              <a:defRPr kern="0"/>
            </a:defPPr>
            <a:lvl1pPr>
              <a:defRPr sz="1200" b="0" i="0">
                <a:solidFill>
                  <a:schemeClr val="tx1"/>
                </a:solidFill>
                <a:latin typeface="Trebuchet MS"/>
                <a:cs typeface="Trebuchet MS"/>
              </a:defRPr>
            </a:lvl1pPr>
          </a:lstStyle>
          <a:p>
            <a:pPr marL="12700"/>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Passenger Information </a:t>
            </a:r>
            <a:r>
              <a:rPr lang="en-GB" sz="1000" b="1" kern="0">
                <a:solidFill>
                  <a:prstClr val="black"/>
                </a:solidFill>
                <a:latin typeface="Aptos Display" panose="02110004020202020204"/>
                <a:cs typeface="Gill Sans MT"/>
              </a:rPr>
              <a:t>D</a:t>
            </a:r>
            <a:r>
              <a:rPr kumimoji="0" lang="en-GB" sz="1000" b="1" i="0" u="none" strike="noStrike" kern="0" cap="none" spc="0" normalizeH="0" baseline="0" noProof="0" err="1">
                <a:ln>
                  <a:noFill/>
                </a:ln>
                <a:solidFill>
                  <a:prstClr val="black"/>
                </a:solidFill>
                <a:effectLst/>
                <a:uLnTx/>
                <a:uFillTx/>
                <a:latin typeface="Aptos Display" panose="02110004020202020204"/>
                <a:ea typeface="+mn-ea"/>
                <a:cs typeface="Gill Sans MT"/>
              </a:rPr>
              <a:t>uring</a:t>
            </a:r>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 Disruption – Debrief </a:t>
            </a:r>
            <a:endParaRPr kumimoji="0" lang="en-GB" sz="1000" b="0" i="0" u="none" strike="noStrike" kern="0" cap="none" spc="140" normalizeH="0" baseline="0" noProof="0">
              <a:ln>
                <a:noFill/>
              </a:ln>
              <a:solidFill>
                <a:prstClr val="black"/>
              </a:solidFill>
              <a:effectLst/>
              <a:uLnTx/>
              <a:uFillTx/>
              <a:latin typeface="Aptos Display" panose="02110004020202020204"/>
              <a:ea typeface="+mn-ea"/>
              <a:cs typeface="Gill Sans MT"/>
            </a:endParaRPr>
          </a:p>
        </p:txBody>
      </p:sp>
      <p:sp>
        <p:nvSpPr>
          <p:cNvPr id="42" name="object 16">
            <a:extLst>
              <a:ext uri="{FF2B5EF4-FFF2-40B4-BE49-F238E27FC236}">
                <a16:creationId xmlns:a16="http://schemas.microsoft.com/office/drawing/2014/main" id="{7C9FD81E-79A9-7FCF-B2E4-6051987BD5F9}"/>
              </a:ext>
            </a:extLst>
          </p:cNvPr>
          <p:cNvSpPr txBox="1">
            <a:spLocks/>
          </p:cNvSpPr>
          <p:nvPr/>
        </p:nvSpPr>
        <p:spPr>
          <a:xfrm>
            <a:off x="1019174" y="229101"/>
            <a:ext cx="7237066" cy="984885"/>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R="24130"/>
            <a:r>
              <a:rPr lang="en-GB" sz="3200" kern="0">
                <a:solidFill>
                  <a:schemeClr val="accent5">
                    <a:lumMod val="60000"/>
                    <a:lumOff val="40000"/>
                  </a:schemeClr>
                </a:solidFill>
                <a:latin typeface="Aptos" panose="020B0004020202020204" pitchFamily="34" charset="0"/>
              </a:rPr>
              <a:t>OTHER SOURCES OF INFORMATION CAN COME INTO PLAY</a:t>
            </a:r>
          </a:p>
        </p:txBody>
      </p:sp>
      <p:sp>
        <p:nvSpPr>
          <p:cNvPr id="5" name="object 11">
            <a:extLst>
              <a:ext uri="{FF2B5EF4-FFF2-40B4-BE49-F238E27FC236}">
                <a16:creationId xmlns:a16="http://schemas.microsoft.com/office/drawing/2014/main" id="{79511D87-6DF6-881A-D94F-64EE595C6127}"/>
              </a:ext>
            </a:extLst>
          </p:cNvPr>
          <p:cNvSpPr/>
          <p:nvPr/>
        </p:nvSpPr>
        <p:spPr>
          <a:xfrm>
            <a:off x="1019174" y="2437094"/>
            <a:ext cx="3456000" cy="3963706"/>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a:p>
        </p:txBody>
      </p:sp>
      <p:sp>
        <p:nvSpPr>
          <p:cNvPr id="172" name="Content Placeholder 3">
            <a:extLst>
              <a:ext uri="{FF2B5EF4-FFF2-40B4-BE49-F238E27FC236}">
                <a16:creationId xmlns:a16="http://schemas.microsoft.com/office/drawing/2014/main" id="{D8ED29C2-50A3-C7C3-D0FA-A5C31A0C2853}"/>
              </a:ext>
            </a:extLst>
          </p:cNvPr>
          <p:cNvSpPr txBox="1">
            <a:spLocks/>
          </p:cNvSpPr>
          <p:nvPr/>
        </p:nvSpPr>
        <p:spPr>
          <a:xfrm>
            <a:off x="1200104" y="2653747"/>
            <a:ext cx="3186657" cy="3376167"/>
          </a:xfrm>
          <a:prstGeom prst="rect">
            <a:avLst/>
          </a:prstGeom>
        </p:spPr>
        <p:txBody>
          <a:bodyPr vert="horz" lIns="0" tIns="0" rIns="0" bIns="0" rtlCol="0" anchor="t"/>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ts val="600"/>
              </a:spcBef>
              <a:defRPr/>
            </a:pPr>
            <a:r>
              <a:rPr lang="en-GB" sz="1600" b="1">
                <a:solidFill>
                  <a:schemeClr val="tx1">
                    <a:lumMod val="75000"/>
                    <a:lumOff val="25000"/>
                  </a:schemeClr>
                </a:solidFill>
              </a:rPr>
              <a:t>COMMUNICATION METHOD: </a:t>
            </a:r>
          </a:p>
          <a:p>
            <a:pPr lvl="0" algn="l">
              <a:spcBef>
                <a:spcPts val="600"/>
              </a:spcBef>
              <a:defRPr/>
            </a:pPr>
            <a:r>
              <a:rPr lang="en-GB" sz="1400">
                <a:solidFill>
                  <a:schemeClr val="tx1">
                    <a:lumMod val="75000"/>
                    <a:lumOff val="25000"/>
                  </a:schemeClr>
                </a:solidFill>
              </a:rPr>
              <a:t>Other passengers more familiar with the journey or route.</a:t>
            </a:r>
          </a:p>
          <a:p>
            <a:pPr lvl="0" algn="l">
              <a:spcBef>
                <a:spcPts val="1200"/>
              </a:spcBef>
              <a:defRPr/>
            </a:pPr>
            <a:r>
              <a:rPr lang="en-GB" sz="1600" b="1">
                <a:solidFill>
                  <a:schemeClr val="tx1">
                    <a:lumMod val="75000"/>
                    <a:lumOff val="25000"/>
                  </a:schemeClr>
                </a:solidFill>
              </a:rPr>
              <a:t>PURPOSE: </a:t>
            </a:r>
          </a:p>
          <a:p>
            <a:pPr lvl="0" algn="l">
              <a:spcBef>
                <a:spcPts val="600"/>
              </a:spcBef>
              <a:defRPr/>
            </a:pPr>
            <a:r>
              <a:rPr lang="en-GB" sz="1400">
                <a:solidFill>
                  <a:schemeClr val="tx1">
                    <a:lumMod val="75000"/>
                    <a:lumOff val="25000"/>
                  </a:schemeClr>
                </a:solidFill>
              </a:rPr>
              <a:t>A “safety in numbers” approach or simply following the crowd during disruption. </a:t>
            </a:r>
          </a:p>
          <a:p>
            <a:pPr lvl="0" algn="l">
              <a:spcBef>
                <a:spcPts val="600"/>
              </a:spcBef>
              <a:defRPr/>
            </a:pPr>
            <a:r>
              <a:rPr lang="en-GB" sz="1400">
                <a:solidFill>
                  <a:schemeClr val="tx1">
                    <a:lumMod val="75000"/>
                    <a:lumOff val="25000"/>
                  </a:schemeClr>
                </a:solidFill>
              </a:rPr>
              <a:t>Able to ask others for advice or help, including planning an alternative route. </a:t>
            </a:r>
          </a:p>
          <a:p>
            <a:pPr lvl="0" algn="l">
              <a:spcBef>
                <a:spcPts val="600"/>
              </a:spcBef>
              <a:defRPr/>
            </a:pPr>
            <a:r>
              <a:rPr lang="en-GB" sz="1400">
                <a:solidFill>
                  <a:schemeClr val="tx1">
                    <a:lumMod val="75000"/>
                    <a:lumOff val="25000"/>
                  </a:schemeClr>
                </a:solidFill>
              </a:rPr>
              <a:t>“Someone told me” information passing from members of staff to passengers through the platform or the train. </a:t>
            </a:r>
          </a:p>
          <a:p>
            <a:pPr lvl="0" algn="l">
              <a:spcBef>
                <a:spcPts val="600"/>
              </a:spcBef>
              <a:defRPr/>
            </a:pPr>
            <a:r>
              <a:rPr lang="en-GB" sz="1400">
                <a:solidFill>
                  <a:schemeClr val="tx1">
                    <a:lumMod val="75000"/>
                    <a:lumOff val="25000"/>
                  </a:schemeClr>
                </a:solidFill>
              </a:rPr>
              <a:t>Clarifying a partially missed announcement.</a:t>
            </a:r>
          </a:p>
          <a:p>
            <a:pPr lvl="0" algn="l">
              <a:spcBef>
                <a:spcPts val="600"/>
              </a:spcBef>
              <a:defRPr/>
            </a:pPr>
            <a:endParaRPr lang="en-GB" sz="1600" b="1">
              <a:solidFill>
                <a:schemeClr val="tx1">
                  <a:lumMod val="75000"/>
                  <a:lumOff val="25000"/>
                </a:schemeClr>
              </a:solidFill>
            </a:endParaRPr>
          </a:p>
          <a:p>
            <a:pPr lvl="0" algn="l">
              <a:spcBef>
                <a:spcPts val="600"/>
              </a:spcBef>
              <a:defRPr/>
            </a:pPr>
            <a:endParaRPr lang="en-GB" sz="1600">
              <a:solidFill>
                <a:schemeClr val="tx1">
                  <a:lumMod val="75000"/>
                  <a:lumOff val="25000"/>
                </a:schemeClr>
              </a:solidFill>
            </a:endParaRPr>
          </a:p>
        </p:txBody>
      </p:sp>
      <p:pic>
        <p:nvPicPr>
          <p:cNvPr id="11" name="Picture 10" descr="A black background with a black square&#10;&#10;Description automatically generated with medium confidence">
            <a:extLst>
              <a:ext uri="{FF2B5EF4-FFF2-40B4-BE49-F238E27FC236}">
                <a16:creationId xmlns:a16="http://schemas.microsoft.com/office/drawing/2014/main" id="{E54990B0-9683-2B1A-4196-270FA29350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2338" y="1682515"/>
            <a:ext cx="609604" cy="609604"/>
          </a:xfrm>
          <a:prstGeom prst="rect">
            <a:avLst/>
          </a:prstGeom>
        </p:spPr>
      </p:pic>
      <p:sp>
        <p:nvSpPr>
          <p:cNvPr id="13" name="object 11">
            <a:extLst>
              <a:ext uri="{FF2B5EF4-FFF2-40B4-BE49-F238E27FC236}">
                <a16:creationId xmlns:a16="http://schemas.microsoft.com/office/drawing/2014/main" id="{2A55AB28-A159-D334-16E1-1B95690F72E7}"/>
              </a:ext>
            </a:extLst>
          </p:cNvPr>
          <p:cNvSpPr/>
          <p:nvPr/>
        </p:nvSpPr>
        <p:spPr>
          <a:xfrm>
            <a:off x="4732833" y="2437094"/>
            <a:ext cx="3456000" cy="3963706"/>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a:p>
        </p:txBody>
      </p:sp>
      <p:sp>
        <p:nvSpPr>
          <p:cNvPr id="19" name="Content Placeholder 3">
            <a:extLst>
              <a:ext uri="{FF2B5EF4-FFF2-40B4-BE49-F238E27FC236}">
                <a16:creationId xmlns:a16="http://schemas.microsoft.com/office/drawing/2014/main" id="{148EE4E1-F063-F4F4-8B57-FE57CECDF3ED}"/>
              </a:ext>
            </a:extLst>
          </p:cNvPr>
          <p:cNvSpPr txBox="1">
            <a:spLocks/>
          </p:cNvSpPr>
          <p:nvPr/>
        </p:nvSpPr>
        <p:spPr>
          <a:xfrm>
            <a:off x="4905868" y="2653747"/>
            <a:ext cx="3186657" cy="3376167"/>
          </a:xfrm>
          <a:prstGeom prst="rect">
            <a:avLst/>
          </a:prstGeom>
        </p:spPr>
        <p:txBody>
          <a:bodyPr vert="horz" lIns="0" tIns="0" rIns="0" bIns="0" rtlCol="0" anchor="t"/>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ts val="600"/>
              </a:spcBef>
              <a:defRPr/>
            </a:pPr>
            <a:r>
              <a:rPr lang="en-GB" sz="1600" b="1">
                <a:solidFill>
                  <a:schemeClr val="tx1">
                    <a:lumMod val="75000"/>
                    <a:lumOff val="25000"/>
                  </a:schemeClr>
                </a:solidFill>
              </a:rPr>
              <a:t>COMMUNICATION METHOD: </a:t>
            </a:r>
          </a:p>
          <a:p>
            <a:pPr lvl="0" algn="l">
              <a:spcBef>
                <a:spcPts val="600"/>
              </a:spcBef>
              <a:defRPr/>
            </a:pPr>
            <a:r>
              <a:rPr lang="en-GB" sz="1400">
                <a:solidFill>
                  <a:schemeClr val="tx1">
                    <a:lumMod val="75000"/>
                    <a:lumOff val="25000"/>
                  </a:schemeClr>
                </a:solidFill>
              </a:rPr>
              <a:t>Passenger Information Systems.</a:t>
            </a:r>
          </a:p>
          <a:p>
            <a:pPr lvl="0" algn="l">
              <a:spcBef>
                <a:spcPts val="1200"/>
              </a:spcBef>
              <a:defRPr/>
            </a:pPr>
            <a:r>
              <a:rPr lang="en-GB" sz="1600" b="1">
                <a:solidFill>
                  <a:schemeClr val="tx1">
                    <a:lumMod val="75000"/>
                    <a:lumOff val="25000"/>
                  </a:schemeClr>
                </a:solidFill>
              </a:rPr>
              <a:t>PURPOSE: </a:t>
            </a:r>
          </a:p>
          <a:p>
            <a:pPr lvl="0" algn="l">
              <a:spcBef>
                <a:spcPts val="600"/>
              </a:spcBef>
              <a:defRPr/>
            </a:pPr>
            <a:r>
              <a:rPr lang="en-GB" sz="1400">
                <a:solidFill>
                  <a:schemeClr val="tx1">
                    <a:lumMod val="75000"/>
                    <a:lumOff val="25000"/>
                  </a:schemeClr>
                </a:solidFill>
              </a:rPr>
              <a:t>An update on an electronic board, either on the train or on the station. </a:t>
            </a:r>
          </a:p>
          <a:p>
            <a:pPr lvl="0" algn="l">
              <a:spcBef>
                <a:spcPts val="600"/>
              </a:spcBef>
              <a:defRPr/>
            </a:pPr>
            <a:r>
              <a:rPr lang="en-GB" sz="1400">
                <a:solidFill>
                  <a:schemeClr val="tx1">
                    <a:lumMod val="75000"/>
                    <a:lumOff val="25000"/>
                  </a:schemeClr>
                </a:solidFill>
              </a:rPr>
              <a:t>Often limited in terms of the information other than ticket acceptance is in use. </a:t>
            </a:r>
          </a:p>
          <a:p>
            <a:pPr lvl="0" algn="l">
              <a:spcBef>
                <a:spcPts val="600"/>
              </a:spcBef>
              <a:defRPr/>
            </a:pPr>
            <a:r>
              <a:rPr lang="en-GB" sz="1400">
                <a:solidFill>
                  <a:schemeClr val="tx1">
                    <a:lumMod val="75000"/>
                    <a:lumOff val="25000"/>
                  </a:schemeClr>
                </a:solidFill>
              </a:rPr>
              <a:t>Few, if any, recall receiving actionable information about ticket acceptance via PIS.</a:t>
            </a:r>
            <a:endParaRPr lang="en-GB" sz="1600">
              <a:solidFill>
                <a:schemeClr val="tx1">
                  <a:lumMod val="75000"/>
                  <a:lumOff val="25000"/>
                </a:schemeClr>
              </a:solidFill>
            </a:endParaRPr>
          </a:p>
          <a:p>
            <a:pPr lvl="0" algn="l">
              <a:spcBef>
                <a:spcPts val="600"/>
              </a:spcBef>
              <a:defRPr/>
            </a:pPr>
            <a:endParaRPr lang="en-GB" sz="1600">
              <a:solidFill>
                <a:schemeClr val="tx1">
                  <a:lumMod val="75000"/>
                  <a:lumOff val="25000"/>
                </a:schemeClr>
              </a:solidFill>
            </a:endParaRPr>
          </a:p>
        </p:txBody>
      </p:sp>
      <p:sp>
        <p:nvSpPr>
          <p:cNvPr id="21" name="object 11">
            <a:extLst>
              <a:ext uri="{FF2B5EF4-FFF2-40B4-BE49-F238E27FC236}">
                <a16:creationId xmlns:a16="http://schemas.microsoft.com/office/drawing/2014/main" id="{C822D6B5-BD8A-4B77-6C0B-700F21ACE847}"/>
              </a:ext>
            </a:extLst>
          </p:cNvPr>
          <p:cNvSpPr/>
          <p:nvPr/>
        </p:nvSpPr>
        <p:spPr>
          <a:xfrm>
            <a:off x="8403634" y="-13688"/>
            <a:ext cx="3788366" cy="1500593"/>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a:p>
        </p:txBody>
      </p:sp>
      <p:sp>
        <p:nvSpPr>
          <p:cNvPr id="22" name="TextBox 21">
            <a:extLst>
              <a:ext uri="{FF2B5EF4-FFF2-40B4-BE49-F238E27FC236}">
                <a16:creationId xmlns:a16="http://schemas.microsoft.com/office/drawing/2014/main" id="{591653F1-6EA4-F97B-0009-32F00341EED7}"/>
              </a:ext>
            </a:extLst>
          </p:cNvPr>
          <p:cNvSpPr txBox="1"/>
          <p:nvPr/>
        </p:nvSpPr>
        <p:spPr>
          <a:xfrm>
            <a:off x="8646442" y="296738"/>
            <a:ext cx="3250341" cy="646331"/>
          </a:xfrm>
          <a:prstGeom prst="rect">
            <a:avLst/>
          </a:prstGeom>
          <a:noFill/>
        </p:spPr>
        <p:txBody>
          <a:bodyPr wrap="square" lIns="0" tIns="0" rIns="0" bIns="0" anchor="t">
            <a:spAutoFit/>
          </a:bodyPr>
          <a:lstStyle/>
          <a:p>
            <a:pPr marR="78105">
              <a:spcBef>
                <a:spcPts val="1655"/>
              </a:spcBef>
            </a:pPr>
            <a:r>
              <a:rPr lang="en-GB" sz="1400" b="1" kern="0">
                <a:solidFill>
                  <a:schemeClr val="bg2">
                    <a:lumMod val="25000"/>
                  </a:schemeClr>
                </a:solidFill>
                <a:latin typeface="Aptos" panose="020B0004020202020204" pitchFamily="34" charset="0"/>
              </a:rPr>
              <a:t>However, they appear less trusted or potentially less reliable or helpful during ticket acceptance. </a:t>
            </a:r>
          </a:p>
        </p:txBody>
      </p:sp>
      <p:pic>
        <p:nvPicPr>
          <p:cNvPr id="7" name="Picture 6" descr="A black background with a black square&#10;&#10;Description automatically generated with medium confidence">
            <a:extLst>
              <a:ext uri="{FF2B5EF4-FFF2-40B4-BE49-F238E27FC236}">
                <a16:creationId xmlns:a16="http://schemas.microsoft.com/office/drawing/2014/main" id="{057EDC19-695F-D08E-07DF-F69E334D64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668" y="1689889"/>
            <a:ext cx="609604" cy="609604"/>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C1EDBA31-B576-03C2-DC76-5B98C11C81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9176" y="1689889"/>
            <a:ext cx="609604" cy="609604"/>
          </a:xfrm>
          <a:prstGeom prst="rect">
            <a:avLst/>
          </a:prstGeom>
        </p:spPr>
      </p:pic>
      <p:pic>
        <p:nvPicPr>
          <p:cNvPr id="18" name="Picture 17" descr="A black background with a black square&#10;&#10;Description automatically generated with medium confidence">
            <a:extLst>
              <a:ext uri="{FF2B5EF4-FFF2-40B4-BE49-F238E27FC236}">
                <a16:creationId xmlns:a16="http://schemas.microsoft.com/office/drawing/2014/main" id="{B59ED375-8AE0-3951-90E1-4E23237A2D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1667844"/>
            <a:ext cx="609604" cy="609604"/>
          </a:xfrm>
          <a:prstGeom prst="rect">
            <a:avLst/>
          </a:prstGeom>
        </p:spPr>
      </p:pic>
      <p:sp>
        <p:nvSpPr>
          <p:cNvPr id="23" name="object 16">
            <a:extLst>
              <a:ext uri="{FF2B5EF4-FFF2-40B4-BE49-F238E27FC236}">
                <a16:creationId xmlns:a16="http://schemas.microsoft.com/office/drawing/2014/main" id="{C2F47E7E-BA3B-AB8F-E155-D0CE99346347}"/>
              </a:ext>
            </a:extLst>
          </p:cNvPr>
          <p:cNvSpPr txBox="1">
            <a:spLocks/>
          </p:cNvSpPr>
          <p:nvPr/>
        </p:nvSpPr>
        <p:spPr>
          <a:xfrm>
            <a:off x="8648241" y="2782627"/>
            <a:ext cx="2897436" cy="1585049"/>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kern="0" spc="100">
                <a:latin typeface="+mn-lt"/>
              </a:rPr>
              <a:t>“It’s never been communicated to me, but I usually just cross my fingers and hope for the best or ask someone at the station or just deal with it when I’m there and plead my case.”</a:t>
            </a:r>
          </a:p>
          <a:p>
            <a:pPr marR="24130" algn="r">
              <a:spcBef>
                <a:spcPts val="600"/>
              </a:spcBef>
              <a:defRPr/>
            </a:pPr>
            <a:r>
              <a:rPr lang="en-GB" sz="1400" i="1" kern="0" spc="100">
                <a:latin typeface="Aptos" panose="020B0004020202020204" pitchFamily="34" charset="0"/>
              </a:rPr>
              <a:t>South, Business</a:t>
            </a:r>
            <a:endParaRPr kumimoji="0" lang="en-GB" sz="700" b="0" i="1" u="none" strike="noStrike" kern="0" cap="none" spc="0" normalizeH="0" baseline="0" noProof="0">
              <a:ln>
                <a:noFill/>
              </a:ln>
              <a:effectLst/>
              <a:uLnTx/>
              <a:uFillTx/>
              <a:latin typeface="Aptos" panose="020B0004020202020204" pitchFamily="34" charset="0"/>
              <a:ea typeface="+mn-ea"/>
              <a:cs typeface="Arial"/>
            </a:endParaRPr>
          </a:p>
        </p:txBody>
      </p:sp>
      <p:sp>
        <p:nvSpPr>
          <p:cNvPr id="6" name="Footer Placeholder 5">
            <a:extLst>
              <a:ext uri="{FF2B5EF4-FFF2-40B4-BE49-F238E27FC236}">
                <a16:creationId xmlns:a16="http://schemas.microsoft.com/office/drawing/2014/main" id="{D79C32EC-736F-CD96-E6B6-EB3ECFD311C6}"/>
              </a:ext>
            </a:extLst>
          </p:cNvPr>
          <p:cNvSpPr>
            <a:spLocks noGrp="1"/>
          </p:cNvSpPr>
          <p:nvPr>
            <p:ph type="ftr" sz="quarter" idx="11"/>
          </p:nvPr>
        </p:nvSpPr>
        <p:spPr/>
        <p:txBody>
          <a:bodyPr/>
          <a:lstStyle/>
          <a:p>
            <a:r>
              <a:rPr lang="en-GB"/>
              <a:t>© Quadrangle 2024 INTERNAL</a:t>
            </a:r>
          </a:p>
        </p:txBody>
      </p:sp>
      <p:sp>
        <p:nvSpPr>
          <p:cNvPr id="8" name="Slide Number Placeholder 7">
            <a:extLst>
              <a:ext uri="{FF2B5EF4-FFF2-40B4-BE49-F238E27FC236}">
                <a16:creationId xmlns:a16="http://schemas.microsoft.com/office/drawing/2014/main" id="{8DD30D10-8209-3F60-E5B0-185D543066C4}"/>
              </a:ext>
            </a:extLst>
          </p:cNvPr>
          <p:cNvSpPr>
            <a:spLocks noGrp="1"/>
          </p:cNvSpPr>
          <p:nvPr>
            <p:ph type="sldNum" sz="quarter" idx="12"/>
          </p:nvPr>
        </p:nvSpPr>
        <p:spPr/>
        <p:txBody>
          <a:bodyPr/>
          <a:lstStyle/>
          <a:p>
            <a:fld id="{D21AD756-BDF5-4970-ABE2-54C1A0898887}" type="slidenum">
              <a:rPr lang="en-GB" smtClean="0"/>
              <a:t>47</a:t>
            </a:fld>
            <a:endParaRPr lang="en-GB"/>
          </a:p>
        </p:txBody>
      </p:sp>
    </p:spTree>
    <p:extLst>
      <p:ext uri="{BB962C8B-B14F-4D97-AF65-F5344CB8AC3E}">
        <p14:creationId xmlns:p14="http://schemas.microsoft.com/office/powerpoint/2010/main" val="27928648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254CE656-006E-0B08-8552-F0F035566DCB}"/>
              </a:ext>
            </a:extLst>
          </p:cNvPr>
          <p:cNvSpPr/>
          <p:nvPr/>
        </p:nvSpPr>
        <p:spPr>
          <a:xfrm>
            <a:off x="0" y="0"/>
            <a:ext cx="692805" cy="6858000"/>
          </a:xfrm>
          <a:custGeom>
            <a:avLst/>
            <a:gdLst/>
            <a:ahLst/>
            <a:cxnLst/>
            <a:rect l="l" t="t" r="r" b="b"/>
            <a:pathLst>
              <a:path w="1080135" h="10692130">
                <a:moveTo>
                  <a:pt x="1079995" y="0"/>
                </a:moveTo>
                <a:lnTo>
                  <a:pt x="0" y="0"/>
                </a:lnTo>
                <a:lnTo>
                  <a:pt x="0" y="10692003"/>
                </a:lnTo>
                <a:lnTo>
                  <a:pt x="1079995" y="10692003"/>
                </a:lnTo>
                <a:lnTo>
                  <a:pt x="1079995" y="0"/>
                </a:lnTo>
                <a:close/>
              </a:path>
            </a:pathLst>
          </a:custGeom>
          <a:solidFill>
            <a:schemeClr val="accent5">
              <a:lumMod val="60000"/>
              <a:lumOff val="40000"/>
            </a:schemeClr>
          </a:solidFill>
        </p:spPr>
        <p:txBody>
          <a:bodyPr wrap="square" lIns="0" tIns="0" rIns="0" bIns="0" rtlCol="0"/>
          <a:lstStyle/>
          <a:p>
            <a:endParaRPr/>
          </a:p>
        </p:txBody>
      </p:sp>
      <p:sp>
        <p:nvSpPr>
          <p:cNvPr id="3" name="object 10">
            <a:extLst>
              <a:ext uri="{FF2B5EF4-FFF2-40B4-BE49-F238E27FC236}">
                <a16:creationId xmlns:a16="http://schemas.microsoft.com/office/drawing/2014/main" id="{AFABD241-EECA-04E8-6BB1-1415F583CE60}"/>
              </a:ext>
            </a:extLst>
          </p:cNvPr>
          <p:cNvSpPr/>
          <p:nvPr/>
        </p:nvSpPr>
        <p:spPr>
          <a:xfrm>
            <a:off x="222744" y="3305345"/>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endParaRPr/>
          </a:p>
        </p:txBody>
      </p:sp>
      <p:sp>
        <p:nvSpPr>
          <p:cNvPr id="4" name="object 14">
            <a:extLst>
              <a:ext uri="{FF2B5EF4-FFF2-40B4-BE49-F238E27FC236}">
                <a16:creationId xmlns:a16="http://schemas.microsoft.com/office/drawing/2014/main" id="{5F812337-0A60-91E4-5E42-907979D339BA}"/>
              </a:ext>
            </a:extLst>
          </p:cNvPr>
          <p:cNvSpPr txBox="1">
            <a:spLocks/>
          </p:cNvSpPr>
          <p:nvPr/>
        </p:nvSpPr>
        <p:spPr>
          <a:xfrm>
            <a:off x="1019175" y="6560860"/>
            <a:ext cx="3716020" cy="153888"/>
          </a:xfrm>
          <a:prstGeom prst="rect">
            <a:avLst/>
          </a:prstGeom>
        </p:spPr>
        <p:txBody>
          <a:bodyPr vert="horz" wrap="square" lIns="0" tIns="0" rIns="0" bIns="0" rtlCol="0" anchor="ctr">
            <a:spAutoFit/>
          </a:bodyPr>
          <a:lstStyle>
            <a:defPPr>
              <a:defRPr kern="0"/>
            </a:defPPr>
            <a:lvl1pPr>
              <a:defRPr sz="1200" b="0" i="0">
                <a:solidFill>
                  <a:schemeClr val="tx1"/>
                </a:solidFill>
                <a:latin typeface="Trebuchet MS"/>
                <a:cs typeface="Trebuchet MS"/>
              </a:defRPr>
            </a:lvl1pPr>
          </a:lstStyle>
          <a:p>
            <a:pPr marL="12700"/>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Passenger Information </a:t>
            </a:r>
            <a:r>
              <a:rPr lang="en-GB" sz="1000" b="1" kern="0">
                <a:solidFill>
                  <a:prstClr val="black"/>
                </a:solidFill>
                <a:latin typeface="Aptos Display" panose="02110004020202020204"/>
                <a:cs typeface="Gill Sans MT"/>
              </a:rPr>
              <a:t>D</a:t>
            </a:r>
            <a:r>
              <a:rPr kumimoji="0" lang="en-GB" sz="1000" b="1" i="0" u="none" strike="noStrike" kern="0" cap="none" spc="0" normalizeH="0" baseline="0" noProof="0" err="1">
                <a:ln>
                  <a:noFill/>
                </a:ln>
                <a:solidFill>
                  <a:prstClr val="black"/>
                </a:solidFill>
                <a:effectLst/>
                <a:uLnTx/>
                <a:uFillTx/>
                <a:latin typeface="Aptos Display" panose="02110004020202020204"/>
                <a:ea typeface="+mn-ea"/>
                <a:cs typeface="Gill Sans MT"/>
              </a:rPr>
              <a:t>uring</a:t>
            </a:r>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 Disruption – Debrief </a:t>
            </a:r>
            <a:endParaRPr kumimoji="0" lang="en-GB" sz="1000" b="0" i="0" u="none" strike="noStrike" kern="0" cap="none" spc="140" normalizeH="0" baseline="0" noProof="0">
              <a:ln>
                <a:noFill/>
              </a:ln>
              <a:solidFill>
                <a:prstClr val="black"/>
              </a:solidFill>
              <a:effectLst/>
              <a:uLnTx/>
              <a:uFillTx/>
              <a:latin typeface="Aptos Display" panose="02110004020202020204"/>
              <a:ea typeface="+mn-ea"/>
              <a:cs typeface="Gill Sans MT"/>
            </a:endParaRPr>
          </a:p>
        </p:txBody>
      </p:sp>
      <p:sp>
        <p:nvSpPr>
          <p:cNvPr id="42" name="object 16">
            <a:extLst>
              <a:ext uri="{FF2B5EF4-FFF2-40B4-BE49-F238E27FC236}">
                <a16:creationId xmlns:a16="http://schemas.microsoft.com/office/drawing/2014/main" id="{7C9FD81E-79A9-7FCF-B2E4-6051987BD5F9}"/>
              </a:ext>
            </a:extLst>
          </p:cNvPr>
          <p:cNvSpPr txBox="1">
            <a:spLocks/>
          </p:cNvSpPr>
          <p:nvPr/>
        </p:nvSpPr>
        <p:spPr>
          <a:xfrm>
            <a:off x="1019174" y="229101"/>
            <a:ext cx="7237066" cy="1661993"/>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R="24130"/>
            <a:r>
              <a:rPr lang="en-GB" sz="3600" kern="0" spc="100" dirty="0">
                <a:solidFill>
                  <a:schemeClr val="accent5">
                    <a:lumMod val="60000"/>
                    <a:lumOff val="40000"/>
                  </a:schemeClr>
                </a:solidFill>
                <a:latin typeface="Aptos" panose="020B0004020202020204" pitchFamily="34" charset="0"/>
              </a:rPr>
              <a:t>PASSENGERS FALL INTO TWO DISTINCT GROUPS DURING TICKET ACCEPTANCE</a:t>
            </a:r>
            <a:endParaRPr lang="en-GB" sz="1400" kern="0" dirty="0">
              <a:solidFill>
                <a:schemeClr val="accent5">
                  <a:lumMod val="60000"/>
                  <a:lumOff val="40000"/>
                </a:schemeClr>
              </a:solidFill>
              <a:latin typeface="Aptos" panose="020B0004020202020204" pitchFamily="34" charset="0"/>
            </a:endParaRPr>
          </a:p>
        </p:txBody>
      </p:sp>
      <p:sp>
        <p:nvSpPr>
          <p:cNvPr id="10" name="TextBox 9">
            <a:extLst>
              <a:ext uri="{FF2B5EF4-FFF2-40B4-BE49-F238E27FC236}">
                <a16:creationId xmlns:a16="http://schemas.microsoft.com/office/drawing/2014/main" id="{17C23EF0-A17E-8CCD-8005-87270FF57C35}"/>
              </a:ext>
            </a:extLst>
          </p:cNvPr>
          <p:cNvSpPr txBox="1"/>
          <p:nvPr/>
        </p:nvSpPr>
        <p:spPr>
          <a:xfrm>
            <a:off x="7747819" y="357032"/>
            <a:ext cx="4088111" cy="430887"/>
          </a:xfrm>
          <a:prstGeom prst="rect">
            <a:avLst/>
          </a:prstGeom>
          <a:noFill/>
        </p:spPr>
        <p:txBody>
          <a:bodyPr wrap="square" lIns="0" tIns="0" rIns="0" bIns="0" anchor="t">
            <a:spAutoFit/>
          </a:bodyPr>
          <a:lstStyle/>
          <a:p>
            <a:pPr marR="78105">
              <a:spcBef>
                <a:spcPts val="1655"/>
              </a:spcBef>
            </a:pPr>
            <a:r>
              <a:rPr lang="en-GB" sz="1400" b="1" kern="0" dirty="0">
                <a:solidFill>
                  <a:schemeClr val="bg2">
                    <a:lumMod val="25000"/>
                  </a:schemeClr>
                </a:solidFill>
                <a:latin typeface="Aptos" panose="020B0004020202020204" pitchFamily="34" charset="0"/>
              </a:rPr>
              <a:t>Passengers are likely to respond in two ways when ticket acceptance comes into action. </a:t>
            </a:r>
          </a:p>
        </p:txBody>
      </p:sp>
      <p:grpSp>
        <p:nvGrpSpPr>
          <p:cNvPr id="9" name="Group 8">
            <a:extLst>
              <a:ext uri="{FF2B5EF4-FFF2-40B4-BE49-F238E27FC236}">
                <a16:creationId xmlns:a16="http://schemas.microsoft.com/office/drawing/2014/main" id="{5FE9F888-7195-B004-C763-D4F5FA8E62A2}"/>
              </a:ext>
            </a:extLst>
          </p:cNvPr>
          <p:cNvGrpSpPr/>
          <p:nvPr/>
        </p:nvGrpSpPr>
        <p:grpSpPr>
          <a:xfrm>
            <a:off x="1913092" y="1948568"/>
            <a:ext cx="3291720" cy="3362077"/>
            <a:chOff x="692715" y="2137402"/>
            <a:chExt cx="3291720" cy="4221518"/>
          </a:xfrm>
        </p:grpSpPr>
        <p:sp>
          <p:nvSpPr>
            <p:cNvPr id="7" name="object 11">
              <a:extLst>
                <a:ext uri="{FF2B5EF4-FFF2-40B4-BE49-F238E27FC236}">
                  <a16:creationId xmlns:a16="http://schemas.microsoft.com/office/drawing/2014/main" id="{ECADC160-C23A-FB4B-61A5-1DAF2D16E45D}"/>
                </a:ext>
              </a:extLst>
            </p:cNvPr>
            <p:cNvSpPr/>
            <p:nvPr/>
          </p:nvSpPr>
          <p:spPr>
            <a:xfrm>
              <a:off x="692715" y="2137402"/>
              <a:ext cx="3291720" cy="4221518"/>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pPr marL="742950" lvl="1" indent="-285750">
                <a:lnSpc>
                  <a:spcPct val="107000"/>
                </a:lnSpc>
                <a:spcAft>
                  <a:spcPts val="800"/>
                </a:spcAft>
                <a:buFont typeface="+mj-lt"/>
                <a:buAutoNum type="alphaLcPeriod"/>
              </a:pPr>
              <a:endParaRPr lang="en-GB" sz="1800">
                <a:solidFill>
                  <a:srgbClr val="000000"/>
                </a:solidFill>
                <a:effectLst/>
                <a:uFill>
                  <a:solidFill>
                    <a:srgbClr val="000000"/>
                  </a:solidFill>
                </a:uFill>
                <a:latin typeface="Calibri" panose="020F0502020204030204" pitchFamily="34" charset="0"/>
                <a:ea typeface="Calibri" panose="020F0502020204030204" pitchFamily="34" charset="0"/>
              </a:endParaRPr>
            </a:p>
          </p:txBody>
        </p:sp>
        <p:sp>
          <p:nvSpPr>
            <p:cNvPr id="8" name="TextBox 7">
              <a:extLst>
                <a:ext uri="{FF2B5EF4-FFF2-40B4-BE49-F238E27FC236}">
                  <a16:creationId xmlns:a16="http://schemas.microsoft.com/office/drawing/2014/main" id="{C29FFB15-0F59-3FBF-1A64-48BACCCFE9C6}"/>
                </a:ext>
              </a:extLst>
            </p:cNvPr>
            <p:cNvSpPr txBox="1"/>
            <p:nvPr/>
          </p:nvSpPr>
          <p:spPr>
            <a:xfrm>
              <a:off x="915549" y="2284542"/>
              <a:ext cx="2815203" cy="4019110"/>
            </a:xfrm>
            <a:prstGeom prst="rect">
              <a:avLst/>
            </a:prstGeom>
            <a:noFill/>
          </p:spPr>
          <p:txBody>
            <a:bodyPr wrap="square">
              <a:spAutoFit/>
            </a:bodyPr>
            <a:lstStyle/>
            <a:p>
              <a:pPr lvl="0" algn="l">
                <a:spcBef>
                  <a:spcPts val="1200"/>
                </a:spcBef>
                <a:defRPr/>
              </a:pPr>
              <a:r>
                <a:rPr lang="en-GB" sz="1400" b="1" dirty="0">
                  <a:solidFill>
                    <a:schemeClr val="tx1">
                      <a:lumMod val="75000"/>
                      <a:lumOff val="25000"/>
                    </a:schemeClr>
                  </a:solidFill>
                </a:rPr>
                <a:t>Passengers who are willing to take </a:t>
              </a:r>
              <a:r>
                <a:rPr lang="en-GB" sz="1400" b="1" u="sng" dirty="0">
                  <a:solidFill>
                    <a:schemeClr val="tx1">
                      <a:lumMod val="75000"/>
                      <a:lumOff val="25000"/>
                    </a:schemeClr>
                  </a:solidFill>
                </a:rPr>
                <a:t>risks </a:t>
              </a:r>
              <a:r>
                <a:rPr lang="en-GB" sz="1400" b="1" dirty="0">
                  <a:solidFill>
                    <a:schemeClr val="tx1">
                      <a:lumMod val="75000"/>
                      <a:lumOff val="25000"/>
                    </a:schemeClr>
                  </a:solidFill>
                </a:rPr>
                <a:t>will…</a:t>
              </a:r>
            </a:p>
            <a:p>
              <a:pPr marL="285750" lvl="0" indent="-285750" algn="l">
                <a:spcBef>
                  <a:spcPts val="1200"/>
                </a:spcBef>
                <a:buFont typeface="Arial" panose="020B0604020202020204" pitchFamily="34" charset="0"/>
                <a:buChar char="•"/>
                <a:defRPr/>
              </a:pPr>
              <a:r>
                <a:rPr lang="en-GB" sz="1200" dirty="0">
                  <a:solidFill>
                    <a:schemeClr val="tx1">
                      <a:lumMod val="75000"/>
                      <a:lumOff val="25000"/>
                    </a:schemeClr>
                  </a:solidFill>
                </a:rPr>
                <a:t>Proceed on any route they deem appropriate to get to their destination, often feeling it is their ‘right’ to get on any service if they have paid for a ticket</a:t>
              </a:r>
            </a:p>
            <a:p>
              <a:pPr marL="285750" lvl="0" indent="-285750" algn="l">
                <a:spcBef>
                  <a:spcPts val="1200"/>
                </a:spcBef>
                <a:buFont typeface="Arial" panose="020B0604020202020204" pitchFamily="34" charset="0"/>
                <a:buChar char="•"/>
                <a:defRPr/>
              </a:pPr>
              <a:r>
                <a:rPr lang="en-GB" sz="1200" dirty="0">
                  <a:solidFill>
                    <a:schemeClr val="tx1">
                      <a:lumMod val="75000"/>
                      <a:lumOff val="25000"/>
                    </a:schemeClr>
                  </a:solidFill>
                </a:rPr>
                <a:t>Accept and can afford the likelihood of ticket charges if ‘caught’ on a service not indicated </a:t>
              </a:r>
            </a:p>
            <a:p>
              <a:pPr marL="285750" lvl="0" indent="-285750" algn="l">
                <a:spcBef>
                  <a:spcPts val="1200"/>
                </a:spcBef>
                <a:buFont typeface="Arial" panose="020B0604020202020204" pitchFamily="34" charset="0"/>
                <a:buChar char="•"/>
                <a:defRPr/>
              </a:pPr>
              <a:r>
                <a:rPr lang="en-GB" sz="1200" dirty="0">
                  <a:solidFill>
                    <a:schemeClr val="tx1">
                      <a:lumMod val="75000"/>
                      <a:lumOff val="25000"/>
                    </a:schemeClr>
                  </a:solidFill>
                </a:rPr>
                <a:t>Likely to be business travellers with a good knowledge of route options which may or may not be appropriate at times of disruption </a:t>
              </a:r>
            </a:p>
          </p:txBody>
        </p:sp>
      </p:grpSp>
      <p:sp>
        <p:nvSpPr>
          <p:cNvPr id="11" name="object 16">
            <a:extLst>
              <a:ext uri="{FF2B5EF4-FFF2-40B4-BE49-F238E27FC236}">
                <a16:creationId xmlns:a16="http://schemas.microsoft.com/office/drawing/2014/main" id="{2C2347B1-8EC0-B39B-5C33-5CE57EF74E00}"/>
              </a:ext>
            </a:extLst>
          </p:cNvPr>
          <p:cNvSpPr txBox="1">
            <a:spLocks/>
          </p:cNvSpPr>
          <p:nvPr/>
        </p:nvSpPr>
        <p:spPr>
          <a:xfrm>
            <a:off x="1913092" y="5530821"/>
            <a:ext cx="3291720" cy="938719"/>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dirty="0">
                <a:latin typeface="+mn-lt"/>
              </a:rPr>
              <a:t>“Right, you’ve delayed me, so I’m taking another route and that should be ok. I deserve to go on that other train.”</a:t>
            </a:r>
          </a:p>
          <a:p>
            <a:pPr marR="24130" algn="r">
              <a:spcBef>
                <a:spcPts val="600"/>
              </a:spcBef>
              <a:defRPr/>
            </a:pPr>
            <a:r>
              <a:rPr lang="en-GB" sz="1400" dirty="0">
                <a:latin typeface="+mn-lt"/>
              </a:rPr>
              <a:t>South, Commuting</a:t>
            </a:r>
          </a:p>
        </p:txBody>
      </p:sp>
      <p:sp>
        <p:nvSpPr>
          <p:cNvPr id="13" name="object 16">
            <a:extLst>
              <a:ext uri="{FF2B5EF4-FFF2-40B4-BE49-F238E27FC236}">
                <a16:creationId xmlns:a16="http://schemas.microsoft.com/office/drawing/2014/main" id="{D1E847C8-ED9A-F79B-EE9D-761A68711FEC}"/>
              </a:ext>
            </a:extLst>
          </p:cNvPr>
          <p:cNvSpPr txBox="1">
            <a:spLocks/>
          </p:cNvSpPr>
          <p:nvPr/>
        </p:nvSpPr>
        <p:spPr>
          <a:xfrm>
            <a:off x="7581996" y="5423099"/>
            <a:ext cx="3542101" cy="1154162"/>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dirty="0">
                <a:latin typeface="+mn-lt"/>
              </a:rPr>
              <a:t>“I could’ve got 4 or 5 trains in that time going to all different places…but because I wasn’t able to categorically check my ticket would be valid…it wasn’t an option for me.”</a:t>
            </a:r>
          </a:p>
          <a:p>
            <a:pPr marR="24130" algn="r">
              <a:spcBef>
                <a:spcPts val="600"/>
              </a:spcBef>
              <a:defRPr/>
            </a:pPr>
            <a:r>
              <a:rPr lang="en-GB" sz="1400" dirty="0">
                <a:latin typeface="+mn-lt"/>
              </a:rPr>
              <a:t>South, Leisure</a:t>
            </a:r>
          </a:p>
        </p:txBody>
      </p:sp>
      <p:sp>
        <p:nvSpPr>
          <p:cNvPr id="5" name="Footer Placeholder 4">
            <a:extLst>
              <a:ext uri="{FF2B5EF4-FFF2-40B4-BE49-F238E27FC236}">
                <a16:creationId xmlns:a16="http://schemas.microsoft.com/office/drawing/2014/main" id="{1A15A80A-A5A6-443A-2A35-36D4B29337BD}"/>
              </a:ext>
            </a:extLst>
          </p:cNvPr>
          <p:cNvSpPr>
            <a:spLocks noGrp="1"/>
          </p:cNvSpPr>
          <p:nvPr>
            <p:ph type="ftr" sz="quarter" idx="11"/>
          </p:nvPr>
        </p:nvSpPr>
        <p:spPr/>
        <p:txBody>
          <a:bodyPr/>
          <a:lstStyle/>
          <a:p>
            <a:r>
              <a:rPr lang="en-GB"/>
              <a:t>© Quadrangle 2024 INTERNAL</a:t>
            </a:r>
          </a:p>
        </p:txBody>
      </p:sp>
      <p:sp>
        <p:nvSpPr>
          <p:cNvPr id="6" name="Slide Number Placeholder 5">
            <a:extLst>
              <a:ext uri="{FF2B5EF4-FFF2-40B4-BE49-F238E27FC236}">
                <a16:creationId xmlns:a16="http://schemas.microsoft.com/office/drawing/2014/main" id="{28925BC4-19C6-48BF-5612-CB7DF7A81ED3}"/>
              </a:ext>
            </a:extLst>
          </p:cNvPr>
          <p:cNvSpPr>
            <a:spLocks noGrp="1"/>
          </p:cNvSpPr>
          <p:nvPr>
            <p:ph type="sldNum" sz="quarter" idx="12"/>
          </p:nvPr>
        </p:nvSpPr>
        <p:spPr/>
        <p:txBody>
          <a:bodyPr/>
          <a:lstStyle/>
          <a:p>
            <a:fld id="{D21AD756-BDF5-4970-ABE2-54C1A0898887}" type="slidenum">
              <a:rPr lang="en-GB" smtClean="0"/>
              <a:t>48</a:t>
            </a:fld>
            <a:endParaRPr lang="en-GB"/>
          </a:p>
        </p:txBody>
      </p:sp>
      <p:grpSp>
        <p:nvGrpSpPr>
          <p:cNvPr id="12" name="Group 11">
            <a:extLst>
              <a:ext uri="{FF2B5EF4-FFF2-40B4-BE49-F238E27FC236}">
                <a16:creationId xmlns:a16="http://schemas.microsoft.com/office/drawing/2014/main" id="{CDAC6E8C-4065-7ED5-925B-AB9E1CEBDBE0}"/>
              </a:ext>
            </a:extLst>
          </p:cNvPr>
          <p:cNvGrpSpPr/>
          <p:nvPr/>
        </p:nvGrpSpPr>
        <p:grpSpPr>
          <a:xfrm>
            <a:off x="7707187" y="1948569"/>
            <a:ext cx="3291720" cy="3362077"/>
            <a:chOff x="692715" y="2137402"/>
            <a:chExt cx="3291720" cy="4221518"/>
          </a:xfrm>
        </p:grpSpPr>
        <p:sp>
          <p:nvSpPr>
            <p:cNvPr id="14" name="object 11">
              <a:extLst>
                <a:ext uri="{FF2B5EF4-FFF2-40B4-BE49-F238E27FC236}">
                  <a16:creationId xmlns:a16="http://schemas.microsoft.com/office/drawing/2014/main" id="{945EEAD9-953C-B36E-DC97-01E90BC7A64C}"/>
                </a:ext>
              </a:extLst>
            </p:cNvPr>
            <p:cNvSpPr/>
            <p:nvPr/>
          </p:nvSpPr>
          <p:spPr>
            <a:xfrm>
              <a:off x="692715" y="2137402"/>
              <a:ext cx="3291720" cy="4221518"/>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pPr marL="742950" lvl="1" indent="-285750">
                <a:lnSpc>
                  <a:spcPct val="107000"/>
                </a:lnSpc>
                <a:spcAft>
                  <a:spcPts val="800"/>
                </a:spcAft>
                <a:buFont typeface="+mj-lt"/>
                <a:buAutoNum type="alphaLcPeriod"/>
              </a:pPr>
              <a:endParaRPr lang="en-GB" sz="1800">
                <a:solidFill>
                  <a:srgbClr val="000000"/>
                </a:solidFill>
                <a:effectLst/>
                <a:uFill>
                  <a:solidFill>
                    <a:srgbClr val="000000"/>
                  </a:solidFill>
                </a:uFill>
                <a:latin typeface="Calibri" panose="020F0502020204030204" pitchFamily="34" charset="0"/>
                <a:ea typeface="Calibri" panose="020F0502020204030204" pitchFamily="34" charset="0"/>
              </a:endParaRPr>
            </a:p>
          </p:txBody>
        </p:sp>
        <p:sp>
          <p:nvSpPr>
            <p:cNvPr id="15" name="TextBox 14">
              <a:extLst>
                <a:ext uri="{FF2B5EF4-FFF2-40B4-BE49-F238E27FC236}">
                  <a16:creationId xmlns:a16="http://schemas.microsoft.com/office/drawing/2014/main" id="{08A0B1AD-68BD-AFCB-6309-5E98E65FDB36}"/>
                </a:ext>
              </a:extLst>
            </p:cNvPr>
            <p:cNvSpPr txBox="1"/>
            <p:nvPr/>
          </p:nvSpPr>
          <p:spPr>
            <a:xfrm>
              <a:off x="915549" y="2284542"/>
              <a:ext cx="2815203" cy="3980465"/>
            </a:xfrm>
            <a:prstGeom prst="rect">
              <a:avLst/>
            </a:prstGeom>
            <a:noFill/>
          </p:spPr>
          <p:txBody>
            <a:bodyPr wrap="square">
              <a:spAutoFit/>
            </a:bodyPr>
            <a:lstStyle/>
            <a:p>
              <a:pPr lvl="0" algn="l">
                <a:spcBef>
                  <a:spcPts val="1200"/>
                </a:spcBef>
                <a:defRPr/>
              </a:pPr>
              <a:r>
                <a:rPr lang="en-GB" sz="1400" b="1" dirty="0">
                  <a:solidFill>
                    <a:schemeClr val="tx1">
                      <a:lumMod val="75000"/>
                      <a:lumOff val="25000"/>
                    </a:schemeClr>
                  </a:solidFill>
                </a:rPr>
                <a:t>Passengers who are </a:t>
              </a:r>
              <a:r>
                <a:rPr lang="en-GB" sz="1400" b="1" u="sng" dirty="0">
                  <a:solidFill>
                    <a:schemeClr val="tx1">
                      <a:lumMod val="75000"/>
                      <a:lumOff val="25000"/>
                    </a:schemeClr>
                  </a:solidFill>
                </a:rPr>
                <a:t>risk adverse </a:t>
              </a:r>
              <a:r>
                <a:rPr lang="en-GB" sz="1400" b="1" dirty="0">
                  <a:solidFill>
                    <a:schemeClr val="tx1">
                      <a:lumMod val="75000"/>
                      <a:lumOff val="25000"/>
                    </a:schemeClr>
                  </a:solidFill>
                </a:rPr>
                <a:t>will…</a:t>
              </a:r>
            </a:p>
            <a:p>
              <a:pPr marL="285750" lvl="0" indent="-285750" algn="l">
                <a:spcBef>
                  <a:spcPts val="1200"/>
                </a:spcBef>
                <a:buFont typeface="Arial" panose="020B0604020202020204" pitchFamily="34" charset="0"/>
                <a:buChar char="•"/>
                <a:defRPr/>
              </a:pPr>
              <a:r>
                <a:rPr lang="en-GB" sz="1200" dirty="0">
                  <a:solidFill>
                    <a:schemeClr val="tx1">
                      <a:lumMod val="75000"/>
                      <a:lumOff val="25000"/>
                    </a:schemeClr>
                  </a:solidFill>
                </a:rPr>
                <a:t>Wait for a correct train regardless if they are unsure if information is correct</a:t>
              </a:r>
            </a:p>
            <a:p>
              <a:pPr marL="285750" lvl="0" indent="-285750" algn="l">
                <a:spcBef>
                  <a:spcPts val="1200"/>
                </a:spcBef>
                <a:buFont typeface="Arial" panose="020B0604020202020204" pitchFamily="34" charset="0"/>
                <a:buChar char="•"/>
                <a:defRPr/>
              </a:pPr>
              <a:r>
                <a:rPr lang="en-GB" sz="1200" dirty="0">
                  <a:solidFill>
                    <a:schemeClr val="tx1">
                      <a:lumMod val="75000"/>
                      <a:lumOff val="25000"/>
                    </a:schemeClr>
                  </a:solidFill>
                </a:rPr>
                <a:t>More likely to be cautious of incurring additional charges and are anxious of getting it wrong </a:t>
              </a:r>
            </a:p>
            <a:p>
              <a:pPr marL="285750" lvl="0" indent="-285750" algn="l">
                <a:spcBef>
                  <a:spcPts val="1200"/>
                </a:spcBef>
                <a:buFont typeface="Arial" panose="020B0604020202020204" pitchFamily="34" charset="0"/>
                <a:buChar char="•"/>
                <a:defRPr/>
              </a:pPr>
              <a:r>
                <a:rPr lang="en-GB" sz="1200" dirty="0">
                  <a:solidFill>
                    <a:schemeClr val="tx1">
                      <a:lumMod val="75000"/>
                      <a:lumOff val="25000"/>
                    </a:schemeClr>
                  </a:solidFill>
                </a:rPr>
                <a:t>Likely to see further information from station or train staff before travelling</a:t>
              </a:r>
            </a:p>
            <a:p>
              <a:pPr marL="285750" lvl="0" indent="-285750" algn="l">
                <a:spcBef>
                  <a:spcPts val="1200"/>
                </a:spcBef>
                <a:buFont typeface="Arial" panose="020B0604020202020204" pitchFamily="34" charset="0"/>
                <a:buChar char="•"/>
                <a:defRPr/>
              </a:pPr>
              <a:r>
                <a:rPr lang="en-GB" sz="1200" dirty="0">
                  <a:solidFill>
                    <a:schemeClr val="tx1">
                      <a:lumMod val="75000"/>
                      <a:lumOff val="25000"/>
                    </a:schemeClr>
                  </a:solidFill>
                </a:rPr>
                <a:t>Likely to be travelling for leisure perhaps with less route knowledge</a:t>
              </a:r>
            </a:p>
          </p:txBody>
        </p:sp>
      </p:grpSp>
      <p:pic>
        <p:nvPicPr>
          <p:cNvPr id="17" name="Graphic 16" descr="Arrow Down with solid fill">
            <a:extLst>
              <a:ext uri="{FF2B5EF4-FFF2-40B4-BE49-F238E27FC236}">
                <a16:creationId xmlns:a16="http://schemas.microsoft.com/office/drawing/2014/main" id="{C320C0EA-6B66-03C3-F448-66C37F2B3E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58293" y="1940347"/>
            <a:ext cx="914400" cy="914400"/>
          </a:xfrm>
          <a:prstGeom prst="rect">
            <a:avLst/>
          </a:prstGeom>
        </p:spPr>
      </p:pic>
      <p:pic>
        <p:nvPicPr>
          <p:cNvPr id="19" name="Graphic 18" descr="Arrow Up with solid fill">
            <a:extLst>
              <a:ext uri="{FF2B5EF4-FFF2-40B4-BE49-F238E27FC236}">
                <a16:creationId xmlns:a16="http://schemas.microsoft.com/office/drawing/2014/main" id="{9BE080A0-8B91-1CD6-68DE-7007AB83C6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56434" y="1940347"/>
            <a:ext cx="914400" cy="914400"/>
          </a:xfrm>
          <a:prstGeom prst="rect">
            <a:avLst/>
          </a:prstGeom>
        </p:spPr>
      </p:pic>
    </p:spTree>
    <p:extLst>
      <p:ext uri="{BB962C8B-B14F-4D97-AF65-F5344CB8AC3E}">
        <p14:creationId xmlns:p14="http://schemas.microsoft.com/office/powerpoint/2010/main" val="27234676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254CE656-006E-0B08-8552-F0F035566DCB}"/>
              </a:ext>
            </a:extLst>
          </p:cNvPr>
          <p:cNvSpPr/>
          <p:nvPr/>
        </p:nvSpPr>
        <p:spPr>
          <a:xfrm>
            <a:off x="0" y="0"/>
            <a:ext cx="692805" cy="6858000"/>
          </a:xfrm>
          <a:custGeom>
            <a:avLst/>
            <a:gdLst/>
            <a:ahLst/>
            <a:cxnLst/>
            <a:rect l="l" t="t" r="r" b="b"/>
            <a:pathLst>
              <a:path w="1080135" h="10692130">
                <a:moveTo>
                  <a:pt x="1079995" y="0"/>
                </a:moveTo>
                <a:lnTo>
                  <a:pt x="0" y="0"/>
                </a:lnTo>
                <a:lnTo>
                  <a:pt x="0" y="10692003"/>
                </a:lnTo>
                <a:lnTo>
                  <a:pt x="1079995" y="10692003"/>
                </a:lnTo>
                <a:lnTo>
                  <a:pt x="1079995" y="0"/>
                </a:lnTo>
                <a:close/>
              </a:path>
            </a:pathLst>
          </a:custGeom>
          <a:solidFill>
            <a:schemeClr val="accent5">
              <a:lumMod val="60000"/>
              <a:lumOff val="40000"/>
            </a:schemeClr>
          </a:solidFill>
        </p:spPr>
        <p:txBody>
          <a:bodyPr wrap="square" lIns="0" tIns="0" rIns="0" bIns="0" rtlCol="0"/>
          <a:lstStyle/>
          <a:p>
            <a:endParaRPr/>
          </a:p>
        </p:txBody>
      </p:sp>
      <p:sp>
        <p:nvSpPr>
          <p:cNvPr id="3" name="object 10">
            <a:extLst>
              <a:ext uri="{FF2B5EF4-FFF2-40B4-BE49-F238E27FC236}">
                <a16:creationId xmlns:a16="http://schemas.microsoft.com/office/drawing/2014/main" id="{AFABD241-EECA-04E8-6BB1-1415F583CE60}"/>
              </a:ext>
            </a:extLst>
          </p:cNvPr>
          <p:cNvSpPr/>
          <p:nvPr/>
        </p:nvSpPr>
        <p:spPr>
          <a:xfrm>
            <a:off x="222744" y="3305345"/>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endParaRPr/>
          </a:p>
        </p:txBody>
      </p:sp>
      <p:sp>
        <p:nvSpPr>
          <p:cNvPr id="4" name="object 14">
            <a:extLst>
              <a:ext uri="{FF2B5EF4-FFF2-40B4-BE49-F238E27FC236}">
                <a16:creationId xmlns:a16="http://schemas.microsoft.com/office/drawing/2014/main" id="{5F812337-0A60-91E4-5E42-907979D339BA}"/>
              </a:ext>
            </a:extLst>
          </p:cNvPr>
          <p:cNvSpPr txBox="1">
            <a:spLocks/>
          </p:cNvSpPr>
          <p:nvPr/>
        </p:nvSpPr>
        <p:spPr>
          <a:xfrm>
            <a:off x="1019175" y="6560860"/>
            <a:ext cx="3716020" cy="153888"/>
          </a:xfrm>
          <a:prstGeom prst="rect">
            <a:avLst/>
          </a:prstGeom>
        </p:spPr>
        <p:txBody>
          <a:bodyPr vert="horz" wrap="square" lIns="0" tIns="0" rIns="0" bIns="0" rtlCol="0" anchor="ctr">
            <a:spAutoFit/>
          </a:bodyPr>
          <a:lstStyle>
            <a:defPPr>
              <a:defRPr kern="0"/>
            </a:defPPr>
            <a:lvl1pPr>
              <a:defRPr sz="1200" b="0" i="0">
                <a:solidFill>
                  <a:schemeClr val="tx1"/>
                </a:solidFill>
                <a:latin typeface="Trebuchet MS"/>
                <a:cs typeface="Trebuchet MS"/>
              </a:defRPr>
            </a:lvl1pPr>
          </a:lstStyle>
          <a:p>
            <a:pPr marL="12700"/>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Passenger Information </a:t>
            </a:r>
            <a:r>
              <a:rPr lang="en-GB" sz="1000" b="1" kern="0">
                <a:solidFill>
                  <a:prstClr val="black"/>
                </a:solidFill>
                <a:latin typeface="Aptos Display" panose="02110004020202020204"/>
                <a:cs typeface="Gill Sans MT"/>
              </a:rPr>
              <a:t>D</a:t>
            </a:r>
            <a:r>
              <a:rPr kumimoji="0" lang="en-GB" sz="1000" b="1" i="0" u="none" strike="noStrike" kern="0" cap="none" spc="0" normalizeH="0" baseline="0" noProof="0" err="1">
                <a:ln>
                  <a:noFill/>
                </a:ln>
                <a:solidFill>
                  <a:prstClr val="black"/>
                </a:solidFill>
                <a:effectLst/>
                <a:uLnTx/>
                <a:uFillTx/>
                <a:latin typeface="Aptos Display" panose="02110004020202020204"/>
                <a:ea typeface="+mn-ea"/>
                <a:cs typeface="Gill Sans MT"/>
              </a:rPr>
              <a:t>uring</a:t>
            </a:r>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 Disruption – Debrief </a:t>
            </a:r>
            <a:endParaRPr kumimoji="0" lang="en-GB" sz="1000" b="0" i="0" u="none" strike="noStrike" kern="0" cap="none" spc="140" normalizeH="0" baseline="0" noProof="0">
              <a:ln>
                <a:noFill/>
              </a:ln>
              <a:solidFill>
                <a:prstClr val="black"/>
              </a:solidFill>
              <a:effectLst/>
              <a:uLnTx/>
              <a:uFillTx/>
              <a:latin typeface="Aptos Display" panose="02110004020202020204"/>
              <a:ea typeface="+mn-ea"/>
              <a:cs typeface="Gill Sans MT"/>
            </a:endParaRPr>
          </a:p>
        </p:txBody>
      </p:sp>
      <p:sp>
        <p:nvSpPr>
          <p:cNvPr id="42" name="object 16">
            <a:extLst>
              <a:ext uri="{FF2B5EF4-FFF2-40B4-BE49-F238E27FC236}">
                <a16:creationId xmlns:a16="http://schemas.microsoft.com/office/drawing/2014/main" id="{7C9FD81E-79A9-7FCF-B2E4-6051987BD5F9}"/>
              </a:ext>
            </a:extLst>
          </p:cNvPr>
          <p:cNvSpPr txBox="1">
            <a:spLocks/>
          </p:cNvSpPr>
          <p:nvPr/>
        </p:nvSpPr>
        <p:spPr>
          <a:xfrm>
            <a:off x="1019174" y="229101"/>
            <a:ext cx="7237066" cy="1661993"/>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R="24130"/>
            <a:r>
              <a:rPr lang="en-GB" sz="3600" kern="0" spc="100" dirty="0">
                <a:solidFill>
                  <a:schemeClr val="accent5">
                    <a:lumMod val="60000"/>
                    <a:lumOff val="40000"/>
                  </a:schemeClr>
                </a:solidFill>
                <a:latin typeface="Aptos" panose="020B0004020202020204" pitchFamily="34" charset="0"/>
              </a:rPr>
              <a:t>PASSENGERS APPRECIATE SIMPLICITY AND SPECIFICITY DURING TICKET ACCEPTANCE</a:t>
            </a:r>
            <a:endParaRPr lang="en-GB" sz="1400" kern="0" dirty="0">
              <a:solidFill>
                <a:schemeClr val="accent5">
                  <a:lumMod val="60000"/>
                  <a:lumOff val="40000"/>
                </a:schemeClr>
              </a:solidFill>
              <a:latin typeface="Aptos" panose="020B0004020202020204" pitchFamily="34" charset="0"/>
            </a:endParaRPr>
          </a:p>
        </p:txBody>
      </p:sp>
      <p:sp>
        <p:nvSpPr>
          <p:cNvPr id="10" name="TextBox 9">
            <a:extLst>
              <a:ext uri="{FF2B5EF4-FFF2-40B4-BE49-F238E27FC236}">
                <a16:creationId xmlns:a16="http://schemas.microsoft.com/office/drawing/2014/main" id="{17C23EF0-A17E-8CCD-8005-87270FF57C35}"/>
              </a:ext>
            </a:extLst>
          </p:cNvPr>
          <p:cNvSpPr txBox="1"/>
          <p:nvPr/>
        </p:nvSpPr>
        <p:spPr>
          <a:xfrm>
            <a:off x="7747819" y="357032"/>
            <a:ext cx="4088111" cy="1295226"/>
          </a:xfrm>
          <a:prstGeom prst="rect">
            <a:avLst/>
          </a:prstGeom>
          <a:noFill/>
        </p:spPr>
        <p:txBody>
          <a:bodyPr wrap="square" lIns="0" tIns="0" rIns="0" bIns="0" anchor="t">
            <a:spAutoFit/>
          </a:bodyPr>
          <a:lstStyle/>
          <a:p>
            <a:pPr marR="78105">
              <a:spcBef>
                <a:spcPts val="1655"/>
              </a:spcBef>
            </a:pPr>
            <a:r>
              <a:rPr lang="en-GB" sz="1400" b="1" kern="0" dirty="0">
                <a:solidFill>
                  <a:schemeClr val="bg2">
                    <a:lumMod val="25000"/>
                  </a:schemeClr>
                </a:solidFill>
                <a:latin typeface="Aptos" panose="020B0004020202020204" pitchFamily="34" charset="0"/>
              </a:rPr>
              <a:t>Of the language explored, there are some areas of confusion, and potential for simplification. </a:t>
            </a:r>
          </a:p>
          <a:p>
            <a:pPr marR="78105">
              <a:spcBef>
                <a:spcPts val="1655"/>
              </a:spcBef>
            </a:pPr>
            <a:r>
              <a:rPr lang="en-GB" sz="1400" b="1" kern="0" dirty="0">
                <a:solidFill>
                  <a:schemeClr val="bg2">
                    <a:lumMod val="25000"/>
                  </a:schemeClr>
                </a:solidFill>
                <a:latin typeface="Aptos" panose="020B0004020202020204" pitchFamily="34" charset="0"/>
              </a:rPr>
              <a:t>The key information to include is the key stations impacted so passengers can identify it is their train and make a decision about what to do. </a:t>
            </a:r>
          </a:p>
        </p:txBody>
      </p:sp>
      <p:grpSp>
        <p:nvGrpSpPr>
          <p:cNvPr id="18" name="Group 17">
            <a:extLst>
              <a:ext uri="{FF2B5EF4-FFF2-40B4-BE49-F238E27FC236}">
                <a16:creationId xmlns:a16="http://schemas.microsoft.com/office/drawing/2014/main" id="{BFD99184-FE19-7B1D-17CD-47178BB4385E}"/>
              </a:ext>
            </a:extLst>
          </p:cNvPr>
          <p:cNvGrpSpPr/>
          <p:nvPr/>
        </p:nvGrpSpPr>
        <p:grpSpPr>
          <a:xfrm>
            <a:off x="3023952" y="2176628"/>
            <a:ext cx="6745606" cy="3865012"/>
            <a:chOff x="476431" y="1309435"/>
            <a:chExt cx="9608322" cy="5505254"/>
          </a:xfrm>
        </p:grpSpPr>
        <p:sp>
          <p:nvSpPr>
            <p:cNvPr id="5" name="Rectangle 4">
              <a:extLst>
                <a:ext uri="{FF2B5EF4-FFF2-40B4-BE49-F238E27FC236}">
                  <a16:creationId xmlns:a16="http://schemas.microsoft.com/office/drawing/2014/main" id="{19B1DAE6-0E63-58CD-5855-4A546A63E2E4}"/>
                </a:ext>
              </a:extLst>
            </p:cNvPr>
            <p:cNvSpPr/>
            <p:nvPr/>
          </p:nvSpPr>
          <p:spPr>
            <a:xfrm>
              <a:off x="476431" y="1309435"/>
              <a:ext cx="4755323" cy="2291237"/>
            </a:xfrm>
            <a:prstGeom prst="rect">
              <a:avLst/>
            </a:prstGeom>
            <a:solidFill>
              <a:srgbClr val="000000">
                <a:lumMod val="50000"/>
                <a:lumOff val="50000"/>
              </a:srgbClr>
            </a:solidFill>
            <a:ln w="12700" cap="flat" cmpd="sng" algn="ctr">
              <a:noFill/>
              <a:prstDash val="solid"/>
              <a:miter lim="800000"/>
            </a:ln>
            <a:effectLst/>
          </p:spPr>
          <p:txBody>
            <a:bodyPr rtlCol="0" anchor="ctr"/>
            <a:lstStyle/>
            <a:p>
              <a:pPr marL="0" marR="0" lvl="0" indent="0" defTabSz="457200" eaLnBrk="1" fontAlgn="auto" latinLnBrk="0" hangingPunct="1">
                <a:lnSpc>
                  <a:spcPct val="107000"/>
                </a:lnSpc>
                <a:spcBef>
                  <a:spcPts val="0"/>
                </a:spcBef>
                <a:spcAft>
                  <a:spcPts val="800"/>
                </a:spcAft>
                <a:buClrTx/>
                <a:buSzTx/>
                <a:buFontTx/>
                <a:buNone/>
                <a:tabLst/>
                <a:defRPr/>
              </a:pP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Arial" panose="020B0604020202020204" pitchFamily="34" charset="0"/>
                </a:rPr>
                <a:t>You can use your ticket at no extra cost on:</a:t>
              </a:r>
            </a:p>
            <a:p>
              <a:pPr marL="358775" marR="0" lvl="0" indent="-285750" defTabSz="45720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Arial" panose="020B0604020202020204" pitchFamily="34" charset="0"/>
                </a:rPr>
                <a:t>Alternative Avanti services via any reasonable route</a:t>
              </a:r>
            </a:p>
            <a:p>
              <a:pPr marL="358775" marR="0" lvl="0" indent="-285750" defTabSz="45720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Arial" panose="020B0604020202020204" pitchFamily="34" charset="0"/>
                </a:rPr>
                <a:t>Alternative London Northwestern services between Milton Keynes and London Euston</a:t>
              </a:r>
            </a:p>
          </p:txBody>
        </p:sp>
        <p:sp>
          <p:nvSpPr>
            <p:cNvPr id="6" name="Rectangle 5">
              <a:extLst>
                <a:ext uri="{FF2B5EF4-FFF2-40B4-BE49-F238E27FC236}">
                  <a16:creationId xmlns:a16="http://schemas.microsoft.com/office/drawing/2014/main" id="{3C8CD28F-F272-441D-1DDF-99DA7D541FA6}"/>
                </a:ext>
              </a:extLst>
            </p:cNvPr>
            <p:cNvSpPr/>
            <p:nvPr/>
          </p:nvSpPr>
          <p:spPr>
            <a:xfrm>
              <a:off x="476431" y="5472074"/>
              <a:ext cx="4755323" cy="1332765"/>
            </a:xfrm>
            <a:prstGeom prst="rect">
              <a:avLst/>
            </a:prstGeom>
            <a:solidFill>
              <a:srgbClr val="000000">
                <a:lumMod val="50000"/>
                <a:lumOff val="50000"/>
              </a:srgbClr>
            </a:solidFill>
            <a:ln w="12700" cap="flat" cmpd="sng" algn="ctr">
              <a:noFill/>
              <a:prstDash val="solid"/>
              <a:miter lim="800000"/>
            </a:ln>
            <a:effectLst/>
          </p:spPr>
          <p:txBody>
            <a:bodyPr rtlCol="0" anchor="ctr"/>
            <a:lstStyle/>
            <a:p>
              <a:pPr marL="0" marR="0" lvl="0" indent="0" defTabSz="457200" eaLnBrk="1" fontAlgn="auto" latinLnBrk="0" hangingPunct="1">
                <a:lnSpc>
                  <a:spcPct val="107000"/>
                </a:lnSpc>
                <a:spcBef>
                  <a:spcPts val="0"/>
                </a:spcBef>
                <a:spcAft>
                  <a:spcPts val="800"/>
                </a:spcAft>
                <a:buClrTx/>
                <a:buSzTx/>
                <a:buFontTx/>
                <a:buNone/>
                <a:tabLst/>
                <a:defRPr/>
              </a:pP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Arial" panose="020B0604020202020204" pitchFamily="34" charset="0"/>
                </a:rPr>
                <a:t>Customers travelling between Milton Keynes and London Euston (in either direction) may travel on Avanti services instead on which their London Northwestern tickets will be accepted.</a:t>
              </a:r>
            </a:p>
          </p:txBody>
        </p:sp>
        <p:sp>
          <p:nvSpPr>
            <p:cNvPr id="14" name="Rectangle 13">
              <a:extLst>
                <a:ext uri="{FF2B5EF4-FFF2-40B4-BE49-F238E27FC236}">
                  <a16:creationId xmlns:a16="http://schemas.microsoft.com/office/drawing/2014/main" id="{B6DC7644-7134-AFB5-6A47-1DDB1E08B3B9}"/>
                </a:ext>
              </a:extLst>
            </p:cNvPr>
            <p:cNvSpPr/>
            <p:nvPr/>
          </p:nvSpPr>
          <p:spPr>
            <a:xfrm>
              <a:off x="476431" y="3749059"/>
              <a:ext cx="4755323" cy="1605116"/>
            </a:xfrm>
            <a:prstGeom prst="rect">
              <a:avLst/>
            </a:prstGeom>
            <a:solidFill>
              <a:srgbClr val="000000">
                <a:lumMod val="50000"/>
                <a:lumOff val="50000"/>
              </a:srgbClr>
            </a:solidFill>
            <a:ln w="12700" cap="flat" cmpd="sng" algn="ctr">
              <a:noFill/>
              <a:prstDash val="solid"/>
              <a:miter lim="800000"/>
            </a:ln>
            <a:effectLst/>
          </p:spPr>
          <p:txBody>
            <a:bodyPr rtlCol="0" anchor="ctr"/>
            <a:lstStyle/>
            <a:p>
              <a:pPr marL="0" marR="0" lvl="0" indent="0" defTabSz="457200" eaLnBrk="1" fontAlgn="auto" latinLnBrk="0" hangingPunct="1">
                <a:lnSpc>
                  <a:spcPct val="107000"/>
                </a:lnSpc>
                <a:spcBef>
                  <a:spcPts val="0"/>
                </a:spcBef>
                <a:spcAft>
                  <a:spcPts val="800"/>
                </a:spcAft>
                <a:buClrTx/>
                <a:buSzTx/>
                <a:buFontTx/>
                <a:buNone/>
                <a:tabLst/>
                <a:defRPr/>
              </a:pP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Arial" panose="020B0604020202020204" pitchFamily="34" charset="0"/>
                </a:rPr>
                <a:t>To assist you with your journey your London Northwestern ticket will be accepted, at no extra cost to yourself, on the following services:</a:t>
              </a:r>
            </a:p>
          </p:txBody>
        </p:sp>
        <p:sp>
          <p:nvSpPr>
            <p:cNvPr id="15" name="Rectangle 14">
              <a:extLst>
                <a:ext uri="{FF2B5EF4-FFF2-40B4-BE49-F238E27FC236}">
                  <a16:creationId xmlns:a16="http://schemas.microsoft.com/office/drawing/2014/main" id="{98C06AF1-E761-020A-87B2-F14C9AA07170}"/>
                </a:ext>
              </a:extLst>
            </p:cNvPr>
            <p:cNvSpPr/>
            <p:nvPr/>
          </p:nvSpPr>
          <p:spPr>
            <a:xfrm>
              <a:off x="5460057" y="3749060"/>
              <a:ext cx="4609005" cy="1605117"/>
            </a:xfrm>
            <a:prstGeom prst="rect">
              <a:avLst/>
            </a:prstGeom>
            <a:solidFill>
              <a:srgbClr val="000000">
                <a:lumMod val="50000"/>
                <a:lumOff val="50000"/>
              </a:srgbClr>
            </a:solidFill>
            <a:ln w="12700" cap="flat" cmpd="sng" algn="ctr">
              <a:noFill/>
              <a:prstDash val="solid"/>
              <a:miter lim="800000"/>
            </a:ln>
            <a:effectLst/>
          </p:spPr>
          <p:txBody>
            <a:bodyPr rtlCol="0" anchor="ctr"/>
            <a:lstStyle/>
            <a:p>
              <a:pPr marL="0" marR="0" lvl="0" indent="0" defTabSz="457200" eaLnBrk="1" fontAlgn="auto" latinLnBrk="0" hangingPunct="1">
                <a:lnSpc>
                  <a:spcPct val="107000"/>
                </a:lnSpc>
                <a:spcBef>
                  <a:spcPts val="0"/>
                </a:spcBef>
                <a:spcAft>
                  <a:spcPts val="800"/>
                </a:spcAft>
                <a:buClrTx/>
                <a:buSzTx/>
                <a:buFontTx/>
                <a:buNone/>
                <a:tabLst/>
                <a:defRPr/>
              </a:pP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Arial" panose="020B0604020202020204" pitchFamily="34" charset="0"/>
                </a:rPr>
                <a:t>Mutual Ticket Acceptance is in place between Avanti and London Northwestern on services between London Euston and Milton Keynes</a:t>
              </a:r>
            </a:p>
          </p:txBody>
        </p:sp>
        <p:sp>
          <p:nvSpPr>
            <p:cNvPr id="16" name="Rectangle 15">
              <a:extLst>
                <a:ext uri="{FF2B5EF4-FFF2-40B4-BE49-F238E27FC236}">
                  <a16:creationId xmlns:a16="http://schemas.microsoft.com/office/drawing/2014/main" id="{2F74D4B1-793E-64B3-6A91-E2D6935250E8}"/>
                </a:ext>
              </a:extLst>
            </p:cNvPr>
            <p:cNvSpPr/>
            <p:nvPr/>
          </p:nvSpPr>
          <p:spPr>
            <a:xfrm>
              <a:off x="5460058" y="1326050"/>
              <a:ext cx="4593313" cy="2258004"/>
            </a:xfrm>
            <a:prstGeom prst="rect">
              <a:avLst/>
            </a:prstGeom>
            <a:solidFill>
              <a:srgbClr val="000000">
                <a:lumMod val="50000"/>
                <a:lumOff val="50000"/>
              </a:srgbClr>
            </a:solidFill>
            <a:ln w="12700" cap="flat" cmpd="sng" algn="ctr">
              <a:noFill/>
              <a:prstDash val="solid"/>
              <a:miter lim="800000"/>
            </a:ln>
            <a:effectLst/>
          </p:spPr>
          <p:txBody>
            <a:bodyPr rtlCol="0" anchor="ctr"/>
            <a:lstStyle/>
            <a:p>
              <a:pPr marL="0" marR="0" lvl="0" indent="0" defTabSz="457200" eaLnBrk="1" fontAlgn="auto" latinLnBrk="0" hangingPunct="1">
                <a:lnSpc>
                  <a:spcPct val="107000"/>
                </a:lnSpc>
                <a:spcBef>
                  <a:spcPts val="0"/>
                </a:spcBef>
                <a:spcAft>
                  <a:spcPts val="800"/>
                </a:spcAft>
                <a:buClrTx/>
                <a:buSzTx/>
                <a:buFontTx/>
                <a:buNone/>
                <a:tabLst/>
                <a:defRPr/>
              </a:pP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Arial" panose="020B0604020202020204" pitchFamily="34" charset="0"/>
                </a:rPr>
                <a:t>Ticket acceptance is in place with:</a:t>
              </a:r>
            </a:p>
            <a:p>
              <a:pPr marL="285750" marR="0" lvl="0" indent="-285750" defTabSz="45720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Arial" panose="020B0604020202020204" pitchFamily="34" charset="0"/>
                </a:rPr>
                <a:t>Avanti between Milton Keynes and London Euston in both directions.</a:t>
              </a:r>
            </a:p>
            <a:p>
              <a:pPr marL="285750" marR="0" lvl="0" indent="-285750" defTabSz="45720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Arial" panose="020B0604020202020204" pitchFamily="34" charset="0"/>
                </a:rPr>
                <a:t>Great Northern via any reasonable route. </a:t>
              </a:r>
            </a:p>
            <a:p>
              <a:pPr marL="285750" marR="0" lvl="0" indent="-285750" defTabSz="45720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Arial" panose="020B0604020202020204" pitchFamily="34" charset="0"/>
                </a:rPr>
                <a:t>Both until further notice.</a:t>
              </a:r>
            </a:p>
          </p:txBody>
        </p:sp>
        <p:sp>
          <p:nvSpPr>
            <p:cNvPr id="17" name="Rectangle 16">
              <a:extLst>
                <a:ext uri="{FF2B5EF4-FFF2-40B4-BE49-F238E27FC236}">
                  <a16:creationId xmlns:a16="http://schemas.microsoft.com/office/drawing/2014/main" id="{49EBE5A5-D3FB-2C2F-5C2B-E954BE72982D}"/>
                </a:ext>
              </a:extLst>
            </p:cNvPr>
            <p:cNvSpPr/>
            <p:nvPr/>
          </p:nvSpPr>
          <p:spPr>
            <a:xfrm>
              <a:off x="5460057" y="5502564"/>
              <a:ext cx="4624696" cy="1312125"/>
            </a:xfrm>
            <a:prstGeom prst="rect">
              <a:avLst/>
            </a:prstGeom>
            <a:solidFill>
              <a:srgbClr val="000000">
                <a:lumMod val="50000"/>
                <a:lumOff val="50000"/>
              </a:srgbClr>
            </a:solidFill>
            <a:ln w="12700" cap="flat" cmpd="sng" algn="ctr">
              <a:noFill/>
              <a:prstDash val="solid"/>
              <a:miter lim="800000"/>
            </a:ln>
            <a:effectLst/>
          </p:spPr>
          <p:txBody>
            <a:bodyPr rtlCol="0" anchor="ctr"/>
            <a:lstStyle/>
            <a:p>
              <a:pPr marL="0" marR="0" lvl="0" indent="0" defTabSz="457200" eaLnBrk="1" fontAlgn="auto" latinLnBrk="0" hangingPunct="1">
                <a:lnSpc>
                  <a:spcPct val="107000"/>
                </a:lnSpc>
                <a:spcBef>
                  <a:spcPts val="0"/>
                </a:spcBef>
                <a:spcAft>
                  <a:spcPts val="800"/>
                </a:spcAft>
                <a:buClrTx/>
                <a:buSzTx/>
                <a:buFontTx/>
                <a:buNone/>
                <a:tabLst/>
                <a:defRPr/>
              </a:pPr>
              <a:r>
                <a:rPr kumimoji="0" lang="en-GB"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Arial" panose="020B0604020202020204" pitchFamily="34" charset="0"/>
                </a:rPr>
                <a:t>You may use your ticket on First Berkshire &amp; The Thames Valley No 8</a:t>
              </a:r>
            </a:p>
          </p:txBody>
        </p:sp>
      </p:grpSp>
      <p:sp>
        <p:nvSpPr>
          <p:cNvPr id="19" name="TextBox 18">
            <a:extLst>
              <a:ext uri="{FF2B5EF4-FFF2-40B4-BE49-F238E27FC236}">
                <a16:creationId xmlns:a16="http://schemas.microsoft.com/office/drawing/2014/main" id="{74310237-1D4C-C3F0-2AC6-78E94C07FCCE}"/>
              </a:ext>
            </a:extLst>
          </p:cNvPr>
          <p:cNvSpPr txBox="1"/>
          <p:nvPr/>
        </p:nvSpPr>
        <p:spPr>
          <a:xfrm>
            <a:off x="9846676" y="5026860"/>
            <a:ext cx="2045287" cy="1200329"/>
          </a:xfrm>
          <a:prstGeom prst="rect">
            <a:avLst/>
          </a:prstGeom>
          <a:noFill/>
        </p:spPr>
        <p:txBody>
          <a:bodyPr wrap="square" rtlCol="0">
            <a:spAutoFit/>
          </a:bodyPr>
          <a:lstStyle/>
          <a:p>
            <a:r>
              <a:rPr lang="en-GB" sz="1200" dirty="0"/>
              <a:t>Assumes the passenger is familiar with local bus services, ideally needs to say this is a local bus service and where the bus can be located</a:t>
            </a:r>
          </a:p>
        </p:txBody>
      </p:sp>
      <p:sp>
        <p:nvSpPr>
          <p:cNvPr id="20" name="Rectangle 19">
            <a:extLst>
              <a:ext uri="{FF2B5EF4-FFF2-40B4-BE49-F238E27FC236}">
                <a16:creationId xmlns:a16="http://schemas.microsoft.com/office/drawing/2014/main" id="{EF77D165-9B16-5316-900D-73A27B0526B4}"/>
              </a:ext>
            </a:extLst>
          </p:cNvPr>
          <p:cNvSpPr/>
          <p:nvPr/>
        </p:nvSpPr>
        <p:spPr>
          <a:xfrm>
            <a:off x="6522750" y="5561380"/>
            <a:ext cx="1628040" cy="249485"/>
          </a:xfrm>
          <a:prstGeom prst="rect">
            <a:avLst/>
          </a:prstGeom>
          <a:noFill/>
          <a:ln>
            <a:solidFill>
              <a:srgbClr val="FFDB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Connector 21">
            <a:extLst>
              <a:ext uri="{FF2B5EF4-FFF2-40B4-BE49-F238E27FC236}">
                <a16:creationId xmlns:a16="http://schemas.microsoft.com/office/drawing/2014/main" id="{A4748964-C5A5-ECCD-E6F1-7AF9E998D064}"/>
              </a:ext>
            </a:extLst>
          </p:cNvPr>
          <p:cNvCxnSpPr>
            <a:cxnSpLocks/>
            <a:stCxn id="20" idx="3"/>
          </p:cNvCxnSpPr>
          <p:nvPr/>
        </p:nvCxnSpPr>
        <p:spPr>
          <a:xfrm>
            <a:off x="8150790" y="5686123"/>
            <a:ext cx="1728000" cy="0"/>
          </a:xfrm>
          <a:prstGeom prst="line">
            <a:avLst/>
          </a:prstGeom>
          <a:ln>
            <a:solidFill>
              <a:srgbClr val="FFDB0C"/>
            </a:solidFill>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3D92B391-962D-98B3-B296-53228EFF585E}"/>
              </a:ext>
            </a:extLst>
          </p:cNvPr>
          <p:cNvSpPr/>
          <p:nvPr/>
        </p:nvSpPr>
        <p:spPr>
          <a:xfrm>
            <a:off x="6598934" y="4070743"/>
            <a:ext cx="2092630" cy="495709"/>
          </a:xfrm>
          <a:prstGeom prst="rect">
            <a:avLst/>
          </a:prstGeom>
          <a:noFill/>
          <a:ln>
            <a:solidFill>
              <a:srgbClr val="FFDB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a:extLst>
              <a:ext uri="{FF2B5EF4-FFF2-40B4-BE49-F238E27FC236}">
                <a16:creationId xmlns:a16="http://schemas.microsoft.com/office/drawing/2014/main" id="{46C9C7F9-D20F-3E99-D595-785B62C9CE17}"/>
              </a:ext>
            </a:extLst>
          </p:cNvPr>
          <p:cNvCxnSpPr>
            <a:cxnSpLocks/>
            <a:stCxn id="24" idx="3"/>
          </p:cNvCxnSpPr>
          <p:nvPr/>
        </p:nvCxnSpPr>
        <p:spPr>
          <a:xfrm>
            <a:off x="8691564" y="4318598"/>
            <a:ext cx="1265281" cy="0"/>
          </a:xfrm>
          <a:prstGeom prst="line">
            <a:avLst/>
          </a:prstGeom>
          <a:ln>
            <a:solidFill>
              <a:srgbClr val="FFDB0C"/>
            </a:solidFill>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D7CAC2FF-6BA1-8591-E497-E7DD1873B668}"/>
              </a:ext>
            </a:extLst>
          </p:cNvPr>
          <p:cNvSpPr txBox="1"/>
          <p:nvPr/>
        </p:nvSpPr>
        <p:spPr>
          <a:xfrm>
            <a:off x="9840913" y="3677967"/>
            <a:ext cx="2051050" cy="1423467"/>
          </a:xfrm>
          <a:prstGeom prst="rect">
            <a:avLst/>
          </a:prstGeom>
          <a:noFill/>
        </p:spPr>
        <p:txBody>
          <a:bodyPr wrap="square" rtlCol="0">
            <a:spAutoFit/>
          </a:bodyPr>
          <a:lstStyle/>
          <a:p>
            <a:pPr>
              <a:spcBef>
                <a:spcPts val="300"/>
              </a:spcBef>
            </a:pPr>
            <a:r>
              <a:rPr lang="en-GB" sz="1200" dirty="0"/>
              <a:t>The term “mutual ticket acceptance can be confusing </a:t>
            </a:r>
          </a:p>
          <a:p>
            <a:pPr>
              <a:spcBef>
                <a:spcPts val="300"/>
              </a:spcBef>
            </a:pPr>
            <a:r>
              <a:rPr lang="en-GB" sz="1200" dirty="0"/>
              <a:t>Those unfamiliar with the names of TOCs and who operates which trains prefer to focus on key stations </a:t>
            </a:r>
          </a:p>
        </p:txBody>
      </p:sp>
      <p:sp>
        <p:nvSpPr>
          <p:cNvPr id="39" name="Rectangle 38">
            <a:extLst>
              <a:ext uri="{FF2B5EF4-FFF2-40B4-BE49-F238E27FC236}">
                <a16:creationId xmlns:a16="http://schemas.microsoft.com/office/drawing/2014/main" id="{026D896D-73E5-7CA1-EAFF-C8F764499708}"/>
              </a:ext>
            </a:extLst>
          </p:cNvPr>
          <p:cNvSpPr/>
          <p:nvPr/>
        </p:nvSpPr>
        <p:spPr>
          <a:xfrm>
            <a:off x="6731669" y="2578907"/>
            <a:ext cx="2834966" cy="495709"/>
          </a:xfrm>
          <a:prstGeom prst="rect">
            <a:avLst/>
          </a:prstGeom>
          <a:noFill/>
          <a:ln>
            <a:solidFill>
              <a:srgbClr val="FFDB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 name="Straight Connector 39">
            <a:extLst>
              <a:ext uri="{FF2B5EF4-FFF2-40B4-BE49-F238E27FC236}">
                <a16:creationId xmlns:a16="http://schemas.microsoft.com/office/drawing/2014/main" id="{D969F13D-9F46-B1FB-A317-C175C1062225}"/>
              </a:ext>
            </a:extLst>
          </p:cNvPr>
          <p:cNvCxnSpPr>
            <a:cxnSpLocks/>
          </p:cNvCxnSpPr>
          <p:nvPr/>
        </p:nvCxnSpPr>
        <p:spPr>
          <a:xfrm flipV="1">
            <a:off x="9566635" y="2401677"/>
            <a:ext cx="274278" cy="309396"/>
          </a:xfrm>
          <a:prstGeom prst="line">
            <a:avLst/>
          </a:prstGeom>
          <a:ln>
            <a:solidFill>
              <a:srgbClr val="FFDB0C"/>
            </a:solidFill>
          </a:ln>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BCFAE3AC-D9E1-6284-2ACD-B4776BE55D0B}"/>
              </a:ext>
            </a:extLst>
          </p:cNvPr>
          <p:cNvSpPr txBox="1"/>
          <p:nvPr/>
        </p:nvSpPr>
        <p:spPr>
          <a:xfrm>
            <a:off x="9840913" y="1805841"/>
            <a:ext cx="2051050" cy="830997"/>
          </a:xfrm>
          <a:prstGeom prst="rect">
            <a:avLst/>
          </a:prstGeom>
          <a:noFill/>
        </p:spPr>
        <p:txBody>
          <a:bodyPr wrap="square" rtlCol="0">
            <a:spAutoFit/>
          </a:bodyPr>
          <a:lstStyle/>
          <a:p>
            <a:r>
              <a:rPr lang="en-GB" sz="1200"/>
              <a:t>Clear and specific with the key stations named for ease of understanding of the route impacted </a:t>
            </a:r>
          </a:p>
        </p:txBody>
      </p:sp>
      <p:sp>
        <p:nvSpPr>
          <p:cNvPr id="45" name="Rectangle 44">
            <a:extLst>
              <a:ext uri="{FF2B5EF4-FFF2-40B4-BE49-F238E27FC236}">
                <a16:creationId xmlns:a16="http://schemas.microsoft.com/office/drawing/2014/main" id="{FB028EC9-823F-480F-86FE-2A62D1CFBB55}"/>
              </a:ext>
            </a:extLst>
          </p:cNvPr>
          <p:cNvSpPr/>
          <p:nvPr/>
        </p:nvSpPr>
        <p:spPr>
          <a:xfrm>
            <a:off x="6805161" y="3429000"/>
            <a:ext cx="1768416" cy="229614"/>
          </a:xfrm>
          <a:prstGeom prst="rect">
            <a:avLst/>
          </a:prstGeom>
          <a:noFill/>
          <a:ln>
            <a:solidFill>
              <a:srgbClr val="FFDB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6" name="Straight Connector 45">
            <a:extLst>
              <a:ext uri="{FF2B5EF4-FFF2-40B4-BE49-F238E27FC236}">
                <a16:creationId xmlns:a16="http://schemas.microsoft.com/office/drawing/2014/main" id="{07E09D20-3B47-D72C-0AD0-61D1C0D85715}"/>
              </a:ext>
            </a:extLst>
          </p:cNvPr>
          <p:cNvCxnSpPr>
            <a:cxnSpLocks/>
            <a:stCxn id="45" idx="3"/>
          </p:cNvCxnSpPr>
          <p:nvPr/>
        </p:nvCxnSpPr>
        <p:spPr>
          <a:xfrm flipV="1">
            <a:off x="8573577" y="3260993"/>
            <a:ext cx="1267336" cy="282814"/>
          </a:xfrm>
          <a:prstGeom prst="line">
            <a:avLst/>
          </a:prstGeom>
          <a:ln>
            <a:solidFill>
              <a:srgbClr val="FFDB0C"/>
            </a:solidFill>
          </a:ln>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2BA8A64D-042F-B69C-FD4A-F5C9072A0535}"/>
              </a:ext>
            </a:extLst>
          </p:cNvPr>
          <p:cNvSpPr txBox="1"/>
          <p:nvPr/>
        </p:nvSpPr>
        <p:spPr>
          <a:xfrm>
            <a:off x="9840913" y="2636838"/>
            <a:ext cx="2044112" cy="1015663"/>
          </a:xfrm>
          <a:prstGeom prst="rect">
            <a:avLst/>
          </a:prstGeom>
          <a:noFill/>
        </p:spPr>
        <p:txBody>
          <a:bodyPr wrap="square" rtlCol="0">
            <a:spAutoFit/>
          </a:bodyPr>
          <a:lstStyle/>
          <a:p>
            <a:r>
              <a:rPr lang="en-GB" sz="1200"/>
              <a:t>Helpful to know that it is “until further notice” but most assume it would be in place until told otherwise during disruption</a:t>
            </a:r>
          </a:p>
        </p:txBody>
      </p:sp>
      <p:sp>
        <p:nvSpPr>
          <p:cNvPr id="50" name="Rectangle 49">
            <a:extLst>
              <a:ext uri="{FF2B5EF4-FFF2-40B4-BE49-F238E27FC236}">
                <a16:creationId xmlns:a16="http://schemas.microsoft.com/office/drawing/2014/main" id="{934682CB-58C5-3C0B-1DC7-FAFD49F63ACF}"/>
              </a:ext>
            </a:extLst>
          </p:cNvPr>
          <p:cNvSpPr/>
          <p:nvPr/>
        </p:nvSpPr>
        <p:spPr>
          <a:xfrm>
            <a:off x="4705268" y="2395196"/>
            <a:ext cx="1134941" cy="222784"/>
          </a:xfrm>
          <a:prstGeom prst="rect">
            <a:avLst/>
          </a:prstGeom>
          <a:noFill/>
          <a:ln>
            <a:solidFill>
              <a:srgbClr val="FFDB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1" name="Straight Connector 50">
            <a:extLst>
              <a:ext uri="{FF2B5EF4-FFF2-40B4-BE49-F238E27FC236}">
                <a16:creationId xmlns:a16="http://schemas.microsoft.com/office/drawing/2014/main" id="{A5DFAB0E-ACF2-924D-D4EC-A38BBDE95D03}"/>
              </a:ext>
            </a:extLst>
          </p:cNvPr>
          <p:cNvCxnSpPr>
            <a:cxnSpLocks/>
          </p:cNvCxnSpPr>
          <p:nvPr/>
        </p:nvCxnSpPr>
        <p:spPr>
          <a:xfrm flipH="1">
            <a:off x="2923972" y="2555290"/>
            <a:ext cx="1774358" cy="0"/>
          </a:xfrm>
          <a:prstGeom prst="line">
            <a:avLst/>
          </a:prstGeom>
          <a:ln>
            <a:solidFill>
              <a:srgbClr val="FFDB0C"/>
            </a:solidFill>
          </a:ln>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a16="http://schemas.microsoft.com/office/drawing/2014/main" id="{E48706F2-57CC-A946-7511-9E24858810FE}"/>
              </a:ext>
            </a:extLst>
          </p:cNvPr>
          <p:cNvSpPr txBox="1"/>
          <p:nvPr/>
        </p:nvSpPr>
        <p:spPr>
          <a:xfrm>
            <a:off x="930837" y="2063896"/>
            <a:ext cx="1988633" cy="1015663"/>
          </a:xfrm>
          <a:prstGeom prst="rect">
            <a:avLst/>
          </a:prstGeom>
          <a:noFill/>
        </p:spPr>
        <p:txBody>
          <a:bodyPr wrap="square" rtlCol="0">
            <a:spAutoFit/>
          </a:bodyPr>
          <a:lstStyle/>
          <a:p>
            <a:r>
              <a:rPr lang="en-GB" sz="1200" dirty="0"/>
              <a:t>Passengers do not expect to pay additional costs should they need to take an alternative route to complete their journey</a:t>
            </a:r>
          </a:p>
        </p:txBody>
      </p:sp>
      <p:sp>
        <p:nvSpPr>
          <p:cNvPr id="55" name="Rectangle 54">
            <a:extLst>
              <a:ext uri="{FF2B5EF4-FFF2-40B4-BE49-F238E27FC236}">
                <a16:creationId xmlns:a16="http://schemas.microsoft.com/office/drawing/2014/main" id="{E67BE761-1FA6-991D-25CA-7D0FF24EAF4E}"/>
              </a:ext>
            </a:extLst>
          </p:cNvPr>
          <p:cNvSpPr/>
          <p:nvPr/>
        </p:nvSpPr>
        <p:spPr>
          <a:xfrm>
            <a:off x="4486342" y="4545275"/>
            <a:ext cx="1353867" cy="248900"/>
          </a:xfrm>
          <a:prstGeom prst="rect">
            <a:avLst/>
          </a:prstGeom>
          <a:noFill/>
          <a:ln>
            <a:solidFill>
              <a:srgbClr val="FFDB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5757C90A-D191-0CF9-95F4-F0047C0643CA}"/>
              </a:ext>
            </a:extLst>
          </p:cNvPr>
          <p:cNvCxnSpPr>
            <a:cxnSpLocks/>
          </p:cNvCxnSpPr>
          <p:nvPr/>
        </p:nvCxnSpPr>
        <p:spPr>
          <a:xfrm flipH="1">
            <a:off x="2875402" y="4697359"/>
            <a:ext cx="1604002" cy="0"/>
          </a:xfrm>
          <a:prstGeom prst="line">
            <a:avLst/>
          </a:prstGeom>
          <a:ln>
            <a:solidFill>
              <a:srgbClr val="FFDB0C"/>
            </a:solidFill>
          </a:ln>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a16="http://schemas.microsoft.com/office/drawing/2014/main" id="{BFD3E2E4-FE25-3D5D-51DB-FD43F122021D}"/>
              </a:ext>
            </a:extLst>
          </p:cNvPr>
          <p:cNvSpPr txBox="1"/>
          <p:nvPr/>
        </p:nvSpPr>
        <p:spPr>
          <a:xfrm>
            <a:off x="930837" y="4052830"/>
            <a:ext cx="2109818" cy="1015663"/>
          </a:xfrm>
          <a:prstGeom prst="rect">
            <a:avLst/>
          </a:prstGeom>
          <a:noFill/>
        </p:spPr>
        <p:txBody>
          <a:bodyPr wrap="square" rtlCol="0">
            <a:spAutoFit/>
          </a:bodyPr>
          <a:lstStyle/>
          <a:p>
            <a:r>
              <a:rPr lang="en-GB" sz="1200" dirty="0"/>
              <a:t>Listing specific services provides reassurance and clarity over which route can be taken and is considered reasonable by the TOCs</a:t>
            </a:r>
          </a:p>
        </p:txBody>
      </p:sp>
      <p:sp>
        <p:nvSpPr>
          <p:cNvPr id="59" name="Rectangle 58">
            <a:extLst>
              <a:ext uri="{FF2B5EF4-FFF2-40B4-BE49-F238E27FC236}">
                <a16:creationId xmlns:a16="http://schemas.microsoft.com/office/drawing/2014/main" id="{324B191C-FCF5-7B01-0FFC-78B186A250E2}"/>
              </a:ext>
            </a:extLst>
          </p:cNvPr>
          <p:cNvSpPr/>
          <p:nvPr/>
        </p:nvSpPr>
        <p:spPr>
          <a:xfrm>
            <a:off x="3023952" y="5120449"/>
            <a:ext cx="3263235" cy="889623"/>
          </a:xfrm>
          <a:prstGeom prst="rect">
            <a:avLst/>
          </a:prstGeom>
          <a:noFill/>
          <a:ln>
            <a:solidFill>
              <a:srgbClr val="FFDB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0" name="Straight Connector 59">
            <a:extLst>
              <a:ext uri="{FF2B5EF4-FFF2-40B4-BE49-F238E27FC236}">
                <a16:creationId xmlns:a16="http://schemas.microsoft.com/office/drawing/2014/main" id="{2929F3D9-5A4B-846A-9AD5-F457EC9C5712}"/>
              </a:ext>
            </a:extLst>
          </p:cNvPr>
          <p:cNvCxnSpPr>
            <a:cxnSpLocks/>
          </p:cNvCxnSpPr>
          <p:nvPr/>
        </p:nvCxnSpPr>
        <p:spPr>
          <a:xfrm>
            <a:off x="2732183" y="5586007"/>
            <a:ext cx="291769" cy="0"/>
          </a:xfrm>
          <a:prstGeom prst="line">
            <a:avLst/>
          </a:prstGeom>
          <a:ln>
            <a:solidFill>
              <a:srgbClr val="FFDB0C"/>
            </a:solidFill>
          </a:ln>
        </p:spPr>
        <p:style>
          <a:lnRef idx="2">
            <a:schemeClr val="accent1"/>
          </a:lnRef>
          <a:fillRef idx="0">
            <a:schemeClr val="accent1"/>
          </a:fillRef>
          <a:effectRef idx="1">
            <a:schemeClr val="accent1"/>
          </a:effectRef>
          <a:fontRef idx="minor">
            <a:schemeClr val="tx1"/>
          </a:fontRef>
        </p:style>
      </p:cxnSp>
      <p:sp>
        <p:nvSpPr>
          <p:cNvPr id="63" name="TextBox 62">
            <a:extLst>
              <a:ext uri="{FF2B5EF4-FFF2-40B4-BE49-F238E27FC236}">
                <a16:creationId xmlns:a16="http://schemas.microsoft.com/office/drawing/2014/main" id="{98CF2440-7A3B-D6CF-1A41-8F732C4D6274}"/>
              </a:ext>
            </a:extLst>
          </p:cNvPr>
          <p:cNvSpPr txBox="1"/>
          <p:nvPr/>
        </p:nvSpPr>
        <p:spPr>
          <a:xfrm>
            <a:off x="930837" y="5131979"/>
            <a:ext cx="2131852" cy="1015663"/>
          </a:xfrm>
          <a:prstGeom prst="rect">
            <a:avLst/>
          </a:prstGeom>
          <a:noFill/>
        </p:spPr>
        <p:txBody>
          <a:bodyPr wrap="square" rtlCol="0">
            <a:spAutoFit/>
          </a:bodyPr>
          <a:lstStyle/>
          <a:p>
            <a:r>
              <a:rPr lang="en-GB" sz="1200" dirty="0"/>
              <a:t>Overly convoluted and hard to read, understand and interpret. A concise and simple message would be appreciated. </a:t>
            </a:r>
          </a:p>
        </p:txBody>
      </p:sp>
      <p:sp>
        <p:nvSpPr>
          <p:cNvPr id="7" name="Footer Placeholder 6">
            <a:extLst>
              <a:ext uri="{FF2B5EF4-FFF2-40B4-BE49-F238E27FC236}">
                <a16:creationId xmlns:a16="http://schemas.microsoft.com/office/drawing/2014/main" id="{B5AF77D3-BE7D-1696-859B-14B6C980B909}"/>
              </a:ext>
            </a:extLst>
          </p:cNvPr>
          <p:cNvSpPr>
            <a:spLocks noGrp="1"/>
          </p:cNvSpPr>
          <p:nvPr>
            <p:ph type="ftr" sz="quarter" idx="11"/>
          </p:nvPr>
        </p:nvSpPr>
        <p:spPr/>
        <p:txBody>
          <a:bodyPr/>
          <a:lstStyle/>
          <a:p>
            <a:r>
              <a:rPr lang="en-GB"/>
              <a:t>© Quadrangle 2024 INTERNAL</a:t>
            </a:r>
          </a:p>
        </p:txBody>
      </p:sp>
      <p:sp>
        <p:nvSpPr>
          <p:cNvPr id="8" name="Slide Number Placeholder 7">
            <a:extLst>
              <a:ext uri="{FF2B5EF4-FFF2-40B4-BE49-F238E27FC236}">
                <a16:creationId xmlns:a16="http://schemas.microsoft.com/office/drawing/2014/main" id="{448540B9-0219-3F3D-22E6-EE53BC0968C0}"/>
              </a:ext>
            </a:extLst>
          </p:cNvPr>
          <p:cNvSpPr>
            <a:spLocks noGrp="1"/>
          </p:cNvSpPr>
          <p:nvPr>
            <p:ph type="sldNum" sz="quarter" idx="12"/>
          </p:nvPr>
        </p:nvSpPr>
        <p:spPr/>
        <p:txBody>
          <a:bodyPr/>
          <a:lstStyle/>
          <a:p>
            <a:fld id="{D21AD756-BDF5-4970-ABE2-54C1A0898887}" type="slidenum">
              <a:rPr lang="en-GB" smtClean="0"/>
              <a:t>49</a:t>
            </a:fld>
            <a:endParaRPr lang="en-GB"/>
          </a:p>
        </p:txBody>
      </p:sp>
    </p:spTree>
    <p:extLst>
      <p:ext uri="{BB962C8B-B14F-4D97-AF65-F5344CB8AC3E}">
        <p14:creationId xmlns:p14="http://schemas.microsoft.com/office/powerpoint/2010/main" val="21187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object 11">
            <a:extLst>
              <a:ext uri="{FF2B5EF4-FFF2-40B4-BE49-F238E27FC236}">
                <a16:creationId xmlns:a16="http://schemas.microsoft.com/office/drawing/2014/main" id="{4D90C32A-3BFD-C98E-BDC5-8AD1973D0AA9}"/>
              </a:ext>
            </a:extLst>
          </p:cNvPr>
          <p:cNvSpPr/>
          <p:nvPr/>
        </p:nvSpPr>
        <p:spPr>
          <a:xfrm>
            <a:off x="692715" y="1264064"/>
            <a:ext cx="11499285" cy="5076328"/>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 name="object 9">
            <a:extLst>
              <a:ext uri="{FF2B5EF4-FFF2-40B4-BE49-F238E27FC236}">
                <a16:creationId xmlns:a16="http://schemas.microsoft.com/office/drawing/2014/main" id="{254CE656-006E-0B08-8552-F0F035566DCB}"/>
              </a:ext>
            </a:extLst>
          </p:cNvPr>
          <p:cNvSpPr/>
          <p:nvPr/>
        </p:nvSpPr>
        <p:spPr>
          <a:xfrm>
            <a:off x="0" y="0"/>
            <a:ext cx="692805" cy="6858000"/>
          </a:xfrm>
          <a:custGeom>
            <a:avLst/>
            <a:gdLst/>
            <a:ahLst/>
            <a:cxnLst/>
            <a:rect l="l" t="t" r="r" b="b"/>
            <a:pathLst>
              <a:path w="1080135" h="10692130">
                <a:moveTo>
                  <a:pt x="1079995" y="0"/>
                </a:moveTo>
                <a:lnTo>
                  <a:pt x="0" y="0"/>
                </a:lnTo>
                <a:lnTo>
                  <a:pt x="0" y="10692003"/>
                </a:lnTo>
                <a:lnTo>
                  <a:pt x="1079995" y="10692003"/>
                </a:lnTo>
                <a:lnTo>
                  <a:pt x="1079995" y="0"/>
                </a:lnTo>
                <a:close/>
              </a:path>
            </a:pathLst>
          </a:custGeom>
          <a:solidFill>
            <a:schemeClr val="accent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object 10">
            <a:extLst>
              <a:ext uri="{FF2B5EF4-FFF2-40B4-BE49-F238E27FC236}">
                <a16:creationId xmlns:a16="http://schemas.microsoft.com/office/drawing/2014/main" id="{AFABD241-EECA-04E8-6BB1-1415F583CE60}"/>
              </a:ext>
            </a:extLst>
          </p:cNvPr>
          <p:cNvSpPr/>
          <p:nvPr/>
        </p:nvSpPr>
        <p:spPr>
          <a:xfrm>
            <a:off x="222744" y="3305345"/>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object 14">
            <a:extLst>
              <a:ext uri="{FF2B5EF4-FFF2-40B4-BE49-F238E27FC236}">
                <a16:creationId xmlns:a16="http://schemas.microsoft.com/office/drawing/2014/main" id="{5F812337-0A60-91E4-5E42-907979D339BA}"/>
              </a:ext>
            </a:extLst>
          </p:cNvPr>
          <p:cNvSpPr txBox="1">
            <a:spLocks/>
          </p:cNvSpPr>
          <p:nvPr/>
        </p:nvSpPr>
        <p:spPr>
          <a:xfrm>
            <a:off x="1019175" y="6560860"/>
            <a:ext cx="3716020" cy="153888"/>
          </a:xfrm>
          <a:prstGeom prst="rect">
            <a:avLst/>
          </a:prstGeom>
        </p:spPr>
        <p:txBody>
          <a:bodyPr vert="horz" wrap="square" lIns="0" tIns="0" rIns="0" bIns="0" rtlCol="0" anchor="ctr">
            <a:spAutoFit/>
          </a:bodyPr>
          <a:lstStyle>
            <a:defPPr>
              <a:defRPr kern="0"/>
            </a:defPPr>
            <a:lvl1pPr>
              <a:defRPr sz="1200" b="0" i="0">
                <a:solidFill>
                  <a:schemeClr val="tx1"/>
                </a:solidFill>
                <a:latin typeface="Trebuchet MS"/>
                <a:cs typeface="Trebuchet MS"/>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Passenger Information During Disruption – Debrief </a:t>
            </a:r>
            <a:endParaRPr kumimoji="0" lang="en-GB" sz="1000" b="0" i="0" u="none" strike="noStrike" kern="0" cap="none" spc="140" normalizeH="0" baseline="0" noProof="0">
              <a:ln>
                <a:noFill/>
              </a:ln>
              <a:solidFill>
                <a:prstClr val="black"/>
              </a:solidFill>
              <a:effectLst/>
              <a:uLnTx/>
              <a:uFillTx/>
              <a:latin typeface="Aptos Display" panose="02110004020202020204"/>
              <a:ea typeface="+mn-ea"/>
              <a:cs typeface="Gill Sans MT"/>
            </a:endParaRPr>
          </a:p>
        </p:txBody>
      </p:sp>
      <p:sp>
        <p:nvSpPr>
          <p:cNvPr id="42" name="object 16">
            <a:extLst>
              <a:ext uri="{FF2B5EF4-FFF2-40B4-BE49-F238E27FC236}">
                <a16:creationId xmlns:a16="http://schemas.microsoft.com/office/drawing/2014/main" id="{7C9FD81E-79A9-7FCF-B2E4-6051987BD5F9}"/>
              </a:ext>
            </a:extLst>
          </p:cNvPr>
          <p:cNvSpPr txBox="1">
            <a:spLocks/>
          </p:cNvSpPr>
          <p:nvPr/>
        </p:nvSpPr>
        <p:spPr>
          <a:xfrm>
            <a:off x="1019174" y="229101"/>
            <a:ext cx="10621442" cy="553998"/>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0" cap="none" spc="100" normalizeH="0" baseline="0" noProof="0">
                <a:ln>
                  <a:noFill/>
                </a:ln>
                <a:solidFill>
                  <a:srgbClr val="004040"/>
                </a:solidFill>
                <a:effectLst/>
                <a:uLnTx/>
                <a:uFillTx/>
                <a:latin typeface="Aptos" panose="020B0004020202020204" pitchFamily="34" charset="0"/>
                <a:ea typeface="+mn-ea"/>
                <a:cs typeface="Arial"/>
              </a:rPr>
              <a:t>10 PRINCIPLES THAT INFORMED THE APPROACH</a:t>
            </a:r>
            <a:endParaRPr kumimoji="0" lang="en-GB" sz="1400" b="0" i="0" u="none" strike="noStrike" kern="0" cap="none" spc="0" normalizeH="0" baseline="0" noProof="0">
              <a:ln>
                <a:noFill/>
              </a:ln>
              <a:solidFill>
                <a:srgbClr val="004040"/>
              </a:solidFill>
              <a:effectLst/>
              <a:uLnTx/>
              <a:uFillTx/>
              <a:latin typeface="Aptos" panose="020B0004020202020204" pitchFamily="34" charset="0"/>
              <a:ea typeface="+mn-ea"/>
              <a:cs typeface="Arial"/>
            </a:endParaRPr>
          </a:p>
        </p:txBody>
      </p:sp>
      <p:sp>
        <p:nvSpPr>
          <p:cNvPr id="172" name="Content Placeholder 3">
            <a:extLst>
              <a:ext uri="{FF2B5EF4-FFF2-40B4-BE49-F238E27FC236}">
                <a16:creationId xmlns:a16="http://schemas.microsoft.com/office/drawing/2014/main" id="{D8ED29C2-50A3-C7C3-D0FA-A5C31A0C2853}"/>
              </a:ext>
            </a:extLst>
          </p:cNvPr>
          <p:cNvSpPr txBox="1">
            <a:spLocks/>
          </p:cNvSpPr>
          <p:nvPr/>
        </p:nvSpPr>
        <p:spPr>
          <a:xfrm>
            <a:off x="3791744" y="1984600"/>
            <a:ext cx="6660740" cy="3376167"/>
          </a:xfrm>
          <a:prstGeom prst="rect">
            <a:avLst/>
          </a:prstGeom>
        </p:spPr>
        <p:txBody>
          <a:bodyPr vert="horz" lIns="0" tIns="0" rIns="0" bIns="0" rtlCol="0" anchor="t"/>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12000"/>
              </a:lnSpc>
              <a:spcBef>
                <a:spcPts val="0"/>
              </a:spcBef>
              <a:spcAft>
                <a:spcPts val="600"/>
              </a:spcAft>
              <a:buClrTx/>
              <a:buSzTx/>
              <a:buFontTx/>
              <a:buNone/>
              <a:tabLst/>
              <a:defRPr/>
            </a:pPr>
            <a:endParaRPr kumimoji="0" lang="en-GB" sz="16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a:p>
            <a:pPr marL="0" marR="0" lvl="0" indent="0" algn="l" defTabSz="914400" rtl="0" eaLnBrk="1" fontAlgn="auto" latinLnBrk="0" hangingPunct="1">
              <a:lnSpc>
                <a:spcPct val="112000"/>
              </a:lnSpc>
              <a:spcBef>
                <a:spcPts val="0"/>
              </a:spcBef>
              <a:spcAft>
                <a:spcPts val="600"/>
              </a:spcAft>
              <a:buClrTx/>
              <a:buSzTx/>
              <a:buFontTx/>
              <a:buNone/>
              <a:tabLst/>
              <a:defRPr/>
            </a:pPr>
            <a:endParaRPr kumimoji="0" lang="en-GB" sz="16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sp>
        <p:nvSpPr>
          <p:cNvPr id="17" name="Text Placeholder 4">
            <a:extLst>
              <a:ext uri="{FF2B5EF4-FFF2-40B4-BE49-F238E27FC236}">
                <a16:creationId xmlns:a16="http://schemas.microsoft.com/office/drawing/2014/main" id="{60F9ECBC-8089-8259-1306-119C3D284A5B}"/>
              </a:ext>
            </a:extLst>
          </p:cNvPr>
          <p:cNvSpPr txBox="1">
            <a:spLocks/>
          </p:cNvSpPr>
          <p:nvPr/>
        </p:nvSpPr>
        <p:spPr>
          <a:xfrm>
            <a:off x="1019175" y="1335983"/>
            <a:ext cx="1879200" cy="2719536"/>
          </a:xfrm>
          <a:prstGeom prst="rect">
            <a:avLst/>
          </a:prstGeom>
        </p:spPr>
        <p:txBody>
          <a:bodyPr vert="horz" wrap="square" lIns="0" tIns="0" rIns="0" bIns="0" rtlCol="0">
            <a:noAutofit/>
          </a:bodyPr>
          <a:lstStyle>
            <a:lvl1pPr marL="0" indent="0" algn="l" defTabSz="1007943" rtl="0" eaLnBrk="1" latinLnBrk="0" hangingPunct="1">
              <a:lnSpc>
                <a:spcPct val="110000"/>
              </a:lnSpc>
              <a:spcBef>
                <a:spcPts val="600"/>
              </a:spcBef>
              <a:spcAft>
                <a:spcPts val="0"/>
              </a:spcAft>
              <a:buFont typeface="Arial" panose="020B0604020202020204" pitchFamily="34" charset="0"/>
              <a:buNone/>
              <a:defRPr sz="1200" kern="1200" spc="50" baseline="0">
                <a:solidFill>
                  <a:schemeClr val="tx1"/>
                </a:solidFill>
                <a:latin typeface="Aptos" panose="020B0004020202020204" pitchFamily="34" charset="0"/>
                <a:ea typeface="+mn-ea"/>
                <a:cs typeface="+mn-cs"/>
              </a:defRPr>
            </a:lvl1pPr>
            <a:lvl2pPr marL="0" indent="0" algn="l" defTabSz="1007943" rtl="0" eaLnBrk="1" latinLnBrk="0" hangingPunct="1">
              <a:lnSpc>
                <a:spcPct val="110000"/>
              </a:lnSpc>
              <a:spcBef>
                <a:spcPts val="1200"/>
              </a:spcBef>
              <a:spcAft>
                <a:spcPts val="0"/>
              </a:spcAft>
              <a:buFont typeface="Arial" panose="020B0604020202020204" pitchFamily="34" charset="0"/>
              <a:buNone/>
              <a:defRPr sz="1200" b="1" kern="1200" spc="50" baseline="0">
                <a:solidFill>
                  <a:schemeClr val="tx1"/>
                </a:solidFill>
                <a:latin typeface="Aptos" panose="020B0004020202020204" pitchFamily="34" charset="0"/>
                <a:ea typeface="+mn-ea"/>
                <a:cs typeface="+mn-cs"/>
              </a:defRPr>
            </a:lvl2pPr>
            <a:lvl3pPr marL="216000" indent="-216000" algn="l" defTabSz="1007943" rtl="0" eaLnBrk="1" latinLnBrk="0" hangingPunct="1">
              <a:lnSpc>
                <a:spcPct val="110000"/>
              </a:lnSpc>
              <a:spcBef>
                <a:spcPts val="600"/>
              </a:spcBef>
              <a:spcAft>
                <a:spcPts val="0"/>
              </a:spcAft>
              <a:buFont typeface="Arial" panose="020B0604020202020204" pitchFamily="34" charset="0"/>
              <a:buChar char="•"/>
              <a:defRPr sz="1200" kern="1200" spc="50" baseline="0">
                <a:solidFill>
                  <a:schemeClr val="tx1"/>
                </a:solidFill>
                <a:latin typeface="Aptos" panose="020B0004020202020204" pitchFamily="34" charset="0"/>
                <a:ea typeface="+mn-ea"/>
                <a:cs typeface="+mn-cs"/>
              </a:defRPr>
            </a:lvl3pPr>
            <a:lvl4pPr marL="216000" indent="-216000" algn="l" defTabSz="1162050" rtl="0" eaLnBrk="1" latinLnBrk="0" hangingPunct="1">
              <a:lnSpc>
                <a:spcPct val="110000"/>
              </a:lnSpc>
              <a:spcBef>
                <a:spcPts val="600"/>
              </a:spcBef>
              <a:spcAft>
                <a:spcPts val="0"/>
              </a:spcAft>
              <a:buFont typeface="+mj-lt"/>
              <a:buAutoNum type="arabicPeriod"/>
              <a:tabLst/>
              <a:defRPr sz="1200" kern="1200" spc="50" baseline="0">
                <a:solidFill>
                  <a:schemeClr val="tx1"/>
                </a:solidFill>
                <a:latin typeface="Aptos" panose="020B0004020202020204" pitchFamily="34" charset="0"/>
                <a:ea typeface="+mn-ea"/>
                <a:cs typeface="+mn-cs"/>
              </a:defRPr>
            </a:lvl4pPr>
            <a:lvl5pPr marL="215900" indent="0" algn="l" defTabSz="1007943" rtl="0" eaLnBrk="1" latinLnBrk="0" hangingPunct="1">
              <a:lnSpc>
                <a:spcPct val="110000"/>
              </a:lnSpc>
              <a:spcBef>
                <a:spcPts val="600"/>
              </a:spcBef>
              <a:spcAft>
                <a:spcPts val="0"/>
              </a:spcAft>
              <a:buFont typeface="Aptos" panose="020B0004020202020204" pitchFamily="34" charset="0"/>
              <a:buNone/>
              <a:defRPr sz="1200" kern="1200" spc="50" baseline="0">
                <a:solidFill>
                  <a:schemeClr val="tx1"/>
                </a:solidFill>
                <a:latin typeface="Aptos" panose="020B0004020202020204" pitchFamily="34" charset="0"/>
                <a:ea typeface="+mn-ea"/>
                <a:cs typeface="+mn-cs"/>
              </a:defRPr>
            </a:lvl5pPr>
            <a:lvl6pPr marL="452438" indent="-216000" algn="l" defTabSz="1007943" rtl="0" eaLnBrk="1" latinLnBrk="0" hangingPunct="1">
              <a:lnSpc>
                <a:spcPct val="90000"/>
              </a:lnSpc>
              <a:spcBef>
                <a:spcPts val="300"/>
              </a:spcBef>
              <a:buFont typeface="Aptos" panose="020B0004020202020204" pitchFamily="34" charset="0"/>
              <a:buChar char="-"/>
              <a:defRPr sz="1200"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marR="0" lvl="0" indent="0" algn="l" defTabSz="1007943"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US" sz="1200" b="1" i="0" u="none" strike="noStrike" kern="1200" cap="none" spc="50" normalizeH="0" baseline="0" noProof="0">
                <a:ln>
                  <a:noFill/>
                </a:ln>
                <a:solidFill>
                  <a:srgbClr val="004040"/>
                </a:solidFill>
                <a:effectLst/>
                <a:uLnTx/>
                <a:uFillTx/>
                <a:latin typeface="Aptos" panose="020B0004020202020204" pitchFamily="34" charset="0"/>
                <a:ea typeface="+mn-ea"/>
                <a:cs typeface="+mn-cs"/>
              </a:rPr>
              <a:t>1. Geography </a:t>
            </a:r>
          </a:p>
          <a:p>
            <a:pPr marL="0" marR="0" lvl="0" indent="0" algn="l" defTabSz="1007943"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US" sz="1200" b="0" i="0" u="none" strike="noStrike" kern="1200" cap="none" spc="50" normalizeH="0" baseline="0" noProof="0">
                <a:ln>
                  <a:noFill/>
                </a:ln>
                <a:solidFill>
                  <a:srgbClr val="000000"/>
                </a:solidFill>
                <a:effectLst/>
                <a:uLnTx/>
                <a:uFillTx/>
                <a:latin typeface="Aptos" panose="020B0004020202020204" pitchFamily="34" charset="0"/>
                <a:ea typeface="+mn-ea"/>
                <a:cs typeface="+mn-cs"/>
              </a:rPr>
              <a:t>Recruiting groups of a similar geography and region helps ensure the group feels cohesive, with passengers familiar with the same TOCs being used and discussed in the session.</a:t>
            </a:r>
          </a:p>
          <a:p>
            <a:pPr marL="0" marR="0" lvl="0" indent="0" algn="l" defTabSz="1007943" rtl="0" eaLnBrk="1" fontAlgn="auto" latinLnBrk="0" hangingPunct="1">
              <a:lnSpc>
                <a:spcPct val="110000"/>
              </a:lnSpc>
              <a:spcBef>
                <a:spcPts val="600"/>
              </a:spcBef>
              <a:spcAft>
                <a:spcPts val="0"/>
              </a:spcAft>
              <a:buClrTx/>
              <a:buSzTx/>
              <a:buFont typeface="Arial" panose="020B0604020202020204" pitchFamily="34" charset="0"/>
              <a:buNone/>
              <a:tabLst/>
              <a:defRPr/>
            </a:pPr>
            <a:endParaRPr kumimoji="0" lang="en-GB" sz="1200" b="0" i="0" u="none" strike="noStrike" kern="1200" cap="none" spc="50" normalizeH="0" baseline="0" noProof="0">
              <a:ln>
                <a:noFill/>
              </a:ln>
              <a:solidFill>
                <a:srgbClr val="000000"/>
              </a:solidFill>
              <a:effectLst/>
              <a:uLnTx/>
              <a:uFillTx/>
              <a:latin typeface="Aptos" panose="020B0004020202020204" pitchFamily="34" charset="0"/>
              <a:ea typeface="+mn-ea"/>
              <a:cs typeface="+mn-cs"/>
            </a:endParaRPr>
          </a:p>
        </p:txBody>
      </p:sp>
      <p:sp>
        <p:nvSpPr>
          <p:cNvPr id="18" name="Text Placeholder 6">
            <a:extLst>
              <a:ext uri="{FF2B5EF4-FFF2-40B4-BE49-F238E27FC236}">
                <a16:creationId xmlns:a16="http://schemas.microsoft.com/office/drawing/2014/main" id="{BB7F3D29-22C6-021D-5CDD-C0C38543EF55}"/>
              </a:ext>
            </a:extLst>
          </p:cNvPr>
          <p:cNvSpPr txBox="1">
            <a:spLocks/>
          </p:cNvSpPr>
          <p:nvPr/>
        </p:nvSpPr>
        <p:spPr>
          <a:xfrm>
            <a:off x="3179763" y="1335983"/>
            <a:ext cx="1879200" cy="2723638"/>
          </a:xfrm>
          <a:prstGeom prst="rect">
            <a:avLst/>
          </a:prstGeom>
        </p:spPr>
        <p:txBody>
          <a:bodyPr vert="horz" wrap="square" lIns="0" tIns="0" rIns="0" bIns="0" rtlCol="0">
            <a:noAutofit/>
          </a:bodyPr>
          <a:lstStyle>
            <a:lvl1pPr marL="0" indent="0" algn="l" defTabSz="1007943" rtl="0" eaLnBrk="1" latinLnBrk="0" hangingPunct="1">
              <a:lnSpc>
                <a:spcPct val="110000"/>
              </a:lnSpc>
              <a:spcBef>
                <a:spcPts val="600"/>
              </a:spcBef>
              <a:spcAft>
                <a:spcPts val="0"/>
              </a:spcAft>
              <a:buFont typeface="Arial" panose="020B0604020202020204" pitchFamily="34" charset="0"/>
              <a:buNone/>
              <a:defRPr sz="1200" kern="1200" spc="50" baseline="0">
                <a:solidFill>
                  <a:schemeClr val="tx1"/>
                </a:solidFill>
                <a:latin typeface="Aptos" panose="020B0004020202020204" pitchFamily="34" charset="0"/>
                <a:ea typeface="+mn-ea"/>
                <a:cs typeface="+mn-cs"/>
              </a:defRPr>
            </a:lvl1pPr>
            <a:lvl2pPr marL="0" indent="0" algn="l" defTabSz="1007943" rtl="0" eaLnBrk="1" latinLnBrk="0" hangingPunct="1">
              <a:lnSpc>
                <a:spcPct val="110000"/>
              </a:lnSpc>
              <a:spcBef>
                <a:spcPts val="1200"/>
              </a:spcBef>
              <a:spcAft>
                <a:spcPts val="0"/>
              </a:spcAft>
              <a:buFont typeface="Arial" panose="020B0604020202020204" pitchFamily="34" charset="0"/>
              <a:buNone/>
              <a:defRPr sz="1200" b="1" kern="1200" spc="50" baseline="0">
                <a:solidFill>
                  <a:schemeClr val="tx1"/>
                </a:solidFill>
                <a:latin typeface="Aptos" panose="020B0004020202020204" pitchFamily="34" charset="0"/>
                <a:ea typeface="+mn-ea"/>
                <a:cs typeface="+mn-cs"/>
              </a:defRPr>
            </a:lvl2pPr>
            <a:lvl3pPr marL="216000" indent="-216000" algn="l" defTabSz="1007943" rtl="0" eaLnBrk="1" latinLnBrk="0" hangingPunct="1">
              <a:lnSpc>
                <a:spcPct val="110000"/>
              </a:lnSpc>
              <a:spcBef>
                <a:spcPts val="600"/>
              </a:spcBef>
              <a:spcAft>
                <a:spcPts val="0"/>
              </a:spcAft>
              <a:buFont typeface="Arial" panose="020B0604020202020204" pitchFamily="34" charset="0"/>
              <a:buChar char="•"/>
              <a:defRPr sz="1200" kern="1200" spc="50" baseline="0">
                <a:solidFill>
                  <a:schemeClr val="tx1"/>
                </a:solidFill>
                <a:latin typeface="Aptos" panose="020B0004020202020204" pitchFamily="34" charset="0"/>
                <a:ea typeface="+mn-ea"/>
                <a:cs typeface="+mn-cs"/>
              </a:defRPr>
            </a:lvl3pPr>
            <a:lvl4pPr marL="216000" indent="-216000" algn="l" defTabSz="1162050" rtl="0" eaLnBrk="1" latinLnBrk="0" hangingPunct="1">
              <a:lnSpc>
                <a:spcPct val="110000"/>
              </a:lnSpc>
              <a:spcBef>
                <a:spcPts val="600"/>
              </a:spcBef>
              <a:spcAft>
                <a:spcPts val="0"/>
              </a:spcAft>
              <a:buFont typeface="+mj-lt"/>
              <a:buAutoNum type="arabicPeriod"/>
              <a:tabLst/>
              <a:defRPr sz="1200" kern="1200" spc="50" baseline="0">
                <a:solidFill>
                  <a:schemeClr val="tx1"/>
                </a:solidFill>
                <a:latin typeface="Aptos" panose="020B0004020202020204" pitchFamily="34" charset="0"/>
                <a:ea typeface="+mn-ea"/>
                <a:cs typeface="+mn-cs"/>
              </a:defRPr>
            </a:lvl4pPr>
            <a:lvl5pPr marL="215900" indent="0" algn="l" defTabSz="1007943" rtl="0" eaLnBrk="1" latinLnBrk="0" hangingPunct="1">
              <a:lnSpc>
                <a:spcPct val="110000"/>
              </a:lnSpc>
              <a:spcBef>
                <a:spcPts val="600"/>
              </a:spcBef>
              <a:spcAft>
                <a:spcPts val="0"/>
              </a:spcAft>
              <a:buFont typeface="Aptos" panose="020B0004020202020204" pitchFamily="34" charset="0"/>
              <a:buNone/>
              <a:defRPr sz="1200" kern="1200" spc="50" baseline="0">
                <a:solidFill>
                  <a:schemeClr val="tx1"/>
                </a:solidFill>
                <a:latin typeface="Aptos" panose="020B0004020202020204" pitchFamily="34" charset="0"/>
                <a:ea typeface="+mn-ea"/>
                <a:cs typeface="+mn-cs"/>
              </a:defRPr>
            </a:lvl5pPr>
            <a:lvl6pPr marL="452438" indent="-216000" algn="l" defTabSz="1007943" rtl="0" eaLnBrk="1" latinLnBrk="0" hangingPunct="1">
              <a:lnSpc>
                <a:spcPct val="90000"/>
              </a:lnSpc>
              <a:spcBef>
                <a:spcPts val="300"/>
              </a:spcBef>
              <a:buFont typeface="Aptos" panose="020B0004020202020204" pitchFamily="34" charset="0"/>
              <a:buChar char="-"/>
              <a:defRPr sz="1200"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marR="0" lvl="0" indent="0" algn="l" defTabSz="1007943"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GB" sz="1200" b="1" i="0" u="none" strike="noStrike" kern="1200" cap="none" spc="50" normalizeH="0" baseline="0" noProof="0">
                <a:ln>
                  <a:noFill/>
                </a:ln>
                <a:solidFill>
                  <a:srgbClr val="004040"/>
                </a:solidFill>
                <a:effectLst/>
                <a:uLnTx/>
                <a:uFillTx/>
                <a:latin typeface="Aptos" panose="020B0004020202020204" pitchFamily="34" charset="0"/>
                <a:ea typeface="+mn-ea"/>
                <a:cs typeface="+mn-cs"/>
              </a:rPr>
              <a:t>2. Online access</a:t>
            </a:r>
          </a:p>
          <a:p>
            <a:pPr marL="0" marR="0" lvl="0" indent="0" algn="l" defTabSz="1007943"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GB" sz="1200" b="0" i="0" u="none" strike="noStrike" kern="1200" cap="none" spc="50" normalizeH="0" baseline="0" noProof="0">
                <a:ln>
                  <a:noFill/>
                </a:ln>
                <a:solidFill>
                  <a:srgbClr val="000000"/>
                </a:solidFill>
                <a:effectLst/>
                <a:uLnTx/>
                <a:uFillTx/>
                <a:latin typeface="Aptos" panose="020B0004020202020204" pitchFamily="34" charset="0"/>
                <a:ea typeface="+mn-ea"/>
                <a:cs typeface="+mn-cs"/>
              </a:rPr>
              <a:t>Online groups help us to recruit from a wide range across the network including both more urban and rural locations, enabling us to hear from more voices.</a:t>
            </a:r>
          </a:p>
        </p:txBody>
      </p:sp>
      <p:sp>
        <p:nvSpPr>
          <p:cNvPr id="19" name="Text Placeholder 8">
            <a:extLst>
              <a:ext uri="{FF2B5EF4-FFF2-40B4-BE49-F238E27FC236}">
                <a16:creationId xmlns:a16="http://schemas.microsoft.com/office/drawing/2014/main" id="{9F2738BE-EB0C-1EFB-4F44-12363DC8147A}"/>
              </a:ext>
            </a:extLst>
          </p:cNvPr>
          <p:cNvSpPr txBox="1">
            <a:spLocks/>
          </p:cNvSpPr>
          <p:nvPr/>
        </p:nvSpPr>
        <p:spPr>
          <a:xfrm>
            <a:off x="7450921" y="1340383"/>
            <a:ext cx="2040419" cy="2719736"/>
          </a:xfrm>
          <a:prstGeom prst="rect">
            <a:avLst/>
          </a:prstGeom>
        </p:spPr>
        <p:txBody>
          <a:bodyPr lIns="0" tIns="0"/>
          <a:lstStyle>
            <a:lvl1pPr marL="0" indent="0" algn="l" defTabSz="1007943" rtl="0" eaLnBrk="1" latinLnBrk="0" hangingPunct="1">
              <a:lnSpc>
                <a:spcPct val="110000"/>
              </a:lnSpc>
              <a:spcBef>
                <a:spcPts val="600"/>
              </a:spcBef>
              <a:spcAft>
                <a:spcPts val="0"/>
              </a:spcAft>
              <a:buFont typeface="Arial" panose="020B0604020202020204" pitchFamily="34" charset="0"/>
              <a:buNone/>
              <a:defRPr sz="1200" kern="1200" spc="50" baseline="0">
                <a:solidFill>
                  <a:schemeClr val="tx1"/>
                </a:solidFill>
                <a:latin typeface="Aptos" panose="020B0004020202020204" pitchFamily="34" charset="0"/>
                <a:ea typeface="+mn-ea"/>
                <a:cs typeface="+mn-cs"/>
              </a:defRPr>
            </a:lvl1pPr>
            <a:lvl2pPr marL="0" indent="0" algn="l" defTabSz="1007943" rtl="0" eaLnBrk="1" latinLnBrk="0" hangingPunct="1">
              <a:lnSpc>
                <a:spcPct val="110000"/>
              </a:lnSpc>
              <a:spcBef>
                <a:spcPts val="1200"/>
              </a:spcBef>
              <a:spcAft>
                <a:spcPts val="0"/>
              </a:spcAft>
              <a:buFont typeface="Arial" panose="020B0604020202020204" pitchFamily="34" charset="0"/>
              <a:buNone/>
              <a:defRPr sz="1200" b="1" kern="1200" spc="50" baseline="0">
                <a:solidFill>
                  <a:schemeClr val="tx1"/>
                </a:solidFill>
                <a:latin typeface="Aptos" panose="020B0004020202020204" pitchFamily="34" charset="0"/>
                <a:ea typeface="+mn-ea"/>
                <a:cs typeface="+mn-cs"/>
              </a:defRPr>
            </a:lvl2pPr>
            <a:lvl3pPr marL="216000" indent="-216000" algn="l" defTabSz="1007943" rtl="0" eaLnBrk="1" latinLnBrk="0" hangingPunct="1">
              <a:lnSpc>
                <a:spcPct val="110000"/>
              </a:lnSpc>
              <a:spcBef>
                <a:spcPts val="600"/>
              </a:spcBef>
              <a:spcAft>
                <a:spcPts val="0"/>
              </a:spcAft>
              <a:buFont typeface="Arial" panose="020B0604020202020204" pitchFamily="34" charset="0"/>
              <a:buChar char="•"/>
              <a:defRPr sz="1200" kern="1200" spc="50" baseline="0">
                <a:solidFill>
                  <a:schemeClr val="tx1"/>
                </a:solidFill>
                <a:latin typeface="Aptos" panose="020B0004020202020204" pitchFamily="34" charset="0"/>
                <a:ea typeface="+mn-ea"/>
                <a:cs typeface="+mn-cs"/>
              </a:defRPr>
            </a:lvl3pPr>
            <a:lvl4pPr marL="216000" indent="-216000" algn="l" defTabSz="1162050" rtl="0" eaLnBrk="1" latinLnBrk="0" hangingPunct="1">
              <a:lnSpc>
                <a:spcPct val="110000"/>
              </a:lnSpc>
              <a:spcBef>
                <a:spcPts val="600"/>
              </a:spcBef>
              <a:spcAft>
                <a:spcPts val="0"/>
              </a:spcAft>
              <a:buFont typeface="+mj-lt"/>
              <a:buAutoNum type="arabicPeriod"/>
              <a:tabLst/>
              <a:defRPr sz="1200" kern="1200" spc="50" baseline="0">
                <a:solidFill>
                  <a:schemeClr val="tx1"/>
                </a:solidFill>
                <a:latin typeface="Aptos" panose="020B0004020202020204" pitchFamily="34" charset="0"/>
                <a:ea typeface="+mn-ea"/>
                <a:cs typeface="+mn-cs"/>
              </a:defRPr>
            </a:lvl4pPr>
            <a:lvl5pPr marL="215900" indent="0" algn="l" defTabSz="1007943" rtl="0" eaLnBrk="1" latinLnBrk="0" hangingPunct="1">
              <a:lnSpc>
                <a:spcPct val="110000"/>
              </a:lnSpc>
              <a:spcBef>
                <a:spcPts val="600"/>
              </a:spcBef>
              <a:spcAft>
                <a:spcPts val="0"/>
              </a:spcAft>
              <a:buFont typeface="Aptos" panose="020B0004020202020204" pitchFamily="34" charset="0"/>
              <a:buNone/>
              <a:defRPr sz="1200" kern="1200" spc="50" baseline="0">
                <a:solidFill>
                  <a:schemeClr val="tx1"/>
                </a:solidFill>
                <a:latin typeface="Aptos" panose="020B0004020202020204" pitchFamily="34" charset="0"/>
                <a:ea typeface="+mn-ea"/>
                <a:cs typeface="+mn-cs"/>
              </a:defRPr>
            </a:lvl5pPr>
            <a:lvl6pPr marL="452438" indent="-216000" algn="l" defTabSz="1007943" rtl="0" eaLnBrk="1" latinLnBrk="0" hangingPunct="1">
              <a:lnSpc>
                <a:spcPct val="90000"/>
              </a:lnSpc>
              <a:spcBef>
                <a:spcPts val="300"/>
              </a:spcBef>
              <a:buFont typeface="Aptos" panose="020B0004020202020204" pitchFamily="34" charset="0"/>
              <a:buChar char="-"/>
              <a:defRPr sz="1200"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marR="0" lvl="0" indent="0" algn="l" defTabSz="1007943"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GB" sz="1200" b="1" i="0" u="none" strike="noStrike" kern="1200" cap="none" spc="50" normalizeH="0" baseline="0" noProof="0">
                <a:ln>
                  <a:noFill/>
                </a:ln>
                <a:solidFill>
                  <a:srgbClr val="004040"/>
                </a:solidFill>
                <a:effectLst/>
                <a:uLnTx/>
                <a:uFillTx/>
                <a:latin typeface="Aptos" panose="020B0004020202020204" pitchFamily="34" charset="0"/>
                <a:ea typeface="+mn-ea"/>
                <a:cs typeface="+mn-cs"/>
              </a:rPr>
              <a:t>4. Open dialogue</a:t>
            </a:r>
          </a:p>
          <a:p>
            <a:pPr marL="0" marR="0" lvl="0" indent="0" algn="l" defTabSz="1007943"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GB" sz="1200" b="0" i="0" u="none" strike="noStrike" kern="1200" cap="none" spc="50" normalizeH="0" baseline="0" noProof="0">
                <a:ln>
                  <a:noFill/>
                </a:ln>
                <a:solidFill>
                  <a:srgbClr val="000000"/>
                </a:solidFill>
                <a:effectLst/>
                <a:uLnTx/>
                <a:uFillTx/>
                <a:latin typeface="Aptos" panose="020B0004020202020204" pitchFamily="34" charset="0"/>
                <a:ea typeface="+mn-ea"/>
                <a:cs typeface="+mn-cs"/>
              </a:rPr>
              <a:t>Be clear and open with participants about why we are conducting the research and their role in the process, gaining their help, support and input into the topic.</a:t>
            </a:r>
          </a:p>
        </p:txBody>
      </p:sp>
      <p:sp>
        <p:nvSpPr>
          <p:cNvPr id="20" name="Text Placeholder 9">
            <a:extLst>
              <a:ext uri="{FF2B5EF4-FFF2-40B4-BE49-F238E27FC236}">
                <a16:creationId xmlns:a16="http://schemas.microsoft.com/office/drawing/2014/main" id="{688F203C-B0F3-ED33-4599-333AF2BD4638}"/>
              </a:ext>
            </a:extLst>
          </p:cNvPr>
          <p:cNvSpPr txBox="1">
            <a:spLocks/>
          </p:cNvSpPr>
          <p:nvPr/>
        </p:nvSpPr>
        <p:spPr>
          <a:xfrm>
            <a:off x="9840913" y="1340383"/>
            <a:ext cx="1879200" cy="2719736"/>
          </a:xfrm>
          <a:prstGeom prst="rect">
            <a:avLst/>
          </a:prstGeom>
        </p:spPr>
        <p:txBody>
          <a:bodyPr lIns="0" tIns="0"/>
          <a:lstStyle>
            <a:lvl1pPr marL="0" indent="0" algn="l" defTabSz="1007943" rtl="0" eaLnBrk="1" latinLnBrk="0" hangingPunct="1">
              <a:lnSpc>
                <a:spcPct val="110000"/>
              </a:lnSpc>
              <a:spcBef>
                <a:spcPts val="600"/>
              </a:spcBef>
              <a:spcAft>
                <a:spcPts val="0"/>
              </a:spcAft>
              <a:buFont typeface="Arial" panose="020B0604020202020204" pitchFamily="34" charset="0"/>
              <a:buNone/>
              <a:defRPr sz="1200" kern="1200" spc="50" baseline="0">
                <a:solidFill>
                  <a:schemeClr val="tx1"/>
                </a:solidFill>
                <a:latin typeface="Aptos" panose="020B0004020202020204" pitchFamily="34" charset="0"/>
                <a:ea typeface="+mn-ea"/>
                <a:cs typeface="+mn-cs"/>
              </a:defRPr>
            </a:lvl1pPr>
            <a:lvl2pPr marL="0" indent="0" algn="l" defTabSz="1007943" rtl="0" eaLnBrk="1" latinLnBrk="0" hangingPunct="1">
              <a:lnSpc>
                <a:spcPct val="110000"/>
              </a:lnSpc>
              <a:spcBef>
                <a:spcPts val="1200"/>
              </a:spcBef>
              <a:spcAft>
                <a:spcPts val="0"/>
              </a:spcAft>
              <a:buFont typeface="Arial" panose="020B0604020202020204" pitchFamily="34" charset="0"/>
              <a:buNone/>
              <a:defRPr sz="1200" b="1" kern="1200" spc="50" baseline="0">
                <a:solidFill>
                  <a:schemeClr val="tx1"/>
                </a:solidFill>
                <a:latin typeface="Aptos" panose="020B0004020202020204" pitchFamily="34" charset="0"/>
                <a:ea typeface="+mn-ea"/>
                <a:cs typeface="+mn-cs"/>
              </a:defRPr>
            </a:lvl2pPr>
            <a:lvl3pPr marL="216000" indent="-216000" algn="l" defTabSz="1007943" rtl="0" eaLnBrk="1" latinLnBrk="0" hangingPunct="1">
              <a:lnSpc>
                <a:spcPct val="110000"/>
              </a:lnSpc>
              <a:spcBef>
                <a:spcPts val="600"/>
              </a:spcBef>
              <a:spcAft>
                <a:spcPts val="0"/>
              </a:spcAft>
              <a:buFont typeface="Arial" panose="020B0604020202020204" pitchFamily="34" charset="0"/>
              <a:buChar char="•"/>
              <a:defRPr sz="1200" kern="1200" spc="50" baseline="0">
                <a:solidFill>
                  <a:schemeClr val="tx1"/>
                </a:solidFill>
                <a:latin typeface="Aptos" panose="020B0004020202020204" pitchFamily="34" charset="0"/>
                <a:ea typeface="+mn-ea"/>
                <a:cs typeface="+mn-cs"/>
              </a:defRPr>
            </a:lvl3pPr>
            <a:lvl4pPr marL="216000" indent="-216000" algn="l" defTabSz="1162050" rtl="0" eaLnBrk="1" latinLnBrk="0" hangingPunct="1">
              <a:lnSpc>
                <a:spcPct val="110000"/>
              </a:lnSpc>
              <a:spcBef>
                <a:spcPts val="600"/>
              </a:spcBef>
              <a:spcAft>
                <a:spcPts val="0"/>
              </a:spcAft>
              <a:buFont typeface="+mj-lt"/>
              <a:buAutoNum type="arabicPeriod"/>
              <a:tabLst/>
              <a:defRPr sz="1200" kern="1200" spc="50" baseline="0">
                <a:solidFill>
                  <a:schemeClr val="tx1"/>
                </a:solidFill>
                <a:latin typeface="Aptos" panose="020B0004020202020204" pitchFamily="34" charset="0"/>
                <a:ea typeface="+mn-ea"/>
                <a:cs typeface="+mn-cs"/>
              </a:defRPr>
            </a:lvl4pPr>
            <a:lvl5pPr marL="215900" indent="0" algn="l" defTabSz="1007943" rtl="0" eaLnBrk="1" latinLnBrk="0" hangingPunct="1">
              <a:lnSpc>
                <a:spcPct val="110000"/>
              </a:lnSpc>
              <a:spcBef>
                <a:spcPts val="600"/>
              </a:spcBef>
              <a:spcAft>
                <a:spcPts val="0"/>
              </a:spcAft>
              <a:buFont typeface="Aptos" panose="020B0004020202020204" pitchFamily="34" charset="0"/>
              <a:buNone/>
              <a:defRPr sz="1200" kern="1200" spc="50" baseline="0">
                <a:solidFill>
                  <a:schemeClr val="tx1"/>
                </a:solidFill>
                <a:latin typeface="Aptos" panose="020B0004020202020204" pitchFamily="34" charset="0"/>
                <a:ea typeface="+mn-ea"/>
                <a:cs typeface="+mn-cs"/>
              </a:defRPr>
            </a:lvl5pPr>
            <a:lvl6pPr marL="452438" indent="-216000" algn="l" defTabSz="1007943" rtl="0" eaLnBrk="1" latinLnBrk="0" hangingPunct="1">
              <a:lnSpc>
                <a:spcPct val="90000"/>
              </a:lnSpc>
              <a:spcBef>
                <a:spcPts val="300"/>
              </a:spcBef>
              <a:buFont typeface="Aptos" panose="020B0004020202020204" pitchFamily="34" charset="0"/>
              <a:buChar char="-"/>
              <a:defRPr sz="1200"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marR="0" lvl="0" indent="0" algn="l" defTabSz="1007943"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GB" sz="1200" b="1" i="0" u="none" strike="noStrike" kern="1200" cap="none" spc="50" normalizeH="0" baseline="0" noProof="0">
                <a:ln>
                  <a:noFill/>
                </a:ln>
                <a:solidFill>
                  <a:srgbClr val="004040"/>
                </a:solidFill>
                <a:effectLst/>
                <a:uLnTx/>
                <a:uFillTx/>
                <a:latin typeface="Aptos" panose="020B0004020202020204" pitchFamily="34" charset="0"/>
                <a:ea typeface="+mn-ea"/>
                <a:cs typeface="+mn-cs"/>
              </a:rPr>
              <a:t>5. Pre-tasks</a:t>
            </a:r>
          </a:p>
          <a:p>
            <a:pPr marL="0" marR="0" lvl="0" indent="0" algn="l" defTabSz="1007943"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GB" sz="1200" b="0" i="0" u="none" strike="noStrike" kern="1200" cap="none" spc="50" normalizeH="0" baseline="0" noProof="0">
                <a:ln>
                  <a:noFill/>
                </a:ln>
                <a:solidFill>
                  <a:srgbClr val="000000"/>
                </a:solidFill>
                <a:effectLst/>
                <a:uLnTx/>
                <a:uFillTx/>
                <a:latin typeface="Aptos" panose="020B0004020202020204" pitchFamily="34" charset="0"/>
                <a:ea typeface="+mn-ea"/>
                <a:cs typeface="+mn-cs"/>
              </a:rPr>
              <a:t>Ensuring participants are ready to start at the beginning of the session and already tuned into the topic so we can get to the main focus of the session faster.</a:t>
            </a:r>
          </a:p>
        </p:txBody>
      </p:sp>
      <p:sp>
        <p:nvSpPr>
          <p:cNvPr id="21" name="Text Placeholder 4">
            <a:extLst>
              <a:ext uri="{FF2B5EF4-FFF2-40B4-BE49-F238E27FC236}">
                <a16:creationId xmlns:a16="http://schemas.microsoft.com/office/drawing/2014/main" id="{39272E5C-1699-22C5-BB41-AEEA1DF4961F}"/>
              </a:ext>
            </a:extLst>
          </p:cNvPr>
          <p:cNvSpPr txBox="1">
            <a:spLocks/>
          </p:cNvSpPr>
          <p:nvPr/>
        </p:nvSpPr>
        <p:spPr>
          <a:xfrm>
            <a:off x="1019174" y="3566268"/>
            <a:ext cx="1955379" cy="2719536"/>
          </a:xfrm>
          <a:prstGeom prst="rect">
            <a:avLst/>
          </a:prstGeom>
        </p:spPr>
        <p:txBody>
          <a:bodyPr vert="horz" wrap="square" lIns="0" tIns="0" rIns="0" bIns="0" rtlCol="0">
            <a:noAutofit/>
          </a:bodyPr>
          <a:lstStyle>
            <a:lvl1pPr marL="0" indent="0" algn="l" defTabSz="1007943" rtl="0" eaLnBrk="1" latinLnBrk="0" hangingPunct="1">
              <a:lnSpc>
                <a:spcPct val="110000"/>
              </a:lnSpc>
              <a:spcBef>
                <a:spcPts val="600"/>
              </a:spcBef>
              <a:spcAft>
                <a:spcPts val="0"/>
              </a:spcAft>
              <a:buFont typeface="Arial" panose="020B0604020202020204" pitchFamily="34" charset="0"/>
              <a:buNone/>
              <a:defRPr sz="1200" kern="1200" spc="50" baseline="0">
                <a:solidFill>
                  <a:schemeClr val="tx1"/>
                </a:solidFill>
                <a:latin typeface="Aptos" panose="020B0004020202020204" pitchFamily="34" charset="0"/>
                <a:ea typeface="+mn-ea"/>
                <a:cs typeface="+mn-cs"/>
              </a:defRPr>
            </a:lvl1pPr>
            <a:lvl2pPr marL="0" indent="0" algn="l" defTabSz="1007943" rtl="0" eaLnBrk="1" latinLnBrk="0" hangingPunct="1">
              <a:lnSpc>
                <a:spcPct val="110000"/>
              </a:lnSpc>
              <a:spcBef>
                <a:spcPts val="1200"/>
              </a:spcBef>
              <a:spcAft>
                <a:spcPts val="0"/>
              </a:spcAft>
              <a:buFont typeface="Arial" panose="020B0604020202020204" pitchFamily="34" charset="0"/>
              <a:buNone/>
              <a:defRPr sz="1200" b="1" kern="1200" spc="50" baseline="0">
                <a:solidFill>
                  <a:schemeClr val="tx1"/>
                </a:solidFill>
                <a:latin typeface="Aptos" panose="020B0004020202020204" pitchFamily="34" charset="0"/>
                <a:ea typeface="+mn-ea"/>
                <a:cs typeface="+mn-cs"/>
              </a:defRPr>
            </a:lvl2pPr>
            <a:lvl3pPr marL="216000" indent="-216000" algn="l" defTabSz="1007943" rtl="0" eaLnBrk="1" latinLnBrk="0" hangingPunct="1">
              <a:lnSpc>
                <a:spcPct val="110000"/>
              </a:lnSpc>
              <a:spcBef>
                <a:spcPts val="600"/>
              </a:spcBef>
              <a:spcAft>
                <a:spcPts val="0"/>
              </a:spcAft>
              <a:buFont typeface="Arial" panose="020B0604020202020204" pitchFamily="34" charset="0"/>
              <a:buChar char="•"/>
              <a:defRPr sz="1200" kern="1200" spc="50" baseline="0">
                <a:solidFill>
                  <a:schemeClr val="tx1"/>
                </a:solidFill>
                <a:latin typeface="Aptos" panose="020B0004020202020204" pitchFamily="34" charset="0"/>
                <a:ea typeface="+mn-ea"/>
                <a:cs typeface="+mn-cs"/>
              </a:defRPr>
            </a:lvl3pPr>
            <a:lvl4pPr marL="216000" indent="-216000" algn="l" defTabSz="1162050" rtl="0" eaLnBrk="1" latinLnBrk="0" hangingPunct="1">
              <a:lnSpc>
                <a:spcPct val="110000"/>
              </a:lnSpc>
              <a:spcBef>
                <a:spcPts val="600"/>
              </a:spcBef>
              <a:spcAft>
                <a:spcPts val="0"/>
              </a:spcAft>
              <a:buFont typeface="+mj-lt"/>
              <a:buAutoNum type="arabicPeriod"/>
              <a:tabLst/>
              <a:defRPr sz="1200" kern="1200" spc="50" baseline="0">
                <a:solidFill>
                  <a:schemeClr val="tx1"/>
                </a:solidFill>
                <a:latin typeface="Aptos" panose="020B0004020202020204" pitchFamily="34" charset="0"/>
                <a:ea typeface="+mn-ea"/>
                <a:cs typeface="+mn-cs"/>
              </a:defRPr>
            </a:lvl4pPr>
            <a:lvl5pPr marL="215900" indent="0" algn="l" defTabSz="1007943" rtl="0" eaLnBrk="1" latinLnBrk="0" hangingPunct="1">
              <a:lnSpc>
                <a:spcPct val="110000"/>
              </a:lnSpc>
              <a:spcBef>
                <a:spcPts val="600"/>
              </a:spcBef>
              <a:spcAft>
                <a:spcPts val="0"/>
              </a:spcAft>
              <a:buFont typeface="Aptos" panose="020B0004020202020204" pitchFamily="34" charset="0"/>
              <a:buNone/>
              <a:defRPr sz="1200" kern="1200" spc="50" baseline="0">
                <a:solidFill>
                  <a:schemeClr val="tx1"/>
                </a:solidFill>
                <a:latin typeface="Aptos" panose="020B0004020202020204" pitchFamily="34" charset="0"/>
                <a:ea typeface="+mn-ea"/>
                <a:cs typeface="+mn-cs"/>
              </a:defRPr>
            </a:lvl5pPr>
            <a:lvl6pPr marL="452438" indent="-216000" algn="l" defTabSz="1007943" rtl="0" eaLnBrk="1" latinLnBrk="0" hangingPunct="1">
              <a:lnSpc>
                <a:spcPct val="90000"/>
              </a:lnSpc>
              <a:spcBef>
                <a:spcPts val="300"/>
              </a:spcBef>
              <a:buFont typeface="Aptos" panose="020B0004020202020204" pitchFamily="34" charset="0"/>
              <a:buChar char="-"/>
              <a:defRPr sz="1200"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marR="0" lvl="0" indent="0" algn="l" defTabSz="1007943"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US" sz="1200" b="1" i="0" u="none" strike="noStrike" kern="1200" cap="none" spc="50" normalizeH="0" baseline="0" noProof="0">
                <a:ln>
                  <a:noFill/>
                </a:ln>
                <a:solidFill>
                  <a:srgbClr val="004040"/>
                </a:solidFill>
                <a:effectLst/>
                <a:uLnTx/>
                <a:uFillTx/>
                <a:latin typeface="Aptos" panose="020B0004020202020204" pitchFamily="34" charset="0"/>
                <a:ea typeface="+mn-ea"/>
                <a:cs typeface="+mn-cs"/>
              </a:rPr>
              <a:t>6. Inclusion</a:t>
            </a:r>
          </a:p>
          <a:p>
            <a:pPr marL="0" marR="0" lvl="0" indent="0" algn="l" defTabSz="1007943"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US" sz="1200" b="0" i="0" u="none" strike="noStrike" kern="1200" cap="none" spc="50" normalizeH="0" baseline="0" noProof="0">
                <a:ln>
                  <a:noFill/>
                </a:ln>
                <a:solidFill>
                  <a:srgbClr val="000000"/>
                </a:solidFill>
                <a:effectLst/>
                <a:uLnTx/>
                <a:uFillTx/>
                <a:latin typeface="Aptos" panose="020B0004020202020204" pitchFamily="34" charset="0"/>
                <a:ea typeface="+mn-ea"/>
                <a:cs typeface="+mn-cs"/>
              </a:rPr>
              <a:t>We do not screen out based on requiring assistance at stations or passengers with additional needs, all abilities or disabilities are welcome in the focus group sessions should passengers wish, in addition to the sessions dedicated to those specific needs.</a:t>
            </a:r>
          </a:p>
          <a:p>
            <a:pPr marL="0" marR="0" lvl="0" indent="0" algn="l" defTabSz="1007943" rtl="0" eaLnBrk="1" fontAlgn="auto" latinLnBrk="0" hangingPunct="1">
              <a:lnSpc>
                <a:spcPct val="110000"/>
              </a:lnSpc>
              <a:spcBef>
                <a:spcPts val="600"/>
              </a:spcBef>
              <a:spcAft>
                <a:spcPts val="0"/>
              </a:spcAft>
              <a:buClrTx/>
              <a:buSzTx/>
              <a:buFont typeface="Arial" panose="020B0604020202020204" pitchFamily="34" charset="0"/>
              <a:buNone/>
              <a:tabLst/>
              <a:defRPr/>
            </a:pPr>
            <a:endParaRPr kumimoji="0" lang="en-GB" sz="1200" b="0" i="0" u="none" strike="noStrike" kern="1200" cap="none" spc="50" normalizeH="0" baseline="0" noProof="0">
              <a:ln>
                <a:noFill/>
              </a:ln>
              <a:solidFill>
                <a:srgbClr val="000000"/>
              </a:solidFill>
              <a:effectLst/>
              <a:uLnTx/>
              <a:uFillTx/>
              <a:latin typeface="Aptos" panose="020B0004020202020204" pitchFamily="34" charset="0"/>
              <a:ea typeface="+mn-ea"/>
              <a:cs typeface="+mn-cs"/>
            </a:endParaRPr>
          </a:p>
        </p:txBody>
      </p:sp>
      <p:sp>
        <p:nvSpPr>
          <p:cNvPr id="22" name="Text Placeholder 6">
            <a:extLst>
              <a:ext uri="{FF2B5EF4-FFF2-40B4-BE49-F238E27FC236}">
                <a16:creationId xmlns:a16="http://schemas.microsoft.com/office/drawing/2014/main" id="{A7DCD99D-2D0F-5502-0052-CB7E7EA73732}"/>
              </a:ext>
            </a:extLst>
          </p:cNvPr>
          <p:cNvSpPr txBox="1">
            <a:spLocks/>
          </p:cNvSpPr>
          <p:nvPr/>
        </p:nvSpPr>
        <p:spPr>
          <a:xfrm>
            <a:off x="3179763" y="3566068"/>
            <a:ext cx="1879200" cy="2719238"/>
          </a:xfrm>
          <a:prstGeom prst="rect">
            <a:avLst/>
          </a:prstGeom>
        </p:spPr>
        <p:txBody>
          <a:bodyPr vert="horz" wrap="square" lIns="0" tIns="0" rIns="0" bIns="0" rtlCol="0">
            <a:noAutofit/>
          </a:bodyPr>
          <a:lstStyle>
            <a:lvl1pPr marL="0" indent="0" algn="l" defTabSz="1007943" rtl="0" eaLnBrk="1" latinLnBrk="0" hangingPunct="1">
              <a:lnSpc>
                <a:spcPct val="110000"/>
              </a:lnSpc>
              <a:spcBef>
                <a:spcPts val="600"/>
              </a:spcBef>
              <a:spcAft>
                <a:spcPts val="0"/>
              </a:spcAft>
              <a:buFont typeface="Arial" panose="020B0604020202020204" pitchFamily="34" charset="0"/>
              <a:buNone/>
              <a:defRPr sz="1200" kern="1200" spc="50" baseline="0">
                <a:solidFill>
                  <a:schemeClr val="tx1"/>
                </a:solidFill>
                <a:latin typeface="Aptos" panose="020B0004020202020204" pitchFamily="34" charset="0"/>
                <a:ea typeface="+mn-ea"/>
                <a:cs typeface="+mn-cs"/>
              </a:defRPr>
            </a:lvl1pPr>
            <a:lvl2pPr marL="0" indent="0" algn="l" defTabSz="1007943" rtl="0" eaLnBrk="1" latinLnBrk="0" hangingPunct="1">
              <a:lnSpc>
                <a:spcPct val="110000"/>
              </a:lnSpc>
              <a:spcBef>
                <a:spcPts val="1200"/>
              </a:spcBef>
              <a:spcAft>
                <a:spcPts val="0"/>
              </a:spcAft>
              <a:buFont typeface="Arial" panose="020B0604020202020204" pitchFamily="34" charset="0"/>
              <a:buNone/>
              <a:defRPr sz="1200" b="1" kern="1200" spc="50" baseline="0">
                <a:solidFill>
                  <a:schemeClr val="tx1"/>
                </a:solidFill>
                <a:latin typeface="Aptos" panose="020B0004020202020204" pitchFamily="34" charset="0"/>
                <a:ea typeface="+mn-ea"/>
                <a:cs typeface="+mn-cs"/>
              </a:defRPr>
            </a:lvl2pPr>
            <a:lvl3pPr marL="216000" indent="-216000" algn="l" defTabSz="1007943" rtl="0" eaLnBrk="1" latinLnBrk="0" hangingPunct="1">
              <a:lnSpc>
                <a:spcPct val="110000"/>
              </a:lnSpc>
              <a:spcBef>
                <a:spcPts val="600"/>
              </a:spcBef>
              <a:spcAft>
                <a:spcPts val="0"/>
              </a:spcAft>
              <a:buFont typeface="Arial" panose="020B0604020202020204" pitchFamily="34" charset="0"/>
              <a:buChar char="•"/>
              <a:defRPr sz="1200" kern="1200" spc="50" baseline="0">
                <a:solidFill>
                  <a:schemeClr val="tx1"/>
                </a:solidFill>
                <a:latin typeface="Aptos" panose="020B0004020202020204" pitchFamily="34" charset="0"/>
                <a:ea typeface="+mn-ea"/>
                <a:cs typeface="+mn-cs"/>
              </a:defRPr>
            </a:lvl3pPr>
            <a:lvl4pPr marL="216000" indent="-216000" algn="l" defTabSz="1162050" rtl="0" eaLnBrk="1" latinLnBrk="0" hangingPunct="1">
              <a:lnSpc>
                <a:spcPct val="110000"/>
              </a:lnSpc>
              <a:spcBef>
                <a:spcPts val="600"/>
              </a:spcBef>
              <a:spcAft>
                <a:spcPts val="0"/>
              </a:spcAft>
              <a:buFont typeface="+mj-lt"/>
              <a:buAutoNum type="arabicPeriod"/>
              <a:tabLst/>
              <a:defRPr sz="1200" kern="1200" spc="50" baseline="0">
                <a:solidFill>
                  <a:schemeClr val="tx1"/>
                </a:solidFill>
                <a:latin typeface="Aptos" panose="020B0004020202020204" pitchFamily="34" charset="0"/>
                <a:ea typeface="+mn-ea"/>
                <a:cs typeface="+mn-cs"/>
              </a:defRPr>
            </a:lvl4pPr>
            <a:lvl5pPr marL="215900" indent="0" algn="l" defTabSz="1007943" rtl="0" eaLnBrk="1" latinLnBrk="0" hangingPunct="1">
              <a:lnSpc>
                <a:spcPct val="110000"/>
              </a:lnSpc>
              <a:spcBef>
                <a:spcPts val="600"/>
              </a:spcBef>
              <a:spcAft>
                <a:spcPts val="0"/>
              </a:spcAft>
              <a:buFont typeface="Aptos" panose="020B0004020202020204" pitchFamily="34" charset="0"/>
              <a:buNone/>
              <a:defRPr sz="1200" kern="1200" spc="50" baseline="0">
                <a:solidFill>
                  <a:schemeClr val="tx1"/>
                </a:solidFill>
                <a:latin typeface="Aptos" panose="020B0004020202020204" pitchFamily="34" charset="0"/>
                <a:ea typeface="+mn-ea"/>
                <a:cs typeface="+mn-cs"/>
              </a:defRPr>
            </a:lvl5pPr>
            <a:lvl6pPr marL="452438" indent="-216000" algn="l" defTabSz="1007943" rtl="0" eaLnBrk="1" latinLnBrk="0" hangingPunct="1">
              <a:lnSpc>
                <a:spcPct val="90000"/>
              </a:lnSpc>
              <a:spcBef>
                <a:spcPts val="300"/>
              </a:spcBef>
              <a:buFont typeface="Aptos" panose="020B0004020202020204" pitchFamily="34" charset="0"/>
              <a:buChar char="-"/>
              <a:defRPr sz="1200"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marR="0" lvl="0" indent="0" algn="l" defTabSz="1007943"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GB" sz="1200" b="1" i="0" u="none" strike="noStrike" kern="1200" cap="none" spc="50" normalizeH="0" baseline="0" noProof="0">
                <a:ln>
                  <a:noFill/>
                </a:ln>
                <a:solidFill>
                  <a:srgbClr val="004040"/>
                </a:solidFill>
                <a:effectLst/>
                <a:uLnTx/>
                <a:uFillTx/>
                <a:latin typeface="Aptos" panose="020B0004020202020204" pitchFamily="34" charset="0"/>
                <a:ea typeface="+mn-ea"/>
                <a:cs typeface="+mn-cs"/>
              </a:rPr>
              <a:t>7. Scenarios</a:t>
            </a:r>
          </a:p>
          <a:p>
            <a:pPr marL="0" marR="0" lvl="0" indent="0" algn="l" defTabSz="1007943"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GB" sz="1200" b="0" i="0" u="none" strike="noStrike" kern="1200" cap="none" spc="50" normalizeH="0" baseline="0" noProof="0">
                <a:ln>
                  <a:noFill/>
                </a:ln>
                <a:solidFill>
                  <a:srgbClr val="000000"/>
                </a:solidFill>
                <a:effectLst/>
                <a:uLnTx/>
                <a:uFillTx/>
                <a:latin typeface="Aptos" panose="020B0004020202020204" pitchFamily="34" charset="0"/>
                <a:ea typeface="+mn-ea"/>
                <a:cs typeface="+mn-cs"/>
              </a:rPr>
              <a:t>Sharing different disruption scenarios can push the conversation further and help to jog passengers’ memories of when they have experienced disruption; they can be used as a projective technique to help put passengers in the moment of disruption.</a:t>
            </a:r>
          </a:p>
        </p:txBody>
      </p:sp>
      <p:sp>
        <p:nvSpPr>
          <p:cNvPr id="23" name="Text Placeholder 7">
            <a:extLst>
              <a:ext uri="{FF2B5EF4-FFF2-40B4-BE49-F238E27FC236}">
                <a16:creationId xmlns:a16="http://schemas.microsoft.com/office/drawing/2014/main" id="{E4DDE2CA-09C3-8252-8EFE-906EBDBA9241}"/>
              </a:ext>
            </a:extLst>
          </p:cNvPr>
          <p:cNvSpPr txBox="1">
            <a:spLocks/>
          </p:cNvSpPr>
          <p:nvPr/>
        </p:nvSpPr>
        <p:spPr>
          <a:xfrm>
            <a:off x="5333772" y="3566068"/>
            <a:ext cx="1879200" cy="2719736"/>
          </a:xfrm>
          <a:prstGeom prst="rect">
            <a:avLst/>
          </a:prstGeom>
        </p:spPr>
        <p:txBody>
          <a:bodyPr vert="horz" wrap="square" lIns="0" tIns="0" rIns="0" bIns="0" rtlCol="0">
            <a:noAutofit/>
          </a:bodyPr>
          <a:lstStyle>
            <a:lvl1pPr marL="0" indent="0" algn="l" defTabSz="1007943" rtl="0" eaLnBrk="1" latinLnBrk="0" hangingPunct="1">
              <a:lnSpc>
                <a:spcPct val="110000"/>
              </a:lnSpc>
              <a:spcBef>
                <a:spcPts val="600"/>
              </a:spcBef>
              <a:spcAft>
                <a:spcPts val="0"/>
              </a:spcAft>
              <a:buFont typeface="Arial" panose="020B0604020202020204" pitchFamily="34" charset="0"/>
              <a:buNone/>
              <a:defRPr sz="1200" kern="1200" spc="50" baseline="0">
                <a:solidFill>
                  <a:schemeClr val="tx1"/>
                </a:solidFill>
                <a:latin typeface="Aptos" panose="020B0004020202020204" pitchFamily="34" charset="0"/>
                <a:ea typeface="+mn-ea"/>
                <a:cs typeface="+mn-cs"/>
              </a:defRPr>
            </a:lvl1pPr>
            <a:lvl2pPr marL="0" indent="0" algn="l" defTabSz="1007943" rtl="0" eaLnBrk="1" latinLnBrk="0" hangingPunct="1">
              <a:lnSpc>
                <a:spcPct val="110000"/>
              </a:lnSpc>
              <a:spcBef>
                <a:spcPts val="1200"/>
              </a:spcBef>
              <a:spcAft>
                <a:spcPts val="0"/>
              </a:spcAft>
              <a:buFont typeface="Arial" panose="020B0604020202020204" pitchFamily="34" charset="0"/>
              <a:buNone/>
              <a:defRPr sz="1200" b="1" kern="1200" spc="50" baseline="0">
                <a:solidFill>
                  <a:schemeClr val="tx1"/>
                </a:solidFill>
                <a:latin typeface="Aptos" panose="020B0004020202020204" pitchFamily="34" charset="0"/>
                <a:ea typeface="+mn-ea"/>
                <a:cs typeface="+mn-cs"/>
              </a:defRPr>
            </a:lvl2pPr>
            <a:lvl3pPr marL="216000" indent="-216000" algn="l" defTabSz="1007943" rtl="0" eaLnBrk="1" latinLnBrk="0" hangingPunct="1">
              <a:lnSpc>
                <a:spcPct val="110000"/>
              </a:lnSpc>
              <a:spcBef>
                <a:spcPts val="600"/>
              </a:spcBef>
              <a:spcAft>
                <a:spcPts val="0"/>
              </a:spcAft>
              <a:buFont typeface="Arial" panose="020B0604020202020204" pitchFamily="34" charset="0"/>
              <a:buChar char="•"/>
              <a:defRPr sz="1200" kern="1200" spc="50" baseline="0">
                <a:solidFill>
                  <a:schemeClr val="tx1"/>
                </a:solidFill>
                <a:latin typeface="Aptos" panose="020B0004020202020204" pitchFamily="34" charset="0"/>
                <a:ea typeface="+mn-ea"/>
                <a:cs typeface="+mn-cs"/>
              </a:defRPr>
            </a:lvl3pPr>
            <a:lvl4pPr marL="216000" indent="-216000" algn="l" defTabSz="1162050" rtl="0" eaLnBrk="1" latinLnBrk="0" hangingPunct="1">
              <a:lnSpc>
                <a:spcPct val="110000"/>
              </a:lnSpc>
              <a:spcBef>
                <a:spcPts val="600"/>
              </a:spcBef>
              <a:spcAft>
                <a:spcPts val="0"/>
              </a:spcAft>
              <a:buFont typeface="+mj-lt"/>
              <a:buAutoNum type="arabicPeriod"/>
              <a:tabLst/>
              <a:defRPr sz="1200" kern="1200" spc="50" baseline="0">
                <a:solidFill>
                  <a:schemeClr val="tx1"/>
                </a:solidFill>
                <a:latin typeface="Aptos" panose="020B0004020202020204" pitchFamily="34" charset="0"/>
                <a:ea typeface="+mn-ea"/>
                <a:cs typeface="+mn-cs"/>
              </a:defRPr>
            </a:lvl4pPr>
            <a:lvl5pPr marL="215900" indent="0" algn="l" defTabSz="1007943" rtl="0" eaLnBrk="1" latinLnBrk="0" hangingPunct="1">
              <a:lnSpc>
                <a:spcPct val="110000"/>
              </a:lnSpc>
              <a:spcBef>
                <a:spcPts val="600"/>
              </a:spcBef>
              <a:spcAft>
                <a:spcPts val="0"/>
              </a:spcAft>
              <a:buFont typeface="Aptos" panose="020B0004020202020204" pitchFamily="34" charset="0"/>
              <a:buNone/>
              <a:defRPr sz="1200" kern="1200" spc="50" baseline="0">
                <a:solidFill>
                  <a:schemeClr val="tx1"/>
                </a:solidFill>
                <a:latin typeface="Aptos" panose="020B0004020202020204" pitchFamily="34" charset="0"/>
                <a:ea typeface="+mn-ea"/>
                <a:cs typeface="+mn-cs"/>
              </a:defRPr>
            </a:lvl5pPr>
            <a:lvl6pPr marL="452438" indent="-216000" algn="l" defTabSz="1007943" rtl="0" eaLnBrk="1" latinLnBrk="0" hangingPunct="1">
              <a:lnSpc>
                <a:spcPct val="90000"/>
              </a:lnSpc>
              <a:spcBef>
                <a:spcPts val="300"/>
              </a:spcBef>
              <a:buFont typeface="Aptos" panose="020B0004020202020204" pitchFamily="34" charset="0"/>
              <a:buChar char="-"/>
              <a:defRPr sz="1200"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marR="0" lvl="0" indent="0" algn="l" defTabSz="1007943"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GB" sz="1200" b="1" i="0" u="none" strike="noStrike" kern="1200" cap="none" spc="50" normalizeH="0" baseline="0" noProof="0">
                <a:ln>
                  <a:noFill/>
                </a:ln>
                <a:solidFill>
                  <a:srgbClr val="004040"/>
                </a:solidFill>
                <a:effectLst/>
                <a:uLnTx/>
                <a:uFillTx/>
                <a:latin typeface="Aptos" panose="020B0004020202020204" pitchFamily="34" charset="0"/>
                <a:ea typeface="+mn-ea"/>
                <a:cs typeface="+mn-cs"/>
              </a:rPr>
              <a:t>8. Stimulus</a:t>
            </a:r>
          </a:p>
          <a:p>
            <a:pPr marL="0" marR="0" lvl="0" indent="0" algn="l" defTabSz="1007943"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GB" sz="1200" b="0" i="0" u="none" strike="noStrike" kern="1200" cap="none" spc="50" normalizeH="0" baseline="0" noProof="0">
                <a:ln>
                  <a:noFill/>
                </a:ln>
                <a:solidFill>
                  <a:srgbClr val="000000"/>
                </a:solidFill>
                <a:effectLst/>
                <a:uLnTx/>
                <a:uFillTx/>
                <a:latin typeface="Aptos" panose="020B0004020202020204" pitchFamily="34" charset="0"/>
                <a:ea typeface="+mn-ea"/>
                <a:cs typeface="+mn-cs"/>
              </a:rPr>
              <a:t>Other stimulus examples of types of messaging and communication can be helpful to give passengers something to respond to, whether “real world” or future examples.</a:t>
            </a:r>
          </a:p>
        </p:txBody>
      </p:sp>
      <p:sp>
        <p:nvSpPr>
          <p:cNvPr id="37" name="Text Placeholder 8">
            <a:extLst>
              <a:ext uri="{FF2B5EF4-FFF2-40B4-BE49-F238E27FC236}">
                <a16:creationId xmlns:a16="http://schemas.microsoft.com/office/drawing/2014/main" id="{5A614207-BDEF-EFC4-8807-C3E73B0EDF7D}"/>
              </a:ext>
            </a:extLst>
          </p:cNvPr>
          <p:cNvSpPr txBox="1">
            <a:spLocks/>
          </p:cNvSpPr>
          <p:nvPr/>
        </p:nvSpPr>
        <p:spPr>
          <a:xfrm>
            <a:off x="7450921" y="3566068"/>
            <a:ext cx="2040419" cy="2719736"/>
          </a:xfrm>
          <a:prstGeom prst="rect">
            <a:avLst/>
          </a:prstGeom>
        </p:spPr>
        <p:txBody>
          <a:bodyPr vert="horz" wrap="square" lIns="0" tIns="0" rIns="0" bIns="0" rtlCol="0">
            <a:noAutofit/>
          </a:bodyPr>
          <a:lstStyle>
            <a:lvl1pPr marL="0" indent="0" algn="l" defTabSz="1007943" rtl="0" eaLnBrk="1" latinLnBrk="0" hangingPunct="1">
              <a:lnSpc>
                <a:spcPct val="110000"/>
              </a:lnSpc>
              <a:spcBef>
                <a:spcPts val="600"/>
              </a:spcBef>
              <a:spcAft>
                <a:spcPts val="0"/>
              </a:spcAft>
              <a:buFont typeface="Arial" panose="020B0604020202020204" pitchFamily="34" charset="0"/>
              <a:buNone/>
              <a:defRPr sz="1200" kern="1200" spc="50" baseline="0">
                <a:solidFill>
                  <a:schemeClr val="tx1"/>
                </a:solidFill>
                <a:latin typeface="Aptos" panose="020B0004020202020204" pitchFamily="34" charset="0"/>
                <a:ea typeface="+mn-ea"/>
                <a:cs typeface="+mn-cs"/>
              </a:defRPr>
            </a:lvl1pPr>
            <a:lvl2pPr marL="0" indent="0" algn="l" defTabSz="1007943" rtl="0" eaLnBrk="1" latinLnBrk="0" hangingPunct="1">
              <a:lnSpc>
                <a:spcPct val="110000"/>
              </a:lnSpc>
              <a:spcBef>
                <a:spcPts val="1200"/>
              </a:spcBef>
              <a:spcAft>
                <a:spcPts val="0"/>
              </a:spcAft>
              <a:buFont typeface="Arial" panose="020B0604020202020204" pitchFamily="34" charset="0"/>
              <a:buNone/>
              <a:defRPr sz="1200" b="1" kern="1200" spc="50" baseline="0">
                <a:solidFill>
                  <a:schemeClr val="tx1"/>
                </a:solidFill>
                <a:latin typeface="Aptos" panose="020B0004020202020204" pitchFamily="34" charset="0"/>
                <a:ea typeface="+mn-ea"/>
                <a:cs typeface="+mn-cs"/>
              </a:defRPr>
            </a:lvl2pPr>
            <a:lvl3pPr marL="216000" indent="-216000" algn="l" defTabSz="1007943" rtl="0" eaLnBrk="1" latinLnBrk="0" hangingPunct="1">
              <a:lnSpc>
                <a:spcPct val="110000"/>
              </a:lnSpc>
              <a:spcBef>
                <a:spcPts val="600"/>
              </a:spcBef>
              <a:spcAft>
                <a:spcPts val="0"/>
              </a:spcAft>
              <a:buFont typeface="Arial" panose="020B0604020202020204" pitchFamily="34" charset="0"/>
              <a:buChar char="•"/>
              <a:defRPr sz="1200" kern="1200" spc="50" baseline="0">
                <a:solidFill>
                  <a:schemeClr val="tx1"/>
                </a:solidFill>
                <a:latin typeface="Aptos" panose="020B0004020202020204" pitchFamily="34" charset="0"/>
                <a:ea typeface="+mn-ea"/>
                <a:cs typeface="+mn-cs"/>
              </a:defRPr>
            </a:lvl3pPr>
            <a:lvl4pPr marL="216000" indent="-216000" algn="l" defTabSz="1162050" rtl="0" eaLnBrk="1" latinLnBrk="0" hangingPunct="1">
              <a:lnSpc>
                <a:spcPct val="110000"/>
              </a:lnSpc>
              <a:spcBef>
                <a:spcPts val="600"/>
              </a:spcBef>
              <a:spcAft>
                <a:spcPts val="0"/>
              </a:spcAft>
              <a:buFont typeface="+mj-lt"/>
              <a:buAutoNum type="arabicPeriod"/>
              <a:tabLst/>
              <a:defRPr sz="1200" kern="1200" spc="50" baseline="0">
                <a:solidFill>
                  <a:schemeClr val="tx1"/>
                </a:solidFill>
                <a:latin typeface="Aptos" panose="020B0004020202020204" pitchFamily="34" charset="0"/>
                <a:ea typeface="+mn-ea"/>
                <a:cs typeface="+mn-cs"/>
              </a:defRPr>
            </a:lvl4pPr>
            <a:lvl5pPr marL="215900" indent="0" algn="l" defTabSz="1007943" rtl="0" eaLnBrk="1" latinLnBrk="0" hangingPunct="1">
              <a:lnSpc>
                <a:spcPct val="110000"/>
              </a:lnSpc>
              <a:spcBef>
                <a:spcPts val="600"/>
              </a:spcBef>
              <a:spcAft>
                <a:spcPts val="0"/>
              </a:spcAft>
              <a:buFont typeface="Aptos" panose="020B0004020202020204" pitchFamily="34" charset="0"/>
              <a:buNone/>
              <a:defRPr sz="1200" kern="1200" spc="50" baseline="0">
                <a:solidFill>
                  <a:schemeClr val="tx1"/>
                </a:solidFill>
                <a:latin typeface="Aptos" panose="020B0004020202020204" pitchFamily="34" charset="0"/>
                <a:ea typeface="+mn-ea"/>
                <a:cs typeface="+mn-cs"/>
              </a:defRPr>
            </a:lvl5pPr>
            <a:lvl6pPr marL="452438" indent="-216000" algn="l" defTabSz="1007943" rtl="0" eaLnBrk="1" latinLnBrk="0" hangingPunct="1">
              <a:lnSpc>
                <a:spcPct val="90000"/>
              </a:lnSpc>
              <a:spcBef>
                <a:spcPts val="300"/>
              </a:spcBef>
              <a:buFont typeface="Aptos" panose="020B0004020202020204" pitchFamily="34" charset="0"/>
              <a:buChar char="-"/>
              <a:defRPr sz="1200"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marR="0" lvl="0" indent="0" algn="l" defTabSz="1007943"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GB" sz="1200" b="1" i="0" u="none" strike="noStrike" kern="1200" cap="none" spc="50" normalizeH="0" baseline="0" noProof="0">
                <a:ln>
                  <a:noFill/>
                </a:ln>
                <a:solidFill>
                  <a:srgbClr val="004040"/>
                </a:solidFill>
                <a:effectLst/>
                <a:uLnTx/>
                <a:uFillTx/>
                <a:latin typeface="Aptos" panose="020B0004020202020204" pitchFamily="34" charset="0"/>
                <a:ea typeface="+mn-ea"/>
                <a:cs typeface="+mn-cs"/>
              </a:rPr>
              <a:t>9. Clarity over disruption</a:t>
            </a:r>
          </a:p>
          <a:p>
            <a:pPr marL="0" marR="0" lvl="0" indent="0" algn="l" defTabSz="1007943"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GB" sz="1200" b="0" i="0" u="none" strike="noStrike" kern="1200" cap="none" spc="50" normalizeH="0" baseline="0" noProof="0">
                <a:ln>
                  <a:noFill/>
                </a:ln>
                <a:solidFill>
                  <a:srgbClr val="000000"/>
                </a:solidFill>
                <a:effectLst/>
                <a:uLnTx/>
                <a:uFillTx/>
                <a:latin typeface="Aptos" panose="020B0004020202020204" pitchFamily="34" charset="0"/>
                <a:ea typeface="+mn-ea"/>
                <a:cs typeface="+mn-cs"/>
              </a:rPr>
              <a:t>Clearly set the ground rules up front of what we mean when we talk about disruption (e.g. not strike action) and planned vs unplanned, to ensure everyone is using a common language and considering the same topic. </a:t>
            </a:r>
          </a:p>
        </p:txBody>
      </p:sp>
      <p:sp>
        <p:nvSpPr>
          <p:cNvPr id="41" name="Text Placeholder 9">
            <a:extLst>
              <a:ext uri="{FF2B5EF4-FFF2-40B4-BE49-F238E27FC236}">
                <a16:creationId xmlns:a16="http://schemas.microsoft.com/office/drawing/2014/main" id="{A5BBB9BC-1D64-0CEB-D8E7-8B606ED0C09F}"/>
              </a:ext>
            </a:extLst>
          </p:cNvPr>
          <p:cNvSpPr txBox="1">
            <a:spLocks/>
          </p:cNvSpPr>
          <p:nvPr/>
        </p:nvSpPr>
        <p:spPr>
          <a:xfrm>
            <a:off x="9840913" y="3566068"/>
            <a:ext cx="1879200" cy="2719736"/>
          </a:xfrm>
          <a:prstGeom prst="rect">
            <a:avLst/>
          </a:prstGeom>
        </p:spPr>
        <p:txBody>
          <a:bodyPr vert="horz" wrap="square" lIns="0" tIns="0" rIns="0" bIns="0" rtlCol="0">
            <a:noAutofit/>
          </a:bodyPr>
          <a:lstStyle>
            <a:lvl1pPr marL="0" indent="0" algn="l" defTabSz="1007943" rtl="0" eaLnBrk="1" latinLnBrk="0" hangingPunct="1">
              <a:lnSpc>
                <a:spcPct val="110000"/>
              </a:lnSpc>
              <a:spcBef>
                <a:spcPts val="600"/>
              </a:spcBef>
              <a:spcAft>
                <a:spcPts val="0"/>
              </a:spcAft>
              <a:buFont typeface="Arial" panose="020B0604020202020204" pitchFamily="34" charset="0"/>
              <a:buNone/>
              <a:defRPr sz="1200" kern="1200" spc="50" baseline="0">
                <a:solidFill>
                  <a:schemeClr val="tx1"/>
                </a:solidFill>
                <a:latin typeface="Aptos" panose="020B0004020202020204" pitchFamily="34" charset="0"/>
                <a:ea typeface="+mn-ea"/>
                <a:cs typeface="+mn-cs"/>
              </a:defRPr>
            </a:lvl1pPr>
            <a:lvl2pPr marL="0" indent="0" algn="l" defTabSz="1007943" rtl="0" eaLnBrk="1" latinLnBrk="0" hangingPunct="1">
              <a:lnSpc>
                <a:spcPct val="110000"/>
              </a:lnSpc>
              <a:spcBef>
                <a:spcPts val="1200"/>
              </a:spcBef>
              <a:spcAft>
                <a:spcPts val="0"/>
              </a:spcAft>
              <a:buFont typeface="Arial" panose="020B0604020202020204" pitchFamily="34" charset="0"/>
              <a:buNone/>
              <a:defRPr sz="1200" b="1" kern="1200" spc="50" baseline="0">
                <a:solidFill>
                  <a:schemeClr val="tx1"/>
                </a:solidFill>
                <a:latin typeface="Aptos" panose="020B0004020202020204" pitchFamily="34" charset="0"/>
                <a:ea typeface="+mn-ea"/>
                <a:cs typeface="+mn-cs"/>
              </a:defRPr>
            </a:lvl2pPr>
            <a:lvl3pPr marL="216000" indent="-216000" algn="l" defTabSz="1007943" rtl="0" eaLnBrk="1" latinLnBrk="0" hangingPunct="1">
              <a:lnSpc>
                <a:spcPct val="110000"/>
              </a:lnSpc>
              <a:spcBef>
                <a:spcPts val="600"/>
              </a:spcBef>
              <a:spcAft>
                <a:spcPts val="0"/>
              </a:spcAft>
              <a:buFont typeface="Arial" panose="020B0604020202020204" pitchFamily="34" charset="0"/>
              <a:buChar char="•"/>
              <a:defRPr sz="1200" kern="1200" spc="50" baseline="0">
                <a:solidFill>
                  <a:schemeClr val="tx1"/>
                </a:solidFill>
                <a:latin typeface="Aptos" panose="020B0004020202020204" pitchFamily="34" charset="0"/>
                <a:ea typeface="+mn-ea"/>
                <a:cs typeface="+mn-cs"/>
              </a:defRPr>
            </a:lvl3pPr>
            <a:lvl4pPr marL="216000" indent="-216000" algn="l" defTabSz="1162050" rtl="0" eaLnBrk="1" latinLnBrk="0" hangingPunct="1">
              <a:lnSpc>
                <a:spcPct val="110000"/>
              </a:lnSpc>
              <a:spcBef>
                <a:spcPts val="600"/>
              </a:spcBef>
              <a:spcAft>
                <a:spcPts val="0"/>
              </a:spcAft>
              <a:buFont typeface="+mj-lt"/>
              <a:buAutoNum type="arabicPeriod"/>
              <a:tabLst/>
              <a:defRPr sz="1200" kern="1200" spc="50" baseline="0">
                <a:solidFill>
                  <a:schemeClr val="tx1"/>
                </a:solidFill>
                <a:latin typeface="Aptos" panose="020B0004020202020204" pitchFamily="34" charset="0"/>
                <a:ea typeface="+mn-ea"/>
                <a:cs typeface="+mn-cs"/>
              </a:defRPr>
            </a:lvl4pPr>
            <a:lvl5pPr marL="215900" indent="0" algn="l" defTabSz="1007943" rtl="0" eaLnBrk="1" latinLnBrk="0" hangingPunct="1">
              <a:lnSpc>
                <a:spcPct val="110000"/>
              </a:lnSpc>
              <a:spcBef>
                <a:spcPts val="600"/>
              </a:spcBef>
              <a:spcAft>
                <a:spcPts val="0"/>
              </a:spcAft>
              <a:buFont typeface="Aptos" panose="020B0004020202020204" pitchFamily="34" charset="0"/>
              <a:buNone/>
              <a:defRPr sz="1200" kern="1200" spc="50" baseline="0">
                <a:solidFill>
                  <a:schemeClr val="tx1"/>
                </a:solidFill>
                <a:latin typeface="Aptos" panose="020B0004020202020204" pitchFamily="34" charset="0"/>
                <a:ea typeface="+mn-ea"/>
                <a:cs typeface="+mn-cs"/>
              </a:defRPr>
            </a:lvl5pPr>
            <a:lvl6pPr marL="452438" indent="-216000" algn="l" defTabSz="1007943" rtl="0" eaLnBrk="1" latinLnBrk="0" hangingPunct="1">
              <a:lnSpc>
                <a:spcPct val="90000"/>
              </a:lnSpc>
              <a:spcBef>
                <a:spcPts val="300"/>
              </a:spcBef>
              <a:buFont typeface="Aptos" panose="020B0004020202020204" pitchFamily="34" charset="0"/>
              <a:buChar char="-"/>
              <a:defRPr sz="1200"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marR="0" lvl="0" indent="0" algn="l" defTabSz="1007943"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GB" sz="1200" b="1" i="0" u="none" strike="noStrike" kern="1200" cap="none" spc="50" normalizeH="0" baseline="0" noProof="0">
                <a:ln>
                  <a:noFill/>
                </a:ln>
                <a:solidFill>
                  <a:srgbClr val="004040"/>
                </a:solidFill>
                <a:effectLst/>
                <a:uLnTx/>
                <a:uFillTx/>
                <a:latin typeface="Aptos" panose="020B0004020202020204" pitchFamily="34" charset="0"/>
                <a:ea typeface="+mn-ea"/>
                <a:cs typeface="+mn-cs"/>
              </a:rPr>
              <a:t>10. Deliberative</a:t>
            </a:r>
          </a:p>
          <a:p>
            <a:pPr marL="0" marR="0" lvl="0" indent="0" algn="l" defTabSz="1007943"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GB" sz="1200" b="0" i="0" u="none" strike="noStrike" kern="1200" cap="none" spc="50" normalizeH="0" baseline="0" noProof="0">
                <a:ln>
                  <a:noFill/>
                </a:ln>
                <a:solidFill>
                  <a:srgbClr val="000000"/>
                </a:solidFill>
                <a:effectLst/>
                <a:uLnTx/>
                <a:uFillTx/>
                <a:latin typeface="Aptos" panose="020B0004020202020204" pitchFamily="34" charset="0"/>
                <a:ea typeface="+mn-ea"/>
                <a:cs typeface="+mn-cs"/>
              </a:rPr>
              <a:t>We have established hierarchies for disruption frameworks and passenger priorities, sharing that with passengers to get their perspective and view and critique of how the rail network does at each stage could be beneficial and ensure we’re uncovering “new news”.</a:t>
            </a:r>
          </a:p>
        </p:txBody>
      </p:sp>
      <p:sp>
        <p:nvSpPr>
          <p:cNvPr id="43" name="Text Placeholder 6">
            <a:extLst>
              <a:ext uri="{FF2B5EF4-FFF2-40B4-BE49-F238E27FC236}">
                <a16:creationId xmlns:a16="http://schemas.microsoft.com/office/drawing/2014/main" id="{25FD1681-EC91-BED4-2CD8-D44760D60FB1}"/>
              </a:ext>
            </a:extLst>
          </p:cNvPr>
          <p:cNvSpPr txBox="1">
            <a:spLocks/>
          </p:cNvSpPr>
          <p:nvPr/>
        </p:nvSpPr>
        <p:spPr>
          <a:xfrm>
            <a:off x="5333771" y="1335983"/>
            <a:ext cx="1879200" cy="2726104"/>
          </a:xfrm>
          <a:prstGeom prst="rect">
            <a:avLst/>
          </a:prstGeom>
        </p:spPr>
        <p:txBody>
          <a:bodyPr vert="horz" wrap="square" lIns="0" tIns="0" rIns="0" bIns="0" rtlCol="0">
            <a:noAutofit/>
          </a:bodyPr>
          <a:lstStyle>
            <a:lvl1pPr marL="0" indent="0" algn="l" defTabSz="1007943" rtl="0" eaLnBrk="1" latinLnBrk="0" hangingPunct="1">
              <a:lnSpc>
                <a:spcPct val="110000"/>
              </a:lnSpc>
              <a:spcBef>
                <a:spcPts val="600"/>
              </a:spcBef>
              <a:spcAft>
                <a:spcPts val="0"/>
              </a:spcAft>
              <a:buFont typeface="Arial" panose="020B0604020202020204" pitchFamily="34" charset="0"/>
              <a:buNone/>
              <a:defRPr sz="1200" kern="1200" spc="50" baseline="0">
                <a:solidFill>
                  <a:schemeClr val="tx1"/>
                </a:solidFill>
                <a:latin typeface="Aptos" panose="020B0004020202020204" pitchFamily="34" charset="0"/>
                <a:ea typeface="+mn-ea"/>
                <a:cs typeface="+mn-cs"/>
              </a:defRPr>
            </a:lvl1pPr>
            <a:lvl2pPr marL="0" indent="0" algn="l" defTabSz="1007943" rtl="0" eaLnBrk="1" latinLnBrk="0" hangingPunct="1">
              <a:lnSpc>
                <a:spcPct val="110000"/>
              </a:lnSpc>
              <a:spcBef>
                <a:spcPts val="1200"/>
              </a:spcBef>
              <a:spcAft>
                <a:spcPts val="0"/>
              </a:spcAft>
              <a:buFont typeface="Arial" panose="020B0604020202020204" pitchFamily="34" charset="0"/>
              <a:buNone/>
              <a:defRPr sz="1200" b="1" kern="1200" spc="50" baseline="0">
                <a:solidFill>
                  <a:schemeClr val="tx1"/>
                </a:solidFill>
                <a:latin typeface="Aptos" panose="020B0004020202020204" pitchFamily="34" charset="0"/>
                <a:ea typeface="+mn-ea"/>
                <a:cs typeface="+mn-cs"/>
              </a:defRPr>
            </a:lvl2pPr>
            <a:lvl3pPr marL="216000" indent="-216000" algn="l" defTabSz="1007943" rtl="0" eaLnBrk="1" latinLnBrk="0" hangingPunct="1">
              <a:lnSpc>
                <a:spcPct val="110000"/>
              </a:lnSpc>
              <a:spcBef>
                <a:spcPts val="600"/>
              </a:spcBef>
              <a:spcAft>
                <a:spcPts val="0"/>
              </a:spcAft>
              <a:buFont typeface="Arial" panose="020B0604020202020204" pitchFamily="34" charset="0"/>
              <a:buChar char="•"/>
              <a:defRPr sz="1200" kern="1200" spc="50" baseline="0">
                <a:solidFill>
                  <a:schemeClr val="tx1"/>
                </a:solidFill>
                <a:latin typeface="Aptos" panose="020B0004020202020204" pitchFamily="34" charset="0"/>
                <a:ea typeface="+mn-ea"/>
                <a:cs typeface="+mn-cs"/>
              </a:defRPr>
            </a:lvl3pPr>
            <a:lvl4pPr marL="216000" indent="-216000" algn="l" defTabSz="1162050" rtl="0" eaLnBrk="1" latinLnBrk="0" hangingPunct="1">
              <a:lnSpc>
                <a:spcPct val="110000"/>
              </a:lnSpc>
              <a:spcBef>
                <a:spcPts val="600"/>
              </a:spcBef>
              <a:spcAft>
                <a:spcPts val="0"/>
              </a:spcAft>
              <a:buFont typeface="+mj-lt"/>
              <a:buAutoNum type="arabicPeriod"/>
              <a:tabLst/>
              <a:defRPr sz="1200" kern="1200" spc="50" baseline="0">
                <a:solidFill>
                  <a:schemeClr val="tx1"/>
                </a:solidFill>
                <a:latin typeface="Aptos" panose="020B0004020202020204" pitchFamily="34" charset="0"/>
                <a:ea typeface="+mn-ea"/>
                <a:cs typeface="+mn-cs"/>
              </a:defRPr>
            </a:lvl4pPr>
            <a:lvl5pPr marL="215900" indent="0" algn="l" defTabSz="1007943" rtl="0" eaLnBrk="1" latinLnBrk="0" hangingPunct="1">
              <a:lnSpc>
                <a:spcPct val="110000"/>
              </a:lnSpc>
              <a:spcBef>
                <a:spcPts val="600"/>
              </a:spcBef>
              <a:spcAft>
                <a:spcPts val="0"/>
              </a:spcAft>
              <a:buFont typeface="Aptos" panose="020B0004020202020204" pitchFamily="34" charset="0"/>
              <a:buNone/>
              <a:defRPr sz="1200" kern="1200" spc="50" baseline="0">
                <a:solidFill>
                  <a:schemeClr val="tx1"/>
                </a:solidFill>
                <a:latin typeface="Aptos" panose="020B0004020202020204" pitchFamily="34" charset="0"/>
                <a:ea typeface="+mn-ea"/>
                <a:cs typeface="+mn-cs"/>
              </a:defRPr>
            </a:lvl5pPr>
            <a:lvl6pPr marL="452438" indent="-216000" algn="l" defTabSz="1007943" rtl="0" eaLnBrk="1" latinLnBrk="0" hangingPunct="1">
              <a:lnSpc>
                <a:spcPct val="90000"/>
              </a:lnSpc>
              <a:spcBef>
                <a:spcPts val="300"/>
              </a:spcBef>
              <a:buFont typeface="Aptos" panose="020B0004020202020204" pitchFamily="34" charset="0"/>
              <a:buChar char="-"/>
              <a:defRPr sz="1200"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marR="0" lvl="0" indent="0" algn="l" defTabSz="1007943"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GB" sz="1200" b="1" i="0" u="none" strike="noStrike" kern="1200" cap="none" spc="50" normalizeH="0" baseline="0" noProof="0">
                <a:ln>
                  <a:noFill/>
                </a:ln>
                <a:solidFill>
                  <a:srgbClr val="004040"/>
                </a:solidFill>
                <a:effectLst/>
                <a:uLnTx/>
                <a:uFillTx/>
                <a:latin typeface="Aptos" panose="020B0004020202020204" pitchFamily="34" charset="0"/>
                <a:ea typeface="+mn-ea"/>
                <a:cs typeface="+mn-cs"/>
              </a:rPr>
              <a:t>3. Journey type</a:t>
            </a:r>
          </a:p>
          <a:p>
            <a:pPr marL="0" marR="0" lvl="0" indent="0" algn="l" defTabSz="1007943"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GB" sz="1200" b="0" i="0" u="none" strike="noStrike" kern="1200" cap="none" spc="50" normalizeH="0" baseline="0" noProof="0">
                <a:ln>
                  <a:noFill/>
                </a:ln>
                <a:solidFill>
                  <a:srgbClr val="000000"/>
                </a:solidFill>
                <a:effectLst/>
                <a:uLnTx/>
                <a:uFillTx/>
                <a:latin typeface="Aptos" panose="020B0004020202020204" pitchFamily="34" charset="0"/>
                <a:ea typeface="+mn-ea"/>
                <a:cs typeface="+mn-cs"/>
              </a:rPr>
              <a:t>Keeping passengers focused on one type of journey they make in the session to go deeper into that situation and avoid confusion e.g. leisure or business or commuting.</a:t>
            </a:r>
          </a:p>
        </p:txBody>
      </p:sp>
      <p:sp>
        <p:nvSpPr>
          <p:cNvPr id="5" name="Footer Placeholder 4">
            <a:extLst>
              <a:ext uri="{FF2B5EF4-FFF2-40B4-BE49-F238E27FC236}">
                <a16:creationId xmlns:a16="http://schemas.microsoft.com/office/drawing/2014/main" id="{B03BF905-0BC0-0216-AC92-1F028F14540C}"/>
              </a:ext>
            </a:extLst>
          </p:cNvPr>
          <p:cNvSpPr>
            <a:spLocks noGrp="1"/>
          </p:cNvSpPr>
          <p:nvPr>
            <p:ph type="ftr" sz="quarter" idx="11"/>
          </p:nvPr>
        </p:nvSpPr>
        <p:spPr/>
        <p:txBody>
          <a:bodyPr/>
          <a:lstStyle/>
          <a:p>
            <a:r>
              <a:rPr lang="en-GB"/>
              <a:t>© Quadrangle 2024 INTERNAL</a:t>
            </a:r>
          </a:p>
        </p:txBody>
      </p:sp>
      <p:cxnSp>
        <p:nvCxnSpPr>
          <p:cNvPr id="6" name="Straight Connector 5">
            <a:extLst>
              <a:ext uri="{FF2B5EF4-FFF2-40B4-BE49-F238E27FC236}">
                <a16:creationId xmlns:a16="http://schemas.microsoft.com/office/drawing/2014/main" id="{170F3340-7DE3-4C14-2273-1CDFBEEE07B4}"/>
              </a:ext>
            </a:extLst>
          </p:cNvPr>
          <p:cNvCxnSpPr/>
          <p:nvPr/>
        </p:nvCxnSpPr>
        <p:spPr>
          <a:xfrm>
            <a:off x="1019175" y="3484085"/>
            <a:ext cx="10872788"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7" name="Slide Number Placeholder 6">
            <a:extLst>
              <a:ext uri="{FF2B5EF4-FFF2-40B4-BE49-F238E27FC236}">
                <a16:creationId xmlns:a16="http://schemas.microsoft.com/office/drawing/2014/main" id="{08D14371-D8C3-9DE1-E194-C59753478539}"/>
              </a:ext>
            </a:extLst>
          </p:cNvPr>
          <p:cNvSpPr>
            <a:spLocks noGrp="1"/>
          </p:cNvSpPr>
          <p:nvPr>
            <p:ph type="sldNum" sz="quarter" idx="12"/>
          </p:nvPr>
        </p:nvSpPr>
        <p:spPr/>
        <p:txBody>
          <a:bodyPr/>
          <a:lstStyle/>
          <a:p>
            <a:fld id="{D21AD756-BDF5-4970-ABE2-54C1A0898887}" type="slidenum">
              <a:rPr lang="en-GB" smtClean="0"/>
              <a:t>5</a:t>
            </a:fld>
            <a:endParaRPr lang="en-GB"/>
          </a:p>
        </p:txBody>
      </p:sp>
    </p:spTree>
    <p:extLst>
      <p:ext uri="{BB962C8B-B14F-4D97-AF65-F5344CB8AC3E}">
        <p14:creationId xmlns:p14="http://schemas.microsoft.com/office/powerpoint/2010/main" val="32805203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254CE656-006E-0B08-8552-F0F035566DCB}"/>
              </a:ext>
            </a:extLst>
          </p:cNvPr>
          <p:cNvSpPr/>
          <p:nvPr/>
        </p:nvSpPr>
        <p:spPr>
          <a:xfrm>
            <a:off x="0" y="0"/>
            <a:ext cx="692805" cy="6858000"/>
          </a:xfrm>
          <a:custGeom>
            <a:avLst/>
            <a:gdLst/>
            <a:ahLst/>
            <a:cxnLst/>
            <a:rect l="l" t="t" r="r" b="b"/>
            <a:pathLst>
              <a:path w="1080135" h="10692130">
                <a:moveTo>
                  <a:pt x="1079995" y="0"/>
                </a:moveTo>
                <a:lnTo>
                  <a:pt x="0" y="0"/>
                </a:lnTo>
                <a:lnTo>
                  <a:pt x="0" y="10692003"/>
                </a:lnTo>
                <a:lnTo>
                  <a:pt x="1079995" y="10692003"/>
                </a:lnTo>
                <a:lnTo>
                  <a:pt x="1079995" y="0"/>
                </a:lnTo>
                <a:close/>
              </a:path>
            </a:pathLst>
          </a:custGeom>
          <a:solidFill>
            <a:schemeClr val="accent5">
              <a:lumMod val="60000"/>
              <a:lumOff val="40000"/>
            </a:schemeClr>
          </a:solidFill>
        </p:spPr>
        <p:txBody>
          <a:bodyPr wrap="square" lIns="0" tIns="0" rIns="0" bIns="0" rtlCol="0"/>
          <a:lstStyle/>
          <a:p>
            <a:endParaRPr/>
          </a:p>
        </p:txBody>
      </p:sp>
      <p:sp>
        <p:nvSpPr>
          <p:cNvPr id="3" name="object 10">
            <a:extLst>
              <a:ext uri="{FF2B5EF4-FFF2-40B4-BE49-F238E27FC236}">
                <a16:creationId xmlns:a16="http://schemas.microsoft.com/office/drawing/2014/main" id="{AFABD241-EECA-04E8-6BB1-1415F583CE60}"/>
              </a:ext>
            </a:extLst>
          </p:cNvPr>
          <p:cNvSpPr/>
          <p:nvPr/>
        </p:nvSpPr>
        <p:spPr>
          <a:xfrm>
            <a:off x="222744" y="3305345"/>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endParaRPr/>
          </a:p>
        </p:txBody>
      </p:sp>
      <p:sp>
        <p:nvSpPr>
          <p:cNvPr id="4" name="object 14">
            <a:extLst>
              <a:ext uri="{FF2B5EF4-FFF2-40B4-BE49-F238E27FC236}">
                <a16:creationId xmlns:a16="http://schemas.microsoft.com/office/drawing/2014/main" id="{5F812337-0A60-91E4-5E42-907979D339BA}"/>
              </a:ext>
            </a:extLst>
          </p:cNvPr>
          <p:cNvSpPr txBox="1">
            <a:spLocks/>
          </p:cNvSpPr>
          <p:nvPr/>
        </p:nvSpPr>
        <p:spPr>
          <a:xfrm>
            <a:off x="1019175" y="6560860"/>
            <a:ext cx="3716020" cy="153888"/>
          </a:xfrm>
          <a:prstGeom prst="rect">
            <a:avLst/>
          </a:prstGeom>
        </p:spPr>
        <p:txBody>
          <a:bodyPr vert="horz" wrap="square" lIns="0" tIns="0" rIns="0" bIns="0" rtlCol="0" anchor="ctr">
            <a:spAutoFit/>
          </a:bodyPr>
          <a:lstStyle>
            <a:defPPr>
              <a:defRPr kern="0"/>
            </a:defPPr>
            <a:lvl1pPr>
              <a:defRPr sz="1200" b="0" i="0">
                <a:solidFill>
                  <a:schemeClr val="tx1"/>
                </a:solidFill>
                <a:latin typeface="Trebuchet MS"/>
                <a:cs typeface="Trebuchet MS"/>
              </a:defRPr>
            </a:lvl1pPr>
          </a:lstStyle>
          <a:p>
            <a:pPr marL="12700"/>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Passenger Information </a:t>
            </a:r>
            <a:r>
              <a:rPr lang="en-GB" sz="1000" b="1" kern="0">
                <a:solidFill>
                  <a:prstClr val="black"/>
                </a:solidFill>
                <a:latin typeface="Aptos Display" panose="02110004020202020204"/>
                <a:cs typeface="Gill Sans MT"/>
              </a:rPr>
              <a:t>D</a:t>
            </a:r>
            <a:r>
              <a:rPr kumimoji="0" lang="en-GB" sz="1000" b="1" i="0" u="none" strike="noStrike" kern="0" cap="none" spc="0" normalizeH="0" baseline="0" noProof="0" err="1">
                <a:ln>
                  <a:noFill/>
                </a:ln>
                <a:solidFill>
                  <a:prstClr val="black"/>
                </a:solidFill>
                <a:effectLst/>
                <a:uLnTx/>
                <a:uFillTx/>
                <a:latin typeface="Aptos Display" panose="02110004020202020204"/>
                <a:ea typeface="+mn-ea"/>
                <a:cs typeface="Gill Sans MT"/>
              </a:rPr>
              <a:t>uring</a:t>
            </a:r>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 Disruption – Debrief </a:t>
            </a:r>
            <a:endParaRPr kumimoji="0" lang="en-GB" sz="1000" b="0" i="0" u="none" strike="noStrike" kern="0" cap="none" spc="140" normalizeH="0" baseline="0" noProof="0">
              <a:ln>
                <a:noFill/>
              </a:ln>
              <a:solidFill>
                <a:prstClr val="black"/>
              </a:solidFill>
              <a:effectLst/>
              <a:uLnTx/>
              <a:uFillTx/>
              <a:latin typeface="Aptos Display" panose="02110004020202020204"/>
              <a:ea typeface="+mn-ea"/>
              <a:cs typeface="Gill Sans MT"/>
            </a:endParaRPr>
          </a:p>
        </p:txBody>
      </p:sp>
      <p:sp>
        <p:nvSpPr>
          <p:cNvPr id="42" name="object 16">
            <a:extLst>
              <a:ext uri="{FF2B5EF4-FFF2-40B4-BE49-F238E27FC236}">
                <a16:creationId xmlns:a16="http://schemas.microsoft.com/office/drawing/2014/main" id="{7C9FD81E-79A9-7FCF-B2E4-6051987BD5F9}"/>
              </a:ext>
            </a:extLst>
          </p:cNvPr>
          <p:cNvSpPr txBox="1">
            <a:spLocks/>
          </p:cNvSpPr>
          <p:nvPr/>
        </p:nvSpPr>
        <p:spPr>
          <a:xfrm>
            <a:off x="1019174" y="229101"/>
            <a:ext cx="7237066" cy="1107996"/>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R="24130"/>
            <a:r>
              <a:rPr lang="en-GB" sz="3600" kern="0" spc="100" dirty="0">
                <a:solidFill>
                  <a:schemeClr val="accent5">
                    <a:lumMod val="60000"/>
                    <a:lumOff val="40000"/>
                  </a:schemeClr>
                </a:solidFill>
                <a:latin typeface="Aptos" panose="020B0004020202020204" pitchFamily="34" charset="0"/>
              </a:rPr>
              <a:t>KEEP COMMUNICATION AS SIMPLE AS POSSIBLE</a:t>
            </a:r>
            <a:endParaRPr lang="en-GB" sz="1400" kern="0" dirty="0">
              <a:solidFill>
                <a:schemeClr val="accent5">
                  <a:lumMod val="60000"/>
                  <a:lumOff val="40000"/>
                </a:schemeClr>
              </a:solidFill>
              <a:latin typeface="Aptos" panose="020B0004020202020204" pitchFamily="34" charset="0"/>
            </a:endParaRPr>
          </a:p>
        </p:txBody>
      </p:sp>
      <p:sp>
        <p:nvSpPr>
          <p:cNvPr id="7" name="object 11">
            <a:extLst>
              <a:ext uri="{FF2B5EF4-FFF2-40B4-BE49-F238E27FC236}">
                <a16:creationId xmlns:a16="http://schemas.microsoft.com/office/drawing/2014/main" id="{9C80709B-976A-3193-3166-F42F209F0054}"/>
              </a:ext>
            </a:extLst>
          </p:cNvPr>
          <p:cNvSpPr/>
          <p:nvPr/>
        </p:nvSpPr>
        <p:spPr>
          <a:xfrm>
            <a:off x="692715" y="2137402"/>
            <a:ext cx="7275494" cy="4221518"/>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pPr marL="742950" lvl="1" indent="-285750">
              <a:lnSpc>
                <a:spcPct val="107000"/>
              </a:lnSpc>
              <a:spcAft>
                <a:spcPts val="800"/>
              </a:spcAft>
              <a:buFont typeface="+mj-lt"/>
              <a:buAutoNum type="alphaLcPeriod"/>
            </a:pPr>
            <a:endParaRPr lang="en-GB" sz="1800">
              <a:solidFill>
                <a:srgbClr val="000000"/>
              </a:solidFill>
              <a:effectLst/>
              <a:uFill>
                <a:solidFill>
                  <a:srgbClr val="000000"/>
                </a:solidFill>
              </a:uFill>
              <a:latin typeface="Calibri" panose="020F0502020204030204" pitchFamily="34" charset="0"/>
              <a:ea typeface="Calibri" panose="020F0502020204030204" pitchFamily="34" charset="0"/>
            </a:endParaRPr>
          </a:p>
        </p:txBody>
      </p:sp>
      <p:sp>
        <p:nvSpPr>
          <p:cNvPr id="8" name="TextBox 7">
            <a:extLst>
              <a:ext uri="{FF2B5EF4-FFF2-40B4-BE49-F238E27FC236}">
                <a16:creationId xmlns:a16="http://schemas.microsoft.com/office/drawing/2014/main" id="{DD5FFB02-1727-06E9-5405-B86C727AFD87}"/>
              </a:ext>
            </a:extLst>
          </p:cNvPr>
          <p:cNvSpPr txBox="1"/>
          <p:nvPr/>
        </p:nvSpPr>
        <p:spPr>
          <a:xfrm>
            <a:off x="915549" y="2284542"/>
            <a:ext cx="6805667" cy="3662541"/>
          </a:xfrm>
          <a:prstGeom prst="rect">
            <a:avLst/>
          </a:prstGeom>
          <a:noFill/>
        </p:spPr>
        <p:txBody>
          <a:bodyPr wrap="square">
            <a:spAutoFit/>
          </a:bodyPr>
          <a:lstStyle/>
          <a:p>
            <a:pPr lvl="0" algn="l">
              <a:spcBef>
                <a:spcPts val="1200"/>
              </a:spcBef>
              <a:defRPr/>
            </a:pPr>
            <a:r>
              <a:rPr lang="en-GB" sz="1600" b="1" dirty="0">
                <a:solidFill>
                  <a:schemeClr val="tx1">
                    <a:lumMod val="75000"/>
                    <a:lumOff val="25000"/>
                  </a:schemeClr>
                </a:solidFill>
              </a:rPr>
              <a:t>During moments of high stress or frustration a simple message is appreciated and easier to understand </a:t>
            </a:r>
          </a:p>
          <a:p>
            <a:pPr lvl="0" algn="l">
              <a:spcBef>
                <a:spcPts val="1200"/>
              </a:spcBef>
              <a:defRPr/>
            </a:pPr>
            <a:r>
              <a:rPr lang="en-GB" sz="1600" dirty="0">
                <a:solidFill>
                  <a:schemeClr val="tx1">
                    <a:lumMod val="75000"/>
                    <a:lumOff val="25000"/>
                  </a:schemeClr>
                </a:solidFill>
              </a:rPr>
              <a:t>Passengers want messages that “get to the point” and tell them what they need to know to best complete their journey. </a:t>
            </a:r>
          </a:p>
          <a:p>
            <a:pPr lvl="0" algn="l">
              <a:spcBef>
                <a:spcPts val="1200"/>
              </a:spcBef>
              <a:defRPr/>
            </a:pPr>
            <a:r>
              <a:rPr lang="en-GB" sz="1600" dirty="0">
                <a:solidFill>
                  <a:schemeClr val="tx1">
                    <a:lumMod val="75000"/>
                    <a:lumOff val="25000"/>
                  </a:schemeClr>
                </a:solidFill>
              </a:rPr>
              <a:t>Messages that are overly complicated or “wordy” can cause more confusion, bullet points of key information, and a list of named stations or specific trains that are included could be helpful and help make large amounts of information feel easier to understand.</a:t>
            </a:r>
          </a:p>
          <a:p>
            <a:pPr lvl="0" algn="l">
              <a:spcBef>
                <a:spcPts val="1200"/>
              </a:spcBef>
              <a:defRPr/>
            </a:pPr>
            <a:r>
              <a:rPr lang="en-GB" sz="1600" dirty="0">
                <a:solidFill>
                  <a:schemeClr val="tx1">
                    <a:lumMod val="75000"/>
                    <a:lumOff val="25000"/>
                  </a:schemeClr>
                </a:solidFill>
              </a:rPr>
              <a:t>When passengers talk about language being “wordy” or “complex” sometimes they are referring to jargon and the language used being unfamiliar and hard to understand. </a:t>
            </a:r>
          </a:p>
          <a:p>
            <a:pPr lvl="0" algn="l">
              <a:spcBef>
                <a:spcPts val="1200"/>
              </a:spcBef>
              <a:defRPr/>
            </a:pPr>
            <a:endParaRPr lang="en-GB" sz="1600" dirty="0">
              <a:solidFill>
                <a:schemeClr val="tx1">
                  <a:lumMod val="75000"/>
                  <a:lumOff val="25000"/>
                </a:schemeClr>
              </a:solidFill>
            </a:endParaRPr>
          </a:p>
        </p:txBody>
      </p:sp>
      <p:sp>
        <p:nvSpPr>
          <p:cNvPr id="10" name="TextBox 9">
            <a:extLst>
              <a:ext uri="{FF2B5EF4-FFF2-40B4-BE49-F238E27FC236}">
                <a16:creationId xmlns:a16="http://schemas.microsoft.com/office/drawing/2014/main" id="{17C23EF0-A17E-8CCD-8005-87270FF57C35}"/>
              </a:ext>
            </a:extLst>
          </p:cNvPr>
          <p:cNvSpPr txBox="1"/>
          <p:nvPr/>
        </p:nvSpPr>
        <p:spPr>
          <a:xfrm>
            <a:off x="7423355" y="357032"/>
            <a:ext cx="4412575" cy="861774"/>
          </a:xfrm>
          <a:prstGeom prst="rect">
            <a:avLst/>
          </a:prstGeom>
          <a:noFill/>
        </p:spPr>
        <p:txBody>
          <a:bodyPr wrap="square" lIns="0" tIns="0" rIns="0" bIns="0" anchor="t">
            <a:spAutoFit/>
          </a:bodyPr>
          <a:lstStyle/>
          <a:p>
            <a:pPr marR="78105">
              <a:spcBef>
                <a:spcPts val="1655"/>
              </a:spcBef>
            </a:pPr>
            <a:r>
              <a:rPr lang="en-GB" sz="1400" b="1" kern="0" dirty="0">
                <a:solidFill>
                  <a:schemeClr val="bg2">
                    <a:lumMod val="25000"/>
                  </a:schemeClr>
                </a:solidFill>
                <a:latin typeface="Aptos" panose="020B0004020202020204" pitchFamily="34" charset="0"/>
              </a:rPr>
              <a:t>There are times where large amounts of information need to be communicated. Keeping the information as concise as possible is appreciated, potentially using bullet points or lists to help break up text. </a:t>
            </a:r>
          </a:p>
        </p:txBody>
      </p:sp>
      <p:sp>
        <p:nvSpPr>
          <p:cNvPr id="11" name="object 16">
            <a:extLst>
              <a:ext uri="{FF2B5EF4-FFF2-40B4-BE49-F238E27FC236}">
                <a16:creationId xmlns:a16="http://schemas.microsoft.com/office/drawing/2014/main" id="{69FF0CE5-461D-8C87-3433-610DA450BC69}"/>
              </a:ext>
            </a:extLst>
          </p:cNvPr>
          <p:cNvSpPr txBox="1">
            <a:spLocks/>
          </p:cNvSpPr>
          <p:nvPr/>
        </p:nvSpPr>
        <p:spPr>
          <a:xfrm>
            <a:off x="8472264" y="1577670"/>
            <a:ext cx="3363666" cy="646331"/>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lnSpc>
                <a:spcPct val="100000"/>
              </a:lnSpc>
              <a:spcBef>
                <a:spcPts val="0"/>
              </a:spcBef>
              <a:spcAft>
                <a:spcPts val="0"/>
              </a:spcAft>
              <a:buClrTx/>
              <a:buSzTx/>
              <a:buFontTx/>
              <a:buNone/>
              <a:tabLst/>
              <a:defRPr/>
            </a:pPr>
            <a:r>
              <a:rPr lang="en-GB" sz="1400" i="1" dirty="0">
                <a:latin typeface="+mn-lt"/>
              </a:rPr>
              <a:t>“I want a clear, concise list of what I can do and in writing that it has no extra cost”</a:t>
            </a:r>
          </a:p>
          <a:p>
            <a:pPr marR="24130" algn="r">
              <a:defRPr/>
            </a:pPr>
            <a:r>
              <a:rPr lang="en-GB" sz="1400" i="1" dirty="0">
                <a:latin typeface="+mn-lt"/>
              </a:rPr>
              <a:t>Wales, Commuter</a:t>
            </a:r>
          </a:p>
        </p:txBody>
      </p:sp>
      <p:sp>
        <p:nvSpPr>
          <p:cNvPr id="14" name="object 16">
            <a:extLst>
              <a:ext uri="{FF2B5EF4-FFF2-40B4-BE49-F238E27FC236}">
                <a16:creationId xmlns:a16="http://schemas.microsoft.com/office/drawing/2014/main" id="{AAED0E67-22BB-CF44-2C48-79ACE25D2234}"/>
              </a:ext>
            </a:extLst>
          </p:cNvPr>
          <p:cNvSpPr txBox="1">
            <a:spLocks/>
          </p:cNvSpPr>
          <p:nvPr/>
        </p:nvSpPr>
        <p:spPr>
          <a:xfrm>
            <a:off x="8472264" y="2471729"/>
            <a:ext cx="3363666" cy="861774"/>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lnSpc>
                <a:spcPct val="100000"/>
              </a:lnSpc>
              <a:spcBef>
                <a:spcPts val="0"/>
              </a:spcBef>
              <a:spcAft>
                <a:spcPts val="0"/>
              </a:spcAft>
              <a:buClrTx/>
              <a:buSzTx/>
              <a:buFontTx/>
              <a:buNone/>
              <a:tabLst/>
              <a:defRPr/>
            </a:pPr>
            <a:r>
              <a:rPr lang="en-GB" sz="1400" i="1" dirty="0">
                <a:latin typeface="+mn-lt"/>
              </a:rPr>
              <a:t>“It just seems like it’s really wordy and you don’t want to read an essay, you just want to get straight to the point.”</a:t>
            </a:r>
          </a:p>
          <a:p>
            <a:pPr marR="24130" algn="r">
              <a:defRPr/>
            </a:pPr>
            <a:r>
              <a:rPr lang="en-GB" sz="1400" i="1" dirty="0">
                <a:latin typeface="+mn-lt"/>
              </a:rPr>
              <a:t>North, Business</a:t>
            </a:r>
          </a:p>
        </p:txBody>
      </p:sp>
      <p:sp>
        <p:nvSpPr>
          <p:cNvPr id="5" name="Footer Placeholder 4">
            <a:extLst>
              <a:ext uri="{FF2B5EF4-FFF2-40B4-BE49-F238E27FC236}">
                <a16:creationId xmlns:a16="http://schemas.microsoft.com/office/drawing/2014/main" id="{D3384460-5B6D-EDB5-3FFA-467BFC87F38E}"/>
              </a:ext>
            </a:extLst>
          </p:cNvPr>
          <p:cNvSpPr>
            <a:spLocks noGrp="1"/>
          </p:cNvSpPr>
          <p:nvPr>
            <p:ph type="ftr" sz="quarter" idx="11"/>
          </p:nvPr>
        </p:nvSpPr>
        <p:spPr/>
        <p:txBody>
          <a:bodyPr/>
          <a:lstStyle/>
          <a:p>
            <a:r>
              <a:rPr lang="en-GB"/>
              <a:t>© Quadrangle 2024 INTERNAL</a:t>
            </a:r>
          </a:p>
        </p:txBody>
      </p:sp>
      <p:sp>
        <p:nvSpPr>
          <p:cNvPr id="6" name="Slide Number Placeholder 5">
            <a:extLst>
              <a:ext uri="{FF2B5EF4-FFF2-40B4-BE49-F238E27FC236}">
                <a16:creationId xmlns:a16="http://schemas.microsoft.com/office/drawing/2014/main" id="{70FEFEF8-B136-05DC-64CA-8293A2F92F46}"/>
              </a:ext>
            </a:extLst>
          </p:cNvPr>
          <p:cNvSpPr>
            <a:spLocks noGrp="1"/>
          </p:cNvSpPr>
          <p:nvPr>
            <p:ph type="sldNum" sz="quarter" idx="12"/>
          </p:nvPr>
        </p:nvSpPr>
        <p:spPr/>
        <p:txBody>
          <a:bodyPr/>
          <a:lstStyle/>
          <a:p>
            <a:fld id="{D21AD756-BDF5-4970-ABE2-54C1A0898887}" type="slidenum">
              <a:rPr lang="en-GB" smtClean="0"/>
              <a:t>50</a:t>
            </a:fld>
            <a:endParaRPr lang="en-GB"/>
          </a:p>
        </p:txBody>
      </p:sp>
      <p:sp>
        <p:nvSpPr>
          <p:cNvPr id="9" name="object 16">
            <a:extLst>
              <a:ext uri="{FF2B5EF4-FFF2-40B4-BE49-F238E27FC236}">
                <a16:creationId xmlns:a16="http://schemas.microsoft.com/office/drawing/2014/main" id="{BB48DF3D-DA43-7AA2-FF12-E4554DA18346}"/>
              </a:ext>
            </a:extLst>
          </p:cNvPr>
          <p:cNvSpPr txBox="1">
            <a:spLocks/>
          </p:cNvSpPr>
          <p:nvPr/>
        </p:nvSpPr>
        <p:spPr>
          <a:xfrm>
            <a:off x="8472264" y="3652106"/>
            <a:ext cx="3363666" cy="430887"/>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lnSpc>
                <a:spcPct val="100000"/>
              </a:lnSpc>
              <a:spcBef>
                <a:spcPts val="0"/>
              </a:spcBef>
              <a:spcAft>
                <a:spcPts val="0"/>
              </a:spcAft>
              <a:buClrTx/>
              <a:buSzTx/>
              <a:buFontTx/>
              <a:buNone/>
              <a:tabLst/>
              <a:defRPr/>
            </a:pPr>
            <a:r>
              <a:rPr lang="en-GB" sz="1400" i="1" dirty="0">
                <a:latin typeface="+mn-lt"/>
              </a:rPr>
              <a:t>“The wording is overly complicated”</a:t>
            </a:r>
          </a:p>
          <a:p>
            <a:pPr marR="24130" algn="r">
              <a:defRPr/>
            </a:pPr>
            <a:r>
              <a:rPr lang="en-GB" sz="1400" i="1" dirty="0">
                <a:latin typeface="+mn-lt"/>
              </a:rPr>
              <a:t>North, Business</a:t>
            </a:r>
          </a:p>
        </p:txBody>
      </p:sp>
      <p:sp>
        <p:nvSpPr>
          <p:cNvPr id="12" name="object 16">
            <a:extLst>
              <a:ext uri="{FF2B5EF4-FFF2-40B4-BE49-F238E27FC236}">
                <a16:creationId xmlns:a16="http://schemas.microsoft.com/office/drawing/2014/main" id="{9C97CB37-2D0E-2515-FF21-91AD6905E782}"/>
              </a:ext>
            </a:extLst>
          </p:cNvPr>
          <p:cNvSpPr txBox="1">
            <a:spLocks/>
          </p:cNvSpPr>
          <p:nvPr/>
        </p:nvSpPr>
        <p:spPr>
          <a:xfrm>
            <a:off x="8472264" y="4353255"/>
            <a:ext cx="3363666" cy="1292662"/>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lnSpc>
                <a:spcPct val="100000"/>
              </a:lnSpc>
              <a:spcBef>
                <a:spcPts val="0"/>
              </a:spcBef>
              <a:spcAft>
                <a:spcPts val="0"/>
              </a:spcAft>
              <a:buClrTx/>
              <a:buSzTx/>
              <a:buFontTx/>
              <a:buNone/>
              <a:tabLst/>
              <a:defRPr/>
            </a:pPr>
            <a:r>
              <a:rPr lang="en-GB" sz="1400" i="1" dirty="0">
                <a:latin typeface="+mn-lt"/>
              </a:rPr>
              <a:t>“You’re not going to understand what an advanced ticket or what the specific word, what it actually means. You need to Google the definition of the term, or at least I do sometimes.”</a:t>
            </a:r>
          </a:p>
          <a:p>
            <a:pPr marR="24130" algn="r">
              <a:defRPr/>
            </a:pPr>
            <a:r>
              <a:rPr lang="en-GB" sz="1400" i="1" dirty="0">
                <a:latin typeface="+mn-lt"/>
              </a:rPr>
              <a:t>Wales, Commuter</a:t>
            </a:r>
          </a:p>
        </p:txBody>
      </p:sp>
      <p:sp>
        <p:nvSpPr>
          <p:cNvPr id="15" name="object 16">
            <a:extLst>
              <a:ext uri="{FF2B5EF4-FFF2-40B4-BE49-F238E27FC236}">
                <a16:creationId xmlns:a16="http://schemas.microsoft.com/office/drawing/2014/main" id="{B31AD3B9-D9A8-0348-0684-5DACE99438CE}"/>
              </a:ext>
            </a:extLst>
          </p:cNvPr>
          <p:cNvSpPr txBox="1">
            <a:spLocks/>
          </p:cNvSpPr>
          <p:nvPr/>
        </p:nvSpPr>
        <p:spPr>
          <a:xfrm>
            <a:off x="8472264" y="5799539"/>
            <a:ext cx="3363666" cy="430887"/>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lnSpc>
                <a:spcPct val="100000"/>
              </a:lnSpc>
              <a:spcBef>
                <a:spcPts val="0"/>
              </a:spcBef>
              <a:spcAft>
                <a:spcPts val="0"/>
              </a:spcAft>
              <a:buClrTx/>
              <a:buSzTx/>
              <a:buFontTx/>
              <a:buNone/>
              <a:tabLst/>
              <a:defRPr/>
            </a:pPr>
            <a:r>
              <a:rPr lang="en-GB" sz="1400" i="1" dirty="0">
                <a:latin typeface="+mn-lt"/>
              </a:rPr>
              <a:t>“Bullet points, like a list. It’s easier to read”</a:t>
            </a:r>
          </a:p>
          <a:p>
            <a:pPr marR="24130" algn="r">
              <a:defRPr/>
            </a:pPr>
            <a:r>
              <a:rPr lang="en-GB" sz="1400" i="1" dirty="0">
                <a:latin typeface="+mn-lt"/>
              </a:rPr>
              <a:t>Wales, Commuter</a:t>
            </a:r>
          </a:p>
        </p:txBody>
      </p:sp>
    </p:spTree>
    <p:extLst>
      <p:ext uri="{BB962C8B-B14F-4D97-AF65-F5344CB8AC3E}">
        <p14:creationId xmlns:p14="http://schemas.microsoft.com/office/powerpoint/2010/main" val="17988653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254CE656-006E-0B08-8552-F0F035566DCB}"/>
              </a:ext>
            </a:extLst>
          </p:cNvPr>
          <p:cNvSpPr/>
          <p:nvPr/>
        </p:nvSpPr>
        <p:spPr>
          <a:xfrm>
            <a:off x="0" y="0"/>
            <a:ext cx="692805" cy="6858000"/>
          </a:xfrm>
          <a:custGeom>
            <a:avLst/>
            <a:gdLst/>
            <a:ahLst/>
            <a:cxnLst/>
            <a:rect l="l" t="t" r="r" b="b"/>
            <a:pathLst>
              <a:path w="1080135" h="10692130">
                <a:moveTo>
                  <a:pt x="1079995" y="0"/>
                </a:moveTo>
                <a:lnTo>
                  <a:pt x="0" y="0"/>
                </a:lnTo>
                <a:lnTo>
                  <a:pt x="0" y="10692003"/>
                </a:lnTo>
                <a:lnTo>
                  <a:pt x="1079995" y="10692003"/>
                </a:lnTo>
                <a:lnTo>
                  <a:pt x="1079995" y="0"/>
                </a:lnTo>
                <a:close/>
              </a:path>
            </a:pathLst>
          </a:custGeom>
          <a:solidFill>
            <a:schemeClr val="accent5">
              <a:lumMod val="60000"/>
              <a:lumOff val="40000"/>
            </a:schemeClr>
          </a:solidFill>
        </p:spPr>
        <p:txBody>
          <a:bodyPr wrap="square" lIns="0" tIns="0" rIns="0" bIns="0" rtlCol="0"/>
          <a:lstStyle/>
          <a:p>
            <a:endParaRPr/>
          </a:p>
        </p:txBody>
      </p:sp>
      <p:sp>
        <p:nvSpPr>
          <p:cNvPr id="3" name="object 10">
            <a:extLst>
              <a:ext uri="{FF2B5EF4-FFF2-40B4-BE49-F238E27FC236}">
                <a16:creationId xmlns:a16="http://schemas.microsoft.com/office/drawing/2014/main" id="{AFABD241-EECA-04E8-6BB1-1415F583CE60}"/>
              </a:ext>
            </a:extLst>
          </p:cNvPr>
          <p:cNvSpPr/>
          <p:nvPr/>
        </p:nvSpPr>
        <p:spPr>
          <a:xfrm>
            <a:off x="222744" y="3305345"/>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endParaRPr/>
          </a:p>
        </p:txBody>
      </p:sp>
      <p:sp>
        <p:nvSpPr>
          <p:cNvPr id="4" name="object 14">
            <a:extLst>
              <a:ext uri="{FF2B5EF4-FFF2-40B4-BE49-F238E27FC236}">
                <a16:creationId xmlns:a16="http://schemas.microsoft.com/office/drawing/2014/main" id="{5F812337-0A60-91E4-5E42-907979D339BA}"/>
              </a:ext>
            </a:extLst>
          </p:cNvPr>
          <p:cNvSpPr txBox="1">
            <a:spLocks/>
          </p:cNvSpPr>
          <p:nvPr/>
        </p:nvSpPr>
        <p:spPr>
          <a:xfrm>
            <a:off x="1019175" y="6560860"/>
            <a:ext cx="3716020" cy="153888"/>
          </a:xfrm>
          <a:prstGeom prst="rect">
            <a:avLst/>
          </a:prstGeom>
        </p:spPr>
        <p:txBody>
          <a:bodyPr vert="horz" wrap="square" lIns="0" tIns="0" rIns="0" bIns="0" rtlCol="0" anchor="ctr">
            <a:spAutoFit/>
          </a:bodyPr>
          <a:lstStyle>
            <a:defPPr>
              <a:defRPr kern="0"/>
            </a:defPPr>
            <a:lvl1pPr>
              <a:defRPr sz="1200" b="0" i="0">
                <a:solidFill>
                  <a:schemeClr val="tx1"/>
                </a:solidFill>
                <a:latin typeface="Trebuchet MS"/>
                <a:cs typeface="Trebuchet MS"/>
              </a:defRPr>
            </a:lvl1pPr>
          </a:lstStyle>
          <a:p>
            <a:pPr marL="12700"/>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Passenger Information </a:t>
            </a:r>
            <a:r>
              <a:rPr lang="en-GB" sz="1000" b="1" kern="0">
                <a:solidFill>
                  <a:prstClr val="black"/>
                </a:solidFill>
                <a:latin typeface="Aptos Display" panose="02110004020202020204"/>
                <a:cs typeface="Gill Sans MT"/>
              </a:rPr>
              <a:t>D</a:t>
            </a:r>
            <a:r>
              <a:rPr kumimoji="0" lang="en-GB" sz="1000" b="1" i="0" u="none" strike="noStrike" kern="0" cap="none" spc="0" normalizeH="0" baseline="0" noProof="0" err="1">
                <a:ln>
                  <a:noFill/>
                </a:ln>
                <a:solidFill>
                  <a:prstClr val="black"/>
                </a:solidFill>
                <a:effectLst/>
                <a:uLnTx/>
                <a:uFillTx/>
                <a:latin typeface="Aptos Display" panose="02110004020202020204"/>
                <a:ea typeface="+mn-ea"/>
                <a:cs typeface="Gill Sans MT"/>
              </a:rPr>
              <a:t>uring</a:t>
            </a:r>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 Disruption – Debrief </a:t>
            </a:r>
            <a:endParaRPr kumimoji="0" lang="en-GB" sz="1000" b="0" i="0" u="none" strike="noStrike" kern="0" cap="none" spc="140" normalizeH="0" baseline="0" noProof="0">
              <a:ln>
                <a:noFill/>
              </a:ln>
              <a:solidFill>
                <a:prstClr val="black"/>
              </a:solidFill>
              <a:effectLst/>
              <a:uLnTx/>
              <a:uFillTx/>
              <a:latin typeface="Aptos Display" panose="02110004020202020204"/>
              <a:ea typeface="+mn-ea"/>
              <a:cs typeface="Gill Sans MT"/>
            </a:endParaRPr>
          </a:p>
        </p:txBody>
      </p:sp>
      <p:sp>
        <p:nvSpPr>
          <p:cNvPr id="42" name="object 16">
            <a:extLst>
              <a:ext uri="{FF2B5EF4-FFF2-40B4-BE49-F238E27FC236}">
                <a16:creationId xmlns:a16="http://schemas.microsoft.com/office/drawing/2014/main" id="{7C9FD81E-79A9-7FCF-B2E4-6051987BD5F9}"/>
              </a:ext>
            </a:extLst>
          </p:cNvPr>
          <p:cNvSpPr txBox="1">
            <a:spLocks/>
          </p:cNvSpPr>
          <p:nvPr/>
        </p:nvSpPr>
        <p:spPr>
          <a:xfrm>
            <a:off x="1019174" y="229101"/>
            <a:ext cx="7237066" cy="1107996"/>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R="24130"/>
            <a:r>
              <a:rPr lang="en-GB" sz="3600" kern="0" spc="100">
                <a:solidFill>
                  <a:schemeClr val="accent5">
                    <a:lumMod val="60000"/>
                    <a:lumOff val="40000"/>
                  </a:schemeClr>
                </a:solidFill>
                <a:latin typeface="Aptos" panose="020B0004020202020204" pitchFamily="34" charset="0"/>
              </a:rPr>
              <a:t>“ANY REASONABLE ROUTE” NEEDS GREATER CLARITY</a:t>
            </a:r>
            <a:endParaRPr lang="en-GB" sz="1400" kern="0">
              <a:solidFill>
                <a:schemeClr val="accent5">
                  <a:lumMod val="60000"/>
                  <a:lumOff val="40000"/>
                </a:schemeClr>
              </a:solidFill>
              <a:latin typeface="Aptos" panose="020B0004020202020204" pitchFamily="34" charset="0"/>
            </a:endParaRPr>
          </a:p>
        </p:txBody>
      </p:sp>
      <p:sp>
        <p:nvSpPr>
          <p:cNvPr id="7" name="object 11">
            <a:extLst>
              <a:ext uri="{FF2B5EF4-FFF2-40B4-BE49-F238E27FC236}">
                <a16:creationId xmlns:a16="http://schemas.microsoft.com/office/drawing/2014/main" id="{9C80709B-976A-3193-3166-F42F209F0054}"/>
              </a:ext>
            </a:extLst>
          </p:cNvPr>
          <p:cNvSpPr/>
          <p:nvPr/>
        </p:nvSpPr>
        <p:spPr>
          <a:xfrm>
            <a:off x="692715" y="2137402"/>
            <a:ext cx="7275494" cy="4221518"/>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pPr marL="742950" lvl="1" indent="-285750">
              <a:lnSpc>
                <a:spcPct val="107000"/>
              </a:lnSpc>
              <a:spcAft>
                <a:spcPts val="800"/>
              </a:spcAft>
              <a:buFont typeface="+mj-lt"/>
              <a:buAutoNum type="alphaLcPeriod"/>
            </a:pPr>
            <a:endParaRPr lang="en-GB" sz="1800">
              <a:solidFill>
                <a:srgbClr val="000000"/>
              </a:solidFill>
              <a:effectLst/>
              <a:uFill>
                <a:solidFill>
                  <a:srgbClr val="000000"/>
                </a:solidFill>
              </a:uFill>
              <a:latin typeface="Calibri" panose="020F0502020204030204" pitchFamily="34" charset="0"/>
              <a:ea typeface="Calibri" panose="020F0502020204030204" pitchFamily="34" charset="0"/>
            </a:endParaRPr>
          </a:p>
        </p:txBody>
      </p:sp>
      <p:sp>
        <p:nvSpPr>
          <p:cNvPr id="8" name="TextBox 7">
            <a:extLst>
              <a:ext uri="{FF2B5EF4-FFF2-40B4-BE49-F238E27FC236}">
                <a16:creationId xmlns:a16="http://schemas.microsoft.com/office/drawing/2014/main" id="{DD5FFB02-1727-06E9-5405-B86C727AFD87}"/>
              </a:ext>
            </a:extLst>
          </p:cNvPr>
          <p:cNvSpPr txBox="1"/>
          <p:nvPr/>
        </p:nvSpPr>
        <p:spPr>
          <a:xfrm>
            <a:off x="915549" y="2284542"/>
            <a:ext cx="6805667" cy="3908762"/>
          </a:xfrm>
          <a:prstGeom prst="rect">
            <a:avLst/>
          </a:prstGeom>
          <a:noFill/>
        </p:spPr>
        <p:txBody>
          <a:bodyPr wrap="square">
            <a:spAutoFit/>
          </a:bodyPr>
          <a:lstStyle/>
          <a:p>
            <a:pPr lvl="0" algn="l">
              <a:spcBef>
                <a:spcPts val="1200"/>
              </a:spcBef>
              <a:defRPr/>
            </a:pPr>
            <a:r>
              <a:rPr lang="en-GB" sz="1600" b="1" dirty="0">
                <a:solidFill>
                  <a:schemeClr val="tx1">
                    <a:lumMod val="75000"/>
                    <a:lumOff val="25000"/>
                  </a:schemeClr>
                </a:solidFill>
              </a:rPr>
              <a:t>A “reasonable route” is interpreted as what the passenger considers to be a reasonable route</a:t>
            </a:r>
          </a:p>
          <a:p>
            <a:pPr lvl="0" algn="l">
              <a:spcBef>
                <a:spcPts val="1200"/>
              </a:spcBef>
              <a:defRPr/>
            </a:pPr>
            <a:r>
              <a:rPr lang="en-GB" sz="1600" dirty="0">
                <a:solidFill>
                  <a:schemeClr val="tx1">
                    <a:lumMod val="75000"/>
                    <a:lumOff val="25000"/>
                  </a:schemeClr>
                </a:solidFill>
              </a:rPr>
              <a:t>Passengers accept that their version of a “reasonable route” may, or may not, match what the TOC or the network consider reasonable, but their priority is getting to their destination as quickly as possible, with as little additional disruption as possible. </a:t>
            </a:r>
          </a:p>
          <a:p>
            <a:pPr lvl="0" algn="l">
              <a:spcBef>
                <a:spcPts val="1200"/>
              </a:spcBef>
              <a:defRPr/>
            </a:pPr>
            <a:r>
              <a:rPr lang="en-GB" sz="1600" dirty="0">
                <a:solidFill>
                  <a:schemeClr val="tx1">
                    <a:lumMod val="75000"/>
                    <a:lumOff val="25000"/>
                  </a:schemeClr>
                </a:solidFill>
              </a:rPr>
              <a:t>Few, if any, are sure where they can go for clarity rather than speaking to a member of staff and during disruption there may be too many passengers to handle each individual query, and it will take time which could lead to a further delay in their journey. </a:t>
            </a:r>
          </a:p>
          <a:p>
            <a:pPr lvl="0" algn="l">
              <a:spcBef>
                <a:spcPts val="1200"/>
              </a:spcBef>
              <a:defRPr/>
            </a:pPr>
            <a:r>
              <a:rPr lang="en-GB" sz="1600" dirty="0">
                <a:solidFill>
                  <a:schemeClr val="tx1">
                    <a:lumMod val="75000"/>
                    <a:lumOff val="25000"/>
                  </a:schemeClr>
                </a:solidFill>
              </a:rPr>
              <a:t>For those taking familiar journeys where they know an alternative route, most default to the option they know, rather than checking for alternatives. </a:t>
            </a:r>
          </a:p>
          <a:p>
            <a:pPr lvl="0" algn="l">
              <a:spcBef>
                <a:spcPts val="1200"/>
              </a:spcBef>
              <a:defRPr/>
            </a:pPr>
            <a:endParaRPr lang="en-GB" sz="1600" dirty="0">
              <a:solidFill>
                <a:schemeClr val="tx1">
                  <a:lumMod val="75000"/>
                  <a:lumOff val="25000"/>
                </a:schemeClr>
              </a:solidFill>
            </a:endParaRPr>
          </a:p>
        </p:txBody>
      </p:sp>
      <p:sp>
        <p:nvSpPr>
          <p:cNvPr id="10" name="TextBox 9">
            <a:extLst>
              <a:ext uri="{FF2B5EF4-FFF2-40B4-BE49-F238E27FC236}">
                <a16:creationId xmlns:a16="http://schemas.microsoft.com/office/drawing/2014/main" id="{17C23EF0-A17E-8CCD-8005-87270FF57C35}"/>
              </a:ext>
            </a:extLst>
          </p:cNvPr>
          <p:cNvSpPr txBox="1"/>
          <p:nvPr/>
        </p:nvSpPr>
        <p:spPr>
          <a:xfrm>
            <a:off x="7423355" y="357032"/>
            <a:ext cx="4412575" cy="646331"/>
          </a:xfrm>
          <a:prstGeom prst="rect">
            <a:avLst/>
          </a:prstGeom>
          <a:noFill/>
        </p:spPr>
        <p:txBody>
          <a:bodyPr wrap="square" lIns="0" tIns="0" rIns="0" bIns="0" anchor="t">
            <a:spAutoFit/>
          </a:bodyPr>
          <a:lstStyle/>
          <a:p>
            <a:pPr marR="78105">
              <a:spcBef>
                <a:spcPts val="1655"/>
              </a:spcBef>
            </a:pPr>
            <a:r>
              <a:rPr lang="en-GB" sz="1400" b="1" kern="0" dirty="0">
                <a:solidFill>
                  <a:schemeClr val="bg2">
                    <a:lumMod val="25000"/>
                  </a:schemeClr>
                </a:solidFill>
                <a:latin typeface="Aptos" panose="020B0004020202020204" pitchFamily="34" charset="0"/>
              </a:rPr>
              <a:t>Multiple passengers admitted to taking alternative routes to complete their journey without knowing for certain if their route was technically permissible.</a:t>
            </a:r>
          </a:p>
        </p:txBody>
      </p:sp>
      <p:sp>
        <p:nvSpPr>
          <p:cNvPr id="11" name="object 16">
            <a:extLst>
              <a:ext uri="{FF2B5EF4-FFF2-40B4-BE49-F238E27FC236}">
                <a16:creationId xmlns:a16="http://schemas.microsoft.com/office/drawing/2014/main" id="{69FF0CE5-461D-8C87-3433-610DA450BC69}"/>
              </a:ext>
            </a:extLst>
          </p:cNvPr>
          <p:cNvSpPr txBox="1">
            <a:spLocks/>
          </p:cNvSpPr>
          <p:nvPr/>
        </p:nvSpPr>
        <p:spPr>
          <a:xfrm>
            <a:off x="8472264" y="2546849"/>
            <a:ext cx="3363666" cy="430887"/>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lnSpc>
                <a:spcPct val="100000"/>
              </a:lnSpc>
              <a:spcBef>
                <a:spcPts val="0"/>
              </a:spcBef>
              <a:spcAft>
                <a:spcPts val="0"/>
              </a:spcAft>
              <a:buClrTx/>
              <a:buSzTx/>
              <a:buFontTx/>
              <a:buNone/>
              <a:tabLst/>
              <a:defRPr/>
            </a:pPr>
            <a:r>
              <a:rPr lang="en-GB" sz="1400" i="1">
                <a:latin typeface="+mn-lt"/>
              </a:rPr>
              <a:t>“I just wing it to be honest.”</a:t>
            </a:r>
          </a:p>
          <a:p>
            <a:pPr marR="24130" algn="r">
              <a:defRPr/>
            </a:pPr>
            <a:r>
              <a:rPr lang="en-GB" sz="1400" i="1">
                <a:latin typeface="+mn-lt"/>
              </a:rPr>
              <a:t>South, Leisure</a:t>
            </a:r>
          </a:p>
        </p:txBody>
      </p:sp>
      <p:sp>
        <p:nvSpPr>
          <p:cNvPr id="13" name="object 16">
            <a:extLst>
              <a:ext uri="{FF2B5EF4-FFF2-40B4-BE49-F238E27FC236}">
                <a16:creationId xmlns:a16="http://schemas.microsoft.com/office/drawing/2014/main" id="{A46C6D7A-6A8B-7FEB-711C-5B21B1F1C1B5}"/>
              </a:ext>
            </a:extLst>
          </p:cNvPr>
          <p:cNvSpPr txBox="1">
            <a:spLocks/>
          </p:cNvSpPr>
          <p:nvPr/>
        </p:nvSpPr>
        <p:spPr>
          <a:xfrm>
            <a:off x="8520276" y="3430741"/>
            <a:ext cx="3363666" cy="646331"/>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lnSpc>
                <a:spcPct val="100000"/>
              </a:lnSpc>
              <a:spcBef>
                <a:spcPts val="0"/>
              </a:spcBef>
              <a:spcAft>
                <a:spcPts val="0"/>
              </a:spcAft>
              <a:buClrTx/>
              <a:buSzTx/>
              <a:buFontTx/>
              <a:buNone/>
              <a:tabLst/>
              <a:defRPr/>
            </a:pPr>
            <a:r>
              <a:rPr lang="en-GB" sz="1400" i="1" dirty="0">
                <a:latin typeface="+mn-lt"/>
              </a:rPr>
              <a:t>“I’d take the risk and be prepared to argue my case with a ticket instructor if I need to.”</a:t>
            </a:r>
          </a:p>
          <a:p>
            <a:pPr marR="24130" algn="r">
              <a:defRPr/>
            </a:pPr>
            <a:r>
              <a:rPr lang="en-GB" sz="1400" i="1" dirty="0">
                <a:latin typeface="+mn-lt"/>
              </a:rPr>
              <a:t>Scotland, Business/Leisure</a:t>
            </a:r>
          </a:p>
        </p:txBody>
      </p:sp>
      <p:sp>
        <p:nvSpPr>
          <p:cNvPr id="14" name="object 16">
            <a:extLst>
              <a:ext uri="{FF2B5EF4-FFF2-40B4-BE49-F238E27FC236}">
                <a16:creationId xmlns:a16="http://schemas.microsoft.com/office/drawing/2014/main" id="{AAED0E67-22BB-CF44-2C48-79ACE25D2234}"/>
              </a:ext>
            </a:extLst>
          </p:cNvPr>
          <p:cNvSpPr txBox="1">
            <a:spLocks/>
          </p:cNvSpPr>
          <p:nvPr/>
        </p:nvSpPr>
        <p:spPr>
          <a:xfrm>
            <a:off x="8520276" y="4666107"/>
            <a:ext cx="3363666" cy="1077218"/>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lnSpc>
                <a:spcPct val="100000"/>
              </a:lnSpc>
              <a:spcBef>
                <a:spcPts val="0"/>
              </a:spcBef>
              <a:spcAft>
                <a:spcPts val="0"/>
              </a:spcAft>
              <a:buClrTx/>
              <a:buSzTx/>
              <a:buFontTx/>
              <a:buNone/>
              <a:tabLst/>
              <a:defRPr/>
            </a:pPr>
            <a:r>
              <a:rPr lang="en-GB" sz="1400" i="1">
                <a:latin typeface="+mn-lt"/>
              </a:rPr>
              <a:t>“Any reasonable route is a little bit worrying to me. I’d wonder is this route reasonable? Is the ticket inspector going to think the route is reasonable too?”</a:t>
            </a:r>
          </a:p>
          <a:p>
            <a:pPr marR="24130" algn="r">
              <a:defRPr/>
            </a:pPr>
            <a:r>
              <a:rPr lang="en-GB" sz="1400" i="1">
                <a:latin typeface="+mn-lt"/>
              </a:rPr>
              <a:t>South, Business</a:t>
            </a:r>
          </a:p>
        </p:txBody>
      </p:sp>
      <p:sp>
        <p:nvSpPr>
          <p:cNvPr id="5" name="Footer Placeholder 4">
            <a:extLst>
              <a:ext uri="{FF2B5EF4-FFF2-40B4-BE49-F238E27FC236}">
                <a16:creationId xmlns:a16="http://schemas.microsoft.com/office/drawing/2014/main" id="{D3384460-5B6D-EDB5-3FFA-467BFC87F38E}"/>
              </a:ext>
            </a:extLst>
          </p:cNvPr>
          <p:cNvSpPr>
            <a:spLocks noGrp="1"/>
          </p:cNvSpPr>
          <p:nvPr>
            <p:ph type="ftr" sz="quarter" idx="11"/>
          </p:nvPr>
        </p:nvSpPr>
        <p:spPr/>
        <p:txBody>
          <a:bodyPr/>
          <a:lstStyle/>
          <a:p>
            <a:r>
              <a:rPr lang="en-GB"/>
              <a:t>© Quadrangle 2024 INTERNAL</a:t>
            </a:r>
          </a:p>
        </p:txBody>
      </p:sp>
      <p:sp>
        <p:nvSpPr>
          <p:cNvPr id="6" name="Slide Number Placeholder 5">
            <a:extLst>
              <a:ext uri="{FF2B5EF4-FFF2-40B4-BE49-F238E27FC236}">
                <a16:creationId xmlns:a16="http://schemas.microsoft.com/office/drawing/2014/main" id="{70FEFEF8-B136-05DC-64CA-8293A2F92F46}"/>
              </a:ext>
            </a:extLst>
          </p:cNvPr>
          <p:cNvSpPr>
            <a:spLocks noGrp="1"/>
          </p:cNvSpPr>
          <p:nvPr>
            <p:ph type="sldNum" sz="quarter" idx="12"/>
          </p:nvPr>
        </p:nvSpPr>
        <p:spPr/>
        <p:txBody>
          <a:bodyPr/>
          <a:lstStyle/>
          <a:p>
            <a:fld id="{D21AD756-BDF5-4970-ABE2-54C1A0898887}" type="slidenum">
              <a:rPr lang="en-GB" smtClean="0"/>
              <a:t>51</a:t>
            </a:fld>
            <a:endParaRPr lang="en-GB"/>
          </a:p>
        </p:txBody>
      </p:sp>
    </p:spTree>
    <p:extLst>
      <p:ext uri="{BB962C8B-B14F-4D97-AF65-F5344CB8AC3E}">
        <p14:creationId xmlns:p14="http://schemas.microsoft.com/office/powerpoint/2010/main" val="32553924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254CE656-006E-0B08-8552-F0F035566DCB}"/>
              </a:ext>
            </a:extLst>
          </p:cNvPr>
          <p:cNvSpPr/>
          <p:nvPr/>
        </p:nvSpPr>
        <p:spPr>
          <a:xfrm>
            <a:off x="0" y="0"/>
            <a:ext cx="692805" cy="6858000"/>
          </a:xfrm>
          <a:custGeom>
            <a:avLst/>
            <a:gdLst/>
            <a:ahLst/>
            <a:cxnLst/>
            <a:rect l="l" t="t" r="r" b="b"/>
            <a:pathLst>
              <a:path w="1080135" h="10692130">
                <a:moveTo>
                  <a:pt x="1079995" y="0"/>
                </a:moveTo>
                <a:lnTo>
                  <a:pt x="0" y="0"/>
                </a:lnTo>
                <a:lnTo>
                  <a:pt x="0" y="10692003"/>
                </a:lnTo>
                <a:lnTo>
                  <a:pt x="1079995" y="10692003"/>
                </a:lnTo>
                <a:lnTo>
                  <a:pt x="1079995" y="0"/>
                </a:lnTo>
                <a:close/>
              </a:path>
            </a:pathLst>
          </a:custGeom>
          <a:solidFill>
            <a:schemeClr val="accent5">
              <a:lumMod val="60000"/>
              <a:lumOff val="40000"/>
            </a:schemeClr>
          </a:solidFill>
        </p:spPr>
        <p:txBody>
          <a:bodyPr wrap="square" lIns="0" tIns="0" rIns="0" bIns="0" rtlCol="0"/>
          <a:lstStyle/>
          <a:p>
            <a:endParaRPr/>
          </a:p>
        </p:txBody>
      </p:sp>
      <p:sp>
        <p:nvSpPr>
          <p:cNvPr id="3" name="object 10">
            <a:extLst>
              <a:ext uri="{FF2B5EF4-FFF2-40B4-BE49-F238E27FC236}">
                <a16:creationId xmlns:a16="http://schemas.microsoft.com/office/drawing/2014/main" id="{AFABD241-EECA-04E8-6BB1-1415F583CE60}"/>
              </a:ext>
            </a:extLst>
          </p:cNvPr>
          <p:cNvSpPr/>
          <p:nvPr/>
        </p:nvSpPr>
        <p:spPr>
          <a:xfrm>
            <a:off x="222744" y="3305345"/>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endParaRPr/>
          </a:p>
        </p:txBody>
      </p:sp>
      <p:sp>
        <p:nvSpPr>
          <p:cNvPr id="4" name="object 14">
            <a:extLst>
              <a:ext uri="{FF2B5EF4-FFF2-40B4-BE49-F238E27FC236}">
                <a16:creationId xmlns:a16="http://schemas.microsoft.com/office/drawing/2014/main" id="{5F812337-0A60-91E4-5E42-907979D339BA}"/>
              </a:ext>
            </a:extLst>
          </p:cNvPr>
          <p:cNvSpPr txBox="1">
            <a:spLocks/>
          </p:cNvSpPr>
          <p:nvPr/>
        </p:nvSpPr>
        <p:spPr>
          <a:xfrm>
            <a:off x="1019175" y="6560860"/>
            <a:ext cx="3716020" cy="153888"/>
          </a:xfrm>
          <a:prstGeom prst="rect">
            <a:avLst/>
          </a:prstGeom>
        </p:spPr>
        <p:txBody>
          <a:bodyPr vert="horz" wrap="square" lIns="0" tIns="0" rIns="0" bIns="0" rtlCol="0" anchor="ctr">
            <a:spAutoFit/>
          </a:bodyPr>
          <a:lstStyle>
            <a:defPPr>
              <a:defRPr kern="0"/>
            </a:defPPr>
            <a:lvl1pPr>
              <a:defRPr sz="1200" b="0" i="0">
                <a:solidFill>
                  <a:schemeClr val="tx1"/>
                </a:solidFill>
                <a:latin typeface="Trebuchet MS"/>
                <a:cs typeface="Trebuchet MS"/>
              </a:defRPr>
            </a:lvl1pPr>
          </a:lstStyle>
          <a:p>
            <a:pPr marL="12700"/>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Passenger Information </a:t>
            </a:r>
            <a:r>
              <a:rPr lang="en-GB" sz="1000" b="1" kern="0">
                <a:solidFill>
                  <a:prstClr val="black"/>
                </a:solidFill>
                <a:latin typeface="Aptos Display" panose="02110004020202020204"/>
                <a:cs typeface="Gill Sans MT"/>
              </a:rPr>
              <a:t>D</a:t>
            </a:r>
            <a:r>
              <a:rPr kumimoji="0" lang="en-GB" sz="1000" b="1" i="0" u="none" strike="noStrike" kern="0" cap="none" spc="0" normalizeH="0" baseline="0" noProof="0" err="1">
                <a:ln>
                  <a:noFill/>
                </a:ln>
                <a:solidFill>
                  <a:prstClr val="black"/>
                </a:solidFill>
                <a:effectLst/>
                <a:uLnTx/>
                <a:uFillTx/>
                <a:latin typeface="Aptos Display" panose="02110004020202020204"/>
                <a:ea typeface="+mn-ea"/>
                <a:cs typeface="Gill Sans MT"/>
              </a:rPr>
              <a:t>uring</a:t>
            </a:r>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 Disruption – Debrief </a:t>
            </a:r>
            <a:endParaRPr kumimoji="0" lang="en-GB" sz="1000" b="0" i="0" u="none" strike="noStrike" kern="0" cap="none" spc="140" normalizeH="0" baseline="0" noProof="0">
              <a:ln>
                <a:noFill/>
              </a:ln>
              <a:solidFill>
                <a:prstClr val="black"/>
              </a:solidFill>
              <a:effectLst/>
              <a:uLnTx/>
              <a:uFillTx/>
              <a:latin typeface="Aptos Display" panose="02110004020202020204"/>
              <a:ea typeface="+mn-ea"/>
              <a:cs typeface="Gill Sans MT"/>
            </a:endParaRPr>
          </a:p>
        </p:txBody>
      </p:sp>
      <p:sp>
        <p:nvSpPr>
          <p:cNvPr id="42" name="object 16">
            <a:extLst>
              <a:ext uri="{FF2B5EF4-FFF2-40B4-BE49-F238E27FC236}">
                <a16:creationId xmlns:a16="http://schemas.microsoft.com/office/drawing/2014/main" id="{7C9FD81E-79A9-7FCF-B2E4-6051987BD5F9}"/>
              </a:ext>
            </a:extLst>
          </p:cNvPr>
          <p:cNvSpPr txBox="1">
            <a:spLocks/>
          </p:cNvSpPr>
          <p:nvPr/>
        </p:nvSpPr>
        <p:spPr>
          <a:xfrm>
            <a:off x="1019174" y="229101"/>
            <a:ext cx="7237066" cy="1661993"/>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R="24130"/>
            <a:r>
              <a:rPr lang="en-GB" sz="3600" kern="0" spc="100">
                <a:solidFill>
                  <a:schemeClr val="accent5">
                    <a:lumMod val="60000"/>
                    <a:lumOff val="40000"/>
                  </a:schemeClr>
                </a:solidFill>
                <a:latin typeface="Aptos" panose="020B0004020202020204" pitchFamily="34" charset="0"/>
              </a:rPr>
              <a:t>INFORMATION ABOUT TICKET ACCEPTANCE ENDING CAN CAUSE CONFUSION</a:t>
            </a:r>
            <a:endParaRPr lang="en-GB" sz="1400" kern="0">
              <a:solidFill>
                <a:schemeClr val="accent5">
                  <a:lumMod val="60000"/>
                  <a:lumOff val="40000"/>
                </a:schemeClr>
              </a:solidFill>
              <a:latin typeface="Aptos" panose="020B0004020202020204" pitchFamily="34" charset="0"/>
            </a:endParaRPr>
          </a:p>
        </p:txBody>
      </p:sp>
      <p:sp>
        <p:nvSpPr>
          <p:cNvPr id="10" name="TextBox 9">
            <a:extLst>
              <a:ext uri="{FF2B5EF4-FFF2-40B4-BE49-F238E27FC236}">
                <a16:creationId xmlns:a16="http://schemas.microsoft.com/office/drawing/2014/main" id="{17C23EF0-A17E-8CCD-8005-87270FF57C35}"/>
              </a:ext>
            </a:extLst>
          </p:cNvPr>
          <p:cNvSpPr txBox="1"/>
          <p:nvPr/>
        </p:nvSpPr>
        <p:spPr>
          <a:xfrm>
            <a:off x="7747819" y="357032"/>
            <a:ext cx="4088111" cy="646331"/>
          </a:xfrm>
          <a:prstGeom prst="rect">
            <a:avLst/>
          </a:prstGeom>
          <a:noFill/>
        </p:spPr>
        <p:txBody>
          <a:bodyPr wrap="square" lIns="0" tIns="0" rIns="0" bIns="0" anchor="t">
            <a:spAutoFit/>
          </a:bodyPr>
          <a:lstStyle/>
          <a:p>
            <a:pPr marR="78105">
              <a:spcBef>
                <a:spcPts val="1655"/>
              </a:spcBef>
            </a:pPr>
            <a:r>
              <a:rPr lang="en-GB" sz="1400" b="1" kern="0">
                <a:solidFill>
                  <a:schemeClr val="bg2">
                    <a:lumMod val="25000"/>
                  </a:schemeClr>
                </a:solidFill>
                <a:latin typeface="Aptos" panose="020B0004020202020204" pitchFamily="34" charset="0"/>
              </a:rPr>
              <a:t>Passengers do not expect to always be told that ticket acceptance was in place earlier in the day but has now ended. </a:t>
            </a:r>
          </a:p>
        </p:txBody>
      </p:sp>
      <p:sp>
        <p:nvSpPr>
          <p:cNvPr id="7" name="object 11">
            <a:extLst>
              <a:ext uri="{FF2B5EF4-FFF2-40B4-BE49-F238E27FC236}">
                <a16:creationId xmlns:a16="http://schemas.microsoft.com/office/drawing/2014/main" id="{ECADC160-C23A-FB4B-61A5-1DAF2D16E45D}"/>
              </a:ext>
            </a:extLst>
          </p:cNvPr>
          <p:cNvSpPr/>
          <p:nvPr/>
        </p:nvSpPr>
        <p:spPr>
          <a:xfrm>
            <a:off x="692715" y="2137402"/>
            <a:ext cx="7275494" cy="4221518"/>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pPr marL="742950" lvl="1" indent="-285750">
              <a:lnSpc>
                <a:spcPct val="107000"/>
              </a:lnSpc>
              <a:spcAft>
                <a:spcPts val="800"/>
              </a:spcAft>
              <a:buFont typeface="+mj-lt"/>
              <a:buAutoNum type="alphaLcPeriod"/>
            </a:pPr>
            <a:endParaRPr lang="en-GB" sz="1800">
              <a:solidFill>
                <a:srgbClr val="000000"/>
              </a:solidFill>
              <a:effectLst/>
              <a:uFill>
                <a:solidFill>
                  <a:srgbClr val="000000"/>
                </a:solidFill>
              </a:uFill>
              <a:latin typeface="Calibri" panose="020F0502020204030204" pitchFamily="34" charset="0"/>
              <a:ea typeface="Calibri" panose="020F0502020204030204" pitchFamily="34" charset="0"/>
            </a:endParaRPr>
          </a:p>
        </p:txBody>
      </p:sp>
      <p:sp>
        <p:nvSpPr>
          <p:cNvPr id="8" name="TextBox 7">
            <a:extLst>
              <a:ext uri="{FF2B5EF4-FFF2-40B4-BE49-F238E27FC236}">
                <a16:creationId xmlns:a16="http://schemas.microsoft.com/office/drawing/2014/main" id="{C29FFB15-0F59-3FBF-1A64-48BACCCFE9C6}"/>
              </a:ext>
            </a:extLst>
          </p:cNvPr>
          <p:cNvSpPr txBox="1"/>
          <p:nvPr/>
        </p:nvSpPr>
        <p:spPr>
          <a:xfrm>
            <a:off x="915549" y="2284542"/>
            <a:ext cx="6805667" cy="3754874"/>
          </a:xfrm>
          <a:prstGeom prst="rect">
            <a:avLst/>
          </a:prstGeom>
          <a:noFill/>
        </p:spPr>
        <p:txBody>
          <a:bodyPr wrap="square">
            <a:spAutoFit/>
          </a:bodyPr>
          <a:lstStyle/>
          <a:p>
            <a:pPr lvl="0" algn="l">
              <a:spcBef>
                <a:spcPts val="1200"/>
              </a:spcBef>
              <a:defRPr/>
            </a:pPr>
            <a:r>
              <a:rPr lang="en-GB" sz="1600" b="1">
                <a:solidFill>
                  <a:schemeClr val="tx1">
                    <a:lumMod val="75000"/>
                    <a:lumOff val="25000"/>
                  </a:schemeClr>
                </a:solidFill>
              </a:rPr>
              <a:t>Giving clear guidance as to when ticket acceptance is ending needs to be based on “trains/services due to leave before xxx” rather than “until xxx” </a:t>
            </a:r>
          </a:p>
          <a:p>
            <a:pPr lvl="0" algn="l">
              <a:spcBef>
                <a:spcPts val="1200"/>
              </a:spcBef>
              <a:defRPr/>
            </a:pPr>
            <a:r>
              <a:rPr lang="en-GB" sz="1600">
                <a:solidFill>
                  <a:schemeClr val="tx1">
                    <a:lumMod val="75000"/>
                    <a:lumOff val="25000"/>
                  </a:schemeClr>
                </a:solidFill>
              </a:rPr>
              <a:t>This provides greater clarity if the journey the passenger is planning to take is covered by ticket acceptance or not as they know if their journey is due to start before the cut off time. </a:t>
            </a:r>
          </a:p>
          <a:p>
            <a:pPr lvl="0" algn="l">
              <a:spcBef>
                <a:spcPts val="1200"/>
              </a:spcBef>
              <a:defRPr/>
            </a:pPr>
            <a:r>
              <a:rPr lang="en-GB" sz="1600">
                <a:solidFill>
                  <a:schemeClr val="tx1">
                    <a:lumMod val="75000"/>
                    <a:lumOff val="25000"/>
                  </a:schemeClr>
                </a:solidFill>
              </a:rPr>
              <a:t>Saying “until” a specific time can be confusing – does it count if you are there earlier and have been waiting, or if your train was due to leave before but is then later delayed leaving the station? It can raise more questions than it answers. </a:t>
            </a:r>
          </a:p>
          <a:p>
            <a:pPr lvl="0" algn="l">
              <a:spcBef>
                <a:spcPts val="1200"/>
              </a:spcBef>
              <a:defRPr/>
            </a:pPr>
            <a:r>
              <a:rPr lang="en-GB" sz="1600">
                <a:solidFill>
                  <a:schemeClr val="tx1">
                    <a:lumMod val="75000"/>
                    <a:lumOff val="25000"/>
                  </a:schemeClr>
                </a:solidFill>
              </a:rPr>
              <a:t>Saying “services are returning to normal but subject to delays” can feel contradictory. Knowing there was an earlier delay can explain why services are busier than expected but can be more information than really needed. </a:t>
            </a:r>
          </a:p>
        </p:txBody>
      </p:sp>
      <p:sp>
        <p:nvSpPr>
          <p:cNvPr id="11" name="object 16">
            <a:extLst>
              <a:ext uri="{FF2B5EF4-FFF2-40B4-BE49-F238E27FC236}">
                <a16:creationId xmlns:a16="http://schemas.microsoft.com/office/drawing/2014/main" id="{2C2347B1-8EC0-B39B-5C33-5CE57EF74E00}"/>
              </a:ext>
            </a:extLst>
          </p:cNvPr>
          <p:cNvSpPr txBox="1">
            <a:spLocks/>
          </p:cNvSpPr>
          <p:nvPr/>
        </p:nvSpPr>
        <p:spPr>
          <a:xfrm>
            <a:off x="8196549" y="2404648"/>
            <a:ext cx="3551246" cy="1154162"/>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dirty="0">
                <a:latin typeface="+mn-lt"/>
              </a:rPr>
              <a:t>“I would expect that if for any unforeseen reason that is not your fault, that if you cannot get home for the night, that the ticket would be valid for the following day also.”</a:t>
            </a:r>
          </a:p>
          <a:p>
            <a:pPr marR="24130" algn="r">
              <a:spcBef>
                <a:spcPts val="600"/>
              </a:spcBef>
              <a:defRPr/>
            </a:pPr>
            <a:r>
              <a:rPr lang="en-GB" sz="1400" dirty="0">
                <a:latin typeface="+mn-lt"/>
              </a:rPr>
              <a:t>Scotland, Business/Leisure</a:t>
            </a:r>
          </a:p>
        </p:txBody>
      </p:sp>
      <p:sp>
        <p:nvSpPr>
          <p:cNvPr id="13" name="object 16">
            <a:extLst>
              <a:ext uri="{FF2B5EF4-FFF2-40B4-BE49-F238E27FC236}">
                <a16:creationId xmlns:a16="http://schemas.microsoft.com/office/drawing/2014/main" id="{D1E847C8-ED9A-F79B-EE9D-761A68711FEC}"/>
              </a:ext>
            </a:extLst>
          </p:cNvPr>
          <p:cNvSpPr txBox="1">
            <a:spLocks/>
          </p:cNvSpPr>
          <p:nvPr/>
        </p:nvSpPr>
        <p:spPr>
          <a:xfrm>
            <a:off x="8229600" y="5184438"/>
            <a:ext cx="3518195" cy="938719"/>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a:latin typeface="+mn-lt"/>
              </a:rPr>
              <a:t>“It’s still a bit vague [about “until further notice”], so it’s not telling you until the end of the day or end of the week, but it’s still live.”</a:t>
            </a:r>
          </a:p>
          <a:p>
            <a:pPr marR="24130" algn="r">
              <a:spcBef>
                <a:spcPts val="600"/>
              </a:spcBef>
              <a:defRPr/>
            </a:pPr>
            <a:r>
              <a:rPr lang="en-GB" sz="1400">
                <a:latin typeface="+mn-lt"/>
              </a:rPr>
              <a:t>Wales, Business/ Leisure</a:t>
            </a:r>
          </a:p>
        </p:txBody>
      </p:sp>
      <p:sp>
        <p:nvSpPr>
          <p:cNvPr id="21" name="object 16">
            <a:extLst>
              <a:ext uri="{FF2B5EF4-FFF2-40B4-BE49-F238E27FC236}">
                <a16:creationId xmlns:a16="http://schemas.microsoft.com/office/drawing/2014/main" id="{B0C151A4-DCBB-9DAC-6DFC-47C6221BA728}"/>
              </a:ext>
            </a:extLst>
          </p:cNvPr>
          <p:cNvSpPr txBox="1">
            <a:spLocks/>
          </p:cNvSpPr>
          <p:nvPr/>
        </p:nvSpPr>
        <p:spPr>
          <a:xfrm>
            <a:off x="8207566" y="3902264"/>
            <a:ext cx="3540229" cy="938719"/>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a:latin typeface="+mn-lt"/>
              </a:rPr>
              <a:t>“Disruption can be so bad sometimes they can’t know; trains end up in wrong places and all sorts to put any timings together.”</a:t>
            </a:r>
          </a:p>
          <a:p>
            <a:pPr marR="24130" algn="r">
              <a:spcBef>
                <a:spcPts val="600"/>
              </a:spcBef>
              <a:defRPr/>
            </a:pPr>
            <a:r>
              <a:rPr lang="en-GB" sz="1400">
                <a:latin typeface="+mn-lt"/>
              </a:rPr>
              <a:t>Wales, Business/Leisure</a:t>
            </a:r>
          </a:p>
        </p:txBody>
      </p:sp>
      <p:sp>
        <p:nvSpPr>
          <p:cNvPr id="5" name="Footer Placeholder 4">
            <a:extLst>
              <a:ext uri="{FF2B5EF4-FFF2-40B4-BE49-F238E27FC236}">
                <a16:creationId xmlns:a16="http://schemas.microsoft.com/office/drawing/2014/main" id="{1A15A80A-A5A6-443A-2A35-36D4B29337BD}"/>
              </a:ext>
            </a:extLst>
          </p:cNvPr>
          <p:cNvSpPr>
            <a:spLocks noGrp="1"/>
          </p:cNvSpPr>
          <p:nvPr>
            <p:ph type="ftr" sz="quarter" idx="11"/>
          </p:nvPr>
        </p:nvSpPr>
        <p:spPr/>
        <p:txBody>
          <a:bodyPr/>
          <a:lstStyle/>
          <a:p>
            <a:r>
              <a:rPr lang="en-GB"/>
              <a:t>© Quadrangle 2024 INTERNAL</a:t>
            </a:r>
          </a:p>
        </p:txBody>
      </p:sp>
      <p:sp>
        <p:nvSpPr>
          <p:cNvPr id="6" name="Slide Number Placeholder 5">
            <a:extLst>
              <a:ext uri="{FF2B5EF4-FFF2-40B4-BE49-F238E27FC236}">
                <a16:creationId xmlns:a16="http://schemas.microsoft.com/office/drawing/2014/main" id="{28925BC4-19C6-48BF-5612-CB7DF7A81ED3}"/>
              </a:ext>
            </a:extLst>
          </p:cNvPr>
          <p:cNvSpPr>
            <a:spLocks noGrp="1"/>
          </p:cNvSpPr>
          <p:nvPr>
            <p:ph type="sldNum" sz="quarter" idx="12"/>
          </p:nvPr>
        </p:nvSpPr>
        <p:spPr/>
        <p:txBody>
          <a:bodyPr/>
          <a:lstStyle/>
          <a:p>
            <a:fld id="{D21AD756-BDF5-4970-ABE2-54C1A0898887}" type="slidenum">
              <a:rPr lang="en-GB" smtClean="0"/>
              <a:t>52</a:t>
            </a:fld>
            <a:endParaRPr lang="en-GB"/>
          </a:p>
        </p:txBody>
      </p:sp>
    </p:spTree>
    <p:extLst>
      <p:ext uri="{BB962C8B-B14F-4D97-AF65-F5344CB8AC3E}">
        <p14:creationId xmlns:p14="http://schemas.microsoft.com/office/powerpoint/2010/main" val="35904766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F9BA12-072C-6E6E-E362-5DC617C5450E}"/>
              </a:ext>
            </a:extLst>
          </p:cNvPr>
          <p:cNvPicPr>
            <a:picLocks noChangeAspect="1"/>
          </p:cNvPicPr>
          <p:nvPr/>
        </p:nvPicPr>
        <p:blipFill rotWithShape="1">
          <a:blip r:embed="rId3">
            <a:extLst>
              <a:ext uri="{28A0092B-C50C-407E-A947-70E740481C1C}">
                <a14:useLocalDpi xmlns:a14="http://schemas.microsoft.com/office/drawing/2010/main" val="0"/>
              </a:ext>
            </a:extLst>
          </a:blip>
          <a:srcRect t="-115"/>
          <a:stretch/>
        </p:blipFill>
        <p:spPr>
          <a:xfrm>
            <a:off x="8598" y="-6367"/>
            <a:ext cx="12174806" cy="6864367"/>
          </a:xfrm>
          <a:prstGeom prst="rect">
            <a:avLst/>
          </a:prstGeom>
        </p:spPr>
      </p:pic>
      <p:sp>
        <p:nvSpPr>
          <p:cNvPr id="4" name="Rectangle 3">
            <a:extLst>
              <a:ext uri="{FF2B5EF4-FFF2-40B4-BE49-F238E27FC236}">
                <a16:creationId xmlns:a16="http://schemas.microsoft.com/office/drawing/2014/main" id="{705FC0CD-184F-F3AC-8DB5-D3AE6A7E642B}"/>
              </a:ext>
            </a:extLst>
          </p:cNvPr>
          <p:cNvSpPr/>
          <p:nvPr/>
        </p:nvSpPr>
        <p:spPr>
          <a:xfrm>
            <a:off x="664692" y="22412"/>
            <a:ext cx="11518711" cy="6858000"/>
          </a:xfrm>
          <a:prstGeom prst="rect">
            <a:avLst/>
          </a:prstGeom>
          <a:solidFill>
            <a:srgbClr val="000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object 9">
            <a:extLst>
              <a:ext uri="{FF2B5EF4-FFF2-40B4-BE49-F238E27FC236}">
                <a16:creationId xmlns:a16="http://schemas.microsoft.com/office/drawing/2014/main" id="{1EF59716-F0E9-5AF8-57AF-56C40650EF4C}"/>
              </a:ext>
            </a:extLst>
          </p:cNvPr>
          <p:cNvSpPr/>
          <p:nvPr/>
        </p:nvSpPr>
        <p:spPr>
          <a:xfrm>
            <a:off x="0" y="0"/>
            <a:ext cx="692805" cy="6858000"/>
          </a:xfrm>
          <a:custGeom>
            <a:avLst/>
            <a:gdLst/>
            <a:ahLst/>
            <a:cxnLst/>
            <a:rect l="l" t="t" r="r" b="b"/>
            <a:pathLst>
              <a:path w="1080135" h="10692130">
                <a:moveTo>
                  <a:pt x="1079995" y="0"/>
                </a:moveTo>
                <a:lnTo>
                  <a:pt x="0" y="0"/>
                </a:lnTo>
                <a:lnTo>
                  <a:pt x="0" y="10692003"/>
                </a:lnTo>
                <a:lnTo>
                  <a:pt x="1079995" y="10692003"/>
                </a:lnTo>
                <a:lnTo>
                  <a:pt x="1079995" y="0"/>
                </a:lnTo>
                <a:close/>
              </a:path>
            </a:pathLst>
          </a:custGeom>
          <a:solidFill>
            <a:schemeClr val="accent2"/>
          </a:solidFill>
        </p:spPr>
        <p:txBody>
          <a:bodyPr wrap="square" lIns="0" tIns="0" rIns="0" bIns="0" rtlCol="0"/>
          <a:lstStyle/>
          <a:p>
            <a:endParaRPr/>
          </a:p>
        </p:txBody>
      </p:sp>
      <p:sp>
        <p:nvSpPr>
          <p:cNvPr id="3" name="object 10">
            <a:extLst>
              <a:ext uri="{FF2B5EF4-FFF2-40B4-BE49-F238E27FC236}">
                <a16:creationId xmlns:a16="http://schemas.microsoft.com/office/drawing/2014/main" id="{AFABD241-EECA-04E8-6BB1-1415F583CE60}"/>
              </a:ext>
            </a:extLst>
          </p:cNvPr>
          <p:cNvSpPr/>
          <p:nvPr/>
        </p:nvSpPr>
        <p:spPr>
          <a:xfrm>
            <a:off x="222744" y="3305345"/>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object 12">
            <a:extLst>
              <a:ext uri="{FF2B5EF4-FFF2-40B4-BE49-F238E27FC236}">
                <a16:creationId xmlns:a16="http://schemas.microsoft.com/office/drawing/2014/main" id="{4FE2C771-29F3-1CFA-5FDA-CFD9E22165AA}"/>
              </a:ext>
            </a:extLst>
          </p:cNvPr>
          <p:cNvSpPr/>
          <p:nvPr/>
        </p:nvSpPr>
        <p:spPr>
          <a:xfrm>
            <a:off x="7643973" y="2476071"/>
            <a:ext cx="4191957" cy="3677551"/>
          </a:xfrm>
          <a:custGeom>
            <a:avLst/>
            <a:gdLst/>
            <a:ahLst/>
            <a:cxnLst/>
            <a:rect l="l" t="t" r="r" b="b"/>
            <a:pathLst>
              <a:path w="8496300" h="6678295">
                <a:moveTo>
                  <a:pt x="8495995" y="0"/>
                </a:moveTo>
                <a:lnTo>
                  <a:pt x="0" y="0"/>
                </a:lnTo>
                <a:lnTo>
                  <a:pt x="0" y="6677990"/>
                </a:lnTo>
                <a:lnTo>
                  <a:pt x="8495995" y="6677990"/>
                </a:lnTo>
                <a:lnTo>
                  <a:pt x="8495995" y="0"/>
                </a:lnTo>
                <a:close/>
              </a:path>
            </a:pathLst>
          </a:custGeom>
          <a:solidFill>
            <a:schemeClr val="accent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7F0C383E-8B34-2B7F-6506-7F076C5290C1}"/>
              </a:ext>
            </a:extLst>
          </p:cNvPr>
          <p:cNvSpPr>
            <a:spLocks noGrp="1"/>
          </p:cNvSpPr>
          <p:nvPr>
            <p:ph type="title"/>
          </p:nvPr>
        </p:nvSpPr>
        <p:spPr/>
        <p:txBody>
          <a:bodyPr/>
          <a:lstStyle/>
          <a:p>
            <a:r>
              <a:rPr kumimoji="0" lang="en-GB" sz="4400" b="0" i="0" u="none" strike="noStrike" kern="0" cap="none" spc="100" normalizeH="0" baseline="0" noProof="0">
                <a:ln>
                  <a:noFill/>
                </a:ln>
                <a:solidFill>
                  <a:prstClr val="white"/>
                </a:solidFill>
                <a:effectLst/>
                <a:uLnTx/>
                <a:uFillTx/>
                <a:latin typeface="Aptos" panose="020B0004020202020204" pitchFamily="34" charset="0"/>
                <a:ea typeface="+mn-ea"/>
                <a:cs typeface="Arial"/>
              </a:rPr>
              <a:t>CONTENTS</a:t>
            </a:r>
            <a:endParaRPr lang="en-GB"/>
          </a:p>
        </p:txBody>
      </p:sp>
      <p:sp>
        <p:nvSpPr>
          <p:cNvPr id="9" name="Footer Placeholder 4">
            <a:extLst>
              <a:ext uri="{FF2B5EF4-FFF2-40B4-BE49-F238E27FC236}">
                <a16:creationId xmlns:a16="http://schemas.microsoft.com/office/drawing/2014/main" id="{8C8354E7-9164-0C1A-4848-C9979B5F30C3}"/>
              </a:ext>
            </a:extLst>
          </p:cNvPr>
          <p:cNvSpPr txBox="1">
            <a:spLocks/>
          </p:cNvSpPr>
          <p:nvPr/>
        </p:nvSpPr>
        <p:spPr>
          <a:xfrm>
            <a:off x="10164726" y="6514435"/>
            <a:ext cx="1671204" cy="241945"/>
          </a:xfrm>
          <a:prstGeom prst="rect">
            <a:avLst/>
          </a:prstGeom>
        </p:spPr>
        <p:txBody>
          <a:bodyPr vert="horz" lIns="0" tIns="0" rIns="0" bIns="0" rtlCol="0" anchor="ctr"/>
          <a:lstStyle>
            <a:defPPr>
              <a:defRPr lang="en-US"/>
            </a:defPPr>
            <a:lvl1pPr marL="0" algn="l" defTabSz="457200" rtl="0" eaLnBrk="1" latinLnBrk="0" hangingPunct="1">
              <a:defRPr sz="700" kern="1200">
                <a:solidFill>
                  <a:schemeClr val="tx1"/>
                </a:solidFill>
                <a:latin typeface="Aptos" panose="020B00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rPr>
              <a:t>© Quadrangle 2024 </a:t>
            </a:r>
            <a:r>
              <a:rPr kumimoji="0" lang="en-GB" sz="700" b="0" i="0" u="none" strike="noStrike" kern="1200" cap="all" spc="0" normalizeH="0" baseline="0" noProof="0">
                <a:ln>
                  <a:noFill/>
                </a:ln>
                <a:solidFill>
                  <a:prstClr val="white"/>
                </a:solidFill>
                <a:effectLst/>
                <a:uLnTx/>
                <a:uFillTx/>
                <a:latin typeface="Aptos" panose="020B0004020202020204" pitchFamily="34" charset="0"/>
                <a:ea typeface="+mn-ea"/>
                <a:cs typeface="Arial" panose="020B0604020202020204" pitchFamily="34" charset="0"/>
              </a:rPr>
              <a:t>internal</a:t>
            </a:r>
            <a:endParaRPr kumimoji="0" lang="en-GB" sz="700" b="0" i="0" u="none" strike="noStrike" kern="1200" cap="all" spc="0" normalizeH="0" baseline="0" noProof="0">
              <a:ln>
                <a:noFill/>
              </a:ln>
              <a:solidFill>
                <a:prstClr val="white"/>
              </a:solidFill>
              <a:effectLst/>
              <a:uLnTx/>
              <a:uFillTx/>
              <a:latin typeface="Aptos" panose="020B0004020202020204" pitchFamily="34" charset="0"/>
              <a:ea typeface="+mn-ea"/>
              <a:cs typeface="+mn-cs"/>
            </a:endParaRPr>
          </a:p>
        </p:txBody>
      </p:sp>
      <p:graphicFrame>
        <p:nvGraphicFramePr>
          <p:cNvPr id="15" name="Table 14">
            <a:extLst>
              <a:ext uri="{FF2B5EF4-FFF2-40B4-BE49-F238E27FC236}">
                <a16:creationId xmlns:a16="http://schemas.microsoft.com/office/drawing/2014/main" id="{FEAA77CC-FD39-9FC9-165A-A0F9F8E56A84}"/>
              </a:ext>
            </a:extLst>
          </p:cNvPr>
          <p:cNvGraphicFramePr>
            <a:graphicFrameLocks noGrp="1"/>
          </p:cNvGraphicFramePr>
          <p:nvPr>
            <p:extLst>
              <p:ext uri="{D42A27DB-BD31-4B8C-83A1-F6EECF244321}">
                <p14:modId xmlns:p14="http://schemas.microsoft.com/office/powerpoint/2010/main" val="1225602989"/>
              </p:ext>
            </p:extLst>
          </p:nvPr>
        </p:nvGraphicFramePr>
        <p:xfrm>
          <a:off x="7808359" y="2765469"/>
          <a:ext cx="3722460" cy="3114040"/>
        </p:xfrm>
        <a:graphic>
          <a:graphicData uri="http://schemas.openxmlformats.org/drawingml/2006/table">
            <a:tbl>
              <a:tblPr firstRow="1" bandRow="1">
                <a:tableStyleId>{2D5ABB26-0587-4C30-8999-92F81FD0307C}</a:tableStyleId>
              </a:tblPr>
              <a:tblGrid>
                <a:gridCol w="369870">
                  <a:extLst>
                    <a:ext uri="{9D8B030D-6E8A-4147-A177-3AD203B41FA5}">
                      <a16:colId xmlns:a16="http://schemas.microsoft.com/office/drawing/2014/main" val="2341043478"/>
                    </a:ext>
                  </a:extLst>
                </a:gridCol>
                <a:gridCol w="2845942">
                  <a:extLst>
                    <a:ext uri="{9D8B030D-6E8A-4147-A177-3AD203B41FA5}">
                      <a16:colId xmlns:a16="http://schemas.microsoft.com/office/drawing/2014/main" val="147132705"/>
                    </a:ext>
                  </a:extLst>
                </a:gridCol>
                <a:gridCol w="506648">
                  <a:extLst>
                    <a:ext uri="{9D8B030D-6E8A-4147-A177-3AD203B41FA5}">
                      <a16:colId xmlns:a16="http://schemas.microsoft.com/office/drawing/2014/main" val="2647262219"/>
                    </a:ext>
                  </a:extLst>
                </a:gridCol>
              </a:tblGrid>
              <a:tr h="370840">
                <a:tc>
                  <a:txBody>
                    <a:bodyPr/>
                    <a:lstStyle/>
                    <a:p>
                      <a:pPr algn="r"/>
                      <a:r>
                        <a:rPr lang="en-GB" sz="1400">
                          <a:solidFill>
                            <a:schemeClr val="tx1">
                              <a:lumMod val="50000"/>
                              <a:lumOff val="50000"/>
                            </a:schemeClr>
                          </a:solidFill>
                        </a:rPr>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rPr>
                        <a:t>BACKGROUND, OBJECTIVES AND METHODOLOGY</a:t>
                      </a:r>
                    </a:p>
                  </a:txBody>
                  <a:tcPr/>
                </a:tc>
                <a:tc>
                  <a:txBody>
                    <a:bodyPr/>
                    <a:lstStyle/>
                    <a:p>
                      <a:pPr algn="ctr"/>
                      <a:r>
                        <a:rPr lang="en-GB" sz="1400">
                          <a:solidFill>
                            <a:schemeClr val="tx1">
                              <a:lumMod val="50000"/>
                              <a:lumOff val="50000"/>
                            </a:schemeClr>
                          </a:solidFill>
                        </a:rPr>
                        <a:t>3</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3099621354"/>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sym typeface="Wingdings" panose="05000000000000000000" pitchFamily="2" charset="2"/>
                        </a:rPr>
                        <a:t>2</a:t>
                      </a:r>
                      <a:endParaRPr lang="en-GB" sz="1400">
                        <a:solidFill>
                          <a:schemeClr val="tx1">
                            <a:lumMod val="50000"/>
                            <a:lumOff val="50000"/>
                          </a:schemeClr>
                        </a:solidFill>
                      </a:endParaRPr>
                    </a:p>
                  </a:txBody>
                  <a:tcPr/>
                </a:tc>
                <a:tc>
                  <a:txBody>
                    <a:bodyPr/>
                    <a:lstStyle/>
                    <a:p>
                      <a:pPr marL="0" lvl="0" indent="0" algn="l">
                        <a:lnSpc>
                          <a:spcPct val="112000"/>
                        </a:lnSpc>
                        <a:spcAft>
                          <a:spcPts val="300"/>
                        </a:spcAft>
                        <a:buFont typeface="+mj-lt"/>
                        <a:buNone/>
                        <a:defRPr/>
                      </a:pPr>
                      <a:r>
                        <a:rPr lang="en-GB" sz="1400">
                          <a:solidFill>
                            <a:schemeClr val="tx1">
                              <a:lumMod val="50000"/>
                              <a:lumOff val="50000"/>
                            </a:schemeClr>
                          </a:solidFill>
                        </a:rPr>
                        <a:t>EXECUTIVE SUMMARY </a:t>
                      </a:r>
                    </a:p>
                  </a:txBody>
                  <a:tcPr/>
                </a:tc>
                <a:tc>
                  <a:txBody>
                    <a:bodyPr/>
                    <a:lstStyle/>
                    <a:p>
                      <a:pPr algn="ctr"/>
                      <a:r>
                        <a:rPr lang="en-GB" sz="1400">
                          <a:solidFill>
                            <a:schemeClr val="tx1">
                              <a:lumMod val="50000"/>
                              <a:lumOff val="50000"/>
                            </a:schemeClr>
                          </a:solidFill>
                        </a:rPr>
                        <a:t>9</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1299622883"/>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sym typeface="Wingdings" panose="05000000000000000000" pitchFamily="2" charset="2"/>
                        </a:rPr>
                        <a:t>3</a:t>
                      </a:r>
                      <a:endParaRPr lang="en-GB" sz="1400">
                        <a:solidFill>
                          <a:schemeClr val="tx1">
                            <a:lumMod val="50000"/>
                            <a:lumOff val="50000"/>
                          </a:schemeClr>
                        </a:solidFill>
                      </a:endParaRPr>
                    </a:p>
                  </a:txBody>
                  <a:tcPr/>
                </a:tc>
                <a:tc>
                  <a:txBody>
                    <a:bodyPr/>
                    <a:lstStyle/>
                    <a:p>
                      <a:r>
                        <a:rPr lang="en-GB" sz="1400">
                          <a:solidFill>
                            <a:schemeClr val="tx1">
                              <a:lumMod val="50000"/>
                              <a:lumOff val="50000"/>
                            </a:schemeClr>
                          </a:solidFill>
                        </a:rPr>
                        <a:t>THE “RULES” FOR ENGAGEMENT</a:t>
                      </a:r>
                    </a:p>
                  </a:txBody>
                  <a:tcPr/>
                </a:tc>
                <a:tc>
                  <a:txBody>
                    <a:bodyPr/>
                    <a:lstStyle/>
                    <a:p>
                      <a:pPr algn="ctr"/>
                      <a:r>
                        <a:rPr lang="en-GB" sz="1400">
                          <a:solidFill>
                            <a:schemeClr val="tx1">
                              <a:lumMod val="50000"/>
                              <a:lumOff val="50000"/>
                            </a:schemeClr>
                          </a:solidFill>
                        </a:rPr>
                        <a:t>13</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2176997481"/>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rPr>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rPr>
                        <a:t>CHANNEL USE</a:t>
                      </a:r>
                    </a:p>
                  </a:txBody>
                  <a:tcPr/>
                </a:tc>
                <a:tc>
                  <a:txBody>
                    <a:bodyPr/>
                    <a:lstStyle/>
                    <a:p>
                      <a:pPr algn="ctr"/>
                      <a:r>
                        <a:rPr lang="en-GB" sz="1400">
                          <a:solidFill>
                            <a:schemeClr val="tx1">
                              <a:lumMod val="50000"/>
                              <a:lumOff val="50000"/>
                            </a:schemeClr>
                          </a:solidFill>
                        </a:rPr>
                        <a:t>21</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259995560"/>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rPr>
                        <a:t>THE LANGUAGE OF DISRUPTION</a:t>
                      </a:r>
                    </a:p>
                  </a:txBody>
                  <a:tcPr/>
                </a:tc>
                <a:tc>
                  <a:txBody>
                    <a:bodyPr/>
                    <a:lstStyle/>
                    <a:p>
                      <a:pPr algn="ctr"/>
                      <a:r>
                        <a:rPr lang="en-GB" sz="1400">
                          <a:solidFill>
                            <a:schemeClr val="tx1">
                              <a:lumMod val="50000"/>
                              <a:lumOff val="50000"/>
                            </a:schemeClr>
                          </a:solidFill>
                        </a:rPr>
                        <a:t>31</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3263867188"/>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rPr>
                        <a:t>TICKET ACCEPTANCE</a:t>
                      </a:r>
                    </a:p>
                  </a:txBody>
                  <a:tcPr/>
                </a:tc>
                <a:tc>
                  <a:txBody>
                    <a:bodyPr/>
                    <a:lstStyle/>
                    <a:p>
                      <a:pPr algn="ctr"/>
                      <a:r>
                        <a:rPr lang="en-GB" sz="1400" dirty="0">
                          <a:solidFill>
                            <a:schemeClr val="tx1">
                              <a:lumMod val="50000"/>
                              <a:lumOff val="50000"/>
                            </a:schemeClr>
                          </a:solidFill>
                        </a:rPr>
                        <a:t>40</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1551487542"/>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bg1">
                              <a:lumMod val="95000"/>
                            </a:schemeClr>
                          </a:solidFill>
                        </a:rPr>
                        <a:t>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bg1">
                              <a:lumMod val="95000"/>
                            </a:schemeClr>
                          </a:solidFill>
                        </a:rPr>
                        <a:t>SPECIFIC INTERVENTIONS</a:t>
                      </a:r>
                    </a:p>
                  </a:txBody>
                  <a:tcPr/>
                </a:tc>
                <a:tc>
                  <a:txBody>
                    <a:bodyPr/>
                    <a:lstStyle/>
                    <a:p>
                      <a:pPr algn="ctr"/>
                      <a:r>
                        <a:rPr lang="en-GB" sz="1400" dirty="0">
                          <a:solidFill>
                            <a:schemeClr val="bg1">
                              <a:lumMod val="95000"/>
                            </a:schemeClr>
                          </a:solidFill>
                        </a:rPr>
                        <a:t>47</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2089204544"/>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rPr>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rPr>
                        <a:t>APPENDIX</a:t>
                      </a:r>
                    </a:p>
                  </a:txBody>
                  <a:tcPr/>
                </a:tc>
                <a:tc>
                  <a:txBody>
                    <a:bodyPr/>
                    <a:lstStyle/>
                    <a:p>
                      <a:pPr algn="ctr"/>
                      <a:r>
                        <a:rPr lang="en-GB" sz="1400" dirty="0">
                          <a:solidFill>
                            <a:schemeClr val="tx1">
                              <a:lumMod val="50000"/>
                              <a:lumOff val="50000"/>
                            </a:schemeClr>
                          </a:solidFill>
                        </a:rPr>
                        <a:t>59</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949121324"/>
                  </a:ext>
                </a:extLst>
              </a:tr>
            </a:tbl>
          </a:graphicData>
        </a:graphic>
      </p:graphicFrame>
      <p:sp>
        <p:nvSpPr>
          <p:cNvPr id="16" name="Footer Placeholder 15">
            <a:extLst>
              <a:ext uri="{FF2B5EF4-FFF2-40B4-BE49-F238E27FC236}">
                <a16:creationId xmlns:a16="http://schemas.microsoft.com/office/drawing/2014/main" id="{52B61FD6-A542-4861-146D-424C2B40F0C7}"/>
              </a:ext>
            </a:extLst>
          </p:cNvPr>
          <p:cNvSpPr>
            <a:spLocks noGrp="1"/>
          </p:cNvSpPr>
          <p:nvPr>
            <p:ph type="ftr" sz="quarter" idx="4294967295"/>
          </p:nvPr>
        </p:nvSpPr>
        <p:spPr>
          <a:xfrm>
            <a:off x="4038600" y="6356350"/>
            <a:ext cx="4114800" cy="365125"/>
          </a:xfrm>
        </p:spPr>
        <p:txBody>
          <a:bodyPr/>
          <a:lstStyle/>
          <a:p>
            <a:r>
              <a:rPr lang="en-GB"/>
              <a:t>© Quadrangle 2024 INTERNAL</a:t>
            </a:r>
          </a:p>
        </p:txBody>
      </p:sp>
      <p:sp>
        <p:nvSpPr>
          <p:cNvPr id="5" name="Slide Number Placeholder 4">
            <a:extLst>
              <a:ext uri="{FF2B5EF4-FFF2-40B4-BE49-F238E27FC236}">
                <a16:creationId xmlns:a16="http://schemas.microsoft.com/office/drawing/2014/main" id="{311312BA-0EF9-7105-5DD8-051EA5E7E0A0}"/>
              </a:ext>
            </a:extLst>
          </p:cNvPr>
          <p:cNvSpPr>
            <a:spLocks noGrp="1"/>
          </p:cNvSpPr>
          <p:nvPr>
            <p:ph type="sldNum" sz="quarter" idx="12"/>
          </p:nvPr>
        </p:nvSpPr>
        <p:spPr/>
        <p:txBody>
          <a:bodyPr/>
          <a:lstStyle/>
          <a:p>
            <a:fld id="{D21AD756-BDF5-4970-ABE2-54C1A0898887}" type="slidenum">
              <a:rPr lang="en-GB" smtClean="0"/>
              <a:t>53</a:t>
            </a:fld>
            <a:endParaRPr lang="en-GB"/>
          </a:p>
        </p:txBody>
      </p:sp>
    </p:spTree>
    <p:extLst>
      <p:ext uri="{BB962C8B-B14F-4D97-AF65-F5344CB8AC3E}">
        <p14:creationId xmlns:p14="http://schemas.microsoft.com/office/powerpoint/2010/main" val="11309504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254CE656-006E-0B08-8552-F0F035566DCB}"/>
              </a:ext>
            </a:extLst>
          </p:cNvPr>
          <p:cNvSpPr/>
          <p:nvPr/>
        </p:nvSpPr>
        <p:spPr>
          <a:xfrm>
            <a:off x="0" y="0"/>
            <a:ext cx="692805" cy="6858000"/>
          </a:xfrm>
          <a:custGeom>
            <a:avLst/>
            <a:gdLst/>
            <a:ahLst/>
            <a:cxnLst/>
            <a:rect l="l" t="t" r="r" b="b"/>
            <a:pathLst>
              <a:path w="1080135" h="10692130">
                <a:moveTo>
                  <a:pt x="1079995" y="0"/>
                </a:moveTo>
                <a:lnTo>
                  <a:pt x="0" y="0"/>
                </a:lnTo>
                <a:lnTo>
                  <a:pt x="0" y="10692003"/>
                </a:lnTo>
                <a:lnTo>
                  <a:pt x="1079995" y="10692003"/>
                </a:lnTo>
                <a:lnTo>
                  <a:pt x="1079995" y="0"/>
                </a:lnTo>
                <a:close/>
              </a:path>
            </a:pathLst>
          </a:custGeom>
          <a:solidFill>
            <a:schemeClr val="accent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object 10">
            <a:extLst>
              <a:ext uri="{FF2B5EF4-FFF2-40B4-BE49-F238E27FC236}">
                <a16:creationId xmlns:a16="http://schemas.microsoft.com/office/drawing/2014/main" id="{AFABD241-EECA-04E8-6BB1-1415F583CE60}"/>
              </a:ext>
            </a:extLst>
          </p:cNvPr>
          <p:cNvSpPr/>
          <p:nvPr/>
        </p:nvSpPr>
        <p:spPr>
          <a:xfrm>
            <a:off x="222744" y="3305345"/>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object 14">
            <a:extLst>
              <a:ext uri="{FF2B5EF4-FFF2-40B4-BE49-F238E27FC236}">
                <a16:creationId xmlns:a16="http://schemas.microsoft.com/office/drawing/2014/main" id="{5F812337-0A60-91E4-5E42-907979D339BA}"/>
              </a:ext>
            </a:extLst>
          </p:cNvPr>
          <p:cNvSpPr txBox="1">
            <a:spLocks/>
          </p:cNvSpPr>
          <p:nvPr/>
        </p:nvSpPr>
        <p:spPr>
          <a:xfrm>
            <a:off x="1019175" y="6560860"/>
            <a:ext cx="3716020" cy="153888"/>
          </a:xfrm>
          <a:prstGeom prst="rect">
            <a:avLst/>
          </a:prstGeom>
        </p:spPr>
        <p:txBody>
          <a:bodyPr vert="horz" wrap="square" lIns="0" tIns="0" rIns="0" bIns="0" rtlCol="0" anchor="ctr">
            <a:spAutoFit/>
          </a:bodyPr>
          <a:lstStyle>
            <a:defPPr>
              <a:defRPr kern="0"/>
            </a:defPPr>
            <a:lvl1pPr>
              <a:defRPr sz="1200" b="0" i="0">
                <a:solidFill>
                  <a:schemeClr val="tx1"/>
                </a:solidFill>
                <a:latin typeface="Trebuchet MS"/>
                <a:cs typeface="Trebuchet MS"/>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Passenger Information D</a:t>
            </a:r>
            <a:r>
              <a:rPr kumimoji="0" lang="en-GB" sz="1000" b="1" i="0" u="none" strike="noStrike" kern="0" cap="none" spc="0" normalizeH="0" baseline="0" noProof="0" err="1">
                <a:ln>
                  <a:noFill/>
                </a:ln>
                <a:solidFill>
                  <a:prstClr val="black"/>
                </a:solidFill>
                <a:effectLst/>
                <a:uLnTx/>
                <a:uFillTx/>
                <a:latin typeface="Aptos Display" panose="02110004020202020204"/>
                <a:ea typeface="+mn-ea"/>
                <a:cs typeface="Gill Sans MT"/>
              </a:rPr>
              <a:t>uring</a:t>
            </a:r>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 Disruption – Debrief </a:t>
            </a:r>
            <a:endParaRPr kumimoji="0" lang="en-GB" sz="1000" b="0" i="0" u="none" strike="noStrike" kern="0" cap="none" spc="140" normalizeH="0" baseline="0" noProof="0">
              <a:ln>
                <a:noFill/>
              </a:ln>
              <a:solidFill>
                <a:prstClr val="black"/>
              </a:solidFill>
              <a:effectLst/>
              <a:uLnTx/>
              <a:uFillTx/>
              <a:latin typeface="Aptos Display" panose="02110004020202020204"/>
              <a:ea typeface="+mn-ea"/>
              <a:cs typeface="Gill Sans MT"/>
            </a:endParaRPr>
          </a:p>
        </p:txBody>
      </p:sp>
      <p:sp>
        <p:nvSpPr>
          <p:cNvPr id="42" name="object 16">
            <a:extLst>
              <a:ext uri="{FF2B5EF4-FFF2-40B4-BE49-F238E27FC236}">
                <a16:creationId xmlns:a16="http://schemas.microsoft.com/office/drawing/2014/main" id="{7C9FD81E-79A9-7FCF-B2E4-6051987BD5F9}"/>
              </a:ext>
            </a:extLst>
          </p:cNvPr>
          <p:cNvSpPr txBox="1">
            <a:spLocks/>
          </p:cNvSpPr>
          <p:nvPr/>
        </p:nvSpPr>
        <p:spPr>
          <a:xfrm>
            <a:off x="1019174" y="229101"/>
            <a:ext cx="7237066" cy="553998"/>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0" cap="none" spc="100" normalizeH="0" baseline="0" noProof="0">
                <a:ln>
                  <a:noFill/>
                </a:ln>
                <a:solidFill>
                  <a:schemeClr val="accent2"/>
                </a:solidFill>
                <a:effectLst/>
                <a:uLnTx/>
                <a:uFillTx/>
                <a:latin typeface="Aptos" panose="020B0004020202020204" pitchFamily="34" charset="0"/>
                <a:ea typeface="+mn-ea"/>
                <a:cs typeface="Arial"/>
              </a:rPr>
              <a:t>LIVE MAPS</a:t>
            </a:r>
            <a:endParaRPr kumimoji="0" lang="en-GB" sz="1400" b="0" i="0" u="none" strike="noStrike" kern="0" cap="none" spc="0" normalizeH="0" baseline="0" noProof="0">
              <a:ln>
                <a:noFill/>
              </a:ln>
              <a:solidFill>
                <a:schemeClr val="accent2"/>
              </a:solidFill>
              <a:effectLst/>
              <a:uLnTx/>
              <a:uFillTx/>
              <a:latin typeface="Aptos" panose="020B0004020202020204" pitchFamily="34" charset="0"/>
              <a:ea typeface="+mn-ea"/>
              <a:cs typeface="Arial"/>
            </a:endParaRPr>
          </a:p>
        </p:txBody>
      </p:sp>
      <p:sp>
        <p:nvSpPr>
          <p:cNvPr id="5" name="object 11">
            <a:extLst>
              <a:ext uri="{FF2B5EF4-FFF2-40B4-BE49-F238E27FC236}">
                <a16:creationId xmlns:a16="http://schemas.microsoft.com/office/drawing/2014/main" id="{79511D87-6DF6-881A-D94F-64EE595C6127}"/>
              </a:ext>
            </a:extLst>
          </p:cNvPr>
          <p:cNvSpPr/>
          <p:nvPr/>
        </p:nvSpPr>
        <p:spPr>
          <a:xfrm>
            <a:off x="4318611" y="1729648"/>
            <a:ext cx="7573351" cy="4695222"/>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2" name="Content Placeholder 3">
            <a:extLst>
              <a:ext uri="{FF2B5EF4-FFF2-40B4-BE49-F238E27FC236}">
                <a16:creationId xmlns:a16="http://schemas.microsoft.com/office/drawing/2014/main" id="{D8ED29C2-50A3-C7C3-D0FA-A5C31A0C2853}"/>
              </a:ext>
            </a:extLst>
          </p:cNvPr>
          <p:cNvSpPr txBox="1">
            <a:spLocks/>
          </p:cNvSpPr>
          <p:nvPr/>
        </p:nvSpPr>
        <p:spPr>
          <a:xfrm>
            <a:off x="4439135" y="1790704"/>
            <a:ext cx="7200800" cy="4489604"/>
          </a:xfrm>
          <a:prstGeom prst="rect">
            <a:avLst/>
          </a:prstGeom>
        </p:spPr>
        <p:txBody>
          <a:bodyPr vert="horz" lIns="0" tIns="0" rIns="0" bIns="0" rtlCol="0" anchor="t"/>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spcBef>
                <a:spcPts val="600"/>
              </a:spcBef>
              <a:buClrTx/>
              <a:buSzTx/>
              <a:buFontTx/>
              <a:buNone/>
              <a:tabLst/>
              <a:defRPr/>
            </a:pPr>
            <a:r>
              <a:rPr kumimoji="0" lang="en-GB" sz="1600" b="1"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What’s working?</a:t>
            </a:r>
          </a:p>
          <a:p>
            <a:pPr marL="285750" marR="0" lvl="0" indent="-285750" algn="l" defTabSz="914400" rtl="0" eaLnBrk="1" fontAlgn="auto" latinLnBrk="0" hangingPunct="1">
              <a:spcBef>
                <a:spcPts val="600"/>
              </a:spcBef>
              <a:buClrTx/>
              <a:buSzTx/>
              <a:buFont typeface="Arial" panose="020B0604020202020204" pitchFamily="34" charset="0"/>
              <a:buChar char="•"/>
              <a:tabLst/>
              <a:defRPr/>
            </a:pPr>
            <a:r>
              <a:rPr lang="en-GB" sz="1400">
                <a:solidFill>
                  <a:prstClr val="black">
                    <a:lumMod val="75000"/>
                    <a:lumOff val="25000"/>
                  </a:prstClr>
                </a:solidFill>
                <a:latin typeface="Aptos" panose="02110004020202020204"/>
              </a:rPr>
              <a:t>Whilst the majority had not used one before, a live map was liked and appreciated for different situations – if the passenger had lots of time before their trip to inspect this, if it was a more unfamiliar route, a longer route and if they wanted to find out additional information at a particular station (e.g. access facilities)</a:t>
            </a:r>
          </a:p>
          <a:p>
            <a:pPr marL="285750" marR="0" lvl="0" indent="-285750" algn="l" defTabSz="914400" rtl="0" eaLnBrk="1" fontAlgn="auto" latinLnBrk="0" hangingPunct="1">
              <a:spcBef>
                <a:spcPts val="600"/>
              </a:spcBef>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More likely to be used in advance of a trip</a:t>
            </a:r>
            <a:r>
              <a:rPr lang="en-GB" sz="1400">
                <a:solidFill>
                  <a:prstClr val="black">
                    <a:lumMod val="75000"/>
                    <a:lumOff val="25000"/>
                  </a:prstClr>
                </a:solidFill>
                <a:latin typeface="Aptos" panose="02110004020202020204"/>
              </a:rPr>
              <a:t> with passengers saying it would be very helpful for planning ahead, with the key highlighting upcoming disruption a big hit </a:t>
            </a:r>
          </a:p>
          <a:p>
            <a:pPr marR="0" lvl="0" algn="l" defTabSz="914400" rtl="0" eaLnBrk="1" fontAlgn="auto" latinLnBrk="0" hangingPunct="1">
              <a:spcBef>
                <a:spcPts val="1200"/>
              </a:spcBef>
              <a:buClrTx/>
              <a:buSzTx/>
              <a:tabLst/>
              <a:defRPr/>
            </a:pPr>
            <a:r>
              <a:rPr kumimoji="0" lang="en-GB" sz="1600" b="1"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What’s not? </a:t>
            </a:r>
          </a:p>
          <a:p>
            <a:pPr marL="285750" marR="0" lvl="0" indent="-285750" algn="l" defTabSz="914400" rtl="0" eaLnBrk="1" fontAlgn="auto" latinLnBrk="0" hangingPunct="1">
              <a:spcBef>
                <a:spcPts val="600"/>
              </a:spcBef>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There were some concerns about whether it would work well on a mobile, if wi-fi was needed to access the content and if it would be suitable for those</a:t>
            </a:r>
            <a:r>
              <a:rPr lang="en-GB" sz="1400">
                <a:solidFill>
                  <a:prstClr val="black">
                    <a:lumMod val="75000"/>
                    <a:lumOff val="25000"/>
                  </a:prstClr>
                </a:solidFill>
                <a:latin typeface="Aptos" panose="02110004020202020204"/>
              </a:rPr>
              <a:t> who are less digitally savvy</a:t>
            </a:r>
          </a:p>
          <a:p>
            <a:pPr marL="285750" marR="0" lvl="0" indent="-285750" algn="l" defTabSz="914400" rtl="0" eaLnBrk="1" fontAlgn="auto" latinLnBrk="0" hangingPunct="1">
              <a:spcBef>
                <a:spcPts val="600"/>
              </a:spcBef>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Initially, it was confusing and overwhelming for some as it</a:t>
            </a:r>
            <a:r>
              <a:rPr lang="en-GB" sz="1400">
                <a:solidFill>
                  <a:prstClr val="black">
                    <a:lumMod val="75000"/>
                    <a:lumOff val="25000"/>
                  </a:prstClr>
                </a:solidFill>
                <a:latin typeface="Aptos" panose="02110004020202020204"/>
              </a:rPr>
              <a:t> covered areas they were not familiar with</a:t>
            </a:r>
            <a:endParaRPr kumimoji="0" lang="en-GB" sz="14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a:p>
            <a:pPr marL="0" marR="0" lvl="0" indent="0" algn="l" defTabSz="914400" rtl="0" eaLnBrk="1" fontAlgn="auto" latinLnBrk="0" hangingPunct="1">
              <a:spcBef>
                <a:spcPts val="1200"/>
              </a:spcBef>
              <a:buClrTx/>
              <a:buSzTx/>
              <a:buFontTx/>
              <a:buNone/>
              <a:tabLst/>
              <a:defRPr/>
            </a:pPr>
            <a:r>
              <a:rPr kumimoji="0" lang="en-GB" sz="1600" b="1"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What this means for communicating with passengers during disruption?</a:t>
            </a:r>
          </a:p>
          <a:p>
            <a:pPr marL="285750" marR="0" lvl="0" indent="-285750" algn="l" defTabSz="914400" rtl="0" eaLnBrk="1" fontAlgn="auto" latinLnBrk="0" hangingPunct="1">
              <a:spcBef>
                <a:spcPts val="600"/>
              </a:spcBef>
              <a:buClrTx/>
              <a:buSzTx/>
              <a:buFont typeface="Arial" panose="020B0604020202020204" pitchFamily="34" charset="0"/>
              <a:buChar char="•"/>
              <a:tabLst/>
              <a:defRPr/>
            </a:pPr>
            <a:r>
              <a:rPr lang="en-GB" sz="1400">
                <a:solidFill>
                  <a:prstClr val="black">
                    <a:lumMod val="75000"/>
                    <a:lumOff val="25000"/>
                  </a:prstClr>
                </a:solidFill>
                <a:latin typeface="Aptos" panose="02110004020202020204"/>
              </a:rPr>
              <a:t>Whilst passengers grasp the idea of a live map, awareness of them needs to be improved as the content was generally liked</a:t>
            </a:r>
            <a:endParaRPr kumimoji="0" lang="en-GB" sz="14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a:p>
            <a:pPr marL="0" marR="0" lvl="0" indent="0" algn="l" defTabSz="914400" rtl="0" eaLnBrk="1" fontAlgn="auto" latinLnBrk="0" hangingPunct="1">
              <a:lnSpc>
                <a:spcPct val="112000"/>
              </a:lnSpc>
              <a:spcBef>
                <a:spcPts val="0"/>
              </a:spcBef>
              <a:spcAft>
                <a:spcPts val="600"/>
              </a:spcAft>
              <a:buClrTx/>
              <a:buSzTx/>
              <a:buFontTx/>
              <a:buNone/>
              <a:tabLst/>
              <a:defRPr/>
            </a:pPr>
            <a:endParaRPr kumimoji="0" lang="en-GB" sz="16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a:p>
            <a:pPr marL="0" marR="0" lvl="0" indent="0" algn="l" defTabSz="914400" rtl="0" eaLnBrk="1" fontAlgn="auto" latinLnBrk="0" hangingPunct="1">
              <a:lnSpc>
                <a:spcPct val="112000"/>
              </a:lnSpc>
              <a:spcBef>
                <a:spcPts val="0"/>
              </a:spcBef>
              <a:spcAft>
                <a:spcPts val="600"/>
              </a:spcAft>
              <a:buClrTx/>
              <a:buSzTx/>
              <a:buFontTx/>
              <a:buNone/>
              <a:tabLst/>
              <a:defRPr/>
            </a:pPr>
            <a:endParaRPr kumimoji="0" lang="en-GB" sz="16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a:p>
            <a:pPr marL="0" marR="0" lvl="0" indent="0" algn="l" defTabSz="914400" rtl="0" eaLnBrk="1" fontAlgn="auto" latinLnBrk="0" hangingPunct="1">
              <a:lnSpc>
                <a:spcPct val="112000"/>
              </a:lnSpc>
              <a:spcBef>
                <a:spcPts val="0"/>
              </a:spcBef>
              <a:spcAft>
                <a:spcPts val="600"/>
              </a:spcAft>
              <a:buClrTx/>
              <a:buSzTx/>
              <a:buFontTx/>
              <a:buNone/>
              <a:tabLst/>
              <a:defRPr/>
            </a:pPr>
            <a:endParaRPr kumimoji="0" lang="en-GB" sz="16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a:p>
            <a:pPr marL="0" marR="0" lvl="0" indent="0" algn="l" defTabSz="914400" rtl="0" eaLnBrk="1" fontAlgn="auto" latinLnBrk="0" hangingPunct="1">
              <a:lnSpc>
                <a:spcPct val="112000"/>
              </a:lnSpc>
              <a:spcBef>
                <a:spcPts val="0"/>
              </a:spcBef>
              <a:spcAft>
                <a:spcPts val="600"/>
              </a:spcAft>
              <a:buClrTx/>
              <a:buSzTx/>
              <a:buFontTx/>
              <a:buNone/>
              <a:tabLst/>
              <a:defRPr/>
            </a:pPr>
            <a:endParaRPr kumimoji="0" lang="en-GB" sz="16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a:p>
            <a:pPr marL="0" marR="0" lvl="0" indent="0" algn="l" defTabSz="914400" rtl="0" eaLnBrk="1" fontAlgn="auto" latinLnBrk="0" hangingPunct="1">
              <a:lnSpc>
                <a:spcPct val="112000"/>
              </a:lnSpc>
              <a:spcBef>
                <a:spcPts val="0"/>
              </a:spcBef>
              <a:spcAft>
                <a:spcPts val="600"/>
              </a:spcAft>
              <a:buClrTx/>
              <a:buSzTx/>
              <a:buFontTx/>
              <a:buNone/>
              <a:tabLst/>
              <a:defRPr/>
            </a:pPr>
            <a:endParaRPr kumimoji="0" lang="en-GB" sz="16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a:p>
            <a:pPr marL="0" marR="0" lvl="0" indent="0" algn="l" defTabSz="914400" rtl="0" eaLnBrk="1" fontAlgn="auto" latinLnBrk="0" hangingPunct="1">
              <a:lnSpc>
                <a:spcPct val="112000"/>
              </a:lnSpc>
              <a:spcBef>
                <a:spcPts val="0"/>
              </a:spcBef>
              <a:spcAft>
                <a:spcPts val="600"/>
              </a:spcAft>
              <a:buClrTx/>
              <a:buSzTx/>
              <a:buFontTx/>
              <a:buNone/>
              <a:tabLst/>
              <a:defRPr/>
            </a:pPr>
            <a:endParaRPr kumimoji="0" lang="en-GB" sz="16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8CF00C59-A3DE-9D5D-AFC9-0341FD42B6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175" y="1298318"/>
            <a:ext cx="2844316" cy="1502868"/>
          </a:xfrm>
          <a:prstGeom prst="rect">
            <a:avLst/>
          </a:prstGeom>
        </p:spPr>
      </p:pic>
      <p:sp>
        <p:nvSpPr>
          <p:cNvPr id="8" name="object 16">
            <a:extLst>
              <a:ext uri="{FF2B5EF4-FFF2-40B4-BE49-F238E27FC236}">
                <a16:creationId xmlns:a16="http://schemas.microsoft.com/office/drawing/2014/main" id="{4BF9F172-C2D7-7325-BDE9-0311C9DC7012}"/>
              </a:ext>
            </a:extLst>
          </p:cNvPr>
          <p:cNvSpPr txBox="1">
            <a:spLocks/>
          </p:cNvSpPr>
          <p:nvPr/>
        </p:nvSpPr>
        <p:spPr>
          <a:xfrm>
            <a:off x="1049787" y="3033568"/>
            <a:ext cx="2773066" cy="1585049"/>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kern="0" spc="100">
                <a:latin typeface="Aptos" panose="020B0004020202020204" pitchFamily="34" charset="0"/>
              </a:rPr>
              <a:t>“I wish something like this had been available when I used a wheelchair/walker, the tab where you click on the station for accessible access has lots of helpful information.”</a:t>
            </a:r>
          </a:p>
          <a:p>
            <a:pPr marR="24130" algn="r">
              <a:spcBef>
                <a:spcPts val="600"/>
              </a:spcBef>
              <a:defRPr/>
            </a:pPr>
            <a:r>
              <a:rPr lang="en-GB" sz="1400" i="1" kern="0" spc="100">
                <a:latin typeface="Aptos" panose="020B0004020202020204" pitchFamily="34" charset="0"/>
              </a:rPr>
              <a:t>England, Leisure</a:t>
            </a:r>
            <a:endParaRPr kumimoji="0" lang="en-GB" sz="1400" b="0" i="1" u="none" strike="noStrike" kern="0" cap="none" spc="0" normalizeH="0" baseline="0" noProof="0">
              <a:ln>
                <a:noFill/>
              </a:ln>
              <a:effectLst/>
              <a:uLnTx/>
              <a:uFillTx/>
              <a:latin typeface="Aptos" panose="020B0004020202020204" pitchFamily="34" charset="0"/>
              <a:ea typeface="+mn-ea"/>
              <a:cs typeface="Arial"/>
            </a:endParaRPr>
          </a:p>
        </p:txBody>
      </p:sp>
      <p:sp>
        <p:nvSpPr>
          <p:cNvPr id="15" name="object 16">
            <a:extLst>
              <a:ext uri="{FF2B5EF4-FFF2-40B4-BE49-F238E27FC236}">
                <a16:creationId xmlns:a16="http://schemas.microsoft.com/office/drawing/2014/main" id="{F2FFD61C-01A8-F334-EF53-E2E7D121D18E}"/>
              </a:ext>
            </a:extLst>
          </p:cNvPr>
          <p:cNvSpPr txBox="1">
            <a:spLocks/>
          </p:cNvSpPr>
          <p:nvPr/>
        </p:nvSpPr>
        <p:spPr>
          <a:xfrm>
            <a:off x="1019175" y="4923745"/>
            <a:ext cx="2916238" cy="1154162"/>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kern="0" spc="100">
                <a:latin typeface="Aptos" panose="020B0004020202020204" pitchFamily="34" charset="0"/>
              </a:rPr>
              <a:t>“I like the idea of this but not sure how user friendly this would be for those who are not digitally confident.”</a:t>
            </a:r>
          </a:p>
          <a:p>
            <a:pPr marR="24130" algn="r">
              <a:spcBef>
                <a:spcPts val="600"/>
              </a:spcBef>
              <a:defRPr/>
            </a:pPr>
            <a:r>
              <a:rPr lang="en-GB" sz="1400" i="1" kern="0" spc="100">
                <a:latin typeface="Aptos" panose="020B0004020202020204" pitchFamily="34" charset="0"/>
              </a:rPr>
              <a:t>England, Commuting</a:t>
            </a:r>
            <a:endParaRPr kumimoji="0" lang="en-GB" sz="1400" b="0" i="1" u="none" strike="noStrike" kern="0" cap="none" spc="0" normalizeH="0" baseline="0" noProof="0">
              <a:ln>
                <a:noFill/>
              </a:ln>
              <a:effectLst/>
              <a:uLnTx/>
              <a:uFillTx/>
              <a:latin typeface="Aptos" panose="020B0004020202020204" pitchFamily="34" charset="0"/>
              <a:ea typeface="+mn-ea"/>
              <a:cs typeface="Arial"/>
            </a:endParaRPr>
          </a:p>
        </p:txBody>
      </p:sp>
      <p:sp>
        <p:nvSpPr>
          <p:cNvPr id="6" name="Footer Placeholder 5">
            <a:extLst>
              <a:ext uri="{FF2B5EF4-FFF2-40B4-BE49-F238E27FC236}">
                <a16:creationId xmlns:a16="http://schemas.microsoft.com/office/drawing/2014/main" id="{F99E2CEB-9CBF-D18D-E09F-2F855DCFFACF}"/>
              </a:ext>
            </a:extLst>
          </p:cNvPr>
          <p:cNvSpPr>
            <a:spLocks noGrp="1"/>
          </p:cNvSpPr>
          <p:nvPr>
            <p:ph type="ftr" sz="quarter" idx="11"/>
          </p:nvPr>
        </p:nvSpPr>
        <p:spPr/>
        <p:txBody>
          <a:bodyPr/>
          <a:lstStyle/>
          <a:p>
            <a:r>
              <a:rPr lang="en-GB"/>
              <a:t>© Quadrangle 2024 INTERNAL</a:t>
            </a:r>
          </a:p>
        </p:txBody>
      </p:sp>
      <p:sp>
        <p:nvSpPr>
          <p:cNvPr id="9" name="Slide Number Placeholder 8">
            <a:extLst>
              <a:ext uri="{FF2B5EF4-FFF2-40B4-BE49-F238E27FC236}">
                <a16:creationId xmlns:a16="http://schemas.microsoft.com/office/drawing/2014/main" id="{1D77CA57-1077-CE56-09DE-FB1E34E3E598}"/>
              </a:ext>
            </a:extLst>
          </p:cNvPr>
          <p:cNvSpPr>
            <a:spLocks noGrp="1"/>
          </p:cNvSpPr>
          <p:nvPr>
            <p:ph type="sldNum" sz="quarter" idx="12"/>
          </p:nvPr>
        </p:nvSpPr>
        <p:spPr/>
        <p:txBody>
          <a:bodyPr/>
          <a:lstStyle/>
          <a:p>
            <a:fld id="{D21AD756-BDF5-4970-ABE2-54C1A0898887}" type="slidenum">
              <a:rPr lang="en-GB" smtClean="0"/>
              <a:t>54</a:t>
            </a:fld>
            <a:endParaRPr lang="en-GB"/>
          </a:p>
        </p:txBody>
      </p:sp>
    </p:spTree>
    <p:extLst>
      <p:ext uri="{BB962C8B-B14F-4D97-AF65-F5344CB8AC3E}">
        <p14:creationId xmlns:p14="http://schemas.microsoft.com/office/powerpoint/2010/main" val="8223646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254CE656-006E-0B08-8552-F0F035566DCB}"/>
              </a:ext>
            </a:extLst>
          </p:cNvPr>
          <p:cNvSpPr/>
          <p:nvPr/>
        </p:nvSpPr>
        <p:spPr>
          <a:xfrm>
            <a:off x="0" y="0"/>
            <a:ext cx="692805" cy="6858000"/>
          </a:xfrm>
          <a:custGeom>
            <a:avLst/>
            <a:gdLst/>
            <a:ahLst/>
            <a:cxnLst/>
            <a:rect l="l" t="t" r="r" b="b"/>
            <a:pathLst>
              <a:path w="1080135" h="10692130">
                <a:moveTo>
                  <a:pt x="1079995" y="0"/>
                </a:moveTo>
                <a:lnTo>
                  <a:pt x="0" y="0"/>
                </a:lnTo>
                <a:lnTo>
                  <a:pt x="0" y="10692003"/>
                </a:lnTo>
                <a:lnTo>
                  <a:pt x="1079995" y="10692003"/>
                </a:lnTo>
                <a:lnTo>
                  <a:pt x="1079995" y="0"/>
                </a:lnTo>
                <a:close/>
              </a:path>
            </a:pathLst>
          </a:custGeom>
          <a:solidFill>
            <a:schemeClr val="accent2"/>
          </a:solidFill>
        </p:spPr>
        <p:txBody>
          <a:bodyPr wrap="square" lIns="0" tIns="0" rIns="0" bIns="0" rtlCol="0"/>
          <a:lstStyle/>
          <a:p>
            <a:endParaRPr/>
          </a:p>
        </p:txBody>
      </p:sp>
      <p:sp>
        <p:nvSpPr>
          <p:cNvPr id="3" name="object 10">
            <a:extLst>
              <a:ext uri="{FF2B5EF4-FFF2-40B4-BE49-F238E27FC236}">
                <a16:creationId xmlns:a16="http://schemas.microsoft.com/office/drawing/2014/main" id="{AFABD241-EECA-04E8-6BB1-1415F583CE60}"/>
              </a:ext>
            </a:extLst>
          </p:cNvPr>
          <p:cNvSpPr/>
          <p:nvPr/>
        </p:nvSpPr>
        <p:spPr>
          <a:xfrm>
            <a:off x="222744" y="3305345"/>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endParaRPr/>
          </a:p>
        </p:txBody>
      </p:sp>
      <p:sp>
        <p:nvSpPr>
          <p:cNvPr id="4" name="object 14">
            <a:extLst>
              <a:ext uri="{FF2B5EF4-FFF2-40B4-BE49-F238E27FC236}">
                <a16:creationId xmlns:a16="http://schemas.microsoft.com/office/drawing/2014/main" id="{5F812337-0A60-91E4-5E42-907979D339BA}"/>
              </a:ext>
            </a:extLst>
          </p:cNvPr>
          <p:cNvSpPr txBox="1">
            <a:spLocks/>
          </p:cNvSpPr>
          <p:nvPr/>
        </p:nvSpPr>
        <p:spPr>
          <a:xfrm>
            <a:off x="1019175" y="6560860"/>
            <a:ext cx="3716020" cy="153888"/>
          </a:xfrm>
          <a:prstGeom prst="rect">
            <a:avLst/>
          </a:prstGeom>
        </p:spPr>
        <p:txBody>
          <a:bodyPr vert="horz" wrap="square" lIns="0" tIns="0" rIns="0" bIns="0" rtlCol="0" anchor="ctr">
            <a:spAutoFit/>
          </a:bodyPr>
          <a:lstStyle>
            <a:defPPr>
              <a:defRPr kern="0"/>
            </a:defPPr>
            <a:lvl1pPr>
              <a:defRPr sz="1200" b="0" i="0">
                <a:solidFill>
                  <a:schemeClr val="tx1"/>
                </a:solidFill>
                <a:latin typeface="Trebuchet MS"/>
                <a:cs typeface="Trebuchet MS"/>
              </a:defRPr>
            </a:lvl1pPr>
          </a:lstStyle>
          <a:p>
            <a:pPr marL="12700"/>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Passenger Information </a:t>
            </a:r>
            <a:r>
              <a:rPr lang="en-GB" sz="1000" b="1" kern="0">
                <a:solidFill>
                  <a:prstClr val="black"/>
                </a:solidFill>
                <a:latin typeface="Aptos Display" panose="02110004020202020204"/>
                <a:cs typeface="Gill Sans MT"/>
              </a:rPr>
              <a:t>D</a:t>
            </a:r>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uring Disruption – Debrief </a:t>
            </a:r>
            <a:endParaRPr kumimoji="0" lang="en-GB" sz="1000" b="0" i="0" u="none" strike="noStrike" kern="0" cap="none" spc="140" normalizeH="0" baseline="0" noProof="0">
              <a:ln>
                <a:noFill/>
              </a:ln>
              <a:solidFill>
                <a:prstClr val="black"/>
              </a:solidFill>
              <a:effectLst/>
              <a:uLnTx/>
              <a:uFillTx/>
              <a:latin typeface="Aptos Display" panose="02110004020202020204"/>
              <a:ea typeface="+mn-ea"/>
              <a:cs typeface="Gill Sans MT"/>
            </a:endParaRPr>
          </a:p>
        </p:txBody>
      </p:sp>
      <p:sp>
        <p:nvSpPr>
          <p:cNvPr id="42" name="object 16">
            <a:extLst>
              <a:ext uri="{FF2B5EF4-FFF2-40B4-BE49-F238E27FC236}">
                <a16:creationId xmlns:a16="http://schemas.microsoft.com/office/drawing/2014/main" id="{7C9FD81E-79A9-7FCF-B2E4-6051987BD5F9}"/>
              </a:ext>
            </a:extLst>
          </p:cNvPr>
          <p:cNvSpPr txBox="1">
            <a:spLocks/>
          </p:cNvSpPr>
          <p:nvPr/>
        </p:nvSpPr>
        <p:spPr>
          <a:xfrm>
            <a:off x="1019174" y="229101"/>
            <a:ext cx="7237066" cy="553998"/>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R="24130"/>
            <a:r>
              <a:rPr lang="en-GB" sz="3600" kern="0" spc="100">
                <a:solidFill>
                  <a:schemeClr val="accent2"/>
                </a:solidFill>
                <a:latin typeface="Aptos" panose="020B0004020202020204" pitchFamily="34" charset="0"/>
              </a:rPr>
              <a:t>DISRUPTION VIDEO – NON-AI</a:t>
            </a:r>
            <a:endParaRPr lang="en-GB" sz="1400" kern="0">
              <a:solidFill>
                <a:schemeClr val="accent2"/>
              </a:solidFill>
              <a:latin typeface="Aptos" panose="020B0004020202020204" pitchFamily="34" charset="0"/>
            </a:endParaRPr>
          </a:p>
        </p:txBody>
      </p:sp>
      <p:sp>
        <p:nvSpPr>
          <p:cNvPr id="11" name="object 16">
            <a:extLst>
              <a:ext uri="{FF2B5EF4-FFF2-40B4-BE49-F238E27FC236}">
                <a16:creationId xmlns:a16="http://schemas.microsoft.com/office/drawing/2014/main" id="{3A5660AC-3090-EAE7-69A5-81AF8676618B}"/>
              </a:ext>
            </a:extLst>
          </p:cNvPr>
          <p:cNvSpPr txBox="1">
            <a:spLocks/>
          </p:cNvSpPr>
          <p:nvPr/>
        </p:nvSpPr>
        <p:spPr>
          <a:xfrm>
            <a:off x="1019175" y="2956450"/>
            <a:ext cx="2916238" cy="1154162"/>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kern="0" spc="100" dirty="0">
                <a:latin typeface="Aptos" panose="020B0004020202020204" pitchFamily="34" charset="0"/>
              </a:rPr>
              <a:t>“I liked how animated he was and the circling of stations helped draw your attention to the stations affected.”</a:t>
            </a:r>
          </a:p>
          <a:p>
            <a:pPr marR="24130" algn="r">
              <a:spcBef>
                <a:spcPts val="600"/>
              </a:spcBef>
              <a:defRPr/>
            </a:pPr>
            <a:r>
              <a:rPr lang="en-GB" sz="1400" i="1" kern="0" spc="100" dirty="0">
                <a:latin typeface="Aptos" panose="020B0004020202020204" pitchFamily="34" charset="0"/>
              </a:rPr>
              <a:t>Scotland, Commuting</a:t>
            </a:r>
            <a:endParaRPr kumimoji="0" lang="en-GB" sz="1400" b="0" i="1" u="none" strike="noStrike" kern="0" cap="none" spc="0" normalizeH="0" baseline="0" noProof="0" dirty="0">
              <a:ln>
                <a:noFill/>
              </a:ln>
              <a:effectLst/>
              <a:uLnTx/>
              <a:uFillTx/>
              <a:latin typeface="Aptos" panose="020B0004020202020204" pitchFamily="34" charset="0"/>
              <a:ea typeface="+mn-ea"/>
              <a:cs typeface="Arial"/>
            </a:endParaRPr>
          </a:p>
        </p:txBody>
      </p:sp>
      <p:sp>
        <p:nvSpPr>
          <p:cNvPr id="13" name="object 16">
            <a:extLst>
              <a:ext uri="{FF2B5EF4-FFF2-40B4-BE49-F238E27FC236}">
                <a16:creationId xmlns:a16="http://schemas.microsoft.com/office/drawing/2014/main" id="{9A0C0DAF-9AFC-A96A-8444-C37C32646523}"/>
              </a:ext>
            </a:extLst>
          </p:cNvPr>
          <p:cNvSpPr txBox="1">
            <a:spLocks/>
          </p:cNvSpPr>
          <p:nvPr/>
        </p:nvSpPr>
        <p:spPr>
          <a:xfrm>
            <a:off x="1019175" y="4413782"/>
            <a:ext cx="2916238" cy="938719"/>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kern="0" spc="100">
                <a:latin typeface="Aptos" panose="020B0004020202020204" pitchFamily="34" charset="0"/>
              </a:rPr>
              <a:t>“Having a real person interact makes the information more accessible and personal.”</a:t>
            </a:r>
          </a:p>
          <a:p>
            <a:pPr marR="24130" algn="r">
              <a:spcBef>
                <a:spcPts val="600"/>
              </a:spcBef>
              <a:defRPr/>
            </a:pPr>
            <a:r>
              <a:rPr lang="en-GB" sz="1400" i="1" kern="0" spc="100">
                <a:latin typeface="Aptos" panose="020B0004020202020204" pitchFamily="34" charset="0"/>
              </a:rPr>
              <a:t>England, Business</a:t>
            </a:r>
            <a:endParaRPr kumimoji="0" lang="en-GB" sz="1400" b="0" i="1" u="none" strike="noStrike" kern="0" cap="none" spc="0" normalizeH="0" baseline="0" noProof="0">
              <a:ln>
                <a:noFill/>
              </a:ln>
              <a:effectLst/>
              <a:uLnTx/>
              <a:uFillTx/>
              <a:latin typeface="Aptos" panose="020B0004020202020204" pitchFamily="34" charset="0"/>
              <a:ea typeface="+mn-ea"/>
              <a:cs typeface="Arial"/>
            </a:endParaRPr>
          </a:p>
        </p:txBody>
      </p:sp>
      <p:sp>
        <p:nvSpPr>
          <p:cNvPr id="14" name="object 16">
            <a:extLst>
              <a:ext uri="{FF2B5EF4-FFF2-40B4-BE49-F238E27FC236}">
                <a16:creationId xmlns:a16="http://schemas.microsoft.com/office/drawing/2014/main" id="{06FE9FED-ADE4-C193-5948-EF4DD86602ED}"/>
              </a:ext>
            </a:extLst>
          </p:cNvPr>
          <p:cNvSpPr txBox="1">
            <a:spLocks/>
          </p:cNvSpPr>
          <p:nvPr/>
        </p:nvSpPr>
        <p:spPr>
          <a:xfrm>
            <a:off x="1019175" y="5600257"/>
            <a:ext cx="2916238" cy="723275"/>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kern="0" spc="100">
                <a:latin typeface="Aptos" panose="020B0004020202020204" pitchFamily="34" charset="0"/>
              </a:rPr>
              <a:t>“Felt like I was watching a weather report.”</a:t>
            </a:r>
          </a:p>
          <a:p>
            <a:pPr marR="24130" algn="r">
              <a:spcBef>
                <a:spcPts val="600"/>
              </a:spcBef>
              <a:defRPr/>
            </a:pPr>
            <a:r>
              <a:rPr lang="en-GB" sz="1400" i="1" kern="0" spc="100">
                <a:latin typeface="Aptos" panose="020B0004020202020204" pitchFamily="34" charset="0"/>
              </a:rPr>
              <a:t>Wales, Commuting</a:t>
            </a:r>
            <a:endParaRPr kumimoji="0" lang="en-GB" sz="1400" b="0" i="1" u="none" strike="noStrike" kern="0" cap="none" spc="0" normalizeH="0" baseline="0" noProof="0">
              <a:ln>
                <a:noFill/>
              </a:ln>
              <a:effectLst/>
              <a:uLnTx/>
              <a:uFillTx/>
              <a:latin typeface="Aptos" panose="020B0004020202020204" pitchFamily="34" charset="0"/>
              <a:ea typeface="+mn-ea"/>
              <a:cs typeface="Arial"/>
            </a:endParaRPr>
          </a:p>
        </p:txBody>
      </p:sp>
      <p:pic>
        <p:nvPicPr>
          <p:cNvPr id="22" name="Picture 21">
            <a:extLst>
              <a:ext uri="{FF2B5EF4-FFF2-40B4-BE49-F238E27FC236}">
                <a16:creationId xmlns:a16="http://schemas.microsoft.com/office/drawing/2014/main" id="{C6C1C184-89B4-B1D3-29C3-A11734A822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6001" y="378"/>
            <a:ext cx="1295999" cy="1672668"/>
          </a:xfrm>
          <a:prstGeom prst="rect">
            <a:avLst/>
          </a:prstGeom>
        </p:spPr>
      </p:pic>
      <p:sp>
        <p:nvSpPr>
          <p:cNvPr id="6" name="Footer Placeholder 5">
            <a:extLst>
              <a:ext uri="{FF2B5EF4-FFF2-40B4-BE49-F238E27FC236}">
                <a16:creationId xmlns:a16="http://schemas.microsoft.com/office/drawing/2014/main" id="{E437CD8F-7E07-EF29-0425-EC4E8065C646}"/>
              </a:ext>
            </a:extLst>
          </p:cNvPr>
          <p:cNvSpPr>
            <a:spLocks noGrp="1"/>
          </p:cNvSpPr>
          <p:nvPr>
            <p:ph type="ftr" sz="quarter" idx="11"/>
          </p:nvPr>
        </p:nvSpPr>
        <p:spPr/>
        <p:txBody>
          <a:bodyPr/>
          <a:lstStyle/>
          <a:p>
            <a:r>
              <a:rPr lang="en-GB"/>
              <a:t>© Quadrangle 2024 INTERNAL</a:t>
            </a:r>
          </a:p>
        </p:txBody>
      </p:sp>
      <p:sp>
        <p:nvSpPr>
          <p:cNvPr id="7" name="object 11">
            <a:extLst>
              <a:ext uri="{FF2B5EF4-FFF2-40B4-BE49-F238E27FC236}">
                <a16:creationId xmlns:a16="http://schemas.microsoft.com/office/drawing/2014/main" id="{3AE9776E-6B64-34C9-BA46-A2D0CDE3ABF1}"/>
              </a:ext>
            </a:extLst>
          </p:cNvPr>
          <p:cNvSpPr/>
          <p:nvPr/>
        </p:nvSpPr>
        <p:spPr>
          <a:xfrm>
            <a:off x="4318612" y="1729648"/>
            <a:ext cx="7076220" cy="4695222"/>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2" name="Content Placeholder 3">
            <a:extLst>
              <a:ext uri="{FF2B5EF4-FFF2-40B4-BE49-F238E27FC236}">
                <a16:creationId xmlns:a16="http://schemas.microsoft.com/office/drawing/2014/main" id="{D8ED29C2-50A3-C7C3-D0FA-A5C31A0C2853}"/>
              </a:ext>
            </a:extLst>
          </p:cNvPr>
          <p:cNvSpPr txBox="1">
            <a:spLocks/>
          </p:cNvSpPr>
          <p:nvPr/>
        </p:nvSpPr>
        <p:spPr>
          <a:xfrm>
            <a:off x="4452757" y="1851173"/>
            <a:ext cx="6777951" cy="4489604"/>
          </a:xfrm>
          <a:prstGeom prst="rect">
            <a:avLst/>
          </a:prstGeom>
        </p:spPr>
        <p:txBody>
          <a:bodyPr vert="horz" lIns="0" tIns="0" rIns="0" bIns="0" rtlCol="0" anchor="t"/>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ts val="600"/>
              </a:spcBef>
              <a:defRPr/>
            </a:pPr>
            <a:r>
              <a:rPr lang="en-GB" sz="1600" b="1" dirty="0">
                <a:solidFill>
                  <a:schemeClr val="tx1">
                    <a:lumMod val="75000"/>
                    <a:lumOff val="25000"/>
                  </a:schemeClr>
                </a:solidFill>
              </a:rPr>
              <a:t>What’s working?</a:t>
            </a:r>
          </a:p>
          <a:p>
            <a:pPr marL="285750" lvl="0" indent="-285750" algn="l">
              <a:spcBef>
                <a:spcPts val="600"/>
              </a:spcBef>
              <a:buFont typeface="Arial" panose="020B0604020202020204" pitchFamily="34" charset="0"/>
              <a:buChar char="•"/>
              <a:defRPr/>
            </a:pPr>
            <a:r>
              <a:rPr lang="en-GB" sz="1400" dirty="0">
                <a:solidFill>
                  <a:schemeClr val="tx1">
                    <a:lumMod val="75000"/>
                    <a:lumOff val="25000"/>
                  </a:schemeClr>
                </a:solidFill>
              </a:rPr>
              <a:t>The personable nature, interactivity and animated presenting style appealed to passengers</a:t>
            </a:r>
          </a:p>
          <a:p>
            <a:pPr marL="285750" lvl="0" indent="-285750" algn="l">
              <a:spcBef>
                <a:spcPts val="600"/>
              </a:spcBef>
              <a:buFont typeface="Arial" panose="020B0604020202020204" pitchFamily="34" charset="0"/>
              <a:buChar char="•"/>
              <a:defRPr/>
            </a:pPr>
            <a:r>
              <a:rPr lang="en-GB" sz="1400" dirty="0">
                <a:solidFill>
                  <a:schemeClr val="tx1">
                    <a:lumMod val="75000"/>
                    <a:lumOff val="25000"/>
                  </a:schemeClr>
                </a:solidFill>
              </a:rPr>
              <a:t>The circling of parts of the map where the disruption is going to be was appreciated as it helped them to understand if their routes were going to be affected</a:t>
            </a:r>
          </a:p>
          <a:p>
            <a:pPr marL="285750" lvl="0" indent="-285750" algn="l">
              <a:spcBef>
                <a:spcPts val="600"/>
              </a:spcBef>
              <a:buFont typeface="Arial" panose="020B0604020202020204" pitchFamily="34" charset="0"/>
              <a:buChar char="•"/>
              <a:defRPr/>
            </a:pPr>
            <a:r>
              <a:rPr lang="en-GB" sz="1400" dirty="0">
                <a:solidFill>
                  <a:schemeClr val="tx1">
                    <a:lumMod val="75000"/>
                    <a:lumOff val="25000"/>
                  </a:schemeClr>
                </a:solidFill>
              </a:rPr>
              <a:t>There was a consensus that this video was very clear and informative, all points made by the presenter were easy to follow</a:t>
            </a:r>
            <a:endParaRPr lang="en-GB" sz="1600" dirty="0">
              <a:solidFill>
                <a:schemeClr val="tx1">
                  <a:lumMod val="75000"/>
                  <a:lumOff val="25000"/>
                </a:schemeClr>
              </a:solidFill>
            </a:endParaRPr>
          </a:p>
          <a:p>
            <a:pPr lvl="0" algn="l">
              <a:spcBef>
                <a:spcPts val="1200"/>
              </a:spcBef>
              <a:defRPr/>
            </a:pPr>
            <a:r>
              <a:rPr lang="en-GB" sz="1600" b="1" dirty="0">
                <a:solidFill>
                  <a:schemeClr val="tx1">
                    <a:lumMod val="75000"/>
                    <a:lumOff val="25000"/>
                  </a:schemeClr>
                </a:solidFill>
              </a:rPr>
              <a:t>What’s not? </a:t>
            </a:r>
          </a:p>
          <a:p>
            <a:pPr marL="285750" lvl="0" indent="-285750" algn="l">
              <a:spcBef>
                <a:spcPts val="600"/>
              </a:spcBef>
              <a:buFont typeface="Arial" panose="020B0604020202020204" pitchFamily="34" charset="0"/>
              <a:buChar char="•"/>
              <a:defRPr/>
            </a:pPr>
            <a:r>
              <a:rPr lang="en-GB" sz="1400" dirty="0">
                <a:solidFill>
                  <a:schemeClr val="tx1">
                    <a:lumMod val="75000"/>
                    <a:lumOff val="25000"/>
                  </a:schemeClr>
                </a:solidFill>
              </a:rPr>
              <a:t>There was a concern that it was presented in the same style as a weather report which was distracting and off-putting for some in terms of the tone and style e.g. the presenter moving around the screen and covering the map at times</a:t>
            </a:r>
          </a:p>
          <a:p>
            <a:pPr marL="285750" lvl="0" indent="-285750" algn="l">
              <a:spcBef>
                <a:spcPts val="600"/>
              </a:spcBef>
              <a:buFont typeface="Arial" panose="020B0604020202020204" pitchFamily="34" charset="0"/>
              <a:buChar char="•"/>
              <a:defRPr/>
            </a:pPr>
            <a:r>
              <a:rPr lang="en-GB" sz="1400" dirty="0">
                <a:solidFill>
                  <a:schemeClr val="tx1">
                    <a:lumMod val="75000"/>
                    <a:lumOff val="25000"/>
                  </a:schemeClr>
                </a:solidFill>
              </a:rPr>
              <a:t>Due to lots of information being provided, some wondered whether a bullet point summary highlighting key points could be shown to help passengers consolidate information</a:t>
            </a:r>
          </a:p>
          <a:p>
            <a:pPr lvl="0" algn="l">
              <a:spcBef>
                <a:spcPts val="1200"/>
              </a:spcBef>
              <a:defRPr/>
            </a:pPr>
            <a:r>
              <a:rPr lang="en-GB" sz="1600" b="1" dirty="0">
                <a:solidFill>
                  <a:schemeClr val="tx1">
                    <a:lumMod val="75000"/>
                    <a:lumOff val="25000"/>
                  </a:schemeClr>
                </a:solidFill>
              </a:rPr>
              <a:t>What this means for communicating with passengers during disruption?</a:t>
            </a:r>
          </a:p>
          <a:p>
            <a:pPr marL="285750" lvl="0" indent="-285750" algn="l">
              <a:spcBef>
                <a:spcPts val="600"/>
              </a:spcBef>
              <a:buFont typeface="Arial" panose="020B0604020202020204" pitchFamily="34" charset="0"/>
              <a:buChar char="•"/>
              <a:defRPr/>
            </a:pPr>
            <a:r>
              <a:rPr lang="en-GB" sz="1400" dirty="0">
                <a:solidFill>
                  <a:schemeClr val="tx1">
                    <a:lumMod val="75000"/>
                    <a:lumOff val="25000"/>
                  </a:schemeClr>
                </a:solidFill>
              </a:rPr>
              <a:t>A format and style that balances maintaining engagement but also not overwhelming passengers with detail is needed</a:t>
            </a:r>
          </a:p>
          <a:p>
            <a:pPr lvl="0" algn="l">
              <a:lnSpc>
                <a:spcPct val="112000"/>
              </a:lnSpc>
              <a:spcAft>
                <a:spcPts val="600"/>
              </a:spcAft>
              <a:defRPr/>
            </a:pPr>
            <a:endParaRPr lang="en-GB" sz="1600" dirty="0">
              <a:solidFill>
                <a:schemeClr val="tx1">
                  <a:lumMod val="75000"/>
                  <a:lumOff val="25000"/>
                </a:schemeClr>
              </a:solidFill>
            </a:endParaRPr>
          </a:p>
          <a:p>
            <a:pPr lvl="0" algn="l">
              <a:lnSpc>
                <a:spcPct val="112000"/>
              </a:lnSpc>
              <a:spcAft>
                <a:spcPts val="600"/>
              </a:spcAft>
              <a:defRPr/>
            </a:pPr>
            <a:endParaRPr lang="en-GB" sz="1600" dirty="0">
              <a:solidFill>
                <a:schemeClr val="tx1">
                  <a:lumMod val="75000"/>
                  <a:lumOff val="25000"/>
                </a:schemeClr>
              </a:solidFill>
            </a:endParaRPr>
          </a:p>
          <a:p>
            <a:pPr lvl="0" algn="l">
              <a:lnSpc>
                <a:spcPct val="112000"/>
              </a:lnSpc>
              <a:spcAft>
                <a:spcPts val="600"/>
              </a:spcAft>
              <a:defRPr/>
            </a:pPr>
            <a:endParaRPr lang="en-GB" sz="1600" dirty="0">
              <a:solidFill>
                <a:schemeClr val="tx1">
                  <a:lumMod val="75000"/>
                  <a:lumOff val="25000"/>
                </a:schemeClr>
              </a:solidFill>
            </a:endParaRPr>
          </a:p>
          <a:p>
            <a:pPr lvl="0" algn="l">
              <a:lnSpc>
                <a:spcPct val="112000"/>
              </a:lnSpc>
              <a:spcAft>
                <a:spcPts val="600"/>
              </a:spcAft>
              <a:defRPr/>
            </a:pPr>
            <a:endParaRPr lang="en-GB" sz="1600" dirty="0">
              <a:solidFill>
                <a:schemeClr val="tx1">
                  <a:lumMod val="75000"/>
                  <a:lumOff val="25000"/>
                </a:schemeClr>
              </a:solidFill>
            </a:endParaRPr>
          </a:p>
          <a:p>
            <a:pPr lvl="0" algn="l">
              <a:lnSpc>
                <a:spcPct val="112000"/>
              </a:lnSpc>
              <a:spcAft>
                <a:spcPts val="600"/>
              </a:spcAft>
              <a:defRPr/>
            </a:pPr>
            <a:endParaRPr lang="en-GB" sz="1600" dirty="0">
              <a:solidFill>
                <a:schemeClr val="tx1">
                  <a:lumMod val="75000"/>
                  <a:lumOff val="25000"/>
                </a:schemeClr>
              </a:solidFill>
            </a:endParaRPr>
          </a:p>
          <a:p>
            <a:pPr lvl="0" algn="l">
              <a:lnSpc>
                <a:spcPct val="112000"/>
              </a:lnSpc>
              <a:spcAft>
                <a:spcPts val="600"/>
              </a:spcAft>
              <a:defRPr/>
            </a:pPr>
            <a:endParaRPr lang="en-GB" sz="1600" dirty="0">
              <a:solidFill>
                <a:schemeClr val="tx1">
                  <a:lumMod val="75000"/>
                  <a:lumOff val="25000"/>
                </a:schemeClr>
              </a:solidFill>
            </a:endParaRPr>
          </a:p>
        </p:txBody>
      </p:sp>
      <p:sp>
        <p:nvSpPr>
          <p:cNvPr id="5" name="Slide Number Placeholder 4">
            <a:extLst>
              <a:ext uri="{FF2B5EF4-FFF2-40B4-BE49-F238E27FC236}">
                <a16:creationId xmlns:a16="http://schemas.microsoft.com/office/drawing/2014/main" id="{9A90E85C-6324-BD66-8386-6B1790E8DE5E}"/>
              </a:ext>
            </a:extLst>
          </p:cNvPr>
          <p:cNvSpPr>
            <a:spLocks noGrp="1"/>
          </p:cNvSpPr>
          <p:nvPr>
            <p:ph type="sldNum" sz="quarter" idx="12"/>
          </p:nvPr>
        </p:nvSpPr>
        <p:spPr/>
        <p:txBody>
          <a:bodyPr/>
          <a:lstStyle/>
          <a:p>
            <a:fld id="{D21AD756-BDF5-4970-ABE2-54C1A0898887}" type="slidenum">
              <a:rPr lang="en-GB" smtClean="0"/>
              <a:t>55</a:t>
            </a:fld>
            <a:endParaRPr lang="en-GB"/>
          </a:p>
        </p:txBody>
      </p:sp>
      <p:sp>
        <p:nvSpPr>
          <p:cNvPr id="8" name="TextBox 7">
            <a:extLst>
              <a:ext uri="{FF2B5EF4-FFF2-40B4-BE49-F238E27FC236}">
                <a16:creationId xmlns:a16="http://schemas.microsoft.com/office/drawing/2014/main" id="{E9650ABA-04F3-4C9A-0371-6AA732889B0B}"/>
              </a:ext>
            </a:extLst>
          </p:cNvPr>
          <p:cNvSpPr txBox="1"/>
          <p:nvPr/>
        </p:nvSpPr>
        <p:spPr>
          <a:xfrm>
            <a:off x="9352721" y="120007"/>
            <a:ext cx="1470991" cy="430887"/>
          </a:xfrm>
          <a:prstGeom prst="rect">
            <a:avLst/>
          </a:prstGeom>
          <a:noFill/>
        </p:spPr>
        <p:txBody>
          <a:bodyPr wrap="square" rtlCol="0">
            <a:spAutoFit/>
          </a:bodyPr>
          <a:lstStyle/>
          <a:p>
            <a:r>
              <a:rPr lang="en-GB" sz="1100" b="1" i="1" dirty="0"/>
              <a:t>Pre-task emoji “score” of the video</a:t>
            </a:r>
          </a:p>
        </p:txBody>
      </p:sp>
      <p:sp>
        <p:nvSpPr>
          <p:cNvPr id="12" name="Rectangle 11">
            <a:extLst>
              <a:ext uri="{FF2B5EF4-FFF2-40B4-BE49-F238E27FC236}">
                <a16:creationId xmlns:a16="http://schemas.microsoft.com/office/drawing/2014/main" id="{25C3F00D-65F6-8362-0BC9-C0D8F1F4554B}"/>
              </a:ext>
            </a:extLst>
          </p:cNvPr>
          <p:cNvSpPr/>
          <p:nvPr/>
        </p:nvSpPr>
        <p:spPr>
          <a:xfrm>
            <a:off x="1097280" y="1288111"/>
            <a:ext cx="3057208" cy="1431011"/>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Passengers were shown a test-case short video which included a presenter explaining up-coming engineering works and expected disruption</a:t>
            </a:r>
          </a:p>
        </p:txBody>
      </p:sp>
    </p:spTree>
    <p:extLst>
      <p:ext uri="{BB962C8B-B14F-4D97-AF65-F5344CB8AC3E}">
        <p14:creationId xmlns:p14="http://schemas.microsoft.com/office/powerpoint/2010/main" val="19059807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1">
            <a:extLst>
              <a:ext uri="{FF2B5EF4-FFF2-40B4-BE49-F238E27FC236}">
                <a16:creationId xmlns:a16="http://schemas.microsoft.com/office/drawing/2014/main" id="{0D80B96A-2ABF-E678-53C4-EB71BCA6B3D6}"/>
              </a:ext>
            </a:extLst>
          </p:cNvPr>
          <p:cNvSpPr/>
          <p:nvPr/>
        </p:nvSpPr>
        <p:spPr>
          <a:xfrm>
            <a:off x="6839662" y="562375"/>
            <a:ext cx="3973325" cy="1066425"/>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dirty="0"/>
          </a:p>
        </p:txBody>
      </p:sp>
      <p:sp>
        <p:nvSpPr>
          <p:cNvPr id="2" name="object 9">
            <a:extLst>
              <a:ext uri="{FF2B5EF4-FFF2-40B4-BE49-F238E27FC236}">
                <a16:creationId xmlns:a16="http://schemas.microsoft.com/office/drawing/2014/main" id="{254CE656-006E-0B08-8552-F0F035566DCB}"/>
              </a:ext>
            </a:extLst>
          </p:cNvPr>
          <p:cNvSpPr/>
          <p:nvPr/>
        </p:nvSpPr>
        <p:spPr>
          <a:xfrm>
            <a:off x="0" y="0"/>
            <a:ext cx="692805" cy="6858000"/>
          </a:xfrm>
          <a:custGeom>
            <a:avLst/>
            <a:gdLst/>
            <a:ahLst/>
            <a:cxnLst/>
            <a:rect l="l" t="t" r="r" b="b"/>
            <a:pathLst>
              <a:path w="1080135" h="10692130">
                <a:moveTo>
                  <a:pt x="1079995" y="0"/>
                </a:moveTo>
                <a:lnTo>
                  <a:pt x="0" y="0"/>
                </a:lnTo>
                <a:lnTo>
                  <a:pt x="0" y="10692003"/>
                </a:lnTo>
                <a:lnTo>
                  <a:pt x="1079995" y="10692003"/>
                </a:lnTo>
                <a:lnTo>
                  <a:pt x="1079995" y="0"/>
                </a:lnTo>
                <a:close/>
              </a:path>
            </a:pathLst>
          </a:custGeom>
          <a:solidFill>
            <a:schemeClr val="accent2"/>
          </a:solidFill>
        </p:spPr>
        <p:txBody>
          <a:bodyPr wrap="square" lIns="0" tIns="0" rIns="0" bIns="0" rtlCol="0"/>
          <a:lstStyle/>
          <a:p>
            <a:endParaRPr/>
          </a:p>
        </p:txBody>
      </p:sp>
      <p:sp>
        <p:nvSpPr>
          <p:cNvPr id="3" name="object 10">
            <a:extLst>
              <a:ext uri="{FF2B5EF4-FFF2-40B4-BE49-F238E27FC236}">
                <a16:creationId xmlns:a16="http://schemas.microsoft.com/office/drawing/2014/main" id="{AFABD241-EECA-04E8-6BB1-1415F583CE60}"/>
              </a:ext>
            </a:extLst>
          </p:cNvPr>
          <p:cNvSpPr/>
          <p:nvPr/>
        </p:nvSpPr>
        <p:spPr>
          <a:xfrm>
            <a:off x="222744" y="3305345"/>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endParaRPr/>
          </a:p>
        </p:txBody>
      </p:sp>
      <p:sp>
        <p:nvSpPr>
          <p:cNvPr id="4" name="object 14">
            <a:extLst>
              <a:ext uri="{FF2B5EF4-FFF2-40B4-BE49-F238E27FC236}">
                <a16:creationId xmlns:a16="http://schemas.microsoft.com/office/drawing/2014/main" id="{5F812337-0A60-91E4-5E42-907979D339BA}"/>
              </a:ext>
            </a:extLst>
          </p:cNvPr>
          <p:cNvSpPr txBox="1">
            <a:spLocks/>
          </p:cNvSpPr>
          <p:nvPr/>
        </p:nvSpPr>
        <p:spPr>
          <a:xfrm>
            <a:off x="1019175" y="6560860"/>
            <a:ext cx="3716020" cy="153888"/>
          </a:xfrm>
          <a:prstGeom prst="rect">
            <a:avLst/>
          </a:prstGeom>
        </p:spPr>
        <p:txBody>
          <a:bodyPr vert="horz" wrap="square" lIns="0" tIns="0" rIns="0" bIns="0" rtlCol="0" anchor="ctr">
            <a:spAutoFit/>
          </a:bodyPr>
          <a:lstStyle>
            <a:defPPr>
              <a:defRPr kern="0"/>
            </a:defPPr>
            <a:lvl1pPr>
              <a:defRPr sz="1200" b="0" i="0">
                <a:solidFill>
                  <a:schemeClr val="tx1"/>
                </a:solidFill>
                <a:latin typeface="Trebuchet MS"/>
                <a:cs typeface="Trebuchet MS"/>
              </a:defRPr>
            </a:lvl1pPr>
          </a:lstStyle>
          <a:p>
            <a:pPr marL="12700"/>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Passenger Information </a:t>
            </a:r>
            <a:r>
              <a:rPr lang="en-GB" sz="1000" b="1" kern="0">
                <a:solidFill>
                  <a:prstClr val="black"/>
                </a:solidFill>
                <a:latin typeface="Aptos Display" panose="02110004020202020204"/>
                <a:cs typeface="Gill Sans MT"/>
              </a:rPr>
              <a:t>D</a:t>
            </a:r>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uring Disruption – Debrief </a:t>
            </a:r>
            <a:endParaRPr kumimoji="0" lang="en-GB" sz="1000" b="0" i="0" u="none" strike="noStrike" kern="0" cap="none" spc="140" normalizeH="0" baseline="0" noProof="0">
              <a:ln>
                <a:noFill/>
              </a:ln>
              <a:solidFill>
                <a:prstClr val="black"/>
              </a:solidFill>
              <a:effectLst/>
              <a:uLnTx/>
              <a:uFillTx/>
              <a:latin typeface="Aptos Display" panose="02110004020202020204"/>
              <a:ea typeface="+mn-ea"/>
              <a:cs typeface="Gill Sans MT"/>
            </a:endParaRPr>
          </a:p>
        </p:txBody>
      </p:sp>
      <p:sp>
        <p:nvSpPr>
          <p:cNvPr id="42" name="object 16">
            <a:extLst>
              <a:ext uri="{FF2B5EF4-FFF2-40B4-BE49-F238E27FC236}">
                <a16:creationId xmlns:a16="http://schemas.microsoft.com/office/drawing/2014/main" id="{7C9FD81E-79A9-7FCF-B2E4-6051987BD5F9}"/>
              </a:ext>
            </a:extLst>
          </p:cNvPr>
          <p:cNvSpPr txBox="1">
            <a:spLocks/>
          </p:cNvSpPr>
          <p:nvPr/>
        </p:nvSpPr>
        <p:spPr>
          <a:xfrm>
            <a:off x="1019174" y="229101"/>
            <a:ext cx="7237066" cy="553998"/>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R="24130"/>
            <a:r>
              <a:rPr lang="en-GB" sz="3600" kern="0" spc="100">
                <a:solidFill>
                  <a:schemeClr val="accent2"/>
                </a:solidFill>
                <a:latin typeface="Aptos" panose="020B0004020202020204" pitchFamily="34" charset="0"/>
              </a:rPr>
              <a:t>DISRUPTION VIDEO – AI </a:t>
            </a:r>
            <a:endParaRPr lang="en-GB" sz="1400" kern="0">
              <a:solidFill>
                <a:schemeClr val="accent2"/>
              </a:solidFill>
              <a:latin typeface="Aptos" panose="020B0004020202020204" pitchFamily="34" charset="0"/>
            </a:endParaRPr>
          </a:p>
        </p:txBody>
      </p:sp>
      <p:pic>
        <p:nvPicPr>
          <p:cNvPr id="17" name="Picture 16">
            <a:extLst>
              <a:ext uri="{FF2B5EF4-FFF2-40B4-BE49-F238E27FC236}">
                <a16:creationId xmlns:a16="http://schemas.microsoft.com/office/drawing/2014/main" id="{4427E8E6-2B8C-B5B3-347F-7203A2CB962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12987" y="15513"/>
            <a:ext cx="1379013" cy="1613287"/>
          </a:xfrm>
          <a:prstGeom prst="rect">
            <a:avLst/>
          </a:prstGeom>
        </p:spPr>
      </p:pic>
      <p:sp>
        <p:nvSpPr>
          <p:cNvPr id="20" name="TextBox 19">
            <a:extLst>
              <a:ext uri="{FF2B5EF4-FFF2-40B4-BE49-F238E27FC236}">
                <a16:creationId xmlns:a16="http://schemas.microsoft.com/office/drawing/2014/main" id="{7846C6E2-14FE-3DFD-D63A-B34967E50834}"/>
              </a:ext>
            </a:extLst>
          </p:cNvPr>
          <p:cNvSpPr txBox="1"/>
          <p:nvPr/>
        </p:nvSpPr>
        <p:spPr>
          <a:xfrm>
            <a:off x="7227993" y="748744"/>
            <a:ext cx="4674211" cy="646331"/>
          </a:xfrm>
          <a:prstGeom prst="rect">
            <a:avLst/>
          </a:prstGeom>
          <a:noFill/>
        </p:spPr>
        <p:txBody>
          <a:bodyPr wrap="square" lIns="0" tIns="0" rIns="0" bIns="0" anchor="t">
            <a:spAutoFit/>
          </a:bodyPr>
          <a:lstStyle/>
          <a:p>
            <a:pPr marR="78105">
              <a:spcBef>
                <a:spcPts val="1655"/>
              </a:spcBef>
            </a:pPr>
            <a:r>
              <a:rPr lang="en-GB" sz="1400" b="1" kern="0" dirty="0">
                <a:solidFill>
                  <a:schemeClr val="bg2">
                    <a:lumMod val="25000"/>
                  </a:schemeClr>
                </a:solidFill>
                <a:latin typeface="Aptos" panose="020B0004020202020204" pitchFamily="34" charset="0"/>
              </a:rPr>
              <a:t>Passengers were less likely to rate the                                       AI video highly compared with the non-AI                         video</a:t>
            </a:r>
          </a:p>
        </p:txBody>
      </p:sp>
      <p:sp>
        <p:nvSpPr>
          <p:cNvPr id="21" name="object 16">
            <a:extLst>
              <a:ext uri="{FF2B5EF4-FFF2-40B4-BE49-F238E27FC236}">
                <a16:creationId xmlns:a16="http://schemas.microsoft.com/office/drawing/2014/main" id="{E11610D3-5093-8D4C-BB6F-3693A6ECAE7D}"/>
              </a:ext>
            </a:extLst>
          </p:cNvPr>
          <p:cNvSpPr txBox="1">
            <a:spLocks/>
          </p:cNvSpPr>
          <p:nvPr/>
        </p:nvSpPr>
        <p:spPr>
          <a:xfrm>
            <a:off x="1032699" y="5229200"/>
            <a:ext cx="2870826" cy="1154162"/>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kern="0" spc="100">
                <a:latin typeface="Aptos" panose="020B0004020202020204" pitchFamily="34" charset="0"/>
              </a:rPr>
              <a:t>“Not trustworthy, a lot of negativity attached to AI on social media.”</a:t>
            </a:r>
          </a:p>
          <a:p>
            <a:pPr marR="24130" algn="r">
              <a:spcBef>
                <a:spcPts val="600"/>
              </a:spcBef>
              <a:defRPr/>
            </a:pPr>
            <a:r>
              <a:rPr lang="en-GB" sz="1400" i="1" kern="0" spc="100">
                <a:latin typeface="Aptos" panose="020B0004020202020204" pitchFamily="34" charset="0"/>
              </a:rPr>
              <a:t>Surrey, Commuting, Additional needs</a:t>
            </a:r>
            <a:endParaRPr kumimoji="0" lang="en-GB" sz="1400" b="0" i="1" u="none" strike="noStrike" kern="0" cap="none" spc="0" normalizeH="0" baseline="0" noProof="0">
              <a:ln>
                <a:noFill/>
              </a:ln>
              <a:effectLst/>
              <a:uLnTx/>
              <a:uFillTx/>
              <a:latin typeface="Aptos" panose="020B0004020202020204" pitchFamily="34" charset="0"/>
              <a:ea typeface="+mn-ea"/>
              <a:cs typeface="Arial"/>
            </a:endParaRPr>
          </a:p>
        </p:txBody>
      </p:sp>
      <p:sp>
        <p:nvSpPr>
          <p:cNvPr id="22" name="object 16">
            <a:extLst>
              <a:ext uri="{FF2B5EF4-FFF2-40B4-BE49-F238E27FC236}">
                <a16:creationId xmlns:a16="http://schemas.microsoft.com/office/drawing/2014/main" id="{BC505150-DDD4-3106-B5BD-4BECBAFFCE23}"/>
              </a:ext>
            </a:extLst>
          </p:cNvPr>
          <p:cNvSpPr txBox="1">
            <a:spLocks/>
          </p:cNvSpPr>
          <p:nvPr/>
        </p:nvSpPr>
        <p:spPr>
          <a:xfrm>
            <a:off x="1064587" y="2978484"/>
            <a:ext cx="2870826" cy="1154162"/>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kern="0" spc="100">
                <a:latin typeface="Aptos" panose="020B0004020202020204" pitchFamily="34" charset="0"/>
              </a:rPr>
              <a:t>“It’s very informative and quite clear on the instructions needed to travel during disruption.”</a:t>
            </a:r>
          </a:p>
          <a:p>
            <a:pPr marR="24130" algn="r">
              <a:spcBef>
                <a:spcPts val="600"/>
              </a:spcBef>
              <a:defRPr/>
            </a:pPr>
            <a:r>
              <a:rPr lang="en-GB" sz="1400" i="1" kern="0" spc="100">
                <a:latin typeface="Aptos" panose="020B0004020202020204" pitchFamily="34" charset="0"/>
              </a:rPr>
              <a:t>England, Business</a:t>
            </a:r>
            <a:endParaRPr kumimoji="0" lang="en-GB" sz="1400" b="0" i="1" u="none" strike="noStrike" kern="0" cap="none" spc="0" normalizeH="0" baseline="0" noProof="0">
              <a:ln>
                <a:noFill/>
              </a:ln>
              <a:effectLst/>
              <a:uLnTx/>
              <a:uFillTx/>
              <a:latin typeface="Aptos" panose="020B0004020202020204" pitchFamily="34" charset="0"/>
              <a:ea typeface="+mn-ea"/>
              <a:cs typeface="Arial"/>
            </a:endParaRPr>
          </a:p>
        </p:txBody>
      </p:sp>
      <p:sp>
        <p:nvSpPr>
          <p:cNvPr id="23" name="object 16">
            <a:extLst>
              <a:ext uri="{FF2B5EF4-FFF2-40B4-BE49-F238E27FC236}">
                <a16:creationId xmlns:a16="http://schemas.microsoft.com/office/drawing/2014/main" id="{BA575FF6-28D5-AA62-437F-6B78F01F1525}"/>
              </a:ext>
            </a:extLst>
          </p:cNvPr>
          <p:cNvSpPr txBox="1">
            <a:spLocks/>
          </p:cNvSpPr>
          <p:nvPr/>
        </p:nvSpPr>
        <p:spPr>
          <a:xfrm>
            <a:off x="1019175" y="4311545"/>
            <a:ext cx="2870826" cy="723275"/>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kern="0" spc="100">
                <a:latin typeface="Aptos" panose="020B0004020202020204" pitchFamily="34" charset="0"/>
              </a:rPr>
              <a:t>“[Benefits] Saves time, it’s quicker to get information out.”</a:t>
            </a:r>
          </a:p>
          <a:p>
            <a:pPr marR="24130" algn="r">
              <a:spcBef>
                <a:spcPts val="600"/>
              </a:spcBef>
              <a:defRPr/>
            </a:pPr>
            <a:r>
              <a:rPr lang="en-GB" sz="1400" i="1" kern="0" spc="100">
                <a:latin typeface="Aptos" panose="020B0004020202020204" pitchFamily="34" charset="0"/>
              </a:rPr>
              <a:t>England, Business</a:t>
            </a:r>
            <a:endParaRPr kumimoji="0" lang="en-GB" sz="1400" b="0" i="1" u="none" strike="noStrike" kern="0" cap="none" spc="0" normalizeH="0" baseline="0" noProof="0">
              <a:ln>
                <a:noFill/>
              </a:ln>
              <a:effectLst/>
              <a:uLnTx/>
              <a:uFillTx/>
              <a:latin typeface="Aptos" panose="020B0004020202020204" pitchFamily="34" charset="0"/>
              <a:ea typeface="+mn-ea"/>
              <a:cs typeface="Arial"/>
            </a:endParaRPr>
          </a:p>
        </p:txBody>
      </p:sp>
      <p:sp>
        <p:nvSpPr>
          <p:cNvPr id="5" name="Footer Placeholder 4">
            <a:extLst>
              <a:ext uri="{FF2B5EF4-FFF2-40B4-BE49-F238E27FC236}">
                <a16:creationId xmlns:a16="http://schemas.microsoft.com/office/drawing/2014/main" id="{5805CDF6-3113-C7C6-0B4C-6D1DB43447BF}"/>
              </a:ext>
            </a:extLst>
          </p:cNvPr>
          <p:cNvSpPr>
            <a:spLocks noGrp="1"/>
          </p:cNvSpPr>
          <p:nvPr>
            <p:ph type="ftr" sz="quarter" idx="11"/>
          </p:nvPr>
        </p:nvSpPr>
        <p:spPr/>
        <p:txBody>
          <a:bodyPr/>
          <a:lstStyle/>
          <a:p>
            <a:r>
              <a:rPr lang="en-GB"/>
              <a:t>© Quadrangle 2024 INTERNAL</a:t>
            </a:r>
          </a:p>
        </p:txBody>
      </p:sp>
      <p:sp>
        <p:nvSpPr>
          <p:cNvPr id="6" name="object 11">
            <a:extLst>
              <a:ext uri="{FF2B5EF4-FFF2-40B4-BE49-F238E27FC236}">
                <a16:creationId xmlns:a16="http://schemas.microsoft.com/office/drawing/2014/main" id="{4C634DA5-F61F-6646-4940-8A1F278F58D4}"/>
              </a:ext>
            </a:extLst>
          </p:cNvPr>
          <p:cNvSpPr/>
          <p:nvPr/>
        </p:nvSpPr>
        <p:spPr>
          <a:xfrm>
            <a:off x="4318611" y="1729648"/>
            <a:ext cx="7498251" cy="4695222"/>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Content Placeholder 3">
            <a:extLst>
              <a:ext uri="{FF2B5EF4-FFF2-40B4-BE49-F238E27FC236}">
                <a16:creationId xmlns:a16="http://schemas.microsoft.com/office/drawing/2014/main" id="{049347C2-E087-11CE-7651-E23DB849C7CF}"/>
              </a:ext>
            </a:extLst>
          </p:cNvPr>
          <p:cNvSpPr txBox="1">
            <a:spLocks/>
          </p:cNvSpPr>
          <p:nvPr/>
        </p:nvSpPr>
        <p:spPr>
          <a:xfrm>
            <a:off x="4463773" y="1851173"/>
            <a:ext cx="7083458" cy="4489604"/>
          </a:xfrm>
          <a:prstGeom prst="rect">
            <a:avLst/>
          </a:prstGeom>
        </p:spPr>
        <p:txBody>
          <a:bodyPr vert="horz" lIns="0" tIns="0" rIns="0" bIns="0" rtlCol="0" anchor="t"/>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ts val="600"/>
              </a:spcBef>
              <a:defRPr/>
            </a:pPr>
            <a:r>
              <a:rPr lang="en-GB" sz="1600" b="1" dirty="0">
                <a:solidFill>
                  <a:schemeClr val="tx1">
                    <a:lumMod val="75000"/>
                    <a:lumOff val="25000"/>
                  </a:schemeClr>
                </a:solidFill>
              </a:rPr>
              <a:t>What’s working?</a:t>
            </a:r>
          </a:p>
          <a:p>
            <a:pPr marL="285750" lvl="0" indent="-285750" algn="l">
              <a:spcBef>
                <a:spcPts val="600"/>
              </a:spcBef>
              <a:buFont typeface="Arial" panose="020B0604020202020204" pitchFamily="34" charset="0"/>
              <a:buChar char="•"/>
              <a:defRPr/>
            </a:pPr>
            <a:r>
              <a:rPr lang="en-GB" sz="1400" dirty="0">
                <a:solidFill>
                  <a:schemeClr val="tx1">
                    <a:lumMod val="75000"/>
                    <a:lumOff val="25000"/>
                  </a:schemeClr>
                </a:solidFill>
              </a:rPr>
              <a:t>Passengers like how clear the information was, using different colours to highlight the changed routes and affected stations</a:t>
            </a:r>
          </a:p>
          <a:p>
            <a:pPr marL="285750" lvl="0" indent="-285750" algn="l">
              <a:spcBef>
                <a:spcPts val="600"/>
              </a:spcBef>
              <a:buFont typeface="Arial" panose="020B0604020202020204" pitchFamily="34" charset="0"/>
              <a:buChar char="•"/>
              <a:defRPr/>
            </a:pPr>
            <a:r>
              <a:rPr lang="en-GB" sz="1400" dirty="0">
                <a:solidFill>
                  <a:schemeClr val="tx1">
                    <a:lumMod val="75000"/>
                    <a:lumOff val="25000"/>
                  </a:schemeClr>
                </a:solidFill>
              </a:rPr>
              <a:t>Passengers also recognise that information may be able to be generated and updated more quickly using AI which is liked </a:t>
            </a:r>
            <a:endParaRPr lang="en-GB" sz="1600" dirty="0">
              <a:solidFill>
                <a:schemeClr val="tx1">
                  <a:lumMod val="75000"/>
                  <a:lumOff val="25000"/>
                </a:schemeClr>
              </a:solidFill>
            </a:endParaRPr>
          </a:p>
          <a:p>
            <a:pPr lvl="0" algn="l">
              <a:spcBef>
                <a:spcPts val="1200"/>
              </a:spcBef>
              <a:defRPr/>
            </a:pPr>
            <a:r>
              <a:rPr lang="en-GB" sz="1600" b="1" dirty="0">
                <a:solidFill>
                  <a:schemeClr val="tx1">
                    <a:lumMod val="75000"/>
                    <a:lumOff val="25000"/>
                  </a:schemeClr>
                </a:solidFill>
              </a:rPr>
              <a:t>What’s not? </a:t>
            </a:r>
          </a:p>
          <a:p>
            <a:pPr marL="285750" lvl="0" indent="-285750" algn="l">
              <a:spcBef>
                <a:spcPts val="600"/>
              </a:spcBef>
              <a:buFont typeface="Arial" panose="020B0604020202020204" pitchFamily="34" charset="0"/>
              <a:buChar char="•"/>
              <a:defRPr/>
            </a:pPr>
            <a:r>
              <a:rPr lang="en-GB" sz="1400" dirty="0">
                <a:solidFill>
                  <a:schemeClr val="tx1">
                    <a:lumMod val="75000"/>
                    <a:lumOff val="25000"/>
                  </a:schemeClr>
                </a:solidFill>
              </a:rPr>
              <a:t>There is a lack of trust and human interaction with the AI video. Passengers say it has a ‘robotic style’ that is a bit distracting. Some have also had experiences where AI has been used in the wrong way to impersonate celebrities and people on social media </a:t>
            </a:r>
          </a:p>
          <a:p>
            <a:pPr marL="285750" lvl="0" indent="-285750" algn="l">
              <a:spcBef>
                <a:spcPts val="600"/>
              </a:spcBef>
              <a:buFont typeface="Arial" panose="020B0604020202020204" pitchFamily="34" charset="0"/>
              <a:buChar char="•"/>
              <a:defRPr/>
            </a:pPr>
            <a:r>
              <a:rPr lang="en-GB" sz="1400" dirty="0">
                <a:solidFill>
                  <a:schemeClr val="tx1">
                    <a:lumMod val="75000"/>
                    <a:lumOff val="25000"/>
                  </a:schemeClr>
                </a:solidFill>
              </a:rPr>
              <a:t>Similar to the non-AI video, a lot of information was provided which led to a cognitive overload for some </a:t>
            </a:r>
          </a:p>
          <a:p>
            <a:pPr lvl="0" algn="l">
              <a:spcBef>
                <a:spcPts val="1200"/>
              </a:spcBef>
              <a:defRPr/>
            </a:pPr>
            <a:r>
              <a:rPr lang="en-GB" sz="1600" b="1" dirty="0">
                <a:solidFill>
                  <a:schemeClr val="tx1">
                    <a:lumMod val="75000"/>
                    <a:lumOff val="25000"/>
                  </a:schemeClr>
                </a:solidFill>
              </a:rPr>
              <a:t>What this means for communicating with passengers during disruption?</a:t>
            </a:r>
          </a:p>
          <a:p>
            <a:pPr marL="285750" lvl="0" indent="-285750" algn="l">
              <a:spcBef>
                <a:spcPts val="600"/>
              </a:spcBef>
              <a:buFont typeface="Arial" panose="020B0604020202020204" pitchFamily="34" charset="0"/>
              <a:buChar char="•"/>
              <a:defRPr/>
            </a:pPr>
            <a:r>
              <a:rPr lang="en-GB" sz="1400" dirty="0">
                <a:solidFill>
                  <a:schemeClr val="tx1">
                    <a:lumMod val="75000"/>
                    <a:lumOff val="25000"/>
                  </a:schemeClr>
                </a:solidFill>
              </a:rPr>
              <a:t>AI videos should be used where situations are rapidly changing so that information can be updated and communicated quickly </a:t>
            </a:r>
          </a:p>
          <a:p>
            <a:pPr marL="285750" lvl="0" indent="-285750" algn="l">
              <a:spcBef>
                <a:spcPts val="600"/>
              </a:spcBef>
              <a:buFont typeface="Arial" panose="020B0604020202020204" pitchFamily="34" charset="0"/>
              <a:buChar char="•"/>
              <a:defRPr/>
            </a:pPr>
            <a:r>
              <a:rPr lang="en-GB" sz="1400" dirty="0">
                <a:solidFill>
                  <a:schemeClr val="tx1">
                    <a:lumMod val="75000"/>
                    <a:lumOff val="25000"/>
                  </a:schemeClr>
                </a:solidFill>
              </a:rPr>
              <a:t>To avoid alienating passengers, a mix of AI and real human interaction is needed to build better trust between the information source and passenger</a:t>
            </a:r>
          </a:p>
          <a:p>
            <a:pPr lvl="0" algn="l">
              <a:lnSpc>
                <a:spcPct val="112000"/>
              </a:lnSpc>
              <a:spcAft>
                <a:spcPts val="600"/>
              </a:spcAft>
              <a:defRPr/>
            </a:pPr>
            <a:endParaRPr lang="en-GB" sz="1600" dirty="0">
              <a:solidFill>
                <a:schemeClr val="tx1">
                  <a:lumMod val="75000"/>
                  <a:lumOff val="25000"/>
                </a:schemeClr>
              </a:solidFill>
            </a:endParaRPr>
          </a:p>
          <a:p>
            <a:pPr lvl="0" algn="l">
              <a:lnSpc>
                <a:spcPct val="112000"/>
              </a:lnSpc>
              <a:spcAft>
                <a:spcPts val="600"/>
              </a:spcAft>
              <a:defRPr/>
            </a:pPr>
            <a:endParaRPr lang="en-GB" sz="1600" dirty="0">
              <a:solidFill>
                <a:schemeClr val="tx1">
                  <a:lumMod val="75000"/>
                  <a:lumOff val="25000"/>
                </a:schemeClr>
              </a:solidFill>
            </a:endParaRPr>
          </a:p>
          <a:p>
            <a:pPr lvl="0" algn="l">
              <a:lnSpc>
                <a:spcPct val="112000"/>
              </a:lnSpc>
              <a:spcAft>
                <a:spcPts val="600"/>
              </a:spcAft>
              <a:defRPr/>
            </a:pPr>
            <a:endParaRPr lang="en-GB" sz="1600" dirty="0">
              <a:solidFill>
                <a:schemeClr val="tx1">
                  <a:lumMod val="75000"/>
                  <a:lumOff val="25000"/>
                </a:schemeClr>
              </a:solidFill>
            </a:endParaRPr>
          </a:p>
          <a:p>
            <a:pPr lvl="0" algn="l">
              <a:lnSpc>
                <a:spcPct val="112000"/>
              </a:lnSpc>
              <a:spcAft>
                <a:spcPts val="600"/>
              </a:spcAft>
              <a:defRPr/>
            </a:pPr>
            <a:endParaRPr lang="en-GB" sz="1600" dirty="0">
              <a:solidFill>
                <a:schemeClr val="tx1">
                  <a:lumMod val="75000"/>
                  <a:lumOff val="25000"/>
                </a:schemeClr>
              </a:solidFill>
            </a:endParaRPr>
          </a:p>
          <a:p>
            <a:pPr lvl="0" algn="l">
              <a:lnSpc>
                <a:spcPct val="112000"/>
              </a:lnSpc>
              <a:spcAft>
                <a:spcPts val="600"/>
              </a:spcAft>
              <a:defRPr/>
            </a:pPr>
            <a:endParaRPr lang="en-GB" sz="1600" dirty="0">
              <a:solidFill>
                <a:schemeClr val="tx1">
                  <a:lumMod val="75000"/>
                  <a:lumOff val="25000"/>
                </a:schemeClr>
              </a:solidFill>
            </a:endParaRPr>
          </a:p>
          <a:p>
            <a:pPr lvl="0" algn="l">
              <a:lnSpc>
                <a:spcPct val="112000"/>
              </a:lnSpc>
              <a:spcAft>
                <a:spcPts val="600"/>
              </a:spcAft>
              <a:defRPr/>
            </a:pPr>
            <a:endParaRPr lang="en-GB" sz="1600" dirty="0">
              <a:solidFill>
                <a:schemeClr val="tx1">
                  <a:lumMod val="75000"/>
                  <a:lumOff val="25000"/>
                </a:schemeClr>
              </a:solidFill>
            </a:endParaRPr>
          </a:p>
        </p:txBody>
      </p:sp>
      <p:sp>
        <p:nvSpPr>
          <p:cNvPr id="7" name="Slide Number Placeholder 6">
            <a:extLst>
              <a:ext uri="{FF2B5EF4-FFF2-40B4-BE49-F238E27FC236}">
                <a16:creationId xmlns:a16="http://schemas.microsoft.com/office/drawing/2014/main" id="{E1771B68-7F16-DC27-AB06-95031C320155}"/>
              </a:ext>
            </a:extLst>
          </p:cNvPr>
          <p:cNvSpPr>
            <a:spLocks noGrp="1"/>
          </p:cNvSpPr>
          <p:nvPr>
            <p:ph type="sldNum" sz="quarter" idx="12"/>
          </p:nvPr>
        </p:nvSpPr>
        <p:spPr/>
        <p:txBody>
          <a:bodyPr/>
          <a:lstStyle/>
          <a:p>
            <a:fld id="{D21AD756-BDF5-4970-ABE2-54C1A0898887}" type="slidenum">
              <a:rPr lang="en-GB" smtClean="0"/>
              <a:t>56</a:t>
            </a:fld>
            <a:endParaRPr lang="en-GB"/>
          </a:p>
        </p:txBody>
      </p:sp>
      <p:sp>
        <p:nvSpPr>
          <p:cNvPr id="8" name="TextBox 7">
            <a:extLst>
              <a:ext uri="{FF2B5EF4-FFF2-40B4-BE49-F238E27FC236}">
                <a16:creationId xmlns:a16="http://schemas.microsoft.com/office/drawing/2014/main" id="{AF369862-5AB7-A8F7-CE3A-2BAF6178D307}"/>
              </a:ext>
            </a:extLst>
          </p:cNvPr>
          <p:cNvSpPr txBox="1"/>
          <p:nvPr/>
        </p:nvSpPr>
        <p:spPr>
          <a:xfrm>
            <a:off x="9352721" y="120007"/>
            <a:ext cx="1470991" cy="430887"/>
          </a:xfrm>
          <a:prstGeom prst="rect">
            <a:avLst/>
          </a:prstGeom>
          <a:noFill/>
        </p:spPr>
        <p:txBody>
          <a:bodyPr wrap="square" rtlCol="0">
            <a:spAutoFit/>
          </a:bodyPr>
          <a:lstStyle/>
          <a:p>
            <a:r>
              <a:rPr lang="en-GB" sz="1100" b="1" i="1" dirty="0"/>
              <a:t>Pre-task emoji “score” of the video</a:t>
            </a:r>
          </a:p>
        </p:txBody>
      </p:sp>
      <p:sp>
        <p:nvSpPr>
          <p:cNvPr id="9" name="Rectangle 8">
            <a:extLst>
              <a:ext uri="{FF2B5EF4-FFF2-40B4-BE49-F238E27FC236}">
                <a16:creationId xmlns:a16="http://schemas.microsoft.com/office/drawing/2014/main" id="{41C4B44C-0E8B-24B4-015E-3DFE27AD9A9B}"/>
              </a:ext>
            </a:extLst>
          </p:cNvPr>
          <p:cNvSpPr/>
          <p:nvPr/>
        </p:nvSpPr>
        <p:spPr>
          <a:xfrm>
            <a:off x="1097280" y="1288111"/>
            <a:ext cx="3057208" cy="1431011"/>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Passengers were shown a test-case short video which included an </a:t>
            </a:r>
            <a:r>
              <a:rPr lang="en-GB" sz="1400"/>
              <a:t>AI generated </a:t>
            </a:r>
            <a:r>
              <a:rPr lang="en-GB" sz="1400" dirty="0"/>
              <a:t>presenter explaining up-coming engineering works and expected disruption</a:t>
            </a:r>
          </a:p>
        </p:txBody>
      </p:sp>
    </p:spTree>
    <p:extLst>
      <p:ext uri="{BB962C8B-B14F-4D97-AF65-F5344CB8AC3E}">
        <p14:creationId xmlns:p14="http://schemas.microsoft.com/office/powerpoint/2010/main" val="20388994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254CE656-006E-0B08-8552-F0F035566DCB}"/>
              </a:ext>
            </a:extLst>
          </p:cNvPr>
          <p:cNvSpPr/>
          <p:nvPr/>
        </p:nvSpPr>
        <p:spPr>
          <a:xfrm>
            <a:off x="0" y="0"/>
            <a:ext cx="692805" cy="6858000"/>
          </a:xfrm>
          <a:custGeom>
            <a:avLst/>
            <a:gdLst/>
            <a:ahLst/>
            <a:cxnLst/>
            <a:rect l="l" t="t" r="r" b="b"/>
            <a:pathLst>
              <a:path w="1080135" h="10692130">
                <a:moveTo>
                  <a:pt x="1079995" y="0"/>
                </a:moveTo>
                <a:lnTo>
                  <a:pt x="0" y="0"/>
                </a:lnTo>
                <a:lnTo>
                  <a:pt x="0" y="10692003"/>
                </a:lnTo>
                <a:lnTo>
                  <a:pt x="1079995" y="10692003"/>
                </a:lnTo>
                <a:lnTo>
                  <a:pt x="1079995" y="0"/>
                </a:lnTo>
                <a:close/>
              </a:path>
            </a:pathLst>
          </a:custGeom>
          <a:solidFill>
            <a:schemeClr val="accent2"/>
          </a:solidFill>
        </p:spPr>
        <p:txBody>
          <a:bodyPr wrap="square" lIns="0" tIns="0" rIns="0" bIns="0" rtlCol="0"/>
          <a:lstStyle/>
          <a:p>
            <a:endParaRPr/>
          </a:p>
        </p:txBody>
      </p:sp>
      <p:sp>
        <p:nvSpPr>
          <p:cNvPr id="3" name="object 10">
            <a:extLst>
              <a:ext uri="{FF2B5EF4-FFF2-40B4-BE49-F238E27FC236}">
                <a16:creationId xmlns:a16="http://schemas.microsoft.com/office/drawing/2014/main" id="{AFABD241-EECA-04E8-6BB1-1415F583CE60}"/>
              </a:ext>
            </a:extLst>
          </p:cNvPr>
          <p:cNvSpPr/>
          <p:nvPr/>
        </p:nvSpPr>
        <p:spPr>
          <a:xfrm>
            <a:off x="222744" y="3305345"/>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endParaRPr/>
          </a:p>
        </p:txBody>
      </p:sp>
      <p:sp>
        <p:nvSpPr>
          <p:cNvPr id="4" name="object 14">
            <a:extLst>
              <a:ext uri="{FF2B5EF4-FFF2-40B4-BE49-F238E27FC236}">
                <a16:creationId xmlns:a16="http://schemas.microsoft.com/office/drawing/2014/main" id="{5F812337-0A60-91E4-5E42-907979D339BA}"/>
              </a:ext>
            </a:extLst>
          </p:cNvPr>
          <p:cNvSpPr txBox="1">
            <a:spLocks/>
          </p:cNvSpPr>
          <p:nvPr/>
        </p:nvSpPr>
        <p:spPr>
          <a:xfrm>
            <a:off x="1019175" y="6560860"/>
            <a:ext cx="3716020" cy="153888"/>
          </a:xfrm>
          <a:prstGeom prst="rect">
            <a:avLst/>
          </a:prstGeom>
        </p:spPr>
        <p:txBody>
          <a:bodyPr vert="horz" wrap="square" lIns="0" tIns="0" rIns="0" bIns="0" rtlCol="0" anchor="ctr">
            <a:spAutoFit/>
          </a:bodyPr>
          <a:lstStyle>
            <a:defPPr>
              <a:defRPr kern="0"/>
            </a:defPPr>
            <a:lvl1pPr>
              <a:defRPr sz="1200" b="0" i="0">
                <a:solidFill>
                  <a:schemeClr val="tx1"/>
                </a:solidFill>
                <a:latin typeface="Trebuchet MS"/>
                <a:cs typeface="Trebuchet MS"/>
              </a:defRPr>
            </a:lvl1pPr>
          </a:lstStyle>
          <a:p>
            <a:pPr marL="12700"/>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Passenger Information </a:t>
            </a:r>
            <a:r>
              <a:rPr lang="en-GB" sz="1000" b="1" kern="0">
                <a:solidFill>
                  <a:prstClr val="black"/>
                </a:solidFill>
                <a:latin typeface="Aptos Display" panose="02110004020202020204"/>
                <a:cs typeface="Gill Sans MT"/>
              </a:rPr>
              <a:t>D</a:t>
            </a:r>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uring Disruption – Debrief </a:t>
            </a:r>
            <a:endParaRPr kumimoji="0" lang="en-GB" sz="1000" b="0" i="0" u="none" strike="noStrike" kern="0" cap="none" spc="140" normalizeH="0" baseline="0" noProof="0">
              <a:ln>
                <a:noFill/>
              </a:ln>
              <a:solidFill>
                <a:prstClr val="black"/>
              </a:solidFill>
              <a:effectLst/>
              <a:uLnTx/>
              <a:uFillTx/>
              <a:latin typeface="Aptos Display" panose="02110004020202020204"/>
              <a:ea typeface="+mn-ea"/>
              <a:cs typeface="Gill Sans MT"/>
            </a:endParaRPr>
          </a:p>
        </p:txBody>
      </p:sp>
      <p:sp>
        <p:nvSpPr>
          <p:cNvPr id="42" name="object 16">
            <a:extLst>
              <a:ext uri="{FF2B5EF4-FFF2-40B4-BE49-F238E27FC236}">
                <a16:creationId xmlns:a16="http://schemas.microsoft.com/office/drawing/2014/main" id="{7C9FD81E-79A9-7FCF-B2E4-6051987BD5F9}"/>
              </a:ext>
            </a:extLst>
          </p:cNvPr>
          <p:cNvSpPr txBox="1">
            <a:spLocks/>
          </p:cNvSpPr>
          <p:nvPr/>
        </p:nvSpPr>
        <p:spPr>
          <a:xfrm>
            <a:off x="1019174" y="229101"/>
            <a:ext cx="3831122" cy="1107996"/>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R="24130"/>
            <a:r>
              <a:rPr lang="en-GB" sz="3600" kern="0" spc="100">
                <a:solidFill>
                  <a:schemeClr val="accent2"/>
                </a:solidFill>
                <a:latin typeface="Aptos" panose="020B0004020202020204" pitchFamily="34" charset="0"/>
              </a:rPr>
              <a:t>EXISTING POSTER DESIGN</a:t>
            </a:r>
            <a:endParaRPr lang="en-GB" sz="1400" kern="0">
              <a:solidFill>
                <a:schemeClr val="accent2"/>
              </a:solidFill>
              <a:latin typeface="Aptos" panose="020B0004020202020204" pitchFamily="34" charset="0"/>
            </a:endParaRPr>
          </a:p>
        </p:txBody>
      </p:sp>
      <p:sp>
        <p:nvSpPr>
          <p:cNvPr id="14" name="object 16">
            <a:extLst>
              <a:ext uri="{FF2B5EF4-FFF2-40B4-BE49-F238E27FC236}">
                <a16:creationId xmlns:a16="http://schemas.microsoft.com/office/drawing/2014/main" id="{13ED5499-5668-B95D-1DFF-35C39639A2C0}"/>
              </a:ext>
            </a:extLst>
          </p:cNvPr>
          <p:cNvSpPr txBox="1">
            <a:spLocks/>
          </p:cNvSpPr>
          <p:nvPr/>
        </p:nvSpPr>
        <p:spPr>
          <a:xfrm>
            <a:off x="1095960" y="2512820"/>
            <a:ext cx="2896177" cy="1585049"/>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kern="0" spc="100">
                <a:latin typeface="Aptos" panose="020B0004020202020204" pitchFamily="34" charset="0"/>
              </a:rPr>
              <a:t>“The fact these all show info in a different way would make planning a journey across operator services difficult. Can this not be standardised in some way?”</a:t>
            </a:r>
          </a:p>
          <a:p>
            <a:pPr marR="24130" algn="r">
              <a:spcBef>
                <a:spcPts val="600"/>
              </a:spcBef>
              <a:defRPr/>
            </a:pPr>
            <a:r>
              <a:rPr lang="en-GB" sz="1400" i="1" kern="0" spc="100">
                <a:latin typeface="Aptos" panose="020B0004020202020204" pitchFamily="34" charset="0"/>
              </a:rPr>
              <a:t>England, Commuting</a:t>
            </a:r>
            <a:endParaRPr kumimoji="0" lang="en-GB" sz="1400" b="0" i="1" u="none" strike="noStrike" kern="0" cap="none" spc="0" normalizeH="0" baseline="0" noProof="0">
              <a:ln>
                <a:noFill/>
              </a:ln>
              <a:effectLst/>
              <a:uLnTx/>
              <a:uFillTx/>
              <a:latin typeface="Aptos" panose="020B0004020202020204" pitchFamily="34" charset="0"/>
              <a:ea typeface="+mn-ea"/>
              <a:cs typeface="Arial"/>
            </a:endParaRPr>
          </a:p>
        </p:txBody>
      </p:sp>
      <p:sp>
        <p:nvSpPr>
          <p:cNvPr id="15" name="object 16">
            <a:extLst>
              <a:ext uri="{FF2B5EF4-FFF2-40B4-BE49-F238E27FC236}">
                <a16:creationId xmlns:a16="http://schemas.microsoft.com/office/drawing/2014/main" id="{FDC7AE0D-BABB-787A-CB3A-07D9D6A0102D}"/>
              </a:ext>
            </a:extLst>
          </p:cNvPr>
          <p:cNvSpPr txBox="1">
            <a:spLocks/>
          </p:cNvSpPr>
          <p:nvPr/>
        </p:nvSpPr>
        <p:spPr>
          <a:xfrm>
            <a:off x="1106980" y="4370755"/>
            <a:ext cx="2916238" cy="1154162"/>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kern="0" spc="100">
                <a:latin typeface="Aptos" panose="020B0004020202020204" pitchFamily="34" charset="0"/>
              </a:rPr>
              <a:t>“The QR code taking you directly to where you can plan your journey instead of typing out a long link is helpful.”</a:t>
            </a:r>
          </a:p>
          <a:p>
            <a:pPr marR="24130" algn="r">
              <a:spcBef>
                <a:spcPts val="600"/>
              </a:spcBef>
              <a:defRPr/>
            </a:pPr>
            <a:r>
              <a:rPr lang="en-GB" sz="1400" i="1" kern="0" spc="100">
                <a:latin typeface="Aptos" panose="020B0004020202020204" pitchFamily="34" charset="0"/>
              </a:rPr>
              <a:t>England, Leisure</a:t>
            </a:r>
            <a:endParaRPr kumimoji="0" lang="en-GB" sz="1400" b="0" i="1" u="none" strike="noStrike" kern="0" cap="none" spc="0" normalizeH="0" baseline="0" noProof="0">
              <a:ln>
                <a:noFill/>
              </a:ln>
              <a:effectLst/>
              <a:uLnTx/>
              <a:uFillTx/>
              <a:latin typeface="Aptos" panose="020B0004020202020204" pitchFamily="34" charset="0"/>
              <a:ea typeface="+mn-ea"/>
              <a:cs typeface="Arial"/>
            </a:endParaRPr>
          </a:p>
        </p:txBody>
      </p:sp>
      <p:sp>
        <p:nvSpPr>
          <p:cNvPr id="5" name="Footer Placeholder 4">
            <a:extLst>
              <a:ext uri="{FF2B5EF4-FFF2-40B4-BE49-F238E27FC236}">
                <a16:creationId xmlns:a16="http://schemas.microsoft.com/office/drawing/2014/main" id="{55CC90E6-32D7-E6BD-9EB4-15E7AE99FB93}"/>
              </a:ext>
            </a:extLst>
          </p:cNvPr>
          <p:cNvSpPr>
            <a:spLocks noGrp="1"/>
          </p:cNvSpPr>
          <p:nvPr>
            <p:ph type="ftr" sz="quarter" idx="11"/>
          </p:nvPr>
        </p:nvSpPr>
        <p:spPr/>
        <p:txBody>
          <a:bodyPr/>
          <a:lstStyle/>
          <a:p>
            <a:r>
              <a:rPr lang="en-GB"/>
              <a:t>© Quadrangle 2024 INTERNAL</a:t>
            </a:r>
          </a:p>
        </p:txBody>
      </p:sp>
      <p:sp>
        <p:nvSpPr>
          <p:cNvPr id="6" name="object 11">
            <a:extLst>
              <a:ext uri="{FF2B5EF4-FFF2-40B4-BE49-F238E27FC236}">
                <a16:creationId xmlns:a16="http://schemas.microsoft.com/office/drawing/2014/main" id="{236DFAAF-C659-88FD-156C-403AC3A3EDE3}"/>
              </a:ext>
            </a:extLst>
          </p:cNvPr>
          <p:cNvSpPr/>
          <p:nvPr/>
        </p:nvSpPr>
        <p:spPr>
          <a:xfrm>
            <a:off x="4318612" y="1729648"/>
            <a:ext cx="7490530" cy="4605051"/>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Content Placeholder 3">
            <a:extLst>
              <a:ext uri="{FF2B5EF4-FFF2-40B4-BE49-F238E27FC236}">
                <a16:creationId xmlns:a16="http://schemas.microsoft.com/office/drawing/2014/main" id="{C026B10A-9EFF-5585-6AFC-8DE223849110}"/>
              </a:ext>
            </a:extLst>
          </p:cNvPr>
          <p:cNvSpPr txBox="1">
            <a:spLocks/>
          </p:cNvSpPr>
          <p:nvPr/>
        </p:nvSpPr>
        <p:spPr>
          <a:xfrm>
            <a:off x="4463773" y="1884224"/>
            <a:ext cx="7200800" cy="4281626"/>
          </a:xfrm>
          <a:prstGeom prst="rect">
            <a:avLst/>
          </a:prstGeom>
        </p:spPr>
        <p:txBody>
          <a:bodyPr vert="horz" lIns="0" tIns="0" rIns="0" bIns="0" rtlCol="0" anchor="t"/>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ts val="600"/>
              </a:spcBef>
              <a:defRPr/>
            </a:pPr>
            <a:r>
              <a:rPr lang="en-GB" sz="1600" b="1">
                <a:solidFill>
                  <a:schemeClr val="tx1">
                    <a:lumMod val="75000"/>
                    <a:lumOff val="25000"/>
                  </a:schemeClr>
                </a:solidFill>
              </a:rPr>
              <a:t>What’s working?</a:t>
            </a:r>
          </a:p>
          <a:p>
            <a:pPr marL="285750" lvl="0" indent="-285750" algn="l">
              <a:spcBef>
                <a:spcPts val="600"/>
              </a:spcBef>
              <a:buFont typeface="Arial" panose="020B0604020202020204" pitchFamily="34" charset="0"/>
              <a:buChar char="•"/>
              <a:defRPr/>
            </a:pPr>
            <a:r>
              <a:rPr lang="en-GB" sz="1400">
                <a:solidFill>
                  <a:schemeClr val="tx1">
                    <a:lumMod val="75000"/>
                    <a:lumOff val="25000"/>
                  </a:schemeClr>
                </a:solidFill>
              </a:rPr>
              <a:t>Passengers are able to easily recognise which dates and routes are affected by disruption as the relevant information is in bold and bigger font size</a:t>
            </a:r>
          </a:p>
          <a:p>
            <a:pPr marL="285750" lvl="0" indent="-285750" algn="l">
              <a:spcBef>
                <a:spcPts val="600"/>
              </a:spcBef>
              <a:buFont typeface="Arial" panose="020B0604020202020204" pitchFamily="34" charset="0"/>
              <a:buChar char="•"/>
              <a:defRPr/>
            </a:pPr>
            <a:r>
              <a:rPr lang="en-GB" sz="1400">
                <a:solidFill>
                  <a:schemeClr val="tx1">
                    <a:lumMod val="75000"/>
                    <a:lumOff val="25000"/>
                  </a:schemeClr>
                </a:solidFill>
              </a:rPr>
              <a:t>There is appeal for a QR code as it allows passengers to ‘take the information with them’ once they have scanned so that they can continue with their day </a:t>
            </a:r>
          </a:p>
          <a:p>
            <a:pPr marL="285750" lvl="0" indent="-285750" algn="l">
              <a:spcBef>
                <a:spcPts val="600"/>
              </a:spcBef>
              <a:buFont typeface="Arial" panose="020B0604020202020204" pitchFamily="34" charset="0"/>
              <a:buChar char="•"/>
              <a:defRPr/>
            </a:pPr>
            <a:r>
              <a:rPr lang="en-GB" sz="1400">
                <a:solidFill>
                  <a:schemeClr val="tx1">
                    <a:lumMod val="75000"/>
                    <a:lumOff val="25000"/>
                  </a:schemeClr>
                </a:solidFill>
              </a:rPr>
              <a:t>The simplified rail diagrams provide a visual on impacted routes which is highly useful for those who engage with this</a:t>
            </a:r>
            <a:endParaRPr lang="en-GB" sz="1600">
              <a:solidFill>
                <a:schemeClr val="tx1">
                  <a:lumMod val="75000"/>
                  <a:lumOff val="25000"/>
                </a:schemeClr>
              </a:solidFill>
            </a:endParaRPr>
          </a:p>
          <a:p>
            <a:pPr lvl="0" algn="l">
              <a:spcBef>
                <a:spcPts val="1200"/>
              </a:spcBef>
              <a:defRPr/>
            </a:pPr>
            <a:r>
              <a:rPr lang="en-GB" sz="1600" b="1">
                <a:solidFill>
                  <a:schemeClr val="tx1">
                    <a:lumMod val="75000"/>
                    <a:lumOff val="25000"/>
                  </a:schemeClr>
                </a:solidFill>
              </a:rPr>
              <a:t>What’s not? </a:t>
            </a:r>
          </a:p>
          <a:p>
            <a:pPr marL="285750" lvl="0" indent="-285750" algn="l">
              <a:spcBef>
                <a:spcPts val="600"/>
              </a:spcBef>
              <a:buFont typeface="Arial" panose="020B0604020202020204" pitchFamily="34" charset="0"/>
              <a:buChar char="•"/>
              <a:defRPr/>
            </a:pPr>
            <a:r>
              <a:rPr lang="en-GB" sz="1400">
                <a:solidFill>
                  <a:schemeClr val="tx1">
                    <a:lumMod val="75000"/>
                    <a:lumOff val="25000"/>
                  </a:schemeClr>
                </a:solidFill>
              </a:rPr>
              <a:t>Some feel as though the posters are too ‘cluttered’ which is making it difficult for passengers to pick out the important or relevant information </a:t>
            </a:r>
          </a:p>
          <a:p>
            <a:pPr marL="285750" lvl="0" indent="-285750" algn="l">
              <a:spcBef>
                <a:spcPts val="600"/>
              </a:spcBef>
              <a:buFont typeface="Arial" panose="020B0604020202020204" pitchFamily="34" charset="0"/>
              <a:buChar char="•"/>
              <a:defRPr/>
            </a:pPr>
            <a:r>
              <a:rPr lang="en-GB" sz="1400">
                <a:solidFill>
                  <a:schemeClr val="tx1">
                    <a:lumMod val="75000"/>
                    <a:lumOff val="25000"/>
                  </a:schemeClr>
                </a:solidFill>
              </a:rPr>
              <a:t>There is a concern that a level of adjustment would be needed each time a passenger encounters a different poster for a different TOC </a:t>
            </a:r>
          </a:p>
          <a:p>
            <a:pPr marL="285750" lvl="0" indent="-285750" algn="l">
              <a:spcBef>
                <a:spcPts val="600"/>
              </a:spcBef>
              <a:buFont typeface="Arial" panose="020B0604020202020204" pitchFamily="34" charset="0"/>
              <a:buChar char="•"/>
              <a:defRPr/>
            </a:pPr>
            <a:r>
              <a:rPr lang="en-GB" sz="1400">
                <a:solidFill>
                  <a:schemeClr val="tx1">
                    <a:lumMod val="75000"/>
                    <a:lumOff val="25000"/>
                  </a:schemeClr>
                </a:solidFill>
              </a:rPr>
              <a:t>Many agree that certain language used is too vague e.g. ‘some trains will depart earlier’ and ‘journey times will increase’ causing frustration as passengers are not able to plan their journey properly</a:t>
            </a:r>
            <a:endParaRPr lang="en-GB" sz="1600">
              <a:solidFill>
                <a:schemeClr val="tx1">
                  <a:lumMod val="75000"/>
                  <a:lumOff val="25000"/>
                </a:schemeClr>
              </a:solidFill>
            </a:endParaRPr>
          </a:p>
        </p:txBody>
      </p:sp>
      <p:grpSp>
        <p:nvGrpSpPr>
          <p:cNvPr id="19" name="Group 18">
            <a:extLst>
              <a:ext uri="{FF2B5EF4-FFF2-40B4-BE49-F238E27FC236}">
                <a16:creationId xmlns:a16="http://schemas.microsoft.com/office/drawing/2014/main" id="{DD60B0E9-3321-2A61-367D-5E733B78F58E}"/>
              </a:ext>
            </a:extLst>
          </p:cNvPr>
          <p:cNvGrpSpPr/>
          <p:nvPr/>
        </p:nvGrpSpPr>
        <p:grpSpPr>
          <a:xfrm>
            <a:off x="4979504" y="523301"/>
            <a:ext cx="6856426" cy="1037498"/>
            <a:chOff x="-989570" y="737451"/>
            <a:chExt cx="9953457" cy="1432190"/>
          </a:xfrm>
        </p:grpSpPr>
        <p:pic>
          <p:nvPicPr>
            <p:cNvPr id="10" name="Picture 9">
              <a:extLst>
                <a:ext uri="{FF2B5EF4-FFF2-40B4-BE49-F238E27FC236}">
                  <a16:creationId xmlns:a16="http://schemas.microsoft.com/office/drawing/2014/main" id="{845E1715-AC45-28E4-01FF-41B17FA37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030" y="758222"/>
              <a:ext cx="2394276" cy="1321128"/>
            </a:xfrm>
            <a:prstGeom prst="rect">
              <a:avLst/>
            </a:prstGeom>
          </p:spPr>
        </p:pic>
        <p:pic>
          <p:nvPicPr>
            <p:cNvPr id="16" name="Picture 15">
              <a:extLst>
                <a:ext uri="{FF2B5EF4-FFF2-40B4-BE49-F238E27FC236}">
                  <a16:creationId xmlns:a16="http://schemas.microsoft.com/office/drawing/2014/main" id="{93AA7888-47ED-DC75-EBE6-80DC540E45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6157" y="758222"/>
              <a:ext cx="2647730" cy="1411419"/>
            </a:xfrm>
            <a:prstGeom prst="rect">
              <a:avLst/>
            </a:prstGeom>
          </p:spPr>
        </p:pic>
        <p:pic>
          <p:nvPicPr>
            <p:cNvPr id="17" name="Picture 16">
              <a:extLst>
                <a:ext uri="{FF2B5EF4-FFF2-40B4-BE49-F238E27FC236}">
                  <a16:creationId xmlns:a16="http://schemas.microsoft.com/office/drawing/2014/main" id="{0D2DAF6E-FB6E-0FB9-DBE5-CFBC4B7150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570" y="737451"/>
              <a:ext cx="1852695" cy="1405493"/>
            </a:xfrm>
            <a:prstGeom prst="rect">
              <a:avLst/>
            </a:prstGeom>
          </p:spPr>
        </p:pic>
        <p:pic>
          <p:nvPicPr>
            <p:cNvPr id="18" name="Picture 17">
              <a:extLst>
                <a:ext uri="{FF2B5EF4-FFF2-40B4-BE49-F238E27FC236}">
                  <a16:creationId xmlns:a16="http://schemas.microsoft.com/office/drawing/2014/main" id="{AB61A07B-82D8-34EE-7791-69E1C282F7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7117" y="737451"/>
              <a:ext cx="2652778" cy="1370249"/>
            </a:xfrm>
            <a:prstGeom prst="rect">
              <a:avLst/>
            </a:prstGeom>
          </p:spPr>
        </p:pic>
      </p:grpSp>
      <p:sp>
        <p:nvSpPr>
          <p:cNvPr id="7" name="Slide Number Placeholder 6">
            <a:extLst>
              <a:ext uri="{FF2B5EF4-FFF2-40B4-BE49-F238E27FC236}">
                <a16:creationId xmlns:a16="http://schemas.microsoft.com/office/drawing/2014/main" id="{9E5198D0-0749-BBB7-5203-9430EC62301A}"/>
              </a:ext>
            </a:extLst>
          </p:cNvPr>
          <p:cNvSpPr>
            <a:spLocks noGrp="1"/>
          </p:cNvSpPr>
          <p:nvPr>
            <p:ph type="sldNum" sz="quarter" idx="12"/>
          </p:nvPr>
        </p:nvSpPr>
        <p:spPr/>
        <p:txBody>
          <a:bodyPr/>
          <a:lstStyle/>
          <a:p>
            <a:fld id="{D21AD756-BDF5-4970-ABE2-54C1A0898887}" type="slidenum">
              <a:rPr lang="en-GB" smtClean="0"/>
              <a:t>57</a:t>
            </a:fld>
            <a:endParaRPr lang="en-GB"/>
          </a:p>
        </p:txBody>
      </p:sp>
    </p:spTree>
    <p:extLst>
      <p:ext uri="{BB962C8B-B14F-4D97-AF65-F5344CB8AC3E}">
        <p14:creationId xmlns:p14="http://schemas.microsoft.com/office/powerpoint/2010/main" val="29207484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11">
            <a:extLst>
              <a:ext uri="{FF2B5EF4-FFF2-40B4-BE49-F238E27FC236}">
                <a16:creationId xmlns:a16="http://schemas.microsoft.com/office/drawing/2014/main" id="{28C815E5-4459-92D5-0A45-6F62BBE17D67}"/>
              </a:ext>
            </a:extLst>
          </p:cNvPr>
          <p:cNvSpPr/>
          <p:nvPr/>
        </p:nvSpPr>
        <p:spPr>
          <a:xfrm>
            <a:off x="4318611" y="1729648"/>
            <a:ext cx="7573351" cy="4605051"/>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 name="object 9">
            <a:extLst>
              <a:ext uri="{FF2B5EF4-FFF2-40B4-BE49-F238E27FC236}">
                <a16:creationId xmlns:a16="http://schemas.microsoft.com/office/drawing/2014/main" id="{254CE656-006E-0B08-8552-F0F035566DCB}"/>
              </a:ext>
            </a:extLst>
          </p:cNvPr>
          <p:cNvSpPr/>
          <p:nvPr/>
        </p:nvSpPr>
        <p:spPr>
          <a:xfrm>
            <a:off x="0" y="0"/>
            <a:ext cx="692805" cy="6858000"/>
          </a:xfrm>
          <a:custGeom>
            <a:avLst/>
            <a:gdLst/>
            <a:ahLst/>
            <a:cxnLst/>
            <a:rect l="l" t="t" r="r" b="b"/>
            <a:pathLst>
              <a:path w="1080135" h="10692130">
                <a:moveTo>
                  <a:pt x="1079995" y="0"/>
                </a:moveTo>
                <a:lnTo>
                  <a:pt x="0" y="0"/>
                </a:lnTo>
                <a:lnTo>
                  <a:pt x="0" y="10692003"/>
                </a:lnTo>
                <a:lnTo>
                  <a:pt x="1079995" y="10692003"/>
                </a:lnTo>
                <a:lnTo>
                  <a:pt x="1079995" y="0"/>
                </a:lnTo>
                <a:close/>
              </a:path>
            </a:pathLst>
          </a:custGeom>
          <a:solidFill>
            <a:schemeClr val="accent2"/>
          </a:solidFill>
        </p:spPr>
        <p:txBody>
          <a:bodyPr wrap="square" lIns="0" tIns="0" rIns="0" bIns="0" rtlCol="0"/>
          <a:lstStyle/>
          <a:p>
            <a:endParaRPr/>
          </a:p>
        </p:txBody>
      </p:sp>
      <p:sp>
        <p:nvSpPr>
          <p:cNvPr id="3" name="object 10">
            <a:extLst>
              <a:ext uri="{FF2B5EF4-FFF2-40B4-BE49-F238E27FC236}">
                <a16:creationId xmlns:a16="http://schemas.microsoft.com/office/drawing/2014/main" id="{AFABD241-EECA-04E8-6BB1-1415F583CE60}"/>
              </a:ext>
            </a:extLst>
          </p:cNvPr>
          <p:cNvSpPr/>
          <p:nvPr/>
        </p:nvSpPr>
        <p:spPr>
          <a:xfrm>
            <a:off x="222744" y="3305345"/>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endParaRPr/>
          </a:p>
        </p:txBody>
      </p:sp>
      <p:sp>
        <p:nvSpPr>
          <p:cNvPr id="4" name="object 14">
            <a:extLst>
              <a:ext uri="{FF2B5EF4-FFF2-40B4-BE49-F238E27FC236}">
                <a16:creationId xmlns:a16="http://schemas.microsoft.com/office/drawing/2014/main" id="{5F812337-0A60-91E4-5E42-907979D339BA}"/>
              </a:ext>
            </a:extLst>
          </p:cNvPr>
          <p:cNvSpPr txBox="1">
            <a:spLocks/>
          </p:cNvSpPr>
          <p:nvPr/>
        </p:nvSpPr>
        <p:spPr>
          <a:xfrm>
            <a:off x="1019175" y="6560860"/>
            <a:ext cx="3716020" cy="153888"/>
          </a:xfrm>
          <a:prstGeom prst="rect">
            <a:avLst/>
          </a:prstGeom>
        </p:spPr>
        <p:txBody>
          <a:bodyPr vert="horz" wrap="square" lIns="0" tIns="0" rIns="0" bIns="0" rtlCol="0" anchor="ctr">
            <a:spAutoFit/>
          </a:bodyPr>
          <a:lstStyle>
            <a:defPPr>
              <a:defRPr kern="0"/>
            </a:defPPr>
            <a:lvl1pPr>
              <a:defRPr sz="1200" b="0" i="0">
                <a:solidFill>
                  <a:schemeClr val="tx1"/>
                </a:solidFill>
                <a:latin typeface="Trebuchet MS"/>
                <a:cs typeface="Trebuchet MS"/>
              </a:defRPr>
            </a:lvl1pPr>
          </a:lstStyle>
          <a:p>
            <a:pPr marL="12700"/>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Passenger Information </a:t>
            </a:r>
            <a:r>
              <a:rPr lang="en-GB" sz="1000" b="1" kern="0">
                <a:solidFill>
                  <a:prstClr val="black"/>
                </a:solidFill>
                <a:latin typeface="Aptos Display" panose="02110004020202020204"/>
                <a:cs typeface="Gill Sans MT"/>
              </a:rPr>
              <a:t>D</a:t>
            </a:r>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uring Disruption – Debrief </a:t>
            </a:r>
            <a:endParaRPr kumimoji="0" lang="en-GB" sz="1000" b="0" i="0" u="none" strike="noStrike" kern="0" cap="none" spc="140" normalizeH="0" baseline="0" noProof="0">
              <a:ln>
                <a:noFill/>
              </a:ln>
              <a:solidFill>
                <a:prstClr val="black"/>
              </a:solidFill>
              <a:effectLst/>
              <a:uLnTx/>
              <a:uFillTx/>
              <a:latin typeface="Aptos Display" panose="02110004020202020204"/>
              <a:ea typeface="+mn-ea"/>
              <a:cs typeface="Gill Sans MT"/>
            </a:endParaRPr>
          </a:p>
        </p:txBody>
      </p:sp>
      <p:sp>
        <p:nvSpPr>
          <p:cNvPr id="42" name="object 16">
            <a:extLst>
              <a:ext uri="{FF2B5EF4-FFF2-40B4-BE49-F238E27FC236}">
                <a16:creationId xmlns:a16="http://schemas.microsoft.com/office/drawing/2014/main" id="{7C9FD81E-79A9-7FCF-B2E4-6051987BD5F9}"/>
              </a:ext>
            </a:extLst>
          </p:cNvPr>
          <p:cNvSpPr txBox="1">
            <a:spLocks/>
          </p:cNvSpPr>
          <p:nvPr/>
        </p:nvSpPr>
        <p:spPr>
          <a:xfrm>
            <a:off x="1019174" y="229101"/>
            <a:ext cx="7237066" cy="553998"/>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R="24130"/>
            <a:r>
              <a:rPr lang="en-GB" sz="3600" kern="0" spc="100">
                <a:solidFill>
                  <a:schemeClr val="accent2"/>
                </a:solidFill>
                <a:latin typeface="Aptos" panose="020B0004020202020204" pitchFamily="34" charset="0"/>
              </a:rPr>
              <a:t>NEW POSTER DESIGN</a:t>
            </a:r>
            <a:endParaRPr lang="en-GB" sz="1400" kern="0">
              <a:solidFill>
                <a:schemeClr val="accent2"/>
              </a:solidFill>
              <a:latin typeface="Aptos" panose="020B0004020202020204" pitchFamily="34" charset="0"/>
            </a:endParaRPr>
          </a:p>
        </p:txBody>
      </p:sp>
      <p:pic>
        <p:nvPicPr>
          <p:cNvPr id="10" name="Picture 9">
            <a:extLst>
              <a:ext uri="{FF2B5EF4-FFF2-40B4-BE49-F238E27FC236}">
                <a16:creationId xmlns:a16="http://schemas.microsoft.com/office/drawing/2014/main" id="{C342C74B-EA49-3258-0631-CC05334E83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175" y="1307433"/>
            <a:ext cx="2735436" cy="1475208"/>
          </a:xfrm>
          <a:prstGeom prst="rect">
            <a:avLst/>
          </a:prstGeom>
        </p:spPr>
      </p:pic>
      <p:sp>
        <p:nvSpPr>
          <p:cNvPr id="14" name="Content Placeholder 3">
            <a:extLst>
              <a:ext uri="{FF2B5EF4-FFF2-40B4-BE49-F238E27FC236}">
                <a16:creationId xmlns:a16="http://schemas.microsoft.com/office/drawing/2014/main" id="{434D0F35-DA42-DD45-4804-DCB83B7848EF}"/>
              </a:ext>
            </a:extLst>
          </p:cNvPr>
          <p:cNvSpPr txBox="1">
            <a:spLocks/>
          </p:cNvSpPr>
          <p:nvPr/>
        </p:nvSpPr>
        <p:spPr>
          <a:xfrm>
            <a:off x="4386655" y="1829139"/>
            <a:ext cx="7200800" cy="4489604"/>
          </a:xfrm>
          <a:prstGeom prst="rect">
            <a:avLst/>
          </a:prstGeom>
        </p:spPr>
        <p:txBody>
          <a:bodyPr vert="horz" lIns="0" tIns="0" rIns="0" bIns="0" rtlCol="0" anchor="t"/>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ts val="600"/>
              </a:spcBef>
              <a:defRPr/>
            </a:pPr>
            <a:r>
              <a:rPr lang="en-GB" sz="1600" b="1">
                <a:solidFill>
                  <a:schemeClr val="tx1">
                    <a:lumMod val="75000"/>
                    <a:lumOff val="25000"/>
                  </a:schemeClr>
                </a:solidFill>
              </a:rPr>
              <a:t>What’s working?</a:t>
            </a:r>
          </a:p>
          <a:p>
            <a:pPr marL="285750" lvl="0" indent="-285750" algn="l">
              <a:spcBef>
                <a:spcPts val="600"/>
              </a:spcBef>
              <a:buFont typeface="Arial" panose="020B0604020202020204" pitchFamily="34" charset="0"/>
              <a:buChar char="•"/>
              <a:defRPr/>
            </a:pPr>
            <a:r>
              <a:rPr lang="en-GB" sz="1400">
                <a:solidFill>
                  <a:schemeClr val="tx1">
                    <a:lumMod val="75000"/>
                    <a:lumOff val="25000"/>
                  </a:schemeClr>
                </a:solidFill>
              </a:rPr>
              <a:t>The first element of the poster that is noticed and admired is the warning triangles as they alert passengers that this is important information and draws their attention</a:t>
            </a:r>
          </a:p>
          <a:p>
            <a:pPr marL="285750" lvl="0" indent="-285750" algn="l">
              <a:spcBef>
                <a:spcPts val="600"/>
              </a:spcBef>
              <a:buFont typeface="Arial" panose="020B0604020202020204" pitchFamily="34" charset="0"/>
              <a:buChar char="•"/>
              <a:defRPr/>
            </a:pPr>
            <a:r>
              <a:rPr lang="en-GB" sz="1400">
                <a:solidFill>
                  <a:schemeClr val="tx1">
                    <a:lumMod val="75000"/>
                    <a:lumOff val="25000"/>
                  </a:schemeClr>
                </a:solidFill>
              </a:rPr>
              <a:t>Again, there is appeal for the QR code at the bottom of each example</a:t>
            </a:r>
          </a:p>
          <a:p>
            <a:pPr marL="285750" lvl="0" indent="-285750" algn="l">
              <a:spcBef>
                <a:spcPts val="600"/>
              </a:spcBef>
              <a:buFont typeface="Arial" panose="020B0604020202020204" pitchFamily="34" charset="0"/>
              <a:buChar char="•"/>
              <a:defRPr/>
            </a:pPr>
            <a:r>
              <a:rPr lang="en-GB" sz="1400">
                <a:solidFill>
                  <a:schemeClr val="tx1">
                    <a:lumMod val="75000"/>
                    <a:lumOff val="25000"/>
                  </a:schemeClr>
                </a:solidFill>
              </a:rPr>
              <a:t>A consistent poster design reduces the customer effort so that they can easily and quickly find the information they need to help them plan their journey </a:t>
            </a:r>
          </a:p>
          <a:p>
            <a:pPr marL="285750" lvl="0" indent="-285750" algn="l">
              <a:spcBef>
                <a:spcPts val="600"/>
              </a:spcBef>
              <a:buFont typeface="Arial" panose="020B0604020202020204" pitchFamily="34" charset="0"/>
              <a:buChar char="•"/>
              <a:defRPr/>
            </a:pPr>
            <a:r>
              <a:rPr lang="en-GB" sz="1400">
                <a:solidFill>
                  <a:schemeClr val="tx1">
                    <a:lumMod val="75000"/>
                    <a:lumOff val="25000"/>
                  </a:schemeClr>
                </a:solidFill>
              </a:rPr>
              <a:t>The alternative routes suggested provide useful information to those who may be unfamiliar with the journey that has been affected and show that there has been some effort from the train company to remedy their inconvenience</a:t>
            </a:r>
            <a:endParaRPr lang="en-GB" sz="1600">
              <a:solidFill>
                <a:schemeClr val="tx1">
                  <a:lumMod val="75000"/>
                  <a:lumOff val="25000"/>
                </a:schemeClr>
              </a:solidFill>
            </a:endParaRPr>
          </a:p>
          <a:p>
            <a:pPr lvl="0" algn="l">
              <a:spcBef>
                <a:spcPts val="1200"/>
              </a:spcBef>
              <a:defRPr/>
            </a:pPr>
            <a:r>
              <a:rPr lang="en-GB" sz="1600" b="1">
                <a:solidFill>
                  <a:schemeClr val="tx1">
                    <a:lumMod val="75000"/>
                    <a:lumOff val="25000"/>
                  </a:schemeClr>
                </a:solidFill>
              </a:rPr>
              <a:t>What’s not? </a:t>
            </a:r>
          </a:p>
          <a:p>
            <a:pPr marL="285750" lvl="0" indent="-285750" algn="l">
              <a:spcBef>
                <a:spcPts val="600"/>
              </a:spcBef>
              <a:buFont typeface="Arial" panose="020B0604020202020204" pitchFamily="34" charset="0"/>
              <a:buChar char="•"/>
              <a:defRPr/>
            </a:pPr>
            <a:r>
              <a:rPr lang="en-GB" sz="1400">
                <a:solidFill>
                  <a:schemeClr val="tx1">
                    <a:lumMod val="75000"/>
                    <a:lumOff val="25000"/>
                  </a:schemeClr>
                </a:solidFill>
              </a:rPr>
              <a:t>For some, the use of the colour blue did not stand out as a warning/alert message about disruption, making them attach less importance to the message</a:t>
            </a:r>
          </a:p>
          <a:p>
            <a:pPr marL="285750" lvl="0" indent="-285750" algn="l">
              <a:spcBef>
                <a:spcPts val="600"/>
              </a:spcBef>
              <a:buFont typeface="Arial" panose="020B0604020202020204" pitchFamily="34" charset="0"/>
              <a:buChar char="•"/>
              <a:defRPr/>
            </a:pPr>
            <a:r>
              <a:rPr lang="en-GB" sz="1400">
                <a:solidFill>
                  <a:schemeClr val="tx1">
                    <a:lumMod val="75000"/>
                    <a:lumOff val="25000"/>
                  </a:schemeClr>
                </a:solidFill>
              </a:rPr>
              <a:t>Again, passengers dislike that there are too many words and elements on the poster as it becomes longer to read and harder to pin-point relevant information </a:t>
            </a:r>
          </a:p>
        </p:txBody>
      </p:sp>
      <p:sp>
        <p:nvSpPr>
          <p:cNvPr id="15" name="object 16">
            <a:extLst>
              <a:ext uri="{FF2B5EF4-FFF2-40B4-BE49-F238E27FC236}">
                <a16:creationId xmlns:a16="http://schemas.microsoft.com/office/drawing/2014/main" id="{E535DAE6-949E-DA8C-E24B-9FFB851BA96F}"/>
              </a:ext>
            </a:extLst>
          </p:cNvPr>
          <p:cNvSpPr txBox="1">
            <a:spLocks/>
          </p:cNvSpPr>
          <p:nvPr/>
        </p:nvSpPr>
        <p:spPr>
          <a:xfrm>
            <a:off x="1051063" y="2982927"/>
            <a:ext cx="2884350" cy="1077218"/>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buClrTx/>
              <a:buSzTx/>
              <a:buFontTx/>
              <a:buNone/>
              <a:tabLst/>
              <a:defRPr/>
            </a:pPr>
            <a:r>
              <a:rPr lang="en-GB" sz="1400" i="1" kern="0" spc="100">
                <a:latin typeface="Aptos" panose="020B0004020202020204" pitchFamily="34" charset="0"/>
              </a:rPr>
              <a:t>“The warning signs/symbols at the top highlights that this is important information I should not miss.”</a:t>
            </a:r>
          </a:p>
          <a:p>
            <a:pPr marR="24130" algn="r">
              <a:defRPr/>
            </a:pPr>
            <a:r>
              <a:rPr lang="en-GB" sz="1400" i="1" kern="0" spc="100">
                <a:latin typeface="Aptos" panose="020B0004020202020204" pitchFamily="34" charset="0"/>
              </a:rPr>
              <a:t>England, Business</a:t>
            </a:r>
            <a:endParaRPr kumimoji="0" lang="en-GB" sz="1400" b="0" i="1" u="none" strike="noStrike" kern="0" cap="none" spc="0" normalizeH="0" baseline="0" noProof="0">
              <a:ln>
                <a:noFill/>
              </a:ln>
              <a:effectLst/>
              <a:uLnTx/>
              <a:uFillTx/>
              <a:latin typeface="Aptos" panose="020B0004020202020204" pitchFamily="34" charset="0"/>
              <a:ea typeface="+mn-ea"/>
              <a:cs typeface="Arial"/>
            </a:endParaRPr>
          </a:p>
        </p:txBody>
      </p:sp>
      <p:sp>
        <p:nvSpPr>
          <p:cNvPr id="16" name="object 16">
            <a:extLst>
              <a:ext uri="{FF2B5EF4-FFF2-40B4-BE49-F238E27FC236}">
                <a16:creationId xmlns:a16="http://schemas.microsoft.com/office/drawing/2014/main" id="{B00DEC95-A6BC-8F1C-70ED-9BE49E863CB3}"/>
              </a:ext>
            </a:extLst>
          </p:cNvPr>
          <p:cNvSpPr txBox="1">
            <a:spLocks/>
          </p:cNvSpPr>
          <p:nvPr/>
        </p:nvSpPr>
        <p:spPr>
          <a:xfrm>
            <a:off x="1019175" y="5481638"/>
            <a:ext cx="2916238" cy="723275"/>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kern="0" spc="100">
                <a:latin typeface="Aptos" panose="020B0004020202020204" pitchFamily="34" charset="0"/>
              </a:rPr>
              <a:t>“The blue colour makes it seem like ordinary information.”</a:t>
            </a:r>
          </a:p>
          <a:p>
            <a:pPr marR="24130" algn="r">
              <a:spcBef>
                <a:spcPts val="600"/>
              </a:spcBef>
              <a:defRPr/>
            </a:pPr>
            <a:r>
              <a:rPr lang="en-GB" sz="1400" i="1" kern="0" spc="100">
                <a:latin typeface="Aptos" panose="020B0004020202020204" pitchFamily="34" charset="0"/>
              </a:rPr>
              <a:t>England, Business</a:t>
            </a:r>
            <a:endParaRPr kumimoji="0" lang="en-GB" sz="1400" b="0" i="1" u="none" strike="noStrike" kern="0" cap="none" spc="0" normalizeH="0" baseline="0" noProof="0">
              <a:ln>
                <a:noFill/>
              </a:ln>
              <a:effectLst/>
              <a:uLnTx/>
              <a:uFillTx/>
              <a:latin typeface="Aptos" panose="020B0004020202020204" pitchFamily="34" charset="0"/>
              <a:ea typeface="+mn-ea"/>
              <a:cs typeface="Arial"/>
            </a:endParaRPr>
          </a:p>
        </p:txBody>
      </p:sp>
      <p:sp>
        <p:nvSpPr>
          <p:cNvPr id="17" name="object 16">
            <a:extLst>
              <a:ext uri="{FF2B5EF4-FFF2-40B4-BE49-F238E27FC236}">
                <a16:creationId xmlns:a16="http://schemas.microsoft.com/office/drawing/2014/main" id="{A89F80D3-78C1-DB8E-72ED-C8140F31FF37}"/>
              </a:ext>
            </a:extLst>
          </p:cNvPr>
          <p:cNvSpPr txBox="1">
            <a:spLocks/>
          </p:cNvSpPr>
          <p:nvPr/>
        </p:nvSpPr>
        <p:spPr>
          <a:xfrm>
            <a:off x="1035757" y="4222203"/>
            <a:ext cx="2899656" cy="1077218"/>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buClrTx/>
              <a:buSzTx/>
              <a:buFontTx/>
              <a:buNone/>
              <a:tabLst/>
              <a:defRPr/>
            </a:pPr>
            <a:r>
              <a:rPr lang="en-GB" sz="1400" i="1" kern="0" spc="100">
                <a:latin typeface="Aptos" panose="020B0004020202020204" pitchFamily="34" charset="0"/>
              </a:rPr>
              <a:t>“There is a uniformity across them all, so I am not having to work out where the key info is each time.”</a:t>
            </a:r>
          </a:p>
          <a:p>
            <a:pPr marR="24130" algn="r">
              <a:defRPr/>
            </a:pPr>
            <a:r>
              <a:rPr lang="en-GB" sz="1400" i="1" kern="0" spc="100">
                <a:latin typeface="Aptos" panose="020B0004020202020204" pitchFamily="34" charset="0"/>
              </a:rPr>
              <a:t>England, Commuting</a:t>
            </a:r>
            <a:endParaRPr kumimoji="0" lang="en-GB" sz="1400" b="0" i="1" u="none" strike="noStrike" kern="0" cap="none" spc="0" normalizeH="0" baseline="0" noProof="0">
              <a:ln>
                <a:noFill/>
              </a:ln>
              <a:effectLst/>
              <a:uLnTx/>
              <a:uFillTx/>
              <a:latin typeface="Aptos" panose="020B0004020202020204" pitchFamily="34" charset="0"/>
              <a:ea typeface="+mn-ea"/>
              <a:cs typeface="Arial"/>
            </a:endParaRPr>
          </a:p>
        </p:txBody>
      </p:sp>
      <p:sp>
        <p:nvSpPr>
          <p:cNvPr id="5" name="Footer Placeholder 4">
            <a:extLst>
              <a:ext uri="{FF2B5EF4-FFF2-40B4-BE49-F238E27FC236}">
                <a16:creationId xmlns:a16="http://schemas.microsoft.com/office/drawing/2014/main" id="{01F58C90-3A3E-66DE-4529-B470560A55F0}"/>
              </a:ext>
            </a:extLst>
          </p:cNvPr>
          <p:cNvSpPr>
            <a:spLocks noGrp="1"/>
          </p:cNvSpPr>
          <p:nvPr>
            <p:ph type="ftr" sz="quarter" idx="11"/>
          </p:nvPr>
        </p:nvSpPr>
        <p:spPr/>
        <p:txBody>
          <a:bodyPr/>
          <a:lstStyle/>
          <a:p>
            <a:r>
              <a:rPr lang="en-GB"/>
              <a:t>© Quadrangle 2024 INTERNAL</a:t>
            </a:r>
          </a:p>
        </p:txBody>
      </p:sp>
      <p:sp>
        <p:nvSpPr>
          <p:cNvPr id="7" name="Slide Number Placeholder 6">
            <a:extLst>
              <a:ext uri="{FF2B5EF4-FFF2-40B4-BE49-F238E27FC236}">
                <a16:creationId xmlns:a16="http://schemas.microsoft.com/office/drawing/2014/main" id="{92ECEE4B-202E-3045-F0E4-241195E1DFCD}"/>
              </a:ext>
            </a:extLst>
          </p:cNvPr>
          <p:cNvSpPr>
            <a:spLocks noGrp="1"/>
          </p:cNvSpPr>
          <p:nvPr>
            <p:ph type="sldNum" sz="quarter" idx="12"/>
          </p:nvPr>
        </p:nvSpPr>
        <p:spPr/>
        <p:txBody>
          <a:bodyPr/>
          <a:lstStyle/>
          <a:p>
            <a:fld id="{D21AD756-BDF5-4970-ABE2-54C1A0898887}" type="slidenum">
              <a:rPr lang="en-GB" smtClean="0"/>
              <a:t>58</a:t>
            </a:fld>
            <a:endParaRPr lang="en-GB"/>
          </a:p>
        </p:txBody>
      </p:sp>
    </p:spTree>
    <p:extLst>
      <p:ext uri="{BB962C8B-B14F-4D97-AF65-F5344CB8AC3E}">
        <p14:creationId xmlns:p14="http://schemas.microsoft.com/office/powerpoint/2010/main" val="27164780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254CE656-006E-0B08-8552-F0F035566DCB}"/>
              </a:ext>
            </a:extLst>
          </p:cNvPr>
          <p:cNvSpPr/>
          <p:nvPr/>
        </p:nvSpPr>
        <p:spPr>
          <a:xfrm>
            <a:off x="0" y="0"/>
            <a:ext cx="692805" cy="6858000"/>
          </a:xfrm>
          <a:custGeom>
            <a:avLst/>
            <a:gdLst/>
            <a:ahLst/>
            <a:cxnLst/>
            <a:rect l="l" t="t" r="r" b="b"/>
            <a:pathLst>
              <a:path w="1080135" h="10692130">
                <a:moveTo>
                  <a:pt x="1079995" y="0"/>
                </a:moveTo>
                <a:lnTo>
                  <a:pt x="0" y="0"/>
                </a:lnTo>
                <a:lnTo>
                  <a:pt x="0" y="10692003"/>
                </a:lnTo>
                <a:lnTo>
                  <a:pt x="1079995" y="10692003"/>
                </a:lnTo>
                <a:lnTo>
                  <a:pt x="1079995" y="0"/>
                </a:lnTo>
                <a:close/>
              </a:path>
            </a:pathLst>
          </a:custGeom>
          <a:solidFill>
            <a:schemeClr val="accent2"/>
          </a:solidFill>
        </p:spPr>
        <p:txBody>
          <a:bodyPr wrap="square" lIns="0" tIns="0" rIns="0" bIns="0" rtlCol="0"/>
          <a:lstStyle/>
          <a:p>
            <a:endParaRPr/>
          </a:p>
        </p:txBody>
      </p:sp>
      <p:sp>
        <p:nvSpPr>
          <p:cNvPr id="4" name="object 14">
            <a:extLst>
              <a:ext uri="{FF2B5EF4-FFF2-40B4-BE49-F238E27FC236}">
                <a16:creationId xmlns:a16="http://schemas.microsoft.com/office/drawing/2014/main" id="{5F812337-0A60-91E4-5E42-907979D339BA}"/>
              </a:ext>
            </a:extLst>
          </p:cNvPr>
          <p:cNvSpPr txBox="1">
            <a:spLocks/>
          </p:cNvSpPr>
          <p:nvPr/>
        </p:nvSpPr>
        <p:spPr>
          <a:xfrm>
            <a:off x="1019175" y="6560860"/>
            <a:ext cx="3716020" cy="153888"/>
          </a:xfrm>
          <a:prstGeom prst="rect">
            <a:avLst/>
          </a:prstGeom>
        </p:spPr>
        <p:txBody>
          <a:bodyPr vert="horz" wrap="square" lIns="0" tIns="0" rIns="0" bIns="0" rtlCol="0" anchor="ctr">
            <a:spAutoFit/>
          </a:bodyPr>
          <a:lstStyle>
            <a:defPPr>
              <a:defRPr kern="0"/>
            </a:defPPr>
            <a:lvl1pPr>
              <a:defRPr sz="1200" b="0" i="0">
                <a:solidFill>
                  <a:schemeClr val="tx1"/>
                </a:solidFill>
                <a:latin typeface="Trebuchet MS"/>
                <a:cs typeface="Trebuchet MS"/>
              </a:defRPr>
            </a:lvl1pPr>
          </a:lstStyle>
          <a:p>
            <a:pPr marL="12700"/>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Passenger Information </a:t>
            </a:r>
            <a:r>
              <a:rPr lang="en-GB" sz="1000" b="1" kern="0">
                <a:solidFill>
                  <a:prstClr val="black"/>
                </a:solidFill>
                <a:latin typeface="Aptos Display" panose="02110004020202020204"/>
                <a:cs typeface="Gill Sans MT"/>
              </a:rPr>
              <a:t>D</a:t>
            </a:r>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uring Disruption – Debrief </a:t>
            </a:r>
            <a:endParaRPr kumimoji="0" lang="en-GB" sz="1000" b="0" i="0" u="none" strike="noStrike" kern="0" cap="none" spc="140" normalizeH="0" baseline="0" noProof="0">
              <a:ln>
                <a:noFill/>
              </a:ln>
              <a:solidFill>
                <a:prstClr val="black"/>
              </a:solidFill>
              <a:effectLst/>
              <a:uLnTx/>
              <a:uFillTx/>
              <a:latin typeface="Aptos Display" panose="02110004020202020204"/>
              <a:ea typeface="+mn-ea"/>
              <a:cs typeface="Gill Sans MT"/>
            </a:endParaRPr>
          </a:p>
        </p:txBody>
      </p:sp>
      <p:sp>
        <p:nvSpPr>
          <p:cNvPr id="42" name="object 16">
            <a:extLst>
              <a:ext uri="{FF2B5EF4-FFF2-40B4-BE49-F238E27FC236}">
                <a16:creationId xmlns:a16="http://schemas.microsoft.com/office/drawing/2014/main" id="{7C9FD81E-79A9-7FCF-B2E4-6051987BD5F9}"/>
              </a:ext>
            </a:extLst>
          </p:cNvPr>
          <p:cNvSpPr txBox="1">
            <a:spLocks/>
          </p:cNvSpPr>
          <p:nvPr/>
        </p:nvSpPr>
        <p:spPr>
          <a:xfrm>
            <a:off x="1019174" y="229101"/>
            <a:ext cx="7237066" cy="1107996"/>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R="24130"/>
            <a:r>
              <a:rPr lang="en-GB" sz="3600" kern="0" spc="100">
                <a:solidFill>
                  <a:schemeClr val="accent2"/>
                </a:solidFill>
                <a:latin typeface="Aptos" panose="020B0004020202020204" pitchFamily="34" charset="0"/>
              </a:rPr>
              <a:t>COMPARISON OF POSTER DESIGN</a:t>
            </a:r>
            <a:endParaRPr lang="en-GB" sz="1400" kern="0">
              <a:solidFill>
                <a:schemeClr val="accent2"/>
              </a:solidFill>
              <a:latin typeface="Aptos" panose="020B0004020202020204" pitchFamily="34" charset="0"/>
            </a:endParaRPr>
          </a:p>
        </p:txBody>
      </p:sp>
      <p:sp>
        <p:nvSpPr>
          <p:cNvPr id="5" name="object 11">
            <a:extLst>
              <a:ext uri="{FF2B5EF4-FFF2-40B4-BE49-F238E27FC236}">
                <a16:creationId xmlns:a16="http://schemas.microsoft.com/office/drawing/2014/main" id="{79511D87-6DF6-881A-D94F-64EE595C6127}"/>
              </a:ext>
            </a:extLst>
          </p:cNvPr>
          <p:cNvSpPr/>
          <p:nvPr/>
        </p:nvSpPr>
        <p:spPr>
          <a:xfrm>
            <a:off x="692715" y="2276326"/>
            <a:ext cx="11499285" cy="3888978"/>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a:p>
        </p:txBody>
      </p:sp>
      <p:cxnSp>
        <p:nvCxnSpPr>
          <p:cNvPr id="14" name="Straight Connector 13">
            <a:extLst>
              <a:ext uri="{FF2B5EF4-FFF2-40B4-BE49-F238E27FC236}">
                <a16:creationId xmlns:a16="http://schemas.microsoft.com/office/drawing/2014/main" id="{7A3EAC55-12F7-CEAF-1584-FBC6353B2724}"/>
              </a:ext>
            </a:extLst>
          </p:cNvPr>
          <p:cNvCxnSpPr>
            <a:cxnSpLocks/>
          </p:cNvCxnSpPr>
          <p:nvPr/>
        </p:nvCxnSpPr>
        <p:spPr>
          <a:xfrm>
            <a:off x="6144536" y="2327915"/>
            <a:ext cx="0" cy="3641536"/>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16" name="Rectangle: Rounded Corners 15">
            <a:extLst>
              <a:ext uri="{FF2B5EF4-FFF2-40B4-BE49-F238E27FC236}">
                <a16:creationId xmlns:a16="http://schemas.microsoft.com/office/drawing/2014/main" id="{EC8533E1-B7CB-AAE4-FC75-23271F9AA23C}"/>
              </a:ext>
            </a:extLst>
          </p:cNvPr>
          <p:cNvSpPr/>
          <p:nvPr/>
        </p:nvSpPr>
        <p:spPr>
          <a:xfrm>
            <a:off x="2375993" y="2317487"/>
            <a:ext cx="1872207" cy="555620"/>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Existing</a:t>
            </a:r>
          </a:p>
        </p:txBody>
      </p:sp>
      <p:sp>
        <p:nvSpPr>
          <p:cNvPr id="17" name="Rectangle: Rounded Corners 16">
            <a:extLst>
              <a:ext uri="{FF2B5EF4-FFF2-40B4-BE49-F238E27FC236}">
                <a16:creationId xmlns:a16="http://schemas.microsoft.com/office/drawing/2014/main" id="{BC5AD8E4-18F9-D211-C6E1-831FCA39DFD3}"/>
              </a:ext>
            </a:extLst>
          </p:cNvPr>
          <p:cNvSpPr/>
          <p:nvPr/>
        </p:nvSpPr>
        <p:spPr>
          <a:xfrm>
            <a:off x="8254077" y="2317487"/>
            <a:ext cx="1872207" cy="555620"/>
          </a:xfrm>
          <a:prstGeom prst="roundRect">
            <a:avLst/>
          </a:prstGeom>
          <a:solidFill>
            <a:srgbClr val="FF24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New</a:t>
            </a:r>
          </a:p>
        </p:txBody>
      </p:sp>
      <p:sp>
        <p:nvSpPr>
          <p:cNvPr id="21" name="object 16">
            <a:extLst>
              <a:ext uri="{FF2B5EF4-FFF2-40B4-BE49-F238E27FC236}">
                <a16:creationId xmlns:a16="http://schemas.microsoft.com/office/drawing/2014/main" id="{A197B29B-E7F8-6647-F07A-07350DE93890}"/>
              </a:ext>
            </a:extLst>
          </p:cNvPr>
          <p:cNvSpPr txBox="1">
            <a:spLocks/>
          </p:cNvSpPr>
          <p:nvPr/>
        </p:nvSpPr>
        <p:spPr>
          <a:xfrm>
            <a:off x="1063339" y="2968801"/>
            <a:ext cx="2590849" cy="1154162"/>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kern="0" spc="100">
                <a:latin typeface="Aptos" panose="020B0004020202020204" pitchFamily="34" charset="0"/>
              </a:rPr>
              <a:t>“The current posters stand out more because they correspond to the train operators livery colours.”</a:t>
            </a:r>
          </a:p>
          <a:p>
            <a:pPr marR="24130" algn="r">
              <a:spcBef>
                <a:spcPts val="600"/>
              </a:spcBef>
              <a:defRPr/>
            </a:pPr>
            <a:r>
              <a:rPr lang="en-GB" sz="1400" i="1" kern="0" spc="100">
                <a:latin typeface="Aptos" panose="020B0004020202020204" pitchFamily="34" charset="0"/>
              </a:rPr>
              <a:t>England, Leisure</a:t>
            </a:r>
            <a:endParaRPr kumimoji="0" lang="en-GB" sz="1400" b="0" i="1" u="none" strike="noStrike" kern="0" cap="none" spc="0" normalizeH="0" baseline="0" noProof="0">
              <a:ln>
                <a:noFill/>
              </a:ln>
              <a:effectLst/>
              <a:uLnTx/>
              <a:uFillTx/>
              <a:latin typeface="Aptos" panose="020B0004020202020204" pitchFamily="34" charset="0"/>
              <a:ea typeface="+mn-ea"/>
              <a:cs typeface="Arial"/>
            </a:endParaRPr>
          </a:p>
        </p:txBody>
      </p:sp>
      <p:sp>
        <p:nvSpPr>
          <p:cNvPr id="22" name="object 16">
            <a:extLst>
              <a:ext uri="{FF2B5EF4-FFF2-40B4-BE49-F238E27FC236}">
                <a16:creationId xmlns:a16="http://schemas.microsoft.com/office/drawing/2014/main" id="{EF081FAC-4C95-7D5F-0749-F8816DD383B7}"/>
              </a:ext>
            </a:extLst>
          </p:cNvPr>
          <p:cNvSpPr txBox="1">
            <a:spLocks/>
          </p:cNvSpPr>
          <p:nvPr/>
        </p:nvSpPr>
        <p:spPr>
          <a:xfrm>
            <a:off x="3800820" y="2968801"/>
            <a:ext cx="2189672" cy="938719"/>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kern="0" spc="100">
                <a:latin typeface="Aptos" panose="020B0004020202020204" pitchFamily="34" charset="0"/>
              </a:rPr>
              <a:t>“Text was bigger in the current – easier to read, no info overload.”</a:t>
            </a:r>
          </a:p>
          <a:p>
            <a:pPr marR="24130" algn="r">
              <a:spcBef>
                <a:spcPts val="600"/>
              </a:spcBef>
              <a:defRPr/>
            </a:pPr>
            <a:r>
              <a:rPr lang="en-GB" sz="1400" i="1" kern="0" spc="100">
                <a:latin typeface="Aptos" panose="020B0004020202020204" pitchFamily="34" charset="0"/>
              </a:rPr>
              <a:t>England, Leisure</a:t>
            </a:r>
            <a:endParaRPr kumimoji="0" lang="en-GB" sz="1400" b="0" i="1" u="none" strike="noStrike" kern="0" cap="none" spc="0" normalizeH="0" baseline="0" noProof="0">
              <a:ln>
                <a:noFill/>
              </a:ln>
              <a:effectLst/>
              <a:uLnTx/>
              <a:uFillTx/>
              <a:latin typeface="Aptos" panose="020B0004020202020204" pitchFamily="34" charset="0"/>
              <a:ea typeface="+mn-ea"/>
              <a:cs typeface="Arial"/>
            </a:endParaRPr>
          </a:p>
        </p:txBody>
      </p:sp>
      <p:sp>
        <p:nvSpPr>
          <p:cNvPr id="23" name="object 16">
            <a:extLst>
              <a:ext uri="{FF2B5EF4-FFF2-40B4-BE49-F238E27FC236}">
                <a16:creationId xmlns:a16="http://schemas.microsoft.com/office/drawing/2014/main" id="{5613428C-303C-6108-4562-FFB5B85A7867}"/>
              </a:ext>
            </a:extLst>
          </p:cNvPr>
          <p:cNvSpPr txBox="1">
            <a:spLocks/>
          </p:cNvSpPr>
          <p:nvPr/>
        </p:nvSpPr>
        <p:spPr>
          <a:xfrm>
            <a:off x="2576827" y="4319843"/>
            <a:ext cx="1752873" cy="507831"/>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kern="0" spc="100">
                <a:latin typeface="Aptos" panose="020B0004020202020204" pitchFamily="34" charset="0"/>
              </a:rPr>
              <a:t>“More distinctive.”</a:t>
            </a:r>
          </a:p>
          <a:p>
            <a:pPr marR="24130" algn="r">
              <a:spcBef>
                <a:spcPts val="600"/>
              </a:spcBef>
              <a:defRPr/>
            </a:pPr>
            <a:r>
              <a:rPr lang="en-GB" sz="1400" i="1" kern="0" spc="100">
                <a:latin typeface="Aptos" panose="020B0004020202020204" pitchFamily="34" charset="0"/>
              </a:rPr>
              <a:t>England, Business</a:t>
            </a:r>
            <a:endParaRPr kumimoji="0" lang="en-GB" sz="1400" b="0" i="1" u="none" strike="noStrike" kern="0" cap="none" spc="0" normalizeH="0" baseline="0" noProof="0">
              <a:ln>
                <a:noFill/>
              </a:ln>
              <a:effectLst/>
              <a:uLnTx/>
              <a:uFillTx/>
              <a:latin typeface="Aptos" panose="020B0004020202020204" pitchFamily="34" charset="0"/>
              <a:ea typeface="+mn-ea"/>
              <a:cs typeface="Arial"/>
            </a:endParaRPr>
          </a:p>
        </p:txBody>
      </p:sp>
      <p:sp>
        <p:nvSpPr>
          <p:cNvPr id="24" name="object 16">
            <a:extLst>
              <a:ext uri="{FF2B5EF4-FFF2-40B4-BE49-F238E27FC236}">
                <a16:creationId xmlns:a16="http://schemas.microsoft.com/office/drawing/2014/main" id="{FC40FA72-986F-501A-EAA1-A0BF2DDADB41}"/>
              </a:ext>
            </a:extLst>
          </p:cNvPr>
          <p:cNvSpPr txBox="1">
            <a:spLocks/>
          </p:cNvSpPr>
          <p:nvPr/>
        </p:nvSpPr>
        <p:spPr>
          <a:xfrm>
            <a:off x="1076098" y="5088632"/>
            <a:ext cx="4747666" cy="1077218"/>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kern="0" spc="100">
                <a:latin typeface="Aptos" panose="020B0004020202020204" pitchFamily="34" charset="0"/>
              </a:rPr>
              <a:t>“If I was not familiar with the journey affected and I needed to find out what was happening, I would find it much easier to quickly check the info on the current format.”</a:t>
            </a:r>
          </a:p>
          <a:p>
            <a:pPr marR="24130" algn="r">
              <a:defRPr/>
            </a:pPr>
            <a:r>
              <a:rPr lang="en-GB" sz="1400" i="1" kern="0" spc="100">
                <a:latin typeface="Aptos" panose="020B0004020202020204" pitchFamily="34" charset="0"/>
              </a:rPr>
              <a:t>England, Leisure</a:t>
            </a:r>
            <a:endParaRPr kumimoji="0" lang="en-GB" sz="1400" b="0" i="1" u="none" strike="noStrike" kern="0" cap="none" spc="0" normalizeH="0" baseline="0" noProof="0">
              <a:ln>
                <a:noFill/>
              </a:ln>
              <a:effectLst/>
              <a:uLnTx/>
              <a:uFillTx/>
              <a:latin typeface="Aptos" panose="020B0004020202020204" pitchFamily="34" charset="0"/>
              <a:ea typeface="+mn-ea"/>
              <a:cs typeface="Arial"/>
            </a:endParaRPr>
          </a:p>
        </p:txBody>
      </p:sp>
      <p:sp>
        <p:nvSpPr>
          <p:cNvPr id="25" name="object 16">
            <a:extLst>
              <a:ext uri="{FF2B5EF4-FFF2-40B4-BE49-F238E27FC236}">
                <a16:creationId xmlns:a16="http://schemas.microsoft.com/office/drawing/2014/main" id="{B802822E-E92C-1799-9312-CCFD9079061E}"/>
              </a:ext>
            </a:extLst>
          </p:cNvPr>
          <p:cNvSpPr txBox="1">
            <a:spLocks/>
          </p:cNvSpPr>
          <p:nvPr/>
        </p:nvSpPr>
        <p:spPr>
          <a:xfrm>
            <a:off x="6246564" y="2968801"/>
            <a:ext cx="2837111" cy="1154162"/>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kern="0" spc="100">
                <a:latin typeface="Aptos" panose="020B0004020202020204" pitchFamily="34" charset="0"/>
              </a:rPr>
              <a:t>“If everybody uses the same style and form then it creates a lot less confusion.”</a:t>
            </a:r>
          </a:p>
          <a:p>
            <a:pPr marR="24130" algn="r">
              <a:spcBef>
                <a:spcPts val="600"/>
              </a:spcBef>
              <a:defRPr/>
            </a:pPr>
            <a:r>
              <a:rPr lang="en-GB" sz="1400" i="1" kern="0" spc="100">
                <a:latin typeface="Aptos" panose="020B0004020202020204" pitchFamily="34" charset="0"/>
              </a:rPr>
              <a:t>England, Leisure, Additional needs</a:t>
            </a:r>
            <a:endParaRPr kumimoji="0" lang="en-GB" sz="1400" b="0" i="1" u="none" strike="noStrike" kern="0" cap="none" spc="0" normalizeH="0" baseline="0" noProof="0">
              <a:ln>
                <a:noFill/>
              </a:ln>
              <a:effectLst/>
              <a:uLnTx/>
              <a:uFillTx/>
              <a:latin typeface="Aptos" panose="020B0004020202020204" pitchFamily="34" charset="0"/>
              <a:ea typeface="+mn-ea"/>
              <a:cs typeface="Arial"/>
            </a:endParaRPr>
          </a:p>
        </p:txBody>
      </p:sp>
      <p:sp>
        <p:nvSpPr>
          <p:cNvPr id="26" name="object 16">
            <a:extLst>
              <a:ext uri="{FF2B5EF4-FFF2-40B4-BE49-F238E27FC236}">
                <a16:creationId xmlns:a16="http://schemas.microsoft.com/office/drawing/2014/main" id="{330437B8-BF31-3741-DA33-EF3505C7EEA5}"/>
              </a:ext>
            </a:extLst>
          </p:cNvPr>
          <p:cNvSpPr txBox="1">
            <a:spLocks/>
          </p:cNvSpPr>
          <p:nvPr/>
        </p:nvSpPr>
        <p:spPr>
          <a:xfrm>
            <a:off x="9298236" y="2968801"/>
            <a:ext cx="2700981" cy="1585049"/>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kern="0" spc="100">
                <a:latin typeface="Aptos" panose="020B0004020202020204" pitchFamily="34" charset="0"/>
              </a:rPr>
              <a:t>“The new design looks more official and draws my attention to the fact there are disruptions. More cohesive design and less playful colours.”</a:t>
            </a:r>
          </a:p>
          <a:p>
            <a:pPr marR="24130" algn="r">
              <a:spcBef>
                <a:spcPts val="600"/>
              </a:spcBef>
              <a:defRPr/>
            </a:pPr>
            <a:r>
              <a:rPr lang="en-GB" sz="1400" i="1" kern="0" spc="100">
                <a:latin typeface="Aptos" panose="020B0004020202020204" pitchFamily="34" charset="0"/>
              </a:rPr>
              <a:t>Wales, Commuting</a:t>
            </a:r>
            <a:endParaRPr kumimoji="0" lang="en-GB" sz="1400" b="0" i="1" u="none" strike="noStrike" kern="0" cap="none" spc="0" normalizeH="0" baseline="0" noProof="0">
              <a:ln>
                <a:noFill/>
              </a:ln>
              <a:effectLst/>
              <a:uLnTx/>
              <a:uFillTx/>
              <a:latin typeface="Aptos" panose="020B0004020202020204" pitchFamily="34" charset="0"/>
              <a:ea typeface="+mn-ea"/>
              <a:cs typeface="Arial"/>
            </a:endParaRPr>
          </a:p>
        </p:txBody>
      </p:sp>
      <p:sp>
        <p:nvSpPr>
          <p:cNvPr id="27" name="object 16">
            <a:extLst>
              <a:ext uri="{FF2B5EF4-FFF2-40B4-BE49-F238E27FC236}">
                <a16:creationId xmlns:a16="http://schemas.microsoft.com/office/drawing/2014/main" id="{42650F23-3A4F-00B6-721D-4C33F72FD7FB}"/>
              </a:ext>
            </a:extLst>
          </p:cNvPr>
          <p:cNvSpPr txBox="1">
            <a:spLocks/>
          </p:cNvSpPr>
          <p:nvPr/>
        </p:nvSpPr>
        <p:spPr>
          <a:xfrm>
            <a:off x="6612154" y="4168053"/>
            <a:ext cx="1986942" cy="723275"/>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kern="0" spc="100">
                <a:latin typeface="Aptos" panose="020B0004020202020204" pitchFamily="34" charset="0"/>
              </a:rPr>
              <a:t>“A lot easier to extract information.”</a:t>
            </a:r>
          </a:p>
          <a:p>
            <a:pPr marR="24130" algn="r">
              <a:spcBef>
                <a:spcPts val="600"/>
              </a:spcBef>
              <a:defRPr/>
            </a:pPr>
            <a:r>
              <a:rPr lang="en-GB" sz="1400" i="1" kern="0" spc="100">
                <a:latin typeface="Aptos" panose="020B0004020202020204" pitchFamily="34" charset="0"/>
              </a:rPr>
              <a:t>England, Commuting</a:t>
            </a:r>
            <a:endParaRPr kumimoji="0" lang="en-GB" sz="1400" b="0" i="1" u="none" strike="noStrike" kern="0" cap="none" spc="0" normalizeH="0" baseline="0" noProof="0">
              <a:ln>
                <a:noFill/>
              </a:ln>
              <a:effectLst/>
              <a:uLnTx/>
              <a:uFillTx/>
              <a:latin typeface="Aptos" panose="020B0004020202020204" pitchFamily="34" charset="0"/>
              <a:ea typeface="+mn-ea"/>
              <a:cs typeface="Arial"/>
            </a:endParaRPr>
          </a:p>
        </p:txBody>
      </p:sp>
      <p:sp>
        <p:nvSpPr>
          <p:cNvPr id="28" name="object 16">
            <a:extLst>
              <a:ext uri="{FF2B5EF4-FFF2-40B4-BE49-F238E27FC236}">
                <a16:creationId xmlns:a16="http://schemas.microsoft.com/office/drawing/2014/main" id="{85269F20-E63C-2A60-BBB4-22A97CF6D2A8}"/>
              </a:ext>
            </a:extLst>
          </p:cNvPr>
          <p:cNvSpPr txBox="1">
            <a:spLocks/>
          </p:cNvSpPr>
          <p:nvPr/>
        </p:nvSpPr>
        <p:spPr>
          <a:xfrm>
            <a:off x="9336359" y="5075894"/>
            <a:ext cx="2586010" cy="723275"/>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kern="0" spc="100">
                <a:latin typeface="Aptos" panose="020B0004020202020204" pitchFamily="34" charset="0"/>
              </a:rPr>
              <a:t>“More consistent – helpful for multi-operator journeys.”</a:t>
            </a:r>
          </a:p>
          <a:p>
            <a:pPr marR="24130" algn="r">
              <a:spcBef>
                <a:spcPts val="600"/>
              </a:spcBef>
              <a:defRPr/>
            </a:pPr>
            <a:r>
              <a:rPr lang="en-GB" sz="1400" i="1" kern="0" spc="100">
                <a:latin typeface="Aptos" panose="020B0004020202020204" pitchFamily="34" charset="0"/>
              </a:rPr>
              <a:t>England, Commuting</a:t>
            </a:r>
            <a:endParaRPr kumimoji="0" lang="en-GB" sz="1400" b="0" i="1" u="none" strike="noStrike" kern="0" cap="none" spc="0" normalizeH="0" baseline="0" noProof="0">
              <a:ln>
                <a:noFill/>
              </a:ln>
              <a:effectLst/>
              <a:uLnTx/>
              <a:uFillTx/>
              <a:latin typeface="Aptos" panose="020B0004020202020204" pitchFamily="34" charset="0"/>
              <a:ea typeface="+mn-ea"/>
              <a:cs typeface="Arial"/>
            </a:endParaRPr>
          </a:p>
        </p:txBody>
      </p:sp>
      <p:sp>
        <p:nvSpPr>
          <p:cNvPr id="29" name="object 16">
            <a:extLst>
              <a:ext uri="{FF2B5EF4-FFF2-40B4-BE49-F238E27FC236}">
                <a16:creationId xmlns:a16="http://schemas.microsoft.com/office/drawing/2014/main" id="{ECA39540-D44A-53CB-8EC2-98D4DCC9108E}"/>
              </a:ext>
            </a:extLst>
          </p:cNvPr>
          <p:cNvSpPr txBox="1">
            <a:spLocks/>
          </p:cNvSpPr>
          <p:nvPr/>
        </p:nvSpPr>
        <p:spPr>
          <a:xfrm>
            <a:off x="6268598" y="5073243"/>
            <a:ext cx="2595817" cy="938719"/>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24130" lvl="0" indent="0" algn="l" defTabSz="914400" rtl="0" eaLnBrk="1" fontAlgn="auto" latinLnBrk="0" hangingPunct="1">
              <a:spcBef>
                <a:spcPts val="600"/>
              </a:spcBef>
              <a:buClrTx/>
              <a:buSzTx/>
              <a:buFontTx/>
              <a:buNone/>
              <a:tabLst/>
              <a:defRPr/>
            </a:pPr>
            <a:r>
              <a:rPr lang="en-GB" sz="1400" i="1" kern="0" spc="100">
                <a:latin typeface="Aptos" panose="020B0004020202020204" pitchFamily="34" charset="0"/>
              </a:rPr>
              <a:t>“Uniformity is good – quick to read and a familiarity as to where info is located.”</a:t>
            </a:r>
          </a:p>
          <a:p>
            <a:pPr marR="24130" algn="r">
              <a:spcBef>
                <a:spcPts val="600"/>
              </a:spcBef>
              <a:defRPr/>
            </a:pPr>
            <a:r>
              <a:rPr lang="en-GB" sz="1400" i="1" kern="0" spc="100">
                <a:latin typeface="Aptos" panose="020B0004020202020204" pitchFamily="34" charset="0"/>
              </a:rPr>
              <a:t>England, Commuting</a:t>
            </a:r>
            <a:endParaRPr kumimoji="0" lang="en-GB" sz="1400" b="0" i="1" u="none" strike="noStrike" kern="0" cap="none" spc="0" normalizeH="0" baseline="0" noProof="0">
              <a:ln>
                <a:noFill/>
              </a:ln>
              <a:effectLst/>
              <a:uLnTx/>
              <a:uFillTx/>
              <a:latin typeface="Aptos" panose="020B0004020202020204" pitchFamily="34" charset="0"/>
              <a:ea typeface="+mn-ea"/>
              <a:cs typeface="Arial"/>
            </a:endParaRPr>
          </a:p>
        </p:txBody>
      </p:sp>
      <p:sp>
        <p:nvSpPr>
          <p:cNvPr id="30" name="TextBox 29">
            <a:extLst>
              <a:ext uri="{FF2B5EF4-FFF2-40B4-BE49-F238E27FC236}">
                <a16:creationId xmlns:a16="http://schemas.microsoft.com/office/drawing/2014/main" id="{DC6DF15C-722D-6EDB-85C4-EDCFD5E4D491}"/>
              </a:ext>
            </a:extLst>
          </p:cNvPr>
          <p:cNvSpPr txBox="1"/>
          <p:nvPr/>
        </p:nvSpPr>
        <p:spPr>
          <a:xfrm>
            <a:off x="7423355" y="357032"/>
            <a:ext cx="4412575" cy="646331"/>
          </a:xfrm>
          <a:prstGeom prst="rect">
            <a:avLst/>
          </a:prstGeom>
          <a:noFill/>
        </p:spPr>
        <p:txBody>
          <a:bodyPr wrap="square" lIns="0" tIns="0" rIns="0" bIns="0" anchor="t">
            <a:spAutoFit/>
          </a:bodyPr>
          <a:lstStyle/>
          <a:p>
            <a:pPr marR="78105">
              <a:spcBef>
                <a:spcPts val="1655"/>
              </a:spcBef>
            </a:pPr>
            <a:r>
              <a:rPr lang="en-GB" sz="1400" b="1" kern="0">
                <a:solidFill>
                  <a:schemeClr val="bg2">
                    <a:lumMod val="25000"/>
                  </a:schemeClr>
                </a:solidFill>
                <a:latin typeface="Aptos" panose="020B0004020202020204" pitchFamily="34" charset="0"/>
              </a:rPr>
              <a:t>The current vs. the new poster is polarizing, with passengers finding positives about both types. The pre-task results suggest a mixed view. </a:t>
            </a:r>
          </a:p>
        </p:txBody>
      </p:sp>
      <p:graphicFrame>
        <p:nvGraphicFramePr>
          <p:cNvPr id="35" name="Chart 34">
            <a:extLst>
              <a:ext uri="{FF2B5EF4-FFF2-40B4-BE49-F238E27FC236}">
                <a16:creationId xmlns:a16="http://schemas.microsoft.com/office/drawing/2014/main" id="{1D9D03EE-114D-1512-F6C2-D5E4CC74BD91}"/>
              </a:ext>
            </a:extLst>
          </p:cNvPr>
          <p:cNvGraphicFramePr/>
          <p:nvPr>
            <p:extLst>
              <p:ext uri="{D42A27DB-BD31-4B8C-83A1-F6EECF244321}">
                <p14:modId xmlns:p14="http://schemas.microsoft.com/office/powerpoint/2010/main" val="1197749659"/>
              </p:ext>
            </p:extLst>
          </p:nvPr>
        </p:nvGraphicFramePr>
        <p:xfrm>
          <a:off x="10055884" y="1249811"/>
          <a:ext cx="2024320" cy="1232929"/>
        </p:xfrm>
        <a:graphic>
          <a:graphicData uri="http://schemas.openxmlformats.org/drawingml/2006/chart">
            <c:chart xmlns:c="http://schemas.openxmlformats.org/drawingml/2006/chart" xmlns:r="http://schemas.openxmlformats.org/officeDocument/2006/relationships" r:id="rId3"/>
          </a:graphicData>
        </a:graphic>
      </p:graphicFrame>
      <p:sp>
        <p:nvSpPr>
          <p:cNvPr id="37" name="object 10">
            <a:extLst>
              <a:ext uri="{FF2B5EF4-FFF2-40B4-BE49-F238E27FC236}">
                <a16:creationId xmlns:a16="http://schemas.microsoft.com/office/drawing/2014/main" id="{452200CF-C5ED-C2C2-1814-EC0E22A68F5B}"/>
              </a:ext>
            </a:extLst>
          </p:cNvPr>
          <p:cNvSpPr/>
          <p:nvPr/>
        </p:nvSpPr>
        <p:spPr>
          <a:xfrm>
            <a:off x="222744" y="3305345"/>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endParaRPr/>
          </a:p>
        </p:txBody>
      </p:sp>
      <p:sp>
        <p:nvSpPr>
          <p:cNvPr id="38" name="TextBox 37">
            <a:extLst>
              <a:ext uri="{FF2B5EF4-FFF2-40B4-BE49-F238E27FC236}">
                <a16:creationId xmlns:a16="http://schemas.microsoft.com/office/drawing/2014/main" id="{3F5AF4D5-80A1-6F3B-59B0-16336C95FFBC}"/>
              </a:ext>
            </a:extLst>
          </p:cNvPr>
          <p:cNvSpPr txBox="1"/>
          <p:nvPr/>
        </p:nvSpPr>
        <p:spPr>
          <a:xfrm>
            <a:off x="10352012" y="1079489"/>
            <a:ext cx="1728192" cy="276999"/>
          </a:xfrm>
          <a:prstGeom prst="rect">
            <a:avLst/>
          </a:prstGeom>
          <a:noFill/>
        </p:spPr>
        <p:txBody>
          <a:bodyPr wrap="square" rtlCol="0">
            <a:spAutoFit/>
          </a:bodyPr>
          <a:lstStyle/>
          <a:p>
            <a:r>
              <a:rPr lang="en-GB" sz="1200" b="1" u="sng"/>
              <a:t>Preferred poster</a:t>
            </a:r>
          </a:p>
        </p:txBody>
      </p:sp>
      <p:sp>
        <p:nvSpPr>
          <p:cNvPr id="3" name="Footer Placeholder 2">
            <a:extLst>
              <a:ext uri="{FF2B5EF4-FFF2-40B4-BE49-F238E27FC236}">
                <a16:creationId xmlns:a16="http://schemas.microsoft.com/office/drawing/2014/main" id="{3C1F2643-AEC4-F90E-DFC0-032DB723D06D}"/>
              </a:ext>
            </a:extLst>
          </p:cNvPr>
          <p:cNvSpPr>
            <a:spLocks noGrp="1"/>
          </p:cNvSpPr>
          <p:nvPr>
            <p:ph type="ftr" sz="quarter" idx="11"/>
          </p:nvPr>
        </p:nvSpPr>
        <p:spPr/>
        <p:txBody>
          <a:bodyPr/>
          <a:lstStyle/>
          <a:p>
            <a:r>
              <a:rPr lang="en-GB"/>
              <a:t>© Quadrangle 2024 INTERNAL</a:t>
            </a:r>
          </a:p>
        </p:txBody>
      </p:sp>
      <p:sp>
        <p:nvSpPr>
          <p:cNvPr id="6" name="Slide Number Placeholder 5">
            <a:extLst>
              <a:ext uri="{FF2B5EF4-FFF2-40B4-BE49-F238E27FC236}">
                <a16:creationId xmlns:a16="http://schemas.microsoft.com/office/drawing/2014/main" id="{E846C187-98B6-0175-8226-AFB1A0AE9F32}"/>
              </a:ext>
            </a:extLst>
          </p:cNvPr>
          <p:cNvSpPr>
            <a:spLocks noGrp="1"/>
          </p:cNvSpPr>
          <p:nvPr>
            <p:ph type="sldNum" sz="quarter" idx="12"/>
          </p:nvPr>
        </p:nvSpPr>
        <p:spPr/>
        <p:txBody>
          <a:bodyPr/>
          <a:lstStyle/>
          <a:p>
            <a:fld id="{D21AD756-BDF5-4970-ABE2-54C1A0898887}" type="slidenum">
              <a:rPr lang="en-GB" smtClean="0"/>
              <a:t>59</a:t>
            </a:fld>
            <a:endParaRPr lang="en-GB"/>
          </a:p>
        </p:txBody>
      </p:sp>
    </p:spTree>
    <p:extLst>
      <p:ext uri="{BB962C8B-B14F-4D97-AF65-F5344CB8AC3E}">
        <p14:creationId xmlns:p14="http://schemas.microsoft.com/office/powerpoint/2010/main" val="1785864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254CE656-006E-0B08-8552-F0F035566DCB}"/>
              </a:ext>
            </a:extLst>
          </p:cNvPr>
          <p:cNvSpPr/>
          <p:nvPr/>
        </p:nvSpPr>
        <p:spPr>
          <a:xfrm>
            <a:off x="0" y="0"/>
            <a:ext cx="692805" cy="6858000"/>
          </a:xfrm>
          <a:custGeom>
            <a:avLst/>
            <a:gdLst/>
            <a:ahLst/>
            <a:cxnLst/>
            <a:rect l="l" t="t" r="r" b="b"/>
            <a:pathLst>
              <a:path w="1080135" h="10692130">
                <a:moveTo>
                  <a:pt x="1079995" y="0"/>
                </a:moveTo>
                <a:lnTo>
                  <a:pt x="0" y="0"/>
                </a:lnTo>
                <a:lnTo>
                  <a:pt x="0" y="10692003"/>
                </a:lnTo>
                <a:lnTo>
                  <a:pt x="1079995" y="10692003"/>
                </a:lnTo>
                <a:lnTo>
                  <a:pt x="1079995" y="0"/>
                </a:lnTo>
                <a:close/>
              </a:path>
            </a:pathLst>
          </a:custGeom>
          <a:solidFill>
            <a:srgbClr val="004040"/>
          </a:solidFill>
        </p:spPr>
        <p:txBody>
          <a:bodyPr wrap="square" lIns="0" tIns="0" rIns="0" bIns="0" rtlCol="0"/>
          <a:lstStyle/>
          <a:p>
            <a:endParaRPr/>
          </a:p>
        </p:txBody>
      </p:sp>
      <p:sp>
        <p:nvSpPr>
          <p:cNvPr id="3" name="object 10">
            <a:extLst>
              <a:ext uri="{FF2B5EF4-FFF2-40B4-BE49-F238E27FC236}">
                <a16:creationId xmlns:a16="http://schemas.microsoft.com/office/drawing/2014/main" id="{AFABD241-EECA-04E8-6BB1-1415F583CE60}"/>
              </a:ext>
            </a:extLst>
          </p:cNvPr>
          <p:cNvSpPr/>
          <p:nvPr/>
        </p:nvSpPr>
        <p:spPr>
          <a:xfrm>
            <a:off x="222744" y="3305345"/>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endParaRPr/>
          </a:p>
        </p:txBody>
      </p:sp>
      <p:sp>
        <p:nvSpPr>
          <p:cNvPr id="4" name="object 14">
            <a:extLst>
              <a:ext uri="{FF2B5EF4-FFF2-40B4-BE49-F238E27FC236}">
                <a16:creationId xmlns:a16="http://schemas.microsoft.com/office/drawing/2014/main" id="{5F812337-0A60-91E4-5E42-907979D339BA}"/>
              </a:ext>
            </a:extLst>
          </p:cNvPr>
          <p:cNvSpPr txBox="1">
            <a:spLocks/>
          </p:cNvSpPr>
          <p:nvPr/>
        </p:nvSpPr>
        <p:spPr>
          <a:xfrm>
            <a:off x="1019175" y="6560860"/>
            <a:ext cx="3716020" cy="153888"/>
          </a:xfrm>
          <a:prstGeom prst="rect">
            <a:avLst/>
          </a:prstGeom>
        </p:spPr>
        <p:txBody>
          <a:bodyPr vert="horz" wrap="square" lIns="0" tIns="0" rIns="0" bIns="0" rtlCol="0" anchor="ctr">
            <a:spAutoFit/>
          </a:bodyPr>
          <a:lstStyle>
            <a:defPPr>
              <a:defRPr kern="0"/>
            </a:defPPr>
            <a:lvl1pPr>
              <a:defRPr sz="1200" b="0" i="0">
                <a:solidFill>
                  <a:schemeClr val="tx1"/>
                </a:solidFill>
                <a:latin typeface="Trebuchet MS"/>
                <a:cs typeface="Trebuchet MS"/>
              </a:defRPr>
            </a:lvl1pPr>
          </a:lstStyle>
          <a:p>
            <a:pPr marL="12700"/>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Passenger Information </a:t>
            </a:r>
            <a:r>
              <a:rPr lang="en-GB" sz="1000" b="1" kern="0">
                <a:solidFill>
                  <a:prstClr val="black"/>
                </a:solidFill>
                <a:latin typeface="Aptos Display" panose="02110004020202020204"/>
                <a:cs typeface="Gill Sans MT"/>
              </a:rPr>
              <a:t>D</a:t>
            </a:r>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uring Disruption – Debrief </a:t>
            </a:r>
            <a:endParaRPr kumimoji="0" lang="en-GB" sz="1000" b="0" i="0" u="none" strike="noStrike" kern="0" cap="none" spc="140" normalizeH="0" baseline="0" noProof="0">
              <a:ln>
                <a:noFill/>
              </a:ln>
              <a:solidFill>
                <a:prstClr val="black"/>
              </a:solidFill>
              <a:effectLst/>
              <a:uLnTx/>
              <a:uFillTx/>
              <a:latin typeface="Aptos Display" panose="02110004020202020204"/>
              <a:ea typeface="+mn-ea"/>
              <a:cs typeface="Gill Sans MT"/>
            </a:endParaRPr>
          </a:p>
        </p:txBody>
      </p:sp>
      <p:sp>
        <p:nvSpPr>
          <p:cNvPr id="42" name="object 16">
            <a:extLst>
              <a:ext uri="{FF2B5EF4-FFF2-40B4-BE49-F238E27FC236}">
                <a16:creationId xmlns:a16="http://schemas.microsoft.com/office/drawing/2014/main" id="{7C9FD81E-79A9-7FCF-B2E4-6051987BD5F9}"/>
              </a:ext>
            </a:extLst>
          </p:cNvPr>
          <p:cNvSpPr txBox="1">
            <a:spLocks/>
          </p:cNvSpPr>
          <p:nvPr/>
        </p:nvSpPr>
        <p:spPr>
          <a:xfrm>
            <a:off x="1019174" y="229101"/>
            <a:ext cx="10621442" cy="553998"/>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R="24130"/>
            <a:r>
              <a:rPr lang="en-GB" sz="3600" kern="0" spc="100">
                <a:solidFill>
                  <a:srgbClr val="004040"/>
                </a:solidFill>
                <a:latin typeface="Aptos" panose="020B0004020202020204" pitchFamily="34" charset="0"/>
              </a:rPr>
              <a:t>A REMINDER OF THE KEY OBJECTIVES</a:t>
            </a:r>
            <a:endParaRPr lang="en-GB" sz="1400" kern="0">
              <a:solidFill>
                <a:srgbClr val="004040"/>
              </a:solidFill>
              <a:latin typeface="Aptos" panose="020B0004020202020204" pitchFamily="34" charset="0"/>
            </a:endParaRPr>
          </a:p>
        </p:txBody>
      </p:sp>
      <p:sp>
        <p:nvSpPr>
          <p:cNvPr id="5" name="object 11">
            <a:extLst>
              <a:ext uri="{FF2B5EF4-FFF2-40B4-BE49-F238E27FC236}">
                <a16:creationId xmlns:a16="http://schemas.microsoft.com/office/drawing/2014/main" id="{79511D87-6DF6-881A-D94F-64EE595C6127}"/>
              </a:ext>
            </a:extLst>
          </p:cNvPr>
          <p:cNvSpPr/>
          <p:nvPr/>
        </p:nvSpPr>
        <p:spPr>
          <a:xfrm>
            <a:off x="1019175" y="1393733"/>
            <a:ext cx="7694060" cy="4705643"/>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a:p>
        </p:txBody>
      </p:sp>
      <p:sp>
        <p:nvSpPr>
          <p:cNvPr id="8" name="Text Placeholder 4">
            <a:extLst>
              <a:ext uri="{FF2B5EF4-FFF2-40B4-BE49-F238E27FC236}">
                <a16:creationId xmlns:a16="http://schemas.microsoft.com/office/drawing/2014/main" id="{ABD344F5-6C97-3613-83A5-ADA257271DE0}"/>
              </a:ext>
            </a:extLst>
          </p:cNvPr>
          <p:cNvSpPr txBox="1">
            <a:spLocks/>
          </p:cNvSpPr>
          <p:nvPr/>
        </p:nvSpPr>
        <p:spPr>
          <a:xfrm>
            <a:off x="1019175" y="1497199"/>
            <a:ext cx="7593679" cy="45453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a:t>Focused objectives for 2024 include:</a:t>
            </a:r>
          </a:p>
          <a:p>
            <a:pPr marL="171450" indent="-171450">
              <a:spcBef>
                <a:spcPts val="600"/>
              </a:spcBef>
            </a:pPr>
            <a:r>
              <a:rPr lang="en-GB" sz="1600"/>
              <a:t>Understanding the different </a:t>
            </a:r>
            <a:r>
              <a:rPr lang="en-GB" sz="1600" b="1"/>
              <a:t>channels of communication and information sources</a:t>
            </a:r>
            <a:r>
              <a:rPr lang="en-GB" sz="1600"/>
              <a:t> passengers use to make decisions during disruption, and how these sources intersect;</a:t>
            </a:r>
          </a:p>
          <a:p>
            <a:pPr marL="171450" indent="-171450">
              <a:spcBef>
                <a:spcPts val="600"/>
              </a:spcBef>
            </a:pPr>
            <a:r>
              <a:rPr lang="en-GB" sz="1600"/>
              <a:t>Exploring the way that rail passengers </a:t>
            </a:r>
            <a:r>
              <a:rPr lang="en-GB" sz="1600" b="1"/>
              <a:t>interpret information </a:t>
            </a:r>
            <a:r>
              <a:rPr lang="en-GB" sz="1600"/>
              <a:t>they receive, and how that information can be improved;</a:t>
            </a:r>
          </a:p>
          <a:p>
            <a:pPr marL="171450" indent="-171450">
              <a:spcBef>
                <a:spcPts val="600"/>
              </a:spcBef>
            </a:pPr>
            <a:r>
              <a:rPr lang="en-GB" sz="1600"/>
              <a:t>Exploring what passengers </a:t>
            </a:r>
            <a:r>
              <a:rPr lang="en-GB" sz="1600" b="1"/>
              <a:t>do </a:t>
            </a:r>
            <a:r>
              <a:rPr lang="en-GB" sz="1600"/>
              <a:t>when they find themselves in a period of disruption, and how the information sources help to drive these decisions (e.g. using alternative routes);</a:t>
            </a:r>
          </a:p>
          <a:p>
            <a:pPr marL="171450" indent="-171450">
              <a:spcBef>
                <a:spcPts val="600"/>
              </a:spcBef>
            </a:pPr>
            <a:r>
              <a:rPr lang="en-GB" sz="1600"/>
              <a:t>Understanding how </a:t>
            </a:r>
            <a:r>
              <a:rPr lang="en-GB" sz="1600" b="1"/>
              <a:t>reliable</a:t>
            </a:r>
            <a:r>
              <a:rPr lang="en-GB" sz="1600" b="1" i="1"/>
              <a:t> </a:t>
            </a:r>
            <a:r>
              <a:rPr lang="en-GB" sz="1600"/>
              <a:t>different sources are perceived to be and why; </a:t>
            </a:r>
          </a:p>
          <a:p>
            <a:pPr marL="171450" indent="-171450">
              <a:spcBef>
                <a:spcPts val="600"/>
              </a:spcBef>
            </a:pPr>
            <a:r>
              <a:rPr lang="en-GB" sz="1600"/>
              <a:t>Utilising a degree of cognitive testing of current disruption messages for </a:t>
            </a:r>
            <a:r>
              <a:rPr lang="en-GB" sz="1600" b="1"/>
              <a:t>comprehension</a:t>
            </a:r>
            <a:r>
              <a:rPr lang="en-GB" sz="1600"/>
              <a:t> - do passengers really understand</a:t>
            </a:r>
            <a:r>
              <a:rPr lang="en-GB" sz="1600" b="1" i="1"/>
              <a:t> </a:t>
            </a:r>
            <a:r>
              <a:rPr lang="en-GB" sz="1600"/>
              <a:t>the messages they receive, and if so, how helpful are they?;</a:t>
            </a:r>
          </a:p>
          <a:p>
            <a:pPr marL="171450" indent="-171450">
              <a:spcBef>
                <a:spcPts val="600"/>
              </a:spcBef>
            </a:pPr>
            <a:r>
              <a:rPr lang="en-GB" sz="1600"/>
              <a:t>Understanding preferred </a:t>
            </a:r>
            <a:r>
              <a:rPr lang="en-GB" sz="1600" b="1"/>
              <a:t>ways of receiving information</a:t>
            </a:r>
            <a:r>
              <a:rPr lang="en-GB" sz="1600"/>
              <a:t> (e.g. visual, text, audio) and what is the right channel or format, at the right time? and finally;</a:t>
            </a:r>
          </a:p>
          <a:p>
            <a:pPr marL="171450" indent="-171450">
              <a:spcBef>
                <a:spcPts val="600"/>
              </a:spcBef>
            </a:pPr>
            <a:r>
              <a:rPr lang="en-GB" sz="1600"/>
              <a:t>Exploring responses to trialled and planned interventions e.g. online maps and posters, to understand the utility of these for passengers, and if they need and desire more </a:t>
            </a:r>
            <a:r>
              <a:rPr lang="en-GB" sz="1600" b="1"/>
              <a:t>proactive</a:t>
            </a:r>
            <a:r>
              <a:rPr lang="en-GB" sz="1600" b="1" i="1"/>
              <a:t> </a:t>
            </a:r>
            <a:r>
              <a:rPr lang="en-GB" sz="1600"/>
              <a:t>communication. </a:t>
            </a:r>
          </a:p>
        </p:txBody>
      </p:sp>
      <p:sp>
        <p:nvSpPr>
          <p:cNvPr id="6" name="Footer Placeholder 5">
            <a:extLst>
              <a:ext uri="{FF2B5EF4-FFF2-40B4-BE49-F238E27FC236}">
                <a16:creationId xmlns:a16="http://schemas.microsoft.com/office/drawing/2014/main" id="{5EED750B-C435-445E-9FE1-FD8E7B96F7F1}"/>
              </a:ext>
            </a:extLst>
          </p:cNvPr>
          <p:cNvSpPr>
            <a:spLocks noGrp="1"/>
          </p:cNvSpPr>
          <p:nvPr>
            <p:ph type="ftr" sz="quarter" idx="11"/>
          </p:nvPr>
        </p:nvSpPr>
        <p:spPr/>
        <p:txBody>
          <a:bodyPr/>
          <a:lstStyle/>
          <a:p>
            <a:r>
              <a:rPr lang="en-GB"/>
              <a:t>© Quadrangle 2024 INTERNAL</a:t>
            </a:r>
          </a:p>
        </p:txBody>
      </p:sp>
      <p:sp>
        <p:nvSpPr>
          <p:cNvPr id="7" name="Slide Number Placeholder 6">
            <a:extLst>
              <a:ext uri="{FF2B5EF4-FFF2-40B4-BE49-F238E27FC236}">
                <a16:creationId xmlns:a16="http://schemas.microsoft.com/office/drawing/2014/main" id="{956A2A0C-8B2C-D12C-2407-BDBABDA77AF6}"/>
              </a:ext>
            </a:extLst>
          </p:cNvPr>
          <p:cNvSpPr>
            <a:spLocks noGrp="1"/>
          </p:cNvSpPr>
          <p:nvPr>
            <p:ph type="sldNum" sz="quarter" idx="12"/>
          </p:nvPr>
        </p:nvSpPr>
        <p:spPr/>
        <p:txBody>
          <a:bodyPr/>
          <a:lstStyle/>
          <a:p>
            <a:fld id="{D21AD756-BDF5-4970-ABE2-54C1A0898887}" type="slidenum">
              <a:rPr lang="en-GB" smtClean="0"/>
              <a:t>6</a:t>
            </a:fld>
            <a:endParaRPr lang="en-GB"/>
          </a:p>
        </p:txBody>
      </p:sp>
    </p:spTree>
    <p:extLst>
      <p:ext uri="{BB962C8B-B14F-4D97-AF65-F5344CB8AC3E}">
        <p14:creationId xmlns:p14="http://schemas.microsoft.com/office/powerpoint/2010/main" val="24927500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254CE656-006E-0B08-8552-F0F035566DCB}"/>
              </a:ext>
            </a:extLst>
          </p:cNvPr>
          <p:cNvSpPr/>
          <p:nvPr/>
        </p:nvSpPr>
        <p:spPr>
          <a:xfrm>
            <a:off x="0" y="0"/>
            <a:ext cx="692805" cy="6858000"/>
          </a:xfrm>
          <a:custGeom>
            <a:avLst/>
            <a:gdLst/>
            <a:ahLst/>
            <a:cxnLst/>
            <a:rect l="l" t="t" r="r" b="b"/>
            <a:pathLst>
              <a:path w="1080135" h="10692130">
                <a:moveTo>
                  <a:pt x="1079995" y="0"/>
                </a:moveTo>
                <a:lnTo>
                  <a:pt x="0" y="0"/>
                </a:lnTo>
                <a:lnTo>
                  <a:pt x="0" y="10692003"/>
                </a:lnTo>
                <a:lnTo>
                  <a:pt x="1079995" y="10692003"/>
                </a:lnTo>
                <a:lnTo>
                  <a:pt x="1079995" y="0"/>
                </a:lnTo>
                <a:close/>
              </a:path>
            </a:pathLst>
          </a:custGeom>
          <a:solidFill>
            <a:schemeClr val="accent2"/>
          </a:solidFill>
        </p:spPr>
        <p:txBody>
          <a:bodyPr wrap="square" lIns="0" tIns="0" rIns="0" bIns="0" rtlCol="0"/>
          <a:lstStyle/>
          <a:p>
            <a:endParaRPr/>
          </a:p>
        </p:txBody>
      </p:sp>
      <p:sp>
        <p:nvSpPr>
          <p:cNvPr id="4" name="object 14">
            <a:extLst>
              <a:ext uri="{FF2B5EF4-FFF2-40B4-BE49-F238E27FC236}">
                <a16:creationId xmlns:a16="http://schemas.microsoft.com/office/drawing/2014/main" id="{5F812337-0A60-91E4-5E42-907979D339BA}"/>
              </a:ext>
            </a:extLst>
          </p:cNvPr>
          <p:cNvSpPr txBox="1">
            <a:spLocks/>
          </p:cNvSpPr>
          <p:nvPr/>
        </p:nvSpPr>
        <p:spPr>
          <a:xfrm>
            <a:off x="1019175" y="6560860"/>
            <a:ext cx="3716020" cy="153888"/>
          </a:xfrm>
          <a:prstGeom prst="rect">
            <a:avLst/>
          </a:prstGeom>
        </p:spPr>
        <p:txBody>
          <a:bodyPr vert="horz" wrap="square" lIns="0" tIns="0" rIns="0" bIns="0" rtlCol="0" anchor="ctr">
            <a:spAutoFit/>
          </a:bodyPr>
          <a:lstStyle>
            <a:defPPr>
              <a:defRPr kern="0"/>
            </a:defPPr>
            <a:lvl1pPr>
              <a:defRPr sz="1200" b="0" i="0">
                <a:solidFill>
                  <a:schemeClr val="tx1"/>
                </a:solidFill>
                <a:latin typeface="Trebuchet MS"/>
                <a:cs typeface="Trebuchet MS"/>
              </a:defRPr>
            </a:lvl1pPr>
          </a:lstStyle>
          <a:p>
            <a:pPr marL="12700"/>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Passenger Information </a:t>
            </a:r>
            <a:r>
              <a:rPr lang="en-GB" sz="1000" b="1" kern="0">
                <a:solidFill>
                  <a:prstClr val="black"/>
                </a:solidFill>
                <a:latin typeface="Aptos Display" panose="02110004020202020204"/>
                <a:cs typeface="Gill Sans MT"/>
              </a:rPr>
              <a:t>D</a:t>
            </a:r>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uring Disruption – Debrief </a:t>
            </a:r>
            <a:endParaRPr kumimoji="0" lang="en-GB" sz="1000" b="0" i="0" u="none" strike="noStrike" kern="0" cap="none" spc="140" normalizeH="0" baseline="0" noProof="0">
              <a:ln>
                <a:noFill/>
              </a:ln>
              <a:solidFill>
                <a:prstClr val="black"/>
              </a:solidFill>
              <a:effectLst/>
              <a:uLnTx/>
              <a:uFillTx/>
              <a:latin typeface="Aptos Display" panose="02110004020202020204"/>
              <a:ea typeface="+mn-ea"/>
              <a:cs typeface="Gill Sans MT"/>
            </a:endParaRPr>
          </a:p>
        </p:txBody>
      </p:sp>
      <p:sp>
        <p:nvSpPr>
          <p:cNvPr id="42" name="object 16">
            <a:extLst>
              <a:ext uri="{FF2B5EF4-FFF2-40B4-BE49-F238E27FC236}">
                <a16:creationId xmlns:a16="http://schemas.microsoft.com/office/drawing/2014/main" id="{7C9FD81E-79A9-7FCF-B2E4-6051987BD5F9}"/>
              </a:ext>
            </a:extLst>
          </p:cNvPr>
          <p:cNvSpPr txBox="1">
            <a:spLocks/>
          </p:cNvSpPr>
          <p:nvPr/>
        </p:nvSpPr>
        <p:spPr>
          <a:xfrm>
            <a:off x="1019174" y="229101"/>
            <a:ext cx="7237066" cy="1107996"/>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R="24130"/>
            <a:r>
              <a:rPr lang="en-GB" sz="3600" kern="0" spc="100">
                <a:solidFill>
                  <a:schemeClr val="accent2"/>
                </a:solidFill>
                <a:latin typeface="Aptos" panose="020B0004020202020204" pitchFamily="34" charset="0"/>
              </a:rPr>
              <a:t>THERE IS A NEED TO CONSIDER ACCESSIBILITY</a:t>
            </a:r>
            <a:endParaRPr lang="en-GB" sz="1400" kern="0">
              <a:solidFill>
                <a:schemeClr val="accent2"/>
              </a:solidFill>
              <a:latin typeface="Aptos" panose="020B0004020202020204" pitchFamily="34" charset="0"/>
            </a:endParaRPr>
          </a:p>
        </p:txBody>
      </p:sp>
      <p:sp>
        <p:nvSpPr>
          <p:cNvPr id="30" name="TextBox 29">
            <a:extLst>
              <a:ext uri="{FF2B5EF4-FFF2-40B4-BE49-F238E27FC236}">
                <a16:creationId xmlns:a16="http://schemas.microsoft.com/office/drawing/2014/main" id="{DC6DF15C-722D-6EDB-85C4-EDCFD5E4D491}"/>
              </a:ext>
            </a:extLst>
          </p:cNvPr>
          <p:cNvSpPr txBox="1"/>
          <p:nvPr/>
        </p:nvSpPr>
        <p:spPr>
          <a:xfrm>
            <a:off x="8582609" y="357032"/>
            <a:ext cx="3253321" cy="861774"/>
          </a:xfrm>
          <a:prstGeom prst="rect">
            <a:avLst/>
          </a:prstGeom>
          <a:noFill/>
        </p:spPr>
        <p:txBody>
          <a:bodyPr wrap="square" lIns="0" tIns="0" rIns="0" bIns="0" anchor="t">
            <a:spAutoFit/>
          </a:bodyPr>
          <a:lstStyle/>
          <a:p>
            <a:pPr marR="78105">
              <a:spcBef>
                <a:spcPts val="1655"/>
              </a:spcBef>
            </a:pPr>
            <a:r>
              <a:rPr lang="en-GB" sz="1400" b="1" kern="0">
                <a:solidFill>
                  <a:schemeClr val="bg2">
                    <a:lumMod val="25000"/>
                  </a:schemeClr>
                </a:solidFill>
                <a:latin typeface="Aptos" panose="020B0004020202020204" pitchFamily="34" charset="0"/>
              </a:rPr>
              <a:t>Concerns were raised across all three interventions. It is worth keeping the needs of these passengers in mind as the ideas are developed further. </a:t>
            </a:r>
          </a:p>
        </p:txBody>
      </p:sp>
      <p:sp>
        <p:nvSpPr>
          <p:cNvPr id="37" name="object 10">
            <a:extLst>
              <a:ext uri="{FF2B5EF4-FFF2-40B4-BE49-F238E27FC236}">
                <a16:creationId xmlns:a16="http://schemas.microsoft.com/office/drawing/2014/main" id="{452200CF-C5ED-C2C2-1814-EC0E22A68F5B}"/>
              </a:ext>
            </a:extLst>
          </p:cNvPr>
          <p:cNvSpPr/>
          <p:nvPr/>
        </p:nvSpPr>
        <p:spPr>
          <a:xfrm>
            <a:off x="222744" y="3305345"/>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endParaRPr/>
          </a:p>
        </p:txBody>
      </p:sp>
      <p:sp>
        <p:nvSpPr>
          <p:cNvPr id="3" name="Footer Placeholder 2">
            <a:extLst>
              <a:ext uri="{FF2B5EF4-FFF2-40B4-BE49-F238E27FC236}">
                <a16:creationId xmlns:a16="http://schemas.microsoft.com/office/drawing/2014/main" id="{3C1F2643-AEC4-F90E-DFC0-032DB723D06D}"/>
              </a:ext>
            </a:extLst>
          </p:cNvPr>
          <p:cNvSpPr>
            <a:spLocks noGrp="1"/>
          </p:cNvSpPr>
          <p:nvPr>
            <p:ph type="ftr" sz="quarter" idx="11"/>
          </p:nvPr>
        </p:nvSpPr>
        <p:spPr/>
        <p:txBody>
          <a:bodyPr/>
          <a:lstStyle/>
          <a:p>
            <a:r>
              <a:rPr lang="en-GB"/>
              <a:t>© Quadrangle 2024 INTERNAL</a:t>
            </a:r>
          </a:p>
        </p:txBody>
      </p:sp>
      <p:sp>
        <p:nvSpPr>
          <p:cNvPr id="6" name="object 11">
            <a:extLst>
              <a:ext uri="{FF2B5EF4-FFF2-40B4-BE49-F238E27FC236}">
                <a16:creationId xmlns:a16="http://schemas.microsoft.com/office/drawing/2014/main" id="{3CD89CE3-ADB7-8A72-D358-A320EC2BE41E}"/>
              </a:ext>
            </a:extLst>
          </p:cNvPr>
          <p:cNvSpPr/>
          <p:nvPr/>
        </p:nvSpPr>
        <p:spPr>
          <a:xfrm>
            <a:off x="995470" y="1967124"/>
            <a:ext cx="3456000" cy="4447405"/>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a:p>
        </p:txBody>
      </p:sp>
      <p:sp>
        <p:nvSpPr>
          <p:cNvPr id="7" name="Content Placeholder 3">
            <a:extLst>
              <a:ext uri="{FF2B5EF4-FFF2-40B4-BE49-F238E27FC236}">
                <a16:creationId xmlns:a16="http://schemas.microsoft.com/office/drawing/2014/main" id="{31283938-986C-27AD-4277-F9C32DC99DEF}"/>
              </a:ext>
            </a:extLst>
          </p:cNvPr>
          <p:cNvSpPr txBox="1">
            <a:spLocks/>
          </p:cNvSpPr>
          <p:nvPr/>
        </p:nvSpPr>
        <p:spPr>
          <a:xfrm>
            <a:off x="1176400" y="2034605"/>
            <a:ext cx="3186657" cy="3376167"/>
          </a:xfrm>
          <a:prstGeom prst="rect">
            <a:avLst/>
          </a:prstGeom>
        </p:spPr>
        <p:txBody>
          <a:bodyPr vert="horz" lIns="0" tIns="0" rIns="0" bIns="0" rtlCol="0" anchor="t"/>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ts val="600"/>
              </a:spcBef>
              <a:defRPr/>
            </a:pPr>
            <a:r>
              <a:rPr lang="en-GB" sz="1600" b="1">
                <a:solidFill>
                  <a:schemeClr val="tx1">
                    <a:lumMod val="75000"/>
                    <a:lumOff val="25000"/>
                  </a:schemeClr>
                </a:solidFill>
              </a:rPr>
              <a:t>VISUAL NEEDS:</a:t>
            </a:r>
          </a:p>
          <a:p>
            <a:pPr lvl="0" algn="l">
              <a:spcBef>
                <a:spcPts val="600"/>
              </a:spcBef>
              <a:defRPr/>
            </a:pPr>
            <a:r>
              <a:rPr lang="en-GB" sz="1400">
                <a:solidFill>
                  <a:schemeClr val="tx1">
                    <a:lumMod val="75000"/>
                    <a:lumOff val="25000"/>
                  </a:schemeClr>
                </a:solidFill>
              </a:rPr>
              <a:t>The use of coloured writing on a white background and some of the other colours used on the maps (e.g. blue and green) were hard to read and understand for those who are colourblind. </a:t>
            </a:r>
          </a:p>
          <a:p>
            <a:pPr lvl="0" algn="l">
              <a:spcBef>
                <a:spcPts val="600"/>
              </a:spcBef>
              <a:defRPr/>
            </a:pPr>
            <a:r>
              <a:rPr lang="en-GB" sz="1400">
                <a:solidFill>
                  <a:schemeClr val="tx1">
                    <a:lumMod val="75000"/>
                    <a:lumOff val="25000"/>
                  </a:schemeClr>
                </a:solidFill>
              </a:rPr>
              <a:t>The volume of information on some of the posters can be hard to read if the font becomes too small or too fine which can be an issue. </a:t>
            </a:r>
          </a:p>
          <a:p>
            <a:pPr lvl="0" algn="l">
              <a:spcBef>
                <a:spcPts val="600"/>
              </a:spcBef>
              <a:defRPr/>
            </a:pPr>
            <a:r>
              <a:rPr lang="en-GB" sz="1400" i="1">
                <a:solidFill>
                  <a:schemeClr val="tx1">
                    <a:lumMod val="75000"/>
                    <a:lumOff val="25000"/>
                  </a:schemeClr>
                </a:solidFill>
              </a:rPr>
              <a:t>“The amount of lines makes it more confusing, it’s hard to know what’s going on. It’s not colourblind accessible, I’m blue-green colourblind and this is so confusing.”</a:t>
            </a:r>
          </a:p>
          <a:p>
            <a:pPr algn="l">
              <a:spcBef>
                <a:spcPts val="600"/>
              </a:spcBef>
              <a:defRPr/>
            </a:pPr>
            <a:r>
              <a:rPr lang="en-GB" sz="1400" i="1">
                <a:solidFill>
                  <a:schemeClr val="tx1">
                    <a:lumMod val="75000"/>
                    <a:lumOff val="25000"/>
                  </a:schemeClr>
                </a:solidFill>
              </a:rPr>
              <a:t>“Because of my eyesight problems…I’m not sure it would be possible but to have an audio of this message when I hover over it [would help].”</a:t>
            </a:r>
          </a:p>
          <a:p>
            <a:pPr lvl="0" algn="l">
              <a:spcBef>
                <a:spcPts val="600"/>
              </a:spcBef>
              <a:defRPr/>
            </a:pPr>
            <a:endParaRPr lang="en-GB" sz="1400" i="1">
              <a:solidFill>
                <a:schemeClr val="tx1">
                  <a:lumMod val="75000"/>
                  <a:lumOff val="25000"/>
                </a:schemeClr>
              </a:solidFill>
            </a:endParaRPr>
          </a:p>
          <a:p>
            <a:pPr lvl="0" algn="l">
              <a:spcBef>
                <a:spcPts val="600"/>
              </a:spcBef>
              <a:defRPr/>
            </a:pPr>
            <a:endParaRPr lang="en-GB" sz="1600" b="1">
              <a:solidFill>
                <a:schemeClr val="tx1">
                  <a:lumMod val="75000"/>
                  <a:lumOff val="25000"/>
                </a:schemeClr>
              </a:solidFill>
            </a:endParaRPr>
          </a:p>
          <a:p>
            <a:pPr lvl="0" algn="l">
              <a:spcBef>
                <a:spcPts val="600"/>
              </a:spcBef>
              <a:defRPr/>
            </a:pPr>
            <a:endParaRPr lang="en-GB" sz="1600">
              <a:solidFill>
                <a:schemeClr val="tx1">
                  <a:lumMod val="75000"/>
                  <a:lumOff val="25000"/>
                </a:schemeClr>
              </a:solidFill>
            </a:endParaRPr>
          </a:p>
        </p:txBody>
      </p:sp>
      <p:sp>
        <p:nvSpPr>
          <p:cNvPr id="8" name="object 11">
            <a:extLst>
              <a:ext uri="{FF2B5EF4-FFF2-40B4-BE49-F238E27FC236}">
                <a16:creationId xmlns:a16="http://schemas.microsoft.com/office/drawing/2014/main" id="{C41F6B00-05D7-41C8-3058-0566A735F214}"/>
              </a:ext>
            </a:extLst>
          </p:cNvPr>
          <p:cNvSpPr/>
          <p:nvPr/>
        </p:nvSpPr>
        <p:spPr>
          <a:xfrm>
            <a:off x="4709129" y="1967124"/>
            <a:ext cx="3456000" cy="4447405"/>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a:p>
        </p:txBody>
      </p:sp>
      <p:sp>
        <p:nvSpPr>
          <p:cNvPr id="9" name="object 11">
            <a:extLst>
              <a:ext uri="{FF2B5EF4-FFF2-40B4-BE49-F238E27FC236}">
                <a16:creationId xmlns:a16="http://schemas.microsoft.com/office/drawing/2014/main" id="{C5F2A926-AFF5-80EB-FB95-ED26C28C0AF7}"/>
              </a:ext>
            </a:extLst>
          </p:cNvPr>
          <p:cNvSpPr/>
          <p:nvPr/>
        </p:nvSpPr>
        <p:spPr>
          <a:xfrm>
            <a:off x="8379930" y="1967124"/>
            <a:ext cx="3456000" cy="4447405"/>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a:p>
        </p:txBody>
      </p:sp>
      <p:sp>
        <p:nvSpPr>
          <p:cNvPr id="10" name="Content Placeholder 3">
            <a:extLst>
              <a:ext uri="{FF2B5EF4-FFF2-40B4-BE49-F238E27FC236}">
                <a16:creationId xmlns:a16="http://schemas.microsoft.com/office/drawing/2014/main" id="{7C234EA4-89E5-ACE6-7B26-33FBF24F819C}"/>
              </a:ext>
            </a:extLst>
          </p:cNvPr>
          <p:cNvSpPr txBox="1">
            <a:spLocks/>
          </p:cNvSpPr>
          <p:nvPr/>
        </p:nvSpPr>
        <p:spPr>
          <a:xfrm>
            <a:off x="4882164" y="2034605"/>
            <a:ext cx="3186657" cy="3376167"/>
          </a:xfrm>
          <a:prstGeom prst="rect">
            <a:avLst/>
          </a:prstGeom>
        </p:spPr>
        <p:txBody>
          <a:bodyPr vert="horz" lIns="0" tIns="0" rIns="0" bIns="0" rtlCol="0" anchor="t"/>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ts val="600"/>
              </a:spcBef>
              <a:defRPr/>
            </a:pPr>
            <a:r>
              <a:rPr lang="en-GB" sz="1600" b="1" dirty="0">
                <a:solidFill>
                  <a:schemeClr val="tx1">
                    <a:lumMod val="75000"/>
                    <a:lumOff val="25000"/>
                  </a:schemeClr>
                </a:solidFill>
              </a:rPr>
              <a:t>HEARING NEEDS: </a:t>
            </a:r>
          </a:p>
          <a:p>
            <a:pPr lvl="0" algn="l">
              <a:spcBef>
                <a:spcPts val="600"/>
              </a:spcBef>
              <a:defRPr/>
            </a:pPr>
            <a:r>
              <a:rPr lang="en-GB" sz="1400" dirty="0">
                <a:solidFill>
                  <a:schemeClr val="tx1">
                    <a:lumMod val="75000"/>
                    <a:lumOff val="25000"/>
                  </a:schemeClr>
                </a:solidFill>
              </a:rPr>
              <a:t>The inclusion of BSL and subtitles in the videos was positively received and would make this information more accessible and feel inclusive. </a:t>
            </a:r>
          </a:p>
          <a:p>
            <a:pPr lvl="0" algn="l">
              <a:spcBef>
                <a:spcPts val="600"/>
              </a:spcBef>
              <a:defRPr/>
            </a:pPr>
            <a:r>
              <a:rPr lang="en-GB" sz="1400" dirty="0">
                <a:solidFill>
                  <a:schemeClr val="tx1">
                    <a:lumMod val="75000"/>
                    <a:lumOff val="25000"/>
                  </a:schemeClr>
                </a:solidFill>
              </a:rPr>
              <a:t>However, there can be concerns over how clear public address system announcements are, even for those who use hearing aids or are only slightly (or somewhat) hard of hearing. </a:t>
            </a:r>
          </a:p>
          <a:p>
            <a:pPr lvl="0" algn="l">
              <a:spcBef>
                <a:spcPts val="600"/>
              </a:spcBef>
              <a:defRPr/>
            </a:pPr>
            <a:r>
              <a:rPr lang="en-GB" sz="1400" dirty="0">
                <a:solidFill>
                  <a:schemeClr val="tx1">
                    <a:lumMod val="75000"/>
                    <a:lumOff val="25000"/>
                  </a:schemeClr>
                </a:solidFill>
              </a:rPr>
              <a:t>For warning messages about disruption on apps, there was a suggestion to have an audio when hovered over them.</a:t>
            </a:r>
          </a:p>
          <a:p>
            <a:pPr lvl="0" algn="l">
              <a:spcBef>
                <a:spcPts val="600"/>
              </a:spcBef>
              <a:defRPr/>
            </a:pPr>
            <a:r>
              <a:rPr lang="en-GB" sz="1400" i="1" dirty="0">
                <a:solidFill>
                  <a:schemeClr val="tx1">
                    <a:lumMod val="75000"/>
                    <a:lumOff val="25000"/>
                  </a:schemeClr>
                </a:solidFill>
              </a:rPr>
              <a:t>“The commentary is audible and clear. The BSL interpreter is inclusive.”</a:t>
            </a:r>
          </a:p>
        </p:txBody>
      </p:sp>
      <p:sp>
        <p:nvSpPr>
          <p:cNvPr id="11" name="Content Placeholder 3">
            <a:extLst>
              <a:ext uri="{FF2B5EF4-FFF2-40B4-BE49-F238E27FC236}">
                <a16:creationId xmlns:a16="http://schemas.microsoft.com/office/drawing/2014/main" id="{A7F61C5A-99A1-A4E6-B6AB-7B9FFAC254DF}"/>
              </a:ext>
            </a:extLst>
          </p:cNvPr>
          <p:cNvSpPr txBox="1">
            <a:spLocks/>
          </p:cNvSpPr>
          <p:nvPr/>
        </p:nvSpPr>
        <p:spPr>
          <a:xfrm>
            <a:off x="8541035" y="2034605"/>
            <a:ext cx="3186657" cy="3376167"/>
          </a:xfrm>
          <a:prstGeom prst="rect">
            <a:avLst/>
          </a:prstGeom>
        </p:spPr>
        <p:txBody>
          <a:bodyPr vert="horz" lIns="0" tIns="0" rIns="0" bIns="0" rtlCol="0" anchor="t"/>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ts val="600"/>
              </a:spcBef>
              <a:defRPr/>
            </a:pPr>
            <a:r>
              <a:rPr lang="en-GB" sz="1600" b="1" dirty="0">
                <a:solidFill>
                  <a:schemeClr val="tx1">
                    <a:lumMod val="75000"/>
                    <a:lumOff val="25000"/>
                  </a:schemeClr>
                </a:solidFill>
              </a:rPr>
              <a:t>NEURODIVERSE OR PROCESSING DISORDERS: </a:t>
            </a:r>
          </a:p>
          <a:p>
            <a:pPr lvl="0" algn="l">
              <a:spcBef>
                <a:spcPts val="600"/>
              </a:spcBef>
              <a:defRPr/>
            </a:pPr>
            <a:r>
              <a:rPr lang="en-GB" sz="1400" dirty="0">
                <a:solidFill>
                  <a:schemeClr val="tx1">
                    <a:lumMod val="75000"/>
                    <a:lumOff val="25000"/>
                  </a:schemeClr>
                </a:solidFill>
              </a:rPr>
              <a:t>The volume of information can be overwhelming and hard to take in, especially for those </a:t>
            </a:r>
            <a:r>
              <a:rPr lang="en-GB" sz="1400">
                <a:solidFill>
                  <a:schemeClr val="tx1">
                    <a:lumMod val="75000"/>
                    <a:lumOff val="25000"/>
                  </a:schemeClr>
                </a:solidFill>
              </a:rPr>
              <a:t>with ADHD or APD. </a:t>
            </a:r>
            <a:endParaRPr lang="en-GB" sz="1400" dirty="0">
              <a:solidFill>
                <a:schemeClr val="tx1">
                  <a:lumMod val="75000"/>
                  <a:lumOff val="25000"/>
                </a:schemeClr>
              </a:solidFill>
            </a:endParaRPr>
          </a:p>
          <a:p>
            <a:pPr lvl="0" algn="l">
              <a:spcBef>
                <a:spcPts val="600"/>
              </a:spcBef>
              <a:defRPr/>
            </a:pPr>
            <a:r>
              <a:rPr lang="en-GB" sz="1400" dirty="0">
                <a:solidFill>
                  <a:schemeClr val="tx1">
                    <a:lumMod val="75000"/>
                    <a:lumOff val="25000"/>
                  </a:schemeClr>
                </a:solidFill>
              </a:rPr>
              <a:t>Those with language processing disorders (e.g. dyslexia) appreciate the ability to have text alongside speech. </a:t>
            </a:r>
          </a:p>
          <a:p>
            <a:pPr lvl="0" algn="l">
              <a:spcBef>
                <a:spcPts val="600"/>
              </a:spcBef>
              <a:defRPr/>
            </a:pPr>
            <a:r>
              <a:rPr lang="en-GB" sz="1400" i="1" dirty="0">
                <a:solidFill>
                  <a:schemeClr val="tx1">
                    <a:lumMod val="75000"/>
                    <a:lumOff val="25000"/>
                  </a:schemeClr>
                </a:solidFill>
              </a:rPr>
              <a:t>“I would really like to see some bullet point text information alongside what is happening and when, and a summary at the end. I have ADHD and the information presented in the video can be a bit overwhelming.”</a:t>
            </a:r>
          </a:p>
          <a:p>
            <a:pPr algn="l">
              <a:spcBef>
                <a:spcPts val="600"/>
              </a:spcBef>
              <a:defRPr/>
            </a:pPr>
            <a:r>
              <a:rPr lang="en-GB" sz="1400" i="1" dirty="0">
                <a:solidFill>
                  <a:schemeClr val="tx1">
                    <a:lumMod val="75000"/>
                    <a:lumOff val="25000"/>
                  </a:schemeClr>
                </a:solidFill>
              </a:rPr>
              <a:t>“I’m severely dyslexic with a language disorder so having something written to speech would be fantastic.”</a:t>
            </a:r>
          </a:p>
          <a:p>
            <a:pPr lvl="0" algn="l">
              <a:spcBef>
                <a:spcPts val="600"/>
              </a:spcBef>
              <a:defRPr/>
            </a:pPr>
            <a:endParaRPr lang="en-GB" sz="1600" dirty="0">
              <a:solidFill>
                <a:schemeClr val="tx1">
                  <a:lumMod val="75000"/>
                  <a:lumOff val="25000"/>
                </a:schemeClr>
              </a:solidFill>
            </a:endParaRPr>
          </a:p>
          <a:p>
            <a:pPr lvl="0" algn="l">
              <a:spcBef>
                <a:spcPts val="600"/>
              </a:spcBef>
              <a:defRPr/>
            </a:pPr>
            <a:endParaRPr lang="en-GB" sz="1600" dirty="0">
              <a:solidFill>
                <a:schemeClr val="tx1">
                  <a:lumMod val="75000"/>
                  <a:lumOff val="25000"/>
                </a:schemeClr>
              </a:solidFill>
            </a:endParaRPr>
          </a:p>
        </p:txBody>
      </p:sp>
      <p:sp>
        <p:nvSpPr>
          <p:cNvPr id="5" name="Slide Number Placeholder 4">
            <a:extLst>
              <a:ext uri="{FF2B5EF4-FFF2-40B4-BE49-F238E27FC236}">
                <a16:creationId xmlns:a16="http://schemas.microsoft.com/office/drawing/2014/main" id="{04B03853-BCB9-1F19-1BD7-701A6A2581CB}"/>
              </a:ext>
            </a:extLst>
          </p:cNvPr>
          <p:cNvSpPr>
            <a:spLocks noGrp="1"/>
          </p:cNvSpPr>
          <p:nvPr>
            <p:ph type="sldNum" sz="quarter" idx="12"/>
          </p:nvPr>
        </p:nvSpPr>
        <p:spPr/>
        <p:txBody>
          <a:bodyPr/>
          <a:lstStyle/>
          <a:p>
            <a:fld id="{D21AD756-BDF5-4970-ABE2-54C1A0898887}" type="slidenum">
              <a:rPr lang="en-GB" smtClean="0"/>
              <a:t>60</a:t>
            </a:fld>
            <a:endParaRPr lang="en-GB"/>
          </a:p>
        </p:txBody>
      </p:sp>
    </p:spTree>
    <p:extLst>
      <p:ext uri="{BB962C8B-B14F-4D97-AF65-F5344CB8AC3E}">
        <p14:creationId xmlns:p14="http://schemas.microsoft.com/office/powerpoint/2010/main" val="35185422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254CE656-006E-0B08-8552-F0F035566DCB}"/>
              </a:ext>
            </a:extLst>
          </p:cNvPr>
          <p:cNvSpPr/>
          <p:nvPr/>
        </p:nvSpPr>
        <p:spPr>
          <a:xfrm>
            <a:off x="0" y="0"/>
            <a:ext cx="692805" cy="6858000"/>
          </a:xfrm>
          <a:custGeom>
            <a:avLst/>
            <a:gdLst/>
            <a:ahLst/>
            <a:cxnLst/>
            <a:rect l="l" t="t" r="r" b="b"/>
            <a:pathLst>
              <a:path w="1080135" h="10692130">
                <a:moveTo>
                  <a:pt x="1079995" y="0"/>
                </a:moveTo>
                <a:lnTo>
                  <a:pt x="0" y="0"/>
                </a:lnTo>
                <a:lnTo>
                  <a:pt x="0" y="10692003"/>
                </a:lnTo>
                <a:lnTo>
                  <a:pt x="1079995" y="10692003"/>
                </a:lnTo>
                <a:lnTo>
                  <a:pt x="1079995" y="0"/>
                </a:lnTo>
                <a:close/>
              </a:path>
            </a:pathLst>
          </a:custGeom>
          <a:solidFill>
            <a:schemeClr val="accent2"/>
          </a:solidFill>
        </p:spPr>
        <p:txBody>
          <a:bodyPr wrap="square" lIns="0" tIns="0" rIns="0" bIns="0" rtlCol="0"/>
          <a:lstStyle/>
          <a:p>
            <a:endParaRPr/>
          </a:p>
        </p:txBody>
      </p:sp>
      <p:sp>
        <p:nvSpPr>
          <p:cNvPr id="4" name="object 14">
            <a:extLst>
              <a:ext uri="{FF2B5EF4-FFF2-40B4-BE49-F238E27FC236}">
                <a16:creationId xmlns:a16="http://schemas.microsoft.com/office/drawing/2014/main" id="{5F812337-0A60-91E4-5E42-907979D339BA}"/>
              </a:ext>
            </a:extLst>
          </p:cNvPr>
          <p:cNvSpPr txBox="1">
            <a:spLocks/>
          </p:cNvSpPr>
          <p:nvPr/>
        </p:nvSpPr>
        <p:spPr>
          <a:xfrm>
            <a:off x="1019175" y="6560860"/>
            <a:ext cx="3716020" cy="153888"/>
          </a:xfrm>
          <a:prstGeom prst="rect">
            <a:avLst/>
          </a:prstGeom>
        </p:spPr>
        <p:txBody>
          <a:bodyPr vert="horz" wrap="square" lIns="0" tIns="0" rIns="0" bIns="0" rtlCol="0" anchor="ctr">
            <a:spAutoFit/>
          </a:bodyPr>
          <a:lstStyle>
            <a:defPPr>
              <a:defRPr kern="0"/>
            </a:defPPr>
            <a:lvl1pPr>
              <a:defRPr sz="1200" b="0" i="0">
                <a:solidFill>
                  <a:schemeClr val="tx1"/>
                </a:solidFill>
                <a:latin typeface="Trebuchet MS"/>
                <a:cs typeface="Trebuchet MS"/>
              </a:defRPr>
            </a:lvl1pPr>
          </a:lstStyle>
          <a:p>
            <a:pPr marL="12700"/>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Passenger Information </a:t>
            </a:r>
            <a:r>
              <a:rPr lang="en-GB" sz="1000" b="1" kern="0">
                <a:solidFill>
                  <a:prstClr val="black"/>
                </a:solidFill>
                <a:latin typeface="Aptos Display" panose="02110004020202020204"/>
                <a:cs typeface="Gill Sans MT"/>
              </a:rPr>
              <a:t>D</a:t>
            </a:r>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uring Disruption – Debrief </a:t>
            </a:r>
            <a:endParaRPr kumimoji="0" lang="en-GB" sz="1000" b="0" i="0" u="none" strike="noStrike" kern="0" cap="none" spc="140" normalizeH="0" baseline="0" noProof="0">
              <a:ln>
                <a:noFill/>
              </a:ln>
              <a:solidFill>
                <a:prstClr val="black"/>
              </a:solidFill>
              <a:effectLst/>
              <a:uLnTx/>
              <a:uFillTx/>
              <a:latin typeface="Aptos Display" panose="02110004020202020204"/>
              <a:ea typeface="+mn-ea"/>
              <a:cs typeface="Gill Sans MT"/>
            </a:endParaRPr>
          </a:p>
        </p:txBody>
      </p:sp>
      <p:sp>
        <p:nvSpPr>
          <p:cNvPr id="42" name="object 16">
            <a:extLst>
              <a:ext uri="{FF2B5EF4-FFF2-40B4-BE49-F238E27FC236}">
                <a16:creationId xmlns:a16="http://schemas.microsoft.com/office/drawing/2014/main" id="{7C9FD81E-79A9-7FCF-B2E4-6051987BD5F9}"/>
              </a:ext>
            </a:extLst>
          </p:cNvPr>
          <p:cNvSpPr txBox="1">
            <a:spLocks/>
          </p:cNvSpPr>
          <p:nvPr/>
        </p:nvSpPr>
        <p:spPr>
          <a:xfrm>
            <a:off x="1019174" y="229101"/>
            <a:ext cx="7237066" cy="1107996"/>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R="24130"/>
            <a:r>
              <a:rPr lang="en-GB" sz="3600" kern="0" spc="100">
                <a:solidFill>
                  <a:schemeClr val="accent2"/>
                </a:solidFill>
                <a:latin typeface="Aptos" panose="020B0004020202020204" pitchFamily="34" charset="0"/>
              </a:rPr>
              <a:t>THERE IS A NEED TO CONSIDER ACCESSIBILITY</a:t>
            </a:r>
            <a:endParaRPr lang="en-GB" sz="1400" kern="0">
              <a:solidFill>
                <a:schemeClr val="accent2"/>
              </a:solidFill>
              <a:latin typeface="Aptos" panose="020B0004020202020204" pitchFamily="34" charset="0"/>
            </a:endParaRPr>
          </a:p>
        </p:txBody>
      </p:sp>
      <p:sp>
        <p:nvSpPr>
          <p:cNvPr id="30" name="TextBox 29">
            <a:extLst>
              <a:ext uri="{FF2B5EF4-FFF2-40B4-BE49-F238E27FC236}">
                <a16:creationId xmlns:a16="http://schemas.microsoft.com/office/drawing/2014/main" id="{DC6DF15C-722D-6EDB-85C4-EDCFD5E4D491}"/>
              </a:ext>
            </a:extLst>
          </p:cNvPr>
          <p:cNvSpPr txBox="1"/>
          <p:nvPr/>
        </p:nvSpPr>
        <p:spPr>
          <a:xfrm>
            <a:off x="8582609" y="357032"/>
            <a:ext cx="3253321" cy="861774"/>
          </a:xfrm>
          <a:prstGeom prst="rect">
            <a:avLst/>
          </a:prstGeom>
          <a:noFill/>
        </p:spPr>
        <p:txBody>
          <a:bodyPr wrap="square" lIns="0" tIns="0" rIns="0" bIns="0" anchor="t">
            <a:spAutoFit/>
          </a:bodyPr>
          <a:lstStyle/>
          <a:p>
            <a:pPr marR="78105">
              <a:spcBef>
                <a:spcPts val="1655"/>
              </a:spcBef>
            </a:pPr>
            <a:r>
              <a:rPr lang="en-GB" sz="1400" b="1" kern="0">
                <a:solidFill>
                  <a:schemeClr val="bg2">
                    <a:lumMod val="25000"/>
                  </a:schemeClr>
                </a:solidFill>
                <a:latin typeface="Aptos" panose="020B0004020202020204" pitchFamily="34" charset="0"/>
              </a:rPr>
              <a:t>Concerns were raised across all three interventions. It is worth keeping the needs of these passengers in mind as the ideas are developed further. </a:t>
            </a:r>
          </a:p>
        </p:txBody>
      </p:sp>
      <p:sp>
        <p:nvSpPr>
          <p:cNvPr id="37" name="object 10">
            <a:extLst>
              <a:ext uri="{FF2B5EF4-FFF2-40B4-BE49-F238E27FC236}">
                <a16:creationId xmlns:a16="http://schemas.microsoft.com/office/drawing/2014/main" id="{452200CF-C5ED-C2C2-1814-EC0E22A68F5B}"/>
              </a:ext>
            </a:extLst>
          </p:cNvPr>
          <p:cNvSpPr/>
          <p:nvPr/>
        </p:nvSpPr>
        <p:spPr>
          <a:xfrm>
            <a:off x="222744" y="3305345"/>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endParaRPr/>
          </a:p>
        </p:txBody>
      </p:sp>
      <p:sp>
        <p:nvSpPr>
          <p:cNvPr id="3" name="Footer Placeholder 2">
            <a:extLst>
              <a:ext uri="{FF2B5EF4-FFF2-40B4-BE49-F238E27FC236}">
                <a16:creationId xmlns:a16="http://schemas.microsoft.com/office/drawing/2014/main" id="{3C1F2643-AEC4-F90E-DFC0-032DB723D06D}"/>
              </a:ext>
            </a:extLst>
          </p:cNvPr>
          <p:cNvSpPr>
            <a:spLocks noGrp="1"/>
          </p:cNvSpPr>
          <p:nvPr>
            <p:ph type="ftr" sz="quarter" idx="11"/>
          </p:nvPr>
        </p:nvSpPr>
        <p:spPr/>
        <p:txBody>
          <a:bodyPr/>
          <a:lstStyle/>
          <a:p>
            <a:r>
              <a:rPr lang="en-GB"/>
              <a:t>© Quadrangle 2024 INTERNAL</a:t>
            </a:r>
          </a:p>
        </p:txBody>
      </p:sp>
      <p:sp>
        <p:nvSpPr>
          <p:cNvPr id="6" name="object 11">
            <a:extLst>
              <a:ext uri="{FF2B5EF4-FFF2-40B4-BE49-F238E27FC236}">
                <a16:creationId xmlns:a16="http://schemas.microsoft.com/office/drawing/2014/main" id="{3CD89CE3-ADB7-8A72-D358-A320EC2BE41E}"/>
              </a:ext>
            </a:extLst>
          </p:cNvPr>
          <p:cNvSpPr/>
          <p:nvPr/>
        </p:nvSpPr>
        <p:spPr>
          <a:xfrm>
            <a:off x="692715" y="1673181"/>
            <a:ext cx="7445039" cy="4304397"/>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a:p>
        </p:txBody>
      </p:sp>
      <p:sp>
        <p:nvSpPr>
          <p:cNvPr id="9" name="object 11">
            <a:extLst>
              <a:ext uri="{FF2B5EF4-FFF2-40B4-BE49-F238E27FC236}">
                <a16:creationId xmlns:a16="http://schemas.microsoft.com/office/drawing/2014/main" id="{C5F2A926-AFF5-80EB-FB95-ED26C28C0AF7}"/>
              </a:ext>
            </a:extLst>
          </p:cNvPr>
          <p:cNvSpPr/>
          <p:nvPr/>
        </p:nvSpPr>
        <p:spPr>
          <a:xfrm>
            <a:off x="8360588" y="1676952"/>
            <a:ext cx="3491705" cy="4304397"/>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72000" tIns="0" rIns="0" bIns="0" rtlCol="0" anchor="ctr"/>
          <a:lstStyle/>
          <a:p>
            <a:r>
              <a:rPr lang="en-GB" sz="1400"/>
              <a:t>Accessibility needs and considerations are important and should, in theory, improve communication for all. </a:t>
            </a:r>
          </a:p>
        </p:txBody>
      </p:sp>
      <p:sp>
        <p:nvSpPr>
          <p:cNvPr id="5" name="Rectangle 4">
            <a:extLst>
              <a:ext uri="{FF2B5EF4-FFF2-40B4-BE49-F238E27FC236}">
                <a16:creationId xmlns:a16="http://schemas.microsoft.com/office/drawing/2014/main" id="{BF131C64-69A1-2BAF-D451-808557A9D1EA}"/>
              </a:ext>
            </a:extLst>
          </p:cNvPr>
          <p:cNvSpPr/>
          <p:nvPr/>
        </p:nvSpPr>
        <p:spPr>
          <a:xfrm>
            <a:off x="805343" y="1795244"/>
            <a:ext cx="6996418" cy="395960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Video of highlight quotes inserted here</a:t>
            </a:r>
          </a:p>
        </p:txBody>
      </p:sp>
      <p:sp>
        <p:nvSpPr>
          <p:cNvPr id="7" name="Slide Number Placeholder 6">
            <a:extLst>
              <a:ext uri="{FF2B5EF4-FFF2-40B4-BE49-F238E27FC236}">
                <a16:creationId xmlns:a16="http://schemas.microsoft.com/office/drawing/2014/main" id="{E8EB842E-870B-7279-A7C1-022D5104429E}"/>
              </a:ext>
            </a:extLst>
          </p:cNvPr>
          <p:cNvSpPr>
            <a:spLocks noGrp="1"/>
          </p:cNvSpPr>
          <p:nvPr>
            <p:ph type="sldNum" sz="quarter" idx="12"/>
          </p:nvPr>
        </p:nvSpPr>
        <p:spPr/>
        <p:txBody>
          <a:bodyPr/>
          <a:lstStyle/>
          <a:p>
            <a:fld id="{D21AD756-BDF5-4970-ABE2-54C1A0898887}" type="slidenum">
              <a:rPr lang="en-GB" smtClean="0"/>
              <a:t>61</a:t>
            </a:fld>
            <a:endParaRPr lang="en-GB"/>
          </a:p>
        </p:txBody>
      </p:sp>
    </p:spTree>
    <p:extLst>
      <p:ext uri="{BB962C8B-B14F-4D97-AF65-F5344CB8AC3E}">
        <p14:creationId xmlns:p14="http://schemas.microsoft.com/office/powerpoint/2010/main" val="28280797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F9BA12-072C-6E6E-E362-5DC617C5450E}"/>
              </a:ext>
            </a:extLst>
          </p:cNvPr>
          <p:cNvPicPr>
            <a:picLocks noChangeAspect="1"/>
          </p:cNvPicPr>
          <p:nvPr/>
        </p:nvPicPr>
        <p:blipFill rotWithShape="1">
          <a:blip r:embed="rId3">
            <a:extLst>
              <a:ext uri="{28A0092B-C50C-407E-A947-70E740481C1C}">
                <a14:useLocalDpi xmlns:a14="http://schemas.microsoft.com/office/drawing/2010/main" val="0"/>
              </a:ext>
            </a:extLst>
          </a:blip>
          <a:srcRect t="-115"/>
          <a:stretch/>
        </p:blipFill>
        <p:spPr>
          <a:xfrm>
            <a:off x="8598" y="-6367"/>
            <a:ext cx="12174806" cy="6864367"/>
          </a:xfrm>
          <a:prstGeom prst="rect">
            <a:avLst/>
          </a:prstGeom>
        </p:spPr>
      </p:pic>
      <p:sp>
        <p:nvSpPr>
          <p:cNvPr id="4" name="Rectangle 3">
            <a:extLst>
              <a:ext uri="{FF2B5EF4-FFF2-40B4-BE49-F238E27FC236}">
                <a16:creationId xmlns:a16="http://schemas.microsoft.com/office/drawing/2014/main" id="{705FC0CD-184F-F3AC-8DB5-D3AE6A7E642B}"/>
              </a:ext>
            </a:extLst>
          </p:cNvPr>
          <p:cNvSpPr/>
          <p:nvPr/>
        </p:nvSpPr>
        <p:spPr>
          <a:xfrm>
            <a:off x="664692" y="22412"/>
            <a:ext cx="11518711" cy="6858000"/>
          </a:xfrm>
          <a:prstGeom prst="rect">
            <a:avLst/>
          </a:prstGeom>
          <a:solidFill>
            <a:srgbClr val="000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object 9">
            <a:extLst>
              <a:ext uri="{FF2B5EF4-FFF2-40B4-BE49-F238E27FC236}">
                <a16:creationId xmlns:a16="http://schemas.microsoft.com/office/drawing/2014/main" id="{1EF59716-F0E9-5AF8-57AF-56C40650EF4C}"/>
              </a:ext>
            </a:extLst>
          </p:cNvPr>
          <p:cNvSpPr/>
          <p:nvPr/>
        </p:nvSpPr>
        <p:spPr>
          <a:xfrm>
            <a:off x="0" y="0"/>
            <a:ext cx="692805" cy="6858000"/>
          </a:xfrm>
          <a:custGeom>
            <a:avLst/>
            <a:gdLst/>
            <a:ahLst/>
            <a:cxnLst/>
            <a:rect l="l" t="t" r="r" b="b"/>
            <a:pathLst>
              <a:path w="1080135" h="10692130">
                <a:moveTo>
                  <a:pt x="1079995" y="0"/>
                </a:moveTo>
                <a:lnTo>
                  <a:pt x="0" y="0"/>
                </a:lnTo>
                <a:lnTo>
                  <a:pt x="0" y="10692003"/>
                </a:lnTo>
                <a:lnTo>
                  <a:pt x="1079995" y="10692003"/>
                </a:lnTo>
                <a:lnTo>
                  <a:pt x="1079995" y="0"/>
                </a:lnTo>
                <a:close/>
              </a:path>
            </a:pathLst>
          </a:custGeom>
          <a:solidFill>
            <a:schemeClr val="accent2"/>
          </a:solidFill>
        </p:spPr>
        <p:txBody>
          <a:bodyPr wrap="square" lIns="0" tIns="0" rIns="0" bIns="0" rtlCol="0"/>
          <a:lstStyle/>
          <a:p>
            <a:endParaRPr/>
          </a:p>
        </p:txBody>
      </p:sp>
      <p:sp>
        <p:nvSpPr>
          <p:cNvPr id="3" name="object 10">
            <a:extLst>
              <a:ext uri="{FF2B5EF4-FFF2-40B4-BE49-F238E27FC236}">
                <a16:creationId xmlns:a16="http://schemas.microsoft.com/office/drawing/2014/main" id="{AFABD241-EECA-04E8-6BB1-1415F583CE60}"/>
              </a:ext>
            </a:extLst>
          </p:cNvPr>
          <p:cNvSpPr/>
          <p:nvPr/>
        </p:nvSpPr>
        <p:spPr>
          <a:xfrm>
            <a:off x="222744" y="3305345"/>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object 12">
            <a:extLst>
              <a:ext uri="{FF2B5EF4-FFF2-40B4-BE49-F238E27FC236}">
                <a16:creationId xmlns:a16="http://schemas.microsoft.com/office/drawing/2014/main" id="{4FE2C771-29F3-1CFA-5FDA-CFD9E22165AA}"/>
              </a:ext>
            </a:extLst>
          </p:cNvPr>
          <p:cNvSpPr/>
          <p:nvPr/>
        </p:nvSpPr>
        <p:spPr>
          <a:xfrm>
            <a:off x="7643973" y="2476071"/>
            <a:ext cx="4191957" cy="3677551"/>
          </a:xfrm>
          <a:custGeom>
            <a:avLst/>
            <a:gdLst/>
            <a:ahLst/>
            <a:cxnLst/>
            <a:rect l="l" t="t" r="r" b="b"/>
            <a:pathLst>
              <a:path w="8496300" h="6678295">
                <a:moveTo>
                  <a:pt x="8495995" y="0"/>
                </a:moveTo>
                <a:lnTo>
                  <a:pt x="0" y="0"/>
                </a:lnTo>
                <a:lnTo>
                  <a:pt x="0" y="6677990"/>
                </a:lnTo>
                <a:lnTo>
                  <a:pt x="8495995" y="6677990"/>
                </a:lnTo>
                <a:lnTo>
                  <a:pt x="8495995" y="0"/>
                </a:lnTo>
                <a:close/>
              </a:path>
            </a:pathLst>
          </a:custGeom>
          <a:solidFill>
            <a:schemeClr val="accent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7F0C383E-8B34-2B7F-6506-7F076C5290C1}"/>
              </a:ext>
            </a:extLst>
          </p:cNvPr>
          <p:cNvSpPr>
            <a:spLocks noGrp="1"/>
          </p:cNvSpPr>
          <p:nvPr>
            <p:ph type="title"/>
          </p:nvPr>
        </p:nvSpPr>
        <p:spPr/>
        <p:txBody>
          <a:bodyPr/>
          <a:lstStyle/>
          <a:p>
            <a:r>
              <a:rPr kumimoji="0" lang="en-GB" sz="4400" b="0" i="0" u="none" strike="noStrike" kern="0" cap="none" spc="100" normalizeH="0" baseline="0" noProof="0">
                <a:ln>
                  <a:noFill/>
                </a:ln>
                <a:solidFill>
                  <a:prstClr val="white"/>
                </a:solidFill>
                <a:effectLst/>
                <a:uLnTx/>
                <a:uFillTx/>
                <a:latin typeface="Aptos" panose="020B0004020202020204" pitchFamily="34" charset="0"/>
                <a:ea typeface="+mn-ea"/>
                <a:cs typeface="Arial"/>
              </a:rPr>
              <a:t>CONTENTS</a:t>
            </a:r>
            <a:endParaRPr lang="en-GB"/>
          </a:p>
        </p:txBody>
      </p:sp>
      <p:sp>
        <p:nvSpPr>
          <p:cNvPr id="9" name="Footer Placeholder 4">
            <a:extLst>
              <a:ext uri="{FF2B5EF4-FFF2-40B4-BE49-F238E27FC236}">
                <a16:creationId xmlns:a16="http://schemas.microsoft.com/office/drawing/2014/main" id="{8C8354E7-9164-0C1A-4848-C9979B5F30C3}"/>
              </a:ext>
            </a:extLst>
          </p:cNvPr>
          <p:cNvSpPr txBox="1">
            <a:spLocks/>
          </p:cNvSpPr>
          <p:nvPr/>
        </p:nvSpPr>
        <p:spPr>
          <a:xfrm>
            <a:off x="10164726" y="6514435"/>
            <a:ext cx="1671204" cy="241945"/>
          </a:xfrm>
          <a:prstGeom prst="rect">
            <a:avLst/>
          </a:prstGeom>
        </p:spPr>
        <p:txBody>
          <a:bodyPr vert="horz" lIns="0" tIns="0" rIns="0" bIns="0" rtlCol="0" anchor="ctr"/>
          <a:lstStyle>
            <a:defPPr>
              <a:defRPr lang="en-US"/>
            </a:defPPr>
            <a:lvl1pPr marL="0" algn="l" defTabSz="457200" rtl="0" eaLnBrk="1" latinLnBrk="0" hangingPunct="1">
              <a:defRPr sz="700" kern="1200">
                <a:solidFill>
                  <a:schemeClr val="tx1"/>
                </a:solidFill>
                <a:latin typeface="Aptos" panose="020B00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rPr>
              <a:t>© Quadrangle 2024 </a:t>
            </a:r>
            <a:r>
              <a:rPr kumimoji="0" lang="en-GB" sz="700" b="0" i="0" u="none" strike="noStrike" kern="1200" cap="all" spc="0" normalizeH="0" baseline="0" noProof="0">
                <a:ln>
                  <a:noFill/>
                </a:ln>
                <a:solidFill>
                  <a:prstClr val="white"/>
                </a:solidFill>
                <a:effectLst/>
                <a:uLnTx/>
                <a:uFillTx/>
                <a:latin typeface="Aptos" panose="020B0004020202020204" pitchFamily="34" charset="0"/>
                <a:ea typeface="+mn-ea"/>
                <a:cs typeface="Arial" panose="020B0604020202020204" pitchFamily="34" charset="0"/>
              </a:rPr>
              <a:t>internal</a:t>
            </a:r>
            <a:endParaRPr kumimoji="0" lang="en-GB" sz="700" b="0" i="0" u="none" strike="noStrike" kern="1200" cap="all" spc="0" normalizeH="0" baseline="0" noProof="0">
              <a:ln>
                <a:noFill/>
              </a:ln>
              <a:solidFill>
                <a:prstClr val="white"/>
              </a:solidFill>
              <a:effectLst/>
              <a:uLnTx/>
              <a:uFillTx/>
              <a:latin typeface="Aptos" panose="020B0004020202020204" pitchFamily="34" charset="0"/>
              <a:ea typeface="+mn-ea"/>
              <a:cs typeface="+mn-cs"/>
            </a:endParaRPr>
          </a:p>
        </p:txBody>
      </p:sp>
      <p:graphicFrame>
        <p:nvGraphicFramePr>
          <p:cNvPr id="15" name="Table 14">
            <a:extLst>
              <a:ext uri="{FF2B5EF4-FFF2-40B4-BE49-F238E27FC236}">
                <a16:creationId xmlns:a16="http://schemas.microsoft.com/office/drawing/2014/main" id="{FEAA77CC-FD39-9FC9-165A-A0F9F8E56A84}"/>
              </a:ext>
            </a:extLst>
          </p:cNvPr>
          <p:cNvGraphicFramePr>
            <a:graphicFrameLocks noGrp="1"/>
          </p:cNvGraphicFramePr>
          <p:nvPr>
            <p:extLst>
              <p:ext uri="{D42A27DB-BD31-4B8C-83A1-F6EECF244321}">
                <p14:modId xmlns:p14="http://schemas.microsoft.com/office/powerpoint/2010/main" val="410180560"/>
              </p:ext>
            </p:extLst>
          </p:nvPr>
        </p:nvGraphicFramePr>
        <p:xfrm>
          <a:off x="7808359" y="2765469"/>
          <a:ext cx="3722460" cy="3114040"/>
        </p:xfrm>
        <a:graphic>
          <a:graphicData uri="http://schemas.openxmlformats.org/drawingml/2006/table">
            <a:tbl>
              <a:tblPr firstRow="1" bandRow="1">
                <a:tableStyleId>{2D5ABB26-0587-4C30-8999-92F81FD0307C}</a:tableStyleId>
              </a:tblPr>
              <a:tblGrid>
                <a:gridCol w="369870">
                  <a:extLst>
                    <a:ext uri="{9D8B030D-6E8A-4147-A177-3AD203B41FA5}">
                      <a16:colId xmlns:a16="http://schemas.microsoft.com/office/drawing/2014/main" val="2341043478"/>
                    </a:ext>
                  </a:extLst>
                </a:gridCol>
                <a:gridCol w="2845942">
                  <a:extLst>
                    <a:ext uri="{9D8B030D-6E8A-4147-A177-3AD203B41FA5}">
                      <a16:colId xmlns:a16="http://schemas.microsoft.com/office/drawing/2014/main" val="147132705"/>
                    </a:ext>
                  </a:extLst>
                </a:gridCol>
                <a:gridCol w="506648">
                  <a:extLst>
                    <a:ext uri="{9D8B030D-6E8A-4147-A177-3AD203B41FA5}">
                      <a16:colId xmlns:a16="http://schemas.microsoft.com/office/drawing/2014/main" val="2647262219"/>
                    </a:ext>
                  </a:extLst>
                </a:gridCol>
              </a:tblGrid>
              <a:tr h="370840">
                <a:tc>
                  <a:txBody>
                    <a:bodyPr/>
                    <a:lstStyle/>
                    <a:p>
                      <a:pPr algn="r"/>
                      <a:r>
                        <a:rPr lang="en-GB" sz="1400">
                          <a:solidFill>
                            <a:schemeClr val="tx1">
                              <a:lumMod val="50000"/>
                              <a:lumOff val="50000"/>
                            </a:schemeClr>
                          </a:solidFill>
                        </a:rPr>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rPr>
                        <a:t>BACKGROUND, OBJECTIVES AND METHODOLOGY</a:t>
                      </a:r>
                    </a:p>
                  </a:txBody>
                  <a:tcPr/>
                </a:tc>
                <a:tc>
                  <a:txBody>
                    <a:bodyPr/>
                    <a:lstStyle/>
                    <a:p>
                      <a:pPr algn="ctr"/>
                      <a:r>
                        <a:rPr lang="en-GB" sz="1400">
                          <a:solidFill>
                            <a:schemeClr val="tx1">
                              <a:lumMod val="50000"/>
                              <a:lumOff val="50000"/>
                            </a:schemeClr>
                          </a:solidFill>
                        </a:rPr>
                        <a:t>3</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3099621354"/>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sym typeface="Wingdings" panose="05000000000000000000" pitchFamily="2" charset="2"/>
                        </a:rPr>
                        <a:t>2</a:t>
                      </a:r>
                      <a:endParaRPr lang="en-GB" sz="1400">
                        <a:solidFill>
                          <a:schemeClr val="tx1">
                            <a:lumMod val="50000"/>
                            <a:lumOff val="50000"/>
                          </a:schemeClr>
                        </a:solidFill>
                      </a:endParaRPr>
                    </a:p>
                  </a:txBody>
                  <a:tcPr/>
                </a:tc>
                <a:tc>
                  <a:txBody>
                    <a:bodyPr/>
                    <a:lstStyle/>
                    <a:p>
                      <a:pPr marL="0" lvl="0" indent="0" algn="l">
                        <a:lnSpc>
                          <a:spcPct val="112000"/>
                        </a:lnSpc>
                        <a:spcAft>
                          <a:spcPts val="300"/>
                        </a:spcAft>
                        <a:buFont typeface="+mj-lt"/>
                        <a:buNone/>
                        <a:defRPr/>
                      </a:pPr>
                      <a:r>
                        <a:rPr lang="en-GB" sz="1400">
                          <a:solidFill>
                            <a:schemeClr val="tx1">
                              <a:lumMod val="50000"/>
                              <a:lumOff val="50000"/>
                            </a:schemeClr>
                          </a:solidFill>
                        </a:rPr>
                        <a:t>EXECUTIVE SUMMARY </a:t>
                      </a:r>
                    </a:p>
                  </a:txBody>
                  <a:tcPr/>
                </a:tc>
                <a:tc>
                  <a:txBody>
                    <a:bodyPr/>
                    <a:lstStyle/>
                    <a:p>
                      <a:pPr algn="ctr"/>
                      <a:r>
                        <a:rPr lang="en-GB" sz="1400">
                          <a:solidFill>
                            <a:schemeClr val="tx1">
                              <a:lumMod val="50000"/>
                              <a:lumOff val="50000"/>
                            </a:schemeClr>
                          </a:solidFill>
                        </a:rPr>
                        <a:t>9</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1299622883"/>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sym typeface="Wingdings" panose="05000000000000000000" pitchFamily="2" charset="2"/>
                        </a:rPr>
                        <a:t>3</a:t>
                      </a:r>
                      <a:endParaRPr lang="en-GB" sz="1400">
                        <a:solidFill>
                          <a:schemeClr val="tx1">
                            <a:lumMod val="50000"/>
                            <a:lumOff val="50000"/>
                          </a:schemeClr>
                        </a:solidFill>
                      </a:endParaRPr>
                    </a:p>
                  </a:txBody>
                  <a:tcPr/>
                </a:tc>
                <a:tc>
                  <a:txBody>
                    <a:bodyPr/>
                    <a:lstStyle/>
                    <a:p>
                      <a:r>
                        <a:rPr lang="en-GB" sz="1400">
                          <a:solidFill>
                            <a:schemeClr val="tx1">
                              <a:lumMod val="50000"/>
                              <a:lumOff val="50000"/>
                            </a:schemeClr>
                          </a:solidFill>
                        </a:rPr>
                        <a:t>THE “RULES” FOR ENGAGEMENT</a:t>
                      </a:r>
                    </a:p>
                  </a:txBody>
                  <a:tcPr/>
                </a:tc>
                <a:tc>
                  <a:txBody>
                    <a:bodyPr/>
                    <a:lstStyle/>
                    <a:p>
                      <a:pPr algn="ctr"/>
                      <a:r>
                        <a:rPr lang="en-GB" sz="1400">
                          <a:solidFill>
                            <a:schemeClr val="tx1">
                              <a:lumMod val="50000"/>
                              <a:lumOff val="50000"/>
                            </a:schemeClr>
                          </a:solidFill>
                        </a:rPr>
                        <a:t>13</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2176997481"/>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rPr>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rPr>
                        <a:t>CHANNEL USE</a:t>
                      </a:r>
                    </a:p>
                  </a:txBody>
                  <a:tcPr/>
                </a:tc>
                <a:tc>
                  <a:txBody>
                    <a:bodyPr/>
                    <a:lstStyle/>
                    <a:p>
                      <a:pPr algn="ctr"/>
                      <a:r>
                        <a:rPr lang="en-GB" sz="1400">
                          <a:solidFill>
                            <a:schemeClr val="tx1">
                              <a:lumMod val="50000"/>
                              <a:lumOff val="50000"/>
                            </a:schemeClr>
                          </a:solidFill>
                        </a:rPr>
                        <a:t>22</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259995560"/>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rPr>
                        <a:t>THE LANGUAGE OF DISRUPTION</a:t>
                      </a:r>
                    </a:p>
                  </a:txBody>
                  <a:tcPr/>
                </a:tc>
                <a:tc>
                  <a:txBody>
                    <a:bodyPr/>
                    <a:lstStyle/>
                    <a:p>
                      <a:pPr algn="ctr"/>
                      <a:r>
                        <a:rPr lang="en-GB" sz="1400">
                          <a:solidFill>
                            <a:schemeClr val="tx1">
                              <a:lumMod val="50000"/>
                              <a:lumOff val="50000"/>
                            </a:schemeClr>
                          </a:solidFill>
                        </a:rPr>
                        <a:t>31</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3263867188"/>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rPr>
                        <a:t>TICKET ACCEPTANCE</a:t>
                      </a:r>
                    </a:p>
                  </a:txBody>
                  <a:tcPr/>
                </a:tc>
                <a:tc>
                  <a:txBody>
                    <a:bodyPr/>
                    <a:lstStyle/>
                    <a:p>
                      <a:pPr algn="ctr"/>
                      <a:r>
                        <a:rPr lang="en-GB" sz="1400" dirty="0">
                          <a:solidFill>
                            <a:schemeClr val="tx1">
                              <a:lumMod val="50000"/>
                              <a:lumOff val="50000"/>
                            </a:schemeClr>
                          </a:solidFill>
                        </a:rPr>
                        <a:t>40</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1551487542"/>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rPr>
                        <a:t>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rPr>
                        <a:t>SPECIFIC INTERVENTIONS</a:t>
                      </a:r>
                    </a:p>
                  </a:txBody>
                  <a:tcPr/>
                </a:tc>
                <a:tc>
                  <a:txBody>
                    <a:bodyPr/>
                    <a:lstStyle/>
                    <a:p>
                      <a:pPr algn="ctr"/>
                      <a:r>
                        <a:rPr lang="en-GB" sz="1400" dirty="0">
                          <a:solidFill>
                            <a:schemeClr val="tx1">
                              <a:lumMod val="50000"/>
                              <a:lumOff val="50000"/>
                            </a:schemeClr>
                          </a:solidFill>
                        </a:rPr>
                        <a:t>47</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2089204544"/>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bg1"/>
                          </a:solidFill>
                        </a:rPr>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bg1"/>
                          </a:solidFill>
                        </a:rPr>
                        <a:t>APPENDIX</a:t>
                      </a:r>
                    </a:p>
                  </a:txBody>
                  <a:tcPr/>
                </a:tc>
                <a:tc>
                  <a:txBody>
                    <a:bodyPr/>
                    <a:lstStyle/>
                    <a:p>
                      <a:pPr algn="ctr"/>
                      <a:r>
                        <a:rPr lang="en-GB" sz="1400">
                          <a:solidFill>
                            <a:schemeClr val="bg1"/>
                          </a:solidFill>
                        </a:rPr>
                        <a:t>59</a:t>
                      </a:r>
                      <a:endParaRPr lang="en-GB" sz="1400" dirty="0">
                        <a:solidFill>
                          <a:schemeClr val="bg1"/>
                        </a:solidFill>
                      </a:endParaRP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949121324"/>
                  </a:ext>
                </a:extLst>
              </a:tr>
            </a:tbl>
          </a:graphicData>
        </a:graphic>
      </p:graphicFrame>
      <p:sp>
        <p:nvSpPr>
          <p:cNvPr id="16" name="Footer Placeholder 15">
            <a:extLst>
              <a:ext uri="{FF2B5EF4-FFF2-40B4-BE49-F238E27FC236}">
                <a16:creationId xmlns:a16="http://schemas.microsoft.com/office/drawing/2014/main" id="{52B61FD6-A542-4861-146D-424C2B40F0C7}"/>
              </a:ext>
            </a:extLst>
          </p:cNvPr>
          <p:cNvSpPr>
            <a:spLocks noGrp="1"/>
          </p:cNvSpPr>
          <p:nvPr>
            <p:ph type="ftr" sz="quarter" idx="4294967295"/>
          </p:nvPr>
        </p:nvSpPr>
        <p:spPr>
          <a:xfrm>
            <a:off x="4038600" y="6356350"/>
            <a:ext cx="4114800" cy="365125"/>
          </a:xfrm>
        </p:spPr>
        <p:txBody>
          <a:bodyPr/>
          <a:lstStyle/>
          <a:p>
            <a:r>
              <a:rPr lang="en-GB"/>
              <a:t>© Quadrangle 2024 INTERNAL</a:t>
            </a:r>
          </a:p>
        </p:txBody>
      </p:sp>
      <p:sp>
        <p:nvSpPr>
          <p:cNvPr id="5" name="Slide Number Placeholder 4">
            <a:extLst>
              <a:ext uri="{FF2B5EF4-FFF2-40B4-BE49-F238E27FC236}">
                <a16:creationId xmlns:a16="http://schemas.microsoft.com/office/drawing/2014/main" id="{C92D6B10-98CA-2D43-17DD-A2F0F59EB69F}"/>
              </a:ext>
            </a:extLst>
          </p:cNvPr>
          <p:cNvSpPr>
            <a:spLocks noGrp="1"/>
          </p:cNvSpPr>
          <p:nvPr>
            <p:ph type="sldNum" sz="quarter" idx="12"/>
          </p:nvPr>
        </p:nvSpPr>
        <p:spPr/>
        <p:txBody>
          <a:bodyPr/>
          <a:lstStyle/>
          <a:p>
            <a:fld id="{D21AD756-BDF5-4970-ABE2-54C1A0898887}" type="slidenum">
              <a:rPr lang="en-GB" smtClean="0"/>
              <a:t>62</a:t>
            </a:fld>
            <a:endParaRPr lang="en-GB"/>
          </a:p>
        </p:txBody>
      </p:sp>
    </p:spTree>
    <p:extLst>
      <p:ext uri="{BB962C8B-B14F-4D97-AF65-F5344CB8AC3E}">
        <p14:creationId xmlns:p14="http://schemas.microsoft.com/office/powerpoint/2010/main" val="7407760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bject 3">
            <a:extLst>
              <a:ext uri="{FF2B5EF4-FFF2-40B4-BE49-F238E27FC236}">
                <a16:creationId xmlns:a16="http://schemas.microsoft.com/office/drawing/2014/main" id="{865EAF88-D835-37CA-85D4-5515522DD1B1}"/>
              </a:ext>
            </a:extLst>
          </p:cNvPr>
          <p:cNvSpPr/>
          <p:nvPr/>
        </p:nvSpPr>
        <p:spPr>
          <a:xfrm>
            <a:off x="3001572" y="2116884"/>
            <a:ext cx="8855466" cy="3543590"/>
          </a:xfrm>
          <a:custGeom>
            <a:avLst/>
            <a:gdLst/>
            <a:ahLst/>
            <a:cxnLst/>
            <a:rect l="l" t="t" r="r" b="b"/>
            <a:pathLst>
              <a:path w="13608050" h="5544184">
                <a:moveTo>
                  <a:pt x="13607999" y="0"/>
                </a:moveTo>
                <a:lnTo>
                  <a:pt x="0" y="0"/>
                </a:lnTo>
                <a:lnTo>
                  <a:pt x="0" y="5543994"/>
                </a:lnTo>
                <a:lnTo>
                  <a:pt x="13607999" y="5543994"/>
                </a:lnTo>
                <a:lnTo>
                  <a:pt x="13607999" y="0"/>
                </a:lnTo>
                <a:close/>
              </a:path>
            </a:pathLst>
          </a:custGeom>
          <a:solidFill>
            <a:srgbClr val="F2F2F2"/>
          </a:solidFill>
        </p:spPr>
        <p:txBody>
          <a:bodyPr wrap="square" lIns="0" tIns="0" rIns="0" bIns="0" rtlCol="0"/>
          <a:lstStyle/>
          <a:p>
            <a:endParaRPr/>
          </a:p>
        </p:txBody>
      </p:sp>
      <p:sp>
        <p:nvSpPr>
          <p:cNvPr id="25" name="object 4">
            <a:extLst>
              <a:ext uri="{FF2B5EF4-FFF2-40B4-BE49-F238E27FC236}">
                <a16:creationId xmlns:a16="http://schemas.microsoft.com/office/drawing/2014/main" id="{E7EA8053-9AB8-CC1A-1A72-6B79756919F1}"/>
              </a:ext>
            </a:extLst>
          </p:cNvPr>
          <p:cNvSpPr/>
          <p:nvPr/>
        </p:nvSpPr>
        <p:spPr>
          <a:xfrm>
            <a:off x="0" y="0"/>
            <a:ext cx="4418223" cy="3888979"/>
          </a:xfrm>
          <a:custGeom>
            <a:avLst/>
            <a:gdLst/>
            <a:ahLst/>
            <a:cxnLst/>
            <a:rect l="l" t="t" r="r" b="b"/>
            <a:pathLst>
              <a:path w="6912609" h="6084570">
                <a:moveTo>
                  <a:pt x="6912000" y="0"/>
                </a:moveTo>
                <a:lnTo>
                  <a:pt x="0" y="0"/>
                </a:lnTo>
                <a:lnTo>
                  <a:pt x="0" y="6083998"/>
                </a:lnTo>
                <a:lnTo>
                  <a:pt x="6912000" y="6083998"/>
                </a:lnTo>
                <a:lnTo>
                  <a:pt x="6912000" y="0"/>
                </a:lnTo>
                <a:close/>
              </a:path>
            </a:pathLst>
          </a:custGeom>
          <a:solidFill>
            <a:srgbClr val="B80000"/>
          </a:solidFill>
        </p:spPr>
        <p:txBody>
          <a:bodyPr wrap="square" lIns="0" tIns="0" rIns="0" bIns="0" rtlCol="0"/>
          <a:lstStyle/>
          <a:p>
            <a:endParaRPr/>
          </a:p>
        </p:txBody>
      </p:sp>
      <p:sp>
        <p:nvSpPr>
          <p:cNvPr id="43" name="TextBox 42">
            <a:extLst>
              <a:ext uri="{FF2B5EF4-FFF2-40B4-BE49-F238E27FC236}">
                <a16:creationId xmlns:a16="http://schemas.microsoft.com/office/drawing/2014/main" id="{A2E9FDD9-77C0-EE24-561A-BE8E6987CFDF}"/>
              </a:ext>
            </a:extLst>
          </p:cNvPr>
          <p:cNvSpPr txBox="1"/>
          <p:nvPr/>
        </p:nvSpPr>
        <p:spPr>
          <a:xfrm>
            <a:off x="489955" y="2430816"/>
            <a:ext cx="3302584" cy="914096"/>
          </a:xfrm>
          <a:prstGeom prst="rect">
            <a:avLst/>
          </a:prstGeom>
          <a:noFill/>
        </p:spPr>
        <p:txBody>
          <a:bodyPr wrap="square" lIns="0" tIns="0" rIns="0" bIns="0" rtlCol="0" anchor="b">
            <a:spAutoFit/>
          </a:bodyPr>
          <a:lstStyle/>
          <a:p>
            <a:pPr marL="0" marR="0" lvl="0" indent="0" defTabSz="914400" rtl="0" eaLnBrk="1" fontAlgn="auto" latinLnBrk="0" hangingPunct="1">
              <a:lnSpc>
                <a:spcPct val="95000"/>
              </a:lnSpc>
              <a:spcBef>
                <a:spcPts val="0"/>
              </a:spcBef>
              <a:spcAft>
                <a:spcPts val="1200"/>
              </a:spcAft>
              <a:buClrTx/>
              <a:buSzTx/>
              <a:buFontTx/>
              <a:buNone/>
              <a:tabLst/>
              <a:defRPr/>
            </a:pPr>
            <a:r>
              <a:rPr kumimoji="0" lang="en-GB" sz="2600" b="0" i="0" u="none" strike="noStrike" kern="1200" cap="none" spc="-100" normalizeH="0" noProof="0">
                <a:ln>
                  <a:noFill/>
                </a:ln>
                <a:solidFill>
                  <a:schemeClr val="bg1"/>
                </a:solidFill>
                <a:effectLst/>
                <a:uLnTx/>
                <a:uFillTx/>
                <a:latin typeface="Aptos" panose="02110004020202020204"/>
                <a:ea typeface="+mn-ea"/>
                <a:cs typeface="+mn-cs"/>
              </a:rPr>
              <a:t>RESEARCH.</a:t>
            </a:r>
          </a:p>
          <a:p>
            <a:pPr marL="0" marR="0" lvl="0" indent="0" defTabSz="914400" rtl="0" eaLnBrk="1" fontAlgn="auto" latinLnBrk="0" hangingPunct="1">
              <a:lnSpc>
                <a:spcPct val="95000"/>
              </a:lnSpc>
              <a:spcBef>
                <a:spcPts val="0"/>
              </a:spcBef>
              <a:spcAft>
                <a:spcPts val="1200"/>
              </a:spcAft>
              <a:buClrTx/>
              <a:buSzTx/>
              <a:buFontTx/>
              <a:buNone/>
              <a:tabLst/>
              <a:defRPr/>
            </a:pPr>
            <a:r>
              <a:rPr lang="en-GB" sz="2600" spc="-100">
                <a:solidFill>
                  <a:schemeClr val="bg1"/>
                </a:solidFill>
                <a:latin typeface="Aptos" panose="02110004020202020204"/>
              </a:rPr>
              <a:t>FOR DECISION MAKERS.</a:t>
            </a:r>
            <a:endParaRPr kumimoji="0" lang="en-GB" sz="2600" b="0" i="0" u="none" strike="noStrike" kern="1200" cap="none" spc="-100" normalizeH="0" noProof="0">
              <a:ln>
                <a:noFill/>
              </a:ln>
              <a:solidFill>
                <a:schemeClr val="bg1"/>
              </a:solidFill>
              <a:effectLst/>
              <a:uLnTx/>
              <a:uFillTx/>
              <a:latin typeface="Aptos" panose="02110004020202020204"/>
              <a:ea typeface="+mn-ea"/>
              <a:cs typeface="+mn-cs"/>
            </a:endParaRPr>
          </a:p>
        </p:txBody>
      </p:sp>
      <p:sp>
        <p:nvSpPr>
          <p:cNvPr id="26" name="object 5">
            <a:extLst>
              <a:ext uri="{FF2B5EF4-FFF2-40B4-BE49-F238E27FC236}">
                <a16:creationId xmlns:a16="http://schemas.microsoft.com/office/drawing/2014/main" id="{14A8D001-82C0-7A17-7B94-134E4F91F652}"/>
              </a:ext>
            </a:extLst>
          </p:cNvPr>
          <p:cNvSpPr/>
          <p:nvPr/>
        </p:nvSpPr>
        <p:spPr>
          <a:xfrm>
            <a:off x="7848242" y="327519"/>
            <a:ext cx="2866574" cy="2910849"/>
          </a:xfrm>
          <a:custGeom>
            <a:avLst/>
            <a:gdLst/>
            <a:ahLst/>
            <a:cxnLst/>
            <a:rect l="l" t="t" r="r" b="b"/>
            <a:pathLst>
              <a:path w="3996054" h="4554220">
                <a:moveTo>
                  <a:pt x="3996004" y="0"/>
                </a:moveTo>
                <a:lnTo>
                  <a:pt x="0" y="0"/>
                </a:lnTo>
                <a:lnTo>
                  <a:pt x="0" y="4554016"/>
                </a:lnTo>
                <a:lnTo>
                  <a:pt x="3996004" y="4554016"/>
                </a:lnTo>
                <a:lnTo>
                  <a:pt x="3996004" y="0"/>
                </a:lnTo>
                <a:close/>
              </a:path>
            </a:pathLst>
          </a:custGeom>
          <a:solidFill>
            <a:srgbClr val="339CC2"/>
          </a:solidFill>
        </p:spPr>
        <p:txBody>
          <a:bodyPr wrap="square" lIns="0" tIns="0" rIns="0" bIns="0" rtlCol="0"/>
          <a:lstStyle/>
          <a:p>
            <a:endParaRPr/>
          </a:p>
        </p:txBody>
      </p:sp>
      <p:sp>
        <p:nvSpPr>
          <p:cNvPr id="27" name="object 6">
            <a:extLst>
              <a:ext uri="{FF2B5EF4-FFF2-40B4-BE49-F238E27FC236}">
                <a16:creationId xmlns:a16="http://schemas.microsoft.com/office/drawing/2014/main" id="{2774818F-5007-B550-ADF1-943EA2AF8E0F}"/>
              </a:ext>
            </a:extLst>
          </p:cNvPr>
          <p:cNvSpPr txBox="1"/>
          <p:nvPr/>
        </p:nvSpPr>
        <p:spPr>
          <a:xfrm>
            <a:off x="9393978" y="4911912"/>
            <a:ext cx="3045190" cy="464230"/>
          </a:xfrm>
          <a:prstGeom prst="rect">
            <a:avLst/>
          </a:prstGeom>
        </p:spPr>
        <p:txBody>
          <a:bodyPr vert="horz" wrap="square" lIns="0" tIns="215900" rIns="0" bIns="0" rtlCol="0" anchor="b">
            <a:spAutoFit/>
          </a:bodyPr>
          <a:lstStyle/>
          <a:p>
            <a:pPr marL="12700">
              <a:lnSpc>
                <a:spcPct val="100000"/>
              </a:lnSpc>
            </a:pPr>
            <a:r>
              <a:rPr lang="en-GB" sz="1600" b="1" spc="-10">
                <a:cs typeface="Gill Sans MT"/>
              </a:rPr>
              <a:t>info</a:t>
            </a:r>
            <a:r>
              <a:rPr sz="1600" b="1" spc="-10">
                <a:cs typeface="Gill Sans MT"/>
              </a:rPr>
              <a:t>@quadrangle.com</a:t>
            </a:r>
            <a:endParaRPr sz="1600">
              <a:cs typeface="Gill Sans MT"/>
            </a:endParaRPr>
          </a:p>
        </p:txBody>
      </p:sp>
      <p:grpSp>
        <p:nvGrpSpPr>
          <p:cNvPr id="37" name="Group 36">
            <a:extLst>
              <a:ext uri="{FF2B5EF4-FFF2-40B4-BE49-F238E27FC236}">
                <a16:creationId xmlns:a16="http://schemas.microsoft.com/office/drawing/2014/main" id="{9CAC24DE-C535-14B4-AA3E-9F436D5E2936}"/>
              </a:ext>
            </a:extLst>
          </p:cNvPr>
          <p:cNvGrpSpPr/>
          <p:nvPr/>
        </p:nvGrpSpPr>
        <p:grpSpPr>
          <a:xfrm>
            <a:off x="9950936" y="6050716"/>
            <a:ext cx="1748279" cy="294608"/>
            <a:chOff x="9950936" y="6032926"/>
            <a:chExt cx="1748279" cy="294608"/>
          </a:xfrm>
        </p:grpSpPr>
        <p:sp>
          <p:nvSpPr>
            <p:cNvPr id="38" name="object 3">
              <a:extLst>
                <a:ext uri="{FF2B5EF4-FFF2-40B4-BE49-F238E27FC236}">
                  <a16:creationId xmlns:a16="http://schemas.microsoft.com/office/drawing/2014/main" id="{A7B59FC4-8901-DA35-A594-8B1E1B534CD8}"/>
                </a:ext>
              </a:extLst>
            </p:cNvPr>
            <p:cNvSpPr/>
            <p:nvPr/>
          </p:nvSpPr>
          <p:spPr>
            <a:xfrm>
              <a:off x="9950936" y="6096713"/>
              <a:ext cx="179667" cy="179667"/>
            </a:xfrm>
            <a:custGeom>
              <a:avLst/>
              <a:gdLst/>
              <a:ahLst/>
              <a:cxnLst/>
              <a:rect l="l" t="t" r="r" b="b"/>
              <a:pathLst>
                <a:path w="286384" h="286384">
                  <a:moveTo>
                    <a:pt x="285762" y="0"/>
                  </a:moveTo>
                  <a:lnTo>
                    <a:pt x="0" y="0"/>
                  </a:lnTo>
                  <a:lnTo>
                    <a:pt x="0" y="285762"/>
                  </a:lnTo>
                  <a:lnTo>
                    <a:pt x="142875" y="285762"/>
                  </a:lnTo>
                  <a:lnTo>
                    <a:pt x="71412" y="214350"/>
                  </a:lnTo>
                  <a:lnTo>
                    <a:pt x="142875" y="142874"/>
                  </a:lnTo>
                  <a:lnTo>
                    <a:pt x="285762" y="285762"/>
                  </a:lnTo>
                  <a:lnTo>
                    <a:pt x="285762" y="0"/>
                  </a:lnTo>
                  <a:close/>
                </a:path>
              </a:pathLst>
            </a:custGeom>
            <a:solidFill>
              <a:srgbClr val="B80000"/>
            </a:solidFill>
          </p:spPr>
          <p:txBody>
            <a:bodyPr wrap="square" lIns="0" tIns="0" rIns="0" bIns="0" rtlCol="0"/>
            <a:lstStyle/>
            <a:p>
              <a:endParaRPr/>
            </a:p>
          </p:txBody>
        </p:sp>
        <p:sp>
          <p:nvSpPr>
            <p:cNvPr id="39" name="object 4">
              <a:extLst>
                <a:ext uri="{FF2B5EF4-FFF2-40B4-BE49-F238E27FC236}">
                  <a16:creationId xmlns:a16="http://schemas.microsoft.com/office/drawing/2014/main" id="{4927B84D-C415-5396-B883-4469F0BD2F26}"/>
                </a:ext>
              </a:extLst>
            </p:cNvPr>
            <p:cNvSpPr/>
            <p:nvPr/>
          </p:nvSpPr>
          <p:spPr>
            <a:xfrm>
              <a:off x="10226941" y="6094485"/>
              <a:ext cx="153374" cy="233049"/>
            </a:xfrm>
            <a:custGeom>
              <a:avLst/>
              <a:gdLst/>
              <a:ahLst/>
              <a:cxnLst/>
              <a:rect l="l" t="t" r="r" b="b"/>
              <a:pathLst>
                <a:path w="244475" h="371475">
                  <a:moveTo>
                    <a:pt x="244182" y="251866"/>
                  </a:moveTo>
                  <a:lnTo>
                    <a:pt x="195364" y="251866"/>
                  </a:lnTo>
                  <a:lnTo>
                    <a:pt x="195364" y="371386"/>
                  </a:lnTo>
                  <a:lnTo>
                    <a:pt x="244182" y="359206"/>
                  </a:lnTo>
                  <a:lnTo>
                    <a:pt x="244182" y="251866"/>
                  </a:lnTo>
                  <a:close/>
                </a:path>
                <a:path w="244475" h="371475">
                  <a:moveTo>
                    <a:pt x="125221" y="0"/>
                  </a:moveTo>
                  <a:lnTo>
                    <a:pt x="75434" y="11325"/>
                  </a:lnTo>
                  <a:lnTo>
                    <a:pt x="34201" y="45072"/>
                  </a:lnTo>
                  <a:lnTo>
                    <a:pt x="8604" y="90765"/>
                  </a:lnTo>
                  <a:lnTo>
                    <a:pt x="0" y="144221"/>
                  </a:lnTo>
                  <a:lnTo>
                    <a:pt x="2088" y="171619"/>
                  </a:lnTo>
                  <a:lnTo>
                    <a:pt x="18714" y="219811"/>
                  </a:lnTo>
                  <a:lnTo>
                    <a:pt x="52547" y="259779"/>
                  </a:lnTo>
                  <a:lnTo>
                    <a:pt x="98600" y="281561"/>
                  </a:lnTo>
                  <a:lnTo>
                    <a:pt x="125158" y="284302"/>
                  </a:lnTo>
                  <a:lnTo>
                    <a:pt x="145952" y="282270"/>
                  </a:lnTo>
                  <a:lnTo>
                    <a:pt x="164599" y="276180"/>
                  </a:lnTo>
                  <a:lnTo>
                    <a:pt x="181077" y="266042"/>
                  </a:lnTo>
                  <a:lnTo>
                    <a:pt x="195364" y="251866"/>
                  </a:lnTo>
                  <a:lnTo>
                    <a:pt x="244182" y="251866"/>
                  </a:lnTo>
                  <a:lnTo>
                    <a:pt x="244182" y="238734"/>
                  </a:lnTo>
                  <a:lnTo>
                    <a:pt x="127266" y="238734"/>
                  </a:lnTo>
                  <a:lnTo>
                    <a:pt x="79691" y="221317"/>
                  </a:lnTo>
                  <a:lnTo>
                    <a:pt x="54003" y="177684"/>
                  </a:lnTo>
                  <a:lnTo>
                    <a:pt x="49314" y="142252"/>
                  </a:lnTo>
                  <a:lnTo>
                    <a:pt x="50465" y="124039"/>
                  </a:lnTo>
                  <a:lnTo>
                    <a:pt x="67589" y="77190"/>
                  </a:lnTo>
                  <a:lnTo>
                    <a:pt x="107449" y="47286"/>
                  </a:lnTo>
                  <a:lnTo>
                    <a:pt x="124726" y="45326"/>
                  </a:lnTo>
                  <a:lnTo>
                    <a:pt x="244182" y="45326"/>
                  </a:lnTo>
                  <a:lnTo>
                    <a:pt x="244182" y="33642"/>
                  </a:lnTo>
                  <a:lnTo>
                    <a:pt x="199301" y="33642"/>
                  </a:lnTo>
                  <a:lnTo>
                    <a:pt x="180793" y="18961"/>
                  </a:lnTo>
                  <a:lnTo>
                    <a:pt x="162242" y="8443"/>
                  </a:lnTo>
                  <a:lnTo>
                    <a:pt x="143701" y="2115"/>
                  </a:lnTo>
                  <a:lnTo>
                    <a:pt x="125221" y="0"/>
                  </a:lnTo>
                  <a:close/>
                </a:path>
                <a:path w="244475" h="371475">
                  <a:moveTo>
                    <a:pt x="244182" y="45326"/>
                  </a:moveTo>
                  <a:lnTo>
                    <a:pt x="124726" y="45326"/>
                  </a:lnTo>
                  <a:lnTo>
                    <a:pt x="139901" y="46999"/>
                  </a:lnTo>
                  <a:lnTo>
                    <a:pt x="153601" y="52050"/>
                  </a:lnTo>
                  <a:lnTo>
                    <a:pt x="185470" y="86310"/>
                  </a:lnTo>
                  <a:lnTo>
                    <a:pt x="196443" y="136664"/>
                  </a:lnTo>
                  <a:lnTo>
                    <a:pt x="195399" y="153649"/>
                  </a:lnTo>
                  <a:lnTo>
                    <a:pt x="179882" y="201853"/>
                  </a:lnTo>
                  <a:lnTo>
                    <a:pt x="143108" y="236461"/>
                  </a:lnTo>
                  <a:lnTo>
                    <a:pt x="127266" y="238734"/>
                  </a:lnTo>
                  <a:lnTo>
                    <a:pt x="244182" y="238734"/>
                  </a:lnTo>
                  <a:lnTo>
                    <a:pt x="244182" y="45326"/>
                  </a:lnTo>
                  <a:close/>
                </a:path>
                <a:path w="244475" h="371475">
                  <a:moveTo>
                    <a:pt x="244182" y="5715"/>
                  </a:moveTo>
                  <a:lnTo>
                    <a:pt x="207111" y="5715"/>
                  </a:lnTo>
                  <a:lnTo>
                    <a:pt x="199301" y="33642"/>
                  </a:lnTo>
                  <a:lnTo>
                    <a:pt x="244182" y="33642"/>
                  </a:lnTo>
                  <a:lnTo>
                    <a:pt x="244182" y="5715"/>
                  </a:lnTo>
                  <a:close/>
                </a:path>
              </a:pathLst>
            </a:custGeom>
            <a:solidFill>
              <a:srgbClr val="030303"/>
            </a:solidFill>
          </p:spPr>
          <p:txBody>
            <a:bodyPr wrap="square" lIns="0" tIns="0" rIns="0" bIns="0" rtlCol="0"/>
            <a:lstStyle/>
            <a:p>
              <a:endParaRPr/>
            </a:p>
          </p:txBody>
        </p:sp>
        <p:sp>
          <p:nvSpPr>
            <p:cNvPr id="40" name="object 5">
              <a:extLst>
                <a:ext uri="{FF2B5EF4-FFF2-40B4-BE49-F238E27FC236}">
                  <a16:creationId xmlns:a16="http://schemas.microsoft.com/office/drawing/2014/main" id="{31A8F3F2-DC72-4EC4-C2A1-10E79D0101A1}"/>
                </a:ext>
              </a:extLst>
            </p:cNvPr>
            <p:cNvSpPr/>
            <p:nvPr/>
          </p:nvSpPr>
          <p:spPr>
            <a:xfrm>
              <a:off x="10408836" y="6032926"/>
              <a:ext cx="467691" cy="240219"/>
            </a:xfrm>
            <a:custGeom>
              <a:avLst/>
              <a:gdLst/>
              <a:ahLst/>
              <a:cxnLst/>
              <a:rect l="l" t="t" r="r" b="b"/>
              <a:pathLst>
                <a:path w="745490" h="382904">
                  <a:moveTo>
                    <a:pt x="216446" y="103339"/>
                  </a:moveTo>
                  <a:lnTo>
                    <a:pt x="167195" y="103339"/>
                  </a:lnTo>
                  <a:lnTo>
                    <a:pt x="167195" y="266090"/>
                  </a:lnTo>
                  <a:lnTo>
                    <a:pt x="165912" y="280746"/>
                  </a:lnTo>
                  <a:lnTo>
                    <a:pt x="146507" y="316420"/>
                  </a:lnTo>
                  <a:lnTo>
                    <a:pt x="112877" y="335127"/>
                  </a:lnTo>
                  <a:lnTo>
                    <a:pt x="100545" y="336359"/>
                  </a:lnTo>
                  <a:lnTo>
                    <a:pt x="88506" y="335089"/>
                  </a:lnTo>
                  <a:lnTo>
                    <a:pt x="55803" y="306705"/>
                  </a:lnTo>
                  <a:lnTo>
                    <a:pt x="49326" y="274345"/>
                  </a:lnTo>
                  <a:lnTo>
                    <a:pt x="49326" y="103339"/>
                  </a:lnTo>
                  <a:lnTo>
                    <a:pt x="0" y="103339"/>
                  </a:lnTo>
                  <a:lnTo>
                    <a:pt x="0" y="274789"/>
                  </a:lnTo>
                  <a:lnTo>
                    <a:pt x="1866" y="299377"/>
                  </a:lnTo>
                  <a:lnTo>
                    <a:pt x="16713" y="340067"/>
                  </a:lnTo>
                  <a:lnTo>
                    <a:pt x="44145" y="367550"/>
                  </a:lnTo>
                  <a:lnTo>
                    <a:pt x="99974" y="382498"/>
                  </a:lnTo>
                  <a:lnTo>
                    <a:pt x="119735" y="380263"/>
                  </a:lnTo>
                  <a:lnTo>
                    <a:pt x="138328" y="373583"/>
                  </a:lnTo>
                  <a:lnTo>
                    <a:pt x="155702" y="362470"/>
                  </a:lnTo>
                  <a:lnTo>
                    <a:pt x="171831" y="346951"/>
                  </a:lnTo>
                  <a:lnTo>
                    <a:pt x="179197" y="376275"/>
                  </a:lnTo>
                  <a:lnTo>
                    <a:pt x="216446" y="376275"/>
                  </a:lnTo>
                  <a:lnTo>
                    <a:pt x="216446" y="103339"/>
                  </a:lnTo>
                  <a:close/>
                </a:path>
                <a:path w="745490" h="382904">
                  <a:moveTo>
                    <a:pt x="480822" y="347776"/>
                  </a:moveTo>
                  <a:lnTo>
                    <a:pt x="474611" y="346379"/>
                  </a:lnTo>
                  <a:lnTo>
                    <a:pt x="474662" y="346252"/>
                  </a:lnTo>
                  <a:lnTo>
                    <a:pt x="464883" y="344030"/>
                  </a:lnTo>
                  <a:lnTo>
                    <a:pt x="464883" y="336791"/>
                  </a:lnTo>
                  <a:lnTo>
                    <a:pt x="464883" y="246722"/>
                  </a:lnTo>
                  <a:lnTo>
                    <a:pt x="464883" y="183819"/>
                  </a:lnTo>
                  <a:lnTo>
                    <a:pt x="463219" y="165087"/>
                  </a:lnTo>
                  <a:lnTo>
                    <a:pt x="438543" y="121043"/>
                  </a:lnTo>
                  <a:lnTo>
                    <a:pt x="416153" y="107213"/>
                  </a:lnTo>
                  <a:lnTo>
                    <a:pt x="416153" y="246722"/>
                  </a:lnTo>
                  <a:lnTo>
                    <a:pt x="416153" y="278333"/>
                  </a:lnTo>
                  <a:lnTo>
                    <a:pt x="397611" y="318008"/>
                  </a:lnTo>
                  <a:lnTo>
                    <a:pt x="355142" y="336727"/>
                  </a:lnTo>
                  <a:lnTo>
                    <a:pt x="312381" y="320713"/>
                  </a:lnTo>
                  <a:lnTo>
                    <a:pt x="302907" y="296367"/>
                  </a:lnTo>
                  <a:lnTo>
                    <a:pt x="305460" y="280911"/>
                  </a:lnTo>
                  <a:lnTo>
                    <a:pt x="345363" y="252628"/>
                  </a:lnTo>
                  <a:lnTo>
                    <a:pt x="392925" y="247269"/>
                  </a:lnTo>
                  <a:lnTo>
                    <a:pt x="416153" y="246722"/>
                  </a:lnTo>
                  <a:lnTo>
                    <a:pt x="416153" y="107213"/>
                  </a:lnTo>
                  <a:lnTo>
                    <a:pt x="409092" y="103987"/>
                  </a:lnTo>
                  <a:lnTo>
                    <a:pt x="391706" y="99695"/>
                  </a:lnTo>
                  <a:lnTo>
                    <a:pt x="372605" y="98259"/>
                  </a:lnTo>
                  <a:lnTo>
                    <a:pt x="349999" y="99669"/>
                  </a:lnTo>
                  <a:lnTo>
                    <a:pt x="327748" y="103898"/>
                  </a:lnTo>
                  <a:lnTo>
                    <a:pt x="305917" y="110947"/>
                  </a:lnTo>
                  <a:lnTo>
                    <a:pt x="284556" y="120789"/>
                  </a:lnTo>
                  <a:lnTo>
                    <a:pt x="278472" y="124028"/>
                  </a:lnTo>
                  <a:lnTo>
                    <a:pt x="292430" y="162560"/>
                  </a:lnTo>
                  <a:lnTo>
                    <a:pt x="300113" y="159258"/>
                  </a:lnTo>
                  <a:lnTo>
                    <a:pt x="318071" y="152577"/>
                  </a:lnTo>
                  <a:lnTo>
                    <a:pt x="336016" y="147789"/>
                  </a:lnTo>
                  <a:lnTo>
                    <a:pt x="353872" y="144907"/>
                  </a:lnTo>
                  <a:lnTo>
                    <a:pt x="371589" y="143954"/>
                  </a:lnTo>
                  <a:lnTo>
                    <a:pt x="380098" y="144462"/>
                  </a:lnTo>
                  <a:lnTo>
                    <a:pt x="412457" y="165519"/>
                  </a:lnTo>
                  <a:lnTo>
                    <a:pt x="416077" y="201218"/>
                  </a:lnTo>
                  <a:lnTo>
                    <a:pt x="378739" y="202755"/>
                  </a:lnTo>
                  <a:lnTo>
                    <a:pt x="346837" y="206540"/>
                  </a:lnTo>
                  <a:lnTo>
                    <a:pt x="298653" y="221018"/>
                  </a:lnTo>
                  <a:lnTo>
                    <a:pt x="263766" y="251434"/>
                  </a:lnTo>
                  <a:lnTo>
                    <a:pt x="252069" y="297065"/>
                  </a:lnTo>
                  <a:lnTo>
                    <a:pt x="253707" y="312877"/>
                  </a:lnTo>
                  <a:lnTo>
                    <a:pt x="278155" y="354190"/>
                  </a:lnTo>
                  <a:lnTo>
                    <a:pt x="311797" y="375094"/>
                  </a:lnTo>
                  <a:lnTo>
                    <a:pt x="354634" y="382117"/>
                  </a:lnTo>
                  <a:lnTo>
                    <a:pt x="371500" y="380390"/>
                  </a:lnTo>
                  <a:lnTo>
                    <a:pt x="387896" y="375246"/>
                  </a:lnTo>
                  <a:lnTo>
                    <a:pt x="403771" y="366712"/>
                  </a:lnTo>
                  <a:lnTo>
                    <a:pt x="419061" y="354825"/>
                  </a:lnTo>
                  <a:lnTo>
                    <a:pt x="425284" y="376466"/>
                  </a:lnTo>
                  <a:lnTo>
                    <a:pt x="480822" y="376466"/>
                  </a:lnTo>
                  <a:lnTo>
                    <a:pt x="480822" y="354825"/>
                  </a:lnTo>
                  <a:lnTo>
                    <a:pt x="480822" y="347776"/>
                  </a:lnTo>
                  <a:close/>
                </a:path>
                <a:path w="745490" h="382904">
                  <a:moveTo>
                    <a:pt x="745197" y="0"/>
                  </a:moveTo>
                  <a:lnTo>
                    <a:pt x="697903" y="0"/>
                  </a:lnTo>
                  <a:lnTo>
                    <a:pt x="697903" y="243928"/>
                  </a:lnTo>
                  <a:lnTo>
                    <a:pt x="696785" y="262001"/>
                  </a:lnTo>
                  <a:lnTo>
                    <a:pt x="680123" y="307467"/>
                  </a:lnTo>
                  <a:lnTo>
                    <a:pt x="643940" y="334505"/>
                  </a:lnTo>
                  <a:lnTo>
                    <a:pt x="628205" y="336283"/>
                  </a:lnTo>
                  <a:lnTo>
                    <a:pt x="580885" y="319735"/>
                  </a:lnTo>
                  <a:lnTo>
                    <a:pt x="555459" y="277647"/>
                  </a:lnTo>
                  <a:lnTo>
                    <a:pt x="550799" y="242404"/>
                  </a:lnTo>
                  <a:lnTo>
                    <a:pt x="551891" y="224701"/>
                  </a:lnTo>
                  <a:lnTo>
                    <a:pt x="568604" y="176644"/>
                  </a:lnTo>
                  <a:lnTo>
                    <a:pt x="607910" y="145910"/>
                  </a:lnTo>
                  <a:lnTo>
                    <a:pt x="625106" y="143891"/>
                  </a:lnTo>
                  <a:lnTo>
                    <a:pt x="641388" y="145910"/>
                  </a:lnTo>
                  <a:lnTo>
                    <a:pt x="679564" y="176644"/>
                  </a:lnTo>
                  <a:lnTo>
                    <a:pt x="696747" y="225564"/>
                  </a:lnTo>
                  <a:lnTo>
                    <a:pt x="697903" y="243928"/>
                  </a:lnTo>
                  <a:lnTo>
                    <a:pt x="697903" y="0"/>
                  </a:lnTo>
                  <a:lnTo>
                    <a:pt x="696379" y="0"/>
                  </a:lnTo>
                  <a:lnTo>
                    <a:pt x="696379" y="128917"/>
                  </a:lnTo>
                  <a:lnTo>
                    <a:pt x="681113" y="115493"/>
                  </a:lnTo>
                  <a:lnTo>
                    <a:pt x="663714" y="105892"/>
                  </a:lnTo>
                  <a:lnTo>
                    <a:pt x="644182" y="100126"/>
                  </a:lnTo>
                  <a:lnTo>
                    <a:pt x="622566" y="98196"/>
                  </a:lnTo>
                  <a:lnTo>
                    <a:pt x="597103" y="101041"/>
                  </a:lnTo>
                  <a:lnTo>
                    <a:pt x="552754" y="123685"/>
                  </a:lnTo>
                  <a:lnTo>
                    <a:pt x="519595" y="165404"/>
                  </a:lnTo>
                  <a:lnTo>
                    <a:pt x="503021" y="214998"/>
                  </a:lnTo>
                  <a:lnTo>
                    <a:pt x="500938" y="242404"/>
                  </a:lnTo>
                  <a:lnTo>
                    <a:pt x="503034" y="269760"/>
                  </a:lnTo>
                  <a:lnTo>
                    <a:pt x="519684" y="318554"/>
                  </a:lnTo>
                  <a:lnTo>
                    <a:pt x="553681" y="358317"/>
                  </a:lnTo>
                  <a:lnTo>
                    <a:pt x="600760" y="379806"/>
                  </a:lnTo>
                  <a:lnTo>
                    <a:pt x="628205" y="382498"/>
                  </a:lnTo>
                  <a:lnTo>
                    <a:pt x="650786" y="380428"/>
                  </a:lnTo>
                  <a:lnTo>
                    <a:pt x="670699" y="374243"/>
                  </a:lnTo>
                  <a:lnTo>
                    <a:pt x="687895" y="363969"/>
                  </a:lnTo>
                  <a:lnTo>
                    <a:pt x="702335" y="349618"/>
                  </a:lnTo>
                  <a:lnTo>
                    <a:pt x="707542" y="376275"/>
                  </a:lnTo>
                  <a:lnTo>
                    <a:pt x="745197" y="376275"/>
                  </a:lnTo>
                  <a:lnTo>
                    <a:pt x="745197" y="349618"/>
                  </a:lnTo>
                  <a:lnTo>
                    <a:pt x="745197" y="336283"/>
                  </a:lnTo>
                  <a:lnTo>
                    <a:pt x="745197" y="143891"/>
                  </a:lnTo>
                  <a:lnTo>
                    <a:pt x="745197" y="128917"/>
                  </a:lnTo>
                  <a:lnTo>
                    <a:pt x="745197" y="0"/>
                  </a:lnTo>
                  <a:close/>
                </a:path>
              </a:pathLst>
            </a:custGeom>
            <a:solidFill>
              <a:srgbClr val="030303"/>
            </a:solidFill>
          </p:spPr>
          <p:txBody>
            <a:bodyPr wrap="square" lIns="0" tIns="0" rIns="0" bIns="0" rtlCol="0"/>
            <a:lstStyle/>
            <a:p>
              <a:endParaRPr/>
            </a:p>
          </p:txBody>
        </p:sp>
        <p:sp>
          <p:nvSpPr>
            <p:cNvPr id="41" name="object 6">
              <a:extLst>
                <a:ext uri="{FF2B5EF4-FFF2-40B4-BE49-F238E27FC236}">
                  <a16:creationId xmlns:a16="http://schemas.microsoft.com/office/drawing/2014/main" id="{89AF9A90-DD55-4DE5-98B2-8BFAF15F145F}"/>
                </a:ext>
              </a:extLst>
            </p:cNvPr>
            <p:cNvSpPr/>
            <p:nvPr/>
          </p:nvSpPr>
          <p:spPr>
            <a:xfrm>
              <a:off x="10908277" y="6094530"/>
              <a:ext cx="559715" cy="231455"/>
            </a:xfrm>
            <a:custGeom>
              <a:avLst/>
              <a:gdLst/>
              <a:ahLst/>
              <a:cxnLst/>
              <a:rect l="l" t="t" r="r" b="b"/>
              <a:pathLst>
                <a:path w="892175" h="368934">
                  <a:moveTo>
                    <a:pt x="140843" y="508"/>
                  </a:moveTo>
                  <a:lnTo>
                    <a:pt x="132905" y="508"/>
                  </a:lnTo>
                  <a:lnTo>
                    <a:pt x="107162" y="2959"/>
                  </a:lnTo>
                  <a:lnTo>
                    <a:pt x="83997" y="10325"/>
                  </a:lnTo>
                  <a:lnTo>
                    <a:pt x="63461" y="22542"/>
                  </a:lnTo>
                  <a:lnTo>
                    <a:pt x="45631" y="39611"/>
                  </a:lnTo>
                  <a:lnTo>
                    <a:pt x="36055" y="5651"/>
                  </a:lnTo>
                  <a:lnTo>
                    <a:pt x="0" y="5651"/>
                  </a:lnTo>
                  <a:lnTo>
                    <a:pt x="0" y="278142"/>
                  </a:lnTo>
                  <a:lnTo>
                    <a:pt x="49314" y="278142"/>
                  </a:lnTo>
                  <a:lnTo>
                    <a:pt x="49314" y="139077"/>
                  </a:lnTo>
                  <a:lnTo>
                    <a:pt x="51041" y="116281"/>
                  </a:lnTo>
                  <a:lnTo>
                    <a:pt x="77177" y="68110"/>
                  </a:lnTo>
                  <a:lnTo>
                    <a:pt x="116624" y="51917"/>
                  </a:lnTo>
                  <a:lnTo>
                    <a:pt x="132905" y="50838"/>
                  </a:lnTo>
                  <a:lnTo>
                    <a:pt x="140843" y="50838"/>
                  </a:lnTo>
                  <a:lnTo>
                    <a:pt x="140843" y="508"/>
                  </a:lnTo>
                  <a:close/>
                </a:path>
                <a:path w="892175" h="368934">
                  <a:moveTo>
                    <a:pt x="374307" y="249580"/>
                  </a:moveTo>
                  <a:lnTo>
                    <a:pt x="368084" y="248183"/>
                  </a:lnTo>
                  <a:lnTo>
                    <a:pt x="368147" y="248056"/>
                  </a:lnTo>
                  <a:lnTo>
                    <a:pt x="358368" y="245833"/>
                  </a:lnTo>
                  <a:lnTo>
                    <a:pt x="358368" y="238594"/>
                  </a:lnTo>
                  <a:lnTo>
                    <a:pt x="358368" y="148526"/>
                  </a:lnTo>
                  <a:lnTo>
                    <a:pt x="358368" y="85623"/>
                  </a:lnTo>
                  <a:lnTo>
                    <a:pt x="356704" y="66890"/>
                  </a:lnTo>
                  <a:lnTo>
                    <a:pt x="351751" y="50165"/>
                  </a:lnTo>
                  <a:lnTo>
                    <a:pt x="349275" y="45758"/>
                  </a:lnTo>
                  <a:lnTo>
                    <a:pt x="343522" y="35471"/>
                  </a:lnTo>
                  <a:lnTo>
                    <a:pt x="332041" y="22847"/>
                  </a:lnTo>
                  <a:lnTo>
                    <a:pt x="318223" y="12915"/>
                  </a:lnTo>
                  <a:lnTo>
                    <a:pt x="309626" y="9004"/>
                  </a:lnTo>
                  <a:lnTo>
                    <a:pt x="309626" y="148526"/>
                  </a:lnTo>
                  <a:lnTo>
                    <a:pt x="309626" y="180136"/>
                  </a:lnTo>
                  <a:lnTo>
                    <a:pt x="291084" y="219811"/>
                  </a:lnTo>
                  <a:lnTo>
                    <a:pt x="248627" y="238531"/>
                  </a:lnTo>
                  <a:lnTo>
                    <a:pt x="205867" y="222516"/>
                  </a:lnTo>
                  <a:lnTo>
                    <a:pt x="196380" y="198170"/>
                  </a:lnTo>
                  <a:lnTo>
                    <a:pt x="198932" y="182714"/>
                  </a:lnTo>
                  <a:lnTo>
                    <a:pt x="238848" y="154432"/>
                  </a:lnTo>
                  <a:lnTo>
                    <a:pt x="286397" y="149072"/>
                  </a:lnTo>
                  <a:lnTo>
                    <a:pt x="309626" y="148526"/>
                  </a:lnTo>
                  <a:lnTo>
                    <a:pt x="309626" y="9004"/>
                  </a:lnTo>
                  <a:lnTo>
                    <a:pt x="302590" y="5791"/>
                  </a:lnTo>
                  <a:lnTo>
                    <a:pt x="285191" y="1498"/>
                  </a:lnTo>
                  <a:lnTo>
                    <a:pt x="266077" y="63"/>
                  </a:lnTo>
                  <a:lnTo>
                    <a:pt x="243471" y="1473"/>
                  </a:lnTo>
                  <a:lnTo>
                    <a:pt x="221234" y="5702"/>
                  </a:lnTo>
                  <a:lnTo>
                    <a:pt x="199402" y="12750"/>
                  </a:lnTo>
                  <a:lnTo>
                    <a:pt x="178054" y="22593"/>
                  </a:lnTo>
                  <a:lnTo>
                    <a:pt x="171958" y="25831"/>
                  </a:lnTo>
                  <a:lnTo>
                    <a:pt x="185915" y="64363"/>
                  </a:lnTo>
                  <a:lnTo>
                    <a:pt x="193598" y="61061"/>
                  </a:lnTo>
                  <a:lnTo>
                    <a:pt x="211556" y="54381"/>
                  </a:lnTo>
                  <a:lnTo>
                    <a:pt x="229501" y="49593"/>
                  </a:lnTo>
                  <a:lnTo>
                    <a:pt x="247357" y="46710"/>
                  </a:lnTo>
                  <a:lnTo>
                    <a:pt x="265061" y="45758"/>
                  </a:lnTo>
                  <a:lnTo>
                    <a:pt x="273583" y="46266"/>
                  </a:lnTo>
                  <a:lnTo>
                    <a:pt x="305943" y="67322"/>
                  </a:lnTo>
                  <a:lnTo>
                    <a:pt x="309562" y="103022"/>
                  </a:lnTo>
                  <a:lnTo>
                    <a:pt x="272224" y="104559"/>
                  </a:lnTo>
                  <a:lnTo>
                    <a:pt x="240334" y="108343"/>
                  </a:lnTo>
                  <a:lnTo>
                    <a:pt x="192138" y="122821"/>
                  </a:lnTo>
                  <a:lnTo>
                    <a:pt x="157238" y="153238"/>
                  </a:lnTo>
                  <a:lnTo>
                    <a:pt x="145542" y="198869"/>
                  </a:lnTo>
                  <a:lnTo>
                    <a:pt x="147193" y="214706"/>
                  </a:lnTo>
                  <a:lnTo>
                    <a:pt x="171627" y="255993"/>
                  </a:lnTo>
                  <a:lnTo>
                    <a:pt x="205282" y="276898"/>
                  </a:lnTo>
                  <a:lnTo>
                    <a:pt x="248119" y="283921"/>
                  </a:lnTo>
                  <a:lnTo>
                    <a:pt x="264985" y="282194"/>
                  </a:lnTo>
                  <a:lnTo>
                    <a:pt x="281381" y="277050"/>
                  </a:lnTo>
                  <a:lnTo>
                    <a:pt x="297243" y="268516"/>
                  </a:lnTo>
                  <a:lnTo>
                    <a:pt x="312547" y="256628"/>
                  </a:lnTo>
                  <a:lnTo>
                    <a:pt x="318706" y="278269"/>
                  </a:lnTo>
                  <a:lnTo>
                    <a:pt x="374307" y="278269"/>
                  </a:lnTo>
                  <a:lnTo>
                    <a:pt x="374307" y="256628"/>
                  </a:lnTo>
                  <a:lnTo>
                    <a:pt x="374307" y="249580"/>
                  </a:lnTo>
                  <a:close/>
                </a:path>
                <a:path w="892175" h="368934">
                  <a:moveTo>
                    <a:pt x="626364" y="105625"/>
                  </a:moveTo>
                  <a:lnTo>
                    <a:pt x="618972" y="62826"/>
                  </a:lnTo>
                  <a:lnTo>
                    <a:pt x="596849" y="28181"/>
                  </a:lnTo>
                  <a:lnTo>
                    <a:pt x="550468" y="1778"/>
                  </a:lnTo>
                  <a:lnTo>
                    <a:pt x="532498" y="0"/>
                  </a:lnTo>
                  <a:lnTo>
                    <a:pt x="510209" y="2006"/>
                  </a:lnTo>
                  <a:lnTo>
                    <a:pt x="489673" y="7975"/>
                  </a:lnTo>
                  <a:lnTo>
                    <a:pt x="470954" y="17919"/>
                  </a:lnTo>
                  <a:lnTo>
                    <a:pt x="454101" y="31800"/>
                  </a:lnTo>
                  <a:lnTo>
                    <a:pt x="447052" y="5143"/>
                  </a:lnTo>
                  <a:lnTo>
                    <a:pt x="409854" y="5143"/>
                  </a:lnTo>
                  <a:lnTo>
                    <a:pt x="409854" y="278142"/>
                  </a:lnTo>
                  <a:lnTo>
                    <a:pt x="459181" y="278142"/>
                  </a:lnTo>
                  <a:lnTo>
                    <a:pt x="459181" y="119011"/>
                  </a:lnTo>
                  <a:lnTo>
                    <a:pt x="460578" y="102743"/>
                  </a:lnTo>
                  <a:lnTo>
                    <a:pt x="481838" y="64173"/>
                  </a:lnTo>
                  <a:lnTo>
                    <a:pt x="527862" y="45707"/>
                  </a:lnTo>
                  <a:lnTo>
                    <a:pt x="538873" y="46837"/>
                  </a:lnTo>
                  <a:lnTo>
                    <a:pt x="569810" y="73202"/>
                  </a:lnTo>
                  <a:lnTo>
                    <a:pt x="577049" y="107200"/>
                  </a:lnTo>
                  <a:lnTo>
                    <a:pt x="577049" y="278142"/>
                  </a:lnTo>
                  <a:lnTo>
                    <a:pt x="626364" y="278142"/>
                  </a:lnTo>
                  <a:lnTo>
                    <a:pt x="626364" y="105625"/>
                  </a:lnTo>
                  <a:close/>
                </a:path>
                <a:path w="892175" h="368934">
                  <a:moveTo>
                    <a:pt x="891616" y="5143"/>
                  </a:moveTo>
                  <a:lnTo>
                    <a:pt x="854240" y="5143"/>
                  </a:lnTo>
                  <a:lnTo>
                    <a:pt x="848334" y="30149"/>
                  </a:lnTo>
                  <a:lnTo>
                    <a:pt x="844905" y="27139"/>
                  </a:lnTo>
                  <a:lnTo>
                    <a:pt x="844905" y="133934"/>
                  </a:lnTo>
                  <a:lnTo>
                    <a:pt x="843775" y="149593"/>
                  </a:lnTo>
                  <a:lnTo>
                    <a:pt x="826947" y="190868"/>
                  </a:lnTo>
                  <a:lnTo>
                    <a:pt x="792695" y="214934"/>
                  </a:lnTo>
                  <a:lnTo>
                    <a:pt x="778764" y="216509"/>
                  </a:lnTo>
                  <a:lnTo>
                    <a:pt x="762863" y="215023"/>
                  </a:lnTo>
                  <a:lnTo>
                    <a:pt x="727036" y="192519"/>
                  </a:lnTo>
                  <a:lnTo>
                    <a:pt x="711631" y="150787"/>
                  </a:lnTo>
                  <a:lnTo>
                    <a:pt x="710590" y="133426"/>
                  </a:lnTo>
                  <a:lnTo>
                    <a:pt x="711581" y="115976"/>
                  </a:lnTo>
                  <a:lnTo>
                    <a:pt x="726211" y="73063"/>
                  </a:lnTo>
                  <a:lnTo>
                    <a:pt x="762825" y="47447"/>
                  </a:lnTo>
                  <a:lnTo>
                    <a:pt x="806754" y="52412"/>
                  </a:lnTo>
                  <a:lnTo>
                    <a:pt x="835177" y="85902"/>
                  </a:lnTo>
                  <a:lnTo>
                    <a:pt x="844842" y="133997"/>
                  </a:lnTo>
                  <a:lnTo>
                    <a:pt x="844905" y="27139"/>
                  </a:lnTo>
                  <a:lnTo>
                    <a:pt x="833386" y="16979"/>
                  </a:lnTo>
                  <a:lnTo>
                    <a:pt x="816254" y="7556"/>
                  </a:lnTo>
                  <a:lnTo>
                    <a:pt x="797001" y="1892"/>
                  </a:lnTo>
                  <a:lnTo>
                    <a:pt x="775652" y="0"/>
                  </a:lnTo>
                  <a:lnTo>
                    <a:pt x="751852" y="2336"/>
                  </a:lnTo>
                  <a:lnTo>
                    <a:pt x="710717" y="20967"/>
                  </a:lnTo>
                  <a:lnTo>
                    <a:pt x="679665" y="56959"/>
                  </a:lnTo>
                  <a:lnTo>
                    <a:pt x="663778" y="105156"/>
                  </a:lnTo>
                  <a:lnTo>
                    <a:pt x="661784" y="133426"/>
                  </a:lnTo>
                  <a:lnTo>
                    <a:pt x="663702" y="160286"/>
                  </a:lnTo>
                  <a:lnTo>
                    <a:pt x="678942" y="206387"/>
                  </a:lnTo>
                  <a:lnTo>
                    <a:pt x="709028" y="241261"/>
                  </a:lnTo>
                  <a:lnTo>
                    <a:pt x="750811" y="259372"/>
                  </a:lnTo>
                  <a:lnTo>
                    <a:pt x="775652" y="261645"/>
                  </a:lnTo>
                  <a:lnTo>
                    <a:pt x="795185" y="260045"/>
                  </a:lnTo>
                  <a:lnTo>
                    <a:pt x="812838" y="255244"/>
                  </a:lnTo>
                  <a:lnTo>
                    <a:pt x="828548" y="247269"/>
                  </a:lnTo>
                  <a:lnTo>
                    <a:pt x="842302" y="236131"/>
                  </a:lnTo>
                  <a:lnTo>
                    <a:pt x="842289" y="260045"/>
                  </a:lnTo>
                  <a:lnTo>
                    <a:pt x="830707" y="298310"/>
                  </a:lnTo>
                  <a:lnTo>
                    <a:pt x="786168" y="322478"/>
                  </a:lnTo>
                  <a:lnTo>
                    <a:pt x="771601" y="323469"/>
                  </a:lnTo>
                  <a:lnTo>
                    <a:pt x="755777" y="322783"/>
                  </a:lnTo>
                  <a:lnTo>
                    <a:pt x="738962" y="320713"/>
                  </a:lnTo>
                  <a:lnTo>
                    <a:pt x="721423" y="317284"/>
                  </a:lnTo>
                  <a:lnTo>
                    <a:pt x="703414" y="312483"/>
                  </a:lnTo>
                  <a:lnTo>
                    <a:pt x="696112" y="310261"/>
                  </a:lnTo>
                  <a:lnTo>
                    <a:pt x="682980" y="348729"/>
                  </a:lnTo>
                  <a:lnTo>
                    <a:pt x="732663" y="364363"/>
                  </a:lnTo>
                  <a:lnTo>
                    <a:pt x="777748" y="368668"/>
                  </a:lnTo>
                  <a:lnTo>
                    <a:pt x="802005" y="366699"/>
                  </a:lnTo>
                  <a:lnTo>
                    <a:pt x="823887" y="360794"/>
                  </a:lnTo>
                  <a:lnTo>
                    <a:pt x="843330" y="350989"/>
                  </a:lnTo>
                  <a:lnTo>
                    <a:pt x="860272" y="337312"/>
                  </a:lnTo>
                  <a:lnTo>
                    <a:pt x="871423" y="323469"/>
                  </a:lnTo>
                  <a:lnTo>
                    <a:pt x="873950" y="320332"/>
                  </a:lnTo>
                  <a:lnTo>
                    <a:pt x="883754" y="300697"/>
                  </a:lnTo>
                  <a:lnTo>
                    <a:pt x="889647" y="278485"/>
                  </a:lnTo>
                  <a:lnTo>
                    <a:pt x="891501" y="255244"/>
                  </a:lnTo>
                  <a:lnTo>
                    <a:pt x="891616" y="236131"/>
                  </a:lnTo>
                  <a:lnTo>
                    <a:pt x="891616" y="216509"/>
                  </a:lnTo>
                  <a:lnTo>
                    <a:pt x="891616" y="133934"/>
                  </a:lnTo>
                  <a:lnTo>
                    <a:pt x="891616" y="45770"/>
                  </a:lnTo>
                  <a:lnTo>
                    <a:pt x="891616" y="30149"/>
                  </a:lnTo>
                  <a:lnTo>
                    <a:pt x="891616" y="5143"/>
                  </a:lnTo>
                  <a:close/>
                </a:path>
              </a:pathLst>
            </a:custGeom>
            <a:solidFill>
              <a:srgbClr val="030303"/>
            </a:solidFill>
          </p:spPr>
          <p:txBody>
            <a:bodyPr wrap="square" lIns="0" tIns="0" rIns="0" bIns="0" rtlCol="0"/>
            <a:lstStyle/>
            <a:p>
              <a:endParaRPr/>
            </a:p>
          </p:txBody>
        </p:sp>
        <p:sp>
          <p:nvSpPr>
            <p:cNvPr id="42" name="object 7">
              <a:extLst>
                <a:ext uri="{FF2B5EF4-FFF2-40B4-BE49-F238E27FC236}">
                  <a16:creationId xmlns:a16="http://schemas.microsoft.com/office/drawing/2014/main" id="{F5491957-EE11-1842-917D-AD59E1DCDFC5}"/>
                </a:ext>
              </a:extLst>
            </p:cNvPr>
            <p:cNvSpPr/>
            <p:nvPr/>
          </p:nvSpPr>
          <p:spPr>
            <a:xfrm>
              <a:off x="11499630" y="6032926"/>
              <a:ext cx="199585" cy="240219"/>
            </a:xfrm>
            <a:custGeom>
              <a:avLst/>
              <a:gdLst/>
              <a:ahLst/>
              <a:cxnLst/>
              <a:rect l="l" t="t" r="r" b="b"/>
              <a:pathLst>
                <a:path w="318134" h="382904">
                  <a:moveTo>
                    <a:pt x="49314" y="0"/>
                  </a:moveTo>
                  <a:lnTo>
                    <a:pt x="0" y="0"/>
                  </a:lnTo>
                  <a:lnTo>
                    <a:pt x="0" y="376339"/>
                  </a:lnTo>
                  <a:lnTo>
                    <a:pt x="49314" y="376339"/>
                  </a:lnTo>
                  <a:lnTo>
                    <a:pt x="49314" y="0"/>
                  </a:lnTo>
                  <a:close/>
                </a:path>
                <a:path w="318134" h="382904">
                  <a:moveTo>
                    <a:pt x="317804" y="249516"/>
                  </a:moveTo>
                  <a:lnTo>
                    <a:pt x="312762" y="195224"/>
                  </a:lnTo>
                  <a:lnTo>
                    <a:pt x="299059" y="152869"/>
                  </a:lnTo>
                  <a:lnTo>
                    <a:pt x="266204" y="116332"/>
                  </a:lnTo>
                  <a:lnTo>
                    <a:pt x="266204" y="213398"/>
                  </a:lnTo>
                  <a:lnTo>
                    <a:pt x="138620" y="213398"/>
                  </a:lnTo>
                  <a:lnTo>
                    <a:pt x="147739" y="182829"/>
                  </a:lnTo>
                  <a:lnTo>
                    <a:pt x="161925" y="161137"/>
                  </a:lnTo>
                  <a:lnTo>
                    <a:pt x="181279" y="148196"/>
                  </a:lnTo>
                  <a:lnTo>
                    <a:pt x="205905" y="143903"/>
                  </a:lnTo>
                  <a:lnTo>
                    <a:pt x="219913" y="145186"/>
                  </a:lnTo>
                  <a:lnTo>
                    <a:pt x="255308" y="173583"/>
                  </a:lnTo>
                  <a:lnTo>
                    <a:pt x="266204" y="213398"/>
                  </a:lnTo>
                  <a:lnTo>
                    <a:pt x="266204" y="116332"/>
                  </a:lnTo>
                  <a:lnTo>
                    <a:pt x="245833" y="104292"/>
                  </a:lnTo>
                  <a:lnTo>
                    <a:pt x="206413" y="98196"/>
                  </a:lnTo>
                  <a:lnTo>
                    <a:pt x="179031" y="100990"/>
                  </a:lnTo>
                  <a:lnTo>
                    <a:pt x="133350" y="123190"/>
                  </a:lnTo>
                  <a:lnTo>
                    <a:pt x="101917" y="163918"/>
                  </a:lnTo>
                  <a:lnTo>
                    <a:pt x="86702" y="214998"/>
                  </a:lnTo>
                  <a:lnTo>
                    <a:pt x="84797" y="244513"/>
                  </a:lnTo>
                  <a:lnTo>
                    <a:pt x="86956" y="272059"/>
                  </a:lnTo>
                  <a:lnTo>
                    <a:pt x="104152" y="320509"/>
                  </a:lnTo>
                  <a:lnTo>
                    <a:pt x="138226" y="359270"/>
                  </a:lnTo>
                  <a:lnTo>
                    <a:pt x="183984" y="379958"/>
                  </a:lnTo>
                  <a:lnTo>
                    <a:pt x="210477" y="382562"/>
                  </a:lnTo>
                  <a:lnTo>
                    <a:pt x="238417" y="381012"/>
                  </a:lnTo>
                  <a:lnTo>
                    <a:pt x="263474" y="376402"/>
                  </a:lnTo>
                  <a:lnTo>
                    <a:pt x="285546" y="368719"/>
                  </a:lnTo>
                  <a:lnTo>
                    <a:pt x="304546" y="358000"/>
                  </a:lnTo>
                  <a:lnTo>
                    <a:pt x="309308" y="354698"/>
                  </a:lnTo>
                  <a:lnTo>
                    <a:pt x="303568" y="336296"/>
                  </a:lnTo>
                  <a:lnTo>
                    <a:pt x="298831" y="321119"/>
                  </a:lnTo>
                  <a:lnTo>
                    <a:pt x="297751" y="317627"/>
                  </a:lnTo>
                  <a:lnTo>
                    <a:pt x="289623" y="321119"/>
                  </a:lnTo>
                  <a:lnTo>
                    <a:pt x="289687" y="320992"/>
                  </a:lnTo>
                  <a:lnTo>
                    <a:pt x="271805" y="327672"/>
                  </a:lnTo>
                  <a:lnTo>
                    <a:pt x="253542" y="332460"/>
                  </a:lnTo>
                  <a:lnTo>
                    <a:pt x="234975" y="335330"/>
                  </a:lnTo>
                  <a:lnTo>
                    <a:pt x="216179" y="336296"/>
                  </a:lnTo>
                  <a:lnTo>
                    <a:pt x="200418" y="334975"/>
                  </a:lnTo>
                  <a:lnTo>
                    <a:pt x="161531" y="314833"/>
                  </a:lnTo>
                  <a:lnTo>
                    <a:pt x="139522" y="274802"/>
                  </a:lnTo>
                  <a:lnTo>
                    <a:pt x="136715" y="257517"/>
                  </a:lnTo>
                  <a:lnTo>
                    <a:pt x="317804" y="257517"/>
                  </a:lnTo>
                  <a:lnTo>
                    <a:pt x="317804" y="249516"/>
                  </a:lnTo>
                  <a:close/>
                </a:path>
              </a:pathLst>
            </a:custGeom>
            <a:solidFill>
              <a:srgbClr val="030303"/>
            </a:solidFill>
          </p:spPr>
          <p:txBody>
            <a:bodyPr wrap="square" lIns="0" tIns="0" rIns="0" bIns="0" rtlCol="0"/>
            <a:lstStyle/>
            <a:p>
              <a:endParaRPr/>
            </a:p>
          </p:txBody>
        </p:sp>
      </p:grpSp>
      <p:sp>
        <p:nvSpPr>
          <p:cNvPr id="45" name="object 12">
            <a:extLst>
              <a:ext uri="{FF2B5EF4-FFF2-40B4-BE49-F238E27FC236}">
                <a16:creationId xmlns:a16="http://schemas.microsoft.com/office/drawing/2014/main" id="{D3DFB242-E20F-EC33-06CE-3295FF0A1C58}"/>
              </a:ext>
            </a:extLst>
          </p:cNvPr>
          <p:cNvSpPr txBox="1"/>
          <p:nvPr/>
        </p:nvSpPr>
        <p:spPr>
          <a:xfrm>
            <a:off x="489954" y="6081485"/>
            <a:ext cx="7215742" cy="197490"/>
          </a:xfrm>
          <a:prstGeom prst="rect">
            <a:avLst/>
          </a:prstGeom>
        </p:spPr>
        <p:txBody>
          <a:bodyPr vert="horz" wrap="square" lIns="0" tIns="12700" rIns="0" bIns="0" rtlCol="0">
            <a:spAutoFit/>
          </a:bodyPr>
          <a:lstStyle/>
          <a:p>
            <a:pPr marL="12700">
              <a:lnSpc>
                <a:spcPct val="100000"/>
              </a:lnSpc>
              <a:spcBef>
                <a:spcPts val="100"/>
              </a:spcBef>
            </a:pPr>
            <a:r>
              <a:rPr lang="en-GB" sz="1200" b="1">
                <a:latin typeface="+mj-lt"/>
                <a:cs typeface="Gill Sans MT"/>
              </a:rPr>
              <a:t>RESEARCH SKILLSET</a:t>
            </a:r>
            <a:r>
              <a:rPr sz="1200" b="1" spc="-10">
                <a:latin typeface="+mj-lt"/>
                <a:cs typeface="Gill Sans MT"/>
              </a:rPr>
              <a:t> </a:t>
            </a:r>
            <a:r>
              <a:rPr sz="1200" b="1">
                <a:solidFill>
                  <a:srgbClr val="B80000"/>
                </a:solidFill>
                <a:latin typeface="+mj-lt"/>
                <a:cs typeface="Gill Sans MT"/>
              </a:rPr>
              <a:t>+</a:t>
            </a:r>
            <a:r>
              <a:rPr sz="1200" b="1" spc="-15">
                <a:solidFill>
                  <a:srgbClr val="B80000"/>
                </a:solidFill>
                <a:latin typeface="+mj-lt"/>
                <a:cs typeface="Gill Sans MT"/>
              </a:rPr>
              <a:t> </a:t>
            </a:r>
            <a:r>
              <a:rPr lang="en-GB" sz="1200" b="1">
                <a:latin typeface="+mj-lt"/>
                <a:cs typeface="Gill Sans MT"/>
              </a:rPr>
              <a:t>CONSULTANCY MINDSET</a:t>
            </a:r>
            <a:endParaRPr sz="1200">
              <a:latin typeface="+mj-lt"/>
              <a:cs typeface="Gill Sans MT"/>
            </a:endParaRPr>
          </a:p>
        </p:txBody>
      </p:sp>
      <p:pic>
        <p:nvPicPr>
          <p:cNvPr id="2" name="object 11">
            <a:extLst>
              <a:ext uri="{FF2B5EF4-FFF2-40B4-BE49-F238E27FC236}">
                <a16:creationId xmlns:a16="http://schemas.microsoft.com/office/drawing/2014/main" id="{9A359A32-72C0-8831-C256-D0CB0FA31F1A}"/>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950462" y="0"/>
            <a:ext cx="3367372" cy="4795203"/>
          </a:xfrm>
          <a:prstGeom prst="rect">
            <a:avLst/>
          </a:prstGeom>
        </p:spPr>
      </p:pic>
      <p:sp>
        <p:nvSpPr>
          <p:cNvPr id="3" name="Footer Placeholder 2">
            <a:extLst>
              <a:ext uri="{FF2B5EF4-FFF2-40B4-BE49-F238E27FC236}">
                <a16:creationId xmlns:a16="http://schemas.microsoft.com/office/drawing/2014/main" id="{52CEA1D7-EEEE-9CE4-3CC5-9BE21DA88B40}"/>
              </a:ext>
            </a:extLst>
          </p:cNvPr>
          <p:cNvSpPr>
            <a:spLocks noGrp="1"/>
          </p:cNvSpPr>
          <p:nvPr>
            <p:ph type="ftr" sz="quarter" idx="11"/>
          </p:nvPr>
        </p:nvSpPr>
        <p:spPr/>
        <p:txBody>
          <a:bodyPr/>
          <a:lstStyle/>
          <a:p>
            <a:r>
              <a:rPr lang="en-GB"/>
              <a:t>© Quadrangle 2024 INTERNAL</a:t>
            </a:r>
          </a:p>
        </p:txBody>
      </p:sp>
      <p:sp>
        <p:nvSpPr>
          <p:cNvPr id="4" name="Slide Number Placeholder 3">
            <a:extLst>
              <a:ext uri="{FF2B5EF4-FFF2-40B4-BE49-F238E27FC236}">
                <a16:creationId xmlns:a16="http://schemas.microsoft.com/office/drawing/2014/main" id="{A8512557-42CC-2D89-0946-FF605078EA87}"/>
              </a:ext>
            </a:extLst>
          </p:cNvPr>
          <p:cNvSpPr>
            <a:spLocks noGrp="1"/>
          </p:cNvSpPr>
          <p:nvPr>
            <p:ph type="sldNum" sz="quarter" idx="12"/>
          </p:nvPr>
        </p:nvSpPr>
        <p:spPr/>
        <p:txBody>
          <a:bodyPr/>
          <a:lstStyle/>
          <a:p>
            <a:fld id="{D21AD756-BDF5-4970-ABE2-54C1A0898887}" type="slidenum">
              <a:rPr lang="en-GB" smtClean="0"/>
              <a:t>63</a:t>
            </a:fld>
            <a:endParaRPr lang="en-GB"/>
          </a:p>
        </p:txBody>
      </p:sp>
    </p:spTree>
    <p:extLst>
      <p:ext uri="{BB962C8B-B14F-4D97-AF65-F5344CB8AC3E}">
        <p14:creationId xmlns:p14="http://schemas.microsoft.com/office/powerpoint/2010/main" val="1731306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9">
            <a:extLst>
              <a:ext uri="{FF2B5EF4-FFF2-40B4-BE49-F238E27FC236}">
                <a16:creationId xmlns:a16="http://schemas.microsoft.com/office/drawing/2014/main" id="{31FD6408-395C-04B2-F35A-6893FBF79024}"/>
              </a:ext>
            </a:extLst>
          </p:cNvPr>
          <p:cNvSpPr/>
          <p:nvPr/>
        </p:nvSpPr>
        <p:spPr>
          <a:xfrm>
            <a:off x="0" y="0"/>
            <a:ext cx="692805" cy="6858000"/>
          </a:xfrm>
          <a:custGeom>
            <a:avLst/>
            <a:gdLst/>
            <a:ahLst/>
            <a:cxnLst/>
            <a:rect l="l" t="t" r="r" b="b"/>
            <a:pathLst>
              <a:path w="1080135" h="10692130">
                <a:moveTo>
                  <a:pt x="1079995" y="0"/>
                </a:moveTo>
                <a:lnTo>
                  <a:pt x="0" y="0"/>
                </a:lnTo>
                <a:lnTo>
                  <a:pt x="0" y="10692003"/>
                </a:lnTo>
                <a:lnTo>
                  <a:pt x="1079995" y="10692003"/>
                </a:lnTo>
                <a:lnTo>
                  <a:pt x="1079995" y="0"/>
                </a:lnTo>
                <a:close/>
              </a:path>
            </a:pathLst>
          </a:custGeom>
          <a:solidFill>
            <a:srgbClr val="004040"/>
          </a:solidFill>
        </p:spPr>
        <p:txBody>
          <a:bodyPr wrap="square" lIns="0" tIns="0" rIns="0" bIns="0" rtlCol="0"/>
          <a:lstStyle/>
          <a:p>
            <a:endParaRPr/>
          </a:p>
        </p:txBody>
      </p:sp>
      <p:sp>
        <p:nvSpPr>
          <p:cNvPr id="4" name="object 10">
            <a:extLst>
              <a:ext uri="{FF2B5EF4-FFF2-40B4-BE49-F238E27FC236}">
                <a16:creationId xmlns:a16="http://schemas.microsoft.com/office/drawing/2014/main" id="{0BEFCBCC-244D-6124-1390-62901C8F5256}"/>
              </a:ext>
            </a:extLst>
          </p:cNvPr>
          <p:cNvSpPr/>
          <p:nvPr/>
        </p:nvSpPr>
        <p:spPr>
          <a:xfrm>
            <a:off x="222744" y="3305345"/>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endParaRPr/>
          </a:p>
        </p:txBody>
      </p:sp>
      <p:sp>
        <p:nvSpPr>
          <p:cNvPr id="6" name="object 14">
            <a:extLst>
              <a:ext uri="{FF2B5EF4-FFF2-40B4-BE49-F238E27FC236}">
                <a16:creationId xmlns:a16="http://schemas.microsoft.com/office/drawing/2014/main" id="{D2FD4971-147F-957E-ADF4-EA6A7DEF159B}"/>
              </a:ext>
            </a:extLst>
          </p:cNvPr>
          <p:cNvSpPr txBox="1">
            <a:spLocks/>
          </p:cNvSpPr>
          <p:nvPr/>
        </p:nvSpPr>
        <p:spPr>
          <a:xfrm>
            <a:off x="1019175" y="6560860"/>
            <a:ext cx="3716020" cy="153888"/>
          </a:xfrm>
          <a:prstGeom prst="rect">
            <a:avLst/>
          </a:prstGeom>
        </p:spPr>
        <p:txBody>
          <a:bodyPr vert="horz" wrap="square" lIns="0" tIns="0" rIns="0" bIns="0" rtlCol="0" anchor="ctr">
            <a:spAutoFit/>
          </a:bodyPr>
          <a:lstStyle>
            <a:defPPr>
              <a:defRPr kern="0"/>
            </a:defPPr>
            <a:lvl1pPr>
              <a:defRPr sz="1200" b="0" i="0">
                <a:solidFill>
                  <a:schemeClr val="tx1"/>
                </a:solidFill>
                <a:latin typeface="Trebuchet MS"/>
                <a:cs typeface="Trebuchet MS"/>
              </a:defRPr>
            </a:lvl1pPr>
          </a:lstStyle>
          <a:p>
            <a:pPr marL="12700"/>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Passenger Information </a:t>
            </a:r>
            <a:r>
              <a:rPr lang="en-GB" sz="1000" b="1" kern="0">
                <a:solidFill>
                  <a:prstClr val="black"/>
                </a:solidFill>
                <a:latin typeface="Aptos Display" panose="02110004020202020204"/>
                <a:cs typeface="Gill Sans MT"/>
              </a:rPr>
              <a:t>D</a:t>
            </a:r>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uring Disruption – Debrief </a:t>
            </a:r>
            <a:endParaRPr kumimoji="0" lang="en-GB" sz="1000" b="0" i="0" u="none" strike="noStrike" kern="0" cap="none" spc="140" normalizeH="0" baseline="0" noProof="0">
              <a:ln>
                <a:noFill/>
              </a:ln>
              <a:solidFill>
                <a:prstClr val="black"/>
              </a:solidFill>
              <a:effectLst/>
              <a:uLnTx/>
              <a:uFillTx/>
              <a:latin typeface="Aptos Display" panose="02110004020202020204"/>
              <a:ea typeface="+mn-ea"/>
              <a:cs typeface="Gill Sans MT"/>
            </a:endParaRPr>
          </a:p>
        </p:txBody>
      </p:sp>
      <p:sp>
        <p:nvSpPr>
          <p:cNvPr id="7" name="object 16">
            <a:extLst>
              <a:ext uri="{FF2B5EF4-FFF2-40B4-BE49-F238E27FC236}">
                <a16:creationId xmlns:a16="http://schemas.microsoft.com/office/drawing/2014/main" id="{38F460BE-9B11-2C21-5745-79D37CF13788}"/>
              </a:ext>
            </a:extLst>
          </p:cNvPr>
          <p:cNvSpPr txBox="1">
            <a:spLocks/>
          </p:cNvSpPr>
          <p:nvPr/>
        </p:nvSpPr>
        <p:spPr>
          <a:xfrm>
            <a:off x="1019174" y="229101"/>
            <a:ext cx="10621442" cy="553998"/>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R="24130"/>
            <a:r>
              <a:rPr lang="en-GB" sz="3600" kern="0" spc="100">
                <a:solidFill>
                  <a:srgbClr val="004040"/>
                </a:solidFill>
                <a:latin typeface="Aptos" panose="020B0004020202020204" pitchFamily="34" charset="0"/>
              </a:rPr>
              <a:t>A REMINDER OF THE SAMPLE SPECIFICATION</a:t>
            </a:r>
            <a:endParaRPr lang="en-GB" sz="1400" kern="0">
              <a:solidFill>
                <a:srgbClr val="004040"/>
              </a:solidFill>
              <a:latin typeface="Aptos" panose="020B0004020202020204" pitchFamily="34" charset="0"/>
            </a:endParaRPr>
          </a:p>
        </p:txBody>
      </p:sp>
      <p:graphicFrame>
        <p:nvGraphicFramePr>
          <p:cNvPr id="8" name="Table 7">
            <a:extLst>
              <a:ext uri="{FF2B5EF4-FFF2-40B4-BE49-F238E27FC236}">
                <a16:creationId xmlns:a16="http://schemas.microsoft.com/office/drawing/2014/main" id="{785D85A2-EC57-EBEF-586B-0C43CB56F7F9}"/>
              </a:ext>
            </a:extLst>
          </p:cNvPr>
          <p:cNvGraphicFramePr>
            <a:graphicFrameLocks noGrp="1"/>
          </p:cNvGraphicFramePr>
          <p:nvPr>
            <p:extLst>
              <p:ext uri="{D42A27DB-BD31-4B8C-83A1-F6EECF244321}">
                <p14:modId xmlns:p14="http://schemas.microsoft.com/office/powerpoint/2010/main" val="3375991138"/>
              </p:ext>
            </p:extLst>
          </p:nvPr>
        </p:nvGraphicFramePr>
        <p:xfrm>
          <a:off x="3940052" y="1319872"/>
          <a:ext cx="7813685" cy="4845978"/>
        </p:xfrm>
        <a:graphic>
          <a:graphicData uri="http://schemas.openxmlformats.org/drawingml/2006/table">
            <a:tbl>
              <a:tblPr firstRow="1" firstCol="1" bandRow="1">
                <a:tableStyleId>{F5AB1C69-6EDB-4FF4-983F-18BD219EF322}</a:tableStyleId>
              </a:tblPr>
              <a:tblGrid>
                <a:gridCol w="734690">
                  <a:extLst>
                    <a:ext uri="{9D8B030D-6E8A-4147-A177-3AD203B41FA5}">
                      <a16:colId xmlns:a16="http://schemas.microsoft.com/office/drawing/2014/main" val="4055659343"/>
                    </a:ext>
                  </a:extLst>
                </a:gridCol>
                <a:gridCol w="1469204">
                  <a:extLst>
                    <a:ext uri="{9D8B030D-6E8A-4147-A177-3AD203B41FA5}">
                      <a16:colId xmlns:a16="http://schemas.microsoft.com/office/drawing/2014/main" val="1682215720"/>
                    </a:ext>
                  </a:extLst>
                </a:gridCol>
                <a:gridCol w="2661007">
                  <a:extLst>
                    <a:ext uri="{9D8B030D-6E8A-4147-A177-3AD203B41FA5}">
                      <a16:colId xmlns:a16="http://schemas.microsoft.com/office/drawing/2014/main" val="3623978866"/>
                    </a:ext>
                  </a:extLst>
                </a:gridCol>
                <a:gridCol w="2948784">
                  <a:extLst>
                    <a:ext uri="{9D8B030D-6E8A-4147-A177-3AD203B41FA5}">
                      <a16:colId xmlns:a16="http://schemas.microsoft.com/office/drawing/2014/main" val="1262039850"/>
                    </a:ext>
                  </a:extLst>
                </a:gridCol>
              </a:tblGrid>
              <a:tr h="226672">
                <a:tc>
                  <a:txBody>
                    <a:bodyPr/>
                    <a:lstStyle/>
                    <a:p>
                      <a:pPr algn="ctr"/>
                      <a:r>
                        <a:rPr lang="en-GB" sz="1100" dirty="0">
                          <a:effectLst/>
                        </a:rPr>
                        <a:t>Group</a:t>
                      </a:r>
                      <a:endParaRPr lang="en-GB" sz="1400" dirty="0">
                        <a:effectLst/>
                        <a:latin typeface="Aptos" panose="020B0004020202020204" pitchFamily="34" charset="0"/>
                        <a:ea typeface="Aptos" panose="020B0004020202020204" pitchFamily="34" charset="0"/>
                        <a:cs typeface="Aptos" panose="020B0004020202020204" pitchFamily="34" charset="0"/>
                      </a:endParaRPr>
                    </a:p>
                  </a:txBody>
                  <a:tcPr marL="58277" marR="58277" marT="0" marB="0" anchor="ctr">
                    <a:solidFill>
                      <a:srgbClr val="004040"/>
                    </a:solidFill>
                  </a:tcPr>
                </a:tc>
                <a:tc>
                  <a:txBody>
                    <a:bodyPr/>
                    <a:lstStyle/>
                    <a:p>
                      <a:pPr algn="ctr"/>
                      <a:r>
                        <a:rPr lang="en-GB" sz="1100">
                          <a:effectLst/>
                        </a:rPr>
                        <a:t>Location</a:t>
                      </a:r>
                      <a:endParaRPr lang="en-GB" sz="1400">
                        <a:effectLst/>
                        <a:latin typeface="Aptos" panose="020B0004020202020204" pitchFamily="34" charset="0"/>
                        <a:ea typeface="Aptos" panose="020B0004020202020204" pitchFamily="34" charset="0"/>
                        <a:cs typeface="Aptos" panose="020B0004020202020204" pitchFamily="34" charset="0"/>
                      </a:endParaRPr>
                    </a:p>
                  </a:txBody>
                  <a:tcPr marL="58277" marR="58277" marT="0" marB="0" anchor="ctr">
                    <a:solidFill>
                      <a:srgbClr val="004040"/>
                    </a:solidFill>
                  </a:tcPr>
                </a:tc>
                <a:tc>
                  <a:txBody>
                    <a:bodyPr/>
                    <a:lstStyle/>
                    <a:p>
                      <a:pPr algn="ctr"/>
                      <a:r>
                        <a:rPr lang="en-GB" sz="1100">
                          <a:effectLst/>
                        </a:rPr>
                        <a:t>Rail journey type</a:t>
                      </a:r>
                      <a:endParaRPr lang="en-GB" sz="1400">
                        <a:effectLst/>
                        <a:latin typeface="Aptos" panose="020B0004020202020204" pitchFamily="34" charset="0"/>
                        <a:ea typeface="Aptos" panose="020B0004020202020204" pitchFamily="34" charset="0"/>
                        <a:cs typeface="Aptos" panose="020B0004020202020204" pitchFamily="34" charset="0"/>
                      </a:endParaRPr>
                    </a:p>
                  </a:txBody>
                  <a:tcPr marL="58277" marR="58277" marT="0" marB="0" anchor="ctr">
                    <a:solidFill>
                      <a:srgbClr val="004040"/>
                    </a:solidFill>
                  </a:tcPr>
                </a:tc>
                <a:tc>
                  <a:txBody>
                    <a:bodyPr/>
                    <a:lstStyle/>
                    <a:p>
                      <a:pPr algn="ctr"/>
                      <a:r>
                        <a:rPr lang="en-GB" sz="1100">
                          <a:effectLst/>
                        </a:rPr>
                        <a:t>Other considerations</a:t>
                      </a:r>
                      <a:endParaRPr lang="en-GB" sz="1400">
                        <a:effectLst/>
                        <a:latin typeface="Aptos" panose="020B0004020202020204" pitchFamily="34" charset="0"/>
                        <a:ea typeface="Aptos" panose="020B0004020202020204" pitchFamily="34" charset="0"/>
                        <a:cs typeface="Aptos" panose="020B0004020202020204" pitchFamily="34" charset="0"/>
                      </a:endParaRPr>
                    </a:p>
                  </a:txBody>
                  <a:tcPr marL="58277" marR="58277" marT="0" marB="0" anchor="ctr">
                    <a:solidFill>
                      <a:srgbClr val="004040"/>
                    </a:solidFill>
                  </a:tcPr>
                </a:tc>
                <a:extLst>
                  <a:ext uri="{0D108BD9-81ED-4DB2-BD59-A6C34878D82A}">
                    <a16:rowId xmlns:a16="http://schemas.microsoft.com/office/drawing/2014/main" val="3704997273"/>
                  </a:ext>
                </a:extLst>
              </a:tr>
              <a:tr h="450664">
                <a:tc>
                  <a:txBody>
                    <a:bodyPr/>
                    <a:lstStyle/>
                    <a:p>
                      <a:pPr algn="ctr"/>
                      <a:r>
                        <a:rPr lang="en-GB" sz="1100" b="1" kern="1200">
                          <a:solidFill>
                            <a:schemeClr val="lt1"/>
                          </a:solidFill>
                          <a:effectLst/>
                          <a:latin typeface="+mn-lt"/>
                          <a:ea typeface="+mn-ea"/>
                          <a:cs typeface="+mn-cs"/>
                        </a:rPr>
                        <a:t>Group 1</a:t>
                      </a:r>
                    </a:p>
                  </a:txBody>
                  <a:tcPr marL="58277" marR="58277" marT="0" marB="0" anchor="ctr">
                    <a:solidFill>
                      <a:srgbClr val="004040"/>
                    </a:solidFill>
                  </a:tcPr>
                </a:tc>
                <a:tc rowSpan="2">
                  <a:txBody>
                    <a:bodyPr/>
                    <a:lstStyle/>
                    <a:p>
                      <a:pPr algn="ctr"/>
                      <a:r>
                        <a:rPr lang="en-GB" sz="1100" dirty="0">
                          <a:effectLst/>
                        </a:rPr>
                        <a:t>Scotland (mix of rural/ urban)</a:t>
                      </a:r>
                      <a:endParaRPr lang="en-GB" sz="1400" dirty="0">
                        <a:effectLst/>
                      </a:endParaRPr>
                    </a:p>
                    <a:p>
                      <a:pPr algn="ctr"/>
                      <a:r>
                        <a:rPr lang="en-US" sz="1100" dirty="0">
                          <a:effectLst/>
                        </a:rPr>
                        <a:t> </a:t>
                      </a:r>
                      <a:endParaRPr lang="en-GB" sz="1400" dirty="0">
                        <a:effectLst/>
                        <a:latin typeface="Aptos" panose="020B0004020202020204" pitchFamily="34" charset="0"/>
                        <a:ea typeface="Aptos" panose="020B0004020202020204" pitchFamily="34" charset="0"/>
                        <a:cs typeface="Aptos" panose="020B0004020202020204" pitchFamily="34" charset="0"/>
                      </a:endParaRPr>
                    </a:p>
                  </a:txBody>
                  <a:tcPr marL="58277" marR="58277" marT="0" marB="0" anchor="ctr"/>
                </a:tc>
                <a:tc>
                  <a:txBody>
                    <a:bodyPr/>
                    <a:lstStyle/>
                    <a:p>
                      <a:pPr algn="ctr"/>
                      <a:r>
                        <a:rPr lang="en-GB" sz="1100">
                          <a:effectLst/>
                        </a:rPr>
                        <a:t>50/50 split of business travel / personal </a:t>
                      </a:r>
                      <a:r>
                        <a:rPr lang="en-GB" sz="1100" u="sng">
                          <a:effectLst/>
                        </a:rPr>
                        <a:t>or</a:t>
                      </a:r>
                      <a:r>
                        <a:rPr lang="en-GB" sz="1100">
                          <a:effectLst/>
                        </a:rPr>
                        <a:t> leisure at least once every two months</a:t>
                      </a:r>
                      <a:endParaRPr lang="en-GB" sz="1400">
                        <a:effectLst/>
                        <a:latin typeface="Aptos" panose="020B0004020202020204" pitchFamily="34" charset="0"/>
                        <a:ea typeface="Aptos" panose="020B0004020202020204" pitchFamily="34" charset="0"/>
                        <a:cs typeface="Aptos" panose="020B0004020202020204" pitchFamily="34" charset="0"/>
                      </a:endParaRPr>
                    </a:p>
                  </a:txBody>
                  <a:tcPr marL="58277" marR="58277" marT="0" marB="0" anchor="ctr"/>
                </a:tc>
                <a:tc rowSpan="10">
                  <a:txBody>
                    <a:bodyPr/>
                    <a:lstStyle/>
                    <a:p>
                      <a:pPr algn="ctr"/>
                      <a:r>
                        <a:rPr lang="en-GB" sz="1100">
                          <a:effectLst/>
                        </a:rPr>
                        <a:t>Aim for a mix of men and women </a:t>
                      </a:r>
                      <a:br>
                        <a:rPr lang="en-GB" sz="1100">
                          <a:effectLst/>
                        </a:rPr>
                      </a:br>
                      <a:br>
                        <a:rPr lang="en-GB" sz="1100">
                          <a:effectLst/>
                        </a:rPr>
                      </a:br>
                      <a:r>
                        <a:rPr lang="en-GB" sz="1100">
                          <a:effectLst/>
                        </a:rPr>
                        <a:t>Aim for a mix of ages</a:t>
                      </a:r>
                      <a:endParaRPr lang="en-GB" sz="1400">
                        <a:effectLst/>
                      </a:endParaRPr>
                    </a:p>
                    <a:p>
                      <a:pPr algn="ctr"/>
                      <a:r>
                        <a:rPr lang="en-GB" sz="1100">
                          <a:effectLst/>
                        </a:rPr>
                        <a:t> </a:t>
                      </a:r>
                      <a:endParaRPr lang="en-GB" sz="1400">
                        <a:effectLst/>
                      </a:endParaRPr>
                    </a:p>
                    <a:p>
                      <a:pPr algn="ctr"/>
                      <a:r>
                        <a:rPr lang="en-GB" sz="1100">
                          <a:effectLst/>
                        </a:rPr>
                        <a:t>Aim for a mix of journey length and TOCs</a:t>
                      </a:r>
                      <a:endParaRPr lang="en-GB" sz="1400">
                        <a:effectLst/>
                      </a:endParaRPr>
                    </a:p>
                    <a:p>
                      <a:pPr algn="ctr"/>
                      <a:r>
                        <a:rPr lang="en-GB" sz="1100">
                          <a:effectLst/>
                        </a:rPr>
                        <a:t> </a:t>
                      </a:r>
                      <a:endParaRPr lang="en-GB" sz="1400">
                        <a:effectLst/>
                      </a:endParaRPr>
                    </a:p>
                    <a:p>
                      <a:pPr algn="ctr"/>
                      <a:r>
                        <a:rPr lang="en-GB" sz="1100">
                          <a:effectLst/>
                        </a:rPr>
                        <a:t>Aim for a mix of life stages</a:t>
                      </a:r>
                      <a:endParaRPr lang="en-GB" sz="1400">
                        <a:effectLst/>
                      </a:endParaRPr>
                    </a:p>
                    <a:p>
                      <a:pPr algn="ctr"/>
                      <a:r>
                        <a:rPr lang="en-GB" sz="1100">
                          <a:effectLst/>
                        </a:rPr>
                        <a:t> </a:t>
                      </a:r>
                      <a:endParaRPr lang="en-GB" sz="1400">
                        <a:effectLst/>
                      </a:endParaRPr>
                    </a:p>
                    <a:p>
                      <a:pPr algn="ctr"/>
                      <a:r>
                        <a:rPr lang="en-GB" sz="1100" u="sng">
                          <a:effectLst/>
                        </a:rPr>
                        <a:t>No more than half</a:t>
                      </a:r>
                      <a:r>
                        <a:rPr lang="en-GB" sz="1100">
                          <a:effectLst/>
                        </a:rPr>
                        <a:t> of each group to use Trainline for booking tickets and information about journey planning</a:t>
                      </a:r>
                      <a:endParaRPr lang="en-GB" sz="1400">
                        <a:effectLst/>
                      </a:endParaRPr>
                    </a:p>
                    <a:p>
                      <a:pPr algn="ctr"/>
                      <a:r>
                        <a:rPr lang="en-US" sz="1100">
                          <a:effectLst/>
                        </a:rPr>
                        <a:t> </a:t>
                      </a:r>
                      <a:endParaRPr lang="en-GB" sz="1400">
                        <a:effectLst/>
                      </a:endParaRPr>
                    </a:p>
                    <a:p>
                      <a:pPr algn="ctr"/>
                      <a:r>
                        <a:rPr lang="en-GB" sz="1100" u="sng">
                          <a:effectLst/>
                        </a:rPr>
                        <a:t>Disruption experience:</a:t>
                      </a:r>
                      <a:endParaRPr lang="en-GB" sz="1400">
                        <a:effectLst/>
                      </a:endParaRPr>
                    </a:p>
                    <a:p>
                      <a:pPr algn="ctr"/>
                      <a:r>
                        <a:rPr lang="en-GB" sz="1100">
                          <a:effectLst/>
                        </a:rPr>
                        <a:t> </a:t>
                      </a:r>
                      <a:endParaRPr lang="en-GB" sz="1400">
                        <a:effectLst/>
                      </a:endParaRPr>
                    </a:p>
                    <a:p>
                      <a:pPr algn="ctr"/>
                      <a:r>
                        <a:rPr lang="en-GB" sz="1100">
                          <a:effectLst/>
                        </a:rPr>
                        <a:t>All to have experienced </a:t>
                      </a:r>
                      <a:r>
                        <a:rPr lang="en-GB" sz="1100" u="sng">
                          <a:effectLst/>
                        </a:rPr>
                        <a:t>unplanned </a:t>
                      </a:r>
                      <a:r>
                        <a:rPr lang="en-GB" sz="1100">
                          <a:effectLst/>
                        </a:rPr>
                        <a:t>disruption when travelling on the UK rail network in the last 2 months.</a:t>
                      </a:r>
                      <a:endParaRPr lang="en-GB" sz="1400">
                        <a:effectLst/>
                      </a:endParaRPr>
                    </a:p>
                    <a:p>
                      <a:pPr algn="ctr"/>
                      <a:r>
                        <a:rPr lang="en-GB" sz="1100">
                          <a:effectLst/>
                        </a:rPr>
                        <a:t> </a:t>
                      </a:r>
                      <a:endParaRPr lang="en-GB" sz="1400">
                        <a:effectLst/>
                      </a:endParaRPr>
                    </a:p>
                    <a:p>
                      <a:pPr algn="ctr"/>
                      <a:r>
                        <a:rPr lang="en-GB" sz="1100">
                          <a:effectLst/>
                        </a:rPr>
                        <a:t>This includes e.g. inclement weather, lack of train crew leading to delay or cancellations, fatalities on the track, trespassers, signal failure</a:t>
                      </a:r>
                      <a:endParaRPr lang="en-GB" sz="1400">
                        <a:effectLst/>
                      </a:endParaRPr>
                    </a:p>
                    <a:p>
                      <a:pPr algn="ctr"/>
                      <a:r>
                        <a:rPr lang="en-GB" sz="1100">
                          <a:effectLst/>
                        </a:rPr>
                        <a:t>but, not planned engineering work nor strike action</a:t>
                      </a:r>
                      <a:br>
                        <a:rPr lang="en-GB" sz="1100">
                          <a:effectLst/>
                        </a:rPr>
                      </a:br>
                      <a:br>
                        <a:rPr lang="en-GB" sz="1100">
                          <a:effectLst/>
                        </a:rPr>
                      </a:br>
                      <a:r>
                        <a:rPr lang="en-GB" sz="1100">
                          <a:effectLst/>
                        </a:rPr>
                        <a:t>Mix of familiar journeys and unfamiliar journeys</a:t>
                      </a:r>
                      <a:endParaRPr lang="en-GB" sz="1400">
                        <a:effectLst/>
                      </a:endParaRPr>
                    </a:p>
                  </a:txBody>
                  <a:tcPr marL="58277" marR="58277" marT="0" marB="0" anchor="ctr">
                    <a:solidFill>
                      <a:srgbClr val="CCD4CC"/>
                    </a:solidFill>
                  </a:tcPr>
                </a:tc>
                <a:extLst>
                  <a:ext uri="{0D108BD9-81ED-4DB2-BD59-A6C34878D82A}">
                    <a16:rowId xmlns:a16="http://schemas.microsoft.com/office/drawing/2014/main" val="3846564698"/>
                  </a:ext>
                </a:extLst>
              </a:tr>
              <a:tr h="450664">
                <a:tc>
                  <a:txBody>
                    <a:bodyPr/>
                    <a:lstStyle/>
                    <a:p>
                      <a:pPr algn="ctr"/>
                      <a:r>
                        <a:rPr lang="en-GB" sz="1100" b="1" kern="1200">
                          <a:solidFill>
                            <a:schemeClr val="lt1"/>
                          </a:solidFill>
                          <a:effectLst/>
                          <a:latin typeface="+mn-lt"/>
                          <a:ea typeface="+mn-ea"/>
                          <a:cs typeface="+mn-cs"/>
                        </a:rPr>
                        <a:t>Group</a:t>
                      </a:r>
                      <a:r>
                        <a:rPr lang="en-GB" sz="1100">
                          <a:effectLst/>
                        </a:rPr>
                        <a:t> 2</a:t>
                      </a:r>
                      <a:endParaRPr lang="en-GB" sz="1400">
                        <a:effectLst/>
                        <a:latin typeface="Aptos" panose="020B0004020202020204" pitchFamily="34" charset="0"/>
                        <a:ea typeface="Aptos" panose="020B0004020202020204" pitchFamily="34" charset="0"/>
                        <a:cs typeface="Aptos" panose="020B0004020202020204" pitchFamily="34" charset="0"/>
                      </a:endParaRPr>
                    </a:p>
                  </a:txBody>
                  <a:tcPr marL="58277" marR="58277" marT="0" marB="0" anchor="ctr">
                    <a:solidFill>
                      <a:srgbClr val="004040"/>
                    </a:solidFill>
                  </a:tcPr>
                </a:tc>
                <a:tc vMerge="1">
                  <a:txBody>
                    <a:bodyPr/>
                    <a:lstStyle/>
                    <a:p>
                      <a:endParaRPr lang="en-GB"/>
                    </a:p>
                  </a:txBody>
                  <a:tcPr/>
                </a:tc>
                <a:tc>
                  <a:txBody>
                    <a:bodyPr/>
                    <a:lstStyle/>
                    <a:p>
                      <a:pPr algn="ctr"/>
                      <a:r>
                        <a:rPr lang="en-GB" sz="1100">
                          <a:effectLst/>
                        </a:rPr>
                        <a:t>Commuting 2+ times per week</a:t>
                      </a:r>
                      <a:endParaRPr lang="en-GB" sz="1400">
                        <a:effectLst/>
                        <a:latin typeface="Aptos" panose="020B0004020202020204" pitchFamily="34" charset="0"/>
                        <a:ea typeface="Aptos" panose="020B0004020202020204" pitchFamily="34" charset="0"/>
                        <a:cs typeface="Aptos" panose="020B0004020202020204" pitchFamily="34" charset="0"/>
                      </a:endParaRPr>
                    </a:p>
                  </a:txBody>
                  <a:tcPr marL="58277" marR="58277" marT="0" marB="0" anchor="ctr">
                    <a:solidFill>
                      <a:srgbClr val="E7EBE8"/>
                    </a:solidFill>
                  </a:tcPr>
                </a:tc>
                <a:tc vMerge="1">
                  <a:txBody>
                    <a:bodyPr/>
                    <a:lstStyle/>
                    <a:p>
                      <a:endParaRPr lang="en-GB"/>
                    </a:p>
                  </a:txBody>
                  <a:tcPr/>
                </a:tc>
                <a:extLst>
                  <a:ext uri="{0D108BD9-81ED-4DB2-BD59-A6C34878D82A}">
                    <a16:rowId xmlns:a16="http://schemas.microsoft.com/office/drawing/2014/main" val="2636475472"/>
                  </a:ext>
                </a:extLst>
              </a:tr>
              <a:tr h="450664">
                <a:tc>
                  <a:txBody>
                    <a:bodyPr/>
                    <a:lstStyle/>
                    <a:p>
                      <a:pPr algn="ctr"/>
                      <a:r>
                        <a:rPr lang="en-GB" sz="1100">
                          <a:effectLst/>
                        </a:rPr>
                        <a:t>Group 3</a:t>
                      </a:r>
                      <a:endParaRPr lang="en-GB" sz="1400">
                        <a:effectLst/>
                        <a:latin typeface="Aptos" panose="020B0004020202020204" pitchFamily="34" charset="0"/>
                        <a:ea typeface="Aptos" panose="020B0004020202020204" pitchFamily="34" charset="0"/>
                        <a:cs typeface="Aptos" panose="020B0004020202020204" pitchFamily="34" charset="0"/>
                      </a:endParaRPr>
                    </a:p>
                  </a:txBody>
                  <a:tcPr marL="58277" marR="58277" marT="0" marB="0" anchor="ctr">
                    <a:solidFill>
                      <a:srgbClr val="004040"/>
                    </a:solidFill>
                  </a:tcPr>
                </a:tc>
                <a:tc rowSpan="2">
                  <a:txBody>
                    <a:bodyPr/>
                    <a:lstStyle/>
                    <a:p>
                      <a:pPr algn="ctr"/>
                      <a:r>
                        <a:rPr lang="en-GB" sz="1100">
                          <a:effectLst/>
                        </a:rPr>
                        <a:t>Wales (mix of North/ South)</a:t>
                      </a:r>
                      <a:endParaRPr lang="en-GB" sz="1400">
                        <a:effectLst/>
                        <a:latin typeface="Aptos" panose="020B0004020202020204" pitchFamily="34" charset="0"/>
                        <a:ea typeface="Aptos" panose="020B0004020202020204" pitchFamily="34" charset="0"/>
                        <a:cs typeface="Aptos" panose="020B0004020202020204" pitchFamily="34" charset="0"/>
                      </a:endParaRPr>
                    </a:p>
                  </a:txBody>
                  <a:tcPr marL="58277" marR="58277" marT="0" marB="0" anchor="ctr"/>
                </a:tc>
                <a:tc>
                  <a:txBody>
                    <a:bodyPr/>
                    <a:lstStyle/>
                    <a:p>
                      <a:pPr algn="ctr"/>
                      <a:r>
                        <a:rPr lang="en-GB" sz="1100">
                          <a:effectLst/>
                        </a:rPr>
                        <a:t>50/50 split of business travel / personal </a:t>
                      </a:r>
                      <a:r>
                        <a:rPr lang="en-GB" sz="1100" u="sng">
                          <a:effectLst/>
                        </a:rPr>
                        <a:t>or</a:t>
                      </a:r>
                      <a:r>
                        <a:rPr lang="en-GB" sz="1100">
                          <a:effectLst/>
                        </a:rPr>
                        <a:t> leisure at least once every two months</a:t>
                      </a:r>
                      <a:endParaRPr lang="en-GB" sz="1400">
                        <a:effectLst/>
                        <a:latin typeface="Aptos" panose="020B0004020202020204" pitchFamily="34" charset="0"/>
                        <a:ea typeface="Aptos" panose="020B0004020202020204" pitchFamily="34" charset="0"/>
                        <a:cs typeface="Aptos" panose="020B0004020202020204" pitchFamily="34" charset="0"/>
                      </a:endParaRPr>
                    </a:p>
                  </a:txBody>
                  <a:tcPr marL="58277" marR="58277" marT="0" marB="0" anchor="ctr"/>
                </a:tc>
                <a:tc vMerge="1">
                  <a:txBody>
                    <a:bodyPr/>
                    <a:lstStyle/>
                    <a:p>
                      <a:endParaRPr lang="en-GB"/>
                    </a:p>
                  </a:txBody>
                  <a:tcPr/>
                </a:tc>
                <a:extLst>
                  <a:ext uri="{0D108BD9-81ED-4DB2-BD59-A6C34878D82A}">
                    <a16:rowId xmlns:a16="http://schemas.microsoft.com/office/drawing/2014/main" val="704189194"/>
                  </a:ext>
                </a:extLst>
              </a:tr>
              <a:tr h="563330">
                <a:tc>
                  <a:txBody>
                    <a:bodyPr/>
                    <a:lstStyle/>
                    <a:p>
                      <a:pPr algn="ctr"/>
                      <a:r>
                        <a:rPr lang="en-GB" sz="1100">
                          <a:effectLst/>
                        </a:rPr>
                        <a:t>Group 4</a:t>
                      </a:r>
                      <a:endParaRPr lang="en-GB" sz="1400">
                        <a:effectLst/>
                        <a:latin typeface="Aptos" panose="020B0004020202020204" pitchFamily="34" charset="0"/>
                        <a:ea typeface="Aptos" panose="020B0004020202020204" pitchFamily="34" charset="0"/>
                        <a:cs typeface="Aptos" panose="020B0004020202020204" pitchFamily="34" charset="0"/>
                      </a:endParaRPr>
                    </a:p>
                  </a:txBody>
                  <a:tcPr marL="58277" marR="58277" marT="0" marB="0" anchor="ctr">
                    <a:solidFill>
                      <a:srgbClr val="004040"/>
                    </a:solidFill>
                  </a:tcPr>
                </a:tc>
                <a:tc vMerge="1">
                  <a:txBody>
                    <a:bodyPr/>
                    <a:lstStyle/>
                    <a:p>
                      <a:endParaRPr lang="en-GB"/>
                    </a:p>
                  </a:txBody>
                  <a:tcPr/>
                </a:tc>
                <a:tc>
                  <a:txBody>
                    <a:bodyPr/>
                    <a:lstStyle/>
                    <a:p>
                      <a:pPr algn="ctr"/>
                      <a:r>
                        <a:rPr lang="en-GB" sz="1100">
                          <a:effectLst/>
                        </a:rPr>
                        <a:t>Commuting 2+ times per week</a:t>
                      </a:r>
                      <a:endParaRPr lang="en-GB" sz="1400">
                        <a:effectLst/>
                        <a:latin typeface="Aptos" panose="020B0004020202020204" pitchFamily="34" charset="0"/>
                        <a:ea typeface="Aptos" panose="020B0004020202020204" pitchFamily="34" charset="0"/>
                        <a:cs typeface="Aptos" panose="020B0004020202020204" pitchFamily="34" charset="0"/>
                      </a:endParaRPr>
                    </a:p>
                  </a:txBody>
                  <a:tcPr marL="58277" marR="58277" marT="0" marB="0" anchor="ctr"/>
                </a:tc>
                <a:tc vMerge="1">
                  <a:txBody>
                    <a:bodyPr/>
                    <a:lstStyle/>
                    <a:p>
                      <a:endParaRPr lang="en-GB"/>
                    </a:p>
                  </a:txBody>
                  <a:tcPr/>
                </a:tc>
                <a:extLst>
                  <a:ext uri="{0D108BD9-81ED-4DB2-BD59-A6C34878D82A}">
                    <a16:rowId xmlns:a16="http://schemas.microsoft.com/office/drawing/2014/main" val="2714216944"/>
                  </a:ext>
                </a:extLst>
              </a:tr>
              <a:tr h="450664">
                <a:tc>
                  <a:txBody>
                    <a:bodyPr/>
                    <a:lstStyle/>
                    <a:p>
                      <a:pPr algn="ctr"/>
                      <a:r>
                        <a:rPr lang="en-GB" sz="1100">
                          <a:effectLst/>
                        </a:rPr>
                        <a:t>Group 5</a:t>
                      </a:r>
                      <a:endParaRPr lang="en-GB" sz="1400">
                        <a:effectLst/>
                        <a:latin typeface="Aptos" panose="020B0004020202020204" pitchFamily="34" charset="0"/>
                        <a:ea typeface="Aptos" panose="020B0004020202020204" pitchFamily="34" charset="0"/>
                        <a:cs typeface="Aptos" panose="020B0004020202020204" pitchFamily="34" charset="0"/>
                      </a:endParaRPr>
                    </a:p>
                  </a:txBody>
                  <a:tcPr marL="58277" marR="58277" marT="0" marB="0" anchor="ctr">
                    <a:solidFill>
                      <a:srgbClr val="004040"/>
                    </a:solidFill>
                  </a:tcPr>
                </a:tc>
                <a:tc rowSpan="3">
                  <a:txBody>
                    <a:bodyPr/>
                    <a:lstStyle/>
                    <a:p>
                      <a:pPr algn="ctr"/>
                      <a:r>
                        <a:rPr lang="en-GB" sz="1100">
                          <a:effectLst/>
                        </a:rPr>
                        <a:t>England (North and Midlands, aim for mix of rural and urban)</a:t>
                      </a:r>
                      <a:endParaRPr lang="en-GB" sz="1400">
                        <a:effectLst/>
                        <a:latin typeface="Aptos" panose="020B0004020202020204" pitchFamily="34" charset="0"/>
                        <a:ea typeface="Aptos" panose="020B0004020202020204" pitchFamily="34" charset="0"/>
                        <a:cs typeface="Aptos" panose="020B0004020202020204" pitchFamily="34" charset="0"/>
                      </a:endParaRPr>
                    </a:p>
                  </a:txBody>
                  <a:tcPr marL="58277" marR="58277" marT="0" marB="0" anchor="ctr"/>
                </a:tc>
                <a:tc>
                  <a:txBody>
                    <a:bodyPr/>
                    <a:lstStyle/>
                    <a:p>
                      <a:pPr algn="ctr"/>
                      <a:r>
                        <a:rPr lang="en-GB" sz="1100">
                          <a:effectLst/>
                        </a:rPr>
                        <a:t>Business travel or personal business at least once every two months</a:t>
                      </a:r>
                      <a:endParaRPr lang="en-GB" sz="1400">
                        <a:effectLst/>
                        <a:latin typeface="Aptos" panose="020B0004020202020204" pitchFamily="34" charset="0"/>
                        <a:ea typeface="Aptos" panose="020B0004020202020204" pitchFamily="34" charset="0"/>
                        <a:cs typeface="Aptos" panose="020B0004020202020204" pitchFamily="34" charset="0"/>
                      </a:endParaRPr>
                    </a:p>
                  </a:txBody>
                  <a:tcPr marL="58277" marR="58277" marT="0" marB="0" anchor="ctr"/>
                </a:tc>
                <a:tc vMerge="1">
                  <a:txBody>
                    <a:bodyPr/>
                    <a:lstStyle/>
                    <a:p>
                      <a:endParaRPr lang="en-GB"/>
                    </a:p>
                  </a:txBody>
                  <a:tcPr/>
                </a:tc>
                <a:extLst>
                  <a:ext uri="{0D108BD9-81ED-4DB2-BD59-A6C34878D82A}">
                    <a16:rowId xmlns:a16="http://schemas.microsoft.com/office/drawing/2014/main" val="1141088956"/>
                  </a:ext>
                </a:extLst>
              </a:tr>
              <a:tr h="450664">
                <a:tc>
                  <a:txBody>
                    <a:bodyPr/>
                    <a:lstStyle/>
                    <a:p>
                      <a:pPr algn="ctr"/>
                      <a:r>
                        <a:rPr lang="en-GB" sz="1100">
                          <a:effectLst/>
                        </a:rPr>
                        <a:t>Group 6</a:t>
                      </a:r>
                      <a:endParaRPr lang="en-GB" sz="1400">
                        <a:effectLst/>
                        <a:latin typeface="Aptos" panose="020B0004020202020204" pitchFamily="34" charset="0"/>
                        <a:ea typeface="Aptos" panose="020B0004020202020204" pitchFamily="34" charset="0"/>
                        <a:cs typeface="Aptos" panose="020B0004020202020204" pitchFamily="34" charset="0"/>
                      </a:endParaRPr>
                    </a:p>
                  </a:txBody>
                  <a:tcPr marL="58277" marR="58277" marT="0" marB="0" anchor="ctr">
                    <a:solidFill>
                      <a:srgbClr val="004040"/>
                    </a:solidFill>
                  </a:tcPr>
                </a:tc>
                <a:tc vMerge="1">
                  <a:txBody>
                    <a:bodyPr/>
                    <a:lstStyle/>
                    <a:p>
                      <a:endParaRPr lang="en-GB"/>
                    </a:p>
                  </a:txBody>
                  <a:tcPr/>
                </a:tc>
                <a:tc>
                  <a:txBody>
                    <a:bodyPr/>
                    <a:lstStyle/>
                    <a:p>
                      <a:pPr algn="ctr"/>
                      <a:r>
                        <a:rPr lang="en-GB" sz="1100">
                          <a:effectLst/>
                        </a:rPr>
                        <a:t>Commuting 2+ times per week</a:t>
                      </a:r>
                      <a:endParaRPr lang="en-GB" sz="1400">
                        <a:effectLst/>
                        <a:latin typeface="Aptos" panose="020B0004020202020204" pitchFamily="34" charset="0"/>
                        <a:ea typeface="Aptos" panose="020B0004020202020204" pitchFamily="34" charset="0"/>
                        <a:cs typeface="Aptos" panose="020B0004020202020204" pitchFamily="34" charset="0"/>
                      </a:endParaRPr>
                    </a:p>
                  </a:txBody>
                  <a:tcPr marL="58277" marR="58277" marT="0" marB="0" anchor="ctr"/>
                </a:tc>
                <a:tc vMerge="1">
                  <a:txBody>
                    <a:bodyPr/>
                    <a:lstStyle/>
                    <a:p>
                      <a:endParaRPr lang="en-GB"/>
                    </a:p>
                  </a:txBody>
                  <a:tcPr/>
                </a:tc>
                <a:extLst>
                  <a:ext uri="{0D108BD9-81ED-4DB2-BD59-A6C34878D82A}">
                    <a16:rowId xmlns:a16="http://schemas.microsoft.com/office/drawing/2014/main" val="428969243"/>
                  </a:ext>
                </a:extLst>
              </a:tr>
              <a:tr h="450664">
                <a:tc>
                  <a:txBody>
                    <a:bodyPr/>
                    <a:lstStyle/>
                    <a:p>
                      <a:pPr algn="ctr"/>
                      <a:r>
                        <a:rPr lang="en-GB" sz="1100">
                          <a:effectLst/>
                        </a:rPr>
                        <a:t>Group 7</a:t>
                      </a:r>
                      <a:endParaRPr lang="en-GB" sz="1400">
                        <a:effectLst/>
                        <a:latin typeface="Aptos" panose="020B0004020202020204" pitchFamily="34" charset="0"/>
                        <a:ea typeface="Aptos" panose="020B0004020202020204" pitchFamily="34" charset="0"/>
                        <a:cs typeface="Aptos" panose="020B0004020202020204" pitchFamily="34" charset="0"/>
                      </a:endParaRPr>
                    </a:p>
                  </a:txBody>
                  <a:tcPr marL="58277" marR="58277" marT="0" marB="0" anchor="ctr">
                    <a:solidFill>
                      <a:srgbClr val="004040"/>
                    </a:solidFill>
                  </a:tcPr>
                </a:tc>
                <a:tc vMerge="1">
                  <a:txBody>
                    <a:bodyPr/>
                    <a:lstStyle/>
                    <a:p>
                      <a:endParaRPr lang="en-GB"/>
                    </a:p>
                  </a:txBody>
                  <a:tcPr/>
                </a:tc>
                <a:tc>
                  <a:txBody>
                    <a:bodyPr/>
                    <a:lstStyle/>
                    <a:p>
                      <a:pPr algn="ctr"/>
                      <a:r>
                        <a:rPr lang="en-GB" sz="1100">
                          <a:effectLst/>
                        </a:rPr>
                        <a:t>Leisure at least once every two months</a:t>
                      </a:r>
                      <a:endParaRPr lang="en-GB" sz="1400">
                        <a:effectLst/>
                        <a:latin typeface="Aptos" panose="020B0004020202020204" pitchFamily="34" charset="0"/>
                        <a:ea typeface="Aptos" panose="020B0004020202020204" pitchFamily="34" charset="0"/>
                        <a:cs typeface="Aptos" panose="020B0004020202020204" pitchFamily="34" charset="0"/>
                      </a:endParaRPr>
                    </a:p>
                  </a:txBody>
                  <a:tcPr marL="58277" marR="58277" marT="0" marB="0" anchor="ctr"/>
                </a:tc>
                <a:tc vMerge="1">
                  <a:txBody>
                    <a:bodyPr/>
                    <a:lstStyle/>
                    <a:p>
                      <a:endParaRPr lang="en-GB"/>
                    </a:p>
                  </a:txBody>
                  <a:tcPr/>
                </a:tc>
                <a:extLst>
                  <a:ext uri="{0D108BD9-81ED-4DB2-BD59-A6C34878D82A}">
                    <a16:rowId xmlns:a16="http://schemas.microsoft.com/office/drawing/2014/main" val="1982365258"/>
                  </a:ext>
                </a:extLst>
              </a:tr>
              <a:tr h="450664">
                <a:tc>
                  <a:txBody>
                    <a:bodyPr/>
                    <a:lstStyle/>
                    <a:p>
                      <a:pPr algn="ctr"/>
                      <a:r>
                        <a:rPr lang="en-GB" sz="1100">
                          <a:effectLst/>
                        </a:rPr>
                        <a:t>Group 8</a:t>
                      </a:r>
                      <a:endParaRPr lang="en-GB" sz="1400">
                        <a:effectLst/>
                        <a:latin typeface="Aptos" panose="020B0004020202020204" pitchFamily="34" charset="0"/>
                        <a:ea typeface="Aptos" panose="020B0004020202020204" pitchFamily="34" charset="0"/>
                        <a:cs typeface="Aptos" panose="020B0004020202020204" pitchFamily="34" charset="0"/>
                      </a:endParaRPr>
                    </a:p>
                  </a:txBody>
                  <a:tcPr marL="58277" marR="58277" marT="0" marB="0" anchor="ctr">
                    <a:solidFill>
                      <a:srgbClr val="004040"/>
                    </a:solidFill>
                  </a:tcPr>
                </a:tc>
                <a:tc rowSpan="3">
                  <a:txBody>
                    <a:bodyPr/>
                    <a:lstStyle/>
                    <a:p>
                      <a:pPr algn="ctr"/>
                      <a:r>
                        <a:rPr lang="en-GB" sz="1100">
                          <a:effectLst/>
                        </a:rPr>
                        <a:t>England (South including a mix of rural and urban, aim for majority to live outside M25)</a:t>
                      </a:r>
                      <a:endParaRPr lang="en-GB" sz="1400">
                        <a:effectLst/>
                        <a:latin typeface="Aptos" panose="020B0004020202020204" pitchFamily="34" charset="0"/>
                        <a:ea typeface="Aptos" panose="020B0004020202020204" pitchFamily="34" charset="0"/>
                        <a:cs typeface="Aptos" panose="020B0004020202020204" pitchFamily="34" charset="0"/>
                      </a:endParaRPr>
                    </a:p>
                  </a:txBody>
                  <a:tcPr marL="58277" marR="58277" marT="0" marB="0" anchor="ctr"/>
                </a:tc>
                <a:tc>
                  <a:txBody>
                    <a:bodyPr/>
                    <a:lstStyle/>
                    <a:p>
                      <a:pPr algn="ctr"/>
                      <a:r>
                        <a:rPr lang="en-GB" sz="1100">
                          <a:effectLst/>
                        </a:rPr>
                        <a:t>Business travel or personal business at least once every two months</a:t>
                      </a:r>
                      <a:endParaRPr lang="en-GB" sz="1400">
                        <a:effectLst/>
                        <a:latin typeface="Aptos" panose="020B0004020202020204" pitchFamily="34" charset="0"/>
                        <a:ea typeface="Aptos" panose="020B0004020202020204" pitchFamily="34" charset="0"/>
                        <a:cs typeface="Aptos" panose="020B0004020202020204" pitchFamily="34" charset="0"/>
                      </a:endParaRPr>
                    </a:p>
                  </a:txBody>
                  <a:tcPr marL="58277" marR="58277" marT="0" marB="0" anchor="ctr"/>
                </a:tc>
                <a:tc vMerge="1">
                  <a:txBody>
                    <a:bodyPr/>
                    <a:lstStyle/>
                    <a:p>
                      <a:endParaRPr lang="en-GB"/>
                    </a:p>
                  </a:txBody>
                  <a:tcPr/>
                </a:tc>
                <a:extLst>
                  <a:ext uri="{0D108BD9-81ED-4DB2-BD59-A6C34878D82A}">
                    <a16:rowId xmlns:a16="http://schemas.microsoft.com/office/drawing/2014/main" val="1258378817"/>
                  </a:ext>
                </a:extLst>
              </a:tr>
              <a:tr h="450664">
                <a:tc>
                  <a:txBody>
                    <a:bodyPr/>
                    <a:lstStyle/>
                    <a:p>
                      <a:pPr algn="ctr"/>
                      <a:r>
                        <a:rPr lang="en-GB" sz="1100">
                          <a:effectLst/>
                        </a:rPr>
                        <a:t>Group 9</a:t>
                      </a:r>
                      <a:endParaRPr lang="en-GB" sz="1400">
                        <a:effectLst/>
                        <a:latin typeface="Aptos" panose="020B0004020202020204" pitchFamily="34" charset="0"/>
                        <a:ea typeface="Aptos" panose="020B0004020202020204" pitchFamily="34" charset="0"/>
                        <a:cs typeface="Aptos" panose="020B0004020202020204" pitchFamily="34" charset="0"/>
                      </a:endParaRPr>
                    </a:p>
                  </a:txBody>
                  <a:tcPr marL="58277" marR="58277" marT="0" marB="0" anchor="ctr">
                    <a:solidFill>
                      <a:srgbClr val="004040"/>
                    </a:solidFill>
                  </a:tcPr>
                </a:tc>
                <a:tc vMerge="1">
                  <a:txBody>
                    <a:bodyPr/>
                    <a:lstStyle/>
                    <a:p>
                      <a:endParaRPr lang="en-GB"/>
                    </a:p>
                  </a:txBody>
                  <a:tcPr/>
                </a:tc>
                <a:tc>
                  <a:txBody>
                    <a:bodyPr/>
                    <a:lstStyle/>
                    <a:p>
                      <a:pPr algn="ctr"/>
                      <a:r>
                        <a:rPr lang="en-GB" sz="1100">
                          <a:effectLst/>
                        </a:rPr>
                        <a:t>Commuting 2+ times per week</a:t>
                      </a:r>
                      <a:endParaRPr lang="en-GB" sz="1400">
                        <a:effectLst/>
                        <a:latin typeface="Aptos" panose="020B0004020202020204" pitchFamily="34" charset="0"/>
                        <a:ea typeface="Aptos" panose="020B0004020202020204" pitchFamily="34" charset="0"/>
                        <a:cs typeface="Aptos" panose="020B0004020202020204" pitchFamily="34" charset="0"/>
                      </a:endParaRPr>
                    </a:p>
                  </a:txBody>
                  <a:tcPr marL="58277" marR="58277" marT="0" marB="0" anchor="ctr"/>
                </a:tc>
                <a:tc vMerge="1">
                  <a:txBody>
                    <a:bodyPr/>
                    <a:lstStyle/>
                    <a:p>
                      <a:endParaRPr lang="en-GB"/>
                    </a:p>
                  </a:txBody>
                  <a:tcPr/>
                </a:tc>
                <a:extLst>
                  <a:ext uri="{0D108BD9-81ED-4DB2-BD59-A6C34878D82A}">
                    <a16:rowId xmlns:a16="http://schemas.microsoft.com/office/drawing/2014/main" val="1488747637"/>
                  </a:ext>
                </a:extLst>
              </a:tr>
              <a:tr h="450664">
                <a:tc>
                  <a:txBody>
                    <a:bodyPr/>
                    <a:lstStyle/>
                    <a:p>
                      <a:pPr algn="ctr"/>
                      <a:r>
                        <a:rPr lang="en-GB" sz="1100">
                          <a:effectLst/>
                        </a:rPr>
                        <a:t>Group 10</a:t>
                      </a:r>
                      <a:endParaRPr lang="en-GB" sz="1400">
                        <a:effectLst/>
                        <a:latin typeface="Aptos" panose="020B0004020202020204" pitchFamily="34" charset="0"/>
                        <a:ea typeface="Aptos" panose="020B0004020202020204" pitchFamily="34" charset="0"/>
                        <a:cs typeface="Aptos" panose="020B0004020202020204" pitchFamily="34" charset="0"/>
                      </a:endParaRPr>
                    </a:p>
                  </a:txBody>
                  <a:tcPr marL="58277" marR="58277" marT="0" marB="0" anchor="ctr">
                    <a:solidFill>
                      <a:srgbClr val="004040"/>
                    </a:solidFill>
                  </a:tcPr>
                </a:tc>
                <a:tc vMerge="1">
                  <a:txBody>
                    <a:bodyPr/>
                    <a:lstStyle/>
                    <a:p>
                      <a:endParaRPr lang="en-GB"/>
                    </a:p>
                  </a:txBody>
                  <a:tcPr/>
                </a:tc>
                <a:tc>
                  <a:txBody>
                    <a:bodyPr/>
                    <a:lstStyle/>
                    <a:p>
                      <a:pPr algn="ctr"/>
                      <a:r>
                        <a:rPr lang="en-GB" sz="1100">
                          <a:effectLst/>
                        </a:rPr>
                        <a:t>Leisure at least once every two months</a:t>
                      </a:r>
                      <a:endParaRPr lang="en-GB" sz="1400">
                        <a:effectLst/>
                        <a:latin typeface="Aptos" panose="020B0004020202020204" pitchFamily="34" charset="0"/>
                        <a:ea typeface="Aptos" panose="020B0004020202020204" pitchFamily="34" charset="0"/>
                        <a:cs typeface="Aptos" panose="020B0004020202020204" pitchFamily="34" charset="0"/>
                      </a:endParaRPr>
                    </a:p>
                  </a:txBody>
                  <a:tcPr marL="58277" marR="58277" marT="0" marB="0" anchor="ctr"/>
                </a:tc>
                <a:tc vMerge="1">
                  <a:txBody>
                    <a:bodyPr/>
                    <a:lstStyle/>
                    <a:p>
                      <a:endParaRPr lang="en-GB"/>
                    </a:p>
                  </a:txBody>
                  <a:tcPr/>
                </a:tc>
                <a:extLst>
                  <a:ext uri="{0D108BD9-81ED-4DB2-BD59-A6C34878D82A}">
                    <a16:rowId xmlns:a16="http://schemas.microsoft.com/office/drawing/2014/main" val="76906672"/>
                  </a:ext>
                </a:extLst>
              </a:tr>
            </a:tbl>
          </a:graphicData>
        </a:graphic>
      </p:graphicFrame>
      <p:sp>
        <p:nvSpPr>
          <p:cNvPr id="9" name="object 11">
            <a:extLst>
              <a:ext uri="{FF2B5EF4-FFF2-40B4-BE49-F238E27FC236}">
                <a16:creationId xmlns:a16="http://schemas.microsoft.com/office/drawing/2014/main" id="{9D6B1E1C-6FE3-6FC3-2923-3A6E446C2FD6}"/>
              </a:ext>
            </a:extLst>
          </p:cNvPr>
          <p:cNvSpPr/>
          <p:nvPr/>
        </p:nvSpPr>
        <p:spPr>
          <a:xfrm>
            <a:off x="1019175" y="1315092"/>
            <a:ext cx="2780237" cy="4769223"/>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a:p>
        </p:txBody>
      </p:sp>
      <p:sp>
        <p:nvSpPr>
          <p:cNvPr id="10" name="Text Placeholder 4">
            <a:extLst>
              <a:ext uri="{FF2B5EF4-FFF2-40B4-BE49-F238E27FC236}">
                <a16:creationId xmlns:a16="http://schemas.microsoft.com/office/drawing/2014/main" id="{5A64390B-9874-B8FB-111A-44473619A1DB}"/>
              </a:ext>
            </a:extLst>
          </p:cNvPr>
          <p:cNvSpPr txBox="1">
            <a:spLocks/>
          </p:cNvSpPr>
          <p:nvPr/>
        </p:nvSpPr>
        <p:spPr>
          <a:xfrm>
            <a:off x="1019175" y="1532456"/>
            <a:ext cx="2646595" cy="45453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t>Additional considerations: </a:t>
            </a:r>
          </a:p>
          <a:p>
            <a:pPr marL="171450" indent="-171450">
              <a:spcBef>
                <a:spcPts val="600"/>
              </a:spcBef>
            </a:pPr>
            <a:r>
              <a:rPr lang="en-GB" sz="1400" dirty="0"/>
              <a:t>All participants completed a short online pre-task ahead of their focus group </a:t>
            </a:r>
          </a:p>
          <a:p>
            <a:pPr marL="171450" indent="-171450">
              <a:spcBef>
                <a:spcPts val="600"/>
              </a:spcBef>
            </a:pPr>
            <a:r>
              <a:rPr lang="en-GB" sz="1400" dirty="0"/>
              <a:t>All focus groups lasted c. 2 hours and were conducted online via the “</a:t>
            </a:r>
            <a:r>
              <a:rPr lang="en-GB" sz="1400" dirty="0" err="1"/>
              <a:t>Incling</a:t>
            </a:r>
            <a:r>
              <a:rPr lang="en-GB" sz="1400" dirty="0"/>
              <a:t>” platform </a:t>
            </a:r>
          </a:p>
          <a:p>
            <a:pPr marL="171450" indent="-171450">
              <a:spcBef>
                <a:spcPts val="600"/>
              </a:spcBef>
            </a:pPr>
            <a:r>
              <a:rPr lang="en-GB" sz="1400" dirty="0"/>
              <a:t>All focus groups were conducted between 15</a:t>
            </a:r>
            <a:r>
              <a:rPr lang="en-GB" sz="1400" baseline="30000" dirty="0"/>
              <a:t>th</a:t>
            </a:r>
            <a:r>
              <a:rPr lang="en-GB" sz="1400" dirty="0"/>
              <a:t> July and 23</a:t>
            </a:r>
            <a:r>
              <a:rPr lang="en-GB" sz="1400" baseline="30000" dirty="0"/>
              <a:t>rd</a:t>
            </a:r>
            <a:r>
              <a:rPr lang="en-GB" sz="1400" dirty="0"/>
              <a:t> July 2024 </a:t>
            </a:r>
          </a:p>
          <a:p>
            <a:pPr marL="171450" indent="-171450">
              <a:spcBef>
                <a:spcPts val="600"/>
              </a:spcBef>
            </a:pPr>
            <a:r>
              <a:rPr lang="en-GB" sz="1400" dirty="0"/>
              <a:t>For full screening details, please see separate document, available on request </a:t>
            </a:r>
          </a:p>
          <a:p>
            <a:pPr marL="171450" indent="-171450">
              <a:spcBef>
                <a:spcPts val="600"/>
              </a:spcBef>
            </a:pPr>
            <a:r>
              <a:rPr lang="en-GB" sz="1400" dirty="0"/>
              <a:t>NB: Groups in Wales conducted through the medium of English </a:t>
            </a:r>
          </a:p>
        </p:txBody>
      </p:sp>
      <p:sp>
        <p:nvSpPr>
          <p:cNvPr id="11" name="Footer Placeholder 10">
            <a:extLst>
              <a:ext uri="{FF2B5EF4-FFF2-40B4-BE49-F238E27FC236}">
                <a16:creationId xmlns:a16="http://schemas.microsoft.com/office/drawing/2014/main" id="{ABD9BF33-8A7F-45E8-1865-31E3C97F097F}"/>
              </a:ext>
            </a:extLst>
          </p:cNvPr>
          <p:cNvSpPr>
            <a:spLocks noGrp="1"/>
          </p:cNvSpPr>
          <p:nvPr>
            <p:ph type="ftr" sz="quarter" idx="11"/>
          </p:nvPr>
        </p:nvSpPr>
        <p:spPr/>
        <p:txBody>
          <a:bodyPr/>
          <a:lstStyle/>
          <a:p>
            <a:r>
              <a:rPr lang="en-GB"/>
              <a:t>© Quadrangle 2024 INTERNAL</a:t>
            </a:r>
          </a:p>
        </p:txBody>
      </p:sp>
      <p:sp>
        <p:nvSpPr>
          <p:cNvPr id="5" name="Slide Number Placeholder 4">
            <a:extLst>
              <a:ext uri="{FF2B5EF4-FFF2-40B4-BE49-F238E27FC236}">
                <a16:creationId xmlns:a16="http://schemas.microsoft.com/office/drawing/2014/main" id="{C7F5DF2A-FC57-6C2F-3D70-75218460C85E}"/>
              </a:ext>
            </a:extLst>
          </p:cNvPr>
          <p:cNvSpPr>
            <a:spLocks noGrp="1"/>
          </p:cNvSpPr>
          <p:nvPr>
            <p:ph type="sldNum" sz="quarter" idx="12"/>
          </p:nvPr>
        </p:nvSpPr>
        <p:spPr/>
        <p:txBody>
          <a:bodyPr/>
          <a:lstStyle/>
          <a:p>
            <a:fld id="{D21AD756-BDF5-4970-ABE2-54C1A0898887}" type="slidenum">
              <a:rPr lang="en-GB" smtClean="0"/>
              <a:t>7</a:t>
            </a:fld>
            <a:endParaRPr lang="en-GB"/>
          </a:p>
        </p:txBody>
      </p:sp>
    </p:spTree>
    <p:extLst>
      <p:ext uri="{BB962C8B-B14F-4D97-AF65-F5344CB8AC3E}">
        <p14:creationId xmlns:p14="http://schemas.microsoft.com/office/powerpoint/2010/main" val="146446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9">
            <a:extLst>
              <a:ext uri="{FF2B5EF4-FFF2-40B4-BE49-F238E27FC236}">
                <a16:creationId xmlns:a16="http://schemas.microsoft.com/office/drawing/2014/main" id="{31FD6408-395C-04B2-F35A-6893FBF79024}"/>
              </a:ext>
            </a:extLst>
          </p:cNvPr>
          <p:cNvSpPr/>
          <p:nvPr/>
        </p:nvSpPr>
        <p:spPr>
          <a:xfrm>
            <a:off x="0" y="0"/>
            <a:ext cx="692805" cy="6858000"/>
          </a:xfrm>
          <a:custGeom>
            <a:avLst/>
            <a:gdLst/>
            <a:ahLst/>
            <a:cxnLst/>
            <a:rect l="l" t="t" r="r" b="b"/>
            <a:pathLst>
              <a:path w="1080135" h="10692130">
                <a:moveTo>
                  <a:pt x="1079995" y="0"/>
                </a:moveTo>
                <a:lnTo>
                  <a:pt x="0" y="0"/>
                </a:lnTo>
                <a:lnTo>
                  <a:pt x="0" y="10692003"/>
                </a:lnTo>
                <a:lnTo>
                  <a:pt x="1079995" y="10692003"/>
                </a:lnTo>
                <a:lnTo>
                  <a:pt x="1079995" y="0"/>
                </a:lnTo>
                <a:close/>
              </a:path>
            </a:pathLst>
          </a:custGeom>
          <a:solidFill>
            <a:srgbClr val="004040"/>
          </a:solidFill>
        </p:spPr>
        <p:txBody>
          <a:bodyPr wrap="square" lIns="0" tIns="0" rIns="0" bIns="0" rtlCol="0"/>
          <a:lstStyle/>
          <a:p>
            <a:endParaRPr/>
          </a:p>
        </p:txBody>
      </p:sp>
      <p:sp>
        <p:nvSpPr>
          <p:cNvPr id="4" name="object 10">
            <a:extLst>
              <a:ext uri="{FF2B5EF4-FFF2-40B4-BE49-F238E27FC236}">
                <a16:creationId xmlns:a16="http://schemas.microsoft.com/office/drawing/2014/main" id="{0BEFCBCC-244D-6124-1390-62901C8F5256}"/>
              </a:ext>
            </a:extLst>
          </p:cNvPr>
          <p:cNvSpPr/>
          <p:nvPr/>
        </p:nvSpPr>
        <p:spPr>
          <a:xfrm>
            <a:off x="222744" y="3305345"/>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endParaRPr/>
          </a:p>
        </p:txBody>
      </p:sp>
      <p:sp>
        <p:nvSpPr>
          <p:cNvPr id="6" name="object 14">
            <a:extLst>
              <a:ext uri="{FF2B5EF4-FFF2-40B4-BE49-F238E27FC236}">
                <a16:creationId xmlns:a16="http://schemas.microsoft.com/office/drawing/2014/main" id="{D2FD4971-147F-957E-ADF4-EA6A7DEF159B}"/>
              </a:ext>
            </a:extLst>
          </p:cNvPr>
          <p:cNvSpPr txBox="1">
            <a:spLocks/>
          </p:cNvSpPr>
          <p:nvPr/>
        </p:nvSpPr>
        <p:spPr>
          <a:xfrm>
            <a:off x="1019175" y="6560860"/>
            <a:ext cx="3716020" cy="153888"/>
          </a:xfrm>
          <a:prstGeom prst="rect">
            <a:avLst/>
          </a:prstGeom>
        </p:spPr>
        <p:txBody>
          <a:bodyPr vert="horz" wrap="square" lIns="0" tIns="0" rIns="0" bIns="0" rtlCol="0" anchor="ctr">
            <a:spAutoFit/>
          </a:bodyPr>
          <a:lstStyle>
            <a:defPPr>
              <a:defRPr kern="0"/>
            </a:defPPr>
            <a:lvl1pPr>
              <a:defRPr sz="1200" b="0" i="0">
                <a:solidFill>
                  <a:schemeClr val="tx1"/>
                </a:solidFill>
                <a:latin typeface="Trebuchet MS"/>
                <a:cs typeface="Trebuchet MS"/>
              </a:defRPr>
            </a:lvl1pPr>
          </a:lstStyle>
          <a:p>
            <a:pPr marL="12700"/>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Passenger Information </a:t>
            </a:r>
            <a:r>
              <a:rPr lang="en-GB" sz="1000" b="1" kern="0">
                <a:solidFill>
                  <a:prstClr val="black"/>
                </a:solidFill>
                <a:latin typeface="Aptos Display" panose="02110004020202020204"/>
                <a:cs typeface="Gill Sans MT"/>
              </a:rPr>
              <a:t>D</a:t>
            </a:r>
            <a:r>
              <a:rPr kumimoji="0" lang="en-GB" sz="1000" b="1" i="0" u="none" strike="noStrike" kern="0" cap="none" spc="0" normalizeH="0" baseline="0" noProof="0">
                <a:ln>
                  <a:noFill/>
                </a:ln>
                <a:solidFill>
                  <a:prstClr val="black"/>
                </a:solidFill>
                <a:effectLst/>
                <a:uLnTx/>
                <a:uFillTx/>
                <a:latin typeface="Aptos Display" panose="02110004020202020204"/>
                <a:ea typeface="+mn-ea"/>
                <a:cs typeface="Gill Sans MT"/>
              </a:rPr>
              <a:t>uring Disruption – Debrief </a:t>
            </a:r>
            <a:endParaRPr kumimoji="0" lang="en-GB" sz="1000" b="0" i="0" u="none" strike="noStrike" kern="0" cap="none" spc="140" normalizeH="0" baseline="0" noProof="0">
              <a:ln>
                <a:noFill/>
              </a:ln>
              <a:solidFill>
                <a:prstClr val="black"/>
              </a:solidFill>
              <a:effectLst/>
              <a:uLnTx/>
              <a:uFillTx/>
              <a:latin typeface="Aptos Display" panose="02110004020202020204"/>
              <a:ea typeface="+mn-ea"/>
              <a:cs typeface="Gill Sans MT"/>
            </a:endParaRPr>
          </a:p>
        </p:txBody>
      </p:sp>
      <p:sp>
        <p:nvSpPr>
          <p:cNvPr id="7" name="object 16">
            <a:extLst>
              <a:ext uri="{FF2B5EF4-FFF2-40B4-BE49-F238E27FC236}">
                <a16:creationId xmlns:a16="http://schemas.microsoft.com/office/drawing/2014/main" id="{38F460BE-9B11-2C21-5745-79D37CF13788}"/>
              </a:ext>
            </a:extLst>
          </p:cNvPr>
          <p:cNvSpPr txBox="1">
            <a:spLocks/>
          </p:cNvSpPr>
          <p:nvPr/>
        </p:nvSpPr>
        <p:spPr>
          <a:xfrm>
            <a:off x="1019174" y="229101"/>
            <a:ext cx="10621442" cy="553998"/>
          </a:xfrm>
          <a:prstGeom prst="rect">
            <a:avLst/>
          </a:prstGeom>
        </p:spPr>
        <p:txBody>
          <a:bodyPr vert="horz" wrap="square" lIns="0" tIns="0" rIns="0" bIns="0" rtlCol="0" anchor="t">
            <a:spAutoFit/>
          </a:bodyPr>
          <a:lstStyle>
            <a:lvl1pPr marL="0">
              <a:defRPr sz="14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R="24130"/>
            <a:r>
              <a:rPr lang="en-GB" sz="3600" kern="0" spc="100">
                <a:solidFill>
                  <a:srgbClr val="004040"/>
                </a:solidFill>
                <a:latin typeface="Aptos" panose="020B0004020202020204" pitchFamily="34" charset="0"/>
              </a:rPr>
              <a:t>A REMINDER OF THE DEPTHS SAMPLE </a:t>
            </a:r>
            <a:endParaRPr lang="en-GB" sz="1400" kern="0">
              <a:solidFill>
                <a:srgbClr val="004040"/>
              </a:solidFill>
              <a:latin typeface="Aptos" panose="020B0004020202020204" pitchFamily="34" charset="0"/>
            </a:endParaRPr>
          </a:p>
        </p:txBody>
      </p:sp>
      <p:graphicFrame>
        <p:nvGraphicFramePr>
          <p:cNvPr id="10" name="Table 9">
            <a:extLst>
              <a:ext uri="{FF2B5EF4-FFF2-40B4-BE49-F238E27FC236}">
                <a16:creationId xmlns:a16="http://schemas.microsoft.com/office/drawing/2014/main" id="{D4FD2C10-9726-8D55-C8D7-88244B33F9C0}"/>
              </a:ext>
            </a:extLst>
          </p:cNvPr>
          <p:cNvGraphicFramePr>
            <a:graphicFrameLocks noGrp="1"/>
          </p:cNvGraphicFramePr>
          <p:nvPr>
            <p:extLst>
              <p:ext uri="{D42A27DB-BD31-4B8C-83A1-F6EECF244321}">
                <p14:modId xmlns:p14="http://schemas.microsoft.com/office/powerpoint/2010/main" val="1272218172"/>
              </p:ext>
            </p:extLst>
          </p:nvPr>
        </p:nvGraphicFramePr>
        <p:xfrm>
          <a:off x="3935413" y="1344184"/>
          <a:ext cx="7787400" cy="4765566"/>
        </p:xfrm>
        <a:graphic>
          <a:graphicData uri="http://schemas.openxmlformats.org/drawingml/2006/table">
            <a:tbl>
              <a:tblPr firstRow="1" firstCol="1" bandRow="1">
                <a:tableStyleId>{5C22544A-7EE6-4342-B048-85BDC9FD1C3A}</a:tableStyleId>
              </a:tblPr>
              <a:tblGrid>
                <a:gridCol w="996183">
                  <a:extLst>
                    <a:ext uri="{9D8B030D-6E8A-4147-A177-3AD203B41FA5}">
                      <a16:colId xmlns:a16="http://schemas.microsoft.com/office/drawing/2014/main" val="1798455724"/>
                    </a:ext>
                  </a:extLst>
                </a:gridCol>
                <a:gridCol w="3246633">
                  <a:extLst>
                    <a:ext uri="{9D8B030D-6E8A-4147-A177-3AD203B41FA5}">
                      <a16:colId xmlns:a16="http://schemas.microsoft.com/office/drawing/2014/main" val="4294592904"/>
                    </a:ext>
                  </a:extLst>
                </a:gridCol>
                <a:gridCol w="3544584">
                  <a:extLst>
                    <a:ext uri="{9D8B030D-6E8A-4147-A177-3AD203B41FA5}">
                      <a16:colId xmlns:a16="http://schemas.microsoft.com/office/drawing/2014/main" val="242301671"/>
                    </a:ext>
                  </a:extLst>
                </a:gridCol>
              </a:tblGrid>
              <a:tr h="229566">
                <a:tc>
                  <a:txBody>
                    <a:bodyPr/>
                    <a:lstStyle/>
                    <a:p>
                      <a:pPr algn="ctr"/>
                      <a:r>
                        <a:rPr lang="en-GB" sz="1100">
                          <a:effectLst/>
                          <a:latin typeface="+mn-lt"/>
                        </a:rPr>
                        <a:t>Depth</a:t>
                      </a:r>
                      <a:endParaRPr lang="en-GB" sz="1100">
                        <a:effectLst/>
                        <a:latin typeface="+mn-lt"/>
                        <a:ea typeface="Times New Roman" panose="02020603050405020304" pitchFamily="18" charset="0"/>
                      </a:endParaRPr>
                    </a:p>
                  </a:txBody>
                  <a:tcPr marL="55946" marR="55946" marT="0" marB="0" anchor="ctr">
                    <a:solidFill>
                      <a:schemeClr val="accent3"/>
                    </a:solidFill>
                  </a:tcPr>
                </a:tc>
                <a:tc>
                  <a:txBody>
                    <a:bodyPr/>
                    <a:lstStyle/>
                    <a:p>
                      <a:pPr algn="ctr"/>
                      <a:r>
                        <a:rPr lang="en-GB" sz="1100" dirty="0">
                          <a:effectLst/>
                          <a:latin typeface="+mn-lt"/>
                        </a:rPr>
                        <a:t>Type of impairment</a:t>
                      </a:r>
                      <a:endParaRPr lang="en-GB" sz="1100" dirty="0">
                        <a:effectLst/>
                        <a:latin typeface="+mn-lt"/>
                        <a:ea typeface="Times New Roman" panose="02020603050405020304" pitchFamily="18" charset="0"/>
                      </a:endParaRPr>
                    </a:p>
                  </a:txBody>
                  <a:tcPr marL="55946" marR="55946" marT="0" marB="0" anchor="ctr">
                    <a:solidFill>
                      <a:schemeClr val="accent3"/>
                    </a:solidFill>
                  </a:tcPr>
                </a:tc>
                <a:tc>
                  <a:txBody>
                    <a:bodyPr/>
                    <a:lstStyle/>
                    <a:p>
                      <a:pPr algn="ctr"/>
                      <a:r>
                        <a:rPr lang="en-GB" sz="1100">
                          <a:effectLst/>
                          <a:latin typeface="+mn-lt"/>
                        </a:rPr>
                        <a:t>Other factors to be included</a:t>
                      </a:r>
                      <a:endParaRPr lang="en-GB" sz="1100">
                        <a:effectLst/>
                        <a:latin typeface="+mn-lt"/>
                        <a:ea typeface="Times New Roman" panose="02020603050405020304" pitchFamily="18" charset="0"/>
                      </a:endParaRPr>
                    </a:p>
                  </a:txBody>
                  <a:tcPr marL="55946" marR="55946" marT="0" marB="0" anchor="ctr">
                    <a:solidFill>
                      <a:schemeClr val="accent3"/>
                    </a:solidFill>
                  </a:tcPr>
                </a:tc>
                <a:extLst>
                  <a:ext uri="{0D108BD9-81ED-4DB2-BD59-A6C34878D82A}">
                    <a16:rowId xmlns:a16="http://schemas.microsoft.com/office/drawing/2014/main" val="405113963"/>
                  </a:ext>
                </a:extLst>
              </a:tr>
              <a:tr h="324000">
                <a:tc>
                  <a:txBody>
                    <a:bodyPr/>
                    <a:lstStyle/>
                    <a:p>
                      <a:pPr algn="ctr"/>
                      <a:r>
                        <a:rPr lang="en-GB" sz="1100">
                          <a:effectLst/>
                          <a:latin typeface="+mn-lt"/>
                        </a:rPr>
                        <a:t>Depth 1</a:t>
                      </a:r>
                      <a:endParaRPr lang="en-GB" sz="1100">
                        <a:effectLst/>
                        <a:latin typeface="+mn-lt"/>
                        <a:ea typeface="Times New Roman" panose="02020603050405020304" pitchFamily="18" charset="0"/>
                      </a:endParaRPr>
                    </a:p>
                  </a:txBody>
                  <a:tcPr marL="55946" marR="55946" marT="0" marB="0" anchor="ctr">
                    <a:solidFill>
                      <a:schemeClr val="accent3"/>
                    </a:solidFill>
                  </a:tcPr>
                </a:tc>
                <a:tc rowSpan="3">
                  <a:txBody>
                    <a:bodyPr/>
                    <a:lstStyle/>
                    <a:p>
                      <a:pPr algn="ctr"/>
                      <a:r>
                        <a:rPr lang="en-GB" sz="1100" dirty="0">
                          <a:effectLst/>
                          <a:latin typeface="+mn-lt"/>
                        </a:rPr>
                        <a:t>Mobility issues</a:t>
                      </a:r>
                      <a:endParaRPr lang="en-GB" sz="1100" dirty="0">
                        <a:effectLst/>
                        <a:latin typeface="+mn-lt"/>
                        <a:ea typeface="Times New Roman" panose="02020603050405020304" pitchFamily="18" charset="0"/>
                      </a:endParaRPr>
                    </a:p>
                  </a:txBody>
                  <a:tcPr marL="55946" marR="55946" marT="0" marB="0" anchor="ctr">
                    <a:solidFill>
                      <a:srgbClr val="CCD4CC"/>
                    </a:solidFill>
                  </a:tcPr>
                </a:tc>
                <a:tc rowSpan="14">
                  <a:txBody>
                    <a:bodyPr/>
                    <a:lstStyle/>
                    <a:p>
                      <a:pPr algn="ctr"/>
                      <a:r>
                        <a:rPr lang="en-GB" sz="1100">
                          <a:effectLst/>
                          <a:latin typeface="+mn-lt"/>
                        </a:rPr>
                        <a:t>Aim for a mix of men and women </a:t>
                      </a:r>
                      <a:br>
                        <a:rPr lang="en-GB" sz="1100">
                          <a:effectLst/>
                          <a:latin typeface="+mn-lt"/>
                        </a:rPr>
                      </a:br>
                      <a:br>
                        <a:rPr lang="en-GB" sz="1100">
                          <a:effectLst/>
                          <a:latin typeface="+mn-lt"/>
                        </a:rPr>
                      </a:br>
                      <a:r>
                        <a:rPr lang="en-GB" sz="1100">
                          <a:effectLst/>
                          <a:latin typeface="+mn-lt"/>
                        </a:rPr>
                        <a:t>Aim for a mix of ages / life stages</a:t>
                      </a:r>
                    </a:p>
                    <a:p>
                      <a:pPr algn="ctr"/>
                      <a:r>
                        <a:rPr lang="en-GB" sz="1100">
                          <a:effectLst/>
                          <a:latin typeface="+mn-lt"/>
                        </a:rPr>
                        <a:t> </a:t>
                      </a:r>
                    </a:p>
                    <a:p>
                      <a:pPr algn="ctr"/>
                      <a:r>
                        <a:rPr lang="en-GB" sz="1100">
                          <a:effectLst/>
                          <a:latin typeface="+mn-lt"/>
                        </a:rPr>
                        <a:t>Aim for a mix of locations</a:t>
                      </a:r>
                    </a:p>
                    <a:p>
                      <a:pPr algn="ctr"/>
                      <a:r>
                        <a:rPr lang="en-GB" sz="1100">
                          <a:effectLst/>
                          <a:latin typeface="+mn-lt"/>
                        </a:rPr>
                        <a:t> </a:t>
                      </a:r>
                    </a:p>
                    <a:p>
                      <a:pPr algn="ctr"/>
                      <a:r>
                        <a:rPr lang="en-GB" sz="1100">
                          <a:effectLst/>
                          <a:latin typeface="+mn-lt"/>
                        </a:rPr>
                        <a:t>Aim for a mix of journey length and TOCs</a:t>
                      </a:r>
                    </a:p>
                    <a:p>
                      <a:pPr algn="ctr"/>
                      <a:r>
                        <a:rPr lang="en-GB" sz="1100">
                          <a:effectLst/>
                          <a:latin typeface="+mn-lt"/>
                        </a:rPr>
                        <a:t> </a:t>
                      </a:r>
                    </a:p>
                    <a:p>
                      <a:pPr algn="ctr"/>
                      <a:r>
                        <a:rPr lang="en-GB" sz="1100">
                          <a:effectLst/>
                          <a:latin typeface="+mn-lt"/>
                        </a:rPr>
                        <a:t>No more than 50% of respondents to use Trainline for booking tickets and information about journey planning</a:t>
                      </a:r>
                    </a:p>
                    <a:p>
                      <a:pPr algn="ctr"/>
                      <a:r>
                        <a:rPr lang="en-GB" sz="1100">
                          <a:effectLst/>
                          <a:latin typeface="+mn-lt"/>
                        </a:rPr>
                        <a:t> </a:t>
                      </a:r>
                    </a:p>
                    <a:p>
                      <a:pPr algn="ctr"/>
                      <a:r>
                        <a:rPr lang="en-GB" sz="1100" u="sng">
                          <a:effectLst/>
                          <a:latin typeface="+mn-lt"/>
                        </a:rPr>
                        <a:t>Disruption experience:</a:t>
                      </a:r>
                      <a:endParaRPr lang="en-GB" sz="1100">
                        <a:effectLst/>
                        <a:latin typeface="+mn-lt"/>
                      </a:endParaRPr>
                    </a:p>
                    <a:p>
                      <a:pPr algn="ctr"/>
                      <a:r>
                        <a:rPr lang="en-GB" sz="1100">
                          <a:effectLst/>
                          <a:latin typeface="+mn-lt"/>
                        </a:rPr>
                        <a:t> </a:t>
                      </a:r>
                    </a:p>
                    <a:p>
                      <a:pPr algn="ctr"/>
                      <a:r>
                        <a:rPr lang="en-GB" sz="1100">
                          <a:effectLst/>
                          <a:latin typeface="+mn-lt"/>
                        </a:rPr>
                        <a:t>All to have experienced unplanned disruption when travelling on the UK rail network in the last 2 months.</a:t>
                      </a:r>
                    </a:p>
                    <a:p>
                      <a:pPr algn="ctr"/>
                      <a:r>
                        <a:rPr lang="en-GB" sz="1100">
                          <a:effectLst/>
                          <a:latin typeface="+mn-lt"/>
                        </a:rPr>
                        <a:t> </a:t>
                      </a:r>
                    </a:p>
                    <a:p>
                      <a:pPr algn="ctr"/>
                      <a:r>
                        <a:rPr lang="en-GB" sz="1100">
                          <a:effectLst/>
                          <a:latin typeface="+mn-lt"/>
                        </a:rPr>
                        <a:t>This includes e.g. inclement weather, lack of train crew leading to delay or cancellations, fatalities on the track, trespassers, signal failure</a:t>
                      </a:r>
                    </a:p>
                    <a:p>
                      <a:pPr algn="ctr"/>
                      <a:r>
                        <a:rPr lang="en-GB" sz="1100">
                          <a:effectLst/>
                          <a:latin typeface="+mn-lt"/>
                        </a:rPr>
                        <a:t>but, not planned engineering work nor strike action</a:t>
                      </a:r>
                      <a:br>
                        <a:rPr lang="en-GB" sz="1100">
                          <a:effectLst/>
                          <a:latin typeface="+mn-lt"/>
                        </a:rPr>
                      </a:br>
                      <a:br>
                        <a:rPr lang="en-GB" sz="1100">
                          <a:effectLst/>
                          <a:latin typeface="+mn-lt"/>
                        </a:rPr>
                      </a:br>
                      <a:br>
                        <a:rPr lang="en-GB" sz="1100">
                          <a:effectLst/>
                          <a:latin typeface="+mn-lt"/>
                        </a:rPr>
                      </a:br>
                      <a:r>
                        <a:rPr lang="en-GB" sz="1100">
                          <a:effectLst/>
                          <a:latin typeface="+mn-lt"/>
                        </a:rPr>
                        <a:t>Mix of familiar journeys and unfamiliar journeys</a:t>
                      </a:r>
                    </a:p>
                    <a:p>
                      <a:pPr algn="ctr"/>
                      <a:r>
                        <a:rPr lang="en-GB" sz="1100">
                          <a:effectLst/>
                          <a:latin typeface="+mn-lt"/>
                        </a:rPr>
                        <a:t> </a:t>
                      </a:r>
                      <a:endParaRPr lang="en-GB" sz="1100">
                        <a:effectLst/>
                        <a:latin typeface="+mn-lt"/>
                        <a:ea typeface="Times New Roman" panose="02020603050405020304" pitchFamily="18" charset="0"/>
                      </a:endParaRPr>
                    </a:p>
                  </a:txBody>
                  <a:tcPr marL="55946" marR="55946" marT="0" marB="0" anchor="ctr">
                    <a:solidFill>
                      <a:srgbClr val="CCD4CC"/>
                    </a:solidFill>
                  </a:tcPr>
                </a:tc>
                <a:extLst>
                  <a:ext uri="{0D108BD9-81ED-4DB2-BD59-A6C34878D82A}">
                    <a16:rowId xmlns:a16="http://schemas.microsoft.com/office/drawing/2014/main" val="4194361448"/>
                  </a:ext>
                </a:extLst>
              </a:tr>
              <a:tr h="324000">
                <a:tc>
                  <a:txBody>
                    <a:bodyPr/>
                    <a:lstStyle/>
                    <a:p>
                      <a:pPr algn="ctr"/>
                      <a:r>
                        <a:rPr lang="en-GB" sz="1100">
                          <a:effectLst/>
                          <a:latin typeface="+mn-lt"/>
                        </a:rPr>
                        <a:t>Depth 2</a:t>
                      </a:r>
                      <a:endParaRPr lang="en-GB" sz="1100">
                        <a:effectLst/>
                        <a:latin typeface="+mn-lt"/>
                        <a:ea typeface="Times New Roman" panose="02020603050405020304" pitchFamily="18" charset="0"/>
                      </a:endParaRPr>
                    </a:p>
                  </a:txBody>
                  <a:tcPr marL="55946" marR="55946" marT="0" marB="0" anchor="ctr">
                    <a:solidFill>
                      <a:schemeClr val="accent3"/>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91722355"/>
                  </a:ext>
                </a:extLst>
              </a:tr>
              <a:tr h="324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a:effectLst/>
                          <a:latin typeface="+mn-lt"/>
                        </a:rPr>
                        <a:t>Depth 3</a:t>
                      </a:r>
                      <a:endParaRPr lang="en-GB" sz="1100">
                        <a:effectLst/>
                        <a:latin typeface="+mn-lt"/>
                        <a:ea typeface="Times New Roman" panose="02020603050405020304" pitchFamily="18" charset="0"/>
                      </a:endParaRPr>
                    </a:p>
                  </a:txBody>
                  <a:tcPr marL="55946" marR="55946" marT="0" marB="0" anchor="ctr">
                    <a:solidFill>
                      <a:schemeClr val="accent3"/>
                    </a:solidFill>
                  </a:tcPr>
                </a:tc>
                <a:tc vMerge="1">
                  <a:txBody>
                    <a:bodyPr/>
                    <a:lstStyle/>
                    <a:p>
                      <a:pPr algn="ctr"/>
                      <a:endParaRPr lang="en-GB" sz="1050">
                        <a:effectLst/>
                        <a:latin typeface="Times New Roman" panose="02020603050405020304" pitchFamily="18" charset="0"/>
                        <a:ea typeface="Times New Roman" panose="02020603050405020304" pitchFamily="18" charset="0"/>
                      </a:endParaRPr>
                    </a:p>
                  </a:txBody>
                  <a:tcPr marL="55946" marR="55946" marT="0" marB="0" anchor="ctr">
                    <a:solidFill>
                      <a:srgbClr val="CCD4CC"/>
                    </a:solidFill>
                  </a:tcPr>
                </a:tc>
                <a:tc vMerge="1">
                  <a:txBody>
                    <a:bodyPr/>
                    <a:lstStyle/>
                    <a:p>
                      <a:endParaRPr lang="en-GB"/>
                    </a:p>
                  </a:txBody>
                  <a:tcPr/>
                </a:tc>
                <a:extLst>
                  <a:ext uri="{0D108BD9-81ED-4DB2-BD59-A6C34878D82A}">
                    <a16:rowId xmlns:a16="http://schemas.microsoft.com/office/drawing/2014/main" val="2858811735"/>
                  </a:ext>
                </a:extLst>
              </a:tr>
              <a:tr h="324000">
                <a:tc>
                  <a:txBody>
                    <a:bodyPr/>
                    <a:lstStyle/>
                    <a:p>
                      <a:pPr algn="ctr"/>
                      <a:r>
                        <a:rPr lang="en-GB" sz="1100">
                          <a:effectLst/>
                          <a:latin typeface="+mn-lt"/>
                        </a:rPr>
                        <a:t>Depth 4</a:t>
                      </a:r>
                      <a:endParaRPr lang="en-GB" sz="1100">
                        <a:effectLst/>
                        <a:latin typeface="+mn-lt"/>
                        <a:ea typeface="Times New Roman" panose="02020603050405020304" pitchFamily="18" charset="0"/>
                      </a:endParaRPr>
                    </a:p>
                  </a:txBody>
                  <a:tcPr marL="55946" marR="55946" marT="0" marB="0" anchor="ctr">
                    <a:solidFill>
                      <a:schemeClr val="accent3"/>
                    </a:solidFill>
                  </a:tcPr>
                </a:tc>
                <a:tc rowSpan="2">
                  <a:txBody>
                    <a:bodyPr/>
                    <a:lstStyle/>
                    <a:p>
                      <a:pPr algn="ctr"/>
                      <a:r>
                        <a:rPr lang="en-GB" sz="1100">
                          <a:effectLst/>
                          <a:latin typeface="+mn-lt"/>
                        </a:rPr>
                        <a:t>Neurodiverse</a:t>
                      </a:r>
                      <a:endParaRPr lang="en-GB" sz="1100">
                        <a:effectLst/>
                        <a:latin typeface="+mn-lt"/>
                        <a:ea typeface="Times New Roman" panose="02020603050405020304" pitchFamily="18" charset="0"/>
                      </a:endParaRPr>
                    </a:p>
                  </a:txBody>
                  <a:tcPr marL="55946" marR="55946" marT="0" marB="0" anchor="ctr">
                    <a:solidFill>
                      <a:srgbClr val="E7EBE8"/>
                    </a:solidFill>
                  </a:tcPr>
                </a:tc>
                <a:tc vMerge="1">
                  <a:txBody>
                    <a:bodyPr/>
                    <a:lstStyle/>
                    <a:p>
                      <a:endParaRPr lang="en-GB"/>
                    </a:p>
                  </a:txBody>
                  <a:tcPr/>
                </a:tc>
                <a:extLst>
                  <a:ext uri="{0D108BD9-81ED-4DB2-BD59-A6C34878D82A}">
                    <a16:rowId xmlns:a16="http://schemas.microsoft.com/office/drawing/2014/main" val="3460648669"/>
                  </a:ext>
                </a:extLst>
              </a:tr>
              <a:tr h="324000">
                <a:tc>
                  <a:txBody>
                    <a:bodyPr/>
                    <a:lstStyle/>
                    <a:p>
                      <a:pPr algn="ctr"/>
                      <a:r>
                        <a:rPr lang="en-GB" sz="1100">
                          <a:effectLst/>
                          <a:latin typeface="+mn-lt"/>
                        </a:rPr>
                        <a:t>Depth 5</a:t>
                      </a:r>
                      <a:endParaRPr lang="en-GB" sz="1100">
                        <a:effectLst/>
                        <a:latin typeface="+mn-lt"/>
                        <a:ea typeface="Times New Roman" panose="02020603050405020304" pitchFamily="18" charset="0"/>
                      </a:endParaRPr>
                    </a:p>
                  </a:txBody>
                  <a:tcPr marL="55946" marR="55946" marT="0" marB="0" anchor="ctr">
                    <a:solidFill>
                      <a:schemeClr val="accent3"/>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451538013"/>
                  </a:ext>
                </a:extLst>
              </a:tr>
              <a:tr h="324000">
                <a:tc>
                  <a:txBody>
                    <a:bodyPr/>
                    <a:lstStyle/>
                    <a:p>
                      <a:pPr algn="ctr"/>
                      <a:r>
                        <a:rPr lang="en-GB" sz="1100">
                          <a:effectLst/>
                          <a:latin typeface="+mn-lt"/>
                        </a:rPr>
                        <a:t>Depth 6</a:t>
                      </a:r>
                      <a:endParaRPr lang="en-GB" sz="1100">
                        <a:effectLst/>
                        <a:latin typeface="+mn-lt"/>
                        <a:ea typeface="Times New Roman" panose="02020603050405020304" pitchFamily="18" charset="0"/>
                      </a:endParaRPr>
                    </a:p>
                  </a:txBody>
                  <a:tcPr marL="55946" marR="55946" marT="0" marB="0" anchor="ctr">
                    <a:solidFill>
                      <a:schemeClr val="accent3"/>
                    </a:solidFill>
                  </a:tcPr>
                </a:tc>
                <a:tc rowSpan="3">
                  <a:txBody>
                    <a:bodyPr/>
                    <a:lstStyle/>
                    <a:p>
                      <a:pPr algn="ctr"/>
                      <a:r>
                        <a:rPr lang="en-GB" sz="1100" dirty="0">
                          <a:effectLst/>
                          <a:latin typeface="+mn-lt"/>
                        </a:rPr>
                        <a:t>Audio impaired</a:t>
                      </a:r>
                      <a:br>
                        <a:rPr lang="en-GB" sz="1100" dirty="0">
                          <a:effectLst/>
                          <a:latin typeface="+mn-lt"/>
                        </a:rPr>
                      </a:br>
                      <a:r>
                        <a:rPr lang="en-GB" sz="1100" dirty="0">
                          <a:effectLst/>
                          <a:latin typeface="+mn-lt"/>
                        </a:rPr>
                        <a:t>(none to have BSL as first language)</a:t>
                      </a:r>
                      <a:endParaRPr lang="en-GB" sz="1100" dirty="0">
                        <a:effectLst/>
                        <a:latin typeface="+mn-lt"/>
                        <a:ea typeface="Times New Roman" panose="02020603050405020304" pitchFamily="18" charset="0"/>
                      </a:endParaRPr>
                    </a:p>
                  </a:txBody>
                  <a:tcPr marL="55946" marR="55946" marT="0" marB="0" anchor="ctr">
                    <a:solidFill>
                      <a:srgbClr val="CCD4CC"/>
                    </a:solidFill>
                  </a:tcPr>
                </a:tc>
                <a:tc vMerge="1">
                  <a:txBody>
                    <a:bodyPr/>
                    <a:lstStyle/>
                    <a:p>
                      <a:endParaRPr lang="en-GB"/>
                    </a:p>
                  </a:txBody>
                  <a:tcPr/>
                </a:tc>
                <a:extLst>
                  <a:ext uri="{0D108BD9-81ED-4DB2-BD59-A6C34878D82A}">
                    <a16:rowId xmlns:a16="http://schemas.microsoft.com/office/drawing/2014/main" val="2861551088"/>
                  </a:ext>
                </a:extLst>
              </a:tr>
              <a:tr h="324000">
                <a:tc>
                  <a:txBody>
                    <a:bodyPr/>
                    <a:lstStyle/>
                    <a:p>
                      <a:pPr algn="ctr"/>
                      <a:r>
                        <a:rPr lang="en-GB" sz="1100">
                          <a:effectLst/>
                          <a:latin typeface="+mn-lt"/>
                        </a:rPr>
                        <a:t>Depth 7</a:t>
                      </a:r>
                      <a:endParaRPr lang="en-GB" sz="1100">
                        <a:effectLst/>
                        <a:latin typeface="+mn-lt"/>
                        <a:ea typeface="Times New Roman" panose="02020603050405020304" pitchFamily="18" charset="0"/>
                      </a:endParaRPr>
                    </a:p>
                  </a:txBody>
                  <a:tcPr marL="55946" marR="55946" marT="0" marB="0" anchor="ctr">
                    <a:solidFill>
                      <a:schemeClr val="accent3"/>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37804679"/>
                  </a:ext>
                </a:extLst>
              </a:tr>
              <a:tr h="324000">
                <a:tc>
                  <a:txBody>
                    <a:bodyPr/>
                    <a:lstStyle/>
                    <a:p>
                      <a:pPr algn="ctr"/>
                      <a:r>
                        <a:rPr lang="en-GB" sz="1100">
                          <a:effectLst/>
                          <a:latin typeface="+mn-lt"/>
                        </a:rPr>
                        <a:t>Depth 8</a:t>
                      </a:r>
                      <a:endParaRPr lang="en-GB" sz="1100">
                        <a:effectLst/>
                        <a:latin typeface="+mn-lt"/>
                        <a:ea typeface="Times New Roman" panose="02020603050405020304" pitchFamily="18" charset="0"/>
                      </a:endParaRPr>
                    </a:p>
                  </a:txBody>
                  <a:tcPr marL="55946" marR="55946" marT="0" marB="0" anchor="ctr">
                    <a:solidFill>
                      <a:schemeClr val="accent3"/>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687318919"/>
                  </a:ext>
                </a:extLst>
              </a:tr>
              <a:tr h="324000">
                <a:tc>
                  <a:txBody>
                    <a:bodyPr/>
                    <a:lstStyle/>
                    <a:p>
                      <a:pPr algn="ctr"/>
                      <a:r>
                        <a:rPr lang="en-GB" sz="1100">
                          <a:effectLst/>
                          <a:latin typeface="+mn-lt"/>
                        </a:rPr>
                        <a:t>Depth 9</a:t>
                      </a:r>
                      <a:endParaRPr lang="en-GB" sz="1100">
                        <a:effectLst/>
                        <a:latin typeface="+mn-lt"/>
                        <a:ea typeface="Times New Roman" panose="02020603050405020304" pitchFamily="18" charset="0"/>
                      </a:endParaRPr>
                    </a:p>
                  </a:txBody>
                  <a:tcPr marL="55946" marR="55946" marT="0" marB="0" anchor="ctr">
                    <a:solidFill>
                      <a:schemeClr val="accent3"/>
                    </a:solidFill>
                  </a:tcPr>
                </a:tc>
                <a:tc rowSpan="4">
                  <a:txBody>
                    <a:bodyPr/>
                    <a:lstStyle/>
                    <a:p>
                      <a:pPr algn="ctr"/>
                      <a:r>
                        <a:rPr lang="en-GB" sz="1100">
                          <a:effectLst/>
                          <a:latin typeface="+mn-lt"/>
                        </a:rPr>
                        <a:t>Visually impaired</a:t>
                      </a:r>
                      <a:endParaRPr lang="en-GB" sz="1100">
                        <a:effectLst/>
                        <a:latin typeface="+mn-lt"/>
                        <a:ea typeface="Times New Roman" panose="02020603050405020304" pitchFamily="18" charset="0"/>
                      </a:endParaRPr>
                    </a:p>
                  </a:txBody>
                  <a:tcPr marL="55946" marR="55946" marT="0" marB="0" anchor="ctr">
                    <a:solidFill>
                      <a:srgbClr val="E7EBE8"/>
                    </a:solidFill>
                  </a:tcPr>
                </a:tc>
                <a:tc vMerge="1">
                  <a:txBody>
                    <a:bodyPr/>
                    <a:lstStyle/>
                    <a:p>
                      <a:endParaRPr lang="en-GB"/>
                    </a:p>
                  </a:txBody>
                  <a:tcPr/>
                </a:tc>
                <a:extLst>
                  <a:ext uri="{0D108BD9-81ED-4DB2-BD59-A6C34878D82A}">
                    <a16:rowId xmlns:a16="http://schemas.microsoft.com/office/drawing/2014/main" val="4144112536"/>
                  </a:ext>
                </a:extLst>
              </a:tr>
              <a:tr h="324000">
                <a:tc>
                  <a:txBody>
                    <a:bodyPr/>
                    <a:lstStyle/>
                    <a:p>
                      <a:pPr algn="ctr"/>
                      <a:r>
                        <a:rPr lang="en-GB" sz="1100">
                          <a:effectLst/>
                          <a:latin typeface="+mn-lt"/>
                        </a:rPr>
                        <a:t>Depth 10</a:t>
                      </a:r>
                      <a:endParaRPr lang="en-GB" sz="1100">
                        <a:effectLst/>
                        <a:latin typeface="+mn-lt"/>
                        <a:ea typeface="Times New Roman" panose="02020603050405020304" pitchFamily="18" charset="0"/>
                      </a:endParaRPr>
                    </a:p>
                  </a:txBody>
                  <a:tcPr marL="55946" marR="55946" marT="0" marB="0" anchor="ctr">
                    <a:solidFill>
                      <a:schemeClr val="accent3"/>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680685398"/>
                  </a:ext>
                </a:extLst>
              </a:tr>
              <a:tr h="324000">
                <a:tc>
                  <a:txBody>
                    <a:bodyPr/>
                    <a:lstStyle/>
                    <a:p>
                      <a:pPr algn="ctr"/>
                      <a:r>
                        <a:rPr lang="en-GB" sz="1100">
                          <a:effectLst/>
                          <a:latin typeface="+mn-lt"/>
                        </a:rPr>
                        <a:t>Depth 11</a:t>
                      </a:r>
                      <a:endParaRPr lang="en-GB" sz="1100">
                        <a:effectLst/>
                        <a:latin typeface="+mn-lt"/>
                        <a:ea typeface="Times New Roman" panose="02020603050405020304" pitchFamily="18" charset="0"/>
                      </a:endParaRPr>
                    </a:p>
                  </a:txBody>
                  <a:tcPr marL="55946" marR="55946" marT="0" marB="0" anchor="ctr">
                    <a:solidFill>
                      <a:schemeClr val="accent3"/>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4059289530"/>
                  </a:ext>
                </a:extLst>
              </a:tr>
              <a:tr h="324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a:effectLst/>
                          <a:latin typeface="+mn-lt"/>
                        </a:rPr>
                        <a:t>Depth 12</a:t>
                      </a:r>
                      <a:endParaRPr lang="en-GB" sz="1100">
                        <a:effectLst/>
                        <a:latin typeface="+mn-lt"/>
                        <a:ea typeface="Times New Roman" panose="02020603050405020304" pitchFamily="18" charset="0"/>
                      </a:endParaRPr>
                    </a:p>
                  </a:txBody>
                  <a:tcPr marL="55946" marR="55946" marT="0" marB="0" anchor="ctr">
                    <a:solidFill>
                      <a:schemeClr val="accent3"/>
                    </a:solidFill>
                  </a:tcPr>
                </a:tc>
                <a:tc vMerge="1">
                  <a:txBody>
                    <a:bodyPr/>
                    <a:lstStyle/>
                    <a:p>
                      <a:pPr algn="ctr"/>
                      <a:endParaRPr lang="en-GB" sz="1050">
                        <a:effectLst/>
                        <a:latin typeface="Times New Roman" panose="02020603050405020304" pitchFamily="18" charset="0"/>
                        <a:ea typeface="Times New Roman" panose="02020603050405020304" pitchFamily="18" charset="0"/>
                      </a:endParaRPr>
                    </a:p>
                  </a:txBody>
                  <a:tcPr marL="55946" marR="55946" marT="0" marB="0" anchor="ctr">
                    <a:solidFill>
                      <a:srgbClr val="E7EBE8"/>
                    </a:solidFill>
                  </a:tcPr>
                </a:tc>
                <a:tc vMerge="1">
                  <a:txBody>
                    <a:bodyPr/>
                    <a:lstStyle/>
                    <a:p>
                      <a:endParaRPr lang="en-GB"/>
                    </a:p>
                  </a:txBody>
                  <a:tcPr/>
                </a:tc>
                <a:extLst>
                  <a:ext uri="{0D108BD9-81ED-4DB2-BD59-A6C34878D82A}">
                    <a16:rowId xmlns:a16="http://schemas.microsoft.com/office/drawing/2014/main" val="646080519"/>
                  </a:ext>
                </a:extLst>
              </a:tr>
              <a:tr h="324000">
                <a:tc>
                  <a:txBody>
                    <a:bodyPr/>
                    <a:lstStyle/>
                    <a:p>
                      <a:pPr algn="ctr"/>
                      <a:r>
                        <a:rPr lang="en-GB" sz="1100">
                          <a:effectLst/>
                          <a:latin typeface="+mn-lt"/>
                        </a:rPr>
                        <a:t>Depth 13</a:t>
                      </a:r>
                      <a:endParaRPr lang="en-GB" sz="1100">
                        <a:effectLst/>
                        <a:latin typeface="+mn-lt"/>
                        <a:ea typeface="Times New Roman" panose="02020603050405020304" pitchFamily="18" charset="0"/>
                      </a:endParaRPr>
                    </a:p>
                  </a:txBody>
                  <a:tcPr marL="55946" marR="55946" marT="0" marB="0" anchor="ctr">
                    <a:solidFill>
                      <a:schemeClr val="accent3"/>
                    </a:solidFill>
                  </a:tcPr>
                </a:tc>
                <a:tc rowSpan="2">
                  <a:txBody>
                    <a:bodyPr/>
                    <a:lstStyle/>
                    <a:p>
                      <a:pPr algn="ctr"/>
                      <a:r>
                        <a:rPr lang="en-GB" sz="1100">
                          <a:effectLst/>
                          <a:latin typeface="+mn-lt"/>
                        </a:rPr>
                        <a:t>Digitally disengaged</a:t>
                      </a:r>
                      <a:endParaRPr lang="en-GB" sz="1100">
                        <a:effectLst/>
                        <a:latin typeface="+mn-lt"/>
                        <a:ea typeface="Times New Roman" panose="02020603050405020304" pitchFamily="18" charset="0"/>
                      </a:endParaRPr>
                    </a:p>
                  </a:txBody>
                  <a:tcPr marL="55946" marR="55946" marT="0" marB="0" anchor="ctr">
                    <a:solidFill>
                      <a:srgbClr val="CCD4CC"/>
                    </a:solidFill>
                  </a:tcPr>
                </a:tc>
                <a:tc vMerge="1">
                  <a:txBody>
                    <a:bodyPr/>
                    <a:lstStyle/>
                    <a:p>
                      <a:endParaRPr lang="en-GB"/>
                    </a:p>
                  </a:txBody>
                  <a:tcPr/>
                </a:tc>
                <a:extLst>
                  <a:ext uri="{0D108BD9-81ED-4DB2-BD59-A6C34878D82A}">
                    <a16:rowId xmlns:a16="http://schemas.microsoft.com/office/drawing/2014/main" val="1480742099"/>
                  </a:ext>
                </a:extLst>
              </a:tr>
              <a:tr h="324000">
                <a:tc>
                  <a:txBody>
                    <a:bodyPr/>
                    <a:lstStyle/>
                    <a:p>
                      <a:pPr algn="ctr"/>
                      <a:r>
                        <a:rPr lang="en-GB" sz="1100" dirty="0">
                          <a:effectLst/>
                          <a:latin typeface="+mn-lt"/>
                        </a:rPr>
                        <a:t>Depth 14</a:t>
                      </a:r>
                      <a:endParaRPr lang="en-GB" sz="1100" dirty="0">
                        <a:effectLst/>
                        <a:latin typeface="+mn-lt"/>
                        <a:ea typeface="Times New Roman" panose="02020603050405020304" pitchFamily="18" charset="0"/>
                      </a:endParaRPr>
                    </a:p>
                  </a:txBody>
                  <a:tcPr marL="55946" marR="55946" marT="0" marB="0" anchor="ctr">
                    <a:solidFill>
                      <a:schemeClr val="accent3"/>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195193883"/>
                  </a:ext>
                </a:extLst>
              </a:tr>
            </a:tbl>
          </a:graphicData>
        </a:graphic>
      </p:graphicFrame>
      <p:sp>
        <p:nvSpPr>
          <p:cNvPr id="8" name="object 11">
            <a:extLst>
              <a:ext uri="{FF2B5EF4-FFF2-40B4-BE49-F238E27FC236}">
                <a16:creationId xmlns:a16="http://schemas.microsoft.com/office/drawing/2014/main" id="{CD3B846A-A184-EB79-77FE-955D2CECF5C1}"/>
              </a:ext>
            </a:extLst>
          </p:cNvPr>
          <p:cNvSpPr/>
          <p:nvPr/>
        </p:nvSpPr>
        <p:spPr>
          <a:xfrm>
            <a:off x="1019174" y="1368398"/>
            <a:ext cx="2780237" cy="4705643"/>
          </a:xfrm>
          <a:custGeom>
            <a:avLst/>
            <a:gdLst/>
            <a:ahLst/>
            <a:cxnLst/>
            <a:rect l="l" t="t" r="r" b="b"/>
            <a:pathLst>
              <a:path w="11196320" h="6084570">
                <a:moveTo>
                  <a:pt x="11196002" y="0"/>
                </a:moveTo>
                <a:lnTo>
                  <a:pt x="0" y="0"/>
                </a:lnTo>
                <a:lnTo>
                  <a:pt x="0" y="6083998"/>
                </a:lnTo>
                <a:lnTo>
                  <a:pt x="11196002" y="6083998"/>
                </a:lnTo>
                <a:lnTo>
                  <a:pt x="11196002" y="0"/>
                </a:lnTo>
                <a:close/>
              </a:path>
            </a:pathLst>
          </a:custGeom>
          <a:solidFill>
            <a:srgbClr val="F2F2F2"/>
          </a:solidFill>
        </p:spPr>
        <p:txBody>
          <a:bodyPr wrap="square" lIns="0" tIns="0" rIns="0" bIns="0" rtlCol="0"/>
          <a:lstStyle/>
          <a:p>
            <a:endParaRPr/>
          </a:p>
        </p:txBody>
      </p:sp>
      <p:sp>
        <p:nvSpPr>
          <p:cNvPr id="9" name="Text Placeholder 4">
            <a:extLst>
              <a:ext uri="{FF2B5EF4-FFF2-40B4-BE49-F238E27FC236}">
                <a16:creationId xmlns:a16="http://schemas.microsoft.com/office/drawing/2014/main" id="{31FDEFC8-D011-AA5E-9357-69457A70A7E6}"/>
              </a:ext>
            </a:extLst>
          </p:cNvPr>
          <p:cNvSpPr txBox="1">
            <a:spLocks/>
          </p:cNvSpPr>
          <p:nvPr/>
        </p:nvSpPr>
        <p:spPr>
          <a:xfrm>
            <a:off x="1019175" y="1511907"/>
            <a:ext cx="2646595" cy="45453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a:t>Additional considerations: </a:t>
            </a:r>
          </a:p>
          <a:p>
            <a:pPr marL="171450" indent="-171450">
              <a:spcBef>
                <a:spcPts val="300"/>
              </a:spcBef>
            </a:pPr>
            <a:r>
              <a:rPr lang="en-GB" sz="1400"/>
              <a:t>All participants completed a short paper or pre-task ahead of their focus group </a:t>
            </a:r>
          </a:p>
          <a:p>
            <a:pPr marL="171450" indent="-171450">
              <a:spcBef>
                <a:spcPts val="300"/>
              </a:spcBef>
            </a:pPr>
            <a:r>
              <a:rPr lang="en-GB" sz="1400"/>
              <a:t>All interviews lasted c. 45 – 60 minutes </a:t>
            </a:r>
          </a:p>
          <a:p>
            <a:pPr marL="171450" indent="-171450">
              <a:spcBef>
                <a:spcPts val="300"/>
              </a:spcBef>
            </a:pPr>
            <a:r>
              <a:rPr lang="en-GB" sz="1400"/>
              <a:t>Interviews were conducted either via MS Teams or via telephone at participant’s request</a:t>
            </a:r>
          </a:p>
          <a:p>
            <a:pPr marL="171450" indent="-171450">
              <a:spcBef>
                <a:spcPts val="300"/>
              </a:spcBef>
            </a:pPr>
            <a:r>
              <a:rPr lang="en-GB" sz="1400"/>
              <a:t>All interviews were conducted between 15</a:t>
            </a:r>
            <a:r>
              <a:rPr lang="en-GB" sz="1400" baseline="30000"/>
              <a:t>th</a:t>
            </a:r>
            <a:r>
              <a:rPr lang="en-GB" sz="1400"/>
              <a:t> July and 5</a:t>
            </a:r>
            <a:r>
              <a:rPr lang="en-GB" sz="1400" baseline="30000"/>
              <a:t>th</a:t>
            </a:r>
            <a:r>
              <a:rPr lang="en-GB" sz="1400"/>
              <a:t> August 2024 </a:t>
            </a:r>
          </a:p>
          <a:p>
            <a:pPr marL="171450" indent="-171450">
              <a:spcBef>
                <a:spcPts val="300"/>
              </a:spcBef>
            </a:pPr>
            <a:r>
              <a:rPr lang="en-GB" sz="1400"/>
              <a:t>For full screening details, please see separate document, available on request </a:t>
            </a:r>
          </a:p>
        </p:txBody>
      </p:sp>
      <p:sp>
        <p:nvSpPr>
          <p:cNvPr id="11" name="Footer Placeholder 10">
            <a:extLst>
              <a:ext uri="{FF2B5EF4-FFF2-40B4-BE49-F238E27FC236}">
                <a16:creationId xmlns:a16="http://schemas.microsoft.com/office/drawing/2014/main" id="{A985F46E-75BA-4225-52BC-4766CD5822D1}"/>
              </a:ext>
            </a:extLst>
          </p:cNvPr>
          <p:cNvSpPr>
            <a:spLocks noGrp="1"/>
          </p:cNvSpPr>
          <p:nvPr>
            <p:ph type="ftr" sz="quarter" idx="11"/>
          </p:nvPr>
        </p:nvSpPr>
        <p:spPr/>
        <p:txBody>
          <a:bodyPr/>
          <a:lstStyle/>
          <a:p>
            <a:r>
              <a:rPr lang="en-GB"/>
              <a:t>© Quadrangle 2024 INTERNAL</a:t>
            </a:r>
          </a:p>
        </p:txBody>
      </p:sp>
      <p:sp>
        <p:nvSpPr>
          <p:cNvPr id="5" name="Slide Number Placeholder 4">
            <a:extLst>
              <a:ext uri="{FF2B5EF4-FFF2-40B4-BE49-F238E27FC236}">
                <a16:creationId xmlns:a16="http://schemas.microsoft.com/office/drawing/2014/main" id="{17BC04A7-E9B7-8D60-3EB8-C23AF53564FC}"/>
              </a:ext>
            </a:extLst>
          </p:cNvPr>
          <p:cNvSpPr>
            <a:spLocks noGrp="1"/>
          </p:cNvSpPr>
          <p:nvPr>
            <p:ph type="sldNum" sz="quarter" idx="12"/>
          </p:nvPr>
        </p:nvSpPr>
        <p:spPr/>
        <p:txBody>
          <a:bodyPr/>
          <a:lstStyle/>
          <a:p>
            <a:fld id="{D21AD756-BDF5-4970-ABE2-54C1A0898887}" type="slidenum">
              <a:rPr lang="en-GB" smtClean="0"/>
              <a:t>8</a:t>
            </a:fld>
            <a:endParaRPr lang="en-GB"/>
          </a:p>
        </p:txBody>
      </p:sp>
    </p:spTree>
    <p:extLst>
      <p:ext uri="{BB962C8B-B14F-4D97-AF65-F5344CB8AC3E}">
        <p14:creationId xmlns:p14="http://schemas.microsoft.com/office/powerpoint/2010/main" val="3640885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5FC0CD-184F-F3AC-8DB5-D3AE6A7E642B}"/>
              </a:ext>
            </a:extLst>
          </p:cNvPr>
          <p:cNvSpPr/>
          <p:nvPr/>
        </p:nvSpPr>
        <p:spPr>
          <a:xfrm>
            <a:off x="664692" y="22412"/>
            <a:ext cx="11518711" cy="6858000"/>
          </a:xfrm>
          <a:prstGeom prst="rect">
            <a:avLst/>
          </a:prstGeom>
          <a:solidFill>
            <a:srgbClr val="000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Picture 7">
            <a:extLst>
              <a:ext uri="{FF2B5EF4-FFF2-40B4-BE49-F238E27FC236}">
                <a16:creationId xmlns:a16="http://schemas.microsoft.com/office/drawing/2014/main" id="{F4F9BA12-072C-6E6E-E362-5DC617C5450E}"/>
              </a:ext>
            </a:extLst>
          </p:cNvPr>
          <p:cNvPicPr>
            <a:picLocks noChangeAspect="1"/>
          </p:cNvPicPr>
          <p:nvPr/>
        </p:nvPicPr>
        <p:blipFill rotWithShape="1">
          <a:blip r:embed="rId2">
            <a:extLst>
              <a:ext uri="{28A0092B-C50C-407E-A947-70E740481C1C}">
                <a14:useLocalDpi xmlns:a14="http://schemas.microsoft.com/office/drawing/2010/main" val="0"/>
              </a:ext>
            </a:extLst>
          </a:blip>
          <a:srcRect t="-115"/>
          <a:stretch/>
        </p:blipFill>
        <p:spPr>
          <a:xfrm>
            <a:off x="8598" y="-6367"/>
            <a:ext cx="12174806" cy="6864367"/>
          </a:xfrm>
          <a:prstGeom prst="rect">
            <a:avLst/>
          </a:prstGeom>
        </p:spPr>
      </p:pic>
      <p:sp>
        <p:nvSpPr>
          <p:cNvPr id="11" name="object 12">
            <a:extLst>
              <a:ext uri="{FF2B5EF4-FFF2-40B4-BE49-F238E27FC236}">
                <a16:creationId xmlns:a16="http://schemas.microsoft.com/office/drawing/2014/main" id="{4FE2C771-29F3-1CFA-5FDA-CFD9E22165AA}"/>
              </a:ext>
            </a:extLst>
          </p:cNvPr>
          <p:cNvSpPr/>
          <p:nvPr/>
        </p:nvSpPr>
        <p:spPr>
          <a:xfrm>
            <a:off x="7643973" y="2476071"/>
            <a:ext cx="4191957" cy="3677551"/>
          </a:xfrm>
          <a:custGeom>
            <a:avLst/>
            <a:gdLst/>
            <a:ahLst/>
            <a:cxnLst/>
            <a:rect l="l" t="t" r="r" b="b"/>
            <a:pathLst>
              <a:path w="8496300" h="6678295">
                <a:moveTo>
                  <a:pt x="8495995" y="0"/>
                </a:moveTo>
                <a:lnTo>
                  <a:pt x="0" y="0"/>
                </a:lnTo>
                <a:lnTo>
                  <a:pt x="0" y="6677990"/>
                </a:lnTo>
                <a:lnTo>
                  <a:pt x="8495995" y="6677990"/>
                </a:lnTo>
                <a:lnTo>
                  <a:pt x="8495995" y="0"/>
                </a:lnTo>
                <a:close/>
              </a:path>
            </a:pathLst>
          </a:custGeom>
          <a:solidFill>
            <a:schemeClr val="accent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7F0C383E-8B34-2B7F-6506-7F076C5290C1}"/>
              </a:ext>
            </a:extLst>
          </p:cNvPr>
          <p:cNvSpPr>
            <a:spLocks noGrp="1"/>
          </p:cNvSpPr>
          <p:nvPr>
            <p:ph type="title"/>
          </p:nvPr>
        </p:nvSpPr>
        <p:spPr/>
        <p:txBody>
          <a:bodyPr/>
          <a:lstStyle/>
          <a:p>
            <a:r>
              <a:rPr kumimoji="0" lang="en-GB" sz="4400" b="0" i="0" u="none" strike="noStrike" kern="0" cap="none" spc="100" normalizeH="0" baseline="0" noProof="0">
                <a:ln>
                  <a:noFill/>
                </a:ln>
                <a:solidFill>
                  <a:prstClr val="white"/>
                </a:solidFill>
                <a:effectLst/>
                <a:uLnTx/>
                <a:uFillTx/>
                <a:latin typeface="Aptos" panose="020B0004020202020204" pitchFamily="34" charset="0"/>
                <a:ea typeface="+mn-ea"/>
                <a:cs typeface="Arial"/>
              </a:rPr>
              <a:t>CONTENTS</a:t>
            </a:r>
            <a:endParaRPr lang="en-GB"/>
          </a:p>
        </p:txBody>
      </p:sp>
      <p:sp>
        <p:nvSpPr>
          <p:cNvPr id="9" name="Footer Placeholder 4">
            <a:extLst>
              <a:ext uri="{FF2B5EF4-FFF2-40B4-BE49-F238E27FC236}">
                <a16:creationId xmlns:a16="http://schemas.microsoft.com/office/drawing/2014/main" id="{8C8354E7-9164-0C1A-4848-C9979B5F30C3}"/>
              </a:ext>
            </a:extLst>
          </p:cNvPr>
          <p:cNvSpPr txBox="1">
            <a:spLocks/>
          </p:cNvSpPr>
          <p:nvPr/>
        </p:nvSpPr>
        <p:spPr>
          <a:xfrm>
            <a:off x="10164726" y="6514435"/>
            <a:ext cx="1671204" cy="241945"/>
          </a:xfrm>
          <a:prstGeom prst="rect">
            <a:avLst/>
          </a:prstGeom>
        </p:spPr>
        <p:txBody>
          <a:bodyPr vert="horz" lIns="0" tIns="0" rIns="0" bIns="0" rtlCol="0" anchor="ctr"/>
          <a:lstStyle>
            <a:defPPr>
              <a:defRPr lang="en-US"/>
            </a:defPPr>
            <a:lvl1pPr marL="0" algn="l" defTabSz="457200" rtl="0" eaLnBrk="1" latinLnBrk="0" hangingPunct="1">
              <a:defRPr sz="700" kern="1200">
                <a:solidFill>
                  <a:schemeClr val="tx1"/>
                </a:solidFill>
                <a:latin typeface="Aptos" panose="020B00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rPr>
              <a:t>© Quadrangle 2024 </a:t>
            </a:r>
            <a:r>
              <a:rPr kumimoji="0" lang="en-GB" sz="700" b="0" i="0" u="none" strike="noStrike" kern="1200" cap="all" spc="0" normalizeH="0" baseline="0" noProof="0">
                <a:ln>
                  <a:noFill/>
                </a:ln>
                <a:solidFill>
                  <a:prstClr val="white"/>
                </a:solidFill>
                <a:effectLst/>
                <a:uLnTx/>
                <a:uFillTx/>
                <a:latin typeface="Aptos" panose="020B0004020202020204" pitchFamily="34" charset="0"/>
                <a:ea typeface="+mn-ea"/>
                <a:cs typeface="Arial" panose="020B0604020202020204" pitchFamily="34" charset="0"/>
              </a:rPr>
              <a:t>internal</a:t>
            </a:r>
            <a:endParaRPr kumimoji="0" lang="en-GB" sz="700" b="0" i="0" u="none" strike="noStrike" kern="1200" cap="all" spc="0" normalizeH="0" baseline="0" noProof="0">
              <a:ln>
                <a:noFill/>
              </a:ln>
              <a:solidFill>
                <a:prstClr val="white"/>
              </a:solidFill>
              <a:effectLst/>
              <a:uLnTx/>
              <a:uFillTx/>
              <a:latin typeface="Aptos" panose="020B0004020202020204" pitchFamily="34" charset="0"/>
              <a:ea typeface="+mn-ea"/>
              <a:cs typeface="+mn-cs"/>
            </a:endParaRPr>
          </a:p>
        </p:txBody>
      </p:sp>
      <p:graphicFrame>
        <p:nvGraphicFramePr>
          <p:cNvPr id="15" name="Table 14">
            <a:extLst>
              <a:ext uri="{FF2B5EF4-FFF2-40B4-BE49-F238E27FC236}">
                <a16:creationId xmlns:a16="http://schemas.microsoft.com/office/drawing/2014/main" id="{FEAA77CC-FD39-9FC9-165A-A0F9F8E56A84}"/>
              </a:ext>
            </a:extLst>
          </p:cNvPr>
          <p:cNvGraphicFramePr>
            <a:graphicFrameLocks noGrp="1"/>
          </p:cNvGraphicFramePr>
          <p:nvPr>
            <p:extLst>
              <p:ext uri="{D42A27DB-BD31-4B8C-83A1-F6EECF244321}">
                <p14:modId xmlns:p14="http://schemas.microsoft.com/office/powerpoint/2010/main" val="460168254"/>
              </p:ext>
            </p:extLst>
          </p:nvPr>
        </p:nvGraphicFramePr>
        <p:xfrm>
          <a:off x="7808359" y="2765469"/>
          <a:ext cx="3722460" cy="3114040"/>
        </p:xfrm>
        <a:graphic>
          <a:graphicData uri="http://schemas.openxmlformats.org/drawingml/2006/table">
            <a:tbl>
              <a:tblPr firstRow="1" bandRow="1">
                <a:tableStyleId>{2D5ABB26-0587-4C30-8999-92F81FD0307C}</a:tableStyleId>
              </a:tblPr>
              <a:tblGrid>
                <a:gridCol w="369870">
                  <a:extLst>
                    <a:ext uri="{9D8B030D-6E8A-4147-A177-3AD203B41FA5}">
                      <a16:colId xmlns:a16="http://schemas.microsoft.com/office/drawing/2014/main" val="2341043478"/>
                    </a:ext>
                  </a:extLst>
                </a:gridCol>
                <a:gridCol w="2845942">
                  <a:extLst>
                    <a:ext uri="{9D8B030D-6E8A-4147-A177-3AD203B41FA5}">
                      <a16:colId xmlns:a16="http://schemas.microsoft.com/office/drawing/2014/main" val="147132705"/>
                    </a:ext>
                  </a:extLst>
                </a:gridCol>
                <a:gridCol w="506648">
                  <a:extLst>
                    <a:ext uri="{9D8B030D-6E8A-4147-A177-3AD203B41FA5}">
                      <a16:colId xmlns:a16="http://schemas.microsoft.com/office/drawing/2014/main" val="2647262219"/>
                    </a:ext>
                  </a:extLst>
                </a:gridCol>
              </a:tblGrid>
              <a:tr h="370840">
                <a:tc>
                  <a:txBody>
                    <a:bodyPr/>
                    <a:lstStyle/>
                    <a:p>
                      <a:pPr algn="r"/>
                      <a:r>
                        <a:rPr lang="en-GB" sz="1400">
                          <a:solidFill>
                            <a:schemeClr val="tx1">
                              <a:lumMod val="50000"/>
                              <a:lumOff val="50000"/>
                            </a:schemeClr>
                          </a:solidFill>
                        </a:rPr>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rPr>
                        <a:t>BACKGROUND, OBJECTIVES AND METHODOLOGY</a:t>
                      </a:r>
                    </a:p>
                  </a:txBody>
                  <a:tcPr/>
                </a:tc>
                <a:tc>
                  <a:txBody>
                    <a:bodyPr/>
                    <a:lstStyle/>
                    <a:p>
                      <a:pPr algn="ctr"/>
                      <a:r>
                        <a:rPr lang="en-GB" sz="1400">
                          <a:solidFill>
                            <a:schemeClr val="tx1">
                              <a:lumMod val="50000"/>
                              <a:lumOff val="50000"/>
                            </a:schemeClr>
                          </a:solidFill>
                        </a:rPr>
                        <a:t>3</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3099621354"/>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bg1"/>
                          </a:solidFill>
                          <a:sym typeface="Wingdings" panose="05000000000000000000" pitchFamily="2" charset="2"/>
                        </a:rPr>
                        <a:t>2</a:t>
                      </a:r>
                      <a:endParaRPr lang="en-GB" sz="1400">
                        <a:solidFill>
                          <a:schemeClr val="bg1"/>
                        </a:solidFill>
                      </a:endParaRPr>
                    </a:p>
                  </a:txBody>
                  <a:tcPr/>
                </a:tc>
                <a:tc>
                  <a:txBody>
                    <a:bodyPr/>
                    <a:lstStyle/>
                    <a:p>
                      <a:pPr marL="0" lvl="0" indent="0" algn="l">
                        <a:lnSpc>
                          <a:spcPct val="112000"/>
                        </a:lnSpc>
                        <a:spcAft>
                          <a:spcPts val="300"/>
                        </a:spcAft>
                        <a:buFont typeface="+mj-lt"/>
                        <a:buNone/>
                        <a:defRPr/>
                      </a:pPr>
                      <a:r>
                        <a:rPr lang="en-GB" sz="1400">
                          <a:solidFill>
                            <a:schemeClr val="bg1"/>
                          </a:solidFill>
                        </a:rPr>
                        <a:t>EXECUTIVE SUMMARY </a:t>
                      </a:r>
                    </a:p>
                  </a:txBody>
                  <a:tcPr/>
                </a:tc>
                <a:tc>
                  <a:txBody>
                    <a:bodyPr/>
                    <a:lstStyle/>
                    <a:p>
                      <a:pPr algn="ctr"/>
                      <a:r>
                        <a:rPr lang="en-GB" sz="1400">
                          <a:solidFill>
                            <a:schemeClr val="bg1"/>
                          </a:solidFill>
                        </a:rPr>
                        <a:t>9</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1299622883"/>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sym typeface="Wingdings" panose="05000000000000000000" pitchFamily="2" charset="2"/>
                        </a:rPr>
                        <a:t>3</a:t>
                      </a:r>
                      <a:endParaRPr lang="en-GB" sz="1400">
                        <a:solidFill>
                          <a:schemeClr val="tx1">
                            <a:lumMod val="50000"/>
                            <a:lumOff val="50000"/>
                          </a:schemeClr>
                        </a:solidFill>
                      </a:endParaRPr>
                    </a:p>
                  </a:txBody>
                  <a:tcPr/>
                </a:tc>
                <a:tc>
                  <a:txBody>
                    <a:bodyPr/>
                    <a:lstStyle/>
                    <a:p>
                      <a:r>
                        <a:rPr lang="en-GB" sz="1400">
                          <a:solidFill>
                            <a:schemeClr val="tx1">
                              <a:lumMod val="50000"/>
                              <a:lumOff val="50000"/>
                            </a:schemeClr>
                          </a:solidFill>
                        </a:rPr>
                        <a:t>THE “RULES” FOR ENGAGEMENT</a:t>
                      </a:r>
                    </a:p>
                  </a:txBody>
                  <a:tcPr/>
                </a:tc>
                <a:tc>
                  <a:txBody>
                    <a:bodyPr/>
                    <a:lstStyle/>
                    <a:p>
                      <a:pPr algn="ctr"/>
                      <a:r>
                        <a:rPr lang="en-GB" sz="1400">
                          <a:solidFill>
                            <a:schemeClr val="tx1">
                              <a:lumMod val="50000"/>
                              <a:lumOff val="50000"/>
                            </a:schemeClr>
                          </a:solidFill>
                        </a:rPr>
                        <a:t>13</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2176997481"/>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rPr>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rPr>
                        <a:t>CHANNEL USE</a:t>
                      </a:r>
                    </a:p>
                  </a:txBody>
                  <a:tcPr/>
                </a:tc>
                <a:tc>
                  <a:txBody>
                    <a:bodyPr/>
                    <a:lstStyle/>
                    <a:p>
                      <a:pPr algn="ctr"/>
                      <a:r>
                        <a:rPr lang="en-GB" sz="1400">
                          <a:solidFill>
                            <a:schemeClr val="tx1">
                              <a:lumMod val="50000"/>
                              <a:lumOff val="50000"/>
                            </a:schemeClr>
                          </a:solidFill>
                        </a:rPr>
                        <a:t>21</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259995560"/>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rPr>
                        <a:t>THE LANGUAGE OF DISRUPTION</a:t>
                      </a:r>
                    </a:p>
                  </a:txBody>
                  <a:tcPr/>
                </a:tc>
                <a:tc>
                  <a:txBody>
                    <a:bodyPr/>
                    <a:lstStyle/>
                    <a:p>
                      <a:pPr algn="ctr"/>
                      <a:r>
                        <a:rPr lang="en-GB" sz="1400">
                          <a:solidFill>
                            <a:schemeClr val="tx1">
                              <a:lumMod val="50000"/>
                              <a:lumOff val="50000"/>
                            </a:schemeClr>
                          </a:solidFill>
                        </a:rPr>
                        <a:t>31</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3263867188"/>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rPr>
                        <a:t>TICKET ACCEPTANCE</a:t>
                      </a:r>
                    </a:p>
                  </a:txBody>
                  <a:tcPr/>
                </a:tc>
                <a:tc>
                  <a:txBody>
                    <a:bodyPr/>
                    <a:lstStyle/>
                    <a:p>
                      <a:pPr algn="ctr"/>
                      <a:r>
                        <a:rPr lang="en-GB" sz="1400" dirty="0">
                          <a:solidFill>
                            <a:schemeClr val="tx1">
                              <a:lumMod val="50000"/>
                              <a:lumOff val="50000"/>
                            </a:schemeClr>
                          </a:solidFill>
                        </a:rPr>
                        <a:t>40</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1551487542"/>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rPr>
                        <a:t>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rPr>
                        <a:t>SPECIFIC INTERVENTIONS</a:t>
                      </a:r>
                    </a:p>
                  </a:txBody>
                  <a:tcPr/>
                </a:tc>
                <a:tc>
                  <a:txBody>
                    <a:bodyPr/>
                    <a:lstStyle/>
                    <a:p>
                      <a:pPr algn="ctr"/>
                      <a:r>
                        <a:rPr lang="en-GB" sz="1400" dirty="0">
                          <a:solidFill>
                            <a:schemeClr val="tx1">
                              <a:lumMod val="50000"/>
                              <a:lumOff val="50000"/>
                            </a:schemeClr>
                          </a:solidFill>
                        </a:rPr>
                        <a:t>47</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2089204544"/>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rPr>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tx1">
                              <a:lumMod val="50000"/>
                              <a:lumOff val="50000"/>
                            </a:schemeClr>
                          </a:solidFill>
                        </a:rPr>
                        <a:t>APPENDIX</a:t>
                      </a:r>
                    </a:p>
                  </a:txBody>
                  <a:tcPr/>
                </a:tc>
                <a:tc>
                  <a:txBody>
                    <a:bodyPr/>
                    <a:lstStyle/>
                    <a:p>
                      <a:pPr algn="ctr"/>
                      <a:r>
                        <a:rPr lang="en-GB" sz="1400" dirty="0">
                          <a:solidFill>
                            <a:schemeClr val="tx1">
                              <a:lumMod val="50000"/>
                              <a:lumOff val="50000"/>
                            </a:schemeClr>
                          </a:solidFill>
                        </a:rPr>
                        <a:t>59</a:t>
                      </a:r>
                    </a:p>
                  </a:txBody>
                  <a:tcPr>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949121324"/>
                  </a:ext>
                </a:extLst>
              </a:tr>
            </a:tbl>
          </a:graphicData>
        </a:graphic>
      </p:graphicFrame>
      <p:sp>
        <p:nvSpPr>
          <p:cNvPr id="6" name="object 9">
            <a:extLst>
              <a:ext uri="{FF2B5EF4-FFF2-40B4-BE49-F238E27FC236}">
                <a16:creationId xmlns:a16="http://schemas.microsoft.com/office/drawing/2014/main" id="{C1AB22C2-691F-799E-FCB0-C6231923C374}"/>
              </a:ext>
            </a:extLst>
          </p:cNvPr>
          <p:cNvSpPr/>
          <p:nvPr/>
        </p:nvSpPr>
        <p:spPr>
          <a:xfrm>
            <a:off x="0" y="0"/>
            <a:ext cx="692805" cy="6858000"/>
          </a:xfrm>
          <a:custGeom>
            <a:avLst/>
            <a:gdLst/>
            <a:ahLst/>
            <a:cxnLst/>
            <a:rect l="l" t="t" r="r" b="b"/>
            <a:pathLst>
              <a:path w="1080135" h="10692130">
                <a:moveTo>
                  <a:pt x="1079995" y="0"/>
                </a:moveTo>
                <a:lnTo>
                  <a:pt x="0" y="0"/>
                </a:lnTo>
                <a:lnTo>
                  <a:pt x="0" y="10692003"/>
                </a:lnTo>
                <a:lnTo>
                  <a:pt x="1079995" y="10692003"/>
                </a:lnTo>
                <a:lnTo>
                  <a:pt x="1079995" y="0"/>
                </a:lnTo>
                <a:close/>
              </a:path>
            </a:pathLst>
          </a:custGeom>
          <a:solidFill>
            <a:schemeClr val="accent1"/>
          </a:solidFill>
        </p:spPr>
        <p:txBody>
          <a:bodyPr wrap="square" lIns="0" tIns="0" rIns="0" bIns="0" rtlCol="0"/>
          <a:lstStyle/>
          <a:p>
            <a:endParaRPr/>
          </a:p>
        </p:txBody>
      </p:sp>
      <p:sp>
        <p:nvSpPr>
          <p:cNvPr id="3" name="object 10">
            <a:extLst>
              <a:ext uri="{FF2B5EF4-FFF2-40B4-BE49-F238E27FC236}">
                <a16:creationId xmlns:a16="http://schemas.microsoft.com/office/drawing/2014/main" id="{AFABD241-EECA-04E8-6BB1-1415F583CE60}"/>
              </a:ext>
            </a:extLst>
          </p:cNvPr>
          <p:cNvSpPr/>
          <p:nvPr/>
        </p:nvSpPr>
        <p:spPr>
          <a:xfrm>
            <a:off x="222744" y="3305345"/>
            <a:ext cx="247227" cy="247227"/>
          </a:xfrm>
          <a:custGeom>
            <a:avLst/>
            <a:gdLst/>
            <a:ahLst/>
            <a:cxnLst/>
            <a:rect l="l" t="t" r="r" b="b"/>
            <a:pathLst>
              <a:path w="385445" h="385445">
                <a:moveTo>
                  <a:pt x="385445" y="0"/>
                </a:moveTo>
                <a:lnTo>
                  <a:pt x="0" y="0"/>
                </a:lnTo>
                <a:lnTo>
                  <a:pt x="0" y="385445"/>
                </a:lnTo>
                <a:lnTo>
                  <a:pt x="192722" y="385445"/>
                </a:lnTo>
                <a:lnTo>
                  <a:pt x="96316" y="289128"/>
                </a:lnTo>
                <a:lnTo>
                  <a:pt x="192722" y="192722"/>
                </a:lnTo>
                <a:lnTo>
                  <a:pt x="385445" y="385445"/>
                </a:lnTo>
                <a:lnTo>
                  <a:pt x="385445"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66937069"/>
      </p:ext>
    </p:extLst>
  </p:cSld>
  <p:clrMapOvr>
    <a:masterClrMapping/>
  </p:clrMapOvr>
</p:sld>
</file>

<file path=ppt/theme/theme1.xml><?xml version="1.0" encoding="utf-8"?>
<a:theme xmlns:a="http://schemas.openxmlformats.org/drawingml/2006/main" name="Office Theme">
  <a:themeElements>
    <a:clrScheme name="QVID2024">
      <a:dk1>
        <a:sysClr val="windowText" lastClr="000000"/>
      </a:dk1>
      <a:lt1>
        <a:sysClr val="window" lastClr="FFFFFF"/>
      </a:lt1>
      <a:dk2>
        <a:srgbClr val="3A3A3A"/>
      </a:dk2>
      <a:lt2>
        <a:srgbClr val="E8E8E8"/>
      </a:lt2>
      <a:accent1>
        <a:srgbClr val="B80000"/>
      </a:accent1>
      <a:accent2>
        <a:srgbClr val="339CC2"/>
      </a:accent2>
      <a:accent3>
        <a:srgbClr val="004040"/>
      </a:accent3>
      <a:accent4>
        <a:srgbClr val="65C984"/>
      </a:accent4>
      <a:accent5>
        <a:srgbClr val="A60366"/>
      </a:accent5>
      <a:accent6>
        <a:srgbClr val="FF8E2D"/>
      </a:accent6>
      <a:hlink>
        <a:srgbClr val="F84B26"/>
      </a:hlink>
      <a:folHlink>
        <a:srgbClr val="FFDB0C"/>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Quadrangle VizID Deck June 2024 - Copy" id="{F66E6FC9-0710-467E-B44B-144E3A7504F9}" vid="{AF8D68EF-A464-4CFC-AD54-F17188AC65BB}"/>
    </a:ext>
  </a:extLst>
</a:theme>
</file>

<file path=ppt/theme/theme2.xml><?xml version="1.0" encoding="utf-8"?>
<a:theme xmlns:a="http://schemas.openxmlformats.org/drawingml/2006/main" name="1_Office Theme">
  <a:themeElements>
    <a:clrScheme name="QVID2024">
      <a:dk1>
        <a:sysClr val="windowText" lastClr="000000"/>
      </a:dk1>
      <a:lt1>
        <a:sysClr val="window" lastClr="FFFFFF"/>
      </a:lt1>
      <a:dk2>
        <a:srgbClr val="3A3A3A"/>
      </a:dk2>
      <a:lt2>
        <a:srgbClr val="E8E8E8"/>
      </a:lt2>
      <a:accent1>
        <a:srgbClr val="B80000"/>
      </a:accent1>
      <a:accent2>
        <a:srgbClr val="339CC2"/>
      </a:accent2>
      <a:accent3>
        <a:srgbClr val="004040"/>
      </a:accent3>
      <a:accent4>
        <a:srgbClr val="65C984"/>
      </a:accent4>
      <a:accent5>
        <a:srgbClr val="A60366"/>
      </a:accent5>
      <a:accent6>
        <a:srgbClr val="FF8E2D"/>
      </a:accent6>
      <a:hlink>
        <a:srgbClr val="F84B26"/>
      </a:hlink>
      <a:folHlink>
        <a:srgbClr val="FFDB0C"/>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b21722a-488b-4a37-b9af-0d196e10cde5" xsi:nil="true"/>
    <lcf76f155ced4ddcb4097134ff3c332f xmlns="bb801daa-269f-4b68-9731-615bc0addb8e">
      <Terms xmlns="http://schemas.microsoft.com/office/infopath/2007/PartnerControls"/>
    </lcf76f155ced4ddcb4097134ff3c332f>
    <SharedWithUsers xmlns="4b21722a-488b-4a37-b9af-0d196e10cde5">
      <UserInfo>
        <DisplayName>Helen Spencer</DisplayName>
        <AccountId>22</AccountId>
        <AccountType/>
      </UserInfo>
      <UserInfo>
        <DisplayName>Ben Skelton</DisplayName>
        <AccountId>13</AccountId>
        <AccountType/>
      </UserInfo>
      <UserInfo>
        <DisplayName>Alex Lewis</DisplayName>
        <AccountId>26</AccountId>
        <AccountType/>
      </UserInfo>
      <UserInfo>
        <DisplayName>Alison Camps</DisplayName>
        <AccountId>107</AccountId>
        <AccountType/>
      </UserInfo>
      <UserInfo>
        <DisplayName>Hamza Bin Ikram</DisplayName>
        <AccountId>77</AccountId>
        <AccountType/>
      </UserInfo>
      <UserInfo>
        <DisplayName>Peter Hasler</DisplayName>
        <AccountId>105</AccountId>
        <AccountType/>
      </UserInfo>
      <UserInfo>
        <DisplayName>John Cameron</DisplayName>
        <AccountId>35</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C542B39F991DC45B498B7CECF8F7F1B" ma:contentTypeVersion="18" ma:contentTypeDescription="Create a new document." ma:contentTypeScope="" ma:versionID="085a181de9ee885791ce85469d5b34a5">
  <xsd:schema xmlns:xsd="http://www.w3.org/2001/XMLSchema" xmlns:xs="http://www.w3.org/2001/XMLSchema" xmlns:p="http://schemas.microsoft.com/office/2006/metadata/properties" xmlns:ns2="bb801daa-269f-4b68-9731-615bc0addb8e" xmlns:ns3="4b21722a-488b-4a37-b9af-0d196e10cde5" targetNamespace="http://schemas.microsoft.com/office/2006/metadata/properties" ma:root="true" ma:fieldsID="4972ee8418f6b0928695ec0772062dd8" ns2:_="" ns3:_="">
    <xsd:import namespace="bb801daa-269f-4b68-9731-615bc0addb8e"/>
    <xsd:import namespace="4b21722a-488b-4a37-b9af-0d196e10cde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801daa-269f-4b68-9731-615bc0addb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bbeb46c-504d-4be5-9a8e-1f3ed54ec0f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b21722a-488b-4a37-b9af-0d196e10cde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cf3f16b-6302-4d8e-912a-a3d9953804ed}" ma:internalName="TaxCatchAll" ma:showField="CatchAllData" ma:web="4b21722a-488b-4a37-b9af-0d196e10cde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2AE6AB-2606-4DE2-9DCF-9D9CE31AAEFB}">
  <ds:schemaRefs>
    <ds:schemaRef ds:uri="http://schemas.microsoft.com/sharepoint/v3/contenttype/forms"/>
  </ds:schemaRefs>
</ds:datastoreItem>
</file>

<file path=customXml/itemProps2.xml><?xml version="1.0" encoding="utf-8"?>
<ds:datastoreItem xmlns:ds="http://schemas.openxmlformats.org/officeDocument/2006/customXml" ds:itemID="{EEF29A39-4F92-4A4C-AD25-0B2BF846431F}">
  <ds:schemaRefs>
    <ds:schemaRef ds:uri="http://schemas.openxmlformats.org/package/2006/metadata/core-properties"/>
    <ds:schemaRef ds:uri="http://schemas.microsoft.com/office/2006/documentManagement/types"/>
    <ds:schemaRef ds:uri="http://purl.org/dc/terms/"/>
    <ds:schemaRef ds:uri="http://purl.org/dc/dcmitype/"/>
    <ds:schemaRef ds:uri="http://purl.org/dc/elements/1.1/"/>
    <ds:schemaRef ds:uri="http://schemas.microsoft.com/office/infopath/2007/PartnerControls"/>
    <ds:schemaRef ds:uri="4b21722a-488b-4a37-b9af-0d196e10cde5"/>
    <ds:schemaRef ds:uri="bb801daa-269f-4b68-9731-615bc0addb8e"/>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1EE6205B-E765-4134-A6F7-51EFB0F51739}">
  <ds:schemaRefs>
    <ds:schemaRef ds:uri="4b21722a-488b-4a37-b9af-0d196e10cde5"/>
    <ds:schemaRef ds:uri="bb801daa-269f-4b68-9731-615bc0addb8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Transport Focus Debrief V1 080824</Template>
  <TotalTime>6</TotalTime>
  <Words>13641</Words>
  <Application>Microsoft Office PowerPoint</Application>
  <PresentationFormat>Widescreen</PresentationFormat>
  <Paragraphs>1293</Paragraphs>
  <Slides>63</Slides>
  <Notes>51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63</vt:i4>
      </vt:variant>
    </vt:vector>
  </HeadingPairs>
  <TitlesOfParts>
    <vt:vector size="72" baseType="lpstr">
      <vt:lpstr>Aptos</vt:lpstr>
      <vt:lpstr>Aptos Display</vt:lpstr>
      <vt:lpstr>Arial</vt:lpstr>
      <vt:lpstr>Calibri</vt:lpstr>
      <vt:lpstr>Gill Sans MT</vt:lpstr>
      <vt:lpstr>Raleway Medium</vt:lpstr>
      <vt:lpstr>Wingdings</vt:lpstr>
      <vt:lpstr>Office Theme</vt:lpstr>
      <vt:lpstr>1_Office Theme</vt:lpstr>
      <vt:lpstr>PowerPoint Presentation</vt:lpstr>
      <vt:lpstr>CONTENTS</vt:lpstr>
      <vt:lpstr>CONTENTS</vt:lpstr>
      <vt:lpstr>PowerPoint Presentation</vt:lpstr>
      <vt:lpstr>PowerPoint Presentation</vt:lpstr>
      <vt:lpstr>PowerPoint Presentation</vt:lpstr>
      <vt:lpstr>PowerPoint Presentation</vt:lpstr>
      <vt:lpstr>PowerPoint Presentation</vt:lpstr>
      <vt:lpstr>CONTENTS</vt:lpstr>
      <vt:lpstr>PowerPoint Presentation</vt:lpstr>
      <vt:lpstr>PowerPoint Presentation</vt:lpstr>
      <vt:lpstr>PowerPoint Presentation</vt:lpstr>
      <vt:lpstr>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Sashika Sullivan</dc:creator>
  <cp:lastModifiedBy>Dan Taylor</cp:lastModifiedBy>
  <cp:revision>11</cp:revision>
  <cp:lastPrinted>2024-08-20T13:02:57Z</cp:lastPrinted>
  <dcterms:created xsi:type="dcterms:W3CDTF">2024-08-08T08:16:49Z</dcterms:created>
  <dcterms:modified xsi:type="dcterms:W3CDTF">2024-11-01T16:45:23Z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0x010100EC542B39F991DC45B498B7CECF8F7F1B</vt:lpwstr>
  </property>
  <property fmtid="{D5CDD505-2E9C-101B-9397-08002B2CF9AE}" pid="3" name="MediaServiceImageTags">
    <vt:lpwstr/>
  </property>
</Properties>
</file>