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xml" ContentType="application/vnd.openxmlformats-officedocument.presentationml.notesSlide+xml"/>
  <Override PartName="/ppt/charts/chart13.xml" ContentType="application/vnd.openxmlformats-officedocument.drawingml.chart+xml"/>
  <Override PartName="/ppt/notesSlides/notesSlide2.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ppt/charts/chart16.xml" ContentType="application/vnd.openxmlformats-officedocument.drawingml.chart+xml"/>
  <Override PartName="/ppt/notesSlides/notesSlide4.xml" ContentType="application/vnd.openxmlformats-officedocument.presentationml.notesSlide+xml"/>
  <Override PartName="/ppt/charts/chart17.xml" ContentType="application/vnd.openxmlformats-officedocument.drawingml.chart+xml"/>
  <Override PartName="/ppt/notesSlides/notesSlide5.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6.xml" ContentType="application/vnd.openxmlformats-officedocument.presentationml.notesSlide+xml"/>
  <Override PartName="/ppt/charts/chart20.xml" ContentType="application/vnd.openxmlformats-officedocument.drawingml.chart+xml"/>
  <Override PartName="/ppt/notesSlides/notesSlide7.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8.xml" ContentType="application/vnd.openxmlformats-officedocument.presentationml.notesSlide+xml"/>
  <Override PartName="/ppt/charts/chart23.xml" ContentType="application/vnd.openxmlformats-officedocument.drawingml.chart+xml"/>
  <Override PartName="/ppt/notesSlides/notesSlide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10.xml" ContentType="application/vnd.openxmlformats-officedocument.presentationml.notesSlide+xml"/>
  <Override PartName="/ppt/charts/chart26.xml" ContentType="application/vnd.openxmlformats-officedocument.drawingml.chart+xml"/>
  <Override PartName="/ppt/notesSlides/notesSlide11.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notesSlides/notesSlide12.xml" ContentType="application/vnd.openxmlformats-officedocument.presentationml.notesSlide+xml"/>
  <Override PartName="/ppt/charts/chart29.xml" ContentType="application/vnd.openxmlformats-officedocument.drawingml.chart+xml"/>
  <Override PartName="/ppt/notesSlides/notesSlide13.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14.xml" ContentType="application/vnd.openxmlformats-officedocument.presentationml.notesSlide+xml"/>
  <Override PartName="/ppt/charts/chart34.xml" ContentType="application/vnd.openxmlformats-officedocument.drawingml.chart+xml"/>
  <Override PartName="/ppt/notesSlides/notesSlide1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notesSlides/notesSlide16.xml" ContentType="application/vnd.openxmlformats-officedocument.presentationml.notesSlide+xml"/>
  <Override PartName="/ppt/charts/chart38.xml" ContentType="application/vnd.openxmlformats-officedocument.drawingml.chart+xml"/>
  <Override PartName="/ppt/notesSlides/notesSlide17.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43.xml" ContentType="application/vnd.openxmlformats-officedocument.drawingml.chart+xml"/>
  <Override PartName="/ppt/notesSlides/notesSlide20.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notesSlides/notesSlide21.xml" ContentType="application/vnd.openxmlformats-officedocument.presentationml.notesSlide+xml"/>
  <Override PartName="/ppt/charts/chart46.xml" ContentType="application/vnd.openxmlformats-officedocument.drawingml.chart+xml"/>
  <Override PartName="/ppt/notesSlides/notesSlide22.xml" ContentType="application/vnd.openxmlformats-officedocument.presentationml.notesSlide+xml"/>
  <Override PartName="/ppt/charts/chart47.xml" ContentType="application/vnd.openxmlformats-officedocument.drawingml.chart+xml"/>
  <Override PartName="/ppt/notesSlides/notesSlide23.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style7.xml" ContentType="application/vnd.ms-office.chartstyle+xml"/>
  <Override PartName="/ppt/charts/colors7.xml" ContentType="application/vnd.ms-office.chartcolorstyle+xml"/>
  <Override PartName="/ppt/charts/chart50.xml" ContentType="application/vnd.openxmlformats-officedocument.drawingml.chart+xml"/>
  <Override PartName="/ppt/charts/style8.xml" ContentType="application/vnd.ms-office.chartstyle+xml"/>
  <Override PartName="/ppt/charts/colors8.xml" ContentType="application/vnd.ms-office.chartcolorstyle+xml"/>
  <Override PartName="/ppt/charts/chart51.xml" ContentType="application/vnd.openxmlformats-officedocument.drawingml.chart+xml"/>
  <Override PartName="/ppt/charts/style9.xml" ContentType="application/vnd.ms-office.chartstyle+xml"/>
  <Override PartName="/ppt/charts/colors9.xml" ContentType="application/vnd.ms-office.chartcolorstyle+xml"/>
  <Override PartName="/ppt/charts/chart5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53.xml" ContentType="application/vnd.openxmlformats-officedocument.drawingml.chart+xml"/>
  <Override PartName="/ppt/notesSlides/notesSlide25.xml" ContentType="application/vnd.openxmlformats-officedocument.presentationml.notesSlide+xml"/>
  <Override PartName="/ppt/charts/chart54.xml" ContentType="application/vnd.openxmlformats-officedocument.drawingml.chart+xml"/>
  <Override PartName="/ppt/notesSlides/notesSlide26.xml" ContentType="application/vnd.openxmlformats-officedocument.presentationml.notesSlide+xml"/>
  <Override PartName="/ppt/charts/chart55.xml" ContentType="application/vnd.openxmlformats-officedocument.drawingml.chart+xml"/>
  <Override PartName="/ppt/notesSlides/notesSlide27.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28.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9.xml" ContentType="application/vnd.openxmlformats-officedocument.presentationml.notesSlide+xml"/>
  <Override PartName="/ppt/charts/chart60.xml" ContentType="application/vnd.openxmlformats-officedocument.drawingml.chart+xml"/>
  <Override PartName="/ppt/notesSlides/notesSlide30.xml" ContentType="application/vnd.openxmlformats-officedocument.presentationml.notesSlide+xml"/>
  <Override PartName="/ppt/charts/chart61.xml" ContentType="application/vnd.openxmlformats-officedocument.drawingml.chart+xml"/>
  <Override PartName="/ppt/notesSlides/notesSlide31.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6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66.xml" ContentType="application/vnd.openxmlformats-officedocument.drawingml.chart+xml"/>
  <Override PartName="/ppt/charts/style14.xml" ContentType="application/vnd.ms-office.chartstyle+xml"/>
  <Override PartName="/ppt/charts/colors14.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 id="2147483648" r:id="rId5"/>
  </p:sldMasterIdLst>
  <p:notesMasterIdLst>
    <p:notesMasterId r:id="rId93"/>
  </p:notesMasterIdLst>
  <p:handoutMasterIdLst>
    <p:handoutMasterId r:id="rId94"/>
  </p:handoutMasterIdLst>
  <p:sldIdLst>
    <p:sldId id="263" r:id="rId6"/>
    <p:sldId id="371" r:id="rId7"/>
    <p:sldId id="554" r:id="rId8"/>
    <p:sldId id="621" r:id="rId9"/>
    <p:sldId id="514" r:id="rId10"/>
    <p:sldId id="411" r:id="rId11"/>
    <p:sldId id="487" r:id="rId12"/>
    <p:sldId id="488" r:id="rId13"/>
    <p:sldId id="489" r:id="rId14"/>
    <p:sldId id="566" r:id="rId15"/>
    <p:sldId id="490" r:id="rId16"/>
    <p:sldId id="567" r:id="rId17"/>
    <p:sldId id="322" r:id="rId18"/>
    <p:sldId id="460" r:id="rId19"/>
    <p:sldId id="461" r:id="rId20"/>
    <p:sldId id="534" r:id="rId21"/>
    <p:sldId id="463" r:id="rId22"/>
    <p:sldId id="464" r:id="rId23"/>
    <p:sldId id="465" r:id="rId24"/>
    <p:sldId id="568" r:id="rId25"/>
    <p:sldId id="466" r:id="rId26"/>
    <p:sldId id="467" r:id="rId27"/>
    <p:sldId id="468" r:id="rId28"/>
    <p:sldId id="469" r:id="rId29"/>
    <p:sldId id="470" r:id="rId30"/>
    <p:sldId id="471" r:id="rId31"/>
    <p:sldId id="472" r:id="rId32"/>
    <p:sldId id="473" r:id="rId33"/>
    <p:sldId id="569" r:id="rId34"/>
    <p:sldId id="474" r:id="rId35"/>
    <p:sldId id="475" r:id="rId36"/>
    <p:sldId id="386" r:id="rId37"/>
    <p:sldId id="476" r:id="rId38"/>
    <p:sldId id="477" r:id="rId39"/>
    <p:sldId id="478" r:id="rId40"/>
    <p:sldId id="479" r:id="rId41"/>
    <p:sldId id="416" r:id="rId42"/>
    <p:sldId id="480" r:id="rId43"/>
    <p:sldId id="481" r:id="rId44"/>
    <p:sldId id="570" r:id="rId45"/>
    <p:sldId id="419" r:id="rId46"/>
    <p:sldId id="482" r:id="rId47"/>
    <p:sldId id="571" r:id="rId48"/>
    <p:sldId id="484" r:id="rId49"/>
    <p:sldId id="485" r:id="rId50"/>
    <p:sldId id="572" r:id="rId51"/>
    <p:sldId id="486" r:id="rId52"/>
    <p:sldId id="430" r:id="rId53"/>
    <p:sldId id="583" r:id="rId54"/>
    <p:sldId id="584" r:id="rId55"/>
    <p:sldId id="585" r:id="rId56"/>
    <p:sldId id="586" r:id="rId57"/>
    <p:sldId id="587" r:id="rId58"/>
    <p:sldId id="588" r:id="rId59"/>
    <p:sldId id="589" r:id="rId60"/>
    <p:sldId id="590" r:id="rId61"/>
    <p:sldId id="591" r:id="rId62"/>
    <p:sldId id="592" r:id="rId63"/>
    <p:sldId id="433" r:id="rId64"/>
    <p:sldId id="593" r:id="rId65"/>
    <p:sldId id="594" r:id="rId66"/>
    <p:sldId id="595" r:id="rId67"/>
    <p:sldId id="596" r:id="rId68"/>
    <p:sldId id="597" r:id="rId69"/>
    <p:sldId id="598" r:id="rId70"/>
    <p:sldId id="576" r:id="rId71"/>
    <p:sldId id="599" r:id="rId72"/>
    <p:sldId id="600" r:id="rId73"/>
    <p:sldId id="601" r:id="rId74"/>
    <p:sldId id="602" r:id="rId75"/>
    <p:sldId id="603" r:id="rId76"/>
    <p:sldId id="510" r:id="rId77"/>
    <p:sldId id="604" r:id="rId78"/>
    <p:sldId id="442" r:id="rId79"/>
    <p:sldId id="605" r:id="rId80"/>
    <p:sldId id="606" r:id="rId81"/>
    <p:sldId id="607" r:id="rId82"/>
    <p:sldId id="455" r:id="rId83"/>
    <p:sldId id="608" r:id="rId84"/>
    <p:sldId id="609" r:id="rId85"/>
    <p:sldId id="338" r:id="rId86"/>
    <p:sldId id="610" r:id="rId87"/>
    <p:sldId id="611" r:id="rId88"/>
    <p:sldId id="612" r:id="rId89"/>
    <p:sldId id="613" r:id="rId90"/>
    <p:sldId id="346" r:id="rId91"/>
    <p:sldId id="553" r:id="rId9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8">
          <p15:clr>
            <a:srgbClr val="A4A3A4"/>
          </p15:clr>
        </p15:guide>
        <p15:guide id="2" pos="25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C77944-A3BF-BD47-21BF-ABE60B6BC14D}" name="Jags Lota" initials="JL" userId="S::Jags.Lota@transportfocus.org.uk::f264761b-695f-4eec-986d-791938a2d05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339933"/>
    <a:srgbClr val="FF0000"/>
    <a:srgbClr val="E14C0E"/>
    <a:srgbClr val="FF6600"/>
    <a:srgbClr val="33991F"/>
    <a:srgbClr val="F54DC9"/>
    <a:srgbClr val="928B81"/>
    <a:srgbClr val="E16600"/>
    <a:srgbClr val="3397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EDE085-B540-49C3-A18E-EE18CE3E7752}" v="200" dt="2025-07-18T08:18:13.9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44" autoAdjust="0"/>
    <p:restoredTop sz="94629" autoAdjust="0"/>
  </p:normalViewPr>
  <p:slideViewPr>
    <p:cSldViewPr snapToGrid="0" snapToObjects="1" showGuides="1">
      <p:cViewPr varScale="1">
        <p:scale>
          <a:sx n="111" d="100"/>
          <a:sy n="111" d="100"/>
        </p:scale>
        <p:origin x="1674" y="84"/>
      </p:cViewPr>
      <p:guideLst>
        <p:guide orient="horz" pos="2798"/>
        <p:guide pos="258"/>
      </p:guideLst>
    </p:cSldViewPr>
  </p:slideViewPr>
  <p:outlineViewPr>
    <p:cViewPr>
      <p:scale>
        <a:sx n="33" d="100"/>
        <a:sy n="33" d="100"/>
      </p:scale>
      <p:origin x="0" y="592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handoutMaster" Target="handoutMasters/handoutMaster1.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notesMaster" Target="notesMasters/notesMaster1.xml"/><Relationship Id="rId9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5.xml"/><Relationship Id="rId1" Type="http://schemas.microsoft.com/office/2011/relationships/chartStyle" Target="style5.xm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6.xml"/><Relationship Id="rId1" Type="http://schemas.microsoft.com/office/2011/relationships/chartStyle" Target="style6.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7.xml"/><Relationship Id="rId1" Type="http://schemas.microsoft.com/office/2011/relationships/chartStyle" Target="style7.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8.xml"/><Relationship Id="rId1" Type="http://schemas.microsoft.com/office/2011/relationships/chartStyle" Target="style8.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9.xml"/><Relationship Id="rId1" Type="http://schemas.microsoft.com/office/2011/relationships/chartStyle" Target="style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0.xml"/><Relationship Id="rId1" Type="http://schemas.microsoft.com/office/2011/relationships/chartStyle" Target="style10.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11.xml"/><Relationship Id="rId1" Type="http://schemas.microsoft.com/office/2011/relationships/chartStyle" Target="style1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12.xml"/><Relationship Id="rId1" Type="http://schemas.microsoft.com/office/2011/relationships/chartStyle" Target="style12.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13.xml"/><Relationship Id="rId1" Type="http://schemas.microsoft.com/office/2011/relationships/chartStyle" Target="style13.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14.xml"/><Relationship Id="rId1" Type="http://schemas.microsoft.com/office/2011/relationships/chartStyle" Target="style1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5634612620381"/>
          <c:y val="0.11267564738087595"/>
          <c:w val="0.82780616645105654"/>
          <c:h val="0.67977935898283814"/>
        </c:manualLayout>
      </c:layout>
      <c:lineChart>
        <c:grouping val="standard"/>
        <c:varyColors val="0"/>
        <c:ser>
          <c:idx val="0"/>
          <c:order val="0"/>
          <c:tx>
            <c:strRef>
              <c:f>Sheet1!$B$1</c:f>
              <c:strCache>
                <c:ptCount val="1"/>
                <c:pt idx="0">
                  <c:v>Overall journey experience</c:v>
                </c:pt>
              </c:strCache>
            </c:strRef>
          </c:tx>
          <c:spPr>
            <a:ln>
              <a:solidFill>
                <a:schemeClr val="tx2"/>
              </a:solidFill>
            </a:ln>
          </c:spPr>
          <c:marker>
            <c:spPr>
              <a:solidFill>
                <a:schemeClr val="tx2"/>
              </a:solidFill>
              <a:ln>
                <a:solidFill>
                  <a:schemeClr val="tx2"/>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11"/>
                <c:pt idx="0">
                  <c:v>P06</c:v>
                </c:pt>
                <c:pt idx="1">
                  <c:v>P07</c:v>
                </c:pt>
                <c:pt idx="2">
                  <c:v>P08</c:v>
                </c:pt>
                <c:pt idx="3">
                  <c:v>P09</c:v>
                </c:pt>
                <c:pt idx="4">
                  <c:v>P10</c:v>
                </c:pt>
                <c:pt idx="5">
                  <c:v>P11</c:v>
                </c:pt>
                <c:pt idx="6">
                  <c:v>P12</c:v>
                </c:pt>
                <c:pt idx="7">
                  <c:v>P13</c:v>
                </c:pt>
                <c:pt idx="8">
                  <c:v>P01</c:v>
                </c:pt>
                <c:pt idx="9">
                  <c:v>P02</c:v>
                </c:pt>
                <c:pt idx="10">
                  <c:v>P03</c:v>
                </c:pt>
              </c:strCache>
            </c:strRef>
          </c:cat>
          <c:val>
            <c:numRef>
              <c:f>Sheet1!$B$2:$B$27</c:f>
              <c:numCache>
                <c:formatCode>General</c:formatCode>
                <c:ptCount val="11"/>
                <c:pt idx="0">
                  <c:v>88</c:v>
                </c:pt>
                <c:pt idx="1">
                  <c:v>88</c:v>
                </c:pt>
                <c:pt idx="2">
                  <c:v>87</c:v>
                </c:pt>
                <c:pt idx="3">
                  <c:v>88</c:v>
                </c:pt>
                <c:pt idx="4">
                  <c:v>86</c:v>
                </c:pt>
                <c:pt idx="5">
                  <c:v>88</c:v>
                </c:pt>
                <c:pt idx="6">
                  <c:v>89</c:v>
                </c:pt>
                <c:pt idx="7">
                  <c:v>84</c:v>
                </c:pt>
                <c:pt idx="8">
                  <c:v>87</c:v>
                </c:pt>
                <c:pt idx="9">
                  <c:v>89</c:v>
                </c:pt>
                <c:pt idx="10">
                  <c:v>86</c:v>
                </c:pt>
              </c:numCache>
            </c:numRef>
          </c:val>
          <c:smooth val="0"/>
          <c:extLst>
            <c:ext xmlns:c16="http://schemas.microsoft.com/office/drawing/2014/chart" uri="{C3380CC4-5D6E-409C-BE32-E72D297353CC}">
              <c16:uniqueId val="{00000000-5E30-4C55-BAC8-FDE4CB74267F}"/>
            </c:ext>
          </c:extLst>
        </c:ser>
        <c:dLbls>
          <c:showLegendKey val="0"/>
          <c:showVal val="0"/>
          <c:showCatName val="0"/>
          <c:showSerName val="0"/>
          <c:showPercent val="0"/>
          <c:showBubbleSize val="0"/>
        </c:dLbls>
        <c:marker val="1"/>
        <c:smooth val="0"/>
        <c:axId val="264446560"/>
        <c:axId val="264446952"/>
      </c:lineChart>
      <c:catAx>
        <c:axId val="264446560"/>
        <c:scaling>
          <c:orientation val="minMax"/>
        </c:scaling>
        <c:delete val="0"/>
        <c:axPos val="b"/>
        <c:numFmt formatCode="General" sourceLinked="0"/>
        <c:majorTickMark val="none"/>
        <c:minorTickMark val="none"/>
        <c:tickLblPos val="nextTo"/>
        <c:spPr>
          <a:ln>
            <a:solidFill>
              <a:schemeClr val="accent6">
                <a:lumMod val="50000"/>
              </a:schemeClr>
            </a:solidFill>
          </a:ln>
        </c:spPr>
        <c:crossAx val="264446952"/>
        <c:crosses val="autoZero"/>
        <c:auto val="1"/>
        <c:lblAlgn val="ctr"/>
        <c:lblOffset val="100"/>
        <c:noMultiLvlLbl val="0"/>
      </c:catAx>
      <c:valAx>
        <c:axId val="264446952"/>
        <c:scaling>
          <c:orientation val="minMax"/>
          <c:max val="100"/>
          <c:min val="50"/>
        </c:scaling>
        <c:delete val="0"/>
        <c:axPos val="l"/>
        <c:numFmt formatCode="General" sourceLinked="1"/>
        <c:majorTickMark val="none"/>
        <c:minorTickMark val="none"/>
        <c:tickLblPos val="nextTo"/>
        <c:spPr>
          <a:ln>
            <a:noFill/>
          </a:ln>
        </c:spPr>
        <c:crossAx val="264446560"/>
        <c:crosses val="autoZero"/>
        <c:crossBetween val="between"/>
        <c:majorUnit val="10"/>
        <c:minorUnit val="1"/>
      </c:valAx>
    </c:plotArea>
    <c:plotVisOnly val="1"/>
    <c:dispBlanksAs val="gap"/>
    <c:showDLblsOverMax val="0"/>
  </c:chart>
  <c:spPr>
    <a:ln>
      <a:noFill/>
    </a:ln>
  </c:spPr>
  <c:txPr>
    <a:bodyPr/>
    <a:lstStyle/>
    <a:p>
      <a:pPr>
        <a:defRPr sz="800">
          <a:solidFill>
            <a:schemeClr val="tx2"/>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Overall station satisfaction</c:v>
                </c:pt>
              </c:strCache>
            </c:strRef>
          </c:tx>
          <c:spPr>
            <a:ln>
              <a:solidFill>
                <a:schemeClr val="tx2"/>
              </a:solidFill>
            </a:ln>
          </c:spPr>
          <c:marker>
            <c:spPr>
              <a:solidFill>
                <a:schemeClr val="tx2"/>
              </a:solidFill>
              <a:ln>
                <a:solidFill>
                  <a:schemeClr val="tx2"/>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4"/>
                <c:pt idx="0">
                  <c:v>Q2</c:v>
                </c:pt>
                <c:pt idx="1">
                  <c:v>Q3</c:v>
                </c:pt>
                <c:pt idx="2">
                  <c:v>Q4</c:v>
                </c:pt>
                <c:pt idx="3">
                  <c:v>Q1</c:v>
                </c:pt>
              </c:strCache>
            </c:strRef>
          </c:cat>
          <c:val>
            <c:numRef>
              <c:f>Sheet1!$B$2:$B$20</c:f>
              <c:numCache>
                <c:formatCode>General</c:formatCode>
                <c:ptCount val="4"/>
                <c:pt idx="0">
                  <c:v>88</c:v>
                </c:pt>
                <c:pt idx="1">
                  <c:v>88</c:v>
                </c:pt>
                <c:pt idx="2">
                  <c:v>87</c:v>
                </c:pt>
                <c:pt idx="3">
                  <c:v>87</c:v>
                </c:pt>
              </c:numCache>
            </c:numRef>
          </c:val>
          <c:smooth val="0"/>
          <c:extLst>
            <c:ext xmlns:c16="http://schemas.microsoft.com/office/drawing/2014/chart" uri="{C3380CC4-5D6E-409C-BE32-E72D297353CC}">
              <c16:uniqueId val="{00000000-6DA6-4289-9607-60F77BB8CFFF}"/>
            </c:ext>
          </c:extLst>
        </c:ser>
        <c:dLbls>
          <c:showLegendKey val="0"/>
          <c:showVal val="0"/>
          <c:showCatName val="0"/>
          <c:showSerName val="0"/>
          <c:showPercent val="0"/>
          <c:showBubbleSize val="0"/>
        </c:dLbls>
        <c:marker val="1"/>
        <c:smooth val="0"/>
        <c:axId val="417457336"/>
        <c:axId val="417454200"/>
      </c:lineChart>
      <c:catAx>
        <c:axId val="417457336"/>
        <c:scaling>
          <c:orientation val="minMax"/>
        </c:scaling>
        <c:delete val="0"/>
        <c:axPos val="b"/>
        <c:numFmt formatCode="General" sourceLinked="0"/>
        <c:majorTickMark val="none"/>
        <c:minorTickMark val="none"/>
        <c:tickLblPos val="nextTo"/>
        <c:spPr>
          <a:ln>
            <a:solidFill>
              <a:schemeClr val="accent6">
                <a:lumMod val="50000"/>
              </a:schemeClr>
            </a:solidFill>
          </a:ln>
        </c:spPr>
        <c:crossAx val="417454200"/>
        <c:crosses val="autoZero"/>
        <c:auto val="1"/>
        <c:lblAlgn val="ctr"/>
        <c:lblOffset val="100"/>
        <c:noMultiLvlLbl val="0"/>
      </c:catAx>
      <c:valAx>
        <c:axId val="417454200"/>
        <c:scaling>
          <c:orientation val="minMax"/>
          <c:max val="100"/>
          <c:min val="50"/>
        </c:scaling>
        <c:delete val="0"/>
        <c:axPos val="l"/>
        <c:numFmt formatCode="General" sourceLinked="1"/>
        <c:majorTickMark val="none"/>
        <c:minorTickMark val="none"/>
        <c:tickLblPos val="nextTo"/>
        <c:spPr>
          <a:ln>
            <a:noFill/>
          </a:ln>
        </c:spPr>
        <c:crossAx val="417457336"/>
        <c:crosses val="autoZero"/>
        <c:crossBetween val="between"/>
        <c:majorUnit val="10"/>
        <c:minorUnit val="1"/>
      </c:valAx>
    </c:plotArea>
    <c:plotVisOnly val="1"/>
    <c:dispBlanksAs val="gap"/>
    <c:showDLblsOverMax val="0"/>
  </c:chart>
  <c:spPr>
    <a:ln>
      <a:noFill/>
    </a:ln>
  </c:spPr>
  <c:txPr>
    <a:bodyPr/>
    <a:lstStyle/>
    <a:p>
      <a:pPr>
        <a:defRPr sz="800">
          <a:solidFill>
            <a:schemeClr val="tx2"/>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99259738392999"/>
          <c:y val="0.112337117497801"/>
          <c:w val="0.82780616645105598"/>
          <c:h val="0.6902097777681514"/>
        </c:manualLayout>
      </c:layout>
      <c:lineChart>
        <c:grouping val="standard"/>
        <c:varyColors val="0"/>
        <c:ser>
          <c:idx val="0"/>
          <c:order val="0"/>
          <c:tx>
            <c:strRef>
              <c:f>Sheet1!$B$1</c:f>
              <c:strCache>
                <c:ptCount val="1"/>
                <c:pt idx="0">
                  <c:v>Overall satisfaction</c:v>
                </c:pt>
              </c:strCache>
            </c:strRef>
          </c:tx>
          <c:spPr>
            <a:ln>
              <a:solidFill>
                <a:schemeClr val="tx2"/>
              </a:solidFill>
            </a:ln>
          </c:spPr>
          <c:marker>
            <c:spPr>
              <a:solidFill>
                <a:schemeClr val="tx2"/>
              </a:solidFill>
              <a:ln>
                <a:solidFill>
                  <a:schemeClr val="tx2"/>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4"/>
                <c:pt idx="0">
                  <c:v>Q2</c:v>
                </c:pt>
                <c:pt idx="1">
                  <c:v>Q3</c:v>
                </c:pt>
                <c:pt idx="2">
                  <c:v>Q4</c:v>
                </c:pt>
                <c:pt idx="3">
                  <c:v>Q1</c:v>
                </c:pt>
              </c:strCache>
            </c:strRef>
          </c:cat>
          <c:val>
            <c:numRef>
              <c:f>Sheet1!$B$2:$B$21</c:f>
              <c:numCache>
                <c:formatCode>General</c:formatCode>
                <c:ptCount val="4"/>
                <c:pt idx="0">
                  <c:v>76</c:v>
                </c:pt>
                <c:pt idx="1">
                  <c:v>76</c:v>
                </c:pt>
                <c:pt idx="2">
                  <c:v>74</c:v>
                </c:pt>
                <c:pt idx="3">
                  <c:v>73</c:v>
                </c:pt>
              </c:numCache>
            </c:numRef>
          </c:val>
          <c:smooth val="0"/>
          <c:extLst>
            <c:ext xmlns:c16="http://schemas.microsoft.com/office/drawing/2014/chart" uri="{C3380CC4-5D6E-409C-BE32-E72D297353CC}">
              <c16:uniqueId val="{00000000-A73F-41A6-8F1C-B725207A2684}"/>
            </c:ext>
          </c:extLst>
        </c:ser>
        <c:dLbls>
          <c:showLegendKey val="0"/>
          <c:showVal val="0"/>
          <c:showCatName val="0"/>
          <c:showSerName val="0"/>
          <c:showPercent val="0"/>
          <c:showBubbleSize val="0"/>
        </c:dLbls>
        <c:marker val="1"/>
        <c:smooth val="0"/>
        <c:axId val="417455768"/>
        <c:axId val="417456552"/>
      </c:lineChart>
      <c:catAx>
        <c:axId val="417455768"/>
        <c:scaling>
          <c:orientation val="minMax"/>
        </c:scaling>
        <c:delete val="0"/>
        <c:axPos val="b"/>
        <c:numFmt formatCode="General" sourceLinked="0"/>
        <c:majorTickMark val="none"/>
        <c:minorTickMark val="none"/>
        <c:tickLblPos val="nextTo"/>
        <c:spPr>
          <a:ln>
            <a:solidFill>
              <a:schemeClr val="accent6">
                <a:lumMod val="50000"/>
              </a:schemeClr>
            </a:solidFill>
          </a:ln>
        </c:spPr>
        <c:txPr>
          <a:bodyPr/>
          <a:lstStyle/>
          <a:p>
            <a:pPr>
              <a:defRPr sz="800"/>
            </a:pPr>
            <a:endParaRPr lang="en-US"/>
          </a:p>
        </c:txPr>
        <c:crossAx val="417456552"/>
        <c:crosses val="autoZero"/>
        <c:auto val="1"/>
        <c:lblAlgn val="ctr"/>
        <c:lblOffset val="100"/>
        <c:noMultiLvlLbl val="0"/>
      </c:catAx>
      <c:valAx>
        <c:axId val="417456552"/>
        <c:scaling>
          <c:orientation val="minMax"/>
          <c:max val="100"/>
          <c:min val="50"/>
        </c:scaling>
        <c:delete val="0"/>
        <c:axPos val="l"/>
        <c:numFmt formatCode="General" sourceLinked="1"/>
        <c:majorTickMark val="none"/>
        <c:minorTickMark val="none"/>
        <c:tickLblPos val="nextTo"/>
        <c:spPr>
          <a:ln>
            <a:noFill/>
          </a:ln>
        </c:spPr>
        <c:crossAx val="417455768"/>
        <c:crosses val="autoZero"/>
        <c:crossBetween val="between"/>
        <c:majorUnit val="10"/>
        <c:minorUnit val="1"/>
      </c:valAx>
    </c:plotArea>
    <c:plotVisOnly val="1"/>
    <c:dispBlanksAs val="gap"/>
    <c:showDLblsOverMax val="0"/>
  </c:chart>
  <c:spPr>
    <a:ln>
      <a:noFill/>
    </a:ln>
  </c:spPr>
  <c:txPr>
    <a:bodyPr/>
    <a:lstStyle/>
    <a:p>
      <a:pPr>
        <a:defRPr sz="800">
          <a:solidFill>
            <a:schemeClr val="tx2"/>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Overall train satisfaction</c:v>
                </c:pt>
              </c:strCache>
            </c:strRef>
          </c:tx>
          <c:spPr>
            <a:ln>
              <a:solidFill>
                <a:schemeClr val="tx2"/>
              </a:solidFill>
            </a:ln>
          </c:spPr>
          <c:marker>
            <c:spPr>
              <a:solidFill>
                <a:schemeClr val="tx2"/>
              </a:solidFill>
              <a:ln>
                <a:solidFill>
                  <a:schemeClr val="tx2"/>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4"/>
                <c:pt idx="0">
                  <c:v>Q2</c:v>
                </c:pt>
                <c:pt idx="1">
                  <c:v>Q3</c:v>
                </c:pt>
                <c:pt idx="2">
                  <c:v>Q4</c:v>
                </c:pt>
                <c:pt idx="3">
                  <c:v>Q1</c:v>
                </c:pt>
              </c:strCache>
            </c:strRef>
          </c:cat>
          <c:val>
            <c:numRef>
              <c:f>Sheet1!$B$2:$B$20</c:f>
              <c:numCache>
                <c:formatCode>General</c:formatCode>
                <c:ptCount val="4"/>
                <c:pt idx="0">
                  <c:v>78</c:v>
                </c:pt>
                <c:pt idx="1">
                  <c:v>81</c:v>
                </c:pt>
                <c:pt idx="2">
                  <c:v>76</c:v>
                </c:pt>
                <c:pt idx="3">
                  <c:v>73</c:v>
                </c:pt>
              </c:numCache>
            </c:numRef>
          </c:val>
          <c:smooth val="0"/>
          <c:extLst>
            <c:ext xmlns:c16="http://schemas.microsoft.com/office/drawing/2014/chart" uri="{C3380CC4-5D6E-409C-BE32-E72D297353CC}">
              <c16:uniqueId val="{00000000-A0EC-4DC8-BA1C-02170DFF54DA}"/>
            </c:ext>
          </c:extLst>
        </c:ser>
        <c:dLbls>
          <c:showLegendKey val="0"/>
          <c:showVal val="0"/>
          <c:showCatName val="0"/>
          <c:showSerName val="0"/>
          <c:showPercent val="0"/>
          <c:showBubbleSize val="0"/>
        </c:dLbls>
        <c:marker val="1"/>
        <c:smooth val="0"/>
        <c:axId val="417455376"/>
        <c:axId val="417460472"/>
      </c:lineChart>
      <c:catAx>
        <c:axId val="417455376"/>
        <c:scaling>
          <c:orientation val="minMax"/>
        </c:scaling>
        <c:delete val="0"/>
        <c:axPos val="b"/>
        <c:numFmt formatCode="General" sourceLinked="0"/>
        <c:majorTickMark val="none"/>
        <c:minorTickMark val="none"/>
        <c:tickLblPos val="nextTo"/>
        <c:spPr>
          <a:ln>
            <a:solidFill>
              <a:schemeClr val="accent6">
                <a:lumMod val="50000"/>
              </a:schemeClr>
            </a:solidFill>
          </a:ln>
        </c:spPr>
        <c:crossAx val="417460472"/>
        <c:crosses val="autoZero"/>
        <c:auto val="1"/>
        <c:lblAlgn val="ctr"/>
        <c:lblOffset val="100"/>
        <c:noMultiLvlLbl val="0"/>
      </c:catAx>
      <c:valAx>
        <c:axId val="417460472"/>
        <c:scaling>
          <c:orientation val="minMax"/>
          <c:max val="100"/>
          <c:min val="50"/>
        </c:scaling>
        <c:delete val="0"/>
        <c:axPos val="l"/>
        <c:numFmt formatCode="General" sourceLinked="1"/>
        <c:majorTickMark val="none"/>
        <c:minorTickMark val="none"/>
        <c:tickLblPos val="nextTo"/>
        <c:spPr>
          <a:ln>
            <a:noFill/>
          </a:ln>
        </c:spPr>
        <c:crossAx val="417455376"/>
        <c:crosses val="autoZero"/>
        <c:crossBetween val="between"/>
        <c:majorUnit val="10"/>
        <c:minorUnit val="1"/>
      </c:valAx>
    </c:plotArea>
    <c:plotVisOnly val="1"/>
    <c:dispBlanksAs val="gap"/>
    <c:showDLblsOverMax val="0"/>
  </c:chart>
  <c:spPr>
    <a:ln>
      <a:noFill/>
    </a:ln>
  </c:spPr>
  <c:txPr>
    <a:bodyPr/>
    <a:lstStyle/>
    <a:p>
      <a:pPr>
        <a:defRPr sz="800">
          <a:solidFill>
            <a:schemeClr val="tx2"/>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One star</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Caledonian Sleeper (609)</c:v>
                </c:pt>
                <c:pt idx="3">
                  <c:v>Travelling for work (106) </c:v>
                </c:pt>
                <c:pt idx="4">
                  <c:v>Leisure (409)</c:v>
                </c:pt>
                <c:pt idx="6">
                  <c:v>Weekday (383)</c:v>
                </c:pt>
                <c:pt idx="7">
                  <c:v>Weekend (226)</c:v>
                </c:pt>
              </c:strCache>
            </c:strRef>
          </c:cat>
          <c:val>
            <c:numRef>
              <c:f>Sheet1!$B$2:$B$9</c:f>
              <c:numCache>
                <c:formatCode>General</c:formatCode>
                <c:ptCount val="8"/>
                <c:pt idx="0">
                  <c:v>6</c:v>
                </c:pt>
                <c:pt idx="3">
                  <c:v>10</c:v>
                </c:pt>
                <c:pt idx="4">
                  <c:v>5</c:v>
                </c:pt>
                <c:pt idx="6">
                  <c:v>8</c:v>
                </c:pt>
                <c:pt idx="7">
                  <c:v>3</c:v>
                </c:pt>
              </c:numCache>
            </c:numRef>
          </c:val>
          <c:extLst>
            <c:ext xmlns:c16="http://schemas.microsoft.com/office/drawing/2014/chart" uri="{C3380CC4-5D6E-409C-BE32-E72D297353CC}">
              <c16:uniqueId val="{00000000-494E-4297-8E89-AAFFAB2AA6FF}"/>
            </c:ext>
          </c:extLst>
        </c:ser>
        <c:ser>
          <c:idx val="1"/>
          <c:order val="1"/>
          <c:tx>
            <c:strRef>
              <c:f>Sheet1!$C$1</c:f>
              <c:strCache>
                <c:ptCount val="1"/>
                <c:pt idx="0">
                  <c:v>Two stars</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(609)</c:v>
                </c:pt>
                <c:pt idx="3">
                  <c:v>Travelling for work (106) </c:v>
                </c:pt>
                <c:pt idx="4">
                  <c:v>Leisure (409)</c:v>
                </c:pt>
                <c:pt idx="6">
                  <c:v>Weekday (383)</c:v>
                </c:pt>
                <c:pt idx="7">
                  <c:v>Weekend (226)</c:v>
                </c:pt>
              </c:strCache>
            </c:strRef>
          </c:cat>
          <c:val>
            <c:numRef>
              <c:f>Sheet1!$C$2:$C$9</c:f>
              <c:numCache>
                <c:formatCode>General</c:formatCode>
                <c:ptCount val="8"/>
                <c:pt idx="0">
                  <c:v>7</c:v>
                </c:pt>
                <c:pt idx="3">
                  <c:v>5</c:v>
                </c:pt>
                <c:pt idx="4">
                  <c:v>8</c:v>
                </c:pt>
                <c:pt idx="6">
                  <c:v>6</c:v>
                </c:pt>
                <c:pt idx="7">
                  <c:v>8</c:v>
                </c:pt>
              </c:numCache>
            </c:numRef>
          </c:val>
          <c:extLst>
            <c:ext xmlns:c16="http://schemas.microsoft.com/office/drawing/2014/chart" uri="{C3380CC4-5D6E-409C-BE32-E72D297353CC}">
              <c16:uniqueId val="{00000001-494E-4297-8E89-AAFFAB2AA6FF}"/>
            </c:ext>
          </c:extLst>
        </c:ser>
        <c:ser>
          <c:idx val="2"/>
          <c:order val="2"/>
          <c:tx>
            <c:strRef>
              <c:f>Sheet1!$D$1</c:f>
              <c:strCache>
                <c:ptCount val="1"/>
                <c:pt idx="0">
                  <c:v>Three stars</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(609)</c:v>
                </c:pt>
                <c:pt idx="3">
                  <c:v>Travelling for work (106) </c:v>
                </c:pt>
                <c:pt idx="4">
                  <c:v>Leisure (409)</c:v>
                </c:pt>
                <c:pt idx="6">
                  <c:v>Weekday (383)</c:v>
                </c:pt>
                <c:pt idx="7">
                  <c:v>Weekend (226)</c:v>
                </c:pt>
              </c:strCache>
            </c:strRef>
          </c:cat>
          <c:val>
            <c:numRef>
              <c:f>Sheet1!$D$2:$D$9</c:f>
              <c:numCache>
                <c:formatCode>General</c:formatCode>
                <c:ptCount val="8"/>
                <c:pt idx="0">
                  <c:v>22</c:v>
                </c:pt>
                <c:pt idx="3">
                  <c:v>22</c:v>
                </c:pt>
                <c:pt idx="4">
                  <c:v>21</c:v>
                </c:pt>
                <c:pt idx="6">
                  <c:v>21</c:v>
                </c:pt>
                <c:pt idx="7">
                  <c:v>23</c:v>
                </c:pt>
              </c:numCache>
            </c:numRef>
          </c:val>
          <c:extLst>
            <c:ext xmlns:c16="http://schemas.microsoft.com/office/drawing/2014/chart" uri="{C3380CC4-5D6E-409C-BE32-E72D297353CC}">
              <c16:uniqueId val="{00000002-494E-4297-8E89-AAFFAB2AA6FF}"/>
            </c:ext>
          </c:extLst>
        </c:ser>
        <c:ser>
          <c:idx val="3"/>
          <c:order val="3"/>
          <c:tx>
            <c:strRef>
              <c:f>Sheet1!$E$1</c:f>
              <c:strCache>
                <c:ptCount val="1"/>
                <c:pt idx="0">
                  <c:v>Four stars</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(609)</c:v>
                </c:pt>
                <c:pt idx="3">
                  <c:v>Travelling for work (106) </c:v>
                </c:pt>
                <c:pt idx="4">
                  <c:v>Leisure (409)</c:v>
                </c:pt>
                <c:pt idx="6">
                  <c:v>Weekday (383)</c:v>
                </c:pt>
                <c:pt idx="7">
                  <c:v>Weekend (226)</c:v>
                </c:pt>
              </c:strCache>
            </c:strRef>
          </c:cat>
          <c:val>
            <c:numRef>
              <c:f>Sheet1!$E$2:$E$9</c:f>
              <c:numCache>
                <c:formatCode>General</c:formatCode>
                <c:ptCount val="8"/>
                <c:pt idx="0">
                  <c:v>40</c:v>
                </c:pt>
                <c:pt idx="3">
                  <c:v>41</c:v>
                </c:pt>
                <c:pt idx="4">
                  <c:v>41</c:v>
                </c:pt>
                <c:pt idx="6">
                  <c:v>37</c:v>
                </c:pt>
                <c:pt idx="7">
                  <c:v>46</c:v>
                </c:pt>
              </c:numCache>
            </c:numRef>
          </c:val>
          <c:extLst>
            <c:ext xmlns:c16="http://schemas.microsoft.com/office/drawing/2014/chart" uri="{C3380CC4-5D6E-409C-BE32-E72D297353CC}">
              <c16:uniqueId val="{00000003-494E-4297-8E89-AAFFAB2AA6FF}"/>
            </c:ext>
          </c:extLst>
        </c:ser>
        <c:ser>
          <c:idx val="4"/>
          <c:order val="4"/>
          <c:tx>
            <c:strRef>
              <c:f>Sheet1!$F$1</c:f>
              <c:strCache>
                <c:ptCount val="1"/>
                <c:pt idx="0">
                  <c:v>Five stars</c:v>
                </c:pt>
              </c:strCache>
            </c:strRef>
          </c:tx>
          <c:spPr>
            <a:solidFill>
              <a:srgbClr val="00B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(609)</c:v>
                </c:pt>
                <c:pt idx="3">
                  <c:v>Travelling for work (106) </c:v>
                </c:pt>
                <c:pt idx="4">
                  <c:v>Leisure (409)</c:v>
                </c:pt>
                <c:pt idx="6">
                  <c:v>Weekday (383)</c:v>
                </c:pt>
                <c:pt idx="7">
                  <c:v>Weekend (226)</c:v>
                </c:pt>
              </c:strCache>
            </c:strRef>
          </c:cat>
          <c:val>
            <c:numRef>
              <c:f>Sheet1!$F$2:$F$9</c:f>
              <c:numCache>
                <c:formatCode>General</c:formatCode>
                <c:ptCount val="8"/>
                <c:pt idx="0">
                  <c:v>25</c:v>
                </c:pt>
                <c:pt idx="3">
                  <c:v>23</c:v>
                </c:pt>
                <c:pt idx="4">
                  <c:v>25</c:v>
                </c:pt>
                <c:pt idx="6">
                  <c:v>28</c:v>
                </c:pt>
                <c:pt idx="7">
                  <c:v>20</c:v>
                </c:pt>
              </c:numCache>
            </c:numRef>
          </c:val>
          <c:extLst>
            <c:ext xmlns:c16="http://schemas.microsoft.com/office/drawing/2014/chart" uri="{C3380CC4-5D6E-409C-BE32-E72D297353CC}">
              <c16:uniqueId val="{00000004-494E-4297-8E89-AAFFAB2AA6FF}"/>
            </c:ext>
          </c:extLst>
        </c:ser>
        <c:dLbls>
          <c:showLegendKey val="0"/>
          <c:showVal val="0"/>
          <c:showCatName val="0"/>
          <c:showSerName val="0"/>
          <c:showPercent val="0"/>
          <c:showBubbleSize val="0"/>
        </c:dLbls>
        <c:gapWidth val="68"/>
        <c:shape val="box"/>
        <c:axId val="422493352"/>
        <c:axId val="422490216"/>
        <c:axId val="0"/>
      </c:bar3DChart>
      <c:catAx>
        <c:axId val="422493352"/>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22490216"/>
        <c:crosses val="autoZero"/>
        <c:auto val="1"/>
        <c:lblAlgn val="ctr"/>
        <c:lblOffset val="100"/>
        <c:noMultiLvlLbl val="0"/>
      </c:catAx>
      <c:valAx>
        <c:axId val="422490216"/>
        <c:scaling>
          <c:orientation val="minMax"/>
        </c:scaling>
        <c:delete val="1"/>
        <c:axPos val="t"/>
        <c:numFmt formatCode="0%" sourceLinked="1"/>
        <c:majorTickMark val="out"/>
        <c:minorTickMark val="none"/>
        <c:tickLblPos val="none"/>
        <c:crossAx val="422493352"/>
        <c:crosses val="autoZero"/>
        <c:crossBetween val="between"/>
      </c:valAx>
      <c:spPr>
        <a:ln>
          <a:noFill/>
        </a:ln>
      </c:spPr>
    </c:plotArea>
    <c:legend>
      <c:legendPos val="b"/>
      <c:layout>
        <c:manualLayout>
          <c:xMode val="edge"/>
          <c:yMode val="edge"/>
          <c:x val="0.21274081277922999"/>
          <c:y val="0.88253970884955424"/>
          <c:w val="0.6916199436368472"/>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One star</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Caledonian Sleeper (609)</c:v>
                </c:pt>
                <c:pt idx="2">
                  <c:v>Lowlander (238) </c:v>
                </c:pt>
                <c:pt idx="3">
                  <c:v>Highlander (371)</c:v>
                </c:pt>
              </c:strCache>
            </c:strRef>
          </c:cat>
          <c:val>
            <c:numRef>
              <c:f>Sheet1!$B$2:$B$5</c:f>
              <c:numCache>
                <c:formatCode>General</c:formatCode>
                <c:ptCount val="4"/>
                <c:pt idx="0">
                  <c:v>6</c:v>
                </c:pt>
                <c:pt idx="2">
                  <c:v>9</c:v>
                </c:pt>
                <c:pt idx="3">
                  <c:v>4</c:v>
                </c:pt>
              </c:numCache>
            </c:numRef>
          </c:val>
          <c:extLst>
            <c:ext xmlns:c16="http://schemas.microsoft.com/office/drawing/2014/chart" uri="{C3380CC4-5D6E-409C-BE32-E72D297353CC}">
              <c16:uniqueId val="{00000000-58C9-4B32-BB9B-0CACD8966A3F}"/>
            </c:ext>
          </c:extLst>
        </c:ser>
        <c:ser>
          <c:idx val="1"/>
          <c:order val="1"/>
          <c:tx>
            <c:strRef>
              <c:f>Sheet1!$C$1</c:f>
              <c:strCache>
                <c:ptCount val="1"/>
                <c:pt idx="0">
                  <c:v>Two stars</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 </c:v>
                </c:pt>
                <c:pt idx="3">
                  <c:v>Highlander (371)</c:v>
                </c:pt>
              </c:strCache>
            </c:strRef>
          </c:cat>
          <c:val>
            <c:numRef>
              <c:f>Sheet1!$C$2:$C$5</c:f>
              <c:numCache>
                <c:formatCode>General</c:formatCode>
                <c:ptCount val="4"/>
                <c:pt idx="0">
                  <c:v>7</c:v>
                </c:pt>
                <c:pt idx="2">
                  <c:v>8</c:v>
                </c:pt>
                <c:pt idx="3">
                  <c:v>7</c:v>
                </c:pt>
              </c:numCache>
            </c:numRef>
          </c:val>
          <c:extLst>
            <c:ext xmlns:c16="http://schemas.microsoft.com/office/drawing/2014/chart" uri="{C3380CC4-5D6E-409C-BE32-E72D297353CC}">
              <c16:uniqueId val="{00000001-58C9-4B32-BB9B-0CACD8966A3F}"/>
            </c:ext>
          </c:extLst>
        </c:ser>
        <c:ser>
          <c:idx val="2"/>
          <c:order val="2"/>
          <c:tx>
            <c:strRef>
              <c:f>Sheet1!$D$1</c:f>
              <c:strCache>
                <c:ptCount val="1"/>
                <c:pt idx="0">
                  <c:v>Three stars</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 </c:v>
                </c:pt>
                <c:pt idx="3">
                  <c:v>Highlander (371)</c:v>
                </c:pt>
              </c:strCache>
            </c:strRef>
          </c:cat>
          <c:val>
            <c:numRef>
              <c:f>Sheet1!$D$2:$D$5</c:f>
              <c:numCache>
                <c:formatCode>General</c:formatCode>
                <c:ptCount val="4"/>
                <c:pt idx="0">
                  <c:v>22</c:v>
                </c:pt>
                <c:pt idx="2">
                  <c:v>23</c:v>
                </c:pt>
                <c:pt idx="3">
                  <c:v>21</c:v>
                </c:pt>
              </c:numCache>
            </c:numRef>
          </c:val>
          <c:extLst>
            <c:ext xmlns:c16="http://schemas.microsoft.com/office/drawing/2014/chart" uri="{C3380CC4-5D6E-409C-BE32-E72D297353CC}">
              <c16:uniqueId val="{00000002-58C9-4B32-BB9B-0CACD8966A3F}"/>
            </c:ext>
          </c:extLst>
        </c:ser>
        <c:ser>
          <c:idx val="3"/>
          <c:order val="3"/>
          <c:tx>
            <c:strRef>
              <c:f>Sheet1!$E$1</c:f>
              <c:strCache>
                <c:ptCount val="1"/>
                <c:pt idx="0">
                  <c:v>Four stars</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 </c:v>
                </c:pt>
                <c:pt idx="3">
                  <c:v>Highlander (371)</c:v>
                </c:pt>
              </c:strCache>
            </c:strRef>
          </c:cat>
          <c:val>
            <c:numRef>
              <c:f>Sheet1!$E$2:$E$5</c:f>
              <c:numCache>
                <c:formatCode>General</c:formatCode>
                <c:ptCount val="4"/>
                <c:pt idx="0">
                  <c:v>40</c:v>
                </c:pt>
                <c:pt idx="2">
                  <c:v>38</c:v>
                </c:pt>
                <c:pt idx="3">
                  <c:v>42</c:v>
                </c:pt>
              </c:numCache>
            </c:numRef>
          </c:val>
          <c:extLst>
            <c:ext xmlns:c16="http://schemas.microsoft.com/office/drawing/2014/chart" uri="{C3380CC4-5D6E-409C-BE32-E72D297353CC}">
              <c16:uniqueId val="{00000003-58C9-4B32-BB9B-0CACD8966A3F}"/>
            </c:ext>
          </c:extLst>
        </c:ser>
        <c:ser>
          <c:idx val="4"/>
          <c:order val="4"/>
          <c:tx>
            <c:strRef>
              <c:f>Sheet1!$F$1</c:f>
              <c:strCache>
                <c:ptCount val="1"/>
                <c:pt idx="0">
                  <c:v>Five stars</c:v>
                </c:pt>
              </c:strCache>
            </c:strRef>
          </c:tx>
          <c:spPr>
            <a:solidFill>
              <a:srgbClr val="00B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 </c:v>
                </c:pt>
                <c:pt idx="3">
                  <c:v>Highlander (371)</c:v>
                </c:pt>
              </c:strCache>
            </c:strRef>
          </c:cat>
          <c:val>
            <c:numRef>
              <c:f>Sheet1!$F$2:$F$5</c:f>
              <c:numCache>
                <c:formatCode>General</c:formatCode>
                <c:ptCount val="4"/>
                <c:pt idx="0">
                  <c:v>25</c:v>
                </c:pt>
                <c:pt idx="2">
                  <c:v>22</c:v>
                </c:pt>
                <c:pt idx="3">
                  <c:v>26</c:v>
                </c:pt>
              </c:numCache>
            </c:numRef>
          </c:val>
          <c:extLst>
            <c:ext xmlns:c16="http://schemas.microsoft.com/office/drawing/2014/chart" uri="{C3380CC4-5D6E-409C-BE32-E72D297353CC}">
              <c16:uniqueId val="{00000004-58C9-4B32-BB9B-0CACD8966A3F}"/>
            </c:ext>
          </c:extLst>
        </c:ser>
        <c:dLbls>
          <c:showLegendKey val="0"/>
          <c:showVal val="0"/>
          <c:showCatName val="0"/>
          <c:showSerName val="0"/>
          <c:showPercent val="0"/>
          <c:showBubbleSize val="0"/>
        </c:dLbls>
        <c:gapWidth val="68"/>
        <c:shape val="box"/>
        <c:axId val="422496096"/>
        <c:axId val="422491784"/>
        <c:axId val="0"/>
      </c:bar3DChart>
      <c:catAx>
        <c:axId val="422496096"/>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22491784"/>
        <c:crosses val="autoZero"/>
        <c:auto val="1"/>
        <c:lblAlgn val="ctr"/>
        <c:lblOffset val="100"/>
        <c:noMultiLvlLbl val="0"/>
      </c:catAx>
      <c:valAx>
        <c:axId val="422491784"/>
        <c:scaling>
          <c:orientation val="minMax"/>
        </c:scaling>
        <c:delete val="1"/>
        <c:axPos val="t"/>
        <c:numFmt formatCode="0%" sourceLinked="1"/>
        <c:majorTickMark val="out"/>
        <c:minorTickMark val="none"/>
        <c:tickLblPos val="none"/>
        <c:crossAx val="422496096"/>
        <c:crosses val="autoZero"/>
        <c:crossBetween val="between"/>
      </c:valAx>
      <c:spPr>
        <a:ln>
          <a:noFill/>
        </a:ln>
      </c:spPr>
    </c:plotArea>
    <c:legend>
      <c:legendPos val="b"/>
      <c:layout>
        <c:manualLayout>
          <c:xMode val="edge"/>
          <c:yMode val="edge"/>
          <c:x val="0.20079923917803288"/>
          <c:y val="0.88253970884955424"/>
          <c:w val="0.74620999438517688"/>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10334645669305E-2"/>
          <c:y val="3.4828001968503899E-2"/>
          <c:w val="0.90557299868766306"/>
          <c:h val="0.766431348425197"/>
        </c:manualLayout>
      </c:layout>
      <c:lineChart>
        <c:grouping val="standard"/>
        <c:varyColors val="0"/>
        <c:ser>
          <c:idx val="0"/>
          <c:order val="0"/>
          <c:tx>
            <c:strRef>
              <c:f>Sheet1!$B$1</c:f>
              <c:strCache>
                <c:ptCount val="1"/>
                <c:pt idx="0">
                  <c:v>Caledonian Sleeper</c:v>
                </c:pt>
              </c:strCache>
            </c:strRef>
          </c:tx>
          <c:spPr>
            <a:ln w="19050">
              <a:solidFill>
                <a:schemeClr val="tx1"/>
              </a:solidFill>
            </a:ln>
          </c:spPr>
          <c:marker>
            <c:symbol val="circle"/>
            <c:size val="5"/>
            <c:spPr>
              <a:solidFill>
                <a:schemeClr val="tx2"/>
              </a:solidFill>
              <a:ln>
                <a:solidFill>
                  <a:schemeClr val="tx1"/>
                </a:solidFill>
              </a:ln>
            </c:spPr>
          </c:marker>
          <c:dLbls>
            <c:spPr>
              <a:noFill/>
              <a:ln>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Period 04</c:v>
                </c:pt>
                <c:pt idx="1">
                  <c:v>Period 05</c:v>
                </c:pt>
                <c:pt idx="2">
                  <c:v>Period 06</c:v>
                </c:pt>
                <c:pt idx="3">
                  <c:v>Period 07</c:v>
                </c:pt>
                <c:pt idx="4">
                  <c:v>Period 08</c:v>
                </c:pt>
                <c:pt idx="5">
                  <c:v>Period 09</c:v>
                </c:pt>
                <c:pt idx="6">
                  <c:v>Period 10</c:v>
                </c:pt>
                <c:pt idx="7">
                  <c:v>Period 11</c:v>
                </c:pt>
                <c:pt idx="8">
                  <c:v>Period 12</c:v>
                </c:pt>
                <c:pt idx="9">
                  <c:v>Period 13</c:v>
                </c:pt>
                <c:pt idx="10">
                  <c:v>Period 01</c:v>
                </c:pt>
                <c:pt idx="11">
                  <c:v>Period 02</c:v>
                </c:pt>
                <c:pt idx="12">
                  <c:v>Period 03</c:v>
                </c:pt>
              </c:strCache>
            </c:strRef>
          </c:cat>
          <c:val>
            <c:numRef>
              <c:f>Sheet1!$B$2:$B$14</c:f>
              <c:numCache>
                <c:formatCode>General</c:formatCode>
                <c:ptCount val="13"/>
                <c:pt idx="0">
                  <c:v>89</c:v>
                </c:pt>
                <c:pt idx="1">
                  <c:v>88</c:v>
                </c:pt>
                <c:pt idx="2">
                  <c:v>88</c:v>
                </c:pt>
                <c:pt idx="3">
                  <c:v>88</c:v>
                </c:pt>
                <c:pt idx="4">
                  <c:v>87</c:v>
                </c:pt>
                <c:pt idx="5">
                  <c:v>88</c:v>
                </c:pt>
                <c:pt idx="6">
                  <c:v>86</c:v>
                </c:pt>
                <c:pt idx="7">
                  <c:v>88</c:v>
                </c:pt>
                <c:pt idx="8">
                  <c:v>89</c:v>
                </c:pt>
                <c:pt idx="9">
                  <c:v>84</c:v>
                </c:pt>
                <c:pt idx="10">
                  <c:v>87</c:v>
                </c:pt>
                <c:pt idx="11">
                  <c:v>89</c:v>
                </c:pt>
                <c:pt idx="12">
                  <c:v>86</c:v>
                </c:pt>
              </c:numCache>
            </c:numRef>
          </c:val>
          <c:smooth val="0"/>
          <c:extLst>
            <c:ext xmlns:c16="http://schemas.microsoft.com/office/drawing/2014/chart" uri="{C3380CC4-5D6E-409C-BE32-E72D297353CC}">
              <c16:uniqueId val="{00000000-C672-4EA5-88C0-D882670FCA90}"/>
            </c:ext>
          </c:extLst>
        </c:ser>
        <c:dLbls>
          <c:showLegendKey val="0"/>
          <c:showVal val="0"/>
          <c:showCatName val="0"/>
          <c:showSerName val="0"/>
          <c:showPercent val="0"/>
          <c:showBubbleSize val="0"/>
        </c:dLbls>
        <c:marker val="1"/>
        <c:smooth val="0"/>
        <c:axId val="422490608"/>
        <c:axId val="422491000"/>
      </c:lineChart>
      <c:catAx>
        <c:axId val="422490608"/>
        <c:scaling>
          <c:orientation val="minMax"/>
        </c:scaling>
        <c:delete val="0"/>
        <c:axPos val="b"/>
        <c:numFmt formatCode="General" sourceLinked="0"/>
        <c:majorTickMark val="out"/>
        <c:minorTickMark val="none"/>
        <c:tickLblPos val="nextTo"/>
        <c:txPr>
          <a:bodyPr/>
          <a:lstStyle/>
          <a:p>
            <a:pPr>
              <a:defRPr sz="1100">
                <a:latin typeface="Arial" pitchFamily="34" charset="0"/>
                <a:cs typeface="Arial" pitchFamily="34" charset="0"/>
              </a:defRPr>
            </a:pPr>
            <a:endParaRPr lang="en-US"/>
          </a:p>
        </c:txPr>
        <c:crossAx val="422491000"/>
        <c:crosses val="autoZero"/>
        <c:auto val="1"/>
        <c:lblAlgn val="ctr"/>
        <c:lblOffset val="100"/>
        <c:noMultiLvlLbl val="0"/>
      </c:catAx>
      <c:valAx>
        <c:axId val="422491000"/>
        <c:scaling>
          <c:orientation val="minMax"/>
          <c:max val="100"/>
          <c:min val="50"/>
        </c:scaling>
        <c:delete val="0"/>
        <c:axPos val="l"/>
        <c:majorGridlines/>
        <c:numFmt formatCode="General" sourceLinked="1"/>
        <c:majorTickMark val="out"/>
        <c:minorTickMark val="none"/>
        <c:tickLblPos val="nextTo"/>
        <c:txPr>
          <a:bodyPr/>
          <a:lstStyle/>
          <a:p>
            <a:pPr>
              <a:defRPr sz="1100"/>
            </a:pPr>
            <a:endParaRPr lang="en-US"/>
          </a:p>
        </c:txPr>
        <c:crossAx val="422490608"/>
        <c:crosses val="autoZero"/>
        <c:crossBetween val="between"/>
        <c:majorUnit val="1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One star</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Welcomed</c:v>
                </c:pt>
                <c:pt idx="1">
                  <c:v>Looked after</c:v>
                </c:pt>
                <c:pt idx="2">
                  <c:v>Relaxed</c:v>
                </c:pt>
                <c:pt idx="3">
                  <c:v>Comfortable</c:v>
                </c:pt>
                <c:pt idx="4">
                  <c:v>You had a good night's sleep</c:v>
                </c:pt>
              </c:strCache>
            </c:strRef>
          </c:cat>
          <c:val>
            <c:numRef>
              <c:f>Sheet1!$B$2:$B$6</c:f>
              <c:numCache>
                <c:formatCode>General</c:formatCode>
                <c:ptCount val="5"/>
                <c:pt idx="0">
                  <c:v>4</c:v>
                </c:pt>
                <c:pt idx="1">
                  <c:v>6</c:v>
                </c:pt>
                <c:pt idx="2">
                  <c:v>8</c:v>
                </c:pt>
                <c:pt idx="3">
                  <c:v>9</c:v>
                </c:pt>
                <c:pt idx="4">
                  <c:v>17</c:v>
                </c:pt>
              </c:numCache>
            </c:numRef>
          </c:val>
          <c:extLst>
            <c:ext xmlns:c16="http://schemas.microsoft.com/office/drawing/2014/chart" uri="{C3380CC4-5D6E-409C-BE32-E72D297353CC}">
              <c16:uniqueId val="{00000000-5A24-41C4-A898-8257952A4714}"/>
            </c:ext>
          </c:extLst>
        </c:ser>
        <c:ser>
          <c:idx val="1"/>
          <c:order val="1"/>
          <c:tx>
            <c:strRef>
              <c:f>Sheet1!$C$1</c:f>
              <c:strCache>
                <c:ptCount val="1"/>
                <c:pt idx="0">
                  <c:v>Two stars</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Welcomed</c:v>
                </c:pt>
                <c:pt idx="1">
                  <c:v>Looked after</c:v>
                </c:pt>
                <c:pt idx="2">
                  <c:v>Relaxed</c:v>
                </c:pt>
                <c:pt idx="3">
                  <c:v>Comfortable</c:v>
                </c:pt>
                <c:pt idx="4">
                  <c:v>You had a good night's sleep</c:v>
                </c:pt>
              </c:strCache>
            </c:strRef>
          </c:cat>
          <c:val>
            <c:numRef>
              <c:f>Sheet1!$C$2:$C$6</c:f>
              <c:numCache>
                <c:formatCode>General</c:formatCode>
                <c:ptCount val="5"/>
                <c:pt idx="0">
                  <c:v>7</c:v>
                </c:pt>
                <c:pt idx="1">
                  <c:v>11</c:v>
                </c:pt>
                <c:pt idx="2">
                  <c:v>9</c:v>
                </c:pt>
                <c:pt idx="3">
                  <c:v>8</c:v>
                </c:pt>
                <c:pt idx="4">
                  <c:v>15</c:v>
                </c:pt>
              </c:numCache>
            </c:numRef>
          </c:val>
          <c:extLst>
            <c:ext xmlns:c16="http://schemas.microsoft.com/office/drawing/2014/chart" uri="{C3380CC4-5D6E-409C-BE32-E72D297353CC}">
              <c16:uniqueId val="{00000001-5A24-41C4-A898-8257952A4714}"/>
            </c:ext>
          </c:extLst>
        </c:ser>
        <c:ser>
          <c:idx val="2"/>
          <c:order val="2"/>
          <c:tx>
            <c:strRef>
              <c:f>Sheet1!$D$1</c:f>
              <c:strCache>
                <c:ptCount val="1"/>
                <c:pt idx="0">
                  <c:v>Three stars</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Welcomed</c:v>
                </c:pt>
                <c:pt idx="1">
                  <c:v>Looked after</c:v>
                </c:pt>
                <c:pt idx="2">
                  <c:v>Relaxed</c:v>
                </c:pt>
                <c:pt idx="3">
                  <c:v>Comfortable</c:v>
                </c:pt>
                <c:pt idx="4">
                  <c:v>You had a good night's sleep</c:v>
                </c:pt>
              </c:strCache>
            </c:strRef>
          </c:cat>
          <c:val>
            <c:numRef>
              <c:f>Sheet1!$D$2:$D$6</c:f>
              <c:numCache>
                <c:formatCode>General</c:formatCode>
                <c:ptCount val="5"/>
                <c:pt idx="0">
                  <c:v>15</c:v>
                </c:pt>
                <c:pt idx="1">
                  <c:v>17</c:v>
                </c:pt>
                <c:pt idx="2">
                  <c:v>19</c:v>
                </c:pt>
                <c:pt idx="3">
                  <c:v>23</c:v>
                </c:pt>
                <c:pt idx="4">
                  <c:v>25</c:v>
                </c:pt>
              </c:numCache>
            </c:numRef>
          </c:val>
          <c:extLst>
            <c:ext xmlns:c16="http://schemas.microsoft.com/office/drawing/2014/chart" uri="{C3380CC4-5D6E-409C-BE32-E72D297353CC}">
              <c16:uniqueId val="{00000002-5A24-41C4-A898-8257952A4714}"/>
            </c:ext>
          </c:extLst>
        </c:ser>
        <c:ser>
          <c:idx val="3"/>
          <c:order val="3"/>
          <c:tx>
            <c:strRef>
              <c:f>Sheet1!$E$1</c:f>
              <c:strCache>
                <c:ptCount val="1"/>
                <c:pt idx="0">
                  <c:v>Four stars</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Welcomed</c:v>
                </c:pt>
                <c:pt idx="1">
                  <c:v>Looked after</c:v>
                </c:pt>
                <c:pt idx="2">
                  <c:v>Relaxed</c:v>
                </c:pt>
                <c:pt idx="3">
                  <c:v>Comfortable</c:v>
                </c:pt>
                <c:pt idx="4">
                  <c:v>You had a good night's sleep</c:v>
                </c:pt>
              </c:strCache>
            </c:strRef>
          </c:cat>
          <c:val>
            <c:numRef>
              <c:f>Sheet1!$E$2:$E$6</c:f>
              <c:numCache>
                <c:formatCode>General</c:formatCode>
                <c:ptCount val="5"/>
                <c:pt idx="0">
                  <c:v>25</c:v>
                </c:pt>
                <c:pt idx="1">
                  <c:v>30</c:v>
                </c:pt>
                <c:pt idx="2">
                  <c:v>34</c:v>
                </c:pt>
                <c:pt idx="3">
                  <c:v>33</c:v>
                </c:pt>
                <c:pt idx="4">
                  <c:v>29</c:v>
                </c:pt>
              </c:numCache>
            </c:numRef>
          </c:val>
          <c:extLst>
            <c:ext xmlns:c16="http://schemas.microsoft.com/office/drawing/2014/chart" uri="{C3380CC4-5D6E-409C-BE32-E72D297353CC}">
              <c16:uniqueId val="{00000003-5A24-41C4-A898-8257952A4714}"/>
            </c:ext>
          </c:extLst>
        </c:ser>
        <c:ser>
          <c:idx val="4"/>
          <c:order val="4"/>
          <c:tx>
            <c:strRef>
              <c:f>Sheet1!$F$1</c:f>
              <c:strCache>
                <c:ptCount val="1"/>
                <c:pt idx="0">
                  <c:v>Five stars</c:v>
                </c:pt>
              </c:strCache>
            </c:strRef>
          </c:tx>
          <c:spPr>
            <a:solidFill>
              <a:srgbClr val="339933"/>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Welcomed</c:v>
                </c:pt>
                <c:pt idx="1">
                  <c:v>Looked after</c:v>
                </c:pt>
                <c:pt idx="2">
                  <c:v>Relaxed</c:v>
                </c:pt>
                <c:pt idx="3">
                  <c:v>Comfortable</c:v>
                </c:pt>
                <c:pt idx="4">
                  <c:v>You had a good night's sleep</c:v>
                </c:pt>
              </c:strCache>
            </c:strRef>
          </c:cat>
          <c:val>
            <c:numRef>
              <c:f>Sheet1!$F$2:$F$6</c:f>
              <c:numCache>
                <c:formatCode>General</c:formatCode>
                <c:ptCount val="5"/>
                <c:pt idx="0">
                  <c:v>49</c:v>
                </c:pt>
                <c:pt idx="1">
                  <c:v>36</c:v>
                </c:pt>
                <c:pt idx="2">
                  <c:v>31</c:v>
                </c:pt>
                <c:pt idx="3">
                  <c:v>27</c:v>
                </c:pt>
                <c:pt idx="4">
                  <c:v>14</c:v>
                </c:pt>
              </c:numCache>
            </c:numRef>
          </c:val>
          <c:extLst>
            <c:ext xmlns:c16="http://schemas.microsoft.com/office/drawing/2014/chart" uri="{C3380CC4-5D6E-409C-BE32-E72D297353CC}">
              <c16:uniqueId val="{00000004-5A24-41C4-A898-8257952A4714}"/>
            </c:ext>
          </c:extLst>
        </c:ser>
        <c:dLbls>
          <c:showLegendKey val="0"/>
          <c:showVal val="0"/>
          <c:showCatName val="0"/>
          <c:showSerName val="0"/>
          <c:showPercent val="0"/>
          <c:showBubbleSize val="0"/>
        </c:dLbls>
        <c:gapWidth val="68"/>
        <c:shape val="box"/>
        <c:axId val="422494920"/>
        <c:axId val="422495312"/>
        <c:axId val="0"/>
      </c:bar3DChart>
      <c:catAx>
        <c:axId val="422494920"/>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22495312"/>
        <c:crosses val="autoZero"/>
        <c:auto val="1"/>
        <c:lblAlgn val="ctr"/>
        <c:lblOffset val="100"/>
        <c:noMultiLvlLbl val="0"/>
      </c:catAx>
      <c:valAx>
        <c:axId val="422495312"/>
        <c:scaling>
          <c:orientation val="minMax"/>
        </c:scaling>
        <c:delete val="1"/>
        <c:axPos val="t"/>
        <c:numFmt formatCode="0%" sourceLinked="1"/>
        <c:majorTickMark val="out"/>
        <c:minorTickMark val="none"/>
        <c:tickLblPos val="none"/>
        <c:crossAx val="422494920"/>
        <c:crosses val="autoZero"/>
        <c:crossBetween val="between"/>
      </c:valAx>
      <c:spPr>
        <a:ln>
          <a:noFill/>
        </a:ln>
      </c:spPr>
    </c:plotArea>
    <c:legend>
      <c:legendPos val="b"/>
      <c:layout>
        <c:manualLayout>
          <c:xMode val="edge"/>
          <c:yMode val="edge"/>
          <c:x val="0.20079923917803288"/>
          <c:y val="0.88253970884955424"/>
          <c:w val="0.74620999438517688"/>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Don't know/no opinion</c:v>
                </c:pt>
              </c:strCache>
            </c:strRef>
          </c:tx>
          <c:spPr>
            <a:solidFill>
              <a:schemeClr val="bg1">
                <a:lumMod val="65000"/>
              </a:schemeClr>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B44-49D2-9115-0AD03A7CDF3A}"/>
                </c:ext>
              </c:extLst>
            </c:dLbl>
            <c:dLbl>
              <c:idx val="4"/>
              <c:delete val="1"/>
              <c:extLst>
                <c:ext xmlns:c15="http://schemas.microsoft.com/office/drawing/2012/chart" uri="{CE6537A1-D6FC-4f65-9D91-7224C49458BB}"/>
                <c:ext xmlns:c16="http://schemas.microsoft.com/office/drawing/2014/chart" uri="{C3380CC4-5D6E-409C-BE32-E72D297353CC}">
                  <c16:uniqueId val="{00000001-BB44-49D2-9115-0AD03A7CDF3A}"/>
                </c:ext>
              </c:extLst>
            </c:dLbl>
            <c:dLbl>
              <c:idx val="6"/>
              <c:delete val="1"/>
              <c:extLst>
                <c:ext xmlns:c15="http://schemas.microsoft.com/office/drawing/2012/chart" uri="{CE6537A1-D6FC-4f65-9D91-7224C49458BB}"/>
                <c:ext xmlns:c16="http://schemas.microsoft.com/office/drawing/2014/chart" uri="{C3380CC4-5D6E-409C-BE32-E72D297353CC}">
                  <c16:uniqueId val="{00000002-BB44-49D2-9115-0AD03A7CDF3A}"/>
                </c:ext>
              </c:extLst>
            </c:dLbl>
            <c:dLbl>
              <c:idx val="7"/>
              <c:delete val="1"/>
              <c:extLst>
                <c:ext xmlns:c15="http://schemas.microsoft.com/office/drawing/2012/chart" uri="{CE6537A1-D6FC-4f65-9D91-7224C49458BB}"/>
                <c:ext xmlns:c16="http://schemas.microsoft.com/office/drawing/2014/chart" uri="{C3380CC4-5D6E-409C-BE32-E72D297353CC}">
                  <c16:uniqueId val="{00000003-BB44-49D2-9115-0AD03A7CDF3A}"/>
                </c:ext>
              </c:extLst>
            </c:dLbl>
            <c:spPr>
              <a:noFill/>
              <a:ln>
                <a:noFill/>
              </a:ln>
              <a:effectLst/>
            </c:spPr>
            <c:txPr>
              <a:bodyPr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Caledonian Sleeper (609)</c:v>
                </c:pt>
                <c:pt idx="3">
                  <c:v>Travelling for work (106)</c:v>
                </c:pt>
                <c:pt idx="4">
                  <c:v>Leisure (470)</c:v>
                </c:pt>
                <c:pt idx="6">
                  <c:v>Weekday (383)</c:v>
                </c:pt>
                <c:pt idx="7">
                  <c:v>Weekend (226)</c:v>
                </c:pt>
              </c:strCache>
            </c:strRef>
          </c:cat>
          <c:val>
            <c:numRef>
              <c:f>Sheet1!$B$2:$B$9</c:f>
              <c:numCache>
                <c:formatCode>General</c:formatCode>
                <c:ptCount val="8"/>
                <c:pt idx="0">
                  <c:v>1</c:v>
                </c:pt>
                <c:pt idx="4">
                  <c:v>1</c:v>
                </c:pt>
                <c:pt idx="6">
                  <c:v>1</c:v>
                </c:pt>
                <c:pt idx="7">
                  <c:v>1</c:v>
                </c:pt>
              </c:numCache>
            </c:numRef>
          </c:val>
          <c:extLst>
            <c:ext xmlns:c16="http://schemas.microsoft.com/office/drawing/2014/chart" uri="{C3380CC4-5D6E-409C-BE32-E72D297353CC}">
              <c16:uniqueId val="{00000001-F9AC-42B2-A852-EBA5B52EC221}"/>
            </c:ext>
          </c:extLst>
        </c:ser>
        <c:ser>
          <c:idx val="1"/>
          <c:order val="1"/>
          <c:tx>
            <c:strRef>
              <c:f>Sheet1!$C$1</c:f>
              <c:strCache>
                <c:ptCount val="1"/>
                <c:pt idx="0">
                  <c:v>Very dissatisfied</c:v>
                </c:pt>
              </c:strCache>
            </c:strRef>
          </c:tx>
          <c:spPr>
            <a:solidFill>
              <a:srgbClr val="FF0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(609)</c:v>
                </c:pt>
                <c:pt idx="3">
                  <c:v>Travelling for work (106)</c:v>
                </c:pt>
                <c:pt idx="4">
                  <c:v>Leisure (470)</c:v>
                </c:pt>
                <c:pt idx="6">
                  <c:v>Weekday (383)</c:v>
                </c:pt>
                <c:pt idx="7">
                  <c:v>Weekend (226)</c:v>
                </c:pt>
              </c:strCache>
            </c:strRef>
          </c:cat>
          <c:val>
            <c:numRef>
              <c:f>Sheet1!$C$2:$C$9</c:f>
              <c:numCache>
                <c:formatCode>General</c:formatCode>
                <c:ptCount val="8"/>
                <c:pt idx="0">
                  <c:v>8</c:v>
                </c:pt>
                <c:pt idx="3">
                  <c:v>12</c:v>
                </c:pt>
                <c:pt idx="4">
                  <c:v>7</c:v>
                </c:pt>
                <c:pt idx="6">
                  <c:v>8</c:v>
                </c:pt>
                <c:pt idx="7">
                  <c:v>7</c:v>
                </c:pt>
              </c:numCache>
            </c:numRef>
          </c:val>
          <c:extLst>
            <c:ext xmlns:c16="http://schemas.microsoft.com/office/drawing/2014/chart" uri="{C3380CC4-5D6E-409C-BE32-E72D297353CC}">
              <c16:uniqueId val="{00000002-F9AC-42B2-A852-EBA5B52EC221}"/>
            </c:ext>
          </c:extLst>
        </c:ser>
        <c:ser>
          <c:idx val="2"/>
          <c:order val="2"/>
          <c:tx>
            <c:strRef>
              <c:f>Sheet1!$D$1</c:f>
              <c:strCache>
                <c:ptCount val="1"/>
                <c:pt idx="0">
                  <c:v>Fairly dissatisfied</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(609)</c:v>
                </c:pt>
                <c:pt idx="3">
                  <c:v>Travelling for work (106)</c:v>
                </c:pt>
                <c:pt idx="4">
                  <c:v>Leisure (470)</c:v>
                </c:pt>
                <c:pt idx="6">
                  <c:v>Weekday (383)</c:v>
                </c:pt>
                <c:pt idx="7">
                  <c:v>Weekend (226)</c:v>
                </c:pt>
              </c:strCache>
            </c:strRef>
          </c:cat>
          <c:val>
            <c:numRef>
              <c:f>Sheet1!$D$2:$D$9</c:f>
              <c:numCache>
                <c:formatCode>General</c:formatCode>
                <c:ptCount val="8"/>
                <c:pt idx="0">
                  <c:v>9</c:v>
                </c:pt>
                <c:pt idx="3">
                  <c:v>6</c:v>
                </c:pt>
                <c:pt idx="4">
                  <c:v>10</c:v>
                </c:pt>
                <c:pt idx="6">
                  <c:v>9</c:v>
                </c:pt>
                <c:pt idx="7">
                  <c:v>9</c:v>
                </c:pt>
              </c:numCache>
            </c:numRef>
          </c:val>
          <c:extLst>
            <c:ext xmlns:c16="http://schemas.microsoft.com/office/drawing/2014/chart" uri="{C3380CC4-5D6E-409C-BE32-E72D297353CC}">
              <c16:uniqueId val="{00000003-F9AC-42B2-A852-EBA5B52EC221}"/>
            </c:ext>
          </c:extLst>
        </c:ser>
        <c:ser>
          <c:idx val="3"/>
          <c:order val="3"/>
          <c:tx>
            <c:strRef>
              <c:f>Sheet1!$E$1</c:f>
              <c:strCache>
                <c:ptCount val="1"/>
                <c:pt idx="0">
                  <c:v>Neither/nor</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(609)</c:v>
                </c:pt>
                <c:pt idx="3">
                  <c:v>Travelling for work (106)</c:v>
                </c:pt>
                <c:pt idx="4">
                  <c:v>Leisure (470)</c:v>
                </c:pt>
                <c:pt idx="6">
                  <c:v>Weekday (383)</c:v>
                </c:pt>
                <c:pt idx="7">
                  <c:v>Weekend (226)</c:v>
                </c:pt>
              </c:strCache>
            </c:strRef>
          </c:cat>
          <c:val>
            <c:numRef>
              <c:f>Sheet1!$E$2:$E$9</c:f>
              <c:numCache>
                <c:formatCode>General</c:formatCode>
                <c:ptCount val="8"/>
                <c:pt idx="0">
                  <c:v>10</c:v>
                </c:pt>
                <c:pt idx="3">
                  <c:v>14</c:v>
                </c:pt>
                <c:pt idx="4">
                  <c:v>9</c:v>
                </c:pt>
                <c:pt idx="6">
                  <c:v>9</c:v>
                </c:pt>
                <c:pt idx="7">
                  <c:v>11</c:v>
                </c:pt>
              </c:numCache>
            </c:numRef>
          </c:val>
          <c:extLst>
            <c:ext xmlns:c16="http://schemas.microsoft.com/office/drawing/2014/chart" uri="{C3380CC4-5D6E-409C-BE32-E72D297353CC}">
              <c16:uniqueId val="{00000004-F9AC-42B2-A852-EBA5B52EC221}"/>
            </c:ext>
          </c:extLst>
        </c:ser>
        <c:ser>
          <c:idx val="4"/>
          <c:order val="4"/>
          <c:tx>
            <c:strRef>
              <c:f>Sheet1!$F$1</c:f>
              <c:strCache>
                <c:ptCount val="1"/>
                <c:pt idx="0">
                  <c:v>Fairly satisfied</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(609)</c:v>
                </c:pt>
                <c:pt idx="3">
                  <c:v>Travelling for work (106)</c:v>
                </c:pt>
                <c:pt idx="4">
                  <c:v>Leisure (470)</c:v>
                </c:pt>
                <c:pt idx="6">
                  <c:v>Weekday (383)</c:v>
                </c:pt>
                <c:pt idx="7">
                  <c:v>Weekend (226)</c:v>
                </c:pt>
              </c:strCache>
            </c:strRef>
          </c:cat>
          <c:val>
            <c:numRef>
              <c:f>Sheet1!$F$2:$F$9</c:f>
              <c:numCache>
                <c:formatCode>General</c:formatCode>
                <c:ptCount val="8"/>
                <c:pt idx="0">
                  <c:v>38</c:v>
                </c:pt>
                <c:pt idx="3">
                  <c:v>32</c:v>
                </c:pt>
                <c:pt idx="4">
                  <c:v>39</c:v>
                </c:pt>
                <c:pt idx="6">
                  <c:v>34</c:v>
                </c:pt>
                <c:pt idx="7">
                  <c:v>44</c:v>
                </c:pt>
              </c:numCache>
            </c:numRef>
          </c:val>
          <c:extLst>
            <c:ext xmlns:c16="http://schemas.microsoft.com/office/drawing/2014/chart" uri="{C3380CC4-5D6E-409C-BE32-E72D297353CC}">
              <c16:uniqueId val="{00000005-F9AC-42B2-A852-EBA5B52EC221}"/>
            </c:ext>
          </c:extLst>
        </c:ser>
        <c:ser>
          <c:idx val="5"/>
          <c:order val="5"/>
          <c:tx>
            <c:strRef>
              <c:f>Sheet1!$G$1</c:f>
              <c:strCache>
                <c:ptCount val="1"/>
                <c:pt idx="0">
                  <c:v>Very satisfied</c:v>
                </c:pt>
              </c:strCache>
            </c:strRef>
          </c:tx>
          <c:spPr>
            <a:solidFill>
              <a:srgbClr val="33991F"/>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Caledonian Sleeper (609)</c:v>
                </c:pt>
                <c:pt idx="3">
                  <c:v>Travelling for work (106)</c:v>
                </c:pt>
                <c:pt idx="4">
                  <c:v>Leisure (470)</c:v>
                </c:pt>
                <c:pt idx="6">
                  <c:v>Weekday (383)</c:v>
                </c:pt>
                <c:pt idx="7">
                  <c:v>Weekend (226)</c:v>
                </c:pt>
              </c:strCache>
            </c:strRef>
          </c:cat>
          <c:val>
            <c:numRef>
              <c:f>Sheet1!$G$2:$G$9</c:f>
              <c:numCache>
                <c:formatCode>General</c:formatCode>
                <c:ptCount val="8"/>
                <c:pt idx="0">
                  <c:v>35</c:v>
                </c:pt>
                <c:pt idx="3">
                  <c:v>36</c:v>
                </c:pt>
                <c:pt idx="4">
                  <c:v>34</c:v>
                </c:pt>
                <c:pt idx="6">
                  <c:v>39</c:v>
                </c:pt>
                <c:pt idx="7">
                  <c:v>28</c:v>
                </c:pt>
              </c:numCache>
            </c:numRef>
          </c:val>
          <c:extLst>
            <c:ext xmlns:c16="http://schemas.microsoft.com/office/drawing/2014/chart" uri="{C3380CC4-5D6E-409C-BE32-E72D297353CC}">
              <c16:uniqueId val="{00000006-F9AC-42B2-A852-EBA5B52EC221}"/>
            </c:ext>
          </c:extLst>
        </c:ser>
        <c:dLbls>
          <c:showLegendKey val="0"/>
          <c:showVal val="0"/>
          <c:showCatName val="0"/>
          <c:showSerName val="0"/>
          <c:showPercent val="0"/>
          <c:showBubbleSize val="0"/>
        </c:dLbls>
        <c:gapWidth val="68"/>
        <c:shape val="box"/>
        <c:axId val="262476624"/>
        <c:axId val="418349264"/>
        <c:axId val="0"/>
      </c:bar3DChart>
      <c:catAx>
        <c:axId val="262476624"/>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18349264"/>
        <c:crosses val="autoZero"/>
        <c:auto val="1"/>
        <c:lblAlgn val="ctr"/>
        <c:lblOffset val="100"/>
        <c:noMultiLvlLbl val="0"/>
      </c:catAx>
      <c:valAx>
        <c:axId val="418349264"/>
        <c:scaling>
          <c:orientation val="minMax"/>
        </c:scaling>
        <c:delete val="1"/>
        <c:axPos val="t"/>
        <c:numFmt formatCode="0%" sourceLinked="1"/>
        <c:majorTickMark val="out"/>
        <c:minorTickMark val="none"/>
        <c:tickLblPos val="none"/>
        <c:crossAx val="262476624"/>
        <c:crosses val="autoZero"/>
        <c:crossBetween val="between"/>
      </c:valAx>
      <c:spPr>
        <a:ln>
          <a:noFill/>
        </a:ln>
      </c:spPr>
    </c:plotArea>
    <c:legend>
      <c:legendPos val="b"/>
      <c:layout>
        <c:manualLayout>
          <c:xMode val="edge"/>
          <c:yMode val="edge"/>
          <c:x val="0.21274081277922999"/>
          <c:y val="0.88253970884955424"/>
          <c:w val="0.6916199436368472"/>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Don't know/no opinion</c:v>
                </c:pt>
              </c:strCache>
            </c:strRef>
          </c:tx>
          <c:spPr>
            <a:solidFill>
              <a:schemeClr val="bg1">
                <a:lumMod val="65000"/>
              </a:schemeClr>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Sheet1!$B$2:$B$5</c:f>
              <c:numCache>
                <c:formatCode>General</c:formatCode>
                <c:ptCount val="4"/>
                <c:pt idx="0">
                  <c:v>1</c:v>
                </c:pt>
                <c:pt idx="3">
                  <c:v>1</c:v>
                </c:pt>
              </c:numCache>
            </c:numRef>
          </c:val>
          <c:extLst>
            <c:ext xmlns:c16="http://schemas.microsoft.com/office/drawing/2014/chart" uri="{C3380CC4-5D6E-409C-BE32-E72D297353CC}">
              <c16:uniqueId val="{00000000-9CA1-4285-9A7F-3263CDA96C85}"/>
            </c:ext>
          </c:extLst>
        </c:ser>
        <c:ser>
          <c:idx val="1"/>
          <c:order val="1"/>
          <c:tx>
            <c:strRef>
              <c:f>Sheet1!$C$1</c:f>
              <c:strCache>
                <c:ptCount val="1"/>
                <c:pt idx="0">
                  <c:v>Very dissatisfied</c:v>
                </c:pt>
              </c:strCache>
            </c:strRef>
          </c:tx>
          <c:spPr>
            <a:solidFill>
              <a:srgbClr val="FF0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Sheet1!$C$2:$C$5</c:f>
              <c:numCache>
                <c:formatCode>General</c:formatCode>
                <c:ptCount val="4"/>
                <c:pt idx="0">
                  <c:v>8</c:v>
                </c:pt>
                <c:pt idx="2">
                  <c:v>11</c:v>
                </c:pt>
                <c:pt idx="3">
                  <c:v>6</c:v>
                </c:pt>
              </c:numCache>
            </c:numRef>
          </c:val>
          <c:extLst>
            <c:ext xmlns:c16="http://schemas.microsoft.com/office/drawing/2014/chart" uri="{C3380CC4-5D6E-409C-BE32-E72D297353CC}">
              <c16:uniqueId val="{00000001-9CA1-4285-9A7F-3263CDA96C85}"/>
            </c:ext>
          </c:extLst>
        </c:ser>
        <c:ser>
          <c:idx val="2"/>
          <c:order val="2"/>
          <c:tx>
            <c:strRef>
              <c:f>Sheet1!$D$1</c:f>
              <c:strCache>
                <c:ptCount val="1"/>
                <c:pt idx="0">
                  <c:v>Fairly dissatisfied</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Sheet1!$D$2:$D$5</c:f>
              <c:numCache>
                <c:formatCode>General</c:formatCode>
                <c:ptCount val="4"/>
                <c:pt idx="0">
                  <c:v>9</c:v>
                </c:pt>
                <c:pt idx="2">
                  <c:v>11</c:v>
                </c:pt>
                <c:pt idx="3">
                  <c:v>8</c:v>
                </c:pt>
              </c:numCache>
            </c:numRef>
          </c:val>
          <c:extLst>
            <c:ext xmlns:c16="http://schemas.microsoft.com/office/drawing/2014/chart" uri="{C3380CC4-5D6E-409C-BE32-E72D297353CC}">
              <c16:uniqueId val="{00000002-9CA1-4285-9A7F-3263CDA96C85}"/>
            </c:ext>
          </c:extLst>
        </c:ser>
        <c:ser>
          <c:idx val="3"/>
          <c:order val="3"/>
          <c:tx>
            <c:strRef>
              <c:f>Sheet1!$E$1</c:f>
              <c:strCache>
                <c:ptCount val="1"/>
                <c:pt idx="0">
                  <c:v>Neither/nor</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Sheet1!$E$2:$E$5</c:f>
              <c:numCache>
                <c:formatCode>General</c:formatCode>
                <c:ptCount val="4"/>
                <c:pt idx="0">
                  <c:v>10</c:v>
                </c:pt>
                <c:pt idx="2">
                  <c:v>10</c:v>
                </c:pt>
                <c:pt idx="3">
                  <c:v>10</c:v>
                </c:pt>
              </c:numCache>
            </c:numRef>
          </c:val>
          <c:extLst>
            <c:ext xmlns:c16="http://schemas.microsoft.com/office/drawing/2014/chart" uri="{C3380CC4-5D6E-409C-BE32-E72D297353CC}">
              <c16:uniqueId val="{00000003-9CA1-4285-9A7F-3263CDA96C85}"/>
            </c:ext>
          </c:extLst>
        </c:ser>
        <c:ser>
          <c:idx val="4"/>
          <c:order val="4"/>
          <c:tx>
            <c:strRef>
              <c:f>Sheet1!$F$1</c:f>
              <c:strCache>
                <c:ptCount val="1"/>
                <c:pt idx="0">
                  <c:v>Fairly satisfied</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Sheet1!$F$2:$F$5</c:f>
              <c:numCache>
                <c:formatCode>General</c:formatCode>
                <c:ptCount val="4"/>
                <c:pt idx="0">
                  <c:v>38</c:v>
                </c:pt>
                <c:pt idx="2">
                  <c:v>36</c:v>
                </c:pt>
                <c:pt idx="3">
                  <c:v>39</c:v>
                </c:pt>
              </c:numCache>
            </c:numRef>
          </c:val>
          <c:extLst>
            <c:ext xmlns:c16="http://schemas.microsoft.com/office/drawing/2014/chart" uri="{C3380CC4-5D6E-409C-BE32-E72D297353CC}">
              <c16:uniqueId val="{00000004-9CA1-4285-9A7F-3263CDA96C85}"/>
            </c:ext>
          </c:extLst>
        </c:ser>
        <c:ser>
          <c:idx val="5"/>
          <c:order val="5"/>
          <c:tx>
            <c:strRef>
              <c:f>Sheet1!$G$1</c:f>
              <c:strCache>
                <c:ptCount val="1"/>
                <c:pt idx="0">
                  <c:v>Very satisfied</c:v>
                </c:pt>
              </c:strCache>
            </c:strRef>
          </c:tx>
          <c:spPr>
            <a:solidFill>
              <a:srgbClr val="33991F"/>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Caledonian Sleeper (609)</c:v>
                </c:pt>
                <c:pt idx="2">
                  <c:v>Lowlander (238)</c:v>
                </c:pt>
                <c:pt idx="3">
                  <c:v>Highlander (371)</c:v>
                </c:pt>
              </c:strCache>
            </c:strRef>
          </c:cat>
          <c:val>
            <c:numRef>
              <c:f>Sheet1!$G$2:$G$5</c:f>
              <c:numCache>
                <c:formatCode>General</c:formatCode>
                <c:ptCount val="4"/>
                <c:pt idx="0">
                  <c:v>35</c:v>
                </c:pt>
                <c:pt idx="2">
                  <c:v>32</c:v>
                </c:pt>
                <c:pt idx="3">
                  <c:v>37</c:v>
                </c:pt>
              </c:numCache>
            </c:numRef>
          </c:val>
          <c:extLst>
            <c:ext xmlns:c16="http://schemas.microsoft.com/office/drawing/2014/chart" uri="{C3380CC4-5D6E-409C-BE32-E72D297353CC}">
              <c16:uniqueId val="{00000005-9CA1-4285-9A7F-3263CDA96C85}"/>
            </c:ext>
          </c:extLst>
        </c:ser>
        <c:dLbls>
          <c:showLegendKey val="0"/>
          <c:showVal val="0"/>
          <c:showCatName val="0"/>
          <c:showSerName val="0"/>
          <c:showPercent val="0"/>
          <c:showBubbleSize val="0"/>
        </c:dLbls>
        <c:gapWidth val="68"/>
        <c:shape val="box"/>
        <c:axId val="418348088"/>
        <c:axId val="418344560"/>
        <c:axId val="0"/>
      </c:bar3DChart>
      <c:catAx>
        <c:axId val="418348088"/>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18344560"/>
        <c:crosses val="autoZero"/>
        <c:auto val="1"/>
        <c:lblAlgn val="ctr"/>
        <c:lblOffset val="100"/>
        <c:noMultiLvlLbl val="0"/>
      </c:catAx>
      <c:valAx>
        <c:axId val="418344560"/>
        <c:scaling>
          <c:orientation val="minMax"/>
        </c:scaling>
        <c:delete val="1"/>
        <c:axPos val="t"/>
        <c:numFmt formatCode="0%" sourceLinked="1"/>
        <c:majorTickMark val="out"/>
        <c:minorTickMark val="none"/>
        <c:tickLblPos val="none"/>
        <c:crossAx val="418348088"/>
        <c:crosses val="autoZero"/>
        <c:crossBetween val="between"/>
      </c:valAx>
      <c:spPr>
        <a:ln>
          <a:noFill/>
        </a:ln>
      </c:spPr>
    </c:plotArea>
    <c:legend>
      <c:legendPos val="b"/>
      <c:layout>
        <c:manualLayout>
          <c:xMode val="edge"/>
          <c:yMode val="edge"/>
          <c:x val="0.20079923917803288"/>
          <c:y val="0.88253970884955424"/>
          <c:w val="0.74620999438517688"/>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10334645669305E-2"/>
          <c:y val="3.4828001968503899E-2"/>
          <c:w val="0.90557299868766306"/>
          <c:h val="0.766431348425197"/>
        </c:manualLayout>
      </c:layout>
      <c:lineChart>
        <c:grouping val="standard"/>
        <c:varyColors val="0"/>
        <c:ser>
          <c:idx val="0"/>
          <c:order val="0"/>
          <c:tx>
            <c:strRef>
              <c:f>Sheet1!$B$1</c:f>
              <c:strCache>
                <c:ptCount val="1"/>
                <c:pt idx="0">
                  <c:v>Caledonian Sleeper</c:v>
                </c:pt>
              </c:strCache>
            </c:strRef>
          </c:tx>
          <c:spPr>
            <a:ln w="19050">
              <a:solidFill>
                <a:schemeClr val="tx1"/>
              </a:solidFill>
            </a:ln>
          </c:spPr>
          <c:marker>
            <c:symbol val="circle"/>
            <c:size val="5"/>
            <c:spPr>
              <a:solidFill>
                <a:schemeClr val="tx2"/>
              </a:solidFill>
              <a:ln>
                <a:solidFill>
                  <a:schemeClr val="tx1"/>
                </a:solidFill>
              </a:ln>
            </c:spPr>
          </c:marker>
          <c:dLbls>
            <c:spPr>
              <a:noFill/>
              <a:ln>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Period 04</c:v>
                </c:pt>
                <c:pt idx="1">
                  <c:v>Period 05</c:v>
                </c:pt>
                <c:pt idx="2">
                  <c:v>Period 06</c:v>
                </c:pt>
                <c:pt idx="3">
                  <c:v>Period 07</c:v>
                </c:pt>
                <c:pt idx="4">
                  <c:v>Period 08</c:v>
                </c:pt>
                <c:pt idx="5">
                  <c:v>Period 09</c:v>
                </c:pt>
                <c:pt idx="6">
                  <c:v>Period 10</c:v>
                </c:pt>
                <c:pt idx="7">
                  <c:v>Period 11</c:v>
                </c:pt>
                <c:pt idx="8">
                  <c:v>Period 12</c:v>
                </c:pt>
                <c:pt idx="9">
                  <c:v>Period 13</c:v>
                </c:pt>
                <c:pt idx="10">
                  <c:v>Period 01</c:v>
                </c:pt>
                <c:pt idx="11">
                  <c:v>Period 02</c:v>
                </c:pt>
                <c:pt idx="12">
                  <c:v>Period 03</c:v>
                </c:pt>
              </c:strCache>
            </c:strRef>
          </c:cat>
          <c:val>
            <c:numRef>
              <c:f>Sheet1!$B$2:$B$14</c:f>
              <c:numCache>
                <c:formatCode>General</c:formatCode>
                <c:ptCount val="13"/>
                <c:pt idx="0">
                  <c:v>79</c:v>
                </c:pt>
                <c:pt idx="1">
                  <c:v>71</c:v>
                </c:pt>
                <c:pt idx="2">
                  <c:v>78</c:v>
                </c:pt>
                <c:pt idx="3">
                  <c:v>76</c:v>
                </c:pt>
                <c:pt idx="4">
                  <c:v>76</c:v>
                </c:pt>
                <c:pt idx="5">
                  <c:v>76</c:v>
                </c:pt>
                <c:pt idx="6">
                  <c:v>69</c:v>
                </c:pt>
                <c:pt idx="7">
                  <c:v>75</c:v>
                </c:pt>
                <c:pt idx="8">
                  <c:v>76</c:v>
                </c:pt>
                <c:pt idx="9">
                  <c:v>75</c:v>
                </c:pt>
                <c:pt idx="10">
                  <c:v>73</c:v>
                </c:pt>
                <c:pt idx="11">
                  <c:v>74</c:v>
                </c:pt>
                <c:pt idx="12">
                  <c:v>71</c:v>
                </c:pt>
              </c:numCache>
            </c:numRef>
          </c:val>
          <c:smooth val="0"/>
          <c:extLst>
            <c:ext xmlns:c16="http://schemas.microsoft.com/office/drawing/2014/chart" uri="{C3380CC4-5D6E-409C-BE32-E72D297353CC}">
              <c16:uniqueId val="{00000000-88D3-4670-9FEF-7CE8EADF013B}"/>
            </c:ext>
          </c:extLst>
        </c:ser>
        <c:dLbls>
          <c:showLegendKey val="0"/>
          <c:showVal val="0"/>
          <c:showCatName val="0"/>
          <c:showSerName val="0"/>
          <c:showPercent val="0"/>
          <c:showBubbleSize val="0"/>
        </c:dLbls>
        <c:marker val="1"/>
        <c:smooth val="0"/>
        <c:axId val="418345736"/>
        <c:axId val="418350048"/>
      </c:lineChart>
      <c:catAx>
        <c:axId val="418345736"/>
        <c:scaling>
          <c:orientation val="minMax"/>
        </c:scaling>
        <c:delete val="0"/>
        <c:axPos val="b"/>
        <c:numFmt formatCode="General" sourceLinked="0"/>
        <c:majorTickMark val="out"/>
        <c:minorTickMark val="none"/>
        <c:tickLblPos val="nextTo"/>
        <c:txPr>
          <a:bodyPr/>
          <a:lstStyle/>
          <a:p>
            <a:pPr>
              <a:defRPr sz="1100">
                <a:latin typeface="Arial" pitchFamily="34" charset="0"/>
                <a:cs typeface="Arial" pitchFamily="34" charset="0"/>
              </a:defRPr>
            </a:pPr>
            <a:endParaRPr lang="en-US"/>
          </a:p>
        </c:txPr>
        <c:crossAx val="418350048"/>
        <c:crosses val="autoZero"/>
        <c:auto val="1"/>
        <c:lblAlgn val="ctr"/>
        <c:lblOffset val="100"/>
        <c:noMultiLvlLbl val="0"/>
      </c:catAx>
      <c:valAx>
        <c:axId val="418350048"/>
        <c:scaling>
          <c:orientation val="minMax"/>
          <c:max val="100"/>
          <c:min val="40"/>
        </c:scaling>
        <c:delete val="0"/>
        <c:axPos val="l"/>
        <c:majorGridlines/>
        <c:numFmt formatCode="General" sourceLinked="1"/>
        <c:majorTickMark val="out"/>
        <c:minorTickMark val="none"/>
        <c:tickLblPos val="nextTo"/>
        <c:txPr>
          <a:bodyPr/>
          <a:lstStyle/>
          <a:p>
            <a:pPr>
              <a:defRPr sz="1100"/>
            </a:pPr>
            <a:endParaRPr lang="en-US"/>
          </a:p>
        </c:txPr>
        <c:crossAx val="418345736"/>
        <c:crosses val="autoZero"/>
        <c:crossBetween val="between"/>
        <c:majorUnit val="1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99259738392999"/>
          <c:y val="0.112337117497801"/>
          <c:w val="0.82780616645105598"/>
          <c:h val="0.74915399662356796"/>
        </c:manualLayout>
      </c:layout>
      <c:lineChart>
        <c:grouping val="standard"/>
        <c:varyColors val="0"/>
        <c:ser>
          <c:idx val="0"/>
          <c:order val="0"/>
          <c:tx>
            <c:strRef>
              <c:f>Sheet1!$B$1</c:f>
              <c:strCache>
                <c:ptCount val="1"/>
                <c:pt idx="0">
                  <c:v>Overall satisfaction</c:v>
                </c:pt>
              </c:strCache>
            </c:strRef>
          </c:tx>
          <c:spPr>
            <a:ln>
              <a:solidFill>
                <a:schemeClr val="tx2"/>
              </a:solidFill>
            </a:ln>
          </c:spPr>
          <c:marker>
            <c:spPr>
              <a:solidFill>
                <a:schemeClr val="tx2"/>
              </a:solidFill>
              <a:ln>
                <a:solidFill>
                  <a:schemeClr val="tx2"/>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11"/>
                <c:pt idx="0">
                  <c:v>P06</c:v>
                </c:pt>
                <c:pt idx="1">
                  <c:v>P07</c:v>
                </c:pt>
                <c:pt idx="2">
                  <c:v>P08</c:v>
                </c:pt>
                <c:pt idx="3">
                  <c:v>P09</c:v>
                </c:pt>
                <c:pt idx="4">
                  <c:v>P10</c:v>
                </c:pt>
                <c:pt idx="5">
                  <c:v>P11</c:v>
                </c:pt>
                <c:pt idx="6">
                  <c:v>P12</c:v>
                </c:pt>
                <c:pt idx="7">
                  <c:v>P13</c:v>
                </c:pt>
                <c:pt idx="8">
                  <c:v>P01</c:v>
                </c:pt>
                <c:pt idx="9">
                  <c:v>P02</c:v>
                </c:pt>
                <c:pt idx="10">
                  <c:v>P03</c:v>
                </c:pt>
              </c:strCache>
            </c:strRef>
          </c:cat>
          <c:val>
            <c:numRef>
              <c:f>Sheet1!$B$2:$B$28</c:f>
              <c:numCache>
                <c:formatCode>General</c:formatCode>
                <c:ptCount val="11"/>
                <c:pt idx="0">
                  <c:v>78</c:v>
                </c:pt>
                <c:pt idx="1">
                  <c:v>76</c:v>
                </c:pt>
                <c:pt idx="2">
                  <c:v>76</c:v>
                </c:pt>
                <c:pt idx="3">
                  <c:v>76</c:v>
                </c:pt>
                <c:pt idx="4">
                  <c:v>69</c:v>
                </c:pt>
                <c:pt idx="5">
                  <c:v>75</c:v>
                </c:pt>
                <c:pt idx="6">
                  <c:v>76</c:v>
                </c:pt>
                <c:pt idx="7">
                  <c:v>75</c:v>
                </c:pt>
                <c:pt idx="8">
                  <c:v>73</c:v>
                </c:pt>
                <c:pt idx="9">
                  <c:v>74</c:v>
                </c:pt>
                <c:pt idx="10">
                  <c:v>71</c:v>
                </c:pt>
              </c:numCache>
            </c:numRef>
          </c:val>
          <c:smooth val="0"/>
          <c:extLst>
            <c:ext xmlns:c16="http://schemas.microsoft.com/office/drawing/2014/chart" uri="{C3380CC4-5D6E-409C-BE32-E72D297353CC}">
              <c16:uniqueId val="{00000000-77C9-496F-8F1F-155F70B097EA}"/>
            </c:ext>
          </c:extLst>
        </c:ser>
        <c:dLbls>
          <c:showLegendKey val="0"/>
          <c:showVal val="0"/>
          <c:showCatName val="0"/>
          <c:showSerName val="0"/>
          <c:showPercent val="0"/>
          <c:showBubbleSize val="0"/>
        </c:dLbls>
        <c:marker val="1"/>
        <c:smooth val="0"/>
        <c:axId val="264447344"/>
        <c:axId val="264448128"/>
      </c:lineChart>
      <c:catAx>
        <c:axId val="264447344"/>
        <c:scaling>
          <c:orientation val="minMax"/>
        </c:scaling>
        <c:delete val="0"/>
        <c:axPos val="b"/>
        <c:numFmt formatCode="General" sourceLinked="0"/>
        <c:majorTickMark val="none"/>
        <c:minorTickMark val="none"/>
        <c:tickLblPos val="nextTo"/>
        <c:spPr>
          <a:ln>
            <a:solidFill>
              <a:schemeClr val="accent6">
                <a:lumMod val="50000"/>
              </a:schemeClr>
            </a:solidFill>
          </a:ln>
        </c:spPr>
        <c:crossAx val="264448128"/>
        <c:crosses val="autoZero"/>
        <c:auto val="1"/>
        <c:lblAlgn val="ctr"/>
        <c:lblOffset val="100"/>
        <c:noMultiLvlLbl val="0"/>
      </c:catAx>
      <c:valAx>
        <c:axId val="264448128"/>
        <c:scaling>
          <c:orientation val="minMax"/>
          <c:max val="100"/>
          <c:min val="40"/>
        </c:scaling>
        <c:delete val="0"/>
        <c:axPos val="l"/>
        <c:numFmt formatCode="General" sourceLinked="1"/>
        <c:majorTickMark val="none"/>
        <c:minorTickMark val="none"/>
        <c:tickLblPos val="nextTo"/>
        <c:spPr>
          <a:ln>
            <a:noFill/>
          </a:ln>
        </c:spPr>
        <c:crossAx val="264447344"/>
        <c:crosses val="autoZero"/>
        <c:crossBetween val="between"/>
        <c:majorUnit val="10"/>
        <c:minorUnit val="1"/>
      </c:valAx>
    </c:plotArea>
    <c:plotVisOnly val="1"/>
    <c:dispBlanksAs val="gap"/>
    <c:showDLblsOverMax val="0"/>
  </c:chart>
  <c:spPr>
    <a:ln>
      <a:noFill/>
    </a:ln>
  </c:spPr>
  <c:txPr>
    <a:bodyPr/>
    <a:lstStyle/>
    <a:p>
      <a:pPr>
        <a:defRPr sz="800">
          <a:solidFill>
            <a:schemeClr val="tx2"/>
          </a:solidFil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Detractors</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Caledonian Sleeper (605)</c:v>
                </c:pt>
                <c:pt idx="3">
                  <c:v>Travelling for work (106)</c:v>
                </c:pt>
                <c:pt idx="4">
                  <c:v>Leisure (466)</c:v>
                </c:pt>
                <c:pt idx="6">
                  <c:v>Weekday (380)</c:v>
                </c:pt>
                <c:pt idx="7">
                  <c:v>Weekend (225)</c:v>
                </c:pt>
              </c:strCache>
            </c:strRef>
          </c:cat>
          <c:val>
            <c:numRef>
              <c:f>Sheet1!$B$2:$B$9</c:f>
              <c:numCache>
                <c:formatCode>General</c:formatCode>
                <c:ptCount val="8"/>
                <c:pt idx="0">
                  <c:v>30</c:v>
                </c:pt>
                <c:pt idx="3">
                  <c:v>34</c:v>
                </c:pt>
                <c:pt idx="4">
                  <c:v>29</c:v>
                </c:pt>
                <c:pt idx="6">
                  <c:v>28</c:v>
                </c:pt>
                <c:pt idx="7">
                  <c:v>32</c:v>
                </c:pt>
              </c:numCache>
            </c:numRef>
          </c:val>
          <c:extLst>
            <c:ext xmlns:c16="http://schemas.microsoft.com/office/drawing/2014/chart" uri="{C3380CC4-5D6E-409C-BE32-E72D297353CC}">
              <c16:uniqueId val="{00000000-24C2-4DD8-BB9E-681564F8F6B4}"/>
            </c:ext>
          </c:extLst>
        </c:ser>
        <c:ser>
          <c:idx val="1"/>
          <c:order val="1"/>
          <c:tx>
            <c:strRef>
              <c:f>Sheet1!$C$1</c:f>
              <c:strCache>
                <c:ptCount val="1"/>
                <c:pt idx="0">
                  <c:v>Passive</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(605)</c:v>
                </c:pt>
                <c:pt idx="3">
                  <c:v>Travelling for work (106)</c:v>
                </c:pt>
                <c:pt idx="4">
                  <c:v>Leisure (466)</c:v>
                </c:pt>
                <c:pt idx="6">
                  <c:v>Weekday (380)</c:v>
                </c:pt>
                <c:pt idx="7">
                  <c:v>Weekend (225)</c:v>
                </c:pt>
              </c:strCache>
            </c:strRef>
          </c:cat>
          <c:val>
            <c:numRef>
              <c:f>Sheet1!$C$2:$C$9</c:f>
              <c:numCache>
                <c:formatCode>General</c:formatCode>
                <c:ptCount val="8"/>
                <c:pt idx="0">
                  <c:v>28</c:v>
                </c:pt>
                <c:pt idx="3">
                  <c:v>31</c:v>
                </c:pt>
                <c:pt idx="4">
                  <c:v>27</c:v>
                </c:pt>
                <c:pt idx="6">
                  <c:v>27</c:v>
                </c:pt>
                <c:pt idx="7">
                  <c:v>29</c:v>
                </c:pt>
              </c:numCache>
            </c:numRef>
          </c:val>
          <c:extLst>
            <c:ext xmlns:c16="http://schemas.microsoft.com/office/drawing/2014/chart" uri="{C3380CC4-5D6E-409C-BE32-E72D297353CC}">
              <c16:uniqueId val="{00000001-24C2-4DD8-BB9E-681564F8F6B4}"/>
            </c:ext>
          </c:extLst>
        </c:ser>
        <c:ser>
          <c:idx val="2"/>
          <c:order val="2"/>
          <c:tx>
            <c:strRef>
              <c:f>Sheet1!$D$1</c:f>
              <c:strCache>
                <c:ptCount val="1"/>
                <c:pt idx="0">
                  <c:v>Promoters</c:v>
                </c:pt>
              </c:strCache>
            </c:strRef>
          </c:tx>
          <c:spPr>
            <a:solidFill>
              <a:srgbClr val="339933"/>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(605)</c:v>
                </c:pt>
                <c:pt idx="3">
                  <c:v>Travelling for work (106)</c:v>
                </c:pt>
                <c:pt idx="4">
                  <c:v>Leisure (466)</c:v>
                </c:pt>
                <c:pt idx="6">
                  <c:v>Weekday (380)</c:v>
                </c:pt>
                <c:pt idx="7">
                  <c:v>Weekend (225)</c:v>
                </c:pt>
              </c:strCache>
            </c:strRef>
          </c:cat>
          <c:val>
            <c:numRef>
              <c:f>Sheet1!$D$2:$D$9</c:f>
              <c:numCache>
                <c:formatCode>General</c:formatCode>
                <c:ptCount val="8"/>
                <c:pt idx="0">
                  <c:v>43</c:v>
                </c:pt>
                <c:pt idx="3">
                  <c:v>35</c:v>
                </c:pt>
                <c:pt idx="4">
                  <c:v>44</c:v>
                </c:pt>
                <c:pt idx="6">
                  <c:v>45</c:v>
                </c:pt>
                <c:pt idx="7">
                  <c:v>39</c:v>
                </c:pt>
              </c:numCache>
            </c:numRef>
          </c:val>
          <c:extLst>
            <c:ext xmlns:c16="http://schemas.microsoft.com/office/drawing/2014/chart" uri="{C3380CC4-5D6E-409C-BE32-E72D297353CC}">
              <c16:uniqueId val="{00000002-24C2-4DD8-BB9E-681564F8F6B4}"/>
            </c:ext>
          </c:extLst>
        </c:ser>
        <c:dLbls>
          <c:showLegendKey val="0"/>
          <c:showVal val="0"/>
          <c:showCatName val="0"/>
          <c:showSerName val="0"/>
          <c:showPercent val="0"/>
          <c:showBubbleSize val="0"/>
        </c:dLbls>
        <c:gapWidth val="68"/>
        <c:shape val="box"/>
        <c:axId val="418350440"/>
        <c:axId val="418345344"/>
        <c:axId val="0"/>
      </c:bar3DChart>
      <c:catAx>
        <c:axId val="418350440"/>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18345344"/>
        <c:crosses val="autoZero"/>
        <c:auto val="1"/>
        <c:lblAlgn val="ctr"/>
        <c:lblOffset val="100"/>
        <c:noMultiLvlLbl val="0"/>
      </c:catAx>
      <c:valAx>
        <c:axId val="418345344"/>
        <c:scaling>
          <c:orientation val="minMax"/>
        </c:scaling>
        <c:delete val="1"/>
        <c:axPos val="t"/>
        <c:numFmt formatCode="0%" sourceLinked="1"/>
        <c:majorTickMark val="out"/>
        <c:minorTickMark val="none"/>
        <c:tickLblPos val="none"/>
        <c:crossAx val="418350440"/>
        <c:crosses val="autoZero"/>
        <c:crossBetween val="between"/>
      </c:valAx>
      <c:spPr>
        <a:ln>
          <a:noFill/>
        </a:ln>
      </c:spPr>
    </c:plotArea>
    <c:legend>
      <c:legendPos val="b"/>
      <c:layout>
        <c:manualLayout>
          <c:xMode val="edge"/>
          <c:yMode val="edge"/>
          <c:x val="0.21274081277922999"/>
          <c:y val="0.88253970884955424"/>
          <c:w val="0.6916199436368472"/>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Detractors</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Caledonian Sleeper (605)</c:v>
                </c:pt>
                <c:pt idx="2">
                  <c:v>Lowlander (237) </c:v>
                </c:pt>
                <c:pt idx="3">
                  <c:v>Highlander (368)</c:v>
                </c:pt>
              </c:strCache>
            </c:strRef>
          </c:cat>
          <c:val>
            <c:numRef>
              <c:f>Sheet1!$B$2:$B$5</c:f>
              <c:numCache>
                <c:formatCode>General</c:formatCode>
                <c:ptCount val="4"/>
                <c:pt idx="0">
                  <c:v>30</c:v>
                </c:pt>
                <c:pt idx="2">
                  <c:v>34</c:v>
                </c:pt>
                <c:pt idx="3">
                  <c:v>27</c:v>
                </c:pt>
              </c:numCache>
            </c:numRef>
          </c:val>
          <c:extLst>
            <c:ext xmlns:c16="http://schemas.microsoft.com/office/drawing/2014/chart" uri="{C3380CC4-5D6E-409C-BE32-E72D297353CC}">
              <c16:uniqueId val="{00000000-1DCC-40DF-8D27-1620D578A2B5}"/>
            </c:ext>
          </c:extLst>
        </c:ser>
        <c:ser>
          <c:idx val="1"/>
          <c:order val="1"/>
          <c:tx>
            <c:strRef>
              <c:f>Sheet1!$C$1</c:f>
              <c:strCache>
                <c:ptCount val="1"/>
                <c:pt idx="0">
                  <c:v>Passive</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(605)</c:v>
                </c:pt>
                <c:pt idx="2">
                  <c:v>Lowlander (237) </c:v>
                </c:pt>
                <c:pt idx="3">
                  <c:v>Highlander (368)</c:v>
                </c:pt>
              </c:strCache>
            </c:strRef>
          </c:cat>
          <c:val>
            <c:numRef>
              <c:f>Sheet1!$C$2:$C$5</c:f>
              <c:numCache>
                <c:formatCode>General</c:formatCode>
                <c:ptCount val="4"/>
                <c:pt idx="0">
                  <c:v>28</c:v>
                </c:pt>
                <c:pt idx="2">
                  <c:v>29</c:v>
                </c:pt>
                <c:pt idx="3">
                  <c:v>27</c:v>
                </c:pt>
              </c:numCache>
            </c:numRef>
          </c:val>
          <c:extLst>
            <c:ext xmlns:c16="http://schemas.microsoft.com/office/drawing/2014/chart" uri="{C3380CC4-5D6E-409C-BE32-E72D297353CC}">
              <c16:uniqueId val="{00000001-1DCC-40DF-8D27-1620D578A2B5}"/>
            </c:ext>
          </c:extLst>
        </c:ser>
        <c:ser>
          <c:idx val="2"/>
          <c:order val="2"/>
          <c:tx>
            <c:strRef>
              <c:f>Sheet1!$D$1</c:f>
              <c:strCache>
                <c:ptCount val="1"/>
                <c:pt idx="0">
                  <c:v>Promoters</c:v>
                </c:pt>
              </c:strCache>
            </c:strRef>
          </c:tx>
          <c:spPr>
            <a:solidFill>
              <a:srgbClr val="339933"/>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(605)</c:v>
                </c:pt>
                <c:pt idx="2">
                  <c:v>Lowlander (237) </c:v>
                </c:pt>
                <c:pt idx="3">
                  <c:v>Highlander (368)</c:v>
                </c:pt>
              </c:strCache>
            </c:strRef>
          </c:cat>
          <c:val>
            <c:numRef>
              <c:f>Sheet1!$D$2:$D$5</c:f>
              <c:numCache>
                <c:formatCode>General</c:formatCode>
                <c:ptCount val="4"/>
                <c:pt idx="0">
                  <c:v>43</c:v>
                </c:pt>
                <c:pt idx="2">
                  <c:v>37</c:v>
                </c:pt>
                <c:pt idx="3">
                  <c:v>46</c:v>
                </c:pt>
              </c:numCache>
            </c:numRef>
          </c:val>
          <c:extLst>
            <c:ext xmlns:c16="http://schemas.microsoft.com/office/drawing/2014/chart" uri="{C3380CC4-5D6E-409C-BE32-E72D297353CC}">
              <c16:uniqueId val="{00000002-1DCC-40DF-8D27-1620D578A2B5}"/>
            </c:ext>
          </c:extLst>
        </c:ser>
        <c:dLbls>
          <c:showLegendKey val="0"/>
          <c:showVal val="0"/>
          <c:showCatName val="0"/>
          <c:showSerName val="0"/>
          <c:showPercent val="0"/>
          <c:showBubbleSize val="0"/>
        </c:dLbls>
        <c:gapWidth val="68"/>
        <c:shape val="box"/>
        <c:axId val="418344168"/>
        <c:axId val="418346520"/>
        <c:axId val="0"/>
      </c:bar3DChart>
      <c:catAx>
        <c:axId val="418344168"/>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18346520"/>
        <c:crosses val="autoZero"/>
        <c:auto val="1"/>
        <c:lblAlgn val="ctr"/>
        <c:lblOffset val="100"/>
        <c:noMultiLvlLbl val="0"/>
      </c:catAx>
      <c:valAx>
        <c:axId val="418346520"/>
        <c:scaling>
          <c:orientation val="minMax"/>
        </c:scaling>
        <c:delete val="1"/>
        <c:axPos val="t"/>
        <c:numFmt formatCode="0%" sourceLinked="1"/>
        <c:majorTickMark val="out"/>
        <c:minorTickMark val="none"/>
        <c:tickLblPos val="none"/>
        <c:crossAx val="418344168"/>
        <c:crosses val="autoZero"/>
        <c:crossBetween val="between"/>
      </c:valAx>
      <c:spPr>
        <a:ln>
          <a:noFill/>
        </a:ln>
      </c:spPr>
    </c:plotArea>
    <c:legend>
      <c:legendPos val="b"/>
      <c:layout>
        <c:manualLayout>
          <c:xMode val="edge"/>
          <c:yMode val="edge"/>
          <c:x val="0.21274081277922999"/>
          <c:y val="0.88253970884955424"/>
          <c:w val="0.6916199436368472"/>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910963407693897E-2"/>
          <c:y val="2.8578001968503901E-2"/>
          <c:w val="0.90557299868766306"/>
          <c:h val="0.74143134842519687"/>
        </c:manualLayout>
      </c:layout>
      <c:lineChart>
        <c:grouping val="standard"/>
        <c:varyColors val="0"/>
        <c:ser>
          <c:idx val="0"/>
          <c:order val="0"/>
          <c:tx>
            <c:strRef>
              <c:f>Sheet1!$B$1</c:f>
              <c:strCache>
                <c:ptCount val="1"/>
                <c:pt idx="0">
                  <c:v>Caledonian Sleeper - Net Promoter Score</c:v>
                </c:pt>
              </c:strCache>
            </c:strRef>
          </c:tx>
          <c:spPr>
            <a:ln w="28575">
              <a:solidFill>
                <a:schemeClr val="tx1"/>
              </a:solidFill>
            </a:ln>
          </c:spPr>
          <c:marker>
            <c:symbol val="circle"/>
            <c:size val="5"/>
            <c:spPr>
              <a:solidFill>
                <a:schemeClr val="tx1"/>
              </a:solidFill>
              <a:ln w="28575">
                <a:solidFill>
                  <a:schemeClr val="tx1"/>
                </a:solidFill>
              </a:ln>
            </c:spPr>
          </c:marker>
          <c:dLbls>
            <c:spPr>
              <a:noFill/>
              <a:ln>
                <a:noFill/>
              </a:ln>
              <a:effectLst/>
            </c:spPr>
            <c:txPr>
              <a:bodyPr wrap="square" lIns="38100" tIns="19050" rIns="38100" bIns="19050" anchor="ctr">
                <a:spAutoFit/>
              </a:bodyPr>
              <a:lstStyle/>
              <a:p>
                <a:pPr>
                  <a:defRPr sz="12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Period 04</c:v>
                </c:pt>
                <c:pt idx="1">
                  <c:v>Period 05</c:v>
                </c:pt>
                <c:pt idx="2">
                  <c:v>Period 06</c:v>
                </c:pt>
                <c:pt idx="3">
                  <c:v>Period 07</c:v>
                </c:pt>
                <c:pt idx="4">
                  <c:v>Period 08</c:v>
                </c:pt>
                <c:pt idx="5">
                  <c:v>Period 09</c:v>
                </c:pt>
                <c:pt idx="6">
                  <c:v>Period 10</c:v>
                </c:pt>
                <c:pt idx="7">
                  <c:v>Period 11</c:v>
                </c:pt>
                <c:pt idx="8">
                  <c:v>Period 12</c:v>
                </c:pt>
                <c:pt idx="9">
                  <c:v>Period 13</c:v>
                </c:pt>
                <c:pt idx="10">
                  <c:v>Period 01</c:v>
                </c:pt>
                <c:pt idx="11">
                  <c:v>Period 02</c:v>
                </c:pt>
                <c:pt idx="12">
                  <c:v>Period 03</c:v>
                </c:pt>
              </c:strCache>
            </c:strRef>
          </c:cat>
          <c:val>
            <c:numRef>
              <c:f>Sheet1!$B$2:$B$14</c:f>
              <c:numCache>
                <c:formatCode>General</c:formatCode>
                <c:ptCount val="13"/>
                <c:pt idx="0">
                  <c:v>28</c:v>
                </c:pt>
                <c:pt idx="1">
                  <c:v>17</c:v>
                </c:pt>
                <c:pt idx="2">
                  <c:v>21</c:v>
                </c:pt>
                <c:pt idx="3">
                  <c:v>17</c:v>
                </c:pt>
                <c:pt idx="4">
                  <c:v>26</c:v>
                </c:pt>
                <c:pt idx="5">
                  <c:v>13</c:v>
                </c:pt>
                <c:pt idx="6">
                  <c:v>10</c:v>
                </c:pt>
                <c:pt idx="7">
                  <c:v>21</c:v>
                </c:pt>
                <c:pt idx="8">
                  <c:v>21</c:v>
                </c:pt>
                <c:pt idx="9">
                  <c:v>18</c:v>
                </c:pt>
                <c:pt idx="10">
                  <c:v>12</c:v>
                </c:pt>
                <c:pt idx="11">
                  <c:v>13</c:v>
                </c:pt>
                <c:pt idx="12">
                  <c:v>14</c:v>
                </c:pt>
              </c:numCache>
            </c:numRef>
          </c:val>
          <c:smooth val="0"/>
          <c:extLst>
            <c:ext xmlns:c16="http://schemas.microsoft.com/office/drawing/2014/chart" uri="{C3380CC4-5D6E-409C-BE32-E72D297353CC}">
              <c16:uniqueId val="{00000000-93D4-4523-8A56-2BCDDCD28D5C}"/>
            </c:ext>
          </c:extLst>
        </c:ser>
        <c:ser>
          <c:idx val="1"/>
          <c:order val="1"/>
          <c:tx>
            <c:strRef>
              <c:f>Sheet1!$C$1</c:f>
              <c:strCache>
                <c:ptCount val="1"/>
                <c:pt idx="0">
                  <c:v>Caledonian Sleeper  - Detractors</c:v>
                </c:pt>
              </c:strCache>
            </c:strRef>
          </c:tx>
          <c:spPr>
            <a:ln w="19050">
              <a:solidFill>
                <a:srgbClr val="FF0000"/>
              </a:solidFill>
              <a:prstDash val="dash"/>
            </a:ln>
          </c:spPr>
          <c:marker>
            <c:symbol val="circle"/>
            <c:size val="5"/>
            <c:spPr>
              <a:noFill/>
              <a:ln>
                <a:solidFill>
                  <a:srgbClr val="FF0000"/>
                </a:solidFill>
              </a:ln>
            </c:spPr>
          </c:marker>
          <c:cat>
            <c:strRef>
              <c:f>Sheet1!$A$2:$A$14</c:f>
              <c:strCache>
                <c:ptCount val="13"/>
                <c:pt idx="0">
                  <c:v>Period 04</c:v>
                </c:pt>
                <c:pt idx="1">
                  <c:v>Period 05</c:v>
                </c:pt>
                <c:pt idx="2">
                  <c:v>Period 06</c:v>
                </c:pt>
                <c:pt idx="3">
                  <c:v>Period 07</c:v>
                </c:pt>
                <c:pt idx="4">
                  <c:v>Period 08</c:v>
                </c:pt>
                <c:pt idx="5">
                  <c:v>Period 09</c:v>
                </c:pt>
                <c:pt idx="6">
                  <c:v>Period 10</c:v>
                </c:pt>
                <c:pt idx="7">
                  <c:v>Period 11</c:v>
                </c:pt>
                <c:pt idx="8">
                  <c:v>Period 12</c:v>
                </c:pt>
                <c:pt idx="9">
                  <c:v>Period 13</c:v>
                </c:pt>
                <c:pt idx="10">
                  <c:v>Period 01</c:v>
                </c:pt>
                <c:pt idx="11">
                  <c:v>Period 02</c:v>
                </c:pt>
                <c:pt idx="12">
                  <c:v>Period 03</c:v>
                </c:pt>
              </c:strCache>
            </c:strRef>
          </c:cat>
          <c:val>
            <c:numRef>
              <c:f>Sheet1!$C$2:$C$14</c:f>
              <c:numCache>
                <c:formatCode>General</c:formatCode>
                <c:ptCount val="13"/>
                <c:pt idx="0">
                  <c:v>24</c:v>
                </c:pt>
                <c:pt idx="1">
                  <c:v>30</c:v>
                </c:pt>
                <c:pt idx="2">
                  <c:v>25</c:v>
                </c:pt>
                <c:pt idx="3">
                  <c:v>26</c:v>
                </c:pt>
                <c:pt idx="4">
                  <c:v>25</c:v>
                </c:pt>
                <c:pt idx="5">
                  <c:v>29</c:v>
                </c:pt>
                <c:pt idx="6">
                  <c:v>32</c:v>
                </c:pt>
                <c:pt idx="7">
                  <c:v>25</c:v>
                </c:pt>
                <c:pt idx="8">
                  <c:v>24</c:v>
                </c:pt>
                <c:pt idx="9">
                  <c:v>28</c:v>
                </c:pt>
                <c:pt idx="10">
                  <c:v>31</c:v>
                </c:pt>
                <c:pt idx="11">
                  <c:v>29</c:v>
                </c:pt>
                <c:pt idx="12">
                  <c:v>29</c:v>
                </c:pt>
              </c:numCache>
            </c:numRef>
          </c:val>
          <c:smooth val="0"/>
          <c:extLst>
            <c:ext xmlns:c16="http://schemas.microsoft.com/office/drawing/2014/chart" uri="{C3380CC4-5D6E-409C-BE32-E72D297353CC}">
              <c16:uniqueId val="{00000001-93D4-4523-8A56-2BCDDCD28D5C}"/>
            </c:ext>
          </c:extLst>
        </c:ser>
        <c:ser>
          <c:idx val="2"/>
          <c:order val="2"/>
          <c:tx>
            <c:strRef>
              <c:f>Sheet1!$D$1</c:f>
              <c:strCache>
                <c:ptCount val="1"/>
                <c:pt idx="0">
                  <c:v>Caledonian Sleeper  - Promoters</c:v>
                </c:pt>
              </c:strCache>
            </c:strRef>
          </c:tx>
          <c:spPr>
            <a:ln w="19050">
              <a:solidFill>
                <a:srgbClr val="00B050"/>
              </a:solidFill>
              <a:prstDash val="dash"/>
            </a:ln>
          </c:spPr>
          <c:marker>
            <c:symbol val="circle"/>
            <c:size val="5"/>
            <c:spPr>
              <a:noFill/>
              <a:ln>
                <a:solidFill>
                  <a:srgbClr val="00B050"/>
                </a:solidFill>
              </a:ln>
            </c:spPr>
          </c:marker>
          <c:cat>
            <c:strRef>
              <c:f>Sheet1!$A$2:$A$14</c:f>
              <c:strCache>
                <c:ptCount val="13"/>
                <c:pt idx="0">
                  <c:v>Period 04</c:v>
                </c:pt>
                <c:pt idx="1">
                  <c:v>Period 05</c:v>
                </c:pt>
                <c:pt idx="2">
                  <c:v>Period 06</c:v>
                </c:pt>
                <c:pt idx="3">
                  <c:v>Period 07</c:v>
                </c:pt>
                <c:pt idx="4">
                  <c:v>Period 08</c:v>
                </c:pt>
                <c:pt idx="5">
                  <c:v>Period 09</c:v>
                </c:pt>
                <c:pt idx="6">
                  <c:v>Period 10</c:v>
                </c:pt>
                <c:pt idx="7">
                  <c:v>Period 11</c:v>
                </c:pt>
                <c:pt idx="8">
                  <c:v>Period 12</c:v>
                </c:pt>
                <c:pt idx="9">
                  <c:v>Period 13</c:v>
                </c:pt>
                <c:pt idx="10">
                  <c:v>Period 01</c:v>
                </c:pt>
                <c:pt idx="11">
                  <c:v>Period 02</c:v>
                </c:pt>
                <c:pt idx="12">
                  <c:v>Period 03</c:v>
                </c:pt>
              </c:strCache>
            </c:strRef>
          </c:cat>
          <c:val>
            <c:numRef>
              <c:f>Sheet1!$D$2:$D$14</c:f>
              <c:numCache>
                <c:formatCode>General</c:formatCode>
                <c:ptCount val="13"/>
                <c:pt idx="0">
                  <c:v>51</c:v>
                </c:pt>
                <c:pt idx="1">
                  <c:v>47</c:v>
                </c:pt>
                <c:pt idx="2">
                  <c:v>47</c:v>
                </c:pt>
                <c:pt idx="3">
                  <c:v>43</c:v>
                </c:pt>
                <c:pt idx="4">
                  <c:v>50</c:v>
                </c:pt>
                <c:pt idx="5">
                  <c:v>41</c:v>
                </c:pt>
                <c:pt idx="6">
                  <c:v>41</c:v>
                </c:pt>
                <c:pt idx="7">
                  <c:v>46</c:v>
                </c:pt>
                <c:pt idx="8">
                  <c:v>45</c:v>
                </c:pt>
                <c:pt idx="9">
                  <c:v>46</c:v>
                </c:pt>
                <c:pt idx="10">
                  <c:v>43</c:v>
                </c:pt>
                <c:pt idx="11">
                  <c:v>42</c:v>
                </c:pt>
                <c:pt idx="12">
                  <c:v>43</c:v>
                </c:pt>
              </c:numCache>
            </c:numRef>
          </c:val>
          <c:smooth val="0"/>
          <c:extLst>
            <c:ext xmlns:c16="http://schemas.microsoft.com/office/drawing/2014/chart" uri="{C3380CC4-5D6E-409C-BE32-E72D297353CC}">
              <c16:uniqueId val="{00000002-93D4-4523-8A56-2BCDDCD28D5C}"/>
            </c:ext>
          </c:extLst>
        </c:ser>
        <c:dLbls>
          <c:showLegendKey val="0"/>
          <c:showVal val="0"/>
          <c:showCatName val="0"/>
          <c:showSerName val="0"/>
          <c:showPercent val="0"/>
          <c:showBubbleSize val="0"/>
        </c:dLbls>
        <c:marker val="1"/>
        <c:smooth val="0"/>
        <c:axId val="418346128"/>
        <c:axId val="418348480"/>
      </c:lineChart>
      <c:catAx>
        <c:axId val="418346128"/>
        <c:scaling>
          <c:orientation val="minMax"/>
        </c:scaling>
        <c:delete val="0"/>
        <c:axPos val="b"/>
        <c:numFmt formatCode="General" sourceLinked="0"/>
        <c:majorTickMark val="out"/>
        <c:minorTickMark val="none"/>
        <c:tickLblPos val="low"/>
        <c:txPr>
          <a:bodyPr anchor="b" anchorCtr="1"/>
          <a:lstStyle/>
          <a:p>
            <a:pPr>
              <a:defRPr sz="1100">
                <a:latin typeface="Arial" pitchFamily="34" charset="0"/>
                <a:cs typeface="Arial" pitchFamily="34" charset="0"/>
              </a:defRPr>
            </a:pPr>
            <a:endParaRPr lang="en-US"/>
          </a:p>
        </c:txPr>
        <c:crossAx val="418348480"/>
        <c:crosses val="autoZero"/>
        <c:auto val="1"/>
        <c:lblAlgn val="ctr"/>
        <c:lblOffset val="100"/>
        <c:noMultiLvlLbl val="0"/>
      </c:catAx>
      <c:valAx>
        <c:axId val="418348480"/>
        <c:scaling>
          <c:orientation val="minMax"/>
          <c:max val="70"/>
          <c:min val="-40"/>
        </c:scaling>
        <c:delete val="0"/>
        <c:axPos val="l"/>
        <c:majorGridlines/>
        <c:numFmt formatCode="General" sourceLinked="1"/>
        <c:majorTickMark val="out"/>
        <c:minorTickMark val="none"/>
        <c:tickLblPos val="nextTo"/>
        <c:txPr>
          <a:bodyPr/>
          <a:lstStyle/>
          <a:p>
            <a:pPr>
              <a:defRPr sz="1100"/>
            </a:pPr>
            <a:endParaRPr lang="en-US"/>
          </a:p>
        </c:txPr>
        <c:crossAx val="418346128"/>
        <c:crosses val="autoZero"/>
        <c:crossBetween val="between"/>
        <c:majorUnit val="10"/>
      </c:valAx>
      <c:spPr>
        <a:ln>
          <a:solidFill>
            <a:schemeClr val="bg1">
              <a:lumMod val="65000"/>
            </a:schemeClr>
          </a:solidFill>
        </a:ln>
      </c:spPr>
    </c:plotArea>
    <c:legend>
      <c:legendPos val="b"/>
      <c:layout>
        <c:manualLayout>
          <c:xMode val="edge"/>
          <c:yMode val="edge"/>
          <c:x val="1.2667385029781271E-2"/>
          <c:y val="0.9151031003937008"/>
          <c:w val="0.97715786681298444"/>
          <c:h val="8.4896899606299203E-2"/>
        </c:manualLayout>
      </c:layout>
      <c:overlay val="0"/>
      <c:txPr>
        <a:bodyPr/>
        <a:lstStyle/>
        <a:p>
          <a:pPr>
            <a:defRPr sz="10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Don't know/no opinion</c:v>
                </c:pt>
              </c:strCache>
            </c:strRef>
          </c:tx>
          <c:spPr>
            <a:solidFill>
              <a:schemeClr val="bg1">
                <a:lumMod val="65000"/>
              </a:schemeClr>
            </a:solidFill>
          </c:spPr>
          <c:invertIfNegative val="0"/>
          <c:dLbls>
            <c:spPr>
              <a:noFill/>
              <a:ln>
                <a:noFill/>
              </a:ln>
              <a:effectLst/>
            </c:spPr>
            <c:txPr>
              <a:bodyPr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Caledonian Sleeper (609)</c:v>
                </c:pt>
                <c:pt idx="3">
                  <c:v>Travelling for work (106)</c:v>
                </c:pt>
                <c:pt idx="4">
                  <c:v>Leisure (470)</c:v>
                </c:pt>
                <c:pt idx="6">
                  <c:v>Weekday (383)</c:v>
                </c:pt>
                <c:pt idx="7">
                  <c:v>Weekend (226)</c:v>
                </c:pt>
              </c:strCache>
            </c:strRef>
          </c:cat>
          <c:val>
            <c:numRef>
              <c:f>Sheet1!$B$2:$B$9</c:f>
              <c:numCache>
                <c:formatCode>General</c:formatCode>
                <c:ptCount val="8"/>
                <c:pt idx="0">
                  <c:v>1</c:v>
                </c:pt>
                <c:pt idx="3">
                  <c:v>1</c:v>
                </c:pt>
                <c:pt idx="4">
                  <c:v>1</c:v>
                </c:pt>
                <c:pt idx="6">
                  <c:v>1</c:v>
                </c:pt>
                <c:pt idx="7">
                  <c:v>1</c:v>
                </c:pt>
              </c:numCache>
            </c:numRef>
          </c:val>
          <c:extLst>
            <c:ext xmlns:c16="http://schemas.microsoft.com/office/drawing/2014/chart" uri="{C3380CC4-5D6E-409C-BE32-E72D297353CC}">
              <c16:uniqueId val="{00000000-835F-4F6D-9F11-B1F6769CDE9C}"/>
            </c:ext>
          </c:extLst>
        </c:ser>
        <c:ser>
          <c:idx val="1"/>
          <c:order val="1"/>
          <c:tx>
            <c:strRef>
              <c:f>Sheet1!$C$1</c:f>
              <c:strCache>
                <c:ptCount val="1"/>
                <c:pt idx="0">
                  <c:v>Very dissatisfied</c:v>
                </c:pt>
              </c:strCache>
            </c:strRef>
          </c:tx>
          <c:spPr>
            <a:solidFill>
              <a:srgbClr val="FF0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(609)</c:v>
                </c:pt>
                <c:pt idx="3">
                  <c:v>Travelling for work (106)</c:v>
                </c:pt>
                <c:pt idx="4">
                  <c:v>Leisure (470)</c:v>
                </c:pt>
                <c:pt idx="6">
                  <c:v>Weekday (383)</c:v>
                </c:pt>
                <c:pt idx="7">
                  <c:v>Weekend (226)</c:v>
                </c:pt>
              </c:strCache>
            </c:strRef>
          </c:cat>
          <c:val>
            <c:numRef>
              <c:f>Sheet1!$C$2:$C$9</c:f>
              <c:numCache>
                <c:formatCode>General</c:formatCode>
                <c:ptCount val="8"/>
                <c:pt idx="0">
                  <c:v>4</c:v>
                </c:pt>
                <c:pt idx="3">
                  <c:v>5</c:v>
                </c:pt>
                <c:pt idx="4">
                  <c:v>4</c:v>
                </c:pt>
                <c:pt idx="6">
                  <c:v>3</c:v>
                </c:pt>
                <c:pt idx="7">
                  <c:v>6</c:v>
                </c:pt>
              </c:numCache>
            </c:numRef>
          </c:val>
          <c:extLst>
            <c:ext xmlns:c16="http://schemas.microsoft.com/office/drawing/2014/chart" uri="{C3380CC4-5D6E-409C-BE32-E72D297353CC}">
              <c16:uniqueId val="{00000001-835F-4F6D-9F11-B1F6769CDE9C}"/>
            </c:ext>
          </c:extLst>
        </c:ser>
        <c:ser>
          <c:idx val="2"/>
          <c:order val="2"/>
          <c:tx>
            <c:strRef>
              <c:f>Sheet1!$D$1</c:f>
              <c:strCache>
                <c:ptCount val="1"/>
                <c:pt idx="0">
                  <c:v>Fairly dissatisfied</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(609)</c:v>
                </c:pt>
                <c:pt idx="3">
                  <c:v>Travelling for work (106)</c:v>
                </c:pt>
                <c:pt idx="4">
                  <c:v>Leisure (470)</c:v>
                </c:pt>
                <c:pt idx="6">
                  <c:v>Weekday (383)</c:v>
                </c:pt>
                <c:pt idx="7">
                  <c:v>Weekend (226)</c:v>
                </c:pt>
              </c:strCache>
            </c:strRef>
          </c:cat>
          <c:val>
            <c:numRef>
              <c:f>Sheet1!$D$2:$D$9</c:f>
              <c:numCache>
                <c:formatCode>General</c:formatCode>
                <c:ptCount val="8"/>
                <c:pt idx="0">
                  <c:v>3</c:v>
                </c:pt>
                <c:pt idx="3">
                  <c:v>2</c:v>
                </c:pt>
                <c:pt idx="4">
                  <c:v>4</c:v>
                </c:pt>
                <c:pt idx="6">
                  <c:v>3</c:v>
                </c:pt>
                <c:pt idx="7">
                  <c:v>4</c:v>
                </c:pt>
              </c:numCache>
            </c:numRef>
          </c:val>
          <c:extLst>
            <c:ext xmlns:c16="http://schemas.microsoft.com/office/drawing/2014/chart" uri="{C3380CC4-5D6E-409C-BE32-E72D297353CC}">
              <c16:uniqueId val="{00000002-835F-4F6D-9F11-B1F6769CDE9C}"/>
            </c:ext>
          </c:extLst>
        </c:ser>
        <c:ser>
          <c:idx val="3"/>
          <c:order val="3"/>
          <c:tx>
            <c:strRef>
              <c:f>Sheet1!$E$1</c:f>
              <c:strCache>
                <c:ptCount val="1"/>
                <c:pt idx="0">
                  <c:v>Neither/nor</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(609)</c:v>
                </c:pt>
                <c:pt idx="3">
                  <c:v>Travelling for work (106)</c:v>
                </c:pt>
                <c:pt idx="4">
                  <c:v>Leisure (470)</c:v>
                </c:pt>
                <c:pt idx="6">
                  <c:v>Weekday (383)</c:v>
                </c:pt>
                <c:pt idx="7">
                  <c:v>Weekend (226)</c:v>
                </c:pt>
              </c:strCache>
            </c:strRef>
          </c:cat>
          <c:val>
            <c:numRef>
              <c:f>Sheet1!$E$2:$E$9</c:f>
              <c:numCache>
                <c:formatCode>General</c:formatCode>
                <c:ptCount val="8"/>
                <c:pt idx="0">
                  <c:v>7</c:v>
                </c:pt>
                <c:pt idx="3">
                  <c:v>8</c:v>
                </c:pt>
                <c:pt idx="4">
                  <c:v>6</c:v>
                </c:pt>
                <c:pt idx="6">
                  <c:v>6</c:v>
                </c:pt>
                <c:pt idx="7">
                  <c:v>7</c:v>
                </c:pt>
              </c:numCache>
            </c:numRef>
          </c:val>
          <c:extLst>
            <c:ext xmlns:c16="http://schemas.microsoft.com/office/drawing/2014/chart" uri="{C3380CC4-5D6E-409C-BE32-E72D297353CC}">
              <c16:uniqueId val="{00000003-835F-4F6D-9F11-B1F6769CDE9C}"/>
            </c:ext>
          </c:extLst>
        </c:ser>
        <c:ser>
          <c:idx val="4"/>
          <c:order val="4"/>
          <c:tx>
            <c:strRef>
              <c:f>Sheet1!$F$1</c:f>
              <c:strCache>
                <c:ptCount val="1"/>
                <c:pt idx="0">
                  <c:v>Fairly satisfied</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(609)</c:v>
                </c:pt>
                <c:pt idx="3">
                  <c:v>Travelling for work (106)</c:v>
                </c:pt>
                <c:pt idx="4">
                  <c:v>Leisure (470)</c:v>
                </c:pt>
                <c:pt idx="6">
                  <c:v>Weekday (383)</c:v>
                </c:pt>
                <c:pt idx="7">
                  <c:v>Weekend (226)</c:v>
                </c:pt>
              </c:strCache>
            </c:strRef>
          </c:cat>
          <c:val>
            <c:numRef>
              <c:f>Sheet1!$F$2:$F$9</c:f>
              <c:numCache>
                <c:formatCode>General</c:formatCode>
                <c:ptCount val="8"/>
                <c:pt idx="0">
                  <c:v>15</c:v>
                </c:pt>
                <c:pt idx="3">
                  <c:v>11</c:v>
                </c:pt>
                <c:pt idx="4">
                  <c:v>16</c:v>
                </c:pt>
                <c:pt idx="6">
                  <c:v>14</c:v>
                </c:pt>
                <c:pt idx="7">
                  <c:v>17</c:v>
                </c:pt>
              </c:numCache>
            </c:numRef>
          </c:val>
          <c:extLst>
            <c:ext xmlns:c16="http://schemas.microsoft.com/office/drawing/2014/chart" uri="{C3380CC4-5D6E-409C-BE32-E72D297353CC}">
              <c16:uniqueId val="{00000004-835F-4F6D-9F11-B1F6769CDE9C}"/>
            </c:ext>
          </c:extLst>
        </c:ser>
        <c:ser>
          <c:idx val="5"/>
          <c:order val="5"/>
          <c:tx>
            <c:strRef>
              <c:f>Sheet1!$G$1</c:f>
              <c:strCache>
                <c:ptCount val="1"/>
                <c:pt idx="0">
                  <c:v>Very satisfied</c:v>
                </c:pt>
              </c:strCache>
            </c:strRef>
          </c:tx>
          <c:spPr>
            <a:solidFill>
              <a:srgbClr val="33991F"/>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Caledonian Sleeper (609)</c:v>
                </c:pt>
                <c:pt idx="3">
                  <c:v>Travelling for work (106)</c:v>
                </c:pt>
                <c:pt idx="4">
                  <c:v>Leisure (470)</c:v>
                </c:pt>
                <c:pt idx="6">
                  <c:v>Weekday (383)</c:v>
                </c:pt>
                <c:pt idx="7">
                  <c:v>Weekend (226)</c:v>
                </c:pt>
              </c:strCache>
            </c:strRef>
          </c:cat>
          <c:val>
            <c:numRef>
              <c:f>Sheet1!$G$2:$G$9</c:f>
              <c:numCache>
                <c:formatCode>General</c:formatCode>
                <c:ptCount val="8"/>
                <c:pt idx="0">
                  <c:v>69</c:v>
                </c:pt>
                <c:pt idx="3">
                  <c:v>74</c:v>
                </c:pt>
                <c:pt idx="4">
                  <c:v>69</c:v>
                </c:pt>
                <c:pt idx="6">
                  <c:v>72</c:v>
                </c:pt>
                <c:pt idx="7">
                  <c:v>65</c:v>
                </c:pt>
              </c:numCache>
            </c:numRef>
          </c:val>
          <c:extLst>
            <c:ext xmlns:c16="http://schemas.microsoft.com/office/drawing/2014/chart" uri="{C3380CC4-5D6E-409C-BE32-E72D297353CC}">
              <c16:uniqueId val="{00000005-835F-4F6D-9F11-B1F6769CDE9C}"/>
            </c:ext>
          </c:extLst>
        </c:ser>
        <c:dLbls>
          <c:showLegendKey val="0"/>
          <c:showVal val="0"/>
          <c:showCatName val="0"/>
          <c:showSerName val="0"/>
          <c:showPercent val="0"/>
          <c:showBubbleSize val="0"/>
        </c:dLbls>
        <c:gapWidth val="68"/>
        <c:shape val="box"/>
        <c:axId val="418347696"/>
        <c:axId val="417456160"/>
        <c:axId val="0"/>
      </c:bar3DChart>
      <c:catAx>
        <c:axId val="418347696"/>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17456160"/>
        <c:crosses val="autoZero"/>
        <c:auto val="1"/>
        <c:lblAlgn val="ctr"/>
        <c:lblOffset val="100"/>
        <c:noMultiLvlLbl val="0"/>
      </c:catAx>
      <c:valAx>
        <c:axId val="417456160"/>
        <c:scaling>
          <c:orientation val="minMax"/>
        </c:scaling>
        <c:delete val="1"/>
        <c:axPos val="t"/>
        <c:numFmt formatCode="0%" sourceLinked="1"/>
        <c:majorTickMark val="out"/>
        <c:minorTickMark val="none"/>
        <c:tickLblPos val="none"/>
        <c:crossAx val="418347696"/>
        <c:crosses val="autoZero"/>
        <c:crossBetween val="between"/>
      </c:valAx>
      <c:spPr>
        <a:ln>
          <a:noFill/>
        </a:ln>
      </c:spPr>
    </c:plotArea>
    <c:legend>
      <c:legendPos val="b"/>
      <c:layout>
        <c:manualLayout>
          <c:xMode val="edge"/>
          <c:yMode val="edge"/>
          <c:x val="0.21274081277922999"/>
          <c:y val="0.88253970884955424"/>
          <c:w val="0.6916199436368472"/>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Don't know/no opinion</c:v>
                </c:pt>
              </c:strCache>
            </c:strRef>
          </c:tx>
          <c:spPr>
            <a:solidFill>
              <a:schemeClr val="bg1">
                <a:lumMod val="65000"/>
              </a:schemeClr>
            </a:solidFill>
          </c:spPr>
          <c:invertIfNegative val="0"/>
          <c:dLbls>
            <c:spPr>
              <a:noFill/>
              <a:ln>
                <a:noFill/>
              </a:ln>
              <a:effectLst/>
            </c:spPr>
            <c:txPr>
              <a:bodyPr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Caledonian Sleeper (609)</c:v>
                </c:pt>
                <c:pt idx="2">
                  <c:v>Lowlander (238)</c:v>
                </c:pt>
                <c:pt idx="3">
                  <c:v>Highlander (371)</c:v>
                </c:pt>
              </c:strCache>
            </c:strRef>
          </c:cat>
          <c:val>
            <c:numRef>
              <c:f>Sheet1!$B$2:$B$5</c:f>
              <c:numCache>
                <c:formatCode>General</c:formatCode>
                <c:ptCount val="4"/>
                <c:pt idx="0">
                  <c:v>1</c:v>
                </c:pt>
                <c:pt idx="2">
                  <c:v>1</c:v>
                </c:pt>
                <c:pt idx="3">
                  <c:v>1</c:v>
                </c:pt>
              </c:numCache>
            </c:numRef>
          </c:val>
          <c:extLst>
            <c:ext xmlns:c16="http://schemas.microsoft.com/office/drawing/2014/chart" uri="{C3380CC4-5D6E-409C-BE32-E72D297353CC}">
              <c16:uniqueId val="{00000000-8755-4B68-8721-1127F7CA3D5D}"/>
            </c:ext>
          </c:extLst>
        </c:ser>
        <c:ser>
          <c:idx val="1"/>
          <c:order val="1"/>
          <c:tx>
            <c:strRef>
              <c:f>Sheet1!$C$1</c:f>
              <c:strCache>
                <c:ptCount val="1"/>
                <c:pt idx="0">
                  <c:v>Very dissatisfied</c:v>
                </c:pt>
              </c:strCache>
            </c:strRef>
          </c:tx>
          <c:spPr>
            <a:solidFill>
              <a:srgbClr val="FF0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Sheet1!$C$2:$C$5</c:f>
              <c:numCache>
                <c:formatCode>General</c:formatCode>
                <c:ptCount val="4"/>
                <c:pt idx="0">
                  <c:v>4</c:v>
                </c:pt>
                <c:pt idx="2">
                  <c:v>5</c:v>
                </c:pt>
                <c:pt idx="3">
                  <c:v>4</c:v>
                </c:pt>
              </c:numCache>
            </c:numRef>
          </c:val>
          <c:extLst>
            <c:ext xmlns:c16="http://schemas.microsoft.com/office/drawing/2014/chart" uri="{C3380CC4-5D6E-409C-BE32-E72D297353CC}">
              <c16:uniqueId val="{00000001-8755-4B68-8721-1127F7CA3D5D}"/>
            </c:ext>
          </c:extLst>
        </c:ser>
        <c:ser>
          <c:idx val="2"/>
          <c:order val="2"/>
          <c:tx>
            <c:strRef>
              <c:f>Sheet1!$D$1</c:f>
              <c:strCache>
                <c:ptCount val="1"/>
                <c:pt idx="0">
                  <c:v>Fairly dissatisfied</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Sheet1!$D$2:$D$5</c:f>
              <c:numCache>
                <c:formatCode>General</c:formatCode>
                <c:ptCount val="4"/>
                <c:pt idx="0">
                  <c:v>3</c:v>
                </c:pt>
                <c:pt idx="2">
                  <c:v>3</c:v>
                </c:pt>
                <c:pt idx="3">
                  <c:v>4</c:v>
                </c:pt>
              </c:numCache>
            </c:numRef>
          </c:val>
          <c:extLst>
            <c:ext xmlns:c16="http://schemas.microsoft.com/office/drawing/2014/chart" uri="{C3380CC4-5D6E-409C-BE32-E72D297353CC}">
              <c16:uniqueId val="{00000002-8755-4B68-8721-1127F7CA3D5D}"/>
            </c:ext>
          </c:extLst>
        </c:ser>
        <c:ser>
          <c:idx val="3"/>
          <c:order val="3"/>
          <c:tx>
            <c:strRef>
              <c:f>Sheet1!$E$1</c:f>
              <c:strCache>
                <c:ptCount val="1"/>
                <c:pt idx="0">
                  <c:v>Neither/nor</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Sheet1!$E$2:$E$5</c:f>
              <c:numCache>
                <c:formatCode>General</c:formatCode>
                <c:ptCount val="4"/>
                <c:pt idx="0">
                  <c:v>7</c:v>
                </c:pt>
                <c:pt idx="2">
                  <c:v>6</c:v>
                </c:pt>
                <c:pt idx="3">
                  <c:v>7</c:v>
                </c:pt>
              </c:numCache>
            </c:numRef>
          </c:val>
          <c:extLst>
            <c:ext xmlns:c16="http://schemas.microsoft.com/office/drawing/2014/chart" uri="{C3380CC4-5D6E-409C-BE32-E72D297353CC}">
              <c16:uniqueId val="{00000003-8755-4B68-8721-1127F7CA3D5D}"/>
            </c:ext>
          </c:extLst>
        </c:ser>
        <c:ser>
          <c:idx val="4"/>
          <c:order val="4"/>
          <c:tx>
            <c:strRef>
              <c:f>Sheet1!$F$1</c:f>
              <c:strCache>
                <c:ptCount val="1"/>
                <c:pt idx="0">
                  <c:v>Fairly satisfied</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Sheet1!$F$2:$F$5</c:f>
              <c:numCache>
                <c:formatCode>General</c:formatCode>
                <c:ptCount val="4"/>
                <c:pt idx="0">
                  <c:v>15</c:v>
                </c:pt>
                <c:pt idx="2">
                  <c:v>16</c:v>
                </c:pt>
                <c:pt idx="3">
                  <c:v>15</c:v>
                </c:pt>
              </c:numCache>
            </c:numRef>
          </c:val>
          <c:extLst>
            <c:ext xmlns:c16="http://schemas.microsoft.com/office/drawing/2014/chart" uri="{C3380CC4-5D6E-409C-BE32-E72D297353CC}">
              <c16:uniqueId val="{00000004-8755-4B68-8721-1127F7CA3D5D}"/>
            </c:ext>
          </c:extLst>
        </c:ser>
        <c:ser>
          <c:idx val="5"/>
          <c:order val="5"/>
          <c:tx>
            <c:strRef>
              <c:f>Sheet1!$G$1</c:f>
              <c:strCache>
                <c:ptCount val="1"/>
                <c:pt idx="0">
                  <c:v>Very satisfied</c:v>
                </c:pt>
              </c:strCache>
            </c:strRef>
          </c:tx>
          <c:spPr>
            <a:solidFill>
              <a:srgbClr val="33991F"/>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Caledonian Sleeper (609)</c:v>
                </c:pt>
                <c:pt idx="2">
                  <c:v>Lowlander (238)</c:v>
                </c:pt>
                <c:pt idx="3">
                  <c:v>Highlander (371)</c:v>
                </c:pt>
              </c:strCache>
            </c:strRef>
          </c:cat>
          <c:val>
            <c:numRef>
              <c:f>Sheet1!$G$2:$G$5</c:f>
              <c:numCache>
                <c:formatCode>General</c:formatCode>
                <c:ptCount val="4"/>
                <c:pt idx="0">
                  <c:v>69</c:v>
                </c:pt>
                <c:pt idx="2">
                  <c:v>70</c:v>
                </c:pt>
                <c:pt idx="3">
                  <c:v>69</c:v>
                </c:pt>
              </c:numCache>
            </c:numRef>
          </c:val>
          <c:extLst>
            <c:ext xmlns:c16="http://schemas.microsoft.com/office/drawing/2014/chart" uri="{C3380CC4-5D6E-409C-BE32-E72D297353CC}">
              <c16:uniqueId val="{00000005-8755-4B68-8721-1127F7CA3D5D}"/>
            </c:ext>
          </c:extLst>
        </c:ser>
        <c:dLbls>
          <c:showLegendKey val="0"/>
          <c:showVal val="0"/>
          <c:showCatName val="0"/>
          <c:showSerName val="0"/>
          <c:showPercent val="0"/>
          <c:showBubbleSize val="0"/>
        </c:dLbls>
        <c:gapWidth val="68"/>
        <c:shape val="box"/>
        <c:axId val="419252840"/>
        <c:axId val="419251664"/>
        <c:axId val="0"/>
      </c:bar3DChart>
      <c:catAx>
        <c:axId val="419252840"/>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19251664"/>
        <c:crosses val="autoZero"/>
        <c:auto val="1"/>
        <c:lblAlgn val="ctr"/>
        <c:lblOffset val="100"/>
        <c:noMultiLvlLbl val="0"/>
      </c:catAx>
      <c:valAx>
        <c:axId val="419251664"/>
        <c:scaling>
          <c:orientation val="minMax"/>
        </c:scaling>
        <c:delete val="1"/>
        <c:axPos val="t"/>
        <c:numFmt formatCode="0%" sourceLinked="1"/>
        <c:majorTickMark val="out"/>
        <c:minorTickMark val="none"/>
        <c:tickLblPos val="none"/>
        <c:crossAx val="419252840"/>
        <c:crosses val="autoZero"/>
        <c:crossBetween val="between"/>
      </c:valAx>
      <c:spPr>
        <a:ln>
          <a:noFill/>
        </a:ln>
      </c:spPr>
    </c:plotArea>
    <c:legend>
      <c:legendPos val="b"/>
      <c:layout>
        <c:manualLayout>
          <c:xMode val="edge"/>
          <c:yMode val="edge"/>
          <c:x val="0.20079923917803288"/>
          <c:y val="0.88253970884955424"/>
          <c:w val="0.74620999438517688"/>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10334645669305E-2"/>
          <c:y val="3.4828001968503899E-2"/>
          <c:w val="0.90557299868766306"/>
          <c:h val="0.766431348425197"/>
        </c:manualLayout>
      </c:layout>
      <c:lineChart>
        <c:grouping val="standard"/>
        <c:varyColors val="0"/>
        <c:ser>
          <c:idx val="0"/>
          <c:order val="0"/>
          <c:tx>
            <c:strRef>
              <c:f>Sheet1!$B$1</c:f>
              <c:strCache>
                <c:ptCount val="1"/>
                <c:pt idx="0">
                  <c:v>Caledonian Sleeper</c:v>
                </c:pt>
              </c:strCache>
            </c:strRef>
          </c:tx>
          <c:spPr>
            <a:ln w="19050">
              <a:solidFill>
                <a:schemeClr val="tx1"/>
              </a:solidFill>
            </a:ln>
          </c:spPr>
          <c:marker>
            <c:symbol val="circle"/>
            <c:size val="5"/>
            <c:spPr>
              <a:solidFill>
                <a:schemeClr val="tx2"/>
              </a:solidFill>
              <a:ln>
                <a:solidFill>
                  <a:schemeClr val="tx1"/>
                </a:solidFill>
              </a:ln>
            </c:spPr>
          </c:marker>
          <c:dLbls>
            <c:spPr>
              <a:noFill/>
              <a:ln>
                <a:noFill/>
              </a:ln>
              <a:effectLst/>
            </c:spPr>
            <c:txPr>
              <a:bodyPr wrap="square" lIns="38100" tIns="19050" rIns="38100" bIns="19050" anchor="ctr">
                <a:spAutoFit/>
              </a:bodyPr>
              <a:lstStyle/>
              <a:p>
                <a:pPr>
                  <a:defRPr sz="12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Period 04</c:v>
                </c:pt>
                <c:pt idx="1">
                  <c:v>Period 05</c:v>
                </c:pt>
                <c:pt idx="2">
                  <c:v>Period 06</c:v>
                </c:pt>
                <c:pt idx="3">
                  <c:v>Period 07</c:v>
                </c:pt>
                <c:pt idx="4">
                  <c:v>Period 08</c:v>
                </c:pt>
                <c:pt idx="5">
                  <c:v>Period 09</c:v>
                </c:pt>
                <c:pt idx="6">
                  <c:v>Period 10</c:v>
                </c:pt>
                <c:pt idx="7">
                  <c:v>Period 11</c:v>
                </c:pt>
                <c:pt idx="8">
                  <c:v>Period 12</c:v>
                </c:pt>
                <c:pt idx="9">
                  <c:v>Period 13</c:v>
                </c:pt>
                <c:pt idx="10">
                  <c:v>Period 01</c:v>
                </c:pt>
                <c:pt idx="11">
                  <c:v>Period 02</c:v>
                </c:pt>
                <c:pt idx="12">
                  <c:v>Period 03</c:v>
                </c:pt>
              </c:strCache>
            </c:strRef>
          </c:cat>
          <c:val>
            <c:numRef>
              <c:f>Sheet1!$B$2:$B$14</c:f>
              <c:numCache>
                <c:formatCode>General</c:formatCode>
                <c:ptCount val="13"/>
                <c:pt idx="0">
                  <c:v>93</c:v>
                </c:pt>
                <c:pt idx="1">
                  <c:v>89</c:v>
                </c:pt>
                <c:pt idx="2">
                  <c:v>88</c:v>
                </c:pt>
                <c:pt idx="3">
                  <c:v>87</c:v>
                </c:pt>
                <c:pt idx="4">
                  <c:v>88</c:v>
                </c:pt>
                <c:pt idx="5">
                  <c:v>89</c:v>
                </c:pt>
                <c:pt idx="6">
                  <c:v>88</c:v>
                </c:pt>
                <c:pt idx="7">
                  <c:v>81</c:v>
                </c:pt>
                <c:pt idx="8">
                  <c:v>87</c:v>
                </c:pt>
                <c:pt idx="9">
                  <c:v>90</c:v>
                </c:pt>
                <c:pt idx="10">
                  <c:v>83</c:v>
                </c:pt>
                <c:pt idx="11">
                  <c:v>86</c:v>
                </c:pt>
                <c:pt idx="12">
                  <c:v>85</c:v>
                </c:pt>
              </c:numCache>
            </c:numRef>
          </c:val>
          <c:smooth val="0"/>
          <c:extLst>
            <c:ext xmlns:c16="http://schemas.microsoft.com/office/drawing/2014/chart" uri="{C3380CC4-5D6E-409C-BE32-E72D297353CC}">
              <c16:uniqueId val="{00000000-797A-48CE-A7ED-C9090E5CD881}"/>
            </c:ext>
          </c:extLst>
        </c:ser>
        <c:dLbls>
          <c:showLegendKey val="0"/>
          <c:showVal val="0"/>
          <c:showCatName val="0"/>
          <c:showSerName val="0"/>
          <c:showPercent val="0"/>
          <c:showBubbleSize val="0"/>
        </c:dLbls>
        <c:marker val="1"/>
        <c:smooth val="0"/>
        <c:axId val="419255976"/>
        <c:axId val="419252056"/>
      </c:lineChart>
      <c:catAx>
        <c:axId val="419255976"/>
        <c:scaling>
          <c:orientation val="minMax"/>
        </c:scaling>
        <c:delete val="0"/>
        <c:axPos val="b"/>
        <c:numFmt formatCode="General" sourceLinked="0"/>
        <c:majorTickMark val="out"/>
        <c:minorTickMark val="none"/>
        <c:tickLblPos val="nextTo"/>
        <c:txPr>
          <a:bodyPr/>
          <a:lstStyle/>
          <a:p>
            <a:pPr>
              <a:defRPr sz="1100">
                <a:latin typeface="Arial" pitchFamily="34" charset="0"/>
                <a:cs typeface="Arial" pitchFamily="34" charset="0"/>
              </a:defRPr>
            </a:pPr>
            <a:endParaRPr lang="en-US"/>
          </a:p>
        </c:txPr>
        <c:crossAx val="419252056"/>
        <c:crosses val="autoZero"/>
        <c:auto val="1"/>
        <c:lblAlgn val="ctr"/>
        <c:lblOffset val="100"/>
        <c:noMultiLvlLbl val="0"/>
      </c:catAx>
      <c:valAx>
        <c:axId val="419252056"/>
        <c:scaling>
          <c:orientation val="minMax"/>
          <c:max val="100"/>
          <c:min val="50"/>
        </c:scaling>
        <c:delete val="0"/>
        <c:axPos val="l"/>
        <c:majorGridlines/>
        <c:numFmt formatCode="General" sourceLinked="1"/>
        <c:majorTickMark val="out"/>
        <c:minorTickMark val="none"/>
        <c:tickLblPos val="nextTo"/>
        <c:txPr>
          <a:bodyPr/>
          <a:lstStyle/>
          <a:p>
            <a:pPr>
              <a:defRPr sz="1100"/>
            </a:pPr>
            <a:endParaRPr lang="en-US"/>
          </a:p>
        </c:txPr>
        <c:crossAx val="419255976"/>
        <c:crosses val="autoZero"/>
        <c:crossBetween val="between"/>
        <c:majorUnit val="1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Don't know/no opinion</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Caledonian Sleeper (609)</c:v>
                </c:pt>
                <c:pt idx="3">
                  <c:v>Travelling for work (109)</c:v>
                </c:pt>
                <c:pt idx="4">
                  <c:v>Leisure (470)</c:v>
                </c:pt>
                <c:pt idx="6">
                  <c:v>Weekday (383)</c:v>
                </c:pt>
                <c:pt idx="7">
                  <c:v>Weekend (226)</c:v>
                </c:pt>
              </c:strCache>
            </c:strRef>
          </c:cat>
          <c:val>
            <c:numRef>
              <c:f>Sheet1!$B$2:$B$9</c:f>
              <c:numCache>
                <c:formatCode>General</c:formatCode>
                <c:ptCount val="8"/>
                <c:pt idx="0">
                  <c:v>2</c:v>
                </c:pt>
                <c:pt idx="3">
                  <c:v>2</c:v>
                </c:pt>
                <c:pt idx="4">
                  <c:v>1</c:v>
                </c:pt>
                <c:pt idx="6">
                  <c:v>2</c:v>
                </c:pt>
                <c:pt idx="7">
                  <c:v>1</c:v>
                </c:pt>
              </c:numCache>
            </c:numRef>
          </c:val>
          <c:extLst>
            <c:ext xmlns:c16="http://schemas.microsoft.com/office/drawing/2014/chart" uri="{C3380CC4-5D6E-409C-BE32-E72D297353CC}">
              <c16:uniqueId val="{00000000-EF11-4F4F-9AC7-D2C8B7027208}"/>
            </c:ext>
          </c:extLst>
        </c:ser>
        <c:ser>
          <c:idx val="1"/>
          <c:order val="1"/>
          <c:tx>
            <c:strRef>
              <c:f>Sheet1!$C$1</c:f>
              <c:strCache>
                <c:ptCount val="1"/>
                <c:pt idx="0">
                  <c:v>Very dissatisfied</c:v>
                </c:pt>
              </c:strCache>
            </c:strRef>
          </c:tx>
          <c:spPr>
            <a:solidFill>
              <a:srgbClr val="FF0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(609)</c:v>
                </c:pt>
                <c:pt idx="3">
                  <c:v>Travelling for work (109)</c:v>
                </c:pt>
                <c:pt idx="4">
                  <c:v>Leisure (470)</c:v>
                </c:pt>
                <c:pt idx="6">
                  <c:v>Weekday (383)</c:v>
                </c:pt>
                <c:pt idx="7">
                  <c:v>Weekend (226)</c:v>
                </c:pt>
              </c:strCache>
            </c:strRef>
          </c:cat>
          <c:val>
            <c:numRef>
              <c:f>Sheet1!$C$2:$C$9</c:f>
              <c:numCache>
                <c:formatCode>General</c:formatCode>
                <c:ptCount val="8"/>
                <c:pt idx="0">
                  <c:v>11</c:v>
                </c:pt>
                <c:pt idx="3">
                  <c:v>11</c:v>
                </c:pt>
                <c:pt idx="4">
                  <c:v>10</c:v>
                </c:pt>
                <c:pt idx="6">
                  <c:v>10</c:v>
                </c:pt>
                <c:pt idx="7">
                  <c:v>11</c:v>
                </c:pt>
              </c:numCache>
            </c:numRef>
          </c:val>
          <c:extLst>
            <c:ext xmlns:c16="http://schemas.microsoft.com/office/drawing/2014/chart" uri="{C3380CC4-5D6E-409C-BE32-E72D297353CC}">
              <c16:uniqueId val="{00000001-EF11-4F4F-9AC7-D2C8B7027208}"/>
            </c:ext>
          </c:extLst>
        </c:ser>
        <c:ser>
          <c:idx val="2"/>
          <c:order val="2"/>
          <c:tx>
            <c:strRef>
              <c:f>Sheet1!$D$1</c:f>
              <c:strCache>
                <c:ptCount val="1"/>
                <c:pt idx="0">
                  <c:v>Fairly dissatisfied</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(609)</c:v>
                </c:pt>
                <c:pt idx="3">
                  <c:v>Travelling for work (109)</c:v>
                </c:pt>
                <c:pt idx="4">
                  <c:v>Leisure (470)</c:v>
                </c:pt>
                <c:pt idx="6">
                  <c:v>Weekday (383)</c:v>
                </c:pt>
                <c:pt idx="7">
                  <c:v>Weekend (226)</c:v>
                </c:pt>
              </c:strCache>
            </c:strRef>
          </c:cat>
          <c:val>
            <c:numRef>
              <c:f>Sheet1!$D$2:$D$9</c:f>
              <c:numCache>
                <c:formatCode>General</c:formatCode>
                <c:ptCount val="8"/>
                <c:pt idx="0">
                  <c:v>16</c:v>
                </c:pt>
                <c:pt idx="3">
                  <c:v>16</c:v>
                </c:pt>
                <c:pt idx="4">
                  <c:v>16</c:v>
                </c:pt>
                <c:pt idx="6">
                  <c:v>16</c:v>
                </c:pt>
                <c:pt idx="7">
                  <c:v>15</c:v>
                </c:pt>
              </c:numCache>
            </c:numRef>
          </c:val>
          <c:extLst>
            <c:ext xmlns:c16="http://schemas.microsoft.com/office/drawing/2014/chart" uri="{C3380CC4-5D6E-409C-BE32-E72D297353CC}">
              <c16:uniqueId val="{00000002-EF11-4F4F-9AC7-D2C8B7027208}"/>
            </c:ext>
          </c:extLst>
        </c:ser>
        <c:ser>
          <c:idx val="3"/>
          <c:order val="3"/>
          <c:tx>
            <c:strRef>
              <c:f>Sheet1!$E$1</c:f>
              <c:strCache>
                <c:ptCount val="1"/>
                <c:pt idx="0">
                  <c:v>Neither/nor</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(609)</c:v>
                </c:pt>
                <c:pt idx="3">
                  <c:v>Travelling for work (109)</c:v>
                </c:pt>
                <c:pt idx="4">
                  <c:v>Leisure (470)</c:v>
                </c:pt>
                <c:pt idx="6">
                  <c:v>Weekday (383)</c:v>
                </c:pt>
                <c:pt idx="7">
                  <c:v>Weekend (226)</c:v>
                </c:pt>
              </c:strCache>
            </c:strRef>
          </c:cat>
          <c:val>
            <c:numRef>
              <c:f>Sheet1!$E$2:$E$9</c:f>
              <c:numCache>
                <c:formatCode>General</c:formatCode>
                <c:ptCount val="8"/>
                <c:pt idx="0">
                  <c:v>20</c:v>
                </c:pt>
                <c:pt idx="3">
                  <c:v>17</c:v>
                </c:pt>
                <c:pt idx="4">
                  <c:v>20</c:v>
                </c:pt>
                <c:pt idx="6">
                  <c:v>21</c:v>
                </c:pt>
                <c:pt idx="7">
                  <c:v>19</c:v>
                </c:pt>
              </c:numCache>
            </c:numRef>
          </c:val>
          <c:extLst>
            <c:ext xmlns:c16="http://schemas.microsoft.com/office/drawing/2014/chart" uri="{C3380CC4-5D6E-409C-BE32-E72D297353CC}">
              <c16:uniqueId val="{00000003-EF11-4F4F-9AC7-D2C8B7027208}"/>
            </c:ext>
          </c:extLst>
        </c:ser>
        <c:ser>
          <c:idx val="4"/>
          <c:order val="4"/>
          <c:tx>
            <c:strRef>
              <c:f>Sheet1!$F$1</c:f>
              <c:strCache>
                <c:ptCount val="1"/>
                <c:pt idx="0">
                  <c:v>Fairly satisfied</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(609)</c:v>
                </c:pt>
                <c:pt idx="3">
                  <c:v>Travelling for work (109)</c:v>
                </c:pt>
                <c:pt idx="4">
                  <c:v>Leisure (470)</c:v>
                </c:pt>
                <c:pt idx="6">
                  <c:v>Weekday (383)</c:v>
                </c:pt>
                <c:pt idx="7">
                  <c:v>Weekend (226)</c:v>
                </c:pt>
              </c:strCache>
            </c:strRef>
          </c:cat>
          <c:val>
            <c:numRef>
              <c:f>Sheet1!$F$2:$F$9</c:f>
              <c:numCache>
                <c:formatCode>General</c:formatCode>
                <c:ptCount val="8"/>
                <c:pt idx="0">
                  <c:v>36</c:v>
                </c:pt>
                <c:pt idx="3">
                  <c:v>37</c:v>
                </c:pt>
                <c:pt idx="4">
                  <c:v>36</c:v>
                </c:pt>
                <c:pt idx="6">
                  <c:v>31</c:v>
                </c:pt>
                <c:pt idx="7">
                  <c:v>44</c:v>
                </c:pt>
              </c:numCache>
            </c:numRef>
          </c:val>
          <c:extLst>
            <c:ext xmlns:c16="http://schemas.microsoft.com/office/drawing/2014/chart" uri="{C3380CC4-5D6E-409C-BE32-E72D297353CC}">
              <c16:uniqueId val="{00000004-EF11-4F4F-9AC7-D2C8B7027208}"/>
            </c:ext>
          </c:extLst>
        </c:ser>
        <c:ser>
          <c:idx val="5"/>
          <c:order val="5"/>
          <c:tx>
            <c:strRef>
              <c:f>Sheet1!$G$1</c:f>
              <c:strCache>
                <c:ptCount val="1"/>
                <c:pt idx="0">
                  <c:v>Very satisfied</c:v>
                </c:pt>
              </c:strCache>
            </c:strRef>
          </c:tx>
          <c:spPr>
            <a:solidFill>
              <a:srgbClr val="33991F"/>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Caledonian Sleeper (609)</c:v>
                </c:pt>
                <c:pt idx="3">
                  <c:v>Travelling for work (109)</c:v>
                </c:pt>
                <c:pt idx="4">
                  <c:v>Leisure (470)</c:v>
                </c:pt>
                <c:pt idx="6">
                  <c:v>Weekday (383)</c:v>
                </c:pt>
                <c:pt idx="7">
                  <c:v>Weekend (226)</c:v>
                </c:pt>
              </c:strCache>
            </c:strRef>
          </c:cat>
          <c:val>
            <c:numRef>
              <c:f>Sheet1!$G$2:$G$9</c:f>
              <c:numCache>
                <c:formatCode>General</c:formatCode>
                <c:ptCount val="8"/>
                <c:pt idx="0">
                  <c:v>17</c:v>
                </c:pt>
                <c:pt idx="3">
                  <c:v>17</c:v>
                </c:pt>
                <c:pt idx="4">
                  <c:v>16</c:v>
                </c:pt>
                <c:pt idx="6">
                  <c:v>20</c:v>
                </c:pt>
                <c:pt idx="7">
                  <c:v>11</c:v>
                </c:pt>
              </c:numCache>
            </c:numRef>
          </c:val>
          <c:extLst>
            <c:ext xmlns:c16="http://schemas.microsoft.com/office/drawing/2014/chart" uri="{C3380CC4-5D6E-409C-BE32-E72D297353CC}">
              <c16:uniqueId val="{00000005-EF11-4F4F-9AC7-D2C8B7027208}"/>
            </c:ext>
          </c:extLst>
        </c:ser>
        <c:dLbls>
          <c:showLegendKey val="0"/>
          <c:showVal val="0"/>
          <c:showCatName val="0"/>
          <c:showSerName val="0"/>
          <c:showPercent val="0"/>
          <c:showBubbleSize val="0"/>
        </c:dLbls>
        <c:gapWidth val="68"/>
        <c:shape val="box"/>
        <c:axId val="419256368"/>
        <c:axId val="419254408"/>
        <c:axId val="0"/>
      </c:bar3DChart>
      <c:catAx>
        <c:axId val="419256368"/>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19254408"/>
        <c:crosses val="autoZero"/>
        <c:auto val="1"/>
        <c:lblAlgn val="ctr"/>
        <c:lblOffset val="100"/>
        <c:noMultiLvlLbl val="0"/>
      </c:catAx>
      <c:valAx>
        <c:axId val="419254408"/>
        <c:scaling>
          <c:orientation val="minMax"/>
        </c:scaling>
        <c:delete val="1"/>
        <c:axPos val="t"/>
        <c:numFmt formatCode="0%" sourceLinked="1"/>
        <c:majorTickMark val="out"/>
        <c:minorTickMark val="none"/>
        <c:tickLblPos val="none"/>
        <c:crossAx val="419256368"/>
        <c:crosses val="autoZero"/>
        <c:crossBetween val="between"/>
      </c:valAx>
      <c:spPr>
        <a:ln>
          <a:noFill/>
        </a:ln>
      </c:spPr>
    </c:plotArea>
    <c:legend>
      <c:legendPos val="b"/>
      <c:layout>
        <c:manualLayout>
          <c:xMode val="edge"/>
          <c:yMode val="edge"/>
          <c:x val="0.21274081277922999"/>
          <c:y val="0.88253970884955424"/>
          <c:w val="0.6916199436368472"/>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Don't know/no opinion</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Caledonian Sleeper (609)</c:v>
                </c:pt>
                <c:pt idx="2">
                  <c:v>Lowlander (238)</c:v>
                </c:pt>
                <c:pt idx="3">
                  <c:v>Highlander (371)</c:v>
                </c:pt>
              </c:strCache>
            </c:strRef>
          </c:cat>
          <c:val>
            <c:numRef>
              <c:f>Sheet1!$B$2:$B$5</c:f>
              <c:numCache>
                <c:formatCode>General</c:formatCode>
                <c:ptCount val="4"/>
                <c:pt idx="0">
                  <c:v>2</c:v>
                </c:pt>
                <c:pt idx="2">
                  <c:v>2</c:v>
                </c:pt>
                <c:pt idx="3">
                  <c:v>1</c:v>
                </c:pt>
              </c:numCache>
            </c:numRef>
          </c:val>
          <c:extLst>
            <c:ext xmlns:c16="http://schemas.microsoft.com/office/drawing/2014/chart" uri="{C3380CC4-5D6E-409C-BE32-E72D297353CC}">
              <c16:uniqueId val="{00000000-EDA9-4FC0-8F5A-A81BA86C89EF}"/>
            </c:ext>
          </c:extLst>
        </c:ser>
        <c:ser>
          <c:idx val="1"/>
          <c:order val="1"/>
          <c:tx>
            <c:strRef>
              <c:f>Sheet1!$C$1</c:f>
              <c:strCache>
                <c:ptCount val="1"/>
                <c:pt idx="0">
                  <c:v>Very dissatisfied</c:v>
                </c:pt>
              </c:strCache>
            </c:strRef>
          </c:tx>
          <c:spPr>
            <a:solidFill>
              <a:srgbClr val="FF0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Sheet1!$C$2:$C$5</c:f>
              <c:numCache>
                <c:formatCode>General</c:formatCode>
                <c:ptCount val="4"/>
                <c:pt idx="0">
                  <c:v>11</c:v>
                </c:pt>
                <c:pt idx="2">
                  <c:v>13</c:v>
                </c:pt>
                <c:pt idx="3">
                  <c:v>9</c:v>
                </c:pt>
              </c:numCache>
            </c:numRef>
          </c:val>
          <c:extLst>
            <c:ext xmlns:c16="http://schemas.microsoft.com/office/drawing/2014/chart" uri="{C3380CC4-5D6E-409C-BE32-E72D297353CC}">
              <c16:uniqueId val="{00000001-EDA9-4FC0-8F5A-A81BA86C89EF}"/>
            </c:ext>
          </c:extLst>
        </c:ser>
        <c:ser>
          <c:idx val="2"/>
          <c:order val="2"/>
          <c:tx>
            <c:strRef>
              <c:f>Sheet1!$D$1</c:f>
              <c:strCache>
                <c:ptCount val="1"/>
                <c:pt idx="0">
                  <c:v>Fairly dissatisfied</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Sheet1!$D$2:$D$5</c:f>
              <c:numCache>
                <c:formatCode>General</c:formatCode>
                <c:ptCount val="4"/>
                <c:pt idx="0">
                  <c:v>16</c:v>
                </c:pt>
                <c:pt idx="2">
                  <c:v>16</c:v>
                </c:pt>
                <c:pt idx="3">
                  <c:v>15</c:v>
                </c:pt>
              </c:numCache>
            </c:numRef>
          </c:val>
          <c:extLst>
            <c:ext xmlns:c16="http://schemas.microsoft.com/office/drawing/2014/chart" uri="{C3380CC4-5D6E-409C-BE32-E72D297353CC}">
              <c16:uniqueId val="{00000002-EDA9-4FC0-8F5A-A81BA86C89EF}"/>
            </c:ext>
          </c:extLst>
        </c:ser>
        <c:ser>
          <c:idx val="3"/>
          <c:order val="3"/>
          <c:tx>
            <c:strRef>
              <c:f>Sheet1!$E$1</c:f>
              <c:strCache>
                <c:ptCount val="1"/>
                <c:pt idx="0">
                  <c:v>Neither/nor</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Sheet1!$E$2:$E$5</c:f>
              <c:numCache>
                <c:formatCode>General</c:formatCode>
                <c:ptCount val="4"/>
                <c:pt idx="0">
                  <c:v>20</c:v>
                </c:pt>
                <c:pt idx="2">
                  <c:v>18</c:v>
                </c:pt>
                <c:pt idx="3">
                  <c:v>21</c:v>
                </c:pt>
              </c:numCache>
            </c:numRef>
          </c:val>
          <c:extLst>
            <c:ext xmlns:c16="http://schemas.microsoft.com/office/drawing/2014/chart" uri="{C3380CC4-5D6E-409C-BE32-E72D297353CC}">
              <c16:uniqueId val="{00000003-EDA9-4FC0-8F5A-A81BA86C89EF}"/>
            </c:ext>
          </c:extLst>
        </c:ser>
        <c:ser>
          <c:idx val="4"/>
          <c:order val="4"/>
          <c:tx>
            <c:strRef>
              <c:f>Sheet1!$F$1</c:f>
              <c:strCache>
                <c:ptCount val="1"/>
                <c:pt idx="0">
                  <c:v>Fairly satisfied</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Sheet1!$F$2:$F$5</c:f>
              <c:numCache>
                <c:formatCode>General</c:formatCode>
                <c:ptCount val="4"/>
                <c:pt idx="0">
                  <c:v>36</c:v>
                </c:pt>
                <c:pt idx="2">
                  <c:v>35</c:v>
                </c:pt>
                <c:pt idx="3">
                  <c:v>36</c:v>
                </c:pt>
              </c:numCache>
            </c:numRef>
          </c:val>
          <c:extLst>
            <c:ext xmlns:c16="http://schemas.microsoft.com/office/drawing/2014/chart" uri="{C3380CC4-5D6E-409C-BE32-E72D297353CC}">
              <c16:uniqueId val="{00000004-EDA9-4FC0-8F5A-A81BA86C89EF}"/>
            </c:ext>
          </c:extLst>
        </c:ser>
        <c:ser>
          <c:idx val="5"/>
          <c:order val="5"/>
          <c:tx>
            <c:strRef>
              <c:f>Sheet1!$G$1</c:f>
              <c:strCache>
                <c:ptCount val="1"/>
                <c:pt idx="0">
                  <c:v>Very satisfied</c:v>
                </c:pt>
              </c:strCache>
            </c:strRef>
          </c:tx>
          <c:spPr>
            <a:solidFill>
              <a:srgbClr val="33991F"/>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Caledonian Sleeper (609)</c:v>
                </c:pt>
                <c:pt idx="2">
                  <c:v>Lowlander (238)</c:v>
                </c:pt>
                <c:pt idx="3">
                  <c:v>Highlander (371)</c:v>
                </c:pt>
              </c:strCache>
            </c:strRef>
          </c:cat>
          <c:val>
            <c:numRef>
              <c:f>Sheet1!$G$2:$G$5</c:f>
              <c:numCache>
                <c:formatCode>General</c:formatCode>
                <c:ptCount val="4"/>
                <c:pt idx="0">
                  <c:v>17</c:v>
                </c:pt>
                <c:pt idx="2">
                  <c:v>15</c:v>
                </c:pt>
                <c:pt idx="3">
                  <c:v>18</c:v>
                </c:pt>
              </c:numCache>
            </c:numRef>
          </c:val>
          <c:extLst>
            <c:ext xmlns:c16="http://schemas.microsoft.com/office/drawing/2014/chart" uri="{C3380CC4-5D6E-409C-BE32-E72D297353CC}">
              <c16:uniqueId val="{00000005-EDA9-4FC0-8F5A-A81BA86C89EF}"/>
            </c:ext>
          </c:extLst>
        </c:ser>
        <c:dLbls>
          <c:showLegendKey val="0"/>
          <c:showVal val="0"/>
          <c:showCatName val="0"/>
          <c:showSerName val="0"/>
          <c:showPercent val="0"/>
          <c:showBubbleSize val="0"/>
        </c:dLbls>
        <c:gapWidth val="68"/>
        <c:shape val="box"/>
        <c:axId val="419250096"/>
        <c:axId val="419255192"/>
        <c:axId val="0"/>
      </c:bar3DChart>
      <c:catAx>
        <c:axId val="419250096"/>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19255192"/>
        <c:crosses val="autoZero"/>
        <c:auto val="1"/>
        <c:lblAlgn val="ctr"/>
        <c:lblOffset val="100"/>
        <c:noMultiLvlLbl val="0"/>
      </c:catAx>
      <c:valAx>
        <c:axId val="419255192"/>
        <c:scaling>
          <c:orientation val="minMax"/>
        </c:scaling>
        <c:delete val="1"/>
        <c:axPos val="t"/>
        <c:numFmt formatCode="0%" sourceLinked="1"/>
        <c:majorTickMark val="out"/>
        <c:minorTickMark val="none"/>
        <c:tickLblPos val="none"/>
        <c:crossAx val="419250096"/>
        <c:crosses val="autoZero"/>
        <c:crossBetween val="between"/>
      </c:valAx>
      <c:spPr>
        <a:ln>
          <a:noFill/>
        </a:ln>
      </c:spPr>
    </c:plotArea>
    <c:legend>
      <c:legendPos val="b"/>
      <c:layout>
        <c:manualLayout>
          <c:xMode val="edge"/>
          <c:yMode val="edge"/>
          <c:x val="0.20079923917803288"/>
          <c:y val="0.88253970884955424"/>
          <c:w val="0.74620999438517688"/>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10334645669305E-2"/>
          <c:y val="3.4828001968503899E-2"/>
          <c:w val="0.90557299868766306"/>
          <c:h val="0.766431348425197"/>
        </c:manualLayout>
      </c:layout>
      <c:lineChart>
        <c:grouping val="standard"/>
        <c:varyColors val="0"/>
        <c:ser>
          <c:idx val="0"/>
          <c:order val="0"/>
          <c:tx>
            <c:strRef>
              <c:f>Sheet1!$B$1</c:f>
              <c:strCache>
                <c:ptCount val="1"/>
                <c:pt idx="0">
                  <c:v>Caledonian Sleeper</c:v>
                </c:pt>
              </c:strCache>
            </c:strRef>
          </c:tx>
          <c:spPr>
            <a:ln w="19050">
              <a:solidFill>
                <a:schemeClr val="tx1"/>
              </a:solidFill>
            </a:ln>
          </c:spPr>
          <c:marker>
            <c:symbol val="circle"/>
            <c:size val="5"/>
            <c:spPr>
              <a:solidFill>
                <a:schemeClr val="tx2"/>
              </a:solidFill>
              <a:ln>
                <a:solidFill>
                  <a:schemeClr val="tx1"/>
                </a:solidFill>
              </a:ln>
            </c:spPr>
          </c:marker>
          <c:dLbls>
            <c:spPr>
              <a:noFill/>
              <a:ln>
                <a:noFill/>
              </a:ln>
              <a:effectLst/>
            </c:spPr>
            <c:txPr>
              <a:bodyPr wrap="square" lIns="38100" tIns="19050" rIns="38100" bIns="19050" anchor="ctr">
                <a:spAutoFit/>
              </a:bodyPr>
              <a:lstStyle/>
              <a:p>
                <a:pPr>
                  <a:defRPr sz="12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Period 04</c:v>
                </c:pt>
                <c:pt idx="1">
                  <c:v>Period 05</c:v>
                </c:pt>
                <c:pt idx="2">
                  <c:v>Period 06</c:v>
                </c:pt>
                <c:pt idx="3">
                  <c:v>Period 07</c:v>
                </c:pt>
                <c:pt idx="4">
                  <c:v>Period 08</c:v>
                </c:pt>
                <c:pt idx="5">
                  <c:v>Period 09</c:v>
                </c:pt>
                <c:pt idx="6">
                  <c:v>Period 10</c:v>
                </c:pt>
                <c:pt idx="7">
                  <c:v>Period 11</c:v>
                </c:pt>
                <c:pt idx="8">
                  <c:v>Period 12</c:v>
                </c:pt>
                <c:pt idx="9">
                  <c:v>Period 13</c:v>
                </c:pt>
                <c:pt idx="10">
                  <c:v>Period 01</c:v>
                </c:pt>
                <c:pt idx="11">
                  <c:v>Period 02</c:v>
                </c:pt>
                <c:pt idx="12">
                  <c:v>Period 03</c:v>
                </c:pt>
              </c:strCache>
            </c:strRef>
          </c:cat>
          <c:val>
            <c:numRef>
              <c:f>Sheet1!$B$2:$B$14</c:f>
              <c:numCache>
                <c:formatCode>General</c:formatCode>
                <c:ptCount val="13"/>
                <c:pt idx="0">
                  <c:v>64</c:v>
                </c:pt>
                <c:pt idx="1">
                  <c:v>56</c:v>
                </c:pt>
                <c:pt idx="2">
                  <c:v>57</c:v>
                </c:pt>
                <c:pt idx="3">
                  <c:v>56</c:v>
                </c:pt>
                <c:pt idx="4">
                  <c:v>61</c:v>
                </c:pt>
                <c:pt idx="5">
                  <c:v>59</c:v>
                </c:pt>
                <c:pt idx="6">
                  <c:v>55</c:v>
                </c:pt>
                <c:pt idx="7">
                  <c:v>55</c:v>
                </c:pt>
                <c:pt idx="8">
                  <c:v>57</c:v>
                </c:pt>
                <c:pt idx="9">
                  <c:v>56</c:v>
                </c:pt>
                <c:pt idx="10">
                  <c:v>54</c:v>
                </c:pt>
                <c:pt idx="11">
                  <c:v>53</c:v>
                </c:pt>
                <c:pt idx="12">
                  <c:v>50</c:v>
                </c:pt>
              </c:numCache>
            </c:numRef>
          </c:val>
          <c:smooth val="0"/>
          <c:extLst>
            <c:ext xmlns:c16="http://schemas.microsoft.com/office/drawing/2014/chart" uri="{C3380CC4-5D6E-409C-BE32-E72D297353CC}">
              <c16:uniqueId val="{00000000-A1FD-4D04-AA8F-6089D10B2764}"/>
            </c:ext>
          </c:extLst>
        </c:ser>
        <c:dLbls>
          <c:showLegendKey val="0"/>
          <c:showVal val="0"/>
          <c:showCatName val="0"/>
          <c:showSerName val="0"/>
          <c:showPercent val="0"/>
          <c:showBubbleSize val="0"/>
        </c:dLbls>
        <c:marker val="1"/>
        <c:smooth val="0"/>
        <c:axId val="419257544"/>
        <c:axId val="419257152"/>
      </c:lineChart>
      <c:catAx>
        <c:axId val="419257544"/>
        <c:scaling>
          <c:orientation val="minMax"/>
        </c:scaling>
        <c:delete val="0"/>
        <c:axPos val="b"/>
        <c:numFmt formatCode="General" sourceLinked="0"/>
        <c:majorTickMark val="out"/>
        <c:minorTickMark val="none"/>
        <c:tickLblPos val="nextTo"/>
        <c:txPr>
          <a:bodyPr/>
          <a:lstStyle/>
          <a:p>
            <a:pPr>
              <a:defRPr sz="1100">
                <a:latin typeface="Arial" pitchFamily="34" charset="0"/>
                <a:cs typeface="Arial" pitchFamily="34" charset="0"/>
              </a:defRPr>
            </a:pPr>
            <a:endParaRPr lang="en-US"/>
          </a:p>
        </c:txPr>
        <c:crossAx val="419257152"/>
        <c:crosses val="autoZero"/>
        <c:auto val="1"/>
        <c:lblAlgn val="ctr"/>
        <c:lblOffset val="100"/>
        <c:noMultiLvlLbl val="0"/>
      </c:catAx>
      <c:valAx>
        <c:axId val="419257152"/>
        <c:scaling>
          <c:orientation val="minMax"/>
          <c:max val="100"/>
          <c:min val="0"/>
        </c:scaling>
        <c:delete val="0"/>
        <c:axPos val="l"/>
        <c:majorGridlines/>
        <c:numFmt formatCode="General" sourceLinked="1"/>
        <c:majorTickMark val="out"/>
        <c:minorTickMark val="none"/>
        <c:tickLblPos val="nextTo"/>
        <c:txPr>
          <a:bodyPr/>
          <a:lstStyle/>
          <a:p>
            <a:pPr>
              <a:defRPr sz="1100"/>
            </a:pPr>
            <a:endParaRPr lang="en-US"/>
          </a:p>
        </c:txPr>
        <c:crossAx val="419257544"/>
        <c:crosses val="autoZero"/>
        <c:crossBetween val="between"/>
        <c:majorUnit val="1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Not if I can help it</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Caledonian Sleeper (609)</c:v>
                </c:pt>
                <c:pt idx="3">
                  <c:v>Travelling for work (106)</c:v>
                </c:pt>
                <c:pt idx="4">
                  <c:v>Leisure (470)</c:v>
                </c:pt>
                <c:pt idx="6">
                  <c:v>Weekday (383)</c:v>
                </c:pt>
                <c:pt idx="7">
                  <c:v>Weekend (226)</c:v>
                </c:pt>
              </c:strCache>
            </c:strRef>
          </c:cat>
          <c:val>
            <c:numRef>
              <c:f>Sheet1!$B$2:$B$9</c:f>
              <c:numCache>
                <c:formatCode>General</c:formatCode>
                <c:ptCount val="8"/>
                <c:pt idx="0">
                  <c:v>9</c:v>
                </c:pt>
                <c:pt idx="3">
                  <c:v>7</c:v>
                </c:pt>
                <c:pt idx="4">
                  <c:v>10</c:v>
                </c:pt>
                <c:pt idx="6">
                  <c:v>10</c:v>
                </c:pt>
                <c:pt idx="7">
                  <c:v>6</c:v>
                </c:pt>
              </c:numCache>
            </c:numRef>
          </c:val>
          <c:extLst>
            <c:ext xmlns:c16="http://schemas.microsoft.com/office/drawing/2014/chart" uri="{C3380CC4-5D6E-409C-BE32-E72D297353CC}">
              <c16:uniqueId val="{00000000-28EA-4C89-AE86-52CA62A2BFC5}"/>
            </c:ext>
          </c:extLst>
        </c:ser>
        <c:ser>
          <c:idx val="1"/>
          <c:order val="1"/>
          <c:tx>
            <c:strRef>
              <c:f>Sheet1!$C$1</c:f>
              <c:strCache>
                <c:ptCount val="1"/>
                <c:pt idx="0">
                  <c:v>Only if there is no other option</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(609)</c:v>
                </c:pt>
                <c:pt idx="3">
                  <c:v>Travelling for work (106)</c:v>
                </c:pt>
                <c:pt idx="4">
                  <c:v>Leisure (470)</c:v>
                </c:pt>
                <c:pt idx="6">
                  <c:v>Weekday (383)</c:v>
                </c:pt>
                <c:pt idx="7">
                  <c:v>Weekend (226)</c:v>
                </c:pt>
              </c:strCache>
            </c:strRef>
          </c:cat>
          <c:val>
            <c:numRef>
              <c:f>Sheet1!$C$2:$C$9</c:f>
              <c:numCache>
                <c:formatCode>General</c:formatCode>
                <c:ptCount val="8"/>
                <c:pt idx="0">
                  <c:v>9</c:v>
                </c:pt>
                <c:pt idx="3">
                  <c:v>14</c:v>
                </c:pt>
                <c:pt idx="4">
                  <c:v>8</c:v>
                </c:pt>
                <c:pt idx="6">
                  <c:v>9</c:v>
                </c:pt>
                <c:pt idx="7">
                  <c:v>9</c:v>
                </c:pt>
              </c:numCache>
            </c:numRef>
          </c:val>
          <c:extLst>
            <c:ext xmlns:c16="http://schemas.microsoft.com/office/drawing/2014/chart" uri="{C3380CC4-5D6E-409C-BE32-E72D297353CC}">
              <c16:uniqueId val="{00000001-28EA-4C89-AE86-52CA62A2BFC5}"/>
            </c:ext>
          </c:extLst>
        </c:ser>
        <c:ser>
          <c:idx val="2"/>
          <c:order val="2"/>
          <c:tx>
            <c:strRef>
              <c:f>Sheet1!$D$1</c:f>
              <c:strCache>
                <c:ptCount val="1"/>
                <c:pt idx="0">
                  <c:v>Maybe/maybe not</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(609)</c:v>
                </c:pt>
                <c:pt idx="3">
                  <c:v>Travelling for work (106)</c:v>
                </c:pt>
                <c:pt idx="4">
                  <c:v>Leisure (470)</c:v>
                </c:pt>
                <c:pt idx="6">
                  <c:v>Weekday (383)</c:v>
                </c:pt>
                <c:pt idx="7">
                  <c:v>Weekend (226)</c:v>
                </c:pt>
              </c:strCache>
            </c:strRef>
          </c:cat>
          <c:val>
            <c:numRef>
              <c:f>Sheet1!$D$2:$D$9</c:f>
              <c:numCache>
                <c:formatCode>General</c:formatCode>
                <c:ptCount val="8"/>
                <c:pt idx="0">
                  <c:v>22</c:v>
                </c:pt>
                <c:pt idx="3">
                  <c:v>17</c:v>
                </c:pt>
                <c:pt idx="4">
                  <c:v>24</c:v>
                </c:pt>
                <c:pt idx="6">
                  <c:v>17</c:v>
                </c:pt>
                <c:pt idx="7">
                  <c:v>31</c:v>
                </c:pt>
              </c:numCache>
            </c:numRef>
          </c:val>
          <c:extLst>
            <c:ext xmlns:c16="http://schemas.microsoft.com/office/drawing/2014/chart" uri="{C3380CC4-5D6E-409C-BE32-E72D297353CC}">
              <c16:uniqueId val="{00000002-28EA-4C89-AE86-52CA62A2BFC5}"/>
            </c:ext>
          </c:extLst>
        </c:ser>
        <c:ser>
          <c:idx val="3"/>
          <c:order val="3"/>
          <c:tx>
            <c:strRef>
              <c:f>Sheet1!$E$1</c:f>
              <c:strCache>
                <c:ptCount val="1"/>
                <c:pt idx="0">
                  <c:v>Very likely</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(609)</c:v>
                </c:pt>
                <c:pt idx="3">
                  <c:v>Travelling for work (106)</c:v>
                </c:pt>
                <c:pt idx="4">
                  <c:v>Leisure (470)</c:v>
                </c:pt>
                <c:pt idx="6">
                  <c:v>Weekday (383)</c:v>
                </c:pt>
                <c:pt idx="7">
                  <c:v>Weekend (226)</c:v>
                </c:pt>
              </c:strCache>
            </c:strRef>
          </c:cat>
          <c:val>
            <c:numRef>
              <c:f>Sheet1!$E$2:$E$9</c:f>
              <c:numCache>
                <c:formatCode>General</c:formatCode>
                <c:ptCount val="8"/>
                <c:pt idx="0">
                  <c:v>42</c:v>
                </c:pt>
                <c:pt idx="3">
                  <c:v>38</c:v>
                </c:pt>
                <c:pt idx="4">
                  <c:v>43</c:v>
                </c:pt>
                <c:pt idx="6">
                  <c:v>45</c:v>
                </c:pt>
                <c:pt idx="7">
                  <c:v>38</c:v>
                </c:pt>
              </c:numCache>
            </c:numRef>
          </c:val>
          <c:extLst>
            <c:ext xmlns:c16="http://schemas.microsoft.com/office/drawing/2014/chart" uri="{C3380CC4-5D6E-409C-BE32-E72D297353CC}">
              <c16:uniqueId val="{00000003-28EA-4C89-AE86-52CA62A2BFC5}"/>
            </c:ext>
          </c:extLst>
        </c:ser>
        <c:ser>
          <c:idx val="4"/>
          <c:order val="4"/>
          <c:tx>
            <c:strRef>
              <c:f>Sheet1!$F$1</c:f>
              <c:strCache>
                <c:ptCount val="1"/>
                <c:pt idx="0">
                  <c:v>Definitely</c:v>
                </c:pt>
              </c:strCache>
            </c:strRef>
          </c:tx>
          <c:spPr>
            <a:solidFill>
              <a:srgbClr val="00B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(609)</c:v>
                </c:pt>
                <c:pt idx="3">
                  <c:v>Travelling for work (106)</c:v>
                </c:pt>
                <c:pt idx="4">
                  <c:v>Leisure (470)</c:v>
                </c:pt>
                <c:pt idx="6">
                  <c:v>Weekday (383)</c:v>
                </c:pt>
                <c:pt idx="7">
                  <c:v>Weekend (226)</c:v>
                </c:pt>
              </c:strCache>
            </c:strRef>
          </c:cat>
          <c:val>
            <c:numRef>
              <c:f>Sheet1!$F$2:$F$9</c:f>
              <c:numCache>
                <c:formatCode>General</c:formatCode>
                <c:ptCount val="8"/>
                <c:pt idx="0">
                  <c:v>17</c:v>
                </c:pt>
                <c:pt idx="3">
                  <c:v>25</c:v>
                </c:pt>
                <c:pt idx="4">
                  <c:v>15</c:v>
                </c:pt>
                <c:pt idx="6">
                  <c:v>19</c:v>
                </c:pt>
                <c:pt idx="7">
                  <c:v>15</c:v>
                </c:pt>
              </c:numCache>
            </c:numRef>
          </c:val>
          <c:extLst>
            <c:ext xmlns:c16="http://schemas.microsoft.com/office/drawing/2014/chart" uri="{C3380CC4-5D6E-409C-BE32-E72D297353CC}">
              <c16:uniqueId val="{00000004-28EA-4C89-AE86-52CA62A2BFC5}"/>
            </c:ext>
          </c:extLst>
        </c:ser>
        <c:dLbls>
          <c:showLegendKey val="0"/>
          <c:showVal val="0"/>
          <c:showCatName val="0"/>
          <c:showSerName val="0"/>
          <c:showPercent val="0"/>
          <c:showBubbleSize val="0"/>
        </c:dLbls>
        <c:gapWidth val="68"/>
        <c:shape val="box"/>
        <c:axId val="419250880"/>
        <c:axId val="419251272"/>
        <c:axId val="0"/>
      </c:bar3DChart>
      <c:catAx>
        <c:axId val="419250880"/>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19251272"/>
        <c:crosses val="autoZero"/>
        <c:auto val="1"/>
        <c:lblAlgn val="ctr"/>
        <c:lblOffset val="100"/>
        <c:noMultiLvlLbl val="0"/>
      </c:catAx>
      <c:valAx>
        <c:axId val="419251272"/>
        <c:scaling>
          <c:orientation val="minMax"/>
        </c:scaling>
        <c:delete val="1"/>
        <c:axPos val="t"/>
        <c:numFmt formatCode="0%" sourceLinked="1"/>
        <c:majorTickMark val="out"/>
        <c:minorTickMark val="none"/>
        <c:tickLblPos val="none"/>
        <c:crossAx val="419250880"/>
        <c:crosses val="autoZero"/>
        <c:crossBetween val="between"/>
      </c:valAx>
      <c:spPr>
        <a:ln>
          <a:noFill/>
        </a:ln>
      </c:spPr>
    </c:plotArea>
    <c:legend>
      <c:legendPos val="b"/>
      <c:layout>
        <c:manualLayout>
          <c:xMode val="edge"/>
          <c:yMode val="edge"/>
          <c:x val="0.21274081277922999"/>
          <c:y val="0.88253970884955424"/>
          <c:w val="0.6916199436368472"/>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solidFill>
                  <a:schemeClr val="tx2"/>
                </a:solidFill>
              </a:rPr>
              <a:t>Overall satisfaction</a:t>
            </a:r>
          </a:p>
        </c:rich>
      </c:tx>
      <c:layout>
        <c:manualLayout>
          <c:xMode val="edge"/>
          <c:yMode val="edge"/>
          <c:x val="0.39610360360360403"/>
          <c:y val="9.4241031951667401E-2"/>
        </c:manualLayout>
      </c:layout>
      <c:overlay val="0"/>
    </c:title>
    <c:autoTitleDeleted val="0"/>
    <c:plotArea>
      <c:layout>
        <c:manualLayout>
          <c:layoutTarget val="inner"/>
          <c:xMode val="edge"/>
          <c:yMode val="edge"/>
          <c:x val="0.35677129885791303"/>
          <c:y val="0.25212732845638047"/>
          <c:w val="0.28645757962687096"/>
          <c:h val="0.66590276188886077"/>
        </c:manualLayout>
      </c:layout>
      <c:doughnutChart>
        <c:varyColors val="1"/>
        <c:ser>
          <c:idx val="0"/>
          <c:order val="0"/>
          <c:tx>
            <c:strRef>
              <c:f>Sheet1!$B$1</c:f>
              <c:strCache>
                <c:ptCount val="1"/>
                <c:pt idx="0">
                  <c:v>Speedometer</c:v>
                </c:pt>
              </c:strCache>
            </c:strRef>
          </c:tx>
          <c:dPt>
            <c:idx val="1"/>
            <c:bubble3D val="0"/>
            <c:spPr>
              <a:solidFill>
                <a:srgbClr val="C00000"/>
              </a:solidFill>
            </c:spPr>
            <c:extLst>
              <c:ext xmlns:c16="http://schemas.microsoft.com/office/drawing/2014/chart" uri="{C3380CC4-5D6E-409C-BE32-E72D297353CC}">
                <c16:uniqueId val="{00000001-7C8D-4E87-BA0B-A24952A7B364}"/>
              </c:ext>
            </c:extLst>
          </c:dPt>
          <c:dPt>
            <c:idx val="2"/>
            <c:bubble3D val="0"/>
            <c:spPr>
              <a:solidFill>
                <a:srgbClr val="E14C0E"/>
              </a:solidFill>
            </c:spPr>
            <c:extLst>
              <c:ext xmlns:c16="http://schemas.microsoft.com/office/drawing/2014/chart" uri="{C3380CC4-5D6E-409C-BE32-E72D297353CC}">
                <c16:uniqueId val="{00000003-7C8D-4E87-BA0B-A24952A7B364}"/>
              </c:ext>
            </c:extLst>
          </c:dPt>
          <c:dPt>
            <c:idx val="3"/>
            <c:bubble3D val="0"/>
            <c:spPr>
              <a:solidFill>
                <a:srgbClr val="FFC000"/>
              </a:solidFill>
            </c:spPr>
            <c:extLst>
              <c:ext xmlns:c16="http://schemas.microsoft.com/office/drawing/2014/chart" uri="{C3380CC4-5D6E-409C-BE32-E72D297353CC}">
                <c16:uniqueId val="{00000005-7C8D-4E87-BA0B-A24952A7B364}"/>
              </c:ext>
            </c:extLst>
          </c:dPt>
          <c:dPt>
            <c:idx val="4"/>
            <c:bubble3D val="0"/>
            <c:spPr>
              <a:solidFill>
                <a:schemeClr val="accent1"/>
              </a:solidFill>
            </c:spPr>
            <c:extLst>
              <c:ext xmlns:c16="http://schemas.microsoft.com/office/drawing/2014/chart" uri="{C3380CC4-5D6E-409C-BE32-E72D297353CC}">
                <c16:uniqueId val="{00000007-7C8D-4E87-BA0B-A24952A7B364}"/>
              </c:ext>
            </c:extLst>
          </c:dPt>
          <c:dPt>
            <c:idx val="5"/>
            <c:bubble3D val="0"/>
            <c:spPr>
              <a:solidFill>
                <a:schemeClr val="accent2"/>
              </a:solidFill>
            </c:spPr>
            <c:extLst>
              <c:ext xmlns:c16="http://schemas.microsoft.com/office/drawing/2014/chart" uri="{C3380CC4-5D6E-409C-BE32-E72D297353CC}">
                <c16:uniqueId val="{00000009-7C8D-4E87-BA0B-A24952A7B364}"/>
              </c:ext>
            </c:extLst>
          </c:dPt>
          <c:dPt>
            <c:idx val="6"/>
            <c:bubble3D val="0"/>
            <c:spPr>
              <a:noFill/>
            </c:spPr>
            <c:extLst>
              <c:ext xmlns:c16="http://schemas.microsoft.com/office/drawing/2014/chart" uri="{C3380CC4-5D6E-409C-BE32-E72D297353CC}">
                <c16:uniqueId val="{0000000B-7C8D-4E87-BA0B-A24952A7B364}"/>
              </c:ext>
            </c:extLst>
          </c:dPt>
          <c:cat>
            <c:strRef>
              <c:f>Sheet1!$A$2:$A$8</c:f>
              <c:strCache>
                <c:ptCount val="7"/>
                <c:pt idx="0">
                  <c:v>Start </c:v>
                </c:pt>
                <c:pt idx="1">
                  <c:v>Very dissatisfied</c:v>
                </c:pt>
                <c:pt idx="2">
                  <c:v>Fairly dissatisfied</c:v>
                </c:pt>
                <c:pt idx="3">
                  <c:v>Neither/nor</c:v>
                </c:pt>
                <c:pt idx="4">
                  <c:v>Fairly satisfied</c:v>
                </c:pt>
                <c:pt idx="5">
                  <c:v>Very satisfied</c:v>
                </c:pt>
                <c:pt idx="6">
                  <c:v>Max</c:v>
                </c:pt>
              </c:strCache>
            </c:strRef>
          </c:cat>
          <c:val>
            <c:numRef>
              <c:f>Sheet1!$B$2:$B$8</c:f>
              <c:numCache>
                <c:formatCode>General</c:formatCode>
                <c:ptCount val="7"/>
                <c:pt idx="0">
                  <c:v>0</c:v>
                </c:pt>
                <c:pt idx="1">
                  <c:v>8</c:v>
                </c:pt>
                <c:pt idx="2">
                  <c:v>9</c:v>
                </c:pt>
                <c:pt idx="3">
                  <c:v>10</c:v>
                </c:pt>
                <c:pt idx="4">
                  <c:v>38</c:v>
                </c:pt>
                <c:pt idx="5">
                  <c:v>35</c:v>
                </c:pt>
                <c:pt idx="6">
                  <c:v>100</c:v>
                </c:pt>
              </c:numCache>
            </c:numRef>
          </c:val>
          <c:extLst>
            <c:ext xmlns:c16="http://schemas.microsoft.com/office/drawing/2014/chart" uri="{C3380CC4-5D6E-409C-BE32-E72D297353CC}">
              <c16:uniqueId val="{0000000C-7C8D-4E87-BA0B-A24952A7B364}"/>
            </c:ext>
          </c:extLst>
        </c:ser>
        <c:dLbls>
          <c:showLegendKey val="0"/>
          <c:showVal val="0"/>
          <c:showCatName val="0"/>
          <c:showSerName val="0"/>
          <c:showPercent val="0"/>
          <c:showBubbleSize val="0"/>
          <c:showLeaderLines val="1"/>
        </c:dLbls>
        <c:firstSliceAng val="270"/>
        <c:holeSize val="50"/>
      </c:doughnutChart>
      <c:pieChart>
        <c:varyColors val="1"/>
        <c:ser>
          <c:idx val="1"/>
          <c:order val="1"/>
          <c:tx>
            <c:strRef>
              <c:f>Sheet1!$C$1</c:f>
              <c:strCache>
                <c:ptCount val="1"/>
                <c:pt idx="0">
                  <c:v>Pointer</c:v>
                </c:pt>
              </c:strCache>
            </c:strRef>
          </c:tx>
          <c:spPr>
            <a:noFill/>
          </c:spPr>
          <c:explosion val="5"/>
          <c:dPt>
            <c:idx val="1"/>
            <c:bubble3D val="0"/>
            <c:spPr>
              <a:solidFill>
                <a:schemeClr val="tx1"/>
              </a:solidFill>
            </c:spPr>
            <c:extLst>
              <c:ext xmlns:c16="http://schemas.microsoft.com/office/drawing/2014/chart" uri="{C3380CC4-5D6E-409C-BE32-E72D297353CC}">
                <c16:uniqueId val="{0000000E-7C8D-4E87-BA0B-A24952A7B364}"/>
              </c:ext>
            </c:extLst>
          </c:dPt>
          <c:dLbls>
            <c:dLbl>
              <c:idx val="1"/>
              <c:layout>
                <c:manualLayout>
                  <c:x val="5.5688267007164699E-3"/>
                  <c:y val="-1.4148522382245101E-3"/>
                </c:manualLayout>
              </c:layout>
              <c:tx>
                <c:rich>
                  <a:bodyPr/>
                  <a:lstStyle/>
                  <a:p>
                    <a:r>
                      <a:rPr lang="en-US" sz="1000" b="1" dirty="0">
                        <a:solidFill>
                          <a:schemeClr val="tx2"/>
                        </a:solidFill>
                      </a:rPr>
                      <a:t>73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7C8D-4E87-BA0B-A24952A7B364}"/>
                </c:ext>
              </c:extLst>
            </c:dLbl>
            <c:spPr>
              <a:noFill/>
              <a:ln>
                <a:noFill/>
              </a:ln>
              <a:effectLst/>
            </c:spPr>
            <c:txPr>
              <a:bodyPr/>
              <a:lstStyle/>
              <a:p>
                <a:pPr>
                  <a:defRPr sz="1000" b="1">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Sheet1!$D$2:$D$4</c:f>
              <c:numCache>
                <c:formatCode>General</c:formatCode>
                <c:ptCount val="3"/>
                <c:pt idx="0">
                  <c:v>73</c:v>
                </c:pt>
                <c:pt idx="1">
                  <c:v>1</c:v>
                </c:pt>
                <c:pt idx="2">
                  <c:v>126</c:v>
                </c:pt>
              </c:numCache>
            </c:numRef>
          </c:val>
          <c:extLst>
            <c:ext xmlns:c16="http://schemas.microsoft.com/office/drawing/2014/chart" uri="{C3380CC4-5D6E-409C-BE32-E72D297353CC}">
              <c16:uniqueId val="{0000000F-7C8D-4E87-BA0B-A24952A7B364}"/>
            </c:ext>
          </c:extLst>
        </c:ser>
        <c:dLbls>
          <c:showLegendKey val="0"/>
          <c:showVal val="0"/>
          <c:showCatName val="0"/>
          <c:showSerName val="0"/>
          <c:showPercent val="0"/>
          <c:showBubbleSize val="0"/>
          <c:showLeaderLines val="1"/>
        </c:dLbls>
        <c:firstSliceAng val="270"/>
      </c:pieChart>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Not if I can help it</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Caledonian Sleeper (609)</c:v>
                </c:pt>
                <c:pt idx="2">
                  <c:v>Lowlander (238)</c:v>
                </c:pt>
                <c:pt idx="3">
                  <c:v>Highlander (371)</c:v>
                </c:pt>
              </c:strCache>
            </c:strRef>
          </c:cat>
          <c:val>
            <c:numRef>
              <c:f>Sheet1!$B$2:$B$5</c:f>
              <c:numCache>
                <c:formatCode>General</c:formatCode>
                <c:ptCount val="4"/>
                <c:pt idx="0">
                  <c:v>9</c:v>
                </c:pt>
                <c:pt idx="2">
                  <c:v>13</c:v>
                </c:pt>
                <c:pt idx="3">
                  <c:v>6</c:v>
                </c:pt>
              </c:numCache>
            </c:numRef>
          </c:val>
          <c:extLst>
            <c:ext xmlns:c16="http://schemas.microsoft.com/office/drawing/2014/chart" uri="{C3380CC4-5D6E-409C-BE32-E72D297353CC}">
              <c16:uniqueId val="{00000000-C831-4C4F-A9F3-C4340844583E}"/>
            </c:ext>
          </c:extLst>
        </c:ser>
        <c:ser>
          <c:idx val="1"/>
          <c:order val="1"/>
          <c:tx>
            <c:strRef>
              <c:f>Sheet1!$C$1</c:f>
              <c:strCache>
                <c:ptCount val="1"/>
                <c:pt idx="0">
                  <c:v>Only if there is no other option</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Sheet1!$C$2:$C$5</c:f>
              <c:numCache>
                <c:formatCode>General</c:formatCode>
                <c:ptCount val="4"/>
                <c:pt idx="0">
                  <c:v>9</c:v>
                </c:pt>
                <c:pt idx="2">
                  <c:v>11</c:v>
                </c:pt>
                <c:pt idx="3">
                  <c:v>8</c:v>
                </c:pt>
              </c:numCache>
            </c:numRef>
          </c:val>
          <c:extLst>
            <c:ext xmlns:c16="http://schemas.microsoft.com/office/drawing/2014/chart" uri="{C3380CC4-5D6E-409C-BE32-E72D297353CC}">
              <c16:uniqueId val="{00000001-C831-4C4F-A9F3-C4340844583E}"/>
            </c:ext>
          </c:extLst>
        </c:ser>
        <c:ser>
          <c:idx val="2"/>
          <c:order val="2"/>
          <c:tx>
            <c:strRef>
              <c:f>Sheet1!$D$1</c:f>
              <c:strCache>
                <c:ptCount val="1"/>
                <c:pt idx="0">
                  <c:v>Maybe/maybe not</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Sheet1!$D$2:$D$5</c:f>
              <c:numCache>
                <c:formatCode>General</c:formatCode>
                <c:ptCount val="4"/>
                <c:pt idx="0">
                  <c:v>22</c:v>
                </c:pt>
                <c:pt idx="2">
                  <c:v>21</c:v>
                </c:pt>
                <c:pt idx="3">
                  <c:v>24</c:v>
                </c:pt>
              </c:numCache>
            </c:numRef>
          </c:val>
          <c:extLst>
            <c:ext xmlns:c16="http://schemas.microsoft.com/office/drawing/2014/chart" uri="{C3380CC4-5D6E-409C-BE32-E72D297353CC}">
              <c16:uniqueId val="{00000002-C831-4C4F-A9F3-C4340844583E}"/>
            </c:ext>
          </c:extLst>
        </c:ser>
        <c:ser>
          <c:idx val="3"/>
          <c:order val="3"/>
          <c:tx>
            <c:strRef>
              <c:f>Sheet1!$E$1</c:f>
              <c:strCache>
                <c:ptCount val="1"/>
                <c:pt idx="0">
                  <c:v>Very likely</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Sheet1!$E$2:$E$5</c:f>
              <c:numCache>
                <c:formatCode>General</c:formatCode>
                <c:ptCount val="4"/>
                <c:pt idx="0">
                  <c:v>42</c:v>
                </c:pt>
                <c:pt idx="2">
                  <c:v>42</c:v>
                </c:pt>
                <c:pt idx="3">
                  <c:v>42</c:v>
                </c:pt>
              </c:numCache>
            </c:numRef>
          </c:val>
          <c:extLst>
            <c:ext xmlns:c16="http://schemas.microsoft.com/office/drawing/2014/chart" uri="{C3380CC4-5D6E-409C-BE32-E72D297353CC}">
              <c16:uniqueId val="{00000003-C831-4C4F-A9F3-C4340844583E}"/>
            </c:ext>
          </c:extLst>
        </c:ser>
        <c:ser>
          <c:idx val="4"/>
          <c:order val="4"/>
          <c:tx>
            <c:strRef>
              <c:f>Sheet1!$F$1</c:f>
              <c:strCache>
                <c:ptCount val="1"/>
                <c:pt idx="0">
                  <c:v>Definitely</c:v>
                </c:pt>
              </c:strCache>
            </c:strRef>
          </c:tx>
          <c:spPr>
            <a:solidFill>
              <a:srgbClr val="00B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Sheet1!$F$2:$F$5</c:f>
              <c:numCache>
                <c:formatCode>General</c:formatCode>
                <c:ptCount val="4"/>
                <c:pt idx="0">
                  <c:v>17</c:v>
                </c:pt>
                <c:pt idx="2">
                  <c:v>13</c:v>
                </c:pt>
                <c:pt idx="3">
                  <c:v>20</c:v>
                </c:pt>
              </c:numCache>
            </c:numRef>
          </c:val>
          <c:extLst>
            <c:ext xmlns:c16="http://schemas.microsoft.com/office/drawing/2014/chart" uri="{C3380CC4-5D6E-409C-BE32-E72D297353CC}">
              <c16:uniqueId val="{00000004-C831-4C4F-A9F3-C4340844583E}"/>
            </c:ext>
          </c:extLst>
        </c:ser>
        <c:dLbls>
          <c:showLegendKey val="0"/>
          <c:showVal val="0"/>
          <c:showCatName val="0"/>
          <c:showSerName val="0"/>
          <c:showPercent val="0"/>
          <c:showBubbleSize val="0"/>
        </c:dLbls>
        <c:gapWidth val="68"/>
        <c:shape val="box"/>
        <c:axId val="420400416"/>
        <c:axId val="420402768"/>
        <c:axId val="0"/>
      </c:bar3DChart>
      <c:catAx>
        <c:axId val="420400416"/>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20402768"/>
        <c:crosses val="autoZero"/>
        <c:auto val="1"/>
        <c:lblAlgn val="ctr"/>
        <c:lblOffset val="100"/>
        <c:noMultiLvlLbl val="0"/>
      </c:catAx>
      <c:valAx>
        <c:axId val="420402768"/>
        <c:scaling>
          <c:orientation val="minMax"/>
        </c:scaling>
        <c:delete val="1"/>
        <c:axPos val="t"/>
        <c:numFmt formatCode="0%" sourceLinked="1"/>
        <c:majorTickMark val="out"/>
        <c:minorTickMark val="none"/>
        <c:tickLblPos val="none"/>
        <c:crossAx val="420400416"/>
        <c:crosses val="autoZero"/>
        <c:crossBetween val="between"/>
      </c:valAx>
      <c:spPr>
        <a:ln>
          <a:noFill/>
        </a:ln>
      </c:spPr>
    </c:plotArea>
    <c:legend>
      <c:legendPos val="b"/>
      <c:layout>
        <c:manualLayout>
          <c:xMode val="edge"/>
          <c:yMode val="edge"/>
          <c:x val="0.20079923917803288"/>
          <c:y val="0.88253970884955424"/>
          <c:w val="0.74620999438517688"/>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00B050"/>
            </a:solidFill>
            <a:ln>
              <a:solidFill>
                <a:schemeClr val="tx2"/>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Luxury (for example: Claridges, The Savoy)</c:v>
                </c:pt>
                <c:pt idx="1">
                  <c:v>Upscale (for example: Hilton or Marriott)</c:v>
                </c:pt>
                <c:pt idx="2">
                  <c:v>Midscale (for example: Holiday Inn or Best Western)</c:v>
                </c:pt>
                <c:pt idx="3">
                  <c:v>Economy (for example: Travelodge or Premier Inn)</c:v>
                </c:pt>
              </c:strCache>
            </c:strRef>
          </c:cat>
          <c:val>
            <c:numRef>
              <c:f>Sheet1!$B$2:$B$5</c:f>
              <c:numCache>
                <c:formatCode>0%</c:formatCode>
                <c:ptCount val="4"/>
                <c:pt idx="0">
                  <c:v>0.02</c:v>
                </c:pt>
                <c:pt idx="1">
                  <c:v>0.26</c:v>
                </c:pt>
                <c:pt idx="2">
                  <c:v>0.37</c:v>
                </c:pt>
                <c:pt idx="3">
                  <c:v>0.35</c:v>
                </c:pt>
              </c:numCache>
            </c:numRef>
          </c:val>
          <c:extLst>
            <c:ext xmlns:c16="http://schemas.microsoft.com/office/drawing/2014/chart" uri="{C3380CC4-5D6E-409C-BE32-E72D297353CC}">
              <c16:uniqueId val="{00000000-A1EE-49DA-AB77-CE4C69A400E4}"/>
            </c:ext>
          </c:extLst>
        </c:ser>
        <c:dLbls>
          <c:showLegendKey val="0"/>
          <c:showVal val="0"/>
          <c:showCatName val="0"/>
          <c:showSerName val="0"/>
          <c:showPercent val="0"/>
          <c:showBubbleSize val="0"/>
        </c:dLbls>
        <c:gapWidth val="51"/>
        <c:axId val="420401200"/>
        <c:axId val="420398064"/>
      </c:barChart>
      <c:valAx>
        <c:axId val="420398064"/>
        <c:scaling>
          <c:orientation val="minMax"/>
          <c:max val="1"/>
        </c:scaling>
        <c:delete val="1"/>
        <c:axPos val="b"/>
        <c:numFmt formatCode="0%" sourceLinked="1"/>
        <c:majorTickMark val="out"/>
        <c:minorTickMark val="none"/>
        <c:tickLblPos val="nextTo"/>
        <c:crossAx val="420401200"/>
        <c:crosses val="max"/>
        <c:crossBetween val="between"/>
      </c:valAx>
      <c:catAx>
        <c:axId val="420401200"/>
        <c:scaling>
          <c:orientation val="maxMin"/>
        </c:scaling>
        <c:delete val="0"/>
        <c:axPos val="l"/>
        <c:numFmt formatCode="General" sourceLinked="1"/>
        <c:majorTickMark val="none"/>
        <c:minorTickMark val="none"/>
        <c:tickLblPos val="nextTo"/>
        <c:crossAx val="420398064"/>
        <c:crosses val="autoZero"/>
        <c:auto val="1"/>
        <c:lblAlgn val="ctr"/>
        <c:lblOffset val="100"/>
        <c:noMultiLvlLbl val="0"/>
      </c:catAx>
    </c:plotArea>
    <c:plotVisOnly val="1"/>
    <c:dispBlanksAs val="gap"/>
    <c:showDLblsOverMax val="0"/>
  </c:chart>
  <c:txPr>
    <a:bodyPr/>
    <a:lstStyle/>
    <a:p>
      <a:pPr>
        <a:defRPr sz="11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00B050"/>
            </a:solidFill>
            <a:ln>
              <a:solidFill>
                <a:schemeClr val="tx2"/>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Practical</c:v>
                </c:pt>
                <c:pt idx="1">
                  <c:v>Efficient</c:v>
                </c:pt>
                <c:pt idx="2">
                  <c:v>Functional</c:v>
                </c:pt>
                <c:pt idx="3">
                  <c:v>Memorable</c:v>
                </c:pt>
                <c:pt idx="4">
                  <c:v>Relaxing</c:v>
                </c:pt>
                <c:pt idx="6">
                  <c:v>Distressing</c:v>
                </c:pt>
                <c:pt idx="7">
                  <c:v>Chaotic</c:v>
                </c:pt>
                <c:pt idx="8">
                  <c:v>World Class</c:v>
                </c:pt>
                <c:pt idx="9">
                  <c:v>Reviving</c:v>
                </c:pt>
                <c:pt idx="10">
                  <c:v>Boring</c:v>
                </c:pt>
              </c:strCache>
            </c:strRef>
          </c:cat>
          <c:val>
            <c:numRef>
              <c:f>Sheet1!$B$2:$B$12</c:f>
              <c:numCache>
                <c:formatCode>0%</c:formatCode>
                <c:ptCount val="11"/>
                <c:pt idx="0">
                  <c:v>0.41</c:v>
                </c:pt>
                <c:pt idx="1">
                  <c:v>0.4</c:v>
                </c:pt>
                <c:pt idx="2">
                  <c:v>0.36</c:v>
                </c:pt>
                <c:pt idx="3">
                  <c:v>0.33</c:v>
                </c:pt>
                <c:pt idx="4">
                  <c:v>0.28000000000000003</c:v>
                </c:pt>
                <c:pt idx="6">
                  <c:v>0.06</c:v>
                </c:pt>
                <c:pt idx="7">
                  <c:v>0.06</c:v>
                </c:pt>
                <c:pt idx="8">
                  <c:v>0.02</c:v>
                </c:pt>
                <c:pt idx="9">
                  <c:v>0.01</c:v>
                </c:pt>
                <c:pt idx="10">
                  <c:v>0.01</c:v>
                </c:pt>
              </c:numCache>
            </c:numRef>
          </c:val>
          <c:extLst>
            <c:ext xmlns:c16="http://schemas.microsoft.com/office/drawing/2014/chart" uri="{C3380CC4-5D6E-409C-BE32-E72D297353CC}">
              <c16:uniqueId val="{00000000-7F32-483F-BF9E-28174CB1934A}"/>
            </c:ext>
          </c:extLst>
        </c:ser>
        <c:dLbls>
          <c:showLegendKey val="0"/>
          <c:showVal val="0"/>
          <c:showCatName val="0"/>
          <c:showSerName val="0"/>
          <c:showPercent val="0"/>
          <c:showBubbleSize val="0"/>
        </c:dLbls>
        <c:gapWidth val="51"/>
        <c:axId val="420401592"/>
        <c:axId val="420398456"/>
      </c:barChart>
      <c:valAx>
        <c:axId val="420398456"/>
        <c:scaling>
          <c:orientation val="minMax"/>
          <c:max val="1"/>
        </c:scaling>
        <c:delete val="1"/>
        <c:axPos val="t"/>
        <c:numFmt formatCode="0%" sourceLinked="1"/>
        <c:majorTickMark val="out"/>
        <c:minorTickMark val="none"/>
        <c:tickLblPos val="nextTo"/>
        <c:crossAx val="420401592"/>
        <c:crosses val="autoZero"/>
        <c:crossBetween val="between"/>
      </c:valAx>
      <c:catAx>
        <c:axId val="420401592"/>
        <c:scaling>
          <c:orientation val="maxMin"/>
        </c:scaling>
        <c:delete val="0"/>
        <c:axPos val="l"/>
        <c:numFmt formatCode="General" sourceLinked="1"/>
        <c:majorTickMark val="none"/>
        <c:minorTickMark val="none"/>
        <c:tickLblPos val="nextTo"/>
        <c:crossAx val="420398456"/>
        <c:crosses val="autoZero"/>
        <c:auto val="1"/>
        <c:lblAlgn val="ctr"/>
        <c:lblOffset val="100"/>
        <c:noMultiLvlLbl val="0"/>
      </c:catAx>
    </c:plotArea>
    <c:plotVisOnly val="1"/>
    <c:dispBlanksAs val="gap"/>
    <c:showDLblsOverMax val="0"/>
  </c:chart>
  <c:txPr>
    <a:bodyPr/>
    <a:lstStyle/>
    <a:p>
      <a:pPr>
        <a:defRPr sz="11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00B050"/>
            </a:solidFill>
            <a:ln>
              <a:solidFill>
                <a:schemeClr val="tx2"/>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Looking forward to the experience</c:v>
                </c:pt>
                <c:pt idx="1">
                  <c:v>Sufficiently well informed about the journey ahead</c:v>
                </c:pt>
                <c:pt idx="2">
                  <c:v>Excited</c:v>
                </c:pt>
                <c:pt idx="3">
                  <c:v>Looking forward to bed</c:v>
                </c:pt>
                <c:pt idx="4">
                  <c:v>Relaxed</c:v>
                </c:pt>
                <c:pt idx="6">
                  <c:v>Anticipating a sociable evening</c:v>
                </c:pt>
                <c:pt idx="7">
                  <c:v>Worried we might be late</c:v>
                </c:pt>
                <c:pt idx="8">
                  <c:v>Concerned about others' possible bad behaviour</c:v>
                </c:pt>
                <c:pt idx="9">
                  <c:v>Anxious or nervous</c:v>
                </c:pt>
                <c:pt idx="10">
                  <c:v>Concerned I might have someone sharing my room/in the next seat</c:v>
                </c:pt>
              </c:strCache>
            </c:strRef>
          </c:cat>
          <c:val>
            <c:numRef>
              <c:f>Sheet1!$B$2:$B$12</c:f>
              <c:numCache>
                <c:formatCode>0%</c:formatCode>
                <c:ptCount val="11"/>
                <c:pt idx="0">
                  <c:v>0.63</c:v>
                </c:pt>
                <c:pt idx="1">
                  <c:v>0.4</c:v>
                </c:pt>
                <c:pt idx="2">
                  <c:v>0.37</c:v>
                </c:pt>
                <c:pt idx="3">
                  <c:v>0.32</c:v>
                </c:pt>
                <c:pt idx="4">
                  <c:v>0.32</c:v>
                </c:pt>
                <c:pt idx="6">
                  <c:v>0.06</c:v>
                </c:pt>
                <c:pt idx="7">
                  <c:v>0.05</c:v>
                </c:pt>
                <c:pt idx="8">
                  <c:v>0.04</c:v>
                </c:pt>
                <c:pt idx="9">
                  <c:v>0.03</c:v>
                </c:pt>
                <c:pt idx="10">
                  <c:v>0.03</c:v>
                </c:pt>
              </c:numCache>
            </c:numRef>
          </c:val>
          <c:extLst>
            <c:ext xmlns:c16="http://schemas.microsoft.com/office/drawing/2014/chart" uri="{C3380CC4-5D6E-409C-BE32-E72D297353CC}">
              <c16:uniqueId val="{00000000-2158-4742-99D8-54440992F3A0}"/>
            </c:ext>
          </c:extLst>
        </c:ser>
        <c:dLbls>
          <c:showLegendKey val="0"/>
          <c:showVal val="0"/>
          <c:showCatName val="0"/>
          <c:showSerName val="0"/>
          <c:showPercent val="0"/>
          <c:showBubbleSize val="0"/>
        </c:dLbls>
        <c:gapWidth val="51"/>
        <c:axId val="420399632"/>
        <c:axId val="420399240"/>
      </c:barChart>
      <c:valAx>
        <c:axId val="420399240"/>
        <c:scaling>
          <c:orientation val="minMax"/>
          <c:max val="1"/>
        </c:scaling>
        <c:delete val="1"/>
        <c:axPos val="t"/>
        <c:numFmt formatCode="0%" sourceLinked="1"/>
        <c:majorTickMark val="out"/>
        <c:minorTickMark val="none"/>
        <c:tickLblPos val="nextTo"/>
        <c:crossAx val="420399632"/>
        <c:crosses val="autoZero"/>
        <c:crossBetween val="between"/>
      </c:valAx>
      <c:catAx>
        <c:axId val="420399632"/>
        <c:scaling>
          <c:orientation val="maxMin"/>
        </c:scaling>
        <c:delete val="0"/>
        <c:axPos val="l"/>
        <c:numFmt formatCode="General" sourceLinked="1"/>
        <c:majorTickMark val="none"/>
        <c:minorTickMark val="none"/>
        <c:tickLblPos val="nextTo"/>
        <c:crossAx val="420399240"/>
        <c:crosses val="autoZero"/>
        <c:auto val="1"/>
        <c:lblAlgn val="ctr"/>
        <c:lblOffset val="100"/>
        <c:noMultiLvlLbl val="0"/>
      </c:catAx>
    </c:plotArea>
    <c:plotVisOnly val="1"/>
    <c:dispBlanksAs val="gap"/>
    <c:showDLblsOverMax val="0"/>
  </c:chart>
  <c:txPr>
    <a:bodyPr/>
    <a:lstStyle/>
    <a:p>
      <a:pPr>
        <a:defRPr sz="11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Way below my expectations</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Caledonian Sleeper (609)</c:v>
                </c:pt>
                <c:pt idx="3">
                  <c:v>Travelling for work (106)</c:v>
                </c:pt>
                <c:pt idx="4">
                  <c:v>Leisure (470)</c:v>
                </c:pt>
                <c:pt idx="6">
                  <c:v>Weekday (383)</c:v>
                </c:pt>
                <c:pt idx="7">
                  <c:v>Weekend (226)</c:v>
                </c:pt>
              </c:strCache>
            </c:strRef>
          </c:cat>
          <c:val>
            <c:numRef>
              <c:f>Sheet1!$B$2:$B$9</c:f>
              <c:numCache>
                <c:formatCode>General</c:formatCode>
                <c:ptCount val="8"/>
                <c:pt idx="0">
                  <c:v>7</c:v>
                </c:pt>
                <c:pt idx="3">
                  <c:v>10</c:v>
                </c:pt>
                <c:pt idx="4">
                  <c:v>6</c:v>
                </c:pt>
                <c:pt idx="6">
                  <c:v>8</c:v>
                </c:pt>
                <c:pt idx="7">
                  <c:v>5</c:v>
                </c:pt>
              </c:numCache>
            </c:numRef>
          </c:val>
          <c:extLst>
            <c:ext xmlns:c16="http://schemas.microsoft.com/office/drawing/2014/chart" uri="{C3380CC4-5D6E-409C-BE32-E72D297353CC}">
              <c16:uniqueId val="{00000000-3D04-43D5-B2FF-64D1E67BD090}"/>
            </c:ext>
          </c:extLst>
        </c:ser>
        <c:ser>
          <c:idx val="1"/>
          <c:order val="1"/>
          <c:tx>
            <c:strRef>
              <c:f>Sheet1!$C$1</c:f>
              <c:strCache>
                <c:ptCount val="1"/>
                <c:pt idx="0">
                  <c:v>Failed to meet my expectations</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(609)</c:v>
                </c:pt>
                <c:pt idx="3">
                  <c:v>Travelling for work (106)</c:v>
                </c:pt>
                <c:pt idx="4">
                  <c:v>Leisure (470)</c:v>
                </c:pt>
                <c:pt idx="6">
                  <c:v>Weekday (383)</c:v>
                </c:pt>
                <c:pt idx="7">
                  <c:v>Weekend (226)</c:v>
                </c:pt>
              </c:strCache>
            </c:strRef>
          </c:cat>
          <c:val>
            <c:numRef>
              <c:f>Sheet1!$C$2:$C$9</c:f>
              <c:numCache>
                <c:formatCode>General</c:formatCode>
                <c:ptCount val="8"/>
                <c:pt idx="0">
                  <c:v>21</c:v>
                </c:pt>
                <c:pt idx="3">
                  <c:v>18</c:v>
                </c:pt>
                <c:pt idx="4">
                  <c:v>22</c:v>
                </c:pt>
                <c:pt idx="6">
                  <c:v>19</c:v>
                </c:pt>
                <c:pt idx="7">
                  <c:v>23</c:v>
                </c:pt>
              </c:numCache>
            </c:numRef>
          </c:val>
          <c:extLst>
            <c:ext xmlns:c16="http://schemas.microsoft.com/office/drawing/2014/chart" uri="{C3380CC4-5D6E-409C-BE32-E72D297353CC}">
              <c16:uniqueId val="{00000001-3D04-43D5-B2FF-64D1E67BD090}"/>
            </c:ext>
          </c:extLst>
        </c:ser>
        <c:ser>
          <c:idx val="2"/>
          <c:order val="2"/>
          <c:tx>
            <c:strRef>
              <c:f>Sheet1!$D$1</c:f>
              <c:strCache>
                <c:ptCount val="1"/>
                <c:pt idx="0">
                  <c:v>Met my expectations</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(609)</c:v>
                </c:pt>
                <c:pt idx="3">
                  <c:v>Travelling for work (106)</c:v>
                </c:pt>
                <c:pt idx="4">
                  <c:v>Leisure (470)</c:v>
                </c:pt>
                <c:pt idx="6">
                  <c:v>Weekday (383)</c:v>
                </c:pt>
                <c:pt idx="7">
                  <c:v>Weekend (226)</c:v>
                </c:pt>
              </c:strCache>
            </c:strRef>
          </c:cat>
          <c:val>
            <c:numRef>
              <c:f>Sheet1!$D$2:$D$9</c:f>
              <c:numCache>
                <c:formatCode>General</c:formatCode>
                <c:ptCount val="8"/>
                <c:pt idx="0">
                  <c:v>49</c:v>
                </c:pt>
                <c:pt idx="3">
                  <c:v>53</c:v>
                </c:pt>
                <c:pt idx="4">
                  <c:v>46</c:v>
                </c:pt>
                <c:pt idx="6">
                  <c:v>48</c:v>
                </c:pt>
                <c:pt idx="7">
                  <c:v>50</c:v>
                </c:pt>
              </c:numCache>
            </c:numRef>
          </c:val>
          <c:extLst>
            <c:ext xmlns:c16="http://schemas.microsoft.com/office/drawing/2014/chart" uri="{C3380CC4-5D6E-409C-BE32-E72D297353CC}">
              <c16:uniqueId val="{00000002-3D04-43D5-B2FF-64D1E67BD090}"/>
            </c:ext>
          </c:extLst>
        </c:ser>
        <c:ser>
          <c:idx val="3"/>
          <c:order val="3"/>
          <c:tx>
            <c:strRef>
              <c:f>Sheet1!$E$1</c:f>
              <c:strCache>
                <c:ptCount val="1"/>
                <c:pt idx="0">
                  <c:v>Exceeded my expectations</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(609)</c:v>
                </c:pt>
                <c:pt idx="3">
                  <c:v>Travelling for work (106)</c:v>
                </c:pt>
                <c:pt idx="4">
                  <c:v>Leisure (470)</c:v>
                </c:pt>
                <c:pt idx="6">
                  <c:v>Weekday (383)</c:v>
                </c:pt>
                <c:pt idx="7">
                  <c:v>Weekend (226)</c:v>
                </c:pt>
              </c:strCache>
            </c:strRef>
          </c:cat>
          <c:val>
            <c:numRef>
              <c:f>Sheet1!$E$2:$E$9</c:f>
              <c:numCache>
                <c:formatCode>General</c:formatCode>
                <c:ptCount val="8"/>
                <c:pt idx="0">
                  <c:v>20</c:v>
                </c:pt>
                <c:pt idx="3">
                  <c:v>18</c:v>
                </c:pt>
                <c:pt idx="4">
                  <c:v>21</c:v>
                </c:pt>
                <c:pt idx="6">
                  <c:v>21</c:v>
                </c:pt>
                <c:pt idx="7">
                  <c:v>19</c:v>
                </c:pt>
              </c:numCache>
            </c:numRef>
          </c:val>
          <c:extLst>
            <c:ext xmlns:c16="http://schemas.microsoft.com/office/drawing/2014/chart" uri="{C3380CC4-5D6E-409C-BE32-E72D297353CC}">
              <c16:uniqueId val="{00000003-3D04-43D5-B2FF-64D1E67BD090}"/>
            </c:ext>
          </c:extLst>
        </c:ser>
        <c:ser>
          <c:idx val="4"/>
          <c:order val="4"/>
          <c:tx>
            <c:strRef>
              <c:f>Sheet1!$F$1</c:f>
              <c:strCache>
                <c:ptCount val="1"/>
                <c:pt idx="0">
                  <c:v>Way above my expectations</c:v>
                </c:pt>
              </c:strCache>
            </c:strRef>
          </c:tx>
          <c:spPr>
            <a:solidFill>
              <a:srgbClr val="00B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(609)</c:v>
                </c:pt>
                <c:pt idx="3">
                  <c:v>Travelling for work (106)</c:v>
                </c:pt>
                <c:pt idx="4">
                  <c:v>Leisure (470)</c:v>
                </c:pt>
                <c:pt idx="6">
                  <c:v>Weekday (383)</c:v>
                </c:pt>
                <c:pt idx="7">
                  <c:v>Weekend (226)</c:v>
                </c:pt>
              </c:strCache>
            </c:strRef>
          </c:cat>
          <c:val>
            <c:numRef>
              <c:f>Sheet1!$F$2:$F$9</c:f>
              <c:numCache>
                <c:formatCode>General</c:formatCode>
                <c:ptCount val="8"/>
                <c:pt idx="0">
                  <c:v>4</c:v>
                </c:pt>
                <c:pt idx="3">
                  <c:v>1</c:v>
                </c:pt>
                <c:pt idx="4">
                  <c:v>4</c:v>
                </c:pt>
                <c:pt idx="6">
                  <c:v>4</c:v>
                </c:pt>
                <c:pt idx="7">
                  <c:v>3</c:v>
                </c:pt>
              </c:numCache>
            </c:numRef>
          </c:val>
          <c:extLst>
            <c:ext xmlns:c16="http://schemas.microsoft.com/office/drawing/2014/chart" uri="{C3380CC4-5D6E-409C-BE32-E72D297353CC}">
              <c16:uniqueId val="{00000004-3D04-43D5-B2FF-64D1E67BD090}"/>
            </c:ext>
          </c:extLst>
        </c:ser>
        <c:dLbls>
          <c:showLegendKey val="0"/>
          <c:showVal val="0"/>
          <c:showCatName val="0"/>
          <c:showSerName val="0"/>
          <c:showPercent val="0"/>
          <c:showBubbleSize val="0"/>
        </c:dLbls>
        <c:gapWidth val="68"/>
        <c:shape val="box"/>
        <c:axId val="420397672"/>
        <c:axId val="420400024"/>
        <c:axId val="0"/>
      </c:bar3DChart>
      <c:catAx>
        <c:axId val="420397672"/>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20400024"/>
        <c:crosses val="autoZero"/>
        <c:auto val="1"/>
        <c:lblAlgn val="ctr"/>
        <c:lblOffset val="100"/>
        <c:noMultiLvlLbl val="0"/>
      </c:catAx>
      <c:valAx>
        <c:axId val="420400024"/>
        <c:scaling>
          <c:orientation val="minMax"/>
        </c:scaling>
        <c:delete val="1"/>
        <c:axPos val="t"/>
        <c:numFmt formatCode="0%" sourceLinked="1"/>
        <c:majorTickMark val="out"/>
        <c:minorTickMark val="none"/>
        <c:tickLblPos val="none"/>
        <c:crossAx val="420397672"/>
        <c:crosses val="autoZero"/>
        <c:crossBetween val="between"/>
      </c:valAx>
      <c:spPr>
        <a:ln>
          <a:noFill/>
        </a:ln>
      </c:spPr>
    </c:plotArea>
    <c:legend>
      <c:legendPos val="b"/>
      <c:layout>
        <c:manualLayout>
          <c:xMode val="edge"/>
          <c:yMode val="edge"/>
          <c:x val="0.21274081277922999"/>
          <c:y val="0.88253970884955424"/>
          <c:w val="0.6916199436368472"/>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Way below my expectations</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Caledonian Sleeper (609)</c:v>
                </c:pt>
                <c:pt idx="2">
                  <c:v>Lowlander (238)</c:v>
                </c:pt>
                <c:pt idx="3">
                  <c:v>Highlander (371)</c:v>
                </c:pt>
              </c:strCache>
            </c:strRef>
          </c:cat>
          <c:val>
            <c:numRef>
              <c:f>Sheet1!$B$2:$B$5</c:f>
              <c:numCache>
                <c:formatCode>General</c:formatCode>
                <c:ptCount val="4"/>
                <c:pt idx="0">
                  <c:v>7</c:v>
                </c:pt>
                <c:pt idx="2">
                  <c:v>8</c:v>
                </c:pt>
                <c:pt idx="3">
                  <c:v>6</c:v>
                </c:pt>
              </c:numCache>
            </c:numRef>
          </c:val>
          <c:extLst>
            <c:ext xmlns:c16="http://schemas.microsoft.com/office/drawing/2014/chart" uri="{C3380CC4-5D6E-409C-BE32-E72D297353CC}">
              <c16:uniqueId val="{00000000-B20D-4819-8E7A-1AF2B5CDB54A}"/>
            </c:ext>
          </c:extLst>
        </c:ser>
        <c:ser>
          <c:idx val="1"/>
          <c:order val="1"/>
          <c:tx>
            <c:strRef>
              <c:f>Sheet1!$C$1</c:f>
              <c:strCache>
                <c:ptCount val="1"/>
                <c:pt idx="0">
                  <c:v>Failed to meet my expectations</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Sheet1!$C$2:$C$5</c:f>
              <c:numCache>
                <c:formatCode>General</c:formatCode>
                <c:ptCount val="4"/>
                <c:pt idx="0">
                  <c:v>21</c:v>
                </c:pt>
                <c:pt idx="2">
                  <c:v>24</c:v>
                </c:pt>
                <c:pt idx="3">
                  <c:v>19</c:v>
                </c:pt>
              </c:numCache>
            </c:numRef>
          </c:val>
          <c:extLst>
            <c:ext xmlns:c16="http://schemas.microsoft.com/office/drawing/2014/chart" uri="{C3380CC4-5D6E-409C-BE32-E72D297353CC}">
              <c16:uniqueId val="{00000001-B20D-4819-8E7A-1AF2B5CDB54A}"/>
            </c:ext>
          </c:extLst>
        </c:ser>
        <c:ser>
          <c:idx val="2"/>
          <c:order val="2"/>
          <c:tx>
            <c:strRef>
              <c:f>Sheet1!$D$1</c:f>
              <c:strCache>
                <c:ptCount val="1"/>
                <c:pt idx="0">
                  <c:v>Met my expectations</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Sheet1!$D$2:$D$5</c:f>
              <c:numCache>
                <c:formatCode>General</c:formatCode>
                <c:ptCount val="4"/>
                <c:pt idx="0">
                  <c:v>49</c:v>
                </c:pt>
                <c:pt idx="2">
                  <c:v>46</c:v>
                </c:pt>
                <c:pt idx="3">
                  <c:v>50</c:v>
                </c:pt>
              </c:numCache>
            </c:numRef>
          </c:val>
          <c:extLst>
            <c:ext xmlns:c16="http://schemas.microsoft.com/office/drawing/2014/chart" uri="{C3380CC4-5D6E-409C-BE32-E72D297353CC}">
              <c16:uniqueId val="{00000002-B20D-4819-8E7A-1AF2B5CDB54A}"/>
            </c:ext>
          </c:extLst>
        </c:ser>
        <c:ser>
          <c:idx val="3"/>
          <c:order val="3"/>
          <c:tx>
            <c:strRef>
              <c:f>Sheet1!$E$1</c:f>
              <c:strCache>
                <c:ptCount val="1"/>
                <c:pt idx="0">
                  <c:v>Exceeded my expectations</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Sheet1!$E$2:$E$5</c:f>
              <c:numCache>
                <c:formatCode>General</c:formatCode>
                <c:ptCount val="4"/>
                <c:pt idx="0">
                  <c:v>20</c:v>
                </c:pt>
                <c:pt idx="2">
                  <c:v>19</c:v>
                </c:pt>
                <c:pt idx="3">
                  <c:v>21</c:v>
                </c:pt>
              </c:numCache>
            </c:numRef>
          </c:val>
          <c:extLst>
            <c:ext xmlns:c16="http://schemas.microsoft.com/office/drawing/2014/chart" uri="{C3380CC4-5D6E-409C-BE32-E72D297353CC}">
              <c16:uniqueId val="{00000003-B20D-4819-8E7A-1AF2B5CDB54A}"/>
            </c:ext>
          </c:extLst>
        </c:ser>
        <c:ser>
          <c:idx val="4"/>
          <c:order val="4"/>
          <c:tx>
            <c:strRef>
              <c:f>Sheet1!$F$1</c:f>
              <c:strCache>
                <c:ptCount val="1"/>
                <c:pt idx="0">
                  <c:v>Way above my expectations</c:v>
                </c:pt>
              </c:strCache>
            </c:strRef>
          </c:tx>
          <c:spPr>
            <a:solidFill>
              <a:srgbClr val="00B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Sheet1!$F$2:$F$5</c:f>
              <c:numCache>
                <c:formatCode>General</c:formatCode>
                <c:ptCount val="4"/>
                <c:pt idx="0">
                  <c:v>4</c:v>
                </c:pt>
                <c:pt idx="2">
                  <c:v>3</c:v>
                </c:pt>
                <c:pt idx="3">
                  <c:v>4</c:v>
                </c:pt>
              </c:numCache>
            </c:numRef>
          </c:val>
          <c:extLst>
            <c:ext xmlns:c16="http://schemas.microsoft.com/office/drawing/2014/chart" uri="{C3380CC4-5D6E-409C-BE32-E72D297353CC}">
              <c16:uniqueId val="{00000004-B20D-4819-8E7A-1AF2B5CDB54A}"/>
            </c:ext>
          </c:extLst>
        </c:ser>
        <c:dLbls>
          <c:showLegendKey val="0"/>
          <c:showVal val="0"/>
          <c:showCatName val="0"/>
          <c:showSerName val="0"/>
          <c:showPercent val="0"/>
          <c:showBubbleSize val="0"/>
        </c:dLbls>
        <c:gapWidth val="68"/>
        <c:shape val="box"/>
        <c:axId val="420403552"/>
        <c:axId val="420396104"/>
        <c:axId val="0"/>
      </c:bar3DChart>
      <c:catAx>
        <c:axId val="420403552"/>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20396104"/>
        <c:crosses val="autoZero"/>
        <c:auto val="1"/>
        <c:lblAlgn val="ctr"/>
        <c:lblOffset val="100"/>
        <c:noMultiLvlLbl val="0"/>
      </c:catAx>
      <c:valAx>
        <c:axId val="420396104"/>
        <c:scaling>
          <c:orientation val="minMax"/>
        </c:scaling>
        <c:delete val="1"/>
        <c:axPos val="t"/>
        <c:numFmt formatCode="0%" sourceLinked="1"/>
        <c:majorTickMark val="out"/>
        <c:minorTickMark val="none"/>
        <c:tickLblPos val="none"/>
        <c:crossAx val="420403552"/>
        <c:crosses val="autoZero"/>
        <c:crossBetween val="between"/>
      </c:valAx>
      <c:spPr>
        <a:ln>
          <a:noFill/>
        </a:ln>
      </c:spPr>
    </c:plotArea>
    <c:legend>
      <c:legendPos val="b"/>
      <c:layout>
        <c:manualLayout>
          <c:xMode val="edge"/>
          <c:yMode val="edge"/>
          <c:x val="0.20079923917803288"/>
          <c:y val="0.88253970884955424"/>
          <c:w val="0.74620999438517688"/>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10334645669305E-2"/>
          <c:y val="3.4828001968503899E-2"/>
          <c:w val="0.90557299868766306"/>
          <c:h val="0.766431348425197"/>
        </c:manualLayout>
      </c:layout>
      <c:lineChart>
        <c:grouping val="standard"/>
        <c:varyColors val="0"/>
        <c:ser>
          <c:idx val="0"/>
          <c:order val="0"/>
          <c:tx>
            <c:strRef>
              <c:f>Sheet1!$B$1</c:f>
              <c:strCache>
                <c:ptCount val="1"/>
                <c:pt idx="0">
                  <c:v>Caledonian Sleeper</c:v>
                </c:pt>
              </c:strCache>
            </c:strRef>
          </c:tx>
          <c:spPr>
            <a:ln w="19050">
              <a:solidFill>
                <a:schemeClr val="tx1"/>
              </a:solidFill>
            </a:ln>
          </c:spPr>
          <c:marker>
            <c:symbol val="circle"/>
            <c:size val="5"/>
            <c:spPr>
              <a:solidFill>
                <a:schemeClr val="tx2"/>
              </a:solidFill>
              <a:ln>
                <a:solidFill>
                  <a:schemeClr val="tx1"/>
                </a:solidFill>
              </a:ln>
            </c:spPr>
          </c:marker>
          <c:dLbls>
            <c:spPr>
              <a:noFill/>
              <a:ln>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Period 04</c:v>
                </c:pt>
                <c:pt idx="1">
                  <c:v>Period 05</c:v>
                </c:pt>
                <c:pt idx="2">
                  <c:v>Period 06</c:v>
                </c:pt>
                <c:pt idx="3">
                  <c:v>Period 07</c:v>
                </c:pt>
                <c:pt idx="4">
                  <c:v>Period 08</c:v>
                </c:pt>
                <c:pt idx="5">
                  <c:v>Period 09</c:v>
                </c:pt>
                <c:pt idx="6">
                  <c:v>Period 10</c:v>
                </c:pt>
                <c:pt idx="7">
                  <c:v>Period 11</c:v>
                </c:pt>
                <c:pt idx="8">
                  <c:v>Period 12</c:v>
                </c:pt>
                <c:pt idx="9">
                  <c:v>Period 13</c:v>
                </c:pt>
                <c:pt idx="10">
                  <c:v>Period 01</c:v>
                </c:pt>
                <c:pt idx="11">
                  <c:v>Period 02</c:v>
                </c:pt>
                <c:pt idx="12">
                  <c:v>Period 03</c:v>
                </c:pt>
              </c:strCache>
            </c:strRef>
          </c:cat>
          <c:val>
            <c:numRef>
              <c:f>Sheet1!$B$2:$B$14</c:f>
              <c:numCache>
                <c:formatCode>General</c:formatCode>
                <c:ptCount val="13"/>
                <c:pt idx="0">
                  <c:v>82</c:v>
                </c:pt>
                <c:pt idx="1">
                  <c:v>76</c:v>
                </c:pt>
                <c:pt idx="2">
                  <c:v>76</c:v>
                </c:pt>
                <c:pt idx="3">
                  <c:v>82</c:v>
                </c:pt>
                <c:pt idx="4">
                  <c:v>80</c:v>
                </c:pt>
                <c:pt idx="5">
                  <c:v>83</c:v>
                </c:pt>
                <c:pt idx="6">
                  <c:v>72</c:v>
                </c:pt>
                <c:pt idx="7">
                  <c:v>78</c:v>
                </c:pt>
                <c:pt idx="8">
                  <c:v>79</c:v>
                </c:pt>
                <c:pt idx="9">
                  <c:v>76</c:v>
                </c:pt>
                <c:pt idx="10">
                  <c:v>77</c:v>
                </c:pt>
                <c:pt idx="11">
                  <c:v>72</c:v>
                </c:pt>
                <c:pt idx="12">
                  <c:v>69</c:v>
                </c:pt>
              </c:numCache>
            </c:numRef>
          </c:val>
          <c:smooth val="0"/>
          <c:extLst>
            <c:ext xmlns:c16="http://schemas.microsoft.com/office/drawing/2014/chart" uri="{C3380CC4-5D6E-409C-BE32-E72D297353CC}">
              <c16:uniqueId val="{00000000-2BA2-4037-8280-8241B7395F9C}"/>
            </c:ext>
          </c:extLst>
        </c:ser>
        <c:dLbls>
          <c:showLegendKey val="0"/>
          <c:showVal val="0"/>
          <c:showCatName val="0"/>
          <c:showSerName val="0"/>
          <c:showPercent val="0"/>
          <c:showBubbleSize val="0"/>
        </c:dLbls>
        <c:marker val="1"/>
        <c:smooth val="0"/>
        <c:axId val="420396888"/>
        <c:axId val="421140744"/>
      </c:lineChart>
      <c:catAx>
        <c:axId val="420396888"/>
        <c:scaling>
          <c:orientation val="minMax"/>
        </c:scaling>
        <c:delete val="0"/>
        <c:axPos val="b"/>
        <c:numFmt formatCode="General" sourceLinked="0"/>
        <c:majorTickMark val="out"/>
        <c:minorTickMark val="none"/>
        <c:tickLblPos val="nextTo"/>
        <c:txPr>
          <a:bodyPr/>
          <a:lstStyle/>
          <a:p>
            <a:pPr>
              <a:defRPr sz="1100">
                <a:latin typeface="Arial" pitchFamily="34" charset="0"/>
                <a:cs typeface="Arial" pitchFamily="34" charset="0"/>
              </a:defRPr>
            </a:pPr>
            <a:endParaRPr lang="en-US"/>
          </a:p>
        </c:txPr>
        <c:crossAx val="421140744"/>
        <c:crosses val="autoZero"/>
        <c:auto val="1"/>
        <c:lblAlgn val="ctr"/>
        <c:lblOffset val="100"/>
        <c:noMultiLvlLbl val="0"/>
      </c:catAx>
      <c:valAx>
        <c:axId val="421140744"/>
        <c:scaling>
          <c:orientation val="minMax"/>
          <c:max val="100"/>
          <c:min val="50"/>
        </c:scaling>
        <c:delete val="0"/>
        <c:axPos val="l"/>
        <c:majorGridlines/>
        <c:numFmt formatCode="General" sourceLinked="1"/>
        <c:majorTickMark val="out"/>
        <c:minorTickMark val="none"/>
        <c:tickLblPos val="nextTo"/>
        <c:txPr>
          <a:bodyPr/>
          <a:lstStyle/>
          <a:p>
            <a:pPr>
              <a:defRPr sz="1100"/>
            </a:pPr>
            <a:endParaRPr lang="en-US"/>
          </a:p>
        </c:txPr>
        <c:crossAx val="420396888"/>
        <c:crosses val="autoZero"/>
        <c:crossBetween val="between"/>
        <c:majorUnit val="1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00B050"/>
            </a:solidFill>
            <a:ln>
              <a:solidFill>
                <a:schemeClr val="tx2"/>
              </a:solid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26FF-4006-A9E9-78BE4071433C}"/>
                </c:ext>
              </c:extLst>
            </c:dLbl>
            <c:dLbl>
              <c:idx val="4"/>
              <c:delete val="1"/>
              <c:extLst>
                <c:ext xmlns:c15="http://schemas.microsoft.com/office/drawing/2012/chart" uri="{CE6537A1-D6FC-4f65-9D91-7224C49458BB}"/>
                <c:ext xmlns:c16="http://schemas.microsoft.com/office/drawing/2014/chart" uri="{C3380CC4-5D6E-409C-BE32-E72D297353CC}">
                  <c16:uniqueId val="{00000000-B231-49E0-A46A-48D0A038DED1}"/>
                </c:ext>
              </c:extLst>
            </c:dLbl>
            <c:dLbl>
              <c:idx val="5"/>
              <c:tx>
                <c:rich>
                  <a:bodyPr/>
                  <a:lstStyle/>
                  <a:p>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2AD-4768-9C1E-14A555F70873}"/>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myself online</c:v>
                </c:pt>
                <c:pt idx="1">
                  <c:v>myself over the telephone</c:v>
                </c:pt>
                <c:pt idx="2">
                  <c:v>by my family/friends</c:v>
                </c:pt>
                <c:pt idx="3">
                  <c:v>by my employer/a business colleague</c:v>
                </c:pt>
                <c:pt idx="4">
                  <c:v>by the person/company I was visiting</c:v>
                </c:pt>
                <c:pt idx="5">
                  <c:v>Other</c:v>
                </c:pt>
              </c:strCache>
            </c:strRef>
          </c:cat>
          <c:val>
            <c:numRef>
              <c:f>Sheet1!$B$2:$B$7</c:f>
              <c:numCache>
                <c:formatCode>0%</c:formatCode>
                <c:ptCount val="6"/>
                <c:pt idx="0">
                  <c:v>0.94</c:v>
                </c:pt>
                <c:pt idx="1">
                  <c:v>0.03</c:v>
                </c:pt>
                <c:pt idx="2">
                  <c:v>0.02</c:v>
                </c:pt>
                <c:pt idx="3">
                  <c:v>0.01</c:v>
                </c:pt>
                <c:pt idx="4">
                  <c:v>0</c:v>
                </c:pt>
                <c:pt idx="5">
                  <c:v>0</c:v>
                </c:pt>
              </c:numCache>
            </c:numRef>
          </c:val>
          <c:extLst>
            <c:ext xmlns:c16="http://schemas.microsoft.com/office/drawing/2014/chart" uri="{C3380CC4-5D6E-409C-BE32-E72D297353CC}">
              <c16:uniqueId val="{00000000-77A3-45CA-8FFA-9190339CE573}"/>
            </c:ext>
          </c:extLst>
        </c:ser>
        <c:dLbls>
          <c:dLblPos val="outEnd"/>
          <c:showLegendKey val="0"/>
          <c:showVal val="1"/>
          <c:showCatName val="0"/>
          <c:showSerName val="0"/>
          <c:showPercent val="0"/>
          <c:showBubbleSize val="0"/>
        </c:dLbls>
        <c:gapWidth val="51"/>
        <c:axId val="421144272"/>
        <c:axId val="421141136"/>
      </c:barChart>
      <c:valAx>
        <c:axId val="421141136"/>
        <c:scaling>
          <c:orientation val="minMax"/>
          <c:max val="1"/>
        </c:scaling>
        <c:delete val="1"/>
        <c:axPos val="t"/>
        <c:numFmt formatCode="0%" sourceLinked="1"/>
        <c:majorTickMark val="out"/>
        <c:minorTickMark val="none"/>
        <c:tickLblPos val="nextTo"/>
        <c:crossAx val="421144272"/>
        <c:crosses val="autoZero"/>
        <c:crossBetween val="between"/>
      </c:valAx>
      <c:catAx>
        <c:axId val="421144272"/>
        <c:scaling>
          <c:orientation val="maxMin"/>
        </c:scaling>
        <c:delete val="0"/>
        <c:axPos val="l"/>
        <c:numFmt formatCode="General" sourceLinked="1"/>
        <c:majorTickMark val="none"/>
        <c:minorTickMark val="none"/>
        <c:tickLblPos val="nextTo"/>
        <c:crossAx val="421141136"/>
        <c:crosses val="autoZero"/>
        <c:auto val="1"/>
        <c:lblAlgn val="ctr"/>
        <c:lblOffset val="100"/>
        <c:noMultiLvlLbl val="0"/>
      </c:catAx>
    </c:plotArea>
    <c:plotVisOnly val="1"/>
    <c:dispBlanksAs val="gap"/>
    <c:showDLblsOverMax val="0"/>
  </c:chart>
  <c:txPr>
    <a:bodyPr/>
    <a:lstStyle/>
    <a:p>
      <a:pPr>
        <a:defRPr sz="11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Don't know/no opinion</c:v>
                </c:pt>
              </c:strCache>
            </c:strRef>
          </c:tx>
          <c:spPr>
            <a:solidFill>
              <a:schemeClr val="bg1">
                <a:lumMod val="65000"/>
              </a:schemeClr>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D04-4655-91FA-4D25F7C04940}"/>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The ease of making the booking</c:v>
                </c:pt>
                <c:pt idx="1">
                  <c:v>Information provided in advance about the journey</c:v>
                </c:pt>
              </c:strCache>
            </c:strRef>
          </c:cat>
          <c:val>
            <c:numRef>
              <c:f>Sheet1!$B$2:$B$3</c:f>
              <c:numCache>
                <c:formatCode>General</c:formatCode>
                <c:ptCount val="2"/>
              </c:numCache>
            </c:numRef>
          </c:val>
          <c:extLst>
            <c:ext xmlns:c16="http://schemas.microsoft.com/office/drawing/2014/chart" uri="{C3380CC4-5D6E-409C-BE32-E72D297353CC}">
              <c16:uniqueId val="{00000001-BD04-4655-91FA-4D25F7C04940}"/>
            </c:ext>
          </c:extLst>
        </c:ser>
        <c:ser>
          <c:idx val="1"/>
          <c:order val="1"/>
          <c:tx>
            <c:strRef>
              <c:f>Sheet1!$C$1</c:f>
              <c:strCache>
                <c:ptCount val="1"/>
                <c:pt idx="0">
                  <c:v>Very dissatisfied</c:v>
                </c:pt>
              </c:strCache>
            </c:strRef>
          </c:tx>
          <c:spPr>
            <a:solidFill>
              <a:srgbClr val="FF0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The ease of making the booking</c:v>
                </c:pt>
                <c:pt idx="1">
                  <c:v>Information provided in advance about the journey</c:v>
                </c:pt>
              </c:strCache>
            </c:strRef>
          </c:cat>
          <c:val>
            <c:numRef>
              <c:f>Sheet1!$C$2:$C$3</c:f>
              <c:numCache>
                <c:formatCode>General</c:formatCode>
                <c:ptCount val="2"/>
                <c:pt idx="0">
                  <c:v>1</c:v>
                </c:pt>
                <c:pt idx="1">
                  <c:v>3</c:v>
                </c:pt>
              </c:numCache>
            </c:numRef>
          </c:val>
          <c:extLst>
            <c:ext xmlns:c16="http://schemas.microsoft.com/office/drawing/2014/chart" uri="{C3380CC4-5D6E-409C-BE32-E72D297353CC}">
              <c16:uniqueId val="{00000002-BD04-4655-91FA-4D25F7C04940}"/>
            </c:ext>
          </c:extLst>
        </c:ser>
        <c:ser>
          <c:idx val="2"/>
          <c:order val="2"/>
          <c:tx>
            <c:strRef>
              <c:f>Sheet1!$D$1</c:f>
              <c:strCache>
                <c:ptCount val="1"/>
                <c:pt idx="0">
                  <c:v>Fairly dissatisfied</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The ease of making the booking</c:v>
                </c:pt>
                <c:pt idx="1">
                  <c:v>Information provided in advance about the journey</c:v>
                </c:pt>
              </c:strCache>
            </c:strRef>
          </c:cat>
          <c:val>
            <c:numRef>
              <c:f>Sheet1!$D$2:$D$3</c:f>
              <c:numCache>
                <c:formatCode>General</c:formatCode>
                <c:ptCount val="2"/>
                <c:pt idx="0">
                  <c:v>1</c:v>
                </c:pt>
                <c:pt idx="1">
                  <c:v>2</c:v>
                </c:pt>
              </c:numCache>
            </c:numRef>
          </c:val>
          <c:extLst>
            <c:ext xmlns:c16="http://schemas.microsoft.com/office/drawing/2014/chart" uri="{C3380CC4-5D6E-409C-BE32-E72D297353CC}">
              <c16:uniqueId val="{00000003-BD04-4655-91FA-4D25F7C04940}"/>
            </c:ext>
          </c:extLst>
        </c:ser>
        <c:ser>
          <c:idx val="3"/>
          <c:order val="3"/>
          <c:tx>
            <c:strRef>
              <c:f>Sheet1!$E$1</c:f>
              <c:strCache>
                <c:ptCount val="1"/>
                <c:pt idx="0">
                  <c:v>Neither/nor</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The ease of making the booking</c:v>
                </c:pt>
                <c:pt idx="1">
                  <c:v>Information provided in advance about the journey</c:v>
                </c:pt>
              </c:strCache>
            </c:strRef>
          </c:cat>
          <c:val>
            <c:numRef>
              <c:f>Sheet1!$E$2:$E$3</c:f>
              <c:numCache>
                <c:formatCode>General</c:formatCode>
                <c:ptCount val="2"/>
                <c:pt idx="0">
                  <c:v>5</c:v>
                </c:pt>
                <c:pt idx="1">
                  <c:v>7</c:v>
                </c:pt>
              </c:numCache>
            </c:numRef>
          </c:val>
          <c:extLst>
            <c:ext xmlns:c16="http://schemas.microsoft.com/office/drawing/2014/chart" uri="{C3380CC4-5D6E-409C-BE32-E72D297353CC}">
              <c16:uniqueId val="{00000004-BD04-4655-91FA-4D25F7C04940}"/>
            </c:ext>
          </c:extLst>
        </c:ser>
        <c:ser>
          <c:idx val="4"/>
          <c:order val="4"/>
          <c:tx>
            <c:strRef>
              <c:f>Sheet1!$F$1</c:f>
              <c:strCache>
                <c:ptCount val="1"/>
                <c:pt idx="0">
                  <c:v>Fairly satisfied</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The ease of making the booking</c:v>
                </c:pt>
                <c:pt idx="1">
                  <c:v>Information provided in advance about the journey</c:v>
                </c:pt>
              </c:strCache>
            </c:strRef>
          </c:cat>
          <c:val>
            <c:numRef>
              <c:f>Sheet1!$F$2:$F$3</c:f>
              <c:numCache>
                <c:formatCode>General</c:formatCode>
                <c:ptCount val="2"/>
                <c:pt idx="0">
                  <c:v>24</c:v>
                </c:pt>
                <c:pt idx="1">
                  <c:v>28</c:v>
                </c:pt>
              </c:numCache>
            </c:numRef>
          </c:val>
          <c:extLst>
            <c:ext xmlns:c16="http://schemas.microsoft.com/office/drawing/2014/chart" uri="{C3380CC4-5D6E-409C-BE32-E72D297353CC}">
              <c16:uniqueId val="{00000005-BD04-4655-91FA-4D25F7C04940}"/>
            </c:ext>
          </c:extLst>
        </c:ser>
        <c:ser>
          <c:idx val="5"/>
          <c:order val="5"/>
          <c:tx>
            <c:strRef>
              <c:f>Sheet1!$G$1</c:f>
              <c:strCache>
                <c:ptCount val="1"/>
                <c:pt idx="0">
                  <c:v>Very satisfied</c:v>
                </c:pt>
              </c:strCache>
            </c:strRef>
          </c:tx>
          <c:spPr>
            <a:solidFill>
              <a:srgbClr val="33991F"/>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The ease of making the booking</c:v>
                </c:pt>
                <c:pt idx="1">
                  <c:v>Information provided in advance about the journey</c:v>
                </c:pt>
              </c:strCache>
            </c:strRef>
          </c:cat>
          <c:val>
            <c:numRef>
              <c:f>Sheet1!$G$2:$G$3</c:f>
              <c:numCache>
                <c:formatCode>General</c:formatCode>
                <c:ptCount val="2"/>
                <c:pt idx="0">
                  <c:v>69</c:v>
                </c:pt>
                <c:pt idx="1">
                  <c:v>60</c:v>
                </c:pt>
              </c:numCache>
            </c:numRef>
          </c:val>
          <c:extLst>
            <c:ext xmlns:c16="http://schemas.microsoft.com/office/drawing/2014/chart" uri="{C3380CC4-5D6E-409C-BE32-E72D297353CC}">
              <c16:uniqueId val="{00000006-BD04-4655-91FA-4D25F7C04940}"/>
            </c:ext>
          </c:extLst>
        </c:ser>
        <c:dLbls>
          <c:showLegendKey val="0"/>
          <c:showVal val="0"/>
          <c:showCatName val="0"/>
          <c:showSerName val="0"/>
          <c:showPercent val="0"/>
          <c:showBubbleSize val="0"/>
        </c:dLbls>
        <c:gapWidth val="68"/>
        <c:shape val="box"/>
        <c:axId val="421141528"/>
        <c:axId val="421140352"/>
        <c:axId val="0"/>
      </c:bar3DChart>
      <c:catAx>
        <c:axId val="421141528"/>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21140352"/>
        <c:crosses val="autoZero"/>
        <c:auto val="1"/>
        <c:lblAlgn val="ctr"/>
        <c:lblOffset val="100"/>
        <c:noMultiLvlLbl val="0"/>
      </c:catAx>
      <c:valAx>
        <c:axId val="421140352"/>
        <c:scaling>
          <c:orientation val="minMax"/>
        </c:scaling>
        <c:delete val="1"/>
        <c:axPos val="t"/>
        <c:numFmt formatCode="0%" sourceLinked="1"/>
        <c:majorTickMark val="out"/>
        <c:minorTickMark val="none"/>
        <c:tickLblPos val="none"/>
        <c:crossAx val="421141528"/>
        <c:crosses val="autoZero"/>
        <c:crossBetween val="between"/>
      </c:valAx>
      <c:spPr>
        <a:ln>
          <a:noFill/>
        </a:ln>
      </c:spPr>
    </c:plotArea>
    <c:legend>
      <c:legendPos val="b"/>
      <c:layout>
        <c:manualLayout>
          <c:xMode val="edge"/>
          <c:yMode val="edge"/>
          <c:x val="0.20079923917803288"/>
          <c:y val="0.88253970884955424"/>
          <c:w val="0.74620999438517688"/>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Don't know/no opinion</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The approachability/ friendliness of staff on the platform</c:v>
                </c:pt>
                <c:pt idx="1">
                  <c:v>Knowing where and when to board the train</c:v>
                </c:pt>
                <c:pt idx="2">
                  <c:v>Being directed to your room/seat</c:v>
                </c:pt>
                <c:pt idx="3">
                  <c:v>The station facilities available while waiting for your train</c:v>
                </c:pt>
              </c:strCache>
            </c:strRef>
          </c:cat>
          <c:val>
            <c:numRef>
              <c:f>Sheet1!$B$2:$B$5</c:f>
              <c:numCache>
                <c:formatCode>General</c:formatCode>
                <c:ptCount val="4"/>
                <c:pt idx="0">
                  <c:v>3</c:v>
                </c:pt>
                <c:pt idx="1">
                  <c:v>1</c:v>
                </c:pt>
                <c:pt idx="2">
                  <c:v>3</c:v>
                </c:pt>
                <c:pt idx="3">
                  <c:v>8</c:v>
                </c:pt>
              </c:numCache>
            </c:numRef>
          </c:val>
          <c:extLst>
            <c:ext xmlns:c16="http://schemas.microsoft.com/office/drawing/2014/chart" uri="{C3380CC4-5D6E-409C-BE32-E72D297353CC}">
              <c16:uniqueId val="{00000000-FF62-4B41-9949-81E6819B8D2B}"/>
            </c:ext>
          </c:extLst>
        </c:ser>
        <c:ser>
          <c:idx val="1"/>
          <c:order val="1"/>
          <c:tx>
            <c:strRef>
              <c:f>Sheet1!$C$1</c:f>
              <c:strCache>
                <c:ptCount val="1"/>
                <c:pt idx="0">
                  <c:v>Very dissatisfied</c:v>
                </c:pt>
              </c:strCache>
            </c:strRef>
          </c:tx>
          <c:spPr>
            <a:solidFill>
              <a:srgbClr val="FF0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The approachability/ friendliness of staff on the platform</c:v>
                </c:pt>
                <c:pt idx="1">
                  <c:v>Knowing where and when to board the train</c:v>
                </c:pt>
                <c:pt idx="2">
                  <c:v>Being directed to your room/seat</c:v>
                </c:pt>
                <c:pt idx="3">
                  <c:v>The station facilities available while waiting for your train</c:v>
                </c:pt>
              </c:strCache>
            </c:strRef>
          </c:cat>
          <c:val>
            <c:numRef>
              <c:f>Sheet1!$C$2:$C$5</c:f>
              <c:numCache>
                <c:formatCode>General</c:formatCode>
                <c:ptCount val="4"/>
                <c:pt idx="0">
                  <c:v>2</c:v>
                </c:pt>
                <c:pt idx="1">
                  <c:v>3</c:v>
                </c:pt>
                <c:pt idx="2">
                  <c:v>3</c:v>
                </c:pt>
                <c:pt idx="3">
                  <c:v>8</c:v>
                </c:pt>
              </c:numCache>
            </c:numRef>
          </c:val>
          <c:extLst>
            <c:ext xmlns:c16="http://schemas.microsoft.com/office/drawing/2014/chart" uri="{C3380CC4-5D6E-409C-BE32-E72D297353CC}">
              <c16:uniqueId val="{00000001-FF62-4B41-9949-81E6819B8D2B}"/>
            </c:ext>
          </c:extLst>
        </c:ser>
        <c:ser>
          <c:idx val="2"/>
          <c:order val="2"/>
          <c:tx>
            <c:strRef>
              <c:f>Sheet1!$D$1</c:f>
              <c:strCache>
                <c:ptCount val="1"/>
                <c:pt idx="0">
                  <c:v>Fairly dissatisfied</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The approachability/ friendliness of staff on the platform</c:v>
                </c:pt>
                <c:pt idx="1">
                  <c:v>Knowing where and when to board the train</c:v>
                </c:pt>
                <c:pt idx="2">
                  <c:v>Being directed to your room/seat</c:v>
                </c:pt>
                <c:pt idx="3">
                  <c:v>The station facilities available while waiting for your train</c:v>
                </c:pt>
              </c:strCache>
            </c:strRef>
          </c:cat>
          <c:val>
            <c:numRef>
              <c:f>Sheet1!$D$2:$D$5</c:f>
              <c:numCache>
                <c:formatCode>General</c:formatCode>
                <c:ptCount val="4"/>
                <c:pt idx="0">
                  <c:v>3</c:v>
                </c:pt>
                <c:pt idx="1">
                  <c:v>7</c:v>
                </c:pt>
                <c:pt idx="2">
                  <c:v>5</c:v>
                </c:pt>
                <c:pt idx="3">
                  <c:v>14</c:v>
                </c:pt>
              </c:numCache>
            </c:numRef>
          </c:val>
          <c:extLst>
            <c:ext xmlns:c16="http://schemas.microsoft.com/office/drawing/2014/chart" uri="{C3380CC4-5D6E-409C-BE32-E72D297353CC}">
              <c16:uniqueId val="{00000002-FF62-4B41-9949-81E6819B8D2B}"/>
            </c:ext>
          </c:extLst>
        </c:ser>
        <c:ser>
          <c:idx val="3"/>
          <c:order val="3"/>
          <c:tx>
            <c:strRef>
              <c:f>Sheet1!$E$1</c:f>
              <c:strCache>
                <c:ptCount val="1"/>
                <c:pt idx="0">
                  <c:v>Neither/nor</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The approachability/ friendliness of staff on the platform</c:v>
                </c:pt>
                <c:pt idx="1">
                  <c:v>Knowing where and when to board the train</c:v>
                </c:pt>
                <c:pt idx="2">
                  <c:v>Being directed to your room/seat</c:v>
                </c:pt>
                <c:pt idx="3">
                  <c:v>The station facilities available while waiting for your train</c:v>
                </c:pt>
              </c:strCache>
            </c:strRef>
          </c:cat>
          <c:val>
            <c:numRef>
              <c:f>Sheet1!$E$2:$E$5</c:f>
              <c:numCache>
                <c:formatCode>General</c:formatCode>
                <c:ptCount val="4"/>
                <c:pt idx="0">
                  <c:v>11</c:v>
                </c:pt>
                <c:pt idx="1">
                  <c:v>9</c:v>
                </c:pt>
                <c:pt idx="2">
                  <c:v>13</c:v>
                </c:pt>
                <c:pt idx="3">
                  <c:v>24</c:v>
                </c:pt>
              </c:numCache>
            </c:numRef>
          </c:val>
          <c:extLst>
            <c:ext xmlns:c16="http://schemas.microsoft.com/office/drawing/2014/chart" uri="{C3380CC4-5D6E-409C-BE32-E72D297353CC}">
              <c16:uniqueId val="{00000003-FF62-4B41-9949-81E6819B8D2B}"/>
            </c:ext>
          </c:extLst>
        </c:ser>
        <c:ser>
          <c:idx val="4"/>
          <c:order val="4"/>
          <c:tx>
            <c:strRef>
              <c:f>Sheet1!$F$1</c:f>
              <c:strCache>
                <c:ptCount val="1"/>
                <c:pt idx="0">
                  <c:v>Fairly satisfied</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The approachability/ friendliness of staff on the platform</c:v>
                </c:pt>
                <c:pt idx="1">
                  <c:v>Knowing where and when to board the train</c:v>
                </c:pt>
                <c:pt idx="2">
                  <c:v>Being directed to your room/seat</c:v>
                </c:pt>
                <c:pt idx="3">
                  <c:v>The station facilities available while waiting for your train</c:v>
                </c:pt>
              </c:strCache>
            </c:strRef>
          </c:cat>
          <c:val>
            <c:numRef>
              <c:f>Sheet1!$F$2:$F$5</c:f>
              <c:numCache>
                <c:formatCode>General</c:formatCode>
                <c:ptCount val="4"/>
                <c:pt idx="0">
                  <c:v>22</c:v>
                </c:pt>
                <c:pt idx="1">
                  <c:v>27</c:v>
                </c:pt>
                <c:pt idx="2">
                  <c:v>25</c:v>
                </c:pt>
                <c:pt idx="3">
                  <c:v>23</c:v>
                </c:pt>
              </c:numCache>
            </c:numRef>
          </c:val>
          <c:extLst>
            <c:ext xmlns:c16="http://schemas.microsoft.com/office/drawing/2014/chart" uri="{C3380CC4-5D6E-409C-BE32-E72D297353CC}">
              <c16:uniqueId val="{00000004-FF62-4B41-9949-81E6819B8D2B}"/>
            </c:ext>
          </c:extLst>
        </c:ser>
        <c:ser>
          <c:idx val="5"/>
          <c:order val="5"/>
          <c:tx>
            <c:strRef>
              <c:f>Sheet1!$G$1</c:f>
              <c:strCache>
                <c:ptCount val="1"/>
                <c:pt idx="0">
                  <c:v>Very satisfied</c:v>
                </c:pt>
              </c:strCache>
            </c:strRef>
          </c:tx>
          <c:spPr>
            <a:solidFill>
              <a:srgbClr val="33991F"/>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The approachability/ friendliness of staff on the platform</c:v>
                </c:pt>
                <c:pt idx="1">
                  <c:v>Knowing where and when to board the train</c:v>
                </c:pt>
                <c:pt idx="2">
                  <c:v>Being directed to your room/seat</c:v>
                </c:pt>
                <c:pt idx="3">
                  <c:v>The station facilities available while waiting for your train</c:v>
                </c:pt>
              </c:strCache>
            </c:strRef>
          </c:cat>
          <c:val>
            <c:numRef>
              <c:f>Sheet1!$G$2:$G$5</c:f>
              <c:numCache>
                <c:formatCode>General</c:formatCode>
                <c:ptCount val="4"/>
                <c:pt idx="0">
                  <c:v>59</c:v>
                </c:pt>
                <c:pt idx="1">
                  <c:v>54</c:v>
                </c:pt>
                <c:pt idx="2">
                  <c:v>51</c:v>
                </c:pt>
                <c:pt idx="3">
                  <c:v>22</c:v>
                </c:pt>
              </c:numCache>
            </c:numRef>
          </c:val>
          <c:extLst>
            <c:ext xmlns:c16="http://schemas.microsoft.com/office/drawing/2014/chart" uri="{C3380CC4-5D6E-409C-BE32-E72D297353CC}">
              <c16:uniqueId val="{00000005-FF62-4B41-9949-81E6819B8D2B}"/>
            </c:ext>
          </c:extLst>
        </c:ser>
        <c:dLbls>
          <c:showLegendKey val="0"/>
          <c:showVal val="0"/>
          <c:showCatName val="0"/>
          <c:showSerName val="0"/>
          <c:showPercent val="0"/>
          <c:showBubbleSize val="0"/>
        </c:dLbls>
        <c:gapWidth val="68"/>
        <c:shape val="box"/>
        <c:axId val="421138784"/>
        <c:axId val="421141920"/>
        <c:axId val="0"/>
      </c:bar3DChart>
      <c:catAx>
        <c:axId val="421138784"/>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21141920"/>
        <c:crosses val="autoZero"/>
        <c:auto val="1"/>
        <c:lblAlgn val="ctr"/>
        <c:lblOffset val="100"/>
        <c:noMultiLvlLbl val="0"/>
      </c:catAx>
      <c:valAx>
        <c:axId val="421141920"/>
        <c:scaling>
          <c:orientation val="minMax"/>
        </c:scaling>
        <c:delete val="1"/>
        <c:axPos val="t"/>
        <c:numFmt formatCode="0%" sourceLinked="1"/>
        <c:majorTickMark val="out"/>
        <c:minorTickMark val="none"/>
        <c:tickLblPos val="none"/>
        <c:crossAx val="421138784"/>
        <c:crosses val="autoZero"/>
        <c:crossBetween val="between"/>
      </c:valAx>
      <c:spPr>
        <a:ln>
          <a:noFill/>
        </a:ln>
      </c:spPr>
    </c:plotArea>
    <c:legend>
      <c:legendPos val="b"/>
      <c:layout>
        <c:manualLayout>
          <c:xMode val="edge"/>
          <c:yMode val="edge"/>
          <c:x val="0.20079923917803288"/>
          <c:y val="0.88253970884955424"/>
          <c:w val="0.74620999438517688"/>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Overall train satisfaction</c:v>
                </c:pt>
              </c:strCache>
            </c:strRef>
          </c:tx>
          <c:spPr>
            <a:ln>
              <a:solidFill>
                <a:schemeClr val="tx2"/>
              </a:solidFill>
            </a:ln>
          </c:spPr>
          <c:marker>
            <c:spPr>
              <a:solidFill>
                <a:schemeClr val="tx2"/>
              </a:solidFill>
              <a:ln>
                <a:solidFill>
                  <a:schemeClr val="tx2"/>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11"/>
                <c:pt idx="0">
                  <c:v>P06</c:v>
                </c:pt>
                <c:pt idx="1">
                  <c:v>P07</c:v>
                </c:pt>
                <c:pt idx="2">
                  <c:v>P08</c:v>
                </c:pt>
                <c:pt idx="3">
                  <c:v>P09</c:v>
                </c:pt>
                <c:pt idx="4">
                  <c:v>P10</c:v>
                </c:pt>
                <c:pt idx="5">
                  <c:v>P11</c:v>
                </c:pt>
                <c:pt idx="6">
                  <c:v>P12</c:v>
                </c:pt>
                <c:pt idx="7">
                  <c:v>P13</c:v>
                </c:pt>
                <c:pt idx="8">
                  <c:v>P01</c:v>
                </c:pt>
                <c:pt idx="9">
                  <c:v>P02</c:v>
                </c:pt>
                <c:pt idx="10">
                  <c:v>P03</c:v>
                </c:pt>
              </c:strCache>
            </c:strRef>
          </c:cat>
          <c:val>
            <c:numRef>
              <c:f>Sheet1!$B$2:$B$27</c:f>
              <c:numCache>
                <c:formatCode>General</c:formatCode>
                <c:ptCount val="11"/>
                <c:pt idx="0">
                  <c:v>76</c:v>
                </c:pt>
                <c:pt idx="1">
                  <c:v>82</c:v>
                </c:pt>
                <c:pt idx="2">
                  <c:v>80</c:v>
                </c:pt>
                <c:pt idx="3">
                  <c:v>83</c:v>
                </c:pt>
                <c:pt idx="4">
                  <c:v>72</c:v>
                </c:pt>
                <c:pt idx="5">
                  <c:v>78</c:v>
                </c:pt>
                <c:pt idx="6">
                  <c:v>79</c:v>
                </c:pt>
                <c:pt idx="7">
                  <c:v>76</c:v>
                </c:pt>
                <c:pt idx="8">
                  <c:v>77</c:v>
                </c:pt>
                <c:pt idx="9">
                  <c:v>72</c:v>
                </c:pt>
                <c:pt idx="10">
                  <c:v>69</c:v>
                </c:pt>
              </c:numCache>
            </c:numRef>
          </c:val>
          <c:smooth val="0"/>
          <c:extLst>
            <c:ext xmlns:c16="http://schemas.microsoft.com/office/drawing/2014/chart" uri="{C3380CC4-5D6E-409C-BE32-E72D297353CC}">
              <c16:uniqueId val="{00000000-6A50-4DE5-9C6C-988363DBC1A2}"/>
            </c:ext>
          </c:extLst>
        </c:ser>
        <c:dLbls>
          <c:showLegendKey val="0"/>
          <c:showVal val="0"/>
          <c:showCatName val="0"/>
          <c:showSerName val="0"/>
          <c:showPercent val="0"/>
          <c:showBubbleSize val="0"/>
        </c:dLbls>
        <c:marker val="1"/>
        <c:smooth val="0"/>
        <c:axId val="262474272"/>
        <c:axId val="262470744"/>
      </c:lineChart>
      <c:catAx>
        <c:axId val="262474272"/>
        <c:scaling>
          <c:orientation val="minMax"/>
        </c:scaling>
        <c:delete val="0"/>
        <c:axPos val="b"/>
        <c:numFmt formatCode="General" sourceLinked="0"/>
        <c:majorTickMark val="none"/>
        <c:minorTickMark val="none"/>
        <c:tickLblPos val="nextTo"/>
        <c:spPr>
          <a:ln>
            <a:solidFill>
              <a:schemeClr val="accent6">
                <a:lumMod val="50000"/>
              </a:schemeClr>
            </a:solidFill>
          </a:ln>
        </c:spPr>
        <c:crossAx val="262470744"/>
        <c:crosses val="autoZero"/>
        <c:auto val="1"/>
        <c:lblAlgn val="ctr"/>
        <c:lblOffset val="100"/>
        <c:noMultiLvlLbl val="0"/>
      </c:catAx>
      <c:valAx>
        <c:axId val="262470744"/>
        <c:scaling>
          <c:orientation val="minMax"/>
          <c:max val="100"/>
          <c:min val="50"/>
        </c:scaling>
        <c:delete val="0"/>
        <c:axPos val="l"/>
        <c:numFmt formatCode="General" sourceLinked="1"/>
        <c:majorTickMark val="none"/>
        <c:minorTickMark val="none"/>
        <c:tickLblPos val="nextTo"/>
        <c:spPr>
          <a:ln>
            <a:noFill/>
          </a:ln>
        </c:spPr>
        <c:crossAx val="262474272"/>
        <c:crosses val="autoZero"/>
        <c:crossBetween val="between"/>
        <c:majorUnit val="10"/>
        <c:minorUnit val="1"/>
      </c:valAx>
    </c:plotArea>
    <c:plotVisOnly val="1"/>
    <c:dispBlanksAs val="gap"/>
    <c:showDLblsOverMax val="0"/>
  </c:chart>
  <c:spPr>
    <a:ln>
      <a:noFill/>
    </a:ln>
  </c:spPr>
  <c:txPr>
    <a:bodyPr/>
    <a:lstStyle/>
    <a:p>
      <a:pPr>
        <a:defRPr sz="800">
          <a:solidFill>
            <a:schemeClr val="tx2"/>
          </a:solidFil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339933"/>
            </a:solidFill>
          </c:spPr>
          <c:dPt>
            <c:idx val="0"/>
            <c:bubble3D val="0"/>
            <c:spPr>
              <a:solidFill>
                <a:srgbClr val="339933"/>
              </a:solidFill>
              <a:ln w="19050">
                <a:solidFill>
                  <a:schemeClr val="lt1"/>
                </a:solidFill>
              </a:ln>
              <a:effectLst/>
            </c:spPr>
            <c:extLst>
              <c:ext xmlns:c16="http://schemas.microsoft.com/office/drawing/2014/chart" uri="{C3380CC4-5D6E-409C-BE32-E72D297353CC}">
                <c16:uniqueId val="{00000001-5B3C-4B06-832A-245A65C98999}"/>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5B3C-4B06-832A-245A65C98999}"/>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5B3C-4B06-832A-245A65C98999}"/>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5B3C-4B06-832A-245A65C9899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 and I did</c:v>
                </c:pt>
                <c:pt idx="1">
                  <c:v>Yes - but I did not</c:v>
                </c:pt>
                <c:pt idx="2">
                  <c:v>No</c:v>
                </c:pt>
                <c:pt idx="3">
                  <c:v>Don't know</c:v>
                </c:pt>
              </c:strCache>
            </c:strRef>
          </c:cat>
          <c:val>
            <c:numRef>
              <c:f>Sheet1!$B$2:$B$5</c:f>
              <c:numCache>
                <c:formatCode>0%</c:formatCode>
                <c:ptCount val="4"/>
                <c:pt idx="0">
                  <c:v>0.42</c:v>
                </c:pt>
                <c:pt idx="1">
                  <c:v>0.12</c:v>
                </c:pt>
                <c:pt idx="2">
                  <c:v>0.3</c:v>
                </c:pt>
                <c:pt idx="3">
                  <c:v>0.15</c:v>
                </c:pt>
              </c:numCache>
            </c:numRef>
          </c:val>
          <c:extLst>
            <c:ext xmlns:c16="http://schemas.microsoft.com/office/drawing/2014/chart" uri="{C3380CC4-5D6E-409C-BE32-E72D297353CC}">
              <c16:uniqueId val="{00000008-5B3C-4B06-832A-245A65C9899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None available</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approachability/ friendliness of staff</c:v>
                </c:pt>
                <c:pt idx="1">
                  <c:v>Information provided about boarding times, platforms, etc</c:v>
                </c:pt>
                <c:pt idx="2">
                  <c:v>The facilities available</c:v>
                </c:pt>
                <c:pt idx="3">
                  <c:v>The ambience</c:v>
                </c:pt>
                <c:pt idx="4">
                  <c:v>The refreshments available</c:v>
                </c:pt>
              </c:strCache>
            </c:strRef>
          </c:cat>
          <c:val>
            <c:numRef>
              <c:f>Sheet1!$B$2:$B$6</c:f>
              <c:numCache>
                <c:formatCode>General</c:formatCode>
                <c:ptCount val="5"/>
                <c:pt idx="4">
                  <c:v>3</c:v>
                </c:pt>
              </c:numCache>
            </c:numRef>
          </c:val>
          <c:extLst>
            <c:ext xmlns:c16="http://schemas.microsoft.com/office/drawing/2014/chart" uri="{C3380CC4-5D6E-409C-BE32-E72D297353CC}">
              <c16:uniqueId val="{00000000-DD4A-42E1-B40E-16148E8CC18C}"/>
            </c:ext>
          </c:extLst>
        </c:ser>
        <c:ser>
          <c:idx val="1"/>
          <c:order val="1"/>
          <c:tx>
            <c:strRef>
              <c:f>Sheet1!$C$1</c:f>
              <c:strCache>
                <c:ptCount val="1"/>
                <c:pt idx="0">
                  <c:v>One star</c:v>
                </c:pt>
              </c:strCache>
            </c:strRef>
          </c:tx>
          <c:spPr>
            <a:solidFill>
              <a:srgbClr val="FF0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The approachability/ friendliness of staff</c:v>
                </c:pt>
                <c:pt idx="1">
                  <c:v>Information provided about boarding times, platforms, etc</c:v>
                </c:pt>
                <c:pt idx="2">
                  <c:v>The facilities available</c:v>
                </c:pt>
                <c:pt idx="3">
                  <c:v>The ambience</c:v>
                </c:pt>
                <c:pt idx="4">
                  <c:v>The refreshments available</c:v>
                </c:pt>
              </c:strCache>
            </c:strRef>
          </c:cat>
          <c:val>
            <c:numRef>
              <c:f>Sheet1!$C$2:$C$6</c:f>
              <c:numCache>
                <c:formatCode>General</c:formatCode>
                <c:ptCount val="5"/>
                <c:pt idx="0">
                  <c:v>5</c:v>
                </c:pt>
                <c:pt idx="1">
                  <c:v>8</c:v>
                </c:pt>
                <c:pt idx="2">
                  <c:v>9</c:v>
                </c:pt>
                <c:pt idx="3">
                  <c:v>11</c:v>
                </c:pt>
                <c:pt idx="4">
                  <c:v>12</c:v>
                </c:pt>
              </c:numCache>
            </c:numRef>
          </c:val>
          <c:extLst>
            <c:ext xmlns:c16="http://schemas.microsoft.com/office/drawing/2014/chart" uri="{C3380CC4-5D6E-409C-BE32-E72D297353CC}">
              <c16:uniqueId val="{00000001-DD4A-42E1-B40E-16148E8CC18C}"/>
            </c:ext>
          </c:extLst>
        </c:ser>
        <c:ser>
          <c:idx val="2"/>
          <c:order val="2"/>
          <c:tx>
            <c:strRef>
              <c:f>Sheet1!$D$1</c:f>
              <c:strCache>
                <c:ptCount val="1"/>
                <c:pt idx="0">
                  <c:v>Two stars</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The approachability/ friendliness of staff</c:v>
                </c:pt>
                <c:pt idx="1">
                  <c:v>Information provided about boarding times, platforms, etc</c:v>
                </c:pt>
                <c:pt idx="2">
                  <c:v>The facilities available</c:v>
                </c:pt>
                <c:pt idx="3">
                  <c:v>The ambience</c:v>
                </c:pt>
                <c:pt idx="4">
                  <c:v>The refreshments available</c:v>
                </c:pt>
              </c:strCache>
            </c:strRef>
          </c:cat>
          <c:val>
            <c:numRef>
              <c:f>Sheet1!$D$2:$D$6</c:f>
              <c:numCache>
                <c:formatCode>General</c:formatCode>
                <c:ptCount val="5"/>
                <c:pt idx="0">
                  <c:v>5</c:v>
                </c:pt>
                <c:pt idx="1">
                  <c:v>9</c:v>
                </c:pt>
                <c:pt idx="2">
                  <c:v>11</c:v>
                </c:pt>
                <c:pt idx="3">
                  <c:v>11</c:v>
                </c:pt>
                <c:pt idx="4">
                  <c:v>11</c:v>
                </c:pt>
              </c:numCache>
            </c:numRef>
          </c:val>
          <c:extLst>
            <c:ext xmlns:c16="http://schemas.microsoft.com/office/drawing/2014/chart" uri="{C3380CC4-5D6E-409C-BE32-E72D297353CC}">
              <c16:uniqueId val="{00000002-DD4A-42E1-B40E-16148E8CC18C}"/>
            </c:ext>
          </c:extLst>
        </c:ser>
        <c:ser>
          <c:idx val="3"/>
          <c:order val="3"/>
          <c:tx>
            <c:strRef>
              <c:f>Sheet1!$E$1</c:f>
              <c:strCache>
                <c:ptCount val="1"/>
                <c:pt idx="0">
                  <c:v>Three stars</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The approachability/ friendliness of staff</c:v>
                </c:pt>
                <c:pt idx="1">
                  <c:v>Information provided about boarding times, platforms, etc</c:v>
                </c:pt>
                <c:pt idx="2">
                  <c:v>The facilities available</c:v>
                </c:pt>
                <c:pt idx="3">
                  <c:v>The ambience</c:v>
                </c:pt>
                <c:pt idx="4">
                  <c:v>The refreshments available</c:v>
                </c:pt>
              </c:strCache>
            </c:strRef>
          </c:cat>
          <c:val>
            <c:numRef>
              <c:f>Sheet1!$E$2:$E$6</c:f>
              <c:numCache>
                <c:formatCode>General</c:formatCode>
                <c:ptCount val="5"/>
                <c:pt idx="0">
                  <c:v>14</c:v>
                </c:pt>
                <c:pt idx="1">
                  <c:v>14</c:v>
                </c:pt>
                <c:pt idx="2">
                  <c:v>18</c:v>
                </c:pt>
                <c:pt idx="3">
                  <c:v>31</c:v>
                </c:pt>
                <c:pt idx="4">
                  <c:v>21</c:v>
                </c:pt>
              </c:numCache>
            </c:numRef>
          </c:val>
          <c:extLst>
            <c:ext xmlns:c16="http://schemas.microsoft.com/office/drawing/2014/chart" uri="{C3380CC4-5D6E-409C-BE32-E72D297353CC}">
              <c16:uniqueId val="{00000003-DD4A-42E1-B40E-16148E8CC18C}"/>
            </c:ext>
          </c:extLst>
        </c:ser>
        <c:ser>
          <c:idx val="4"/>
          <c:order val="4"/>
          <c:tx>
            <c:strRef>
              <c:f>Sheet1!$F$1</c:f>
              <c:strCache>
                <c:ptCount val="1"/>
                <c:pt idx="0">
                  <c:v>Four stars</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The approachability/ friendliness of staff</c:v>
                </c:pt>
                <c:pt idx="1">
                  <c:v>Information provided about boarding times, platforms, etc</c:v>
                </c:pt>
                <c:pt idx="2">
                  <c:v>The facilities available</c:v>
                </c:pt>
                <c:pt idx="3">
                  <c:v>The ambience</c:v>
                </c:pt>
                <c:pt idx="4">
                  <c:v>The refreshments available</c:v>
                </c:pt>
              </c:strCache>
            </c:strRef>
          </c:cat>
          <c:val>
            <c:numRef>
              <c:f>Sheet1!$F$2:$F$6</c:f>
              <c:numCache>
                <c:formatCode>General</c:formatCode>
                <c:ptCount val="5"/>
                <c:pt idx="0">
                  <c:v>23</c:v>
                </c:pt>
                <c:pt idx="1">
                  <c:v>28</c:v>
                </c:pt>
                <c:pt idx="2">
                  <c:v>31</c:v>
                </c:pt>
                <c:pt idx="3">
                  <c:v>22</c:v>
                </c:pt>
                <c:pt idx="4">
                  <c:v>32</c:v>
                </c:pt>
              </c:numCache>
            </c:numRef>
          </c:val>
          <c:extLst>
            <c:ext xmlns:c16="http://schemas.microsoft.com/office/drawing/2014/chart" uri="{C3380CC4-5D6E-409C-BE32-E72D297353CC}">
              <c16:uniqueId val="{00000004-DD4A-42E1-B40E-16148E8CC18C}"/>
            </c:ext>
          </c:extLst>
        </c:ser>
        <c:ser>
          <c:idx val="5"/>
          <c:order val="5"/>
          <c:tx>
            <c:strRef>
              <c:f>Sheet1!$G$1</c:f>
              <c:strCache>
                <c:ptCount val="1"/>
                <c:pt idx="0">
                  <c:v>Five stars</c:v>
                </c:pt>
              </c:strCache>
            </c:strRef>
          </c:tx>
          <c:spPr>
            <a:solidFill>
              <a:srgbClr val="33991F"/>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approachability/ friendliness of staff</c:v>
                </c:pt>
                <c:pt idx="1">
                  <c:v>Information provided about boarding times, platforms, etc</c:v>
                </c:pt>
                <c:pt idx="2">
                  <c:v>The facilities available</c:v>
                </c:pt>
                <c:pt idx="3">
                  <c:v>The ambience</c:v>
                </c:pt>
                <c:pt idx="4">
                  <c:v>The refreshments available</c:v>
                </c:pt>
              </c:strCache>
            </c:strRef>
          </c:cat>
          <c:val>
            <c:numRef>
              <c:f>Sheet1!$G$2:$G$6</c:f>
              <c:numCache>
                <c:formatCode>General</c:formatCode>
                <c:ptCount val="5"/>
                <c:pt idx="0">
                  <c:v>53</c:v>
                </c:pt>
                <c:pt idx="1">
                  <c:v>42</c:v>
                </c:pt>
                <c:pt idx="2">
                  <c:v>31</c:v>
                </c:pt>
                <c:pt idx="3">
                  <c:v>26</c:v>
                </c:pt>
                <c:pt idx="4">
                  <c:v>20</c:v>
                </c:pt>
              </c:numCache>
            </c:numRef>
          </c:val>
          <c:extLst>
            <c:ext xmlns:c16="http://schemas.microsoft.com/office/drawing/2014/chart" uri="{C3380CC4-5D6E-409C-BE32-E72D297353CC}">
              <c16:uniqueId val="{00000005-DD4A-42E1-B40E-16148E8CC18C}"/>
            </c:ext>
          </c:extLst>
        </c:ser>
        <c:dLbls>
          <c:showLegendKey val="0"/>
          <c:showVal val="0"/>
          <c:showCatName val="0"/>
          <c:showSerName val="0"/>
          <c:showPercent val="0"/>
          <c:showBubbleSize val="0"/>
        </c:dLbls>
        <c:gapWidth val="68"/>
        <c:shape val="box"/>
        <c:axId val="421142704"/>
        <c:axId val="421139568"/>
        <c:axId val="0"/>
      </c:bar3DChart>
      <c:catAx>
        <c:axId val="421142704"/>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21139568"/>
        <c:crosses val="autoZero"/>
        <c:auto val="1"/>
        <c:lblAlgn val="ctr"/>
        <c:lblOffset val="100"/>
        <c:noMultiLvlLbl val="0"/>
      </c:catAx>
      <c:valAx>
        <c:axId val="421139568"/>
        <c:scaling>
          <c:orientation val="minMax"/>
        </c:scaling>
        <c:delete val="1"/>
        <c:axPos val="t"/>
        <c:numFmt formatCode="0%" sourceLinked="1"/>
        <c:majorTickMark val="out"/>
        <c:minorTickMark val="none"/>
        <c:tickLblPos val="none"/>
        <c:crossAx val="421142704"/>
        <c:crosses val="autoZero"/>
        <c:crossBetween val="between"/>
      </c:valAx>
      <c:spPr>
        <a:ln>
          <a:noFill/>
        </a:ln>
      </c:spPr>
    </c:plotArea>
    <c:legend>
      <c:legendPos val="b"/>
      <c:layout>
        <c:manualLayout>
          <c:xMode val="edge"/>
          <c:yMode val="edge"/>
          <c:x val="0.20079923917803288"/>
          <c:y val="0.88253970884955424"/>
          <c:w val="0.74620999438517688"/>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94043193033838"/>
          <c:y val="0.39059230794455069"/>
          <c:w val="0.47473959369275193"/>
          <c:h val="0.56968774606299211"/>
        </c:manualLayout>
      </c:layout>
      <c:pieChart>
        <c:varyColors val="1"/>
        <c:ser>
          <c:idx val="0"/>
          <c:order val="0"/>
          <c:tx>
            <c:strRef>
              <c:f>Sheet1!$B$1</c:f>
              <c:strCache>
                <c:ptCount val="1"/>
                <c:pt idx="0">
                  <c:v>Column1</c:v>
                </c:pt>
              </c:strCache>
            </c:strRef>
          </c:tx>
          <c:spPr>
            <a:solidFill>
              <a:srgbClr val="339933"/>
            </a:solidFill>
          </c:spPr>
          <c:dPt>
            <c:idx val="0"/>
            <c:bubble3D val="0"/>
            <c:spPr>
              <a:solidFill>
                <a:srgbClr val="339933"/>
              </a:solidFill>
              <a:ln w="19050">
                <a:solidFill>
                  <a:schemeClr val="lt1"/>
                </a:solidFill>
              </a:ln>
              <a:effectLst/>
            </c:spPr>
            <c:extLst>
              <c:ext xmlns:c16="http://schemas.microsoft.com/office/drawing/2014/chart" uri="{C3380CC4-5D6E-409C-BE32-E72D297353CC}">
                <c16:uniqueId val="{00000001-E517-4601-A722-803DAB46B68C}"/>
              </c:ext>
            </c:extLst>
          </c:dPt>
          <c:dPt>
            <c:idx val="1"/>
            <c:bubble3D val="0"/>
            <c:spPr>
              <a:solidFill>
                <a:srgbClr val="FF6600"/>
              </a:solidFill>
              <a:ln w="19050">
                <a:solidFill>
                  <a:schemeClr val="lt1"/>
                </a:solidFill>
              </a:ln>
              <a:effectLst/>
            </c:spPr>
            <c:extLst>
              <c:ext xmlns:c16="http://schemas.microsoft.com/office/drawing/2014/chart" uri="{C3380CC4-5D6E-409C-BE32-E72D297353CC}">
                <c16:uniqueId val="{00000003-E517-4601-A722-803DAB46B68C}"/>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E517-4601-A722-803DAB46B68C}"/>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E517-4601-A722-803DAB46B68C}"/>
              </c:ext>
            </c:extLst>
          </c:dPt>
          <c:dLbls>
            <c:dLbl>
              <c:idx val="0"/>
              <c:layout>
                <c:manualLayout>
                  <c:x val="2.4684209036987762E-3"/>
                  <c:y val="7.7345718503937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17-4601-A722-803DAB46B68C}"/>
                </c:ext>
              </c:extLst>
            </c:dLbl>
            <c:dLbl>
              <c:idx val="3"/>
              <c:layout>
                <c:manualLayout>
                  <c:x val="1.8137705816229571E-2"/>
                  <c:y val="6.7970718503936947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517-4601-A722-803DAB46B68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c:v>
                </c:pt>
                <c:pt idx="1">
                  <c:v>No, I did not know that show facilities were available</c:v>
                </c:pt>
                <c:pt idx="2">
                  <c:v>No, I knew that shower facilities were available and chose not to use them </c:v>
                </c:pt>
                <c:pt idx="3">
                  <c:v>Shower facilities were not available</c:v>
                </c:pt>
              </c:strCache>
            </c:strRef>
          </c:cat>
          <c:val>
            <c:numRef>
              <c:f>Sheet1!$B$2:$B$5</c:f>
              <c:numCache>
                <c:formatCode>0%</c:formatCode>
                <c:ptCount val="4"/>
                <c:pt idx="0">
                  <c:v>0.03</c:v>
                </c:pt>
                <c:pt idx="1">
                  <c:v>0.54</c:v>
                </c:pt>
                <c:pt idx="2">
                  <c:v>0.41</c:v>
                </c:pt>
                <c:pt idx="3">
                  <c:v>0.02</c:v>
                </c:pt>
              </c:numCache>
            </c:numRef>
          </c:val>
          <c:extLst>
            <c:ext xmlns:c16="http://schemas.microsoft.com/office/drawing/2014/chart" uri="{C3380CC4-5D6E-409C-BE32-E72D297353CC}">
              <c16:uniqueId val="{00000008-E517-4601-A722-803DAB46B68C}"/>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2.1164991191618094E-2"/>
          <c:y val="1.8749999999999999E-2"/>
          <c:w val="0.89803809955786595"/>
          <c:h val="0.3489361491313887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One star</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Caledonian Sleeper (497)</c:v>
                </c:pt>
                <c:pt idx="3">
                  <c:v>Travelling for work (86)</c:v>
                </c:pt>
                <c:pt idx="4">
                  <c:v>Leisure (384)</c:v>
                </c:pt>
                <c:pt idx="6">
                  <c:v>Weekday (316)</c:v>
                </c:pt>
                <c:pt idx="7">
                  <c:v>Weekend (181)</c:v>
                </c:pt>
              </c:strCache>
            </c:strRef>
          </c:cat>
          <c:val>
            <c:numRef>
              <c:f>Sheet1!$B$2:$B$9</c:f>
              <c:numCache>
                <c:formatCode>General</c:formatCode>
                <c:ptCount val="8"/>
                <c:pt idx="0">
                  <c:v>6</c:v>
                </c:pt>
                <c:pt idx="3">
                  <c:v>7</c:v>
                </c:pt>
                <c:pt idx="4">
                  <c:v>6</c:v>
                </c:pt>
                <c:pt idx="6">
                  <c:v>7</c:v>
                </c:pt>
                <c:pt idx="7">
                  <c:v>4</c:v>
                </c:pt>
              </c:numCache>
            </c:numRef>
          </c:val>
          <c:extLst>
            <c:ext xmlns:c16="http://schemas.microsoft.com/office/drawing/2014/chart" uri="{C3380CC4-5D6E-409C-BE32-E72D297353CC}">
              <c16:uniqueId val="{00000000-F2D8-4CCD-84FA-3127F17D51A0}"/>
            </c:ext>
          </c:extLst>
        </c:ser>
        <c:ser>
          <c:idx val="1"/>
          <c:order val="1"/>
          <c:tx>
            <c:strRef>
              <c:f>Sheet1!$C$1</c:f>
              <c:strCache>
                <c:ptCount val="1"/>
                <c:pt idx="0">
                  <c:v>Two stars</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(497)</c:v>
                </c:pt>
                <c:pt idx="3">
                  <c:v>Travelling for work (86)</c:v>
                </c:pt>
                <c:pt idx="4">
                  <c:v>Leisure (384)</c:v>
                </c:pt>
                <c:pt idx="6">
                  <c:v>Weekday (316)</c:v>
                </c:pt>
                <c:pt idx="7">
                  <c:v>Weekend (181)</c:v>
                </c:pt>
              </c:strCache>
            </c:strRef>
          </c:cat>
          <c:val>
            <c:numRef>
              <c:f>Sheet1!$C$2:$C$9</c:f>
              <c:numCache>
                <c:formatCode>General</c:formatCode>
                <c:ptCount val="8"/>
                <c:pt idx="0">
                  <c:v>7</c:v>
                </c:pt>
                <c:pt idx="3">
                  <c:v>9</c:v>
                </c:pt>
                <c:pt idx="4">
                  <c:v>7</c:v>
                </c:pt>
                <c:pt idx="6">
                  <c:v>7</c:v>
                </c:pt>
                <c:pt idx="7">
                  <c:v>7</c:v>
                </c:pt>
              </c:numCache>
            </c:numRef>
          </c:val>
          <c:extLst>
            <c:ext xmlns:c16="http://schemas.microsoft.com/office/drawing/2014/chart" uri="{C3380CC4-5D6E-409C-BE32-E72D297353CC}">
              <c16:uniqueId val="{00000001-F2D8-4CCD-84FA-3127F17D51A0}"/>
            </c:ext>
          </c:extLst>
        </c:ser>
        <c:ser>
          <c:idx val="2"/>
          <c:order val="2"/>
          <c:tx>
            <c:strRef>
              <c:f>Sheet1!$D$1</c:f>
              <c:strCache>
                <c:ptCount val="1"/>
                <c:pt idx="0">
                  <c:v>Three stars</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(497)</c:v>
                </c:pt>
                <c:pt idx="3">
                  <c:v>Travelling for work (86)</c:v>
                </c:pt>
                <c:pt idx="4">
                  <c:v>Leisure (384)</c:v>
                </c:pt>
                <c:pt idx="6">
                  <c:v>Weekday (316)</c:v>
                </c:pt>
                <c:pt idx="7">
                  <c:v>Weekend (181)</c:v>
                </c:pt>
              </c:strCache>
            </c:strRef>
          </c:cat>
          <c:val>
            <c:numRef>
              <c:f>Sheet1!$D$2:$D$9</c:f>
              <c:numCache>
                <c:formatCode>General</c:formatCode>
                <c:ptCount val="8"/>
                <c:pt idx="0">
                  <c:v>21</c:v>
                </c:pt>
                <c:pt idx="3">
                  <c:v>19</c:v>
                </c:pt>
                <c:pt idx="4">
                  <c:v>21</c:v>
                </c:pt>
                <c:pt idx="6">
                  <c:v>22</c:v>
                </c:pt>
                <c:pt idx="7">
                  <c:v>19</c:v>
                </c:pt>
              </c:numCache>
            </c:numRef>
          </c:val>
          <c:extLst>
            <c:ext xmlns:c16="http://schemas.microsoft.com/office/drawing/2014/chart" uri="{C3380CC4-5D6E-409C-BE32-E72D297353CC}">
              <c16:uniqueId val="{00000002-F2D8-4CCD-84FA-3127F17D51A0}"/>
            </c:ext>
          </c:extLst>
        </c:ser>
        <c:ser>
          <c:idx val="3"/>
          <c:order val="3"/>
          <c:tx>
            <c:strRef>
              <c:f>Sheet1!$E$1</c:f>
              <c:strCache>
                <c:ptCount val="1"/>
                <c:pt idx="0">
                  <c:v>Four stars</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(497)</c:v>
                </c:pt>
                <c:pt idx="3">
                  <c:v>Travelling for work (86)</c:v>
                </c:pt>
                <c:pt idx="4">
                  <c:v>Leisure (384)</c:v>
                </c:pt>
                <c:pt idx="6">
                  <c:v>Weekday (316)</c:v>
                </c:pt>
                <c:pt idx="7">
                  <c:v>Weekend (181)</c:v>
                </c:pt>
              </c:strCache>
            </c:strRef>
          </c:cat>
          <c:val>
            <c:numRef>
              <c:f>Sheet1!$E$2:$E$9</c:f>
              <c:numCache>
                <c:formatCode>General</c:formatCode>
                <c:ptCount val="8"/>
                <c:pt idx="0">
                  <c:v>39</c:v>
                </c:pt>
                <c:pt idx="3">
                  <c:v>37</c:v>
                </c:pt>
                <c:pt idx="4">
                  <c:v>40</c:v>
                </c:pt>
                <c:pt idx="6">
                  <c:v>34</c:v>
                </c:pt>
                <c:pt idx="7">
                  <c:v>47</c:v>
                </c:pt>
              </c:numCache>
            </c:numRef>
          </c:val>
          <c:extLst>
            <c:ext xmlns:c16="http://schemas.microsoft.com/office/drawing/2014/chart" uri="{C3380CC4-5D6E-409C-BE32-E72D297353CC}">
              <c16:uniqueId val="{00000003-F2D8-4CCD-84FA-3127F17D51A0}"/>
            </c:ext>
          </c:extLst>
        </c:ser>
        <c:ser>
          <c:idx val="4"/>
          <c:order val="4"/>
          <c:tx>
            <c:strRef>
              <c:f>Sheet1!$F$1</c:f>
              <c:strCache>
                <c:ptCount val="1"/>
                <c:pt idx="0">
                  <c:v>Five stars</c:v>
                </c:pt>
              </c:strCache>
            </c:strRef>
          </c:tx>
          <c:spPr>
            <a:solidFill>
              <a:srgbClr val="00B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Caledonian Sleeper (497)</c:v>
                </c:pt>
                <c:pt idx="3">
                  <c:v>Travelling for work (86)</c:v>
                </c:pt>
                <c:pt idx="4">
                  <c:v>Leisure (384)</c:v>
                </c:pt>
                <c:pt idx="6">
                  <c:v>Weekday (316)</c:v>
                </c:pt>
                <c:pt idx="7">
                  <c:v>Weekend (181)</c:v>
                </c:pt>
              </c:strCache>
            </c:strRef>
          </c:cat>
          <c:val>
            <c:numRef>
              <c:f>Sheet1!$F$2:$F$9</c:f>
              <c:numCache>
                <c:formatCode>General</c:formatCode>
                <c:ptCount val="8"/>
                <c:pt idx="0">
                  <c:v>27</c:v>
                </c:pt>
                <c:pt idx="3">
                  <c:v>28</c:v>
                </c:pt>
                <c:pt idx="4">
                  <c:v>27</c:v>
                </c:pt>
                <c:pt idx="6">
                  <c:v>29</c:v>
                </c:pt>
                <c:pt idx="7">
                  <c:v>23</c:v>
                </c:pt>
              </c:numCache>
            </c:numRef>
          </c:val>
          <c:extLst>
            <c:ext xmlns:c16="http://schemas.microsoft.com/office/drawing/2014/chart" uri="{C3380CC4-5D6E-409C-BE32-E72D297353CC}">
              <c16:uniqueId val="{00000004-F2D8-4CCD-84FA-3127F17D51A0}"/>
            </c:ext>
          </c:extLst>
        </c:ser>
        <c:dLbls>
          <c:showLegendKey val="0"/>
          <c:showVal val="0"/>
          <c:showCatName val="0"/>
          <c:showSerName val="0"/>
          <c:showPercent val="0"/>
          <c:showBubbleSize val="0"/>
        </c:dLbls>
        <c:gapWidth val="68"/>
        <c:shape val="box"/>
        <c:axId val="422491392"/>
        <c:axId val="422497664"/>
        <c:axId val="0"/>
      </c:bar3DChart>
      <c:catAx>
        <c:axId val="422491392"/>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22497664"/>
        <c:crosses val="autoZero"/>
        <c:auto val="1"/>
        <c:lblAlgn val="ctr"/>
        <c:lblOffset val="100"/>
        <c:noMultiLvlLbl val="0"/>
      </c:catAx>
      <c:valAx>
        <c:axId val="422497664"/>
        <c:scaling>
          <c:orientation val="minMax"/>
        </c:scaling>
        <c:delete val="1"/>
        <c:axPos val="t"/>
        <c:numFmt formatCode="0%" sourceLinked="1"/>
        <c:majorTickMark val="out"/>
        <c:minorTickMark val="none"/>
        <c:tickLblPos val="none"/>
        <c:crossAx val="422491392"/>
        <c:crosses val="autoZero"/>
        <c:crossBetween val="between"/>
      </c:valAx>
      <c:spPr>
        <a:ln>
          <a:noFill/>
        </a:ln>
      </c:spPr>
    </c:plotArea>
    <c:legend>
      <c:legendPos val="b"/>
      <c:layout>
        <c:manualLayout>
          <c:xMode val="edge"/>
          <c:yMode val="edge"/>
          <c:x val="0.21274081277922999"/>
          <c:y val="0.88253970884955424"/>
          <c:w val="0.6916199436368472"/>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One star</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Caledonian Sleeper (497)</c:v>
                </c:pt>
                <c:pt idx="2">
                  <c:v>Lowlander (195)</c:v>
                </c:pt>
                <c:pt idx="3">
                  <c:v>Highlander (302)</c:v>
                </c:pt>
              </c:strCache>
            </c:strRef>
          </c:cat>
          <c:val>
            <c:numRef>
              <c:f>Sheet1!$B$2:$B$5</c:f>
              <c:numCache>
                <c:formatCode>General</c:formatCode>
                <c:ptCount val="4"/>
                <c:pt idx="0">
                  <c:v>6</c:v>
                </c:pt>
                <c:pt idx="2">
                  <c:v>8</c:v>
                </c:pt>
                <c:pt idx="3">
                  <c:v>5</c:v>
                </c:pt>
              </c:numCache>
            </c:numRef>
          </c:val>
          <c:extLst>
            <c:ext xmlns:c16="http://schemas.microsoft.com/office/drawing/2014/chart" uri="{C3380CC4-5D6E-409C-BE32-E72D297353CC}">
              <c16:uniqueId val="{00000000-23CF-452C-9DEC-D423820F8E93}"/>
            </c:ext>
          </c:extLst>
        </c:ser>
        <c:ser>
          <c:idx val="1"/>
          <c:order val="1"/>
          <c:tx>
            <c:strRef>
              <c:f>Sheet1!$C$1</c:f>
              <c:strCache>
                <c:ptCount val="1"/>
                <c:pt idx="0">
                  <c:v>Two stars</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(497)</c:v>
                </c:pt>
                <c:pt idx="2">
                  <c:v>Lowlander (195)</c:v>
                </c:pt>
                <c:pt idx="3">
                  <c:v>Highlander (302)</c:v>
                </c:pt>
              </c:strCache>
            </c:strRef>
          </c:cat>
          <c:val>
            <c:numRef>
              <c:f>Sheet1!$C$2:$C$5</c:f>
              <c:numCache>
                <c:formatCode>General</c:formatCode>
                <c:ptCount val="4"/>
                <c:pt idx="0">
                  <c:v>7</c:v>
                </c:pt>
                <c:pt idx="2">
                  <c:v>6</c:v>
                </c:pt>
                <c:pt idx="3">
                  <c:v>8</c:v>
                </c:pt>
              </c:numCache>
            </c:numRef>
          </c:val>
          <c:extLst>
            <c:ext xmlns:c16="http://schemas.microsoft.com/office/drawing/2014/chart" uri="{C3380CC4-5D6E-409C-BE32-E72D297353CC}">
              <c16:uniqueId val="{00000001-23CF-452C-9DEC-D423820F8E93}"/>
            </c:ext>
          </c:extLst>
        </c:ser>
        <c:ser>
          <c:idx val="2"/>
          <c:order val="2"/>
          <c:tx>
            <c:strRef>
              <c:f>Sheet1!$D$1</c:f>
              <c:strCache>
                <c:ptCount val="1"/>
                <c:pt idx="0">
                  <c:v>Three stars</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(497)</c:v>
                </c:pt>
                <c:pt idx="2">
                  <c:v>Lowlander (195)</c:v>
                </c:pt>
                <c:pt idx="3">
                  <c:v>Highlander (302)</c:v>
                </c:pt>
              </c:strCache>
            </c:strRef>
          </c:cat>
          <c:val>
            <c:numRef>
              <c:f>Sheet1!$D$2:$D$5</c:f>
              <c:numCache>
                <c:formatCode>General</c:formatCode>
                <c:ptCount val="4"/>
                <c:pt idx="0">
                  <c:v>21</c:v>
                </c:pt>
                <c:pt idx="2">
                  <c:v>22</c:v>
                </c:pt>
                <c:pt idx="3">
                  <c:v>20</c:v>
                </c:pt>
              </c:numCache>
            </c:numRef>
          </c:val>
          <c:extLst>
            <c:ext xmlns:c16="http://schemas.microsoft.com/office/drawing/2014/chart" uri="{C3380CC4-5D6E-409C-BE32-E72D297353CC}">
              <c16:uniqueId val="{00000002-23CF-452C-9DEC-D423820F8E93}"/>
            </c:ext>
          </c:extLst>
        </c:ser>
        <c:ser>
          <c:idx val="3"/>
          <c:order val="3"/>
          <c:tx>
            <c:strRef>
              <c:f>Sheet1!$E$1</c:f>
              <c:strCache>
                <c:ptCount val="1"/>
                <c:pt idx="0">
                  <c:v>Four stars</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(497)</c:v>
                </c:pt>
                <c:pt idx="2">
                  <c:v>Lowlander (195)</c:v>
                </c:pt>
                <c:pt idx="3">
                  <c:v>Highlander (302)</c:v>
                </c:pt>
              </c:strCache>
            </c:strRef>
          </c:cat>
          <c:val>
            <c:numRef>
              <c:f>Sheet1!$E$2:$E$5</c:f>
              <c:numCache>
                <c:formatCode>General</c:formatCode>
                <c:ptCount val="4"/>
                <c:pt idx="0">
                  <c:v>39</c:v>
                </c:pt>
                <c:pt idx="2">
                  <c:v>36</c:v>
                </c:pt>
                <c:pt idx="3">
                  <c:v>41</c:v>
                </c:pt>
              </c:numCache>
            </c:numRef>
          </c:val>
          <c:extLst>
            <c:ext xmlns:c16="http://schemas.microsoft.com/office/drawing/2014/chart" uri="{C3380CC4-5D6E-409C-BE32-E72D297353CC}">
              <c16:uniqueId val="{00000003-23CF-452C-9DEC-D423820F8E93}"/>
            </c:ext>
          </c:extLst>
        </c:ser>
        <c:ser>
          <c:idx val="4"/>
          <c:order val="4"/>
          <c:tx>
            <c:strRef>
              <c:f>Sheet1!$F$1</c:f>
              <c:strCache>
                <c:ptCount val="1"/>
                <c:pt idx="0">
                  <c:v>Five stars</c:v>
                </c:pt>
              </c:strCache>
            </c:strRef>
          </c:tx>
          <c:spPr>
            <a:solidFill>
              <a:srgbClr val="00B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(497)</c:v>
                </c:pt>
                <c:pt idx="2">
                  <c:v>Lowlander (195)</c:v>
                </c:pt>
                <c:pt idx="3">
                  <c:v>Highlander (302)</c:v>
                </c:pt>
              </c:strCache>
            </c:strRef>
          </c:cat>
          <c:val>
            <c:numRef>
              <c:f>Sheet1!$F$2:$F$5</c:f>
              <c:numCache>
                <c:formatCode>General</c:formatCode>
                <c:ptCount val="4"/>
                <c:pt idx="0">
                  <c:v>27</c:v>
                </c:pt>
                <c:pt idx="2">
                  <c:v>29</c:v>
                </c:pt>
                <c:pt idx="3">
                  <c:v>26</c:v>
                </c:pt>
              </c:numCache>
            </c:numRef>
          </c:val>
          <c:extLst>
            <c:ext xmlns:c16="http://schemas.microsoft.com/office/drawing/2014/chart" uri="{C3380CC4-5D6E-409C-BE32-E72D297353CC}">
              <c16:uniqueId val="{00000004-23CF-452C-9DEC-D423820F8E93}"/>
            </c:ext>
          </c:extLst>
        </c:ser>
        <c:dLbls>
          <c:showLegendKey val="0"/>
          <c:showVal val="0"/>
          <c:showCatName val="0"/>
          <c:showSerName val="0"/>
          <c:showPercent val="0"/>
          <c:showBubbleSize val="0"/>
        </c:dLbls>
        <c:gapWidth val="68"/>
        <c:shape val="box"/>
        <c:axId val="422493744"/>
        <c:axId val="422492568"/>
        <c:axId val="0"/>
      </c:bar3DChart>
      <c:catAx>
        <c:axId val="422493744"/>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22492568"/>
        <c:crosses val="autoZero"/>
        <c:auto val="1"/>
        <c:lblAlgn val="ctr"/>
        <c:lblOffset val="100"/>
        <c:noMultiLvlLbl val="0"/>
      </c:catAx>
      <c:valAx>
        <c:axId val="422492568"/>
        <c:scaling>
          <c:orientation val="minMax"/>
        </c:scaling>
        <c:delete val="1"/>
        <c:axPos val="t"/>
        <c:numFmt formatCode="0%" sourceLinked="1"/>
        <c:majorTickMark val="out"/>
        <c:minorTickMark val="none"/>
        <c:tickLblPos val="none"/>
        <c:crossAx val="422493744"/>
        <c:crosses val="autoZero"/>
        <c:crossBetween val="between"/>
      </c:valAx>
      <c:spPr>
        <a:ln>
          <a:noFill/>
        </a:ln>
      </c:spPr>
    </c:plotArea>
    <c:legend>
      <c:legendPos val="b"/>
      <c:layout>
        <c:manualLayout>
          <c:xMode val="edge"/>
          <c:yMode val="edge"/>
          <c:x val="0.20079923917803288"/>
          <c:y val="0.88253970884955424"/>
          <c:w val="0.74620999438517688"/>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10334645669305E-2"/>
          <c:y val="3.4828001968503899E-2"/>
          <c:w val="0.90557299868766306"/>
          <c:h val="0.766431348425197"/>
        </c:manualLayout>
      </c:layout>
      <c:lineChart>
        <c:grouping val="standard"/>
        <c:varyColors val="0"/>
        <c:ser>
          <c:idx val="0"/>
          <c:order val="0"/>
          <c:tx>
            <c:strRef>
              <c:f>Sheet1!$B$1</c:f>
              <c:strCache>
                <c:ptCount val="1"/>
                <c:pt idx="0">
                  <c:v>Caledonian Sleeper</c:v>
                </c:pt>
              </c:strCache>
            </c:strRef>
          </c:tx>
          <c:spPr>
            <a:ln w="19050">
              <a:solidFill>
                <a:schemeClr val="tx1"/>
              </a:solidFill>
            </a:ln>
          </c:spPr>
          <c:marker>
            <c:symbol val="circle"/>
            <c:size val="5"/>
            <c:spPr>
              <a:solidFill>
                <a:schemeClr val="tx2"/>
              </a:solidFill>
              <a:ln>
                <a:solidFill>
                  <a:schemeClr val="tx1"/>
                </a:solidFill>
              </a:ln>
            </c:spPr>
          </c:marker>
          <c:dLbls>
            <c:spPr>
              <a:noFill/>
              <a:ln>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Period 04</c:v>
                </c:pt>
                <c:pt idx="1">
                  <c:v>Period 05</c:v>
                </c:pt>
                <c:pt idx="2">
                  <c:v>Period 06</c:v>
                </c:pt>
                <c:pt idx="3">
                  <c:v>Period 07</c:v>
                </c:pt>
                <c:pt idx="4">
                  <c:v>Period 08</c:v>
                </c:pt>
                <c:pt idx="5">
                  <c:v>Period 09</c:v>
                </c:pt>
                <c:pt idx="6">
                  <c:v>Period 10</c:v>
                </c:pt>
                <c:pt idx="7">
                  <c:v>Period 11</c:v>
                </c:pt>
                <c:pt idx="8">
                  <c:v>Period 12</c:v>
                </c:pt>
                <c:pt idx="9">
                  <c:v>Period 13</c:v>
                </c:pt>
                <c:pt idx="10">
                  <c:v>Period 01</c:v>
                </c:pt>
                <c:pt idx="11">
                  <c:v>Period 02</c:v>
                </c:pt>
                <c:pt idx="12">
                  <c:v>Period 03</c:v>
                </c:pt>
              </c:strCache>
            </c:strRef>
          </c:cat>
          <c:val>
            <c:numRef>
              <c:f>Sheet1!$B$2:$B$14</c:f>
              <c:numCache>
                <c:formatCode>General</c:formatCode>
                <c:ptCount val="13"/>
                <c:pt idx="0">
                  <c:v>90</c:v>
                </c:pt>
                <c:pt idx="1">
                  <c:v>83</c:v>
                </c:pt>
                <c:pt idx="2">
                  <c:v>83</c:v>
                </c:pt>
                <c:pt idx="3">
                  <c:v>90</c:v>
                </c:pt>
                <c:pt idx="4">
                  <c:v>87</c:v>
                </c:pt>
                <c:pt idx="5">
                  <c:v>85</c:v>
                </c:pt>
                <c:pt idx="6">
                  <c:v>87</c:v>
                </c:pt>
                <c:pt idx="7">
                  <c:v>88</c:v>
                </c:pt>
                <c:pt idx="8">
                  <c:v>86</c:v>
                </c:pt>
                <c:pt idx="9">
                  <c:v>88</c:v>
                </c:pt>
                <c:pt idx="10">
                  <c:v>89</c:v>
                </c:pt>
                <c:pt idx="11">
                  <c:v>84</c:v>
                </c:pt>
                <c:pt idx="12">
                  <c:v>88</c:v>
                </c:pt>
              </c:numCache>
            </c:numRef>
          </c:val>
          <c:smooth val="0"/>
          <c:extLst>
            <c:ext xmlns:c16="http://schemas.microsoft.com/office/drawing/2014/chart" uri="{C3380CC4-5D6E-409C-BE32-E72D297353CC}">
              <c16:uniqueId val="{00000000-1E9C-42C4-8F84-E68CDC6E2141}"/>
            </c:ext>
          </c:extLst>
        </c:ser>
        <c:dLbls>
          <c:showLegendKey val="0"/>
          <c:showVal val="0"/>
          <c:showCatName val="0"/>
          <c:showSerName val="0"/>
          <c:showPercent val="0"/>
          <c:showBubbleSize val="0"/>
        </c:dLbls>
        <c:marker val="1"/>
        <c:smooth val="0"/>
        <c:axId val="422497272"/>
        <c:axId val="421138000"/>
      </c:lineChart>
      <c:catAx>
        <c:axId val="422497272"/>
        <c:scaling>
          <c:orientation val="minMax"/>
        </c:scaling>
        <c:delete val="0"/>
        <c:axPos val="b"/>
        <c:numFmt formatCode="General" sourceLinked="0"/>
        <c:majorTickMark val="out"/>
        <c:minorTickMark val="none"/>
        <c:tickLblPos val="nextTo"/>
        <c:txPr>
          <a:bodyPr/>
          <a:lstStyle/>
          <a:p>
            <a:pPr>
              <a:defRPr sz="1100">
                <a:latin typeface="Arial" pitchFamily="34" charset="0"/>
                <a:cs typeface="Arial" pitchFamily="34" charset="0"/>
              </a:defRPr>
            </a:pPr>
            <a:endParaRPr lang="en-US"/>
          </a:p>
        </c:txPr>
        <c:crossAx val="421138000"/>
        <c:crosses val="autoZero"/>
        <c:auto val="1"/>
        <c:lblAlgn val="ctr"/>
        <c:lblOffset val="100"/>
        <c:noMultiLvlLbl val="0"/>
      </c:catAx>
      <c:valAx>
        <c:axId val="421138000"/>
        <c:scaling>
          <c:orientation val="minMax"/>
          <c:max val="100"/>
          <c:min val="50"/>
        </c:scaling>
        <c:delete val="0"/>
        <c:axPos val="l"/>
        <c:majorGridlines/>
        <c:numFmt formatCode="General" sourceLinked="1"/>
        <c:majorTickMark val="out"/>
        <c:minorTickMark val="none"/>
        <c:tickLblPos val="nextTo"/>
        <c:txPr>
          <a:bodyPr/>
          <a:lstStyle/>
          <a:p>
            <a:pPr>
              <a:defRPr sz="1100"/>
            </a:pPr>
            <a:endParaRPr lang="en-US"/>
          </a:p>
        </c:txPr>
        <c:crossAx val="422497272"/>
        <c:crosses val="autoZero"/>
        <c:crossBetween val="between"/>
        <c:majorUnit val="1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662833630340706"/>
          <c:w val="0.78161884216436694"/>
          <c:h val="0.70492167511452331"/>
        </c:manualLayout>
      </c:layout>
      <c:bar3DChart>
        <c:barDir val="bar"/>
        <c:grouping val="percentStacked"/>
        <c:varyColors val="0"/>
        <c:ser>
          <c:idx val="0"/>
          <c:order val="0"/>
          <c:tx>
            <c:strRef>
              <c:f>Sheet1!$B$1</c:f>
              <c:strCache>
                <c:ptCount val="1"/>
                <c:pt idx="0">
                  <c:v>Don't know/no opinion</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cleanliness of the room</c:v>
                </c:pt>
                <c:pt idx="1">
                  <c:v>The bedlinen</c:v>
                </c:pt>
                <c:pt idx="2">
                  <c:v>Personal safety and security of your possessions</c:v>
                </c:pt>
                <c:pt idx="3">
                  <c:v>The towels, overnight kit, etc</c:v>
                </c:pt>
                <c:pt idx="4">
                  <c:v>The facilities available</c:v>
                </c:pt>
              </c:strCache>
            </c:strRef>
          </c:cat>
          <c:val>
            <c:numRef>
              <c:f>Sheet1!$B$2:$B$6</c:f>
              <c:numCache>
                <c:formatCode>General</c:formatCode>
                <c:ptCount val="5"/>
                <c:pt idx="0">
                  <c:v>1</c:v>
                </c:pt>
                <c:pt idx="1">
                  <c:v>2</c:v>
                </c:pt>
                <c:pt idx="2">
                  <c:v>4</c:v>
                </c:pt>
                <c:pt idx="3">
                  <c:v>5</c:v>
                </c:pt>
                <c:pt idx="4">
                  <c:v>1</c:v>
                </c:pt>
              </c:numCache>
            </c:numRef>
          </c:val>
          <c:extLst>
            <c:ext xmlns:c16="http://schemas.microsoft.com/office/drawing/2014/chart" uri="{C3380CC4-5D6E-409C-BE32-E72D297353CC}">
              <c16:uniqueId val="{00000000-EAC0-4773-9A4B-BB7381FA5CD6}"/>
            </c:ext>
          </c:extLst>
        </c:ser>
        <c:ser>
          <c:idx val="1"/>
          <c:order val="1"/>
          <c:tx>
            <c:strRef>
              <c:f>Sheet1!$C$1</c:f>
              <c:strCache>
                <c:ptCount val="1"/>
                <c:pt idx="0">
                  <c:v>One star</c:v>
                </c:pt>
              </c:strCache>
            </c:strRef>
          </c:tx>
          <c:spPr>
            <a:solidFill>
              <a:srgbClr val="FF0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The cleanliness of the room</c:v>
                </c:pt>
                <c:pt idx="1">
                  <c:v>The bedlinen</c:v>
                </c:pt>
                <c:pt idx="2">
                  <c:v>Personal safety and security of your possessions</c:v>
                </c:pt>
                <c:pt idx="3">
                  <c:v>The towels, overnight kit, etc</c:v>
                </c:pt>
                <c:pt idx="4">
                  <c:v>The facilities available</c:v>
                </c:pt>
              </c:strCache>
            </c:strRef>
          </c:cat>
          <c:val>
            <c:numRef>
              <c:f>Sheet1!$C$2:$C$6</c:f>
              <c:numCache>
                <c:formatCode>General</c:formatCode>
                <c:ptCount val="5"/>
                <c:pt idx="1">
                  <c:v>1</c:v>
                </c:pt>
                <c:pt idx="2">
                  <c:v>2</c:v>
                </c:pt>
                <c:pt idx="3">
                  <c:v>2</c:v>
                </c:pt>
                <c:pt idx="4">
                  <c:v>4</c:v>
                </c:pt>
              </c:numCache>
            </c:numRef>
          </c:val>
          <c:extLst>
            <c:ext xmlns:c16="http://schemas.microsoft.com/office/drawing/2014/chart" uri="{C3380CC4-5D6E-409C-BE32-E72D297353CC}">
              <c16:uniqueId val="{00000001-EAC0-4773-9A4B-BB7381FA5CD6}"/>
            </c:ext>
          </c:extLst>
        </c:ser>
        <c:ser>
          <c:idx val="2"/>
          <c:order val="2"/>
          <c:tx>
            <c:strRef>
              <c:f>Sheet1!$D$1</c:f>
              <c:strCache>
                <c:ptCount val="1"/>
                <c:pt idx="0">
                  <c:v>Two stars</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The cleanliness of the room</c:v>
                </c:pt>
                <c:pt idx="1">
                  <c:v>The bedlinen</c:v>
                </c:pt>
                <c:pt idx="2">
                  <c:v>Personal safety and security of your possessions</c:v>
                </c:pt>
                <c:pt idx="3">
                  <c:v>The towels, overnight kit, etc</c:v>
                </c:pt>
                <c:pt idx="4">
                  <c:v>The facilities available</c:v>
                </c:pt>
              </c:strCache>
            </c:strRef>
          </c:cat>
          <c:val>
            <c:numRef>
              <c:f>Sheet1!$D$2:$D$6</c:f>
              <c:numCache>
                <c:formatCode>General</c:formatCode>
                <c:ptCount val="5"/>
                <c:pt idx="0">
                  <c:v>3</c:v>
                </c:pt>
                <c:pt idx="1">
                  <c:v>3</c:v>
                </c:pt>
                <c:pt idx="2">
                  <c:v>2</c:v>
                </c:pt>
                <c:pt idx="3">
                  <c:v>2</c:v>
                </c:pt>
                <c:pt idx="4">
                  <c:v>5</c:v>
                </c:pt>
              </c:numCache>
            </c:numRef>
          </c:val>
          <c:extLst>
            <c:ext xmlns:c16="http://schemas.microsoft.com/office/drawing/2014/chart" uri="{C3380CC4-5D6E-409C-BE32-E72D297353CC}">
              <c16:uniqueId val="{00000002-EAC0-4773-9A4B-BB7381FA5CD6}"/>
            </c:ext>
          </c:extLst>
        </c:ser>
        <c:ser>
          <c:idx val="3"/>
          <c:order val="3"/>
          <c:tx>
            <c:strRef>
              <c:f>Sheet1!$E$1</c:f>
              <c:strCache>
                <c:ptCount val="1"/>
                <c:pt idx="0">
                  <c:v>Three stars</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The cleanliness of the room</c:v>
                </c:pt>
                <c:pt idx="1">
                  <c:v>The bedlinen</c:v>
                </c:pt>
                <c:pt idx="2">
                  <c:v>Personal safety and security of your possessions</c:v>
                </c:pt>
                <c:pt idx="3">
                  <c:v>The towels, overnight kit, etc</c:v>
                </c:pt>
                <c:pt idx="4">
                  <c:v>The facilities available</c:v>
                </c:pt>
              </c:strCache>
            </c:strRef>
          </c:cat>
          <c:val>
            <c:numRef>
              <c:f>Sheet1!$E$2:$E$6</c:f>
              <c:numCache>
                <c:formatCode>General</c:formatCode>
                <c:ptCount val="5"/>
                <c:pt idx="0">
                  <c:v>6</c:v>
                </c:pt>
                <c:pt idx="1">
                  <c:v>8</c:v>
                </c:pt>
                <c:pt idx="2">
                  <c:v>5</c:v>
                </c:pt>
                <c:pt idx="3">
                  <c:v>12</c:v>
                </c:pt>
                <c:pt idx="4">
                  <c:v>16</c:v>
                </c:pt>
              </c:numCache>
            </c:numRef>
          </c:val>
          <c:extLst>
            <c:ext xmlns:c16="http://schemas.microsoft.com/office/drawing/2014/chart" uri="{C3380CC4-5D6E-409C-BE32-E72D297353CC}">
              <c16:uniqueId val="{00000003-EAC0-4773-9A4B-BB7381FA5CD6}"/>
            </c:ext>
          </c:extLst>
        </c:ser>
        <c:ser>
          <c:idx val="4"/>
          <c:order val="4"/>
          <c:tx>
            <c:strRef>
              <c:f>Sheet1!$F$1</c:f>
              <c:strCache>
                <c:ptCount val="1"/>
                <c:pt idx="0">
                  <c:v>Four stars</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The cleanliness of the room</c:v>
                </c:pt>
                <c:pt idx="1">
                  <c:v>The bedlinen</c:v>
                </c:pt>
                <c:pt idx="2">
                  <c:v>Personal safety and security of your possessions</c:v>
                </c:pt>
                <c:pt idx="3">
                  <c:v>The towels, overnight kit, etc</c:v>
                </c:pt>
                <c:pt idx="4">
                  <c:v>The facilities available</c:v>
                </c:pt>
              </c:strCache>
            </c:strRef>
          </c:cat>
          <c:val>
            <c:numRef>
              <c:f>Sheet1!$F$2:$F$6</c:f>
              <c:numCache>
                <c:formatCode>General</c:formatCode>
                <c:ptCount val="5"/>
                <c:pt idx="0">
                  <c:v>20</c:v>
                </c:pt>
                <c:pt idx="1">
                  <c:v>23</c:v>
                </c:pt>
                <c:pt idx="2">
                  <c:v>18</c:v>
                </c:pt>
                <c:pt idx="3">
                  <c:v>30</c:v>
                </c:pt>
                <c:pt idx="4">
                  <c:v>30</c:v>
                </c:pt>
              </c:numCache>
            </c:numRef>
          </c:val>
          <c:extLst>
            <c:ext xmlns:c16="http://schemas.microsoft.com/office/drawing/2014/chart" uri="{C3380CC4-5D6E-409C-BE32-E72D297353CC}">
              <c16:uniqueId val="{00000004-EAC0-4773-9A4B-BB7381FA5CD6}"/>
            </c:ext>
          </c:extLst>
        </c:ser>
        <c:ser>
          <c:idx val="5"/>
          <c:order val="5"/>
          <c:tx>
            <c:strRef>
              <c:f>Sheet1!$G$1</c:f>
              <c:strCache>
                <c:ptCount val="1"/>
                <c:pt idx="0">
                  <c:v>Five stars</c:v>
                </c:pt>
              </c:strCache>
            </c:strRef>
          </c:tx>
          <c:spPr>
            <a:solidFill>
              <a:srgbClr val="33991F"/>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cleanliness of the room</c:v>
                </c:pt>
                <c:pt idx="1">
                  <c:v>The bedlinen</c:v>
                </c:pt>
                <c:pt idx="2">
                  <c:v>Personal safety and security of your possessions</c:v>
                </c:pt>
                <c:pt idx="3">
                  <c:v>The towels, overnight kit, etc</c:v>
                </c:pt>
                <c:pt idx="4">
                  <c:v>The facilities available</c:v>
                </c:pt>
              </c:strCache>
            </c:strRef>
          </c:cat>
          <c:val>
            <c:numRef>
              <c:f>Sheet1!$G$2:$G$6</c:f>
              <c:numCache>
                <c:formatCode>General</c:formatCode>
                <c:ptCount val="5"/>
                <c:pt idx="0">
                  <c:v>70</c:v>
                </c:pt>
                <c:pt idx="1">
                  <c:v>63</c:v>
                </c:pt>
                <c:pt idx="2">
                  <c:v>70</c:v>
                </c:pt>
                <c:pt idx="3">
                  <c:v>49</c:v>
                </c:pt>
                <c:pt idx="4">
                  <c:v>44</c:v>
                </c:pt>
              </c:numCache>
            </c:numRef>
          </c:val>
          <c:extLst>
            <c:ext xmlns:c16="http://schemas.microsoft.com/office/drawing/2014/chart" uri="{C3380CC4-5D6E-409C-BE32-E72D297353CC}">
              <c16:uniqueId val="{00000005-EAC0-4773-9A4B-BB7381FA5CD6}"/>
            </c:ext>
          </c:extLst>
        </c:ser>
        <c:dLbls>
          <c:showLegendKey val="0"/>
          <c:showVal val="0"/>
          <c:showCatName val="0"/>
          <c:showSerName val="0"/>
          <c:showPercent val="0"/>
          <c:showBubbleSize val="0"/>
        </c:dLbls>
        <c:gapWidth val="68"/>
        <c:shape val="box"/>
        <c:axId val="262472312"/>
        <c:axId val="419253232"/>
        <c:axId val="0"/>
      </c:bar3DChart>
      <c:catAx>
        <c:axId val="262472312"/>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19253232"/>
        <c:crosses val="autoZero"/>
        <c:auto val="1"/>
        <c:lblAlgn val="ctr"/>
        <c:lblOffset val="100"/>
        <c:noMultiLvlLbl val="0"/>
      </c:catAx>
      <c:valAx>
        <c:axId val="419253232"/>
        <c:scaling>
          <c:orientation val="minMax"/>
        </c:scaling>
        <c:delete val="1"/>
        <c:axPos val="t"/>
        <c:numFmt formatCode="0%" sourceLinked="1"/>
        <c:majorTickMark val="out"/>
        <c:minorTickMark val="none"/>
        <c:tickLblPos val="none"/>
        <c:crossAx val="262472312"/>
        <c:crosses val="autoZero"/>
        <c:crossBetween val="between"/>
      </c:valAx>
      <c:spPr>
        <a:ln>
          <a:noFill/>
        </a:ln>
      </c:spPr>
    </c:plotArea>
    <c:legend>
      <c:legendPos val="b"/>
      <c:layout>
        <c:manualLayout>
          <c:xMode val="edge"/>
          <c:yMode val="edge"/>
          <c:x val="0.20079923917803288"/>
          <c:y val="0.88253970884955424"/>
          <c:w val="0.74620999438517688"/>
          <c:h val="4.3754386468866126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662833630340706"/>
          <c:w val="0.78161884216436694"/>
          <c:h val="0.70492167511452331"/>
        </c:manualLayout>
      </c:layout>
      <c:bar3DChart>
        <c:barDir val="bar"/>
        <c:grouping val="percentStacked"/>
        <c:varyColors val="0"/>
        <c:ser>
          <c:idx val="0"/>
          <c:order val="0"/>
          <c:tx>
            <c:strRef>
              <c:f>Sheet1!$B$1</c:f>
              <c:strCache>
                <c:ptCount val="1"/>
                <c:pt idx="0">
                  <c:v>Don't know/no opinion</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comfort of the room</c:v>
                </c:pt>
                <c:pt idx="1">
                  <c:v>The comfort of the bed</c:v>
                </c:pt>
                <c:pt idx="2">
                  <c:v>The information available in your room</c:v>
                </c:pt>
                <c:pt idx="3">
                  <c:v>Toilets</c:v>
                </c:pt>
                <c:pt idx="4">
                  <c:v>The shower</c:v>
                </c:pt>
              </c:strCache>
            </c:strRef>
          </c:cat>
          <c:val>
            <c:numRef>
              <c:f>Sheet1!$B$2:$B$6</c:f>
              <c:numCache>
                <c:formatCode>General</c:formatCode>
                <c:ptCount val="5"/>
                <c:pt idx="0">
                  <c:v>1</c:v>
                </c:pt>
                <c:pt idx="1">
                  <c:v>1</c:v>
                </c:pt>
                <c:pt idx="2">
                  <c:v>7</c:v>
                </c:pt>
                <c:pt idx="3">
                  <c:v>4</c:v>
                </c:pt>
                <c:pt idx="4">
                  <c:v>32</c:v>
                </c:pt>
              </c:numCache>
            </c:numRef>
          </c:val>
          <c:extLst>
            <c:ext xmlns:c16="http://schemas.microsoft.com/office/drawing/2014/chart" uri="{C3380CC4-5D6E-409C-BE32-E72D297353CC}">
              <c16:uniqueId val="{00000000-5A81-43DC-85F7-10891C82EF20}"/>
            </c:ext>
          </c:extLst>
        </c:ser>
        <c:ser>
          <c:idx val="1"/>
          <c:order val="1"/>
          <c:tx>
            <c:strRef>
              <c:f>Sheet1!$C$1</c:f>
              <c:strCache>
                <c:ptCount val="1"/>
                <c:pt idx="0">
                  <c:v>One star</c:v>
                </c:pt>
              </c:strCache>
            </c:strRef>
          </c:tx>
          <c:spPr>
            <a:solidFill>
              <a:srgbClr val="FF0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The comfort of the room</c:v>
                </c:pt>
                <c:pt idx="1">
                  <c:v>The comfort of the bed</c:v>
                </c:pt>
                <c:pt idx="2">
                  <c:v>The information available in your room</c:v>
                </c:pt>
                <c:pt idx="3">
                  <c:v>Toilets</c:v>
                </c:pt>
                <c:pt idx="4">
                  <c:v>The shower</c:v>
                </c:pt>
              </c:strCache>
            </c:strRef>
          </c:cat>
          <c:val>
            <c:numRef>
              <c:f>Sheet1!$C$2:$C$6</c:f>
              <c:numCache>
                <c:formatCode>General</c:formatCode>
                <c:ptCount val="5"/>
                <c:pt idx="0">
                  <c:v>5</c:v>
                </c:pt>
                <c:pt idx="1">
                  <c:v>5</c:v>
                </c:pt>
                <c:pt idx="2">
                  <c:v>4</c:v>
                </c:pt>
                <c:pt idx="3">
                  <c:v>7</c:v>
                </c:pt>
                <c:pt idx="4">
                  <c:v>14</c:v>
                </c:pt>
              </c:numCache>
            </c:numRef>
          </c:val>
          <c:extLst>
            <c:ext xmlns:c16="http://schemas.microsoft.com/office/drawing/2014/chart" uri="{C3380CC4-5D6E-409C-BE32-E72D297353CC}">
              <c16:uniqueId val="{00000001-5A81-43DC-85F7-10891C82EF20}"/>
            </c:ext>
          </c:extLst>
        </c:ser>
        <c:ser>
          <c:idx val="2"/>
          <c:order val="2"/>
          <c:tx>
            <c:strRef>
              <c:f>Sheet1!$D$1</c:f>
              <c:strCache>
                <c:ptCount val="1"/>
                <c:pt idx="0">
                  <c:v>Two stars</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The comfort of the room</c:v>
                </c:pt>
                <c:pt idx="1">
                  <c:v>The comfort of the bed</c:v>
                </c:pt>
                <c:pt idx="2">
                  <c:v>The information available in your room</c:v>
                </c:pt>
                <c:pt idx="3">
                  <c:v>Toilets</c:v>
                </c:pt>
                <c:pt idx="4">
                  <c:v>The shower</c:v>
                </c:pt>
              </c:strCache>
            </c:strRef>
          </c:cat>
          <c:val>
            <c:numRef>
              <c:f>Sheet1!$D$2:$D$6</c:f>
              <c:numCache>
                <c:formatCode>General</c:formatCode>
                <c:ptCount val="5"/>
                <c:pt idx="0">
                  <c:v>6</c:v>
                </c:pt>
                <c:pt idx="1">
                  <c:v>6</c:v>
                </c:pt>
                <c:pt idx="2">
                  <c:v>4</c:v>
                </c:pt>
                <c:pt idx="3">
                  <c:v>6</c:v>
                </c:pt>
                <c:pt idx="4">
                  <c:v>6</c:v>
                </c:pt>
              </c:numCache>
            </c:numRef>
          </c:val>
          <c:extLst>
            <c:ext xmlns:c16="http://schemas.microsoft.com/office/drawing/2014/chart" uri="{C3380CC4-5D6E-409C-BE32-E72D297353CC}">
              <c16:uniqueId val="{00000002-5A81-43DC-85F7-10891C82EF20}"/>
            </c:ext>
          </c:extLst>
        </c:ser>
        <c:ser>
          <c:idx val="3"/>
          <c:order val="3"/>
          <c:tx>
            <c:strRef>
              <c:f>Sheet1!$E$1</c:f>
              <c:strCache>
                <c:ptCount val="1"/>
                <c:pt idx="0">
                  <c:v>Three stars</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The comfort of the room</c:v>
                </c:pt>
                <c:pt idx="1">
                  <c:v>The comfort of the bed</c:v>
                </c:pt>
                <c:pt idx="2">
                  <c:v>The information available in your room</c:v>
                </c:pt>
                <c:pt idx="3">
                  <c:v>Toilets</c:v>
                </c:pt>
                <c:pt idx="4">
                  <c:v>The shower</c:v>
                </c:pt>
              </c:strCache>
            </c:strRef>
          </c:cat>
          <c:val>
            <c:numRef>
              <c:f>Sheet1!$E$2:$E$6</c:f>
              <c:numCache>
                <c:formatCode>General</c:formatCode>
                <c:ptCount val="5"/>
                <c:pt idx="0">
                  <c:v>15</c:v>
                </c:pt>
                <c:pt idx="1">
                  <c:v>14</c:v>
                </c:pt>
                <c:pt idx="2">
                  <c:v>16</c:v>
                </c:pt>
                <c:pt idx="3">
                  <c:v>16</c:v>
                </c:pt>
                <c:pt idx="4">
                  <c:v>10</c:v>
                </c:pt>
              </c:numCache>
            </c:numRef>
          </c:val>
          <c:extLst>
            <c:ext xmlns:c16="http://schemas.microsoft.com/office/drawing/2014/chart" uri="{C3380CC4-5D6E-409C-BE32-E72D297353CC}">
              <c16:uniqueId val="{00000003-5A81-43DC-85F7-10891C82EF20}"/>
            </c:ext>
          </c:extLst>
        </c:ser>
        <c:ser>
          <c:idx val="4"/>
          <c:order val="4"/>
          <c:tx>
            <c:strRef>
              <c:f>Sheet1!$F$1</c:f>
              <c:strCache>
                <c:ptCount val="1"/>
                <c:pt idx="0">
                  <c:v>Four stars</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The comfort of the room</c:v>
                </c:pt>
                <c:pt idx="1">
                  <c:v>The comfort of the bed</c:v>
                </c:pt>
                <c:pt idx="2">
                  <c:v>The information available in your room</c:v>
                </c:pt>
                <c:pt idx="3">
                  <c:v>Toilets</c:v>
                </c:pt>
                <c:pt idx="4">
                  <c:v>The shower</c:v>
                </c:pt>
              </c:strCache>
            </c:strRef>
          </c:cat>
          <c:val>
            <c:numRef>
              <c:f>Sheet1!$F$2:$F$6</c:f>
              <c:numCache>
                <c:formatCode>General</c:formatCode>
                <c:ptCount val="5"/>
                <c:pt idx="0">
                  <c:v>31</c:v>
                </c:pt>
                <c:pt idx="1">
                  <c:v>25</c:v>
                </c:pt>
                <c:pt idx="2">
                  <c:v>30</c:v>
                </c:pt>
                <c:pt idx="3">
                  <c:v>34</c:v>
                </c:pt>
                <c:pt idx="4">
                  <c:v>21</c:v>
                </c:pt>
              </c:numCache>
            </c:numRef>
          </c:val>
          <c:extLst>
            <c:ext xmlns:c16="http://schemas.microsoft.com/office/drawing/2014/chart" uri="{C3380CC4-5D6E-409C-BE32-E72D297353CC}">
              <c16:uniqueId val="{00000004-5A81-43DC-85F7-10891C82EF20}"/>
            </c:ext>
          </c:extLst>
        </c:ser>
        <c:ser>
          <c:idx val="5"/>
          <c:order val="5"/>
          <c:tx>
            <c:strRef>
              <c:f>Sheet1!$G$1</c:f>
              <c:strCache>
                <c:ptCount val="1"/>
                <c:pt idx="0">
                  <c:v>Five stars</c:v>
                </c:pt>
              </c:strCache>
            </c:strRef>
          </c:tx>
          <c:spPr>
            <a:solidFill>
              <a:srgbClr val="33991F"/>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comfort of the room</c:v>
                </c:pt>
                <c:pt idx="1">
                  <c:v>The comfort of the bed</c:v>
                </c:pt>
                <c:pt idx="2">
                  <c:v>The information available in your room</c:v>
                </c:pt>
                <c:pt idx="3">
                  <c:v>Toilets</c:v>
                </c:pt>
                <c:pt idx="4">
                  <c:v>The shower</c:v>
                </c:pt>
              </c:strCache>
            </c:strRef>
          </c:cat>
          <c:val>
            <c:numRef>
              <c:f>Sheet1!$G$2:$G$6</c:f>
              <c:numCache>
                <c:formatCode>General</c:formatCode>
                <c:ptCount val="5"/>
                <c:pt idx="0">
                  <c:v>42</c:v>
                </c:pt>
                <c:pt idx="1">
                  <c:v>49</c:v>
                </c:pt>
                <c:pt idx="2">
                  <c:v>39</c:v>
                </c:pt>
                <c:pt idx="3">
                  <c:v>33</c:v>
                </c:pt>
                <c:pt idx="4">
                  <c:v>16</c:v>
                </c:pt>
              </c:numCache>
            </c:numRef>
          </c:val>
          <c:extLst>
            <c:ext xmlns:c16="http://schemas.microsoft.com/office/drawing/2014/chart" uri="{C3380CC4-5D6E-409C-BE32-E72D297353CC}">
              <c16:uniqueId val="{00000005-5A81-43DC-85F7-10891C82EF20}"/>
            </c:ext>
          </c:extLst>
        </c:ser>
        <c:dLbls>
          <c:showLegendKey val="0"/>
          <c:showVal val="0"/>
          <c:showCatName val="0"/>
          <c:showSerName val="0"/>
          <c:showPercent val="0"/>
          <c:showBubbleSize val="0"/>
        </c:dLbls>
        <c:gapWidth val="68"/>
        <c:shape val="box"/>
        <c:axId val="422367128"/>
        <c:axId val="422363600"/>
        <c:axId val="0"/>
      </c:bar3DChart>
      <c:catAx>
        <c:axId val="422367128"/>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22363600"/>
        <c:crosses val="autoZero"/>
        <c:auto val="1"/>
        <c:lblAlgn val="ctr"/>
        <c:lblOffset val="100"/>
        <c:noMultiLvlLbl val="0"/>
      </c:catAx>
      <c:valAx>
        <c:axId val="422363600"/>
        <c:scaling>
          <c:orientation val="minMax"/>
        </c:scaling>
        <c:delete val="1"/>
        <c:axPos val="t"/>
        <c:numFmt formatCode="0%" sourceLinked="1"/>
        <c:majorTickMark val="out"/>
        <c:minorTickMark val="none"/>
        <c:tickLblPos val="none"/>
        <c:crossAx val="422367128"/>
        <c:crosses val="autoZero"/>
        <c:crossBetween val="between"/>
      </c:valAx>
      <c:spPr>
        <a:ln>
          <a:noFill/>
        </a:ln>
      </c:spPr>
    </c:plotArea>
    <c:legend>
      <c:legendPos val="b"/>
      <c:layout>
        <c:manualLayout>
          <c:xMode val="edge"/>
          <c:yMode val="edge"/>
          <c:x val="0.20079923917803288"/>
          <c:y val="0.88253970884955424"/>
          <c:w val="0.74620999438517688"/>
          <c:h val="4.3754386468866126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One star</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The safety of yourself and your posessions</c:v>
                </c:pt>
                <c:pt idx="1">
                  <c:v>The cleanliness of the carriage</c:v>
                </c:pt>
                <c:pt idx="2">
                  <c:v>The information available on board</c:v>
                </c:pt>
                <c:pt idx="3">
                  <c:v>The facilities available to you</c:v>
                </c:pt>
                <c:pt idx="4">
                  <c:v>The comfort of the train (eg: heating/ air conditioning/ lighting</c:v>
                </c:pt>
                <c:pt idx="5">
                  <c:v>The comfort of your seat</c:v>
                </c:pt>
              </c:strCache>
            </c:strRef>
          </c:cat>
          <c:val>
            <c:numRef>
              <c:f>Sheet1!$B$2:$B$7</c:f>
              <c:numCache>
                <c:formatCode>General</c:formatCode>
                <c:ptCount val="6"/>
                <c:pt idx="2">
                  <c:v>5</c:v>
                </c:pt>
                <c:pt idx="3">
                  <c:v>6</c:v>
                </c:pt>
                <c:pt idx="4">
                  <c:v>15</c:v>
                </c:pt>
                <c:pt idx="5">
                  <c:v>18</c:v>
                </c:pt>
              </c:numCache>
            </c:numRef>
          </c:val>
          <c:extLst>
            <c:ext xmlns:c16="http://schemas.microsoft.com/office/drawing/2014/chart" uri="{C3380CC4-5D6E-409C-BE32-E72D297353CC}">
              <c16:uniqueId val="{00000000-9F02-4496-BBA2-C9596178F8A7}"/>
            </c:ext>
          </c:extLst>
        </c:ser>
        <c:ser>
          <c:idx val="1"/>
          <c:order val="1"/>
          <c:tx>
            <c:strRef>
              <c:f>Sheet1!$C$1</c:f>
              <c:strCache>
                <c:ptCount val="1"/>
                <c:pt idx="0">
                  <c:v>Two stars</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The safety of yourself and your posessions</c:v>
                </c:pt>
                <c:pt idx="1">
                  <c:v>The cleanliness of the carriage</c:v>
                </c:pt>
                <c:pt idx="2">
                  <c:v>The information available on board</c:v>
                </c:pt>
                <c:pt idx="3">
                  <c:v>The facilities available to you</c:v>
                </c:pt>
                <c:pt idx="4">
                  <c:v>The comfort of the train (eg: heating/ air conditioning/ lighting</c:v>
                </c:pt>
                <c:pt idx="5">
                  <c:v>The comfort of your seat</c:v>
                </c:pt>
              </c:strCache>
            </c:strRef>
          </c:cat>
          <c:val>
            <c:numRef>
              <c:f>Sheet1!$C$2:$C$7</c:f>
              <c:numCache>
                <c:formatCode>General</c:formatCode>
                <c:ptCount val="6"/>
                <c:pt idx="0">
                  <c:v>4</c:v>
                </c:pt>
                <c:pt idx="1">
                  <c:v>5</c:v>
                </c:pt>
                <c:pt idx="2">
                  <c:v>12</c:v>
                </c:pt>
                <c:pt idx="3">
                  <c:v>14</c:v>
                </c:pt>
                <c:pt idx="4">
                  <c:v>14</c:v>
                </c:pt>
                <c:pt idx="5">
                  <c:v>18</c:v>
                </c:pt>
              </c:numCache>
            </c:numRef>
          </c:val>
          <c:extLst>
            <c:ext xmlns:c16="http://schemas.microsoft.com/office/drawing/2014/chart" uri="{C3380CC4-5D6E-409C-BE32-E72D297353CC}">
              <c16:uniqueId val="{00000001-9F02-4496-BBA2-C9596178F8A7}"/>
            </c:ext>
          </c:extLst>
        </c:ser>
        <c:ser>
          <c:idx val="2"/>
          <c:order val="2"/>
          <c:tx>
            <c:strRef>
              <c:f>Sheet1!$D$1</c:f>
              <c:strCache>
                <c:ptCount val="1"/>
                <c:pt idx="0">
                  <c:v>Three stars</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The safety of yourself and your posessions</c:v>
                </c:pt>
                <c:pt idx="1">
                  <c:v>The cleanliness of the carriage</c:v>
                </c:pt>
                <c:pt idx="2">
                  <c:v>The information available on board</c:v>
                </c:pt>
                <c:pt idx="3">
                  <c:v>The facilities available to you</c:v>
                </c:pt>
                <c:pt idx="4">
                  <c:v>The comfort of the train (eg: heating/ air conditioning/ lighting</c:v>
                </c:pt>
                <c:pt idx="5">
                  <c:v>The comfort of your seat</c:v>
                </c:pt>
              </c:strCache>
            </c:strRef>
          </c:cat>
          <c:val>
            <c:numRef>
              <c:f>Sheet1!$D$2:$D$7</c:f>
              <c:numCache>
                <c:formatCode>General</c:formatCode>
                <c:ptCount val="6"/>
                <c:pt idx="0">
                  <c:v>15</c:v>
                </c:pt>
                <c:pt idx="1">
                  <c:v>12</c:v>
                </c:pt>
                <c:pt idx="2">
                  <c:v>25</c:v>
                </c:pt>
                <c:pt idx="3">
                  <c:v>24</c:v>
                </c:pt>
                <c:pt idx="4">
                  <c:v>23</c:v>
                </c:pt>
                <c:pt idx="5">
                  <c:v>25</c:v>
                </c:pt>
              </c:numCache>
            </c:numRef>
          </c:val>
          <c:extLst>
            <c:ext xmlns:c16="http://schemas.microsoft.com/office/drawing/2014/chart" uri="{C3380CC4-5D6E-409C-BE32-E72D297353CC}">
              <c16:uniqueId val="{00000002-9F02-4496-BBA2-C9596178F8A7}"/>
            </c:ext>
          </c:extLst>
        </c:ser>
        <c:ser>
          <c:idx val="3"/>
          <c:order val="3"/>
          <c:tx>
            <c:strRef>
              <c:f>Sheet1!$E$1</c:f>
              <c:strCache>
                <c:ptCount val="1"/>
                <c:pt idx="0">
                  <c:v>Four stars</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The safety of yourself and your posessions</c:v>
                </c:pt>
                <c:pt idx="1">
                  <c:v>The cleanliness of the carriage</c:v>
                </c:pt>
                <c:pt idx="2">
                  <c:v>The information available on board</c:v>
                </c:pt>
                <c:pt idx="3">
                  <c:v>The facilities available to you</c:v>
                </c:pt>
                <c:pt idx="4">
                  <c:v>The comfort of the train (eg: heating/ air conditioning/ lighting</c:v>
                </c:pt>
                <c:pt idx="5">
                  <c:v>The comfort of your seat</c:v>
                </c:pt>
              </c:strCache>
            </c:strRef>
          </c:cat>
          <c:val>
            <c:numRef>
              <c:f>Sheet1!$E$2:$E$7</c:f>
              <c:numCache>
                <c:formatCode>General</c:formatCode>
                <c:ptCount val="6"/>
                <c:pt idx="0">
                  <c:v>29</c:v>
                </c:pt>
                <c:pt idx="1">
                  <c:v>23</c:v>
                </c:pt>
                <c:pt idx="2">
                  <c:v>28</c:v>
                </c:pt>
                <c:pt idx="3">
                  <c:v>32</c:v>
                </c:pt>
                <c:pt idx="4">
                  <c:v>29</c:v>
                </c:pt>
                <c:pt idx="5">
                  <c:v>26</c:v>
                </c:pt>
              </c:numCache>
            </c:numRef>
          </c:val>
          <c:extLst>
            <c:ext xmlns:c16="http://schemas.microsoft.com/office/drawing/2014/chart" uri="{C3380CC4-5D6E-409C-BE32-E72D297353CC}">
              <c16:uniqueId val="{00000003-9F02-4496-BBA2-C9596178F8A7}"/>
            </c:ext>
          </c:extLst>
        </c:ser>
        <c:ser>
          <c:idx val="4"/>
          <c:order val="4"/>
          <c:tx>
            <c:strRef>
              <c:f>Sheet1!$F$1</c:f>
              <c:strCache>
                <c:ptCount val="1"/>
                <c:pt idx="0">
                  <c:v>Five stars</c:v>
                </c:pt>
              </c:strCache>
            </c:strRef>
          </c:tx>
          <c:spPr>
            <a:solidFill>
              <a:srgbClr val="339933"/>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The safety of yourself and your posessions</c:v>
                </c:pt>
                <c:pt idx="1">
                  <c:v>The cleanliness of the carriage</c:v>
                </c:pt>
                <c:pt idx="2">
                  <c:v>The information available on board</c:v>
                </c:pt>
                <c:pt idx="3">
                  <c:v>The facilities available to you</c:v>
                </c:pt>
                <c:pt idx="4">
                  <c:v>The comfort of the train (eg: heating/ air conditioning/ lighting</c:v>
                </c:pt>
                <c:pt idx="5">
                  <c:v>The comfort of your seat</c:v>
                </c:pt>
              </c:strCache>
            </c:strRef>
          </c:cat>
          <c:val>
            <c:numRef>
              <c:f>Sheet1!$F$2:$F$7</c:f>
              <c:numCache>
                <c:formatCode>General</c:formatCode>
                <c:ptCount val="6"/>
                <c:pt idx="0">
                  <c:v>53</c:v>
                </c:pt>
                <c:pt idx="1">
                  <c:v>60</c:v>
                </c:pt>
                <c:pt idx="2">
                  <c:v>30</c:v>
                </c:pt>
                <c:pt idx="3">
                  <c:v>25</c:v>
                </c:pt>
                <c:pt idx="4">
                  <c:v>19</c:v>
                </c:pt>
                <c:pt idx="5">
                  <c:v>12</c:v>
                </c:pt>
              </c:numCache>
            </c:numRef>
          </c:val>
          <c:extLst>
            <c:ext xmlns:c16="http://schemas.microsoft.com/office/drawing/2014/chart" uri="{C3380CC4-5D6E-409C-BE32-E72D297353CC}">
              <c16:uniqueId val="{00000004-9F02-4496-BBA2-C9596178F8A7}"/>
            </c:ext>
          </c:extLst>
        </c:ser>
        <c:dLbls>
          <c:showLegendKey val="0"/>
          <c:showVal val="0"/>
          <c:showCatName val="0"/>
          <c:showSerName val="0"/>
          <c:showPercent val="0"/>
          <c:showBubbleSize val="0"/>
        </c:dLbls>
        <c:gapWidth val="68"/>
        <c:shape val="box"/>
        <c:axId val="422362816"/>
        <c:axId val="422369088"/>
        <c:axId val="0"/>
      </c:bar3DChart>
      <c:catAx>
        <c:axId val="422362816"/>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22369088"/>
        <c:crosses val="autoZero"/>
        <c:auto val="1"/>
        <c:lblAlgn val="ctr"/>
        <c:lblOffset val="100"/>
        <c:noMultiLvlLbl val="0"/>
      </c:catAx>
      <c:valAx>
        <c:axId val="422369088"/>
        <c:scaling>
          <c:orientation val="minMax"/>
        </c:scaling>
        <c:delete val="1"/>
        <c:axPos val="t"/>
        <c:numFmt formatCode="0%" sourceLinked="1"/>
        <c:majorTickMark val="out"/>
        <c:minorTickMark val="none"/>
        <c:tickLblPos val="none"/>
        <c:crossAx val="422362816"/>
        <c:crosses val="autoZero"/>
        <c:crossBetween val="between"/>
      </c:valAx>
      <c:spPr>
        <a:ln>
          <a:noFill/>
        </a:ln>
      </c:spPr>
    </c:plotArea>
    <c:legend>
      <c:legendPos val="b"/>
      <c:layout>
        <c:manualLayout>
          <c:xMode val="edge"/>
          <c:yMode val="edge"/>
          <c:x val="0.20079923917803288"/>
          <c:y val="0.88253970884955424"/>
          <c:w val="0.74620999438517688"/>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825387447890223E-2"/>
          <c:y val="0.14838951771653544"/>
          <c:w val="0.47473959369275193"/>
          <c:h val="0.56968774606299211"/>
        </c:manualLayout>
      </c:layout>
      <c:pieChart>
        <c:varyColors val="1"/>
        <c:ser>
          <c:idx val="0"/>
          <c:order val="0"/>
          <c:tx>
            <c:strRef>
              <c:f>Sheet1!$B$1</c:f>
              <c:strCache>
                <c:ptCount val="1"/>
                <c:pt idx="0">
                  <c:v>Column1</c:v>
                </c:pt>
              </c:strCache>
            </c:strRef>
          </c:tx>
          <c:spPr>
            <a:solidFill>
              <a:srgbClr val="339933"/>
            </a:solidFill>
          </c:spPr>
          <c:dPt>
            <c:idx val="0"/>
            <c:bubble3D val="0"/>
            <c:spPr>
              <a:solidFill>
                <a:srgbClr val="339933"/>
              </a:solidFill>
              <a:ln w="19050">
                <a:solidFill>
                  <a:schemeClr val="lt1"/>
                </a:solidFill>
              </a:ln>
              <a:effectLst/>
            </c:spPr>
            <c:extLst>
              <c:ext xmlns:c16="http://schemas.microsoft.com/office/drawing/2014/chart" uri="{C3380CC4-5D6E-409C-BE32-E72D297353CC}">
                <c16:uniqueId val="{00000001-02A6-4E7D-BD81-9E5302A3BFFF}"/>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02A6-4E7D-BD81-9E5302A3BFFF}"/>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02A6-4E7D-BD81-9E5302A3BFFF}"/>
              </c:ext>
            </c:extLst>
          </c:dPt>
          <c:dPt>
            <c:idx val="3"/>
            <c:bubble3D val="0"/>
            <c:spPr>
              <a:solidFill>
                <a:srgbClr val="FF6600"/>
              </a:solidFill>
              <a:ln w="19050">
                <a:solidFill>
                  <a:schemeClr val="lt1"/>
                </a:solidFill>
              </a:ln>
              <a:effectLst/>
            </c:spPr>
            <c:extLst>
              <c:ext xmlns:c16="http://schemas.microsoft.com/office/drawing/2014/chart" uri="{C3380CC4-5D6E-409C-BE32-E72D297353CC}">
                <c16:uniqueId val="{00000007-02A6-4E7D-BD81-9E5302A3BFFF}"/>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9-02A6-4E7D-BD81-9E5302A3BFFF}"/>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2A6-4E7D-BD81-9E5302A3BFFF}"/>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02A6-4E7D-BD81-9E5302A3BFF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Better than being at home</c:v>
                </c:pt>
                <c:pt idx="1">
                  <c:v>As good as being at home</c:v>
                </c:pt>
                <c:pt idx="2">
                  <c:v>Pretty normal for a night in a strange bed / As good as can be expected</c:v>
                </c:pt>
                <c:pt idx="3">
                  <c:v>Not good/restless</c:v>
                </c:pt>
                <c:pt idx="4">
                  <c:v>I wasn't able to sleep at all</c:v>
                </c:pt>
              </c:strCache>
            </c:strRef>
          </c:cat>
          <c:val>
            <c:numRef>
              <c:f>Sheet1!$B$2:$B$6</c:f>
              <c:numCache>
                <c:formatCode>0%</c:formatCode>
                <c:ptCount val="5"/>
                <c:pt idx="0">
                  <c:v>0.01</c:v>
                </c:pt>
                <c:pt idx="1">
                  <c:v>7.0000000000000007E-2</c:v>
                </c:pt>
                <c:pt idx="2">
                  <c:v>0.5</c:v>
                </c:pt>
                <c:pt idx="3">
                  <c:v>0.36</c:v>
                </c:pt>
                <c:pt idx="4">
                  <c:v>0.06</c:v>
                </c:pt>
              </c:numCache>
            </c:numRef>
          </c:val>
          <c:extLst>
            <c:ext xmlns:c16="http://schemas.microsoft.com/office/drawing/2014/chart" uri="{C3380CC4-5D6E-409C-BE32-E72D297353CC}">
              <c16:uniqueId val="{0000000A-02A6-4E7D-BD81-9E5302A3BFF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0291423946111333"/>
          <c:y val="0.11193159448818898"/>
          <c:w val="0.3786961942285722"/>
          <c:h val="0.75426181102362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US" sz="1000" b="1">
                <a:solidFill>
                  <a:schemeClr val="tx1"/>
                </a:solidFill>
              </a:rPr>
              <a:t>Expectation</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6778590825546901"/>
          <c:y val="0.22232299605037001"/>
          <c:w val="0.43224283348671322"/>
          <c:h val="0.70004040215426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Way below</c:v>
                </c:pt>
                <c:pt idx="1">
                  <c:v>Failed to meet</c:v>
                </c:pt>
                <c:pt idx="2">
                  <c:v>Met</c:v>
                </c:pt>
                <c:pt idx="3">
                  <c:v>Exceeded</c:v>
                </c:pt>
                <c:pt idx="4">
                  <c:v>Way above</c:v>
                </c:pt>
              </c:strCache>
            </c:strRef>
          </c:cat>
          <c:val>
            <c:numRef>
              <c:f>Sheet1!$B$2:$B$6</c:f>
              <c:numCache>
                <c:formatCode>0%</c:formatCode>
                <c:ptCount val="5"/>
                <c:pt idx="0">
                  <c:v>7.0000000000000007E-2</c:v>
                </c:pt>
                <c:pt idx="1">
                  <c:v>0.21</c:v>
                </c:pt>
                <c:pt idx="2">
                  <c:v>0.49</c:v>
                </c:pt>
                <c:pt idx="3">
                  <c:v>0.2</c:v>
                </c:pt>
                <c:pt idx="4">
                  <c:v>0.04</c:v>
                </c:pt>
              </c:numCache>
            </c:numRef>
          </c:val>
          <c:extLst>
            <c:ext xmlns:c16="http://schemas.microsoft.com/office/drawing/2014/chart" uri="{C3380CC4-5D6E-409C-BE32-E72D297353CC}">
              <c16:uniqueId val="{00000000-CD53-4EFE-ACA6-E4DAF193DD29}"/>
            </c:ext>
          </c:extLst>
        </c:ser>
        <c:dLbls>
          <c:showLegendKey val="0"/>
          <c:showVal val="0"/>
          <c:showCatName val="0"/>
          <c:showSerName val="0"/>
          <c:showPercent val="0"/>
          <c:showBubbleSize val="0"/>
        </c:dLbls>
        <c:gapWidth val="182"/>
        <c:axId val="262471136"/>
        <c:axId val="261972096"/>
      </c:barChart>
      <c:catAx>
        <c:axId val="262471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61972096"/>
        <c:crosses val="autoZero"/>
        <c:auto val="1"/>
        <c:lblAlgn val="ctr"/>
        <c:lblOffset val="100"/>
        <c:noMultiLvlLbl val="0"/>
      </c:catAx>
      <c:valAx>
        <c:axId val="261972096"/>
        <c:scaling>
          <c:orientation val="minMax"/>
        </c:scaling>
        <c:delete val="1"/>
        <c:axPos val="b"/>
        <c:numFmt formatCode="0%" sourceLinked="1"/>
        <c:majorTickMark val="none"/>
        <c:minorTickMark val="none"/>
        <c:tickLblPos val="nextTo"/>
        <c:crossAx val="26247113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825387447890223E-2"/>
          <c:y val="0.14838951771653544"/>
          <c:w val="0.47473959369275193"/>
          <c:h val="0.56968774606299211"/>
        </c:manualLayout>
      </c:layout>
      <c:pieChart>
        <c:varyColors val="1"/>
        <c:ser>
          <c:idx val="0"/>
          <c:order val="0"/>
          <c:tx>
            <c:strRef>
              <c:f>Sheet1!$B$1</c:f>
              <c:strCache>
                <c:ptCount val="1"/>
                <c:pt idx="0">
                  <c:v>Column1</c:v>
                </c:pt>
              </c:strCache>
            </c:strRef>
          </c:tx>
          <c:spPr>
            <a:solidFill>
              <a:srgbClr val="339933"/>
            </a:solidFill>
          </c:spPr>
          <c:dPt>
            <c:idx val="0"/>
            <c:bubble3D val="0"/>
            <c:spPr>
              <a:solidFill>
                <a:srgbClr val="339933"/>
              </a:solidFill>
              <a:ln w="19050">
                <a:solidFill>
                  <a:schemeClr val="lt1"/>
                </a:solidFill>
              </a:ln>
              <a:effectLst/>
            </c:spPr>
            <c:extLst>
              <c:ext xmlns:c16="http://schemas.microsoft.com/office/drawing/2014/chart" uri="{C3380CC4-5D6E-409C-BE32-E72D297353CC}">
                <c16:uniqueId val="{00000001-495C-4A98-8C33-D57F64626F1C}"/>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495C-4A98-8C33-D57F64626F1C}"/>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495C-4A98-8C33-D57F64626F1C}"/>
              </c:ext>
            </c:extLst>
          </c:dPt>
          <c:dPt>
            <c:idx val="3"/>
            <c:bubble3D val="0"/>
            <c:spPr>
              <a:solidFill>
                <a:srgbClr val="FF6600"/>
              </a:solidFill>
              <a:ln w="19050">
                <a:solidFill>
                  <a:schemeClr val="lt1"/>
                </a:solidFill>
              </a:ln>
              <a:effectLst/>
            </c:spPr>
            <c:extLst>
              <c:ext xmlns:c16="http://schemas.microsoft.com/office/drawing/2014/chart" uri="{C3380CC4-5D6E-409C-BE32-E72D297353CC}">
                <c16:uniqueId val="{00000007-495C-4A98-8C33-D57F64626F1C}"/>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9-495C-4A98-8C33-D57F64626F1C}"/>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95C-4A98-8C33-D57F64626F1C}"/>
                </c:ext>
              </c:extLst>
            </c:dLbl>
            <c:dLbl>
              <c:idx val="1"/>
              <c:layout>
                <c:manualLayout>
                  <c:x val="5.7449294752896232E-4"/>
                  <c:y val="1.0899852362204724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5C-4A98-8C33-D57F64626F1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Better than being at home</c:v>
                </c:pt>
                <c:pt idx="1">
                  <c:v>As good as being at home</c:v>
                </c:pt>
                <c:pt idx="2">
                  <c:v>As good as can be expected</c:v>
                </c:pt>
                <c:pt idx="3">
                  <c:v>Not good/restless</c:v>
                </c:pt>
                <c:pt idx="4">
                  <c:v>I wasn't able to sleep at all</c:v>
                </c:pt>
              </c:strCache>
            </c:strRef>
          </c:cat>
          <c:val>
            <c:numRef>
              <c:f>Sheet1!$B$2:$B$6</c:f>
              <c:numCache>
                <c:formatCode>0%</c:formatCode>
                <c:ptCount val="5"/>
                <c:pt idx="0">
                  <c:v>0.01</c:v>
                </c:pt>
                <c:pt idx="1">
                  <c:v>0.01</c:v>
                </c:pt>
                <c:pt idx="2">
                  <c:v>0.41</c:v>
                </c:pt>
                <c:pt idx="3">
                  <c:v>0.44</c:v>
                </c:pt>
                <c:pt idx="4">
                  <c:v>0.14000000000000001</c:v>
                </c:pt>
              </c:numCache>
            </c:numRef>
          </c:val>
          <c:extLst>
            <c:ext xmlns:c16="http://schemas.microsoft.com/office/drawing/2014/chart" uri="{C3380CC4-5D6E-409C-BE32-E72D297353CC}">
              <c16:uniqueId val="{0000000A-495C-4A98-8C33-D57F64626F1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97621085158174E-2"/>
          <c:y val="0.12026451771653544"/>
          <c:w val="0.49031199274842929"/>
          <c:h val="0.66656274606299215"/>
        </c:manualLayout>
      </c:layout>
      <c:pieChart>
        <c:varyColors val="1"/>
        <c:ser>
          <c:idx val="0"/>
          <c:order val="0"/>
          <c:tx>
            <c:strRef>
              <c:f>Sheet1!$B$1</c:f>
              <c:strCache>
                <c:ptCount val="1"/>
                <c:pt idx="0">
                  <c:v>Column1</c:v>
                </c:pt>
              </c:strCache>
            </c:strRef>
          </c:tx>
          <c:spPr>
            <a:solidFill>
              <a:srgbClr val="339933"/>
            </a:solidFill>
          </c:spPr>
          <c:dPt>
            <c:idx val="0"/>
            <c:bubble3D val="0"/>
            <c:spPr>
              <a:solidFill>
                <a:srgbClr val="339933"/>
              </a:solidFill>
              <a:ln w="19050">
                <a:solidFill>
                  <a:schemeClr val="lt1"/>
                </a:solidFill>
              </a:ln>
              <a:effectLst/>
            </c:spPr>
            <c:extLst>
              <c:ext xmlns:c16="http://schemas.microsoft.com/office/drawing/2014/chart" uri="{C3380CC4-5D6E-409C-BE32-E72D297353CC}">
                <c16:uniqueId val="{00000001-2585-4916-A12C-01AACCCF4B3A}"/>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2585-4916-A12C-01AACCCF4B3A}"/>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2585-4916-A12C-01AACCCF4B3A}"/>
              </c:ext>
            </c:extLst>
          </c:dPt>
          <c:dPt>
            <c:idx val="3"/>
            <c:bubble3D val="0"/>
            <c:spPr>
              <a:solidFill>
                <a:srgbClr val="FF6600"/>
              </a:solidFill>
              <a:ln w="19050">
                <a:solidFill>
                  <a:schemeClr val="lt1"/>
                </a:solidFill>
              </a:ln>
              <a:effectLst/>
            </c:spPr>
            <c:extLst>
              <c:ext xmlns:c16="http://schemas.microsoft.com/office/drawing/2014/chart" uri="{C3380CC4-5D6E-409C-BE32-E72D297353CC}">
                <c16:uniqueId val="{00000007-2585-4916-A12C-01AACCCF4B3A}"/>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9-2585-4916-A12C-01AACCCF4B3A}"/>
              </c:ext>
            </c:extLst>
          </c:dPt>
          <c:dLbls>
            <c:dLbl>
              <c:idx val="1"/>
              <c:layout>
                <c:manualLayout>
                  <c:x val="-4.1796986427920867E-2"/>
                  <c:y val="-6.514788385826783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85-4916-A12C-01AACCCF4B3A}"/>
                </c:ext>
              </c:extLst>
            </c:dLbl>
            <c:dLbl>
              <c:idx val="2"/>
              <c:layout>
                <c:manualLayout>
                  <c:x val="-7.5250069141873419E-2"/>
                  <c:y val="-7.86008858267716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585-4916-A12C-01AACCCF4B3A}"/>
                </c:ext>
              </c:extLst>
            </c:dLbl>
            <c:dLbl>
              <c:idx val="3"/>
              <c:layout>
                <c:manualLayout>
                  <c:x val="-5.7310287007554285E-2"/>
                  <c:y val="-7.767937992125983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585-4916-A12C-01AACCCF4B3A}"/>
                </c:ext>
              </c:extLst>
            </c:dLbl>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Yes, to sit/ spend time there</c:v>
                </c:pt>
                <c:pt idx="1">
                  <c:v>Yes, to buy something to take away</c:v>
                </c:pt>
                <c:pt idx="2">
                  <c:v>I was unable to get a seat, so I just took away something</c:v>
                </c:pt>
                <c:pt idx="3">
                  <c:v>I wasn't able to get a seat, so I went away without buying anything </c:v>
                </c:pt>
                <c:pt idx="4">
                  <c:v>No, I didn't visit the lounge car</c:v>
                </c:pt>
              </c:strCache>
            </c:strRef>
          </c:cat>
          <c:val>
            <c:numRef>
              <c:f>Sheet1!$B$2:$B$6</c:f>
              <c:numCache>
                <c:formatCode>0%</c:formatCode>
                <c:ptCount val="5"/>
                <c:pt idx="0">
                  <c:v>0.44</c:v>
                </c:pt>
                <c:pt idx="1">
                  <c:v>0.03</c:v>
                </c:pt>
                <c:pt idx="2">
                  <c:v>0.02</c:v>
                </c:pt>
                <c:pt idx="3">
                  <c:v>0.04</c:v>
                </c:pt>
                <c:pt idx="4">
                  <c:v>0.48</c:v>
                </c:pt>
              </c:numCache>
            </c:numRef>
          </c:val>
          <c:extLst>
            <c:ext xmlns:c16="http://schemas.microsoft.com/office/drawing/2014/chart" uri="{C3380CC4-5D6E-409C-BE32-E72D297353CC}">
              <c16:uniqueId val="{0000000A-2585-4916-A12C-01AACCCF4B3A}"/>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281998931377959"/>
          <c:y val="0.12755659448818896"/>
          <c:w val="0.35800793212946835"/>
          <c:h val="0.735511811023622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825387447890223E-2"/>
          <c:y val="0.13901451771653545"/>
          <c:w val="0.49261068853721862"/>
          <c:h val="0.66968774606299208"/>
        </c:manualLayout>
      </c:layout>
      <c:pieChart>
        <c:varyColors val="1"/>
        <c:ser>
          <c:idx val="0"/>
          <c:order val="0"/>
          <c:tx>
            <c:strRef>
              <c:f>Sheet1!$B$1</c:f>
              <c:strCache>
                <c:ptCount val="1"/>
                <c:pt idx="0">
                  <c:v>Column1</c:v>
                </c:pt>
              </c:strCache>
            </c:strRef>
          </c:tx>
          <c:spPr>
            <a:solidFill>
              <a:srgbClr val="339933"/>
            </a:solidFill>
          </c:spPr>
          <c:dPt>
            <c:idx val="0"/>
            <c:bubble3D val="0"/>
            <c:spPr>
              <a:solidFill>
                <a:srgbClr val="339933"/>
              </a:solidFill>
              <a:ln w="19050">
                <a:solidFill>
                  <a:schemeClr val="lt1"/>
                </a:solidFill>
              </a:ln>
              <a:effectLst/>
            </c:spPr>
            <c:extLst>
              <c:ext xmlns:c16="http://schemas.microsoft.com/office/drawing/2014/chart" uri="{C3380CC4-5D6E-409C-BE32-E72D297353CC}">
                <c16:uniqueId val="{00000001-14FE-4E9A-A1CE-1B927FF14328}"/>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14FE-4E9A-A1CE-1B927FF14328}"/>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14FE-4E9A-A1CE-1B927FF14328}"/>
              </c:ext>
            </c:extLst>
          </c:dPt>
          <c:dPt>
            <c:idx val="3"/>
            <c:bubble3D val="0"/>
            <c:spPr>
              <a:solidFill>
                <a:srgbClr val="FF6600"/>
              </a:solidFill>
              <a:ln w="19050">
                <a:solidFill>
                  <a:schemeClr val="lt1"/>
                </a:solidFill>
              </a:ln>
              <a:effectLst/>
            </c:spPr>
            <c:extLst>
              <c:ext xmlns:c16="http://schemas.microsoft.com/office/drawing/2014/chart" uri="{C3380CC4-5D6E-409C-BE32-E72D297353CC}">
                <c16:uniqueId val="{00000007-14FE-4E9A-A1CE-1B927FF14328}"/>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9-14FE-4E9A-A1CE-1B927FF14328}"/>
              </c:ext>
            </c:extLst>
          </c:dPt>
          <c:dLbls>
            <c:dLbl>
              <c:idx val="1"/>
              <c:layout>
                <c:manualLayout>
                  <c:x val="-4.8927106365541137E-2"/>
                  <c:y val="-6.74352854330709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FE-4E9A-A1CE-1B927FF14328}"/>
                </c:ext>
              </c:extLst>
            </c:dLbl>
            <c:dLbl>
              <c:idx val="2"/>
              <c:layout>
                <c:manualLayout>
                  <c:x val="-5.6738509055051414E-2"/>
                  <c:y val="-2.94050196850393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FE-4E9A-A1CE-1B927FF14328}"/>
                </c:ext>
              </c:extLst>
            </c:dLbl>
            <c:dLbl>
              <c:idx val="3"/>
              <c:layout>
                <c:manualLayout>
                  <c:x val="-6.2417735650708371E-2"/>
                  <c:y val="-4.266313976377952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FE-4E9A-A1CE-1B927FF14328}"/>
                </c:ext>
              </c:extLst>
            </c:dLbl>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Yes, to sit/ spend time there</c:v>
                </c:pt>
                <c:pt idx="1">
                  <c:v>Yes, to buy something to take away</c:v>
                </c:pt>
                <c:pt idx="2">
                  <c:v>Was unable to get a seat so I bought something to take away</c:v>
                </c:pt>
                <c:pt idx="3">
                  <c:v>Was unable to get a seat so I went away without buying anything</c:v>
                </c:pt>
                <c:pt idx="4">
                  <c:v>No, I didn't visit the Lounge Car</c:v>
                </c:pt>
              </c:strCache>
            </c:strRef>
          </c:cat>
          <c:val>
            <c:numRef>
              <c:f>Sheet1!$B$2:$B$6</c:f>
              <c:numCache>
                <c:formatCode>0%</c:formatCode>
                <c:ptCount val="5"/>
                <c:pt idx="0">
                  <c:v>0.41</c:v>
                </c:pt>
                <c:pt idx="1">
                  <c:v>0.01</c:v>
                </c:pt>
                <c:pt idx="3">
                  <c:v>0.04</c:v>
                </c:pt>
                <c:pt idx="4">
                  <c:v>0.53</c:v>
                </c:pt>
              </c:numCache>
            </c:numRef>
          </c:val>
          <c:extLst>
            <c:ext xmlns:c16="http://schemas.microsoft.com/office/drawing/2014/chart" uri="{C3380CC4-5D6E-409C-BE32-E72D297353CC}">
              <c16:uniqueId val="{0000000A-14FE-4E9A-A1CE-1B927FF14328}"/>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Don't know/No opinion</c:v>
                </c:pt>
              </c:strCache>
            </c:strRef>
          </c:tx>
          <c:spPr>
            <a:solidFill>
              <a:schemeClr val="bg1">
                <a:lumMod val="65000"/>
              </a:schemeClr>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The cleanliness/ tidiness/ absence of litter</c:v>
                </c:pt>
                <c:pt idx="1">
                  <c:v>Ease of finding/getting to the Club Car</c:v>
                </c:pt>
                <c:pt idx="2">
                  <c:v>The ease of getting a seat</c:v>
                </c:pt>
                <c:pt idx="3">
                  <c:v>Being made to feel valued/ welcomed</c:v>
                </c:pt>
              </c:strCache>
            </c:strRef>
          </c:cat>
          <c:val>
            <c:numRef>
              <c:f>Sheet1!$B$2:$B$5</c:f>
              <c:numCache>
                <c:formatCode>General</c:formatCode>
                <c:ptCount val="4"/>
                <c:pt idx="0">
                  <c:v>2</c:v>
                </c:pt>
                <c:pt idx="1">
                  <c:v>1</c:v>
                </c:pt>
                <c:pt idx="2">
                  <c:v>3</c:v>
                </c:pt>
                <c:pt idx="3">
                  <c:v>2</c:v>
                </c:pt>
              </c:numCache>
            </c:numRef>
          </c:val>
          <c:extLst>
            <c:ext xmlns:c16="http://schemas.microsoft.com/office/drawing/2014/chart" uri="{C3380CC4-5D6E-409C-BE32-E72D297353CC}">
              <c16:uniqueId val="{00000000-05D4-465E-93BC-29C1332481AC}"/>
            </c:ext>
          </c:extLst>
        </c:ser>
        <c:ser>
          <c:idx val="1"/>
          <c:order val="1"/>
          <c:tx>
            <c:strRef>
              <c:f>Sheet1!$C$1</c:f>
              <c:strCache>
                <c:ptCount val="1"/>
                <c:pt idx="0">
                  <c:v>Very dissatisfied</c:v>
                </c:pt>
              </c:strCache>
            </c:strRef>
          </c:tx>
          <c:spPr>
            <a:solidFill>
              <a:srgbClr val="FF0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The cleanliness/ tidiness/ absence of litter</c:v>
                </c:pt>
                <c:pt idx="1">
                  <c:v>Ease of finding/getting to the Club Car</c:v>
                </c:pt>
                <c:pt idx="2">
                  <c:v>The ease of getting a seat</c:v>
                </c:pt>
                <c:pt idx="3">
                  <c:v>Being made to feel valued/ welcomed</c:v>
                </c:pt>
              </c:strCache>
            </c:strRef>
          </c:cat>
          <c:val>
            <c:numRef>
              <c:f>Sheet1!$C$2:$C$5</c:f>
              <c:numCache>
                <c:formatCode>General</c:formatCode>
                <c:ptCount val="4"/>
                <c:pt idx="0">
                  <c:v>2</c:v>
                </c:pt>
                <c:pt idx="1">
                  <c:v>4</c:v>
                </c:pt>
                <c:pt idx="2">
                  <c:v>3</c:v>
                </c:pt>
                <c:pt idx="3">
                  <c:v>5</c:v>
                </c:pt>
              </c:numCache>
            </c:numRef>
          </c:val>
          <c:extLst>
            <c:ext xmlns:c16="http://schemas.microsoft.com/office/drawing/2014/chart" uri="{C3380CC4-5D6E-409C-BE32-E72D297353CC}">
              <c16:uniqueId val="{00000001-05D4-465E-93BC-29C1332481AC}"/>
            </c:ext>
          </c:extLst>
        </c:ser>
        <c:ser>
          <c:idx val="2"/>
          <c:order val="2"/>
          <c:tx>
            <c:strRef>
              <c:f>Sheet1!$D$1</c:f>
              <c:strCache>
                <c:ptCount val="1"/>
                <c:pt idx="0">
                  <c:v>Fairly dissatisfied</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The cleanliness/ tidiness/ absence of litter</c:v>
                </c:pt>
                <c:pt idx="1">
                  <c:v>Ease of finding/getting to the Club Car</c:v>
                </c:pt>
                <c:pt idx="2">
                  <c:v>The ease of getting a seat</c:v>
                </c:pt>
                <c:pt idx="3">
                  <c:v>Being made to feel valued/ welcomed</c:v>
                </c:pt>
              </c:strCache>
            </c:strRef>
          </c:cat>
          <c:val>
            <c:numRef>
              <c:f>Sheet1!$D$2:$D$5</c:f>
              <c:numCache>
                <c:formatCode>General</c:formatCode>
                <c:ptCount val="4"/>
                <c:pt idx="0">
                  <c:v>2</c:v>
                </c:pt>
                <c:pt idx="1">
                  <c:v>5</c:v>
                </c:pt>
                <c:pt idx="2">
                  <c:v>7</c:v>
                </c:pt>
                <c:pt idx="3">
                  <c:v>5</c:v>
                </c:pt>
              </c:numCache>
            </c:numRef>
          </c:val>
          <c:extLst>
            <c:ext xmlns:c16="http://schemas.microsoft.com/office/drawing/2014/chart" uri="{C3380CC4-5D6E-409C-BE32-E72D297353CC}">
              <c16:uniqueId val="{00000002-05D4-465E-93BC-29C1332481AC}"/>
            </c:ext>
          </c:extLst>
        </c:ser>
        <c:ser>
          <c:idx val="3"/>
          <c:order val="3"/>
          <c:tx>
            <c:strRef>
              <c:f>Sheet1!$E$1</c:f>
              <c:strCache>
                <c:ptCount val="1"/>
                <c:pt idx="0">
                  <c:v>Neither / nor</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The cleanliness/ tidiness/ absence of litter</c:v>
                </c:pt>
                <c:pt idx="1">
                  <c:v>Ease of finding/getting to the Club Car</c:v>
                </c:pt>
                <c:pt idx="2">
                  <c:v>The ease of getting a seat</c:v>
                </c:pt>
                <c:pt idx="3">
                  <c:v>Being made to feel valued/ welcomed</c:v>
                </c:pt>
              </c:strCache>
            </c:strRef>
          </c:cat>
          <c:val>
            <c:numRef>
              <c:f>Sheet1!$E$2:$E$5</c:f>
              <c:numCache>
                <c:formatCode>General</c:formatCode>
                <c:ptCount val="4"/>
                <c:pt idx="0">
                  <c:v>5</c:v>
                </c:pt>
                <c:pt idx="1">
                  <c:v>10</c:v>
                </c:pt>
                <c:pt idx="2">
                  <c:v>8</c:v>
                </c:pt>
                <c:pt idx="3">
                  <c:v>11</c:v>
                </c:pt>
              </c:numCache>
            </c:numRef>
          </c:val>
          <c:extLst>
            <c:ext xmlns:c16="http://schemas.microsoft.com/office/drawing/2014/chart" uri="{C3380CC4-5D6E-409C-BE32-E72D297353CC}">
              <c16:uniqueId val="{00000003-05D4-465E-93BC-29C1332481AC}"/>
            </c:ext>
          </c:extLst>
        </c:ser>
        <c:ser>
          <c:idx val="4"/>
          <c:order val="4"/>
          <c:tx>
            <c:strRef>
              <c:f>Sheet1!$F$1</c:f>
              <c:strCache>
                <c:ptCount val="1"/>
                <c:pt idx="0">
                  <c:v>Fairly satisfied</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The cleanliness/ tidiness/ absence of litter</c:v>
                </c:pt>
                <c:pt idx="1">
                  <c:v>Ease of finding/getting to the Club Car</c:v>
                </c:pt>
                <c:pt idx="2">
                  <c:v>The ease of getting a seat</c:v>
                </c:pt>
                <c:pt idx="3">
                  <c:v>Being made to feel valued/ welcomed</c:v>
                </c:pt>
              </c:strCache>
            </c:strRef>
          </c:cat>
          <c:val>
            <c:numRef>
              <c:f>Sheet1!$F$2:$F$5</c:f>
              <c:numCache>
                <c:formatCode>General</c:formatCode>
                <c:ptCount val="4"/>
                <c:pt idx="0">
                  <c:v>18</c:v>
                </c:pt>
                <c:pt idx="1">
                  <c:v>26</c:v>
                </c:pt>
                <c:pt idx="2">
                  <c:v>26</c:v>
                </c:pt>
                <c:pt idx="3">
                  <c:v>25</c:v>
                </c:pt>
              </c:numCache>
            </c:numRef>
          </c:val>
          <c:extLst>
            <c:ext xmlns:c16="http://schemas.microsoft.com/office/drawing/2014/chart" uri="{C3380CC4-5D6E-409C-BE32-E72D297353CC}">
              <c16:uniqueId val="{00000004-05D4-465E-93BC-29C1332481AC}"/>
            </c:ext>
          </c:extLst>
        </c:ser>
        <c:ser>
          <c:idx val="5"/>
          <c:order val="5"/>
          <c:tx>
            <c:strRef>
              <c:f>Sheet1!$G$1</c:f>
              <c:strCache>
                <c:ptCount val="1"/>
                <c:pt idx="0">
                  <c:v>Very satisfied</c:v>
                </c:pt>
              </c:strCache>
            </c:strRef>
          </c:tx>
          <c:spPr>
            <a:solidFill>
              <a:srgbClr val="33991F"/>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The cleanliness/ tidiness/ absence of litter</c:v>
                </c:pt>
                <c:pt idx="1">
                  <c:v>Ease of finding/getting to the Club Car</c:v>
                </c:pt>
                <c:pt idx="2">
                  <c:v>The ease of getting a seat</c:v>
                </c:pt>
                <c:pt idx="3">
                  <c:v>Being made to feel valued/ welcomed</c:v>
                </c:pt>
              </c:strCache>
            </c:strRef>
          </c:cat>
          <c:val>
            <c:numRef>
              <c:f>Sheet1!$G$2:$G$5</c:f>
              <c:numCache>
                <c:formatCode>General</c:formatCode>
                <c:ptCount val="4"/>
                <c:pt idx="0">
                  <c:v>71</c:v>
                </c:pt>
                <c:pt idx="1">
                  <c:v>55</c:v>
                </c:pt>
                <c:pt idx="2">
                  <c:v>53</c:v>
                </c:pt>
                <c:pt idx="3">
                  <c:v>53</c:v>
                </c:pt>
              </c:numCache>
            </c:numRef>
          </c:val>
          <c:extLst>
            <c:ext xmlns:c16="http://schemas.microsoft.com/office/drawing/2014/chart" uri="{C3380CC4-5D6E-409C-BE32-E72D297353CC}">
              <c16:uniqueId val="{00000005-05D4-465E-93BC-29C1332481AC}"/>
            </c:ext>
          </c:extLst>
        </c:ser>
        <c:dLbls>
          <c:showLegendKey val="0"/>
          <c:showVal val="0"/>
          <c:showCatName val="0"/>
          <c:showSerName val="0"/>
          <c:showPercent val="0"/>
          <c:showBubbleSize val="0"/>
        </c:dLbls>
        <c:gapWidth val="68"/>
        <c:shape val="box"/>
        <c:axId val="422365952"/>
        <c:axId val="422367520"/>
        <c:axId val="0"/>
      </c:bar3DChart>
      <c:catAx>
        <c:axId val="422365952"/>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22367520"/>
        <c:crosses val="autoZero"/>
        <c:auto val="1"/>
        <c:lblAlgn val="ctr"/>
        <c:lblOffset val="100"/>
        <c:noMultiLvlLbl val="0"/>
      </c:catAx>
      <c:valAx>
        <c:axId val="422367520"/>
        <c:scaling>
          <c:orientation val="minMax"/>
        </c:scaling>
        <c:delete val="1"/>
        <c:axPos val="t"/>
        <c:numFmt formatCode="0%" sourceLinked="1"/>
        <c:majorTickMark val="out"/>
        <c:minorTickMark val="none"/>
        <c:tickLblPos val="none"/>
        <c:crossAx val="422365952"/>
        <c:crosses val="autoZero"/>
        <c:crossBetween val="between"/>
      </c:valAx>
      <c:spPr>
        <a:ln>
          <a:noFill/>
        </a:ln>
      </c:spPr>
    </c:plotArea>
    <c:legend>
      <c:legendPos val="b"/>
      <c:layout>
        <c:manualLayout>
          <c:xMode val="edge"/>
          <c:yMode val="edge"/>
          <c:x val="0.20079923917803288"/>
          <c:y val="0.88253970884955424"/>
          <c:w val="0.74620999438517688"/>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Don't know/No opinion</c:v>
                </c:pt>
              </c:strCache>
            </c:strRef>
          </c:tx>
          <c:spPr>
            <a:solidFill>
              <a:schemeClr val="bg1">
                <a:lumMod val="65000"/>
              </a:schemeClr>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Feeling comfortable and able to relax/unwind</c:v>
                </c:pt>
                <c:pt idx="1">
                  <c:v>Having adequate supplies/ not running out</c:v>
                </c:pt>
                <c:pt idx="2">
                  <c:v>The use of Scottish produce/ ingredients</c:v>
                </c:pt>
                <c:pt idx="3">
                  <c:v>The value for money of the food and drink</c:v>
                </c:pt>
              </c:strCache>
            </c:strRef>
          </c:cat>
          <c:val>
            <c:numRef>
              <c:f>Sheet1!$B$2:$B$5</c:f>
              <c:numCache>
                <c:formatCode>General</c:formatCode>
                <c:ptCount val="4"/>
                <c:pt idx="0">
                  <c:v>3</c:v>
                </c:pt>
                <c:pt idx="1">
                  <c:v>9</c:v>
                </c:pt>
                <c:pt idx="2">
                  <c:v>13</c:v>
                </c:pt>
                <c:pt idx="3">
                  <c:v>9</c:v>
                </c:pt>
              </c:numCache>
            </c:numRef>
          </c:val>
          <c:extLst>
            <c:ext xmlns:c16="http://schemas.microsoft.com/office/drawing/2014/chart" uri="{C3380CC4-5D6E-409C-BE32-E72D297353CC}">
              <c16:uniqueId val="{00000000-1FDA-437D-9EB3-80DA259C0C17}"/>
            </c:ext>
          </c:extLst>
        </c:ser>
        <c:ser>
          <c:idx val="1"/>
          <c:order val="1"/>
          <c:tx>
            <c:strRef>
              <c:f>Sheet1!$C$1</c:f>
              <c:strCache>
                <c:ptCount val="1"/>
                <c:pt idx="0">
                  <c:v>Very dissatisfied</c:v>
                </c:pt>
              </c:strCache>
            </c:strRef>
          </c:tx>
          <c:spPr>
            <a:solidFill>
              <a:srgbClr val="FF0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Feeling comfortable and able to relax/unwind</c:v>
                </c:pt>
                <c:pt idx="1">
                  <c:v>Having adequate supplies/ not running out</c:v>
                </c:pt>
                <c:pt idx="2">
                  <c:v>The use of Scottish produce/ ingredients</c:v>
                </c:pt>
                <c:pt idx="3">
                  <c:v>The value for money of the food and drink</c:v>
                </c:pt>
              </c:strCache>
            </c:strRef>
          </c:cat>
          <c:val>
            <c:numRef>
              <c:f>Sheet1!$C$2:$C$5</c:f>
              <c:numCache>
                <c:formatCode>General</c:formatCode>
                <c:ptCount val="4"/>
                <c:pt idx="0">
                  <c:v>4</c:v>
                </c:pt>
                <c:pt idx="1">
                  <c:v>5</c:v>
                </c:pt>
                <c:pt idx="2">
                  <c:v>2</c:v>
                </c:pt>
                <c:pt idx="3">
                  <c:v>5</c:v>
                </c:pt>
              </c:numCache>
            </c:numRef>
          </c:val>
          <c:extLst>
            <c:ext xmlns:c16="http://schemas.microsoft.com/office/drawing/2014/chart" uri="{C3380CC4-5D6E-409C-BE32-E72D297353CC}">
              <c16:uniqueId val="{00000001-1FDA-437D-9EB3-80DA259C0C17}"/>
            </c:ext>
          </c:extLst>
        </c:ser>
        <c:ser>
          <c:idx val="2"/>
          <c:order val="2"/>
          <c:tx>
            <c:strRef>
              <c:f>Sheet1!$D$1</c:f>
              <c:strCache>
                <c:ptCount val="1"/>
                <c:pt idx="0">
                  <c:v>Fairly dissatisfied</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Feeling comfortable and able to relax/unwind</c:v>
                </c:pt>
                <c:pt idx="1">
                  <c:v>Having adequate supplies/ not running out</c:v>
                </c:pt>
                <c:pt idx="2">
                  <c:v>The use of Scottish produce/ ingredients</c:v>
                </c:pt>
                <c:pt idx="3">
                  <c:v>The value for money of the food and drink</c:v>
                </c:pt>
              </c:strCache>
            </c:strRef>
          </c:cat>
          <c:val>
            <c:numRef>
              <c:f>Sheet1!$D$2:$D$5</c:f>
              <c:numCache>
                <c:formatCode>General</c:formatCode>
                <c:ptCount val="4"/>
                <c:pt idx="0">
                  <c:v>6</c:v>
                </c:pt>
                <c:pt idx="1">
                  <c:v>6</c:v>
                </c:pt>
                <c:pt idx="2">
                  <c:v>1</c:v>
                </c:pt>
                <c:pt idx="3">
                  <c:v>7</c:v>
                </c:pt>
              </c:numCache>
            </c:numRef>
          </c:val>
          <c:extLst>
            <c:ext xmlns:c16="http://schemas.microsoft.com/office/drawing/2014/chart" uri="{C3380CC4-5D6E-409C-BE32-E72D297353CC}">
              <c16:uniqueId val="{00000002-1FDA-437D-9EB3-80DA259C0C17}"/>
            </c:ext>
          </c:extLst>
        </c:ser>
        <c:ser>
          <c:idx val="3"/>
          <c:order val="3"/>
          <c:tx>
            <c:strRef>
              <c:f>Sheet1!$E$1</c:f>
              <c:strCache>
                <c:ptCount val="1"/>
                <c:pt idx="0">
                  <c:v>Neither / nor</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Feeling comfortable and able to relax/unwind</c:v>
                </c:pt>
                <c:pt idx="1">
                  <c:v>Having adequate supplies/ not running out</c:v>
                </c:pt>
                <c:pt idx="2">
                  <c:v>The use of Scottish produce/ ingredients</c:v>
                </c:pt>
                <c:pt idx="3">
                  <c:v>The value for money of the food and drink</c:v>
                </c:pt>
              </c:strCache>
            </c:strRef>
          </c:cat>
          <c:val>
            <c:numRef>
              <c:f>Sheet1!$E$2:$E$5</c:f>
              <c:numCache>
                <c:formatCode>General</c:formatCode>
                <c:ptCount val="4"/>
                <c:pt idx="0">
                  <c:v>13</c:v>
                </c:pt>
                <c:pt idx="1">
                  <c:v>13</c:v>
                </c:pt>
                <c:pt idx="2">
                  <c:v>17</c:v>
                </c:pt>
                <c:pt idx="3">
                  <c:v>20</c:v>
                </c:pt>
              </c:numCache>
            </c:numRef>
          </c:val>
          <c:extLst>
            <c:ext xmlns:c16="http://schemas.microsoft.com/office/drawing/2014/chart" uri="{C3380CC4-5D6E-409C-BE32-E72D297353CC}">
              <c16:uniqueId val="{00000003-1FDA-437D-9EB3-80DA259C0C17}"/>
            </c:ext>
          </c:extLst>
        </c:ser>
        <c:ser>
          <c:idx val="4"/>
          <c:order val="4"/>
          <c:tx>
            <c:strRef>
              <c:f>Sheet1!$F$1</c:f>
              <c:strCache>
                <c:ptCount val="1"/>
                <c:pt idx="0">
                  <c:v>Fairly satisfied</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Feeling comfortable and able to relax/unwind</c:v>
                </c:pt>
                <c:pt idx="1">
                  <c:v>Having adequate supplies/ not running out</c:v>
                </c:pt>
                <c:pt idx="2">
                  <c:v>The use of Scottish produce/ ingredients</c:v>
                </c:pt>
                <c:pt idx="3">
                  <c:v>The value for money of the food and drink</c:v>
                </c:pt>
              </c:strCache>
            </c:strRef>
          </c:cat>
          <c:val>
            <c:numRef>
              <c:f>Sheet1!$F$2:$F$5</c:f>
              <c:numCache>
                <c:formatCode>General</c:formatCode>
                <c:ptCount val="4"/>
                <c:pt idx="0">
                  <c:v>31</c:v>
                </c:pt>
                <c:pt idx="1">
                  <c:v>20</c:v>
                </c:pt>
                <c:pt idx="2">
                  <c:v>25</c:v>
                </c:pt>
                <c:pt idx="3">
                  <c:v>34</c:v>
                </c:pt>
              </c:numCache>
            </c:numRef>
          </c:val>
          <c:extLst>
            <c:ext xmlns:c16="http://schemas.microsoft.com/office/drawing/2014/chart" uri="{C3380CC4-5D6E-409C-BE32-E72D297353CC}">
              <c16:uniqueId val="{00000004-1FDA-437D-9EB3-80DA259C0C17}"/>
            </c:ext>
          </c:extLst>
        </c:ser>
        <c:ser>
          <c:idx val="5"/>
          <c:order val="5"/>
          <c:tx>
            <c:strRef>
              <c:f>Sheet1!$G$1</c:f>
              <c:strCache>
                <c:ptCount val="1"/>
                <c:pt idx="0">
                  <c:v>Very satisfied</c:v>
                </c:pt>
              </c:strCache>
            </c:strRef>
          </c:tx>
          <c:spPr>
            <a:solidFill>
              <a:srgbClr val="33991F"/>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Feeling comfortable and able to relax/unwind</c:v>
                </c:pt>
                <c:pt idx="1">
                  <c:v>Having adequate supplies/ not running out</c:v>
                </c:pt>
                <c:pt idx="2">
                  <c:v>The use of Scottish produce/ ingredients</c:v>
                </c:pt>
                <c:pt idx="3">
                  <c:v>The value for money of the food and drink</c:v>
                </c:pt>
              </c:strCache>
            </c:strRef>
          </c:cat>
          <c:val>
            <c:numRef>
              <c:f>Sheet1!$G$2:$G$5</c:f>
              <c:numCache>
                <c:formatCode>General</c:formatCode>
                <c:ptCount val="4"/>
                <c:pt idx="0">
                  <c:v>44</c:v>
                </c:pt>
                <c:pt idx="1">
                  <c:v>48</c:v>
                </c:pt>
                <c:pt idx="2">
                  <c:v>42</c:v>
                </c:pt>
                <c:pt idx="3">
                  <c:v>25</c:v>
                </c:pt>
              </c:numCache>
            </c:numRef>
          </c:val>
          <c:extLst>
            <c:ext xmlns:c16="http://schemas.microsoft.com/office/drawing/2014/chart" uri="{C3380CC4-5D6E-409C-BE32-E72D297353CC}">
              <c16:uniqueId val="{00000005-1FDA-437D-9EB3-80DA259C0C17}"/>
            </c:ext>
          </c:extLst>
        </c:ser>
        <c:dLbls>
          <c:showLegendKey val="0"/>
          <c:showVal val="0"/>
          <c:showCatName val="0"/>
          <c:showSerName val="0"/>
          <c:showPercent val="0"/>
          <c:showBubbleSize val="0"/>
        </c:dLbls>
        <c:gapWidth val="68"/>
        <c:shape val="box"/>
        <c:axId val="422368696"/>
        <c:axId val="422361640"/>
        <c:axId val="0"/>
      </c:bar3DChart>
      <c:catAx>
        <c:axId val="422368696"/>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22361640"/>
        <c:crosses val="autoZero"/>
        <c:auto val="1"/>
        <c:lblAlgn val="ctr"/>
        <c:lblOffset val="100"/>
        <c:noMultiLvlLbl val="0"/>
      </c:catAx>
      <c:valAx>
        <c:axId val="422361640"/>
        <c:scaling>
          <c:orientation val="minMax"/>
        </c:scaling>
        <c:delete val="1"/>
        <c:axPos val="t"/>
        <c:numFmt formatCode="0%" sourceLinked="1"/>
        <c:majorTickMark val="out"/>
        <c:minorTickMark val="none"/>
        <c:tickLblPos val="none"/>
        <c:crossAx val="422368696"/>
        <c:crosses val="autoZero"/>
        <c:crossBetween val="between"/>
      </c:valAx>
      <c:spPr>
        <a:ln>
          <a:noFill/>
        </a:ln>
      </c:spPr>
    </c:plotArea>
    <c:legend>
      <c:legendPos val="b"/>
      <c:layout>
        <c:manualLayout>
          <c:xMode val="edge"/>
          <c:yMode val="edge"/>
          <c:x val="0.20079923917803288"/>
          <c:y val="0.88253970884955424"/>
          <c:w val="0.74620999438517688"/>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25595106876232332"/>
          <c:y val="0.13938863423777301"/>
          <c:w val="0.72464848808607107"/>
          <c:h val="0.73181653651386402"/>
        </c:manualLayout>
      </c:layout>
      <c:bar3DChart>
        <c:barDir val="bar"/>
        <c:grouping val="percentStacked"/>
        <c:varyColors val="0"/>
        <c:ser>
          <c:idx val="0"/>
          <c:order val="0"/>
          <c:tx>
            <c:strRef>
              <c:f>Sheet1!$B$1</c:f>
              <c:strCache>
                <c:ptCount val="1"/>
                <c:pt idx="0">
                  <c:v>One star</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Caledonian Sleeper (307)</c:v>
                </c:pt>
                <c:pt idx="2">
                  <c:v>Travelling for work (38)</c:v>
                </c:pt>
                <c:pt idx="3">
                  <c:v>Leisure (253)</c:v>
                </c:pt>
                <c:pt idx="5">
                  <c:v>Weekday (199)</c:v>
                </c:pt>
                <c:pt idx="6">
                  <c:v>Weekend (108)</c:v>
                </c:pt>
              </c:strCache>
            </c:strRef>
          </c:cat>
          <c:val>
            <c:numRef>
              <c:f>Sheet1!$B$2:$B$8</c:f>
              <c:numCache>
                <c:formatCode>General</c:formatCode>
                <c:ptCount val="7"/>
                <c:pt idx="0">
                  <c:v>4</c:v>
                </c:pt>
                <c:pt idx="2">
                  <c:v>8</c:v>
                </c:pt>
                <c:pt idx="3">
                  <c:v>2</c:v>
                </c:pt>
                <c:pt idx="5">
                  <c:v>4</c:v>
                </c:pt>
                <c:pt idx="6">
                  <c:v>4</c:v>
                </c:pt>
              </c:numCache>
            </c:numRef>
          </c:val>
          <c:extLst>
            <c:ext xmlns:c16="http://schemas.microsoft.com/office/drawing/2014/chart" uri="{C3380CC4-5D6E-409C-BE32-E72D297353CC}">
              <c16:uniqueId val="{00000000-C4AA-4F64-8C67-1582140594AF}"/>
            </c:ext>
          </c:extLst>
        </c:ser>
        <c:ser>
          <c:idx val="1"/>
          <c:order val="1"/>
          <c:tx>
            <c:strRef>
              <c:f>Sheet1!$C$1</c:f>
              <c:strCache>
                <c:ptCount val="1"/>
                <c:pt idx="0">
                  <c:v>Two stars</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Caledonian Sleeper (307)</c:v>
                </c:pt>
                <c:pt idx="2">
                  <c:v>Travelling for work (38)</c:v>
                </c:pt>
                <c:pt idx="3">
                  <c:v>Leisure (253)</c:v>
                </c:pt>
                <c:pt idx="5">
                  <c:v>Weekday (199)</c:v>
                </c:pt>
                <c:pt idx="6">
                  <c:v>Weekend (108)</c:v>
                </c:pt>
              </c:strCache>
            </c:strRef>
          </c:cat>
          <c:val>
            <c:numRef>
              <c:f>Sheet1!$C$2:$C$8</c:f>
              <c:numCache>
                <c:formatCode>General</c:formatCode>
                <c:ptCount val="7"/>
                <c:pt idx="0">
                  <c:v>6</c:v>
                </c:pt>
                <c:pt idx="3">
                  <c:v>8</c:v>
                </c:pt>
                <c:pt idx="5">
                  <c:v>7</c:v>
                </c:pt>
                <c:pt idx="6">
                  <c:v>6</c:v>
                </c:pt>
              </c:numCache>
            </c:numRef>
          </c:val>
          <c:extLst>
            <c:ext xmlns:c16="http://schemas.microsoft.com/office/drawing/2014/chart" uri="{C3380CC4-5D6E-409C-BE32-E72D297353CC}">
              <c16:uniqueId val="{00000001-C4AA-4F64-8C67-1582140594AF}"/>
            </c:ext>
          </c:extLst>
        </c:ser>
        <c:ser>
          <c:idx val="2"/>
          <c:order val="2"/>
          <c:tx>
            <c:strRef>
              <c:f>Sheet1!$D$1</c:f>
              <c:strCache>
                <c:ptCount val="1"/>
                <c:pt idx="0">
                  <c:v>Three stars</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Caledonian Sleeper (307)</c:v>
                </c:pt>
                <c:pt idx="2">
                  <c:v>Travelling for work (38)</c:v>
                </c:pt>
                <c:pt idx="3">
                  <c:v>Leisure (253)</c:v>
                </c:pt>
                <c:pt idx="5">
                  <c:v>Weekday (199)</c:v>
                </c:pt>
                <c:pt idx="6">
                  <c:v>Weekend (108)</c:v>
                </c:pt>
              </c:strCache>
            </c:strRef>
          </c:cat>
          <c:val>
            <c:numRef>
              <c:f>Sheet1!$D$2:$D$8</c:f>
              <c:numCache>
                <c:formatCode>General</c:formatCode>
                <c:ptCount val="7"/>
                <c:pt idx="0">
                  <c:v>19</c:v>
                </c:pt>
                <c:pt idx="2">
                  <c:v>18</c:v>
                </c:pt>
                <c:pt idx="3">
                  <c:v>20</c:v>
                </c:pt>
                <c:pt idx="5">
                  <c:v>17</c:v>
                </c:pt>
                <c:pt idx="6">
                  <c:v>23</c:v>
                </c:pt>
              </c:numCache>
            </c:numRef>
          </c:val>
          <c:extLst>
            <c:ext xmlns:c16="http://schemas.microsoft.com/office/drawing/2014/chart" uri="{C3380CC4-5D6E-409C-BE32-E72D297353CC}">
              <c16:uniqueId val="{00000002-C4AA-4F64-8C67-1582140594AF}"/>
            </c:ext>
          </c:extLst>
        </c:ser>
        <c:ser>
          <c:idx val="3"/>
          <c:order val="3"/>
          <c:tx>
            <c:strRef>
              <c:f>Sheet1!$E$1</c:f>
              <c:strCache>
                <c:ptCount val="1"/>
                <c:pt idx="0">
                  <c:v>Four stars</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Caledonian Sleeper (307)</c:v>
                </c:pt>
                <c:pt idx="2">
                  <c:v>Travelling for work (38)</c:v>
                </c:pt>
                <c:pt idx="3">
                  <c:v>Leisure (253)</c:v>
                </c:pt>
                <c:pt idx="5">
                  <c:v>Weekday (199)</c:v>
                </c:pt>
                <c:pt idx="6">
                  <c:v>Weekend (108)</c:v>
                </c:pt>
              </c:strCache>
            </c:strRef>
          </c:cat>
          <c:val>
            <c:numRef>
              <c:f>Sheet1!$E$2:$E$8</c:f>
              <c:numCache>
                <c:formatCode>General</c:formatCode>
                <c:ptCount val="7"/>
                <c:pt idx="0">
                  <c:v>36</c:v>
                </c:pt>
                <c:pt idx="2">
                  <c:v>39</c:v>
                </c:pt>
                <c:pt idx="3">
                  <c:v>36</c:v>
                </c:pt>
                <c:pt idx="5">
                  <c:v>37</c:v>
                </c:pt>
                <c:pt idx="6">
                  <c:v>34</c:v>
                </c:pt>
              </c:numCache>
            </c:numRef>
          </c:val>
          <c:extLst>
            <c:ext xmlns:c16="http://schemas.microsoft.com/office/drawing/2014/chart" uri="{C3380CC4-5D6E-409C-BE32-E72D297353CC}">
              <c16:uniqueId val="{00000003-C4AA-4F64-8C67-1582140594AF}"/>
            </c:ext>
          </c:extLst>
        </c:ser>
        <c:ser>
          <c:idx val="4"/>
          <c:order val="4"/>
          <c:tx>
            <c:strRef>
              <c:f>Sheet1!$F$1</c:f>
              <c:strCache>
                <c:ptCount val="1"/>
                <c:pt idx="0">
                  <c:v>Five stars</c:v>
                </c:pt>
              </c:strCache>
            </c:strRef>
          </c:tx>
          <c:spPr>
            <a:solidFill>
              <a:srgbClr val="00B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Caledonian Sleeper (307)</c:v>
                </c:pt>
                <c:pt idx="2">
                  <c:v>Travelling for work (38)</c:v>
                </c:pt>
                <c:pt idx="3">
                  <c:v>Leisure (253)</c:v>
                </c:pt>
                <c:pt idx="5">
                  <c:v>Weekday (199)</c:v>
                </c:pt>
                <c:pt idx="6">
                  <c:v>Weekend (108)</c:v>
                </c:pt>
              </c:strCache>
            </c:strRef>
          </c:cat>
          <c:val>
            <c:numRef>
              <c:f>Sheet1!$F$2:$F$8</c:f>
              <c:numCache>
                <c:formatCode>General</c:formatCode>
                <c:ptCount val="7"/>
                <c:pt idx="0">
                  <c:v>36</c:v>
                </c:pt>
                <c:pt idx="2">
                  <c:v>34</c:v>
                </c:pt>
                <c:pt idx="3">
                  <c:v>35</c:v>
                </c:pt>
                <c:pt idx="5">
                  <c:v>37</c:v>
                </c:pt>
                <c:pt idx="6">
                  <c:v>33</c:v>
                </c:pt>
              </c:numCache>
            </c:numRef>
          </c:val>
          <c:extLst>
            <c:ext xmlns:c16="http://schemas.microsoft.com/office/drawing/2014/chart" uri="{C3380CC4-5D6E-409C-BE32-E72D297353CC}">
              <c16:uniqueId val="{00000004-C4AA-4F64-8C67-1582140594AF}"/>
            </c:ext>
          </c:extLst>
        </c:ser>
        <c:dLbls>
          <c:showLegendKey val="0"/>
          <c:showVal val="0"/>
          <c:showCatName val="0"/>
          <c:showSerName val="0"/>
          <c:showPercent val="0"/>
          <c:showBubbleSize val="0"/>
        </c:dLbls>
        <c:gapWidth val="68"/>
        <c:shape val="box"/>
        <c:axId val="422366736"/>
        <c:axId val="422362032"/>
        <c:axId val="0"/>
      </c:bar3DChart>
      <c:catAx>
        <c:axId val="422366736"/>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22362032"/>
        <c:crosses val="autoZero"/>
        <c:auto val="1"/>
        <c:lblAlgn val="ctr"/>
        <c:lblOffset val="100"/>
        <c:noMultiLvlLbl val="0"/>
      </c:catAx>
      <c:valAx>
        <c:axId val="422362032"/>
        <c:scaling>
          <c:orientation val="minMax"/>
        </c:scaling>
        <c:delete val="1"/>
        <c:axPos val="t"/>
        <c:numFmt formatCode="0%" sourceLinked="1"/>
        <c:majorTickMark val="out"/>
        <c:minorTickMark val="none"/>
        <c:tickLblPos val="none"/>
        <c:crossAx val="422366736"/>
        <c:crosses val="autoZero"/>
        <c:crossBetween val="between"/>
      </c:valAx>
      <c:spPr>
        <a:ln>
          <a:noFill/>
        </a:ln>
      </c:spPr>
    </c:plotArea>
    <c:legend>
      <c:legendPos val="b"/>
      <c:layout>
        <c:manualLayout>
          <c:xMode val="edge"/>
          <c:yMode val="edge"/>
          <c:x val="0.21274081277922999"/>
          <c:y val="0.88253970884955424"/>
          <c:w val="0.6916199436368472"/>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23139344328357009"/>
          <c:y val="0.13938863423777301"/>
          <c:w val="0.74920599953254585"/>
          <c:h val="0.73181653651386402"/>
        </c:manualLayout>
      </c:layout>
      <c:bar3DChart>
        <c:barDir val="bar"/>
        <c:grouping val="percentStacked"/>
        <c:varyColors val="0"/>
        <c:ser>
          <c:idx val="0"/>
          <c:order val="0"/>
          <c:tx>
            <c:strRef>
              <c:f>Sheet1!$B$1</c:f>
              <c:strCache>
                <c:ptCount val="1"/>
                <c:pt idx="0">
                  <c:v>One star</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Caledonian Sleeper (307)</c:v>
                </c:pt>
                <c:pt idx="2">
                  <c:v>Lowlander (104)</c:v>
                </c:pt>
                <c:pt idx="3">
                  <c:v>Highlander (203)</c:v>
                </c:pt>
              </c:strCache>
            </c:strRef>
          </c:cat>
          <c:val>
            <c:numRef>
              <c:f>Sheet1!$B$2:$B$5</c:f>
              <c:numCache>
                <c:formatCode>General</c:formatCode>
                <c:ptCount val="4"/>
                <c:pt idx="0">
                  <c:v>4</c:v>
                </c:pt>
                <c:pt idx="2">
                  <c:v>4</c:v>
                </c:pt>
                <c:pt idx="3">
                  <c:v>3</c:v>
                </c:pt>
              </c:numCache>
            </c:numRef>
          </c:val>
          <c:extLst>
            <c:ext xmlns:c16="http://schemas.microsoft.com/office/drawing/2014/chart" uri="{C3380CC4-5D6E-409C-BE32-E72D297353CC}">
              <c16:uniqueId val="{00000000-B3B2-4E2B-8594-B45126D7985C}"/>
            </c:ext>
          </c:extLst>
        </c:ser>
        <c:ser>
          <c:idx val="1"/>
          <c:order val="1"/>
          <c:tx>
            <c:strRef>
              <c:f>Sheet1!$C$1</c:f>
              <c:strCache>
                <c:ptCount val="1"/>
                <c:pt idx="0">
                  <c:v>Two stars</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(307)</c:v>
                </c:pt>
                <c:pt idx="2">
                  <c:v>Lowlander (104)</c:v>
                </c:pt>
                <c:pt idx="3">
                  <c:v>Highlander (203)</c:v>
                </c:pt>
              </c:strCache>
            </c:strRef>
          </c:cat>
          <c:val>
            <c:numRef>
              <c:f>Sheet1!$C$2:$C$5</c:f>
              <c:numCache>
                <c:formatCode>General</c:formatCode>
                <c:ptCount val="4"/>
                <c:pt idx="0">
                  <c:v>6</c:v>
                </c:pt>
                <c:pt idx="2">
                  <c:v>5</c:v>
                </c:pt>
                <c:pt idx="3">
                  <c:v>7</c:v>
                </c:pt>
              </c:numCache>
            </c:numRef>
          </c:val>
          <c:extLst>
            <c:ext xmlns:c16="http://schemas.microsoft.com/office/drawing/2014/chart" uri="{C3380CC4-5D6E-409C-BE32-E72D297353CC}">
              <c16:uniqueId val="{00000001-B3B2-4E2B-8594-B45126D7985C}"/>
            </c:ext>
          </c:extLst>
        </c:ser>
        <c:ser>
          <c:idx val="2"/>
          <c:order val="2"/>
          <c:tx>
            <c:strRef>
              <c:f>Sheet1!$D$1</c:f>
              <c:strCache>
                <c:ptCount val="1"/>
                <c:pt idx="0">
                  <c:v>Three stars</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(307)</c:v>
                </c:pt>
                <c:pt idx="2">
                  <c:v>Lowlander (104)</c:v>
                </c:pt>
                <c:pt idx="3">
                  <c:v>Highlander (203)</c:v>
                </c:pt>
              </c:strCache>
            </c:strRef>
          </c:cat>
          <c:val>
            <c:numRef>
              <c:f>Sheet1!$D$2:$D$5</c:f>
              <c:numCache>
                <c:formatCode>General</c:formatCode>
                <c:ptCount val="4"/>
                <c:pt idx="0">
                  <c:v>19</c:v>
                </c:pt>
                <c:pt idx="2">
                  <c:v>17</c:v>
                </c:pt>
                <c:pt idx="3">
                  <c:v>20</c:v>
                </c:pt>
              </c:numCache>
            </c:numRef>
          </c:val>
          <c:extLst>
            <c:ext xmlns:c16="http://schemas.microsoft.com/office/drawing/2014/chart" uri="{C3380CC4-5D6E-409C-BE32-E72D297353CC}">
              <c16:uniqueId val="{00000002-B3B2-4E2B-8594-B45126D7985C}"/>
            </c:ext>
          </c:extLst>
        </c:ser>
        <c:ser>
          <c:idx val="3"/>
          <c:order val="3"/>
          <c:tx>
            <c:strRef>
              <c:f>Sheet1!$E$1</c:f>
              <c:strCache>
                <c:ptCount val="1"/>
                <c:pt idx="0">
                  <c:v>Four stars</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(307)</c:v>
                </c:pt>
                <c:pt idx="2">
                  <c:v>Lowlander (104)</c:v>
                </c:pt>
                <c:pt idx="3">
                  <c:v>Highlander (203)</c:v>
                </c:pt>
              </c:strCache>
            </c:strRef>
          </c:cat>
          <c:val>
            <c:numRef>
              <c:f>Sheet1!$E$2:$E$5</c:f>
              <c:numCache>
                <c:formatCode>General</c:formatCode>
                <c:ptCount val="4"/>
                <c:pt idx="0">
                  <c:v>36</c:v>
                </c:pt>
                <c:pt idx="2">
                  <c:v>38</c:v>
                </c:pt>
                <c:pt idx="3">
                  <c:v>35</c:v>
                </c:pt>
              </c:numCache>
            </c:numRef>
          </c:val>
          <c:extLst>
            <c:ext xmlns:c16="http://schemas.microsoft.com/office/drawing/2014/chart" uri="{C3380CC4-5D6E-409C-BE32-E72D297353CC}">
              <c16:uniqueId val="{00000003-B3B2-4E2B-8594-B45126D7985C}"/>
            </c:ext>
          </c:extLst>
        </c:ser>
        <c:ser>
          <c:idx val="4"/>
          <c:order val="4"/>
          <c:tx>
            <c:strRef>
              <c:f>Sheet1!$F$1</c:f>
              <c:strCache>
                <c:ptCount val="1"/>
                <c:pt idx="0">
                  <c:v>Five stars</c:v>
                </c:pt>
              </c:strCache>
            </c:strRef>
          </c:tx>
          <c:spPr>
            <a:solidFill>
              <a:srgbClr val="00B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(307)</c:v>
                </c:pt>
                <c:pt idx="2">
                  <c:v>Lowlander (104)</c:v>
                </c:pt>
                <c:pt idx="3">
                  <c:v>Highlander (203)</c:v>
                </c:pt>
              </c:strCache>
            </c:strRef>
          </c:cat>
          <c:val>
            <c:numRef>
              <c:f>Sheet1!$F$2:$F$5</c:f>
              <c:numCache>
                <c:formatCode>General</c:formatCode>
                <c:ptCount val="4"/>
                <c:pt idx="0">
                  <c:v>36</c:v>
                </c:pt>
                <c:pt idx="2">
                  <c:v>37</c:v>
                </c:pt>
                <c:pt idx="3">
                  <c:v>35</c:v>
                </c:pt>
              </c:numCache>
            </c:numRef>
          </c:val>
          <c:extLst>
            <c:ext xmlns:c16="http://schemas.microsoft.com/office/drawing/2014/chart" uri="{C3380CC4-5D6E-409C-BE32-E72D297353CC}">
              <c16:uniqueId val="{00000004-B3B2-4E2B-8594-B45126D7985C}"/>
            </c:ext>
          </c:extLst>
        </c:ser>
        <c:dLbls>
          <c:showLegendKey val="0"/>
          <c:showVal val="0"/>
          <c:showCatName val="0"/>
          <c:showSerName val="0"/>
          <c:showPercent val="0"/>
          <c:showBubbleSize val="0"/>
        </c:dLbls>
        <c:gapWidth val="68"/>
        <c:shape val="box"/>
        <c:axId val="424501392"/>
        <c:axId val="424500608"/>
        <c:axId val="0"/>
      </c:bar3DChart>
      <c:catAx>
        <c:axId val="424501392"/>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24500608"/>
        <c:crosses val="autoZero"/>
        <c:auto val="1"/>
        <c:lblAlgn val="ctr"/>
        <c:lblOffset val="100"/>
        <c:noMultiLvlLbl val="0"/>
      </c:catAx>
      <c:valAx>
        <c:axId val="424500608"/>
        <c:scaling>
          <c:orientation val="minMax"/>
        </c:scaling>
        <c:delete val="1"/>
        <c:axPos val="t"/>
        <c:numFmt formatCode="0%" sourceLinked="1"/>
        <c:majorTickMark val="out"/>
        <c:minorTickMark val="none"/>
        <c:tickLblPos val="none"/>
        <c:crossAx val="424501392"/>
        <c:crosses val="autoZero"/>
        <c:crossBetween val="between"/>
      </c:valAx>
      <c:spPr>
        <a:ln>
          <a:noFill/>
        </a:ln>
      </c:spPr>
    </c:plotArea>
    <c:legend>
      <c:legendPos val="b"/>
      <c:layout>
        <c:manualLayout>
          <c:xMode val="edge"/>
          <c:yMode val="edge"/>
          <c:x val="0.20079923917803288"/>
          <c:y val="0.88253970884955424"/>
          <c:w val="0.74620999438517688"/>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10334645669305E-2"/>
          <c:y val="6.9203001968503944E-2"/>
          <c:w val="0.90557299868766306"/>
          <c:h val="0.73205634842519673"/>
        </c:manualLayout>
      </c:layout>
      <c:lineChart>
        <c:grouping val="standard"/>
        <c:varyColors val="0"/>
        <c:ser>
          <c:idx val="0"/>
          <c:order val="0"/>
          <c:tx>
            <c:strRef>
              <c:f>Sheet1!$B$1</c:f>
              <c:strCache>
                <c:ptCount val="1"/>
                <c:pt idx="0">
                  <c:v>Caledonian Sleeper</c:v>
                </c:pt>
              </c:strCache>
            </c:strRef>
          </c:tx>
          <c:spPr>
            <a:ln w="19050">
              <a:solidFill>
                <a:schemeClr val="tx1"/>
              </a:solidFill>
            </a:ln>
          </c:spPr>
          <c:marker>
            <c:symbol val="circle"/>
            <c:size val="5"/>
            <c:spPr>
              <a:solidFill>
                <a:schemeClr val="tx2"/>
              </a:solidFill>
              <a:ln>
                <a:solidFill>
                  <a:schemeClr val="tx1"/>
                </a:solidFill>
              </a:ln>
            </c:spPr>
          </c:marker>
          <c:dLbls>
            <c:dLbl>
              <c:idx val="12"/>
              <c:layout>
                <c:manualLayout>
                  <c:x val="-2.7310315860595989E-2"/>
                  <c:y val="-4.09296259842519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7B-425A-9F1C-86C5E65AFFCA}"/>
                </c:ext>
              </c:extLst>
            </c:dLbl>
            <c:spPr>
              <a:noFill/>
              <a:ln>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Period 04</c:v>
                </c:pt>
                <c:pt idx="1">
                  <c:v>Period 05</c:v>
                </c:pt>
                <c:pt idx="2">
                  <c:v>Period 06</c:v>
                </c:pt>
                <c:pt idx="3">
                  <c:v>Period 07</c:v>
                </c:pt>
                <c:pt idx="4">
                  <c:v>Period 08</c:v>
                </c:pt>
                <c:pt idx="5">
                  <c:v>Period 09</c:v>
                </c:pt>
                <c:pt idx="6">
                  <c:v>Period 10</c:v>
                </c:pt>
                <c:pt idx="7">
                  <c:v>Period 11</c:v>
                </c:pt>
                <c:pt idx="8">
                  <c:v>Period 12</c:v>
                </c:pt>
                <c:pt idx="9">
                  <c:v>Period 13</c:v>
                </c:pt>
                <c:pt idx="10">
                  <c:v>Period 01</c:v>
                </c:pt>
                <c:pt idx="11">
                  <c:v>Period 02</c:v>
                </c:pt>
                <c:pt idx="12">
                  <c:v>Period 03</c:v>
                </c:pt>
              </c:strCache>
            </c:strRef>
          </c:cat>
          <c:val>
            <c:numRef>
              <c:f>Sheet1!$B$2:$B$14</c:f>
              <c:numCache>
                <c:formatCode>General</c:formatCode>
                <c:ptCount val="13"/>
                <c:pt idx="0">
                  <c:v>94</c:v>
                </c:pt>
                <c:pt idx="1">
                  <c:v>91</c:v>
                </c:pt>
                <c:pt idx="2">
                  <c:v>96</c:v>
                </c:pt>
                <c:pt idx="3">
                  <c:v>95</c:v>
                </c:pt>
                <c:pt idx="4">
                  <c:v>100</c:v>
                </c:pt>
                <c:pt idx="5">
                  <c:v>89</c:v>
                </c:pt>
                <c:pt idx="6">
                  <c:v>89</c:v>
                </c:pt>
                <c:pt idx="7">
                  <c:v>96</c:v>
                </c:pt>
                <c:pt idx="8">
                  <c:v>95</c:v>
                </c:pt>
                <c:pt idx="9">
                  <c:v>94</c:v>
                </c:pt>
                <c:pt idx="10">
                  <c:v>89</c:v>
                </c:pt>
                <c:pt idx="11">
                  <c:v>88</c:v>
                </c:pt>
                <c:pt idx="12">
                  <c:v>93</c:v>
                </c:pt>
              </c:numCache>
            </c:numRef>
          </c:val>
          <c:smooth val="0"/>
          <c:extLst>
            <c:ext xmlns:c16="http://schemas.microsoft.com/office/drawing/2014/chart" uri="{C3380CC4-5D6E-409C-BE32-E72D297353CC}">
              <c16:uniqueId val="{00000000-93C9-40DD-B475-CE35DD4543EF}"/>
            </c:ext>
          </c:extLst>
        </c:ser>
        <c:dLbls>
          <c:showLegendKey val="0"/>
          <c:showVal val="0"/>
          <c:showCatName val="0"/>
          <c:showSerName val="0"/>
          <c:showPercent val="0"/>
          <c:showBubbleSize val="0"/>
        </c:dLbls>
        <c:marker val="1"/>
        <c:smooth val="0"/>
        <c:axId val="424499432"/>
        <c:axId val="424502176"/>
      </c:lineChart>
      <c:catAx>
        <c:axId val="424499432"/>
        <c:scaling>
          <c:orientation val="minMax"/>
        </c:scaling>
        <c:delete val="0"/>
        <c:axPos val="b"/>
        <c:numFmt formatCode="General" sourceLinked="0"/>
        <c:majorTickMark val="out"/>
        <c:minorTickMark val="none"/>
        <c:tickLblPos val="nextTo"/>
        <c:txPr>
          <a:bodyPr/>
          <a:lstStyle/>
          <a:p>
            <a:pPr>
              <a:defRPr sz="1100">
                <a:latin typeface="Arial" pitchFamily="34" charset="0"/>
                <a:cs typeface="Arial" pitchFamily="34" charset="0"/>
              </a:defRPr>
            </a:pPr>
            <a:endParaRPr lang="en-US"/>
          </a:p>
        </c:txPr>
        <c:crossAx val="424502176"/>
        <c:crosses val="autoZero"/>
        <c:auto val="1"/>
        <c:lblAlgn val="ctr"/>
        <c:lblOffset val="100"/>
        <c:noMultiLvlLbl val="0"/>
      </c:catAx>
      <c:valAx>
        <c:axId val="424502176"/>
        <c:scaling>
          <c:orientation val="minMax"/>
          <c:max val="100"/>
          <c:min val="50"/>
        </c:scaling>
        <c:delete val="0"/>
        <c:axPos val="l"/>
        <c:majorGridlines/>
        <c:numFmt formatCode="General" sourceLinked="1"/>
        <c:majorTickMark val="out"/>
        <c:minorTickMark val="none"/>
        <c:tickLblPos val="nextTo"/>
        <c:txPr>
          <a:bodyPr/>
          <a:lstStyle/>
          <a:p>
            <a:pPr>
              <a:defRPr sz="1100"/>
            </a:pPr>
            <a:endParaRPr lang="en-US"/>
          </a:p>
        </c:txPr>
        <c:crossAx val="424499432"/>
        <c:crosses val="autoZero"/>
        <c:crossBetween val="between"/>
        <c:majorUnit val="1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One star</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The staff in the Club Car</c:v>
                </c:pt>
                <c:pt idx="1">
                  <c:v>The quality of the drinks available</c:v>
                </c:pt>
                <c:pt idx="2">
                  <c:v>The quality of food**</c:v>
                </c:pt>
                <c:pt idx="3">
                  <c:v>The range of drinks available</c:v>
                </c:pt>
                <c:pt idx="4">
                  <c:v>The ambience</c:v>
                </c:pt>
                <c:pt idx="5">
                  <c:v>The range of food*</c:v>
                </c:pt>
              </c:strCache>
            </c:strRef>
          </c:cat>
          <c:val>
            <c:numRef>
              <c:f>Sheet1!$B$2:$B$7</c:f>
              <c:numCache>
                <c:formatCode>General</c:formatCode>
                <c:ptCount val="6"/>
                <c:pt idx="0">
                  <c:v>4</c:v>
                </c:pt>
                <c:pt idx="1">
                  <c:v>3</c:v>
                </c:pt>
                <c:pt idx="2">
                  <c:v>2</c:v>
                </c:pt>
                <c:pt idx="3">
                  <c:v>3</c:v>
                </c:pt>
                <c:pt idx="4">
                  <c:v>3</c:v>
                </c:pt>
                <c:pt idx="5">
                  <c:v>2</c:v>
                </c:pt>
              </c:numCache>
            </c:numRef>
          </c:val>
          <c:extLst>
            <c:ext xmlns:c16="http://schemas.microsoft.com/office/drawing/2014/chart" uri="{C3380CC4-5D6E-409C-BE32-E72D297353CC}">
              <c16:uniqueId val="{00000000-AF4C-4FFB-BC5D-9B22B1A91DE6}"/>
            </c:ext>
          </c:extLst>
        </c:ser>
        <c:ser>
          <c:idx val="1"/>
          <c:order val="1"/>
          <c:tx>
            <c:strRef>
              <c:f>Sheet1!$C$1</c:f>
              <c:strCache>
                <c:ptCount val="1"/>
                <c:pt idx="0">
                  <c:v>Two stars</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The staff in the Club Car</c:v>
                </c:pt>
                <c:pt idx="1">
                  <c:v>The quality of the drinks available</c:v>
                </c:pt>
                <c:pt idx="2">
                  <c:v>The quality of food**</c:v>
                </c:pt>
                <c:pt idx="3">
                  <c:v>The range of drinks available</c:v>
                </c:pt>
                <c:pt idx="4">
                  <c:v>The ambience</c:v>
                </c:pt>
                <c:pt idx="5">
                  <c:v>The range of food*</c:v>
                </c:pt>
              </c:strCache>
            </c:strRef>
          </c:cat>
          <c:val>
            <c:numRef>
              <c:f>Sheet1!$C$2:$C$7</c:f>
              <c:numCache>
                <c:formatCode>General</c:formatCode>
                <c:ptCount val="6"/>
                <c:pt idx="0">
                  <c:v>5</c:v>
                </c:pt>
                <c:pt idx="1">
                  <c:v>5</c:v>
                </c:pt>
                <c:pt idx="2">
                  <c:v>6</c:v>
                </c:pt>
                <c:pt idx="3">
                  <c:v>4</c:v>
                </c:pt>
                <c:pt idx="4">
                  <c:v>7</c:v>
                </c:pt>
                <c:pt idx="5">
                  <c:v>5</c:v>
                </c:pt>
              </c:numCache>
            </c:numRef>
          </c:val>
          <c:extLst>
            <c:ext xmlns:c16="http://schemas.microsoft.com/office/drawing/2014/chart" uri="{C3380CC4-5D6E-409C-BE32-E72D297353CC}">
              <c16:uniqueId val="{00000001-AF4C-4FFB-BC5D-9B22B1A91DE6}"/>
            </c:ext>
          </c:extLst>
        </c:ser>
        <c:ser>
          <c:idx val="2"/>
          <c:order val="2"/>
          <c:tx>
            <c:strRef>
              <c:f>Sheet1!$D$1</c:f>
              <c:strCache>
                <c:ptCount val="1"/>
                <c:pt idx="0">
                  <c:v>Three stars</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The staff in the Club Car</c:v>
                </c:pt>
                <c:pt idx="1">
                  <c:v>The quality of the drinks available</c:v>
                </c:pt>
                <c:pt idx="2">
                  <c:v>The quality of food**</c:v>
                </c:pt>
                <c:pt idx="3">
                  <c:v>The range of drinks available</c:v>
                </c:pt>
                <c:pt idx="4">
                  <c:v>The ambience</c:v>
                </c:pt>
                <c:pt idx="5">
                  <c:v>The range of food*</c:v>
                </c:pt>
              </c:strCache>
            </c:strRef>
          </c:cat>
          <c:val>
            <c:numRef>
              <c:f>Sheet1!$D$2:$D$7</c:f>
              <c:numCache>
                <c:formatCode>General</c:formatCode>
                <c:ptCount val="6"/>
                <c:pt idx="0">
                  <c:v>11</c:v>
                </c:pt>
                <c:pt idx="1">
                  <c:v>16</c:v>
                </c:pt>
                <c:pt idx="2">
                  <c:v>21</c:v>
                </c:pt>
                <c:pt idx="3">
                  <c:v>18</c:v>
                </c:pt>
                <c:pt idx="4">
                  <c:v>19</c:v>
                </c:pt>
                <c:pt idx="5">
                  <c:v>24</c:v>
                </c:pt>
              </c:numCache>
            </c:numRef>
          </c:val>
          <c:extLst>
            <c:ext xmlns:c16="http://schemas.microsoft.com/office/drawing/2014/chart" uri="{C3380CC4-5D6E-409C-BE32-E72D297353CC}">
              <c16:uniqueId val="{00000002-AF4C-4FFB-BC5D-9B22B1A91DE6}"/>
            </c:ext>
          </c:extLst>
        </c:ser>
        <c:ser>
          <c:idx val="3"/>
          <c:order val="3"/>
          <c:tx>
            <c:strRef>
              <c:f>Sheet1!$E$1</c:f>
              <c:strCache>
                <c:ptCount val="1"/>
                <c:pt idx="0">
                  <c:v>Four stars</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The staff in the Club Car</c:v>
                </c:pt>
                <c:pt idx="1">
                  <c:v>The quality of the drinks available</c:v>
                </c:pt>
                <c:pt idx="2">
                  <c:v>The quality of food**</c:v>
                </c:pt>
                <c:pt idx="3">
                  <c:v>The range of drinks available</c:v>
                </c:pt>
                <c:pt idx="4">
                  <c:v>The ambience</c:v>
                </c:pt>
                <c:pt idx="5">
                  <c:v>The range of food*</c:v>
                </c:pt>
              </c:strCache>
            </c:strRef>
          </c:cat>
          <c:val>
            <c:numRef>
              <c:f>Sheet1!$E$2:$E$7</c:f>
              <c:numCache>
                <c:formatCode>General</c:formatCode>
                <c:ptCount val="6"/>
                <c:pt idx="0">
                  <c:v>22</c:v>
                </c:pt>
                <c:pt idx="1">
                  <c:v>38</c:v>
                </c:pt>
                <c:pt idx="2">
                  <c:v>32</c:v>
                </c:pt>
                <c:pt idx="3">
                  <c:v>38</c:v>
                </c:pt>
                <c:pt idx="4">
                  <c:v>38</c:v>
                </c:pt>
                <c:pt idx="5">
                  <c:v>38</c:v>
                </c:pt>
              </c:numCache>
            </c:numRef>
          </c:val>
          <c:extLst>
            <c:ext xmlns:c16="http://schemas.microsoft.com/office/drawing/2014/chart" uri="{C3380CC4-5D6E-409C-BE32-E72D297353CC}">
              <c16:uniqueId val="{00000003-AF4C-4FFB-BC5D-9B22B1A91DE6}"/>
            </c:ext>
          </c:extLst>
        </c:ser>
        <c:ser>
          <c:idx val="4"/>
          <c:order val="4"/>
          <c:tx>
            <c:strRef>
              <c:f>Sheet1!$F$1</c:f>
              <c:strCache>
                <c:ptCount val="1"/>
                <c:pt idx="0">
                  <c:v>Five stars</c:v>
                </c:pt>
              </c:strCache>
            </c:strRef>
          </c:tx>
          <c:spPr>
            <a:solidFill>
              <a:srgbClr val="339933"/>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The staff in the Club Car</c:v>
                </c:pt>
                <c:pt idx="1">
                  <c:v>The quality of the drinks available</c:v>
                </c:pt>
                <c:pt idx="2">
                  <c:v>The quality of food**</c:v>
                </c:pt>
                <c:pt idx="3">
                  <c:v>The range of drinks available</c:v>
                </c:pt>
                <c:pt idx="4">
                  <c:v>The ambience</c:v>
                </c:pt>
                <c:pt idx="5">
                  <c:v>The range of food*</c:v>
                </c:pt>
              </c:strCache>
            </c:strRef>
          </c:cat>
          <c:val>
            <c:numRef>
              <c:f>Sheet1!$F$2:$F$7</c:f>
              <c:numCache>
                <c:formatCode>General</c:formatCode>
                <c:ptCount val="6"/>
                <c:pt idx="0">
                  <c:v>58</c:v>
                </c:pt>
                <c:pt idx="1">
                  <c:v>39</c:v>
                </c:pt>
                <c:pt idx="2">
                  <c:v>39</c:v>
                </c:pt>
                <c:pt idx="3">
                  <c:v>37</c:v>
                </c:pt>
                <c:pt idx="4">
                  <c:v>34</c:v>
                </c:pt>
                <c:pt idx="5">
                  <c:v>30</c:v>
                </c:pt>
              </c:numCache>
            </c:numRef>
          </c:val>
          <c:extLst>
            <c:ext xmlns:c16="http://schemas.microsoft.com/office/drawing/2014/chart" uri="{C3380CC4-5D6E-409C-BE32-E72D297353CC}">
              <c16:uniqueId val="{00000004-AF4C-4FFB-BC5D-9B22B1A91DE6}"/>
            </c:ext>
          </c:extLst>
        </c:ser>
        <c:dLbls>
          <c:showLegendKey val="0"/>
          <c:showVal val="0"/>
          <c:showCatName val="0"/>
          <c:showSerName val="0"/>
          <c:showPercent val="0"/>
          <c:showBubbleSize val="0"/>
        </c:dLbls>
        <c:gapWidth val="68"/>
        <c:shape val="box"/>
        <c:axId val="424499040"/>
        <c:axId val="424499824"/>
        <c:axId val="0"/>
      </c:bar3DChart>
      <c:catAx>
        <c:axId val="424499040"/>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24499824"/>
        <c:crosses val="autoZero"/>
        <c:auto val="1"/>
        <c:lblAlgn val="ctr"/>
        <c:lblOffset val="100"/>
        <c:noMultiLvlLbl val="0"/>
      </c:catAx>
      <c:valAx>
        <c:axId val="424499824"/>
        <c:scaling>
          <c:orientation val="minMax"/>
        </c:scaling>
        <c:delete val="1"/>
        <c:axPos val="t"/>
        <c:numFmt formatCode="0%" sourceLinked="1"/>
        <c:majorTickMark val="out"/>
        <c:minorTickMark val="none"/>
        <c:tickLblPos val="none"/>
        <c:crossAx val="424499040"/>
        <c:crosses val="autoZero"/>
        <c:crossBetween val="between"/>
      </c:valAx>
      <c:spPr>
        <a:ln>
          <a:noFill/>
        </a:ln>
      </c:spPr>
    </c:plotArea>
    <c:legend>
      <c:legendPos val="b"/>
      <c:layout>
        <c:manualLayout>
          <c:xMode val="edge"/>
          <c:yMode val="edge"/>
          <c:x val="0.20079923917803288"/>
          <c:y val="0.88253970884955424"/>
          <c:w val="0.74620999438517688"/>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339933"/>
            </a:solidFill>
          </c:spPr>
          <c:dPt>
            <c:idx val="0"/>
            <c:bubble3D val="0"/>
            <c:spPr>
              <a:solidFill>
                <a:srgbClr val="339933"/>
              </a:solidFill>
              <a:ln w="19050">
                <a:solidFill>
                  <a:schemeClr val="lt1"/>
                </a:solidFill>
              </a:ln>
              <a:effectLst/>
            </c:spPr>
            <c:extLst>
              <c:ext xmlns:c16="http://schemas.microsoft.com/office/drawing/2014/chart" uri="{C3380CC4-5D6E-409C-BE32-E72D297353CC}">
                <c16:uniqueId val="{00000001-70A9-4A4F-8F0C-9E72C3BA48E3}"/>
              </c:ext>
            </c:extLst>
          </c:dPt>
          <c:dPt>
            <c:idx val="1"/>
            <c:bubble3D val="0"/>
            <c:spPr>
              <a:solidFill>
                <a:srgbClr val="92D050">
                  <a:alpha val="69804"/>
                </a:srgbClr>
              </a:solidFill>
              <a:ln w="19050">
                <a:solidFill>
                  <a:schemeClr val="lt1"/>
                </a:solidFill>
              </a:ln>
              <a:effectLst/>
            </c:spPr>
            <c:extLst>
              <c:ext xmlns:c16="http://schemas.microsoft.com/office/drawing/2014/chart" uri="{C3380CC4-5D6E-409C-BE32-E72D297353CC}">
                <c16:uniqueId val="{00000003-70A9-4A4F-8F0C-9E72C3BA48E3}"/>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70A9-4A4F-8F0C-9E72C3BA48E3}"/>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70A9-4A4F-8F0C-9E72C3BA48E3}"/>
              </c:ext>
            </c:extLst>
          </c:dPt>
          <c:dLbls>
            <c:dLbl>
              <c:idx val="0"/>
              <c:layout>
                <c:manualLayout>
                  <c:x val="-0.10566158136482948"/>
                  <c:y val="4.7951279527559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A9-4A4F-8F0C-9E72C3BA48E3}"/>
                </c:ext>
              </c:extLst>
            </c:dLbl>
            <c:dLbl>
              <c:idx val="1"/>
              <c:layout>
                <c:manualLayout>
                  <c:x val="-5.8402066929133856E-2"/>
                  <c:y val="-0.11280610236220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A9-4A4F-8F0C-9E72C3BA48E3}"/>
                </c:ext>
              </c:extLst>
            </c:dLbl>
            <c:dLbl>
              <c:idx val="2"/>
              <c:layout>
                <c:manualLayout>
                  <c:x val="0.1339719488188976"/>
                  <c:y val="4.96161417322840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A9-4A4F-8F0C-9E72C3BA48E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Yes - in my room</c:v>
                </c:pt>
                <c:pt idx="1">
                  <c:v>Yes - in the Club Car</c:v>
                </c:pt>
                <c:pt idx="2">
                  <c:v>No</c:v>
                </c:pt>
              </c:strCache>
            </c:strRef>
          </c:cat>
          <c:val>
            <c:numRef>
              <c:f>Sheet1!$B$2:$B$4</c:f>
              <c:numCache>
                <c:formatCode>0%</c:formatCode>
                <c:ptCount val="3"/>
                <c:pt idx="0">
                  <c:v>0.26</c:v>
                </c:pt>
                <c:pt idx="1">
                  <c:v>0.33</c:v>
                </c:pt>
                <c:pt idx="2">
                  <c:v>0.42</c:v>
                </c:pt>
              </c:numCache>
            </c:numRef>
          </c:val>
          <c:extLst>
            <c:ext xmlns:c16="http://schemas.microsoft.com/office/drawing/2014/chart" uri="{C3380CC4-5D6E-409C-BE32-E72D297353CC}">
              <c16:uniqueId val="{00000008-70A9-4A4F-8F0C-9E72C3BA48E3}"/>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US" sz="1000" b="1">
                <a:solidFill>
                  <a:schemeClr val="tx1"/>
                </a:solidFill>
              </a:rPr>
              <a:t>Likelihood</a:t>
            </a:r>
            <a:r>
              <a:rPr lang="en-US" sz="1000" b="1" baseline="0">
                <a:solidFill>
                  <a:schemeClr val="tx1"/>
                </a:solidFill>
              </a:rPr>
              <a:t> of future use</a:t>
            </a:r>
            <a:endParaRPr lang="en-US" sz="1000" b="1">
              <a:solidFill>
                <a:schemeClr val="tx1"/>
              </a:solidFill>
            </a:endParaRP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8539470181412814"/>
          <c:y val="0.19409150448841814"/>
          <c:w val="0.42656101815237346"/>
          <c:h val="0.756503385278166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if I can help it</c:v>
                </c:pt>
                <c:pt idx="1">
                  <c:v>Only if no other option</c:v>
                </c:pt>
                <c:pt idx="2">
                  <c:v>Maybe/maybe not</c:v>
                </c:pt>
                <c:pt idx="3">
                  <c:v>Very likely</c:v>
                </c:pt>
                <c:pt idx="4">
                  <c:v>Definitely</c:v>
                </c:pt>
              </c:strCache>
            </c:strRef>
          </c:cat>
          <c:val>
            <c:numRef>
              <c:f>Sheet1!$B$2:$B$6</c:f>
              <c:numCache>
                <c:formatCode>0%</c:formatCode>
                <c:ptCount val="5"/>
                <c:pt idx="0">
                  <c:v>0.09</c:v>
                </c:pt>
                <c:pt idx="1">
                  <c:v>0.09</c:v>
                </c:pt>
                <c:pt idx="2">
                  <c:v>0.22</c:v>
                </c:pt>
                <c:pt idx="3">
                  <c:v>0.42</c:v>
                </c:pt>
                <c:pt idx="4">
                  <c:v>0.17</c:v>
                </c:pt>
              </c:numCache>
            </c:numRef>
          </c:val>
          <c:extLst>
            <c:ext xmlns:c16="http://schemas.microsoft.com/office/drawing/2014/chart" uri="{C3380CC4-5D6E-409C-BE32-E72D297353CC}">
              <c16:uniqueId val="{00000000-75CC-4D4D-B6E5-DF3023A56A32}"/>
            </c:ext>
          </c:extLst>
        </c:ser>
        <c:dLbls>
          <c:showLegendKey val="0"/>
          <c:showVal val="0"/>
          <c:showCatName val="0"/>
          <c:showSerName val="0"/>
          <c:showPercent val="0"/>
          <c:showBubbleSize val="0"/>
        </c:dLbls>
        <c:gapWidth val="182"/>
        <c:axId val="261971312"/>
        <c:axId val="261971704"/>
      </c:barChart>
      <c:catAx>
        <c:axId val="261971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61971704"/>
        <c:crosses val="autoZero"/>
        <c:auto val="1"/>
        <c:lblAlgn val="ctr"/>
        <c:lblOffset val="100"/>
        <c:noMultiLvlLbl val="0"/>
      </c:catAx>
      <c:valAx>
        <c:axId val="261971704"/>
        <c:scaling>
          <c:orientation val="minMax"/>
        </c:scaling>
        <c:delete val="1"/>
        <c:axPos val="b"/>
        <c:numFmt formatCode="0%" sourceLinked="1"/>
        <c:majorTickMark val="out"/>
        <c:minorTickMark val="none"/>
        <c:tickLblPos val="nextTo"/>
        <c:crossAx val="26197131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One star</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choice of drinks provided</c:v>
                </c:pt>
                <c:pt idx="1">
                  <c:v>The choice of breakfasts offered</c:v>
                </c:pt>
                <c:pt idx="2">
                  <c:v>The quality of the drinks provided</c:v>
                </c:pt>
                <c:pt idx="3">
                  <c:v>The presentation of the breakfast</c:v>
                </c:pt>
                <c:pt idx="4">
                  <c:v>The quality of the breakfast</c:v>
                </c:pt>
              </c:strCache>
            </c:strRef>
          </c:cat>
          <c:val>
            <c:numRef>
              <c:f>Sheet1!$B$2:$B$6</c:f>
              <c:numCache>
                <c:formatCode>General</c:formatCode>
                <c:ptCount val="5"/>
                <c:pt idx="0">
                  <c:v>4</c:v>
                </c:pt>
                <c:pt idx="1">
                  <c:v>6</c:v>
                </c:pt>
                <c:pt idx="2">
                  <c:v>5</c:v>
                </c:pt>
                <c:pt idx="3">
                  <c:v>6</c:v>
                </c:pt>
                <c:pt idx="4">
                  <c:v>9</c:v>
                </c:pt>
              </c:numCache>
            </c:numRef>
          </c:val>
          <c:extLst>
            <c:ext xmlns:c16="http://schemas.microsoft.com/office/drawing/2014/chart" uri="{C3380CC4-5D6E-409C-BE32-E72D297353CC}">
              <c16:uniqueId val="{00000000-7E8E-4B42-A3F8-4BFB6344E45A}"/>
            </c:ext>
          </c:extLst>
        </c:ser>
        <c:ser>
          <c:idx val="1"/>
          <c:order val="1"/>
          <c:tx>
            <c:strRef>
              <c:f>Sheet1!$C$1</c:f>
              <c:strCache>
                <c:ptCount val="1"/>
                <c:pt idx="0">
                  <c:v>Two stars</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The choice of drinks provided</c:v>
                </c:pt>
                <c:pt idx="1">
                  <c:v>The choice of breakfasts offered</c:v>
                </c:pt>
                <c:pt idx="2">
                  <c:v>The quality of the drinks provided</c:v>
                </c:pt>
                <c:pt idx="3">
                  <c:v>The presentation of the breakfast</c:v>
                </c:pt>
                <c:pt idx="4">
                  <c:v>The quality of the breakfast</c:v>
                </c:pt>
              </c:strCache>
            </c:strRef>
          </c:cat>
          <c:val>
            <c:numRef>
              <c:f>Sheet1!$C$2:$C$6</c:f>
              <c:numCache>
                <c:formatCode>General</c:formatCode>
                <c:ptCount val="5"/>
                <c:pt idx="0">
                  <c:v>8</c:v>
                </c:pt>
                <c:pt idx="1">
                  <c:v>8</c:v>
                </c:pt>
                <c:pt idx="2">
                  <c:v>9</c:v>
                </c:pt>
                <c:pt idx="3">
                  <c:v>11</c:v>
                </c:pt>
                <c:pt idx="4">
                  <c:v>11</c:v>
                </c:pt>
              </c:numCache>
            </c:numRef>
          </c:val>
          <c:extLst>
            <c:ext xmlns:c16="http://schemas.microsoft.com/office/drawing/2014/chart" uri="{C3380CC4-5D6E-409C-BE32-E72D297353CC}">
              <c16:uniqueId val="{00000001-7E8E-4B42-A3F8-4BFB6344E45A}"/>
            </c:ext>
          </c:extLst>
        </c:ser>
        <c:ser>
          <c:idx val="2"/>
          <c:order val="2"/>
          <c:tx>
            <c:strRef>
              <c:f>Sheet1!$D$1</c:f>
              <c:strCache>
                <c:ptCount val="1"/>
                <c:pt idx="0">
                  <c:v>Three stars</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The choice of drinks provided</c:v>
                </c:pt>
                <c:pt idx="1">
                  <c:v>The choice of breakfasts offered</c:v>
                </c:pt>
                <c:pt idx="2">
                  <c:v>The quality of the drinks provided</c:v>
                </c:pt>
                <c:pt idx="3">
                  <c:v>The presentation of the breakfast</c:v>
                </c:pt>
                <c:pt idx="4">
                  <c:v>The quality of the breakfast</c:v>
                </c:pt>
              </c:strCache>
            </c:strRef>
          </c:cat>
          <c:val>
            <c:numRef>
              <c:f>Sheet1!$D$2:$D$6</c:f>
              <c:numCache>
                <c:formatCode>General</c:formatCode>
                <c:ptCount val="5"/>
                <c:pt idx="0">
                  <c:v>18</c:v>
                </c:pt>
                <c:pt idx="1">
                  <c:v>21</c:v>
                </c:pt>
                <c:pt idx="2">
                  <c:v>22</c:v>
                </c:pt>
                <c:pt idx="3">
                  <c:v>22</c:v>
                </c:pt>
                <c:pt idx="4">
                  <c:v>22</c:v>
                </c:pt>
              </c:numCache>
            </c:numRef>
          </c:val>
          <c:extLst>
            <c:ext xmlns:c16="http://schemas.microsoft.com/office/drawing/2014/chart" uri="{C3380CC4-5D6E-409C-BE32-E72D297353CC}">
              <c16:uniqueId val="{00000002-7E8E-4B42-A3F8-4BFB6344E45A}"/>
            </c:ext>
          </c:extLst>
        </c:ser>
        <c:ser>
          <c:idx val="3"/>
          <c:order val="3"/>
          <c:tx>
            <c:strRef>
              <c:f>Sheet1!$E$1</c:f>
              <c:strCache>
                <c:ptCount val="1"/>
                <c:pt idx="0">
                  <c:v>Four stars</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The choice of drinks provided</c:v>
                </c:pt>
                <c:pt idx="1">
                  <c:v>The choice of breakfasts offered</c:v>
                </c:pt>
                <c:pt idx="2">
                  <c:v>The quality of the drinks provided</c:v>
                </c:pt>
                <c:pt idx="3">
                  <c:v>The presentation of the breakfast</c:v>
                </c:pt>
                <c:pt idx="4">
                  <c:v>The quality of the breakfast</c:v>
                </c:pt>
              </c:strCache>
            </c:strRef>
          </c:cat>
          <c:val>
            <c:numRef>
              <c:f>Sheet1!$E$2:$E$6</c:f>
              <c:numCache>
                <c:formatCode>General</c:formatCode>
                <c:ptCount val="5"/>
                <c:pt idx="0">
                  <c:v>36</c:v>
                </c:pt>
                <c:pt idx="1">
                  <c:v>34</c:v>
                </c:pt>
                <c:pt idx="2">
                  <c:v>31</c:v>
                </c:pt>
                <c:pt idx="3">
                  <c:v>28</c:v>
                </c:pt>
                <c:pt idx="4">
                  <c:v>29</c:v>
                </c:pt>
              </c:numCache>
            </c:numRef>
          </c:val>
          <c:extLst>
            <c:ext xmlns:c16="http://schemas.microsoft.com/office/drawing/2014/chart" uri="{C3380CC4-5D6E-409C-BE32-E72D297353CC}">
              <c16:uniqueId val="{00000003-7E8E-4B42-A3F8-4BFB6344E45A}"/>
            </c:ext>
          </c:extLst>
        </c:ser>
        <c:ser>
          <c:idx val="4"/>
          <c:order val="4"/>
          <c:tx>
            <c:strRef>
              <c:f>Sheet1!$F$1</c:f>
              <c:strCache>
                <c:ptCount val="1"/>
                <c:pt idx="0">
                  <c:v>Five stars</c:v>
                </c:pt>
              </c:strCache>
            </c:strRef>
          </c:tx>
          <c:spPr>
            <a:solidFill>
              <a:srgbClr val="339933"/>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The choice of drinks provided</c:v>
                </c:pt>
                <c:pt idx="1">
                  <c:v>The choice of breakfasts offered</c:v>
                </c:pt>
                <c:pt idx="2">
                  <c:v>The quality of the drinks provided</c:v>
                </c:pt>
                <c:pt idx="3">
                  <c:v>The presentation of the breakfast</c:v>
                </c:pt>
                <c:pt idx="4">
                  <c:v>The quality of the breakfast</c:v>
                </c:pt>
              </c:strCache>
            </c:strRef>
          </c:cat>
          <c:val>
            <c:numRef>
              <c:f>Sheet1!$F$2:$F$6</c:f>
              <c:numCache>
                <c:formatCode>General</c:formatCode>
                <c:ptCount val="5"/>
                <c:pt idx="0">
                  <c:v>34</c:v>
                </c:pt>
                <c:pt idx="1">
                  <c:v>31</c:v>
                </c:pt>
                <c:pt idx="2">
                  <c:v>32</c:v>
                </c:pt>
                <c:pt idx="3">
                  <c:v>32</c:v>
                </c:pt>
                <c:pt idx="4">
                  <c:v>29</c:v>
                </c:pt>
              </c:numCache>
            </c:numRef>
          </c:val>
          <c:extLst>
            <c:ext xmlns:c16="http://schemas.microsoft.com/office/drawing/2014/chart" uri="{C3380CC4-5D6E-409C-BE32-E72D297353CC}">
              <c16:uniqueId val="{00000004-7E8E-4B42-A3F8-4BFB6344E45A}"/>
            </c:ext>
          </c:extLst>
        </c:ser>
        <c:dLbls>
          <c:showLegendKey val="0"/>
          <c:showVal val="0"/>
          <c:showCatName val="0"/>
          <c:showSerName val="0"/>
          <c:showPercent val="0"/>
          <c:showBubbleSize val="0"/>
        </c:dLbls>
        <c:gapWidth val="68"/>
        <c:shape val="box"/>
        <c:axId val="424493160"/>
        <c:axId val="424489632"/>
        <c:axId val="0"/>
      </c:bar3DChart>
      <c:catAx>
        <c:axId val="424493160"/>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24489632"/>
        <c:crosses val="autoZero"/>
        <c:auto val="1"/>
        <c:lblAlgn val="ctr"/>
        <c:lblOffset val="100"/>
        <c:noMultiLvlLbl val="0"/>
      </c:catAx>
      <c:valAx>
        <c:axId val="424489632"/>
        <c:scaling>
          <c:orientation val="minMax"/>
        </c:scaling>
        <c:delete val="1"/>
        <c:axPos val="t"/>
        <c:numFmt formatCode="0%" sourceLinked="1"/>
        <c:majorTickMark val="out"/>
        <c:minorTickMark val="none"/>
        <c:tickLblPos val="none"/>
        <c:crossAx val="424493160"/>
        <c:crosses val="autoZero"/>
        <c:crossBetween val="between"/>
      </c:valAx>
      <c:spPr>
        <a:ln>
          <a:noFill/>
        </a:ln>
      </c:spPr>
    </c:plotArea>
    <c:legend>
      <c:legendPos val="b"/>
      <c:layout>
        <c:manualLayout>
          <c:xMode val="edge"/>
          <c:yMode val="edge"/>
          <c:x val="0.20079923917803288"/>
          <c:y val="0.88253970884955424"/>
          <c:w val="0.74620999438517688"/>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Don't know/no opinion</c:v>
                </c:pt>
              </c:strCache>
            </c:strRef>
          </c:tx>
          <c:spPr>
            <a:solidFill>
              <a:schemeClr val="bg1">
                <a:lumMod val="65000"/>
              </a:schemeClr>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Knowing where to go on leaving the train</c:v>
                </c:pt>
                <c:pt idx="1">
                  <c:v>The details available about arrival times</c:v>
                </c:pt>
                <c:pt idx="2">
                  <c:v>The availability/ helpfulness of staff</c:v>
                </c:pt>
                <c:pt idx="3">
                  <c:v>The station facilities available to arriving passengers</c:v>
                </c:pt>
              </c:strCache>
            </c:strRef>
          </c:cat>
          <c:val>
            <c:numRef>
              <c:f>Sheet1!$B$2:$B$5</c:f>
              <c:numCache>
                <c:formatCode>General</c:formatCode>
                <c:ptCount val="4"/>
                <c:pt idx="0">
                  <c:v>5</c:v>
                </c:pt>
                <c:pt idx="1">
                  <c:v>8</c:v>
                </c:pt>
                <c:pt idx="2">
                  <c:v>19</c:v>
                </c:pt>
                <c:pt idx="3">
                  <c:v>26</c:v>
                </c:pt>
              </c:numCache>
            </c:numRef>
          </c:val>
          <c:extLst>
            <c:ext xmlns:c16="http://schemas.microsoft.com/office/drawing/2014/chart" uri="{C3380CC4-5D6E-409C-BE32-E72D297353CC}">
              <c16:uniqueId val="{00000000-FCE9-4D41-9E3B-DC07E502822B}"/>
            </c:ext>
          </c:extLst>
        </c:ser>
        <c:ser>
          <c:idx val="1"/>
          <c:order val="1"/>
          <c:tx>
            <c:strRef>
              <c:f>Sheet1!$C$1</c:f>
              <c:strCache>
                <c:ptCount val="1"/>
                <c:pt idx="0">
                  <c:v>Very dissatisfied</c:v>
                </c:pt>
              </c:strCache>
            </c:strRef>
          </c:tx>
          <c:spPr>
            <a:solidFill>
              <a:srgbClr val="FF0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Knowing where to go on leaving the train</c:v>
                </c:pt>
                <c:pt idx="1">
                  <c:v>The details available about arrival times</c:v>
                </c:pt>
                <c:pt idx="2">
                  <c:v>The availability/ helpfulness of staff</c:v>
                </c:pt>
                <c:pt idx="3">
                  <c:v>The station facilities available to arriving passengers</c:v>
                </c:pt>
              </c:strCache>
            </c:strRef>
          </c:cat>
          <c:val>
            <c:numRef>
              <c:f>Sheet1!$C$2:$C$5</c:f>
              <c:numCache>
                <c:formatCode>General</c:formatCode>
                <c:ptCount val="4"/>
                <c:pt idx="0">
                  <c:v>2</c:v>
                </c:pt>
                <c:pt idx="1">
                  <c:v>3</c:v>
                </c:pt>
                <c:pt idx="2">
                  <c:v>3</c:v>
                </c:pt>
                <c:pt idx="3">
                  <c:v>4</c:v>
                </c:pt>
              </c:numCache>
            </c:numRef>
          </c:val>
          <c:extLst>
            <c:ext xmlns:c16="http://schemas.microsoft.com/office/drawing/2014/chart" uri="{C3380CC4-5D6E-409C-BE32-E72D297353CC}">
              <c16:uniqueId val="{00000001-FCE9-4D41-9E3B-DC07E502822B}"/>
            </c:ext>
          </c:extLst>
        </c:ser>
        <c:ser>
          <c:idx val="2"/>
          <c:order val="2"/>
          <c:tx>
            <c:strRef>
              <c:f>Sheet1!$D$1</c:f>
              <c:strCache>
                <c:ptCount val="1"/>
                <c:pt idx="0">
                  <c:v>Fairly dissatisfied</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Knowing where to go on leaving the train</c:v>
                </c:pt>
                <c:pt idx="1">
                  <c:v>The details available about arrival times</c:v>
                </c:pt>
                <c:pt idx="2">
                  <c:v>The availability/ helpfulness of staff</c:v>
                </c:pt>
                <c:pt idx="3">
                  <c:v>The station facilities available to arriving passengers</c:v>
                </c:pt>
              </c:strCache>
            </c:strRef>
          </c:cat>
          <c:val>
            <c:numRef>
              <c:f>Sheet1!$D$2:$D$5</c:f>
              <c:numCache>
                <c:formatCode>General</c:formatCode>
                <c:ptCount val="4"/>
                <c:pt idx="0">
                  <c:v>3</c:v>
                </c:pt>
                <c:pt idx="1">
                  <c:v>5</c:v>
                </c:pt>
                <c:pt idx="2">
                  <c:v>4</c:v>
                </c:pt>
                <c:pt idx="3">
                  <c:v>4</c:v>
                </c:pt>
              </c:numCache>
            </c:numRef>
          </c:val>
          <c:extLst>
            <c:ext xmlns:c16="http://schemas.microsoft.com/office/drawing/2014/chart" uri="{C3380CC4-5D6E-409C-BE32-E72D297353CC}">
              <c16:uniqueId val="{00000002-FCE9-4D41-9E3B-DC07E502822B}"/>
            </c:ext>
          </c:extLst>
        </c:ser>
        <c:ser>
          <c:idx val="3"/>
          <c:order val="3"/>
          <c:tx>
            <c:strRef>
              <c:f>Sheet1!$E$1</c:f>
              <c:strCache>
                <c:ptCount val="1"/>
                <c:pt idx="0">
                  <c:v>Neither/nor</c:v>
                </c:pt>
              </c:strCache>
            </c:strRef>
          </c:tx>
          <c:spPr>
            <a:solidFill>
              <a:srgbClr val="FFC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Knowing where to go on leaving the train</c:v>
                </c:pt>
                <c:pt idx="1">
                  <c:v>The details available about arrival times</c:v>
                </c:pt>
                <c:pt idx="2">
                  <c:v>The availability/ helpfulness of staff</c:v>
                </c:pt>
                <c:pt idx="3">
                  <c:v>The station facilities available to arriving passengers</c:v>
                </c:pt>
              </c:strCache>
            </c:strRef>
          </c:cat>
          <c:val>
            <c:numRef>
              <c:f>Sheet1!$E$2:$E$5</c:f>
              <c:numCache>
                <c:formatCode>General</c:formatCode>
                <c:ptCount val="4"/>
                <c:pt idx="0">
                  <c:v>17</c:v>
                </c:pt>
                <c:pt idx="1">
                  <c:v>16</c:v>
                </c:pt>
                <c:pt idx="2">
                  <c:v>21</c:v>
                </c:pt>
                <c:pt idx="3">
                  <c:v>23</c:v>
                </c:pt>
              </c:numCache>
            </c:numRef>
          </c:val>
          <c:extLst>
            <c:ext xmlns:c16="http://schemas.microsoft.com/office/drawing/2014/chart" uri="{C3380CC4-5D6E-409C-BE32-E72D297353CC}">
              <c16:uniqueId val="{00000003-FCE9-4D41-9E3B-DC07E502822B}"/>
            </c:ext>
          </c:extLst>
        </c:ser>
        <c:ser>
          <c:idx val="4"/>
          <c:order val="4"/>
          <c:tx>
            <c:strRef>
              <c:f>Sheet1!$F$1</c:f>
              <c:strCache>
                <c:ptCount val="1"/>
                <c:pt idx="0">
                  <c:v>Fairly satisfied</c:v>
                </c:pt>
              </c:strCache>
            </c:strRef>
          </c:tx>
          <c:spPr>
            <a:solidFill>
              <a:srgbClr val="92D050"/>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Knowing where to go on leaving the train</c:v>
                </c:pt>
                <c:pt idx="1">
                  <c:v>The details available about arrival times</c:v>
                </c:pt>
                <c:pt idx="2">
                  <c:v>The availability/ helpfulness of staff</c:v>
                </c:pt>
                <c:pt idx="3">
                  <c:v>The station facilities available to arriving passengers</c:v>
                </c:pt>
              </c:strCache>
            </c:strRef>
          </c:cat>
          <c:val>
            <c:numRef>
              <c:f>Sheet1!$F$2:$F$5</c:f>
              <c:numCache>
                <c:formatCode>General</c:formatCode>
                <c:ptCount val="4"/>
                <c:pt idx="0">
                  <c:v>25</c:v>
                </c:pt>
                <c:pt idx="1">
                  <c:v>24</c:v>
                </c:pt>
                <c:pt idx="2">
                  <c:v>18</c:v>
                </c:pt>
                <c:pt idx="3">
                  <c:v>20</c:v>
                </c:pt>
              </c:numCache>
            </c:numRef>
          </c:val>
          <c:extLst>
            <c:ext xmlns:c16="http://schemas.microsoft.com/office/drawing/2014/chart" uri="{C3380CC4-5D6E-409C-BE32-E72D297353CC}">
              <c16:uniqueId val="{00000004-FCE9-4D41-9E3B-DC07E502822B}"/>
            </c:ext>
          </c:extLst>
        </c:ser>
        <c:ser>
          <c:idx val="5"/>
          <c:order val="5"/>
          <c:tx>
            <c:strRef>
              <c:f>Sheet1!$G$1</c:f>
              <c:strCache>
                <c:ptCount val="1"/>
                <c:pt idx="0">
                  <c:v>Very satisfied</c:v>
                </c:pt>
              </c:strCache>
            </c:strRef>
          </c:tx>
          <c:spPr>
            <a:solidFill>
              <a:srgbClr val="33991F"/>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Knowing where to go on leaving the train</c:v>
                </c:pt>
                <c:pt idx="1">
                  <c:v>The details available about arrival times</c:v>
                </c:pt>
                <c:pt idx="2">
                  <c:v>The availability/ helpfulness of staff</c:v>
                </c:pt>
                <c:pt idx="3">
                  <c:v>The station facilities available to arriving passengers</c:v>
                </c:pt>
              </c:strCache>
            </c:strRef>
          </c:cat>
          <c:val>
            <c:numRef>
              <c:f>Sheet1!$G$2:$G$5</c:f>
              <c:numCache>
                <c:formatCode>General</c:formatCode>
                <c:ptCount val="4"/>
                <c:pt idx="0">
                  <c:v>48</c:v>
                </c:pt>
                <c:pt idx="1">
                  <c:v>44</c:v>
                </c:pt>
                <c:pt idx="2">
                  <c:v>35</c:v>
                </c:pt>
                <c:pt idx="3">
                  <c:v>23</c:v>
                </c:pt>
              </c:numCache>
            </c:numRef>
          </c:val>
          <c:extLst>
            <c:ext xmlns:c16="http://schemas.microsoft.com/office/drawing/2014/chart" uri="{C3380CC4-5D6E-409C-BE32-E72D297353CC}">
              <c16:uniqueId val="{00000005-FCE9-4D41-9E3B-DC07E502822B}"/>
            </c:ext>
          </c:extLst>
        </c:ser>
        <c:dLbls>
          <c:showLegendKey val="0"/>
          <c:showVal val="0"/>
          <c:showCatName val="0"/>
          <c:showSerName val="0"/>
          <c:showPercent val="0"/>
          <c:showBubbleSize val="0"/>
        </c:dLbls>
        <c:gapWidth val="68"/>
        <c:shape val="box"/>
        <c:axId val="424493552"/>
        <c:axId val="424489240"/>
        <c:axId val="0"/>
      </c:bar3DChart>
      <c:catAx>
        <c:axId val="424493552"/>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24489240"/>
        <c:crosses val="autoZero"/>
        <c:auto val="1"/>
        <c:lblAlgn val="ctr"/>
        <c:lblOffset val="100"/>
        <c:noMultiLvlLbl val="0"/>
      </c:catAx>
      <c:valAx>
        <c:axId val="424489240"/>
        <c:scaling>
          <c:orientation val="minMax"/>
        </c:scaling>
        <c:delete val="1"/>
        <c:axPos val="t"/>
        <c:numFmt formatCode="0%" sourceLinked="1"/>
        <c:majorTickMark val="out"/>
        <c:minorTickMark val="none"/>
        <c:tickLblPos val="none"/>
        <c:crossAx val="424493552"/>
        <c:crosses val="autoZero"/>
        <c:crossBetween val="between"/>
      </c:valAx>
      <c:spPr>
        <a:ln>
          <a:noFill/>
        </a:ln>
      </c:spPr>
    </c:plotArea>
    <c:legend>
      <c:legendPos val="b"/>
      <c:layout>
        <c:manualLayout>
          <c:xMode val="edge"/>
          <c:yMode val="edge"/>
          <c:x val="0.20079923917803288"/>
          <c:y val="0.88253970884955424"/>
          <c:w val="0.74620999438517688"/>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spPr>
        <a:noFill/>
        <a:ln w="9525">
          <a:noFill/>
        </a:ln>
      </c:spPr>
    </c:floor>
    <c:sideWall>
      <c:thickness val="0"/>
      <c:spPr>
        <a:noFill/>
        <a:ln w="6350">
          <a:noFill/>
        </a:ln>
      </c:spPr>
    </c:sideWall>
    <c:backWall>
      <c:thickness val="0"/>
      <c:spPr>
        <a:noFill/>
        <a:ln w="6350">
          <a:noFill/>
        </a:ln>
      </c:spPr>
    </c:backWall>
    <c:plotArea>
      <c:layout>
        <c:manualLayout>
          <c:layoutTarget val="inner"/>
          <c:xMode val="edge"/>
          <c:yMode val="edge"/>
          <c:x val="0.198980600651749"/>
          <c:y val="0.13938863423777301"/>
          <c:w val="0.78161884216436694"/>
          <c:h val="0.73181653651386402"/>
        </c:manualLayout>
      </c:layout>
      <c:bar3DChart>
        <c:barDir val="bar"/>
        <c:grouping val="percentStacked"/>
        <c:varyColors val="0"/>
        <c:ser>
          <c:idx val="0"/>
          <c:order val="0"/>
          <c:tx>
            <c:strRef>
              <c:f>Sheet1!$B$1</c:f>
              <c:strCache>
                <c:ptCount val="1"/>
                <c:pt idx="0">
                  <c:v>Don't know/no opinion</c:v>
                </c:pt>
              </c:strCache>
            </c:strRef>
          </c:tx>
          <c:spPr>
            <a:solidFill>
              <a:schemeClr val="bg1">
                <a:lumMod val="65000"/>
              </a:schemeClr>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Sheet1!$B$2:$B$5</c:f>
              <c:numCache>
                <c:formatCode>General</c:formatCode>
                <c:ptCount val="4"/>
                <c:pt idx="0">
                  <c:v>5</c:v>
                </c:pt>
                <c:pt idx="2">
                  <c:v>6</c:v>
                </c:pt>
                <c:pt idx="3">
                  <c:v>4</c:v>
                </c:pt>
              </c:numCache>
            </c:numRef>
          </c:val>
          <c:extLst>
            <c:ext xmlns:c16="http://schemas.microsoft.com/office/drawing/2014/chart" uri="{C3380CC4-5D6E-409C-BE32-E72D297353CC}">
              <c16:uniqueId val="{00000000-6113-435B-948E-104C878133DE}"/>
            </c:ext>
          </c:extLst>
        </c:ser>
        <c:ser>
          <c:idx val="1"/>
          <c:order val="1"/>
          <c:tx>
            <c:strRef>
              <c:f>Sheet1!$C$1</c:f>
              <c:strCache>
                <c:ptCount val="1"/>
                <c:pt idx="0">
                  <c:v>More than 30 minutes of scheduled arrival time</c:v>
                </c:pt>
              </c:strCache>
            </c:strRef>
          </c:tx>
          <c:spPr>
            <a:solidFill>
              <a:srgbClr val="FF0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Sheet1!$C$2:$C$5</c:f>
              <c:numCache>
                <c:formatCode>General</c:formatCode>
                <c:ptCount val="4"/>
                <c:pt idx="0">
                  <c:v>8</c:v>
                </c:pt>
                <c:pt idx="2">
                  <c:v>5</c:v>
                </c:pt>
                <c:pt idx="3">
                  <c:v>10</c:v>
                </c:pt>
              </c:numCache>
            </c:numRef>
          </c:val>
          <c:extLst>
            <c:ext xmlns:c16="http://schemas.microsoft.com/office/drawing/2014/chart" uri="{C3380CC4-5D6E-409C-BE32-E72D297353CC}">
              <c16:uniqueId val="{00000001-6113-435B-948E-104C878133DE}"/>
            </c:ext>
          </c:extLst>
        </c:ser>
        <c:ser>
          <c:idx val="2"/>
          <c:order val="2"/>
          <c:tx>
            <c:strRef>
              <c:f>Sheet1!$D$1</c:f>
              <c:strCache>
                <c:ptCount val="1"/>
                <c:pt idx="0">
                  <c:v>Within 30 minutes of scheduled arrival time</c:v>
                </c:pt>
              </c:strCache>
            </c:strRef>
          </c:tx>
          <c:spPr>
            <a:solidFill>
              <a:srgbClr val="FF66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Sheet1!$D$2:$D$5</c:f>
              <c:numCache>
                <c:formatCode>General</c:formatCode>
                <c:ptCount val="4"/>
                <c:pt idx="0">
                  <c:v>9</c:v>
                </c:pt>
                <c:pt idx="2">
                  <c:v>5</c:v>
                </c:pt>
                <c:pt idx="3">
                  <c:v>10</c:v>
                </c:pt>
              </c:numCache>
            </c:numRef>
          </c:val>
          <c:extLst>
            <c:ext xmlns:c16="http://schemas.microsoft.com/office/drawing/2014/chart" uri="{C3380CC4-5D6E-409C-BE32-E72D297353CC}">
              <c16:uniqueId val="{00000002-6113-435B-948E-104C878133DE}"/>
            </c:ext>
          </c:extLst>
        </c:ser>
        <c:ser>
          <c:idx val="3"/>
          <c:order val="3"/>
          <c:tx>
            <c:strRef>
              <c:f>Sheet1!$E$1</c:f>
              <c:strCache>
                <c:ptCount val="1"/>
                <c:pt idx="0">
                  <c:v>On time or early</c:v>
                </c:pt>
              </c:strCache>
            </c:strRef>
          </c:tx>
          <c:spPr>
            <a:solidFill>
              <a:srgbClr val="339933"/>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Caledonian Sleeper (609)</c:v>
                </c:pt>
                <c:pt idx="2">
                  <c:v>Lowlander (238)</c:v>
                </c:pt>
                <c:pt idx="3">
                  <c:v>Highlander (371)</c:v>
                </c:pt>
              </c:strCache>
            </c:strRef>
          </c:cat>
          <c:val>
            <c:numRef>
              <c:f>Sheet1!$E$2:$E$5</c:f>
              <c:numCache>
                <c:formatCode>General</c:formatCode>
                <c:ptCount val="4"/>
                <c:pt idx="0">
                  <c:v>79</c:v>
                </c:pt>
                <c:pt idx="2">
                  <c:v>83</c:v>
                </c:pt>
                <c:pt idx="3">
                  <c:v>76</c:v>
                </c:pt>
              </c:numCache>
            </c:numRef>
          </c:val>
          <c:extLst>
            <c:ext xmlns:c16="http://schemas.microsoft.com/office/drawing/2014/chart" uri="{C3380CC4-5D6E-409C-BE32-E72D297353CC}">
              <c16:uniqueId val="{00000003-6113-435B-948E-104C878133DE}"/>
            </c:ext>
          </c:extLst>
        </c:ser>
        <c:dLbls>
          <c:showLegendKey val="0"/>
          <c:showVal val="0"/>
          <c:showCatName val="0"/>
          <c:showSerName val="0"/>
          <c:showPercent val="0"/>
          <c:showBubbleSize val="0"/>
        </c:dLbls>
        <c:gapWidth val="68"/>
        <c:shape val="box"/>
        <c:axId val="424490024"/>
        <c:axId val="424490808"/>
        <c:axId val="0"/>
      </c:bar3DChart>
      <c:catAx>
        <c:axId val="424490024"/>
        <c:scaling>
          <c:orientation val="maxMin"/>
        </c:scaling>
        <c:delete val="0"/>
        <c:axPos val="l"/>
        <c:numFmt formatCode="General" sourceLinked="0"/>
        <c:majorTickMark val="out"/>
        <c:minorTickMark val="none"/>
        <c:tickLblPos val="nextTo"/>
        <c:spPr>
          <a:ln>
            <a:noFill/>
          </a:ln>
        </c:spPr>
        <c:txPr>
          <a:bodyPr/>
          <a:lstStyle/>
          <a:p>
            <a:pPr>
              <a:defRPr sz="1100">
                <a:latin typeface="Arial" pitchFamily="34" charset="0"/>
                <a:cs typeface="Arial" pitchFamily="34" charset="0"/>
              </a:defRPr>
            </a:pPr>
            <a:endParaRPr lang="en-US"/>
          </a:p>
        </c:txPr>
        <c:crossAx val="424490808"/>
        <c:crosses val="autoZero"/>
        <c:auto val="1"/>
        <c:lblAlgn val="ctr"/>
        <c:lblOffset val="100"/>
        <c:noMultiLvlLbl val="0"/>
      </c:catAx>
      <c:valAx>
        <c:axId val="424490808"/>
        <c:scaling>
          <c:orientation val="minMax"/>
        </c:scaling>
        <c:delete val="1"/>
        <c:axPos val="t"/>
        <c:numFmt formatCode="0%" sourceLinked="1"/>
        <c:majorTickMark val="out"/>
        <c:minorTickMark val="none"/>
        <c:tickLblPos val="none"/>
        <c:crossAx val="424490024"/>
        <c:crosses val="autoZero"/>
        <c:crossBetween val="between"/>
      </c:valAx>
      <c:spPr>
        <a:ln>
          <a:noFill/>
        </a:ln>
      </c:spPr>
    </c:plotArea>
    <c:legend>
      <c:legendPos val="b"/>
      <c:layout>
        <c:manualLayout>
          <c:xMode val="edge"/>
          <c:yMode val="edge"/>
          <c:x val="5.9206295049552819E-2"/>
          <c:y val="0.87685037683984923"/>
          <c:w val="0.89999140314161441"/>
          <c:h val="9.9091140410922082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10334645669305E-2"/>
          <c:y val="3.4828001968503899E-2"/>
          <c:w val="0.90557299868766306"/>
          <c:h val="0.766431348425197"/>
        </c:manualLayout>
      </c:layout>
      <c:lineChart>
        <c:grouping val="standard"/>
        <c:varyColors val="0"/>
        <c:ser>
          <c:idx val="0"/>
          <c:order val="0"/>
          <c:tx>
            <c:strRef>
              <c:f>Sheet1!$B$1</c:f>
              <c:strCache>
                <c:ptCount val="1"/>
                <c:pt idx="0">
                  <c:v>Caledonian Sleeper</c:v>
                </c:pt>
              </c:strCache>
            </c:strRef>
          </c:tx>
          <c:spPr>
            <a:ln w="19050">
              <a:solidFill>
                <a:schemeClr val="tx1"/>
              </a:solidFill>
            </a:ln>
          </c:spPr>
          <c:marker>
            <c:symbol val="circle"/>
            <c:size val="5"/>
            <c:spPr>
              <a:solidFill>
                <a:schemeClr val="tx2"/>
              </a:solidFill>
              <a:ln>
                <a:solidFill>
                  <a:schemeClr val="tx1"/>
                </a:solidFill>
              </a:ln>
            </c:spPr>
          </c:marker>
          <c:dLbls>
            <c:spPr>
              <a:noFill/>
              <a:ln>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Period 04</c:v>
                </c:pt>
                <c:pt idx="1">
                  <c:v>Period 05</c:v>
                </c:pt>
                <c:pt idx="2">
                  <c:v>Period 06</c:v>
                </c:pt>
                <c:pt idx="3">
                  <c:v>Period 07</c:v>
                </c:pt>
                <c:pt idx="4">
                  <c:v>Period 08</c:v>
                </c:pt>
                <c:pt idx="5">
                  <c:v>Period 09</c:v>
                </c:pt>
                <c:pt idx="6">
                  <c:v>Period 10</c:v>
                </c:pt>
                <c:pt idx="7">
                  <c:v>Period 11</c:v>
                </c:pt>
                <c:pt idx="8">
                  <c:v>Period 12</c:v>
                </c:pt>
                <c:pt idx="9">
                  <c:v>Period 13</c:v>
                </c:pt>
                <c:pt idx="10">
                  <c:v>Period 01</c:v>
                </c:pt>
                <c:pt idx="11">
                  <c:v>Period 02</c:v>
                </c:pt>
                <c:pt idx="12">
                  <c:v>Period 03</c:v>
                </c:pt>
              </c:strCache>
            </c:strRef>
          </c:cat>
          <c:val>
            <c:numRef>
              <c:f>Sheet1!$B$2:$B$14</c:f>
              <c:numCache>
                <c:formatCode>General</c:formatCode>
                <c:ptCount val="13"/>
                <c:pt idx="0">
                  <c:v>92</c:v>
                </c:pt>
                <c:pt idx="1">
                  <c:v>81</c:v>
                </c:pt>
                <c:pt idx="2">
                  <c:v>85</c:v>
                </c:pt>
                <c:pt idx="3">
                  <c:v>77</c:v>
                </c:pt>
                <c:pt idx="4">
                  <c:v>81</c:v>
                </c:pt>
                <c:pt idx="5">
                  <c:v>76</c:v>
                </c:pt>
                <c:pt idx="6">
                  <c:v>75</c:v>
                </c:pt>
                <c:pt idx="7">
                  <c:v>74</c:v>
                </c:pt>
                <c:pt idx="8">
                  <c:v>73</c:v>
                </c:pt>
                <c:pt idx="9">
                  <c:v>86</c:v>
                </c:pt>
                <c:pt idx="10">
                  <c:v>80</c:v>
                </c:pt>
                <c:pt idx="11">
                  <c:v>78</c:v>
                </c:pt>
                <c:pt idx="12">
                  <c:v>79</c:v>
                </c:pt>
              </c:numCache>
            </c:numRef>
          </c:val>
          <c:smooth val="0"/>
          <c:extLst>
            <c:ext xmlns:c16="http://schemas.microsoft.com/office/drawing/2014/chart" uri="{C3380CC4-5D6E-409C-BE32-E72D297353CC}">
              <c16:uniqueId val="{00000000-EE72-4DCA-B222-F5D81D995B36}"/>
            </c:ext>
          </c:extLst>
        </c:ser>
        <c:dLbls>
          <c:showLegendKey val="0"/>
          <c:showVal val="0"/>
          <c:showCatName val="0"/>
          <c:showSerName val="0"/>
          <c:showPercent val="0"/>
          <c:showBubbleSize val="0"/>
        </c:dLbls>
        <c:marker val="1"/>
        <c:smooth val="0"/>
        <c:axId val="424494336"/>
        <c:axId val="424491200"/>
      </c:lineChart>
      <c:catAx>
        <c:axId val="424494336"/>
        <c:scaling>
          <c:orientation val="minMax"/>
        </c:scaling>
        <c:delete val="0"/>
        <c:axPos val="b"/>
        <c:numFmt formatCode="General" sourceLinked="0"/>
        <c:majorTickMark val="out"/>
        <c:minorTickMark val="none"/>
        <c:tickLblPos val="nextTo"/>
        <c:txPr>
          <a:bodyPr/>
          <a:lstStyle/>
          <a:p>
            <a:pPr>
              <a:defRPr sz="1100">
                <a:latin typeface="Arial" pitchFamily="34" charset="0"/>
                <a:cs typeface="Arial" pitchFamily="34" charset="0"/>
              </a:defRPr>
            </a:pPr>
            <a:endParaRPr lang="en-US"/>
          </a:p>
        </c:txPr>
        <c:crossAx val="424491200"/>
        <c:crosses val="autoZero"/>
        <c:auto val="1"/>
        <c:lblAlgn val="ctr"/>
        <c:lblOffset val="100"/>
        <c:noMultiLvlLbl val="0"/>
      </c:catAx>
      <c:valAx>
        <c:axId val="424491200"/>
        <c:scaling>
          <c:orientation val="minMax"/>
          <c:max val="100"/>
          <c:min val="40"/>
        </c:scaling>
        <c:delete val="0"/>
        <c:axPos val="l"/>
        <c:majorGridlines/>
        <c:numFmt formatCode="General" sourceLinked="1"/>
        <c:majorTickMark val="out"/>
        <c:minorTickMark val="none"/>
        <c:tickLblPos val="nextTo"/>
        <c:txPr>
          <a:bodyPr/>
          <a:lstStyle/>
          <a:p>
            <a:pPr>
              <a:defRPr sz="1100"/>
            </a:pPr>
            <a:endParaRPr lang="en-US"/>
          </a:p>
        </c:txPr>
        <c:crossAx val="424494336"/>
        <c:crosses val="autoZero"/>
        <c:crossBetween val="between"/>
        <c:majorUnit val="1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07622987359341"/>
          <c:y val="0.35463951771653546"/>
          <c:w val="0.47473959369275193"/>
          <c:h val="0.56968774606299211"/>
        </c:manualLayout>
      </c:layout>
      <c:pieChart>
        <c:varyColors val="1"/>
        <c:ser>
          <c:idx val="0"/>
          <c:order val="0"/>
          <c:tx>
            <c:strRef>
              <c:f>Sheet1!$B$1</c:f>
              <c:strCache>
                <c:ptCount val="1"/>
                <c:pt idx="0">
                  <c:v>Column1</c:v>
                </c:pt>
              </c:strCache>
            </c:strRef>
          </c:tx>
          <c:spPr>
            <a:solidFill>
              <a:srgbClr val="339933"/>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ECDA-4C2A-8E68-7C29580B03F6}"/>
              </c:ext>
            </c:extLst>
          </c:dPt>
          <c:dPt>
            <c:idx val="1"/>
            <c:bubble3D val="0"/>
            <c:spPr>
              <a:solidFill>
                <a:srgbClr val="FF6600"/>
              </a:solidFill>
              <a:ln w="19050">
                <a:solidFill>
                  <a:schemeClr val="lt1"/>
                </a:solidFill>
              </a:ln>
              <a:effectLst/>
            </c:spPr>
            <c:extLst>
              <c:ext xmlns:c16="http://schemas.microsoft.com/office/drawing/2014/chart" uri="{C3380CC4-5D6E-409C-BE32-E72D297353CC}">
                <c16:uniqueId val="{00000003-ECDA-4C2A-8E68-7C29580B03F6}"/>
              </c:ext>
            </c:extLst>
          </c:dPt>
          <c:dPt>
            <c:idx val="2"/>
            <c:bubble3D val="0"/>
            <c:spPr>
              <a:solidFill>
                <a:srgbClr val="339933"/>
              </a:solidFill>
              <a:ln w="19050">
                <a:solidFill>
                  <a:schemeClr val="lt1"/>
                </a:solidFill>
              </a:ln>
              <a:effectLst/>
            </c:spPr>
            <c:extLst>
              <c:ext xmlns:c16="http://schemas.microsoft.com/office/drawing/2014/chart" uri="{C3380CC4-5D6E-409C-BE32-E72D297353CC}">
                <c16:uniqueId val="{00000005-ECDA-4C2A-8E68-7C29580B03F6}"/>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ECDA-4C2A-8E68-7C29580B03F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 it was a serious inconvenience</c:v>
                </c:pt>
                <c:pt idx="1">
                  <c:v>Yes, it was a minor inconvenience</c:v>
                </c:pt>
                <c:pt idx="2">
                  <c:v>No, it did not inconvenience me</c:v>
                </c:pt>
              </c:strCache>
            </c:strRef>
          </c:cat>
          <c:val>
            <c:numRef>
              <c:f>Sheet1!$B$2:$B$4</c:f>
              <c:numCache>
                <c:formatCode>0%</c:formatCode>
                <c:ptCount val="3"/>
                <c:pt idx="0">
                  <c:v>0.11</c:v>
                </c:pt>
                <c:pt idx="1">
                  <c:v>0.3</c:v>
                </c:pt>
                <c:pt idx="2">
                  <c:v>0.59</c:v>
                </c:pt>
              </c:numCache>
            </c:numRef>
          </c:val>
          <c:extLst>
            <c:ext xmlns:c16="http://schemas.microsoft.com/office/drawing/2014/chart" uri="{C3380CC4-5D6E-409C-BE32-E72D297353CC}">
              <c16:uniqueId val="{00000008-ECDA-4C2A-8E68-7C29580B03F6}"/>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2.1164894535394302E-2"/>
          <c:y val="9.375E-2"/>
          <c:w val="0.95793390832762948"/>
          <c:h val="0.2192332677165354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0345738867397"/>
          <c:y val="0.32963951771653544"/>
          <c:w val="0.49296875288354952"/>
          <c:h val="0.59156274606299208"/>
        </c:manualLayout>
      </c:layout>
      <c:pieChart>
        <c:varyColors val="1"/>
        <c:ser>
          <c:idx val="0"/>
          <c:order val="0"/>
          <c:tx>
            <c:strRef>
              <c:f>Sheet1!$B$1</c:f>
              <c:strCache>
                <c:ptCount val="1"/>
                <c:pt idx="0">
                  <c:v>Column1</c:v>
                </c:pt>
              </c:strCache>
            </c:strRef>
          </c:tx>
          <c:spPr>
            <a:solidFill>
              <a:srgbClr val="339933"/>
            </a:solidFill>
          </c:spPr>
          <c:dPt>
            <c:idx val="0"/>
            <c:bubble3D val="0"/>
            <c:spPr>
              <a:solidFill>
                <a:srgbClr val="339933"/>
              </a:solidFill>
              <a:ln w="19050">
                <a:solidFill>
                  <a:schemeClr val="lt1"/>
                </a:solidFill>
              </a:ln>
              <a:effectLst/>
            </c:spPr>
            <c:extLst>
              <c:ext xmlns:c16="http://schemas.microsoft.com/office/drawing/2014/chart" uri="{C3380CC4-5D6E-409C-BE32-E72D297353CC}">
                <c16:uniqueId val="{00000001-A8C2-428E-8BE2-0734A53F93B2}"/>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A8C2-428E-8BE2-0734A53F93B2}"/>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A8C2-428E-8BE2-0734A53F93B2}"/>
              </c:ext>
            </c:extLst>
          </c:dPt>
          <c:dPt>
            <c:idx val="3"/>
            <c:bubble3D val="0"/>
            <c:spPr>
              <a:solidFill>
                <a:srgbClr val="FF6600"/>
              </a:solidFill>
              <a:ln w="19050">
                <a:solidFill>
                  <a:schemeClr val="lt1"/>
                </a:solidFill>
              </a:ln>
              <a:effectLst/>
            </c:spPr>
            <c:extLst>
              <c:ext xmlns:c16="http://schemas.microsoft.com/office/drawing/2014/chart" uri="{C3380CC4-5D6E-409C-BE32-E72D297353CC}">
                <c16:uniqueId val="{00000007-A8C2-428E-8BE2-0734A53F93B2}"/>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9-A8C2-428E-8BE2-0734A53F93B2}"/>
              </c:ext>
            </c:extLst>
          </c:dPt>
          <c:dPt>
            <c:idx val="5"/>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B-A8C2-428E-8BE2-0734A53F93B2}"/>
              </c:ext>
            </c:extLst>
          </c:dPt>
          <c:dLbls>
            <c:dLbl>
              <c:idx val="4"/>
              <c:layout>
                <c:manualLayout>
                  <c:x val="9.9117208367286588E-2"/>
                  <c:y val="4.492027559055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C2-428E-8BE2-0734A53F93B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Very well</c:v>
                </c:pt>
                <c:pt idx="1">
                  <c:v>Fairly well</c:v>
                </c:pt>
                <c:pt idx="2">
                  <c:v>Neither/nor</c:v>
                </c:pt>
                <c:pt idx="3">
                  <c:v>Fairly poorly</c:v>
                </c:pt>
                <c:pt idx="4">
                  <c:v>Very poorly</c:v>
                </c:pt>
                <c:pt idx="5">
                  <c:v>Don't know/no opinion</c:v>
                </c:pt>
              </c:strCache>
            </c:strRef>
          </c:cat>
          <c:val>
            <c:numRef>
              <c:f>Sheet1!$B$2:$B$7</c:f>
              <c:numCache>
                <c:formatCode>0%</c:formatCode>
                <c:ptCount val="6"/>
                <c:pt idx="0">
                  <c:v>0.32</c:v>
                </c:pt>
                <c:pt idx="1">
                  <c:v>0.24</c:v>
                </c:pt>
                <c:pt idx="2">
                  <c:v>0.18</c:v>
                </c:pt>
                <c:pt idx="3">
                  <c:v>0.08</c:v>
                </c:pt>
                <c:pt idx="4">
                  <c:v>7.0000000000000007E-2</c:v>
                </c:pt>
                <c:pt idx="5">
                  <c:v>0.12</c:v>
                </c:pt>
              </c:numCache>
            </c:numRef>
          </c:val>
          <c:extLst>
            <c:ext xmlns:c16="http://schemas.microsoft.com/office/drawing/2014/chart" uri="{C3380CC4-5D6E-409C-BE32-E72D297353CC}">
              <c16:uniqueId val="{0000000C-A8C2-428E-8BE2-0734A53F93B2}"/>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5.2414881719618708E-2"/>
          <c:y val="6.8750000000000006E-2"/>
          <c:w val="0.7626214884262269"/>
          <c:h val="0.2223582677165354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339933"/>
            </a:solidFill>
          </c:spPr>
          <c:dPt>
            <c:idx val="0"/>
            <c:bubble3D val="0"/>
            <c:spPr>
              <a:solidFill>
                <a:srgbClr val="339933"/>
              </a:solidFill>
              <a:ln w="19050">
                <a:solidFill>
                  <a:schemeClr val="lt1"/>
                </a:solidFill>
              </a:ln>
              <a:effectLst/>
            </c:spPr>
            <c:extLst>
              <c:ext xmlns:c16="http://schemas.microsoft.com/office/drawing/2014/chart" uri="{C3380CC4-5D6E-409C-BE32-E72D297353CC}">
                <c16:uniqueId val="{00000001-C0EF-4DA6-BB83-72090A769515}"/>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C0EF-4DA6-BB83-72090A769515}"/>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C0EF-4DA6-BB83-72090A769515}"/>
              </c:ext>
            </c:extLst>
          </c:dPt>
          <c:dPt>
            <c:idx val="3"/>
            <c:bubble3D val="0"/>
            <c:spPr>
              <a:solidFill>
                <a:srgbClr val="FF6600"/>
              </a:solidFill>
              <a:ln w="19050">
                <a:solidFill>
                  <a:schemeClr val="lt1"/>
                </a:solidFill>
              </a:ln>
              <a:effectLst/>
            </c:spPr>
            <c:extLst>
              <c:ext xmlns:c16="http://schemas.microsoft.com/office/drawing/2014/chart" uri="{C3380CC4-5D6E-409C-BE32-E72D297353CC}">
                <c16:uniqueId val="{00000007-C0EF-4DA6-BB83-72090A769515}"/>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9-C0EF-4DA6-BB83-72090A769515}"/>
              </c:ext>
            </c:extLst>
          </c:dPt>
          <c:dPt>
            <c:idx val="5"/>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B-C0EF-4DA6-BB83-72090A769515}"/>
              </c:ext>
            </c:extLst>
          </c:dPt>
          <c:dLbls>
            <c:dLbl>
              <c:idx val="5"/>
              <c:layout>
                <c:manualLayout>
                  <c:x val="2.3958333333333335E-2"/>
                  <c:y val="0.11595287893700787"/>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5104166666666671E-2"/>
                      <c:h val="6.0937499999999992E-2"/>
                    </c:manualLayout>
                  </c15:layout>
                </c:ext>
                <c:ext xmlns:c16="http://schemas.microsoft.com/office/drawing/2014/chart" uri="{C3380CC4-5D6E-409C-BE32-E72D297353CC}">
                  <c16:uniqueId val="{0000000B-C0EF-4DA6-BB83-72090A7695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Very satisfied</c:v>
                </c:pt>
                <c:pt idx="1">
                  <c:v>Fairly satisfied</c:v>
                </c:pt>
                <c:pt idx="2">
                  <c:v>Neither/nor</c:v>
                </c:pt>
                <c:pt idx="3">
                  <c:v>Fairly dissatisfied</c:v>
                </c:pt>
                <c:pt idx="4">
                  <c:v>Very dissatisfied</c:v>
                </c:pt>
                <c:pt idx="5">
                  <c:v>Don't know/no opinion</c:v>
                </c:pt>
              </c:strCache>
            </c:strRef>
          </c:cat>
          <c:val>
            <c:numRef>
              <c:f>Sheet1!$B$2:$B$7</c:f>
              <c:numCache>
                <c:formatCode>0%</c:formatCode>
                <c:ptCount val="6"/>
                <c:pt idx="0">
                  <c:v>0.17</c:v>
                </c:pt>
                <c:pt idx="1">
                  <c:v>0.41</c:v>
                </c:pt>
                <c:pt idx="2">
                  <c:v>0.14000000000000001</c:v>
                </c:pt>
                <c:pt idx="3">
                  <c:v>0.14000000000000001</c:v>
                </c:pt>
                <c:pt idx="4">
                  <c:v>7.0000000000000007E-2</c:v>
                </c:pt>
                <c:pt idx="5">
                  <c:v>7.0000000000000007E-2</c:v>
                </c:pt>
              </c:numCache>
            </c:numRef>
          </c:val>
          <c:extLst>
            <c:ext xmlns:c16="http://schemas.microsoft.com/office/drawing/2014/chart" uri="{C3380CC4-5D6E-409C-BE32-E72D297353CC}">
              <c16:uniqueId val="{0000000C-C0EF-4DA6-BB83-72090A76951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solidFill>
                  <a:schemeClr val="tx2"/>
                </a:solidFill>
              </a:rPr>
              <a:t>Overall satisfaction</a:t>
            </a:r>
          </a:p>
        </c:rich>
      </c:tx>
      <c:layout>
        <c:manualLayout>
          <c:xMode val="edge"/>
          <c:yMode val="edge"/>
          <c:x val="0.39610360360360403"/>
          <c:y val="9.4241031951667401E-2"/>
        </c:manualLayout>
      </c:layout>
      <c:overlay val="0"/>
    </c:title>
    <c:autoTitleDeleted val="0"/>
    <c:plotArea>
      <c:layout>
        <c:manualLayout>
          <c:layoutTarget val="inner"/>
          <c:xMode val="edge"/>
          <c:yMode val="edge"/>
          <c:x val="0.35677129885791303"/>
          <c:y val="0.25212732845638047"/>
          <c:w val="0.28645757962687096"/>
          <c:h val="0.66590276188886077"/>
        </c:manualLayout>
      </c:layout>
      <c:doughnutChart>
        <c:varyColors val="1"/>
        <c:ser>
          <c:idx val="0"/>
          <c:order val="0"/>
          <c:tx>
            <c:strRef>
              <c:f>Sheet1!$B$1</c:f>
              <c:strCache>
                <c:ptCount val="1"/>
                <c:pt idx="0">
                  <c:v>Speedometer</c:v>
                </c:pt>
              </c:strCache>
            </c:strRef>
          </c:tx>
          <c:dPt>
            <c:idx val="1"/>
            <c:bubble3D val="0"/>
            <c:spPr>
              <a:solidFill>
                <a:srgbClr val="C00000"/>
              </a:solidFill>
            </c:spPr>
            <c:extLst>
              <c:ext xmlns:c16="http://schemas.microsoft.com/office/drawing/2014/chart" uri="{C3380CC4-5D6E-409C-BE32-E72D297353CC}">
                <c16:uniqueId val="{00000001-7C8D-4E87-BA0B-A24952A7B364}"/>
              </c:ext>
            </c:extLst>
          </c:dPt>
          <c:dPt>
            <c:idx val="2"/>
            <c:bubble3D val="0"/>
            <c:spPr>
              <a:solidFill>
                <a:srgbClr val="E14C0E"/>
              </a:solidFill>
            </c:spPr>
            <c:extLst>
              <c:ext xmlns:c16="http://schemas.microsoft.com/office/drawing/2014/chart" uri="{C3380CC4-5D6E-409C-BE32-E72D297353CC}">
                <c16:uniqueId val="{00000003-7C8D-4E87-BA0B-A24952A7B364}"/>
              </c:ext>
            </c:extLst>
          </c:dPt>
          <c:dPt>
            <c:idx val="3"/>
            <c:bubble3D val="0"/>
            <c:spPr>
              <a:solidFill>
                <a:srgbClr val="FFC000"/>
              </a:solidFill>
            </c:spPr>
            <c:extLst>
              <c:ext xmlns:c16="http://schemas.microsoft.com/office/drawing/2014/chart" uri="{C3380CC4-5D6E-409C-BE32-E72D297353CC}">
                <c16:uniqueId val="{00000005-7C8D-4E87-BA0B-A24952A7B364}"/>
              </c:ext>
            </c:extLst>
          </c:dPt>
          <c:dPt>
            <c:idx val="4"/>
            <c:bubble3D val="0"/>
            <c:spPr>
              <a:solidFill>
                <a:schemeClr val="accent1"/>
              </a:solidFill>
            </c:spPr>
            <c:extLst>
              <c:ext xmlns:c16="http://schemas.microsoft.com/office/drawing/2014/chart" uri="{C3380CC4-5D6E-409C-BE32-E72D297353CC}">
                <c16:uniqueId val="{00000007-7C8D-4E87-BA0B-A24952A7B364}"/>
              </c:ext>
            </c:extLst>
          </c:dPt>
          <c:dPt>
            <c:idx val="5"/>
            <c:bubble3D val="0"/>
            <c:spPr>
              <a:solidFill>
                <a:schemeClr val="accent2"/>
              </a:solidFill>
            </c:spPr>
            <c:extLst>
              <c:ext xmlns:c16="http://schemas.microsoft.com/office/drawing/2014/chart" uri="{C3380CC4-5D6E-409C-BE32-E72D297353CC}">
                <c16:uniqueId val="{00000009-7C8D-4E87-BA0B-A24952A7B364}"/>
              </c:ext>
            </c:extLst>
          </c:dPt>
          <c:dPt>
            <c:idx val="6"/>
            <c:bubble3D val="0"/>
            <c:spPr>
              <a:noFill/>
            </c:spPr>
            <c:extLst>
              <c:ext xmlns:c16="http://schemas.microsoft.com/office/drawing/2014/chart" uri="{C3380CC4-5D6E-409C-BE32-E72D297353CC}">
                <c16:uniqueId val="{0000000B-7C8D-4E87-BA0B-A24952A7B364}"/>
              </c:ext>
            </c:extLst>
          </c:dPt>
          <c:cat>
            <c:strRef>
              <c:f>Sheet1!$A$2:$A$8</c:f>
              <c:strCache>
                <c:ptCount val="7"/>
                <c:pt idx="0">
                  <c:v>Start </c:v>
                </c:pt>
                <c:pt idx="1">
                  <c:v>Very dissatisfied</c:v>
                </c:pt>
                <c:pt idx="2">
                  <c:v>Fairly dissatisfied</c:v>
                </c:pt>
                <c:pt idx="3">
                  <c:v>Neither/nor</c:v>
                </c:pt>
                <c:pt idx="4">
                  <c:v>Fairly satisfied</c:v>
                </c:pt>
                <c:pt idx="5">
                  <c:v>Very satisfied</c:v>
                </c:pt>
                <c:pt idx="6">
                  <c:v>Max</c:v>
                </c:pt>
              </c:strCache>
            </c:strRef>
          </c:cat>
          <c:val>
            <c:numRef>
              <c:f>Sheet1!$B$2:$B$8</c:f>
              <c:numCache>
                <c:formatCode>General</c:formatCode>
                <c:ptCount val="7"/>
                <c:pt idx="0">
                  <c:v>0</c:v>
                </c:pt>
                <c:pt idx="1">
                  <c:v>8</c:v>
                </c:pt>
                <c:pt idx="2">
                  <c:v>9</c:v>
                </c:pt>
                <c:pt idx="3">
                  <c:v>10</c:v>
                </c:pt>
                <c:pt idx="4">
                  <c:v>38</c:v>
                </c:pt>
                <c:pt idx="5">
                  <c:v>35</c:v>
                </c:pt>
                <c:pt idx="6">
                  <c:v>100</c:v>
                </c:pt>
              </c:numCache>
            </c:numRef>
          </c:val>
          <c:extLst>
            <c:ext xmlns:c16="http://schemas.microsoft.com/office/drawing/2014/chart" uri="{C3380CC4-5D6E-409C-BE32-E72D297353CC}">
              <c16:uniqueId val="{0000000C-7C8D-4E87-BA0B-A24952A7B364}"/>
            </c:ext>
          </c:extLst>
        </c:ser>
        <c:dLbls>
          <c:showLegendKey val="0"/>
          <c:showVal val="0"/>
          <c:showCatName val="0"/>
          <c:showSerName val="0"/>
          <c:showPercent val="0"/>
          <c:showBubbleSize val="0"/>
          <c:showLeaderLines val="1"/>
        </c:dLbls>
        <c:firstSliceAng val="270"/>
        <c:holeSize val="50"/>
      </c:doughnutChart>
      <c:pieChart>
        <c:varyColors val="1"/>
        <c:ser>
          <c:idx val="1"/>
          <c:order val="1"/>
          <c:tx>
            <c:strRef>
              <c:f>Sheet1!$C$1</c:f>
              <c:strCache>
                <c:ptCount val="1"/>
                <c:pt idx="0">
                  <c:v>Pointer</c:v>
                </c:pt>
              </c:strCache>
            </c:strRef>
          </c:tx>
          <c:spPr>
            <a:noFill/>
          </c:spPr>
          <c:explosion val="5"/>
          <c:dPt>
            <c:idx val="1"/>
            <c:bubble3D val="0"/>
            <c:spPr>
              <a:solidFill>
                <a:schemeClr val="tx1"/>
              </a:solidFill>
            </c:spPr>
            <c:extLst>
              <c:ext xmlns:c16="http://schemas.microsoft.com/office/drawing/2014/chart" uri="{C3380CC4-5D6E-409C-BE32-E72D297353CC}">
                <c16:uniqueId val="{0000000E-7C8D-4E87-BA0B-A24952A7B364}"/>
              </c:ext>
            </c:extLst>
          </c:dPt>
          <c:dLbls>
            <c:dLbl>
              <c:idx val="1"/>
              <c:layout>
                <c:manualLayout>
                  <c:x val="5.5688267007164699E-3"/>
                  <c:y val="-1.4148522382245101E-3"/>
                </c:manualLayout>
              </c:layout>
              <c:tx>
                <c:rich>
                  <a:bodyPr/>
                  <a:lstStyle/>
                  <a:p>
                    <a:r>
                      <a:rPr lang="en-US" sz="1000" b="1" dirty="0">
                        <a:solidFill>
                          <a:schemeClr val="tx2"/>
                        </a:solidFill>
                      </a:rPr>
                      <a:t>73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7C8D-4E87-BA0B-A24952A7B364}"/>
                </c:ext>
              </c:extLst>
            </c:dLbl>
            <c:spPr>
              <a:noFill/>
              <a:ln>
                <a:noFill/>
              </a:ln>
              <a:effectLst/>
            </c:spPr>
            <c:txPr>
              <a:bodyPr/>
              <a:lstStyle/>
              <a:p>
                <a:pPr>
                  <a:defRPr sz="1000" b="1">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Sheet1!$D$2:$D$4</c:f>
              <c:numCache>
                <c:formatCode>General</c:formatCode>
                <c:ptCount val="3"/>
                <c:pt idx="0">
                  <c:v>73</c:v>
                </c:pt>
                <c:pt idx="1">
                  <c:v>1</c:v>
                </c:pt>
                <c:pt idx="2">
                  <c:v>126</c:v>
                </c:pt>
              </c:numCache>
            </c:numRef>
          </c:val>
          <c:extLst>
            <c:ext xmlns:c16="http://schemas.microsoft.com/office/drawing/2014/chart" uri="{C3380CC4-5D6E-409C-BE32-E72D297353CC}">
              <c16:uniqueId val="{0000000F-7C8D-4E87-BA0B-A24952A7B364}"/>
            </c:ext>
          </c:extLst>
        </c:ser>
        <c:dLbls>
          <c:showLegendKey val="0"/>
          <c:showVal val="0"/>
          <c:showCatName val="0"/>
          <c:showSerName val="0"/>
          <c:showPercent val="0"/>
          <c:showBubbleSize val="0"/>
          <c:showLeaderLines val="1"/>
        </c:dLbls>
        <c:firstSliceAng val="270"/>
      </c:pie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US" sz="1000" b="1">
                <a:solidFill>
                  <a:schemeClr val="tx1"/>
                </a:solidFill>
              </a:rPr>
              <a:t>Expectation</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6778590825546901"/>
          <c:y val="0.22232299605037001"/>
          <c:w val="0.43224283348671322"/>
          <c:h val="0.70004040215426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Way below</c:v>
                </c:pt>
                <c:pt idx="1">
                  <c:v>Failed to meet</c:v>
                </c:pt>
                <c:pt idx="2">
                  <c:v>Met</c:v>
                </c:pt>
                <c:pt idx="3">
                  <c:v>Exceeded</c:v>
                </c:pt>
                <c:pt idx="4">
                  <c:v>Way above</c:v>
                </c:pt>
              </c:strCache>
            </c:strRef>
          </c:cat>
          <c:val>
            <c:numRef>
              <c:f>Sheet1!$B$2:$B$6</c:f>
              <c:numCache>
                <c:formatCode>0%</c:formatCode>
                <c:ptCount val="5"/>
                <c:pt idx="0">
                  <c:v>7.0000000000000007E-2</c:v>
                </c:pt>
                <c:pt idx="1">
                  <c:v>0.21</c:v>
                </c:pt>
                <c:pt idx="2">
                  <c:v>0.49</c:v>
                </c:pt>
                <c:pt idx="3">
                  <c:v>0.2</c:v>
                </c:pt>
                <c:pt idx="4">
                  <c:v>0.04</c:v>
                </c:pt>
              </c:numCache>
            </c:numRef>
          </c:val>
          <c:extLst>
            <c:ext xmlns:c16="http://schemas.microsoft.com/office/drawing/2014/chart" uri="{C3380CC4-5D6E-409C-BE32-E72D297353CC}">
              <c16:uniqueId val="{00000000-CD53-4EFE-ACA6-E4DAF193DD29}"/>
            </c:ext>
          </c:extLst>
        </c:ser>
        <c:dLbls>
          <c:showLegendKey val="0"/>
          <c:showVal val="0"/>
          <c:showCatName val="0"/>
          <c:showSerName val="0"/>
          <c:showPercent val="0"/>
          <c:showBubbleSize val="0"/>
        </c:dLbls>
        <c:gapWidth val="182"/>
        <c:axId val="262471136"/>
        <c:axId val="261972096"/>
      </c:barChart>
      <c:catAx>
        <c:axId val="262471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61972096"/>
        <c:crosses val="autoZero"/>
        <c:auto val="1"/>
        <c:lblAlgn val="ctr"/>
        <c:lblOffset val="100"/>
        <c:noMultiLvlLbl val="0"/>
      </c:catAx>
      <c:valAx>
        <c:axId val="261972096"/>
        <c:scaling>
          <c:orientation val="minMax"/>
        </c:scaling>
        <c:delete val="1"/>
        <c:axPos val="b"/>
        <c:numFmt formatCode="0%" sourceLinked="1"/>
        <c:majorTickMark val="none"/>
        <c:minorTickMark val="none"/>
        <c:tickLblPos val="nextTo"/>
        <c:crossAx val="26247113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US" sz="1000" b="1">
                <a:solidFill>
                  <a:schemeClr val="tx1"/>
                </a:solidFill>
              </a:rPr>
              <a:t>Likelihood</a:t>
            </a:r>
            <a:r>
              <a:rPr lang="en-US" sz="1000" b="1" baseline="0">
                <a:solidFill>
                  <a:schemeClr val="tx1"/>
                </a:solidFill>
              </a:rPr>
              <a:t> of future use</a:t>
            </a:r>
            <a:endParaRPr lang="en-US" sz="1000" b="1">
              <a:solidFill>
                <a:schemeClr val="tx1"/>
              </a:solidFill>
            </a:endParaRP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8539470181412814"/>
          <c:y val="0.19409150448841814"/>
          <c:w val="0.42656101815237346"/>
          <c:h val="0.756503385278166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if I can help it</c:v>
                </c:pt>
                <c:pt idx="1">
                  <c:v>Only if no other option</c:v>
                </c:pt>
                <c:pt idx="2">
                  <c:v>Maybe/maybe not</c:v>
                </c:pt>
                <c:pt idx="3">
                  <c:v>Very likely</c:v>
                </c:pt>
                <c:pt idx="4">
                  <c:v>Definitely</c:v>
                </c:pt>
              </c:strCache>
            </c:strRef>
          </c:cat>
          <c:val>
            <c:numRef>
              <c:f>Sheet1!$B$2:$B$6</c:f>
              <c:numCache>
                <c:formatCode>0%</c:formatCode>
                <c:ptCount val="5"/>
                <c:pt idx="0">
                  <c:v>0.09</c:v>
                </c:pt>
                <c:pt idx="1">
                  <c:v>0.09</c:v>
                </c:pt>
                <c:pt idx="2">
                  <c:v>0.22</c:v>
                </c:pt>
                <c:pt idx="3">
                  <c:v>0.42</c:v>
                </c:pt>
                <c:pt idx="4">
                  <c:v>0.17</c:v>
                </c:pt>
              </c:numCache>
            </c:numRef>
          </c:val>
          <c:extLst>
            <c:ext xmlns:c16="http://schemas.microsoft.com/office/drawing/2014/chart" uri="{C3380CC4-5D6E-409C-BE32-E72D297353CC}">
              <c16:uniqueId val="{00000000-75CC-4D4D-B6E5-DF3023A56A32}"/>
            </c:ext>
          </c:extLst>
        </c:ser>
        <c:dLbls>
          <c:showLegendKey val="0"/>
          <c:showVal val="0"/>
          <c:showCatName val="0"/>
          <c:showSerName val="0"/>
          <c:showPercent val="0"/>
          <c:showBubbleSize val="0"/>
        </c:dLbls>
        <c:gapWidth val="182"/>
        <c:axId val="261971312"/>
        <c:axId val="261971704"/>
      </c:barChart>
      <c:catAx>
        <c:axId val="261971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61971704"/>
        <c:crosses val="autoZero"/>
        <c:auto val="1"/>
        <c:lblAlgn val="ctr"/>
        <c:lblOffset val="100"/>
        <c:noMultiLvlLbl val="0"/>
      </c:catAx>
      <c:valAx>
        <c:axId val="261971704"/>
        <c:scaling>
          <c:orientation val="minMax"/>
        </c:scaling>
        <c:delete val="1"/>
        <c:axPos val="b"/>
        <c:numFmt formatCode="0%" sourceLinked="1"/>
        <c:majorTickMark val="out"/>
        <c:minorTickMark val="none"/>
        <c:tickLblPos val="nextTo"/>
        <c:crossAx val="26197131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B13B082D-FFEA-48CE-B8C9-D8D53152EC5F}" type="datetimeFigureOut">
              <a:rPr lang="en-GB" smtClean="0"/>
              <a:t>24/07/2025</a:t>
            </a:fld>
            <a:endParaRPr lang="en-GB"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1C64C682-862F-445F-A49F-AA52D8F3CCC1}" type="slidenum">
              <a:rPr lang="en-GB" smtClean="0"/>
              <a:t>‹#›</a:t>
            </a:fld>
            <a:endParaRPr lang="en-GB" dirty="0"/>
          </a:p>
        </p:txBody>
      </p:sp>
    </p:spTree>
    <p:extLst>
      <p:ext uri="{BB962C8B-B14F-4D97-AF65-F5344CB8AC3E}">
        <p14:creationId xmlns:p14="http://schemas.microsoft.com/office/powerpoint/2010/main" val="92095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7663DDD3-1A5F-4BA3-944F-47281BE7A337}" type="datetimeFigureOut">
              <a:rPr lang="en-GB" smtClean="0"/>
              <a:t>24/07/2025</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487C4A5F-C004-4A63-8180-F2CE45A0CDF5}" type="slidenum">
              <a:rPr lang="en-GB" smtClean="0"/>
              <a:t>‹#›</a:t>
            </a:fld>
            <a:endParaRPr lang="en-GB" dirty="0"/>
          </a:p>
        </p:txBody>
      </p:sp>
    </p:spTree>
    <p:extLst>
      <p:ext uri="{BB962C8B-B14F-4D97-AF65-F5344CB8AC3E}">
        <p14:creationId xmlns:p14="http://schemas.microsoft.com/office/powerpoint/2010/main" val="59374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135790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24</a:t>
            </a:fld>
            <a:endParaRPr lang="en-GB" dirty="0">
              <a:solidFill>
                <a:prstClr val="black"/>
              </a:solidFill>
            </a:endParaRPr>
          </a:p>
        </p:txBody>
      </p:sp>
    </p:spTree>
    <p:extLst>
      <p:ext uri="{BB962C8B-B14F-4D97-AF65-F5344CB8AC3E}">
        <p14:creationId xmlns:p14="http://schemas.microsoft.com/office/powerpoint/2010/main" val="2672081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830435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663353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2328245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34</a:t>
            </a:fld>
            <a:endParaRPr lang="en-GB" dirty="0">
              <a:solidFill>
                <a:prstClr val="black"/>
              </a:solidFill>
            </a:endParaRPr>
          </a:p>
        </p:txBody>
      </p:sp>
    </p:spTree>
    <p:extLst>
      <p:ext uri="{BB962C8B-B14F-4D97-AF65-F5344CB8AC3E}">
        <p14:creationId xmlns:p14="http://schemas.microsoft.com/office/powerpoint/2010/main" val="2714354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35</a:t>
            </a:fld>
            <a:endParaRPr lang="en-GB" dirty="0">
              <a:solidFill>
                <a:prstClr val="black"/>
              </a:solidFill>
            </a:endParaRPr>
          </a:p>
        </p:txBody>
      </p:sp>
    </p:spTree>
    <p:extLst>
      <p:ext uri="{BB962C8B-B14F-4D97-AF65-F5344CB8AC3E}">
        <p14:creationId xmlns:p14="http://schemas.microsoft.com/office/powerpoint/2010/main" val="815091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39</a:t>
            </a:fld>
            <a:endParaRPr lang="en-GB" dirty="0">
              <a:solidFill>
                <a:prstClr val="black"/>
              </a:solidFill>
            </a:endParaRPr>
          </a:p>
        </p:txBody>
      </p:sp>
    </p:spTree>
    <p:extLst>
      <p:ext uri="{BB962C8B-B14F-4D97-AF65-F5344CB8AC3E}">
        <p14:creationId xmlns:p14="http://schemas.microsoft.com/office/powerpoint/2010/main" val="3044305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42</a:t>
            </a:fld>
            <a:endParaRPr lang="en-GB" dirty="0">
              <a:solidFill>
                <a:prstClr val="black"/>
              </a:solidFill>
            </a:endParaRPr>
          </a:p>
        </p:txBody>
      </p:sp>
    </p:spTree>
    <p:extLst>
      <p:ext uri="{BB962C8B-B14F-4D97-AF65-F5344CB8AC3E}">
        <p14:creationId xmlns:p14="http://schemas.microsoft.com/office/powerpoint/2010/main" val="726558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45</a:t>
            </a:fld>
            <a:endParaRPr lang="en-GB" dirty="0">
              <a:solidFill>
                <a:prstClr val="black"/>
              </a:solidFill>
            </a:endParaRPr>
          </a:p>
        </p:txBody>
      </p:sp>
    </p:spTree>
    <p:extLst>
      <p:ext uri="{BB962C8B-B14F-4D97-AF65-F5344CB8AC3E}">
        <p14:creationId xmlns:p14="http://schemas.microsoft.com/office/powerpoint/2010/main" val="813730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49</a:t>
            </a:fld>
            <a:endParaRPr lang="en-GB" dirty="0">
              <a:solidFill>
                <a:prstClr val="black"/>
              </a:solidFill>
            </a:endParaRPr>
          </a:p>
        </p:txBody>
      </p:sp>
    </p:spTree>
    <p:extLst>
      <p:ext uri="{BB962C8B-B14F-4D97-AF65-F5344CB8AC3E}">
        <p14:creationId xmlns:p14="http://schemas.microsoft.com/office/powerpoint/2010/main" val="1230022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753470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50</a:t>
            </a:fld>
            <a:endParaRPr lang="en-GB" dirty="0">
              <a:solidFill>
                <a:prstClr val="black"/>
              </a:solidFill>
            </a:endParaRPr>
          </a:p>
        </p:txBody>
      </p:sp>
    </p:spTree>
    <p:extLst>
      <p:ext uri="{BB962C8B-B14F-4D97-AF65-F5344CB8AC3E}">
        <p14:creationId xmlns:p14="http://schemas.microsoft.com/office/powerpoint/2010/main" val="4280564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53</a:t>
            </a:fld>
            <a:endParaRPr lang="en-GB" dirty="0">
              <a:solidFill>
                <a:prstClr val="black"/>
              </a:solidFill>
            </a:endParaRPr>
          </a:p>
        </p:txBody>
      </p:sp>
    </p:spTree>
    <p:extLst>
      <p:ext uri="{BB962C8B-B14F-4D97-AF65-F5344CB8AC3E}">
        <p14:creationId xmlns:p14="http://schemas.microsoft.com/office/powerpoint/2010/main" val="115576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54</a:t>
            </a:fld>
            <a:endParaRPr lang="en-GB" dirty="0">
              <a:solidFill>
                <a:prstClr val="black"/>
              </a:solidFill>
            </a:endParaRPr>
          </a:p>
        </p:txBody>
      </p:sp>
    </p:spTree>
    <p:extLst>
      <p:ext uri="{BB962C8B-B14F-4D97-AF65-F5344CB8AC3E}">
        <p14:creationId xmlns:p14="http://schemas.microsoft.com/office/powerpoint/2010/main" val="2379636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56</a:t>
            </a:fld>
            <a:endParaRPr lang="en-GB" dirty="0">
              <a:solidFill>
                <a:prstClr val="black"/>
              </a:solidFill>
            </a:endParaRPr>
          </a:p>
        </p:txBody>
      </p:sp>
    </p:spTree>
    <p:extLst>
      <p:ext uri="{BB962C8B-B14F-4D97-AF65-F5344CB8AC3E}">
        <p14:creationId xmlns:p14="http://schemas.microsoft.com/office/powerpoint/2010/main" val="245986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61</a:t>
            </a:fld>
            <a:endParaRPr lang="en-GB" dirty="0">
              <a:solidFill>
                <a:prstClr val="black"/>
              </a:solidFill>
            </a:endParaRPr>
          </a:p>
        </p:txBody>
      </p:sp>
    </p:spTree>
    <p:extLst>
      <p:ext uri="{BB962C8B-B14F-4D97-AF65-F5344CB8AC3E}">
        <p14:creationId xmlns:p14="http://schemas.microsoft.com/office/powerpoint/2010/main" val="3332764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62</a:t>
            </a:fld>
            <a:endParaRPr lang="en-GB" dirty="0">
              <a:solidFill>
                <a:prstClr val="black"/>
              </a:solidFill>
            </a:endParaRPr>
          </a:p>
        </p:txBody>
      </p:sp>
    </p:spTree>
    <p:extLst>
      <p:ext uri="{BB962C8B-B14F-4D97-AF65-F5344CB8AC3E}">
        <p14:creationId xmlns:p14="http://schemas.microsoft.com/office/powerpoint/2010/main" val="2125132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63</a:t>
            </a:fld>
            <a:endParaRPr lang="en-GB" dirty="0">
              <a:solidFill>
                <a:prstClr val="black"/>
              </a:solidFill>
            </a:endParaRPr>
          </a:p>
        </p:txBody>
      </p:sp>
    </p:spTree>
    <p:extLst>
      <p:ext uri="{BB962C8B-B14F-4D97-AF65-F5344CB8AC3E}">
        <p14:creationId xmlns:p14="http://schemas.microsoft.com/office/powerpoint/2010/main" val="1921349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64</a:t>
            </a:fld>
            <a:endParaRPr lang="en-GB" dirty="0">
              <a:solidFill>
                <a:prstClr val="black"/>
              </a:solidFill>
            </a:endParaRPr>
          </a:p>
        </p:txBody>
      </p:sp>
    </p:spTree>
    <p:extLst>
      <p:ext uri="{BB962C8B-B14F-4D97-AF65-F5344CB8AC3E}">
        <p14:creationId xmlns:p14="http://schemas.microsoft.com/office/powerpoint/2010/main" val="3990226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67</a:t>
            </a:fld>
            <a:endParaRPr lang="en-GB" dirty="0">
              <a:solidFill>
                <a:prstClr val="black"/>
              </a:solidFill>
            </a:endParaRPr>
          </a:p>
        </p:txBody>
      </p:sp>
    </p:spTree>
    <p:extLst>
      <p:ext uri="{BB962C8B-B14F-4D97-AF65-F5344CB8AC3E}">
        <p14:creationId xmlns:p14="http://schemas.microsoft.com/office/powerpoint/2010/main" val="4073409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70</a:t>
            </a:fld>
            <a:endParaRPr lang="en-GB" dirty="0">
              <a:solidFill>
                <a:prstClr val="black"/>
              </a:solidFill>
            </a:endParaRPr>
          </a:p>
        </p:txBody>
      </p:sp>
    </p:spTree>
    <p:extLst>
      <p:ext uri="{BB962C8B-B14F-4D97-AF65-F5344CB8AC3E}">
        <p14:creationId xmlns:p14="http://schemas.microsoft.com/office/powerpoint/2010/main" val="78981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1066205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73</a:t>
            </a:fld>
            <a:endParaRPr lang="en-GB" dirty="0">
              <a:solidFill>
                <a:prstClr val="black"/>
              </a:solidFill>
            </a:endParaRPr>
          </a:p>
        </p:txBody>
      </p:sp>
    </p:spTree>
    <p:extLst>
      <p:ext uri="{BB962C8B-B14F-4D97-AF65-F5344CB8AC3E}">
        <p14:creationId xmlns:p14="http://schemas.microsoft.com/office/powerpoint/2010/main" val="4094361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75</a:t>
            </a:fld>
            <a:endParaRPr lang="en-GB" dirty="0">
              <a:solidFill>
                <a:prstClr val="black"/>
              </a:solidFill>
            </a:endParaRPr>
          </a:p>
        </p:txBody>
      </p:sp>
    </p:spTree>
    <p:extLst>
      <p:ext uri="{BB962C8B-B14F-4D97-AF65-F5344CB8AC3E}">
        <p14:creationId xmlns:p14="http://schemas.microsoft.com/office/powerpoint/2010/main" val="2171107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33916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3570339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2712087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3047294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256578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C4A5F-C004-4A63-8180-F2CE45A0CDF5}"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1930427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1324" y="742950"/>
            <a:ext cx="6988175" cy="825500"/>
          </a:xfrm>
          <a:prstGeom prst="rect">
            <a:avLst/>
          </a:prstGeom>
        </p:spPr>
        <p:txBody>
          <a:bodyPr vert="horz"/>
          <a:lstStyle>
            <a:lvl1pPr marL="0" indent="0">
              <a:buNone/>
              <a:defRPr sz="3600" b="1" baseline="0">
                <a:solidFill>
                  <a:srgbClr val="FFFFFF"/>
                </a:solidFill>
              </a:defRPr>
            </a:lvl1pPr>
          </a:lstStyle>
          <a:p>
            <a:pPr lvl="0"/>
            <a:r>
              <a:rPr lang="en-GB"/>
              <a:t>Click to edit title 36pt Arial</a:t>
            </a:r>
            <a:endParaRPr lang="en-US"/>
          </a:p>
        </p:txBody>
      </p:sp>
      <p:sp>
        <p:nvSpPr>
          <p:cNvPr id="5" name="Text Placeholder 4"/>
          <p:cNvSpPr>
            <a:spLocks noGrp="1"/>
          </p:cNvSpPr>
          <p:nvPr>
            <p:ph type="body" sz="quarter" idx="11" hasCustomPrompt="1"/>
          </p:nvPr>
        </p:nvSpPr>
        <p:spPr>
          <a:xfrm>
            <a:off x="438150" y="1568450"/>
            <a:ext cx="6064250" cy="1581150"/>
          </a:xfrm>
          <a:prstGeom prst="rect">
            <a:avLst/>
          </a:prstGeom>
        </p:spPr>
        <p:txBody>
          <a:bodyPr vert="horz"/>
          <a:lstStyle>
            <a:lvl1pPr marL="0" indent="0">
              <a:buNone/>
              <a:defRPr sz="2600">
                <a:solidFill>
                  <a:srgbClr val="FFFFFF"/>
                </a:solidFill>
              </a:defRPr>
            </a:lvl1pPr>
          </a:lstStyle>
          <a:p>
            <a:pPr lvl="0"/>
            <a:r>
              <a:rPr lang="en-GB"/>
              <a:t>Click to edit subtitle 26pt Arial</a:t>
            </a:r>
            <a:endParaRPr lang="en-US"/>
          </a:p>
        </p:txBody>
      </p:sp>
      <p:pic>
        <p:nvPicPr>
          <p:cNvPr id="4" name="Picture 3" descr="transportfocus-Eng_AC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328" y="6195784"/>
            <a:ext cx="1978745" cy="584201"/>
          </a:xfrm>
          <a:prstGeom prst="rect">
            <a:avLst/>
          </a:prstGeom>
        </p:spPr>
      </p:pic>
    </p:spTree>
    <p:extLst>
      <p:ext uri="{BB962C8B-B14F-4D97-AF65-F5344CB8AC3E}">
        <p14:creationId xmlns:p14="http://schemas.microsoft.com/office/powerpoint/2010/main" val="3115430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38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34975" y="1492250"/>
            <a:ext cx="6908800" cy="3251200"/>
          </a:xfrm>
          <a:prstGeom prst="rect">
            <a:avLst/>
          </a:prstGeom>
        </p:spPr>
        <p:txBody>
          <a:bodyPr vert="horz"/>
          <a:lstStyle>
            <a:lvl1pPr marL="0" indent="0">
              <a:buNone/>
              <a:defRPr sz="1700" baseline="0"/>
            </a:lvl1pPr>
            <a:lvl2pPr marL="457200" indent="0">
              <a:buFontTx/>
              <a:buNone/>
              <a:defRPr sz="1700"/>
            </a:lvl2pPr>
            <a:lvl3pPr>
              <a:defRPr sz="1700"/>
            </a:lvl3pPr>
            <a:lvl4pPr>
              <a:defRPr sz="1700"/>
            </a:lvl4pPr>
            <a:lvl5pPr>
              <a:defRPr sz="1700"/>
            </a:lvl5pPr>
          </a:lstStyle>
          <a:p>
            <a:pPr lvl="0"/>
            <a:r>
              <a:rPr lang="en-GB"/>
              <a:t>Click to edit body text 17pt Arial in Midnight Teal</a:t>
            </a:r>
          </a:p>
          <a:p>
            <a:pPr lvl="1"/>
            <a:r>
              <a:rPr lang="en-GB"/>
              <a:t>Second level</a:t>
            </a:r>
          </a:p>
          <a:p>
            <a:pPr lvl="2"/>
            <a:r>
              <a:rPr lang="en-GB"/>
              <a:t>Third level</a:t>
            </a:r>
          </a:p>
          <a:p>
            <a:pPr lvl="3"/>
            <a:r>
              <a:rPr lang="en-GB"/>
              <a:t>Fourth level</a:t>
            </a:r>
          </a:p>
        </p:txBody>
      </p:sp>
      <p:sp>
        <p:nvSpPr>
          <p:cNvPr id="8" name="Title 7"/>
          <p:cNvSpPr>
            <a:spLocks noGrp="1"/>
          </p:cNvSpPr>
          <p:nvPr>
            <p:ph type="title" hasCustomPrompt="1"/>
          </p:nvPr>
        </p:nvSpPr>
        <p:spPr>
          <a:xfrm>
            <a:off x="434975" y="725488"/>
            <a:ext cx="8042275" cy="608012"/>
          </a:xfrm>
          <a:prstGeom prst="rect">
            <a:avLst/>
          </a:prstGeom>
        </p:spPr>
        <p:txBody>
          <a:bodyPr vert="horz"/>
          <a:lstStyle>
            <a:lvl1pPr algn="l">
              <a:defRPr sz="2600" b="1">
                <a:solidFill>
                  <a:schemeClr val="accent2"/>
                </a:solidFill>
              </a:defRPr>
            </a:lvl1pPr>
          </a:lstStyle>
          <a:p>
            <a:r>
              <a:rPr lang="en-GB"/>
              <a:t>Click to edit slide title 24pt Arial Bold</a:t>
            </a:r>
            <a:endParaRPr lang="en-US"/>
          </a:p>
        </p:txBody>
      </p:sp>
    </p:spTree>
    <p:extLst>
      <p:ext uri="{BB962C8B-B14F-4D97-AF65-F5344CB8AC3E}">
        <p14:creationId xmlns:p14="http://schemas.microsoft.com/office/powerpoint/2010/main" val="3857053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7"/>
            <a:ext cx="9180512" cy="6889056"/>
          </a:xfrm>
          <a:prstGeom prst="rect">
            <a:avLst/>
          </a:prstGeom>
        </p:spPr>
      </p:pic>
    </p:spTree>
    <p:extLst>
      <p:ext uri="{BB962C8B-B14F-4D97-AF65-F5344CB8AC3E}">
        <p14:creationId xmlns:p14="http://schemas.microsoft.com/office/powerpoint/2010/main" val="1114295618"/>
      </p:ext>
    </p:extLst>
  </p:cSld>
  <p:clrMap bg1="lt1" tx1="dk1" bg2="lt2" tx2="dk2" accent1="accent1" accent2="accent2" accent3="accent3" accent4="accent4" accent5="accent5" accent6="accent6" hlink="hlink" folHlink="folHlink"/>
  <p:sldLayoutIdLst>
    <p:sldLayoutId id="214748365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PPT-foo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742766"/>
            <a:ext cx="9144001" cy="1137514"/>
          </a:xfrm>
          <a:prstGeom prst="rect">
            <a:avLst/>
          </a:prstGeom>
        </p:spPr>
      </p:pic>
      <p:pic>
        <p:nvPicPr>
          <p:cNvPr id="3" name="Picture 2" descr="transportfocus-Eng_ACT.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55753" y="6150429"/>
            <a:ext cx="1978745" cy="584201"/>
          </a:xfrm>
          <a:prstGeom prst="rect">
            <a:avLst/>
          </a:prstGeom>
        </p:spPr>
      </p:pic>
    </p:spTree>
    <p:extLst>
      <p:ext uri="{BB962C8B-B14F-4D97-AF65-F5344CB8AC3E}">
        <p14:creationId xmlns:p14="http://schemas.microsoft.com/office/powerpoint/2010/main" val="216845550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2.xml"/><Relationship Id="rId7"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chart" Target="../charts/chart6.xml"/><Relationship Id="rId4" Type="http://schemas.openxmlformats.org/officeDocument/2006/relationships/image" Target="../media/image4.emf"/><Relationship Id="rId9" Type="http://schemas.openxmlformats.org/officeDocument/2006/relationships/chart" Target="../charts/chart5.xml"/></Relationships>
</file>

<file path=ppt/slides/_rels/slide3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7.xml"/><Relationship Id="rId7" Type="http://schemas.openxmlformats.org/officeDocument/2006/relationships/chart" Target="../charts/chart9.xml"/><Relationship Id="rId2" Type="http://schemas.openxmlformats.org/officeDocument/2006/relationships/image" Target="../media/image4.emf"/><Relationship Id="rId1" Type="http://schemas.openxmlformats.org/officeDocument/2006/relationships/slideLayout" Target="../slideLayouts/slideLayout3.xml"/><Relationship Id="rId6" Type="http://schemas.openxmlformats.org/officeDocument/2006/relationships/chart" Target="../charts/chart8.xml"/><Relationship Id="rId5" Type="http://schemas.openxmlformats.org/officeDocument/2006/relationships/image" Target="../media/image6.png"/><Relationship Id="rId10" Type="http://schemas.openxmlformats.org/officeDocument/2006/relationships/chart" Target="../charts/chart12.xml"/><Relationship Id="rId4" Type="http://schemas.openxmlformats.org/officeDocument/2006/relationships/image" Target="../media/image5.png"/><Relationship Id="rId9" Type="http://schemas.openxmlformats.org/officeDocument/2006/relationships/chart" Target="../charts/char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Caledonian Sleeper </a:t>
            </a:r>
          </a:p>
          <a:p>
            <a:r>
              <a:rPr lang="en-US" dirty="0"/>
              <a:t>Quarterly Report</a:t>
            </a:r>
          </a:p>
        </p:txBody>
      </p:sp>
      <p:sp>
        <p:nvSpPr>
          <p:cNvPr id="3" name="Text Placeholder 2"/>
          <p:cNvSpPr>
            <a:spLocks noGrp="1"/>
          </p:cNvSpPr>
          <p:nvPr>
            <p:ph type="body" sz="quarter" idx="11"/>
          </p:nvPr>
        </p:nvSpPr>
        <p:spPr>
          <a:xfrm>
            <a:off x="438150" y="2054225"/>
            <a:ext cx="6064250" cy="609601"/>
          </a:xfrm>
        </p:spPr>
        <p:txBody>
          <a:bodyPr/>
          <a:lstStyle/>
          <a:p>
            <a:r>
              <a:rPr lang="en-US" dirty="0"/>
              <a:t>Quarter 1, 2025/26</a:t>
            </a:r>
          </a:p>
          <a:p>
            <a:r>
              <a:rPr lang="en-US" dirty="0"/>
              <a:t>Rail Periods 01, 02, and 03</a:t>
            </a:r>
          </a:p>
        </p:txBody>
      </p:sp>
    </p:spTree>
    <p:extLst>
      <p:ext uri="{BB962C8B-B14F-4D97-AF65-F5344CB8AC3E}">
        <p14:creationId xmlns:p14="http://schemas.microsoft.com/office/powerpoint/2010/main" val="2936370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p:cNvSpPr>
            <a:spLocks noGrp="1"/>
          </p:cNvSpPr>
          <p:nvPr>
            <p:ph type="title"/>
          </p:nvPr>
        </p:nvSpPr>
        <p:spPr>
          <a:xfrm>
            <a:off x="0" y="120475"/>
            <a:ext cx="9158990" cy="608012"/>
          </a:xfrm>
        </p:spPr>
        <p:txBody>
          <a:bodyPr/>
          <a:lstStyle/>
          <a:p>
            <a:pPr algn="ctr"/>
            <a:r>
              <a:rPr lang="en-GB" dirty="0"/>
              <a:t>Overall rating of experience – customer comments</a:t>
            </a:r>
          </a:p>
        </p:txBody>
      </p:sp>
      <p:sp>
        <p:nvSpPr>
          <p:cNvPr id="21" name="TextBox 20"/>
          <p:cNvSpPr txBox="1"/>
          <p:nvPr/>
        </p:nvSpPr>
        <p:spPr>
          <a:xfrm>
            <a:off x="659567" y="5342947"/>
            <a:ext cx="5651292" cy="369332"/>
          </a:xfrm>
          <a:prstGeom prst="rect">
            <a:avLst/>
          </a:prstGeom>
          <a:noFill/>
        </p:spPr>
        <p:txBody>
          <a:bodyPr wrap="square" rtlCol="0">
            <a:spAutoFit/>
          </a:bodyPr>
          <a:lstStyle/>
          <a:p>
            <a:r>
              <a:rPr lang="en-GB" sz="900" i="1" dirty="0">
                <a:solidFill>
                  <a:prstClr val="white">
                    <a:lumMod val="50000"/>
                  </a:prstClr>
                </a:solidFill>
              </a:rPr>
              <a:t>Q11c. You gave just a single/two stars overall, what should Caledonian Sleeper do to improve this rating</a:t>
            </a:r>
          </a:p>
          <a:p>
            <a:r>
              <a:rPr lang="en-GB" sz="900" i="1" dirty="0">
                <a:solidFill>
                  <a:prstClr val="white">
                    <a:lumMod val="50000"/>
                  </a:prstClr>
                </a:solidFill>
              </a:rPr>
              <a:t>Q11e. What, if anything, could Caledonian Sleeper do to improve the experience on board?</a:t>
            </a:r>
            <a:endParaRPr lang="en-GB" sz="900" i="1" dirty="0">
              <a:solidFill>
                <a:srgbClr val="928B81"/>
              </a:solidFill>
              <a:cs typeface="Arial" pitchFamily="34" charset="0"/>
            </a:endParaRPr>
          </a:p>
        </p:txBody>
      </p:sp>
      <p:sp>
        <p:nvSpPr>
          <p:cNvPr id="13" name="Rounded Rectangular Callout 12"/>
          <p:cNvSpPr/>
          <p:nvPr/>
        </p:nvSpPr>
        <p:spPr>
          <a:xfrm>
            <a:off x="195615" y="965311"/>
            <a:ext cx="3174595" cy="846198"/>
          </a:xfrm>
          <a:prstGeom prst="wedgeRoundRectCallout">
            <a:avLst>
              <a:gd name="adj1" fmla="val -23580"/>
              <a:gd name="adj2" fmla="val -6843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A bit hectic at the check in gate, only 1 lady trying to sort guests for both the highland and Glasgow sleepers. She did great but better signage and support would be good. Didn’t appreciate the walk from the lounge to platform 15 the other side of Euston !</a:t>
            </a:r>
          </a:p>
        </p:txBody>
      </p:sp>
      <p:sp>
        <p:nvSpPr>
          <p:cNvPr id="7" name="Rounded Rectangular Callout 6"/>
          <p:cNvSpPr/>
          <p:nvPr/>
        </p:nvSpPr>
        <p:spPr>
          <a:xfrm>
            <a:off x="135230" y="2047378"/>
            <a:ext cx="3207710" cy="1446320"/>
          </a:xfrm>
          <a:prstGeom prst="wedgeRoundRectCallout">
            <a:avLst>
              <a:gd name="adj1" fmla="val 26055"/>
              <a:gd name="adj2" fmla="val 63783"/>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a:solidFill>
                  <a:prstClr val="black"/>
                </a:solidFill>
                <a:latin typeface="Calibri"/>
              </a:rPr>
              <a:t>The engine is too loud and there is too much movement for a comfortable sleep on this train. I have been on sleeper trains in continental Europe multiple times and did not have any problems with sleeping before, it was the worst experience by far.  There is no problem with cleanliness or service level it is just the train set does not seem up to the level one expects from a premium priced service.</a:t>
            </a:r>
            <a:endParaRPr lang="en-GB" sz="1000" i="1" dirty="0">
              <a:solidFill>
                <a:prstClr val="black"/>
              </a:solidFill>
              <a:latin typeface="Calibri"/>
            </a:endParaRPr>
          </a:p>
        </p:txBody>
      </p:sp>
      <p:sp>
        <p:nvSpPr>
          <p:cNvPr id="8" name="Rounded Rectangular Callout 7"/>
          <p:cNvSpPr/>
          <p:nvPr/>
        </p:nvSpPr>
        <p:spPr>
          <a:xfrm>
            <a:off x="365019" y="3796733"/>
            <a:ext cx="3005191" cy="1243178"/>
          </a:xfrm>
          <a:prstGeom prst="wedgeRoundRectCallout">
            <a:avLst>
              <a:gd name="adj1" fmla="val 55790"/>
              <a:gd name="adj2" fmla="val -4198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Our in-room WC would not flush. The shower had no water pressure and was un-useable. There was no access to an observation car where you could sit and watch the countryside pass when not in  bed. The service in the lounge car was alright, but when I tried to order porridge and a sausage roll, I was told I could only have one.</a:t>
            </a:r>
          </a:p>
        </p:txBody>
      </p:sp>
      <p:sp>
        <p:nvSpPr>
          <p:cNvPr id="9" name="Rounded Rectangular Callout 8"/>
          <p:cNvSpPr/>
          <p:nvPr/>
        </p:nvSpPr>
        <p:spPr>
          <a:xfrm>
            <a:off x="3635384" y="4158156"/>
            <a:ext cx="4810439" cy="976611"/>
          </a:xfrm>
          <a:prstGeom prst="wedgeRoundRectCallout">
            <a:avLst>
              <a:gd name="adj1" fmla="val -12571"/>
              <a:gd name="adj2" fmla="val -69420"/>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Ability to reserve a table in the club car. This could be done from the waiting room / lounge when waiting. Not by other methods for ease. It could be that you need to reserve by 19.45. The list could then be called through to the manager in the club car. It would save running to get to the club car on boarding. If you are then not at the table by say 20.30, then it would be given up to other travellers.</a:t>
            </a:r>
          </a:p>
        </p:txBody>
      </p:sp>
      <p:sp>
        <p:nvSpPr>
          <p:cNvPr id="10" name="Rounded Rectangular Callout 9"/>
          <p:cNvSpPr/>
          <p:nvPr/>
        </p:nvSpPr>
        <p:spPr>
          <a:xfrm>
            <a:off x="6310859" y="2266505"/>
            <a:ext cx="2317337" cy="593743"/>
          </a:xfrm>
          <a:prstGeom prst="wedgeRoundRectCallout">
            <a:avLst>
              <a:gd name="adj1" fmla="val -22183"/>
              <a:gd name="adj2" fmla="val 67278"/>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Slightly better food and beverage options, but they actually exceeded expectations.</a:t>
            </a:r>
          </a:p>
        </p:txBody>
      </p:sp>
      <p:sp>
        <p:nvSpPr>
          <p:cNvPr id="14" name="Rounded Rectangular Callout 10">
            <a:extLst>
              <a:ext uri="{FF2B5EF4-FFF2-40B4-BE49-F238E27FC236}">
                <a16:creationId xmlns:a16="http://schemas.microsoft.com/office/drawing/2014/main" id="{059F675A-28B0-4522-973F-1F103685BCFE}"/>
              </a:ext>
            </a:extLst>
          </p:cNvPr>
          <p:cNvSpPr/>
          <p:nvPr/>
        </p:nvSpPr>
        <p:spPr>
          <a:xfrm>
            <a:off x="3485213" y="2380747"/>
            <a:ext cx="2415255" cy="1415986"/>
          </a:xfrm>
          <a:prstGeom prst="wedgeRoundRectCallout">
            <a:avLst>
              <a:gd name="adj1" fmla="val -28990"/>
              <a:gd name="adj2" fmla="val -6462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Wish that the club class had been explained better as it was evident I needed to reserve seats in this coach and all meals had to be taken in our bedroom which was not ideal, but we do appreciate the logistical difficulties in having a buffet car to cater for everybody.</a:t>
            </a:r>
          </a:p>
        </p:txBody>
      </p:sp>
      <p:sp>
        <p:nvSpPr>
          <p:cNvPr id="11" name="Rounded Rectangular Callout 10">
            <a:extLst>
              <a:ext uri="{FF2B5EF4-FFF2-40B4-BE49-F238E27FC236}">
                <a16:creationId xmlns:a16="http://schemas.microsoft.com/office/drawing/2014/main" id="{B5273E9D-43D7-4681-A2E5-44E991BAAAA1}"/>
              </a:ext>
            </a:extLst>
          </p:cNvPr>
          <p:cNvSpPr/>
          <p:nvPr/>
        </p:nvSpPr>
        <p:spPr>
          <a:xfrm>
            <a:off x="3635384" y="823830"/>
            <a:ext cx="4223280" cy="1289642"/>
          </a:xfrm>
          <a:prstGeom prst="wedgeRoundRectCallout">
            <a:avLst>
              <a:gd name="adj1" fmla="val 52914"/>
              <a:gd name="adj2" fmla="val -17773"/>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Communication during the journey was poor. We were diverted due to engineering works, but at no time did a crew member announce or confirm arrival time confirmation. Breakfast menus were not handed out at the start of the journey. Consequently, when I did enquire about food at about 7 am, there was none left. On my previous journeys, I have been able to pre-order. The restaurant crew were not very courteous. They need to learn more about how to engage with customers.</a:t>
            </a:r>
          </a:p>
        </p:txBody>
      </p:sp>
      <p:sp>
        <p:nvSpPr>
          <p:cNvPr id="2" name="Rounded Rectangular Callout 10">
            <a:extLst>
              <a:ext uri="{FF2B5EF4-FFF2-40B4-BE49-F238E27FC236}">
                <a16:creationId xmlns:a16="http://schemas.microsoft.com/office/drawing/2014/main" id="{DB8B6A23-00B1-E47F-5BAA-279AC7CA74C2}"/>
              </a:ext>
            </a:extLst>
          </p:cNvPr>
          <p:cNvSpPr/>
          <p:nvPr/>
        </p:nvSpPr>
        <p:spPr>
          <a:xfrm>
            <a:off x="6112507" y="3190416"/>
            <a:ext cx="2896263" cy="773624"/>
          </a:xfrm>
          <a:prstGeom prst="wedgeRoundRectCallout">
            <a:avLst>
              <a:gd name="adj1" fmla="val -45154"/>
              <a:gd name="adj2" fmla="val -63775"/>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Overall great. My only issue was the breakfast. I felt rushed. I think because the train was full. There was really a push to get us out of the chair and go back to our room however overall, it was great.</a:t>
            </a:r>
          </a:p>
        </p:txBody>
      </p:sp>
    </p:spTree>
    <p:extLst>
      <p:ext uri="{BB962C8B-B14F-4D97-AF65-F5344CB8AC3E}">
        <p14:creationId xmlns:p14="http://schemas.microsoft.com/office/powerpoint/2010/main" val="1516006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750152479"/>
              </p:ext>
            </p:extLst>
          </p:nvPr>
        </p:nvGraphicFramePr>
        <p:xfrm>
          <a:off x="886222" y="662105"/>
          <a:ext cx="744458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2"/>
          <p:cNvSpPr txBox="1">
            <a:spLocks/>
          </p:cNvSpPr>
          <p:nvPr/>
        </p:nvSpPr>
        <p:spPr>
          <a:xfrm>
            <a:off x="587375" y="468669"/>
            <a:ext cx="8042275"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Rating for making </a:t>
            </a:r>
            <a:r>
              <a:rPr lang="en-GB">
                <a:solidFill>
                  <a:srgbClr val="375533"/>
                </a:solidFill>
              </a:rPr>
              <a:t>guests feel...</a:t>
            </a:r>
            <a:endParaRPr lang="en-GB" dirty="0">
              <a:solidFill>
                <a:srgbClr val="375533"/>
              </a:solidFill>
            </a:endParaRPr>
          </a:p>
        </p:txBody>
      </p:sp>
      <p:sp>
        <p:nvSpPr>
          <p:cNvPr id="5" name="TextBox 4"/>
          <p:cNvSpPr txBox="1"/>
          <p:nvPr/>
        </p:nvSpPr>
        <p:spPr>
          <a:xfrm>
            <a:off x="790575" y="5339818"/>
            <a:ext cx="7067550" cy="369332"/>
          </a:xfrm>
          <a:prstGeom prst="rect">
            <a:avLst/>
          </a:prstGeom>
          <a:noFill/>
        </p:spPr>
        <p:txBody>
          <a:bodyPr wrap="square" rtlCol="0">
            <a:spAutoFit/>
          </a:bodyPr>
          <a:lstStyle/>
          <a:p>
            <a:r>
              <a:rPr lang="en-GB" sz="900" i="1" dirty="0">
                <a:solidFill>
                  <a:prstClr val="white">
                    <a:lumMod val="50000"/>
                  </a:prstClr>
                </a:solidFill>
              </a:rPr>
              <a:t>Q11b. And how many stars do you give the Caledonian Sleeper for making you feel…</a:t>
            </a:r>
            <a:r>
              <a:rPr lang="en-GB" sz="900" i="1" dirty="0">
                <a:solidFill>
                  <a:srgbClr val="928B81"/>
                </a:solidFill>
                <a:cs typeface="Arial" pitchFamily="34" charset="0"/>
              </a:rPr>
              <a:t>?</a:t>
            </a:r>
          </a:p>
          <a:p>
            <a:r>
              <a:rPr lang="en-GB" sz="900" i="1" dirty="0">
                <a:solidFill>
                  <a:srgbClr val="928B81"/>
                </a:solidFill>
                <a:cs typeface="Arial" pitchFamily="34" charset="0"/>
              </a:rPr>
              <a:t>Base: All (609)</a:t>
            </a:r>
            <a:endParaRPr lang="en-GB" sz="900" i="1" dirty="0">
              <a:solidFill>
                <a:prstClr val="white">
                  <a:lumMod val="50000"/>
                </a:prstClr>
              </a:solidFill>
            </a:endParaRPr>
          </a:p>
        </p:txBody>
      </p:sp>
    </p:spTree>
    <p:extLst>
      <p:ext uri="{BB962C8B-B14F-4D97-AF65-F5344CB8AC3E}">
        <p14:creationId xmlns:p14="http://schemas.microsoft.com/office/powerpoint/2010/main" val="2017886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529" y="5360703"/>
            <a:ext cx="7164758" cy="369332"/>
          </a:xfrm>
          <a:prstGeom prst="rect">
            <a:avLst/>
          </a:prstGeom>
          <a:noFill/>
        </p:spPr>
        <p:txBody>
          <a:bodyPr wrap="square" rtlCol="0">
            <a:spAutoFit/>
          </a:bodyPr>
          <a:lstStyle/>
          <a:p>
            <a:r>
              <a:rPr lang="en-GB" sz="900" i="1" dirty="0">
                <a:solidFill>
                  <a:prstClr val="white">
                    <a:lumMod val="50000"/>
                  </a:prstClr>
                </a:solidFill>
              </a:rPr>
              <a:t>Q11d. You gave just a single/two stars for making you feel welcomed / looked after / relaxed / comfortable / you had a good night’s sleep, What should Caledonian Sleeper do to improve this rating?</a:t>
            </a:r>
            <a:endParaRPr lang="en-GB" sz="900" i="1" dirty="0">
              <a:solidFill>
                <a:srgbClr val="928B81"/>
              </a:solidFill>
              <a:cs typeface="Arial" pitchFamily="34" charset="0"/>
            </a:endParaRPr>
          </a:p>
        </p:txBody>
      </p:sp>
      <p:sp>
        <p:nvSpPr>
          <p:cNvPr id="7" name="Title 2"/>
          <p:cNvSpPr>
            <a:spLocks noGrp="1"/>
          </p:cNvSpPr>
          <p:nvPr>
            <p:ph type="title"/>
          </p:nvPr>
        </p:nvSpPr>
        <p:spPr>
          <a:xfrm>
            <a:off x="0" y="120475"/>
            <a:ext cx="9158990" cy="608012"/>
          </a:xfrm>
        </p:spPr>
        <p:txBody>
          <a:bodyPr/>
          <a:lstStyle/>
          <a:p>
            <a:pPr algn="ctr"/>
            <a:r>
              <a:rPr lang="en-GB" dirty="0"/>
              <a:t>Rating of features of the journey – customer comments</a:t>
            </a:r>
          </a:p>
        </p:txBody>
      </p:sp>
      <p:sp>
        <p:nvSpPr>
          <p:cNvPr id="8" name="Rounded Rectangular Callout 7"/>
          <p:cNvSpPr/>
          <p:nvPr/>
        </p:nvSpPr>
        <p:spPr>
          <a:xfrm>
            <a:off x="2512164" y="1076662"/>
            <a:ext cx="1665653" cy="679091"/>
          </a:xfrm>
          <a:prstGeom prst="wedgeRoundRectCallout">
            <a:avLst>
              <a:gd name="adj1" fmla="val -6032"/>
              <a:gd name="adj2" fmla="val -72696"/>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 felt as though those in seated accommodation were not given much attention at all.</a:t>
            </a:r>
          </a:p>
        </p:txBody>
      </p:sp>
      <p:sp>
        <p:nvSpPr>
          <p:cNvPr id="9" name="Rounded Rectangular Callout 8"/>
          <p:cNvSpPr/>
          <p:nvPr/>
        </p:nvSpPr>
        <p:spPr>
          <a:xfrm>
            <a:off x="304931" y="2116454"/>
            <a:ext cx="3546122" cy="2021961"/>
          </a:xfrm>
          <a:prstGeom prst="wedgeRoundRectCallout">
            <a:avLst>
              <a:gd name="adj1" fmla="val 16962"/>
              <a:gd name="adj2" fmla="val -59096"/>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It was really hard to understand what the woman was saying over the loudspeaker, so I feel like we missed more than half of the information she was saying. It would be nice to have a written pamphlet in the room. Also, we were switched cabins, and it was not explained to us we were just given different keys than what our ticket says. We went to the room on our ticket, and it didn’t work had to walk all the way down the platform again to get help and find a worker. Also, we had a breakfast order form in our room, but no prices were on the sheet. Our ticket says no breakfast was included, so we decided not to order breakfast since we didn’t know the prices.</a:t>
            </a:r>
          </a:p>
        </p:txBody>
      </p:sp>
      <p:sp>
        <p:nvSpPr>
          <p:cNvPr id="10" name="Rounded Rectangular Callout 9"/>
          <p:cNvSpPr/>
          <p:nvPr/>
        </p:nvSpPr>
        <p:spPr>
          <a:xfrm>
            <a:off x="349944" y="4335001"/>
            <a:ext cx="4196173" cy="865813"/>
          </a:xfrm>
          <a:prstGeom prst="wedgeRoundRectCallout">
            <a:avLst>
              <a:gd name="adj1" fmla="val 33990"/>
              <a:gd name="adj2" fmla="val -62825"/>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We knew that we had to change carriages at Edinburgh, but we were a bit confused about how this would work. We stopped at Edinburgh, but it took ages for someone to come and get us. When we were on the platform, somebody explained what was happening, but it was a bit stressful not knowing what we should be doing.</a:t>
            </a:r>
          </a:p>
        </p:txBody>
      </p:sp>
      <p:sp>
        <p:nvSpPr>
          <p:cNvPr id="12" name="Rounded Rectangular Callout 11"/>
          <p:cNvSpPr/>
          <p:nvPr/>
        </p:nvSpPr>
        <p:spPr>
          <a:xfrm>
            <a:off x="6375860" y="901729"/>
            <a:ext cx="2319563" cy="788880"/>
          </a:xfrm>
          <a:prstGeom prst="wedgeRoundRectCallout">
            <a:avLst>
              <a:gd name="adj1" fmla="val 28670"/>
              <a:gd name="adj2" fmla="val 66890"/>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Don't think there is anything you could do.  I kept waking up but that was due to the movement and noise of the train.  I always struggle the first night to sleep.</a:t>
            </a:r>
          </a:p>
        </p:txBody>
      </p:sp>
      <p:sp>
        <p:nvSpPr>
          <p:cNvPr id="13" name="Rounded Rectangular Callout 12"/>
          <p:cNvSpPr/>
          <p:nvPr/>
        </p:nvSpPr>
        <p:spPr>
          <a:xfrm>
            <a:off x="304931" y="901729"/>
            <a:ext cx="2053629" cy="964586"/>
          </a:xfrm>
          <a:prstGeom prst="wedgeRoundRectCallout">
            <a:avLst>
              <a:gd name="adj1" fmla="val -26524"/>
              <a:gd name="adj2" fmla="val 67180"/>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The arrival process at Euston was somewhat chaotic due to poor signage and understanding of what we needed to do as we attempted to board the train.</a:t>
            </a:r>
          </a:p>
        </p:txBody>
      </p:sp>
      <p:sp>
        <p:nvSpPr>
          <p:cNvPr id="15" name="Rounded Rectangular Callout 14"/>
          <p:cNvSpPr/>
          <p:nvPr/>
        </p:nvSpPr>
        <p:spPr>
          <a:xfrm>
            <a:off x="4045785" y="2410587"/>
            <a:ext cx="2100980" cy="1575959"/>
          </a:xfrm>
          <a:prstGeom prst="wedgeRoundRectCallout">
            <a:avLst>
              <a:gd name="adj1" fmla="val 17062"/>
              <a:gd name="adj2" fmla="val -60329"/>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Both times we travelled we filled in our breakfast card to have our food delivered to our room. Both times breakfast did not come and we had to go and ask for it. I checked that we filled in the card correctly and was told we had so for some reason we were missed.</a:t>
            </a:r>
          </a:p>
        </p:txBody>
      </p:sp>
      <p:sp>
        <p:nvSpPr>
          <p:cNvPr id="16" name="Rounded Rectangular Callout 15"/>
          <p:cNvSpPr/>
          <p:nvPr/>
        </p:nvSpPr>
        <p:spPr>
          <a:xfrm>
            <a:off x="6449954" y="2810457"/>
            <a:ext cx="2396946" cy="1077774"/>
          </a:xfrm>
          <a:prstGeom prst="wedgeRoundRectCallout">
            <a:avLst>
              <a:gd name="adj1" fmla="val -31662"/>
              <a:gd name="adj2" fmla="val -66118"/>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Improve the storage in the compartments, for example the fixed ladder now prevents storing most luggage in the space below the bed. So bags end up taking up the floor space on the compartment instead.</a:t>
            </a:r>
          </a:p>
        </p:txBody>
      </p:sp>
      <p:sp>
        <p:nvSpPr>
          <p:cNvPr id="17" name="Rounded Rectangular Callout 16"/>
          <p:cNvSpPr/>
          <p:nvPr/>
        </p:nvSpPr>
        <p:spPr>
          <a:xfrm>
            <a:off x="4734767" y="4208473"/>
            <a:ext cx="1530929" cy="865813"/>
          </a:xfrm>
          <a:prstGeom prst="wedgeRoundRectCallout">
            <a:avLst>
              <a:gd name="adj1" fmla="val -27366"/>
              <a:gd name="adj2" fmla="val 67188"/>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Earlier boarding so more time to relax.  More time at other end to leave train without feeling rushed.</a:t>
            </a:r>
          </a:p>
        </p:txBody>
      </p:sp>
      <p:sp>
        <p:nvSpPr>
          <p:cNvPr id="18" name="Rounded Rectangular Callout 17"/>
          <p:cNvSpPr/>
          <p:nvPr/>
        </p:nvSpPr>
        <p:spPr>
          <a:xfrm>
            <a:off x="4269737" y="984669"/>
            <a:ext cx="1974928" cy="1077774"/>
          </a:xfrm>
          <a:prstGeom prst="wedgeRoundRectCallout">
            <a:avLst>
              <a:gd name="adj1" fmla="val -31718"/>
              <a:gd name="adj2" fmla="val 64885"/>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Club car staff were a bit inattentive and officious when we arrived for dinner, having never done sleeper before they seemed a bit distant, rather than welcoming.</a:t>
            </a:r>
          </a:p>
        </p:txBody>
      </p:sp>
      <p:sp>
        <p:nvSpPr>
          <p:cNvPr id="19" name="Rounded Rectangular Callout 17">
            <a:extLst>
              <a:ext uri="{FF2B5EF4-FFF2-40B4-BE49-F238E27FC236}">
                <a16:creationId xmlns:a16="http://schemas.microsoft.com/office/drawing/2014/main" id="{29BA4347-AFAA-4889-91F2-03F9AE9A8F1C}"/>
              </a:ext>
            </a:extLst>
          </p:cNvPr>
          <p:cNvSpPr/>
          <p:nvPr/>
        </p:nvSpPr>
        <p:spPr>
          <a:xfrm>
            <a:off x="6538007" y="4036296"/>
            <a:ext cx="1656726" cy="1054420"/>
          </a:xfrm>
          <a:prstGeom prst="wedgeRoundRectCallout">
            <a:avLst>
              <a:gd name="adj1" fmla="val -55777"/>
              <a:gd name="adj2" fmla="val -38928"/>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It's hard to get a good night of sleep on a sleeper train when you are sitting. If the seats inclined more, it could be better, or if a blanket was provided.</a:t>
            </a:r>
          </a:p>
        </p:txBody>
      </p:sp>
      <p:sp>
        <p:nvSpPr>
          <p:cNvPr id="5" name="Rounded Rectangular Callout 14">
            <a:extLst>
              <a:ext uri="{FF2B5EF4-FFF2-40B4-BE49-F238E27FC236}">
                <a16:creationId xmlns:a16="http://schemas.microsoft.com/office/drawing/2014/main" id="{D3C44E1E-E972-F532-C8F8-0E06F73877F2}"/>
              </a:ext>
            </a:extLst>
          </p:cNvPr>
          <p:cNvSpPr/>
          <p:nvPr/>
        </p:nvSpPr>
        <p:spPr>
          <a:xfrm>
            <a:off x="6372145" y="1944009"/>
            <a:ext cx="2100980" cy="604712"/>
          </a:xfrm>
          <a:prstGeom prst="wedgeRoundRectCallout">
            <a:avLst>
              <a:gd name="adj1" fmla="val 14543"/>
              <a:gd name="adj2" fmla="val 7519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The bed was comfortable, I was just unused to the motion of the train and the cabin seemed very small.</a:t>
            </a:r>
          </a:p>
        </p:txBody>
      </p:sp>
    </p:spTree>
    <p:extLst>
      <p:ext uri="{BB962C8B-B14F-4D97-AF65-F5344CB8AC3E}">
        <p14:creationId xmlns:p14="http://schemas.microsoft.com/office/powerpoint/2010/main" val="2046825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49324" y="742950"/>
            <a:ext cx="6988175" cy="825500"/>
          </a:xfrm>
        </p:spPr>
        <p:txBody>
          <a:bodyPr/>
          <a:lstStyle/>
          <a:p>
            <a:pPr algn="ctr"/>
            <a:r>
              <a:rPr lang="en-GB" dirty="0">
                <a:latin typeface="Arial" pitchFamily="34" charset="0"/>
                <a:cs typeface="Arial" pitchFamily="34" charset="0"/>
              </a:rPr>
              <a:t>Caledonian Sleeper</a:t>
            </a:r>
          </a:p>
          <a:p>
            <a:pPr algn="ctr"/>
            <a:endParaRPr lang="en-GB" sz="2800" dirty="0">
              <a:latin typeface="Arial" pitchFamily="34" charset="0"/>
              <a:cs typeface="Arial" pitchFamily="34" charset="0"/>
            </a:endParaRPr>
          </a:p>
          <a:p>
            <a:pPr algn="ctr"/>
            <a:r>
              <a:rPr lang="en-GB" sz="4000" dirty="0">
                <a:latin typeface="Arial" pitchFamily="34" charset="0"/>
                <a:cs typeface="Arial" pitchFamily="34" charset="0"/>
              </a:rPr>
              <a:t>Overall opinion of the Caledonian Sleeper</a:t>
            </a:r>
            <a:endParaRPr lang="en-GB" sz="4000" i="1" dirty="0">
              <a:latin typeface="Arial" pitchFamily="34" charset="0"/>
              <a:cs typeface="Arial" pitchFamily="34" charset="0"/>
            </a:endParaRPr>
          </a:p>
          <a:p>
            <a:endParaRPr lang="en-GB" dirty="0"/>
          </a:p>
        </p:txBody>
      </p:sp>
    </p:spTree>
    <p:extLst>
      <p:ext uri="{BB962C8B-B14F-4D97-AF65-F5344CB8AC3E}">
        <p14:creationId xmlns:p14="http://schemas.microsoft.com/office/powerpoint/2010/main" val="1568797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706143682"/>
              </p:ext>
            </p:extLst>
          </p:nvPr>
        </p:nvGraphicFramePr>
        <p:xfrm>
          <a:off x="123438" y="804158"/>
          <a:ext cx="8401824"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90575" y="5419725"/>
            <a:ext cx="7067550" cy="369332"/>
          </a:xfrm>
          <a:prstGeom prst="rect">
            <a:avLst/>
          </a:prstGeom>
          <a:noFill/>
        </p:spPr>
        <p:txBody>
          <a:bodyPr wrap="square" rtlCol="0">
            <a:spAutoFit/>
          </a:bodyPr>
          <a:lstStyle/>
          <a:p>
            <a:r>
              <a:rPr lang="en-GB" sz="900" i="1" dirty="0">
                <a:solidFill>
                  <a:prstClr val="white">
                    <a:lumMod val="50000"/>
                  </a:prstClr>
                </a:solidFill>
              </a:rPr>
              <a:t>Q30.</a:t>
            </a:r>
            <a:r>
              <a:rPr lang="en-GB" sz="900" i="1" dirty="0">
                <a:solidFill>
                  <a:srgbClr val="928B81"/>
                </a:solidFill>
                <a:cs typeface="Arial" pitchFamily="34" charset="0"/>
              </a:rPr>
              <a:t> Taking everything into account about your journey from x to y, how satisfied were you with your journey?</a:t>
            </a:r>
          </a:p>
          <a:p>
            <a:r>
              <a:rPr lang="en-GB" sz="900" i="1" dirty="0">
                <a:solidFill>
                  <a:srgbClr val="928B81"/>
                </a:solidFill>
                <a:cs typeface="Arial" pitchFamily="34" charset="0"/>
              </a:rPr>
              <a:t>Base: in brackets above</a:t>
            </a:r>
            <a:endParaRPr lang="en-GB" sz="900" i="1" dirty="0">
              <a:solidFill>
                <a:prstClr val="white">
                  <a:lumMod val="50000"/>
                </a:prstClr>
              </a:solidFill>
            </a:endParaRPr>
          </a:p>
        </p:txBody>
      </p:sp>
      <p:sp>
        <p:nvSpPr>
          <p:cNvPr id="9" name="Title 2"/>
          <p:cNvSpPr txBox="1">
            <a:spLocks/>
          </p:cNvSpPr>
          <p:nvPr/>
        </p:nvSpPr>
        <p:spPr>
          <a:xfrm>
            <a:off x="587375" y="468669"/>
            <a:ext cx="8042275"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Overall journey satisfaction by passenger group</a:t>
            </a:r>
          </a:p>
        </p:txBody>
      </p:sp>
    </p:spTree>
    <p:extLst>
      <p:ext uri="{BB962C8B-B14F-4D97-AF65-F5344CB8AC3E}">
        <p14:creationId xmlns:p14="http://schemas.microsoft.com/office/powerpoint/2010/main" val="1932758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693217490"/>
              </p:ext>
            </p:extLst>
          </p:nvPr>
        </p:nvGraphicFramePr>
        <p:xfrm>
          <a:off x="886222" y="804158"/>
          <a:ext cx="744458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90575" y="5419725"/>
            <a:ext cx="7067550" cy="369332"/>
          </a:xfrm>
          <a:prstGeom prst="rect">
            <a:avLst/>
          </a:prstGeom>
          <a:noFill/>
        </p:spPr>
        <p:txBody>
          <a:bodyPr wrap="square" rtlCol="0">
            <a:spAutoFit/>
          </a:bodyPr>
          <a:lstStyle/>
          <a:p>
            <a:r>
              <a:rPr lang="en-GB" sz="900" i="1" dirty="0">
                <a:solidFill>
                  <a:prstClr val="white">
                    <a:lumMod val="50000"/>
                  </a:prstClr>
                </a:solidFill>
              </a:rPr>
              <a:t>Q30.</a:t>
            </a:r>
            <a:r>
              <a:rPr lang="en-GB" sz="900" i="1" dirty="0">
                <a:solidFill>
                  <a:srgbClr val="928B81"/>
                </a:solidFill>
                <a:cs typeface="Arial" pitchFamily="34" charset="0"/>
              </a:rPr>
              <a:t> Taking everything into account about your journey from x to y, how satisfied were you with your journey?</a:t>
            </a:r>
          </a:p>
          <a:p>
            <a:r>
              <a:rPr lang="en-GB" sz="900" i="1" dirty="0">
                <a:solidFill>
                  <a:srgbClr val="928B81"/>
                </a:solidFill>
                <a:cs typeface="Arial" pitchFamily="34" charset="0"/>
              </a:rPr>
              <a:t>Base: in brackets above</a:t>
            </a:r>
            <a:endParaRPr lang="en-GB" sz="900" i="1" dirty="0">
              <a:solidFill>
                <a:prstClr val="white">
                  <a:lumMod val="50000"/>
                </a:prstClr>
              </a:solidFill>
            </a:endParaRPr>
          </a:p>
        </p:txBody>
      </p:sp>
      <p:sp>
        <p:nvSpPr>
          <p:cNvPr id="9" name="Title 2"/>
          <p:cNvSpPr txBox="1">
            <a:spLocks/>
          </p:cNvSpPr>
          <p:nvPr/>
        </p:nvSpPr>
        <p:spPr>
          <a:xfrm>
            <a:off x="587375" y="468669"/>
            <a:ext cx="8042275"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Overall journey satisfaction by route</a:t>
            </a:r>
          </a:p>
        </p:txBody>
      </p:sp>
    </p:spTree>
    <p:extLst>
      <p:ext uri="{BB962C8B-B14F-4D97-AF65-F5344CB8AC3E}">
        <p14:creationId xmlns:p14="http://schemas.microsoft.com/office/powerpoint/2010/main" val="3480888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34975" y="490705"/>
            <a:ext cx="8042275" cy="608012"/>
          </a:xfrm>
        </p:spPr>
        <p:txBody>
          <a:bodyPr/>
          <a:lstStyle/>
          <a:p>
            <a:pPr algn="ctr"/>
            <a:r>
              <a:rPr lang="en-GB" dirty="0"/>
              <a:t>Overall journey satisfaction - trend</a:t>
            </a:r>
          </a:p>
        </p:txBody>
      </p:sp>
      <p:sp>
        <p:nvSpPr>
          <p:cNvPr id="6" name="TextBox 5"/>
          <p:cNvSpPr txBox="1"/>
          <p:nvPr/>
        </p:nvSpPr>
        <p:spPr>
          <a:xfrm>
            <a:off x="573870" y="859974"/>
            <a:ext cx="5400600" cy="492443"/>
          </a:xfrm>
          <a:prstGeom prst="rect">
            <a:avLst/>
          </a:prstGeom>
          <a:noFill/>
        </p:spPr>
        <p:txBody>
          <a:bodyPr wrap="square" rtlCol="0">
            <a:spAutoFit/>
          </a:bodyPr>
          <a:lstStyle/>
          <a:p>
            <a:r>
              <a:rPr lang="en-GB" sz="1400" i="1" dirty="0">
                <a:solidFill>
                  <a:prstClr val="black"/>
                </a:solidFill>
                <a:cs typeface="Arial" pitchFamily="34" charset="0"/>
              </a:rPr>
              <a:t>Overall journey satisfaction</a:t>
            </a:r>
          </a:p>
          <a:p>
            <a:r>
              <a:rPr lang="en-GB" sz="1100" i="1" dirty="0">
                <a:solidFill>
                  <a:prstClr val="black"/>
                </a:solidFill>
                <a:cs typeface="Arial" pitchFamily="34" charset="0"/>
              </a:rPr>
              <a:t>Trend: % very/fairly satisfied</a:t>
            </a:r>
          </a:p>
        </p:txBody>
      </p:sp>
      <p:graphicFrame>
        <p:nvGraphicFramePr>
          <p:cNvPr id="8" name="Chart 7"/>
          <p:cNvGraphicFramePr/>
          <p:nvPr>
            <p:extLst>
              <p:ext uri="{D42A27DB-BD31-4B8C-83A1-F6EECF244321}">
                <p14:modId xmlns:p14="http://schemas.microsoft.com/office/powerpoint/2010/main" val="811898910"/>
              </p:ext>
            </p:extLst>
          </p:nvPr>
        </p:nvGraphicFramePr>
        <p:xfrm>
          <a:off x="899592" y="1497909"/>
          <a:ext cx="705678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790575" y="5490749"/>
            <a:ext cx="7067550" cy="230832"/>
          </a:xfrm>
          <a:prstGeom prst="rect">
            <a:avLst/>
          </a:prstGeom>
          <a:noFill/>
        </p:spPr>
        <p:txBody>
          <a:bodyPr wrap="square" rtlCol="0">
            <a:spAutoFit/>
          </a:bodyPr>
          <a:lstStyle/>
          <a:p>
            <a:r>
              <a:rPr lang="en-GB" sz="900" i="1" dirty="0">
                <a:solidFill>
                  <a:prstClr val="white">
                    <a:lumMod val="50000"/>
                  </a:prstClr>
                </a:solidFill>
              </a:rPr>
              <a:t>Q30.</a:t>
            </a:r>
            <a:r>
              <a:rPr lang="en-GB" sz="900" i="1" dirty="0">
                <a:solidFill>
                  <a:srgbClr val="928B81"/>
                </a:solidFill>
                <a:cs typeface="Arial" pitchFamily="34" charset="0"/>
              </a:rPr>
              <a:t> Taking everything into account about your journey from x to y, how satisfied were you with your journey?</a:t>
            </a:r>
          </a:p>
        </p:txBody>
      </p:sp>
    </p:spTree>
    <p:extLst>
      <p:ext uri="{BB962C8B-B14F-4D97-AF65-F5344CB8AC3E}">
        <p14:creationId xmlns:p14="http://schemas.microsoft.com/office/powerpoint/2010/main" val="913249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493324259"/>
              </p:ext>
            </p:extLst>
          </p:nvPr>
        </p:nvGraphicFramePr>
        <p:xfrm>
          <a:off x="83843" y="771985"/>
          <a:ext cx="8330802"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323229" y="5171142"/>
            <a:ext cx="7067550" cy="507831"/>
          </a:xfrm>
          <a:prstGeom prst="rect">
            <a:avLst/>
          </a:prstGeom>
          <a:noFill/>
        </p:spPr>
        <p:txBody>
          <a:bodyPr wrap="square" rtlCol="0">
            <a:spAutoFit/>
          </a:bodyPr>
          <a:lstStyle/>
          <a:p>
            <a:r>
              <a:rPr lang="en-GB" sz="900" i="1" dirty="0">
                <a:solidFill>
                  <a:prstClr val="white">
                    <a:lumMod val="50000"/>
                  </a:prstClr>
                </a:solidFill>
              </a:rPr>
              <a:t>Q31a. On a scale of 0-10 where 0 means ‘not at all likely’ and 10 means ‘extremely likely’ how likely are you to recommend the Caledonian Sleeper to a friend or colleague</a:t>
            </a:r>
            <a:r>
              <a:rPr lang="en-GB" sz="900" i="1" dirty="0">
                <a:solidFill>
                  <a:srgbClr val="928B81"/>
                </a:solidFill>
                <a:cs typeface="Arial" pitchFamily="34" charset="0"/>
              </a:rPr>
              <a:t>?</a:t>
            </a:r>
          </a:p>
          <a:p>
            <a:r>
              <a:rPr lang="en-GB" sz="900" i="1" dirty="0">
                <a:solidFill>
                  <a:srgbClr val="928B81"/>
                </a:solidFill>
                <a:cs typeface="Arial" pitchFamily="34" charset="0"/>
              </a:rPr>
              <a:t>Base: in brackets above – those with an opinion</a:t>
            </a:r>
            <a:endParaRPr lang="en-GB" sz="900" i="1" dirty="0">
              <a:solidFill>
                <a:prstClr val="white">
                  <a:lumMod val="50000"/>
                </a:prstClr>
              </a:solidFill>
            </a:endParaRPr>
          </a:p>
        </p:txBody>
      </p:sp>
      <p:sp>
        <p:nvSpPr>
          <p:cNvPr id="9" name="Title 2"/>
          <p:cNvSpPr txBox="1">
            <a:spLocks/>
          </p:cNvSpPr>
          <p:nvPr/>
        </p:nvSpPr>
        <p:spPr>
          <a:xfrm>
            <a:off x="587375" y="468669"/>
            <a:ext cx="8042275"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Net Promoter Score by passenger group</a:t>
            </a:r>
          </a:p>
        </p:txBody>
      </p:sp>
      <p:sp>
        <p:nvSpPr>
          <p:cNvPr id="6" name="TextBox 5"/>
          <p:cNvSpPr txBox="1"/>
          <p:nvPr/>
        </p:nvSpPr>
        <p:spPr>
          <a:xfrm>
            <a:off x="8408143" y="1033369"/>
            <a:ext cx="576062" cy="307777"/>
          </a:xfrm>
          <a:prstGeom prst="rect">
            <a:avLst/>
          </a:prstGeom>
          <a:noFill/>
        </p:spPr>
        <p:txBody>
          <a:bodyPr wrap="square" rtlCol="0">
            <a:spAutoFit/>
          </a:bodyPr>
          <a:lstStyle/>
          <a:p>
            <a:pPr algn="ctr"/>
            <a:r>
              <a:rPr lang="en-GB" sz="1400" i="1" dirty="0">
                <a:solidFill>
                  <a:prstClr val="black"/>
                </a:solidFill>
                <a:cs typeface="Arial" pitchFamily="34" charset="0"/>
              </a:rPr>
              <a:t>NPS</a:t>
            </a:r>
          </a:p>
        </p:txBody>
      </p:sp>
      <p:sp>
        <p:nvSpPr>
          <p:cNvPr id="7" name="TextBox 6"/>
          <p:cNvSpPr txBox="1"/>
          <p:nvPr/>
        </p:nvSpPr>
        <p:spPr>
          <a:xfrm>
            <a:off x="8409617" y="1469855"/>
            <a:ext cx="576062" cy="307777"/>
          </a:xfrm>
          <a:prstGeom prst="rect">
            <a:avLst/>
          </a:prstGeom>
          <a:noFill/>
        </p:spPr>
        <p:txBody>
          <a:bodyPr wrap="square" rtlCol="0">
            <a:spAutoFit/>
          </a:bodyPr>
          <a:lstStyle/>
          <a:p>
            <a:pPr algn="ctr"/>
            <a:r>
              <a:rPr lang="en-GB" sz="1400" i="1" dirty="0">
                <a:solidFill>
                  <a:prstClr val="black"/>
                </a:solidFill>
                <a:cs typeface="Arial" pitchFamily="34" charset="0"/>
              </a:rPr>
              <a:t>13</a:t>
            </a:r>
          </a:p>
        </p:txBody>
      </p:sp>
      <p:sp>
        <p:nvSpPr>
          <p:cNvPr id="8" name="TextBox 7"/>
          <p:cNvSpPr txBox="1"/>
          <p:nvPr/>
        </p:nvSpPr>
        <p:spPr>
          <a:xfrm>
            <a:off x="8411097" y="2696456"/>
            <a:ext cx="576062" cy="307777"/>
          </a:xfrm>
          <a:prstGeom prst="rect">
            <a:avLst/>
          </a:prstGeom>
          <a:noFill/>
        </p:spPr>
        <p:txBody>
          <a:bodyPr wrap="square" rtlCol="0">
            <a:spAutoFit/>
          </a:bodyPr>
          <a:lstStyle/>
          <a:p>
            <a:pPr algn="ctr"/>
            <a:r>
              <a:rPr lang="en-GB" sz="1400" i="1" dirty="0">
                <a:solidFill>
                  <a:prstClr val="black"/>
                </a:solidFill>
                <a:cs typeface="Arial" pitchFamily="34" charset="0"/>
              </a:rPr>
              <a:t>1</a:t>
            </a:r>
          </a:p>
        </p:txBody>
      </p:sp>
      <p:sp>
        <p:nvSpPr>
          <p:cNvPr id="10" name="TextBox 9"/>
          <p:cNvSpPr txBox="1"/>
          <p:nvPr/>
        </p:nvSpPr>
        <p:spPr>
          <a:xfrm>
            <a:off x="8411096" y="3087071"/>
            <a:ext cx="576062" cy="307777"/>
          </a:xfrm>
          <a:prstGeom prst="rect">
            <a:avLst/>
          </a:prstGeom>
          <a:noFill/>
        </p:spPr>
        <p:txBody>
          <a:bodyPr wrap="square" rtlCol="0">
            <a:spAutoFit/>
          </a:bodyPr>
          <a:lstStyle/>
          <a:p>
            <a:pPr algn="ctr"/>
            <a:r>
              <a:rPr lang="en-GB" sz="1400" i="1" dirty="0">
                <a:solidFill>
                  <a:prstClr val="black"/>
                </a:solidFill>
                <a:cs typeface="Arial" pitchFamily="34" charset="0"/>
              </a:rPr>
              <a:t>15</a:t>
            </a:r>
          </a:p>
        </p:txBody>
      </p:sp>
      <p:sp>
        <p:nvSpPr>
          <p:cNvPr id="11" name="TextBox 10"/>
          <p:cNvSpPr txBox="1"/>
          <p:nvPr/>
        </p:nvSpPr>
        <p:spPr>
          <a:xfrm>
            <a:off x="8411097" y="3894941"/>
            <a:ext cx="576062" cy="307777"/>
          </a:xfrm>
          <a:prstGeom prst="rect">
            <a:avLst/>
          </a:prstGeom>
          <a:noFill/>
        </p:spPr>
        <p:txBody>
          <a:bodyPr wrap="square" rtlCol="0">
            <a:spAutoFit/>
          </a:bodyPr>
          <a:lstStyle/>
          <a:p>
            <a:pPr algn="ctr"/>
            <a:r>
              <a:rPr lang="en-GB" sz="1400" i="1" dirty="0">
                <a:solidFill>
                  <a:prstClr val="black"/>
                </a:solidFill>
                <a:cs typeface="Arial" pitchFamily="34" charset="0"/>
              </a:rPr>
              <a:t>17</a:t>
            </a:r>
          </a:p>
        </p:txBody>
      </p:sp>
      <p:sp>
        <p:nvSpPr>
          <p:cNvPr id="12" name="TextBox 11"/>
          <p:cNvSpPr txBox="1"/>
          <p:nvPr/>
        </p:nvSpPr>
        <p:spPr>
          <a:xfrm>
            <a:off x="8411094" y="4296879"/>
            <a:ext cx="576062" cy="307777"/>
          </a:xfrm>
          <a:prstGeom prst="rect">
            <a:avLst/>
          </a:prstGeom>
          <a:noFill/>
        </p:spPr>
        <p:txBody>
          <a:bodyPr wrap="square" rtlCol="0">
            <a:spAutoFit/>
          </a:bodyPr>
          <a:lstStyle/>
          <a:p>
            <a:pPr algn="ctr"/>
            <a:r>
              <a:rPr lang="en-GB" sz="1400" i="1" dirty="0">
                <a:solidFill>
                  <a:prstClr val="black"/>
                </a:solidFill>
                <a:cs typeface="Arial" pitchFamily="34" charset="0"/>
              </a:rPr>
              <a:t>7</a:t>
            </a:r>
          </a:p>
        </p:txBody>
      </p:sp>
    </p:spTree>
    <p:extLst>
      <p:ext uri="{BB962C8B-B14F-4D97-AF65-F5344CB8AC3E}">
        <p14:creationId xmlns:p14="http://schemas.microsoft.com/office/powerpoint/2010/main" val="348693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612482126"/>
              </p:ext>
            </p:extLst>
          </p:nvPr>
        </p:nvGraphicFramePr>
        <p:xfrm>
          <a:off x="886222" y="804158"/>
          <a:ext cx="744458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2"/>
          <p:cNvSpPr txBox="1">
            <a:spLocks/>
          </p:cNvSpPr>
          <p:nvPr/>
        </p:nvSpPr>
        <p:spPr>
          <a:xfrm>
            <a:off x="587375" y="468669"/>
            <a:ext cx="8042275"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Net Promoter Score by passenger group</a:t>
            </a:r>
          </a:p>
        </p:txBody>
      </p:sp>
      <p:sp>
        <p:nvSpPr>
          <p:cNvPr id="7" name="TextBox 6"/>
          <p:cNvSpPr txBox="1"/>
          <p:nvPr/>
        </p:nvSpPr>
        <p:spPr>
          <a:xfrm>
            <a:off x="1323229" y="5171142"/>
            <a:ext cx="7067550" cy="507831"/>
          </a:xfrm>
          <a:prstGeom prst="rect">
            <a:avLst/>
          </a:prstGeom>
          <a:noFill/>
        </p:spPr>
        <p:txBody>
          <a:bodyPr wrap="square" rtlCol="0">
            <a:spAutoFit/>
          </a:bodyPr>
          <a:lstStyle/>
          <a:p>
            <a:r>
              <a:rPr lang="en-GB" sz="900" i="1" dirty="0">
                <a:solidFill>
                  <a:prstClr val="white">
                    <a:lumMod val="50000"/>
                  </a:prstClr>
                </a:solidFill>
              </a:rPr>
              <a:t>Q31a. On a scale of 0-10 where 0 means ‘not at all likely’ and 10 means ‘extremely likely’ how likely are you to recommend the Caledonian Sleeper to a friend or colleague</a:t>
            </a:r>
            <a:r>
              <a:rPr lang="en-GB" sz="900" i="1" dirty="0">
                <a:solidFill>
                  <a:srgbClr val="928B81"/>
                </a:solidFill>
                <a:cs typeface="Arial" pitchFamily="34" charset="0"/>
              </a:rPr>
              <a:t>?</a:t>
            </a:r>
          </a:p>
          <a:p>
            <a:r>
              <a:rPr lang="en-GB" sz="900" i="1" dirty="0">
                <a:solidFill>
                  <a:srgbClr val="928B81"/>
                </a:solidFill>
                <a:cs typeface="Arial" pitchFamily="34" charset="0"/>
              </a:rPr>
              <a:t>Base: in brackets above – those with an opinion</a:t>
            </a:r>
            <a:endParaRPr lang="en-GB" sz="900" i="1" dirty="0">
              <a:solidFill>
                <a:prstClr val="white">
                  <a:lumMod val="50000"/>
                </a:prstClr>
              </a:solidFill>
            </a:endParaRPr>
          </a:p>
        </p:txBody>
      </p:sp>
      <p:sp>
        <p:nvSpPr>
          <p:cNvPr id="5" name="TextBox 4"/>
          <p:cNvSpPr txBox="1"/>
          <p:nvPr/>
        </p:nvSpPr>
        <p:spPr>
          <a:xfrm>
            <a:off x="8408143" y="1033369"/>
            <a:ext cx="576062" cy="307777"/>
          </a:xfrm>
          <a:prstGeom prst="rect">
            <a:avLst/>
          </a:prstGeom>
          <a:noFill/>
        </p:spPr>
        <p:txBody>
          <a:bodyPr wrap="square" rtlCol="0">
            <a:spAutoFit/>
          </a:bodyPr>
          <a:lstStyle/>
          <a:p>
            <a:pPr algn="ctr"/>
            <a:r>
              <a:rPr lang="en-GB" sz="1400" i="1" dirty="0">
                <a:solidFill>
                  <a:prstClr val="black"/>
                </a:solidFill>
                <a:cs typeface="Arial" pitchFamily="34" charset="0"/>
              </a:rPr>
              <a:t>NPS</a:t>
            </a:r>
          </a:p>
        </p:txBody>
      </p:sp>
      <p:sp>
        <p:nvSpPr>
          <p:cNvPr id="6" name="TextBox 5"/>
          <p:cNvSpPr txBox="1"/>
          <p:nvPr/>
        </p:nvSpPr>
        <p:spPr>
          <a:xfrm>
            <a:off x="8409617" y="1691798"/>
            <a:ext cx="576062" cy="307777"/>
          </a:xfrm>
          <a:prstGeom prst="rect">
            <a:avLst/>
          </a:prstGeom>
          <a:noFill/>
        </p:spPr>
        <p:txBody>
          <a:bodyPr wrap="square" rtlCol="0">
            <a:spAutoFit/>
          </a:bodyPr>
          <a:lstStyle/>
          <a:p>
            <a:pPr algn="ctr"/>
            <a:r>
              <a:rPr lang="en-GB" sz="1400" i="1" dirty="0">
                <a:solidFill>
                  <a:prstClr val="black"/>
                </a:solidFill>
                <a:cs typeface="Arial" pitchFamily="34" charset="0"/>
              </a:rPr>
              <a:t>13</a:t>
            </a:r>
          </a:p>
        </p:txBody>
      </p:sp>
      <p:sp>
        <p:nvSpPr>
          <p:cNvPr id="8" name="TextBox 7"/>
          <p:cNvSpPr txBox="1"/>
          <p:nvPr/>
        </p:nvSpPr>
        <p:spPr>
          <a:xfrm>
            <a:off x="8411097" y="3317893"/>
            <a:ext cx="576062" cy="307777"/>
          </a:xfrm>
          <a:prstGeom prst="rect">
            <a:avLst/>
          </a:prstGeom>
          <a:noFill/>
        </p:spPr>
        <p:txBody>
          <a:bodyPr wrap="square" rtlCol="0">
            <a:spAutoFit/>
          </a:bodyPr>
          <a:lstStyle/>
          <a:p>
            <a:pPr algn="ctr"/>
            <a:r>
              <a:rPr lang="en-GB" sz="1400" i="1" dirty="0">
                <a:solidFill>
                  <a:prstClr val="black"/>
                </a:solidFill>
                <a:cs typeface="Arial" pitchFamily="34" charset="0"/>
              </a:rPr>
              <a:t>3</a:t>
            </a:r>
          </a:p>
        </p:txBody>
      </p:sp>
      <p:sp>
        <p:nvSpPr>
          <p:cNvPr id="10" name="TextBox 9"/>
          <p:cNvSpPr txBox="1"/>
          <p:nvPr/>
        </p:nvSpPr>
        <p:spPr>
          <a:xfrm>
            <a:off x="8411096" y="4134637"/>
            <a:ext cx="576062" cy="307777"/>
          </a:xfrm>
          <a:prstGeom prst="rect">
            <a:avLst/>
          </a:prstGeom>
          <a:noFill/>
        </p:spPr>
        <p:txBody>
          <a:bodyPr wrap="square" rtlCol="0">
            <a:spAutoFit/>
          </a:bodyPr>
          <a:lstStyle/>
          <a:p>
            <a:pPr algn="ctr"/>
            <a:r>
              <a:rPr lang="en-GB" sz="1400" i="1" dirty="0">
                <a:solidFill>
                  <a:prstClr val="black"/>
                </a:solidFill>
                <a:cs typeface="Arial" pitchFamily="34" charset="0"/>
              </a:rPr>
              <a:t>19</a:t>
            </a:r>
          </a:p>
        </p:txBody>
      </p:sp>
    </p:spTree>
    <p:extLst>
      <p:ext uri="{BB962C8B-B14F-4D97-AF65-F5344CB8AC3E}">
        <p14:creationId xmlns:p14="http://schemas.microsoft.com/office/powerpoint/2010/main" val="3283782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476922125"/>
              </p:ext>
            </p:extLst>
          </p:nvPr>
        </p:nvGraphicFramePr>
        <p:xfrm>
          <a:off x="899592" y="1078054"/>
          <a:ext cx="705678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463667" y="5529576"/>
            <a:ext cx="2133599" cy="230832"/>
          </a:xfrm>
          <a:prstGeom prst="rect">
            <a:avLst/>
          </a:prstGeom>
          <a:noFill/>
        </p:spPr>
        <p:txBody>
          <a:bodyPr wrap="square" rtlCol="0">
            <a:spAutoFit/>
          </a:bodyPr>
          <a:lstStyle/>
          <a:p>
            <a:r>
              <a:rPr lang="en-GB" sz="900" b="1" i="1" dirty="0">
                <a:solidFill>
                  <a:prstClr val="white">
                    <a:lumMod val="50000"/>
                  </a:prstClr>
                </a:solidFill>
              </a:rPr>
              <a:t>Promoters(9-10) Detractors (0-6)</a:t>
            </a:r>
          </a:p>
        </p:txBody>
      </p:sp>
      <p:sp>
        <p:nvSpPr>
          <p:cNvPr id="10" name="TextBox 9"/>
          <p:cNvSpPr txBox="1"/>
          <p:nvPr/>
        </p:nvSpPr>
        <p:spPr>
          <a:xfrm>
            <a:off x="573870" y="647662"/>
            <a:ext cx="5400600" cy="492443"/>
          </a:xfrm>
          <a:prstGeom prst="rect">
            <a:avLst/>
          </a:prstGeom>
          <a:noFill/>
        </p:spPr>
        <p:txBody>
          <a:bodyPr wrap="square" rtlCol="0">
            <a:spAutoFit/>
          </a:bodyPr>
          <a:lstStyle/>
          <a:p>
            <a:r>
              <a:rPr lang="en-GB" sz="1400" i="1" dirty="0">
                <a:solidFill>
                  <a:prstClr val="black"/>
                </a:solidFill>
                <a:cs typeface="Arial" pitchFamily="34" charset="0"/>
              </a:rPr>
              <a:t>Net promoter score</a:t>
            </a:r>
          </a:p>
          <a:p>
            <a:r>
              <a:rPr lang="en-GB" sz="1100" i="1" dirty="0">
                <a:solidFill>
                  <a:prstClr val="black"/>
                </a:solidFill>
                <a:cs typeface="Arial" pitchFamily="34" charset="0"/>
              </a:rPr>
              <a:t>Trend: % promoters, detractors &amp; Net Promoter Score</a:t>
            </a:r>
          </a:p>
        </p:txBody>
      </p:sp>
      <p:sp>
        <p:nvSpPr>
          <p:cNvPr id="8" name="Title 2"/>
          <p:cNvSpPr txBox="1">
            <a:spLocks/>
          </p:cNvSpPr>
          <p:nvPr/>
        </p:nvSpPr>
        <p:spPr>
          <a:xfrm>
            <a:off x="587375" y="221888"/>
            <a:ext cx="8042275" cy="45165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cs typeface="Arial" pitchFamily="34" charset="0"/>
              </a:rPr>
              <a:t>Net Promoter Score trend</a:t>
            </a:r>
            <a:br>
              <a:rPr lang="en-GB" dirty="0">
                <a:solidFill>
                  <a:srgbClr val="375533"/>
                </a:solidFill>
                <a:cs typeface="Arial" pitchFamily="34" charset="0"/>
              </a:rPr>
            </a:br>
            <a:endParaRPr lang="en-GB" dirty="0">
              <a:solidFill>
                <a:srgbClr val="375533"/>
              </a:solidFill>
            </a:endParaRPr>
          </a:p>
        </p:txBody>
      </p:sp>
      <p:sp>
        <p:nvSpPr>
          <p:cNvPr id="11" name="TextBox 10"/>
          <p:cNvSpPr txBox="1"/>
          <p:nvPr/>
        </p:nvSpPr>
        <p:spPr>
          <a:xfrm>
            <a:off x="470977" y="5251044"/>
            <a:ext cx="7067550" cy="369332"/>
          </a:xfrm>
          <a:prstGeom prst="rect">
            <a:avLst/>
          </a:prstGeom>
          <a:noFill/>
        </p:spPr>
        <p:txBody>
          <a:bodyPr wrap="square" rtlCol="0">
            <a:spAutoFit/>
          </a:bodyPr>
          <a:lstStyle/>
          <a:p>
            <a:r>
              <a:rPr lang="en-GB" sz="900" i="1" dirty="0">
                <a:solidFill>
                  <a:prstClr val="white">
                    <a:lumMod val="50000"/>
                  </a:prstClr>
                </a:solidFill>
              </a:rPr>
              <a:t>Q31a. On a scale of 0-10 where 0 means ‘not at all likely’ and 10 means ‘extremely likely’ how likely are you to recommend the Caledonian Sleeper to a friend or colleague</a:t>
            </a:r>
            <a:r>
              <a:rPr lang="en-GB" sz="900" i="1" dirty="0">
                <a:solidFill>
                  <a:srgbClr val="928B81"/>
                </a:solidFill>
                <a:cs typeface="Arial" pitchFamily="34" charset="0"/>
              </a:rPr>
              <a:t>?</a:t>
            </a:r>
          </a:p>
        </p:txBody>
      </p:sp>
    </p:spTree>
    <p:extLst>
      <p:ext uri="{BB962C8B-B14F-4D97-AF65-F5344CB8AC3E}">
        <p14:creationId xmlns:p14="http://schemas.microsoft.com/office/powerpoint/2010/main" val="264480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281599"/>
            <a:ext cx="8042275" cy="608012"/>
          </a:xfrm>
        </p:spPr>
        <p:txBody>
          <a:bodyPr/>
          <a:lstStyle/>
          <a:p>
            <a:pPr algn="ctr"/>
            <a:r>
              <a:rPr lang="en-US" dirty="0"/>
              <a:t>Contents </a:t>
            </a:r>
            <a:endParaRPr lang="en-GB" dirty="0"/>
          </a:p>
        </p:txBody>
      </p:sp>
      <p:sp>
        <p:nvSpPr>
          <p:cNvPr id="10" name="TextBox 9"/>
          <p:cNvSpPr txBox="1"/>
          <p:nvPr/>
        </p:nvSpPr>
        <p:spPr>
          <a:xfrm>
            <a:off x="6732240" y="682394"/>
            <a:ext cx="1008112" cy="276999"/>
          </a:xfrm>
          <a:prstGeom prst="rect">
            <a:avLst/>
          </a:prstGeom>
          <a:noFill/>
        </p:spPr>
        <p:txBody>
          <a:bodyPr wrap="square" rtlCol="0">
            <a:spAutoFit/>
          </a:bodyPr>
          <a:lstStyle/>
          <a:p>
            <a:pPr algn="ctr"/>
            <a:r>
              <a:rPr lang="en-GB" sz="1200" dirty="0">
                <a:solidFill>
                  <a:srgbClr val="1C2D32"/>
                </a:solidFill>
                <a:cs typeface="Arial" pitchFamily="34" charset="0"/>
              </a:rPr>
              <a:t>Page</a:t>
            </a:r>
          </a:p>
        </p:txBody>
      </p:sp>
      <p:sp>
        <p:nvSpPr>
          <p:cNvPr id="4" name="TextBox 3"/>
          <p:cNvSpPr txBox="1"/>
          <p:nvPr/>
        </p:nvSpPr>
        <p:spPr>
          <a:xfrm>
            <a:off x="683568" y="955538"/>
            <a:ext cx="7560840" cy="4478662"/>
          </a:xfrm>
          <a:prstGeom prst="rect">
            <a:avLst/>
          </a:prstGeom>
          <a:noFill/>
        </p:spPr>
        <p:txBody>
          <a:bodyPr wrap="square" rtlCol="0">
            <a:spAutoFit/>
          </a:bodyPr>
          <a:lstStyle/>
          <a:p>
            <a:pPr>
              <a:lnSpc>
                <a:spcPct val="150000"/>
              </a:lnSpc>
              <a:tabLst>
                <a:tab pos="6457950" algn="ctr"/>
              </a:tabLst>
            </a:pPr>
            <a:r>
              <a:rPr lang="en-GB" sz="1600" dirty="0">
                <a:solidFill>
                  <a:srgbClr val="1C2D32"/>
                </a:solidFill>
                <a:cs typeface="Arial" pitchFamily="34" charset="0"/>
              </a:rPr>
              <a:t>Summary: Caledonian Sleeper results, Quarter 1 2025/26	3</a:t>
            </a:r>
          </a:p>
          <a:p>
            <a:pPr>
              <a:lnSpc>
                <a:spcPct val="150000"/>
              </a:lnSpc>
              <a:tabLst>
                <a:tab pos="6457950" algn="ctr"/>
              </a:tabLst>
            </a:pPr>
            <a:r>
              <a:rPr lang="en-GB" sz="1600" dirty="0">
                <a:solidFill>
                  <a:srgbClr val="1C2D32"/>
                </a:solidFill>
                <a:cs typeface="Arial" pitchFamily="34" charset="0"/>
              </a:rPr>
              <a:t>On-board experience	6</a:t>
            </a:r>
          </a:p>
          <a:p>
            <a:pPr>
              <a:lnSpc>
                <a:spcPct val="150000"/>
              </a:lnSpc>
              <a:tabLst>
                <a:tab pos="6457950" algn="ctr"/>
              </a:tabLst>
            </a:pPr>
            <a:r>
              <a:rPr lang="en-GB" sz="1600" dirty="0">
                <a:solidFill>
                  <a:srgbClr val="1C2D32"/>
                </a:solidFill>
                <a:cs typeface="Arial" pitchFamily="34" charset="0"/>
              </a:rPr>
              <a:t>Overall opinions of the Caledonian Sleeper	13</a:t>
            </a:r>
          </a:p>
          <a:p>
            <a:pPr>
              <a:lnSpc>
                <a:spcPct val="150000"/>
              </a:lnSpc>
              <a:tabLst>
                <a:tab pos="6457950" algn="ctr"/>
              </a:tabLst>
            </a:pPr>
            <a:r>
              <a:rPr lang="en-GB" sz="1600" dirty="0">
                <a:solidFill>
                  <a:srgbClr val="1C2D32"/>
                </a:solidFill>
                <a:cs typeface="Arial" pitchFamily="34" charset="0"/>
              </a:rPr>
              <a:t>Journey expectations	32</a:t>
            </a:r>
          </a:p>
          <a:p>
            <a:pPr>
              <a:lnSpc>
                <a:spcPct val="150000"/>
              </a:lnSpc>
              <a:tabLst>
                <a:tab pos="6457950" algn="ctr"/>
              </a:tabLst>
            </a:pPr>
            <a:r>
              <a:rPr lang="en-GB" sz="1600" dirty="0">
                <a:solidFill>
                  <a:srgbClr val="1C2D32"/>
                </a:solidFill>
                <a:cs typeface="Arial" pitchFamily="34" charset="0"/>
              </a:rPr>
              <a:t>Making bookings	37</a:t>
            </a:r>
          </a:p>
          <a:p>
            <a:pPr>
              <a:lnSpc>
                <a:spcPct val="150000"/>
              </a:lnSpc>
              <a:tabLst>
                <a:tab pos="6457950" algn="ctr"/>
              </a:tabLst>
            </a:pPr>
            <a:r>
              <a:rPr lang="en-GB" sz="1600" dirty="0">
                <a:solidFill>
                  <a:srgbClr val="1C2D32"/>
                </a:solidFill>
                <a:cs typeface="Arial" pitchFamily="34" charset="0"/>
              </a:rPr>
              <a:t>Boarding and station facilities	41</a:t>
            </a:r>
          </a:p>
          <a:p>
            <a:pPr>
              <a:lnSpc>
                <a:spcPct val="150000"/>
              </a:lnSpc>
              <a:tabLst>
                <a:tab pos="6457950" algn="ctr"/>
              </a:tabLst>
            </a:pPr>
            <a:r>
              <a:rPr lang="en-GB" sz="1600" dirty="0">
                <a:solidFill>
                  <a:srgbClr val="1C2D32"/>
                </a:solidFill>
                <a:cs typeface="Arial" pitchFamily="34" charset="0"/>
              </a:rPr>
              <a:t>Accommodation and train facilities                                         	48              </a:t>
            </a:r>
          </a:p>
          <a:p>
            <a:pPr>
              <a:lnSpc>
                <a:spcPct val="150000"/>
              </a:lnSpc>
              <a:tabLst>
                <a:tab pos="6457950" algn="ctr"/>
              </a:tabLst>
            </a:pPr>
            <a:r>
              <a:rPr lang="en-GB" sz="1600" dirty="0">
                <a:solidFill>
                  <a:srgbClr val="1C2D32"/>
                </a:solidFill>
                <a:cs typeface="Arial" pitchFamily="34" charset="0"/>
              </a:rPr>
              <a:t>Club car and catering                                                                             59          </a:t>
            </a:r>
          </a:p>
          <a:p>
            <a:pPr>
              <a:lnSpc>
                <a:spcPct val="150000"/>
              </a:lnSpc>
              <a:tabLst>
                <a:tab pos="6457950" algn="ctr"/>
              </a:tabLst>
            </a:pPr>
            <a:r>
              <a:rPr lang="en-GB" sz="1600" dirty="0">
                <a:solidFill>
                  <a:srgbClr val="1C2D32"/>
                </a:solidFill>
                <a:cs typeface="Arial" pitchFamily="34" charset="0"/>
              </a:rPr>
              <a:t>Arrival	72</a:t>
            </a:r>
          </a:p>
          <a:p>
            <a:pPr>
              <a:lnSpc>
                <a:spcPct val="150000"/>
              </a:lnSpc>
              <a:tabLst>
                <a:tab pos="6457950" algn="ctr"/>
              </a:tabLst>
            </a:pPr>
            <a:r>
              <a:rPr lang="en-GB" sz="1600" dirty="0">
                <a:solidFill>
                  <a:srgbClr val="1C2D32"/>
                </a:solidFill>
                <a:cs typeface="Arial" pitchFamily="34" charset="0"/>
              </a:rPr>
              <a:t>Delay                                                                                                      74</a:t>
            </a:r>
          </a:p>
          <a:p>
            <a:pPr>
              <a:lnSpc>
                <a:spcPct val="150000"/>
              </a:lnSpc>
              <a:tabLst>
                <a:tab pos="6457950" algn="ctr"/>
              </a:tabLst>
            </a:pPr>
            <a:r>
              <a:rPr lang="en-GB" sz="1600" dirty="0">
                <a:solidFill>
                  <a:srgbClr val="1C2D32"/>
                </a:solidFill>
                <a:cs typeface="Arial" pitchFamily="34" charset="0"/>
              </a:rPr>
              <a:t>Facilities for those with a disability or illness                                           78</a:t>
            </a:r>
          </a:p>
          <a:p>
            <a:pPr>
              <a:lnSpc>
                <a:spcPct val="150000"/>
              </a:lnSpc>
              <a:tabLst>
                <a:tab pos="6457950" algn="ctr"/>
              </a:tabLst>
            </a:pPr>
            <a:r>
              <a:rPr lang="en-GB" sz="1600" dirty="0">
                <a:solidFill>
                  <a:srgbClr val="1C2D32"/>
                </a:solidFill>
                <a:cs typeface="Arial" pitchFamily="34" charset="0"/>
              </a:rPr>
              <a:t>Appendix: sample profile and methodology                                            81</a:t>
            </a:r>
          </a:p>
        </p:txBody>
      </p:sp>
    </p:spTree>
    <p:extLst>
      <p:ext uri="{BB962C8B-B14F-4D97-AF65-F5344CB8AC3E}">
        <p14:creationId xmlns:p14="http://schemas.microsoft.com/office/powerpoint/2010/main" val="3756423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0475"/>
            <a:ext cx="9143999" cy="608012"/>
          </a:xfrm>
        </p:spPr>
        <p:txBody>
          <a:bodyPr/>
          <a:lstStyle/>
          <a:p>
            <a:pPr algn="ctr"/>
            <a:r>
              <a:rPr lang="en-GB"/>
              <a:t>Reason for Net Promoter Score – customer comments</a:t>
            </a:r>
          </a:p>
        </p:txBody>
      </p:sp>
      <p:sp>
        <p:nvSpPr>
          <p:cNvPr id="7" name="Rounded Rectangular Callout 6"/>
          <p:cNvSpPr/>
          <p:nvPr/>
        </p:nvSpPr>
        <p:spPr>
          <a:xfrm>
            <a:off x="3174908" y="1116672"/>
            <a:ext cx="2768209" cy="1114064"/>
          </a:xfrm>
          <a:prstGeom prst="wedgeRoundRectCallout">
            <a:avLst>
              <a:gd name="adj1" fmla="val -29380"/>
              <a:gd name="adj2" fmla="val 61131"/>
              <a:gd name="adj3" fmla="val 1666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It was certainly a unique experience, but it was not as luxurious or classy as advertised. The lack of club car space and the lack of communication the station staff exhibited were what makes me hesitate to recommend to others.</a:t>
            </a:r>
          </a:p>
        </p:txBody>
      </p:sp>
      <p:sp>
        <p:nvSpPr>
          <p:cNvPr id="8" name="Rounded Rectangular Callout 7"/>
          <p:cNvSpPr/>
          <p:nvPr/>
        </p:nvSpPr>
        <p:spPr>
          <a:xfrm>
            <a:off x="3187894" y="2444720"/>
            <a:ext cx="2768210" cy="716560"/>
          </a:xfrm>
          <a:prstGeom prst="wedgeRoundRectCallout">
            <a:avLst>
              <a:gd name="adj1" fmla="val 11433"/>
              <a:gd name="adj2" fmla="val -67060"/>
              <a:gd name="adj3" fmla="val 1666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It's a good way to travel, it's practical and gets in at a sensible time, but unless you can afford a berth it's not very comfortable.</a:t>
            </a:r>
          </a:p>
        </p:txBody>
      </p:sp>
      <p:sp>
        <p:nvSpPr>
          <p:cNvPr id="16" name="Rounded Rectangular Callout 15"/>
          <p:cNvSpPr/>
          <p:nvPr/>
        </p:nvSpPr>
        <p:spPr>
          <a:xfrm>
            <a:off x="6014331" y="1077046"/>
            <a:ext cx="2930495" cy="1114064"/>
          </a:xfrm>
          <a:prstGeom prst="wedgeRoundRectCallout">
            <a:avLst>
              <a:gd name="adj1" fmla="val -31780"/>
              <a:gd name="adj2" fmla="val 60546"/>
              <a:gd name="adj3" fmla="val 1666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a:solidFill>
                  <a:schemeClr val="bg1"/>
                </a:solidFill>
                <a:latin typeface="Calibri"/>
              </a:rPr>
              <a:t>Because you pay a lot for a cabin and then they are so small they are barely functional. No room for luggage. Extremely small single beds. Top bunk is almost impossible to get into. And no warning at all. In fact, the advertising makes it look luxurious.</a:t>
            </a:r>
            <a:endParaRPr lang="en-GB" sz="1000" i="1" dirty="0">
              <a:solidFill>
                <a:schemeClr val="bg1"/>
              </a:solidFill>
              <a:latin typeface="Calibri"/>
            </a:endParaRPr>
          </a:p>
        </p:txBody>
      </p:sp>
      <p:sp>
        <p:nvSpPr>
          <p:cNvPr id="13" name="TextBox 12"/>
          <p:cNvSpPr txBox="1"/>
          <p:nvPr/>
        </p:nvSpPr>
        <p:spPr>
          <a:xfrm>
            <a:off x="455987" y="5385954"/>
            <a:ext cx="7067550" cy="369332"/>
          </a:xfrm>
          <a:prstGeom prst="rect">
            <a:avLst/>
          </a:prstGeom>
          <a:noFill/>
        </p:spPr>
        <p:txBody>
          <a:bodyPr wrap="square" rtlCol="0">
            <a:spAutoFit/>
          </a:bodyPr>
          <a:lstStyle/>
          <a:p>
            <a:r>
              <a:rPr lang="en-GB" sz="900" i="1">
                <a:solidFill>
                  <a:prstClr val="white">
                    <a:lumMod val="50000"/>
                  </a:prstClr>
                </a:solidFill>
              </a:rPr>
              <a:t>Q31a. On a scale of 0-10 where 0 means ‘not at all likely’ and 10 means ‘extremely likely’ how likely are you to recommend the Caledonian Sleeper to a friend or colleague</a:t>
            </a:r>
            <a:r>
              <a:rPr lang="en-GB" sz="900" i="1">
                <a:solidFill>
                  <a:srgbClr val="928B81"/>
                </a:solidFill>
                <a:cs typeface="Arial" pitchFamily="34" charset="0"/>
              </a:rPr>
              <a:t>?</a:t>
            </a:r>
          </a:p>
        </p:txBody>
      </p:sp>
      <p:sp>
        <p:nvSpPr>
          <p:cNvPr id="20" name="TextBox 19"/>
          <p:cNvSpPr txBox="1"/>
          <p:nvPr/>
        </p:nvSpPr>
        <p:spPr>
          <a:xfrm>
            <a:off x="451439" y="655533"/>
            <a:ext cx="1714640" cy="307777"/>
          </a:xfrm>
          <a:prstGeom prst="rect">
            <a:avLst/>
          </a:prstGeom>
          <a:noFill/>
        </p:spPr>
        <p:txBody>
          <a:bodyPr wrap="square" rtlCol="0">
            <a:spAutoFit/>
          </a:bodyPr>
          <a:lstStyle/>
          <a:p>
            <a:pPr algn="ctr"/>
            <a:r>
              <a:rPr lang="en-GB" sz="1400" i="1">
                <a:solidFill>
                  <a:prstClr val="black"/>
                </a:solidFill>
                <a:cs typeface="Arial" pitchFamily="34" charset="0"/>
              </a:rPr>
              <a:t>Promoters (9-10)</a:t>
            </a:r>
          </a:p>
        </p:txBody>
      </p:sp>
      <p:sp>
        <p:nvSpPr>
          <p:cNvPr id="21" name="TextBox 20"/>
          <p:cNvSpPr txBox="1"/>
          <p:nvPr/>
        </p:nvSpPr>
        <p:spPr>
          <a:xfrm>
            <a:off x="3531386" y="658033"/>
            <a:ext cx="1714640" cy="307777"/>
          </a:xfrm>
          <a:prstGeom prst="rect">
            <a:avLst/>
          </a:prstGeom>
          <a:noFill/>
        </p:spPr>
        <p:txBody>
          <a:bodyPr wrap="square" rtlCol="0">
            <a:spAutoFit/>
          </a:bodyPr>
          <a:lstStyle/>
          <a:p>
            <a:pPr algn="ctr"/>
            <a:r>
              <a:rPr lang="en-GB" sz="1400" i="1" dirty="0">
                <a:solidFill>
                  <a:prstClr val="black"/>
                </a:solidFill>
                <a:cs typeface="Arial" pitchFamily="34" charset="0"/>
              </a:rPr>
              <a:t>Passive (7-8)</a:t>
            </a:r>
          </a:p>
        </p:txBody>
      </p:sp>
      <p:sp>
        <p:nvSpPr>
          <p:cNvPr id="22" name="TextBox 21"/>
          <p:cNvSpPr txBox="1"/>
          <p:nvPr/>
        </p:nvSpPr>
        <p:spPr>
          <a:xfrm>
            <a:off x="6862246" y="665528"/>
            <a:ext cx="1714640" cy="307777"/>
          </a:xfrm>
          <a:prstGeom prst="rect">
            <a:avLst/>
          </a:prstGeom>
          <a:noFill/>
        </p:spPr>
        <p:txBody>
          <a:bodyPr wrap="square" rtlCol="0">
            <a:spAutoFit/>
          </a:bodyPr>
          <a:lstStyle/>
          <a:p>
            <a:pPr algn="ctr"/>
            <a:r>
              <a:rPr lang="en-GB" sz="1400" i="1">
                <a:solidFill>
                  <a:prstClr val="black"/>
                </a:solidFill>
                <a:cs typeface="Arial" pitchFamily="34" charset="0"/>
              </a:rPr>
              <a:t>Detractors (0-6)</a:t>
            </a:r>
          </a:p>
        </p:txBody>
      </p:sp>
      <p:sp>
        <p:nvSpPr>
          <p:cNvPr id="14" name="Rounded Rectangular Callout 16">
            <a:extLst>
              <a:ext uri="{FF2B5EF4-FFF2-40B4-BE49-F238E27FC236}">
                <a16:creationId xmlns:a16="http://schemas.microsoft.com/office/drawing/2014/main" id="{634A1434-B18A-46A8-9BA2-979B851E31CC}"/>
              </a:ext>
            </a:extLst>
          </p:cNvPr>
          <p:cNvSpPr/>
          <p:nvPr/>
        </p:nvSpPr>
        <p:spPr>
          <a:xfrm>
            <a:off x="123585" y="1130696"/>
            <a:ext cx="2948897" cy="1032570"/>
          </a:xfrm>
          <a:prstGeom prst="wedgeRoundRectCallout">
            <a:avLst>
              <a:gd name="adj1" fmla="val -33731"/>
              <a:gd name="adj2" fmla="val 58918"/>
              <a:gd name="adj3" fmla="val 16667"/>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The staff were absolutely incredible. They made me feel so welcome and at home, and every person from the waiting lounge to on the train were genuinely warm. The views when waking up in Scotland brought a tear to my eye and my cat felt relaxed the whole journey too.</a:t>
            </a:r>
          </a:p>
        </p:txBody>
      </p:sp>
      <p:sp>
        <p:nvSpPr>
          <p:cNvPr id="15" name="Rounded Rectangular Callout 7">
            <a:extLst>
              <a:ext uri="{FF2B5EF4-FFF2-40B4-BE49-F238E27FC236}">
                <a16:creationId xmlns:a16="http://schemas.microsoft.com/office/drawing/2014/main" id="{95E8ECE7-75B7-4116-81ED-5395F3CF9F5C}"/>
              </a:ext>
            </a:extLst>
          </p:cNvPr>
          <p:cNvSpPr/>
          <p:nvPr/>
        </p:nvSpPr>
        <p:spPr>
          <a:xfrm>
            <a:off x="3161921" y="3230197"/>
            <a:ext cx="2815515" cy="618154"/>
          </a:xfrm>
          <a:prstGeom prst="wedgeRoundRectCallout">
            <a:avLst>
              <a:gd name="adj1" fmla="val 52773"/>
              <a:gd name="adj2" fmla="val -48914"/>
              <a:gd name="adj3" fmla="val 1666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It was as expected. In general, I think it is too expensive for people to ever want to do more than once.</a:t>
            </a:r>
          </a:p>
        </p:txBody>
      </p:sp>
      <p:sp>
        <p:nvSpPr>
          <p:cNvPr id="18" name="Rounded Rectangular Callout 5">
            <a:extLst>
              <a:ext uri="{FF2B5EF4-FFF2-40B4-BE49-F238E27FC236}">
                <a16:creationId xmlns:a16="http://schemas.microsoft.com/office/drawing/2014/main" id="{29589AE4-BBAD-47D2-8D7D-B500877CBFA3}"/>
              </a:ext>
            </a:extLst>
          </p:cNvPr>
          <p:cNvSpPr/>
          <p:nvPr/>
        </p:nvSpPr>
        <p:spPr>
          <a:xfrm>
            <a:off x="123586" y="2420267"/>
            <a:ext cx="2882266" cy="951891"/>
          </a:xfrm>
          <a:prstGeom prst="wedgeRoundRectCallout">
            <a:avLst>
              <a:gd name="adj1" fmla="val -13516"/>
              <a:gd name="adj2" fmla="val -62732"/>
              <a:gd name="adj3" fmla="val 16667"/>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Although I had an awful night’s sleep , I think the fact that I was able to travel overnight and arrive in London in daylight is a great facility .</a:t>
            </a:r>
            <a:r>
              <a:rPr lang="en-GB" sz="1000" i="1" dirty="0" err="1">
                <a:solidFill>
                  <a:prstClr val="black"/>
                </a:solidFill>
                <a:latin typeface="Calibri"/>
              </a:rPr>
              <a:t>i</a:t>
            </a:r>
            <a:r>
              <a:rPr lang="en-GB" sz="1000" i="1" dirty="0">
                <a:solidFill>
                  <a:prstClr val="black"/>
                </a:solidFill>
                <a:latin typeface="Calibri"/>
              </a:rPr>
              <a:t> also think the cost is very reasonable given the distance involved.</a:t>
            </a:r>
          </a:p>
        </p:txBody>
      </p:sp>
      <p:sp>
        <p:nvSpPr>
          <p:cNvPr id="19" name="Rounded Rectangular Callout 5">
            <a:extLst>
              <a:ext uri="{FF2B5EF4-FFF2-40B4-BE49-F238E27FC236}">
                <a16:creationId xmlns:a16="http://schemas.microsoft.com/office/drawing/2014/main" id="{28F81920-A62A-463F-854D-33F96CC6705B}"/>
              </a:ext>
            </a:extLst>
          </p:cNvPr>
          <p:cNvSpPr/>
          <p:nvPr/>
        </p:nvSpPr>
        <p:spPr>
          <a:xfrm>
            <a:off x="123587" y="4598966"/>
            <a:ext cx="2848326" cy="506995"/>
          </a:xfrm>
          <a:prstGeom prst="wedgeRoundRectCallout">
            <a:avLst>
              <a:gd name="adj1" fmla="val -33595"/>
              <a:gd name="adj2" fmla="val -80048"/>
              <a:gd name="adj3" fmla="val 16667"/>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The sleeper is amazing because of the views on the journey and that it is environmentally friendly.</a:t>
            </a:r>
          </a:p>
        </p:txBody>
      </p:sp>
      <p:sp>
        <p:nvSpPr>
          <p:cNvPr id="24" name="Rounded Rectangular Callout 10">
            <a:extLst>
              <a:ext uri="{FF2B5EF4-FFF2-40B4-BE49-F238E27FC236}">
                <a16:creationId xmlns:a16="http://schemas.microsoft.com/office/drawing/2014/main" id="{3E18B177-6EBF-4570-8111-3EBF5EED5B11}"/>
              </a:ext>
            </a:extLst>
          </p:cNvPr>
          <p:cNvSpPr/>
          <p:nvPr/>
        </p:nvSpPr>
        <p:spPr>
          <a:xfrm>
            <a:off x="6112173" y="2484476"/>
            <a:ext cx="2848327" cy="883740"/>
          </a:xfrm>
          <a:prstGeom prst="wedgeRoundRectCallout">
            <a:avLst>
              <a:gd name="adj1" fmla="val 7506"/>
              <a:gd name="adj2" fmla="val -63027"/>
              <a:gd name="adj3" fmla="val 1666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schemeClr val="bg1"/>
                </a:solidFill>
                <a:latin typeface="Calibri"/>
              </a:rPr>
              <a:t>It was uncomfortable. The facilities were not well maintained. It was cramped even as a solo traveller and I am now barely able to function at the meeting I am attending in Edinburgh.</a:t>
            </a:r>
          </a:p>
        </p:txBody>
      </p:sp>
      <p:sp>
        <p:nvSpPr>
          <p:cNvPr id="25" name="Rounded Rectangular Callout 10">
            <a:extLst>
              <a:ext uri="{FF2B5EF4-FFF2-40B4-BE49-F238E27FC236}">
                <a16:creationId xmlns:a16="http://schemas.microsoft.com/office/drawing/2014/main" id="{B8EEACF9-83F1-452A-313A-B13D731FB09E}"/>
              </a:ext>
            </a:extLst>
          </p:cNvPr>
          <p:cNvSpPr/>
          <p:nvPr/>
        </p:nvSpPr>
        <p:spPr>
          <a:xfrm>
            <a:off x="6172086" y="3529050"/>
            <a:ext cx="2848327" cy="751937"/>
          </a:xfrm>
          <a:prstGeom prst="wedgeRoundRectCallout">
            <a:avLst>
              <a:gd name="adj1" fmla="val 21203"/>
              <a:gd name="adj2" fmla="val 62433"/>
              <a:gd name="adj3" fmla="val 1666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schemeClr val="bg1"/>
                </a:solidFill>
                <a:latin typeface="Calibri"/>
              </a:rPr>
              <a:t>The value wasn’t there. We are glad we had the experience but feel that it was misrepresented. Food and accommodation do not align with price at all.</a:t>
            </a:r>
          </a:p>
        </p:txBody>
      </p:sp>
      <p:sp>
        <p:nvSpPr>
          <p:cNvPr id="4" name="Rounded Rectangular Callout 5">
            <a:extLst>
              <a:ext uri="{FF2B5EF4-FFF2-40B4-BE49-F238E27FC236}">
                <a16:creationId xmlns:a16="http://schemas.microsoft.com/office/drawing/2014/main" id="{AC880995-32C1-DC61-B89F-374DF975FEA6}"/>
              </a:ext>
            </a:extLst>
          </p:cNvPr>
          <p:cNvSpPr/>
          <p:nvPr/>
        </p:nvSpPr>
        <p:spPr>
          <a:xfrm>
            <a:off x="123587" y="3539274"/>
            <a:ext cx="2882265" cy="779700"/>
          </a:xfrm>
          <a:prstGeom prst="wedgeRoundRectCallout">
            <a:avLst>
              <a:gd name="adj1" fmla="val 11143"/>
              <a:gd name="adj2" fmla="val 65572"/>
              <a:gd name="adj3" fmla="val 16667"/>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It's a great experience, and it's important to support something like this so we have it in the future.  Also, the staff on board were AMAZING and just so, so lovely.  They made it nearly perfect.</a:t>
            </a:r>
          </a:p>
        </p:txBody>
      </p:sp>
      <p:sp>
        <p:nvSpPr>
          <p:cNvPr id="5" name="Rounded Rectangular Callout 7">
            <a:extLst>
              <a:ext uri="{FF2B5EF4-FFF2-40B4-BE49-F238E27FC236}">
                <a16:creationId xmlns:a16="http://schemas.microsoft.com/office/drawing/2014/main" id="{5A358071-1E06-2209-B465-F0ED4152526C}"/>
              </a:ext>
            </a:extLst>
          </p:cNvPr>
          <p:cNvSpPr/>
          <p:nvPr/>
        </p:nvSpPr>
        <p:spPr>
          <a:xfrm>
            <a:off x="3161921" y="4829938"/>
            <a:ext cx="2781196" cy="369332"/>
          </a:xfrm>
          <a:prstGeom prst="wedgeRoundRectCallout">
            <a:avLst>
              <a:gd name="adj1" fmla="val -32792"/>
              <a:gd name="adj2" fmla="val 69564"/>
              <a:gd name="adj3" fmla="val 1666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Using the sleeper is a 'marmite' experience.</a:t>
            </a:r>
          </a:p>
        </p:txBody>
      </p:sp>
      <p:sp>
        <p:nvSpPr>
          <p:cNvPr id="2" name="Rounded Rectangular Callout 10">
            <a:extLst>
              <a:ext uri="{FF2B5EF4-FFF2-40B4-BE49-F238E27FC236}">
                <a16:creationId xmlns:a16="http://schemas.microsoft.com/office/drawing/2014/main" id="{D3678513-F65E-7B2F-E4FD-C562513E4E5E}"/>
              </a:ext>
            </a:extLst>
          </p:cNvPr>
          <p:cNvSpPr/>
          <p:nvPr/>
        </p:nvSpPr>
        <p:spPr>
          <a:xfrm>
            <a:off x="6204154" y="4507122"/>
            <a:ext cx="2815514" cy="582200"/>
          </a:xfrm>
          <a:prstGeom prst="wedgeRoundRectCallout">
            <a:avLst>
              <a:gd name="adj1" fmla="val -54877"/>
              <a:gd name="adj2" fmla="val -42247"/>
              <a:gd name="adj3" fmla="val 1666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schemeClr val="bg1"/>
                </a:solidFill>
                <a:latin typeface="Calibri"/>
              </a:rPr>
              <a:t>It’s a novelty but there are easier and more comfortable ways to travel to/from Scotland that don’t leave you feeling so tired.</a:t>
            </a:r>
          </a:p>
        </p:txBody>
      </p:sp>
      <p:sp>
        <p:nvSpPr>
          <p:cNvPr id="6" name="Rounded Rectangular Callout 7">
            <a:extLst>
              <a:ext uri="{FF2B5EF4-FFF2-40B4-BE49-F238E27FC236}">
                <a16:creationId xmlns:a16="http://schemas.microsoft.com/office/drawing/2014/main" id="{03220FF8-81AF-FFB5-3E9D-03EFC5F56E9A}"/>
              </a:ext>
            </a:extLst>
          </p:cNvPr>
          <p:cNvSpPr/>
          <p:nvPr/>
        </p:nvSpPr>
        <p:spPr>
          <a:xfrm>
            <a:off x="3110442" y="3946969"/>
            <a:ext cx="2882265" cy="779699"/>
          </a:xfrm>
          <a:prstGeom prst="wedgeRoundRectCallout">
            <a:avLst>
              <a:gd name="adj1" fmla="val 52773"/>
              <a:gd name="adj2" fmla="val -48914"/>
              <a:gd name="adj3" fmla="val 1666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It's a unique experience and a good option depending on your schedule but expect sleep to be interrupted by jostling and the bed to be slightly uncomfortable. You won't get a full night's sleep.</a:t>
            </a:r>
          </a:p>
        </p:txBody>
      </p:sp>
    </p:spTree>
    <p:extLst>
      <p:ext uri="{BB962C8B-B14F-4D97-AF65-F5344CB8AC3E}">
        <p14:creationId xmlns:p14="http://schemas.microsoft.com/office/powerpoint/2010/main" val="3181481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605132218"/>
              </p:ext>
            </p:extLst>
          </p:nvPr>
        </p:nvGraphicFramePr>
        <p:xfrm>
          <a:off x="101244" y="804158"/>
          <a:ext cx="8446212"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90575" y="5233288"/>
            <a:ext cx="7067550" cy="507831"/>
          </a:xfrm>
          <a:prstGeom prst="rect">
            <a:avLst/>
          </a:prstGeom>
          <a:noFill/>
        </p:spPr>
        <p:txBody>
          <a:bodyPr wrap="square" rtlCol="0">
            <a:spAutoFit/>
          </a:bodyPr>
          <a:lstStyle/>
          <a:p>
            <a:r>
              <a:rPr lang="en-GB" sz="900" i="1" dirty="0">
                <a:solidFill>
                  <a:prstClr val="white">
                    <a:lumMod val="50000"/>
                  </a:prstClr>
                </a:solidFill>
              </a:rPr>
              <a:t>Q33a. Based on your recent journey on the Caledonian Sleeper how satisfied were you with the punctuality/reliability (i.e. the service departing/arriving on time)</a:t>
            </a:r>
            <a:r>
              <a:rPr lang="en-GB" sz="900" i="1" dirty="0">
                <a:solidFill>
                  <a:srgbClr val="928B81"/>
                </a:solidFill>
                <a:cs typeface="Arial" pitchFamily="34" charset="0"/>
              </a:rPr>
              <a:t>?</a:t>
            </a:r>
          </a:p>
          <a:p>
            <a:r>
              <a:rPr lang="en-GB" sz="900" i="1" dirty="0">
                <a:solidFill>
                  <a:srgbClr val="928B81"/>
                </a:solidFill>
                <a:cs typeface="Arial" pitchFamily="34" charset="0"/>
              </a:rPr>
              <a:t>Base: in brackets above</a:t>
            </a:r>
            <a:endParaRPr lang="en-GB" sz="900" i="1" dirty="0">
              <a:solidFill>
                <a:prstClr val="white">
                  <a:lumMod val="50000"/>
                </a:prstClr>
              </a:solidFill>
            </a:endParaRPr>
          </a:p>
        </p:txBody>
      </p:sp>
      <p:sp>
        <p:nvSpPr>
          <p:cNvPr id="9" name="Title 2"/>
          <p:cNvSpPr txBox="1">
            <a:spLocks/>
          </p:cNvSpPr>
          <p:nvPr/>
        </p:nvSpPr>
        <p:spPr>
          <a:xfrm>
            <a:off x="587375" y="468669"/>
            <a:ext cx="8042275"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Punctuality and reliability by passenger group</a:t>
            </a:r>
          </a:p>
        </p:txBody>
      </p:sp>
    </p:spTree>
    <p:extLst>
      <p:ext uri="{BB962C8B-B14F-4D97-AF65-F5344CB8AC3E}">
        <p14:creationId xmlns:p14="http://schemas.microsoft.com/office/powerpoint/2010/main" val="2659196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568336492"/>
              </p:ext>
            </p:extLst>
          </p:nvPr>
        </p:nvGraphicFramePr>
        <p:xfrm>
          <a:off x="886222" y="804158"/>
          <a:ext cx="744458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2"/>
          <p:cNvSpPr txBox="1">
            <a:spLocks/>
          </p:cNvSpPr>
          <p:nvPr/>
        </p:nvSpPr>
        <p:spPr>
          <a:xfrm>
            <a:off x="587375" y="468669"/>
            <a:ext cx="8042275"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Punctuality and reliability by route</a:t>
            </a:r>
          </a:p>
        </p:txBody>
      </p:sp>
      <p:sp>
        <p:nvSpPr>
          <p:cNvPr id="6" name="TextBox 5"/>
          <p:cNvSpPr txBox="1"/>
          <p:nvPr/>
        </p:nvSpPr>
        <p:spPr>
          <a:xfrm>
            <a:off x="790575" y="5233288"/>
            <a:ext cx="7067550" cy="507831"/>
          </a:xfrm>
          <a:prstGeom prst="rect">
            <a:avLst/>
          </a:prstGeom>
          <a:noFill/>
        </p:spPr>
        <p:txBody>
          <a:bodyPr wrap="square" rtlCol="0">
            <a:spAutoFit/>
          </a:bodyPr>
          <a:lstStyle/>
          <a:p>
            <a:r>
              <a:rPr lang="en-GB" sz="900" i="1" dirty="0">
                <a:solidFill>
                  <a:prstClr val="white">
                    <a:lumMod val="50000"/>
                  </a:prstClr>
                </a:solidFill>
              </a:rPr>
              <a:t>Q33a. Based on your recent journey on the Caledonian Sleeper how satisfied were you with the punctuality/reliability (i.e. the service departing/arriving on time)</a:t>
            </a:r>
            <a:r>
              <a:rPr lang="en-GB" sz="900" i="1" dirty="0">
                <a:solidFill>
                  <a:srgbClr val="928B81"/>
                </a:solidFill>
                <a:cs typeface="Arial" pitchFamily="34" charset="0"/>
              </a:rPr>
              <a:t>?</a:t>
            </a:r>
          </a:p>
          <a:p>
            <a:r>
              <a:rPr lang="en-GB" sz="900" i="1" dirty="0">
                <a:solidFill>
                  <a:srgbClr val="928B81"/>
                </a:solidFill>
                <a:cs typeface="Arial" pitchFamily="34" charset="0"/>
              </a:rPr>
              <a:t>Base: in brackets above</a:t>
            </a:r>
            <a:endParaRPr lang="en-GB" sz="900" i="1" dirty="0">
              <a:solidFill>
                <a:prstClr val="white">
                  <a:lumMod val="50000"/>
                </a:prstClr>
              </a:solidFill>
            </a:endParaRPr>
          </a:p>
        </p:txBody>
      </p:sp>
    </p:spTree>
    <p:extLst>
      <p:ext uri="{BB962C8B-B14F-4D97-AF65-F5344CB8AC3E}">
        <p14:creationId xmlns:p14="http://schemas.microsoft.com/office/powerpoint/2010/main" val="1065748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34975" y="295393"/>
            <a:ext cx="8042275" cy="608012"/>
          </a:xfrm>
        </p:spPr>
        <p:txBody>
          <a:bodyPr/>
          <a:lstStyle/>
          <a:p>
            <a:pPr algn="ctr"/>
            <a:r>
              <a:rPr lang="en-GB" dirty="0"/>
              <a:t>Punctuality and reliability - trend</a:t>
            </a:r>
          </a:p>
        </p:txBody>
      </p:sp>
      <p:sp>
        <p:nvSpPr>
          <p:cNvPr id="6" name="TextBox 5"/>
          <p:cNvSpPr txBox="1"/>
          <p:nvPr/>
        </p:nvSpPr>
        <p:spPr>
          <a:xfrm>
            <a:off x="573870" y="691296"/>
            <a:ext cx="5400600" cy="492443"/>
          </a:xfrm>
          <a:prstGeom prst="rect">
            <a:avLst/>
          </a:prstGeom>
          <a:noFill/>
        </p:spPr>
        <p:txBody>
          <a:bodyPr wrap="square" rtlCol="0">
            <a:spAutoFit/>
          </a:bodyPr>
          <a:lstStyle/>
          <a:p>
            <a:r>
              <a:rPr lang="en-GB" sz="1400" i="1" dirty="0">
                <a:solidFill>
                  <a:prstClr val="black"/>
                </a:solidFill>
                <a:cs typeface="Arial" pitchFamily="34" charset="0"/>
              </a:rPr>
              <a:t>Punctuality and reliability</a:t>
            </a:r>
          </a:p>
          <a:p>
            <a:r>
              <a:rPr lang="en-GB" sz="1100" i="1" dirty="0">
                <a:solidFill>
                  <a:prstClr val="black"/>
                </a:solidFill>
                <a:cs typeface="Arial" pitchFamily="34" charset="0"/>
              </a:rPr>
              <a:t>Trend: % very/fairly satisfied</a:t>
            </a:r>
          </a:p>
        </p:txBody>
      </p:sp>
      <p:graphicFrame>
        <p:nvGraphicFramePr>
          <p:cNvPr id="8" name="Chart 7"/>
          <p:cNvGraphicFramePr/>
          <p:nvPr>
            <p:extLst>
              <p:ext uri="{D42A27DB-BD31-4B8C-83A1-F6EECF244321}">
                <p14:modId xmlns:p14="http://schemas.microsoft.com/office/powerpoint/2010/main" val="2349248984"/>
              </p:ext>
            </p:extLst>
          </p:nvPr>
        </p:nvGraphicFramePr>
        <p:xfrm>
          <a:off x="899592" y="1302597"/>
          <a:ext cx="705678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90575" y="5357577"/>
            <a:ext cx="7067550" cy="369332"/>
          </a:xfrm>
          <a:prstGeom prst="rect">
            <a:avLst/>
          </a:prstGeom>
          <a:noFill/>
        </p:spPr>
        <p:txBody>
          <a:bodyPr wrap="square" rtlCol="0">
            <a:spAutoFit/>
          </a:bodyPr>
          <a:lstStyle/>
          <a:p>
            <a:r>
              <a:rPr lang="en-GB" sz="900" i="1" dirty="0">
                <a:solidFill>
                  <a:prstClr val="white">
                    <a:lumMod val="50000"/>
                  </a:prstClr>
                </a:solidFill>
              </a:rPr>
              <a:t>Q33a. Based on your recent journey on the Caledonian Sleeper how satisfied were you with the punctuality/reliability (i.e. the service departing/arriving on time)</a:t>
            </a:r>
            <a:r>
              <a:rPr lang="en-GB" sz="900" i="1" dirty="0">
                <a:solidFill>
                  <a:srgbClr val="928B81"/>
                </a:solidFill>
                <a:cs typeface="Arial" pitchFamily="34" charset="0"/>
              </a:rPr>
              <a:t>?</a:t>
            </a:r>
          </a:p>
        </p:txBody>
      </p:sp>
    </p:spTree>
    <p:extLst>
      <p:ext uri="{BB962C8B-B14F-4D97-AF65-F5344CB8AC3E}">
        <p14:creationId xmlns:p14="http://schemas.microsoft.com/office/powerpoint/2010/main" val="3650019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768234075"/>
              </p:ext>
            </p:extLst>
          </p:nvPr>
        </p:nvGraphicFramePr>
        <p:xfrm>
          <a:off x="118999" y="804158"/>
          <a:ext cx="8410701"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90575" y="5322068"/>
            <a:ext cx="7067550" cy="369332"/>
          </a:xfrm>
          <a:prstGeom prst="rect">
            <a:avLst/>
          </a:prstGeom>
          <a:noFill/>
        </p:spPr>
        <p:txBody>
          <a:bodyPr wrap="square" rtlCol="0">
            <a:spAutoFit/>
          </a:bodyPr>
          <a:lstStyle/>
          <a:p>
            <a:r>
              <a:rPr lang="en-GB" sz="900" i="1" dirty="0">
                <a:solidFill>
                  <a:prstClr val="white">
                    <a:lumMod val="50000"/>
                  </a:prstClr>
                </a:solidFill>
              </a:rPr>
              <a:t>Q33a. Based on your recent journey on the Caledonian Sleeper how satisfied were you with the value for money of the price you paid</a:t>
            </a:r>
            <a:r>
              <a:rPr lang="en-GB" sz="900" i="1" dirty="0">
                <a:solidFill>
                  <a:srgbClr val="928B81"/>
                </a:solidFill>
                <a:cs typeface="Arial" pitchFamily="34" charset="0"/>
              </a:rPr>
              <a:t>?</a:t>
            </a:r>
          </a:p>
          <a:p>
            <a:r>
              <a:rPr lang="en-GB" sz="900" i="1" dirty="0">
                <a:solidFill>
                  <a:srgbClr val="928B81"/>
                </a:solidFill>
                <a:cs typeface="Arial" pitchFamily="34" charset="0"/>
              </a:rPr>
              <a:t>Base: in brackets above</a:t>
            </a:r>
            <a:endParaRPr lang="en-GB" sz="900" i="1" dirty="0">
              <a:solidFill>
                <a:prstClr val="white">
                  <a:lumMod val="50000"/>
                </a:prstClr>
              </a:solidFill>
            </a:endParaRPr>
          </a:p>
        </p:txBody>
      </p:sp>
      <p:sp>
        <p:nvSpPr>
          <p:cNvPr id="9" name="Title 2"/>
          <p:cNvSpPr txBox="1">
            <a:spLocks/>
          </p:cNvSpPr>
          <p:nvPr/>
        </p:nvSpPr>
        <p:spPr>
          <a:xfrm>
            <a:off x="587375" y="468669"/>
            <a:ext cx="8042275"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Value for money by passenger group</a:t>
            </a:r>
          </a:p>
        </p:txBody>
      </p:sp>
    </p:spTree>
    <p:extLst>
      <p:ext uri="{BB962C8B-B14F-4D97-AF65-F5344CB8AC3E}">
        <p14:creationId xmlns:p14="http://schemas.microsoft.com/office/powerpoint/2010/main" val="4016960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742197162"/>
              </p:ext>
            </p:extLst>
          </p:nvPr>
        </p:nvGraphicFramePr>
        <p:xfrm>
          <a:off x="886222" y="804158"/>
          <a:ext cx="744458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2"/>
          <p:cNvSpPr txBox="1">
            <a:spLocks/>
          </p:cNvSpPr>
          <p:nvPr/>
        </p:nvSpPr>
        <p:spPr>
          <a:xfrm>
            <a:off x="587375" y="468669"/>
            <a:ext cx="8042275"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Value for money by route</a:t>
            </a:r>
          </a:p>
        </p:txBody>
      </p:sp>
      <p:sp>
        <p:nvSpPr>
          <p:cNvPr id="5" name="TextBox 4"/>
          <p:cNvSpPr txBox="1"/>
          <p:nvPr/>
        </p:nvSpPr>
        <p:spPr>
          <a:xfrm>
            <a:off x="790575" y="5322068"/>
            <a:ext cx="7067550" cy="369332"/>
          </a:xfrm>
          <a:prstGeom prst="rect">
            <a:avLst/>
          </a:prstGeom>
          <a:noFill/>
        </p:spPr>
        <p:txBody>
          <a:bodyPr wrap="square" rtlCol="0">
            <a:spAutoFit/>
          </a:bodyPr>
          <a:lstStyle/>
          <a:p>
            <a:r>
              <a:rPr lang="en-GB" sz="900" i="1" dirty="0">
                <a:solidFill>
                  <a:prstClr val="white">
                    <a:lumMod val="50000"/>
                  </a:prstClr>
                </a:solidFill>
              </a:rPr>
              <a:t>Q33a. Based on your recent journey on the Caledonian Sleeper how satisfied were you with the value for money of the price you paid</a:t>
            </a:r>
            <a:r>
              <a:rPr lang="en-GB" sz="900" i="1" dirty="0">
                <a:solidFill>
                  <a:srgbClr val="928B81"/>
                </a:solidFill>
                <a:cs typeface="Arial" pitchFamily="34" charset="0"/>
              </a:rPr>
              <a:t>?</a:t>
            </a:r>
          </a:p>
          <a:p>
            <a:r>
              <a:rPr lang="en-GB" sz="900" i="1" dirty="0">
                <a:solidFill>
                  <a:srgbClr val="928B81"/>
                </a:solidFill>
                <a:cs typeface="Arial" pitchFamily="34" charset="0"/>
              </a:rPr>
              <a:t>Base: in brackets above</a:t>
            </a:r>
            <a:endParaRPr lang="en-GB" sz="900" i="1" dirty="0">
              <a:solidFill>
                <a:prstClr val="white">
                  <a:lumMod val="50000"/>
                </a:prstClr>
              </a:solidFill>
            </a:endParaRPr>
          </a:p>
        </p:txBody>
      </p:sp>
    </p:spTree>
    <p:extLst>
      <p:ext uri="{BB962C8B-B14F-4D97-AF65-F5344CB8AC3E}">
        <p14:creationId xmlns:p14="http://schemas.microsoft.com/office/powerpoint/2010/main" val="2662356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34975" y="295393"/>
            <a:ext cx="8042275" cy="608012"/>
          </a:xfrm>
        </p:spPr>
        <p:txBody>
          <a:bodyPr/>
          <a:lstStyle/>
          <a:p>
            <a:pPr algn="ctr"/>
            <a:r>
              <a:rPr lang="en-GB" dirty="0"/>
              <a:t>Value for money - trend</a:t>
            </a:r>
          </a:p>
        </p:txBody>
      </p:sp>
      <p:sp>
        <p:nvSpPr>
          <p:cNvPr id="6" name="TextBox 5"/>
          <p:cNvSpPr txBox="1"/>
          <p:nvPr/>
        </p:nvSpPr>
        <p:spPr>
          <a:xfrm>
            <a:off x="573870" y="691296"/>
            <a:ext cx="5400600" cy="492443"/>
          </a:xfrm>
          <a:prstGeom prst="rect">
            <a:avLst/>
          </a:prstGeom>
          <a:noFill/>
        </p:spPr>
        <p:txBody>
          <a:bodyPr wrap="square" rtlCol="0">
            <a:spAutoFit/>
          </a:bodyPr>
          <a:lstStyle/>
          <a:p>
            <a:r>
              <a:rPr lang="en-GB" sz="1400" i="1" dirty="0">
                <a:solidFill>
                  <a:prstClr val="black"/>
                </a:solidFill>
                <a:cs typeface="Arial" pitchFamily="34" charset="0"/>
              </a:rPr>
              <a:t>Value for money</a:t>
            </a:r>
          </a:p>
          <a:p>
            <a:r>
              <a:rPr lang="en-GB" sz="1100" i="1" dirty="0">
                <a:solidFill>
                  <a:prstClr val="black"/>
                </a:solidFill>
                <a:cs typeface="Arial" pitchFamily="34" charset="0"/>
              </a:rPr>
              <a:t>Trend: % very/fairly satisfied</a:t>
            </a:r>
          </a:p>
        </p:txBody>
      </p:sp>
      <p:graphicFrame>
        <p:nvGraphicFramePr>
          <p:cNvPr id="8" name="Chart 7"/>
          <p:cNvGraphicFramePr/>
          <p:nvPr>
            <p:extLst>
              <p:ext uri="{D42A27DB-BD31-4B8C-83A1-F6EECF244321}">
                <p14:modId xmlns:p14="http://schemas.microsoft.com/office/powerpoint/2010/main" val="1574992240"/>
              </p:ext>
            </p:extLst>
          </p:nvPr>
        </p:nvGraphicFramePr>
        <p:xfrm>
          <a:off x="899592" y="1302597"/>
          <a:ext cx="705678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790575" y="5289095"/>
            <a:ext cx="7067550" cy="230832"/>
          </a:xfrm>
          <a:prstGeom prst="rect">
            <a:avLst/>
          </a:prstGeom>
          <a:noFill/>
        </p:spPr>
        <p:txBody>
          <a:bodyPr wrap="square" rtlCol="0">
            <a:spAutoFit/>
          </a:bodyPr>
          <a:lstStyle/>
          <a:p>
            <a:r>
              <a:rPr lang="en-GB" sz="900" i="1" dirty="0">
                <a:solidFill>
                  <a:prstClr val="white">
                    <a:lumMod val="50000"/>
                  </a:prstClr>
                </a:solidFill>
              </a:rPr>
              <a:t>Q33a. Based on your recent journey on the Caledonian Sleeper how satisfied were you with the value for money of the price you paid</a:t>
            </a:r>
            <a:r>
              <a:rPr lang="en-GB" sz="900" i="1" dirty="0">
                <a:solidFill>
                  <a:srgbClr val="928B81"/>
                </a:solidFill>
                <a:cs typeface="Arial" pitchFamily="34" charset="0"/>
              </a:rPr>
              <a:t>?</a:t>
            </a:r>
          </a:p>
        </p:txBody>
      </p:sp>
    </p:spTree>
    <p:extLst>
      <p:ext uri="{BB962C8B-B14F-4D97-AF65-F5344CB8AC3E}">
        <p14:creationId xmlns:p14="http://schemas.microsoft.com/office/powerpoint/2010/main" val="1216650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895823252"/>
              </p:ext>
            </p:extLst>
          </p:nvPr>
        </p:nvGraphicFramePr>
        <p:xfrm>
          <a:off x="83489" y="772675"/>
          <a:ext cx="8481722"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90575" y="5215532"/>
            <a:ext cx="7067550" cy="507831"/>
          </a:xfrm>
          <a:prstGeom prst="rect">
            <a:avLst/>
          </a:prstGeom>
          <a:noFill/>
        </p:spPr>
        <p:txBody>
          <a:bodyPr wrap="square" rtlCol="0">
            <a:spAutoFit/>
          </a:bodyPr>
          <a:lstStyle/>
          <a:p>
            <a:r>
              <a:rPr lang="en-GB" sz="900" i="1" dirty="0">
                <a:solidFill>
                  <a:prstClr val="white">
                    <a:lumMod val="50000"/>
                  </a:prstClr>
                </a:solidFill>
              </a:rPr>
              <a:t>Q32a. How likely are you personally to choose the Caledonian Sleeper when travelling between Scotland and the London area (or vice versa) in the future</a:t>
            </a:r>
            <a:r>
              <a:rPr lang="en-GB" sz="900" i="1" dirty="0">
                <a:solidFill>
                  <a:srgbClr val="928B81"/>
                </a:solidFill>
                <a:cs typeface="Arial" pitchFamily="34" charset="0"/>
              </a:rPr>
              <a:t>?</a:t>
            </a:r>
          </a:p>
          <a:p>
            <a:r>
              <a:rPr lang="en-GB" sz="900" i="1" dirty="0">
                <a:solidFill>
                  <a:srgbClr val="928B81"/>
                </a:solidFill>
                <a:cs typeface="Arial" pitchFamily="34" charset="0"/>
              </a:rPr>
              <a:t>Base: in brackets above</a:t>
            </a:r>
            <a:endParaRPr lang="en-GB" sz="900" i="1" dirty="0">
              <a:solidFill>
                <a:prstClr val="white">
                  <a:lumMod val="50000"/>
                </a:prstClr>
              </a:solidFill>
            </a:endParaRPr>
          </a:p>
        </p:txBody>
      </p:sp>
      <p:sp>
        <p:nvSpPr>
          <p:cNvPr id="9" name="Title 2"/>
          <p:cNvSpPr txBox="1">
            <a:spLocks/>
          </p:cNvSpPr>
          <p:nvPr/>
        </p:nvSpPr>
        <p:spPr>
          <a:xfrm>
            <a:off x="0" y="468669"/>
            <a:ext cx="9144000"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Likelihood to use in the future by passenger group</a:t>
            </a:r>
          </a:p>
        </p:txBody>
      </p:sp>
    </p:spTree>
    <p:extLst>
      <p:ext uri="{BB962C8B-B14F-4D97-AF65-F5344CB8AC3E}">
        <p14:creationId xmlns:p14="http://schemas.microsoft.com/office/powerpoint/2010/main" val="2877211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816800413"/>
              </p:ext>
            </p:extLst>
          </p:nvPr>
        </p:nvGraphicFramePr>
        <p:xfrm>
          <a:off x="886222" y="804158"/>
          <a:ext cx="744458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2"/>
          <p:cNvSpPr txBox="1">
            <a:spLocks/>
          </p:cNvSpPr>
          <p:nvPr/>
        </p:nvSpPr>
        <p:spPr>
          <a:xfrm>
            <a:off x="587375" y="468669"/>
            <a:ext cx="8042275"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Likelihood to use in the future by route</a:t>
            </a:r>
          </a:p>
        </p:txBody>
      </p:sp>
      <p:sp>
        <p:nvSpPr>
          <p:cNvPr id="6" name="TextBox 5"/>
          <p:cNvSpPr txBox="1"/>
          <p:nvPr/>
        </p:nvSpPr>
        <p:spPr>
          <a:xfrm>
            <a:off x="790575" y="5215532"/>
            <a:ext cx="7067550" cy="507831"/>
          </a:xfrm>
          <a:prstGeom prst="rect">
            <a:avLst/>
          </a:prstGeom>
          <a:noFill/>
        </p:spPr>
        <p:txBody>
          <a:bodyPr wrap="square" rtlCol="0">
            <a:spAutoFit/>
          </a:bodyPr>
          <a:lstStyle/>
          <a:p>
            <a:r>
              <a:rPr lang="en-GB" sz="900" i="1" dirty="0">
                <a:solidFill>
                  <a:prstClr val="white">
                    <a:lumMod val="50000"/>
                  </a:prstClr>
                </a:solidFill>
              </a:rPr>
              <a:t>Q32a. How likely are you personally to choose the Caledonian Sleeper when travelling between Scotland and the London area (or vice versa) in the future</a:t>
            </a:r>
            <a:r>
              <a:rPr lang="en-GB" sz="900" i="1" dirty="0">
                <a:solidFill>
                  <a:srgbClr val="928B81"/>
                </a:solidFill>
                <a:cs typeface="Arial" pitchFamily="34" charset="0"/>
              </a:rPr>
              <a:t>?</a:t>
            </a:r>
          </a:p>
          <a:p>
            <a:r>
              <a:rPr lang="en-GB" sz="900" i="1" dirty="0">
                <a:solidFill>
                  <a:srgbClr val="928B81"/>
                </a:solidFill>
                <a:cs typeface="Arial" pitchFamily="34" charset="0"/>
              </a:rPr>
              <a:t>Base: in brackets above</a:t>
            </a:r>
            <a:endParaRPr lang="en-GB" sz="900" i="1" dirty="0">
              <a:solidFill>
                <a:prstClr val="white">
                  <a:lumMod val="50000"/>
                </a:prstClr>
              </a:solidFill>
            </a:endParaRPr>
          </a:p>
        </p:txBody>
      </p:sp>
    </p:spTree>
    <p:extLst>
      <p:ext uri="{BB962C8B-B14F-4D97-AF65-F5344CB8AC3E}">
        <p14:creationId xmlns:p14="http://schemas.microsoft.com/office/powerpoint/2010/main" val="1646751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3030701" y="2722924"/>
            <a:ext cx="2938790" cy="1323709"/>
          </a:xfrm>
          <a:prstGeom prst="wedgeRoundRectCallout">
            <a:avLst>
              <a:gd name="adj1" fmla="val -20363"/>
              <a:gd name="adj2" fmla="val 62263"/>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Price is always the main criteria but sometimes time will make the Sleeper the better choice for us.  We always compare the cost of our possible choices, and I am afraid that usually we can do the journey with an overnight stay in Inverness for less. However, my next journey to London will be on the Sleeper as it works better for an appointment.</a:t>
            </a:r>
          </a:p>
        </p:txBody>
      </p:sp>
      <p:sp>
        <p:nvSpPr>
          <p:cNvPr id="11" name="Rounded Rectangular Callout 10"/>
          <p:cNvSpPr/>
          <p:nvPr/>
        </p:nvSpPr>
        <p:spPr>
          <a:xfrm>
            <a:off x="6210025" y="4382028"/>
            <a:ext cx="2560035" cy="1013849"/>
          </a:xfrm>
          <a:prstGeom prst="wedgeRoundRectCallout">
            <a:avLst>
              <a:gd name="adj1" fmla="val -36878"/>
              <a:gd name="adj2" fmla="val -64405"/>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The sleeper train is an exciting option (combining travel and accommodation for a night) and we'd be ready to give it a try once more, understanding that our experience this time wasn't ideal given the circumstances</a:t>
            </a:r>
          </a:p>
        </p:txBody>
      </p:sp>
      <p:sp>
        <p:nvSpPr>
          <p:cNvPr id="16" name="Rounded Rectangular Callout 15"/>
          <p:cNvSpPr/>
          <p:nvPr/>
        </p:nvSpPr>
        <p:spPr>
          <a:xfrm>
            <a:off x="5710097" y="788805"/>
            <a:ext cx="2938790" cy="885907"/>
          </a:xfrm>
          <a:prstGeom prst="wedgeRoundRectCallout">
            <a:avLst>
              <a:gd name="adj1" fmla="val 54783"/>
              <a:gd name="adj2" fmla="val 27059"/>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I’ve done it once now, I’m put off doing it again as I’d like to take my bike next time, but it seems I would need to wake up at 4am(!!) to move my bike when train splits, which seems crazy for a sleeper service, surely?</a:t>
            </a:r>
          </a:p>
        </p:txBody>
      </p:sp>
      <p:sp>
        <p:nvSpPr>
          <p:cNvPr id="20" name="Title 2"/>
          <p:cNvSpPr>
            <a:spLocks noGrp="1"/>
          </p:cNvSpPr>
          <p:nvPr>
            <p:ph type="title"/>
          </p:nvPr>
        </p:nvSpPr>
        <p:spPr>
          <a:xfrm>
            <a:off x="0" y="120475"/>
            <a:ext cx="9143999" cy="608012"/>
          </a:xfrm>
        </p:spPr>
        <p:txBody>
          <a:bodyPr/>
          <a:lstStyle/>
          <a:p>
            <a:pPr algn="ctr"/>
            <a:r>
              <a:rPr lang="en-GB" dirty="0"/>
              <a:t>Reason for doubt – customer comments</a:t>
            </a:r>
          </a:p>
        </p:txBody>
      </p:sp>
      <p:sp>
        <p:nvSpPr>
          <p:cNvPr id="21" name="TextBox 20"/>
          <p:cNvSpPr txBox="1"/>
          <p:nvPr/>
        </p:nvSpPr>
        <p:spPr>
          <a:xfrm>
            <a:off x="866775" y="5400303"/>
            <a:ext cx="7067550" cy="230832"/>
          </a:xfrm>
          <a:prstGeom prst="rect">
            <a:avLst/>
          </a:prstGeom>
          <a:noFill/>
        </p:spPr>
        <p:txBody>
          <a:bodyPr wrap="square" rtlCol="0">
            <a:spAutoFit/>
          </a:bodyPr>
          <a:lstStyle/>
          <a:p>
            <a:r>
              <a:rPr lang="en-GB" sz="900" i="1" dirty="0">
                <a:solidFill>
                  <a:prstClr val="white">
                    <a:lumMod val="50000"/>
                  </a:prstClr>
                </a:solidFill>
              </a:rPr>
              <a:t>Q32b. Why do you say that</a:t>
            </a:r>
            <a:r>
              <a:rPr lang="en-GB" sz="900" i="1" dirty="0">
                <a:solidFill>
                  <a:srgbClr val="928B81"/>
                </a:solidFill>
                <a:cs typeface="Arial" pitchFamily="34" charset="0"/>
              </a:rPr>
              <a:t>?</a:t>
            </a:r>
          </a:p>
        </p:txBody>
      </p:sp>
      <p:sp>
        <p:nvSpPr>
          <p:cNvPr id="13" name="Rounded Rectangular Callout 12"/>
          <p:cNvSpPr/>
          <p:nvPr/>
        </p:nvSpPr>
        <p:spPr>
          <a:xfrm>
            <a:off x="2857898" y="1507710"/>
            <a:ext cx="2744700" cy="991978"/>
          </a:xfrm>
          <a:prstGeom prst="wedgeRoundRectCallout">
            <a:avLst>
              <a:gd name="adj1" fmla="val -37110"/>
              <a:gd name="adj2" fmla="val 64014"/>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Due to the lack of connections when arriving in Scotland - trains heading out to the west coast had already left and so we needed to find accommodation for one night to allow the family to get to our destination and home again.</a:t>
            </a:r>
          </a:p>
        </p:txBody>
      </p:sp>
      <p:sp>
        <p:nvSpPr>
          <p:cNvPr id="15" name="Rounded Rectangular Callout 14"/>
          <p:cNvSpPr/>
          <p:nvPr/>
        </p:nvSpPr>
        <p:spPr>
          <a:xfrm>
            <a:off x="243291" y="3947911"/>
            <a:ext cx="2671737" cy="1229156"/>
          </a:xfrm>
          <a:prstGeom prst="wedgeRoundRectCallout">
            <a:avLst>
              <a:gd name="adj1" fmla="val -39356"/>
              <a:gd name="adj2" fmla="val -68622"/>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Would rather pay for a hotel for a good night’s sleep and take a LNER first class train to Scotland or back where the food was better and complimentary and also could enjoy the views vs a bad night's sleep and cramped space and little food offerings for a GF guest and all has to be paid for even water.</a:t>
            </a:r>
          </a:p>
        </p:txBody>
      </p:sp>
      <p:sp>
        <p:nvSpPr>
          <p:cNvPr id="19" name="Rounded Rectangular Callout 7">
            <a:extLst>
              <a:ext uri="{FF2B5EF4-FFF2-40B4-BE49-F238E27FC236}">
                <a16:creationId xmlns:a16="http://schemas.microsoft.com/office/drawing/2014/main" id="{D79F2661-DC43-42D2-94B3-A9480D6F9FC4}"/>
              </a:ext>
            </a:extLst>
          </p:cNvPr>
          <p:cNvSpPr/>
          <p:nvPr/>
        </p:nvSpPr>
        <p:spPr>
          <a:xfrm>
            <a:off x="3865526" y="958530"/>
            <a:ext cx="1643609" cy="380267"/>
          </a:xfrm>
          <a:prstGeom prst="wedgeRoundRectCallout">
            <a:avLst>
              <a:gd name="adj1" fmla="val -61003"/>
              <a:gd name="adj2" fmla="val -31459"/>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It’s expensive for an uncomfortable journey.</a:t>
            </a:r>
          </a:p>
        </p:txBody>
      </p:sp>
      <p:sp>
        <p:nvSpPr>
          <p:cNvPr id="22" name="Rounded Rectangular Callout 11">
            <a:extLst>
              <a:ext uri="{FF2B5EF4-FFF2-40B4-BE49-F238E27FC236}">
                <a16:creationId xmlns:a16="http://schemas.microsoft.com/office/drawing/2014/main" id="{B671534E-A0B1-4980-B03B-F6190A98A114}"/>
              </a:ext>
            </a:extLst>
          </p:cNvPr>
          <p:cNvSpPr/>
          <p:nvPr/>
        </p:nvSpPr>
        <p:spPr>
          <a:xfrm>
            <a:off x="6210025" y="3084289"/>
            <a:ext cx="2670586" cy="1013849"/>
          </a:xfrm>
          <a:prstGeom prst="wedgeRoundRectCallout">
            <a:avLst>
              <a:gd name="adj1" fmla="val 18153"/>
              <a:gd name="adj2" fmla="val 63132"/>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Because of the short beds, which I thought was OK, but simply did not work for me. I was on holiday for this trip, so I could live with a poor night of sleep. But if I had been travelling for business, it would not have been ideal.</a:t>
            </a:r>
          </a:p>
        </p:txBody>
      </p:sp>
      <p:sp>
        <p:nvSpPr>
          <p:cNvPr id="12" name="Rounded Rectangular Callout 14">
            <a:extLst>
              <a:ext uri="{FF2B5EF4-FFF2-40B4-BE49-F238E27FC236}">
                <a16:creationId xmlns:a16="http://schemas.microsoft.com/office/drawing/2014/main" id="{2E0FFF09-7F3A-4483-A592-A6978B4EF75D}"/>
              </a:ext>
            </a:extLst>
          </p:cNvPr>
          <p:cNvSpPr/>
          <p:nvPr/>
        </p:nvSpPr>
        <p:spPr>
          <a:xfrm>
            <a:off x="3046876" y="4334948"/>
            <a:ext cx="3066424" cy="1013850"/>
          </a:xfrm>
          <a:prstGeom prst="wedgeRoundRectCallout">
            <a:avLst>
              <a:gd name="adj1" fmla="val 14515"/>
              <a:gd name="adj2" fmla="val 65958"/>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I think it is a great experience but also overpriced for the "classic" cabins we used.  Including access to the lounges, free soft/ hot drinks on board, and breakfast as part of the price would make the proposition a bit more enticing as a "complete package".</a:t>
            </a:r>
          </a:p>
        </p:txBody>
      </p:sp>
      <p:sp>
        <p:nvSpPr>
          <p:cNvPr id="2" name="Rounded Rectangular Callout 14">
            <a:extLst>
              <a:ext uri="{FF2B5EF4-FFF2-40B4-BE49-F238E27FC236}">
                <a16:creationId xmlns:a16="http://schemas.microsoft.com/office/drawing/2014/main" id="{51DAF46E-A1DF-F384-9D95-10EC0A231117}"/>
              </a:ext>
            </a:extLst>
          </p:cNvPr>
          <p:cNvSpPr/>
          <p:nvPr/>
        </p:nvSpPr>
        <p:spPr>
          <a:xfrm>
            <a:off x="6113300" y="1817197"/>
            <a:ext cx="2744700" cy="1087485"/>
          </a:xfrm>
          <a:prstGeom prst="wedgeRoundRectCallout">
            <a:avLst>
              <a:gd name="adj1" fmla="val -58235"/>
              <a:gd name="adj2" fmla="val -7344"/>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The timing is the issue for us. The late departure means you have to check out of a hotel and kill time in your departure city. With a very early arrival one cannot check into another hotel, so there is a lot of wait time on both ends. Don't know there is any way to avoid this.</a:t>
            </a:r>
          </a:p>
        </p:txBody>
      </p:sp>
      <p:sp>
        <p:nvSpPr>
          <p:cNvPr id="3" name="Rounded Rectangular Callout 10">
            <a:extLst>
              <a:ext uri="{FF2B5EF4-FFF2-40B4-BE49-F238E27FC236}">
                <a16:creationId xmlns:a16="http://schemas.microsoft.com/office/drawing/2014/main" id="{B94A75A2-88D1-171F-DEA8-16BF8FFD4FD4}"/>
              </a:ext>
            </a:extLst>
          </p:cNvPr>
          <p:cNvSpPr/>
          <p:nvPr/>
        </p:nvSpPr>
        <p:spPr>
          <a:xfrm>
            <a:off x="690349" y="2981442"/>
            <a:ext cx="2127954" cy="684631"/>
          </a:xfrm>
          <a:prstGeom prst="wedgeRoundRectCallout">
            <a:avLst>
              <a:gd name="adj1" fmla="val 16550"/>
              <a:gd name="adj2" fmla="val 66653"/>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Travelling by flight and staying in a hotel likely to be more comfortable and no more costly.</a:t>
            </a:r>
          </a:p>
        </p:txBody>
      </p:sp>
      <p:sp>
        <p:nvSpPr>
          <p:cNvPr id="4" name="Rounded Rectangular Callout 7">
            <a:extLst>
              <a:ext uri="{FF2B5EF4-FFF2-40B4-BE49-F238E27FC236}">
                <a16:creationId xmlns:a16="http://schemas.microsoft.com/office/drawing/2014/main" id="{A48B5D04-EA32-643B-2FB6-DFE69C59FFDE}"/>
              </a:ext>
            </a:extLst>
          </p:cNvPr>
          <p:cNvSpPr/>
          <p:nvPr/>
        </p:nvSpPr>
        <p:spPr>
          <a:xfrm>
            <a:off x="258032" y="982719"/>
            <a:ext cx="2398904" cy="660776"/>
          </a:xfrm>
          <a:prstGeom prst="wedgeRoundRectCallout">
            <a:avLst>
              <a:gd name="adj1" fmla="val 22356"/>
              <a:gd name="adj2" fmla="val -71497"/>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A cabin would be good, but is very expensive, even taking into account not having a hotel in London overnight.</a:t>
            </a:r>
          </a:p>
        </p:txBody>
      </p:sp>
      <p:sp>
        <p:nvSpPr>
          <p:cNvPr id="5" name="Rounded Rectangular Callout 7">
            <a:extLst>
              <a:ext uri="{FF2B5EF4-FFF2-40B4-BE49-F238E27FC236}">
                <a16:creationId xmlns:a16="http://schemas.microsoft.com/office/drawing/2014/main" id="{4AF3BCD4-C331-1A13-8708-BE5B0B8D9C29}"/>
              </a:ext>
            </a:extLst>
          </p:cNvPr>
          <p:cNvSpPr/>
          <p:nvPr/>
        </p:nvSpPr>
        <p:spPr>
          <a:xfrm>
            <a:off x="139126" y="1891541"/>
            <a:ext cx="2589031" cy="893316"/>
          </a:xfrm>
          <a:prstGeom prst="wedgeRoundRectCallout">
            <a:avLst>
              <a:gd name="adj1" fmla="val 12606"/>
              <a:gd name="adj2" fmla="val -5949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If it fits in with your overall plans, then it’s a useful option. Unfortunately, my accommodation wasn’t available until 4pm, so I had the bother of dealing with my luggage all day.</a:t>
            </a:r>
          </a:p>
        </p:txBody>
      </p:sp>
    </p:spTree>
    <p:extLst>
      <p:ext uri="{BB962C8B-B14F-4D97-AF65-F5344CB8AC3E}">
        <p14:creationId xmlns:p14="http://schemas.microsoft.com/office/powerpoint/2010/main" val="2332512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Chart 40"/>
          <p:cNvGraphicFramePr/>
          <p:nvPr>
            <p:extLst>
              <p:ext uri="{D42A27DB-BD31-4B8C-83A1-F6EECF244321}">
                <p14:modId xmlns:p14="http://schemas.microsoft.com/office/powerpoint/2010/main" val="2141294488"/>
              </p:ext>
            </p:extLst>
          </p:nvPr>
        </p:nvGraphicFramePr>
        <p:xfrm>
          <a:off x="23403" y="2577631"/>
          <a:ext cx="2782800" cy="12398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0" name="Chart 39"/>
          <p:cNvGraphicFramePr/>
          <p:nvPr>
            <p:extLst>
              <p:ext uri="{D42A27DB-BD31-4B8C-83A1-F6EECF244321}">
                <p14:modId xmlns:p14="http://schemas.microsoft.com/office/powerpoint/2010/main" val="2169301983"/>
              </p:ext>
            </p:extLst>
          </p:nvPr>
        </p:nvGraphicFramePr>
        <p:xfrm>
          <a:off x="6306549" y="2490580"/>
          <a:ext cx="2782800" cy="1239842"/>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a:stretch>
            <a:fillRect/>
          </a:stretch>
        </p:blipFill>
        <p:spPr>
          <a:xfrm>
            <a:off x="4562478" y="3419479"/>
            <a:ext cx="19044" cy="19041"/>
          </a:xfrm>
          <a:prstGeom prst="rect">
            <a:avLst/>
          </a:prstGeom>
        </p:spPr>
      </p:pic>
      <p:graphicFrame>
        <p:nvGraphicFramePr>
          <p:cNvPr id="3" name="Chart 2"/>
          <p:cNvGraphicFramePr/>
          <p:nvPr>
            <p:extLst>
              <p:ext uri="{D42A27DB-BD31-4B8C-83A1-F6EECF244321}">
                <p14:modId xmlns:p14="http://schemas.microsoft.com/office/powerpoint/2010/main" val="2619022175"/>
              </p:ext>
            </p:extLst>
          </p:nvPr>
        </p:nvGraphicFramePr>
        <p:xfrm>
          <a:off x="4988829" y="478366"/>
          <a:ext cx="5638800" cy="2425695"/>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Box 35"/>
          <p:cNvSpPr txBox="1"/>
          <p:nvPr/>
        </p:nvSpPr>
        <p:spPr>
          <a:xfrm>
            <a:off x="6884327" y="2289945"/>
            <a:ext cx="641783" cy="340138"/>
          </a:xfrm>
          <a:prstGeom prst="rect">
            <a:avLst/>
          </a:prstGeom>
          <a:noFill/>
        </p:spPr>
        <p:txBody>
          <a:bodyPr wrap="square" rtlCol="0">
            <a:spAutoFit/>
          </a:bodyPr>
          <a:lstStyle/>
          <a:p>
            <a:r>
              <a:rPr lang="en-GB" sz="800"/>
              <a:t>Fairly satisfied</a:t>
            </a:r>
          </a:p>
        </p:txBody>
      </p:sp>
      <p:sp>
        <p:nvSpPr>
          <p:cNvPr id="37" name="Rectangle 36"/>
          <p:cNvSpPr/>
          <p:nvPr/>
        </p:nvSpPr>
        <p:spPr>
          <a:xfrm>
            <a:off x="6791748" y="2396947"/>
            <a:ext cx="130165" cy="1107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33"/>
          <p:cNvSpPr/>
          <p:nvPr/>
        </p:nvSpPr>
        <p:spPr>
          <a:xfrm>
            <a:off x="7646352" y="2380951"/>
            <a:ext cx="130165" cy="11073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TextBox 34"/>
          <p:cNvSpPr txBox="1"/>
          <p:nvPr/>
        </p:nvSpPr>
        <p:spPr>
          <a:xfrm>
            <a:off x="7776517" y="2275831"/>
            <a:ext cx="629384" cy="340138"/>
          </a:xfrm>
          <a:prstGeom prst="rect">
            <a:avLst/>
          </a:prstGeom>
          <a:noFill/>
        </p:spPr>
        <p:txBody>
          <a:bodyPr wrap="square" rtlCol="0">
            <a:spAutoFit/>
          </a:bodyPr>
          <a:lstStyle/>
          <a:p>
            <a:r>
              <a:rPr lang="en-GB" sz="800"/>
              <a:t>Very satisfied</a:t>
            </a:r>
          </a:p>
        </p:txBody>
      </p:sp>
      <p:sp>
        <p:nvSpPr>
          <p:cNvPr id="32" name="Rectangle 31"/>
          <p:cNvSpPr/>
          <p:nvPr/>
        </p:nvSpPr>
        <p:spPr>
          <a:xfrm>
            <a:off x="8469266" y="2072465"/>
            <a:ext cx="128009" cy="110738"/>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TextBox 32"/>
          <p:cNvSpPr txBox="1"/>
          <p:nvPr/>
        </p:nvSpPr>
        <p:spPr>
          <a:xfrm>
            <a:off x="8545673" y="1965133"/>
            <a:ext cx="641784" cy="340138"/>
          </a:xfrm>
          <a:prstGeom prst="rect">
            <a:avLst/>
          </a:prstGeom>
          <a:noFill/>
        </p:spPr>
        <p:txBody>
          <a:bodyPr wrap="square" rtlCol="0">
            <a:spAutoFit/>
          </a:bodyPr>
          <a:lstStyle/>
          <a:p>
            <a:r>
              <a:rPr lang="en-GB" sz="800"/>
              <a:t>Neither/ nor</a:t>
            </a:r>
          </a:p>
        </p:txBody>
      </p:sp>
      <p:sp>
        <p:nvSpPr>
          <p:cNvPr id="30" name="Rectangle 29"/>
          <p:cNvSpPr/>
          <p:nvPr/>
        </p:nvSpPr>
        <p:spPr>
          <a:xfrm>
            <a:off x="7646347" y="2072465"/>
            <a:ext cx="130179" cy="112950"/>
          </a:xfrm>
          <a:prstGeom prst="rect">
            <a:avLst/>
          </a:prstGeom>
          <a:solidFill>
            <a:srgbClr val="E14C0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TextBox 30"/>
          <p:cNvSpPr txBox="1"/>
          <p:nvPr/>
        </p:nvSpPr>
        <p:spPr>
          <a:xfrm>
            <a:off x="7726877" y="1965133"/>
            <a:ext cx="703230" cy="340138"/>
          </a:xfrm>
          <a:prstGeom prst="rect">
            <a:avLst/>
          </a:prstGeom>
          <a:noFill/>
        </p:spPr>
        <p:txBody>
          <a:bodyPr wrap="square" rtlCol="0">
            <a:spAutoFit/>
          </a:bodyPr>
          <a:lstStyle/>
          <a:p>
            <a:r>
              <a:rPr lang="en-GB" sz="800"/>
              <a:t>Fairly dissatisfied</a:t>
            </a:r>
          </a:p>
        </p:txBody>
      </p:sp>
      <p:sp>
        <p:nvSpPr>
          <p:cNvPr id="28" name="Rectangle 27"/>
          <p:cNvSpPr/>
          <p:nvPr/>
        </p:nvSpPr>
        <p:spPr>
          <a:xfrm>
            <a:off x="6791286" y="2070253"/>
            <a:ext cx="130179" cy="11295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TextBox 28"/>
          <p:cNvSpPr txBox="1"/>
          <p:nvPr/>
        </p:nvSpPr>
        <p:spPr>
          <a:xfrm>
            <a:off x="6885289" y="1950095"/>
            <a:ext cx="703230" cy="245258"/>
          </a:xfrm>
          <a:prstGeom prst="rect">
            <a:avLst/>
          </a:prstGeom>
          <a:noFill/>
        </p:spPr>
        <p:txBody>
          <a:bodyPr wrap="square" rtlCol="0">
            <a:spAutoFit/>
          </a:bodyPr>
          <a:lstStyle/>
          <a:p>
            <a:r>
              <a:rPr lang="en-GB" sz="800"/>
              <a:t>Very dissatisfied</a:t>
            </a:r>
          </a:p>
        </p:txBody>
      </p:sp>
      <p:sp>
        <p:nvSpPr>
          <p:cNvPr id="38" name="TextBox 37"/>
          <p:cNvSpPr txBox="1"/>
          <p:nvPr/>
        </p:nvSpPr>
        <p:spPr>
          <a:xfrm>
            <a:off x="6632183" y="5533641"/>
            <a:ext cx="2492967" cy="215444"/>
          </a:xfrm>
          <a:prstGeom prst="rect">
            <a:avLst/>
          </a:prstGeom>
          <a:noFill/>
        </p:spPr>
        <p:txBody>
          <a:bodyPr wrap="square" rtlCol="0">
            <a:spAutoFit/>
          </a:bodyPr>
          <a:lstStyle/>
          <a:p>
            <a:r>
              <a:rPr lang="en-GB" sz="800" i="1" dirty="0">
                <a:solidFill>
                  <a:prstClr val="white">
                    <a:lumMod val="65000"/>
                  </a:prstClr>
                </a:solidFill>
              </a:rPr>
              <a:t>Sample size: 609 (Lowlander 238, Highlander 371)</a:t>
            </a:r>
          </a:p>
        </p:txBody>
      </p:sp>
      <p:graphicFrame>
        <p:nvGraphicFramePr>
          <p:cNvPr id="42" name="Chart 41"/>
          <p:cNvGraphicFramePr/>
          <p:nvPr>
            <p:extLst>
              <p:ext uri="{D42A27DB-BD31-4B8C-83A1-F6EECF244321}">
                <p14:modId xmlns:p14="http://schemas.microsoft.com/office/powerpoint/2010/main" val="3847055929"/>
              </p:ext>
            </p:extLst>
          </p:nvPr>
        </p:nvGraphicFramePr>
        <p:xfrm>
          <a:off x="3116377" y="2580145"/>
          <a:ext cx="2782800" cy="1239842"/>
        </p:xfrm>
        <a:graphic>
          <a:graphicData uri="http://schemas.openxmlformats.org/drawingml/2006/chart">
            <c:chart xmlns:c="http://schemas.openxmlformats.org/drawingml/2006/chart" xmlns:r="http://schemas.openxmlformats.org/officeDocument/2006/relationships" r:id="rId6"/>
          </a:graphicData>
        </a:graphic>
      </p:graphicFrame>
      <p:pic>
        <p:nvPicPr>
          <p:cNvPr id="43" name="Picture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6812" y="4971371"/>
            <a:ext cx="501648" cy="468000"/>
          </a:xfrm>
          <a:prstGeom prst="rect">
            <a:avLst/>
          </a:prstGeom>
        </p:spPr>
      </p:pic>
      <p:pic>
        <p:nvPicPr>
          <p:cNvPr id="44" name="Picture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96812" y="4423629"/>
            <a:ext cx="633263" cy="576000"/>
          </a:xfrm>
          <a:prstGeom prst="rect">
            <a:avLst/>
          </a:prstGeom>
        </p:spPr>
      </p:pic>
      <p:sp>
        <p:nvSpPr>
          <p:cNvPr id="45" name="TextBox 44"/>
          <p:cNvSpPr txBox="1"/>
          <p:nvPr/>
        </p:nvSpPr>
        <p:spPr>
          <a:xfrm>
            <a:off x="2119848" y="4488986"/>
            <a:ext cx="647700" cy="461665"/>
          </a:xfrm>
          <a:prstGeom prst="rect">
            <a:avLst/>
          </a:prstGeom>
          <a:noFill/>
        </p:spPr>
        <p:txBody>
          <a:bodyPr wrap="square" rtlCol="0">
            <a:spAutoFit/>
          </a:bodyPr>
          <a:lstStyle/>
          <a:p>
            <a:r>
              <a:rPr lang="en-GB" sz="2400" dirty="0">
                <a:solidFill>
                  <a:schemeClr val="tx2"/>
                </a:solidFill>
              </a:rPr>
              <a:t>43</a:t>
            </a:r>
            <a:endParaRPr lang="en-GB" dirty="0">
              <a:solidFill>
                <a:schemeClr val="tx2"/>
              </a:solidFill>
            </a:endParaRPr>
          </a:p>
        </p:txBody>
      </p:sp>
      <p:sp>
        <p:nvSpPr>
          <p:cNvPr id="46" name="TextBox 45"/>
          <p:cNvSpPr txBox="1"/>
          <p:nvPr/>
        </p:nvSpPr>
        <p:spPr>
          <a:xfrm>
            <a:off x="2087203" y="4945333"/>
            <a:ext cx="647700" cy="461665"/>
          </a:xfrm>
          <a:prstGeom prst="rect">
            <a:avLst/>
          </a:prstGeom>
          <a:noFill/>
        </p:spPr>
        <p:txBody>
          <a:bodyPr wrap="square" rtlCol="0">
            <a:spAutoFit/>
          </a:bodyPr>
          <a:lstStyle/>
          <a:p>
            <a:r>
              <a:rPr lang="en-GB" sz="2400" dirty="0">
                <a:solidFill>
                  <a:schemeClr val="tx2"/>
                </a:solidFill>
              </a:rPr>
              <a:t>30</a:t>
            </a:r>
          </a:p>
        </p:txBody>
      </p:sp>
      <p:grpSp>
        <p:nvGrpSpPr>
          <p:cNvPr id="47" name="Group 46"/>
          <p:cNvGrpSpPr>
            <a:grpSpLocks noChangeAspect="1"/>
          </p:cNvGrpSpPr>
          <p:nvPr/>
        </p:nvGrpSpPr>
        <p:grpSpPr>
          <a:xfrm>
            <a:off x="311317" y="4300705"/>
            <a:ext cx="1064687" cy="1032464"/>
            <a:chOff x="2856488" y="4429125"/>
            <a:chExt cx="928088" cy="900000"/>
          </a:xfrm>
        </p:grpSpPr>
        <p:sp>
          <p:nvSpPr>
            <p:cNvPr id="48" name="Oval 47"/>
            <p:cNvSpPr>
              <a:spLocks noChangeAspect="1"/>
            </p:cNvSpPr>
            <p:nvPr/>
          </p:nvSpPr>
          <p:spPr>
            <a:xfrm>
              <a:off x="2856488" y="4429125"/>
              <a:ext cx="928088" cy="90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TextBox 48"/>
            <p:cNvSpPr txBox="1"/>
            <p:nvPr/>
          </p:nvSpPr>
          <p:spPr>
            <a:xfrm>
              <a:off x="2863883" y="4561187"/>
              <a:ext cx="890589" cy="617065"/>
            </a:xfrm>
            <a:prstGeom prst="rect">
              <a:avLst/>
            </a:prstGeom>
            <a:noFill/>
          </p:spPr>
          <p:txBody>
            <a:bodyPr wrap="square" rtlCol="0">
              <a:spAutoFit/>
            </a:bodyPr>
            <a:lstStyle/>
            <a:p>
              <a:pPr algn="ctr"/>
              <a:r>
                <a:rPr lang="en-GB" sz="4000" b="1" dirty="0">
                  <a:solidFill>
                    <a:schemeClr val="tx2"/>
                  </a:solidFill>
                </a:rPr>
                <a:t>13</a:t>
              </a:r>
              <a:endParaRPr lang="en-GB" sz="3000" b="1" dirty="0">
                <a:solidFill>
                  <a:schemeClr val="tx2"/>
                </a:solidFill>
              </a:endParaRPr>
            </a:p>
          </p:txBody>
        </p:sp>
      </p:grpSp>
      <p:sp>
        <p:nvSpPr>
          <p:cNvPr id="50" name="TextBox 49"/>
          <p:cNvSpPr txBox="1"/>
          <p:nvPr/>
        </p:nvSpPr>
        <p:spPr>
          <a:xfrm>
            <a:off x="1396770" y="4195035"/>
            <a:ext cx="1443036" cy="246221"/>
          </a:xfrm>
          <a:prstGeom prst="rect">
            <a:avLst/>
          </a:prstGeom>
          <a:noFill/>
        </p:spPr>
        <p:txBody>
          <a:bodyPr wrap="square" rtlCol="0">
            <a:spAutoFit/>
          </a:bodyPr>
          <a:lstStyle/>
          <a:p>
            <a:pPr algn="ctr"/>
            <a:r>
              <a:rPr lang="en-GB" sz="1000" b="1">
                <a:solidFill>
                  <a:schemeClr val="tx2"/>
                </a:solidFill>
              </a:rPr>
              <a:t>Net Promoter Score</a:t>
            </a:r>
          </a:p>
        </p:txBody>
      </p:sp>
      <p:sp>
        <p:nvSpPr>
          <p:cNvPr id="51" name="Rectangle 50"/>
          <p:cNvSpPr/>
          <p:nvPr/>
        </p:nvSpPr>
        <p:spPr>
          <a:xfrm>
            <a:off x="107617" y="4057176"/>
            <a:ext cx="2802280" cy="1332862"/>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56" name="Table 55"/>
          <p:cNvGraphicFramePr>
            <a:graphicFrameLocks noGrp="1"/>
          </p:cNvGraphicFramePr>
          <p:nvPr>
            <p:extLst>
              <p:ext uri="{D42A27DB-BD31-4B8C-83A1-F6EECF244321}">
                <p14:modId xmlns:p14="http://schemas.microsoft.com/office/powerpoint/2010/main" val="71537141"/>
              </p:ext>
            </p:extLst>
          </p:nvPr>
        </p:nvGraphicFramePr>
        <p:xfrm>
          <a:off x="5888545" y="3887493"/>
          <a:ext cx="3175001" cy="1672233"/>
        </p:xfrm>
        <a:graphic>
          <a:graphicData uri="http://schemas.openxmlformats.org/drawingml/2006/table">
            <a:tbl>
              <a:tblPr firstRow="1" bandRow="1">
                <a:tableStyleId>{5C22544A-7EE6-4342-B048-85BDC9FD1C3A}</a:tableStyleId>
              </a:tblPr>
              <a:tblGrid>
                <a:gridCol w="1391505">
                  <a:extLst>
                    <a:ext uri="{9D8B030D-6E8A-4147-A177-3AD203B41FA5}">
                      <a16:colId xmlns:a16="http://schemas.microsoft.com/office/drawing/2014/main" val="20000"/>
                    </a:ext>
                  </a:extLst>
                </a:gridCol>
                <a:gridCol w="903329">
                  <a:extLst>
                    <a:ext uri="{9D8B030D-6E8A-4147-A177-3AD203B41FA5}">
                      <a16:colId xmlns:a16="http://schemas.microsoft.com/office/drawing/2014/main" val="20001"/>
                    </a:ext>
                  </a:extLst>
                </a:gridCol>
                <a:gridCol w="880167">
                  <a:extLst>
                    <a:ext uri="{9D8B030D-6E8A-4147-A177-3AD203B41FA5}">
                      <a16:colId xmlns:a16="http://schemas.microsoft.com/office/drawing/2014/main" val="20002"/>
                    </a:ext>
                  </a:extLst>
                </a:gridCol>
              </a:tblGrid>
              <a:tr h="273963">
                <a:tc>
                  <a:txBody>
                    <a:bodyPr/>
                    <a:lstStyle/>
                    <a:p>
                      <a:pPr algn="l"/>
                      <a:endParaRPr lang="en-GB" sz="1000"/>
                    </a:p>
                  </a:txBody>
                  <a:tcPr anchor="ctr">
                    <a:noFill/>
                  </a:tcPr>
                </a:tc>
                <a:tc>
                  <a:txBody>
                    <a:bodyPr/>
                    <a:lstStyle/>
                    <a:p>
                      <a:pPr algn="ctr"/>
                      <a:r>
                        <a:rPr lang="en-GB" sz="1000"/>
                        <a:t>Lowlander</a:t>
                      </a:r>
                    </a:p>
                  </a:txBody>
                  <a:tcPr anchor="ctr"/>
                </a:tc>
                <a:tc>
                  <a:txBody>
                    <a:bodyPr/>
                    <a:lstStyle/>
                    <a:p>
                      <a:pPr algn="ctr"/>
                      <a:r>
                        <a:rPr lang="en-GB" sz="1000"/>
                        <a:t>Highlander</a:t>
                      </a:r>
                    </a:p>
                  </a:txBody>
                  <a:tcPr anchor="ctr">
                    <a:solidFill>
                      <a:schemeClr val="accent2">
                        <a:lumMod val="75000"/>
                      </a:schemeClr>
                    </a:solidFill>
                  </a:tcPr>
                </a:tc>
                <a:extLst>
                  <a:ext uri="{0D108BD9-81ED-4DB2-BD59-A6C34878D82A}">
                    <a16:rowId xmlns:a16="http://schemas.microsoft.com/office/drawing/2014/main" val="10000"/>
                  </a:ext>
                </a:extLst>
              </a:tr>
              <a:tr h="26670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GB" sz="1000" b="1">
                          <a:solidFill>
                            <a:schemeClr val="tx2"/>
                          </a:solidFill>
                        </a:rPr>
                        <a:t>Journey experience</a:t>
                      </a:r>
                    </a:p>
                  </a:txBody>
                  <a:tcPr anchor="ctr"/>
                </a:tc>
                <a:tc>
                  <a:txBody>
                    <a:bodyPr/>
                    <a:lstStyle/>
                    <a:p>
                      <a:pPr marL="0" algn="ctr" defTabSz="457200" rtl="0" eaLnBrk="1" latinLnBrk="0" hangingPunct="1"/>
                      <a:r>
                        <a:rPr lang="en-GB" sz="1000" b="1" kern="1200" dirty="0">
                          <a:solidFill>
                            <a:schemeClr val="tx1"/>
                          </a:solidFill>
                          <a:latin typeface="+mn-lt"/>
                          <a:ea typeface="+mn-ea"/>
                          <a:cs typeface="+mn-cs"/>
                        </a:rPr>
                        <a:t>84%</a:t>
                      </a:r>
                    </a:p>
                  </a:txBody>
                  <a:tcPr anchor="ctr"/>
                </a:tc>
                <a:tc>
                  <a:txBody>
                    <a:bodyPr/>
                    <a:lstStyle/>
                    <a:p>
                      <a:pPr marL="0" algn="ctr" defTabSz="457200" rtl="0" eaLnBrk="1" latinLnBrk="0" hangingPunct="1"/>
                      <a:r>
                        <a:rPr lang="en-GB" sz="1000" b="1" kern="1200" dirty="0">
                          <a:solidFill>
                            <a:schemeClr val="tx1"/>
                          </a:solidFill>
                          <a:latin typeface="+mn-lt"/>
                          <a:ea typeface="+mn-ea"/>
                          <a:cs typeface="+mn-cs"/>
                        </a:rPr>
                        <a:t>89%</a:t>
                      </a:r>
                    </a:p>
                  </a:txBody>
                  <a:tcPr anchor="ctr"/>
                </a:tc>
                <a:extLst>
                  <a:ext uri="{0D108BD9-81ED-4DB2-BD59-A6C34878D82A}">
                    <a16:rowId xmlns:a16="http://schemas.microsoft.com/office/drawing/2014/main" val="10001"/>
                  </a:ext>
                </a:extLst>
              </a:tr>
              <a:tr h="24765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GB" sz="1000" b="1">
                          <a:solidFill>
                            <a:schemeClr val="tx2"/>
                          </a:solidFill>
                        </a:rPr>
                        <a:t>Met / </a:t>
                      </a:r>
                    </a:p>
                    <a:p>
                      <a:pPr marL="0" marR="0" indent="0" algn="r" defTabSz="457200" rtl="0" eaLnBrk="1" fontAlgn="auto" latinLnBrk="0" hangingPunct="1">
                        <a:lnSpc>
                          <a:spcPct val="100000"/>
                        </a:lnSpc>
                        <a:spcBef>
                          <a:spcPts val="0"/>
                        </a:spcBef>
                        <a:spcAft>
                          <a:spcPts val="0"/>
                        </a:spcAft>
                        <a:buClrTx/>
                        <a:buSzTx/>
                        <a:buFontTx/>
                        <a:buNone/>
                        <a:tabLst/>
                        <a:defRPr/>
                      </a:pPr>
                      <a:r>
                        <a:rPr lang="en-GB" sz="1000" b="1">
                          <a:solidFill>
                            <a:schemeClr val="tx2"/>
                          </a:solidFill>
                        </a:rPr>
                        <a:t>Above</a:t>
                      </a:r>
                      <a:r>
                        <a:rPr lang="en-GB" sz="1000" b="1" baseline="0">
                          <a:solidFill>
                            <a:schemeClr val="tx2"/>
                          </a:solidFill>
                        </a:rPr>
                        <a:t> expectation</a:t>
                      </a:r>
                      <a:endParaRPr lang="en-GB" sz="1000" b="1">
                        <a:solidFill>
                          <a:schemeClr val="tx2"/>
                        </a:solidFill>
                      </a:endParaRPr>
                    </a:p>
                  </a:txBody>
                  <a:tcPr anchor="ctr"/>
                </a:tc>
                <a:tc>
                  <a:txBody>
                    <a:bodyPr/>
                    <a:lstStyle/>
                    <a:p>
                      <a:pPr marL="0" algn="ctr" defTabSz="457200" rtl="0" eaLnBrk="1" latinLnBrk="0" hangingPunct="1"/>
                      <a:r>
                        <a:rPr lang="en-GB" sz="1000" b="1" kern="1200" dirty="0">
                          <a:solidFill>
                            <a:schemeClr val="tx1"/>
                          </a:solidFill>
                          <a:latin typeface="+mn-lt"/>
                          <a:ea typeface="+mn-ea"/>
                          <a:cs typeface="+mn-cs"/>
                        </a:rPr>
                        <a:t>68%</a:t>
                      </a:r>
                    </a:p>
                  </a:txBody>
                  <a:tcPr anchor="ctr"/>
                </a:tc>
                <a:tc>
                  <a:txBody>
                    <a:bodyPr/>
                    <a:lstStyle/>
                    <a:p>
                      <a:pPr marL="0" algn="ctr" defTabSz="457200" rtl="0" eaLnBrk="1" latinLnBrk="0" hangingPunct="1"/>
                      <a:r>
                        <a:rPr lang="en-GB" sz="1000" b="1" kern="1200" dirty="0">
                          <a:solidFill>
                            <a:schemeClr val="tx1"/>
                          </a:solidFill>
                          <a:latin typeface="+mn-lt"/>
                          <a:ea typeface="+mn-ea"/>
                          <a:cs typeface="+mn-cs"/>
                        </a:rPr>
                        <a:t>75%</a:t>
                      </a:r>
                    </a:p>
                  </a:txBody>
                  <a:tcPr anchor="ctr"/>
                </a:tc>
                <a:extLst>
                  <a:ext uri="{0D108BD9-81ED-4DB2-BD59-A6C34878D82A}">
                    <a16:rowId xmlns:a16="http://schemas.microsoft.com/office/drawing/2014/main" val="3602091856"/>
                  </a:ext>
                </a:extLst>
              </a:tr>
              <a:tr h="24765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GB" sz="1000" b="1" baseline="0">
                          <a:solidFill>
                            <a:schemeClr val="tx2"/>
                          </a:solidFill>
                        </a:rPr>
                        <a:t>Overall satisfaction</a:t>
                      </a:r>
                      <a:endParaRPr lang="en-GB" sz="1000" b="1">
                        <a:solidFill>
                          <a:schemeClr val="tx2"/>
                        </a:solidFill>
                      </a:endParaRPr>
                    </a:p>
                  </a:txBody>
                  <a:tcPr anchor="ctr"/>
                </a:tc>
                <a:tc>
                  <a:txBody>
                    <a:bodyPr/>
                    <a:lstStyle/>
                    <a:p>
                      <a:pPr marL="0" algn="ctr" defTabSz="457200" rtl="0" eaLnBrk="1" latinLnBrk="0" hangingPunct="1"/>
                      <a:r>
                        <a:rPr lang="en-GB" sz="1000" b="1" kern="1200" dirty="0">
                          <a:solidFill>
                            <a:schemeClr val="tx1"/>
                          </a:solidFill>
                          <a:latin typeface="+mn-lt"/>
                          <a:ea typeface="+mn-ea"/>
                          <a:cs typeface="+mn-cs"/>
                        </a:rPr>
                        <a:t>68%</a:t>
                      </a:r>
                    </a:p>
                  </a:txBody>
                  <a:tcPr anchor="ctr"/>
                </a:tc>
                <a:tc>
                  <a:txBody>
                    <a:bodyPr/>
                    <a:lstStyle/>
                    <a:p>
                      <a:pPr marL="0" algn="ctr" defTabSz="457200" rtl="0" eaLnBrk="1" latinLnBrk="0" hangingPunct="1"/>
                      <a:r>
                        <a:rPr lang="en-GB" sz="1000" b="1" kern="1200" dirty="0">
                          <a:solidFill>
                            <a:schemeClr val="tx1"/>
                          </a:solidFill>
                          <a:latin typeface="+mn-lt"/>
                          <a:ea typeface="+mn-ea"/>
                          <a:cs typeface="+mn-cs"/>
                        </a:rPr>
                        <a:t>75%</a:t>
                      </a:r>
                    </a:p>
                  </a:txBody>
                  <a:tcPr anchor="ctr"/>
                </a:tc>
                <a:extLst>
                  <a:ext uri="{0D108BD9-81ED-4DB2-BD59-A6C34878D82A}">
                    <a16:rowId xmlns:a16="http://schemas.microsoft.com/office/drawing/2014/main" val="10002"/>
                  </a:ext>
                </a:extLst>
              </a:tr>
              <a:tr h="222885">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GB" sz="1000" b="1">
                          <a:solidFill>
                            <a:schemeClr val="tx2"/>
                          </a:solidFill>
                        </a:rPr>
                        <a:t>Net Promoter Score</a:t>
                      </a:r>
                    </a:p>
                  </a:txBody>
                  <a:tcPr anchor="ctr"/>
                </a:tc>
                <a:tc>
                  <a:txBody>
                    <a:bodyPr/>
                    <a:lstStyle/>
                    <a:p>
                      <a:pPr marL="0" algn="ctr" defTabSz="457200" rtl="0" eaLnBrk="1" latinLnBrk="0" hangingPunct="1"/>
                      <a:r>
                        <a:rPr lang="en-GB" sz="1000" b="1" kern="1200" dirty="0">
                          <a:solidFill>
                            <a:schemeClr val="dk1"/>
                          </a:solidFill>
                          <a:latin typeface="+mn-lt"/>
                          <a:ea typeface="+mn-ea"/>
                          <a:cs typeface="+mn-cs"/>
                        </a:rPr>
                        <a:t>3%</a:t>
                      </a:r>
                    </a:p>
                  </a:txBody>
                  <a:tcPr anchor="ctr"/>
                </a:tc>
                <a:tc>
                  <a:txBody>
                    <a:bodyPr/>
                    <a:lstStyle/>
                    <a:p>
                      <a:pPr marL="0" algn="ctr" defTabSz="457200" rtl="0" eaLnBrk="1" latinLnBrk="0" hangingPunct="1"/>
                      <a:r>
                        <a:rPr lang="en-GB" sz="1000" b="1" kern="1200" dirty="0">
                          <a:solidFill>
                            <a:schemeClr val="dk1"/>
                          </a:solidFill>
                          <a:latin typeface="+mn-lt"/>
                          <a:ea typeface="+mn-ea"/>
                          <a:cs typeface="+mn-cs"/>
                        </a:rPr>
                        <a:t>19%</a:t>
                      </a:r>
                    </a:p>
                  </a:txBody>
                  <a:tcPr anchor="ctr"/>
                </a:tc>
                <a:extLst>
                  <a:ext uri="{0D108BD9-81ED-4DB2-BD59-A6C34878D82A}">
                    <a16:rowId xmlns:a16="http://schemas.microsoft.com/office/drawing/2014/main" val="10004"/>
                  </a:ext>
                </a:extLst>
              </a:tr>
              <a:tr h="222885">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GB" sz="1000" b="1">
                          <a:solidFill>
                            <a:schemeClr val="tx2"/>
                          </a:solidFill>
                        </a:rPr>
                        <a:t>Future Use</a:t>
                      </a:r>
                    </a:p>
                  </a:txBody>
                  <a:tcPr anchor="ctr"/>
                </a:tc>
                <a:tc>
                  <a:txBody>
                    <a:bodyPr/>
                    <a:lstStyle/>
                    <a:p>
                      <a:pPr marL="0" algn="ctr" defTabSz="457200" rtl="0" eaLnBrk="1" latinLnBrk="0" hangingPunct="1"/>
                      <a:r>
                        <a:rPr lang="en-GB" sz="1000" b="1" kern="1200" dirty="0">
                          <a:solidFill>
                            <a:schemeClr val="dk1"/>
                          </a:solidFill>
                          <a:latin typeface="+mn-lt"/>
                          <a:ea typeface="+mn-ea"/>
                          <a:cs typeface="+mn-cs"/>
                        </a:rPr>
                        <a:t>55%</a:t>
                      </a:r>
                    </a:p>
                  </a:txBody>
                  <a:tcPr anchor="ctr"/>
                </a:tc>
                <a:tc>
                  <a:txBody>
                    <a:bodyPr/>
                    <a:lstStyle/>
                    <a:p>
                      <a:pPr marL="0" algn="ctr" defTabSz="457200" rtl="0" eaLnBrk="1" latinLnBrk="0" hangingPunct="1"/>
                      <a:r>
                        <a:rPr lang="en-GB" sz="1000" b="1" kern="1200" dirty="0">
                          <a:solidFill>
                            <a:schemeClr val="dk1"/>
                          </a:solidFill>
                          <a:latin typeface="+mn-lt"/>
                          <a:ea typeface="+mn-ea"/>
                          <a:cs typeface="+mn-cs"/>
                        </a:rPr>
                        <a:t>63%</a:t>
                      </a:r>
                    </a:p>
                  </a:txBody>
                  <a:tcPr anchor="ctr"/>
                </a:tc>
                <a:extLst>
                  <a:ext uri="{0D108BD9-81ED-4DB2-BD59-A6C34878D82A}">
                    <a16:rowId xmlns:a16="http://schemas.microsoft.com/office/drawing/2014/main" val="10005"/>
                  </a:ext>
                </a:extLst>
              </a:tr>
            </a:tbl>
          </a:graphicData>
        </a:graphic>
      </p:graphicFrame>
      <p:graphicFrame>
        <p:nvGraphicFramePr>
          <p:cNvPr id="19" name="Chart 18"/>
          <p:cNvGraphicFramePr/>
          <p:nvPr>
            <p:extLst>
              <p:ext uri="{D42A27DB-BD31-4B8C-83A1-F6EECF244321}">
                <p14:modId xmlns:p14="http://schemas.microsoft.com/office/powerpoint/2010/main" val="118757240"/>
              </p:ext>
            </p:extLst>
          </p:nvPr>
        </p:nvGraphicFramePr>
        <p:xfrm>
          <a:off x="3142872" y="660069"/>
          <a:ext cx="2794804" cy="1799409"/>
        </p:xfrm>
        <a:graphic>
          <a:graphicData uri="http://schemas.openxmlformats.org/drawingml/2006/chart">
            <c:chart xmlns:c="http://schemas.openxmlformats.org/drawingml/2006/chart" xmlns:r="http://schemas.openxmlformats.org/officeDocument/2006/relationships" r:id="rId9"/>
          </a:graphicData>
        </a:graphic>
      </p:graphicFrame>
      <p:grpSp>
        <p:nvGrpSpPr>
          <p:cNvPr id="8" name="Group 7"/>
          <p:cNvGrpSpPr/>
          <p:nvPr/>
        </p:nvGrpSpPr>
        <p:grpSpPr>
          <a:xfrm>
            <a:off x="589484" y="707694"/>
            <a:ext cx="2097145" cy="1926047"/>
            <a:chOff x="3719189" y="707694"/>
            <a:chExt cx="2097145" cy="1926047"/>
          </a:xfrm>
        </p:grpSpPr>
        <p:sp>
          <p:nvSpPr>
            <p:cNvPr id="61" name="TextBox 60"/>
            <p:cNvSpPr txBox="1"/>
            <p:nvPr/>
          </p:nvSpPr>
          <p:spPr>
            <a:xfrm>
              <a:off x="3818647" y="2036801"/>
              <a:ext cx="508039" cy="246221"/>
            </a:xfrm>
            <a:prstGeom prst="rect">
              <a:avLst/>
            </a:prstGeom>
            <a:noFill/>
          </p:spPr>
          <p:txBody>
            <a:bodyPr wrap="square" rtlCol="0">
              <a:spAutoFit/>
            </a:bodyPr>
            <a:lstStyle/>
            <a:p>
              <a:pPr algn="ctr"/>
              <a:r>
                <a:rPr lang="en-GB" sz="1000" b="1" dirty="0"/>
                <a:t>13%</a:t>
              </a:r>
            </a:p>
          </p:txBody>
        </p:sp>
        <p:sp>
          <p:nvSpPr>
            <p:cNvPr id="63" name="TextBox 62"/>
            <p:cNvSpPr txBox="1"/>
            <p:nvPr/>
          </p:nvSpPr>
          <p:spPr>
            <a:xfrm>
              <a:off x="4831909" y="2041010"/>
              <a:ext cx="508039" cy="246221"/>
            </a:xfrm>
            <a:prstGeom prst="rect">
              <a:avLst/>
            </a:prstGeom>
            <a:noFill/>
          </p:spPr>
          <p:txBody>
            <a:bodyPr wrap="square" rtlCol="0">
              <a:spAutoFit/>
            </a:bodyPr>
            <a:lstStyle/>
            <a:p>
              <a:pPr algn="ctr"/>
              <a:r>
                <a:rPr lang="en-GB" sz="1000" b="1" dirty="0"/>
                <a:t>87%</a:t>
              </a:r>
            </a:p>
          </p:txBody>
        </p:sp>
        <p:sp>
          <p:nvSpPr>
            <p:cNvPr id="2" name="TextBox 1"/>
            <p:cNvSpPr txBox="1"/>
            <p:nvPr/>
          </p:nvSpPr>
          <p:spPr>
            <a:xfrm>
              <a:off x="3719189" y="707694"/>
              <a:ext cx="1863349" cy="246221"/>
            </a:xfrm>
            <a:prstGeom prst="rect">
              <a:avLst/>
            </a:prstGeom>
            <a:noFill/>
          </p:spPr>
          <p:txBody>
            <a:bodyPr wrap="square" rtlCol="0">
              <a:spAutoFit/>
            </a:bodyPr>
            <a:lstStyle/>
            <a:p>
              <a:pPr algn="ctr"/>
              <a:r>
                <a:rPr lang="en-GB" sz="1000" b="1"/>
                <a:t>Overall journey experience</a:t>
              </a:r>
            </a:p>
          </p:txBody>
        </p:sp>
        <p:sp>
          <p:nvSpPr>
            <p:cNvPr id="4" name="5-Point Star 3"/>
            <p:cNvSpPr/>
            <p:nvPr/>
          </p:nvSpPr>
          <p:spPr>
            <a:xfrm>
              <a:off x="3722620" y="1084377"/>
              <a:ext cx="269237" cy="25452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 name="5-Point Star 51"/>
            <p:cNvSpPr/>
            <p:nvPr/>
          </p:nvSpPr>
          <p:spPr>
            <a:xfrm>
              <a:off x="4122670" y="1084377"/>
              <a:ext cx="269237" cy="25452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5-Point Star 52"/>
            <p:cNvSpPr/>
            <p:nvPr/>
          </p:nvSpPr>
          <p:spPr>
            <a:xfrm>
              <a:off x="4513195" y="1084377"/>
              <a:ext cx="269237" cy="25452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 name="5-Point Star 53"/>
            <p:cNvSpPr/>
            <p:nvPr/>
          </p:nvSpPr>
          <p:spPr>
            <a:xfrm>
              <a:off x="4875145" y="1074852"/>
              <a:ext cx="269237" cy="25452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5-Point Star 54"/>
            <p:cNvSpPr/>
            <p:nvPr/>
          </p:nvSpPr>
          <p:spPr>
            <a:xfrm>
              <a:off x="5265670" y="1084377"/>
              <a:ext cx="269237" cy="25452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3728714" y="1419225"/>
              <a:ext cx="272668" cy="246221"/>
            </a:xfrm>
            <a:prstGeom prst="rect">
              <a:avLst/>
            </a:prstGeom>
            <a:noFill/>
          </p:spPr>
          <p:txBody>
            <a:bodyPr wrap="square" rtlCol="0">
              <a:spAutoFit/>
            </a:bodyPr>
            <a:lstStyle/>
            <a:p>
              <a:pPr algn="ctr"/>
              <a:r>
                <a:rPr lang="en-GB" sz="1000" b="1"/>
                <a:t>1</a:t>
              </a:r>
            </a:p>
          </p:txBody>
        </p:sp>
        <p:sp>
          <p:nvSpPr>
            <p:cNvPr id="57" name="TextBox 56"/>
            <p:cNvSpPr txBox="1"/>
            <p:nvPr/>
          </p:nvSpPr>
          <p:spPr>
            <a:xfrm>
              <a:off x="4119239" y="1428750"/>
              <a:ext cx="272668" cy="246221"/>
            </a:xfrm>
            <a:prstGeom prst="rect">
              <a:avLst/>
            </a:prstGeom>
            <a:noFill/>
          </p:spPr>
          <p:txBody>
            <a:bodyPr wrap="square" rtlCol="0">
              <a:spAutoFit/>
            </a:bodyPr>
            <a:lstStyle/>
            <a:p>
              <a:pPr algn="ctr"/>
              <a:r>
                <a:rPr lang="en-GB" sz="1000" b="1"/>
                <a:t>2</a:t>
              </a:r>
            </a:p>
          </p:txBody>
        </p:sp>
        <p:sp>
          <p:nvSpPr>
            <p:cNvPr id="58" name="TextBox 57"/>
            <p:cNvSpPr txBox="1"/>
            <p:nvPr/>
          </p:nvSpPr>
          <p:spPr>
            <a:xfrm>
              <a:off x="4519289" y="1428750"/>
              <a:ext cx="272668" cy="246221"/>
            </a:xfrm>
            <a:prstGeom prst="rect">
              <a:avLst/>
            </a:prstGeom>
            <a:noFill/>
          </p:spPr>
          <p:txBody>
            <a:bodyPr wrap="square" rtlCol="0">
              <a:spAutoFit/>
            </a:bodyPr>
            <a:lstStyle/>
            <a:p>
              <a:pPr algn="ctr"/>
              <a:r>
                <a:rPr lang="en-GB" sz="1000" b="1"/>
                <a:t>3</a:t>
              </a:r>
            </a:p>
          </p:txBody>
        </p:sp>
        <p:sp>
          <p:nvSpPr>
            <p:cNvPr id="59" name="TextBox 58"/>
            <p:cNvSpPr txBox="1"/>
            <p:nvPr/>
          </p:nvSpPr>
          <p:spPr>
            <a:xfrm>
              <a:off x="4881239" y="1428750"/>
              <a:ext cx="272668" cy="246221"/>
            </a:xfrm>
            <a:prstGeom prst="rect">
              <a:avLst/>
            </a:prstGeom>
            <a:noFill/>
          </p:spPr>
          <p:txBody>
            <a:bodyPr wrap="square" rtlCol="0">
              <a:spAutoFit/>
            </a:bodyPr>
            <a:lstStyle/>
            <a:p>
              <a:pPr algn="ctr"/>
              <a:r>
                <a:rPr lang="en-GB" sz="1000" b="1"/>
                <a:t>4</a:t>
              </a:r>
            </a:p>
          </p:txBody>
        </p:sp>
        <p:sp>
          <p:nvSpPr>
            <p:cNvPr id="60" name="TextBox 59"/>
            <p:cNvSpPr txBox="1"/>
            <p:nvPr/>
          </p:nvSpPr>
          <p:spPr>
            <a:xfrm>
              <a:off x="5281289" y="1428750"/>
              <a:ext cx="272668" cy="246221"/>
            </a:xfrm>
            <a:prstGeom prst="rect">
              <a:avLst/>
            </a:prstGeom>
            <a:noFill/>
          </p:spPr>
          <p:txBody>
            <a:bodyPr wrap="square" rtlCol="0">
              <a:spAutoFit/>
            </a:bodyPr>
            <a:lstStyle/>
            <a:p>
              <a:pPr algn="ctr"/>
              <a:r>
                <a:rPr lang="en-GB" sz="1000" b="1"/>
                <a:t>5</a:t>
              </a:r>
            </a:p>
          </p:txBody>
        </p:sp>
        <p:sp>
          <p:nvSpPr>
            <p:cNvPr id="11" name="Right Brace 10"/>
            <p:cNvSpPr/>
            <p:nvPr/>
          </p:nvSpPr>
          <p:spPr>
            <a:xfrm>
              <a:off x="3971924" y="1634431"/>
              <a:ext cx="188845" cy="407248"/>
            </a:xfrm>
            <a:prstGeom prst="rightBrace">
              <a:avLst/>
            </a:prstGeom>
            <a:ln w="12700">
              <a:solidFill>
                <a:schemeClr val="tx1"/>
              </a:solidFill>
            </a:ln>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4" name="Right Brace 63"/>
            <p:cNvSpPr/>
            <p:nvPr/>
          </p:nvSpPr>
          <p:spPr>
            <a:xfrm>
              <a:off x="4951436" y="1467786"/>
              <a:ext cx="187962" cy="752992"/>
            </a:xfrm>
            <a:prstGeom prst="rightBrace">
              <a:avLst/>
            </a:prstGeom>
            <a:ln w="12700">
              <a:solidFill>
                <a:schemeClr val="tx1"/>
              </a:solidFill>
            </a:ln>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TextBox 6"/>
            <p:cNvSpPr txBox="1"/>
            <p:nvPr/>
          </p:nvSpPr>
          <p:spPr>
            <a:xfrm>
              <a:off x="4982911" y="2387520"/>
              <a:ext cx="833423" cy="246221"/>
            </a:xfrm>
            <a:prstGeom prst="rect">
              <a:avLst/>
            </a:prstGeom>
            <a:noFill/>
          </p:spPr>
          <p:txBody>
            <a:bodyPr wrap="square" rtlCol="0">
              <a:spAutoFit/>
            </a:bodyPr>
            <a:lstStyle/>
            <a:p>
              <a:r>
                <a:rPr lang="en-GB" sz="1000" b="1" dirty="0"/>
                <a:t>Ave – 3.7</a:t>
              </a:r>
            </a:p>
          </p:txBody>
        </p:sp>
      </p:grpSp>
      <p:graphicFrame>
        <p:nvGraphicFramePr>
          <p:cNvPr id="65" name="Chart 64"/>
          <p:cNvGraphicFramePr/>
          <p:nvPr>
            <p:extLst>
              <p:ext uri="{D42A27DB-BD31-4B8C-83A1-F6EECF244321}">
                <p14:modId xmlns:p14="http://schemas.microsoft.com/office/powerpoint/2010/main" val="2106934905"/>
              </p:ext>
            </p:extLst>
          </p:nvPr>
        </p:nvGraphicFramePr>
        <p:xfrm>
          <a:off x="3003633" y="3847903"/>
          <a:ext cx="2884912" cy="1799409"/>
        </p:xfrm>
        <a:graphic>
          <a:graphicData uri="http://schemas.openxmlformats.org/drawingml/2006/chart">
            <c:chart xmlns:c="http://schemas.openxmlformats.org/drawingml/2006/chart" xmlns:r="http://schemas.openxmlformats.org/officeDocument/2006/relationships" r:id="rId10"/>
          </a:graphicData>
        </a:graphic>
      </p:graphicFrame>
      <p:cxnSp>
        <p:nvCxnSpPr>
          <p:cNvPr id="15" name="Straight Connector 14"/>
          <p:cNvCxnSpPr/>
          <p:nvPr/>
        </p:nvCxnSpPr>
        <p:spPr>
          <a:xfrm flipV="1">
            <a:off x="107617" y="3817473"/>
            <a:ext cx="8955929" cy="30430"/>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66" name="Title 11">
            <a:extLst>
              <a:ext uri="{FF2B5EF4-FFF2-40B4-BE49-F238E27FC236}">
                <a16:creationId xmlns:a16="http://schemas.microsoft.com/office/drawing/2014/main" id="{6747B202-C859-47EE-925C-4B407E5F42D4}"/>
              </a:ext>
            </a:extLst>
          </p:cNvPr>
          <p:cNvSpPr>
            <a:spLocks noGrp="1"/>
          </p:cNvSpPr>
          <p:nvPr>
            <p:ph type="title"/>
          </p:nvPr>
        </p:nvSpPr>
        <p:spPr>
          <a:xfrm>
            <a:off x="0" y="10013"/>
            <a:ext cx="9143999" cy="712624"/>
          </a:xfrm>
        </p:spPr>
        <p:txBody>
          <a:bodyPr vert="horz" lIns="91440" tIns="45720" rIns="91440" bIns="45720" anchor="t"/>
          <a:lstStyle/>
          <a:p>
            <a:pPr algn="ctr"/>
            <a:r>
              <a:rPr lang="en-GB" sz="2000" dirty="0"/>
              <a:t>Caledonian Sleeper Passenger Satisfaction</a:t>
            </a:r>
            <a:br>
              <a:rPr lang="en-GB" sz="2000" dirty="0"/>
            </a:br>
            <a:r>
              <a:rPr lang="en-GB" sz="1600" dirty="0"/>
              <a:t>Quarter 1: </a:t>
            </a:r>
            <a:r>
              <a:rPr lang="en-US" sz="1600" dirty="0"/>
              <a:t>1 April – 21 June 2025</a:t>
            </a:r>
            <a:endParaRPr lang="en-GB" dirty="0"/>
          </a:p>
        </p:txBody>
      </p:sp>
    </p:spTree>
    <p:extLst>
      <p:ext uri="{BB962C8B-B14F-4D97-AF65-F5344CB8AC3E}">
        <p14:creationId xmlns:p14="http://schemas.microsoft.com/office/powerpoint/2010/main" val="3832186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3380407155"/>
              </p:ext>
            </p:extLst>
          </p:nvPr>
        </p:nvGraphicFramePr>
        <p:xfrm>
          <a:off x="790221" y="1313896"/>
          <a:ext cx="7306214" cy="375475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2"/>
          <p:cNvSpPr>
            <a:spLocks noGrp="1"/>
          </p:cNvSpPr>
          <p:nvPr>
            <p:ph type="title"/>
          </p:nvPr>
        </p:nvSpPr>
        <p:spPr>
          <a:xfrm>
            <a:off x="434975" y="574568"/>
            <a:ext cx="8042275" cy="608012"/>
          </a:xfrm>
        </p:spPr>
        <p:txBody>
          <a:bodyPr/>
          <a:lstStyle/>
          <a:p>
            <a:r>
              <a:rPr lang="en-GB" dirty="0"/>
              <a:t>If Caledonian Sleeper were hotel chain</a:t>
            </a:r>
          </a:p>
        </p:txBody>
      </p:sp>
      <p:sp>
        <p:nvSpPr>
          <p:cNvPr id="8" name="TextBox 7"/>
          <p:cNvSpPr txBox="1"/>
          <p:nvPr/>
        </p:nvSpPr>
        <p:spPr>
          <a:xfrm>
            <a:off x="790575" y="5215532"/>
            <a:ext cx="7067550" cy="369332"/>
          </a:xfrm>
          <a:prstGeom prst="rect">
            <a:avLst/>
          </a:prstGeom>
          <a:noFill/>
        </p:spPr>
        <p:txBody>
          <a:bodyPr wrap="square" rtlCol="0">
            <a:spAutoFit/>
          </a:bodyPr>
          <a:lstStyle/>
          <a:p>
            <a:r>
              <a:rPr lang="en-GB" sz="900" i="1" dirty="0">
                <a:solidFill>
                  <a:prstClr val="white">
                    <a:lumMod val="50000"/>
                  </a:prstClr>
                </a:solidFill>
              </a:rPr>
              <a:t>Q34. And just for fun, if Caledonian Sleeper were a hotel chain, what category would you put it into</a:t>
            </a:r>
            <a:r>
              <a:rPr lang="en-GB" sz="900" i="1" dirty="0">
                <a:solidFill>
                  <a:srgbClr val="928B81"/>
                </a:solidFill>
                <a:cs typeface="Arial" pitchFamily="34" charset="0"/>
              </a:rPr>
              <a:t>?</a:t>
            </a:r>
          </a:p>
          <a:p>
            <a:r>
              <a:rPr lang="en-GB" sz="900" i="1" dirty="0">
                <a:solidFill>
                  <a:srgbClr val="928B81"/>
                </a:solidFill>
                <a:cs typeface="Arial" pitchFamily="34" charset="0"/>
              </a:rPr>
              <a:t>Base: All with an opinion (566)</a:t>
            </a:r>
            <a:endParaRPr lang="en-GB" sz="900" i="1" dirty="0">
              <a:solidFill>
                <a:prstClr val="white">
                  <a:lumMod val="50000"/>
                </a:prstClr>
              </a:solidFill>
            </a:endParaRPr>
          </a:p>
        </p:txBody>
      </p:sp>
      <p:sp>
        <p:nvSpPr>
          <p:cNvPr id="9" name="TextBox 8"/>
          <p:cNvSpPr txBox="1"/>
          <p:nvPr/>
        </p:nvSpPr>
        <p:spPr>
          <a:xfrm>
            <a:off x="434975" y="1037583"/>
            <a:ext cx="5400600" cy="307777"/>
          </a:xfrm>
          <a:prstGeom prst="rect">
            <a:avLst/>
          </a:prstGeom>
          <a:noFill/>
        </p:spPr>
        <p:txBody>
          <a:bodyPr wrap="square" rtlCol="0">
            <a:spAutoFit/>
          </a:bodyPr>
          <a:lstStyle/>
          <a:p>
            <a:r>
              <a:rPr lang="en-GB" sz="1400" i="1" dirty="0">
                <a:solidFill>
                  <a:prstClr val="black"/>
                </a:solidFill>
                <a:cs typeface="Arial" pitchFamily="34" charset="0"/>
              </a:rPr>
              <a:t>Quarter 1 2025/26 %</a:t>
            </a:r>
          </a:p>
        </p:txBody>
      </p:sp>
    </p:spTree>
    <p:extLst>
      <p:ext uri="{BB962C8B-B14F-4D97-AF65-F5344CB8AC3E}">
        <p14:creationId xmlns:p14="http://schemas.microsoft.com/office/powerpoint/2010/main" val="2138318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839770691"/>
              </p:ext>
            </p:extLst>
          </p:nvPr>
        </p:nvGraphicFramePr>
        <p:xfrm>
          <a:off x="1269618" y="1473697"/>
          <a:ext cx="7306214" cy="375475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2"/>
          <p:cNvSpPr>
            <a:spLocks noGrp="1"/>
          </p:cNvSpPr>
          <p:nvPr>
            <p:ph type="title"/>
          </p:nvPr>
        </p:nvSpPr>
        <p:spPr>
          <a:xfrm>
            <a:off x="434975" y="414768"/>
            <a:ext cx="8042275" cy="608012"/>
          </a:xfrm>
        </p:spPr>
        <p:txBody>
          <a:bodyPr/>
          <a:lstStyle/>
          <a:p>
            <a:r>
              <a:rPr lang="en-GB" dirty="0"/>
              <a:t>Overall description of journey</a:t>
            </a:r>
          </a:p>
        </p:txBody>
      </p:sp>
      <p:sp>
        <p:nvSpPr>
          <p:cNvPr id="8" name="TextBox 7"/>
          <p:cNvSpPr txBox="1"/>
          <p:nvPr/>
        </p:nvSpPr>
        <p:spPr>
          <a:xfrm>
            <a:off x="790575" y="5375333"/>
            <a:ext cx="7067550" cy="369332"/>
          </a:xfrm>
          <a:prstGeom prst="rect">
            <a:avLst/>
          </a:prstGeom>
          <a:noFill/>
        </p:spPr>
        <p:txBody>
          <a:bodyPr wrap="square" rtlCol="0">
            <a:spAutoFit/>
          </a:bodyPr>
          <a:lstStyle/>
          <a:p>
            <a:r>
              <a:rPr lang="en-GB" sz="900" i="1" dirty="0">
                <a:solidFill>
                  <a:prstClr val="white">
                    <a:lumMod val="50000"/>
                  </a:prstClr>
                </a:solidFill>
              </a:rPr>
              <a:t>Q29. Thinking back how would you sum up your experience of the Caledonian Sleeper</a:t>
            </a:r>
            <a:r>
              <a:rPr lang="en-GB" sz="900" i="1" dirty="0">
                <a:solidFill>
                  <a:srgbClr val="928B81"/>
                </a:solidFill>
                <a:cs typeface="Arial" pitchFamily="34" charset="0"/>
              </a:rPr>
              <a:t>? What words best describe your journey?</a:t>
            </a:r>
          </a:p>
          <a:p>
            <a:r>
              <a:rPr lang="en-GB" sz="900" i="1" dirty="0">
                <a:solidFill>
                  <a:srgbClr val="928B81"/>
                </a:solidFill>
                <a:cs typeface="Arial" pitchFamily="34" charset="0"/>
              </a:rPr>
              <a:t>Base: All (819)</a:t>
            </a:r>
            <a:endParaRPr lang="en-GB" sz="900" i="1" dirty="0">
              <a:solidFill>
                <a:prstClr val="white">
                  <a:lumMod val="50000"/>
                </a:prstClr>
              </a:solidFill>
            </a:endParaRPr>
          </a:p>
        </p:txBody>
      </p:sp>
      <p:sp>
        <p:nvSpPr>
          <p:cNvPr id="9" name="TextBox 8"/>
          <p:cNvSpPr txBox="1"/>
          <p:nvPr/>
        </p:nvSpPr>
        <p:spPr>
          <a:xfrm>
            <a:off x="434975" y="877783"/>
            <a:ext cx="5400600" cy="307777"/>
          </a:xfrm>
          <a:prstGeom prst="rect">
            <a:avLst/>
          </a:prstGeom>
          <a:noFill/>
        </p:spPr>
        <p:txBody>
          <a:bodyPr wrap="square" rtlCol="0">
            <a:spAutoFit/>
          </a:bodyPr>
          <a:lstStyle/>
          <a:p>
            <a:r>
              <a:rPr lang="en-GB" sz="1400" i="1" dirty="0">
                <a:solidFill>
                  <a:prstClr val="black"/>
                </a:solidFill>
                <a:cs typeface="Arial" pitchFamily="34" charset="0"/>
              </a:rPr>
              <a:t>Quarter 1 2025/26 %</a:t>
            </a:r>
          </a:p>
        </p:txBody>
      </p:sp>
      <p:sp>
        <p:nvSpPr>
          <p:cNvPr id="6" name="TextBox 5"/>
          <p:cNvSpPr txBox="1"/>
          <p:nvPr/>
        </p:nvSpPr>
        <p:spPr>
          <a:xfrm>
            <a:off x="436449" y="1269880"/>
            <a:ext cx="5400600" cy="307777"/>
          </a:xfrm>
          <a:prstGeom prst="rect">
            <a:avLst/>
          </a:prstGeom>
          <a:noFill/>
        </p:spPr>
        <p:txBody>
          <a:bodyPr wrap="square" rtlCol="0">
            <a:spAutoFit/>
          </a:bodyPr>
          <a:lstStyle/>
          <a:p>
            <a:r>
              <a:rPr lang="en-GB" sz="1400" i="1" dirty="0">
                <a:solidFill>
                  <a:prstClr val="black"/>
                </a:solidFill>
                <a:cs typeface="Arial" pitchFamily="34" charset="0"/>
              </a:rPr>
              <a:t>Top five</a:t>
            </a:r>
          </a:p>
        </p:txBody>
      </p:sp>
      <p:sp>
        <p:nvSpPr>
          <p:cNvPr id="10" name="TextBox 9"/>
          <p:cNvSpPr txBox="1"/>
          <p:nvPr/>
        </p:nvSpPr>
        <p:spPr>
          <a:xfrm>
            <a:off x="429049" y="3206690"/>
            <a:ext cx="5400600" cy="307777"/>
          </a:xfrm>
          <a:prstGeom prst="rect">
            <a:avLst/>
          </a:prstGeom>
          <a:noFill/>
        </p:spPr>
        <p:txBody>
          <a:bodyPr wrap="square" rtlCol="0">
            <a:spAutoFit/>
          </a:bodyPr>
          <a:lstStyle/>
          <a:p>
            <a:r>
              <a:rPr lang="en-GB" sz="1400" i="1" dirty="0">
                <a:solidFill>
                  <a:prstClr val="black"/>
                </a:solidFill>
                <a:cs typeface="Arial" pitchFamily="34" charset="0"/>
              </a:rPr>
              <a:t>Bottom five</a:t>
            </a:r>
          </a:p>
        </p:txBody>
      </p:sp>
    </p:spTree>
    <p:extLst>
      <p:ext uri="{BB962C8B-B14F-4D97-AF65-F5344CB8AC3E}">
        <p14:creationId xmlns:p14="http://schemas.microsoft.com/office/powerpoint/2010/main" val="518940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49324" y="742949"/>
            <a:ext cx="6988175" cy="2390867"/>
          </a:xfrm>
        </p:spPr>
        <p:txBody>
          <a:bodyPr/>
          <a:lstStyle/>
          <a:p>
            <a:pPr algn="ctr"/>
            <a:r>
              <a:rPr lang="en-GB" dirty="0">
                <a:latin typeface="Arial" pitchFamily="34" charset="0"/>
                <a:cs typeface="Arial" pitchFamily="34" charset="0"/>
              </a:rPr>
              <a:t>Caledonian Sleeper</a:t>
            </a:r>
          </a:p>
          <a:p>
            <a:pPr algn="ctr"/>
            <a:endParaRPr lang="en-GB" sz="2800" dirty="0">
              <a:latin typeface="Arial" pitchFamily="34" charset="0"/>
              <a:cs typeface="Arial" pitchFamily="34" charset="0"/>
            </a:endParaRPr>
          </a:p>
          <a:p>
            <a:pPr algn="ctr"/>
            <a:r>
              <a:rPr lang="en-GB" sz="4000" dirty="0">
                <a:latin typeface="Arial" pitchFamily="34" charset="0"/>
                <a:cs typeface="Arial" pitchFamily="34" charset="0"/>
              </a:rPr>
              <a:t>Journey expectations</a:t>
            </a:r>
            <a:endParaRPr lang="en-GB" sz="4000" i="1" dirty="0">
              <a:latin typeface="Arial" pitchFamily="34" charset="0"/>
              <a:cs typeface="Arial" pitchFamily="34" charset="0"/>
            </a:endParaRPr>
          </a:p>
          <a:p>
            <a:endParaRPr lang="en-GB" dirty="0"/>
          </a:p>
        </p:txBody>
      </p:sp>
    </p:spTree>
    <p:extLst>
      <p:ext uri="{BB962C8B-B14F-4D97-AF65-F5344CB8AC3E}">
        <p14:creationId xmlns:p14="http://schemas.microsoft.com/office/powerpoint/2010/main" val="3639033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3429656588"/>
              </p:ext>
            </p:extLst>
          </p:nvPr>
        </p:nvGraphicFramePr>
        <p:xfrm>
          <a:off x="1269618" y="1473697"/>
          <a:ext cx="7306214" cy="375475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790575" y="5375333"/>
            <a:ext cx="7067550" cy="369332"/>
          </a:xfrm>
          <a:prstGeom prst="rect">
            <a:avLst/>
          </a:prstGeom>
          <a:noFill/>
        </p:spPr>
        <p:txBody>
          <a:bodyPr wrap="square" rtlCol="0">
            <a:spAutoFit/>
          </a:bodyPr>
          <a:lstStyle/>
          <a:p>
            <a:r>
              <a:rPr lang="en-GB" sz="900" i="1" dirty="0">
                <a:solidFill>
                  <a:prstClr val="white">
                    <a:lumMod val="50000"/>
                  </a:prstClr>
                </a:solidFill>
              </a:rPr>
              <a:t>Q4. Thinking about the day you travelled, what were your feelings or thoughts before your journey on the Caledonian Sleeper</a:t>
            </a:r>
            <a:r>
              <a:rPr lang="en-GB" sz="900" i="1" dirty="0">
                <a:solidFill>
                  <a:srgbClr val="928B81"/>
                </a:solidFill>
                <a:cs typeface="Arial" pitchFamily="34" charset="0"/>
              </a:rPr>
              <a:t>?</a:t>
            </a:r>
          </a:p>
          <a:p>
            <a:r>
              <a:rPr lang="en-GB" sz="900" i="1" dirty="0">
                <a:solidFill>
                  <a:srgbClr val="928B81"/>
                </a:solidFill>
                <a:cs typeface="Arial" pitchFamily="34" charset="0"/>
              </a:rPr>
              <a:t>Base: All (819)</a:t>
            </a:r>
            <a:endParaRPr lang="en-GB" sz="900" i="1" dirty="0">
              <a:solidFill>
                <a:prstClr val="white">
                  <a:lumMod val="50000"/>
                </a:prstClr>
              </a:solidFill>
            </a:endParaRPr>
          </a:p>
        </p:txBody>
      </p:sp>
      <p:sp>
        <p:nvSpPr>
          <p:cNvPr id="9" name="TextBox 8"/>
          <p:cNvSpPr txBox="1"/>
          <p:nvPr/>
        </p:nvSpPr>
        <p:spPr>
          <a:xfrm>
            <a:off x="434975" y="877783"/>
            <a:ext cx="5400600" cy="307777"/>
          </a:xfrm>
          <a:prstGeom prst="rect">
            <a:avLst/>
          </a:prstGeom>
          <a:noFill/>
        </p:spPr>
        <p:txBody>
          <a:bodyPr wrap="square" rtlCol="0">
            <a:spAutoFit/>
          </a:bodyPr>
          <a:lstStyle/>
          <a:p>
            <a:r>
              <a:rPr lang="en-GB" sz="1400" i="1" dirty="0">
                <a:solidFill>
                  <a:prstClr val="black"/>
                </a:solidFill>
                <a:cs typeface="Arial" pitchFamily="34" charset="0"/>
              </a:rPr>
              <a:t>Quarter 1 2025/26 %</a:t>
            </a:r>
          </a:p>
        </p:txBody>
      </p:sp>
      <p:sp>
        <p:nvSpPr>
          <p:cNvPr id="6" name="TextBox 5"/>
          <p:cNvSpPr txBox="1"/>
          <p:nvPr/>
        </p:nvSpPr>
        <p:spPr>
          <a:xfrm>
            <a:off x="436449" y="1269880"/>
            <a:ext cx="5400600" cy="307777"/>
          </a:xfrm>
          <a:prstGeom prst="rect">
            <a:avLst/>
          </a:prstGeom>
          <a:noFill/>
        </p:spPr>
        <p:txBody>
          <a:bodyPr wrap="square" rtlCol="0">
            <a:spAutoFit/>
          </a:bodyPr>
          <a:lstStyle/>
          <a:p>
            <a:r>
              <a:rPr lang="en-GB" sz="1400" i="1" dirty="0">
                <a:solidFill>
                  <a:prstClr val="black"/>
                </a:solidFill>
                <a:cs typeface="Arial" pitchFamily="34" charset="0"/>
              </a:rPr>
              <a:t>Top five</a:t>
            </a:r>
          </a:p>
        </p:txBody>
      </p:sp>
      <p:sp>
        <p:nvSpPr>
          <p:cNvPr id="10" name="TextBox 9"/>
          <p:cNvSpPr txBox="1"/>
          <p:nvPr/>
        </p:nvSpPr>
        <p:spPr>
          <a:xfrm>
            <a:off x="429049" y="3206690"/>
            <a:ext cx="5400600" cy="307777"/>
          </a:xfrm>
          <a:prstGeom prst="rect">
            <a:avLst/>
          </a:prstGeom>
          <a:noFill/>
        </p:spPr>
        <p:txBody>
          <a:bodyPr wrap="square" rtlCol="0">
            <a:spAutoFit/>
          </a:bodyPr>
          <a:lstStyle/>
          <a:p>
            <a:r>
              <a:rPr lang="en-GB" sz="1400" i="1" dirty="0">
                <a:solidFill>
                  <a:prstClr val="black"/>
                </a:solidFill>
                <a:cs typeface="Arial" pitchFamily="34" charset="0"/>
              </a:rPr>
              <a:t>Bottom five</a:t>
            </a:r>
          </a:p>
        </p:txBody>
      </p:sp>
      <p:sp>
        <p:nvSpPr>
          <p:cNvPr id="12" name="Title 2"/>
          <p:cNvSpPr>
            <a:spLocks noGrp="1"/>
          </p:cNvSpPr>
          <p:nvPr>
            <p:ph type="title"/>
          </p:nvPr>
        </p:nvSpPr>
        <p:spPr>
          <a:xfrm>
            <a:off x="390585" y="414766"/>
            <a:ext cx="8042275" cy="770793"/>
          </a:xfrm>
        </p:spPr>
        <p:txBody>
          <a:bodyPr/>
          <a:lstStyle/>
          <a:p>
            <a:r>
              <a:rPr lang="en-GB" dirty="0"/>
              <a:t>Thoughts and feelings pre-journey</a:t>
            </a:r>
          </a:p>
        </p:txBody>
      </p:sp>
    </p:spTree>
    <p:extLst>
      <p:ext uri="{BB962C8B-B14F-4D97-AF65-F5344CB8AC3E}">
        <p14:creationId xmlns:p14="http://schemas.microsoft.com/office/powerpoint/2010/main" val="889101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233695185"/>
              </p:ext>
            </p:extLst>
          </p:nvPr>
        </p:nvGraphicFramePr>
        <p:xfrm>
          <a:off x="101244" y="772675"/>
          <a:ext cx="8446212"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90575" y="5330945"/>
            <a:ext cx="7067550" cy="369332"/>
          </a:xfrm>
          <a:prstGeom prst="rect">
            <a:avLst/>
          </a:prstGeom>
          <a:noFill/>
        </p:spPr>
        <p:txBody>
          <a:bodyPr wrap="square" rtlCol="0">
            <a:spAutoFit/>
          </a:bodyPr>
          <a:lstStyle/>
          <a:p>
            <a:r>
              <a:rPr lang="en-GB" sz="900" i="1" dirty="0">
                <a:solidFill>
                  <a:prstClr val="white">
                    <a:lumMod val="50000"/>
                  </a:prstClr>
                </a:solidFill>
              </a:rPr>
              <a:t>Q5. Overall, taking everything into account, how well did your journey on the Caledonian Sleeper live up to your expectations</a:t>
            </a:r>
            <a:r>
              <a:rPr lang="en-GB" sz="900" i="1" dirty="0">
                <a:solidFill>
                  <a:srgbClr val="928B81"/>
                </a:solidFill>
                <a:cs typeface="Arial" pitchFamily="34" charset="0"/>
              </a:rPr>
              <a:t>?</a:t>
            </a:r>
          </a:p>
          <a:p>
            <a:r>
              <a:rPr lang="en-GB" sz="900" i="1" dirty="0">
                <a:solidFill>
                  <a:srgbClr val="928B81"/>
                </a:solidFill>
                <a:cs typeface="Arial" pitchFamily="34" charset="0"/>
              </a:rPr>
              <a:t>Base: in brackets above</a:t>
            </a:r>
            <a:endParaRPr lang="en-GB" sz="900" i="1" dirty="0">
              <a:solidFill>
                <a:prstClr val="white">
                  <a:lumMod val="50000"/>
                </a:prstClr>
              </a:solidFill>
            </a:endParaRPr>
          </a:p>
        </p:txBody>
      </p:sp>
      <p:sp>
        <p:nvSpPr>
          <p:cNvPr id="9" name="Title 2"/>
          <p:cNvSpPr txBox="1">
            <a:spLocks/>
          </p:cNvSpPr>
          <p:nvPr/>
        </p:nvSpPr>
        <p:spPr>
          <a:xfrm>
            <a:off x="0" y="468669"/>
            <a:ext cx="9144000"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Met expectations by passenger group</a:t>
            </a:r>
          </a:p>
        </p:txBody>
      </p:sp>
    </p:spTree>
    <p:extLst>
      <p:ext uri="{BB962C8B-B14F-4D97-AF65-F5344CB8AC3E}">
        <p14:creationId xmlns:p14="http://schemas.microsoft.com/office/powerpoint/2010/main" val="2333270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047825545"/>
              </p:ext>
            </p:extLst>
          </p:nvPr>
        </p:nvGraphicFramePr>
        <p:xfrm>
          <a:off x="886222" y="804158"/>
          <a:ext cx="744458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2"/>
          <p:cNvSpPr txBox="1">
            <a:spLocks/>
          </p:cNvSpPr>
          <p:nvPr/>
        </p:nvSpPr>
        <p:spPr>
          <a:xfrm>
            <a:off x="587375" y="468669"/>
            <a:ext cx="8042275"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Met expectations by route</a:t>
            </a:r>
          </a:p>
        </p:txBody>
      </p:sp>
      <p:sp>
        <p:nvSpPr>
          <p:cNvPr id="5" name="TextBox 4"/>
          <p:cNvSpPr txBox="1"/>
          <p:nvPr/>
        </p:nvSpPr>
        <p:spPr>
          <a:xfrm>
            <a:off x="790575" y="5330945"/>
            <a:ext cx="7067550" cy="369332"/>
          </a:xfrm>
          <a:prstGeom prst="rect">
            <a:avLst/>
          </a:prstGeom>
          <a:noFill/>
        </p:spPr>
        <p:txBody>
          <a:bodyPr wrap="square" rtlCol="0">
            <a:spAutoFit/>
          </a:bodyPr>
          <a:lstStyle/>
          <a:p>
            <a:r>
              <a:rPr lang="en-GB" sz="900" i="1" dirty="0">
                <a:solidFill>
                  <a:prstClr val="white">
                    <a:lumMod val="50000"/>
                  </a:prstClr>
                </a:solidFill>
              </a:rPr>
              <a:t>Q5. Overall, taking everything into account, how well did your journey on the Caledonian Sleeper live up to your expectations</a:t>
            </a:r>
            <a:r>
              <a:rPr lang="en-GB" sz="900" i="1" dirty="0">
                <a:solidFill>
                  <a:srgbClr val="928B81"/>
                </a:solidFill>
                <a:cs typeface="Arial" pitchFamily="34" charset="0"/>
              </a:rPr>
              <a:t>?</a:t>
            </a:r>
          </a:p>
          <a:p>
            <a:r>
              <a:rPr lang="en-GB" sz="900" i="1" dirty="0">
                <a:solidFill>
                  <a:srgbClr val="928B81"/>
                </a:solidFill>
                <a:cs typeface="Arial" pitchFamily="34" charset="0"/>
              </a:rPr>
              <a:t>Base: in brackets above</a:t>
            </a:r>
            <a:endParaRPr lang="en-GB" sz="900" i="1" dirty="0">
              <a:solidFill>
                <a:prstClr val="white">
                  <a:lumMod val="50000"/>
                </a:prstClr>
              </a:solidFill>
            </a:endParaRPr>
          </a:p>
        </p:txBody>
      </p:sp>
    </p:spTree>
    <p:extLst>
      <p:ext uri="{BB962C8B-B14F-4D97-AF65-F5344CB8AC3E}">
        <p14:creationId xmlns:p14="http://schemas.microsoft.com/office/powerpoint/2010/main" val="577915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34975" y="295393"/>
            <a:ext cx="8042275" cy="608012"/>
          </a:xfrm>
        </p:spPr>
        <p:txBody>
          <a:bodyPr/>
          <a:lstStyle/>
          <a:p>
            <a:pPr algn="ctr"/>
            <a:r>
              <a:rPr lang="en-GB" dirty="0"/>
              <a:t>Met expectations - trend</a:t>
            </a:r>
          </a:p>
        </p:txBody>
      </p:sp>
      <p:sp>
        <p:nvSpPr>
          <p:cNvPr id="6" name="TextBox 5"/>
          <p:cNvSpPr txBox="1"/>
          <p:nvPr/>
        </p:nvSpPr>
        <p:spPr>
          <a:xfrm>
            <a:off x="573870" y="691296"/>
            <a:ext cx="5400600" cy="492443"/>
          </a:xfrm>
          <a:prstGeom prst="rect">
            <a:avLst/>
          </a:prstGeom>
          <a:noFill/>
        </p:spPr>
        <p:txBody>
          <a:bodyPr wrap="square" rtlCol="0">
            <a:spAutoFit/>
          </a:bodyPr>
          <a:lstStyle/>
          <a:p>
            <a:r>
              <a:rPr lang="en-GB" sz="1400" i="1" dirty="0">
                <a:solidFill>
                  <a:prstClr val="black"/>
                </a:solidFill>
                <a:cs typeface="Arial" pitchFamily="34" charset="0"/>
              </a:rPr>
              <a:t>Met expectations</a:t>
            </a:r>
          </a:p>
          <a:p>
            <a:r>
              <a:rPr lang="en-GB" sz="1100" i="1" dirty="0">
                <a:solidFill>
                  <a:prstClr val="black"/>
                </a:solidFill>
                <a:cs typeface="Arial" pitchFamily="34" charset="0"/>
              </a:rPr>
              <a:t>Trend: % Way above/Exceeded/Met my expectations</a:t>
            </a:r>
          </a:p>
        </p:txBody>
      </p:sp>
      <p:graphicFrame>
        <p:nvGraphicFramePr>
          <p:cNvPr id="8" name="Chart 7"/>
          <p:cNvGraphicFramePr/>
          <p:nvPr>
            <p:extLst>
              <p:ext uri="{D42A27DB-BD31-4B8C-83A1-F6EECF244321}">
                <p14:modId xmlns:p14="http://schemas.microsoft.com/office/powerpoint/2010/main" val="1974981754"/>
              </p:ext>
            </p:extLst>
          </p:nvPr>
        </p:nvGraphicFramePr>
        <p:xfrm>
          <a:off x="899592" y="1302597"/>
          <a:ext cx="705678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90575" y="5419725"/>
            <a:ext cx="7067550" cy="230832"/>
          </a:xfrm>
          <a:prstGeom prst="rect">
            <a:avLst/>
          </a:prstGeom>
          <a:noFill/>
        </p:spPr>
        <p:txBody>
          <a:bodyPr wrap="square" rtlCol="0">
            <a:spAutoFit/>
          </a:bodyPr>
          <a:lstStyle/>
          <a:p>
            <a:r>
              <a:rPr lang="en-GB" sz="900" i="1" dirty="0">
                <a:solidFill>
                  <a:prstClr val="white">
                    <a:lumMod val="50000"/>
                  </a:prstClr>
                </a:solidFill>
              </a:rPr>
              <a:t>Q5. Overall, taking everything into account, how well did your journey on the Caledonian Sleeper live up to your expectations</a:t>
            </a:r>
            <a:r>
              <a:rPr lang="en-GB" sz="900" i="1" dirty="0">
                <a:solidFill>
                  <a:srgbClr val="928B81"/>
                </a:solidFill>
                <a:cs typeface="Arial" pitchFamily="34" charset="0"/>
              </a:rPr>
              <a:t>?</a:t>
            </a:r>
          </a:p>
        </p:txBody>
      </p:sp>
    </p:spTree>
    <p:extLst>
      <p:ext uri="{BB962C8B-B14F-4D97-AF65-F5344CB8AC3E}">
        <p14:creationId xmlns:p14="http://schemas.microsoft.com/office/powerpoint/2010/main" val="2533294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949324" y="742949"/>
            <a:ext cx="6988175" cy="2772607"/>
          </a:xfrm>
        </p:spPr>
        <p:txBody>
          <a:bodyPr/>
          <a:lstStyle/>
          <a:p>
            <a:pPr algn="ctr"/>
            <a:r>
              <a:rPr lang="en-GB" dirty="0">
                <a:latin typeface="Arial" pitchFamily="34" charset="0"/>
                <a:cs typeface="Arial" pitchFamily="34" charset="0"/>
              </a:rPr>
              <a:t>Caledonian Sleeper</a:t>
            </a:r>
          </a:p>
          <a:p>
            <a:pPr algn="ctr"/>
            <a:endParaRPr lang="en-GB" sz="2800" dirty="0">
              <a:latin typeface="Arial" pitchFamily="34" charset="0"/>
              <a:cs typeface="Arial" pitchFamily="34" charset="0"/>
            </a:endParaRPr>
          </a:p>
          <a:p>
            <a:pPr algn="ctr"/>
            <a:r>
              <a:rPr lang="en-GB" sz="4000" dirty="0">
                <a:latin typeface="Arial" pitchFamily="34" charset="0"/>
                <a:cs typeface="Arial" pitchFamily="34" charset="0"/>
              </a:rPr>
              <a:t>Making bookings</a:t>
            </a:r>
            <a:endParaRPr lang="en-GB" sz="4000" i="1" dirty="0">
              <a:latin typeface="Arial" pitchFamily="34" charset="0"/>
              <a:cs typeface="Arial" pitchFamily="34" charset="0"/>
            </a:endParaRPr>
          </a:p>
          <a:p>
            <a:endParaRPr lang="en-GB" dirty="0"/>
          </a:p>
        </p:txBody>
      </p:sp>
    </p:spTree>
    <p:extLst>
      <p:ext uri="{BB962C8B-B14F-4D97-AF65-F5344CB8AC3E}">
        <p14:creationId xmlns:p14="http://schemas.microsoft.com/office/powerpoint/2010/main" val="818551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3358192532"/>
              </p:ext>
            </p:extLst>
          </p:nvPr>
        </p:nvGraphicFramePr>
        <p:xfrm>
          <a:off x="790221" y="1642380"/>
          <a:ext cx="7306214" cy="375475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2"/>
          <p:cNvSpPr>
            <a:spLocks noGrp="1"/>
          </p:cNvSpPr>
          <p:nvPr>
            <p:ph type="title"/>
          </p:nvPr>
        </p:nvSpPr>
        <p:spPr>
          <a:xfrm>
            <a:off x="434975" y="574568"/>
            <a:ext cx="8042275" cy="608012"/>
          </a:xfrm>
        </p:spPr>
        <p:txBody>
          <a:bodyPr/>
          <a:lstStyle/>
          <a:p>
            <a:r>
              <a:rPr lang="en-GB" dirty="0"/>
              <a:t>How booking was made</a:t>
            </a:r>
          </a:p>
        </p:txBody>
      </p:sp>
      <p:sp>
        <p:nvSpPr>
          <p:cNvPr id="8" name="TextBox 7"/>
          <p:cNvSpPr txBox="1"/>
          <p:nvPr/>
        </p:nvSpPr>
        <p:spPr>
          <a:xfrm>
            <a:off x="790575" y="5339823"/>
            <a:ext cx="7067550" cy="369332"/>
          </a:xfrm>
          <a:prstGeom prst="rect">
            <a:avLst/>
          </a:prstGeom>
          <a:noFill/>
        </p:spPr>
        <p:txBody>
          <a:bodyPr wrap="square" rtlCol="0">
            <a:spAutoFit/>
          </a:bodyPr>
          <a:lstStyle/>
          <a:p>
            <a:r>
              <a:rPr lang="en-GB" sz="900" i="1" dirty="0">
                <a:solidFill>
                  <a:prstClr val="white">
                    <a:lumMod val="50000"/>
                  </a:prstClr>
                </a:solidFill>
              </a:rPr>
              <a:t>Q12 Thinking about the process for booking this journey on the Caledonian Sleeper, who made this booking</a:t>
            </a:r>
            <a:r>
              <a:rPr lang="en-GB" sz="900" i="1" dirty="0">
                <a:solidFill>
                  <a:srgbClr val="928B81"/>
                </a:solidFill>
                <a:cs typeface="Arial" pitchFamily="34" charset="0"/>
              </a:rPr>
              <a:t>?</a:t>
            </a:r>
          </a:p>
          <a:p>
            <a:r>
              <a:rPr lang="en-GB" sz="900" i="1" dirty="0">
                <a:solidFill>
                  <a:srgbClr val="928B81"/>
                </a:solidFill>
                <a:cs typeface="Arial" pitchFamily="34" charset="0"/>
              </a:rPr>
              <a:t>Base: All (609) * Less than 1%</a:t>
            </a:r>
            <a:endParaRPr lang="en-GB" sz="900" i="1" dirty="0">
              <a:solidFill>
                <a:prstClr val="white">
                  <a:lumMod val="50000"/>
                </a:prstClr>
              </a:solidFill>
            </a:endParaRPr>
          </a:p>
        </p:txBody>
      </p:sp>
      <p:sp>
        <p:nvSpPr>
          <p:cNvPr id="9" name="TextBox 8"/>
          <p:cNvSpPr txBox="1"/>
          <p:nvPr/>
        </p:nvSpPr>
        <p:spPr>
          <a:xfrm>
            <a:off x="434975" y="1037583"/>
            <a:ext cx="5400600" cy="307777"/>
          </a:xfrm>
          <a:prstGeom prst="rect">
            <a:avLst/>
          </a:prstGeom>
          <a:noFill/>
        </p:spPr>
        <p:txBody>
          <a:bodyPr wrap="square" rtlCol="0">
            <a:spAutoFit/>
          </a:bodyPr>
          <a:lstStyle/>
          <a:p>
            <a:r>
              <a:rPr lang="en-GB" sz="1400" i="1" dirty="0">
                <a:solidFill>
                  <a:prstClr val="black"/>
                </a:solidFill>
                <a:cs typeface="Arial" pitchFamily="34" charset="0"/>
              </a:rPr>
              <a:t>Quarter 1 2025/26 %</a:t>
            </a:r>
          </a:p>
        </p:txBody>
      </p:sp>
      <p:sp>
        <p:nvSpPr>
          <p:cNvPr id="6" name="TextBox 5"/>
          <p:cNvSpPr txBox="1"/>
          <p:nvPr/>
        </p:nvSpPr>
        <p:spPr>
          <a:xfrm>
            <a:off x="436449" y="1474073"/>
            <a:ext cx="5400600" cy="307777"/>
          </a:xfrm>
          <a:prstGeom prst="rect">
            <a:avLst/>
          </a:prstGeom>
          <a:noFill/>
        </p:spPr>
        <p:txBody>
          <a:bodyPr wrap="square" rtlCol="0">
            <a:spAutoFit/>
          </a:bodyPr>
          <a:lstStyle/>
          <a:p>
            <a:r>
              <a:rPr lang="en-GB" sz="1400" i="1" dirty="0">
                <a:solidFill>
                  <a:prstClr val="black"/>
                </a:solidFill>
                <a:cs typeface="Arial" pitchFamily="34" charset="0"/>
              </a:rPr>
              <a:t>It was booked/I booked it…</a:t>
            </a:r>
          </a:p>
        </p:txBody>
      </p:sp>
    </p:spTree>
    <p:extLst>
      <p:ext uri="{BB962C8B-B14F-4D97-AF65-F5344CB8AC3E}">
        <p14:creationId xmlns:p14="http://schemas.microsoft.com/office/powerpoint/2010/main" val="2959057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141861443"/>
              </p:ext>
            </p:extLst>
          </p:nvPr>
        </p:nvGraphicFramePr>
        <p:xfrm>
          <a:off x="886222" y="431285"/>
          <a:ext cx="744458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2"/>
          <p:cNvSpPr txBox="1">
            <a:spLocks/>
          </p:cNvSpPr>
          <p:nvPr/>
        </p:nvSpPr>
        <p:spPr>
          <a:xfrm>
            <a:off x="587375" y="468669"/>
            <a:ext cx="8042275"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Satisfaction with booking process</a:t>
            </a:r>
          </a:p>
        </p:txBody>
      </p:sp>
      <p:sp>
        <p:nvSpPr>
          <p:cNvPr id="5" name="TextBox 4"/>
          <p:cNvSpPr txBox="1"/>
          <p:nvPr/>
        </p:nvSpPr>
        <p:spPr>
          <a:xfrm>
            <a:off x="790575" y="5330940"/>
            <a:ext cx="7067550" cy="369332"/>
          </a:xfrm>
          <a:prstGeom prst="rect">
            <a:avLst/>
          </a:prstGeom>
          <a:noFill/>
        </p:spPr>
        <p:txBody>
          <a:bodyPr wrap="square" rtlCol="0">
            <a:spAutoFit/>
          </a:bodyPr>
          <a:lstStyle/>
          <a:p>
            <a:r>
              <a:rPr lang="en-GB" sz="900" i="1" dirty="0">
                <a:solidFill>
                  <a:prstClr val="white">
                    <a:lumMod val="50000"/>
                  </a:prstClr>
                </a:solidFill>
              </a:rPr>
              <a:t>Q13a. How satisfied were you with..</a:t>
            </a:r>
            <a:r>
              <a:rPr lang="en-GB" sz="900" i="1" dirty="0">
                <a:solidFill>
                  <a:srgbClr val="928B81"/>
                </a:solidFill>
                <a:cs typeface="Arial" pitchFamily="34" charset="0"/>
              </a:rPr>
              <a:t>?</a:t>
            </a:r>
          </a:p>
          <a:p>
            <a:r>
              <a:rPr lang="en-GB" sz="900" i="1" dirty="0">
                <a:solidFill>
                  <a:srgbClr val="928B81"/>
                </a:solidFill>
                <a:cs typeface="Arial" pitchFamily="34" charset="0"/>
              </a:rPr>
              <a:t>Base: All who booked themselves (588)</a:t>
            </a:r>
            <a:endParaRPr lang="en-GB" sz="900" i="1" dirty="0">
              <a:solidFill>
                <a:prstClr val="white">
                  <a:lumMod val="50000"/>
                </a:prstClr>
              </a:solidFill>
            </a:endParaRPr>
          </a:p>
        </p:txBody>
      </p:sp>
    </p:spTree>
    <p:extLst>
      <p:ext uri="{BB962C8B-B14F-4D97-AF65-F5344CB8AC3E}">
        <p14:creationId xmlns:p14="http://schemas.microsoft.com/office/powerpoint/2010/main" val="2935557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8D391-7BED-4C5B-6FE1-506CFDE9BDA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5D55FBF-456A-4A12-3AF1-ABEE7B01EC44}"/>
              </a:ext>
            </a:extLst>
          </p:cNvPr>
          <p:cNvPicPr>
            <a:picLocks noChangeAspect="1"/>
          </p:cNvPicPr>
          <p:nvPr/>
        </p:nvPicPr>
        <p:blipFill>
          <a:blip r:embed="rId2"/>
          <a:stretch>
            <a:fillRect/>
          </a:stretch>
        </p:blipFill>
        <p:spPr>
          <a:xfrm>
            <a:off x="4562478" y="3419479"/>
            <a:ext cx="19044" cy="19041"/>
          </a:xfrm>
          <a:prstGeom prst="rect">
            <a:avLst/>
          </a:prstGeom>
        </p:spPr>
      </p:pic>
      <p:graphicFrame>
        <p:nvGraphicFramePr>
          <p:cNvPr id="3" name="Chart 2">
            <a:extLst>
              <a:ext uri="{FF2B5EF4-FFF2-40B4-BE49-F238E27FC236}">
                <a16:creationId xmlns:a16="http://schemas.microsoft.com/office/drawing/2014/main" id="{02BFE0ED-45FE-1B0F-BDAF-9DC6EC722BAE}"/>
              </a:ext>
            </a:extLst>
          </p:cNvPr>
          <p:cNvGraphicFramePr/>
          <p:nvPr/>
        </p:nvGraphicFramePr>
        <p:xfrm>
          <a:off x="4988829" y="478366"/>
          <a:ext cx="5638800" cy="2425695"/>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a:extLst>
              <a:ext uri="{FF2B5EF4-FFF2-40B4-BE49-F238E27FC236}">
                <a16:creationId xmlns:a16="http://schemas.microsoft.com/office/drawing/2014/main" id="{5A0084EB-A21C-BAFA-13A7-B77BDF6C0854}"/>
              </a:ext>
            </a:extLst>
          </p:cNvPr>
          <p:cNvSpPr txBox="1"/>
          <p:nvPr/>
        </p:nvSpPr>
        <p:spPr>
          <a:xfrm>
            <a:off x="6884327" y="2289945"/>
            <a:ext cx="641783" cy="340138"/>
          </a:xfrm>
          <a:prstGeom prst="rect">
            <a:avLst/>
          </a:prstGeom>
          <a:noFill/>
        </p:spPr>
        <p:txBody>
          <a:bodyPr wrap="square" rtlCol="0">
            <a:spAutoFit/>
          </a:bodyPr>
          <a:lstStyle/>
          <a:p>
            <a:r>
              <a:rPr lang="en-GB" sz="800"/>
              <a:t>Fairly satisfied</a:t>
            </a:r>
          </a:p>
        </p:txBody>
      </p:sp>
      <p:sp>
        <p:nvSpPr>
          <p:cNvPr id="37" name="Rectangle 36">
            <a:extLst>
              <a:ext uri="{FF2B5EF4-FFF2-40B4-BE49-F238E27FC236}">
                <a16:creationId xmlns:a16="http://schemas.microsoft.com/office/drawing/2014/main" id="{B33EF4FD-72F7-4660-B606-987F33F1B856}"/>
              </a:ext>
            </a:extLst>
          </p:cNvPr>
          <p:cNvSpPr/>
          <p:nvPr/>
        </p:nvSpPr>
        <p:spPr>
          <a:xfrm>
            <a:off x="6791748" y="2396947"/>
            <a:ext cx="130165" cy="1107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D8865F46-8583-B6D6-3F3E-5791B669DE25}"/>
              </a:ext>
            </a:extLst>
          </p:cNvPr>
          <p:cNvSpPr/>
          <p:nvPr/>
        </p:nvSpPr>
        <p:spPr>
          <a:xfrm>
            <a:off x="7646352" y="2380951"/>
            <a:ext cx="130165" cy="11073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0D687268-BED0-95BC-8569-593299A7F967}"/>
              </a:ext>
            </a:extLst>
          </p:cNvPr>
          <p:cNvSpPr txBox="1"/>
          <p:nvPr/>
        </p:nvSpPr>
        <p:spPr>
          <a:xfrm>
            <a:off x="7776517" y="2275831"/>
            <a:ext cx="629384" cy="340138"/>
          </a:xfrm>
          <a:prstGeom prst="rect">
            <a:avLst/>
          </a:prstGeom>
          <a:noFill/>
        </p:spPr>
        <p:txBody>
          <a:bodyPr wrap="square" rtlCol="0">
            <a:spAutoFit/>
          </a:bodyPr>
          <a:lstStyle/>
          <a:p>
            <a:r>
              <a:rPr lang="en-GB" sz="800"/>
              <a:t>Very satisfied</a:t>
            </a:r>
          </a:p>
        </p:txBody>
      </p:sp>
      <p:sp>
        <p:nvSpPr>
          <p:cNvPr id="32" name="Rectangle 31">
            <a:extLst>
              <a:ext uri="{FF2B5EF4-FFF2-40B4-BE49-F238E27FC236}">
                <a16:creationId xmlns:a16="http://schemas.microsoft.com/office/drawing/2014/main" id="{071E0A3A-0BFE-38EA-70EC-A21CD6290375}"/>
              </a:ext>
            </a:extLst>
          </p:cNvPr>
          <p:cNvSpPr/>
          <p:nvPr/>
        </p:nvSpPr>
        <p:spPr>
          <a:xfrm>
            <a:off x="8469266" y="2072465"/>
            <a:ext cx="128009" cy="110738"/>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78DF8576-FF33-DAAC-98FD-D8472E221190}"/>
              </a:ext>
            </a:extLst>
          </p:cNvPr>
          <p:cNvSpPr txBox="1"/>
          <p:nvPr/>
        </p:nvSpPr>
        <p:spPr>
          <a:xfrm>
            <a:off x="8545673" y="1965133"/>
            <a:ext cx="641784" cy="340138"/>
          </a:xfrm>
          <a:prstGeom prst="rect">
            <a:avLst/>
          </a:prstGeom>
          <a:noFill/>
        </p:spPr>
        <p:txBody>
          <a:bodyPr wrap="square" rtlCol="0">
            <a:spAutoFit/>
          </a:bodyPr>
          <a:lstStyle/>
          <a:p>
            <a:r>
              <a:rPr lang="en-GB" sz="800"/>
              <a:t>Neither/ nor</a:t>
            </a:r>
          </a:p>
        </p:txBody>
      </p:sp>
      <p:sp>
        <p:nvSpPr>
          <p:cNvPr id="30" name="Rectangle 29">
            <a:extLst>
              <a:ext uri="{FF2B5EF4-FFF2-40B4-BE49-F238E27FC236}">
                <a16:creationId xmlns:a16="http://schemas.microsoft.com/office/drawing/2014/main" id="{BA081403-615D-07EF-E31A-F99E7B36AD07}"/>
              </a:ext>
            </a:extLst>
          </p:cNvPr>
          <p:cNvSpPr/>
          <p:nvPr/>
        </p:nvSpPr>
        <p:spPr>
          <a:xfrm>
            <a:off x="7646347" y="2072465"/>
            <a:ext cx="130179" cy="112950"/>
          </a:xfrm>
          <a:prstGeom prst="rect">
            <a:avLst/>
          </a:prstGeom>
          <a:solidFill>
            <a:srgbClr val="E14C0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58C6B817-08D5-988E-E4A7-B64E0A87DAE4}"/>
              </a:ext>
            </a:extLst>
          </p:cNvPr>
          <p:cNvSpPr txBox="1"/>
          <p:nvPr/>
        </p:nvSpPr>
        <p:spPr>
          <a:xfrm>
            <a:off x="7726877" y="1965133"/>
            <a:ext cx="703230" cy="340138"/>
          </a:xfrm>
          <a:prstGeom prst="rect">
            <a:avLst/>
          </a:prstGeom>
          <a:noFill/>
        </p:spPr>
        <p:txBody>
          <a:bodyPr wrap="square" rtlCol="0">
            <a:spAutoFit/>
          </a:bodyPr>
          <a:lstStyle/>
          <a:p>
            <a:r>
              <a:rPr lang="en-GB" sz="800"/>
              <a:t>Fairly dissatisfied</a:t>
            </a:r>
          </a:p>
        </p:txBody>
      </p:sp>
      <p:sp>
        <p:nvSpPr>
          <p:cNvPr id="28" name="Rectangle 27">
            <a:extLst>
              <a:ext uri="{FF2B5EF4-FFF2-40B4-BE49-F238E27FC236}">
                <a16:creationId xmlns:a16="http://schemas.microsoft.com/office/drawing/2014/main" id="{AF4F2B0A-CA2B-EC4E-3F4D-A30200897AA3}"/>
              </a:ext>
            </a:extLst>
          </p:cNvPr>
          <p:cNvSpPr/>
          <p:nvPr/>
        </p:nvSpPr>
        <p:spPr>
          <a:xfrm>
            <a:off x="6791286" y="2070253"/>
            <a:ext cx="130179" cy="11295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712B1356-431B-F9B6-F97D-987C08F2E670}"/>
              </a:ext>
            </a:extLst>
          </p:cNvPr>
          <p:cNvSpPr txBox="1"/>
          <p:nvPr/>
        </p:nvSpPr>
        <p:spPr>
          <a:xfrm>
            <a:off x="6885289" y="1950095"/>
            <a:ext cx="703230" cy="245258"/>
          </a:xfrm>
          <a:prstGeom prst="rect">
            <a:avLst/>
          </a:prstGeom>
          <a:noFill/>
        </p:spPr>
        <p:txBody>
          <a:bodyPr wrap="square" rtlCol="0">
            <a:spAutoFit/>
          </a:bodyPr>
          <a:lstStyle/>
          <a:p>
            <a:r>
              <a:rPr lang="en-GB" sz="800"/>
              <a:t>Very dissatisfied</a:t>
            </a:r>
          </a:p>
        </p:txBody>
      </p:sp>
      <p:sp>
        <p:nvSpPr>
          <p:cNvPr id="38" name="TextBox 37">
            <a:extLst>
              <a:ext uri="{FF2B5EF4-FFF2-40B4-BE49-F238E27FC236}">
                <a16:creationId xmlns:a16="http://schemas.microsoft.com/office/drawing/2014/main" id="{3C17D636-6635-09B7-2C2F-9C41DD5DDCE5}"/>
              </a:ext>
            </a:extLst>
          </p:cNvPr>
          <p:cNvSpPr txBox="1"/>
          <p:nvPr/>
        </p:nvSpPr>
        <p:spPr>
          <a:xfrm>
            <a:off x="6632183" y="5533641"/>
            <a:ext cx="2492967" cy="215444"/>
          </a:xfrm>
          <a:prstGeom prst="rect">
            <a:avLst/>
          </a:prstGeom>
          <a:noFill/>
        </p:spPr>
        <p:txBody>
          <a:bodyPr wrap="square" rtlCol="0">
            <a:spAutoFit/>
          </a:bodyPr>
          <a:lstStyle/>
          <a:p>
            <a:r>
              <a:rPr lang="en-GB" sz="800" i="1" dirty="0">
                <a:solidFill>
                  <a:prstClr val="white">
                    <a:lumMod val="65000"/>
                  </a:prstClr>
                </a:solidFill>
              </a:rPr>
              <a:t>Sample size: 609 (Lowlander 238, Highlander 371)</a:t>
            </a:r>
          </a:p>
        </p:txBody>
      </p:sp>
      <p:pic>
        <p:nvPicPr>
          <p:cNvPr id="43" name="Picture 42">
            <a:extLst>
              <a:ext uri="{FF2B5EF4-FFF2-40B4-BE49-F238E27FC236}">
                <a16:creationId xmlns:a16="http://schemas.microsoft.com/office/drawing/2014/main" id="{4D3E6A9D-2CF9-38CB-1A17-79C4C4EBBA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6812" y="4971371"/>
            <a:ext cx="501648" cy="468000"/>
          </a:xfrm>
          <a:prstGeom prst="rect">
            <a:avLst/>
          </a:prstGeom>
        </p:spPr>
      </p:pic>
      <p:pic>
        <p:nvPicPr>
          <p:cNvPr id="44" name="Picture 43">
            <a:extLst>
              <a:ext uri="{FF2B5EF4-FFF2-40B4-BE49-F238E27FC236}">
                <a16:creationId xmlns:a16="http://schemas.microsoft.com/office/drawing/2014/main" id="{8B3597FA-22A4-AFBD-3E00-87994B66A6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6812" y="4423629"/>
            <a:ext cx="633263" cy="576000"/>
          </a:xfrm>
          <a:prstGeom prst="rect">
            <a:avLst/>
          </a:prstGeom>
        </p:spPr>
      </p:pic>
      <p:sp>
        <p:nvSpPr>
          <p:cNvPr id="45" name="TextBox 44">
            <a:extLst>
              <a:ext uri="{FF2B5EF4-FFF2-40B4-BE49-F238E27FC236}">
                <a16:creationId xmlns:a16="http://schemas.microsoft.com/office/drawing/2014/main" id="{84B5F4C4-FFAE-8BB8-0A7A-46A388338FB2}"/>
              </a:ext>
            </a:extLst>
          </p:cNvPr>
          <p:cNvSpPr txBox="1"/>
          <p:nvPr/>
        </p:nvSpPr>
        <p:spPr>
          <a:xfrm>
            <a:off x="2119848" y="4488986"/>
            <a:ext cx="647700" cy="461665"/>
          </a:xfrm>
          <a:prstGeom prst="rect">
            <a:avLst/>
          </a:prstGeom>
          <a:noFill/>
        </p:spPr>
        <p:txBody>
          <a:bodyPr wrap="square" rtlCol="0">
            <a:spAutoFit/>
          </a:bodyPr>
          <a:lstStyle/>
          <a:p>
            <a:r>
              <a:rPr lang="en-GB" sz="2400" dirty="0">
                <a:solidFill>
                  <a:schemeClr val="tx2"/>
                </a:solidFill>
              </a:rPr>
              <a:t>43</a:t>
            </a:r>
            <a:endParaRPr lang="en-GB" dirty="0">
              <a:solidFill>
                <a:schemeClr val="tx2"/>
              </a:solidFill>
            </a:endParaRPr>
          </a:p>
        </p:txBody>
      </p:sp>
      <p:sp>
        <p:nvSpPr>
          <p:cNvPr id="46" name="TextBox 45">
            <a:extLst>
              <a:ext uri="{FF2B5EF4-FFF2-40B4-BE49-F238E27FC236}">
                <a16:creationId xmlns:a16="http://schemas.microsoft.com/office/drawing/2014/main" id="{BBE7719C-E2BD-4F23-F22F-FB1FEE2DDA64}"/>
              </a:ext>
            </a:extLst>
          </p:cNvPr>
          <p:cNvSpPr txBox="1"/>
          <p:nvPr/>
        </p:nvSpPr>
        <p:spPr>
          <a:xfrm>
            <a:off x="2087203" y="4945333"/>
            <a:ext cx="647700" cy="461665"/>
          </a:xfrm>
          <a:prstGeom prst="rect">
            <a:avLst/>
          </a:prstGeom>
          <a:noFill/>
        </p:spPr>
        <p:txBody>
          <a:bodyPr wrap="square" rtlCol="0">
            <a:spAutoFit/>
          </a:bodyPr>
          <a:lstStyle/>
          <a:p>
            <a:r>
              <a:rPr lang="en-GB" sz="2400" dirty="0">
                <a:solidFill>
                  <a:schemeClr val="tx2"/>
                </a:solidFill>
              </a:rPr>
              <a:t>30</a:t>
            </a:r>
          </a:p>
        </p:txBody>
      </p:sp>
      <p:grpSp>
        <p:nvGrpSpPr>
          <p:cNvPr id="47" name="Group 46">
            <a:extLst>
              <a:ext uri="{FF2B5EF4-FFF2-40B4-BE49-F238E27FC236}">
                <a16:creationId xmlns:a16="http://schemas.microsoft.com/office/drawing/2014/main" id="{4B093452-9F46-B585-F89D-44609D24A03E}"/>
              </a:ext>
            </a:extLst>
          </p:cNvPr>
          <p:cNvGrpSpPr>
            <a:grpSpLocks noChangeAspect="1"/>
          </p:cNvGrpSpPr>
          <p:nvPr/>
        </p:nvGrpSpPr>
        <p:grpSpPr>
          <a:xfrm>
            <a:off x="311317" y="4300705"/>
            <a:ext cx="1064687" cy="1032464"/>
            <a:chOff x="2856488" y="4429125"/>
            <a:chExt cx="928088" cy="900000"/>
          </a:xfrm>
        </p:grpSpPr>
        <p:sp>
          <p:nvSpPr>
            <p:cNvPr id="48" name="Oval 47">
              <a:extLst>
                <a:ext uri="{FF2B5EF4-FFF2-40B4-BE49-F238E27FC236}">
                  <a16:creationId xmlns:a16="http://schemas.microsoft.com/office/drawing/2014/main" id="{60D206AD-CAD5-22A5-DC68-F131647E2CD8}"/>
                </a:ext>
              </a:extLst>
            </p:cNvPr>
            <p:cNvSpPr>
              <a:spLocks noChangeAspect="1"/>
            </p:cNvSpPr>
            <p:nvPr/>
          </p:nvSpPr>
          <p:spPr>
            <a:xfrm>
              <a:off x="2856488" y="4429125"/>
              <a:ext cx="928088" cy="90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8EA5A8E0-9C12-19AB-47B5-110F9DBC6586}"/>
                </a:ext>
              </a:extLst>
            </p:cNvPr>
            <p:cNvSpPr txBox="1"/>
            <p:nvPr/>
          </p:nvSpPr>
          <p:spPr>
            <a:xfrm>
              <a:off x="2863883" y="4561187"/>
              <a:ext cx="890589" cy="617065"/>
            </a:xfrm>
            <a:prstGeom prst="rect">
              <a:avLst/>
            </a:prstGeom>
            <a:noFill/>
          </p:spPr>
          <p:txBody>
            <a:bodyPr wrap="square" rtlCol="0">
              <a:spAutoFit/>
            </a:bodyPr>
            <a:lstStyle/>
            <a:p>
              <a:pPr algn="ctr"/>
              <a:r>
                <a:rPr lang="en-GB" sz="4000" b="1" dirty="0">
                  <a:solidFill>
                    <a:schemeClr val="tx2"/>
                  </a:solidFill>
                </a:rPr>
                <a:t>13</a:t>
              </a:r>
              <a:endParaRPr lang="en-GB" sz="3000" b="1" dirty="0">
                <a:solidFill>
                  <a:schemeClr val="tx2"/>
                </a:solidFill>
              </a:endParaRPr>
            </a:p>
          </p:txBody>
        </p:sp>
      </p:grpSp>
      <p:sp>
        <p:nvSpPr>
          <p:cNvPr id="50" name="TextBox 49">
            <a:extLst>
              <a:ext uri="{FF2B5EF4-FFF2-40B4-BE49-F238E27FC236}">
                <a16:creationId xmlns:a16="http://schemas.microsoft.com/office/drawing/2014/main" id="{FD026794-8731-8C50-E783-3B0BBAF9C167}"/>
              </a:ext>
            </a:extLst>
          </p:cNvPr>
          <p:cNvSpPr txBox="1"/>
          <p:nvPr/>
        </p:nvSpPr>
        <p:spPr>
          <a:xfrm>
            <a:off x="1396770" y="4195035"/>
            <a:ext cx="1443036" cy="246221"/>
          </a:xfrm>
          <a:prstGeom prst="rect">
            <a:avLst/>
          </a:prstGeom>
          <a:noFill/>
        </p:spPr>
        <p:txBody>
          <a:bodyPr wrap="square" rtlCol="0">
            <a:spAutoFit/>
          </a:bodyPr>
          <a:lstStyle/>
          <a:p>
            <a:pPr algn="ctr"/>
            <a:r>
              <a:rPr lang="en-GB" sz="1000" b="1">
                <a:solidFill>
                  <a:schemeClr val="tx2"/>
                </a:solidFill>
              </a:rPr>
              <a:t>Net Promoter Score</a:t>
            </a:r>
          </a:p>
        </p:txBody>
      </p:sp>
      <p:sp>
        <p:nvSpPr>
          <p:cNvPr id="51" name="Rectangle 50">
            <a:extLst>
              <a:ext uri="{FF2B5EF4-FFF2-40B4-BE49-F238E27FC236}">
                <a16:creationId xmlns:a16="http://schemas.microsoft.com/office/drawing/2014/main" id="{25C37F6F-FF0F-51D8-1AF2-FD28D1F5D164}"/>
              </a:ext>
            </a:extLst>
          </p:cNvPr>
          <p:cNvSpPr/>
          <p:nvPr/>
        </p:nvSpPr>
        <p:spPr>
          <a:xfrm>
            <a:off x="107617" y="4057176"/>
            <a:ext cx="2802280" cy="1332862"/>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56" name="Table 55">
            <a:extLst>
              <a:ext uri="{FF2B5EF4-FFF2-40B4-BE49-F238E27FC236}">
                <a16:creationId xmlns:a16="http://schemas.microsoft.com/office/drawing/2014/main" id="{F382F73F-CDDB-2404-83D0-A7F0DC9DFAD8}"/>
              </a:ext>
            </a:extLst>
          </p:cNvPr>
          <p:cNvGraphicFramePr>
            <a:graphicFrameLocks noGrp="1"/>
          </p:cNvGraphicFramePr>
          <p:nvPr/>
        </p:nvGraphicFramePr>
        <p:xfrm>
          <a:off x="5888545" y="3887493"/>
          <a:ext cx="3175001" cy="1672233"/>
        </p:xfrm>
        <a:graphic>
          <a:graphicData uri="http://schemas.openxmlformats.org/drawingml/2006/table">
            <a:tbl>
              <a:tblPr firstRow="1" bandRow="1">
                <a:tableStyleId>{5C22544A-7EE6-4342-B048-85BDC9FD1C3A}</a:tableStyleId>
              </a:tblPr>
              <a:tblGrid>
                <a:gridCol w="1391505">
                  <a:extLst>
                    <a:ext uri="{9D8B030D-6E8A-4147-A177-3AD203B41FA5}">
                      <a16:colId xmlns:a16="http://schemas.microsoft.com/office/drawing/2014/main" val="20000"/>
                    </a:ext>
                  </a:extLst>
                </a:gridCol>
                <a:gridCol w="903329">
                  <a:extLst>
                    <a:ext uri="{9D8B030D-6E8A-4147-A177-3AD203B41FA5}">
                      <a16:colId xmlns:a16="http://schemas.microsoft.com/office/drawing/2014/main" val="20001"/>
                    </a:ext>
                  </a:extLst>
                </a:gridCol>
                <a:gridCol w="880167">
                  <a:extLst>
                    <a:ext uri="{9D8B030D-6E8A-4147-A177-3AD203B41FA5}">
                      <a16:colId xmlns:a16="http://schemas.microsoft.com/office/drawing/2014/main" val="20002"/>
                    </a:ext>
                  </a:extLst>
                </a:gridCol>
              </a:tblGrid>
              <a:tr h="273963">
                <a:tc>
                  <a:txBody>
                    <a:bodyPr/>
                    <a:lstStyle/>
                    <a:p>
                      <a:pPr algn="l"/>
                      <a:endParaRPr lang="en-GB" sz="1000"/>
                    </a:p>
                  </a:txBody>
                  <a:tcPr anchor="ctr">
                    <a:noFill/>
                  </a:tcPr>
                </a:tc>
                <a:tc>
                  <a:txBody>
                    <a:bodyPr/>
                    <a:lstStyle/>
                    <a:p>
                      <a:pPr algn="ctr"/>
                      <a:r>
                        <a:rPr lang="en-GB" sz="1000"/>
                        <a:t>Lowlander</a:t>
                      </a:r>
                    </a:p>
                  </a:txBody>
                  <a:tcPr anchor="ctr"/>
                </a:tc>
                <a:tc>
                  <a:txBody>
                    <a:bodyPr/>
                    <a:lstStyle/>
                    <a:p>
                      <a:pPr algn="ctr"/>
                      <a:r>
                        <a:rPr lang="en-GB" sz="1000"/>
                        <a:t>Highlander</a:t>
                      </a:r>
                    </a:p>
                  </a:txBody>
                  <a:tcPr anchor="ctr">
                    <a:solidFill>
                      <a:schemeClr val="accent2">
                        <a:lumMod val="75000"/>
                      </a:schemeClr>
                    </a:solidFill>
                  </a:tcPr>
                </a:tc>
                <a:extLst>
                  <a:ext uri="{0D108BD9-81ED-4DB2-BD59-A6C34878D82A}">
                    <a16:rowId xmlns:a16="http://schemas.microsoft.com/office/drawing/2014/main" val="10000"/>
                  </a:ext>
                </a:extLst>
              </a:tr>
              <a:tr h="26670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GB" sz="1000" b="1">
                          <a:solidFill>
                            <a:schemeClr val="tx2"/>
                          </a:solidFill>
                        </a:rPr>
                        <a:t>Journey experience</a:t>
                      </a:r>
                    </a:p>
                  </a:txBody>
                  <a:tcPr anchor="ctr"/>
                </a:tc>
                <a:tc>
                  <a:txBody>
                    <a:bodyPr/>
                    <a:lstStyle/>
                    <a:p>
                      <a:pPr marL="0" algn="ctr" defTabSz="457200" rtl="0" eaLnBrk="1" latinLnBrk="0" hangingPunct="1"/>
                      <a:r>
                        <a:rPr lang="en-GB" sz="1000" b="1" kern="1200" dirty="0">
                          <a:solidFill>
                            <a:schemeClr val="tx1"/>
                          </a:solidFill>
                          <a:latin typeface="+mn-lt"/>
                          <a:ea typeface="+mn-ea"/>
                          <a:cs typeface="+mn-cs"/>
                        </a:rPr>
                        <a:t>84%</a:t>
                      </a:r>
                    </a:p>
                  </a:txBody>
                  <a:tcPr anchor="ctr"/>
                </a:tc>
                <a:tc>
                  <a:txBody>
                    <a:bodyPr/>
                    <a:lstStyle/>
                    <a:p>
                      <a:pPr marL="0" algn="ctr" defTabSz="457200" rtl="0" eaLnBrk="1" latinLnBrk="0" hangingPunct="1"/>
                      <a:r>
                        <a:rPr lang="en-GB" sz="1000" b="1" kern="1200" dirty="0">
                          <a:solidFill>
                            <a:schemeClr val="tx1"/>
                          </a:solidFill>
                          <a:latin typeface="+mn-lt"/>
                          <a:ea typeface="+mn-ea"/>
                          <a:cs typeface="+mn-cs"/>
                        </a:rPr>
                        <a:t>89%</a:t>
                      </a:r>
                    </a:p>
                  </a:txBody>
                  <a:tcPr anchor="ctr"/>
                </a:tc>
                <a:extLst>
                  <a:ext uri="{0D108BD9-81ED-4DB2-BD59-A6C34878D82A}">
                    <a16:rowId xmlns:a16="http://schemas.microsoft.com/office/drawing/2014/main" val="10001"/>
                  </a:ext>
                </a:extLst>
              </a:tr>
              <a:tr h="24765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GB" sz="1000" b="1">
                          <a:solidFill>
                            <a:schemeClr val="tx2"/>
                          </a:solidFill>
                        </a:rPr>
                        <a:t>Met / </a:t>
                      </a:r>
                    </a:p>
                    <a:p>
                      <a:pPr marL="0" marR="0" indent="0" algn="r" defTabSz="457200" rtl="0" eaLnBrk="1" fontAlgn="auto" latinLnBrk="0" hangingPunct="1">
                        <a:lnSpc>
                          <a:spcPct val="100000"/>
                        </a:lnSpc>
                        <a:spcBef>
                          <a:spcPts val="0"/>
                        </a:spcBef>
                        <a:spcAft>
                          <a:spcPts val="0"/>
                        </a:spcAft>
                        <a:buClrTx/>
                        <a:buSzTx/>
                        <a:buFontTx/>
                        <a:buNone/>
                        <a:tabLst/>
                        <a:defRPr/>
                      </a:pPr>
                      <a:r>
                        <a:rPr lang="en-GB" sz="1000" b="1">
                          <a:solidFill>
                            <a:schemeClr val="tx2"/>
                          </a:solidFill>
                        </a:rPr>
                        <a:t>Above</a:t>
                      </a:r>
                      <a:r>
                        <a:rPr lang="en-GB" sz="1000" b="1" baseline="0">
                          <a:solidFill>
                            <a:schemeClr val="tx2"/>
                          </a:solidFill>
                        </a:rPr>
                        <a:t> expectation</a:t>
                      </a:r>
                      <a:endParaRPr lang="en-GB" sz="1000" b="1">
                        <a:solidFill>
                          <a:schemeClr val="tx2"/>
                        </a:solidFill>
                      </a:endParaRPr>
                    </a:p>
                  </a:txBody>
                  <a:tcPr anchor="ctr"/>
                </a:tc>
                <a:tc>
                  <a:txBody>
                    <a:bodyPr/>
                    <a:lstStyle/>
                    <a:p>
                      <a:pPr marL="0" algn="ctr" defTabSz="457200" rtl="0" eaLnBrk="1" latinLnBrk="0" hangingPunct="1"/>
                      <a:r>
                        <a:rPr lang="en-GB" sz="1000" b="1" kern="1200" dirty="0">
                          <a:solidFill>
                            <a:schemeClr val="tx1"/>
                          </a:solidFill>
                          <a:latin typeface="+mn-lt"/>
                          <a:ea typeface="+mn-ea"/>
                          <a:cs typeface="+mn-cs"/>
                        </a:rPr>
                        <a:t>68%</a:t>
                      </a:r>
                    </a:p>
                  </a:txBody>
                  <a:tcPr anchor="ctr"/>
                </a:tc>
                <a:tc>
                  <a:txBody>
                    <a:bodyPr/>
                    <a:lstStyle/>
                    <a:p>
                      <a:pPr marL="0" algn="ctr" defTabSz="457200" rtl="0" eaLnBrk="1" latinLnBrk="0" hangingPunct="1"/>
                      <a:r>
                        <a:rPr lang="en-GB" sz="1000" b="1" kern="1200" dirty="0">
                          <a:solidFill>
                            <a:schemeClr val="tx1"/>
                          </a:solidFill>
                          <a:latin typeface="+mn-lt"/>
                          <a:ea typeface="+mn-ea"/>
                          <a:cs typeface="+mn-cs"/>
                        </a:rPr>
                        <a:t>75%</a:t>
                      </a:r>
                    </a:p>
                  </a:txBody>
                  <a:tcPr anchor="ctr"/>
                </a:tc>
                <a:extLst>
                  <a:ext uri="{0D108BD9-81ED-4DB2-BD59-A6C34878D82A}">
                    <a16:rowId xmlns:a16="http://schemas.microsoft.com/office/drawing/2014/main" val="3602091856"/>
                  </a:ext>
                </a:extLst>
              </a:tr>
              <a:tr h="24765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GB" sz="1000" b="1" baseline="0">
                          <a:solidFill>
                            <a:schemeClr val="tx2"/>
                          </a:solidFill>
                        </a:rPr>
                        <a:t>Overall satisfaction</a:t>
                      </a:r>
                      <a:endParaRPr lang="en-GB" sz="1000" b="1">
                        <a:solidFill>
                          <a:schemeClr val="tx2"/>
                        </a:solidFill>
                      </a:endParaRPr>
                    </a:p>
                  </a:txBody>
                  <a:tcPr anchor="ctr"/>
                </a:tc>
                <a:tc>
                  <a:txBody>
                    <a:bodyPr/>
                    <a:lstStyle/>
                    <a:p>
                      <a:pPr marL="0" algn="ctr" defTabSz="457200" rtl="0" eaLnBrk="1" latinLnBrk="0" hangingPunct="1"/>
                      <a:r>
                        <a:rPr lang="en-GB" sz="1000" b="1" kern="1200" dirty="0">
                          <a:solidFill>
                            <a:schemeClr val="tx1"/>
                          </a:solidFill>
                          <a:latin typeface="+mn-lt"/>
                          <a:ea typeface="+mn-ea"/>
                          <a:cs typeface="+mn-cs"/>
                        </a:rPr>
                        <a:t>68%</a:t>
                      </a:r>
                    </a:p>
                  </a:txBody>
                  <a:tcPr anchor="ctr"/>
                </a:tc>
                <a:tc>
                  <a:txBody>
                    <a:bodyPr/>
                    <a:lstStyle/>
                    <a:p>
                      <a:pPr marL="0" algn="ctr" defTabSz="457200" rtl="0" eaLnBrk="1" latinLnBrk="0" hangingPunct="1"/>
                      <a:r>
                        <a:rPr lang="en-GB" sz="1000" b="1" kern="1200" dirty="0">
                          <a:solidFill>
                            <a:schemeClr val="tx1"/>
                          </a:solidFill>
                          <a:latin typeface="+mn-lt"/>
                          <a:ea typeface="+mn-ea"/>
                          <a:cs typeface="+mn-cs"/>
                        </a:rPr>
                        <a:t>75%</a:t>
                      </a:r>
                    </a:p>
                  </a:txBody>
                  <a:tcPr anchor="ctr"/>
                </a:tc>
                <a:extLst>
                  <a:ext uri="{0D108BD9-81ED-4DB2-BD59-A6C34878D82A}">
                    <a16:rowId xmlns:a16="http://schemas.microsoft.com/office/drawing/2014/main" val="10002"/>
                  </a:ext>
                </a:extLst>
              </a:tr>
              <a:tr h="222885">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GB" sz="1000" b="1">
                          <a:solidFill>
                            <a:schemeClr val="tx2"/>
                          </a:solidFill>
                        </a:rPr>
                        <a:t>Net Promoter Score</a:t>
                      </a:r>
                    </a:p>
                  </a:txBody>
                  <a:tcPr anchor="ctr"/>
                </a:tc>
                <a:tc>
                  <a:txBody>
                    <a:bodyPr/>
                    <a:lstStyle/>
                    <a:p>
                      <a:pPr marL="0" algn="ctr" defTabSz="457200" rtl="0" eaLnBrk="1" latinLnBrk="0" hangingPunct="1"/>
                      <a:r>
                        <a:rPr lang="en-GB" sz="1000" b="1" kern="1200" dirty="0">
                          <a:solidFill>
                            <a:schemeClr val="dk1"/>
                          </a:solidFill>
                          <a:latin typeface="+mn-lt"/>
                          <a:ea typeface="+mn-ea"/>
                          <a:cs typeface="+mn-cs"/>
                        </a:rPr>
                        <a:t>3%</a:t>
                      </a:r>
                    </a:p>
                  </a:txBody>
                  <a:tcPr anchor="ctr"/>
                </a:tc>
                <a:tc>
                  <a:txBody>
                    <a:bodyPr/>
                    <a:lstStyle/>
                    <a:p>
                      <a:pPr marL="0" algn="ctr" defTabSz="457200" rtl="0" eaLnBrk="1" latinLnBrk="0" hangingPunct="1"/>
                      <a:r>
                        <a:rPr lang="en-GB" sz="1000" b="1" kern="1200" dirty="0">
                          <a:solidFill>
                            <a:schemeClr val="dk1"/>
                          </a:solidFill>
                          <a:latin typeface="+mn-lt"/>
                          <a:ea typeface="+mn-ea"/>
                          <a:cs typeface="+mn-cs"/>
                        </a:rPr>
                        <a:t>19%</a:t>
                      </a:r>
                    </a:p>
                  </a:txBody>
                  <a:tcPr anchor="ctr"/>
                </a:tc>
                <a:extLst>
                  <a:ext uri="{0D108BD9-81ED-4DB2-BD59-A6C34878D82A}">
                    <a16:rowId xmlns:a16="http://schemas.microsoft.com/office/drawing/2014/main" val="10004"/>
                  </a:ext>
                </a:extLst>
              </a:tr>
              <a:tr h="222885">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GB" sz="1000" b="1">
                          <a:solidFill>
                            <a:schemeClr val="tx2"/>
                          </a:solidFill>
                        </a:rPr>
                        <a:t>Future Use</a:t>
                      </a:r>
                    </a:p>
                  </a:txBody>
                  <a:tcPr anchor="ctr"/>
                </a:tc>
                <a:tc>
                  <a:txBody>
                    <a:bodyPr/>
                    <a:lstStyle/>
                    <a:p>
                      <a:pPr marL="0" algn="ctr" defTabSz="457200" rtl="0" eaLnBrk="1" latinLnBrk="0" hangingPunct="1"/>
                      <a:r>
                        <a:rPr lang="en-GB" sz="1000" b="1" kern="1200" dirty="0">
                          <a:solidFill>
                            <a:schemeClr val="dk1"/>
                          </a:solidFill>
                          <a:latin typeface="+mn-lt"/>
                          <a:ea typeface="+mn-ea"/>
                          <a:cs typeface="+mn-cs"/>
                        </a:rPr>
                        <a:t>55%</a:t>
                      </a:r>
                    </a:p>
                  </a:txBody>
                  <a:tcPr anchor="ctr"/>
                </a:tc>
                <a:tc>
                  <a:txBody>
                    <a:bodyPr/>
                    <a:lstStyle/>
                    <a:p>
                      <a:pPr marL="0" algn="ctr" defTabSz="457200" rtl="0" eaLnBrk="1" latinLnBrk="0" hangingPunct="1"/>
                      <a:r>
                        <a:rPr lang="en-GB" sz="1000" b="1" kern="1200" dirty="0">
                          <a:solidFill>
                            <a:schemeClr val="dk1"/>
                          </a:solidFill>
                          <a:latin typeface="+mn-lt"/>
                          <a:ea typeface="+mn-ea"/>
                          <a:cs typeface="+mn-cs"/>
                        </a:rPr>
                        <a:t>63%</a:t>
                      </a:r>
                    </a:p>
                  </a:txBody>
                  <a:tcPr anchor="ctr"/>
                </a:tc>
                <a:extLst>
                  <a:ext uri="{0D108BD9-81ED-4DB2-BD59-A6C34878D82A}">
                    <a16:rowId xmlns:a16="http://schemas.microsoft.com/office/drawing/2014/main" val="10005"/>
                  </a:ext>
                </a:extLst>
              </a:tr>
            </a:tbl>
          </a:graphicData>
        </a:graphic>
      </p:graphicFrame>
      <p:graphicFrame>
        <p:nvGraphicFramePr>
          <p:cNvPr id="19" name="Chart 18">
            <a:extLst>
              <a:ext uri="{FF2B5EF4-FFF2-40B4-BE49-F238E27FC236}">
                <a16:creationId xmlns:a16="http://schemas.microsoft.com/office/drawing/2014/main" id="{0714AD3C-3CEC-CA36-17DE-AD4025CF8397}"/>
              </a:ext>
            </a:extLst>
          </p:cNvPr>
          <p:cNvGraphicFramePr/>
          <p:nvPr/>
        </p:nvGraphicFramePr>
        <p:xfrm>
          <a:off x="3142872" y="660069"/>
          <a:ext cx="2794804" cy="1799409"/>
        </p:xfrm>
        <a:graphic>
          <a:graphicData uri="http://schemas.openxmlformats.org/drawingml/2006/chart">
            <c:chart xmlns:c="http://schemas.openxmlformats.org/drawingml/2006/chart" xmlns:r="http://schemas.openxmlformats.org/officeDocument/2006/relationships" r:id="rId6"/>
          </a:graphicData>
        </a:graphic>
      </p:graphicFrame>
      <p:grpSp>
        <p:nvGrpSpPr>
          <p:cNvPr id="8" name="Group 7">
            <a:extLst>
              <a:ext uri="{FF2B5EF4-FFF2-40B4-BE49-F238E27FC236}">
                <a16:creationId xmlns:a16="http://schemas.microsoft.com/office/drawing/2014/main" id="{0D474CCA-8C75-83A0-5363-3A36F9DF7AF5}"/>
              </a:ext>
            </a:extLst>
          </p:cNvPr>
          <p:cNvGrpSpPr/>
          <p:nvPr/>
        </p:nvGrpSpPr>
        <p:grpSpPr>
          <a:xfrm>
            <a:off x="589484" y="707694"/>
            <a:ext cx="2097145" cy="1926047"/>
            <a:chOff x="3719189" y="707694"/>
            <a:chExt cx="2097145" cy="1926047"/>
          </a:xfrm>
        </p:grpSpPr>
        <p:sp>
          <p:nvSpPr>
            <p:cNvPr id="61" name="TextBox 60">
              <a:extLst>
                <a:ext uri="{FF2B5EF4-FFF2-40B4-BE49-F238E27FC236}">
                  <a16:creationId xmlns:a16="http://schemas.microsoft.com/office/drawing/2014/main" id="{7D8B99A4-126C-1014-C266-BEE7EB1DC9CA}"/>
                </a:ext>
              </a:extLst>
            </p:cNvPr>
            <p:cNvSpPr txBox="1"/>
            <p:nvPr/>
          </p:nvSpPr>
          <p:spPr>
            <a:xfrm>
              <a:off x="3818647" y="2036801"/>
              <a:ext cx="508039" cy="246221"/>
            </a:xfrm>
            <a:prstGeom prst="rect">
              <a:avLst/>
            </a:prstGeom>
            <a:noFill/>
          </p:spPr>
          <p:txBody>
            <a:bodyPr wrap="square" rtlCol="0">
              <a:spAutoFit/>
            </a:bodyPr>
            <a:lstStyle/>
            <a:p>
              <a:pPr algn="ctr"/>
              <a:r>
                <a:rPr lang="en-GB" sz="1000" b="1" dirty="0"/>
                <a:t>13%</a:t>
              </a:r>
            </a:p>
          </p:txBody>
        </p:sp>
        <p:sp>
          <p:nvSpPr>
            <p:cNvPr id="63" name="TextBox 62">
              <a:extLst>
                <a:ext uri="{FF2B5EF4-FFF2-40B4-BE49-F238E27FC236}">
                  <a16:creationId xmlns:a16="http://schemas.microsoft.com/office/drawing/2014/main" id="{00923EA7-20F4-4F57-72E7-A42A9064E889}"/>
                </a:ext>
              </a:extLst>
            </p:cNvPr>
            <p:cNvSpPr txBox="1"/>
            <p:nvPr/>
          </p:nvSpPr>
          <p:spPr>
            <a:xfrm>
              <a:off x="4831909" y="2041010"/>
              <a:ext cx="508039" cy="246221"/>
            </a:xfrm>
            <a:prstGeom prst="rect">
              <a:avLst/>
            </a:prstGeom>
            <a:noFill/>
          </p:spPr>
          <p:txBody>
            <a:bodyPr wrap="square" rtlCol="0">
              <a:spAutoFit/>
            </a:bodyPr>
            <a:lstStyle/>
            <a:p>
              <a:pPr algn="ctr"/>
              <a:r>
                <a:rPr lang="en-GB" sz="1000" b="1" dirty="0"/>
                <a:t>87%</a:t>
              </a:r>
            </a:p>
          </p:txBody>
        </p:sp>
        <p:sp>
          <p:nvSpPr>
            <p:cNvPr id="2" name="TextBox 1">
              <a:extLst>
                <a:ext uri="{FF2B5EF4-FFF2-40B4-BE49-F238E27FC236}">
                  <a16:creationId xmlns:a16="http://schemas.microsoft.com/office/drawing/2014/main" id="{856B78D9-C563-E2FB-42A2-B091D9453F08}"/>
                </a:ext>
              </a:extLst>
            </p:cNvPr>
            <p:cNvSpPr txBox="1"/>
            <p:nvPr/>
          </p:nvSpPr>
          <p:spPr>
            <a:xfrm>
              <a:off x="3719189" y="707694"/>
              <a:ext cx="1863349" cy="246221"/>
            </a:xfrm>
            <a:prstGeom prst="rect">
              <a:avLst/>
            </a:prstGeom>
            <a:noFill/>
          </p:spPr>
          <p:txBody>
            <a:bodyPr wrap="square" rtlCol="0">
              <a:spAutoFit/>
            </a:bodyPr>
            <a:lstStyle/>
            <a:p>
              <a:pPr algn="ctr"/>
              <a:r>
                <a:rPr lang="en-GB" sz="1000" b="1"/>
                <a:t>Overall journey experience</a:t>
              </a:r>
            </a:p>
          </p:txBody>
        </p:sp>
        <p:sp>
          <p:nvSpPr>
            <p:cNvPr id="4" name="5-Point Star 3">
              <a:extLst>
                <a:ext uri="{FF2B5EF4-FFF2-40B4-BE49-F238E27FC236}">
                  <a16:creationId xmlns:a16="http://schemas.microsoft.com/office/drawing/2014/main" id="{60AEBC92-133E-BDBE-F20D-590C426211D2}"/>
                </a:ext>
              </a:extLst>
            </p:cNvPr>
            <p:cNvSpPr/>
            <p:nvPr/>
          </p:nvSpPr>
          <p:spPr>
            <a:xfrm>
              <a:off x="3722620" y="1084377"/>
              <a:ext cx="269237" cy="25452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 name="5-Point Star 51">
              <a:extLst>
                <a:ext uri="{FF2B5EF4-FFF2-40B4-BE49-F238E27FC236}">
                  <a16:creationId xmlns:a16="http://schemas.microsoft.com/office/drawing/2014/main" id="{1611F8F6-F275-1D19-EABB-CEE2CE69B6AF}"/>
                </a:ext>
              </a:extLst>
            </p:cNvPr>
            <p:cNvSpPr/>
            <p:nvPr/>
          </p:nvSpPr>
          <p:spPr>
            <a:xfrm>
              <a:off x="4122670" y="1084377"/>
              <a:ext cx="269237" cy="25452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5-Point Star 52">
              <a:extLst>
                <a:ext uri="{FF2B5EF4-FFF2-40B4-BE49-F238E27FC236}">
                  <a16:creationId xmlns:a16="http://schemas.microsoft.com/office/drawing/2014/main" id="{AD3FCDF9-C79D-AA4D-55A0-1260D96F2BD9}"/>
                </a:ext>
              </a:extLst>
            </p:cNvPr>
            <p:cNvSpPr/>
            <p:nvPr/>
          </p:nvSpPr>
          <p:spPr>
            <a:xfrm>
              <a:off x="4513195" y="1084377"/>
              <a:ext cx="269237" cy="25452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 name="5-Point Star 53">
              <a:extLst>
                <a:ext uri="{FF2B5EF4-FFF2-40B4-BE49-F238E27FC236}">
                  <a16:creationId xmlns:a16="http://schemas.microsoft.com/office/drawing/2014/main" id="{5EE54A01-C66E-3D12-5BFC-60186DA882BB}"/>
                </a:ext>
              </a:extLst>
            </p:cNvPr>
            <p:cNvSpPr/>
            <p:nvPr/>
          </p:nvSpPr>
          <p:spPr>
            <a:xfrm>
              <a:off x="4875145" y="1074852"/>
              <a:ext cx="269237" cy="25452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5-Point Star 54">
              <a:extLst>
                <a:ext uri="{FF2B5EF4-FFF2-40B4-BE49-F238E27FC236}">
                  <a16:creationId xmlns:a16="http://schemas.microsoft.com/office/drawing/2014/main" id="{C7AEE640-3CA8-16F5-B6EC-A6F589C18913}"/>
                </a:ext>
              </a:extLst>
            </p:cNvPr>
            <p:cNvSpPr/>
            <p:nvPr/>
          </p:nvSpPr>
          <p:spPr>
            <a:xfrm>
              <a:off x="5265670" y="1084377"/>
              <a:ext cx="269237" cy="25452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791CEEF-6BBE-73EB-B057-6FD2EB1524C6}"/>
                </a:ext>
              </a:extLst>
            </p:cNvPr>
            <p:cNvSpPr txBox="1"/>
            <p:nvPr/>
          </p:nvSpPr>
          <p:spPr>
            <a:xfrm>
              <a:off x="3728714" y="1419225"/>
              <a:ext cx="272668" cy="246221"/>
            </a:xfrm>
            <a:prstGeom prst="rect">
              <a:avLst/>
            </a:prstGeom>
            <a:noFill/>
          </p:spPr>
          <p:txBody>
            <a:bodyPr wrap="square" rtlCol="0">
              <a:spAutoFit/>
            </a:bodyPr>
            <a:lstStyle/>
            <a:p>
              <a:pPr algn="ctr"/>
              <a:r>
                <a:rPr lang="en-GB" sz="1000" b="1"/>
                <a:t>1</a:t>
              </a:r>
            </a:p>
          </p:txBody>
        </p:sp>
        <p:sp>
          <p:nvSpPr>
            <p:cNvPr id="57" name="TextBox 56">
              <a:extLst>
                <a:ext uri="{FF2B5EF4-FFF2-40B4-BE49-F238E27FC236}">
                  <a16:creationId xmlns:a16="http://schemas.microsoft.com/office/drawing/2014/main" id="{BBAEE07F-BE98-13E6-A6E4-32D3B7E3A52E}"/>
                </a:ext>
              </a:extLst>
            </p:cNvPr>
            <p:cNvSpPr txBox="1"/>
            <p:nvPr/>
          </p:nvSpPr>
          <p:spPr>
            <a:xfrm>
              <a:off x="4119239" y="1428750"/>
              <a:ext cx="272668" cy="246221"/>
            </a:xfrm>
            <a:prstGeom prst="rect">
              <a:avLst/>
            </a:prstGeom>
            <a:noFill/>
          </p:spPr>
          <p:txBody>
            <a:bodyPr wrap="square" rtlCol="0">
              <a:spAutoFit/>
            </a:bodyPr>
            <a:lstStyle/>
            <a:p>
              <a:pPr algn="ctr"/>
              <a:r>
                <a:rPr lang="en-GB" sz="1000" b="1"/>
                <a:t>2</a:t>
              </a:r>
            </a:p>
          </p:txBody>
        </p:sp>
        <p:sp>
          <p:nvSpPr>
            <p:cNvPr id="58" name="TextBox 57">
              <a:extLst>
                <a:ext uri="{FF2B5EF4-FFF2-40B4-BE49-F238E27FC236}">
                  <a16:creationId xmlns:a16="http://schemas.microsoft.com/office/drawing/2014/main" id="{C771E2AA-D941-EE87-95F9-38C596B89133}"/>
                </a:ext>
              </a:extLst>
            </p:cNvPr>
            <p:cNvSpPr txBox="1"/>
            <p:nvPr/>
          </p:nvSpPr>
          <p:spPr>
            <a:xfrm>
              <a:off x="4519289" y="1428750"/>
              <a:ext cx="272668" cy="246221"/>
            </a:xfrm>
            <a:prstGeom prst="rect">
              <a:avLst/>
            </a:prstGeom>
            <a:noFill/>
          </p:spPr>
          <p:txBody>
            <a:bodyPr wrap="square" rtlCol="0">
              <a:spAutoFit/>
            </a:bodyPr>
            <a:lstStyle/>
            <a:p>
              <a:pPr algn="ctr"/>
              <a:r>
                <a:rPr lang="en-GB" sz="1000" b="1"/>
                <a:t>3</a:t>
              </a:r>
            </a:p>
          </p:txBody>
        </p:sp>
        <p:sp>
          <p:nvSpPr>
            <p:cNvPr id="59" name="TextBox 58">
              <a:extLst>
                <a:ext uri="{FF2B5EF4-FFF2-40B4-BE49-F238E27FC236}">
                  <a16:creationId xmlns:a16="http://schemas.microsoft.com/office/drawing/2014/main" id="{15F4D62C-BD63-0608-3C8C-3C07B700CA6D}"/>
                </a:ext>
              </a:extLst>
            </p:cNvPr>
            <p:cNvSpPr txBox="1"/>
            <p:nvPr/>
          </p:nvSpPr>
          <p:spPr>
            <a:xfrm>
              <a:off x="4881239" y="1428750"/>
              <a:ext cx="272668" cy="246221"/>
            </a:xfrm>
            <a:prstGeom prst="rect">
              <a:avLst/>
            </a:prstGeom>
            <a:noFill/>
          </p:spPr>
          <p:txBody>
            <a:bodyPr wrap="square" rtlCol="0">
              <a:spAutoFit/>
            </a:bodyPr>
            <a:lstStyle/>
            <a:p>
              <a:pPr algn="ctr"/>
              <a:r>
                <a:rPr lang="en-GB" sz="1000" b="1"/>
                <a:t>4</a:t>
              </a:r>
            </a:p>
          </p:txBody>
        </p:sp>
        <p:sp>
          <p:nvSpPr>
            <p:cNvPr id="60" name="TextBox 59">
              <a:extLst>
                <a:ext uri="{FF2B5EF4-FFF2-40B4-BE49-F238E27FC236}">
                  <a16:creationId xmlns:a16="http://schemas.microsoft.com/office/drawing/2014/main" id="{3D37C72E-2B99-21E8-1B69-9B03F74E4A6F}"/>
                </a:ext>
              </a:extLst>
            </p:cNvPr>
            <p:cNvSpPr txBox="1"/>
            <p:nvPr/>
          </p:nvSpPr>
          <p:spPr>
            <a:xfrm>
              <a:off x="5281289" y="1428750"/>
              <a:ext cx="272668" cy="246221"/>
            </a:xfrm>
            <a:prstGeom prst="rect">
              <a:avLst/>
            </a:prstGeom>
            <a:noFill/>
          </p:spPr>
          <p:txBody>
            <a:bodyPr wrap="square" rtlCol="0">
              <a:spAutoFit/>
            </a:bodyPr>
            <a:lstStyle/>
            <a:p>
              <a:pPr algn="ctr"/>
              <a:r>
                <a:rPr lang="en-GB" sz="1000" b="1"/>
                <a:t>5</a:t>
              </a:r>
            </a:p>
          </p:txBody>
        </p:sp>
        <p:sp>
          <p:nvSpPr>
            <p:cNvPr id="11" name="Right Brace 10">
              <a:extLst>
                <a:ext uri="{FF2B5EF4-FFF2-40B4-BE49-F238E27FC236}">
                  <a16:creationId xmlns:a16="http://schemas.microsoft.com/office/drawing/2014/main" id="{26C3B7C1-CE8B-543A-C479-74AC7FF8D264}"/>
                </a:ext>
              </a:extLst>
            </p:cNvPr>
            <p:cNvSpPr/>
            <p:nvPr/>
          </p:nvSpPr>
          <p:spPr>
            <a:xfrm>
              <a:off x="3971924" y="1634431"/>
              <a:ext cx="188845" cy="407248"/>
            </a:xfrm>
            <a:prstGeom prst="rightBrace">
              <a:avLst/>
            </a:prstGeom>
            <a:ln w="12700">
              <a:solidFill>
                <a:schemeClr val="tx1"/>
              </a:solidFill>
            </a:ln>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4" name="Right Brace 63">
              <a:extLst>
                <a:ext uri="{FF2B5EF4-FFF2-40B4-BE49-F238E27FC236}">
                  <a16:creationId xmlns:a16="http://schemas.microsoft.com/office/drawing/2014/main" id="{CA3A61AA-9C5D-D65B-334D-3DF4071C45DC}"/>
                </a:ext>
              </a:extLst>
            </p:cNvPr>
            <p:cNvSpPr/>
            <p:nvPr/>
          </p:nvSpPr>
          <p:spPr>
            <a:xfrm>
              <a:off x="4951436" y="1467786"/>
              <a:ext cx="187962" cy="752992"/>
            </a:xfrm>
            <a:prstGeom prst="rightBrace">
              <a:avLst/>
            </a:prstGeom>
            <a:ln w="12700">
              <a:solidFill>
                <a:schemeClr val="tx1"/>
              </a:solidFill>
            </a:ln>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155DEF0B-361C-B81B-AFB5-B44C8B5F64C4}"/>
                </a:ext>
              </a:extLst>
            </p:cNvPr>
            <p:cNvSpPr txBox="1"/>
            <p:nvPr/>
          </p:nvSpPr>
          <p:spPr>
            <a:xfrm>
              <a:off x="4982911" y="2387520"/>
              <a:ext cx="833423" cy="246221"/>
            </a:xfrm>
            <a:prstGeom prst="rect">
              <a:avLst/>
            </a:prstGeom>
            <a:noFill/>
          </p:spPr>
          <p:txBody>
            <a:bodyPr wrap="square" rtlCol="0">
              <a:spAutoFit/>
            </a:bodyPr>
            <a:lstStyle/>
            <a:p>
              <a:r>
                <a:rPr lang="en-GB" sz="1000" b="1" dirty="0"/>
                <a:t>Ave – 3.7</a:t>
              </a:r>
            </a:p>
          </p:txBody>
        </p:sp>
      </p:grpSp>
      <p:graphicFrame>
        <p:nvGraphicFramePr>
          <p:cNvPr id="65" name="Chart 64">
            <a:extLst>
              <a:ext uri="{FF2B5EF4-FFF2-40B4-BE49-F238E27FC236}">
                <a16:creationId xmlns:a16="http://schemas.microsoft.com/office/drawing/2014/main" id="{A8B2A243-93FA-019F-B396-E9DD5943317A}"/>
              </a:ext>
            </a:extLst>
          </p:cNvPr>
          <p:cNvGraphicFramePr/>
          <p:nvPr/>
        </p:nvGraphicFramePr>
        <p:xfrm>
          <a:off x="3003633" y="3847903"/>
          <a:ext cx="2884912" cy="1799409"/>
        </p:xfrm>
        <a:graphic>
          <a:graphicData uri="http://schemas.openxmlformats.org/drawingml/2006/chart">
            <c:chart xmlns:c="http://schemas.openxmlformats.org/drawingml/2006/chart" xmlns:r="http://schemas.openxmlformats.org/officeDocument/2006/relationships" r:id="rId7"/>
          </a:graphicData>
        </a:graphic>
      </p:graphicFrame>
      <p:cxnSp>
        <p:nvCxnSpPr>
          <p:cNvPr id="15" name="Straight Connector 14">
            <a:extLst>
              <a:ext uri="{FF2B5EF4-FFF2-40B4-BE49-F238E27FC236}">
                <a16:creationId xmlns:a16="http://schemas.microsoft.com/office/drawing/2014/main" id="{2E6E1026-9F97-FB77-C3DE-E4EEA9480D8F}"/>
              </a:ext>
            </a:extLst>
          </p:cNvPr>
          <p:cNvCxnSpPr/>
          <p:nvPr/>
        </p:nvCxnSpPr>
        <p:spPr>
          <a:xfrm flipV="1">
            <a:off x="107617" y="3817473"/>
            <a:ext cx="8955929" cy="30430"/>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66" name="Title 11">
            <a:extLst>
              <a:ext uri="{FF2B5EF4-FFF2-40B4-BE49-F238E27FC236}">
                <a16:creationId xmlns:a16="http://schemas.microsoft.com/office/drawing/2014/main" id="{C673117A-187C-F054-E316-2540A3DDB997}"/>
              </a:ext>
            </a:extLst>
          </p:cNvPr>
          <p:cNvSpPr>
            <a:spLocks noGrp="1"/>
          </p:cNvSpPr>
          <p:nvPr>
            <p:ph type="title"/>
          </p:nvPr>
        </p:nvSpPr>
        <p:spPr>
          <a:xfrm>
            <a:off x="0" y="10013"/>
            <a:ext cx="9143999" cy="712624"/>
          </a:xfrm>
        </p:spPr>
        <p:txBody>
          <a:bodyPr vert="horz" lIns="91440" tIns="45720" rIns="91440" bIns="45720" anchor="t"/>
          <a:lstStyle/>
          <a:p>
            <a:pPr algn="ctr"/>
            <a:r>
              <a:rPr lang="en-GB" sz="2000" dirty="0"/>
              <a:t>Caledonian Sleeper Passenger Satisfaction</a:t>
            </a:r>
            <a:br>
              <a:rPr lang="en-GB" sz="2000" dirty="0"/>
            </a:br>
            <a:r>
              <a:rPr lang="en-GB" sz="1600" dirty="0"/>
              <a:t>Quarter 1: </a:t>
            </a:r>
            <a:r>
              <a:rPr lang="en-US" sz="1600" dirty="0"/>
              <a:t>1 April – 21 June 2025</a:t>
            </a:r>
            <a:endParaRPr lang="en-GB" dirty="0"/>
          </a:p>
        </p:txBody>
      </p:sp>
      <p:graphicFrame>
        <p:nvGraphicFramePr>
          <p:cNvPr id="5" name="Chart 4">
            <a:extLst>
              <a:ext uri="{FF2B5EF4-FFF2-40B4-BE49-F238E27FC236}">
                <a16:creationId xmlns:a16="http://schemas.microsoft.com/office/drawing/2014/main" id="{78BAD16B-6399-2BA0-DE2A-911944A64F4B}"/>
              </a:ext>
            </a:extLst>
          </p:cNvPr>
          <p:cNvGraphicFramePr/>
          <p:nvPr>
            <p:extLst>
              <p:ext uri="{D42A27DB-BD31-4B8C-83A1-F6EECF244321}">
                <p14:modId xmlns:p14="http://schemas.microsoft.com/office/powerpoint/2010/main" val="3115448251"/>
              </p:ext>
            </p:extLst>
          </p:nvPr>
        </p:nvGraphicFramePr>
        <p:xfrm>
          <a:off x="23403" y="2577631"/>
          <a:ext cx="2782800" cy="123984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 name="Chart 9">
            <a:extLst>
              <a:ext uri="{FF2B5EF4-FFF2-40B4-BE49-F238E27FC236}">
                <a16:creationId xmlns:a16="http://schemas.microsoft.com/office/drawing/2014/main" id="{1B308065-7690-1D35-6A85-5804210DB530}"/>
              </a:ext>
            </a:extLst>
          </p:cNvPr>
          <p:cNvGraphicFramePr/>
          <p:nvPr>
            <p:extLst>
              <p:ext uri="{D42A27DB-BD31-4B8C-83A1-F6EECF244321}">
                <p14:modId xmlns:p14="http://schemas.microsoft.com/office/powerpoint/2010/main" val="3354366765"/>
              </p:ext>
            </p:extLst>
          </p:nvPr>
        </p:nvGraphicFramePr>
        <p:xfrm>
          <a:off x="6209351" y="2569613"/>
          <a:ext cx="2871289" cy="123984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2" name="Chart 11">
            <a:extLst>
              <a:ext uri="{FF2B5EF4-FFF2-40B4-BE49-F238E27FC236}">
                <a16:creationId xmlns:a16="http://schemas.microsoft.com/office/drawing/2014/main" id="{17974F6B-F30B-FCC5-5737-1F1BB2F02D41}"/>
              </a:ext>
            </a:extLst>
          </p:cNvPr>
          <p:cNvGraphicFramePr/>
          <p:nvPr>
            <p:extLst>
              <p:ext uri="{D42A27DB-BD31-4B8C-83A1-F6EECF244321}">
                <p14:modId xmlns:p14="http://schemas.microsoft.com/office/powerpoint/2010/main" val="4158322492"/>
              </p:ext>
            </p:extLst>
          </p:nvPr>
        </p:nvGraphicFramePr>
        <p:xfrm>
          <a:off x="3116377" y="2580145"/>
          <a:ext cx="2782800" cy="1239842"/>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251735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3048938" y="2782966"/>
            <a:ext cx="2881222" cy="1477801"/>
          </a:xfrm>
          <a:prstGeom prst="wedgeRoundRectCallout">
            <a:avLst>
              <a:gd name="adj1" fmla="val -30787"/>
              <a:gd name="adj2" fmla="val 5888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It is difficult to get information about booking bikes. Also, the website suggests bikes can't be reserved to (or from) Crewe, which is untrue. In practice the train staff are incredibly helpful  and supportive of cyclists but the website, booking process and pre-journey communications should do more to give confidence to those travelling with bikes.</a:t>
            </a:r>
          </a:p>
        </p:txBody>
      </p:sp>
      <p:sp>
        <p:nvSpPr>
          <p:cNvPr id="16" name="Rounded Rectangular Callout 15"/>
          <p:cNvSpPr/>
          <p:nvPr/>
        </p:nvSpPr>
        <p:spPr>
          <a:xfrm>
            <a:off x="218790" y="1453183"/>
            <a:ext cx="2063345" cy="749366"/>
          </a:xfrm>
          <a:prstGeom prst="wedgeRoundRectCallout">
            <a:avLst>
              <a:gd name="adj1" fmla="val 25087"/>
              <a:gd name="adj2" fmla="val 65136"/>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Was not completely sure what was included and what options were in the waiting area and on the train for luggage, club car, etc.</a:t>
            </a:r>
          </a:p>
        </p:txBody>
      </p:sp>
      <p:sp>
        <p:nvSpPr>
          <p:cNvPr id="20" name="Title 2"/>
          <p:cNvSpPr>
            <a:spLocks noGrp="1"/>
          </p:cNvSpPr>
          <p:nvPr>
            <p:ph type="title"/>
          </p:nvPr>
        </p:nvSpPr>
        <p:spPr>
          <a:xfrm>
            <a:off x="0" y="120475"/>
            <a:ext cx="9158990" cy="608012"/>
          </a:xfrm>
        </p:spPr>
        <p:txBody>
          <a:bodyPr/>
          <a:lstStyle/>
          <a:p>
            <a:pPr algn="ctr"/>
            <a:r>
              <a:rPr lang="en-GB" dirty="0"/>
              <a:t>Improvements to information provided about the journey – customer comments</a:t>
            </a:r>
          </a:p>
        </p:txBody>
      </p:sp>
      <p:sp>
        <p:nvSpPr>
          <p:cNvPr id="21" name="TextBox 20"/>
          <p:cNvSpPr txBox="1"/>
          <p:nvPr/>
        </p:nvSpPr>
        <p:spPr>
          <a:xfrm>
            <a:off x="790575" y="5477857"/>
            <a:ext cx="7067550" cy="230832"/>
          </a:xfrm>
          <a:prstGeom prst="rect">
            <a:avLst/>
          </a:prstGeom>
          <a:noFill/>
        </p:spPr>
        <p:txBody>
          <a:bodyPr wrap="square" rtlCol="0">
            <a:spAutoFit/>
          </a:bodyPr>
          <a:lstStyle/>
          <a:p>
            <a:r>
              <a:rPr lang="en-GB" sz="900" i="1" dirty="0">
                <a:solidFill>
                  <a:prstClr val="white">
                    <a:lumMod val="50000"/>
                  </a:prstClr>
                </a:solidFill>
              </a:rPr>
              <a:t>Q13b. What should Caledonian Sleeper do to improve the information provided</a:t>
            </a:r>
            <a:r>
              <a:rPr lang="en-GB" sz="900" i="1" dirty="0">
                <a:solidFill>
                  <a:srgbClr val="928B81"/>
                </a:solidFill>
                <a:cs typeface="Arial" pitchFamily="34" charset="0"/>
              </a:rPr>
              <a:t>?</a:t>
            </a:r>
          </a:p>
        </p:txBody>
      </p:sp>
      <p:sp>
        <p:nvSpPr>
          <p:cNvPr id="15" name="Rounded Rectangular Callout 14"/>
          <p:cNvSpPr/>
          <p:nvPr/>
        </p:nvSpPr>
        <p:spPr>
          <a:xfrm>
            <a:off x="4219853" y="1519725"/>
            <a:ext cx="2063345" cy="971317"/>
          </a:xfrm>
          <a:prstGeom prst="wedgeRoundRectCallout">
            <a:avLst>
              <a:gd name="adj1" fmla="val -36457"/>
              <a:gd name="adj2" fmla="val 66776"/>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Advise seated customers on how best to prepare. We know we're going for the cheaper option, so we won't feel patronised - it'd actually be much appreciated.</a:t>
            </a:r>
          </a:p>
        </p:txBody>
      </p:sp>
      <p:sp>
        <p:nvSpPr>
          <p:cNvPr id="13" name="Rounded Rectangular Callout 5">
            <a:extLst>
              <a:ext uri="{FF2B5EF4-FFF2-40B4-BE49-F238E27FC236}">
                <a16:creationId xmlns:a16="http://schemas.microsoft.com/office/drawing/2014/main" id="{6E8991AF-D9D5-4EC1-9257-55D0511CCE45}"/>
              </a:ext>
            </a:extLst>
          </p:cNvPr>
          <p:cNvSpPr/>
          <p:nvPr/>
        </p:nvSpPr>
        <p:spPr>
          <a:xfrm>
            <a:off x="259766" y="2611753"/>
            <a:ext cx="2476533" cy="877502"/>
          </a:xfrm>
          <a:prstGeom prst="wedgeRoundRectCallout">
            <a:avLst>
              <a:gd name="adj1" fmla="val -30451"/>
              <a:gd name="adj2" fmla="val -6524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Inform customers, if the departure time is changed / different to that which was issued on the customer’s ticket. I caused us a lot of last-minute panic, and a wasted paid for meal which we had to abandon!</a:t>
            </a:r>
          </a:p>
        </p:txBody>
      </p:sp>
      <p:sp>
        <p:nvSpPr>
          <p:cNvPr id="17" name="Rounded Rectangular Callout 11">
            <a:extLst>
              <a:ext uri="{FF2B5EF4-FFF2-40B4-BE49-F238E27FC236}">
                <a16:creationId xmlns:a16="http://schemas.microsoft.com/office/drawing/2014/main" id="{1437D8A1-CE7E-43A3-AC24-BD1386C71769}"/>
              </a:ext>
            </a:extLst>
          </p:cNvPr>
          <p:cNvSpPr/>
          <p:nvPr/>
        </p:nvSpPr>
        <p:spPr>
          <a:xfrm>
            <a:off x="2481458" y="1574214"/>
            <a:ext cx="1499906" cy="749366"/>
          </a:xfrm>
          <a:prstGeom prst="wedgeRoundRectCallout">
            <a:avLst>
              <a:gd name="adj1" fmla="val -11205"/>
              <a:gd name="adj2" fmla="val 62416"/>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a:solidFill>
                  <a:prstClr val="black"/>
                </a:solidFill>
                <a:latin typeface="Calibri"/>
              </a:rPr>
              <a:t>Be honest about how small the cabins are. The photos are very misleading.</a:t>
            </a:r>
            <a:endParaRPr lang="en-GB" sz="1000" i="1" dirty="0">
              <a:solidFill>
                <a:prstClr val="black"/>
              </a:solidFill>
              <a:latin typeface="Calibri"/>
            </a:endParaRPr>
          </a:p>
        </p:txBody>
      </p:sp>
      <p:sp>
        <p:nvSpPr>
          <p:cNvPr id="18" name="Rounded Rectangular Callout 5">
            <a:extLst>
              <a:ext uri="{FF2B5EF4-FFF2-40B4-BE49-F238E27FC236}">
                <a16:creationId xmlns:a16="http://schemas.microsoft.com/office/drawing/2014/main" id="{8A67ADF3-D429-4716-BAFE-82333E88EE7D}"/>
              </a:ext>
            </a:extLst>
          </p:cNvPr>
          <p:cNvSpPr/>
          <p:nvPr/>
        </p:nvSpPr>
        <p:spPr>
          <a:xfrm>
            <a:off x="6521687" y="1938354"/>
            <a:ext cx="2362547" cy="776545"/>
          </a:xfrm>
          <a:prstGeom prst="wedgeRoundRectCallout">
            <a:avLst>
              <a:gd name="adj1" fmla="val -55904"/>
              <a:gd name="adj2" fmla="val -15265"/>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a:solidFill>
                  <a:prstClr val="black"/>
                </a:solidFill>
                <a:latin typeface="Calibri"/>
              </a:rPr>
              <a:t>The emails after the first one are poorly formatted, at least on Gmail. Providing a link to the tickets in each subsequent email would be helpful.</a:t>
            </a:r>
            <a:endParaRPr lang="en-GB" sz="1000" i="1" dirty="0">
              <a:solidFill>
                <a:prstClr val="black"/>
              </a:solidFill>
              <a:latin typeface="Calibri"/>
            </a:endParaRPr>
          </a:p>
        </p:txBody>
      </p:sp>
      <p:sp>
        <p:nvSpPr>
          <p:cNvPr id="3" name="Rounded Rectangular Callout 10">
            <a:extLst>
              <a:ext uri="{FF2B5EF4-FFF2-40B4-BE49-F238E27FC236}">
                <a16:creationId xmlns:a16="http://schemas.microsoft.com/office/drawing/2014/main" id="{262F02AF-19AC-CB9A-3FC4-5B079C60FB2E}"/>
              </a:ext>
            </a:extLst>
          </p:cNvPr>
          <p:cNvSpPr/>
          <p:nvPr/>
        </p:nvSpPr>
        <p:spPr>
          <a:xfrm>
            <a:off x="759606" y="3845141"/>
            <a:ext cx="1936294" cy="692020"/>
          </a:xfrm>
          <a:prstGeom prst="wedgeRoundRectCallout">
            <a:avLst>
              <a:gd name="adj1" fmla="val 14332"/>
              <a:gd name="adj2" fmla="val -70972"/>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The reservation of breakfast table should be done when I book the train ticket otherwise its unfair. And the dinner as well.</a:t>
            </a:r>
          </a:p>
        </p:txBody>
      </p:sp>
      <p:sp>
        <p:nvSpPr>
          <p:cNvPr id="4" name="Rounded Rectangular Callout 10">
            <a:extLst>
              <a:ext uri="{FF2B5EF4-FFF2-40B4-BE49-F238E27FC236}">
                <a16:creationId xmlns:a16="http://schemas.microsoft.com/office/drawing/2014/main" id="{C35E1C75-F39B-69FF-24D0-802A2E484547}"/>
              </a:ext>
            </a:extLst>
          </p:cNvPr>
          <p:cNvSpPr/>
          <p:nvPr/>
        </p:nvSpPr>
        <p:spPr>
          <a:xfrm>
            <a:off x="6283198" y="2999684"/>
            <a:ext cx="2601036" cy="959841"/>
          </a:xfrm>
          <a:prstGeom prst="wedgeRoundRectCallout">
            <a:avLst>
              <a:gd name="adj1" fmla="val 26740"/>
              <a:gd name="adj2" fmla="val 64216"/>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Make it clearer that some of the facilities are not available well in advance of boarding.  Also - the use of the lounge makes is sound like you get everything included in the price which is not the case.</a:t>
            </a:r>
          </a:p>
        </p:txBody>
      </p:sp>
    </p:spTree>
    <p:extLst>
      <p:ext uri="{BB962C8B-B14F-4D97-AF65-F5344CB8AC3E}">
        <p14:creationId xmlns:p14="http://schemas.microsoft.com/office/powerpoint/2010/main" val="3080583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949324" y="742949"/>
            <a:ext cx="6988175" cy="2772607"/>
          </a:xfrm>
        </p:spPr>
        <p:txBody>
          <a:bodyPr/>
          <a:lstStyle/>
          <a:p>
            <a:pPr algn="ctr"/>
            <a:r>
              <a:rPr lang="en-GB" dirty="0">
                <a:latin typeface="Arial" pitchFamily="34" charset="0"/>
                <a:cs typeface="Arial" pitchFamily="34" charset="0"/>
              </a:rPr>
              <a:t>Caledonian Sleeper</a:t>
            </a:r>
          </a:p>
          <a:p>
            <a:pPr algn="ctr"/>
            <a:endParaRPr lang="en-GB" sz="2800" dirty="0">
              <a:latin typeface="Arial" pitchFamily="34" charset="0"/>
              <a:cs typeface="Arial" pitchFamily="34" charset="0"/>
            </a:endParaRPr>
          </a:p>
          <a:p>
            <a:pPr algn="ctr"/>
            <a:r>
              <a:rPr lang="en-GB" sz="4000" dirty="0">
                <a:latin typeface="Arial" pitchFamily="34" charset="0"/>
                <a:cs typeface="Arial" pitchFamily="34" charset="0"/>
              </a:rPr>
              <a:t>Boarding and station facilities</a:t>
            </a:r>
            <a:endParaRPr lang="en-GB" sz="4000" i="1" dirty="0">
              <a:latin typeface="Arial" pitchFamily="34" charset="0"/>
              <a:cs typeface="Arial" pitchFamily="34" charset="0"/>
            </a:endParaRPr>
          </a:p>
          <a:p>
            <a:endParaRPr lang="en-GB" dirty="0"/>
          </a:p>
        </p:txBody>
      </p:sp>
    </p:spTree>
    <p:extLst>
      <p:ext uri="{BB962C8B-B14F-4D97-AF65-F5344CB8AC3E}">
        <p14:creationId xmlns:p14="http://schemas.microsoft.com/office/powerpoint/2010/main" val="1030788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60540610"/>
              </p:ext>
            </p:extLst>
          </p:nvPr>
        </p:nvGraphicFramePr>
        <p:xfrm>
          <a:off x="886222" y="662105"/>
          <a:ext cx="744458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2"/>
          <p:cNvSpPr txBox="1">
            <a:spLocks/>
          </p:cNvSpPr>
          <p:nvPr/>
        </p:nvSpPr>
        <p:spPr>
          <a:xfrm>
            <a:off x="587375" y="468669"/>
            <a:ext cx="8042275"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Satisfaction with boarding process</a:t>
            </a:r>
          </a:p>
        </p:txBody>
      </p:sp>
      <p:sp>
        <p:nvSpPr>
          <p:cNvPr id="5" name="TextBox 4"/>
          <p:cNvSpPr txBox="1"/>
          <p:nvPr/>
        </p:nvSpPr>
        <p:spPr>
          <a:xfrm>
            <a:off x="790575" y="5339818"/>
            <a:ext cx="7067550" cy="369332"/>
          </a:xfrm>
          <a:prstGeom prst="rect">
            <a:avLst/>
          </a:prstGeom>
          <a:noFill/>
        </p:spPr>
        <p:txBody>
          <a:bodyPr wrap="square" rtlCol="0">
            <a:spAutoFit/>
          </a:bodyPr>
          <a:lstStyle/>
          <a:p>
            <a:r>
              <a:rPr lang="en-GB" sz="900" i="1" dirty="0">
                <a:solidFill>
                  <a:prstClr val="white">
                    <a:lumMod val="50000"/>
                  </a:prstClr>
                </a:solidFill>
              </a:rPr>
              <a:t>Q14a. How satisfied were you with…</a:t>
            </a:r>
            <a:r>
              <a:rPr lang="en-GB" sz="900" i="1" dirty="0">
                <a:solidFill>
                  <a:srgbClr val="928B81"/>
                </a:solidFill>
                <a:cs typeface="Arial" pitchFamily="34" charset="0"/>
              </a:rPr>
              <a:t>?</a:t>
            </a:r>
          </a:p>
          <a:p>
            <a:r>
              <a:rPr lang="en-GB" sz="900" i="1" dirty="0">
                <a:solidFill>
                  <a:srgbClr val="928B81"/>
                </a:solidFill>
                <a:cs typeface="Arial" pitchFamily="34" charset="0"/>
              </a:rPr>
              <a:t>Base: All (609)</a:t>
            </a:r>
            <a:endParaRPr lang="en-GB" sz="900" i="1" dirty="0">
              <a:solidFill>
                <a:prstClr val="white">
                  <a:lumMod val="50000"/>
                </a:prstClr>
              </a:solidFill>
            </a:endParaRPr>
          </a:p>
        </p:txBody>
      </p:sp>
    </p:spTree>
    <p:extLst>
      <p:ext uri="{BB962C8B-B14F-4D97-AF65-F5344CB8AC3E}">
        <p14:creationId xmlns:p14="http://schemas.microsoft.com/office/powerpoint/2010/main" val="201503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ular Callout 15"/>
          <p:cNvSpPr/>
          <p:nvPr/>
        </p:nvSpPr>
        <p:spPr>
          <a:xfrm>
            <a:off x="158016" y="1280432"/>
            <a:ext cx="5022538" cy="1215160"/>
          </a:xfrm>
          <a:prstGeom prst="wedgeRoundRectCallout">
            <a:avLst>
              <a:gd name="adj1" fmla="val -7138"/>
              <a:gd name="adj2" fmla="val 68472"/>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We could not understand why we had to queue on the platform to get our keys - they could have been provided in the lounge.  We had a large suitcase that would not fit in the room, and the advance notice told us we could leave it in a luggage area, which I assumed was in the carriage.  But even though the baggage car was right next to the queue, the staff on the platform did not tell us we could leave it there.  It needed two trips up and down the carriage and the platform.  Also, the lounge being outside the station, across the road with no effective signage was a problem with heavy luggage.</a:t>
            </a:r>
          </a:p>
        </p:txBody>
      </p:sp>
      <p:sp>
        <p:nvSpPr>
          <p:cNvPr id="20" name="Title 2"/>
          <p:cNvSpPr>
            <a:spLocks noGrp="1"/>
          </p:cNvSpPr>
          <p:nvPr>
            <p:ph type="title"/>
          </p:nvPr>
        </p:nvSpPr>
        <p:spPr>
          <a:xfrm>
            <a:off x="0" y="120475"/>
            <a:ext cx="9158990" cy="608012"/>
          </a:xfrm>
        </p:spPr>
        <p:txBody>
          <a:bodyPr/>
          <a:lstStyle/>
          <a:p>
            <a:pPr algn="ctr"/>
            <a:r>
              <a:rPr lang="en-GB" dirty="0"/>
              <a:t>How might staff have provided a better service? – customer comments</a:t>
            </a:r>
          </a:p>
        </p:txBody>
      </p:sp>
      <p:sp>
        <p:nvSpPr>
          <p:cNvPr id="21" name="TextBox 20"/>
          <p:cNvSpPr txBox="1"/>
          <p:nvPr/>
        </p:nvSpPr>
        <p:spPr>
          <a:xfrm>
            <a:off x="790575" y="5477857"/>
            <a:ext cx="7067550" cy="230832"/>
          </a:xfrm>
          <a:prstGeom prst="rect">
            <a:avLst/>
          </a:prstGeom>
          <a:noFill/>
        </p:spPr>
        <p:txBody>
          <a:bodyPr wrap="square" rtlCol="0">
            <a:spAutoFit/>
          </a:bodyPr>
          <a:lstStyle/>
          <a:p>
            <a:r>
              <a:rPr lang="en-GB" sz="900" i="1" dirty="0">
                <a:solidFill>
                  <a:prstClr val="white">
                    <a:lumMod val="50000"/>
                  </a:prstClr>
                </a:solidFill>
              </a:rPr>
              <a:t>Q14b. How might the staff on the platform have provided a better service to you</a:t>
            </a:r>
            <a:r>
              <a:rPr lang="en-GB" sz="900" i="1" dirty="0">
                <a:solidFill>
                  <a:srgbClr val="928B81"/>
                </a:solidFill>
                <a:cs typeface="Arial" pitchFamily="34" charset="0"/>
              </a:rPr>
              <a:t>?</a:t>
            </a:r>
          </a:p>
        </p:txBody>
      </p:sp>
      <p:sp>
        <p:nvSpPr>
          <p:cNvPr id="15" name="Rounded Rectangular Callout 14"/>
          <p:cNvSpPr/>
          <p:nvPr/>
        </p:nvSpPr>
        <p:spPr>
          <a:xfrm>
            <a:off x="5406446" y="1309953"/>
            <a:ext cx="3090419" cy="1325895"/>
          </a:xfrm>
          <a:prstGeom prst="wedgeRoundRectCallout">
            <a:avLst>
              <a:gd name="adj1" fmla="val 39912"/>
              <a:gd name="adj2" fmla="val 70249"/>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The staff on the platform denied us access to the lounge (as Club Cabin passengers) due to overcrowding. This meant your premium pax have to stand in line for 30 minutes or return to the concourse with their luggage to find the nearest seating. I barged through and sat on the seats on the platform - and one of your kindly gate staff went to the lounge to get me a can of water.</a:t>
            </a:r>
          </a:p>
        </p:txBody>
      </p:sp>
      <p:sp>
        <p:nvSpPr>
          <p:cNvPr id="18" name="Rounded Rectangular Callout 17"/>
          <p:cNvSpPr/>
          <p:nvPr/>
        </p:nvSpPr>
        <p:spPr>
          <a:xfrm>
            <a:off x="5842679" y="3931063"/>
            <a:ext cx="3134956" cy="1247759"/>
          </a:xfrm>
          <a:prstGeom prst="wedgeRoundRectCallout">
            <a:avLst>
              <a:gd name="adj1" fmla="val 15745"/>
              <a:gd name="adj2" fmla="val -64970"/>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No one really greeted us. There was someone standing there scanning the ticket and pointing you towards your cabin car but no one to really greet you or help you or do anything </a:t>
            </a:r>
            <a:r>
              <a:rPr lang="en-GB" sz="1000" i="1" dirty="0" err="1">
                <a:solidFill>
                  <a:prstClr val="black"/>
                </a:solidFill>
                <a:latin typeface="Calibri"/>
              </a:rPr>
              <a:t>bu</a:t>
            </a:r>
            <a:r>
              <a:rPr lang="en-GB" sz="1000" i="1" dirty="0">
                <a:solidFill>
                  <a:prstClr val="black"/>
                </a:solidFill>
                <a:latin typeface="Calibri"/>
              </a:rPr>
              <a:t> point and scan like we are cattle. If you are advertising club guests as priority and also making us pay several hundred pounds some personal attention should be part of the service.</a:t>
            </a:r>
          </a:p>
        </p:txBody>
      </p:sp>
      <p:sp>
        <p:nvSpPr>
          <p:cNvPr id="19" name="Rounded Rectangular Callout 15">
            <a:extLst>
              <a:ext uri="{FF2B5EF4-FFF2-40B4-BE49-F238E27FC236}">
                <a16:creationId xmlns:a16="http://schemas.microsoft.com/office/drawing/2014/main" id="{93E47943-C8F6-47B9-A341-BE5DA4DF0821}"/>
              </a:ext>
            </a:extLst>
          </p:cNvPr>
          <p:cNvSpPr/>
          <p:nvPr/>
        </p:nvSpPr>
        <p:spPr>
          <a:xfrm>
            <a:off x="5694040" y="3033193"/>
            <a:ext cx="3044630" cy="652089"/>
          </a:xfrm>
          <a:prstGeom prst="wedgeRoundRectCallout">
            <a:avLst>
              <a:gd name="adj1" fmla="val -27769"/>
              <a:gd name="adj2" fmla="val 7756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Staff at gate seemed overwhelmed and not sure of what they were doing. My experience on this occasion was not as good as normal.</a:t>
            </a:r>
          </a:p>
        </p:txBody>
      </p:sp>
      <p:sp>
        <p:nvSpPr>
          <p:cNvPr id="13" name="Rounded Rectangular Callout 15">
            <a:extLst>
              <a:ext uri="{FF2B5EF4-FFF2-40B4-BE49-F238E27FC236}">
                <a16:creationId xmlns:a16="http://schemas.microsoft.com/office/drawing/2014/main" id="{0F7B1C08-7DB9-460B-9345-C8B9CBED00DE}"/>
              </a:ext>
            </a:extLst>
          </p:cNvPr>
          <p:cNvSpPr/>
          <p:nvPr/>
        </p:nvSpPr>
        <p:spPr>
          <a:xfrm>
            <a:off x="2831016" y="4259860"/>
            <a:ext cx="2863024" cy="939038"/>
          </a:xfrm>
          <a:prstGeom prst="wedgeRoundRectCallout">
            <a:avLst>
              <a:gd name="adj1" fmla="val 29859"/>
              <a:gd name="adj2" fmla="val 6588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Measures should be taken to organise the check in system. A disorganised gathering of passengers quickly formed . Staff checking tickets and providing room keys appeared brusque and rather abrupt.</a:t>
            </a:r>
          </a:p>
        </p:txBody>
      </p:sp>
      <p:sp>
        <p:nvSpPr>
          <p:cNvPr id="14" name="Rounded Rectangular Callout 15">
            <a:extLst>
              <a:ext uri="{FF2B5EF4-FFF2-40B4-BE49-F238E27FC236}">
                <a16:creationId xmlns:a16="http://schemas.microsoft.com/office/drawing/2014/main" id="{1758A77A-5217-49C3-9F43-0FD0D7A7B0AA}"/>
              </a:ext>
            </a:extLst>
          </p:cNvPr>
          <p:cNvSpPr/>
          <p:nvPr/>
        </p:nvSpPr>
        <p:spPr>
          <a:xfrm>
            <a:off x="3759694" y="2706476"/>
            <a:ext cx="1420860" cy="478842"/>
          </a:xfrm>
          <a:prstGeom prst="wedgeRoundRectCallout">
            <a:avLst>
              <a:gd name="adj1" fmla="val -58167"/>
              <a:gd name="adj2" fmla="val -14793"/>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By being more polite and informed.</a:t>
            </a:r>
          </a:p>
        </p:txBody>
      </p:sp>
      <p:sp>
        <p:nvSpPr>
          <p:cNvPr id="22" name="Rounded Rectangular Callout 16">
            <a:extLst>
              <a:ext uri="{FF2B5EF4-FFF2-40B4-BE49-F238E27FC236}">
                <a16:creationId xmlns:a16="http://schemas.microsoft.com/office/drawing/2014/main" id="{1534F958-F1D6-4058-883F-AD65D8A5DB8A}"/>
              </a:ext>
            </a:extLst>
          </p:cNvPr>
          <p:cNvSpPr/>
          <p:nvPr/>
        </p:nvSpPr>
        <p:spPr>
          <a:xfrm>
            <a:off x="239739" y="2855343"/>
            <a:ext cx="2169417" cy="749367"/>
          </a:xfrm>
          <a:prstGeom prst="wedgeRoundRectCallout">
            <a:avLst>
              <a:gd name="adj1" fmla="val -16292"/>
              <a:gd name="adj2" fmla="val -68962"/>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It was a bit of a muddle.  The guy in the lounge was excellent but when we got to the platform it was poorly arranged.</a:t>
            </a:r>
          </a:p>
        </p:txBody>
      </p:sp>
      <p:sp>
        <p:nvSpPr>
          <p:cNvPr id="2" name="Rounded Rectangular Callout 16">
            <a:extLst>
              <a:ext uri="{FF2B5EF4-FFF2-40B4-BE49-F238E27FC236}">
                <a16:creationId xmlns:a16="http://schemas.microsoft.com/office/drawing/2014/main" id="{751D73B6-58D2-39C7-56AF-8E378CE6E705}"/>
              </a:ext>
            </a:extLst>
          </p:cNvPr>
          <p:cNvSpPr/>
          <p:nvPr/>
        </p:nvSpPr>
        <p:spPr>
          <a:xfrm>
            <a:off x="116683" y="3875044"/>
            <a:ext cx="2575431" cy="1398575"/>
          </a:xfrm>
          <a:prstGeom prst="wedgeRoundRectCallout">
            <a:avLst>
              <a:gd name="adj1" fmla="val -28814"/>
              <a:gd name="adj2" fmla="val -5852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Caledonian staff failed in welcoming as noted in a previous comment. XXX helped us to the platform and explained wait. He was extremely helpful. As mentioned, the meet and greet guy failed miserably. Just dumped my bag at the entrance Hubby took longer and he jumped on not giving any contact or help . Not good enough!! </a:t>
            </a:r>
          </a:p>
        </p:txBody>
      </p:sp>
      <p:sp>
        <p:nvSpPr>
          <p:cNvPr id="3" name="Rounded Rectangular Callout 15">
            <a:extLst>
              <a:ext uri="{FF2B5EF4-FFF2-40B4-BE49-F238E27FC236}">
                <a16:creationId xmlns:a16="http://schemas.microsoft.com/office/drawing/2014/main" id="{47F15028-2ACF-558B-8901-028988561CB0}"/>
              </a:ext>
            </a:extLst>
          </p:cNvPr>
          <p:cNvSpPr/>
          <p:nvPr/>
        </p:nvSpPr>
        <p:spPr>
          <a:xfrm>
            <a:off x="2831015" y="3354241"/>
            <a:ext cx="2575431" cy="798679"/>
          </a:xfrm>
          <a:prstGeom prst="wedgeRoundRectCallout">
            <a:avLst>
              <a:gd name="adj1" fmla="val -26404"/>
              <a:gd name="adj2" fmla="val -6791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We should have been informed in advance to purchase food and drink or given a voucher as everything was closed when we were boarding.</a:t>
            </a:r>
          </a:p>
        </p:txBody>
      </p:sp>
    </p:spTree>
    <p:extLst>
      <p:ext uri="{BB962C8B-B14F-4D97-AF65-F5344CB8AC3E}">
        <p14:creationId xmlns:p14="http://schemas.microsoft.com/office/powerpoint/2010/main" val="32605000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434975" y="574568"/>
            <a:ext cx="8042275" cy="608012"/>
          </a:xfrm>
        </p:spPr>
        <p:txBody>
          <a:bodyPr/>
          <a:lstStyle/>
          <a:p>
            <a:r>
              <a:rPr lang="en-GB" dirty="0"/>
              <a:t>Use of customer lounge</a:t>
            </a:r>
          </a:p>
        </p:txBody>
      </p:sp>
      <p:sp>
        <p:nvSpPr>
          <p:cNvPr id="8" name="TextBox 7"/>
          <p:cNvSpPr txBox="1"/>
          <p:nvPr/>
        </p:nvSpPr>
        <p:spPr>
          <a:xfrm>
            <a:off x="790575" y="5295435"/>
            <a:ext cx="7067550" cy="369332"/>
          </a:xfrm>
          <a:prstGeom prst="rect">
            <a:avLst/>
          </a:prstGeom>
          <a:noFill/>
        </p:spPr>
        <p:txBody>
          <a:bodyPr wrap="square" rtlCol="0">
            <a:spAutoFit/>
          </a:bodyPr>
          <a:lstStyle/>
          <a:p>
            <a:r>
              <a:rPr lang="en-GB" sz="900" i="1" dirty="0">
                <a:solidFill>
                  <a:prstClr val="white">
                    <a:lumMod val="50000"/>
                  </a:prstClr>
                </a:solidFill>
              </a:rPr>
              <a:t>Q15. Were you entitled to use the customer lounge at the station in x</a:t>
            </a:r>
            <a:r>
              <a:rPr lang="en-GB" sz="900" i="1" dirty="0">
                <a:solidFill>
                  <a:srgbClr val="928B81"/>
                </a:solidFill>
                <a:cs typeface="Arial" pitchFamily="34" charset="0"/>
              </a:rPr>
              <a:t>?</a:t>
            </a:r>
          </a:p>
          <a:p>
            <a:r>
              <a:rPr lang="en-GB" sz="900" i="1" dirty="0">
                <a:solidFill>
                  <a:srgbClr val="928B81"/>
                </a:solidFill>
                <a:cs typeface="Arial" pitchFamily="34" charset="0"/>
              </a:rPr>
              <a:t>Base: All travelling from Aberdeen, Edinburgh, Fort William, Glasgow, Inverness, or London  (562)</a:t>
            </a:r>
            <a:endParaRPr lang="en-GB" sz="900" i="1" dirty="0">
              <a:solidFill>
                <a:prstClr val="white">
                  <a:lumMod val="50000"/>
                </a:prstClr>
              </a:solidFill>
            </a:endParaRPr>
          </a:p>
        </p:txBody>
      </p:sp>
      <p:sp>
        <p:nvSpPr>
          <p:cNvPr id="9" name="TextBox 8"/>
          <p:cNvSpPr txBox="1"/>
          <p:nvPr/>
        </p:nvSpPr>
        <p:spPr>
          <a:xfrm>
            <a:off x="434975" y="1037583"/>
            <a:ext cx="5400600" cy="307777"/>
          </a:xfrm>
          <a:prstGeom prst="rect">
            <a:avLst/>
          </a:prstGeom>
          <a:noFill/>
        </p:spPr>
        <p:txBody>
          <a:bodyPr wrap="square" rtlCol="0">
            <a:spAutoFit/>
          </a:bodyPr>
          <a:lstStyle/>
          <a:p>
            <a:r>
              <a:rPr lang="en-GB" sz="1400" i="1" dirty="0">
                <a:solidFill>
                  <a:prstClr val="black"/>
                </a:solidFill>
                <a:cs typeface="Arial" pitchFamily="34" charset="0"/>
              </a:rPr>
              <a:t>Quarter 1 2025/26 %</a:t>
            </a:r>
          </a:p>
        </p:txBody>
      </p:sp>
      <p:graphicFrame>
        <p:nvGraphicFramePr>
          <p:cNvPr id="5" name="Chart 4"/>
          <p:cNvGraphicFramePr/>
          <p:nvPr>
            <p:extLst>
              <p:ext uri="{D42A27DB-BD31-4B8C-83A1-F6EECF244321}">
                <p14:modId xmlns:p14="http://schemas.microsoft.com/office/powerpoint/2010/main" val="799505210"/>
              </p:ext>
            </p:extLst>
          </p:nvPr>
        </p:nvGraphicFramePr>
        <p:xfrm>
          <a:off x="1524000" y="1210566"/>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8201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660295537"/>
              </p:ext>
            </p:extLst>
          </p:nvPr>
        </p:nvGraphicFramePr>
        <p:xfrm>
          <a:off x="886222" y="662105"/>
          <a:ext cx="744458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2"/>
          <p:cNvSpPr txBox="1">
            <a:spLocks/>
          </p:cNvSpPr>
          <p:nvPr/>
        </p:nvSpPr>
        <p:spPr>
          <a:xfrm>
            <a:off x="587375" y="468669"/>
            <a:ext cx="8042275"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Rating of customer lounge at the station</a:t>
            </a:r>
          </a:p>
        </p:txBody>
      </p:sp>
      <p:sp>
        <p:nvSpPr>
          <p:cNvPr id="5" name="TextBox 4"/>
          <p:cNvSpPr txBox="1"/>
          <p:nvPr/>
        </p:nvSpPr>
        <p:spPr>
          <a:xfrm>
            <a:off x="790575" y="5339818"/>
            <a:ext cx="7067550" cy="369332"/>
          </a:xfrm>
          <a:prstGeom prst="rect">
            <a:avLst/>
          </a:prstGeom>
          <a:noFill/>
        </p:spPr>
        <p:txBody>
          <a:bodyPr wrap="square" rtlCol="0">
            <a:spAutoFit/>
          </a:bodyPr>
          <a:lstStyle/>
          <a:p>
            <a:r>
              <a:rPr lang="en-GB" sz="900" i="1" dirty="0">
                <a:solidFill>
                  <a:prstClr val="white">
                    <a:lumMod val="50000"/>
                  </a:prstClr>
                </a:solidFill>
              </a:rPr>
              <a:t>Q16a. Thinking about your experience in the lounge at the station in x, how many stars do you give it for…</a:t>
            </a:r>
            <a:r>
              <a:rPr lang="en-GB" sz="900" i="1" dirty="0">
                <a:solidFill>
                  <a:srgbClr val="928B81"/>
                </a:solidFill>
                <a:cs typeface="Arial" pitchFamily="34" charset="0"/>
              </a:rPr>
              <a:t>?</a:t>
            </a:r>
          </a:p>
          <a:p>
            <a:r>
              <a:rPr lang="en-GB" sz="900" i="1" dirty="0">
                <a:solidFill>
                  <a:srgbClr val="928B81"/>
                </a:solidFill>
                <a:cs typeface="Arial" pitchFamily="34" charset="0"/>
              </a:rPr>
              <a:t>Base: All who used the customer lounge at the station (238)</a:t>
            </a:r>
            <a:endParaRPr lang="en-GB" sz="900" i="1" dirty="0">
              <a:solidFill>
                <a:prstClr val="white">
                  <a:lumMod val="50000"/>
                </a:prstClr>
              </a:solidFill>
            </a:endParaRPr>
          </a:p>
        </p:txBody>
      </p:sp>
    </p:spTree>
    <p:extLst>
      <p:ext uri="{BB962C8B-B14F-4D97-AF65-F5344CB8AC3E}">
        <p14:creationId xmlns:p14="http://schemas.microsoft.com/office/powerpoint/2010/main" val="218797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p:cNvSpPr>
            <a:spLocks noGrp="1"/>
          </p:cNvSpPr>
          <p:nvPr>
            <p:ph type="title"/>
          </p:nvPr>
        </p:nvSpPr>
        <p:spPr>
          <a:xfrm>
            <a:off x="0" y="120475"/>
            <a:ext cx="9158990" cy="608012"/>
          </a:xfrm>
        </p:spPr>
        <p:txBody>
          <a:bodyPr/>
          <a:lstStyle/>
          <a:p>
            <a:pPr algn="ctr"/>
            <a:r>
              <a:rPr lang="en-GB" dirty="0"/>
              <a:t>Additional information required in the Customer Lounge – customer comments</a:t>
            </a:r>
          </a:p>
        </p:txBody>
      </p:sp>
      <p:sp>
        <p:nvSpPr>
          <p:cNvPr id="21" name="TextBox 20"/>
          <p:cNvSpPr txBox="1"/>
          <p:nvPr/>
        </p:nvSpPr>
        <p:spPr>
          <a:xfrm>
            <a:off x="790575" y="5477857"/>
            <a:ext cx="7067550" cy="230832"/>
          </a:xfrm>
          <a:prstGeom prst="rect">
            <a:avLst/>
          </a:prstGeom>
          <a:noFill/>
        </p:spPr>
        <p:txBody>
          <a:bodyPr wrap="square" rtlCol="0">
            <a:spAutoFit/>
          </a:bodyPr>
          <a:lstStyle/>
          <a:p>
            <a:r>
              <a:rPr lang="en-GB" sz="900" i="1" dirty="0">
                <a:solidFill>
                  <a:prstClr val="white">
                    <a:lumMod val="50000"/>
                  </a:prstClr>
                </a:solidFill>
              </a:rPr>
              <a:t>Q16b. What additional/better information would you like to have received</a:t>
            </a:r>
            <a:r>
              <a:rPr lang="en-GB" sz="900" i="1" dirty="0">
                <a:solidFill>
                  <a:srgbClr val="928B81"/>
                </a:solidFill>
                <a:cs typeface="Arial" pitchFamily="34" charset="0"/>
              </a:rPr>
              <a:t>?</a:t>
            </a:r>
          </a:p>
        </p:txBody>
      </p:sp>
      <p:sp>
        <p:nvSpPr>
          <p:cNvPr id="14" name="Rounded Rectangular Callout 7">
            <a:extLst>
              <a:ext uri="{FF2B5EF4-FFF2-40B4-BE49-F238E27FC236}">
                <a16:creationId xmlns:a16="http://schemas.microsoft.com/office/drawing/2014/main" id="{E5D6DEDD-96FA-4F7B-81CC-A943B2954997}"/>
              </a:ext>
            </a:extLst>
          </p:cNvPr>
          <p:cNvSpPr/>
          <p:nvPr/>
        </p:nvSpPr>
        <p:spPr>
          <a:xfrm>
            <a:off x="1401647" y="1733373"/>
            <a:ext cx="3170353" cy="709278"/>
          </a:xfrm>
          <a:prstGeom prst="wedgeRoundRectCallout">
            <a:avLst>
              <a:gd name="adj1" fmla="val -23335"/>
              <a:gd name="adj2" fmla="val -67786"/>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More information about where to board, access to the lounge (door sign says closed!), more info about what to expect on the journey (when water will be working and won’t be).</a:t>
            </a:r>
          </a:p>
        </p:txBody>
      </p:sp>
      <p:sp>
        <p:nvSpPr>
          <p:cNvPr id="3" name="Rounded Rectangular Callout 7">
            <a:extLst>
              <a:ext uri="{FF2B5EF4-FFF2-40B4-BE49-F238E27FC236}">
                <a16:creationId xmlns:a16="http://schemas.microsoft.com/office/drawing/2014/main" id="{17D8DA00-27E3-F711-8E85-4274143CF3BE}"/>
              </a:ext>
            </a:extLst>
          </p:cNvPr>
          <p:cNvSpPr/>
          <p:nvPr/>
        </p:nvSpPr>
        <p:spPr>
          <a:xfrm>
            <a:off x="465828" y="2687669"/>
            <a:ext cx="2260120" cy="981565"/>
          </a:xfrm>
          <a:prstGeom prst="wedgeRoundRectCallout">
            <a:avLst>
              <a:gd name="adj1" fmla="val -55050"/>
              <a:gd name="adj2" fmla="val -29573"/>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Did not see any board regarding boarding platform or boarding/departure times.  The confirmation email suggest we would be directed to our cabin - this did not happen.</a:t>
            </a:r>
          </a:p>
        </p:txBody>
      </p:sp>
      <p:sp>
        <p:nvSpPr>
          <p:cNvPr id="4" name="Rounded Rectangular Callout 7">
            <a:extLst>
              <a:ext uri="{FF2B5EF4-FFF2-40B4-BE49-F238E27FC236}">
                <a16:creationId xmlns:a16="http://schemas.microsoft.com/office/drawing/2014/main" id="{D64E83D1-AC20-349E-9855-2CA7E00375AF}"/>
              </a:ext>
            </a:extLst>
          </p:cNvPr>
          <p:cNvSpPr/>
          <p:nvPr/>
        </p:nvSpPr>
        <p:spPr>
          <a:xfrm>
            <a:off x="4951022" y="1602778"/>
            <a:ext cx="3727151" cy="1848727"/>
          </a:xfrm>
          <a:prstGeom prst="wedgeRoundRectCallout">
            <a:avLst>
              <a:gd name="adj1" fmla="val -55474"/>
              <a:gd name="adj2" fmla="val -3350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1. Information about the delay to boarding should be provided on-site, not just in a text message. 2. Information about the extent of the expected delay, which is standard in most train delays, should be provided. No information about this was given on the departure boards and the staff didn't seem to know. 3. Information about where and how to board the train. More than one queue formed, with passengers left to mill around wondering where to go, and staff were obviously overwhelmed with people asking. This is basic customer experience management, but it seemed to be completely absent.</a:t>
            </a:r>
          </a:p>
        </p:txBody>
      </p:sp>
      <p:sp>
        <p:nvSpPr>
          <p:cNvPr id="2" name="Rounded Rectangular Callout 7">
            <a:extLst>
              <a:ext uri="{FF2B5EF4-FFF2-40B4-BE49-F238E27FC236}">
                <a16:creationId xmlns:a16="http://schemas.microsoft.com/office/drawing/2014/main" id="{7CD98E37-AEFF-3EE6-F9E4-C273C776EA9C}"/>
              </a:ext>
            </a:extLst>
          </p:cNvPr>
          <p:cNvSpPr/>
          <p:nvPr/>
        </p:nvSpPr>
        <p:spPr>
          <a:xfrm>
            <a:off x="4728354" y="3735931"/>
            <a:ext cx="1585177" cy="617865"/>
          </a:xfrm>
          <a:prstGeom prst="wedgeRoundRectCallout">
            <a:avLst>
              <a:gd name="adj1" fmla="val 4425"/>
              <a:gd name="adj2" fmla="val 73649"/>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Information about the luggage when boarding.</a:t>
            </a:r>
          </a:p>
        </p:txBody>
      </p:sp>
      <p:sp>
        <p:nvSpPr>
          <p:cNvPr id="5" name="Rounded Rectangular Callout 7">
            <a:extLst>
              <a:ext uri="{FF2B5EF4-FFF2-40B4-BE49-F238E27FC236}">
                <a16:creationId xmlns:a16="http://schemas.microsoft.com/office/drawing/2014/main" id="{97085596-FFFA-6149-04C1-6E1BB2292F8C}"/>
              </a:ext>
            </a:extLst>
          </p:cNvPr>
          <p:cNvSpPr/>
          <p:nvPr/>
        </p:nvSpPr>
        <p:spPr>
          <a:xfrm>
            <a:off x="2363100" y="3892894"/>
            <a:ext cx="2052548" cy="735163"/>
          </a:xfrm>
          <a:prstGeom prst="wedgeRoundRectCallout">
            <a:avLst>
              <a:gd name="adj1" fmla="val 24560"/>
              <a:gd name="adj2" fmla="val -65968"/>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Whether the train was expected to be on time, what time we could board, and where to board.</a:t>
            </a:r>
          </a:p>
        </p:txBody>
      </p:sp>
      <p:sp>
        <p:nvSpPr>
          <p:cNvPr id="6" name="Rounded Rectangular Callout 7">
            <a:extLst>
              <a:ext uri="{FF2B5EF4-FFF2-40B4-BE49-F238E27FC236}">
                <a16:creationId xmlns:a16="http://schemas.microsoft.com/office/drawing/2014/main" id="{265A9E76-F206-36C2-585B-646F14984388}"/>
              </a:ext>
            </a:extLst>
          </p:cNvPr>
          <p:cNvSpPr/>
          <p:nvPr/>
        </p:nvSpPr>
        <p:spPr>
          <a:xfrm>
            <a:off x="890857" y="3774796"/>
            <a:ext cx="1289711" cy="457839"/>
          </a:xfrm>
          <a:prstGeom prst="wedgeRoundRectCallout">
            <a:avLst>
              <a:gd name="adj1" fmla="val -22929"/>
              <a:gd name="adj2" fmla="val 77228"/>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Screens showing boarding times.</a:t>
            </a:r>
          </a:p>
        </p:txBody>
      </p:sp>
      <p:sp>
        <p:nvSpPr>
          <p:cNvPr id="8" name="Rounded Rectangular Callout 7">
            <a:extLst>
              <a:ext uri="{FF2B5EF4-FFF2-40B4-BE49-F238E27FC236}">
                <a16:creationId xmlns:a16="http://schemas.microsoft.com/office/drawing/2014/main" id="{A7259630-59CC-ABEF-54C6-35CDBA503858}"/>
              </a:ext>
            </a:extLst>
          </p:cNvPr>
          <p:cNvSpPr/>
          <p:nvPr/>
        </p:nvSpPr>
        <p:spPr>
          <a:xfrm>
            <a:off x="2853707" y="2687669"/>
            <a:ext cx="1969556" cy="894868"/>
          </a:xfrm>
          <a:prstGeom prst="wedgeRoundRectCallout">
            <a:avLst>
              <a:gd name="adj1" fmla="val -31646"/>
              <a:gd name="adj2" fmla="val -65110"/>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Announcements were way too fast to understand and included some complicated instructions we could not follow.</a:t>
            </a:r>
          </a:p>
        </p:txBody>
      </p:sp>
      <p:sp>
        <p:nvSpPr>
          <p:cNvPr id="7" name="Rounded Rectangular Callout 7">
            <a:extLst>
              <a:ext uri="{FF2B5EF4-FFF2-40B4-BE49-F238E27FC236}">
                <a16:creationId xmlns:a16="http://schemas.microsoft.com/office/drawing/2014/main" id="{07F3BAB8-7100-29CA-5464-0FD4D9776375}"/>
              </a:ext>
            </a:extLst>
          </p:cNvPr>
          <p:cNvSpPr/>
          <p:nvPr/>
        </p:nvSpPr>
        <p:spPr>
          <a:xfrm>
            <a:off x="6626237" y="3702265"/>
            <a:ext cx="1585177" cy="704354"/>
          </a:xfrm>
          <a:prstGeom prst="wedgeRoundRectCallout">
            <a:avLst>
              <a:gd name="adj1" fmla="val 4425"/>
              <a:gd name="adj2" fmla="val 73649"/>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00" i="1" dirty="0">
                <a:solidFill>
                  <a:prstClr val="black"/>
                </a:solidFill>
                <a:latin typeface="Calibri"/>
              </a:rPr>
              <a:t>I couldn’t see any information at all about boarding times from the lounge itself.</a:t>
            </a:r>
          </a:p>
        </p:txBody>
      </p:sp>
    </p:spTree>
    <p:extLst>
      <p:ext uri="{BB962C8B-B14F-4D97-AF65-F5344CB8AC3E}">
        <p14:creationId xmlns:p14="http://schemas.microsoft.com/office/powerpoint/2010/main" val="16422888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103573" y="104051"/>
            <a:ext cx="8907262" cy="608012"/>
          </a:xfrm>
        </p:spPr>
        <p:txBody>
          <a:bodyPr/>
          <a:lstStyle/>
          <a:p>
            <a:r>
              <a:rPr lang="en-GB" dirty="0"/>
              <a:t>Use of shower facilities on arrival</a:t>
            </a:r>
          </a:p>
        </p:txBody>
      </p:sp>
      <p:sp>
        <p:nvSpPr>
          <p:cNvPr id="8" name="TextBox 7"/>
          <p:cNvSpPr txBox="1"/>
          <p:nvPr/>
        </p:nvSpPr>
        <p:spPr>
          <a:xfrm>
            <a:off x="58723" y="5331511"/>
            <a:ext cx="8750775" cy="369332"/>
          </a:xfrm>
          <a:prstGeom prst="rect">
            <a:avLst/>
          </a:prstGeom>
          <a:noFill/>
        </p:spPr>
        <p:txBody>
          <a:bodyPr wrap="square" rtlCol="0">
            <a:spAutoFit/>
          </a:bodyPr>
          <a:lstStyle/>
          <a:p>
            <a:r>
              <a:rPr lang="en-GB" sz="900" i="1" dirty="0">
                <a:solidFill>
                  <a:prstClr val="white">
                    <a:lumMod val="50000"/>
                  </a:prstClr>
                </a:solidFill>
              </a:rPr>
              <a:t>Q28a. Did you use the shower facilities at the station on arrival that morning</a:t>
            </a:r>
            <a:r>
              <a:rPr lang="en-GB" sz="900" i="1" dirty="0">
                <a:solidFill>
                  <a:srgbClr val="928B81"/>
                </a:solidFill>
                <a:cs typeface="Arial" pitchFamily="34" charset="0"/>
              </a:rPr>
              <a:t>?</a:t>
            </a:r>
          </a:p>
          <a:p>
            <a:r>
              <a:rPr lang="en-GB" sz="900" i="1" dirty="0">
                <a:solidFill>
                  <a:srgbClr val="928B81"/>
                </a:solidFill>
                <a:cs typeface="Arial" pitchFamily="34" charset="0"/>
              </a:rPr>
              <a:t>Base: All travelling to Aberdeen, Edinburgh, Fort William, Glasgow, Inverness, or London (575)</a:t>
            </a:r>
            <a:endParaRPr lang="en-GB" sz="900" i="1" dirty="0">
              <a:solidFill>
                <a:prstClr val="white">
                  <a:lumMod val="50000"/>
                </a:prstClr>
              </a:solidFill>
            </a:endParaRPr>
          </a:p>
        </p:txBody>
      </p:sp>
      <p:graphicFrame>
        <p:nvGraphicFramePr>
          <p:cNvPr id="10" name="Chart 9"/>
          <p:cNvGraphicFramePr/>
          <p:nvPr>
            <p:extLst>
              <p:ext uri="{D42A27DB-BD31-4B8C-83A1-F6EECF244321}">
                <p14:modId xmlns:p14="http://schemas.microsoft.com/office/powerpoint/2010/main" val="2969575464"/>
              </p:ext>
            </p:extLst>
          </p:nvPr>
        </p:nvGraphicFramePr>
        <p:xfrm>
          <a:off x="2260121" y="929838"/>
          <a:ext cx="5094340" cy="4238893"/>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124262" y="567066"/>
            <a:ext cx="5400600" cy="307777"/>
          </a:xfrm>
          <a:prstGeom prst="rect">
            <a:avLst/>
          </a:prstGeom>
          <a:noFill/>
        </p:spPr>
        <p:txBody>
          <a:bodyPr wrap="square" rtlCol="0">
            <a:spAutoFit/>
          </a:bodyPr>
          <a:lstStyle/>
          <a:p>
            <a:r>
              <a:rPr lang="en-GB" sz="1400" i="1" dirty="0">
                <a:solidFill>
                  <a:prstClr val="black"/>
                </a:solidFill>
                <a:cs typeface="Arial" pitchFamily="34" charset="0"/>
              </a:rPr>
              <a:t>Quarter 1 2025/26 %</a:t>
            </a:r>
          </a:p>
        </p:txBody>
      </p:sp>
    </p:spTree>
    <p:extLst>
      <p:ext uri="{BB962C8B-B14F-4D97-AF65-F5344CB8AC3E}">
        <p14:creationId xmlns:p14="http://schemas.microsoft.com/office/powerpoint/2010/main" val="4059737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949324" y="742949"/>
            <a:ext cx="6988175" cy="2772607"/>
          </a:xfrm>
        </p:spPr>
        <p:txBody>
          <a:bodyPr/>
          <a:lstStyle/>
          <a:p>
            <a:pPr algn="ctr"/>
            <a:r>
              <a:rPr lang="en-GB" dirty="0">
                <a:latin typeface="Arial" pitchFamily="34" charset="0"/>
                <a:cs typeface="Arial" pitchFamily="34" charset="0"/>
              </a:rPr>
              <a:t>Caledonian Sleeper</a:t>
            </a:r>
          </a:p>
          <a:p>
            <a:pPr algn="ctr"/>
            <a:endParaRPr lang="en-GB" sz="2800" dirty="0">
              <a:latin typeface="Arial" pitchFamily="34" charset="0"/>
              <a:cs typeface="Arial" pitchFamily="34" charset="0"/>
            </a:endParaRPr>
          </a:p>
          <a:p>
            <a:pPr algn="ctr"/>
            <a:r>
              <a:rPr lang="en-GB" sz="4000" dirty="0">
                <a:latin typeface="Arial" pitchFamily="34" charset="0"/>
                <a:cs typeface="Arial" pitchFamily="34" charset="0"/>
              </a:rPr>
              <a:t>Accommodation and train facilities</a:t>
            </a:r>
            <a:endParaRPr lang="en-GB" sz="4000" i="1" dirty="0">
              <a:latin typeface="Arial" pitchFamily="34" charset="0"/>
              <a:cs typeface="Arial" pitchFamily="34" charset="0"/>
            </a:endParaRPr>
          </a:p>
          <a:p>
            <a:endParaRPr lang="en-GB" dirty="0"/>
          </a:p>
        </p:txBody>
      </p:sp>
    </p:spTree>
    <p:extLst>
      <p:ext uri="{BB962C8B-B14F-4D97-AF65-F5344CB8AC3E}">
        <p14:creationId xmlns:p14="http://schemas.microsoft.com/office/powerpoint/2010/main" val="4057302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568285216"/>
              </p:ext>
            </p:extLst>
          </p:nvPr>
        </p:nvGraphicFramePr>
        <p:xfrm>
          <a:off x="92366" y="772675"/>
          <a:ext cx="8463967"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90575" y="5330945"/>
            <a:ext cx="7067550" cy="369332"/>
          </a:xfrm>
          <a:prstGeom prst="rect">
            <a:avLst/>
          </a:prstGeom>
          <a:noFill/>
        </p:spPr>
        <p:txBody>
          <a:bodyPr wrap="square" rtlCol="0">
            <a:spAutoFit/>
          </a:bodyPr>
          <a:lstStyle/>
          <a:p>
            <a:r>
              <a:rPr lang="en-GB" sz="900" i="1" dirty="0">
                <a:solidFill>
                  <a:prstClr val="white">
                    <a:lumMod val="50000"/>
                  </a:prstClr>
                </a:solidFill>
              </a:rPr>
              <a:t>Q17a. How many stars do you give your room on the Caledonian Sleeper</a:t>
            </a:r>
            <a:r>
              <a:rPr lang="en-GB" sz="900" i="1" dirty="0">
                <a:solidFill>
                  <a:srgbClr val="928B81"/>
                </a:solidFill>
                <a:cs typeface="Arial" pitchFamily="34" charset="0"/>
              </a:rPr>
              <a:t>?</a:t>
            </a:r>
          </a:p>
          <a:p>
            <a:r>
              <a:rPr lang="en-GB" sz="900" i="1" dirty="0">
                <a:solidFill>
                  <a:srgbClr val="928B81"/>
                </a:solidFill>
                <a:cs typeface="Arial" pitchFamily="34" charset="0"/>
              </a:rPr>
              <a:t>Base: All guests staying in a room/suite (in brackets above)</a:t>
            </a:r>
            <a:endParaRPr lang="en-GB" sz="900" i="1" dirty="0">
              <a:solidFill>
                <a:prstClr val="white">
                  <a:lumMod val="50000"/>
                </a:prstClr>
              </a:solidFill>
            </a:endParaRPr>
          </a:p>
        </p:txBody>
      </p:sp>
      <p:sp>
        <p:nvSpPr>
          <p:cNvPr id="9" name="Title 2"/>
          <p:cNvSpPr txBox="1">
            <a:spLocks/>
          </p:cNvSpPr>
          <p:nvPr/>
        </p:nvSpPr>
        <p:spPr>
          <a:xfrm>
            <a:off x="0" y="468669"/>
            <a:ext cx="9144000"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Overall rating of room by passenger group</a:t>
            </a:r>
          </a:p>
        </p:txBody>
      </p:sp>
    </p:spTree>
    <p:extLst>
      <p:ext uri="{BB962C8B-B14F-4D97-AF65-F5344CB8AC3E}">
        <p14:creationId xmlns:p14="http://schemas.microsoft.com/office/powerpoint/2010/main" val="979270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207588" y="636096"/>
            <a:ext cx="2764800" cy="4975931"/>
          </a:xfrm>
          <a:prstGeom prst="roundRect">
            <a:avLst/>
          </a:prstGeom>
          <a:gradFill>
            <a:gsLst>
              <a:gs pos="0">
                <a:schemeClr val="accent1">
                  <a:lumMod val="20000"/>
                  <a:lumOff val="80000"/>
                </a:schemeClr>
              </a:gs>
              <a:gs pos="100000">
                <a:schemeClr val="accent1">
                  <a:tint val="50000"/>
                  <a:shade val="100000"/>
                  <a:satMod val="350000"/>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7" name="Rounded Rectangle 16"/>
          <p:cNvSpPr/>
          <p:nvPr/>
        </p:nvSpPr>
        <p:spPr>
          <a:xfrm>
            <a:off x="3288969" y="636098"/>
            <a:ext cx="2764800" cy="4975931"/>
          </a:xfrm>
          <a:prstGeom prst="roundRect">
            <a:avLst/>
          </a:prstGeom>
          <a:gradFill>
            <a:gsLst>
              <a:gs pos="0">
                <a:schemeClr val="accent1">
                  <a:lumMod val="20000"/>
                  <a:lumOff val="80000"/>
                </a:schemeClr>
              </a:gs>
              <a:gs pos="100000">
                <a:schemeClr val="accent1">
                  <a:tint val="50000"/>
                  <a:shade val="100000"/>
                  <a:satMod val="350000"/>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6" name="Rounded Rectangle 15"/>
          <p:cNvSpPr/>
          <p:nvPr/>
        </p:nvSpPr>
        <p:spPr>
          <a:xfrm>
            <a:off x="360825" y="636098"/>
            <a:ext cx="2763375" cy="4975931"/>
          </a:xfrm>
          <a:prstGeom prst="roundRect">
            <a:avLst/>
          </a:prstGeom>
          <a:gradFill>
            <a:gsLst>
              <a:gs pos="0">
                <a:schemeClr val="accent1">
                  <a:lumMod val="20000"/>
                  <a:lumOff val="80000"/>
                </a:schemeClr>
              </a:gs>
              <a:gs pos="100000">
                <a:schemeClr val="accent1">
                  <a:tint val="50000"/>
                  <a:shade val="100000"/>
                  <a:satMod val="350000"/>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351300644"/>
              </p:ext>
            </p:extLst>
          </p:nvPr>
        </p:nvGraphicFramePr>
        <p:xfrm>
          <a:off x="3432923" y="588965"/>
          <a:ext cx="2514600" cy="3817099"/>
        </p:xfrm>
        <a:graphic>
          <a:graphicData uri="http://schemas.openxmlformats.org/drawingml/2006/table">
            <a:tbl>
              <a:tblPr>
                <a:tableStyleId>{5C22544A-7EE6-4342-B048-85BDC9FD1C3A}</a:tableStyleId>
              </a:tblPr>
              <a:tblGrid>
                <a:gridCol w="515475">
                  <a:extLst>
                    <a:ext uri="{9D8B030D-6E8A-4147-A177-3AD203B41FA5}">
                      <a16:colId xmlns:a16="http://schemas.microsoft.com/office/drawing/2014/main" val="20000"/>
                    </a:ext>
                  </a:extLst>
                </a:gridCol>
                <a:gridCol w="1999125">
                  <a:extLst>
                    <a:ext uri="{9D8B030D-6E8A-4147-A177-3AD203B41FA5}">
                      <a16:colId xmlns:a16="http://schemas.microsoft.com/office/drawing/2014/main" val="20001"/>
                    </a:ext>
                  </a:extLst>
                </a:gridCol>
              </a:tblGrid>
              <a:tr h="553521">
                <a:tc gridSpan="2">
                  <a:txBody>
                    <a:bodyPr/>
                    <a:lstStyle/>
                    <a:p>
                      <a:pPr algn="ctr">
                        <a:lnSpc>
                          <a:spcPct val="150000"/>
                        </a:lnSpc>
                      </a:pPr>
                      <a:r>
                        <a:rPr lang="en-GB" sz="1100" b="1" u="sng" baseline="0" dirty="0">
                          <a:solidFill>
                            <a:schemeClr val="tx2"/>
                          </a:solidFill>
                          <a:effectLst/>
                        </a:rPr>
                        <a:t>Journey experience</a:t>
                      </a:r>
                    </a:p>
                    <a:p>
                      <a:pPr marL="0" marR="0" indent="0" algn="ctr" defTabSz="457200" rtl="0" eaLnBrk="1" fontAlgn="auto" latinLnBrk="0" hangingPunct="1">
                        <a:lnSpc>
                          <a:spcPct val="150000"/>
                        </a:lnSpc>
                        <a:spcBef>
                          <a:spcPts val="0"/>
                        </a:spcBef>
                        <a:spcAft>
                          <a:spcPts val="0"/>
                        </a:spcAft>
                        <a:buClrTx/>
                        <a:buSzTx/>
                        <a:buFontTx/>
                        <a:buNone/>
                        <a:tabLst/>
                        <a:defRPr/>
                      </a:pPr>
                      <a:r>
                        <a:rPr lang="en-GB" sz="1000" b="0" u="none" kern="1200" baseline="0" dirty="0">
                          <a:solidFill>
                            <a:schemeClr val="tx2"/>
                          </a:solidFill>
                          <a:latin typeface="+mn-lt"/>
                          <a:ea typeface="+mn-ea"/>
                          <a:cs typeface="+mn-cs"/>
                        </a:rPr>
                        <a:t>(% 3 - 5 star rating)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sz="1000" dirty="0">
                        <a:solidFill>
                          <a:schemeClr val="tx2"/>
                        </a:solidFill>
                      </a:endParaRPr>
                    </a:p>
                  </a:txBody>
                  <a:tcPr>
                    <a:noFill/>
                  </a:tcPr>
                </a:tc>
                <a:extLst>
                  <a:ext uri="{0D108BD9-81ED-4DB2-BD59-A6C34878D82A}">
                    <a16:rowId xmlns:a16="http://schemas.microsoft.com/office/drawing/2014/main" val="10000"/>
                  </a:ext>
                </a:extLst>
              </a:tr>
              <a:tr h="283815">
                <a:tc>
                  <a:txBody>
                    <a:bodyPr/>
                    <a:lstStyle/>
                    <a:p>
                      <a:r>
                        <a:rPr lang="en-GB" sz="1100" b="1" dirty="0">
                          <a:solidFill>
                            <a:schemeClr val="tx2"/>
                          </a:solidFill>
                        </a:rPr>
                        <a:t>87%</a:t>
                      </a:r>
                    </a:p>
                    <a:p>
                      <a:endParaRPr lang="en-GB" sz="1100" b="1"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100" b="1" dirty="0">
                          <a:solidFill>
                            <a:schemeClr val="tx2"/>
                          </a:solidFill>
                        </a:rPr>
                        <a:t>Experience</a:t>
                      </a:r>
                      <a:r>
                        <a:rPr lang="en-GB" sz="1100" b="1" baseline="0" dirty="0">
                          <a:solidFill>
                            <a:schemeClr val="tx2"/>
                          </a:solidFill>
                        </a:rPr>
                        <a:t> overall</a:t>
                      </a:r>
                    </a:p>
                    <a:p>
                      <a:endParaRPr lang="en-GB" sz="1100" b="1"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3815">
                <a:tc gridSpan="2">
                  <a:txBody>
                    <a:bodyPr/>
                    <a:lstStyle/>
                    <a:p>
                      <a:r>
                        <a:rPr lang="en-GB" sz="1100" b="1" dirty="0">
                          <a:solidFill>
                            <a:schemeClr val="tx2"/>
                          </a:solidFill>
                        </a:rPr>
                        <a:t>Making</a:t>
                      </a:r>
                      <a:r>
                        <a:rPr lang="en-GB" sz="1100" b="1" baseline="0" dirty="0">
                          <a:solidFill>
                            <a:schemeClr val="tx2"/>
                          </a:solidFill>
                        </a:rPr>
                        <a:t> me feel…</a:t>
                      </a:r>
                      <a:endParaRPr lang="en-GB" sz="1100" b="1"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sz="1200" b="1"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69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89%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100" baseline="0" dirty="0">
                          <a:solidFill>
                            <a:schemeClr val="tx2"/>
                          </a:solidFill>
                        </a:rPr>
                        <a:t>welcomed</a:t>
                      </a:r>
                      <a:endParaRPr lang="en-GB" sz="11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32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84%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100" baseline="0" dirty="0">
                          <a:solidFill>
                            <a:schemeClr val="tx2"/>
                          </a:solidFill>
                        </a:rPr>
                        <a:t>looked after</a:t>
                      </a:r>
                      <a:endParaRPr lang="en-GB" sz="11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38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83%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100" baseline="0" dirty="0">
                          <a:solidFill>
                            <a:schemeClr val="tx2"/>
                          </a:solidFill>
                        </a:rPr>
                        <a:t>relaxed </a:t>
                      </a:r>
                      <a:endParaRPr lang="en-GB" sz="11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70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83%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100" baseline="0" dirty="0">
                          <a:solidFill>
                            <a:schemeClr val="tx2"/>
                          </a:solidFill>
                        </a:rPr>
                        <a:t>comfortable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38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68%</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100" b="1" dirty="0">
                        <a:solidFill>
                          <a:schemeClr val="tx2"/>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100" b="1"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100" dirty="0">
                          <a:solidFill>
                            <a:schemeClr val="tx2"/>
                          </a:solidFill>
                        </a:rPr>
                        <a:t>I had</a:t>
                      </a:r>
                      <a:r>
                        <a:rPr lang="en-GB" sz="1100" baseline="0" dirty="0">
                          <a:solidFill>
                            <a:schemeClr val="tx2"/>
                          </a:solidFill>
                        </a:rPr>
                        <a:t> a good night’s sleep</a:t>
                      </a:r>
                    </a:p>
                    <a:p>
                      <a:endParaRPr lang="en-GB" sz="1100" baseline="0" dirty="0">
                        <a:solidFill>
                          <a:schemeClr val="tx2"/>
                        </a:solidFill>
                      </a:endParaRPr>
                    </a:p>
                    <a:p>
                      <a:endParaRPr lang="en-GB" sz="11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38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87%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100" dirty="0">
                          <a:solidFill>
                            <a:schemeClr val="tx2"/>
                          </a:solidFill>
                        </a:rPr>
                        <a:t>Room rating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38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90%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100" dirty="0">
                          <a:solidFill>
                            <a:schemeClr val="tx2"/>
                          </a:solidFill>
                        </a:rPr>
                        <a:t>Club Car rating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11" name="TextBox 10"/>
          <p:cNvSpPr txBox="1"/>
          <p:nvPr/>
        </p:nvSpPr>
        <p:spPr>
          <a:xfrm>
            <a:off x="8220462" y="5569178"/>
            <a:ext cx="997023" cy="215444"/>
          </a:xfrm>
          <a:prstGeom prst="rect">
            <a:avLst/>
          </a:prstGeom>
          <a:noFill/>
        </p:spPr>
        <p:txBody>
          <a:bodyPr wrap="square" rtlCol="0">
            <a:spAutoFit/>
          </a:bodyPr>
          <a:lstStyle/>
          <a:p>
            <a:r>
              <a:rPr lang="en-GB" sz="800" i="1" dirty="0">
                <a:solidFill>
                  <a:prstClr val="white">
                    <a:lumMod val="65000"/>
                  </a:prstClr>
                </a:solidFill>
              </a:rPr>
              <a:t>Sample size: 609</a:t>
            </a:r>
          </a:p>
        </p:txBody>
      </p:sp>
      <p:graphicFrame>
        <p:nvGraphicFramePr>
          <p:cNvPr id="12" name="Table 11"/>
          <p:cNvGraphicFramePr>
            <a:graphicFrameLocks noGrp="1"/>
          </p:cNvGraphicFramePr>
          <p:nvPr>
            <p:extLst>
              <p:ext uri="{D42A27DB-BD31-4B8C-83A1-F6EECF244321}">
                <p14:modId xmlns:p14="http://schemas.microsoft.com/office/powerpoint/2010/main" val="1331695936"/>
              </p:ext>
            </p:extLst>
          </p:nvPr>
        </p:nvGraphicFramePr>
        <p:xfrm>
          <a:off x="521618" y="599958"/>
          <a:ext cx="2514600" cy="4880122"/>
        </p:xfrm>
        <a:graphic>
          <a:graphicData uri="http://schemas.openxmlformats.org/drawingml/2006/table">
            <a:tbl>
              <a:tblPr>
                <a:tableStyleId>{5C22544A-7EE6-4342-B048-85BDC9FD1C3A}</a:tableStyleId>
              </a:tblPr>
              <a:tblGrid>
                <a:gridCol w="515475">
                  <a:extLst>
                    <a:ext uri="{9D8B030D-6E8A-4147-A177-3AD203B41FA5}">
                      <a16:colId xmlns:a16="http://schemas.microsoft.com/office/drawing/2014/main" val="20000"/>
                    </a:ext>
                  </a:extLst>
                </a:gridCol>
                <a:gridCol w="1999125">
                  <a:extLst>
                    <a:ext uri="{9D8B030D-6E8A-4147-A177-3AD203B41FA5}">
                      <a16:colId xmlns:a16="http://schemas.microsoft.com/office/drawing/2014/main" val="20001"/>
                    </a:ext>
                  </a:extLst>
                </a:gridCol>
              </a:tblGrid>
              <a:tr h="342722">
                <a:tc gridSpan="2">
                  <a:txBody>
                    <a:bodyPr/>
                    <a:lstStyle/>
                    <a:p>
                      <a:pPr algn="ctr">
                        <a:lnSpc>
                          <a:spcPct val="150000"/>
                        </a:lnSpc>
                      </a:pPr>
                      <a:r>
                        <a:rPr lang="en-GB" sz="1100" b="1" u="sng" baseline="0" dirty="0">
                          <a:solidFill>
                            <a:schemeClr val="tx2"/>
                          </a:solidFill>
                          <a:effectLst/>
                        </a:rPr>
                        <a:t>Expectations of the journey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sz="1000" dirty="0">
                        <a:solidFill>
                          <a:schemeClr val="tx2"/>
                        </a:solidFill>
                      </a:endParaRPr>
                    </a:p>
                  </a:txBody>
                  <a:tcPr>
                    <a:noFill/>
                  </a:tcPr>
                </a:tc>
                <a:extLst>
                  <a:ext uri="{0D108BD9-81ED-4DB2-BD59-A6C34878D82A}">
                    <a16:rowId xmlns:a16="http://schemas.microsoft.com/office/drawing/2014/main" val="10000"/>
                  </a:ext>
                </a:extLst>
              </a:tr>
              <a:tr h="283815">
                <a:tc gridSpan="2">
                  <a:txBody>
                    <a:bodyPr/>
                    <a:lstStyle/>
                    <a:p>
                      <a:r>
                        <a:rPr lang="en-GB" sz="1100" b="1" dirty="0">
                          <a:solidFill>
                            <a:schemeClr val="tx2"/>
                          </a:solidFill>
                        </a:rPr>
                        <a:t>Top</a:t>
                      </a:r>
                      <a:r>
                        <a:rPr lang="en-GB" sz="1100" b="1" baseline="0" dirty="0">
                          <a:solidFill>
                            <a:schemeClr val="tx2"/>
                          </a:solidFill>
                        </a:rPr>
                        <a:t> five:</a:t>
                      </a:r>
                      <a:endParaRPr lang="en-GB" sz="1100" b="1"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sz="1200" b="1"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69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63%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100" baseline="0" dirty="0">
                          <a:solidFill>
                            <a:schemeClr val="tx2"/>
                          </a:solidFill>
                        </a:rPr>
                        <a:t>Looking forward to the experience</a:t>
                      </a:r>
                      <a:endParaRPr lang="en-GB" sz="11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32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aseline="0" dirty="0">
                          <a:solidFill>
                            <a:schemeClr val="tx2"/>
                          </a:solidFill>
                        </a:rPr>
                        <a:t>Sufficiently well informed about the journey ahead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67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37%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aseline="0" dirty="0">
                          <a:solidFill>
                            <a:schemeClr val="tx2"/>
                          </a:solidFill>
                        </a:rPr>
                        <a:t>Excited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24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32%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aseline="0" dirty="0">
                          <a:solidFill>
                            <a:schemeClr val="tx2"/>
                          </a:solidFill>
                        </a:rPr>
                        <a:t>Looking forward to bed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48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32%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aseline="0" dirty="0">
                          <a:solidFill>
                            <a:schemeClr val="tx2"/>
                          </a:solidFill>
                        </a:rPr>
                        <a:t>Relaxed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3815">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Bottom five: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38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dirty="0">
                          <a:solidFill>
                            <a:schemeClr val="tx2"/>
                          </a:solidFill>
                        </a:rPr>
                        <a:t>Anticipating a sociable evening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30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dirty="0">
                          <a:solidFill>
                            <a:schemeClr val="tx2"/>
                          </a:solidFill>
                        </a:rPr>
                        <a:t>Worried we might be 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838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dirty="0">
                          <a:solidFill>
                            <a:schemeClr val="tx2"/>
                          </a:solidFill>
                        </a:rPr>
                        <a:t>Concerned about other passenger’s possible bad behaviour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38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dirty="0">
                          <a:solidFill>
                            <a:schemeClr val="tx2"/>
                          </a:solidFill>
                        </a:rPr>
                        <a:t>Anxious or nervous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838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dirty="0">
                          <a:solidFill>
                            <a:schemeClr val="tx2"/>
                          </a:solidFill>
                        </a:rPr>
                        <a:t>Concerned I might have someone sharing my room/in the next seat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819554383"/>
              </p:ext>
            </p:extLst>
          </p:nvPr>
        </p:nvGraphicFramePr>
        <p:xfrm>
          <a:off x="6348955" y="610953"/>
          <a:ext cx="2514600" cy="4197740"/>
        </p:xfrm>
        <a:graphic>
          <a:graphicData uri="http://schemas.openxmlformats.org/drawingml/2006/table">
            <a:tbl>
              <a:tblPr>
                <a:tableStyleId>{5C22544A-7EE6-4342-B048-85BDC9FD1C3A}</a:tableStyleId>
              </a:tblPr>
              <a:tblGrid>
                <a:gridCol w="515475">
                  <a:extLst>
                    <a:ext uri="{9D8B030D-6E8A-4147-A177-3AD203B41FA5}">
                      <a16:colId xmlns:a16="http://schemas.microsoft.com/office/drawing/2014/main" val="20000"/>
                    </a:ext>
                  </a:extLst>
                </a:gridCol>
                <a:gridCol w="1999125">
                  <a:extLst>
                    <a:ext uri="{9D8B030D-6E8A-4147-A177-3AD203B41FA5}">
                      <a16:colId xmlns:a16="http://schemas.microsoft.com/office/drawing/2014/main" val="20001"/>
                    </a:ext>
                  </a:extLst>
                </a:gridCol>
              </a:tblGrid>
              <a:tr h="342722">
                <a:tc gridSpan="2">
                  <a:txBody>
                    <a:bodyPr/>
                    <a:lstStyle/>
                    <a:p>
                      <a:pPr algn="ctr">
                        <a:lnSpc>
                          <a:spcPct val="150000"/>
                        </a:lnSpc>
                      </a:pPr>
                      <a:r>
                        <a:rPr lang="en-GB" sz="1100" b="1" u="sng" baseline="0" dirty="0">
                          <a:solidFill>
                            <a:schemeClr val="tx2"/>
                          </a:solidFill>
                          <a:effectLst/>
                        </a:rPr>
                        <a:t>Summing up the experience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sz="1000" dirty="0">
                        <a:solidFill>
                          <a:schemeClr val="tx2"/>
                        </a:solidFill>
                      </a:endParaRPr>
                    </a:p>
                  </a:txBody>
                  <a:tcPr>
                    <a:noFill/>
                  </a:tcPr>
                </a:tc>
                <a:extLst>
                  <a:ext uri="{0D108BD9-81ED-4DB2-BD59-A6C34878D82A}">
                    <a16:rowId xmlns:a16="http://schemas.microsoft.com/office/drawing/2014/main" val="10000"/>
                  </a:ext>
                </a:extLst>
              </a:tr>
              <a:tr h="283815">
                <a:tc gridSpan="2">
                  <a:txBody>
                    <a:bodyPr/>
                    <a:lstStyle/>
                    <a:p>
                      <a:r>
                        <a:rPr lang="en-GB" sz="1100" b="1" dirty="0">
                          <a:solidFill>
                            <a:schemeClr val="tx2"/>
                          </a:solidFill>
                        </a:rPr>
                        <a:t>Top</a:t>
                      </a:r>
                      <a:r>
                        <a:rPr lang="en-GB" sz="1100" b="1" baseline="0" dirty="0">
                          <a:solidFill>
                            <a:schemeClr val="tx2"/>
                          </a:solidFill>
                        </a:rPr>
                        <a:t> five:</a:t>
                      </a:r>
                      <a:endParaRPr lang="en-GB" sz="1100" b="1"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sz="1200" b="1"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69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41%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aseline="0" dirty="0">
                          <a:solidFill>
                            <a:schemeClr val="tx2"/>
                          </a:solidFill>
                        </a:rPr>
                        <a:t>Practical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32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aseline="0" dirty="0">
                          <a:solidFill>
                            <a:schemeClr val="tx2"/>
                          </a:solidFill>
                        </a:rPr>
                        <a:t>Efficient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38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aseline="0" dirty="0">
                          <a:solidFill>
                            <a:schemeClr val="tx2"/>
                          </a:solidFill>
                        </a:rPr>
                        <a:t>Functional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24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33%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aseline="0" dirty="0">
                          <a:solidFill>
                            <a:schemeClr val="tx2"/>
                          </a:solidFill>
                        </a:rPr>
                        <a:t>Memorable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89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28%</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100" b="1"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aseline="0" dirty="0">
                          <a:solidFill>
                            <a:schemeClr val="tx2"/>
                          </a:solidFill>
                        </a:rPr>
                        <a:t>Relaxing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3815">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100" b="1" dirty="0">
                        <a:solidFill>
                          <a:schemeClr val="tx2"/>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Bottom five: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38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dirty="0">
                          <a:solidFill>
                            <a:schemeClr val="tx2"/>
                          </a:solidFill>
                        </a:rPr>
                        <a:t>Distressing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38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dirty="0">
                          <a:solidFill>
                            <a:schemeClr val="tx2"/>
                          </a:solidFill>
                        </a:rPr>
                        <a:t>Chaotic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838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dirty="0">
                          <a:solidFill>
                            <a:schemeClr val="tx2"/>
                          </a:solidFill>
                        </a:rPr>
                        <a:t>World Class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38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dirty="0">
                          <a:solidFill>
                            <a:schemeClr val="tx2"/>
                          </a:solidFill>
                        </a:rPr>
                        <a:t>Reviving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838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dirty="0">
                          <a:solidFill>
                            <a:schemeClr val="tx2"/>
                          </a:solidFill>
                        </a:rPr>
                        <a:t>Boring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15" name="Title 11">
            <a:extLst>
              <a:ext uri="{FF2B5EF4-FFF2-40B4-BE49-F238E27FC236}">
                <a16:creationId xmlns:a16="http://schemas.microsoft.com/office/drawing/2014/main" id="{DDE25803-AD26-04D2-29C9-DA66C2CBD1EE}"/>
              </a:ext>
            </a:extLst>
          </p:cNvPr>
          <p:cNvSpPr>
            <a:spLocks noGrp="1"/>
          </p:cNvSpPr>
          <p:nvPr>
            <p:ph type="title"/>
          </p:nvPr>
        </p:nvSpPr>
        <p:spPr>
          <a:xfrm>
            <a:off x="0" y="10013"/>
            <a:ext cx="9143999" cy="712624"/>
          </a:xfrm>
        </p:spPr>
        <p:txBody>
          <a:bodyPr/>
          <a:lstStyle/>
          <a:p>
            <a:pPr algn="ctr"/>
            <a:r>
              <a:rPr lang="en-GB" sz="2000" dirty="0"/>
              <a:t>Caledonian Sleeper Passenger Satisfaction</a:t>
            </a:r>
            <a:br>
              <a:rPr lang="en-GB" sz="2000" dirty="0"/>
            </a:br>
            <a:r>
              <a:rPr lang="en-GB" sz="1600" dirty="0"/>
              <a:t>Quarter 1: </a:t>
            </a:r>
            <a:r>
              <a:rPr lang="en-US" sz="1600" dirty="0"/>
              <a:t>1 April – 21 June 2025</a:t>
            </a:r>
            <a:endParaRPr lang="en-GB" dirty="0"/>
          </a:p>
        </p:txBody>
      </p:sp>
    </p:spTree>
    <p:extLst>
      <p:ext uri="{BB962C8B-B14F-4D97-AF65-F5344CB8AC3E}">
        <p14:creationId xmlns:p14="http://schemas.microsoft.com/office/powerpoint/2010/main" val="687604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056332958"/>
              </p:ext>
            </p:extLst>
          </p:nvPr>
        </p:nvGraphicFramePr>
        <p:xfrm>
          <a:off x="886222" y="804158"/>
          <a:ext cx="744458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2"/>
          <p:cNvSpPr txBox="1">
            <a:spLocks/>
          </p:cNvSpPr>
          <p:nvPr/>
        </p:nvSpPr>
        <p:spPr>
          <a:xfrm>
            <a:off x="587375" y="468669"/>
            <a:ext cx="8042275"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Overall rating of room by route</a:t>
            </a:r>
          </a:p>
        </p:txBody>
      </p:sp>
      <p:sp>
        <p:nvSpPr>
          <p:cNvPr id="5" name="TextBox 4"/>
          <p:cNvSpPr txBox="1"/>
          <p:nvPr/>
        </p:nvSpPr>
        <p:spPr>
          <a:xfrm>
            <a:off x="790575" y="5330945"/>
            <a:ext cx="7067550" cy="369332"/>
          </a:xfrm>
          <a:prstGeom prst="rect">
            <a:avLst/>
          </a:prstGeom>
          <a:noFill/>
        </p:spPr>
        <p:txBody>
          <a:bodyPr wrap="square" rtlCol="0">
            <a:spAutoFit/>
          </a:bodyPr>
          <a:lstStyle/>
          <a:p>
            <a:r>
              <a:rPr lang="en-GB" sz="900" i="1" dirty="0">
                <a:solidFill>
                  <a:prstClr val="white">
                    <a:lumMod val="50000"/>
                  </a:prstClr>
                </a:solidFill>
              </a:rPr>
              <a:t>Q17a. How many stars do you give your room on the Caledonian Sleeper</a:t>
            </a:r>
            <a:r>
              <a:rPr lang="en-GB" sz="900" i="1" dirty="0">
                <a:solidFill>
                  <a:srgbClr val="928B81"/>
                </a:solidFill>
                <a:cs typeface="Arial" pitchFamily="34" charset="0"/>
              </a:rPr>
              <a:t>?</a:t>
            </a:r>
          </a:p>
          <a:p>
            <a:r>
              <a:rPr lang="en-GB" sz="900" i="1" dirty="0">
                <a:solidFill>
                  <a:srgbClr val="928B81"/>
                </a:solidFill>
                <a:cs typeface="Arial" pitchFamily="34" charset="0"/>
              </a:rPr>
              <a:t>Base: All guests staying in a room/suite (in brackets above)</a:t>
            </a:r>
            <a:endParaRPr lang="en-GB" sz="900" i="1" dirty="0">
              <a:solidFill>
                <a:prstClr val="white">
                  <a:lumMod val="50000"/>
                </a:prstClr>
              </a:solidFill>
            </a:endParaRPr>
          </a:p>
        </p:txBody>
      </p:sp>
    </p:spTree>
    <p:extLst>
      <p:ext uri="{BB962C8B-B14F-4D97-AF65-F5344CB8AC3E}">
        <p14:creationId xmlns:p14="http://schemas.microsoft.com/office/powerpoint/2010/main" val="3874307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34975" y="295393"/>
            <a:ext cx="8042275" cy="608012"/>
          </a:xfrm>
        </p:spPr>
        <p:txBody>
          <a:bodyPr/>
          <a:lstStyle/>
          <a:p>
            <a:pPr algn="ctr"/>
            <a:r>
              <a:rPr lang="en-GB" dirty="0"/>
              <a:t>Overall rating of room - trend</a:t>
            </a:r>
          </a:p>
        </p:txBody>
      </p:sp>
      <p:sp>
        <p:nvSpPr>
          <p:cNvPr id="6" name="TextBox 5"/>
          <p:cNvSpPr txBox="1"/>
          <p:nvPr/>
        </p:nvSpPr>
        <p:spPr>
          <a:xfrm>
            <a:off x="573870" y="691296"/>
            <a:ext cx="5400600" cy="492443"/>
          </a:xfrm>
          <a:prstGeom prst="rect">
            <a:avLst/>
          </a:prstGeom>
          <a:noFill/>
        </p:spPr>
        <p:txBody>
          <a:bodyPr wrap="square" rtlCol="0">
            <a:spAutoFit/>
          </a:bodyPr>
          <a:lstStyle/>
          <a:p>
            <a:r>
              <a:rPr lang="en-GB" sz="1400" i="1" dirty="0">
                <a:solidFill>
                  <a:prstClr val="black"/>
                </a:solidFill>
                <a:cs typeface="Arial" pitchFamily="34" charset="0"/>
              </a:rPr>
              <a:t>Rating of room</a:t>
            </a:r>
          </a:p>
          <a:p>
            <a:r>
              <a:rPr lang="en-GB" sz="1100" i="1" dirty="0">
                <a:solidFill>
                  <a:prstClr val="black"/>
                </a:solidFill>
                <a:cs typeface="Arial" pitchFamily="34" charset="0"/>
              </a:rPr>
              <a:t>Trend: % Three/Four/Five stars</a:t>
            </a:r>
          </a:p>
        </p:txBody>
      </p:sp>
      <p:graphicFrame>
        <p:nvGraphicFramePr>
          <p:cNvPr id="8" name="Chart 7"/>
          <p:cNvGraphicFramePr/>
          <p:nvPr>
            <p:extLst>
              <p:ext uri="{D42A27DB-BD31-4B8C-83A1-F6EECF244321}">
                <p14:modId xmlns:p14="http://schemas.microsoft.com/office/powerpoint/2010/main" val="3102942919"/>
              </p:ext>
            </p:extLst>
          </p:nvPr>
        </p:nvGraphicFramePr>
        <p:xfrm>
          <a:off x="899592" y="1302597"/>
          <a:ext cx="705678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90575" y="5446359"/>
            <a:ext cx="7067550" cy="230832"/>
          </a:xfrm>
          <a:prstGeom prst="rect">
            <a:avLst/>
          </a:prstGeom>
          <a:noFill/>
        </p:spPr>
        <p:txBody>
          <a:bodyPr wrap="square" rtlCol="0">
            <a:spAutoFit/>
          </a:bodyPr>
          <a:lstStyle/>
          <a:p>
            <a:r>
              <a:rPr lang="en-GB" sz="900" i="1" dirty="0">
                <a:solidFill>
                  <a:prstClr val="white">
                    <a:lumMod val="50000"/>
                  </a:prstClr>
                </a:solidFill>
              </a:rPr>
              <a:t>Q17a. How many stars do you give your room on the Caledonian Sleeper</a:t>
            </a:r>
            <a:r>
              <a:rPr lang="en-GB" sz="900" i="1" dirty="0">
                <a:solidFill>
                  <a:srgbClr val="928B81"/>
                </a:solidFill>
                <a:cs typeface="Arial" pitchFamily="34" charset="0"/>
              </a:rPr>
              <a:t>?</a:t>
            </a:r>
          </a:p>
        </p:txBody>
      </p:sp>
    </p:spTree>
    <p:extLst>
      <p:ext uri="{BB962C8B-B14F-4D97-AF65-F5344CB8AC3E}">
        <p14:creationId xmlns:p14="http://schemas.microsoft.com/office/powerpoint/2010/main" val="1257890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0" y="120475"/>
            <a:ext cx="9158990" cy="608012"/>
          </a:xfrm>
        </p:spPr>
        <p:txBody>
          <a:bodyPr/>
          <a:lstStyle/>
          <a:p>
            <a:pPr algn="ctr"/>
            <a:r>
              <a:rPr lang="en-GB" dirty="0"/>
              <a:t>Overall rating of room – customer comments</a:t>
            </a:r>
          </a:p>
        </p:txBody>
      </p:sp>
      <p:sp>
        <p:nvSpPr>
          <p:cNvPr id="7" name="TextBox 6"/>
          <p:cNvSpPr txBox="1"/>
          <p:nvPr/>
        </p:nvSpPr>
        <p:spPr>
          <a:xfrm>
            <a:off x="659566" y="5342947"/>
            <a:ext cx="6291649" cy="369332"/>
          </a:xfrm>
          <a:prstGeom prst="rect">
            <a:avLst/>
          </a:prstGeom>
          <a:noFill/>
        </p:spPr>
        <p:txBody>
          <a:bodyPr wrap="square" rtlCol="0">
            <a:spAutoFit/>
          </a:bodyPr>
          <a:lstStyle/>
          <a:p>
            <a:r>
              <a:rPr lang="en-GB" sz="900" i="1" dirty="0">
                <a:solidFill>
                  <a:prstClr val="white">
                    <a:lumMod val="50000"/>
                  </a:prstClr>
                </a:solidFill>
              </a:rPr>
              <a:t>Q17c. You gave just a single/two stars overall for your room, what should Caledonian Sleeper do to improve this rating</a:t>
            </a:r>
          </a:p>
          <a:p>
            <a:r>
              <a:rPr lang="en-GB" sz="900" i="1" dirty="0">
                <a:solidFill>
                  <a:prstClr val="white">
                    <a:lumMod val="50000"/>
                  </a:prstClr>
                </a:solidFill>
              </a:rPr>
              <a:t>Q17e. What, if anything, could Caledonian Sleeper do to improve the experience of your room?</a:t>
            </a:r>
            <a:endParaRPr lang="en-GB" sz="900" i="1" dirty="0">
              <a:solidFill>
                <a:srgbClr val="928B81"/>
              </a:solidFill>
              <a:cs typeface="Arial" pitchFamily="34" charset="0"/>
            </a:endParaRPr>
          </a:p>
        </p:txBody>
      </p:sp>
      <p:sp>
        <p:nvSpPr>
          <p:cNvPr id="8" name="Rounded Rectangular Callout 7"/>
          <p:cNvSpPr/>
          <p:nvPr/>
        </p:nvSpPr>
        <p:spPr>
          <a:xfrm>
            <a:off x="295007" y="1412923"/>
            <a:ext cx="2521293" cy="669788"/>
          </a:xfrm>
          <a:prstGeom prst="wedgeRoundRectCallout">
            <a:avLst>
              <a:gd name="adj1" fmla="val 26523"/>
              <a:gd name="adj2" fmla="val -70963"/>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Better mattress. More comfortable duvet. A table would be nice . Reduce the rattles (check the rooms and solve the problems).</a:t>
            </a:r>
          </a:p>
        </p:txBody>
      </p:sp>
      <p:sp>
        <p:nvSpPr>
          <p:cNvPr id="10" name="Rounded Rectangular Callout 9"/>
          <p:cNvSpPr/>
          <p:nvPr/>
        </p:nvSpPr>
        <p:spPr>
          <a:xfrm>
            <a:off x="3042683" y="2107200"/>
            <a:ext cx="3157268" cy="734970"/>
          </a:xfrm>
          <a:prstGeom prst="wedgeRoundRectCallout">
            <a:avLst>
              <a:gd name="adj1" fmla="val 33709"/>
              <a:gd name="adj2" fmla="val 79296"/>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a:solidFill>
                  <a:prstClr val="black"/>
                </a:solidFill>
                <a:latin typeface="Calibri"/>
              </a:rPr>
              <a:t>Very difficult to get into the lower bunk with the positioning of the ladder. The locking of the door with a double tap of the key card should have been explained.</a:t>
            </a:r>
            <a:endParaRPr lang="en-GB" sz="1000" i="1" dirty="0">
              <a:solidFill>
                <a:prstClr val="black"/>
              </a:solidFill>
              <a:latin typeface="Calibri"/>
            </a:endParaRPr>
          </a:p>
        </p:txBody>
      </p:sp>
      <p:sp>
        <p:nvSpPr>
          <p:cNvPr id="11" name="Rounded Rectangular Callout 10"/>
          <p:cNvSpPr/>
          <p:nvPr/>
        </p:nvSpPr>
        <p:spPr>
          <a:xfrm>
            <a:off x="3428661" y="1441198"/>
            <a:ext cx="2317448" cy="476270"/>
          </a:xfrm>
          <a:prstGeom prst="wedgeRoundRectCallout">
            <a:avLst>
              <a:gd name="adj1" fmla="val -14826"/>
              <a:gd name="adj2" fmla="val -7174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The room was small, but it was perfectly acceptable, and we managed really well.</a:t>
            </a:r>
          </a:p>
        </p:txBody>
      </p:sp>
      <p:sp>
        <p:nvSpPr>
          <p:cNvPr id="13" name="Rounded Rectangular Callout 12"/>
          <p:cNvSpPr/>
          <p:nvPr/>
        </p:nvSpPr>
        <p:spPr>
          <a:xfrm>
            <a:off x="5979429" y="1289770"/>
            <a:ext cx="2690458" cy="669788"/>
          </a:xfrm>
          <a:prstGeom prst="wedgeRoundRectCallout">
            <a:avLst>
              <a:gd name="adj1" fmla="val -31452"/>
              <a:gd name="adj2" fmla="val 64998"/>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Not much - it was much better than I expected, and the bed was incredibly comfortable.</a:t>
            </a:r>
          </a:p>
        </p:txBody>
      </p:sp>
      <p:sp>
        <p:nvSpPr>
          <p:cNvPr id="15" name="Rounded Rectangular Callout 14"/>
          <p:cNvSpPr/>
          <p:nvPr/>
        </p:nvSpPr>
        <p:spPr>
          <a:xfrm>
            <a:off x="2929715" y="3149505"/>
            <a:ext cx="2348526" cy="957504"/>
          </a:xfrm>
          <a:prstGeom prst="wedgeRoundRectCallout">
            <a:avLst>
              <a:gd name="adj1" fmla="val -30968"/>
              <a:gd name="adj2" fmla="val -65800"/>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It was very hard to get luggage into the room and under the bed. Challenging to move and change one’s clothes. It was comfortable sleeping though once we managed to get things stowed.</a:t>
            </a:r>
          </a:p>
        </p:txBody>
      </p:sp>
      <p:sp>
        <p:nvSpPr>
          <p:cNvPr id="16" name="Rounded Rectangular Callout 15"/>
          <p:cNvSpPr/>
          <p:nvPr/>
        </p:nvSpPr>
        <p:spPr>
          <a:xfrm>
            <a:off x="3083550" y="4224698"/>
            <a:ext cx="1943473" cy="571062"/>
          </a:xfrm>
          <a:prstGeom prst="wedgeRoundRectCallout">
            <a:avLst>
              <a:gd name="adj1" fmla="val 59977"/>
              <a:gd name="adj2" fmla="val 28977"/>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The room is very, very small and compact.  Actually felt quite claustrophobic.</a:t>
            </a:r>
          </a:p>
        </p:txBody>
      </p:sp>
      <p:sp>
        <p:nvSpPr>
          <p:cNvPr id="17" name="Rounded Rectangular Callout 16"/>
          <p:cNvSpPr/>
          <p:nvPr/>
        </p:nvSpPr>
        <p:spPr>
          <a:xfrm>
            <a:off x="226468" y="3417461"/>
            <a:ext cx="2588215" cy="1125339"/>
          </a:xfrm>
          <a:prstGeom prst="wedgeRoundRectCallout">
            <a:avLst>
              <a:gd name="adj1" fmla="val -37703"/>
              <a:gd name="adj2" fmla="val 60153"/>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There used to be a sliding table to pull out in the cabin under the sink. It's gone and it would have been helpful for eating and also using my laptop. The mattresses are thin. I thought a toiletry kit would include more than a small soap bar.</a:t>
            </a:r>
          </a:p>
        </p:txBody>
      </p:sp>
      <p:sp>
        <p:nvSpPr>
          <p:cNvPr id="18" name="Rounded Rectangular Callout 14">
            <a:extLst>
              <a:ext uri="{FF2B5EF4-FFF2-40B4-BE49-F238E27FC236}">
                <a16:creationId xmlns:a16="http://schemas.microsoft.com/office/drawing/2014/main" id="{9022DCDA-5455-4981-B673-A1A42ACF648A}"/>
              </a:ext>
            </a:extLst>
          </p:cNvPr>
          <p:cNvSpPr/>
          <p:nvPr/>
        </p:nvSpPr>
        <p:spPr>
          <a:xfrm>
            <a:off x="5376272" y="3268499"/>
            <a:ext cx="1751162" cy="1298616"/>
          </a:xfrm>
          <a:prstGeom prst="wedgeRoundRectCallout">
            <a:avLst>
              <a:gd name="adj1" fmla="val -15460"/>
              <a:gd name="adj2" fmla="val 58208"/>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Very little information- too cramped - especially shower - light from toilet intrusive- almost impossible for person to get into bottom bunk - insufficient space to store suitcases.</a:t>
            </a:r>
          </a:p>
        </p:txBody>
      </p:sp>
      <p:sp>
        <p:nvSpPr>
          <p:cNvPr id="19" name="Rounded Rectangular Callout 8">
            <a:extLst>
              <a:ext uri="{FF2B5EF4-FFF2-40B4-BE49-F238E27FC236}">
                <a16:creationId xmlns:a16="http://schemas.microsoft.com/office/drawing/2014/main" id="{3438B306-8737-4D09-9CB5-3C8C2AB5CDB6}"/>
              </a:ext>
            </a:extLst>
          </p:cNvPr>
          <p:cNvSpPr/>
          <p:nvPr/>
        </p:nvSpPr>
        <p:spPr>
          <a:xfrm>
            <a:off x="226468" y="2366772"/>
            <a:ext cx="2521293" cy="872814"/>
          </a:xfrm>
          <a:prstGeom prst="wedgeRoundRectCallout">
            <a:avLst>
              <a:gd name="adj1" fmla="val 19446"/>
              <a:gd name="adj2" fmla="val -57543"/>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It is so small.  The mattress wasn't as comfortable as hoped but the duvet was good. Towels etc great.  I don't know how you would get two people plus bags in the room.</a:t>
            </a:r>
          </a:p>
        </p:txBody>
      </p:sp>
      <p:sp>
        <p:nvSpPr>
          <p:cNvPr id="21" name="Rounded Rectangular Callout 9">
            <a:extLst>
              <a:ext uri="{FF2B5EF4-FFF2-40B4-BE49-F238E27FC236}">
                <a16:creationId xmlns:a16="http://schemas.microsoft.com/office/drawing/2014/main" id="{07BB8B73-3761-C603-932E-EF0A6F5DFC54}"/>
              </a:ext>
            </a:extLst>
          </p:cNvPr>
          <p:cNvSpPr/>
          <p:nvPr/>
        </p:nvSpPr>
        <p:spPr>
          <a:xfrm>
            <a:off x="7277521" y="3572976"/>
            <a:ext cx="1751162" cy="1023205"/>
          </a:xfrm>
          <a:prstGeom prst="wedgeRoundRectCallout">
            <a:avLst>
              <a:gd name="adj1" fmla="val -24597"/>
              <a:gd name="adj2" fmla="val -63019"/>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Better air conditioning, or option to open a small vent to the outside, to get some air movement.  Add a table or board folding to the wall.  Make bunk beds wider.</a:t>
            </a:r>
          </a:p>
        </p:txBody>
      </p:sp>
      <p:sp>
        <p:nvSpPr>
          <p:cNvPr id="23" name="Rounded Rectangular Callout 14">
            <a:extLst>
              <a:ext uri="{FF2B5EF4-FFF2-40B4-BE49-F238E27FC236}">
                <a16:creationId xmlns:a16="http://schemas.microsoft.com/office/drawing/2014/main" id="{A7D1B231-D829-78D9-9999-067B6901D930}"/>
              </a:ext>
            </a:extLst>
          </p:cNvPr>
          <p:cNvSpPr/>
          <p:nvPr/>
        </p:nvSpPr>
        <p:spPr>
          <a:xfrm>
            <a:off x="6350038" y="2243523"/>
            <a:ext cx="2589830" cy="815167"/>
          </a:xfrm>
          <a:prstGeom prst="wedgeRoundRectCallout">
            <a:avLst>
              <a:gd name="adj1" fmla="val 17093"/>
              <a:gd name="adj2" fmla="val 63964"/>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a:solidFill>
                  <a:prstClr val="black"/>
                </a:solidFill>
                <a:latin typeface="Calibri"/>
              </a:rPr>
              <a:t>Within the constraints of a train carriage the room was very good.  The vertical ladder for the upper bunk was a bit of a challenge and the treads are narrow.</a:t>
            </a:r>
            <a:endParaRPr lang="en-GB" sz="1000" i="1" dirty="0">
              <a:solidFill>
                <a:prstClr val="black"/>
              </a:solidFill>
              <a:latin typeface="Calibri"/>
            </a:endParaRPr>
          </a:p>
        </p:txBody>
      </p:sp>
    </p:spTree>
    <p:extLst>
      <p:ext uri="{BB962C8B-B14F-4D97-AF65-F5344CB8AC3E}">
        <p14:creationId xmlns:p14="http://schemas.microsoft.com/office/powerpoint/2010/main" val="41804759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909750139"/>
              </p:ext>
            </p:extLst>
          </p:nvPr>
        </p:nvGraphicFramePr>
        <p:xfrm>
          <a:off x="298403" y="257456"/>
          <a:ext cx="8620217" cy="534435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2"/>
          <p:cNvSpPr txBox="1">
            <a:spLocks/>
          </p:cNvSpPr>
          <p:nvPr/>
        </p:nvSpPr>
        <p:spPr>
          <a:xfrm>
            <a:off x="587375" y="284566"/>
            <a:ext cx="8042275" cy="463486"/>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Rating of the features of the room – top 5</a:t>
            </a:r>
          </a:p>
        </p:txBody>
      </p:sp>
      <p:sp>
        <p:nvSpPr>
          <p:cNvPr id="5" name="TextBox 4"/>
          <p:cNvSpPr txBox="1"/>
          <p:nvPr/>
        </p:nvSpPr>
        <p:spPr>
          <a:xfrm>
            <a:off x="790575" y="5348692"/>
            <a:ext cx="7067550" cy="369332"/>
          </a:xfrm>
          <a:prstGeom prst="rect">
            <a:avLst/>
          </a:prstGeom>
          <a:noFill/>
        </p:spPr>
        <p:txBody>
          <a:bodyPr wrap="square" rtlCol="0">
            <a:spAutoFit/>
          </a:bodyPr>
          <a:lstStyle/>
          <a:p>
            <a:r>
              <a:rPr lang="en-GB" sz="900" i="1" dirty="0">
                <a:solidFill>
                  <a:prstClr val="white">
                    <a:lumMod val="50000"/>
                  </a:prstClr>
                </a:solidFill>
              </a:rPr>
              <a:t>Q17b. And how many stars do you give the room for..</a:t>
            </a:r>
            <a:r>
              <a:rPr lang="en-GB" sz="900" i="1" dirty="0">
                <a:solidFill>
                  <a:srgbClr val="928B81"/>
                </a:solidFill>
                <a:cs typeface="Arial" pitchFamily="34" charset="0"/>
              </a:rPr>
              <a:t>?</a:t>
            </a:r>
          </a:p>
          <a:p>
            <a:r>
              <a:rPr lang="en-GB" sz="900" i="1" dirty="0">
                <a:solidFill>
                  <a:srgbClr val="928B81"/>
                </a:solidFill>
                <a:cs typeface="Arial" pitchFamily="34" charset="0"/>
              </a:rPr>
              <a:t>Base: All guests staying in a room/suite (498)</a:t>
            </a:r>
            <a:endParaRPr lang="en-GB" sz="900" i="1" dirty="0">
              <a:solidFill>
                <a:prstClr val="white">
                  <a:lumMod val="50000"/>
                </a:prstClr>
              </a:solidFill>
            </a:endParaRPr>
          </a:p>
        </p:txBody>
      </p:sp>
    </p:spTree>
    <p:extLst>
      <p:ext uri="{BB962C8B-B14F-4D97-AF65-F5344CB8AC3E}">
        <p14:creationId xmlns:p14="http://schemas.microsoft.com/office/powerpoint/2010/main" val="983822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960787217"/>
              </p:ext>
            </p:extLst>
          </p:nvPr>
        </p:nvGraphicFramePr>
        <p:xfrm>
          <a:off x="298403" y="230825"/>
          <a:ext cx="8620217" cy="534435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2"/>
          <p:cNvSpPr txBox="1">
            <a:spLocks/>
          </p:cNvSpPr>
          <p:nvPr/>
        </p:nvSpPr>
        <p:spPr>
          <a:xfrm>
            <a:off x="587375" y="239596"/>
            <a:ext cx="8042275" cy="463486"/>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Rating of the features of the room – bottom 5</a:t>
            </a:r>
          </a:p>
        </p:txBody>
      </p:sp>
      <p:sp>
        <p:nvSpPr>
          <p:cNvPr id="5" name="TextBox 4"/>
          <p:cNvSpPr txBox="1"/>
          <p:nvPr/>
        </p:nvSpPr>
        <p:spPr>
          <a:xfrm>
            <a:off x="790575" y="5366452"/>
            <a:ext cx="7067550" cy="369332"/>
          </a:xfrm>
          <a:prstGeom prst="rect">
            <a:avLst/>
          </a:prstGeom>
          <a:noFill/>
        </p:spPr>
        <p:txBody>
          <a:bodyPr wrap="square" rtlCol="0">
            <a:spAutoFit/>
          </a:bodyPr>
          <a:lstStyle/>
          <a:p>
            <a:r>
              <a:rPr lang="en-GB" sz="900" i="1" dirty="0">
                <a:solidFill>
                  <a:prstClr val="white">
                    <a:lumMod val="50000"/>
                  </a:prstClr>
                </a:solidFill>
              </a:rPr>
              <a:t>Q17b. And how many stars do you give the room for..</a:t>
            </a:r>
            <a:r>
              <a:rPr lang="en-GB" sz="900" i="1" dirty="0">
                <a:solidFill>
                  <a:srgbClr val="928B81"/>
                </a:solidFill>
                <a:cs typeface="Arial" pitchFamily="34" charset="0"/>
              </a:rPr>
              <a:t>?</a:t>
            </a:r>
          </a:p>
          <a:p>
            <a:r>
              <a:rPr lang="en-GB" sz="900" i="1" dirty="0">
                <a:solidFill>
                  <a:srgbClr val="928B81"/>
                </a:solidFill>
                <a:cs typeface="Arial" pitchFamily="34" charset="0"/>
              </a:rPr>
              <a:t>Base: All guests staying in a room/suite (498), room with en-suite shower (312)</a:t>
            </a:r>
            <a:endParaRPr lang="en-GB" sz="900" i="1" dirty="0">
              <a:solidFill>
                <a:prstClr val="white">
                  <a:lumMod val="50000"/>
                </a:prstClr>
              </a:solidFill>
            </a:endParaRPr>
          </a:p>
        </p:txBody>
      </p:sp>
    </p:spTree>
    <p:extLst>
      <p:ext uri="{BB962C8B-B14F-4D97-AF65-F5344CB8AC3E}">
        <p14:creationId xmlns:p14="http://schemas.microsoft.com/office/powerpoint/2010/main" val="14299322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369586"/>
            <a:ext cx="9144000" cy="369332"/>
          </a:xfrm>
          <a:prstGeom prst="rect">
            <a:avLst/>
          </a:prstGeom>
          <a:noFill/>
        </p:spPr>
        <p:txBody>
          <a:bodyPr wrap="square" rtlCol="0">
            <a:spAutoFit/>
          </a:bodyPr>
          <a:lstStyle/>
          <a:p>
            <a:r>
              <a:rPr lang="en-GB" sz="900" i="1" dirty="0">
                <a:solidFill>
                  <a:prstClr val="white">
                    <a:lumMod val="50000"/>
                  </a:prstClr>
                </a:solidFill>
              </a:rPr>
              <a:t>Q17d. You gave just a single/two stars for the facilities available / information provided / comfort of the room / cleanliness of the room / personal safety and security of your possessions / bedlinen / comfort of the bed / towels and toiletries / toilets / shower, what should Caledonian Sleeper do to improve this rating?</a:t>
            </a:r>
            <a:endParaRPr lang="en-GB" sz="900" i="1" dirty="0">
              <a:solidFill>
                <a:srgbClr val="928B81"/>
              </a:solidFill>
              <a:cs typeface="Arial" pitchFamily="34" charset="0"/>
            </a:endParaRPr>
          </a:p>
        </p:txBody>
      </p:sp>
      <p:sp>
        <p:nvSpPr>
          <p:cNvPr id="7" name="Title 2"/>
          <p:cNvSpPr>
            <a:spLocks noGrp="1"/>
          </p:cNvSpPr>
          <p:nvPr>
            <p:ph type="title"/>
          </p:nvPr>
        </p:nvSpPr>
        <p:spPr>
          <a:xfrm>
            <a:off x="0" y="120475"/>
            <a:ext cx="9158990" cy="608012"/>
          </a:xfrm>
        </p:spPr>
        <p:txBody>
          <a:bodyPr/>
          <a:lstStyle/>
          <a:p>
            <a:pPr algn="ctr"/>
            <a:r>
              <a:rPr lang="en-GB" dirty="0"/>
              <a:t>Rating of features of the room – customer comments</a:t>
            </a:r>
          </a:p>
        </p:txBody>
      </p:sp>
      <p:sp>
        <p:nvSpPr>
          <p:cNvPr id="8" name="Rounded Rectangular Callout 7"/>
          <p:cNvSpPr/>
          <p:nvPr/>
        </p:nvSpPr>
        <p:spPr>
          <a:xfrm>
            <a:off x="152261" y="1107740"/>
            <a:ext cx="1947240" cy="1337705"/>
          </a:xfrm>
          <a:prstGeom prst="wedgeRoundRectCallout">
            <a:avLst>
              <a:gd name="adj1" fmla="val 25959"/>
              <a:gd name="adj2" fmla="val 6358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There was a menu for in room food etc but nowhere to put it when we were in bed. There was nothing in the room that said what time we had to be out. We were told on boarding, but I wasn’t sure if I remembered correctly.</a:t>
            </a:r>
          </a:p>
        </p:txBody>
      </p:sp>
      <p:sp>
        <p:nvSpPr>
          <p:cNvPr id="10" name="Rounded Rectangular Callout 9"/>
          <p:cNvSpPr/>
          <p:nvPr/>
        </p:nvSpPr>
        <p:spPr>
          <a:xfrm>
            <a:off x="2408050" y="3171571"/>
            <a:ext cx="1913859" cy="877157"/>
          </a:xfrm>
          <a:prstGeom prst="wedgeRoundRectCallout">
            <a:avLst>
              <a:gd name="adj1" fmla="val 9864"/>
              <a:gd name="adj2" fmla="val -62342"/>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The colour of the lights was not conducive to a relaxing experience - I would have preferred a warmer toned light.</a:t>
            </a:r>
          </a:p>
        </p:txBody>
      </p:sp>
      <p:sp>
        <p:nvSpPr>
          <p:cNvPr id="11" name="Rounded Rectangular Callout 10"/>
          <p:cNvSpPr/>
          <p:nvPr/>
        </p:nvSpPr>
        <p:spPr>
          <a:xfrm>
            <a:off x="2227127" y="984167"/>
            <a:ext cx="2034552" cy="1087564"/>
          </a:xfrm>
          <a:prstGeom prst="wedgeRoundRectCallout">
            <a:avLst>
              <a:gd name="adj1" fmla="val -35562"/>
              <a:gd name="adj2" fmla="val -63188"/>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Needed a reminder of what is and isn't included in price with regarding breakfast menu. In room there is no access to updates on the journey (next stop) or announcements.</a:t>
            </a:r>
          </a:p>
        </p:txBody>
      </p:sp>
      <p:sp>
        <p:nvSpPr>
          <p:cNvPr id="12" name="Rounded Rectangular Callout 11"/>
          <p:cNvSpPr/>
          <p:nvPr/>
        </p:nvSpPr>
        <p:spPr>
          <a:xfrm>
            <a:off x="4407001" y="2011383"/>
            <a:ext cx="2211199" cy="939594"/>
          </a:xfrm>
          <a:prstGeom prst="wedgeRoundRectCallout">
            <a:avLst>
              <a:gd name="adj1" fmla="val -33408"/>
              <a:gd name="adj2" fmla="val -60794"/>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There used to be a facecloth provided in the compartments along with a towel, reintroduce this. I ended up using a towel as a cloth to give my son a wash.</a:t>
            </a:r>
          </a:p>
        </p:txBody>
      </p:sp>
      <p:sp>
        <p:nvSpPr>
          <p:cNvPr id="13" name="Rounded Rectangular Callout 12"/>
          <p:cNvSpPr/>
          <p:nvPr/>
        </p:nvSpPr>
        <p:spPr>
          <a:xfrm>
            <a:off x="6717740" y="1139265"/>
            <a:ext cx="2325158" cy="991177"/>
          </a:xfrm>
          <a:prstGeom prst="wedgeRoundRectCallout">
            <a:avLst>
              <a:gd name="adj1" fmla="val 33005"/>
              <a:gd name="adj2" fmla="val 5940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The toilet in my en-suite bathroom flushed fine early in the journey but later failed to flush on more than one occasion leading to unsanitary conditions.</a:t>
            </a:r>
          </a:p>
        </p:txBody>
      </p:sp>
      <p:sp>
        <p:nvSpPr>
          <p:cNvPr id="14" name="Rounded Rectangular Callout 13"/>
          <p:cNvSpPr/>
          <p:nvPr/>
        </p:nvSpPr>
        <p:spPr>
          <a:xfrm>
            <a:off x="6746447" y="2434602"/>
            <a:ext cx="2296451" cy="736970"/>
          </a:xfrm>
          <a:prstGeom prst="wedgeRoundRectCallout">
            <a:avLst>
              <a:gd name="adj1" fmla="val 1897"/>
              <a:gd name="adj2" fmla="val -72282"/>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The shower is awful. Poor pressure and freezing cold. We had the same problem on our trip up to Scotland with you. This is unacceptable.</a:t>
            </a:r>
          </a:p>
        </p:txBody>
      </p:sp>
      <p:sp>
        <p:nvSpPr>
          <p:cNvPr id="15" name="Rounded Rectangular Callout 14"/>
          <p:cNvSpPr/>
          <p:nvPr/>
        </p:nvSpPr>
        <p:spPr>
          <a:xfrm>
            <a:off x="2330277" y="2193005"/>
            <a:ext cx="1947240" cy="681584"/>
          </a:xfrm>
          <a:prstGeom prst="wedgeRoundRectCallout">
            <a:avLst>
              <a:gd name="adj1" fmla="val -9805"/>
              <a:gd name="adj2" fmla="val 68988"/>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a:solidFill>
                  <a:prstClr val="black"/>
                </a:solidFill>
                <a:latin typeface="Calibri"/>
              </a:rPr>
              <a:t>The temperature was quite warm. We used the temperature dial to cool the room, but it didn't seem to be very effective.</a:t>
            </a:r>
            <a:endParaRPr lang="en-GB" sz="1000" i="1" dirty="0">
              <a:solidFill>
                <a:prstClr val="black"/>
              </a:solidFill>
              <a:latin typeface="Calibri"/>
            </a:endParaRPr>
          </a:p>
        </p:txBody>
      </p:sp>
      <p:sp>
        <p:nvSpPr>
          <p:cNvPr id="16" name="Rounded Rectangular Callout 15"/>
          <p:cNvSpPr/>
          <p:nvPr/>
        </p:nvSpPr>
        <p:spPr>
          <a:xfrm>
            <a:off x="4558084" y="3892027"/>
            <a:ext cx="2080260" cy="481356"/>
          </a:xfrm>
          <a:prstGeom prst="wedgeRoundRectCallout">
            <a:avLst>
              <a:gd name="adj1" fmla="val -29384"/>
              <a:gd name="adj2" fmla="val 7385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softer fabrics would be nice and thicker pillows.</a:t>
            </a:r>
          </a:p>
        </p:txBody>
      </p:sp>
      <p:sp>
        <p:nvSpPr>
          <p:cNvPr id="17" name="Rounded Rectangular Callout 16"/>
          <p:cNvSpPr/>
          <p:nvPr/>
        </p:nvSpPr>
        <p:spPr>
          <a:xfrm>
            <a:off x="4483587" y="3040673"/>
            <a:ext cx="2080260" cy="726291"/>
          </a:xfrm>
          <a:prstGeom prst="wedgeRoundRectCallout">
            <a:avLst>
              <a:gd name="adj1" fmla="val -57163"/>
              <a:gd name="adj2" fmla="val -28428"/>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 found the mattress too thin and firm. As a result of being unable to get comfortable I had a poor night's sleep.</a:t>
            </a:r>
          </a:p>
        </p:txBody>
      </p:sp>
      <p:sp>
        <p:nvSpPr>
          <p:cNvPr id="20" name="Rounded Rectangular Callout 14">
            <a:extLst>
              <a:ext uri="{FF2B5EF4-FFF2-40B4-BE49-F238E27FC236}">
                <a16:creationId xmlns:a16="http://schemas.microsoft.com/office/drawing/2014/main" id="{50D8B077-C425-40A4-9D5E-7814F459EC5A}"/>
              </a:ext>
            </a:extLst>
          </p:cNvPr>
          <p:cNvSpPr/>
          <p:nvPr/>
        </p:nvSpPr>
        <p:spPr>
          <a:xfrm>
            <a:off x="180557" y="2805596"/>
            <a:ext cx="2065815" cy="1178417"/>
          </a:xfrm>
          <a:prstGeom prst="wedgeRoundRectCallout">
            <a:avLst>
              <a:gd name="adj1" fmla="val -27978"/>
              <a:gd name="adj2" fmla="val -58388"/>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 Luggage storage was several cars away from where we slept and not locked. Outlets were at opposite end of the head of the bed making it hard to charge and use phone or tablet simultaneously.</a:t>
            </a:r>
          </a:p>
        </p:txBody>
      </p:sp>
      <p:sp>
        <p:nvSpPr>
          <p:cNvPr id="23" name="Rounded Rectangular Callout 15">
            <a:extLst>
              <a:ext uri="{FF2B5EF4-FFF2-40B4-BE49-F238E27FC236}">
                <a16:creationId xmlns:a16="http://schemas.microsoft.com/office/drawing/2014/main" id="{FE6CE070-24B3-4705-9F7F-9A2A91BC9B47}"/>
              </a:ext>
            </a:extLst>
          </p:cNvPr>
          <p:cNvSpPr/>
          <p:nvPr/>
        </p:nvSpPr>
        <p:spPr>
          <a:xfrm>
            <a:off x="4660188" y="4627012"/>
            <a:ext cx="1745111" cy="430618"/>
          </a:xfrm>
          <a:prstGeom prst="wedgeRoundRectCallout">
            <a:avLst>
              <a:gd name="adj1" fmla="val 12024"/>
              <a:gd name="adj2" fmla="val -88774"/>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Key card did not operate, door was left open</a:t>
            </a:r>
          </a:p>
        </p:txBody>
      </p:sp>
      <p:sp>
        <p:nvSpPr>
          <p:cNvPr id="2" name="Rounded Rectangular Callout 13">
            <a:extLst>
              <a:ext uri="{FF2B5EF4-FFF2-40B4-BE49-F238E27FC236}">
                <a16:creationId xmlns:a16="http://schemas.microsoft.com/office/drawing/2014/main" id="{DA66938C-DE16-45DA-B3CA-6832CA374526}"/>
              </a:ext>
            </a:extLst>
          </p:cNvPr>
          <p:cNvSpPr/>
          <p:nvPr/>
        </p:nvSpPr>
        <p:spPr>
          <a:xfrm>
            <a:off x="6800022" y="3394804"/>
            <a:ext cx="2094782" cy="1366463"/>
          </a:xfrm>
          <a:prstGeom prst="wedgeRoundRectCallout">
            <a:avLst>
              <a:gd name="adj1" fmla="val -29158"/>
              <a:gd name="adj2" fmla="val 61195"/>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[The shower] is just very cramped and difficult to use, I have used one once and would only use it again if absolutely necessary.  It also make the whole room wet so to use the WC after is a very wet experience!</a:t>
            </a:r>
          </a:p>
        </p:txBody>
      </p:sp>
      <p:sp>
        <p:nvSpPr>
          <p:cNvPr id="3" name="Rounded Rectangular Callout 15">
            <a:extLst>
              <a:ext uri="{FF2B5EF4-FFF2-40B4-BE49-F238E27FC236}">
                <a16:creationId xmlns:a16="http://schemas.microsoft.com/office/drawing/2014/main" id="{31364D8E-83D1-28DD-E519-A688C1C966B7}"/>
              </a:ext>
            </a:extLst>
          </p:cNvPr>
          <p:cNvSpPr/>
          <p:nvPr/>
        </p:nvSpPr>
        <p:spPr>
          <a:xfrm>
            <a:off x="2469581" y="4259849"/>
            <a:ext cx="2001393" cy="726291"/>
          </a:xfrm>
          <a:prstGeom prst="wedgeRoundRectCallout">
            <a:avLst>
              <a:gd name="adj1" fmla="val -55840"/>
              <a:gd name="adj2" fmla="val -4752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a:solidFill>
                  <a:prstClr val="black"/>
                </a:solidFill>
                <a:latin typeface="Calibri"/>
              </a:rPr>
              <a:t>Carpet could do with a clean. Drawer cover missing on sink on return journey Cabins are ok, but they are looking tired and dated.</a:t>
            </a:r>
            <a:endParaRPr lang="en-GB" sz="1000" i="1" dirty="0">
              <a:solidFill>
                <a:prstClr val="black"/>
              </a:solidFill>
              <a:latin typeface="Calibri"/>
            </a:endParaRPr>
          </a:p>
        </p:txBody>
      </p:sp>
      <p:sp>
        <p:nvSpPr>
          <p:cNvPr id="4" name="Rounded Rectangular Callout 16">
            <a:extLst>
              <a:ext uri="{FF2B5EF4-FFF2-40B4-BE49-F238E27FC236}">
                <a16:creationId xmlns:a16="http://schemas.microsoft.com/office/drawing/2014/main" id="{506E0E43-E751-844B-DD3A-C838B1C1D967}"/>
              </a:ext>
            </a:extLst>
          </p:cNvPr>
          <p:cNvSpPr/>
          <p:nvPr/>
        </p:nvSpPr>
        <p:spPr>
          <a:xfrm>
            <a:off x="4483643" y="986660"/>
            <a:ext cx="2036575" cy="845156"/>
          </a:xfrm>
          <a:prstGeom prst="wedgeRoundRectCallout">
            <a:avLst>
              <a:gd name="adj1" fmla="val 11014"/>
              <a:gd name="adj2" fmla="val 58619"/>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 would have appreciated a washcloth or some wet wipes to make it easy to clean up a bit, since we didn’t have a room with a shower.</a:t>
            </a:r>
          </a:p>
        </p:txBody>
      </p:sp>
      <p:sp>
        <p:nvSpPr>
          <p:cNvPr id="5" name="Rounded Rectangular Callout 12">
            <a:extLst>
              <a:ext uri="{FF2B5EF4-FFF2-40B4-BE49-F238E27FC236}">
                <a16:creationId xmlns:a16="http://schemas.microsoft.com/office/drawing/2014/main" id="{A6AA5A31-43A7-CD0E-E5EF-00680114762A}"/>
              </a:ext>
            </a:extLst>
          </p:cNvPr>
          <p:cNvSpPr/>
          <p:nvPr/>
        </p:nvSpPr>
        <p:spPr>
          <a:xfrm>
            <a:off x="225734" y="4203306"/>
            <a:ext cx="2001393" cy="726291"/>
          </a:xfrm>
          <a:prstGeom prst="wedgeRoundRectCallout">
            <a:avLst>
              <a:gd name="adj1" fmla="val 30168"/>
              <a:gd name="adj2" fmla="val 68525"/>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All the tables have been removed from rooms - this is a let down. You should put them back.</a:t>
            </a:r>
          </a:p>
        </p:txBody>
      </p:sp>
    </p:spTree>
    <p:extLst>
      <p:ext uri="{BB962C8B-B14F-4D97-AF65-F5344CB8AC3E}">
        <p14:creationId xmlns:p14="http://schemas.microsoft.com/office/powerpoint/2010/main" val="41937797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152137559"/>
              </p:ext>
            </p:extLst>
          </p:nvPr>
        </p:nvGraphicFramePr>
        <p:xfrm>
          <a:off x="422694" y="662105"/>
          <a:ext cx="8384876"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2"/>
          <p:cNvSpPr txBox="1">
            <a:spLocks/>
          </p:cNvSpPr>
          <p:nvPr/>
        </p:nvSpPr>
        <p:spPr>
          <a:xfrm>
            <a:off x="587375" y="468669"/>
            <a:ext cx="8042275"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Rating of on-board features among seated guests</a:t>
            </a:r>
          </a:p>
        </p:txBody>
      </p:sp>
      <p:sp>
        <p:nvSpPr>
          <p:cNvPr id="5" name="TextBox 4"/>
          <p:cNvSpPr txBox="1"/>
          <p:nvPr/>
        </p:nvSpPr>
        <p:spPr>
          <a:xfrm>
            <a:off x="790575" y="5339818"/>
            <a:ext cx="7067550" cy="369332"/>
          </a:xfrm>
          <a:prstGeom prst="rect">
            <a:avLst/>
          </a:prstGeom>
          <a:noFill/>
        </p:spPr>
        <p:txBody>
          <a:bodyPr wrap="square" rtlCol="0">
            <a:spAutoFit/>
          </a:bodyPr>
          <a:lstStyle/>
          <a:p>
            <a:r>
              <a:rPr lang="en-GB" sz="900" i="1" dirty="0">
                <a:solidFill>
                  <a:prstClr val="white">
                    <a:lumMod val="50000"/>
                  </a:prstClr>
                </a:solidFill>
              </a:rPr>
              <a:t>Q19. How many stars do you give the Caledonian Sleeper for..</a:t>
            </a:r>
            <a:r>
              <a:rPr lang="en-GB" sz="900" i="1" dirty="0">
                <a:solidFill>
                  <a:srgbClr val="928B81"/>
                </a:solidFill>
                <a:cs typeface="Arial" pitchFamily="34" charset="0"/>
              </a:rPr>
              <a:t>?</a:t>
            </a:r>
          </a:p>
          <a:p>
            <a:r>
              <a:rPr lang="en-GB" sz="900" i="1" dirty="0">
                <a:solidFill>
                  <a:srgbClr val="928B81"/>
                </a:solidFill>
                <a:cs typeface="Arial" pitchFamily="34" charset="0"/>
              </a:rPr>
              <a:t>Base: All seated guests (110)</a:t>
            </a:r>
            <a:endParaRPr lang="en-GB" sz="900" i="1" dirty="0">
              <a:solidFill>
                <a:prstClr val="white">
                  <a:lumMod val="50000"/>
                </a:prstClr>
              </a:solidFill>
            </a:endParaRPr>
          </a:p>
        </p:txBody>
      </p:sp>
    </p:spTree>
    <p:extLst>
      <p:ext uri="{BB962C8B-B14F-4D97-AF65-F5344CB8AC3E}">
        <p14:creationId xmlns:p14="http://schemas.microsoft.com/office/powerpoint/2010/main" val="33007656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103573" y="104051"/>
            <a:ext cx="8907262" cy="608012"/>
          </a:xfrm>
        </p:spPr>
        <p:txBody>
          <a:bodyPr/>
          <a:lstStyle/>
          <a:p>
            <a:r>
              <a:rPr lang="en-GB" dirty="0"/>
              <a:t>Quality of sleep</a:t>
            </a:r>
          </a:p>
        </p:txBody>
      </p:sp>
      <p:sp>
        <p:nvSpPr>
          <p:cNvPr id="8" name="TextBox 7"/>
          <p:cNvSpPr txBox="1"/>
          <p:nvPr/>
        </p:nvSpPr>
        <p:spPr>
          <a:xfrm>
            <a:off x="9334" y="5206649"/>
            <a:ext cx="7749747" cy="369332"/>
          </a:xfrm>
          <a:prstGeom prst="rect">
            <a:avLst/>
          </a:prstGeom>
          <a:noFill/>
        </p:spPr>
        <p:txBody>
          <a:bodyPr wrap="square" rtlCol="0">
            <a:spAutoFit/>
          </a:bodyPr>
          <a:lstStyle/>
          <a:p>
            <a:r>
              <a:rPr lang="en-GB" sz="900" i="1" dirty="0">
                <a:solidFill>
                  <a:prstClr val="white">
                    <a:lumMod val="50000"/>
                  </a:prstClr>
                </a:solidFill>
              </a:rPr>
              <a:t>Q18 / Q20. How would you describe the quality of sleep that you enjoyed on board the Caledonian Sleeper?</a:t>
            </a:r>
            <a:endParaRPr lang="en-GB" sz="900" i="1" dirty="0">
              <a:solidFill>
                <a:srgbClr val="928B81"/>
              </a:solidFill>
              <a:cs typeface="Arial" pitchFamily="34" charset="0"/>
            </a:endParaRPr>
          </a:p>
          <a:p>
            <a:r>
              <a:rPr lang="en-GB" sz="900" i="1" dirty="0">
                <a:solidFill>
                  <a:srgbClr val="928B81"/>
                </a:solidFill>
                <a:cs typeface="Arial" pitchFamily="34" charset="0"/>
              </a:rPr>
              <a:t>Base: Those in a room/suite (498), seated guests (110)</a:t>
            </a:r>
            <a:endParaRPr lang="en-GB" sz="900" i="1" dirty="0">
              <a:solidFill>
                <a:prstClr val="white">
                  <a:lumMod val="50000"/>
                </a:prstClr>
              </a:solidFill>
            </a:endParaRPr>
          </a:p>
        </p:txBody>
      </p:sp>
      <p:graphicFrame>
        <p:nvGraphicFramePr>
          <p:cNvPr id="10" name="Chart 9"/>
          <p:cNvGraphicFramePr/>
          <p:nvPr>
            <p:extLst>
              <p:ext uri="{D42A27DB-BD31-4B8C-83A1-F6EECF244321}">
                <p14:modId xmlns:p14="http://schemas.microsoft.com/office/powerpoint/2010/main" val="1747338184"/>
              </p:ext>
            </p:extLst>
          </p:nvPr>
        </p:nvGraphicFramePr>
        <p:xfrm>
          <a:off x="103572" y="1192810"/>
          <a:ext cx="5524872"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15346309"/>
              </p:ext>
            </p:extLst>
          </p:nvPr>
        </p:nvGraphicFramePr>
        <p:xfrm>
          <a:off x="5529322" y="1194284"/>
          <a:ext cx="5524872"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233996" y="4396327"/>
            <a:ext cx="1371581" cy="307777"/>
          </a:xfrm>
          <a:prstGeom prst="rect">
            <a:avLst/>
          </a:prstGeom>
          <a:noFill/>
        </p:spPr>
        <p:txBody>
          <a:bodyPr wrap="square" rtlCol="0">
            <a:spAutoFit/>
          </a:bodyPr>
          <a:lstStyle/>
          <a:p>
            <a:pPr algn="ctr"/>
            <a:r>
              <a:rPr lang="en-GB" sz="1400" i="1" dirty="0">
                <a:solidFill>
                  <a:prstClr val="black"/>
                </a:solidFill>
                <a:cs typeface="Arial" pitchFamily="34" charset="0"/>
              </a:rPr>
              <a:t>Room/Suite</a:t>
            </a:r>
          </a:p>
        </p:txBody>
      </p:sp>
      <p:sp>
        <p:nvSpPr>
          <p:cNvPr id="13" name="TextBox 12"/>
          <p:cNvSpPr txBox="1"/>
          <p:nvPr/>
        </p:nvSpPr>
        <p:spPr>
          <a:xfrm>
            <a:off x="6766278" y="4388926"/>
            <a:ext cx="1371581" cy="307777"/>
          </a:xfrm>
          <a:prstGeom prst="rect">
            <a:avLst/>
          </a:prstGeom>
          <a:noFill/>
        </p:spPr>
        <p:txBody>
          <a:bodyPr wrap="square" rtlCol="0">
            <a:spAutoFit/>
          </a:bodyPr>
          <a:lstStyle/>
          <a:p>
            <a:pPr algn="ctr"/>
            <a:r>
              <a:rPr lang="en-GB" sz="1400" i="1" dirty="0">
                <a:solidFill>
                  <a:prstClr val="black"/>
                </a:solidFill>
                <a:cs typeface="Arial" pitchFamily="34" charset="0"/>
              </a:rPr>
              <a:t>Seated guests</a:t>
            </a:r>
          </a:p>
        </p:txBody>
      </p:sp>
    </p:spTree>
    <p:extLst>
      <p:ext uri="{BB962C8B-B14F-4D97-AF65-F5344CB8AC3E}">
        <p14:creationId xmlns:p14="http://schemas.microsoft.com/office/powerpoint/2010/main" val="3357991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5824" y="5458362"/>
            <a:ext cx="5903650" cy="230832"/>
          </a:xfrm>
          <a:prstGeom prst="rect">
            <a:avLst/>
          </a:prstGeom>
          <a:noFill/>
        </p:spPr>
        <p:txBody>
          <a:bodyPr wrap="square" rtlCol="0">
            <a:spAutoFit/>
          </a:bodyPr>
          <a:lstStyle/>
          <a:p>
            <a:r>
              <a:rPr lang="en-GB" sz="900" i="1" dirty="0">
                <a:solidFill>
                  <a:prstClr val="white">
                    <a:lumMod val="50000"/>
                  </a:prstClr>
                </a:solidFill>
              </a:rPr>
              <a:t>Q21. What, if anything, could Caledonian Sleeper or their staff have done to improve the quality of your sleep?</a:t>
            </a:r>
            <a:endParaRPr lang="en-GB" sz="900" i="1" dirty="0">
              <a:solidFill>
                <a:srgbClr val="928B81"/>
              </a:solidFill>
              <a:cs typeface="Arial" pitchFamily="34" charset="0"/>
            </a:endParaRPr>
          </a:p>
        </p:txBody>
      </p:sp>
      <p:sp>
        <p:nvSpPr>
          <p:cNvPr id="7" name="Title 2"/>
          <p:cNvSpPr>
            <a:spLocks noGrp="1"/>
          </p:cNvSpPr>
          <p:nvPr>
            <p:ph type="title"/>
          </p:nvPr>
        </p:nvSpPr>
        <p:spPr>
          <a:xfrm>
            <a:off x="0" y="120475"/>
            <a:ext cx="9158990" cy="608012"/>
          </a:xfrm>
        </p:spPr>
        <p:txBody>
          <a:bodyPr/>
          <a:lstStyle/>
          <a:p>
            <a:pPr algn="ctr"/>
            <a:r>
              <a:rPr lang="en-GB" dirty="0"/>
              <a:t>Improving quality of sleep – customer comments</a:t>
            </a:r>
          </a:p>
        </p:txBody>
      </p:sp>
      <p:sp>
        <p:nvSpPr>
          <p:cNvPr id="8" name="Rounded Rectangular Callout 7"/>
          <p:cNvSpPr/>
          <p:nvPr/>
        </p:nvSpPr>
        <p:spPr>
          <a:xfrm>
            <a:off x="5752665" y="809359"/>
            <a:ext cx="3244179" cy="1020247"/>
          </a:xfrm>
          <a:prstGeom prst="wedgeRoundRectCallout">
            <a:avLst>
              <a:gd name="adj1" fmla="val -27500"/>
              <a:gd name="adj2" fmla="val 64990"/>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My disturbed night was due to fellow passengers making phone calls at inappropriate times. Short of patrolling the train and telling people to be quiet, I'm not sure what they could do. Perhaps a sign reminding people to take calls in the corridor? But I know this doesn't work in 'quiet' carriages on day trains.</a:t>
            </a:r>
          </a:p>
        </p:txBody>
      </p:sp>
      <p:sp>
        <p:nvSpPr>
          <p:cNvPr id="9" name="Rounded Rectangular Callout 8"/>
          <p:cNvSpPr/>
          <p:nvPr/>
        </p:nvSpPr>
        <p:spPr>
          <a:xfrm>
            <a:off x="2204740" y="3333094"/>
            <a:ext cx="1818274" cy="1018844"/>
          </a:xfrm>
          <a:prstGeom prst="wedgeRoundRectCallout">
            <a:avLst>
              <a:gd name="adj1" fmla="val -24226"/>
              <a:gd name="adj2" fmla="val 64188"/>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Made it a more comfortable temperature or been around for me to ask about the temperature   It also was quite jerky but I’m not sure if that’s to be expected.</a:t>
            </a:r>
          </a:p>
        </p:txBody>
      </p:sp>
      <p:sp>
        <p:nvSpPr>
          <p:cNvPr id="10" name="Rounded Rectangular Callout 9"/>
          <p:cNvSpPr/>
          <p:nvPr/>
        </p:nvSpPr>
        <p:spPr>
          <a:xfrm>
            <a:off x="2863970" y="815223"/>
            <a:ext cx="2750672" cy="1014383"/>
          </a:xfrm>
          <a:prstGeom prst="wedgeRoundRectCallout">
            <a:avLst>
              <a:gd name="adj1" fmla="val -17318"/>
              <a:gd name="adj2" fmla="val 65440"/>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Don't know if there's much to do about the train tracks etc. There were times it was very smooth and other times not so much. We did manage to get some sleep but also knew we had to get up really early, so that made it harder to sleep than normal.</a:t>
            </a:r>
          </a:p>
        </p:txBody>
      </p:sp>
      <p:sp>
        <p:nvSpPr>
          <p:cNvPr id="11" name="Rounded Rectangular Callout 10"/>
          <p:cNvSpPr/>
          <p:nvPr/>
        </p:nvSpPr>
        <p:spPr>
          <a:xfrm>
            <a:off x="2148771" y="2263641"/>
            <a:ext cx="1874786" cy="933274"/>
          </a:xfrm>
          <a:prstGeom prst="wedgeRoundRectCallout">
            <a:avLst>
              <a:gd name="adj1" fmla="val 18103"/>
              <a:gd name="adj2" fmla="val -6779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It's just loud but you don't have a lot of control of that. Maybe boarding earlier if possible so you can fall asleep before the train starts.</a:t>
            </a:r>
          </a:p>
        </p:txBody>
      </p:sp>
      <p:sp>
        <p:nvSpPr>
          <p:cNvPr id="12" name="Rounded Rectangular Callout 11"/>
          <p:cNvSpPr/>
          <p:nvPr/>
        </p:nvSpPr>
        <p:spPr>
          <a:xfrm>
            <a:off x="170704" y="946170"/>
            <a:ext cx="2555243" cy="1102947"/>
          </a:xfrm>
          <a:prstGeom prst="wedgeRoundRectCallout">
            <a:avLst>
              <a:gd name="adj1" fmla="val 13238"/>
              <a:gd name="adj2" fmla="val 62637"/>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Very little within the existing train/cabin design.  My impression is that the train is old, but cabins have recently been refitted so the noise / movement issues which impacted my sleep are likely difficult to fix on old stock.</a:t>
            </a:r>
          </a:p>
        </p:txBody>
      </p:sp>
      <p:sp>
        <p:nvSpPr>
          <p:cNvPr id="14" name="Rounded Rectangular Callout 13"/>
          <p:cNvSpPr/>
          <p:nvPr/>
        </p:nvSpPr>
        <p:spPr>
          <a:xfrm>
            <a:off x="4149093" y="2102219"/>
            <a:ext cx="2750672" cy="1988834"/>
          </a:xfrm>
          <a:prstGeom prst="wedgeRoundRectCallout">
            <a:avLst>
              <a:gd name="adj1" fmla="val 24928"/>
              <a:gd name="adj2" fmla="val 61170"/>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More info re the journey e.g. a tracker and timings of the long stop (90 minutes) midway which is best time to fall asleep. If we d know might have spent more time (and money ) in the more spacious club car during early (Scottish) part of journey . Club Car was empty when we visited despite 'first come first served' warnings. As it was ensure club ensuite twin cabin affords no space to do anything except go to bed and try to sleep during what turned out to be the bumpiest part of trip with many stops and starts.</a:t>
            </a:r>
          </a:p>
        </p:txBody>
      </p:sp>
      <p:sp>
        <p:nvSpPr>
          <p:cNvPr id="19" name="Rounded Rectangular Callout 12">
            <a:extLst>
              <a:ext uri="{FF2B5EF4-FFF2-40B4-BE49-F238E27FC236}">
                <a16:creationId xmlns:a16="http://schemas.microsoft.com/office/drawing/2014/main" id="{6C258A48-8DD8-4294-BB40-97E183E0AA61}"/>
              </a:ext>
            </a:extLst>
          </p:cNvPr>
          <p:cNvSpPr/>
          <p:nvPr/>
        </p:nvSpPr>
        <p:spPr>
          <a:xfrm>
            <a:off x="4275291" y="4351938"/>
            <a:ext cx="1839679" cy="790743"/>
          </a:xfrm>
          <a:prstGeom prst="wedgeRoundRectCallout">
            <a:avLst>
              <a:gd name="adj1" fmla="val -32004"/>
              <a:gd name="adj2" fmla="val -64390"/>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Nothing really, it's just hard to sleep with the starting and stopping of the train which can't be helped.</a:t>
            </a:r>
          </a:p>
        </p:txBody>
      </p:sp>
      <p:sp>
        <p:nvSpPr>
          <p:cNvPr id="2" name="Rounded Rectangular Callout 13">
            <a:extLst>
              <a:ext uri="{FF2B5EF4-FFF2-40B4-BE49-F238E27FC236}">
                <a16:creationId xmlns:a16="http://schemas.microsoft.com/office/drawing/2014/main" id="{CA71F572-26FC-C536-F9E7-AF5B2CBA8324}"/>
              </a:ext>
            </a:extLst>
          </p:cNvPr>
          <p:cNvSpPr/>
          <p:nvPr/>
        </p:nvSpPr>
        <p:spPr>
          <a:xfrm>
            <a:off x="7025845" y="2554774"/>
            <a:ext cx="1851600" cy="900022"/>
          </a:xfrm>
          <a:prstGeom prst="wedgeRoundRectCallout">
            <a:avLst>
              <a:gd name="adj1" fmla="val -26457"/>
              <a:gd name="adj2" fmla="val 66022"/>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Better air conditioning.  Seat became uncomfortable after a while, maybe a different type of seat cushion?  More reliable recliner mechanism.</a:t>
            </a:r>
          </a:p>
        </p:txBody>
      </p:sp>
      <p:sp>
        <p:nvSpPr>
          <p:cNvPr id="3" name="Rounded Rectangular Callout 13">
            <a:extLst>
              <a:ext uri="{FF2B5EF4-FFF2-40B4-BE49-F238E27FC236}">
                <a16:creationId xmlns:a16="http://schemas.microsoft.com/office/drawing/2014/main" id="{E476CCD7-3D19-5823-B004-288D13A8C9B4}"/>
              </a:ext>
            </a:extLst>
          </p:cNvPr>
          <p:cNvSpPr/>
          <p:nvPr/>
        </p:nvSpPr>
        <p:spPr>
          <a:xfrm>
            <a:off x="2261578" y="4569621"/>
            <a:ext cx="1818274" cy="531711"/>
          </a:xfrm>
          <a:prstGeom prst="wedgeRoundRectCallout">
            <a:avLst>
              <a:gd name="adj1" fmla="val 21812"/>
              <a:gd name="adj2" fmla="val -6615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The heating in the room didn't appear to be working. Was too hot.</a:t>
            </a:r>
          </a:p>
        </p:txBody>
      </p:sp>
      <p:sp>
        <p:nvSpPr>
          <p:cNvPr id="4" name="Rounded Rectangular Callout 7">
            <a:extLst>
              <a:ext uri="{FF2B5EF4-FFF2-40B4-BE49-F238E27FC236}">
                <a16:creationId xmlns:a16="http://schemas.microsoft.com/office/drawing/2014/main" id="{D06BD14B-9D26-1F23-9896-D0E400D7CC8E}"/>
              </a:ext>
            </a:extLst>
          </p:cNvPr>
          <p:cNvSpPr/>
          <p:nvPr/>
        </p:nvSpPr>
        <p:spPr>
          <a:xfrm>
            <a:off x="7121830" y="2001160"/>
            <a:ext cx="1659630" cy="416132"/>
          </a:xfrm>
          <a:prstGeom prst="wedgeRoundRectCallout">
            <a:avLst>
              <a:gd name="adj1" fmla="val 19440"/>
              <a:gd name="adj2" fmla="val -71562"/>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Noise cancelling in room ideally.</a:t>
            </a:r>
          </a:p>
        </p:txBody>
      </p:sp>
      <p:sp>
        <p:nvSpPr>
          <p:cNvPr id="5" name="Rounded Rectangular Callout 8">
            <a:extLst>
              <a:ext uri="{FF2B5EF4-FFF2-40B4-BE49-F238E27FC236}">
                <a16:creationId xmlns:a16="http://schemas.microsoft.com/office/drawing/2014/main" id="{AEFD6D85-D9F0-C877-7D2B-0F026B6DF5C0}"/>
              </a:ext>
            </a:extLst>
          </p:cNvPr>
          <p:cNvSpPr/>
          <p:nvPr/>
        </p:nvSpPr>
        <p:spPr>
          <a:xfrm>
            <a:off x="6426547" y="4325352"/>
            <a:ext cx="2570297" cy="1020247"/>
          </a:xfrm>
          <a:prstGeom prst="wedgeRoundRectCallout">
            <a:avLst>
              <a:gd name="adj1" fmla="val 27576"/>
              <a:gd name="adj2" fmla="val 64554"/>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 think unfortunately it depends on where you are in terms of people beside you </a:t>
            </a:r>
            <a:r>
              <a:rPr lang="en-GB" sz="1000" i="1" dirty="0" err="1">
                <a:solidFill>
                  <a:prstClr val="black"/>
                </a:solidFill>
                <a:latin typeface="Calibri"/>
              </a:rPr>
              <a:t>eg</a:t>
            </a:r>
            <a:r>
              <a:rPr lang="en-GB" sz="1000" i="1" dirty="0">
                <a:solidFill>
                  <a:prstClr val="black"/>
                </a:solidFill>
                <a:latin typeface="Calibri"/>
              </a:rPr>
              <a:t> the person next door got his breakfast at 6am when I would have liked to still be sleeping. My cabin was beside the toilet, so I heard the noise of that.</a:t>
            </a:r>
          </a:p>
        </p:txBody>
      </p:sp>
      <p:sp>
        <p:nvSpPr>
          <p:cNvPr id="13" name="Rounded Rectangular Callout 13">
            <a:extLst>
              <a:ext uri="{FF2B5EF4-FFF2-40B4-BE49-F238E27FC236}">
                <a16:creationId xmlns:a16="http://schemas.microsoft.com/office/drawing/2014/main" id="{96AE466F-E2D7-DE88-23E8-71E2C27E36F8}"/>
              </a:ext>
            </a:extLst>
          </p:cNvPr>
          <p:cNvSpPr/>
          <p:nvPr/>
        </p:nvSpPr>
        <p:spPr>
          <a:xfrm>
            <a:off x="104287" y="3888734"/>
            <a:ext cx="2005200" cy="1132353"/>
          </a:xfrm>
          <a:prstGeom prst="wedgeRoundRectCallout">
            <a:avLst>
              <a:gd name="adj1" fmla="val -27298"/>
              <a:gd name="adj2" fmla="val 63952"/>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It wasn’t anything the staff could have done - I am a light sleeper and was very aware of the motion and noises - but it was fine and all part of the experience which I enjoyed</a:t>
            </a:r>
          </a:p>
        </p:txBody>
      </p:sp>
      <p:sp>
        <p:nvSpPr>
          <p:cNvPr id="15" name="Rounded Rectangular Callout 7">
            <a:extLst>
              <a:ext uri="{FF2B5EF4-FFF2-40B4-BE49-F238E27FC236}">
                <a16:creationId xmlns:a16="http://schemas.microsoft.com/office/drawing/2014/main" id="{2CA5176B-197C-621E-F441-E76246FBBFD6}"/>
              </a:ext>
            </a:extLst>
          </p:cNvPr>
          <p:cNvSpPr/>
          <p:nvPr/>
        </p:nvSpPr>
        <p:spPr>
          <a:xfrm>
            <a:off x="7111880" y="3715919"/>
            <a:ext cx="1669580" cy="458358"/>
          </a:xfrm>
          <a:prstGeom prst="wedgeRoundRectCallout">
            <a:avLst>
              <a:gd name="adj1" fmla="val 13978"/>
              <a:gd name="adj2" fmla="val -64960"/>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Turn light off and improve reclining facilities on chair.</a:t>
            </a:r>
          </a:p>
        </p:txBody>
      </p:sp>
      <p:sp>
        <p:nvSpPr>
          <p:cNvPr id="16" name="Rounded Rectangular Callout 10">
            <a:extLst>
              <a:ext uri="{FF2B5EF4-FFF2-40B4-BE49-F238E27FC236}">
                <a16:creationId xmlns:a16="http://schemas.microsoft.com/office/drawing/2014/main" id="{C0886E0F-1F67-D36F-FD79-44CC4A9E769A}"/>
              </a:ext>
            </a:extLst>
          </p:cNvPr>
          <p:cNvSpPr/>
          <p:nvPr/>
        </p:nvSpPr>
        <p:spPr>
          <a:xfrm>
            <a:off x="109256" y="2304553"/>
            <a:ext cx="1881487" cy="1403673"/>
          </a:xfrm>
          <a:prstGeom prst="wedgeRoundRectCallout">
            <a:avLst>
              <a:gd name="adj1" fmla="val 58285"/>
              <a:gd name="adj2" fmla="val 30119"/>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 was unable to Board and get settled from the advertised 22:30, maybe if I had been asleep before we left Euston the experience would have been better. The bed however is extremely small with very little room to change position.</a:t>
            </a:r>
          </a:p>
        </p:txBody>
      </p:sp>
    </p:spTree>
    <p:extLst>
      <p:ext uri="{BB962C8B-B14F-4D97-AF65-F5344CB8AC3E}">
        <p14:creationId xmlns:p14="http://schemas.microsoft.com/office/powerpoint/2010/main" val="40207543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949324" y="742949"/>
            <a:ext cx="6988175" cy="2772607"/>
          </a:xfrm>
        </p:spPr>
        <p:txBody>
          <a:bodyPr/>
          <a:lstStyle/>
          <a:p>
            <a:pPr algn="ctr"/>
            <a:r>
              <a:rPr lang="en-GB" dirty="0">
                <a:latin typeface="Arial" pitchFamily="34" charset="0"/>
                <a:cs typeface="Arial" pitchFamily="34" charset="0"/>
              </a:rPr>
              <a:t>Caledonian Sleeper</a:t>
            </a:r>
          </a:p>
          <a:p>
            <a:pPr algn="ctr"/>
            <a:endParaRPr lang="en-GB" sz="2800" dirty="0">
              <a:latin typeface="Arial" pitchFamily="34" charset="0"/>
              <a:cs typeface="Arial" pitchFamily="34" charset="0"/>
            </a:endParaRPr>
          </a:p>
          <a:p>
            <a:pPr algn="ctr"/>
            <a:r>
              <a:rPr lang="en-GB" sz="4000" dirty="0">
                <a:latin typeface="Arial" pitchFamily="34" charset="0"/>
                <a:cs typeface="Arial" pitchFamily="34" charset="0"/>
              </a:rPr>
              <a:t>Club car and catering</a:t>
            </a:r>
            <a:endParaRPr lang="en-GB" sz="4000" i="1" dirty="0">
              <a:latin typeface="Arial" pitchFamily="34" charset="0"/>
              <a:cs typeface="Arial" pitchFamily="34" charset="0"/>
            </a:endParaRPr>
          </a:p>
          <a:p>
            <a:endParaRPr lang="en-GB" dirty="0"/>
          </a:p>
        </p:txBody>
      </p:sp>
    </p:spTree>
    <p:extLst>
      <p:ext uri="{BB962C8B-B14F-4D97-AF65-F5344CB8AC3E}">
        <p14:creationId xmlns:p14="http://schemas.microsoft.com/office/powerpoint/2010/main" val="921190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949324" y="742949"/>
            <a:ext cx="6988175" cy="2390867"/>
          </a:xfrm>
        </p:spPr>
        <p:txBody>
          <a:bodyPr/>
          <a:lstStyle/>
          <a:p>
            <a:pPr algn="ctr"/>
            <a:r>
              <a:rPr lang="en-GB" dirty="0">
                <a:latin typeface="Arial" pitchFamily="34" charset="0"/>
                <a:cs typeface="Arial" pitchFamily="34" charset="0"/>
              </a:rPr>
              <a:t>Caledonian Sleeper</a:t>
            </a:r>
          </a:p>
          <a:p>
            <a:pPr algn="ctr"/>
            <a:endParaRPr lang="en-GB" sz="2800" dirty="0">
              <a:latin typeface="Arial" pitchFamily="34" charset="0"/>
              <a:cs typeface="Arial" pitchFamily="34" charset="0"/>
            </a:endParaRPr>
          </a:p>
          <a:p>
            <a:pPr algn="ctr"/>
            <a:r>
              <a:rPr lang="en-GB" sz="4000" dirty="0">
                <a:latin typeface="Arial" pitchFamily="34" charset="0"/>
                <a:cs typeface="Arial" pitchFamily="34" charset="0"/>
              </a:rPr>
              <a:t>On-board experience</a:t>
            </a:r>
            <a:endParaRPr lang="en-GB" sz="4000" i="1" dirty="0">
              <a:latin typeface="Arial" pitchFamily="34" charset="0"/>
              <a:cs typeface="Arial" pitchFamily="34" charset="0"/>
            </a:endParaRPr>
          </a:p>
          <a:p>
            <a:endParaRPr lang="en-GB" dirty="0"/>
          </a:p>
        </p:txBody>
      </p:sp>
    </p:spTree>
    <p:extLst>
      <p:ext uri="{BB962C8B-B14F-4D97-AF65-F5344CB8AC3E}">
        <p14:creationId xmlns:p14="http://schemas.microsoft.com/office/powerpoint/2010/main" val="15794270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103573" y="104051"/>
            <a:ext cx="8907262" cy="608012"/>
          </a:xfrm>
        </p:spPr>
        <p:txBody>
          <a:bodyPr/>
          <a:lstStyle/>
          <a:p>
            <a:r>
              <a:rPr lang="en-GB" dirty="0"/>
              <a:t>Visiting the Club Car</a:t>
            </a:r>
          </a:p>
        </p:txBody>
      </p:sp>
      <p:sp>
        <p:nvSpPr>
          <p:cNvPr id="8" name="TextBox 7"/>
          <p:cNvSpPr txBox="1"/>
          <p:nvPr/>
        </p:nvSpPr>
        <p:spPr>
          <a:xfrm>
            <a:off x="49809" y="5188893"/>
            <a:ext cx="7749747" cy="369332"/>
          </a:xfrm>
          <a:prstGeom prst="rect">
            <a:avLst/>
          </a:prstGeom>
          <a:noFill/>
        </p:spPr>
        <p:txBody>
          <a:bodyPr wrap="square" rtlCol="0">
            <a:spAutoFit/>
          </a:bodyPr>
          <a:lstStyle/>
          <a:p>
            <a:r>
              <a:rPr lang="en-GB" sz="900" i="1" dirty="0">
                <a:solidFill>
                  <a:prstClr val="white">
                    <a:lumMod val="50000"/>
                  </a:prstClr>
                </a:solidFill>
              </a:rPr>
              <a:t>Q22a/b. Thinking about the evening/morning of your trip on the Caledonian Sleeper, did you visit the Club Car?</a:t>
            </a:r>
            <a:endParaRPr lang="en-GB" sz="900" i="1" dirty="0">
              <a:solidFill>
                <a:srgbClr val="928B81"/>
              </a:solidFill>
              <a:cs typeface="Arial" pitchFamily="34" charset="0"/>
            </a:endParaRPr>
          </a:p>
          <a:p>
            <a:r>
              <a:rPr lang="en-GB" sz="900" i="1" dirty="0">
                <a:solidFill>
                  <a:srgbClr val="928B81"/>
                </a:solidFill>
                <a:cs typeface="Arial" pitchFamily="34" charset="0"/>
              </a:rPr>
              <a:t>Base: All (498)</a:t>
            </a:r>
            <a:endParaRPr lang="en-GB" sz="900" i="1" dirty="0">
              <a:solidFill>
                <a:prstClr val="white">
                  <a:lumMod val="50000"/>
                </a:prstClr>
              </a:solidFill>
            </a:endParaRPr>
          </a:p>
        </p:txBody>
      </p:sp>
      <p:graphicFrame>
        <p:nvGraphicFramePr>
          <p:cNvPr id="10" name="Chart 9"/>
          <p:cNvGraphicFramePr/>
          <p:nvPr>
            <p:extLst>
              <p:ext uri="{D42A27DB-BD31-4B8C-83A1-F6EECF244321}">
                <p14:modId xmlns:p14="http://schemas.microsoft.com/office/powerpoint/2010/main" val="1178393933"/>
              </p:ext>
            </p:extLst>
          </p:nvPr>
        </p:nvGraphicFramePr>
        <p:xfrm>
          <a:off x="103572" y="846576"/>
          <a:ext cx="5524872"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530684506"/>
              </p:ext>
            </p:extLst>
          </p:nvPr>
        </p:nvGraphicFramePr>
        <p:xfrm>
          <a:off x="5502685" y="830294"/>
          <a:ext cx="5524872"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118583" y="4325304"/>
            <a:ext cx="1371581" cy="307777"/>
          </a:xfrm>
          <a:prstGeom prst="rect">
            <a:avLst/>
          </a:prstGeom>
          <a:noFill/>
        </p:spPr>
        <p:txBody>
          <a:bodyPr wrap="square" rtlCol="0">
            <a:spAutoFit/>
          </a:bodyPr>
          <a:lstStyle/>
          <a:p>
            <a:pPr algn="ctr"/>
            <a:r>
              <a:rPr lang="en-GB" sz="1400" i="1" dirty="0">
                <a:solidFill>
                  <a:prstClr val="black"/>
                </a:solidFill>
                <a:cs typeface="Arial" pitchFamily="34" charset="0"/>
              </a:rPr>
              <a:t>Evening Use</a:t>
            </a:r>
          </a:p>
        </p:txBody>
      </p:sp>
      <p:sp>
        <p:nvSpPr>
          <p:cNvPr id="13" name="TextBox 12"/>
          <p:cNvSpPr txBox="1"/>
          <p:nvPr/>
        </p:nvSpPr>
        <p:spPr>
          <a:xfrm>
            <a:off x="6713010" y="4335661"/>
            <a:ext cx="1371581" cy="307777"/>
          </a:xfrm>
          <a:prstGeom prst="rect">
            <a:avLst/>
          </a:prstGeom>
          <a:noFill/>
        </p:spPr>
        <p:txBody>
          <a:bodyPr wrap="square" rtlCol="0">
            <a:spAutoFit/>
          </a:bodyPr>
          <a:lstStyle/>
          <a:p>
            <a:pPr algn="ctr"/>
            <a:r>
              <a:rPr lang="en-GB" sz="1400" i="1" dirty="0">
                <a:solidFill>
                  <a:prstClr val="black"/>
                </a:solidFill>
                <a:cs typeface="Arial" pitchFamily="34" charset="0"/>
              </a:rPr>
              <a:t>Morning Use</a:t>
            </a:r>
          </a:p>
        </p:txBody>
      </p:sp>
    </p:spTree>
    <p:extLst>
      <p:ext uri="{BB962C8B-B14F-4D97-AF65-F5344CB8AC3E}">
        <p14:creationId xmlns:p14="http://schemas.microsoft.com/office/powerpoint/2010/main" val="9286812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734454336"/>
              </p:ext>
            </p:extLst>
          </p:nvPr>
        </p:nvGraphicFramePr>
        <p:xfrm>
          <a:off x="886222" y="804158"/>
          <a:ext cx="744458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2"/>
          <p:cNvSpPr txBox="1">
            <a:spLocks/>
          </p:cNvSpPr>
          <p:nvPr/>
        </p:nvSpPr>
        <p:spPr>
          <a:xfrm>
            <a:off x="0" y="468669"/>
            <a:ext cx="9143999"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Satisfaction with features of the Lounge Car – top 4</a:t>
            </a:r>
          </a:p>
        </p:txBody>
      </p:sp>
      <p:sp>
        <p:nvSpPr>
          <p:cNvPr id="6" name="TextBox 5"/>
          <p:cNvSpPr txBox="1"/>
          <p:nvPr/>
        </p:nvSpPr>
        <p:spPr>
          <a:xfrm>
            <a:off x="790575" y="5366457"/>
            <a:ext cx="7067550" cy="369332"/>
          </a:xfrm>
          <a:prstGeom prst="rect">
            <a:avLst/>
          </a:prstGeom>
          <a:noFill/>
        </p:spPr>
        <p:txBody>
          <a:bodyPr wrap="square" rtlCol="0">
            <a:spAutoFit/>
          </a:bodyPr>
          <a:lstStyle/>
          <a:p>
            <a:r>
              <a:rPr lang="en-GB" sz="900" i="1" dirty="0">
                <a:solidFill>
                  <a:prstClr val="white">
                    <a:lumMod val="50000"/>
                  </a:prstClr>
                </a:solidFill>
              </a:rPr>
              <a:t>Q23. Thinking about your experience of the Club Car on the Caledonian Sleeper, how satisfied were you with..?</a:t>
            </a:r>
          </a:p>
          <a:p>
            <a:r>
              <a:rPr lang="en-GB" sz="900" i="1" dirty="0">
                <a:solidFill>
                  <a:prstClr val="white">
                    <a:lumMod val="50000"/>
                  </a:prstClr>
                </a:solidFill>
                <a:cs typeface="Arial" pitchFamily="34" charset="0"/>
              </a:rPr>
              <a:t>Base: All those using the Club Car (307)</a:t>
            </a:r>
            <a:endParaRPr lang="en-GB" sz="900" i="1" dirty="0">
              <a:solidFill>
                <a:srgbClr val="928B81"/>
              </a:solidFill>
              <a:cs typeface="Arial" pitchFamily="34" charset="0"/>
            </a:endParaRPr>
          </a:p>
        </p:txBody>
      </p:sp>
    </p:spTree>
    <p:extLst>
      <p:ext uri="{BB962C8B-B14F-4D97-AF65-F5344CB8AC3E}">
        <p14:creationId xmlns:p14="http://schemas.microsoft.com/office/powerpoint/2010/main" val="36531482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319445549"/>
              </p:ext>
            </p:extLst>
          </p:nvPr>
        </p:nvGraphicFramePr>
        <p:xfrm>
          <a:off x="886222" y="804158"/>
          <a:ext cx="744458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90575" y="5366457"/>
            <a:ext cx="7067550" cy="369332"/>
          </a:xfrm>
          <a:prstGeom prst="rect">
            <a:avLst/>
          </a:prstGeom>
          <a:noFill/>
        </p:spPr>
        <p:txBody>
          <a:bodyPr wrap="square" rtlCol="0">
            <a:spAutoFit/>
          </a:bodyPr>
          <a:lstStyle/>
          <a:p>
            <a:r>
              <a:rPr lang="en-GB" sz="900" i="1" dirty="0">
                <a:solidFill>
                  <a:prstClr val="white">
                    <a:lumMod val="50000"/>
                  </a:prstClr>
                </a:solidFill>
              </a:rPr>
              <a:t>Q23. Thinking about your experience of the Club Car on the Caledonian Sleeper, how satisfied were you with..?</a:t>
            </a:r>
          </a:p>
          <a:p>
            <a:r>
              <a:rPr lang="en-GB" sz="900" i="1" dirty="0">
                <a:solidFill>
                  <a:prstClr val="white">
                    <a:lumMod val="50000"/>
                  </a:prstClr>
                </a:solidFill>
                <a:cs typeface="Arial" pitchFamily="34" charset="0"/>
              </a:rPr>
              <a:t>Base: All those using the Club Car (307)</a:t>
            </a:r>
            <a:endParaRPr lang="en-GB" sz="900" i="1" dirty="0">
              <a:solidFill>
                <a:srgbClr val="928B81"/>
              </a:solidFill>
              <a:cs typeface="Arial" pitchFamily="34" charset="0"/>
            </a:endParaRPr>
          </a:p>
        </p:txBody>
      </p:sp>
      <p:sp>
        <p:nvSpPr>
          <p:cNvPr id="9" name="Title 2"/>
          <p:cNvSpPr txBox="1">
            <a:spLocks/>
          </p:cNvSpPr>
          <p:nvPr/>
        </p:nvSpPr>
        <p:spPr>
          <a:xfrm>
            <a:off x="0" y="468669"/>
            <a:ext cx="9143999"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Satisfaction with features of the Club Car – bottom 4</a:t>
            </a:r>
          </a:p>
        </p:txBody>
      </p:sp>
    </p:spTree>
    <p:extLst>
      <p:ext uri="{BB962C8B-B14F-4D97-AF65-F5344CB8AC3E}">
        <p14:creationId xmlns:p14="http://schemas.microsoft.com/office/powerpoint/2010/main" val="32439741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026341932"/>
              </p:ext>
            </p:extLst>
          </p:nvPr>
        </p:nvGraphicFramePr>
        <p:xfrm>
          <a:off x="528506" y="804158"/>
          <a:ext cx="7802296"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90575" y="5330945"/>
            <a:ext cx="7067550" cy="369332"/>
          </a:xfrm>
          <a:prstGeom prst="rect">
            <a:avLst/>
          </a:prstGeom>
          <a:noFill/>
        </p:spPr>
        <p:txBody>
          <a:bodyPr wrap="square" rtlCol="0">
            <a:spAutoFit/>
          </a:bodyPr>
          <a:lstStyle/>
          <a:p>
            <a:r>
              <a:rPr lang="en-GB" sz="900" i="1" dirty="0">
                <a:solidFill>
                  <a:prstClr val="white">
                    <a:lumMod val="50000"/>
                  </a:prstClr>
                </a:solidFill>
              </a:rPr>
              <a:t>Q24a. How many stars overall do you give the Club Car on the Caledonian Sleeper</a:t>
            </a:r>
            <a:r>
              <a:rPr lang="en-GB" sz="900" i="1" dirty="0">
                <a:solidFill>
                  <a:srgbClr val="928B81"/>
                </a:solidFill>
                <a:cs typeface="Arial" pitchFamily="34" charset="0"/>
              </a:rPr>
              <a:t>?</a:t>
            </a:r>
          </a:p>
          <a:p>
            <a:r>
              <a:rPr lang="en-GB" sz="900" i="1" dirty="0">
                <a:solidFill>
                  <a:srgbClr val="928B81"/>
                </a:solidFill>
                <a:cs typeface="Arial" pitchFamily="34" charset="0"/>
              </a:rPr>
              <a:t>Base: All users of the Club Car (in brackets above).</a:t>
            </a:r>
            <a:endParaRPr lang="en-GB" sz="900" i="1" dirty="0">
              <a:solidFill>
                <a:prstClr val="white">
                  <a:lumMod val="50000"/>
                </a:prstClr>
              </a:solidFill>
            </a:endParaRPr>
          </a:p>
        </p:txBody>
      </p:sp>
      <p:sp>
        <p:nvSpPr>
          <p:cNvPr id="9" name="Title 2"/>
          <p:cNvSpPr txBox="1">
            <a:spLocks/>
          </p:cNvSpPr>
          <p:nvPr/>
        </p:nvSpPr>
        <p:spPr>
          <a:xfrm>
            <a:off x="0" y="468669"/>
            <a:ext cx="9144000"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Overall rating of Club Car by passenger group</a:t>
            </a:r>
          </a:p>
        </p:txBody>
      </p:sp>
    </p:spTree>
    <p:extLst>
      <p:ext uri="{BB962C8B-B14F-4D97-AF65-F5344CB8AC3E}">
        <p14:creationId xmlns:p14="http://schemas.microsoft.com/office/powerpoint/2010/main" val="32157194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612999569"/>
              </p:ext>
            </p:extLst>
          </p:nvPr>
        </p:nvGraphicFramePr>
        <p:xfrm>
          <a:off x="671119" y="804158"/>
          <a:ext cx="7659683"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2"/>
          <p:cNvSpPr txBox="1">
            <a:spLocks/>
          </p:cNvSpPr>
          <p:nvPr/>
        </p:nvSpPr>
        <p:spPr>
          <a:xfrm>
            <a:off x="587375" y="468669"/>
            <a:ext cx="8042275"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Overall rating of Club Car by route</a:t>
            </a:r>
          </a:p>
        </p:txBody>
      </p:sp>
      <p:sp>
        <p:nvSpPr>
          <p:cNvPr id="6" name="TextBox 5"/>
          <p:cNvSpPr txBox="1"/>
          <p:nvPr/>
        </p:nvSpPr>
        <p:spPr>
          <a:xfrm>
            <a:off x="790575" y="5330945"/>
            <a:ext cx="7067550" cy="369332"/>
          </a:xfrm>
          <a:prstGeom prst="rect">
            <a:avLst/>
          </a:prstGeom>
          <a:noFill/>
        </p:spPr>
        <p:txBody>
          <a:bodyPr wrap="square" rtlCol="0">
            <a:spAutoFit/>
          </a:bodyPr>
          <a:lstStyle/>
          <a:p>
            <a:r>
              <a:rPr lang="en-GB" sz="900" i="1" dirty="0">
                <a:solidFill>
                  <a:prstClr val="white">
                    <a:lumMod val="50000"/>
                  </a:prstClr>
                </a:solidFill>
              </a:rPr>
              <a:t>Q24a. How many stars overall do you give the Club Car on the Caledonian Sleeper</a:t>
            </a:r>
            <a:r>
              <a:rPr lang="en-GB" sz="900" i="1" dirty="0">
                <a:solidFill>
                  <a:srgbClr val="928B81"/>
                </a:solidFill>
                <a:cs typeface="Arial" pitchFamily="34" charset="0"/>
              </a:rPr>
              <a:t>?</a:t>
            </a:r>
          </a:p>
          <a:p>
            <a:r>
              <a:rPr lang="en-GB" sz="900" i="1" dirty="0">
                <a:solidFill>
                  <a:srgbClr val="928B81"/>
                </a:solidFill>
                <a:cs typeface="Arial" pitchFamily="34" charset="0"/>
              </a:rPr>
              <a:t>Base: All users of the Club Car (in brackets above).</a:t>
            </a:r>
            <a:endParaRPr lang="en-GB" sz="900" i="1" dirty="0">
              <a:solidFill>
                <a:prstClr val="white">
                  <a:lumMod val="50000"/>
                </a:prstClr>
              </a:solidFill>
            </a:endParaRPr>
          </a:p>
        </p:txBody>
      </p:sp>
    </p:spTree>
    <p:extLst>
      <p:ext uri="{BB962C8B-B14F-4D97-AF65-F5344CB8AC3E}">
        <p14:creationId xmlns:p14="http://schemas.microsoft.com/office/powerpoint/2010/main" val="4403288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34975" y="295393"/>
            <a:ext cx="8042275" cy="608012"/>
          </a:xfrm>
        </p:spPr>
        <p:txBody>
          <a:bodyPr/>
          <a:lstStyle/>
          <a:p>
            <a:pPr algn="ctr"/>
            <a:r>
              <a:rPr lang="en-GB" dirty="0"/>
              <a:t>Overall rating of Club Car - trend</a:t>
            </a:r>
          </a:p>
        </p:txBody>
      </p:sp>
      <p:sp>
        <p:nvSpPr>
          <p:cNvPr id="6" name="TextBox 5"/>
          <p:cNvSpPr txBox="1"/>
          <p:nvPr/>
        </p:nvSpPr>
        <p:spPr>
          <a:xfrm>
            <a:off x="573870" y="691296"/>
            <a:ext cx="5400600" cy="492443"/>
          </a:xfrm>
          <a:prstGeom prst="rect">
            <a:avLst/>
          </a:prstGeom>
          <a:noFill/>
        </p:spPr>
        <p:txBody>
          <a:bodyPr wrap="square" rtlCol="0">
            <a:spAutoFit/>
          </a:bodyPr>
          <a:lstStyle/>
          <a:p>
            <a:r>
              <a:rPr lang="en-GB" sz="1400" i="1" dirty="0">
                <a:solidFill>
                  <a:prstClr val="black"/>
                </a:solidFill>
                <a:cs typeface="Arial" pitchFamily="34" charset="0"/>
              </a:rPr>
              <a:t>Rating of lounge car</a:t>
            </a:r>
          </a:p>
          <a:p>
            <a:r>
              <a:rPr lang="en-GB" sz="1100" i="1" dirty="0">
                <a:solidFill>
                  <a:prstClr val="black"/>
                </a:solidFill>
                <a:cs typeface="Arial" pitchFamily="34" charset="0"/>
              </a:rPr>
              <a:t>Trend: % Three/Four/Five stars</a:t>
            </a:r>
          </a:p>
        </p:txBody>
      </p:sp>
      <p:graphicFrame>
        <p:nvGraphicFramePr>
          <p:cNvPr id="8" name="Chart 7"/>
          <p:cNvGraphicFramePr/>
          <p:nvPr>
            <p:extLst>
              <p:ext uri="{D42A27DB-BD31-4B8C-83A1-F6EECF244321}">
                <p14:modId xmlns:p14="http://schemas.microsoft.com/office/powerpoint/2010/main" val="3077462012"/>
              </p:ext>
            </p:extLst>
          </p:nvPr>
        </p:nvGraphicFramePr>
        <p:xfrm>
          <a:off x="899592" y="1302597"/>
          <a:ext cx="705678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790575" y="5446355"/>
            <a:ext cx="7067550" cy="230832"/>
          </a:xfrm>
          <a:prstGeom prst="rect">
            <a:avLst/>
          </a:prstGeom>
          <a:noFill/>
        </p:spPr>
        <p:txBody>
          <a:bodyPr wrap="square" rtlCol="0">
            <a:spAutoFit/>
          </a:bodyPr>
          <a:lstStyle/>
          <a:p>
            <a:r>
              <a:rPr lang="en-GB" sz="900" i="1" dirty="0">
                <a:solidFill>
                  <a:prstClr val="white">
                    <a:lumMod val="50000"/>
                  </a:prstClr>
                </a:solidFill>
              </a:rPr>
              <a:t>Q24a. How many stars overall do you give the Lounge Car on the Caledonian Sleeper</a:t>
            </a:r>
            <a:r>
              <a:rPr lang="en-GB" sz="900" i="1" dirty="0">
                <a:solidFill>
                  <a:srgbClr val="928B81"/>
                </a:solidFill>
                <a:cs typeface="Arial" pitchFamily="34" charset="0"/>
              </a:rPr>
              <a:t>?</a:t>
            </a:r>
          </a:p>
        </p:txBody>
      </p:sp>
    </p:spTree>
    <p:extLst>
      <p:ext uri="{BB962C8B-B14F-4D97-AF65-F5344CB8AC3E}">
        <p14:creationId xmlns:p14="http://schemas.microsoft.com/office/powerpoint/2010/main" val="9524405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9566" y="5342947"/>
            <a:ext cx="6504714" cy="369332"/>
          </a:xfrm>
          <a:prstGeom prst="rect">
            <a:avLst/>
          </a:prstGeom>
          <a:noFill/>
        </p:spPr>
        <p:txBody>
          <a:bodyPr wrap="square" rtlCol="0">
            <a:spAutoFit/>
          </a:bodyPr>
          <a:lstStyle/>
          <a:p>
            <a:r>
              <a:rPr lang="en-GB" sz="900" i="1" dirty="0">
                <a:solidFill>
                  <a:prstClr val="white">
                    <a:lumMod val="50000"/>
                  </a:prstClr>
                </a:solidFill>
              </a:rPr>
              <a:t>Q24c. You gave just a single/two stars overall for the Club Car, what should Caledonian Sleeper do to improve this rating</a:t>
            </a:r>
          </a:p>
          <a:p>
            <a:r>
              <a:rPr lang="en-GB" sz="900" i="1" dirty="0">
                <a:solidFill>
                  <a:prstClr val="white">
                    <a:lumMod val="50000"/>
                  </a:prstClr>
                </a:solidFill>
              </a:rPr>
              <a:t>Q24e. What, if anything, could Caledonian Sleeper do to improve the experience of the Club Car?</a:t>
            </a:r>
            <a:endParaRPr lang="en-GB" sz="900" i="1" dirty="0">
              <a:solidFill>
                <a:srgbClr val="928B81"/>
              </a:solidFill>
              <a:cs typeface="Arial" pitchFamily="34" charset="0"/>
            </a:endParaRPr>
          </a:p>
        </p:txBody>
      </p:sp>
      <p:sp>
        <p:nvSpPr>
          <p:cNvPr id="7" name="Title 2"/>
          <p:cNvSpPr>
            <a:spLocks noGrp="1"/>
          </p:cNvSpPr>
          <p:nvPr>
            <p:ph type="title"/>
          </p:nvPr>
        </p:nvSpPr>
        <p:spPr>
          <a:xfrm>
            <a:off x="0" y="120475"/>
            <a:ext cx="9158990" cy="608012"/>
          </a:xfrm>
        </p:spPr>
        <p:txBody>
          <a:bodyPr/>
          <a:lstStyle/>
          <a:p>
            <a:pPr algn="ctr"/>
            <a:r>
              <a:rPr lang="en-GB" dirty="0"/>
              <a:t>Rating of the Club Car overall – customer comments</a:t>
            </a:r>
          </a:p>
        </p:txBody>
      </p:sp>
      <p:sp>
        <p:nvSpPr>
          <p:cNvPr id="9" name="Rounded Rectangular Callout 8"/>
          <p:cNvSpPr/>
          <p:nvPr/>
        </p:nvSpPr>
        <p:spPr>
          <a:xfrm>
            <a:off x="140021" y="1145721"/>
            <a:ext cx="2411597" cy="1143808"/>
          </a:xfrm>
          <a:prstGeom prst="wedgeRoundRectCallout">
            <a:avLst>
              <a:gd name="adj1" fmla="val -31983"/>
              <a:gd name="adj2" fmla="val -61654"/>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The Club Car just felt like the staff rest area where passengers were invading the staff space. They had one booth as their staff table which they were all sat around talking and their papers were all over the counter area.</a:t>
            </a:r>
          </a:p>
        </p:txBody>
      </p:sp>
      <p:sp>
        <p:nvSpPr>
          <p:cNvPr id="10" name="Rounded Rectangular Callout 9"/>
          <p:cNvSpPr/>
          <p:nvPr/>
        </p:nvSpPr>
        <p:spPr>
          <a:xfrm>
            <a:off x="2700069" y="918344"/>
            <a:ext cx="2566480" cy="973345"/>
          </a:xfrm>
          <a:prstGeom prst="wedgeRoundRectCallout">
            <a:avLst>
              <a:gd name="adj1" fmla="val 24157"/>
              <a:gd name="adj2" fmla="val -65506"/>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 tried to order porridge and a sausage roll but was told I could not have both. Twenty minutes after we were seated for breakfast, we were told that we needed to move shortly so the people scheduled at 7:30 could come in.</a:t>
            </a:r>
          </a:p>
        </p:txBody>
      </p:sp>
      <p:sp>
        <p:nvSpPr>
          <p:cNvPr id="18" name="Rounded Rectangular Callout 14">
            <a:extLst>
              <a:ext uri="{FF2B5EF4-FFF2-40B4-BE49-F238E27FC236}">
                <a16:creationId xmlns:a16="http://schemas.microsoft.com/office/drawing/2014/main" id="{007F44EF-394E-4900-8467-DB1D16BDFFEF}"/>
              </a:ext>
            </a:extLst>
          </p:cNvPr>
          <p:cNvSpPr/>
          <p:nvPr/>
        </p:nvSpPr>
        <p:spPr>
          <a:xfrm>
            <a:off x="174363" y="3831576"/>
            <a:ext cx="2252050" cy="1252774"/>
          </a:xfrm>
          <a:prstGeom prst="wedgeRoundRectCallout">
            <a:avLst>
              <a:gd name="adj1" fmla="val -31756"/>
              <a:gd name="adj2" fmla="val 60140"/>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a:solidFill>
                  <a:prstClr val="black"/>
                </a:solidFill>
                <a:latin typeface="Calibri"/>
              </a:rPr>
              <a:t>The waitress was extremely slow to take orders.  People were just sitting at tables without ordering, never leaving, and therefore not allowing others to sit and order food or drinks.  However, the food was delicious and the one saving grace.</a:t>
            </a:r>
            <a:endParaRPr lang="en-GB" sz="1000" i="1" dirty="0">
              <a:solidFill>
                <a:prstClr val="black"/>
              </a:solidFill>
              <a:latin typeface="Calibri"/>
            </a:endParaRPr>
          </a:p>
        </p:txBody>
      </p:sp>
      <p:sp>
        <p:nvSpPr>
          <p:cNvPr id="19" name="Rounded Rectangular Callout 8">
            <a:extLst>
              <a:ext uri="{FF2B5EF4-FFF2-40B4-BE49-F238E27FC236}">
                <a16:creationId xmlns:a16="http://schemas.microsoft.com/office/drawing/2014/main" id="{3F9015D9-6191-96AA-86B1-EEF9A94670B7}"/>
              </a:ext>
            </a:extLst>
          </p:cNvPr>
          <p:cNvSpPr/>
          <p:nvPr/>
        </p:nvSpPr>
        <p:spPr>
          <a:xfrm>
            <a:off x="147157" y="2417015"/>
            <a:ext cx="2552912" cy="1311082"/>
          </a:xfrm>
          <a:prstGeom prst="wedgeRoundRectCallout">
            <a:avLst>
              <a:gd name="adj1" fmla="val 55710"/>
              <a:gd name="adj2" fmla="val -30458"/>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a:solidFill>
                  <a:prstClr val="black"/>
                </a:solidFill>
                <a:latin typeface="Calibri"/>
              </a:rPr>
              <a:t>Be warm, friendly when approached. Serve people in a timely manner, if they were busy just say you'll be with you as soon as possible. Clear plates, wipe down tables and basic things that making sure people had cutlery, milk, sugar, water. We had to ask for everything.</a:t>
            </a:r>
            <a:endParaRPr lang="en-GB" sz="1000" i="1" dirty="0">
              <a:solidFill>
                <a:prstClr val="black"/>
              </a:solidFill>
              <a:latin typeface="Calibri"/>
            </a:endParaRPr>
          </a:p>
        </p:txBody>
      </p:sp>
      <p:sp>
        <p:nvSpPr>
          <p:cNvPr id="20" name="Rounded Rectangular Callout 14">
            <a:extLst>
              <a:ext uri="{FF2B5EF4-FFF2-40B4-BE49-F238E27FC236}">
                <a16:creationId xmlns:a16="http://schemas.microsoft.com/office/drawing/2014/main" id="{CCDF5AA0-2E42-FA45-16D9-4740C18433E7}"/>
              </a:ext>
            </a:extLst>
          </p:cNvPr>
          <p:cNvSpPr/>
          <p:nvPr/>
        </p:nvSpPr>
        <p:spPr>
          <a:xfrm>
            <a:off x="5528552" y="837752"/>
            <a:ext cx="3283076" cy="1560078"/>
          </a:xfrm>
          <a:prstGeom prst="wedgeRoundRectCallout">
            <a:avLst>
              <a:gd name="adj1" fmla="val 27189"/>
              <a:gd name="adj2" fmla="val 58358"/>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Passengers who join at Crewe and Preston are not really getting any preference for the club car seats as those preferences have already been taken by passengers joining at Euston.  For example, we joined at Crewe and went straight to the club car to book a table for breakfast, but no reasonable times were available as all had been reserved by those joining in the capital.  Maybe passengers joining elsewhere should be emailed in advance to see if they wish to reserve a table?</a:t>
            </a:r>
          </a:p>
        </p:txBody>
      </p:sp>
      <p:sp>
        <p:nvSpPr>
          <p:cNvPr id="3" name="Rounded Rectangular Callout 8">
            <a:extLst>
              <a:ext uri="{FF2B5EF4-FFF2-40B4-BE49-F238E27FC236}">
                <a16:creationId xmlns:a16="http://schemas.microsoft.com/office/drawing/2014/main" id="{051FF2C3-CA3A-2541-4CA0-DA267BD60757}"/>
              </a:ext>
            </a:extLst>
          </p:cNvPr>
          <p:cNvSpPr/>
          <p:nvPr/>
        </p:nvSpPr>
        <p:spPr>
          <a:xfrm>
            <a:off x="2956110" y="2907871"/>
            <a:ext cx="2411598" cy="809855"/>
          </a:xfrm>
          <a:prstGeom prst="wedgeRoundRectCallout">
            <a:avLst>
              <a:gd name="adj1" fmla="val -55073"/>
              <a:gd name="adj2" fmla="val -11005"/>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The Club Car was excellent, as were all the staff. I cannot think of anything else the staff could have done. It was an excellent experience.</a:t>
            </a:r>
          </a:p>
        </p:txBody>
      </p:sp>
      <p:sp>
        <p:nvSpPr>
          <p:cNvPr id="5" name="Rounded Rectangular Callout 14">
            <a:extLst>
              <a:ext uri="{FF2B5EF4-FFF2-40B4-BE49-F238E27FC236}">
                <a16:creationId xmlns:a16="http://schemas.microsoft.com/office/drawing/2014/main" id="{B7FF1B01-4826-1A58-79A5-DE5EC7CDF723}"/>
              </a:ext>
            </a:extLst>
          </p:cNvPr>
          <p:cNvSpPr/>
          <p:nvPr/>
        </p:nvSpPr>
        <p:spPr>
          <a:xfrm>
            <a:off x="2551618" y="3852783"/>
            <a:ext cx="2411597" cy="809855"/>
          </a:xfrm>
          <a:prstGeom prst="wedgeRoundRectCallout">
            <a:avLst>
              <a:gd name="adj1" fmla="val -27190"/>
              <a:gd name="adj2" fmla="val 69429"/>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a:solidFill>
                  <a:prstClr val="black"/>
                </a:solidFill>
                <a:latin typeface="Calibri"/>
              </a:rPr>
              <a:t>The Club Car itself was very relaxing and staff very friendly. The only negative is that there was very limited choice on the menu for gluten free food. My daughter struggled to find anything to eat.</a:t>
            </a:r>
            <a:endParaRPr lang="en-GB" sz="1000" i="1" dirty="0">
              <a:solidFill>
                <a:prstClr val="black"/>
              </a:solidFill>
              <a:latin typeface="Calibri"/>
            </a:endParaRPr>
          </a:p>
        </p:txBody>
      </p:sp>
      <p:sp>
        <p:nvSpPr>
          <p:cNvPr id="6" name="Rounded Rectangular Callout 14">
            <a:extLst>
              <a:ext uri="{FF2B5EF4-FFF2-40B4-BE49-F238E27FC236}">
                <a16:creationId xmlns:a16="http://schemas.microsoft.com/office/drawing/2014/main" id="{529707D4-B4A3-3B4A-5D9C-56E35CE328B1}"/>
              </a:ext>
            </a:extLst>
          </p:cNvPr>
          <p:cNvSpPr/>
          <p:nvPr/>
        </p:nvSpPr>
        <p:spPr>
          <a:xfrm>
            <a:off x="5587681" y="2701344"/>
            <a:ext cx="3099766" cy="1388599"/>
          </a:xfrm>
          <a:prstGeom prst="wedgeRoundRectCallout">
            <a:avLst>
              <a:gd name="adj1" fmla="val -31455"/>
              <a:gd name="adj2" fmla="val -61029"/>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Even though we paid for a Club cabin and had priority access, we were not allowed to book a table. That suggests that not all Club passengers could be guaranteed seating to eat supper there. How does priority of Club over ordinary passengers work, if seat bookings in the Club carriage is not allowed? We got a table because my wife had read of the need to get there asap after boarding.</a:t>
            </a:r>
          </a:p>
        </p:txBody>
      </p:sp>
      <p:sp>
        <p:nvSpPr>
          <p:cNvPr id="8" name="Rounded Rectangular Callout 8">
            <a:extLst>
              <a:ext uri="{FF2B5EF4-FFF2-40B4-BE49-F238E27FC236}">
                <a16:creationId xmlns:a16="http://schemas.microsoft.com/office/drawing/2014/main" id="{47586691-97B0-D012-828D-4597501DBBD2}"/>
              </a:ext>
            </a:extLst>
          </p:cNvPr>
          <p:cNvSpPr/>
          <p:nvPr/>
        </p:nvSpPr>
        <p:spPr>
          <a:xfrm>
            <a:off x="5266548" y="4199208"/>
            <a:ext cx="3536667" cy="865233"/>
          </a:xfrm>
          <a:prstGeom prst="wedgeRoundRectCallout">
            <a:avLst>
              <a:gd name="adj1" fmla="val 14819"/>
              <a:gd name="adj2" fmla="val 58695"/>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We were not aware we could sit in the club car, and it seemed like once we were in our rooms we had to stay there. More signage throughout the train for awareness of which carriage and direction the club car is would be helpful</a:t>
            </a:r>
          </a:p>
        </p:txBody>
      </p:sp>
      <p:sp>
        <p:nvSpPr>
          <p:cNvPr id="2" name="Rounded Rectangular Callout 8">
            <a:extLst>
              <a:ext uri="{FF2B5EF4-FFF2-40B4-BE49-F238E27FC236}">
                <a16:creationId xmlns:a16="http://schemas.microsoft.com/office/drawing/2014/main" id="{74AD177B-8A83-C47F-B87C-D1F84AE3FBD2}"/>
              </a:ext>
            </a:extLst>
          </p:cNvPr>
          <p:cNvSpPr/>
          <p:nvPr/>
        </p:nvSpPr>
        <p:spPr>
          <a:xfrm>
            <a:off x="3572163" y="4783759"/>
            <a:ext cx="1569180" cy="369332"/>
          </a:xfrm>
          <a:prstGeom prst="wedgeRoundRectCallout">
            <a:avLst>
              <a:gd name="adj1" fmla="val -59046"/>
              <a:gd name="adj2" fmla="val -36697"/>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a:solidFill>
                  <a:prstClr val="black"/>
                </a:solidFill>
                <a:latin typeface="Calibri"/>
              </a:rPr>
              <a:t>I’m Vegan, so more vegan choices would be nice</a:t>
            </a:r>
            <a:endParaRPr lang="en-GB" sz="1000" i="1" dirty="0">
              <a:solidFill>
                <a:prstClr val="black"/>
              </a:solidFill>
              <a:latin typeface="Calibri"/>
            </a:endParaRPr>
          </a:p>
        </p:txBody>
      </p:sp>
      <p:sp>
        <p:nvSpPr>
          <p:cNvPr id="12" name="Rounded Rectangular Callout 8">
            <a:extLst>
              <a:ext uri="{FF2B5EF4-FFF2-40B4-BE49-F238E27FC236}">
                <a16:creationId xmlns:a16="http://schemas.microsoft.com/office/drawing/2014/main" id="{1F83BFE8-F729-9769-A693-D7E6D10E31CC}"/>
              </a:ext>
            </a:extLst>
          </p:cNvPr>
          <p:cNvSpPr/>
          <p:nvPr/>
        </p:nvSpPr>
        <p:spPr>
          <a:xfrm>
            <a:off x="2947070" y="1998809"/>
            <a:ext cx="2315816" cy="760144"/>
          </a:xfrm>
          <a:prstGeom prst="wedgeRoundRectCallout">
            <a:avLst>
              <a:gd name="adj1" fmla="val -56564"/>
              <a:gd name="adj2" fmla="val -20543"/>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Improve range of meals and snacks offered, ensure that food provided is as advertised, and raise quality of food and preparation.</a:t>
            </a:r>
          </a:p>
        </p:txBody>
      </p:sp>
    </p:spTree>
    <p:extLst>
      <p:ext uri="{BB962C8B-B14F-4D97-AF65-F5344CB8AC3E}">
        <p14:creationId xmlns:p14="http://schemas.microsoft.com/office/powerpoint/2010/main" val="32810769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19643657"/>
              </p:ext>
            </p:extLst>
          </p:nvPr>
        </p:nvGraphicFramePr>
        <p:xfrm>
          <a:off x="886222" y="662105"/>
          <a:ext cx="744458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2"/>
          <p:cNvSpPr txBox="1">
            <a:spLocks/>
          </p:cNvSpPr>
          <p:nvPr/>
        </p:nvSpPr>
        <p:spPr>
          <a:xfrm>
            <a:off x="587375" y="468669"/>
            <a:ext cx="8042275"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Rating of features of the Club Car</a:t>
            </a:r>
          </a:p>
        </p:txBody>
      </p:sp>
      <p:sp>
        <p:nvSpPr>
          <p:cNvPr id="5" name="TextBox 4"/>
          <p:cNvSpPr txBox="1"/>
          <p:nvPr/>
        </p:nvSpPr>
        <p:spPr>
          <a:xfrm>
            <a:off x="790575" y="5339818"/>
            <a:ext cx="7067550" cy="369332"/>
          </a:xfrm>
          <a:prstGeom prst="rect">
            <a:avLst/>
          </a:prstGeom>
          <a:noFill/>
        </p:spPr>
        <p:txBody>
          <a:bodyPr wrap="square" rtlCol="0">
            <a:spAutoFit/>
          </a:bodyPr>
          <a:lstStyle/>
          <a:p>
            <a:r>
              <a:rPr lang="en-GB" sz="900" i="1" dirty="0">
                <a:solidFill>
                  <a:prstClr val="white">
                    <a:lumMod val="50000"/>
                  </a:prstClr>
                </a:solidFill>
              </a:rPr>
              <a:t>Q24b. How many stars do you give the Club Car for..</a:t>
            </a:r>
            <a:r>
              <a:rPr lang="en-GB" sz="900" i="1" dirty="0">
                <a:solidFill>
                  <a:srgbClr val="928B81"/>
                </a:solidFill>
                <a:cs typeface="Arial" pitchFamily="34" charset="0"/>
              </a:rPr>
              <a:t>?</a:t>
            </a:r>
          </a:p>
          <a:p>
            <a:r>
              <a:rPr lang="en-GB" sz="900" i="1" dirty="0">
                <a:solidFill>
                  <a:srgbClr val="928B81"/>
                </a:solidFill>
                <a:cs typeface="Arial" pitchFamily="34" charset="0"/>
              </a:rPr>
              <a:t>Base: All using the Club Car (307), *those who looked at the menu (188), **those who ate a meal (133)</a:t>
            </a:r>
            <a:endParaRPr lang="en-GB" sz="900" i="1" dirty="0">
              <a:solidFill>
                <a:prstClr val="white">
                  <a:lumMod val="50000"/>
                </a:prstClr>
              </a:solidFill>
            </a:endParaRPr>
          </a:p>
        </p:txBody>
      </p:sp>
    </p:spTree>
    <p:extLst>
      <p:ext uri="{BB962C8B-B14F-4D97-AF65-F5344CB8AC3E}">
        <p14:creationId xmlns:p14="http://schemas.microsoft.com/office/powerpoint/2010/main" val="16952616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316318"/>
            <a:ext cx="9144000" cy="369332"/>
          </a:xfrm>
          <a:prstGeom prst="rect">
            <a:avLst/>
          </a:prstGeom>
          <a:noFill/>
        </p:spPr>
        <p:txBody>
          <a:bodyPr wrap="square" rtlCol="0">
            <a:spAutoFit/>
          </a:bodyPr>
          <a:lstStyle/>
          <a:p>
            <a:r>
              <a:rPr lang="en-GB" sz="900" i="1" dirty="0">
                <a:solidFill>
                  <a:prstClr val="white">
                    <a:lumMod val="50000"/>
                  </a:prstClr>
                </a:solidFill>
              </a:rPr>
              <a:t>Q24d. You gave just a single/two stars for the ambience of the Club Car / staff in the Club Car / range of hot and cold drinks available / quality of the drinks available / range of food available / quality of food available, what could Caledonian Sleeper do to improve this rating?</a:t>
            </a:r>
            <a:endParaRPr lang="en-GB" sz="900" i="1" dirty="0">
              <a:solidFill>
                <a:srgbClr val="928B81"/>
              </a:solidFill>
              <a:cs typeface="Arial" pitchFamily="34" charset="0"/>
            </a:endParaRPr>
          </a:p>
        </p:txBody>
      </p:sp>
      <p:sp>
        <p:nvSpPr>
          <p:cNvPr id="7" name="Title 2"/>
          <p:cNvSpPr>
            <a:spLocks noGrp="1"/>
          </p:cNvSpPr>
          <p:nvPr>
            <p:ph type="title"/>
          </p:nvPr>
        </p:nvSpPr>
        <p:spPr>
          <a:xfrm>
            <a:off x="0" y="120475"/>
            <a:ext cx="9158990" cy="608012"/>
          </a:xfrm>
        </p:spPr>
        <p:txBody>
          <a:bodyPr/>
          <a:lstStyle/>
          <a:p>
            <a:pPr algn="ctr"/>
            <a:r>
              <a:rPr lang="en-GB" dirty="0"/>
              <a:t>Rating of features of the Club Car</a:t>
            </a:r>
            <a:br>
              <a:rPr lang="en-GB" dirty="0"/>
            </a:br>
            <a:r>
              <a:rPr lang="en-GB" dirty="0"/>
              <a:t>– customer comments</a:t>
            </a:r>
          </a:p>
        </p:txBody>
      </p:sp>
      <p:sp>
        <p:nvSpPr>
          <p:cNvPr id="10" name="Rounded Rectangular Callout 9"/>
          <p:cNvSpPr/>
          <p:nvPr/>
        </p:nvSpPr>
        <p:spPr>
          <a:xfrm>
            <a:off x="2551033" y="2275325"/>
            <a:ext cx="2322113" cy="848269"/>
          </a:xfrm>
          <a:prstGeom prst="wedgeRoundRectCallout">
            <a:avLst>
              <a:gd name="adj1" fmla="val 19357"/>
              <a:gd name="adj2" fmla="val -60186"/>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The staff were all friendly just not enough of them for the number of people. Took quite a while to be able to order more or get the bill.</a:t>
            </a:r>
          </a:p>
        </p:txBody>
      </p:sp>
      <p:sp>
        <p:nvSpPr>
          <p:cNvPr id="12" name="Rounded Rectangular Callout 11"/>
          <p:cNvSpPr/>
          <p:nvPr/>
        </p:nvSpPr>
        <p:spPr>
          <a:xfrm>
            <a:off x="5350212" y="4012639"/>
            <a:ext cx="1809133" cy="842575"/>
          </a:xfrm>
          <a:prstGeom prst="wedgeRoundRectCallout">
            <a:avLst>
              <a:gd name="adj1" fmla="val -10152"/>
              <a:gd name="adj2" fmla="val 6572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Too like aircraft cuisine. If you want to make it a better experience, consider a restaurant car.</a:t>
            </a:r>
          </a:p>
        </p:txBody>
      </p:sp>
      <p:sp>
        <p:nvSpPr>
          <p:cNvPr id="14" name="Rounded Rectangular Callout 13"/>
          <p:cNvSpPr/>
          <p:nvPr/>
        </p:nvSpPr>
        <p:spPr>
          <a:xfrm>
            <a:off x="2543277" y="1103646"/>
            <a:ext cx="2622496" cy="929889"/>
          </a:xfrm>
          <a:prstGeom prst="wedgeRoundRectCallout">
            <a:avLst>
              <a:gd name="adj1" fmla="val -32100"/>
              <a:gd name="adj2" fmla="val 61015"/>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Make travellers feel welcomed on arrival, we waited quite a while just to be acknowledged, and when someone else walked past they didn’t directly help us, just said ‘I’ll tell the team leader you’re waiting’.</a:t>
            </a:r>
          </a:p>
        </p:txBody>
      </p:sp>
      <p:sp>
        <p:nvSpPr>
          <p:cNvPr id="15" name="Rounded Rectangular Callout 14"/>
          <p:cNvSpPr/>
          <p:nvPr/>
        </p:nvSpPr>
        <p:spPr>
          <a:xfrm>
            <a:off x="759435" y="1077146"/>
            <a:ext cx="1687331" cy="1097887"/>
          </a:xfrm>
          <a:prstGeom prst="wedgeRoundRectCallout">
            <a:avLst>
              <a:gd name="adj1" fmla="val -29876"/>
              <a:gd name="adj2" fmla="val -65483"/>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Not enough seating, too many passengers wandering around looking disappointed. need more seating. club car attendant seemed run off his feet.</a:t>
            </a:r>
          </a:p>
        </p:txBody>
      </p:sp>
      <p:sp>
        <p:nvSpPr>
          <p:cNvPr id="16" name="Rounded Rectangular Callout 10">
            <a:extLst>
              <a:ext uri="{FF2B5EF4-FFF2-40B4-BE49-F238E27FC236}">
                <a16:creationId xmlns:a16="http://schemas.microsoft.com/office/drawing/2014/main" id="{2A335313-2F9A-41D9-91E0-7C389D3D3136}"/>
              </a:ext>
            </a:extLst>
          </p:cNvPr>
          <p:cNvSpPr/>
          <p:nvPr/>
        </p:nvSpPr>
        <p:spPr>
          <a:xfrm>
            <a:off x="7109958" y="3160570"/>
            <a:ext cx="1346775" cy="661676"/>
          </a:xfrm>
          <a:prstGeom prst="wedgeRoundRectCallout">
            <a:avLst>
              <a:gd name="adj1" fmla="val 2091"/>
              <a:gd name="adj2" fmla="val 6591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Not sure. It’s basically airline food but a bit nicer.</a:t>
            </a:r>
          </a:p>
        </p:txBody>
      </p:sp>
      <p:sp>
        <p:nvSpPr>
          <p:cNvPr id="17" name="Rounded Rectangular Callout 8">
            <a:extLst>
              <a:ext uri="{FF2B5EF4-FFF2-40B4-BE49-F238E27FC236}">
                <a16:creationId xmlns:a16="http://schemas.microsoft.com/office/drawing/2014/main" id="{B13D2105-E4EC-4C9F-AA48-F82A94AB9F1B}"/>
              </a:ext>
            </a:extLst>
          </p:cNvPr>
          <p:cNvSpPr/>
          <p:nvPr/>
        </p:nvSpPr>
        <p:spPr>
          <a:xfrm>
            <a:off x="4973603" y="3119545"/>
            <a:ext cx="1958988" cy="702701"/>
          </a:xfrm>
          <a:prstGeom prst="wedgeRoundRectCallout">
            <a:avLst>
              <a:gd name="adj1" fmla="val 30082"/>
              <a:gd name="adj2" fmla="val 6307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Food was decent but probably a bit costly given the quality and quantity you get.</a:t>
            </a:r>
          </a:p>
        </p:txBody>
      </p:sp>
      <p:sp>
        <p:nvSpPr>
          <p:cNvPr id="19" name="Rounded Rectangular Callout 7">
            <a:extLst>
              <a:ext uri="{FF2B5EF4-FFF2-40B4-BE49-F238E27FC236}">
                <a16:creationId xmlns:a16="http://schemas.microsoft.com/office/drawing/2014/main" id="{996B58EA-4ED5-44A6-AC7B-7D9A9185D205}"/>
              </a:ext>
            </a:extLst>
          </p:cNvPr>
          <p:cNvSpPr/>
          <p:nvPr/>
        </p:nvSpPr>
        <p:spPr>
          <a:xfrm>
            <a:off x="6120832" y="2267162"/>
            <a:ext cx="1662514" cy="721948"/>
          </a:xfrm>
          <a:prstGeom prst="wedgeRoundRectCallout">
            <a:avLst>
              <a:gd name="adj1" fmla="val -55316"/>
              <a:gd name="adj2" fmla="val -19918"/>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Visually the food appeared well presented, but my toasted sandwich was damp and solid.</a:t>
            </a:r>
          </a:p>
        </p:txBody>
      </p:sp>
      <p:sp>
        <p:nvSpPr>
          <p:cNvPr id="18" name="Rounded Rectangular Callout 14">
            <a:extLst>
              <a:ext uri="{FF2B5EF4-FFF2-40B4-BE49-F238E27FC236}">
                <a16:creationId xmlns:a16="http://schemas.microsoft.com/office/drawing/2014/main" id="{DF010297-D200-4963-A6DE-A9B72DB678A5}"/>
              </a:ext>
            </a:extLst>
          </p:cNvPr>
          <p:cNvSpPr/>
          <p:nvPr/>
        </p:nvSpPr>
        <p:spPr>
          <a:xfrm>
            <a:off x="5024132" y="2351471"/>
            <a:ext cx="928965" cy="369333"/>
          </a:xfrm>
          <a:prstGeom prst="wedgeRoundRectCallout">
            <a:avLst>
              <a:gd name="adj1" fmla="val 29853"/>
              <a:gd name="adj2" fmla="val -77456"/>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No olives!</a:t>
            </a:r>
          </a:p>
        </p:txBody>
      </p:sp>
      <p:sp>
        <p:nvSpPr>
          <p:cNvPr id="8" name="Rounded Rectangular Callout 14">
            <a:extLst>
              <a:ext uri="{FF2B5EF4-FFF2-40B4-BE49-F238E27FC236}">
                <a16:creationId xmlns:a16="http://schemas.microsoft.com/office/drawing/2014/main" id="{31A9D974-25AD-12F7-DA22-2684B4B624C1}"/>
              </a:ext>
            </a:extLst>
          </p:cNvPr>
          <p:cNvSpPr/>
          <p:nvPr/>
        </p:nvSpPr>
        <p:spPr>
          <a:xfrm>
            <a:off x="813942" y="3268509"/>
            <a:ext cx="2221813" cy="983360"/>
          </a:xfrm>
          <a:prstGeom prst="wedgeRoundRectCallout">
            <a:avLst>
              <a:gd name="adj1" fmla="val -57416"/>
              <a:gd name="adj2" fmla="val -9100"/>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 was disappointed that the only zero/low alcohol beer was Heineken when there are very good Scottish ones, e.g. Stewart’s brewery. Also, the only decaf coffee was instant</a:t>
            </a:r>
          </a:p>
        </p:txBody>
      </p:sp>
      <p:sp>
        <p:nvSpPr>
          <p:cNvPr id="5" name="Rounded Rectangular Callout 9">
            <a:extLst>
              <a:ext uri="{FF2B5EF4-FFF2-40B4-BE49-F238E27FC236}">
                <a16:creationId xmlns:a16="http://schemas.microsoft.com/office/drawing/2014/main" id="{992F255A-9228-D6AF-8918-863A6EE10515}"/>
              </a:ext>
            </a:extLst>
          </p:cNvPr>
          <p:cNvSpPr/>
          <p:nvPr/>
        </p:nvSpPr>
        <p:spPr>
          <a:xfrm>
            <a:off x="7343784" y="1406655"/>
            <a:ext cx="1096341" cy="594018"/>
          </a:xfrm>
          <a:prstGeom prst="wedgeRoundRectCallout">
            <a:avLst>
              <a:gd name="adj1" fmla="val 61504"/>
              <a:gd name="adj2" fmla="val -30420"/>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More Scottish choices will be good.</a:t>
            </a:r>
          </a:p>
        </p:txBody>
      </p:sp>
      <p:sp>
        <p:nvSpPr>
          <p:cNvPr id="6" name="Rounded Rectangular Callout 9">
            <a:extLst>
              <a:ext uri="{FF2B5EF4-FFF2-40B4-BE49-F238E27FC236}">
                <a16:creationId xmlns:a16="http://schemas.microsoft.com/office/drawing/2014/main" id="{5437738E-DE32-6AB9-746D-010F683E0C42}"/>
              </a:ext>
            </a:extLst>
          </p:cNvPr>
          <p:cNvSpPr/>
          <p:nvPr/>
        </p:nvSpPr>
        <p:spPr>
          <a:xfrm>
            <a:off x="813942" y="2347954"/>
            <a:ext cx="1578315" cy="572090"/>
          </a:xfrm>
          <a:prstGeom prst="wedgeRoundRectCallout">
            <a:avLst>
              <a:gd name="adj1" fmla="val -41624"/>
              <a:gd name="adj2" fmla="val 78840"/>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Did not feel like a "VIP" experience - was expecting a little more.</a:t>
            </a:r>
          </a:p>
        </p:txBody>
      </p:sp>
      <p:sp>
        <p:nvSpPr>
          <p:cNvPr id="2" name="Rounded Rectangular Callout 9">
            <a:extLst>
              <a:ext uri="{FF2B5EF4-FFF2-40B4-BE49-F238E27FC236}">
                <a16:creationId xmlns:a16="http://schemas.microsoft.com/office/drawing/2014/main" id="{73EFDA1A-1C20-A0F6-C8AB-76B60E2FD5D7}"/>
              </a:ext>
            </a:extLst>
          </p:cNvPr>
          <p:cNvSpPr/>
          <p:nvPr/>
        </p:nvSpPr>
        <p:spPr>
          <a:xfrm>
            <a:off x="920242" y="4464743"/>
            <a:ext cx="2009212" cy="594018"/>
          </a:xfrm>
          <a:prstGeom prst="wedgeRoundRectCallout">
            <a:avLst>
              <a:gd name="adj1" fmla="val 57570"/>
              <a:gd name="adj2" fmla="val -2461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 don't drink alcohol, and it would have been nice to have more cold soft drinks available.</a:t>
            </a:r>
          </a:p>
        </p:txBody>
      </p:sp>
      <p:sp>
        <p:nvSpPr>
          <p:cNvPr id="3" name="Rounded Rectangular Callout 9">
            <a:extLst>
              <a:ext uri="{FF2B5EF4-FFF2-40B4-BE49-F238E27FC236}">
                <a16:creationId xmlns:a16="http://schemas.microsoft.com/office/drawing/2014/main" id="{6C8340B2-88C9-A4FD-944D-5C1E829F44B1}"/>
              </a:ext>
            </a:extLst>
          </p:cNvPr>
          <p:cNvSpPr/>
          <p:nvPr/>
        </p:nvSpPr>
        <p:spPr>
          <a:xfrm>
            <a:off x="3213565" y="3302338"/>
            <a:ext cx="1346775" cy="594018"/>
          </a:xfrm>
          <a:prstGeom prst="wedgeRoundRectCallout">
            <a:avLst>
              <a:gd name="adj1" fmla="val 60223"/>
              <a:gd name="adj2" fmla="val -10089"/>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More enthusiastic staff and availability of menu items.</a:t>
            </a:r>
          </a:p>
        </p:txBody>
      </p:sp>
      <p:sp>
        <p:nvSpPr>
          <p:cNvPr id="9" name="Rounded Rectangular Callout 8">
            <a:extLst>
              <a:ext uri="{FF2B5EF4-FFF2-40B4-BE49-F238E27FC236}">
                <a16:creationId xmlns:a16="http://schemas.microsoft.com/office/drawing/2014/main" id="{4556CB99-69D8-88F2-445C-377A93419E54}"/>
              </a:ext>
            </a:extLst>
          </p:cNvPr>
          <p:cNvSpPr/>
          <p:nvPr/>
        </p:nvSpPr>
        <p:spPr>
          <a:xfrm>
            <a:off x="3239561" y="4059051"/>
            <a:ext cx="1958988" cy="702701"/>
          </a:xfrm>
          <a:prstGeom prst="wedgeRoundRectCallout">
            <a:avLst>
              <a:gd name="adj1" fmla="val 16431"/>
              <a:gd name="adj2" fmla="val 72892"/>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It does not feel like a high-end experience; the food gives the impression that it is microwaved. Could provide cloth napkins.</a:t>
            </a:r>
          </a:p>
        </p:txBody>
      </p:sp>
      <p:sp>
        <p:nvSpPr>
          <p:cNvPr id="11" name="Rounded Rectangular Callout 11">
            <a:extLst>
              <a:ext uri="{FF2B5EF4-FFF2-40B4-BE49-F238E27FC236}">
                <a16:creationId xmlns:a16="http://schemas.microsoft.com/office/drawing/2014/main" id="{C5E808CF-3440-EDD7-30EE-7C5A565E22F5}"/>
              </a:ext>
            </a:extLst>
          </p:cNvPr>
          <p:cNvSpPr/>
          <p:nvPr/>
        </p:nvSpPr>
        <p:spPr>
          <a:xfrm>
            <a:off x="5350212" y="1155976"/>
            <a:ext cx="1809133" cy="857750"/>
          </a:xfrm>
          <a:prstGeom prst="wedgeRoundRectCallout">
            <a:avLst>
              <a:gd name="adj1" fmla="val -18735"/>
              <a:gd name="adj2" fmla="val 68738"/>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It was a bit canteen like. Also, even though the car was very empty we were still forced to return to our cabin to make room for others.</a:t>
            </a:r>
          </a:p>
        </p:txBody>
      </p:sp>
    </p:spTree>
    <p:extLst>
      <p:ext uri="{BB962C8B-B14F-4D97-AF65-F5344CB8AC3E}">
        <p14:creationId xmlns:p14="http://schemas.microsoft.com/office/powerpoint/2010/main" val="8882422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434975" y="574568"/>
            <a:ext cx="8042275" cy="608012"/>
          </a:xfrm>
        </p:spPr>
        <p:txBody>
          <a:bodyPr/>
          <a:lstStyle/>
          <a:p>
            <a:r>
              <a:rPr lang="en-GB" dirty="0"/>
              <a:t>Breakfast</a:t>
            </a:r>
          </a:p>
        </p:txBody>
      </p:sp>
      <p:sp>
        <p:nvSpPr>
          <p:cNvPr id="8" name="TextBox 7"/>
          <p:cNvSpPr txBox="1"/>
          <p:nvPr/>
        </p:nvSpPr>
        <p:spPr>
          <a:xfrm>
            <a:off x="790575" y="5295435"/>
            <a:ext cx="7067550" cy="369332"/>
          </a:xfrm>
          <a:prstGeom prst="rect">
            <a:avLst/>
          </a:prstGeom>
          <a:noFill/>
        </p:spPr>
        <p:txBody>
          <a:bodyPr wrap="square" rtlCol="0">
            <a:spAutoFit/>
          </a:bodyPr>
          <a:lstStyle/>
          <a:p>
            <a:r>
              <a:rPr lang="en-GB" sz="900" i="1" dirty="0">
                <a:solidFill>
                  <a:prstClr val="white">
                    <a:lumMod val="50000"/>
                  </a:prstClr>
                </a:solidFill>
              </a:rPr>
              <a:t>Q25a. Did you eat a Caledonian Sleeper Breakfast on the train</a:t>
            </a:r>
            <a:r>
              <a:rPr lang="en-GB" sz="900" i="1" dirty="0">
                <a:solidFill>
                  <a:srgbClr val="928B81"/>
                </a:solidFill>
                <a:cs typeface="Arial" pitchFamily="34" charset="0"/>
              </a:rPr>
              <a:t>?</a:t>
            </a:r>
          </a:p>
          <a:p>
            <a:r>
              <a:rPr lang="en-GB" sz="900" i="1" dirty="0">
                <a:solidFill>
                  <a:srgbClr val="928B81"/>
                </a:solidFill>
                <a:cs typeface="Arial" pitchFamily="34" charset="0"/>
              </a:rPr>
              <a:t>Base: All (609)</a:t>
            </a:r>
            <a:endParaRPr lang="en-GB" sz="900" i="1" dirty="0">
              <a:solidFill>
                <a:prstClr val="white">
                  <a:lumMod val="50000"/>
                </a:prstClr>
              </a:solidFill>
            </a:endParaRPr>
          </a:p>
        </p:txBody>
      </p:sp>
      <p:sp>
        <p:nvSpPr>
          <p:cNvPr id="9" name="TextBox 8"/>
          <p:cNvSpPr txBox="1"/>
          <p:nvPr/>
        </p:nvSpPr>
        <p:spPr>
          <a:xfrm>
            <a:off x="434975" y="1037583"/>
            <a:ext cx="5400600" cy="307777"/>
          </a:xfrm>
          <a:prstGeom prst="rect">
            <a:avLst/>
          </a:prstGeom>
          <a:noFill/>
        </p:spPr>
        <p:txBody>
          <a:bodyPr wrap="square" rtlCol="0">
            <a:spAutoFit/>
          </a:bodyPr>
          <a:lstStyle/>
          <a:p>
            <a:r>
              <a:rPr lang="en-GB" sz="1400" i="1" dirty="0">
                <a:solidFill>
                  <a:prstClr val="black"/>
                </a:solidFill>
                <a:cs typeface="Arial" pitchFamily="34" charset="0"/>
              </a:rPr>
              <a:t>Quarter 1 2025/26 %</a:t>
            </a:r>
          </a:p>
        </p:txBody>
      </p:sp>
      <p:graphicFrame>
        <p:nvGraphicFramePr>
          <p:cNvPr id="5" name="Chart 4"/>
          <p:cNvGraphicFramePr/>
          <p:nvPr>
            <p:extLst>
              <p:ext uri="{D42A27DB-BD31-4B8C-83A1-F6EECF244321}">
                <p14:modId xmlns:p14="http://schemas.microsoft.com/office/powerpoint/2010/main" val="3478564459"/>
              </p:ext>
            </p:extLst>
          </p:nvPr>
        </p:nvGraphicFramePr>
        <p:xfrm>
          <a:off x="1524000" y="1210566"/>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3905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768838655"/>
              </p:ext>
            </p:extLst>
          </p:nvPr>
        </p:nvGraphicFramePr>
        <p:xfrm>
          <a:off x="92366" y="772675"/>
          <a:ext cx="8463967"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90575" y="5330945"/>
            <a:ext cx="7067550" cy="369332"/>
          </a:xfrm>
          <a:prstGeom prst="rect">
            <a:avLst/>
          </a:prstGeom>
          <a:noFill/>
        </p:spPr>
        <p:txBody>
          <a:bodyPr wrap="square" rtlCol="0">
            <a:spAutoFit/>
          </a:bodyPr>
          <a:lstStyle/>
          <a:p>
            <a:r>
              <a:rPr lang="en-GB" sz="900" i="1" dirty="0">
                <a:solidFill>
                  <a:prstClr val="white">
                    <a:lumMod val="50000"/>
                  </a:prstClr>
                </a:solidFill>
              </a:rPr>
              <a:t>Q11a. How many stars do you give the Caledonian Sleeper for the experience overall</a:t>
            </a:r>
            <a:r>
              <a:rPr lang="en-GB" sz="900" i="1" dirty="0">
                <a:solidFill>
                  <a:srgbClr val="928B81"/>
                </a:solidFill>
                <a:cs typeface="Arial" pitchFamily="34" charset="0"/>
              </a:rPr>
              <a:t>?</a:t>
            </a:r>
          </a:p>
          <a:p>
            <a:r>
              <a:rPr lang="en-GB" sz="900" i="1" dirty="0">
                <a:solidFill>
                  <a:srgbClr val="928B81"/>
                </a:solidFill>
                <a:cs typeface="Arial" pitchFamily="34" charset="0"/>
              </a:rPr>
              <a:t>Base: in brackets above</a:t>
            </a:r>
            <a:endParaRPr lang="en-GB" sz="900" i="1" dirty="0">
              <a:solidFill>
                <a:prstClr val="white">
                  <a:lumMod val="50000"/>
                </a:prstClr>
              </a:solidFill>
            </a:endParaRPr>
          </a:p>
        </p:txBody>
      </p:sp>
      <p:sp>
        <p:nvSpPr>
          <p:cNvPr id="9" name="Title 2"/>
          <p:cNvSpPr txBox="1">
            <a:spLocks/>
          </p:cNvSpPr>
          <p:nvPr/>
        </p:nvSpPr>
        <p:spPr>
          <a:xfrm>
            <a:off x="0" y="468669"/>
            <a:ext cx="9144000"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Overall rating of experience by passenger group</a:t>
            </a:r>
          </a:p>
        </p:txBody>
      </p:sp>
    </p:spTree>
    <p:extLst>
      <p:ext uri="{BB962C8B-B14F-4D97-AF65-F5344CB8AC3E}">
        <p14:creationId xmlns:p14="http://schemas.microsoft.com/office/powerpoint/2010/main" val="5720899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065172758"/>
              </p:ext>
            </p:extLst>
          </p:nvPr>
        </p:nvGraphicFramePr>
        <p:xfrm>
          <a:off x="886222" y="662105"/>
          <a:ext cx="744458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2"/>
          <p:cNvSpPr txBox="1">
            <a:spLocks/>
          </p:cNvSpPr>
          <p:nvPr/>
        </p:nvSpPr>
        <p:spPr>
          <a:xfrm>
            <a:off x="587375" y="468669"/>
            <a:ext cx="8042275"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Rating of features of breakfast</a:t>
            </a:r>
          </a:p>
        </p:txBody>
      </p:sp>
      <p:sp>
        <p:nvSpPr>
          <p:cNvPr id="5" name="TextBox 4"/>
          <p:cNvSpPr txBox="1"/>
          <p:nvPr/>
        </p:nvSpPr>
        <p:spPr>
          <a:xfrm>
            <a:off x="790575" y="5339818"/>
            <a:ext cx="7067550" cy="369332"/>
          </a:xfrm>
          <a:prstGeom prst="rect">
            <a:avLst/>
          </a:prstGeom>
          <a:noFill/>
        </p:spPr>
        <p:txBody>
          <a:bodyPr wrap="square" rtlCol="0">
            <a:spAutoFit/>
          </a:bodyPr>
          <a:lstStyle/>
          <a:p>
            <a:r>
              <a:rPr lang="en-GB" sz="900" i="1" dirty="0">
                <a:solidFill>
                  <a:prstClr val="white">
                    <a:lumMod val="50000"/>
                  </a:prstClr>
                </a:solidFill>
              </a:rPr>
              <a:t>Q25b. How many stars would you give for..</a:t>
            </a:r>
            <a:r>
              <a:rPr lang="en-GB" sz="900" i="1" dirty="0">
                <a:solidFill>
                  <a:srgbClr val="928B81"/>
                </a:solidFill>
                <a:cs typeface="Arial" pitchFamily="34" charset="0"/>
              </a:rPr>
              <a:t>?</a:t>
            </a:r>
          </a:p>
          <a:p>
            <a:r>
              <a:rPr lang="en-GB" sz="900" i="1" dirty="0">
                <a:solidFill>
                  <a:srgbClr val="928B81"/>
                </a:solidFill>
                <a:cs typeface="Arial" pitchFamily="34" charset="0"/>
              </a:rPr>
              <a:t>Base: All eating a Caledonian Sleeper breakfast on the train (354)</a:t>
            </a:r>
            <a:endParaRPr lang="en-GB" sz="900" i="1" dirty="0">
              <a:solidFill>
                <a:prstClr val="white">
                  <a:lumMod val="50000"/>
                </a:prstClr>
              </a:solidFill>
            </a:endParaRPr>
          </a:p>
        </p:txBody>
      </p:sp>
    </p:spTree>
    <p:extLst>
      <p:ext uri="{BB962C8B-B14F-4D97-AF65-F5344CB8AC3E}">
        <p14:creationId xmlns:p14="http://schemas.microsoft.com/office/powerpoint/2010/main" val="28465688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316318"/>
            <a:ext cx="9144000" cy="369332"/>
          </a:xfrm>
          <a:prstGeom prst="rect">
            <a:avLst/>
          </a:prstGeom>
          <a:noFill/>
        </p:spPr>
        <p:txBody>
          <a:bodyPr wrap="square" rtlCol="0">
            <a:spAutoFit/>
          </a:bodyPr>
          <a:lstStyle/>
          <a:p>
            <a:r>
              <a:rPr lang="en-GB" sz="900" i="1" dirty="0">
                <a:solidFill>
                  <a:prstClr val="white">
                    <a:lumMod val="50000"/>
                  </a:prstClr>
                </a:solidFill>
              </a:rPr>
              <a:t>Q25c. You gave just a single/two stars for the choice of the breakfast offered / quality of the breakfast / choice of drinks offered / quality of the drinks provided / presentation of the breakfast, what could Caledonian Sleeper do to improve this rating?</a:t>
            </a:r>
            <a:endParaRPr lang="en-GB" sz="900" i="1" dirty="0">
              <a:solidFill>
                <a:srgbClr val="928B81"/>
              </a:solidFill>
              <a:cs typeface="Arial" pitchFamily="34" charset="0"/>
            </a:endParaRPr>
          </a:p>
        </p:txBody>
      </p:sp>
      <p:sp>
        <p:nvSpPr>
          <p:cNvPr id="7" name="Title 2"/>
          <p:cNvSpPr>
            <a:spLocks noGrp="1"/>
          </p:cNvSpPr>
          <p:nvPr>
            <p:ph type="title"/>
          </p:nvPr>
        </p:nvSpPr>
        <p:spPr>
          <a:xfrm>
            <a:off x="0" y="120475"/>
            <a:ext cx="9158990" cy="608012"/>
          </a:xfrm>
        </p:spPr>
        <p:txBody>
          <a:bodyPr/>
          <a:lstStyle/>
          <a:p>
            <a:pPr algn="ctr"/>
            <a:r>
              <a:rPr lang="en-GB" dirty="0"/>
              <a:t>Rating of features of the breakfast – customer comments</a:t>
            </a:r>
          </a:p>
        </p:txBody>
      </p:sp>
      <p:sp>
        <p:nvSpPr>
          <p:cNvPr id="8" name="Rounded Rectangular Callout 7"/>
          <p:cNvSpPr/>
          <p:nvPr/>
        </p:nvSpPr>
        <p:spPr>
          <a:xfrm>
            <a:off x="5536127" y="1529470"/>
            <a:ext cx="1390626" cy="558153"/>
          </a:xfrm>
          <a:prstGeom prst="wedgeRoundRectCallout">
            <a:avLst>
              <a:gd name="adj1" fmla="val -39265"/>
              <a:gd name="adj2" fmla="val -61489"/>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Range of juices and teas is disappointing</a:t>
            </a:r>
          </a:p>
        </p:txBody>
      </p:sp>
      <p:sp>
        <p:nvSpPr>
          <p:cNvPr id="9" name="Rounded Rectangular Callout 8"/>
          <p:cNvSpPr/>
          <p:nvPr/>
        </p:nvSpPr>
        <p:spPr>
          <a:xfrm>
            <a:off x="3494122" y="2409219"/>
            <a:ext cx="1946547" cy="1142730"/>
          </a:xfrm>
          <a:prstGeom prst="wedgeRoundRectCallout">
            <a:avLst>
              <a:gd name="adj1" fmla="val -31005"/>
              <a:gd name="adj2" fmla="val -57267"/>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Get better ingredients. Go for low processed food. Keep choice low. Offer toast and good quality butter,  marmalade and savoury option like marmite peanut butter.</a:t>
            </a:r>
          </a:p>
        </p:txBody>
      </p:sp>
      <p:sp>
        <p:nvSpPr>
          <p:cNvPr id="11" name="Rounded Rectangular Callout 10"/>
          <p:cNvSpPr/>
          <p:nvPr/>
        </p:nvSpPr>
        <p:spPr>
          <a:xfrm>
            <a:off x="277281" y="876334"/>
            <a:ext cx="1829755" cy="821183"/>
          </a:xfrm>
          <a:prstGeom prst="wedgeRoundRectCallout">
            <a:avLst>
              <a:gd name="adj1" fmla="val 31095"/>
              <a:gd name="adj2" fmla="val -59612"/>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No veggie breakfast menu for cooked breakfast, no additional tea and coffee - did get some eventually but had to chase for it.</a:t>
            </a:r>
          </a:p>
        </p:txBody>
      </p:sp>
      <p:sp>
        <p:nvSpPr>
          <p:cNvPr id="12" name="Rounded Rectangular Callout 11"/>
          <p:cNvSpPr/>
          <p:nvPr/>
        </p:nvSpPr>
        <p:spPr>
          <a:xfrm>
            <a:off x="2217247" y="852816"/>
            <a:ext cx="3223423" cy="1302477"/>
          </a:xfrm>
          <a:prstGeom prst="wedgeRoundRectCallout">
            <a:avLst>
              <a:gd name="adj1" fmla="val -30706"/>
              <a:gd name="adj2" fmla="val 62979"/>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 had a white bread sandwich with cardboard vegan bacon &amp; no butter - dismal. Other guests had cooked breakfasts with vegan items (beans, hash browns, brown toast) but these weren't offered as a vegan option. The staff kept saying food was ordered in specially &amp; I did order in advance, but apparently nobody thought to order dairy-free margarine.</a:t>
            </a:r>
          </a:p>
        </p:txBody>
      </p:sp>
      <p:sp>
        <p:nvSpPr>
          <p:cNvPr id="13" name="Rounded Rectangular Callout 12"/>
          <p:cNvSpPr/>
          <p:nvPr/>
        </p:nvSpPr>
        <p:spPr>
          <a:xfrm>
            <a:off x="3834251" y="3777022"/>
            <a:ext cx="1475498" cy="882947"/>
          </a:xfrm>
          <a:prstGeom prst="wedgeRoundRectCallout">
            <a:avLst>
              <a:gd name="adj1" fmla="val -34436"/>
              <a:gd name="adj2" fmla="val -64259"/>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Choices are basic, that could be found in many cafes. And really that should not be the experience.</a:t>
            </a:r>
          </a:p>
        </p:txBody>
      </p:sp>
      <p:sp>
        <p:nvSpPr>
          <p:cNvPr id="14" name="Rounded Rectangular Callout 13"/>
          <p:cNvSpPr/>
          <p:nvPr/>
        </p:nvSpPr>
        <p:spPr>
          <a:xfrm>
            <a:off x="7016137" y="1432995"/>
            <a:ext cx="1547474" cy="877013"/>
          </a:xfrm>
          <a:prstGeom prst="wedgeRoundRectCallout">
            <a:avLst>
              <a:gd name="adj1" fmla="val 23971"/>
              <a:gd name="adj2" fmla="val 63750"/>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Being able to get a barista-made coffee delivered to my room would have been very welcome.</a:t>
            </a:r>
          </a:p>
        </p:txBody>
      </p:sp>
      <p:sp>
        <p:nvSpPr>
          <p:cNvPr id="18" name="Rounded Rectangular Callout 15">
            <a:extLst>
              <a:ext uri="{FF2B5EF4-FFF2-40B4-BE49-F238E27FC236}">
                <a16:creationId xmlns:a16="http://schemas.microsoft.com/office/drawing/2014/main" id="{3FA25266-2E3D-4D6A-B561-B9764AD4F177}"/>
              </a:ext>
            </a:extLst>
          </p:cNvPr>
          <p:cNvSpPr/>
          <p:nvPr/>
        </p:nvSpPr>
        <p:spPr>
          <a:xfrm>
            <a:off x="200352" y="2528737"/>
            <a:ext cx="3131917" cy="1234143"/>
          </a:xfrm>
          <a:prstGeom prst="wedgeRoundRectCallout">
            <a:avLst>
              <a:gd name="adj1" fmla="val 27292"/>
              <a:gd name="adj2" fmla="val 58216"/>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 chose smoked salmon and scrambled eggs with bagel and cream cheese.  The eggs were very overcooked which spoilt the meal.  On the journey up this same meal was much more carefully cooked and I enjoyed it.  The tea was also served in a large disposable cup, and I couldn't make a good cup of tea.  I prefer oat milk which was not available.</a:t>
            </a:r>
          </a:p>
        </p:txBody>
      </p:sp>
      <p:sp>
        <p:nvSpPr>
          <p:cNvPr id="2" name="Rounded Rectangular Callout 15">
            <a:extLst>
              <a:ext uri="{FF2B5EF4-FFF2-40B4-BE49-F238E27FC236}">
                <a16:creationId xmlns:a16="http://schemas.microsoft.com/office/drawing/2014/main" id="{D0A314EF-2E3C-6FC7-60E0-32EFF367095B}"/>
              </a:ext>
            </a:extLst>
          </p:cNvPr>
          <p:cNvSpPr/>
          <p:nvPr/>
        </p:nvSpPr>
        <p:spPr>
          <a:xfrm>
            <a:off x="277281" y="3956692"/>
            <a:ext cx="3383545" cy="813716"/>
          </a:xfrm>
          <a:prstGeom prst="wedgeRoundRectCallout">
            <a:avLst>
              <a:gd name="adj1" fmla="val -32971"/>
              <a:gd name="adj2" fmla="val 65928"/>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 ate at my seat whilst the menu was good the food was average and protein small. Suggest the menu is reduced to concentre on quality and serve  the breakfast on crockery  rather than in separate cardboard boxes.</a:t>
            </a:r>
          </a:p>
        </p:txBody>
      </p:sp>
      <p:sp>
        <p:nvSpPr>
          <p:cNvPr id="3" name="Rounded Rectangular Callout 8">
            <a:extLst>
              <a:ext uri="{FF2B5EF4-FFF2-40B4-BE49-F238E27FC236}">
                <a16:creationId xmlns:a16="http://schemas.microsoft.com/office/drawing/2014/main" id="{322EF526-FB7C-4686-2FA5-3D23CA8B4AC6}"/>
              </a:ext>
            </a:extLst>
          </p:cNvPr>
          <p:cNvSpPr/>
          <p:nvPr/>
        </p:nvSpPr>
        <p:spPr>
          <a:xfrm>
            <a:off x="5715675" y="830661"/>
            <a:ext cx="1691841" cy="462975"/>
          </a:xfrm>
          <a:prstGeom prst="wedgeRoundRectCallout">
            <a:avLst>
              <a:gd name="adj1" fmla="val -36911"/>
              <a:gd name="adj2" fmla="val -71789"/>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Quality of the coffee really needs to be improved.</a:t>
            </a:r>
          </a:p>
        </p:txBody>
      </p:sp>
      <p:sp>
        <p:nvSpPr>
          <p:cNvPr id="6" name="Rounded Rectangular Callout 15">
            <a:extLst>
              <a:ext uri="{FF2B5EF4-FFF2-40B4-BE49-F238E27FC236}">
                <a16:creationId xmlns:a16="http://schemas.microsoft.com/office/drawing/2014/main" id="{C02353FC-7F6F-3C6F-742B-DAB4647047AB}"/>
              </a:ext>
            </a:extLst>
          </p:cNvPr>
          <p:cNvSpPr/>
          <p:nvPr/>
        </p:nvSpPr>
        <p:spPr>
          <a:xfrm>
            <a:off x="5602522" y="2490668"/>
            <a:ext cx="2284056" cy="655140"/>
          </a:xfrm>
          <a:prstGeom prst="wedgeRoundRectCallout">
            <a:avLst>
              <a:gd name="adj1" fmla="val -28524"/>
              <a:gd name="adj2" fmla="val -63003"/>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Provide real metal cutlery and not wrap everything in plastic that is hard to get into, [provide] proper crockery.</a:t>
            </a:r>
          </a:p>
        </p:txBody>
      </p:sp>
      <p:sp>
        <p:nvSpPr>
          <p:cNvPr id="15" name="Rounded Rectangular Callout 15">
            <a:extLst>
              <a:ext uri="{FF2B5EF4-FFF2-40B4-BE49-F238E27FC236}">
                <a16:creationId xmlns:a16="http://schemas.microsoft.com/office/drawing/2014/main" id="{0B6B44B2-22F2-CBD7-37C7-C85BC88DE1AF}"/>
              </a:ext>
            </a:extLst>
          </p:cNvPr>
          <p:cNvSpPr/>
          <p:nvPr/>
        </p:nvSpPr>
        <p:spPr>
          <a:xfrm>
            <a:off x="580390" y="1831914"/>
            <a:ext cx="1223536" cy="478094"/>
          </a:xfrm>
          <a:prstGeom prst="wedgeRoundRectCallout">
            <a:avLst>
              <a:gd name="adj1" fmla="val 56369"/>
              <a:gd name="adj2" fmla="val -1254"/>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More vegetarian/ vegan options.</a:t>
            </a:r>
          </a:p>
        </p:txBody>
      </p:sp>
      <p:sp>
        <p:nvSpPr>
          <p:cNvPr id="5" name="Rounded Rectangular Callout 15">
            <a:extLst>
              <a:ext uri="{FF2B5EF4-FFF2-40B4-BE49-F238E27FC236}">
                <a16:creationId xmlns:a16="http://schemas.microsoft.com/office/drawing/2014/main" id="{77CC4D3C-D4F0-9F4A-9B90-8780D71F7372}"/>
              </a:ext>
            </a:extLst>
          </p:cNvPr>
          <p:cNvSpPr/>
          <p:nvPr/>
        </p:nvSpPr>
        <p:spPr>
          <a:xfrm>
            <a:off x="5536127" y="3402946"/>
            <a:ext cx="2883693" cy="1217814"/>
          </a:xfrm>
          <a:prstGeom prst="wedgeRoundRectCallout">
            <a:avLst>
              <a:gd name="adj1" fmla="val -28524"/>
              <a:gd name="adj2" fmla="val -63003"/>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The meal was served on disposable plate with disposable cutlery which also detracted from the enjoyment.  For comparison, on the journey up to Scotland breakfast was served on </a:t>
            </a:r>
            <a:r>
              <a:rPr lang="en-GB" sz="1000" i="1" dirty="0" err="1">
                <a:solidFill>
                  <a:prstClr val="black"/>
                </a:solidFill>
                <a:latin typeface="Calibri"/>
              </a:rPr>
              <a:t>china</a:t>
            </a:r>
            <a:r>
              <a:rPr lang="en-GB" sz="1000" i="1" dirty="0">
                <a:solidFill>
                  <a:prstClr val="black"/>
                </a:solidFill>
                <a:latin typeface="Calibri"/>
              </a:rPr>
              <a:t> plates with metal cutlery which was much nicer.  Similarly, the large disposable cup with single tea bag was not a good experience.</a:t>
            </a:r>
          </a:p>
        </p:txBody>
      </p:sp>
    </p:spTree>
    <p:extLst>
      <p:ext uri="{BB962C8B-B14F-4D97-AF65-F5344CB8AC3E}">
        <p14:creationId xmlns:p14="http://schemas.microsoft.com/office/powerpoint/2010/main" val="3333631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949324" y="742949"/>
            <a:ext cx="6988175" cy="2772607"/>
          </a:xfrm>
        </p:spPr>
        <p:txBody>
          <a:bodyPr/>
          <a:lstStyle/>
          <a:p>
            <a:pPr algn="ctr"/>
            <a:r>
              <a:rPr lang="en-GB" dirty="0">
                <a:latin typeface="Arial" pitchFamily="34" charset="0"/>
                <a:cs typeface="Arial" pitchFamily="34" charset="0"/>
              </a:rPr>
              <a:t>Caledonian Sleeper</a:t>
            </a:r>
          </a:p>
          <a:p>
            <a:pPr algn="ctr"/>
            <a:endParaRPr lang="en-GB" sz="2800" dirty="0">
              <a:latin typeface="Arial" pitchFamily="34" charset="0"/>
              <a:cs typeface="Arial" pitchFamily="34" charset="0"/>
            </a:endParaRPr>
          </a:p>
          <a:p>
            <a:pPr algn="ctr"/>
            <a:r>
              <a:rPr lang="en-GB" sz="4000" dirty="0">
                <a:latin typeface="Arial" pitchFamily="34" charset="0"/>
                <a:cs typeface="Arial" pitchFamily="34" charset="0"/>
              </a:rPr>
              <a:t>Arrival</a:t>
            </a:r>
            <a:endParaRPr lang="en-GB" sz="4000" i="1" dirty="0">
              <a:latin typeface="Arial" pitchFamily="34" charset="0"/>
              <a:cs typeface="Arial" pitchFamily="34" charset="0"/>
            </a:endParaRPr>
          </a:p>
          <a:p>
            <a:endParaRPr lang="en-GB" dirty="0"/>
          </a:p>
        </p:txBody>
      </p:sp>
    </p:spTree>
    <p:extLst>
      <p:ext uri="{BB962C8B-B14F-4D97-AF65-F5344CB8AC3E}">
        <p14:creationId xmlns:p14="http://schemas.microsoft.com/office/powerpoint/2010/main" val="20434232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896046254"/>
              </p:ext>
            </p:extLst>
          </p:nvPr>
        </p:nvGraphicFramePr>
        <p:xfrm>
          <a:off x="886222" y="804158"/>
          <a:ext cx="744458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90575" y="5366457"/>
            <a:ext cx="7067550" cy="369332"/>
          </a:xfrm>
          <a:prstGeom prst="rect">
            <a:avLst/>
          </a:prstGeom>
          <a:noFill/>
        </p:spPr>
        <p:txBody>
          <a:bodyPr wrap="square" rtlCol="0">
            <a:spAutoFit/>
          </a:bodyPr>
          <a:lstStyle/>
          <a:p>
            <a:r>
              <a:rPr lang="en-GB" sz="900" i="1" dirty="0">
                <a:solidFill>
                  <a:prstClr val="white">
                    <a:lumMod val="50000"/>
                  </a:prstClr>
                </a:solidFill>
              </a:rPr>
              <a:t>Q26. Thinking about arrival in x in the morning, how satisfied were you with..?</a:t>
            </a:r>
          </a:p>
          <a:p>
            <a:r>
              <a:rPr lang="en-GB" sz="900" i="1" dirty="0">
                <a:solidFill>
                  <a:prstClr val="white">
                    <a:lumMod val="50000"/>
                  </a:prstClr>
                </a:solidFill>
                <a:cs typeface="Arial" pitchFamily="34" charset="0"/>
              </a:rPr>
              <a:t>Base: All (609)</a:t>
            </a:r>
            <a:endParaRPr lang="en-GB" sz="900" i="1" dirty="0">
              <a:solidFill>
                <a:srgbClr val="928B81"/>
              </a:solidFill>
              <a:cs typeface="Arial" pitchFamily="34" charset="0"/>
            </a:endParaRPr>
          </a:p>
        </p:txBody>
      </p:sp>
      <p:sp>
        <p:nvSpPr>
          <p:cNvPr id="9" name="Title 2"/>
          <p:cNvSpPr txBox="1">
            <a:spLocks/>
          </p:cNvSpPr>
          <p:nvPr/>
        </p:nvSpPr>
        <p:spPr>
          <a:xfrm>
            <a:off x="0" y="468669"/>
            <a:ext cx="9143999"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Satisfaction with features of arrival at the destination</a:t>
            </a:r>
          </a:p>
        </p:txBody>
      </p:sp>
    </p:spTree>
    <p:extLst>
      <p:ext uri="{BB962C8B-B14F-4D97-AF65-F5344CB8AC3E}">
        <p14:creationId xmlns:p14="http://schemas.microsoft.com/office/powerpoint/2010/main" val="35527001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949324" y="742949"/>
            <a:ext cx="6988175" cy="2772607"/>
          </a:xfrm>
        </p:spPr>
        <p:txBody>
          <a:bodyPr/>
          <a:lstStyle/>
          <a:p>
            <a:pPr algn="ctr"/>
            <a:r>
              <a:rPr lang="en-GB" dirty="0">
                <a:latin typeface="Arial" pitchFamily="34" charset="0"/>
                <a:cs typeface="Arial" pitchFamily="34" charset="0"/>
              </a:rPr>
              <a:t>Caledonian Sleeper</a:t>
            </a:r>
          </a:p>
          <a:p>
            <a:pPr algn="ctr"/>
            <a:endParaRPr lang="en-GB" sz="2800" dirty="0">
              <a:latin typeface="Arial" pitchFamily="34" charset="0"/>
              <a:cs typeface="Arial" pitchFamily="34" charset="0"/>
            </a:endParaRPr>
          </a:p>
          <a:p>
            <a:pPr algn="ctr"/>
            <a:r>
              <a:rPr lang="en-GB" sz="4000" dirty="0">
                <a:latin typeface="Arial" pitchFamily="34" charset="0"/>
                <a:cs typeface="Arial" pitchFamily="34" charset="0"/>
              </a:rPr>
              <a:t>Delay</a:t>
            </a:r>
            <a:endParaRPr lang="en-GB" sz="4000" i="1" dirty="0">
              <a:latin typeface="Arial" pitchFamily="34" charset="0"/>
              <a:cs typeface="Arial" pitchFamily="34" charset="0"/>
            </a:endParaRPr>
          </a:p>
          <a:p>
            <a:endParaRPr lang="en-GB" dirty="0"/>
          </a:p>
        </p:txBody>
      </p:sp>
    </p:spTree>
    <p:extLst>
      <p:ext uri="{BB962C8B-B14F-4D97-AF65-F5344CB8AC3E}">
        <p14:creationId xmlns:p14="http://schemas.microsoft.com/office/powerpoint/2010/main" val="11159974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825715604"/>
              </p:ext>
            </p:extLst>
          </p:nvPr>
        </p:nvGraphicFramePr>
        <p:xfrm>
          <a:off x="886222" y="804158"/>
          <a:ext cx="744458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90575" y="5375335"/>
            <a:ext cx="7067550" cy="369332"/>
          </a:xfrm>
          <a:prstGeom prst="rect">
            <a:avLst/>
          </a:prstGeom>
          <a:noFill/>
        </p:spPr>
        <p:txBody>
          <a:bodyPr wrap="square" rtlCol="0">
            <a:spAutoFit/>
          </a:bodyPr>
          <a:lstStyle/>
          <a:p>
            <a:r>
              <a:rPr lang="en-GB" sz="900" i="1" dirty="0">
                <a:solidFill>
                  <a:prstClr val="white">
                    <a:lumMod val="50000"/>
                  </a:prstClr>
                </a:solidFill>
              </a:rPr>
              <a:t>Q27a. Did your train arrive on time</a:t>
            </a:r>
            <a:r>
              <a:rPr lang="en-GB" sz="900" i="1" dirty="0">
                <a:solidFill>
                  <a:srgbClr val="928B81"/>
                </a:solidFill>
                <a:cs typeface="Arial" pitchFamily="34" charset="0"/>
              </a:rPr>
              <a:t>?</a:t>
            </a:r>
          </a:p>
          <a:p>
            <a:r>
              <a:rPr lang="en-GB" sz="900" i="1" dirty="0">
                <a:solidFill>
                  <a:srgbClr val="928B81"/>
                </a:solidFill>
                <a:cs typeface="Arial" pitchFamily="34" charset="0"/>
              </a:rPr>
              <a:t>Base: in brackets above</a:t>
            </a:r>
            <a:endParaRPr lang="en-GB" sz="900" i="1" dirty="0">
              <a:solidFill>
                <a:prstClr val="white">
                  <a:lumMod val="50000"/>
                </a:prstClr>
              </a:solidFill>
            </a:endParaRPr>
          </a:p>
        </p:txBody>
      </p:sp>
      <p:sp>
        <p:nvSpPr>
          <p:cNvPr id="9" name="Title 2"/>
          <p:cNvSpPr txBox="1">
            <a:spLocks/>
          </p:cNvSpPr>
          <p:nvPr/>
        </p:nvSpPr>
        <p:spPr>
          <a:xfrm>
            <a:off x="587375" y="468669"/>
            <a:ext cx="8042275"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Punctuality of service by route</a:t>
            </a:r>
          </a:p>
        </p:txBody>
      </p:sp>
    </p:spTree>
    <p:extLst>
      <p:ext uri="{BB962C8B-B14F-4D97-AF65-F5344CB8AC3E}">
        <p14:creationId xmlns:p14="http://schemas.microsoft.com/office/powerpoint/2010/main" val="24905197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34975" y="295393"/>
            <a:ext cx="8042275" cy="608012"/>
          </a:xfrm>
        </p:spPr>
        <p:txBody>
          <a:bodyPr/>
          <a:lstStyle/>
          <a:p>
            <a:pPr algn="ctr"/>
            <a:r>
              <a:rPr lang="en-GB" dirty="0"/>
              <a:t>Punctuality of service - trend</a:t>
            </a:r>
          </a:p>
        </p:txBody>
      </p:sp>
      <p:sp>
        <p:nvSpPr>
          <p:cNvPr id="6" name="TextBox 5"/>
          <p:cNvSpPr txBox="1"/>
          <p:nvPr/>
        </p:nvSpPr>
        <p:spPr>
          <a:xfrm>
            <a:off x="573870" y="691296"/>
            <a:ext cx="5400600" cy="492443"/>
          </a:xfrm>
          <a:prstGeom prst="rect">
            <a:avLst/>
          </a:prstGeom>
          <a:noFill/>
        </p:spPr>
        <p:txBody>
          <a:bodyPr wrap="square" rtlCol="0">
            <a:spAutoFit/>
          </a:bodyPr>
          <a:lstStyle/>
          <a:p>
            <a:r>
              <a:rPr lang="en-GB" sz="1400" i="1" dirty="0">
                <a:solidFill>
                  <a:prstClr val="black"/>
                </a:solidFill>
                <a:cs typeface="Arial" pitchFamily="34" charset="0"/>
              </a:rPr>
              <a:t>Rating of experience</a:t>
            </a:r>
          </a:p>
          <a:p>
            <a:r>
              <a:rPr lang="en-GB" sz="1100" i="1" dirty="0">
                <a:solidFill>
                  <a:prstClr val="black"/>
                </a:solidFill>
                <a:cs typeface="Arial" pitchFamily="34" charset="0"/>
              </a:rPr>
              <a:t>Trend: On time or early</a:t>
            </a:r>
          </a:p>
        </p:txBody>
      </p:sp>
      <p:graphicFrame>
        <p:nvGraphicFramePr>
          <p:cNvPr id="8" name="Chart 7"/>
          <p:cNvGraphicFramePr/>
          <p:nvPr>
            <p:extLst>
              <p:ext uri="{D42A27DB-BD31-4B8C-83A1-F6EECF244321}">
                <p14:modId xmlns:p14="http://schemas.microsoft.com/office/powerpoint/2010/main" val="3398189056"/>
              </p:ext>
            </p:extLst>
          </p:nvPr>
        </p:nvGraphicFramePr>
        <p:xfrm>
          <a:off x="899592" y="1302597"/>
          <a:ext cx="705678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790575" y="5410847"/>
            <a:ext cx="7067550" cy="230832"/>
          </a:xfrm>
          <a:prstGeom prst="rect">
            <a:avLst/>
          </a:prstGeom>
          <a:noFill/>
        </p:spPr>
        <p:txBody>
          <a:bodyPr wrap="square" rtlCol="0">
            <a:spAutoFit/>
          </a:bodyPr>
          <a:lstStyle/>
          <a:p>
            <a:r>
              <a:rPr lang="en-GB" sz="900" i="1" dirty="0">
                <a:solidFill>
                  <a:prstClr val="white">
                    <a:lumMod val="50000"/>
                  </a:prstClr>
                </a:solidFill>
              </a:rPr>
              <a:t>Q27a Did your train arrive on time</a:t>
            </a:r>
            <a:r>
              <a:rPr lang="en-GB" sz="900" i="1" dirty="0">
                <a:solidFill>
                  <a:srgbClr val="928B81"/>
                </a:solidFill>
                <a:cs typeface="Arial" pitchFamily="34" charset="0"/>
              </a:rPr>
              <a:t>?</a:t>
            </a:r>
          </a:p>
        </p:txBody>
      </p:sp>
    </p:spTree>
    <p:extLst>
      <p:ext uri="{BB962C8B-B14F-4D97-AF65-F5344CB8AC3E}">
        <p14:creationId xmlns:p14="http://schemas.microsoft.com/office/powerpoint/2010/main" val="16609302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103573" y="104051"/>
            <a:ext cx="8907262" cy="608012"/>
          </a:xfrm>
        </p:spPr>
        <p:txBody>
          <a:bodyPr/>
          <a:lstStyle/>
          <a:p>
            <a:r>
              <a:rPr lang="en-GB" dirty="0"/>
              <a:t>Impact of delay</a:t>
            </a:r>
          </a:p>
        </p:txBody>
      </p:sp>
      <p:sp>
        <p:nvSpPr>
          <p:cNvPr id="8" name="TextBox 7"/>
          <p:cNvSpPr txBox="1"/>
          <p:nvPr/>
        </p:nvSpPr>
        <p:spPr>
          <a:xfrm>
            <a:off x="213523" y="5188898"/>
            <a:ext cx="4145415" cy="369332"/>
          </a:xfrm>
          <a:prstGeom prst="rect">
            <a:avLst/>
          </a:prstGeom>
          <a:noFill/>
        </p:spPr>
        <p:txBody>
          <a:bodyPr wrap="square" rtlCol="0">
            <a:spAutoFit/>
          </a:bodyPr>
          <a:lstStyle/>
          <a:p>
            <a:r>
              <a:rPr lang="en-GB" sz="900" i="1" dirty="0">
                <a:solidFill>
                  <a:prstClr val="white">
                    <a:lumMod val="50000"/>
                  </a:prstClr>
                </a:solidFill>
              </a:rPr>
              <a:t>Q27b. Did this affect your plans for the day</a:t>
            </a:r>
            <a:r>
              <a:rPr lang="en-GB" sz="900" i="1" dirty="0">
                <a:solidFill>
                  <a:srgbClr val="928B81"/>
                </a:solidFill>
                <a:cs typeface="Arial" pitchFamily="34" charset="0"/>
              </a:rPr>
              <a:t>?</a:t>
            </a:r>
          </a:p>
          <a:p>
            <a:r>
              <a:rPr lang="en-GB" sz="900" i="1" dirty="0">
                <a:solidFill>
                  <a:srgbClr val="928B81"/>
                </a:solidFill>
                <a:cs typeface="Arial" pitchFamily="34" charset="0"/>
              </a:rPr>
              <a:t>Base: All who experienced a delay (102)</a:t>
            </a:r>
            <a:endParaRPr lang="en-GB" sz="900" i="1" dirty="0">
              <a:solidFill>
                <a:prstClr val="white">
                  <a:lumMod val="50000"/>
                </a:prstClr>
              </a:solidFill>
            </a:endParaRPr>
          </a:p>
        </p:txBody>
      </p:sp>
      <p:graphicFrame>
        <p:nvGraphicFramePr>
          <p:cNvPr id="10" name="Chart 9"/>
          <p:cNvGraphicFramePr/>
          <p:nvPr>
            <p:extLst>
              <p:ext uri="{D42A27DB-BD31-4B8C-83A1-F6EECF244321}">
                <p14:modId xmlns:p14="http://schemas.microsoft.com/office/powerpoint/2010/main" val="3824724544"/>
              </p:ext>
            </p:extLst>
          </p:nvPr>
        </p:nvGraphicFramePr>
        <p:xfrm>
          <a:off x="103572" y="873202"/>
          <a:ext cx="4876802"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4054650216"/>
              </p:ext>
            </p:extLst>
          </p:nvPr>
        </p:nvGraphicFramePr>
        <p:xfrm>
          <a:off x="4523163" y="883554"/>
          <a:ext cx="4876802"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817590" y="5199252"/>
            <a:ext cx="3701992" cy="507831"/>
          </a:xfrm>
          <a:prstGeom prst="rect">
            <a:avLst/>
          </a:prstGeom>
          <a:noFill/>
        </p:spPr>
        <p:txBody>
          <a:bodyPr wrap="square" rtlCol="0">
            <a:spAutoFit/>
          </a:bodyPr>
          <a:lstStyle/>
          <a:p>
            <a:r>
              <a:rPr lang="en-GB" sz="900" i="1" dirty="0">
                <a:solidFill>
                  <a:prstClr val="white">
                    <a:lumMod val="50000"/>
                  </a:prstClr>
                </a:solidFill>
              </a:rPr>
              <a:t>Q27c. How well did Caledonian Sleeper deal with this delay in terms of keeping you informed and providing any assistance needed</a:t>
            </a:r>
            <a:r>
              <a:rPr lang="en-GB" sz="900" i="1" dirty="0">
                <a:solidFill>
                  <a:srgbClr val="928B81"/>
                </a:solidFill>
                <a:cs typeface="Arial" pitchFamily="34" charset="0"/>
              </a:rPr>
              <a:t>?</a:t>
            </a:r>
          </a:p>
          <a:p>
            <a:r>
              <a:rPr lang="en-GB" sz="900" i="1" dirty="0">
                <a:solidFill>
                  <a:srgbClr val="928B81"/>
                </a:solidFill>
                <a:cs typeface="Arial" pitchFamily="34" charset="0"/>
              </a:rPr>
              <a:t>Base: All who experienced a delay (102)</a:t>
            </a:r>
            <a:endParaRPr lang="en-GB" sz="900" i="1" dirty="0">
              <a:solidFill>
                <a:prstClr val="white">
                  <a:lumMod val="50000"/>
                </a:prstClr>
              </a:solidFill>
            </a:endParaRPr>
          </a:p>
        </p:txBody>
      </p:sp>
      <p:sp>
        <p:nvSpPr>
          <p:cNvPr id="15" name="TextBox 14"/>
          <p:cNvSpPr txBox="1"/>
          <p:nvPr/>
        </p:nvSpPr>
        <p:spPr>
          <a:xfrm>
            <a:off x="124262" y="567066"/>
            <a:ext cx="5400600" cy="307777"/>
          </a:xfrm>
          <a:prstGeom prst="rect">
            <a:avLst/>
          </a:prstGeom>
          <a:noFill/>
        </p:spPr>
        <p:txBody>
          <a:bodyPr wrap="square" rtlCol="0">
            <a:spAutoFit/>
          </a:bodyPr>
          <a:lstStyle/>
          <a:p>
            <a:r>
              <a:rPr lang="en-GB" sz="1400" i="1" dirty="0">
                <a:solidFill>
                  <a:prstClr val="black"/>
                </a:solidFill>
                <a:cs typeface="Arial" pitchFamily="34" charset="0"/>
              </a:rPr>
              <a:t>Quarter 1 2025/26 %</a:t>
            </a:r>
          </a:p>
        </p:txBody>
      </p:sp>
      <p:sp>
        <p:nvSpPr>
          <p:cNvPr id="9" name="TextBox 8"/>
          <p:cNvSpPr txBox="1"/>
          <p:nvPr/>
        </p:nvSpPr>
        <p:spPr>
          <a:xfrm>
            <a:off x="1393789" y="4758003"/>
            <a:ext cx="1917576" cy="307777"/>
          </a:xfrm>
          <a:prstGeom prst="rect">
            <a:avLst/>
          </a:prstGeom>
          <a:noFill/>
        </p:spPr>
        <p:txBody>
          <a:bodyPr wrap="square" rtlCol="0">
            <a:spAutoFit/>
          </a:bodyPr>
          <a:lstStyle/>
          <a:p>
            <a:pPr algn="ctr"/>
            <a:r>
              <a:rPr lang="en-GB" sz="1400" i="1" dirty="0">
                <a:solidFill>
                  <a:prstClr val="black"/>
                </a:solidFill>
                <a:cs typeface="Arial" pitchFamily="34" charset="0"/>
              </a:rPr>
              <a:t>Impact of the delay</a:t>
            </a:r>
          </a:p>
        </p:txBody>
      </p:sp>
      <p:sp>
        <p:nvSpPr>
          <p:cNvPr id="11" name="TextBox 10"/>
          <p:cNvSpPr txBox="1"/>
          <p:nvPr/>
        </p:nvSpPr>
        <p:spPr>
          <a:xfrm>
            <a:off x="5415344" y="4786116"/>
            <a:ext cx="2581929" cy="307777"/>
          </a:xfrm>
          <a:prstGeom prst="rect">
            <a:avLst/>
          </a:prstGeom>
          <a:noFill/>
        </p:spPr>
        <p:txBody>
          <a:bodyPr wrap="square" rtlCol="0">
            <a:spAutoFit/>
          </a:bodyPr>
          <a:lstStyle/>
          <a:p>
            <a:pPr algn="ctr"/>
            <a:r>
              <a:rPr lang="en-GB" sz="1400" i="1" dirty="0">
                <a:solidFill>
                  <a:prstClr val="black"/>
                </a:solidFill>
                <a:cs typeface="Arial" pitchFamily="34" charset="0"/>
              </a:rPr>
              <a:t>How well delay was dealt with</a:t>
            </a:r>
          </a:p>
        </p:txBody>
      </p:sp>
    </p:spTree>
    <p:extLst>
      <p:ext uri="{BB962C8B-B14F-4D97-AF65-F5344CB8AC3E}">
        <p14:creationId xmlns:p14="http://schemas.microsoft.com/office/powerpoint/2010/main" val="14619103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949324" y="742949"/>
            <a:ext cx="6988175" cy="2772607"/>
          </a:xfrm>
        </p:spPr>
        <p:txBody>
          <a:bodyPr/>
          <a:lstStyle/>
          <a:p>
            <a:pPr algn="ctr"/>
            <a:r>
              <a:rPr lang="en-GB" dirty="0">
                <a:latin typeface="Arial" pitchFamily="34" charset="0"/>
                <a:cs typeface="Arial" pitchFamily="34" charset="0"/>
              </a:rPr>
              <a:t>Caledonian Sleeper</a:t>
            </a:r>
          </a:p>
          <a:p>
            <a:pPr algn="ctr"/>
            <a:endParaRPr lang="en-GB" sz="2800" dirty="0">
              <a:latin typeface="Arial" pitchFamily="34" charset="0"/>
              <a:cs typeface="Arial" pitchFamily="34" charset="0"/>
            </a:endParaRPr>
          </a:p>
          <a:p>
            <a:pPr algn="ctr"/>
            <a:r>
              <a:rPr lang="en-GB" sz="4000" dirty="0">
                <a:latin typeface="Arial" pitchFamily="34" charset="0"/>
                <a:cs typeface="Arial" pitchFamily="34" charset="0"/>
              </a:rPr>
              <a:t>Facilities for those with a disability or illness</a:t>
            </a:r>
            <a:endParaRPr lang="en-GB" sz="4000" i="1" dirty="0">
              <a:latin typeface="Arial" pitchFamily="34" charset="0"/>
              <a:cs typeface="Arial" pitchFamily="34" charset="0"/>
            </a:endParaRPr>
          </a:p>
          <a:p>
            <a:endParaRPr lang="en-GB" dirty="0"/>
          </a:p>
        </p:txBody>
      </p:sp>
    </p:spTree>
    <p:extLst>
      <p:ext uri="{BB962C8B-B14F-4D97-AF65-F5344CB8AC3E}">
        <p14:creationId xmlns:p14="http://schemas.microsoft.com/office/powerpoint/2010/main" val="5586197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90575" y="5295435"/>
            <a:ext cx="7067550" cy="369332"/>
          </a:xfrm>
          <a:prstGeom prst="rect">
            <a:avLst/>
          </a:prstGeom>
          <a:noFill/>
        </p:spPr>
        <p:txBody>
          <a:bodyPr wrap="square" rtlCol="0">
            <a:spAutoFit/>
          </a:bodyPr>
          <a:lstStyle/>
          <a:p>
            <a:r>
              <a:rPr lang="en-GB" sz="900" i="1" dirty="0">
                <a:solidFill>
                  <a:prstClr val="white">
                    <a:lumMod val="50000"/>
                  </a:prstClr>
                </a:solidFill>
              </a:rPr>
              <a:t>Q40b. How satisfied are you that Caledonian Sleeper provides a service which is suitable to your personal needs</a:t>
            </a:r>
            <a:r>
              <a:rPr lang="en-GB" sz="900" i="1" dirty="0">
                <a:solidFill>
                  <a:srgbClr val="928B81"/>
                </a:solidFill>
                <a:cs typeface="Arial" pitchFamily="34" charset="0"/>
              </a:rPr>
              <a:t>?</a:t>
            </a:r>
          </a:p>
          <a:p>
            <a:r>
              <a:rPr lang="en-GB" sz="900" i="1" dirty="0">
                <a:solidFill>
                  <a:srgbClr val="928B81"/>
                </a:solidFill>
                <a:cs typeface="Arial" pitchFamily="34" charset="0"/>
              </a:rPr>
              <a:t>Base: All those who have a disability or illness that affects their ability to travel on the Caledonian Sleeper (29*) *Caution – low base</a:t>
            </a:r>
            <a:endParaRPr lang="en-GB" sz="900" i="1" dirty="0">
              <a:solidFill>
                <a:prstClr val="white">
                  <a:lumMod val="50000"/>
                </a:prstClr>
              </a:solidFill>
            </a:endParaRPr>
          </a:p>
        </p:txBody>
      </p:sp>
      <p:sp>
        <p:nvSpPr>
          <p:cNvPr id="9" name="TextBox 8"/>
          <p:cNvSpPr txBox="1"/>
          <p:nvPr/>
        </p:nvSpPr>
        <p:spPr>
          <a:xfrm>
            <a:off x="434975" y="1037583"/>
            <a:ext cx="5400600" cy="307777"/>
          </a:xfrm>
          <a:prstGeom prst="rect">
            <a:avLst/>
          </a:prstGeom>
          <a:noFill/>
        </p:spPr>
        <p:txBody>
          <a:bodyPr wrap="square" rtlCol="0">
            <a:spAutoFit/>
          </a:bodyPr>
          <a:lstStyle/>
          <a:p>
            <a:r>
              <a:rPr lang="en-GB" sz="1400" i="1" dirty="0">
                <a:solidFill>
                  <a:prstClr val="black"/>
                </a:solidFill>
                <a:cs typeface="Arial" pitchFamily="34" charset="0"/>
              </a:rPr>
              <a:t>Quarter 1 2025/26 %</a:t>
            </a:r>
          </a:p>
        </p:txBody>
      </p:sp>
      <p:graphicFrame>
        <p:nvGraphicFramePr>
          <p:cNvPr id="5" name="Chart 4"/>
          <p:cNvGraphicFramePr/>
          <p:nvPr>
            <p:extLst>
              <p:ext uri="{D42A27DB-BD31-4B8C-83A1-F6EECF244321}">
                <p14:modId xmlns:p14="http://schemas.microsoft.com/office/powerpoint/2010/main" val="3931093908"/>
              </p:ext>
            </p:extLst>
          </p:nvPr>
        </p:nvGraphicFramePr>
        <p:xfrm>
          <a:off x="1524000" y="1210566"/>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2"/>
          <p:cNvSpPr>
            <a:spLocks noGrp="1"/>
          </p:cNvSpPr>
          <p:nvPr>
            <p:ph type="title"/>
          </p:nvPr>
        </p:nvSpPr>
        <p:spPr>
          <a:xfrm>
            <a:off x="434975" y="166191"/>
            <a:ext cx="8042275" cy="608012"/>
          </a:xfrm>
        </p:spPr>
        <p:txBody>
          <a:bodyPr/>
          <a:lstStyle/>
          <a:p>
            <a:r>
              <a:rPr lang="en-GB" dirty="0"/>
              <a:t>Satisfaction that Caledonian Sleeper provides a service suitable to needs</a:t>
            </a:r>
          </a:p>
        </p:txBody>
      </p:sp>
    </p:spTree>
    <p:extLst>
      <p:ext uri="{BB962C8B-B14F-4D97-AF65-F5344CB8AC3E}">
        <p14:creationId xmlns:p14="http://schemas.microsoft.com/office/powerpoint/2010/main" val="2181346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888986839"/>
              </p:ext>
            </p:extLst>
          </p:nvPr>
        </p:nvGraphicFramePr>
        <p:xfrm>
          <a:off x="886222" y="804158"/>
          <a:ext cx="744458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2"/>
          <p:cNvSpPr txBox="1">
            <a:spLocks/>
          </p:cNvSpPr>
          <p:nvPr/>
        </p:nvSpPr>
        <p:spPr>
          <a:xfrm>
            <a:off x="587375" y="468669"/>
            <a:ext cx="8042275" cy="608012"/>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rgbClr val="375533"/>
                </a:solidFill>
              </a:rPr>
              <a:t>Overall rating of experience by route</a:t>
            </a:r>
          </a:p>
        </p:txBody>
      </p:sp>
      <p:sp>
        <p:nvSpPr>
          <p:cNvPr id="6" name="TextBox 5"/>
          <p:cNvSpPr txBox="1"/>
          <p:nvPr/>
        </p:nvSpPr>
        <p:spPr>
          <a:xfrm>
            <a:off x="790575" y="5330945"/>
            <a:ext cx="7067550" cy="369332"/>
          </a:xfrm>
          <a:prstGeom prst="rect">
            <a:avLst/>
          </a:prstGeom>
          <a:noFill/>
        </p:spPr>
        <p:txBody>
          <a:bodyPr wrap="square" rtlCol="0">
            <a:spAutoFit/>
          </a:bodyPr>
          <a:lstStyle/>
          <a:p>
            <a:r>
              <a:rPr lang="en-GB" sz="900" i="1" dirty="0">
                <a:solidFill>
                  <a:prstClr val="white">
                    <a:lumMod val="50000"/>
                  </a:prstClr>
                </a:solidFill>
              </a:rPr>
              <a:t>Q11a. How many stars do you give the Caledonian Sleeper for the experience overall</a:t>
            </a:r>
            <a:r>
              <a:rPr lang="en-GB" sz="900" i="1" dirty="0">
                <a:solidFill>
                  <a:srgbClr val="928B81"/>
                </a:solidFill>
                <a:cs typeface="Arial" pitchFamily="34" charset="0"/>
              </a:rPr>
              <a:t>?</a:t>
            </a:r>
          </a:p>
          <a:p>
            <a:r>
              <a:rPr lang="en-GB" sz="900" i="1" dirty="0">
                <a:solidFill>
                  <a:srgbClr val="928B81"/>
                </a:solidFill>
                <a:cs typeface="Arial" pitchFamily="34" charset="0"/>
              </a:rPr>
              <a:t>Base: in brackets above</a:t>
            </a:r>
            <a:endParaRPr lang="en-GB" sz="900" i="1" dirty="0">
              <a:solidFill>
                <a:prstClr val="white">
                  <a:lumMod val="50000"/>
                </a:prstClr>
              </a:solidFill>
            </a:endParaRPr>
          </a:p>
        </p:txBody>
      </p:sp>
    </p:spTree>
    <p:extLst>
      <p:ext uri="{BB962C8B-B14F-4D97-AF65-F5344CB8AC3E}">
        <p14:creationId xmlns:p14="http://schemas.microsoft.com/office/powerpoint/2010/main" val="5261098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p:cNvSpPr>
            <a:spLocks noGrp="1"/>
          </p:cNvSpPr>
          <p:nvPr>
            <p:ph type="title"/>
          </p:nvPr>
        </p:nvSpPr>
        <p:spPr>
          <a:xfrm>
            <a:off x="0" y="120475"/>
            <a:ext cx="9143999" cy="608012"/>
          </a:xfrm>
        </p:spPr>
        <p:txBody>
          <a:bodyPr/>
          <a:lstStyle/>
          <a:p>
            <a:pPr algn="ctr"/>
            <a:r>
              <a:rPr lang="en-GB" dirty="0"/>
              <a:t>Providing a service suitable to needs</a:t>
            </a:r>
            <a:br>
              <a:rPr lang="en-GB" dirty="0"/>
            </a:br>
            <a:r>
              <a:rPr lang="en-GB" dirty="0"/>
              <a:t> – customer comments</a:t>
            </a:r>
          </a:p>
        </p:txBody>
      </p:sp>
      <p:sp>
        <p:nvSpPr>
          <p:cNvPr id="21" name="TextBox 20"/>
          <p:cNvSpPr txBox="1"/>
          <p:nvPr/>
        </p:nvSpPr>
        <p:spPr>
          <a:xfrm>
            <a:off x="790575" y="5365432"/>
            <a:ext cx="7067550" cy="230832"/>
          </a:xfrm>
          <a:prstGeom prst="rect">
            <a:avLst/>
          </a:prstGeom>
          <a:noFill/>
        </p:spPr>
        <p:txBody>
          <a:bodyPr wrap="square" rtlCol="0">
            <a:spAutoFit/>
          </a:bodyPr>
          <a:lstStyle/>
          <a:p>
            <a:r>
              <a:rPr lang="en-GB" sz="900" i="1" dirty="0">
                <a:solidFill>
                  <a:prstClr val="white">
                    <a:lumMod val="50000"/>
                  </a:prstClr>
                </a:solidFill>
              </a:rPr>
              <a:t>Q40c. What could Caledonian Sleeper do to improve its service to you?</a:t>
            </a:r>
            <a:endParaRPr lang="en-GB" sz="900" i="1" dirty="0">
              <a:solidFill>
                <a:srgbClr val="928B81"/>
              </a:solidFill>
              <a:cs typeface="Arial" pitchFamily="34" charset="0"/>
            </a:endParaRPr>
          </a:p>
        </p:txBody>
      </p:sp>
      <p:sp>
        <p:nvSpPr>
          <p:cNvPr id="7" name="Rounded Rectangular Callout 16">
            <a:extLst>
              <a:ext uri="{FF2B5EF4-FFF2-40B4-BE49-F238E27FC236}">
                <a16:creationId xmlns:a16="http://schemas.microsoft.com/office/drawing/2014/main" id="{1A410233-DF08-4943-9D1A-7240AD58EA5F}"/>
              </a:ext>
            </a:extLst>
          </p:cNvPr>
          <p:cNvSpPr/>
          <p:nvPr/>
        </p:nvSpPr>
        <p:spPr>
          <a:xfrm>
            <a:off x="4324350" y="1651522"/>
            <a:ext cx="2369965" cy="582721"/>
          </a:xfrm>
          <a:prstGeom prst="wedgeRoundRectCallout">
            <a:avLst>
              <a:gd name="adj1" fmla="val -19658"/>
              <a:gd name="adj2" fmla="val 6843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Make sure there are adequate facilities and space for those with limited mobility.</a:t>
            </a:r>
          </a:p>
        </p:txBody>
      </p:sp>
      <p:sp>
        <p:nvSpPr>
          <p:cNvPr id="3" name="Rounded Rectangular Callout 16">
            <a:extLst>
              <a:ext uri="{FF2B5EF4-FFF2-40B4-BE49-F238E27FC236}">
                <a16:creationId xmlns:a16="http://schemas.microsoft.com/office/drawing/2014/main" id="{0A15A177-3B5D-0B78-962D-2EB70A29CA86}"/>
              </a:ext>
            </a:extLst>
          </p:cNvPr>
          <p:cNvSpPr/>
          <p:nvPr/>
        </p:nvSpPr>
        <p:spPr>
          <a:xfrm>
            <a:off x="2108870" y="2468546"/>
            <a:ext cx="2614032" cy="1789947"/>
          </a:xfrm>
          <a:prstGeom prst="wedgeRoundRectCallout">
            <a:avLst>
              <a:gd name="adj1" fmla="val 11846"/>
              <a:gd name="adj2" fmla="val 61884"/>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I use a walking stick due to a degenerative condition. Unexpected, lengthy delays resulting in long periods of walking (platform change at Euston on the outward journey) and standing (chaotic boarding at Edinburgh), along with the attendant stress, are deeply unhelpful. Removing those conditions - or at least providing timely and transparent information so that I can plan accordingly - would have helped.</a:t>
            </a:r>
          </a:p>
        </p:txBody>
      </p:sp>
      <p:sp>
        <p:nvSpPr>
          <p:cNvPr id="2" name="Rounded Rectangular Callout 16">
            <a:extLst>
              <a:ext uri="{FF2B5EF4-FFF2-40B4-BE49-F238E27FC236}">
                <a16:creationId xmlns:a16="http://schemas.microsoft.com/office/drawing/2014/main" id="{FA889BD0-DA03-9445-27BE-FC2D671B2E88}"/>
              </a:ext>
            </a:extLst>
          </p:cNvPr>
          <p:cNvSpPr/>
          <p:nvPr/>
        </p:nvSpPr>
        <p:spPr>
          <a:xfrm>
            <a:off x="4974396" y="3270733"/>
            <a:ext cx="1181814" cy="529104"/>
          </a:xfrm>
          <a:prstGeom prst="wedgeRoundRectCallout">
            <a:avLst>
              <a:gd name="adj1" fmla="val 19898"/>
              <a:gd name="adj2" fmla="val 6819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Better lounges more suitable for business travel.</a:t>
            </a:r>
          </a:p>
        </p:txBody>
      </p:sp>
      <p:sp>
        <p:nvSpPr>
          <p:cNvPr id="5" name="Rounded Rectangular Callout 16">
            <a:extLst>
              <a:ext uri="{FF2B5EF4-FFF2-40B4-BE49-F238E27FC236}">
                <a16:creationId xmlns:a16="http://schemas.microsoft.com/office/drawing/2014/main" id="{64A1F505-3F32-EE96-1E62-2CB7FDF5DCD4}"/>
              </a:ext>
            </a:extLst>
          </p:cNvPr>
          <p:cNvSpPr/>
          <p:nvPr/>
        </p:nvSpPr>
        <p:spPr>
          <a:xfrm>
            <a:off x="2794609" y="1839843"/>
            <a:ext cx="1242554" cy="394400"/>
          </a:xfrm>
          <a:prstGeom prst="wedgeRoundRectCallout">
            <a:avLst>
              <a:gd name="adj1" fmla="val 20143"/>
              <a:gd name="adj2" fmla="val -74616"/>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No cramped bunks.</a:t>
            </a:r>
          </a:p>
        </p:txBody>
      </p:sp>
      <p:sp>
        <p:nvSpPr>
          <p:cNvPr id="4" name="Rounded Rectangular Callout 16">
            <a:extLst>
              <a:ext uri="{FF2B5EF4-FFF2-40B4-BE49-F238E27FC236}">
                <a16:creationId xmlns:a16="http://schemas.microsoft.com/office/drawing/2014/main" id="{EE78E745-DB42-0519-E55D-E4BFC18FF368}"/>
              </a:ext>
            </a:extLst>
          </p:cNvPr>
          <p:cNvSpPr/>
          <p:nvPr/>
        </p:nvSpPr>
        <p:spPr>
          <a:xfrm>
            <a:off x="4974396" y="2468546"/>
            <a:ext cx="1481208" cy="529104"/>
          </a:xfrm>
          <a:prstGeom prst="wedgeRoundRectCallout">
            <a:avLst>
              <a:gd name="adj1" fmla="val 19898"/>
              <a:gd name="adj2" fmla="val 6819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
            <a:r>
              <a:rPr lang="en-GB" sz="1000" i="1" dirty="0">
                <a:solidFill>
                  <a:prstClr val="black"/>
                </a:solidFill>
                <a:latin typeface="Calibri"/>
              </a:rPr>
              <a:t>Shower not functional for someone who has a disability.</a:t>
            </a:r>
          </a:p>
        </p:txBody>
      </p:sp>
    </p:spTree>
    <p:extLst>
      <p:ext uri="{BB962C8B-B14F-4D97-AF65-F5344CB8AC3E}">
        <p14:creationId xmlns:p14="http://schemas.microsoft.com/office/powerpoint/2010/main" val="32986332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39635" y="742950"/>
            <a:ext cx="6988175" cy="825500"/>
          </a:xfrm>
        </p:spPr>
        <p:txBody>
          <a:bodyPr/>
          <a:lstStyle/>
          <a:p>
            <a:pPr algn="ctr"/>
            <a:r>
              <a:rPr lang="en-GB" dirty="0">
                <a:latin typeface="Arial" pitchFamily="34" charset="0"/>
                <a:cs typeface="Arial" pitchFamily="34" charset="0"/>
              </a:rPr>
              <a:t>Caledonian Sleeper</a:t>
            </a:r>
          </a:p>
          <a:p>
            <a:pPr algn="ctr"/>
            <a:endParaRPr lang="en-GB" sz="2800" dirty="0">
              <a:latin typeface="Arial" pitchFamily="34" charset="0"/>
              <a:cs typeface="Arial" pitchFamily="34" charset="0"/>
            </a:endParaRPr>
          </a:p>
          <a:p>
            <a:pPr algn="ctr"/>
            <a:r>
              <a:rPr lang="en-GB" sz="4000" dirty="0">
                <a:latin typeface="Arial" pitchFamily="34" charset="0"/>
                <a:cs typeface="Arial" pitchFamily="34" charset="0"/>
              </a:rPr>
              <a:t>Appendix</a:t>
            </a:r>
            <a:endParaRPr lang="en-GB" sz="4000" i="1" dirty="0">
              <a:latin typeface="Arial" pitchFamily="34" charset="0"/>
              <a:cs typeface="Arial" pitchFamily="34" charset="0"/>
            </a:endParaRPr>
          </a:p>
          <a:p>
            <a:endParaRPr lang="en-GB" dirty="0"/>
          </a:p>
        </p:txBody>
      </p:sp>
    </p:spTree>
    <p:extLst>
      <p:ext uri="{BB962C8B-B14F-4D97-AF65-F5344CB8AC3E}">
        <p14:creationId xmlns:p14="http://schemas.microsoft.com/office/powerpoint/2010/main" val="5925452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197297696"/>
              </p:ext>
            </p:extLst>
          </p:nvPr>
        </p:nvGraphicFramePr>
        <p:xfrm>
          <a:off x="3145552" y="620731"/>
          <a:ext cx="2714625" cy="3329940"/>
        </p:xfrm>
        <a:graphic>
          <a:graphicData uri="http://schemas.openxmlformats.org/drawingml/2006/table">
            <a:tbl>
              <a:tblPr firstRow="1" bandRow="1">
                <a:tableStyleId>{5C22544A-7EE6-4342-B048-85BDC9FD1C3A}</a:tableStyleId>
              </a:tblPr>
              <a:tblGrid>
                <a:gridCol w="1973589">
                  <a:extLst>
                    <a:ext uri="{9D8B030D-6E8A-4147-A177-3AD203B41FA5}">
                      <a16:colId xmlns:a16="http://schemas.microsoft.com/office/drawing/2014/main" val="20000"/>
                    </a:ext>
                  </a:extLst>
                </a:gridCol>
                <a:gridCol w="741036">
                  <a:extLst>
                    <a:ext uri="{9D8B030D-6E8A-4147-A177-3AD203B41FA5}">
                      <a16:colId xmlns:a16="http://schemas.microsoft.com/office/drawing/2014/main" val="20001"/>
                    </a:ext>
                  </a:extLst>
                </a:gridCol>
              </a:tblGrid>
              <a:tr h="254857">
                <a:tc>
                  <a:txBody>
                    <a:bodyPr/>
                    <a:lstStyle/>
                    <a:p>
                      <a:pPr algn="l"/>
                      <a:r>
                        <a:rPr lang="en-GB" sz="800" i="1" dirty="0">
                          <a:solidFill>
                            <a:schemeClr val="tx1"/>
                          </a:solidFill>
                          <a:latin typeface="Arial" pitchFamily="34" charset="0"/>
                          <a:cs typeface="Arial" pitchFamily="34" charset="0"/>
                        </a:rPr>
                        <a:t>Sample</a:t>
                      </a:r>
                      <a:r>
                        <a:rPr lang="en-GB" sz="800" i="1" baseline="0" dirty="0">
                          <a:solidFill>
                            <a:schemeClr val="tx1"/>
                          </a:solidFill>
                          <a:latin typeface="Arial" pitchFamily="34" charset="0"/>
                          <a:cs typeface="Arial" pitchFamily="34" charset="0"/>
                        </a:rPr>
                        <a:t> size</a:t>
                      </a:r>
                      <a:endParaRPr lang="en-GB" sz="800" i="1"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i="1" dirty="0">
                          <a:solidFill>
                            <a:schemeClr val="tx1"/>
                          </a:solidFill>
                          <a:latin typeface="Arial" pitchFamily="34" charset="0"/>
                          <a:cs typeface="Arial" pitchFamily="34" charset="0"/>
                        </a:rPr>
                        <a:t>609</a:t>
                      </a:r>
                    </a:p>
                    <a:p>
                      <a:pPr algn="ctr"/>
                      <a:r>
                        <a:rPr lang="en-GB" sz="800" i="1" dirty="0">
                          <a:solidFill>
                            <a:schemeClr val="tx1"/>
                          </a:solidFill>
                          <a:latin typeface="Arial" pitchFamily="34" charset="0"/>
                          <a:cs typeface="Arial"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7196">
                <a:tc>
                  <a:txBody>
                    <a:bodyPr/>
                    <a:lstStyle/>
                    <a:p>
                      <a:pPr marL="0" algn="l" defTabSz="457200" rtl="0" eaLnBrk="1" latinLnBrk="0" hangingPunct="1"/>
                      <a:r>
                        <a:rPr lang="en-GB" sz="1050" b="1" u="sng" kern="1200" dirty="0">
                          <a:solidFill>
                            <a:schemeClr val="tx1"/>
                          </a:solidFill>
                          <a:latin typeface="Arial" pitchFamily="34" charset="0"/>
                          <a:ea typeface="+mn-ea"/>
                          <a:cs typeface="Arial" pitchFamily="34" charset="0"/>
                        </a:rPr>
                        <a:t>Journey Purpose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37196">
                <a:tc>
                  <a:txBody>
                    <a:bodyPr/>
                    <a:lstStyle/>
                    <a:p>
                      <a:pPr algn="l"/>
                      <a:r>
                        <a:rPr lang="en-GB" sz="1050" b="1" dirty="0">
                          <a:solidFill>
                            <a:schemeClr val="tx1"/>
                          </a:solidFill>
                          <a:latin typeface="Arial" pitchFamily="34" charset="0"/>
                          <a:cs typeface="Arial" pitchFamily="34" charset="0"/>
                        </a:rPr>
                        <a:t>Travelling</a:t>
                      </a:r>
                      <a:r>
                        <a:rPr lang="en-GB" sz="1050" b="1" baseline="0" dirty="0">
                          <a:solidFill>
                            <a:schemeClr val="tx1"/>
                          </a:solidFill>
                          <a:latin typeface="Arial" pitchFamily="34" charset="0"/>
                          <a:cs typeface="Arial" pitchFamily="34" charset="0"/>
                        </a:rPr>
                        <a:t> for work/business</a:t>
                      </a:r>
                      <a:endParaRPr lang="en-GB" sz="1050" b="1"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1" i="0" u="none" strike="noStrike" kern="1200" dirty="0">
                          <a:solidFill>
                            <a:schemeClr val="tx1"/>
                          </a:solidFill>
                          <a:effectLst/>
                          <a:latin typeface="Arial" pitchFamily="34" charset="0"/>
                          <a:ea typeface="+mn-ea"/>
                          <a:cs typeface="Arial"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7196">
                <a:tc>
                  <a:txBody>
                    <a:bodyPr/>
                    <a:lstStyle/>
                    <a:p>
                      <a:pPr algn="l"/>
                      <a:r>
                        <a:rPr lang="en-GB" sz="1050" dirty="0">
                          <a:solidFill>
                            <a:schemeClr val="tx1"/>
                          </a:solidFill>
                          <a:latin typeface="Arial" pitchFamily="34" charset="0"/>
                          <a:cs typeface="Arial" pitchFamily="34" charset="0"/>
                        </a:rPr>
                        <a:t>Company business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chemeClr val="tx1"/>
                          </a:solidFill>
                          <a:effectLst/>
                          <a:latin typeface="Arial" pitchFamily="34" charset="0"/>
                          <a:ea typeface="+mn-ea"/>
                          <a:cs typeface="Arial"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7196">
                <a:tc>
                  <a:txBody>
                    <a:bodyPr/>
                    <a:lstStyle/>
                    <a:p>
                      <a:pPr algn="l"/>
                      <a:r>
                        <a:rPr lang="en-GB" sz="1050" dirty="0">
                          <a:solidFill>
                            <a:schemeClr val="tx1"/>
                          </a:solidFill>
                          <a:latin typeface="Arial" pitchFamily="34" charset="0"/>
                          <a:cs typeface="Arial" pitchFamily="34" charset="0"/>
                        </a:rPr>
                        <a:t>Personal</a:t>
                      </a:r>
                      <a:r>
                        <a:rPr lang="en-GB" sz="1050" baseline="0" dirty="0">
                          <a:solidFill>
                            <a:schemeClr val="tx1"/>
                          </a:solidFill>
                          <a:latin typeface="Arial" pitchFamily="34" charset="0"/>
                          <a:cs typeface="Arial" pitchFamily="34" charset="0"/>
                        </a:rPr>
                        <a:t> Business</a:t>
                      </a:r>
                      <a:endParaRPr lang="en-GB" sz="105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chemeClr val="tx1"/>
                          </a:solidFill>
                          <a:effectLst/>
                          <a:latin typeface="Arial" pitchFamily="34" charset="0"/>
                          <a:ea typeface="+mn-ea"/>
                          <a:cs typeface="Arial"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7196">
                <a:tc>
                  <a:txBody>
                    <a:bodyPr/>
                    <a:lstStyle/>
                    <a:p>
                      <a:pPr algn="l"/>
                      <a:r>
                        <a:rPr lang="en-GB" sz="1050" b="0" u="none" dirty="0">
                          <a:solidFill>
                            <a:schemeClr val="tx1"/>
                          </a:solidFill>
                          <a:latin typeface="Arial" pitchFamily="34" charset="0"/>
                          <a:cs typeface="Arial" pitchFamily="34" charset="0"/>
                        </a:rPr>
                        <a:t>Regular travel between home and workplace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chemeClr val="tx1"/>
                          </a:solidFill>
                          <a:effectLst/>
                          <a:latin typeface="Arial" pitchFamily="34" charset="0"/>
                          <a:ea typeface="+mn-ea"/>
                          <a:cs typeface="Arial"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7196">
                <a:tc>
                  <a:txBody>
                    <a:bodyPr/>
                    <a:lstStyle/>
                    <a:p>
                      <a:pPr algn="l"/>
                      <a:r>
                        <a:rPr lang="en-GB" sz="1050" b="1" dirty="0">
                          <a:solidFill>
                            <a:schemeClr val="tx1"/>
                          </a:solidFill>
                          <a:latin typeface="Arial" pitchFamily="34" charset="0"/>
                          <a:cs typeface="Arial" pitchFamily="34" charset="0"/>
                        </a:rPr>
                        <a:t>Leisure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1" i="0" u="none" strike="noStrike" kern="1200" dirty="0">
                          <a:solidFill>
                            <a:schemeClr val="tx1"/>
                          </a:solidFill>
                          <a:effectLst/>
                          <a:latin typeface="Arial" pitchFamily="34" charset="0"/>
                          <a:ea typeface="+mn-ea"/>
                          <a:cs typeface="Arial" pitchFamily="34" charset="0"/>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7196">
                <a:tc>
                  <a:txBody>
                    <a:bodyPr/>
                    <a:lstStyle/>
                    <a:p>
                      <a:pPr algn="l"/>
                      <a:r>
                        <a:rPr lang="en-GB" sz="1050" b="0" u="none" dirty="0">
                          <a:solidFill>
                            <a:schemeClr val="tx1"/>
                          </a:solidFill>
                          <a:latin typeface="Arial" pitchFamily="34" charset="0"/>
                          <a:cs typeface="Arial" pitchFamily="34" charset="0"/>
                        </a:rPr>
                        <a:t>Visiting</a:t>
                      </a:r>
                      <a:r>
                        <a:rPr lang="en-GB" sz="1050" b="0" u="none" baseline="0" dirty="0">
                          <a:solidFill>
                            <a:schemeClr val="tx1"/>
                          </a:solidFill>
                          <a:latin typeface="Arial" pitchFamily="34" charset="0"/>
                          <a:cs typeface="Arial" pitchFamily="34" charset="0"/>
                        </a:rPr>
                        <a:t> friends/ relatives</a:t>
                      </a:r>
                      <a:endParaRPr lang="en-GB" sz="1050" b="0" u="none"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chemeClr val="tx1"/>
                          </a:solidFill>
                          <a:effectLst/>
                          <a:latin typeface="Arial" pitchFamily="34" charset="0"/>
                          <a:ea typeface="+mn-ea"/>
                          <a:cs typeface="Arial"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7196">
                <a:tc>
                  <a:txBody>
                    <a:bodyPr/>
                    <a:lstStyle/>
                    <a:p>
                      <a:pPr algn="l"/>
                      <a:r>
                        <a:rPr lang="en-GB" sz="1050" dirty="0">
                          <a:solidFill>
                            <a:schemeClr val="tx1"/>
                          </a:solidFill>
                          <a:latin typeface="Arial" pitchFamily="34" charset="0"/>
                          <a:cs typeface="Arial" pitchFamily="34" charset="0"/>
                        </a:rPr>
                        <a:t>Holiday/</a:t>
                      </a:r>
                      <a:r>
                        <a:rPr lang="en-GB" sz="1050" baseline="0" dirty="0">
                          <a:solidFill>
                            <a:schemeClr val="tx1"/>
                          </a:solidFill>
                          <a:latin typeface="Arial" pitchFamily="34" charset="0"/>
                          <a:cs typeface="Arial" pitchFamily="34" charset="0"/>
                        </a:rPr>
                        <a:t> short break</a:t>
                      </a:r>
                      <a:endParaRPr lang="en-GB" sz="105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chemeClr val="tx1"/>
                          </a:solidFill>
                          <a:effectLst/>
                          <a:latin typeface="Arial" pitchFamily="34" charset="0"/>
                          <a:ea typeface="+mn-ea"/>
                          <a:cs typeface="Arial" pitchFamily="34" charset="0"/>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37196">
                <a:tc>
                  <a:txBody>
                    <a:bodyPr/>
                    <a:lstStyle/>
                    <a:p>
                      <a:pPr algn="l"/>
                      <a:r>
                        <a:rPr lang="en-GB" sz="1050" dirty="0">
                          <a:solidFill>
                            <a:schemeClr val="tx1"/>
                          </a:solidFill>
                          <a:latin typeface="Arial" pitchFamily="34" charset="0"/>
                          <a:cs typeface="Arial" pitchFamily="34" charset="0"/>
                        </a:rPr>
                        <a:t>Attending a sporting/ musical/ theatrical/ charity event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chemeClr val="tx1"/>
                          </a:solidFill>
                          <a:effectLst/>
                          <a:latin typeface="Arial" pitchFamily="34" charset="0"/>
                          <a:ea typeface="+mn-ea"/>
                          <a:cs typeface="Arial"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37196">
                <a:tc>
                  <a:txBody>
                    <a:bodyPr/>
                    <a:lstStyle/>
                    <a:p>
                      <a:pPr algn="l"/>
                      <a:r>
                        <a:rPr lang="en-GB" sz="1050" b="1" dirty="0">
                          <a:solidFill>
                            <a:schemeClr val="tx1"/>
                          </a:solidFill>
                          <a:latin typeface="Arial" pitchFamily="34" charset="0"/>
                          <a:cs typeface="Arial" pitchFamily="34" charset="0"/>
                        </a:rPr>
                        <a:t>Other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1" i="0" u="none" strike="noStrike" kern="1200" dirty="0">
                          <a:solidFill>
                            <a:schemeClr val="tx1"/>
                          </a:solidFill>
                          <a:effectLst/>
                          <a:latin typeface="Arial" pitchFamily="34" charset="0"/>
                          <a:ea typeface="+mn-ea"/>
                          <a:cs typeface="Arial"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54555573"/>
              </p:ext>
            </p:extLst>
          </p:nvPr>
        </p:nvGraphicFramePr>
        <p:xfrm>
          <a:off x="174463" y="620731"/>
          <a:ext cx="2714625" cy="5113020"/>
        </p:xfrm>
        <a:graphic>
          <a:graphicData uri="http://schemas.openxmlformats.org/drawingml/2006/table">
            <a:tbl>
              <a:tblPr firstRow="1" bandRow="1">
                <a:tableStyleId>{5C22544A-7EE6-4342-B048-85BDC9FD1C3A}</a:tableStyleId>
              </a:tblPr>
              <a:tblGrid>
                <a:gridCol w="1539858">
                  <a:extLst>
                    <a:ext uri="{9D8B030D-6E8A-4147-A177-3AD203B41FA5}">
                      <a16:colId xmlns:a16="http://schemas.microsoft.com/office/drawing/2014/main" val="20000"/>
                    </a:ext>
                  </a:extLst>
                </a:gridCol>
                <a:gridCol w="1174767">
                  <a:extLst>
                    <a:ext uri="{9D8B030D-6E8A-4147-A177-3AD203B41FA5}">
                      <a16:colId xmlns:a16="http://schemas.microsoft.com/office/drawing/2014/main" val="20001"/>
                    </a:ext>
                  </a:extLst>
                </a:gridCol>
              </a:tblGrid>
              <a:tr h="320137">
                <a:tc>
                  <a:txBody>
                    <a:bodyPr/>
                    <a:lstStyle/>
                    <a:p>
                      <a:pPr algn="l"/>
                      <a:r>
                        <a:rPr lang="en-GB" sz="800" i="1" dirty="0">
                          <a:solidFill>
                            <a:schemeClr val="tx1"/>
                          </a:solidFill>
                          <a:latin typeface="Arial" pitchFamily="34" charset="0"/>
                          <a:cs typeface="Arial" pitchFamily="34" charset="0"/>
                        </a:rPr>
                        <a:t>Sample</a:t>
                      </a:r>
                      <a:r>
                        <a:rPr lang="en-GB" sz="800" i="1" baseline="0" dirty="0">
                          <a:solidFill>
                            <a:schemeClr val="tx1"/>
                          </a:solidFill>
                          <a:latin typeface="Arial" pitchFamily="34" charset="0"/>
                          <a:cs typeface="Arial" pitchFamily="34" charset="0"/>
                        </a:rPr>
                        <a:t> size</a:t>
                      </a:r>
                      <a:endParaRPr lang="en-GB" sz="800" i="1"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i="1" dirty="0">
                          <a:solidFill>
                            <a:schemeClr val="tx1"/>
                          </a:solidFill>
                          <a:latin typeface="Arial" pitchFamily="34" charset="0"/>
                          <a:cs typeface="Arial" pitchFamily="34" charset="0"/>
                        </a:rPr>
                        <a:t>609</a:t>
                      </a:r>
                    </a:p>
                    <a:p>
                      <a:pPr algn="ctr"/>
                      <a:r>
                        <a:rPr lang="en-GB" sz="800" i="1" dirty="0">
                          <a:solidFill>
                            <a:schemeClr val="tx1"/>
                          </a:solidFill>
                          <a:latin typeface="Arial" pitchFamily="34" charset="0"/>
                          <a:cs typeface="Arial"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0103">
                <a:tc>
                  <a:txBody>
                    <a:bodyPr/>
                    <a:lstStyle/>
                    <a:p>
                      <a:pPr algn="l"/>
                      <a:r>
                        <a:rPr lang="en-GB" sz="1050" b="1" u="sng" dirty="0">
                          <a:solidFill>
                            <a:schemeClr val="tx1"/>
                          </a:solidFill>
                          <a:latin typeface="Arial" pitchFamily="34" charset="0"/>
                          <a:cs typeface="Arial" pitchFamily="34" charset="0"/>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40103">
                <a:tc>
                  <a:txBody>
                    <a:bodyPr/>
                    <a:lstStyle/>
                    <a:p>
                      <a:pPr algn="l"/>
                      <a:r>
                        <a:rPr lang="en-GB" sz="1050" dirty="0">
                          <a:solidFill>
                            <a:schemeClr val="tx1"/>
                          </a:solidFill>
                          <a:latin typeface="Arial" pitchFamily="34" charset="0"/>
                          <a:cs typeface="Arial" pitchFamily="34" charset="0"/>
                        </a:rPr>
                        <a:t>16-34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0103">
                <a:tc>
                  <a:txBody>
                    <a:bodyPr/>
                    <a:lstStyle/>
                    <a:p>
                      <a:pPr algn="l"/>
                      <a:r>
                        <a:rPr lang="en-GB" sz="1050" dirty="0">
                          <a:solidFill>
                            <a:schemeClr val="tx1"/>
                          </a:solidFill>
                          <a:latin typeface="Arial" pitchFamily="34" charset="0"/>
                          <a:cs typeface="Arial" pitchFamily="34" charset="0"/>
                        </a:rPr>
                        <a:t>35-54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0103">
                <a:tc>
                  <a:txBody>
                    <a:bodyPr/>
                    <a:lstStyle/>
                    <a:p>
                      <a:pPr algn="l"/>
                      <a:r>
                        <a:rPr lang="en-GB" sz="1050" dirty="0">
                          <a:solidFill>
                            <a:schemeClr val="tx1"/>
                          </a:solidFill>
                          <a:latin typeface="Arial" pitchFamily="34" charset="0"/>
                          <a:cs typeface="Arial" pitchFamily="34" charset="0"/>
                        </a:rPr>
                        <a:t>55+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0103">
                <a:tc>
                  <a:txBody>
                    <a:bodyPr/>
                    <a:lstStyle/>
                    <a:p>
                      <a:pPr algn="l"/>
                      <a:r>
                        <a:rPr lang="en-GB" sz="1050" dirty="0">
                          <a:solidFill>
                            <a:schemeClr val="tx1"/>
                          </a:solidFill>
                          <a:latin typeface="Arial" pitchFamily="34" charset="0"/>
                          <a:cs typeface="Arial" pitchFamily="34" charset="0"/>
                        </a:rPr>
                        <a:t>Not stated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0103">
                <a:tc>
                  <a:txBody>
                    <a:bodyPr/>
                    <a:lstStyle/>
                    <a:p>
                      <a:pPr algn="l"/>
                      <a:r>
                        <a:rPr lang="en-GB" sz="1050" b="1" u="sng" dirty="0">
                          <a:solidFill>
                            <a:schemeClr val="tx1"/>
                          </a:solidFill>
                          <a:latin typeface="Arial" pitchFamily="34" charset="0"/>
                          <a:cs typeface="Arial" pitchFamily="34" charset="0"/>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0" i="0" u="none" strike="noStrike" kern="1200" dirty="0">
                        <a:solidFill>
                          <a:srgbClr val="000000"/>
                        </a:solidFill>
                        <a:effectLst/>
                        <a:latin typeface="Arial" pitchFamily="34" charset="0"/>
                        <a:ea typeface="+mn-ea"/>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6"/>
                  </a:ext>
                </a:extLst>
              </a:tr>
              <a:tr h="240103">
                <a:tc>
                  <a:txBody>
                    <a:bodyPr/>
                    <a:lstStyle/>
                    <a:p>
                      <a:pPr algn="l"/>
                      <a:r>
                        <a:rPr lang="en-GB" sz="1050" dirty="0">
                          <a:solidFill>
                            <a:schemeClr val="tx1"/>
                          </a:solidFill>
                          <a:latin typeface="Arial" pitchFamily="34" charset="0"/>
                          <a:cs typeface="Arial" pitchFamily="34" charset="0"/>
                        </a:rPr>
                        <a:t>Male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40103">
                <a:tc>
                  <a:txBody>
                    <a:bodyPr/>
                    <a:lstStyle/>
                    <a:p>
                      <a:pPr algn="l"/>
                      <a:r>
                        <a:rPr lang="en-GB" sz="1050" dirty="0">
                          <a:solidFill>
                            <a:schemeClr val="tx1"/>
                          </a:solidFill>
                          <a:latin typeface="Arial" pitchFamily="34" charset="0"/>
                          <a:cs typeface="Arial" pitchFamily="34" charset="0"/>
                        </a:rPr>
                        <a:t>Female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40103">
                <a:tc>
                  <a:txBody>
                    <a:bodyPr/>
                    <a:lstStyle/>
                    <a:p>
                      <a:pPr algn="l"/>
                      <a:r>
                        <a:rPr lang="en-GB" sz="1050" dirty="0">
                          <a:solidFill>
                            <a:schemeClr val="tx1"/>
                          </a:solidFill>
                          <a:latin typeface="Arial" pitchFamily="34" charset="0"/>
                          <a:cs typeface="Arial" pitchFamily="34" charset="0"/>
                        </a:rPr>
                        <a:t>Not stated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40103">
                <a:tc>
                  <a:txBody>
                    <a:bodyPr/>
                    <a:lstStyle/>
                    <a:p>
                      <a:pPr algn="l"/>
                      <a:r>
                        <a:rPr lang="en-GB" sz="1050" b="1" u="sng" dirty="0">
                          <a:solidFill>
                            <a:schemeClr val="tx1"/>
                          </a:solidFill>
                          <a:latin typeface="Arial" pitchFamily="34" charset="0"/>
                          <a:cs typeface="Arial" pitchFamily="34" charset="0"/>
                        </a:rPr>
                        <a:t>Working status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0" i="0" u="none" strike="noStrike" kern="1200" dirty="0">
                        <a:solidFill>
                          <a:srgbClr val="000000"/>
                        </a:solidFill>
                        <a:effectLst/>
                        <a:latin typeface="Arial" pitchFamily="34" charset="0"/>
                        <a:ea typeface="+mn-ea"/>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0"/>
                  </a:ext>
                </a:extLst>
              </a:tr>
              <a:tr h="240103">
                <a:tc>
                  <a:txBody>
                    <a:bodyPr/>
                    <a:lstStyle/>
                    <a:p>
                      <a:pPr algn="l"/>
                      <a:r>
                        <a:rPr lang="en-GB" sz="1050" dirty="0">
                          <a:solidFill>
                            <a:schemeClr val="tx1"/>
                          </a:solidFill>
                          <a:latin typeface="Arial" pitchFamily="34" charset="0"/>
                          <a:cs typeface="Arial" pitchFamily="34" charset="0"/>
                        </a:rPr>
                        <a:t>Full time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40103">
                <a:tc>
                  <a:txBody>
                    <a:bodyPr/>
                    <a:lstStyle/>
                    <a:p>
                      <a:pPr algn="l"/>
                      <a:r>
                        <a:rPr lang="en-GB" sz="1050" dirty="0">
                          <a:solidFill>
                            <a:schemeClr val="tx1"/>
                          </a:solidFill>
                          <a:latin typeface="Arial" pitchFamily="34" charset="0"/>
                          <a:cs typeface="Arial" pitchFamily="34" charset="0"/>
                        </a:rPr>
                        <a:t>Part time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40103">
                <a:tc>
                  <a:txBody>
                    <a:bodyPr/>
                    <a:lstStyle/>
                    <a:p>
                      <a:pPr algn="l"/>
                      <a:r>
                        <a:rPr lang="en-GB" sz="1050" dirty="0">
                          <a:solidFill>
                            <a:schemeClr val="tx1"/>
                          </a:solidFill>
                          <a:latin typeface="Arial" pitchFamily="34" charset="0"/>
                          <a:cs typeface="Arial" pitchFamily="34" charset="0"/>
                        </a:rPr>
                        <a:t>Not working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40103">
                <a:tc>
                  <a:txBody>
                    <a:bodyPr/>
                    <a:lstStyle/>
                    <a:p>
                      <a:pPr algn="l"/>
                      <a:r>
                        <a:rPr lang="en-GB" sz="1050" dirty="0">
                          <a:solidFill>
                            <a:schemeClr val="tx1"/>
                          </a:solidFill>
                          <a:latin typeface="Arial" pitchFamily="34" charset="0"/>
                          <a:cs typeface="Arial" pitchFamily="34" charset="0"/>
                        </a:rPr>
                        <a:t>Retired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40103">
                <a:tc>
                  <a:txBody>
                    <a:bodyPr/>
                    <a:lstStyle/>
                    <a:p>
                      <a:pPr algn="l"/>
                      <a:r>
                        <a:rPr lang="en-GB" sz="1050" dirty="0">
                          <a:solidFill>
                            <a:schemeClr val="tx1"/>
                          </a:solidFill>
                          <a:latin typeface="Arial" pitchFamily="34" charset="0"/>
                          <a:cs typeface="Arial" pitchFamily="34" charset="0"/>
                        </a:rPr>
                        <a:t>Student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40103">
                <a:tc>
                  <a:txBody>
                    <a:bodyPr/>
                    <a:lstStyle/>
                    <a:p>
                      <a:pPr algn="l"/>
                      <a:r>
                        <a:rPr lang="en-GB" sz="1050" dirty="0">
                          <a:solidFill>
                            <a:schemeClr val="tx1"/>
                          </a:solidFill>
                          <a:latin typeface="Arial" pitchFamily="34" charset="0"/>
                          <a:cs typeface="Arial" pitchFamily="34" charset="0"/>
                        </a:rPr>
                        <a:t>Not stated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183243"/>
                  </a:ext>
                </a:extLst>
              </a:tr>
              <a:tr h="240103">
                <a:tc>
                  <a:txBody>
                    <a:bodyPr/>
                    <a:lstStyle/>
                    <a:p>
                      <a:pPr algn="l"/>
                      <a:r>
                        <a:rPr lang="en-GB" sz="1050" b="1" u="sng" dirty="0">
                          <a:solidFill>
                            <a:schemeClr val="tx1"/>
                          </a:solidFill>
                          <a:latin typeface="Arial" pitchFamily="34" charset="0"/>
                          <a:cs typeface="Arial" pitchFamily="34" charset="0"/>
                        </a:rPr>
                        <a:t>Residence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0" i="0" u="none" strike="noStrike" kern="1200" dirty="0">
                        <a:solidFill>
                          <a:srgbClr val="000000"/>
                        </a:solidFill>
                        <a:effectLst/>
                        <a:latin typeface="Arial" pitchFamily="34" charset="0"/>
                        <a:ea typeface="+mn-ea"/>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6"/>
                  </a:ext>
                </a:extLst>
              </a:tr>
              <a:tr h="240103">
                <a:tc>
                  <a:txBody>
                    <a:bodyPr/>
                    <a:lstStyle/>
                    <a:p>
                      <a:pPr algn="l"/>
                      <a:r>
                        <a:rPr lang="en-GB" sz="1050" dirty="0">
                          <a:solidFill>
                            <a:schemeClr val="tx1"/>
                          </a:solidFill>
                          <a:latin typeface="Arial" pitchFamily="34" charset="0"/>
                          <a:cs typeface="Arial" pitchFamily="34" charset="0"/>
                        </a:rPr>
                        <a:t>UK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050" b="0" i="0" u="none" strike="noStrike" kern="1200" dirty="0">
                          <a:solidFill>
                            <a:srgbClr val="000000"/>
                          </a:solidFill>
                          <a:effectLst/>
                          <a:latin typeface="Arial" pitchFamily="34" charset="0"/>
                          <a:ea typeface="+mn-ea"/>
                          <a:cs typeface="Arial" pitchFamily="34" charset="0"/>
                        </a:rPr>
                        <a:t>77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40103">
                <a:tc>
                  <a:txBody>
                    <a:bodyPr/>
                    <a:lstStyle/>
                    <a:p>
                      <a:pPr algn="l"/>
                      <a:r>
                        <a:rPr lang="en-GB" sz="1050" dirty="0">
                          <a:solidFill>
                            <a:schemeClr val="tx1"/>
                          </a:solidFill>
                          <a:latin typeface="Arial" pitchFamily="34" charset="0"/>
                          <a:cs typeface="Arial" pitchFamily="34" charset="0"/>
                        </a:rPr>
                        <a:t>Non-UK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050" b="0" i="0" u="none" strike="noStrike" kern="1200" dirty="0">
                          <a:solidFill>
                            <a:srgbClr val="000000"/>
                          </a:solidFill>
                          <a:effectLst/>
                          <a:latin typeface="Arial" pitchFamily="34" charset="0"/>
                          <a:ea typeface="+mn-ea"/>
                          <a:cs typeface="Arial" pitchFamily="34" charset="0"/>
                        </a:rPr>
                        <a:t>23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01366358"/>
              </p:ext>
            </p:extLst>
          </p:nvPr>
        </p:nvGraphicFramePr>
        <p:xfrm>
          <a:off x="6116642" y="620731"/>
          <a:ext cx="2804936" cy="2598420"/>
        </p:xfrm>
        <a:graphic>
          <a:graphicData uri="http://schemas.openxmlformats.org/drawingml/2006/table">
            <a:tbl>
              <a:tblPr firstRow="1" bandRow="1">
                <a:effectLst/>
                <a:tableStyleId>{5C22544A-7EE6-4342-B048-85BDC9FD1C3A}</a:tableStyleId>
              </a:tblPr>
              <a:tblGrid>
                <a:gridCol w="1591086">
                  <a:extLst>
                    <a:ext uri="{9D8B030D-6E8A-4147-A177-3AD203B41FA5}">
                      <a16:colId xmlns:a16="http://schemas.microsoft.com/office/drawing/2014/main" val="20000"/>
                    </a:ext>
                  </a:extLst>
                </a:gridCol>
                <a:gridCol w="544357">
                  <a:extLst>
                    <a:ext uri="{9D8B030D-6E8A-4147-A177-3AD203B41FA5}">
                      <a16:colId xmlns:a16="http://schemas.microsoft.com/office/drawing/2014/main" val="20001"/>
                    </a:ext>
                  </a:extLst>
                </a:gridCol>
                <a:gridCol w="669493">
                  <a:extLst>
                    <a:ext uri="{9D8B030D-6E8A-4147-A177-3AD203B41FA5}">
                      <a16:colId xmlns:a16="http://schemas.microsoft.com/office/drawing/2014/main" val="20002"/>
                    </a:ext>
                  </a:extLst>
                </a:gridCol>
              </a:tblGrid>
              <a:tr h="316262">
                <a:tc>
                  <a:txBody>
                    <a:bodyPr/>
                    <a:lstStyle/>
                    <a:p>
                      <a:pPr algn="l"/>
                      <a:r>
                        <a:rPr lang="en-GB" sz="800" i="1" dirty="0">
                          <a:solidFill>
                            <a:schemeClr val="tx1"/>
                          </a:solidFill>
                          <a:latin typeface="Arial" pitchFamily="34" charset="0"/>
                          <a:cs typeface="Arial" pitchFamily="34" charset="0"/>
                        </a:rPr>
                        <a:t>Sample</a:t>
                      </a:r>
                      <a:r>
                        <a:rPr lang="en-GB" sz="800" i="1" baseline="0" dirty="0">
                          <a:solidFill>
                            <a:schemeClr val="tx1"/>
                          </a:solidFill>
                          <a:latin typeface="Arial" pitchFamily="34" charset="0"/>
                          <a:cs typeface="Arial" pitchFamily="34" charset="0"/>
                        </a:rPr>
                        <a:t> size</a:t>
                      </a:r>
                      <a:endParaRPr lang="en-GB" sz="800" i="1"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800" i="1" dirty="0">
                          <a:solidFill>
                            <a:schemeClr val="tx1"/>
                          </a:solidFill>
                          <a:latin typeface="Arial" pitchFamily="34" charset="0"/>
                          <a:cs typeface="Arial" pitchFamily="34" charset="0"/>
                        </a:rPr>
                        <a:t>528</a:t>
                      </a:r>
                    </a:p>
                    <a:p>
                      <a:pPr algn="ctr"/>
                      <a:r>
                        <a:rPr lang="en-GB" sz="800" i="1" dirty="0">
                          <a:solidFill>
                            <a:schemeClr val="tx1"/>
                          </a:solidFill>
                          <a:latin typeface="Arial" pitchFamily="34" charset="0"/>
                          <a:cs typeface="Arial"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0"/>
                  </a:ext>
                </a:extLst>
              </a:tr>
              <a:tr h="237196">
                <a:tc gridSpan="3">
                  <a:txBody>
                    <a:bodyPr/>
                    <a:lstStyle/>
                    <a:p>
                      <a:pPr marL="0" algn="l" defTabSz="457200" rtl="0" eaLnBrk="1" latinLnBrk="0" hangingPunct="1"/>
                      <a:r>
                        <a:rPr lang="en-GB" sz="1050" b="1" u="sng" kern="1200" dirty="0">
                          <a:solidFill>
                            <a:schemeClr val="tx1"/>
                          </a:solidFill>
                          <a:latin typeface="Arial" pitchFamily="34" charset="0"/>
                          <a:ea typeface="+mn-ea"/>
                          <a:cs typeface="Arial" pitchFamily="34" charset="0"/>
                        </a:rPr>
                        <a:t>Disability or Illness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1"/>
                  </a:ext>
                </a:extLst>
              </a:tr>
              <a:tr h="237196">
                <a:tc gridSpan="2">
                  <a:txBody>
                    <a:bodyPr/>
                    <a:lstStyle/>
                    <a:p>
                      <a:pPr algn="l"/>
                      <a:r>
                        <a:rPr lang="en-GB" sz="1050" b="1" u="none" dirty="0">
                          <a:solidFill>
                            <a:schemeClr val="tx1"/>
                          </a:solidFill>
                          <a:latin typeface="Arial" pitchFamily="34" charset="0"/>
                          <a:cs typeface="Arial" pitchFamily="34" charset="0"/>
                        </a:rPr>
                        <a:t>None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050" b="1" i="0" u="none" strike="noStrike" kern="1200" dirty="0">
                        <a:solidFill>
                          <a:srgbClr val="000000"/>
                        </a:solidFill>
                        <a:effectLst/>
                        <a:latin typeface="Arial" pitchFamily="34" charset="0"/>
                        <a:ea typeface="+mn-ea"/>
                        <a:cs typeface="Arial"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1" i="0" u="none" strike="noStrike" kern="1200" dirty="0">
                          <a:solidFill>
                            <a:srgbClr val="000000"/>
                          </a:solidFill>
                          <a:effectLst/>
                          <a:latin typeface="Arial" pitchFamily="34" charset="0"/>
                          <a:ea typeface="+mn-ea"/>
                          <a:cs typeface="Arial" pitchFamily="34" charset="0"/>
                        </a:rPr>
                        <a:t>95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7196">
                <a:tc gridSpan="2">
                  <a:txBody>
                    <a:bodyPr/>
                    <a:lstStyle/>
                    <a:p>
                      <a:r>
                        <a:rPr lang="en-GB" sz="1050" dirty="0"/>
                        <a:t>Vision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050" b="0" i="0" u="none" strike="noStrike" kern="1200" dirty="0">
                        <a:solidFill>
                          <a:srgbClr val="000000"/>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&gt;1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7196">
                <a:tc gridSpan="2">
                  <a:txBody>
                    <a:bodyPr/>
                    <a:lstStyle/>
                    <a:p>
                      <a:r>
                        <a:rPr lang="en-GB" sz="1050" dirty="0"/>
                        <a:t>Hearing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050" b="0" i="0" u="none" strike="noStrike" kern="1200" dirty="0">
                        <a:solidFill>
                          <a:srgbClr val="000000"/>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7196">
                <a:tc gridSpan="2">
                  <a:txBody>
                    <a:bodyPr/>
                    <a:lstStyle/>
                    <a:p>
                      <a:r>
                        <a:rPr lang="en-GB" sz="1050" dirty="0"/>
                        <a:t>Mobility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050" b="0" i="0" u="none" strike="noStrike" kern="1200" dirty="0">
                        <a:solidFill>
                          <a:srgbClr val="000000"/>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7196">
                <a:tc gridSpan="2">
                  <a:txBody>
                    <a:bodyPr/>
                    <a:lstStyle/>
                    <a:p>
                      <a:r>
                        <a:rPr lang="en-GB" sz="1050" dirty="0"/>
                        <a:t>Hidden</a:t>
                      </a:r>
                      <a:r>
                        <a:rPr lang="en-GB" sz="1050" baseline="0" dirty="0"/>
                        <a:t> disability</a:t>
                      </a:r>
                      <a:endParaRPr lang="en-GB" sz="10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050" b="0" i="0" u="none" strike="noStrike" kern="1200" dirty="0">
                        <a:solidFill>
                          <a:srgbClr val="000000"/>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7196">
                <a:tc gridSpan="2">
                  <a:txBody>
                    <a:bodyPr/>
                    <a:lstStyle/>
                    <a:p>
                      <a:r>
                        <a:rPr lang="en-GB" sz="1050" dirty="0"/>
                        <a:t>Speech</a:t>
                      </a:r>
                      <a:r>
                        <a:rPr lang="en-GB" sz="1050" baseline="0" dirty="0"/>
                        <a:t> or language impairment</a:t>
                      </a:r>
                      <a:endParaRPr lang="en-GB" sz="10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050" b="0" i="0" u="none" strike="noStrike" kern="1200" dirty="0">
                        <a:solidFill>
                          <a:srgbClr val="000000"/>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GB" sz="1050" b="0" i="0" u="none" strike="noStrike" kern="1200" dirty="0">
                          <a:solidFill>
                            <a:srgbClr val="000000"/>
                          </a:solidFill>
                          <a:effectLst/>
                          <a:latin typeface="Arial" pitchFamily="34" charset="0"/>
                          <a:ea typeface="+mn-ea"/>
                          <a:cs typeface="Arial"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7196">
                <a:tc gridSpan="2">
                  <a:txBody>
                    <a:bodyPr/>
                    <a:lstStyle/>
                    <a:p>
                      <a:r>
                        <a:rPr lang="en-GB" sz="1050" dirty="0"/>
                        <a:t>Mental health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050" b="0" i="0" u="none" strike="noStrike" kern="1200" dirty="0">
                        <a:solidFill>
                          <a:srgbClr val="000000"/>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0">
                <a:tc gridSpan="2">
                  <a:txBody>
                    <a:bodyPr/>
                    <a:lstStyle/>
                    <a:p>
                      <a:r>
                        <a:rPr lang="en-GB" sz="1050" dirty="0"/>
                        <a:t>Other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050" b="0" i="0" u="none" strike="noStrike" kern="1200" dirty="0">
                        <a:solidFill>
                          <a:srgbClr val="000000"/>
                        </a:solidFill>
                        <a:effectLst/>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8" name="Title 9"/>
          <p:cNvSpPr txBox="1">
            <a:spLocks/>
          </p:cNvSpPr>
          <p:nvPr/>
        </p:nvSpPr>
        <p:spPr>
          <a:xfrm>
            <a:off x="412397" y="131508"/>
            <a:ext cx="8042275" cy="492443"/>
          </a:xfrm>
          <a:prstGeom prst="rect">
            <a:avLst/>
          </a:prstGeom>
          <a:noFill/>
        </p:spPr>
        <p:txBody>
          <a:bodyPr vert="horz" wrap="square" rtlCol="0">
            <a:spAutoFit/>
          </a:bodyPr>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GB" dirty="0">
                <a:solidFill>
                  <a:schemeClr val="accent2">
                    <a:lumMod val="75000"/>
                  </a:schemeClr>
                </a:solidFill>
                <a:latin typeface="Arial" pitchFamily="34" charset="0"/>
                <a:cs typeface="Arial" pitchFamily="34" charset="0"/>
              </a:rPr>
              <a:t>Sample profile – journey details</a:t>
            </a:r>
          </a:p>
        </p:txBody>
      </p:sp>
    </p:spTree>
    <p:extLst>
      <p:ext uri="{BB962C8B-B14F-4D97-AF65-F5344CB8AC3E}">
        <p14:creationId xmlns:p14="http://schemas.microsoft.com/office/powerpoint/2010/main" val="8730955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55845071"/>
              </p:ext>
            </p:extLst>
          </p:nvPr>
        </p:nvGraphicFramePr>
        <p:xfrm>
          <a:off x="270172" y="387986"/>
          <a:ext cx="2736304" cy="3903335"/>
        </p:xfrm>
        <a:graphic>
          <a:graphicData uri="http://schemas.openxmlformats.org/drawingml/2006/table">
            <a:tbl>
              <a:tblPr firstRow="1" bandRow="1">
                <a:tableStyleId>{5C22544A-7EE6-4342-B048-85BDC9FD1C3A}</a:tableStyleId>
              </a:tblPr>
              <a:tblGrid>
                <a:gridCol w="2019940">
                  <a:extLst>
                    <a:ext uri="{9D8B030D-6E8A-4147-A177-3AD203B41FA5}">
                      <a16:colId xmlns:a16="http://schemas.microsoft.com/office/drawing/2014/main" val="20000"/>
                    </a:ext>
                  </a:extLst>
                </a:gridCol>
                <a:gridCol w="716364">
                  <a:extLst>
                    <a:ext uri="{9D8B030D-6E8A-4147-A177-3AD203B41FA5}">
                      <a16:colId xmlns:a16="http://schemas.microsoft.com/office/drawing/2014/main" val="20001"/>
                    </a:ext>
                  </a:extLst>
                </a:gridCol>
              </a:tblGrid>
              <a:tr h="311431">
                <a:tc>
                  <a:txBody>
                    <a:bodyPr/>
                    <a:lstStyle/>
                    <a:p>
                      <a:pPr algn="l"/>
                      <a:r>
                        <a:rPr lang="en-GB" sz="800" i="1" dirty="0">
                          <a:solidFill>
                            <a:schemeClr val="tx1"/>
                          </a:solidFill>
                          <a:latin typeface="Arial" pitchFamily="34" charset="0"/>
                          <a:cs typeface="Arial" pitchFamily="34" charset="0"/>
                        </a:rPr>
                        <a:t>Sample</a:t>
                      </a:r>
                      <a:r>
                        <a:rPr lang="en-GB" sz="800" i="1" baseline="0" dirty="0">
                          <a:solidFill>
                            <a:schemeClr val="tx1"/>
                          </a:solidFill>
                          <a:latin typeface="Arial" pitchFamily="34" charset="0"/>
                          <a:cs typeface="Arial" pitchFamily="34" charset="0"/>
                        </a:rPr>
                        <a:t> size</a:t>
                      </a:r>
                      <a:endParaRPr lang="en-GB" sz="800" i="1"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i="1" dirty="0">
                          <a:solidFill>
                            <a:schemeClr val="tx1"/>
                          </a:solidFill>
                          <a:latin typeface="Arial" pitchFamily="34" charset="0"/>
                          <a:cs typeface="Arial" pitchFamily="34" charset="0"/>
                        </a:rPr>
                        <a:t>609</a:t>
                      </a:r>
                    </a:p>
                    <a:p>
                      <a:pPr algn="ctr"/>
                      <a:r>
                        <a:rPr lang="en-GB" sz="800" i="1" dirty="0">
                          <a:solidFill>
                            <a:schemeClr val="tx1"/>
                          </a:solidFill>
                          <a:latin typeface="Arial" pitchFamily="34" charset="0"/>
                          <a:cs typeface="Arial"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3573">
                <a:tc>
                  <a:txBody>
                    <a:bodyPr/>
                    <a:lstStyle/>
                    <a:p>
                      <a:pPr algn="l"/>
                      <a:r>
                        <a:rPr lang="en-GB" sz="1050" b="1" u="sng" dirty="0">
                          <a:solidFill>
                            <a:schemeClr val="tx1"/>
                          </a:solidFill>
                          <a:latin typeface="Arial" pitchFamily="34" charset="0"/>
                          <a:cs typeface="Arial" pitchFamily="34" charset="0"/>
                        </a:rPr>
                        <a:t>Travellin</a:t>
                      </a:r>
                      <a:r>
                        <a:rPr lang="en-GB" sz="1050" b="1" u="sng" baseline="0" dirty="0">
                          <a:solidFill>
                            <a:schemeClr val="tx1"/>
                          </a:solidFill>
                          <a:latin typeface="Arial" pitchFamily="34" charset="0"/>
                          <a:cs typeface="Arial" pitchFamily="34" charset="0"/>
                        </a:rPr>
                        <a:t>g p</a:t>
                      </a:r>
                      <a:r>
                        <a:rPr lang="en-GB" sz="1050" b="1" u="sng" dirty="0">
                          <a:solidFill>
                            <a:schemeClr val="tx1"/>
                          </a:solidFill>
                          <a:latin typeface="Arial" pitchFamily="34" charset="0"/>
                          <a:cs typeface="Arial" pitchFamily="34" charset="0"/>
                        </a:rPr>
                        <a:t>arty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33573">
                <a:tc>
                  <a:txBody>
                    <a:bodyPr/>
                    <a:lstStyle/>
                    <a:p>
                      <a:pPr algn="l"/>
                      <a:r>
                        <a:rPr lang="en-GB" sz="1050" b="0" kern="1200" dirty="0">
                          <a:solidFill>
                            <a:schemeClr val="tx1"/>
                          </a:solidFill>
                          <a:latin typeface="Arial" pitchFamily="34" charset="0"/>
                          <a:ea typeface="+mn-ea"/>
                          <a:cs typeface="Arial" pitchFamily="34" charset="0"/>
                        </a:rPr>
                        <a:t>Alone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kern="1200" dirty="0">
                          <a:solidFill>
                            <a:schemeClr val="tx1"/>
                          </a:solidFill>
                          <a:latin typeface="Arial" pitchFamily="34" charset="0"/>
                          <a:ea typeface="+mn-ea"/>
                          <a:cs typeface="Arial" pitchFamily="34" charset="0"/>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3573">
                <a:tc>
                  <a:txBody>
                    <a:bodyPr/>
                    <a:lstStyle/>
                    <a:p>
                      <a:pPr algn="l"/>
                      <a:r>
                        <a:rPr lang="en-GB" sz="1050" b="0" kern="1200" dirty="0">
                          <a:solidFill>
                            <a:schemeClr val="tx1"/>
                          </a:solidFill>
                          <a:latin typeface="Arial" pitchFamily="34" charset="0"/>
                          <a:ea typeface="+mn-ea"/>
                          <a:cs typeface="Arial" pitchFamily="34" charset="0"/>
                        </a:rPr>
                        <a:t>With a</a:t>
                      </a:r>
                      <a:r>
                        <a:rPr lang="en-GB" sz="1050" b="0" kern="1200" baseline="0" dirty="0">
                          <a:solidFill>
                            <a:schemeClr val="tx1"/>
                          </a:solidFill>
                          <a:latin typeface="Arial" pitchFamily="34" charset="0"/>
                          <a:ea typeface="+mn-ea"/>
                          <a:cs typeface="Arial" pitchFamily="34" charset="0"/>
                        </a:rPr>
                        <a:t> business colleagues(s)</a:t>
                      </a:r>
                      <a:endParaRPr lang="en-GB" sz="1050" b="0" kern="1200" dirty="0">
                        <a:solidFill>
                          <a:schemeClr val="tx1"/>
                        </a:solidFill>
                        <a:latin typeface="Arial" pitchFamily="34" charset="0"/>
                        <a:ea typeface="+mn-ea"/>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kern="1200" dirty="0">
                          <a:solidFill>
                            <a:schemeClr val="tx1"/>
                          </a:solidFill>
                          <a:latin typeface="Arial" pitchFamily="34" charset="0"/>
                          <a:ea typeface="+mn-ea"/>
                          <a:cs typeface="Arial"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99075">
                <a:tc>
                  <a:txBody>
                    <a:bodyPr/>
                    <a:lstStyle/>
                    <a:p>
                      <a:pPr algn="l"/>
                      <a:r>
                        <a:rPr lang="en-GB" sz="1050" b="0" kern="1200" dirty="0">
                          <a:solidFill>
                            <a:schemeClr val="tx1"/>
                          </a:solidFill>
                          <a:latin typeface="Arial" pitchFamily="34" charset="0"/>
                          <a:ea typeface="+mn-ea"/>
                          <a:cs typeface="Arial" pitchFamily="34" charset="0"/>
                        </a:rPr>
                        <a:t>With family</a:t>
                      </a:r>
                      <a:r>
                        <a:rPr lang="en-GB" sz="1050" b="0" kern="1200" baseline="0" dirty="0">
                          <a:solidFill>
                            <a:schemeClr val="tx1"/>
                          </a:solidFill>
                          <a:latin typeface="Arial" pitchFamily="34" charset="0"/>
                          <a:ea typeface="+mn-ea"/>
                          <a:cs typeface="Arial" pitchFamily="34" charset="0"/>
                        </a:rPr>
                        <a:t> (adults only)</a:t>
                      </a:r>
                      <a:endParaRPr lang="en-GB" sz="1050" b="0" kern="1200" dirty="0">
                        <a:solidFill>
                          <a:schemeClr val="tx1"/>
                        </a:solidFill>
                        <a:latin typeface="Arial" pitchFamily="34" charset="0"/>
                        <a:ea typeface="+mn-ea"/>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kern="1200" dirty="0">
                          <a:solidFill>
                            <a:schemeClr val="tx1"/>
                          </a:solidFill>
                          <a:latin typeface="Arial" pitchFamily="34" charset="0"/>
                          <a:ea typeface="+mn-ea"/>
                          <a:cs typeface="Arial" pitchFamily="34" charset="0"/>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3573">
                <a:tc>
                  <a:txBody>
                    <a:bodyPr/>
                    <a:lstStyle/>
                    <a:p>
                      <a:pPr algn="l"/>
                      <a:r>
                        <a:rPr lang="en-GB" sz="1050" b="0" kern="1200" dirty="0">
                          <a:solidFill>
                            <a:schemeClr val="tx1"/>
                          </a:solidFill>
                          <a:latin typeface="Arial" pitchFamily="34" charset="0"/>
                          <a:ea typeface="+mn-ea"/>
                          <a:cs typeface="Arial" pitchFamily="34" charset="0"/>
                        </a:rPr>
                        <a:t>With</a:t>
                      </a:r>
                      <a:r>
                        <a:rPr lang="en-GB" sz="1050" b="0" kern="1200" baseline="0" dirty="0">
                          <a:solidFill>
                            <a:schemeClr val="tx1"/>
                          </a:solidFill>
                          <a:latin typeface="Arial" pitchFamily="34" charset="0"/>
                          <a:ea typeface="+mn-ea"/>
                          <a:cs typeface="Arial" pitchFamily="34" charset="0"/>
                        </a:rPr>
                        <a:t> family (adults/children)</a:t>
                      </a:r>
                      <a:endParaRPr lang="en-GB" sz="1050" b="0" kern="1200" dirty="0">
                        <a:solidFill>
                          <a:schemeClr val="tx1"/>
                        </a:solidFill>
                        <a:latin typeface="Arial" pitchFamily="34" charset="0"/>
                        <a:ea typeface="+mn-ea"/>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kern="1200" dirty="0">
                          <a:solidFill>
                            <a:schemeClr val="tx1"/>
                          </a:solidFill>
                          <a:latin typeface="Arial" pitchFamily="34" charset="0"/>
                          <a:ea typeface="+mn-ea"/>
                          <a:cs typeface="Arial"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3573">
                <a:tc>
                  <a:txBody>
                    <a:bodyPr/>
                    <a:lstStyle/>
                    <a:p>
                      <a:pPr algn="l"/>
                      <a:r>
                        <a:rPr lang="en-GB" sz="1050" b="0" kern="1200" dirty="0">
                          <a:solidFill>
                            <a:schemeClr val="tx1"/>
                          </a:solidFill>
                          <a:latin typeface="Arial" pitchFamily="34" charset="0"/>
                          <a:ea typeface="+mn-ea"/>
                          <a:cs typeface="Arial" pitchFamily="34" charset="0"/>
                        </a:rPr>
                        <a:t>With friends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kern="1200" dirty="0">
                          <a:solidFill>
                            <a:schemeClr val="tx1"/>
                          </a:solidFill>
                          <a:latin typeface="Arial" pitchFamily="34" charset="0"/>
                          <a:ea typeface="+mn-ea"/>
                          <a:cs typeface="Arial"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35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50" b="1" u="sng" dirty="0">
                          <a:solidFill>
                            <a:schemeClr val="tx1"/>
                          </a:solidFill>
                          <a:latin typeface="Arial" pitchFamily="34" charset="0"/>
                          <a:cs typeface="Arial" pitchFamily="34" charset="0"/>
                        </a:rPr>
                        <a:t>Accommodation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7"/>
                  </a:ext>
                </a:extLst>
              </a:tr>
              <a:tr h="228718">
                <a:tc>
                  <a:txBody>
                    <a:bodyPr/>
                    <a:lstStyle/>
                    <a:p>
                      <a:pPr algn="l"/>
                      <a:r>
                        <a:rPr lang="en-GB" sz="1050" b="0" dirty="0">
                          <a:solidFill>
                            <a:schemeClr val="tx1"/>
                          </a:solidFill>
                          <a:latin typeface="Arial" pitchFamily="34" charset="0"/>
                          <a:cs typeface="Arial" pitchFamily="34" charset="0"/>
                        </a:rPr>
                        <a:t>Seat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050" b="0" i="0" u="none" strike="noStrike" kern="1200" dirty="0">
                          <a:solidFill>
                            <a:srgbClr val="000000"/>
                          </a:solidFill>
                          <a:effectLst/>
                          <a:latin typeface="Arial" pitchFamily="34" charset="0"/>
                          <a:ea typeface="+mn-ea"/>
                          <a:cs typeface="Arial"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33573">
                <a:tc>
                  <a:txBody>
                    <a:bodyPr/>
                    <a:lstStyle/>
                    <a:p>
                      <a:pPr algn="l"/>
                      <a:r>
                        <a:rPr lang="en-GB" sz="1050" b="0" baseline="0" dirty="0">
                          <a:solidFill>
                            <a:schemeClr val="tx1"/>
                          </a:solidFill>
                          <a:latin typeface="Arial" pitchFamily="34" charset="0"/>
                          <a:cs typeface="Arial" pitchFamily="34" charset="0"/>
                        </a:rPr>
                        <a:t>Room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050" b="0" i="0" u="none" strike="noStrike" kern="1200" dirty="0">
                          <a:solidFill>
                            <a:srgbClr val="000000"/>
                          </a:solidFill>
                          <a:effectLst/>
                          <a:latin typeface="Arial" pitchFamily="34" charset="0"/>
                          <a:ea typeface="+mn-ea"/>
                          <a:cs typeface="Arial"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33573">
                <a:tc>
                  <a:txBody>
                    <a:bodyPr/>
                    <a:lstStyle/>
                    <a:p>
                      <a:pPr algn="l"/>
                      <a:r>
                        <a:rPr lang="en-GB" sz="1050" b="0" baseline="0" dirty="0" err="1">
                          <a:solidFill>
                            <a:schemeClr val="tx1"/>
                          </a:solidFill>
                          <a:latin typeface="Arial" pitchFamily="34" charset="0"/>
                          <a:cs typeface="Arial" pitchFamily="34" charset="0"/>
                        </a:rPr>
                        <a:t>En</a:t>
                      </a:r>
                      <a:r>
                        <a:rPr lang="en-GB" sz="1050" b="0" baseline="0" dirty="0">
                          <a:solidFill>
                            <a:schemeClr val="tx1"/>
                          </a:solidFill>
                          <a:latin typeface="Arial" pitchFamily="34" charset="0"/>
                          <a:cs typeface="Arial" pitchFamily="34" charset="0"/>
                        </a:rPr>
                        <a:t>-suite room (with shower)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050" b="0" i="0" u="none" strike="noStrike" kern="1200" dirty="0">
                          <a:solidFill>
                            <a:srgbClr val="000000"/>
                          </a:solidFill>
                          <a:effectLst/>
                          <a:latin typeface="Arial" pitchFamily="34" charset="0"/>
                          <a:ea typeface="+mn-ea"/>
                          <a:cs typeface="Arial" pitchFamily="34" charset="0"/>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335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50" b="1" u="sng" kern="1200" baseline="0" dirty="0">
                          <a:solidFill>
                            <a:schemeClr val="tx1"/>
                          </a:solidFill>
                          <a:latin typeface="Arial" pitchFamily="34" charset="0"/>
                          <a:ea typeface="+mn-ea"/>
                          <a:cs typeface="Arial" pitchFamily="34" charset="0"/>
                        </a:rPr>
                        <a:t>Journey direction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0" kern="1200" dirty="0">
                        <a:solidFill>
                          <a:schemeClr val="tx1"/>
                        </a:solidFill>
                        <a:latin typeface="Arial" pitchFamily="34" charset="0"/>
                        <a:ea typeface="+mn-ea"/>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5"/>
                  </a:ext>
                </a:extLst>
              </a:tr>
              <a:tr h="233573">
                <a:tc>
                  <a:txBody>
                    <a:bodyPr/>
                    <a:lstStyle/>
                    <a:p>
                      <a:pPr algn="l"/>
                      <a:r>
                        <a:rPr lang="en-GB" sz="1050" b="0" kern="1200" dirty="0">
                          <a:solidFill>
                            <a:schemeClr val="tx1"/>
                          </a:solidFill>
                          <a:latin typeface="Arial" pitchFamily="34" charset="0"/>
                          <a:ea typeface="+mn-ea"/>
                          <a:cs typeface="Arial" pitchFamily="34" charset="0"/>
                        </a:rPr>
                        <a:t>Outward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33573">
                <a:tc>
                  <a:txBody>
                    <a:bodyPr/>
                    <a:lstStyle/>
                    <a:p>
                      <a:pPr algn="l"/>
                      <a:r>
                        <a:rPr lang="en-GB" sz="1050" b="0" kern="1200" dirty="0">
                          <a:solidFill>
                            <a:schemeClr val="tx1"/>
                          </a:solidFill>
                          <a:latin typeface="Arial" pitchFamily="34" charset="0"/>
                          <a:ea typeface="+mn-ea"/>
                          <a:cs typeface="Arial" pitchFamily="34" charset="0"/>
                        </a:rPr>
                        <a:t>Return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33573">
                <a:tc>
                  <a:txBody>
                    <a:bodyPr/>
                    <a:lstStyle/>
                    <a:p>
                      <a:pPr algn="l"/>
                      <a:r>
                        <a:rPr lang="en-GB" sz="1050" b="0" kern="1200" dirty="0">
                          <a:solidFill>
                            <a:schemeClr val="tx1"/>
                          </a:solidFill>
                          <a:latin typeface="Arial" pitchFamily="34" charset="0"/>
                          <a:ea typeface="+mn-ea"/>
                          <a:cs typeface="Arial" pitchFamily="34" charset="0"/>
                        </a:rPr>
                        <a:t>One way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10" name="Title 9"/>
          <p:cNvSpPr txBox="1">
            <a:spLocks noGrp="1"/>
          </p:cNvSpPr>
          <p:nvPr>
            <p:ph type="title"/>
          </p:nvPr>
        </p:nvSpPr>
        <p:spPr>
          <a:xfrm>
            <a:off x="412397" y="-40877"/>
            <a:ext cx="8042275" cy="492443"/>
          </a:xfrm>
          <a:prstGeom prst="rect">
            <a:avLst/>
          </a:prstGeom>
          <a:noFill/>
        </p:spPr>
        <p:txBody>
          <a:bodyPr wrap="square" rtlCol="0">
            <a:spAutoFit/>
          </a:bodyPr>
          <a:lstStyle/>
          <a:p>
            <a:pPr algn="ctr"/>
            <a:r>
              <a:rPr lang="en-GB" b="1" dirty="0">
                <a:solidFill>
                  <a:schemeClr val="accent2">
                    <a:lumMod val="75000"/>
                  </a:schemeClr>
                </a:solidFill>
                <a:latin typeface="Arial" pitchFamily="34" charset="0"/>
                <a:cs typeface="Arial" pitchFamily="34" charset="0"/>
              </a:rPr>
              <a:t>Sample profile – journey details</a:t>
            </a:r>
          </a:p>
        </p:txBody>
      </p:sp>
      <p:graphicFrame>
        <p:nvGraphicFramePr>
          <p:cNvPr id="11" name="Table 10"/>
          <p:cNvGraphicFramePr>
            <a:graphicFrameLocks noGrp="1"/>
          </p:cNvGraphicFramePr>
          <p:nvPr>
            <p:extLst>
              <p:ext uri="{D42A27DB-BD31-4B8C-83A1-F6EECF244321}">
                <p14:modId xmlns:p14="http://schemas.microsoft.com/office/powerpoint/2010/main" val="4140534440"/>
              </p:ext>
            </p:extLst>
          </p:nvPr>
        </p:nvGraphicFramePr>
        <p:xfrm>
          <a:off x="3248072" y="382479"/>
          <a:ext cx="2820718" cy="4853940"/>
        </p:xfrm>
        <a:graphic>
          <a:graphicData uri="http://schemas.openxmlformats.org/drawingml/2006/table">
            <a:tbl>
              <a:tblPr firstRow="1" bandRow="1">
                <a:tableStyleId>{5C22544A-7EE6-4342-B048-85BDC9FD1C3A}</a:tableStyleId>
              </a:tblPr>
              <a:tblGrid>
                <a:gridCol w="2410715">
                  <a:extLst>
                    <a:ext uri="{9D8B030D-6E8A-4147-A177-3AD203B41FA5}">
                      <a16:colId xmlns:a16="http://schemas.microsoft.com/office/drawing/2014/main" val="20000"/>
                    </a:ext>
                  </a:extLst>
                </a:gridCol>
                <a:gridCol w="410003">
                  <a:extLst>
                    <a:ext uri="{9D8B030D-6E8A-4147-A177-3AD203B41FA5}">
                      <a16:colId xmlns:a16="http://schemas.microsoft.com/office/drawing/2014/main" val="20001"/>
                    </a:ext>
                  </a:extLst>
                </a:gridCol>
              </a:tblGrid>
              <a:tr h="316262">
                <a:tc>
                  <a:txBody>
                    <a:bodyPr/>
                    <a:lstStyle/>
                    <a:p>
                      <a:pPr algn="l"/>
                      <a:r>
                        <a:rPr lang="en-GB" sz="800" i="1" dirty="0">
                          <a:solidFill>
                            <a:schemeClr val="tx1"/>
                          </a:solidFill>
                          <a:latin typeface="Arial" pitchFamily="34" charset="0"/>
                          <a:cs typeface="Arial" pitchFamily="34" charset="0"/>
                        </a:rPr>
                        <a:t>Sample</a:t>
                      </a:r>
                      <a:r>
                        <a:rPr lang="en-GB" sz="800" i="1" baseline="0" dirty="0">
                          <a:solidFill>
                            <a:schemeClr val="tx1"/>
                          </a:solidFill>
                          <a:latin typeface="Arial" pitchFamily="34" charset="0"/>
                          <a:cs typeface="Arial" pitchFamily="34" charset="0"/>
                        </a:rPr>
                        <a:t> size</a:t>
                      </a:r>
                      <a:endParaRPr lang="en-GB" sz="800" i="1"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i="1" dirty="0">
                          <a:solidFill>
                            <a:schemeClr val="tx1"/>
                          </a:solidFill>
                          <a:latin typeface="Arial" pitchFamily="34" charset="0"/>
                          <a:cs typeface="Arial" pitchFamily="34" charset="0"/>
                        </a:rPr>
                        <a:t>609</a:t>
                      </a:r>
                    </a:p>
                    <a:p>
                      <a:pPr algn="ctr"/>
                      <a:r>
                        <a:rPr lang="en-GB" sz="800" i="1" dirty="0">
                          <a:solidFill>
                            <a:schemeClr val="tx1"/>
                          </a:solidFill>
                          <a:latin typeface="Arial" pitchFamily="34" charset="0"/>
                          <a:cs typeface="Arial"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71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50" b="1" u="sng" kern="1200" dirty="0">
                          <a:solidFill>
                            <a:schemeClr val="tx1"/>
                          </a:solidFill>
                          <a:latin typeface="Arial" pitchFamily="34" charset="0"/>
                          <a:ea typeface="+mn-ea"/>
                          <a:cs typeface="Arial" pitchFamily="34" charset="0"/>
                        </a:rPr>
                        <a:t>Return journey</a:t>
                      </a:r>
                      <a:r>
                        <a:rPr lang="en-GB" sz="1050" b="1" u="sng" kern="1200" baseline="0" dirty="0">
                          <a:solidFill>
                            <a:schemeClr val="tx1"/>
                          </a:solidFill>
                          <a:latin typeface="Arial" pitchFamily="34" charset="0"/>
                          <a:ea typeface="+mn-ea"/>
                          <a:cs typeface="Arial" pitchFamily="34" charset="0"/>
                        </a:rPr>
                        <a:t> mode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800" b="1" u="none" kern="1200" baseline="0" dirty="0">
                          <a:solidFill>
                            <a:schemeClr val="tx1"/>
                          </a:solidFill>
                          <a:latin typeface="Arial" pitchFamily="34" charset="0"/>
                          <a:ea typeface="+mn-ea"/>
                          <a:cs typeface="Arial" pitchFamily="34" charset="0"/>
                        </a:rPr>
                        <a:t>(those making outward journey)</a:t>
                      </a:r>
                      <a:endParaRPr lang="en-GB" sz="800" b="1" u="none" kern="1200" dirty="0">
                        <a:solidFill>
                          <a:schemeClr val="tx1"/>
                        </a:solidFill>
                        <a:latin typeface="Arial" pitchFamily="34" charset="0"/>
                        <a:ea typeface="+mn-ea"/>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800" b="1" i="0" u="none" strike="noStrike" kern="1200" dirty="0">
                          <a:solidFill>
                            <a:srgbClr val="000000"/>
                          </a:solidFill>
                          <a:effectLst/>
                          <a:latin typeface="Arial" pitchFamily="34" charset="0"/>
                          <a:ea typeface="+mn-ea"/>
                          <a:cs typeface="Arial" pitchFamily="34" charset="0"/>
                        </a:rPr>
                        <a:t>(387)</a:t>
                      </a:r>
                    </a:p>
                    <a:p>
                      <a:pPr marL="0" algn="ctr" defTabSz="914400" rtl="0" eaLnBrk="1" fontAlgn="b" latinLnBrk="0" hangingPunct="1"/>
                      <a:endParaRPr lang="en-GB" sz="800" b="1" i="0" u="none" strike="noStrike" kern="1200" dirty="0">
                        <a:solidFill>
                          <a:srgbClr val="000000"/>
                        </a:solidFill>
                        <a:effectLst/>
                        <a:latin typeface="Arial" pitchFamily="34" charset="0"/>
                        <a:ea typeface="+mn-ea"/>
                        <a:cs typeface="Arial"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37196">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Caledonian Sleeper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7196">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Daytime train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7196">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Plane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7196">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Coach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7196">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Own Car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7196">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Hire car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7196">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Other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37196">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Don’t know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371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50" b="1" u="sng" kern="1200" dirty="0">
                          <a:solidFill>
                            <a:schemeClr val="tx1"/>
                          </a:solidFill>
                          <a:latin typeface="Arial" pitchFamily="34" charset="0"/>
                          <a:ea typeface="+mn-ea"/>
                          <a:cs typeface="Arial" pitchFamily="34" charset="0"/>
                        </a:rPr>
                        <a:t>Outward journey</a:t>
                      </a:r>
                      <a:r>
                        <a:rPr lang="en-GB" sz="1050" b="1" u="sng" kern="1200" baseline="0" dirty="0">
                          <a:solidFill>
                            <a:schemeClr val="tx1"/>
                          </a:solidFill>
                          <a:latin typeface="Arial" pitchFamily="34" charset="0"/>
                          <a:ea typeface="+mn-ea"/>
                          <a:cs typeface="Arial" pitchFamily="34" charset="0"/>
                        </a:rPr>
                        <a:t> mode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800" b="1" u="none" kern="1200" baseline="0" dirty="0">
                          <a:solidFill>
                            <a:schemeClr val="tx1"/>
                          </a:solidFill>
                          <a:latin typeface="Arial" pitchFamily="34" charset="0"/>
                          <a:ea typeface="+mn-ea"/>
                          <a:cs typeface="Arial" pitchFamily="34" charset="0"/>
                        </a:rPr>
                        <a:t>(those making return journey)</a:t>
                      </a:r>
                      <a:endParaRPr lang="en-GB" sz="800" b="1" u="none" kern="1200" dirty="0">
                        <a:solidFill>
                          <a:schemeClr val="tx1"/>
                        </a:solidFill>
                        <a:latin typeface="Arial" pitchFamily="34" charset="0"/>
                        <a:ea typeface="+mn-ea"/>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800" b="1" u="none" kern="1200" baseline="0" dirty="0">
                          <a:solidFill>
                            <a:schemeClr val="tx1"/>
                          </a:solidFill>
                          <a:latin typeface="Arial" pitchFamily="34" charset="0"/>
                          <a:ea typeface="+mn-ea"/>
                          <a:cs typeface="Arial" pitchFamily="34" charset="0"/>
                        </a:rPr>
                        <a:t>(222)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0"/>
                  </a:ext>
                </a:extLst>
              </a:tr>
              <a:tr h="237196">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Caledonian Sleeper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0">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Daytime train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37196">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Plane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37196">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Coach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37196">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Own Car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37196">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Hire car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37196">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Other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18642682"/>
              </p:ext>
            </p:extLst>
          </p:nvPr>
        </p:nvGraphicFramePr>
        <p:xfrm>
          <a:off x="6268737" y="382172"/>
          <a:ext cx="2714625" cy="5364480"/>
        </p:xfrm>
        <a:graphic>
          <a:graphicData uri="http://schemas.openxmlformats.org/drawingml/2006/table">
            <a:tbl>
              <a:tblPr firstRow="1" bandRow="1">
                <a:tableStyleId>{5C22544A-7EE6-4342-B048-85BDC9FD1C3A}</a:tableStyleId>
              </a:tblPr>
              <a:tblGrid>
                <a:gridCol w="2020824">
                  <a:extLst>
                    <a:ext uri="{9D8B030D-6E8A-4147-A177-3AD203B41FA5}">
                      <a16:colId xmlns:a16="http://schemas.microsoft.com/office/drawing/2014/main" val="20000"/>
                    </a:ext>
                  </a:extLst>
                </a:gridCol>
                <a:gridCol w="693801">
                  <a:extLst>
                    <a:ext uri="{9D8B030D-6E8A-4147-A177-3AD203B41FA5}">
                      <a16:colId xmlns:a16="http://schemas.microsoft.com/office/drawing/2014/main" val="20001"/>
                    </a:ext>
                  </a:extLst>
                </a:gridCol>
              </a:tblGrid>
              <a:tr h="203200">
                <a:tc>
                  <a:txBody>
                    <a:bodyPr/>
                    <a:lstStyle/>
                    <a:p>
                      <a:pPr algn="l"/>
                      <a:r>
                        <a:rPr lang="en-GB" sz="800" i="1" dirty="0">
                          <a:solidFill>
                            <a:schemeClr val="tx1"/>
                          </a:solidFill>
                          <a:latin typeface="Arial" pitchFamily="34" charset="0"/>
                          <a:cs typeface="Arial" pitchFamily="34" charset="0"/>
                        </a:rPr>
                        <a:t>Sample</a:t>
                      </a:r>
                      <a:r>
                        <a:rPr lang="en-GB" sz="800" i="1" baseline="0" dirty="0">
                          <a:solidFill>
                            <a:schemeClr val="tx1"/>
                          </a:solidFill>
                          <a:latin typeface="Arial" pitchFamily="34" charset="0"/>
                          <a:cs typeface="Arial" pitchFamily="34" charset="0"/>
                        </a:rPr>
                        <a:t> size</a:t>
                      </a:r>
                      <a:endParaRPr lang="en-GB" sz="800" i="1"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i="1" dirty="0">
                          <a:solidFill>
                            <a:schemeClr val="tx1"/>
                          </a:solidFill>
                          <a:latin typeface="Arial" pitchFamily="34" charset="0"/>
                          <a:cs typeface="Arial" pitchFamily="34" charset="0"/>
                        </a:rPr>
                        <a:t>609</a:t>
                      </a:r>
                    </a:p>
                    <a:p>
                      <a:pPr algn="ctr"/>
                      <a:r>
                        <a:rPr lang="en-GB" sz="800" i="1" dirty="0">
                          <a:solidFill>
                            <a:schemeClr val="tx1"/>
                          </a:solidFill>
                          <a:latin typeface="Arial" pitchFamily="34" charset="0"/>
                          <a:cs typeface="Arial"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0857">
                <a:tc>
                  <a:txBody>
                    <a:bodyPr/>
                    <a:lstStyle/>
                    <a:p>
                      <a:pPr marL="0" algn="l" defTabSz="457200" rtl="0" eaLnBrk="1" fontAlgn="b" latinLnBrk="0" hangingPunct="1"/>
                      <a:r>
                        <a:rPr lang="en-GB" sz="1050" b="1" u="sng" kern="1200" dirty="0">
                          <a:solidFill>
                            <a:schemeClr val="tx1"/>
                          </a:solidFill>
                          <a:latin typeface="Arial" pitchFamily="34" charset="0"/>
                          <a:ea typeface="+mn-ea"/>
                          <a:cs typeface="Arial" pitchFamily="34" charset="0"/>
                        </a:rPr>
                        <a:t>Travel to departure station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457200" rtl="0" eaLnBrk="1" fontAlgn="b" latinLnBrk="0" hangingPunct="1"/>
                      <a:endParaRPr lang="en-GB" sz="800" b="1" u="none" kern="1200" dirty="0">
                        <a:solidFill>
                          <a:schemeClr val="tx1"/>
                        </a:solidFill>
                        <a:latin typeface="Arial" pitchFamily="34" charset="0"/>
                        <a:ea typeface="+mn-ea"/>
                        <a:cs typeface="Arial"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Train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Underground/ Tram/ Subway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Bus/ Coach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Taxi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Own</a:t>
                      </a:r>
                      <a:r>
                        <a:rPr lang="en-GB" sz="1050" b="0" kern="1200" baseline="0" dirty="0">
                          <a:solidFill>
                            <a:schemeClr val="tx1"/>
                          </a:solidFill>
                          <a:latin typeface="Arial" pitchFamily="34" charset="0"/>
                          <a:ea typeface="+mn-ea"/>
                          <a:cs typeface="Arial" pitchFamily="34" charset="0"/>
                        </a:rPr>
                        <a:t> car/ Dropped off</a:t>
                      </a:r>
                      <a:endParaRPr lang="en-GB" sz="1050" b="0" kern="1200" dirty="0">
                        <a:solidFill>
                          <a:schemeClr val="tx1"/>
                        </a:solidFill>
                        <a:latin typeface="Arial" pitchFamily="34" charset="0"/>
                        <a:ea typeface="+mn-ea"/>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Hire car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On foot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Bicycle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Other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3085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GB" sz="1050" b="1" u="sng" kern="1200" dirty="0">
                          <a:solidFill>
                            <a:schemeClr val="tx1"/>
                          </a:solidFill>
                          <a:latin typeface="Arial" pitchFamily="34" charset="0"/>
                          <a:ea typeface="+mn-ea"/>
                          <a:cs typeface="Arial" pitchFamily="34" charset="0"/>
                        </a:rPr>
                        <a:t>Travel from</a:t>
                      </a:r>
                      <a:r>
                        <a:rPr lang="en-GB" sz="1050" b="1" u="sng" kern="1200" baseline="0" dirty="0">
                          <a:solidFill>
                            <a:schemeClr val="tx1"/>
                          </a:solidFill>
                          <a:latin typeface="Arial" pitchFamily="34" charset="0"/>
                          <a:ea typeface="+mn-ea"/>
                          <a:cs typeface="Arial" pitchFamily="34" charset="0"/>
                        </a:rPr>
                        <a:t> arrival</a:t>
                      </a:r>
                      <a:r>
                        <a:rPr lang="en-GB" sz="1050" b="1" u="sng" kern="1200" dirty="0">
                          <a:solidFill>
                            <a:schemeClr val="tx1"/>
                          </a:solidFill>
                          <a:latin typeface="Arial" pitchFamily="34" charset="0"/>
                          <a:ea typeface="+mn-ea"/>
                          <a:cs typeface="Arial" pitchFamily="34" charset="0"/>
                        </a:rPr>
                        <a:t> station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457200" rtl="0" eaLnBrk="1" fontAlgn="b" latinLnBrk="0" hangingPunct="1"/>
                      <a:endParaRPr lang="en-GB" sz="1050" b="0" kern="1200" dirty="0">
                        <a:solidFill>
                          <a:schemeClr val="tx1"/>
                        </a:solidFill>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1"/>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Train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Underground/ Tram/ Subway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Bus/ Coach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Taxi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Own</a:t>
                      </a:r>
                      <a:r>
                        <a:rPr lang="en-GB" sz="1050" b="0" kern="1200" baseline="0" dirty="0">
                          <a:solidFill>
                            <a:schemeClr val="tx1"/>
                          </a:solidFill>
                          <a:latin typeface="Arial" pitchFamily="34" charset="0"/>
                          <a:ea typeface="+mn-ea"/>
                          <a:cs typeface="Arial" pitchFamily="34" charset="0"/>
                        </a:rPr>
                        <a:t> car/ Dropped off</a:t>
                      </a:r>
                      <a:endParaRPr lang="en-GB" sz="1050" b="0" kern="1200" dirty="0">
                        <a:solidFill>
                          <a:schemeClr val="tx1"/>
                        </a:solidFill>
                        <a:latin typeface="Arial" pitchFamily="34" charset="0"/>
                        <a:ea typeface="+mn-ea"/>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Hire car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On foot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Bicycle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Other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3904674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872539079"/>
              </p:ext>
            </p:extLst>
          </p:nvPr>
        </p:nvGraphicFramePr>
        <p:xfrm>
          <a:off x="296040" y="645078"/>
          <a:ext cx="2736304" cy="4358640"/>
        </p:xfrm>
        <a:graphic>
          <a:graphicData uri="http://schemas.openxmlformats.org/drawingml/2006/table">
            <a:tbl>
              <a:tblPr firstRow="1" bandRow="1">
                <a:tableStyleId>{5C22544A-7EE6-4342-B048-85BDC9FD1C3A}</a:tableStyleId>
              </a:tblPr>
              <a:tblGrid>
                <a:gridCol w="2019940">
                  <a:extLst>
                    <a:ext uri="{9D8B030D-6E8A-4147-A177-3AD203B41FA5}">
                      <a16:colId xmlns:a16="http://schemas.microsoft.com/office/drawing/2014/main" val="20000"/>
                    </a:ext>
                  </a:extLst>
                </a:gridCol>
                <a:gridCol w="716364">
                  <a:extLst>
                    <a:ext uri="{9D8B030D-6E8A-4147-A177-3AD203B41FA5}">
                      <a16:colId xmlns:a16="http://schemas.microsoft.com/office/drawing/2014/main" val="20001"/>
                    </a:ext>
                  </a:extLst>
                </a:gridCol>
              </a:tblGrid>
              <a:tr h="311431">
                <a:tc>
                  <a:txBody>
                    <a:bodyPr/>
                    <a:lstStyle/>
                    <a:p>
                      <a:pPr algn="l"/>
                      <a:r>
                        <a:rPr lang="en-GB" sz="800" i="1" dirty="0">
                          <a:solidFill>
                            <a:schemeClr val="tx1"/>
                          </a:solidFill>
                          <a:latin typeface="Arial" pitchFamily="34" charset="0"/>
                          <a:cs typeface="Arial" pitchFamily="34" charset="0"/>
                        </a:rPr>
                        <a:t>Sample</a:t>
                      </a:r>
                      <a:r>
                        <a:rPr lang="en-GB" sz="800" i="1" baseline="0" dirty="0">
                          <a:solidFill>
                            <a:schemeClr val="tx1"/>
                          </a:solidFill>
                          <a:latin typeface="Arial" pitchFamily="34" charset="0"/>
                          <a:cs typeface="Arial" pitchFamily="34" charset="0"/>
                        </a:rPr>
                        <a:t> size</a:t>
                      </a:r>
                      <a:endParaRPr lang="en-GB" sz="800" i="1"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i="1" dirty="0">
                          <a:solidFill>
                            <a:schemeClr val="tx1"/>
                          </a:solidFill>
                          <a:latin typeface="Arial" pitchFamily="34" charset="0"/>
                          <a:cs typeface="Arial" pitchFamily="34" charset="0"/>
                        </a:rPr>
                        <a:t>609</a:t>
                      </a:r>
                    </a:p>
                    <a:p>
                      <a:pPr algn="ctr"/>
                      <a:r>
                        <a:rPr lang="en-GB" sz="800" i="1" dirty="0">
                          <a:solidFill>
                            <a:schemeClr val="tx1"/>
                          </a:solidFill>
                          <a:latin typeface="Arial" pitchFamily="34" charset="0"/>
                          <a:cs typeface="Arial"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3573">
                <a:tc>
                  <a:txBody>
                    <a:bodyPr/>
                    <a:lstStyle/>
                    <a:p>
                      <a:pPr algn="l"/>
                      <a:r>
                        <a:rPr lang="en-GB" sz="1050" b="1" u="sng" dirty="0">
                          <a:solidFill>
                            <a:schemeClr val="tx1"/>
                          </a:solidFill>
                          <a:latin typeface="Arial" pitchFamily="34" charset="0"/>
                          <a:cs typeface="Arial" pitchFamily="34" charset="0"/>
                        </a:rPr>
                        <a:t>Service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33573">
                <a:tc>
                  <a:txBody>
                    <a:bodyPr/>
                    <a:lstStyle/>
                    <a:p>
                      <a:pPr algn="l"/>
                      <a:r>
                        <a:rPr lang="en-GB" sz="1050" b="0" kern="1200" dirty="0">
                          <a:solidFill>
                            <a:schemeClr val="tx1"/>
                          </a:solidFill>
                          <a:latin typeface="Arial" pitchFamily="34" charset="0"/>
                          <a:ea typeface="+mn-ea"/>
                          <a:cs typeface="Arial" pitchFamily="34" charset="0"/>
                        </a:rPr>
                        <a:t>Weekday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kern="1200" dirty="0">
                          <a:solidFill>
                            <a:schemeClr val="tx1"/>
                          </a:solidFill>
                          <a:latin typeface="Arial" pitchFamily="34" charset="0"/>
                          <a:ea typeface="+mn-ea"/>
                          <a:cs typeface="Arial" pitchFamily="34" charset="0"/>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3573">
                <a:tc>
                  <a:txBody>
                    <a:bodyPr/>
                    <a:lstStyle/>
                    <a:p>
                      <a:pPr algn="l"/>
                      <a:r>
                        <a:rPr lang="en-GB" sz="1050" b="0" kern="1200" dirty="0">
                          <a:solidFill>
                            <a:schemeClr val="tx1"/>
                          </a:solidFill>
                          <a:latin typeface="Arial" pitchFamily="34" charset="0"/>
                          <a:ea typeface="+mn-ea"/>
                          <a:cs typeface="Arial" pitchFamily="34" charset="0"/>
                        </a:rPr>
                        <a:t>Weekend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kern="1200" dirty="0">
                          <a:solidFill>
                            <a:schemeClr val="tx1"/>
                          </a:solidFill>
                          <a:latin typeface="Arial" pitchFamily="34" charset="0"/>
                          <a:ea typeface="+mn-ea"/>
                          <a:cs typeface="Arial" pitchFamily="34" charset="0"/>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35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50" b="1" u="sng" dirty="0">
                          <a:solidFill>
                            <a:schemeClr val="tx1"/>
                          </a:solidFill>
                          <a:latin typeface="Arial" pitchFamily="34" charset="0"/>
                          <a:cs typeface="Arial" pitchFamily="34" charset="0"/>
                        </a:rPr>
                        <a:t>Direction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4"/>
                  </a:ext>
                </a:extLst>
              </a:tr>
              <a:tr h="233573">
                <a:tc>
                  <a:txBody>
                    <a:bodyPr/>
                    <a:lstStyle/>
                    <a:p>
                      <a:pPr algn="l"/>
                      <a:r>
                        <a:rPr lang="en-GB" sz="1050" b="0" dirty="0">
                          <a:solidFill>
                            <a:schemeClr val="tx1"/>
                          </a:solidFill>
                          <a:latin typeface="Arial" pitchFamily="34" charset="0"/>
                          <a:cs typeface="Arial" pitchFamily="34" charset="0"/>
                        </a:rPr>
                        <a:t>Northbound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050" b="0" i="0" u="none" strike="noStrike" kern="1200" dirty="0">
                          <a:solidFill>
                            <a:srgbClr val="000000"/>
                          </a:solidFill>
                          <a:effectLst/>
                          <a:latin typeface="Arial" pitchFamily="34" charset="0"/>
                          <a:ea typeface="+mn-ea"/>
                          <a:cs typeface="Arial" pitchFamily="34" charset="0"/>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3573">
                <a:tc>
                  <a:txBody>
                    <a:bodyPr/>
                    <a:lstStyle/>
                    <a:p>
                      <a:pPr algn="l"/>
                      <a:r>
                        <a:rPr lang="en-GB" sz="1050" b="0" baseline="0" dirty="0">
                          <a:solidFill>
                            <a:schemeClr val="tx1"/>
                          </a:solidFill>
                          <a:latin typeface="Arial" pitchFamily="34" charset="0"/>
                          <a:cs typeface="Arial" pitchFamily="34" charset="0"/>
                        </a:rPr>
                        <a:t>Southbound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050" b="0" i="0" u="none" strike="noStrike" kern="1200" dirty="0">
                          <a:solidFill>
                            <a:srgbClr val="000000"/>
                          </a:solidFill>
                          <a:effectLst/>
                          <a:latin typeface="Arial" pitchFamily="34" charset="0"/>
                          <a:ea typeface="+mn-ea"/>
                          <a:cs typeface="Arial"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3573">
                <a:tc>
                  <a:txBody>
                    <a:bodyPr/>
                    <a:lstStyle/>
                    <a:p>
                      <a:pPr algn="l"/>
                      <a:r>
                        <a:rPr lang="en-GB" sz="1050" b="1" u="sng" dirty="0">
                          <a:solidFill>
                            <a:schemeClr val="tx1"/>
                          </a:solidFill>
                          <a:latin typeface="Arial" pitchFamily="34" charset="0"/>
                          <a:cs typeface="Arial" pitchFamily="34" charset="0"/>
                        </a:rPr>
                        <a:t>Train</a:t>
                      </a:r>
                      <a:r>
                        <a:rPr lang="en-GB" sz="1050" b="1" u="sng" baseline="0" dirty="0">
                          <a:solidFill>
                            <a:schemeClr val="tx1"/>
                          </a:solidFill>
                          <a:latin typeface="Arial" pitchFamily="34" charset="0"/>
                          <a:cs typeface="Arial" pitchFamily="34" charset="0"/>
                        </a:rPr>
                        <a:t> Type</a:t>
                      </a:r>
                      <a:endParaRPr lang="en-GB" sz="1050" b="1" u="sng"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800" b="1" kern="1200" dirty="0">
                        <a:solidFill>
                          <a:schemeClr val="tx1"/>
                        </a:solidFill>
                        <a:latin typeface="Arial" pitchFamily="34" charset="0"/>
                        <a:ea typeface="+mn-ea"/>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7"/>
                  </a:ext>
                </a:extLst>
              </a:tr>
              <a:tr h="233573">
                <a:tc>
                  <a:txBody>
                    <a:bodyPr/>
                    <a:lstStyle/>
                    <a:p>
                      <a:pPr algn="l"/>
                      <a:r>
                        <a:rPr lang="en-GB" sz="1050" dirty="0">
                          <a:solidFill>
                            <a:schemeClr val="tx1"/>
                          </a:solidFill>
                          <a:latin typeface="Arial" pitchFamily="34" charset="0"/>
                          <a:cs typeface="Arial" pitchFamily="34" charset="0"/>
                        </a:rPr>
                        <a:t>Highlander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tx1"/>
                          </a:solidFill>
                          <a:latin typeface="Arial" pitchFamily="34" charset="0"/>
                          <a:ea typeface="+mn-ea"/>
                          <a:cs typeface="Arial" pitchFamily="34" charset="0"/>
                        </a:rPr>
                        <a:t>61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33573">
                <a:tc>
                  <a:txBody>
                    <a:bodyPr/>
                    <a:lstStyle/>
                    <a:p>
                      <a:pPr algn="l"/>
                      <a:r>
                        <a:rPr lang="en-GB" sz="1050" dirty="0">
                          <a:solidFill>
                            <a:schemeClr val="tx1"/>
                          </a:solidFill>
                          <a:latin typeface="Arial" pitchFamily="34" charset="0"/>
                          <a:cs typeface="Arial" pitchFamily="34" charset="0"/>
                        </a:rPr>
                        <a:t>Lowlander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tx1"/>
                          </a:solidFill>
                          <a:latin typeface="Arial" pitchFamily="34" charset="0"/>
                          <a:ea typeface="+mn-ea"/>
                          <a:cs typeface="Arial" pitchFamily="34" charset="0"/>
                        </a:rPr>
                        <a:t>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335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50" b="1" u="sng" kern="1200" baseline="0" dirty="0">
                          <a:solidFill>
                            <a:schemeClr val="tx1"/>
                          </a:solidFill>
                          <a:latin typeface="Arial" pitchFamily="34" charset="0"/>
                          <a:ea typeface="+mn-ea"/>
                          <a:cs typeface="Arial" pitchFamily="34" charset="0"/>
                        </a:rPr>
                        <a:t>Crew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0" kern="1200" dirty="0">
                        <a:solidFill>
                          <a:schemeClr val="tx1"/>
                        </a:solidFill>
                        <a:latin typeface="Arial" pitchFamily="34" charset="0"/>
                        <a:ea typeface="+mn-ea"/>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0"/>
                  </a:ext>
                </a:extLst>
              </a:tr>
              <a:tr h="233573">
                <a:tc>
                  <a:txBody>
                    <a:bodyPr/>
                    <a:lstStyle/>
                    <a:p>
                      <a:pPr algn="l"/>
                      <a:r>
                        <a:rPr lang="en-GB" sz="1050" b="0" kern="1200" dirty="0">
                          <a:solidFill>
                            <a:schemeClr val="tx1"/>
                          </a:solidFill>
                          <a:latin typeface="Arial" pitchFamily="34" charset="0"/>
                          <a:ea typeface="+mn-ea"/>
                          <a:cs typeface="Arial" pitchFamily="34" charset="0"/>
                        </a:rPr>
                        <a:t>Aberdeen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33573">
                <a:tc>
                  <a:txBody>
                    <a:bodyPr/>
                    <a:lstStyle/>
                    <a:p>
                      <a:pPr algn="l"/>
                      <a:r>
                        <a:rPr lang="en-GB" sz="1050" b="0" kern="1200" dirty="0">
                          <a:solidFill>
                            <a:schemeClr val="tx1"/>
                          </a:solidFill>
                          <a:latin typeface="Arial" pitchFamily="34" charset="0"/>
                          <a:ea typeface="+mn-ea"/>
                          <a:cs typeface="Arial" pitchFamily="34" charset="0"/>
                        </a:rPr>
                        <a:t>Edinburgh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33573">
                <a:tc>
                  <a:txBody>
                    <a:bodyPr/>
                    <a:lstStyle/>
                    <a:p>
                      <a:pPr algn="l"/>
                      <a:r>
                        <a:rPr lang="en-GB" sz="1050" b="0" kern="1200" dirty="0">
                          <a:solidFill>
                            <a:schemeClr val="tx1"/>
                          </a:solidFill>
                          <a:latin typeface="Arial" pitchFamily="34" charset="0"/>
                          <a:ea typeface="+mn-ea"/>
                          <a:cs typeface="Arial" pitchFamily="34" charset="0"/>
                        </a:rPr>
                        <a:t>Fort William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33573">
                <a:tc>
                  <a:txBody>
                    <a:bodyPr/>
                    <a:lstStyle/>
                    <a:p>
                      <a:pPr algn="l"/>
                      <a:r>
                        <a:rPr lang="en-GB" sz="1050" b="0" kern="1200" dirty="0">
                          <a:solidFill>
                            <a:schemeClr val="tx1"/>
                          </a:solidFill>
                          <a:latin typeface="Arial" pitchFamily="34" charset="0"/>
                          <a:ea typeface="+mn-ea"/>
                          <a:cs typeface="Arial" pitchFamily="34" charset="0"/>
                        </a:rPr>
                        <a:t>Glasgow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33573">
                <a:tc>
                  <a:txBody>
                    <a:bodyPr/>
                    <a:lstStyle/>
                    <a:p>
                      <a:pPr algn="l"/>
                      <a:r>
                        <a:rPr lang="en-GB" sz="1050" b="0" kern="1200" dirty="0">
                          <a:solidFill>
                            <a:schemeClr val="tx1"/>
                          </a:solidFill>
                          <a:latin typeface="Arial" pitchFamily="34" charset="0"/>
                          <a:ea typeface="+mn-ea"/>
                          <a:cs typeface="Arial" pitchFamily="34" charset="0"/>
                        </a:rPr>
                        <a:t>Inverness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33573">
                <a:tc>
                  <a:txBody>
                    <a:bodyPr/>
                    <a:lstStyle/>
                    <a:p>
                      <a:pPr algn="l"/>
                      <a:r>
                        <a:rPr lang="en-GB" sz="1050" b="0" kern="1200" dirty="0">
                          <a:solidFill>
                            <a:schemeClr val="tx1"/>
                          </a:solidFill>
                          <a:latin typeface="Arial" pitchFamily="34" charset="0"/>
                          <a:ea typeface="+mn-ea"/>
                          <a:cs typeface="Arial" pitchFamily="34" charset="0"/>
                        </a:rPr>
                        <a:t>London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bl>
          </a:graphicData>
        </a:graphic>
      </p:graphicFrame>
      <p:sp>
        <p:nvSpPr>
          <p:cNvPr id="10" name="Title 9"/>
          <p:cNvSpPr txBox="1">
            <a:spLocks noGrp="1"/>
          </p:cNvSpPr>
          <p:nvPr>
            <p:ph type="title"/>
          </p:nvPr>
        </p:nvSpPr>
        <p:spPr>
          <a:xfrm>
            <a:off x="412397" y="131508"/>
            <a:ext cx="8042275" cy="492443"/>
          </a:xfrm>
          <a:prstGeom prst="rect">
            <a:avLst/>
          </a:prstGeom>
          <a:noFill/>
        </p:spPr>
        <p:txBody>
          <a:bodyPr wrap="square" rtlCol="0">
            <a:spAutoFit/>
          </a:bodyPr>
          <a:lstStyle/>
          <a:p>
            <a:pPr algn="ctr"/>
            <a:r>
              <a:rPr lang="en-GB" b="1" dirty="0">
                <a:solidFill>
                  <a:schemeClr val="accent2">
                    <a:lumMod val="75000"/>
                  </a:schemeClr>
                </a:solidFill>
                <a:latin typeface="Arial" pitchFamily="34" charset="0"/>
                <a:cs typeface="Arial" pitchFamily="34" charset="0"/>
              </a:rPr>
              <a:t>Sample profile – journey details</a:t>
            </a:r>
          </a:p>
        </p:txBody>
      </p:sp>
      <p:graphicFrame>
        <p:nvGraphicFramePr>
          <p:cNvPr id="11" name="Table 10"/>
          <p:cNvGraphicFramePr>
            <a:graphicFrameLocks noGrp="1"/>
          </p:cNvGraphicFramePr>
          <p:nvPr>
            <p:extLst>
              <p:ext uri="{D42A27DB-BD31-4B8C-83A1-F6EECF244321}">
                <p14:modId xmlns:p14="http://schemas.microsoft.com/office/powerpoint/2010/main" val="2065092846"/>
              </p:ext>
            </p:extLst>
          </p:nvPr>
        </p:nvGraphicFramePr>
        <p:xfrm>
          <a:off x="3248072" y="659794"/>
          <a:ext cx="2820718" cy="2346960"/>
        </p:xfrm>
        <a:graphic>
          <a:graphicData uri="http://schemas.openxmlformats.org/drawingml/2006/table">
            <a:tbl>
              <a:tblPr firstRow="1" bandRow="1">
                <a:tableStyleId>{5C22544A-7EE6-4342-B048-85BDC9FD1C3A}</a:tableStyleId>
              </a:tblPr>
              <a:tblGrid>
                <a:gridCol w="2043456">
                  <a:extLst>
                    <a:ext uri="{9D8B030D-6E8A-4147-A177-3AD203B41FA5}">
                      <a16:colId xmlns:a16="http://schemas.microsoft.com/office/drawing/2014/main" val="20000"/>
                    </a:ext>
                  </a:extLst>
                </a:gridCol>
                <a:gridCol w="777262">
                  <a:extLst>
                    <a:ext uri="{9D8B030D-6E8A-4147-A177-3AD203B41FA5}">
                      <a16:colId xmlns:a16="http://schemas.microsoft.com/office/drawing/2014/main" val="20001"/>
                    </a:ext>
                  </a:extLst>
                </a:gridCol>
              </a:tblGrid>
              <a:tr h="316262">
                <a:tc>
                  <a:txBody>
                    <a:bodyPr/>
                    <a:lstStyle/>
                    <a:p>
                      <a:pPr algn="l"/>
                      <a:r>
                        <a:rPr lang="en-GB" sz="800" i="1" dirty="0">
                          <a:solidFill>
                            <a:schemeClr val="tx1"/>
                          </a:solidFill>
                          <a:latin typeface="Arial" pitchFamily="34" charset="0"/>
                          <a:cs typeface="Arial" pitchFamily="34" charset="0"/>
                        </a:rPr>
                        <a:t>Sample</a:t>
                      </a:r>
                      <a:r>
                        <a:rPr lang="en-GB" sz="800" i="1" baseline="0" dirty="0">
                          <a:solidFill>
                            <a:schemeClr val="tx1"/>
                          </a:solidFill>
                          <a:latin typeface="Arial" pitchFamily="34" charset="0"/>
                          <a:cs typeface="Arial" pitchFamily="34" charset="0"/>
                        </a:rPr>
                        <a:t> size</a:t>
                      </a:r>
                      <a:endParaRPr lang="en-GB" sz="800" i="1"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i="1" dirty="0">
                          <a:solidFill>
                            <a:schemeClr val="tx1"/>
                          </a:solidFill>
                          <a:latin typeface="Arial" pitchFamily="34" charset="0"/>
                          <a:cs typeface="Arial" pitchFamily="34" charset="0"/>
                        </a:rPr>
                        <a:t>609</a:t>
                      </a:r>
                    </a:p>
                    <a:p>
                      <a:pPr algn="ctr"/>
                      <a:r>
                        <a:rPr lang="en-GB" sz="800" i="1" dirty="0">
                          <a:solidFill>
                            <a:schemeClr val="tx1"/>
                          </a:solidFill>
                          <a:latin typeface="Arial" pitchFamily="34" charset="0"/>
                          <a:cs typeface="Arial"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71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50" b="1" u="sng" kern="1200" dirty="0">
                          <a:solidFill>
                            <a:schemeClr val="tx1"/>
                          </a:solidFill>
                          <a:latin typeface="Arial" pitchFamily="34" charset="0"/>
                          <a:ea typeface="+mn-ea"/>
                          <a:cs typeface="Arial" pitchFamily="34" charset="0"/>
                        </a:rPr>
                        <a:t>Accommodation type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endParaRPr lang="en-GB" sz="1050" b="1" i="0" u="none" strike="noStrike" kern="1200" dirty="0">
                        <a:solidFill>
                          <a:srgbClr val="000000"/>
                        </a:solidFill>
                        <a:effectLst/>
                        <a:latin typeface="Arial" pitchFamily="34" charset="0"/>
                        <a:ea typeface="+mn-ea"/>
                        <a:cs typeface="Arial"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37196">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1</a:t>
                      </a:r>
                      <a:r>
                        <a:rPr lang="en-GB" sz="1050" b="0" kern="1200" baseline="30000" dirty="0">
                          <a:solidFill>
                            <a:schemeClr val="tx1"/>
                          </a:solidFill>
                          <a:latin typeface="Arial" pitchFamily="34" charset="0"/>
                          <a:ea typeface="+mn-ea"/>
                          <a:cs typeface="Arial" pitchFamily="34" charset="0"/>
                        </a:rPr>
                        <a:t>st</a:t>
                      </a:r>
                      <a:r>
                        <a:rPr lang="en-GB" sz="1050" b="0" kern="1200" dirty="0">
                          <a:solidFill>
                            <a:schemeClr val="tx1"/>
                          </a:solidFill>
                          <a:latin typeface="Arial" pitchFamily="34" charset="0"/>
                          <a:ea typeface="+mn-ea"/>
                          <a:cs typeface="Arial" pitchFamily="34" charset="0"/>
                        </a:rPr>
                        <a:t> class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7196">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Standard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7196">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Seated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71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50" b="1" u="sng" kern="1200" dirty="0">
                          <a:solidFill>
                            <a:schemeClr val="tx1"/>
                          </a:solidFill>
                          <a:latin typeface="Arial" pitchFamily="34" charset="0"/>
                          <a:ea typeface="+mn-ea"/>
                          <a:cs typeface="Arial" pitchFamily="34" charset="0"/>
                        </a:rPr>
                        <a:t>Party size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endParaRPr lang="en-GB" sz="800" b="1" u="none" kern="1200" baseline="0" dirty="0">
                        <a:solidFill>
                          <a:schemeClr val="tx1"/>
                        </a:solidFill>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5"/>
                  </a:ext>
                </a:extLst>
              </a:tr>
              <a:tr h="237196">
                <a:tc>
                  <a:txBody>
                    <a:bodyPr/>
                    <a:lstStyle/>
                    <a:p>
                      <a:pPr algn="l"/>
                      <a:r>
                        <a:rPr lang="en-GB" sz="1050" b="0" kern="1200" dirty="0">
                          <a:solidFill>
                            <a:schemeClr val="tx1"/>
                          </a:solidFill>
                          <a:latin typeface="Arial" pitchFamily="34" charset="0"/>
                          <a:ea typeface="+mn-ea"/>
                          <a:cs typeface="Arial" pitchFamily="34" charset="0"/>
                        </a:rPr>
                        <a:t>Single traveller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chemeClr val="tx1"/>
                          </a:solidFill>
                          <a:effectLst/>
                          <a:latin typeface="Arial" pitchFamily="34" charset="0"/>
                          <a:ea typeface="+mn-ea"/>
                          <a:cs typeface="Arial" pitchFamily="34" charset="0"/>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p>
                      <a:pPr algn="l"/>
                      <a:r>
                        <a:rPr lang="en-GB" sz="1050" b="0" kern="1200" dirty="0">
                          <a:solidFill>
                            <a:schemeClr val="tx1"/>
                          </a:solidFill>
                          <a:latin typeface="Arial" pitchFamily="34" charset="0"/>
                          <a:ea typeface="+mn-ea"/>
                          <a:cs typeface="Arial" pitchFamily="34" charset="0"/>
                        </a:rPr>
                        <a:t>Two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chemeClr val="tx1"/>
                          </a:solidFill>
                          <a:effectLst/>
                          <a:latin typeface="Arial" pitchFamily="34" charset="0"/>
                          <a:ea typeface="+mn-ea"/>
                          <a:cs typeface="Arial" pitchFamily="34" charset="0"/>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7196">
                <a:tc>
                  <a:txBody>
                    <a:bodyPr/>
                    <a:lstStyle/>
                    <a:p>
                      <a:pPr algn="l"/>
                      <a:r>
                        <a:rPr lang="en-GB" sz="1050" b="0" kern="1200" dirty="0">
                          <a:solidFill>
                            <a:schemeClr val="tx1"/>
                          </a:solidFill>
                          <a:latin typeface="Arial" pitchFamily="34" charset="0"/>
                          <a:ea typeface="+mn-ea"/>
                          <a:cs typeface="Arial" pitchFamily="34" charset="0"/>
                        </a:rPr>
                        <a:t>Three or more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chemeClr val="tx1"/>
                          </a:solidFill>
                          <a:effectLst/>
                          <a:latin typeface="Arial" pitchFamily="34" charset="0"/>
                          <a:ea typeface="+mn-ea"/>
                          <a:cs typeface="Arial" pitchFamily="3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09588907"/>
              </p:ext>
            </p:extLst>
          </p:nvPr>
        </p:nvGraphicFramePr>
        <p:xfrm>
          <a:off x="6268737" y="659487"/>
          <a:ext cx="2714625" cy="3855720"/>
        </p:xfrm>
        <a:graphic>
          <a:graphicData uri="http://schemas.openxmlformats.org/drawingml/2006/table">
            <a:tbl>
              <a:tblPr firstRow="1" bandRow="1">
                <a:tableStyleId>{5C22544A-7EE6-4342-B048-85BDC9FD1C3A}</a:tableStyleId>
              </a:tblPr>
              <a:tblGrid>
                <a:gridCol w="2028319">
                  <a:extLst>
                    <a:ext uri="{9D8B030D-6E8A-4147-A177-3AD203B41FA5}">
                      <a16:colId xmlns:a16="http://schemas.microsoft.com/office/drawing/2014/main" val="20000"/>
                    </a:ext>
                  </a:extLst>
                </a:gridCol>
                <a:gridCol w="686306">
                  <a:extLst>
                    <a:ext uri="{9D8B030D-6E8A-4147-A177-3AD203B41FA5}">
                      <a16:colId xmlns:a16="http://schemas.microsoft.com/office/drawing/2014/main" val="20001"/>
                    </a:ext>
                  </a:extLst>
                </a:gridCol>
              </a:tblGrid>
              <a:tr h="203200">
                <a:tc>
                  <a:txBody>
                    <a:bodyPr/>
                    <a:lstStyle/>
                    <a:p>
                      <a:pPr algn="l"/>
                      <a:r>
                        <a:rPr lang="en-GB" sz="800" i="1" dirty="0">
                          <a:solidFill>
                            <a:schemeClr val="tx1"/>
                          </a:solidFill>
                          <a:latin typeface="Arial" pitchFamily="34" charset="0"/>
                          <a:cs typeface="Arial" pitchFamily="34" charset="0"/>
                        </a:rPr>
                        <a:t>Sample</a:t>
                      </a:r>
                      <a:r>
                        <a:rPr lang="en-GB" sz="800" i="1" baseline="0" dirty="0">
                          <a:solidFill>
                            <a:schemeClr val="tx1"/>
                          </a:solidFill>
                          <a:latin typeface="Arial" pitchFamily="34" charset="0"/>
                          <a:cs typeface="Arial" pitchFamily="34" charset="0"/>
                        </a:rPr>
                        <a:t> size</a:t>
                      </a:r>
                      <a:endParaRPr lang="en-GB" sz="800" i="1"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i="1" dirty="0">
                          <a:solidFill>
                            <a:schemeClr val="tx1"/>
                          </a:solidFill>
                          <a:latin typeface="Arial" pitchFamily="34" charset="0"/>
                          <a:cs typeface="Arial" pitchFamily="34" charset="0"/>
                        </a:rPr>
                        <a:t>609</a:t>
                      </a:r>
                    </a:p>
                    <a:p>
                      <a:pPr algn="ctr"/>
                      <a:r>
                        <a:rPr lang="en-GB" sz="800" i="1" dirty="0">
                          <a:solidFill>
                            <a:schemeClr val="tx1"/>
                          </a:solidFill>
                          <a:latin typeface="Arial" pitchFamily="34" charset="0"/>
                          <a:cs typeface="Arial"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0857">
                <a:tc>
                  <a:txBody>
                    <a:bodyPr/>
                    <a:lstStyle/>
                    <a:p>
                      <a:pPr marL="0" algn="l" defTabSz="457200" rtl="0" eaLnBrk="1" fontAlgn="b" latinLnBrk="0" hangingPunct="1"/>
                      <a:r>
                        <a:rPr lang="en-GB" sz="1050" b="1" u="sng" kern="1200" dirty="0">
                          <a:solidFill>
                            <a:schemeClr val="tx1"/>
                          </a:solidFill>
                          <a:latin typeface="Arial" pitchFamily="34" charset="0"/>
                          <a:ea typeface="+mn-ea"/>
                          <a:cs typeface="Arial" pitchFamily="34" charset="0"/>
                        </a:rPr>
                        <a:t>Transaction value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457200" rtl="0" eaLnBrk="1" fontAlgn="b" latinLnBrk="0" hangingPunct="1"/>
                      <a:endParaRPr lang="en-GB" sz="800" b="1" u="none" kern="1200" dirty="0">
                        <a:solidFill>
                          <a:schemeClr val="tx1"/>
                        </a:solidFill>
                        <a:latin typeface="Arial" pitchFamily="34" charset="0"/>
                        <a:ea typeface="+mn-ea"/>
                        <a:cs typeface="Arial"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£0-£49.99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£50-£99.99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£100-£149.99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£150-£199.99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£200-£249.99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£250-£299.99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£300 or more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30857">
                <a:tc>
                  <a:txBody>
                    <a:bodyPr/>
                    <a:lstStyle/>
                    <a:p>
                      <a:pPr marL="0" algn="l" defTabSz="457200" rtl="0" eaLnBrk="1" fontAlgn="b" latinLnBrk="0" hangingPunct="1"/>
                      <a:r>
                        <a:rPr lang="en-GB" sz="1050" b="1" u="sng" kern="1200" dirty="0">
                          <a:solidFill>
                            <a:schemeClr val="tx1"/>
                          </a:solidFill>
                          <a:latin typeface="Arial" pitchFamily="34" charset="0"/>
                          <a:ea typeface="+mn-ea"/>
                          <a:cs typeface="Arial" pitchFamily="34" charset="0"/>
                        </a:rPr>
                        <a:t>Transaction value by guest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457200" rtl="0" eaLnBrk="1" fontAlgn="b" latinLnBrk="0" hangingPunct="1"/>
                      <a:endParaRPr lang="en-GB" sz="1050" b="0" kern="1200" dirty="0">
                        <a:solidFill>
                          <a:schemeClr val="tx1"/>
                        </a:solidFill>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9"/>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£0-£49.99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£50-£99.99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£100-£149.99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£150-£199.99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£200-£249.99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4419666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816869949"/>
              </p:ext>
            </p:extLst>
          </p:nvPr>
        </p:nvGraphicFramePr>
        <p:xfrm>
          <a:off x="296040" y="645078"/>
          <a:ext cx="2736304" cy="2714615"/>
        </p:xfrm>
        <a:graphic>
          <a:graphicData uri="http://schemas.openxmlformats.org/drawingml/2006/table">
            <a:tbl>
              <a:tblPr firstRow="1" bandRow="1">
                <a:tableStyleId>{5C22544A-7EE6-4342-B048-85BDC9FD1C3A}</a:tableStyleId>
              </a:tblPr>
              <a:tblGrid>
                <a:gridCol w="2379704">
                  <a:extLst>
                    <a:ext uri="{9D8B030D-6E8A-4147-A177-3AD203B41FA5}">
                      <a16:colId xmlns:a16="http://schemas.microsoft.com/office/drawing/2014/main" val="20000"/>
                    </a:ext>
                  </a:extLst>
                </a:gridCol>
                <a:gridCol w="356600">
                  <a:extLst>
                    <a:ext uri="{9D8B030D-6E8A-4147-A177-3AD203B41FA5}">
                      <a16:colId xmlns:a16="http://schemas.microsoft.com/office/drawing/2014/main" val="20001"/>
                    </a:ext>
                  </a:extLst>
                </a:gridCol>
              </a:tblGrid>
              <a:tr h="311431">
                <a:tc>
                  <a:txBody>
                    <a:bodyPr/>
                    <a:lstStyle/>
                    <a:p>
                      <a:pPr algn="l"/>
                      <a:r>
                        <a:rPr lang="en-GB" sz="800" i="1" dirty="0">
                          <a:solidFill>
                            <a:schemeClr val="tx1"/>
                          </a:solidFill>
                          <a:latin typeface="Arial" pitchFamily="34" charset="0"/>
                          <a:cs typeface="Arial" pitchFamily="34" charset="0"/>
                        </a:rPr>
                        <a:t>Sample</a:t>
                      </a:r>
                      <a:r>
                        <a:rPr lang="en-GB" sz="800" i="1" baseline="0" dirty="0">
                          <a:solidFill>
                            <a:schemeClr val="tx1"/>
                          </a:solidFill>
                          <a:latin typeface="Arial" pitchFamily="34" charset="0"/>
                          <a:cs typeface="Arial" pitchFamily="34" charset="0"/>
                        </a:rPr>
                        <a:t> size</a:t>
                      </a:r>
                      <a:endParaRPr lang="en-GB" sz="800" i="1"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i="1" dirty="0">
                          <a:solidFill>
                            <a:schemeClr val="tx1"/>
                          </a:solidFill>
                          <a:latin typeface="Arial" pitchFamily="34" charset="0"/>
                          <a:cs typeface="Arial" pitchFamily="34" charset="0"/>
                        </a:rPr>
                        <a:t>819</a:t>
                      </a:r>
                    </a:p>
                    <a:p>
                      <a:pPr algn="ctr"/>
                      <a:r>
                        <a:rPr lang="en-GB" sz="800" i="1" dirty="0">
                          <a:solidFill>
                            <a:schemeClr val="tx1"/>
                          </a:solidFill>
                          <a:latin typeface="Arial" pitchFamily="34" charset="0"/>
                          <a:cs typeface="Arial"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35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50" b="1" u="sng" kern="1200" dirty="0">
                          <a:solidFill>
                            <a:schemeClr val="tx1"/>
                          </a:solidFill>
                          <a:latin typeface="Arial" pitchFamily="34" charset="0"/>
                          <a:ea typeface="+mn-ea"/>
                          <a:cs typeface="Arial" pitchFamily="34" charset="0"/>
                        </a:rPr>
                        <a:t>Return journeys between Scotland and London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endParaRPr lang="en-GB" sz="1050" b="1" i="0" u="none" strike="noStrike" kern="1200" dirty="0">
                        <a:solidFill>
                          <a:srgbClr val="000000"/>
                        </a:solidFill>
                        <a:effectLst/>
                        <a:latin typeface="Arial" pitchFamily="34" charset="0"/>
                        <a:ea typeface="+mn-ea"/>
                        <a:cs typeface="Arial"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33573">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12 or more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3573">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4-11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99075">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3573">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First journey in last 12 months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3573">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First ever journey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3573">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Have never made</a:t>
                      </a:r>
                      <a:r>
                        <a:rPr lang="en-GB" sz="1050" b="0" kern="1200" baseline="0" dirty="0">
                          <a:solidFill>
                            <a:schemeClr val="tx1"/>
                          </a:solidFill>
                          <a:latin typeface="Arial" pitchFamily="34" charset="0"/>
                          <a:ea typeface="+mn-ea"/>
                          <a:cs typeface="Arial" pitchFamily="34" charset="0"/>
                        </a:rPr>
                        <a:t> a journey between Scotland and the London area</a:t>
                      </a:r>
                      <a:endParaRPr lang="en-GB" sz="1050" b="0" kern="1200" dirty="0">
                        <a:solidFill>
                          <a:schemeClr val="tx1"/>
                        </a:solidFill>
                        <a:latin typeface="Arial" pitchFamily="34" charset="0"/>
                        <a:ea typeface="+mn-ea"/>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3573">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Don’t know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4172585"/>
                  </a:ext>
                </a:extLst>
              </a:tr>
            </a:tbl>
          </a:graphicData>
        </a:graphic>
      </p:graphicFrame>
      <p:sp>
        <p:nvSpPr>
          <p:cNvPr id="10" name="Title 9"/>
          <p:cNvSpPr txBox="1">
            <a:spLocks noGrp="1"/>
          </p:cNvSpPr>
          <p:nvPr>
            <p:ph type="title"/>
          </p:nvPr>
        </p:nvSpPr>
        <p:spPr>
          <a:xfrm>
            <a:off x="412397" y="131508"/>
            <a:ext cx="8042275" cy="492443"/>
          </a:xfrm>
          <a:prstGeom prst="rect">
            <a:avLst/>
          </a:prstGeom>
          <a:noFill/>
        </p:spPr>
        <p:txBody>
          <a:bodyPr wrap="square" rtlCol="0">
            <a:spAutoFit/>
          </a:bodyPr>
          <a:lstStyle/>
          <a:p>
            <a:pPr algn="ctr"/>
            <a:r>
              <a:rPr lang="en-GB" b="1" dirty="0">
                <a:solidFill>
                  <a:schemeClr val="accent2">
                    <a:lumMod val="75000"/>
                  </a:schemeClr>
                </a:solidFill>
                <a:latin typeface="Arial" pitchFamily="34" charset="0"/>
                <a:cs typeface="Arial" pitchFamily="34" charset="0"/>
              </a:rPr>
              <a:t>Sample profile – journey details</a:t>
            </a:r>
          </a:p>
        </p:txBody>
      </p:sp>
      <p:graphicFrame>
        <p:nvGraphicFramePr>
          <p:cNvPr id="11" name="Table 10"/>
          <p:cNvGraphicFramePr>
            <a:graphicFrameLocks noGrp="1"/>
          </p:cNvGraphicFramePr>
          <p:nvPr>
            <p:extLst>
              <p:ext uri="{D42A27DB-BD31-4B8C-83A1-F6EECF244321}">
                <p14:modId xmlns:p14="http://schemas.microsoft.com/office/powerpoint/2010/main" val="1392478336"/>
              </p:ext>
            </p:extLst>
          </p:nvPr>
        </p:nvGraphicFramePr>
        <p:xfrm>
          <a:off x="3248072" y="659794"/>
          <a:ext cx="2820718" cy="2247900"/>
        </p:xfrm>
        <a:graphic>
          <a:graphicData uri="http://schemas.openxmlformats.org/drawingml/2006/table">
            <a:tbl>
              <a:tblPr firstRow="1" bandRow="1">
                <a:tableStyleId>{5C22544A-7EE6-4342-B048-85BDC9FD1C3A}</a:tableStyleId>
              </a:tblPr>
              <a:tblGrid>
                <a:gridCol w="2410715">
                  <a:extLst>
                    <a:ext uri="{9D8B030D-6E8A-4147-A177-3AD203B41FA5}">
                      <a16:colId xmlns:a16="http://schemas.microsoft.com/office/drawing/2014/main" val="20000"/>
                    </a:ext>
                  </a:extLst>
                </a:gridCol>
                <a:gridCol w="410003">
                  <a:extLst>
                    <a:ext uri="{9D8B030D-6E8A-4147-A177-3AD203B41FA5}">
                      <a16:colId xmlns:a16="http://schemas.microsoft.com/office/drawing/2014/main" val="20001"/>
                    </a:ext>
                  </a:extLst>
                </a:gridCol>
              </a:tblGrid>
              <a:tr h="316262">
                <a:tc>
                  <a:txBody>
                    <a:bodyPr/>
                    <a:lstStyle/>
                    <a:p>
                      <a:pPr algn="l"/>
                      <a:r>
                        <a:rPr lang="en-GB" sz="800" i="1" dirty="0">
                          <a:solidFill>
                            <a:schemeClr val="tx1"/>
                          </a:solidFill>
                          <a:latin typeface="Arial" pitchFamily="34" charset="0"/>
                          <a:cs typeface="Arial" pitchFamily="34" charset="0"/>
                        </a:rPr>
                        <a:t>Sample</a:t>
                      </a:r>
                      <a:r>
                        <a:rPr lang="en-GB" sz="800" i="1" baseline="0" dirty="0">
                          <a:solidFill>
                            <a:schemeClr val="tx1"/>
                          </a:solidFill>
                          <a:latin typeface="Arial" pitchFamily="34" charset="0"/>
                          <a:cs typeface="Arial" pitchFamily="34" charset="0"/>
                        </a:rPr>
                        <a:t> size</a:t>
                      </a:r>
                      <a:endParaRPr lang="en-GB" sz="800" i="1"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i="1" dirty="0">
                          <a:solidFill>
                            <a:schemeClr val="tx1"/>
                          </a:solidFill>
                          <a:latin typeface="Arial" pitchFamily="34" charset="0"/>
                          <a:cs typeface="Arial" pitchFamily="34" charset="0"/>
                        </a:rPr>
                        <a:t>819</a:t>
                      </a:r>
                    </a:p>
                    <a:p>
                      <a:pPr algn="ctr"/>
                      <a:r>
                        <a:rPr lang="en-GB" sz="800" i="1" dirty="0">
                          <a:solidFill>
                            <a:schemeClr val="tx1"/>
                          </a:solidFill>
                          <a:latin typeface="Arial" pitchFamily="34" charset="0"/>
                          <a:cs typeface="Arial"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71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50" b="1" u="sng" kern="1200" dirty="0">
                          <a:solidFill>
                            <a:schemeClr val="tx1"/>
                          </a:solidFill>
                          <a:latin typeface="Arial" pitchFamily="34" charset="0"/>
                          <a:ea typeface="+mn-ea"/>
                          <a:cs typeface="Arial" pitchFamily="34" charset="0"/>
                        </a:rPr>
                        <a:t>Number</a:t>
                      </a:r>
                      <a:r>
                        <a:rPr lang="en-GB" sz="1050" b="1" u="sng" kern="1200" baseline="0" dirty="0">
                          <a:solidFill>
                            <a:schemeClr val="tx1"/>
                          </a:solidFill>
                          <a:latin typeface="Arial" pitchFamily="34" charset="0"/>
                          <a:ea typeface="+mn-ea"/>
                          <a:cs typeface="Arial" pitchFamily="34" charset="0"/>
                        </a:rPr>
                        <a:t> of journeys using Caledonian Sleeper</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800" b="1" u="none" kern="1200" baseline="0" dirty="0">
                          <a:solidFill>
                            <a:schemeClr val="tx1"/>
                          </a:solidFill>
                          <a:latin typeface="Arial" pitchFamily="34" charset="0"/>
                          <a:ea typeface="+mn-ea"/>
                          <a:cs typeface="Arial" pitchFamily="34" charset="0"/>
                        </a:rPr>
                        <a:t>(making at least 2 journeys between Scotland and London)</a:t>
                      </a:r>
                      <a:endParaRPr lang="en-GB" sz="800" b="1" u="none" kern="1200" dirty="0">
                        <a:solidFill>
                          <a:schemeClr val="tx1"/>
                        </a:solidFill>
                        <a:latin typeface="Arial" pitchFamily="34" charset="0"/>
                        <a:ea typeface="+mn-ea"/>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endParaRPr lang="en-GB" sz="800" b="1" u="none" kern="1200" baseline="0" dirty="0">
                        <a:solidFill>
                          <a:schemeClr val="tx1"/>
                        </a:solidFill>
                        <a:latin typeface="Arial" pitchFamily="34" charset="0"/>
                        <a:ea typeface="+mn-ea"/>
                        <a:cs typeface="Arial" pitchFamily="34" charset="0"/>
                      </a:endParaRPr>
                    </a:p>
                    <a:p>
                      <a:pPr marL="0" algn="ctr" defTabSz="914400" rtl="0" eaLnBrk="1" fontAlgn="b" latinLnBrk="0" hangingPunct="1"/>
                      <a:endParaRPr lang="en-GB" sz="800" b="1" u="none" kern="1200" baseline="0" dirty="0">
                        <a:solidFill>
                          <a:schemeClr val="tx1"/>
                        </a:solidFill>
                        <a:latin typeface="Arial" pitchFamily="34" charset="0"/>
                        <a:ea typeface="+mn-ea"/>
                        <a:cs typeface="Arial" pitchFamily="34" charset="0"/>
                      </a:endParaRPr>
                    </a:p>
                    <a:p>
                      <a:pPr marL="0" algn="ctr" defTabSz="914400" rtl="0" eaLnBrk="1" fontAlgn="b" latinLnBrk="0" hangingPunct="1"/>
                      <a:endParaRPr lang="en-GB" sz="800" b="1" u="none" kern="1200" baseline="0" dirty="0">
                        <a:solidFill>
                          <a:schemeClr val="tx1"/>
                        </a:solidFill>
                        <a:latin typeface="Arial" pitchFamily="34" charset="0"/>
                        <a:ea typeface="+mn-ea"/>
                        <a:cs typeface="Arial" pitchFamily="34" charset="0"/>
                      </a:endParaRPr>
                    </a:p>
                    <a:p>
                      <a:pPr marL="0" algn="ctr" defTabSz="914400" rtl="0" eaLnBrk="1" fontAlgn="b" latinLnBrk="0" hangingPunct="1"/>
                      <a:r>
                        <a:rPr lang="en-GB" sz="800" b="1" u="none" kern="1200" baseline="0" dirty="0">
                          <a:solidFill>
                            <a:schemeClr val="tx1"/>
                          </a:solidFill>
                          <a:latin typeface="Arial" pitchFamily="34" charset="0"/>
                          <a:ea typeface="+mn-ea"/>
                          <a:cs typeface="Arial" pitchFamily="34" charset="0"/>
                        </a:rPr>
                        <a:t>(272)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37196">
                <a:tc>
                  <a:txBody>
                    <a:bodyPr/>
                    <a:lstStyle/>
                    <a:p>
                      <a:pPr algn="l"/>
                      <a:r>
                        <a:rPr lang="en-GB" sz="1050" b="0" kern="1200" dirty="0">
                          <a:solidFill>
                            <a:schemeClr val="tx1"/>
                          </a:solidFill>
                          <a:latin typeface="Arial" pitchFamily="34" charset="0"/>
                          <a:ea typeface="+mn-ea"/>
                          <a:cs typeface="Arial" pitchFamily="34" charset="0"/>
                        </a:rPr>
                        <a:t>12 or more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algn="l"/>
                      <a:r>
                        <a:rPr lang="en-GB" sz="1050" b="0" kern="1200" dirty="0">
                          <a:solidFill>
                            <a:schemeClr val="tx1"/>
                          </a:solidFill>
                          <a:latin typeface="Arial" pitchFamily="34" charset="0"/>
                          <a:ea typeface="+mn-ea"/>
                          <a:cs typeface="Arial" pitchFamily="34" charset="0"/>
                        </a:rPr>
                        <a:t>4-11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7196">
                <a:tc>
                  <a:txBody>
                    <a:bodyPr/>
                    <a:lstStyle/>
                    <a:p>
                      <a:pPr algn="l"/>
                      <a:r>
                        <a:rPr lang="en-GB" sz="1050" b="0" kern="1200" dirty="0">
                          <a:solidFill>
                            <a:schemeClr val="tx1"/>
                          </a:solidFill>
                          <a:latin typeface="Arial" pitchFamily="34" charset="0"/>
                          <a:ea typeface="+mn-ea"/>
                          <a:cs typeface="Arial" pitchFamily="34" charset="0"/>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7196">
                <a:tc>
                  <a:txBody>
                    <a:bodyPr/>
                    <a:lstStyle/>
                    <a:p>
                      <a:pPr marL="0" algn="l" defTabSz="457200" rtl="0" eaLnBrk="1" fontAlgn="b" latinLnBrk="0" hangingPunct="1"/>
                      <a:r>
                        <a:rPr lang="en-GB" sz="1050" b="0" u="none" kern="1200" dirty="0">
                          <a:solidFill>
                            <a:schemeClr val="tx1"/>
                          </a:solidFill>
                          <a:latin typeface="Arial" pitchFamily="34" charset="0"/>
                          <a:ea typeface="+mn-ea"/>
                          <a:cs typeface="Arial" pitchFamily="34" charset="0"/>
                        </a:rPr>
                        <a:t>1 Journey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35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7196">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None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50" b="0" i="0" u="none" strike="noStrike" kern="1200" dirty="0">
                          <a:solidFill>
                            <a:srgbClr val="000000"/>
                          </a:solidFill>
                          <a:effectLst/>
                          <a:latin typeface="Arial" pitchFamily="34" charset="0"/>
                          <a:ea typeface="+mn-ea"/>
                          <a:cs typeface="Arial"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86923011"/>
              </p:ext>
            </p:extLst>
          </p:nvPr>
        </p:nvGraphicFramePr>
        <p:xfrm>
          <a:off x="6268737" y="665345"/>
          <a:ext cx="2714625" cy="2499360"/>
        </p:xfrm>
        <a:graphic>
          <a:graphicData uri="http://schemas.openxmlformats.org/drawingml/2006/table">
            <a:tbl>
              <a:tblPr firstRow="1" bandRow="1">
                <a:tableStyleId>{5C22544A-7EE6-4342-B048-85BDC9FD1C3A}</a:tableStyleId>
              </a:tblPr>
              <a:tblGrid>
                <a:gridCol w="1848437">
                  <a:extLst>
                    <a:ext uri="{9D8B030D-6E8A-4147-A177-3AD203B41FA5}">
                      <a16:colId xmlns:a16="http://schemas.microsoft.com/office/drawing/2014/main" val="20000"/>
                    </a:ext>
                  </a:extLst>
                </a:gridCol>
                <a:gridCol w="866188">
                  <a:extLst>
                    <a:ext uri="{9D8B030D-6E8A-4147-A177-3AD203B41FA5}">
                      <a16:colId xmlns:a16="http://schemas.microsoft.com/office/drawing/2014/main" val="20001"/>
                    </a:ext>
                  </a:extLst>
                </a:gridCol>
              </a:tblGrid>
              <a:tr h="203200">
                <a:tc>
                  <a:txBody>
                    <a:bodyPr/>
                    <a:lstStyle/>
                    <a:p>
                      <a:pPr algn="l"/>
                      <a:r>
                        <a:rPr lang="en-GB" sz="800" i="1" dirty="0">
                          <a:solidFill>
                            <a:schemeClr val="tx1"/>
                          </a:solidFill>
                          <a:latin typeface="Arial" pitchFamily="34" charset="0"/>
                          <a:cs typeface="Arial" pitchFamily="34" charset="0"/>
                        </a:rPr>
                        <a:t>Sample</a:t>
                      </a:r>
                      <a:r>
                        <a:rPr lang="en-GB" sz="800" i="1" baseline="0" dirty="0">
                          <a:solidFill>
                            <a:schemeClr val="tx1"/>
                          </a:solidFill>
                          <a:latin typeface="Arial" pitchFamily="34" charset="0"/>
                          <a:cs typeface="Arial" pitchFamily="34" charset="0"/>
                        </a:rPr>
                        <a:t> size</a:t>
                      </a:r>
                      <a:endParaRPr lang="en-GB" sz="800" i="1"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i="1" dirty="0">
                          <a:solidFill>
                            <a:schemeClr val="tx1"/>
                          </a:solidFill>
                          <a:latin typeface="Arial" pitchFamily="34" charset="0"/>
                          <a:cs typeface="Arial" pitchFamily="34" charset="0"/>
                        </a:rPr>
                        <a:t>819</a:t>
                      </a:r>
                    </a:p>
                    <a:p>
                      <a:pPr algn="ctr"/>
                      <a:r>
                        <a:rPr lang="en-GB" sz="800" i="1" dirty="0">
                          <a:solidFill>
                            <a:schemeClr val="tx1"/>
                          </a:solidFill>
                          <a:latin typeface="Arial" pitchFamily="34" charset="0"/>
                          <a:cs typeface="Arial"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0857">
                <a:tc>
                  <a:txBody>
                    <a:bodyPr/>
                    <a:lstStyle/>
                    <a:p>
                      <a:pPr marL="0" algn="l" defTabSz="457200" rtl="0" eaLnBrk="1" fontAlgn="b" latinLnBrk="0" hangingPunct="1"/>
                      <a:r>
                        <a:rPr lang="en-GB" sz="1050" b="1" u="sng" kern="1200" dirty="0">
                          <a:solidFill>
                            <a:schemeClr val="tx1"/>
                          </a:solidFill>
                          <a:latin typeface="Arial" pitchFamily="34" charset="0"/>
                          <a:ea typeface="+mn-ea"/>
                          <a:cs typeface="Arial" pitchFamily="34" charset="0"/>
                        </a:rPr>
                        <a:t>When</a:t>
                      </a:r>
                      <a:r>
                        <a:rPr lang="en-GB" sz="1050" b="1" u="sng" kern="1200" baseline="0" dirty="0">
                          <a:solidFill>
                            <a:schemeClr val="tx1"/>
                          </a:solidFill>
                          <a:latin typeface="Arial" pitchFamily="34" charset="0"/>
                          <a:ea typeface="+mn-ea"/>
                          <a:cs typeface="Arial" pitchFamily="34" charset="0"/>
                        </a:rPr>
                        <a:t> first travelled on Caledonian Sleeper</a:t>
                      </a:r>
                    </a:p>
                    <a:p>
                      <a:pPr marL="0" algn="l" defTabSz="457200" rtl="0" eaLnBrk="1" fontAlgn="b" latinLnBrk="0" hangingPunct="1"/>
                      <a:r>
                        <a:rPr lang="en-GB" sz="800" b="1" u="none" kern="1200" baseline="0" dirty="0">
                          <a:solidFill>
                            <a:schemeClr val="tx1"/>
                          </a:solidFill>
                          <a:latin typeface="Arial" pitchFamily="34" charset="0"/>
                          <a:ea typeface="+mn-ea"/>
                          <a:cs typeface="Arial" pitchFamily="34" charset="0"/>
                        </a:rPr>
                        <a:t>(previously travelling by Caledonian sleeper)</a:t>
                      </a:r>
                      <a:endParaRPr lang="en-GB" sz="800" b="1" u="none" kern="1200" dirty="0">
                        <a:solidFill>
                          <a:schemeClr val="tx1"/>
                        </a:solidFill>
                        <a:latin typeface="Arial" pitchFamily="34" charset="0"/>
                        <a:ea typeface="+mn-ea"/>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457200" rtl="0" eaLnBrk="1" fontAlgn="b" latinLnBrk="0" hangingPunct="1"/>
                      <a:r>
                        <a:rPr lang="en-GB" sz="800" b="1" u="none" kern="1200" dirty="0">
                          <a:solidFill>
                            <a:schemeClr val="tx1"/>
                          </a:solidFill>
                          <a:latin typeface="Arial" pitchFamily="34" charset="0"/>
                          <a:ea typeface="+mn-ea"/>
                          <a:cs typeface="Arial" pitchFamily="34" charset="0"/>
                        </a:rPr>
                        <a:t>(496)</a:t>
                      </a:r>
                    </a:p>
                    <a:p>
                      <a:pPr marL="0" algn="ctr" defTabSz="457200" rtl="0" eaLnBrk="1" fontAlgn="b" latinLnBrk="0" hangingPunct="1"/>
                      <a:endParaRPr lang="en-GB" sz="800" b="1" u="none" kern="1200" dirty="0">
                        <a:solidFill>
                          <a:schemeClr val="tx1"/>
                        </a:solidFill>
                        <a:latin typeface="Arial" pitchFamily="34" charset="0"/>
                        <a:ea typeface="+mn-ea"/>
                        <a:cs typeface="Arial"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More than 20 years ago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15-19 years ago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10-14 years ago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5-9 years ago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3-4 years 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0857">
                <a:tc>
                  <a:txBody>
                    <a:bodyPr/>
                    <a:lstStyle/>
                    <a:p>
                      <a:pPr marL="0" algn="l" defTabSz="457200" rtl="0" eaLnBrk="1" fontAlgn="b" latinLnBrk="0" hangingPunct="1"/>
                      <a:r>
                        <a:rPr lang="en-GB" sz="1050" b="0" kern="1200" dirty="0">
                          <a:solidFill>
                            <a:schemeClr val="tx1"/>
                          </a:solidFill>
                          <a:latin typeface="Arial" pitchFamily="34" charset="0"/>
                          <a:ea typeface="+mn-ea"/>
                          <a:cs typeface="Arial" pitchFamily="34" charset="0"/>
                        </a:rPr>
                        <a:t>In the last 1-2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GB" sz="1050" b="0" kern="1200" dirty="0">
                          <a:solidFill>
                            <a:schemeClr val="tx1"/>
                          </a:solidFill>
                          <a:latin typeface="Arial" pitchFamily="34" charset="0"/>
                          <a:ea typeface="+mn-ea"/>
                          <a:cs typeface="Arial" pitchFamily="34" charset="0"/>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610151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9149" y="1067719"/>
            <a:ext cx="8655460" cy="3251200"/>
          </a:xfrm>
        </p:spPr>
        <p:txBody>
          <a:bodyPr/>
          <a:lstStyle/>
          <a:p>
            <a:r>
              <a:rPr lang="en-US" sz="1200" dirty="0"/>
              <a:t>The Caledonian Sleeper Customer Satisfaction Survey provides feedback about customer experience and opinions of the Caledonian Sleeper. The survey is carried out as an online survey.</a:t>
            </a:r>
          </a:p>
          <a:p>
            <a:endParaRPr lang="en-US" sz="1200" dirty="0"/>
          </a:p>
          <a:p>
            <a:r>
              <a:rPr lang="en-US" sz="1200" dirty="0"/>
              <a:t>Passengers who have recently travelled on the Caledonian Sleeper are invited to take part in the online survey. Fieldwork is continuous and started 13</a:t>
            </a:r>
            <a:r>
              <a:rPr lang="en-US" sz="1200" baseline="30000" dirty="0"/>
              <a:t>th</a:t>
            </a:r>
            <a:r>
              <a:rPr lang="en-US" sz="1200" dirty="0"/>
              <a:t> July 2017. A dashboard report is provided at the end of every Rail Period, and a more detailed report is provided every quarter. </a:t>
            </a:r>
          </a:p>
          <a:p>
            <a:endParaRPr lang="en-US" sz="1200" dirty="0"/>
          </a:p>
          <a:p>
            <a:r>
              <a:rPr lang="en-US" sz="1200" dirty="0"/>
              <a:t>This report contains results for the first quarter of fieldwork for the year 2025/26, combining Rail Periods 01, 02 and 03. </a:t>
            </a:r>
          </a:p>
          <a:p>
            <a:r>
              <a:rPr lang="en-US" sz="1200" b="1" dirty="0"/>
              <a:t>Fieldwork for quarter 1 2025/26 took place between 2 April and 8 July 2025</a:t>
            </a:r>
            <a:r>
              <a:rPr lang="en-GB" sz="1200" b="1" dirty="0"/>
              <a:t>. </a:t>
            </a:r>
            <a:r>
              <a:rPr lang="en-GB" sz="1200" dirty="0"/>
              <a:t>This covered journeys made between 1 April – 21 June 2025. </a:t>
            </a:r>
          </a:p>
          <a:p>
            <a:endParaRPr lang="en-US" sz="1200" b="1" dirty="0"/>
          </a:p>
          <a:p>
            <a:r>
              <a:rPr lang="en-US" sz="1200" b="1" dirty="0"/>
              <a:t>609 questionnaires were completed in total.</a:t>
            </a:r>
          </a:p>
          <a:p>
            <a:endParaRPr lang="en-US" sz="1200" dirty="0"/>
          </a:p>
          <a:p>
            <a:endParaRPr lang="en-US" dirty="0"/>
          </a:p>
          <a:p>
            <a:endParaRPr lang="en-US" dirty="0"/>
          </a:p>
          <a:p>
            <a:endParaRPr lang="en-US" dirty="0"/>
          </a:p>
        </p:txBody>
      </p:sp>
      <p:sp>
        <p:nvSpPr>
          <p:cNvPr id="4" name="Title 1"/>
          <p:cNvSpPr txBox="1">
            <a:spLocks/>
          </p:cNvSpPr>
          <p:nvPr/>
        </p:nvSpPr>
        <p:spPr>
          <a:xfrm>
            <a:off x="434975" y="250385"/>
            <a:ext cx="8042275" cy="552738"/>
          </a:xfrm>
          <a:prstGeom prst="rect">
            <a:avLst/>
          </a:prstGeom>
        </p:spPr>
        <p:txBody>
          <a:bodyPr vert="horz"/>
          <a:lstStyle>
            <a:lvl1pPr algn="l" defTabSz="457200" rtl="0" eaLnBrk="1" latinLnBrk="0" hangingPunct="1">
              <a:spcBef>
                <a:spcPct val="0"/>
              </a:spcBef>
              <a:buNone/>
              <a:defRPr sz="2600" b="1" kern="1200">
                <a:solidFill>
                  <a:schemeClr val="accent2"/>
                </a:solidFill>
                <a:latin typeface="+mj-lt"/>
                <a:ea typeface="+mj-ea"/>
                <a:cs typeface="+mj-cs"/>
              </a:defRPr>
            </a:lvl1pPr>
          </a:lstStyle>
          <a:p>
            <a:pPr algn="ctr"/>
            <a:r>
              <a:rPr lang="en-US" dirty="0">
                <a:solidFill>
                  <a:srgbClr val="375533"/>
                </a:solidFill>
              </a:rPr>
              <a:t>Methodology overview</a:t>
            </a:r>
            <a:endParaRPr lang="en-GB" dirty="0">
              <a:solidFill>
                <a:srgbClr val="375533"/>
              </a:solidFill>
            </a:endParaRPr>
          </a:p>
        </p:txBody>
      </p:sp>
    </p:spTree>
    <p:extLst>
      <p:ext uri="{BB962C8B-B14F-4D97-AF65-F5344CB8AC3E}">
        <p14:creationId xmlns:p14="http://schemas.microsoft.com/office/powerpoint/2010/main" val="21856517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Caledonian Sleeper </a:t>
            </a:r>
          </a:p>
          <a:p>
            <a:r>
              <a:rPr lang="en-US" dirty="0"/>
              <a:t>Quarterly Report</a:t>
            </a:r>
          </a:p>
        </p:txBody>
      </p:sp>
      <p:sp>
        <p:nvSpPr>
          <p:cNvPr id="3" name="Text Placeholder 2"/>
          <p:cNvSpPr>
            <a:spLocks noGrp="1"/>
          </p:cNvSpPr>
          <p:nvPr>
            <p:ph type="body" sz="quarter" idx="11"/>
          </p:nvPr>
        </p:nvSpPr>
        <p:spPr>
          <a:xfrm>
            <a:off x="438150" y="2054225"/>
            <a:ext cx="6064250" cy="609601"/>
          </a:xfrm>
        </p:spPr>
        <p:txBody>
          <a:bodyPr/>
          <a:lstStyle/>
          <a:p>
            <a:r>
              <a:rPr lang="en-US" dirty="0"/>
              <a:t>Quarter 1, 2025/26</a:t>
            </a:r>
          </a:p>
          <a:p>
            <a:r>
              <a:rPr lang="en-US" dirty="0"/>
              <a:t>Rail Periods 01, 02 and 03</a:t>
            </a:r>
          </a:p>
        </p:txBody>
      </p:sp>
    </p:spTree>
    <p:extLst>
      <p:ext uri="{BB962C8B-B14F-4D97-AF65-F5344CB8AC3E}">
        <p14:creationId xmlns:p14="http://schemas.microsoft.com/office/powerpoint/2010/main" val="1683484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34975" y="295393"/>
            <a:ext cx="8042275" cy="608012"/>
          </a:xfrm>
        </p:spPr>
        <p:txBody>
          <a:bodyPr/>
          <a:lstStyle/>
          <a:p>
            <a:pPr algn="ctr"/>
            <a:r>
              <a:rPr lang="en-GB" dirty="0"/>
              <a:t>Overall rating of experience - trend</a:t>
            </a:r>
          </a:p>
        </p:txBody>
      </p:sp>
      <p:sp>
        <p:nvSpPr>
          <p:cNvPr id="6" name="TextBox 5"/>
          <p:cNvSpPr txBox="1"/>
          <p:nvPr/>
        </p:nvSpPr>
        <p:spPr>
          <a:xfrm>
            <a:off x="573870" y="691296"/>
            <a:ext cx="5400600" cy="492443"/>
          </a:xfrm>
          <a:prstGeom prst="rect">
            <a:avLst/>
          </a:prstGeom>
          <a:noFill/>
        </p:spPr>
        <p:txBody>
          <a:bodyPr wrap="square" rtlCol="0">
            <a:spAutoFit/>
          </a:bodyPr>
          <a:lstStyle/>
          <a:p>
            <a:r>
              <a:rPr lang="en-GB" sz="1400" i="1" dirty="0">
                <a:solidFill>
                  <a:prstClr val="black"/>
                </a:solidFill>
                <a:cs typeface="Arial" pitchFamily="34" charset="0"/>
              </a:rPr>
              <a:t>Rating of experience</a:t>
            </a:r>
          </a:p>
          <a:p>
            <a:r>
              <a:rPr lang="en-GB" sz="1100" i="1" dirty="0">
                <a:solidFill>
                  <a:prstClr val="black"/>
                </a:solidFill>
                <a:cs typeface="Arial" pitchFamily="34" charset="0"/>
              </a:rPr>
              <a:t>Trend: % Three, four or five stars</a:t>
            </a:r>
          </a:p>
        </p:txBody>
      </p:sp>
      <p:graphicFrame>
        <p:nvGraphicFramePr>
          <p:cNvPr id="8" name="Chart 7"/>
          <p:cNvGraphicFramePr/>
          <p:nvPr>
            <p:extLst>
              <p:ext uri="{D42A27DB-BD31-4B8C-83A1-F6EECF244321}">
                <p14:modId xmlns:p14="http://schemas.microsoft.com/office/powerpoint/2010/main" val="3237370856"/>
              </p:ext>
            </p:extLst>
          </p:nvPr>
        </p:nvGraphicFramePr>
        <p:xfrm>
          <a:off x="899592" y="1302597"/>
          <a:ext cx="705678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790575" y="5410847"/>
            <a:ext cx="7067550" cy="230832"/>
          </a:xfrm>
          <a:prstGeom prst="rect">
            <a:avLst/>
          </a:prstGeom>
          <a:noFill/>
        </p:spPr>
        <p:txBody>
          <a:bodyPr wrap="square" rtlCol="0">
            <a:spAutoFit/>
          </a:bodyPr>
          <a:lstStyle/>
          <a:p>
            <a:r>
              <a:rPr lang="en-GB" sz="900" i="1" dirty="0">
                <a:solidFill>
                  <a:prstClr val="white">
                    <a:lumMod val="50000"/>
                  </a:prstClr>
                </a:solidFill>
              </a:rPr>
              <a:t>Q11a. How many stars do you give the Caledonian Sleeper for the experience overall</a:t>
            </a:r>
            <a:r>
              <a:rPr lang="en-GB" sz="900" i="1" dirty="0">
                <a:solidFill>
                  <a:srgbClr val="928B81"/>
                </a:solidFill>
                <a:cs typeface="Arial" pitchFamily="34" charset="0"/>
              </a:rPr>
              <a:t>?</a:t>
            </a:r>
          </a:p>
        </p:txBody>
      </p:sp>
    </p:spTree>
    <p:extLst>
      <p:ext uri="{BB962C8B-B14F-4D97-AF65-F5344CB8AC3E}">
        <p14:creationId xmlns:p14="http://schemas.microsoft.com/office/powerpoint/2010/main" val="41097983"/>
      </p:ext>
    </p:extLst>
  </p:cSld>
  <p:clrMapOvr>
    <a:masterClrMapping/>
  </p:clrMapOvr>
</p:sld>
</file>

<file path=ppt/theme/theme1.xml><?xml version="1.0" encoding="utf-8"?>
<a:theme xmlns:a="http://schemas.openxmlformats.org/drawingml/2006/main" name="Caledonian Sleeper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aledonian Sleeper">
  <a:themeElements>
    <a:clrScheme name="Caledonian Sleeper">
      <a:dk1>
        <a:sysClr val="windowText" lastClr="000000"/>
      </a:dk1>
      <a:lt1>
        <a:sysClr val="window" lastClr="FFFFFF"/>
      </a:lt1>
      <a:dk2>
        <a:srgbClr val="1C2D32"/>
      </a:dk2>
      <a:lt2>
        <a:srgbClr val="EADFC2"/>
      </a:lt2>
      <a:accent1>
        <a:srgbClr val="99AC37"/>
      </a:accent1>
      <a:accent2>
        <a:srgbClr val="375533"/>
      </a:accent2>
      <a:accent3>
        <a:srgbClr val="A6AC81"/>
      </a:accent3>
      <a:accent4>
        <a:srgbClr val="514D5A"/>
      </a:accent4>
      <a:accent5>
        <a:srgbClr val="939291"/>
      </a:accent5>
      <a:accent6>
        <a:srgbClr val="ABBAC8"/>
      </a:accent6>
      <a:hlink>
        <a:srgbClr val="514D5A"/>
      </a:hlink>
      <a:folHlink>
        <a:srgbClr val="1C2D3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ail_x0020_Period xmlns="57d75f91-b982-4f67-ae1e-500c96e869d4" xsi:nil="true"/>
    <Year xmlns="57d75f91-b982-4f67-ae1e-500c96e869d4" xsi:nil="true"/>
    <Administration xmlns="57d75f91-b982-4f67-ae1e-500c96e869d4" xsi:nil="true"/>
    <Project_x0020_Activity xmlns="57d75f91-b982-4f67-ae1e-500c96e869d4">Administration</Project_x0020_Activity>
    <TaxCatchAll xmlns="ab709c0c-31e0-4dbe-bbfc-8ecede2092f2" xsi:nil="true"/>
    <lcf76f155ced4ddcb4097134ff3c332f xmlns="57d75f91-b982-4f67-ae1e-500c96e869d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7C7CCA03E12240875F50F112070C42" ma:contentTypeVersion="15" ma:contentTypeDescription="Create a new document." ma:contentTypeScope="" ma:versionID="0850a440921029e9d56a96397dbe7a56">
  <xsd:schema xmlns:xsd="http://www.w3.org/2001/XMLSchema" xmlns:xs="http://www.w3.org/2001/XMLSchema" xmlns:p="http://schemas.microsoft.com/office/2006/metadata/properties" xmlns:ns2="57d75f91-b982-4f67-ae1e-500c96e869d4" xmlns:ns3="ab709c0c-31e0-4dbe-bbfc-8ecede2092f2" targetNamespace="http://schemas.microsoft.com/office/2006/metadata/properties" ma:root="true" ma:fieldsID="7809502c04faf648f1f1ebe462ec5b87" ns2:_="" ns3:_="">
    <xsd:import namespace="57d75f91-b982-4f67-ae1e-500c96e869d4"/>
    <xsd:import namespace="ab709c0c-31e0-4dbe-bbfc-8ecede2092f2"/>
    <xsd:element name="properties">
      <xsd:complexType>
        <xsd:sequence>
          <xsd:element name="documentManagement">
            <xsd:complexType>
              <xsd:all>
                <xsd:element ref="ns2:Project_x0020_Activity" minOccurs="0"/>
                <xsd:element ref="ns2:Administration" minOccurs="0"/>
                <xsd:element ref="ns2:Rail_x0020_Period" minOccurs="0"/>
                <xsd:element ref="ns2:MediaServiceMetadata" minOccurs="0"/>
                <xsd:element ref="ns2:MediaServiceFastMetadata" minOccurs="0"/>
                <xsd:element ref="ns2:Year"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d75f91-b982-4f67-ae1e-500c96e869d4" elementFormDefault="qualified">
    <xsd:import namespace="http://schemas.microsoft.com/office/2006/documentManagement/types"/>
    <xsd:import namespace="http://schemas.microsoft.com/office/infopath/2007/PartnerControls"/>
    <xsd:element name="Project_x0020_Activity" ma:index="8" nillable="true" ma:displayName="Project Activity" ma:default="Administration" ma:format="Dropdown" ma:internalName="Project_x0020_Activity" ma:readOnly="false">
      <xsd:simpleType>
        <xsd:restriction base="dms:Choice">
          <xsd:enumeration value="Administration"/>
          <xsd:enumeration value="Fieldwork"/>
          <xsd:enumeration value="Invoices and PO's"/>
          <xsd:enumeration value="Procurement"/>
          <xsd:enumeration value="Report, Presentation and Briefing"/>
          <xsd:enumeration value="Results and Analysis"/>
          <xsd:enumeration value="Set up"/>
        </xsd:restriction>
      </xsd:simpleType>
    </xsd:element>
    <xsd:element name="Administration" ma:index="9" nillable="true" ma:displayName="Administration" ma:internalName="Administration" ma:readOnly="false">
      <xsd:simpleType>
        <xsd:restriction base="dms:Text">
          <xsd:maxLength value="255"/>
        </xsd:restriction>
      </xsd:simpleType>
    </xsd:element>
    <xsd:element name="Rail_x0020_Period" ma:index="10" nillable="true" ma:displayName="Rail Period" ma:format="Dropdown" ma:internalName="Rail_x0020_Period">
      <xsd:simpleType>
        <xsd:restriction base="dms:Choice">
          <xsd:enumeration value="RP01"/>
          <xsd:enumeration value="RP02"/>
          <xsd:enumeration value="RP03"/>
          <xsd:enumeration value="RP04"/>
          <xsd:enumeration value="RP05"/>
          <xsd:enumeration value="RP06"/>
          <xsd:enumeration value="RP07"/>
          <xsd:enumeration value="RP08"/>
          <xsd:enumeration value="RP09"/>
          <xsd:enumeration value="RP10"/>
          <xsd:enumeration value="RP11"/>
          <xsd:enumeration value="RP12"/>
          <xsd:enumeration value="RP13"/>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Year" ma:index="13" nillable="true" ma:displayName="Year" ma:format="Dropdown" ma:internalName="Year">
      <xsd:simpleType>
        <xsd:restriction base="dms:Choice">
          <xsd:enumeration value="2017/2018"/>
          <xsd:enumeration value="2018/2019"/>
          <xsd:enumeration value="2019/2020"/>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a8504-d520-4286-9e4f-55620f5a7f4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709c0c-31e0-4dbe-bbfc-8ecede2092f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09aff6da-180f-450f-b744-4c104013541f}" ma:internalName="TaxCatchAll" ma:showField="CatchAllData" ma:web="ab709c0c-31e0-4dbe-bbfc-8ecede2092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82FFBF-9B7B-4EA5-9EA9-33F933AACCF0}">
  <ds:schemaRefs>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purl.org/dc/dcmitype/"/>
    <ds:schemaRef ds:uri="ab709c0c-31e0-4dbe-bbfc-8ecede2092f2"/>
    <ds:schemaRef ds:uri="http://schemas.openxmlformats.org/package/2006/metadata/core-properties"/>
    <ds:schemaRef ds:uri="57d75f91-b982-4f67-ae1e-500c96e869d4"/>
    <ds:schemaRef ds:uri="http://www.w3.org/XML/1998/namespace"/>
  </ds:schemaRefs>
</ds:datastoreItem>
</file>

<file path=customXml/itemProps2.xml><?xml version="1.0" encoding="utf-8"?>
<ds:datastoreItem xmlns:ds="http://schemas.openxmlformats.org/officeDocument/2006/customXml" ds:itemID="{C6FA55E8-968A-40F5-AF47-C30BDF3AD5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d75f91-b982-4f67-ae1e-500c96e869d4"/>
    <ds:schemaRef ds:uri="ab709c0c-31e0-4dbe-bbfc-8ecede2092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024816-BEBD-42A8-9A50-3F282A636F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30291</TotalTime>
  <Words>9421</Words>
  <Application>Microsoft Office PowerPoint</Application>
  <PresentationFormat>On-screen Show (4:3)</PresentationFormat>
  <Paragraphs>954</Paragraphs>
  <Slides>87</Slides>
  <Notes>31</Notes>
  <HiddenSlides>0</HiddenSlides>
  <MMClips>0</MMClips>
  <ScaleCrop>false</ScaleCrop>
  <HeadingPairs>
    <vt:vector size="4" baseType="variant">
      <vt:variant>
        <vt:lpstr>Theme</vt:lpstr>
      </vt:variant>
      <vt:variant>
        <vt:i4>2</vt:i4>
      </vt:variant>
      <vt:variant>
        <vt:lpstr>Slide Titles</vt:lpstr>
      </vt:variant>
      <vt:variant>
        <vt:i4>87</vt:i4>
      </vt:variant>
    </vt:vector>
  </HeadingPairs>
  <TitlesOfParts>
    <vt:vector size="89" baseType="lpstr">
      <vt:lpstr>Caledonian Sleeper Title</vt:lpstr>
      <vt:lpstr>Caledonian Sleeper</vt:lpstr>
      <vt:lpstr>PowerPoint Presentation</vt:lpstr>
      <vt:lpstr>Contents </vt:lpstr>
      <vt:lpstr>Caledonian Sleeper Passenger Satisfaction Quarter 1: 1 April – 21 June 2025</vt:lpstr>
      <vt:lpstr>Caledonian Sleeper Passenger Satisfaction Quarter 1: 1 April – 21 June 2025</vt:lpstr>
      <vt:lpstr>Caledonian Sleeper Passenger Satisfaction Quarter 1: 1 April – 21 June 2025</vt:lpstr>
      <vt:lpstr>PowerPoint Presentation</vt:lpstr>
      <vt:lpstr>PowerPoint Presentation</vt:lpstr>
      <vt:lpstr>PowerPoint Presentation</vt:lpstr>
      <vt:lpstr>Overall rating of experience - trend</vt:lpstr>
      <vt:lpstr>Overall rating of experience – customer comments</vt:lpstr>
      <vt:lpstr>PowerPoint Presentation</vt:lpstr>
      <vt:lpstr>Rating of features of the journey – customer comments</vt:lpstr>
      <vt:lpstr>PowerPoint Presentation</vt:lpstr>
      <vt:lpstr>PowerPoint Presentation</vt:lpstr>
      <vt:lpstr>PowerPoint Presentation</vt:lpstr>
      <vt:lpstr>Overall journey satisfaction - trend</vt:lpstr>
      <vt:lpstr>PowerPoint Presentation</vt:lpstr>
      <vt:lpstr>PowerPoint Presentation</vt:lpstr>
      <vt:lpstr>PowerPoint Presentation</vt:lpstr>
      <vt:lpstr>Reason for Net Promoter Score – customer comments</vt:lpstr>
      <vt:lpstr>PowerPoint Presentation</vt:lpstr>
      <vt:lpstr>PowerPoint Presentation</vt:lpstr>
      <vt:lpstr>Punctuality and reliability - trend</vt:lpstr>
      <vt:lpstr>PowerPoint Presentation</vt:lpstr>
      <vt:lpstr>PowerPoint Presentation</vt:lpstr>
      <vt:lpstr>Value for money - trend</vt:lpstr>
      <vt:lpstr>PowerPoint Presentation</vt:lpstr>
      <vt:lpstr>PowerPoint Presentation</vt:lpstr>
      <vt:lpstr>Reason for doubt – customer comments</vt:lpstr>
      <vt:lpstr>If Caledonian Sleeper were hotel chain</vt:lpstr>
      <vt:lpstr>Overall description of journey</vt:lpstr>
      <vt:lpstr>PowerPoint Presentation</vt:lpstr>
      <vt:lpstr>Thoughts and feelings pre-journey</vt:lpstr>
      <vt:lpstr>PowerPoint Presentation</vt:lpstr>
      <vt:lpstr>PowerPoint Presentation</vt:lpstr>
      <vt:lpstr>Met expectations - trend</vt:lpstr>
      <vt:lpstr>PowerPoint Presentation</vt:lpstr>
      <vt:lpstr>How booking was made</vt:lpstr>
      <vt:lpstr>PowerPoint Presentation</vt:lpstr>
      <vt:lpstr>Improvements to information provided about the journey – customer comments</vt:lpstr>
      <vt:lpstr>PowerPoint Presentation</vt:lpstr>
      <vt:lpstr>PowerPoint Presentation</vt:lpstr>
      <vt:lpstr>How might staff have provided a better service? – customer comments</vt:lpstr>
      <vt:lpstr>Use of customer lounge</vt:lpstr>
      <vt:lpstr>PowerPoint Presentation</vt:lpstr>
      <vt:lpstr>Additional information required in the Customer Lounge – customer comments</vt:lpstr>
      <vt:lpstr>Use of shower facilities on arrival</vt:lpstr>
      <vt:lpstr>PowerPoint Presentation</vt:lpstr>
      <vt:lpstr>PowerPoint Presentation</vt:lpstr>
      <vt:lpstr>PowerPoint Presentation</vt:lpstr>
      <vt:lpstr>Overall rating of room - trend</vt:lpstr>
      <vt:lpstr>Overall rating of room – customer comments</vt:lpstr>
      <vt:lpstr>PowerPoint Presentation</vt:lpstr>
      <vt:lpstr>PowerPoint Presentation</vt:lpstr>
      <vt:lpstr>Rating of features of the room – customer comments</vt:lpstr>
      <vt:lpstr>PowerPoint Presentation</vt:lpstr>
      <vt:lpstr>Quality of sleep</vt:lpstr>
      <vt:lpstr>Improving quality of sleep – customer comments</vt:lpstr>
      <vt:lpstr>PowerPoint Presentation</vt:lpstr>
      <vt:lpstr>Visiting the Club Car</vt:lpstr>
      <vt:lpstr>PowerPoint Presentation</vt:lpstr>
      <vt:lpstr>PowerPoint Presentation</vt:lpstr>
      <vt:lpstr>PowerPoint Presentation</vt:lpstr>
      <vt:lpstr>PowerPoint Presentation</vt:lpstr>
      <vt:lpstr>Overall rating of Club Car - trend</vt:lpstr>
      <vt:lpstr>Rating of the Club Car overall – customer comments</vt:lpstr>
      <vt:lpstr>PowerPoint Presentation</vt:lpstr>
      <vt:lpstr>Rating of features of the Club Car – customer comments</vt:lpstr>
      <vt:lpstr>Breakfast</vt:lpstr>
      <vt:lpstr>PowerPoint Presentation</vt:lpstr>
      <vt:lpstr>Rating of features of the breakfast – customer comments</vt:lpstr>
      <vt:lpstr>PowerPoint Presentation</vt:lpstr>
      <vt:lpstr>PowerPoint Presentation</vt:lpstr>
      <vt:lpstr>PowerPoint Presentation</vt:lpstr>
      <vt:lpstr>PowerPoint Presentation</vt:lpstr>
      <vt:lpstr>Punctuality of service - trend</vt:lpstr>
      <vt:lpstr>Impact of delay</vt:lpstr>
      <vt:lpstr>PowerPoint Presentation</vt:lpstr>
      <vt:lpstr>Satisfaction that Caledonian Sleeper provides a service suitable to needs</vt:lpstr>
      <vt:lpstr>Providing a service suitable to needs  – customer comments</vt:lpstr>
      <vt:lpstr>PowerPoint Presentation</vt:lpstr>
      <vt:lpstr>PowerPoint Presentation</vt:lpstr>
      <vt:lpstr>Sample profile – journey details</vt:lpstr>
      <vt:lpstr>Sample profile – journey details</vt:lpstr>
      <vt:lpstr>Sample profile – journey details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Toby Cotton</cp:lastModifiedBy>
  <cp:revision>3688</cp:revision>
  <cp:lastPrinted>2018-04-26T11:29:04Z</cp:lastPrinted>
  <dcterms:created xsi:type="dcterms:W3CDTF">2014-07-18T08:59:06Z</dcterms:created>
  <dcterms:modified xsi:type="dcterms:W3CDTF">2025-07-24T09:15:59Z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0x0101005A7C7CCA03E12240875F50F112070C42</vt:lpwstr>
  </property>
  <property fmtid="{D5CDD505-2E9C-101B-9397-08002B2CF9AE}" pid="4" name="MediaServiceImageTags">
    <vt:lpwstr/>
  </property>
</Properties>
</file>