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80" r:id="rId3"/>
    <p:sldId id="281" r:id="rId4"/>
    <p:sldId id="284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3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8609B-2D1F-4512-B95F-C4703E984D6B}" v="1" dt="2025-07-04T11:05:31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49" d="100"/>
          <a:sy n="49" d="100"/>
        </p:scale>
        <p:origin x="979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tte Gill" userId="cbb17ef8-9f55-4b33-96f1-8dec5737a329" providerId="ADAL" clId="{FB38609B-2D1F-4512-B95F-C4703E984D6B}"/>
    <pc:docChg chg="modSld">
      <pc:chgData name="Colette Gill" userId="cbb17ef8-9f55-4b33-96f1-8dec5737a329" providerId="ADAL" clId="{FB38609B-2D1F-4512-B95F-C4703E984D6B}" dt="2025-07-04T11:05:47.058" v="4" actId="1076"/>
      <pc:docMkLst>
        <pc:docMk/>
      </pc:docMkLst>
      <pc:sldChg chg="addSp modSp mod">
        <pc:chgData name="Colette Gill" userId="cbb17ef8-9f55-4b33-96f1-8dec5737a329" providerId="ADAL" clId="{FB38609B-2D1F-4512-B95F-C4703E984D6B}" dt="2025-07-04T11:05:47.058" v="4" actId="1076"/>
        <pc:sldMkLst>
          <pc:docMk/>
          <pc:sldMk cId="2501290987" sldId="257"/>
        </pc:sldMkLst>
        <pc:picChg chg="add mod">
          <ac:chgData name="Colette Gill" userId="cbb17ef8-9f55-4b33-96f1-8dec5737a329" providerId="ADAL" clId="{FB38609B-2D1F-4512-B95F-C4703E984D6B}" dt="2025-07-04T11:05:47.058" v="4" actId="1076"/>
          <ac:picMkLst>
            <pc:docMk/>
            <pc:sldMk cId="2501290987" sldId="257"/>
            <ac:picMk id="3" creationId="{F84E164B-2365-4DFC-1CD9-C6AF1D92DC4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1645385756691982"/>
          <c:w val="1"/>
          <c:h val="0.73310363153601943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79-4048-AD61-9C514BABC16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79-4048-AD61-9C514BABC16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79-4048-AD61-9C514BABC16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79-4048-AD61-9C514BABC16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79-4048-AD61-9C514BABC16C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79-4048-AD61-9C514BABC16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79-4048-AD61-9C514BABC16C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79-4048-AD61-9C514BABC16C}"/>
              </c:ext>
            </c:extLst>
          </c:dPt>
          <c:xVal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yVal>
          <c:bubbleSize>
            <c:numRef>
              <c:f>Sheet1!$C$2:$C$10</c:f>
              <c:numCache>
                <c:formatCode>General</c:formatCode>
                <c:ptCount val="9"/>
                <c:pt idx="0">
                  <c:v>0.375618392448752</c:v>
                </c:pt>
                <c:pt idx="1">
                  <c:v>0.33361429297810802</c:v>
                </c:pt>
                <c:pt idx="2">
                  <c:v>7.9016166573195504E-2</c:v>
                </c:pt>
                <c:pt idx="3">
                  <c:v>7.0157533764095698E-2</c:v>
                </c:pt>
                <c:pt idx="4">
                  <c:v>4.57361937741926E-2</c:v>
                </c:pt>
                <c:pt idx="5">
                  <c:v>3.8692551107854599E-2</c:v>
                </c:pt>
                <c:pt idx="6">
                  <c:v>3.6018087553231201E-2</c:v>
                </c:pt>
                <c:pt idx="7">
                  <c:v>1.4541570380116799E-2</c:v>
                </c:pt>
                <c:pt idx="8">
                  <c:v>6.6052114204533802E-3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2779-4048-AD61-9C514BABC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200"/>
        <c:showNegBubbles val="0"/>
        <c:axId val="822376272"/>
        <c:axId val="822377712"/>
      </c:bubbleChart>
      <c:valAx>
        <c:axId val="822376272"/>
        <c:scaling>
          <c:orientation val="minMax"/>
          <c:max val="9.5"/>
          <c:min val="0.5"/>
        </c:scaling>
        <c:delete val="1"/>
        <c:axPos val="b"/>
        <c:numFmt formatCode="General" sourceLinked="1"/>
        <c:majorTickMark val="none"/>
        <c:minorTickMark val="none"/>
        <c:tickLblPos val="nextTo"/>
        <c:crossAx val="822377712"/>
        <c:crosses val="autoZero"/>
        <c:crossBetween val="midCat"/>
      </c:valAx>
      <c:valAx>
        <c:axId val="822377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2376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17668351537713"/>
          <c:y val="3.89610425829972E-2"/>
          <c:w val="0.80641537086118442"/>
          <c:h val="0.865076542970237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GB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A-4B07-A8C3-4F1E6599C6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Neither / nor</c:v>
                </c:pt>
              </c:strCache>
            </c:strRef>
          </c:tx>
          <c:spPr>
            <a:solidFill>
              <a:srgbClr val="007C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GB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A-4B07-A8C3-4F1E6599C6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rgbClr val="AAB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GB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8A-4B07-A8C3-4F1E6599C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3309199"/>
        <c:axId val="1473312079"/>
      </c:barChart>
      <c:catAx>
        <c:axId val="14733091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3312079"/>
        <c:crosses val="autoZero"/>
        <c:auto val="1"/>
        <c:lblAlgn val="ctr"/>
        <c:lblOffset val="100"/>
        <c:noMultiLvlLbl val="0"/>
      </c:catAx>
      <c:valAx>
        <c:axId val="14733120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7330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883520847121111E-2"/>
          <c:y val="9.589966402027203E-2"/>
          <c:w val="0.4162189427118535"/>
          <c:h val="0.90410007520998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C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C1-4EE7-981A-ADDA16F1BD73}"/>
              </c:ext>
            </c:extLst>
          </c:dPt>
          <c:dPt>
            <c:idx val="1"/>
            <c:invertIfNegative val="0"/>
            <c:bubble3D val="0"/>
            <c:spPr>
              <a:solidFill>
                <a:srgbClr val="AAB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C1-4EE7-981A-ADDA16F1BD7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C1-4EE7-981A-ADDA16F1BD73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solidFill>
                  <a:srgbClr val="007C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C1-4EE7-981A-ADDA16F1BD73}"/>
              </c:ext>
            </c:extLst>
          </c:dPt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yVal>
          <c:bubbleSize>
            <c:numRef>
              <c:f>Sheet1!$C$2:$C$5</c:f>
              <c:numCache>
                <c:formatCode>General</c:formatCode>
                <c:ptCount val="4"/>
                <c:pt idx="0">
                  <c:v>55</c:v>
                </c:pt>
                <c:pt idx="1">
                  <c:v>27</c:v>
                </c:pt>
                <c:pt idx="2">
                  <c:v>22</c:v>
                </c:pt>
                <c:pt idx="3">
                  <c:v>30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6FC1-4EE7-981A-ADDA16F1B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200"/>
        <c:showNegBubbles val="0"/>
        <c:axId val="822376272"/>
        <c:axId val="822377712"/>
      </c:bubbleChart>
      <c:valAx>
        <c:axId val="822376272"/>
        <c:scaling>
          <c:orientation val="minMax"/>
          <c:max val="4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822377712"/>
        <c:crosses val="autoZero"/>
        <c:crossBetween val="midCat"/>
      </c:valAx>
      <c:valAx>
        <c:axId val="822377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2376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97FD6-11D7-4164-9B70-871D3C99F3FD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2889A-C9EA-4FE7-BBD2-335C955BB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5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C8883-9638-4AF0-919A-1ADFD5E063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3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C8883-9638-4AF0-919A-1ADFD5E063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2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C8883-9638-4AF0-919A-1ADFD5E063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84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0060-45FD-38CB-234D-199EFDB927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8324" y="927846"/>
            <a:ext cx="4518211" cy="2501153"/>
          </a:xfrm>
        </p:spPr>
        <p:txBody>
          <a:bodyPr lIns="0" tIns="0" rIns="0" bIns="0" anchor="b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Making great bus journeys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2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67A8-D7F9-CA19-2214-C83B3CE3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70192-A59D-61EA-0F3C-CF8D8D50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EF64-B499-4837-93D4-F8262C61F52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866E7-B712-6124-3B36-2189B06E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0B61E-D015-5F21-055E-64CBCF00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CF60-2FED-42B6-BF4E-5AABDCC27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5B06E-7096-CCA0-8A26-58A93F2D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EF64-B499-4837-93D4-F8262C61F52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7BBDC-D0DA-A124-175F-029C8C06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063D5-71A2-8FF2-69D3-06D0761E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CF60-2FED-42B6-BF4E-5AABDCC27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2C0F-7BB7-243B-70B3-E3AC16EB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75EB-D77F-7E91-6F02-D110BF79E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2D118-A879-260E-8CC9-AC43E0A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354CA-EEDA-50B4-B609-995DFECE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EF64-B499-4837-93D4-F8262C61F52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4CBD6-6B7B-BDD4-9452-CAEB12B9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0698D-B178-8804-26DB-D60B420C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CF60-2FED-42B6-BF4E-5AABDCC27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3D3B-32DE-06E9-BE20-7EF30696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926CF-722B-78FC-D8C6-C8E5C5F83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E97B1-8275-1C5B-92B0-3318CED16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4FEC0-5063-503C-440E-FB17C73D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EF64-B499-4837-93D4-F8262C61F52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2D50-1BB8-C1CD-ACCA-AF5E4515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B22FE-2ED8-95CD-2709-9B8F3294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CF60-2FED-42B6-BF4E-5AABDCC27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8B97-7D45-2154-8734-0ED0A001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8872D-C4CD-D56E-AB38-2B7E411A4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A9DFA-1E9C-3BC8-FE0D-005BB208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EF64-B499-4837-93D4-F8262C61F52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2583-AA54-2C64-F865-DB89B5D9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E5CA-7528-5CC6-EE01-7D0A352A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CF60-2FED-42B6-BF4E-5AABDCC27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E7C7B2-5EBC-D0BB-30A8-FB0B917B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0B6DB-968F-D83A-2CDB-B6CF2474E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CEFAC-9F17-448A-CF96-40CFB533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EF64-B499-4837-93D4-F8262C61F52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81B7E-D422-E584-6358-99C43546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E58CD-47AE-ADAC-188F-76EF8326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CF60-2FED-42B6-BF4E-5AABDCC27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3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- Left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4226FAA-306A-34BF-FC28-1D39BFCB1655}"/>
              </a:ext>
            </a:extLst>
          </p:cNvPr>
          <p:cNvSpPr/>
          <p:nvPr userDrawn="1"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1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3392F-710C-2A67-AA4C-915CC009C229}"/>
              </a:ext>
            </a:extLst>
          </p:cNvPr>
          <p:cNvSpPr/>
          <p:nvPr userDrawn="1"/>
        </p:nvSpPr>
        <p:spPr>
          <a:xfrm>
            <a:off x="6263" y="0"/>
            <a:ext cx="6832417" cy="6857999"/>
          </a:xfrm>
          <a:prstGeom prst="rect">
            <a:avLst/>
          </a:prstGeom>
          <a:solidFill>
            <a:srgbClr val="007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DE1AF7-9C43-4459-AD5C-141A6A92A90F}"/>
              </a:ext>
            </a:extLst>
          </p:cNvPr>
          <p:cNvSpPr/>
          <p:nvPr userDrawn="1"/>
        </p:nvSpPr>
        <p:spPr>
          <a:xfrm>
            <a:off x="5759545" y="-60065"/>
            <a:ext cx="6493384" cy="6956205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  <a:gd name="connsiteX0" fmla="*/ 470452 w 6474595"/>
              <a:gd name="connsiteY0" fmla="*/ 6626 h 6858000"/>
              <a:gd name="connsiteX1" fmla="*/ 6474595 w 6474595"/>
              <a:gd name="connsiteY1" fmla="*/ 31414 h 6858000"/>
              <a:gd name="connsiteX2" fmla="*/ 1689652 w 6474595"/>
              <a:gd name="connsiteY2" fmla="*/ 6858000 h 6858000"/>
              <a:gd name="connsiteX3" fmla="*/ 404191 w 6474595"/>
              <a:gd name="connsiteY3" fmla="*/ 6858000 h 6858000"/>
              <a:gd name="connsiteX4" fmla="*/ 0 w 6474595"/>
              <a:gd name="connsiteY4" fmla="*/ 0 h 6858000"/>
              <a:gd name="connsiteX5" fmla="*/ 470452 w 6474595"/>
              <a:gd name="connsiteY5" fmla="*/ 6626 h 6858000"/>
              <a:gd name="connsiteX0" fmla="*/ 470452 w 6493384"/>
              <a:gd name="connsiteY0" fmla="*/ 6626 h 6882788"/>
              <a:gd name="connsiteX1" fmla="*/ 6474595 w 6493384"/>
              <a:gd name="connsiteY1" fmla="*/ 31414 h 6882788"/>
              <a:gd name="connsiteX2" fmla="*/ 6493384 w 6493384"/>
              <a:gd name="connsiteY2" fmla="*/ 6882788 h 6882788"/>
              <a:gd name="connsiteX3" fmla="*/ 404191 w 6493384"/>
              <a:gd name="connsiteY3" fmla="*/ 6858000 h 6882788"/>
              <a:gd name="connsiteX4" fmla="*/ 0 w 6493384"/>
              <a:gd name="connsiteY4" fmla="*/ 0 h 6882788"/>
              <a:gd name="connsiteX5" fmla="*/ 470452 w 6493384"/>
              <a:gd name="connsiteY5" fmla="*/ 6626 h 68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3384" h="6882788">
                <a:moveTo>
                  <a:pt x="470452" y="6626"/>
                </a:moveTo>
                <a:lnTo>
                  <a:pt x="6474595" y="31414"/>
                </a:lnTo>
                <a:lnTo>
                  <a:pt x="6493384" y="6882788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68CEDF-EB3A-F17A-019A-B967DAEA46A7}"/>
              </a:ext>
            </a:extLst>
          </p:cNvPr>
          <p:cNvSpPr/>
          <p:nvPr userDrawn="1"/>
        </p:nvSpPr>
        <p:spPr>
          <a:xfrm>
            <a:off x="-6264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6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C479FF-5CA7-2BD5-3019-7AE9ECB6926C}"/>
              </a:ext>
            </a:extLst>
          </p:cNvPr>
          <p:cNvSpPr/>
          <p:nvPr userDrawn="1"/>
        </p:nvSpPr>
        <p:spPr>
          <a:xfrm>
            <a:off x="6263" y="0"/>
            <a:ext cx="683241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149089-A1BE-F5C2-C0E1-22C8B66844C8}"/>
              </a:ext>
            </a:extLst>
          </p:cNvPr>
          <p:cNvSpPr/>
          <p:nvPr userDrawn="1"/>
        </p:nvSpPr>
        <p:spPr>
          <a:xfrm>
            <a:off x="8098711" y="-60065"/>
            <a:ext cx="4136977" cy="6963579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  <a:gd name="connsiteX0" fmla="*/ 470452 w 6474595"/>
              <a:gd name="connsiteY0" fmla="*/ 6626 h 6858000"/>
              <a:gd name="connsiteX1" fmla="*/ 6474595 w 6474595"/>
              <a:gd name="connsiteY1" fmla="*/ 31414 h 6858000"/>
              <a:gd name="connsiteX2" fmla="*/ 1689652 w 6474595"/>
              <a:gd name="connsiteY2" fmla="*/ 6858000 h 6858000"/>
              <a:gd name="connsiteX3" fmla="*/ 404191 w 6474595"/>
              <a:gd name="connsiteY3" fmla="*/ 6858000 h 6858000"/>
              <a:gd name="connsiteX4" fmla="*/ 0 w 6474595"/>
              <a:gd name="connsiteY4" fmla="*/ 0 h 6858000"/>
              <a:gd name="connsiteX5" fmla="*/ 470452 w 6474595"/>
              <a:gd name="connsiteY5" fmla="*/ 6626 h 6858000"/>
              <a:gd name="connsiteX0" fmla="*/ 470452 w 6493384"/>
              <a:gd name="connsiteY0" fmla="*/ 6626 h 6882788"/>
              <a:gd name="connsiteX1" fmla="*/ 6474595 w 6493384"/>
              <a:gd name="connsiteY1" fmla="*/ 31414 h 6882788"/>
              <a:gd name="connsiteX2" fmla="*/ 6493384 w 6493384"/>
              <a:gd name="connsiteY2" fmla="*/ 6882788 h 6882788"/>
              <a:gd name="connsiteX3" fmla="*/ 404191 w 6493384"/>
              <a:gd name="connsiteY3" fmla="*/ 6858000 h 6882788"/>
              <a:gd name="connsiteX4" fmla="*/ 0 w 6493384"/>
              <a:gd name="connsiteY4" fmla="*/ 0 h 6882788"/>
              <a:gd name="connsiteX5" fmla="*/ 470452 w 6493384"/>
              <a:gd name="connsiteY5" fmla="*/ 6626 h 6882788"/>
              <a:gd name="connsiteX0" fmla="*/ 470452 w 6493384"/>
              <a:gd name="connsiteY0" fmla="*/ 303548 h 7179710"/>
              <a:gd name="connsiteX1" fmla="*/ 3488047 w 6493384"/>
              <a:gd name="connsiteY1" fmla="*/ 0 h 7179710"/>
              <a:gd name="connsiteX2" fmla="*/ 6493384 w 6493384"/>
              <a:gd name="connsiteY2" fmla="*/ 7179710 h 7179710"/>
              <a:gd name="connsiteX3" fmla="*/ 404191 w 6493384"/>
              <a:gd name="connsiteY3" fmla="*/ 7154922 h 7179710"/>
              <a:gd name="connsiteX4" fmla="*/ 0 w 6493384"/>
              <a:gd name="connsiteY4" fmla="*/ 296922 h 7179710"/>
              <a:gd name="connsiteX5" fmla="*/ 470452 w 6493384"/>
              <a:gd name="connsiteY5" fmla="*/ 303548 h 7179710"/>
              <a:gd name="connsiteX0" fmla="*/ 470452 w 6493384"/>
              <a:gd name="connsiteY0" fmla="*/ 6626 h 6882788"/>
              <a:gd name="connsiteX1" fmla="*/ 4129602 w 6493384"/>
              <a:gd name="connsiteY1" fmla="*/ 31415 h 6882788"/>
              <a:gd name="connsiteX2" fmla="*/ 6493384 w 6493384"/>
              <a:gd name="connsiteY2" fmla="*/ 6882788 h 6882788"/>
              <a:gd name="connsiteX3" fmla="*/ 404191 w 6493384"/>
              <a:gd name="connsiteY3" fmla="*/ 6858000 h 6882788"/>
              <a:gd name="connsiteX4" fmla="*/ 0 w 6493384"/>
              <a:gd name="connsiteY4" fmla="*/ 0 h 6882788"/>
              <a:gd name="connsiteX5" fmla="*/ 470452 w 6493384"/>
              <a:gd name="connsiteY5" fmla="*/ 6626 h 6882788"/>
              <a:gd name="connsiteX0" fmla="*/ 470452 w 4129602"/>
              <a:gd name="connsiteY0" fmla="*/ 6626 h 6992234"/>
              <a:gd name="connsiteX1" fmla="*/ 4129602 w 4129602"/>
              <a:gd name="connsiteY1" fmla="*/ 31415 h 6992234"/>
              <a:gd name="connsiteX2" fmla="*/ 3079132 w 4129602"/>
              <a:gd name="connsiteY2" fmla="*/ 6992234 h 6992234"/>
              <a:gd name="connsiteX3" fmla="*/ 404191 w 4129602"/>
              <a:gd name="connsiteY3" fmla="*/ 6858000 h 6992234"/>
              <a:gd name="connsiteX4" fmla="*/ 0 w 4129602"/>
              <a:gd name="connsiteY4" fmla="*/ 0 h 6992234"/>
              <a:gd name="connsiteX5" fmla="*/ 470452 w 4129602"/>
              <a:gd name="connsiteY5" fmla="*/ 6626 h 6992234"/>
              <a:gd name="connsiteX0" fmla="*/ 470452 w 4129602"/>
              <a:gd name="connsiteY0" fmla="*/ 6626 h 6890085"/>
              <a:gd name="connsiteX1" fmla="*/ 4129602 w 4129602"/>
              <a:gd name="connsiteY1" fmla="*/ 31415 h 6890085"/>
              <a:gd name="connsiteX2" fmla="*/ 4126267 w 4129602"/>
              <a:gd name="connsiteY2" fmla="*/ 6890085 h 6890085"/>
              <a:gd name="connsiteX3" fmla="*/ 404191 w 4129602"/>
              <a:gd name="connsiteY3" fmla="*/ 6858000 h 6890085"/>
              <a:gd name="connsiteX4" fmla="*/ 0 w 4129602"/>
              <a:gd name="connsiteY4" fmla="*/ 0 h 6890085"/>
              <a:gd name="connsiteX5" fmla="*/ 470452 w 4129602"/>
              <a:gd name="connsiteY5" fmla="*/ 6626 h 6890085"/>
              <a:gd name="connsiteX0" fmla="*/ 477827 w 4136977"/>
              <a:gd name="connsiteY0" fmla="*/ 6626 h 6890085"/>
              <a:gd name="connsiteX1" fmla="*/ 4136977 w 4136977"/>
              <a:gd name="connsiteY1" fmla="*/ 31415 h 6890085"/>
              <a:gd name="connsiteX2" fmla="*/ 4133642 w 4136977"/>
              <a:gd name="connsiteY2" fmla="*/ 6890085 h 6890085"/>
              <a:gd name="connsiteX3" fmla="*/ 411566 w 4136977"/>
              <a:gd name="connsiteY3" fmla="*/ 6858000 h 6890085"/>
              <a:gd name="connsiteX4" fmla="*/ 0 w 4136977"/>
              <a:gd name="connsiteY4" fmla="*/ 0 h 6890085"/>
              <a:gd name="connsiteX5" fmla="*/ 477827 w 4136977"/>
              <a:gd name="connsiteY5" fmla="*/ 6626 h 689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6977" h="6890085">
                <a:moveTo>
                  <a:pt x="477827" y="6626"/>
                </a:moveTo>
                <a:lnTo>
                  <a:pt x="4136977" y="31415"/>
                </a:lnTo>
                <a:cubicBezTo>
                  <a:pt x="4135865" y="2317638"/>
                  <a:pt x="4134754" y="4603862"/>
                  <a:pt x="4133642" y="6890085"/>
                </a:cubicBezTo>
                <a:lnTo>
                  <a:pt x="411566" y="6858000"/>
                </a:lnTo>
                <a:lnTo>
                  <a:pt x="0" y="0"/>
                </a:lnTo>
                <a:lnTo>
                  <a:pt x="477827" y="6626"/>
                </a:lnTo>
                <a:close/>
              </a:path>
            </a:pathLst>
          </a:custGeom>
          <a:solidFill>
            <a:srgbClr val="007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250084-7582-71E7-57EB-C4FCE91C045A}"/>
              </a:ext>
            </a:extLst>
          </p:cNvPr>
          <p:cNvSpPr/>
          <p:nvPr userDrawn="1"/>
        </p:nvSpPr>
        <p:spPr>
          <a:xfrm>
            <a:off x="-6264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3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C9D37A-8F59-6EE1-A71A-200E3326695B}"/>
              </a:ext>
            </a:extLst>
          </p:cNvPr>
          <p:cNvSpPr/>
          <p:nvPr userDrawn="1"/>
        </p:nvSpPr>
        <p:spPr>
          <a:xfrm>
            <a:off x="6263" y="0"/>
            <a:ext cx="6832417" cy="6857999"/>
          </a:xfrm>
          <a:prstGeom prst="rect">
            <a:avLst/>
          </a:pr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AC486A-9204-D0F9-4F6A-D3E3B52A451A}"/>
              </a:ext>
            </a:extLst>
          </p:cNvPr>
          <p:cNvSpPr/>
          <p:nvPr userDrawn="1"/>
        </p:nvSpPr>
        <p:spPr>
          <a:xfrm>
            <a:off x="5759545" y="-60065"/>
            <a:ext cx="6493384" cy="6956205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  <a:gd name="connsiteX0" fmla="*/ 470452 w 6474595"/>
              <a:gd name="connsiteY0" fmla="*/ 6626 h 6858000"/>
              <a:gd name="connsiteX1" fmla="*/ 6474595 w 6474595"/>
              <a:gd name="connsiteY1" fmla="*/ 31414 h 6858000"/>
              <a:gd name="connsiteX2" fmla="*/ 1689652 w 6474595"/>
              <a:gd name="connsiteY2" fmla="*/ 6858000 h 6858000"/>
              <a:gd name="connsiteX3" fmla="*/ 404191 w 6474595"/>
              <a:gd name="connsiteY3" fmla="*/ 6858000 h 6858000"/>
              <a:gd name="connsiteX4" fmla="*/ 0 w 6474595"/>
              <a:gd name="connsiteY4" fmla="*/ 0 h 6858000"/>
              <a:gd name="connsiteX5" fmla="*/ 470452 w 6474595"/>
              <a:gd name="connsiteY5" fmla="*/ 6626 h 6858000"/>
              <a:gd name="connsiteX0" fmla="*/ 470452 w 6493384"/>
              <a:gd name="connsiteY0" fmla="*/ 6626 h 6882788"/>
              <a:gd name="connsiteX1" fmla="*/ 6474595 w 6493384"/>
              <a:gd name="connsiteY1" fmla="*/ 31414 h 6882788"/>
              <a:gd name="connsiteX2" fmla="*/ 6493384 w 6493384"/>
              <a:gd name="connsiteY2" fmla="*/ 6882788 h 6882788"/>
              <a:gd name="connsiteX3" fmla="*/ 404191 w 6493384"/>
              <a:gd name="connsiteY3" fmla="*/ 6858000 h 6882788"/>
              <a:gd name="connsiteX4" fmla="*/ 0 w 6493384"/>
              <a:gd name="connsiteY4" fmla="*/ 0 h 6882788"/>
              <a:gd name="connsiteX5" fmla="*/ 470452 w 6493384"/>
              <a:gd name="connsiteY5" fmla="*/ 6626 h 68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3384" h="6882788">
                <a:moveTo>
                  <a:pt x="470452" y="6626"/>
                </a:moveTo>
                <a:lnTo>
                  <a:pt x="6474595" y="31414"/>
                </a:lnTo>
                <a:lnTo>
                  <a:pt x="6493384" y="6882788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rgbClr val="007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7CAFCF-9DC9-D193-28D4-36BCE2A54786}"/>
              </a:ext>
            </a:extLst>
          </p:cNvPr>
          <p:cNvSpPr/>
          <p:nvPr userDrawn="1"/>
        </p:nvSpPr>
        <p:spPr>
          <a:xfrm>
            <a:off x="-6264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2272AE5-B739-0507-176D-20E8E92F268A}"/>
              </a:ext>
            </a:extLst>
          </p:cNvPr>
          <p:cNvSpPr/>
          <p:nvPr userDrawn="1"/>
        </p:nvSpPr>
        <p:spPr>
          <a:xfrm>
            <a:off x="5918210" y="-61630"/>
            <a:ext cx="6493384" cy="6956205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  <a:gd name="connsiteX0" fmla="*/ 470452 w 6474595"/>
              <a:gd name="connsiteY0" fmla="*/ 6626 h 6858000"/>
              <a:gd name="connsiteX1" fmla="*/ 6474595 w 6474595"/>
              <a:gd name="connsiteY1" fmla="*/ 31414 h 6858000"/>
              <a:gd name="connsiteX2" fmla="*/ 1689652 w 6474595"/>
              <a:gd name="connsiteY2" fmla="*/ 6858000 h 6858000"/>
              <a:gd name="connsiteX3" fmla="*/ 404191 w 6474595"/>
              <a:gd name="connsiteY3" fmla="*/ 6858000 h 6858000"/>
              <a:gd name="connsiteX4" fmla="*/ 0 w 6474595"/>
              <a:gd name="connsiteY4" fmla="*/ 0 h 6858000"/>
              <a:gd name="connsiteX5" fmla="*/ 470452 w 6474595"/>
              <a:gd name="connsiteY5" fmla="*/ 6626 h 6858000"/>
              <a:gd name="connsiteX0" fmla="*/ 470452 w 6493384"/>
              <a:gd name="connsiteY0" fmla="*/ 6626 h 6882788"/>
              <a:gd name="connsiteX1" fmla="*/ 6474595 w 6493384"/>
              <a:gd name="connsiteY1" fmla="*/ 31414 h 6882788"/>
              <a:gd name="connsiteX2" fmla="*/ 6493384 w 6493384"/>
              <a:gd name="connsiteY2" fmla="*/ 6882788 h 6882788"/>
              <a:gd name="connsiteX3" fmla="*/ 404191 w 6493384"/>
              <a:gd name="connsiteY3" fmla="*/ 6858000 h 6882788"/>
              <a:gd name="connsiteX4" fmla="*/ 0 w 6493384"/>
              <a:gd name="connsiteY4" fmla="*/ 0 h 6882788"/>
              <a:gd name="connsiteX5" fmla="*/ 470452 w 6493384"/>
              <a:gd name="connsiteY5" fmla="*/ 6626 h 68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3384" h="6882788">
                <a:moveTo>
                  <a:pt x="470452" y="6626"/>
                </a:moveTo>
                <a:lnTo>
                  <a:pt x="6474595" y="31414"/>
                </a:lnTo>
                <a:lnTo>
                  <a:pt x="6493384" y="6882788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91F4-2399-12B0-00DA-33AAEF54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B1045-AA63-3ED1-D413-14F30CEDD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BDAC3-2A26-F867-3D7D-61C4D7AC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EF64-B499-4837-93D4-F8262C61F52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E04C4-6550-76A4-3DEE-153FF5F5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D5F23-DC0F-4BFF-ED72-AD32F098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CF60-2FED-42B6-BF4E-5AABDCC27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AABE-189A-F375-50CE-7156543C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24" y="1371600"/>
            <a:ext cx="4642833" cy="2981459"/>
          </a:xfrm>
        </p:spPr>
        <p:txBody>
          <a:bodyPr lIns="0" tIns="0" rIns="0" bIns="0" anchor="b"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CF72-9AC8-3F30-74C1-85288676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18A80-BBB8-8104-AD02-E162F99F8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953FB-ACCE-79D5-298C-BE786D48B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5577F-16C0-DFE5-1E57-B9B75CC0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EF64-B499-4837-93D4-F8262C61F52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CC78B-5A65-6C84-E066-BE061779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C5FE8-9105-1D0F-19BE-0B5F173E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CF60-2FED-42B6-BF4E-5AABDCC27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2CCA-4958-2CCB-96B5-47994D6F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689EF-DDE7-B76F-B27F-63236AFD1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FBB1-5F27-DB1A-D9FB-3B250010A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DCC55-D753-ABD1-8863-87846BFF0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DBF5C-D3C5-5FB3-F49A-F27E91E81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2DE17-03BB-E19F-83CE-4B6254DB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EF64-B499-4837-93D4-F8262C61F52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4F6A2-9B5F-3377-2151-1496E90A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FADD16-9EF3-E8F3-CB0E-A40DCDEA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CF60-2FED-42B6-BF4E-5AABDCC27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21A133-3E1B-A430-5A15-B26104D1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E68EC-9755-6319-B1AE-00526F6C8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1A399-252D-B85F-E21D-FFCD725EC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81EF64-B499-4837-93D4-F8262C61F52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5389-01F5-DB56-1E04-07723EEAE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9AAFE-F58C-09DA-4911-72760A5E9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8CF60-2FED-42B6-BF4E-5AABDCC27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llage of people on a bus&#10;&#10;AI-generated content may be incorrect.">
            <a:extLst>
              <a:ext uri="{FF2B5EF4-FFF2-40B4-BE49-F238E27FC236}">
                <a16:creationId xmlns:a16="http://schemas.microsoft.com/office/drawing/2014/main" id="{C33E2702-DB7D-E7FB-E73E-A0161BAAC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4B6AAB-98DF-A496-DF9F-BDA57C48C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great bus journeys</a:t>
            </a:r>
            <a:endParaRPr lang="en-GB" dirty="0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3C883551-B603-DB53-25E1-471DAE0E1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18" y="5879910"/>
            <a:ext cx="2526182" cy="74565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12B27-66C1-B982-73CF-0664E5C7D8FB}"/>
              </a:ext>
            </a:extLst>
          </p:cNvPr>
          <p:cNvCxnSpPr>
            <a:cxnSpLocks/>
          </p:cNvCxnSpPr>
          <p:nvPr/>
        </p:nvCxnSpPr>
        <p:spPr>
          <a:xfrm>
            <a:off x="-6724" y="3839135"/>
            <a:ext cx="5076265" cy="0"/>
          </a:xfrm>
          <a:prstGeom prst="line">
            <a:avLst/>
          </a:prstGeom>
          <a:ln w="762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84E164B-2365-4DFC-1CD9-C6AF1D92D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7" y="5323635"/>
            <a:ext cx="1301931" cy="13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AF3C6F-0F56-6BF5-8F55-1EDC9ED542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FA941-3474-CEDD-36DD-0D18B0A9406C}"/>
              </a:ext>
            </a:extLst>
          </p:cNvPr>
          <p:cNvSpPr/>
          <p:nvPr/>
        </p:nvSpPr>
        <p:spPr>
          <a:xfrm>
            <a:off x="0" y="5849032"/>
            <a:ext cx="12191999" cy="1008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D7EA3-446A-03F7-A3E7-26A5750E9353}"/>
              </a:ext>
            </a:extLst>
          </p:cNvPr>
          <p:cNvSpPr txBox="1"/>
          <p:nvPr/>
        </p:nvSpPr>
        <p:spPr>
          <a:xfrm>
            <a:off x="2170547" y="213582"/>
            <a:ext cx="7855783" cy="94201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local authority areas to celebrate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most improved since 2023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F21FC3-3D21-2F7E-51DE-C1C7C0071446}"/>
              </a:ext>
            </a:extLst>
          </p:cNvPr>
          <p:cNvCxnSpPr>
            <a:cxnSpLocks/>
          </p:cNvCxnSpPr>
          <p:nvPr/>
        </p:nvCxnSpPr>
        <p:spPr>
          <a:xfrm>
            <a:off x="1763357" y="1369182"/>
            <a:ext cx="1560129" cy="0"/>
          </a:xfrm>
          <a:prstGeom prst="line">
            <a:avLst/>
          </a:prstGeom>
          <a:ln w="38100">
            <a:solidFill>
              <a:srgbClr val="007C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740852-9D8E-8BCD-7416-BFC326A22FA2}"/>
              </a:ext>
            </a:extLst>
          </p:cNvPr>
          <p:cNvSpPr txBox="1"/>
          <p:nvPr/>
        </p:nvSpPr>
        <p:spPr>
          <a:xfrm>
            <a:off x="2124315" y="6154576"/>
            <a:ext cx="9735476" cy="3097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journey satisfaction (% very or fairly satisfied),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C120DC-76DB-C725-9F8F-C4F630A257E3}"/>
              </a:ext>
            </a:extLst>
          </p:cNvPr>
          <p:cNvGrpSpPr/>
          <p:nvPr/>
        </p:nvGrpSpPr>
        <p:grpSpPr>
          <a:xfrm>
            <a:off x="4276729" y="1348801"/>
            <a:ext cx="2749048" cy="2742639"/>
            <a:chOff x="3785108" y="2847223"/>
            <a:chExt cx="2749048" cy="274263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571373-A07B-4462-63A3-757898D371D4}"/>
                </a:ext>
              </a:extLst>
            </p:cNvPr>
            <p:cNvSpPr/>
            <p:nvPr/>
          </p:nvSpPr>
          <p:spPr>
            <a:xfrm>
              <a:off x="4038091" y="2847223"/>
              <a:ext cx="2496065" cy="2496065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AEC381-5C54-1177-865A-5E384347D306}"/>
                </a:ext>
              </a:extLst>
            </p:cNvPr>
            <p:cNvSpPr txBox="1"/>
            <p:nvPr/>
          </p:nvSpPr>
          <p:spPr>
            <a:xfrm>
              <a:off x="3785108" y="3081749"/>
              <a:ext cx="2310891" cy="4855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CB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East Sussex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FEF70C-0D99-7497-1A8A-B950EC2342F2}"/>
                </a:ext>
              </a:extLst>
            </p:cNvPr>
            <p:cNvSpPr txBox="1"/>
            <p:nvPr/>
          </p:nvSpPr>
          <p:spPr>
            <a:xfrm>
              <a:off x="4238144" y="3478308"/>
              <a:ext cx="2296012" cy="140831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87</a:t>
              </a:r>
              <a:r>
                <a:rPr kumimoji="0" lang="en-US" sz="9600" b="1" i="0" u="none" strike="noStrike" kern="1200" cap="none" spc="0" normalizeH="0" baseline="2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en-GB" sz="9600" b="0" i="0" u="none" strike="noStrike" kern="1200" cap="none" spc="0" normalizeH="0" baseline="24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E65929-88E3-A9FA-F26D-72B6E3D9B0EC}"/>
                </a:ext>
              </a:extLst>
            </p:cNvPr>
            <p:cNvGrpSpPr/>
            <p:nvPr/>
          </p:nvGrpSpPr>
          <p:grpSpPr>
            <a:xfrm>
              <a:off x="5497335" y="4465539"/>
              <a:ext cx="836654" cy="1124323"/>
              <a:chOff x="5637499" y="4360836"/>
              <a:chExt cx="836654" cy="112432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8B22487-E81C-404B-B741-B6F5EBD80C9E}"/>
                  </a:ext>
                </a:extLst>
              </p:cNvPr>
              <p:cNvSpPr/>
              <p:nvPr/>
            </p:nvSpPr>
            <p:spPr>
              <a:xfrm>
                <a:off x="5637499" y="4648505"/>
                <a:ext cx="836654" cy="836654"/>
              </a:xfrm>
              <a:prstGeom prst="ellipse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Arrow: Up 12">
                <a:extLst>
                  <a:ext uri="{FF2B5EF4-FFF2-40B4-BE49-F238E27FC236}">
                    <a16:creationId xmlns:a16="http://schemas.microsoft.com/office/drawing/2014/main" id="{2CC449CD-C27D-DE2D-FA12-F8827A0A110F}"/>
                  </a:ext>
                </a:extLst>
              </p:cNvPr>
              <p:cNvSpPr/>
              <p:nvPr/>
            </p:nvSpPr>
            <p:spPr>
              <a:xfrm>
                <a:off x="5865703" y="4360836"/>
                <a:ext cx="380246" cy="377950"/>
              </a:xfrm>
              <a:prstGeom prst="upArrow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391EE4-D17C-2ABE-BCD6-8ED0651BE578}"/>
                  </a:ext>
                </a:extLst>
              </p:cNvPr>
              <p:cNvSpPr txBox="1"/>
              <p:nvPr/>
            </p:nvSpPr>
            <p:spPr>
              <a:xfrm>
                <a:off x="5637499" y="4980070"/>
                <a:ext cx="836654" cy="41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</a:t>
                </a:r>
                <a:r>
                  <a:rPr kumimoji="0" lang="en-US" sz="3200" b="1" i="0" u="none" strike="noStrike" kern="1200" cap="none" spc="0" normalizeH="0" baseline="24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</a:t>
                </a:r>
                <a:endParaRPr kumimoji="0" lang="en-GB" sz="3200" b="0" i="0" u="none" strike="noStrike" kern="1200" cap="none" spc="0" normalizeH="0" baseline="2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4C6A6F-C535-EEAA-F19E-182D419ADB20}"/>
                  </a:ext>
                </a:extLst>
              </p:cNvPr>
              <p:cNvSpPr txBox="1"/>
              <p:nvPr/>
            </p:nvSpPr>
            <p:spPr>
              <a:xfrm>
                <a:off x="5637499" y="4736700"/>
                <a:ext cx="836654" cy="2013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Up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D68715-25B0-1C2C-6693-10FE9BFD5620}"/>
              </a:ext>
            </a:extLst>
          </p:cNvPr>
          <p:cNvGrpSpPr/>
          <p:nvPr/>
        </p:nvGrpSpPr>
        <p:grpSpPr>
          <a:xfrm>
            <a:off x="7115604" y="3265709"/>
            <a:ext cx="2696232" cy="2742639"/>
            <a:chOff x="3837924" y="2847223"/>
            <a:chExt cx="2696232" cy="274263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344C90A-61EC-48BD-5AEB-5D6FAB2239D8}"/>
                </a:ext>
              </a:extLst>
            </p:cNvPr>
            <p:cNvSpPr/>
            <p:nvPr/>
          </p:nvSpPr>
          <p:spPr>
            <a:xfrm>
              <a:off x="4038091" y="2847223"/>
              <a:ext cx="2496065" cy="2496065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EBCFE3-9077-D607-6F8C-554B05335FF4}"/>
                </a:ext>
              </a:extLst>
            </p:cNvPr>
            <p:cNvSpPr txBox="1"/>
            <p:nvPr/>
          </p:nvSpPr>
          <p:spPr>
            <a:xfrm>
              <a:off x="3837924" y="3081749"/>
              <a:ext cx="2258075" cy="4855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CB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Derbyshire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EB1339-CD4A-E1E6-E618-7DF7F796E9C9}"/>
                </a:ext>
              </a:extLst>
            </p:cNvPr>
            <p:cNvSpPr txBox="1"/>
            <p:nvPr/>
          </p:nvSpPr>
          <p:spPr>
            <a:xfrm>
              <a:off x="4238144" y="3478308"/>
              <a:ext cx="2296012" cy="140831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91</a:t>
              </a:r>
              <a:r>
                <a:rPr kumimoji="0" lang="en-US" sz="9600" b="1" i="0" u="none" strike="noStrike" kern="1200" cap="none" spc="0" normalizeH="0" baseline="2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en-GB" sz="9600" b="0" i="0" u="none" strike="noStrike" kern="1200" cap="none" spc="0" normalizeH="0" baseline="24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2AA9DA5-80F2-3E40-2A4E-93545653A3CB}"/>
                </a:ext>
              </a:extLst>
            </p:cNvPr>
            <p:cNvGrpSpPr/>
            <p:nvPr/>
          </p:nvGrpSpPr>
          <p:grpSpPr>
            <a:xfrm>
              <a:off x="5497335" y="4465539"/>
              <a:ext cx="836654" cy="1124323"/>
              <a:chOff x="5637499" y="4360836"/>
              <a:chExt cx="836654" cy="11243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03F1F53-9E6A-487A-A59E-F7582399C6BA}"/>
                  </a:ext>
                </a:extLst>
              </p:cNvPr>
              <p:cNvSpPr/>
              <p:nvPr/>
            </p:nvSpPr>
            <p:spPr>
              <a:xfrm>
                <a:off x="5637499" y="4648505"/>
                <a:ext cx="836654" cy="836654"/>
              </a:xfrm>
              <a:prstGeom prst="ellipse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Arrow: Up 32">
                <a:extLst>
                  <a:ext uri="{FF2B5EF4-FFF2-40B4-BE49-F238E27FC236}">
                    <a16:creationId xmlns:a16="http://schemas.microsoft.com/office/drawing/2014/main" id="{29AAECCC-F383-704E-4C24-6CF6B9A58903}"/>
                  </a:ext>
                </a:extLst>
              </p:cNvPr>
              <p:cNvSpPr/>
              <p:nvPr/>
            </p:nvSpPr>
            <p:spPr>
              <a:xfrm>
                <a:off x="5865703" y="4360836"/>
                <a:ext cx="380246" cy="377950"/>
              </a:xfrm>
              <a:prstGeom prst="upArrow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5C78D9-54DB-B5D7-979D-A472E405A179}"/>
                  </a:ext>
                </a:extLst>
              </p:cNvPr>
              <p:cNvSpPr txBox="1"/>
              <p:nvPr/>
            </p:nvSpPr>
            <p:spPr>
              <a:xfrm>
                <a:off x="5637499" y="4980070"/>
                <a:ext cx="836654" cy="41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</a:t>
                </a:r>
                <a:r>
                  <a:rPr kumimoji="0" lang="en-US" sz="3200" b="1" i="0" u="none" strike="noStrike" kern="1200" cap="none" spc="0" normalizeH="0" baseline="24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</a:t>
                </a:r>
                <a:endParaRPr kumimoji="0" lang="en-GB" sz="3200" b="0" i="0" u="none" strike="noStrike" kern="1200" cap="none" spc="0" normalizeH="0" baseline="2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0D23381-2C16-19B7-FE28-1C16DA5DD2FA}"/>
                  </a:ext>
                </a:extLst>
              </p:cNvPr>
              <p:cNvSpPr txBox="1"/>
              <p:nvPr/>
            </p:nvSpPr>
            <p:spPr>
              <a:xfrm>
                <a:off x="5637499" y="4736700"/>
                <a:ext cx="836654" cy="2013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Up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D68DAE3-3D73-1433-94E9-3E495C2A79E0}"/>
              </a:ext>
            </a:extLst>
          </p:cNvPr>
          <p:cNvGrpSpPr/>
          <p:nvPr/>
        </p:nvGrpSpPr>
        <p:grpSpPr>
          <a:xfrm>
            <a:off x="8978934" y="1348801"/>
            <a:ext cx="2880857" cy="2742639"/>
            <a:chOff x="3653299" y="2847223"/>
            <a:chExt cx="2880857" cy="274263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EB6E960-516D-D31A-CACA-09C7B3BAD344}"/>
                </a:ext>
              </a:extLst>
            </p:cNvPr>
            <p:cNvSpPr/>
            <p:nvPr/>
          </p:nvSpPr>
          <p:spPr>
            <a:xfrm>
              <a:off x="4038091" y="2847223"/>
              <a:ext cx="2496065" cy="2496065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84B59C-9D79-4537-3827-20AA76F43D4A}"/>
                </a:ext>
              </a:extLst>
            </p:cNvPr>
            <p:cNvSpPr txBox="1"/>
            <p:nvPr/>
          </p:nvSpPr>
          <p:spPr>
            <a:xfrm>
              <a:off x="3653299" y="3081749"/>
              <a:ext cx="2442700" cy="4855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CB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County Durham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350B45-1B63-9FC9-997E-A9C28D1E3D2D}"/>
                </a:ext>
              </a:extLst>
            </p:cNvPr>
            <p:cNvSpPr txBox="1"/>
            <p:nvPr/>
          </p:nvSpPr>
          <p:spPr>
            <a:xfrm>
              <a:off x="4238144" y="3478308"/>
              <a:ext cx="2296012" cy="140831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82</a:t>
              </a:r>
              <a:r>
                <a:rPr kumimoji="0" lang="en-US" sz="9600" b="1" i="0" u="none" strike="noStrike" kern="1200" cap="none" spc="0" normalizeH="0" baseline="2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en-GB" sz="9600" b="0" i="0" u="none" strike="noStrike" kern="1200" cap="none" spc="0" normalizeH="0" baseline="24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CABBA20-1D98-3A88-4B24-497DE6B81AA9}"/>
                </a:ext>
              </a:extLst>
            </p:cNvPr>
            <p:cNvGrpSpPr/>
            <p:nvPr/>
          </p:nvGrpSpPr>
          <p:grpSpPr>
            <a:xfrm>
              <a:off x="5497335" y="4465539"/>
              <a:ext cx="836654" cy="1124323"/>
              <a:chOff x="5637499" y="4360836"/>
              <a:chExt cx="836654" cy="1124323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45B32C2-ED27-978A-24C7-B8C27B6CF0C5}"/>
                  </a:ext>
                </a:extLst>
              </p:cNvPr>
              <p:cNvSpPr/>
              <p:nvPr/>
            </p:nvSpPr>
            <p:spPr>
              <a:xfrm>
                <a:off x="5637499" y="4648505"/>
                <a:ext cx="836654" cy="836654"/>
              </a:xfrm>
              <a:prstGeom prst="ellipse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Arrow: Up 41">
                <a:extLst>
                  <a:ext uri="{FF2B5EF4-FFF2-40B4-BE49-F238E27FC236}">
                    <a16:creationId xmlns:a16="http://schemas.microsoft.com/office/drawing/2014/main" id="{117EAAD7-A503-DA8B-109A-324BDABCD219}"/>
                  </a:ext>
                </a:extLst>
              </p:cNvPr>
              <p:cNvSpPr/>
              <p:nvPr/>
            </p:nvSpPr>
            <p:spPr>
              <a:xfrm>
                <a:off x="5865703" y="4360836"/>
                <a:ext cx="380246" cy="377950"/>
              </a:xfrm>
              <a:prstGeom prst="upArrow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BEB8E7-9E7B-2162-AC8C-7048F9E0C440}"/>
                  </a:ext>
                </a:extLst>
              </p:cNvPr>
              <p:cNvSpPr txBox="1"/>
              <p:nvPr/>
            </p:nvSpPr>
            <p:spPr>
              <a:xfrm>
                <a:off x="5637499" y="4980070"/>
                <a:ext cx="836654" cy="41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</a:t>
                </a:r>
                <a:r>
                  <a:rPr kumimoji="0" lang="en-US" sz="3200" b="1" i="0" u="none" strike="noStrike" kern="1200" cap="none" spc="0" normalizeH="0" baseline="24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</a:t>
                </a:r>
                <a:endParaRPr kumimoji="0" lang="en-GB" sz="3200" b="0" i="0" u="none" strike="noStrike" kern="1200" cap="none" spc="0" normalizeH="0" baseline="2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E09424-7114-F588-C46A-DFBA17C6F777}"/>
                  </a:ext>
                </a:extLst>
              </p:cNvPr>
              <p:cNvSpPr txBox="1"/>
              <p:nvPr/>
            </p:nvSpPr>
            <p:spPr>
              <a:xfrm>
                <a:off x="5637499" y="4736700"/>
                <a:ext cx="836654" cy="2013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Up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7D5142B-7C1D-5764-570D-4D7575B16986}"/>
              </a:ext>
            </a:extLst>
          </p:cNvPr>
          <p:cNvGrpSpPr/>
          <p:nvPr/>
        </p:nvGrpSpPr>
        <p:grpSpPr>
          <a:xfrm>
            <a:off x="2239377" y="3259165"/>
            <a:ext cx="2696232" cy="2742639"/>
            <a:chOff x="3837924" y="2847223"/>
            <a:chExt cx="2696232" cy="274263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CDC3BC8-A817-300C-CEA9-CC18E15E3258}"/>
                </a:ext>
              </a:extLst>
            </p:cNvPr>
            <p:cNvSpPr/>
            <p:nvPr/>
          </p:nvSpPr>
          <p:spPr>
            <a:xfrm>
              <a:off x="4038091" y="2847223"/>
              <a:ext cx="2496065" cy="2496065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FC6557-54CE-1C26-C7B0-C39A70DECC24}"/>
                </a:ext>
              </a:extLst>
            </p:cNvPr>
            <p:cNvSpPr txBox="1"/>
            <p:nvPr/>
          </p:nvSpPr>
          <p:spPr>
            <a:xfrm>
              <a:off x="3837924" y="3081749"/>
              <a:ext cx="1827555" cy="4855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CB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Warrington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54D0986-E15E-852B-7624-A5C8283DCB51}"/>
                </a:ext>
              </a:extLst>
            </p:cNvPr>
            <p:cNvSpPr txBox="1"/>
            <p:nvPr/>
          </p:nvSpPr>
          <p:spPr>
            <a:xfrm>
              <a:off x="4238144" y="3478308"/>
              <a:ext cx="2296012" cy="140831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85</a:t>
              </a:r>
              <a:r>
                <a:rPr kumimoji="0" lang="en-US" sz="9600" b="1" i="0" u="none" strike="noStrike" kern="1200" cap="none" spc="0" normalizeH="0" baseline="2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en-GB" sz="9600" b="0" i="0" u="none" strike="noStrike" kern="1200" cap="none" spc="0" normalizeH="0" baseline="24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D169CF3-3999-5E75-1B49-ACD28BEC0ADA}"/>
                </a:ext>
              </a:extLst>
            </p:cNvPr>
            <p:cNvGrpSpPr/>
            <p:nvPr/>
          </p:nvGrpSpPr>
          <p:grpSpPr>
            <a:xfrm>
              <a:off x="5497335" y="4465539"/>
              <a:ext cx="836654" cy="1124323"/>
              <a:chOff x="5637499" y="4360836"/>
              <a:chExt cx="836654" cy="1124323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E9B311B-A603-5C4D-EE4F-2DB30B24FAA6}"/>
                  </a:ext>
                </a:extLst>
              </p:cNvPr>
              <p:cNvSpPr/>
              <p:nvPr/>
            </p:nvSpPr>
            <p:spPr>
              <a:xfrm>
                <a:off x="5637499" y="4648505"/>
                <a:ext cx="836654" cy="836654"/>
              </a:xfrm>
              <a:prstGeom prst="ellipse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Arrow: Up 50">
                <a:extLst>
                  <a:ext uri="{FF2B5EF4-FFF2-40B4-BE49-F238E27FC236}">
                    <a16:creationId xmlns:a16="http://schemas.microsoft.com/office/drawing/2014/main" id="{31B0555C-3053-43CD-0139-2482464CB6A5}"/>
                  </a:ext>
                </a:extLst>
              </p:cNvPr>
              <p:cNvSpPr/>
              <p:nvPr/>
            </p:nvSpPr>
            <p:spPr>
              <a:xfrm>
                <a:off x="5865703" y="4360836"/>
                <a:ext cx="380246" cy="377950"/>
              </a:xfrm>
              <a:prstGeom prst="upArrow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B841977-65C4-3298-E6A7-F35F64A897DE}"/>
                  </a:ext>
                </a:extLst>
              </p:cNvPr>
              <p:cNvSpPr txBox="1"/>
              <p:nvPr/>
            </p:nvSpPr>
            <p:spPr>
              <a:xfrm>
                <a:off x="5637499" y="4980070"/>
                <a:ext cx="836654" cy="41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</a:t>
                </a:r>
                <a:r>
                  <a:rPr kumimoji="0" lang="en-US" sz="3200" b="1" i="0" u="none" strike="noStrike" kern="1200" cap="none" spc="0" normalizeH="0" baseline="24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</a:t>
                </a:r>
                <a:endParaRPr kumimoji="0" lang="en-GB" sz="3200" b="0" i="0" u="none" strike="noStrike" kern="1200" cap="none" spc="0" normalizeH="0" baseline="2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B70F5B-0AA1-0C15-A9A7-43A796A4111F}"/>
                  </a:ext>
                </a:extLst>
              </p:cNvPr>
              <p:cNvSpPr txBox="1"/>
              <p:nvPr/>
            </p:nvSpPr>
            <p:spPr>
              <a:xfrm>
                <a:off x="5637499" y="4736700"/>
                <a:ext cx="836654" cy="2013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Up</a:t>
                </a:r>
              </a:p>
            </p:txBody>
          </p:sp>
        </p:grp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D5A7F1D-DE46-B67A-2B13-5B875E5A9FAB}"/>
              </a:ext>
            </a:extLst>
          </p:cNvPr>
          <p:cNvSpPr/>
          <p:nvPr/>
        </p:nvSpPr>
        <p:spPr>
          <a:xfrm>
            <a:off x="1277484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007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FBB685C-ADA6-DD1C-8A4A-5D68B0CAA9B2}"/>
              </a:ext>
            </a:extLst>
          </p:cNvPr>
          <p:cNvSpPr/>
          <p:nvPr/>
        </p:nvSpPr>
        <p:spPr>
          <a:xfrm>
            <a:off x="-247126" y="-13252"/>
            <a:ext cx="2259496" cy="6897756"/>
          </a:xfrm>
          <a:custGeom>
            <a:avLst/>
            <a:gdLst>
              <a:gd name="connsiteX0" fmla="*/ 0 w 2259496"/>
              <a:gd name="connsiteY0" fmla="*/ 0 h 6897756"/>
              <a:gd name="connsiteX1" fmla="*/ 1855305 w 2259496"/>
              <a:gd name="connsiteY1" fmla="*/ 0 h 6897756"/>
              <a:gd name="connsiteX2" fmla="*/ 2259496 w 2259496"/>
              <a:gd name="connsiteY2" fmla="*/ 6897756 h 6897756"/>
              <a:gd name="connsiteX3" fmla="*/ 46383 w 2259496"/>
              <a:gd name="connsiteY3" fmla="*/ 6897756 h 6897756"/>
              <a:gd name="connsiteX4" fmla="*/ 0 w 2259496"/>
              <a:gd name="connsiteY4" fmla="*/ 0 h 689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496" h="6897756">
                <a:moveTo>
                  <a:pt x="0" y="0"/>
                </a:moveTo>
                <a:lnTo>
                  <a:pt x="1855305" y="0"/>
                </a:lnTo>
                <a:lnTo>
                  <a:pt x="2259496" y="6897756"/>
                </a:lnTo>
                <a:lnTo>
                  <a:pt x="46383" y="68977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68218" r="-3547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8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BEAAB-BEA3-658C-0086-39F0943F5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66D6548-85D5-7E53-EDCE-B46FA8B5F920}"/>
              </a:ext>
            </a:extLst>
          </p:cNvPr>
          <p:cNvSpPr/>
          <p:nvPr/>
        </p:nvSpPr>
        <p:spPr>
          <a:xfrm>
            <a:off x="10384444" y="0"/>
            <a:ext cx="1689652" cy="6871088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6D699-42D8-3F8F-0617-AB875B33C63F}"/>
              </a:ext>
            </a:extLst>
          </p:cNvPr>
          <p:cNvSpPr txBox="1"/>
          <p:nvPr/>
        </p:nvSpPr>
        <p:spPr>
          <a:xfrm>
            <a:off x="907774" y="654096"/>
            <a:ext cx="3297131" cy="30101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examples* of areas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we’d particularly like to see satisfaction improve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21CA25-F641-9E94-0151-A70C89B4F940}"/>
              </a:ext>
            </a:extLst>
          </p:cNvPr>
          <p:cNvCxnSpPr>
            <a:cxnSpLocks/>
          </p:cNvCxnSpPr>
          <p:nvPr/>
        </p:nvCxnSpPr>
        <p:spPr>
          <a:xfrm>
            <a:off x="500584" y="3992242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BB6EAB-6A0C-B755-6494-FF97210F8A32}"/>
              </a:ext>
            </a:extLst>
          </p:cNvPr>
          <p:cNvSpPr txBox="1"/>
          <p:nvPr/>
        </p:nvSpPr>
        <p:spPr>
          <a:xfrm>
            <a:off x="5032705" y="5747515"/>
            <a:ext cx="4725298" cy="559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*We are working hard with all local authorities to drive improvements - these are some key examples.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583C44-397C-8EC8-E685-E6E977D79855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B6D907-7BA4-8C53-7450-215F30678821}"/>
              </a:ext>
            </a:extLst>
          </p:cNvPr>
          <p:cNvGrpSpPr/>
          <p:nvPr/>
        </p:nvGrpSpPr>
        <p:grpSpPr>
          <a:xfrm>
            <a:off x="4718239" y="1641941"/>
            <a:ext cx="5013970" cy="876423"/>
            <a:chOff x="4559727" y="807935"/>
            <a:chExt cx="4771158" cy="833980"/>
          </a:xfrm>
        </p:grpSpPr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F1B46DCB-EC14-1B30-3BC5-E8361C63E8BA}"/>
                </a:ext>
              </a:extLst>
            </p:cNvPr>
            <p:cNvSpPr/>
            <p:nvPr/>
          </p:nvSpPr>
          <p:spPr>
            <a:xfrm flipH="1">
              <a:off x="4559727" y="807935"/>
              <a:ext cx="4644344" cy="832517"/>
            </a:xfrm>
            <a:prstGeom prst="parallelogram">
              <a:avLst>
                <a:gd name="adj" fmla="val 6105"/>
              </a:avLst>
            </a:prstGeom>
            <a:solidFill>
              <a:srgbClr val="AAB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C9138C6-F220-134C-F0A4-94242F2C8F09}"/>
                </a:ext>
              </a:extLst>
            </p:cNvPr>
            <p:cNvGrpSpPr/>
            <p:nvPr/>
          </p:nvGrpSpPr>
          <p:grpSpPr>
            <a:xfrm>
              <a:off x="4686541" y="809398"/>
              <a:ext cx="4644344" cy="832517"/>
              <a:chOff x="4686541" y="322163"/>
              <a:chExt cx="4644344" cy="832517"/>
            </a:xfrm>
          </p:grpSpPr>
          <p:sp>
            <p:nvSpPr>
              <p:cNvPr id="2" name="Parallelogram 1">
                <a:extLst>
                  <a:ext uri="{FF2B5EF4-FFF2-40B4-BE49-F238E27FC236}">
                    <a16:creationId xmlns:a16="http://schemas.microsoft.com/office/drawing/2014/main" id="{150D8BCF-6F5A-980A-2185-5A71E58BEC64}"/>
                  </a:ext>
                </a:extLst>
              </p:cNvPr>
              <p:cNvSpPr/>
              <p:nvPr/>
            </p:nvSpPr>
            <p:spPr>
              <a:xfrm flipH="1">
                <a:off x="4686541" y="322163"/>
                <a:ext cx="4644344" cy="832517"/>
              </a:xfrm>
              <a:prstGeom prst="parallelogram">
                <a:avLst>
                  <a:gd name="adj" fmla="val 6105"/>
                </a:avLst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13B1F9-FB2D-9CB1-233D-D55A033118E9}"/>
                  </a:ext>
                </a:extLst>
              </p:cNvPr>
              <p:cNvSpPr txBox="1"/>
              <p:nvPr/>
            </p:nvSpPr>
            <p:spPr>
              <a:xfrm>
                <a:off x="6669297" y="411323"/>
                <a:ext cx="2190782" cy="5952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West Yorkshire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(ranked lowest metropolitan area, and lowest overall in England)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2E6DF0-3315-8778-E451-C519814D11A5}"/>
              </a:ext>
            </a:extLst>
          </p:cNvPr>
          <p:cNvGrpSpPr/>
          <p:nvPr/>
        </p:nvGrpSpPr>
        <p:grpSpPr>
          <a:xfrm>
            <a:off x="4788381" y="2573343"/>
            <a:ext cx="4998773" cy="876423"/>
            <a:chOff x="4626472" y="1694232"/>
            <a:chExt cx="4756697" cy="833980"/>
          </a:xfrm>
        </p:grpSpPr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F35809E4-6676-F82C-FB96-E2B0E3964987}"/>
                </a:ext>
              </a:extLst>
            </p:cNvPr>
            <p:cNvSpPr/>
            <p:nvPr/>
          </p:nvSpPr>
          <p:spPr>
            <a:xfrm flipH="1">
              <a:off x="4626472" y="1694232"/>
              <a:ext cx="4644344" cy="832517"/>
            </a:xfrm>
            <a:prstGeom prst="parallelogram">
              <a:avLst>
                <a:gd name="adj" fmla="val 6105"/>
              </a:avLst>
            </a:prstGeom>
            <a:solidFill>
              <a:srgbClr val="AAB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881F5996-E993-5A35-E921-268B7E5761CC}"/>
                </a:ext>
              </a:extLst>
            </p:cNvPr>
            <p:cNvSpPr/>
            <p:nvPr/>
          </p:nvSpPr>
          <p:spPr>
            <a:xfrm flipH="1">
              <a:off x="4738825" y="1695695"/>
              <a:ext cx="4644344" cy="832517"/>
            </a:xfrm>
            <a:prstGeom prst="parallelogram">
              <a:avLst>
                <a:gd name="adj" fmla="val 6105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0A247DC-4660-8CCF-36BB-A8971466F15F}"/>
              </a:ext>
            </a:extLst>
          </p:cNvPr>
          <p:cNvGrpSpPr/>
          <p:nvPr/>
        </p:nvGrpSpPr>
        <p:grpSpPr>
          <a:xfrm>
            <a:off x="4851507" y="3477617"/>
            <a:ext cx="4998773" cy="928733"/>
            <a:chOff x="4686541" y="2554715"/>
            <a:chExt cx="4756697" cy="883757"/>
          </a:xfrm>
        </p:grpSpPr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13B4ABF9-9FC6-2218-F00E-E7718DF24B25}"/>
                </a:ext>
              </a:extLst>
            </p:cNvPr>
            <p:cNvSpPr/>
            <p:nvPr/>
          </p:nvSpPr>
          <p:spPr>
            <a:xfrm flipH="1">
              <a:off x="4686541" y="2581605"/>
              <a:ext cx="4644344" cy="832517"/>
            </a:xfrm>
            <a:prstGeom prst="parallelogram">
              <a:avLst>
                <a:gd name="adj" fmla="val 6105"/>
              </a:avLst>
            </a:prstGeom>
            <a:solidFill>
              <a:srgbClr val="AAB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F197C9F-E900-0843-B9C7-B2B2597D3221}"/>
                </a:ext>
              </a:extLst>
            </p:cNvPr>
            <p:cNvGrpSpPr/>
            <p:nvPr/>
          </p:nvGrpSpPr>
          <p:grpSpPr>
            <a:xfrm>
              <a:off x="4798894" y="2554715"/>
              <a:ext cx="4644344" cy="883757"/>
              <a:chOff x="4798894" y="2067480"/>
              <a:chExt cx="4644344" cy="883757"/>
            </a:xfrm>
          </p:grpSpPr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57BD0ACD-00A4-2DCC-C4A2-619E00F10D72}"/>
                  </a:ext>
                </a:extLst>
              </p:cNvPr>
              <p:cNvSpPr/>
              <p:nvPr/>
            </p:nvSpPr>
            <p:spPr>
              <a:xfrm flipH="1">
                <a:off x="4798894" y="2094370"/>
                <a:ext cx="4644344" cy="832517"/>
              </a:xfrm>
              <a:prstGeom prst="parallelogram">
                <a:avLst>
                  <a:gd name="adj" fmla="val 6105"/>
                </a:avLst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7CF962-3F14-27F3-229D-1F556C755996}"/>
                  </a:ext>
                </a:extLst>
              </p:cNvPr>
              <p:cNvSpPr txBox="1"/>
              <p:nvPr/>
            </p:nvSpPr>
            <p:spPr>
              <a:xfrm>
                <a:off x="6781649" y="2151775"/>
                <a:ext cx="2601520" cy="634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Northumberland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(ranked lowest rural overall in England down 3% from 2023)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4D4CC3-F333-2D78-4357-758A94EE1891}"/>
                  </a:ext>
                </a:extLst>
              </p:cNvPr>
              <p:cNvSpPr txBox="1"/>
              <p:nvPr/>
            </p:nvSpPr>
            <p:spPr>
              <a:xfrm>
                <a:off x="5083817" y="2067480"/>
                <a:ext cx="1601869" cy="883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80</a:t>
                </a:r>
                <a:r>
                  <a:rPr kumimoji="0" lang="en-US" sz="6000" b="1" i="0" u="none" strike="noStrike" kern="1200" cap="none" spc="0" normalizeH="0" baseline="24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</a:t>
                </a:r>
                <a:endParaRPr kumimoji="0" lang="en-GB" sz="6000" b="0" i="0" u="none" strike="noStrike" kern="1200" cap="none" spc="0" normalizeH="0" baseline="2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AB9EFFE-3174-7371-F97B-625521E032E0}"/>
              </a:ext>
            </a:extLst>
          </p:cNvPr>
          <p:cNvGrpSpPr/>
          <p:nvPr/>
        </p:nvGrpSpPr>
        <p:grpSpPr>
          <a:xfrm>
            <a:off x="4906452" y="4410150"/>
            <a:ext cx="5006955" cy="928733"/>
            <a:chOff x="4738825" y="3442088"/>
            <a:chExt cx="4764483" cy="883757"/>
          </a:xfrm>
        </p:grpSpPr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6C229339-02C1-4C80-4CAB-037CA3FFB2DF}"/>
                </a:ext>
              </a:extLst>
            </p:cNvPr>
            <p:cNvSpPr/>
            <p:nvPr/>
          </p:nvSpPr>
          <p:spPr>
            <a:xfrm flipH="1">
              <a:off x="4738825" y="3468977"/>
              <a:ext cx="4644344" cy="832517"/>
            </a:xfrm>
            <a:prstGeom prst="parallelogram">
              <a:avLst>
                <a:gd name="adj" fmla="val 6105"/>
              </a:avLst>
            </a:prstGeom>
            <a:solidFill>
              <a:srgbClr val="AAB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8BB1F16-391F-6293-D841-E42198459A02}"/>
                </a:ext>
              </a:extLst>
            </p:cNvPr>
            <p:cNvGrpSpPr/>
            <p:nvPr/>
          </p:nvGrpSpPr>
          <p:grpSpPr>
            <a:xfrm>
              <a:off x="4858964" y="3442088"/>
              <a:ext cx="4644344" cy="883757"/>
              <a:chOff x="4858964" y="2954853"/>
              <a:chExt cx="4644344" cy="883757"/>
            </a:xfrm>
          </p:grpSpPr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6222A614-93A1-A872-C49A-B0595D089F50}"/>
                  </a:ext>
                </a:extLst>
              </p:cNvPr>
              <p:cNvSpPr/>
              <p:nvPr/>
            </p:nvSpPr>
            <p:spPr>
              <a:xfrm flipH="1">
                <a:off x="4858964" y="2981743"/>
                <a:ext cx="4644344" cy="832517"/>
              </a:xfrm>
              <a:prstGeom prst="parallelogram">
                <a:avLst>
                  <a:gd name="adj" fmla="val 6105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9406E8-4DCA-D5A0-1F2D-F6D7EF63FF9A}"/>
                  </a:ext>
                </a:extLst>
              </p:cNvPr>
              <p:cNvSpPr txBox="1"/>
              <p:nvPr/>
            </p:nvSpPr>
            <p:spPr>
              <a:xfrm>
                <a:off x="6841719" y="3007392"/>
                <a:ext cx="2601520" cy="490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South Yorkshire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2E878C-8A99-E880-02D8-CAC2EAEAADF8}"/>
                  </a:ext>
                </a:extLst>
              </p:cNvPr>
              <p:cNvSpPr txBox="1"/>
              <p:nvPr/>
            </p:nvSpPr>
            <p:spPr>
              <a:xfrm>
                <a:off x="5143887" y="2954853"/>
                <a:ext cx="1601869" cy="883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79</a:t>
                </a:r>
                <a:r>
                  <a:rPr kumimoji="0" lang="en-US" sz="6000" b="1" i="0" u="none" strike="noStrike" kern="1200" cap="none" spc="0" normalizeH="0" baseline="24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</a:t>
                </a:r>
                <a:endParaRPr kumimoji="0" lang="en-GB" sz="6000" b="0" i="0" u="none" strike="noStrike" kern="1200" cap="none" spc="0" normalizeH="0" baseline="2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D84FA3-D9F0-9521-AEA1-5F7B53CC250B}"/>
              </a:ext>
            </a:extLst>
          </p:cNvPr>
          <p:cNvSpPr txBox="1"/>
          <p:nvPr/>
        </p:nvSpPr>
        <p:spPr>
          <a:xfrm>
            <a:off x="5150930" y="1615220"/>
            <a:ext cx="1683391" cy="928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77</a:t>
            </a:r>
            <a:r>
              <a:rPr kumimoji="0" lang="en-US" sz="6000" b="1" i="0" u="none" strike="noStrike" kern="1200" cap="none" spc="0" normalizeH="0" baseline="24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en-GB" sz="6000" b="0" i="0" u="none" strike="noStrike" kern="1200" cap="none" spc="0" normalizeH="0" baseline="24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597BA27-5FFE-C15D-78DB-182D17EEBAE6}"/>
              </a:ext>
            </a:extLst>
          </p:cNvPr>
          <p:cNvGrpSpPr/>
          <p:nvPr/>
        </p:nvGrpSpPr>
        <p:grpSpPr>
          <a:xfrm>
            <a:off x="5205875" y="2546622"/>
            <a:ext cx="3782837" cy="928733"/>
            <a:chOff x="5023748" y="1181570"/>
            <a:chExt cx="3599645" cy="8837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9C8343-D442-D9A9-6FB2-8EE96EBF14D2}"/>
                </a:ext>
              </a:extLst>
            </p:cNvPr>
            <p:cNvSpPr txBox="1"/>
            <p:nvPr/>
          </p:nvSpPr>
          <p:spPr>
            <a:xfrm>
              <a:off x="6721580" y="1263828"/>
              <a:ext cx="1901813" cy="62373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Luton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(ranked lowest Urban (other) area in England)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2FB495-9701-846D-5BD7-BE3AAB65D47D}"/>
                </a:ext>
              </a:extLst>
            </p:cNvPr>
            <p:cNvSpPr txBox="1"/>
            <p:nvPr/>
          </p:nvSpPr>
          <p:spPr>
            <a:xfrm>
              <a:off x="5023748" y="1181570"/>
              <a:ext cx="1601869" cy="88375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</a:t>
              </a:r>
              <a:r>
                <a:rPr kumimoji="0" lang="en-US" sz="6000" b="1" i="0" u="none" strike="noStrike" kern="1200" cap="none" spc="0" normalizeH="0" baseline="2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en-GB" sz="6000" b="0" i="0" u="none" strike="noStrike" kern="1200" cap="none" spc="0" normalizeH="0" baseline="24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4E85A95-CE1C-BA2F-407E-ED27BEB2DE9A}"/>
              </a:ext>
            </a:extLst>
          </p:cNvPr>
          <p:cNvSpPr/>
          <p:nvPr/>
        </p:nvSpPr>
        <p:spPr>
          <a:xfrm>
            <a:off x="10503472" y="0"/>
            <a:ext cx="1689652" cy="6858000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blipFill>
            <a:blip r:embed="rId2"/>
            <a:srcRect/>
            <a:stretch>
              <a:fillRect l="-120315" t="-65" r="-396207" b="-118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0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7FFF4-C08F-20DB-1EDD-B34029899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BED9CF-A59B-13B5-BFBA-B3DE4BF12418}"/>
              </a:ext>
            </a:extLst>
          </p:cNvPr>
          <p:cNvSpPr/>
          <p:nvPr/>
        </p:nvSpPr>
        <p:spPr>
          <a:xfrm>
            <a:off x="0" y="4658950"/>
            <a:ext cx="11806644" cy="655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BD83F-B732-CF8E-D8A2-BA67E14DD0B0}"/>
              </a:ext>
            </a:extLst>
          </p:cNvPr>
          <p:cNvSpPr txBox="1"/>
          <p:nvPr/>
        </p:nvSpPr>
        <p:spPr>
          <a:xfrm>
            <a:off x="907773" y="300350"/>
            <a:ext cx="10632355" cy="10962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driver analysis: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really influences journey experience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54B076-88CB-7AFD-0F6F-31A530A1A6B3}"/>
              </a:ext>
            </a:extLst>
          </p:cNvPr>
          <p:cNvCxnSpPr>
            <a:cxnSpLocks/>
          </p:cNvCxnSpPr>
          <p:nvPr/>
        </p:nvCxnSpPr>
        <p:spPr>
          <a:xfrm>
            <a:off x="500584" y="1696231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2F7B5E-E752-E27B-CD67-9FD321EC80AC}"/>
              </a:ext>
            </a:extLst>
          </p:cNvPr>
          <p:cNvSpPr txBox="1"/>
          <p:nvPr/>
        </p:nvSpPr>
        <p:spPr>
          <a:xfrm>
            <a:off x="1419966" y="2140188"/>
            <a:ext cx="5687697" cy="5684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makes a good journey?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Drivers of being fairly/very satisfied with overall journey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255E994-3626-A603-FC52-ED54D6D6790D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986D1D6-7EFE-7710-5185-58C3D130B243}"/>
              </a:ext>
            </a:extLst>
          </p:cNvPr>
          <p:cNvGraphicFramePr/>
          <p:nvPr/>
        </p:nvGraphicFramePr>
        <p:xfrm>
          <a:off x="1260184" y="2805521"/>
          <a:ext cx="10546460" cy="252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E76FBA-3C03-3E67-7ED3-EC2DBBC2EE83}"/>
              </a:ext>
            </a:extLst>
          </p:cNvPr>
          <p:cNvGraphicFramePr>
            <a:graphicFrameLocks noGrp="1"/>
          </p:cNvGraphicFramePr>
          <p:nvPr/>
        </p:nvGraphicFramePr>
        <p:xfrm>
          <a:off x="1280648" y="4720851"/>
          <a:ext cx="10546461" cy="50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829">
                  <a:extLst>
                    <a:ext uri="{9D8B030D-6E8A-4147-A177-3AD203B41FA5}">
                      <a16:colId xmlns:a16="http://schemas.microsoft.com/office/drawing/2014/main" val="1321642927"/>
                    </a:ext>
                  </a:extLst>
                </a:gridCol>
                <a:gridCol w="1171829">
                  <a:extLst>
                    <a:ext uri="{9D8B030D-6E8A-4147-A177-3AD203B41FA5}">
                      <a16:colId xmlns:a16="http://schemas.microsoft.com/office/drawing/2014/main" val="2226672778"/>
                    </a:ext>
                  </a:extLst>
                </a:gridCol>
                <a:gridCol w="1171829">
                  <a:extLst>
                    <a:ext uri="{9D8B030D-6E8A-4147-A177-3AD203B41FA5}">
                      <a16:colId xmlns:a16="http://schemas.microsoft.com/office/drawing/2014/main" val="2143949148"/>
                    </a:ext>
                  </a:extLst>
                </a:gridCol>
                <a:gridCol w="1171829">
                  <a:extLst>
                    <a:ext uri="{9D8B030D-6E8A-4147-A177-3AD203B41FA5}">
                      <a16:colId xmlns:a16="http://schemas.microsoft.com/office/drawing/2014/main" val="1408093130"/>
                    </a:ext>
                  </a:extLst>
                </a:gridCol>
                <a:gridCol w="1171829">
                  <a:extLst>
                    <a:ext uri="{9D8B030D-6E8A-4147-A177-3AD203B41FA5}">
                      <a16:colId xmlns:a16="http://schemas.microsoft.com/office/drawing/2014/main" val="682683115"/>
                    </a:ext>
                  </a:extLst>
                </a:gridCol>
                <a:gridCol w="1171829">
                  <a:extLst>
                    <a:ext uri="{9D8B030D-6E8A-4147-A177-3AD203B41FA5}">
                      <a16:colId xmlns:a16="http://schemas.microsoft.com/office/drawing/2014/main" val="1106096768"/>
                    </a:ext>
                  </a:extLst>
                </a:gridCol>
                <a:gridCol w="1171829">
                  <a:extLst>
                    <a:ext uri="{9D8B030D-6E8A-4147-A177-3AD203B41FA5}">
                      <a16:colId xmlns:a16="http://schemas.microsoft.com/office/drawing/2014/main" val="754959914"/>
                    </a:ext>
                  </a:extLst>
                </a:gridCol>
                <a:gridCol w="1171829">
                  <a:extLst>
                    <a:ext uri="{9D8B030D-6E8A-4147-A177-3AD203B41FA5}">
                      <a16:colId xmlns:a16="http://schemas.microsoft.com/office/drawing/2014/main" val="2204639351"/>
                    </a:ext>
                  </a:extLst>
                </a:gridCol>
                <a:gridCol w="1171829">
                  <a:extLst>
                    <a:ext uri="{9D8B030D-6E8A-4147-A177-3AD203B41FA5}">
                      <a16:colId xmlns:a16="http://schemas.microsoft.com/office/drawing/2014/main" val="2447826224"/>
                    </a:ext>
                  </a:extLst>
                </a:gridCol>
              </a:tblGrid>
              <a:tr h="506536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Punctuality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Journey length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Bus </a:t>
                      </a:r>
                    </a:p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driver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Value for money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Bus </a:t>
                      </a:r>
                    </a:p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stop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On board security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Boarding </a:t>
                      </a:r>
                    </a:p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the bus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Bus </a:t>
                      </a:r>
                    </a:p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comfort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</a:rPr>
                        <a:t>Bus environment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14274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C6C9DC5-2DB4-C4EA-EA53-35BD7B9738DF}"/>
              </a:ext>
            </a:extLst>
          </p:cNvPr>
          <p:cNvSpPr txBox="1"/>
          <p:nvPr/>
        </p:nvSpPr>
        <p:spPr>
          <a:xfrm>
            <a:off x="1419966" y="6213348"/>
            <a:ext cx="8905412" cy="28366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Circle sizes indicate the relative association with – and therefore, influence on – overall journey satisfaction</a:t>
            </a:r>
          </a:p>
        </p:txBody>
      </p:sp>
    </p:spTree>
    <p:extLst>
      <p:ext uri="{BB962C8B-B14F-4D97-AF65-F5344CB8AC3E}">
        <p14:creationId xmlns:p14="http://schemas.microsoft.com/office/powerpoint/2010/main" val="29732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8FB80-8170-CB8E-9B1B-89092DE00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1034EA2-281F-D185-FBD0-D44AAB03077C}"/>
              </a:ext>
            </a:extLst>
          </p:cNvPr>
          <p:cNvSpPr/>
          <p:nvPr/>
        </p:nvSpPr>
        <p:spPr>
          <a:xfrm>
            <a:off x="10384444" y="0"/>
            <a:ext cx="1689652" cy="6871088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0D48E-7BC2-F096-2A0E-891AC0C6DF10}"/>
              </a:ext>
            </a:extLst>
          </p:cNvPr>
          <p:cNvSpPr txBox="1"/>
          <p:nvPr/>
        </p:nvSpPr>
        <p:spPr>
          <a:xfrm>
            <a:off x="907774" y="654097"/>
            <a:ext cx="3297131" cy="1428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stands out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good journeys?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A46DE0-6E53-99F4-ADD8-3156C422FDEE}"/>
              </a:ext>
            </a:extLst>
          </p:cNvPr>
          <p:cNvCxnSpPr>
            <a:cxnSpLocks/>
          </p:cNvCxnSpPr>
          <p:nvPr/>
        </p:nvCxnSpPr>
        <p:spPr>
          <a:xfrm>
            <a:off x="500584" y="2393854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C16512-C144-3CAB-82CF-D27EFAAB7AD7}"/>
              </a:ext>
            </a:extLst>
          </p:cNvPr>
          <p:cNvSpPr txBox="1"/>
          <p:nvPr/>
        </p:nvSpPr>
        <p:spPr>
          <a:xfrm>
            <a:off x="907774" y="2645337"/>
            <a:ext cx="4803813" cy="82290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biggest themes in passengers’ unprompted feedback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9DC8C8-01B9-F4DF-6591-B4CF90E51667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3EFA714-2F21-EF2F-42E6-C707C54C7905}"/>
              </a:ext>
            </a:extLst>
          </p:cNvPr>
          <p:cNvSpPr/>
          <p:nvPr/>
        </p:nvSpPr>
        <p:spPr>
          <a:xfrm>
            <a:off x="10503472" y="0"/>
            <a:ext cx="1689652" cy="6858000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blipFill>
            <a:blip r:embed="rId2"/>
            <a:srcRect/>
            <a:stretch>
              <a:fillRect l="-144156" t="-65" r="-372366" b="-118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B3544B74-9E2D-1FDC-BB4A-05671CB5CA0E}"/>
              </a:ext>
            </a:extLst>
          </p:cNvPr>
          <p:cNvSpPr/>
          <p:nvPr/>
        </p:nvSpPr>
        <p:spPr>
          <a:xfrm flipH="1">
            <a:off x="6329900" y="2567239"/>
            <a:ext cx="3555010" cy="1670886"/>
          </a:xfrm>
          <a:prstGeom prst="parallelogram">
            <a:avLst>
              <a:gd name="adj" fmla="val 6105"/>
            </a:avLst>
          </a:prstGeom>
          <a:solidFill>
            <a:srgbClr val="007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92B29-255C-58CA-3B40-BF031746DE3F}"/>
              </a:ext>
            </a:extLst>
          </p:cNvPr>
          <p:cNvSpPr txBox="1"/>
          <p:nvPr/>
        </p:nvSpPr>
        <p:spPr>
          <a:xfrm>
            <a:off x="6618843" y="2642864"/>
            <a:ext cx="1972704" cy="3114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 driver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26E269-90F0-1EE0-3B9A-876572F35FDF}"/>
              </a:ext>
            </a:extLst>
          </p:cNvPr>
          <p:cNvCxnSpPr>
            <a:cxnSpLocks/>
          </p:cNvCxnSpPr>
          <p:nvPr/>
        </p:nvCxnSpPr>
        <p:spPr>
          <a:xfrm>
            <a:off x="6618843" y="3085474"/>
            <a:ext cx="600701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EBAB8F-DB3C-FD85-3D74-B95177B3ED3B}"/>
              </a:ext>
            </a:extLst>
          </p:cNvPr>
          <p:cNvSpPr txBox="1"/>
          <p:nvPr/>
        </p:nvSpPr>
        <p:spPr>
          <a:xfrm>
            <a:off x="6618843" y="3178247"/>
            <a:ext cx="3039090" cy="8055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“It was during rush hour but the driver was polite and didn’t brake too hard.”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A72EC7B0-6380-DDE5-11C3-C1CF1E0F207C}"/>
              </a:ext>
            </a:extLst>
          </p:cNvPr>
          <p:cNvSpPr/>
          <p:nvPr/>
        </p:nvSpPr>
        <p:spPr>
          <a:xfrm flipH="1">
            <a:off x="2480513" y="4620890"/>
            <a:ext cx="3555007" cy="1670886"/>
          </a:xfrm>
          <a:prstGeom prst="parallelogram">
            <a:avLst>
              <a:gd name="adj" fmla="val 6105"/>
            </a:avLst>
          </a:prstGeom>
          <a:solidFill>
            <a:srgbClr val="007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59F12E-475A-50F2-D1E9-F3D456083DBB}"/>
              </a:ext>
            </a:extLst>
          </p:cNvPr>
          <p:cNvSpPr txBox="1"/>
          <p:nvPr/>
        </p:nvSpPr>
        <p:spPr>
          <a:xfrm>
            <a:off x="2769456" y="4696515"/>
            <a:ext cx="1972704" cy="3114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Journey times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F88C1A-8F10-4421-C0CC-3D3354C6E917}"/>
              </a:ext>
            </a:extLst>
          </p:cNvPr>
          <p:cNvCxnSpPr>
            <a:cxnSpLocks/>
          </p:cNvCxnSpPr>
          <p:nvPr/>
        </p:nvCxnSpPr>
        <p:spPr>
          <a:xfrm>
            <a:off x="2769456" y="5139125"/>
            <a:ext cx="600701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A7398FF-F825-69AA-9F4D-535F3CD34D26}"/>
              </a:ext>
            </a:extLst>
          </p:cNvPr>
          <p:cNvSpPr txBox="1"/>
          <p:nvPr/>
        </p:nvSpPr>
        <p:spPr>
          <a:xfrm>
            <a:off x="2769457" y="5231898"/>
            <a:ext cx="3110736" cy="8055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“As a relative newcomer to public transport, it got me to where I wanted to go within 15 minutes.”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1082AADB-F208-5D50-7AAB-2A4C1FA22F26}"/>
              </a:ext>
            </a:extLst>
          </p:cNvPr>
          <p:cNvSpPr/>
          <p:nvPr/>
        </p:nvSpPr>
        <p:spPr>
          <a:xfrm flipH="1">
            <a:off x="6155372" y="513588"/>
            <a:ext cx="3556113" cy="1670886"/>
          </a:xfrm>
          <a:prstGeom prst="parallelogram">
            <a:avLst>
              <a:gd name="adj" fmla="val 6105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F91E6E-DC99-71D1-E9F7-95E2CF6E0C03}"/>
              </a:ext>
            </a:extLst>
          </p:cNvPr>
          <p:cNvSpPr txBox="1"/>
          <p:nvPr/>
        </p:nvSpPr>
        <p:spPr>
          <a:xfrm>
            <a:off x="6444315" y="589213"/>
            <a:ext cx="1972704" cy="3114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Punctuality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E2A322-FA61-BD0D-C7AD-ACD747971C6A}"/>
              </a:ext>
            </a:extLst>
          </p:cNvPr>
          <p:cNvCxnSpPr>
            <a:cxnSpLocks/>
          </p:cNvCxnSpPr>
          <p:nvPr/>
        </p:nvCxnSpPr>
        <p:spPr>
          <a:xfrm>
            <a:off x="6444315" y="1031823"/>
            <a:ext cx="600701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4AC79CB-B856-693D-D869-E5906D34800C}"/>
              </a:ext>
            </a:extLst>
          </p:cNvPr>
          <p:cNvSpPr txBox="1"/>
          <p:nvPr/>
        </p:nvSpPr>
        <p:spPr>
          <a:xfrm>
            <a:off x="6444314" y="1124597"/>
            <a:ext cx="3069133" cy="67750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“This bus is always on time. Allows me to get to work on time.”</a:t>
            </a: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130E81A6-6A17-2232-DE7A-4FC046C60BC8}"/>
              </a:ext>
            </a:extLst>
          </p:cNvPr>
          <p:cNvSpPr/>
          <p:nvPr/>
        </p:nvSpPr>
        <p:spPr>
          <a:xfrm flipH="1">
            <a:off x="6472435" y="4620890"/>
            <a:ext cx="3555009" cy="1670886"/>
          </a:xfrm>
          <a:prstGeom prst="parallelogram">
            <a:avLst>
              <a:gd name="adj" fmla="val 6105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8087B9-496C-B3EA-F271-2306ACAAAE15}"/>
              </a:ext>
            </a:extLst>
          </p:cNvPr>
          <p:cNvSpPr txBox="1"/>
          <p:nvPr/>
        </p:nvSpPr>
        <p:spPr>
          <a:xfrm>
            <a:off x="6761378" y="4696515"/>
            <a:ext cx="1972704" cy="3114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Capacity on board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CB51E5-30F1-0A66-1399-105E483306CA}"/>
              </a:ext>
            </a:extLst>
          </p:cNvPr>
          <p:cNvCxnSpPr>
            <a:cxnSpLocks/>
          </p:cNvCxnSpPr>
          <p:nvPr/>
        </p:nvCxnSpPr>
        <p:spPr>
          <a:xfrm>
            <a:off x="6761378" y="5139125"/>
            <a:ext cx="600701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F16E705-4326-35B0-BCA5-A2877A0040BA}"/>
              </a:ext>
            </a:extLst>
          </p:cNvPr>
          <p:cNvSpPr txBox="1"/>
          <p:nvPr/>
        </p:nvSpPr>
        <p:spPr>
          <a:xfrm>
            <a:off x="6761378" y="5231898"/>
            <a:ext cx="2950108" cy="8055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“Bus was a double decker which was great as it isn't always and gets very busy in the morning.”</a:t>
            </a:r>
          </a:p>
        </p:txBody>
      </p:sp>
    </p:spTree>
    <p:extLst>
      <p:ext uri="{BB962C8B-B14F-4D97-AF65-F5344CB8AC3E}">
        <p14:creationId xmlns:p14="http://schemas.microsoft.com/office/powerpoint/2010/main" val="24461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A51C3-B92A-6C9D-5D40-D26F5129C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BE00E1F-D77F-B2BE-EB21-C52B3D20D77E}"/>
              </a:ext>
            </a:extLst>
          </p:cNvPr>
          <p:cNvSpPr/>
          <p:nvPr/>
        </p:nvSpPr>
        <p:spPr>
          <a:xfrm>
            <a:off x="10384444" y="0"/>
            <a:ext cx="1689652" cy="6871088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9B119-6BF7-7127-07BD-355369F398EC}"/>
              </a:ext>
            </a:extLst>
          </p:cNvPr>
          <p:cNvSpPr txBox="1"/>
          <p:nvPr/>
        </p:nvSpPr>
        <p:spPr>
          <a:xfrm>
            <a:off x="907774" y="654097"/>
            <a:ext cx="4242074" cy="1428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stands out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dissatisfactory journeys?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A8F9B2-F41C-90F5-DD80-5DBE0F84E006}"/>
              </a:ext>
            </a:extLst>
          </p:cNvPr>
          <p:cNvCxnSpPr>
            <a:cxnSpLocks/>
          </p:cNvCxnSpPr>
          <p:nvPr/>
        </p:nvCxnSpPr>
        <p:spPr>
          <a:xfrm>
            <a:off x="500584" y="2393854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1C2F840-B70F-F42F-A623-357F5E556C2F}"/>
              </a:ext>
            </a:extLst>
          </p:cNvPr>
          <p:cNvSpPr txBox="1"/>
          <p:nvPr/>
        </p:nvSpPr>
        <p:spPr>
          <a:xfrm>
            <a:off x="903913" y="2684576"/>
            <a:ext cx="4922591" cy="7836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biggest themes in passengers’ unprompted feedback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BECDBE-FE82-E409-91A0-8360A3E74147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DA4BAF9-41CF-2217-B48A-7CED3E22955A}"/>
              </a:ext>
            </a:extLst>
          </p:cNvPr>
          <p:cNvSpPr/>
          <p:nvPr/>
        </p:nvSpPr>
        <p:spPr>
          <a:xfrm>
            <a:off x="10503472" y="0"/>
            <a:ext cx="1689652" cy="6858000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blipFill>
            <a:blip r:embed="rId2"/>
            <a:srcRect/>
            <a:stretch>
              <a:fillRect l="-402987" t="-65" r="-113535" b="-118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C04BAC9-A669-FB29-7BEB-4E890ADBD83D}"/>
              </a:ext>
            </a:extLst>
          </p:cNvPr>
          <p:cNvSpPr/>
          <p:nvPr/>
        </p:nvSpPr>
        <p:spPr>
          <a:xfrm flipH="1">
            <a:off x="6329900" y="2567239"/>
            <a:ext cx="3555010" cy="1670886"/>
          </a:xfrm>
          <a:prstGeom prst="parallelogram">
            <a:avLst>
              <a:gd name="adj" fmla="val 6105"/>
            </a:avLst>
          </a:prstGeom>
          <a:solidFill>
            <a:srgbClr val="007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59E7B6-916F-E9C8-7A05-E3728A2620B7}"/>
              </a:ext>
            </a:extLst>
          </p:cNvPr>
          <p:cNvSpPr txBox="1"/>
          <p:nvPr/>
        </p:nvSpPr>
        <p:spPr>
          <a:xfrm>
            <a:off x="6618843" y="2642864"/>
            <a:ext cx="1972704" cy="3114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Capacity on board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C73113-7FF6-50E8-F731-15B9CCBE5886}"/>
              </a:ext>
            </a:extLst>
          </p:cNvPr>
          <p:cNvCxnSpPr>
            <a:cxnSpLocks/>
          </p:cNvCxnSpPr>
          <p:nvPr/>
        </p:nvCxnSpPr>
        <p:spPr>
          <a:xfrm>
            <a:off x="6618843" y="3085474"/>
            <a:ext cx="600701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B9BDC2C-17EF-1641-33B8-E3F5D2952F5F}"/>
              </a:ext>
            </a:extLst>
          </p:cNvPr>
          <p:cNvSpPr txBox="1"/>
          <p:nvPr/>
        </p:nvSpPr>
        <p:spPr>
          <a:xfrm>
            <a:off x="6618843" y="3161101"/>
            <a:ext cx="3039090" cy="9236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“Single-decker bus instead of the usual double. This keeps happening at the busiest time of the day …passengers have to cram in.”</a:t>
            </a: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C5DB103C-A810-ED52-9CF6-81BF0BB19D97}"/>
              </a:ext>
            </a:extLst>
          </p:cNvPr>
          <p:cNvSpPr/>
          <p:nvPr/>
        </p:nvSpPr>
        <p:spPr>
          <a:xfrm flipH="1">
            <a:off x="2480513" y="4620890"/>
            <a:ext cx="3555007" cy="1670886"/>
          </a:xfrm>
          <a:prstGeom prst="parallelogram">
            <a:avLst>
              <a:gd name="adj" fmla="val 6105"/>
            </a:avLst>
          </a:prstGeom>
          <a:solidFill>
            <a:srgbClr val="007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30D09-D1B6-1745-8752-D65227BF2CEA}"/>
              </a:ext>
            </a:extLst>
          </p:cNvPr>
          <p:cNvSpPr txBox="1"/>
          <p:nvPr/>
        </p:nvSpPr>
        <p:spPr>
          <a:xfrm>
            <a:off x="2769455" y="4696515"/>
            <a:ext cx="3110735" cy="3114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Frequency/hours of operation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D5E51E-C097-385F-63AB-F0047A8C8863}"/>
              </a:ext>
            </a:extLst>
          </p:cNvPr>
          <p:cNvCxnSpPr>
            <a:cxnSpLocks/>
          </p:cNvCxnSpPr>
          <p:nvPr/>
        </p:nvCxnSpPr>
        <p:spPr>
          <a:xfrm>
            <a:off x="2769456" y="5139125"/>
            <a:ext cx="600701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98F34DA-D329-E2D9-C4C3-5B4F95831DD3}"/>
              </a:ext>
            </a:extLst>
          </p:cNvPr>
          <p:cNvSpPr txBox="1"/>
          <p:nvPr/>
        </p:nvSpPr>
        <p:spPr>
          <a:xfrm>
            <a:off x="2769457" y="5231898"/>
            <a:ext cx="3023968" cy="8055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“The bus was very busy as there is only one bus an hour!!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definitely need two an hour.”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E1FA1FF8-DD04-5681-9ED3-FBE3A8259119}"/>
              </a:ext>
            </a:extLst>
          </p:cNvPr>
          <p:cNvSpPr/>
          <p:nvPr/>
        </p:nvSpPr>
        <p:spPr>
          <a:xfrm flipH="1">
            <a:off x="6155372" y="513588"/>
            <a:ext cx="3556113" cy="1670886"/>
          </a:xfrm>
          <a:prstGeom prst="parallelogram">
            <a:avLst>
              <a:gd name="adj" fmla="val 6105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E5B48E-4783-D242-8875-DA9308FEA340}"/>
              </a:ext>
            </a:extLst>
          </p:cNvPr>
          <p:cNvSpPr txBox="1"/>
          <p:nvPr/>
        </p:nvSpPr>
        <p:spPr>
          <a:xfrm>
            <a:off x="6444315" y="589213"/>
            <a:ext cx="1972704" cy="3114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Punctuality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9ABBA3-7379-D444-FC79-D054485DDF78}"/>
              </a:ext>
            </a:extLst>
          </p:cNvPr>
          <p:cNvCxnSpPr>
            <a:cxnSpLocks/>
          </p:cNvCxnSpPr>
          <p:nvPr/>
        </p:nvCxnSpPr>
        <p:spPr>
          <a:xfrm>
            <a:off x="6444315" y="1031823"/>
            <a:ext cx="600701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A1D8F1B-F88A-6C09-837F-0540C403AF96}"/>
              </a:ext>
            </a:extLst>
          </p:cNvPr>
          <p:cNvSpPr txBox="1"/>
          <p:nvPr/>
        </p:nvSpPr>
        <p:spPr>
          <a:xfrm>
            <a:off x="6444314" y="1124597"/>
            <a:ext cx="3020059" cy="7842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“…terrible, always late or doesn’t turn up …you have to set out 1 hour early to make sure you can get a bus.”</a:t>
            </a: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67FDDA93-CFA8-C0FB-3C56-DDC0FB7E9CE5}"/>
              </a:ext>
            </a:extLst>
          </p:cNvPr>
          <p:cNvSpPr/>
          <p:nvPr/>
        </p:nvSpPr>
        <p:spPr>
          <a:xfrm flipH="1">
            <a:off x="6472435" y="4620890"/>
            <a:ext cx="3555009" cy="1670886"/>
          </a:xfrm>
          <a:prstGeom prst="parallelogram">
            <a:avLst>
              <a:gd name="adj" fmla="val 6105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E12064-096B-4D6A-E7C6-9C04B2A92BD4}"/>
              </a:ext>
            </a:extLst>
          </p:cNvPr>
          <p:cNvSpPr txBox="1"/>
          <p:nvPr/>
        </p:nvSpPr>
        <p:spPr>
          <a:xfrm>
            <a:off x="6761378" y="4696515"/>
            <a:ext cx="1972704" cy="3114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Capacity on board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E42A73-F0B2-D486-1DAA-72AB486A2F66}"/>
              </a:ext>
            </a:extLst>
          </p:cNvPr>
          <p:cNvCxnSpPr>
            <a:cxnSpLocks/>
          </p:cNvCxnSpPr>
          <p:nvPr/>
        </p:nvCxnSpPr>
        <p:spPr>
          <a:xfrm>
            <a:off x="6761378" y="5139125"/>
            <a:ext cx="600701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A43A665-E33D-3379-6C89-41D404EEA0F5}"/>
              </a:ext>
            </a:extLst>
          </p:cNvPr>
          <p:cNvSpPr txBox="1"/>
          <p:nvPr/>
        </p:nvSpPr>
        <p:spPr>
          <a:xfrm>
            <a:off x="6761378" y="5270240"/>
            <a:ext cx="2950108" cy="8902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“Most of the bus drivers are rude. They don’t even say morning or afternoon. Sometimes they don’t even give you any eye contact.”</a:t>
            </a:r>
          </a:p>
        </p:txBody>
      </p:sp>
    </p:spTree>
    <p:extLst>
      <p:ext uri="{BB962C8B-B14F-4D97-AF65-F5344CB8AC3E}">
        <p14:creationId xmlns:p14="http://schemas.microsoft.com/office/powerpoint/2010/main" val="10101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4B464-E0E6-E73A-ABEC-CA229D1C3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A8B783-42C9-71CC-87C7-B694620B4205}"/>
              </a:ext>
            </a:extLst>
          </p:cNvPr>
          <p:cNvSpPr txBox="1"/>
          <p:nvPr/>
        </p:nvSpPr>
        <p:spPr>
          <a:xfrm>
            <a:off x="907774" y="1228098"/>
            <a:ext cx="2729803" cy="24361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Disabled passengers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a poorer experience than others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FEFC61-2555-552D-CD84-7F0629BDCF26}"/>
              </a:ext>
            </a:extLst>
          </p:cNvPr>
          <p:cNvCxnSpPr>
            <a:cxnSpLocks/>
          </p:cNvCxnSpPr>
          <p:nvPr/>
        </p:nvCxnSpPr>
        <p:spPr>
          <a:xfrm>
            <a:off x="500584" y="3992242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6C37EA1-8BBB-C1B8-494C-0EDCE5331A4C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32E6F57-45B4-F5DC-892F-84E3C49560FB}"/>
              </a:ext>
            </a:extLst>
          </p:cNvPr>
          <p:cNvSpPr/>
          <p:nvPr/>
        </p:nvSpPr>
        <p:spPr>
          <a:xfrm>
            <a:off x="10384444" y="0"/>
            <a:ext cx="1689652" cy="6871088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B972CE2-5D9C-38C8-0024-ED129D5E6471}"/>
              </a:ext>
            </a:extLst>
          </p:cNvPr>
          <p:cNvSpPr/>
          <p:nvPr/>
        </p:nvSpPr>
        <p:spPr>
          <a:xfrm>
            <a:off x="10503472" y="0"/>
            <a:ext cx="1689652" cy="6858000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blipFill>
            <a:blip r:embed="rId2"/>
            <a:srcRect/>
            <a:stretch>
              <a:fillRect l="-144156" t="-65" r="-372366" b="-118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648D2A-987B-CCE3-5178-621A5B219B2C}"/>
              </a:ext>
            </a:extLst>
          </p:cNvPr>
          <p:cNvGrpSpPr/>
          <p:nvPr/>
        </p:nvGrpSpPr>
        <p:grpSpPr>
          <a:xfrm>
            <a:off x="4804012" y="927749"/>
            <a:ext cx="4080681" cy="4491907"/>
            <a:chOff x="4804012" y="1321542"/>
            <a:chExt cx="4080681" cy="449190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F7E542-1D46-C391-AB1E-63400FC4F3CC}"/>
                </a:ext>
              </a:extLst>
            </p:cNvPr>
            <p:cNvGrpSpPr/>
            <p:nvPr/>
          </p:nvGrpSpPr>
          <p:grpSpPr>
            <a:xfrm>
              <a:off x="5341594" y="1868557"/>
              <a:ext cx="848139" cy="3505190"/>
              <a:chOff x="4763334" y="1868557"/>
              <a:chExt cx="848139" cy="350519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821F167-4C04-9667-130D-FD02D53CC005}"/>
                  </a:ext>
                </a:extLst>
              </p:cNvPr>
              <p:cNvSpPr/>
              <p:nvPr/>
            </p:nvSpPr>
            <p:spPr>
              <a:xfrm>
                <a:off x="4763334" y="1868557"/>
                <a:ext cx="848139" cy="3505190"/>
              </a:xfrm>
              <a:prstGeom prst="rect">
                <a:avLst/>
              </a:prstGeom>
              <a:solidFill>
                <a:srgbClr val="AAB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AC6A37-B1D3-37FF-7304-49C763FA6A51}"/>
                  </a:ext>
                </a:extLst>
              </p:cNvPr>
              <p:cNvSpPr txBox="1"/>
              <p:nvPr/>
            </p:nvSpPr>
            <p:spPr>
              <a:xfrm>
                <a:off x="4763334" y="3120176"/>
                <a:ext cx="848139" cy="617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82</a:t>
                </a:r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041980-6E8F-C3C8-0C64-AFB2F4EC6AF5}"/>
                </a:ext>
              </a:extLst>
            </p:cNvPr>
            <p:cNvGrpSpPr/>
            <p:nvPr/>
          </p:nvGrpSpPr>
          <p:grpSpPr>
            <a:xfrm>
              <a:off x="7503853" y="1321542"/>
              <a:ext cx="848140" cy="4052204"/>
              <a:chOff x="6642579" y="1321542"/>
              <a:chExt cx="848140" cy="40522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8413351-6429-A444-9B1A-73362FDEE2D9}"/>
                  </a:ext>
                </a:extLst>
              </p:cNvPr>
              <p:cNvSpPr/>
              <p:nvPr/>
            </p:nvSpPr>
            <p:spPr>
              <a:xfrm>
                <a:off x="6642580" y="1321542"/>
                <a:ext cx="848139" cy="40522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08885E-97CC-BC1D-C06D-74D02017BC8F}"/>
                  </a:ext>
                </a:extLst>
              </p:cNvPr>
              <p:cNvSpPr txBox="1"/>
              <p:nvPr/>
            </p:nvSpPr>
            <p:spPr>
              <a:xfrm>
                <a:off x="6642579" y="3120176"/>
                <a:ext cx="848139" cy="617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85</a:t>
                </a:r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9A925D-5A17-ECB1-3FC4-D4A1F7294830}"/>
                </a:ext>
              </a:extLst>
            </p:cNvPr>
            <p:cNvSpPr txBox="1"/>
            <p:nvPr/>
          </p:nvSpPr>
          <p:spPr>
            <a:xfrm>
              <a:off x="5137176" y="5476094"/>
              <a:ext cx="1256973" cy="3373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AB5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Disabled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7C520F-7890-8D4B-3CD0-7C9632AFA80E}"/>
                </a:ext>
              </a:extLst>
            </p:cNvPr>
            <p:cNvSpPr txBox="1"/>
            <p:nvPr/>
          </p:nvSpPr>
          <p:spPr>
            <a:xfrm>
              <a:off x="7200606" y="5476093"/>
              <a:ext cx="1466131" cy="3373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AB5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 disabled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6650B10-4CAD-7EAE-870B-04F58406EC05}"/>
                </a:ext>
              </a:extLst>
            </p:cNvPr>
            <p:cNvCxnSpPr>
              <a:cxnSpLocks/>
            </p:cNvCxnSpPr>
            <p:nvPr/>
          </p:nvCxnSpPr>
          <p:spPr>
            <a:xfrm>
              <a:off x="4804012" y="5373745"/>
              <a:ext cx="4080681" cy="0"/>
            </a:xfrm>
            <a:prstGeom prst="line">
              <a:avLst/>
            </a:prstGeom>
            <a:ln w="6350">
              <a:solidFill>
                <a:srgbClr val="AAB5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A723DCE-3459-9AEB-EFE6-EECE601DAFD0}"/>
              </a:ext>
            </a:extLst>
          </p:cNvPr>
          <p:cNvSpPr txBox="1"/>
          <p:nvPr/>
        </p:nvSpPr>
        <p:spPr>
          <a:xfrm>
            <a:off x="4264676" y="5680634"/>
            <a:ext cx="5159352" cy="55093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journey satisfaction (%,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all England)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2BACB-0016-0E80-0EE8-1693BD0EC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73B18C-3726-6BBB-B464-BD1D74D01DB9}"/>
              </a:ext>
            </a:extLst>
          </p:cNvPr>
          <p:cNvSpPr txBox="1"/>
          <p:nvPr/>
        </p:nvSpPr>
        <p:spPr>
          <a:xfrm>
            <a:off x="907774" y="1228098"/>
            <a:ext cx="2729803" cy="24361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Younger passengers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 a poorer bus journey experience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D132F1-CF91-FDD5-992D-189145C78BB7}"/>
              </a:ext>
            </a:extLst>
          </p:cNvPr>
          <p:cNvCxnSpPr>
            <a:cxnSpLocks/>
          </p:cNvCxnSpPr>
          <p:nvPr/>
        </p:nvCxnSpPr>
        <p:spPr>
          <a:xfrm>
            <a:off x="500584" y="3992242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683B42-C4F1-E671-73A2-5ABBF0D9F9E8}"/>
              </a:ext>
            </a:extLst>
          </p:cNvPr>
          <p:cNvGrpSpPr/>
          <p:nvPr/>
        </p:nvGrpSpPr>
        <p:grpSpPr>
          <a:xfrm>
            <a:off x="4420519" y="2356082"/>
            <a:ext cx="848139" cy="2723580"/>
            <a:chOff x="4763334" y="2650165"/>
            <a:chExt cx="848139" cy="27235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481922-F77A-E003-EBB0-C7AD6D771B93}"/>
                </a:ext>
              </a:extLst>
            </p:cNvPr>
            <p:cNvSpPr/>
            <p:nvPr/>
          </p:nvSpPr>
          <p:spPr>
            <a:xfrm>
              <a:off x="4763334" y="2650165"/>
              <a:ext cx="848139" cy="2723580"/>
            </a:xfrm>
            <a:prstGeom prst="rect">
              <a:avLst/>
            </a:prstGeom>
            <a:solidFill>
              <a:srgbClr val="AAB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B67D31-C3F4-8BE3-FBA2-093745DC8ACC}"/>
                </a:ext>
              </a:extLst>
            </p:cNvPr>
            <p:cNvSpPr txBox="1"/>
            <p:nvPr/>
          </p:nvSpPr>
          <p:spPr>
            <a:xfrm>
              <a:off x="4763334" y="3120176"/>
              <a:ext cx="848139" cy="61764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77</a:t>
              </a:r>
              <a:endPara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E0D397-5954-ED57-398F-9F1AD3E8FE48}"/>
              </a:ext>
            </a:extLst>
          </p:cNvPr>
          <p:cNvGrpSpPr/>
          <p:nvPr/>
        </p:nvGrpSpPr>
        <p:grpSpPr>
          <a:xfrm>
            <a:off x="6430813" y="1722014"/>
            <a:ext cx="848140" cy="3357649"/>
            <a:chOff x="6642579" y="2016097"/>
            <a:chExt cx="848140" cy="33576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D6C4B52-4E09-6D0E-1425-DDF418FB30D4}"/>
                </a:ext>
              </a:extLst>
            </p:cNvPr>
            <p:cNvSpPr/>
            <p:nvPr/>
          </p:nvSpPr>
          <p:spPr>
            <a:xfrm>
              <a:off x="6642580" y="2016097"/>
              <a:ext cx="848139" cy="335764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850A92-3611-B088-5031-1CCD9FD04DFE}"/>
                </a:ext>
              </a:extLst>
            </p:cNvPr>
            <p:cNvSpPr txBox="1"/>
            <p:nvPr/>
          </p:nvSpPr>
          <p:spPr>
            <a:xfrm>
              <a:off x="6642579" y="3120176"/>
              <a:ext cx="848139" cy="61764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</a:t>
              </a:r>
              <a:endPara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D4A72EB-4AF8-EDF5-98F2-92DA8EA2F4CF}"/>
              </a:ext>
            </a:extLst>
          </p:cNvPr>
          <p:cNvSpPr txBox="1"/>
          <p:nvPr/>
        </p:nvSpPr>
        <p:spPr>
          <a:xfrm>
            <a:off x="4216101" y="5182011"/>
            <a:ext cx="1256973" cy="3373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16-25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65AACD-FCDA-C27D-1BCE-F1EA4C89A3DE}"/>
              </a:ext>
            </a:extLst>
          </p:cNvPr>
          <p:cNvSpPr txBox="1"/>
          <p:nvPr/>
        </p:nvSpPr>
        <p:spPr>
          <a:xfrm>
            <a:off x="6127566" y="5182010"/>
            <a:ext cx="1466131" cy="3373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26-64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A915B3A-E946-E5E4-DB96-EFCA3EE9608B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1730449-E62B-835A-0F13-144B4AFDCD2C}"/>
              </a:ext>
            </a:extLst>
          </p:cNvPr>
          <p:cNvSpPr/>
          <p:nvPr/>
        </p:nvSpPr>
        <p:spPr>
          <a:xfrm>
            <a:off x="10384444" y="0"/>
            <a:ext cx="1689652" cy="6871088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6C8845-F828-DBDB-58BB-75A763998029}"/>
              </a:ext>
            </a:extLst>
          </p:cNvPr>
          <p:cNvSpPr/>
          <p:nvPr/>
        </p:nvSpPr>
        <p:spPr>
          <a:xfrm>
            <a:off x="10503472" y="0"/>
            <a:ext cx="1689652" cy="6858000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blipFill>
            <a:blip r:embed="rId2"/>
            <a:srcRect/>
            <a:stretch>
              <a:fillRect l="-190839" t="-65" r="-325683" b="-118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378110-48E5-F09F-18FF-DD3EAA043484}"/>
              </a:ext>
            </a:extLst>
          </p:cNvPr>
          <p:cNvGrpSpPr/>
          <p:nvPr/>
        </p:nvGrpSpPr>
        <p:grpSpPr>
          <a:xfrm>
            <a:off x="8548009" y="1027459"/>
            <a:ext cx="848140" cy="4052204"/>
            <a:chOff x="6642579" y="1321542"/>
            <a:chExt cx="848140" cy="4052204"/>
          </a:xfrm>
          <a:solidFill>
            <a:srgbClr val="007CB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FED394-C248-2720-B597-F0D10C38B10E}"/>
                </a:ext>
              </a:extLst>
            </p:cNvPr>
            <p:cNvSpPr/>
            <p:nvPr/>
          </p:nvSpPr>
          <p:spPr>
            <a:xfrm>
              <a:off x="6642580" y="1321542"/>
              <a:ext cx="848139" cy="40522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38517B-8FFB-71DF-EA3C-06569BD3BEE9}"/>
                </a:ext>
              </a:extLst>
            </p:cNvPr>
            <p:cNvSpPr txBox="1"/>
            <p:nvPr/>
          </p:nvSpPr>
          <p:spPr>
            <a:xfrm>
              <a:off x="6642579" y="3120176"/>
              <a:ext cx="848139" cy="617648"/>
            </a:xfrm>
            <a:prstGeom prst="rect">
              <a:avLst/>
            </a:prstGeom>
            <a:grp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89</a:t>
              </a:r>
              <a:endPara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D1AE84C-67C8-8128-567A-121EFEFD666E}"/>
              </a:ext>
            </a:extLst>
          </p:cNvPr>
          <p:cNvSpPr txBox="1"/>
          <p:nvPr/>
        </p:nvSpPr>
        <p:spPr>
          <a:xfrm>
            <a:off x="8244762" y="5182010"/>
            <a:ext cx="1466131" cy="3373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65+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ADDD69-B15D-AB53-9A7E-28B065013763}"/>
              </a:ext>
            </a:extLst>
          </p:cNvPr>
          <p:cNvCxnSpPr>
            <a:cxnSpLocks/>
          </p:cNvCxnSpPr>
          <p:nvPr/>
        </p:nvCxnSpPr>
        <p:spPr>
          <a:xfrm>
            <a:off x="3759958" y="5079662"/>
            <a:ext cx="6215171" cy="0"/>
          </a:xfrm>
          <a:prstGeom prst="line">
            <a:avLst/>
          </a:prstGeom>
          <a:ln w="635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44DC31-3816-8BF7-5555-4E7749AE9437}"/>
              </a:ext>
            </a:extLst>
          </p:cNvPr>
          <p:cNvSpPr txBox="1"/>
          <p:nvPr/>
        </p:nvSpPr>
        <p:spPr>
          <a:xfrm>
            <a:off x="4264676" y="5680634"/>
            <a:ext cx="5159352" cy="55093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journey satisfaction (%,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all England)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8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AA91C-F45C-962D-EE43-82E4ED986F0B}"/>
              </a:ext>
            </a:extLst>
          </p:cNvPr>
          <p:cNvSpPr/>
          <p:nvPr/>
        </p:nvSpPr>
        <p:spPr>
          <a:xfrm>
            <a:off x="0" y="0"/>
            <a:ext cx="6832417" cy="6857999"/>
          </a:xfrm>
          <a:prstGeom prst="rect">
            <a:avLst/>
          </a:prstGeom>
          <a:solidFill>
            <a:srgbClr val="007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944CA2-34E5-257A-D24D-75866B71340B}"/>
              </a:ext>
            </a:extLst>
          </p:cNvPr>
          <p:cNvSpPr txBox="1"/>
          <p:nvPr/>
        </p:nvSpPr>
        <p:spPr>
          <a:xfrm>
            <a:off x="907774" y="-1"/>
            <a:ext cx="4451811" cy="13882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Punctuality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passengers’ top priority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60E97C-31FE-BBA7-EBF1-B6EC122224E9}"/>
              </a:ext>
            </a:extLst>
          </p:cNvPr>
          <p:cNvCxnSpPr>
            <a:cxnSpLocks/>
          </p:cNvCxnSpPr>
          <p:nvPr/>
        </p:nvCxnSpPr>
        <p:spPr>
          <a:xfrm>
            <a:off x="500584" y="1789673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52AD82-0F76-66AE-D5FF-C3BE3CB44699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A0A8C-6C34-FB15-76B0-7931FDAE0ACD}"/>
              </a:ext>
            </a:extLst>
          </p:cNvPr>
          <p:cNvSpPr txBox="1"/>
          <p:nvPr/>
        </p:nvSpPr>
        <p:spPr>
          <a:xfrm>
            <a:off x="1193914" y="3883552"/>
            <a:ext cx="3886713" cy="11457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Among the most improved aspects of bus service in England since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C0C44-6C06-A6F4-A425-B60D642F68FE}"/>
              </a:ext>
            </a:extLst>
          </p:cNvPr>
          <p:cNvSpPr txBox="1"/>
          <p:nvPr/>
        </p:nvSpPr>
        <p:spPr>
          <a:xfrm>
            <a:off x="1530369" y="2882794"/>
            <a:ext cx="1060687" cy="761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B55D8-FC76-430A-4393-D2393E9F8882}"/>
              </a:ext>
            </a:extLst>
          </p:cNvPr>
          <p:cNvSpPr txBox="1"/>
          <p:nvPr/>
        </p:nvSpPr>
        <p:spPr>
          <a:xfrm>
            <a:off x="2143590" y="1799708"/>
            <a:ext cx="2937037" cy="243633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r>
              <a:rPr kumimoji="0" lang="en-US" sz="16000" b="1" i="0" u="none" strike="noStrike" kern="1200" cap="none" spc="0" normalizeH="0" baseline="24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en-GB" sz="16000" b="0" i="0" u="none" strike="noStrike" kern="1200" cap="none" spc="0" normalizeH="0" baseline="24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A9EB50-46D5-F67B-E739-08A12C2FBCF8}"/>
              </a:ext>
            </a:extLst>
          </p:cNvPr>
          <p:cNvSpPr/>
          <p:nvPr/>
        </p:nvSpPr>
        <p:spPr>
          <a:xfrm>
            <a:off x="5759544" y="-60065"/>
            <a:ext cx="1689652" cy="6931153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E905FB-A70A-0638-352A-D631E2B3A258}"/>
              </a:ext>
            </a:extLst>
          </p:cNvPr>
          <p:cNvSpPr txBox="1"/>
          <p:nvPr/>
        </p:nvSpPr>
        <p:spPr>
          <a:xfrm>
            <a:off x="1178694" y="5524022"/>
            <a:ext cx="4580850" cy="4896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…but still room to improve further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332CD3-0CA4-3C1D-716E-FD7195B7275F}"/>
              </a:ext>
            </a:extLst>
          </p:cNvPr>
          <p:cNvSpPr txBox="1"/>
          <p:nvPr/>
        </p:nvSpPr>
        <p:spPr>
          <a:xfrm>
            <a:off x="6096000" y="5524022"/>
            <a:ext cx="6096000" cy="4538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Satisfaction with punctuality (%,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all England) 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87E5DF6-8380-D9E7-995B-CAF3A790328A}"/>
              </a:ext>
            </a:extLst>
          </p:cNvPr>
          <p:cNvGraphicFramePr/>
          <p:nvPr/>
        </p:nvGraphicFramePr>
        <p:xfrm>
          <a:off x="6641563" y="495390"/>
          <a:ext cx="4910918" cy="5044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5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7E8DF-6C02-4177-BF16-16DFEFF22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3B62886-B4C8-5AA7-3553-33AA3A3ED7AF}"/>
              </a:ext>
            </a:extLst>
          </p:cNvPr>
          <p:cNvSpPr/>
          <p:nvPr/>
        </p:nvSpPr>
        <p:spPr>
          <a:xfrm>
            <a:off x="8637031" y="464"/>
            <a:ext cx="1689652" cy="6871088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CA5D4-EAF1-3FB4-A225-8925E813F0BB}"/>
              </a:ext>
            </a:extLst>
          </p:cNvPr>
          <p:cNvSpPr txBox="1"/>
          <p:nvPr/>
        </p:nvSpPr>
        <p:spPr>
          <a:xfrm>
            <a:off x="907774" y="62346"/>
            <a:ext cx="5499850" cy="96805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Passenger comments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36A5CF-4235-536B-BAB0-6EBDC685B905}"/>
              </a:ext>
            </a:extLst>
          </p:cNvPr>
          <p:cNvCxnSpPr>
            <a:cxnSpLocks/>
          </p:cNvCxnSpPr>
          <p:nvPr/>
        </p:nvCxnSpPr>
        <p:spPr>
          <a:xfrm>
            <a:off x="500584" y="1331256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458F76-75FD-D4D2-806B-51199B880343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F99812B-9E49-0A00-ACAB-CCE6D182C53F}"/>
              </a:ext>
            </a:extLst>
          </p:cNvPr>
          <p:cNvSpPr/>
          <p:nvPr/>
        </p:nvSpPr>
        <p:spPr>
          <a:xfrm>
            <a:off x="8756059" y="464"/>
            <a:ext cx="3477508" cy="6878472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  <a:gd name="connsiteX0" fmla="*/ 470452 w 3477508"/>
              <a:gd name="connsiteY0" fmla="*/ 6626 h 6858000"/>
              <a:gd name="connsiteX1" fmla="*/ 3477508 w 3477508"/>
              <a:gd name="connsiteY1" fmla="*/ 6626 h 6858000"/>
              <a:gd name="connsiteX2" fmla="*/ 1689652 w 3477508"/>
              <a:gd name="connsiteY2" fmla="*/ 6858000 h 6858000"/>
              <a:gd name="connsiteX3" fmla="*/ 404191 w 3477508"/>
              <a:gd name="connsiteY3" fmla="*/ 6858000 h 6858000"/>
              <a:gd name="connsiteX4" fmla="*/ 0 w 3477508"/>
              <a:gd name="connsiteY4" fmla="*/ 0 h 6858000"/>
              <a:gd name="connsiteX5" fmla="*/ 470452 w 3477508"/>
              <a:gd name="connsiteY5" fmla="*/ 6626 h 6858000"/>
              <a:gd name="connsiteX0" fmla="*/ 470452 w 3477508"/>
              <a:gd name="connsiteY0" fmla="*/ 6626 h 6878472"/>
              <a:gd name="connsiteX1" fmla="*/ 3477508 w 3477508"/>
              <a:gd name="connsiteY1" fmla="*/ 6626 h 6878472"/>
              <a:gd name="connsiteX2" fmla="*/ 3463861 w 3477508"/>
              <a:gd name="connsiteY2" fmla="*/ 6878472 h 6878472"/>
              <a:gd name="connsiteX3" fmla="*/ 404191 w 3477508"/>
              <a:gd name="connsiteY3" fmla="*/ 6858000 h 6878472"/>
              <a:gd name="connsiteX4" fmla="*/ 0 w 3477508"/>
              <a:gd name="connsiteY4" fmla="*/ 0 h 6878472"/>
              <a:gd name="connsiteX5" fmla="*/ 470452 w 3477508"/>
              <a:gd name="connsiteY5" fmla="*/ 6626 h 687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7508" h="6878472">
                <a:moveTo>
                  <a:pt x="470452" y="6626"/>
                </a:moveTo>
                <a:lnTo>
                  <a:pt x="3477508" y="6626"/>
                </a:lnTo>
                <a:lnTo>
                  <a:pt x="3463861" y="6878472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blipFill>
            <a:blip r:embed="rId2"/>
            <a:srcRect/>
            <a:stretch>
              <a:fillRect l="-125892" r="-7139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8527A4-94D1-93F9-46A7-2EB849FE9B1E}"/>
              </a:ext>
            </a:extLst>
          </p:cNvPr>
          <p:cNvGrpSpPr/>
          <p:nvPr/>
        </p:nvGrpSpPr>
        <p:grpSpPr>
          <a:xfrm>
            <a:off x="1417402" y="1723340"/>
            <a:ext cx="4603032" cy="2221331"/>
            <a:chOff x="1217478" y="3225910"/>
            <a:chExt cx="4603032" cy="2221331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643C5B40-3E50-3446-2A70-409E072514B7}"/>
                </a:ext>
              </a:extLst>
            </p:cNvPr>
            <p:cNvSpPr/>
            <p:nvPr/>
          </p:nvSpPr>
          <p:spPr>
            <a:xfrm flipH="1">
              <a:off x="1336506" y="3340840"/>
              <a:ext cx="4484004" cy="1831021"/>
            </a:xfrm>
            <a:prstGeom prst="parallelogram">
              <a:avLst>
                <a:gd name="adj" fmla="val 6105"/>
              </a:avLst>
            </a:prstGeom>
            <a:solidFill>
              <a:srgbClr val="AAB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8CBC00-7FE6-57FC-C7DC-D0F182ED775B}"/>
                </a:ext>
              </a:extLst>
            </p:cNvPr>
            <p:cNvGrpSpPr/>
            <p:nvPr/>
          </p:nvGrpSpPr>
          <p:grpSpPr>
            <a:xfrm>
              <a:off x="1217478" y="3225910"/>
              <a:ext cx="4484004" cy="2221331"/>
              <a:chOff x="1346362" y="2275989"/>
              <a:chExt cx="4484004" cy="222133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580DABC-5A82-33CA-22AB-23C83E6B69BB}"/>
                  </a:ext>
                </a:extLst>
              </p:cNvPr>
              <p:cNvGrpSpPr/>
              <p:nvPr/>
            </p:nvGrpSpPr>
            <p:grpSpPr>
              <a:xfrm>
                <a:off x="1346362" y="2275989"/>
                <a:ext cx="4484004" cy="2221331"/>
                <a:chOff x="1346362" y="2275989"/>
                <a:chExt cx="4484004" cy="2221331"/>
              </a:xfrm>
            </p:grpSpPr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6CCB8467-474E-A489-CEBB-BB26D2B07DF6}"/>
                    </a:ext>
                  </a:extLst>
                </p:cNvPr>
                <p:cNvSpPr/>
                <p:nvPr/>
              </p:nvSpPr>
              <p:spPr>
                <a:xfrm flipH="1">
                  <a:off x="1346362" y="2275989"/>
                  <a:ext cx="4484004" cy="1831021"/>
                </a:xfrm>
                <a:prstGeom prst="parallelogram">
                  <a:avLst>
                    <a:gd name="adj" fmla="val 6105"/>
                  </a:avLst>
                </a:prstGeom>
                <a:solidFill>
                  <a:srgbClr val="007CB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E241EB9-94CD-1E28-13E4-079AEFF793C4}"/>
                    </a:ext>
                  </a:extLst>
                </p:cNvPr>
                <p:cNvSpPr/>
                <p:nvPr/>
              </p:nvSpPr>
              <p:spPr>
                <a:xfrm>
                  <a:off x="1445476" y="3920944"/>
                  <a:ext cx="797391" cy="576376"/>
                </a:xfrm>
                <a:custGeom>
                  <a:avLst/>
                  <a:gdLst>
                    <a:gd name="connsiteX0" fmla="*/ 34669 w 797391"/>
                    <a:gd name="connsiteY0" fmla="*/ 576376 h 576376"/>
                    <a:gd name="connsiteX1" fmla="*/ 0 w 797391"/>
                    <a:gd name="connsiteY1" fmla="*/ 0 h 576376"/>
                    <a:gd name="connsiteX2" fmla="*/ 797391 w 797391"/>
                    <a:gd name="connsiteY2" fmla="*/ 0 h 576376"/>
                    <a:gd name="connsiteX3" fmla="*/ 34669 w 797391"/>
                    <a:gd name="connsiteY3" fmla="*/ 576376 h 576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7391" h="576376">
                      <a:moveTo>
                        <a:pt x="34669" y="576376"/>
                      </a:moveTo>
                      <a:lnTo>
                        <a:pt x="0" y="0"/>
                      </a:lnTo>
                      <a:lnTo>
                        <a:pt x="797391" y="0"/>
                      </a:lnTo>
                      <a:lnTo>
                        <a:pt x="34669" y="576376"/>
                      </a:lnTo>
                      <a:close/>
                    </a:path>
                  </a:pathLst>
                </a:custGeom>
                <a:solidFill>
                  <a:srgbClr val="007CB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79B895-BE61-3887-FB59-B6F3A279124B}"/>
                  </a:ext>
                </a:extLst>
              </p:cNvPr>
              <p:cNvSpPr txBox="1"/>
              <p:nvPr/>
            </p:nvSpPr>
            <p:spPr>
              <a:xfrm>
                <a:off x="1635307" y="2567239"/>
                <a:ext cx="4011279" cy="127724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“Usually this bus comes on time, but it gets crowed very quickly. Hard to find a space during busy hours which is unfortunate as it can mean that I might be late for work.”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593AD8-61E9-E29E-98BB-B2C8940745C5}"/>
              </a:ext>
            </a:extLst>
          </p:cNvPr>
          <p:cNvGrpSpPr/>
          <p:nvPr/>
        </p:nvGrpSpPr>
        <p:grpSpPr>
          <a:xfrm>
            <a:off x="3974485" y="4183329"/>
            <a:ext cx="4603032" cy="2221331"/>
            <a:chOff x="4633287" y="1119509"/>
            <a:chExt cx="4603032" cy="2221331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25B6355-7589-3C3D-6228-71578224067F}"/>
                </a:ext>
              </a:extLst>
            </p:cNvPr>
            <p:cNvSpPr/>
            <p:nvPr/>
          </p:nvSpPr>
          <p:spPr>
            <a:xfrm flipH="1">
              <a:off x="4752315" y="1218569"/>
              <a:ext cx="4484004" cy="1831021"/>
            </a:xfrm>
            <a:prstGeom prst="parallelogram">
              <a:avLst>
                <a:gd name="adj" fmla="val 6105"/>
              </a:avLst>
            </a:prstGeom>
            <a:solidFill>
              <a:srgbClr val="AAB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56B022-F6BB-7CB7-F655-D631CE72476D}"/>
                </a:ext>
              </a:extLst>
            </p:cNvPr>
            <p:cNvGrpSpPr/>
            <p:nvPr/>
          </p:nvGrpSpPr>
          <p:grpSpPr>
            <a:xfrm>
              <a:off x="4633287" y="1119509"/>
              <a:ext cx="4484004" cy="2221331"/>
              <a:chOff x="1346362" y="2275989"/>
              <a:chExt cx="4484004" cy="222133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C278B26-23BA-7675-147F-ADB421418769}"/>
                  </a:ext>
                </a:extLst>
              </p:cNvPr>
              <p:cNvGrpSpPr/>
              <p:nvPr/>
            </p:nvGrpSpPr>
            <p:grpSpPr>
              <a:xfrm>
                <a:off x="1346362" y="2275989"/>
                <a:ext cx="4484004" cy="2221331"/>
                <a:chOff x="1346362" y="2275989"/>
                <a:chExt cx="4484004" cy="2221331"/>
              </a:xfrm>
            </p:grpSpPr>
            <p:sp>
              <p:nvSpPr>
                <p:cNvPr id="12" name="Parallelogram 11">
                  <a:extLst>
                    <a:ext uri="{FF2B5EF4-FFF2-40B4-BE49-F238E27FC236}">
                      <a16:creationId xmlns:a16="http://schemas.microsoft.com/office/drawing/2014/main" id="{0DB9E471-F94A-C777-1FBF-479B759AEA78}"/>
                    </a:ext>
                  </a:extLst>
                </p:cNvPr>
                <p:cNvSpPr/>
                <p:nvPr/>
              </p:nvSpPr>
              <p:spPr>
                <a:xfrm flipH="1">
                  <a:off x="1346362" y="2275989"/>
                  <a:ext cx="4484004" cy="1831021"/>
                </a:xfrm>
                <a:prstGeom prst="parallelogram">
                  <a:avLst>
                    <a:gd name="adj" fmla="val 6105"/>
                  </a:avLst>
                </a:prstGeom>
                <a:solidFill>
                  <a:schemeClr val="tx2">
                    <a:lumMod val="90000"/>
                    <a:lumOff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4F010A5-3F89-3650-CDA3-45B1A34B47E3}"/>
                    </a:ext>
                  </a:extLst>
                </p:cNvPr>
                <p:cNvSpPr/>
                <p:nvPr/>
              </p:nvSpPr>
              <p:spPr>
                <a:xfrm>
                  <a:off x="1445476" y="3920944"/>
                  <a:ext cx="797391" cy="576376"/>
                </a:xfrm>
                <a:custGeom>
                  <a:avLst/>
                  <a:gdLst>
                    <a:gd name="connsiteX0" fmla="*/ 34669 w 797391"/>
                    <a:gd name="connsiteY0" fmla="*/ 576376 h 576376"/>
                    <a:gd name="connsiteX1" fmla="*/ 0 w 797391"/>
                    <a:gd name="connsiteY1" fmla="*/ 0 h 576376"/>
                    <a:gd name="connsiteX2" fmla="*/ 797391 w 797391"/>
                    <a:gd name="connsiteY2" fmla="*/ 0 h 576376"/>
                    <a:gd name="connsiteX3" fmla="*/ 34669 w 797391"/>
                    <a:gd name="connsiteY3" fmla="*/ 576376 h 576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7391" h="576376">
                      <a:moveTo>
                        <a:pt x="34669" y="576376"/>
                      </a:moveTo>
                      <a:lnTo>
                        <a:pt x="0" y="0"/>
                      </a:lnTo>
                      <a:lnTo>
                        <a:pt x="797391" y="0"/>
                      </a:lnTo>
                      <a:lnTo>
                        <a:pt x="34669" y="576376"/>
                      </a:lnTo>
                      <a:close/>
                    </a:path>
                  </a:pathLst>
                </a:custGeom>
                <a:solidFill>
                  <a:schemeClr val="tx2">
                    <a:lumMod val="90000"/>
                    <a:lumOff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C9804B-1B11-1B61-089D-E856CAC77958}"/>
                  </a:ext>
                </a:extLst>
              </p:cNvPr>
              <p:cNvSpPr txBox="1"/>
              <p:nvPr/>
            </p:nvSpPr>
            <p:spPr>
              <a:xfrm>
                <a:off x="1635307" y="2567239"/>
                <a:ext cx="4011279" cy="127724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“I was meant to take number 1 from the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centre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of town to Hospital. It never came, there were a lot of people stating that the 13.14 didn’t show up and the 13.29 didn’t show up either.”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93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F778-CE20-238E-7A5B-E97BC438E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30D74E-A66D-CA95-D043-C005C054C2CD}"/>
              </a:ext>
            </a:extLst>
          </p:cNvPr>
          <p:cNvCxnSpPr>
            <a:cxnSpLocks/>
          </p:cNvCxnSpPr>
          <p:nvPr/>
        </p:nvCxnSpPr>
        <p:spPr>
          <a:xfrm>
            <a:off x="352849" y="3107411"/>
            <a:ext cx="8613846" cy="0"/>
          </a:xfrm>
          <a:prstGeom prst="line">
            <a:avLst/>
          </a:prstGeom>
          <a:ln w="635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B83A2F-3567-AEF6-9CC5-36F4B089492D}"/>
              </a:ext>
            </a:extLst>
          </p:cNvPr>
          <p:cNvCxnSpPr>
            <a:cxnSpLocks/>
          </p:cNvCxnSpPr>
          <p:nvPr/>
        </p:nvCxnSpPr>
        <p:spPr>
          <a:xfrm>
            <a:off x="352849" y="4945309"/>
            <a:ext cx="8613846" cy="0"/>
          </a:xfrm>
          <a:prstGeom prst="line">
            <a:avLst/>
          </a:prstGeom>
          <a:ln w="635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FEF8CB-18B8-F94D-80A4-B8CFCE7DEBDB}"/>
              </a:ext>
            </a:extLst>
          </p:cNvPr>
          <p:cNvSpPr txBox="1"/>
          <p:nvPr/>
        </p:nvSpPr>
        <p:spPr>
          <a:xfrm>
            <a:off x="907774" y="520277"/>
            <a:ext cx="2729803" cy="5440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Waiting time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160769-79A0-6000-20FE-D4C6C87FB874}"/>
              </a:ext>
            </a:extLst>
          </p:cNvPr>
          <p:cNvCxnSpPr>
            <a:cxnSpLocks/>
          </p:cNvCxnSpPr>
          <p:nvPr/>
        </p:nvCxnSpPr>
        <p:spPr>
          <a:xfrm>
            <a:off x="500584" y="1392343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1C8009-C79B-185D-3FAA-DB612E593F77}"/>
              </a:ext>
            </a:extLst>
          </p:cNvPr>
          <p:cNvSpPr txBox="1"/>
          <p:nvPr/>
        </p:nvSpPr>
        <p:spPr>
          <a:xfrm>
            <a:off x="1602861" y="1908411"/>
            <a:ext cx="5582686" cy="3626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Satisfied with waiting time at the bus stop in 2024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AB9EA1-D88B-30E1-9204-9E8BC9F1E7DB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A995620-FBEC-C751-6D4A-3AE6525E753E}"/>
              </a:ext>
            </a:extLst>
          </p:cNvPr>
          <p:cNvSpPr/>
          <p:nvPr/>
        </p:nvSpPr>
        <p:spPr>
          <a:xfrm>
            <a:off x="9475546" y="0"/>
            <a:ext cx="1689652" cy="6871088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5CE506C-99A0-CFDD-2208-B8476FA6232F}"/>
              </a:ext>
            </a:extLst>
          </p:cNvPr>
          <p:cNvSpPr/>
          <p:nvPr/>
        </p:nvSpPr>
        <p:spPr>
          <a:xfrm>
            <a:off x="9594574" y="-198"/>
            <a:ext cx="2651819" cy="6878669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  <a:gd name="connsiteX0" fmla="*/ 470452 w 2651819"/>
              <a:gd name="connsiteY0" fmla="*/ 6824 h 6858198"/>
              <a:gd name="connsiteX1" fmla="*/ 2651819 w 2651819"/>
              <a:gd name="connsiteY1" fmla="*/ 0 h 6858198"/>
              <a:gd name="connsiteX2" fmla="*/ 1689652 w 2651819"/>
              <a:gd name="connsiteY2" fmla="*/ 6858198 h 6858198"/>
              <a:gd name="connsiteX3" fmla="*/ 404191 w 2651819"/>
              <a:gd name="connsiteY3" fmla="*/ 6858198 h 6858198"/>
              <a:gd name="connsiteX4" fmla="*/ 0 w 2651819"/>
              <a:gd name="connsiteY4" fmla="*/ 198 h 6858198"/>
              <a:gd name="connsiteX5" fmla="*/ 470452 w 2651819"/>
              <a:gd name="connsiteY5" fmla="*/ 6824 h 6858198"/>
              <a:gd name="connsiteX0" fmla="*/ 470452 w 2651819"/>
              <a:gd name="connsiteY0" fmla="*/ 6824 h 6878669"/>
              <a:gd name="connsiteX1" fmla="*/ 2651819 w 2651819"/>
              <a:gd name="connsiteY1" fmla="*/ 0 h 6878669"/>
              <a:gd name="connsiteX2" fmla="*/ 2638171 w 2651819"/>
              <a:gd name="connsiteY2" fmla="*/ 6878669 h 6878669"/>
              <a:gd name="connsiteX3" fmla="*/ 404191 w 2651819"/>
              <a:gd name="connsiteY3" fmla="*/ 6858198 h 6878669"/>
              <a:gd name="connsiteX4" fmla="*/ 0 w 2651819"/>
              <a:gd name="connsiteY4" fmla="*/ 198 h 6878669"/>
              <a:gd name="connsiteX5" fmla="*/ 470452 w 2651819"/>
              <a:gd name="connsiteY5" fmla="*/ 6824 h 68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819" h="6878669">
                <a:moveTo>
                  <a:pt x="470452" y="6824"/>
                </a:moveTo>
                <a:lnTo>
                  <a:pt x="2651819" y="0"/>
                </a:lnTo>
                <a:cubicBezTo>
                  <a:pt x="2647270" y="2292890"/>
                  <a:pt x="2642720" y="4585779"/>
                  <a:pt x="2638171" y="6878669"/>
                </a:cubicBezTo>
                <a:lnTo>
                  <a:pt x="404191" y="6858198"/>
                </a:lnTo>
                <a:lnTo>
                  <a:pt x="0" y="198"/>
                </a:lnTo>
                <a:lnTo>
                  <a:pt x="470452" y="6824"/>
                </a:lnTo>
                <a:close/>
              </a:path>
            </a:pathLst>
          </a:custGeom>
          <a:blipFill>
            <a:blip r:embed="rId2"/>
            <a:srcRect/>
            <a:stretch>
              <a:fillRect l="-112344" r="-17719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862BB9-8B70-02CC-CC0A-77CBA530D5A2}"/>
              </a:ext>
            </a:extLst>
          </p:cNvPr>
          <p:cNvSpPr/>
          <p:nvPr/>
        </p:nvSpPr>
        <p:spPr>
          <a:xfrm>
            <a:off x="7458200" y="1392343"/>
            <a:ext cx="1508495" cy="1508495"/>
          </a:xfrm>
          <a:prstGeom prst="ellipse">
            <a:avLst/>
          </a:prstGeom>
          <a:solidFill>
            <a:srgbClr val="007C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72</a:t>
            </a:r>
            <a:r>
              <a:rPr kumimoji="0" lang="en-GB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25B00-162C-E2FB-8447-31E0085BC238}"/>
              </a:ext>
            </a:extLst>
          </p:cNvPr>
          <p:cNvSpPr txBox="1"/>
          <p:nvPr/>
        </p:nvSpPr>
        <p:spPr>
          <a:xfrm>
            <a:off x="3124587" y="3841086"/>
            <a:ext cx="4060960" cy="3626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Waited longer than they expected to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6DD5C7-0718-4FC7-C1AE-D8A6EE3457D3}"/>
              </a:ext>
            </a:extLst>
          </p:cNvPr>
          <p:cNvSpPr/>
          <p:nvPr/>
        </p:nvSpPr>
        <p:spPr>
          <a:xfrm>
            <a:off x="7458200" y="3268161"/>
            <a:ext cx="1508495" cy="1508495"/>
          </a:xfrm>
          <a:prstGeom prst="ellipse">
            <a:avLst/>
          </a:prstGeom>
          <a:solidFill>
            <a:srgbClr val="AAB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</a:t>
            </a:r>
            <a:r>
              <a:rPr kumimoji="0" lang="en-GB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7F3308-8C53-6E7E-AB07-BDA562716F90}"/>
              </a:ext>
            </a:extLst>
          </p:cNvPr>
          <p:cNvSpPr txBox="1"/>
          <p:nvPr/>
        </p:nvSpPr>
        <p:spPr>
          <a:xfrm>
            <a:off x="3124588" y="5678984"/>
            <a:ext cx="4060959" cy="36264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Wait less than 10 mins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C33DEB1-9637-95D1-14DB-44228ACA4AF2}"/>
              </a:ext>
            </a:extLst>
          </p:cNvPr>
          <p:cNvSpPr/>
          <p:nvPr/>
        </p:nvSpPr>
        <p:spPr>
          <a:xfrm>
            <a:off x="7458200" y="5106058"/>
            <a:ext cx="1508495" cy="15084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66</a:t>
            </a:r>
            <a:r>
              <a:rPr kumimoji="0" lang="en-GB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191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18A1D-1AF0-F06C-0F1C-944F4F35F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422ADE2-60D0-B1D7-365A-21EEED255048}"/>
              </a:ext>
            </a:extLst>
          </p:cNvPr>
          <p:cNvSpPr/>
          <p:nvPr/>
        </p:nvSpPr>
        <p:spPr>
          <a:xfrm>
            <a:off x="0" y="0"/>
            <a:ext cx="12233567" cy="6857999"/>
          </a:xfrm>
          <a:prstGeom prst="rect">
            <a:avLst/>
          </a:prstGeom>
          <a:solidFill>
            <a:srgbClr val="007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5BF2A8-3F77-F3DF-BA30-4F3D08C0ED84}"/>
              </a:ext>
            </a:extLst>
          </p:cNvPr>
          <p:cNvSpPr/>
          <p:nvPr/>
        </p:nvSpPr>
        <p:spPr>
          <a:xfrm>
            <a:off x="1280648" y="1371151"/>
            <a:ext cx="4763533" cy="476353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D6DA07-CD06-6D3E-0BDF-58273B3BCBC8}"/>
              </a:ext>
            </a:extLst>
          </p:cNvPr>
          <p:cNvSpPr/>
          <p:nvPr/>
        </p:nvSpPr>
        <p:spPr>
          <a:xfrm>
            <a:off x="0" y="5111089"/>
            <a:ext cx="12233567" cy="1739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52B103E-DC17-3216-4B4D-5AAC434BB598}"/>
              </a:ext>
            </a:extLst>
          </p:cNvPr>
          <p:cNvSpPr/>
          <p:nvPr/>
        </p:nvSpPr>
        <p:spPr>
          <a:xfrm>
            <a:off x="8637031" y="464"/>
            <a:ext cx="1689652" cy="6871088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5AE7D-0D84-F134-5AD2-58B8853F8CA9}"/>
              </a:ext>
            </a:extLst>
          </p:cNvPr>
          <p:cNvSpPr txBox="1"/>
          <p:nvPr/>
        </p:nvSpPr>
        <p:spPr>
          <a:xfrm>
            <a:off x="907774" y="62346"/>
            <a:ext cx="6175414" cy="10977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Thousands of passengers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tell us about their experience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DFB4A-8601-CE8D-6391-727406065E45}"/>
              </a:ext>
            </a:extLst>
          </p:cNvPr>
          <p:cNvCxnSpPr>
            <a:cxnSpLocks/>
          </p:cNvCxnSpPr>
          <p:nvPr/>
        </p:nvCxnSpPr>
        <p:spPr>
          <a:xfrm>
            <a:off x="500584" y="1331256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E7E6A76-7124-4151-2011-EC3022F7A7B4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D9563E2-7FB8-A4AD-00E9-F7D47D9AC012}"/>
              </a:ext>
            </a:extLst>
          </p:cNvPr>
          <p:cNvSpPr/>
          <p:nvPr/>
        </p:nvSpPr>
        <p:spPr>
          <a:xfrm>
            <a:off x="8756059" y="464"/>
            <a:ext cx="3477508" cy="6878472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  <a:gd name="connsiteX0" fmla="*/ 470452 w 3477508"/>
              <a:gd name="connsiteY0" fmla="*/ 6626 h 6858000"/>
              <a:gd name="connsiteX1" fmla="*/ 3477508 w 3477508"/>
              <a:gd name="connsiteY1" fmla="*/ 6626 h 6858000"/>
              <a:gd name="connsiteX2" fmla="*/ 1689652 w 3477508"/>
              <a:gd name="connsiteY2" fmla="*/ 6858000 h 6858000"/>
              <a:gd name="connsiteX3" fmla="*/ 404191 w 3477508"/>
              <a:gd name="connsiteY3" fmla="*/ 6858000 h 6858000"/>
              <a:gd name="connsiteX4" fmla="*/ 0 w 3477508"/>
              <a:gd name="connsiteY4" fmla="*/ 0 h 6858000"/>
              <a:gd name="connsiteX5" fmla="*/ 470452 w 3477508"/>
              <a:gd name="connsiteY5" fmla="*/ 6626 h 6858000"/>
              <a:gd name="connsiteX0" fmla="*/ 470452 w 3477508"/>
              <a:gd name="connsiteY0" fmla="*/ 6626 h 6878472"/>
              <a:gd name="connsiteX1" fmla="*/ 3477508 w 3477508"/>
              <a:gd name="connsiteY1" fmla="*/ 6626 h 6878472"/>
              <a:gd name="connsiteX2" fmla="*/ 3463861 w 3477508"/>
              <a:gd name="connsiteY2" fmla="*/ 6878472 h 6878472"/>
              <a:gd name="connsiteX3" fmla="*/ 404191 w 3477508"/>
              <a:gd name="connsiteY3" fmla="*/ 6858000 h 6878472"/>
              <a:gd name="connsiteX4" fmla="*/ 0 w 3477508"/>
              <a:gd name="connsiteY4" fmla="*/ 0 h 6878472"/>
              <a:gd name="connsiteX5" fmla="*/ 470452 w 3477508"/>
              <a:gd name="connsiteY5" fmla="*/ 6626 h 687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7508" h="6878472">
                <a:moveTo>
                  <a:pt x="470452" y="6626"/>
                </a:moveTo>
                <a:lnTo>
                  <a:pt x="3477508" y="6626"/>
                </a:lnTo>
                <a:lnTo>
                  <a:pt x="3463861" y="6878472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blipFill>
            <a:blip r:embed="rId3"/>
            <a:srcRect/>
            <a:stretch>
              <a:fillRect l="-52883" r="-14440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B20B8-ABC6-35F3-B140-B5BFB036C4E3}"/>
              </a:ext>
            </a:extLst>
          </p:cNvPr>
          <p:cNvSpPr txBox="1"/>
          <p:nvPr/>
        </p:nvSpPr>
        <p:spPr>
          <a:xfrm>
            <a:off x="1700135" y="5482818"/>
            <a:ext cx="3345326" cy="9590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Represents 75% passenger journeys in England outside of London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CCD808-339A-DA15-CCBA-530FEE9A4727}"/>
              </a:ext>
            </a:extLst>
          </p:cNvPr>
          <p:cNvSpPr txBox="1"/>
          <p:nvPr/>
        </p:nvSpPr>
        <p:spPr>
          <a:xfrm>
            <a:off x="5604415" y="5475991"/>
            <a:ext cx="3032616" cy="944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Scottish Regional Transport Partnerships and Welsh regions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810B67-43D6-4941-F49C-6CADC883EB95}"/>
              </a:ext>
            </a:extLst>
          </p:cNvPr>
          <p:cNvSpPr/>
          <p:nvPr/>
        </p:nvSpPr>
        <p:spPr>
          <a:xfrm>
            <a:off x="1309451" y="5619667"/>
            <a:ext cx="197893" cy="197893"/>
          </a:xfrm>
          <a:prstGeom prst="rect">
            <a:avLst/>
          </a:prstGeom>
          <a:noFill/>
          <a:ln w="19050">
            <a:solidFill>
              <a:srgbClr val="AAB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D8CD86-902A-E49E-F13D-7E42667E3414}"/>
              </a:ext>
            </a:extLst>
          </p:cNvPr>
          <p:cNvSpPr/>
          <p:nvPr/>
        </p:nvSpPr>
        <p:spPr>
          <a:xfrm>
            <a:off x="5197062" y="5619666"/>
            <a:ext cx="197893" cy="197893"/>
          </a:xfrm>
          <a:prstGeom prst="rect">
            <a:avLst/>
          </a:prstGeom>
          <a:noFill/>
          <a:ln w="19050">
            <a:solidFill>
              <a:srgbClr val="AAB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28DBF7-D63F-B888-AAC7-E5369DC4F440}"/>
              </a:ext>
            </a:extLst>
          </p:cNvPr>
          <p:cNvSpPr txBox="1"/>
          <p:nvPr/>
        </p:nvSpPr>
        <p:spPr>
          <a:xfrm>
            <a:off x="3179116" y="3981907"/>
            <a:ext cx="2432847" cy="66890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surveys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55585-8601-EFEC-4EC8-C4D05D2CC1E4}"/>
              </a:ext>
            </a:extLst>
          </p:cNvPr>
          <p:cNvSpPr txBox="1"/>
          <p:nvPr/>
        </p:nvSpPr>
        <p:spPr>
          <a:xfrm>
            <a:off x="1261819" y="2620876"/>
            <a:ext cx="4763532" cy="14083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48,000</a:t>
            </a:r>
            <a:endParaRPr kumimoji="0" lang="en-GB" sz="9600" b="0" i="0" u="none" strike="noStrike" kern="1200" cap="none" spc="0" normalizeH="0" baseline="24000" noProof="0" dirty="0">
              <a:ln>
                <a:noFill/>
              </a:ln>
              <a:solidFill>
                <a:srgbClr val="007CB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E5822D-509C-BDDD-1929-FE53A7067061}"/>
              </a:ext>
            </a:extLst>
          </p:cNvPr>
          <p:cNvSpPr txBox="1"/>
          <p:nvPr/>
        </p:nvSpPr>
        <p:spPr>
          <a:xfrm>
            <a:off x="6475183" y="3727925"/>
            <a:ext cx="2088139" cy="109770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Survey covers 55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authority areas across Great Britain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 further 33 still to join)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CED46-EBBC-6110-E694-8C0E5118D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B40752A-5C56-8413-9273-0E4E3578769B}"/>
              </a:ext>
            </a:extLst>
          </p:cNvPr>
          <p:cNvSpPr/>
          <p:nvPr/>
        </p:nvSpPr>
        <p:spPr>
          <a:xfrm>
            <a:off x="0" y="4639157"/>
            <a:ext cx="11806644" cy="568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17F99-610F-D943-22C2-45BFC98ED678}"/>
              </a:ext>
            </a:extLst>
          </p:cNvPr>
          <p:cNvSpPr txBox="1"/>
          <p:nvPr/>
        </p:nvSpPr>
        <p:spPr>
          <a:xfrm>
            <a:off x="907774" y="7418"/>
            <a:ext cx="5636327" cy="117370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stands out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a good bus stop?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514DCDD-3AFE-0FB3-9BD3-9C4719B6712C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A545D-9CC5-3D6B-DDB4-1E75398A2850}"/>
              </a:ext>
            </a:extLst>
          </p:cNvPr>
          <p:cNvSpPr txBox="1"/>
          <p:nvPr/>
        </p:nvSpPr>
        <p:spPr>
          <a:xfrm>
            <a:off x="1624682" y="6267260"/>
            <a:ext cx="4837533" cy="28366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Circle sizes indicate the relative importance of each theme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90676-A9E0-0B5D-06AE-4354CE992BC3}"/>
              </a:ext>
            </a:extLst>
          </p:cNvPr>
          <p:cNvSpPr txBox="1"/>
          <p:nvPr/>
        </p:nvSpPr>
        <p:spPr>
          <a:xfrm>
            <a:off x="907774" y="2003248"/>
            <a:ext cx="8383063" cy="4285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biggest themes in passengers’ unprompted feedback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3B00F5A-CBA3-BB63-2888-0365C6E2F6A3}"/>
              </a:ext>
            </a:extLst>
          </p:cNvPr>
          <p:cNvGraphicFramePr/>
          <p:nvPr/>
        </p:nvGraphicFramePr>
        <p:xfrm>
          <a:off x="907774" y="2988487"/>
          <a:ext cx="8919830" cy="259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24D6F8-312C-4E78-7209-B89BDA912EB5}"/>
              </a:ext>
            </a:extLst>
          </p:cNvPr>
          <p:cNvGraphicFramePr>
            <a:graphicFrameLocks noGrp="1"/>
          </p:cNvGraphicFramePr>
          <p:nvPr/>
        </p:nvGraphicFramePr>
        <p:xfrm>
          <a:off x="1171356" y="4694775"/>
          <a:ext cx="84370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266">
                  <a:extLst>
                    <a:ext uri="{9D8B030D-6E8A-4147-A177-3AD203B41FA5}">
                      <a16:colId xmlns:a16="http://schemas.microsoft.com/office/drawing/2014/main" val="578658024"/>
                    </a:ext>
                  </a:extLst>
                </a:gridCol>
                <a:gridCol w="2109266">
                  <a:extLst>
                    <a:ext uri="{9D8B030D-6E8A-4147-A177-3AD203B41FA5}">
                      <a16:colId xmlns:a16="http://schemas.microsoft.com/office/drawing/2014/main" val="2706478052"/>
                    </a:ext>
                  </a:extLst>
                </a:gridCol>
                <a:gridCol w="2109266">
                  <a:extLst>
                    <a:ext uri="{9D8B030D-6E8A-4147-A177-3AD203B41FA5}">
                      <a16:colId xmlns:a16="http://schemas.microsoft.com/office/drawing/2014/main" val="2484176746"/>
                    </a:ext>
                  </a:extLst>
                </a:gridCol>
                <a:gridCol w="2109266">
                  <a:extLst>
                    <a:ext uri="{9D8B030D-6E8A-4147-A177-3AD203B41FA5}">
                      <a16:colId xmlns:a16="http://schemas.microsoft.com/office/drawing/2014/main" val="1015004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Information quality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Cleanliness / condition / presentation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Shelter / seating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372432"/>
                  </a:ext>
                </a:extLst>
              </a:tr>
            </a:tbl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6BBB30-8933-B596-92A2-D3092F583DA6}"/>
              </a:ext>
            </a:extLst>
          </p:cNvPr>
          <p:cNvSpPr/>
          <p:nvPr/>
        </p:nvSpPr>
        <p:spPr>
          <a:xfrm>
            <a:off x="9475546" y="0"/>
            <a:ext cx="1689652" cy="6871088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652" h="6858000">
                <a:moveTo>
                  <a:pt x="470452" y="6626"/>
                </a:moveTo>
                <a:lnTo>
                  <a:pt x="1689652" y="6626"/>
                </a:lnTo>
                <a:lnTo>
                  <a:pt x="1689652" y="6858000"/>
                </a:lnTo>
                <a:lnTo>
                  <a:pt x="404191" y="6858000"/>
                </a:lnTo>
                <a:lnTo>
                  <a:pt x="0" y="0"/>
                </a:lnTo>
                <a:lnTo>
                  <a:pt x="470452" y="6626"/>
                </a:ln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EECC25E-2E5D-BE37-C4BA-D2520C5B75C2}"/>
              </a:ext>
            </a:extLst>
          </p:cNvPr>
          <p:cNvSpPr/>
          <p:nvPr/>
        </p:nvSpPr>
        <p:spPr>
          <a:xfrm>
            <a:off x="9594574" y="-198"/>
            <a:ext cx="2651819" cy="6878669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  <a:gd name="connsiteX0" fmla="*/ 470452 w 2651819"/>
              <a:gd name="connsiteY0" fmla="*/ 6824 h 6858198"/>
              <a:gd name="connsiteX1" fmla="*/ 2651819 w 2651819"/>
              <a:gd name="connsiteY1" fmla="*/ 0 h 6858198"/>
              <a:gd name="connsiteX2" fmla="*/ 1689652 w 2651819"/>
              <a:gd name="connsiteY2" fmla="*/ 6858198 h 6858198"/>
              <a:gd name="connsiteX3" fmla="*/ 404191 w 2651819"/>
              <a:gd name="connsiteY3" fmla="*/ 6858198 h 6858198"/>
              <a:gd name="connsiteX4" fmla="*/ 0 w 2651819"/>
              <a:gd name="connsiteY4" fmla="*/ 198 h 6858198"/>
              <a:gd name="connsiteX5" fmla="*/ 470452 w 2651819"/>
              <a:gd name="connsiteY5" fmla="*/ 6824 h 6858198"/>
              <a:gd name="connsiteX0" fmla="*/ 470452 w 2651819"/>
              <a:gd name="connsiteY0" fmla="*/ 6824 h 6878669"/>
              <a:gd name="connsiteX1" fmla="*/ 2651819 w 2651819"/>
              <a:gd name="connsiteY1" fmla="*/ 0 h 6878669"/>
              <a:gd name="connsiteX2" fmla="*/ 2638171 w 2651819"/>
              <a:gd name="connsiteY2" fmla="*/ 6878669 h 6878669"/>
              <a:gd name="connsiteX3" fmla="*/ 404191 w 2651819"/>
              <a:gd name="connsiteY3" fmla="*/ 6858198 h 6878669"/>
              <a:gd name="connsiteX4" fmla="*/ 0 w 2651819"/>
              <a:gd name="connsiteY4" fmla="*/ 198 h 6878669"/>
              <a:gd name="connsiteX5" fmla="*/ 470452 w 2651819"/>
              <a:gd name="connsiteY5" fmla="*/ 6824 h 68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819" h="6878669">
                <a:moveTo>
                  <a:pt x="470452" y="6824"/>
                </a:moveTo>
                <a:lnTo>
                  <a:pt x="2651819" y="0"/>
                </a:lnTo>
                <a:cubicBezTo>
                  <a:pt x="2647270" y="2292890"/>
                  <a:pt x="2642720" y="4585779"/>
                  <a:pt x="2638171" y="6878669"/>
                </a:cubicBezTo>
                <a:lnTo>
                  <a:pt x="404191" y="6858198"/>
                </a:lnTo>
                <a:lnTo>
                  <a:pt x="0" y="198"/>
                </a:lnTo>
                <a:lnTo>
                  <a:pt x="470452" y="6824"/>
                </a:lnTo>
                <a:close/>
              </a:path>
            </a:pathLst>
          </a:custGeom>
          <a:blipFill>
            <a:blip r:embed="rId4"/>
            <a:srcRect/>
            <a:stretch>
              <a:fillRect l="-222223" r="-6731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1DF9FD-40D2-45D0-B800-E9521715FB54}"/>
              </a:ext>
            </a:extLst>
          </p:cNvPr>
          <p:cNvCxnSpPr>
            <a:cxnSpLocks/>
          </p:cNvCxnSpPr>
          <p:nvPr/>
        </p:nvCxnSpPr>
        <p:spPr>
          <a:xfrm>
            <a:off x="500584" y="1392343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9B99C-E7B3-CE11-E517-F53EE49DD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BF59C3-42AF-1F21-58D8-F504684A370D}"/>
              </a:ext>
            </a:extLst>
          </p:cNvPr>
          <p:cNvCxnSpPr>
            <a:cxnSpLocks/>
          </p:cNvCxnSpPr>
          <p:nvPr/>
        </p:nvCxnSpPr>
        <p:spPr>
          <a:xfrm>
            <a:off x="-91644" y="3796412"/>
            <a:ext cx="6616242" cy="0"/>
          </a:xfrm>
          <a:prstGeom prst="line">
            <a:avLst/>
          </a:prstGeom>
          <a:ln w="635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412679-6A78-BF8C-DE88-9BE98246E530}"/>
              </a:ext>
            </a:extLst>
          </p:cNvPr>
          <p:cNvCxnSpPr>
            <a:cxnSpLocks/>
          </p:cNvCxnSpPr>
          <p:nvPr/>
        </p:nvCxnSpPr>
        <p:spPr>
          <a:xfrm>
            <a:off x="-166706" y="5634310"/>
            <a:ext cx="6691304" cy="0"/>
          </a:xfrm>
          <a:prstGeom prst="line">
            <a:avLst/>
          </a:prstGeom>
          <a:ln w="635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5158FFB-40D1-F64F-B29D-997AC93CD4FC}"/>
              </a:ext>
            </a:extLst>
          </p:cNvPr>
          <p:cNvSpPr txBox="1"/>
          <p:nvPr/>
        </p:nvSpPr>
        <p:spPr>
          <a:xfrm>
            <a:off x="907774" y="494900"/>
            <a:ext cx="3807527" cy="5440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security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C7309C-2162-96F2-1B61-F1F5E566A661}"/>
              </a:ext>
            </a:extLst>
          </p:cNvPr>
          <p:cNvSpPr txBox="1"/>
          <p:nvPr/>
        </p:nvSpPr>
        <p:spPr>
          <a:xfrm>
            <a:off x="1966130" y="2597412"/>
            <a:ext cx="2777320" cy="3626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Feel safe at the bus stop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76B6BB5-B621-AF76-EFDC-2FB19A18BAE9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3BFA3B0-1660-A2CC-D982-9C5A52351236}"/>
              </a:ext>
            </a:extLst>
          </p:cNvPr>
          <p:cNvSpPr/>
          <p:nvPr/>
        </p:nvSpPr>
        <p:spPr>
          <a:xfrm>
            <a:off x="7175898" y="-185"/>
            <a:ext cx="5081121" cy="6898568"/>
          </a:xfrm>
          <a:custGeom>
            <a:avLst/>
            <a:gdLst>
              <a:gd name="connsiteX0" fmla="*/ 470452 w 1689652"/>
              <a:gd name="connsiteY0" fmla="*/ 6626 h 6858000"/>
              <a:gd name="connsiteX1" fmla="*/ 1689652 w 1689652"/>
              <a:gd name="connsiteY1" fmla="*/ 6626 h 6858000"/>
              <a:gd name="connsiteX2" fmla="*/ 1689652 w 1689652"/>
              <a:gd name="connsiteY2" fmla="*/ 6858000 h 6858000"/>
              <a:gd name="connsiteX3" fmla="*/ 404191 w 1689652"/>
              <a:gd name="connsiteY3" fmla="*/ 6858000 h 6858000"/>
              <a:gd name="connsiteX4" fmla="*/ 0 w 1689652"/>
              <a:gd name="connsiteY4" fmla="*/ 0 h 6858000"/>
              <a:gd name="connsiteX5" fmla="*/ 470452 w 1689652"/>
              <a:gd name="connsiteY5" fmla="*/ 6626 h 6858000"/>
              <a:gd name="connsiteX0" fmla="*/ 470452 w 5081121"/>
              <a:gd name="connsiteY0" fmla="*/ 6811 h 6858185"/>
              <a:gd name="connsiteX1" fmla="*/ 5081121 w 5081121"/>
              <a:gd name="connsiteY1" fmla="*/ 0 h 6858185"/>
              <a:gd name="connsiteX2" fmla="*/ 1689652 w 5081121"/>
              <a:gd name="connsiteY2" fmla="*/ 6858185 h 6858185"/>
              <a:gd name="connsiteX3" fmla="*/ 404191 w 5081121"/>
              <a:gd name="connsiteY3" fmla="*/ 6858185 h 6858185"/>
              <a:gd name="connsiteX4" fmla="*/ 0 w 5081121"/>
              <a:gd name="connsiteY4" fmla="*/ 185 h 6858185"/>
              <a:gd name="connsiteX5" fmla="*/ 470452 w 5081121"/>
              <a:gd name="connsiteY5" fmla="*/ 6811 h 6858185"/>
              <a:gd name="connsiteX0" fmla="*/ 470452 w 5081121"/>
              <a:gd name="connsiteY0" fmla="*/ 6811 h 6885428"/>
              <a:gd name="connsiteX1" fmla="*/ 5081121 w 5081121"/>
              <a:gd name="connsiteY1" fmla="*/ 0 h 6885428"/>
              <a:gd name="connsiteX2" fmla="*/ 5067473 w 5081121"/>
              <a:gd name="connsiteY2" fmla="*/ 6885428 h 6885428"/>
              <a:gd name="connsiteX3" fmla="*/ 404191 w 5081121"/>
              <a:gd name="connsiteY3" fmla="*/ 6858185 h 6885428"/>
              <a:gd name="connsiteX4" fmla="*/ 0 w 5081121"/>
              <a:gd name="connsiteY4" fmla="*/ 185 h 6885428"/>
              <a:gd name="connsiteX5" fmla="*/ 470452 w 5081121"/>
              <a:gd name="connsiteY5" fmla="*/ 6811 h 688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1121" h="6885428">
                <a:moveTo>
                  <a:pt x="470452" y="6811"/>
                </a:moveTo>
                <a:lnTo>
                  <a:pt x="5081121" y="0"/>
                </a:lnTo>
                <a:cubicBezTo>
                  <a:pt x="5076572" y="2295143"/>
                  <a:pt x="5072022" y="4590285"/>
                  <a:pt x="5067473" y="6885428"/>
                </a:cubicBezTo>
                <a:lnTo>
                  <a:pt x="404191" y="6858185"/>
                </a:lnTo>
                <a:lnTo>
                  <a:pt x="0" y="185"/>
                </a:lnTo>
                <a:lnTo>
                  <a:pt x="470452" y="6811"/>
                </a:lnTo>
                <a:close/>
              </a:path>
            </a:pathLst>
          </a:custGeom>
          <a:solidFill>
            <a:srgbClr val="007C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E5FC5D-FA70-DB13-7802-F9FC4908EEA2}"/>
              </a:ext>
            </a:extLst>
          </p:cNvPr>
          <p:cNvSpPr/>
          <p:nvPr/>
        </p:nvSpPr>
        <p:spPr>
          <a:xfrm>
            <a:off x="5016103" y="2081344"/>
            <a:ext cx="1508495" cy="1508495"/>
          </a:xfrm>
          <a:prstGeom prst="ellipse">
            <a:avLst/>
          </a:prstGeom>
          <a:solidFill>
            <a:srgbClr val="007C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75</a:t>
            </a:r>
            <a:r>
              <a:rPr kumimoji="0" lang="en-GB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322223-B576-7DE9-64CA-4076686E98E5}"/>
              </a:ext>
            </a:extLst>
          </p:cNvPr>
          <p:cNvSpPr txBox="1"/>
          <p:nvPr/>
        </p:nvSpPr>
        <p:spPr>
          <a:xfrm>
            <a:off x="792422" y="4408177"/>
            <a:ext cx="3951028" cy="6143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Say other passengers made them feel uncomfortable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A987E6-99F8-E2C0-5D57-5945E2BFC6D6}"/>
              </a:ext>
            </a:extLst>
          </p:cNvPr>
          <p:cNvSpPr/>
          <p:nvPr/>
        </p:nvSpPr>
        <p:spPr>
          <a:xfrm>
            <a:off x="5016103" y="3957162"/>
            <a:ext cx="1508495" cy="1508495"/>
          </a:xfrm>
          <a:prstGeom prst="ellipse">
            <a:avLst/>
          </a:prstGeom>
          <a:solidFill>
            <a:srgbClr val="AAB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r>
              <a:rPr kumimoji="0" lang="en-GB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B34AA-8A28-0144-62C5-23CB59AFC5C5}"/>
              </a:ext>
            </a:extLst>
          </p:cNvPr>
          <p:cNvSpPr txBox="1"/>
          <p:nvPr/>
        </p:nvSpPr>
        <p:spPr>
          <a:xfrm>
            <a:off x="7846980" y="1189017"/>
            <a:ext cx="3844436" cy="16263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passenger groups feel less safe, and perceive more anti-social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behaviour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than others: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4A490-E70C-71FD-381E-058F4B50BB83}"/>
              </a:ext>
            </a:extLst>
          </p:cNvPr>
          <p:cNvSpPr txBox="1"/>
          <p:nvPr/>
        </p:nvSpPr>
        <p:spPr>
          <a:xfrm>
            <a:off x="7846980" y="3429000"/>
            <a:ext cx="4111920" cy="188339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5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younger passengers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5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5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disabled passengers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5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5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a lesser extent, women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F027D1-29C4-4F0F-0A9C-0D3529029B9C}"/>
              </a:ext>
            </a:extLst>
          </p:cNvPr>
          <p:cNvCxnSpPr>
            <a:cxnSpLocks/>
          </p:cNvCxnSpPr>
          <p:nvPr/>
        </p:nvCxnSpPr>
        <p:spPr>
          <a:xfrm>
            <a:off x="500584" y="1331256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9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2769-E120-3E61-6DF4-568CC804B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2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england with green and orange areas&#10;&#10;AI-generated content may be incorrect.">
            <a:extLst>
              <a:ext uri="{FF2B5EF4-FFF2-40B4-BE49-F238E27FC236}">
                <a16:creationId xmlns:a16="http://schemas.microsoft.com/office/drawing/2014/main" id="{9222CBB5-CD06-FC4C-E13D-E46328F8F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00896"/>
            <a:ext cx="8900160" cy="66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A8D55-3018-3AF2-81E4-2F99967BF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urvey&#10;&#10;AI-generated content may be incorrect.">
            <a:extLst>
              <a:ext uri="{FF2B5EF4-FFF2-40B4-BE49-F238E27FC236}">
                <a16:creationId xmlns:a16="http://schemas.microsoft.com/office/drawing/2014/main" id="{B3EA753F-C311-2E1F-B8DA-F3ECC128F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t="3579" r="3803" b="11858"/>
          <a:stretch>
            <a:fillRect/>
          </a:stretch>
        </p:blipFill>
        <p:spPr>
          <a:xfrm>
            <a:off x="1740885" y="254866"/>
            <a:ext cx="9371252" cy="63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71ECA7-1194-986B-8F41-2E0D284D2645}"/>
              </a:ext>
            </a:extLst>
          </p:cNvPr>
          <p:cNvSpPr txBox="1"/>
          <p:nvPr/>
        </p:nvSpPr>
        <p:spPr>
          <a:xfrm>
            <a:off x="907774" y="1228098"/>
            <a:ext cx="2729803" cy="24361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levels of satisfaction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room for further improvement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D667F9-9805-7253-16A3-C8C51D3AC56E}"/>
              </a:ext>
            </a:extLst>
          </p:cNvPr>
          <p:cNvCxnSpPr>
            <a:cxnSpLocks/>
          </p:cNvCxnSpPr>
          <p:nvPr/>
        </p:nvCxnSpPr>
        <p:spPr>
          <a:xfrm>
            <a:off x="500584" y="3992242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4207BC-1C7D-5F0D-82F6-87036A6A08C6}"/>
              </a:ext>
            </a:extLst>
          </p:cNvPr>
          <p:cNvSpPr txBox="1"/>
          <p:nvPr/>
        </p:nvSpPr>
        <p:spPr>
          <a:xfrm>
            <a:off x="4804011" y="5041804"/>
            <a:ext cx="6215171" cy="5847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journey satisfaction (% very or fairly satisfied)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71C147-8B45-6DED-5E39-363B3E770605}"/>
              </a:ext>
            </a:extLst>
          </p:cNvPr>
          <p:cNvGrpSpPr/>
          <p:nvPr/>
        </p:nvGrpSpPr>
        <p:grpSpPr>
          <a:xfrm>
            <a:off x="0" y="6125521"/>
            <a:ext cx="11019183" cy="411798"/>
            <a:chOff x="0" y="5554965"/>
            <a:chExt cx="11019183" cy="4117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5078F6-4784-ED8B-EB62-40DDA46F5EB1}"/>
                </a:ext>
              </a:extLst>
            </p:cNvPr>
            <p:cNvSpPr/>
            <p:nvPr/>
          </p:nvSpPr>
          <p:spPr>
            <a:xfrm>
              <a:off x="0" y="5554965"/>
              <a:ext cx="11019183" cy="411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F8AA8C-C2BD-46FD-F2D4-E7F984240D34}"/>
                </a:ext>
              </a:extLst>
            </p:cNvPr>
            <p:cNvSpPr txBox="1"/>
            <p:nvPr/>
          </p:nvSpPr>
          <p:spPr>
            <a:xfrm>
              <a:off x="4652093" y="5565490"/>
              <a:ext cx="694143" cy="3373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AB5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2023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A4BCBC-7ADB-2466-48EC-8D931C24C387}"/>
                </a:ext>
              </a:extLst>
            </p:cNvPr>
            <p:cNvSpPr txBox="1"/>
            <p:nvPr/>
          </p:nvSpPr>
          <p:spPr>
            <a:xfrm>
              <a:off x="5822154" y="5565490"/>
              <a:ext cx="846831" cy="3373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B639AF-8DCF-4082-18F7-3898FDB71B83}"/>
                </a:ext>
              </a:extLst>
            </p:cNvPr>
            <p:cNvSpPr txBox="1"/>
            <p:nvPr/>
          </p:nvSpPr>
          <p:spPr>
            <a:xfrm>
              <a:off x="7604764" y="5565490"/>
              <a:ext cx="848139" cy="3373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86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5DF578-357E-2E92-89FF-78E4DFC5FBA5}"/>
                </a:ext>
              </a:extLst>
            </p:cNvPr>
            <p:cNvSpPr txBox="1"/>
            <p:nvPr/>
          </p:nvSpPr>
          <p:spPr>
            <a:xfrm>
              <a:off x="9404594" y="5565490"/>
              <a:ext cx="848138" cy="3373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N/A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3852BA-E61D-C9F3-3C91-DF8980BE5165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990389-2AF2-DDF5-46F4-180D642CC8E4}"/>
              </a:ext>
            </a:extLst>
          </p:cNvPr>
          <p:cNvGrpSpPr/>
          <p:nvPr/>
        </p:nvGrpSpPr>
        <p:grpSpPr>
          <a:xfrm>
            <a:off x="4804012" y="402990"/>
            <a:ext cx="6215171" cy="4491907"/>
            <a:chOff x="4804012" y="1321542"/>
            <a:chExt cx="6215171" cy="449190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3943BBF-1605-66ED-46DE-F25D63EE41E8}"/>
                </a:ext>
              </a:extLst>
            </p:cNvPr>
            <p:cNvGrpSpPr/>
            <p:nvPr/>
          </p:nvGrpSpPr>
          <p:grpSpPr>
            <a:xfrm>
              <a:off x="5822154" y="1868557"/>
              <a:ext cx="848139" cy="3505190"/>
              <a:chOff x="4763334" y="1868557"/>
              <a:chExt cx="848139" cy="350519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E32DF7D-CAAE-A7F1-F0DB-EC9368F3C80A}"/>
                  </a:ext>
                </a:extLst>
              </p:cNvPr>
              <p:cNvSpPr/>
              <p:nvPr/>
            </p:nvSpPr>
            <p:spPr>
              <a:xfrm>
                <a:off x="4763334" y="1868557"/>
                <a:ext cx="848139" cy="3505190"/>
              </a:xfrm>
              <a:prstGeom prst="rect">
                <a:avLst/>
              </a:prstGeom>
              <a:solidFill>
                <a:srgbClr val="AAB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1CB8FF-AB70-6BFF-48CD-650D32260025}"/>
                  </a:ext>
                </a:extLst>
              </p:cNvPr>
              <p:cNvSpPr txBox="1"/>
              <p:nvPr/>
            </p:nvSpPr>
            <p:spPr>
              <a:xfrm>
                <a:off x="4763334" y="3120176"/>
                <a:ext cx="848139" cy="617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83</a:t>
                </a:r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A4E273-319D-4D91-A92E-D5E1B80FE206}"/>
                </a:ext>
              </a:extLst>
            </p:cNvPr>
            <p:cNvGrpSpPr/>
            <p:nvPr/>
          </p:nvGrpSpPr>
          <p:grpSpPr>
            <a:xfrm>
              <a:off x="7604764" y="1321542"/>
              <a:ext cx="848140" cy="4052204"/>
              <a:chOff x="6642579" y="1321542"/>
              <a:chExt cx="848140" cy="40522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41B86C3-A548-D6B8-2CEE-2A4DD34E843B}"/>
                  </a:ext>
                </a:extLst>
              </p:cNvPr>
              <p:cNvSpPr/>
              <p:nvPr/>
            </p:nvSpPr>
            <p:spPr>
              <a:xfrm>
                <a:off x="6642580" y="1321542"/>
                <a:ext cx="848139" cy="40522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C5434A-885B-EE94-8E96-94B2FC0EF725}"/>
                  </a:ext>
                </a:extLst>
              </p:cNvPr>
              <p:cNvSpPr txBox="1"/>
              <p:nvPr/>
            </p:nvSpPr>
            <p:spPr>
              <a:xfrm>
                <a:off x="6642579" y="3120176"/>
                <a:ext cx="848139" cy="617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86</a:t>
                </a:r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A58846E-9009-8559-B8BA-4943AD6D9C0E}"/>
                </a:ext>
              </a:extLst>
            </p:cNvPr>
            <p:cNvGrpSpPr/>
            <p:nvPr/>
          </p:nvGrpSpPr>
          <p:grpSpPr>
            <a:xfrm>
              <a:off x="9387375" y="1726164"/>
              <a:ext cx="848140" cy="3647581"/>
              <a:chOff x="8569150" y="1726164"/>
              <a:chExt cx="848140" cy="364758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607CDA-1B4D-8B0D-647C-877AB25C0D30}"/>
                  </a:ext>
                </a:extLst>
              </p:cNvPr>
              <p:cNvSpPr/>
              <p:nvPr/>
            </p:nvSpPr>
            <p:spPr>
              <a:xfrm>
                <a:off x="8569151" y="1726164"/>
                <a:ext cx="848139" cy="3647581"/>
              </a:xfrm>
              <a:prstGeom prst="rect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AB876A-E9FD-4E62-9A05-3DC7A2097AC0}"/>
                  </a:ext>
                </a:extLst>
              </p:cNvPr>
              <p:cNvSpPr txBox="1"/>
              <p:nvPr/>
            </p:nvSpPr>
            <p:spPr>
              <a:xfrm>
                <a:off x="8569150" y="3120176"/>
                <a:ext cx="848139" cy="617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84</a:t>
                </a:r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45753C-41D6-B463-1590-926835147D61}"/>
                </a:ext>
              </a:extLst>
            </p:cNvPr>
            <p:cNvSpPr txBox="1"/>
            <p:nvPr/>
          </p:nvSpPr>
          <p:spPr>
            <a:xfrm>
              <a:off x="5617736" y="5476094"/>
              <a:ext cx="1256973" cy="3373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AB5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England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2848C0-4CCC-3E28-C3DC-90B6E272395D}"/>
                </a:ext>
              </a:extLst>
            </p:cNvPr>
            <p:cNvSpPr txBox="1"/>
            <p:nvPr/>
          </p:nvSpPr>
          <p:spPr>
            <a:xfrm>
              <a:off x="7417565" y="5476093"/>
              <a:ext cx="1256973" cy="3373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AB5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Scotland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72CC26-C7B8-A75B-8116-AF2E19471060}"/>
                </a:ext>
              </a:extLst>
            </p:cNvPr>
            <p:cNvSpPr txBox="1"/>
            <p:nvPr/>
          </p:nvSpPr>
          <p:spPr>
            <a:xfrm>
              <a:off x="9201482" y="5476093"/>
              <a:ext cx="1256973" cy="3373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AB5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Wales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FC20CCF-94FA-5D10-9960-B34FB1E6D97D}"/>
                </a:ext>
              </a:extLst>
            </p:cNvPr>
            <p:cNvCxnSpPr>
              <a:cxnSpLocks/>
            </p:cNvCxnSpPr>
            <p:nvPr/>
          </p:nvCxnSpPr>
          <p:spPr>
            <a:xfrm>
              <a:off x="4804012" y="5373745"/>
              <a:ext cx="6215171" cy="0"/>
            </a:xfrm>
            <a:prstGeom prst="line">
              <a:avLst/>
            </a:prstGeom>
            <a:ln w="6350">
              <a:solidFill>
                <a:srgbClr val="AAB5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85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38952-5E8A-E020-2AD2-37001E50A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on a bus&#10;&#10;AI-generated content may be incorrect.">
            <a:extLst>
              <a:ext uri="{FF2B5EF4-FFF2-40B4-BE49-F238E27FC236}">
                <a16:creationId xmlns:a16="http://schemas.microsoft.com/office/drawing/2014/main" id="{80B40A6D-89CC-A33F-3284-DC7C44C7D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3" y="534094"/>
            <a:ext cx="11593507" cy="3411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5DBB8-1C3A-B564-3836-E200E9C851A5}"/>
              </a:ext>
            </a:extLst>
          </p:cNvPr>
          <p:cNvSpPr txBox="1"/>
          <p:nvPr/>
        </p:nvSpPr>
        <p:spPr>
          <a:xfrm>
            <a:off x="907774" y="-567617"/>
            <a:ext cx="4465160" cy="18090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England 2024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satisfaction results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B2C3EE-0E6B-0BC1-3F14-A7CBD8C3CBF9}"/>
              </a:ext>
            </a:extLst>
          </p:cNvPr>
          <p:cNvCxnSpPr>
            <a:cxnSpLocks/>
          </p:cNvCxnSpPr>
          <p:nvPr/>
        </p:nvCxnSpPr>
        <p:spPr>
          <a:xfrm>
            <a:off x="500584" y="1402266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6BB9D4F-1683-1480-D615-4E18713D89CE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4B15858-F12F-6BA4-50D5-4AA3BA43F0C2}"/>
              </a:ext>
            </a:extLst>
          </p:cNvPr>
          <p:cNvGrpSpPr/>
          <p:nvPr/>
        </p:nvGrpSpPr>
        <p:grpSpPr>
          <a:xfrm>
            <a:off x="5592052" y="4083320"/>
            <a:ext cx="1894636" cy="2529341"/>
            <a:chOff x="4836261" y="3981537"/>
            <a:chExt cx="1894636" cy="252934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D8591E1-1F31-6DFE-6C37-7F295C78ECCC}"/>
                </a:ext>
              </a:extLst>
            </p:cNvPr>
            <p:cNvSpPr txBox="1"/>
            <p:nvPr/>
          </p:nvSpPr>
          <p:spPr>
            <a:xfrm>
              <a:off x="4836261" y="3981537"/>
              <a:ext cx="189463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Overall passenger satisfaction with their bus journey that day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34A9817-62D0-F0CB-21F1-F96A4BD2C9C8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AA20095-BEF4-CCBB-865B-A941886194D8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1ACCBEA-B413-F0FA-1CF3-284954A1DEB8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2443BF7-4306-8B1B-42BB-D177707F382D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Arrow: Up 86">
              <a:extLst>
                <a:ext uri="{FF2B5EF4-FFF2-40B4-BE49-F238E27FC236}">
                  <a16:creationId xmlns:a16="http://schemas.microsoft.com/office/drawing/2014/main" id="{B593E432-12B6-EC68-DC7A-3888F09EB040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46A5117-C802-3EFD-87AB-0CFE8228B14E}"/>
                </a:ext>
              </a:extLst>
            </p:cNvPr>
            <p:cNvCxnSpPr>
              <a:cxnSpLocks/>
              <a:stCxn id="83" idx="0"/>
              <a:endCxn id="82" idx="2"/>
            </p:cNvCxnSpPr>
            <p:nvPr/>
          </p:nvCxnSpPr>
          <p:spPr>
            <a:xfrm flipV="1">
              <a:off x="5782666" y="4674034"/>
              <a:ext cx="913" cy="326234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46F88C9-8B15-BAB4-0E2A-E51F103753D3}"/>
              </a:ext>
            </a:extLst>
          </p:cNvPr>
          <p:cNvGrpSpPr/>
          <p:nvPr/>
        </p:nvGrpSpPr>
        <p:grpSpPr>
          <a:xfrm>
            <a:off x="7497108" y="4083320"/>
            <a:ext cx="1463953" cy="2529341"/>
            <a:chOff x="5045735" y="3981537"/>
            <a:chExt cx="1463953" cy="2529341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1080B0D-748E-4872-225B-B398207B1745}"/>
                </a:ext>
              </a:extLst>
            </p:cNvPr>
            <p:cNvSpPr txBox="1"/>
            <p:nvPr/>
          </p:nvSpPr>
          <p:spPr>
            <a:xfrm>
              <a:off x="5045735" y="3981537"/>
              <a:ext cx="146395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Value for money for fare payers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2623D1F-5136-EE2E-3E26-85A03DFB8E68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FD549AA-DA18-D74A-9C43-56A1B5916B6E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8DC06A6-D3A2-1282-0322-29C72D0BBD15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73%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AD1854D-991B-6A34-8DFC-6CD8C65361DC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67%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Arrow: Up 94">
              <a:extLst>
                <a:ext uri="{FF2B5EF4-FFF2-40B4-BE49-F238E27FC236}">
                  <a16:creationId xmlns:a16="http://schemas.microsoft.com/office/drawing/2014/main" id="{85A5080F-AA00-8B55-7C47-D1382867A905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5C366A8-5C3B-0A53-FEC2-40090EFD7A4B}"/>
                </a:ext>
              </a:extLst>
            </p:cNvPr>
            <p:cNvCxnSpPr>
              <a:cxnSpLocks/>
              <a:stCxn id="91" idx="0"/>
              <a:endCxn id="90" idx="2"/>
            </p:cNvCxnSpPr>
            <p:nvPr/>
          </p:nvCxnSpPr>
          <p:spPr>
            <a:xfrm flipH="1" flipV="1">
              <a:off x="5777712" y="4473980"/>
              <a:ext cx="4954" cy="526288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9CB9FB9-74F7-D2D0-B2A4-E85AA35876DD}"/>
              </a:ext>
            </a:extLst>
          </p:cNvPr>
          <p:cNvGrpSpPr/>
          <p:nvPr/>
        </p:nvGrpSpPr>
        <p:grpSpPr>
          <a:xfrm>
            <a:off x="8975218" y="4083320"/>
            <a:ext cx="1463953" cy="2529341"/>
            <a:chOff x="5044822" y="3981537"/>
            <a:chExt cx="1463953" cy="2529341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06A664F-4139-33EB-16A5-E875BEECE276}"/>
                </a:ext>
              </a:extLst>
            </p:cNvPr>
            <p:cNvSpPr txBox="1"/>
            <p:nvPr/>
          </p:nvSpPr>
          <p:spPr>
            <a:xfrm>
              <a:off x="5044822" y="3981537"/>
              <a:ext cx="146395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Waiting time at the bus stop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EE5ACE6-9F1B-0F90-A215-3186F72F288E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6DF038B-55FC-CC93-9193-F06DA72DF00D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2B60AC6-9C8F-6689-0FA8-C93C61AF4F1B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72%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7F1070C-12B2-0785-E530-67FA4C964827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68%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Arrow: Up 102">
              <a:extLst>
                <a:ext uri="{FF2B5EF4-FFF2-40B4-BE49-F238E27FC236}">
                  <a16:creationId xmlns:a16="http://schemas.microsoft.com/office/drawing/2014/main" id="{7FFB323E-3358-D51B-3013-ADEDCB9B5E06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8B97AB6-E272-B198-5FB9-E346B9A6EDC5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 flipV="1">
              <a:off x="5782666" y="4547016"/>
              <a:ext cx="913" cy="453252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6340157-A002-2C3D-F18C-02DC04F6D654}"/>
              </a:ext>
            </a:extLst>
          </p:cNvPr>
          <p:cNvGrpSpPr/>
          <p:nvPr/>
        </p:nvGrpSpPr>
        <p:grpSpPr>
          <a:xfrm>
            <a:off x="10364803" y="4083320"/>
            <a:ext cx="1894636" cy="2529341"/>
            <a:chOff x="4836261" y="3981537"/>
            <a:chExt cx="1894636" cy="252934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6B91E5-4492-AE9B-6CCD-B758928C2206}"/>
                </a:ext>
              </a:extLst>
            </p:cNvPr>
            <p:cNvSpPr txBox="1"/>
            <p:nvPr/>
          </p:nvSpPr>
          <p:spPr>
            <a:xfrm>
              <a:off x="4836261" y="3981537"/>
              <a:ext cx="18946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Bus stop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638A293-763C-9343-8DDE-33D1261959C4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D57114D-A659-65AD-E735-26D4BF88B707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1B94130-232E-BD9D-DA6F-C4BA10A050A1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79%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FA96D5B-201A-03B0-741D-E87070D720D2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76%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Arrow: Up 110">
              <a:extLst>
                <a:ext uri="{FF2B5EF4-FFF2-40B4-BE49-F238E27FC236}">
                  <a16:creationId xmlns:a16="http://schemas.microsoft.com/office/drawing/2014/main" id="{1CE41D98-5A75-5403-EAEF-33C5AF5EEC36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7C2FDFA-FE26-F314-5080-FE9652C699C7}"/>
                </a:ext>
              </a:extLst>
            </p:cNvPr>
            <p:cNvCxnSpPr>
              <a:cxnSpLocks/>
              <a:stCxn id="107" idx="0"/>
              <a:endCxn id="106" idx="2"/>
            </p:cNvCxnSpPr>
            <p:nvPr/>
          </p:nvCxnSpPr>
          <p:spPr>
            <a:xfrm flipV="1">
              <a:off x="5782666" y="4273925"/>
              <a:ext cx="913" cy="726343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D7778C6-BEDF-BCF5-6328-F30610A68956}"/>
              </a:ext>
            </a:extLst>
          </p:cNvPr>
          <p:cNvGrpSpPr/>
          <p:nvPr/>
        </p:nvGrpSpPr>
        <p:grpSpPr>
          <a:xfrm>
            <a:off x="4208181" y="4083320"/>
            <a:ext cx="1289918" cy="2529341"/>
            <a:chOff x="5132220" y="3981537"/>
            <a:chExt cx="1289918" cy="2529341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44FE012-F425-FDB0-A57A-942DB5E153BC}"/>
                </a:ext>
              </a:extLst>
            </p:cNvPr>
            <p:cNvSpPr txBox="1"/>
            <p:nvPr/>
          </p:nvSpPr>
          <p:spPr>
            <a:xfrm>
              <a:off x="5132220" y="3981537"/>
              <a:ext cx="12899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Punctuality at the bus stop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A89927A-5984-48CE-67C3-5C9A96C87354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0F448DF-663A-56DC-459A-2BBAB973622E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120550F-D9CE-29D4-5DA7-26A3079882E0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75%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D844738-1CC8-4D4F-088C-C082262EC964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70%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Arrow: Up 118">
              <a:extLst>
                <a:ext uri="{FF2B5EF4-FFF2-40B4-BE49-F238E27FC236}">
                  <a16:creationId xmlns:a16="http://schemas.microsoft.com/office/drawing/2014/main" id="{90F0C322-49E4-C295-C598-9D68EF0BE4D4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24B8B5-3745-C6D0-1E4B-C4C681177413}"/>
                </a:ext>
              </a:extLst>
            </p:cNvPr>
            <p:cNvCxnSpPr>
              <a:cxnSpLocks/>
              <a:stCxn id="115" idx="0"/>
            </p:cNvCxnSpPr>
            <p:nvPr/>
          </p:nvCxnSpPr>
          <p:spPr>
            <a:xfrm flipV="1">
              <a:off x="5782666" y="4547016"/>
              <a:ext cx="0" cy="453252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8FD869-EB04-A079-7DC4-747BE26DC9AF}"/>
              </a:ext>
            </a:extLst>
          </p:cNvPr>
          <p:cNvGrpSpPr/>
          <p:nvPr/>
        </p:nvGrpSpPr>
        <p:grpSpPr>
          <a:xfrm>
            <a:off x="2257692" y="4083320"/>
            <a:ext cx="1894636" cy="2529341"/>
            <a:chOff x="4836261" y="3981537"/>
            <a:chExt cx="1894636" cy="252934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33F1050-89AE-5C78-C3FD-C287271DD44E}"/>
                </a:ext>
              </a:extLst>
            </p:cNvPr>
            <p:cNvSpPr txBox="1"/>
            <p:nvPr/>
          </p:nvSpPr>
          <p:spPr>
            <a:xfrm>
              <a:off x="4836261" y="3981537"/>
              <a:ext cx="18946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bus driver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5B3205A-BB1D-746D-74E9-3051BD42DE58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679770A-E64B-AE71-67C9-20D7752644F6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28A02C5-372E-3B0C-FD1B-C53D7C858414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87%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FB32CFD-64EC-D0E2-AE72-CF8ED8C5D7EF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85%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Arrow: Up 126">
              <a:extLst>
                <a:ext uri="{FF2B5EF4-FFF2-40B4-BE49-F238E27FC236}">
                  <a16:creationId xmlns:a16="http://schemas.microsoft.com/office/drawing/2014/main" id="{96FA1B4C-3F9B-85EB-C59D-B21357A96561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7276148-BFA7-7BF3-7C25-FE5CAB526C38}"/>
                </a:ext>
              </a:extLst>
            </p:cNvPr>
            <p:cNvCxnSpPr>
              <a:cxnSpLocks/>
              <a:stCxn id="123" idx="0"/>
              <a:endCxn id="122" idx="2"/>
            </p:cNvCxnSpPr>
            <p:nvPr/>
          </p:nvCxnSpPr>
          <p:spPr>
            <a:xfrm flipV="1">
              <a:off x="5782666" y="4273925"/>
              <a:ext cx="913" cy="726343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44BBA1C-7167-F860-6BB3-A021A021789F}"/>
              </a:ext>
            </a:extLst>
          </p:cNvPr>
          <p:cNvGrpSpPr/>
          <p:nvPr/>
        </p:nvGrpSpPr>
        <p:grpSpPr>
          <a:xfrm>
            <a:off x="1070892" y="4083320"/>
            <a:ext cx="1242674" cy="2529341"/>
            <a:chOff x="5155842" y="3981537"/>
            <a:chExt cx="1242674" cy="2529341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44E177C-8057-4EF1-0BD3-BC8FC20A420B}"/>
                </a:ext>
              </a:extLst>
            </p:cNvPr>
            <p:cNvSpPr txBox="1"/>
            <p:nvPr/>
          </p:nvSpPr>
          <p:spPr>
            <a:xfrm>
              <a:off x="5155842" y="3981537"/>
              <a:ext cx="12426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Time the journey took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A3BAC38-B483-ACCB-A85E-AA6C6964375C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BE3B10C-0569-66AB-C22A-38CE7749EBE7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FCA3BAA-33E6-DDC2-7A2C-883A90182842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6717BA8-5DD7-0756-8DBF-39443161F62A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81%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Arrow: Up 134">
              <a:extLst>
                <a:ext uri="{FF2B5EF4-FFF2-40B4-BE49-F238E27FC236}">
                  <a16:creationId xmlns:a16="http://schemas.microsoft.com/office/drawing/2014/main" id="{80ECA094-6CCC-4715-3F2E-D9645CA9E47E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CA2A97D-0491-2CC6-7281-F9C718FC8753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5782666" y="4644791"/>
              <a:ext cx="913" cy="355477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31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6F73B-D352-6572-E82E-5788EA024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on a bus&#10;&#10;AI-generated content may be incorrect.">
            <a:extLst>
              <a:ext uri="{FF2B5EF4-FFF2-40B4-BE49-F238E27FC236}">
                <a16:creationId xmlns:a16="http://schemas.microsoft.com/office/drawing/2014/main" id="{BED7D98A-C8BA-A87E-1EAC-9560F82D3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3" y="534094"/>
            <a:ext cx="11593507" cy="3411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3313E3-12C7-E8E5-AA4D-9A2B30083D5D}"/>
              </a:ext>
            </a:extLst>
          </p:cNvPr>
          <p:cNvSpPr txBox="1"/>
          <p:nvPr/>
        </p:nvSpPr>
        <p:spPr>
          <a:xfrm>
            <a:off x="907774" y="-567617"/>
            <a:ext cx="4465160" cy="18090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Scotland 2024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satisfaction results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6EBEDF-D9AB-115A-7D00-3C80372B6F0C}"/>
              </a:ext>
            </a:extLst>
          </p:cNvPr>
          <p:cNvCxnSpPr>
            <a:cxnSpLocks/>
          </p:cNvCxnSpPr>
          <p:nvPr/>
        </p:nvCxnSpPr>
        <p:spPr>
          <a:xfrm>
            <a:off x="500584" y="1402266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AC0663-12C1-0E78-182A-E1E82A8A4B03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2A53E2B-A1EE-7DB6-DD20-38743BA32B6D}"/>
              </a:ext>
            </a:extLst>
          </p:cNvPr>
          <p:cNvGrpSpPr/>
          <p:nvPr/>
        </p:nvGrpSpPr>
        <p:grpSpPr>
          <a:xfrm>
            <a:off x="5592052" y="4083320"/>
            <a:ext cx="1894636" cy="2529341"/>
            <a:chOff x="4836261" y="3981537"/>
            <a:chExt cx="1894636" cy="252934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D68FB0B-731B-1B2E-33F6-C7EDD4161CEB}"/>
                </a:ext>
              </a:extLst>
            </p:cNvPr>
            <p:cNvSpPr txBox="1"/>
            <p:nvPr/>
          </p:nvSpPr>
          <p:spPr>
            <a:xfrm>
              <a:off x="4836261" y="3981537"/>
              <a:ext cx="189463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Overall passenger satisfaction with their bus journey that day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CDC0860-E44A-2B32-AB4D-A16740A016FB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9CBD8EC-3123-93C9-B7A7-EBC1595C1E82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38A933F-EEBD-E303-8DB9-85C83D31A821}"/>
                </a:ext>
              </a:extLst>
            </p:cNvPr>
            <p:cNvSpPr txBox="1"/>
            <p:nvPr/>
          </p:nvSpPr>
          <p:spPr>
            <a:xfrm>
              <a:off x="5266944" y="5262872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86%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BFDCB12-8D5A-0B4B-EEEC-FA924EFF6F41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86%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B8DAFE5-333B-C850-4FBD-965B652DEA44}"/>
                </a:ext>
              </a:extLst>
            </p:cNvPr>
            <p:cNvCxnSpPr>
              <a:cxnSpLocks/>
              <a:stCxn id="83" idx="0"/>
              <a:endCxn id="82" idx="2"/>
            </p:cNvCxnSpPr>
            <p:nvPr/>
          </p:nvCxnSpPr>
          <p:spPr>
            <a:xfrm flipV="1">
              <a:off x="5782666" y="4674034"/>
              <a:ext cx="913" cy="326234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617B3FF-7628-EC23-E7C0-BB4677D74A96}"/>
              </a:ext>
            </a:extLst>
          </p:cNvPr>
          <p:cNvGrpSpPr/>
          <p:nvPr/>
        </p:nvGrpSpPr>
        <p:grpSpPr>
          <a:xfrm>
            <a:off x="7497108" y="4083320"/>
            <a:ext cx="1463953" cy="2529341"/>
            <a:chOff x="5045735" y="3981537"/>
            <a:chExt cx="1463953" cy="2529341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1DF8ECD-3609-3239-F445-38FF307FC7EA}"/>
                </a:ext>
              </a:extLst>
            </p:cNvPr>
            <p:cNvSpPr txBox="1"/>
            <p:nvPr/>
          </p:nvSpPr>
          <p:spPr>
            <a:xfrm>
              <a:off x="5045735" y="3981537"/>
              <a:ext cx="146395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Value for money for fare payers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E7B4526-80C5-1108-D308-C8D0C858BD0C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5E8DAFD-2292-B96C-8189-CFD0A7FF5716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C34625B-B7B4-A9CB-1093-4867BED68F71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75%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1268924-9D49-A076-4564-67C3844ABD14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68%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Arrow: Up 94">
              <a:extLst>
                <a:ext uri="{FF2B5EF4-FFF2-40B4-BE49-F238E27FC236}">
                  <a16:creationId xmlns:a16="http://schemas.microsoft.com/office/drawing/2014/main" id="{4D1BF542-89ED-F32C-6013-D5600F01D683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7D7959-B196-320C-4C87-D0C98F295FE5}"/>
                </a:ext>
              </a:extLst>
            </p:cNvPr>
            <p:cNvCxnSpPr>
              <a:cxnSpLocks/>
              <a:stCxn id="91" idx="0"/>
              <a:endCxn id="90" idx="2"/>
            </p:cNvCxnSpPr>
            <p:nvPr/>
          </p:nvCxnSpPr>
          <p:spPr>
            <a:xfrm flipH="1" flipV="1">
              <a:off x="5777712" y="4473980"/>
              <a:ext cx="4954" cy="526288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BF48017-DFCC-3944-7AB0-19B66699ECC1}"/>
              </a:ext>
            </a:extLst>
          </p:cNvPr>
          <p:cNvGrpSpPr/>
          <p:nvPr/>
        </p:nvGrpSpPr>
        <p:grpSpPr>
          <a:xfrm>
            <a:off x="8975218" y="4083320"/>
            <a:ext cx="1463953" cy="2529341"/>
            <a:chOff x="5044822" y="3981537"/>
            <a:chExt cx="1463953" cy="2529341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967E72B-B923-C5D4-10C1-D25EDAFD7C2B}"/>
                </a:ext>
              </a:extLst>
            </p:cNvPr>
            <p:cNvSpPr txBox="1"/>
            <p:nvPr/>
          </p:nvSpPr>
          <p:spPr>
            <a:xfrm>
              <a:off x="5044822" y="3981537"/>
              <a:ext cx="146395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Waiting time at the bus stop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1805E41-1B3B-0DC5-D677-8D7999081AAD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C7E420B-9261-244E-34D2-99285A5C65C0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688957F-7B72-2A45-F0DF-82321CBD55C4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78%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14FD09F-2B58-4AC5-2EDC-A9FC6B452D63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77%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Arrow: Up 102">
              <a:extLst>
                <a:ext uri="{FF2B5EF4-FFF2-40B4-BE49-F238E27FC236}">
                  <a16:creationId xmlns:a16="http://schemas.microsoft.com/office/drawing/2014/main" id="{58B5BD93-C9E8-35C7-8036-73076164823E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D17EBAD-2C4C-3CAE-5EB9-85A874C880ED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 flipV="1">
              <a:off x="5782666" y="4547016"/>
              <a:ext cx="913" cy="453252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8F68127-C8B0-7C75-B6AC-8F8DF4D59869}"/>
              </a:ext>
            </a:extLst>
          </p:cNvPr>
          <p:cNvGrpSpPr/>
          <p:nvPr/>
        </p:nvGrpSpPr>
        <p:grpSpPr>
          <a:xfrm>
            <a:off x="10364803" y="4083320"/>
            <a:ext cx="1894636" cy="2529341"/>
            <a:chOff x="4836261" y="3981537"/>
            <a:chExt cx="1894636" cy="252934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1274494-3F92-0C9B-1D38-76BE5740F843}"/>
                </a:ext>
              </a:extLst>
            </p:cNvPr>
            <p:cNvSpPr txBox="1"/>
            <p:nvPr/>
          </p:nvSpPr>
          <p:spPr>
            <a:xfrm>
              <a:off x="4836261" y="3981537"/>
              <a:ext cx="18946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Bus stop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069B2E4-D1B8-633D-F283-43769B786A38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AAC4C9E-37C7-7F21-220F-97D7F8BEF093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2D9BF3A-8275-EDF6-1AD8-4F571DA7AFF5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82%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834B5A7-C6B5-7D8D-6D00-7451338780E6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Arrow: Up 110">
              <a:extLst>
                <a:ext uri="{FF2B5EF4-FFF2-40B4-BE49-F238E27FC236}">
                  <a16:creationId xmlns:a16="http://schemas.microsoft.com/office/drawing/2014/main" id="{E4020B31-14BF-A577-635E-2080DA29E2CD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43D5B57-05DE-ACC5-82E7-33B41ACF4A51}"/>
                </a:ext>
              </a:extLst>
            </p:cNvPr>
            <p:cNvCxnSpPr>
              <a:cxnSpLocks/>
              <a:stCxn id="107" idx="0"/>
              <a:endCxn id="106" idx="2"/>
            </p:cNvCxnSpPr>
            <p:nvPr/>
          </p:nvCxnSpPr>
          <p:spPr>
            <a:xfrm flipV="1">
              <a:off x="5782666" y="4273925"/>
              <a:ext cx="913" cy="726343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B0EBC70-76B5-258F-86F1-9275F14EBCE3}"/>
              </a:ext>
            </a:extLst>
          </p:cNvPr>
          <p:cNvGrpSpPr/>
          <p:nvPr/>
        </p:nvGrpSpPr>
        <p:grpSpPr>
          <a:xfrm>
            <a:off x="4208181" y="4083320"/>
            <a:ext cx="1289918" cy="2529341"/>
            <a:chOff x="5132220" y="3981537"/>
            <a:chExt cx="1289918" cy="2529341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62A4354-48FB-C495-1A1C-EEFECBB4048E}"/>
                </a:ext>
              </a:extLst>
            </p:cNvPr>
            <p:cNvSpPr txBox="1"/>
            <p:nvPr/>
          </p:nvSpPr>
          <p:spPr>
            <a:xfrm>
              <a:off x="5132220" y="3981537"/>
              <a:ext cx="12899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Punctuality at the bus stop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1649253-A18A-C7C5-261E-DA4D11EBF5DF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76567FA-C6F2-89FA-D574-A40FB31F90BC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D7680BB-D5FE-D070-819C-0FFB4490C20F}"/>
                </a:ext>
              </a:extLst>
            </p:cNvPr>
            <p:cNvSpPr txBox="1"/>
            <p:nvPr/>
          </p:nvSpPr>
          <p:spPr>
            <a:xfrm>
              <a:off x="5266944" y="5285156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8900376-5432-D878-B278-9C3104D31AC6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81%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FD67CB4-7293-0DDC-8D92-5306D06D9EB1}"/>
                </a:ext>
              </a:extLst>
            </p:cNvPr>
            <p:cNvCxnSpPr>
              <a:cxnSpLocks/>
              <a:stCxn id="115" idx="0"/>
            </p:cNvCxnSpPr>
            <p:nvPr/>
          </p:nvCxnSpPr>
          <p:spPr>
            <a:xfrm flipV="1">
              <a:off x="5782666" y="4547016"/>
              <a:ext cx="0" cy="453252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3DEB1BE-D752-5A23-87CD-BC12F872A04F}"/>
              </a:ext>
            </a:extLst>
          </p:cNvPr>
          <p:cNvGrpSpPr/>
          <p:nvPr/>
        </p:nvGrpSpPr>
        <p:grpSpPr>
          <a:xfrm>
            <a:off x="2257692" y="4083320"/>
            <a:ext cx="1894636" cy="2529341"/>
            <a:chOff x="4836261" y="3981537"/>
            <a:chExt cx="1894636" cy="252934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43F844E-70AC-FB2B-4F25-AE23E4C1AF21}"/>
                </a:ext>
              </a:extLst>
            </p:cNvPr>
            <p:cNvSpPr txBox="1"/>
            <p:nvPr/>
          </p:nvSpPr>
          <p:spPr>
            <a:xfrm>
              <a:off x="4836261" y="3981537"/>
              <a:ext cx="18946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bus driver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865621D-8BEA-5A1D-88E4-BEBEE3975063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DC44B81-8494-5C33-30CD-9F89EA554014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EAF564A-6872-D46E-6DE0-676C5481838C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90%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E71EC8-72EE-7098-51BE-817598686F12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89%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Arrow: Up 126">
              <a:extLst>
                <a:ext uri="{FF2B5EF4-FFF2-40B4-BE49-F238E27FC236}">
                  <a16:creationId xmlns:a16="http://schemas.microsoft.com/office/drawing/2014/main" id="{235B1BF5-26B3-B15C-2C39-ECFAFF89351A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2D8DF75-68B9-3E33-B18B-520D030F3037}"/>
                </a:ext>
              </a:extLst>
            </p:cNvPr>
            <p:cNvCxnSpPr>
              <a:cxnSpLocks/>
              <a:stCxn id="123" idx="0"/>
              <a:endCxn id="122" idx="2"/>
            </p:cNvCxnSpPr>
            <p:nvPr/>
          </p:nvCxnSpPr>
          <p:spPr>
            <a:xfrm flipV="1">
              <a:off x="5782666" y="4273925"/>
              <a:ext cx="913" cy="726343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9603702-0F1B-37D0-4840-FBD617844FD2}"/>
              </a:ext>
            </a:extLst>
          </p:cNvPr>
          <p:cNvGrpSpPr/>
          <p:nvPr/>
        </p:nvGrpSpPr>
        <p:grpSpPr>
          <a:xfrm>
            <a:off x="1070892" y="4083320"/>
            <a:ext cx="1242674" cy="2529341"/>
            <a:chOff x="5155842" y="3981537"/>
            <a:chExt cx="1242674" cy="2529341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E50702B-E226-A032-21F3-49EB37B0EC99}"/>
                </a:ext>
              </a:extLst>
            </p:cNvPr>
            <p:cNvSpPr txBox="1"/>
            <p:nvPr/>
          </p:nvSpPr>
          <p:spPr>
            <a:xfrm>
              <a:off x="5155842" y="3981537"/>
              <a:ext cx="12426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Time the journey took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AE86468-5C0A-B822-0C97-28E37C1919CA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E5D1BE2-EC83-C964-771E-A30028F07D00}"/>
                </a:ext>
              </a:extLst>
            </p:cNvPr>
            <p:cNvSpPr/>
            <p:nvPr/>
          </p:nvSpPr>
          <p:spPr>
            <a:xfrm>
              <a:off x="5473598" y="5892743"/>
              <a:ext cx="618135" cy="6181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8623953-3CF1-2CA0-77A6-C3678E786507}"/>
                </a:ext>
              </a:extLst>
            </p:cNvPr>
            <p:cNvSpPr txBox="1"/>
            <p:nvPr/>
          </p:nvSpPr>
          <p:spPr>
            <a:xfrm>
              <a:off x="5266944" y="5370207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85%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95F2658-5A05-13DE-13C7-521D9ECAC568}"/>
                </a:ext>
              </a:extLst>
            </p:cNvPr>
            <p:cNvSpPr txBox="1"/>
            <p:nvPr/>
          </p:nvSpPr>
          <p:spPr>
            <a:xfrm>
              <a:off x="5473598" y="6049913"/>
              <a:ext cx="607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83%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Arrow: Up 134">
              <a:extLst>
                <a:ext uri="{FF2B5EF4-FFF2-40B4-BE49-F238E27FC236}">
                  <a16:creationId xmlns:a16="http://schemas.microsoft.com/office/drawing/2014/main" id="{D0546646-2A6B-1AA6-F8FB-EAFD7F2CFA38}"/>
                </a:ext>
              </a:extLst>
            </p:cNvPr>
            <p:cNvSpPr/>
            <p:nvPr/>
          </p:nvSpPr>
          <p:spPr>
            <a:xfrm>
              <a:off x="5634532" y="5073304"/>
              <a:ext cx="298095" cy="2962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DB76722-A98B-8A61-51D7-E21C8D420644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5782666" y="4644791"/>
              <a:ext cx="913" cy="355477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65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0DB21-63ED-B2AA-00EB-FBCB6C761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on a bus&#10;&#10;AI-generated content may be incorrect.">
            <a:extLst>
              <a:ext uri="{FF2B5EF4-FFF2-40B4-BE49-F238E27FC236}">
                <a16:creationId xmlns:a16="http://schemas.microsoft.com/office/drawing/2014/main" id="{78510B55-2DD9-C53F-5A9F-23AF06C50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3" y="534094"/>
            <a:ext cx="11593507" cy="3411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5F0403-04E9-E646-20CF-F6DC0F463C9A}"/>
              </a:ext>
            </a:extLst>
          </p:cNvPr>
          <p:cNvSpPr txBox="1"/>
          <p:nvPr/>
        </p:nvSpPr>
        <p:spPr>
          <a:xfrm>
            <a:off x="907774" y="-567617"/>
            <a:ext cx="4248947" cy="18090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Wales 2024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satisfaction results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607268-1837-C145-C9FD-CE304072C86D}"/>
              </a:ext>
            </a:extLst>
          </p:cNvPr>
          <p:cNvCxnSpPr>
            <a:cxnSpLocks/>
          </p:cNvCxnSpPr>
          <p:nvPr/>
        </p:nvCxnSpPr>
        <p:spPr>
          <a:xfrm>
            <a:off x="500584" y="1402266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DCA50D-9940-DE44-F4E7-593D70C927EE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62BF19E-E7EC-0805-76D7-3DC7E90AAF5F}"/>
              </a:ext>
            </a:extLst>
          </p:cNvPr>
          <p:cNvGrpSpPr/>
          <p:nvPr/>
        </p:nvGrpSpPr>
        <p:grpSpPr>
          <a:xfrm>
            <a:off x="5592052" y="4083320"/>
            <a:ext cx="1894636" cy="2050174"/>
            <a:chOff x="4836261" y="3981537"/>
            <a:chExt cx="1894636" cy="2050174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7E807C4-EA13-40AD-59A2-E78D32467912}"/>
                </a:ext>
              </a:extLst>
            </p:cNvPr>
            <p:cNvSpPr txBox="1"/>
            <p:nvPr/>
          </p:nvSpPr>
          <p:spPr>
            <a:xfrm>
              <a:off x="4836261" y="3981537"/>
              <a:ext cx="189463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Overall passenger satisfaction with their bus journey that day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426AB9A-3880-74C6-A88A-A8E802BF5487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7952426-72CC-7F06-188E-6203F36199FB}"/>
                </a:ext>
              </a:extLst>
            </p:cNvPr>
            <p:cNvSpPr txBox="1"/>
            <p:nvPr/>
          </p:nvSpPr>
          <p:spPr>
            <a:xfrm>
              <a:off x="5282695" y="5262872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84%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B723AC8-2FE4-6AD2-20F9-7F47AAD1156A}"/>
                </a:ext>
              </a:extLst>
            </p:cNvPr>
            <p:cNvCxnSpPr>
              <a:cxnSpLocks/>
              <a:stCxn id="83" idx="0"/>
              <a:endCxn id="82" idx="2"/>
            </p:cNvCxnSpPr>
            <p:nvPr/>
          </p:nvCxnSpPr>
          <p:spPr>
            <a:xfrm flipV="1">
              <a:off x="5782666" y="4674034"/>
              <a:ext cx="913" cy="326234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C61AAF5-2B12-9AB1-9265-082AE23D242B}"/>
              </a:ext>
            </a:extLst>
          </p:cNvPr>
          <p:cNvGrpSpPr/>
          <p:nvPr/>
        </p:nvGrpSpPr>
        <p:grpSpPr>
          <a:xfrm>
            <a:off x="7497108" y="4083320"/>
            <a:ext cx="1463953" cy="2050174"/>
            <a:chOff x="5045735" y="3981537"/>
            <a:chExt cx="1463953" cy="205017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2026C84-3158-7C97-ABDD-11C6ACB2A753}"/>
                </a:ext>
              </a:extLst>
            </p:cNvPr>
            <p:cNvSpPr txBox="1"/>
            <p:nvPr/>
          </p:nvSpPr>
          <p:spPr>
            <a:xfrm>
              <a:off x="5045735" y="3981537"/>
              <a:ext cx="146395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Value for money for fare payers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12A3B35-BAC2-729F-4268-CB546E528A53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1C7F56E-6983-EBB8-836A-A2D62B0ABD09}"/>
                </a:ext>
              </a:extLst>
            </p:cNvPr>
            <p:cNvSpPr txBox="1"/>
            <p:nvPr/>
          </p:nvSpPr>
          <p:spPr>
            <a:xfrm>
              <a:off x="5266944" y="5284096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62%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C62EE7F-AFAD-0D32-A77A-0750B8B049A7}"/>
                </a:ext>
              </a:extLst>
            </p:cNvPr>
            <p:cNvCxnSpPr>
              <a:cxnSpLocks/>
              <a:stCxn id="91" idx="0"/>
              <a:endCxn id="90" idx="2"/>
            </p:cNvCxnSpPr>
            <p:nvPr/>
          </p:nvCxnSpPr>
          <p:spPr>
            <a:xfrm flipH="1" flipV="1">
              <a:off x="5777712" y="4473980"/>
              <a:ext cx="4954" cy="526288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641F0DE-11F8-B7AF-DDF6-11C09AB36195}"/>
              </a:ext>
            </a:extLst>
          </p:cNvPr>
          <p:cNvGrpSpPr/>
          <p:nvPr/>
        </p:nvGrpSpPr>
        <p:grpSpPr>
          <a:xfrm>
            <a:off x="8975218" y="4083320"/>
            <a:ext cx="1463953" cy="2050174"/>
            <a:chOff x="5044822" y="3981537"/>
            <a:chExt cx="1463953" cy="205017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D64A582-45D7-A966-A5C0-069C37C693EC}"/>
                </a:ext>
              </a:extLst>
            </p:cNvPr>
            <p:cNvSpPr txBox="1"/>
            <p:nvPr/>
          </p:nvSpPr>
          <p:spPr>
            <a:xfrm>
              <a:off x="5044822" y="3981537"/>
              <a:ext cx="146395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Waiting time at the bus stop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E30C2E6-AED3-A035-88C8-A05E7189AF79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A13F288-29CE-8B0E-0DF2-A3630DEF7683}"/>
                </a:ext>
              </a:extLst>
            </p:cNvPr>
            <p:cNvSpPr txBox="1"/>
            <p:nvPr/>
          </p:nvSpPr>
          <p:spPr>
            <a:xfrm>
              <a:off x="5266944" y="5283035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72%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291593B-5FEE-E268-A116-A6E1FAD5068C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 flipV="1">
              <a:off x="5782666" y="4547016"/>
              <a:ext cx="913" cy="453252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59A929D-7D31-3A45-13F7-F8B3F70361D0}"/>
              </a:ext>
            </a:extLst>
          </p:cNvPr>
          <p:cNvGrpSpPr/>
          <p:nvPr/>
        </p:nvGrpSpPr>
        <p:grpSpPr>
          <a:xfrm>
            <a:off x="10364803" y="4083320"/>
            <a:ext cx="1894636" cy="2050174"/>
            <a:chOff x="4836261" y="3981537"/>
            <a:chExt cx="1894636" cy="2050174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C9A172F-D821-0A37-ECF9-39E2230892C8}"/>
                </a:ext>
              </a:extLst>
            </p:cNvPr>
            <p:cNvSpPr txBox="1"/>
            <p:nvPr/>
          </p:nvSpPr>
          <p:spPr>
            <a:xfrm>
              <a:off x="4836261" y="3981537"/>
              <a:ext cx="18946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Bus stop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BB990E1-827A-6912-9640-360ABEC648CD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37B422D-A2D6-49ED-4B76-D8F87BE70D2E}"/>
                </a:ext>
              </a:extLst>
            </p:cNvPr>
            <p:cNvSpPr txBox="1"/>
            <p:nvPr/>
          </p:nvSpPr>
          <p:spPr>
            <a:xfrm>
              <a:off x="5266944" y="5283035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77%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15DF131-BDB8-A288-DD99-D4752B87BC33}"/>
                </a:ext>
              </a:extLst>
            </p:cNvPr>
            <p:cNvCxnSpPr>
              <a:cxnSpLocks/>
              <a:stCxn id="107" idx="0"/>
              <a:endCxn id="106" idx="2"/>
            </p:cNvCxnSpPr>
            <p:nvPr/>
          </p:nvCxnSpPr>
          <p:spPr>
            <a:xfrm flipV="1">
              <a:off x="5782666" y="4273925"/>
              <a:ext cx="913" cy="726343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641509A-8A28-A6F0-6F83-E34A07A9E53A}"/>
              </a:ext>
            </a:extLst>
          </p:cNvPr>
          <p:cNvGrpSpPr/>
          <p:nvPr/>
        </p:nvGrpSpPr>
        <p:grpSpPr>
          <a:xfrm>
            <a:off x="4208181" y="4083320"/>
            <a:ext cx="1289918" cy="2050174"/>
            <a:chOff x="5132220" y="3981537"/>
            <a:chExt cx="1289918" cy="2050174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9173AE4-E42A-09C2-83A8-4BA15FD6D822}"/>
                </a:ext>
              </a:extLst>
            </p:cNvPr>
            <p:cNvSpPr txBox="1"/>
            <p:nvPr/>
          </p:nvSpPr>
          <p:spPr>
            <a:xfrm>
              <a:off x="5132220" y="3981537"/>
              <a:ext cx="12899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Punctuality at the bus stop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D6DA236-1FE4-2B6E-FE32-02F87E3B9116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EC14794-A993-A5D5-C1E1-38B9BD805B76}"/>
                </a:ext>
              </a:extLst>
            </p:cNvPr>
            <p:cNvSpPr txBox="1"/>
            <p:nvPr/>
          </p:nvSpPr>
          <p:spPr>
            <a:xfrm>
              <a:off x="5266944" y="5250180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77%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A2B572B-55A1-AA5E-30EA-D0AD710ABF07}"/>
                </a:ext>
              </a:extLst>
            </p:cNvPr>
            <p:cNvCxnSpPr>
              <a:cxnSpLocks/>
              <a:stCxn id="115" idx="0"/>
            </p:cNvCxnSpPr>
            <p:nvPr/>
          </p:nvCxnSpPr>
          <p:spPr>
            <a:xfrm flipV="1">
              <a:off x="5782666" y="4547016"/>
              <a:ext cx="0" cy="453252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362BC96-EFCF-D80E-A529-863058C0FC38}"/>
              </a:ext>
            </a:extLst>
          </p:cNvPr>
          <p:cNvGrpSpPr/>
          <p:nvPr/>
        </p:nvGrpSpPr>
        <p:grpSpPr>
          <a:xfrm>
            <a:off x="2257692" y="4083320"/>
            <a:ext cx="1894636" cy="2050174"/>
            <a:chOff x="4836261" y="3981537"/>
            <a:chExt cx="1894636" cy="2050174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6834C04-7E6A-D66F-8F85-891233FECC04}"/>
                </a:ext>
              </a:extLst>
            </p:cNvPr>
            <p:cNvSpPr txBox="1"/>
            <p:nvPr/>
          </p:nvSpPr>
          <p:spPr>
            <a:xfrm>
              <a:off x="4836261" y="3981537"/>
              <a:ext cx="18946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bus driver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313A75C-E2D8-58AB-4667-CC66960FB0BE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31E94D4-349E-A67E-2428-D0C3F8DC20D1}"/>
                </a:ext>
              </a:extLst>
            </p:cNvPr>
            <p:cNvSpPr txBox="1"/>
            <p:nvPr/>
          </p:nvSpPr>
          <p:spPr>
            <a:xfrm>
              <a:off x="5266944" y="5255136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88%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F8C4A95-CA08-8793-9FD0-E380A1905FA2}"/>
                </a:ext>
              </a:extLst>
            </p:cNvPr>
            <p:cNvCxnSpPr>
              <a:cxnSpLocks/>
              <a:stCxn id="123" idx="0"/>
              <a:endCxn id="122" idx="2"/>
            </p:cNvCxnSpPr>
            <p:nvPr/>
          </p:nvCxnSpPr>
          <p:spPr>
            <a:xfrm flipV="1">
              <a:off x="5782666" y="4273925"/>
              <a:ext cx="913" cy="726343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7834AA1-72FE-276D-0CAE-7BC7DB518FF1}"/>
              </a:ext>
            </a:extLst>
          </p:cNvPr>
          <p:cNvGrpSpPr/>
          <p:nvPr/>
        </p:nvGrpSpPr>
        <p:grpSpPr>
          <a:xfrm>
            <a:off x="1070892" y="4083320"/>
            <a:ext cx="1242674" cy="2050174"/>
            <a:chOff x="5155842" y="3981537"/>
            <a:chExt cx="1242674" cy="2050174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650725E-CFF0-5011-03A3-A4C3824AC8E5}"/>
                </a:ext>
              </a:extLst>
            </p:cNvPr>
            <p:cNvSpPr txBox="1"/>
            <p:nvPr/>
          </p:nvSpPr>
          <p:spPr>
            <a:xfrm>
              <a:off x="5155842" y="3981537"/>
              <a:ext cx="12426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Time the journey took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2043120-6C8D-0F76-A6C7-DE6E983F5B63}"/>
                </a:ext>
              </a:extLst>
            </p:cNvPr>
            <p:cNvSpPr/>
            <p:nvPr/>
          </p:nvSpPr>
          <p:spPr>
            <a:xfrm>
              <a:off x="5266944" y="5000268"/>
              <a:ext cx="1031443" cy="1031443"/>
            </a:xfrm>
            <a:prstGeom prst="ellipse">
              <a:avLst/>
            </a:prstGeom>
            <a:solidFill>
              <a:srgbClr val="007CB0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986D858-B465-1531-62AE-EFCCC904EB0F}"/>
                </a:ext>
              </a:extLst>
            </p:cNvPr>
            <p:cNvSpPr txBox="1"/>
            <p:nvPr/>
          </p:nvSpPr>
          <p:spPr>
            <a:xfrm>
              <a:off x="5266944" y="5262872"/>
              <a:ext cx="1031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84%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0005D48-4A02-AB66-0568-3B6B8AF4A536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5782666" y="4644791"/>
              <a:ext cx="913" cy="355477"/>
            </a:xfrm>
            <a:prstGeom prst="line">
              <a:avLst/>
            </a:prstGeom>
            <a:ln w="38100">
              <a:solidFill>
                <a:srgbClr val="007CB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99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9C4E9-9552-DB44-D8D9-A27B08A40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059982-2A79-C6E7-50A3-93B621F17A1B}"/>
              </a:ext>
            </a:extLst>
          </p:cNvPr>
          <p:cNvSpPr txBox="1"/>
          <p:nvPr/>
        </p:nvSpPr>
        <p:spPr>
          <a:xfrm>
            <a:off x="907774" y="1228098"/>
            <a:ext cx="2729803" cy="24361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CB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journey satisfaction by area type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 England)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AAB5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77EA9E-EDB2-EA00-C3AA-CA304A0F5685}"/>
              </a:ext>
            </a:extLst>
          </p:cNvPr>
          <p:cNvCxnSpPr>
            <a:cxnSpLocks/>
          </p:cNvCxnSpPr>
          <p:nvPr/>
        </p:nvCxnSpPr>
        <p:spPr>
          <a:xfrm>
            <a:off x="500584" y="3992242"/>
            <a:ext cx="1560129" cy="0"/>
          </a:xfrm>
          <a:prstGeom prst="line">
            <a:avLst/>
          </a:prstGeom>
          <a:ln w="38100">
            <a:solidFill>
              <a:srgbClr val="AAB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020CFC-DFBE-13A4-255F-9994A24EB1C0}"/>
              </a:ext>
            </a:extLst>
          </p:cNvPr>
          <p:cNvSpPr txBox="1"/>
          <p:nvPr/>
        </p:nvSpPr>
        <p:spPr>
          <a:xfrm>
            <a:off x="3712191" y="5821613"/>
            <a:ext cx="7306992" cy="4990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journey satisfaction (% very or fairly satisfied)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5A7C9CC-57EB-6255-C8AF-CAFD66E0324B}"/>
              </a:ext>
            </a:extLst>
          </p:cNvPr>
          <p:cNvSpPr/>
          <p:nvPr/>
        </p:nvSpPr>
        <p:spPr>
          <a:xfrm>
            <a:off x="-1" y="1"/>
            <a:ext cx="846831" cy="6857999"/>
          </a:xfrm>
          <a:custGeom>
            <a:avLst/>
            <a:gdLst>
              <a:gd name="connsiteX0" fmla="*/ 6626 w 927652"/>
              <a:gd name="connsiteY0" fmla="*/ 0 h 7043530"/>
              <a:gd name="connsiteX1" fmla="*/ 490330 w 927652"/>
              <a:gd name="connsiteY1" fmla="*/ 0 h 7043530"/>
              <a:gd name="connsiteX2" fmla="*/ 927652 w 927652"/>
              <a:gd name="connsiteY2" fmla="*/ 7043530 h 7043530"/>
              <a:gd name="connsiteX3" fmla="*/ 0 w 927652"/>
              <a:gd name="connsiteY3" fmla="*/ 7043530 h 7043530"/>
              <a:gd name="connsiteX4" fmla="*/ 6626 w 927652"/>
              <a:gd name="connsiteY4" fmla="*/ 0 h 7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652" h="7043530">
                <a:moveTo>
                  <a:pt x="6626" y="0"/>
                </a:moveTo>
                <a:lnTo>
                  <a:pt x="490330" y="0"/>
                </a:lnTo>
                <a:lnTo>
                  <a:pt x="927652" y="7043530"/>
                </a:lnTo>
                <a:lnTo>
                  <a:pt x="0" y="7043530"/>
                </a:lnTo>
                <a:cubicBezTo>
                  <a:pt x="2209" y="4695687"/>
                  <a:pt x="4417" y="2347843"/>
                  <a:pt x="6626" y="0"/>
                </a:cubicBezTo>
                <a:close/>
              </a:path>
            </a:pathLst>
          </a:custGeom>
          <a:solidFill>
            <a:srgbClr val="AAB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B409F0-573F-4498-3794-7ED9AA875DAB}"/>
              </a:ext>
            </a:extLst>
          </p:cNvPr>
          <p:cNvGrpSpPr/>
          <p:nvPr/>
        </p:nvGrpSpPr>
        <p:grpSpPr>
          <a:xfrm>
            <a:off x="3712191" y="767563"/>
            <a:ext cx="7306992" cy="4705489"/>
            <a:chOff x="3712191" y="1321542"/>
            <a:chExt cx="7306992" cy="470548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E9EDEC-B394-B4F4-8247-94EE0D45191A}"/>
                </a:ext>
              </a:extLst>
            </p:cNvPr>
            <p:cNvGrpSpPr/>
            <p:nvPr/>
          </p:nvGrpSpPr>
          <p:grpSpPr>
            <a:xfrm>
              <a:off x="4567357" y="1868557"/>
              <a:ext cx="848139" cy="3505190"/>
              <a:chOff x="4763334" y="1868557"/>
              <a:chExt cx="848139" cy="350519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BCB718-C22E-FD79-8D12-BEA96E3C5B5C}"/>
                  </a:ext>
                </a:extLst>
              </p:cNvPr>
              <p:cNvSpPr/>
              <p:nvPr/>
            </p:nvSpPr>
            <p:spPr>
              <a:xfrm>
                <a:off x="4763334" y="1868557"/>
                <a:ext cx="848139" cy="3505190"/>
              </a:xfrm>
              <a:prstGeom prst="rect">
                <a:avLst/>
              </a:prstGeom>
              <a:solidFill>
                <a:srgbClr val="AAB5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2CF3CF-798B-179E-14AA-73874DB8AA02}"/>
                  </a:ext>
                </a:extLst>
              </p:cNvPr>
              <p:cNvSpPr txBox="1"/>
              <p:nvPr/>
            </p:nvSpPr>
            <p:spPr>
              <a:xfrm>
                <a:off x="4763334" y="3120176"/>
                <a:ext cx="848139" cy="617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86</a:t>
                </a:r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1DB32C-363C-FAC1-2789-01C11436639B}"/>
                </a:ext>
              </a:extLst>
            </p:cNvPr>
            <p:cNvGrpSpPr/>
            <p:nvPr/>
          </p:nvGrpSpPr>
          <p:grpSpPr>
            <a:xfrm>
              <a:off x="6349967" y="1321542"/>
              <a:ext cx="848140" cy="4052204"/>
              <a:chOff x="6642579" y="1321542"/>
              <a:chExt cx="848140" cy="40522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35D50B-7AC8-4E2A-06F4-D8AF176BDDE8}"/>
                  </a:ext>
                </a:extLst>
              </p:cNvPr>
              <p:cNvSpPr/>
              <p:nvPr/>
            </p:nvSpPr>
            <p:spPr>
              <a:xfrm>
                <a:off x="6642580" y="1321542"/>
                <a:ext cx="848139" cy="40522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E93EB5-67F8-C78A-1356-A297A8E2F77E}"/>
                  </a:ext>
                </a:extLst>
              </p:cNvPr>
              <p:cNvSpPr txBox="1"/>
              <p:nvPr/>
            </p:nvSpPr>
            <p:spPr>
              <a:xfrm>
                <a:off x="6642579" y="3120176"/>
                <a:ext cx="848139" cy="617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88</a:t>
                </a:r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0B838C-42EA-E505-7E25-008795D43D59}"/>
                </a:ext>
              </a:extLst>
            </p:cNvPr>
            <p:cNvGrpSpPr/>
            <p:nvPr/>
          </p:nvGrpSpPr>
          <p:grpSpPr>
            <a:xfrm>
              <a:off x="8132578" y="1868557"/>
              <a:ext cx="848140" cy="3505188"/>
              <a:chOff x="8132578" y="1868557"/>
              <a:chExt cx="848140" cy="350518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492D0A-99F3-DF8B-F624-1A289DA46AA9}"/>
                  </a:ext>
                </a:extLst>
              </p:cNvPr>
              <p:cNvSpPr/>
              <p:nvPr/>
            </p:nvSpPr>
            <p:spPr>
              <a:xfrm>
                <a:off x="8132579" y="1868557"/>
                <a:ext cx="848139" cy="3505188"/>
              </a:xfrm>
              <a:prstGeom prst="rect">
                <a:avLst/>
              </a:prstGeom>
              <a:solidFill>
                <a:srgbClr val="00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01B0BE-A7A2-8BCC-BAB3-3D3C694A5B47}"/>
                  </a:ext>
                </a:extLst>
              </p:cNvPr>
              <p:cNvSpPr txBox="1"/>
              <p:nvPr/>
            </p:nvSpPr>
            <p:spPr>
              <a:xfrm>
                <a:off x="8132578" y="3120176"/>
                <a:ext cx="848139" cy="617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86</a:t>
                </a:r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225236-329D-EC5A-24B1-EEB60618683E}"/>
                </a:ext>
              </a:extLst>
            </p:cNvPr>
            <p:cNvSpPr txBox="1"/>
            <p:nvPr/>
          </p:nvSpPr>
          <p:spPr>
            <a:xfrm>
              <a:off x="4362939" y="5476094"/>
              <a:ext cx="1256973" cy="3373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AB5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Rural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4C43E6-4F6F-ED5C-F75B-B8B22424EEAF}"/>
                </a:ext>
              </a:extLst>
            </p:cNvPr>
            <p:cNvSpPr txBox="1"/>
            <p:nvPr/>
          </p:nvSpPr>
          <p:spPr>
            <a:xfrm>
              <a:off x="6162768" y="5476093"/>
              <a:ext cx="1256973" cy="33735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AB5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Semi-rural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A33714-E70F-E477-CA88-02C4F1CEBCF7}"/>
                </a:ext>
              </a:extLst>
            </p:cNvPr>
            <p:cNvSpPr txBox="1"/>
            <p:nvPr/>
          </p:nvSpPr>
          <p:spPr>
            <a:xfrm>
              <a:off x="7962597" y="5476093"/>
              <a:ext cx="1241061" cy="55093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AB5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Urban (other)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C310AC-390B-145C-128D-A3F366676A34}"/>
                </a:ext>
              </a:extLst>
            </p:cNvPr>
            <p:cNvGrpSpPr/>
            <p:nvPr/>
          </p:nvGrpSpPr>
          <p:grpSpPr>
            <a:xfrm>
              <a:off x="9910497" y="3120176"/>
              <a:ext cx="848140" cy="2253569"/>
              <a:chOff x="9910497" y="3120176"/>
              <a:chExt cx="848140" cy="2253569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8AD514-B890-539C-4305-A79C05EB3AF0}"/>
                  </a:ext>
                </a:extLst>
              </p:cNvPr>
              <p:cNvSpPr/>
              <p:nvPr/>
            </p:nvSpPr>
            <p:spPr>
              <a:xfrm>
                <a:off x="9910498" y="3120176"/>
                <a:ext cx="848139" cy="225356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72C35B-BCD3-F72F-FF47-C317881F438D}"/>
                  </a:ext>
                </a:extLst>
              </p:cNvPr>
              <p:cNvSpPr txBox="1"/>
              <p:nvPr/>
            </p:nvSpPr>
            <p:spPr>
              <a:xfrm>
                <a:off x="9910497" y="3861041"/>
                <a:ext cx="848139" cy="617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80</a:t>
                </a:r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5B997C-7F84-EF4C-2151-6A46B20BEB48}"/>
                </a:ext>
              </a:extLst>
            </p:cNvPr>
            <p:cNvSpPr txBox="1"/>
            <p:nvPr/>
          </p:nvSpPr>
          <p:spPr>
            <a:xfrm>
              <a:off x="9740516" y="5476093"/>
              <a:ext cx="1241061" cy="55093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AB5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Urban Metropolitan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AB5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9FCAC7F-3604-75CB-C9C8-01D8AAA2DFC2}"/>
                </a:ext>
              </a:extLst>
            </p:cNvPr>
            <p:cNvCxnSpPr>
              <a:cxnSpLocks/>
            </p:cNvCxnSpPr>
            <p:nvPr/>
          </p:nvCxnSpPr>
          <p:spPr>
            <a:xfrm>
              <a:off x="3712191" y="5373745"/>
              <a:ext cx="7306992" cy="0"/>
            </a:xfrm>
            <a:prstGeom prst="line">
              <a:avLst/>
            </a:prstGeom>
            <a:ln w="6350">
              <a:solidFill>
                <a:srgbClr val="AAB5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51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YOUR BUS JOURNE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1002</Words>
  <Application>Microsoft Office PowerPoint</Application>
  <PresentationFormat>Widescreen</PresentationFormat>
  <Paragraphs>208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Arial</vt:lpstr>
      <vt:lpstr>Wingdings</vt:lpstr>
      <vt:lpstr>1_Office Theme</vt:lpstr>
      <vt:lpstr>Making great bus journeys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Colette Gill</dc:creator>
  <cp:lastModifiedBy>Colette Gill</cp:lastModifiedBy>
  <cp:revision>1</cp:revision>
  <dcterms:created xsi:type="dcterms:W3CDTF">2025-07-04T09:05:36Z</dcterms:created>
  <dcterms:modified xsi:type="dcterms:W3CDTF">2025-07-04T11:05:57Z</dcterms:modified>
</cp:coreProperties>
</file>