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7.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8.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54B_31238303.xml" ContentType="application/vnd.ms-powerpoint.comments+xml"/>
  <Override PartName="/ppt/notesSlides/notesSlide19.xml" ContentType="application/vnd.openxmlformats-officedocument.presentationml.notesSlide+xml"/>
  <Override PartName="/ppt/comments/modernComment_7CA_4045BEE3.xml" ContentType="application/vnd.ms-powerpoint.comments+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20.xml" ContentType="application/vnd.openxmlformats-officedocument.presentationml.notesSlide+xml"/>
  <Override PartName="/ppt/comments/modernComment_54A_9D45C360.xml" ContentType="application/vnd.ms-powerpoint.comments+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21.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modernComment_7D5_7CEB5BD3.xml" ContentType="application/vnd.ms-powerpoint.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6"/>
  </p:notesMasterIdLst>
  <p:handoutMasterIdLst>
    <p:handoutMasterId r:id="rId47"/>
  </p:handoutMasterIdLst>
  <p:sldIdLst>
    <p:sldId id="256" r:id="rId6"/>
    <p:sldId id="1203" r:id="rId7"/>
    <p:sldId id="1952" r:id="rId8"/>
    <p:sldId id="1903" r:id="rId9"/>
    <p:sldId id="1874" r:id="rId10"/>
    <p:sldId id="1982" r:id="rId11"/>
    <p:sldId id="1993" r:id="rId12"/>
    <p:sldId id="1204" r:id="rId13"/>
    <p:sldId id="1974" r:id="rId14"/>
    <p:sldId id="1970" r:id="rId15"/>
    <p:sldId id="1359" r:id="rId16"/>
    <p:sldId id="1246" r:id="rId17"/>
    <p:sldId id="1999" r:id="rId18"/>
    <p:sldId id="1996" r:id="rId19"/>
    <p:sldId id="1962" r:id="rId20"/>
    <p:sldId id="1990" r:id="rId21"/>
    <p:sldId id="1968" r:id="rId22"/>
    <p:sldId id="1978" r:id="rId23"/>
    <p:sldId id="1979" r:id="rId24"/>
    <p:sldId id="1361" r:id="rId25"/>
    <p:sldId id="1360" r:id="rId26"/>
    <p:sldId id="1219" r:id="rId27"/>
    <p:sldId id="258" r:id="rId28"/>
    <p:sldId id="1991" r:id="rId29"/>
    <p:sldId id="1208" r:id="rId30"/>
    <p:sldId id="1363" r:id="rId31"/>
    <p:sldId id="1362" r:id="rId32"/>
    <p:sldId id="1355" r:id="rId33"/>
    <p:sldId id="1356" r:id="rId34"/>
    <p:sldId id="1994" r:id="rId35"/>
    <p:sldId id="1995" r:id="rId36"/>
    <p:sldId id="1354" r:id="rId37"/>
    <p:sldId id="1998" r:id="rId38"/>
    <p:sldId id="1357" r:id="rId39"/>
    <p:sldId id="2000" r:id="rId40"/>
    <p:sldId id="1956" r:id="rId41"/>
    <p:sldId id="2004" r:id="rId42"/>
    <p:sldId id="2005" r:id="rId43"/>
    <p:sldId id="1338" r:id="rId44"/>
    <p:sldId id="2001" r:id="rId45"/>
  </p:sldIdLst>
  <p:sldSz cx="12192000" cy="6858000"/>
  <p:notesSz cx="7010400" cy="92964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935" userDrawn="1">
          <p15:clr>
            <a:srgbClr val="A4A3A4"/>
          </p15:clr>
        </p15:guide>
        <p15:guide id="4" orient="horz" pos="459" userDrawn="1">
          <p15:clr>
            <a:srgbClr val="A4A3A4"/>
          </p15:clr>
        </p15:guide>
        <p15:guide id="5" orient="horz" pos="2840" userDrawn="1">
          <p15:clr>
            <a:srgbClr val="A4A3A4"/>
          </p15:clr>
        </p15:guide>
        <p15:guide id="6" orient="horz" pos="3271" userDrawn="1">
          <p15:clr>
            <a:srgbClr val="A4A3A4"/>
          </p15:clr>
        </p15:guide>
        <p15:guide id="7" pos="3976" userDrawn="1">
          <p15:clr>
            <a:srgbClr val="A4A3A4"/>
          </p15:clr>
        </p15:guide>
        <p15:guide id="8" pos="3500" userDrawn="1">
          <p15:clr>
            <a:srgbClr val="A4A3A4"/>
          </p15:clr>
        </p15:guide>
        <p15:guide id="9" pos="7151"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A2440A-6FEF-A5A0-1913-60D63694A433}" name="Guy Dangerfield" initials="GD" userId="S::guy.dangerfield@transportfocus.org.uk::0e11cd8e-d2c6-490f-a777-b94852d7325a" providerId="AD"/>
  <p188:author id="{18EF2711-724B-62EF-5EBC-7D1A34358580}" name="Keith Bailey" initials="KB" userId="S::keith.bailey@transportfocus.org.uk::025320d0-1d71-49ca-bf8d-5563b8f02fd9" providerId="AD"/>
  <p188:author id="{51B23C61-4A61-8259-331D-0CA8F4DFAE9C}" name="Lucy McManus" initials="LM" userId="S::lucy.mcmanus@illuminasllp.net::d38a3fca-7de9-4039-91dd-c4056af99f0a" providerId="AD"/>
  <p188:author id="{7B265CBD-4E2D-489B-C341-116825C538B0}" name="Sarah Campbell" initials="SC" userId="S::sarah.campbell@IlluminasLLP.net::79ae25a6-36c3-4854-8a1d-926a69b2ac98" providerId="AD"/>
  <p188:author id="{0D9F1ECC-CE37-1277-2A1F-8022405214BF}" name="Nina Howe" initials="NH" userId="S::nina.howe@transportfocus.org.uk::ad60b31a-1512-422a-a429-9bc0fd0eb1b2" providerId="AD"/>
  <p188:author id="{5B7E15EF-790B-A612-7B26-3CBC2FF50489}" name="John Connaughton" initials="JC" userId="S::john.connaughton@IlluminasLLP.net::ffab202f-8e75-4746-b850-44a229efa06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iona Reeve" initials="FR" lastIdx="23" clrIdx="0"/>
  <p:cmAuthor id="2" name="Jim Holt" initials="" lastIdx="1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200"/>
    <a:srgbClr val="FF52FF"/>
    <a:srgbClr val="E7EFEE"/>
    <a:srgbClr val="00EAD9"/>
    <a:srgbClr val="FFFFFF"/>
    <a:srgbClr val="CBDEDC"/>
    <a:srgbClr val="FFD0CB"/>
    <a:srgbClr val="FFE9E7"/>
    <a:srgbClr val="8A816B"/>
    <a:srgbClr val="BAB4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21" y="42"/>
      </p:cViewPr>
      <p:guideLst>
        <p:guide orient="horz" pos="2160"/>
        <p:guide pos="3840"/>
        <p:guide orient="horz" pos="935"/>
        <p:guide orient="horz" pos="459"/>
        <p:guide orient="horz" pos="2840"/>
        <p:guide orient="horz" pos="3271"/>
        <p:guide pos="3976"/>
        <p:guide pos="3500"/>
        <p:guide pos="7151"/>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66" d="100"/>
          <a:sy n="66" d="100"/>
        </p:scale>
        <p:origin x="0" y="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gs" Target="tags/tag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j-lt"/>
                <a:ea typeface="+mn-ea"/>
                <a:cs typeface="+mn-cs"/>
              </a:defRPr>
            </a:pPr>
            <a:r>
              <a:rPr lang="en-US" sz="1800" b="1"/>
              <a:t>GENDER</a:t>
            </a:r>
            <a:endParaRPr lang="en-US" b="1"/>
          </a:p>
        </c:rich>
      </c:tx>
      <c:layout>
        <c:manualLayout>
          <c:xMode val="edge"/>
          <c:yMode val="edge"/>
          <c:x val="0.38076661029725173"/>
          <c:y val="3.73239327963487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j-lt"/>
              <a:ea typeface="+mn-ea"/>
              <a:cs typeface="+mn-cs"/>
            </a:defRPr>
          </a:pPr>
          <a:endParaRPr lang="en-US"/>
        </a:p>
      </c:txPr>
    </c:title>
    <c:autoTitleDeleted val="0"/>
    <c:plotArea>
      <c:layout/>
      <c:pieChart>
        <c:varyColors val="1"/>
        <c:ser>
          <c:idx val="0"/>
          <c:order val="0"/>
          <c:tx>
            <c:strRef>
              <c:f>Sheet1!$B$1</c:f>
              <c:strCache>
                <c:ptCount val="1"/>
                <c:pt idx="0">
                  <c:v>Gender</c:v>
                </c:pt>
              </c:strCache>
            </c:strRef>
          </c:tx>
          <c:dPt>
            <c:idx val="0"/>
            <c:bubble3D val="0"/>
            <c:spPr>
              <a:solidFill>
                <a:schemeClr val="bg2"/>
              </a:solidFill>
              <a:ln w="19050">
                <a:noFill/>
              </a:ln>
              <a:effectLst/>
            </c:spPr>
            <c:extLst>
              <c:ext xmlns:c16="http://schemas.microsoft.com/office/drawing/2014/chart" uri="{C3380CC4-5D6E-409C-BE32-E72D297353CC}">
                <c16:uniqueId val="{00000001-0737-4447-AB5B-694AA1E60748}"/>
              </c:ext>
            </c:extLst>
          </c:dPt>
          <c:dPt>
            <c:idx val="1"/>
            <c:bubble3D val="0"/>
            <c:spPr>
              <a:solidFill>
                <a:schemeClr val="accent2"/>
              </a:solidFill>
              <a:ln w="19050">
                <a:noFill/>
              </a:ln>
              <a:effectLst/>
            </c:spPr>
            <c:extLst>
              <c:ext xmlns:c16="http://schemas.microsoft.com/office/drawing/2014/chart" uri="{C3380CC4-5D6E-409C-BE32-E72D297353CC}">
                <c16:uniqueId val="{00000003-0737-4447-AB5B-694AA1E60748}"/>
              </c:ext>
            </c:extLst>
          </c:dPt>
          <c:dPt>
            <c:idx val="2"/>
            <c:bubble3D val="0"/>
            <c:spPr>
              <a:solidFill>
                <a:schemeClr val="accent4"/>
              </a:solidFill>
              <a:ln w="19050">
                <a:noFill/>
              </a:ln>
              <a:effectLst/>
            </c:spPr>
            <c:extLst>
              <c:ext xmlns:c16="http://schemas.microsoft.com/office/drawing/2014/chart" uri="{C3380CC4-5D6E-409C-BE32-E72D297353CC}">
                <c16:uniqueId val="{00000005-0737-4447-AB5B-694AA1E60748}"/>
              </c:ext>
            </c:extLst>
          </c:dPt>
          <c:dLbls>
            <c:dLbl>
              <c:idx val="2"/>
              <c:delete val="1"/>
              <c:extLst>
                <c:ext xmlns:c15="http://schemas.microsoft.com/office/drawing/2012/chart" uri="{CE6537A1-D6FC-4f65-9D91-7224C49458BB}"/>
                <c:ext xmlns:c16="http://schemas.microsoft.com/office/drawing/2014/chart" uri="{C3380CC4-5D6E-409C-BE32-E72D297353CC}">
                  <c16:uniqueId val="{00000005-0737-4447-AB5B-694AA1E60748}"/>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Man</c:v>
                </c:pt>
                <c:pt idx="1">
                  <c:v>Woman</c:v>
                </c:pt>
                <c:pt idx="2">
                  <c:v>Non-binary</c:v>
                </c:pt>
              </c:strCache>
            </c:strRef>
          </c:cat>
          <c:val>
            <c:numRef>
              <c:f>Sheet1!$B$2:$B$4</c:f>
              <c:numCache>
                <c:formatCode>0%</c:formatCode>
                <c:ptCount val="3"/>
                <c:pt idx="0">
                  <c:v>0.46</c:v>
                </c:pt>
                <c:pt idx="1">
                  <c:v>0.54</c:v>
                </c:pt>
                <c:pt idx="2">
                  <c:v>0</c:v>
                </c:pt>
              </c:numCache>
            </c:numRef>
          </c:val>
          <c:extLst>
            <c:ext xmlns:c16="http://schemas.microsoft.com/office/drawing/2014/chart" uri="{C3380CC4-5D6E-409C-BE32-E72D297353CC}">
              <c16:uniqueId val="{00000004-0737-4447-AB5B-694AA1E60748}"/>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mj-lt"/>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6363463206378"/>
          <c:y val="0.15562633193080255"/>
          <c:w val="0.54773208690174868"/>
          <c:h val="0.68874733613839489"/>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A19-47F0-94EB-588AC16A1FA3}"/>
              </c:ext>
            </c:extLst>
          </c:dPt>
          <c:dPt>
            <c:idx val="1"/>
            <c:bubble3D val="0"/>
            <c:spPr>
              <a:solidFill>
                <a:schemeClr val="tx1">
                  <a:lumMod val="20000"/>
                  <a:lumOff val="80000"/>
                </a:schemeClr>
              </a:solidFill>
              <a:ln w="19050">
                <a:solidFill>
                  <a:schemeClr val="lt1"/>
                </a:solidFill>
              </a:ln>
              <a:effectLst/>
            </c:spPr>
            <c:extLst>
              <c:ext xmlns:c16="http://schemas.microsoft.com/office/drawing/2014/chart" uri="{C3380CC4-5D6E-409C-BE32-E72D297353CC}">
                <c16:uniqueId val="{00000003-8A19-47F0-94EB-588AC16A1FA3}"/>
              </c:ext>
            </c:extLst>
          </c:dPt>
          <c:cat>
            <c:strRef>
              <c:f>Sheet1!$A$2:$A$3</c:f>
              <c:strCache>
                <c:ptCount val="2"/>
                <c:pt idx="0">
                  <c:v>1st Qtr</c:v>
                </c:pt>
                <c:pt idx="1">
                  <c:v>2nd Qtr</c:v>
                </c:pt>
              </c:strCache>
            </c:strRef>
          </c:cat>
          <c:val>
            <c:numRef>
              <c:f>Sheet1!$B$2:$B$3</c:f>
              <c:numCache>
                <c:formatCode>0%</c:formatCode>
                <c:ptCount val="2"/>
                <c:pt idx="0">
                  <c:v>0.43</c:v>
                </c:pt>
                <c:pt idx="1">
                  <c:v>0.56999999999999995</c:v>
                </c:pt>
              </c:numCache>
            </c:numRef>
          </c:val>
          <c:extLst>
            <c:ext xmlns:c16="http://schemas.microsoft.com/office/drawing/2014/chart" uri="{C3380CC4-5D6E-409C-BE32-E72D297353CC}">
              <c16:uniqueId val="{00000004-8A19-47F0-94EB-588AC16A1FA3}"/>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DFF-4B5D-8A96-27AC8FC2AA27}"/>
              </c:ext>
            </c:extLst>
          </c:dPt>
          <c:dPt>
            <c:idx val="1"/>
            <c:bubble3D val="0"/>
            <c:spPr>
              <a:solidFill>
                <a:schemeClr val="tx1">
                  <a:lumMod val="20000"/>
                  <a:lumOff val="80000"/>
                </a:schemeClr>
              </a:solidFill>
              <a:ln w="19050">
                <a:solidFill>
                  <a:schemeClr val="lt1"/>
                </a:solidFill>
              </a:ln>
              <a:effectLst/>
            </c:spPr>
            <c:extLst>
              <c:ext xmlns:c16="http://schemas.microsoft.com/office/drawing/2014/chart" uri="{C3380CC4-5D6E-409C-BE32-E72D297353CC}">
                <c16:uniqueId val="{00000003-2DFF-4B5D-8A96-27AC8FC2AA27}"/>
              </c:ext>
            </c:extLst>
          </c:dPt>
          <c:cat>
            <c:strRef>
              <c:f>Sheet1!$A$2:$A$3</c:f>
              <c:strCache>
                <c:ptCount val="2"/>
                <c:pt idx="0">
                  <c:v>1st Qtr</c:v>
                </c:pt>
                <c:pt idx="1">
                  <c:v>2nd Qtr</c:v>
                </c:pt>
              </c:strCache>
            </c:strRef>
          </c:cat>
          <c:val>
            <c:numRef>
              <c:f>Sheet1!$B$2:$B$3</c:f>
              <c:numCache>
                <c:formatCode>0%</c:formatCode>
                <c:ptCount val="2"/>
                <c:pt idx="0">
                  <c:v>0.49</c:v>
                </c:pt>
                <c:pt idx="1">
                  <c:v>0.51</c:v>
                </c:pt>
              </c:numCache>
            </c:numRef>
          </c:val>
          <c:extLst>
            <c:ext xmlns:c16="http://schemas.microsoft.com/office/drawing/2014/chart" uri="{C3380CC4-5D6E-409C-BE32-E72D297353CC}">
              <c16:uniqueId val="{00000004-2DFF-4B5D-8A96-27AC8FC2AA27}"/>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8F6-4AD8-9DE9-5F0321EBDD8D}"/>
              </c:ext>
            </c:extLst>
          </c:dPt>
          <c:dPt>
            <c:idx val="1"/>
            <c:bubble3D val="0"/>
            <c:spPr>
              <a:solidFill>
                <a:schemeClr val="tx1">
                  <a:lumMod val="20000"/>
                  <a:lumOff val="80000"/>
                </a:schemeClr>
              </a:solidFill>
              <a:ln w="19050">
                <a:solidFill>
                  <a:schemeClr val="lt1"/>
                </a:solidFill>
              </a:ln>
              <a:effectLst/>
            </c:spPr>
            <c:extLst>
              <c:ext xmlns:c16="http://schemas.microsoft.com/office/drawing/2014/chart" uri="{C3380CC4-5D6E-409C-BE32-E72D297353CC}">
                <c16:uniqueId val="{00000003-88F6-4AD8-9DE9-5F0321EBDD8D}"/>
              </c:ext>
            </c:extLst>
          </c:dPt>
          <c:cat>
            <c:strRef>
              <c:f>Sheet1!$A$2:$A$3</c:f>
              <c:strCache>
                <c:ptCount val="2"/>
                <c:pt idx="0">
                  <c:v>1st Qtr</c:v>
                </c:pt>
                <c:pt idx="1">
                  <c:v>2nd Qtr</c:v>
                </c:pt>
              </c:strCache>
            </c:strRef>
          </c:cat>
          <c:val>
            <c:numRef>
              <c:f>Sheet1!$B$2:$B$3</c:f>
              <c:numCache>
                <c:formatCode>0%</c:formatCode>
                <c:ptCount val="2"/>
                <c:pt idx="0">
                  <c:v>0.5</c:v>
                </c:pt>
                <c:pt idx="1">
                  <c:v>0.5</c:v>
                </c:pt>
              </c:numCache>
            </c:numRef>
          </c:val>
          <c:extLst>
            <c:ext xmlns:c16="http://schemas.microsoft.com/office/drawing/2014/chart" uri="{C3380CC4-5D6E-409C-BE32-E72D297353CC}">
              <c16:uniqueId val="{00000004-88F6-4AD8-9DE9-5F0321EBDD8D}"/>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6E9-4C8D-A1D0-2F3FD1D3B841}"/>
              </c:ext>
            </c:extLst>
          </c:dPt>
          <c:dPt>
            <c:idx val="1"/>
            <c:bubble3D val="0"/>
            <c:spPr>
              <a:solidFill>
                <a:schemeClr val="tx1">
                  <a:lumMod val="20000"/>
                  <a:lumOff val="80000"/>
                </a:schemeClr>
              </a:solidFill>
              <a:ln w="19050">
                <a:solidFill>
                  <a:schemeClr val="lt1"/>
                </a:solidFill>
              </a:ln>
              <a:effectLst/>
            </c:spPr>
            <c:extLst>
              <c:ext xmlns:c16="http://schemas.microsoft.com/office/drawing/2014/chart" uri="{C3380CC4-5D6E-409C-BE32-E72D297353CC}">
                <c16:uniqueId val="{00000003-36E9-4C8D-A1D0-2F3FD1D3B841}"/>
              </c:ext>
            </c:extLst>
          </c:dPt>
          <c:cat>
            <c:strRef>
              <c:f>Sheet1!$A$2:$A$3</c:f>
              <c:strCache>
                <c:ptCount val="2"/>
                <c:pt idx="0">
                  <c:v>1st Qtr</c:v>
                </c:pt>
                <c:pt idx="1">
                  <c:v>2nd Qtr</c:v>
                </c:pt>
              </c:strCache>
            </c:strRef>
          </c:cat>
          <c:val>
            <c:numRef>
              <c:f>Sheet1!$B$2:$B$3</c:f>
              <c:numCache>
                <c:formatCode>0%</c:formatCode>
                <c:ptCount val="2"/>
                <c:pt idx="0">
                  <c:v>0.59</c:v>
                </c:pt>
                <c:pt idx="1">
                  <c:v>0.41</c:v>
                </c:pt>
              </c:numCache>
            </c:numRef>
          </c:val>
          <c:extLst>
            <c:ext xmlns:c16="http://schemas.microsoft.com/office/drawing/2014/chart" uri="{C3380CC4-5D6E-409C-BE32-E72D297353CC}">
              <c16:uniqueId val="{00000004-36E9-4C8D-A1D0-2F3FD1D3B841}"/>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1EC-4719-BBE2-6F313236BEE7}"/>
              </c:ext>
            </c:extLst>
          </c:dPt>
          <c:dPt>
            <c:idx val="1"/>
            <c:bubble3D val="0"/>
            <c:spPr>
              <a:solidFill>
                <a:schemeClr val="tx1">
                  <a:lumMod val="20000"/>
                  <a:lumOff val="80000"/>
                </a:schemeClr>
              </a:solidFill>
              <a:ln w="19050">
                <a:solidFill>
                  <a:schemeClr val="lt1"/>
                </a:solidFill>
              </a:ln>
              <a:effectLst/>
            </c:spPr>
            <c:extLst>
              <c:ext xmlns:c16="http://schemas.microsoft.com/office/drawing/2014/chart" uri="{C3380CC4-5D6E-409C-BE32-E72D297353CC}">
                <c16:uniqueId val="{00000001-DA6D-4490-8EF8-C0116EE30DC5}"/>
              </c:ext>
            </c:extLst>
          </c:dPt>
          <c:cat>
            <c:strRef>
              <c:f>Sheet1!$A$2:$A$3</c:f>
              <c:strCache>
                <c:ptCount val="2"/>
                <c:pt idx="0">
                  <c:v>1st Qtr</c:v>
                </c:pt>
                <c:pt idx="1">
                  <c:v>2nd Qtr</c:v>
                </c:pt>
              </c:strCache>
            </c:strRef>
          </c:cat>
          <c:val>
            <c:numRef>
              <c:f>Sheet1!$B$2:$B$3</c:f>
              <c:numCache>
                <c:formatCode>0%</c:formatCode>
                <c:ptCount val="2"/>
                <c:pt idx="0">
                  <c:v>0.7</c:v>
                </c:pt>
                <c:pt idx="1">
                  <c:v>0.3</c:v>
                </c:pt>
              </c:numCache>
            </c:numRef>
          </c:val>
          <c:extLst>
            <c:ext xmlns:c16="http://schemas.microsoft.com/office/drawing/2014/chart" uri="{C3380CC4-5D6E-409C-BE32-E72D297353CC}">
              <c16:uniqueId val="{00000000-DA6D-4490-8EF8-C0116EE30DC5}"/>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32F-4346-B3B5-17075284201A}"/>
              </c:ext>
            </c:extLst>
          </c:dPt>
          <c:dPt>
            <c:idx val="1"/>
            <c:bubble3D val="0"/>
            <c:spPr>
              <a:solidFill>
                <a:schemeClr val="tx1">
                  <a:lumMod val="20000"/>
                  <a:lumOff val="80000"/>
                </a:schemeClr>
              </a:solidFill>
              <a:ln w="19050">
                <a:solidFill>
                  <a:schemeClr val="lt1"/>
                </a:solidFill>
              </a:ln>
              <a:effectLst/>
            </c:spPr>
            <c:extLst>
              <c:ext xmlns:c16="http://schemas.microsoft.com/office/drawing/2014/chart" uri="{C3380CC4-5D6E-409C-BE32-E72D297353CC}">
                <c16:uniqueId val="{00000003-832F-4346-B3B5-17075284201A}"/>
              </c:ext>
            </c:extLst>
          </c:dPt>
          <c:cat>
            <c:strRef>
              <c:f>Sheet1!$A$2:$A$3</c:f>
              <c:strCache>
                <c:ptCount val="2"/>
                <c:pt idx="0">
                  <c:v>1st Qtr</c:v>
                </c:pt>
                <c:pt idx="1">
                  <c:v>2nd Qtr</c:v>
                </c:pt>
              </c:strCache>
            </c:strRef>
          </c:cat>
          <c:val>
            <c:numRef>
              <c:f>Sheet1!$B$2:$B$3</c:f>
              <c:numCache>
                <c:formatCode>0%</c:formatCode>
                <c:ptCount val="2"/>
                <c:pt idx="0">
                  <c:v>0.59</c:v>
                </c:pt>
                <c:pt idx="1">
                  <c:v>0.41</c:v>
                </c:pt>
              </c:numCache>
            </c:numRef>
          </c:val>
          <c:extLst>
            <c:ext xmlns:c16="http://schemas.microsoft.com/office/drawing/2014/chart" uri="{C3380CC4-5D6E-409C-BE32-E72D297353CC}">
              <c16:uniqueId val="{00000004-832F-4346-B3B5-17075284201A}"/>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399-4681-A08A-2BBFF1376187}"/>
              </c:ext>
            </c:extLst>
          </c:dPt>
          <c:dPt>
            <c:idx val="1"/>
            <c:bubble3D val="0"/>
            <c:spPr>
              <a:solidFill>
                <a:schemeClr val="tx1">
                  <a:lumMod val="20000"/>
                  <a:lumOff val="80000"/>
                </a:schemeClr>
              </a:solidFill>
              <a:ln w="19050">
                <a:solidFill>
                  <a:schemeClr val="lt1"/>
                </a:solidFill>
              </a:ln>
              <a:effectLst/>
            </c:spPr>
            <c:extLst>
              <c:ext xmlns:c16="http://schemas.microsoft.com/office/drawing/2014/chart" uri="{C3380CC4-5D6E-409C-BE32-E72D297353CC}">
                <c16:uniqueId val="{00000003-B399-4681-A08A-2BBFF1376187}"/>
              </c:ext>
            </c:extLst>
          </c:dPt>
          <c:cat>
            <c:strRef>
              <c:f>Sheet1!$A$2:$A$3</c:f>
              <c:strCache>
                <c:ptCount val="2"/>
                <c:pt idx="0">
                  <c:v>1st Qtr</c:v>
                </c:pt>
                <c:pt idx="1">
                  <c:v>2nd Qtr</c:v>
                </c:pt>
              </c:strCache>
            </c:strRef>
          </c:cat>
          <c:val>
            <c:numRef>
              <c:f>Sheet1!$B$2:$B$3</c:f>
              <c:numCache>
                <c:formatCode>0%</c:formatCode>
                <c:ptCount val="2"/>
                <c:pt idx="0">
                  <c:v>0.7</c:v>
                </c:pt>
                <c:pt idx="1">
                  <c:v>0.28999999999999998</c:v>
                </c:pt>
              </c:numCache>
            </c:numRef>
          </c:val>
          <c:extLst>
            <c:ext xmlns:c16="http://schemas.microsoft.com/office/drawing/2014/chart" uri="{C3380CC4-5D6E-409C-BE32-E72D297353CC}">
              <c16:uniqueId val="{00000004-B399-4681-A08A-2BBFF1376187}"/>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F8C-4ED6-ADD7-3DC2712FEE04}"/>
              </c:ext>
            </c:extLst>
          </c:dPt>
          <c:dPt>
            <c:idx val="1"/>
            <c:bubble3D val="0"/>
            <c:spPr>
              <a:solidFill>
                <a:schemeClr val="tx1">
                  <a:lumMod val="20000"/>
                  <a:lumOff val="80000"/>
                </a:schemeClr>
              </a:solidFill>
              <a:ln w="19050">
                <a:solidFill>
                  <a:schemeClr val="lt1"/>
                </a:solidFill>
              </a:ln>
              <a:effectLst/>
            </c:spPr>
            <c:extLst>
              <c:ext xmlns:c16="http://schemas.microsoft.com/office/drawing/2014/chart" uri="{C3380CC4-5D6E-409C-BE32-E72D297353CC}">
                <c16:uniqueId val="{00000003-BF8C-4ED6-ADD7-3DC2712FEE04}"/>
              </c:ext>
            </c:extLst>
          </c:dPt>
          <c:cat>
            <c:strRef>
              <c:f>Sheet1!$A$2:$A$3</c:f>
              <c:strCache>
                <c:ptCount val="2"/>
                <c:pt idx="0">
                  <c:v>1st Qtr</c:v>
                </c:pt>
                <c:pt idx="1">
                  <c:v>2nd Qtr</c:v>
                </c:pt>
              </c:strCache>
            </c:strRef>
          </c:cat>
          <c:val>
            <c:numRef>
              <c:f>Sheet1!$B$2:$B$3</c:f>
              <c:numCache>
                <c:formatCode>0%</c:formatCode>
                <c:ptCount val="2"/>
                <c:pt idx="0">
                  <c:v>0.5</c:v>
                </c:pt>
                <c:pt idx="1">
                  <c:v>0.5</c:v>
                </c:pt>
              </c:numCache>
            </c:numRef>
          </c:val>
          <c:extLst>
            <c:ext xmlns:c16="http://schemas.microsoft.com/office/drawing/2014/chart" uri="{C3380CC4-5D6E-409C-BE32-E72D297353CC}">
              <c16:uniqueId val="{00000004-BF8C-4ED6-ADD7-3DC2712FEE04}"/>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F5A-420F-893A-2A10B5F5538E}"/>
              </c:ext>
            </c:extLst>
          </c:dPt>
          <c:dPt>
            <c:idx val="1"/>
            <c:bubble3D val="0"/>
            <c:spPr>
              <a:solidFill>
                <a:schemeClr val="tx1">
                  <a:lumMod val="20000"/>
                  <a:lumOff val="80000"/>
                </a:schemeClr>
              </a:solidFill>
              <a:ln w="19050">
                <a:solidFill>
                  <a:schemeClr val="lt1"/>
                </a:solidFill>
              </a:ln>
              <a:effectLst/>
            </c:spPr>
            <c:extLst>
              <c:ext xmlns:c16="http://schemas.microsoft.com/office/drawing/2014/chart" uri="{C3380CC4-5D6E-409C-BE32-E72D297353CC}">
                <c16:uniqueId val="{00000003-6F5A-420F-893A-2A10B5F5538E}"/>
              </c:ext>
            </c:extLst>
          </c:dPt>
          <c:cat>
            <c:strRef>
              <c:f>Sheet1!$A$2:$A$3</c:f>
              <c:strCache>
                <c:ptCount val="2"/>
                <c:pt idx="0">
                  <c:v>1st Qtr</c:v>
                </c:pt>
                <c:pt idx="1">
                  <c:v>2nd Qtr</c:v>
                </c:pt>
              </c:strCache>
            </c:strRef>
          </c:cat>
          <c:val>
            <c:numRef>
              <c:f>Sheet1!$B$2:$B$3</c:f>
              <c:numCache>
                <c:formatCode>0%</c:formatCode>
                <c:ptCount val="2"/>
                <c:pt idx="0">
                  <c:v>0.49</c:v>
                </c:pt>
                <c:pt idx="1">
                  <c:v>0.51</c:v>
                </c:pt>
              </c:numCache>
            </c:numRef>
          </c:val>
          <c:extLst>
            <c:ext xmlns:c16="http://schemas.microsoft.com/office/drawing/2014/chart" uri="{C3380CC4-5D6E-409C-BE32-E72D297353CC}">
              <c16:uniqueId val="{00000004-6F5A-420F-893A-2A10B5F5538E}"/>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7E6-4AE8-A33F-23E3767F2DAA}"/>
              </c:ext>
            </c:extLst>
          </c:dPt>
          <c:dPt>
            <c:idx val="1"/>
            <c:bubble3D val="0"/>
            <c:spPr>
              <a:solidFill>
                <a:schemeClr val="tx1">
                  <a:lumMod val="20000"/>
                  <a:lumOff val="80000"/>
                </a:schemeClr>
              </a:solidFill>
              <a:ln w="19050">
                <a:solidFill>
                  <a:schemeClr val="lt1"/>
                </a:solidFill>
              </a:ln>
              <a:effectLst/>
            </c:spPr>
            <c:extLst>
              <c:ext xmlns:c16="http://schemas.microsoft.com/office/drawing/2014/chart" uri="{C3380CC4-5D6E-409C-BE32-E72D297353CC}">
                <c16:uniqueId val="{00000003-27E6-4AE8-A33F-23E3767F2DAA}"/>
              </c:ext>
            </c:extLst>
          </c:dPt>
          <c:cat>
            <c:strRef>
              <c:f>Sheet1!$A$2:$A$3</c:f>
              <c:strCache>
                <c:ptCount val="2"/>
                <c:pt idx="0">
                  <c:v>1st Qtr</c:v>
                </c:pt>
                <c:pt idx="1">
                  <c:v>2nd Qtr</c:v>
                </c:pt>
              </c:strCache>
            </c:strRef>
          </c:cat>
          <c:val>
            <c:numRef>
              <c:f>Sheet1!$B$2:$B$3</c:f>
              <c:numCache>
                <c:formatCode>0%</c:formatCode>
                <c:ptCount val="2"/>
                <c:pt idx="0">
                  <c:v>0.39</c:v>
                </c:pt>
                <c:pt idx="1">
                  <c:v>0.61</c:v>
                </c:pt>
              </c:numCache>
            </c:numRef>
          </c:val>
          <c:extLst>
            <c:ext xmlns:c16="http://schemas.microsoft.com/office/drawing/2014/chart" uri="{C3380CC4-5D6E-409C-BE32-E72D297353CC}">
              <c16:uniqueId val="{00000004-27E6-4AE8-A33F-23E3767F2DAA}"/>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j-lt"/>
                <a:ea typeface="+mn-ea"/>
                <a:cs typeface="+mn-cs"/>
              </a:defRPr>
            </a:pPr>
            <a:r>
              <a:rPr lang="en-US" sz="1800" b="1"/>
              <a:t>AGE</a:t>
            </a:r>
            <a:endParaRPr lang="en-US" b="1"/>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j-lt"/>
              <a:ea typeface="+mn-ea"/>
              <a:cs typeface="+mn-cs"/>
            </a:defRPr>
          </a:pPr>
          <a:endParaRPr lang="en-US"/>
        </a:p>
      </c:txPr>
    </c:title>
    <c:autoTitleDeleted val="0"/>
    <c:plotArea>
      <c:layout>
        <c:manualLayout>
          <c:layoutTarget val="inner"/>
          <c:xMode val="edge"/>
          <c:yMode val="edge"/>
          <c:x val="8.1565726678855255E-3"/>
          <c:y val="0.19053061063987931"/>
          <c:w val="0.97645586812506913"/>
          <c:h val="0.61632204659138423"/>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18 - 30</c:v>
                </c:pt>
                <c:pt idx="1">
                  <c:v>31 - 40</c:v>
                </c:pt>
                <c:pt idx="2">
                  <c:v>41 - 50</c:v>
                </c:pt>
                <c:pt idx="3">
                  <c:v>51 - 65</c:v>
                </c:pt>
                <c:pt idx="4">
                  <c:v>Over 65</c:v>
                </c:pt>
              </c:strCache>
            </c:strRef>
          </c:cat>
          <c:val>
            <c:numRef>
              <c:f>Sheet1!$B$2:$B$6</c:f>
              <c:numCache>
                <c:formatCode>0%</c:formatCode>
                <c:ptCount val="5"/>
                <c:pt idx="0">
                  <c:v>0.25</c:v>
                </c:pt>
                <c:pt idx="1">
                  <c:v>0.27</c:v>
                </c:pt>
                <c:pt idx="2">
                  <c:v>0.18</c:v>
                </c:pt>
                <c:pt idx="3">
                  <c:v>0.22</c:v>
                </c:pt>
                <c:pt idx="4">
                  <c:v>7.0000000000000007E-2</c:v>
                </c:pt>
              </c:numCache>
            </c:numRef>
          </c:val>
          <c:extLst>
            <c:ext xmlns:c16="http://schemas.microsoft.com/office/drawing/2014/chart" uri="{C3380CC4-5D6E-409C-BE32-E72D297353CC}">
              <c16:uniqueId val="{00000000-2C4F-455C-9E0F-43F6548E4F00}"/>
            </c:ext>
          </c:extLst>
        </c:ser>
        <c:dLbls>
          <c:showLegendKey val="0"/>
          <c:showVal val="0"/>
          <c:showCatName val="0"/>
          <c:showSerName val="0"/>
          <c:showPercent val="0"/>
          <c:showBubbleSize val="0"/>
        </c:dLbls>
        <c:gapWidth val="142"/>
        <c:overlap val="-27"/>
        <c:axId val="1613704591"/>
        <c:axId val="1613698351"/>
      </c:barChart>
      <c:catAx>
        <c:axId val="1613704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j-lt"/>
                <a:ea typeface="+mn-ea"/>
                <a:cs typeface="+mn-cs"/>
              </a:defRPr>
            </a:pPr>
            <a:endParaRPr lang="en-US"/>
          </a:p>
        </c:txPr>
        <c:crossAx val="1613698351"/>
        <c:crosses val="autoZero"/>
        <c:auto val="1"/>
        <c:lblAlgn val="ctr"/>
        <c:lblOffset val="100"/>
        <c:noMultiLvlLbl val="0"/>
      </c:catAx>
      <c:valAx>
        <c:axId val="1613698351"/>
        <c:scaling>
          <c:orientation val="minMax"/>
        </c:scaling>
        <c:delete val="1"/>
        <c:axPos val="l"/>
        <c:numFmt formatCode="0%" sourceLinked="1"/>
        <c:majorTickMark val="none"/>
        <c:minorTickMark val="none"/>
        <c:tickLblPos val="nextTo"/>
        <c:crossAx val="16137045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mj-lt"/>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D7B0-4407-AD4D-53A4B76FFC4D}"/>
              </c:ext>
            </c:extLst>
          </c:dPt>
          <c:dPt>
            <c:idx val="1"/>
            <c:bubble3D val="0"/>
            <c:spPr>
              <a:solidFill>
                <a:schemeClr val="tx1">
                  <a:lumMod val="20000"/>
                  <a:lumOff val="80000"/>
                </a:schemeClr>
              </a:solidFill>
              <a:ln w="19050">
                <a:solidFill>
                  <a:schemeClr val="lt1"/>
                </a:solidFill>
              </a:ln>
              <a:effectLst/>
            </c:spPr>
            <c:extLst>
              <c:ext xmlns:c16="http://schemas.microsoft.com/office/drawing/2014/chart" uri="{C3380CC4-5D6E-409C-BE32-E72D297353CC}">
                <c16:uniqueId val="{00000003-D7B0-4407-AD4D-53A4B76FFC4D}"/>
              </c:ext>
            </c:extLst>
          </c:dPt>
          <c:cat>
            <c:strRef>
              <c:f>Sheet1!$A$2:$A$3</c:f>
              <c:strCache>
                <c:ptCount val="2"/>
                <c:pt idx="0">
                  <c:v>1st Qtr</c:v>
                </c:pt>
                <c:pt idx="1">
                  <c:v>2nd Qtr</c:v>
                </c:pt>
              </c:strCache>
            </c:strRef>
          </c:cat>
          <c:val>
            <c:numRef>
              <c:f>Sheet1!$B$2:$B$3</c:f>
              <c:numCache>
                <c:formatCode>0%</c:formatCode>
                <c:ptCount val="2"/>
                <c:pt idx="0">
                  <c:v>0.36</c:v>
                </c:pt>
                <c:pt idx="1">
                  <c:v>0.64</c:v>
                </c:pt>
              </c:numCache>
            </c:numRef>
          </c:val>
          <c:extLst>
            <c:ext xmlns:c16="http://schemas.microsoft.com/office/drawing/2014/chart" uri="{C3380CC4-5D6E-409C-BE32-E72D297353CC}">
              <c16:uniqueId val="{00000004-D7B0-4407-AD4D-53A4B76FFC4D}"/>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1-6BEA-4558-82F0-4A6DB1E0F5BE}"/>
              </c:ext>
            </c:extLst>
          </c:dPt>
          <c:dPt>
            <c:idx val="1"/>
            <c:bubble3D val="0"/>
            <c:spPr>
              <a:solidFill>
                <a:schemeClr val="tx1">
                  <a:lumMod val="20000"/>
                  <a:lumOff val="80000"/>
                </a:schemeClr>
              </a:solidFill>
              <a:ln w="19050">
                <a:solidFill>
                  <a:schemeClr val="lt1"/>
                </a:solidFill>
              </a:ln>
              <a:effectLst/>
            </c:spPr>
            <c:extLst>
              <c:ext xmlns:c16="http://schemas.microsoft.com/office/drawing/2014/chart" uri="{C3380CC4-5D6E-409C-BE32-E72D297353CC}">
                <c16:uniqueId val="{00000003-6BEA-4558-82F0-4A6DB1E0F5BE}"/>
              </c:ext>
            </c:extLst>
          </c:dPt>
          <c:cat>
            <c:strRef>
              <c:f>Sheet1!$A$2:$A$3</c:f>
              <c:strCache>
                <c:ptCount val="2"/>
                <c:pt idx="0">
                  <c:v>1st Qtr</c:v>
                </c:pt>
                <c:pt idx="1">
                  <c:v>2nd Qtr</c:v>
                </c:pt>
              </c:strCache>
            </c:strRef>
          </c:cat>
          <c:val>
            <c:numRef>
              <c:f>Sheet1!$B$2:$B$3</c:f>
              <c:numCache>
                <c:formatCode>0%</c:formatCode>
                <c:ptCount val="2"/>
                <c:pt idx="0">
                  <c:v>0.19</c:v>
                </c:pt>
                <c:pt idx="1">
                  <c:v>0.81</c:v>
                </c:pt>
              </c:numCache>
            </c:numRef>
          </c:val>
          <c:extLst>
            <c:ext xmlns:c16="http://schemas.microsoft.com/office/drawing/2014/chart" uri="{C3380CC4-5D6E-409C-BE32-E72D297353CC}">
              <c16:uniqueId val="{00000004-6BEA-4558-82F0-4A6DB1E0F5BE}"/>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solidFill>
              <a:ln w="19050">
                <a:solidFill>
                  <a:schemeClr val="lt1"/>
                </a:solidFill>
              </a:ln>
              <a:effectLst/>
            </c:spPr>
            <c:extLst>
              <c:ext xmlns:c16="http://schemas.microsoft.com/office/drawing/2014/chart" uri="{C3380CC4-5D6E-409C-BE32-E72D297353CC}">
                <c16:uniqueId val="{00000001-B77E-436C-87FF-3338D8F40D1F}"/>
              </c:ext>
            </c:extLst>
          </c:dPt>
          <c:dPt>
            <c:idx val="1"/>
            <c:bubble3D val="0"/>
            <c:spPr>
              <a:solidFill>
                <a:schemeClr val="tx1">
                  <a:lumMod val="20000"/>
                  <a:lumOff val="80000"/>
                </a:schemeClr>
              </a:solidFill>
              <a:ln w="19050">
                <a:solidFill>
                  <a:schemeClr val="lt1"/>
                </a:solidFill>
              </a:ln>
              <a:effectLst/>
            </c:spPr>
            <c:extLst>
              <c:ext xmlns:c16="http://schemas.microsoft.com/office/drawing/2014/chart" uri="{C3380CC4-5D6E-409C-BE32-E72D297353CC}">
                <c16:uniqueId val="{00000003-B77E-436C-87FF-3338D8F40D1F}"/>
              </c:ext>
            </c:extLst>
          </c:dPt>
          <c:cat>
            <c:strRef>
              <c:f>Sheet1!$A$2:$A$3</c:f>
              <c:strCache>
                <c:ptCount val="2"/>
                <c:pt idx="0">
                  <c:v>1st Qtr</c:v>
                </c:pt>
                <c:pt idx="1">
                  <c:v>2nd Qtr</c:v>
                </c:pt>
              </c:strCache>
            </c:strRef>
          </c:cat>
          <c:val>
            <c:numRef>
              <c:f>Sheet1!$B$2:$B$3</c:f>
              <c:numCache>
                <c:formatCode>0%</c:formatCode>
                <c:ptCount val="2"/>
                <c:pt idx="0">
                  <c:v>0.06</c:v>
                </c:pt>
                <c:pt idx="1">
                  <c:v>0.94</c:v>
                </c:pt>
              </c:numCache>
            </c:numRef>
          </c:val>
          <c:extLst>
            <c:ext xmlns:c16="http://schemas.microsoft.com/office/drawing/2014/chart" uri="{C3380CC4-5D6E-409C-BE32-E72D297353CC}">
              <c16:uniqueId val="{00000004-B77E-436C-87FF-3338D8F40D1F}"/>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74A-4283-A013-F1CC098248D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74A-4283-A013-F1CC098248DC}"/>
              </c:ext>
            </c:extLst>
          </c:dPt>
          <c:cat>
            <c:strRef>
              <c:f>Sheet1!$A$2:$A$3</c:f>
              <c:strCache>
                <c:ptCount val="2"/>
                <c:pt idx="0">
                  <c:v>1st Qtr</c:v>
                </c:pt>
                <c:pt idx="1">
                  <c:v>2nd Qtr</c:v>
                </c:pt>
              </c:strCache>
            </c:strRef>
          </c:cat>
          <c:val>
            <c:numRef>
              <c:f>Sheet1!$B$2:$B$3</c:f>
              <c:numCache>
                <c:formatCode>0%</c:formatCode>
                <c:ptCount val="2"/>
                <c:pt idx="0">
                  <c:v>0.64</c:v>
                </c:pt>
                <c:pt idx="1">
                  <c:v>0.36</c:v>
                </c:pt>
              </c:numCache>
            </c:numRef>
          </c:val>
          <c:extLst>
            <c:ext xmlns:c16="http://schemas.microsoft.com/office/drawing/2014/chart" uri="{C3380CC4-5D6E-409C-BE32-E72D297353CC}">
              <c16:uniqueId val="{00000004-774A-4283-A013-F1CC098248DC}"/>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2D8-453C-A11C-4EDA3F82A6D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2D8-453C-A11C-4EDA3F82A6D0}"/>
              </c:ext>
            </c:extLst>
          </c:dPt>
          <c:cat>
            <c:strRef>
              <c:f>Sheet1!$A$2:$A$3</c:f>
              <c:strCache>
                <c:ptCount val="2"/>
                <c:pt idx="0">
                  <c:v>1st Qtr</c:v>
                </c:pt>
                <c:pt idx="1">
                  <c:v>2nd Qtr</c:v>
                </c:pt>
              </c:strCache>
            </c:strRef>
          </c:cat>
          <c:val>
            <c:numRef>
              <c:f>Sheet1!$B$2:$B$3</c:f>
              <c:numCache>
                <c:formatCode>0%</c:formatCode>
                <c:ptCount val="2"/>
                <c:pt idx="0">
                  <c:v>0.63</c:v>
                </c:pt>
                <c:pt idx="1">
                  <c:v>0.37</c:v>
                </c:pt>
              </c:numCache>
            </c:numRef>
          </c:val>
          <c:extLst>
            <c:ext xmlns:c16="http://schemas.microsoft.com/office/drawing/2014/chart" uri="{C3380CC4-5D6E-409C-BE32-E72D297353CC}">
              <c16:uniqueId val="{00000004-D2D8-453C-A11C-4EDA3F82A6D0}"/>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6363463206378"/>
          <c:y val="0.15562633193080255"/>
          <c:w val="0.54773208690174868"/>
          <c:h val="0.68874733613839489"/>
        </c:manualLayout>
      </c:layout>
      <c:doughnutChart>
        <c:varyColors val="1"/>
        <c:dLbls>
          <c:showLegendKey val="0"/>
          <c:showVal val="0"/>
          <c:showCatName val="0"/>
          <c:showSerName val="0"/>
          <c:showPercent val="0"/>
          <c:showBubbleSize val="0"/>
          <c:showLeaderLines val="0"/>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245-477F-911B-E9E9287922D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245-477F-911B-E9E9287922D6}"/>
              </c:ext>
            </c:extLst>
          </c:dPt>
          <c:cat>
            <c:strRef>
              <c:f>Sheet1!$A$2:$A$3</c:f>
              <c:strCache>
                <c:ptCount val="2"/>
                <c:pt idx="0">
                  <c:v>1st Qtr</c:v>
                </c:pt>
                <c:pt idx="1">
                  <c:v>2nd Qtr</c:v>
                </c:pt>
              </c:strCache>
            </c:strRef>
          </c:cat>
          <c:val>
            <c:numRef>
              <c:f>Sheet1!$B$2:$B$3</c:f>
              <c:numCache>
                <c:formatCode>0%</c:formatCode>
                <c:ptCount val="2"/>
                <c:pt idx="0">
                  <c:v>0.7</c:v>
                </c:pt>
                <c:pt idx="1">
                  <c:v>0.3</c:v>
                </c:pt>
              </c:numCache>
            </c:numRef>
          </c:val>
          <c:extLst>
            <c:ext xmlns:c16="http://schemas.microsoft.com/office/drawing/2014/chart" uri="{C3380CC4-5D6E-409C-BE32-E72D297353CC}">
              <c16:uniqueId val="{00000004-8245-477F-911B-E9E9287922D6}"/>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3CE-4295-B915-9AE52B530C5D}"/>
              </c:ext>
            </c:extLst>
          </c:dPt>
          <c:dPt>
            <c:idx val="1"/>
            <c:bubble3D val="0"/>
            <c:spPr>
              <a:solidFill>
                <a:schemeClr val="tx1">
                  <a:lumMod val="20000"/>
                  <a:lumOff val="80000"/>
                </a:schemeClr>
              </a:solidFill>
              <a:ln w="19050">
                <a:solidFill>
                  <a:schemeClr val="lt1"/>
                </a:solidFill>
              </a:ln>
              <a:effectLst/>
            </c:spPr>
            <c:extLst>
              <c:ext xmlns:c16="http://schemas.microsoft.com/office/drawing/2014/chart" uri="{C3380CC4-5D6E-409C-BE32-E72D297353CC}">
                <c16:uniqueId val="{00000001-DA6D-4490-8EF8-C0116EE30DC5}"/>
              </c:ext>
            </c:extLst>
          </c:dPt>
          <c:cat>
            <c:strRef>
              <c:f>Sheet1!$A$2:$A$3</c:f>
              <c:strCache>
                <c:ptCount val="2"/>
                <c:pt idx="0">
                  <c:v>1st Qtr</c:v>
                </c:pt>
                <c:pt idx="1">
                  <c:v>2nd Qtr</c:v>
                </c:pt>
              </c:strCache>
            </c:strRef>
          </c:cat>
          <c:val>
            <c:numRef>
              <c:f>Sheet1!$B$2:$B$3</c:f>
              <c:numCache>
                <c:formatCode>0%</c:formatCode>
                <c:ptCount val="2"/>
                <c:pt idx="0">
                  <c:v>0.78</c:v>
                </c:pt>
                <c:pt idx="1">
                  <c:v>0.21</c:v>
                </c:pt>
              </c:numCache>
            </c:numRef>
          </c:val>
          <c:extLst>
            <c:ext xmlns:c16="http://schemas.microsoft.com/office/drawing/2014/chart" uri="{C3380CC4-5D6E-409C-BE32-E72D297353CC}">
              <c16:uniqueId val="{00000000-DA6D-4490-8EF8-C0116EE30DC5}"/>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6E9-4C8D-A1D0-2F3FD1D3B841}"/>
              </c:ext>
            </c:extLst>
          </c:dPt>
          <c:dPt>
            <c:idx val="1"/>
            <c:bubble3D val="0"/>
            <c:spPr>
              <a:solidFill>
                <a:schemeClr val="tx1">
                  <a:lumMod val="20000"/>
                  <a:lumOff val="80000"/>
                </a:schemeClr>
              </a:solidFill>
              <a:ln w="19050">
                <a:solidFill>
                  <a:schemeClr val="lt1"/>
                </a:solidFill>
              </a:ln>
              <a:effectLst/>
            </c:spPr>
            <c:extLst>
              <c:ext xmlns:c16="http://schemas.microsoft.com/office/drawing/2014/chart" uri="{C3380CC4-5D6E-409C-BE32-E72D297353CC}">
                <c16:uniqueId val="{00000003-36E9-4C8D-A1D0-2F3FD1D3B841}"/>
              </c:ext>
            </c:extLst>
          </c:dPt>
          <c:cat>
            <c:strRef>
              <c:f>Sheet1!$A$2:$A$3</c:f>
              <c:strCache>
                <c:ptCount val="2"/>
                <c:pt idx="0">
                  <c:v>1st Qtr</c:v>
                </c:pt>
                <c:pt idx="1">
                  <c:v>2nd Qtr</c:v>
                </c:pt>
              </c:strCache>
            </c:strRef>
          </c:cat>
          <c:val>
            <c:numRef>
              <c:f>Sheet1!$B$2:$B$3</c:f>
              <c:numCache>
                <c:formatCode>0%</c:formatCode>
                <c:ptCount val="2"/>
                <c:pt idx="0">
                  <c:v>0.76</c:v>
                </c:pt>
                <c:pt idx="1">
                  <c:v>0.24</c:v>
                </c:pt>
              </c:numCache>
            </c:numRef>
          </c:val>
          <c:extLst>
            <c:ext xmlns:c16="http://schemas.microsoft.com/office/drawing/2014/chart" uri="{C3380CC4-5D6E-409C-BE32-E72D297353CC}">
              <c16:uniqueId val="{00000004-36E9-4C8D-A1D0-2F3FD1D3B841}"/>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8F6-4AD8-9DE9-5F0321EBDD8D}"/>
              </c:ext>
            </c:extLst>
          </c:dPt>
          <c:dPt>
            <c:idx val="1"/>
            <c:bubble3D val="0"/>
            <c:spPr>
              <a:solidFill>
                <a:schemeClr val="tx1">
                  <a:lumMod val="20000"/>
                  <a:lumOff val="80000"/>
                </a:schemeClr>
              </a:solidFill>
              <a:ln w="19050">
                <a:solidFill>
                  <a:schemeClr val="lt1"/>
                </a:solidFill>
              </a:ln>
              <a:effectLst/>
            </c:spPr>
            <c:extLst>
              <c:ext xmlns:c16="http://schemas.microsoft.com/office/drawing/2014/chart" uri="{C3380CC4-5D6E-409C-BE32-E72D297353CC}">
                <c16:uniqueId val="{00000003-88F6-4AD8-9DE9-5F0321EBDD8D}"/>
              </c:ext>
            </c:extLst>
          </c:dPt>
          <c:cat>
            <c:strRef>
              <c:f>Sheet1!$A$2:$A$3</c:f>
              <c:strCache>
                <c:ptCount val="2"/>
                <c:pt idx="0">
                  <c:v>1st Qtr</c:v>
                </c:pt>
                <c:pt idx="1">
                  <c:v>2nd Qtr</c:v>
                </c:pt>
              </c:strCache>
            </c:strRef>
          </c:cat>
          <c:val>
            <c:numRef>
              <c:f>Sheet1!$B$2:$B$3</c:f>
              <c:numCache>
                <c:formatCode>0%</c:formatCode>
                <c:ptCount val="2"/>
                <c:pt idx="0">
                  <c:v>0.76</c:v>
                </c:pt>
                <c:pt idx="1">
                  <c:v>0.24</c:v>
                </c:pt>
              </c:numCache>
            </c:numRef>
          </c:val>
          <c:extLst>
            <c:ext xmlns:c16="http://schemas.microsoft.com/office/drawing/2014/chart" uri="{C3380CC4-5D6E-409C-BE32-E72D297353CC}">
              <c16:uniqueId val="{00000004-88F6-4AD8-9DE9-5F0321EBDD8D}"/>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j-lt"/>
                <a:ea typeface="+mn-ea"/>
                <a:cs typeface="+mn-cs"/>
              </a:defRPr>
            </a:pPr>
            <a:r>
              <a:rPr lang="en-US" sz="1800" b="1"/>
              <a:t>ETHNICITY</a:t>
            </a:r>
            <a:endParaRPr lang="en-US" b="1"/>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j-lt"/>
              <a:ea typeface="+mn-ea"/>
              <a:cs typeface="+mn-cs"/>
            </a:defRPr>
          </a:pPr>
          <a:endParaRPr lang="en-US"/>
        </a:p>
      </c:txPr>
    </c:title>
    <c:autoTitleDeleted val="0"/>
    <c:plotArea>
      <c:layout/>
      <c:pieChart>
        <c:varyColors val="1"/>
        <c:ser>
          <c:idx val="0"/>
          <c:order val="0"/>
          <c:tx>
            <c:strRef>
              <c:f>Sheet1!$B$1</c:f>
              <c:strCache>
                <c:ptCount val="1"/>
                <c:pt idx="0">
                  <c:v>Gender</c:v>
                </c:pt>
              </c:strCache>
            </c:strRef>
          </c:tx>
          <c:dPt>
            <c:idx val="0"/>
            <c:bubble3D val="0"/>
            <c:spPr>
              <a:solidFill>
                <a:schemeClr val="accent3"/>
              </a:solidFill>
              <a:ln w="19050">
                <a:noFill/>
              </a:ln>
              <a:effectLst/>
            </c:spPr>
            <c:extLst>
              <c:ext xmlns:c16="http://schemas.microsoft.com/office/drawing/2014/chart" uri="{C3380CC4-5D6E-409C-BE32-E72D297353CC}">
                <c16:uniqueId val="{00000001-805B-48E7-A20B-AEB2D0094A13}"/>
              </c:ext>
            </c:extLst>
          </c:dPt>
          <c:dPt>
            <c:idx val="1"/>
            <c:bubble3D val="0"/>
            <c:spPr>
              <a:solidFill>
                <a:schemeClr val="bg2"/>
              </a:solidFill>
              <a:ln w="19050">
                <a:noFill/>
              </a:ln>
              <a:effectLst/>
            </c:spPr>
            <c:extLst>
              <c:ext xmlns:c16="http://schemas.microsoft.com/office/drawing/2014/chart" uri="{C3380CC4-5D6E-409C-BE32-E72D297353CC}">
                <c16:uniqueId val="{00000003-805B-48E7-A20B-AEB2D0094A13}"/>
              </c:ext>
            </c:extLst>
          </c:dPt>
          <c:dPt>
            <c:idx val="2"/>
            <c:bubble3D val="0"/>
            <c:spPr>
              <a:solidFill>
                <a:schemeClr val="tx2"/>
              </a:solidFill>
              <a:ln w="19050">
                <a:noFill/>
              </a:ln>
              <a:effectLst/>
            </c:spPr>
            <c:extLst>
              <c:ext xmlns:c16="http://schemas.microsoft.com/office/drawing/2014/chart" uri="{C3380CC4-5D6E-409C-BE32-E72D297353CC}">
                <c16:uniqueId val="{00000005-805B-48E7-A20B-AEB2D0094A13}"/>
              </c:ext>
            </c:extLst>
          </c:dPt>
          <c:dPt>
            <c:idx val="3"/>
            <c:bubble3D val="0"/>
            <c:spPr>
              <a:solidFill>
                <a:schemeClr val="accent4"/>
              </a:solidFill>
              <a:ln w="19050">
                <a:noFill/>
              </a:ln>
              <a:effectLst/>
            </c:spPr>
            <c:extLst>
              <c:ext xmlns:c16="http://schemas.microsoft.com/office/drawing/2014/chart" uri="{C3380CC4-5D6E-409C-BE32-E72D297353CC}">
                <c16:uniqueId val="{00000006-805B-48E7-A20B-AEB2D0094A13}"/>
              </c:ext>
            </c:extLst>
          </c:dPt>
          <c:dLbls>
            <c:dLbl>
              <c:idx val="0"/>
              <c:layout>
                <c:manualLayout>
                  <c:x val="-0.16752235930333118"/>
                  <c:y val="-0.1967306358769015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05B-48E7-A20B-AEB2D0094A13}"/>
                </c:ext>
              </c:extLst>
            </c:dLbl>
            <c:dLbl>
              <c:idx val="1"/>
              <c:layout>
                <c:manualLayout>
                  <c:x val="0.11042715581353107"/>
                  <c:y val="8.316113718591802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05B-48E7-A20B-AEB2D0094A13}"/>
                </c:ext>
              </c:extLst>
            </c:dLbl>
            <c:dLbl>
              <c:idx val="2"/>
              <c:layout>
                <c:manualLayout>
                  <c:x val="7.5919599417393596E-2"/>
                  <c:y val="0.1244452653682878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05B-48E7-A20B-AEB2D0094A13}"/>
                </c:ext>
              </c:extLst>
            </c:dLbl>
            <c:dLbl>
              <c:idx val="3"/>
              <c:layout>
                <c:manualLayout>
                  <c:x val="-0.14096206405919709"/>
                  <c:y val="2.2917043473038568E-2"/>
                </c:manualLayout>
              </c:layout>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j-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05B-48E7-A20B-AEB2D0094A13}"/>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White</c:v>
                </c:pt>
                <c:pt idx="1">
                  <c:v>Black</c:v>
                </c:pt>
                <c:pt idx="2">
                  <c:v>Asian</c:v>
                </c:pt>
                <c:pt idx="3">
                  <c:v>Other</c:v>
                </c:pt>
              </c:strCache>
            </c:strRef>
          </c:cat>
          <c:val>
            <c:numRef>
              <c:f>Sheet1!$B$2:$B$5</c:f>
              <c:numCache>
                <c:formatCode>0%</c:formatCode>
                <c:ptCount val="4"/>
                <c:pt idx="0">
                  <c:v>0.81</c:v>
                </c:pt>
                <c:pt idx="1">
                  <c:v>0.09</c:v>
                </c:pt>
                <c:pt idx="2">
                  <c:v>0.08</c:v>
                </c:pt>
                <c:pt idx="3">
                  <c:v>0.02</c:v>
                </c:pt>
              </c:numCache>
            </c:numRef>
          </c:val>
          <c:extLst>
            <c:ext xmlns:c16="http://schemas.microsoft.com/office/drawing/2014/chart" uri="{C3380CC4-5D6E-409C-BE32-E72D297353CC}">
              <c16:uniqueId val="{00000004-805B-48E7-A20B-AEB2D0094A13}"/>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mj-lt"/>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DFF-4B5D-8A96-27AC8FC2AA27}"/>
              </c:ext>
            </c:extLst>
          </c:dPt>
          <c:dPt>
            <c:idx val="1"/>
            <c:bubble3D val="0"/>
            <c:spPr>
              <a:solidFill>
                <a:schemeClr val="tx1">
                  <a:lumMod val="20000"/>
                  <a:lumOff val="80000"/>
                </a:schemeClr>
              </a:solidFill>
              <a:ln w="19050">
                <a:solidFill>
                  <a:schemeClr val="lt1"/>
                </a:solidFill>
              </a:ln>
              <a:effectLst/>
            </c:spPr>
            <c:extLst>
              <c:ext xmlns:c16="http://schemas.microsoft.com/office/drawing/2014/chart" uri="{C3380CC4-5D6E-409C-BE32-E72D297353CC}">
                <c16:uniqueId val="{00000003-2DFF-4B5D-8A96-27AC8FC2AA27}"/>
              </c:ext>
            </c:extLst>
          </c:dPt>
          <c:cat>
            <c:strRef>
              <c:f>Sheet1!$A$2:$A$3</c:f>
              <c:strCache>
                <c:ptCount val="2"/>
                <c:pt idx="0">
                  <c:v>1st Qtr</c:v>
                </c:pt>
                <c:pt idx="1">
                  <c:v>2nd Qtr</c:v>
                </c:pt>
              </c:strCache>
            </c:strRef>
          </c:cat>
          <c:val>
            <c:numRef>
              <c:f>Sheet1!$B$2:$B$3</c:f>
              <c:numCache>
                <c:formatCode>0%</c:formatCode>
                <c:ptCount val="2"/>
                <c:pt idx="0">
                  <c:v>0.72</c:v>
                </c:pt>
                <c:pt idx="1">
                  <c:v>0.28000000000000003</c:v>
                </c:pt>
              </c:numCache>
            </c:numRef>
          </c:val>
          <c:extLst>
            <c:ext xmlns:c16="http://schemas.microsoft.com/office/drawing/2014/chart" uri="{C3380CC4-5D6E-409C-BE32-E72D297353CC}">
              <c16:uniqueId val="{00000004-2DFF-4B5D-8A96-27AC8FC2AA27}"/>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A19-47F0-94EB-588AC16A1FA3}"/>
              </c:ext>
            </c:extLst>
          </c:dPt>
          <c:dPt>
            <c:idx val="1"/>
            <c:bubble3D val="0"/>
            <c:spPr>
              <a:solidFill>
                <a:schemeClr val="tx1">
                  <a:lumMod val="20000"/>
                  <a:lumOff val="80000"/>
                </a:schemeClr>
              </a:solidFill>
              <a:ln w="19050">
                <a:solidFill>
                  <a:schemeClr val="lt1"/>
                </a:solidFill>
              </a:ln>
              <a:effectLst/>
            </c:spPr>
            <c:extLst>
              <c:ext xmlns:c16="http://schemas.microsoft.com/office/drawing/2014/chart" uri="{C3380CC4-5D6E-409C-BE32-E72D297353CC}">
                <c16:uniqueId val="{00000003-8A19-47F0-94EB-588AC16A1FA3}"/>
              </c:ext>
            </c:extLst>
          </c:dPt>
          <c:cat>
            <c:strRef>
              <c:f>Sheet1!$A$2:$A$3</c:f>
              <c:strCache>
                <c:ptCount val="2"/>
                <c:pt idx="0">
                  <c:v>1st Qtr</c:v>
                </c:pt>
                <c:pt idx="1">
                  <c:v>2nd Qtr</c:v>
                </c:pt>
              </c:strCache>
            </c:strRef>
          </c:cat>
          <c:val>
            <c:numRef>
              <c:f>Sheet1!$B$2:$B$3</c:f>
              <c:numCache>
                <c:formatCode>0%</c:formatCode>
                <c:ptCount val="2"/>
                <c:pt idx="0">
                  <c:v>0.71</c:v>
                </c:pt>
                <c:pt idx="1">
                  <c:v>0.28999999999999998</c:v>
                </c:pt>
              </c:numCache>
            </c:numRef>
          </c:val>
          <c:extLst>
            <c:ext xmlns:c16="http://schemas.microsoft.com/office/drawing/2014/chart" uri="{C3380CC4-5D6E-409C-BE32-E72D297353CC}">
              <c16:uniqueId val="{00000004-8A19-47F0-94EB-588AC16A1FA3}"/>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EAE-4389-B4CE-FBB9D67AD9EB}"/>
              </c:ext>
            </c:extLst>
          </c:dPt>
          <c:dPt>
            <c:idx val="1"/>
            <c:bubble3D val="0"/>
            <c:spPr>
              <a:solidFill>
                <a:schemeClr val="tx1">
                  <a:lumMod val="20000"/>
                  <a:lumOff val="80000"/>
                </a:schemeClr>
              </a:solidFill>
              <a:ln w="19050">
                <a:solidFill>
                  <a:schemeClr val="lt1"/>
                </a:solidFill>
              </a:ln>
              <a:effectLst/>
            </c:spPr>
            <c:extLst>
              <c:ext xmlns:c16="http://schemas.microsoft.com/office/drawing/2014/chart" uri="{C3380CC4-5D6E-409C-BE32-E72D297353CC}">
                <c16:uniqueId val="{00000003-EEAE-4389-B4CE-FBB9D67AD9EB}"/>
              </c:ext>
            </c:extLst>
          </c:dPt>
          <c:cat>
            <c:strRef>
              <c:f>Sheet1!$A$2:$A$3</c:f>
              <c:strCache>
                <c:ptCount val="2"/>
                <c:pt idx="0">
                  <c:v>1st Qtr</c:v>
                </c:pt>
                <c:pt idx="1">
                  <c:v>2nd Qtr</c:v>
                </c:pt>
              </c:strCache>
            </c:strRef>
          </c:cat>
          <c:val>
            <c:numRef>
              <c:f>Sheet1!$B$2:$B$3</c:f>
              <c:numCache>
                <c:formatCode>0%</c:formatCode>
                <c:ptCount val="2"/>
                <c:pt idx="0">
                  <c:v>0.54</c:v>
                </c:pt>
                <c:pt idx="1">
                  <c:v>0.46</c:v>
                </c:pt>
              </c:numCache>
            </c:numRef>
          </c:val>
          <c:extLst>
            <c:ext xmlns:c16="http://schemas.microsoft.com/office/drawing/2014/chart" uri="{C3380CC4-5D6E-409C-BE32-E72D297353CC}">
              <c16:uniqueId val="{00000004-EEAE-4389-B4CE-FBB9D67AD9EB}"/>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F1B-494D-A7B9-5364222AB029}"/>
              </c:ext>
            </c:extLst>
          </c:dPt>
          <c:dPt>
            <c:idx val="1"/>
            <c:bubble3D val="0"/>
            <c:spPr>
              <a:solidFill>
                <a:schemeClr val="tx1">
                  <a:lumMod val="20000"/>
                  <a:lumOff val="80000"/>
                </a:schemeClr>
              </a:solidFill>
              <a:ln w="19050">
                <a:solidFill>
                  <a:schemeClr val="lt1"/>
                </a:solidFill>
              </a:ln>
              <a:effectLst/>
            </c:spPr>
            <c:extLst>
              <c:ext xmlns:c16="http://schemas.microsoft.com/office/drawing/2014/chart" uri="{C3380CC4-5D6E-409C-BE32-E72D297353CC}">
                <c16:uniqueId val="{00000003-DF1B-494D-A7B9-5364222AB029}"/>
              </c:ext>
            </c:extLst>
          </c:dPt>
          <c:cat>
            <c:strRef>
              <c:f>Sheet1!$A$2:$A$3</c:f>
              <c:strCache>
                <c:ptCount val="2"/>
                <c:pt idx="0">
                  <c:v>1st Qtr</c:v>
                </c:pt>
                <c:pt idx="1">
                  <c:v>2nd Qtr</c:v>
                </c:pt>
              </c:strCache>
            </c:strRef>
          </c:cat>
          <c:val>
            <c:numRef>
              <c:f>Sheet1!$B$2:$B$3</c:f>
              <c:numCache>
                <c:formatCode>0%</c:formatCode>
                <c:ptCount val="2"/>
                <c:pt idx="0">
                  <c:v>0.81</c:v>
                </c:pt>
                <c:pt idx="1">
                  <c:v>0.19</c:v>
                </c:pt>
              </c:numCache>
            </c:numRef>
          </c:val>
          <c:extLst>
            <c:ext xmlns:c16="http://schemas.microsoft.com/office/drawing/2014/chart" uri="{C3380CC4-5D6E-409C-BE32-E72D297353CC}">
              <c16:uniqueId val="{00000004-DF1B-494D-A7B9-5364222AB029}"/>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BC2-4C6E-AA16-3E352CCBA710}"/>
              </c:ext>
            </c:extLst>
          </c:dPt>
          <c:dPt>
            <c:idx val="1"/>
            <c:bubble3D val="0"/>
            <c:spPr>
              <a:solidFill>
                <a:schemeClr val="tx1">
                  <a:lumMod val="20000"/>
                  <a:lumOff val="80000"/>
                </a:schemeClr>
              </a:solidFill>
              <a:ln w="19050">
                <a:solidFill>
                  <a:schemeClr val="lt1"/>
                </a:solidFill>
              </a:ln>
              <a:effectLst/>
            </c:spPr>
            <c:extLst>
              <c:ext xmlns:c16="http://schemas.microsoft.com/office/drawing/2014/chart" uri="{C3380CC4-5D6E-409C-BE32-E72D297353CC}">
                <c16:uniqueId val="{00000003-1BC2-4C6E-AA16-3E352CCBA710}"/>
              </c:ext>
            </c:extLst>
          </c:dPt>
          <c:cat>
            <c:strRef>
              <c:f>Sheet1!$A$2:$A$3</c:f>
              <c:strCache>
                <c:ptCount val="2"/>
                <c:pt idx="0">
                  <c:v>1st Qtr</c:v>
                </c:pt>
                <c:pt idx="1">
                  <c:v>2nd Qtr</c:v>
                </c:pt>
              </c:strCache>
            </c:strRef>
          </c:cat>
          <c:val>
            <c:numRef>
              <c:f>Sheet1!$B$2:$B$3</c:f>
              <c:numCache>
                <c:formatCode>0%</c:formatCode>
                <c:ptCount val="2"/>
                <c:pt idx="0">
                  <c:v>0.39</c:v>
                </c:pt>
                <c:pt idx="1">
                  <c:v>0.61</c:v>
                </c:pt>
              </c:numCache>
            </c:numRef>
          </c:val>
          <c:extLst>
            <c:ext xmlns:c16="http://schemas.microsoft.com/office/drawing/2014/chart" uri="{C3380CC4-5D6E-409C-BE32-E72D297353CC}">
              <c16:uniqueId val="{00000004-1BC2-4C6E-AA16-3E352CCBA710}"/>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0D06-4265-9838-DF1889767425}"/>
              </c:ext>
            </c:extLst>
          </c:dPt>
          <c:dPt>
            <c:idx val="1"/>
            <c:bubble3D val="0"/>
            <c:spPr>
              <a:solidFill>
                <a:schemeClr val="tx1">
                  <a:lumMod val="20000"/>
                  <a:lumOff val="80000"/>
                </a:schemeClr>
              </a:solidFill>
              <a:ln w="19050">
                <a:solidFill>
                  <a:schemeClr val="lt1"/>
                </a:solidFill>
              </a:ln>
              <a:effectLst/>
            </c:spPr>
            <c:extLst>
              <c:ext xmlns:c16="http://schemas.microsoft.com/office/drawing/2014/chart" uri="{C3380CC4-5D6E-409C-BE32-E72D297353CC}">
                <c16:uniqueId val="{00000003-0D06-4265-9838-DF1889767425}"/>
              </c:ext>
            </c:extLst>
          </c:dPt>
          <c:cat>
            <c:strRef>
              <c:f>Sheet1!$A$2:$A$3</c:f>
              <c:strCache>
                <c:ptCount val="2"/>
                <c:pt idx="0">
                  <c:v>1st Qtr</c:v>
                </c:pt>
                <c:pt idx="1">
                  <c:v>2nd Qtr</c:v>
                </c:pt>
              </c:strCache>
            </c:strRef>
          </c:cat>
          <c:val>
            <c:numRef>
              <c:f>Sheet1!$B$2:$B$3</c:f>
              <c:numCache>
                <c:formatCode>0%</c:formatCode>
                <c:ptCount val="2"/>
                <c:pt idx="0">
                  <c:v>0.4</c:v>
                </c:pt>
                <c:pt idx="1">
                  <c:v>0.6</c:v>
                </c:pt>
              </c:numCache>
            </c:numRef>
          </c:val>
          <c:extLst>
            <c:ext xmlns:c16="http://schemas.microsoft.com/office/drawing/2014/chart" uri="{C3380CC4-5D6E-409C-BE32-E72D297353CC}">
              <c16:uniqueId val="{00000004-0D06-4265-9838-DF1889767425}"/>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68C2-43ED-9FE1-CB216BC5D8AA}"/>
              </c:ext>
            </c:extLst>
          </c:dPt>
          <c:dPt>
            <c:idx val="1"/>
            <c:bubble3D val="0"/>
            <c:spPr>
              <a:solidFill>
                <a:schemeClr val="tx1">
                  <a:lumMod val="20000"/>
                  <a:lumOff val="80000"/>
                </a:schemeClr>
              </a:solidFill>
              <a:ln w="19050">
                <a:solidFill>
                  <a:schemeClr val="lt1"/>
                </a:solidFill>
              </a:ln>
              <a:effectLst/>
            </c:spPr>
            <c:extLst>
              <c:ext xmlns:c16="http://schemas.microsoft.com/office/drawing/2014/chart" uri="{C3380CC4-5D6E-409C-BE32-E72D297353CC}">
                <c16:uniqueId val="{00000003-68C2-43ED-9FE1-CB216BC5D8AA}"/>
              </c:ext>
            </c:extLst>
          </c:dPt>
          <c:cat>
            <c:strRef>
              <c:f>Sheet1!$A$2:$A$3</c:f>
              <c:strCache>
                <c:ptCount val="2"/>
                <c:pt idx="0">
                  <c:v>1st Qtr</c:v>
                </c:pt>
                <c:pt idx="1">
                  <c:v>2nd Qtr</c:v>
                </c:pt>
              </c:strCache>
            </c:strRef>
          </c:cat>
          <c:val>
            <c:numRef>
              <c:f>Sheet1!$B$2:$B$3</c:f>
              <c:numCache>
                <c:formatCode>0%</c:formatCode>
                <c:ptCount val="2"/>
                <c:pt idx="0">
                  <c:v>0.41</c:v>
                </c:pt>
                <c:pt idx="1">
                  <c:v>0.57999999999999996</c:v>
                </c:pt>
              </c:numCache>
            </c:numRef>
          </c:val>
          <c:extLst>
            <c:ext xmlns:c16="http://schemas.microsoft.com/office/drawing/2014/chart" uri="{C3380CC4-5D6E-409C-BE32-E72D297353CC}">
              <c16:uniqueId val="{00000004-68C2-43ED-9FE1-CB216BC5D8AA}"/>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7955-48D3-B847-79836A6ACBF7}"/>
              </c:ext>
            </c:extLst>
          </c:dPt>
          <c:dPt>
            <c:idx val="1"/>
            <c:bubble3D val="0"/>
            <c:spPr>
              <a:solidFill>
                <a:schemeClr val="tx1">
                  <a:lumMod val="20000"/>
                  <a:lumOff val="80000"/>
                </a:schemeClr>
              </a:solidFill>
              <a:ln w="19050">
                <a:solidFill>
                  <a:schemeClr val="lt1"/>
                </a:solidFill>
              </a:ln>
              <a:effectLst/>
            </c:spPr>
            <c:extLst>
              <c:ext xmlns:c16="http://schemas.microsoft.com/office/drawing/2014/chart" uri="{C3380CC4-5D6E-409C-BE32-E72D297353CC}">
                <c16:uniqueId val="{00000003-7955-48D3-B847-79836A6ACBF7}"/>
              </c:ext>
            </c:extLst>
          </c:dPt>
          <c:cat>
            <c:strRef>
              <c:f>Sheet1!$A$2:$A$3</c:f>
              <c:strCache>
                <c:ptCount val="2"/>
                <c:pt idx="0">
                  <c:v>1st Qtr</c:v>
                </c:pt>
                <c:pt idx="1">
                  <c:v>2nd Qtr</c:v>
                </c:pt>
              </c:strCache>
            </c:strRef>
          </c:cat>
          <c:val>
            <c:numRef>
              <c:f>Sheet1!$B$2:$B$3</c:f>
              <c:numCache>
                <c:formatCode>0%</c:formatCode>
                <c:ptCount val="2"/>
                <c:pt idx="0">
                  <c:v>0.34</c:v>
                </c:pt>
                <c:pt idx="1">
                  <c:v>0.66</c:v>
                </c:pt>
              </c:numCache>
            </c:numRef>
          </c:val>
          <c:extLst>
            <c:ext xmlns:c16="http://schemas.microsoft.com/office/drawing/2014/chart" uri="{C3380CC4-5D6E-409C-BE32-E72D297353CC}">
              <c16:uniqueId val="{00000004-7955-48D3-B847-79836A6ACBF7}"/>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CA23-4161-B282-CE856877740A}"/>
              </c:ext>
            </c:extLst>
          </c:dPt>
          <c:dPt>
            <c:idx val="1"/>
            <c:bubble3D val="0"/>
            <c:spPr>
              <a:solidFill>
                <a:schemeClr val="tx1">
                  <a:lumMod val="20000"/>
                  <a:lumOff val="80000"/>
                </a:schemeClr>
              </a:solidFill>
              <a:ln w="19050">
                <a:solidFill>
                  <a:schemeClr val="lt1"/>
                </a:solidFill>
              </a:ln>
              <a:effectLst/>
            </c:spPr>
            <c:extLst>
              <c:ext xmlns:c16="http://schemas.microsoft.com/office/drawing/2014/chart" uri="{C3380CC4-5D6E-409C-BE32-E72D297353CC}">
                <c16:uniqueId val="{00000003-CA23-4161-B282-CE856877740A}"/>
              </c:ext>
            </c:extLst>
          </c:dPt>
          <c:cat>
            <c:strRef>
              <c:f>Sheet1!$A$2:$A$3</c:f>
              <c:strCache>
                <c:ptCount val="2"/>
                <c:pt idx="0">
                  <c:v>1st Qtr</c:v>
                </c:pt>
                <c:pt idx="1">
                  <c:v>2nd Qtr</c:v>
                </c:pt>
              </c:strCache>
            </c:strRef>
          </c:cat>
          <c:val>
            <c:numRef>
              <c:f>Sheet1!$B$2:$B$3</c:f>
              <c:numCache>
                <c:formatCode>0%</c:formatCode>
                <c:ptCount val="2"/>
                <c:pt idx="0">
                  <c:v>0.22</c:v>
                </c:pt>
                <c:pt idx="1">
                  <c:v>0.78</c:v>
                </c:pt>
              </c:numCache>
            </c:numRef>
          </c:val>
          <c:extLst>
            <c:ext xmlns:c16="http://schemas.microsoft.com/office/drawing/2014/chart" uri="{C3380CC4-5D6E-409C-BE32-E72D297353CC}">
              <c16:uniqueId val="{00000004-CA23-4161-B282-CE856877740A}"/>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7F68-447D-98EA-76D709816B77}"/>
              </c:ext>
            </c:extLst>
          </c:dPt>
          <c:dPt>
            <c:idx val="1"/>
            <c:bubble3D val="0"/>
            <c:spPr>
              <a:solidFill>
                <a:schemeClr val="tx1">
                  <a:lumMod val="20000"/>
                  <a:lumOff val="80000"/>
                </a:schemeClr>
              </a:solidFill>
              <a:ln w="19050">
                <a:solidFill>
                  <a:schemeClr val="lt1"/>
                </a:solidFill>
              </a:ln>
              <a:effectLst/>
            </c:spPr>
            <c:extLst>
              <c:ext xmlns:c16="http://schemas.microsoft.com/office/drawing/2014/chart" uri="{C3380CC4-5D6E-409C-BE32-E72D297353CC}">
                <c16:uniqueId val="{00000003-7F68-447D-98EA-76D709816B77}"/>
              </c:ext>
            </c:extLst>
          </c:dPt>
          <c:cat>
            <c:strRef>
              <c:f>Sheet1!$A$2:$A$3</c:f>
              <c:strCache>
                <c:ptCount val="2"/>
                <c:pt idx="0">
                  <c:v>1st Qtr</c:v>
                </c:pt>
                <c:pt idx="1">
                  <c:v>2nd Qtr</c:v>
                </c:pt>
              </c:strCache>
            </c:strRef>
          </c:cat>
          <c:val>
            <c:numRef>
              <c:f>Sheet1!$B$2:$B$3</c:f>
              <c:numCache>
                <c:formatCode>0%</c:formatCode>
                <c:ptCount val="2"/>
                <c:pt idx="0">
                  <c:v>0.48</c:v>
                </c:pt>
                <c:pt idx="1">
                  <c:v>0.52</c:v>
                </c:pt>
              </c:numCache>
            </c:numRef>
          </c:val>
          <c:extLst>
            <c:ext xmlns:c16="http://schemas.microsoft.com/office/drawing/2014/chart" uri="{C3380CC4-5D6E-409C-BE32-E72D297353CC}">
              <c16:uniqueId val="{00000004-7F68-447D-98EA-76D709816B77}"/>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j-lt"/>
                <a:ea typeface="+mn-ea"/>
                <a:cs typeface="+mn-cs"/>
              </a:defRPr>
            </a:pPr>
            <a:r>
              <a:rPr lang="en-US" sz="1800" b="1"/>
              <a:t>DISABILITY STATUS</a:t>
            </a:r>
            <a:endParaRPr lang="en-US" b="1"/>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j-lt"/>
              <a:ea typeface="+mn-ea"/>
              <a:cs typeface="+mn-cs"/>
            </a:defRPr>
          </a:pPr>
          <a:endParaRPr lang="en-US"/>
        </a:p>
      </c:txPr>
    </c:title>
    <c:autoTitleDeleted val="0"/>
    <c:plotArea>
      <c:layout>
        <c:manualLayout>
          <c:layoutTarget val="inner"/>
          <c:xMode val="edge"/>
          <c:yMode val="edge"/>
          <c:x val="5.3472018135013899E-2"/>
          <c:y val="0.12326314806165344"/>
          <c:w val="0.92157437340197956"/>
          <c:h val="0.49489957963568426"/>
        </c:manualLayout>
      </c:layout>
      <c:barChart>
        <c:barDir val="bar"/>
        <c:grouping val="percentStacked"/>
        <c:varyColors val="0"/>
        <c:ser>
          <c:idx val="0"/>
          <c:order val="0"/>
          <c:tx>
            <c:strRef>
              <c:f>Sheet1!$B$1</c:f>
              <c:strCache>
                <c:ptCount val="1"/>
                <c:pt idx="0">
                  <c:v>Disability</c:v>
                </c:pt>
              </c:strCache>
            </c:strRef>
          </c:tx>
          <c:spPr>
            <a:solidFill>
              <a:schemeClr val="tx2"/>
            </a:solidFill>
            <a:ln w="19050">
              <a:noFill/>
            </a:ln>
            <a:effectLst/>
          </c:spPr>
          <c:invertIfNegative val="0"/>
          <c:dPt>
            <c:idx val="0"/>
            <c:invertIfNegative val="0"/>
            <c:bubble3D val="0"/>
            <c:spPr>
              <a:solidFill>
                <a:schemeClr val="tx2"/>
              </a:solidFill>
              <a:ln w="19050">
                <a:noFill/>
              </a:ln>
              <a:effectLst/>
            </c:spPr>
            <c:extLst>
              <c:ext xmlns:c16="http://schemas.microsoft.com/office/drawing/2014/chart" uri="{C3380CC4-5D6E-409C-BE32-E72D297353CC}">
                <c16:uniqueId val="{00000001-C67B-4097-9E22-1D3C537D6F0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White</c:v>
                </c:pt>
              </c:strCache>
            </c:strRef>
          </c:cat>
          <c:val>
            <c:numRef>
              <c:f>Sheet1!$B$2</c:f>
              <c:numCache>
                <c:formatCode>0%</c:formatCode>
                <c:ptCount val="1"/>
                <c:pt idx="0">
                  <c:v>0.28999999999999998</c:v>
                </c:pt>
              </c:numCache>
            </c:numRef>
          </c:val>
          <c:extLst>
            <c:ext xmlns:c16="http://schemas.microsoft.com/office/drawing/2014/chart" uri="{C3380CC4-5D6E-409C-BE32-E72D297353CC}">
              <c16:uniqueId val="{00000008-C67B-4097-9E22-1D3C537D6F03}"/>
            </c:ext>
          </c:extLst>
        </c:ser>
        <c:ser>
          <c:idx val="1"/>
          <c:order val="1"/>
          <c:tx>
            <c:strRef>
              <c:f>Sheet1!$C$1</c:f>
              <c:strCache>
                <c:ptCount val="1"/>
                <c:pt idx="0">
                  <c:v>No disability</c:v>
                </c:pt>
              </c:strCache>
            </c:strRef>
          </c:tx>
          <c:spPr>
            <a:solidFill>
              <a:schemeClr val="accent4"/>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White</c:v>
                </c:pt>
              </c:strCache>
            </c:strRef>
          </c:cat>
          <c:val>
            <c:numRef>
              <c:f>Sheet1!$C$2</c:f>
              <c:numCache>
                <c:formatCode>0%</c:formatCode>
                <c:ptCount val="1"/>
                <c:pt idx="0">
                  <c:v>0.71</c:v>
                </c:pt>
              </c:numCache>
            </c:numRef>
          </c:val>
          <c:extLst>
            <c:ext xmlns:c16="http://schemas.microsoft.com/office/drawing/2014/chart" uri="{C3380CC4-5D6E-409C-BE32-E72D297353CC}">
              <c16:uniqueId val="{00000009-C67B-4097-9E22-1D3C537D6F03}"/>
            </c:ext>
          </c:extLst>
        </c:ser>
        <c:dLbls>
          <c:dLblPos val="ctr"/>
          <c:showLegendKey val="0"/>
          <c:showVal val="1"/>
          <c:showCatName val="0"/>
          <c:showSerName val="0"/>
          <c:showPercent val="0"/>
          <c:showBubbleSize val="0"/>
        </c:dLbls>
        <c:gapWidth val="100"/>
        <c:overlap val="100"/>
        <c:axId val="171309887"/>
        <c:axId val="171321887"/>
      </c:barChart>
      <c:valAx>
        <c:axId val="171321887"/>
        <c:scaling>
          <c:orientation val="minMax"/>
        </c:scaling>
        <c:delete val="1"/>
        <c:axPos val="b"/>
        <c:numFmt formatCode="0%" sourceLinked="1"/>
        <c:majorTickMark val="out"/>
        <c:minorTickMark val="none"/>
        <c:tickLblPos val="nextTo"/>
        <c:crossAx val="171309887"/>
        <c:crosses val="autoZero"/>
        <c:crossBetween val="between"/>
      </c:valAx>
      <c:catAx>
        <c:axId val="171309887"/>
        <c:scaling>
          <c:orientation val="minMax"/>
        </c:scaling>
        <c:delete val="1"/>
        <c:axPos val="l"/>
        <c:numFmt formatCode="General" sourceLinked="1"/>
        <c:majorTickMark val="out"/>
        <c:minorTickMark val="none"/>
        <c:tickLblPos val="nextTo"/>
        <c:crossAx val="171321887"/>
        <c:crosses val="autoZero"/>
        <c:auto val="1"/>
        <c:lblAlgn val="ctr"/>
        <c:lblOffset val="100"/>
        <c:noMultiLvlLbl val="0"/>
      </c:catAx>
      <c:spPr>
        <a:noFill/>
        <a:ln>
          <a:noFill/>
        </a:ln>
        <a:effectLst/>
      </c:spPr>
    </c:plotArea>
    <c:legend>
      <c:legendPos val="b"/>
      <c:layout>
        <c:manualLayout>
          <c:xMode val="edge"/>
          <c:yMode val="edge"/>
          <c:x val="0.21362871220012514"/>
          <c:y val="0.53274469873890706"/>
          <c:w val="0.55135348765273562"/>
          <c:h val="9.711050910789351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mj-lt"/>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543-4DFB-B547-3659481183F0}"/>
              </c:ext>
            </c:extLst>
          </c:dPt>
          <c:dPt>
            <c:idx val="1"/>
            <c:bubble3D val="0"/>
            <c:spPr>
              <a:solidFill>
                <a:schemeClr val="tx1">
                  <a:lumMod val="20000"/>
                  <a:lumOff val="80000"/>
                </a:schemeClr>
              </a:solidFill>
              <a:ln w="19050">
                <a:solidFill>
                  <a:schemeClr val="lt1"/>
                </a:solidFill>
              </a:ln>
              <a:effectLst/>
            </c:spPr>
            <c:extLst>
              <c:ext xmlns:c16="http://schemas.microsoft.com/office/drawing/2014/chart" uri="{C3380CC4-5D6E-409C-BE32-E72D297353CC}">
                <c16:uniqueId val="{00000003-E543-4DFB-B547-3659481183F0}"/>
              </c:ext>
            </c:extLst>
          </c:dPt>
          <c:cat>
            <c:strRef>
              <c:f>Sheet1!$A$2:$A$3</c:f>
              <c:strCache>
                <c:ptCount val="2"/>
                <c:pt idx="0">
                  <c:v>1st Qtr</c:v>
                </c:pt>
                <c:pt idx="1">
                  <c:v>2nd Qtr</c:v>
                </c:pt>
              </c:strCache>
            </c:strRef>
          </c:cat>
          <c:val>
            <c:numRef>
              <c:f>Sheet1!$B$2:$B$3</c:f>
              <c:numCache>
                <c:formatCode>0%</c:formatCode>
                <c:ptCount val="2"/>
                <c:pt idx="0">
                  <c:v>0.72</c:v>
                </c:pt>
                <c:pt idx="1">
                  <c:v>0.28000000000000003</c:v>
                </c:pt>
              </c:numCache>
            </c:numRef>
          </c:val>
          <c:extLst>
            <c:ext xmlns:c16="http://schemas.microsoft.com/office/drawing/2014/chart" uri="{C3380CC4-5D6E-409C-BE32-E72D297353CC}">
              <c16:uniqueId val="{00000004-E543-4DFB-B547-3659481183F0}"/>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F9E4-468B-BE5B-644542B8C53A}"/>
              </c:ext>
            </c:extLst>
          </c:dPt>
          <c:dPt>
            <c:idx val="1"/>
            <c:bubble3D val="0"/>
            <c:spPr>
              <a:solidFill>
                <a:schemeClr val="tx1">
                  <a:lumMod val="20000"/>
                  <a:lumOff val="80000"/>
                </a:schemeClr>
              </a:solidFill>
              <a:ln w="19050">
                <a:solidFill>
                  <a:schemeClr val="lt1"/>
                </a:solidFill>
              </a:ln>
              <a:effectLst/>
            </c:spPr>
            <c:extLst>
              <c:ext xmlns:c16="http://schemas.microsoft.com/office/drawing/2014/chart" uri="{C3380CC4-5D6E-409C-BE32-E72D297353CC}">
                <c16:uniqueId val="{00000003-F9E4-468B-BE5B-644542B8C53A}"/>
              </c:ext>
            </c:extLst>
          </c:dPt>
          <c:cat>
            <c:strRef>
              <c:f>Sheet1!$A$2:$A$3</c:f>
              <c:strCache>
                <c:ptCount val="2"/>
                <c:pt idx="0">
                  <c:v>1st Qtr</c:v>
                </c:pt>
                <c:pt idx="1">
                  <c:v>2nd Qtr</c:v>
                </c:pt>
              </c:strCache>
            </c:strRef>
          </c:cat>
          <c:val>
            <c:numRef>
              <c:f>Sheet1!$B$2:$B$3</c:f>
              <c:numCache>
                <c:formatCode>0%</c:formatCode>
                <c:ptCount val="2"/>
                <c:pt idx="0">
                  <c:v>0.35</c:v>
                </c:pt>
                <c:pt idx="1">
                  <c:v>0.65</c:v>
                </c:pt>
              </c:numCache>
            </c:numRef>
          </c:val>
          <c:extLst>
            <c:ext xmlns:c16="http://schemas.microsoft.com/office/drawing/2014/chart" uri="{C3380CC4-5D6E-409C-BE32-E72D297353CC}">
              <c16:uniqueId val="{00000004-F9E4-468B-BE5B-644542B8C53A}"/>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4D61-4A0C-AF91-9EC5BDC634C3}"/>
              </c:ext>
            </c:extLst>
          </c:dPt>
          <c:dPt>
            <c:idx val="1"/>
            <c:bubble3D val="0"/>
            <c:spPr>
              <a:solidFill>
                <a:schemeClr val="tx1">
                  <a:lumMod val="20000"/>
                  <a:lumOff val="80000"/>
                </a:schemeClr>
              </a:solidFill>
              <a:ln w="19050">
                <a:solidFill>
                  <a:schemeClr val="lt1"/>
                </a:solidFill>
              </a:ln>
              <a:effectLst/>
            </c:spPr>
            <c:extLst>
              <c:ext xmlns:c16="http://schemas.microsoft.com/office/drawing/2014/chart" uri="{C3380CC4-5D6E-409C-BE32-E72D297353CC}">
                <c16:uniqueId val="{00000003-4D61-4A0C-AF91-9EC5BDC634C3}"/>
              </c:ext>
            </c:extLst>
          </c:dPt>
          <c:cat>
            <c:strRef>
              <c:f>Sheet1!$A$2:$A$3</c:f>
              <c:strCache>
                <c:ptCount val="2"/>
                <c:pt idx="0">
                  <c:v>1st Qtr</c:v>
                </c:pt>
                <c:pt idx="1">
                  <c:v>2nd Qtr</c:v>
                </c:pt>
              </c:strCache>
            </c:strRef>
          </c:cat>
          <c:val>
            <c:numRef>
              <c:f>Sheet1!$B$2:$B$3</c:f>
              <c:numCache>
                <c:formatCode>0%</c:formatCode>
                <c:ptCount val="2"/>
                <c:pt idx="0">
                  <c:v>0.3</c:v>
                </c:pt>
                <c:pt idx="1">
                  <c:v>0.7</c:v>
                </c:pt>
              </c:numCache>
            </c:numRef>
          </c:val>
          <c:extLst>
            <c:ext xmlns:c16="http://schemas.microsoft.com/office/drawing/2014/chart" uri="{C3380CC4-5D6E-409C-BE32-E72D297353CC}">
              <c16:uniqueId val="{00000004-4D61-4A0C-AF91-9EC5BDC634C3}"/>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Punctual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 min</c:v>
                </c:pt>
                <c:pt idx="1">
                  <c:v>3 mins</c:v>
                </c:pt>
                <c:pt idx="2">
                  <c:v>5 mins</c:v>
                </c:pt>
                <c:pt idx="3">
                  <c:v>7 mins</c:v>
                </c:pt>
              </c:strCache>
            </c:strRef>
          </c:cat>
          <c:val>
            <c:numRef>
              <c:f>Sheet1!$B$2:$B$5</c:f>
              <c:numCache>
                <c:formatCode>0%</c:formatCode>
                <c:ptCount val="4"/>
                <c:pt idx="0">
                  <c:v>0.97</c:v>
                </c:pt>
                <c:pt idx="1">
                  <c:v>0.89</c:v>
                </c:pt>
                <c:pt idx="2">
                  <c:v>0.72</c:v>
                </c:pt>
                <c:pt idx="3">
                  <c:v>0.49</c:v>
                </c:pt>
              </c:numCache>
            </c:numRef>
          </c:val>
          <c:extLst>
            <c:ext xmlns:c16="http://schemas.microsoft.com/office/drawing/2014/chart" uri="{C3380CC4-5D6E-409C-BE32-E72D297353CC}">
              <c16:uniqueId val="{00000000-A96D-46E2-AB92-5F1C920CC7FB}"/>
            </c:ext>
          </c:extLst>
        </c:ser>
        <c:ser>
          <c:idx val="1"/>
          <c:order val="1"/>
          <c:tx>
            <c:strRef>
              <c:f>Sheet1!$C$1</c:f>
              <c:strCache>
                <c:ptCount val="1"/>
                <c:pt idx="0">
                  <c:v>Not punctual</c:v>
                </c:pt>
              </c:strCache>
            </c:strRef>
          </c:tx>
          <c:spPr>
            <a:solidFill>
              <a:schemeClr val="tx1">
                <a:lumMod val="60000"/>
                <a:lumOff val="40000"/>
              </a:schemeClr>
            </a:solidFill>
            <a:ln>
              <a:noFill/>
            </a:ln>
            <a:effectLst/>
          </c:spPr>
          <c:invertIfNegative val="0"/>
          <c:cat>
            <c:strRef>
              <c:f>Sheet1!$A$2:$A$5</c:f>
              <c:strCache>
                <c:ptCount val="4"/>
                <c:pt idx="0">
                  <c:v>1 min</c:v>
                </c:pt>
                <c:pt idx="1">
                  <c:v>3 mins</c:v>
                </c:pt>
                <c:pt idx="2">
                  <c:v>5 mins</c:v>
                </c:pt>
                <c:pt idx="3">
                  <c:v>7 mins</c:v>
                </c:pt>
              </c:strCache>
            </c:strRef>
          </c:cat>
          <c:val>
            <c:numRef>
              <c:f>Sheet1!$C$2:$C$5</c:f>
              <c:numCache>
                <c:formatCode>0%</c:formatCode>
                <c:ptCount val="4"/>
                <c:pt idx="0">
                  <c:v>0.03</c:v>
                </c:pt>
                <c:pt idx="1">
                  <c:v>0.11</c:v>
                </c:pt>
                <c:pt idx="2">
                  <c:v>0.28000000000000003</c:v>
                </c:pt>
                <c:pt idx="3">
                  <c:v>0.51</c:v>
                </c:pt>
              </c:numCache>
            </c:numRef>
          </c:val>
          <c:extLst>
            <c:ext xmlns:c16="http://schemas.microsoft.com/office/drawing/2014/chart" uri="{C3380CC4-5D6E-409C-BE32-E72D297353CC}">
              <c16:uniqueId val="{00000003-A96D-46E2-AB92-5F1C920CC7FB}"/>
            </c:ext>
          </c:extLst>
        </c:ser>
        <c:dLbls>
          <c:showLegendKey val="0"/>
          <c:showVal val="0"/>
          <c:showCatName val="0"/>
          <c:showSerName val="0"/>
          <c:showPercent val="0"/>
          <c:showBubbleSize val="0"/>
        </c:dLbls>
        <c:gapWidth val="129"/>
        <c:overlap val="100"/>
        <c:axId val="398964271"/>
        <c:axId val="398978671"/>
      </c:barChart>
      <c:catAx>
        <c:axId val="3989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j-lt"/>
                <a:ea typeface="+mn-ea"/>
                <a:cs typeface="+mn-cs"/>
              </a:defRPr>
            </a:pPr>
            <a:endParaRPr lang="en-US"/>
          </a:p>
        </c:txPr>
        <c:crossAx val="398978671"/>
        <c:crosses val="autoZero"/>
        <c:auto val="1"/>
        <c:lblAlgn val="ctr"/>
        <c:lblOffset val="100"/>
        <c:noMultiLvlLbl val="0"/>
      </c:catAx>
      <c:valAx>
        <c:axId val="398978671"/>
        <c:scaling>
          <c:orientation val="minMax"/>
        </c:scaling>
        <c:delete val="1"/>
        <c:axPos val="l"/>
        <c:numFmt formatCode="0%" sourceLinked="1"/>
        <c:majorTickMark val="none"/>
        <c:minorTickMark val="none"/>
        <c:tickLblPos val="nextTo"/>
        <c:crossAx val="398964271"/>
        <c:crosses val="autoZero"/>
        <c:crossBetween val="between"/>
      </c:valAx>
      <c:spPr>
        <a:noFill/>
        <a:ln>
          <a:noFill/>
        </a:ln>
        <a:effectLst/>
      </c:spPr>
    </c:plotArea>
    <c:legend>
      <c:legendPos val="b"/>
      <c:layout>
        <c:manualLayout>
          <c:xMode val="edge"/>
          <c:yMode val="edge"/>
          <c:x val="0.19038963616180785"/>
          <c:y val="0.85817680369024507"/>
          <c:w val="0.61922072767638436"/>
          <c:h val="0.141823196309754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j-lt"/>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26342867973705E-2"/>
          <c:y val="0.33458937763980817"/>
          <c:w val="0.85360892071983341"/>
          <c:h val="0.5244154187573622"/>
        </c:manualLayout>
      </c:layout>
      <c:barChart>
        <c:barDir val="bar"/>
        <c:grouping val="stacked"/>
        <c:varyColors val="0"/>
        <c:ser>
          <c:idx val="0"/>
          <c:order val="0"/>
          <c:tx>
            <c:strRef>
              <c:f>Sheet1!$B$1</c:f>
              <c:strCache>
                <c:ptCount val="1"/>
                <c:pt idx="0">
                  <c:v>Too strict</c:v>
                </c:pt>
              </c:strCache>
            </c:strRef>
          </c:tx>
          <c:spPr>
            <a:solidFill>
              <a:schemeClr val="bg2"/>
            </a:solidFill>
            <a:ln w="19050">
              <a:noFill/>
            </a:ln>
            <a:effectLst/>
          </c:spPr>
          <c:invertIfNegative val="0"/>
          <c:dPt>
            <c:idx val="0"/>
            <c:invertIfNegative val="0"/>
            <c:bubble3D val="0"/>
            <c:spPr>
              <a:solidFill>
                <a:schemeClr val="bg2"/>
              </a:solidFill>
              <a:ln w="19050">
                <a:noFill/>
              </a:ln>
              <a:effectLst/>
            </c:spPr>
            <c:extLst>
              <c:ext xmlns:c16="http://schemas.microsoft.com/office/drawing/2014/chart" uri="{C3380CC4-5D6E-409C-BE32-E72D297353CC}">
                <c16:uniqueId val="{00000001-FE97-4031-AE39-3D3E9A689C2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Fair</c:v>
                </c:pt>
              </c:strCache>
            </c:strRef>
          </c:cat>
          <c:val>
            <c:numRef>
              <c:f>Sheet1!$B$2</c:f>
              <c:numCache>
                <c:formatCode>0%</c:formatCode>
                <c:ptCount val="1"/>
                <c:pt idx="0">
                  <c:v>0.05</c:v>
                </c:pt>
              </c:numCache>
            </c:numRef>
          </c:val>
          <c:extLst>
            <c:ext xmlns:c16="http://schemas.microsoft.com/office/drawing/2014/chart" uri="{C3380CC4-5D6E-409C-BE32-E72D297353CC}">
              <c16:uniqueId val="{00000002-FE97-4031-AE39-3D3E9A689C2C}"/>
            </c:ext>
          </c:extLst>
        </c:ser>
        <c:ser>
          <c:idx val="1"/>
          <c:order val="1"/>
          <c:tx>
            <c:strRef>
              <c:f>Sheet1!$C$1</c:f>
              <c:strCache>
                <c:ptCount val="1"/>
                <c:pt idx="0">
                  <c:v>Fair</c:v>
                </c:pt>
              </c:strCache>
            </c:strRef>
          </c:tx>
          <c:spPr>
            <a:solidFill>
              <a:schemeClr val="tx2"/>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Fair</c:v>
                </c:pt>
              </c:strCache>
            </c:strRef>
          </c:cat>
          <c:val>
            <c:numRef>
              <c:f>Sheet1!$C$2</c:f>
              <c:numCache>
                <c:formatCode>0%</c:formatCode>
                <c:ptCount val="1"/>
                <c:pt idx="0">
                  <c:v>0.75</c:v>
                </c:pt>
              </c:numCache>
            </c:numRef>
          </c:val>
          <c:extLst>
            <c:ext xmlns:c16="http://schemas.microsoft.com/office/drawing/2014/chart" uri="{C3380CC4-5D6E-409C-BE32-E72D297353CC}">
              <c16:uniqueId val="{00000003-FE97-4031-AE39-3D3E9A689C2C}"/>
            </c:ext>
          </c:extLst>
        </c:ser>
        <c:ser>
          <c:idx val="2"/>
          <c:order val="2"/>
          <c:tx>
            <c:strRef>
              <c:f>Sheet1!$D$1</c:f>
              <c:strCache>
                <c:ptCount val="1"/>
                <c:pt idx="0">
                  <c:v>Too lenient</c:v>
                </c:pt>
              </c:strCache>
            </c:strRef>
          </c:tx>
          <c:spPr>
            <a:solidFill>
              <a:schemeClr val="accent3"/>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Fair</c:v>
                </c:pt>
              </c:strCache>
            </c:strRef>
          </c:cat>
          <c:val>
            <c:numRef>
              <c:f>Sheet1!$D$2</c:f>
              <c:numCache>
                <c:formatCode>0%</c:formatCode>
                <c:ptCount val="1"/>
                <c:pt idx="0">
                  <c:v>0.2</c:v>
                </c:pt>
              </c:numCache>
            </c:numRef>
          </c:val>
          <c:extLst>
            <c:ext xmlns:c16="http://schemas.microsoft.com/office/drawing/2014/chart" uri="{C3380CC4-5D6E-409C-BE32-E72D297353CC}">
              <c16:uniqueId val="{00000004-FE97-4031-AE39-3D3E9A689C2C}"/>
            </c:ext>
          </c:extLst>
        </c:ser>
        <c:dLbls>
          <c:dLblPos val="ctr"/>
          <c:showLegendKey val="0"/>
          <c:showVal val="1"/>
          <c:showCatName val="0"/>
          <c:showSerName val="0"/>
          <c:showPercent val="0"/>
          <c:showBubbleSize val="0"/>
        </c:dLbls>
        <c:gapWidth val="100"/>
        <c:overlap val="100"/>
        <c:axId val="243578015"/>
        <c:axId val="243566015"/>
      </c:barChart>
      <c:valAx>
        <c:axId val="243566015"/>
        <c:scaling>
          <c:orientation val="minMax"/>
          <c:max val="1"/>
        </c:scaling>
        <c:delete val="1"/>
        <c:axPos val="b"/>
        <c:numFmt formatCode="0%" sourceLinked="1"/>
        <c:majorTickMark val="out"/>
        <c:minorTickMark val="none"/>
        <c:tickLblPos val="nextTo"/>
        <c:crossAx val="243578015"/>
        <c:crosses val="autoZero"/>
        <c:crossBetween val="between"/>
      </c:valAx>
      <c:catAx>
        <c:axId val="243578015"/>
        <c:scaling>
          <c:orientation val="minMax"/>
        </c:scaling>
        <c:delete val="1"/>
        <c:axPos val="l"/>
        <c:numFmt formatCode="General" sourceLinked="1"/>
        <c:majorTickMark val="out"/>
        <c:minorTickMark val="none"/>
        <c:tickLblPos val="nextTo"/>
        <c:crossAx val="24356601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224934828434282E-2"/>
          <c:y val="0.22714227142271423"/>
          <c:w val="0.86141173622703482"/>
          <c:h val="0.49961993270726351"/>
        </c:manualLayout>
      </c:layout>
      <c:barChart>
        <c:barDir val="bar"/>
        <c:grouping val="stacked"/>
        <c:varyColors val="0"/>
        <c:ser>
          <c:idx val="0"/>
          <c:order val="0"/>
          <c:tx>
            <c:strRef>
              <c:f>Sheet1!$B$1</c:f>
              <c:strCache>
                <c:ptCount val="1"/>
                <c:pt idx="0">
                  <c:v>Too strict</c:v>
                </c:pt>
              </c:strCache>
            </c:strRef>
          </c:tx>
          <c:spPr>
            <a:solidFill>
              <a:schemeClr val="bg2"/>
            </a:solidFill>
            <a:ln w="19050">
              <a:noFill/>
            </a:ln>
            <a:effectLst/>
          </c:spPr>
          <c:invertIfNegative val="0"/>
          <c:dPt>
            <c:idx val="0"/>
            <c:invertIfNegative val="0"/>
            <c:bubble3D val="0"/>
            <c:spPr>
              <a:solidFill>
                <a:schemeClr val="bg2"/>
              </a:solidFill>
              <a:ln w="19050">
                <a:noFill/>
              </a:ln>
              <a:effectLst/>
            </c:spPr>
            <c:extLst>
              <c:ext xmlns:c16="http://schemas.microsoft.com/office/drawing/2014/chart" uri="{C3380CC4-5D6E-409C-BE32-E72D297353CC}">
                <c16:uniqueId val="{00000001-05C7-4CFD-8EE7-81B884F3DC3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Fair</c:v>
                </c:pt>
              </c:strCache>
            </c:strRef>
          </c:cat>
          <c:val>
            <c:numRef>
              <c:f>Sheet1!$B$2</c:f>
              <c:numCache>
                <c:formatCode>0%</c:formatCode>
                <c:ptCount val="1"/>
                <c:pt idx="0">
                  <c:v>0.16</c:v>
                </c:pt>
              </c:numCache>
            </c:numRef>
          </c:val>
          <c:extLst>
            <c:ext xmlns:c16="http://schemas.microsoft.com/office/drawing/2014/chart" uri="{C3380CC4-5D6E-409C-BE32-E72D297353CC}">
              <c16:uniqueId val="{00000002-05C7-4CFD-8EE7-81B884F3DC33}"/>
            </c:ext>
          </c:extLst>
        </c:ser>
        <c:ser>
          <c:idx val="1"/>
          <c:order val="1"/>
          <c:tx>
            <c:strRef>
              <c:f>Sheet1!$C$1</c:f>
              <c:strCache>
                <c:ptCount val="1"/>
                <c:pt idx="0">
                  <c:v>Fair</c:v>
                </c:pt>
              </c:strCache>
            </c:strRef>
          </c:tx>
          <c:spPr>
            <a:solidFill>
              <a:schemeClr val="tx2"/>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Fair</c:v>
                </c:pt>
              </c:strCache>
            </c:strRef>
          </c:cat>
          <c:val>
            <c:numRef>
              <c:f>Sheet1!$C$2</c:f>
              <c:numCache>
                <c:formatCode>0%</c:formatCode>
                <c:ptCount val="1"/>
                <c:pt idx="0">
                  <c:v>0.69</c:v>
                </c:pt>
              </c:numCache>
            </c:numRef>
          </c:val>
          <c:extLst>
            <c:ext xmlns:c16="http://schemas.microsoft.com/office/drawing/2014/chart" uri="{C3380CC4-5D6E-409C-BE32-E72D297353CC}">
              <c16:uniqueId val="{00000003-05C7-4CFD-8EE7-81B884F3DC33}"/>
            </c:ext>
          </c:extLst>
        </c:ser>
        <c:ser>
          <c:idx val="2"/>
          <c:order val="2"/>
          <c:tx>
            <c:strRef>
              <c:f>Sheet1!$D$1</c:f>
              <c:strCache>
                <c:ptCount val="1"/>
                <c:pt idx="0">
                  <c:v>Too lenient</c:v>
                </c:pt>
              </c:strCache>
            </c:strRef>
          </c:tx>
          <c:spPr>
            <a:solidFill>
              <a:schemeClr val="accent3"/>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Fair</c:v>
                </c:pt>
              </c:strCache>
            </c:strRef>
          </c:cat>
          <c:val>
            <c:numRef>
              <c:f>Sheet1!$D$2</c:f>
              <c:numCache>
                <c:formatCode>0%</c:formatCode>
                <c:ptCount val="1"/>
                <c:pt idx="0">
                  <c:v>0.14000000000000001</c:v>
                </c:pt>
              </c:numCache>
            </c:numRef>
          </c:val>
          <c:extLst>
            <c:ext xmlns:c16="http://schemas.microsoft.com/office/drawing/2014/chart" uri="{C3380CC4-5D6E-409C-BE32-E72D297353CC}">
              <c16:uniqueId val="{00000004-05C7-4CFD-8EE7-81B884F3DC33}"/>
            </c:ext>
          </c:extLst>
        </c:ser>
        <c:dLbls>
          <c:dLblPos val="ctr"/>
          <c:showLegendKey val="0"/>
          <c:showVal val="1"/>
          <c:showCatName val="0"/>
          <c:showSerName val="0"/>
          <c:showPercent val="0"/>
          <c:showBubbleSize val="0"/>
        </c:dLbls>
        <c:gapWidth val="100"/>
        <c:overlap val="100"/>
        <c:axId val="243578015"/>
        <c:axId val="243566015"/>
      </c:barChart>
      <c:valAx>
        <c:axId val="243566015"/>
        <c:scaling>
          <c:orientation val="minMax"/>
          <c:max val="1"/>
        </c:scaling>
        <c:delete val="1"/>
        <c:axPos val="b"/>
        <c:numFmt formatCode="0%" sourceLinked="1"/>
        <c:majorTickMark val="out"/>
        <c:minorTickMark val="none"/>
        <c:tickLblPos val="nextTo"/>
        <c:crossAx val="243578015"/>
        <c:crosses val="autoZero"/>
        <c:crossBetween val="between"/>
      </c:valAx>
      <c:catAx>
        <c:axId val="243578015"/>
        <c:scaling>
          <c:orientation val="minMax"/>
        </c:scaling>
        <c:delete val="1"/>
        <c:axPos val="l"/>
        <c:numFmt formatCode="General" sourceLinked="1"/>
        <c:majorTickMark val="out"/>
        <c:minorTickMark val="none"/>
        <c:tickLblPos val="nextTo"/>
        <c:crossAx val="24356601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63116466816156"/>
          <c:y val="0.23562997613405401"/>
          <c:w val="0.31436669580847926"/>
          <c:h val="0.6592186366216064"/>
        </c:manualLayout>
      </c:layout>
      <c:pieChart>
        <c:varyColors val="1"/>
        <c:ser>
          <c:idx val="0"/>
          <c:order val="0"/>
          <c:tx>
            <c:strRef>
              <c:f>Sheet1!$B$1</c:f>
              <c:strCache>
                <c:ptCount val="1"/>
                <c:pt idx="0">
                  <c:v>Sales</c:v>
                </c:pt>
              </c:strCache>
            </c:strRef>
          </c:tx>
          <c:dPt>
            <c:idx val="0"/>
            <c:bubble3D val="0"/>
            <c:spPr>
              <a:solidFill>
                <a:schemeClr val="accent1"/>
              </a:solidFill>
              <a:ln w="19050">
                <a:noFill/>
              </a:ln>
              <a:effectLst/>
            </c:spPr>
            <c:extLst>
              <c:ext xmlns:c16="http://schemas.microsoft.com/office/drawing/2014/chart" uri="{C3380CC4-5D6E-409C-BE32-E72D297353CC}">
                <c16:uniqueId val="{00000001-DA62-44A7-91F0-2698C578819A}"/>
              </c:ext>
            </c:extLst>
          </c:dPt>
          <c:dPt>
            <c:idx val="1"/>
            <c:bubble3D val="0"/>
            <c:spPr>
              <a:solidFill>
                <a:schemeClr val="accent2"/>
              </a:solidFill>
              <a:ln w="19050">
                <a:noFill/>
              </a:ln>
              <a:effectLst/>
            </c:spPr>
            <c:extLst>
              <c:ext xmlns:c16="http://schemas.microsoft.com/office/drawing/2014/chart" uri="{C3380CC4-5D6E-409C-BE32-E72D297353CC}">
                <c16:uniqueId val="{00000003-DA62-44A7-91F0-2698C578819A}"/>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Should be counted as a full cancellation</c:v>
                </c:pt>
                <c:pt idx="1">
                  <c:v>Half cancellation is fine</c:v>
                </c:pt>
              </c:strCache>
            </c:strRef>
          </c:cat>
          <c:val>
            <c:numRef>
              <c:f>Sheet1!$B$2:$B$3</c:f>
              <c:numCache>
                <c:formatCode>0%</c:formatCode>
                <c:ptCount val="2"/>
                <c:pt idx="0">
                  <c:v>0.56999999999999995</c:v>
                </c:pt>
                <c:pt idx="1">
                  <c:v>0.43</c:v>
                </c:pt>
              </c:numCache>
            </c:numRef>
          </c:val>
          <c:extLst>
            <c:ext xmlns:c16="http://schemas.microsoft.com/office/drawing/2014/chart" uri="{C3380CC4-5D6E-409C-BE32-E72D297353CC}">
              <c16:uniqueId val="{00000004-DA62-44A7-91F0-2698C578819A}"/>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3400356989298114"/>
          <c:y val="0.40729405280017789"/>
          <c:w val="0.43089055586646297"/>
          <c:h val="0.3819180544892701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0160153699939197E-2"/>
          <c:w val="0.99796025939962729"/>
          <c:h val="0.64012776534850968"/>
        </c:manualLayout>
      </c:layout>
      <c:barChart>
        <c:barDir val="bar"/>
        <c:grouping val="stacked"/>
        <c:varyColors val="0"/>
        <c:ser>
          <c:idx val="0"/>
          <c:order val="0"/>
          <c:tx>
            <c:strRef>
              <c:f>Sheet1!$B$1</c:f>
              <c:strCache>
                <c:ptCount val="1"/>
                <c:pt idx="0">
                  <c:v>Too strict</c:v>
                </c:pt>
              </c:strCache>
            </c:strRef>
          </c:tx>
          <c:spPr>
            <a:solidFill>
              <a:schemeClr val="bg2"/>
            </a:solidFill>
            <a:ln w="19050">
              <a:noFill/>
            </a:ln>
            <a:effectLst/>
          </c:spPr>
          <c:invertIfNegative val="0"/>
          <c:dPt>
            <c:idx val="0"/>
            <c:invertIfNegative val="0"/>
            <c:bubble3D val="0"/>
            <c:spPr>
              <a:solidFill>
                <a:schemeClr val="bg2"/>
              </a:solidFill>
              <a:ln w="19050">
                <a:noFill/>
              </a:ln>
              <a:effectLst/>
            </c:spPr>
            <c:extLst>
              <c:ext xmlns:c16="http://schemas.microsoft.com/office/drawing/2014/chart" uri="{C3380CC4-5D6E-409C-BE32-E72D297353CC}">
                <c16:uniqueId val="{00000001-B7C7-4235-AC24-EC5BBE7ADB2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Fair</c:v>
                </c:pt>
              </c:strCache>
            </c:strRef>
          </c:cat>
          <c:val>
            <c:numRef>
              <c:f>Sheet1!$B$2</c:f>
              <c:numCache>
                <c:formatCode>0%</c:formatCode>
                <c:ptCount val="1"/>
                <c:pt idx="0">
                  <c:v>0.05</c:v>
                </c:pt>
              </c:numCache>
            </c:numRef>
          </c:val>
          <c:extLst>
            <c:ext xmlns:c16="http://schemas.microsoft.com/office/drawing/2014/chart" uri="{C3380CC4-5D6E-409C-BE32-E72D297353CC}">
              <c16:uniqueId val="{00000002-B7C7-4235-AC24-EC5BBE7ADB28}"/>
            </c:ext>
          </c:extLst>
        </c:ser>
        <c:ser>
          <c:idx val="1"/>
          <c:order val="1"/>
          <c:tx>
            <c:strRef>
              <c:f>Sheet1!$C$1</c:f>
              <c:strCache>
                <c:ptCount val="1"/>
                <c:pt idx="0">
                  <c:v>Fair</c:v>
                </c:pt>
              </c:strCache>
            </c:strRef>
          </c:tx>
          <c:spPr>
            <a:solidFill>
              <a:schemeClr val="tx2"/>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Fair</c:v>
                </c:pt>
              </c:strCache>
            </c:strRef>
          </c:cat>
          <c:val>
            <c:numRef>
              <c:f>Sheet1!$C$2</c:f>
              <c:numCache>
                <c:formatCode>0%</c:formatCode>
                <c:ptCount val="1"/>
                <c:pt idx="0">
                  <c:v>0.47</c:v>
                </c:pt>
              </c:numCache>
            </c:numRef>
          </c:val>
          <c:extLst>
            <c:ext xmlns:c16="http://schemas.microsoft.com/office/drawing/2014/chart" uri="{C3380CC4-5D6E-409C-BE32-E72D297353CC}">
              <c16:uniqueId val="{00000003-B7C7-4235-AC24-EC5BBE7ADB28}"/>
            </c:ext>
          </c:extLst>
        </c:ser>
        <c:ser>
          <c:idx val="2"/>
          <c:order val="2"/>
          <c:tx>
            <c:strRef>
              <c:f>Sheet1!$D$1</c:f>
              <c:strCache>
                <c:ptCount val="1"/>
                <c:pt idx="0">
                  <c:v>Too lenient</c:v>
                </c:pt>
              </c:strCache>
            </c:strRef>
          </c:tx>
          <c:spPr>
            <a:solidFill>
              <a:schemeClr val="accent3"/>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Fair</c:v>
                </c:pt>
              </c:strCache>
            </c:strRef>
          </c:cat>
          <c:val>
            <c:numRef>
              <c:f>Sheet1!$D$2</c:f>
              <c:numCache>
                <c:formatCode>0%</c:formatCode>
                <c:ptCount val="1"/>
                <c:pt idx="0">
                  <c:v>0.49</c:v>
                </c:pt>
              </c:numCache>
            </c:numRef>
          </c:val>
          <c:extLst>
            <c:ext xmlns:c16="http://schemas.microsoft.com/office/drawing/2014/chart" uri="{C3380CC4-5D6E-409C-BE32-E72D297353CC}">
              <c16:uniqueId val="{00000004-B7C7-4235-AC24-EC5BBE7ADB28}"/>
            </c:ext>
          </c:extLst>
        </c:ser>
        <c:dLbls>
          <c:dLblPos val="ctr"/>
          <c:showLegendKey val="0"/>
          <c:showVal val="1"/>
          <c:showCatName val="0"/>
          <c:showSerName val="0"/>
          <c:showPercent val="0"/>
          <c:showBubbleSize val="0"/>
        </c:dLbls>
        <c:gapWidth val="100"/>
        <c:overlap val="100"/>
        <c:axId val="243578015"/>
        <c:axId val="243566015"/>
      </c:barChart>
      <c:valAx>
        <c:axId val="243566015"/>
        <c:scaling>
          <c:orientation val="minMax"/>
          <c:max val="1"/>
        </c:scaling>
        <c:delete val="1"/>
        <c:axPos val="b"/>
        <c:numFmt formatCode="0%" sourceLinked="1"/>
        <c:majorTickMark val="out"/>
        <c:minorTickMark val="none"/>
        <c:tickLblPos val="nextTo"/>
        <c:crossAx val="243578015"/>
        <c:crosses val="autoZero"/>
        <c:crossBetween val="between"/>
      </c:valAx>
      <c:catAx>
        <c:axId val="243578015"/>
        <c:scaling>
          <c:orientation val="minMax"/>
        </c:scaling>
        <c:delete val="1"/>
        <c:axPos val="l"/>
        <c:numFmt formatCode="General" sourceLinked="1"/>
        <c:majorTickMark val="out"/>
        <c:minorTickMark val="none"/>
        <c:tickLblPos val="nextTo"/>
        <c:crossAx val="24356601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468557633547611E-2"/>
          <c:y val="6.2373568013655609E-2"/>
          <c:w val="0.92947431100516276"/>
          <c:h val="0.55383963062624042"/>
        </c:manualLayout>
      </c:layout>
      <c:barChart>
        <c:barDir val="col"/>
        <c:grouping val="percentStacked"/>
        <c:varyColors val="0"/>
        <c:ser>
          <c:idx val="0"/>
          <c:order val="0"/>
          <c:tx>
            <c:strRef>
              <c:f>Sheet1!$B$1</c:f>
              <c:strCache>
                <c:ptCount val="1"/>
                <c:pt idx="0">
                  <c:v>Exclude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6 months</c:v>
                </c:pt>
                <c:pt idx="1">
                  <c:v>3 months</c:v>
                </c:pt>
                <c:pt idx="2">
                  <c:v>1 month</c:v>
                </c:pt>
                <c:pt idx="3">
                  <c:v>2 weeks</c:v>
                </c:pt>
                <c:pt idx="4">
                  <c:v>1 week</c:v>
                </c:pt>
                <c:pt idx="5">
                  <c:v>Day before</c:v>
                </c:pt>
              </c:strCache>
            </c:strRef>
          </c:cat>
          <c:val>
            <c:numRef>
              <c:f>Sheet1!$B$2:$B$7</c:f>
              <c:numCache>
                <c:formatCode>0%</c:formatCode>
                <c:ptCount val="6"/>
                <c:pt idx="0">
                  <c:v>0.76</c:v>
                </c:pt>
                <c:pt idx="1">
                  <c:v>0.72</c:v>
                </c:pt>
                <c:pt idx="2">
                  <c:v>0.63</c:v>
                </c:pt>
                <c:pt idx="3">
                  <c:v>0.53</c:v>
                </c:pt>
                <c:pt idx="4">
                  <c:v>0.43</c:v>
                </c:pt>
                <c:pt idx="5">
                  <c:v>0.3</c:v>
                </c:pt>
              </c:numCache>
            </c:numRef>
          </c:val>
          <c:extLst>
            <c:ext xmlns:c16="http://schemas.microsoft.com/office/drawing/2014/chart" uri="{C3380CC4-5D6E-409C-BE32-E72D297353CC}">
              <c16:uniqueId val="{00000000-88F1-468B-8B54-5C8E6C4065E8}"/>
            </c:ext>
          </c:extLst>
        </c:ser>
        <c:ser>
          <c:idx val="1"/>
          <c:order val="1"/>
          <c:tx>
            <c:strRef>
              <c:f>Sheet1!$C$1</c:f>
              <c:strCache>
                <c:ptCount val="1"/>
                <c:pt idx="0">
                  <c:v>Do not exclude</c:v>
                </c:pt>
              </c:strCache>
            </c:strRef>
          </c:tx>
          <c:spPr>
            <a:solidFill>
              <a:schemeClr val="tx1">
                <a:lumMod val="60000"/>
                <a:lumOff val="40000"/>
              </a:schemeClr>
            </a:solidFill>
            <a:ln>
              <a:noFill/>
            </a:ln>
            <a:effectLst/>
          </c:spPr>
          <c:invertIfNegative val="0"/>
          <c:cat>
            <c:strRef>
              <c:f>Sheet1!$A$2:$A$7</c:f>
              <c:strCache>
                <c:ptCount val="6"/>
                <c:pt idx="0">
                  <c:v>6 months</c:v>
                </c:pt>
                <c:pt idx="1">
                  <c:v>3 months</c:v>
                </c:pt>
                <c:pt idx="2">
                  <c:v>1 month</c:v>
                </c:pt>
                <c:pt idx="3">
                  <c:v>2 weeks</c:v>
                </c:pt>
                <c:pt idx="4">
                  <c:v>1 week</c:v>
                </c:pt>
                <c:pt idx="5">
                  <c:v>Day before</c:v>
                </c:pt>
              </c:strCache>
            </c:strRef>
          </c:cat>
          <c:val>
            <c:numRef>
              <c:f>Sheet1!$C$2:$C$7</c:f>
              <c:numCache>
                <c:formatCode>0%</c:formatCode>
                <c:ptCount val="6"/>
                <c:pt idx="0">
                  <c:v>0.24</c:v>
                </c:pt>
                <c:pt idx="1">
                  <c:v>0.28000000000000003</c:v>
                </c:pt>
                <c:pt idx="2">
                  <c:v>0.37</c:v>
                </c:pt>
                <c:pt idx="3">
                  <c:v>0.47</c:v>
                </c:pt>
                <c:pt idx="4">
                  <c:v>0.56999999999999995</c:v>
                </c:pt>
                <c:pt idx="5">
                  <c:v>0.7</c:v>
                </c:pt>
              </c:numCache>
            </c:numRef>
          </c:val>
          <c:extLst>
            <c:ext xmlns:c16="http://schemas.microsoft.com/office/drawing/2014/chart" uri="{C3380CC4-5D6E-409C-BE32-E72D297353CC}">
              <c16:uniqueId val="{00000001-88F1-468B-8B54-5C8E6C4065E8}"/>
            </c:ext>
          </c:extLst>
        </c:ser>
        <c:dLbls>
          <c:showLegendKey val="0"/>
          <c:showVal val="0"/>
          <c:showCatName val="0"/>
          <c:showSerName val="0"/>
          <c:showPercent val="0"/>
          <c:showBubbleSize val="0"/>
        </c:dLbls>
        <c:gapWidth val="100"/>
        <c:overlap val="100"/>
        <c:axId val="398964271"/>
        <c:axId val="398978671"/>
      </c:barChart>
      <c:catAx>
        <c:axId val="3989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j-lt"/>
                <a:ea typeface="+mn-ea"/>
                <a:cs typeface="+mn-cs"/>
              </a:defRPr>
            </a:pPr>
            <a:endParaRPr lang="en-US"/>
          </a:p>
        </c:txPr>
        <c:crossAx val="398978671"/>
        <c:crosses val="autoZero"/>
        <c:auto val="1"/>
        <c:lblAlgn val="ctr"/>
        <c:lblOffset val="100"/>
        <c:noMultiLvlLbl val="0"/>
      </c:catAx>
      <c:valAx>
        <c:axId val="398978671"/>
        <c:scaling>
          <c:orientation val="minMax"/>
        </c:scaling>
        <c:delete val="1"/>
        <c:axPos val="l"/>
        <c:numFmt formatCode="0%" sourceLinked="1"/>
        <c:majorTickMark val="none"/>
        <c:minorTickMark val="none"/>
        <c:tickLblPos val="nextTo"/>
        <c:crossAx val="3989642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j-lt"/>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j-lt"/>
                <a:ea typeface="+mn-ea"/>
                <a:cs typeface="+mn-cs"/>
              </a:defRPr>
            </a:pPr>
            <a:r>
              <a:rPr lang="en-US" sz="1800" b="1"/>
              <a:t>STATION LOCATION</a:t>
            </a:r>
            <a:endParaRPr lang="en-US" b="1"/>
          </a:p>
        </c:rich>
      </c:tx>
      <c:layout>
        <c:manualLayout>
          <c:xMode val="edge"/>
          <c:yMode val="edge"/>
          <c:x val="0.2535745877526277"/>
          <c:y val="3.73239327963487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j-lt"/>
              <a:ea typeface="+mn-ea"/>
              <a:cs typeface="+mn-cs"/>
            </a:defRPr>
          </a:pPr>
          <a:endParaRPr lang="en-US"/>
        </a:p>
      </c:txPr>
    </c:title>
    <c:autoTitleDeleted val="0"/>
    <c:plotArea>
      <c:layout>
        <c:manualLayout>
          <c:layoutTarget val="inner"/>
          <c:xMode val="edge"/>
          <c:yMode val="edge"/>
          <c:x val="0.24694722944963676"/>
          <c:y val="0.19959560841316712"/>
          <c:w val="0.52855119213801316"/>
          <c:h val="0.6591792261455619"/>
        </c:manualLayout>
      </c:layout>
      <c:pieChart>
        <c:varyColors val="1"/>
        <c:ser>
          <c:idx val="0"/>
          <c:order val="0"/>
          <c:tx>
            <c:strRef>
              <c:f>Sheet1!$B$1</c:f>
              <c:strCache>
                <c:ptCount val="1"/>
                <c:pt idx="0">
                  <c:v>Gender</c:v>
                </c:pt>
              </c:strCache>
            </c:strRef>
          </c:tx>
          <c:dPt>
            <c:idx val="0"/>
            <c:bubble3D val="0"/>
            <c:spPr>
              <a:solidFill>
                <a:schemeClr val="accent1"/>
              </a:solidFill>
              <a:ln w="19050">
                <a:noFill/>
              </a:ln>
              <a:effectLst/>
            </c:spPr>
            <c:extLst>
              <c:ext xmlns:c16="http://schemas.microsoft.com/office/drawing/2014/chart" uri="{C3380CC4-5D6E-409C-BE32-E72D297353CC}">
                <c16:uniqueId val="{00000001-0737-4447-AB5B-694AA1E60748}"/>
              </c:ext>
            </c:extLst>
          </c:dPt>
          <c:dPt>
            <c:idx val="1"/>
            <c:bubble3D val="0"/>
            <c:spPr>
              <a:solidFill>
                <a:schemeClr val="accent2"/>
              </a:solidFill>
              <a:ln w="19050">
                <a:noFill/>
              </a:ln>
              <a:effectLst/>
            </c:spPr>
            <c:extLst>
              <c:ext xmlns:c16="http://schemas.microsoft.com/office/drawing/2014/chart" uri="{C3380CC4-5D6E-409C-BE32-E72D297353CC}">
                <c16:uniqueId val="{00000003-0737-4447-AB5B-694AA1E60748}"/>
              </c:ext>
            </c:extLst>
          </c:dPt>
          <c:dPt>
            <c:idx val="2"/>
            <c:bubble3D val="0"/>
            <c:spPr>
              <a:solidFill>
                <a:schemeClr val="accent4"/>
              </a:solidFill>
              <a:ln w="19050">
                <a:noFill/>
              </a:ln>
              <a:effectLst/>
            </c:spPr>
            <c:extLst>
              <c:ext xmlns:c16="http://schemas.microsoft.com/office/drawing/2014/chart" uri="{C3380CC4-5D6E-409C-BE32-E72D297353CC}">
                <c16:uniqueId val="{00000005-0737-4447-AB5B-694AA1E60748}"/>
              </c:ext>
            </c:extLst>
          </c:dPt>
          <c:dLbls>
            <c:dLbl>
              <c:idx val="0"/>
              <c:layout>
                <c:manualLayout>
                  <c:x val="-0.19140926581218057"/>
                  <c:y val="4.8767244869245005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37-4447-AB5B-694AA1E60748}"/>
                </c:ext>
              </c:extLst>
            </c:dLbl>
            <c:dLbl>
              <c:idx val="1"/>
              <c:layout>
                <c:manualLayout>
                  <c:x val="0.22261034084693157"/>
                  <c:y val="-6.734435075092382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j-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11819520470168639"/>
                      <c:h val="7.2828323868875444E-2"/>
                    </c:manualLayout>
                  </c15:layout>
                </c:ext>
                <c:ext xmlns:c16="http://schemas.microsoft.com/office/drawing/2014/chart" uri="{C3380CC4-5D6E-409C-BE32-E72D297353CC}">
                  <c16:uniqueId val="{00000003-0737-4447-AB5B-694AA1E60748}"/>
                </c:ext>
              </c:extLst>
            </c:dLbl>
            <c:dLbl>
              <c:idx val="2"/>
              <c:layout>
                <c:manualLayout>
                  <c:x val="8.436678078993963E-2"/>
                  <c:y val="0.1507471766428591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37-4447-AB5B-694AA1E6074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j-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Urban </c:v>
                </c:pt>
                <c:pt idx="1">
                  <c:v>Suburban</c:v>
                </c:pt>
                <c:pt idx="2">
                  <c:v>Rural</c:v>
                </c:pt>
              </c:strCache>
            </c:strRef>
          </c:cat>
          <c:val>
            <c:numRef>
              <c:f>Sheet1!$B$2:$B$4</c:f>
              <c:numCache>
                <c:formatCode>0%</c:formatCode>
                <c:ptCount val="3"/>
                <c:pt idx="0">
                  <c:v>0.48</c:v>
                </c:pt>
                <c:pt idx="1">
                  <c:v>0.39</c:v>
                </c:pt>
                <c:pt idx="2">
                  <c:v>0.13</c:v>
                </c:pt>
              </c:numCache>
            </c:numRef>
          </c:val>
          <c:extLst>
            <c:ext xmlns:c16="http://schemas.microsoft.com/office/drawing/2014/chart" uri="{C3380CC4-5D6E-409C-BE32-E72D297353CC}">
              <c16:uniqueId val="{00000004-0737-4447-AB5B-694AA1E60748}"/>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mj-lt"/>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j-lt"/>
                <a:ea typeface="+mn-ea"/>
                <a:cs typeface="+mn-cs"/>
              </a:defRPr>
            </a:pPr>
            <a:r>
              <a:rPr lang="en-US" sz="1800" b="1"/>
              <a:t>JOURNEY FREQUENCY</a:t>
            </a:r>
            <a:endParaRPr lang="en-US" b="1"/>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j-lt"/>
              <a:ea typeface="+mn-ea"/>
              <a:cs typeface="+mn-cs"/>
            </a:defRPr>
          </a:pPr>
          <a:endParaRPr lang="en-US"/>
        </a:p>
      </c:txPr>
    </c:title>
    <c:autoTitleDeleted val="0"/>
    <c:plotArea>
      <c:layout>
        <c:manualLayout>
          <c:layoutTarget val="inner"/>
          <c:xMode val="edge"/>
          <c:yMode val="edge"/>
          <c:x val="2.1484624380257947E-2"/>
          <c:y val="0.19053067849943786"/>
          <c:w val="0.95868520409466129"/>
          <c:h val="0.61632204659138423"/>
        </c:manualLayout>
      </c:layout>
      <c:barChart>
        <c:barDir val="col"/>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Daily</c:v>
                </c:pt>
                <c:pt idx="1">
                  <c:v>Few times a week</c:v>
                </c:pt>
                <c:pt idx="2">
                  <c:v>Few times a month</c:v>
                </c:pt>
                <c:pt idx="3">
                  <c:v>Once a month</c:v>
                </c:pt>
                <c:pt idx="4">
                  <c:v>Every couple months</c:v>
                </c:pt>
              </c:strCache>
            </c:strRef>
          </c:cat>
          <c:val>
            <c:numRef>
              <c:f>Sheet1!$B$2:$B$6</c:f>
              <c:numCache>
                <c:formatCode>0%</c:formatCode>
                <c:ptCount val="5"/>
                <c:pt idx="0">
                  <c:v>7.0000000000000007E-2</c:v>
                </c:pt>
                <c:pt idx="1">
                  <c:v>0.28000000000000003</c:v>
                </c:pt>
                <c:pt idx="2">
                  <c:v>0.3</c:v>
                </c:pt>
                <c:pt idx="3">
                  <c:v>0.19</c:v>
                </c:pt>
                <c:pt idx="4">
                  <c:v>0.16</c:v>
                </c:pt>
              </c:numCache>
            </c:numRef>
          </c:val>
          <c:extLst>
            <c:ext xmlns:c16="http://schemas.microsoft.com/office/drawing/2014/chart" uri="{C3380CC4-5D6E-409C-BE32-E72D297353CC}">
              <c16:uniqueId val="{00000000-2C4F-455C-9E0F-43F6548E4F00}"/>
            </c:ext>
          </c:extLst>
        </c:ser>
        <c:dLbls>
          <c:showLegendKey val="0"/>
          <c:showVal val="0"/>
          <c:showCatName val="0"/>
          <c:showSerName val="0"/>
          <c:showPercent val="0"/>
          <c:showBubbleSize val="0"/>
        </c:dLbls>
        <c:gapWidth val="142"/>
        <c:overlap val="-27"/>
        <c:axId val="1613704591"/>
        <c:axId val="1613698351"/>
      </c:barChart>
      <c:catAx>
        <c:axId val="1613704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j-lt"/>
                <a:ea typeface="+mn-ea"/>
                <a:cs typeface="+mn-cs"/>
              </a:defRPr>
            </a:pPr>
            <a:endParaRPr lang="en-US"/>
          </a:p>
        </c:txPr>
        <c:crossAx val="1613698351"/>
        <c:crosses val="autoZero"/>
        <c:auto val="1"/>
        <c:lblAlgn val="ctr"/>
        <c:lblOffset val="100"/>
        <c:noMultiLvlLbl val="0"/>
      </c:catAx>
      <c:valAx>
        <c:axId val="1613698351"/>
        <c:scaling>
          <c:orientation val="minMax"/>
        </c:scaling>
        <c:delete val="1"/>
        <c:axPos val="l"/>
        <c:numFmt formatCode="0%" sourceLinked="1"/>
        <c:majorTickMark val="none"/>
        <c:minorTickMark val="none"/>
        <c:tickLblPos val="nextTo"/>
        <c:crossAx val="16137045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mj-lt"/>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j-lt"/>
                <a:ea typeface="+mn-ea"/>
                <a:cs typeface="+mn-cs"/>
              </a:defRPr>
            </a:pPr>
            <a:r>
              <a:rPr lang="en-US" sz="1800" b="1"/>
              <a:t>CONNECTION / DIRECT</a:t>
            </a:r>
            <a:endParaRPr lang="en-US" b="1"/>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j-lt"/>
              <a:ea typeface="+mn-ea"/>
              <a:cs typeface="+mn-cs"/>
            </a:defRPr>
          </a:pPr>
          <a:endParaRPr lang="en-US"/>
        </a:p>
      </c:txPr>
    </c:title>
    <c:autoTitleDeleted val="0"/>
    <c:plotArea>
      <c:layout>
        <c:manualLayout>
          <c:layoutTarget val="inner"/>
          <c:xMode val="edge"/>
          <c:yMode val="edge"/>
          <c:x val="0.25213474050352397"/>
          <c:y val="0.20167340437195486"/>
          <c:w val="0.51355452503795673"/>
          <c:h val="0.63882908481966716"/>
        </c:manualLayout>
      </c:layout>
      <c:pieChart>
        <c:varyColors val="1"/>
        <c:ser>
          <c:idx val="0"/>
          <c:order val="0"/>
          <c:tx>
            <c:strRef>
              <c:f>Sheet1!$B$1</c:f>
              <c:strCache>
                <c:ptCount val="1"/>
                <c:pt idx="0">
                  <c:v>Gender</c:v>
                </c:pt>
              </c:strCache>
            </c:strRef>
          </c:tx>
          <c:dPt>
            <c:idx val="0"/>
            <c:bubble3D val="0"/>
            <c:spPr>
              <a:solidFill>
                <a:schemeClr val="tx2"/>
              </a:solidFill>
              <a:ln w="19050">
                <a:noFill/>
              </a:ln>
              <a:effectLst/>
            </c:spPr>
            <c:extLst>
              <c:ext xmlns:c16="http://schemas.microsoft.com/office/drawing/2014/chart" uri="{C3380CC4-5D6E-409C-BE32-E72D297353CC}">
                <c16:uniqueId val="{00000001-805B-48E7-A20B-AEB2D0094A13}"/>
              </c:ext>
            </c:extLst>
          </c:dPt>
          <c:dPt>
            <c:idx val="1"/>
            <c:bubble3D val="0"/>
            <c:spPr>
              <a:solidFill>
                <a:schemeClr val="accent1"/>
              </a:solidFill>
              <a:ln w="19050">
                <a:noFill/>
              </a:ln>
              <a:effectLst/>
            </c:spPr>
            <c:extLst>
              <c:ext xmlns:c16="http://schemas.microsoft.com/office/drawing/2014/chart" uri="{C3380CC4-5D6E-409C-BE32-E72D297353CC}">
                <c16:uniqueId val="{00000003-805B-48E7-A20B-AEB2D0094A13}"/>
              </c:ext>
            </c:extLst>
          </c:dPt>
          <c:dPt>
            <c:idx val="2"/>
            <c:bubble3D val="0"/>
            <c:spPr>
              <a:solidFill>
                <a:schemeClr val="accent4"/>
              </a:solidFill>
              <a:ln w="19050">
                <a:noFill/>
              </a:ln>
              <a:effectLst/>
            </c:spPr>
            <c:extLst>
              <c:ext xmlns:c16="http://schemas.microsoft.com/office/drawing/2014/chart" uri="{C3380CC4-5D6E-409C-BE32-E72D297353CC}">
                <c16:uniqueId val="{00000005-805B-48E7-A20B-AEB2D0094A13}"/>
              </c:ext>
            </c:extLst>
          </c:dPt>
          <c:dLbls>
            <c:dLbl>
              <c:idx val="0"/>
              <c:layout>
                <c:manualLayout>
                  <c:x val="-0.10775888807394358"/>
                  <c:y val="0.1622084217009743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05B-48E7-A20B-AEB2D0094A13}"/>
                </c:ext>
              </c:extLst>
            </c:dLbl>
            <c:dLbl>
              <c:idx val="1"/>
              <c:layout>
                <c:manualLayout>
                  <c:x val="-7.3838401105256732E-2"/>
                  <c:y val="-0.1906534328777206"/>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05B-48E7-A20B-AEB2D0094A13}"/>
                </c:ext>
              </c:extLst>
            </c:dLbl>
            <c:dLbl>
              <c:idx val="2"/>
              <c:layout>
                <c:manualLayout>
                  <c:x val="0.11451362497898311"/>
                  <c:y val="0.1278408872681461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05B-48E7-A20B-AEB2D0094A1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j-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Connection</c:v>
                </c:pt>
                <c:pt idx="1">
                  <c:v>Direct</c:v>
                </c:pt>
                <c:pt idx="2">
                  <c:v>It depends</c:v>
                </c:pt>
              </c:strCache>
            </c:strRef>
          </c:cat>
          <c:val>
            <c:numRef>
              <c:f>Sheet1!$B$2:$B$4</c:f>
              <c:numCache>
                <c:formatCode>0%</c:formatCode>
                <c:ptCount val="3"/>
                <c:pt idx="0">
                  <c:v>0.17</c:v>
                </c:pt>
                <c:pt idx="1">
                  <c:v>0.56000000000000005</c:v>
                </c:pt>
                <c:pt idx="2">
                  <c:v>0.27</c:v>
                </c:pt>
              </c:numCache>
            </c:numRef>
          </c:val>
          <c:extLst>
            <c:ext xmlns:c16="http://schemas.microsoft.com/office/drawing/2014/chart" uri="{C3380CC4-5D6E-409C-BE32-E72D297353CC}">
              <c16:uniqueId val="{00000004-805B-48E7-A20B-AEB2D0094A1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mj-lt"/>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j-lt"/>
                <a:ea typeface="+mn-ea"/>
                <a:cs typeface="+mn-cs"/>
              </a:defRPr>
            </a:pPr>
            <a:r>
              <a:rPr lang="en-US" sz="1800" b="1"/>
              <a:t>JOURNEY PURPOSE</a:t>
            </a:r>
            <a:endParaRPr lang="en-US" b="1"/>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j-lt"/>
              <a:ea typeface="+mn-ea"/>
              <a:cs typeface="+mn-cs"/>
            </a:defRPr>
          </a:pPr>
          <a:endParaRPr lang="en-US"/>
        </a:p>
      </c:txPr>
    </c:title>
    <c:autoTitleDeleted val="0"/>
    <c:plotArea>
      <c:layout>
        <c:manualLayout>
          <c:layoutTarget val="inner"/>
          <c:xMode val="edge"/>
          <c:yMode val="edge"/>
          <c:x val="0.20048965605523397"/>
          <c:y val="0.21041031733732804"/>
          <c:w val="0.72970204738992239"/>
          <c:h val="0.68899906453084414"/>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Personal </c:v>
                </c:pt>
                <c:pt idx="1">
                  <c:v>Leisure</c:v>
                </c:pt>
                <c:pt idx="2">
                  <c:v>Business</c:v>
                </c:pt>
                <c:pt idx="3">
                  <c:v>Commuting</c:v>
                </c:pt>
              </c:strCache>
            </c:strRef>
          </c:cat>
          <c:val>
            <c:numRef>
              <c:f>Sheet1!$B$2:$B$5</c:f>
              <c:numCache>
                <c:formatCode>0%</c:formatCode>
                <c:ptCount val="4"/>
                <c:pt idx="0">
                  <c:v>0.36</c:v>
                </c:pt>
                <c:pt idx="1">
                  <c:v>0.74</c:v>
                </c:pt>
                <c:pt idx="2">
                  <c:v>0.19</c:v>
                </c:pt>
                <c:pt idx="3">
                  <c:v>0.26</c:v>
                </c:pt>
              </c:numCache>
            </c:numRef>
          </c:val>
          <c:extLst>
            <c:ext xmlns:c16="http://schemas.microsoft.com/office/drawing/2014/chart" uri="{C3380CC4-5D6E-409C-BE32-E72D297353CC}">
              <c16:uniqueId val="{00000000-52EA-45BC-9C2B-ADDD2A6BE7BA}"/>
            </c:ext>
          </c:extLst>
        </c:ser>
        <c:dLbls>
          <c:showLegendKey val="0"/>
          <c:showVal val="0"/>
          <c:showCatName val="0"/>
          <c:showSerName val="0"/>
          <c:showPercent val="0"/>
          <c:showBubbleSize val="0"/>
        </c:dLbls>
        <c:gapWidth val="142"/>
        <c:axId val="1613704591"/>
        <c:axId val="1613698351"/>
      </c:barChart>
      <c:catAx>
        <c:axId val="16137045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j-lt"/>
                <a:ea typeface="+mn-ea"/>
                <a:cs typeface="+mn-cs"/>
              </a:defRPr>
            </a:pPr>
            <a:endParaRPr lang="en-US"/>
          </a:p>
        </c:txPr>
        <c:crossAx val="1613698351"/>
        <c:crosses val="autoZero"/>
        <c:auto val="1"/>
        <c:lblAlgn val="ctr"/>
        <c:lblOffset val="100"/>
        <c:noMultiLvlLbl val="0"/>
      </c:catAx>
      <c:valAx>
        <c:axId val="1613698351"/>
        <c:scaling>
          <c:orientation val="minMax"/>
        </c:scaling>
        <c:delete val="1"/>
        <c:axPos val="b"/>
        <c:numFmt formatCode="0%" sourceLinked="1"/>
        <c:majorTickMark val="none"/>
        <c:minorTickMark val="none"/>
        <c:tickLblPos val="nextTo"/>
        <c:crossAx val="16137045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mj-lt"/>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j-lt"/>
                <a:ea typeface="+mn-ea"/>
                <a:cs typeface="+mn-cs"/>
              </a:defRPr>
            </a:pPr>
            <a:r>
              <a:rPr lang="en-US" sz="1800" b="1"/>
              <a:t>JOURNEY</a:t>
            </a:r>
            <a:r>
              <a:rPr lang="en-US" sz="1800" b="1" baseline="0"/>
              <a:t> LENGTH</a:t>
            </a:r>
            <a:endParaRPr lang="en-US" b="1"/>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j-lt"/>
              <a:ea typeface="+mn-ea"/>
              <a:cs typeface="+mn-cs"/>
            </a:defRPr>
          </a:pPr>
          <a:endParaRPr lang="en-US"/>
        </a:p>
      </c:txPr>
    </c:title>
    <c:autoTitleDeleted val="0"/>
    <c:plotArea>
      <c:layout>
        <c:manualLayout>
          <c:layoutTarget val="inner"/>
          <c:xMode val="edge"/>
          <c:yMode val="edge"/>
          <c:x val="0.25213474050352397"/>
          <c:y val="0.20167340437195486"/>
          <c:w val="0.51355452503795673"/>
          <c:h val="0.63882908481966716"/>
        </c:manualLayout>
      </c:layout>
      <c:pieChart>
        <c:varyColors val="1"/>
        <c:ser>
          <c:idx val="0"/>
          <c:order val="0"/>
          <c:tx>
            <c:strRef>
              <c:f>Sheet1!$B$1</c:f>
              <c:strCache>
                <c:ptCount val="1"/>
                <c:pt idx="0">
                  <c:v>Gender</c:v>
                </c:pt>
              </c:strCache>
            </c:strRef>
          </c:tx>
          <c:dPt>
            <c:idx val="0"/>
            <c:bubble3D val="0"/>
            <c:spPr>
              <a:solidFill>
                <a:schemeClr val="tx2"/>
              </a:solidFill>
              <a:ln w="19050">
                <a:noFill/>
              </a:ln>
              <a:effectLst/>
            </c:spPr>
            <c:extLst>
              <c:ext xmlns:c16="http://schemas.microsoft.com/office/drawing/2014/chart" uri="{C3380CC4-5D6E-409C-BE32-E72D297353CC}">
                <c16:uniqueId val="{00000001-5F4C-4386-9B4C-70AF03E04793}"/>
              </c:ext>
            </c:extLst>
          </c:dPt>
          <c:dPt>
            <c:idx val="1"/>
            <c:bubble3D val="0"/>
            <c:spPr>
              <a:solidFill>
                <a:schemeClr val="bg2"/>
              </a:solidFill>
              <a:ln w="19050">
                <a:noFill/>
              </a:ln>
              <a:effectLst/>
            </c:spPr>
            <c:extLst>
              <c:ext xmlns:c16="http://schemas.microsoft.com/office/drawing/2014/chart" uri="{C3380CC4-5D6E-409C-BE32-E72D297353CC}">
                <c16:uniqueId val="{00000003-5F4C-4386-9B4C-70AF03E04793}"/>
              </c:ext>
            </c:extLst>
          </c:dPt>
          <c:dPt>
            <c:idx val="2"/>
            <c:bubble3D val="0"/>
            <c:spPr>
              <a:solidFill>
                <a:schemeClr val="accent3"/>
              </a:solidFill>
              <a:ln w="19050">
                <a:noFill/>
              </a:ln>
              <a:effectLst/>
            </c:spPr>
            <c:extLst>
              <c:ext xmlns:c16="http://schemas.microsoft.com/office/drawing/2014/chart" uri="{C3380CC4-5D6E-409C-BE32-E72D297353CC}">
                <c16:uniqueId val="{00000005-5F4C-4386-9B4C-70AF03E04793}"/>
              </c:ext>
            </c:extLst>
          </c:dPt>
          <c:dLbls>
            <c:dLbl>
              <c:idx val="0"/>
              <c:layout>
                <c:manualLayout>
                  <c:x val="-0.17363276540716907"/>
                  <c:y val="-3.356410759564829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4C-4386-9B4C-70AF03E04793}"/>
                </c:ext>
              </c:extLst>
            </c:dLbl>
            <c:dLbl>
              <c:idx val="1"/>
              <c:layout>
                <c:manualLayout>
                  <c:x val="0.15835001351536837"/>
                  <c:y val="-5.549790466560194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4C-4386-9B4C-70AF03E04793}"/>
                </c:ext>
              </c:extLst>
            </c:dLbl>
            <c:dLbl>
              <c:idx val="2"/>
              <c:layout>
                <c:manualLayout>
                  <c:x val="7.8127670969409799E-2"/>
                  <c:y val="0.1529915341646700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F4C-4386-9B4C-70AF03E0479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j-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45 minutes or less</c:v>
                </c:pt>
                <c:pt idx="1">
                  <c:v>More than 45 minutes</c:v>
                </c:pt>
                <c:pt idx="2">
                  <c:v>It depends</c:v>
                </c:pt>
              </c:strCache>
            </c:strRef>
          </c:cat>
          <c:val>
            <c:numRef>
              <c:f>Sheet1!$B$2:$B$4</c:f>
              <c:numCache>
                <c:formatCode>0%</c:formatCode>
                <c:ptCount val="3"/>
                <c:pt idx="0">
                  <c:v>0.54</c:v>
                </c:pt>
                <c:pt idx="1">
                  <c:v>0.33</c:v>
                </c:pt>
                <c:pt idx="2">
                  <c:v>0.13</c:v>
                </c:pt>
              </c:numCache>
            </c:numRef>
          </c:val>
          <c:extLst>
            <c:ext xmlns:c16="http://schemas.microsoft.com/office/drawing/2014/chart" uri="{C3380CC4-5D6E-409C-BE32-E72D297353CC}">
              <c16:uniqueId val="{00000006-5F4C-4386-9B4C-70AF03E0479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84733353771078168"/>
          <c:w val="1"/>
          <c:h val="0.1526664622892182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mj-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54A_9D45C360.xml><?xml version="1.0" encoding="utf-8"?>
<p188:cmLst xmlns:a="http://schemas.openxmlformats.org/drawingml/2006/main" xmlns:r="http://schemas.openxmlformats.org/officeDocument/2006/relationships" xmlns:p188="http://schemas.microsoft.com/office/powerpoint/2018/8/main">
  <p188:cm id="{166110B9-42AB-4B69-9893-D5A37B6D8762}" authorId="{A6A2440A-6FEF-A5A0-1913-60D63694A433}" status="resolved" created="2024-10-29T14:23:00.606" complete="100000">
    <ac:txMkLst xmlns:ac="http://schemas.microsoft.com/office/drawing/2013/main/command">
      <pc:docMk xmlns:pc="http://schemas.microsoft.com/office/powerpoint/2013/main/command"/>
      <pc:sldMk xmlns:pc="http://schemas.microsoft.com/office/powerpoint/2013/main/command" cId="2638594912" sldId="1354"/>
      <ac:spMk id="9" creationId="{984251AF-97FA-6F08-85E7-467AAB8DB93E}"/>
      <ac:txMk cp="0">
        <ac:context len="719" hash="1200961171"/>
      </ac:txMk>
    </ac:txMkLst>
    <p188:pos x="6850242" y="232583"/>
    <p188:replyLst>
      <p188:reply id="{06ABFAAD-5F78-4096-8268-2DD63E50D740}" authorId="{5B7E15EF-790B-A612-7B26-3CBC2FF50489}" created="2024-10-30T16:23:15.610">
        <p188:txBody>
          <a:bodyPr/>
          <a:lstStyle/>
          <a:p>
            <a:r>
              <a:rPr lang="en-GB"/>
              <a:t>yes</a:t>
            </a:r>
          </a:p>
        </p188:txBody>
      </p188:reply>
    </p188:replyLst>
    <p188:txBody>
      <a:bodyPr/>
      <a:lstStyle/>
      <a:p>
        <a:r>
          <a:rPr lang="en-GB"/>
          <a:t>Do we need this?  It feels like it is duplicated by what follows?  Could it go?</a:t>
        </a:r>
      </a:p>
    </p188:txBody>
  </p188:cm>
</p188:cmLst>
</file>

<file path=ppt/comments/modernComment_54B_31238303.xml><?xml version="1.0" encoding="utf-8"?>
<p188:cmLst xmlns:a="http://schemas.openxmlformats.org/drawingml/2006/main" xmlns:r="http://schemas.openxmlformats.org/officeDocument/2006/relationships" xmlns:p188="http://schemas.microsoft.com/office/powerpoint/2018/8/main">
  <p188:cm id="{8EBDFBA1-11A7-407E-B23C-291C10C0FE8E}" authorId="{A6A2440A-6FEF-A5A0-1913-60D63694A433}" status="resolved" created="2024-10-29T14:14:08.030" complete="100000">
    <ac:txMkLst xmlns:ac="http://schemas.microsoft.com/office/drawing/2013/main/command">
      <pc:docMk xmlns:pc="http://schemas.microsoft.com/office/powerpoint/2013/main/command"/>
      <pc:sldMk xmlns:pc="http://schemas.microsoft.com/office/powerpoint/2013/main/command" cId="824410883" sldId="1355"/>
      <ac:spMk id="8" creationId="{A870A27E-ACC5-34CA-3221-356C7E461C80}"/>
      <ac:txMk cp="1">
        <ac:context len="1179" hash="782781486"/>
      </ac:txMk>
    </ac:txMkLst>
    <p188:pos x="699698" y="231253"/>
    <p188:replyLst>
      <p188:reply id="{F48ECDB0-3AD4-4EB9-AB5B-49CB972B5751}" authorId="{5B7E15EF-790B-A612-7B26-3CBC2FF50489}" created="2024-10-30T16:24:11.045">
        <p188:txBody>
          <a:bodyPr/>
          <a:lstStyle/>
          <a:p>
            <a:r>
              <a:rPr lang="en-GB"/>
              <a:t>changed</a:t>
            </a:r>
          </a:p>
        </p188:txBody>
      </p188:reply>
    </p188:replyLst>
    <p188:txBody>
      <a:bodyPr/>
      <a:lstStyle/>
      <a:p>
        <a:r>
          <a:rPr lang="en-GB"/>
          <a:t>Is the “as noted” needed?  Make the slide stand alone?</a:t>
        </a:r>
      </a:p>
    </p188:txBody>
  </p188:cm>
</p188:cmLst>
</file>

<file path=ppt/comments/modernComment_7CA_4045BEE3.xml><?xml version="1.0" encoding="utf-8"?>
<p188:cmLst xmlns:a="http://schemas.openxmlformats.org/drawingml/2006/main" xmlns:r="http://schemas.openxmlformats.org/officeDocument/2006/relationships" xmlns:p188="http://schemas.microsoft.com/office/powerpoint/2018/8/main">
  <p188:cm id="{5087D1D6-7BB5-47B1-AFED-1193740D7B23}" authorId="{A6A2440A-6FEF-A5A0-1913-60D63694A433}" status="resolved" created="2024-10-29T14:15:51.171" complete="100000">
    <ac:txMkLst xmlns:ac="http://schemas.microsoft.com/office/drawing/2013/main/command">
      <pc:docMk xmlns:pc="http://schemas.microsoft.com/office/powerpoint/2013/main/command"/>
      <pc:sldMk xmlns:pc="http://schemas.microsoft.com/office/powerpoint/2013/main/command" cId="1078312675" sldId="1994"/>
      <ac:spMk id="17" creationId="{E536216A-FC21-26F7-41B2-5013BCC7355D}"/>
      <ac:txMk cp="1">
        <ac:context len="263" hash="1594415296"/>
      </ac:txMk>
    </ac:txMkLst>
    <p188:pos x="835916" y="232731"/>
    <p188:replyLst>
      <p188:reply id="{F2F24CFA-383E-4D95-81E2-4748D38D0C93}" authorId="{5B7E15EF-790B-A612-7B26-3CBC2FF50489}" created="2024-10-30T16:22:48.526">
        <p188:txBody>
          <a:bodyPr/>
          <a:lstStyle/>
          <a:p>
            <a:r>
              <a:rPr lang="en-GB"/>
              <a:t>changed</a:t>
            </a:r>
          </a:p>
        </p188:txBody>
      </p188:reply>
    </p188:replyLst>
    <p188:txBody>
      <a:bodyPr/>
      <a:lstStyle/>
      <a:p>
        <a:r>
          <a:rPr lang="en-GB"/>
          <a:t>Does the add seen add value?</a:t>
        </a:r>
      </a:p>
    </p188:txBody>
  </p188:cm>
</p188:cmLst>
</file>

<file path=ppt/comments/modernComment_7D5_7CEB5BD3.xml><?xml version="1.0" encoding="utf-8"?>
<p188:cmLst xmlns:a="http://schemas.openxmlformats.org/drawingml/2006/main" xmlns:r="http://schemas.openxmlformats.org/officeDocument/2006/relationships" xmlns:p188="http://schemas.microsoft.com/office/powerpoint/2018/8/main">
  <p188:cm id="{39074E8C-6164-41FC-927E-4470ECC1B0CB}" authorId="{A6A2440A-6FEF-A5A0-1913-60D63694A433}" status="resolved" created="2024-10-29T14:31:28.573" complete="100000">
    <ac:txMkLst xmlns:ac="http://schemas.microsoft.com/office/drawing/2013/main/command">
      <pc:docMk xmlns:pc="http://schemas.microsoft.com/office/powerpoint/2013/main/command"/>
      <pc:sldMk xmlns:pc="http://schemas.microsoft.com/office/powerpoint/2013/main/command" cId="2095799251" sldId="2005"/>
      <ac:spMk id="2" creationId="{8A27565D-B816-EBCE-7E71-58DF017BC26B}"/>
      <ac:txMk cp="123" len="381">
        <ac:context len="892" hash="3157358765"/>
      </ac:txMk>
    </ac:txMkLst>
    <p188:pos x="5041231" y="1214640"/>
    <p188:replyLst>
      <p188:reply id="{56ED1E05-4F56-4831-8039-D3D021F00CEF}" authorId="{5B7E15EF-790B-A612-7B26-3CBC2FF50489}" created="2024-10-30T16:25:13.696">
        <p188:txBody>
          <a:bodyPr/>
          <a:lstStyle/>
          <a:p>
            <a:r>
              <a:rPr lang="en-GB"/>
              <a:t>done</a:t>
            </a:r>
          </a:p>
        </p188:txBody>
      </p188:reply>
    </p188:replyLst>
    <p188:txBody>
      <a:bodyPr/>
      <a:lstStyle/>
      <a:p>
        <a:r>
          <a:rPr lang="en-GB"/>
          <a:t>Linked to my comments about Slide 32, could we swap the order to the first two bullets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1D7E2E4-4EDA-440D-93F5-1F20460EAF7C}" type="datetimeFigureOut">
              <a:rPr lang="en-GB" smtClean="0"/>
              <a:t>11/12/2024</a:t>
            </a:fld>
            <a:endParaRPr lang="en-GB"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DD6839C-36AA-430D-BA9C-5AB6E49A8DA4}" type="slidenum">
              <a:rPr lang="en-GB" smtClean="0"/>
              <a:t>‹#›</a:t>
            </a:fld>
            <a:endParaRPr lang="en-GB" dirty="0"/>
          </a:p>
        </p:txBody>
      </p:sp>
    </p:spTree>
    <p:extLst>
      <p:ext uri="{BB962C8B-B14F-4D97-AF65-F5344CB8AC3E}">
        <p14:creationId xmlns:p14="http://schemas.microsoft.com/office/powerpoint/2010/main" val="3280277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1E8FE50-B35E-484B-841C-531CE73431A9}" type="datetimeFigureOut">
              <a:rPr lang="en-GB" smtClean="0"/>
              <a:t>11/12/2024</a:t>
            </a:fld>
            <a:endParaRPr lang="en-GB"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980CD0D-075E-4194-AD4F-22384D2B9185}" type="slidenum">
              <a:rPr lang="en-GB" smtClean="0"/>
              <a:t>‹#›</a:t>
            </a:fld>
            <a:endParaRPr lang="en-GB" dirty="0"/>
          </a:p>
        </p:txBody>
      </p:sp>
    </p:spTree>
    <p:extLst>
      <p:ext uri="{BB962C8B-B14F-4D97-AF65-F5344CB8AC3E}">
        <p14:creationId xmlns:p14="http://schemas.microsoft.com/office/powerpoint/2010/main" val="251114833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980CD0D-075E-4194-AD4F-22384D2B9185}" type="slidenum">
              <a:rPr lang="en-GB" smtClean="0"/>
              <a:t>1</a:t>
            </a:fld>
            <a:endParaRPr lang="en-GB" dirty="0"/>
          </a:p>
        </p:txBody>
      </p:sp>
    </p:spTree>
    <p:extLst>
      <p:ext uri="{BB962C8B-B14F-4D97-AF65-F5344CB8AC3E}">
        <p14:creationId xmlns:p14="http://schemas.microsoft.com/office/powerpoint/2010/main" val="1644478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C624A-791B-C9CD-56FB-EA4A543385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6E48CE-2971-1BA9-90C5-563D6D0C43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0E00BC-8FF5-AAB6-0A17-13A2C3A57BAC}"/>
              </a:ext>
            </a:extLst>
          </p:cNvPr>
          <p:cNvSpPr>
            <a:spLocks noGrp="1"/>
          </p:cNvSpPr>
          <p:nvPr>
            <p:ph type="body" idx="1"/>
          </p:nvPr>
        </p:nvSpPr>
        <p:spPr/>
        <p:txBody>
          <a:bodyPr/>
          <a:lstStyle/>
          <a:p>
            <a:endParaRPr lang="en-GB" dirty="0"/>
          </a:p>
        </p:txBody>
      </p:sp>
      <p:sp>
        <p:nvSpPr>
          <p:cNvPr id="4" name="Header Placeholder 3">
            <a:extLst>
              <a:ext uri="{FF2B5EF4-FFF2-40B4-BE49-F238E27FC236}">
                <a16:creationId xmlns:a16="http://schemas.microsoft.com/office/drawing/2014/main" id="{F2B8202A-CC9A-14E7-6952-9F376343FBF6}"/>
              </a:ext>
            </a:extLst>
          </p:cNvPr>
          <p:cNvSpPr>
            <a:spLocks noGrp="1"/>
          </p:cNvSpPr>
          <p:nvPr>
            <p:ph type="hdr" sz="quarter"/>
          </p:nvPr>
        </p:nvSpPr>
        <p:spPr/>
        <p:txBody>
          <a:bodyPr/>
          <a:lstStyle/>
          <a:p>
            <a:endParaRPr lang="en-GB" dirty="0"/>
          </a:p>
        </p:txBody>
      </p:sp>
      <p:sp>
        <p:nvSpPr>
          <p:cNvPr id="5" name="Footer Placeholder 4">
            <a:extLst>
              <a:ext uri="{FF2B5EF4-FFF2-40B4-BE49-F238E27FC236}">
                <a16:creationId xmlns:a16="http://schemas.microsoft.com/office/drawing/2014/main" id="{4242AAD8-9B49-5CD2-FBE4-99A64252646E}"/>
              </a:ext>
            </a:extLst>
          </p:cNvPr>
          <p:cNvSpPr>
            <a:spLocks noGrp="1"/>
          </p:cNvSpPr>
          <p:nvPr>
            <p:ph type="ftr" sz="quarter" idx="4"/>
          </p:nvPr>
        </p:nvSpPr>
        <p:spPr/>
        <p:txBody>
          <a:bodyPr/>
          <a:lstStyle/>
          <a:p>
            <a:endParaRPr lang="en-GB" dirty="0"/>
          </a:p>
        </p:txBody>
      </p:sp>
      <p:sp>
        <p:nvSpPr>
          <p:cNvPr id="6" name="Slide Number Placeholder 5">
            <a:extLst>
              <a:ext uri="{FF2B5EF4-FFF2-40B4-BE49-F238E27FC236}">
                <a16:creationId xmlns:a16="http://schemas.microsoft.com/office/drawing/2014/main" id="{D5C0DDEB-72E4-8CA6-D337-7D57D9D36D83}"/>
              </a:ext>
            </a:extLst>
          </p:cNvPr>
          <p:cNvSpPr>
            <a:spLocks noGrp="1"/>
          </p:cNvSpPr>
          <p:nvPr>
            <p:ph type="sldNum" sz="quarter" idx="5"/>
          </p:nvPr>
        </p:nvSpPr>
        <p:spPr/>
        <p:txBody>
          <a:bodyPr/>
          <a:lstStyle/>
          <a:p>
            <a:fld id="{E980CD0D-075E-4194-AD4F-22384D2B9185}" type="slidenum">
              <a:rPr lang="en-GB" smtClean="0"/>
              <a:t>16</a:t>
            </a:fld>
            <a:endParaRPr lang="en-GB" dirty="0"/>
          </a:p>
        </p:txBody>
      </p:sp>
    </p:spTree>
    <p:extLst>
      <p:ext uri="{BB962C8B-B14F-4D97-AF65-F5344CB8AC3E}">
        <p14:creationId xmlns:p14="http://schemas.microsoft.com/office/powerpoint/2010/main" val="3124114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980CD0D-075E-4194-AD4F-22384D2B9185}" type="slidenum">
              <a:rPr lang="en-GB" smtClean="0"/>
              <a:t>20</a:t>
            </a:fld>
            <a:endParaRPr lang="en-GB" dirty="0"/>
          </a:p>
        </p:txBody>
      </p:sp>
    </p:spTree>
    <p:extLst>
      <p:ext uri="{BB962C8B-B14F-4D97-AF65-F5344CB8AC3E}">
        <p14:creationId xmlns:p14="http://schemas.microsoft.com/office/powerpoint/2010/main" val="648670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E980CD0D-075E-4194-AD4F-22384D2B9185}" type="slidenum">
              <a:rPr lang="en-GB" smtClean="0"/>
              <a:t>21</a:t>
            </a:fld>
            <a:endParaRPr lang="en-GB" dirty="0"/>
          </a:p>
        </p:txBody>
      </p:sp>
    </p:spTree>
    <p:extLst>
      <p:ext uri="{BB962C8B-B14F-4D97-AF65-F5344CB8AC3E}">
        <p14:creationId xmlns:p14="http://schemas.microsoft.com/office/powerpoint/2010/main" val="556738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E980CD0D-075E-4194-AD4F-22384D2B9185}" type="slidenum">
              <a:rPr lang="en-GB" smtClean="0"/>
              <a:t>22</a:t>
            </a:fld>
            <a:endParaRPr lang="en-GB" dirty="0"/>
          </a:p>
        </p:txBody>
      </p:sp>
    </p:spTree>
    <p:extLst>
      <p:ext uri="{BB962C8B-B14F-4D97-AF65-F5344CB8AC3E}">
        <p14:creationId xmlns:p14="http://schemas.microsoft.com/office/powerpoint/2010/main" val="306103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0CD0D-075E-4194-AD4F-22384D2B9185}" type="slidenum">
              <a:rPr lang="en-GB" smtClean="0"/>
              <a:t>23</a:t>
            </a:fld>
            <a:endParaRPr lang="en-GB" dirty="0"/>
          </a:p>
        </p:txBody>
      </p:sp>
    </p:spTree>
    <p:extLst>
      <p:ext uri="{BB962C8B-B14F-4D97-AF65-F5344CB8AC3E}">
        <p14:creationId xmlns:p14="http://schemas.microsoft.com/office/powerpoint/2010/main" val="1823083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E980CD0D-075E-4194-AD4F-22384D2B9185}" type="slidenum">
              <a:rPr lang="en-GB" smtClean="0"/>
              <a:t>25</a:t>
            </a:fld>
            <a:endParaRPr lang="en-GB" dirty="0"/>
          </a:p>
        </p:txBody>
      </p:sp>
    </p:spTree>
    <p:extLst>
      <p:ext uri="{BB962C8B-B14F-4D97-AF65-F5344CB8AC3E}">
        <p14:creationId xmlns:p14="http://schemas.microsoft.com/office/powerpoint/2010/main" val="725417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980CD0D-075E-4194-AD4F-22384D2B9185}" type="slidenum">
              <a:rPr lang="en-GB" smtClean="0"/>
              <a:t>26</a:t>
            </a:fld>
            <a:endParaRPr lang="en-GB" dirty="0"/>
          </a:p>
        </p:txBody>
      </p:sp>
    </p:spTree>
    <p:extLst>
      <p:ext uri="{BB962C8B-B14F-4D97-AF65-F5344CB8AC3E}">
        <p14:creationId xmlns:p14="http://schemas.microsoft.com/office/powerpoint/2010/main" val="1023910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E980CD0D-075E-4194-AD4F-22384D2B9185}" type="slidenum">
              <a:rPr lang="en-GB" smtClean="0"/>
              <a:t>27</a:t>
            </a:fld>
            <a:endParaRPr lang="en-GB" dirty="0"/>
          </a:p>
        </p:txBody>
      </p:sp>
    </p:spTree>
    <p:extLst>
      <p:ext uri="{BB962C8B-B14F-4D97-AF65-F5344CB8AC3E}">
        <p14:creationId xmlns:p14="http://schemas.microsoft.com/office/powerpoint/2010/main" val="650317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E980CD0D-075E-4194-AD4F-22384D2B9185}" type="slidenum">
              <a:rPr lang="en-GB" smtClean="0"/>
              <a:t>28</a:t>
            </a:fld>
            <a:endParaRPr lang="en-GB" dirty="0"/>
          </a:p>
        </p:txBody>
      </p:sp>
    </p:spTree>
    <p:extLst>
      <p:ext uri="{BB962C8B-B14F-4D97-AF65-F5344CB8AC3E}">
        <p14:creationId xmlns:p14="http://schemas.microsoft.com/office/powerpoint/2010/main" val="4100518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E980CD0D-075E-4194-AD4F-22384D2B9185}" type="slidenum">
              <a:rPr lang="en-GB" smtClean="0"/>
              <a:t>29</a:t>
            </a:fld>
            <a:endParaRPr lang="en-GB" dirty="0"/>
          </a:p>
        </p:txBody>
      </p:sp>
    </p:spTree>
    <p:extLst>
      <p:ext uri="{BB962C8B-B14F-4D97-AF65-F5344CB8AC3E}">
        <p14:creationId xmlns:p14="http://schemas.microsoft.com/office/powerpoint/2010/main" val="608806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980CD0D-075E-4194-AD4F-22384D2B9185}" type="slidenum">
              <a:rPr lang="en-GB" smtClean="0"/>
              <a:t>2</a:t>
            </a:fld>
            <a:endParaRPr lang="en-GB" dirty="0"/>
          </a:p>
        </p:txBody>
      </p:sp>
    </p:spTree>
    <p:extLst>
      <p:ext uri="{BB962C8B-B14F-4D97-AF65-F5344CB8AC3E}">
        <p14:creationId xmlns:p14="http://schemas.microsoft.com/office/powerpoint/2010/main" val="3920420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E980CD0D-075E-4194-AD4F-22384D2B9185}" type="slidenum">
              <a:rPr lang="en-GB" smtClean="0"/>
              <a:t>32</a:t>
            </a:fld>
            <a:endParaRPr lang="en-GB" dirty="0"/>
          </a:p>
        </p:txBody>
      </p:sp>
    </p:spTree>
    <p:extLst>
      <p:ext uri="{BB962C8B-B14F-4D97-AF65-F5344CB8AC3E}">
        <p14:creationId xmlns:p14="http://schemas.microsoft.com/office/powerpoint/2010/main" val="585475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DF206-3B34-FD28-B3C2-65ED704A5E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532024-1AC1-803C-C963-85B5B9A9CC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09D00-B819-BE58-0050-C9A8469C0748}"/>
              </a:ext>
            </a:extLst>
          </p:cNvPr>
          <p:cNvSpPr>
            <a:spLocks noGrp="1"/>
          </p:cNvSpPr>
          <p:nvPr>
            <p:ph type="body" idx="1"/>
          </p:nvPr>
        </p:nvSpPr>
        <p:spPr/>
        <p:txBody>
          <a:bodyPr/>
          <a:lstStyle/>
          <a:p>
            <a:endParaRPr lang="en-GB" dirty="0"/>
          </a:p>
        </p:txBody>
      </p:sp>
      <p:sp>
        <p:nvSpPr>
          <p:cNvPr id="4" name="Header Placeholder 3">
            <a:extLst>
              <a:ext uri="{FF2B5EF4-FFF2-40B4-BE49-F238E27FC236}">
                <a16:creationId xmlns:a16="http://schemas.microsoft.com/office/drawing/2014/main" id="{27D3CA7C-54B5-E947-1636-58E64FB3C331}"/>
              </a:ext>
            </a:extLst>
          </p:cNvPr>
          <p:cNvSpPr>
            <a:spLocks noGrp="1"/>
          </p:cNvSpPr>
          <p:nvPr>
            <p:ph type="hdr" sz="quarter"/>
          </p:nvPr>
        </p:nvSpPr>
        <p:spPr/>
        <p:txBody>
          <a:bodyPr/>
          <a:lstStyle/>
          <a:p>
            <a:endParaRPr lang="en-GB" dirty="0"/>
          </a:p>
        </p:txBody>
      </p:sp>
      <p:sp>
        <p:nvSpPr>
          <p:cNvPr id="5" name="Footer Placeholder 4">
            <a:extLst>
              <a:ext uri="{FF2B5EF4-FFF2-40B4-BE49-F238E27FC236}">
                <a16:creationId xmlns:a16="http://schemas.microsoft.com/office/drawing/2014/main" id="{3E08168A-9E5E-8DE2-1A02-63A9F69228A0}"/>
              </a:ext>
            </a:extLst>
          </p:cNvPr>
          <p:cNvSpPr>
            <a:spLocks noGrp="1"/>
          </p:cNvSpPr>
          <p:nvPr>
            <p:ph type="ftr" sz="quarter" idx="4"/>
          </p:nvPr>
        </p:nvSpPr>
        <p:spPr/>
        <p:txBody>
          <a:bodyPr/>
          <a:lstStyle/>
          <a:p>
            <a:endParaRPr lang="en-GB" dirty="0"/>
          </a:p>
        </p:txBody>
      </p:sp>
      <p:sp>
        <p:nvSpPr>
          <p:cNvPr id="6" name="Slide Number Placeholder 5">
            <a:extLst>
              <a:ext uri="{FF2B5EF4-FFF2-40B4-BE49-F238E27FC236}">
                <a16:creationId xmlns:a16="http://schemas.microsoft.com/office/drawing/2014/main" id="{D5C921A8-5B4B-6B4F-37EB-269D1A9E9613}"/>
              </a:ext>
            </a:extLst>
          </p:cNvPr>
          <p:cNvSpPr>
            <a:spLocks noGrp="1"/>
          </p:cNvSpPr>
          <p:nvPr>
            <p:ph type="sldNum" sz="quarter" idx="5"/>
          </p:nvPr>
        </p:nvSpPr>
        <p:spPr/>
        <p:txBody>
          <a:bodyPr/>
          <a:lstStyle/>
          <a:p>
            <a:fld id="{E980CD0D-075E-4194-AD4F-22384D2B9185}" type="slidenum">
              <a:rPr lang="en-GB" smtClean="0"/>
              <a:t>33</a:t>
            </a:fld>
            <a:endParaRPr lang="en-GB" dirty="0"/>
          </a:p>
        </p:txBody>
      </p:sp>
    </p:spTree>
    <p:extLst>
      <p:ext uri="{BB962C8B-B14F-4D97-AF65-F5344CB8AC3E}">
        <p14:creationId xmlns:p14="http://schemas.microsoft.com/office/powerpoint/2010/main" val="4138026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E980CD0D-075E-4194-AD4F-22384D2B9185}" type="slidenum">
              <a:rPr lang="en-GB" smtClean="0"/>
              <a:t>34</a:t>
            </a:fld>
            <a:endParaRPr lang="en-GB" dirty="0"/>
          </a:p>
        </p:txBody>
      </p:sp>
    </p:spTree>
    <p:extLst>
      <p:ext uri="{BB962C8B-B14F-4D97-AF65-F5344CB8AC3E}">
        <p14:creationId xmlns:p14="http://schemas.microsoft.com/office/powerpoint/2010/main" val="823043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07DB5-CEFB-E47B-EE89-3639B491E2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F6C939-7B84-822B-6925-C4CD8E9147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9AF9CB-E358-3485-9FE6-029C1F179F1E}"/>
              </a:ext>
            </a:extLst>
          </p:cNvPr>
          <p:cNvSpPr>
            <a:spLocks noGrp="1"/>
          </p:cNvSpPr>
          <p:nvPr>
            <p:ph type="body" idx="1"/>
          </p:nvPr>
        </p:nvSpPr>
        <p:spPr/>
        <p:txBody>
          <a:bodyPr/>
          <a:lstStyle/>
          <a:p>
            <a:endParaRPr lang="en-GB" dirty="0"/>
          </a:p>
        </p:txBody>
      </p:sp>
      <p:sp>
        <p:nvSpPr>
          <p:cNvPr id="4" name="Header Placeholder 3">
            <a:extLst>
              <a:ext uri="{FF2B5EF4-FFF2-40B4-BE49-F238E27FC236}">
                <a16:creationId xmlns:a16="http://schemas.microsoft.com/office/drawing/2014/main" id="{6A76805B-BAFA-F078-B2CA-5DB24DFB0F70}"/>
              </a:ext>
            </a:extLst>
          </p:cNvPr>
          <p:cNvSpPr>
            <a:spLocks noGrp="1"/>
          </p:cNvSpPr>
          <p:nvPr>
            <p:ph type="hdr" sz="quarter"/>
          </p:nvPr>
        </p:nvSpPr>
        <p:spPr/>
        <p:txBody>
          <a:bodyPr/>
          <a:lstStyle/>
          <a:p>
            <a:endParaRPr lang="en-GB" dirty="0"/>
          </a:p>
        </p:txBody>
      </p:sp>
      <p:sp>
        <p:nvSpPr>
          <p:cNvPr id="5" name="Footer Placeholder 4">
            <a:extLst>
              <a:ext uri="{FF2B5EF4-FFF2-40B4-BE49-F238E27FC236}">
                <a16:creationId xmlns:a16="http://schemas.microsoft.com/office/drawing/2014/main" id="{1D7BABB2-0845-58F1-ECB4-52D78720F1F0}"/>
              </a:ext>
            </a:extLst>
          </p:cNvPr>
          <p:cNvSpPr>
            <a:spLocks noGrp="1"/>
          </p:cNvSpPr>
          <p:nvPr>
            <p:ph type="ftr" sz="quarter" idx="4"/>
          </p:nvPr>
        </p:nvSpPr>
        <p:spPr/>
        <p:txBody>
          <a:bodyPr/>
          <a:lstStyle/>
          <a:p>
            <a:endParaRPr lang="en-GB" dirty="0"/>
          </a:p>
        </p:txBody>
      </p:sp>
      <p:sp>
        <p:nvSpPr>
          <p:cNvPr id="6" name="Slide Number Placeholder 5">
            <a:extLst>
              <a:ext uri="{FF2B5EF4-FFF2-40B4-BE49-F238E27FC236}">
                <a16:creationId xmlns:a16="http://schemas.microsoft.com/office/drawing/2014/main" id="{A52EBCFD-C29B-D082-ECB3-E800A01CE644}"/>
              </a:ext>
            </a:extLst>
          </p:cNvPr>
          <p:cNvSpPr>
            <a:spLocks noGrp="1"/>
          </p:cNvSpPr>
          <p:nvPr>
            <p:ph type="sldNum" sz="quarter" idx="5"/>
          </p:nvPr>
        </p:nvSpPr>
        <p:spPr/>
        <p:txBody>
          <a:bodyPr/>
          <a:lstStyle/>
          <a:p>
            <a:fld id="{E980CD0D-075E-4194-AD4F-22384D2B9185}" type="slidenum">
              <a:rPr lang="en-GB" smtClean="0"/>
              <a:t>35</a:t>
            </a:fld>
            <a:endParaRPr lang="en-GB" dirty="0"/>
          </a:p>
        </p:txBody>
      </p:sp>
    </p:spTree>
    <p:extLst>
      <p:ext uri="{BB962C8B-B14F-4D97-AF65-F5344CB8AC3E}">
        <p14:creationId xmlns:p14="http://schemas.microsoft.com/office/powerpoint/2010/main" val="3202781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980CD0D-075E-4194-AD4F-22384D2B9185}" type="slidenum">
              <a:rPr lang="en-GB" smtClean="0"/>
              <a:t>36</a:t>
            </a:fld>
            <a:endParaRPr lang="en-GB" dirty="0"/>
          </a:p>
        </p:txBody>
      </p:sp>
    </p:spTree>
    <p:extLst>
      <p:ext uri="{BB962C8B-B14F-4D97-AF65-F5344CB8AC3E}">
        <p14:creationId xmlns:p14="http://schemas.microsoft.com/office/powerpoint/2010/main" val="19858700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66D17-5F50-6BE1-3EEF-CB8CBB2113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3389E0-68E5-D141-8FE7-8630B65B52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1481E1-EC1E-CE58-F6A0-41A84A47AF84}"/>
              </a:ext>
            </a:extLst>
          </p:cNvPr>
          <p:cNvSpPr>
            <a:spLocks noGrp="1"/>
          </p:cNvSpPr>
          <p:nvPr>
            <p:ph type="body" idx="1"/>
          </p:nvPr>
        </p:nvSpPr>
        <p:spPr/>
        <p:txBody>
          <a:bodyPr/>
          <a:lstStyle/>
          <a:p>
            <a:endParaRPr lang="en-GB" dirty="0"/>
          </a:p>
        </p:txBody>
      </p:sp>
      <p:sp>
        <p:nvSpPr>
          <p:cNvPr id="4" name="Header Placeholder 3">
            <a:extLst>
              <a:ext uri="{FF2B5EF4-FFF2-40B4-BE49-F238E27FC236}">
                <a16:creationId xmlns:a16="http://schemas.microsoft.com/office/drawing/2014/main" id="{C9E1C978-584F-BA01-9053-890F3628BAFD}"/>
              </a:ext>
            </a:extLst>
          </p:cNvPr>
          <p:cNvSpPr>
            <a:spLocks noGrp="1"/>
          </p:cNvSpPr>
          <p:nvPr>
            <p:ph type="hdr" sz="quarter"/>
          </p:nvPr>
        </p:nvSpPr>
        <p:spPr/>
        <p:txBody>
          <a:bodyPr/>
          <a:lstStyle/>
          <a:p>
            <a:endParaRPr lang="en-GB" dirty="0"/>
          </a:p>
        </p:txBody>
      </p:sp>
      <p:sp>
        <p:nvSpPr>
          <p:cNvPr id="5" name="Footer Placeholder 4">
            <a:extLst>
              <a:ext uri="{FF2B5EF4-FFF2-40B4-BE49-F238E27FC236}">
                <a16:creationId xmlns:a16="http://schemas.microsoft.com/office/drawing/2014/main" id="{B6E967D2-075E-FC70-DFD3-C8207A93FD60}"/>
              </a:ext>
            </a:extLst>
          </p:cNvPr>
          <p:cNvSpPr>
            <a:spLocks noGrp="1"/>
          </p:cNvSpPr>
          <p:nvPr>
            <p:ph type="ftr" sz="quarter" idx="4"/>
          </p:nvPr>
        </p:nvSpPr>
        <p:spPr/>
        <p:txBody>
          <a:bodyPr/>
          <a:lstStyle/>
          <a:p>
            <a:endParaRPr lang="en-GB" dirty="0"/>
          </a:p>
        </p:txBody>
      </p:sp>
      <p:sp>
        <p:nvSpPr>
          <p:cNvPr id="6" name="Slide Number Placeholder 5">
            <a:extLst>
              <a:ext uri="{FF2B5EF4-FFF2-40B4-BE49-F238E27FC236}">
                <a16:creationId xmlns:a16="http://schemas.microsoft.com/office/drawing/2014/main" id="{93EB0AF1-B8D9-F3E7-F003-628E582DB4C8}"/>
              </a:ext>
            </a:extLst>
          </p:cNvPr>
          <p:cNvSpPr>
            <a:spLocks noGrp="1"/>
          </p:cNvSpPr>
          <p:nvPr>
            <p:ph type="sldNum" sz="quarter" idx="5"/>
          </p:nvPr>
        </p:nvSpPr>
        <p:spPr/>
        <p:txBody>
          <a:bodyPr/>
          <a:lstStyle/>
          <a:p>
            <a:fld id="{E980CD0D-075E-4194-AD4F-22384D2B9185}" type="slidenum">
              <a:rPr lang="en-GB" smtClean="0"/>
              <a:t>37</a:t>
            </a:fld>
            <a:endParaRPr lang="en-GB" dirty="0"/>
          </a:p>
        </p:txBody>
      </p:sp>
    </p:spTree>
    <p:extLst>
      <p:ext uri="{BB962C8B-B14F-4D97-AF65-F5344CB8AC3E}">
        <p14:creationId xmlns:p14="http://schemas.microsoft.com/office/powerpoint/2010/main" val="3486912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E980CD0D-075E-4194-AD4F-22384D2B9185}" type="slidenum">
              <a:rPr lang="en-GB" smtClean="0"/>
              <a:t>39</a:t>
            </a:fld>
            <a:endParaRPr lang="en-GB" dirty="0"/>
          </a:p>
        </p:txBody>
      </p:sp>
    </p:spTree>
    <p:extLst>
      <p:ext uri="{BB962C8B-B14F-4D97-AF65-F5344CB8AC3E}">
        <p14:creationId xmlns:p14="http://schemas.microsoft.com/office/powerpoint/2010/main" val="4517150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980CD0D-075E-4194-AD4F-22384D2B9185}" type="slidenum">
              <a:rPr lang="en-GB" smtClean="0"/>
              <a:t>40</a:t>
            </a:fld>
            <a:endParaRPr lang="en-GB" dirty="0"/>
          </a:p>
        </p:txBody>
      </p:sp>
    </p:spTree>
    <p:extLst>
      <p:ext uri="{BB962C8B-B14F-4D97-AF65-F5344CB8AC3E}">
        <p14:creationId xmlns:p14="http://schemas.microsoft.com/office/powerpoint/2010/main" val="3207080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0CD0D-075E-4194-AD4F-22384D2B918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4534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29A07E-889C-47F0-BEEF-AD063D9B807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3620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E980CD0D-075E-4194-AD4F-22384D2B9185}" type="slidenum">
              <a:rPr lang="en-GB" smtClean="0"/>
              <a:t>5</a:t>
            </a:fld>
            <a:endParaRPr lang="en-GB" dirty="0"/>
          </a:p>
        </p:txBody>
      </p:sp>
    </p:spTree>
    <p:extLst>
      <p:ext uri="{BB962C8B-B14F-4D97-AF65-F5344CB8AC3E}">
        <p14:creationId xmlns:p14="http://schemas.microsoft.com/office/powerpoint/2010/main" val="2652377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980CD0D-075E-4194-AD4F-22384D2B9185}" type="slidenum">
              <a:rPr lang="en-GB" smtClean="0"/>
              <a:t>8</a:t>
            </a:fld>
            <a:endParaRPr lang="en-GB" dirty="0"/>
          </a:p>
        </p:txBody>
      </p:sp>
    </p:spTree>
    <p:extLst>
      <p:ext uri="{BB962C8B-B14F-4D97-AF65-F5344CB8AC3E}">
        <p14:creationId xmlns:p14="http://schemas.microsoft.com/office/powerpoint/2010/main" val="3210168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D4EA2-BE58-667A-6DAF-391694B11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F68FCC-D37A-92A8-071F-8E373C8867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6BA6A-DB81-DA2E-7903-53E8514422AF}"/>
              </a:ext>
            </a:extLst>
          </p:cNvPr>
          <p:cNvSpPr>
            <a:spLocks noGrp="1"/>
          </p:cNvSpPr>
          <p:nvPr>
            <p:ph type="body" idx="1"/>
          </p:nvPr>
        </p:nvSpPr>
        <p:spPr/>
        <p:txBody>
          <a:bodyPr/>
          <a:lstStyle/>
          <a:p>
            <a:endParaRPr lang="en-GB" dirty="0"/>
          </a:p>
        </p:txBody>
      </p:sp>
      <p:sp>
        <p:nvSpPr>
          <p:cNvPr id="4" name="Header Placeholder 3">
            <a:extLst>
              <a:ext uri="{FF2B5EF4-FFF2-40B4-BE49-F238E27FC236}">
                <a16:creationId xmlns:a16="http://schemas.microsoft.com/office/drawing/2014/main" id="{5A9C2106-935A-FFBC-BA5D-9AFC4AEC19D0}"/>
              </a:ext>
            </a:extLst>
          </p:cNvPr>
          <p:cNvSpPr>
            <a:spLocks noGrp="1"/>
          </p:cNvSpPr>
          <p:nvPr>
            <p:ph type="hdr" sz="quarter"/>
          </p:nvPr>
        </p:nvSpPr>
        <p:spPr/>
        <p:txBody>
          <a:bodyPr/>
          <a:lstStyle/>
          <a:p>
            <a:endParaRPr lang="en-GB" dirty="0"/>
          </a:p>
        </p:txBody>
      </p:sp>
      <p:sp>
        <p:nvSpPr>
          <p:cNvPr id="5" name="Footer Placeholder 4">
            <a:extLst>
              <a:ext uri="{FF2B5EF4-FFF2-40B4-BE49-F238E27FC236}">
                <a16:creationId xmlns:a16="http://schemas.microsoft.com/office/drawing/2014/main" id="{54DA8E8E-433F-D52B-8827-DE53F518CA62}"/>
              </a:ext>
            </a:extLst>
          </p:cNvPr>
          <p:cNvSpPr>
            <a:spLocks noGrp="1"/>
          </p:cNvSpPr>
          <p:nvPr>
            <p:ph type="ftr" sz="quarter" idx="4"/>
          </p:nvPr>
        </p:nvSpPr>
        <p:spPr/>
        <p:txBody>
          <a:bodyPr/>
          <a:lstStyle/>
          <a:p>
            <a:endParaRPr lang="en-GB" dirty="0"/>
          </a:p>
        </p:txBody>
      </p:sp>
      <p:sp>
        <p:nvSpPr>
          <p:cNvPr id="6" name="Slide Number Placeholder 5">
            <a:extLst>
              <a:ext uri="{FF2B5EF4-FFF2-40B4-BE49-F238E27FC236}">
                <a16:creationId xmlns:a16="http://schemas.microsoft.com/office/drawing/2014/main" id="{923C22F4-F3C1-CDE0-D488-CFD151F44F18}"/>
              </a:ext>
            </a:extLst>
          </p:cNvPr>
          <p:cNvSpPr>
            <a:spLocks noGrp="1"/>
          </p:cNvSpPr>
          <p:nvPr>
            <p:ph type="sldNum" sz="quarter" idx="5"/>
          </p:nvPr>
        </p:nvSpPr>
        <p:spPr/>
        <p:txBody>
          <a:bodyPr/>
          <a:lstStyle/>
          <a:p>
            <a:fld id="{E980CD0D-075E-4194-AD4F-22384D2B9185}" type="slidenum">
              <a:rPr lang="en-GB" smtClean="0"/>
              <a:t>10</a:t>
            </a:fld>
            <a:endParaRPr lang="en-GB" dirty="0"/>
          </a:p>
        </p:txBody>
      </p:sp>
    </p:spTree>
    <p:extLst>
      <p:ext uri="{BB962C8B-B14F-4D97-AF65-F5344CB8AC3E}">
        <p14:creationId xmlns:p14="http://schemas.microsoft.com/office/powerpoint/2010/main" val="2160080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E980CD0D-075E-4194-AD4F-22384D2B9185}" type="slidenum">
              <a:rPr lang="en-GB" smtClean="0"/>
              <a:t>11</a:t>
            </a:fld>
            <a:endParaRPr lang="en-GB" dirty="0"/>
          </a:p>
        </p:txBody>
      </p:sp>
    </p:spTree>
    <p:extLst>
      <p:ext uri="{BB962C8B-B14F-4D97-AF65-F5344CB8AC3E}">
        <p14:creationId xmlns:p14="http://schemas.microsoft.com/office/powerpoint/2010/main" val="3575858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E980CD0D-075E-4194-AD4F-22384D2B9185}" type="slidenum">
              <a:rPr lang="en-GB" smtClean="0"/>
              <a:t>12</a:t>
            </a:fld>
            <a:endParaRPr lang="en-GB" dirty="0"/>
          </a:p>
        </p:txBody>
      </p:sp>
    </p:spTree>
    <p:extLst>
      <p:ext uri="{BB962C8B-B14F-4D97-AF65-F5344CB8AC3E}">
        <p14:creationId xmlns:p14="http://schemas.microsoft.com/office/powerpoint/2010/main" val="31767829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8385" y="1678569"/>
            <a:ext cx="2624432" cy="659015"/>
          </a:xfrm>
          <a:prstGeom prst="rect">
            <a:avLst/>
          </a:prstGeom>
        </p:spPr>
      </p:pic>
      <p:sp>
        <p:nvSpPr>
          <p:cNvPr id="25" name="Title 1"/>
          <p:cNvSpPr>
            <a:spLocks noGrp="1"/>
          </p:cNvSpPr>
          <p:nvPr>
            <p:ph type="ctrTitle"/>
          </p:nvPr>
        </p:nvSpPr>
        <p:spPr>
          <a:xfrm>
            <a:off x="9168384" y="3173477"/>
            <a:ext cx="2889504" cy="561600"/>
          </a:xfrm>
        </p:spPr>
        <p:txBody>
          <a:bodyPr lIns="0" tIns="0" rIns="0" bIns="0" anchor="t" anchorCtr="0">
            <a:noAutofit/>
          </a:bodyPr>
          <a:lstStyle>
            <a:lvl1pPr marL="0" algn="l">
              <a:lnSpc>
                <a:spcPct val="100000"/>
              </a:lnSpc>
              <a:spcBef>
                <a:spcPts val="0"/>
              </a:spcBef>
              <a:spcAft>
                <a:spcPts val="600"/>
              </a:spcAft>
              <a:defRPr lang="en-GB" sz="1100" b="0" i="0" spc="0" baseline="0" dirty="0">
                <a:solidFill>
                  <a:schemeClr val="bg1"/>
                </a:solidFill>
                <a:latin typeface="+mn-lt"/>
                <a:ea typeface="+mj-ea"/>
                <a:cs typeface="Calibri Light"/>
              </a:defRPr>
            </a:lvl1pPr>
          </a:lstStyle>
          <a:p>
            <a:r>
              <a:rPr lang="en-US"/>
              <a:t>Click to edit Master title style</a:t>
            </a:r>
            <a:endParaRPr lang="en-GB"/>
          </a:p>
        </p:txBody>
      </p:sp>
      <p:sp>
        <p:nvSpPr>
          <p:cNvPr id="26" name="Subtitle 2"/>
          <p:cNvSpPr>
            <a:spLocks noGrp="1"/>
          </p:cNvSpPr>
          <p:nvPr>
            <p:ph type="subTitle" idx="1"/>
          </p:nvPr>
        </p:nvSpPr>
        <p:spPr>
          <a:xfrm>
            <a:off x="9168384" y="3873357"/>
            <a:ext cx="2889504" cy="488578"/>
          </a:xfrm>
        </p:spPr>
        <p:txBody>
          <a:bodyPr lIns="0" tIns="0" rIns="0" bIns="0" anchor="t" anchorCtr="0">
            <a:noAutofit/>
          </a:bodyPr>
          <a:lstStyle>
            <a:lvl1pPr marL="0" indent="0" algn="l">
              <a:lnSpc>
                <a:spcPct val="100000"/>
              </a:lnSpc>
              <a:spcBef>
                <a:spcPts val="0"/>
              </a:spcBef>
              <a:spcAft>
                <a:spcPts val="300"/>
              </a:spcAft>
              <a:buNone/>
              <a:defRPr sz="1100" b="0" spc="0"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7" name="Subtitle 2"/>
          <p:cNvSpPr txBox="1">
            <a:spLocks/>
          </p:cNvSpPr>
          <p:nvPr userDrawn="1"/>
        </p:nvSpPr>
        <p:spPr>
          <a:xfrm>
            <a:off x="9387840" y="5778021"/>
            <a:ext cx="2414016" cy="872998"/>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5080" lvl="0" indent="0" algn="l" defTabSz="914400" rtl="0" eaLnBrk="1" fontAlgn="auto" latinLnBrk="0" hangingPunct="1">
              <a:lnSpc>
                <a:spcPct val="100000"/>
              </a:lnSpc>
              <a:spcBef>
                <a:spcPts val="0"/>
              </a:spcBef>
              <a:spcAft>
                <a:spcPts val="45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mn-lt"/>
                <a:ea typeface="+mn-ea"/>
                <a:cs typeface="Calibri"/>
              </a:rPr>
              <a:t>illuminas.com</a:t>
            </a:r>
          </a:p>
          <a:p>
            <a:pPr marL="0" marR="5080" lvl="0" indent="0" algn="l" defTabSz="914400" rtl="0" eaLnBrk="1" fontAlgn="auto" latinLnBrk="0" hangingPunct="1">
              <a:lnSpc>
                <a:spcPct val="100000"/>
              </a:lnSpc>
              <a:spcBef>
                <a:spcPts val="0"/>
              </a:spcBef>
              <a:spcAft>
                <a:spcPts val="45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mn-lt"/>
                <a:ea typeface="+mn-ea"/>
                <a:cs typeface="Calibri"/>
              </a:rPr>
              <a:t>linkedin.com/company/illuminas</a:t>
            </a:r>
            <a:endParaRPr kumimoji="0" lang="en-GB" sz="1100" b="0" i="0" u="none" strike="noStrike" kern="1200" cap="none" spc="0" normalizeH="0" baseline="0" noProof="0" dirty="0">
              <a:ln>
                <a:noFill/>
              </a:ln>
              <a:solidFill>
                <a:prstClr val="black"/>
              </a:solidFill>
              <a:effectLst/>
              <a:uLnTx/>
              <a:uFillTx/>
              <a:latin typeface="+mn-lt"/>
              <a:ea typeface="+mn-ea"/>
              <a:cs typeface="Calibri"/>
            </a:endParaRPr>
          </a:p>
          <a:p>
            <a:pPr marL="0" marR="5080" lvl="0" indent="0" algn="l" defTabSz="914400" rtl="0" eaLnBrk="1" fontAlgn="auto" latinLnBrk="0" hangingPunct="1">
              <a:lnSpc>
                <a:spcPct val="100000"/>
              </a:lnSpc>
              <a:spcBef>
                <a:spcPts val="0"/>
              </a:spcBef>
              <a:spcAft>
                <a:spcPts val="45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mn-lt"/>
                <a:ea typeface="+mn-ea"/>
                <a:cs typeface="Calibri"/>
              </a:rPr>
              <a:t>@Illuminas</a:t>
            </a:r>
            <a:endParaRPr kumimoji="0" lang="en-GB" sz="1100" b="0" i="0" u="none" strike="noStrike" kern="1200" cap="none" spc="0" normalizeH="0" baseline="0" noProof="0" dirty="0">
              <a:ln>
                <a:noFill/>
              </a:ln>
              <a:solidFill>
                <a:prstClr val="black"/>
              </a:solidFill>
              <a:effectLst/>
              <a:uLnTx/>
              <a:uFillTx/>
              <a:latin typeface="+mn-lt"/>
              <a:ea typeface="+mn-ea"/>
              <a:cs typeface="Calibri"/>
            </a:endParaRPr>
          </a:p>
        </p:txBody>
      </p:sp>
      <p:pic>
        <p:nvPicPr>
          <p:cNvPr id="28" name="Picture 2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168383" y="6012011"/>
            <a:ext cx="154800" cy="154800"/>
          </a:xfrm>
          <a:prstGeom prst="rect">
            <a:avLst/>
          </a:prstGeom>
        </p:spPr>
      </p:pic>
      <p:pic>
        <p:nvPicPr>
          <p:cNvPr id="29" name="Picture 28"/>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9168384" y="6242833"/>
            <a:ext cx="154800" cy="154800"/>
          </a:xfrm>
          <a:prstGeom prst="rect">
            <a:avLst/>
          </a:prstGeom>
        </p:spPr>
      </p:pic>
      <p:pic>
        <p:nvPicPr>
          <p:cNvPr id="30" name="Picture 2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9168383" y="5781191"/>
            <a:ext cx="154800" cy="154800"/>
          </a:xfrm>
          <a:prstGeom prst="rect">
            <a:avLst/>
          </a:prstGeom>
        </p:spPr>
      </p:pic>
      <p:sp>
        <p:nvSpPr>
          <p:cNvPr id="31" name="Text Placeholder 5"/>
          <p:cNvSpPr>
            <a:spLocks noGrp="1"/>
          </p:cNvSpPr>
          <p:nvPr>
            <p:ph type="body" sz="quarter" idx="10"/>
          </p:nvPr>
        </p:nvSpPr>
        <p:spPr>
          <a:xfrm>
            <a:off x="9167813" y="4535489"/>
            <a:ext cx="2890837" cy="1016154"/>
          </a:xfrm>
        </p:spPr>
        <p:txBody>
          <a:bodyPr/>
          <a:lstStyle>
            <a:lvl1pPr marL="0" marR="5080" indent="0" algn="l" defTabSz="914400" rtl="0" eaLnBrk="1" latinLnBrk="0" hangingPunct="1">
              <a:lnSpc>
                <a:spcPct val="100000"/>
              </a:lnSpc>
              <a:spcBef>
                <a:spcPts val="0"/>
              </a:spcBef>
              <a:spcAft>
                <a:spcPts val="300"/>
              </a:spcAft>
              <a:buFont typeface="Arial" panose="020B0604020202020204" pitchFamily="34" charset="0"/>
              <a:buNone/>
              <a:defRPr lang="en-US" sz="1100" b="0" kern="1200" spc="0" baseline="0" dirty="0" smtClean="0">
                <a:solidFill>
                  <a:schemeClr val="bg1"/>
                </a:solidFill>
                <a:latin typeface="+mn-lt"/>
                <a:ea typeface="+mn-ea"/>
                <a:cs typeface="Calibri Light"/>
              </a:defRPr>
            </a:lvl1pPr>
          </a:lstStyle>
          <a:p>
            <a:pPr lvl="0"/>
            <a:r>
              <a:rPr lang="en-US"/>
              <a:t>Click to edit Master text styles</a:t>
            </a:r>
          </a:p>
        </p:txBody>
      </p:sp>
      <p:sp>
        <p:nvSpPr>
          <p:cNvPr id="32" name="object 6"/>
          <p:cNvSpPr/>
          <p:nvPr userDrawn="1"/>
        </p:nvSpPr>
        <p:spPr>
          <a:xfrm>
            <a:off x="9177005" y="5522136"/>
            <a:ext cx="3080897" cy="0"/>
          </a:xfrm>
          <a:custGeom>
            <a:avLst/>
            <a:gdLst/>
            <a:ahLst/>
            <a:cxnLst/>
            <a:rect l="l" t="t" r="r" b="b"/>
            <a:pathLst>
              <a:path w="4975859">
                <a:moveTo>
                  <a:pt x="0" y="0"/>
                </a:moveTo>
                <a:lnTo>
                  <a:pt x="4975764" y="0"/>
                </a:lnTo>
              </a:path>
            </a:pathLst>
          </a:custGeom>
          <a:ln w="12565">
            <a:solidFill>
              <a:srgbClr val="FFFFFF"/>
            </a:solidFill>
          </a:ln>
        </p:spPr>
        <p:txBody>
          <a:bodyPr wrap="square" lIns="0" tIns="0" rIns="0" bIns="0" rtlCol="0"/>
          <a:lstStyle/>
          <a:p>
            <a:endParaRPr sz="1200" dirty="0"/>
          </a:p>
        </p:txBody>
      </p:sp>
      <p:sp>
        <p:nvSpPr>
          <p:cNvPr id="33" name="object 7"/>
          <p:cNvSpPr/>
          <p:nvPr userDrawn="1"/>
        </p:nvSpPr>
        <p:spPr>
          <a:xfrm>
            <a:off x="9177005" y="3030742"/>
            <a:ext cx="3080897" cy="0"/>
          </a:xfrm>
          <a:custGeom>
            <a:avLst/>
            <a:gdLst/>
            <a:ahLst/>
            <a:cxnLst/>
            <a:rect l="l" t="t" r="r" b="b"/>
            <a:pathLst>
              <a:path w="4975859">
                <a:moveTo>
                  <a:pt x="0" y="0"/>
                </a:moveTo>
                <a:lnTo>
                  <a:pt x="4975764" y="0"/>
                </a:lnTo>
              </a:path>
            </a:pathLst>
          </a:custGeom>
          <a:ln w="12565">
            <a:solidFill>
              <a:srgbClr val="FFFFFF"/>
            </a:solidFill>
          </a:ln>
        </p:spPr>
        <p:txBody>
          <a:bodyPr wrap="square" lIns="0" tIns="0" rIns="0" bIns="0" rtlCol="0"/>
          <a:lstStyle/>
          <a:p>
            <a:endParaRPr sz="1200" dirty="0"/>
          </a:p>
        </p:txBody>
      </p:sp>
      <p:sp>
        <p:nvSpPr>
          <p:cNvPr id="34" name="object 8"/>
          <p:cNvSpPr/>
          <p:nvPr userDrawn="1"/>
        </p:nvSpPr>
        <p:spPr>
          <a:xfrm>
            <a:off x="9177005" y="3719263"/>
            <a:ext cx="3080897" cy="0"/>
          </a:xfrm>
          <a:custGeom>
            <a:avLst/>
            <a:gdLst/>
            <a:ahLst/>
            <a:cxnLst/>
            <a:rect l="l" t="t" r="r" b="b"/>
            <a:pathLst>
              <a:path w="4975859">
                <a:moveTo>
                  <a:pt x="0" y="0"/>
                </a:moveTo>
                <a:lnTo>
                  <a:pt x="4975764" y="0"/>
                </a:lnTo>
              </a:path>
            </a:pathLst>
          </a:custGeom>
          <a:ln w="12565">
            <a:solidFill>
              <a:srgbClr val="FFFFFF"/>
            </a:solidFill>
          </a:ln>
        </p:spPr>
        <p:txBody>
          <a:bodyPr wrap="square" lIns="0" tIns="0" rIns="0" bIns="0" rtlCol="0"/>
          <a:lstStyle/>
          <a:p>
            <a:endParaRPr sz="1200" dirty="0"/>
          </a:p>
        </p:txBody>
      </p:sp>
      <p:sp>
        <p:nvSpPr>
          <p:cNvPr id="35" name="object 9"/>
          <p:cNvSpPr/>
          <p:nvPr userDrawn="1"/>
        </p:nvSpPr>
        <p:spPr>
          <a:xfrm>
            <a:off x="9177005" y="4407783"/>
            <a:ext cx="3080897" cy="0"/>
          </a:xfrm>
          <a:custGeom>
            <a:avLst/>
            <a:gdLst/>
            <a:ahLst/>
            <a:cxnLst/>
            <a:rect l="l" t="t" r="r" b="b"/>
            <a:pathLst>
              <a:path w="4975859">
                <a:moveTo>
                  <a:pt x="0" y="0"/>
                </a:moveTo>
                <a:lnTo>
                  <a:pt x="4975764" y="0"/>
                </a:lnTo>
              </a:path>
            </a:pathLst>
          </a:custGeom>
          <a:ln w="12565">
            <a:solidFill>
              <a:srgbClr val="FFFFFF"/>
            </a:solidFill>
          </a:ln>
        </p:spPr>
        <p:txBody>
          <a:bodyPr wrap="square" lIns="0" tIns="0" rIns="0" bIns="0" rtlCol="0"/>
          <a:lstStyle/>
          <a:p>
            <a:endParaRPr sz="1200" dirty="0"/>
          </a:p>
        </p:txBody>
      </p:sp>
      <p:sp>
        <p:nvSpPr>
          <p:cNvPr id="3" name="TextBox 1">
            <a:extLst>
              <a:ext uri="{FF2B5EF4-FFF2-40B4-BE49-F238E27FC236}">
                <a16:creationId xmlns:a16="http://schemas.microsoft.com/office/drawing/2014/main" id="{C7D01E5B-B1DF-6F8E-FE33-4E578EE0ADA1}"/>
              </a:ext>
            </a:extLst>
          </p:cNvPr>
          <p:cNvSpPr txBox="1"/>
          <p:nvPr userDrawn="1"/>
        </p:nvSpPr>
        <p:spPr>
          <a:xfrm rot="20616483">
            <a:off x="2033666" y="1337873"/>
            <a:ext cx="10837889" cy="5711252"/>
          </a:xfrm>
          <a:prstGeom prst="rect">
            <a:avLst/>
          </a:prstGeom>
        </p:spPr>
        <p:txBody>
          <a:bodyPr vert="horz" wrap="square" lIns="0" tIns="0" rIns="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3900" dirty="0">
              <a:solidFill>
                <a:schemeClr val="tx1">
                  <a:lumMod val="50000"/>
                  <a:alpha val="25000"/>
                </a:schemeClr>
              </a:solidFill>
            </a:endParaRPr>
          </a:p>
        </p:txBody>
      </p:sp>
    </p:spTree>
    <p:extLst>
      <p:ext uri="{BB962C8B-B14F-4D97-AF65-F5344CB8AC3E}">
        <p14:creationId xmlns:p14="http://schemas.microsoft.com/office/powerpoint/2010/main" val="2950751526"/>
      </p:ext>
    </p:extLst>
  </p:cSld>
  <p:clrMapOvr>
    <a:masterClrMapping/>
  </p:clrMapOvr>
  <p:extLst>
    <p:ext uri="{DCECCB84-F9BA-43D5-87BE-67443E8EF086}">
      <p15:sldGuideLst xmlns:p15="http://schemas.microsoft.com/office/powerpoint/2012/main">
        <p15:guide id="1" pos="576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ought Leaders">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332460" y="1162799"/>
            <a:ext cx="3492000" cy="5253875"/>
          </a:xfrm>
        </p:spPr>
        <p:txBody>
          <a:bodyPr/>
          <a:lstStyle>
            <a:lvl1pPr>
              <a:lnSpc>
                <a:spcPts val="2000"/>
              </a:lnSpc>
              <a:spcAft>
                <a:spcPts val="800"/>
              </a:spcAft>
              <a:defRPr/>
            </a:lvl1pPr>
            <a:lvl2pPr>
              <a:lnSpc>
                <a:spcPts val="2000"/>
              </a:lnSpc>
              <a:spcAft>
                <a:spcPts val="800"/>
              </a:spcAft>
              <a:defRPr/>
            </a:lvl2pPr>
            <a:lvl3pPr>
              <a:lnSpc>
                <a:spcPts val="2000"/>
              </a:lnSpc>
              <a:spcAft>
                <a:spcPts val="800"/>
              </a:spcAf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70F188E-274D-49B2-AB27-2F89665B2F20}" type="slidenum">
              <a:rPr lang="en-GB" smtClean="0"/>
              <a:t>‹#›</a:t>
            </a:fld>
            <a:endParaRPr lang="en-GB" dirty="0"/>
          </a:p>
        </p:txBody>
      </p:sp>
      <p:sp>
        <p:nvSpPr>
          <p:cNvPr id="11" name="Content Placeholder 10"/>
          <p:cNvSpPr>
            <a:spLocks noGrp="1"/>
          </p:cNvSpPr>
          <p:nvPr>
            <p:ph sz="quarter" idx="13"/>
          </p:nvPr>
        </p:nvSpPr>
        <p:spPr>
          <a:xfrm>
            <a:off x="8182970" y="1162800"/>
            <a:ext cx="3420000" cy="5253875"/>
          </a:xfrm>
        </p:spPr>
        <p:txBody>
          <a:bodyPr/>
          <a:lstStyle>
            <a:lvl1pPr>
              <a:lnSpc>
                <a:spcPts val="2000"/>
              </a:lnSpc>
              <a:spcAft>
                <a:spcPts val="800"/>
              </a:spcAft>
              <a:defRPr/>
            </a:lvl1pPr>
            <a:lvl2pPr>
              <a:lnSpc>
                <a:spcPts val="2000"/>
              </a:lnSpc>
              <a:spcAft>
                <a:spcPts val="800"/>
              </a:spcAft>
              <a:defRPr/>
            </a:lvl2pPr>
            <a:lvl3pPr>
              <a:lnSpc>
                <a:spcPts val="2000"/>
              </a:lnSpc>
              <a:spcAft>
                <a:spcPts val="800"/>
              </a:spcAf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p:cNvSpPr>
            <a:spLocks noGrp="1"/>
          </p:cNvSpPr>
          <p:nvPr>
            <p:ph type="title"/>
          </p:nvPr>
        </p:nvSpPr>
        <p:spPr/>
        <p:txBody>
          <a:bodyPr/>
          <a:lstStyle/>
          <a:p>
            <a:r>
              <a:rPr lang="en-US"/>
              <a:t>Click to edit Master title style</a:t>
            </a:r>
            <a:endParaRPr lang="en-GB"/>
          </a:p>
        </p:txBody>
      </p:sp>
      <p:sp>
        <p:nvSpPr>
          <p:cNvPr id="10" name="Text Placeholder 9"/>
          <p:cNvSpPr>
            <a:spLocks noGrp="1"/>
          </p:cNvSpPr>
          <p:nvPr>
            <p:ph type="body" sz="quarter" idx="14"/>
          </p:nvPr>
        </p:nvSpPr>
        <p:spPr>
          <a:xfrm>
            <a:off x="489600" y="1162799"/>
            <a:ext cx="3673325" cy="5253875"/>
          </a:xfrm>
        </p:spPr>
        <p:txBody>
          <a:bodyPr/>
          <a:lstStyle>
            <a:lvl1pPr>
              <a:spcAft>
                <a:spcPts val="600"/>
              </a:spcAft>
              <a:defRPr/>
            </a:lvl1pPr>
            <a:lvl2pPr marL="360363" indent="0">
              <a:lnSpc>
                <a:spcPts val="2000"/>
              </a:lnSpc>
              <a:spcBef>
                <a:spcPts val="1000"/>
              </a:spcBef>
              <a:spcAft>
                <a:spcPts val="0"/>
              </a:spcAft>
              <a:defRPr b="1">
                <a:solidFill>
                  <a:schemeClr val="accent2"/>
                </a:solidFill>
                <a:latin typeface="+mn-lt"/>
              </a:defRPr>
            </a:lvl2pPr>
            <a:lvl3pPr marL="360363" indent="0">
              <a:lnSpc>
                <a:spcPts val="2000"/>
              </a:lnSpc>
              <a:spcAft>
                <a:spcPts val="1000"/>
              </a:spcAft>
              <a:buNone/>
              <a:defRPr sz="1400"/>
            </a:lvl3pPr>
            <a:lvl4pPr marL="360363" indent="0">
              <a:defRPr/>
            </a:lvl4pPr>
            <a:lvl5pPr marL="541338"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33823703"/>
      </p:ext>
    </p:extLst>
  </p:cSld>
  <p:clrMapOvr>
    <a:masterClrMapping/>
  </p:clrMapOvr>
  <p:extLst>
    <p:ext uri="{DCECCB84-F9BA-43D5-87BE-67443E8EF086}">
      <p15:sldGuideLst xmlns:p15="http://schemas.microsoft.com/office/powerpoint/2012/main">
        <p15:guide id="1" pos="2729" userDrawn="1">
          <p15:clr>
            <a:srgbClr val="FBAE40"/>
          </p15:clr>
        </p15:guide>
        <p15:guide id="2" pos="5155"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amp;C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9601" y="1162800"/>
            <a:ext cx="2628000" cy="5253874"/>
          </a:xfrm>
        </p:spPr>
        <p:txBody>
          <a:bodyPr/>
          <a:lstStyle>
            <a:lvl1pPr>
              <a:lnSpc>
                <a:spcPct val="100000"/>
              </a:lnSpc>
              <a:spcBef>
                <a:spcPts val="0"/>
              </a:spcBef>
              <a:spcAft>
                <a:spcPts val="0"/>
              </a:spcAft>
              <a:defRPr sz="700"/>
            </a:lvl1pPr>
            <a:lvl2pPr>
              <a:lnSpc>
                <a:spcPts val="800"/>
              </a:lnSpc>
              <a:spcBef>
                <a:spcPts val="500"/>
              </a:spcBef>
              <a:spcAft>
                <a:spcPts val="0"/>
              </a:spcAft>
              <a:defRPr sz="700"/>
            </a:lvl2pPr>
            <a:lvl3pPr>
              <a:lnSpc>
                <a:spcPts val="800"/>
              </a:lnSpc>
              <a:spcBef>
                <a:spcPts val="0"/>
              </a:spcBef>
              <a:spcAft>
                <a:spcPts val="0"/>
              </a:spcAft>
              <a:defRPr sz="700"/>
            </a:lvl3pPr>
            <a:lvl4pPr>
              <a:lnSpc>
                <a:spcPts val="800"/>
              </a:lnSpc>
              <a:spcBef>
                <a:spcPts val="0"/>
              </a:spcBef>
              <a:spcAft>
                <a:spcPts val="0"/>
              </a:spcAft>
              <a:defRPr sz="700"/>
            </a:lvl4pPr>
            <a:lvl5pPr>
              <a:lnSpc>
                <a:spcPts val="800"/>
              </a:lnSpc>
              <a:spcBef>
                <a:spcPts val="0"/>
              </a:spcBef>
              <a:spcAft>
                <a:spcPts val="0"/>
              </a:spcAft>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15133" y="1162799"/>
            <a:ext cx="2628000" cy="5253875"/>
          </a:xfrm>
        </p:spPr>
        <p:txBody>
          <a:bodyPr/>
          <a:lstStyle>
            <a:lvl1pPr>
              <a:lnSpc>
                <a:spcPct val="100000"/>
              </a:lnSpc>
              <a:spcBef>
                <a:spcPts val="0"/>
              </a:spcBef>
              <a:spcAft>
                <a:spcPts val="0"/>
              </a:spcAft>
              <a:defRPr sz="700"/>
            </a:lvl1pPr>
            <a:lvl2pPr>
              <a:lnSpc>
                <a:spcPts val="800"/>
              </a:lnSpc>
              <a:spcBef>
                <a:spcPts val="500"/>
              </a:spcBef>
              <a:spcAft>
                <a:spcPts val="0"/>
              </a:spcAft>
              <a:defRPr sz="700"/>
            </a:lvl2pPr>
            <a:lvl3pPr>
              <a:lnSpc>
                <a:spcPts val="800"/>
              </a:lnSpc>
              <a:spcBef>
                <a:spcPts val="0"/>
              </a:spcBef>
              <a:spcAft>
                <a:spcPts val="0"/>
              </a:spcAft>
              <a:defRPr sz="700"/>
            </a:lvl3pPr>
            <a:lvl4pPr>
              <a:lnSpc>
                <a:spcPts val="800"/>
              </a:lnSpc>
              <a:spcBef>
                <a:spcPts val="0"/>
              </a:spcBef>
              <a:spcAft>
                <a:spcPts val="0"/>
              </a:spcAft>
              <a:defRPr sz="700"/>
            </a:lvl4pPr>
            <a:lvl5pPr>
              <a:lnSpc>
                <a:spcPts val="800"/>
              </a:lnSpc>
              <a:spcBef>
                <a:spcPts val="0"/>
              </a:spcBef>
              <a:spcAft>
                <a:spcPts val="0"/>
              </a:spcAft>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70F188E-274D-49B2-AB27-2F89665B2F20}" type="slidenum">
              <a:rPr lang="en-GB" smtClean="0"/>
              <a:t>‹#›</a:t>
            </a:fld>
            <a:endParaRPr lang="en-GB" dirty="0"/>
          </a:p>
        </p:txBody>
      </p:sp>
      <p:sp>
        <p:nvSpPr>
          <p:cNvPr id="11" name="Content Placeholder 10"/>
          <p:cNvSpPr>
            <a:spLocks noGrp="1"/>
          </p:cNvSpPr>
          <p:nvPr>
            <p:ph sz="quarter" idx="13"/>
          </p:nvPr>
        </p:nvSpPr>
        <p:spPr>
          <a:xfrm>
            <a:off x="9077899" y="1162800"/>
            <a:ext cx="2628000" cy="5253875"/>
          </a:xfrm>
        </p:spPr>
        <p:txBody>
          <a:bodyPr/>
          <a:lstStyle>
            <a:lvl1pPr>
              <a:lnSpc>
                <a:spcPct val="100000"/>
              </a:lnSpc>
              <a:spcBef>
                <a:spcPts val="0"/>
              </a:spcBef>
              <a:spcAft>
                <a:spcPts val="0"/>
              </a:spcAft>
              <a:defRPr sz="700"/>
            </a:lvl1pPr>
            <a:lvl2pPr>
              <a:lnSpc>
                <a:spcPts val="800"/>
              </a:lnSpc>
              <a:spcBef>
                <a:spcPts val="500"/>
              </a:spcBef>
              <a:spcAft>
                <a:spcPts val="0"/>
              </a:spcAft>
              <a:defRPr sz="700"/>
            </a:lvl2pPr>
            <a:lvl3pPr>
              <a:lnSpc>
                <a:spcPts val="800"/>
              </a:lnSpc>
              <a:spcBef>
                <a:spcPts val="0"/>
              </a:spcBef>
              <a:spcAft>
                <a:spcPts val="0"/>
              </a:spcAft>
              <a:defRPr sz="700"/>
            </a:lvl3pPr>
            <a:lvl4pPr>
              <a:lnSpc>
                <a:spcPts val="800"/>
              </a:lnSpc>
              <a:spcBef>
                <a:spcPts val="0"/>
              </a:spcBef>
              <a:spcAft>
                <a:spcPts val="0"/>
              </a:spcAft>
              <a:defRPr sz="700"/>
            </a:lvl4pPr>
            <a:lvl5pPr>
              <a:lnSpc>
                <a:spcPts val="800"/>
              </a:lnSpc>
              <a:spcBef>
                <a:spcPts val="0"/>
              </a:spcBef>
              <a:spcAft>
                <a:spcPts val="0"/>
              </a:spcAft>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p:cNvSpPr>
            <a:spLocks noGrp="1"/>
          </p:cNvSpPr>
          <p:nvPr>
            <p:ph type="title"/>
          </p:nvPr>
        </p:nvSpPr>
        <p:spPr/>
        <p:txBody>
          <a:bodyPr/>
          <a:lstStyle/>
          <a:p>
            <a:r>
              <a:rPr lang="en-US"/>
              <a:t>Click to edit Master title style</a:t>
            </a:r>
            <a:endParaRPr lang="en-GB"/>
          </a:p>
        </p:txBody>
      </p:sp>
      <p:sp>
        <p:nvSpPr>
          <p:cNvPr id="10" name="Content Placeholder 2"/>
          <p:cNvSpPr>
            <a:spLocks noGrp="1"/>
          </p:cNvSpPr>
          <p:nvPr>
            <p:ph sz="half" idx="15"/>
          </p:nvPr>
        </p:nvSpPr>
        <p:spPr>
          <a:xfrm>
            <a:off x="3352367" y="1162800"/>
            <a:ext cx="2628000" cy="5253874"/>
          </a:xfrm>
        </p:spPr>
        <p:txBody>
          <a:bodyPr/>
          <a:lstStyle>
            <a:lvl1pPr>
              <a:lnSpc>
                <a:spcPct val="100000"/>
              </a:lnSpc>
              <a:spcBef>
                <a:spcPts val="0"/>
              </a:spcBef>
              <a:spcAft>
                <a:spcPts val="0"/>
              </a:spcAft>
              <a:defRPr sz="700"/>
            </a:lvl1pPr>
            <a:lvl2pPr>
              <a:lnSpc>
                <a:spcPts val="800"/>
              </a:lnSpc>
              <a:spcBef>
                <a:spcPts val="500"/>
              </a:spcBef>
              <a:spcAft>
                <a:spcPts val="0"/>
              </a:spcAft>
              <a:defRPr sz="700"/>
            </a:lvl2pPr>
            <a:lvl3pPr>
              <a:lnSpc>
                <a:spcPts val="800"/>
              </a:lnSpc>
              <a:spcBef>
                <a:spcPts val="0"/>
              </a:spcBef>
              <a:spcAft>
                <a:spcPts val="0"/>
              </a:spcAft>
              <a:defRPr sz="700"/>
            </a:lvl3pPr>
            <a:lvl4pPr>
              <a:lnSpc>
                <a:spcPts val="800"/>
              </a:lnSpc>
              <a:spcBef>
                <a:spcPts val="0"/>
              </a:spcBef>
              <a:spcAft>
                <a:spcPts val="0"/>
              </a:spcAft>
              <a:defRPr sz="700"/>
            </a:lvl4pPr>
            <a:lvl5pPr>
              <a:lnSpc>
                <a:spcPts val="800"/>
              </a:lnSpc>
              <a:spcBef>
                <a:spcPts val="0"/>
              </a:spcBef>
              <a:spcAft>
                <a:spcPts val="0"/>
              </a:spcAft>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33919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Notes and exhibi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9424" y="1198800"/>
            <a:ext cx="2946681" cy="4982081"/>
          </a:xfrm>
        </p:spPr>
        <p:txBody>
          <a:bodyPr/>
          <a:lstStyle>
            <a:lvl1pPr>
              <a:lnSpc>
                <a:spcPts val="2000"/>
              </a:lnSpc>
              <a:defRPr sz="1400"/>
            </a:lvl1pPr>
            <a:lvl2pPr>
              <a:lnSpc>
                <a:spcPts val="2000"/>
              </a:lnSpc>
              <a:spcAft>
                <a:spcPts val="0"/>
              </a:spcAft>
              <a:defRPr sz="1400"/>
            </a:lvl2pPr>
            <a:lvl3pPr>
              <a:lnSpc>
                <a:spcPts val="2000"/>
              </a:lnSpc>
              <a:spcAft>
                <a:spcPts val="0"/>
              </a:spcAft>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70F188E-274D-49B2-AB27-2F89665B2F20}" type="slidenum">
              <a:rPr lang="en-GB" smtClean="0"/>
              <a:t>‹#›</a:t>
            </a:fld>
            <a:endParaRPr lang="en-GB" dirty="0"/>
          </a:p>
        </p:txBody>
      </p:sp>
      <p:sp>
        <p:nvSpPr>
          <p:cNvPr id="5" name="Title 4"/>
          <p:cNvSpPr>
            <a:spLocks noGrp="1"/>
          </p:cNvSpPr>
          <p:nvPr>
            <p:ph type="title"/>
          </p:nvPr>
        </p:nvSpPr>
        <p:spPr/>
        <p:txBody>
          <a:bodyPr/>
          <a:lstStyle/>
          <a:p>
            <a:r>
              <a:rPr lang="en-US"/>
              <a:t>Click to edit Master title style</a:t>
            </a:r>
            <a:endParaRPr lang="en-GB"/>
          </a:p>
        </p:txBody>
      </p:sp>
      <p:sp>
        <p:nvSpPr>
          <p:cNvPr id="8" name="Text Placeholder 7"/>
          <p:cNvSpPr>
            <a:spLocks noGrp="1"/>
          </p:cNvSpPr>
          <p:nvPr>
            <p:ph type="body" sz="quarter" idx="13" hasCustomPrompt="1"/>
          </p:nvPr>
        </p:nvSpPr>
        <p:spPr>
          <a:xfrm>
            <a:off x="489014" y="5992812"/>
            <a:ext cx="6240463" cy="423862"/>
          </a:xfrm>
        </p:spPr>
        <p:txBody>
          <a:bodyPr vert="horz" wrap="square" lIns="0" tIns="0" rIns="0" bIns="0" rtlCol="0" anchor="b">
            <a:noAutofit/>
          </a:bodyPr>
          <a:lstStyle>
            <a:lvl1pPr marL="0">
              <a:lnSpc>
                <a:spcPct val="100000"/>
              </a:lnSpc>
              <a:spcAft>
                <a:spcPts val="0"/>
              </a:spcAft>
              <a:defRPr lang="en-US" sz="900" b="0" baseline="0" dirty="0" smtClean="0">
                <a:solidFill>
                  <a:srgbClr val="685C45"/>
                </a:solidFill>
                <a:latin typeface="Calibri Light"/>
              </a:defRPr>
            </a:lvl1pPr>
          </a:lstStyle>
          <a:p>
            <a:pPr marL="12700" lvl="0"/>
            <a:r>
              <a:rPr lang="en-US"/>
              <a:t>Enter question / base details here. Text is bottom aligned and should appear in Calibri Light 9pt. Delete this text box if not required. If the text box is required in a different position, copy the text box and paste it into a different location. </a:t>
            </a:r>
          </a:p>
        </p:txBody>
      </p:sp>
    </p:spTree>
    <p:extLst>
      <p:ext uri="{BB962C8B-B14F-4D97-AF65-F5344CB8AC3E}">
        <p14:creationId xmlns:p14="http://schemas.microsoft.com/office/powerpoint/2010/main" val="3512015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our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08737" y="1198799"/>
            <a:ext cx="2635647" cy="5109925"/>
          </a:xfrm>
        </p:spPr>
        <p:txBody>
          <a:bodyPr/>
          <a:lstStyle>
            <a:lvl1pPr>
              <a:lnSpc>
                <a:spcPts val="2000"/>
              </a:lnSpc>
              <a:defRPr/>
            </a:lvl1pPr>
            <a:lvl2pPr>
              <a:lnSpc>
                <a:spcPts val="2000"/>
              </a:lnSpc>
              <a:defRPr/>
            </a:lvl2pPr>
            <a:lvl3pPr>
              <a:lnSpc>
                <a:spcPts val="2000"/>
              </a:lnSpc>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70F188E-274D-49B2-AB27-2F89665B2F20}" type="slidenum">
              <a:rPr lang="en-GB" smtClean="0"/>
              <a:t>‹#›</a:t>
            </a:fld>
            <a:endParaRPr lang="en-GB" dirty="0"/>
          </a:p>
        </p:txBody>
      </p:sp>
      <p:sp>
        <p:nvSpPr>
          <p:cNvPr id="14" name="Content Placeholder 13"/>
          <p:cNvSpPr>
            <a:spLocks noGrp="1"/>
          </p:cNvSpPr>
          <p:nvPr>
            <p:ph sz="quarter" idx="13"/>
          </p:nvPr>
        </p:nvSpPr>
        <p:spPr>
          <a:xfrm>
            <a:off x="479425" y="1198799"/>
            <a:ext cx="2634832" cy="5109925"/>
          </a:xfrm>
        </p:spPr>
        <p:txBody>
          <a:bodyPr/>
          <a:lstStyle>
            <a:lvl1pPr>
              <a:lnSpc>
                <a:spcPts val="2000"/>
              </a:lnSpc>
              <a:defRPr/>
            </a:lvl1pPr>
            <a:lvl2pPr>
              <a:lnSpc>
                <a:spcPts val="2000"/>
              </a:lnSpc>
              <a:defRPr/>
            </a:lvl2pPr>
            <a:lvl3pPr>
              <a:lnSpc>
                <a:spcPts val="2000"/>
              </a:lnSpc>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itle 16"/>
          <p:cNvSpPr>
            <a:spLocks noGrp="1"/>
          </p:cNvSpPr>
          <p:nvPr>
            <p:ph type="title"/>
          </p:nvPr>
        </p:nvSpPr>
        <p:spPr/>
        <p:txBody>
          <a:bodyPr/>
          <a:lstStyle/>
          <a:p>
            <a:r>
              <a:rPr lang="en-US"/>
              <a:t>Click to edit Master title style</a:t>
            </a:r>
            <a:endParaRPr lang="en-GB"/>
          </a:p>
        </p:txBody>
      </p:sp>
      <p:sp>
        <p:nvSpPr>
          <p:cNvPr id="18" name="Content Placeholder 3"/>
          <p:cNvSpPr>
            <a:spLocks noGrp="1"/>
          </p:cNvSpPr>
          <p:nvPr>
            <p:ph sz="half" idx="14"/>
          </p:nvPr>
        </p:nvSpPr>
        <p:spPr>
          <a:xfrm>
            <a:off x="9074209" y="1198799"/>
            <a:ext cx="2635647" cy="5109925"/>
          </a:xfrm>
        </p:spPr>
        <p:txBody>
          <a:bodyPr/>
          <a:lstStyle>
            <a:lvl1pPr>
              <a:lnSpc>
                <a:spcPts val="2000"/>
              </a:lnSpc>
              <a:defRPr/>
            </a:lvl1pPr>
            <a:lvl2pPr>
              <a:lnSpc>
                <a:spcPts val="2000"/>
              </a:lnSpc>
              <a:defRPr/>
            </a:lvl2pPr>
            <a:lvl3pPr>
              <a:lnSpc>
                <a:spcPts val="2000"/>
              </a:lnSpc>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3"/>
          <p:cNvSpPr>
            <a:spLocks noGrp="1"/>
          </p:cNvSpPr>
          <p:nvPr>
            <p:ph sz="quarter" idx="15"/>
          </p:nvPr>
        </p:nvSpPr>
        <p:spPr>
          <a:xfrm>
            <a:off x="3344081" y="1198799"/>
            <a:ext cx="2634832" cy="5109925"/>
          </a:xfrm>
        </p:spPr>
        <p:txBody>
          <a:bodyPr/>
          <a:lstStyle>
            <a:lvl1pPr>
              <a:lnSpc>
                <a:spcPts val="2000"/>
              </a:lnSpc>
              <a:defRPr/>
            </a:lvl1pPr>
            <a:lvl2pPr>
              <a:lnSpc>
                <a:spcPts val="2000"/>
              </a:lnSpc>
              <a:defRPr/>
            </a:lvl2pPr>
            <a:lvl3pPr>
              <a:lnSpc>
                <a:spcPts val="2000"/>
              </a:lnSpc>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36847370"/>
      </p:ext>
    </p:extLst>
  </p:cSld>
  <p:clrMapOvr>
    <a:masterClrMapping/>
  </p:clrMapOvr>
  <p:extLst>
    <p:ext uri="{DCECCB84-F9BA-43D5-87BE-67443E8EF086}">
      <p15:sldGuideLst xmlns:p15="http://schemas.microsoft.com/office/powerpoint/2012/main">
        <p15:guide id="1" orient="horz" pos="2160">
          <p15:clr>
            <a:srgbClr val="FBAE40"/>
          </p15:clr>
        </p15:guide>
        <p15:guide id="2" pos="3908" userDrawn="1">
          <p15:clr>
            <a:srgbClr val="FBAE40"/>
          </p15:clr>
        </p15:guide>
        <p15:guide id="3" pos="5722" userDrawn="1">
          <p15:clr>
            <a:srgbClr val="FBAE40"/>
          </p15:clr>
        </p15:guide>
        <p15:guide id="4" pos="209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am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4987" y="1138121"/>
            <a:ext cx="3852000" cy="5278554"/>
          </a:xfrm>
        </p:spPr>
        <p:txBody>
          <a:bodyPr/>
          <a:lstStyle>
            <a:lvl1pPr>
              <a:lnSpc>
                <a:spcPts val="2000"/>
              </a:lnSpc>
              <a:spcAft>
                <a:spcPts val="0"/>
              </a:spcAft>
              <a:defRPr sz="1600" b="0"/>
            </a:lvl1pPr>
            <a:lvl2pPr>
              <a:lnSpc>
                <a:spcPts val="2000"/>
              </a:lnSpc>
              <a:spcAft>
                <a:spcPts val="0"/>
              </a:spcAft>
              <a:defRPr sz="1400">
                <a:latin typeface="+mj-lt"/>
              </a:defRPr>
            </a:lvl2pPr>
            <a:lvl3pPr>
              <a:lnSpc>
                <a:spcPts val="2000"/>
              </a:lnSpc>
              <a:spcAft>
                <a:spcPts val="0"/>
              </a:spcAft>
              <a:defRPr sz="1400">
                <a:latin typeface="+mj-lt"/>
              </a:defRPr>
            </a:lvl3pPr>
            <a:lvl4pPr>
              <a:lnSpc>
                <a:spcPts val="2000"/>
              </a:lnSpc>
              <a:defRPr sz="1400">
                <a:solidFill>
                  <a:srgbClr val="FF5200"/>
                </a:solidFill>
                <a:latin typeface="+mj-lt"/>
              </a:defRPr>
            </a:lvl4pPr>
            <a:lvl5pPr>
              <a:lnSpc>
                <a:spcPts val="2000"/>
              </a:lnSpc>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7773050" y="1138121"/>
            <a:ext cx="3924000" cy="5278554"/>
          </a:xfrm>
        </p:spPr>
        <p:txBody>
          <a:bodyPr/>
          <a:lstStyle>
            <a:lvl1pPr>
              <a:lnSpc>
                <a:spcPts val="2000"/>
              </a:lnSpc>
              <a:spcAft>
                <a:spcPts val="0"/>
              </a:spcAft>
              <a:defRPr sz="1600" b="0"/>
            </a:lvl1pPr>
            <a:lvl2pPr>
              <a:lnSpc>
                <a:spcPts val="2000"/>
              </a:lnSpc>
              <a:spcAft>
                <a:spcPts val="0"/>
              </a:spcAft>
              <a:defRPr sz="1400">
                <a:latin typeface="+mj-lt"/>
              </a:defRPr>
            </a:lvl2pPr>
            <a:lvl3pPr>
              <a:lnSpc>
                <a:spcPts val="2000"/>
              </a:lnSpc>
              <a:spcAft>
                <a:spcPts val="0"/>
              </a:spcAft>
              <a:defRPr sz="1400">
                <a:latin typeface="+mj-lt"/>
              </a:defRPr>
            </a:lvl3pPr>
            <a:lvl4pPr>
              <a:lnSpc>
                <a:spcPts val="2000"/>
              </a:lnSpc>
              <a:defRPr sz="1400">
                <a:solidFill>
                  <a:srgbClr val="FF5200"/>
                </a:solidFill>
                <a:latin typeface="+mj-lt"/>
              </a:defRPr>
            </a:lvl4pPr>
            <a:lvl5pPr>
              <a:lnSpc>
                <a:spcPts val="2000"/>
              </a:lnSpc>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70F188E-274D-49B2-AB27-2F89665B2F20}" type="slidenum">
              <a:rPr lang="en-GB" smtClean="0"/>
              <a:t>‹#›</a:t>
            </a:fld>
            <a:endParaRPr lang="en-GB" dirty="0"/>
          </a:p>
        </p:txBody>
      </p:sp>
      <p:sp>
        <p:nvSpPr>
          <p:cNvPr id="5" name="Title 4"/>
          <p:cNvSpPr>
            <a:spLocks noGrp="1"/>
          </p:cNvSpPr>
          <p:nvPr>
            <p:ph type="title"/>
          </p:nvPr>
        </p:nvSpPr>
        <p:spPr/>
        <p:txBody>
          <a:bodyPr/>
          <a:lstStyle/>
          <a:p>
            <a:r>
              <a:rPr lang="en-US"/>
              <a:t>Click to edit Master title style</a:t>
            </a:r>
            <a:endParaRPr lang="en-GB"/>
          </a:p>
        </p:txBody>
      </p:sp>
      <p:sp>
        <p:nvSpPr>
          <p:cNvPr id="10" name="Picture Placeholder 9"/>
          <p:cNvSpPr>
            <a:spLocks noGrp="1"/>
          </p:cNvSpPr>
          <p:nvPr>
            <p:ph type="pic" sz="quarter" idx="13"/>
          </p:nvPr>
        </p:nvSpPr>
        <p:spPr>
          <a:xfrm>
            <a:off x="491457" y="1196974"/>
            <a:ext cx="1332000" cy="2304000"/>
          </a:xfrm>
        </p:spPr>
        <p:txBody>
          <a:bodyPr/>
          <a:lstStyle/>
          <a:p>
            <a:r>
              <a:rPr lang="en-US" dirty="0"/>
              <a:t>Click icon to add picture</a:t>
            </a:r>
            <a:endParaRPr lang="en-GB" dirty="0"/>
          </a:p>
        </p:txBody>
      </p:sp>
      <p:sp>
        <p:nvSpPr>
          <p:cNvPr id="13" name="Picture Placeholder 9"/>
          <p:cNvSpPr>
            <a:spLocks noGrp="1"/>
          </p:cNvSpPr>
          <p:nvPr>
            <p:ph type="pic" sz="quarter" idx="14"/>
          </p:nvPr>
        </p:nvSpPr>
        <p:spPr>
          <a:xfrm>
            <a:off x="6277447" y="1196974"/>
            <a:ext cx="1332000" cy="2304000"/>
          </a:xfrm>
        </p:spPr>
        <p:txBody>
          <a:bodyPr/>
          <a:lstStyle/>
          <a:p>
            <a:r>
              <a:rPr lang="en-US" dirty="0"/>
              <a:t>Click icon to add picture</a:t>
            </a:r>
            <a:endParaRPr lang="en-GB" dirty="0"/>
          </a:p>
        </p:txBody>
      </p:sp>
    </p:spTree>
    <p:extLst>
      <p:ext uri="{BB962C8B-B14F-4D97-AF65-F5344CB8AC3E}">
        <p14:creationId xmlns:p14="http://schemas.microsoft.com/office/powerpoint/2010/main" val="2522399805"/>
      </p:ext>
    </p:extLst>
  </p:cSld>
  <p:clrMapOvr>
    <a:masterClrMapping/>
  </p:clrMapOvr>
  <p:extLst>
    <p:ext uri="{DCECCB84-F9BA-43D5-87BE-67443E8EF086}">
      <p15:sldGuideLst xmlns:p15="http://schemas.microsoft.com/office/powerpoint/2012/main">
        <p15:guide id="1" orient="horz" pos="2228" userDrawn="1">
          <p15:clr>
            <a:srgbClr val="FBAE40"/>
          </p15:clr>
        </p15:guide>
        <p15:guide id="2" pos="3840">
          <p15:clr>
            <a:srgbClr val="FBAE40"/>
          </p15:clr>
        </p15:guide>
        <p15:guide id="3" pos="4883" userDrawn="1">
          <p15:clr>
            <a:srgbClr val="FBAE40"/>
          </p15:clr>
        </p15:guide>
        <p15:guide id="4" pos="1232" userDrawn="1">
          <p15:clr>
            <a:srgbClr val="FBAE40"/>
          </p15:clr>
        </p15:guide>
        <p15:guide id="5" pos="395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8800" y="1196975"/>
            <a:ext cx="5157787" cy="265949"/>
          </a:xfrm>
        </p:spPr>
        <p:txBody>
          <a:bodyPr anchor="b"/>
          <a:lstStyle>
            <a:lvl1pPr marL="0" indent="0" algn="l" defTabSz="914400" rtl="0" eaLnBrk="1" latinLnBrk="0" hangingPunct="1">
              <a:lnSpc>
                <a:spcPct val="100000"/>
              </a:lnSpc>
              <a:spcBef>
                <a:spcPct val="0"/>
              </a:spcBef>
              <a:buNone/>
              <a:defRPr lang="en-US" sz="1400" b="1" kern="1200" spc="10" dirty="0" smtClean="0">
                <a:solidFill>
                  <a:schemeClr val="accent1"/>
                </a:solidFill>
                <a:latin typeface="+mn-lt"/>
                <a:ea typeface="+mn-ea"/>
                <a:cs typeface="Calibri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5080" lvl="0" indent="0" algn="l" defTabSz="914400" rtl="0" eaLnBrk="1" latinLnBrk="0" hangingPunct="1">
              <a:lnSpc>
                <a:spcPts val="1800"/>
              </a:lnSpc>
              <a:spcBef>
                <a:spcPts val="0"/>
              </a:spcBef>
              <a:spcAft>
                <a:spcPts val="1000"/>
              </a:spcAft>
              <a:buFont typeface="Arial" panose="020B0604020202020204" pitchFamily="34" charset="0"/>
              <a:buNone/>
            </a:pPr>
            <a:r>
              <a:rPr lang="en-US"/>
              <a:t>Click to edit Master text styles</a:t>
            </a:r>
          </a:p>
        </p:txBody>
      </p:sp>
      <p:sp>
        <p:nvSpPr>
          <p:cNvPr id="4" name="Content Placeholder 3"/>
          <p:cNvSpPr>
            <a:spLocks noGrp="1"/>
          </p:cNvSpPr>
          <p:nvPr>
            <p:ph sz="half" idx="2"/>
          </p:nvPr>
        </p:nvSpPr>
        <p:spPr>
          <a:xfrm>
            <a:off x="478800" y="1663547"/>
            <a:ext cx="5157787" cy="4187069"/>
          </a:xfrm>
        </p:spPr>
        <p:txBody>
          <a:bodyPr/>
          <a:lstStyle>
            <a:lvl1pPr>
              <a:lnSpc>
                <a:spcPts val="2000"/>
              </a:lnSpc>
              <a:defRPr/>
            </a:lvl1pPr>
            <a:lvl2pPr>
              <a:lnSpc>
                <a:spcPts val="2000"/>
              </a:lnSpc>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10761" y="1196975"/>
            <a:ext cx="5183188" cy="265949"/>
          </a:xfrm>
        </p:spPr>
        <p:txBody>
          <a:bodyPr anchor="b"/>
          <a:lstStyle>
            <a:lvl1pPr marL="0" indent="0">
              <a:buNone/>
              <a:defRPr lang="en-US" sz="1400" b="1" kern="1200" spc="10" dirty="0" smtClean="0">
                <a:solidFill>
                  <a:schemeClr val="accent1"/>
                </a:solidFill>
                <a:latin typeface="+mn-lt"/>
                <a:ea typeface="+mn-ea"/>
                <a:cs typeface="Calibri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5080" lvl="0" indent="0" algn="l" defTabSz="914400" rtl="0" eaLnBrk="1" latinLnBrk="0" hangingPunct="1">
              <a:lnSpc>
                <a:spcPts val="1800"/>
              </a:lnSpc>
              <a:spcBef>
                <a:spcPts val="0"/>
              </a:spcBef>
              <a:spcAft>
                <a:spcPts val="1000"/>
              </a:spcAft>
              <a:buFont typeface="Arial" panose="020B0604020202020204" pitchFamily="34" charset="0"/>
              <a:buNone/>
            </a:pPr>
            <a:r>
              <a:rPr lang="en-US"/>
              <a:t>Click to edit Master text styles</a:t>
            </a:r>
          </a:p>
        </p:txBody>
      </p:sp>
      <p:sp>
        <p:nvSpPr>
          <p:cNvPr id="6" name="Content Placeholder 5"/>
          <p:cNvSpPr>
            <a:spLocks noGrp="1"/>
          </p:cNvSpPr>
          <p:nvPr>
            <p:ph sz="quarter" idx="4"/>
          </p:nvPr>
        </p:nvSpPr>
        <p:spPr>
          <a:xfrm>
            <a:off x="6110761" y="1663547"/>
            <a:ext cx="5183188" cy="4187069"/>
          </a:xfrm>
        </p:spPr>
        <p:txBody>
          <a:bodyPr/>
          <a:lstStyle>
            <a:lvl1pPr>
              <a:lnSpc>
                <a:spcPts val="2000"/>
              </a:lnSpc>
              <a:defRPr/>
            </a:lvl1pPr>
            <a:lvl2pPr>
              <a:lnSpc>
                <a:spcPts val="2000"/>
              </a:lnSpc>
              <a:defRPr/>
            </a:lvl2pPr>
            <a:lvl3pPr>
              <a:lnSpc>
                <a:spcPts val="2000"/>
              </a:lnSpc>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70F188E-274D-49B2-AB27-2F89665B2F20}" type="slidenum">
              <a:rPr lang="en-GB" smtClean="0"/>
              <a:t>‹#›</a:t>
            </a:fld>
            <a:endParaRPr lang="en-GB" dirty="0"/>
          </a:p>
        </p:txBody>
      </p:sp>
      <p:sp>
        <p:nvSpPr>
          <p:cNvPr id="10" name="Title 9"/>
          <p:cNvSpPr>
            <a:spLocks noGrp="1"/>
          </p:cNvSpPr>
          <p:nvPr>
            <p:ph type="title"/>
          </p:nvPr>
        </p:nvSpPr>
        <p:spPr>
          <a:xfrm>
            <a:off x="479425" y="359999"/>
            <a:ext cx="11233150" cy="432000"/>
          </a:xfrm>
        </p:spPr>
        <p:txBody>
          <a:bodyPr/>
          <a:lstStyle/>
          <a:p>
            <a:r>
              <a:rPr lang="en-US"/>
              <a:t>Click to edit Master title style</a:t>
            </a:r>
            <a:endParaRPr lang="en-GB"/>
          </a:p>
        </p:txBody>
      </p:sp>
      <p:sp>
        <p:nvSpPr>
          <p:cNvPr id="11" name="Text Placeholder 7"/>
          <p:cNvSpPr>
            <a:spLocks noGrp="1"/>
          </p:cNvSpPr>
          <p:nvPr>
            <p:ph type="body" sz="quarter" idx="13" hasCustomPrompt="1"/>
          </p:nvPr>
        </p:nvSpPr>
        <p:spPr>
          <a:xfrm>
            <a:off x="489014" y="5992812"/>
            <a:ext cx="6240463" cy="423862"/>
          </a:xfrm>
        </p:spPr>
        <p:txBody>
          <a:bodyPr vert="horz" wrap="square" lIns="0" tIns="0" rIns="0" bIns="0" rtlCol="0" anchor="b">
            <a:noAutofit/>
          </a:bodyPr>
          <a:lstStyle>
            <a:lvl1pPr marL="0">
              <a:lnSpc>
                <a:spcPct val="100000"/>
              </a:lnSpc>
              <a:spcAft>
                <a:spcPts val="0"/>
              </a:spcAft>
              <a:defRPr lang="en-US" sz="900" b="0" baseline="0" dirty="0" smtClean="0">
                <a:solidFill>
                  <a:srgbClr val="685C45"/>
                </a:solidFill>
                <a:latin typeface="Calibri Light"/>
              </a:defRPr>
            </a:lvl1pPr>
          </a:lstStyle>
          <a:p>
            <a:pPr marL="12700" lvl="0"/>
            <a:r>
              <a:rPr lang="en-US"/>
              <a:t>Enter question / base details here. Text is bottom aligned and should appear in Calibri Light 9pt. Delete this text box if not required. If the text box is required in a different position, copy the text box and paste it into a different location. </a:t>
            </a:r>
          </a:p>
        </p:txBody>
      </p:sp>
    </p:spTree>
    <p:extLst>
      <p:ext uri="{BB962C8B-B14F-4D97-AF65-F5344CB8AC3E}">
        <p14:creationId xmlns:p14="http://schemas.microsoft.com/office/powerpoint/2010/main" val="64667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roposition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40120" y="1449977"/>
            <a:ext cx="4719617" cy="4858747"/>
          </a:xfrm>
        </p:spPr>
        <p:txBody>
          <a:bodyPr/>
          <a:lstStyle>
            <a:lvl1pPr>
              <a:lnSpc>
                <a:spcPts val="2000"/>
              </a:lnSpc>
              <a:defRPr b="0"/>
            </a:lvl1pPr>
            <a:lvl2pPr>
              <a:lnSpc>
                <a:spcPts val="2000"/>
              </a:lnSpc>
              <a:spcAft>
                <a:spcPts val="2400"/>
              </a:spcAft>
              <a:defRPr sz="1400"/>
            </a:lvl2pPr>
            <a:lvl3pPr>
              <a:defRPr sz="1400"/>
            </a:lvl3pPr>
          </a:lstStyle>
          <a:p>
            <a:pPr lvl="0"/>
            <a:r>
              <a:rPr lang="en-US"/>
              <a:t>Click to edit Master text styles</a:t>
            </a:r>
          </a:p>
          <a:p>
            <a:pPr lvl="1"/>
            <a:r>
              <a:rPr lang="en-US"/>
              <a:t>Second level</a:t>
            </a:r>
          </a:p>
          <a:p>
            <a:pPr lvl="2"/>
            <a:r>
              <a:rPr lang="en-US"/>
              <a:t>Third level</a:t>
            </a:r>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70F188E-274D-49B2-AB27-2F89665B2F20}" type="slidenum">
              <a:rPr lang="en-GB" smtClean="0"/>
              <a:t>‹#›</a:t>
            </a:fld>
            <a:endParaRPr lang="en-GB" dirty="0"/>
          </a:p>
        </p:txBody>
      </p:sp>
      <p:sp>
        <p:nvSpPr>
          <p:cNvPr id="14" name="Content Placeholder 13"/>
          <p:cNvSpPr>
            <a:spLocks noGrp="1"/>
          </p:cNvSpPr>
          <p:nvPr>
            <p:ph sz="quarter" idx="13"/>
          </p:nvPr>
        </p:nvSpPr>
        <p:spPr>
          <a:xfrm>
            <a:off x="979714" y="1449977"/>
            <a:ext cx="4970452" cy="4858747"/>
          </a:xfrm>
        </p:spPr>
        <p:txBody>
          <a:bodyPr/>
          <a:lstStyle>
            <a:lvl1pPr>
              <a:lnSpc>
                <a:spcPts val="2000"/>
              </a:lnSpc>
              <a:spcAft>
                <a:spcPts val="500"/>
              </a:spcAft>
              <a:defRPr b="0"/>
            </a:lvl1pPr>
            <a:lvl2pPr>
              <a:lnSpc>
                <a:spcPts val="2000"/>
              </a:lnSpc>
              <a:spcAft>
                <a:spcPts val="2000"/>
              </a:spcAft>
              <a:defRPr sz="1400"/>
            </a:lvl2pPr>
          </a:lstStyle>
          <a:p>
            <a:pPr lvl="0"/>
            <a:r>
              <a:rPr lang="en-US"/>
              <a:t>Click to edit Master text styles</a:t>
            </a:r>
          </a:p>
          <a:p>
            <a:pPr lvl="1"/>
            <a:r>
              <a:rPr lang="en-US"/>
              <a:t>Second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608959" y="3069771"/>
            <a:ext cx="6583042" cy="3788229"/>
          </a:xfrm>
          <a:prstGeom prst="rect">
            <a:avLst/>
          </a:prstGeom>
        </p:spPr>
      </p:pic>
      <p:sp>
        <p:nvSpPr>
          <p:cNvPr id="12" name="Text Placeholder 2"/>
          <p:cNvSpPr>
            <a:spLocks noGrp="1"/>
          </p:cNvSpPr>
          <p:nvPr>
            <p:ph type="body" idx="1"/>
          </p:nvPr>
        </p:nvSpPr>
        <p:spPr>
          <a:xfrm>
            <a:off x="478800" y="360000"/>
            <a:ext cx="5158800" cy="432000"/>
          </a:xfrm>
        </p:spPr>
        <p:txBody>
          <a:bodyPr anchor="b"/>
          <a:lstStyle>
            <a:lvl1pPr marL="0" indent="0" algn="l" defTabSz="914400" rtl="0" eaLnBrk="1" latinLnBrk="0" hangingPunct="1">
              <a:lnSpc>
                <a:spcPct val="100000"/>
              </a:lnSpc>
              <a:spcBef>
                <a:spcPct val="0"/>
              </a:spcBef>
              <a:buNone/>
              <a:defRPr lang="en-US" sz="2600" b="0" i="0" kern="1200" spc="-75" dirty="0" smtClean="0">
                <a:solidFill>
                  <a:srgbClr val="FF5200"/>
                </a:solidFill>
                <a:latin typeface="Calibri Light"/>
                <a:ea typeface="+mj-ea"/>
                <a:cs typeface="Calibri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4"/>
          <p:cNvSpPr>
            <a:spLocks noGrp="1"/>
          </p:cNvSpPr>
          <p:nvPr>
            <p:ph type="body" sz="quarter" idx="3"/>
          </p:nvPr>
        </p:nvSpPr>
        <p:spPr>
          <a:xfrm>
            <a:off x="6240120" y="360000"/>
            <a:ext cx="5158800" cy="432000"/>
          </a:xfrm>
        </p:spPr>
        <p:txBody>
          <a:bodyPr anchor="b"/>
          <a:lstStyle>
            <a:lvl1pPr marL="0" indent="0">
              <a:buNone/>
              <a:defRPr lang="en-US" sz="2600" b="0" i="0" kern="1200" spc="-75" dirty="0" smtClean="0">
                <a:solidFill>
                  <a:srgbClr val="FF5200"/>
                </a:solidFill>
                <a:latin typeface="Calibri Light"/>
                <a:ea typeface="+mj-ea"/>
                <a:cs typeface="Calibri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5080" lvl="0" indent="0" algn="l" defTabSz="914400" rtl="0" eaLnBrk="1" latinLnBrk="0" hangingPunct="1">
              <a:lnSpc>
                <a:spcPct val="100000"/>
              </a:lnSpc>
              <a:spcBef>
                <a:spcPct val="0"/>
              </a:spcBef>
              <a:spcAft>
                <a:spcPts val="1000"/>
              </a:spcAft>
              <a:buFont typeface="Arial" panose="020B0604020202020204" pitchFamily="34" charset="0"/>
              <a:buNone/>
            </a:pPr>
            <a:r>
              <a:rPr lang="en-US"/>
              <a:t>Click to edit Master text styles</a:t>
            </a:r>
          </a:p>
        </p:txBody>
      </p:sp>
    </p:spTree>
    <p:extLst>
      <p:ext uri="{BB962C8B-B14F-4D97-AF65-F5344CB8AC3E}">
        <p14:creationId xmlns:p14="http://schemas.microsoft.com/office/powerpoint/2010/main" val="4442103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wo tables">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70F188E-274D-49B2-AB27-2F89665B2F20}" type="slidenum">
              <a:rPr lang="en-GB" smtClean="0"/>
              <a:t>‹#›</a:t>
            </a:fld>
            <a:endParaRPr lang="en-GB" dirty="0"/>
          </a:p>
        </p:txBody>
      </p:sp>
      <p:sp>
        <p:nvSpPr>
          <p:cNvPr id="11" name="Text Placeholder 2"/>
          <p:cNvSpPr>
            <a:spLocks noGrp="1"/>
          </p:cNvSpPr>
          <p:nvPr>
            <p:ph type="body" idx="1"/>
          </p:nvPr>
        </p:nvSpPr>
        <p:spPr>
          <a:xfrm>
            <a:off x="478800" y="360000"/>
            <a:ext cx="5040000" cy="432000"/>
          </a:xfrm>
        </p:spPr>
        <p:txBody>
          <a:bodyPr anchor="b"/>
          <a:lstStyle>
            <a:lvl1pPr marL="541338" indent="0" algn="l" defTabSz="914400" rtl="0" eaLnBrk="1" latinLnBrk="0" hangingPunct="1">
              <a:lnSpc>
                <a:spcPct val="100000"/>
              </a:lnSpc>
              <a:spcBef>
                <a:spcPct val="0"/>
              </a:spcBef>
              <a:buNone/>
              <a:tabLst>
                <a:tab pos="534988" algn="l"/>
              </a:tabLst>
              <a:defRPr lang="en-US" sz="2600" b="0" i="0" kern="1200" spc="-75" dirty="0" smtClean="0">
                <a:solidFill>
                  <a:srgbClr val="FF5200"/>
                </a:solidFill>
                <a:latin typeface="Calibri Light"/>
                <a:ea typeface="+mj-ea"/>
                <a:cs typeface="Calibri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4"/>
          <p:cNvSpPr>
            <a:spLocks noGrp="1"/>
          </p:cNvSpPr>
          <p:nvPr>
            <p:ph type="body" sz="quarter" idx="14"/>
          </p:nvPr>
        </p:nvSpPr>
        <p:spPr>
          <a:xfrm>
            <a:off x="6295205" y="1145604"/>
            <a:ext cx="5040000" cy="426341"/>
          </a:xfrm>
        </p:spPr>
        <p:txBody>
          <a:bodyPr anchor="t"/>
          <a:lstStyle>
            <a:lvl1pPr marL="0" indent="0">
              <a:buNone/>
              <a:tabLst/>
              <a:defRPr lang="en-US" sz="1400" b="1" kern="1200" spc="10" dirty="0" smtClean="0">
                <a:solidFill>
                  <a:srgbClr val="FF5200"/>
                </a:solidFill>
                <a:latin typeface="+mn-lt"/>
                <a:ea typeface="+mn-ea"/>
                <a:cs typeface="Calibri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5080" lvl="0" indent="0" algn="l" defTabSz="914400" rtl="0" eaLnBrk="1" latinLnBrk="0" hangingPunct="1">
              <a:lnSpc>
                <a:spcPct val="100000"/>
              </a:lnSpc>
              <a:spcBef>
                <a:spcPts val="0"/>
              </a:spcBef>
              <a:spcAft>
                <a:spcPts val="1000"/>
              </a:spcAft>
              <a:buFont typeface="Arial" panose="020B0604020202020204" pitchFamily="34" charset="0"/>
              <a:buNone/>
            </a:pPr>
            <a:r>
              <a:rPr lang="en-US"/>
              <a:t>Click to edit Master text styles</a:t>
            </a:r>
          </a:p>
        </p:txBody>
      </p:sp>
      <p:sp>
        <p:nvSpPr>
          <p:cNvPr id="14" name="Text Placeholder 4"/>
          <p:cNvSpPr>
            <a:spLocks noGrp="1"/>
          </p:cNvSpPr>
          <p:nvPr>
            <p:ph type="body" sz="quarter" idx="15"/>
          </p:nvPr>
        </p:nvSpPr>
        <p:spPr>
          <a:xfrm>
            <a:off x="479425" y="1145604"/>
            <a:ext cx="5040000" cy="426341"/>
          </a:xfrm>
        </p:spPr>
        <p:txBody>
          <a:bodyPr anchor="t"/>
          <a:lstStyle>
            <a:lvl1pPr marL="0" indent="0">
              <a:buNone/>
              <a:tabLst/>
              <a:defRPr lang="en-US" sz="1400" b="1" kern="1200" spc="10" dirty="0" smtClean="0">
                <a:solidFill>
                  <a:srgbClr val="FF5200"/>
                </a:solidFill>
                <a:latin typeface="+mn-lt"/>
                <a:ea typeface="+mn-ea"/>
                <a:cs typeface="Calibri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5080" lvl="0" indent="0" algn="l" defTabSz="914400" rtl="0" eaLnBrk="1" latinLnBrk="0" hangingPunct="1">
              <a:lnSpc>
                <a:spcPct val="100000"/>
              </a:lnSpc>
              <a:spcBef>
                <a:spcPts val="0"/>
              </a:spcBef>
              <a:spcAft>
                <a:spcPts val="1000"/>
              </a:spcAft>
              <a:buFont typeface="Arial" panose="020B0604020202020204" pitchFamily="34" charset="0"/>
              <a:buNone/>
            </a:pPr>
            <a:r>
              <a:rPr lang="en-US"/>
              <a:t>Click to edit Master text styles</a:t>
            </a:r>
          </a:p>
        </p:txBody>
      </p:sp>
      <p:sp>
        <p:nvSpPr>
          <p:cNvPr id="5" name="Table Placeholder 4"/>
          <p:cNvSpPr>
            <a:spLocks noGrp="1"/>
          </p:cNvSpPr>
          <p:nvPr>
            <p:ph type="tbl" sz="quarter" idx="16"/>
          </p:nvPr>
        </p:nvSpPr>
        <p:spPr>
          <a:xfrm>
            <a:off x="479425" y="1766888"/>
            <a:ext cx="5040000" cy="4140752"/>
          </a:xfrm>
        </p:spPr>
        <p:txBody>
          <a:bodyPr/>
          <a:lstStyle>
            <a:lvl1pPr>
              <a:defRPr sz="1400" b="0">
                <a:solidFill>
                  <a:srgbClr val="685C45"/>
                </a:solidFill>
              </a:defRPr>
            </a:lvl1pPr>
          </a:lstStyle>
          <a:p>
            <a:r>
              <a:rPr lang="en-US" dirty="0"/>
              <a:t>Click icon to add table</a:t>
            </a:r>
            <a:endParaRPr lang="en-GB" dirty="0"/>
          </a:p>
        </p:txBody>
      </p:sp>
      <p:sp>
        <p:nvSpPr>
          <p:cNvPr id="15" name="Table Placeholder 4"/>
          <p:cNvSpPr>
            <a:spLocks noGrp="1"/>
          </p:cNvSpPr>
          <p:nvPr>
            <p:ph type="tbl" sz="quarter" idx="17"/>
          </p:nvPr>
        </p:nvSpPr>
        <p:spPr>
          <a:xfrm>
            <a:off x="6295205" y="1766888"/>
            <a:ext cx="5040000" cy="4140752"/>
          </a:xfrm>
        </p:spPr>
        <p:txBody>
          <a:bodyPr/>
          <a:lstStyle>
            <a:lvl1pPr>
              <a:defRPr sz="1400" b="0">
                <a:solidFill>
                  <a:srgbClr val="685C45"/>
                </a:solidFill>
              </a:defRPr>
            </a:lvl1pPr>
          </a:lstStyle>
          <a:p>
            <a:r>
              <a:rPr lang="en-US" dirty="0"/>
              <a:t>Click icon to add table</a:t>
            </a:r>
            <a:endParaRPr lang="en-GB" dirty="0"/>
          </a:p>
        </p:txBody>
      </p:sp>
      <p:sp>
        <p:nvSpPr>
          <p:cNvPr id="18" name="Text Placeholder 2"/>
          <p:cNvSpPr>
            <a:spLocks noGrp="1"/>
          </p:cNvSpPr>
          <p:nvPr>
            <p:ph type="body" idx="18"/>
          </p:nvPr>
        </p:nvSpPr>
        <p:spPr>
          <a:xfrm>
            <a:off x="6295205" y="360000"/>
            <a:ext cx="5040000" cy="432000"/>
          </a:xfrm>
        </p:spPr>
        <p:txBody>
          <a:bodyPr anchor="b"/>
          <a:lstStyle>
            <a:lvl1pPr marL="541338" indent="0" algn="l" defTabSz="914400" rtl="0" eaLnBrk="1" latinLnBrk="0" hangingPunct="1">
              <a:lnSpc>
                <a:spcPct val="100000"/>
              </a:lnSpc>
              <a:spcBef>
                <a:spcPct val="0"/>
              </a:spcBef>
              <a:buNone/>
              <a:tabLst>
                <a:tab pos="534988" algn="l"/>
              </a:tabLst>
              <a:defRPr lang="en-US" sz="2600" b="0" i="0" kern="1200" spc="-75" dirty="0" smtClean="0">
                <a:solidFill>
                  <a:srgbClr val="FF5200"/>
                </a:solidFill>
                <a:latin typeface="Calibri Light"/>
                <a:ea typeface="+mj-ea"/>
                <a:cs typeface="Calibri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7"/>
          <p:cNvSpPr>
            <a:spLocks noGrp="1"/>
          </p:cNvSpPr>
          <p:nvPr>
            <p:ph type="body" sz="quarter" idx="13" hasCustomPrompt="1"/>
          </p:nvPr>
        </p:nvSpPr>
        <p:spPr>
          <a:xfrm>
            <a:off x="489015" y="5992812"/>
            <a:ext cx="5414651" cy="423862"/>
          </a:xfrm>
        </p:spPr>
        <p:txBody>
          <a:bodyPr vert="horz" wrap="square" lIns="0" tIns="0" rIns="0" bIns="0" rtlCol="0" anchor="b">
            <a:noAutofit/>
          </a:bodyPr>
          <a:lstStyle>
            <a:lvl1pPr marL="0">
              <a:lnSpc>
                <a:spcPct val="100000"/>
              </a:lnSpc>
              <a:spcAft>
                <a:spcPts val="0"/>
              </a:spcAft>
              <a:defRPr lang="en-US" sz="900" b="0" baseline="0" dirty="0" smtClean="0">
                <a:solidFill>
                  <a:srgbClr val="685C45"/>
                </a:solidFill>
                <a:latin typeface="Calibri Light"/>
              </a:defRPr>
            </a:lvl1pPr>
          </a:lstStyle>
          <a:p>
            <a:pPr marL="12700" lvl="0"/>
            <a:r>
              <a:rPr lang="en-US"/>
              <a:t>Enter question / base details here. Text is bottom aligned and should appear in Calibri Light 9pt. Delete this text box if not required. If the text box is required in a different position, copy the text box and paste it into a different location. </a:t>
            </a:r>
          </a:p>
        </p:txBody>
      </p:sp>
      <p:sp>
        <p:nvSpPr>
          <p:cNvPr id="16" name="Text Placeholder 7"/>
          <p:cNvSpPr>
            <a:spLocks noGrp="1"/>
          </p:cNvSpPr>
          <p:nvPr>
            <p:ph type="body" sz="quarter" idx="19" hasCustomPrompt="1"/>
          </p:nvPr>
        </p:nvSpPr>
        <p:spPr>
          <a:xfrm>
            <a:off x="6295205" y="5992812"/>
            <a:ext cx="5414651" cy="423862"/>
          </a:xfrm>
        </p:spPr>
        <p:txBody>
          <a:bodyPr vert="horz" wrap="square" lIns="0" tIns="0" rIns="0" bIns="0" rtlCol="0" anchor="b">
            <a:noAutofit/>
          </a:bodyPr>
          <a:lstStyle>
            <a:lvl1pPr marL="0">
              <a:lnSpc>
                <a:spcPct val="100000"/>
              </a:lnSpc>
              <a:spcAft>
                <a:spcPts val="0"/>
              </a:spcAft>
              <a:defRPr lang="en-US" sz="900" b="0" baseline="0" dirty="0" smtClean="0">
                <a:solidFill>
                  <a:srgbClr val="685C45"/>
                </a:solidFill>
                <a:latin typeface="Calibri Light"/>
              </a:defRPr>
            </a:lvl1pPr>
          </a:lstStyle>
          <a:p>
            <a:pPr marL="12700" lvl="0"/>
            <a:r>
              <a:rPr lang="en-US"/>
              <a:t>Enter question / base details here. Text is bottom aligned and should appear in Calibri Light 9pt. Delete this text box if not required. If the text box is required in a different position, copy the text box and paste it into a different location. </a:t>
            </a:r>
          </a:p>
        </p:txBody>
      </p:sp>
    </p:spTree>
    <p:extLst>
      <p:ext uri="{BB962C8B-B14F-4D97-AF65-F5344CB8AC3E}">
        <p14:creationId xmlns:p14="http://schemas.microsoft.com/office/powerpoint/2010/main" val="215895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alf Screen Layou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08" y="0"/>
            <a:ext cx="6858000" cy="6858000"/>
          </a:xfrm>
          <a:prstGeom prst="rect">
            <a:avLst/>
          </a:prstGeom>
        </p:spPr>
      </p:pic>
      <p:sp>
        <p:nvSpPr>
          <p:cNvPr id="2" name="Title 1"/>
          <p:cNvSpPr>
            <a:spLocks noGrp="1"/>
          </p:cNvSpPr>
          <p:nvPr>
            <p:ph type="title"/>
          </p:nvPr>
        </p:nvSpPr>
        <p:spPr>
          <a:xfrm>
            <a:off x="478800" y="360000"/>
            <a:ext cx="5658492" cy="432000"/>
          </a:xfrm>
        </p:spPr>
        <p:txBody>
          <a:bodyPr/>
          <a:lstStyle>
            <a:lvl1pPr>
              <a:defRPr>
                <a:solidFill>
                  <a:schemeClr val="bg1"/>
                </a:solidFill>
              </a:defRPr>
            </a:lvl1pPr>
          </a:lstStyle>
          <a:p>
            <a:r>
              <a:rPr lang="en-US"/>
              <a:t>Click to edit Master title style</a:t>
            </a:r>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70F188E-274D-49B2-AB27-2F89665B2F20}" type="slidenum">
              <a:rPr lang="en-GB" smtClean="0"/>
              <a:t>‹#›</a:t>
            </a:fld>
            <a:endParaRPr lang="en-GB" dirty="0"/>
          </a:p>
        </p:txBody>
      </p:sp>
      <p:sp>
        <p:nvSpPr>
          <p:cNvPr id="8" name="Text Placeholder 7"/>
          <p:cNvSpPr>
            <a:spLocks noGrp="1"/>
          </p:cNvSpPr>
          <p:nvPr>
            <p:ph type="body" sz="quarter" idx="13"/>
          </p:nvPr>
        </p:nvSpPr>
        <p:spPr>
          <a:xfrm>
            <a:off x="479424" y="1451807"/>
            <a:ext cx="5616575" cy="4784725"/>
          </a:xfrm>
        </p:spPr>
        <p:txBody>
          <a:bodyPr/>
          <a:lstStyle>
            <a:lvl1pPr>
              <a:lnSpc>
                <a:spcPts val="3200"/>
              </a:lnSpc>
              <a:spcAft>
                <a:spcPts val="0"/>
              </a:spcAft>
              <a:defRPr sz="2200" b="0">
                <a:solidFill>
                  <a:schemeClr val="bg1"/>
                </a:solidFill>
                <a:latin typeface="+mj-lt"/>
              </a:defRPr>
            </a:lvl1pPr>
          </a:lstStyle>
          <a:p>
            <a:pPr lvl="0"/>
            <a:r>
              <a:rPr lang="en-US"/>
              <a:t>Click to edit Master text styles</a:t>
            </a:r>
          </a:p>
        </p:txBody>
      </p:sp>
      <p:sp>
        <p:nvSpPr>
          <p:cNvPr id="12" name="Text Placeholder 11"/>
          <p:cNvSpPr>
            <a:spLocks noGrp="1"/>
          </p:cNvSpPr>
          <p:nvPr>
            <p:ph type="body" sz="quarter" idx="14"/>
          </p:nvPr>
        </p:nvSpPr>
        <p:spPr>
          <a:xfrm>
            <a:off x="7779583" y="1524000"/>
            <a:ext cx="3952875" cy="4784724"/>
          </a:xfrm>
        </p:spPr>
        <p:txBody>
          <a:bodyPr/>
          <a:lstStyle>
            <a:lvl1pPr>
              <a:spcAft>
                <a:spcPts val="400"/>
              </a:spcAft>
              <a:defRPr sz="1600" b="0"/>
            </a:lvl1pPr>
            <a:lvl2pPr>
              <a:spcAft>
                <a:spcPts val="2400"/>
              </a:spcAft>
              <a:defRPr sz="1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583810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9425" y="360000"/>
            <a:ext cx="11233150" cy="432000"/>
          </a:xfrm>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70F188E-274D-49B2-AB27-2F89665B2F20}" type="slidenum">
              <a:rPr lang="en-GB" smtClean="0"/>
              <a:t>‹#›</a:t>
            </a:fld>
            <a:endParaRPr lang="en-GB" dirty="0"/>
          </a:p>
        </p:txBody>
      </p:sp>
      <p:sp>
        <p:nvSpPr>
          <p:cNvPr id="6" name="Text Placeholder 7"/>
          <p:cNvSpPr>
            <a:spLocks noGrp="1"/>
          </p:cNvSpPr>
          <p:nvPr>
            <p:ph type="body" sz="quarter" idx="13" hasCustomPrompt="1"/>
          </p:nvPr>
        </p:nvSpPr>
        <p:spPr>
          <a:xfrm>
            <a:off x="489014" y="5992812"/>
            <a:ext cx="6240463" cy="423862"/>
          </a:xfrm>
        </p:spPr>
        <p:txBody>
          <a:bodyPr vert="horz" wrap="square" lIns="0" tIns="0" rIns="0" bIns="0" rtlCol="0" anchor="b">
            <a:noAutofit/>
          </a:bodyPr>
          <a:lstStyle>
            <a:lvl1pPr marL="0">
              <a:lnSpc>
                <a:spcPct val="100000"/>
              </a:lnSpc>
              <a:spcAft>
                <a:spcPts val="0"/>
              </a:spcAft>
              <a:defRPr lang="en-US" sz="900" b="0" baseline="0" dirty="0" smtClean="0">
                <a:solidFill>
                  <a:srgbClr val="685C45"/>
                </a:solidFill>
                <a:latin typeface="Calibri Light"/>
              </a:defRPr>
            </a:lvl1pPr>
          </a:lstStyle>
          <a:p>
            <a:pPr marL="12700" lvl="0"/>
            <a:r>
              <a:rPr lang="en-US"/>
              <a:t>Enter question / base details here. Text is bottom aligned and should appear in Calibri Light 9pt. Delete this text box if not required. If the text box is required in a different position, copy the text box and paste it into a different location. </a:t>
            </a:r>
          </a:p>
        </p:txBody>
      </p:sp>
    </p:spTree>
    <p:extLst>
      <p:ext uri="{BB962C8B-B14F-4D97-AF65-F5344CB8AC3E}">
        <p14:creationId xmlns:p14="http://schemas.microsoft.com/office/powerpoint/2010/main" val="2213512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lnSpc>
                <a:spcPts val="2000"/>
              </a:lnSpc>
              <a:defRPr/>
            </a:lvl1pPr>
            <a:lvl2pPr>
              <a:lnSpc>
                <a:spcPts val="2000"/>
              </a:lnSpc>
              <a:spcAft>
                <a:spcPts val="0"/>
              </a:spcAft>
              <a:defRPr lang="en-US" sz="1400" kern="1200" dirty="0">
                <a:solidFill>
                  <a:schemeClr val="tx1"/>
                </a:solidFill>
                <a:latin typeface="+mj-lt"/>
                <a:ea typeface="+mn-ea"/>
                <a:cs typeface="+mn-cs"/>
              </a:defRPr>
            </a:lvl2pPr>
            <a:lvl3pPr marL="180000" indent="-180000">
              <a:lnSpc>
                <a:spcPts val="2000"/>
              </a:lnSpc>
              <a:spcAft>
                <a:spcPts val="0"/>
              </a:spcAft>
              <a:defRPr lang="en-US" sz="1400" kern="1200" dirty="0">
                <a:solidFill>
                  <a:schemeClr val="tx1"/>
                </a:solidFill>
                <a:latin typeface="+mj-lt"/>
                <a:ea typeface="+mn-ea"/>
                <a:cs typeface="+mn-cs"/>
              </a:defRPr>
            </a:lvl3pPr>
            <a:lvl4pPr>
              <a:lnSpc>
                <a:spcPts val="1800"/>
              </a:lnSpc>
              <a:spcBef>
                <a:spcPts val="0"/>
              </a:spcBef>
              <a:spcAft>
                <a:spcPts val="0"/>
              </a:spcAft>
              <a:defRPr/>
            </a:lvl4pPr>
            <a:lvl5pPr>
              <a:lnSpc>
                <a:spcPts val="1800"/>
              </a:lnSpc>
              <a:spcBef>
                <a:spcPts val="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70F188E-274D-49B2-AB27-2F89665B2F20}" type="slidenum">
              <a:rPr lang="en-GB" smtClean="0"/>
              <a:t>‹#›</a:t>
            </a:fld>
            <a:endParaRPr lang="en-GB" dirty="0"/>
          </a:p>
        </p:txBody>
      </p:sp>
      <p:sp>
        <p:nvSpPr>
          <p:cNvPr id="8" name="Text Placeholder 7"/>
          <p:cNvSpPr>
            <a:spLocks noGrp="1"/>
          </p:cNvSpPr>
          <p:nvPr>
            <p:ph type="body" sz="quarter" idx="13" hasCustomPrompt="1"/>
          </p:nvPr>
        </p:nvSpPr>
        <p:spPr>
          <a:xfrm>
            <a:off x="489014" y="5992812"/>
            <a:ext cx="6240463" cy="423862"/>
          </a:xfrm>
        </p:spPr>
        <p:txBody>
          <a:bodyPr vert="horz" wrap="square" lIns="0" tIns="0" rIns="0" bIns="0" rtlCol="0" anchor="b">
            <a:noAutofit/>
          </a:bodyPr>
          <a:lstStyle>
            <a:lvl1pPr marL="0">
              <a:lnSpc>
                <a:spcPct val="100000"/>
              </a:lnSpc>
              <a:spcAft>
                <a:spcPts val="0"/>
              </a:spcAft>
              <a:defRPr lang="en-US" sz="900" b="0" baseline="0" dirty="0" smtClean="0">
                <a:solidFill>
                  <a:srgbClr val="685C45"/>
                </a:solidFill>
                <a:latin typeface="Calibri Light"/>
              </a:defRPr>
            </a:lvl1pPr>
          </a:lstStyle>
          <a:p>
            <a:pPr marL="12700" lvl="0"/>
            <a:r>
              <a:rPr lang="en-US"/>
              <a:t>Enter question / base details here. Text is bottom aligned and should appear in Calibri Light 9pt. Delete this text box if not required. If the text box is required in a different position, copy the text box and paste it into a different location. </a:t>
            </a:r>
          </a:p>
        </p:txBody>
      </p:sp>
    </p:spTree>
    <p:extLst>
      <p:ext uri="{BB962C8B-B14F-4D97-AF65-F5344CB8AC3E}">
        <p14:creationId xmlns:p14="http://schemas.microsoft.com/office/powerpoint/2010/main" val="31455025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Half Screen Chart">
    <p:spTree>
      <p:nvGrpSpPr>
        <p:cNvPr id="1" name=""/>
        <p:cNvGrpSpPr/>
        <p:nvPr/>
      </p:nvGrpSpPr>
      <p:grpSpPr>
        <a:xfrm>
          <a:off x="0" y="0"/>
          <a:ext cx="0" cy="0"/>
          <a:chOff x="0" y="0"/>
          <a:chExt cx="0" cy="0"/>
        </a:xfrm>
      </p:grpSpPr>
      <p:sp>
        <p:nvSpPr>
          <p:cNvPr id="2" name="Title 1"/>
          <p:cNvSpPr>
            <a:spLocks noGrp="1"/>
          </p:cNvSpPr>
          <p:nvPr>
            <p:ph type="title"/>
          </p:nvPr>
        </p:nvSpPr>
        <p:spPr>
          <a:xfrm>
            <a:off x="478800" y="360000"/>
            <a:ext cx="5658492" cy="432000"/>
          </a:xfrm>
        </p:spPr>
        <p:txBody>
          <a:bodyPr/>
          <a:lstStyle>
            <a:lvl1pPr>
              <a:defRPr>
                <a:solidFill>
                  <a:schemeClr val="bg1"/>
                </a:solidFill>
              </a:defRPr>
            </a:lvl1pPr>
          </a:lstStyle>
          <a:p>
            <a:r>
              <a:rPr lang="en-US"/>
              <a:t>Click to edit Master title style</a:t>
            </a:r>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70F188E-274D-49B2-AB27-2F89665B2F20}" type="slidenum">
              <a:rPr lang="en-GB" smtClean="0"/>
              <a:t>‹#›</a:t>
            </a:fld>
            <a:endParaRPr lang="en-GB" dirty="0"/>
          </a:p>
        </p:txBody>
      </p:sp>
      <p:pic>
        <p:nvPicPr>
          <p:cNvPr id="3" name="Picture 4" descr="Image result for transport focus logo">
            <a:extLst>
              <a:ext uri="{FF2B5EF4-FFF2-40B4-BE49-F238E27FC236}">
                <a16:creationId xmlns:a16="http://schemas.microsoft.com/office/drawing/2014/main" id="{80A10A59-928E-706B-77DD-9CD37B82E43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86503" y="6404148"/>
            <a:ext cx="937137" cy="374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262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Full Screen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8800" y="360000"/>
            <a:ext cx="11231056" cy="432000"/>
          </a:xfrm>
        </p:spPr>
        <p:txBody>
          <a:bodyPr/>
          <a:lstStyle>
            <a:lvl1pPr>
              <a:defRPr>
                <a:solidFill>
                  <a:schemeClr val="bg1"/>
                </a:solidFill>
              </a:defRPr>
            </a:lvl1pPr>
          </a:lstStyle>
          <a:p>
            <a:r>
              <a:rPr lang="en-US"/>
              <a:t>Click to edit Master title style</a:t>
            </a:r>
            <a:endParaRPr lang="en-GB"/>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GB"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770F188E-274D-49B2-AB27-2F89665B2F20}" type="slidenum">
              <a:rPr lang="en-GB" smtClean="0"/>
              <a:pPr/>
              <a:t>‹#›</a:t>
            </a:fld>
            <a:endParaRPr lang="en-GB"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5673" y="6564001"/>
            <a:ext cx="590399" cy="115013"/>
          </a:xfrm>
          <a:prstGeom prst="rect">
            <a:avLst/>
          </a:prstGeom>
        </p:spPr>
      </p:pic>
      <p:pic>
        <p:nvPicPr>
          <p:cNvPr id="3" name="Picture 4" descr="Image result for transport focus logo">
            <a:extLst>
              <a:ext uri="{FF2B5EF4-FFF2-40B4-BE49-F238E27FC236}">
                <a16:creationId xmlns:a16="http://schemas.microsoft.com/office/drawing/2014/main" id="{024ACC03-2C3C-A902-B032-B38034D4E4D9}"/>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486503" y="6404148"/>
            <a:ext cx="937137" cy="3748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
            <a:extLst>
              <a:ext uri="{FF2B5EF4-FFF2-40B4-BE49-F238E27FC236}">
                <a16:creationId xmlns:a16="http://schemas.microsoft.com/office/drawing/2014/main" id="{888A1A7C-80B5-B36E-B23B-7A5CF2BA534D}"/>
              </a:ext>
            </a:extLst>
          </p:cNvPr>
          <p:cNvSpPr txBox="1"/>
          <p:nvPr userDrawn="1"/>
        </p:nvSpPr>
        <p:spPr>
          <a:xfrm rot="20616483">
            <a:off x="2033666" y="1337873"/>
            <a:ext cx="10837889" cy="5711252"/>
          </a:xfrm>
          <a:prstGeom prst="rect">
            <a:avLst/>
          </a:prstGeom>
        </p:spPr>
        <p:txBody>
          <a:bodyPr vert="horz" wrap="square" lIns="0" tIns="0" rIns="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3900" dirty="0">
              <a:solidFill>
                <a:schemeClr val="tx1">
                  <a:lumMod val="50000"/>
                  <a:alpha val="25000"/>
                </a:schemeClr>
              </a:solidFill>
            </a:endParaRPr>
          </a:p>
        </p:txBody>
      </p:sp>
    </p:spTree>
    <p:extLst>
      <p:ext uri="{BB962C8B-B14F-4D97-AF65-F5344CB8AC3E}">
        <p14:creationId xmlns:p14="http://schemas.microsoft.com/office/powerpoint/2010/main" val="3161276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70F188E-274D-49B2-AB27-2F89665B2F20}" type="slidenum">
              <a:rPr lang="en-GB" smtClean="0"/>
              <a:t>‹#›</a:t>
            </a:fld>
            <a:endParaRPr lang="en-GB" dirty="0"/>
          </a:p>
        </p:txBody>
      </p:sp>
    </p:spTree>
    <p:extLst>
      <p:ext uri="{BB962C8B-B14F-4D97-AF65-F5344CB8AC3E}">
        <p14:creationId xmlns:p14="http://schemas.microsoft.com/office/powerpoint/2010/main" val="2843290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68384" y="3173477"/>
            <a:ext cx="2889504" cy="561600"/>
          </a:xfrm>
        </p:spPr>
        <p:txBody>
          <a:bodyPr lIns="0" tIns="0" rIns="0" bIns="0" anchor="t" anchorCtr="0">
            <a:noAutofit/>
          </a:bodyPr>
          <a:lstStyle>
            <a:lvl1pPr marL="0" algn="l">
              <a:lnSpc>
                <a:spcPct val="100000"/>
              </a:lnSpc>
              <a:spcBef>
                <a:spcPts val="0"/>
              </a:spcBef>
              <a:spcAft>
                <a:spcPts val="600"/>
              </a:spcAft>
              <a:defRPr lang="en-GB" sz="1100" b="0" i="0" spc="0" baseline="0" dirty="0">
                <a:solidFill>
                  <a:schemeClr val="bg1"/>
                </a:solidFill>
                <a:latin typeface="+mn-lt"/>
                <a:ea typeface="+mj-ea"/>
                <a:cs typeface="Calibri Light"/>
              </a:defRPr>
            </a:lvl1pPr>
          </a:lstStyle>
          <a:p>
            <a:r>
              <a:rPr lang="en-US"/>
              <a:t>Click to edit Master title style</a:t>
            </a:r>
            <a:endParaRPr lang="en-GB"/>
          </a:p>
        </p:txBody>
      </p:sp>
      <p:sp>
        <p:nvSpPr>
          <p:cNvPr id="3" name="Subtitle 2"/>
          <p:cNvSpPr>
            <a:spLocks noGrp="1"/>
          </p:cNvSpPr>
          <p:nvPr>
            <p:ph type="subTitle" idx="1"/>
          </p:nvPr>
        </p:nvSpPr>
        <p:spPr>
          <a:xfrm>
            <a:off x="9168384" y="3873357"/>
            <a:ext cx="2889504" cy="488578"/>
          </a:xfrm>
        </p:spPr>
        <p:txBody>
          <a:bodyPr lIns="0" tIns="0" rIns="0" bIns="0" anchor="t" anchorCtr="0">
            <a:noAutofit/>
          </a:bodyPr>
          <a:lstStyle>
            <a:lvl1pPr marL="0" indent="0" algn="l">
              <a:lnSpc>
                <a:spcPct val="100000"/>
              </a:lnSpc>
              <a:spcBef>
                <a:spcPts val="0"/>
              </a:spcBef>
              <a:spcAft>
                <a:spcPts val="300"/>
              </a:spcAft>
              <a:buNone/>
              <a:defRPr sz="1100" b="0" spc="0"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Subtitle 2"/>
          <p:cNvSpPr txBox="1">
            <a:spLocks/>
          </p:cNvSpPr>
          <p:nvPr userDrawn="1"/>
        </p:nvSpPr>
        <p:spPr>
          <a:xfrm>
            <a:off x="9387840" y="5778021"/>
            <a:ext cx="2414016" cy="872998"/>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5080" lvl="0" indent="0" algn="l" defTabSz="914400" rtl="0" eaLnBrk="1" fontAlgn="auto" latinLnBrk="0" hangingPunct="1">
              <a:lnSpc>
                <a:spcPct val="100000"/>
              </a:lnSpc>
              <a:spcBef>
                <a:spcPts val="0"/>
              </a:spcBef>
              <a:spcAft>
                <a:spcPts val="45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mn-lt"/>
                <a:ea typeface="+mn-ea"/>
                <a:cs typeface="Calibri"/>
              </a:rPr>
              <a:t>illuminas.com</a:t>
            </a:r>
          </a:p>
          <a:p>
            <a:pPr marL="0" marR="5080" lvl="0" indent="0" algn="l" defTabSz="914400" rtl="0" eaLnBrk="1" fontAlgn="auto" latinLnBrk="0" hangingPunct="1">
              <a:lnSpc>
                <a:spcPct val="100000"/>
              </a:lnSpc>
              <a:spcBef>
                <a:spcPts val="0"/>
              </a:spcBef>
              <a:spcAft>
                <a:spcPts val="45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mn-lt"/>
                <a:ea typeface="+mn-ea"/>
                <a:cs typeface="Calibri"/>
              </a:rPr>
              <a:t>linkedin.com/company/illuminas</a:t>
            </a:r>
            <a:endParaRPr kumimoji="0" lang="en-GB" sz="1100" b="0" i="0" u="none" strike="noStrike" kern="1200" cap="none" spc="0" normalizeH="0" baseline="0" noProof="0" dirty="0">
              <a:ln>
                <a:noFill/>
              </a:ln>
              <a:solidFill>
                <a:prstClr val="black"/>
              </a:solidFill>
              <a:effectLst/>
              <a:uLnTx/>
              <a:uFillTx/>
              <a:latin typeface="+mn-lt"/>
              <a:ea typeface="+mn-ea"/>
              <a:cs typeface="Calibri"/>
            </a:endParaRPr>
          </a:p>
          <a:p>
            <a:pPr marL="0" marR="5080" lvl="0" indent="0" algn="l" defTabSz="914400" rtl="0" eaLnBrk="1" fontAlgn="auto" latinLnBrk="0" hangingPunct="1">
              <a:lnSpc>
                <a:spcPct val="100000"/>
              </a:lnSpc>
              <a:spcBef>
                <a:spcPts val="0"/>
              </a:spcBef>
              <a:spcAft>
                <a:spcPts val="45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mn-lt"/>
                <a:ea typeface="+mn-ea"/>
                <a:cs typeface="Calibri"/>
              </a:rPr>
              <a:t>@Illuminas</a:t>
            </a:r>
            <a:endParaRPr kumimoji="0" lang="en-GB" sz="1100" b="0" i="0" u="none" strike="noStrike" kern="1200" cap="none" spc="0" normalizeH="0" baseline="0" noProof="0" dirty="0">
              <a:ln>
                <a:noFill/>
              </a:ln>
              <a:solidFill>
                <a:prstClr val="black"/>
              </a:solidFill>
              <a:effectLst/>
              <a:uLnTx/>
              <a:uFillTx/>
              <a:latin typeface="+mn-lt"/>
              <a:ea typeface="+mn-ea"/>
              <a:cs typeface="Calibri"/>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168383" y="6012011"/>
            <a:ext cx="154800" cy="154800"/>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168384" y="6242833"/>
            <a:ext cx="154800" cy="154800"/>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9168383" y="5781191"/>
            <a:ext cx="154800" cy="154800"/>
          </a:xfrm>
          <a:prstGeom prst="rect">
            <a:avLst/>
          </a:prstGeom>
        </p:spPr>
      </p:pic>
      <p:sp>
        <p:nvSpPr>
          <p:cNvPr id="16" name="Text Placeholder 5"/>
          <p:cNvSpPr>
            <a:spLocks noGrp="1"/>
          </p:cNvSpPr>
          <p:nvPr>
            <p:ph type="body" sz="quarter" idx="10"/>
          </p:nvPr>
        </p:nvSpPr>
        <p:spPr>
          <a:xfrm>
            <a:off x="9167813" y="4535489"/>
            <a:ext cx="2890837" cy="1016154"/>
          </a:xfrm>
        </p:spPr>
        <p:txBody>
          <a:bodyPr/>
          <a:lstStyle>
            <a:lvl1pPr marL="0" marR="5080" indent="0" algn="l" defTabSz="914400" rtl="0" eaLnBrk="1" latinLnBrk="0" hangingPunct="1">
              <a:lnSpc>
                <a:spcPct val="100000"/>
              </a:lnSpc>
              <a:spcBef>
                <a:spcPts val="0"/>
              </a:spcBef>
              <a:spcAft>
                <a:spcPts val="300"/>
              </a:spcAft>
              <a:buFont typeface="Arial" panose="020B0604020202020204" pitchFamily="34" charset="0"/>
              <a:buNone/>
              <a:defRPr lang="en-US" sz="1100" b="0" kern="1200" spc="0" baseline="0" dirty="0" smtClean="0">
                <a:solidFill>
                  <a:schemeClr val="bg1"/>
                </a:solidFill>
                <a:latin typeface="+mn-lt"/>
                <a:ea typeface="+mn-ea"/>
                <a:cs typeface="Calibri Light"/>
              </a:defRPr>
            </a:lvl1pPr>
          </a:lstStyle>
          <a:p>
            <a:pPr lvl="0"/>
            <a:r>
              <a:rPr lang="en-US"/>
              <a:t>Click to edit Master text styles</a:t>
            </a:r>
          </a:p>
        </p:txBody>
      </p:sp>
      <p:sp>
        <p:nvSpPr>
          <p:cNvPr id="17" name="object 6"/>
          <p:cNvSpPr/>
          <p:nvPr userDrawn="1"/>
        </p:nvSpPr>
        <p:spPr>
          <a:xfrm>
            <a:off x="9177005" y="5522136"/>
            <a:ext cx="3080897" cy="0"/>
          </a:xfrm>
          <a:custGeom>
            <a:avLst/>
            <a:gdLst/>
            <a:ahLst/>
            <a:cxnLst/>
            <a:rect l="l" t="t" r="r" b="b"/>
            <a:pathLst>
              <a:path w="4975859">
                <a:moveTo>
                  <a:pt x="0" y="0"/>
                </a:moveTo>
                <a:lnTo>
                  <a:pt x="4975764" y="0"/>
                </a:lnTo>
              </a:path>
            </a:pathLst>
          </a:custGeom>
          <a:ln w="12565">
            <a:solidFill>
              <a:srgbClr val="FFFFFF"/>
            </a:solidFill>
          </a:ln>
        </p:spPr>
        <p:txBody>
          <a:bodyPr wrap="square" lIns="0" tIns="0" rIns="0" bIns="0" rtlCol="0"/>
          <a:lstStyle/>
          <a:p>
            <a:endParaRPr sz="1200" dirty="0"/>
          </a:p>
        </p:txBody>
      </p:sp>
      <p:sp>
        <p:nvSpPr>
          <p:cNvPr id="18" name="object 7"/>
          <p:cNvSpPr/>
          <p:nvPr userDrawn="1"/>
        </p:nvSpPr>
        <p:spPr>
          <a:xfrm>
            <a:off x="9177005" y="3030742"/>
            <a:ext cx="3080897" cy="0"/>
          </a:xfrm>
          <a:custGeom>
            <a:avLst/>
            <a:gdLst/>
            <a:ahLst/>
            <a:cxnLst/>
            <a:rect l="l" t="t" r="r" b="b"/>
            <a:pathLst>
              <a:path w="4975859">
                <a:moveTo>
                  <a:pt x="0" y="0"/>
                </a:moveTo>
                <a:lnTo>
                  <a:pt x="4975764" y="0"/>
                </a:lnTo>
              </a:path>
            </a:pathLst>
          </a:custGeom>
          <a:ln w="12565">
            <a:solidFill>
              <a:srgbClr val="FFFFFF"/>
            </a:solidFill>
          </a:ln>
        </p:spPr>
        <p:txBody>
          <a:bodyPr wrap="square" lIns="0" tIns="0" rIns="0" bIns="0" rtlCol="0"/>
          <a:lstStyle/>
          <a:p>
            <a:endParaRPr sz="1200" dirty="0"/>
          </a:p>
        </p:txBody>
      </p:sp>
      <p:sp>
        <p:nvSpPr>
          <p:cNvPr id="19" name="object 8"/>
          <p:cNvSpPr/>
          <p:nvPr userDrawn="1"/>
        </p:nvSpPr>
        <p:spPr>
          <a:xfrm>
            <a:off x="9177005" y="3719263"/>
            <a:ext cx="3080897" cy="0"/>
          </a:xfrm>
          <a:custGeom>
            <a:avLst/>
            <a:gdLst/>
            <a:ahLst/>
            <a:cxnLst/>
            <a:rect l="l" t="t" r="r" b="b"/>
            <a:pathLst>
              <a:path w="4975859">
                <a:moveTo>
                  <a:pt x="0" y="0"/>
                </a:moveTo>
                <a:lnTo>
                  <a:pt x="4975764" y="0"/>
                </a:lnTo>
              </a:path>
            </a:pathLst>
          </a:custGeom>
          <a:ln w="12565">
            <a:solidFill>
              <a:srgbClr val="FFFFFF"/>
            </a:solidFill>
          </a:ln>
        </p:spPr>
        <p:txBody>
          <a:bodyPr wrap="square" lIns="0" tIns="0" rIns="0" bIns="0" rtlCol="0"/>
          <a:lstStyle/>
          <a:p>
            <a:endParaRPr sz="1200" dirty="0"/>
          </a:p>
        </p:txBody>
      </p:sp>
      <p:sp>
        <p:nvSpPr>
          <p:cNvPr id="20" name="object 9"/>
          <p:cNvSpPr/>
          <p:nvPr userDrawn="1"/>
        </p:nvSpPr>
        <p:spPr>
          <a:xfrm>
            <a:off x="9177005" y="4407783"/>
            <a:ext cx="3080897" cy="0"/>
          </a:xfrm>
          <a:custGeom>
            <a:avLst/>
            <a:gdLst/>
            <a:ahLst/>
            <a:cxnLst/>
            <a:rect l="l" t="t" r="r" b="b"/>
            <a:pathLst>
              <a:path w="4975859">
                <a:moveTo>
                  <a:pt x="0" y="0"/>
                </a:moveTo>
                <a:lnTo>
                  <a:pt x="4975764" y="0"/>
                </a:lnTo>
              </a:path>
            </a:pathLst>
          </a:custGeom>
          <a:ln w="12565">
            <a:solidFill>
              <a:srgbClr val="FFFFFF"/>
            </a:solidFill>
          </a:ln>
        </p:spPr>
        <p:txBody>
          <a:bodyPr wrap="square" lIns="0" tIns="0" rIns="0" bIns="0" rtlCol="0"/>
          <a:lstStyle/>
          <a:p>
            <a:endParaRPr sz="1200" dirty="0"/>
          </a:p>
        </p:txBody>
      </p:sp>
      <p:pic>
        <p:nvPicPr>
          <p:cNvPr id="23" name="Picture 22"/>
          <p:cNvPicPr>
            <a:picLocks noChangeAspect="1"/>
          </p:cNvPicPr>
          <p:nvPr userDrawn="1"/>
        </p:nvPicPr>
        <p:blipFill rotWithShape="1">
          <a:blip r:embed="rId6" cstate="print">
            <a:extLst>
              <a:ext uri="{28A0092B-C50C-407E-A947-70E740481C1C}">
                <a14:useLocalDpi xmlns:a14="http://schemas.microsoft.com/office/drawing/2010/main" val="0"/>
              </a:ext>
            </a:extLst>
          </a:blip>
          <a:srcRect r="-9" b="-19"/>
          <a:stretch/>
        </p:blipFill>
        <p:spPr>
          <a:xfrm>
            <a:off x="-45720" y="-45720"/>
            <a:ext cx="7334905" cy="5567856"/>
          </a:xfrm>
          <a:prstGeom prst="rect">
            <a:avLst/>
          </a:prstGeom>
        </p:spPr>
      </p:pic>
      <p:sp>
        <p:nvSpPr>
          <p:cNvPr id="4" name="TextBox 1">
            <a:extLst>
              <a:ext uri="{FF2B5EF4-FFF2-40B4-BE49-F238E27FC236}">
                <a16:creationId xmlns:a16="http://schemas.microsoft.com/office/drawing/2014/main" id="{EFB811FE-434D-B46A-D211-4C212736B86C}"/>
              </a:ext>
            </a:extLst>
          </p:cNvPr>
          <p:cNvSpPr txBox="1"/>
          <p:nvPr userDrawn="1"/>
        </p:nvSpPr>
        <p:spPr>
          <a:xfrm rot="20616483">
            <a:off x="2033666" y="1337873"/>
            <a:ext cx="10837889" cy="5711252"/>
          </a:xfrm>
          <a:prstGeom prst="rect">
            <a:avLst/>
          </a:prstGeom>
        </p:spPr>
        <p:txBody>
          <a:bodyPr vert="horz" wrap="square" lIns="0" tIns="0" rIns="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3900" dirty="0">
              <a:solidFill>
                <a:schemeClr val="tx1">
                  <a:lumMod val="50000"/>
                  <a:alpha val="25000"/>
                </a:schemeClr>
              </a:solidFill>
            </a:endParaRPr>
          </a:p>
        </p:txBody>
      </p:sp>
    </p:spTree>
    <p:extLst>
      <p:ext uri="{BB962C8B-B14F-4D97-AF65-F5344CB8AC3E}">
        <p14:creationId xmlns:p14="http://schemas.microsoft.com/office/powerpoint/2010/main" val="40521703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F8D7F-2AE8-42E4-89D8-614E8CD88219}"/>
              </a:ext>
            </a:extLst>
          </p:cNvPr>
          <p:cNvSpPr>
            <a:spLocks noGrp="1"/>
          </p:cNvSpPr>
          <p:nvPr>
            <p:ph type="title"/>
          </p:nvPr>
        </p:nvSpPr>
        <p:spPr/>
        <p:txBody>
          <a:bodyPr/>
          <a:lstStyle/>
          <a:p>
            <a:r>
              <a:rPr lang="en-US"/>
              <a:t>Click to edit Master title style</a:t>
            </a:r>
            <a:endParaRPr lang="en-GB"/>
          </a:p>
        </p:txBody>
      </p:sp>
      <p:sp>
        <p:nvSpPr>
          <p:cNvPr id="3" name="Chart Placeholder 2">
            <a:extLst>
              <a:ext uri="{FF2B5EF4-FFF2-40B4-BE49-F238E27FC236}">
                <a16:creationId xmlns:a16="http://schemas.microsoft.com/office/drawing/2014/main" id="{F47F413B-A025-4994-8452-87575E1B0F6E}"/>
              </a:ext>
            </a:extLst>
          </p:cNvPr>
          <p:cNvSpPr>
            <a:spLocks noGrp="1"/>
          </p:cNvSpPr>
          <p:nvPr>
            <p:ph type="chart" idx="1"/>
          </p:nvPr>
        </p:nvSpPr>
        <p:spPr/>
        <p:txBody>
          <a:bodyPr/>
          <a:lstStyle/>
          <a:p>
            <a:endParaRPr lang="en-GB" dirty="0"/>
          </a:p>
        </p:txBody>
      </p:sp>
      <p:sp>
        <p:nvSpPr>
          <p:cNvPr id="4" name="Footer Placeholder 3">
            <a:extLst>
              <a:ext uri="{FF2B5EF4-FFF2-40B4-BE49-F238E27FC236}">
                <a16:creationId xmlns:a16="http://schemas.microsoft.com/office/drawing/2014/main" id="{5274DDE2-3080-42C9-8EDE-9B3F605CF701}"/>
              </a:ext>
            </a:extLst>
          </p:cNvPr>
          <p:cNvSpPr>
            <a:spLocks noGrp="1"/>
          </p:cNvSpPr>
          <p:nvPr>
            <p:ph type="ftr" sz="quarter" idx="10"/>
          </p:nvPr>
        </p:nvSpPr>
        <p:spPr/>
        <p:txBody>
          <a:bodyPr/>
          <a:lstStyle/>
          <a:p>
            <a:endParaRPr lang="en-GB" dirty="0"/>
          </a:p>
        </p:txBody>
      </p:sp>
      <p:sp>
        <p:nvSpPr>
          <p:cNvPr id="5" name="Slide Number Placeholder 4">
            <a:extLst>
              <a:ext uri="{FF2B5EF4-FFF2-40B4-BE49-F238E27FC236}">
                <a16:creationId xmlns:a16="http://schemas.microsoft.com/office/drawing/2014/main" id="{42AE1DEE-7027-481E-BFB9-74C9733A764B}"/>
              </a:ext>
            </a:extLst>
          </p:cNvPr>
          <p:cNvSpPr>
            <a:spLocks noGrp="1"/>
          </p:cNvSpPr>
          <p:nvPr>
            <p:ph type="sldNum" sz="quarter" idx="11"/>
          </p:nvPr>
        </p:nvSpPr>
        <p:spPr/>
        <p:txBody>
          <a:bodyPr/>
          <a:lstStyle/>
          <a:p>
            <a:fld id="{770F188E-274D-49B2-AB27-2F89665B2F20}" type="slidenum">
              <a:rPr lang="en-GB" smtClean="0"/>
              <a:pPr/>
              <a:t>‹#›</a:t>
            </a:fld>
            <a:endParaRPr lang="en-GB" dirty="0"/>
          </a:p>
        </p:txBody>
      </p:sp>
    </p:spTree>
    <p:extLst>
      <p:ext uri="{BB962C8B-B14F-4D97-AF65-F5344CB8AC3E}">
        <p14:creationId xmlns:p14="http://schemas.microsoft.com/office/powerpoint/2010/main" val="3976743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A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770F188E-274D-49B2-AB27-2F89665B2F20}" type="slidenum">
              <a:rPr lang="en-GB" smtClean="0"/>
              <a:pPr/>
              <a:t>‹#›</a:t>
            </a:fld>
            <a:endParaRPr lang="en-GB" dirty="0"/>
          </a:p>
        </p:txBody>
      </p:sp>
      <p:sp>
        <p:nvSpPr>
          <p:cNvPr id="8" name="Footer Placeholder 4"/>
          <p:cNvSpPr>
            <a:spLocks noGrp="1"/>
          </p:cNvSpPr>
          <p:nvPr>
            <p:ph type="ftr" sz="quarter" idx="11"/>
          </p:nvPr>
        </p:nvSpPr>
        <p:spPr>
          <a:xfrm>
            <a:off x="10486503" y="6521541"/>
            <a:ext cx="1008000" cy="199934"/>
          </a:xfrm>
        </p:spPr>
        <p:txBody>
          <a:bodyPr/>
          <a:lstStyle>
            <a:lvl1pPr>
              <a:defRPr>
                <a:solidFill>
                  <a:schemeClr val="bg1"/>
                </a:solidFill>
              </a:defRPr>
            </a:lvl1pPr>
          </a:lstStyle>
          <a:p>
            <a:endParaRPr lang="en-GB" dirty="0"/>
          </a:p>
        </p:txBody>
      </p:sp>
      <p:sp>
        <p:nvSpPr>
          <p:cNvPr id="5" name="Title 4"/>
          <p:cNvSpPr>
            <a:spLocks noGrp="1"/>
          </p:cNvSpPr>
          <p:nvPr>
            <p:ph type="title"/>
          </p:nvPr>
        </p:nvSpPr>
        <p:spPr>
          <a:xfrm>
            <a:off x="8395200" y="1594022"/>
            <a:ext cx="2887200" cy="2261578"/>
          </a:xfrm>
        </p:spPr>
        <p:txBody>
          <a:bodyPr/>
          <a:lstStyle>
            <a:lvl1pPr>
              <a:lnSpc>
                <a:spcPct val="95000"/>
              </a:lnSpc>
              <a:defRPr sz="3600">
                <a:solidFill>
                  <a:schemeClr val="bg1"/>
                </a:solidFill>
              </a:defRPr>
            </a:lvl1pPr>
          </a:lstStyle>
          <a:p>
            <a:r>
              <a:rPr lang="en-US"/>
              <a:t>Click to edit Master title style</a:t>
            </a:r>
            <a:endParaRPr lang="en-GB"/>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5673" y="6564001"/>
            <a:ext cx="590399" cy="115013"/>
          </a:xfrm>
          <a:prstGeom prst="rect">
            <a:avLst/>
          </a:prstGeom>
        </p:spPr>
      </p:pic>
      <p:pic>
        <p:nvPicPr>
          <p:cNvPr id="2" name="Picture 4" descr="Image result for transport focus logo">
            <a:extLst>
              <a:ext uri="{FF2B5EF4-FFF2-40B4-BE49-F238E27FC236}">
                <a16:creationId xmlns:a16="http://schemas.microsoft.com/office/drawing/2014/main" id="{4E87D720-7ECC-6988-19B4-2DC9340A094F}"/>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486503" y="6404148"/>
            <a:ext cx="937137" cy="3748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
            <a:extLst>
              <a:ext uri="{FF2B5EF4-FFF2-40B4-BE49-F238E27FC236}">
                <a16:creationId xmlns:a16="http://schemas.microsoft.com/office/drawing/2014/main" id="{0A5BECDA-C0AA-565A-4C83-8F6CF70DE3AC}"/>
              </a:ext>
            </a:extLst>
          </p:cNvPr>
          <p:cNvSpPr txBox="1"/>
          <p:nvPr userDrawn="1"/>
        </p:nvSpPr>
        <p:spPr>
          <a:xfrm rot="20616483">
            <a:off x="2033666" y="1337873"/>
            <a:ext cx="10837889" cy="5711252"/>
          </a:xfrm>
          <a:prstGeom prst="rect">
            <a:avLst/>
          </a:prstGeom>
        </p:spPr>
        <p:txBody>
          <a:bodyPr vert="horz" wrap="square" lIns="0" tIns="0" rIns="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3900" dirty="0">
              <a:solidFill>
                <a:schemeClr val="tx1">
                  <a:lumMod val="50000"/>
                  <a:alpha val="25000"/>
                </a:schemeClr>
              </a:solidFill>
            </a:endParaRPr>
          </a:p>
        </p:txBody>
      </p:sp>
    </p:spTree>
    <p:extLst>
      <p:ext uri="{BB962C8B-B14F-4D97-AF65-F5344CB8AC3E}">
        <p14:creationId xmlns:p14="http://schemas.microsoft.com/office/powerpoint/2010/main" val="2523810522"/>
      </p:ext>
    </p:extLst>
  </p:cSld>
  <p:clrMapOvr>
    <a:masterClrMapping/>
  </p:clrMapOvr>
  <p:extLst>
    <p:ext uri="{DCECCB84-F9BA-43D5-87BE-67443E8EF086}">
      <p15:sldGuideLst xmlns:p15="http://schemas.microsoft.com/office/powerpoint/2012/main">
        <p15:guide id="1" pos="526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B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770F188E-274D-49B2-AB27-2F89665B2F20}" type="slidenum">
              <a:rPr lang="en-GB" smtClean="0"/>
              <a:pPr/>
              <a:t>‹#›</a:t>
            </a:fld>
            <a:endParaRPr lang="en-GB" dirty="0"/>
          </a:p>
        </p:txBody>
      </p:sp>
      <p:sp>
        <p:nvSpPr>
          <p:cNvPr id="8" name="Footer Placeholder 4"/>
          <p:cNvSpPr>
            <a:spLocks noGrp="1"/>
          </p:cNvSpPr>
          <p:nvPr>
            <p:ph type="ftr" sz="quarter" idx="11"/>
          </p:nvPr>
        </p:nvSpPr>
        <p:spPr>
          <a:xfrm>
            <a:off x="10486503" y="6521541"/>
            <a:ext cx="1008000" cy="199934"/>
          </a:xfrm>
        </p:spPr>
        <p:txBody>
          <a:bodyPr/>
          <a:lstStyle>
            <a:lvl1pPr>
              <a:defRPr>
                <a:solidFill>
                  <a:schemeClr val="bg1"/>
                </a:solidFill>
              </a:defRPr>
            </a:lvl1pPr>
          </a:lstStyle>
          <a:p>
            <a:endParaRPr lang="en-GB" dirty="0"/>
          </a:p>
        </p:txBody>
      </p:sp>
      <p:sp>
        <p:nvSpPr>
          <p:cNvPr id="5" name="Title 4"/>
          <p:cNvSpPr>
            <a:spLocks noGrp="1"/>
          </p:cNvSpPr>
          <p:nvPr>
            <p:ph type="title"/>
          </p:nvPr>
        </p:nvSpPr>
        <p:spPr>
          <a:xfrm>
            <a:off x="8395200" y="1594022"/>
            <a:ext cx="2887200" cy="2261578"/>
          </a:xfrm>
        </p:spPr>
        <p:txBody>
          <a:bodyPr/>
          <a:lstStyle>
            <a:lvl1pPr>
              <a:lnSpc>
                <a:spcPct val="95000"/>
              </a:lnSpc>
              <a:defRPr sz="3600">
                <a:solidFill>
                  <a:schemeClr val="bg1"/>
                </a:solidFill>
              </a:defRPr>
            </a:lvl1pPr>
          </a:lstStyle>
          <a:p>
            <a:r>
              <a:rPr lang="en-US"/>
              <a:t>Click to edit Master title style</a:t>
            </a:r>
            <a:endParaRPr lang="en-GB"/>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5673" y="6564001"/>
            <a:ext cx="590399" cy="115013"/>
          </a:xfrm>
          <a:prstGeom prst="rect">
            <a:avLst/>
          </a:prstGeom>
        </p:spPr>
      </p:pic>
      <p:pic>
        <p:nvPicPr>
          <p:cNvPr id="2" name="Picture 4" descr="Image result for transport focus logo">
            <a:extLst>
              <a:ext uri="{FF2B5EF4-FFF2-40B4-BE49-F238E27FC236}">
                <a16:creationId xmlns:a16="http://schemas.microsoft.com/office/drawing/2014/main" id="{629B8694-1D41-908B-466C-2BB8AEF8FD0B}"/>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486503" y="6404148"/>
            <a:ext cx="937137" cy="3748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
            <a:extLst>
              <a:ext uri="{FF2B5EF4-FFF2-40B4-BE49-F238E27FC236}">
                <a16:creationId xmlns:a16="http://schemas.microsoft.com/office/drawing/2014/main" id="{6F65DBEA-1B54-D71C-56D3-E53989671767}"/>
              </a:ext>
            </a:extLst>
          </p:cNvPr>
          <p:cNvSpPr txBox="1"/>
          <p:nvPr userDrawn="1"/>
        </p:nvSpPr>
        <p:spPr>
          <a:xfrm rot="20616483">
            <a:off x="2033666" y="1337873"/>
            <a:ext cx="10837889" cy="5711252"/>
          </a:xfrm>
          <a:prstGeom prst="rect">
            <a:avLst/>
          </a:prstGeom>
        </p:spPr>
        <p:txBody>
          <a:bodyPr vert="horz" wrap="square" lIns="0" tIns="0" rIns="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3900" dirty="0">
              <a:solidFill>
                <a:schemeClr val="tx1">
                  <a:lumMod val="50000"/>
                  <a:alpha val="25000"/>
                </a:schemeClr>
              </a:solidFill>
            </a:endParaRPr>
          </a:p>
        </p:txBody>
      </p:sp>
    </p:spTree>
    <p:extLst>
      <p:ext uri="{BB962C8B-B14F-4D97-AF65-F5344CB8AC3E}">
        <p14:creationId xmlns:p14="http://schemas.microsoft.com/office/powerpoint/2010/main" val="1511051648"/>
      </p:ext>
    </p:extLst>
  </p:cSld>
  <p:clrMapOvr>
    <a:masterClrMapping/>
  </p:clrMapOvr>
  <p:extLst>
    <p:ext uri="{DCECCB84-F9BA-43D5-87BE-67443E8EF086}">
      <p15:sldGuideLst xmlns:p15="http://schemas.microsoft.com/office/powerpoint/2012/main">
        <p15:guide id="1" pos="526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C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accent4"/>
                </a:solidFill>
              </a:defRPr>
            </a:lvl1pPr>
          </a:lstStyle>
          <a:p>
            <a:fld id="{770F188E-274D-49B2-AB27-2F89665B2F20}" type="slidenum">
              <a:rPr lang="en-GB" smtClean="0"/>
              <a:pPr/>
              <a:t>‹#›</a:t>
            </a:fld>
            <a:endParaRPr lang="en-GB" dirty="0"/>
          </a:p>
        </p:txBody>
      </p:sp>
      <p:sp>
        <p:nvSpPr>
          <p:cNvPr id="8" name="Footer Placeholder 4"/>
          <p:cNvSpPr>
            <a:spLocks noGrp="1"/>
          </p:cNvSpPr>
          <p:nvPr>
            <p:ph type="ftr" sz="quarter" idx="11"/>
          </p:nvPr>
        </p:nvSpPr>
        <p:spPr>
          <a:xfrm>
            <a:off x="10486503" y="6521541"/>
            <a:ext cx="1008000" cy="199934"/>
          </a:xfrm>
        </p:spPr>
        <p:txBody>
          <a:bodyPr/>
          <a:lstStyle>
            <a:lvl1pPr>
              <a:defRPr>
                <a:solidFill>
                  <a:schemeClr val="accent4"/>
                </a:solidFill>
              </a:defRPr>
            </a:lvl1pPr>
          </a:lstStyle>
          <a:p>
            <a:endParaRPr lang="en-GB" dirty="0"/>
          </a:p>
        </p:txBody>
      </p:sp>
      <p:sp>
        <p:nvSpPr>
          <p:cNvPr id="5" name="Title 4"/>
          <p:cNvSpPr>
            <a:spLocks noGrp="1"/>
          </p:cNvSpPr>
          <p:nvPr>
            <p:ph type="title"/>
          </p:nvPr>
        </p:nvSpPr>
        <p:spPr>
          <a:xfrm>
            <a:off x="8395200" y="1594022"/>
            <a:ext cx="2887200" cy="2261578"/>
          </a:xfrm>
        </p:spPr>
        <p:txBody>
          <a:bodyPr/>
          <a:lstStyle>
            <a:lvl1pPr>
              <a:lnSpc>
                <a:spcPct val="95000"/>
              </a:lnSpc>
              <a:defRPr sz="3600">
                <a:solidFill>
                  <a:schemeClr val="accent1"/>
                </a:solidFill>
              </a:defRPr>
            </a:lvl1pPr>
          </a:lstStyle>
          <a:p>
            <a:r>
              <a:rPr lang="en-US"/>
              <a:t>Click to edit Master title style</a:t>
            </a:r>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5673" y="6564001"/>
            <a:ext cx="590400" cy="115013"/>
          </a:xfrm>
          <a:prstGeom prst="rect">
            <a:avLst/>
          </a:prstGeom>
        </p:spPr>
      </p:pic>
      <p:pic>
        <p:nvPicPr>
          <p:cNvPr id="2" name="Picture 4" descr="Image result for transport focus logo">
            <a:extLst>
              <a:ext uri="{FF2B5EF4-FFF2-40B4-BE49-F238E27FC236}">
                <a16:creationId xmlns:a16="http://schemas.microsoft.com/office/drawing/2014/main" id="{3957CD5E-8159-D796-280E-44272E3B11FF}"/>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486503" y="6404148"/>
            <a:ext cx="937137" cy="3748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
            <a:extLst>
              <a:ext uri="{FF2B5EF4-FFF2-40B4-BE49-F238E27FC236}">
                <a16:creationId xmlns:a16="http://schemas.microsoft.com/office/drawing/2014/main" id="{BEF3E88F-0499-3F8A-911C-D3464819ED30}"/>
              </a:ext>
            </a:extLst>
          </p:cNvPr>
          <p:cNvSpPr txBox="1"/>
          <p:nvPr userDrawn="1"/>
        </p:nvSpPr>
        <p:spPr>
          <a:xfrm rot="20616483">
            <a:off x="2033666" y="1337873"/>
            <a:ext cx="10837889" cy="5711252"/>
          </a:xfrm>
          <a:prstGeom prst="rect">
            <a:avLst/>
          </a:prstGeom>
        </p:spPr>
        <p:txBody>
          <a:bodyPr vert="horz" wrap="square" lIns="0" tIns="0" rIns="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3900" dirty="0">
              <a:solidFill>
                <a:schemeClr val="tx1">
                  <a:lumMod val="50000"/>
                  <a:alpha val="25000"/>
                </a:schemeClr>
              </a:solidFill>
            </a:endParaRPr>
          </a:p>
        </p:txBody>
      </p:sp>
    </p:spTree>
    <p:extLst>
      <p:ext uri="{BB962C8B-B14F-4D97-AF65-F5344CB8AC3E}">
        <p14:creationId xmlns:p14="http://schemas.microsoft.com/office/powerpoint/2010/main" val="1830390076"/>
      </p:ext>
    </p:extLst>
  </p:cSld>
  <p:clrMapOvr>
    <a:masterClrMapping/>
  </p:clrMapOvr>
  <p:extLst>
    <p:ext uri="{DCECCB84-F9BA-43D5-87BE-67443E8EF086}">
      <p15:sldGuideLst xmlns:p15="http://schemas.microsoft.com/office/powerpoint/2012/main">
        <p15:guide id="1" pos="526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364706" y="1162800"/>
            <a:ext cx="5347870" cy="5253875"/>
          </a:xfrm>
        </p:spPr>
        <p:txBody>
          <a:bodyPr/>
          <a:lstStyle>
            <a:lvl1pPr>
              <a:lnSpc>
                <a:spcPts val="2000"/>
              </a:lnSpc>
              <a:defRPr/>
            </a:lvl1pPr>
            <a:lvl2pPr>
              <a:lnSpc>
                <a:spcPts val="2000"/>
              </a:lnSpc>
              <a:defRPr/>
            </a:lvl2pPr>
            <a:lvl3pPr>
              <a:lnSpc>
                <a:spcPts val="2000"/>
              </a:lnSpc>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70F188E-274D-49B2-AB27-2F89665B2F20}" type="slidenum">
              <a:rPr lang="en-GB" smtClean="0"/>
              <a:t>‹#›</a:t>
            </a:fld>
            <a:endParaRPr lang="en-GB" dirty="0"/>
          </a:p>
        </p:txBody>
      </p:sp>
      <p:sp>
        <p:nvSpPr>
          <p:cNvPr id="14" name="Content Placeholder 13"/>
          <p:cNvSpPr>
            <a:spLocks noGrp="1"/>
          </p:cNvSpPr>
          <p:nvPr>
            <p:ph sz="quarter" idx="13"/>
          </p:nvPr>
        </p:nvSpPr>
        <p:spPr>
          <a:xfrm>
            <a:off x="489601" y="1162799"/>
            <a:ext cx="5390500" cy="5253875"/>
          </a:xfrm>
        </p:spPr>
        <p:txBody>
          <a:bodyPr/>
          <a:lstStyle>
            <a:lvl1pPr>
              <a:lnSpc>
                <a:spcPts val="2000"/>
              </a:lnSpc>
              <a:defRPr/>
            </a:lvl1pPr>
            <a:lvl2pPr>
              <a:lnSpc>
                <a:spcPts val="2000"/>
              </a:lnSpc>
              <a:defRPr/>
            </a:lvl2pPr>
            <a:lvl3pPr>
              <a:lnSpc>
                <a:spcPts val="2000"/>
              </a:lnSpc>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itle 16"/>
          <p:cNvSpPr>
            <a:spLocks noGrp="1"/>
          </p:cNvSpPr>
          <p:nvPr>
            <p:ph type="title"/>
          </p:nvPr>
        </p:nvSpPr>
        <p:spPr/>
        <p:txBody>
          <a:bodyPr/>
          <a:lstStyle/>
          <a:p>
            <a:r>
              <a:rPr lang="en-US"/>
              <a:t>Click to edit Master title style</a:t>
            </a:r>
            <a:endParaRPr lang="en-GB"/>
          </a:p>
        </p:txBody>
      </p:sp>
      <p:sp>
        <p:nvSpPr>
          <p:cNvPr id="8" name="Text Placeholder 7"/>
          <p:cNvSpPr>
            <a:spLocks noGrp="1"/>
          </p:cNvSpPr>
          <p:nvPr>
            <p:ph type="body" sz="quarter" idx="14" hasCustomPrompt="1"/>
          </p:nvPr>
        </p:nvSpPr>
        <p:spPr>
          <a:xfrm>
            <a:off x="489014" y="5992812"/>
            <a:ext cx="6240463" cy="423862"/>
          </a:xfrm>
        </p:spPr>
        <p:txBody>
          <a:bodyPr vert="horz" wrap="square" lIns="0" tIns="0" rIns="0" bIns="0" rtlCol="0" anchor="b">
            <a:noAutofit/>
          </a:bodyPr>
          <a:lstStyle>
            <a:lvl1pPr marL="0">
              <a:lnSpc>
                <a:spcPct val="100000"/>
              </a:lnSpc>
              <a:spcAft>
                <a:spcPts val="0"/>
              </a:spcAft>
              <a:defRPr lang="en-US" sz="900" b="0" baseline="0" dirty="0" smtClean="0">
                <a:solidFill>
                  <a:srgbClr val="685C45"/>
                </a:solidFill>
                <a:latin typeface="Calibri Light"/>
              </a:defRPr>
            </a:lvl1pPr>
          </a:lstStyle>
          <a:p>
            <a:pPr marL="12700" lvl="0"/>
            <a:r>
              <a:rPr lang="en-US"/>
              <a:t>Enter question / base details here. Text is bottom aligned and should appear in Calibri Light 9pt. Delete this text box if not required. If the text box is required in a different position, copy the text box and paste it into a different location. </a:t>
            </a:r>
          </a:p>
        </p:txBody>
      </p:sp>
    </p:spTree>
    <p:extLst>
      <p:ext uri="{BB962C8B-B14F-4D97-AF65-F5344CB8AC3E}">
        <p14:creationId xmlns:p14="http://schemas.microsoft.com/office/powerpoint/2010/main" val="3850630770"/>
      </p:ext>
    </p:extLst>
  </p:cSld>
  <p:clrMapOvr>
    <a:masterClrMapping/>
  </p:clrMapOvr>
  <p:extLst>
    <p:ext uri="{DCECCB84-F9BA-43D5-87BE-67443E8EF086}">
      <p15:sldGuideLst xmlns:p15="http://schemas.microsoft.com/office/powerpoint/2012/main">
        <p15:guide id="1" orient="horz" pos="2160" userDrawn="1">
          <p15:clr>
            <a:srgbClr val="FBAE40"/>
          </p15:clr>
        </p15:guide>
        <p15:guide id="3" pos="3704" userDrawn="1">
          <p15:clr>
            <a:srgbClr val="FBAE40"/>
          </p15:clr>
        </p15:guide>
        <p15:guide id="4" pos="399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S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364706" y="1162800"/>
            <a:ext cx="5347870" cy="5253875"/>
          </a:xfrm>
        </p:spPr>
        <p:txBody>
          <a:bodyPr/>
          <a:lstStyle>
            <a:lvl1pPr>
              <a:lnSpc>
                <a:spcPct val="100000"/>
              </a:lnSpc>
              <a:spcAft>
                <a:spcPts val="500"/>
              </a:spcAft>
              <a:defRPr sz="1000"/>
            </a:lvl1pPr>
            <a:lvl2pPr>
              <a:lnSpc>
                <a:spcPts val="1300"/>
              </a:lnSpc>
              <a:spcAft>
                <a:spcPts val="500"/>
              </a:spcAft>
              <a:defRPr sz="1000"/>
            </a:lvl2pPr>
            <a:lvl3pPr>
              <a:lnSpc>
                <a:spcPct val="100000"/>
              </a:lnSpc>
              <a:defRPr sz="1000"/>
            </a:lvl3pPr>
            <a:lvl4pPr>
              <a:lnSpc>
                <a:spcPct val="100000"/>
              </a:lnSpc>
              <a:defRPr sz="1000"/>
            </a:lvl4pPr>
            <a:lvl5pPr>
              <a:lnSpc>
                <a:spcPct val="100000"/>
              </a:lnSpc>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70F188E-274D-49B2-AB27-2F89665B2F20}" type="slidenum">
              <a:rPr lang="en-GB" smtClean="0"/>
              <a:t>‹#›</a:t>
            </a:fld>
            <a:endParaRPr lang="en-GB" dirty="0"/>
          </a:p>
        </p:txBody>
      </p:sp>
      <p:sp>
        <p:nvSpPr>
          <p:cNvPr id="14" name="Content Placeholder 13"/>
          <p:cNvSpPr>
            <a:spLocks noGrp="1"/>
          </p:cNvSpPr>
          <p:nvPr>
            <p:ph sz="quarter" idx="13"/>
          </p:nvPr>
        </p:nvSpPr>
        <p:spPr>
          <a:xfrm>
            <a:off x="489600" y="1162799"/>
            <a:ext cx="5427013" cy="5253875"/>
          </a:xfrm>
        </p:spPr>
        <p:txBody>
          <a:bodyPr/>
          <a:lstStyle>
            <a:lvl1pPr>
              <a:lnSpc>
                <a:spcPct val="100000"/>
              </a:lnSpc>
              <a:spcAft>
                <a:spcPts val="500"/>
              </a:spcAft>
              <a:defRPr sz="1000"/>
            </a:lvl1pPr>
            <a:lvl2pPr>
              <a:lnSpc>
                <a:spcPts val="1300"/>
              </a:lnSpc>
              <a:spcAft>
                <a:spcPts val="500"/>
              </a:spcAft>
              <a:defRPr sz="1000"/>
            </a:lvl2pPr>
            <a:lvl3pPr>
              <a:lnSpc>
                <a:spcPct val="100000"/>
              </a:lnSpc>
              <a:defRPr sz="1000"/>
            </a:lvl3pPr>
            <a:lvl4pPr>
              <a:lnSpc>
                <a:spcPct val="100000"/>
              </a:lnSpc>
              <a:defRPr sz="1000"/>
            </a:lvl4pPr>
            <a:lvl5pPr>
              <a:lnSpc>
                <a:spcPct val="100000"/>
              </a:lnSpc>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itle 16"/>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99208775"/>
      </p:ext>
    </p:extLst>
  </p:cSld>
  <p:clrMapOvr>
    <a:masterClrMapping/>
  </p:clrMapOvr>
  <p:extLst>
    <p:ext uri="{DCECCB84-F9BA-43D5-87BE-67443E8EF086}">
      <p15:sldGuideLst xmlns:p15="http://schemas.microsoft.com/office/powerpoint/2012/main">
        <p15:guide id="1" orient="horz" pos="2160">
          <p15:clr>
            <a:srgbClr val="FBAE40"/>
          </p15:clr>
        </p15:guide>
        <p15:guide id="2" pos="3727">
          <p15:clr>
            <a:srgbClr val="FBAE40"/>
          </p15:clr>
        </p15:guide>
        <p15:guide id="3" pos="399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9602" y="1162800"/>
            <a:ext cx="3528000" cy="5253874"/>
          </a:xfrm>
        </p:spPr>
        <p:txBody>
          <a:bodyPr/>
          <a:lstStyle>
            <a:lvl1pPr>
              <a:lnSpc>
                <a:spcPts val="2000"/>
              </a:lnSpc>
              <a:defRPr/>
            </a:lvl1pPr>
            <a:lvl2pPr>
              <a:lnSpc>
                <a:spcPts val="2000"/>
              </a:lnSpc>
              <a:defRPr/>
            </a:lvl2pPr>
            <a:lvl3pPr>
              <a:lnSpc>
                <a:spcPts val="2000"/>
              </a:lnSpc>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35729" y="1162799"/>
            <a:ext cx="3528000" cy="5253875"/>
          </a:xfrm>
        </p:spPr>
        <p:txBody>
          <a:bodyPr/>
          <a:lstStyle>
            <a:lvl1pPr>
              <a:lnSpc>
                <a:spcPts val="2000"/>
              </a:lnSpc>
              <a:defRPr/>
            </a:lvl1pPr>
            <a:lvl2pPr>
              <a:lnSpc>
                <a:spcPts val="2000"/>
              </a:lnSpc>
              <a:defRPr/>
            </a:lvl2pPr>
            <a:lvl3pPr>
              <a:lnSpc>
                <a:spcPts val="2000"/>
              </a:lnSpc>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70F188E-274D-49B2-AB27-2F89665B2F20}" type="slidenum">
              <a:rPr lang="en-GB" smtClean="0"/>
              <a:t>‹#›</a:t>
            </a:fld>
            <a:endParaRPr lang="en-GB" dirty="0"/>
          </a:p>
        </p:txBody>
      </p:sp>
      <p:sp>
        <p:nvSpPr>
          <p:cNvPr id="11" name="Content Placeholder 10"/>
          <p:cNvSpPr>
            <a:spLocks noGrp="1"/>
          </p:cNvSpPr>
          <p:nvPr>
            <p:ph sz="quarter" idx="13"/>
          </p:nvPr>
        </p:nvSpPr>
        <p:spPr>
          <a:xfrm>
            <a:off x="8181856" y="1162800"/>
            <a:ext cx="3528000" cy="5253875"/>
          </a:xfrm>
        </p:spPr>
        <p:txBody>
          <a:bodyPr/>
          <a:lstStyle>
            <a:lvl1pPr>
              <a:lnSpc>
                <a:spcPts val="2000"/>
              </a:lnSpc>
              <a:defRPr/>
            </a:lvl1pPr>
            <a:lvl2pPr>
              <a:lnSpc>
                <a:spcPts val="2000"/>
              </a:lnSpc>
              <a:defRPr/>
            </a:lvl2pPr>
            <a:lvl3pPr>
              <a:lnSpc>
                <a:spcPts val="2000"/>
              </a:lnSpc>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p:cNvSpPr>
            <a:spLocks noGrp="1"/>
          </p:cNvSpPr>
          <p:nvPr>
            <p:ph type="title"/>
          </p:nvPr>
        </p:nvSpPr>
        <p:spPr/>
        <p:txBody>
          <a:bodyPr/>
          <a:lstStyle/>
          <a:p>
            <a:r>
              <a:rPr lang="en-US"/>
              <a:t>Click to edit Master title style</a:t>
            </a:r>
            <a:endParaRPr lang="en-GB"/>
          </a:p>
        </p:txBody>
      </p:sp>
      <p:sp>
        <p:nvSpPr>
          <p:cNvPr id="8" name="Text Placeholder 7"/>
          <p:cNvSpPr>
            <a:spLocks noGrp="1"/>
          </p:cNvSpPr>
          <p:nvPr>
            <p:ph type="body" sz="quarter" idx="14" hasCustomPrompt="1"/>
          </p:nvPr>
        </p:nvSpPr>
        <p:spPr>
          <a:xfrm>
            <a:off x="489014" y="5992812"/>
            <a:ext cx="6240463" cy="423862"/>
          </a:xfrm>
        </p:spPr>
        <p:txBody>
          <a:bodyPr vert="horz" wrap="square" lIns="0" tIns="0" rIns="0" bIns="0" rtlCol="0" anchor="b">
            <a:noAutofit/>
          </a:bodyPr>
          <a:lstStyle>
            <a:lvl1pPr marL="0">
              <a:lnSpc>
                <a:spcPct val="100000"/>
              </a:lnSpc>
              <a:spcAft>
                <a:spcPts val="0"/>
              </a:spcAft>
              <a:defRPr lang="en-US" sz="900" b="0" baseline="0" dirty="0" smtClean="0">
                <a:solidFill>
                  <a:srgbClr val="685C45"/>
                </a:solidFill>
                <a:latin typeface="Calibri Light"/>
              </a:defRPr>
            </a:lvl1pPr>
          </a:lstStyle>
          <a:p>
            <a:pPr marL="12700" lvl="0"/>
            <a:r>
              <a:rPr lang="en-US"/>
              <a:t>Enter question / base details here. Text is bottom aligned and should appear in Calibri Light 9pt. Delete this text box if not required. If the text box is required in a different position, copy the text box and paste it into a different location. </a:t>
            </a:r>
          </a:p>
        </p:txBody>
      </p:sp>
    </p:spTree>
    <p:extLst>
      <p:ext uri="{BB962C8B-B14F-4D97-AF65-F5344CB8AC3E}">
        <p14:creationId xmlns:p14="http://schemas.microsoft.com/office/powerpoint/2010/main" val="2510427269"/>
      </p:ext>
    </p:extLst>
  </p:cSld>
  <p:clrMapOvr>
    <a:masterClrMapping/>
  </p:clrMapOvr>
  <p:extLst>
    <p:ext uri="{DCECCB84-F9BA-43D5-87BE-67443E8EF086}">
      <p15:sldGuideLst xmlns:p15="http://schemas.microsoft.com/office/powerpoint/2012/main">
        <p15:guide id="1" pos="5155" userDrawn="1">
          <p15:clr>
            <a:srgbClr val="FBAE40"/>
          </p15:clr>
        </p15:guide>
        <p15:guide id="2" pos="272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Unique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9601" y="1138736"/>
            <a:ext cx="4298967" cy="5253874"/>
          </a:xfrm>
        </p:spPr>
        <p:txBody>
          <a:bodyPr/>
          <a:lstStyle>
            <a:lvl1pPr>
              <a:lnSpc>
                <a:spcPts val="2000"/>
              </a:lnSpc>
              <a:spcAft>
                <a:spcPts val="0"/>
              </a:spcAft>
              <a:defRPr/>
            </a:lvl1pPr>
            <a:lvl2pPr>
              <a:lnSpc>
                <a:spcPts val="2000"/>
              </a:lnSpc>
              <a:spcAft>
                <a:spcPts val="2000"/>
              </a:spcAft>
              <a:defRPr/>
            </a:lvl2pPr>
            <a:lvl3pPr>
              <a:lnSpc>
                <a:spcPts val="2000"/>
              </a:lnSpc>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70F188E-274D-49B2-AB27-2F89665B2F20}" type="slidenum">
              <a:rPr lang="en-GB" smtClean="0"/>
              <a:t>‹#›</a:t>
            </a:fld>
            <a:endParaRPr lang="en-GB" dirty="0"/>
          </a:p>
        </p:txBody>
      </p:sp>
      <p:sp>
        <p:nvSpPr>
          <p:cNvPr id="5" name="Title 4"/>
          <p:cNvSpPr>
            <a:spLocks noGrp="1"/>
          </p:cNvSpPr>
          <p:nvPr>
            <p:ph type="title"/>
          </p:nvPr>
        </p:nvSpPr>
        <p:spPr/>
        <p:txBody>
          <a:bodyPr/>
          <a:lstStyle/>
          <a:p>
            <a:r>
              <a:rPr lang="en-US"/>
              <a:t>Click to edit Master title style</a:t>
            </a:r>
            <a:endParaRPr lang="en-GB"/>
          </a:p>
        </p:txBody>
      </p:sp>
      <p:sp>
        <p:nvSpPr>
          <p:cNvPr id="8" name="Text Placeholder 7"/>
          <p:cNvSpPr>
            <a:spLocks noGrp="1"/>
          </p:cNvSpPr>
          <p:nvPr>
            <p:ph type="body" sz="quarter" idx="13" hasCustomPrompt="1"/>
          </p:nvPr>
        </p:nvSpPr>
        <p:spPr>
          <a:xfrm>
            <a:off x="489014" y="5992812"/>
            <a:ext cx="6240463" cy="423862"/>
          </a:xfrm>
        </p:spPr>
        <p:txBody>
          <a:bodyPr vert="horz" wrap="square" lIns="0" tIns="0" rIns="0" bIns="0" rtlCol="0" anchor="b">
            <a:noAutofit/>
          </a:bodyPr>
          <a:lstStyle>
            <a:lvl1pPr marL="0">
              <a:lnSpc>
                <a:spcPct val="100000"/>
              </a:lnSpc>
              <a:spcAft>
                <a:spcPts val="0"/>
              </a:spcAft>
              <a:defRPr lang="en-US" sz="900" b="0" baseline="0" dirty="0" smtClean="0">
                <a:solidFill>
                  <a:srgbClr val="685C45"/>
                </a:solidFill>
                <a:latin typeface="Calibri Light"/>
              </a:defRPr>
            </a:lvl1pPr>
          </a:lstStyle>
          <a:p>
            <a:pPr marL="12700" lvl="0"/>
            <a:r>
              <a:rPr lang="en-US"/>
              <a:t>Enter question / base details here. Text is bottom aligned and should appear in Calibri Light 9pt. Delete this text box if not required. If the text box is required in a different position, copy the text box and paste it into a different location. </a:t>
            </a:r>
          </a:p>
        </p:txBody>
      </p:sp>
    </p:spTree>
    <p:extLst>
      <p:ext uri="{BB962C8B-B14F-4D97-AF65-F5344CB8AC3E}">
        <p14:creationId xmlns:p14="http://schemas.microsoft.com/office/powerpoint/2010/main" val="3015688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358815"/>
            <a:ext cx="11233150" cy="430725"/>
          </a:xfrm>
          <a:prstGeom prst="rect">
            <a:avLst/>
          </a:prstGeom>
        </p:spPr>
        <p:txBody>
          <a:bodyPr vert="horz" lIns="0" tIns="0" rIns="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489014" y="1162249"/>
            <a:ext cx="11223562" cy="5254425"/>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10486503" y="6521541"/>
            <a:ext cx="1008000" cy="199934"/>
          </a:xfrm>
          <a:prstGeom prst="rect">
            <a:avLst/>
          </a:prstGeom>
        </p:spPr>
        <p:txBody>
          <a:bodyPr vert="horz" lIns="0" tIns="0" rIns="0" bIns="0" rtlCol="0" anchor="ctr"/>
          <a:lstStyle>
            <a:lvl1pPr algn="ctr">
              <a:defRPr sz="1000">
                <a:solidFill>
                  <a:srgbClr val="685C45"/>
                </a:solidFill>
                <a:latin typeface="+mj-lt"/>
              </a:defRPr>
            </a:lvl1pPr>
          </a:lstStyle>
          <a:p>
            <a:endParaRPr lang="en-GB" dirty="0"/>
          </a:p>
        </p:txBody>
      </p:sp>
      <p:sp>
        <p:nvSpPr>
          <p:cNvPr id="6" name="Slide Number Placeholder 5"/>
          <p:cNvSpPr>
            <a:spLocks noGrp="1"/>
          </p:cNvSpPr>
          <p:nvPr>
            <p:ph type="sldNum" sz="quarter" idx="4"/>
          </p:nvPr>
        </p:nvSpPr>
        <p:spPr>
          <a:xfrm>
            <a:off x="11493856" y="6521541"/>
            <a:ext cx="216000" cy="199934"/>
          </a:xfrm>
          <a:prstGeom prst="rect">
            <a:avLst/>
          </a:prstGeom>
        </p:spPr>
        <p:txBody>
          <a:bodyPr vert="horz" lIns="0" tIns="0" rIns="0" bIns="0" rtlCol="0" anchor="ctr"/>
          <a:lstStyle>
            <a:lvl1pPr algn="r">
              <a:defRPr sz="1000">
                <a:solidFill>
                  <a:srgbClr val="685C45"/>
                </a:solidFill>
                <a:latin typeface="+mj-lt"/>
              </a:defRPr>
            </a:lvl1pPr>
          </a:lstStyle>
          <a:p>
            <a:fld id="{770F188E-274D-49B2-AB27-2F89665B2F20}" type="slidenum">
              <a:rPr lang="en-GB" smtClean="0"/>
              <a:pPr/>
              <a:t>‹#›</a:t>
            </a:fld>
            <a:endParaRPr lang="en-GB" dirty="0"/>
          </a:p>
        </p:txBody>
      </p:sp>
      <p:pic>
        <p:nvPicPr>
          <p:cNvPr id="10" name="Picture 9"/>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9755673" y="6564001"/>
            <a:ext cx="590400" cy="115013"/>
          </a:xfrm>
          <a:prstGeom prst="rect">
            <a:avLst/>
          </a:prstGeom>
        </p:spPr>
      </p:pic>
      <p:pic>
        <p:nvPicPr>
          <p:cNvPr id="4" name="Picture 4" descr="Image result for transport focus logo">
            <a:extLst>
              <a:ext uri="{FF2B5EF4-FFF2-40B4-BE49-F238E27FC236}">
                <a16:creationId xmlns:a16="http://schemas.microsoft.com/office/drawing/2014/main" id="{6D4C3E94-21AC-343D-5E2A-BEE3DC55066A}"/>
              </a:ext>
            </a:extLst>
          </p:cNvPr>
          <p:cNvPicPr>
            <a:picLocks noChangeAspect="1" noChangeArrowheads="1"/>
          </p:cNvPicPr>
          <p:nvPr userDrawn="1"/>
        </p:nvPicPr>
        <p:blipFill>
          <a:blip r:embed="rId27" cstate="print">
            <a:extLst>
              <a:ext uri="{28A0092B-C50C-407E-A947-70E740481C1C}">
                <a14:useLocalDpi xmlns:a14="http://schemas.microsoft.com/office/drawing/2010/main" val="0"/>
              </a:ext>
            </a:extLst>
          </a:blip>
          <a:srcRect/>
          <a:stretch>
            <a:fillRect/>
          </a:stretch>
        </p:blipFill>
        <p:spPr bwMode="auto">
          <a:xfrm>
            <a:off x="10486503" y="6404148"/>
            <a:ext cx="937137" cy="37485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F1620F3-0362-8B93-0DEE-9433EB2DD3D1}"/>
              </a:ext>
            </a:extLst>
          </p:cNvPr>
          <p:cNvSpPr txBox="1"/>
          <p:nvPr userDrawn="1">
            <p:extLst>
              <p:ext uri="{1162E1C5-73C7-4A58-AE30-91384D911F3F}">
                <p184:classification xmlns:p184="http://schemas.microsoft.com/office/powerpoint/2018/4/main" val="ftr"/>
              </p:ext>
            </p:extLst>
          </p:nvPr>
        </p:nvSpPr>
        <p:spPr>
          <a:xfrm>
            <a:off x="5785612" y="6642100"/>
            <a:ext cx="649288" cy="152400"/>
          </a:xfrm>
          <a:prstGeom prst="rect">
            <a:avLst/>
          </a:prstGeom>
        </p:spPr>
        <p:txBody>
          <a:bodyPr horzOverflow="overflow" lIns="0" tIns="0" rIns="0" bIns="0">
            <a:spAutoFit/>
          </a:bodyPr>
          <a:lstStyle/>
          <a:p>
            <a:pPr algn="l"/>
            <a:r>
              <a:rPr lang="en-GB" sz="1000" dirty="0">
                <a:solidFill>
                  <a:srgbClr val="000000"/>
                </a:solidFill>
                <a:latin typeface="Calibri" panose="020F0502020204030204" pitchFamily="34" charset="0"/>
                <a:ea typeface="Calibri" panose="020F0502020204030204" pitchFamily="34" charset="0"/>
                <a:cs typeface="Calibri" panose="020F0502020204030204" pitchFamily="34" charset="0"/>
              </a:rPr>
              <a:t>RESTRICTED</a:t>
            </a:r>
          </a:p>
        </p:txBody>
      </p:sp>
      <p:sp>
        <p:nvSpPr>
          <p:cNvPr id="7" name="TextBox 6">
            <a:extLst>
              <a:ext uri="{FF2B5EF4-FFF2-40B4-BE49-F238E27FC236}">
                <a16:creationId xmlns:a16="http://schemas.microsoft.com/office/drawing/2014/main" id="{AF3640DA-DC4D-5450-1D2C-E07C2B175EF2}"/>
              </a:ext>
            </a:extLst>
          </p:cNvPr>
          <p:cNvSpPr txBox="1"/>
          <p:nvPr userDrawn="1"/>
        </p:nvSpPr>
        <p:spPr>
          <a:xfrm>
            <a:off x="1116767" y="3200400"/>
            <a:ext cx="10223292" cy="3056421"/>
          </a:xfrm>
          <a:prstGeom prst="rect">
            <a:avLst/>
          </a:prstGeom>
        </p:spPr>
        <p:txBody>
          <a:bodyPr vert="horz" wrap="square" lIns="0" tIns="0" rIns="0" bIns="0" rtlCol="0" anchor="t" anchorCtr="0">
            <a:noAutofit/>
          </a:bodyPr>
          <a:lstStyle/>
          <a:p>
            <a:endParaRPr lang="en-GB" sz="1400" dirty="0" err="1"/>
          </a:p>
        </p:txBody>
      </p:sp>
      <p:sp>
        <p:nvSpPr>
          <p:cNvPr id="9" name="TextBox 1">
            <a:extLst>
              <a:ext uri="{FF2B5EF4-FFF2-40B4-BE49-F238E27FC236}">
                <a16:creationId xmlns:a16="http://schemas.microsoft.com/office/drawing/2014/main" id="{463C6BBC-26EE-99F1-70D1-FBA2967B768B}"/>
              </a:ext>
            </a:extLst>
          </p:cNvPr>
          <p:cNvSpPr txBox="1"/>
          <p:nvPr userDrawn="1"/>
        </p:nvSpPr>
        <p:spPr>
          <a:xfrm rot="20616483">
            <a:off x="2033666" y="1337873"/>
            <a:ext cx="10837889" cy="5711252"/>
          </a:xfrm>
          <a:prstGeom prst="rect">
            <a:avLst/>
          </a:prstGeom>
        </p:spPr>
        <p:txBody>
          <a:bodyPr vert="horz" wrap="square" lIns="0" tIns="0" rIns="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3900" dirty="0">
                <a:solidFill>
                  <a:schemeClr val="tx1">
                    <a:lumMod val="50000"/>
                    <a:alpha val="25000"/>
                  </a:schemeClr>
                </a:solidFill>
              </a:rPr>
              <a:t>DRAFT</a:t>
            </a:r>
          </a:p>
        </p:txBody>
      </p:sp>
    </p:spTree>
    <p:extLst>
      <p:ext uri="{BB962C8B-B14F-4D97-AF65-F5344CB8AC3E}">
        <p14:creationId xmlns:p14="http://schemas.microsoft.com/office/powerpoint/2010/main" val="3856202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84" r:id="rId4"/>
    <p:sldLayoutId id="2147483678" r:id="rId5"/>
    <p:sldLayoutId id="2147483652" r:id="rId6"/>
    <p:sldLayoutId id="2147483683" r:id="rId7"/>
    <p:sldLayoutId id="2147483662" r:id="rId8"/>
    <p:sldLayoutId id="2147483681" r:id="rId9"/>
    <p:sldLayoutId id="2147483680" r:id="rId10"/>
    <p:sldLayoutId id="2147483682" r:id="rId11"/>
    <p:sldLayoutId id="2147483670" r:id="rId12"/>
    <p:sldLayoutId id="2147483666" r:id="rId13"/>
    <p:sldLayoutId id="2147483663" r:id="rId14"/>
    <p:sldLayoutId id="2147483653" r:id="rId15"/>
    <p:sldLayoutId id="2147483668" r:id="rId16"/>
    <p:sldLayoutId id="2147483664" r:id="rId17"/>
    <p:sldLayoutId id="2147483667" r:id="rId18"/>
    <p:sldLayoutId id="2147483654" r:id="rId19"/>
    <p:sldLayoutId id="2147483669" r:id="rId20"/>
    <p:sldLayoutId id="2147483679" r:id="rId21"/>
    <p:sldLayoutId id="2147483655" r:id="rId22"/>
    <p:sldLayoutId id="2147483665" r:id="rId23"/>
    <p:sldLayoutId id="2147483685" r:id="rId24"/>
  </p:sldLayoutIdLst>
  <p:hf hdr="0" dt="0"/>
  <p:txStyles>
    <p:titleStyle>
      <a:lvl1pPr marL="0" algn="l" defTabSz="914400" rtl="0" eaLnBrk="1" latinLnBrk="0" hangingPunct="1">
        <a:lnSpc>
          <a:spcPts val="2900"/>
        </a:lnSpc>
        <a:spcBef>
          <a:spcPct val="0"/>
        </a:spcBef>
        <a:buNone/>
        <a:defRPr lang="en-GB" sz="2600" b="0" i="0" kern="1200" spc="-50" baseline="0" dirty="0">
          <a:solidFill>
            <a:schemeClr val="accent1"/>
          </a:solidFill>
          <a:latin typeface="Calibri Light"/>
          <a:ea typeface="+mj-ea"/>
          <a:cs typeface="Calibri Light"/>
        </a:defRPr>
      </a:lvl1pPr>
    </p:titleStyle>
    <p:bodyStyle>
      <a:lvl1pPr marL="0" marR="5080" indent="0" algn="l" defTabSz="914400" rtl="0" eaLnBrk="1" latinLnBrk="0" hangingPunct="1">
        <a:lnSpc>
          <a:spcPts val="1800"/>
        </a:lnSpc>
        <a:spcBef>
          <a:spcPts val="0"/>
        </a:spcBef>
        <a:spcAft>
          <a:spcPts val="1000"/>
        </a:spcAft>
        <a:buFont typeface="Arial" panose="020B0604020202020204" pitchFamily="34" charset="0"/>
        <a:buNone/>
        <a:defRPr lang="en-US" sz="1400" b="1" kern="1200" spc="10" dirty="0" smtClean="0">
          <a:solidFill>
            <a:schemeClr val="accent1"/>
          </a:solidFill>
          <a:latin typeface="+mn-lt"/>
          <a:ea typeface="+mn-ea"/>
          <a:cs typeface="Calibri Light"/>
        </a:defRPr>
      </a:lvl1pPr>
      <a:lvl2pPr marL="0" indent="0" algn="l" defTabSz="914400" rtl="0" eaLnBrk="1" latinLnBrk="0" hangingPunct="1">
        <a:lnSpc>
          <a:spcPts val="1800"/>
        </a:lnSpc>
        <a:spcBef>
          <a:spcPts val="0"/>
        </a:spcBef>
        <a:spcAft>
          <a:spcPts val="500"/>
        </a:spcAft>
        <a:buClr>
          <a:srgbClr val="FF5200"/>
        </a:buClr>
        <a:buFont typeface="Calibri" panose="020F0502020204030204" pitchFamily="34" charset="0"/>
        <a:buNone/>
        <a:defRPr sz="1400" kern="1200">
          <a:solidFill>
            <a:schemeClr val="tx1"/>
          </a:solidFill>
          <a:latin typeface="+mj-lt"/>
          <a:ea typeface="+mn-ea"/>
          <a:cs typeface="+mn-cs"/>
        </a:defRPr>
      </a:lvl2pPr>
      <a:lvl3pPr marL="180000" indent="-180000" algn="l" defTabSz="914400" rtl="0" eaLnBrk="1" latinLnBrk="0" hangingPunct="1">
        <a:lnSpc>
          <a:spcPts val="1800"/>
        </a:lnSpc>
        <a:spcBef>
          <a:spcPts val="0"/>
        </a:spcBef>
        <a:spcAft>
          <a:spcPts val="500"/>
        </a:spcAft>
        <a:buClr>
          <a:srgbClr val="FF5200"/>
        </a:buClr>
        <a:buFont typeface="Calibri" panose="020F0502020204030204" pitchFamily="34" charset="0"/>
        <a:buChar char="–"/>
        <a:defRPr sz="1400" kern="1200">
          <a:solidFill>
            <a:schemeClr val="tx1"/>
          </a:solidFill>
          <a:latin typeface="+mj-lt"/>
          <a:ea typeface="+mn-ea"/>
          <a:cs typeface="+mn-cs"/>
        </a:defRPr>
      </a:lvl3pPr>
      <a:lvl4pPr marL="0" indent="0" algn="l" defTabSz="914400" rtl="0" eaLnBrk="1" latinLnBrk="0" hangingPunct="1">
        <a:lnSpc>
          <a:spcPts val="1600"/>
        </a:lnSpc>
        <a:spcBef>
          <a:spcPts val="400"/>
        </a:spcBef>
        <a:buFont typeface="Arial" panose="020B0604020202020204" pitchFamily="34" charset="0"/>
        <a:buNone/>
        <a:defRPr sz="1200" kern="1200">
          <a:solidFill>
            <a:schemeClr val="tx1"/>
          </a:solidFill>
          <a:latin typeface="+mj-lt"/>
          <a:ea typeface="+mn-ea"/>
          <a:cs typeface="+mn-cs"/>
        </a:defRPr>
      </a:lvl4pPr>
      <a:lvl5pPr marL="180000" indent="-180000" algn="l" defTabSz="914400" rtl="0" eaLnBrk="1" latinLnBrk="0" hangingPunct="1">
        <a:lnSpc>
          <a:spcPts val="1600"/>
        </a:lnSpc>
        <a:spcBef>
          <a:spcPts val="0"/>
        </a:spcBef>
        <a:spcAft>
          <a:spcPts val="400"/>
        </a:spcAft>
        <a:buClr>
          <a:srgbClr val="FF5200"/>
        </a:buClr>
        <a:buFont typeface="Calibri" panose="020F0502020204030204" pitchFamily="34" charset="0"/>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42" userDrawn="1">
          <p15:clr>
            <a:srgbClr val="F26B43"/>
          </p15:clr>
        </p15:guide>
        <p15:guide id="4" orient="horz" pos="754" userDrawn="1">
          <p15:clr>
            <a:srgbClr val="F26B43"/>
          </p15:clr>
        </p15:guide>
        <p15:guide id="5" pos="302" userDrawn="1">
          <p15:clr>
            <a:srgbClr val="F26B43"/>
          </p15:clr>
        </p15:guide>
        <p15:guide id="6" pos="7378" userDrawn="1">
          <p15:clr>
            <a:srgbClr val="F26B43"/>
          </p15:clr>
        </p15:guide>
        <p15:guide id="7" orient="horz" pos="4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1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chart" Target="../charts/chart20.xml"/></Relationships>
</file>

<file path=ppt/slides/_rels/slide1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chart" Target="../charts/chart33.xml"/><Relationship Id="rId13" Type="http://schemas.openxmlformats.org/officeDocument/2006/relationships/chart" Target="../charts/chart38.xml"/><Relationship Id="rId3" Type="http://schemas.openxmlformats.org/officeDocument/2006/relationships/chart" Target="../charts/chart28.xml"/><Relationship Id="rId7" Type="http://schemas.openxmlformats.org/officeDocument/2006/relationships/chart" Target="../charts/chart32.xml"/><Relationship Id="rId12" Type="http://schemas.openxmlformats.org/officeDocument/2006/relationships/chart" Target="../charts/chart37.xml"/><Relationship Id="rId17" Type="http://schemas.openxmlformats.org/officeDocument/2006/relationships/chart" Target="../charts/chart42.xml"/><Relationship Id="rId2" Type="http://schemas.openxmlformats.org/officeDocument/2006/relationships/chart" Target="../charts/chart27.xml"/><Relationship Id="rId16" Type="http://schemas.openxmlformats.org/officeDocument/2006/relationships/chart" Target="../charts/chart41.xml"/><Relationship Id="rId1" Type="http://schemas.openxmlformats.org/officeDocument/2006/relationships/slideLayout" Target="../slideLayouts/slideLayout2.xml"/><Relationship Id="rId6" Type="http://schemas.openxmlformats.org/officeDocument/2006/relationships/chart" Target="../charts/chart31.xml"/><Relationship Id="rId11" Type="http://schemas.openxmlformats.org/officeDocument/2006/relationships/chart" Target="../charts/chart36.xml"/><Relationship Id="rId5" Type="http://schemas.openxmlformats.org/officeDocument/2006/relationships/chart" Target="../charts/chart30.xml"/><Relationship Id="rId15" Type="http://schemas.openxmlformats.org/officeDocument/2006/relationships/chart" Target="../charts/chart40.xml"/><Relationship Id="rId10" Type="http://schemas.openxmlformats.org/officeDocument/2006/relationships/chart" Target="../charts/chart35.xml"/><Relationship Id="rId4" Type="http://schemas.openxmlformats.org/officeDocument/2006/relationships/chart" Target="../charts/chart29.xml"/><Relationship Id="rId9" Type="http://schemas.openxmlformats.org/officeDocument/2006/relationships/chart" Target="../charts/chart34.xml"/><Relationship Id="rId14" Type="http://schemas.openxmlformats.org/officeDocument/2006/relationships/chart" Target="../charts/chart3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18/10/relationships/comments" Target="../comments/modernComment_54B_3123830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43.xml"/><Relationship Id="rId2" Type="http://schemas.microsoft.com/office/2018/10/relationships/comments" Target="../comments/modernComment_7CA_4045BEE3.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microsoft.com/office/2018/10/relationships/comments" Target="../comments/modernComment_54A_9D45C360.xm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chart" Target="../charts/chart47.xml"/><Relationship Id="rId4" Type="http://schemas.openxmlformats.org/officeDocument/2006/relationships/chart" Target="../charts/chart46.xml"/></Relationships>
</file>

<file path=ppt/slides/_rels/slide33.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microsoft.com/office/2018/10/relationships/comments" Target="../comments/modernComment_7D5_7CEB5BD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68384" y="3102453"/>
            <a:ext cx="2889504" cy="561600"/>
          </a:xfrm>
        </p:spPr>
        <p:txBody>
          <a:bodyPr/>
          <a:lstStyle/>
          <a:p>
            <a:r>
              <a:rPr lang="en-US" sz="1200" b="1" dirty="0"/>
              <a:t>Measuring Train Performance </a:t>
            </a:r>
            <a:br>
              <a:rPr lang="en-US" sz="1200" b="1" dirty="0"/>
            </a:br>
            <a:r>
              <a:rPr lang="en-US" sz="1200" b="1" dirty="0"/>
              <a:t>Research Debrief</a:t>
            </a:r>
            <a:br>
              <a:rPr lang="en-US" dirty="0"/>
            </a:br>
            <a:r>
              <a:rPr lang="en-US" dirty="0"/>
              <a:t>Prepared for Transport Focus </a:t>
            </a:r>
            <a:endParaRPr lang="en-GB" dirty="0"/>
          </a:p>
        </p:txBody>
      </p:sp>
      <p:sp>
        <p:nvSpPr>
          <p:cNvPr id="5" name="Subtitle 4"/>
          <p:cNvSpPr>
            <a:spLocks noGrp="1"/>
          </p:cNvSpPr>
          <p:nvPr>
            <p:ph type="subTitle" idx="1"/>
          </p:nvPr>
        </p:nvSpPr>
        <p:spPr/>
        <p:txBody>
          <a:bodyPr/>
          <a:lstStyle/>
          <a:p>
            <a:r>
              <a:rPr lang="en-US" dirty="0"/>
              <a:t>October 2024</a:t>
            </a:r>
          </a:p>
          <a:p>
            <a:r>
              <a:rPr lang="en-US" dirty="0"/>
              <a:t>Project number: 39050</a:t>
            </a:r>
          </a:p>
        </p:txBody>
      </p:sp>
      <p:sp>
        <p:nvSpPr>
          <p:cNvPr id="6" name="Text Placeholder 5"/>
          <p:cNvSpPr>
            <a:spLocks noGrp="1"/>
          </p:cNvSpPr>
          <p:nvPr>
            <p:ph type="body" sz="quarter" idx="10"/>
          </p:nvPr>
        </p:nvSpPr>
        <p:spPr/>
        <p:txBody>
          <a:bodyPr/>
          <a:lstStyle/>
          <a:p>
            <a:r>
              <a:rPr lang="en-US" dirty="0"/>
              <a:t>By John Connaughton – CEO</a:t>
            </a:r>
          </a:p>
          <a:p>
            <a:r>
              <a:rPr lang="en-US" dirty="0"/>
              <a:t>john.connaughton@illuminas.com  </a:t>
            </a:r>
          </a:p>
          <a:p>
            <a:r>
              <a:rPr lang="en-US" dirty="0"/>
              <a:t>T:  +44 (0)20 7909 0935</a:t>
            </a:r>
          </a:p>
          <a:p>
            <a:r>
              <a:rPr lang="en-US" dirty="0"/>
              <a:t>M: +44 (0)7946 277959</a:t>
            </a:r>
          </a:p>
        </p:txBody>
      </p:sp>
      <p:pic>
        <p:nvPicPr>
          <p:cNvPr id="7" name="Picture 4" descr="Image result for transport focus logo">
            <a:extLst>
              <a:ext uri="{FF2B5EF4-FFF2-40B4-BE49-F238E27FC236}">
                <a16:creationId xmlns:a16="http://schemas.microsoft.com/office/drawing/2014/main" id="{419CDE9C-42DE-4E7A-B9B3-F5790B9EBD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8560" y="2531020"/>
            <a:ext cx="1606143" cy="642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977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52B13-6177-1A4B-9EED-C87ADFC63881}"/>
            </a:ext>
          </a:extLst>
        </p:cNvPr>
        <p:cNvGrpSpPr/>
        <p:nvPr/>
      </p:nvGrpSpPr>
      <p:grpSpPr>
        <a:xfrm>
          <a:off x="0" y="0"/>
          <a:ext cx="0" cy="0"/>
          <a:chOff x="0" y="0"/>
          <a:chExt cx="0" cy="0"/>
        </a:xfrm>
      </p:grpSpPr>
      <p:graphicFrame>
        <p:nvGraphicFramePr>
          <p:cNvPr id="22" name="Chart 21">
            <a:extLst>
              <a:ext uri="{FF2B5EF4-FFF2-40B4-BE49-F238E27FC236}">
                <a16:creationId xmlns:a16="http://schemas.microsoft.com/office/drawing/2014/main" id="{CDC15CA1-B635-5A4A-6AD6-743B84D50088}"/>
              </a:ext>
            </a:extLst>
          </p:cNvPr>
          <p:cNvGraphicFramePr/>
          <p:nvPr>
            <p:extLst>
              <p:ext uri="{D42A27DB-BD31-4B8C-83A1-F6EECF244321}">
                <p14:modId xmlns:p14="http://schemas.microsoft.com/office/powerpoint/2010/main" val="722621043"/>
              </p:ext>
            </p:extLst>
          </p:nvPr>
        </p:nvGraphicFramePr>
        <p:xfrm>
          <a:off x="7879278" y="1880224"/>
          <a:ext cx="1128769" cy="8976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a:extLst>
              <a:ext uri="{FF2B5EF4-FFF2-40B4-BE49-F238E27FC236}">
                <a16:creationId xmlns:a16="http://schemas.microsoft.com/office/drawing/2014/main" id="{A8E0DAB7-A78C-A020-1686-5DDE3D496B97}"/>
              </a:ext>
            </a:extLst>
          </p:cNvPr>
          <p:cNvGraphicFramePr/>
          <p:nvPr>
            <p:extLst>
              <p:ext uri="{D42A27DB-BD31-4B8C-83A1-F6EECF244321}">
                <p14:modId xmlns:p14="http://schemas.microsoft.com/office/powerpoint/2010/main" val="356581316"/>
              </p:ext>
            </p:extLst>
          </p:nvPr>
        </p:nvGraphicFramePr>
        <p:xfrm>
          <a:off x="7879276" y="1187177"/>
          <a:ext cx="1128769" cy="897663"/>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FAE757ED-4431-670A-C69B-8A107B4F838B}"/>
              </a:ext>
            </a:extLst>
          </p:cNvPr>
          <p:cNvSpPr>
            <a:spLocks noGrp="1"/>
          </p:cNvSpPr>
          <p:nvPr>
            <p:ph type="title"/>
          </p:nvPr>
        </p:nvSpPr>
        <p:spPr>
          <a:xfrm>
            <a:off x="432562" y="303150"/>
            <a:ext cx="11530837" cy="430725"/>
          </a:xfrm>
        </p:spPr>
        <p:txBody>
          <a:bodyPr/>
          <a:lstStyle/>
          <a:p>
            <a:r>
              <a:rPr lang="en-GB" sz="2400" dirty="0">
                <a:latin typeface="+mj-lt"/>
              </a:rPr>
              <a:t>The experience of the railway is usually seen as ‘acceptable’ and occasionally very good  </a:t>
            </a:r>
          </a:p>
        </p:txBody>
      </p:sp>
      <p:sp>
        <p:nvSpPr>
          <p:cNvPr id="4" name="Footer Placeholder 3">
            <a:extLst>
              <a:ext uri="{FF2B5EF4-FFF2-40B4-BE49-F238E27FC236}">
                <a16:creationId xmlns:a16="http://schemas.microsoft.com/office/drawing/2014/main" id="{A19EE699-2909-2335-ABC0-669FF9ABC1D7}"/>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E3C1AC3-2BF1-A4EB-F860-05A5FA424A37}"/>
              </a:ext>
            </a:extLst>
          </p:cNvPr>
          <p:cNvSpPr>
            <a:spLocks noGrp="1"/>
          </p:cNvSpPr>
          <p:nvPr>
            <p:ph type="sldNum" sz="quarter" idx="12"/>
          </p:nvPr>
        </p:nvSpPr>
        <p:spPr/>
        <p:txBody>
          <a:bodyPr/>
          <a:lstStyle/>
          <a:p>
            <a:fld id="{770F188E-274D-49B2-AB27-2F89665B2F20}" type="slidenum">
              <a:rPr lang="en-GB" smtClean="0"/>
              <a:t>10</a:t>
            </a:fld>
            <a:endParaRPr lang="en-GB" dirty="0"/>
          </a:p>
        </p:txBody>
      </p:sp>
      <p:sp>
        <p:nvSpPr>
          <p:cNvPr id="32" name="TextBox 31">
            <a:extLst>
              <a:ext uri="{FF2B5EF4-FFF2-40B4-BE49-F238E27FC236}">
                <a16:creationId xmlns:a16="http://schemas.microsoft.com/office/drawing/2014/main" id="{169DC2DE-BC5C-CC05-AF57-2B4F1E08236F}"/>
              </a:ext>
            </a:extLst>
          </p:cNvPr>
          <p:cNvSpPr txBox="1"/>
          <p:nvPr/>
        </p:nvSpPr>
        <p:spPr>
          <a:xfrm>
            <a:off x="6095998" y="6721475"/>
            <a:ext cx="914400" cy="914400"/>
          </a:xfrm>
          <a:prstGeom prst="rect">
            <a:avLst/>
          </a:prstGeom>
        </p:spPr>
        <p:txBody>
          <a:bodyPr vert="horz" wrap="none" lIns="0" tIns="0" rIns="0" bIns="0" rtlCol="0" anchor="t" anchorCtr="0">
            <a:noAutofit/>
          </a:bodyPr>
          <a:lstStyle/>
          <a:p>
            <a:endParaRPr lang="en-GB" sz="1400" dirty="0"/>
          </a:p>
        </p:txBody>
      </p:sp>
      <p:sp>
        <p:nvSpPr>
          <p:cNvPr id="3" name="Content Placeholder 2">
            <a:extLst>
              <a:ext uri="{FF2B5EF4-FFF2-40B4-BE49-F238E27FC236}">
                <a16:creationId xmlns:a16="http://schemas.microsoft.com/office/drawing/2014/main" id="{13C34036-73B5-2B8A-172A-737813764C82}"/>
              </a:ext>
            </a:extLst>
          </p:cNvPr>
          <p:cNvSpPr>
            <a:spLocks noGrp="1"/>
          </p:cNvSpPr>
          <p:nvPr>
            <p:ph idx="1"/>
          </p:nvPr>
        </p:nvSpPr>
        <p:spPr>
          <a:xfrm>
            <a:off x="387592" y="3661731"/>
            <a:ext cx="7655195" cy="1593664"/>
          </a:xfrm>
        </p:spPr>
        <p:txBody>
          <a:bodyPr/>
          <a:lstStyle/>
          <a:p>
            <a:pPr lvl="2" indent="0">
              <a:lnSpc>
                <a:spcPct val="100000"/>
              </a:lnSpc>
              <a:buClr>
                <a:schemeClr val="accent1"/>
              </a:buClr>
              <a:buNone/>
            </a:pPr>
            <a:endParaRPr lang="en-GB" b="0" dirty="0">
              <a:solidFill>
                <a:schemeClr val="tx1"/>
              </a:solidFill>
            </a:endParaRPr>
          </a:p>
          <a:p>
            <a:pPr marL="0" marR="5080" lvl="2" indent="0">
              <a:lnSpc>
                <a:spcPct val="100000"/>
              </a:lnSpc>
              <a:buClr>
                <a:schemeClr val="accent1"/>
              </a:buClr>
              <a:buNone/>
            </a:pPr>
            <a:endParaRPr lang="en-GB" sz="1600" dirty="0"/>
          </a:p>
        </p:txBody>
      </p:sp>
      <p:sp>
        <p:nvSpPr>
          <p:cNvPr id="8" name="Content Placeholder 2">
            <a:extLst>
              <a:ext uri="{FF2B5EF4-FFF2-40B4-BE49-F238E27FC236}">
                <a16:creationId xmlns:a16="http://schemas.microsoft.com/office/drawing/2014/main" id="{62F38D6C-5853-C5DF-8C0E-3640175D4588}"/>
              </a:ext>
            </a:extLst>
          </p:cNvPr>
          <p:cNvSpPr txBox="1">
            <a:spLocks/>
          </p:cNvSpPr>
          <p:nvPr/>
        </p:nvSpPr>
        <p:spPr>
          <a:xfrm>
            <a:off x="341999" y="1004220"/>
            <a:ext cx="7162493" cy="430725"/>
          </a:xfrm>
          <a:prstGeom prst="rect">
            <a:avLst/>
          </a:prstGeom>
        </p:spPr>
        <p:txBody>
          <a:bodyPr vert="horz" lIns="0" tIns="0" rIns="0" bIns="0" rtlCol="0" anchor="t" anchorCtr="0">
            <a:noAutofit/>
          </a:bodyPr>
          <a:lstStyle>
            <a:lvl1pPr marL="0" marR="5080" indent="0" algn="l" defTabSz="914400" rtl="0" eaLnBrk="1" latinLnBrk="0" hangingPunct="1">
              <a:lnSpc>
                <a:spcPts val="2000"/>
              </a:lnSpc>
              <a:spcBef>
                <a:spcPts val="0"/>
              </a:spcBef>
              <a:spcAft>
                <a:spcPts val="1000"/>
              </a:spcAft>
              <a:buFont typeface="Arial" panose="020B0604020202020204" pitchFamily="34" charset="0"/>
              <a:buNone/>
              <a:defRPr lang="en-US" sz="1400" b="1" kern="1200" spc="10">
                <a:solidFill>
                  <a:schemeClr val="accent1"/>
                </a:solidFill>
                <a:latin typeface="+mn-lt"/>
                <a:ea typeface="+mn-ea"/>
                <a:cs typeface="Calibri Light"/>
              </a:defRPr>
            </a:lvl1pPr>
            <a:lvl2pPr marL="0" indent="0" algn="l" defTabSz="914400" rtl="0" eaLnBrk="1" latinLnBrk="0" hangingPunct="1">
              <a:lnSpc>
                <a:spcPts val="2000"/>
              </a:lnSpc>
              <a:spcBef>
                <a:spcPts val="0"/>
              </a:spcBef>
              <a:spcAft>
                <a:spcPts val="0"/>
              </a:spcAft>
              <a:buClr>
                <a:srgbClr val="FF5200"/>
              </a:buClr>
              <a:buFont typeface="Calibri" panose="020F0502020204030204" pitchFamily="34" charset="0"/>
              <a:buNone/>
              <a:defRPr lang="en-US" sz="1400" kern="1200" dirty="0">
                <a:solidFill>
                  <a:schemeClr val="tx1"/>
                </a:solidFill>
                <a:latin typeface="+mj-lt"/>
                <a:ea typeface="+mn-ea"/>
                <a:cs typeface="+mn-cs"/>
              </a:defRPr>
            </a:lvl2pPr>
            <a:lvl3pPr marL="180000" indent="-180000" algn="l" defTabSz="914400" rtl="0" eaLnBrk="1" latinLnBrk="0" hangingPunct="1">
              <a:lnSpc>
                <a:spcPts val="2000"/>
              </a:lnSpc>
              <a:spcBef>
                <a:spcPts val="0"/>
              </a:spcBef>
              <a:spcAft>
                <a:spcPts val="0"/>
              </a:spcAft>
              <a:buClr>
                <a:srgbClr val="FF5200"/>
              </a:buClr>
              <a:buFont typeface="Calibri" panose="020F0502020204030204" pitchFamily="34" charset="0"/>
              <a:buChar char="–"/>
              <a:defRPr lang="en-US" sz="1400" kern="1200" dirty="0">
                <a:solidFill>
                  <a:schemeClr val="tx1"/>
                </a:solidFill>
                <a:latin typeface="+mj-lt"/>
                <a:ea typeface="+mn-ea"/>
                <a:cs typeface="+mn-cs"/>
              </a:defRPr>
            </a:lvl3pPr>
            <a:lvl4pPr marL="0" indent="0" algn="l" defTabSz="914400" rtl="0" eaLnBrk="1" latinLnBrk="0" hangingPunct="1">
              <a:lnSpc>
                <a:spcPts val="1800"/>
              </a:lnSpc>
              <a:spcBef>
                <a:spcPts val="0"/>
              </a:spcBef>
              <a:spcAft>
                <a:spcPts val="0"/>
              </a:spcAft>
              <a:buFont typeface="Arial" panose="020B0604020202020204" pitchFamily="34" charset="0"/>
              <a:buNone/>
              <a:defRPr sz="1200" kern="1200">
                <a:solidFill>
                  <a:schemeClr val="tx1"/>
                </a:solidFill>
                <a:latin typeface="+mj-lt"/>
                <a:ea typeface="+mn-ea"/>
                <a:cs typeface="+mn-cs"/>
              </a:defRPr>
            </a:lvl4pPr>
            <a:lvl5pPr marL="180000" indent="-180000" algn="l" defTabSz="914400" rtl="0" eaLnBrk="1" latinLnBrk="0" hangingPunct="1">
              <a:lnSpc>
                <a:spcPts val="1800"/>
              </a:lnSpc>
              <a:spcBef>
                <a:spcPts val="0"/>
              </a:spcBef>
              <a:spcAft>
                <a:spcPts val="0"/>
              </a:spcAft>
              <a:buClr>
                <a:srgbClr val="FF5200"/>
              </a:buClr>
              <a:buFont typeface="Calibri" panose="020F0502020204030204" pitchFamily="34" charset="0"/>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0"/>
              </a:spcAft>
            </a:pPr>
            <a:r>
              <a:rPr lang="en-GB" sz="1300" dirty="0">
                <a:latin typeface="+mj-lt"/>
              </a:rPr>
              <a:t>Given the wide variety of passenger, journey types and geographic spread, there was naturally considerable variability in terms of passengers’ experience of rail travel</a:t>
            </a:r>
          </a:p>
        </p:txBody>
      </p:sp>
      <p:sp>
        <p:nvSpPr>
          <p:cNvPr id="9" name="Content Placeholder 2">
            <a:extLst>
              <a:ext uri="{FF2B5EF4-FFF2-40B4-BE49-F238E27FC236}">
                <a16:creationId xmlns:a16="http://schemas.microsoft.com/office/drawing/2014/main" id="{927A3E0F-619C-A07C-7A92-394F90C93406}"/>
              </a:ext>
            </a:extLst>
          </p:cNvPr>
          <p:cNvSpPr txBox="1">
            <a:spLocks/>
          </p:cNvSpPr>
          <p:nvPr/>
        </p:nvSpPr>
        <p:spPr>
          <a:xfrm>
            <a:off x="341999" y="1533532"/>
            <a:ext cx="7204207" cy="3343268"/>
          </a:xfrm>
          <a:prstGeom prst="rect">
            <a:avLst/>
          </a:prstGeom>
        </p:spPr>
        <p:txBody>
          <a:bodyPr vert="horz" lIns="0" tIns="0" rIns="0" bIns="0" rtlCol="0" anchor="t" anchorCtr="0">
            <a:noAutofit/>
          </a:bodyPr>
          <a:lstStyle>
            <a:lvl1pPr marL="0" marR="5080" indent="0" algn="l" defTabSz="914400" rtl="0" eaLnBrk="1" latinLnBrk="0" hangingPunct="1">
              <a:lnSpc>
                <a:spcPts val="2000"/>
              </a:lnSpc>
              <a:spcBef>
                <a:spcPts val="0"/>
              </a:spcBef>
              <a:spcAft>
                <a:spcPts val="1000"/>
              </a:spcAft>
              <a:buFont typeface="Arial" panose="020B0604020202020204" pitchFamily="34" charset="0"/>
              <a:buNone/>
              <a:defRPr lang="en-US" sz="1400" b="1" kern="1200" spc="10">
                <a:solidFill>
                  <a:schemeClr val="accent1"/>
                </a:solidFill>
                <a:latin typeface="+mn-lt"/>
                <a:ea typeface="+mn-ea"/>
                <a:cs typeface="Calibri Light"/>
              </a:defRPr>
            </a:lvl1pPr>
            <a:lvl2pPr marL="0" indent="0" algn="l" defTabSz="914400" rtl="0" eaLnBrk="1" latinLnBrk="0" hangingPunct="1">
              <a:lnSpc>
                <a:spcPts val="2000"/>
              </a:lnSpc>
              <a:spcBef>
                <a:spcPts val="0"/>
              </a:spcBef>
              <a:spcAft>
                <a:spcPts val="0"/>
              </a:spcAft>
              <a:buClr>
                <a:srgbClr val="FF5200"/>
              </a:buClr>
              <a:buFont typeface="Calibri" panose="020F0502020204030204" pitchFamily="34" charset="0"/>
              <a:buNone/>
              <a:defRPr lang="en-US" sz="1400" kern="1200" dirty="0">
                <a:solidFill>
                  <a:schemeClr val="tx1"/>
                </a:solidFill>
                <a:latin typeface="+mj-lt"/>
                <a:ea typeface="+mn-ea"/>
                <a:cs typeface="+mn-cs"/>
              </a:defRPr>
            </a:lvl2pPr>
            <a:lvl3pPr marL="180000" indent="-180000" algn="l" defTabSz="914400" rtl="0" eaLnBrk="1" latinLnBrk="0" hangingPunct="1">
              <a:lnSpc>
                <a:spcPts val="2000"/>
              </a:lnSpc>
              <a:spcBef>
                <a:spcPts val="0"/>
              </a:spcBef>
              <a:spcAft>
                <a:spcPts val="0"/>
              </a:spcAft>
              <a:buClr>
                <a:srgbClr val="FF5200"/>
              </a:buClr>
              <a:buFont typeface="Calibri" panose="020F0502020204030204" pitchFamily="34" charset="0"/>
              <a:buChar char="–"/>
              <a:defRPr lang="en-US" sz="1400" kern="1200" dirty="0">
                <a:solidFill>
                  <a:schemeClr val="tx1"/>
                </a:solidFill>
                <a:latin typeface="+mj-lt"/>
                <a:ea typeface="+mn-ea"/>
                <a:cs typeface="+mn-cs"/>
              </a:defRPr>
            </a:lvl3pPr>
            <a:lvl4pPr marL="0" indent="0" algn="l" defTabSz="914400" rtl="0" eaLnBrk="1" latinLnBrk="0" hangingPunct="1">
              <a:lnSpc>
                <a:spcPts val="1800"/>
              </a:lnSpc>
              <a:spcBef>
                <a:spcPts val="0"/>
              </a:spcBef>
              <a:spcAft>
                <a:spcPts val="0"/>
              </a:spcAft>
              <a:buFont typeface="Arial" panose="020B0604020202020204" pitchFamily="34" charset="0"/>
              <a:buNone/>
              <a:defRPr sz="1200" kern="1200">
                <a:solidFill>
                  <a:schemeClr val="tx1"/>
                </a:solidFill>
                <a:latin typeface="+mj-lt"/>
                <a:ea typeface="+mn-ea"/>
                <a:cs typeface="+mn-cs"/>
              </a:defRPr>
            </a:lvl4pPr>
            <a:lvl5pPr marL="180000" indent="-180000" algn="l" defTabSz="914400" rtl="0" eaLnBrk="1" latinLnBrk="0" hangingPunct="1">
              <a:lnSpc>
                <a:spcPts val="1800"/>
              </a:lnSpc>
              <a:spcBef>
                <a:spcPts val="0"/>
              </a:spcBef>
              <a:spcAft>
                <a:spcPts val="0"/>
              </a:spcAft>
              <a:buClr>
                <a:srgbClr val="FF5200"/>
              </a:buClr>
              <a:buFont typeface="Calibri" panose="020F0502020204030204" pitchFamily="34" charset="0"/>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5080" lvl="2" indent="0">
              <a:lnSpc>
                <a:spcPct val="100000"/>
              </a:lnSpc>
              <a:spcAft>
                <a:spcPts val="600"/>
              </a:spcAft>
              <a:buClr>
                <a:schemeClr val="accent1"/>
              </a:buClr>
              <a:buFont typeface="Calibri" panose="020F0502020204030204" pitchFamily="34" charset="0"/>
              <a:buNone/>
            </a:pPr>
            <a:r>
              <a:rPr lang="en-GB" sz="1300" b="1" spc="10" dirty="0">
                <a:solidFill>
                  <a:schemeClr val="accent1"/>
                </a:solidFill>
                <a:cs typeface="Calibri Light"/>
              </a:rPr>
              <a:t>For elective users (particularly on longer journeys) rail is a conscious choice selected because it has clear benefits over other modes: comfort, speed, time for work or relaxation etc.</a:t>
            </a:r>
          </a:p>
          <a:p>
            <a:pPr marL="465750" lvl="2" indent="-285750">
              <a:lnSpc>
                <a:spcPct val="100000"/>
              </a:lnSpc>
              <a:buClr>
                <a:schemeClr val="accent1"/>
              </a:buClr>
            </a:pPr>
            <a:r>
              <a:rPr lang="en-GB" sz="1300" dirty="0"/>
              <a:t>For these passengers, the service is seen as </a:t>
            </a:r>
            <a:r>
              <a:rPr lang="en-GB" sz="1300" i="1" dirty="0"/>
              <a:t>generally</a:t>
            </a:r>
            <a:r>
              <a:rPr lang="en-GB" sz="1300" dirty="0"/>
              <a:t> reliable, but many have experienced lapses in punctuality or reliability that can have a lasting impact on perceptions</a:t>
            </a:r>
          </a:p>
          <a:p>
            <a:pPr marL="0" marR="5080" lvl="2" indent="0">
              <a:lnSpc>
                <a:spcPct val="100000"/>
              </a:lnSpc>
              <a:spcAft>
                <a:spcPts val="600"/>
              </a:spcAft>
              <a:buClr>
                <a:schemeClr val="accent1"/>
              </a:buClr>
              <a:buNone/>
            </a:pPr>
            <a:r>
              <a:rPr lang="en-GB" sz="1300" b="1" spc="10" dirty="0">
                <a:solidFill>
                  <a:schemeClr val="accent1"/>
                </a:solidFill>
                <a:cs typeface="Calibri Light"/>
              </a:rPr>
              <a:t>Many commuters value frequent and convenient services, but they also experience more (and more frequent) frustrations</a:t>
            </a:r>
          </a:p>
          <a:p>
            <a:pPr marL="465750" lvl="2" indent="-285750" algn="just">
              <a:lnSpc>
                <a:spcPct val="100000"/>
              </a:lnSpc>
              <a:buClr>
                <a:schemeClr val="accent1"/>
              </a:buClr>
            </a:pPr>
            <a:r>
              <a:rPr lang="en-GB" sz="1300" dirty="0"/>
              <a:t>They are also more likely to mention problems with capacity. As frequent users, they are naturally more likely to experience delays and cancellations.  That said, commuters often have a degree of acceptance that delays are to some extent inevitable on busy routes</a:t>
            </a:r>
          </a:p>
          <a:p>
            <a:pPr marL="0" marR="5080" lvl="2" indent="0">
              <a:lnSpc>
                <a:spcPct val="100000"/>
              </a:lnSpc>
              <a:spcAft>
                <a:spcPts val="600"/>
              </a:spcAft>
              <a:buClr>
                <a:schemeClr val="accent1"/>
              </a:buClr>
              <a:buNone/>
            </a:pPr>
            <a:r>
              <a:rPr lang="en-GB" sz="1300" b="1" spc="10" dirty="0">
                <a:solidFill>
                  <a:schemeClr val="accent1"/>
                </a:solidFill>
                <a:cs typeface="Calibri Light"/>
              </a:rPr>
              <a:t>There are also important regional variations</a:t>
            </a:r>
          </a:p>
          <a:p>
            <a:pPr marL="465750" marR="5080" lvl="2" indent="-285750">
              <a:lnSpc>
                <a:spcPct val="100000"/>
              </a:lnSpc>
              <a:buClr>
                <a:schemeClr val="accent1"/>
              </a:buClr>
            </a:pPr>
            <a:r>
              <a:rPr lang="en-GB" sz="1300" dirty="0"/>
              <a:t>In England &amp; Wales outside London and the South East there is a perception that local services are particularly poor including, but not limited to, punctuality and reliability</a:t>
            </a:r>
          </a:p>
          <a:p>
            <a:pPr marL="465750" marR="5080" lvl="2" indent="-285750">
              <a:lnSpc>
                <a:spcPct val="100000"/>
              </a:lnSpc>
              <a:buClr>
                <a:schemeClr val="accent1"/>
              </a:buClr>
            </a:pPr>
            <a:r>
              <a:rPr lang="en-GB" sz="1300" dirty="0"/>
              <a:t>For many there is the sense of a two-tier system of mostly reliable, modern and comfortable ‘inter-city’ services in contrast to inconsistent and often shabby local services</a:t>
            </a:r>
          </a:p>
          <a:p>
            <a:pPr marL="465750" marR="5080" lvl="2" indent="-285750">
              <a:lnSpc>
                <a:spcPct val="100000"/>
              </a:lnSpc>
              <a:buClr>
                <a:schemeClr val="accent1"/>
              </a:buClr>
            </a:pPr>
            <a:r>
              <a:rPr lang="en-GB" sz="1300" dirty="0"/>
              <a:t>In contrast the Elizabeth Line is warmly welcomed by those who have used it  and often cited as an exemplar for rail services: modern, fast, frequent </a:t>
            </a:r>
          </a:p>
          <a:p>
            <a:pPr marL="465750" marR="5080" lvl="2" indent="-285750">
              <a:lnSpc>
                <a:spcPct val="100000"/>
              </a:lnSpc>
              <a:buClr>
                <a:schemeClr val="accent1"/>
              </a:buClr>
            </a:pPr>
            <a:endParaRPr lang="en-GB" sz="1300" dirty="0"/>
          </a:p>
          <a:p>
            <a:pPr marL="465750" lvl="2" indent="-285750" algn="just">
              <a:lnSpc>
                <a:spcPct val="100000"/>
              </a:lnSpc>
              <a:buClr>
                <a:schemeClr val="accent1"/>
              </a:buClr>
            </a:pPr>
            <a:endParaRPr lang="en-GB" sz="1300" dirty="0"/>
          </a:p>
          <a:p>
            <a:pPr marL="465750" lvl="2" indent="-285750" algn="just">
              <a:lnSpc>
                <a:spcPct val="100000"/>
              </a:lnSpc>
              <a:buClr>
                <a:schemeClr val="accent1"/>
              </a:buClr>
            </a:pPr>
            <a:endParaRPr lang="en-GB" sz="1300" dirty="0"/>
          </a:p>
          <a:p>
            <a:pPr marL="0" marR="5080" lvl="2" indent="0">
              <a:lnSpc>
                <a:spcPct val="100000"/>
              </a:lnSpc>
              <a:spcAft>
                <a:spcPts val="600"/>
              </a:spcAft>
              <a:buClr>
                <a:schemeClr val="accent1"/>
              </a:buClr>
              <a:buNone/>
            </a:pPr>
            <a:endParaRPr lang="en-GB" sz="1300" i="1" dirty="0">
              <a:solidFill>
                <a:schemeClr val="bg1"/>
              </a:solidFill>
            </a:endParaRPr>
          </a:p>
          <a:p>
            <a:pPr marL="465750" lvl="2" indent="-285750">
              <a:lnSpc>
                <a:spcPct val="100000"/>
              </a:lnSpc>
              <a:buClr>
                <a:schemeClr val="accent1"/>
              </a:buClr>
            </a:pPr>
            <a:endParaRPr lang="en-GB" sz="1300" i="1" dirty="0">
              <a:solidFill>
                <a:schemeClr val="bg1"/>
              </a:solidFill>
            </a:endParaRPr>
          </a:p>
          <a:p>
            <a:pPr marL="0" marR="5080" lvl="2" indent="0">
              <a:lnSpc>
                <a:spcPct val="100000"/>
              </a:lnSpc>
              <a:buClr>
                <a:schemeClr val="accent1"/>
              </a:buClr>
              <a:buFont typeface="Calibri" panose="020F0502020204030204" pitchFamily="34" charset="0"/>
              <a:buNone/>
            </a:pPr>
            <a:r>
              <a:rPr lang="en-US" sz="1300" i="1" dirty="0">
                <a:solidFill>
                  <a:schemeClr val="bg1"/>
                </a:solidFill>
              </a:rPr>
              <a:t> </a:t>
            </a:r>
            <a:endParaRPr lang="en-GB" sz="1300" i="1" dirty="0">
              <a:solidFill>
                <a:schemeClr val="bg1"/>
              </a:solidFill>
            </a:endParaRPr>
          </a:p>
        </p:txBody>
      </p:sp>
      <p:sp>
        <p:nvSpPr>
          <p:cNvPr id="6" name="Speech Bubble: Rectangle with Corners Rounded 5">
            <a:extLst>
              <a:ext uri="{FF2B5EF4-FFF2-40B4-BE49-F238E27FC236}">
                <a16:creationId xmlns:a16="http://schemas.microsoft.com/office/drawing/2014/main" id="{FB7B6EB0-2F28-3E19-E6C5-C57D4F031F87}"/>
              </a:ext>
            </a:extLst>
          </p:cNvPr>
          <p:cNvSpPr/>
          <p:nvPr/>
        </p:nvSpPr>
        <p:spPr>
          <a:xfrm>
            <a:off x="7878769" y="2891582"/>
            <a:ext cx="3971232" cy="2193457"/>
          </a:xfrm>
          <a:prstGeom prst="wedgeRoundRectCallout">
            <a:avLst>
              <a:gd name="adj1" fmla="val -32249"/>
              <a:gd name="adj2" fmla="val 53809"/>
              <a:gd name="adj3"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550"/>
              </a:spcAft>
            </a:pPr>
            <a:r>
              <a:rPr lang="en-GB" sz="1200" i="1" dirty="0">
                <a:solidFill>
                  <a:schemeClr val="bg1"/>
                </a:solidFill>
                <a:latin typeface="+mj-lt"/>
              </a:rPr>
              <a:t>“</a:t>
            </a:r>
            <a:r>
              <a:rPr lang="en-US" sz="1200" i="1" dirty="0">
                <a:solidFill>
                  <a:schemeClr val="bg1"/>
                </a:solidFill>
                <a:latin typeface="+mj-lt"/>
              </a:rPr>
              <a:t>So when I'm getting the one from Manchester Piccadilly to Euston that's 100% always on time. Even if it's delayed, you get X percent compensation - so they're very pressured to make sure they're on time. It's always clean, it’s got sockets, you always can book your seats and it's always like 10 minutes early. But then when I'm getting the train from my local area to Manchester, you can't book a seat, and they just sort of accept that their trains are going to be over capacity</a:t>
            </a:r>
            <a:r>
              <a:rPr lang="en-GB" sz="1200" i="1" dirty="0">
                <a:solidFill>
                  <a:schemeClr val="bg1"/>
                </a:solidFill>
                <a:latin typeface="+mj-lt"/>
              </a:rPr>
              <a:t> line.”</a:t>
            </a:r>
          </a:p>
          <a:p>
            <a:pPr>
              <a:spcAft>
                <a:spcPts val="550"/>
              </a:spcAft>
            </a:pPr>
            <a:r>
              <a:rPr lang="en-US" sz="1200" dirty="0">
                <a:solidFill>
                  <a:schemeClr val="bg1"/>
                </a:solidFill>
                <a:latin typeface="+mj-lt"/>
              </a:rPr>
              <a:t>North</a:t>
            </a:r>
            <a:r>
              <a:rPr kumimoji="0" lang="en-US" sz="1200" b="0" u="none" strike="noStrike" kern="1200" cap="none" spc="0" normalizeH="0" baseline="0" noProof="0" dirty="0">
                <a:ln>
                  <a:noFill/>
                </a:ln>
                <a:solidFill>
                  <a:schemeClr val="bg1"/>
                </a:solidFill>
                <a:effectLst/>
                <a:uLnTx/>
                <a:uFillTx/>
                <a:latin typeface="+mj-lt"/>
              </a:rPr>
              <a:t>, urban-suburban, leisure, 40-59</a:t>
            </a:r>
            <a:endParaRPr lang="en-US" sz="1200" b="0" u="none" strike="noStrike" kern="1200" cap="none" spc="0" normalizeH="0" baseline="0" noProof="0">
              <a:ln>
                <a:noFill/>
              </a:ln>
              <a:solidFill>
                <a:schemeClr val="bg1"/>
              </a:solidFill>
              <a:effectLst/>
              <a:uLnTx/>
              <a:uFillTx/>
              <a:latin typeface="+mj-lt"/>
              <a:ea typeface="Calibri Light"/>
              <a:cs typeface="Calibri Light"/>
            </a:endParaRPr>
          </a:p>
        </p:txBody>
      </p:sp>
      <p:sp>
        <p:nvSpPr>
          <p:cNvPr id="11" name="TextBox 10">
            <a:extLst>
              <a:ext uri="{FF2B5EF4-FFF2-40B4-BE49-F238E27FC236}">
                <a16:creationId xmlns:a16="http://schemas.microsoft.com/office/drawing/2014/main" id="{09FC8467-86BC-C855-3D12-A9B9F82D6B13}"/>
              </a:ext>
            </a:extLst>
          </p:cNvPr>
          <p:cNvSpPr txBox="1"/>
          <p:nvPr/>
        </p:nvSpPr>
        <p:spPr>
          <a:xfrm>
            <a:off x="8895233" y="1477593"/>
            <a:ext cx="2814623" cy="302399"/>
          </a:xfrm>
          <a:prstGeom prst="rect">
            <a:avLst/>
          </a:prstGeom>
        </p:spPr>
        <p:txBody>
          <a:bodyPr vert="horz" wrap="square" lIns="0" tIns="0" rIns="0" bIns="0" rtlCol="0" anchor="t" anchorCtr="0">
            <a:noAutofit/>
          </a:bodyPr>
          <a:lstStyle/>
          <a:p>
            <a:r>
              <a:rPr lang="en-US" sz="1400" b="1" dirty="0">
                <a:latin typeface="+mj-lt"/>
              </a:rPr>
              <a:t>I feel confident traveling by train</a:t>
            </a:r>
            <a:endParaRPr lang="en-GB" sz="1400" b="1" dirty="0">
              <a:latin typeface="+mj-lt"/>
            </a:endParaRPr>
          </a:p>
        </p:txBody>
      </p:sp>
      <p:sp>
        <p:nvSpPr>
          <p:cNvPr id="12" name="TextBox 11">
            <a:extLst>
              <a:ext uri="{FF2B5EF4-FFF2-40B4-BE49-F238E27FC236}">
                <a16:creationId xmlns:a16="http://schemas.microsoft.com/office/drawing/2014/main" id="{A98723E8-237E-85D2-2D11-75EAEDD463D0}"/>
              </a:ext>
            </a:extLst>
          </p:cNvPr>
          <p:cNvSpPr txBox="1"/>
          <p:nvPr/>
        </p:nvSpPr>
        <p:spPr>
          <a:xfrm>
            <a:off x="8267138" y="1535043"/>
            <a:ext cx="352425" cy="244649"/>
          </a:xfrm>
          <a:prstGeom prst="rect">
            <a:avLst/>
          </a:prstGeom>
        </p:spPr>
        <p:txBody>
          <a:bodyPr vert="horz" wrap="square" lIns="0" tIns="0" rIns="0" bIns="0" rtlCol="0" anchor="t" anchorCtr="0">
            <a:noAutofit/>
          </a:bodyPr>
          <a:lstStyle/>
          <a:p>
            <a:pPr algn="ctr"/>
            <a:r>
              <a:rPr lang="en-US" sz="1400" b="1">
                <a:latin typeface="+mj-lt"/>
              </a:rPr>
              <a:t>70</a:t>
            </a:r>
            <a:r>
              <a:rPr lang="en-US" sz="1400" b="1" dirty="0">
                <a:latin typeface="+mj-lt"/>
              </a:rPr>
              <a:t>%</a:t>
            </a:r>
            <a:endParaRPr lang="en-GB" sz="1400" b="1" dirty="0">
              <a:latin typeface="+mj-lt"/>
            </a:endParaRPr>
          </a:p>
        </p:txBody>
      </p:sp>
      <p:sp>
        <p:nvSpPr>
          <p:cNvPr id="15" name="TextBox 14">
            <a:extLst>
              <a:ext uri="{FF2B5EF4-FFF2-40B4-BE49-F238E27FC236}">
                <a16:creationId xmlns:a16="http://schemas.microsoft.com/office/drawing/2014/main" id="{3E81D205-47EA-709D-0D97-81948E95741C}"/>
              </a:ext>
            </a:extLst>
          </p:cNvPr>
          <p:cNvSpPr txBox="1"/>
          <p:nvPr/>
        </p:nvSpPr>
        <p:spPr>
          <a:xfrm>
            <a:off x="8895233" y="2097719"/>
            <a:ext cx="2814623" cy="302399"/>
          </a:xfrm>
          <a:prstGeom prst="rect">
            <a:avLst/>
          </a:prstGeom>
        </p:spPr>
        <p:txBody>
          <a:bodyPr vert="horz" wrap="square" lIns="0" tIns="0" rIns="0" bIns="0" rtlCol="0" anchor="t" anchorCtr="0">
            <a:noAutofit/>
          </a:bodyPr>
          <a:lstStyle/>
          <a:p>
            <a:r>
              <a:rPr lang="en-US" sz="1400" b="1" dirty="0">
                <a:latin typeface="+mj-lt"/>
              </a:rPr>
              <a:t>I trust train companies to get me to where I need to go in a timely manner</a:t>
            </a:r>
            <a:endParaRPr lang="en-GB" sz="1400" b="1" dirty="0">
              <a:latin typeface="+mj-lt"/>
            </a:endParaRPr>
          </a:p>
        </p:txBody>
      </p:sp>
      <p:sp>
        <p:nvSpPr>
          <p:cNvPr id="16" name="TextBox 15">
            <a:extLst>
              <a:ext uri="{FF2B5EF4-FFF2-40B4-BE49-F238E27FC236}">
                <a16:creationId xmlns:a16="http://schemas.microsoft.com/office/drawing/2014/main" id="{4F9E4D57-EA01-33BF-F97E-0960D46733C1}"/>
              </a:ext>
            </a:extLst>
          </p:cNvPr>
          <p:cNvSpPr txBox="1"/>
          <p:nvPr/>
        </p:nvSpPr>
        <p:spPr>
          <a:xfrm>
            <a:off x="8267140" y="2220371"/>
            <a:ext cx="352425" cy="302399"/>
          </a:xfrm>
          <a:prstGeom prst="rect">
            <a:avLst/>
          </a:prstGeom>
        </p:spPr>
        <p:txBody>
          <a:bodyPr vert="horz" wrap="square" lIns="0" tIns="0" rIns="0" bIns="0" rtlCol="0" anchor="t" anchorCtr="0">
            <a:noAutofit/>
          </a:bodyPr>
          <a:lstStyle/>
          <a:p>
            <a:pPr algn="ctr"/>
            <a:r>
              <a:rPr lang="en-US" sz="1400" b="1">
                <a:latin typeface="+mj-lt"/>
              </a:rPr>
              <a:t>59</a:t>
            </a:r>
            <a:r>
              <a:rPr lang="en-US" sz="1400" b="1" dirty="0">
                <a:latin typeface="+mj-lt"/>
              </a:rPr>
              <a:t>%</a:t>
            </a:r>
            <a:endParaRPr lang="en-GB" sz="1400" b="1" dirty="0">
              <a:latin typeface="+mj-lt"/>
            </a:endParaRPr>
          </a:p>
        </p:txBody>
      </p:sp>
      <p:sp>
        <p:nvSpPr>
          <p:cNvPr id="17" name="Rectangle: Rounded Corners 16">
            <a:extLst>
              <a:ext uri="{FF2B5EF4-FFF2-40B4-BE49-F238E27FC236}">
                <a16:creationId xmlns:a16="http://schemas.microsoft.com/office/drawing/2014/main" id="{3BA71481-9EA0-F2F0-6291-DE8BFB04EC5A}"/>
              </a:ext>
            </a:extLst>
          </p:cNvPr>
          <p:cNvSpPr/>
          <p:nvPr/>
        </p:nvSpPr>
        <p:spPr>
          <a:xfrm>
            <a:off x="7882646" y="1024987"/>
            <a:ext cx="3971232" cy="1709271"/>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23" name="TextBox 22">
            <a:extLst>
              <a:ext uri="{FF2B5EF4-FFF2-40B4-BE49-F238E27FC236}">
                <a16:creationId xmlns:a16="http://schemas.microsoft.com/office/drawing/2014/main" id="{01C37852-A6D6-9C4B-E2A3-485BDE51B057}"/>
              </a:ext>
            </a:extLst>
          </p:cNvPr>
          <p:cNvSpPr txBox="1"/>
          <p:nvPr/>
        </p:nvSpPr>
        <p:spPr>
          <a:xfrm>
            <a:off x="9146436" y="1084025"/>
            <a:ext cx="1635864" cy="303117"/>
          </a:xfrm>
          <a:prstGeom prst="rect">
            <a:avLst/>
          </a:prstGeom>
        </p:spPr>
        <p:txBody>
          <a:bodyPr vert="horz" wrap="square" lIns="0" tIns="0" rIns="0" bIns="0" rtlCol="0" anchor="t" anchorCtr="0">
            <a:noAutofit/>
          </a:bodyPr>
          <a:lstStyle/>
          <a:p>
            <a:pPr algn="ctr"/>
            <a:r>
              <a:rPr lang="en-US" sz="1200" dirty="0">
                <a:latin typeface="+mj-lt"/>
              </a:rPr>
              <a:t>(% strongly agree/ agree)</a:t>
            </a:r>
            <a:endParaRPr lang="en-GB" sz="1200" dirty="0">
              <a:latin typeface="+mj-lt"/>
            </a:endParaRPr>
          </a:p>
        </p:txBody>
      </p:sp>
      <p:sp>
        <p:nvSpPr>
          <p:cNvPr id="10" name="Speech Bubble: Rectangle with Corners Rounded 9">
            <a:extLst>
              <a:ext uri="{FF2B5EF4-FFF2-40B4-BE49-F238E27FC236}">
                <a16:creationId xmlns:a16="http://schemas.microsoft.com/office/drawing/2014/main" id="{9B91A31D-C6EC-B1E5-B8B9-45AE84589253}"/>
              </a:ext>
            </a:extLst>
          </p:cNvPr>
          <p:cNvSpPr/>
          <p:nvPr/>
        </p:nvSpPr>
        <p:spPr>
          <a:xfrm>
            <a:off x="7878769" y="5276443"/>
            <a:ext cx="3971232" cy="1023836"/>
          </a:xfrm>
          <a:prstGeom prst="wedgeRoundRectCallout">
            <a:avLst>
              <a:gd name="adj1" fmla="val -31050"/>
              <a:gd name="adj2" fmla="val 60309"/>
              <a:gd name="adj3"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1200" i="1" dirty="0">
                <a:solidFill>
                  <a:schemeClr val="bg1"/>
                </a:solidFill>
                <a:latin typeface="+mj-lt"/>
              </a:rPr>
              <a:t>“</a:t>
            </a:r>
            <a:r>
              <a:rPr lang="en-US" sz="1200" i="1" dirty="0">
                <a:solidFill>
                  <a:schemeClr val="bg1"/>
                </a:solidFill>
                <a:latin typeface="+mj-lt"/>
              </a:rPr>
              <a:t>The timing is horrendous, and if you've got a meeting to attend, and you’ve got to be there at a specific time - trains can be delayed, delayed…That can be a right pain.”</a:t>
            </a:r>
          </a:p>
          <a:p>
            <a:r>
              <a:rPr lang="en-US" sz="1200" dirty="0">
                <a:solidFill>
                  <a:schemeClr val="bg1"/>
                </a:solidFill>
                <a:latin typeface="+mj-lt"/>
              </a:rPr>
              <a:t>West Midlands, rural, leisure, 60+</a:t>
            </a:r>
            <a:endParaRPr lang="en-GB" sz="1200" dirty="0">
              <a:solidFill>
                <a:schemeClr val="bg1"/>
              </a:solidFill>
              <a:latin typeface="+mj-lt"/>
            </a:endParaRPr>
          </a:p>
        </p:txBody>
      </p:sp>
      <p:sp>
        <p:nvSpPr>
          <p:cNvPr id="13" name="Speech Bubble: Rectangle with Corners Rounded 12">
            <a:extLst>
              <a:ext uri="{FF2B5EF4-FFF2-40B4-BE49-F238E27FC236}">
                <a16:creationId xmlns:a16="http://schemas.microsoft.com/office/drawing/2014/main" id="{85B7CE5A-E6E1-87ED-8EBA-FE36AC6E562B}"/>
              </a:ext>
            </a:extLst>
          </p:cNvPr>
          <p:cNvSpPr/>
          <p:nvPr/>
        </p:nvSpPr>
        <p:spPr>
          <a:xfrm>
            <a:off x="341999" y="5085040"/>
            <a:ext cx="7166192" cy="1256996"/>
          </a:xfrm>
          <a:prstGeom prst="wedgeRoundRectCallout">
            <a:avLst>
              <a:gd name="adj1" fmla="val -31050"/>
              <a:gd name="adj2" fmla="val 60309"/>
              <a:gd name="adj3"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550"/>
              </a:spcAft>
            </a:pPr>
            <a:r>
              <a:rPr lang="en-GB" sz="1200" i="1" dirty="0">
                <a:solidFill>
                  <a:schemeClr val="bg1"/>
                </a:solidFill>
                <a:latin typeface="+mj-lt"/>
              </a:rPr>
              <a:t>“T</a:t>
            </a:r>
            <a:r>
              <a:rPr lang="en-US" sz="1200" i="1" dirty="0">
                <a:solidFill>
                  <a:schemeClr val="bg1"/>
                </a:solidFill>
                <a:latin typeface="+mj-lt"/>
              </a:rPr>
              <a:t>he more travel I do, the more I realise how terrible the services are in the East Midlands to be honest with you. I mean, they're fantastic in London. Everything's clean, everything generally runs a bit better. The services are always working. Getting the train station at Derby, for example, it is awful. And you just can't wait to get out of there. In London it just feels like you're getting more value for your money, really.”</a:t>
            </a:r>
          </a:p>
          <a:p>
            <a:pPr>
              <a:spcAft>
                <a:spcPts val="550"/>
              </a:spcAft>
            </a:pPr>
            <a:r>
              <a:rPr lang="en-US" sz="1200" dirty="0">
                <a:solidFill>
                  <a:schemeClr val="bg1"/>
                </a:solidFill>
                <a:latin typeface="+mj-lt"/>
              </a:rPr>
              <a:t>East Midlands, urban, leisure, 18 - 39</a:t>
            </a:r>
            <a:endParaRPr lang="en-GB" sz="1200" dirty="0">
              <a:solidFill>
                <a:schemeClr val="bg1"/>
              </a:solidFill>
              <a:latin typeface="+mj-lt"/>
            </a:endParaRPr>
          </a:p>
        </p:txBody>
      </p:sp>
      <p:sp>
        <p:nvSpPr>
          <p:cNvPr id="14" name="TextBox 13">
            <a:extLst>
              <a:ext uri="{FF2B5EF4-FFF2-40B4-BE49-F238E27FC236}">
                <a16:creationId xmlns:a16="http://schemas.microsoft.com/office/drawing/2014/main" id="{F539C06B-EC3A-B5AC-815D-9E77FB55429B}"/>
              </a:ext>
            </a:extLst>
          </p:cNvPr>
          <p:cNvSpPr txBox="1"/>
          <p:nvPr/>
        </p:nvSpPr>
        <p:spPr>
          <a:xfrm>
            <a:off x="190076" y="6570635"/>
            <a:ext cx="5029199" cy="157150"/>
          </a:xfrm>
          <a:prstGeom prst="rect">
            <a:avLst/>
          </a:prstGeom>
        </p:spPr>
        <p:txBody>
          <a:bodyPr vert="horz" wrap="square" lIns="0" tIns="0" rIns="0" bIns="0" rtlCol="0" anchor="t" anchorCtr="0">
            <a:noAutofit/>
          </a:bodyPr>
          <a:lstStyle/>
          <a:p>
            <a:r>
              <a:rPr lang="en-US" sz="800" b="1">
                <a:latin typeface="+mj-lt"/>
              </a:rPr>
              <a:t>QA1. </a:t>
            </a:r>
            <a:r>
              <a:rPr lang="en-US" sz="800">
                <a:latin typeface="+mj-lt"/>
              </a:rPr>
              <a:t>How much do you agree with the following statements? N=2000</a:t>
            </a:r>
            <a:endParaRPr lang="en-GB" sz="800">
              <a:latin typeface="+mj-lt"/>
            </a:endParaRPr>
          </a:p>
        </p:txBody>
      </p:sp>
    </p:spTree>
    <p:extLst>
      <p:ext uri="{BB962C8B-B14F-4D97-AF65-F5344CB8AC3E}">
        <p14:creationId xmlns:p14="http://schemas.microsoft.com/office/powerpoint/2010/main" val="2248753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B619B9FE-5943-BB71-DBC2-9A20D2802B57}"/>
              </a:ext>
            </a:extLst>
          </p:cNvPr>
          <p:cNvGraphicFramePr/>
          <p:nvPr>
            <p:extLst>
              <p:ext uri="{D42A27DB-BD31-4B8C-83A1-F6EECF244321}">
                <p14:modId xmlns:p14="http://schemas.microsoft.com/office/powerpoint/2010/main" val="430519264"/>
              </p:ext>
            </p:extLst>
          </p:nvPr>
        </p:nvGraphicFramePr>
        <p:xfrm>
          <a:off x="7514378" y="1323993"/>
          <a:ext cx="1128769" cy="8976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387FFB30-F806-9B51-C193-21E4952440B4}"/>
              </a:ext>
            </a:extLst>
          </p:cNvPr>
          <p:cNvGraphicFramePr/>
          <p:nvPr>
            <p:extLst>
              <p:ext uri="{D42A27DB-BD31-4B8C-83A1-F6EECF244321}">
                <p14:modId xmlns:p14="http://schemas.microsoft.com/office/powerpoint/2010/main" val="2946651314"/>
              </p:ext>
            </p:extLst>
          </p:nvPr>
        </p:nvGraphicFramePr>
        <p:xfrm>
          <a:off x="7514380" y="2139417"/>
          <a:ext cx="1128769" cy="897663"/>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E4CD26FB-F665-4931-A97E-6D59EFEB060E}"/>
              </a:ext>
            </a:extLst>
          </p:cNvPr>
          <p:cNvSpPr>
            <a:spLocks noGrp="1"/>
          </p:cNvSpPr>
          <p:nvPr>
            <p:ph type="title"/>
          </p:nvPr>
        </p:nvSpPr>
        <p:spPr>
          <a:xfrm>
            <a:off x="332951" y="136525"/>
            <a:ext cx="11376905" cy="778946"/>
          </a:xfrm>
        </p:spPr>
        <p:txBody>
          <a:bodyPr/>
          <a:lstStyle/>
          <a:p>
            <a:r>
              <a:rPr lang="en-GB" sz="2400" dirty="0">
                <a:latin typeface="+mj-lt"/>
              </a:rPr>
              <a:t>Few</a:t>
            </a:r>
            <a:r>
              <a:rPr lang="en-GB" sz="2400" b="0" dirty="0">
                <a:solidFill>
                  <a:schemeClr val="tx1"/>
                </a:solidFill>
                <a:latin typeface="+mj-lt"/>
                <a:cs typeface="+mn-cs"/>
              </a:rPr>
              <a:t> </a:t>
            </a:r>
            <a:r>
              <a:rPr lang="en-GB" sz="2400" dirty="0">
                <a:latin typeface="+mj-lt"/>
              </a:rPr>
              <a:t>passengers</a:t>
            </a:r>
            <a:r>
              <a:rPr lang="en-GB" sz="2400" b="0" dirty="0">
                <a:solidFill>
                  <a:schemeClr val="tx1"/>
                </a:solidFill>
                <a:latin typeface="+mj-lt"/>
                <a:cs typeface="+mn-cs"/>
              </a:rPr>
              <a:t> </a:t>
            </a:r>
            <a:r>
              <a:rPr lang="en-GB" sz="2400" dirty="0">
                <a:latin typeface="+mj-lt"/>
              </a:rPr>
              <a:t>are actively enthusiastic about the services they use and there is a tension between the price paid and the service experienced </a:t>
            </a:r>
          </a:p>
        </p:txBody>
      </p:sp>
      <p:sp>
        <p:nvSpPr>
          <p:cNvPr id="5" name="Slide Number Placeholder 4">
            <a:extLst>
              <a:ext uri="{FF2B5EF4-FFF2-40B4-BE49-F238E27FC236}">
                <a16:creationId xmlns:a16="http://schemas.microsoft.com/office/drawing/2014/main" id="{1BECD969-AD74-4FF5-9523-49891D0E762D}"/>
              </a:ext>
            </a:extLst>
          </p:cNvPr>
          <p:cNvSpPr>
            <a:spLocks noGrp="1"/>
          </p:cNvSpPr>
          <p:nvPr>
            <p:ph type="sldNum" sz="quarter" idx="12"/>
          </p:nvPr>
        </p:nvSpPr>
        <p:spPr/>
        <p:txBody>
          <a:bodyPr/>
          <a:lstStyle/>
          <a:p>
            <a:fld id="{770F188E-274D-49B2-AB27-2F89665B2F20}" type="slidenum">
              <a:rPr lang="en-GB" smtClean="0"/>
              <a:t>11</a:t>
            </a:fld>
            <a:endParaRPr lang="en-GB" dirty="0"/>
          </a:p>
        </p:txBody>
      </p:sp>
      <p:sp>
        <p:nvSpPr>
          <p:cNvPr id="32" name="TextBox 31">
            <a:extLst>
              <a:ext uri="{FF2B5EF4-FFF2-40B4-BE49-F238E27FC236}">
                <a16:creationId xmlns:a16="http://schemas.microsoft.com/office/drawing/2014/main" id="{81C1C558-FCAE-4BDB-A4BF-4E7CD386624B}"/>
              </a:ext>
            </a:extLst>
          </p:cNvPr>
          <p:cNvSpPr txBox="1"/>
          <p:nvPr/>
        </p:nvSpPr>
        <p:spPr>
          <a:xfrm>
            <a:off x="6095998" y="6721475"/>
            <a:ext cx="914400" cy="914400"/>
          </a:xfrm>
          <a:prstGeom prst="rect">
            <a:avLst/>
          </a:prstGeom>
        </p:spPr>
        <p:txBody>
          <a:bodyPr vert="horz" wrap="none" lIns="0" tIns="0" rIns="0" bIns="0" rtlCol="0" anchor="t" anchorCtr="0">
            <a:noAutofit/>
          </a:bodyPr>
          <a:lstStyle/>
          <a:p>
            <a:endParaRPr lang="en-GB" sz="1400" dirty="0"/>
          </a:p>
        </p:txBody>
      </p:sp>
      <p:sp>
        <p:nvSpPr>
          <p:cNvPr id="9" name="Content Placeholder 2">
            <a:extLst>
              <a:ext uri="{FF2B5EF4-FFF2-40B4-BE49-F238E27FC236}">
                <a16:creationId xmlns:a16="http://schemas.microsoft.com/office/drawing/2014/main" id="{4798612D-D966-AE46-D637-2AD86F2C1DB8}"/>
              </a:ext>
            </a:extLst>
          </p:cNvPr>
          <p:cNvSpPr txBox="1">
            <a:spLocks/>
          </p:cNvSpPr>
          <p:nvPr/>
        </p:nvSpPr>
        <p:spPr>
          <a:xfrm>
            <a:off x="387951" y="1268304"/>
            <a:ext cx="6921110" cy="4389546"/>
          </a:xfrm>
          <a:prstGeom prst="rect">
            <a:avLst/>
          </a:prstGeom>
        </p:spPr>
        <p:txBody>
          <a:bodyPr vert="horz" lIns="0" tIns="0" rIns="0" bIns="0" rtlCol="0" anchor="t" anchorCtr="0">
            <a:noAutofit/>
          </a:bodyPr>
          <a:lstStyle>
            <a:lvl1pPr marL="0" marR="5080" indent="0" algn="l" defTabSz="914400" rtl="0" eaLnBrk="1" latinLnBrk="0" hangingPunct="1">
              <a:lnSpc>
                <a:spcPts val="2000"/>
              </a:lnSpc>
              <a:spcBef>
                <a:spcPts val="0"/>
              </a:spcBef>
              <a:spcAft>
                <a:spcPts val="1000"/>
              </a:spcAft>
              <a:buFont typeface="Arial" panose="020B0604020202020204" pitchFamily="34" charset="0"/>
              <a:buNone/>
              <a:defRPr lang="en-US" sz="1400" b="1" kern="1200" spc="10">
                <a:solidFill>
                  <a:schemeClr val="accent1"/>
                </a:solidFill>
                <a:latin typeface="+mn-lt"/>
                <a:ea typeface="+mn-ea"/>
                <a:cs typeface="Calibri Light"/>
              </a:defRPr>
            </a:lvl1pPr>
            <a:lvl2pPr marL="0" indent="0" algn="l" defTabSz="914400" rtl="0" eaLnBrk="1" latinLnBrk="0" hangingPunct="1">
              <a:lnSpc>
                <a:spcPts val="2000"/>
              </a:lnSpc>
              <a:spcBef>
                <a:spcPts val="0"/>
              </a:spcBef>
              <a:spcAft>
                <a:spcPts val="0"/>
              </a:spcAft>
              <a:buClr>
                <a:srgbClr val="FF5200"/>
              </a:buClr>
              <a:buFont typeface="Calibri" panose="020F0502020204030204" pitchFamily="34" charset="0"/>
              <a:buNone/>
              <a:defRPr lang="en-US" sz="1400" kern="1200" dirty="0">
                <a:solidFill>
                  <a:schemeClr val="tx1"/>
                </a:solidFill>
                <a:latin typeface="+mj-lt"/>
                <a:ea typeface="+mn-ea"/>
                <a:cs typeface="+mn-cs"/>
              </a:defRPr>
            </a:lvl2pPr>
            <a:lvl3pPr marL="180000" indent="-180000" algn="l" defTabSz="914400" rtl="0" eaLnBrk="1" latinLnBrk="0" hangingPunct="1">
              <a:lnSpc>
                <a:spcPts val="2000"/>
              </a:lnSpc>
              <a:spcBef>
                <a:spcPts val="0"/>
              </a:spcBef>
              <a:spcAft>
                <a:spcPts val="0"/>
              </a:spcAft>
              <a:buClr>
                <a:srgbClr val="FF5200"/>
              </a:buClr>
              <a:buFont typeface="Calibri" panose="020F0502020204030204" pitchFamily="34" charset="0"/>
              <a:buChar char="–"/>
              <a:defRPr lang="en-US" sz="1400" kern="1200" dirty="0">
                <a:solidFill>
                  <a:schemeClr val="tx1"/>
                </a:solidFill>
                <a:latin typeface="+mj-lt"/>
                <a:ea typeface="+mn-ea"/>
                <a:cs typeface="+mn-cs"/>
              </a:defRPr>
            </a:lvl3pPr>
            <a:lvl4pPr marL="0" indent="0" algn="l" defTabSz="914400" rtl="0" eaLnBrk="1" latinLnBrk="0" hangingPunct="1">
              <a:lnSpc>
                <a:spcPts val="1800"/>
              </a:lnSpc>
              <a:spcBef>
                <a:spcPts val="0"/>
              </a:spcBef>
              <a:spcAft>
                <a:spcPts val="0"/>
              </a:spcAft>
              <a:buFont typeface="Arial" panose="020B0604020202020204" pitchFamily="34" charset="0"/>
              <a:buNone/>
              <a:defRPr sz="1200" kern="1200">
                <a:solidFill>
                  <a:schemeClr val="tx1"/>
                </a:solidFill>
                <a:latin typeface="+mj-lt"/>
                <a:ea typeface="+mn-ea"/>
                <a:cs typeface="+mn-cs"/>
              </a:defRPr>
            </a:lvl4pPr>
            <a:lvl5pPr marL="180000" indent="-180000" algn="l" defTabSz="914400" rtl="0" eaLnBrk="1" latinLnBrk="0" hangingPunct="1">
              <a:lnSpc>
                <a:spcPts val="1800"/>
              </a:lnSpc>
              <a:spcBef>
                <a:spcPts val="0"/>
              </a:spcBef>
              <a:spcAft>
                <a:spcPts val="0"/>
              </a:spcAft>
              <a:buClr>
                <a:srgbClr val="FF5200"/>
              </a:buClr>
              <a:buFont typeface="Calibri" panose="020F0502020204030204" pitchFamily="34" charset="0"/>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5080" lvl="2" indent="0">
              <a:lnSpc>
                <a:spcPct val="100000"/>
              </a:lnSpc>
              <a:spcAft>
                <a:spcPts val="600"/>
              </a:spcAft>
              <a:buClr>
                <a:schemeClr val="accent1"/>
              </a:buClr>
              <a:buNone/>
            </a:pPr>
            <a:r>
              <a:rPr lang="en-GB" sz="1600" b="1" spc="10" dirty="0">
                <a:solidFill>
                  <a:schemeClr val="accent1"/>
                </a:solidFill>
                <a:cs typeface="Calibri Light"/>
              </a:rPr>
              <a:t>Some feel that performance has got worse, with increased disruption post pandemic and strikes, but while this is by no means a general view, there is also little perception of rail performance improving (outside isolated examples such as Elizabeth line)</a:t>
            </a:r>
          </a:p>
          <a:p>
            <a:pPr marL="0" marR="5080" lvl="2" indent="0">
              <a:lnSpc>
                <a:spcPct val="100000"/>
              </a:lnSpc>
              <a:spcAft>
                <a:spcPts val="600"/>
              </a:spcAft>
              <a:buClr>
                <a:schemeClr val="accent1"/>
              </a:buClr>
              <a:buNone/>
            </a:pPr>
            <a:endParaRPr lang="en-GB" sz="1600" b="1" spc="10" dirty="0">
              <a:solidFill>
                <a:schemeClr val="accent1"/>
              </a:solidFill>
              <a:cs typeface="Calibri Light"/>
            </a:endParaRPr>
          </a:p>
          <a:p>
            <a:pPr marL="0" marR="5080" lvl="2" indent="0">
              <a:lnSpc>
                <a:spcPct val="100000"/>
              </a:lnSpc>
              <a:spcAft>
                <a:spcPts val="600"/>
              </a:spcAft>
              <a:buClr>
                <a:schemeClr val="accent1"/>
              </a:buClr>
              <a:buNone/>
            </a:pPr>
            <a:r>
              <a:rPr lang="en-GB" sz="1600" b="1" spc="10" dirty="0">
                <a:solidFill>
                  <a:schemeClr val="accent1"/>
                </a:solidFill>
                <a:cs typeface="Calibri Light"/>
              </a:rPr>
              <a:t>While the railway seldom ‘excites and delights’ it not infrequently disappoints and as such, passenger expectations are modest   </a:t>
            </a:r>
            <a:endParaRPr lang="en-GB" sz="1600" b="1" spc="10" dirty="0">
              <a:solidFill>
                <a:schemeClr val="accent1"/>
              </a:solidFill>
              <a:ea typeface="Calibri Light"/>
              <a:cs typeface="Calibri Light"/>
            </a:endParaRPr>
          </a:p>
          <a:p>
            <a:pPr marL="465455" marR="5080" lvl="2" indent="-285750" algn="just">
              <a:lnSpc>
                <a:spcPct val="100000"/>
              </a:lnSpc>
              <a:buClr>
                <a:schemeClr val="accent1"/>
              </a:buClr>
              <a:defRPr/>
            </a:pPr>
            <a:r>
              <a:rPr lang="en-GB" sz="1600" dirty="0"/>
              <a:t>Many argue that passengers have been ‘conditioned’ to expect an only mediocre standard of service </a:t>
            </a:r>
            <a:endParaRPr lang="en-GB" sz="1600" dirty="0">
              <a:ea typeface="Calibri Light"/>
              <a:cs typeface="Calibri Light"/>
            </a:endParaRPr>
          </a:p>
          <a:p>
            <a:pPr marL="465455" marR="5080" lvl="2" indent="-285750" algn="just">
              <a:lnSpc>
                <a:spcPct val="100000"/>
              </a:lnSpc>
              <a:buClr>
                <a:schemeClr val="accent1"/>
              </a:buClr>
              <a:defRPr/>
            </a:pPr>
            <a:endParaRPr lang="en-GB" sz="1600" dirty="0">
              <a:ea typeface="Calibri Light"/>
              <a:cs typeface="Calibri Light"/>
            </a:endParaRPr>
          </a:p>
          <a:p>
            <a:pPr marL="0" marR="5080" lvl="2" indent="0" fontAlgn="auto">
              <a:lnSpc>
                <a:spcPct val="100000"/>
              </a:lnSpc>
              <a:spcAft>
                <a:spcPts val="600"/>
              </a:spcAft>
              <a:buClr>
                <a:schemeClr val="accent1"/>
              </a:buClr>
              <a:buNone/>
              <a:defRPr/>
            </a:pPr>
            <a:r>
              <a:rPr lang="en-GB" sz="1600" b="1" spc="10" dirty="0">
                <a:solidFill>
                  <a:schemeClr val="accent1"/>
                </a:solidFill>
                <a:cs typeface="Calibri Light"/>
              </a:rPr>
              <a:t>But this stands in contrast to what many see as premium pricing</a:t>
            </a:r>
            <a:endParaRPr lang="en-GB" sz="1600" b="1" spc="10" dirty="0">
              <a:solidFill>
                <a:schemeClr val="accent1"/>
              </a:solidFill>
              <a:ea typeface="Calibri Light"/>
              <a:cs typeface="Calibri Light"/>
            </a:endParaRPr>
          </a:p>
          <a:p>
            <a:pPr marL="465455" marR="5080" lvl="2" indent="-285750" algn="just" fontAlgn="auto">
              <a:lnSpc>
                <a:spcPct val="100000"/>
              </a:lnSpc>
              <a:buClr>
                <a:schemeClr val="accent1"/>
              </a:buClr>
              <a:defRPr/>
            </a:pPr>
            <a:r>
              <a:rPr lang="en-GB" sz="1600" dirty="0"/>
              <a:t>Underlying this is the sense of limited/ no choice when it comes to train travel (particularly for commuters) and the belief that the industry is not subject to the same level of competitive market discipline as other sectors</a:t>
            </a:r>
            <a:endParaRPr lang="en-GB" sz="1600" dirty="0">
              <a:ea typeface="Calibri Light"/>
              <a:cs typeface="Calibri Light"/>
            </a:endParaRPr>
          </a:p>
          <a:p>
            <a:pPr marL="465455" marR="5080" lvl="2" indent="-285750" algn="just" fontAlgn="auto">
              <a:lnSpc>
                <a:spcPct val="100000"/>
              </a:lnSpc>
              <a:buClr>
                <a:schemeClr val="accent1"/>
              </a:buClr>
              <a:defRPr/>
            </a:pPr>
            <a:endParaRPr lang="en-GB" sz="1600" dirty="0">
              <a:ea typeface="Calibri Light"/>
              <a:cs typeface="Calibri Light"/>
            </a:endParaRPr>
          </a:p>
          <a:p>
            <a:pPr marL="0" marR="5080" lvl="2" indent="0">
              <a:lnSpc>
                <a:spcPct val="100000"/>
              </a:lnSpc>
              <a:spcAft>
                <a:spcPts val="600"/>
              </a:spcAft>
              <a:buClr>
                <a:schemeClr val="accent1"/>
              </a:buClr>
              <a:buNone/>
            </a:pPr>
            <a:endParaRPr lang="en-GB" sz="1600" b="1" spc="10" dirty="0">
              <a:solidFill>
                <a:schemeClr val="accent1"/>
              </a:solidFill>
              <a:cs typeface="Calibri Light"/>
            </a:endParaRPr>
          </a:p>
          <a:p>
            <a:pPr marL="465455" lvl="2" indent="-285750">
              <a:lnSpc>
                <a:spcPct val="100000"/>
              </a:lnSpc>
              <a:buClr>
                <a:schemeClr val="accent1"/>
              </a:buClr>
            </a:pPr>
            <a:endParaRPr lang="en-GB" sz="1600" dirty="0">
              <a:ea typeface="Calibri Light"/>
              <a:cs typeface="Calibri Light"/>
            </a:endParaRPr>
          </a:p>
          <a:p>
            <a:pPr marL="0" marR="5080" lvl="2" indent="0">
              <a:lnSpc>
                <a:spcPct val="100000"/>
              </a:lnSpc>
              <a:buClr>
                <a:schemeClr val="accent1"/>
              </a:buClr>
              <a:buFont typeface="Calibri" panose="020F0502020204030204" pitchFamily="34" charset="0"/>
              <a:buNone/>
            </a:pPr>
            <a:endParaRPr lang="en-GB" sz="1800" dirty="0"/>
          </a:p>
        </p:txBody>
      </p:sp>
      <p:sp>
        <p:nvSpPr>
          <p:cNvPr id="11" name="Speech Bubble: Rectangle with Corners Rounded 10">
            <a:extLst>
              <a:ext uri="{FF2B5EF4-FFF2-40B4-BE49-F238E27FC236}">
                <a16:creationId xmlns:a16="http://schemas.microsoft.com/office/drawing/2014/main" id="{EE6B7205-5104-A53B-7B96-B7A2C6F5E3C0}"/>
              </a:ext>
            </a:extLst>
          </p:cNvPr>
          <p:cNvSpPr/>
          <p:nvPr/>
        </p:nvSpPr>
        <p:spPr>
          <a:xfrm>
            <a:off x="7697488" y="3232445"/>
            <a:ext cx="3971231" cy="1344896"/>
          </a:xfrm>
          <a:prstGeom prst="wedgeRoundRectCallout">
            <a:avLst>
              <a:gd name="adj1" fmla="val -31050"/>
              <a:gd name="adj2" fmla="val 60309"/>
              <a:gd name="adj3"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550"/>
              </a:spcAft>
            </a:pPr>
            <a:r>
              <a:rPr lang="en-GB" sz="1200" i="1" dirty="0">
                <a:solidFill>
                  <a:schemeClr val="bg1"/>
                </a:solidFill>
                <a:latin typeface="+mj-lt"/>
              </a:rPr>
              <a:t>“</a:t>
            </a:r>
            <a:r>
              <a:rPr lang="en-US" sz="1200" i="1" dirty="0">
                <a:solidFill>
                  <a:schemeClr val="bg1"/>
                </a:solidFill>
                <a:latin typeface="+mj-lt"/>
              </a:rPr>
              <a:t>I think my expectations have become so low that when anything standard happens </a:t>
            </a:r>
            <a:r>
              <a:rPr lang="en-US" sz="1200" i="1">
                <a:solidFill>
                  <a:schemeClr val="bg1"/>
                </a:solidFill>
                <a:latin typeface="+mj-lt"/>
              </a:rPr>
              <a:t>it's</a:t>
            </a:r>
            <a:r>
              <a:rPr lang="en-US" sz="1200" i="1" dirty="0">
                <a:solidFill>
                  <a:schemeClr val="bg1"/>
                </a:solidFill>
                <a:latin typeface="+mj-lt"/>
              </a:rPr>
              <a:t> a bonus. So if I do get a seat, that's a bonus. If it's on time, it's a bonus. I just feel like the expectation is so low now that I don't expect much from it really.”</a:t>
            </a:r>
          </a:p>
          <a:p>
            <a:pPr>
              <a:spcAft>
                <a:spcPts val="550"/>
              </a:spcAft>
            </a:pPr>
            <a:r>
              <a:rPr lang="en-US" sz="1200" dirty="0">
                <a:solidFill>
                  <a:schemeClr val="bg1"/>
                </a:solidFill>
                <a:latin typeface="+mj-lt"/>
                <a:ea typeface="Calibri"/>
                <a:cs typeface="Calibri"/>
              </a:rPr>
              <a:t> East Midlands, urban, leisure, 18-39</a:t>
            </a:r>
            <a:endParaRPr lang="en-GB" sz="1200" dirty="0">
              <a:solidFill>
                <a:schemeClr val="bg1"/>
              </a:solidFill>
              <a:latin typeface="+mj-lt"/>
            </a:endParaRPr>
          </a:p>
        </p:txBody>
      </p:sp>
      <p:sp>
        <p:nvSpPr>
          <p:cNvPr id="17" name="Rectangle: Rounded Corners 16">
            <a:extLst>
              <a:ext uri="{FF2B5EF4-FFF2-40B4-BE49-F238E27FC236}">
                <a16:creationId xmlns:a16="http://schemas.microsoft.com/office/drawing/2014/main" id="{5AB1DFC8-EB56-8560-B927-B63338FC56CC}"/>
              </a:ext>
            </a:extLst>
          </p:cNvPr>
          <p:cNvSpPr/>
          <p:nvPr/>
        </p:nvSpPr>
        <p:spPr>
          <a:xfrm>
            <a:off x="7697488" y="1012665"/>
            <a:ext cx="3971232" cy="2040902"/>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20" name="TextBox 19">
            <a:extLst>
              <a:ext uri="{FF2B5EF4-FFF2-40B4-BE49-F238E27FC236}">
                <a16:creationId xmlns:a16="http://schemas.microsoft.com/office/drawing/2014/main" id="{B0DFC67F-7A73-C641-815F-E405263D6C29}"/>
              </a:ext>
            </a:extLst>
          </p:cNvPr>
          <p:cNvSpPr txBox="1"/>
          <p:nvPr/>
        </p:nvSpPr>
        <p:spPr>
          <a:xfrm>
            <a:off x="8476745" y="1535293"/>
            <a:ext cx="3143849" cy="473653"/>
          </a:xfrm>
          <a:prstGeom prst="rect">
            <a:avLst/>
          </a:prstGeom>
        </p:spPr>
        <p:txBody>
          <a:bodyPr vert="horz" wrap="square" lIns="0" tIns="0" rIns="0" bIns="0" rtlCol="0" anchor="t" anchorCtr="0">
            <a:noAutofit/>
          </a:bodyPr>
          <a:lstStyle/>
          <a:p>
            <a:r>
              <a:rPr lang="en-US" sz="1400" b="1" dirty="0">
                <a:latin typeface="+mj-lt"/>
              </a:rPr>
              <a:t>Train companies provide a good service for the money I pay</a:t>
            </a:r>
            <a:endParaRPr lang="en-GB" sz="1400" b="1" dirty="0">
              <a:latin typeface="+mj-lt"/>
            </a:endParaRPr>
          </a:p>
        </p:txBody>
      </p:sp>
      <p:sp>
        <p:nvSpPr>
          <p:cNvPr id="21" name="TextBox 20">
            <a:extLst>
              <a:ext uri="{FF2B5EF4-FFF2-40B4-BE49-F238E27FC236}">
                <a16:creationId xmlns:a16="http://schemas.microsoft.com/office/drawing/2014/main" id="{E0EBE630-7907-08D9-80A5-73948D8D53F6}"/>
              </a:ext>
            </a:extLst>
          </p:cNvPr>
          <p:cNvSpPr txBox="1"/>
          <p:nvPr/>
        </p:nvSpPr>
        <p:spPr>
          <a:xfrm>
            <a:off x="7919810" y="1668604"/>
            <a:ext cx="322325" cy="302399"/>
          </a:xfrm>
          <a:prstGeom prst="rect">
            <a:avLst/>
          </a:prstGeom>
        </p:spPr>
        <p:txBody>
          <a:bodyPr vert="horz" wrap="square" lIns="0" tIns="0" rIns="0" bIns="0" rtlCol="0" anchor="t" anchorCtr="0">
            <a:noAutofit/>
          </a:bodyPr>
          <a:lstStyle/>
          <a:p>
            <a:pPr algn="ctr"/>
            <a:r>
              <a:rPr lang="en-US" sz="1400" b="1">
                <a:latin typeface="+mj-lt"/>
              </a:rPr>
              <a:t>50</a:t>
            </a:r>
            <a:r>
              <a:rPr lang="en-US" sz="1400" b="1" dirty="0">
                <a:latin typeface="+mj-lt"/>
              </a:rPr>
              <a:t>%</a:t>
            </a:r>
            <a:endParaRPr lang="en-GB" sz="1400" b="1" dirty="0">
              <a:latin typeface="+mj-lt"/>
            </a:endParaRPr>
          </a:p>
        </p:txBody>
      </p:sp>
      <p:sp>
        <p:nvSpPr>
          <p:cNvPr id="24" name="TextBox 23">
            <a:extLst>
              <a:ext uri="{FF2B5EF4-FFF2-40B4-BE49-F238E27FC236}">
                <a16:creationId xmlns:a16="http://schemas.microsoft.com/office/drawing/2014/main" id="{684DBA58-CAAA-5B48-D92C-2B99FC1B2B1E}"/>
              </a:ext>
            </a:extLst>
          </p:cNvPr>
          <p:cNvSpPr txBox="1"/>
          <p:nvPr/>
        </p:nvSpPr>
        <p:spPr>
          <a:xfrm>
            <a:off x="8476745" y="2333661"/>
            <a:ext cx="3042270" cy="302399"/>
          </a:xfrm>
          <a:prstGeom prst="rect">
            <a:avLst/>
          </a:prstGeom>
        </p:spPr>
        <p:txBody>
          <a:bodyPr vert="horz" wrap="square" lIns="0" tIns="0" rIns="0" bIns="0" rtlCol="0" anchor="t" anchorCtr="0">
            <a:noAutofit/>
          </a:bodyPr>
          <a:lstStyle/>
          <a:p>
            <a:r>
              <a:rPr lang="en-US" sz="1400" b="1" dirty="0">
                <a:latin typeface="+mj-lt"/>
              </a:rPr>
              <a:t>The railway is run in the best interests of its passengers</a:t>
            </a:r>
            <a:endParaRPr lang="en-GB" sz="1400" b="1" dirty="0">
              <a:latin typeface="+mj-lt"/>
            </a:endParaRPr>
          </a:p>
        </p:txBody>
      </p:sp>
      <p:sp>
        <p:nvSpPr>
          <p:cNvPr id="25" name="TextBox 24">
            <a:extLst>
              <a:ext uri="{FF2B5EF4-FFF2-40B4-BE49-F238E27FC236}">
                <a16:creationId xmlns:a16="http://schemas.microsoft.com/office/drawing/2014/main" id="{9FD7097E-E1D5-E32F-5801-46E0281F4A14}"/>
              </a:ext>
            </a:extLst>
          </p:cNvPr>
          <p:cNvSpPr txBox="1"/>
          <p:nvPr/>
        </p:nvSpPr>
        <p:spPr>
          <a:xfrm>
            <a:off x="7901060" y="2484559"/>
            <a:ext cx="352425" cy="302399"/>
          </a:xfrm>
          <a:prstGeom prst="rect">
            <a:avLst/>
          </a:prstGeom>
        </p:spPr>
        <p:txBody>
          <a:bodyPr vert="horz" wrap="square" lIns="0" tIns="0" rIns="0" bIns="0" rtlCol="0" anchor="t" anchorCtr="0">
            <a:noAutofit/>
          </a:bodyPr>
          <a:lstStyle/>
          <a:p>
            <a:pPr algn="ctr"/>
            <a:r>
              <a:rPr lang="en-US" sz="1400" b="1">
                <a:latin typeface="+mj-lt"/>
              </a:rPr>
              <a:t>49</a:t>
            </a:r>
            <a:r>
              <a:rPr lang="en-US" sz="1400" b="1" dirty="0">
                <a:latin typeface="+mj-lt"/>
              </a:rPr>
              <a:t>%</a:t>
            </a:r>
            <a:endParaRPr lang="en-GB" sz="1400" b="1" dirty="0">
              <a:latin typeface="+mj-lt"/>
            </a:endParaRPr>
          </a:p>
        </p:txBody>
      </p:sp>
      <p:sp>
        <p:nvSpPr>
          <p:cNvPr id="26" name="TextBox 25">
            <a:extLst>
              <a:ext uri="{FF2B5EF4-FFF2-40B4-BE49-F238E27FC236}">
                <a16:creationId xmlns:a16="http://schemas.microsoft.com/office/drawing/2014/main" id="{DE7E3FB5-2380-717E-A162-CC511D68F55E}"/>
              </a:ext>
            </a:extLst>
          </p:cNvPr>
          <p:cNvSpPr txBox="1"/>
          <p:nvPr/>
        </p:nvSpPr>
        <p:spPr>
          <a:xfrm>
            <a:off x="8865172" y="1075991"/>
            <a:ext cx="1635864" cy="303117"/>
          </a:xfrm>
          <a:prstGeom prst="rect">
            <a:avLst/>
          </a:prstGeom>
        </p:spPr>
        <p:txBody>
          <a:bodyPr vert="horz" wrap="square" lIns="0" tIns="0" rIns="0" bIns="0" rtlCol="0" anchor="t" anchorCtr="0">
            <a:noAutofit/>
          </a:bodyPr>
          <a:lstStyle/>
          <a:p>
            <a:pPr algn="ctr"/>
            <a:r>
              <a:rPr lang="en-US" sz="1200" dirty="0">
                <a:latin typeface="+mj-lt"/>
              </a:rPr>
              <a:t>(% strongly agree/ agree)</a:t>
            </a:r>
            <a:endParaRPr lang="en-GB" sz="1200" dirty="0">
              <a:latin typeface="+mj-lt"/>
            </a:endParaRPr>
          </a:p>
        </p:txBody>
      </p:sp>
      <p:sp>
        <p:nvSpPr>
          <p:cNvPr id="3" name="Speech Bubble: Rectangle with Corners Rounded 2">
            <a:extLst>
              <a:ext uri="{FF2B5EF4-FFF2-40B4-BE49-F238E27FC236}">
                <a16:creationId xmlns:a16="http://schemas.microsoft.com/office/drawing/2014/main" id="{0B63EB3D-7756-03C3-441B-97200C4C2644}"/>
              </a:ext>
            </a:extLst>
          </p:cNvPr>
          <p:cNvSpPr/>
          <p:nvPr/>
        </p:nvSpPr>
        <p:spPr>
          <a:xfrm>
            <a:off x="332951" y="5154133"/>
            <a:ext cx="6921110" cy="1141583"/>
          </a:xfrm>
          <a:prstGeom prst="wedgeRoundRectCallout">
            <a:avLst>
              <a:gd name="adj1" fmla="val -31050"/>
              <a:gd name="adj2" fmla="val 60309"/>
              <a:gd name="adj3"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GB" sz="1200" i="1" dirty="0">
                <a:solidFill>
                  <a:schemeClr val="bg1"/>
                </a:solidFill>
                <a:latin typeface="+mj-lt"/>
              </a:rPr>
              <a:t>“</a:t>
            </a:r>
            <a:r>
              <a:rPr lang="en-US" sz="1200" i="1" dirty="0">
                <a:solidFill>
                  <a:schemeClr val="bg1"/>
                </a:solidFill>
                <a:latin typeface="+mj-lt"/>
              </a:rPr>
              <a:t>Ticket prices are ridiculous. I keep seeing screenshots on social media </a:t>
            </a:r>
            <a:r>
              <a:rPr lang="en-US" sz="1200" i="1">
                <a:solidFill>
                  <a:schemeClr val="bg1"/>
                </a:solidFill>
                <a:latin typeface="+mj-lt"/>
              </a:rPr>
              <a:t>with</a:t>
            </a:r>
            <a:r>
              <a:rPr lang="en-US" sz="1200" i="1" dirty="0">
                <a:solidFill>
                  <a:schemeClr val="bg1"/>
                </a:solidFill>
                <a:latin typeface="+mj-lt"/>
              </a:rPr>
              <a:t> like train ticket from Newcastle to London </a:t>
            </a:r>
            <a:r>
              <a:rPr lang="en-US" sz="1200" i="1">
                <a:solidFill>
                  <a:schemeClr val="bg1"/>
                </a:solidFill>
                <a:latin typeface="+mj-lt"/>
              </a:rPr>
              <a:t>for </a:t>
            </a:r>
            <a:r>
              <a:rPr lang="en-US" sz="1200" i="1" dirty="0">
                <a:solidFill>
                  <a:schemeClr val="bg1"/>
                </a:solidFill>
                <a:latin typeface="+mj-lt"/>
              </a:rPr>
              <a:t>£250 and it's like rather than getting the train, you can buy a flight to Budapest or somewhere else for cheaper.”</a:t>
            </a:r>
          </a:p>
          <a:p>
            <a:r>
              <a:rPr lang="en-US" sz="1200" dirty="0">
                <a:solidFill>
                  <a:schemeClr val="bg1"/>
                </a:solidFill>
                <a:latin typeface="+mj-lt"/>
                <a:ea typeface="Calibri"/>
                <a:cs typeface="Calibri"/>
              </a:rPr>
              <a:t>Yorkshire, rural, leisure, 18-39</a:t>
            </a:r>
            <a:endParaRPr lang="en-GB" sz="1200" dirty="0">
              <a:solidFill>
                <a:schemeClr val="bg1"/>
              </a:solidFill>
              <a:latin typeface="+mj-lt"/>
            </a:endParaRPr>
          </a:p>
        </p:txBody>
      </p:sp>
      <p:sp>
        <p:nvSpPr>
          <p:cNvPr id="6" name="Speech Bubble: Rectangle with Corners Rounded 5">
            <a:extLst>
              <a:ext uri="{FF2B5EF4-FFF2-40B4-BE49-F238E27FC236}">
                <a16:creationId xmlns:a16="http://schemas.microsoft.com/office/drawing/2014/main" id="{FF8A66ED-DF82-BCCE-FBF9-04E1D0BA93A8}"/>
              </a:ext>
            </a:extLst>
          </p:cNvPr>
          <p:cNvSpPr/>
          <p:nvPr/>
        </p:nvSpPr>
        <p:spPr>
          <a:xfrm>
            <a:off x="7697488" y="4944583"/>
            <a:ext cx="3971232" cy="1141583"/>
          </a:xfrm>
          <a:prstGeom prst="wedgeRoundRectCallout">
            <a:avLst>
              <a:gd name="adj1" fmla="val -31050"/>
              <a:gd name="adj2" fmla="val 60309"/>
              <a:gd name="adj3"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1200" i="1" dirty="0">
                <a:solidFill>
                  <a:schemeClr val="bg1"/>
                </a:solidFill>
                <a:latin typeface="+mj-lt"/>
              </a:rPr>
              <a:t>“</a:t>
            </a:r>
            <a:r>
              <a:rPr lang="en-US" sz="1200" i="1" dirty="0">
                <a:solidFill>
                  <a:schemeClr val="bg1"/>
                </a:solidFill>
                <a:latin typeface="+mj-lt"/>
              </a:rPr>
              <a:t>There's plenty of trains running, but just the price of it is the main thing for me, along with all the strikes and delays."</a:t>
            </a:r>
          </a:p>
          <a:p>
            <a:r>
              <a:rPr lang="en-US" sz="1200" dirty="0">
                <a:solidFill>
                  <a:schemeClr val="bg1"/>
                </a:solidFill>
                <a:latin typeface="+mj-lt"/>
              </a:rPr>
              <a:t>Northeast, rural, leisure, 18-39</a:t>
            </a:r>
            <a:endParaRPr kumimoji="0" lang="en-US" sz="1200" b="0" u="none" strike="noStrike" kern="1200" cap="none" spc="0" normalizeH="0" baseline="0" noProof="0" dirty="0">
              <a:ln>
                <a:noFill/>
              </a:ln>
              <a:solidFill>
                <a:schemeClr val="bg1"/>
              </a:solidFill>
              <a:effectLst/>
              <a:uLnTx/>
              <a:uFillTx/>
              <a:latin typeface="+mj-lt"/>
            </a:endParaRPr>
          </a:p>
        </p:txBody>
      </p:sp>
      <p:sp>
        <p:nvSpPr>
          <p:cNvPr id="7" name="TextBox 6">
            <a:extLst>
              <a:ext uri="{FF2B5EF4-FFF2-40B4-BE49-F238E27FC236}">
                <a16:creationId xmlns:a16="http://schemas.microsoft.com/office/drawing/2014/main" id="{B88C7B5B-2F58-A104-708D-1CC005E3F75D}"/>
              </a:ext>
            </a:extLst>
          </p:cNvPr>
          <p:cNvSpPr txBox="1"/>
          <p:nvPr/>
        </p:nvSpPr>
        <p:spPr>
          <a:xfrm>
            <a:off x="228176" y="6542060"/>
            <a:ext cx="5029199" cy="157150"/>
          </a:xfrm>
          <a:prstGeom prst="rect">
            <a:avLst/>
          </a:prstGeom>
        </p:spPr>
        <p:txBody>
          <a:bodyPr vert="horz" wrap="square" lIns="0" tIns="0" rIns="0" bIns="0" rtlCol="0" anchor="t" anchorCtr="0">
            <a:noAutofit/>
          </a:bodyPr>
          <a:lstStyle/>
          <a:p>
            <a:r>
              <a:rPr lang="en-US" sz="800" b="1">
                <a:latin typeface="+mj-lt"/>
              </a:rPr>
              <a:t>QA1. </a:t>
            </a:r>
            <a:r>
              <a:rPr lang="en-US" sz="800">
                <a:latin typeface="+mj-lt"/>
              </a:rPr>
              <a:t>How much do you agree with the following statements? N=2000</a:t>
            </a:r>
            <a:endParaRPr lang="en-GB" sz="800">
              <a:latin typeface="+mj-lt"/>
            </a:endParaRPr>
          </a:p>
        </p:txBody>
      </p:sp>
    </p:spTree>
    <p:extLst>
      <p:ext uri="{BB962C8B-B14F-4D97-AF65-F5344CB8AC3E}">
        <p14:creationId xmlns:p14="http://schemas.microsoft.com/office/powerpoint/2010/main" val="4218476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D26FB-F665-4931-A97E-6D59EFEB060E}"/>
              </a:ext>
            </a:extLst>
          </p:cNvPr>
          <p:cNvSpPr>
            <a:spLocks noGrp="1"/>
          </p:cNvSpPr>
          <p:nvPr>
            <p:ph type="title"/>
          </p:nvPr>
        </p:nvSpPr>
        <p:spPr>
          <a:xfrm>
            <a:off x="279873" y="406870"/>
            <a:ext cx="11632249" cy="599556"/>
          </a:xfrm>
        </p:spPr>
        <p:txBody>
          <a:bodyPr/>
          <a:lstStyle/>
          <a:p>
            <a:r>
              <a:rPr lang="en-GB" sz="2400" dirty="0">
                <a:latin typeface="+mj-lt"/>
              </a:rPr>
              <a:t>Performance issues are obviously important, but perceptions of rail are also driven by contextual issues beyond direct experience  </a:t>
            </a:r>
          </a:p>
        </p:txBody>
      </p:sp>
      <p:sp>
        <p:nvSpPr>
          <p:cNvPr id="4" name="Footer Placeholder 3">
            <a:extLst>
              <a:ext uri="{FF2B5EF4-FFF2-40B4-BE49-F238E27FC236}">
                <a16:creationId xmlns:a16="http://schemas.microsoft.com/office/drawing/2014/main" id="{C43A2E43-3C8B-4EA9-B9F6-34684DA81B5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BECD969-AD74-4FF5-9523-49891D0E762D}"/>
              </a:ext>
            </a:extLst>
          </p:cNvPr>
          <p:cNvSpPr>
            <a:spLocks noGrp="1"/>
          </p:cNvSpPr>
          <p:nvPr>
            <p:ph type="sldNum" sz="quarter" idx="12"/>
          </p:nvPr>
        </p:nvSpPr>
        <p:spPr/>
        <p:txBody>
          <a:bodyPr/>
          <a:lstStyle/>
          <a:p>
            <a:fld id="{770F188E-274D-49B2-AB27-2F89665B2F20}" type="slidenum">
              <a:rPr lang="en-GB" smtClean="0"/>
              <a:t>12</a:t>
            </a:fld>
            <a:endParaRPr lang="en-GB" dirty="0"/>
          </a:p>
        </p:txBody>
      </p:sp>
      <p:sp>
        <p:nvSpPr>
          <p:cNvPr id="32" name="TextBox 31">
            <a:extLst>
              <a:ext uri="{FF2B5EF4-FFF2-40B4-BE49-F238E27FC236}">
                <a16:creationId xmlns:a16="http://schemas.microsoft.com/office/drawing/2014/main" id="{81C1C558-FCAE-4BDB-A4BF-4E7CD386624B}"/>
              </a:ext>
            </a:extLst>
          </p:cNvPr>
          <p:cNvSpPr txBox="1"/>
          <p:nvPr/>
        </p:nvSpPr>
        <p:spPr>
          <a:xfrm>
            <a:off x="6095998" y="6721475"/>
            <a:ext cx="914400" cy="914400"/>
          </a:xfrm>
          <a:prstGeom prst="rect">
            <a:avLst/>
          </a:prstGeom>
        </p:spPr>
        <p:txBody>
          <a:bodyPr vert="horz" wrap="none" lIns="0" tIns="0" rIns="0" bIns="0" rtlCol="0" anchor="t" anchorCtr="0">
            <a:noAutofit/>
          </a:bodyPr>
          <a:lstStyle/>
          <a:p>
            <a:endParaRPr lang="en-GB" sz="1400" dirty="0"/>
          </a:p>
        </p:txBody>
      </p:sp>
      <p:sp>
        <p:nvSpPr>
          <p:cNvPr id="7" name="Content Placeholder 2">
            <a:extLst>
              <a:ext uri="{FF2B5EF4-FFF2-40B4-BE49-F238E27FC236}">
                <a16:creationId xmlns:a16="http://schemas.microsoft.com/office/drawing/2014/main" id="{21188571-4506-36AF-F95D-9569BDE07808}"/>
              </a:ext>
            </a:extLst>
          </p:cNvPr>
          <p:cNvSpPr txBox="1">
            <a:spLocks/>
          </p:cNvSpPr>
          <p:nvPr/>
        </p:nvSpPr>
        <p:spPr>
          <a:xfrm>
            <a:off x="331393" y="1407457"/>
            <a:ext cx="6832327" cy="1444844"/>
          </a:xfrm>
          <a:prstGeom prst="rect">
            <a:avLst/>
          </a:prstGeom>
        </p:spPr>
        <p:txBody>
          <a:bodyPr vert="horz" lIns="0" tIns="0" rIns="0" bIns="0" rtlCol="0" anchor="t" anchorCtr="0">
            <a:noAutofit/>
          </a:bodyPr>
          <a:lstStyle>
            <a:lvl1pPr marL="0" marR="5080" indent="0" algn="l" defTabSz="914400" rtl="0" eaLnBrk="1" latinLnBrk="0" hangingPunct="1">
              <a:lnSpc>
                <a:spcPts val="2000"/>
              </a:lnSpc>
              <a:spcBef>
                <a:spcPts val="0"/>
              </a:spcBef>
              <a:spcAft>
                <a:spcPts val="1000"/>
              </a:spcAft>
              <a:buFont typeface="Arial" panose="020B0604020202020204" pitchFamily="34" charset="0"/>
              <a:buNone/>
              <a:defRPr lang="en-US" sz="1400" b="1" kern="1200" spc="10">
                <a:solidFill>
                  <a:schemeClr val="accent1"/>
                </a:solidFill>
                <a:latin typeface="+mn-lt"/>
                <a:ea typeface="+mn-ea"/>
                <a:cs typeface="Calibri Light"/>
              </a:defRPr>
            </a:lvl1pPr>
            <a:lvl2pPr marL="0" indent="0" algn="l" defTabSz="914400" rtl="0" eaLnBrk="1" latinLnBrk="0" hangingPunct="1">
              <a:lnSpc>
                <a:spcPts val="2000"/>
              </a:lnSpc>
              <a:spcBef>
                <a:spcPts val="0"/>
              </a:spcBef>
              <a:spcAft>
                <a:spcPts val="0"/>
              </a:spcAft>
              <a:buClr>
                <a:srgbClr val="FF5200"/>
              </a:buClr>
              <a:buFont typeface="Calibri" panose="020F0502020204030204" pitchFamily="34" charset="0"/>
              <a:buNone/>
              <a:defRPr lang="en-US" sz="1400" kern="1200" dirty="0">
                <a:solidFill>
                  <a:schemeClr val="tx1"/>
                </a:solidFill>
                <a:latin typeface="+mj-lt"/>
                <a:ea typeface="+mn-ea"/>
                <a:cs typeface="+mn-cs"/>
              </a:defRPr>
            </a:lvl2pPr>
            <a:lvl3pPr marL="180000" indent="-180000" algn="l" defTabSz="914400" rtl="0" eaLnBrk="1" latinLnBrk="0" hangingPunct="1">
              <a:lnSpc>
                <a:spcPts val="2000"/>
              </a:lnSpc>
              <a:spcBef>
                <a:spcPts val="0"/>
              </a:spcBef>
              <a:spcAft>
                <a:spcPts val="0"/>
              </a:spcAft>
              <a:buClr>
                <a:srgbClr val="FF5200"/>
              </a:buClr>
              <a:buFont typeface="Calibri" panose="020F0502020204030204" pitchFamily="34" charset="0"/>
              <a:buChar char="–"/>
              <a:defRPr lang="en-US" sz="1400" kern="1200" dirty="0">
                <a:solidFill>
                  <a:schemeClr val="tx1"/>
                </a:solidFill>
                <a:latin typeface="+mj-lt"/>
                <a:ea typeface="+mn-ea"/>
                <a:cs typeface="+mn-cs"/>
              </a:defRPr>
            </a:lvl3pPr>
            <a:lvl4pPr marL="0" indent="0" algn="l" defTabSz="914400" rtl="0" eaLnBrk="1" latinLnBrk="0" hangingPunct="1">
              <a:lnSpc>
                <a:spcPts val="1800"/>
              </a:lnSpc>
              <a:spcBef>
                <a:spcPts val="0"/>
              </a:spcBef>
              <a:spcAft>
                <a:spcPts val="0"/>
              </a:spcAft>
              <a:buFont typeface="Arial" panose="020B0604020202020204" pitchFamily="34" charset="0"/>
              <a:buNone/>
              <a:defRPr sz="1200" kern="1200">
                <a:solidFill>
                  <a:schemeClr val="tx1"/>
                </a:solidFill>
                <a:latin typeface="+mj-lt"/>
                <a:ea typeface="+mn-ea"/>
                <a:cs typeface="+mn-cs"/>
              </a:defRPr>
            </a:lvl4pPr>
            <a:lvl5pPr marL="180000" indent="-180000" algn="l" defTabSz="914400" rtl="0" eaLnBrk="1" latinLnBrk="0" hangingPunct="1">
              <a:lnSpc>
                <a:spcPts val="1800"/>
              </a:lnSpc>
              <a:spcBef>
                <a:spcPts val="0"/>
              </a:spcBef>
              <a:spcAft>
                <a:spcPts val="0"/>
              </a:spcAft>
              <a:buClr>
                <a:srgbClr val="FF5200"/>
              </a:buClr>
              <a:buFont typeface="Calibri" panose="020F0502020204030204" pitchFamily="34" charset="0"/>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Aft>
                <a:spcPts val="0"/>
              </a:spcAft>
            </a:pPr>
            <a:r>
              <a:rPr lang="en-GB" sz="1600" b="0" dirty="0">
                <a:solidFill>
                  <a:schemeClr val="tx1"/>
                </a:solidFill>
                <a:latin typeface="+mj-lt"/>
              </a:rPr>
              <a:t>Few have anything other than a very </a:t>
            </a:r>
            <a:r>
              <a:rPr lang="en-GB" sz="1600" dirty="0">
                <a:solidFill>
                  <a:schemeClr val="tx1"/>
                </a:solidFill>
                <a:latin typeface="+mj-lt"/>
              </a:rPr>
              <a:t>vague and patchy understanding of how the industry operates. </a:t>
            </a:r>
            <a:r>
              <a:rPr lang="en-US" sz="1600" b="0" dirty="0">
                <a:solidFill>
                  <a:schemeClr val="tx1"/>
                </a:solidFill>
                <a:latin typeface="+mj-lt"/>
              </a:rPr>
              <a:t>There is often no clarity about</a:t>
            </a:r>
            <a:r>
              <a:rPr lang="en-GB" sz="1600" b="0" dirty="0">
                <a:solidFill>
                  <a:schemeClr val="tx1"/>
                </a:solidFill>
                <a:latin typeface="+mj-lt"/>
              </a:rPr>
              <a:t> </a:t>
            </a:r>
            <a:r>
              <a:rPr lang="en-GB" sz="1600" dirty="0">
                <a:solidFill>
                  <a:schemeClr val="tx1"/>
                </a:solidFill>
                <a:latin typeface="+mj-lt"/>
              </a:rPr>
              <a:t>who sets the rules, who provides funding and ultimately, who is in overall charge</a:t>
            </a:r>
            <a:r>
              <a:rPr lang="en-GB" sz="1600" b="0" dirty="0">
                <a:solidFill>
                  <a:schemeClr val="tx1"/>
                </a:solidFill>
                <a:latin typeface="+mj-lt"/>
              </a:rPr>
              <a:t>. Passengers are, of course, primarily concerned with the outcomes of their journeys rather than the structure of the railway. </a:t>
            </a:r>
            <a:r>
              <a:rPr lang="en-GB" sz="1600" dirty="0">
                <a:solidFill>
                  <a:schemeClr val="tx1"/>
                </a:solidFill>
                <a:latin typeface="+mj-lt"/>
              </a:rPr>
              <a:t>However</a:t>
            </a:r>
            <a:r>
              <a:rPr lang="en-GB" sz="1600" b="0" dirty="0">
                <a:solidFill>
                  <a:schemeClr val="tx1"/>
                </a:solidFill>
                <a:latin typeface="+mj-lt"/>
              </a:rPr>
              <a:t>, this </a:t>
            </a:r>
            <a:r>
              <a:rPr lang="en-GB" sz="1600" dirty="0">
                <a:solidFill>
                  <a:schemeClr val="tx1"/>
                </a:solidFill>
                <a:latin typeface="+mj-lt"/>
              </a:rPr>
              <a:t>lack of knowledge about who is in charge and how things are organised provides many opportunities for cynicism and suspicion.</a:t>
            </a:r>
            <a:endParaRPr lang="en-GB" sz="1600" dirty="0">
              <a:latin typeface="+mj-lt"/>
            </a:endParaRPr>
          </a:p>
        </p:txBody>
      </p:sp>
      <p:sp>
        <p:nvSpPr>
          <p:cNvPr id="12" name="Content Placeholder 2">
            <a:extLst>
              <a:ext uri="{FF2B5EF4-FFF2-40B4-BE49-F238E27FC236}">
                <a16:creationId xmlns:a16="http://schemas.microsoft.com/office/drawing/2014/main" id="{553B4C7F-622F-B4AF-AA21-BFF226256CFF}"/>
              </a:ext>
            </a:extLst>
          </p:cNvPr>
          <p:cNvSpPr txBox="1">
            <a:spLocks/>
          </p:cNvSpPr>
          <p:nvPr/>
        </p:nvSpPr>
        <p:spPr>
          <a:xfrm>
            <a:off x="331392" y="3093831"/>
            <a:ext cx="6803055" cy="789990"/>
          </a:xfrm>
          <a:prstGeom prst="rect">
            <a:avLst/>
          </a:prstGeom>
        </p:spPr>
        <p:txBody>
          <a:bodyPr vert="horz" lIns="0" tIns="0" rIns="0" bIns="0" rtlCol="0" anchor="t" anchorCtr="0">
            <a:noAutofit/>
          </a:bodyPr>
          <a:lstStyle>
            <a:defPPr>
              <a:defRPr lang="en-US"/>
            </a:defPPr>
            <a:lvl1pPr marR="5080" indent="0" algn="just">
              <a:lnSpc>
                <a:spcPct val="100000"/>
              </a:lnSpc>
              <a:spcBef>
                <a:spcPts val="0"/>
              </a:spcBef>
              <a:spcAft>
                <a:spcPts val="0"/>
              </a:spcAft>
              <a:buFont typeface="Arial" panose="020B0604020202020204" pitchFamily="34" charset="0"/>
              <a:buNone/>
              <a:defRPr sz="1400" b="0" spc="10">
                <a:latin typeface="+mj-lt"/>
                <a:cs typeface="Calibri Light"/>
              </a:defRPr>
            </a:lvl1pPr>
            <a:lvl2pPr marL="0" indent="0">
              <a:lnSpc>
                <a:spcPts val="2000"/>
              </a:lnSpc>
              <a:spcBef>
                <a:spcPts val="0"/>
              </a:spcBef>
              <a:spcAft>
                <a:spcPts val="0"/>
              </a:spcAft>
              <a:buClr>
                <a:srgbClr val="FF5200"/>
              </a:buClr>
              <a:buFont typeface="Calibri" panose="020F0502020204030204" pitchFamily="34" charset="0"/>
              <a:buNone/>
              <a:defRPr sz="1400">
                <a:latin typeface="+mj-lt"/>
              </a:defRPr>
            </a:lvl2pPr>
            <a:lvl3pPr marL="180000" lvl="2" indent="0" algn="just">
              <a:lnSpc>
                <a:spcPct val="100000"/>
              </a:lnSpc>
              <a:spcBef>
                <a:spcPts val="0"/>
              </a:spcBef>
              <a:spcAft>
                <a:spcPts val="0"/>
              </a:spcAft>
              <a:buClr>
                <a:schemeClr val="accent1"/>
              </a:buClr>
              <a:buFont typeface="Calibri" panose="020F0502020204030204" pitchFamily="34" charset="0"/>
              <a:buNone/>
              <a:defRPr sz="1400">
                <a:latin typeface="+mj-lt"/>
              </a:defRPr>
            </a:lvl3pPr>
            <a:lvl4pPr marL="0" indent="0">
              <a:lnSpc>
                <a:spcPts val="1800"/>
              </a:lnSpc>
              <a:spcBef>
                <a:spcPts val="0"/>
              </a:spcBef>
              <a:spcAft>
                <a:spcPts val="0"/>
              </a:spcAft>
              <a:buFont typeface="Arial" panose="020B0604020202020204" pitchFamily="34" charset="0"/>
              <a:buNone/>
              <a:defRPr sz="1200">
                <a:latin typeface="+mj-lt"/>
              </a:defRPr>
            </a:lvl4pPr>
            <a:lvl5pPr marL="180000" indent="-180000">
              <a:lnSpc>
                <a:spcPts val="1800"/>
              </a:lnSpc>
              <a:spcBef>
                <a:spcPts val="0"/>
              </a:spcBef>
              <a:spcAft>
                <a:spcPts val="0"/>
              </a:spcAft>
              <a:buClr>
                <a:srgbClr val="FF5200"/>
              </a:buClr>
              <a:buFont typeface="Calibri" panose="020F0502020204030204" pitchFamily="34" charset="0"/>
              <a:buChar char="–"/>
              <a:defRPr sz="12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1600" dirty="0"/>
              <a:t>There is </a:t>
            </a:r>
            <a:r>
              <a:rPr lang="en-GB" sz="1600" b="1" dirty="0"/>
              <a:t>an established narrative about the industry which is largely negative</a:t>
            </a:r>
            <a:r>
              <a:rPr lang="en-GB" sz="1600" dirty="0"/>
              <a:t>, and passengers see little evidence of the industry counteracting such stories (‘lagging behind Europe’, ‘fat-cats’, ‘no competition’, ‘white elephant projects’ etc.)</a:t>
            </a:r>
          </a:p>
        </p:txBody>
      </p:sp>
      <p:sp>
        <p:nvSpPr>
          <p:cNvPr id="14" name="TextBox 13">
            <a:extLst>
              <a:ext uri="{FF2B5EF4-FFF2-40B4-BE49-F238E27FC236}">
                <a16:creationId xmlns:a16="http://schemas.microsoft.com/office/drawing/2014/main" id="{C2C29611-9790-6EF5-A46B-92E046B4007D}"/>
              </a:ext>
            </a:extLst>
          </p:cNvPr>
          <p:cNvSpPr txBox="1"/>
          <p:nvPr/>
        </p:nvSpPr>
        <p:spPr>
          <a:xfrm>
            <a:off x="331393" y="4178522"/>
            <a:ext cx="6832327" cy="789990"/>
          </a:xfrm>
          <a:prstGeom prst="rect">
            <a:avLst/>
          </a:prstGeom>
        </p:spPr>
        <p:txBody>
          <a:bodyPr vert="horz" lIns="0" tIns="0" rIns="0" bIns="0" rtlCol="0" anchor="t" anchorCtr="0">
            <a:noAutofit/>
          </a:bodyPr>
          <a:lstStyle>
            <a:defPPr>
              <a:defRPr lang="en-US"/>
            </a:defPPr>
            <a:lvl1pPr marR="5080" indent="0" algn="just">
              <a:lnSpc>
                <a:spcPct val="100000"/>
              </a:lnSpc>
              <a:spcBef>
                <a:spcPts val="0"/>
              </a:spcBef>
              <a:spcAft>
                <a:spcPts val="0"/>
              </a:spcAft>
              <a:buFont typeface="Arial" panose="020B0604020202020204" pitchFamily="34" charset="0"/>
              <a:buNone/>
              <a:defRPr sz="1400" b="0" spc="10">
                <a:latin typeface="+mj-lt"/>
                <a:cs typeface="Calibri Light"/>
              </a:defRPr>
            </a:lvl1pPr>
            <a:lvl2pPr marL="0" indent="0">
              <a:lnSpc>
                <a:spcPts val="2000"/>
              </a:lnSpc>
              <a:spcBef>
                <a:spcPts val="0"/>
              </a:spcBef>
              <a:spcAft>
                <a:spcPts val="0"/>
              </a:spcAft>
              <a:buClr>
                <a:srgbClr val="FF5200"/>
              </a:buClr>
              <a:buFont typeface="Calibri" panose="020F0502020204030204" pitchFamily="34" charset="0"/>
              <a:buNone/>
              <a:defRPr sz="1400">
                <a:latin typeface="+mj-lt"/>
              </a:defRPr>
            </a:lvl2pPr>
            <a:lvl3pPr marL="180000" lvl="2" indent="0" algn="just">
              <a:lnSpc>
                <a:spcPct val="100000"/>
              </a:lnSpc>
              <a:spcBef>
                <a:spcPts val="0"/>
              </a:spcBef>
              <a:spcAft>
                <a:spcPts val="0"/>
              </a:spcAft>
              <a:buClr>
                <a:schemeClr val="accent1"/>
              </a:buClr>
              <a:buFont typeface="Calibri" panose="020F0502020204030204" pitchFamily="34" charset="0"/>
              <a:buNone/>
              <a:defRPr sz="1400">
                <a:latin typeface="+mj-lt"/>
              </a:defRPr>
            </a:lvl3pPr>
            <a:lvl4pPr marL="0" indent="0">
              <a:lnSpc>
                <a:spcPts val="1800"/>
              </a:lnSpc>
              <a:spcBef>
                <a:spcPts val="0"/>
              </a:spcBef>
              <a:spcAft>
                <a:spcPts val="0"/>
              </a:spcAft>
              <a:buFont typeface="Arial" panose="020B0604020202020204" pitchFamily="34" charset="0"/>
              <a:buNone/>
              <a:defRPr sz="1200">
                <a:latin typeface="+mj-lt"/>
              </a:defRPr>
            </a:lvl4pPr>
            <a:lvl5pPr marL="180000" indent="-180000">
              <a:lnSpc>
                <a:spcPts val="1800"/>
              </a:lnSpc>
              <a:spcBef>
                <a:spcPts val="0"/>
              </a:spcBef>
              <a:spcAft>
                <a:spcPts val="0"/>
              </a:spcAft>
              <a:buClr>
                <a:srgbClr val="FF5200"/>
              </a:buClr>
              <a:buFont typeface="Calibri" panose="020F0502020204030204" pitchFamily="34" charset="0"/>
              <a:buChar char="–"/>
              <a:defRPr sz="12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2"/>
            <a:r>
              <a:rPr lang="en-GB" sz="1600" spc="10" dirty="0">
                <a:cs typeface="Calibri Light"/>
              </a:rPr>
              <a:t>Most </a:t>
            </a:r>
            <a:r>
              <a:rPr lang="en-GB" sz="1600" b="1" spc="10" dirty="0">
                <a:cs typeface="Calibri Light"/>
              </a:rPr>
              <a:t>passengers have little sense of a relationship with the railway or individual rail companies</a:t>
            </a:r>
            <a:r>
              <a:rPr lang="en-GB" sz="1600" spc="10" dirty="0">
                <a:cs typeface="Calibri Light"/>
              </a:rPr>
              <a:t>. Many feel that rail companies lack customer focus and do little to foster a relationship with users. Commuters in particular can feel taken for granted</a:t>
            </a:r>
            <a:r>
              <a:rPr lang="en-GB" sz="1600" dirty="0"/>
              <a:t>.   </a:t>
            </a:r>
          </a:p>
          <a:p>
            <a:endParaRPr lang="en-GB" sz="1600" dirty="0"/>
          </a:p>
        </p:txBody>
      </p:sp>
      <p:sp>
        <p:nvSpPr>
          <p:cNvPr id="16" name="TextBox 15">
            <a:extLst>
              <a:ext uri="{FF2B5EF4-FFF2-40B4-BE49-F238E27FC236}">
                <a16:creationId xmlns:a16="http://schemas.microsoft.com/office/drawing/2014/main" id="{AEAAA482-9265-1955-B3E2-CC5CA00A8052}"/>
              </a:ext>
            </a:extLst>
          </p:cNvPr>
          <p:cNvSpPr txBox="1"/>
          <p:nvPr/>
        </p:nvSpPr>
        <p:spPr>
          <a:xfrm>
            <a:off x="316755" y="5369543"/>
            <a:ext cx="6832327" cy="584775"/>
          </a:xfrm>
          <a:prstGeom prst="rect">
            <a:avLst/>
          </a:prstGeom>
        </p:spPr>
        <p:txBody>
          <a:bodyPr vert="horz" lIns="0" tIns="0" rIns="0" bIns="0" rtlCol="0" anchor="t" anchorCtr="0">
            <a:noAutofit/>
          </a:bodyPr>
          <a:lstStyle>
            <a:defPPr>
              <a:defRPr lang="en-US"/>
            </a:defPPr>
            <a:lvl1pPr marR="5080" indent="0" algn="just">
              <a:lnSpc>
                <a:spcPct val="100000"/>
              </a:lnSpc>
              <a:spcBef>
                <a:spcPts val="0"/>
              </a:spcBef>
              <a:spcAft>
                <a:spcPts val="0"/>
              </a:spcAft>
              <a:buFont typeface="Arial" panose="020B0604020202020204" pitchFamily="34" charset="0"/>
              <a:buNone/>
              <a:defRPr sz="1600" b="0" spc="10">
                <a:latin typeface="+mj-lt"/>
                <a:cs typeface="Calibri Light"/>
              </a:defRPr>
            </a:lvl1pPr>
            <a:lvl2pPr marL="0" indent="0">
              <a:lnSpc>
                <a:spcPts val="2000"/>
              </a:lnSpc>
              <a:spcBef>
                <a:spcPts val="0"/>
              </a:spcBef>
              <a:spcAft>
                <a:spcPts val="0"/>
              </a:spcAft>
              <a:buClr>
                <a:srgbClr val="FF5200"/>
              </a:buClr>
              <a:buFont typeface="Calibri" panose="020F0502020204030204" pitchFamily="34" charset="0"/>
              <a:buNone/>
              <a:defRPr sz="1400">
                <a:latin typeface="+mj-lt"/>
              </a:defRPr>
            </a:lvl2pPr>
            <a:lvl3pPr marL="0" lvl="2" indent="0" algn="just">
              <a:lnSpc>
                <a:spcPct val="100000"/>
              </a:lnSpc>
              <a:spcBef>
                <a:spcPts val="0"/>
              </a:spcBef>
              <a:spcAft>
                <a:spcPts val="0"/>
              </a:spcAft>
              <a:buClr>
                <a:schemeClr val="accent1"/>
              </a:buClr>
              <a:buFont typeface="Calibri" panose="020F0502020204030204" pitchFamily="34" charset="0"/>
              <a:buNone/>
              <a:defRPr sz="1600" spc="10">
                <a:latin typeface="+mj-lt"/>
                <a:cs typeface="Calibri Light"/>
              </a:defRPr>
            </a:lvl3pPr>
            <a:lvl4pPr marL="0" indent="0">
              <a:lnSpc>
                <a:spcPts val="1800"/>
              </a:lnSpc>
              <a:spcBef>
                <a:spcPts val="0"/>
              </a:spcBef>
              <a:spcAft>
                <a:spcPts val="0"/>
              </a:spcAft>
              <a:buFont typeface="Arial" panose="020B0604020202020204" pitchFamily="34" charset="0"/>
              <a:buNone/>
              <a:defRPr sz="1200">
                <a:latin typeface="+mj-lt"/>
              </a:defRPr>
            </a:lvl4pPr>
            <a:lvl5pPr marL="180000" indent="-180000">
              <a:lnSpc>
                <a:spcPts val="1800"/>
              </a:lnSpc>
              <a:spcBef>
                <a:spcPts val="0"/>
              </a:spcBef>
              <a:spcAft>
                <a:spcPts val="0"/>
              </a:spcAft>
              <a:buClr>
                <a:srgbClr val="FF5200"/>
              </a:buClr>
              <a:buFont typeface="Calibri" panose="020F0502020204030204" pitchFamily="34" charset="0"/>
              <a:buChar char="–"/>
              <a:defRPr sz="12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All of the above contribute to a lack of trust.  As a result, </a:t>
            </a:r>
            <a:r>
              <a:rPr lang="en-GB" b="1" dirty="0"/>
              <a:t>passengers are seldom willing to give the railway the ‘benefit of the doubt’ </a:t>
            </a:r>
            <a:r>
              <a:rPr lang="en-GB" dirty="0"/>
              <a:t>when it comes to assessing railway performance.</a:t>
            </a:r>
          </a:p>
        </p:txBody>
      </p:sp>
      <p:sp>
        <p:nvSpPr>
          <p:cNvPr id="6" name="Speech Bubble: Rectangle with Corners Rounded 5">
            <a:extLst>
              <a:ext uri="{FF2B5EF4-FFF2-40B4-BE49-F238E27FC236}">
                <a16:creationId xmlns:a16="http://schemas.microsoft.com/office/drawing/2014/main" id="{D02A4A93-8B31-C9A9-C3DD-BEEDBF974329}"/>
              </a:ext>
            </a:extLst>
          </p:cNvPr>
          <p:cNvSpPr/>
          <p:nvPr/>
        </p:nvSpPr>
        <p:spPr>
          <a:xfrm>
            <a:off x="7825337" y="3429000"/>
            <a:ext cx="3956833" cy="963037"/>
          </a:xfrm>
          <a:prstGeom prst="wedgeRoundRectCallout">
            <a:avLst>
              <a:gd name="adj1" fmla="val -31050"/>
              <a:gd name="adj2" fmla="val 60309"/>
              <a:gd name="adj3"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550"/>
              </a:spcAft>
            </a:pPr>
            <a:r>
              <a:rPr lang="en-US" sz="1200" i="1" dirty="0">
                <a:solidFill>
                  <a:schemeClr val="bg1"/>
                </a:solidFill>
                <a:latin typeface="+mj-lt"/>
              </a:rPr>
              <a:t>“</a:t>
            </a:r>
            <a:r>
              <a:rPr lang="en-GB" sz="1200" i="1" dirty="0">
                <a:solidFill>
                  <a:schemeClr val="bg1"/>
                </a:solidFill>
                <a:latin typeface="+mj-lt"/>
              </a:rPr>
              <a:t>The whole system is run by Railtrack, which is something to do with private enterprise.”</a:t>
            </a:r>
          </a:p>
          <a:p>
            <a:r>
              <a:rPr kumimoji="0" lang="en-US" sz="1200" b="0" u="none" strike="noStrike" kern="1200" cap="none" spc="0" normalizeH="0" baseline="0" noProof="0" dirty="0">
                <a:ln>
                  <a:noFill/>
                </a:ln>
                <a:solidFill>
                  <a:schemeClr val="bg1"/>
                </a:solidFill>
                <a:effectLst/>
                <a:uLnTx/>
                <a:uFillTx/>
                <a:latin typeface="+mj-lt"/>
                <a:ea typeface="+mn-ea"/>
                <a:cs typeface="+mn-cs"/>
              </a:rPr>
              <a:t>Wales, rural, leisure, 40-59 </a:t>
            </a:r>
          </a:p>
        </p:txBody>
      </p:sp>
      <p:sp>
        <p:nvSpPr>
          <p:cNvPr id="8" name="Speech Bubble: Rectangle with Corners Rounded 7">
            <a:extLst>
              <a:ext uri="{FF2B5EF4-FFF2-40B4-BE49-F238E27FC236}">
                <a16:creationId xmlns:a16="http://schemas.microsoft.com/office/drawing/2014/main" id="{B510CA95-6C09-1D8C-99B5-782ED6B31066}"/>
              </a:ext>
            </a:extLst>
          </p:cNvPr>
          <p:cNvSpPr/>
          <p:nvPr/>
        </p:nvSpPr>
        <p:spPr>
          <a:xfrm>
            <a:off x="7825337" y="1407457"/>
            <a:ext cx="3956833" cy="1568292"/>
          </a:xfrm>
          <a:prstGeom prst="wedgeRoundRectCallout">
            <a:avLst>
              <a:gd name="adj1" fmla="val -31050"/>
              <a:gd name="adj2" fmla="val 60309"/>
              <a:gd name="adj3"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550"/>
              </a:spcAft>
            </a:pPr>
            <a:r>
              <a:rPr lang="en-GB" sz="1200" i="1" dirty="0">
                <a:solidFill>
                  <a:schemeClr val="bg1"/>
                </a:solidFill>
                <a:latin typeface="+mj-lt"/>
              </a:rPr>
              <a:t>“So like NE Railway and Southeastern and C to C, they're all separate. Virgin and all of these, are the train operators, but they only own to a certain degree, the carriages, but they don't own the railways. So Network Rail own it and they rent the line.”</a:t>
            </a:r>
            <a:endParaRPr lang="en-GB" sz="1200" dirty="0">
              <a:effectLst/>
              <a:latin typeface="+mj-lt"/>
              <a:ea typeface="Times New Roman" panose="02020603050405020304" pitchFamily="18" charset="0"/>
            </a:endParaRPr>
          </a:p>
          <a:p>
            <a:pPr>
              <a:spcAft>
                <a:spcPts val="550"/>
              </a:spcAft>
            </a:pPr>
            <a:r>
              <a:rPr kumimoji="0" lang="en-US" sz="1200" b="0" u="none" strike="noStrike" kern="1200" cap="none" spc="0" normalizeH="0" baseline="0" noProof="0" dirty="0">
                <a:ln>
                  <a:noFill/>
                </a:ln>
                <a:solidFill>
                  <a:schemeClr val="bg1"/>
                </a:solidFill>
                <a:effectLst/>
                <a:uLnTx/>
                <a:uFillTx/>
                <a:latin typeface="+mj-lt"/>
                <a:ea typeface="+mn-ea"/>
                <a:cs typeface="+mn-cs"/>
              </a:rPr>
              <a:t>London, urban-suburban,  leisure, 40-59</a:t>
            </a:r>
          </a:p>
        </p:txBody>
      </p:sp>
      <p:sp>
        <p:nvSpPr>
          <p:cNvPr id="9" name="Speech Bubble: Rectangle with Corners Rounded 8">
            <a:extLst>
              <a:ext uri="{FF2B5EF4-FFF2-40B4-BE49-F238E27FC236}">
                <a16:creationId xmlns:a16="http://schemas.microsoft.com/office/drawing/2014/main" id="{7C91D1E6-6F66-3B0F-90B2-D773B267D9E7}"/>
              </a:ext>
            </a:extLst>
          </p:cNvPr>
          <p:cNvSpPr/>
          <p:nvPr/>
        </p:nvSpPr>
        <p:spPr>
          <a:xfrm>
            <a:off x="7825337" y="4845288"/>
            <a:ext cx="3956832" cy="963037"/>
          </a:xfrm>
          <a:prstGeom prst="wedgeRoundRectCallout">
            <a:avLst>
              <a:gd name="adj1" fmla="val -31050"/>
              <a:gd name="adj2" fmla="val 60309"/>
              <a:gd name="adj3"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550"/>
              </a:spcAft>
            </a:pPr>
            <a:r>
              <a:rPr lang="en-GB" sz="1200" i="1" dirty="0">
                <a:solidFill>
                  <a:schemeClr val="bg1"/>
                </a:solidFill>
                <a:latin typeface="+mj-lt"/>
              </a:rPr>
              <a:t>“There’s Transport for Wales and there are different train companies, but</a:t>
            </a:r>
            <a:r>
              <a:rPr lang="en-US" sz="1200" i="1" dirty="0">
                <a:solidFill>
                  <a:schemeClr val="bg1"/>
                </a:solidFill>
                <a:latin typeface="+mj-lt"/>
              </a:rPr>
              <a:t> </a:t>
            </a:r>
            <a:r>
              <a:rPr lang="en-GB" sz="1200" i="1" dirty="0">
                <a:solidFill>
                  <a:schemeClr val="bg1"/>
                </a:solidFill>
                <a:latin typeface="+mj-lt"/>
              </a:rPr>
              <a:t>I have no idea how it all works really.”</a:t>
            </a:r>
          </a:p>
          <a:p>
            <a:r>
              <a:rPr kumimoji="0" lang="en-US" sz="1200" b="0" u="none" strike="noStrike" kern="1200" cap="none" spc="0" normalizeH="0" baseline="0" noProof="0" dirty="0">
                <a:ln>
                  <a:noFill/>
                </a:ln>
                <a:solidFill>
                  <a:schemeClr val="bg1"/>
                </a:solidFill>
                <a:effectLst/>
                <a:uLnTx/>
                <a:uFillTx/>
                <a:latin typeface="+mj-lt"/>
                <a:ea typeface="+mn-ea"/>
                <a:cs typeface="+mn-cs"/>
              </a:rPr>
              <a:t>Wales, rural, leisure, 40-59 </a:t>
            </a:r>
          </a:p>
        </p:txBody>
      </p:sp>
    </p:spTree>
    <p:extLst>
      <p:ext uri="{BB962C8B-B14F-4D97-AF65-F5344CB8AC3E}">
        <p14:creationId xmlns:p14="http://schemas.microsoft.com/office/powerpoint/2010/main" val="1939617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384BC-7D80-A91C-8407-92F6CDEF3F90}"/>
              </a:ext>
            </a:extLst>
          </p:cNvPr>
          <p:cNvSpPr>
            <a:spLocks noGrp="1"/>
          </p:cNvSpPr>
          <p:nvPr>
            <p:ph type="title"/>
          </p:nvPr>
        </p:nvSpPr>
        <p:spPr/>
        <p:txBody>
          <a:bodyPr/>
          <a:lstStyle/>
          <a:p>
            <a:r>
              <a:rPr lang="en-GB" dirty="0"/>
              <a:t>Regional summary</a:t>
            </a:r>
          </a:p>
        </p:txBody>
      </p:sp>
      <p:sp>
        <p:nvSpPr>
          <p:cNvPr id="4" name="Footer Placeholder 3">
            <a:extLst>
              <a:ext uri="{FF2B5EF4-FFF2-40B4-BE49-F238E27FC236}">
                <a16:creationId xmlns:a16="http://schemas.microsoft.com/office/drawing/2014/main" id="{B2BD145A-4089-01EF-D08A-CDEFAEB2F0DB}"/>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FD5DF3D-0458-6F46-DA61-D8E99BCF4B4C}"/>
              </a:ext>
            </a:extLst>
          </p:cNvPr>
          <p:cNvSpPr>
            <a:spLocks noGrp="1"/>
          </p:cNvSpPr>
          <p:nvPr>
            <p:ph type="sldNum" sz="quarter" idx="12"/>
          </p:nvPr>
        </p:nvSpPr>
        <p:spPr/>
        <p:txBody>
          <a:bodyPr/>
          <a:lstStyle/>
          <a:p>
            <a:fld id="{770F188E-274D-49B2-AB27-2F89665B2F20}" type="slidenum">
              <a:rPr lang="en-GB" smtClean="0"/>
              <a:t>13</a:t>
            </a:fld>
            <a:endParaRPr lang="en-GB" dirty="0"/>
          </a:p>
        </p:txBody>
      </p:sp>
      <p:sp>
        <p:nvSpPr>
          <p:cNvPr id="7" name="Content Placeholder 2">
            <a:extLst>
              <a:ext uri="{FF2B5EF4-FFF2-40B4-BE49-F238E27FC236}">
                <a16:creationId xmlns:a16="http://schemas.microsoft.com/office/drawing/2014/main" id="{71AB7AC5-5BC0-FBCD-FEE2-B114F7A1CA1F}"/>
              </a:ext>
            </a:extLst>
          </p:cNvPr>
          <p:cNvSpPr>
            <a:spLocks noGrp="1"/>
          </p:cNvSpPr>
          <p:nvPr/>
        </p:nvSpPr>
        <p:spPr>
          <a:xfrm>
            <a:off x="479424" y="4516835"/>
            <a:ext cx="6829851" cy="14468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500" b="1" dirty="0">
                <a:solidFill>
                  <a:schemeClr val="accent3"/>
                </a:solidFill>
                <a:ea typeface="Calibri"/>
                <a:cs typeface="Calibri"/>
              </a:rPr>
              <a:t>East/East Midlands</a:t>
            </a:r>
            <a:r>
              <a:rPr lang="en-GB" sz="1500" dirty="0">
                <a:solidFill>
                  <a:schemeClr val="accent3"/>
                </a:solidFill>
                <a:ea typeface="Calibri"/>
                <a:cs typeface="Calibri"/>
              </a:rPr>
              <a:t>: </a:t>
            </a:r>
            <a:r>
              <a:rPr lang="en-GB" sz="1500" dirty="0">
                <a:latin typeface="Calibri Light"/>
                <a:ea typeface="Calibri"/>
                <a:cs typeface="Calibri"/>
              </a:rPr>
              <a:t>Capacity </a:t>
            </a:r>
            <a:r>
              <a:rPr lang="en-GB" sz="1500">
                <a:latin typeface="Calibri Light"/>
                <a:ea typeface="Calibri"/>
                <a:cs typeface="Calibri"/>
              </a:rPr>
              <a:t>is </a:t>
            </a:r>
            <a:r>
              <a:rPr lang="en-GB" sz="1500" dirty="0">
                <a:latin typeface="Calibri Light"/>
                <a:ea typeface="Calibri"/>
                <a:cs typeface="Calibri"/>
              </a:rPr>
              <a:t>a major issue</a:t>
            </a:r>
            <a:r>
              <a:rPr lang="en-GB" sz="1500" dirty="0">
                <a:ea typeface="Calibri"/>
                <a:cs typeface="Calibri"/>
              </a:rPr>
              <a:t>. </a:t>
            </a:r>
            <a:r>
              <a:rPr lang="en-GB" sz="1500" dirty="0">
                <a:latin typeface="Calibri Light"/>
                <a:ea typeface="Calibri"/>
                <a:cs typeface="Calibri"/>
              </a:rPr>
              <a:t>Seating capacity is seen as poor, with a key source of frustration for many participants being too few carriages at peak times. Again, shorter, local services are often criticised for frequent delays and cancellations.</a:t>
            </a:r>
            <a:endParaRPr lang="en-GB" sz="1500" dirty="0">
              <a:latin typeface="Calibri Light"/>
              <a:ea typeface="Calibri Light"/>
              <a:cs typeface="Calibri Light"/>
            </a:endParaRPr>
          </a:p>
        </p:txBody>
      </p:sp>
      <p:sp>
        <p:nvSpPr>
          <p:cNvPr id="6" name="Rectangle: Rounded Corners 5">
            <a:extLst>
              <a:ext uri="{FF2B5EF4-FFF2-40B4-BE49-F238E27FC236}">
                <a16:creationId xmlns:a16="http://schemas.microsoft.com/office/drawing/2014/main" id="{47DBF210-D2A1-E3CB-98C3-39F1AFD71EA8}"/>
              </a:ext>
            </a:extLst>
          </p:cNvPr>
          <p:cNvSpPr/>
          <p:nvPr/>
        </p:nvSpPr>
        <p:spPr>
          <a:xfrm>
            <a:off x="363287" y="1167662"/>
            <a:ext cx="6945988" cy="1034487"/>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ACFAD836-A236-2145-EE63-60165666F5F6}"/>
              </a:ext>
            </a:extLst>
          </p:cNvPr>
          <p:cNvSpPr txBox="1"/>
          <p:nvPr/>
        </p:nvSpPr>
        <p:spPr>
          <a:xfrm>
            <a:off x="480282" y="1242670"/>
            <a:ext cx="6828993"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GB" sz="1500" b="1" dirty="0">
                <a:solidFill>
                  <a:schemeClr val="accent2"/>
                </a:solidFill>
                <a:ea typeface="Calibri"/>
                <a:cs typeface="Calibri"/>
              </a:rPr>
              <a:t>Scotland: </a:t>
            </a:r>
            <a:r>
              <a:rPr lang="en-GB" sz="1500" dirty="0">
                <a:latin typeface="Calibri Light"/>
                <a:ea typeface="Calibri Light"/>
                <a:cs typeface="Calibri Light"/>
              </a:rPr>
              <a:t>The government-owned ScotRail is positively perceived received by many and contrasted with privatised services. It is felt that there have been fewer delays and cancellations in recent years. Overall, cancellations are seen as frustrating but not a very common experience. Frustrations mostly centre on ticket prices and overcrowding.</a:t>
            </a:r>
            <a:endParaRPr lang="en-US" dirty="0">
              <a:ea typeface="Calibri"/>
              <a:cs typeface="Calibri"/>
            </a:endParaRPr>
          </a:p>
        </p:txBody>
      </p:sp>
      <p:sp>
        <p:nvSpPr>
          <p:cNvPr id="11" name="Rectangle: Rounded Corners 10">
            <a:extLst>
              <a:ext uri="{FF2B5EF4-FFF2-40B4-BE49-F238E27FC236}">
                <a16:creationId xmlns:a16="http://schemas.microsoft.com/office/drawing/2014/main" id="{BAF831F5-40E4-75B3-BF6E-9A667CE7A7C1}"/>
              </a:ext>
            </a:extLst>
          </p:cNvPr>
          <p:cNvSpPr/>
          <p:nvPr/>
        </p:nvSpPr>
        <p:spPr>
          <a:xfrm>
            <a:off x="363285" y="2504757"/>
            <a:ext cx="6961724" cy="1526644"/>
          </a:xfrm>
          <a:prstGeom prst="roundRect">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64C34A4F-4D25-8933-C5CC-402D664E241C}"/>
              </a:ext>
            </a:extLst>
          </p:cNvPr>
          <p:cNvSpPr txBox="1"/>
          <p:nvPr/>
        </p:nvSpPr>
        <p:spPr>
          <a:xfrm>
            <a:off x="523486" y="2591780"/>
            <a:ext cx="6808405" cy="138499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GB" sz="1500" b="1" dirty="0">
                <a:solidFill>
                  <a:schemeClr val="bg2"/>
                </a:solidFill>
                <a:ea typeface="Calibri"/>
                <a:cs typeface="Calibri"/>
              </a:rPr>
              <a:t>North/York &amp; the Humber:</a:t>
            </a:r>
            <a:r>
              <a:rPr lang="en-GB" sz="1500" dirty="0">
                <a:solidFill>
                  <a:schemeClr val="bg2"/>
                </a:solidFill>
                <a:ea typeface="Calibri"/>
                <a:cs typeface="Calibri"/>
              </a:rPr>
              <a:t> </a:t>
            </a:r>
            <a:r>
              <a:rPr lang="en-GB" sz="1500" dirty="0">
                <a:latin typeface="Calibri Light"/>
                <a:ea typeface="Calibri Light"/>
                <a:cs typeface="Calibri Light"/>
              </a:rPr>
              <a:t>A general perception that shorter journeys are more problematic than longer ones, with delays quite commonly</a:t>
            </a:r>
            <a:r>
              <a:rPr lang="en-GB" sz="1500">
                <a:latin typeface="Calibri Light"/>
                <a:ea typeface="Calibri Light"/>
                <a:cs typeface="Calibri Light"/>
              </a:rPr>
              <a:t> experienced</a:t>
            </a:r>
            <a:r>
              <a:rPr lang="en-GB" sz="1500" dirty="0">
                <a:latin typeface="Calibri Light"/>
                <a:ea typeface="Calibri Light"/>
                <a:cs typeface="Calibri Light"/>
              </a:rPr>
              <a:t>. Infrastructure (stations and rolling stock) are often seen as old and in need of upgrading. Respondents typically unfavourably compare local services to long-distance operators and there is a strong sense of a two-tier service; mostly reliable and comfortable longer-distance services, contrasting with much poorer local services.    </a:t>
            </a:r>
            <a:endParaRPr lang="en-US" dirty="0">
              <a:ea typeface="Calibri"/>
              <a:cs typeface="Calibri"/>
            </a:endParaRPr>
          </a:p>
        </p:txBody>
      </p:sp>
      <p:sp>
        <p:nvSpPr>
          <p:cNvPr id="13" name="Rectangle: Rounded Corners 12">
            <a:extLst>
              <a:ext uri="{FF2B5EF4-FFF2-40B4-BE49-F238E27FC236}">
                <a16:creationId xmlns:a16="http://schemas.microsoft.com/office/drawing/2014/main" id="{AFBF78B0-3B86-0DA4-807E-3763FF96079F}"/>
              </a:ext>
            </a:extLst>
          </p:cNvPr>
          <p:cNvSpPr/>
          <p:nvPr/>
        </p:nvSpPr>
        <p:spPr>
          <a:xfrm>
            <a:off x="363286" y="4457181"/>
            <a:ext cx="6970929" cy="874103"/>
          </a:xfrm>
          <a:prstGeom prst="round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Picture 16">
            <a:extLst>
              <a:ext uri="{FF2B5EF4-FFF2-40B4-BE49-F238E27FC236}">
                <a16:creationId xmlns:a16="http://schemas.microsoft.com/office/drawing/2014/main" id="{C3A04FB4-1021-5B0C-06BF-8407FF6E777B}"/>
              </a:ext>
            </a:extLst>
          </p:cNvPr>
          <p:cNvPicPr>
            <a:picLocks noChangeAspect="1"/>
          </p:cNvPicPr>
          <p:nvPr/>
        </p:nvPicPr>
        <p:blipFill>
          <a:blip r:embed="rId2"/>
          <a:srcRect l="21007" t="5428" r="18817" b="5573"/>
          <a:stretch/>
        </p:blipFill>
        <p:spPr>
          <a:xfrm>
            <a:off x="8139345" y="507534"/>
            <a:ext cx="3047529" cy="4507200"/>
          </a:xfrm>
          <a:prstGeom prst="rect">
            <a:avLst/>
          </a:prstGeom>
        </p:spPr>
      </p:pic>
      <p:cxnSp>
        <p:nvCxnSpPr>
          <p:cNvPr id="19" name="Straight Connector 18">
            <a:extLst>
              <a:ext uri="{FF2B5EF4-FFF2-40B4-BE49-F238E27FC236}">
                <a16:creationId xmlns:a16="http://schemas.microsoft.com/office/drawing/2014/main" id="{6F0464B6-A6B2-BA35-FF58-0C0861D45DCF}"/>
              </a:ext>
            </a:extLst>
          </p:cNvPr>
          <p:cNvCxnSpPr>
            <a:cxnSpLocks/>
          </p:cNvCxnSpPr>
          <p:nvPr/>
        </p:nvCxnSpPr>
        <p:spPr>
          <a:xfrm flipH="1">
            <a:off x="7334216" y="2831690"/>
            <a:ext cx="2399719" cy="791657"/>
          </a:xfrm>
          <a:prstGeom prst="line">
            <a:avLst/>
          </a:prstGeom>
          <a:ln w="19050">
            <a:solidFill>
              <a:schemeClr val="bg2"/>
            </a:solidFill>
            <a:headEnd type="oval"/>
          </a:ln>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D8701BA2-8404-EE9F-C415-D3179B5A290D}"/>
              </a:ext>
            </a:extLst>
          </p:cNvPr>
          <p:cNvCxnSpPr>
            <a:cxnSpLocks/>
            <a:endCxn id="13" idx="3"/>
          </p:cNvCxnSpPr>
          <p:nvPr/>
        </p:nvCxnSpPr>
        <p:spPr>
          <a:xfrm flipH="1">
            <a:off x="7334215" y="3516675"/>
            <a:ext cx="2910998" cy="1377558"/>
          </a:xfrm>
          <a:prstGeom prst="line">
            <a:avLst/>
          </a:prstGeom>
          <a:ln w="19050">
            <a:solidFill>
              <a:schemeClr val="accent3"/>
            </a:solidFill>
            <a:headEnd type="oval"/>
          </a:ln>
        </p:spPr>
        <p:style>
          <a:lnRef idx="1">
            <a:schemeClr val="accent2"/>
          </a:lnRef>
          <a:fillRef idx="0">
            <a:schemeClr val="accent2"/>
          </a:fillRef>
          <a:effectRef idx="0">
            <a:schemeClr val="accent2"/>
          </a:effectRef>
          <a:fontRef idx="minor">
            <a:schemeClr val="tx1"/>
          </a:fontRef>
        </p:style>
      </p:cxnSp>
      <p:cxnSp>
        <p:nvCxnSpPr>
          <p:cNvPr id="39" name="Straight Connector 38">
            <a:extLst>
              <a:ext uri="{FF2B5EF4-FFF2-40B4-BE49-F238E27FC236}">
                <a16:creationId xmlns:a16="http://schemas.microsoft.com/office/drawing/2014/main" id="{DFEA55FD-2621-788D-38C4-5A5DEE0C594F}"/>
              </a:ext>
            </a:extLst>
          </p:cNvPr>
          <p:cNvCxnSpPr>
            <a:cxnSpLocks/>
          </p:cNvCxnSpPr>
          <p:nvPr/>
        </p:nvCxnSpPr>
        <p:spPr>
          <a:xfrm flipH="1">
            <a:off x="7329659" y="3067520"/>
            <a:ext cx="2777553" cy="553139"/>
          </a:xfrm>
          <a:prstGeom prst="line">
            <a:avLst/>
          </a:prstGeom>
          <a:ln w="19050">
            <a:solidFill>
              <a:schemeClr val="bg2"/>
            </a:solidFill>
            <a:headEnd type="oval"/>
          </a:ln>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id="{7956CE06-5AD0-88CE-8EEC-EC9E43E901FD}"/>
              </a:ext>
            </a:extLst>
          </p:cNvPr>
          <p:cNvCxnSpPr>
            <a:cxnSpLocks/>
            <a:endCxn id="13" idx="3"/>
          </p:cNvCxnSpPr>
          <p:nvPr/>
        </p:nvCxnSpPr>
        <p:spPr>
          <a:xfrm flipH="1">
            <a:off x="7334215" y="3832931"/>
            <a:ext cx="3264959" cy="1061302"/>
          </a:xfrm>
          <a:prstGeom prst="line">
            <a:avLst/>
          </a:prstGeom>
          <a:ln w="19050">
            <a:solidFill>
              <a:schemeClr val="accent3"/>
            </a:solidFill>
            <a:headEnd type="oval"/>
          </a:ln>
        </p:spPr>
        <p:style>
          <a:lnRef idx="1">
            <a:schemeClr val="accent2"/>
          </a:lnRef>
          <a:fillRef idx="0">
            <a:schemeClr val="accent2"/>
          </a:fillRef>
          <a:effectRef idx="0">
            <a:schemeClr val="accent2"/>
          </a:effectRef>
          <a:fontRef idx="minor">
            <a:schemeClr val="tx1"/>
          </a:fontRef>
        </p:style>
      </p:cxnSp>
      <p:cxnSp>
        <p:nvCxnSpPr>
          <p:cNvPr id="47" name="Straight Connector 46">
            <a:extLst>
              <a:ext uri="{FF2B5EF4-FFF2-40B4-BE49-F238E27FC236}">
                <a16:creationId xmlns:a16="http://schemas.microsoft.com/office/drawing/2014/main" id="{53B0D99C-1024-CC25-026B-F86800AF506D}"/>
              </a:ext>
            </a:extLst>
          </p:cNvPr>
          <p:cNvCxnSpPr>
            <a:cxnSpLocks/>
            <a:endCxn id="10" idx="3"/>
          </p:cNvCxnSpPr>
          <p:nvPr/>
        </p:nvCxnSpPr>
        <p:spPr>
          <a:xfrm flipH="1" flipV="1">
            <a:off x="7309275" y="1704335"/>
            <a:ext cx="1997925" cy="63641"/>
          </a:xfrm>
          <a:prstGeom prst="line">
            <a:avLst/>
          </a:prstGeom>
          <a:ln w="19050">
            <a:solidFill>
              <a:schemeClr val="accent2"/>
            </a:solidFill>
            <a:headEnd type="oval"/>
          </a:ln>
        </p:spPr>
        <p:style>
          <a:lnRef idx="1">
            <a:schemeClr val="accent2"/>
          </a:lnRef>
          <a:fillRef idx="0">
            <a:schemeClr val="accent2"/>
          </a:fillRef>
          <a:effectRef idx="0">
            <a:schemeClr val="accent2"/>
          </a:effectRef>
          <a:fontRef idx="minor">
            <a:schemeClr val="tx1"/>
          </a:fontRef>
        </p:style>
      </p:cxnSp>
      <p:cxnSp>
        <p:nvCxnSpPr>
          <p:cNvPr id="49" name="Straight Connector 48">
            <a:extLst>
              <a:ext uri="{FF2B5EF4-FFF2-40B4-BE49-F238E27FC236}">
                <a16:creationId xmlns:a16="http://schemas.microsoft.com/office/drawing/2014/main" id="{CC823FB2-E330-820D-13FD-020C138C8738}"/>
              </a:ext>
            </a:extLst>
          </p:cNvPr>
          <p:cNvCxnSpPr>
            <a:cxnSpLocks/>
          </p:cNvCxnSpPr>
          <p:nvPr/>
        </p:nvCxnSpPr>
        <p:spPr>
          <a:xfrm flipH="1">
            <a:off x="7334656" y="2593646"/>
            <a:ext cx="2612632" cy="1013662"/>
          </a:xfrm>
          <a:prstGeom prst="line">
            <a:avLst/>
          </a:prstGeom>
          <a:ln w="19050">
            <a:solidFill>
              <a:schemeClr val="bg2"/>
            </a:solidFill>
            <a:headEnd type="ova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45670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6" name="Picture 75">
            <a:extLst>
              <a:ext uri="{FF2B5EF4-FFF2-40B4-BE49-F238E27FC236}">
                <a16:creationId xmlns:a16="http://schemas.microsoft.com/office/drawing/2014/main" id="{51F946B5-CB50-09EA-011D-F9790D80C709}"/>
              </a:ext>
            </a:extLst>
          </p:cNvPr>
          <p:cNvPicPr>
            <a:picLocks noChangeAspect="1"/>
          </p:cNvPicPr>
          <p:nvPr/>
        </p:nvPicPr>
        <p:blipFill>
          <a:blip r:embed="rId2"/>
          <a:srcRect l="21007" t="5428" r="18817" b="5573"/>
          <a:stretch/>
        </p:blipFill>
        <p:spPr>
          <a:xfrm>
            <a:off x="8225609" y="680062"/>
            <a:ext cx="3047529" cy="4507200"/>
          </a:xfrm>
          <a:prstGeom prst="rect">
            <a:avLst/>
          </a:prstGeom>
        </p:spPr>
      </p:pic>
      <p:sp>
        <p:nvSpPr>
          <p:cNvPr id="2" name="Title 1">
            <a:extLst>
              <a:ext uri="{FF2B5EF4-FFF2-40B4-BE49-F238E27FC236}">
                <a16:creationId xmlns:a16="http://schemas.microsoft.com/office/drawing/2014/main" id="{DC3384BC-7D80-A91C-8407-92F6CDEF3F90}"/>
              </a:ext>
            </a:extLst>
          </p:cNvPr>
          <p:cNvSpPr>
            <a:spLocks noGrp="1"/>
          </p:cNvSpPr>
          <p:nvPr>
            <p:ph type="title"/>
          </p:nvPr>
        </p:nvSpPr>
        <p:spPr/>
        <p:txBody>
          <a:bodyPr/>
          <a:lstStyle/>
          <a:p>
            <a:r>
              <a:rPr lang="en-GB" dirty="0">
                <a:latin typeface="+mj-lt"/>
              </a:rPr>
              <a:t>REGIONAL SUMMARY</a:t>
            </a:r>
          </a:p>
        </p:txBody>
      </p:sp>
      <p:sp>
        <p:nvSpPr>
          <p:cNvPr id="4" name="Footer Placeholder 3">
            <a:extLst>
              <a:ext uri="{FF2B5EF4-FFF2-40B4-BE49-F238E27FC236}">
                <a16:creationId xmlns:a16="http://schemas.microsoft.com/office/drawing/2014/main" id="{B2BD145A-4089-01EF-D08A-CDEFAEB2F0DB}"/>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FD5DF3D-0458-6F46-DA61-D8E99BCF4B4C}"/>
              </a:ext>
            </a:extLst>
          </p:cNvPr>
          <p:cNvSpPr>
            <a:spLocks noGrp="1"/>
          </p:cNvSpPr>
          <p:nvPr>
            <p:ph type="sldNum" sz="quarter" idx="12"/>
          </p:nvPr>
        </p:nvSpPr>
        <p:spPr/>
        <p:txBody>
          <a:bodyPr/>
          <a:lstStyle/>
          <a:p>
            <a:fld id="{770F188E-274D-49B2-AB27-2F89665B2F20}" type="slidenum">
              <a:rPr lang="en-GB" smtClean="0"/>
              <a:t>14</a:t>
            </a:fld>
            <a:endParaRPr lang="en-GB" dirty="0"/>
          </a:p>
        </p:txBody>
      </p:sp>
      <p:sp>
        <p:nvSpPr>
          <p:cNvPr id="6" name="Rectangle: Rounded Corners 5">
            <a:extLst>
              <a:ext uri="{FF2B5EF4-FFF2-40B4-BE49-F238E27FC236}">
                <a16:creationId xmlns:a16="http://schemas.microsoft.com/office/drawing/2014/main" id="{47DBF210-D2A1-E3CB-98C3-39F1AFD71EA8}"/>
              </a:ext>
            </a:extLst>
          </p:cNvPr>
          <p:cNvSpPr/>
          <p:nvPr/>
        </p:nvSpPr>
        <p:spPr>
          <a:xfrm>
            <a:off x="348910" y="1073667"/>
            <a:ext cx="7206137" cy="1070974"/>
          </a:xfrm>
          <a:prstGeom prst="round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11" name="Rectangle: Rounded Corners 10">
            <a:extLst>
              <a:ext uri="{FF2B5EF4-FFF2-40B4-BE49-F238E27FC236}">
                <a16:creationId xmlns:a16="http://schemas.microsoft.com/office/drawing/2014/main" id="{BAF831F5-40E4-75B3-BF6E-9A667CE7A7C1}"/>
              </a:ext>
            </a:extLst>
          </p:cNvPr>
          <p:cNvSpPr/>
          <p:nvPr/>
        </p:nvSpPr>
        <p:spPr>
          <a:xfrm>
            <a:off x="363286" y="2317850"/>
            <a:ext cx="7220515" cy="833202"/>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13" name="Rectangle: Rounded Corners 12">
            <a:extLst>
              <a:ext uri="{FF2B5EF4-FFF2-40B4-BE49-F238E27FC236}">
                <a16:creationId xmlns:a16="http://schemas.microsoft.com/office/drawing/2014/main" id="{AFBF78B0-3B86-0DA4-807E-3763FF96079F}"/>
              </a:ext>
            </a:extLst>
          </p:cNvPr>
          <p:cNvSpPr/>
          <p:nvPr/>
        </p:nvSpPr>
        <p:spPr>
          <a:xfrm>
            <a:off x="348910" y="4589473"/>
            <a:ext cx="7234892" cy="1457366"/>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63" name="Content Placeholder 2">
            <a:extLst>
              <a:ext uri="{FF2B5EF4-FFF2-40B4-BE49-F238E27FC236}">
                <a16:creationId xmlns:a16="http://schemas.microsoft.com/office/drawing/2014/main" id="{066A4990-B456-03DB-1727-C6D48382E541}"/>
              </a:ext>
            </a:extLst>
          </p:cNvPr>
          <p:cNvSpPr>
            <a:spLocks noGrp="1"/>
          </p:cNvSpPr>
          <p:nvPr/>
        </p:nvSpPr>
        <p:spPr>
          <a:xfrm>
            <a:off x="386092" y="3331598"/>
            <a:ext cx="7195718" cy="120246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solidFill>
                  <a:schemeClr val="accent3"/>
                </a:solidFill>
                <a:latin typeface="+mj-lt"/>
              </a:rPr>
              <a:t>South-West/West Midlands</a:t>
            </a:r>
            <a:r>
              <a:rPr lang="en-GB" sz="1400" dirty="0">
                <a:solidFill>
                  <a:schemeClr val="accent3"/>
                </a:solidFill>
                <a:latin typeface="+mj-lt"/>
              </a:rPr>
              <a:t>: </a:t>
            </a:r>
            <a:r>
              <a:rPr lang="en-GB" sz="1400" dirty="0">
                <a:latin typeface="+mj-lt"/>
                <a:ea typeface="Calibri Light"/>
                <a:cs typeface="Calibri Light"/>
              </a:rPr>
              <a:t>A mixture of train journey experiences is felt on local services, with both major dissatisfaction and high satisfaction noted amongst respondents around Birmingham. Local journeys from Birmingham face issues of evening cancellation with little prior warning, with others reporting to have fewer issues. Antisocial behaviour during rush hour from school children is noted as being an issue on trains.</a:t>
            </a:r>
          </a:p>
        </p:txBody>
      </p:sp>
      <p:sp>
        <p:nvSpPr>
          <p:cNvPr id="67" name="Content Placeholder 2">
            <a:extLst>
              <a:ext uri="{FF2B5EF4-FFF2-40B4-BE49-F238E27FC236}">
                <a16:creationId xmlns:a16="http://schemas.microsoft.com/office/drawing/2014/main" id="{1345F1DC-287C-ABF4-6DCE-AC561DA2F9B0}"/>
              </a:ext>
            </a:extLst>
          </p:cNvPr>
          <p:cNvSpPr>
            <a:spLocks noGrp="1"/>
          </p:cNvSpPr>
          <p:nvPr/>
        </p:nvSpPr>
        <p:spPr>
          <a:xfrm>
            <a:off x="386089" y="2310808"/>
            <a:ext cx="7166969" cy="101555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solidFill>
                  <a:schemeClr val="accent1"/>
                </a:solidFill>
                <a:latin typeface="+mj-lt"/>
              </a:rPr>
              <a:t>London</a:t>
            </a:r>
            <a:r>
              <a:rPr lang="en-GB" sz="1400" dirty="0">
                <a:solidFill>
                  <a:schemeClr val="accent1"/>
                </a:solidFill>
                <a:latin typeface="+mj-lt"/>
              </a:rPr>
              <a:t>: </a:t>
            </a:r>
            <a:r>
              <a:rPr lang="en-GB" sz="1400" dirty="0">
                <a:latin typeface="+mj-lt"/>
                <a:ea typeface="Calibri Light"/>
                <a:cs typeface="Calibri Light"/>
              </a:rPr>
              <a:t>The coverage of trains within London is seen as satisfactory and overall locals are not dissatisfied with the train services, though antisocial behaviour is an occasional concern. The new Elizabeth line is hailed as an excellent modern service and is used as the measure against which other train journeys are judged. </a:t>
            </a:r>
          </a:p>
        </p:txBody>
      </p:sp>
      <p:sp>
        <p:nvSpPr>
          <p:cNvPr id="69" name="Rectangle: Rounded Corners 68">
            <a:extLst>
              <a:ext uri="{FF2B5EF4-FFF2-40B4-BE49-F238E27FC236}">
                <a16:creationId xmlns:a16="http://schemas.microsoft.com/office/drawing/2014/main" id="{AA344358-8891-885B-26CE-3DC3C1EA1E6D}"/>
              </a:ext>
            </a:extLst>
          </p:cNvPr>
          <p:cNvSpPr/>
          <p:nvPr/>
        </p:nvSpPr>
        <p:spPr>
          <a:xfrm>
            <a:off x="348909" y="3309888"/>
            <a:ext cx="7206138" cy="1091997"/>
          </a:xfrm>
          <a:prstGeom prst="round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71" name="Content Placeholder 2">
            <a:extLst>
              <a:ext uri="{FF2B5EF4-FFF2-40B4-BE49-F238E27FC236}">
                <a16:creationId xmlns:a16="http://schemas.microsoft.com/office/drawing/2014/main" id="{7E10C385-8DAA-E55E-7CC7-E61782C74BBF}"/>
              </a:ext>
            </a:extLst>
          </p:cNvPr>
          <p:cNvSpPr>
            <a:spLocks noGrp="1"/>
          </p:cNvSpPr>
          <p:nvPr/>
        </p:nvSpPr>
        <p:spPr>
          <a:xfrm>
            <a:off x="386089" y="4596806"/>
            <a:ext cx="7194487" cy="179193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solidFill>
                  <a:schemeClr val="accent2"/>
                </a:solidFill>
                <a:latin typeface="+mj-lt"/>
              </a:rPr>
              <a:t>South-East</a:t>
            </a:r>
            <a:r>
              <a:rPr lang="en-GB" sz="1400" dirty="0">
                <a:solidFill>
                  <a:schemeClr val="accent2"/>
                </a:solidFill>
                <a:latin typeface="+mj-lt"/>
              </a:rPr>
              <a:t>: </a:t>
            </a:r>
            <a:r>
              <a:rPr lang="en-GB" sz="1400" dirty="0">
                <a:latin typeface="+mj-lt"/>
                <a:ea typeface="Calibri Light"/>
                <a:cs typeface="Calibri Light"/>
              </a:rPr>
              <a:t>Respondents typically share use of the Elizabeth line and also compare its performance against other lines used more locally and nationally. On-peak trains are seen as having more issues and risks with delays and cancellations, though off-peak trains are not seen to face issues equally. Trains going to and from London are seen as frequent and giving ample opportunity to visit without needing to drive. Nighttime safety during train travel is a concern for travellers, where lack of staff in some stations heightens awareness of vulnerability and possible dangers.</a:t>
            </a:r>
          </a:p>
        </p:txBody>
      </p:sp>
      <p:sp>
        <p:nvSpPr>
          <p:cNvPr id="74" name="Content Placeholder 2">
            <a:extLst>
              <a:ext uri="{FF2B5EF4-FFF2-40B4-BE49-F238E27FC236}">
                <a16:creationId xmlns:a16="http://schemas.microsoft.com/office/drawing/2014/main" id="{0BA7F763-6E00-D9E3-45B9-D0A0CEEAC33A}"/>
              </a:ext>
            </a:extLst>
          </p:cNvPr>
          <p:cNvSpPr>
            <a:spLocks noGrp="1"/>
          </p:cNvSpPr>
          <p:nvPr/>
        </p:nvSpPr>
        <p:spPr>
          <a:xfrm>
            <a:off x="479424" y="1152418"/>
            <a:ext cx="7048757" cy="96949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solidFill>
                  <a:schemeClr val="tx2"/>
                </a:solidFill>
                <a:latin typeface="+mj-lt"/>
                <a:ea typeface="Calibri"/>
                <a:cs typeface="Calibri"/>
              </a:rPr>
              <a:t>Wales: </a:t>
            </a:r>
            <a:r>
              <a:rPr lang="en-GB" sz="1400" dirty="0">
                <a:latin typeface="+mj-lt"/>
                <a:ea typeface="Calibri"/>
                <a:cs typeface="Calibri"/>
              </a:rPr>
              <a:t>Bus replacement services also </a:t>
            </a:r>
            <a:r>
              <a:rPr lang="en-GB" sz="1400">
                <a:latin typeface="+mj-lt"/>
                <a:ea typeface="Calibri"/>
                <a:cs typeface="Calibri"/>
              </a:rPr>
              <a:t>pose</a:t>
            </a:r>
            <a:r>
              <a:rPr lang="en-GB" sz="1400" dirty="0">
                <a:latin typeface="+mj-lt"/>
                <a:ea typeface="Calibri"/>
                <a:cs typeface="Calibri"/>
              </a:rPr>
              <a:t> problems with occasionally these services also not turning up. Cancellations of local journeys surrounding Cardiff are faced by some commuters weekly, and minor delays are cited as a daily occurrence. New investments in Wales into electric trains are noted as an improvement to train travel and are seen as a positive trend in improving national and local travel</a:t>
            </a:r>
            <a:r>
              <a:rPr lang="en-GB" sz="1400" b="1" dirty="0">
                <a:latin typeface="+mj-lt"/>
                <a:ea typeface="Calibri"/>
                <a:cs typeface="Calibri"/>
              </a:rPr>
              <a:t>.</a:t>
            </a:r>
          </a:p>
        </p:txBody>
      </p:sp>
      <p:cxnSp>
        <p:nvCxnSpPr>
          <p:cNvPr id="80" name="Straight Connector 79">
            <a:extLst>
              <a:ext uri="{FF2B5EF4-FFF2-40B4-BE49-F238E27FC236}">
                <a16:creationId xmlns:a16="http://schemas.microsoft.com/office/drawing/2014/main" id="{5802C261-4EA8-784A-F0A3-9075ED641FEA}"/>
              </a:ext>
            </a:extLst>
          </p:cNvPr>
          <p:cNvCxnSpPr>
            <a:cxnSpLocks/>
          </p:cNvCxnSpPr>
          <p:nvPr/>
        </p:nvCxnSpPr>
        <p:spPr>
          <a:xfrm flipH="1" flipV="1">
            <a:off x="7580576" y="2976535"/>
            <a:ext cx="2981674" cy="1364137"/>
          </a:xfrm>
          <a:prstGeom prst="line">
            <a:avLst/>
          </a:prstGeom>
          <a:ln w="19050">
            <a:solidFill>
              <a:schemeClr val="accent1"/>
            </a:solidFill>
            <a:headEnd type="oval"/>
          </a:ln>
        </p:spPr>
        <p:style>
          <a:lnRef idx="1">
            <a:schemeClr val="accent2"/>
          </a:lnRef>
          <a:fillRef idx="0">
            <a:schemeClr val="accent2"/>
          </a:fillRef>
          <a:effectRef idx="0">
            <a:schemeClr val="accent2"/>
          </a:effectRef>
          <a:fontRef idx="minor">
            <a:schemeClr val="tx1"/>
          </a:fontRef>
        </p:style>
      </p:cxnSp>
      <p:cxnSp>
        <p:nvCxnSpPr>
          <p:cNvPr id="88" name="Straight Connector 87">
            <a:extLst>
              <a:ext uri="{FF2B5EF4-FFF2-40B4-BE49-F238E27FC236}">
                <a16:creationId xmlns:a16="http://schemas.microsoft.com/office/drawing/2014/main" id="{5933388B-2311-A05A-6115-A73375028A9A}"/>
              </a:ext>
            </a:extLst>
          </p:cNvPr>
          <p:cNvCxnSpPr>
            <a:cxnSpLocks/>
          </p:cNvCxnSpPr>
          <p:nvPr/>
        </p:nvCxnSpPr>
        <p:spPr>
          <a:xfrm flipH="1" flipV="1">
            <a:off x="7568539" y="1724707"/>
            <a:ext cx="1978584" cy="1932893"/>
          </a:xfrm>
          <a:prstGeom prst="line">
            <a:avLst/>
          </a:prstGeom>
          <a:ln w="19050">
            <a:solidFill>
              <a:schemeClr val="tx2"/>
            </a:solidFill>
            <a:headEnd type="oval"/>
          </a:ln>
        </p:spPr>
        <p:style>
          <a:lnRef idx="1">
            <a:schemeClr val="accent2"/>
          </a:lnRef>
          <a:fillRef idx="0">
            <a:schemeClr val="accent2"/>
          </a:fillRef>
          <a:effectRef idx="0">
            <a:schemeClr val="accent2"/>
          </a:effectRef>
          <a:fontRef idx="minor">
            <a:schemeClr val="tx1"/>
          </a:fontRef>
        </p:style>
      </p:cxnSp>
      <p:cxnSp>
        <p:nvCxnSpPr>
          <p:cNvPr id="92" name="Straight Connector 91">
            <a:extLst>
              <a:ext uri="{FF2B5EF4-FFF2-40B4-BE49-F238E27FC236}">
                <a16:creationId xmlns:a16="http://schemas.microsoft.com/office/drawing/2014/main" id="{946B4B7B-F6F3-B50E-3200-7F3F2E4B8773}"/>
              </a:ext>
            </a:extLst>
          </p:cNvPr>
          <p:cNvCxnSpPr>
            <a:cxnSpLocks/>
          </p:cNvCxnSpPr>
          <p:nvPr/>
        </p:nvCxnSpPr>
        <p:spPr>
          <a:xfrm flipH="1">
            <a:off x="7544447" y="4526115"/>
            <a:ext cx="2867914" cy="802337"/>
          </a:xfrm>
          <a:prstGeom prst="line">
            <a:avLst/>
          </a:prstGeom>
          <a:ln w="19050">
            <a:solidFill>
              <a:schemeClr val="accent2"/>
            </a:solidFill>
            <a:headEnd type="oval"/>
          </a:ln>
        </p:spPr>
        <p:style>
          <a:lnRef idx="1">
            <a:schemeClr val="accent2"/>
          </a:lnRef>
          <a:fillRef idx="0">
            <a:schemeClr val="accent2"/>
          </a:fillRef>
          <a:effectRef idx="0">
            <a:schemeClr val="accent2"/>
          </a:effectRef>
          <a:fontRef idx="minor">
            <a:schemeClr val="tx1"/>
          </a:fontRef>
        </p:style>
      </p:cxnSp>
      <p:cxnSp>
        <p:nvCxnSpPr>
          <p:cNvPr id="114" name="Straight Connector 113">
            <a:extLst>
              <a:ext uri="{FF2B5EF4-FFF2-40B4-BE49-F238E27FC236}">
                <a16:creationId xmlns:a16="http://schemas.microsoft.com/office/drawing/2014/main" id="{06703CFE-96AD-A8DE-E111-D8F347128231}"/>
              </a:ext>
            </a:extLst>
          </p:cNvPr>
          <p:cNvCxnSpPr>
            <a:cxnSpLocks/>
          </p:cNvCxnSpPr>
          <p:nvPr/>
        </p:nvCxnSpPr>
        <p:spPr>
          <a:xfrm flipH="1">
            <a:off x="7550789" y="3919278"/>
            <a:ext cx="2410250" cy="72014"/>
          </a:xfrm>
          <a:prstGeom prst="line">
            <a:avLst/>
          </a:prstGeom>
          <a:ln w="19050">
            <a:solidFill>
              <a:schemeClr val="accent3"/>
            </a:solidFill>
            <a:headEnd type="oval"/>
          </a:ln>
        </p:spPr>
        <p:style>
          <a:lnRef idx="1">
            <a:schemeClr val="accent2"/>
          </a:lnRef>
          <a:fillRef idx="0">
            <a:schemeClr val="accent2"/>
          </a:fillRef>
          <a:effectRef idx="0">
            <a:schemeClr val="accent2"/>
          </a:effectRef>
          <a:fontRef idx="minor">
            <a:schemeClr val="tx1"/>
          </a:fontRef>
        </p:style>
      </p:cxnSp>
      <p:cxnSp>
        <p:nvCxnSpPr>
          <p:cNvPr id="116" name="Straight Connector 115">
            <a:extLst>
              <a:ext uri="{FF2B5EF4-FFF2-40B4-BE49-F238E27FC236}">
                <a16:creationId xmlns:a16="http://schemas.microsoft.com/office/drawing/2014/main" id="{77461E85-E9B9-519E-737B-FF4EEB4DF126}"/>
              </a:ext>
            </a:extLst>
          </p:cNvPr>
          <p:cNvCxnSpPr>
            <a:cxnSpLocks/>
          </p:cNvCxnSpPr>
          <p:nvPr/>
        </p:nvCxnSpPr>
        <p:spPr>
          <a:xfrm flipH="1" flipV="1">
            <a:off x="7528181" y="4000895"/>
            <a:ext cx="2432858" cy="400990"/>
          </a:xfrm>
          <a:prstGeom prst="line">
            <a:avLst/>
          </a:prstGeom>
          <a:ln w="19050">
            <a:solidFill>
              <a:schemeClr val="accent3"/>
            </a:solidFill>
            <a:headEnd type="ova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26090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BD40C2-A0F3-B757-EB6A-664C55DB3FFB}"/>
              </a:ext>
            </a:extLst>
          </p:cNvPr>
          <p:cNvSpPr>
            <a:spLocks noGrp="1"/>
          </p:cNvSpPr>
          <p:nvPr>
            <p:ph type="sldNum" sz="quarter" idx="12"/>
          </p:nvPr>
        </p:nvSpPr>
        <p:spPr/>
        <p:txBody>
          <a:bodyPr/>
          <a:lstStyle/>
          <a:p>
            <a:fld id="{770F188E-274D-49B2-AB27-2F89665B2F20}" type="slidenum">
              <a:rPr lang="en-GB" smtClean="0"/>
              <a:pPr/>
              <a:t>15</a:t>
            </a:fld>
            <a:endParaRPr lang="en-GB" dirty="0"/>
          </a:p>
        </p:txBody>
      </p:sp>
      <p:sp>
        <p:nvSpPr>
          <p:cNvPr id="3" name="Footer Placeholder 2">
            <a:extLst>
              <a:ext uri="{FF2B5EF4-FFF2-40B4-BE49-F238E27FC236}">
                <a16:creationId xmlns:a16="http://schemas.microsoft.com/office/drawing/2014/main" id="{54B554C5-EDF1-4C3A-B042-EE2BEE946E7F}"/>
              </a:ext>
            </a:extLst>
          </p:cNvPr>
          <p:cNvSpPr>
            <a:spLocks noGrp="1"/>
          </p:cNvSpPr>
          <p:nvPr>
            <p:ph type="ftr" sz="quarter" idx="11"/>
          </p:nvPr>
        </p:nvSpPr>
        <p:spPr/>
        <p:txBody>
          <a:bodyPr/>
          <a:lstStyle/>
          <a:p>
            <a:endParaRPr lang="en-GB" dirty="0"/>
          </a:p>
        </p:txBody>
      </p:sp>
      <p:sp>
        <p:nvSpPr>
          <p:cNvPr id="4" name="Title 3">
            <a:extLst>
              <a:ext uri="{FF2B5EF4-FFF2-40B4-BE49-F238E27FC236}">
                <a16:creationId xmlns:a16="http://schemas.microsoft.com/office/drawing/2014/main" id="{B5077EA4-6641-2613-1856-EFD7BED3E71B}"/>
              </a:ext>
            </a:extLst>
          </p:cNvPr>
          <p:cNvSpPr>
            <a:spLocks noGrp="1"/>
          </p:cNvSpPr>
          <p:nvPr>
            <p:ph type="title"/>
          </p:nvPr>
        </p:nvSpPr>
        <p:spPr/>
        <p:txBody>
          <a:bodyPr/>
          <a:lstStyle/>
          <a:p>
            <a:r>
              <a:rPr lang="en-GB" dirty="0"/>
              <a:t>Trade offs</a:t>
            </a:r>
          </a:p>
        </p:txBody>
      </p:sp>
    </p:spTree>
    <p:extLst>
      <p:ext uri="{BB962C8B-B14F-4D97-AF65-F5344CB8AC3E}">
        <p14:creationId xmlns:p14="http://schemas.microsoft.com/office/powerpoint/2010/main" val="2709734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87E71-2188-E918-5F97-D10CCD4B1F0C}"/>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CDB895E7-19CD-0330-173F-C1A1463E3A0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3C75293-835F-AD17-3DD7-10665304345A}"/>
              </a:ext>
            </a:extLst>
          </p:cNvPr>
          <p:cNvSpPr>
            <a:spLocks noGrp="1"/>
          </p:cNvSpPr>
          <p:nvPr>
            <p:ph type="sldNum" sz="quarter" idx="12"/>
          </p:nvPr>
        </p:nvSpPr>
        <p:spPr/>
        <p:txBody>
          <a:bodyPr/>
          <a:lstStyle/>
          <a:p>
            <a:fld id="{770F188E-274D-49B2-AB27-2F89665B2F20}" type="slidenum">
              <a:rPr lang="en-GB" smtClean="0"/>
              <a:t>16</a:t>
            </a:fld>
            <a:endParaRPr lang="en-GB" dirty="0"/>
          </a:p>
        </p:txBody>
      </p:sp>
      <p:sp>
        <p:nvSpPr>
          <p:cNvPr id="15" name="TextBox 14">
            <a:extLst>
              <a:ext uri="{FF2B5EF4-FFF2-40B4-BE49-F238E27FC236}">
                <a16:creationId xmlns:a16="http://schemas.microsoft.com/office/drawing/2014/main" id="{FE80E220-C9F6-C195-41E8-8693EE7EE3CC}"/>
              </a:ext>
            </a:extLst>
          </p:cNvPr>
          <p:cNvSpPr txBox="1"/>
          <p:nvPr/>
        </p:nvSpPr>
        <p:spPr>
          <a:xfrm>
            <a:off x="144977" y="3396861"/>
            <a:ext cx="11705408" cy="2943675"/>
          </a:xfrm>
          <a:prstGeom prst="rect">
            <a:avLst/>
          </a:prstGeom>
        </p:spPr>
        <p:txBody>
          <a:bodyPr vert="horz" wrap="square" lIns="0" tIns="0" rIns="0" bIns="0" rtlCol="0" anchor="t" anchorCtr="0">
            <a:noAutofit/>
          </a:bodyPr>
          <a:lstStyle/>
          <a:p>
            <a:pPr marL="180000" lvl="2" fontAlgn="auto">
              <a:buClr>
                <a:schemeClr val="accent1"/>
              </a:buClr>
              <a:defRPr/>
            </a:pPr>
            <a:r>
              <a:rPr lang="en-GB" sz="1600" b="1" spc="10" dirty="0">
                <a:solidFill>
                  <a:schemeClr val="accent1"/>
                </a:solidFill>
                <a:latin typeface="+mj-lt"/>
                <a:cs typeface="Calibri Light"/>
              </a:rPr>
              <a:t>Passengers see a truly efficient service as one that delivers both punctuality and reliability and ideally, adequate capacity</a:t>
            </a:r>
          </a:p>
          <a:p>
            <a:pPr marL="465750" lvl="2" indent="-285750">
              <a:buClr>
                <a:schemeClr val="accent1"/>
              </a:buClr>
              <a:buFont typeface="Calibri" panose="020F0502020204030204" pitchFamily="34" charset="0"/>
              <a:buChar char="–"/>
              <a:defRPr/>
            </a:pPr>
            <a:r>
              <a:rPr lang="en-GB" sz="1600" dirty="0">
                <a:latin typeface="+mj-lt"/>
              </a:rPr>
              <a:t>When asked to prioritise either delays or cancellations, there is not a clear consensus  </a:t>
            </a:r>
          </a:p>
          <a:p>
            <a:pPr marL="465750" lvl="2" indent="-285750">
              <a:buClr>
                <a:schemeClr val="accent1"/>
              </a:buClr>
              <a:buFont typeface="Calibri" panose="020F0502020204030204" pitchFamily="34" charset="0"/>
              <a:buChar char="–"/>
              <a:defRPr/>
            </a:pPr>
            <a:r>
              <a:rPr lang="en-GB" sz="1600" dirty="0">
                <a:latin typeface="+mj-lt"/>
              </a:rPr>
              <a:t>In the qualitative sessions, passengers typically argued that a reliable service should deliver against both requirements </a:t>
            </a:r>
          </a:p>
          <a:p>
            <a:pPr marL="180000" lvl="2" fontAlgn="auto">
              <a:buClr>
                <a:schemeClr val="accent1"/>
              </a:buClr>
              <a:defRPr/>
            </a:pPr>
            <a:r>
              <a:rPr lang="en-GB" sz="1600" b="1" spc="10" dirty="0">
                <a:solidFill>
                  <a:schemeClr val="accent1"/>
                </a:solidFill>
                <a:latin typeface="+mj-lt"/>
                <a:cs typeface="Calibri Light"/>
              </a:rPr>
              <a:t>  </a:t>
            </a:r>
          </a:p>
          <a:p>
            <a:pPr marL="180000" lvl="2" fontAlgn="auto">
              <a:buClr>
                <a:schemeClr val="accent1"/>
              </a:buClr>
              <a:defRPr/>
            </a:pPr>
            <a:r>
              <a:rPr lang="en-GB" sz="1600" b="1" spc="10" dirty="0">
                <a:solidFill>
                  <a:schemeClr val="accent1"/>
                </a:solidFill>
                <a:latin typeface="+mj-lt"/>
                <a:cs typeface="Calibri Light"/>
              </a:rPr>
              <a:t>When forced into individual/ binary trade-offs, passengers (and commuters in particular) generally desire more punctual trains</a:t>
            </a:r>
          </a:p>
          <a:p>
            <a:pPr marL="465750" lvl="2" indent="-285750" fontAlgn="auto">
              <a:buClr>
                <a:schemeClr val="accent1"/>
              </a:buClr>
              <a:buFont typeface="Calibri" panose="020F0502020204030204" pitchFamily="34" charset="0"/>
              <a:buChar char="–"/>
              <a:defRPr/>
            </a:pPr>
            <a:r>
              <a:rPr lang="en-GB" sz="1600" dirty="0">
                <a:latin typeface="+mj-lt"/>
              </a:rPr>
              <a:t>Passengers’ primary aim is to arrive at their destination ‘on time’, how long that journey takes is of less concern</a:t>
            </a:r>
          </a:p>
          <a:p>
            <a:pPr marL="465750" lvl="2" indent="-285750" fontAlgn="auto">
              <a:buClr>
                <a:schemeClr val="accent1"/>
              </a:buClr>
              <a:buFont typeface="Calibri" panose="020F0502020204030204" pitchFamily="34" charset="0"/>
              <a:buChar char="–"/>
              <a:defRPr/>
            </a:pPr>
            <a:r>
              <a:rPr lang="en-GB" sz="1600" dirty="0">
                <a:latin typeface="+mj-lt"/>
              </a:rPr>
              <a:t>Also, this reflects belief / experience that delays occur more frequently than cancellations</a:t>
            </a:r>
          </a:p>
          <a:p>
            <a:pPr marL="742950" lvl="1" indent="-285750" fontAlgn="auto">
              <a:spcBef>
                <a:spcPts val="0"/>
              </a:spcBef>
              <a:spcAft>
                <a:spcPts val="0"/>
              </a:spcAft>
              <a:buClr>
                <a:srgbClr val="FFB84B"/>
              </a:buClr>
              <a:buFont typeface="Wingdings" panose="05000000000000000000" pitchFamily="2" charset="2"/>
              <a:buChar char="§"/>
              <a:defRPr/>
            </a:pPr>
            <a:endParaRPr lang="en-GB" sz="1600" dirty="0">
              <a:solidFill>
                <a:prstClr val="white">
                  <a:lumMod val="50000"/>
                </a:prstClr>
              </a:solidFill>
              <a:latin typeface="+mj-lt"/>
            </a:endParaRPr>
          </a:p>
          <a:p>
            <a:pPr marL="180000" lvl="2">
              <a:spcBef>
                <a:spcPts val="0"/>
              </a:spcBef>
              <a:spcAft>
                <a:spcPts val="0"/>
              </a:spcAft>
              <a:buClr>
                <a:schemeClr val="accent1"/>
              </a:buClr>
              <a:defRPr/>
            </a:pPr>
            <a:r>
              <a:rPr lang="en-GB" sz="1600" b="1" spc="10" dirty="0">
                <a:solidFill>
                  <a:schemeClr val="accent1"/>
                </a:solidFill>
                <a:latin typeface="+mj-lt"/>
                <a:cs typeface="Calibri Light"/>
              </a:rPr>
              <a:t>There are a few exceptions:</a:t>
            </a:r>
          </a:p>
          <a:p>
            <a:pPr marL="465750" lvl="2" indent="-285750">
              <a:spcBef>
                <a:spcPts val="0"/>
              </a:spcBef>
              <a:spcAft>
                <a:spcPts val="0"/>
              </a:spcAft>
              <a:buClr>
                <a:schemeClr val="accent1"/>
              </a:buClr>
              <a:buFont typeface="Calibri" panose="020F0502020204030204" pitchFamily="34" charset="0"/>
              <a:buChar char="–"/>
              <a:defRPr/>
            </a:pPr>
            <a:r>
              <a:rPr lang="en-GB" sz="1600" b="1" dirty="0">
                <a:latin typeface="+mj-lt"/>
              </a:rPr>
              <a:t>Frequency</a:t>
            </a:r>
            <a:r>
              <a:rPr lang="en-GB" sz="1600" dirty="0">
                <a:latin typeface="+mj-lt"/>
              </a:rPr>
              <a:t> can be higher priority where current train services are limited and/ or overcrowded as way of </a:t>
            </a:r>
            <a:r>
              <a:rPr lang="en-GB" sz="1600" b="1" dirty="0">
                <a:latin typeface="+mj-lt"/>
              </a:rPr>
              <a:t>increasing capacity </a:t>
            </a:r>
            <a:r>
              <a:rPr lang="en-GB" sz="1600" dirty="0">
                <a:latin typeface="+mj-lt"/>
              </a:rPr>
              <a:t> </a:t>
            </a:r>
          </a:p>
          <a:p>
            <a:pPr marL="285750" indent="-285750" fontAlgn="auto">
              <a:spcBef>
                <a:spcPts val="0"/>
              </a:spcBef>
              <a:spcAft>
                <a:spcPts val="0"/>
              </a:spcAft>
              <a:buClr>
                <a:srgbClr val="FFB84B"/>
              </a:buClr>
              <a:buFont typeface="Wingdings" panose="05000000000000000000" pitchFamily="2" charset="2"/>
              <a:buChar char="§"/>
              <a:defRPr/>
            </a:pPr>
            <a:endParaRPr lang="en-GB" sz="1600" dirty="0">
              <a:solidFill>
                <a:prstClr val="white">
                  <a:lumMod val="50000"/>
                </a:prstClr>
              </a:solidFill>
              <a:latin typeface="+mj-lt"/>
            </a:endParaRPr>
          </a:p>
          <a:p>
            <a:pPr algn="just"/>
            <a:endParaRPr lang="en-GB" dirty="0">
              <a:latin typeface="+mj-lt"/>
            </a:endParaRPr>
          </a:p>
          <a:p>
            <a:pPr algn="just"/>
            <a:endParaRPr lang="en-GB" b="1" dirty="0">
              <a:latin typeface="+mj-lt"/>
            </a:endParaRPr>
          </a:p>
        </p:txBody>
      </p:sp>
      <p:sp>
        <p:nvSpPr>
          <p:cNvPr id="17" name="Title 1">
            <a:extLst>
              <a:ext uri="{FF2B5EF4-FFF2-40B4-BE49-F238E27FC236}">
                <a16:creationId xmlns:a16="http://schemas.microsoft.com/office/drawing/2014/main" id="{050DDCD2-559B-3D5C-57F3-C23AB5F15AA6}"/>
              </a:ext>
            </a:extLst>
          </p:cNvPr>
          <p:cNvSpPr>
            <a:spLocks noGrp="1"/>
          </p:cNvSpPr>
          <p:nvPr>
            <p:ph type="title"/>
          </p:nvPr>
        </p:nvSpPr>
        <p:spPr>
          <a:xfrm>
            <a:off x="335652" y="173092"/>
            <a:ext cx="11534959" cy="761095"/>
          </a:xfrm>
        </p:spPr>
        <p:txBody>
          <a:bodyPr/>
          <a:lstStyle/>
          <a:p>
            <a:r>
              <a:rPr lang="en-GB" sz="2800" dirty="0">
                <a:latin typeface="+mj-lt"/>
              </a:rPr>
              <a:t>The evidence suggests that passengers are reluctant to accept that there is a trade-off between punctuality, lack of cancellations and capacity </a:t>
            </a:r>
          </a:p>
        </p:txBody>
      </p:sp>
      <p:sp>
        <p:nvSpPr>
          <p:cNvPr id="14" name="TextBox 13">
            <a:extLst>
              <a:ext uri="{FF2B5EF4-FFF2-40B4-BE49-F238E27FC236}">
                <a16:creationId xmlns:a16="http://schemas.microsoft.com/office/drawing/2014/main" id="{DF8EA905-6D82-E511-E606-894548063222}"/>
              </a:ext>
            </a:extLst>
          </p:cNvPr>
          <p:cNvSpPr txBox="1"/>
          <p:nvPr/>
        </p:nvSpPr>
        <p:spPr>
          <a:xfrm>
            <a:off x="1171254" y="1307896"/>
            <a:ext cx="5613856" cy="430725"/>
          </a:xfrm>
          <a:prstGeom prst="rect">
            <a:avLst/>
          </a:prstGeom>
        </p:spPr>
        <p:txBody>
          <a:bodyPr vert="horz" wrap="square" lIns="0" tIns="0" rIns="0" bIns="0" rtlCol="0" anchor="t" anchorCtr="0">
            <a:noAutofit/>
          </a:bodyPr>
          <a:lstStyle/>
          <a:p>
            <a:r>
              <a:rPr lang="en-US" sz="1600" b="1" dirty="0">
                <a:latin typeface="+mj-lt"/>
              </a:rPr>
              <a:t>What is the most important objective for train companies to achieve?</a:t>
            </a:r>
            <a:endParaRPr lang="en-GB" sz="1600" b="1" dirty="0">
              <a:latin typeface="+mj-lt"/>
            </a:endParaRPr>
          </a:p>
        </p:txBody>
      </p:sp>
      <p:grpSp>
        <p:nvGrpSpPr>
          <p:cNvPr id="34" name="Group 33">
            <a:extLst>
              <a:ext uri="{FF2B5EF4-FFF2-40B4-BE49-F238E27FC236}">
                <a16:creationId xmlns:a16="http://schemas.microsoft.com/office/drawing/2014/main" id="{C1D10D2F-CE25-6DE5-699A-9A45F4E88908}"/>
              </a:ext>
            </a:extLst>
          </p:cNvPr>
          <p:cNvGrpSpPr/>
          <p:nvPr/>
        </p:nvGrpSpPr>
        <p:grpSpPr>
          <a:xfrm>
            <a:off x="495055" y="1616810"/>
            <a:ext cx="1355640" cy="1090489"/>
            <a:chOff x="4662074" y="1626335"/>
            <a:chExt cx="1355640" cy="1090489"/>
          </a:xfrm>
        </p:grpSpPr>
        <p:graphicFrame>
          <p:nvGraphicFramePr>
            <p:cNvPr id="6" name="Chart 5">
              <a:extLst>
                <a:ext uri="{FF2B5EF4-FFF2-40B4-BE49-F238E27FC236}">
                  <a16:creationId xmlns:a16="http://schemas.microsoft.com/office/drawing/2014/main" id="{24075DEB-5CC6-EB9F-34D1-2F395B131C90}"/>
                </a:ext>
              </a:extLst>
            </p:cNvPr>
            <p:cNvGraphicFramePr/>
            <p:nvPr>
              <p:extLst>
                <p:ext uri="{D42A27DB-BD31-4B8C-83A1-F6EECF244321}">
                  <p14:modId xmlns:p14="http://schemas.microsoft.com/office/powerpoint/2010/main" val="2935395067"/>
                </p:ext>
              </p:extLst>
            </p:nvPr>
          </p:nvGraphicFramePr>
          <p:xfrm>
            <a:off x="4775510" y="1626335"/>
            <a:ext cx="1128769" cy="89766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B87F4B2B-2F47-3CF4-EB01-CAAB15A9AAD0}"/>
                </a:ext>
              </a:extLst>
            </p:cNvPr>
            <p:cNvSpPr txBox="1"/>
            <p:nvPr/>
          </p:nvSpPr>
          <p:spPr>
            <a:xfrm>
              <a:off x="5163682" y="1967603"/>
              <a:ext cx="352425" cy="302399"/>
            </a:xfrm>
            <a:prstGeom prst="rect">
              <a:avLst/>
            </a:prstGeom>
          </p:spPr>
          <p:txBody>
            <a:bodyPr vert="horz" wrap="square" lIns="0" tIns="0" rIns="0" bIns="0" rtlCol="0" anchor="t" anchorCtr="0">
              <a:noAutofit/>
            </a:bodyPr>
            <a:lstStyle/>
            <a:p>
              <a:pPr algn="ctr"/>
              <a:r>
                <a:rPr lang="en-US" sz="1400" b="1">
                  <a:latin typeface="+mj-lt"/>
                </a:rPr>
                <a:t>39%</a:t>
              </a:r>
              <a:endParaRPr lang="en-GB" sz="1400" b="1">
                <a:latin typeface="+mj-lt"/>
              </a:endParaRPr>
            </a:p>
          </p:txBody>
        </p:sp>
        <p:sp>
          <p:nvSpPr>
            <p:cNvPr id="19" name="TextBox 18">
              <a:extLst>
                <a:ext uri="{FF2B5EF4-FFF2-40B4-BE49-F238E27FC236}">
                  <a16:creationId xmlns:a16="http://schemas.microsoft.com/office/drawing/2014/main" id="{7D629E7C-4C0D-6EF6-9534-F87BA8DB899B}"/>
                </a:ext>
              </a:extLst>
            </p:cNvPr>
            <p:cNvSpPr txBox="1"/>
            <p:nvPr/>
          </p:nvSpPr>
          <p:spPr>
            <a:xfrm>
              <a:off x="4662074" y="2416575"/>
              <a:ext cx="1355640" cy="300249"/>
            </a:xfrm>
            <a:prstGeom prst="rect">
              <a:avLst/>
            </a:prstGeom>
          </p:spPr>
          <p:txBody>
            <a:bodyPr vert="horz" wrap="square" lIns="0" tIns="0" rIns="0" bIns="0" rtlCol="0" anchor="t" anchorCtr="0">
              <a:noAutofit/>
            </a:bodyPr>
            <a:lstStyle/>
            <a:p>
              <a:pPr algn="ctr"/>
              <a:r>
                <a:rPr lang="en-US" sz="1400">
                  <a:solidFill>
                    <a:schemeClr val="accent1"/>
                  </a:solidFill>
                  <a:latin typeface="+mj-lt"/>
                </a:rPr>
                <a:t>Fewer cancellations</a:t>
              </a:r>
              <a:endParaRPr lang="en-GB" sz="1400">
                <a:solidFill>
                  <a:schemeClr val="accent2"/>
                </a:solidFill>
                <a:latin typeface="+mj-lt"/>
              </a:endParaRPr>
            </a:p>
          </p:txBody>
        </p:sp>
      </p:grpSp>
      <p:grpSp>
        <p:nvGrpSpPr>
          <p:cNvPr id="35" name="Group 34">
            <a:extLst>
              <a:ext uri="{FF2B5EF4-FFF2-40B4-BE49-F238E27FC236}">
                <a16:creationId xmlns:a16="http://schemas.microsoft.com/office/drawing/2014/main" id="{4F7067B5-E45C-1D48-D1D1-2A4D260ABFCC}"/>
              </a:ext>
            </a:extLst>
          </p:cNvPr>
          <p:cNvGrpSpPr/>
          <p:nvPr/>
        </p:nvGrpSpPr>
        <p:grpSpPr>
          <a:xfrm>
            <a:off x="2254300" y="1616810"/>
            <a:ext cx="1464420" cy="1090489"/>
            <a:chOff x="6421319" y="1626335"/>
            <a:chExt cx="1464420" cy="1090489"/>
          </a:xfrm>
        </p:grpSpPr>
        <p:sp>
          <p:nvSpPr>
            <p:cNvPr id="20" name="TextBox 19">
              <a:extLst>
                <a:ext uri="{FF2B5EF4-FFF2-40B4-BE49-F238E27FC236}">
                  <a16:creationId xmlns:a16="http://schemas.microsoft.com/office/drawing/2014/main" id="{CDE5F2D2-14E5-0D64-54E6-E4B7CC648CDC}"/>
                </a:ext>
              </a:extLst>
            </p:cNvPr>
            <p:cNvSpPr txBox="1"/>
            <p:nvPr/>
          </p:nvSpPr>
          <p:spPr>
            <a:xfrm>
              <a:off x="6421319" y="2416575"/>
              <a:ext cx="1464420" cy="300249"/>
            </a:xfrm>
            <a:prstGeom prst="rect">
              <a:avLst/>
            </a:prstGeom>
          </p:spPr>
          <p:txBody>
            <a:bodyPr vert="horz" wrap="square" lIns="0" tIns="0" rIns="0" bIns="0" rtlCol="0" anchor="t" anchorCtr="0">
              <a:noAutofit/>
            </a:bodyPr>
            <a:lstStyle/>
            <a:p>
              <a:pPr algn="ctr"/>
              <a:r>
                <a:rPr lang="en-US" sz="1400">
                  <a:solidFill>
                    <a:schemeClr val="accent2"/>
                  </a:solidFill>
                  <a:latin typeface="+mj-lt"/>
                </a:rPr>
                <a:t>Improved punctuality</a:t>
              </a:r>
              <a:endParaRPr lang="en-GB" sz="1400">
                <a:solidFill>
                  <a:schemeClr val="accent2"/>
                </a:solidFill>
                <a:latin typeface="+mj-lt"/>
              </a:endParaRPr>
            </a:p>
          </p:txBody>
        </p:sp>
        <p:graphicFrame>
          <p:nvGraphicFramePr>
            <p:cNvPr id="23" name="Chart 22">
              <a:extLst>
                <a:ext uri="{FF2B5EF4-FFF2-40B4-BE49-F238E27FC236}">
                  <a16:creationId xmlns:a16="http://schemas.microsoft.com/office/drawing/2014/main" id="{075B4ADF-3A48-C5A3-82DE-E9756D6B07C4}"/>
                </a:ext>
              </a:extLst>
            </p:cNvPr>
            <p:cNvGraphicFramePr/>
            <p:nvPr>
              <p:extLst>
                <p:ext uri="{D42A27DB-BD31-4B8C-83A1-F6EECF244321}">
                  <p14:modId xmlns:p14="http://schemas.microsoft.com/office/powerpoint/2010/main" val="1508304155"/>
                </p:ext>
              </p:extLst>
            </p:nvPr>
          </p:nvGraphicFramePr>
          <p:xfrm>
            <a:off x="6589145" y="1626335"/>
            <a:ext cx="1128769" cy="897663"/>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a:extLst>
                <a:ext uri="{FF2B5EF4-FFF2-40B4-BE49-F238E27FC236}">
                  <a16:creationId xmlns:a16="http://schemas.microsoft.com/office/drawing/2014/main" id="{E8A5A057-8F0A-A33B-BC06-E9F7FA06FD45}"/>
                </a:ext>
              </a:extLst>
            </p:cNvPr>
            <p:cNvSpPr txBox="1"/>
            <p:nvPr/>
          </p:nvSpPr>
          <p:spPr>
            <a:xfrm>
              <a:off x="6977317" y="1965929"/>
              <a:ext cx="352425" cy="302399"/>
            </a:xfrm>
            <a:prstGeom prst="rect">
              <a:avLst/>
            </a:prstGeom>
          </p:spPr>
          <p:txBody>
            <a:bodyPr vert="horz" wrap="square" lIns="0" tIns="0" rIns="0" bIns="0" rtlCol="0" anchor="t" anchorCtr="0">
              <a:noAutofit/>
            </a:bodyPr>
            <a:lstStyle/>
            <a:p>
              <a:pPr algn="ctr"/>
              <a:r>
                <a:rPr lang="en-US" sz="1400" b="1">
                  <a:latin typeface="+mj-lt"/>
                </a:rPr>
                <a:t>36%</a:t>
              </a:r>
              <a:endParaRPr lang="en-GB" sz="1400" b="1">
                <a:latin typeface="+mj-lt"/>
              </a:endParaRPr>
            </a:p>
          </p:txBody>
        </p:sp>
      </p:grpSp>
      <p:grpSp>
        <p:nvGrpSpPr>
          <p:cNvPr id="36" name="Group 35">
            <a:extLst>
              <a:ext uri="{FF2B5EF4-FFF2-40B4-BE49-F238E27FC236}">
                <a16:creationId xmlns:a16="http://schemas.microsoft.com/office/drawing/2014/main" id="{248D9B8B-7E3A-53C4-F51B-FBD509BE2A64}"/>
              </a:ext>
            </a:extLst>
          </p:cNvPr>
          <p:cNvGrpSpPr/>
          <p:nvPr/>
        </p:nvGrpSpPr>
        <p:grpSpPr>
          <a:xfrm>
            <a:off x="4135049" y="1616810"/>
            <a:ext cx="1507720" cy="1090489"/>
            <a:chOff x="8413382" y="1626335"/>
            <a:chExt cx="1507720" cy="1090489"/>
          </a:xfrm>
        </p:grpSpPr>
        <p:sp>
          <p:nvSpPr>
            <p:cNvPr id="21" name="TextBox 20">
              <a:extLst>
                <a:ext uri="{FF2B5EF4-FFF2-40B4-BE49-F238E27FC236}">
                  <a16:creationId xmlns:a16="http://schemas.microsoft.com/office/drawing/2014/main" id="{00DCAE5B-DB4E-C1D0-A5D6-1054CCFB238E}"/>
                </a:ext>
              </a:extLst>
            </p:cNvPr>
            <p:cNvSpPr txBox="1"/>
            <p:nvPr/>
          </p:nvSpPr>
          <p:spPr>
            <a:xfrm>
              <a:off x="8413382" y="2416575"/>
              <a:ext cx="1507720" cy="300249"/>
            </a:xfrm>
            <a:prstGeom prst="rect">
              <a:avLst/>
            </a:prstGeom>
          </p:spPr>
          <p:txBody>
            <a:bodyPr vert="horz" wrap="square" lIns="0" tIns="0" rIns="0" bIns="0" rtlCol="0" anchor="t" anchorCtr="0">
              <a:noAutofit/>
            </a:bodyPr>
            <a:lstStyle/>
            <a:p>
              <a:pPr algn="ctr"/>
              <a:r>
                <a:rPr lang="en-US" sz="1400">
                  <a:solidFill>
                    <a:schemeClr val="tx2"/>
                  </a:solidFill>
                  <a:latin typeface="+mj-lt"/>
                </a:rPr>
                <a:t>Fewer days major disruption</a:t>
              </a:r>
              <a:endParaRPr lang="en-GB" sz="1400">
                <a:solidFill>
                  <a:schemeClr val="tx2"/>
                </a:solidFill>
                <a:latin typeface="+mj-lt"/>
              </a:endParaRPr>
            </a:p>
          </p:txBody>
        </p:sp>
        <p:graphicFrame>
          <p:nvGraphicFramePr>
            <p:cNvPr id="25" name="Chart 24">
              <a:extLst>
                <a:ext uri="{FF2B5EF4-FFF2-40B4-BE49-F238E27FC236}">
                  <a16:creationId xmlns:a16="http://schemas.microsoft.com/office/drawing/2014/main" id="{9826F1C6-CF00-3B09-76F5-B452C29A5CEC}"/>
                </a:ext>
              </a:extLst>
            </p:cNvPr>
            <p:cNvGraphicFramePr/>
            <p:nvPr>
              <p:extLst>
                <p:ext uri="{D42A27DB-BD31-4B8C-83A1-F6EECF244321}">
                  <p14:modId xmlns:p14="http://schemas.microsoft.com/office/powerpoint/2010/main" val="2617380477"/>
                </p:ext>
              </p:extLst>
            </p:nvPr>
          </p:nvGraphicFramePr>
          <p:xfrm>
            <a:off x="8602858" y="1626335"/>
            <a:ext cx="1128769" cy="897663"/>
          </p:xfrm>
          <a:graphic>
            <a:graphicData uri="http://schemas.openxmlformats.org/drawingml/2006/chart">
              <c:chart xmlns:c="http://schemas.openxmlformats.org/drawingml/2006/chart" xmlns:r="http://schemas.openxmlformats.org/officeDocument/2006/relationships" r:id="rId5"/>
            </a:graphicData>
          </a:graphic>
        </p:graphicFrame>
        <p:sp>
          <p:nvSpPr>
            <p:cNvPr id="26" name="TextBox 25">
              <a:extLst>
                <a:ext uri="{FF2B5EF4-FFF2-40B4-BE49-F238E27FC236}">
                  <a16:creationId xmlns:a16="http://schemas.microsoft.com/office/drawing/2014/main" id="{9DD03B3E-9756-330D-F8C7-336418AFD6F5}"/>
                </a:ext>
              </a:extLst>
            </p:cNvPr>
            <p:cNvSpPr txBox="1"/>
            <p:nvPr/>
          </p:nvSpPr>
          <p:spPr>
            <a:xfrm>
              <a:off x="8991030" y="1969620"/>
              <a:ext cx="352425" cy="302399"/>
            </a:xfrm>
            <a:prstGeom prst="rect">
              <a:avLst/>
            </a:prstGeom>
          </p:spPr>
          <p:txBody>
            <a:bodyPr vert="horz" wrap="square" lIns="0" tIns="0" rIns="0" bIns="0" rtlCol="0" anchor="t" anchorCtr="0">
              <a:noAutofit/>
            </a:bodyPr>
            <a:lstStyle/>
            <a:p>
              <a:pPr algn="ctr"/>
              <a:r>
                <a:rPr lang="en-US" sz="1400" b="1">
                  <a:latin typeface="+mj-lt"/>
                </a:rPr>
                <a:t>19%</a:t>
              </a:r>
              <a:endParaRPr lang="en-GB" sz="1400" b="1">
                <a:latin typeface="+mj-lt"/>
              </a:endParaRPr>
            </a:p>
          </p:txBody>
        </p:sp>
      </p:grpSp>
      <p:grpSp>
        <p:nvGrpSpPr>
          <p:cNvPr id="37" name="Group 36">
            <a:extLst>
              <a:ext uri="{FF2B5EF4-FFF2-40B4-BE49-F238E27FC236}">
                <a16:creationId xmlns:a16="http://schemas.microsoft.com/office/drawing/2014/main" id="{73386795-62EB-F146-49B5-5AC1F3A69750}"/>
              </a:ext>
            </a:extLst>
          </p:cNvPr>
          <p:cNvGrpSpPr/>
          <p:nvPr/>
        </p:nvGrpSpPr>
        <p:grpSpPr>
          <a:xfrm>
            <a:off x="6092251" y="1616810"/>
            <a:ext cx="1297837" cy="1240949"/>
            <a:chOff x="10259270" y="1626335"/>
            <a:chExt cx="1297837" cy="1240949"/>
          </a:xfrm>
        </p:grpSpPr>
        <p:sp>
          <p:nvSpPr>
            <p:cNvPr id="22" name="TextBox 21">
              <a:extLst>
                <a:ext uri="{FF2B5EF4-FFF2-40B4-BE49-F238E27FC236}">
                  <a16:creationId xmlns:a16="http://schemas.microsoft.com/office/drawing/2014/main" id="{EF8936F4-9C9A-709B-BE6A-76648C68F486}"/>
                </a:ext>
              </a:extLst>
            </p:cNvPr>
            <p:cNvSpPr txBox="1"/>
            <p:nvPr/>
          </p:nvSpPr>
          <p:spPr>
            <a:xfrm>
              <a:off x="10259270" y="2416576"/>
              <a:ext cx="1297837" cy="450708"/>
            </a:xfrm>
            <a:prstGeom prst="rect">
              <a:avLst/>
            </a:prstGeom>
          </p:spPr>
          <p:txBody>
            <a:bodyPr vert="horz" wrap="square" lIns="0" tIns="0" rIns="0" bIns="0" rtlCol="0" anchor="t" anchorCtr="0">
              <a:noAutofit/>
            </a:bodyPr>
            <a:lstStyle/>
            <a:p>
              <a:pPr algn="ctr"/>
              <a:r>
                <a:rPr lang="en-US" sz="1400">
                  <a:solidFill>
                    <a:schemeClr val="bg2"/>
                  </a:solidFill>
                  <a:latin typeface="+mj-lt"/>
                </a:rPr>
                <a:t>Getting a seat more often</a:t>
              </a:r>
              <a:endParaRPr lang="en-GB" sz="1400">
                <a:solidFill>
                  <a:schemeClr val="bg2"/>
                </a:solidFill>
                <a:latin typeface="+mj-lt"/>
              </a:endParaRPr>
            </a:p>
          </p:txBody>
        </p:sp>
        <p:graphicFrame>
          <p:nvGraphicFramePr>
            <p:cNvPr id="27" name="Chart 26">
              <a:extLst>
                <a:ext uri="{FF2B5EF4-FFF2-40B4-BE49-F238E27FC236}">
                  <a16:creationId xmlns:a16="http://schemas.microsoft.com/office/drawing/2014/main" id="{4BCF6950-1FBA-3112-79CA-832EA3711E5A}"/>
                </a:ext>
              </a:extLst>
            </p:cNvPr>
            <p:cNvGraphicFramePr/>
            <p:nvPr>
              <p:extLst>
                <p:ext uri="{D42A27DB-BD31-4B8C-83A1-F6EECF244321}">
                  <p14:modId xmlns:p14="http://schemas.microsoft.com/office/powerpoint/2010/main" val="771621588"/>
                </p:ext>
              </p:extLst>
            </p:nvPr>
          </p:nvGraphicFramePr>
          <p:xfrm>
            <a:off x="10343804" y="1626335"/>
            <a:ext cx="1128769" cy="897663"/>
          </p:xfrm>
          <a:graphic>
            <a:graphicData uri="http://schemas.openxmlformats.org/drawingml/2006/chart">
              <c:chart xmlns:c="http://schemas.openxmlformats.org/drawingml/2006/chart" xmlns:r="http://schemas.openxmlformats.org/officeDocument/2006/relationships" r:id="rId6"/>
            </a:graphicData>
          </a:graphic>
        </p:graphicFrame>
        <p:sp>
          <p:nvSpPr>
            <p:cNvPr id="28" name="TextBox 27">
              <a:extLst>
                <a:ext uri="{FF2B5EF4-FFF2-40B4-BE49-F238E27FC236}">
                  <a16:creationId xmlns:a16="http://schemas.microsoft.com/office/drawing/2014/main" id="{7AAD6FF0-A542-2254-1BE9-E5B84DE77C59}"/>
                </a:ext>
              </a:extLst>
            </p:cNvPr>
            <p:cNvSpPr txBox="1"/>
            <p:nvPr/>
          </p:nvSpPr>
          <p:spPr>
            <a:xfrm>
              <a:off x="10731976" y="1969620"/>
              <a:ext cx="352425" cy="302399"/>
            </a:xfrm>
            <a:prstGeom prst="rect">
              <a:avLst/>
            </a:prstGeom>
          </p:spPr>
          <p:txBody>
            <a:bodyPr vert="horz" wrap="square" lIns="0" tIns="0" rIns="0" bIns="0" rtlCol="0" anchor="t" anchorCtr="0">
              <a:noAutofit/>
            </a:bodyPr>
            <a:lstStyle/>
            <a:p>
              <a:pPr algn="ctr"/>
              <a:r>
                <a:rPr lang="en-US" sz="1400" b="1">
                  <a:latin typeface="+mj-lt"/>
                </a:rPr>
                <a:t>6%</a:t>
              </a:r>
              <a:endParaRPr lang="en-GB" sz="1400" b="1">
                <a:latin typeface="+mj-lt"/>
              </a:endParaRPr>
            </a:p>
          </p:txBody>
        </p:sp>
      </p:grpSp>
      <p:sp>
        <p:nvSpPr>
          <p:cNvPr id="29" name="Rectangle: Rounded Corners 28">
            <a:extLst>
              <a:ext uri="{FF2B5EF4-FFF2-40B4-BE49-F238E27FC236}">
                <a16:creationId xmlns:a16="http://schemas.microsoft.com/office/drawing/2014/main" id="{98C6E8AD-BE2E-ADB7-E1C9-63A558DF0A69}"/>
              </a:ext>
            </a:extLst>
          </p:cNvPr>
          <p:cNvSpPr/>
          <p:nvPr/>
        </p:nvSpPr>
        <p:spPr>
          <a:xfrm>
            <a:off x="335652" y="1270069"/>
            <a:ext cx="7285061" cy="178350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2" name="Speech Bubble: Rectangle with Corners Rounded 1">
            <a:extLst>
              <a:ext uri="{FF2B5EF4-FFF2-40B4-BE49-F238E27FC236}">
                <a16:creationId xmlns:a16="http://schemas.microsoft.com/office/drawing/2014/main" id="{4C3C2A26-37EA-72F2-438A-8CE04A1713F2}"/>
              </a:ext>
            </a:extLst>
          </p:cNvPr>
          <p:cNvSpPr/>
          <p:nvPr/>
        </p:nvSpPr>
        <p:spPr>
          <a:xfrm>
            <a:off x="7893553" y="1445342"/>
            <a:ext cx="3738092" cy="1412418"/>
          </a:xfrm>
          <a:prstGeom prst="wedgeRoundRectCallout">
            <a:avLst>
              <a:gd name="adj1" fmla="val -31050"/>
              <a:gd name="adj2" fmla="val 60309"/>
              <a:gd name="adj3"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1200" i="1" dirty="0">
                <a:solidFill>
                  <a:schemeClr val="bg1"/>
                </a:solidFill>
                <a:latin typeface="+mj-lt"/>
              </a:rPr>
              <a:t>“</a:t>
            </a:r>
            <a:r>
              <a:rPr lang="en-US" sz="1200" b="0" i="1" dirty="0">
                <a:solidFill>
                  <a:schemeClr val="bg1"/>
                </a:solidFill>
                <a:effectLst/>
                <a:latin typeface="+mj-lt"/>
                <a:ea typeface="Calibri"/>
                <a:cs typeface="Calibri"/>
              </a:rPr>
              <a:t>For me, it's about consistency and doing what you say you're going to do. If you're going to provide a reliable service, then provide a reliable service. </a:t>
            </a:r>
            <a:r>
              <a:rPr lang="en-US" sz="1200" i="1" dirty="0">
                <a:solidFill>
                  <a:schemeClr val="bg1"/>
                </a:solidFill>
                <a:latin typeface="+mj-lt"/>
                <a:ea typeface="Calibri"/>
                <a:cs typeface="Calibri"/>
              </a:rPr>
              <a:t>I don’t think it’s a trade-off. They manage to do it other countries.</a:t>
            </a:r>
            <a:r>
              <a:rPr lang="en-US" sz="1200" b="0" i="1" dirty="0">
                <a:solidFill>
                  <a:schemeClr val="bg1"/>
                </a:solidFill>
                <a:effectLst/>
                <a:latin typeface="+mj-lt"/>
                <a:ea typeface="Calibri"/>
                <a:cs typeface="Calibri"/>
              </a:rPr>
              <a:t>”</a:t>
            </a:r>
          </a:p>
          <a:p>
            <a:r>
              <a:rPr lang="en-US" sz="1200" dirty="0">
                <a:solidFill>
                  <a:schemeClr val="bg1"/>
                </a:solidFill>
                <a:latin typeface="+mj-lt"/>
                <a:ea typeface="Calibri"/>
                <a:cs typeface="Calibri"/>
              </a:rPr>
              <a:t>London, urban, leisure &amp; business, 40-59</a:t>
            </a:r>
            <a:endParaRPr lang="en-GB" sz="1200" dirty="0">
              <a:solidFill>
                <a:schemeClr val="bg1"/>
              </a:solidFill>
              <a:latin typeface="+mj-lt"/>
              <a:ea typeface="Calibri"/>
              <a:cs typeface="Calibri"/>
            </a:endParaRPr>
          </a:p>
        </p:txBody>
      </p:sp>
      <p:sp>
        <p:nvSpPr>
          <p:cNvPr id="3" name="TextBox 2">
            <a:extLst>
              <a:ext uri="{FF2B5EF4-FFF2-40B4-BE49-F238E27FC236}">
                <a16:creationId xmlns:a16="http://schemas.microsoft.com/office/drawing/2014/main" id="{6A82F1B0-1D5D-5283-9C42-4BBCC790FF20}"/>
              </a:ext>
            </a:extLst>
          </p:cNvPr>
          <p:cNvSpPr txBox="1"/>
          <p:nvPr/>
        </p:nvSpPr>
        <p:spPr>
          <a:xfrm>
            <a:off x="228176" y="6542060"/>
            <a:ext cx="5029199" cy="157150"/>
          </a:xfrm>
          <a:prstGeom prst="rect">
            <a:avLst/>
          </a:prstGeom>
        </p:spPr>
        <p:txBody>
          <a:bodyPr vert="horz" wrap="square" lIns="0" tIns="0" rIns="0" bIns="0" rtlCol="0" anchor="t" anchorCtr="0">
            <a:noAutofit/>
          </a:bodyPr>
          <a:lstStyle/>
          <a:p>
            <a:r>
              <a:rPr lang="en-US" sz="800">
                <a:latin typeface="+mj-lt"/>
              </a:rPr>
              <a:t>N=2000</a:t>
            </a:r>
            <a:endParaRPr lang="en-GB" sz="800">
              <a:latin typeface="+mj-lt"/>
            </a:endParaRPr>
          </a:p>
        </p:txBody>
      </p:sp>
    </p:spTree>
    <p:extLst>
      <p:ext uri="{BB962C8B-B14F-4D97-AF65-F5344CB8AC3E}">
        <p14:creationId xmlns:p14="http://schemas.microsoft.com/office/powerpoint/2010/main" val="307399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DF8F7-A16E-0C68-891C-CA4D88EE926E}"/>
              </a:ext>
            </a:extLst>
          </p:cNvPr>
          <p:cNvSpPr>
            <a:spLocks noGrp="1"/>
          </p:cNvSpPr>
          <p:nvPr>
            <p:ph type="title"/>
          </p:nvPr>
        </p:nvSpPr>
        <p:spPr>
          <a:xfrm>
            <a:off x="363666" y="356053"/>
            <a:ext cx="11233150" cy="430725"/>
          </a:xfrm>
        </p:spPr>
        <p:txBody>
          <a:bodyPr/>
          <a:lstStyle/>
          <a:p>
            <a:r>
              <a:rPr lang="en-GB" dirty="0">
                <a:latin typeface="+mj-lt"/>
              </a:rPr>
              <a:t>Punctuality is more often a priority than avoiding disruption </a:t>
            </a:r>
          </a:p>
        </p:txBody>
      </p:sp>
      <p:sp>
        <p:nvSpPr>
          <p:cNvPr id="4" name="Footer Placeholder 3">
            <a:extLst>
              <a:ext uri="{FF2B5EF4-FFF2-40B4-BE49-F238E27FC236}">
                <a16:creationId xmlns:a16="http://schemas.microsoft.com/office/drawing/2014/main" id="{D55EE9E4-51D0-A320-7720-AD07687000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36A0A60-EBEF-7F15-6067-88905CB86FF6}"/>
              </a:ext>
            </a:extLst>
          </p:cNvPr>
          <p:cNvSpPr>
            <a:spLocks noGrp="1"/>
          </p:cNvSpPr>
          <p:nvPr>
            <p:ph type="sldNum" sz="quarter" idx="12"/>
          </p:nvPr>
        </p:nvSpPr>
        <p:spPr/>
        <p:txBody>
          <a:bodyPr/>
          <a:lstStyle/>
          <a:p>
            <a:fld id="{770F188E-274D-49B2-AB27-2F89665B2F20}" type="slidenum">
              <a:rPr lang="en-GB" smtClean="0"/>
              <a:t>17</a:t>
            </a:fld>
            <a:endParaRPr lang="en-GB" dirty="0"/>
          </a:p>
        </p:txBody>
      </p:sp>
      <p:graphicFrame>
        <p:nvGraphicFramePr>
          <p:cNvPr id="16" name="Chart 15">
            <a:extLst>
              <a:ext uri="{FF2B5EF4-FFF2-40B4-BE49-F238E27FC236}">
                <a16:creationId xmlns:a16="http://schemas.microsoft.com/office/drawing/2014/main" id="{4B2F23CA-98E2-1369-ECA3-45339D92AD49}"/>
              </a:ext>
            </a:extLst>
          </p:cNvPr>
          <p:cNvGraphicFramePr/>
          <p:nvPr>
            <p:extLst>
              <p:ext uri="{D42A27DB-BD31-4B8C-83A1-F6EECF244321}">
                <p14:modId xmlns:p14="http://schemas.microsoft.com/office/powerpoint/2010/main" val="1690971751"/>
              </p:ext>
            </p:extLst>
          </p:nvPr>
        </p:nvGraphicFramePr>
        <p:xfrm>
          <a:off x="6142900" y="1794711"/>
          <a:ext cx="1128769" cy="897663"/>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a:extLst>
              <a:ext uri="{FF2B5EF4-FFF2-40B4-BE49-F238E27FC236}">
                <a16:creationId xmlns:a16="http://schemas.microsoft.com/office/drawing/2014/main" id="{42EA84FA-AEC5-13B9-E847-C860565442C5}"/>
              </a:ext>
            </a:extLst>
          </p:cNvPr>
          <p:cNvSpPr txBox="1"/>
          <p:nvPr/>
        </p:nvSpPr>
        <p:spPr>
          <a:xfrm>
            <a:off x="7159358" y="1960959"/>
            <a:ext cx="4212771" cy="571735"/>
          </a:xfrm>
          <a:prstGeom prst="rect">
            <a:avLst/>
          </a:prstGeom>
        </p:spPr>
        <p:txBody>
          <a:bodyPr vert="horz" wrap="square" lIns="0" tIns="0" rIns="0" bIns="0" rtlCol="0" anchor="t" anchorCtr="0">
            <a:noAutofit/>
          </a:bodyPr>
          <a:lstStyle/>
          <a:p>
            <a:r>
              <a:rPr lang="en-US" sz="1600" dirty="0">
                <a:solidFill>
                  <a:schemeClr val="accent1"/>
                </a:solidFill>
                <a:latin typeface="+mj-lt"/>
              </a:rPr>
              <a:t>More trains departing and arriving on time</a:t>
            </a:r>
          </a:p>
          <a:p>
            <a:r>
              <a:rPr lang="en-US" sz="1600" dirty="0">
                <a:solidFill>
                  <a:schemeClr val="accent2"/>
                </a:solidFill>
                <a:latin typeface="+mj-lt"/>
              </a:rPr>
              <a:t>Fewer cancellations / widespread disruption</a:t>
            </a:r>
            <a:endParaRPr lang="en-GB" sz="1600" dirty="0">
              <a:solidFill>
                <a:schemeClr val="accent2"/>
              </a:solidFill>
              <a:latin typeface="+mj-lt"/>
            </a:endParaRPr>
          </a:p>
        </p:txBody>
      </p:sp>
      <p:sp>
        <p:nvSpPr>
          <p:cNvPr id="18" name="TextBox 17">
            <a:extLst>
              <a:ext uri="{FF2B5EF4-FFF2-40B4-BE49-F238E27FC236}">
                <a16:creationId xmlns:a16="http://schemas.microsoft.com/office/drawing/2014/main" id="{BA7ACF98-B729-081A-7736-6AD6985ABF81}"/>
              </a:ext>
            </a:extLst>
          </p:cNvPr>
          <p:cNvSpPr txBox="1"/>
          <p:nvPr/>
        </p:nvSpPr>
        <p:spPr>
          <a:xfrm>
            <a:off x="6531064" y="2138921"/>
            <a:ext cx="352425" cy="302399"/>
          </a:xfrm>
          <a:prstGeom prst="rect">
            <a:avLst/>
          </a:prstGeom>
        </p:spPr>
        <p:txBody>
          <a:bodyPr vert="horz" wrap="square" lIns="0" tIns="0" rIns="0" bIns="0" rtlCol="0" anchor="t" anchorCtr="0">
            <a:noAutofit/>
          </a:bodyPr>
          <a:lstStyle/>
          <a:p>
            <a:pPr algn="ctr"/>
            <a:r>
              <a:rPr lang="en-US" sz="1400" b="1">
                <a:latin typeface="+mj-lt"/>
              </a:rPr>
              <a:t>64</a:t>
            </a:r>
            <a:r>
              <a:rPr lang="en-US" sz="1400" b="1" dirty="0">
                <a:latin typeface="+mj-lt"/>
              </a:rPr>
              <a:t>%</a:t>
            </a:r>
            <a:endParaRPr lang="en-GB" sz="1400" b="1" dirty="0">
              <a:latin typeface="+mj-lt"/>
            </a:endParaRPr>
          </a:p>
        </p:txBody>
      </p:sp>
      <p:sp>
        <p:nvSpPr>
          <p:cNvPr id="19" name="TextBox 18">
            <a:extLst>
              <a:ext uri="{FF2B5EF4-FFF2-40B4-BE49-F238E27FC236}">
                <a16:creationId xmlns:a16="http://schemas.microsoft.com/office/drawing/2014/main" id="{821A2D8E-F407-EAC0-9F76-5FDF840C38E7}"/>
              </a:ext>
            </a:extLst>
          </p:cNvPr>
          <p:cNvSpPr txBox="1"/>
          <p:nvPr/>
        </p:nvSpPr>
        <p:spPr>
          <a:xfrm>
            <a:off x="6142899" y="1358707"/>
            <a:ext cx="5409645" cy="430725"/>
          </a:xfrm>
          <a:prstGeom prst="rect">
            <a:avLst/>
          </a:prstGeom>
        </p:spPr>
        <p:txBody>
          <a:bodyPr vert="horz" wrap="square" lIns="0" tIns="0" rIns="0" bIns="0" rtlCol="0" anchor="t" anchorCtr="0">
            <a:noAutofit/>
          </a:bodyPr>
          <a:lstStyle/>
          <a:p>
            <a:r>
              <a:rPr lang="en-US" sz="1600" b="1" dirty="0">
                <a:latin typeface="+mj-lt"/>
              </a:rPr>
              <a:t>When you are making a long-distance journey, for example </a:t>
            </a:r>
            <a:r>
              <a:rPr lang="en-US" sz="1600" b="1">
                <a:latin typeface="+mj-lt"/>
              </a:rPr>
              <a:t>London to</a:t>
            </a:r>
            <a:r>
              <a:rPr lang="en-US" sz="1600" b="1" dirty="0">
                <a:latin typeface="+mj-lt"/>
              </a:rPr>
              <a:t> Manchester, what is more important to you? </a:t>
            </a:r>
            <a:endParaRPr lang="en-GB" sz="1600" b="1" dirty="0">
              <a:latin typeface="+mj-lt"/>
            </a:endParaRPr>
          </a:p>
        </p:txBody>
      </p:sp>
      <p:sp>
        <p:nvSpPr>
          <p:cNvPr id="6" name="Rectangle: Rounded Corners 5">
            <a:extLst>
              <a:ext uri="{FF2B5EF4-FFF2-40B4-BE49-F238E27FC236}">
                <a16:creationId xmlns:a16="http://schemas.microsoft.com/office/drawing/2014/main" id="{83F518FC-9335-BC64-E7E8-05D461D8A007}"/>
              </a:ext>
            </a:extLst>
          </p:cNvPr>
          <p:cNvSpPr/>
          <p:nvPr/>
        </p:nvSpPr>
        <p:spPr>
          <a:xfrm>
            <a:off x="5938688" y="1245694"/>
            <a:ext cx="5758591" cy="1568918"/>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7" name="Content Placeholder 2">
            <a:extLst>
              <a:ext uri="{FF2B5EF4-FFF2-40B4-BE49-F238E27FC236}">
                <a16:creationId xmlns:a16="http://schemas.microsoft.com/office/drawing/2014/main" id="{7FDFFED8-3BD3-8226-E9D3-28AE3FB31E16}"/>
              </a:ext>
            </a:extLst>
          </p:cNvPr>
          <p:cNvSpPr txBox="1">
            <a:spLocks/>
          </p:cNvSpPr>
          <p:nvPr/>
        </p:nvSpPr>
        <p:spPr>
          <a:xfrm>
            <a:off x="376550" y="1735055"/>
            <a:ext cx="5053908" cy="4284745"/>
          </a:xfrm>
          <a:prstGeom prst="rect">
            <a:avLst/>
          </a:prstGeom>
        </p:spPr>
        <p:txBody>
          <a:bodyPr vert="horz" lIns="0" tIns="0" rIns="0" bIns="0" rtlCol="0" anchor="t" anchorCtr="0">
            <a:noAutofit/>
          </a:bodyPr>
          <a:lstStyle>
            <a:defPPr>
              <a:defRPr lang="en-US"/>
            </a:defPPr>
            <a:lvl1pPr marR="5080" indent="0" algn="just">
              <a:lnSpc>
                <a:spcPct val="100000"/>
              </a:lnSpc>
              <a:spcBef>
                <a:spcPts val="0"/>
              </a:spcBef>
              <a:spcAft>
                <a:spcPts val="0"/>
              </a:spcAft>
              <a:buFont typeface="Arial" panose="020B0604020202020204" pitchFamily="34" charset="0"/>
              <a:buNone/>
              <a:defRPr sz="1600" b="0" spc="10">
                <a:latin typeface="+mj-lt"/>
                <a:cs typeface="Calibri Light"/>
              </a:defRPr>
            </a:lvl1pPr>
            <a:lvl2pPr marL="0" indent="0">
              <a:lnSpc>
                <a:spcPts val="2000"/>
              </a:lnSpc>
              <a:spcBef>
                <a:spcPts val="0"/>
              </a:spcBef>
              <a:spcAft>
                <a:spcPts val="0"/>
              </a:spcAft>
              <a:buClr>
                <a:srgbClr val="FF5200"/>
              </a:buClr>
              <a:buFont typeface="Calibri" panose="020F0502020204030204" pitchFamily="34" charset="0"/>
              <a:buNone/>
              <a:defRPr sz="1400">
                <a:latin typeface="+mj-lt"/>
              </a:defRPr>
            </a:lvl2pPr>
            <a:lvl3pPr marL="180000" indent="-180000">
              <a:lnSpc>
                <a:spcPts val="2000"/>
              </a:lnSpc>
              <a:spcBef>
                <a:spcPts val="0"/>
              </a:spcBef>
              <a:spcAft>
                <a:spcPts val="0"/>
              </a:spcAft>
              <a:buClr>
                <a:srgbClr val="FF5200"/>
              </a:buClr>
              <a:buFont typeface="Calibri" panose="020F0502020204030204" pitchFamily="34" charset="0"/>
              <a:buChar char="–"/>
              <a:defRPr sz="1400">
                <a:latin typeface="+mj-lt"/>
              </a:defRPr>
            </a:lvl3pPr>
            <a:lvl4pPr marL="0" indent="0">
              <a:lnSpc>
                <a:spcPts val="1800"/>
              </a:lnSpc>
              <a:spcBef>
                <a:spcPts val="0"/>
              </a:spcBef>
              <a:spcAft>
                <a:spcPts val="0"/>
              </a:spcAft>
              <a:buFont typeface="Arial" panose="020B0604020202020204" pitchFamily="34" charset="0"/>
              <a:buNone/>
              <a:defRPr sz="1200">
                <a:latin typeface="+mj-lt"/>
              </a:defRPr>
            </a:lvl4pPr>
            <a:lvl5pPr marL="180000" indent="-180000">
              <a:lnSpc>
                <a:spcPts val="1800"/>
              </a:lnSpc>
              <a:spcBef>
                <a:spcPts val="0"/>
              </a:spcBef>
              <a:spcAft>
                <a:spcPts val="0"/>
              </a:spcAft>
              <a:buClr>
                <a:srgbClr val="FF5200"/>
              </a:buClr>
              <a:buFont typeface="Calibri" panose="020F0502020204030204" pitchFamily="34" charset="0"/>
              <a:buChar char="–"/>
              <a:defRPr sz="12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2" indent="0">
              <a:buNone/>
            </a:pPr>
            <a:r>
              <a:rPr lang="en-GB" sz="1800" dirty="0"/>
              <a:t>Preferences here reflect passengers’ belief / experience that </a:t>
            </a:r>
            <a:r>
              <a:rPr lang="en-GB" sz="1800" b="1" dirty="0"/>
              <a:t>delays occur more frequently than cancellations </a:t>
            </a:r>
          </a:p>
          <a:p>
            <a:pPr lvl="2"/>
            <a:endParaRPr lang="en-GB" sz="1800" dirty="0"/>
          </a:p>
          <a:p>
            <a:pPr marL="0" lvl="2" indent="0">
              <a:buNone/>
            </a:pPr>
            <a:r>
              <a:rPr lang="en-GB" sz="1800" dirty="0"/>
              <a:t>More </a:t>
            </a:r>
            <a:r>
              <a:rPr lang="en-GB" sz="1800" b="1" dirty="0"/>
              <a:t>frequent users and commuters are more likely to prioritise ‘on time’ trains</a:t>
            </a:r>
            <a:r>
              <a:rPr lang="en-GB" sz="1800" dirty="0"/>
              <a:t>, reflecting more frequent experience of delays and more limited impacts of cancellations given service frequency</a:t>
            </a:r>
          </a:p>
          <a:p>
            <a:pPr lvl="2"/>
            <a:endParaRPr lang="en-GB" sz="1800" dirty="0"/>
          </a:p>
          <a:p>
            <a:pPr marL="0" lvl="2" indent="0">
              <a:buNone/>
            </a:pPr>
            <a:r>
              <a:rPr lang="en-GB" sz="1800" dirty="0"/>
              <a:t>Those choosing fewer cancellations are more often leisure users and here the arguments can be that a delay may be inconvenient, </a:t>
            </a:r>
            <a:r>
              <a:rPr lang="en-GB" sz="1800" b="1" dirty="0"/>
              <a:t>but a cancellation could be a ‘disaster’</a:t>
            </a:r>
          </a:p>
          <a:p>
            <a:pPr marL="0" lvl="2" indent="0">
              <a:buNone/>
            </a:pPr>
            <a:endParaRPr lang="en-US" sz="1800" dirty="0"/>
          </a:p>
          <a:p>
            <a:pPr marL="0" lvl="2" indent="0">
              <a:buNone/>
            </a:pPr>
            <a:r>
              <a:rPr lang="en-US" sz="1800" dirty="0"/>
              <a:t>In addition, there is a general perception that longer distance services are more reliable and while possibly subject to delay are believed unlikely to be cancelled </a:t>
            </a:r>
            <a:endParaRPr lang="en-GB" sz="1800" dirty="0"/>
          </a:p>
        </p:txBody>
      </p:sp>
      <p:sp>
        <p:nvSpPr>
          <p:cNvPr id="10" name="Speech Bubble: Rectangle with Corners Rounded 9">
            <a:extLst>
              <a:ext uri="{FF2B5EF4-FFF2-40B4-BE49-F238E27FC236}">
                <a16:creationId xmlns:a16="http://schemas.microsoft.com/office/drawing/2014/main" id="{61726387-8099-4DFF-E39A-3ACE9EA30998}"/>
              </a:ext>
            </a:extLst>
          </p:cNvPr>
          <p:cNvSpPr/>
          <p:nvPr/>
        </p:nvSpPr>
        <p:spPr>
          <a:xfrm>
            <a:off x="6192771" y="2985487"/>
            <a:ext cx="5250423" cy="1290540"/>
          </a:xfrm>
          <a:prstGeom prst="wedgeRoundRectCallout">
            <a:avLst>
              <a:gd name="adj1" fmla="val -31050"/>
              <a:gd name="adj2" fmla="val 60309"/>
              <a:gd name="adj3"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1400" i="1" dirty="0">
                <a:solidFill>
                  <a:schemeClr val="bg1"/>
                </a:solidFill>
                <a:latin typeface="+mj-lt"/>
              </a:rPr>
              <a:t>“I</a:t>
            </a:r>
            <a:r>
              <a:rPr lang="en-US" sz="1400" b="0" i="1" dirty="0">
                <a:solidFill>
                  <a:schemeClr val="bg1"/>
                </a:solidFill>
                <a:effectLst/>
                <a:latin typeface="+mj-lt"/>
                <a:ea typeface="Calibri"/>
                <a:cs typeface="Calibri"/>
              </a:rPr>
              <a:t> chose the second one purely on the fact that a delay isn't going to make or break my day. I make my train journeys, you know, with enough time in advance to kind of make room for delays, but a cancellation </a:t>
            </a:r>
            <a:r>
              <a:rPr lang="en-US" sz="1400" i="1" dirty="0">
                <a:solidFill>
                  <a:schemeClr val="bg1"/>
                </a:solidFill>
                <a:latin typeface="+mj-lt"/>
                <a:ea typeface="Calibri"/>
                <a:cs typeface="Calibri"/>
              </a:rPr>
              <a:t>is different – that can be a bit of a catastrophe.”</a:t>
            </a:r>
          </a:p>
          <a:p>
            <a:r>
              <a:rPr lang="en-US" sz="1400" dirty="0">
                <a:solidFill>
                  <a:schemeClr val="bg1"/>
                </a:solidFill>
                <a:latin typeface="+mj-lt"/>
                <a:ea typeface="Calibri"/>
                <a:cs typeface="Calibri"/>
              </a:rPr>
              <a:t>Yorkshire, rural, leisure, 18-39</a:t>
            </a:r>
            <a:endParaRPr lang="en-GB" sz="1400" dirty="0">
              <a:solidFill>
                <a:schemeClr val="bg1"/>
              </a:solidFill>
              <a:latin typeface="+mj-lt"/>
              <a:ea typeface="Calibri"/>
              <a:cs typeface="Calibri"/>
            </a:endParaRPr>
          </a:p>
        </p:txBody>
      </p:sp>
      <p:sp>
        <p:nvSpPr>
          <p:cNvPr id="3" name="Speech Bubble: Rectangle with Corners Rounded 2">
            <a:extLst>
              <a:ext uri="{FF2B5EF4-FFF2-40B4-BE49-F238E27FC236}">
                <a16:creationId xmlns:a16="http://schemas.microsoft.com/office/drawing/2014/main" id="{C1961EFE-BF6F-8362-300D-4B899AC7A022}"/>
              </a:ext>
            </a:extLst>
          </p:cNvPr>
          <p:cNvSpPr/>
          <p:nvPr/>
        </p:nvSpPr>
        <p:spPr>
          <a:xfrm>
            <a:off x="6192771" y="4600846"/>
            <a:ext cx="5250423" cy="1107873"/>
          </a:xfrm>
          <a:prstGeom prst="wedgeRoundRectCallout">
            <a:avLst>
              <a:gd name="adj1" fmla="val -31050"/>
              <a:gd name="adj2" fmla="val 60309"/>
              <a:gd name="adj3"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1400" i="1" dirty="0">
                <a:solidFill>
                  <a:schemeClr val="bg1"/>
                </a:solidFill>
                <a:latin typeface="+mj-lt"/>
              </a:rPr>
              <a:t>“I think more punctuality is more important.  You don’t want cancellations, of course, but it’s delays that are the bigger problem</a:t>
            </a:r>
            <a:r>
              <a:rPr lang="en-US" sz="1400" i="1" dirty="0">
                <a:solidFill>
                  <a:schemeClr val="bg1"/>
                </a:solidFill>
                <a:latin typeface="+mj-lt"/>
                <a:ea typeface="Calibri"/>
                <a:cs typeface="Calibri"/>
              </a:rPr>
              <a:t>.”</a:t>
            </a:r>
          </a:p>
          <a:p>
            <a:r>
              <a:rPr lang="en-US" sz="1400" dirty="0">
                <a:solidFill>
                  <a:schemeClr val="bg1"/>
                </a:solidFill>
                <a:latin typeface="+mj-lt"/>
                <a:ea typeface="Calibri"/>
                <a:cs typeface="Calibri"/>
              </a:rPr>
              <a:t>East Midlands, urban, leisure, 18-39 </a:t>
            </a:r>
            <a:endParaRPr lang="en-GB" sz="1400" dirty="0">
              <a:solidFill>
                <a:schemeClr val="bg1"/>
              </a:solidFill>
              <a:latin typeface="+mj-lt"/>
              <a:ea typeface="Calibri"/>
              <a:cs typeface="Calibri"/>
            </a:endParaRPr>
          </a:p>
        </p:txBody>
      </p:sp>
      <p:sp>
        <p:nvSpPr>
          <p:cNvPr id="8" name="TextBox 7">
            <a:extLst>
              <a:ext uri="{FF2B5EF4-FFF2-40B4-BE49-F238E27FC236}">
                <a16:creationId xmlns:a16="http://schemas.microsoft.com/office/drawing/2014/main" id="{38961625-F284-CAB0-7138-1FBB57B877D9}"/>
              </a:ext>
            </a:extLst>
          </p:cNvPr>
          <p:cNvSpPr txBox="1"/>
          <p:nvPr/>
        </p:nvSpPr>
        <p:spPr>
          <a:xfrm>
            <a:off x="228176" y="6542060"/>
            <a:ext cx="5029199" cy="157150"/>
          </a:xfrm>
          <a:prstGeom prst="rect">
            <a:avLst/>
          </a:prstGeom>
        </p:spPr>
        <p:txBody>
          <a:bodyPr vert="horz" wrap="square" lIns="0" tIns="0" rIns="0" bIns="0" rtlCol="0" anchor="t" anchorCtr="0">
            <a:noAutofit/>
          </a:bodyPr>
          <a:lstStyle/>
          <a:p>
            <a:r>
              <a:rPr lang="en-US" sz="800">
                <a:latin typeface="+mj-lt"/>
              </a:rPr>
              <a:t>N=2000</a:t>
            </a:r>
            <a:endParaRPr lang="en-GB" sz="800">
              <a:latin typeface="+mj-lt"/>
            </a:endParaRPr>
          </a:p>
        </p:txBody>
      </p:sp>
    </p:spTree>
    <p:extLst>
      <p:ext uri="{BB962C8B-B14F-4D97-AF65-F5344CB8AC3E}">
        <p14:creationId xmlns:p14="http://schemas.microsoft.com/office/powerpoint/2010/main" val="2432299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D376D-9A20-D037-FD72-D2687A653F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03F9F2-2EEC-2A48-2FC8-489E57878C9B}"/>
              </a:ext>
            </a:extLst>
          </p:cNvPr>
          <p:cNvSpPr>
            <a:spLocks noGrp="1"/>
          </p:cNvSpPr>
          <p:nvPr>
            <p:ph type="title"/>
          </p:nvPr>
        </p:nvSpPr>
        <p:spPr>
          <a:xfrm>
            <a:off x="363666" y="356053"/>
            <a:ext cx="11233150" cy="430725"/>
          </a:xfrm>
        </p:spPr>
        <p:txBody>
          <a:bodyPr/>
          <a:lstStyle/>
          <a:p>
            <a:r>
              <a:rPr lang="en-GB" dirty="0">
                <a:latin typeface="+mj-lt"/>
              </a:rPr>
              <a:t>On balance a more reliable service is more important that a quicker one </a:t>
            </a:r>
          </a:p>
        </p:txBody>
      </p:sp>
      <p:sp>
        <p:nvSpPr>
          <p:cNvPr id="4" name="Footer Placeholder 3">
            <a:extLst>
              <a:ext uri="{FF2B5EF4-FFF2-40B4-BE49-F238E27FC236}">
                <a16:creationId xmlns:a16="http://schemas.microsoft.com/office/drawing/2014/main" id="{0D0D264A-5A6F-035C-5F4D-77F3847C56F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4EE353D6-199E-0A78-DA30-1DA8B7582339}"/>
              </a:ext>
            </a:extLst>
          </p:cNvPr>
          <p:cNvSpPr>
            <a:spLocks noGrp="1"/>
          </p:cNvSpPr>
          <p:nvPr>
            <p:ph type="sldNum" sz="quarter" idx="12"/>
          </p:nvPr>
        </p:nvSpPr>
        <p:spPr/>
        <p:txBody>
          <a:bodyPr/>
          <a:lstStyle/>
          <a:p>
            <a:fld id="{770F188E-274D-49B2-AB27-2F89665B2F20}" type="slidenum">
              <a:rPr lang="en-GB" smtClean="0"/>
              <a:t>18</a:t>
            </a:fld>
            <a:endParaRPr lang="en-GB" dirty="0"/>
          </a:p>
        </p:txBody>
      </p:sp>
      <p:sp>
        <p:nvSpPr>
          <p:cNvPr id="6" name="Rectangle: Rounded Corners 5">
            <a:extLst>
              <a:ext uri="{FF2B5EF4-FFF2-40B4-BE49-F238E27FC236}">
                <a16:creationId xmlns:a16="http://schemas.microsoft.com/office/drawing/2014/main" id="{367558F6-B8A8-2D89-5720-63BECF427524}"/>
              </a:ext>
            </a:extLst>
          </p:cNvPr>
          <p:cNvSpPr/>
          <p:nvPr/>
        </p:nvSpPr>
        <p:spPr>
          <a:xfrm>
            <a:off x="5722428" y="1537775"/>
            <a:ext cx="5810451" cy="1568918"/>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7" name="Content Placeholder 2">
            <a:extLst>
              <a:ext uri="{FF2B5EF4-FFF2-40B4-BE49-F238E27FC236}">
                <a16:creationId xmlns:a16="http://schemas.microsoft.com/office/drawing/2014/main" id="{F4E5E3C4-E023-75AC-E0D1-0776592CFBBE}"/>
              </a:ext>
            </a:extLst>
          </p:cNvPr>
          <p:cNvSpPr txBox="1">
            <a:spLocks/>
          </p:cNvSpPr>
          <p:nvPr/>
        </p:nvSpPr>
        <p:spPr>
          <a:xfrm>
            <a:off x="363666" y="1552253"/>
            <a:ext cx="4916257" cy="3742150"/>
          </a:xfrm>
          <a:prstGeom prst="rect">
            <a:avLst/>
          </a:prstGeom>
        </p:spPr>
        <p:txBody>
          <a:bodyPr vert="horz" lIns="0" tIns="0" rIns="0" bIns="0" rtlCol="0" anchor="t" anchorCtr="0">
            <a:noAutofit/>
          </a:bodyPr>
          <a:lstStyle>
            <a:defPPr>
              <a:defRPr lang="en-US"/>
            </a:defPPr>
            <a:lvl1pPr marR="5080" indent="0" algn="just">
              <a:lnSpc>
                <a:spcPct val="100000"/>
              </a:lnSpc>
              <a:spcBef>
                <a:spcPts val="0"/>
              </a:spcBef>
              <a:spcAft>
                <a:spcPts val="0"/>
              </a:spcAft>
              <a:buFont typeface="Arial" panose="020B0604020202020204" pitchFamily="34" charset="0"/>
              <a:buNone/>
              <a:defRPr sz="1600" b="0" spc="10">
                <a:latin typeface="+mj-lt"/>
                <a:cs typeface="Calibri Light"/>
              </a:defRPr>
            </a:lvl1pPr>
            <a:lvl2pPr marL="0" indent="0">
              <a:lnSpc>
                <a:spcPts val="2000"/>
              </a:lnSpc>
              <a:spcBef>
                <a:spcPts val="0"/>
              </a:spcBef>
              <a:spcAft>
                <a:spcPts val="0"/>
              </a:spcAft>
              <a:buClr>
                <a:srgbClr val="FF5200"/>
              </a:buClr>
              <a:buFont typeface="Calibri" panose="020F0502020204030204" pitchFamily="34" charset="0"/>
              <a:buNone/>
              <a:defRPr sz="1400">
                <a:latin typeface="+mj-lt"/>
              </a:defRPr>
            </a:lvl2pPr>
            <a:lvl3pPr marL="180000" indent="-180000">
              <a:lnSpc>
                <a:spcPts val="2000"/>
              </a:lnSpc>
              <a:spcBef>
                <a:spcPts val="0"/>
              </a:spcBef>
              <a:spcAft>
                <a:spcPts val="0"/>
              </a:spcAft>
              <a:buClr>
                <a:srgbClr val="FF5200"/>
              </a:buClr>
              <a:buFont typeface="Calibri" panose="020F0502020204030204" pitchFamily="34" charset="0"/>
              <a:buChar char="–"/>
              <a:defRPr sz="1400">
                <a:latin typeface="+mj-lt"/>
              </a:defRPr>
            </a:lvl3pPr>
            <a:lvl4pPr marL="0" indent="0">
              <a:lnSpc>
                <a:spcPts val="1800"/>
              </a:lnSpc>
              <a:spcBef>
                <a:spcPts val="0"/>
              </a:spcBef>
              <a:spcAft>
                <a:spcPts val="0"/>
              </a:spcAft>
              <a:buFont typeface="Arial" panose="020B0604020202020204" pitchFamily="34" charset="0"/>
              <a:buNone/>
              <a:defRPr sz="1200">
                <a:latin typeface="+mj-lt"/>
              </a:defRPr>
            </a:lvl4pPr>
            <a:lvl5pPr marL="180000" indent="-180000">
              <a:lnSpc>
                <a:spcPts val="1800"/>
              </a:lnSpc>
              <a:spcBef>
                <a:spcPts val="0"/>
              </a:spcBef>
              <a:spcAft>
                <a:spcPts val="0"/>
              </a:spcAft>
              <a:buClr>
                <a:srgbClr val="FF5200"/>
              </a:buClr>
              <a:buFont typeface="Calibri" panose="020F0502020204030204" pitchFamily="34" charset="0"/>
              <a:buChar char="–"/>
              <a:defRPr sz="12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2" indent="0">
              <a:buNone/>
            </a:pPr>
            <a:r>
              <a:rPr lang="en-GB" sz="1800" dirty="0"/>
              <a:t>Limited desire for a </a:t>
            </a:r>
            <a:r>
              <a:rPr lang="en-GB" sz="1800" b="1" dirty="0"/>
              <a:t>faster service in exchange for more erratic punctuality</a:t>
            </a:r>
          </a:p>
          <a:p>
            <a:pPr marL="0" lvl="2" indent="0">
              <a:buNone/>
            </a:pPr>
            <a:endParaRPr lang="en-GB" sz="1800" b="1" dirty="0"/>
          </a:p>
          <a:p>
            <a:pPr marL="0" lvl="2" indent="0" fontAlgn="auto">
              <a:buNone/>
              <a:defRPr/>
            </a:pPr>
            <a:r>
              <a:rPr lang="en-GB" sz="1800" dirty="0"/>
              <a:t>Argued that a service that runs to schedule allows the passenger to plan/schedule and </a:t>
            </a:r>
            <a:r>
              <a:rPr lang="en-GB" sz="1800" b="1" dirty="0"/>
              <a:t>this is more important than what they typically imagine will be marginal gains in time  </a:t>
            </a:r>
            <a:endParaRPr lang="en-GB" sz="1800" b="1">
              <a:ea typeface="Calibri Light"/>
              <a:cs typeface="Calibri Light"/>
            </a:endParaRPr>
          </a:p>
          <a:p>
            <a:pPr marL="0" lvl="2" indent="0" fontAlgn="auto">
              <a:buNone/>
              <a:defRPr/>
            </a:pPr>
            <a:endParaRPr lang="en-GB" sz="1800" dirty="0"/>
          </a:p>
          <a:p>
            <a:pPr marL="0" lvl="2" indent="0" fontAlgn="auto">
              <a:buNone/>
              <a:defRPr/>
            </a:pPr>
            <a:r>
              <a:rPr lang="en-GB" sz="1800" dirty="0"/>
              <a:t>Again, there is a difference by frequency of travel with </a:t>
            </a:r>
            <a:r>
              <a:rPr lang="en-GB" sz="1800" b="1" dirty="0"/>
              <a:t>more regular users more likely to favour faster services  </a:t>
            </a:r>
            <a:endParaRPr lang="en-GB" sz="1800" b="1">
              <a:ea typeface="Calibri Light"/>
              <a:cs typeface="Calibri Light"/>
            </a:endParaRPr>
          </a:p>
          <a:p>
            <a:pPr marL="0" lvl="2" indent="0">
              <a:buNone/>
            </a:pPr>
            <a:endParaRPr lang="en-GB" sz="1800" dirty="0"/>
          </a:p>
          <a:p>
            <a:pPr marL="0" lvl="2" indent="0">
              <a:buNone/>
            </a:pPr>
            <a:r>
              <a:rPr lang="en-US" sz="1800" b="1" dirty="0"/>
              <a:t>Younger respondents (</a:t>
            </a:r>
            <a:r>
              <a:rPr lang="en-US" sz="1800" b="1"/>
              <a:t>45</a:t>
            </a:r>
            <a:r>
              <a:rPr lang="en-US" sz="1800" b="1" dirty="0"/>
              <a:t>%) are more likely to want a quicker servic</a:t>
            </a:r>
            <a:r>
              <a:rPr lang="en-US" sz="1800" b="1"/>
              <a:t>e</a:t>
            </a:r>
            <a:r>
              <a:rPr lang="en-US" sz="1800" b="0" dirty="0"/>
              <a:t> than older respondents (</a:t>
            </a:r>
            <a:r>
              <a:rPr lang="en-US" sz="1800"/>
              <a:t>16</a:t>
            </a:r>
            <a:r>
              <a:rPr lang="en-US" sz="1800" b="0" dirty="0"/>
              <a:t>%)</a:t>
            </a:r>
            <a:endParaRPr lang="en-US" sz="1800" b="0">
              <a:ea typeface="Calibri Light"/>
              <a:cs typeface="Calibri Light"/>
            </a:endParaRPr>
          </a:p>
          <a:p>
            <a:pPr marL="0" lvl="2" indent="0">
              <a:buNone/>
            </a:pPr>
            <a:endParaRPr lang="en-GB" sz="1800" dirty="0"/>
          </a:p>
          <a:p>
            <a:pPr marL="0" lvl="2" indent="0">
              <a:buNone/>
            </a:pPr>
            <a:r>
              <a:rPr lang="en-US" sz="1800" dirty="0"/>
              <a:t> </a:t>
            </a:r>
            <a:endParaRPr lang="en-GB" sz="1800" dirty="0"/>
          </a:p>
        </p:txBody>
      </p:sp>
      <p:sp>
        <p:nvSpPr>
          <p:cNvPr id="10" name="Speech Bubble: Rectangle with Corners Rounded 9">
            <a:extLst>
              <a:ext uri="{FF2B5EF4-FFF2-40B4-BE49-F238E27FC236}">
                <a16:creationId xmlns:a16="http://schemas.microsoft.com/office/drawing/2014/main" id="{73205719-0135-E030-48EA-762468E26B11}"/>
              </a:ext>
            </a:extLst>
          </p:cNvPr>
          <p:cNvSpPr/>
          <p:nvPr/>
        </p:nvSpPr>
        <p:spPr>
          <a:xfrm>
            <a:off x="5722428" y="3346170"/>
            <a:ext cx="5829855" cy="1790919"/>
          </a:xfrm>
          <a:prstGeom prst="wedgeRoundRectCallout">
            <a:avLst>
              <a:gd name="adj1" fmla="val -31050"/>
              <a:gd name="adj2" fmla="val 60309"/>
              <a:gd name="adj3"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1400" i="1" dirty="0">
                <a:solidFill>
                  <a:schemeClr val="bg1"/>
                </a:solidFill>
                <a:latin typeface="+mj-lt"/>
              </a:rPr>
              <a:t>“ </a:t>
            </a:r>
            <a:r>
              <a:rPr lang="en-US" sz="1400" b="0" i="1" dirty="0">
                <a:solidFill>
                  <a:schemeClr val="bg1"/>
                </a:solidFill>
                <a:effectLst/>
                <a:latin typeface="+mj-lt"/>
                <a:ea typeface="Calibri"/>
                <a:cs typeface="Calibri"/>
              </a:rPr>
              <a:t>For me, I would rather know that a train is coming. I should expect delays anyway, but I'd rather not have like more of a chance for it to be delayed than what </a:t>
            </a:r>
            <a:r>
              <a:rPr lang="en-US" sz="1400" i="1" dirty="0">
                <a:solidFill>
                  <a:schemeClr val="bg1"/>
                </a:solidFill>
                <a:latin typeface="+mj-lt"/>
                <a:ea typeface="Calibri"/>
                <a:cs typeface="Calibri"/>
              </a:rPr>
              <a:t>there</a:t>
            </a:r>
            <a:r>
              <a:rPr lang="en-US" sz="1400" b="0" i="1" dirty="0">
                <a:solidFill>
                  <a:schemeClr val="bg1"/>
                </a:solidFill>
                <a:effectLst/>
                <a:latin typeface="+mj-lt"/>
                <a:ea typeface="Calibri"/>
                <a:cs typeface="Calibri"/>
              </a:rPr>
              <a:t> already is.</a:t>
            </a:r>
            <a:r>
              <a:rPr lang="en-US" sz="1400" i="1" dirty="0">
                <a:solidFill>
                  <a:schemeClr val="bg1"/>
                </a:solidFill>
                <a:latin typeface="+mj-lt"/>
                <a:ea typeface="Calibri"/>
                <a:cs typeface="Calibri"/>
              </a:rPr>
              <a:t> </a:t>
            </a:r>
            <a:r>
              <a:rPr lang="en-US" sz="1400" b="0" i="1" dirty="0">
                <a:solidFill>
                  <a:schemeClr val="bg1"/>
                </a:solidFill>
                <a:effectLst/>
                <a:latin typeface="+mj-lt"/>
                <a:ea typeface="Calibri"/>
                <a:cs typeface="Calibri"/>
              </a:rPr>
              <a:t>I can't always guarantee trains are on time, but just to know that if it's running on schedule would be better for me so I can plan how I'm going to get from A to B, what time I'll get there, what time I need to be at a specific place for, etc.”</a:t>
            </a:r>
          </a:p>
          <a:p>
            <a:pPr>
              <a:spcAft>
                <a:spcPts val="600"/>
              </a:spcAft>
            </a:pPr>
            <a:r>
              <a:rPr lang="en-US" sz="1400" dirty="0">
                <a:solidFill>
                  <a:schemeClr val="bg1"/>
                </a:solidFill>
                <a:latin typeface="+mj-lt"/>
                <a:ea typeface="Calibri"/>
                <a:cs typeface="Calibri"/>
              </a:rPr>
              <a:t>East Midlands, urban, leisure, 18-39</a:t>
            </a:r>
            <a:endParaRPr lang="en-GB" sz="1400" dirty="0">
              <a:solidFill>
                <a:schemeClr val="bg1"/>
              </a:solidFill>
              <a:latin typeface="+mj-lt"/>
            </a:endParaRPr>
          </a:p>
        </p:txBody>
      </p:sp>
      <p:graphicFrame>
        <p:nvGraphicFramePr>
          <p:cNvPr id="11" name="Chart 10">
            <a:extLst>
              <a:ext uri="{FF2B5EF4-FFF2-40B4-BE49-F238E27FC236}">
                <a16:creationId xmlns:a16="http://schemas.microsoft.com/office/drawing/2014/main" id="{DB92326E-DD63-82DC-4627-35FFEE2B69A0}"/>
              </a:ext>
            </a:extLst>
          </p:cNvPr>
          <p:cNvGraphicFramePr/>
          <p:nvPr>
            <p:extLst>
              <p:ext uri="{D42A27DB-BD31-4B8C-83A1-F6EECF244321}">
                <p14:modId xmlns:p14="http://schemas.microsoft.com/office/powerpoint/2010/main" val="2956150567"/>
              </p:ext>
            </p:extLst>
          </p:nvPr>
        </p:nvGraphicFramePr>
        <p:xfrm>
          <a:off x="5962580" y="2153594"/>
          <a:ext cx="1128769" cy="897663"/>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2EB1C4F5-1C5D-C90C-EEB6-6CC10D1BD415}"/>
              </a:ext>
            </a:extLst>
          </p:cNvPr>
          <p:cNvSpPr txBox="1"/>
          <p:nvPr/>
        </p:nvSpPr>
        <p:spPr>
          <a:xfrm>
            <a:off x="6350749" y="2497667"/>
            <a:ext cx="352425" cy="302399"/>
          </a:xfrm>
          <a:prstGeom prst="rect">
            <a:avLst/>
          </a:prstGeom>
        </p:spPr>
        <p:txBody>
          <a:bodyPr vert="horz" wrap="square" lIns="0" tIns="0" rIns="0" bIns="0" rtlCol="0" anchor="t" anchorCtr="0">
            <a:noAutofit/>
          </a:bodyPr>
          <a:lstStyle/>
          <a:p>
            <a:pPr algn="ctr"/>
            <a:r>
              <a:rPr lang="en-US" sz="1400" b="1">
                <a:latin typeface="+mj-lt"/>
              </a:rPr>
              <a:t>63</a:t>
            </a:r>
            <a:r>
              <a:rPr lang="en-US" sz="1400" b="1" dirty="0">
                <a:latin typeface="+mj-lt"/>
              </a:rPr>
              <a:t>%</a:t>
            </a:r>
            <a:endParaRPr lang="en-GB" sz="1400" b="1" dirty="0">
              <a:latin typeface="+mj-lt"/>
            </a:endParaRPr>
          </a:p>
        </p:txBody>
      </p:sp>
      <p:sp>
        <p:nvSpPr>
          <p:cNvPr id="13" name="TextBox 12">
            <a:extLst>
              <a:ext uri="{FF2B5EF4-FFF2-40B4-BE49-F238E27FC236}">
                <a16:creationId xmlns:a16="http://schemas.microsoft.com/office/drawing/2014/main" id="{63562020-9076-3029-94E4-E8E50395555B}"/>
              </a:ext>
            </a:extLst>
          </p:cNvPr>
          <p:cNvSpPr txBox="1"/>
          <p:nvPr/>
        </p:nvSpPr>
        <p:spPr>
          <a:xfrm>
            <a:off x="6017319" y="1646374"/>
            <a:ext cx="5634037" cy="430725"/>
          </a:xfrm>
          <a:prstGeom prst="rect">
            <a:avLst/>
          </a:prstGeom>
        </p:spPr>
        <p:txBody>
          <a:bodyPr vert="horz" wrap="square" lIns="0" tIns="0" rIns="0" bIns="0" rtlCol="0" anchor="t" anchorCtr="0">
            <a:noAutofit/>
          </a:bodyPr>
          <a:lstStyle>
            <a:defPPr>
              <a:defRPr lang="en-US"/>
            </a:defPPr>
            <a:lvl1pPr>
              <a:defRPr sz="1600" b="1">
                <a:latin typeface="+mj-lt"/>
              </a:defRPr>
            </a:lvl1pPr>
          </a:lstStyle>
          <a:p>
            <a:r>
              <a:rPr lang="en-US" dirty="0"/>
              <a:t>It may be possible to reduce journey time, but it could make punctuality less consistent. Which is more important?</a:t>
            </a:r>
            <a:endParaRPr lang="en-GB" dirty="0"/>
          </a:p>
        </p:txBody>
      </p:sp>
      <p:sp>
        <p:nvSpPr>
          <p:cNvPr id="14" name="TextBox 13">
            <a:extLst>
              <a:ext uri="{FF2B5EF4-FFF2-40B4-BE49-F238E27FC236}">
                <a16:creationId xmlns:a16="http://schemas.microsoft.com/office/drawing/2014/main" id="{F2DEEB38-4CA6-7526-2092-CCD304FEE86B}"/>
              </a:ext>
            </a:extLst>
          </p:cNvPr>
          <p:cNvSpPr txBox="1"/>
          <p:nvPr/>
        </p:nvSpPr>
        <p:spPr>
          <a:xfrm>
            <a:off x="6979036" y="2318898"/>
            <a:ext cx="4702647" cy="571735"/>
          </a:xfrm>
          <a:prstGeom prst="rect">
            <a:avLst/>
          </a:prstGeom>
        </p:spPr>
        <p:txBody>
          <a:bodyPr vert="horz" wrap="square" lIns="0" tIns="0" rIns="0" bIns="0" rtlCol="0" anchor="t" anchorCtr="0">
            <a:noAutofit/>
          </a:bodyPr>
          <a:lstStyle/>
          <a:p>
            <a:r>
              <a:rPr lang="en-US" sz="1600" dirty="0">
                <a:solidFill>
                  <a:schemeClr val="accent1"/>
                </a:solidFill>
                <a:latin typeface="+mj-lt"/>
              </a:rPr>
              <a:t>Ensure trains run to schedule</a:t>
            </a:r>
          </a:p>
          <a:p>
            <a:r>
              <a:rPr lang="en-US" sz="1600" dirty="0">
                <a:solidFill>
                  <a:schemeClr val="accent2"/>
                </a:solidFill>
                <a:latin typeface="+mj-lt"/>
              </a:rPr>
              <a:t>A service that gets you to your destination quicker</a:t>
            </a:r>
            <a:endParaRPr lang="en-GB" sz="1600" dirty="0">
              <a:solidFill>
                <a:schemeClr val="accent2"/>
              </a:solidFill>
              <a:latin typeface="+mj-lt"/>
            </a:endParaRPr>
          </a:p>
        </p:txBody>
      </p:sp>
      <p:sp>
        <p:nvSpPr>
          <p:cNvPr id="3" name="TextBox 2">
            <a:extLst>
              <a:ext uri="{FF2B5EF4-FFF2-40B4-BE49-F238E27FC236}">
                <a16:creationId xmlns:a16="http://schemas.microsoft.com/office/drawing/2014/main" id="{4DA8B7B6-A2F7-935A-6737-28EEF2B4C3DD}"/>
              </a:ext>
            </a:extLst>
          </p:cNvPr>
          <p:cNvSpPr txBox="1"/>
          <p:nvPr/>
        </p:nvSpPr>
        <p:spPr>
          <a:xfrm>
            <a:off x="228176" y="6542060"/>
            <a:ext cx="5029199" cy="157150"/>
          </a:xfrm>
          <a:prstGeom prst="rect">
            <a:avLst/>
          </a:prstGeom>
        </p:spPr>
        <p:txBody>
          <a:bodyPr vert="horz" wrap="square" lIns="0" tIns="0" rIns="0" bIns="0" rtlCol="0" anchor="t" anchorCtr="0">
            <a:noAutofit/>
          </a:bodyPr>
          <a:lstStyle/>
          <a:p>
            <a:r>
              <a:rPr lang="en-US" sz="800">
                <a:latin typeface="+mj-lt"/>
              </a:rPr>
              <a:t>N=2000</a:t>
            </a:r>
            <a:endParaRPr lang="en-GB" sz="800">
              <a:latin typeface="+mj-lt"/>
            </a:endParaRPr>
          </a:p>
        </p:txBody>
      </p:sp>
    </p:spTree>
    <p:extLst>
      <p:ext uri="{BB962C8B-B14F-4D97-AF65-F5344CB8AC3E}">
        <p14:creationId xmlns:p14="http://schemas.microsoft.com/office/powerpoint/2010/main" val="3549515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8DA6D-D6BB-976C-3622-21E8998A3573}"/>
            </a:ext>
          </a:extLst>
        </p:cNvPr>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D2B5752E-B9E3-DE4A-7C5A-D756A194E578}"/>
              </a:ext>
            </a:extLst>
          </p:cNvPr>
          <p:cNvGraphicFramePr/>
          <p:nvPr>
            <p:extLst>
              <p:ext uri="{D42A27DB-BD31-4B8C-83A1-F6EECF244321}">
                <p14:modId xmlns:p14="http://schemas.microsoft.com/office/powerpoint/2010/main" val="1606963774"/>
              </p:ext>
            </p:extLst>
          </p:nvPr>
        </p:nvGraphicFramePr>
        <p:xfrm>
          <a:off x="6119168" y="3266690"/>
          <a:ext cx="1128769" cy="89766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EE817894-F49B-DD57-2679-E307757CA461}"/>
              </a:ext>
            </a:extLst>
          </p:cNvPr>
          <p:cNvSpPr>
            <a:spLocks noGrp="1"/>
          </p:cNvSpPr>
          <p:nvPr>
            <p:ph type="title"/>
          </p:nvPr>
        </p:nvSpPr>
        <p:spPr>
          <a:xfrm>
            <a:off x="368706" y="569647"/>
            <a:ext cx="11233150" cy="430725"/>
          </a:xfrm>
        </p:spPr>
        <p:txBody>
          <a:bodyPr/>
          <a:lstStyle/>
          <a:p>
            <a:r>
              <a:rPr lang="en-GB" dirty="0">
                <a:latin typeface="+mj-lt"/>
              </a:rPr>
              <a:t>Overall, greater frequency wins out over punctuality, but there is considerable variation by passenger type   </a:t>
            </a:r>
          </a:p>
        </p:txBody>
      </p:sp>
      <p:sp>
        <p:nvSpPr>
          <p:cNvPr id="4" name="Footer Placeholder 3">
            <a:extLst>
              <a:ext uri="{FF2B5EF4-FFF2-40B4-BE49-F238E27FC236}">
                <a16:creationId xmlns:a16="http://schemas.microsoft.com/office/drawing/2014/main" id="{C2EC12A7-82BC-473A-1E3F-0AEF6D970A4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2EEF621-CE9D-4BD4-A8EE-2B58919DAA60}"/>
              </a:ext>
            </a:extLst>
          </p:cNvPr>
          <p:cNvSpPr>
            <a:spLocks noGrp="1"/>
          </p:cNvSpPr>
          <p:nvPr>
            <p:ph type="sldNum" sz="quarter" idx="12"/>
          </p:nvPr>
        </p:nvSpPr>
        <p:spPr/>
        <p:txBody>
          <a:bodyPr/>
          <a:lstStyle/>
          <a:p>
            <a:fld id="{770F188E-274D-49B2-AB27-2F89665B2F20}" type="slidenum">
              <a:rPr lang="en-GB" smtClean="0"/>
              <a:t>19</a:t>
            </a:fld>
            <a:endParaRPr lang="en-GB" dirty="0"/>
          </a:p>
        </p:txBody>
      </p:sp>
      <p:sp>
        <p:nvSpPr>
          <p:cNvPr id="6" name="Rectangle: Rounded Corners 5">
            <a:extLst>
              <a:ext uri="{FF2B5EF4-FFF2-40B4-BE49-F238E27FC236}">
                <a16:creationId xmlns:a16="http://schemas.microsoft.com/office/drawing/2014/main" id="{43EA1123-BAD2-6DCD-23E6-3EE16D3B3B74}"/>
              </a:ext>
            </a:extLst>
          </p:cNvPr>
          <p:cNvSpPr/>
          <p:nvPr/>
        </p:nvSpPr>
        <p:spPr>
          <a:xfrm>
            <a:off x="6096000" y="2028516"/>
            <a:ext cx="5810451" cy="1597653"/>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7" name="Content Placeholder 2">
            <a:extLst>
              <a:ext uri="{FF2B5EF4-FFF2-40B4-BE49-F238E27FC236}">
                <a16:creationId xmlns:a16="http://schemas.microsoft.com/office/drawing/2014/main" id="{C66B739E-0C15-1120-5F0C-821F737D60FD}"/>
              </a:ext>
            </a:extLst>
          </p:cNvPr>
          <p:cNvSpPr txBox="1">
            <a:spLocks/>
          </p:cNvSpPr>
          <p:nvPr/>
        </p:nvSpPr>
        <p:spPr>
          <a:xfrm>
            <a:off x="374144" y="1241378"/>
            <a:ext cx="5417260" cy="5236778"/>
          </a:xfrm>
          <a:prstGeom prst="rect">
            <a:avLst/>
          </a:prstGeom>
        </p:spPr>
        <p:txBody>
          <a:bodyPr vert="horz" lIns="0" tIns="0" rIns="0" bIns="0" rtlCol="0" anchor="t" anchorCtr="0">
            <a:noAutofit/>
          </a:bodyPr>
          <a:lstStyle>
            <a:defPPr>
              <a:defRPr lang="en-US"/>
            </a:defPPr>
            <a:lvl1pPr marR="5080" indent="0" algn="just">
              <a:lnSpc>
                <a:spcPct val="100000"/>
              </a:lnSpc>
              <a:spcBef>
                <a:spcPts val="0"/>
              </a:spcBef>
              <a:spcAft>
                <a:spcPts val="0"/>
              </a:spcAft>
              <a:buFont typeface="Arial" panose="020B0604020202020204" pitchFamily="34" charset="0"/>
              <a:buNone/>
              <a:defRPr sz="1600" b="0" spc="10">
                <a:latin typeface="+mj-lt"/>
                <a:cs typeface="Calibri Light"/>
              </a:defRPr>
            </a:lvl1pPr>
            <a:lvl2pPr marL="0" indent="0">
              <a:lnSpc>
                <a:spcPts val="2000"/>
              </a:lnSpc>
              <a:spcBef>
                <a:spcPts val="0"/>
              </a:spcBef>
              <a:spcAft>
                <a:spcPts val="0"/>
              </a:spcAft>
              <a:buClr>
                <a:srgbClr val="FF5200"/>
              </a:buClr>
              <a:buFont typeface="Calibri" panose="020F0502020204030204" pitchFamily="34" charset="0"/>
              <a:buNone/>
              <a:defRPr sz="1400">
                <a:latin typeface="+mj-lt"/>
              </a:defRPr>
            </a:lvl2pPr>
            <a:lvl3pPr marL="180000" indent="-180000">
              <a:lnSpc>
                <a:spcPts val="2000"/>
              </a:lnSpc>
              <a:spcBef>
                <a:spcPts val="0"/>
              </a:spcBef>
              <a:spcAft>
                <a:spcPts val="0"/>
              </a:spcAft>
              <a:buClr>
                <a:srgbClr val="FF5200"/>
              </a:buClr>
              <a:buFont typeface="Calibri" panose="020F0502020204030204" pitchFamily="34" charset="0"/>
              <a:buChar char="–"/>
              <a:defRPr sz="1400">
                <a:latin typeface="+mj-lt"/>
              </a:defRPr>
            </a:lvl3pPr>
            <a:lvl4pPr marL="0" indent="0">
              <a:lnSpc>
                <a:spcPts val="1800"/>
              </a:lnSpc>
              <a:spcBef>
                <a:spcPts val="0"/>
              </a:spcBef>
              <a:spcAft>
                <a:spcPts val="0"/>
              </a:spcAft>
              <a:buFont typeface="Arial" panose="020B0604020202020204" pitchFamily="34" charset="0"/>
              <a:buNone/>
              <a:defRPr sz="1200">
                <a:latin typeface="+mj-lt"/>
              </a:defRPr>
            </a:lvl4pPr>
            <a:lvl5pPr marL="180000" indent="-180000">
              <a:lnSpc>
                <a:spcPts val="1800"/>
              </a:lnSpc>
              <a:spcBef>
                <a:spcPts val="0"/>
              </a:spcBef>
              <a:spcAft>
                <a:spcPts val="0"/>
              </a:spcAft>
              <a:buClr>
                <a:srgbClr val="FF5200"/>
              </a:buClr>
              <a:buFont typeface="Calibri" panose="020F0502020204030204" pitchFamily="34" charset="0"/>
              <a:buChar char="–"/>
              <a:defRPr sz="12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2" indent="0">
              <a:buNone/>
            </a:pPr>
            <a:r>
              <a:rPr lang="en-GB" sz="1800" dirty="0"/>
              <a:t>Preferences here reflect the </a:t>
            </a:r>
            <a:r>
              <a:rPr lang="en-GB" sz="1800" b="1" dirty="0"/>
              <a:t>high priority that many passengers place on capacity </a:t>
            </a:r>
          </a:p>
          <a:p>
            <a:pPr marL="0" lvl="2" indent="0">
              <a:buNone/>
            </a:pPr>
            <a:endParaRPr lang="en-GB" sz="1800" b="1" dirty="0"/>
          </a:p>
          <a:p>
            <a:pPr marL="0" lvl="2" indent="0">
              <a:buNone/>
            </a:pPr>
            <a:r>
              <a:rPr lang="en-GB" sz="1800" dirty="0">
                <a:latin typeface="+mj-lt"/>
              </a:rPr>
              <a:t>Those </a:t>
            </a:r>
            <a:r>
              <a:rPr lang="en-US" sz="1800" dirty="0">
                <a:latin typeface="+mj-lt"/>
              </a:rPr>
              <a:t>using the train for work are more likely to want trains to run to schedule </a:t>
            </a:r>
            <a:r>
              <a:rPr lang="en-US" sz="1800" b="0" dirty="0">
                <a:latin typeface="+mj-lt"/>
              </a:rPr>
              <a:t>(</a:t>
            </a:r>
            <a:r>
              <a:rPr lang="en-US" sz="1800"/>
              <a:t>35</a:t>
            </a:r>
            <a:r>
              <a:rPr lang="en-US" sz="1800" b="0" dirty="0">
                <a:latin typeface="+mj-lt"/>
              </a:rPr>
              <a:t>%) than leisure/personal passengers (30%)</a:t>
            </a:r>
          </a:p>
          <a:p>
            <a:pPr lvl="2">
              <a:defRPr/>
            </a:pPr>
            <a:r>
              <a:rPr lang="en-GB" sz="1600" dirty="0"/>
              <a:t>They are likely to be accustomed to crowding and not getting a seat and getting to work/meetings on time is more important</a:t>
            </a:r>
          </a:p>
          <a:p>
            <a:pPr marL="0" lvl="2" indent="0">
              <a:buNone/>
            </a:pPr>
            <a:endParaRPr lang="en-US" sz="1800" b="0" dirty="0">
              <a:latin typeface="+mj-lt"/>
            </a:endParaRPr>
          </a:p>
          <a:p>
            <a:r>
              <a:rPr lang="en-US" sz="1800" b="1">
                <a:latin typeface="+mj-lt"/>
              </a:rPr>
              <a:t>Rural respondents </a:t>
            </a:r>
            <a:r>
              <a:rPr lang="en-US" sz="1800" b="0" dirty="0">
                <a:latin typeface="+mj-lt"/>
              </a:rPr>
              <a:t>(</a:t>
            </a:r>
            <a:r>
              <a:rPr lang="en-US" sz="1800" b="0">
                <a:latin typeface="+mj-lt"/>
              </a:rPr>
              <a:t>74%)</a:t>
            </a:r>
            <a:r>
              <a:rPr lang="en-US" sz="1800" b="0" dirty="0">
                <a:latin typeface="+mj-lt"/>
              </a:rPr>
              <a:t> </a:t>
            </a:r>
            <a:r>
              <a:rPr lang="en-US" sz="1800" b="0">
                <a:latin typeface="+mj-lt"/>
              </a:rPr>
              <a:t>are more likely to </a:t>
            </a:r>
            <a:r>
              <a:rPr lang="en-GB" sz="1800" b="0">
                <a:latin typeface="+mj-lt"/>
              </a:rPr>
              <a:t>prioritise</a:t>
            </a:r>
            <a:r>
              <a:rPr lang="en-US" sz="1800" b="0">
                <a:latin typeface="+mj-lt"/>
              </a:rPr>
              <a:t> running an extra train, when compared to urban respondents (68%), </a:t>
            </a:r>
            <a:r>
              <a:rPr lang="en-US" sz="1800" b="0" dirty="0">
                <a:latin typeface="+mj-lt"/>
              </a:rPr>
              <a:t>reflecting </a:t>
            </a:r>
            <a:r>
              <a:rPr lang="en-US" sz="1800" b="0">
                <a:latin typeface="+mj-lt"/>
              </a:rPr>
              <a:t>the</a:t>
            </a:r>
            <a:r>
              <a:rPr lang="en-US" sz="1800" b="0" dirty="0">
                <a:latin typeface="+mj-lt"/>
              </a:rPr>
              <a:t> experience of limited service provision outside of cities</a:t>
            </a:r>
          </a:p>
          <a:p>
            <a:pPr marL="0" lvl="2" indent="0">
              <a:buNone/>
            </a:pPr>
            <a:endParaRPr lang="en-US" sz="1800" b="0" dirty="0">
              <a:latin typeface="+mj-lt"/>
            </a:endParaRPr>
          </a:p>
          <a:p>
            <a:pPr marL="0" lvl="2" indent="0">
              <a:buNone/>
            </a:pPr>
            <a:endParaRPr lang="en-GB" sz="1800" b="1" dirty="0"/>
          </a:p>
          <a:p>
            <a:pPr marL="0" lvl="2" indent="0">
              <a:buNone/>
            </a:pPr>
            <a:endParaRPr lang="en-GB" sz="1800" b="1" dirty="0"/>
          </a:p>
          <a:p>
            <a:pPr marL="0" lvl="2" indent="0">
              <a:buNone/>
            </a:pPr>
            <a:endParaRPr lang="en-GB" sz="1800" b="1" dirty="0"/>
          </a:p>
          <a:p>
            <a:pPr marL="0" lvl="2" indent="0">
              <a:buNone/>
            </a:pPr>
            <a:endParaRPr lang="en-GB" sz="1800" b="1" dirty="0"/>
          </a:p>
          <a:p>
            <a:pPr marL="0" lvl="2" indent="0">
              <a:buNone/>
            </a:pPr>
            <a:r>
              <a:rPr lang="en-US" sz="1800" dirty="0"/>
              <a:t> </a:t>
            </a:r>
            <a:endParaRPr lang="en-GB" sz="1800" dirty="0"/>
          </a:p>
        </p:txBody>
      </p:sp>
      <p:sp>
        <p:nvSpPr>
          <p:cNvPr id="10" name="Speech Bubble: Rectangle with Corners Rounded 9">
            <a:extLst>
              <a:ext uri="{FF2B5EF4-FFF2-40B4-BE49-F238E27FC236}">
                <a16:creationId xmlns:a16="http://schemas.microsoft.com/office/drawing/2014/main" id="{F8AD2140-DDA5-445C-5FDE-5A7E8E0AEA5B}"/>
              </a:ext>
            </a:extLst>
          </p:cNvPr>
          <p:cNvSpPr/>
          <p:nvPr/>
        </p:nvSpPr>
        <p:spPr>
          <a:xfrm>
            <a:off x="6095999" y="4475093"/>
            <a:ext cx="5810451" cy="1606788"/>
          </a:xfrm>
          <a:prstGeom prst="wedgeRoundRectCallout">
            <a:avLst>
              <a:gd name="adj1" fmla="val -31050"/>
              <a:gd name="adj2" fmla="val 60309"/>
              <a:gd name="adj3"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1200" i="1" dirty="0">
                <a:solidFill>
                  <a:schemeClr val="bg1"/>
                </a:solidFill>
                <a:latin typeface="+mj-lt"/>
              </a:rPr>
              <a:t>“</a:t>
            </a:r>
            <a:r>
              <a:rPr lang="en-US" sz="1200" b="0" i="1" dirty="0">
                <a:solidFill>
                  <a:schemeClr val="bg1"/>
                </a:solidFill>
                <a:effectLst/>
                <a:latin typeface="+mj-lt"/>
                <a:ea typeface="Calibri"/>
                <a:cs typeface="Calibri"/>
              </a:rPr>
              <a:t>I think it's inevitable at peak times</a:t>
            </a:r>
            <a:r>
              <a:rPr lang="en-US" sz="1200" i="1" dirty="0">
                <a:solidFill>
                  <a:schemeClr val="bg1"/>
                </a:solidFill>
                <a:latin typeface="+mj-lt"/>
                <a:ea typeface="Calibri"/>
                <a:cs typeface="Calibri"/>
              </a:rPr>
              <a:t> - i</a:t>
            </a:r>
            <a:r>
              <a:rPr lang="en-US" sz="1200" b="0" i="1" dirty="0">
                <a:solidFill>
                  <a:schemeClr val="bg1"/>
                </a:solidFill>
                <a:effectLst/>
                <a:latin typeface="+mj-lt"/>
                <a:ea typeface="Calibri"/>
                <a:cs typeface="Calibri"/>
              </a:rPr>
              <a:t>t doesn't matter how many trains you run</a:t>
            </a:r>
            <a:r>
              <a:rPr lang="en-US" sz="1200" i="1" dirty="0">
                <a:solidFill>
                  <a:schemeClr val="bg1"/>
                </a:solidFill>
                <a:latin typeface="+mj-lt"/>
                <a:ea typeface="Calibri"/>
                <a:cs typeface="Calibri"/>
              </a:rPr>
              <a:t> - </a:t>
            </a:r>
            <a:r>
              <a:rPr lang="en-US" sz="1200" b="0" i="1" dirty="0">
                <a:solidFill>
                  <a:schemeClr val="bg1"/>
                </a:solidFill>
                <a:effectLst/>
                <a:latin typeface="+mj-lt"/>
                <a:ea typeface="Calibri"/>
                <a:cs typeface="Calibri"/>
              </a:rPr>
              <a:t>I think they're going to be really busy. And to be honest with you, as much as I don't like being packed into a train, I'd rather get somewhere on time. I feel like even arriving 20-30 minutes later than when you're supposed to can really knock off the </a:t>
            </a:r>
            <a:r>
              <a:rPr lang="en-US" sz="1200" i="1" dirty="0">
                <a:solidFill>
                  <a:schemeClr val="bg1"/>
                </a:solidFill>
                <a:latin typeface="+mj-lt"/>
                <a:ea typeface="Calibri"/>
                <a:cs typeface="Calibri"/>
              </a:rPr>
              <a:t>whole of </a:t>
            </a:r>
            <a:r>
              <a:rPr lang="en-US" sz="1200" b="0" i="1" dirty="0">
                <a:solidFill>
                  <a:schemeClr val="bg1"/>
                </a:solidFill>
                <a:effectLst/>
                <a:latin typeface="+mj-lt"/>
                <a:ea typeface="Calibri"/>
                <a:cs typeface="Calibri"/>
              </a:rPr>
              <a:t>the rest of your day, especially with things like meetings or what you're doing with your evening perhaps.”</a:t>
            </a:r>
            <a:endParaRPr lang="en-US" sz="1200" i="1" dirty="0">
              <a:solidFill>
                <a:schemeClr val="bg1"/>
              </a:solidFill>
              <a:latin typeface="+mj-lt"/>
              <a:ea typeface="Calibri"/>
              <a:cs typeface="Calibri"/>
            </a:endParaRPr>
          </a:p>
          <a:p>
            <a:r>
              <a:rPr lang="en-US" sz="1200" dirty="0">
                <a:solidFill>
                  <a:schemeClr val="bg1"/>
                </a:solidFill>
                <a:latin typeface="+mj-lt"/>
                <a:ea typeface="Calibri"/>
                <a:cs typeface="Calibri"/>
              </a:rPr>
              <a:t>Northwest, rural, leisure, 18-39</a:t>
            </a:r>
            <a:r>
              <a:rPr lang="en-GB" sz="1200" i="1" dirty="0">
                <a:solidFill>
                  <a:schemeClr val="bg1"/>
                </a:solidFill>
                <a:latin typeface="+mj-lt"/>
              </a:rPr>
              <a:t>.</a:t>
            </a:r>
            <a:endParaRPr lang="en-GB" sz="1200" dirty="0">
              <a:solidFill>
                <a:schemeClr val="bg1"/>
              </a:solidFill>
              <a:effectLst/>
              <a:latin typeface="+mj-lt"/>
              <a:ea typeface="Times New Roman" panose="02020603050405020304" pitchFamily="18" charset="0"/>
            </a:endParaRPr>
          </a:p>
        </p:txBody>
      </p:sp>
      <p:graphicFrame>
        <p:nvGraphicFramePr>
          <p:cNvPr id="20" name="Chart 19">
            <a:extLst>
              <a:ext uri="{FF2B5EF4-FFF2-40B4-BE49-F238E27FC236}">
                <a16:creationId xmlns:a16="http://schemas.microsoft.com/office/drawing/2014/main" id="{DEB32DE8-639D-89D7-4F97-96CD0FBBDE77}"/>
              </a:ext>
            </a:extLst>
          </p:cNvPr>
          <p:cNvGraphicFramePr/>
          <p:nvPr>
            <p:extLst>
              <p:ext uri="{D42A27DB-BD31-4B8C-83A1-F6EECF244321}">
                <p14:modId xmlns:p14="http://schemas.microsoft.com/office/powerpoint/2010/main" val="560915372"/>
              </p:ext>
            </p:extLst>
          </p:nvPr>
        </p:nvGraphicFramePr>
        <p:xfrm>
          <a:off x="6107929" y="2775435"/>
          <a:ext cx="1128769" cy="897663"/>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a16="http://schemas.microsoft.com/office/drawing/2014/main" id="{F2C71876-4CE2-542F-9F2A-ED83CD9790E1}"/>
              </a:ext>
            </a:extLst>
          </p:cNvPr>
          <p:cNvSpPr txBox="1"/>
          <p:nvPr/>
        </p:nvSpPr>
        <p:spPr>
          <a:xfrm>
            <a:off x="6496098" y="3123024"/>
            <a:ext cx="352425" cy="302399"/>
          </a:xfrm>
          <a:prstGeom prst="rect">
            <a:avLst/>
          </a:prstGeom>
        </p:spPr>
        <p:txBody>
          <a:bodyPr vert="horz" wrap="square" lIns="0" tIns="0" rIns="0" bIns="0" rtlCol="0" anchor="t" anchorCtr="0">
            <a:noAutofit/>
          </a:bodyPr>
          <a:lstStyle/>
          <a:p>
            <a:pPr algn="ctr"/>
            <a:r>
              <a:rPr lang="en-US" sz="1400" b="1">
                <a:latin typeface="+mj-lt"/>
              </a:rPr>
              <a:t>70</a:t>
            </a:r>
            <a:r>
              <a:rPr lang="en-US" sz="1400" b="1" dirty="0">
                <a:latin typeface="+mj-lt"/>
              </a:rPr>
              <a:t>%</a:t>
            </a:r>
            <a:endParaRPr lang="en-GB" sz="1400" b="1" dirty="0">
              <a:latin typeface="+mj-lt"/>
            </a:endParaRPr>
          </a:p>
        </p:txBody>
      </p:sp>
      <p:sp>
        <p:nvSpPr>
          <p:cNvPr id="22" name="TextBox 21">
            <a:extLst>
              <a:ext uri="{FF2B5EF4-FFF2-40B4-BE49-F238E27FC236}">
                <a16:creationId xmlns:a16="http://schemas.microsoft.com/office/drawing/2014/main" id="{91873195-0C70-5186-3B0E-5F59D108C5A4}"/>
              </a:ext>
            </a:extLst>
          </p:cNvPr>
          <p:cNvSpPr txBox="1"/>
          <p:nvPr/>
        </p:nvSpPr>
        <p:spPr>
          <a:xfrm>
            <a:off x="6331974" y="2049775"/>
            <a:ext cx="5377205" cy="441457"/>
          </a:xfrm>
          <a:prstGeom prst="rect">
            <a:avLst/>
          </a:prstGeom>
        </p:spPr>
        <p:txBody>
          <a:bodyPr vert="horz" wrap="square" lIns="0" tIns="0" rIns="0" bIns="0" rtlCol="0" anchor="t" anchorCtr="0">
            <a:noAutofit/>
          </a:bodyPr>
          <a:lstStyle/>
          <a:p>
            <a:r>
              <a:rPr lang="en-US" sz="1600" b="1" dirty="0">
                <a:latin typeface="+mj-lt"/>
              </a:rPr>
              <a:t>It may be possible to run an extra train, meaning higher frequency and less crowding, but could mean punctuality suffers. Which is more important?</a:t>
            </a:r>
            <a:endParaRPr lang="en-GB" sz="1600" b="1" dirty="0">
              <a:latin typeface="+mj-lt"/>
            </a:endParaRPr>
          </a:p>
        </p:txBody>
      </p:sp>
      <p:sp>
        <p:nvSpPr>
          <p:cNvPr id="23" name="TextBox 22">
            <a:extLst>
              <a:ext uri="{FF2B5EF4-FFF2-40B4-BE49-F238E27FC236}">
                <a16:creationId xmlns:a16="http://schemas.microsoft.com/office/drawing/2014/main" id="{C3B0162B-04B8-498A-17DF-D65CEF5E09D2}"/>
              </a:ext>
            </a:extLst>
          </p:cNvPr>
          <p:cNvSpPr txBox="1"/>
          <p:nvPr/>
        </p:nvSpPr>
        <p:spPr>
          <a:xfrm>
            <a:off x="7124386" y="2948293"/>
            <a:ext cx="4212771" cy="571735"/>
          </a:xfrm>
          <a:prstGeom prst="rect">
            <a:avLst/>
          </a:prstGeom>
        </p:spPr>
        <p:txBody>
          <a:bodyPr vert="horz" wrap="square" lIns="0" tIns="0" rIns="0" bIns="0" rtlCol="0" anchor="t" anchorCtr="0">
            <a:noAutofit/>
          </a:bodyPr>
          <a:lstStyle/>
          <a:p>
            <a:r>
              <a:rPr lang="en-US" sz="1600" dirty="0">
                <a:solidFill>
                  <a:schemeClr val="accent1"/>
                </a:solidFill>
                <a:latin typeface="+mj-lt"/>
              </a:rPr>
              <a:t>Run an extra train</a:t>
            </a:r>
          </a:p>
          <a:p>
            <a:r>
              <a:rPr lang="en-US" sz="1600" dirty="0">
                <a:solidFill>
                  <a:schemeClr val="accent2"/>
                </a:solidFill>
                <a:latin typeface="+mj-lt"/>
              </a:rPr>
              <a:t>Ensure trains run to schedule</a:t>
            </a:r>
            <a:endParaRPr lang="en-GB" sz="1600" dirty="0">
              <a:solidFill>
                <a:schemeClr val="accent2"/>
              </a:solidFill>
              <a:latin typeface="+mj-lt"/>
            </a:endParaRPr>
          </a:p>
        </p:txBody>
      </p:sp>
      <p:sp>
        <p:nvSpPr>
          <p:cNvPr id="3" name="Speech Bubble: Rectangle with Corners Rounded 2">
            <a:extLst>
              <a:ext uri="{FF2B5EF4-FFF2-40B4-BE49-F238E27FC236}">
                <a16:creationId xmlns:a16="http://schemas.microsoft.com/office/drawing/2014/main" id="{2FFB6EEA-178E-B67D-6F44-8AEFFF38BB60}"/>
              </a:ext>
            </a:extLst>
          </p:cNvPr>
          <p:cNvSpPr/>
          <p:nvPr/>
        </p:nvSpPr>
        <p:spPr>
          <a:xfrm>
            <a:off x="368706" y="5070378"/>
            <a:ext cx="5417260" cy="1011503"/>
          </a:xfrm>
          <a:prstGeom prst="wedgeRoundRectCallout">
            <a:avLst>
              <a:gd name="adj1" fmla="val -31050"/>
              <a:gd name="adj2" fmla="val 60309"/>
              <a:gd name="adj3"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1200" i="1" dirty="0">
                <a:solidFill>
                  <a:schemeClr val="bg1"/>
                </a:solidFill>
                <a:latin typeface="+mj-lt"/>
              </a:rPr>
              <a:t>“</a:t>
            </a:r>
            <a:r>
              <a:rPr lang="en-US" sz="1200" i="1" dirty="0">
                <a:solidFill>
                  <a:schemeClr val="bg1"/>
                </a:solidFill>
                <a:latin typeface="+mj-lt"/>
                <a:ea typeface="Calibri"/>
                <a:cs typeface="Calibri"/>
              </a:rPr>
              <a:t>I</a:t>
            </a:r>
            <a:r>
              <a:rPr lang="en-US" sz="1200" b="0" i="1" dirty="0">
                <a:solidFill>
                  <a:schemeClr val="bg1"/>
                </a:solidFill>
                <a:effectLst/>
                <a:latin typeface="+mj-lt"/>
                <a:ea typeface="Calibri"/>
                <a:cs typeface="Calibri"/>
              </a:rPr>
              <a:t> get trains to events quite a lot</a:t>
            </a:r>
            <a:r>
              <a:rPr lang="en-US" sz="1200" i="1" dirty="0">
                <a:solidFill>
                  <a:schemeClr val="bg1"/>
                </a:solidFill>
                <a:latin typeface="+mj-lt"/>
                <a:ea typeface="Calibri"/>
                <a:cs typeface="Calibri"/>
              </a:rPr>
              <a:t>, </a:t>
            </a:r>
            <a:r>
              <a:rPr lang="en-US" sz="1200" b="0" i="1" dirty="0">
                <a:solidFill>
                  <a:schemeClr val="bg1"/>
                </a:solidFill>
                <a:effectLst/>
                <a:latin typeface="+mj-lt"/>
                <a:ea typeface="Calibri"/>
                <a:cs typeface="Calibri"/>
              </a:rPr>
              <a:t>like </a:t>
            </a:r>
            <a:r>
              <a:rPr lang="en-US" sz="1200" i="1" dirty="0">
                <a:solidFill>
                  <a:schemeClr val="bg1"/>
                </a:solidFill>
                <a:latin typeface="+mj-lt"/>
                <a:ea typeface="Calibri"/>
                <a:cs typeface="Calibri"/>
              </a:rPr>
              <a:t>to</a:t>
            </a:r>
            <a:r>
              <a:rPr lang="en-US" sz="1200" b="0" i="1" dirty="0">
                <a:solidFill>
                  <a:schemeClr val="bg1"/>
                </a:solidFill>
                <a:effectLst/>
                <a:latin typeface="+mj-lt"/>
                <a:ea typeface="Calibri"/>
                <a:cs typeface="Calibri"/>
              </a:rPr>
              <a:t> concerts or sports events - and they're always so overcrowded. So I think I would happily wait like an extra 10, even 20 minutes if there was another train that could fit more people on.”</a:t>
            </a:r>
          </a:p>
          <a:p>
            <a:r>
              <a:rPr lang="en-US" sz="1200" dirty="0">
                <a:solidFill>
                  <a:schemeClr val="bg1"/>
                </a:solidFill>
                <a:latin typeface="+mj-lt"/>
                <a:ea typeface="Calibri"/>
                <a:cs typeface="Calibri"/>
              </a:rPr>
              <a:t>East Midlands, urban, leisure, 18-39</a:t>
            </a:r>
            <a:endParaRPr lang="en-GB" sz="1200" dirty="0">
              <a:solidFill>
                <a:schemeClr val="bg1"/>
              </a:solidFill>
              <a:latin typeface="+mj-lt"/>
            </a:endParaRPr>
          </a:p>
        </p:txBody>
      </p:sp>
      <p:sp>
        <p:nvSpPr>
          <p:cNvPr id="8" name="TextBox 7">
            <a:extLst>
              <a:ext uri="{FF2B5EF4-FFF2-40B4-BE49-F238E27FC236}">
                <a16:creationId xmlns:a16="http://schemas.microsoft.com/office/drawing/2014/main" id="{DF38E2B1-5A88-1221-AFA1-3F1FEE0D2D83}"/>
              </a:ext>
            </a:extLst>
          </p:cNvPr>
          <p:cNvSpPr txBox="1"/>
          <p:nvPr/>
        </p:nvSpPr>
        <p:spPr>
          <a:xfrm>
            <a:off x="191963" y="6579666"/>
            <a:ext cx="5029199" cy="157150"/>
          </a:xfrm>
          <a:prstGeom prst="rect">
            <a:avLst/>
          </a:prstGeom>
        </p:spPr>
        <p:txBody>
          <a:bodyPr vert="horz" wrap="square" lIns="0" tIns="0" rIns="0" bIns="0" rtlCol="0" anchor="t" anchorCtr="0">
            <a:noAutofit/>
          </a:bodyPr>
          <a:lstStyle/>
          <a:p>
            <a:r>
              <a:rPr lang="en-US" sz="800" b="1">
                <a:latin typeface="+mj-lt"/>
              </a:rPr>
              <a:t>QA1. </a:t>
            </a:r>
            <a:r>
              <a:rPr lang="en-US" sz="800">
                <a:latin typeface="+mj-lt"/>
              </a:rPr>
              <a:t>How much do you agree with the following statements? N= 2000</a:t>
            </a:r>
            <a:endParaRPr lang="en-GB" sz="800">
              <a:latin typeface="+mj-lt"/>
            </a:endParaRPr>
          </a:p>
        </p:txBody>
      </p:sp>
    </p:spTree>
    <p:extLst>
      <p:ext uri="{BB962C8B-B14F-4D97-AF65-F5344CB8AC3E}">
        <p14:creationId xmlns:p14="http://schemas.microsoft.com/office/powerpoint/2010/main" val="2413995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70F188E-274D-49B2-AB27-2F89665B2F20}" type="slidenum">
              <a:rPr lang="en-GB" smtClean="0"/>
              <a:pPr/>
              <a:t>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8" name="Title 7"/>
          <p:cNvSpPr>
            <a:spLocks noGrp="1"/>
          </p:cNvSpPr>
          <p:nvPr>
            <p:ph type="title"/>
          </p:nvPr>
        </p:nvSpPr>
        <p:spPr/>
        <p:txBody>
          <a:bodyPr/>
          <a:lstStyle/>
          <a:p>
            <a:r>
              <a:rPr lang="en-GB" dirty="0"/>
              <a:t>Research Background, and Approach</a:t>
            </a:r>
          </a:p>
        </p:txBody>
      </p:sp>
    </p:spTree>
    <p:extLst>
      <p:ext uri="{BB962C8B-B14F-4D97-AF65-F5344CB8AC3E}">
        <p14:creationId xmlns:p14="http://schemas.microsoft.com/office/powerpoint/2010/main" val="2651553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70F188E-274D-49B2-AB27-2F89665B2F20}" type="slidenum">
              <a:rPr lang="en-GB" smtClean="0"/>
              <a:pPr/>
              <a:t>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8" name="Title 7"/>
          <p:cNvSpPr>
            <a:spLocks noGrp="1"/>
          </p:cNvSpPr>
          <p:nvPr>
            <p:ph type="title"/>
          </p:nvPr>
        </p:nvSpPr>
        <p:spPr>
          <a:xfrm>
            <a:off x="7934631" y="1594022"/>
            <a:ext cx="3441291" cy="2261578"/>
          </a:xfrm>
        </p:spPr>
        <p:txBody>
          <a:bodyPr/>
          <a:lstStyle/>
          <a:p>
            <a:r>
              <a:rPr lang="en-GB" dirty="0"/>
              <a:t>Passenger expectations as regards punctuality and reliability</a:t>
            </a:r>
          </a:p>
        </p:txBody>
      </p:sp>
    </p:spTree>
    <p:extLst>
      <p:ext uri="{BB962C8B-B14F-4D97-AF65-F5344CB8AC3E}">
        <p14:creationId xmlns:p14="http://schemas.microsoft.com/office/powerpoint/2010/main" val="4014286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D26FB-F665-4931-A97E-6D59EFEB060E}"/>
              </a:ext>
            </a:extLst>
          </p:cNvPr>
          <p:cNvSpPr>
            <a:spLocks noGrp="1"/>
          </p:cNvSpPr>
          <p:nvPr>
            <p:ph type="title"/>
          </p:nvPr>
        </p:nvSpPr>
        <p:spPr>
          <a:xfrm>
            <a:off x="328628" y="178610"/>
            <a:ext cx="9857591" cy="459344"/>
          </a:xfrm>
        </p:spPr>
        <p:txBody>
          <a:bodyPr vert="horz" lIns="0" tIns="0" rIns="0" bIns="0" rtlCol="0" anchor="b" anchorCtr="0">
            <a:noAutofit/>
          </a:bodyPr>
          <a:lstStyle/>
          <a:p>
            <a:r>
              <a:rPr lang="en-GB" sz="2400" dirty="0">
                <a:latin typeface="+mj-lt"/>
              </a:rPr>
              <a:t>How the performance of the railway is assessed is largely a mystery to passengers  </a:t>
            </a:r>
          </a:p>
        </p:txBody>
      </p:sp>
      <p:sp>
        <p:nvSpPr>
          <p:cNvPr id="4" name="Footer Placeholder 3">
            <a:extLst>
              <a:ext uri="{FF2B5EF4-FFF2-40B4-BE49-F238E27FC236}">
                <a16:creationId xmlns:a16="http://schemas.microsoft.com/office/drawing/2014/main" id="{C43A2E43-3C8B-4EA9-B9F6-34684DA81B5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BECD969-AD74-4FF5-9523-49891D0E762D}"/>
              </a:ext>
            </a:extLst>
          </p:cNvPr>
          <p:cNvSpPr>
            <a:spLocks noGrp="1"/>
          </p:cNvSpPr>
          <p:nvPr>
            <p:ph type="sldNum" sz="quarter" idx="12"/>
          </p:nvPr>
        </p:nvSpPr>
        <p:spPr/>
        <p:txBody>
          <a:bodyPr/>
          <a:lstStyle/>
          <a:p>
            <a:fld id="{770F188E-274D-49B2-AB27-2F89665B2F20}" type="slidenum">
              <a:rPr lang="en-GB" smtClean="0"/>
              <a:t>21</a:t>
            </a:fld>
            <a:endParaRPr lang="en-GB" dirty="0"/>
          </a:p>
        </p:txBody>
      </p:sp>
      <p:sp>
        <p:nvSpPr>
          <p:cNvPr id="32" name="TextBox 31">
            <a:extLst>
              <a:ext uri="{FF2B5EF4-FFF2-40B4-BE49-F238E27FC236}">
                <a16:creationId xmlns:a16="http://schemas.microsoft.com/office/drawing/2014/main" id="{81C1C558-FCAE-4BDB-A4BF-4E7CD386624B}"/>
              </a:ext>
            </a:extLst>
          </p:cNvPr>
          <p:cNvSpPr txBox="1"/>
          <p:nvPr/>
        </p:nvSpPr>
        <p:spPr>
          <a:xfrm>
            <a:off x="6095998" y="6721475"/>
            <a:ext cx="914400" cy="914400"/>
          </a:xfrm>
          <a:prstGeom prst="rect">
            <a:avLst/>
          </a:prstGeom>
        </p:spPr>
        <p:txBody>
          <a:bodyPr vert="horz" wrap="none" lIns="0" tIns="0" rIns="0" bIns="0" rtlCol="0" anchor="t" anchorCtr="0">
            <a:noAutofit/>
          </a:bodyPr>
          <a:lstStyle/>
          <a:p>
            <a:endParaRPr lang="en-GB" sz="1400" dirty="0"/>
          </a:p>
        </p:txBody>
      </p:sp>
      <p:sp>
        <p:nvSpPr>
          <p:cNvPr id="7" name="Content Placeholder 2">
            <a:extLst>
              <a:ext uri="{FF2B5EF4-FFF2-40B4-BE49-F238E27FC236}">
                <a16:creationId xmlns:a16="http://schemas.microsoft.com/office/drawing/2014/main" id="{21188571-4506-36AF-F95D-9569BDE07808}"/>
              </a:ext>
            </a:extLst>
          </p:cNvPr>
          <p:cNvSpPr txBox="1">
            <a:spLocks/>
          </p:cNvSpPr>
          <p:nvPr/>
        </p:nvSpPr>
        <p:spPr>
          <a:xfrm>
            <a:off x="328628" y="1061827"/>
            <a:ext cx="8145521" cy="5158219"/>
          </a:xfrm>
          <a:prstGeom prst="rect">
            <a:avLst/>
          </a:prstGeom>
        </p:spPr>
        <p:txBody>
          <a:bodyPr vert="horz" lIns="0" tIns="0" rIns="0" bIns="0" rtlCol="0" anchor="t" anchorCtr="0">
            <a:noAutofit/>
          </a:bodyPr>
          <a:lstStyle>
            <a:lvl1pPr marL="0" marR="5080" indent="0" algn="l" defTabSz="914400" rtl="0" eaLnBrk="1" latinLnBrk="0" hangingPunct="1">
              <a:lnSpc>
                <a:spcPts val="2000"/>
              </a:lnSpc>
              <a:spcBef>
                <a:spcPts val="0"/>
              </a:spcBef>
              <a:spcAft>
                <a:spcPts val="1000"/>
              </a:spcAft>
              <a:buFont typeface="Arial" panose="020B0604020202020204" pitchFamily="34" charset="0"/>
              <a:buNone/>
              <a:defRPr lang="en-US" sz="1400" b="1" kern="1200" spc="10">
                <a:solidFill>
                  <a:schemeClr val="accent1"/>
                </a:solidFill>
                <a:latin typeface="+mn-lt"/>
                <a:ea typeface="+mn-ea"/>
                <a:cs typeface="Calibri Light"/>
              </a:defRPr>
            </a:lvl1pPr>
            <a:lvl2pPr marL="0" indent="0" algn="l" defTabSz="914400" rtl="0" eaLnBrk="1" latinLnBrk="0" hangingPunct="1">
              <a:lnSpc>
                <a:spcPts val="2000"/>
              </a:lnSpc>
              <a:spcBef>
                <a:spcPts val="0"/>
              </a:spcBef>
              <a:spcAft>
                <a:spcPts val="0"/>
              </a:spcAft>
              <a:buClr>
                <a:srgbClr val="FF5200"/>
              </a:buClr>
              <a:buFont typeface="Calibri" panose="020F0502020204030204" pitchFamily="34" charset="0"/>
              <a:buNone/>
              <a:defRPr lang="en-US" sz="1400" kern="1200" dirty="0">
                <a:solidFill>
                  <a:schemeClr val="tx1"/>
                </a:solidFill>
                <a:latin typeface="+mj-lt"/>
                <a:ea typeface="+mn-ea"/>
                <a:cs typeface="+mn-cs"/>
              </a:defRPr>
            </a:lvl2pPr>
            <a:lvl3pPr marL="180000" indent="-180000" algn="l" defTabSz="914400" rtl="0" eaLnBrk="1" latinLnBrk="0" hangingPunct="1">
              <a:lnSpc>
                <a:spcPts val="2000"/>
              </a:lnSpc>
              <a:spcBef>
                <a:spcPts val="0"/>
              </a:spcBef>
              <a:spcAft>
                <a:spcPts val="0"/>
              </a:spcAft>
              <a:buClr>
                <a:srgbClr val="FF5200"/>
              </a:buClr>
              <a:buFont typeface="Calibri" panose="020F0502020204030204" pitchFamily="34" charset="0"/>
              <a:buChar char="–"/>
              <a:defRPr lang="en-US" sz="1400" kern="1200" dirty="0">
                <a:solidFill>
                  <a:schemeClr val="tx1"/>
                </a:solidFill>
                <a:latin typeface="+mj-lt"/>
                <a:ea typeface="+mn-ea"/>
                <a:cs typeface="+mn-cs"/>
              </a:defRPr>
            </a:lvl3pPr>
            <a:lvl4pPr marL="0" indent="0" algn="l" defTabSz="914400" rtl="0" eaLnBrk="1" latinLnBrk="0" hangingPunct="1">
              <a:lnSpc>
                <a:spcPts val="1800"/>
              </a:lnSpc>
              <a:spcBef>
                <a:spcPts val="0"/>
              </a:spcBef>
              <a:spcAft>
                <a:spcPts val="0"/>
              </a:spcAft>
              <a:buFont typeface="Arial" panose="020B0604020202020204" pitchFamily="34" charset="0"/>
              <a:buNone/>
              <a:defRPr sz="1200" kern="1200">
                <a:solidFill>
                  <a:schemeClr val="tx1"/>
                </a:solidFill>
                <a:latin typeface="+mj-lt"/>
                <a:ea typeface="+mn-ea"/>
                <a:cs typeface="+mn-cs"/>
              </a:defRPr>
            </a:lvl4pPr>
            <a:lvl5pPr marL="180000" indent="-180000" algn="l" defTabSz="914400" rtl="0" eaLnBrk="1" latinLnBrk="0" hangingPunct="1">
              <a:lnSpc>
                <a:spcPts val="1800"/>
              </a:lnSpc>
              <a:spcBef>
                <a:spcPts val="0"/>
              </a:spcBef>
              <a:spcAft>
                <a:spcPts val="0"/>
              </a:spcAft>
              <a:buClr>
                <a:srgbClr val="FF5200"/>
              </a:buClr>
              <a:buFont typeface="Calibri" panose="020F0502020204030204" pitchFamily="34" charset="0"/>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5080" lvl="2" indent="0">
              <a:lnSpc>
                <a:spcPct val="100000"/>
              </a:lnSpc>
              <a:buClr>
                <a:schemeClr val="accent1"/>
              </a:buClr>
              <a:buNone/>
            </a:pPr>
            <a:r>
              <a:rPr lang="en-GB" sz="1600" b="1" spc="10" dirty="0">
                <a:solidFill>
                  <a:schemeClr val="accent1"/>
                </a:solidFill>
                <a:cs typeface="Calibri Light"/>
              </a:rPr>
              <a:t>Passengers know little about how train performance is measured but, measuring performance is seen as important </a:t>
            </a:r>
          </a:p>
          <a:p>
            <a:pPr marL="465750" lvl="2" indent="-285750">
              <a:lnSpc>
                <a:spcPct val="100000"/>
              </a:lnSpc>
              <a:buClr>
                <a:schemeClr val="accent1"/>
              </a:buClr>
            </a:pPr>
            <a:r>
              <a:rPr lang="en-GB" sz="1600" dirty="0"/>
              <a:t>Many make comparisons to their own work lives, where targets and metrics are the norm</a:t>
            </a:r>
          </a:p>
          <a:p>
            <a:pPr marL="465750" lvl="2" indent="-285750">
              <a:lnSpc>
                <a:spcPct val="100000"/>
              </a:lnSpc>
              <a:buClr>
                <a:schemeClr val="accent1"/>
              </a:buClr>
            </a:pPr>
            <a:r>
              <a:rPr lang="en-GB" sz="1600" dirty="0"/>
              <a:t>While there is limited detailed knowledge of how the railway is operated, there is </a:t>
            </a:r>
            <a:r>
              <a:rPr lang="en-GB" sz="1600" b="1" dirty="0"/>
              <a:t>a general assumption of some level of government control and some element of public funding</a:t>
            </a:r>
            <a:r>
              <a:rPr lang="en-GB" sz="1600" dirty="0"/>
              <a:t>.  As such, many assumed that there is some form of monitoring to protect the public interest</a:t>
            </a:r>
          </a:p>
          <a:p>
            <a:pPr marL="625475" lvl="3" indent="-173038">
              <a:lnSpc>
                <a:spcPct val="100000"/>
              </a:lnSpc>
              <a:buClr>
                <a:schemeClr val="accent1"/>
              </a:buClr>
              <a:buFont typeface="Calibri Light" panose="020F0302020204030204" pitchFamily="34" charset="0"/>
              <a:buChar char="⁻"/>
            </a:pPr>
            <a:r>
              <a:rPr lang="en-GB" sz="1500" dirty="0"/>
              <a:t>Some compare rail to other ‘utilities’ (limited competition/ market discipline) and therefore assume there is some sort of regulator setting targets (one or two mention ORR) </a:t>
            </a:r>
          </a:p>
          <a:p>
            <a:pPr marL="465750" lvl="2" indent="-285750">
              <a:lnSpc>
                <a:spcPct val="100000"/>
              </a:lnSpc>
              <a:buClr>
                <a:schemeClr val="accent1"/>
              </a:buClr>
            </a:pPr>
            <a:r>
              <a:rPr lang="en-GB" sz="1600" dirty="0"/>
              <a:t>Others make the point that reviews and feedback are a part of the zeitgeist –  it is expected that any organisation is scrutinised by its users and will respond by setting performance goals  </a:t>
            </a:r>
          </a:p>
          <a:p>
            <a:pPr lvl="2" indent="0">
              <a:lnSpc>
                <a:spcPct val="100000"/>
              </a:lnSpc>
              <a:buClr>
                <a:schemeClr val="accent1"/>
              </a:buClr>
              <a:buFont typeface="Calibri" panose="020F0502020204030204" pitchFamily="34" charset="0"/>
              <a:buNone/>
            </a:pPr>
            <a:endParaRPr lang="en-GB" sz="1600" dirty="0"/>
          </a:p>
          <a:p>
            <a:pPr marL="0" marR="5080" lvl="2" indent="0">
              <a:lnSpc>
                <a:spcPct val="100000"/>
              </a:lnSpc>
              <a:buClr>
                <a:schemeClr val="accent1"/>
              </a:buClr>
              <a:buFont typeface="Calibri" panose="020F0502020204030204" pitchFamily="34" charset="0"/>
              <a:buNone/>
            </a:pPr>
            <a:r>
              <a:rPr lang="en-GB" sz="1600" b="1" spc="10" dirty="0">
                <a:solidFill>
                  <a:schemeClr val="accent1"/>
                </a:solidFill>
                <a:cs typeface="Calibri Light"/>
              </a:rPr>
              <a:t>Passengers expect that more than punctuality and cancellations should be measured</a:t>
            </a:r>
          </a:p>
          <a:p>
            <a:pPr marL="465750" lvl="2" indent="-285750">
              <a:lnSpc>
                <a:spcPct val="100000"/>
              </a:lnSpc>
              <a:buClr>
                <a:schemeClr val="accent1"/>
              </a:buClr>
            </a:pPr>
            <a:r>
              <a:rPr lang="en-GB" sz="1600" dirty="0"/>
              <a:t>These are necessary but not sufficient to assess performance</a:t>
            </a:r>
          </a:p>
          <a:p>
            <a:pPr marL="465750" lvl="2" indent="-285750">
              <a:lnSpc>
                <a:spcPct val="100000"/>
              </a:lnSpc>
              <a:buClr>
                <a:schemeClr val="accent1"/>
              </a:buClr>
            </a:pPr>
            <a:r>
              <a:rPr lang="en-GB" sz="1600" dirty="0"/>
              <a:t>Again, passengers anticipate a more holistic view. Capacity, customer satisfaction, volume of complaints etc. are all seen as areas that could/ should be measured </a:t>
            </a:r>
          </a:p>
          <a:p>
            <a:pPr lvl="2" indent="0">
              <a:lnSpc>
                <a:spcPct val="100000"/>
              </a:lnSpc>
              <a:buClr>
                <a:schemeClr val="accent1"/>
              </a:buClr>
              <a:buNone/>
            </a:pPr>
            <a:r>
              <a:rPr lang="en-GB" sz="1600" dirty="0"/>
              <a:t> </a:t>
            </a:r>
          </a:p>
          <a:p>
            <a:pPr marL="0" marR="5080" lvl="2" indent="0" fontAlgn="auto">
              <a:lnSpc>
                <a:spcPct val="100000"/>
              </a:lnSpc>
              <a:buClr>
                <a:schemeClr val="accent1"/>
              </a:buClr>
              <a:buNone/>
              <a:defRPr/>
            </a:pPr>
            <a:r>
              <a:rPr lang="en-GB" sz="1600" b="1" spc="10" dirty="0">
                <a:solidFill>
                  <a:schemeClr val="accent1"/>
                </a:solidFill>
                <a:cs typeface="Calibri Light"/>
              </a:rPr>
              <a:t>While it is assumed that there are metrics and targets, many struggle to understand how these impact on their journey - whether achieved or not, what are the consequences? </a:t>
            </a:r>
          </a:p>
          <a:p>
            <a:pPr marL="465750" marR="5080" lvl="2" indent="-285750" fontAlgn="auto">
              <a:lnSpc>
                <a:spcPct val="100000"/>
              </a:lnSpc>
              <a:buClr>
                <a:schemeClr val="accent1"/>
              </a:buClr>
              <a:defRPr/>
            </a:pPr>
            <a:r>
              <a:rPr lang="en-GB" sz="1600" dirty="0"/>
              <a:t>The exception to this is </a:t>
            </a:r>
            <a:r>
              <a:rPr lang="en-GB" sz="1600" b="1" dirty="0"/>
              <a:t>Delay Repay</a:t>
            </a:r>
            <a:r>
              <a:rPr lang="en-GB" sz="1600" dirty="0"/>
              <a:t>.  Not all are aware of the scheme, but for those that are it does signal that there are incentives/ penalties for the rail industry to meet punctuality objectives</a:t>
            </a:r>
          </a:p>
          <a:p>
            <a:pPr marL="465750" lvl="2" indent="-285750">
              <a:lnSpc>
                <a:spcPct val="100000"/>
              </a:lnSpc>
              <a:buClr>
                <a:schemeClr val="accent1"/>
              </a:buClr>
            </a:pPr>
            <a:endParaRPr lang="en-GB" sz="1600" dirty="0"/>
          </a:p>
          <a:p>
            <a:pPr>
              <a:lnSpc>
                <a:spcPct val="100000"/>
              </a:lnSpc>
              <a:spcAft>
                <a:spcPts val="0"/>
              </a:spcAft>
            </a:pPr>
            <a:endParaRPr lang="en-GB" sz="1600" dirty="0">
              <a:latin typeface="+mj-lt"/>
            </a:endParaRPr>
          </a:p>
        </p:txBody>
      </p:sp>
      <p:pic>
        <p:nvPicPr>
          <p:cNvPr id="6" name="Picture 5">
            <a:extLst>
              <a:ext uri="{FF2B5EF4-FFF2-40B4-BE49-F238E27FC236}">
                <a16:creationId xmlns:a16="http://schemas.microsoft.com/office/drawing/2014/main" id="{FBB84C13-742C-997A-6BEC-5D2533E5B58D}"/>
              </a:ext>
            </a:extLst>
          </p:cNvPr>
          <p:cNvPicPr>
            <a:picLocks noChangeAspect="1"/>
          </p:cNvPicPr>
          <p:nvPr/>
        </p:nvPicPr>
        <p:blipFill>
          <a:blip r:embed="rId3"/>
          <a:srcRect l="24058" r="16244" b="46650"/>
          <a:stretch/>
        </p:blipFill>
        <p:spPr>
          <a:xfrm>
            <a:off x="8474149" y="1061827"/>
            <a:ext cx="3530009" cy="3422973"/>
          </a:xfrm>
          <a:prstGeom prst="rect">
            <a:avLst/>
          </a:prstGeom>
        </p:spPr>
      </p:pic>
      <p:sp>
        <p:nvSpPr>
          <p:cNvPr id="3" name="Speech Bubble: Rectangle with Corners Rounded 2">
            <a:extLst>
              <a:ext uri="{FF2B5EF4-FFF2-40B4-BE49-F238E27FC236}">
                <a16:creationId xmlns:a16="http://schemas.microsoft.com/office/drawing/2014/main" id="{547DC52D-35FE-75FB-C82F-22BF1E58DEF8}"/>
              </a:ext>
            </a:extLst>
          </p:cNvPr>
          <p:cNvSpPr/>
          <p:nvPr/>
        </p:nvSpPr>
        <p:spPr>
          <a:xfrm>
            <a:off x="8586772" y="4688745"/>
            <a:ext cx="3276600" cy="1639650"/>
          </a:xfrm>
          <a:prstGeom prst="wedgeRoundRectCallout">
            <a:avLst>
              <a:gd name="adj1" fmla="val -31050"/>
              <a:gd name="adj2" fmla="val 60309"/>
              <a:gd name="adj3"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200" i="1" dirty="0">
                <a:solidFill>
                  <a:schemeClr val="bg1"/>
                </a:solidFill>
                <a:latin typeface="Calibri"/>
                <a:ea typeface="Calibri"/>
                <a:cs typeface="Calibri"/>
              </a:rPr>
              <a:t>“I’ve never seen anything about service standards or targets.  You’d assume that they would have some sort of measures for running on time or complaints or things like that, but I’ve not seen anything myself."</a:t>
            </a:r>
          </a:p>
          <a:p>
            <a:endParaRPr lang="en-US" sz="1200" dirty="0">
              <a:solidFill>
                <a:schemeClr val="bg1"/>
              </a:solidFill>
              <a:latin typeface="Calibri"/>
              <a:ea typeface="Calibri"/>
              <a:cs typeface="Calibri"/>
            </a:endParaRPr>
          </a:p>
          <a:p>
            <a:r>
              <a:rPr lang="en-US" sz="1200" dirty="0">
                <a:solidFill>
                  <a:schemeClr val="bg1"/>
                </a:solidFill>
                <a:latin typeface="Calibri"/>
                <a:ea typeface="Calibri"/>
                <a:cs typeface="Calibri"/>
              </a:rPr>
              <a:t>Yorkshire, urban</a:t>
            </a:r>
            <a:r>
              <a:rPr kumimoji="0" lang="en-US" sz="1200" b="0" u="none" strike="noStrike" kern="1200" cap="none" spc="0" normalizeH="0" baseline="0" noProof="0" dirty="0">
                <a:ln>
                  <a:noFill/>
                </a:ln>
                <a:solidFill>
                  <a:schemeClr val="bg1"/>
                </a:solidFill>
                <a:effectLst/>
                <a:uLnTx/>
                <a:uFillTx/>
                <a:latin typeface="Calibri"/>
                <a:ea typeface="Calibri"/>
                <a:cs typeface="Calibri"/>
              </a:rPr>
              <a:t>, </a:t>
            </a:r>
            <a:r>
              <a:rPr lang="en-US" sz="1200" dirty="0">
                <a:solidFill>
                  <a:schemeClr val="bg1"/>
                </a:solidFill>
                <a:latin typeface="Calibri"/>
                <a:ea typeface="Calibri"/>
                <a:cs typeface="Calibri"/>
              </a:rPr>
              <a:t>leisure</a:t>
            </a:r>
            <a:r>
              <a:rPr kumimoji="0" lang="en-US" sz="1200" b="0" u="none" strike="noStrike" kern="1200" cap="none" spc="0" normalizeH="0" baseline="0" noProof="0" dirty="0">
                <a:ln>
                  <a:noFill/>
                </a:ln>
                <a:solidFill>
                  <a:schemeClr val="bg1"/>
                </a:solidFill>
                <a:effectLst/>
                <a:uLnTx/>
                <a:uFillTx/>
                <a:latin typeface="Calibri"/>
                <a:ea typeface="Calibri"/>
                <a:cs typeface="Calibri"/>
              </a:rPr>
              <a:t>, </a:t>
            </a:r>
            <a:r>
              <a:rPr lang="en-US" sz="1200" dirty="0">
                <a:solidFill>
                  <a:schemeClr val="bg1"/>
                </a:solidFill>
                <a:latin typeface="Calibri"/>
                <a:ea typeface="Calibri"/>
                <a:cs typeface="Calibri"/>
              </a:rPr>
              <a:t>40-59</a:t>
            </a:r>
            <a:r>
              <a:rPr kumimoji="0" lang="en-US" sz="1200" b="0" u="none" strike="noStrike" kern="1200" cap="none" spc="0" normalizeH="0" baseline="0" noProof="0" dirty="0">
                <a:ln>
                  <a:noFill/>
                </a:ln>
                <a:solidFill>
                  <a:schemeClr val="bg1"/>
                </a:solidFill>
                <a:effectLst/>
                <a:uLnTx/>
                <a:uFillTx/>
                <a:latin typeface="Calibri"/>
                <a:ea typeface="Calibri"/>
                <a:cs typeface="Calibri"/>
              </a:rPr>
              <a:t>, </a:t>
            </a:r>
            <a:r>
              <a:rPr lang="en-US" sz="1200" dirty="0">
                <a:solidFill>
                  <a:schemeClr val="bg1"/>
                </a:solidFill>
                <a:latin typeface="Calibri"/>
                <a:ea typeface="Calibri"/>
                <a:cs typeface="Calibri"/>
              </a:rPr>
              <a:t>digitally excluded</a:t>
            </a:r>
            <a:endParaRPr lang="en-US" dirty="0">
              <a:solidFill>
                <a:schemeClr val="bg1"/>
              </a:solidFill>
              <a:ea typeface="Calibri"/>
              <a:cs typeface="Calibri"/>
            </a:endParaRPr>
          </a:p>
        </p:txBody>
      </p:sp>
    </p:spTree>
    <p:extLst>
      <p:ext uri="{BB962C8B-B14F-4D97-AF65-F5344CB8AC3E}">
        <p14:creationId xmlns:p14="http://schemas.microsoft.com/office/powerpoint/2010/main" val="3068724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3CF79-1D2C-41EF-B6B9-4307169FEB9B}"/>
              </a:ext>
            </a:extLst>
          </p:cNvPr>
          <p:cNvSpPr>
            <a:spLocks noGrp="1"/>
          </p:cNvSpPr>
          <p:nvPr>
            <p:ph type="title"/>
          </p:nvPr>
        </p:nvSpPr>
        <p:spPr>
          <a:xfrm>
            <a:off x="479425" y="206372"/>
            <a:ext cx="11339945" cy="724088"/>
          </a:xfrm>
        </p:spPr>
        <p:txBody>
          <a:bodyPr/>
          <a:lstStyle/>
          <a:p>
            <a:r>
              <a:rPr lang="en-GB" sz="2800" dirty="0">
                <a:latin typeface="+mj-lt"/>
              </a:rPr>
              <a:t>A range of factors influence how much of an impact delays and cancellations have on passengers</a:t>
            </a:r>
            <a:endParaRPr lang="en-GB" dirty="0">
              <a:latin typeface="+mj-lt"/>
            </a:endParaRPr>
          </a:p>
        </p:txBody>
      </p:sp>
      <p:sp>
        <p:nvSpPr>
          <p:cNvPr id="4" name="Footer Placeholder 3">
            <a:extLst>
              <a:ext uri="{FF2B5EF4-FFF2-40B4-BE49-F238E27FC236}">
                <a16:creationId xmlns:a16="http://schemas.microsoft.com/office/drawing/2014/main" id="{675A35A6-DABF-459E-B4DB-9B52383C38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915CB25-14C4-468E-8248-A68C39C74407}"/>
              </a:ext>
            </a:extLst>
          </p:cNvPr>
          <p:cNvSpPr>
            <a:spLocks noGrp="1"/>
          </p:cNvSpPr>
          <p:nvPr>
            <p:ph type="sldNum" sz="quarter" idx="12"/>
          </p:nvPr>
        </p:nvSpPr>
        <p:spPr/>
        <p:txBody>
          <a:bodyPr/>
          <a:lstStyle/>
          <a:p>
            <a:fld id="{770F188E-274D-49B2-AB27-2F89665B2F20}" type="slidenum">
              <a:rPr lang="en-GB" smtClean="0"/>
              <a:t>22</a:t>
            </a:fld>
            <a:endParaRPr lang="en-GB" dirty="0"/>
          </a:p>
        </p:txBody>
      </p:sp>
      <p:sp>
        <p:nvSpPr>
          <p:cNvPr id="3" name="Content Placeholder 2">
            <a:extLst>
              <a:ext uri="{FF2B5EF4-FFF2-40B4-BE49-F238E27FC236}">
                <a16:creationId xmlns:a16="http://schemas.microsoft.com/office/drawing/2014/main" id="{4820639E-338A-786B-A02E-C1042703CFDF}"/>
              </a:ext>
            </a:extLst>
          </p:cNvPr>
          <p:cNvSpPr>
            <a:spLocks noGrp="1"/>
          </p:cNvSpPr>
          <p:nvPr>
            <p:ph idx="1"/>
          </p:nvPr>
        </p:nvSpPr>
        <p:spPr>
          <a:xfrm>
            <a:off x="479426" y="1103658"/>
            <a:ext cx="7740342" cy="5505060"/>
          </a:xfrm>
        </p:spPr>
        <p:txBody>
          <a:bodyPr/>
          <a:lstStyle/>
          <a:p>
            <a:pPr>
              <a:lnSpc>
                <a:spcPct val="100000"/>
              </a:lnSpc>
              <a:spcAft>
                <a:spcPts val="0"/>
              </a:spcAft>
            </a:pPr>
            <a:r>
              <a:rPr lang="en-GB" sz="1500" dirty="0">
                <a:latin typeface="+mj-lt"/>
              </a:rPr>
              <a:t>The absolute ‘magnitude’ of the issue is of course a key driver of passenger impact    </a:t>
            </a:r>
          </a:p>
          <a:p>
            <a:pPr marL="465750" lvl="4" indent="-285750">
              <a:lnSpc>
                <a:spcPct val="100000"/>
              </a:lnSpc>
              <a:spcAft>
                <a:spcPts val="600"/>
              </a:spcAft>
              <a:buClr>
                <a:schemeClr val="accent1"/>
              </a:buClr>
              <a:buFont typeface="Calibri Light" panose="020F0302020204030204" pitchFamily="34" charset="0"/>
              <a:buChar char="–"/>
            </a:pPr>
            <a:r>
              <a:rPr lang="en-GB" sz="1500" dirty="0"/>
              <a:t>Most individuals have at least one ‘horror story’ e.g. of a very lengthy delay or a cancellation that left them stranded. While rare, these live long in the memory, but they are not the whole story</a:t>
            </a:r>
          </a:p>
          <a:p>
            <a:pPr marL="0" marR="5080" lvl="2" indent="0">
              <a:lnSpc>
                <a:spcPct val="100000"/>
              </a:lnSpc>
              <a:buClr>
                <a:schemeClr val="accent1"/>
              </a:buClr>
              <a:buNone/>
            </a:pPr>
            <a:r>
              <a:rPr lang="en-GB" sz="1500" b="1" spc="10" dirty="0">
                <a:solidFill>
                  <a:schemeClr val="accent1"/>
                </a:solidFill>
                <a:cs typeface="Calibri Light"/>
              </a:rPr>
              <a:t>Frequent delays / cancellation can have a significant impact even if they are individually relatively minor   </a:t>
            </a:r>
          </a:p>
          <a:p>
            <a:pPr marL="465750" marR="5080" lvl="4" indent="-285750">
              <a:lnSpc>
                <a:spcPct val="100000"/>
              </a:lnSpc>
              <a:buClr>
                <a:schemeClr val="accent1"/>
              </a:buClr>
              <a:buFont typeface="Calibri Light" panose="020F0302020204030204" pitchFamily="34" charset="0"/>
              <a:buChar char="–"/>
            </a:pPr>
            <a:r>
              <a:rPr lang="en-GB" sz="1500" dirty="0"/>
              <a:t>Frequent, even if minor delays, or frequent cancellations, even when there is a short wait for the next service can have a corrosive effect on perceptions of overall reliability</a:t>
            </a:r>
          </a:p>
          <a:p>
            <a:pPr marL="465750" marR="5080" lvl="4" indent="-285750">
              <a:lnSpc>
                <a:spcPct val="100000"/>
              </a:lnSpc>
              <a:spcAft>
                <a:spcPts val="600"/>
              </a:spcAft>
              <a:buClr>
                <a:schemeClr val="accent1"/>
              </a:buClr>
              <a:buFont typeface="Calibri Light" panose="020F0302020204030204" pitchFamily="34" charset="0"/>
              <a:buChar char="–"/>
            </a:pPr>
            <a:r>
              <a:rPr lang="en-GB" sz="1500" dirty="0"/>
              <a:t>Particularly when combined with other examples of perceived poor service (e.g. dirty trains, neglected stations) this can give the impression of a business that doesn’t care or just isn’t trying hard enough</a:t>
            </a:r>
          </a:p>
          <a:p>
            <a:pPr marL="0" marR="5080" lvl="2" indent="0">
              <a:lnSpc>
                <a:spcPct val="100000"/>
              </a:lnSpc>
              <a:buClr>
                <a:schemeClr val="accent1"/>
              </a:buClr>
              <a:buNone/>
            </a:pPr>
            <a:r>
              <a:rPr lang="en-GB" sz="1500" b="1" spc="10" dirty="0">
                <a:solidFill>
                  <a:schemeClr val="accent1"/>
                </a:solidFill>
                <a:cs typeface="Calibri Light"/>
              </a:rPr>
              <a:t>Delays and cancellations are also assessed in terms of their impact on the passenger</a:t>
            </a:r>
          </a:p>
          <a:p>
            <a:pPr marL="465750" marR="5080" lvl="4" indent="-285750">
              <a:lnSpc>
                <a:spcPct val="100000"/>
              </a:lnSpc>
              <a:buClr>
                <a:schemeClr val="accent1"/>
              </a:buClr>
              <a:buFont typeface="Calibri Light" panose="020F0302020204030204" pitchFamily="34" charset="0"/>
              <a:buChar char="–"/>
            </a:pPr>
            <a:r>
              <a:rPr lang="en-GB" sz="1500" dirty="0"/>
              <a:t>Thus, leisure users  tend to be somewhat more tolerant of delays than those using the railway for work or other time-critical purposes        </a:t>
            </a:r>
          </a:p>
          <a:p>
            <a:pPr marL="465750" marR="5080" lvl="4" indent="-285750">
              <a:lnSpc>
                <a:spcPct val="100000"/>
              </a:lnSpc>
              <a:spcAft>
                <a:spcPts val="600"/>
              </a:spcAft>
              <a:buClr>
                <a:schemeClr val="accent1"/>
              </a:buClr>
              <a:buFont typeface="Calibri Light" panose="020F0302020204030204" pitchFamily="34" charset="0"/>
              <a:buChar char="–"/>
            </a:pPr>
            <a:r>
              <a:rPr lang="en-GB" sz="1500" dirty="0"/>
              <a:t>This, rather than the length of a delay relative to the overall journey time is more often the yardstick for passengers </a:t>
            </a:r>
          </a:p>
          <a:p>
            <a:pPr marL="0" marR="5080" lvl="2" indent="0">
              <a:lnSpc>
                <a:spcPct val="100000"/>
              </a:lnSpc>
              <a:buClr>
                <a:schemeClr val="accent1"/>
              </a:buClr>
              <a:buNone/>
            </a:pPr>
            <a:r>
              <a:rPr lang="en-GB" sz="1500" b="1" spc="10" dirty="0">
                <a:solidFill>
                  <a:schemeClr val="accent1"/>
                </a:solidFill>
                <a:cs typeface="Calibri Light"/>
              </a:rPr>
              <a:t>What causes delays and cancellations can carry an additional emotional charge </a:t>
            </a:r>
          </a:p>
          <a:p>
            <a:pPr marL="465750" marR="5080" lvl="4" indent="-285750">
              <a:lnSpc>
                <a:spcPct val="100000"/>
              </a:lnSpc>
              <a:buClr>
                <a:schemeClr val="accent1"/>
              </a:buClr>
              <a:buFont typeface="Calibri Light" panose="020F0302020204030204" pitchFamily="34" charset="0"/>
              <a:buChar char="–"/>
            </a:pPr>
            <a:r>
              <a:rPr lang="en-GB" sz="1500" dirty="0"/>
              <a:t>While reluctant to give the railway much benefit of the doubt, most accept that some delays or cancellations will be due to circumstances beyond the railway’s control e.g. a freak weather event</a:t>
            </a:r>
          </a:p>
          <a:p>
            <a:pPr marL="465750" marR="5080" lvl="4" indent="-285750">
              <a:lnSpc>
                <a:spcPct val="100000"/>
              </a:lnSpc>
              <a:buClr>
                <a:schemeClr val="accent1"/>
              </a:buClr>
              <a:buFont typeface="Calibri Light" panose="020F0302020204030204" pitchFamily="34" charset="0"/>
              <a:buChar char="–"/>
            </a:pPr>
            <a:r>
              <a:rPr lang="en-GB" sz="1500" dirty="0"/>
              <a:t>However, disruption caused by what seems like simply bad planning (e.g. lack of staff) can feel particularly irksome         </a:t>
            </a:r>
          </a:p>
          <a:p>
            <a:pPr marL="0" marR="5080" lvl="2" indent="0">
              <a:lnSpc>
                <a:spcPct val="100000"/>
              </a:lnSpc>
              <a:buClr>
                <a:schemeClr val="accent1"/>
              </a:buClr>
              <a:buNone/>
            </a:pPr>
            <a:endParaRPr lang="en-GB" sz="1500" dirty="0"/>
          </a:p>
        </p:txBody>
      </p:sp>
      <p:sp>
        <p:nvSpPr>
          <p:cNvPr id="6" name="Speech Bubble: Rectangle with Corners Rounded 5">
            <a:extLst>
              <a:ext uri="{FF2B5EF4-FFF2-40B4-BE49-F238E27FC236}">
                <a16:creationId xmlns:a16="http://schemas.microsoft.com/office/drawing/2014/main" id="{CEC97491-4851-2BF4-470D-0F0F522D99C1}"/>
              </a:ext>
            </a:extLst>
          </p:cNvPr>
          <p:cNvSpPr/>
          <p:nvPr/>
        </p:nvSpPr>
        <p:spPr>
          <a:xfrm>
            <a:off x="8298147" y="1408679"/>
            <a:ext cx="3411708" cy="1991097"/>
          </a:xfrm>
          <a:prstGeom prst="wedgeRoundRectCallout">
            <a:avLst>
              <a:gd name="adj1" fmla="val -31050"/>
              <a:gd name="adj2" fmla="val 60309"/>
              <a:gd name="adj3"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550"/>
              </a:spcAft>
            </a:pPr>
            <a:r>
              <a:rPr lang="en-GB" sz="1200" i="1" dirty="0">
                <a:solidFill>
                  <a:schemeClr val="bg1"/>
                </a:solidFill>
                <a:latin typeface="+mj-lt"/>
              </a:rPr>
              <a:t>“I think when you're going to work, whether it's a short journey - 20 minutes, 30  minutes, whatever -  you want it to be on time because you don't want to be ending up getting late for work. I mean,  know it's as important if you're going for leisure, but the short journeys, it's just as important as the long journeys really for me.”</a:t>
            </a:r>
          </a:p>
          <a:p>
            <a:pPr>
              <a:spcAft>
                <a:spcPts val="550"/>
              </a:spcAft>
            </a:pPr>
            <a:r>
              <a:rPr kumimoji="0" lang="en-GB" sz="1200" b="0" u="none" strike="noStrike" kern="1200" cap="none" spc="0" normalizeH="0" baseline="0" noProof="0" dirty="0">
                <a:ln>
                  <a:noFill/>
                </a:ln>
                <a:solidFill>
                  <a:schemeClr val="bg1"/>
                </a:solidFill>
                <a:effectLst/>
                <a:uLnTx/>
                <a:uFillTx/>
                <a:latin typeface="+mj-lt"/>
                <a:ea typeface="+mn-ea"/>
                <a:cs typeface="+mn-cs"/>
              </a:rPr>
              <a:t>Y</a:t>
            </a:r>
            <a:r>
              <a:rPr kumimoji="0" lang="en-US" sz="1200" b="0" u="none" strike="noStrike" kern="1200" cap="none" spc="0" normalizeH="0" baseline="0" noProof="0" dirty="0">
                <a:ln>
                  <a:noFill/>
                </a:ln>
                <a:solidFill>
                  <a:schemeClr val="bg1"/>
                </a:solidFill>
                <a:effectLst/>
                <a:uLnTx/>
                <a:uFillTx/>
                <a:latin typeface="+mj-lt"/>
                <a:ea typeface="+mn-ea"/>
                <a:cs typeface="+mn-cs"/>
              </a:rPr>
              <a:t>orks &amp; Humber, urban-suburban, commuter &amp; business,  55+  </a:t>
            </a:r>
          </a:p>
        </p:txBody>
      </p:sp>
      <p:sp>
        <p:nvSpPr>
          <p:cNvPr id="7" name="Speech Bubble: Rectangle with Corners Rounded 6">
            <a:extLst>
              <a:ext uri="{FF2B5EF4-FFF2-40B4-BE49-F238E27FC236}">
                <a16:creationId xmlns:a16="http://schemas.microsoft.com/office/drawing/2014/main" id="{59A85BCF-191C-93DA-017E-2ABBD6F2E905}"/>
              </a:ext>
            </a:extLst>
          </p:cNvPr>
          <p:cNvSpPr/>
          <p:nvPr/>
        </p:nvSpPr>
        <p:spPr>
          <a:xfrm>
            <a:off x="8298148" y="3877795"/>
            <a:ext cx="3411707" cy="1855912"/>
          </a:xfrm>
          <a:prstGeom prst="wedgeRoundRectCallout">
            <a:avLst>
              <a:gd name="adj1" fmla="val -31050"/>
              <a:gd name="adj2" fmla="val 60309"/>
              <a:gd name="adj3"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550"/>
              </a:spcAft>
            </a:pPr>
            <a:r>
              <a:rPr lang="en-GB" sz="1200" i="1" dirty="0">
                <a:solidFill>
                  <a:schemeClr val="bg1"/>
                </a:solidFill>
                <a:latin typeface="+mj-lt"/>
              </a:rPr>
              <a:t>“If you do a train journey occasionally, I think having a delayed train is an annoyance. If you do it every day because you commute every day and you have a delay of X amount of time every day, that's more than annoying. So for me, it depends on the frequency of when you experience those delays.”</a:t>
            </a:r>
            <a:endParaRPr lang="en-GB" sz="1200" dirty="0">
              <a:effectLst/>
              <a:latin typeface="+mj-lt"/>
              <a:ea typeface="Times New Roman" panose="02020603050405020304" pitchFamily="18" charset="0"/>
            </a:endParaRPr>
          </a:p>
          <a:p>
            <a:pPr>
              <a:spcAft>
                <a:spcPts val="550"/>
              </a:spcAft>
            </a:pPr>
            <a:r>
              <a:rPr kumimoji="0" lang="en-US" sz="1200" b="0" u="none" strike="noStrike" kern="1200" cap="none" spc="0" normalizeH="0" baseline="0" noProof="0" dirty="0">
                <a:ln>
                  <a:noFill/>
                </a:ln>
                <a:solidFill>
                  <a:schemeClr val="bg1"/>
                </a:solidFill>
                <a:effectLst/>
                <a:uLnTx/>
                <a:uFillTx/>
                <a:latin typeface="+mj-lt"/>
                <a:ea typeface="+mn-ea"/>
                <a:cs typeface="+mn-cs"/>
              </a:rPr>
              <a:t>London, urban-suburban,  leisure, 40-59</a:t>
            </a:r>
          </a:p>
        </p:txBody>
      </p:sp>
    </p:spTree>
    <p:extLst>
      <p:ext uri="{BB962C8B-B14F-4D97-AF65-F5344CB8AC3E}">
        <p14:creationId xmlns:p14="http://schemas.microsoft.com/office/powerpoint/2010/main" val="3003844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3465" y="319928"/>
            <a:ext cx="11482081" cy="610745"/>
          </a:xfrm>
        </p:spPr>
        <p:txBody>
          <a:bodyPr/>
          <a:lstStyle/>
          <a:p>
            <a:r>
              <a:rPr lang="en-GB" sz="2800" dirty="0">
                <a:latin typeface="+mj-lt"/>
              </a:rPr>
              <a:t>Punctual services and a lack of cancellations are critical issues, but are nonetheless hygiene factors </a:t>
            </a:r>
          </a:p>
        </p:txBody>
      </p:sp>
      <p:sp>
        <p:nvSpPr>
          <p:cNvPr id="38" name="Footer Placeholder 37"/>
          <p:cNvSpPr>
            <a:spLocks noGrp="1"/>
          </p:cNvSpPr>
          <p:nvPr>
            <p:ph type="ftr" sz="quarter" idx="11"/>
          </p:nvPr>
        </p:nvSpPr>
        <p:spPr/>
        <p:txBody>
          <a:bodyPr/>
          <a:lstStyle/>
          <a:p>
            <a:endParaRPr lang="en-GB" dirty="0"/>
          </a:p>
        </p:txBody>
      </p:sp>
      <p:sp>
        <p:nvSpPr>
          <p:cNvPr id="39" name="Slide Number Placeholder 38"/>
          <p:cNvSpPr>
            <a:spLocks noGrp="1"/>
          </p:cNvSpPr>
          <p:nvPr>
            <p:ph type="sldNum" sz="quarter" idx="12"/>
          </p:nvPr>
        </p:nvSpPr>
        <p:spPr/>
        <p:txBody>
          <a:bodyPr/>
          <a:lstStyle/>
          <a:p>
            <a:fld id="{770F188E-274D-49B2-AB27-2F89665B2F20}" type="slidenum">
              <a:rPr lang="en-GB" smtClean="0"/>
              <a:pPr/>
              <a:t>23</a:t>
            </a:fld>
            <a:endParaRPr lang="en-GB" dirty="0"/>
          </a:p>
        </p:txBody>
      </p:sp>
      <p:sp>
        <p:nvSpPr>
          <p:cNvPr id="2" name="TextBox 1">
            <a:extLst>
              <a:ext uri="{FF2B5EF4-FFF2-40B4-BE49-F238E27FC236}">
                <a16:creationId xmlns:a16="http://schemas.microsoft.com/office/drawing/2014/main" id="{C607857C-235C-413F-B09D-8AABE191C347}"/>
              </a:ext>
            </a:extLst>
          </p:cNvPr>
          <p:cNvSpPr txBox="1"/>
          <p:nvPr/>
        </p:nvSpPr>
        <p:spPr>
          <a:xfrm>
            <a:off x="336453" y="1431381"/>
            <a:ext cx="7248254" cy="5090160"/>
          </a:xfrm>
          <a:prstGeom prst="rect">
            <a:avLst/>
          </a:prstGeom>
        </p:spPr>
        <p:txBody>
          <a:bodyPr vert="horz" lIns="0" tIns="0" rIns="0" bIns="0" rtlCol="0" anchor="t" anchorCtr="0">
            <a:noAutofit/>
          </a:bodyPr>
          <a:lstStyle>
            <a:defPPr>
              <a:defRPr lang="en-US"/>
            </a:defPPr>
            <a:lvl1pPr marR="5080" indent="0" algn="just">
              <a:lnSpc>
                <a:spcPct val="100000"/>
              </a:lnSpc>
              <a:spcBef>
                <a:spcPts val="0"/>
              </a:spcBef>
              <a:spcAft>
                <a:spcPts val="0"/>
              </a:spcAft>
              <a:buFont typeface="Arial" panose="020B0604020202020204" pitchFamily="34" charset="0"/>
              <a:buNone/>
              <a:defRPr sz="1600" b="0" spc="10">
                <a:latin typeface="+mj-lt"/>
                <a:cs typeface="Calibri Light"/>
              </a:defRPr>
            </a:lvl1pPr>
            <a:lvl2pPr marL="0" indent="0">
              <a:lnSpc>
                <a:spcPts val="2000"/>
              </a:lnSpc>
              <a:spcBef>
                <a:spcPts val="0"/>
              </a:spcBef>
              <a:spcAft>
                <a:spcPts val="0"/>
              </a:spcAft>
              <a:buClr>
                <a:srgbClr val="FF5200"/>
              </a:buClr>
              <a:buFont typeface="Calibri" panose="020F0502020204030204" pitchFamily="34" charset="0"/>
              <a:buNone/>
              <a:defRPr sz="1400">
                <a:latin typeface="+mj-lt"/>
              </a:defRPr>
            </a:lvl2pPr>
            <a:lvl3pPr marL="180000" indent="-180000">
              <a:lnSpc>
                <a:spcPts val="2000"/>
              </a:lnSpc>
              <a:spcBef>
                <a:spcPts val="0"/>
              </a:spcBef>
              <a:spcAft>
                <a:spcPts val="0"/>
              </a:spcAft>
              <a:buClr>
                <a:srgbClr val="FF5200"/>
              </a:buClr>
              <a:buFont typeface="Calibri" panose="020F0502020204030204" pitchFamily="34" charset="0"/>
              <a:buChar char="–"/>
              <a:defRPr sz="1400">
                <a:latin typeface="+mj-lt"/>
              </a:defRPr>
            </a:lvl3pPr>
            <a:lvl4pPr marL="0" indent="0">
              <a:lnSpc>
                <a:spcPts val="1800"/>
              </a:lnSpc>
              <a:spcBef>
                <a:spcPts val="0"/>
              </a:spcBef>
              <a:spcAft>
                <a:spcPts val="0"/>
              </a:spcAft>
              <a:buFont typeface="Arial" panose="020B0604020202020204" pitchFamily="34" charset="0"/>
              <a:buNone/>
              <a:defRPr sz="1200">
                <a:latin typeface="+mj-lt"/>
              </a:defRPr>
            </a:lvl4pPr>
            <a:lvl5pPr marL="180000" indent="-180000">
              <a:lnSpc>
                <a:spcPts val="1800"/>
              </a:lnSpc>
              <a:spcBef>
                <a:spcPts val="0"/>
              </a:spcBef>
              <a:spcAft>
                <a:spcPts val="0"/>
              </a:spcAft>
              <a:buClr>
                <a:srgbClr val="FF5200"/>
              </a:buClr>
              <a:buFont typeface="Calibri" panose="020F0502020204030204" pitchFamily="34" charset="0"/>
              <a:buChar char="–"/>
              <a:defRPr sz="12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1800" b="1" dirty="0">
                <a:solidFill>
                  <a:schemeClr val="accent1"/>
                </a:solidFill>
                <a:latin typeface="+mn-lt"/>
              </a:rPr>
              <a:t>A successful journey has to include one’s scheduled train leaving and arriving on time, but these are not the only, or always the most important, factors underpinning ‘success.’ Beyond these ‘table stakes’ passengers see success in more holistic terms  </a:t>
            </a:r>
          </a:p>
          <a:p>
            <a:endParaRPr lang="en-GB" sz="2000" b="1" dirty="0">
              <a:solidFill>
                <a:schemeClr val="accent1"/>
              </a:solidFill>
              <a:latin typeface="+mn-lt"/>
            </a:endParaRPr>
          </a:p>
          <a:p>
            <a:pPr marL="465750" lvl="2" indent="-285750">
              <a:lnSpc>
                <a:spcPct val="100000"/>
              </a:lnSpc>
              <a:buClr>
                <a:schemeClr val="accent1"/>
              </a:buClr>
            </a:pPr>
            <a:r>
              <a:rPr lang="en-GB" sz="1600" b="1" dirty="0"/>
              <a:t>Capacity</a:t>
            </a:r>
            <a:r>
              <a:rPr lang="en-GB" sz="1600" dirty="0"/>
              <a:t> (getting a seat) is high priority for many, and this can be translated into a requirement for more frequent services</a:t>
            </a:r>
          </a:p>
          <a:p>
            <a:pPr marL="465750" lvl="2" indent="-285750">
              <a:lnSpc>
                <a:spcPct val="100000"/>
              </a:lnSpc>
              <a:buClr>
                <a:schemeClr val="accent1"/>
              </a:buClr>
            </a:pPr>
            <a:r>
              <a:rPr lang="en-GB" sz="1600" b="1" dirty="0"/>
              <a:t>Clean, modern rolling stock</a:t>
            </a:r>
            <a:r>
              <a:rPr lang="en-GB" sz="1600" dirty="0"/>
              <a:t>, with clean and working toilets are also seen as very important</a:t>
            </a:r>
          </a:p>
          <a:p>
            <a:pPr marL="465750" lvl="2" indent="-285750">
              <a:lnSpc>
                <a:spcPct val="100000"/>
              </a:lnSpc>
              <a:buClr>
                <a:schemeClr val="accent1"/>
              </a:buClr>
            </a:pPr>
            <a:r>
              <a:rPr lang="en-GB" sz="1600" b="1" dirty="0"/>
              <a:t>WiFi, power points, air conditioning </a:t>
            </a:r>
            <a:r>
              <a:rPr lang="en-GB" sz="1600" dirty="0"/>
              <a:t>are also cited as contributing to a successful journey      </a:t>
            </a:r>
          </a:p>
          <a:p>
            <a:pPr marL="465750" lvl="2" indent="-285750">
              <a:lnSpc>
                <a:spcPct val="100000"/>
              </a:lnSpc>
              <a:buClr>
                <a:schemeClr val="accent1"/>
              </a:buClr>
            </a:pPr>
            <a:r>
              <a:rPr lang="en-GB" sz="1600" b="1" dirty="0"/>
              <a:t>Personal safety </a:t>
            </a:r>
            <a:r>
              <a:rPr lang="en-GB" sz="1600" dirty="0"/>
              <a:t>and worries about anti-social behaviour can be significant for some  </a:t>
            </a:r>
            <a:endParaRPr lang="en-GB" sz="1600" b="1" dirty="0"/>
          </a:p>
          <a:p>
            <a:pPr marL="465750" lvl="2" indent="-285750">
              <a:lnSpc>
                <a:spcPct val="100000"/>
              </a:lnSpc>
              <a:buClr>
                <a:schemeClr val="accent1"/>
              </a:buClr>
            </a:pPr>
            <a:endParaRPr lang="en-GB" sz="1800" dirty="0"/>
          </a:p>
          <a:p>
            <a:pPr marL="0" marR="5080" lvl="2" indent="0" algn="just">
              <a:lnSpc>
                <a:spcPct val="100000"/>
              </a:lnSpc>
              <a:buClr>
                <a:schemeClr val="accent1"/>
              </a:buClr>
              <a:buNone/>
            </a:pPr>
            <a:r>
              <a:rPr lang="en-GB" sz="1800" b="1" spc="10" dirty="0">
                <a:solidFill>
                  <a:schemeClr val="accent1"/>
                </a:solidFill>
                <a:latin typeface="+mn-lt"/>
                <a:cs typeface="Calibri Light"/>
              </a:rPr>
              <a:t>Again, given what many see as the high cost of rail travel, many argue that  passengers </a:t>
            </a:r>
            <a:r>
              <a:rPr lang="en-GB" sz="1800" b="1" i="1" spc="10" dirty="0">
                <a:solidFill>
                  <a:schemeClr val="accent1"/>
                </a:solidFill>
                <a:latin typeface="+mn-lt"/>
                <a:cs typeface="Calibri Light"/>
              </a:rPr>
              <a:t>ought</a:t>
            </a:r>
            <a:r>
              <a:rPr lang="en-GB" sz="1800" b="1" spc="10" dirty="0">
                <a:solidFill>
                  <a:schemeClr val="accent1"/>
                </a:solidFill>
                <a:latin typeface="+mn-lt"/>
                <a:cs typeface="Calibri Light"/>
              </a:rPr>
              <a:t> to be able to expect the ‘full package’ of service</a:t>
            </a:r>
          </a:p>
          <a:p>
            <a:endParaRPr lang="en-GB" sz="1800" b="1" dirty="0">
              <a:solidFill>
                <a:schemeClr val="accent1"/>
              </a:solidFill>
              <a:latin typeface="+mn-lt"/>
            </a:endParaRPr>
          </a:p>
          <a:p>
            <a:endParaRPr lang="en-GB" sz="1800" dirty="0"/>
          </a:p>
          <a:p>
            <a:endParaRPr lang="en-GB" sz="1800" dirty="0"/>
          </a:p>
          <a:p>
            <a:pPr lvl="1"/>
            <a:endParaRPr lang="en-GB" sz="1600" dirty="0"/>
          </a:p>
        </p:txBody>
      </p:sp>
      <p:sp>
        <p:nvSpPr>
          <p:cNvPr id="7" name="Title 3">
            <a:extLst>
              <a:ext uri="{FF2B5EF4-FFF2-40B4-BE49-F238E27FC236}">
                <a16:creationId xmlns:a16="http://schemas.microsoft.com/office/drawing/2014/main" id="{6AEB0B58-52F5-4B58-B538-4629684362F9}"/>
              </a:ext>
            </a:extLst>
          </p:cNvPr>
          <p:cNvSpPr txBox="1">
            <a:spLocks/>
          </p:cNvSpPr>
          <p:nvPr/>
        </p:nvSpPr>
        <p:spPr>
          <a:xfrm>
            <a:off x="479425" y="323085"/>
            <a:ext cx="7813549" cy="654115"/>
          </a:xfrm>
          <a:prstGeom prst="rect">
            <a:avLst/>
          </a:prstGeom>
        </p:spPr>
        <p:txBody>
          <a:bodyPr vert="horz" lIns="0" tIns="0" rIns="0" bIns="0" rtlCol="0" anchor="b" anchorCtr="0">
            <a:noAutofit/>
          </a:bodyPr>
          <a:lstStyle>
            <a:lvl1pPr marL="0" algn="l" defTabSz="914400" rtl="0" eaLnBrk="1" latinLnBrk="0" hangingPunct="1">
              <a:lnSpc>
                <a:spcPts val="2900"/>
              </a:lnSpc>
              <a:spcBef>
                <a:spcPct val="0"/>
              </a:spcBef>
              <a:buNone/>
              <a:defRPr lang="en-GB" sz="2600" b="0" i="0" kern="1200" spc="-50" baseline="0" dirty="0">
                <a:solidFill>
                  <a:schemeClr val="accent1"/>
                </a:solidFill>
                <a:latin typeface="Calibri Light"/>
                <a:ea typeface="+mj-ea"/>
                <a:cs typeface="Calibri Light"/>
              </a:defRPr>
            </a:lvl1pPr>
          </a:lstStyle>
          <a:p>
            <a:pPr>
              <a:lnSpc>
                <a:spcPct val="100000"/>
              </a:lnSpc>
            </a:pPr>
            <a:endParaRPr lang="en-US" sz="1800" dirty="0">
              <a:solidFill>
                <a:schemeClr val="tx1"/>
              </a:solidFill>
              <a:latin typeface="+mj-lt"/>
            </a:endParaRPr>
          </a:p>
        </p:txBody>
      </p:sp>
      <p:sp>
        <p:nvSpPr>
          <p:cNvPr id="3" name="Speech Bubble: Rectangle with Corners Rounded 2">
            <a:extLst>
              <a:ext uri="{FF2B5EF4-FFF2-40B4-BE49-F238E27FC236}">
                <a16:creationId xmlns:a16="http://schemas.microsoft.com/office/drawing/2014/main" id="{62200EB8-4621-7341-8424-E44CC2E588CF}"/>
              </a:ext>
            </a:extLst>
          </p:cNvPr>
          <p:cNvSpPr/>
          <p:nvPr/>
        </p:nvSpPr>
        <p:spPr>
          <a:xfrm>
            <a:off x="8021266" y="885318"/>
            <a:ext cx="3688590" cy="1962230"/>
          </a:xfrm>
          <a:prstGeom prst="wedgeRoundRectCallout">
            <a:avLst>
              <a:gd name="adj1" fmla="val -31050"/>
              <a:gd name="adj2" fmla="val 60309"/>
              <a:gd name="adj3"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550"/>
              </a:spcAft>
            </a:pPr>
            <a:r>
              <a:rPr lang="en-GB" sz="1200" i="1" dirty="0">
                <a:solidFill>
                  <a:schemeClr val="bg1"/>
                </a:solidFill>
                <a:latin typeface="+mj-lt"/>
              </a:rPr>
              <a:t>“I've been on several journeys where there's like loads of people standing up in the aisles so obviously someone's overbooked. I don't think that's a successful train journey, not getting a seat. Being on time, yes that definitely, and getting there on time and no delays along the journey. But again, having a good having a seat, good Wi-Fi connection.”</a:t>
            </a:r>
          </a:p>
          <a:p>
            <a:pPr>
              <a:spcAft>
                <a:spcPts val="550"/>
              </a:spcAft>
            </a:pPr>
            <a:r>
              <a:rPr kumimoji="0" lang="en-GB" sz="1200" b="0" u="none" strike="noStrike" kern="1200" cap="none" spc="0" normalizeH="0" baseline="0" noProof="0" dirty="0">
                <a:ln>
                  <a:noFill/>
                </a:ln>
                <a:solidFill>
                  <a:schemeClr val="bg1"/>
                </a:solidFill>
                <a:effectLst/>
                <a:uLnTx/>
                <a:uFillTx/>
                <a:latin typeface="+mj-lt"/>
                <a:ea typeface="+mn-ea"/>
                <a:cs typeface="+mn-cs"/>
              </a:rPr>
              <a:t>Y</a:t>
            </a:r>
            <a:r>
              <a:rPr kumimoji="0" lang="en-US" sz="1200" b="0" u="none" strike="noStrike" kern="1200" cap="none" spc="0" normalizeH="0" baseline="0" noProof="0" dirty="0">
                <a:ln>
                  <a:noFill/>
                </a:ln>
                <a:solidFill>
                  <a:schemeClr val="bg1"/>
                </a:solidFill>
                <a:effectLst/>
                <a:uLnTx/>
                <a:uFillTx/>
                <a:latin typeface="+mj-lt"/>
                <a:ea typeface="+mn-ea"/>
                <a:cs typeface="+mn-cs"/>
              </a:rPr>
              <a:t>orks &amp; Humber, urban-suburban, commuter &amp; business, 55+  </a:t>
            </a:r>
          </a:p>
        </p:txBody>
      </p:sp>
      <p:sp>
        <p:nvSpPr>
          <p:cNvPr id="5" name="Speech Bubble: Rectangle with Corners Rounded 4">
            <a:extLst>
              <a:ext uri="{FF2B5EF4-FFF2-40B4-BE49-F238E27FC236}">
                <a16:creationId xmlns:a16="http://schemas.microsoft.com/office/drawing/2014/main" id="{413A6E3D-D406-8C71-7FEB-CF061EF80664}"/>
              </a:ext>
            </a:extLst>
          </p:cNvPr>
          <p:cNvSpPr/>
          <p:nvPr/>
        </p:nvSpPr>
        <p:spPr>
          <a:xfrm>
            <a:off x="8015951" y="3145146"/>
            <a:ext cx="3688589" cy="1091227"/>
          </a:xfrm>
          <a:prstGeom prst="wedgeRoundRectCallout">
            <a:avLst>
              <a:gd name="adj1" fmla="val -31050"/>
              <a:gd name="adj2" fmla="val 60309"/>
              <a:gd name="adj3"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550"/>
              </a:spcAft>
            </a:pPr>
            <a:r>
              <a:rPr lang="en-GB" sz="1200" i="1" dirty="0">
                <a:solidFill>
                  <a:schemeClr val="bg1"/>
                </a:solidFill>
                <a:latin typeface="+mj-lt"/>
              </a:rPr>
              <a:t>“I'd be satisfied if I've got a clean train, no feet on the seats and the cost is good, even if the train was five minutes delayed.”</a:t>
            </a:r>
            <a:endParaRPr lang="en-GB" sz="1200" dirty="0">
              <a:effectLst/>
              <a:latin typeface="+mj-lt"/>
              <a:ea typeface="Times New Roman" panose="02020603050405020304" pitchFamily="18" charset="0"/>
            </a:endParaRPr>
          </a:p>
          <a:p>
            <a:pPr>
              <a:spcAft>
                <a:spcPts val="550"/>
              </a:spcAft>
            </a:pPr>
            <a:r>
              <a:rPr kumimoji="0" lang="en-US" sz="1200" b="0" u="none" strike="noStrike" kern="1200" cap="none" spc="0" normalizeH="0" baseline="0" noProof="0" dirty="0">
                <a:ln>
                  <a:noFill/>
                </a:ln>
                <a:solidFill>
                  <a:schemeClr val="bg1"/>
                </a:solidFill>
                <a:effectLst/>
                <a:uLnTx/>
                <a:uFillTx/>
                <a:latin typeface="+mj-lt"/>
                <a:ea typeface="+mn-ea"/>
                <a:cs typeface="+mn-cs"/>
              </a:rPr>
              <a:t>London, urban-suburban,  leisure, 40-59</a:t>
            </a:r>
          </a:p>
        </p:txBody>
      </p:sp>
      <p:sp>
        <p:nvSpPr>
          <p:cNvPr id="6" name="Speech Bubble: Rectangle with Corners Rounded 5">
            <a:extLst>
              <a:ext uri="{FF2B5EF4-FFF2-40B4-BE49-F238E27FC236}">
                <a16:creationId xmlns:a16="http://schemas.microsoft.com/office/drawing/2014/main" id="{9F1C02F5-698B-F6EF-ECB3-99E33AF577EA}"/>
              </a:ext>
            </a:extLst>
          </p:cNvPr>
          <p:cNvSpPr/>
          <p:nvPr/>
        </p:nvSpPr>
        <p:spPr>
          <a:xfrm>
            <a:off x="8015951" y="4459088"/>
            <a:ext cx="3688589" cy="1761340"/>
          </a:xfrm>
          <a:prstGeom prst="wedgeRoundRectCallout">
            <a:avLst>
              <a:gd name="adj1" fmla="val -31050"/>
              <a:gd name="adj2" fmla="val 60309"/>
              <a:gd name="adj3"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550"/>
              </a:spcAft>
            </a:pPr>
            <a:r>
              <a:rPr lang="en-GB" sz="1200" i="1" dirty="0">
                <a:solidFill>
                  <a:schemeClr val="bg1"/>
                </a:solidFill>
                <a:latin typeface="+mj-lt"/>
              </a:rPr>
              <a:t>“I</a:t>
            </a:r>
            <a:r>
              <a:rPr lang="en-US" sz="1200" i="1" dirty="0">
                <a:solidFill>
                  <a:schemeClr val="bg1"/>
                </a:solidFill>
                <a:latin typeface="+mj-lt"/>
              </a:rPr>
              <a:t> think the day-to-day punctuality is the absolute top priority. I think for longer trips, more does come into it. So you know, comfort,  facilities as well - working toilets there being like a cart with coffee…if you're going to London and those things kind of come into play for the longer journeys, but shorter commutes, I think it's just turning up.”</a:t>
            </a:r>
          </a:p>
          <a:p>
            <a:pPr>
              <a:spcAft>
                <a:spcPts val="550"/>
              </a:spcAft>
            </a:pPr>
            <a:r>
              <a:rPr lang="en-US" sz="1200" dirty="0">
                <a:solidFill>
                  <a:schemeClr val="bg1"/>
                </a:solidFill>
                <a:latin typeface="+mj-lt"/>
              </a:rPr>
              <a:t>Wales, urban, commuting, 18-39</a:t>
            </a:r>
            <a:endParaRPr lang="en-GB" sz="1200" dirty="0">
              <a:solidFill>
                <a:schemeClr val="bg1"/>
              </a:solidFill>
              <a:latin typeface="+mj-lt"/>
            </a:endParaRPr>
          </a:p>
        </p:txBody>
      </p:sp>
    </p:spTree>
    <p:extLst>
      <p:ext uri="{BB962C8B-B14F-4D97-AF65-F5344CB8AC3E}">
        <p14:creationId xmlns:p14="http://schemas.microsoft.com/office/powerpoint/2010/main" val="721507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02DF6-80A1-8FC0-F142-4F14411006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855FDF-3463-8584-E3A0-4D5569B2B64E}"/>
              </a:ext>
            </a:extLst>
          </p:cNvPr>
          <p:cNvSpPr>
            <a:spLocks noGrp="1"/>
          </p:cNvSpPr>
          <p:nvPr>
            <p:ph type="title"/>
          </p:nvPr>
        </p:nvSpPr>
        <p:spPr>
          <a:xfrm>
            <a:off x="370765" y="257175"/>
            <a:ext cx="5129757" cy="731787"/>
          </a:xfrm>
        </p:spPr>
        <p:txBody>
          <a:bodyPr/>
          <a:lstStyle/>
          <a:p>
            <a:r>
              <a:rPr lang="en-GB">
                <a:latin typeface="+mj-lt"/>
              </a:rPr>
              <a:t>The quantitative data reinforce the breadth of passenger priorities   </a:t>
            </a:r>
          </a:p>
        </p:txBody>
      </p:sp>
      <p:sp>
        <p:nvSpPr>
          <p:cNvPr id="5" name="Slide Number Placeholder 4">
            <a:extLst>
              <a:ext uri="{FF2B5EF4-FFF2-40B4-BE49-F238E27FC236}">
                <a16:creationId xmlns:a16="http://schemas.microsoft.com/office/drawing/2014/main" id="{F46A0151-0524-1D31-05AF-7EC116302721}"/>
              </a:ext>
            </a:extLst>
          </p:cNvPr>
          <p:cNvSpPr>
            <a:spLocks noGrp="1"/>
          </p:cNvSpPr>
          <p:nvPr>
            <p:ph type="sldNum" sz="quarter" idx="12"/>
          </p:nvPr>
        </p:nvSpPr>
        <p:spPr>
          <a:xfrm>
            <a:off x="11517271" y="6481523"/>
            <a:ext cx="216000" cy="199934"/>
          </a:xfrm>
        </p:spPr>
        <p:txBody>
          <a:bodyPr/>
          <a:lstStyle/>
          <a:p>
            <a:fld id="{770F188E-274D-49B2-AB27-2F89665B2F20}" type="slidenum">
              <a:rPr lang="en-GB" smtClean="0"/>
              <a:t>24</a:t>
            </a:fld>
            <a:endParaRPr lang="en-GB"/>
          </a:p>
        </p:txBody>
      </p:sp>
      <p:graphicFrame>
        <p:nvGraphicFramePr>
          <p:cNvPr id="9" name="Chart 8">
            <a:extLst>
              <a:ext uri="{FF2B5EF4-FFF2-40B4-BE49-F238E27FC236}">
                <a16:creationId xmlns:a16="http://schemas.microsoft.com/office/drawing/2014/main" id="{E1405963-89E9-FCA3-A349-01CA9DEF009C}"/>
              </a:ext>
            </a:extLst>
          </p:cNvPr>
          <p:cNvGraphicFramePr/>
          <p:nvPr>
            <p:extLst>
              <p:ext uri="{D42A27DB-BD31-4B8C-83A1-F6EECF244321}">
                <p14:modId xmlns:p14="http://schemas.microsoft.com/office/powerpoint/2010/main" val="3531420002"/>
              </p:ext>
            </p:extLst>
          </p:nvPr>
        </p:nvGraphicFramePr>
        <p:xfrm>
          <a:off x="10002454" y="1306244"/>
          <a:ext cx="1128769" cy="897663"/>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id="{EC2FD9A2-14D3-5B90-3ED0-B7C17B6E57B9}"/>
              </a:ext>
            </a:extLst>
          </p:cNvPr>
          <p:cNvSpPr txBox="1"/>
          <p:nvPr/>
        </p:nvSpPr>
        <p:spPr>
          <a:xfrm>
            <a:off x="5857674" y="1612673"/>
            <a:ext cx="4212771" cy="302399"/>
          </a:xfrm>
          <a:prstGeom prst="rect">
            <a:avLst/>
          </a:prstGeom>
        </p:spPr>
        <p:txBody>
          <a:bodyPr vert="horz" wrap="square" lIns="0" tIns="0" rIns="0" bIns="0" rtlCol="0" anchor="t" anchorCtr="0">
            <a:noAutofit/>
          </a:bodyPr>
          <a:lstStyle/>
          <a:p>
            <a:r>
              <a:rPr lang="en-US">
                <a:latin typeface="+mj-lt"/>
              </a:rPr>
              <a:t>The cleanliness of the train</a:t>
            </a:r>
            <a:endParaRPr lang="en-GB">
              <a:latin typeface="+mj-lt"/>
            </a:endParaRPr>
          </a:p>
        </p:txBody>
      </p:sp>
      <p:sp>
        <p:nvSpPr>
          <p:cNvPr id="17" name="TextBox 16">
            <a:extLst>
              <a:ext uri="{FF2B5EF4-FFF2-40B4-BE49-F238E27FC236}">
                <a16:creationId xmlns:a16="http://schemas.microsoft.com/office/drawing/2014/main" id="{8DF4B078-69B2-F41E-E6CD-0E84AB4E1A7F}"/>
              </a:ext>
            </a:extLst>
          </p:cNvPr>
          <p:cNvSpPr txBox="1"/>
          <p:nvPr/>
        </p:nvSpPr>
        <p:spPr>
          <a:xfrm>
            <a:off x="5857674" y="2211819"/>
            <a:ext cx="2974521" cy="302399"/>
          </a:xfrm>
          <a:prstGeom prst="rect">
            <a:avLst/>
          </a:prstGeom>
        </p:spPr>
        <p:txBody>
          <a:bodyPr vert="horz" wrap="square" lIns="0" tIns="0" rIns="0" bIns="0" rtlCol="0" anchor="t" anchorCtr="0">
            <a:noAutofit/>
          </a:bodyPr>
          <a:lstStyle/>
          <a:p>
            <a:r>
              <a:rPr lang="en-US">
                <a:latin typeface="+mj-lt"/>
              </a:rPr>
              <a:t>Everyone having a seat or being able to stand in comfort</a:t>
            </a:r>
            <a:endParaRPr lang="en-GB">
              <a:latin typeface="+mj-lt"/>
            </a:endParaRPr>
          </a:p>
        </p:txBody>
      </p:sp>
      <p:sp>
        <p:nvSpPr>
          <p:cNvPr id="18" name="TextBox 17">
            <a:extLst>
              <a:ext uri="{FF2B5EF4-FFF2-40B4-BE49-F238E27FC236}">
                <a16:creationId xmlns:a16="http://schemas.microsoft.com/office/drawing/2014/main" id="{29762E06-AD7D-0DBA-ADD7-DC8A42F418EC}"/>
              </a:ext>
            </a:extLst>
          </p:cNvPr>
          <p:cNvSpPr txBox="1"/>
          <p:nvPr/>
        </p:nvSpPr>
        <p:spPr>
          <a:xfrm>
            <a:off x="5857674" y="3002072"/>
            <a:ext cx="4212771" cy="302399"/>
          </a:xfrm>
          <a:prstGeom prst="rect">
            <a:avLst/>
          </a:prstGeom>
        </p:spPr>
        <p:txBody>
          <a:bodyPr vert="horz" wrap="square" lIns="0" tIns="0" rIns="0" bIns="0" rtlCol="0" anchor="t" anchorCtr="0">
            <a:noAutofit/>
          </a:bodyPr>
          <a:lstStyle/>
          <a:p>
            <a:r>
              <a:rPr lang="en-US">
                <a:latin typeface="+mj-lt"/>
              </a:rPr>
              <a:t>The frequency of trains on the route </a:t>
            </a:r>
            <a:endParaRPr lang="en-US" b="1">
              <a:latin typeface="+mj-lt"/>
            </a:endParaRPr>
          </a:p>
        </p:txBody>
      </p:sp>
      <p:sp>
        <p:nvSpPr>
          <p:cNvPr id="19" name="TextBox 18">
            <a:extLst>
              <a:ext uri="{FF2B5EF4-FFF2-40B4-BE49-F238E27FC236}">
                <a16:creationId xmlns:a16="http://schemas.microsoft.com/office/drawing/2014/main" id="{F6F7E275-AE5B-A7B7-130F-36EEEB5FE663}"/>
              </a:ext>
            </a:extLst>
          </p:cNvPr>
          <p:cNvSpPr txBox="1"/>
          <p:nvPr/>
        </p:nvSpPr>
        <p:spPr>
          <a:xfrm>
            <a:off x="5857674" y="4444726"/>
            <a:ext cx="4212771" cy="302399"/>
          </a:xfrm>
          <a:prstGeom prst="rect">
            <a:avLst/>
          </a:prstGeom>
        </p:spPr>
        <p:txBody>
          <a:bodyPr vert="horz" wrap="square" lIns="0" tIns="0" rIns="0" bIns="0" rtlCol="0" anchor="t" anchorCtr="0">
            <a:noAutofit/>
          </a:bodyPr>
          <a:lstStyle/>
          <a:p>
            <a:r>
              <a:rPr lang="en-US">
                <a:latin typeface="+mj-lt"/>
              </a:rPr>
              <a:t>The lack of cancellations</a:t>
            </a:r>
            <a:endParaRPr lang="en-GB">
              <a:latin typeface="+mj-lt"/>
            </a:endParaRPr>
          </a:p>
        </p:txBody>
      </p:sp>
      <p:sp>
        <p:nvSpPr>
          <p:cNvPr id="20" name="TextBox 19">
            <a:extLst>
              <a:ext uri="{FF2B5EF4-FFF2-40B4-BE49-F238E27FC236}">
                <a16:creationId xmlns:a16="http://schemas.microsoft.com/office/drawing/2014/main" id="{D670C7A5-9811-E662-1EB8-9874D9F2F018}"/>
              </a:ext>
            </a:extLst>
          </p:cNvPr>
          <p:cNvSpPr txBox="1"/>
          <p:nvPr/>
        </p:nvSpPr>
        <p:spPr>
          <a:xfrm>
            <a:off x="5857674" y="5064049"/>
            <a:ext cx="4212771" cy="302399"/>
          </a:xfrm>
          <a:prstGeom prst="rect">
            <a:avLst/>
          </a:prstGeom>
        </p:spPr>
        <p:txBody>
          <a:bodyPr vert="horz" wrap="square" lIns="0" tIns="0" rIns="0" bIns="0" rtlCol="0" anchor="t" anchorCtr="0">
            <a:noAutofit/>
          </a:bodyPr>
          <a:lstStyle/>
          <a:p>
            <a:r>
              <a:rPr lang="en-US">
                <a:latin typeface="+mj-lt"/>
              </a:rPr>
              <a:t>The accessibility of the train (for those with pushchairs, luggage, wheelchairs, etc.)</a:t>
            </a:r>
            <a:endParaRPr lang="en-GB">
              <a:latin typeface="+mj-lt"/>
            </a:endParaRPr>
          </a:p>
        </p:txBody>
      </p:sp>
      <p:sp>
        <p:nvSpPr>
          <p:cNvPr id="21" name="TextBox 20">
            <a:extLst>
              <a:ext uri="{FF2B5EF4-FFF2-40B4-BE49-F238E27FC236}">
                <a16:creationId xmlns:a16="http://schemas.microsoft.com/office/drawing/2014/main" id="{2F129354-41D6-68D3-FA89-DCADD35684AE}"/>
              </a:ext>
            </a:extLst>
          </p:cNvPr>
          <p:cNvSpPr txBox="1"/>
          <p:nvPr/>
        </p:nvSpPr>
        <p:spPr>
          <a:xfrm>
            <a:off x="10390626" y="1649500"/>
            <a:ext cx="352425" cy="302399"/>
          </a:xfrm>
          <a:prstGeom prst="rect">
            <a:avLst/>
          </a:prstGeom>
        </p:spPr>
        <p:txBody>
          <a:bodyPr vert="horz" wrap="square" lIns="0" tIns="0" rIns="0" bIns="0" rtlCol="0" anchor="t" anchorCtr="0">
            <a:noAutofit/>
          </a:bodyPr>
          <a:lstStyle/>
          <a:p>
            <a:pPr algn="ctr"/>
            <a:r>
              <a:rPr lang="en-US" sz="1400" b="1">
                <a:latin typeface="+mj-lt"/>
              </a:rPr>
              <a:t>78%</a:t>
            </a:r>
            <a:endParaRPr lang="en-GB" sz="1400" b="1">
              <a:latin typeface="+mj-lt"/>
            </a:endParaRPr>
          </a:p>
        </p:txBody>
      </p:sp>
      <p:grpSp>
        <p:nvGrpSpPr>
          <p:cNvPr id="31" name="Group 30">
            <a:extLst>
              <a:ext uri="{FF2B5EF4-FFF2-40B4-BE49-F238E27FC236}">
                <a16:creationId xmlns:a16="http://schemas.microsoft.com/office/drawing/2014/main" id="{E630AD28-6883-6CFB-3DD6-D99961C624D5}"/>
              </a:ext>
            </a:extLst>
          </p:cNvPr>
          <p:cNvGrpSpPr/>
          <p:nvPr/>
        </p:nvGrpSpPr>
        <p:grpSpPr>
          <a:xfrm>
            <a:off x="10002454" y="2025910"/>
            <a:ext cx="1128769" cy="897663"/>
            <a:chOff x="390517" y="2631023"/>
            <a:chExt cx="1128769" cy="897663"/>
          </a:xfrm>
        </p:grpSpPr>
        <p:graphicFrame>
          <p:nvGraphicFramePr>
            <p:cNvPr id="12" name="Chart 11">
              <a:extLst>
                <a:ext uri="{FF2B5EF4-FFF2-40B4-BE49-F238E27FC236}">
                  <a16:creationId xmlns:a16="http://schemas.microsoft.com/office/drawing/2014/main" id="{04EFA8F3-FDDB-3A45-434C-046E2AECBBE2}"/>
                </a:ext>
              </a:extLst>
            </p:cNvPr>
            <p:cNvGraphicFramePr/>
            <p:nvPr>
              <p:extLst>
                <p:ext uri="{D42A27DB-BD31-4B8C-83A1-F6EECF244321}">
                  <p14:modId xmlns:p14="http://schemas.microsoft.com/office/powerpoint/2010/main" val="1907427972"/>
                </p:ext>
              </p:extLst>
            </p:nvPr>
          </p:nvGraphicFramePr>
          <p:xfrm>
            <a:off x="390517" y="2631023"/>
            <a:ext cx="1128769" cy="897663"/>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81B2CDDB-DB23-AF99-4985-B137153D5E8C}"/>
                </a:ext>
              </a:extLst>
            </p:cNvPr>
            <p:cNvSpPr txBox="1"/>
            <p:nvPr/>
          </p:nvSpPr>
          <p:spPr>
            <a:xfrm>
              <a:off x="778686" y="2975096"/>
              <a:ext cx="352425" cy="302399"/>
            </a:xfrm>
            <a:prstGeom prst="rect">
              <a:avLst/>
            </a:prstGeom>
          </p:spPr>
          <p:txBody>
            <a:bodyPr vert="horz" wrap="square" lIns="0" tIns="0" rIns="0" bIns="0" rtlCol="0" anchor="t" anchorCtr="0">
              <a:noAutofit/>
            </a:bodyPr>
            <a:lstStyle/>
            <a:p>
              <a:pPr algn="ctr"/>
              <a:r>
                <a:rPr lang="en-US" sz="1400" b="1">
                  <a:latin typeface="+mj-lt"/>
                </a:rPr>
                <a:t>76%</a:t>
              </a:r>
              <a:endParaRPr lang="en-GB" sz="1400" b="1">
                <a:latin typeface="+mj-lt"/>
              </a:endParaRPr>
            </a:p>
          </p:txBody>
        </p:sp>
      </p:grpSp>
      <p:grpSp>
        <p:nvGrpSpPr>
          <p:cNvPr id="32" name="Group 31">
            <a:extLst>
              <a:ext uri="{FF2B5EF4-FFF2-40B4-BE49-F238E27FC236}">
                <a16:creationId xmlns:a16="http://schemas.microsoft.com/office/drawing/2014/main" id="{37F6BF8D-0B52-9824-53F6-0BDE389C8D9D}"/>
              </a:ext>
            </a:extLst>
          </p:cNvPr>
          <p:cNvGrpSpPr/>
          <p:nvPr/>
        </p:nvGrpSpPr>
        <p:grpSpPr>
          <a:xfrm>
            <a:off x="10002454" y="2745576"/>
            <a:ext cx="1128769" cy="897663"/>
            <a:chOff x="390519" y="3351946"/>
            <a:chExt cx="1128769" cy="897663"/>
          </a:xfrm>
        </p:grpSpPr>
        <p:graphicFrame>
          <p:nvGraphicFramePr>
            <p:cNvPr id="13" name="Chart 12">
              <a:extLst>
                <a:ext uri="{FF2B5EF4-FFF2-40B4-BE49-F238E27FC236}">
                  <a16:creationId xmlns:a16="http://schemas.microsoft.com/office/drawing/2014/main" id="{5A9C4520-789F-54A1-5AB2-3687E57DFEF7}"/>
                </a:ext>
              </a:extLst>
            </p:cNvPr>
            <p:cNvGraphicFramePr/>
            <p:nvPr/>
          </p:nvGraphicFramePr>
          <p:xfrm>
            <a:off x="390519" y="3351946"/>
            <a:ext cx="1128769" cy="897663"/>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a:extLst>
                <a:ext uri="{FF2B5EF4-FFF2-40B4-BE49-F238E27FC236}">
                  <a16:creationId xmlns:a16="http://schemas.microsoft.com/office/drawing/2014/main" id="{32BBEC9E-5B79-29D2-85DA-8F8EF0A47A1B}"/>
                </a:ext>
              </a:extLst>
            </p:cNvPr>
            <p:cNvSpPr txBox="1"/>
            <p:nvPr/>
          </p:nvSpPr>
          <p:spPr>
            <a:xfrm>
              <a:off x="778684" y="3695231"/>
              <a:ext cx="352425" cy="302399"/>
            </a:xfrm>
            <a:prstGeom prst="rect">
              <a:avLst/>
            </a:prstGeom>
          </p:spPr>
          <p:txBody>
            <a:bodyPr vert="horz" wrap="square" lIns="0" tIns="0" rIns="0" bIns="0" rtlCol="0" anchor="t" anchorCtr="0">
              <a:noAutofit/>
            </a:bodyPr>
            <a:lstStyle/>
            <a:p>
              <a:pPr algn="ctr"/>
              <a:r>
                <a:rPr lang="en-US" sz="1400" b="1">
                  <a:latin typeface="+mj-lt"/>
                </a:rPr>
                <a:t>76%</a:t>
              </a:r>
              <a:endParaRPr lang="en-GB" sz="1400" b="1">
                <a:latin typeface="+mj-lt"/>
              </a:endParaRPr>
            </a:p>
          </p:txBody>
        </p:sp>
      </p:grpSp>
      <p:grpSp>
        <p:nvGrpSpPr>
          <p:cNvPr id="33" name="Group 32">
            <a:extLst>
              <a:ext uri="{FF2B5EF4-FFF2-40B4-BE49-F238E27FC236}">
                <a16:creationId xmlns:a16="http://schemas.microsoft.com/office/drawing/2014/main" id="{C804CD08-708A-3FC3-1FE4-D95C57461350}"/>
              </a:ext>
            </a:extLst>
          </p:cNvPr>
          <p:cNvGrpSpPr/>
          <p:nvPr/>
        </p:nvGrpSpPr>
        <p:grpSpPr>
          <a:xfrm>
            <a:off x="10002454" y="4162452"/>
            <a:ext cx="1128769" cy="897663"/>
            <a:chOff x="390521" y="4060047"/>
            <a:chExt cx="1128769" cy="897663"/>
          </a:xfrm>
        </p:grpSpPr>
        <p:graphicFrame>
          <p:nvGraphicFramePr>
            <p:cNvPr id="14" name="Chart 13">
              <a:extLst>
                <a:ext uri="{FF2B5EF4-FFF2-40B4-BE49-F238E27FC236}">
                  <a16:creationId xmlns:a16="http://schemas.microsoft.com/office/drawing/2014/main" id="{117F253F-2BB3-A542-8E03-84F7240B091D}"/>
                </a:ext>
              </a:extLst>
            </p:cNvPr>
            <p:cNvGraphicFramePr/>
            <p:nvPr>
              <p:extLst>
                <p:ext uri="{D42A27DB-BD31-4B8C-83A1-F6EECF244321}">
                  <p14:modId xmlns:p14="http://schemas.microsoft.com/office/powerpoint/2010/main" val="1432184673"/>
                </p:ext>
              </p:extLst>
            </p:nvPr>
          </p:nvGraphicFramePr>
          <p:xfrm>
            <a:off x="390521" y="4060047"/>
            <a:ext cx="1128769" cy="897663"/>
          </p:xfrm>
          <a:graphic>
            <a:graphicData uri="http://schemas.openxmlformats.org/drawingml/2006/chart">
              <c:chart xmlns:c="http://schemas.openxmlformats.org/drawingml/2006/chart" xmlns:r="http://schemas.openxmlformats.org/officeDocument/2006/relationships" r:id="rId5"/>
            </a:graphicData>
          </a:graphic>
        </p:graphicFrame>
        <p:sp>
          <p:nvSpPr>
            <p:cNvPr id="24" name="TextBox 23">
              <a:extLst>
                <a:ext uri="{FF2B5EF4-FFF2-40B4-BE49-F238E27FC236}">
                  <a16:creationId xmlns:a16="http://schemas.microsoft.com/office/drawing/2014/main" id="{5660BED7-2D4F-2D16-BD2C-9F5C479E2B31}"/>
                </a:ext>
              </a:extLst>
            </p:cNvPr>
            <p:cNvSpPr txBox="1"/>
            <p:nvPr/>
          </p:nvSpPr>
          <p:spPr>
            <a:xfrm>
              <a:off x="778685" y="4398596"/>
              <a:ext cx="352425" cy="302399"/>
            </a:xfrm>
            <a:prstGeom prst="rect">
              <a:avLst/>
            </a:prstGeom>
          </p:spPr>
          <p:txBody>
            <a:bodyPr vert="horz" wrap="square" lIns="0" tIns="0" rIns="0" bIns="0" rtlCol="0" anchor="t" anchorCtr="0">
              <a:noAutofit/>
            </a:bodyPr>
            <a:lstStyle/>
            <a:p>
              <a:pPr algn="ctr"/>
              <a:r>
                <a:rPr lang="en-US" sz="1400" b="1">
                  <a:latin typeface="+mj-lt"/>
                </a:rPr>
                <a:t>72%</a:t>
              </a:r>
              <a:endParaRPr lang="en-GB" sz="1400" b="1">
                <a:latin typeface="+mj-lt"/>
              </a:endParaRPr>
            </a:p>
          </p:txBody>
        </p:sp>
      </p:grpSp>
      <p:grpSp>
        <p:nvGrpSpPr>
          <p:cNvPr id="34" name="Group 33">
            <a:extLst>
              <a:ext uri="{FF2B5EF4-FFF2-40B4-BE49-F238E27FC236}">
                <a16:creationId xmlns:a16="http://schemas.microsoft.com/office/drawing/2014/main" id="{7382E8C1-CA29-9F1B-FD88-14E0DFDEEB1A}"/>
              </a:ext>
            </a:extLst>
          </p:cNvPr>
          <p:cNvGrpSpPr/>
          <p:nvPr/>
        </p:nvGrpSpPr>
        <p:grpSpPr>
          <a:xfrm>
            <a:off x="10002454" y="4882118"/>
            <a:ext cx="1128769" cy="897663"/>
            <a:chOff x="390520" y="4809405"/>
            <a:chExt cx="1128769" cy="897663"/>
          </a:xfrm>
        </p:grpSpPr>
        <p:graphicFrame>
          <p:nvGraphicFramePr>
            <p:cNvPr id="15" name="Chart 14">
              <a:extLst>
                <a:ext uri="{FF2B5EF4-FFF2-40B4-BE49-F238E27FC236}">
                  <a16:creationId xmlns:a16="http://schemas.microsoft.com/office/drawing/2014/main" id="{0AD54312-BCF3-72BD-A471-7449F745FA77}"/>
                </a:ext>
              </a:extLst>
            </p:cNvPr>
            <p:cNvGraphicFramePr/>
            <p:nvPr/>
          </p:nvGraphicFramePr>
          <p:xfrm>
            <a:off x="390520" y="4809405"/>
            <a:ext cx="1128769" cy="897663"/>
          </p:xfrm>
          <a:graphic>
            <a:graphicData uri="http://schemas.openxmlformats.org/drawingml/2006/chart">
              <c:chart xmlns:c="http://schemas.openxmlformats.org/drawingml/2006/chart" xmlns:r="http://schemas.openxmlformats.org/officeDocument/2006/relationships" r:id="rId6"/>
            </a:graphicData>
          </a:graphic>
        </p:graphicFrame>
        <p:sp>
          <p:nvSpPr>
            <p:cNvPr id="25" name="TextBox 24">
              <a:extLst>
                <a:ext uri="{FF2B5EF4-FFF2-40B4-BE49-F238E27FC236}">
                  <a16:creationId xmlns:a16="http://schemas.microsoft.com/office/drawing/2014/main" id="{24A7F54A-1EAC-ADE9-6EA5-5138ACD3C590}"/>
                </a:ext>
              </a:extLst>
            </p:cNvPr>
            <p:cNvSpPr txBox="1"/>
            <p:nvPr/>
          </p:nvSpPr>
          <p:spPr>
            <a:xfrm>
              <a:off x="778684" y="5163140"/>
              <a:ext cx="352425" cy="302399"/>
            </a:xfrm>
            <a:prstGeom prst="rect">
              <a:avLst/>
            </a:prstGeom>
          </p:spPr>
          <p:txBody>
            <a:bodyPr vert="horz" wrap="square" lIns="0" tIns="0" rIns="0" bIns="0" rtlCol="0" anchor="t" anchorCtr="0">
              <a:noAutofit/>
            </a:bodyPr>
            <a:lstStyle/>
            <a:p>
              <a:pPr algn="ctr"/>
              <a:r>
                <a:rPr lang="en-US" sz="1400" b="1">
                  <a:latin typeface="+mj-lt"/>
                </a:rPr>
                <a:t>71%</a:t>
              </a:r>
              <a:endParaRPr lang="en-GB" sz="1400" b="1">
                <a:latin typeface="+mj-lt"/>
              </a:endParaRPr>
            </a:p>
          </p:txBody>
        </p:sp>
      </p:grpSp>
      <p:sp>
        <p:nvSpPr>
          <p:cNvPr id="26" name="TextBox 25">
            <a:extLst>
              <a:ext uri="{FF2B5EF4-FFF2-40B4-BE49-F238E27FC236}">
                <a16:creationId xmlns:a16="http://schemas.microsoft.com/office/drawing/2014/main" id="{0DE2239E-2BE3-A37B-10DF-29A7763C7E30}"/>
              </a:ext>
            </a:extLst>
          </p:cNvPr>
          <p:cNvSpPr txBox="1"/>
          <p:nvPr/>
        </p:nvSpPr>
        <p:spPr>
          <a:xfrm>
            <a:off x="5857674" y="356864"/>
            <a:ext cx="4192522" cy="458330"/>
          </a:xfrm>
          <a:prstGeom prst="rect">
            <a:avLst/>
          </a:prstGeom>
        </p:spPr>
        <p:txBody>
          <a:bodyPr vert="horz" wrap="square" lIns="0" tIns="0" rIns="0" bIns="0" rtlCol="0" anchor="t" anchorCtr="0">
            <a:noAutofit/>
          </a:bodyPr>
          <a:lstStyle/>
          <a:p>
            <a:r>
              <a:rPr lang="en-US" sz="1400" b="1">
                <a:latin typeface="+mj-lt"/>
              </a:rPr>
              <a:t>How important are the following aspects of train performance?</a:t>
            </a:r>
            <a:endParaRPr lang="en-GB" sz="1400" b="1">
              <a:latin typeface="+mj-lt"/>
            </a:endParaRPr>
          </a:p>
        </p:txBody>
      </p:sp>
      <p:sp>
        <p:nvSpPr>
          <p:cNvPr id="6" name="TextBox 5">
            <a:extLst>
              <a:ext uri="{FF2B5EF4-FFF2-40B4-BE49-F238E27FC236}">
                <a16:creationId xmlns:a16="http://schemas.microsoft.com/office/drawing/2014/main" id="{F5CE88E7-7CF3-2F01-7E38-77CBD3984A34}"/>
              </a:ext>
            </a:extLst>
          </p:cNvPr>
          <p:cNvSpPr txBox="1"/>
          <p:nvPr/>
        </p:nvSpPr>
        <p:spPr>
          <a:xfrm>
            <a:off x="5857674" y="5904156"/>
            <a:ext cx="4212771" cy="302399"/>
          </a:xfrm>
          <a:prstGeom prst="rect">
            <a:avLst/>
          </a:prstGeom>
        </p:spPr>
        <p:txBody>
          <a:bodyPr vert="horz" wrap="square" lIns="0" tIns="0" rIns="0" bIns="0" rtlCol="0" anchor="t" anchorCtr="0">
            <a:noAutofit/>
          </a:bodyPr>
          <a:lstStyle/>
          <a:p>
            <a:r>
              <a:rPr lang="en-US">
                <a:latin typeface="+mj-lt"/>
              </a:rPr>
              <a:t>The Wi-Fi and mobile reception on the train</a:t>
            </a:r>
            <a:endParaRPr lang="en-GB">
              <a:latin typeface="+mj-lt"/>
            </a:endParaRPr>
          </a:p>
        </p:txBody>
      </p:sp>
      <p:grpSp>
        <p:nvGrpSpPr>
          <p:cNvPr id="35" name="Group 34">
            <a:extLst>
              <a:ext uri="{FF2B5EF4-FFF2-40B4-BE49-F238E27FC236}">
                <a16:creationId xmlns:a16="http://schemas.microsoft.com/office/drawing/2014/main" id="{2B105DFB-7732-BDD0-135B-7F6ABB9D77BE}"/>
              </a:ext>
            </a:extLst>
          </p:cNvPr>
          <p:cNvGrpSpPr/>
          <p:nvPr/>
        </p:nvGrpSpPr>
        <p:grpSpPr>
          <a:xfrm>
            <a:off x="10002454" y="5601782"/>
            <a:ext cx="1128769" cy="897663"/>
            <a:chOff x="390504" y="5504841"/>
            <a:chExt cx="1128769" cy="897663"/>
          </a:xfrm>
        </p:grpSpPr>
        <p:graphicFrame>
          <p:nvGraphicFramePr>
            <p:cNvPr id="4" name="Chart 3">
              <a:extLst>
                <a:ext uri="{FF2B5EF4-FFF2-40B4-BE49-F238E27FC236}">
                  <a16:creationId xmlns:a16="http://schemas.microsoft.com/office/drawing/2014/main" id="{1A86B75A-3DDC-4FC3-69D2-5713FE5CACC7}"/>
                </a:ext>
              </a:extLst>
            </p:cNvPr>
            <p:cNvGraphicFramePr/>
            <p:nvPr>
              <p:extLst>
                <p:ext uri="{D42A27DB-BD31-4B8C-83A1-F6EECF244321}">
                  <p14:modId xmlns:p14="http://schemas.microsoft.com/office/powerpoint/2010/main" val="3487532588"/>
                </p:ext>
              </p:extLst>
            </p:nvPr>
          </p:nvGraphicFramePr>
          <p:xfrm>
            <a:off x="390504" y="5504841"/>
            <a:ext cx="1128769" cy="897663"/>
          </p:xfrm>
          <a:graphic>
            <a:graphicData uri="http://schemas.openxmlformats.org/drawingml/2006/chart">
              <c:chart xmlns:c="http://schemas.openxmlformats.org/drawingml/2006/chart" xmlns:r="http://schemas.openxmlformats.org/officeDocument/2006/relationships" r:id="rId7"/>
            </a:graphicData>
          </a:graphic>
        </p:graphicFrame>
        <p:sp>
          <p:nvSpPr>
            <p:cNvPr id="7" name="TextBox 6">
              <a:extLst>
                <a:ext uri="{FF2B5EF4-FFF2-40B4-BE49-F238E27FC236}">
                  <a16:creationId xmlns:a16="http://schemas.microsoft.com/office/drawing/2014/main" id="{3922AE9D-3C38-7ECB-10F0-2FD970B7208E}"/>
                </a:ext>
              </a:extLst>
            </p:cNvPr>
            <p:cNvSpPr txBox="1"/>
            <p:nvPr/>
          </p:nvSpPr>
          <p:spPr>
            <a:xfrm>
              <a:off x="778668" y="5850843"/>
              <a:ext cx="352425" cy="302399"/>
            </a:xfrm>
            <a:prstGeom prst="rect">
              <a:avLst/>
            </a:prstGeom>
          </p:spPr>
          <p:txBody>
            <a:bodyPr vert="horz" wrap="square" lIns="0" tIns="0" rIns="0" bIns="0" rtlCol="0" anchor="t" anchorCtr="0">
              <a:noAutofit/>
            </a:bodyPr>
            <a:lstStyle/>
            <a:p>
              <a:pPr algn="ctr"/>
              <a:r>
                <a:rPr lang="en-US" sz="1400" b="1">
                  <a:latin typeface="+mj-lt"/>
                </a:rPr>
                <a:t>54%</a:t>
              </a:r>
              <a:endParaRPr lang="en-GB" sz="1400" b="1">
                <a:latin typeface="+mj-lt"/>
              </a:endParaRPr>
            </a:p>
          </p:txBody>
        </p:sp>
      </p:grpSp>
      <p:sp>
        <p:nvSpPr>
          <p:cNvPr id="10" name="TextBox 9">
            <a:extLst>
              <a:ext uri="{FF2B5EF4-FFF2-40B4-BE49-F238E27FC236}">
                <a16:creationId xmlns:a16="http://schemas.microsoft.com/office/drawing/2014/main" id="{57859A4D-6EFA-F58D-F347-23A44B7A3BBC}"/>
              </a:ext>
            </a:extLst>
          </p:cNvPr>
          <p:cNvSpPr txBox="1"/>
          <p:nvPr/>
        </p:nvSpPr>
        <p:spPr>
          <a:xfrm>
            <a:off x="5857674" y="894890"/>
            <a:ext cx="4212771" cy="302399"/>
          </a:xfrm>
          <a:prstGeom prst="rect">
            <a:avLst/>
          </a:prstGeom>
        </p:spPr>
        <p:txBody>
          <a:bodyPr vert="horz" wrap="square" lIns="0" tIns="0" rIns="0" bIns="0" rtlCol="0" anchor="t" anchorCtr="0">
            <a:noAutofit/>
          </a:bodyPr>
          <a:lstStyle/>
          <a:p>
            <a:r>
              <a:rPr lang="en-US">
                <a:latin typeface="+mj-lt"/>
              </a:rPr>
              <a:t>The train being on time</a:t>
            </a:r>
            <a:endParaRPr lang="en-GB">
              <a:latin typeface="+mj-lt"/>
            </a:endParaRPr>
          </a:p>
        </p:txBody>
      </p:sp>
      <p:grpSp>
        <p:nvGrpSpPr>
          <p:cNvPr id="36" name="Group 35">
            <a:extLst>
              <a:ext uri="{FF2B5EF4-FFF2-40B4-BE49-F238E27FC236}">
                <a16:creationId xmlns:a16="http://schemas.microsoft.com/office/drawing/2014/main" id="{DD2EFEE6-D734-0EB0-2384-DF080FC749A6}"/>
              </a:ext>
            </a:extLst>
          </p:cNvPr>
          <p:cNvGrpSpPr/>
          <p:nvPr/>
        </p:nvGrpSpPr>
        <p:grpSpPr>
          <a:xfrm>
            <a:off x="10002454" y="586578"/>
            <a:ext cx="1128769" cy="897663"/>
            <a:chOff x="5924529" y="1186847"/>
            <a:chExt cx="1128769" cy="897663"/>
          </a:xfrm>
        </p:grpSpPr>
        <p:graphicFrame>
          <p:nvGraphicFramePr>
            <p:cNvPr id="8" name="Chart 7">
              <a:extLst>
                <a:ext uri="{FF2B5EF4-FFF2-40B4-BE49-F238E27FC236}">
                  <a16:creationId xmlns:a16="http://schemas.microsoft.com/office/drawing/2014/main" id="{89E63373-A251-671C-2DFD-066E71A0367B}"/>
                </a:ext>
              </a:extLst>
            </p:cNvPr>
            <p:cNvGraphicFramePr/>
            <p:nvPr/>
          </p:nvGraphicFramePr>
          <p:xfrm>
            <a:off x="5924529" y="1186847"/>
            <a:ext cx="1128769" cy="897663"/>
          </p:xfrm>
          <a:graphic>
            <a:graphicData uri="http://schemas.openxmlformats.org/drawingml/2006/chart">
              <c:chart xmlns:c="http://schemas.openxmlformats.org/drawingml/2006/chart" xmlns:r="http://schemas.openxmlformats.org/officeDocument/2006/relationships" r:id="rId8"/>
            </a:graphicData>
          </a:graphic>
        </p:graphicFrame>
        <p:sp>
          <p:nvSpPr>
            <p:cNvPr id="11" name="TextBox 10">
              <a:extLst>
                <a:ext uri="{FF2B5EF4-FFF2-40B4-BE49-F238E27FC236}">
                  <a16:creationId xmlns:a16="http://schemas.microsoft.com/office/drawing/2014/main" id="{94F3895D-A9DE-0219-9DED-4200D2A18076}"/>
                </a:ext>
              </a:extLst>
            </p:cNvPr>
            <p:cNvSpPr txBox="1"/>
            <p:nvPr/>
          </p:nvSpPr>
          <p:spPr>
            <a:xfrm>
              <a:off x="6312693" y="1540582"/>
              <a:ext cx="352425" cy="302399"/>
            </a:xfrm>
            <a:prstGeom prst="rect">
              <a:avLst/>
            </a:prstGeom>
          </p:spPr>
          <p:txBody>
            <a:bodyPr vert="horz" wrap="square" lIns="0" tIns="0" rIns="0" bIns="0" rtlCol="0" anchor="t" anchorCtr="0">
              <a:noAutofit/>
            </a:bodyPr>
            <a:lstStyle/>
            <a:p>
              <a:pPr algn="ctr"/>
              <a:r>
                <a:rPr lang="en-US" sz="1400" b="1">
                  <a:latin typeface="+mj-lt"/>
                </a:rPr>
                <a:t>81%</a:t>
              </a:r>
              <a:endParaRPr lang="en-GB" sz="1400" b="1">
                <a:latin typeface="+mj-lt"/>
              </a:endParaRPr>
            </a:p>
          </p:txBody>
        </p:sp>
      </p:grpSp>
      <p:sp>
        <p:nvSpPr>
          <p:cNvPr id="30" name="TextBox 29">
            <a:extLst>
              <a:ext uri="{FF2B5EF4-FFF2-40B4-BE49-F238E27FC236}">
                <a16:creationId xmlns:a16="http://schemas.microsoft.com/office/drawing/2014/main" id="{B7E82DD0-130E-A147-90A2-35EA73A0B5D6}"/>
              </a:ext>
            </a:extLst>
          </p:cNvPr>
          <p:cNvSpPr txBox="1"/>
          <p:nvPr/>
        </p:nvSpPr>
        <p:spPr>
          <a:xfrm>
            <a:off x="10036969" y="357227"/>
            <a:ext cx="1061994" cy="395871"/>
          </a:xfrm>
          <a:prstGeom prst="rect">
            <a:avLst/>
          </a:prstGeom>
        </p:spPr>
        <p:txBody>
          <a:bodyPr vert="horz" wrap="square" lIns="0" tIns="0" rIns="0" bIns="0" rtlCol="0" anchor="t" anchorCtr="0">
            <a:noAutofit/>
          </a:bodyPr>
          <a:lstStyle/>
          <a:p>
            <a:pPr algn="ctr"/>
            <a:r>
              <a:rPr lang="en-US" sz="1050" b="1">
                <a:latin typeface="+mj-lt"/>
              </a:rPr>
              <a:t>(% very/ quite important)</a:t>
            </a:r>
            <a:endParaRPr lang="en-GB" sz="1050" b="1">
              <a:latin typeface="+mj-lt"/>
            </a:endParaRPr>
          </a:p>
        </p:txBody>
      </p:sp>
      <p:cxnSp>
        <p:nvCxnSpPr>
          <p:cNvPr id="38" name="Straight Connector 37">
            <a:extLst>
              <a:ext uri="{FF2B5EF4-FFF2-40B4-BE49-F238E27FC236}">
                <a16:creationId xmlns:a16="http://schemas.microsoft.com/office/drawing/2014/main" id="{00B2D67A-EE29-B01C-F71E-3208BD4747D0}"/>
              </a:ext>
            </a:extLst>
          </p:cNvPr>
          <p:cNvCxnSpPr>
            <a:cxnSpLocks/>
          </p:cNvCxnSpPr>
          <p:nvPr/>
        </p:nvCxnSpPr>
        <p:spPr>
          <a:xfrm>
            <a:off x="5857675" y="1399981"/>
            <a:ext cx="6070194"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1EC548EE-DA84-7893-5D4C-AAF08ACCA2F6}"/>
              </a:ext>
            </a:extLst>
          </p:cNvPr>
          <p:cNvSpPr txBox="1"/>
          <p:nvPr/>
        </p:nvSpPr>
        <p:spPr>
          <a:xfrm>
            <a:off x="11094274" y="359246"/>
            <a:ext cx="1061994" cy="395871"/>
          </a:xfrm>
          <a:prstGeom prst="rect">
            <a:avLst/>
          </a:prstGeom>
        </p:spPr>
        <p:txBody>
          <a:bodyPr vert="horz" wrap="square" lIns="0" tIns="0" rIns="0" bIns="0" rtlCol="0" anchor="t" anchorCtr="0">
            <a:noAutofit/>
          </a:bodyPr>
          <a:lstStyle/>
          <a:p>
            <a:pPr algn="ctr"/>
            <a:r>
              <a:rPr lang="en-US" sz="1050" b="1">
                <a:latin typeface="+mj-lt"/>
              </a:rPr>
              <a:t>(% very</a:t>
            </a:r>
          </a:p>
          <a:p>
            <a:pPr algn="ctr"/>
            <a:r>
              <a:rPr lang="en-US" sz="1050" b="1">
                <a:latin typeface="+mj-lt"/>
              </a:rPr>
              <a:t> important)</a:t>
            </a:r>
            <a:endParaRPr lang="en-GB" sz="1050" b="1">
              <a:latin typeface="+mj-lt"/>
            </a:endParaRPr>
          </a:p>
        </p:txBody>
      </p:sp>
      <p:cxnSp>
        <p:nvCxnSpPr>
          <p:cNvPr id="59" name="Straight Connector 58">
            <a:extLst>
              <a:ext uri="{FF2B5EF4-FFF2-40B4-BE49-F238E27FC236}">
                <a16:creationId xmlns:a16="http://schemas.microsoft.com/office/drawing/2014/main" id="{937B0DF5-7125-D004-AF2F-AA8576555108}"/>
              </a:ext>
            </a:extLst>
          </p:cNvPr>
          <p:cNvCxnSpPr>
            <a:cxnSpLocks/>
          </p:cNvCxnSpPr>
          <p:nvPr/>
        </p:nvCxnSpPr>
        <p:spPr>
          <a:xfrm>
            <a:off x="5857675" y="2828731"/>
            <a:ext cx="6070194"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D01A231-DD60-5B82-4548-291F55D9041F}"/>
              </a:ext>
            </a:extLst>
          </p:cNvPr>
          <p:cNvCxnSpPr>
            <a:cxnSpLocks/>
          </p:cNvCxnSpPr>
          <p:nvPr/>
        </p:nvCxnSpPr>
        <p:spPr>
          <a:xfrm>
            <a:off x="5857675" y="3552631"/>
            <a:ext cx="6070194"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C950B71-A5E3-FCDB-9BB7-F3B334EF07E3}"/>
              </a:ext>
            </a:extLst>
          </p:cNvPr>
          <p:cNvCxnSpPr>
            <a:cxnSpLocks/>
          </p:cNvCxnSpPr>
          <p:nvPr/>
        </p:nvCxnSpPr>
        <p:spPr>
          <a:xfrm>
            <a:off x="5838577" y="4967843"/>
            <a:ext cx="6070194"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49F0B95-AD85-282B-29C2-8083CEC5679A}"/>
              </a:ext>
            </a:extLst>
          </p:cNvPr>
          <p:cNvCxnSpPr>
            <a:cxnSpLocks/>
          </p:cNvCxnSpPr>
          <p:nvPr/>
        </p:nvCxnSpPr>
        <p:spPr>
          <a:xfrm>
            <a:off x="5838577" y="5684531"/>
            <a:ext cx="6070194"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25FF63C-091C-AF93-44D6-A8630CE7B661}"/>
              </a:ext>
            </a:extLst>
          </p:cNvPr>
          <p:cNvCxnSpPr>
            <a:cxnSpLocks/>
          </p:cNvCxnSpPr>
          <p:nvPr/>
        </p:nvCxnSpPr>
        <p:spPr>
          <a:xfrm>
            <a:off x="5857675" y="2114356"/>
            <a:ext cx="6070194"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78A14593-3062-81B5-57CE-279D744821E2}"/>
              </a:ext>
            </a:extLst>
          </p:cNvPr>
          <p:cNvGraphicFramePr/>
          <p:nvPr>
            <p:extLst>
              <p:ext uri="{D42A27DB-BD31-4B8C-83A1-F6EECF244321}">
                <p14:modId xmlns:p14="http://schemas.microsoft.com/office/powerpoint/2010/main" val="9394470"/>
              </p:ext>
            </p:extLst>
          </p:nvPr>
        </p:nvGraphicFramePr>
        <p:xfrm>
          <a:off x="11045365" y="1306244"/>
          <a:ext cx="1128769" cy="897663"/>
        </p:xfrm>
        <a:graphic>
          <a:graphicData uri="http://schemas.openxmlformats.org/drawingml/2006/chart">
            <c:chart xmlns:c="http://schemas.openxmlformats.org/drawingml/2006/chart" xmlns:r="http://schemas.openxmlformats.org/officeDocument/2006/relationships" r:id="rId9"/>
          </a:graphicData>
        </a:graphic>
      </p:graphicFrame>
      <p:sp>
        <p:nvSpPr>
          <p:cNvPr id="27" name="TextBox 26">
            <a:extLst>
              <a:ext uri="{FF2B5EF4-FFF2-40B4-BE49-F238E27FC236}">
                <a16:creationId xmlns:a16="http://schemas.microsoft.com/office/drawing/2014/main" id="{E5FD11BE-E25A-36FE-6661-5801B2D6D3A5}"/>
              </a:ext>
            </a:extLst>
          </p:cNvPr>
          <p:cNvSpPr txBox="1"/>
          <p:nvPr/>
        </p:nvSpPr>
        <p:spPr>
          <a:xfrm>
            <a:off x="11440407" y="1641033"/>
            <a:ext cx="352425" cy="302399"/>
          </a:xfrm>
          <a:prstGeom prst="rect">
            <a:avLst/>
          </a:prstGeom>
        </p:spPr>
        <p:txBody>
          <a:bodyPr vert="horz" wrap="square" lIns="0" tIns="0" rIns="0" bIns="0" rtlCol="0" anchor="t" anchorCtr="0">
            <a:noAutofit/>
          </a:bodyPr>
          <a:lstStyle/>
          <a:p>
            <a:pPr algn="ctr"/>
            <a:r>
              <a:rPr lang="en-US" sz="1400" b="1">
                <a:latin typeface="+mj-lt"/>
              </a:rPr>
              <a:t>40%</a:t>
            </a:r>
            <a:endParaRPr lang="en-GB" sz="1400" b="1">
              <a:latin typeface="+mj-lt"/>
            </a:endParaRPr>
          </a:p>
        </p:txBody>
      </p:sp>
      <p:grpSp>
        <p:nvGrpSpPr>
          <p:cNvPr id="28" name="Group 27">
            <a:extLst>
              <a:ext uri="{FF2B5EF4-FFF2-40B4-BE49-F238E27FC236}">
                <a16:creationId xmlns:a16="http://schemas.microsoft.com/office/drawing/2014/main" id="{0682869E-FE35-0577-B8BF-A8E90B75B078}"/>
              </a:ext>
            </a:extLst>
          </p:cNvPr>
          <p:cNvGrpSpPr/>
          <p:nvPr/>
        </p:nvGrpSpPr>
        <p:grpSpPr>
          <a:xfrm>
            <a:off x="11045365" y="2025910"/>
            <a:ext cx="1128769" cy="897663"/>
            <a:chOff x="390517" y="2631023"/>
            <a:chExt cx="1128769" cy="897663"/>
          </a:xfrm>
        </p:grpSpPr>
        <p:graphicFrame>
          <p:nvGraphicFramePr>
            <p:cNvPr id="29" name="Chart 28">
              <a:extLst>
                <a:ext uri="{FF2B5EF4-FFF2-40B4-BE49-F238E27FC236}">
                  <a16:creationId xmlns:a16="http://schemas.microsoft.com/office/drawing/2014/main" id="{48A7D1B9-E68A-84F8-FC3D-882CCE987AA7}"/>
                </a:ext>
              </a:extLst>
            </p:cNvPr>
            <p:cNvGraphicFramePr/>
            <p:nvPr>
              <p:extLst>
                <p:ext uri="{D42A27DB-BD31-4B8C-83A1-F6EECF244321}">
                  <p14:modId xmlns:p14="http://schemas.microsoft.com/office/powerpoint/2010/main" val="3662265225"/>
                </p:ext>
              </p:extLst>
            </p:nvPr>
          </p:nvGraphicFramePr>
          <p:xfrm>
            <a:off x="390517" y="2631023"/>
            <a:ext cx="1128769" cy="897663"/>
          </p:xfrm>
          <a:graphic>
            <a:graphicData uri="http://schemas.openxmlformats.org/drawingml/2006/chart">
              <c:chart xmlns:c="http://schemas.openxmlformats.org/drawingml/2006/chart" xmlns:r="http://schemas.openxmlformats.org/officeDocument/2006/relationships" r:id="rId10"/>
            </a:graphicData>
          </a:graphic>
        </p:graphicFrame>
        <p:sp>
          <p:nvSpPr>
            <p:cNvPr id="37" name="TextBox 36">
              <a:extLst>
                <a:ext uri="{FF2B5EF4-FFF2-40B4-BE49-F238E27FC236}">
                  <a16:creationId xmlns:a16="http://schemas.microsoft.com/office/drawing/2014/main" id="{FDD993E5-FF2A-D325-BE20-1D63F4F99624}"/>
                </a:ext>
              </a:extLst>
            </p:cNvPr>
            <p:cNvSpPr txBox="1"/>
            <p:nvPr/>
          </p:nvSpPr>
          <p:spPr>
            <a:xfrm>
              <a:off x="778686" y="2975096"/>
              <a:ext cx="352425" cy="302399"/>
            </a:xfrm>
            <a:prstGeom prst="rect">
              <a:avLst/>
            </a:prstGeom>
          </p:spPr>
          <p:txBody>
            <a:bodyPr vert="horz" wrap="square" lIns="0" tIns="0" rIns="0" bIns="0" rtlCol="0" anchor="t" anchorCtr="0">
              <a:noAutofit/>
            </a:bodyPr>
            <a:lstStyle/>
            <a:p>
              <a:pPr algn="ctr"/>
              <a:r>
                <a:rPr lang="en-US" sz="1400" b="1">
                  <a:latin typeface="+mj-lt"/>
                </a:rPr>
                <a:t>40%</a:t>
              </a:r>
              <a:endParaRPr lang="en-GB" sz="1400" b="1">
                <a:latin typeface="+mj-lt"/>
              </a:endParaRPr>
            </a:p>
          </p:txBody>
        </p:sp>
      </p:grpSp>
      <p:grpSp>
        <p:nvGrpSpPr>
          <p:cNvPr id="42" name="Group 41">
            <a:extLst>
              <a:ext uri="{FF2B5EF4-FFF2-40B4-BE49-F238E27FC236}">
                <a16:creationId xmlns:a16="http://schemas.microsoft.com/office/drawing/2014/main" id="{1F38B5B1-9068-A9F7-2785-9C81AE118382}"/>
              </a:ext>
            </a:extLst>
          </p:cNvPr>
          <p:cNvGrpSpPr/>
          <p:nvPr/>
        </p:nvGrpSpPr>
        <p:grpSpPr>
          <a:xfrm>
            <a:off x="11045365" y="4162452"/>
            <a:ext cx="1128769" cy="897663"/>
            <a:chOff x="390521" y="4060047"/>
            <a:chExt cx="1128769" cy="897663"/>
          </a:xfrm>
        </p:grpSpPr>
        <p:graphicFrame>
          <p:nvGraphicFramePr>
            <p:cNvPr id="43" name="Chart 42">
              <a:extLst>
                <a:ext uri="{FF2B5EF4-FFF2-40B4-BE49-F238E27FC236}">
                  <a16:creationId xmlns:a16="http://schemas.microsoft.com/office/drawing/2014/main" id="{1027817F-2C4F-E3B0-5209-44C88126FFE9}"/>
                </a:ext>
              </a:extLst>
            </p:cNvPr>
            <p:cNvGraphicFramePr/>
            <p:nvPr>
              <p:extLst>
                <p:ext uri="{D42A27DB-BD31-4B8C-83A1-F6EECF244321}">
                  <p14:modId xmlns:p14="http://schemas.microsoft.com/office/powerpoint/2010/main" val="3742120451"/>
                </p:ext>
              </p:extLst>
            </p:nvPr>
          </p:nvGraphicFramePr>
          <p:xfrm>
            <a:off x="390521" y="4060047"/>
            <a:ext cx="1128769" cy="897663"/>
          </p:xfrm>
          <a:graphic>
            <a:graphicData uri="http://schemas.openxmlformats.org/drawingml/2006/chart">
              <c:chart xmlns:c="http://schemas.openxmlformats.org/drawingml/2006/chart" xmlns:r="http://schemas.openxmlformats.org/officeDocument/2006/relationships" r:id="rId11"/>
            </a:graphicData>
          </a:graphic>
        </p:graphicFrame>
        <p:sp>
          <p:nvSpPr>
            <p:cNvPr id="44" name="TextBox 43">
              <a:extLst>
                <a:ext uri="{FF2B5EF4-FFF2-40B4-BE49-F238E27FC236}">
                  <a16:creationId xmlns:a16="http://schemas.microsoft.com/office/drawing/2014/main" id="{A65121A8-097D-B2D7-968C-0E362C59DDA3}"/>
                </a:ext>
              </a:extLst>
            </p:cNvPr>
            <p:cNvSpPr txBox="1"/>
            <p:nvPr/>
          </p:nvSpPr>
          <p:spPr>
            <a:xfrm>
              <a:off x="778685" y="4398596"/>
              <a:ext cx="352425" cy="302399"/>
            </a:xfrm>
            <a:prstGeom prst="rect">
              <a:avLst/>
            </a:prstGeom>
          </p:spPr>
          <p:txBody>
            <a:bodyPr vert="horz" wrap="square" lIns="0" tIns="0" rIns="0" bIns="0" rtlCol="0" anchor="t" anchorCtr="0">
              <a:noAutofit/>
            </a:bodyPr>
            <a:lstStyle/>
            <a:p>
              <a:pPr algn="ctr"/>
              <a:r>
                <a:rPr lang="en-US" sz="1400" b="1">
                  <a:latin typeface="+mj-lt"/>
                </a:rPr>
                <a:t>41%</a:t>
              </a:r>
              <a:endParaRPr lang="en-GB" sz="1400" b="1">
                <a:latin typeface="+mj-lt"/>
              </a:endParaRPr>
            </a:p>
          </p:txBody>
        </p:sp>
      </p:grpSp>
      <p:grpSp>
        <p:nvGrpSpPr>
          <p:cNvPr id="46" name="Group 45">
            <a:extLst>
              <a:ext uri="{FF2B5EF4-FFF2-40B4-BE49-F238E27FC236}">
                <a16:creationId xmlns:a16="http://schemas.microsoft.com/office/drawing/2014/main" id="{9D12A8F0-A92D-432D-8DA7-BAF03DBD6E09}"/>
              </a:ext>
            </a:extLst>
          </p:cNvPr>
          <p:cNvGrpSpPr/>
          <p:nvPr/>
        </p:nvGrpSpPr>
        <p:grpSpPr>
          <a:xfrm>
            <a:off x="11045365" y="4882118"/>
            <a:ext cx="1128769" cy="897663"/>
            <a:chOff x="390520" y="4809405"/>
            <a:chExt cx="1128769" cy="897663"/>
          </a:xfrm>
        </p:grpSpPr>
        <p:graphicFrame>
          <p:nvGraphicFramePr>
            <p:cNvPr id="47" name="Chart 46">
              <a:extLst>
                <a:ext uri="{FF2B5EF4-FFF2-40B4-BE49-F238E27FC236}">
                  <a16:creationId xmlns:a16="http://schemas.microsoft.com/office/drawing/2014/main" id="{E9852AA1-2AA6-14B0-89E0-8C08BCBB7CC7}"/>
                </a:ext>
              </a:extLst>
            </p:cNvPr>
            <p:cNvGraphicFramePr/>
            <p:nvPr>
              <p:extLst>
                <p:ext uri="{D42A27DB-BD31-4B8C-83A1-F6EECF244321}">
                  <p14:modId xmlns:p14="http://schemas.microsoft.com/office/powerpoint/2010/main" val="3335679629"/>
                </p:ext>
              </p:extLst>
            </p:nvPr>
          </p:nvGraphicFramePr>
          <p:xfrm>
            <a:off x="390520" y="4809405"/>
            <a:ext cx="1128769" cy="897663"/>
          </p:xfrm>
          <a:graphic>
            <a:graphicData uri="http://schemas.openxmlformats.org/drawingml/2006/chart">
              <c:chart xmlns:c="http://schemas.openxmlformats.org/drawingml/2006/chart" xmlns:r="http://schemas.openxmlformats.org/officeDocument/2006/relationships" r:id="rId12"/>
            </a:graphicData>
          </a:graphic>
        </p:graphicFrame>
        <p:sp>
          <p:nvSpPr>
            <p:cNvPr id="48" name="TextBox 47">
              <a:extLst>
                <a:ext uri="{FF2B5EF4-FFF2-40B4-BE49-F238E27FC236}">
                  <a16:creationId xmlns:a16="http://schemas.microsoft.com/office/drawing/2014/main" id="{DFABAEF3-3611-69F6-B962-EE870B16F1D3}"/>
                </a:ext>
              </a:extLst>
            </p:cNvPr>
            <p:cNvSpPr txBox="1"/>
            <p:nvPr/>
          </p:nvSpPr>
          <p:spPr>
            <a:xfrm>
              <a:off x="778684" y="5163140"/>
              <a:ext cx="352425" cy="302399"/>
            </a:xfrm>
            <a:prstGeom prst="rect">
              <a:avLst/>
            </a:prstGeom>
          </p:spPr>
          <p:txBody>
            <a:bodyPr vert="horz" wrap="square" lIns="0" tIns="0" rIns="0" bIns="0" rtlCol="0" anchor="t" anchorCtr="0">
              <a:noAutofit/>
            </a:bodyPr>
            <a:lstStyle/>
            <a:p>
              <a:pPr algn="ctr"/>
              <a:r>
                <a:rPr lang="en-US" sz="1400" b="1">
                  <a:latin typeface="+mj-lt"/>
                </a:rPr>
                <a:t>34%</a:t>
              </a:r>
              <a:endParaRPr lang="en-GB" sz="1400" b="1">
                <a:latin typeface="+mj-lt"/>
              </a:endParaRPr>
            </a:p>
          </p:txBody>
        </p:sp>
      </p:grpSp>
      <p:grpSp>
        <p:nvGrpSpPr>
          <p:cNvPr id="49" name="Group 48">
            <a:extLst>
              <a:ext uri="{FF2B5EF4-FFF2-40B4-BE49-F238E27FC236}">
                <a16:creationId xmlns:a16="http://schemas.microsoft.com/office/drawing/2014/main" id="{8C2F7FFC-2CFD-C0F2-9B39-FCD0E4C9D891}"/>
              </a:ext>
            </a:extLst>
          </p:cNvPr>
          <p:cNvGrpSpPr/>
          <p:nvPr/>
        </p:nvGrpSpPr>
        <p:grpSpPr>
          <a:xfrm>
            <a:off x="11045365" y="5601782"/>
            <a:ext cx="1128769" cy="897663"/>
            <a:chOff x="390504" y="5504841"/>
            <a:chExt cx="1128769" cy="897663"/>
          </a:xfrm>
        </p:grpSpPr>
        <p:graphicFrame>
          <p:nvGraphicFramePr>
            <p:cNvPr id="50" name="Chart 49">
              <a:extLst>
                <a:ext uri="{FF2B5EF4-FFF2-40B4-BE49-F238E27FC236}">
                  <a16:creationId xmlns:a16="http://schemas.microsoft.com/office/drawing/2014/main" id="{A231E6B9-FEDB-ED82-2460-09853BD65015}"/>
                </a:ext>
              </a:extLst>
            </p:cNvPr>
            <p:cNvGraphicFramePr/>
            <p:nvPr>
              <p:extLst>
                <p:ext uri="{D42A27DB-BD31-4B8C-83A1-F6EECF244321}">
                  <p14:modId xmlns:p14="http://schemas.microsoft.com/office/powerpoint/2010/main" val="3085504944"/>
                </p:ext>
              </p:extLst>
            </p:nvPr>
          </p:nvGraphicFramePr>
          <p:xfrm>
            <a:off x="390504" y="5504841"/>
            <a:ext cx="1128769" cy="897663"/>
          </p:xfrm>
          <a:graphic>
            <a:graphicData uri="http://schemas.openxmlformats.org/drawingml/2006/chart">
              <c:chart xmlns:c="http://schemas.openxmlformats.org/drawingml/2006/chart" xmlns:r="http://schemas.openxmlformats.org/officeDocument/2006/relationships" r:id="rId13"/>
            </a:graphicData>
          </a:graphic>
        </p:graphicFrame>
        <p:sp>
          <p:nvSpPr>
            <p:cNvPr id="51" name="TextBox 50">
              <a:extLst>
                <a:ext uri="{FF2B5EF4-FFF2-40B4-BE49-F238E27FC236}">
                  <a16:creationId xmlns:a16="http://schemas.microsoft.com/office/drawing/2014/main" id="{9988581D-772B-614D-99F3-C4F4D0EEA8C4}"/>
                </a:ext>
              </a:extLst>
            </p:cNvPr>
            <p:cNvSpPr txBox="1"/>
            <p:nvPr/>
          </p:nvSpPr>
          <p:spPr>
            <a:xfrm>
              <a:off x="778668" y="5850843"/>
              <a:ext cx="352425" cy="302399"/>
            </a:xfrm>
            <a:prstGeom prst="rect">
              <a:avLst/>
            </a:prstGeom>
          </p:spPr>
          <p:txBody>
            <a:bodyPr vert="horz" wrap="square" lIns="0" tIns="0" rIns="0" bIns="0" rtlCol="0" anchor="t" anchorCtr="0">
              <a:noAutofit/>
            </a:bodyPr>
            <a:lstStyle/>
            <a:p>
              <a:pPr algn="ctr"/>
              <a:r>
                <a:rPr lang="en-US" sz="1400" b="1">
                  <a:latin typeface="+mj-lt"/>
                </a:rPr>
                <a:t>22%</a:t>
              </a:r>
              <a:endParaRPr lang="en-GB" sz="1400" b="1">
                <a:latin typeface="+mj-lt"/>
              </a:endParaRPr>
            </a:p>
          </p:txBody>
        </p:sp>
      </p:grpSp>
      <p:grpSp>
        <p:nvGrpSpPr>
          <p:cNvPr id="52" name="Group 51">
            <a:extLst>
              <a:ext uri="{FF2B5EF4-FFF2-40B4-BE49-F238E27FC236}">
                <a16:creationId xmlns:a16="http://schemas.microsoft.com/office/drawing/2014/main" id="{8A8F5C85-1587-711B-1BD1-D26B3C702760}"/>
              </a:ext>
            </a:extLst>
          </p:cNvPr>
          <p:cNvGrpSpPr/>
          <p:nvPr/>
        </p:nvGrpSpPr>
        <p:grpSpPr>
          <a:xfrm>
            <a:off x="11045365" y="586578"/>
            <a:ext cx="1128769" cy="897663"/>
            <a:chOff x="5924529" y="1186847"/>
            <a:chExt cx="1128769" cy="897663"/>
          </a:xfrm>
        </p:grpSpPr>
        <p:graphicFrame>
          <p:nvGraphicFramePr>
            <p:cNvPr id="53" name="Chart 52">
              <a:extLst>
                <a:ext uri="{FF2B5EF4-FFF2-40B4-BE49-F238E27FC236}">
                  <a16:creationId xmlns:a16="http://schemas.microsoft.com/office/drawing/2014/main" id="{0F24BEEE-C54B-1576-805A-5C827D86451B}"/>
                </a:ext>
              </a:extLst>
            </p:cNvPr>
            <p:cNvGraphicFramePr/>
            <p:nvPr>
              <p:extLst>
                <p:ext uri="{D42A27DB-BD31-4B8C-83A1-F6EECF244321}">
                  <p14:modId xmlns:p14="http://schemas.microsoft.com/office/powerpoint/2010/main" val="392518145"/>
                </p:ext>
              </p:extLst>
            </p:nvPr>
          </p:nvGraphicFramePr>
          <p:xfrm>
            <a:off x="5924529" y="1186847"/>
            <a:ext cx="1128769" cy="897663"/>
          </p:xfrm>
          <a:graphic>
            <a:graphicData uri="http://schemas.openxmlformats.org/drawingml/2006/chart">
              <c:chart xmlns:c="http://schemas.openxmlformats.org/drawingml/2006/chart" xmlns:r="http://schemas.openxmlformats.org/officeDocument/2006/relationships" r:id="rId14"/>
            </a:graphicData>
          </a:graphic>
        </p:graphicFrame>
        <p:sp>
          <p:nvSpPr>
            <p:cNvPr id="54" name="TextBox 53">
              <a:extLst>
                <a:ext uri="{FF2B5EF4-FFF2-40B4-BE49-F238E27FC236}">
                  <a16:creationId xmlns:a16="http://schemas.microsoft.com/office/drawing/2014/main" id="{26D5E2A7-0BE2-7547-179B-F1D41B96D1FC}"/>
                </a:ext>
              </a:extLst>
            </p:cNvPr>
            <p:cNvSpPr txBox="1"/>
            <p:nvPr/>
          </p:nvSpPr>
          <p:spPr>
            <a:xfrm>
              <a:off x="6312693" y="1523648"/>
              <a:ext cx="352425" cy="302399"/>
            </a:xfrm>
            <a:prstGeom prst="rect">
              <a:avLst/>
            </a:prstGeom>
          </p:spPr>
          <p:txBody>
            <a:bodyPr vert="horz" wrap="square" lIns="0" tIns="0" rIns="0" bIns="0" rtlCol="0" anchor="t" anchorCtr="0">
              <a:noAutofit/>
            </a:bodyPr>
            <a:lstStyle/>
            <a:p>
              <a:pPr algn="ctr"/>
              <a:r>
                <a:rPr lang="en-US" sz="1400" b="1">
                  <a:latin typeface="+mj-lt"/>
                </a:rPr>
                <a:t>48%</a:t>
              </a:r>
              <a:endParaRPr lang="en-GB" sz="1400" b="1">
                <a:latin typeface="+mj-lt"/>
              </a:endParaRPr>
            </a:p>
          </p:txBody>
        </p:sp>
      </p:grpSp>
      <p:sp>
        <p:nvSpPr>
          <p:cNvPr id="58" name="TextBox 57">
            <a:extLst>
              <a:ext uri="{FF2B5EF4-FFF2-40B4-BE49-F238E27FC236}">
                <a16:creationId xmlns:a16="http://schemas.microsoft.com/office/drawing/2014/main" id="{E0CB7CDA-BE99-2C67-FED8-6A1F24C03B96}"/>
              </a:ext>
            </a:extLst>
          </p:cNvPr>
          <p:cNvSpPr txBox="1"/>
          <p:nvPr/>
        </p:nvSpPr>
        <p:spPr>
          <a:xfrm>
            <a:off x="5857674" y="3730351"/>
            <a:ext cx="4212771" cy="302399"/>
          </a:xfrm>
          <a:prstGeom prst="rect">
            <a:avLst/>
          </a:prstGeom>
        </p:spPr>
        <p:txBody>
          <a:bodyPr vert="horz" wrap="square" lIns="0" tIns="0" rIns="0" bIns="0" rtlCol="0" anchor="t" anchorCtr="0">
            <a:noAutofit/>
          </a:bodyPr>
          <a:lstStyle/>
          <a:p>
            <a:r>
              <a:rPr lang="en-US">
                <a:latin typeface="+mj-lt"/>
              </a:rPr>
              <a:t>The train taking as little time as possible</a:t>
            </a:r>
            <a:endParaRPr lang="en-GB">
              <a:latin typeface="+mj-lt"/>
            </a:endParaRPr>
          </a:p>
        </p:txBody>
      </p:sp>
      <p:grpSp>
        <p:nvGrpSpPr>
          <p:cNvPr id="66" name="Group 65">
            <a:extLst>
              <a:ext uri="{FF2B5EF4-FFF2-40B4-BE49-F238E27FC236}">
                <a16:creationId xmlns:a16="http://schemas.microsoft.com/office/drawing/2014/main" id="{84BC6EBA-CBB3-5ADC-5249-41F586DD3EAD}"/>
              </a:ext>
            </a:extLst>
          </p:cNvPr>
          <p:cNvGrpSpPr/>
          <p:nvPr/>
        </p:nvGrpSpPr>
        <p:grpSpPr>
          <a:xfrm>
            <a:off x="10002454" y="3432718"/>
            <a:ext cx="1128769" cy="897663"/>
            <a:chOff x="390519" y="3351946"/>
            <a:chExt cx="1128769" cy="897663"/>
          </a:xfrm>
        </p:grpSpPr>
        <p:graphicFrame>
          <p:nvGraphicFramePr>
            <p:cNvPr id="67" name="Chart 66">
              <a:extLst>
                <a:ext uri="{FF2B5EF4-FFF2-40B4-BE49-F238E27FC236}">
                  <a16:creationId xmlns:a16="http://schemas.microsoft.com/office/drawing/2014/main" id="{EB83162C-6993-415C-40CB-322881E8CC13}"/>
                </a:ext>
              </a:extLst>
            </p:cNvPr>
            <p:cNvGraphicFramePr/>
            <p:nvPr>
              <p:extLst>
                <p:ext uri="{D42A27DB-BD31-4B8C-83A1-F6EECF244321}">
                  <p14:modId xmlns:p14="http://schemas.microsoft.com/office/powerpoint/2010/main" val="3645502332"/>
                </p:ext>
              </p:extLst>
            </p:nvPr>
          </p:nvGraphicFramePr>
          <p:xfrm>
            <a:off x="390519" y="3351946"/>
            <a:ext cx="1128769" cy="897663"/>
          </p:xfrm>
          <a:graphic>
            <a:graphicData uri="http://schemas.openxmlformats.org/drawingml/2006/chart">
              <c:chart xmlns:c="http://schemas.openxmlformats.org/drawingml/2006/chart" xmlns:r="http://schemas.openxmlformats.org/officeDocument/2006/relationships" r:id="rId15"/>
            </a:graphicData>
          </a:graphic>
        </p:graphicFrame>
        <p:sp>
          <p:nvSpPr>
            <p:cNvPr id="68" name="TextBox 67">
              <a:extLst>
                <a:ext uri="{FF2B5EF4-FFF2-40B4-BE49-F238E27FC236}">
                  <a16:creationId xmlns:a16="http://schemas.microsoft.com/office/drawing/2014/main" id="{1F7EE9D7-1910-C435-9B16-A17E6FC27254}"/>
                </a:ext>
              </a:extLst>
            </p:cNvPr>
            <p:cNvSpPr txBox="1"/>
            <p:nvPr/>
          </p:nvSpPr>
          <p:spPr>
            <a:xfrm>
              <a:off x="778684" y="3695231"/>
              <a:ext cx="352425" cy="302399"/>
            </a:xfrm>
            <a:prstGeom prst="rect">
              <a:avLst/>
            </a:prstGeom>
          </p:spPr>
          <p:txBody>
            <a:bodyPr vert="horz" wrap="square" lIns="0" tIns="0" rIns="0" bIns="0" rtlCol="0" anchor="t" anchorCtr="0">
              <a:noAutofit/>
            </a:bodyPr>
            <a:lstStyle/>
            <a:p>
              <a:pPr algn="ctr"/>
              <a:r>
                <a:rPr lang="en-US" sz="1400" b="1">
                  <a:latin typeface="+mj-lt"/>
                </a:rPr>
                <a:t>72%</a:t>
              </a:r>
              <a:endParaRPr lang="en-GB" sz="1400" b="1">
                <a:latin typeface="+mj-lt"/>
              </a:endParaRPr>
            </a:p>
          </p:txBody>
        </p:sp>
      </p:grpSp>
      <p:grpSp>
        <p:nvGrpSpPr>
          <p:cNvPr id="69" name="Group 68">
            <a:extLst>
              <a:ext uri="{FF2B5EF4-FFF2-40B4-BE49-F238E27FC236}">
                <a16:creationId xmlns:a16="http://schemas.microsoft.com/office/drawing/2014/main" id="{5437A59F-07C2-DC88-48C2-BABD9D2ADF5E}"/>
              </a:ext>
            </a:extLst>
          </p:cNvPr>
          <p:cNvGrpSpPr/>
          <p:nvPr/>
        </p:nvGrpSpPr>
        <p:grpSpPr>
          <a:xfrm>
            <a:off x="11045365" y="2765219"/>
            <a:ext cx="1128769" cy="897663"/>
            <a:chOff x="390517" y="2631023"/>
            <a:chExt cx="1128769" cy="897663"/>
          </a:xfrm>
        </p:grpSpPr>
        <p:graphicFrame>
          <p:nvGraphicFramePr>
            <p:cNvPr id="70" name="Chart 69">
              <a:extLst>
                <a:ext uri="{FF2B5EF4-FFF2-40B4-BE49-F238E27FC236}">
                  <a16:creationId xmlns:a16="http://schemas.microsoft.com/office/drawing/2014/main" id="{18CC354D-DE39-BA62-E5ED-F0FBA80C1692}"/>
                </a:ext>
              </a:extLst>
            </p:cNvPr>
            <p:cNvGraphicFramePr/>
            <p:nvPr>
              <p:extLst>
                <p:ext uri="{D42A27DB-BD31-4B8C-83A1-F6EECF244321}">
                  <p14:modId xmlns:p14="http://schemas.microsoft.com/office/powerpoint/2010/main" val="757965194"/>
                </p:ext>
              </p:extLst>
            </p:nvPr>
          </p:nvGraphicFramePr>
          <p:xfrm>
            <a:off x="390517" y="2631023"/>
            <a:ext cx="1128769" cy="897663"/>
          </p:xfrm>
          <a:graphic>
            <a:graphicData uri="http://schemas.openxmlformats.org/drawingml/2006/chart">
              <c:chart xmlns:c="http://schemas.openxmlformats.org/drawingml/2006/chart" xmlns:r="http://schemas.openxmlformats.org/officeDocument/2006/relationships" r:id="rId16"/>
            </a:graphicData>
          </a:graphic>
        </p:graphicFrame>
        <p:sp>
          <p:nvSpPr>
            <p:cNvPr id="71" name="TextBox 70">
              <a:extLst>
                <a:ext uri="{FF2B5EF4-FFF2-40B4-BE49-F238E27FC236}">
                  <a16:creationId xmlns:a16="http://schemas.microsoft.com/office/drawing/2014/main" id="{4B79E291-22B7-F7B3-1975-01F84F8C0DE7}"/>
                </a:ext>
              </a:extLst>
            </p:cNvPr>
            <p:cNvSpPr txBox="1"/>
            <p:nvPr/>
          </p:nvSpPr>
          <p:spPr>
            <a:xfrm>
              <a:off x="778686" y="2975096"/>
              <a:ext cx="352425" cy="302399"/>
            </a:xfrm>
            <a:prstGeom prst="rect">
              <a:avLst/>
            </a:prstGeom>
          </p:spPr>
          <p:txBody>
            <a:bodyPr vert="horz" wrap="square" lIns="0" tIns="0" rIns="0" bIns="0" rtlCol="0" anchor="t" anchorCtr="0">
              <a:noAutofit/>
            </a:bodyPr>
            <a:lstStyle/>
            <a:p>
              <a:pPr algn="ctr"/>
              <a:r>
                <a:rPr lang="en-US" sz="1400" b="1">
                  <a:latin typeface="+mj-lt"/>
                </a:rPr>
                <a:t>35%</a:t>
              </a:r>
              <a:endParaRPr lang="en-GB" sz="1400" b="1">
                <a:latin typeface="+mj-lt"/>
              </a:endParaRPr>
            </a:p>
          </p:txBody>
        </p:sp>
      </p:grpSp>
      <p:grpSp>
        <p:nvGrpSpPr>
          <p:cNvPr id="72" name="Group 71">
            <a:extLst>
              <a:ext uri="{FF2B5EF4-FFF2-40B4-BE49-F238E27FC236}">
                <a16:creationId xmlns:a16="http://schemas.microsoft.com/office/drawing/2014/main" id="{2464F56B-466C-7374-67A3-8353816AE8BC}"/>
              </a:ext>
            </a:extLst>
          </p:cNvPr>
          <p:cNvGrpSpPr/>
          <p:nvPr/>
        </p:nvGrpSpPr>
        <p:grpSpPr>
          <a:xfrm>
            <a:off x="11045365" y="3473436"/>
            <a:ext cx="1128769" cy="897663"/>
            <a:chOff x="390517" y="2631023"/>
            <a:chExt cx="1128769" cy="897663"/>
          </a:xfrm>
        </p:grpSpPr>
        <p:graphicFrame>
          <p:nvGraphicFramePr>
            <p:cNvPr id="73" name="Chart 72">
              <a:extLst>
                <a:ext uri="{FF2B5EF4-FFF2-40B4-BE49-F238E27FC236}">
                  <a16:creationId xmlns:a16="http://schemas.microsoft.com/office/drawing/2014/main" id="{FCC7825F-6F85-6B88-F93C-2C4CA5E0E282}"/>
                </a:ext>
              </a:extLst>
            </p:cNvPr>
            <p:cNvGraphicFramePr/>
            <p:nvPr>
              <p:extLst>
                <p:ext uri="{D42A27DB-BD31-4B8C-83A1-F6EECF244321}">
                  <p14:modId xmlns:p14="http://schemas.microsoft.com/office/powerpoint/2010/main" val="2249934918"/>
                </p:ext>
              </p:extLst>
            </p:nvPr>
          </p:nvGraphicFramePr>
          <p:xfrm>
            <a:off x="390517" y="2631023"/>
            <a:ext cx="1128769" cy="897663"/>
          </p:xfrm>
          <a:graphic>
            <a:graphicData uri="http://schemas.openxmlformats.org/drawingml/2006/chart">
              <c:chart xmlns:c="http://schemas.openxmlformats.org/drawingml/2006/chart" xmlns:r="http://schemas.openxmlformats.org/officeDocument/2006/relationships" r:id="rId17"/>
            </a:graphicData>
          </a:graphic>
        </p:graphicFrame>
        <p:sp>
          <p:nvSpPr>
            <p:cNvPr id="74" name="TextBox 73">
              <a:extLst>
                <a:ext uri="{FF2B5EF4-FFF2-40B4-BE49-F238E27FC236}">
                  <a16:creationId xmlns:a16="http://schemas.microsoft.com/office/drawing/2014/main" id="{E3A4EC4A-F7ED-FF15-445C-E822065B426A}"/>
                </a:ext>
              </a:extLst>
            </p:cNvPr>
            <p:cNvSpPr txBox="1"/>
            <p:nvPr/>
          </p:nvSpPr>
          <p:spPr>
            <a:xfrm>
              <a:off x="778686" y="2975096"/>
              <a:ext cx="352425" cy="302399"/>
            </a:xfrm>
            <a:prstGeom prst="rect">
              <a:avLst/>
            </a:prstGeom>
          </p:spPr>
          <p:txBody>
            <a:bodyPr vert="horz" wrap="square" lIns="0" tIns="0" rIns="0" bIns="0" rtlCol="0" anchor="t" anchorCtr="0">
              <a:noAutofit/>
            </a:bodyPr>
            <a:lstStyle/>
            <a:p>
              <a:pPr algn="ctr"/>
              <a:r>
                <a:rPr lang="en-US" sz="1400" b="1">
                  <a:latin typeface="+mj-lt"/>
                </a:rPr>
                <a:t>30%</a:t>
              </a:r>
              <a:endParaRPr lang="en-GB" sz="1400" b="1">
                <a:latin typeface="+mj-lt"/>
              </a:endParaRPr>
            </a:p>
          </p:txBody>
        </p:sp>
      </p:grpSp>
      <p:sp>
        <p:nvSpPr>
          <p:cNvPr id="75" name="Rectangle 74">
            <a:extLst>
              <a:ext uri="{FF2B5EF4-FFF2-40B4-BE49-F238E27FC236}">
                <a16:creationId xmlns:a16="http://schemas.microsoft.com/office/drawing/2014/main" id="{60190F98-950B-E259-7C36-4058B203234A}"/>
              </a:ext>
            </a:extLst>
          </p:cNvPr>
          <p:cNvSpPr/>
          <p:nvPr/>
        </p:nvSpPr>
        <p:spPr>
          <a:xfrm>
            <a:off x="5802844" y="257175"/>
            <a:ext cx="6353423" cy="614362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cxnSp>
        <p:nvCxnSpPr>
          <p:cNvPr id="76" name="Straight Connector 75">
            <a:extLst>
              <a:ext uri="{FF2B5EF4-FFF2-40B4-BE49-F238E27FC236}">
                <a16:creationId xmlns:a16="http://schemas.microsoft.com/office/drawing/2014/main" id="{8119353F-2781-75BF-3FA5-4DA9FFF5D59F}"/>
              </a:ext>
            </a:extLst>
          </p:cNvPr>
          <p:cNvCxnSpPr>
            <a:cxnSpLocks/>
          </p:cNvCxnSpPr>
          <p:nvPr/>
        </p:nvCxnSpPr>
        <p:spPr>
          <a:xfrm>
            <a:off x="5886281" y="4247983"/>
            <a:ext cx="6070194"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08CE8C3B-C5CA-FA00-1EDB-AEFC3D9ED56E}"/>
              </a:ext>
            </a:extLst>
          </p:cNvPr>
          <p:cNvSpPr txBox="1"/>
          <p:nvPr/>
        </p:nvSpPr>
        <p:spPr>
          <a:xfrm>
            <a:off x="313097" y="1230923"/>
            <a:ext cx="5270862" cy="5090160"/>
          </a:xfrm>
          <a:prstGeom prst="rect">
            <a:avLst/>
          </a:prstGeom>
        </p:spPr>
        <p:txBody>
          <a:bodyPr vert="horz" lIns="0" tIns="0" rIns="0" bIns="0" rtlCol="0" anchor="t" anchorCtr="0">
            <a:noAutofit/>
          </a:bodyPr>
          <a:lstStyle>
            <a:defPPr>
              <a:defRPr lang="en-US"/>
            </a:defPPr>
            <a:lvl1pPr marR="5080" indent="0" algn="just">
              <a:lnSpc>
                <a:spcPct val="100000"/>
              </a:lnSpc>
              <a:spcBef>
                <a:spcPts val="0"/>
              </a:spcBef>
              <a:spcAft>
                <a:spcPts val="0"/>
              </a:spcAft>
              <a:buFont typeface="Arial" panose="020B0604020202020204" pitchFamily="34" charset="0"/>
              <a:buNone/>
              <a:defRPr sz="1600" b="0" spc="10">
                <a:latin typeface="+mj-lt"/>
                <a:cs typeface="Calibri Light"/>
              </a:defRPr>
            </a:lvl1pPr>
            <a:lvl2pPr marL="0" indent="0">
              <a:lnSpc>
                <a:spcPts val="2000"/>
              </a:lnSpc>
              <a:spcBef>
                <a:spcPts val="0"/>
              </a:spcBef>
              <a:spcAft>
                <a:spcPts val="0"/>
              </a:spcAft>
              <a:buClr>
                <a:srgbClr val="FF5200"/>
              </a:buClr>
              <a:buFont typeface="Calibri" panose="020F0502020204030204" pitchFamily="34" charset="0"/>
              <a:buNone/>
              <a:defRPr sz="1400">
                <a:latin typeface="+mj-lt"/>
              </a:defRPr>
            </a:lvl2pPr>
            <a:lvl3pPr marL="180000" indent="-180000">
              <a:lnSpc>
                <a:spcPts val="2000"/>
              </a:lnSpc>
              <a:spcBef>
                <a:spcPts val="0"/>
              </a:spcBef>
              <a:spcAft>
                <a:spcPts val="0"/>
              </a:spcAft>
              <a:buClr>
                <a:srgbClr val="FF5200"/>
              </a:buClr>
              <a:buFont typeface="Calibri" panose="020F0502020204030204" pitchFamily="34" charset="0"/>
              <a:buChar char="–"/>
              <a:defRPr sz="1400">
                <a:latin typeface="+mj-lt"/>
              </a:defRPr>
            </a:lvl3pPr>
            <a:lvl4pPr marL="0" indent="0">
              <a:lnSpc>
                <a:spcPts val="1800"/>
              </a:lnSpc>
              <a:spcBef>
                <a:spcPts val="0"/>
              </a:spcBef>
              <a:spcAft>
                <a:spcPts val="0"/>
              </a:spcAft>
              <a:buFont typeface="Arial" panose="020B0604020202020204" pitchFamily="34" charset="0"/>
              <a:buNone/>
              <a:defRPr sz="1200">
                <a:latin typeface="+mj-lt"/>
              </a:defRPr>
            </a:lvl4pPr>
            <a:lvl5pPr marL="180000" indent="-180000">
              <a:lnSpc>
                <a:spcPts val="1800"/>
              </a:lnSpc>
              <a:spcBef>
                <a:spcPts val="0"/>
              </a:spcBef>
              <a:spcAft>
                <a:spcPts val="0"/>
              </a:spcAft>
              <a:buClr>
                <a:srgbClr val="FF5200"/>
              </a:buClr>
              <a:buFont typeface="Calibri" panose="020F0502020204030204" pitchFamily="34" charset="0"/>
              <a:buChar char="–"/>
              <a:defRPr sz="12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b="1" dirty="0">
                <a:solidFill>
                  <a:schemeClr val="accent1"/>
                </a:solidFill>
              </a:rPr>
              <a:t>Punctuality is marginally the highest priority and at the ‘very important’ level, cancellations are in the top half of passengers’ rankings   </a:t>
            </a:r>
          </a:p>
          <a:p>
            <a:endParaRPr lang="en-GB" b="1" dirty="0">
              <a:solidFill>
                <a:schemeClr val="accent1"/>
              </a:solidFill>
            </a:endParaRPr>
          </a:p>
          <a:p>
            <a:r>
              <a:rPr lang="en-GB" b="1" dirty="0">
                <a:solidFill>
                  <a:schemeClr val="accent1"/>
                </a:solidFill>
              </a:rPr>
              <a:t>But the data also show that almost all aspects of performance are important for most passengers</a:t>
            </a:r>
          </a:p>
          <a:p>
            <a:endParaRPr lang="en-GB" b="1" dirty="0">
              <a:solidFill>
                <a:schemeClr val="accent1"/>
              </a:solidFill>
            </a:endParaRPr>
          </a:p>
          <a:p>
            <a:r>
              <a:rPr lang="en-GB" b="1" dirty="0">
                <a:solidFill>
                  <a:schemeClr val="accent1"/>
                </a:solidFill>
              </a:rPr>
              <a:t>Variation by passenger type is limited and largely intuitive</a:t>
            </a:r>
          </a:p>
          <a:p>
            <a:endParaRPr lang="en-GB" b="1" dirty="0">
              <a:solidFill>
                <a:schemeClr val="accent1"/>
              </a:solidFill>
            </a:endParaRPr>
          </a:p>
          <a:p>
            <a:pPr marL="465750" lvl="2" indent="-285750">
              <a:lnSpc>
                <a:spcPct val="100000"/>
              </a:lnSpc>
              <a:buClr>
                <a:schemeClr val="accent1"/>
              </a:buClr>
            </a:pPr>
            <a:r>
              <a:rPr lang="en-US" sz="1500" dirty="0"/>
              <a:t>Younger</a:t>
            </a:r>
            <a:r>
              <a:rPr lang="en-GB" sz="1500" dirty="0"/>
              <a:t> respondents (57%) consider Wi-Fi and mobile reception as important, compared to older respondents (47%)</a:t>
            </a:r>
          </a:p>
          <a:p>
            <a:pPr marL="465750" lvl="2" indent="-285750">
              <a:lnSpc>
                <a:spcPct val="100000"/>
              </a:lnSpc>
              <a:buClr>
                <a:schemeClr val="accent1"/>
              </a:buClr>
            </a:pPr>
            <a:r>
              <a:rPr lang="en-GB" sz="1500" dirty="0"/>
              <a:t>91% of older respondents consider having a seat / standing in comfort to be important</a:t>
            </a:r>
          </a:p>
          <a:p>
            <a:pPr marL="465750" lvl="2" indent="-285750">
              <a:lnSpc>
                <a:spcPct val="100000"/>
              </a:lnSpc>
              <a:buClr>
                <a:schemeClr val="accent1"/>
              </a:buClr>
            </a:pPr>
            <a:endParaRPr lang="en-GB" sz="1600" dirty="0"/>
          </a:p>
          <a:p>
            <a:endParaRPr lang="en-GB" b="1" dirty="0">
              <a:solidFill>
                <a:schemeClr val="accent1"/>
              </a:solidFill>
            </a:endParaRPr>
          </a:p>
          <a:p>
            <a:endParaRPr lang="en-GB" dirty="0"/>
          </a:p>
          <a:p>
            <a:endParaRPr lang="en-GB" dirty="0"/>
          </a:p>
          <a:p>
            <a:pPr lvl="1"/>
            <a:endParaRPr lang="en-GB" sz="1600" dirty="0"/>
          </a:p>
        </p:txBody>
      </p:sp>
      <p:sp>
        <p:nvSpPr>
          <p:cNvPr id="40" name="TextBox 39">
            <a:extLst>
              <a:ext uri="{FF2B5EF4-FFF2-40B4-BE49-F238E27FC236}">
                <a16:creationId xmlns:a16="http://schemas.microsoft.com/office/drawing/2014/main" id="{EBA70FCF-B359-84F9-0B68-E3C87B77377F}"/>
              </a:ext>
            </a:extLst>
          </p:cNvPr>
          <p:cNvSpPr txBox="1"/>
          <p:nvPr/>
        </p:nvSpPr>
        <p:spPr>
          <a:xfrm>
            <a:off x="169140" y="6602882"/>
            <a:ext cx="5029199" cy="157150"/>
          </a:xfrm>
          <a:prstGeom prst="rect">
            <a:avLst/>
          </a:prstGeom>
        </p:spPr>
        <p:txBody>
          <a:bodyPr vert="horz" wrap="square" lIns="0" tIns="0" rIns="0" bIns="0" rtlCol="0" anchor="t" anchorCtr="0">
            <a:noAutofit/>
          </a:bodyPr>
          <a:lstStyle/>
          <a:p>
            <a:r>
              <a:rPr lang="en-US" sz="800" b="1">
                <a:latin typeface="+mj-lt"/>
              </a:rPr>
              <a:t>QS1</a:t>
            </a:r>
            <a:r>
              <a:rPr lang="en-US" sz="800">
                <a:latin typeface="+mj-lt"/>
              </a:rPr>
              <a:t>. How old are you? N=2000 </a:t>
            </a:r>
            <a:endParaRPr lang="en-US" sz="800">
              <a:latin typeface="+mj-lt"/>
              <a:ea typeface="Calibri Light"/>
              <a:cs typeface="Calibri Light"/>
            </a:endParaRPr>
          </a:p>
        </p:txBody>
      </p:sp>
    </p:spTree>
    <p:extLst>
      <p:ext uri="{BB962C8B-B14F-4D97-AF65-F5344CB8AC3E}">
        <p14:creationId xmlns:p14="http://schemas.microsoft.com/office/powerpoint/2010/main" val="2233946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54D6D-5DFB-404D-9ABC-3ACB9C548B16}"/>
              </a:ext>
            </a:extLst>
          </p:cNvPr>
          <p:cNvSpPr>
            <a:spLocks noGrp="1"/>
          </p:cNvSpPr>
          <p:nvPr>
            <p:ph type="title"/>
          </p:nvPr>
        </p:nvSpPr>
        <p:spPr>
          <a:xfrm>
            <a:off x="489014" y="112667"/>
            <a:ext cx="11369611" cy="714574"/>
          </a:xfrm>
        </p:spPr>
        <p:txBody>
          <a:bodyPr/>
          <a:lstStyle/>
          <a:p>
            <a:r>
              <a:rPr lang="en-GB" dirty="0">
                <a:latin typeface="+mj-lt"/>
              </a:rPr>
              <a:t>Passengers with additional needs have similar standards as others regarding punctuality and reliability, but other issues can be even more important  </a:t>
            </a:r>
          </a:p>
        </p:txBody>
      </p:sp>
      <p:sp>
        <p:nvSpPr>
          <p:cNvPr id="3" name="Content Placeholder 2">
            <a:extLst>
              <a:ext uri="{FF2B5EF4-FFF2-40B4-BE49-F238E27FC236}">
                <a16:creationId xmlns:a16="http://schemas.microsoft.com/office/drawing/2014/main" id="{B897482E-558E-4DE5-A785-F9A86026978E}"/>
              </a:ext>
            </a:extLst>
          </p:cNvPr>
          <p:cNvSpPr>
            <a:spLocks noGrp="1"/>
          </p:cNvSpPr>
          <p:nvPr>
            <p:ph idx="1"/>
          </p:nvPr>
        </p:nvSpPr>
        <p:spPr>
          <a:xfrm>
            <a:off x="489014" y="1017053"/>
            <a:ext cx="7400344" cy="5380663"/>
          </a:xfrm>
        </p:spPr>
        <p:txBody>
          <a:bodyPr/>
          <a:lstStyle/>
          <a:p>
            <a:pPr algn="just">
              <a:lnSpc>
                <a:spcPct val="100000"/>
              </a:lnSpc>
            </a:pPr>
            <a:r>
              <a:rPr lang="en-GB" dirty="0">
                <a:latin typeface="+mj-lt"/>
              </a:rPr>
              <a:t>For some (e.g. individuals with certain types of disability) getting a seat and other ‘comfort’ factors like air conditioning </a:t>
            </a:r>
            <a:r>
              <a:rPr lang="en-GB" b="1" dirty="0">
                <a:latin typeface="+mj-lt"/>
              </a:rPr>
              <a:t>can be more important than punctuality </a:t>
            </a:r>
          </a:p>
          <a:p>
            <a:pPr marL="465750" lvl="2" indent="-285750">
              <a:lnSpc>
                <a:spcPct val="100000"/>
              </a:lnSpc>
              <a:buClr>
                <a:schemeClr val="accent1"/>
              </a:buClr>
            </a:pPr>
            <a:r>
              <a:rPr lang="en-GB" dirty="0"/>
              <a:t>Getting a seat can be particularly important for individuals with challenges related to, for example, stamina and mobility</a:t>
            </a:r>
          </a:p>
          <a:p>
            <a:pPr marL="465750" lvl="2" indent="-285750">
              <a:lnSpc>
                <a:spcPct val="100000"/>
              </a:lnSpc>
              <a:buClr>
                <a:schemeClr val="accent1"/>
              </a:buClr>
            </a:pPr>
            <a:r>
              <a:rPr lang="en-GB" dirty="0"/>
              <a:t>Crowded trains are stressful, particularly for those with some mental health conditions</a:t>
            </a:r>
          </a:p>
          <a:p>
            <a:pPr marL="465750" lvl="2" indent="-285750">
              <a:lnSpc>
                <a:spcPct val="100000"/>
              </a:lnSpc>
              <a:buClr>
                <a:schemeClr val="accent1"/>
              </a:buClr>
            </a:pPr>
            <a:endParaRPr lang="en-GB" dirty="0"/>
          </a:p>
          <a:p>
            <a:pPr algn="just">
              <a:lnSpc>
                <a:spcPct val="100000"/>
              </a:lnSpc>
            </a:pPr>
            <a:r>
              <a:rPr lang="en-GB" dirty="0">
                <a:latin typeface="+mj-lt"/>
              </a:rPr>
              <a:t>At stations and on trains, being comfortable, having accessible toilets and refreshments may be particularly important for passenger emotional wellbeing, energy levels and comfort</a:t>
            </a:r>
          </a:p>
          <a:p>
            <a:pPr algn="just">
              <a:lnSpc>
                <a:spcPct val="100000"/>
              </a:lnSpc>
            </a:pPr>
            <a:r>
              <a:rPr lang="en-GB" b="1" dirty="0">
                <a:latin typeface="+mj-lt"/>
              </a:rPr>
              <a:t>Punctuality and reliability can also have heightened importance</a:t>
            </a:r>
          </a:p>
          <a:p>
            <a:pPr marL="465750" lvl="2" indent="-285750">
              <a:lnSpc>
                <a:spcPct val="100000"/>
              </a:lnSpc>
              <a:buClr>
                <a:schemeClr val="accent1"/>
              </a:buClr>
            </a:pPr>
            <a:r>
              <a:rPr lang="en-GB" dirty="0"/>
              <a:t>Journeys are often very carefully planned to ensure that the passenger has enough resources (e.g. energy, medications) to complete them successfully and these passengers often build in extra time to their journeys to allow for contingencies</a:t>
            </a:r>
          </a:p>
          <a:p>
            <a:pPr marL="465750" lvl="2" indent="-285750">
              <a:lnSpc>
                <a:spcPct val="100000"/>
              </a:lnSpc>
              <a:buClr>
                <a:schemeClr val="accent1"/>
              </a:buClr>
            </a:pPr>
            <a:r>
              <a:rPr lang="en-GB" dirty="0"/>
              <a:t>Disruption that impacts plans such as booked seating, booked staff assistance, planned changes of train can be very stressful and may even put individuals in danger (e.g. certain journeys need to be planned to coincide with the taking of medication)</a:t>
            </a:r>
          </a:p>
          <a:p>
            <a:pPr marL="465750" lvl="2" indent="-285750">
              <a:lnSpc>
                <a:spcPct val="100000"/>
              </a:lnSpc>
              <a:buClr>
                <a:schemeClr val="accent1"/>
              </a:buClr>
            </a:pPr>
            <a:r>
              <a:rPr lang="en-GB" dirty="0"/>
              <a:t>Delays and cancellations are stressful for all passengers, but may be particularly taxing for those with additional physical or mental health needs</a:t>
            </a:r>
          </a:p>
          <a:p>
            <a:pPr lvl="2" indent="0">
              <a:lnSpc>
                <a:spcPct val="100000"/>
              </a:lnSpc>
              <a:buClr>
                <a:schemeClr val="accent1"/>
              </a:buClr>
              <a:buNone/>
            </a:pPr>
            <a:endParaRPr lang="en-GB" dirty="0"/>
          </a:p>
          <a:p>
            <a:pPr marL="0" marR="5080" lvl="2" indent="0" algn="just">
              <a:lnSpc>
                <a:spcPct val="100000"/>
              </a:lnSpc>
              <a:spcAft>
                <a:spcPts val="1000"/>
              </a:spcAft>
              <a:buClr>
                <a:schemeClr val="accent1"/>
              </a:buClr>
              <a:buNone/>
            </a:pPr>
            <a:r>
              <a:rPr lang="en-GB" b="1" spc="10" dirty="0">
                <a:solidFill>
                  <a:schemeClr val="accent1"/>
                </a:solidFill>
                <a:cs typeface="Calibri Light"/>
              </a:rPr>
              <a:t>For digitally excluded passengers (because of an impairment, because they are not digitally confident or because they do not have access to the internet) accessing information especially during times of disruption can be particularly challenging</a:t>
            </a:r>
          </a:p>
          <a:p>
            <a:pPr marL="465750" marR="5080" lvl="2" indent="-285750">
              <a:lnSpc>
                <a:spcPct val="100000"/>
              </a:lnSpc>
              <a:buClr>
                <a:schemeClr val="accent1"/>
              </a:buClr>
            </a:pPr>
            <a:r>
              <a:rPr lang="en-GB" dirty="0"/>
              <a:t>Online (increasingly apps) is the default source of information for both advance planning (typically more relevant to longer/ unfamiliar journeys) and for ‘in the moment’ information</a:t>
            </a:r>
          </a:p>
          <a:p>
            <a:pPr marL="0" marR="5080" lvl="2" indent="0" algn="just">
              <a:lnSpc>
                <a:spcPct val="100000"/>
              </a:lnSpc>
              <a:spcAft>
                <a:spcPts val="1000"/>
              </a:spcAft>
              <a:buClr>
                <a:schemeClr val="accent1"/>
              </a:buClr>
              <a:buNone/>
            </a:pPr>
            <a:endParaRPr lang="en-GB" b="1" spc="10" dirty="0">
              <a:solidFill>
                <a:schemeClr val="accent1"/>
              </a:solidFill>
              <a:cs typeface="Calibri Light"/>
            </a:endParaRPr>
          </a:p>
          <a:p>
            <a:pPr marL="0" marR="5080" lvl="2" indent="0" algn="just">
              <a:lnSpc>
                <a:spcPct val="100000"/>
              </a:lnSpc>
              <a:spcAft>
                <a:spcPts val="1000"/>
              </a:spcAft>
              <a:buClr>
                <a:schemeClr val="accent1"/>
              </a:buClr>
              <a:buNone/>
            </a:pPr>
            <a:r>
              <a:rPr lang="en-GB" b="1" spc="10" dirty="0">
                <a:solidFill>
                  <a:schemeClr val="accent1"/>
                </a:solidFill>
                <a:cs typeface="Calibri Light"/>
              </a:rPr>
              <a:t> </a:t>
            </a:r>
          </a:p>
          <a:p>
            <a:pPr algn="just">
              <a:lnSpc>
                <a:spcPct val="100000"/>
              </a:lnSpc>
            </a:pPr>
            <a:endParaRPr lang="en-GB" dirty="0">
              <a:latin typeface="+mj-lt"/>
            </a:endParaRPr>
          </a:p>
        </p:txBody>
      </p:sp>
      <p:sp>
        <p:nvSpPr>
          <p:cNvPr id="4" name="Footer Placeholder 3">
            <a:extLst>
              <a:ext uri="{FF2B5EF4-FFF2-40B4-BE49-F238E27FC236}">
                <a16:creationId xmlns:a16="http://schemas.microsoft.com/office/drawing/2014/main" id="{0FBF9463-7B22-4F04-9638-DC8B985BDEF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A60DDAA-8A29-40B0-8EBB-A4AAC52184F8}"/>
              </a:ext>
            </a:extLst>
          </p:cNvPr>
          <p:cNvSpPr>
            <a:spLocks noGrp="1"/>
          </p:cNvSpPr>
          <p:nvPr>
            <p:ph type="sldNum" sz="quarter" idx="12"/>
          </p:nvPr>
        </p:nvSpPr>
        <p:spPr/>
        <p:txBody>
          <a:bodyPr/>
          <a:lstStyle/>
          <a:p>
            <a:fld id="{770F188E-274D-49B2-AB27-2F89665B2F20}" type="slidenum">
              <a:rPr lang="en-GB" smtClean="0"/>
              <a:t>25</a:t>
            </a:fld>
            <a:endParaRPr lang="en-GB" dirty="0"/>
          </a:p>
        </p:txBody>
      </p:sp>
      <p:sp>
        <p:nvSpPr>
          <p:cNvPr id="7" name="Speech Bubble: Rectangle with Corners Rounded 6">
            <a:extLst>
              <a:ext uri="{FF2B5EF4-FFF2-40B4-BE49-F238E27FC236}">
                <a16:creationId xmlns:a16="http://schemas.microsoft.com/office/drawing/2014/main" id="{DB8FE768-31ED-5827-67AA-44FA7FB148D3}"/>
              </a:ext>
            </a:extLst>
          </p:cNvPr>
          <p:cNvSpPr/>
          <p:nvPr/>
        </p:nvSpPr>
        <p:spPr>
          <a:xfrm>
            <a:off x="8170543" y="2667000"/>
            <a:ext cx="3682188" cy="3540101"/>
          </a:xfrm>
          <a:prstGeom prst="wedgeRoundRectCallout">
            <a:avLst>
              <a:gd name="adj1" fmla="val 54572"/>
              <a:gd name="adj2" fmla="val -17413"/>
              <a:gd name="adj3"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1300" i="1" dirty="0">
                <a:solidFill>
                  <a:schemeClr val="bg1"/>
                </a:solidFill>
                <a:latin typeface="+mj-lt"/>
                <a:ea typeface="Calibri"/>
                <a:cs typeface="Calibri"/>
              </a:rPr>
              <a:t>“</a:t>
            </a:r>
            <a:r>
              <a:rPr lang="en-US" sz="1300" i="1" dirty="0">
                <a:solidFill>
                  <a:schemeClr val="bg1"/>
                </a:solidFill>
                <a:latin typeface="+mj-lt"/>
                <a:ea typeface="Calibri"/>
                <a:cs typeface="Calibri"/>
              </a:rPr>
              <a:t>I think travelling by train as a normal person like previous to my disability, train travel could be stressful anyway. But in terms of travelling with a disability it is so much more stressful because all of the what ifs - just the extent of you having to plan and think and then more things can go wrong. So I think the less stressful it is, the more successful the journey is because I've had some really horrible, stressful journeys. And I think that that’s down to how easy it is to access the station, how easy it is to access the platform, how easy it is to access the train, how busy the train is, if it's on time, how easy </a:t>
            </a:r>
            <a:r>
              <a:rPr lang="en-US" sz="1300" b="0" i="1" dirty="0">
                <a:solidFill>
                  <a:schemeClr val="bg1"/>
                </a:solidFill>
                <a:effectLst/>
                <a:latin typeface="+mj-lt"/>
                <a:ea typeface="Calibri"/>
                <a:cs typeface="Calibri"/>
              </a:rPr>
              <a:t>is it to get off the train and exit the station</a:t>
            </a:r>
            <a:r>
              <a:rPr lang="en-US" sz="1300" i="1" dirty="0">
                <a:solidFill>
                  <a:schemeClr val="bg1"/>
                </a:solidFill>
                <a:latin typeface="+mj-lt"/>
                <a:ea typeface="Calibri"/>
                <a:cs typeface="Calibri"/>
              </a:rPr>
              <a:t>.”</a:t>
            </a:r>
            <a:endParaRPr lang="en-US" sz="1300">
              <a:solidFill>
                <a:schemeClr val="bg1"/>
              </a:solidFill>
              <a:latin typeface="+mj-lt"/>
              <a:ea typeface="Calibri"/>
              <a:cs typeface="Calibri"/>
            </a:endParaRPr>
          </a:p>
          <a:p>
            <a:r>
              <a:rPr lang="en-US" sz="1300" dirty="0">
                <a:solidFill>
                  <a:schemeClr val="bg1"/>
                </a:solidFill>
                <a:latin typeface="+mj-lt"/>
                <a:ea typeface="Calibri"/>
                <a:cs typeface="Calibri"/>
              </a:rPr>
              <a:t>Southeast, suburban, leisure, 18-39, disabled</a:t>
            </a:r>
            <a:r>
              <a:rPr kumimoji="0" lang="en-US" sz="1300" b="0" u="none" strike="noStrike" kern="1200" cap="none" spc="0" normalizeH="0" baseline="0" noProof="0" dirty="0">
                <a:ln>
                  <a:noFill/>
                </a:ln>
                <a:solidFill>
                  <a:schemeClr val="bg1"/>
                </a:solidFill>
                <a:effectLst/>
                <a:uLnTx/>
                <a:uFillTx/>
                <a:latin typeface="+mj-lt"/>
                <a:ea typeface="+mn-ea"/>
                <a:cs typeface="+mn-cs"/>
              </a:rPr>
              <a:t> </a:t>
            </a:r>
            <a:endParaRPr kumimoji="0" lang="en-US" sz="1300" b="0" u="none" strike="noStrike" kern="1200" cap="none" spc="0" normalizeH="0" baseline="0" noProof="0">
              <a:ln>
                <a:noFill/>
              </a:ln>
              <a:solidFill>
                <a:schemeClr val="bg1"/>
              </a:solidFill>
              <a:effectLst/>
              <a:uLnTx/>
              <a:uFillTx/>
              <a:latin typeface="+mj-lt"/>
              <a:ea typeface="+mn-ea"/>
              <a:cs typeface="+mn-cs"/>
            </a:endParaRPr>
          </a:p>
        </p:txBody>
      </p:sp>
      <p:sp>
        <p:nvSpPr>
          <p:cNvPr id="13" name="TextBox 12">
            <a:extLst>
              <a:ext uri="{FF2B5EF4-FFF2-40B4-BE49-F238E27FC236}">
                <a16:creationId xmlns:a16="http://schemas.microsoft.com/office/drawing/2014/main" id="{E68873BC-FF61-073B-6C7A-2EDC678F548D}"/>
              </a:ext>
            </a:extLst>
          </p:cNvPr>
          <p:cNvSpPr txBox="1"/>
          <p:nvPr/>
        </p:nvSpPr>
        <p:spPr>
          <a:xfrm>
            <a:off x="8148306" y="1017053"/>
            <a:ext cx="3682188" cy="1532334"/>
          </a:xfrm>
          <a:prstGeom prst="roundRect">
            <a:avLst/>
          </a:prstGeom>
          <a:noFill/>
          <a:ln>
            <a:solidFill>
              <a:schemeClr val="accent1"/>
            </a:solidFill>
          </a:ln>
        </p:spPr>
        <p:txBody>
          <a:bodyPr wrap="square">
            <a:spAutoFit/>
          </a:bodyPr>
          <a:lstStyle/>
          <a:p>
            <a:pPr marL="171450" indent="-171450">
              <a:buClr>
                <a:schemeClr val="accent1"/>
              </a:buClr>
              <a:buFont typeface="Calibri" panose="020F0502020204030204" pitchFamily="34" charset="0"/>
              <a:buChar char="⁻"/>
            </a:pPr>
            <a:r>
              <a:rPr lang="en-GB" sz="1200" b="0" dirty="0">
                <a:solidFill>
                  <a:schemeClr val="tx1"/>
                </a:solidFill>
                <a:latin typeface="+mj-lt"/>
              </a:rPr>
              <a:t>Those with disabilities </a:t>
            </a:r>
            <a:r>
              <a:rPr lang="en-GB" sz="1200" b="1" dirty="0">
                <a:solidFill>
                  <a:schemeClr val="tx1"/>
                </a:solidFill>
                <a:latin typeface="+mj-lt"/>
              </a:rPr>
              <a:t>are less likely to trust that train companies will get them where they need to go</a:t>
            </a:r>
            <a:r>
              <a:rPr lang="en-GB" sz="1200" b="0" dirty="0">
                <a:solidFill>
                  <a:schemeClr val="tx1"/>
                </a:solidFill>
                <a:latin typeface="+mj-lt"/>
              </a:rPr>
              <a:t> in a timely manner (</a:t>
            </a:r>
            <a:r>
              <a:rPr lang="en-GB" sz="1200" b="0">
                <a:solidFill>
                  <a:schemeClr val="tx1"/>
                </a:solidFill>
                <a:latin typeface="+mj-lt"/>
              </a:rPr>
              <a:t>53</a:t>
            </a:r>
            <a:r>
              <a:rPr lang="en-GB" sz="1200" b="0" dirty="0">
                <a:solidFill>
                  <a:schemeClr val="tx1"/>
                </a:solidFill>
                <a:latin typeface="+mj-lt"/>
              </a:rPr>
              <a:t>% compared to </a:t>
            </a:r>
            <a:r>
              <a:rPr lang="en-GB" sz="1200" b="0">
                <a:solidFill>
                  <a:schemeClr val="tx1"/>
                </a:solidFill>
                <a:latin typeface="+mj-lt"/>
              </a:rPr>
              <a:t>61</a:t>
            </a:r>
            <a:r>
              <a:rPr lang="en-GB" sz="1200" b="0" dirty="0">
                <a:solidFill>
                  <a:schemeClr val="tx1"/>
                </a:solidFill>
                <a:latin typeface="+mj-lt"/>
              </a:rPr>
              <a:t>% for those without disabilities)</a:t>
            </a:r>
          </a:p>
          <a:p>
            <a:pPr marL="171450" indent="-171450">
              <a:buClr>
                <a:schemeClr val="accent1"/>
              </a:buClr>
              <a:buFont typeface="Calibri" panose="020F0502020204030204" pitchFamily="34" charset="0"/>
              <a:buChar char="⁻"/>
            </a:pPr>
            <a:r>
              <a:rPr lang="en-GB" sz="1200" b="0" dirty="0">
                <a:solidFill>
                  <a:schemeClr val="tx1"/>
                </a:solidFill>
                <a:latin typeface="+mj-lt"/>
              </a:rPr>
              <a:t>Passengers with disabilities are </a:t>
            </a:r>
            <a:r>
              <a:rPr lang="en-GB" sz="1200" b="1" dirty="0">
                <a:solidFill>
                  <a:schemeClr val="tx1"/>
                </a:solidFill>
                <a:latin typeface="+mj-lt"/>
              </a:rPr>
              <a:t>less likely to </a:t>
            </a:r>
            <a:r>
              <a:rPr lang="en-GB" sz="1200" b="1">
                <a:solidFill>
                  <a:schemeClr val="tx1"/>
                </a:solidFill>
                <a:latin typeface="+mj-lt"/>
              </a:rPr>
              <a:t>feel</a:t>
            </a:r>
            <a:r>
              <a:rPr lang="en-GB" sz="1200" b="1" dirty="0">
                <a:solidFill>
                  <a:schemeClr val="tx1"/>
                </a:solidFill>
                <a:latin typeface="+mj-lt"/>
              </a:rPr>
              <a:t> confident travelling by train </a:t>
            </a:r>
            <a:r>
              <a:rPr lang="en-GB" sz="1200" b="0" dirty="0">
                <a:solidFill>
                  <a:schemeClr val="tx1"/>
                </a:solidFill>
                <a:latin typeface="+mj-lt"/>
              </a:rPr>
              <a:t>(</a:t>
            </a:r>
            <a:r>
              <a:rPr lang="en-GB" sz="1200" b="0">
                <a:solidFill>
                  <a:schemeClr val="tx1"/>
                </a:solidFill>
                <a:latin typeface="+mj-lt"/>
              </a:rPr>
              <a:t>62</a:t>
            </a:r>
            <a:r>
              <a:rPr lang="en-GB" sz="1200" b="0" dirty="0">
                <a:solidFill>
                  <a:schemeClr val="tx1"/>
                </a:solidFill>
                <a:latin typeface="+mj-lt"/>
              </a:rPr>
              <a:t>%) compared to those without disabilities </a:t>
            </a:r>
            <a:r>
              <a:rPr lang="en-GB" sz="1200" b="0">
                <a:solidFill>
                  <a:schemeClr val="tx1"/>
                </a:solidFill>
                <a:latin typeface="+mj-lt"/>
              </a:rPr>
              <a:t>(</a:t>
            </a:r>
            <a:r>
              <a:rPr lang="en-GB" sz="1200">
                <a:latin typeface="+mj-lt"/>
              </a:rPr>
              <a:t>74</a:t>
            </a:r>
            <a:r>
              <a:rPr lang="en-GB" sz="1200" b="0">
                <a:solidFill>
                  <a:schemeClr val="tx1"/>
                </a:solidFill>
                <a:latin typeface="+mj-lt"/>
              </a:rPr>
              <a:t>%)</a:t>
            </a:r>
            <a:endParaRPr lang="en-GB" sz="1200" b="0" dirty="0">
              <a:solidFill>
                <a:schemeClr val="tx1"/>
              </a:solidFill>
              <a:latin typeface="+mj-lt"/>
            </a:endParaRPr>
          </a:p>
        </p:txBody>
      </p:sp>
      <p:sp>
        <p:nvSpPr>
          <p:cNvPr id="8" name="TextBox 7">
            <a:extLst>
              <a:ext uri="{FF2B5EF4-FFF2-40B4-BE49-F238E27FC236}">
                <a16:creationId xmlns:a16="http://schemas.microsoft.com/office/drawing/2014/main" id="{4C8D74B8-9BC1-B21A-E7AD-C809A1122027}"/>
              </a:ext>
            </a:extLst>
          </p:cNvPr>
          <p:cNvSpPr txBox="1"/>
          <p:nvPr/>
        </p:nvSpPr>
        <p:spPr>
          <a:xfrm>
            <a:off x="123402" y="6569901"/>
            <a:ext cx="4837897" cy="151574"/>
          </a:xfrm>
          <a:prstGeom prst="rect">
            <a:avLst/>
          </a:prstGeom>
        </p:spPr>
        <p:txBody>
          <a:bodyPr vert="horz" wrap="square" lIns="0" tIns="0" rIns="0" bIns="0" rtlCol="0" anchor="t" anchorCtr="0">
            <a:noAutofit/>
          </a:bodyPr>
          <a:lstStyle/>
          <a:p>
            <a:pPr algn="l" rtl="0" fontAlgn="base"/>
            <a:r>
              <a:rPr lang="en-US" sz="800" b="1">
                <a:latin typeface="+mj-lt"/>
              </a:rPr>
              <a:t>S5. </a:t>
            </a:r>
            <a:r>
              <a:rPr lang="en-US" sz="800" b="0" i="0">
                <a:solidFill>
                  <a:srgbClr val="685C45"/>
                </a:solidFill>
                <a:effectLst/>
                <a:latin typeface="Calibri Light" panose="020F0302020204030204" pitchFamily="34" charset="0"/>
              </a:rPr>
              <a:t>Do you have any physical or mental health conditions or illnesses lasting or expected to last 12 months or more? </a:t>
            </a:r>
            <a:r>
              <a:rPr lang="en-US" sz="800" b="1">
                <a:latin typeface="+mj-lt"/>
              </a:rPr>
              <a:t>QA3. </a:t>
            </a:r>
            <a:r>
              <a:rPr lang="en-US" sz="800">
                <a:latin typeface="+mj-lt"/>
              </a:rPr>
              <a:t>How much do you agree/disagree with the following statements? N=2000</a:t>
            </a:r>
            <a:endParaRPr lang="en-GB" sz="800">
              <a:latin typeface="+mj-lt"/>
            </a:endParaRPr>
          </a:p>
        </p:txBody>
      </p:sp>
    </p:spTree>
    <p:extLst>
      <p:ext uri="{BB962C8B-B14F-4D97-AF65-F5344CB8AC3E}">
        <p14:creationId xmlns:p14="http://schemas.microsoft.com/office/powerpoint/2010/main" val="3939599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70F188E-274D-49B2-AB27-2F89665B2F20}" type="slidenum">
              <a:rPr lang="en-GB" smtClean="0"/>
              <a:pPr/>
              <a:t>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8" name="Title 7"/>
          <p:cNvSpPr>
            <a:spLocks noGrp="1"/>
          </p:cNvSpPr>
          <p:nvPr>
            <p:ph type="title"/>
          </p:nvPr>
        </p:nvSpPr>
        <p:spPr>
          <a:xfrm>
            <a:off x="7600335" y="1594022"/>
            <a:ext cx="3682065" cy="2261578"/>
          </a:xfrm>
        </p:spPr>
        <p:txBody>
          <a:bodyPr/>
          <a:lstStyle/>
          <a:p>
            <a:r>
              <a:rPr lang="en-GB" dirty="0"/>
              <a:t>Passenger views on potential metrics for punctuality and reliability</a:t>
            </a:r>
          </a:p>
        </p:txBody>
      </p:sp>
    </p:spTree>
    <p:extLst>
      <p:ext uri="{BB962C8B-B14F-4D97-AF65-F5344CB8AC3E}">
        <p14:creationId xmlns:p14="http://schemas.microsoft.com/office/powerpoint/2010/main" val="642962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D26FB-F665-4931-A97E-6D59EFEB060E}"/>
              </a:ext>
            </a:extLst>
          </p:cNvPr>
          <p:cNvSpPr>
            <a:spLocks noGrp="1"/>
          </p:cNvSpPr>
          <p:nvPr>
            <p:ph type="title"/>
          </p:nvPr>
        </p:nvSpPr>
        <p:spPr>
          <a:xfrm>
            <a:off x="328626" y="336459"/>
            <a:ext cx="7939073" cy="656521"/>
          </a:xfrm>
        </p:spPr>
        <p:txBody>
          <a:bodyPr vert="horz" lIns="0" tIns="0" rIns="0" bIns="0" rtlCol="0" anchor="b" anchorCtr="0">
            <a:noAutofit/>
          </a:bodyPr>
          <a:lstStyle/>
          <a:p>
            <a:pPr>
              <a:lnSpc>
                <a:spcPct val="100000"/>
              </a:lnSpc>
            </a:pPr>
            <a:r>
              <a:rPr lang="en-GB" sz="2400" dirty="0"/>
              <a:t>Passengers view measuring cancellations as relatively  straightforward but there is more nuance in views on delays   </a:t>
            </a:r>
          </a:p>
        </p:txBody>
      </p:sp>
      <p:sp>
        <p:nvSpPr>
          <p:cNvPr id="4" name="Footer Placeholder 3">
            <a:extLst>
              <a:ext uri="{FF2B5EF4-FFF2-40B4-BE49-F238E27FC236}">
                <a16:creationId xmlns:a16="http://schemas.microsoft.com/office/drawing/2014/main" id="{C43A2E43-3C8B-4EA9-B9F6-34684DA81B5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BECD969-AD74-4FF5-9523-49891D0E762D}"/>
              </a:ext>
            </a:extLst>
          </p:cNvPr>
          <p:cNvSpPr>
            <a:spLocks noGrp="1"/>
          </p:cNvSpPr>
          <p:nvPr>
            <p:ph type="sldNum" sz="quarter" idx="12"/>
          </p:nvPr>
        </p:nvSpPr>
        <p:spPr/>
        <p:txBody>
          <a:bodyPr/>
          <a:lstStyle/>
          <a:p>
            <a:fld id="{770F188E-274D-49B2-AB27-2F89665B2F20}" type="slidenum">
              <a:rPr lang="en-GB" smtClean="0"/>
              <a:t>27</a:t>
            </a:fld>
            <a:endParaRPr lang="en-GB" dirty="0"/>
          </a:p>
        </p:txBody>
      </p:sp>
      <p:sp>
        <p:nvSpPr>
          <p:cNvPr id="32" name="TextBox 31">
            <a:extLst>
              <a:ext uri="{FF2B5EF4-FFF2-40B4-BE49-F238E27FC236}">
                <a16:creationId xmlns:a16="http://schemas.microsoft.com/office/drawing/2014/main" id="{81C1C558-FCAE-4BDB-A4BF-4E7CD386624B}"/>
              </a:ext>
            </a:extLst>
          </p:cNvPr>
          <p:cNvSpPr txBox="1"/>
          <p:nvPr/>
        </p:nvSpPr>
        <p:spPr>
          <a:xfrm>
            <a:off x="6095998" y="6721475"/>
            <a:ext cx="914400" cy="914400"/>
          </a:xfrm>
          <a:prstGeom prst="rect">
            <a:avLst/>
          </a:prstGeom>
        </p:spPr>
        <p:txBody>
          <a:bodyPr vert="horz" wrap="none" lIns="0" tIns="0" rIns="0" bIns="0" rtlCol="0" anchor="t" anchorCtr="0">
            <a:noAutofit/>
          </a:bodyPr>
          <a:lstStyle/>
          <a:p>
            <a:endParaRPr lang="en-GB" sz="1400" dirty="0"/>
          </a:p>
        </p:txBody>
      </p:sp>
      <p:sp>
        <p:nvSpPr>
          <p:cNvPr id="7" name="Content Placeholder 2">
            <a:extLst>
              <a:ext uri="{FF2B5EF4-FFF2-40B4-BE49-F238E27FC236}">
                <a16:creationId xmlns:a16="http://schemas.microsoft.com/office/drawing/2014/main" id="{21188571-4506-36AF-F95D-9569BDE07808}"/>
              </a:ext>
            </a:extLst>
          </p:cNvPr>
          <p:cNvSpPr txBox="1">
            <a:spLocks/>
          </p:cNvSpPr>
          <p:nvPr/>
        </p:nvSpPr>
        <p:spPr>
          <a:xfrm>
            <a:off x="328626" y="1338273"/>
            <a:ext cx="7515963" cy="5183268"/>
          </a:xfrm>
          <a:prstGeom prst="rect">
            <a:avLst/>
          </a:prstGeom>
        </p:spPr>
        <p:txBody>
          <a:bodyPr vert="horz" lIns="0" tIns="0" rIns="0" bIns="0" rtlCol="0" anchor="t" anchorCtr="0">
            <a:noAutofit/>
          </a:bodyPr>
          <a:lstStyle>
            <a:lvl1pPr marL="0" marR="5080" indent="0" algn="l" defTabSz="914400" rtl="0" eaLnBrk="1" latinLnBrk="0" hangingPunct="1">
              <a:lnSpc>
                <a:spcPts val="2000"/>
              </a:lnSpc>
              <a:spcBef>
                <a:spcPts val="0"/>
              </a:spcBef>
              <a:spcAft>
                <a:spcPts val="1000"/>
              </a:spcAft>
              <a:buFont typeface="Arial" panose="020B0604020202020204" pitchFamily="34" charset="0"/>
              <a:buNone/>
              <a:defRPr lang="en-US" sz="1400" b="1" kern="1200" spc="10">
                <a:solidFill>
                  <a:schemeClr val="accent1"/>
                </a:solidFill>
                <a:latin typeface="+mn-lt"/>
                <a:ea typeface="+mn-ea"/>
                <a:cs typeface="Calibri Light"/>
              </a:defRPr>
            </a:lvl1pPr>
            <a:lvl2pPr marL="0" indent="0" algn="l" defTabSz="914400" rtl="0" eaLnBrk="1" latinLnBrk="0" hangingPunct="1">
              <a:lnSpc>
                <a:spcPts val="2000"/>
              </a:lnSpc>
              <a:spcBef>
                <a:spcPts val="0"/>
              </a:spcBef>
              <a:spcAft>
                <a:spcPts val="0"/>
              </a:spcAft>
              <a:buClr>
                <a:srgbClr val="FF5200"/>
              </a:buClr>
              <a:buFont typeface="Calibri" panose="020F0502020204030204" pitchFamily="34" charset="0"/>
              <a:buNone/>
              <a:defRPr lang="en-US" sz="1400" kern="1200" dirty="0">
                <a:solidFill>
                  <a:schemeClr val="tx1"/>
                </a:solidFill>
                <a:latin typeface="+mj-lt"/>
                <a:ea typeface="+mn-ea"/>
                <a:cs typeface="+mn-cs"/>
              </a:defRPr>
            </a:lvl2pPr>
            <a:lvl3pPr marL="180000" indent="-180000" algn="l" defTabSz="914400" rtl="0" eaLnBrk="1" latinLnBrk="0" hangingPunct="1">
              <a:lnSpc>
                <a:spcPts val="2000"/>
              </a:lnSpc>
              <a:spcBef>
                <a:spcPts val="0"/>
              </a:spcBef>
              <a:spcAft>
                <a:spcPts val="0"/>
              </a:spcAft>
              <a:buClr>
                <a:srgbClr val="FF5200"/>
              </a:buClr>
              <a:buFont typeface="Calibri" panose="020F0502020204030204" pitchFamily="34" charset="0"/>
              <a:buChar char="–"/>
              <a:defRPr lang="en-US" sz="1400" kern="1200" dirty="0">
                <a:solidFill>
                  <a:schemeClr val="tx1"/>
                </a:solidFill>
                <a:latin typeface="+mj-lt"/>
                <a:ea typeface="+mn-ea"/>
                <a:cs typeface="+mn-cs"/>
              </a:defRPr>
            </a:lvl3pPr>
            <a:lvl4pPr marL="0" indent="0" algn="l" defTabSz="914400" rtl="0" eaLnBrk="1" latinLnBrk="0" hangingPunct="1">
              <a:lnSpc>
                <a:spcPts val="1800"/>
              </a:lnSpc>
              <a:spcBef>
                <a:spcPts val="0"/>
              </a:spcBef>
              <a:spcAft>
                <a:spcPts val="0"/>
              </a:spcAft>
              <a:buFont typeface="Arial" panose="020B0604020202020204" pitchFamily="34" charset="0"/>
              <a:buNone/>
              <a:defRPr sz="1200" kern="1200">
                <a:solidFill>
                  <a:schemeClr val="tx1"/>
                </a:solidFill>
                <a:latin typeface="+mj-lt"/>
                <a:ea typeface="+mn-ea"/>
                <a:cs typeface="+mn-cs"/>
              </a:defRPr>
            </a:lvl4pPr>
            <a:lvl5pPr marL="180000" indent="-180000" algn="l" defTabSz="914400" rtl="0" eaLnBrk="1" latinLnBrk="0" hangingPunct="1">
              <a:lnSpc>
                <a:spcPts val="1800"/>
              </a:lnSpc>
              <a:spcBef>
                <a:spcPts val="0"/>
              </a:spcBef>
              <a:spcAft>
                <a:spcPts val="0"/>
              </a:spcAft>
              <a:buClr>
                <a:srgbClr val="FF5200"/>
              </a:buClr>
              <a:buFont typeface="Calibri" panose="020F0502020204030204" pitchFamily="34" charset="0"/>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5080" lvl="2" indent="0">
              <a:lnSpc>
                <a:spcPct val="100000"/>
              </a:lnSpc>
              <a:buClr>
                <a:schemeClr val="accent1"/>
              </a:buClr>
              <a:buNone/>
            </a:pPr>
            <a:r>
              <a:rPr lang="en-GB" b="1" spc="10" dirty="0">
                <a:solidFill>
                  <a:schemeClr val="accent1"/>
                </a:solidFill>
                <a:cs typeface="Calibri Light"/>
              </a:rPr>
              <a:t>Passengers expect cancellations to be defined as </a:t>
            </a:r>
            <a:r>
              <a:rPr lang="en-GB" b="1" i="1" spc="10" dirty="0">
                <a:solidFill>
                  <a:schemeClr val="accent1"/>
                </a:solidFill>
                <a:cs typeface="Calibri Light"/>
              </a:rPr>
              <a:t>any</a:t>
            </a:r>
            <a:r>
              <a:rPr lang="en-GB" b="1" spc="10" dirty="0">
                <a:solidFill>
                  <a:schemeClr val="accent1"/>
                </a:solidFill>
                <a:cs typeface="Calibri Light"/>
              </a:rPr>
              <a:t> passenger’s scheduled service that does not run  </a:t>
            </a:r>
          </a:p>
          <a:p>
            <a:pPr marL="465750" lvl="2" indent="-285750">
              <a:lnSpc>
                <a:spcPct val="100000"/>
              </a:lnSpc>
              <a:buClr>
                <a:schemeClr val="accent1"/>
              </a:buClr>
            </a:pPr>
            <a:r>
              <a:rPr lang="en-GB" dirty="0"/>
              <a:t>Their action standard is that if any passenger has been disadvantaged, this should be part of the measure; part-cancellations can seem like an excuse </a:t>
            </a:r>
          </a:p>
          <a:p>
            <a:pPr marL="465750" lvl="2" indent="-285750">
              <a:lnSpc>
                <a:spcPct val="100000"/>
              </a:lnSpc>
              <a:buClr>
                <a:schemeClr val="accent1"/>
              </a:buClr>
            </a:pPr>
            <a:endParaRPr lang="en-GB" dirty="0"/>
          </a:p>
          <a:p>
            <a:pPr marL="0" marR="5080" lvl="2" indent="0">
              <a:lnSpc>
                <a:spcPct val="100000"/>
              </a:lnSpc>
              <a:buClr>
                <a:schemeClr val="accent1"/>
              </a:buClr>
              <a:buNone/>
            </a:pPr>
            <a:r>
              <a:rPr lang="en-GB" b="1" spc="10" dirty="0">
                <a:solidFill>
                  <a:schemeClr val="accent1"/>
                </a:solidFill>
                <a:ea typeface="Calibri" panose="020F0502020204030204" pitchFamily="34" charset="0"/>
                <a:cs typeface="Calibri" panose="020F0502020204030204" pitchFamily="34" charset="0"/>
              </a:rPr>
              <a:t>There is more variation in expectations as regards punctuality  </a:t>
            </a:r>
          </a:p>
          <a:p>
            <a:pPr marL="465750" marR="5080" lvl="2" indent="-285750">
              <a:lnSpc>
                <a:spcPct val="100000"/>
              </a:lnSpc>
              <a:buClr>
                <a:schemeClr val="accent1"/>
              </a:buClr>
            </a:pPr>
            <a:r>
              <a:rPr lang="en-GB" dirty="0">
                <a:ea typeface="Calibri" panose="020F0502020204030204" pitchFamily="34" charset="0"/>
                <a:cs typeface="Calibri" panose="020F0502020204030204" pitchFamily="34" charset="0"/>
              </a:rPr>
              <a:t>When asked to define what ‘on time’ is or should be, some take an ‘absolutist’ view that punctual means on time to the minute and some are comfortable with ‘leeway’ of five or even 10 minutes</a:t>
            </a:r>
          </a:p>
          <a:p>
            <a:pPr marL="465750" marR="5080" lvl="2" indent="-285750">
              <a:lnSpc>
                <a:spcPct val="100000"/>
              </a:lnSpc>
              <a:buClr>
                <a:schemeClr val="accent1"/>
              </a:buClr>
            </a:pPr>
            <a:endParaRPr lang="en-GB" dirty="0">
              <a:ea typeface="Calibri" panose="020F0502020204030204" pitchFamily="34" charset="0"/>
              <a:cs typeface="Calibri" panose="020F0502020204030204" pitchFamily="34" charset="0"/>
            </a:endParaRPr>
          </a:p>
          <a:p>
            <a:pPr marR="5080" lvl="1">
              <a:lnSpc>
                <a:spcPct val="100000"/>
              </a:lnSpc>
              <a:buClr>
                <a:schemeClr val="accent1"/>
              </a:buClr>
            </a:pPr>
            <a:r>
              <a:rPr lang="en-GB" b="1" dirty="0">
                <a:solidFill>
                  <a:srgbClr val="FF5200"/>
                </a:solidFill>
                <a:ea typeface="Calibri" panose="020F0502020204030204" pitchFamily="34" charset="0"/>
                <a:cs typeface="Calibri" panose="020F0502020204030204" pitchFamily="34" charset="0"/>
              </a:rPr>
              <a:t>The ‘Leeway’ group</a:t>
            </a:r>
          </a:p>
          <a:p>
            <a:pPr marL="465750" marR="5080" lvl="2" indent="-285750">
              <a:lnSpc>
                <a:spcPct val="100000"/>
              </a:lnSpc>
              <a:buClr>
                <a:schemeClr val="accent1"/>
              </a:buClr>
            </a:pPr>
            <a:r>
              <a:rPr lang="en-GB" dirty="0">
                <a:ea typeface="Calibri" panose="020F0502020204030204" pitchFamily="34" charset="0"/>
                <a:cs typeface="Calibri" panose="020F0502020204030204" pitchFamily="34" charset="0"/>
              </a:rPr>
              <a:t>These passengers argue that there will always be </a:t>
            </a:r>
            <a:r>
              <a:rPr lang="en-GB" b="1" dirty="0">
                <a:ea typeface="Calibri" panose="020F0502020204030204" pitchFamily="34" charset="0"/>
                <a:cs typeface="Calibri" panose="020F0502020204030204" pitchFamily="34" charset="0"/>
              </a:rPr>
              <a:t>unexpected ‘snags’ </a:t>
            </a:r>
            <a:r>
              <a:rPr lang="en-GB" dirty="0">
                <a:ea typeface="Calibri" panose="020F0502020204030204" pitchFamily="34" charset="0"/>
                <a:cs typeface="Calibri" panose="020F0502020204030204" pitchFamily="34" charset="0"/>
              </a:rPr>
              <a:t>in the train service and it is sensible to allow for this in designing a performance measure  </a:t>
            </a:r>
          </a:p>
          <a:p>
            <a:pPr marL="465750" marR="5080" lvl="2" indent="-285750">
              <a:lnSpc>
                <a:spcPct val="100000"/>
              </a:lnSpc>
              <a:buClr>
                <a:schemeClr val="accent1"/>
              </a:buClr>
            </a:pPr>
            <a:r>
              <a:rPr lang="en-GB" dirty="0">
                <a:ea typeface="Calibri" panose="020F0502020204030204" pitchFamily="34" charset="0"/>
                <a:cs typeface="Calibri" panose="020F0502020204030204" pitchFamily="34" charset="0"/>
              </a:rPr>
              <a:t>It is suggested that five minutes is unlikely to have a very significant impact on anyone’s day  </a:t>
            </a:r>
          </a:p>
          <a:p>
            <a:pPr lvl="2" indent="0">
              <a:lnSpc>
                <a:spcPct val="100000"/>
              </a:lnSpc>
              <a:buClr>
                <a:schemeClr val="accent1"/>
              </a:buClr>
              <a:buNone/>
            </a:pPr>
            <a:endParaRPr lang="en-GB" b="1" spc="10" dirty="0">
              <a:solidFill>
                <a:schemeClr val="accent1"/>
              </a:solidFill>
              <a:ea typeface="Calibri" panose="020F0502020204030204" pitchFamily="34" charset="0"/>
              <a:cs typeface="Calibri" panose="020F0502020204030204" pitchFamily="34" charset="0"/>
            </a:endParaRPr>
          </a:p>
          <a:p>
            <a:pPr marL="0" marR="5080" lvl="2" indent="0">
              <a:lnSpc>
                <a:spcPct val="100000"/>
              </a:lnSpc>
              <a:buClr>
                <a:schemeClr val="accent1"/>
              </a:buClr>
              <a:buNone/>
            </a:pPr>
            <a:r>
              <a:rPr lang="en-GB" b="1" spc="10" dirty="0">
                <a:solidFill>
                  <a:schemeClr val="accent1"/>
                </a:solidFill>
                <a:ea typeface="Calibri" panose="020F0502020204030204" pitchFamily="34" charset="0"/>
                <a:cs typeface="Calibri" panose="020F0502020204030204" pitchFamily="34" charset="0"/>
              </a:rPr>
              <a:t>The ‘absolutist’ group</a:t>
            </a:r>
            <a:endParaRPr lang="en-GB" b="1" i="1" spc="10" dirty="0">
              <a:solidFill>
                <a:schemeClr val="accent1"/>
              </a:solidFill>
              <a:ea typeface="Calibri" panose="020F0502020204030204" pitchFamily="34" charset="0"/>
              <a:cs typeface="Calibri" panose="020F0502020204030204" pitchFamily="34" charset="0"/>
            </a:endParaRPr>
          </a:p>
          <a:p>
            <a:pPr marL="465750" lvl="2" indent="-285750">
              <a:lnSpc>
                <a:spcPct val="100000"/>
              </a:lnSpc>
              <a:buClr>
                <a:schemeClr val="accent1"/>
              </a:buClr>
            </a:pPr>
            <a:r>
              <a:rPr lang="en-GB" dirty="0">
                <a:ea typeface="Calibri" panose="020F0502020204030204" pitchFamily="34" charset="0"/>
                <a:cs typeface="Calibri" panose="020F0502020204030204" pitchFamily="34" charset="0"/>
              </a:rPr>
              <a:t>For some, this is almost a matter of principle – punctuality is a core requirement from a railway and a properly run train company should be held to stretching targets. Not to do so can seem </a:t>
            </a:r>
            <a:r>
              <a:rPr lang="en-GB" b="1" dirty="0">
                <a:ea typeface="Calibri" panose="020F0502020204030204" pitchFamily="34" charset="0"/>
                <a:cs typeface="Calibri" panose="020F0502020204030204" pitchFamily="34" charset="0"/>
              </a:rPr>
              <a:t>dishonest or be seen as illustrating a lack of care or commitment</a:t>
            </a:r>
            <a:r>
              <a:rPr lang="en-GB" dirty="0">
                <a:ea typeface="Calibri" panose="020F0502020204030204" pitchFamily="34" charset="0"/>
                <a:cs typeface="Calibri" panose="020F0502020204030204" pitchFamily="34" charset="0"/>
              </a:rPr>
              <a:t> on the part of the operator</a:t>
            </a:r>
          </a:p>
          <a:p>
            <a:pPr marL="465750" lvl="2" indent="-285750">
              <a:lnSpc>
                <a:spcPct val="100000"/>
              </a:lnSpc>
              <a:buClr>
                <a:schemeClr val="accent1"/>
              </a:buClr>
            </a:pPr>
            <a:r>
              <a:rPr lang="en-GB" dirty="0">
                <a:ea typeface="Calibri" panose="020F0502020204030204" pitchFamily="34" charset="0"/>
                <a:cs typeface="Calibri" panose="020F0502020204030204" pitchFamily="34" charset="0"/>
              </a:rPr>
              <a:t>Others make comparisons with their own personal or professional standards of behaviour (</a:t>
            </a:r>
            <a:r>
              <a:rPr lang="en-GB" i="1" dirty="0">
                <a:ea typeface="Calibri" panose="020F0502020204030204" pitchFamily="34" charset="0"/>
                <a:cs typeface="Calibri" panose="020F0502020204030204" pitchFamily="34" charset="0"/>
              </a:rPr>
              <a:t>“I couldn’t turn up for every meeting five minutes late!”)    </a:t>
            </a:r>
          </a:p>
          <a:p>
            <a:pPr marL="465750" lvl="2" indent="-285750">
              <a:lnSpc>
                <a:spcPct val="100000"/>
              </a:lnSpc>
              <a:buClr>
                <a:schemeClr val="accent1"/>
              </a:buClr>
            </a:pPr>
            <a:r>
              <a:rPr lang="en-GB" dirty="0"/>
              <a:t>And for some (more likely using the railway for work or other time-critical purposes) </a:t>
            </a:r>
            <a:r>
              <a:rPr lang="en-GB" b="1" dirty="0"/>
              <a:t>five minutes can make a difference</a:t>
            </a:r>
          </a:p>
          <a:p>
            <a:pPr marL="465750" lvl="2" indent="-285750">
              <a:lnSpc>
                <a:spcPct val="100000"/>
              </a:lnSpc>
              <a:buClr>
                <a:schemeClr val="accent1"/>
              </a:buClr>
            </a:pPr>
            <a:endParaRPr lang="en-GB" b="1" spc="10" dirty="0">
              <a:solidFill>
                <a:schemeClr val="accent1"/>
              </a:solidFill>
              <a:cs typeface="Calibri Light"/>
            </a:endParaRPr>
          </a:p>
        </p:txBody>
      </p:sp>
      <p:pic>
        <p:nvPicPr>
          <p:cNvPr id="2050" name="Picture 2" descr="William Oughtred and the History of the Slide Rule">
            <a:extLst>
              <a:ext uri="{FF2B5EF4-FFF2-40B4-BE49-F238E27FC236}">
                <a16:creationId xmlns:a16="http://schemas.microsoft.com/office/drawing/2014/main" id="{D7F8EF33-47C1-6AF2-1DAB-B4E96B22C6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970" r="9982"/>
          <a:stretch/>
        </p:blipFill>
        <p:spPr bwMode="auto">
          <a:xfrm>
            <a:off x="8484789" y="0"/>
            <a:ext cx="37082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280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9CE4C-96FE-422E-985B-9FD764D01B90}"/>
              </a:ext>
            </a:extLst>
          </p:cNvPr>
          <p:cNvSpPr>
            <a:spLocks noGrp="1"/>
          </p:cNvSpPr>
          <p:nvPr>
            <p:ph type="title"/>
          </p:nvPr>
        </p:nvSpPr>
        <p:spPr>
          <a:xfrm>
            <a:off x="368706" y="549182"/>
            <a:ext cx="11478262" cy="430725"/>
          </a:xfrm>
        </p:spPr>
        <p:txBody>
          <a:bodyPr/>
          <a:lstStyle/>
          <a:p>
            <a:r>
              <a:rPr lang="en-GB" sz="2800" dirty="0">
                <a:latin typeface="+mj-lt"/>
              </a:rPr>
              <a:t>The On Time measure is seen as simple and intuitive and matches many passengers’ expectations </a:t>
            </a:r>
          </a:p>
        </p:txBody>
      </p:sp>
      <p:sp>
        <p:nvSpPr>
          <p:cNvPr id="4" name="Footer Placeholder 3">
            <a:extLst>
              <a:ext uri="{FF2B5EF4-FFF2-40B4-BE49-F238E27FC236}">
                <a16:creationId xmlns:a16="http://schemas.microsoft.com/office/drawing/2014/main" id="{0E7B7C24-010C-4590-A0B9-37B5BADDA80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F09B116-1D1A-4FD7-B3B5-17B9BE7DEC13}"/>
              </a:ext>
            </a:extLst>
          </p:cNvPr>
          <p:cNvSpPr>
            <a:spLocks noGrp="1"/>
          </p:cNvSpPr>
          <p:nvPr>
            <p:ph type="sldNum" sz="quarter" idx="12"/>
          </p:nvPr>
        </p:nvSpPr>
        <p:spPr/>
        <p:txBody>
          <a:bodyPr/>
          <a:lstStyle/>
          <a:p>
            <a:fld id="{770F188E-274D-49B2-AB27-2F89665B2F20}" type="slidenum">
              <a:rPr lang="en-GB" smtClean="0"/>
              <a:t>28</a:t>
            </a:fld>
            <a:endParaRPr lang="en-GB" dirty="0"/>
          </a:p>
        </p:txBody>
      </p:sp>
      <p:sp>
        <p:nvSpPr>
          <p:cNvPr id="7" name="Rectangle: Rounded Corners 6">
            <a:extLst>
              <a:ext uri="{FF2B5EF4-FFF2-40B4-BE49-F238E27FC236}">
                <a16:creationId xmlns:a16="http://schemas.microsoft.com/office/drawing/2014/main" id="{027C9DA9-0EBE-BA60-4EA6-3627A17C2C5E}"/>
              </a:ext>
            </a:extLst>
          </p:cNvPr>
          <p:cNvSpPr/>
          <p:nvPr/>
        </p:nvSpPr>
        <p:spPr>
          <a:xfrm>
            <a:off x="7109938" y="1251039"/>
            <a:ext cx="4599918" cy="2329559"/>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6" name="TextBox 5">
            <a:extLst>
              <a:ext uri="{FF2B5EF4-FFF2-40B4-BE49-F238E27FC236}">
                <a16:creationId xmlns:a16="http://schemas.microsoft.com/office/drawing/2014/main" id="{0F486C49-EBF0-48BA-6724-07AC24E510FD}"/>
              </a:ext>
            </a:extLst>
          </p:cNvPr>
          <p:cNvSpPr txBox="1"/>
          <p:nvPr/>
        </p:nvSpPr>
        <p:spPr>
          <a:xfrm>
            <a:off x="7156766" y="1380416"/>
            <a:ext cx="4553090" cy="2143530"/>
          </a:xfrm>
          <a:prstGeom prst="roundRect">
            <a:avLst/>
          </a:prstGeom>
          <a:solidFill>
            <a:schemeClr val="bg1">
              <a:lumMod val="95000"/>
            </a:schemeClr>
          </a:solidFill>
        </p:spPr>
        <p:txBody>
          <a:bodyPr vert="horz" lIns="0" tIns="0" rIns="0" bIns="0" rtlCol="0" anchor="b" anchorCtr="0">
            <a:noAutofit/>
          </a:bodyPr>
          <a:lstStyle>
            <a:lvl1pPr>
              <a:lnSpc>
                <a:spcPts val="2900"/>
              </a:lnSpc>
              <a:spcBef>
                <a:spcPct val="0"/>
              </a:spcBef>
              <a:buNone/>
              <a:defRPr lang="en-GB" sz="2600" b="0" i="0" spc="-50" baseline="0" dirty="0">
                <a:solidFill>
                  <a:schemeClr val="accent1"/>
                </a:solidFill>
                <a:latin typeface="Calibri Light"/>
                <a:ea typeface="+mj-ea"/>
                <a:cs typeface="Calibri Light"/>
              </a:defRPr>
            </a:lvl1pPr>
          </a:lstStyle>
          <a:p>
            <a:pPr algn="ctr"/>
            <a:r>
              <a:rPr lang="en-GB" sz="2000" u="sng" dirty="0">
                <a:latin typeface="+mj-lt"/>
              </a:rPr>
              <a:t> </a:t>
            </a:r>
            <a:r>
              <a:rPr lang="en-GB" sz="1800" u="sng" spc="10" dirty="0">
                <a:latin typeface="+mj-lt"/>
                <a:ea typeface="+mn-ea"/>
              </a:rPr>
              <a:t>On Time</a:t>
            </a:r>
          </a:p>
          <a:p>
            <a:pPr algn="ctr"/>
            <a:r>
              <a:rPr lang="en-GB" sz="1800" spc="10" dirty="0">
                <a:latin typeface="+mj-lt"/>
                <a:ea typeface="+mn-ea"/>
              </a:rPr>
              <a:t>This is the percentage of station stops where trains arrived less than one minute after the scheduled arrival time. The measure records train punctuality at every recorded stop on its journey.</a:t>
            </a:r>
          </a:p>
        </p:txBody>
      </p:sp>
      <p:sp>
        <p:nvSpPr>
          <p:cNvPr id="8" name="TextBox 7">
            <a:extLst>
              <a:ext uri="{FF2B5EF4-FFF2-40B4-BE49-F238E27FC236}">
                <a16:creationId xmlns:a16="http://schemas.microsoft.com/office/drawing/2014/main" id="{A870A27E-ACC5-34CA-3221-356C7E461C80}"/>
              </a:ext>
            </a:extLst>
          </p:cNvPr>
          <p:cNvSpPr txBox="1"/>
          <p:nvPr/>
        </p:nvSpPr>
        <p:spPr>
          <a:xfrm>
            <a:off x="368706" y="1251038"/>
            <a:ext cx="5872606" cy="5032803"/>
          </a:xfrm>
          <a:prstGeom prst="rect">
            <a:avLst/>
          </a:prstGeom>
        </p:spPr>
        <p:txBody>
          <a:bodyPr vert="horz" wrap="square" lIns="0" tIns="0" rIns="0" bIns="0" rtlCol="0" anchor="t" anchorCtr="0">
            <a:noAutofit/>
          </a:bodyPr>
          <a:lstStyle/>
          <a:p>
            <a:pPr marL="0" lvl="2" fontAlgn="auto">
              <a:buClr>
                <a:schemeClr val="accent1"/>
              </a:buClr>
              <a:defRPr/>
            </a:pPr>
            <a:r>
              <a:rPr lang="en-GB" sz="1400" b="1" spc="10" dirty="0">
                <a:solidFill>
                  <a:schemeClr val="accent1"/>
                </a:solidFill>
                <a:latin typeface="+mj-lt"/>
                <a:cs typeface="Calibri Light"/>
              </a:rPr>
              <a:t>Many passengers wanted/ expected punctuality to be strictly measured and On Time meets this standard </a:t>
            </a:r>
          </a:p>
          <a:p>
            <a:pPr marL="180000" lvl="2" indent="-285750">
              <a:buClr>
                <a:schemeClr val="accent1"/>
              </a:buClr>
              <a:buFont typeface="Calibri" panose="020F0502020204030204" pitchFamily="34" charset="0"/>
              <a:buChar char="–"/>
              <a:defRPr/>
            </a:pPr>
            <a:endParaRPr lang="en-GB" sz="1400" b="1" spc="10" dirty="0">
              <a:solidFill>
                <a:schemeClr val="accent1"/>
              </a:solidFill>
              <a:latin typeface="+mj-lt"/>
              <a:cs typeface="Calibri Light"/>
            </a:endParaRPr>
          </a:p>
          <a:p>
            <a:pPr marL="0" lvl="2">
              <a:buClr>
                <a:schemeClr val="accent1"/>
              </a:buClr>
              <a:defRPr/>
            </a:pPr>
            <a:r>
              <a:rPr lang="en-GB" sz="1400" b="1" spc="10" dirty="0">
                <a:solidFill>
                  <a:schemeClr val="accent1"/>
                </a:solidFill>
                <a:latin typeface="+mj-lt"/>
                <a:cs typeface="Calibri Light"/>
              </a:rPr>
              <a:t>Recording punctuality at </a:t>
            </a:r>
            <a:r>
              <a:rPr lang="en-GB" sz="1400" b="1" i="1" spc="10" dirty="0">
                <a:solidFill>
                  <a:schemeClr val="accent1"/>
                </a:solidFill>
                <a:latin typeface="+mj-lt"/>
                <a:cs typeface="Calibri Light"/>
              </a:rPr>
              <a:t>every</a:t>
            </a:r>
            <a:r>
              <a:rPr lang="en-GB" sz="1400" b="1" spc="10" dirty="0">
                <a:solidFill>
                  <a:schemeClr val="accent1"/>
                </a:solidFill>
                <a:latin typeface="+mj-lt"/>
                <a:cs typeface="Calibri Light"/>
              </a:rPr>
              <a:t> station is important for almost all respondents </a:t>
            </a:r>
          </a:p>
          <a:p>
            <a:pPr marL="465750" lvl="2" indent="-285750" fontAlgn="auto">
              <a:buClr>
                <a:schemeClr val="accent1"/>
              </a:buClr>
              <a:buFont typeface="Calibri" panose="020F0502020204030204" pitchFamily="34" charset="0"/>
              <a:buChar char="–"/>
              <a:defRPr/>
            </a:pPr>
            <a:r>
              <a:rPr lang="en-GB" sz="1400" dirty="0">
                <a:latin typeface="+mj-lt"/>
              </a:rPr>
              <a:t>Again, it is argued that every passengers’ journey should carry equal weight in setting standards (that said, the words ‘punctuality at every station’ can confuse, with some understanding this to mean that the measure is cumulative, i.e. a train making five stops could be 15 minutes late at its final destination and still be counted on time)</a:t>
            </a:r>
          </a:p>
          <a:p>
            <a:pPr marL="465750" lvl="2" indent="-285750" fontAlgn="auto">
              <a:buClr>
                <a:schemeClr val="accent1"/>
              </a:buClr>
              <a:buFont typeface="Calibri" panose="020F0502020204030204" pitchFamily="34" charset="0"/>
              <a:buChar char="–"/>
              <a:defRPr/>
            </a:pPr>
            <a:endParaRPr lang="en-GB" sz="1400" dirty="0">
              <a:latin typeface="+mj-lt"/>
            </a:endParaRPr>
          </a:p>
          <a:p>
            <a:pPr marL="0" lvl="2" fontAlgn="auto">
              <a:buClr>
                <a:schemeClr val="accent1"/>
              </a:buClr>
              <a:defRPr/>
            </a:pPr>
            <a:r>
              <a:rPr lang="en-GB" sz="1400" b="1" spc="10" dirty="0">
                <a:solidFill>
                  <a:schemeClr val="accent1"/>
                </a:solidFill>
                <a:latin typeface="+mj-lt"/>
                <a:cs typeface="Calibri Light"/>
              </a:rPr>
              <a:t>Similarly, passengers generally agree that all trains should count equally towards punctuality targets</a:t>
            </a:r>
          </a:p>
          <a:p>
            <a:pPr marL="465750" lvl="2" indent="-285750">
              <a:buClr>
                <a:schemeClr val="accent1"/>
              </a:buClr>
              <a:buFont typeface="Calibri" panose="020F0502020204030204" pitchFamily="34" charset="0"/>
              <a:buChar char="–"/>
              <a:defRPr/>
            </a:pPr>
            <a:r>
              <a:rPr lang="en-GB" sz="1400" dirty="0">
                <a:latin typeface="+mj-lt"/>
              </a:rPr>
              <a:t>While some see a rationale for weighting lateness according to the numbers of people impacted, most feel that this will over-complicate the measure. And again, it is argued that </a:t>
            </a:r>
            <a:r>
              <a:rPr lang="en-GB" sz="1400" i="1" dirty="0">
                <a:latin typeface="+mj-lt"/>
              </a:rPr>
              <a:t>everyone's</a:t>
            </a:r>
            <a:r>
              <a:rPr lang="en-GB" sz="1400" dirty="0">
                <a:latin typeface="+mj-lt"/>
              </a:rPr>
              <a:t> experience is equally important</a:t>
            </a:r>
          </a:p>
          <a:p>
            <a:pPr marL="742950" lvl="1" indent="-285750" fontAlgn="auto">
              <a:spcBef>
                <a:spcPts val="0"/>
              </a:spcBef>
              <a:spcAft>
                <a:spcPts val="0"/>
              </a:spcAft>
              <a:buClr>
                <a:srgbClr val="FFB84B"/>
              </a:buClr>
              <a:buFont typeface="Wingdings" panose="05000000000000000000" pitchFamily="2" charset="2"/>
              <a:buChar char="§"/>
              <a:defRPr/>
            </a:pPr>
            <a:endParaRPr lang="en-GB" sz="1400" dirty="0">
              <a:solidFill>
                <a:prstClr val="white">
                  <a:lumMod val="50000"/>
                </a:prstClr>
              </a:solidFill>
              <a:latin typeface="+mj-lt"/>
            </a:endParaRPr>
          </a:p>
          <a:p>
            <a:pPr marL="0" lvl="2">
              <a:spcBef>
                <a:spcPts val="0"/>
              </a:spcBef>
              <a:spcAft>
                <a:spcPts val="0"/>
              </a:spcAft>
              <a:buClr>
                <a:schemeClr val="accent1"/>
              </a:buClr>
              <a:defRPr/>
            </a:pPr>
            <a:r>
              <a:rPr lang="en-GB" sz="1400" b="1" spc="10" dirty="0">
                <a:solidFill>
                  <a:schemeClr val="accent1"/>
                </a:solidFill>
                <a:latin typeface="+mj-lt"/>
                <a:cs typeface="Calibri Light"/>
              </a:rPr>
              <a:t>Those who are comfortable with the idea of a metric containing some leeway do not necessarily reject the idea of a more stringent standard</a:t>
            </a:r>
          </a:p>
          <a:p>
            <a:pPr marL="465750" lvl="2" indent="-285750">
              <a:spcBef>
                <a:spcPts val="0"/>
              </a:spcBef>
              <a:spcAft>
                <a:spcPts val="0"/>
              </a:spcAft>
              <a:buClr>
                <a:schemeClr val="accent1"/>
              </a:buClr>
              <a:buFont typeface="Calibri" panose="020F0502020204030204" pitchFamily="34" charset="0"/>
              <a:buChar char="–"/>
              <a:defRPr/>
            </a:pPr>
            <a:r>
              <a:rPr lang="en-GB" sz="1400" dirty="0">
                <a:latin typeface="+mj-lt"/>
              </a:rPr>
              <a:t>However, some suggest that this might be an unrealistic ‘heroic goal’ and as such, likely to be missed </a:t>
            </a:r>
          </a:p>
          <a:p>
            <a:pPr marL="465750" lvl="2" indent="-285750">
              <a:spcBef>
                <a:spcPts val="0"/>
              </a:spcBef>
              <a:spcAft>
                <a:spcPts val="0"/>
              </a:spcAft>
              <a:buClr>
                <a:schemeClr val="accent1"/>
              </a:buClr>
              <a:buFont typeface="Calibri" panose="020F0502020204030204" pitchFamily="34" charset="0"/>
              <a:buChar char="–"/>
              <a:defRPr/>
            </a:pPr>
            <a:r>
              <a:rPr lang="en-GB" sz="1400" dirty="0">
                <a:latin typeface="+mj-lt"/>
              </a:rPr>
              <a:t>A degree of pragmatism about targets can be seen as a more sensible approach </a:t>
            </a:r>
          </a:p>
          <a:p>
            <a:pPr marL="465750" lvl="2" indent="-285750">
              <a:spcBef>
                <a:spcPts val="0"/>
              </a:spcBef>
              <a:spcAft>
                <a:spcPts val="0"/>
              </a:spcAft>
              <a:buClr>
                <a:schemeClr val="accent1"/>
              </a:buClr>
              <a:buFont typeface="Calibri" panose="020F0502020204030204" pitchFamily="34" charset="0"/>
              <a:buChar char="–"/>
              <a:defRPr/>
            </a:pPr>
            <a:endParaRPr lang="en-GB" sz="1400" dirty="0">
              <a:latin typeface="+mj-lt"/>
            </a:endParaRPr>
          </a:p>
          <a:p>
            <a:pPr marL="465750" lvl="2" indent="-285750">
              <a:spcBef>
                <a:spcPts val="0"/>
              </a:spcBef>
              <a:spcAft>
                <a:spcPts val="0"/>
              </a:spcAft>
              <a:buClr>
                <a:schemeClr val="accent1"/>
              </a:buClr>
              <a:buFont typeface="Calibri" panose="020F0502020204030204" pitchFamily="34" charset="0"/>
              <a:buChar char="–"/>
              <a:defRPr/>
            </a:pPr>
            <a:endParaRPr lang="en-GB" sz="1400" dirty="0">
              <a:latin typeface="+mj-lt"/>
            </a:endParaRPr>
          </a:p>
          <a:p>
            <a:pPr marL="285750" indent="-285750" fontAlgn="auto">
              <a:spcBef>
                <a:spcPts val="0"/>
              </a:spcBef>
              <a:spcAft>
                <a:spcPts val="0"/>
              </a:spcAft>
              <a:buClr>
                <a:srgbClr val="FFB84B"/>
              </a:buClr>
              <a:buFont typeface="Wingdings" panose="05000000000000000000" pitchFamily="2" charset="2"/>
              <a:buChar char="§"/>
              <a:defRPr/>
            </a:pPr>
            <a:endParaRPr lang="en-GB" sz="1400" dirty="0">
              <a:solidFill>
                <a:prstClr val="white">
                  <a:lumMod val="50000"/>
                </a:prstClr>
              </a:solidFill>
              <a:latin typeface="+mj-lt"/>
            </a:endParaRPr>
          </a:p>
          <a:p>
            <a:pPr algn="just"/>
            <a:endParaRPr lang="en-GB" sz="1600" dirty="0">
              <a:latin typeface="+mj-lt"/>
            </a:endParaRPr>
          </a:p>
          <a:p>
            <a:pPr algn="just"/>
            <a:endParaRPr lang="en-GB" sz="1600" b="1" dirty="0">
              <a:latin typeface="+mj-lt"/>
            </a:endParaRPr>
          </a:p>
        </p:txBody>
      </p:sp>
      <p:sp>
        <p:nvSpPr>
          <p:cNvPr id="3" name="Speech Bubble: Rectangle with Corners Rounded 2">
            <a:extLst>
              <a:ext uri="{FF2B5EF4-FFF2-40B4-BE49-F238E27FC236}">
                <a16:creationId xmlns:a16="http://schemas.microsoft.com/office/drawing/2014/main" id="{55ACEF0B-0B25-DC85-E152-038742A611DF}"/>
              </a:ext>
            </a:extLst>
          </p:cNvPr>
          <p:cNvSpPr/>
          <p:nvPr/>
        </p:nvSpPr>
        <p:spPr>
          <a:xfrm>
            <a:off x="6742393" y="3767439"/>
            <a:ext cx="2537784" cy="2143529"/>
          </a:xfrm>
          <a:prstGeom prst="wedgeRoundRectCallout">
            <a:avLst>
              <a:gd name="adj1" fmla="val -31050"/>
              <a:gd name="adj2" fmla="val 60309"/>
              <a:gd name="adj3"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550"/>
              </a:spcAft>
            </a:pPr>
            <a:r>
              <a:rPr lang="en-US" sz="1200" i="1" dirty="0">
                <a:solidFill>
                  <a:schemeClr val="bg1"/>
                </a:solidFill>
                <a:latin typeface="+mj-lt"/>
              </a:rPr>
              <a:t>“</a:t>
            </a:r>
            <a:r>
              <a:rPr lang="en-GB" sz="1200" i="1" dirty="0">
                <a:solidFill>
                  <a:schemeClr val="bg1"/>
                </a:solidFill>
                <a:effectLst/>
                <a:latin typeface="+mj-lt"/>
                <a:ea typeface="Times New Roman" panose="02020603050405020304" pitchFamily="18" charset="0"/>
                <a:cs typeface="Times New Roman" panose="02020603050405020304" pitchFamily="18" charset="0"/>
              </a:rPr>
              <a:t>I</a:t>
            </a:r>
            <a:r>
              <a:rPr lang="en-GB" sz="1200" i="1" dirty="0">
                <a:solidFill>
                  <a:schemeClr val="bg1"/>
                </a:solidFill>
                <a:latin typeface="+mj-lt"/>
              </a:rPr>
              <a:t> think it might be difficult to kind of maintain, you know? One minute is quite stringent, isn't it? I don't think anybody would be really bothered if it was a minute or two late. So I think the scope could be raised a little bit more in my opinion.”</a:t>
            </a:r>
          </a:p>
          <a:p>
            <a:r>
              <a:rPr kumimoji="0" lang="en-US" sz="1200" b="0" u="none" strike="noStrike" kern="1200" cap="none" spc="0" normalizeH="0" baseline="0" noProof="0" dirty="0">
                <a:ln>
                  <a:noFill/>
                </a:ln>
                <a:solidFill>
                  <a:schemeClr val="bg1"/>
                </a:solidFill>
                <a:effectLst/>
                <a:uLnTx/>
                <a:uFillTx/>
                <a:latin typeface="+mj-lt"/>
                <a:ea typeface="+mn-ea"/>
                <a:cs typeface="+mn-cs"/>
              </a:rPr>
              <a:t>Wales, rural, leisure, 40-59 </a:t>
            </a:r>
          </a:p>
        </p:txBody>
      </p:sp>
      <p:sp>
        <p:nvSpPr>
          <p:cNvPr id="10" name="Speech Bubble: Rectangle with Corners Rounded 9">
            <a:extLst>
              <a:ext uri="{FF2B5EF4-FFF2-40B4-BE49-F238E27FC236}">
                <a16:creationId xmlns:a16="http://schemas.microsoft.com/office/drawing/2014/main" id="{A79F037C-790A-5EB1-1622-BF52BF1CB685}"/>
              </a:ext>
            </a:extLst>
          </p:cNvPr>
          <p:cNvSpPr/>
          <p:nvPr/>
        </p:nvSpPr>
        <p:spPr>
          <a:xfrm>
            <a:off x="9409897" y="3771710"/>
            <a:ext cx="2537784" cy="2143529"/>
          </a:xfrm>
          <a:prstGeom prst="wedgeRoundRectCallout">
            <a:avLst>
              <a:gd name="adj1" fmla="val -31050"/>
              <a:gd name="adj2" fmla="val 60309"/>
              <a:gd name="adj3"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550"/>
              </a:spcAft>
            </a:pPr>
            <a:r>
              <a:rPr lang="en-GB" sz="1200" i="1" dirty="0">
                <a:solidFill>
                  <a:schemeClr val="bg1"/>
                </a:solidFill>
                <a:latin typeface="+mj-lt"/>
              </a:rPr>
              <a:t>“You know, it's got to be in that minute that you say it gets there or you're failing that performance measure. If they want to keep the contracts, they keep putting the prices up, so they need to be performing as well. They need to hit the target.”</a:t>
            </a:r>
            <a:endParaRPr lang="en-GB" sz="1200" dirty="0">
              <a:effectLst/>
              <a:latin typeface="+mj-lt"/>
              <a:ea typeface="Times New Roman" panose="02020603050405020304" pitchFamily="18" charset="0"/>
            </a:endParaRPr>
          </a:p>
          <a:p>
            <a:pPr>
              <a:spcAft>
                <a:spcPts val="550"/>
              </a:spcAft>
            </a:pPr>
            <a:r>
              <a:rPr kumimoji="0" lang="en-GB" sz="1200" b="0" u="none" strike="noStrike" kern="1200" cap="none" spc="0" normalizeH="0" baseline="0" noProof="0" dirty="0">
                <a:ln>
                  <a:noFill/>
                </a:ln>
                <a:solidFill>
                  <a:schemeClr val="bg1"/>
                </a:solidFill>
                <a:effectLst/>
                <a:uLnTx/>
                <a:uFillTx/>
                <a:latin typeface="+mj-lt"/>
                <a:ea typeface="+mn-ea"/>
                <a:cs typeface="+mn-cs"/>
              </a:rPr>
              <a:t>Y</a:t>
            </a:r>
            <a:r>
              <a:rPr kumimoji="0" lang="en-US" sz="1200" b="0" u="none" strike="noStrike" kern="1200" cap="none" spc="0" normalizeH="0" baseline="0" noProof="0" dirty="0">
                <a:ln>
                  <a:noFill/>
                </a:ln>
                <a:solidFill>
                  <a:schemeClr val="bg1"/>
                </a:solidFill>
                <a:effectLst/>
                <a:uLnTx/>
                <a:uFillTx/>
                <a:latin typeface="+mj-lt"/>
                <a:ea typeface="+mn-ea"/>
                <a:cs typeface="+mn-cs"/>
              </a:rPr>
              <a:t>orks &amp; Humber, urban-suburban,  commuter &amp; business,  55+  </a:t>
            </a:r>
          </a:p>
        </p:txBody>
      </p:sp>
    </p:spTree>
    <p:extLst>
      <p:ext uri="{BB962C8B-B14F-4D97-AF65-F5344CB8AC3E}">
        <p14:creationId xmlns:p14="http://schemas.microsoft.com/office/powerpoint/2010/main" val="824410883"/>
      </p:ext>
    </p:extLst>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9CE4C-96FE-422E-985B-9FD764D01B90}"/>
              </a:ext>
            </a:extLst>
          </p:cNvPr>
          <p:cNvSpPr>
            <a:spLocks noGrp="1"/>
          </p:cNvSpPr>
          <p:nvPr>
            <p:ph type="title"/>
          </p:nvPr>
        </p:nvSpPr>
        <p:spPr>
          <a:xfrm>
            <a:off x="355663" y="347230"/>
            <a:ext cx="11467741" cy="430725"/>
          </a:xfrm>
        </p:spPr>
        <p:txBody>
          <a:bodyPr/>
          <a:lstStyle/>
          <a:p>
            <a:r>
              <a:rPr lang="en-GB" sz="2800" dirty="0">
                <a:latin typeface="+mj-lt"/>
              </a:rPr>
              <a:t>Reactions to Time to Three are influenced by how it is presented </a:t>
            </a:r>
          </a:p>
        </p:txBody>
      </p:sp>
      <p:sp>
        <p:nvSpPr>
          <p:cNvPr id="4" name="Footer Placeholder 3">
            <a:extLst>
              <a:ext uri="{FF2B5EF4-FFF2-40B4-BE49-F238E27FC236}">
                <a16:creationId xmlns:a16="http://schemas.microsoft.com/office/drawing/2014/main" id="{0E7B7C24-010C-4590-A0B9-37B5BADDA80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F09B116-1D1A-4FD7-B3B5-17B9BE7DEC13}"/>
              </a:ext>
            </a:extLst>
          </p:cNvPr>
          <p:cNvSpPr>
            <a:spLocks noGrp="1"/>
          </p:cNvSpPr>
          <p:nvPr>
            <p:ph type="sldNum" sz="quarter" idx="12"/>
          </p:nvPr>
        </p:nvSpPr>
        <p:spPr/>
        <p:txBody>
          <a:bodyPr/>
          <a:lstStyle/>
          <a:p>
            <a:fld id="{770F188E-274D-49B2-AB27-2F89665B2F20}" type="slidenum">
              <a:rPr lang="en-GB" smtClean="0"/>
              <a:t>29</a:t>
            </a:fld>
            <a:endParaRPr lang="en-GB" dirty="0"/>
          </a:p>
        </p:txBody>
      </p:sp>
      <p:sp>
        <p:nvSpPr>
          <p:cNvPr id="8" name="TextBox 7">
            <a:extLst>
              <a:ext uri="{FF2B5EF4-FFF2-40B4-BE49-F238E27FC236}">
                <a16:creationId xmlns:a16="http://schemas.microsoft.com/office/drawing/2014/main" id="{E451BDCC-6145-0D13-0ACC-50CE78F6BDF9}"/>
              </a:ext>
            </a:extLst>
          </p:cNvPr>
          <p:cNvSpPr txBox="1"/>
          <p:nvPr/>
        </p:nvSpPr>
        <p:spPr>
          <a:xfrm>
            <a:off x="355664" y="1251039"/>
            <a:ext cx="5872606" cy="4976506"/>
          </a:xfrm>
          <a:prstGeom prst="rect">
            <a:avLst/>
          </a:prstGeom>
        </p:spPr>
        <p:txBody>
          <a:bodyPr vert="horz" wrap="square" lIns="0" tIns="0" rIns="0" bIns="0" rtlCol="0" anchor="t" anchorCtr="0">
            <a:noAutofit/>
          </a:bodyPr>
          <a:lstStyle/>
          <a:p>
            <a:pPr marL="0" lvl="2" fontAlgn="auto">
              <a:buClr>
                <a:schemeClr val="accent1"/>
              </a:buClr>
              <a:defRPr/>
            </a:pPr>
            <a:r>
              <a:rPr lang="en-GB" sz="1400" b="1" spc="10" dirty="0">
                <a:solidFill>
                  <a:schemeClr val="accent1"/>
                </a:solidFill>
                <a:latin typeface="+mj-lt"/>
                <a:cs typeface="Calibri Light"/>
              </a:rPr>
              <a:t>If passengers are shown On Time before Time to Three, views typically harden as individuals anchor on the ‘within a minute’ measure</a:t>
            </a:r>
          </a:p>
          <a:p>
            <a:pPr marL="465750" lvl="2" indent="-285750">
              <a:buClr>
                <a:schemeClr val="accent1"/>
              </a:buClr>
              <a:buFont typeface="Calibri" panose="020F0502020204030204" pitchFamily="34" charset="0"/>
              <a:buChar char="–"/>
              <a:defRPr/>
            </a:pPr>
            <a:r>
              <a:rPr lang="en-GB" sz="1400" dirty="0">
                <a:latin typeface="+mj-lt"/>
              </a:rPr>
              <a:t>Among the ‘leeway’ group, three minutes becomes the </a:t>
            </a:r>
            <a:r>
              <a:rPr lang="en-GB" sz="1400" b="1" dirty="0">
                <a:latin typeface="+mj-lt"/>
              </a:rPr>
              <a:t>maximum</a:t>
            </a:r>
            <a:r>
              <a:rPr lang="en-GB" sz="1400" dirty="0">
                <a:latin typeface="+mj-lt"/>
              </a:rPr>
              <a:t> amount acceptable</a:t>
            </a:r>
          </a:p>
          <a:p>
            <a:pPr marL="465750" lvl="2" indent="-285750" fontAlgn="auto">
              <a:buClr>
                <a:schemeClr val="accent1"/>
              </a:buClr>
              <a:buFont typeface="Calibri" panose="020F0502020204030204" pitchFamily="34" charset="0"/>
              <a:buChar char="–"/>
              <a:defRPr/>
            </a:pPr>
            <a:r>
              <a:rPr lang="en-GB" sz="1400" dirty="0">
                <a:latin typeface="+mj-lt"/>
              </a:rPr>
              <a:t>The more ‘absolutist’ group are even more likely to insist that ‘On Time’ is the right measure</a:t>
            </a:r>
          </a:p>
          <a:p>
            <a:pPr marL="465750" lvl="2" indent="-285750" fontAlgn="auto">
              <a:buClr>
                <a:schemeClr val="accent1"/>
              </a:buClr>
              <a:buFont typeface="Calibri" panose="020F0502020204030204" pitchFamily="34" charset="0"/>
              <a:buChar char="–"/>
              <a:defRPr/>
            </a:pPr>
            <a:r>
              <a:rPr lang="en-GB" sz="1400" b="1" dirty="0">
                <a:latin typeface="+mj-lt"/>
              </a:rPr>
              <a:t>But this is in part a research effect</a:t>
            </a:r>
          </a:p>
          <a:p>
            <a:pPr marL="465750" lvl="2" indent="-285750" fontAlgn="auto">
              <a:buClr>
                <a:schemeClr val="accent1"/>
              </a:buClr>
              <a:buFont typeface="Calibri" panose="020F0502020204030204" pitchFamily="34" charset="0"/>
              <a:buChar char="–"/>
              <a:defRPr/>
            </a:pPr>
            <a:endParaRPr lang="en-GB" sz="1400" dirty="0">
              <a:latin typeface="+mj-lt"/>
            </a:endParaRPr>
          </a:p>
          <a:p>
            <a:pPr marL="0" lvl="2">
              <a:buClr>
                <a:schemeClr val="accent1"/>
              </a:buClr>
              <a:defRPr/>
            </a:pPr>
            <a:r>
              <a:rPr lang="en-GB" sz="1400" b="1" spc="10" dirty="0">
                <a:solidFill>
                  <a:schemeClr val="accent1"/>
                </a:solidFill>
                <a:latin typeface="+mj-lt"/>
                <a:cs typeface="Calibri Light"/>
              </a:rPr>
              <a:t>If Time to Three is shown first, it exceeds the expectations of ‘leeway’ passengers, and although it is somewhat disappointing for the ‘absolutists’ most do not completely reject it</a:t>
            </a:r>
          </a:p>
          <a:p>
            <a:pPr marL="180000" lvl="2">
              <a:buClr>
                <a:schemeClr val="accent1"/>
              </a:buClr>
              <a:defRPr/>
            </a:pPr>
            <a:endParaRPr lang="en-GB" sz="1400" dirty="0">
              <a:latin typeface="+mj-lt"/>
            </a:endParaRPr>
          </a:p>
          <a:p>
            <a:pPr marL="0" lvl="2" fontAlgn="auto">
              <a:buClr>
                <a:schemeClr val="accent1"/>
              </a:buClr>
              <a:defRPr/>
            </a:pPr>
            <a:endParaRPr lang="en-GB" sz="1400" b="1" spc="10" dirty="0">
              <a:solidFill>
                <a:schemeClr val="accent1"/>
              </a:solidFill>
              <a:latin typeface="+mj-lt"/>
              <a:cs typeface="Calibri Light"/>
            </a:endParaRPr>
          </a:p>
          <a:p>
            <a:pPr marL="0" lvl="2" fontAlgn="auto">
              <a:buClr>
                <a:schemeClr val="accent1"/>
              </a:buClr>
              <a:defRPr/>
            </a:pPr>
            <a:r>
              <a:rPr lang="en-GB" sz="1400" b="1" spc="10" dirty="0">
                <a:solidFill>
                  <a:schemeClr val="accent1"/>
                </a:solidFill>
                <a:latin typeface="+mj-lt"/>
                <a:cs typeface="Calibri Light"/>
              </a:rPr>
              <a:t>Scheduled journey time is not seen as a relevant variable in establishing a punctuality metric</a:t>
            </a:r>
          </a:p>
          <a:p>
            <a:pPr marL="465750" lvl="2" indent="-285750">
              <a:buClr>
                <a:schemeClr val="accent1"/>
              </a:buClr>
              <a:buFont typeface="Calibri" panose="020F0502020204030204" pitchFamily="34" charset="0"/>
              <a:buChar char="–"/>
              <a:defRPr/>
            </a:pPr>
            <a:r>
              <a:rPr lang="en-GB" sz="1400" dirty="0">
                <a:latin typeface="+mj-lt"/>
              </a:rPr>
              <a:t>The standard should apply universally. Not to do so is seen as potentially generating confusion and some suspect might be subject to manipulation by train operators</a:t>
            </a:r>
          </a:p>
          <a:p>
            <a:pPr marL="465750" lvl="2" indent="-285750">
              <a:buClr>
                <a:schemeClr val="accent1"/>
              </a:buClr>
              <a:buFont typeface="Calibri" panose="020F0502020204030204" pitchFamily="34" charset="0"/>
              <a:buChar char="–"/>
              <a:defRPr/>
            </a:pPr>
            <a:endParaRPr lang="en-GB" sz="1400" dirty="0">
              <a:solidFill>
                <a:prstClr val="white">
                  <a:lumMod val="50000"/>
                </a:prstClr>
              </a:solidFill>
              <a:latin typeface="+mj-lt"/>
            </a:endParaRPr>
          </a:p>
          <a:p>
            <a:pPr marL="0" lvl="2">
              <a:spcBef>
                <a:spcPts val="0"/>
              </a:spcBef>
              <a:spcAft>
                <a:spcPts val="0"/>
              </a:spcAft>
              <a:buClr>
                <a:schemeClr val="accent1"/>
              </a:buClr>
              <a:defRPr/>
            </a:pPr>
            <a:r>
              <a:rPr lang="en-GB" sz="1400" b="1" spc="10" dirty="0">
                <a:solidFill>
                  <a:schemeClr val="accent1"/>
                </a:solidFill>
                <a:latin typeface="+mj-lt"/>
                <a:cs typeface="Calibri Light"/>
              </a:rPr>
              <a:t>The idea of operators building contingency into published timetables is largely accepted as a sensible way to manage expectations  </a:t>
            </a:r>
          </a:p>
          <a:p>
            <a:pPr algn="just"/>
            <a:endParaRPr lang="en-GB" sz="1600" dirty="0">
              <a:latin typeface="+mj-lt"/>
            </a:endParaRPr>
          </a:p>
          <a:p>
            <a:pPr algn="just"/>
            <a:endParaRPr lang="en-GB" sz="1600" b="1" dirty="0">
              <a:latin typeface="+mj-lt"/>
            </a:endParaRPr>
          </a:p>
        </p:txBody>
      </p:sp>
      <p:sp>
        <p:nvSpPr>
          <p:cNvPr id="6" name="Rectangle: Rounded Corners 5">
            <a:extLst>
              <a:ext uri="{FF2B5EF4-FFF2-40B4-BE49-F238E27FC236}">
                <a16:creationId xmlns:a16="http://schemas.microsoft.com/office/drawing/2014/main" id="{799207F5-6D60-E90F-EA03-8ACB24D4313F}"/>
              </a:ext>
            </a:extLst>
          </p:cNvPr>
          <p:cNvSpPr/>
          <p:nvPr/>
        </p:nvSpPr>
        <p:spPr>
          <a:xfrm>
            <a:off x="6740248" y="1489484"/>
            <a:ext cx="5083155" cy="1845093"/>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9" name="TextBox 8">
            <a:extLst>
              <a:ext uri="{FF2B5EF4-FFF2-40B4-BE49-F238E27FC236}">
                <a16:creationId xmlns:a16="http://schemas.microsoft.com/office/drawing/2014/main" id="{8423ADBA-F6A1-4792-D89F-D8D165C6CE92}"/>
              </a:ext>
            </a:extLst>
          </p:cNvPr>
          <p:cNvSpPr txBox="1"/>
          <p:nvPr/>
        </p:nvSpPr>
        <p:spPr>
          <a:xfrm>
            <a:off x="6740247" y="1565644"/>
            <a:ext cx="5083155" cy="1692771"/>
          </a:xfrm>
          <a:prstGeom prst="rect">
            <a:avLst/>
          </a:prstGeom>
          <a:noFill/>
        </p:spPr>
        <p:txBody>
          <a:bodyPr wrap="square">
            <a:spAutoFit/>
          </a:bodyPr>
          <a:lstStyle/>
          <a:p>
            <a:pPr algn="ctr"/>
            <a:r>
              <a:rPr lang="en-GB" u="sng" spc="10" dirty="0">
                <a:solidFill>
                  <a:schemeClr val="accent1"/>
                </a:solidFill>
                <a:latin typeface="+mj-lt"/>
                <a:cs typeface="Calibri Light"/>
              </a:rPr>
              <a:t>Time to Three</a:t>
            </a:r>
          </a:p>
          <a:p>
            <a:pPr algn="ctr"/>
            <a:r>
              <a:rPr lang="en-GB" sz="1400" spc="10" dirty="0">
                <a:latin typeface="+mj-lt"/>
                <a:ea typeface="+mn-ea"/>
              </a:rPr>
              <a:t> </a:t>
            </a:r>
          </a:p>
          <a:p>
            <a:pPr algn="ctr">
              <a:spcBef>
                <a:spcPct val="0"/>
              </a:spcBef>
            </a:pPr>
            <a:r>
              <a:rPr lang="en-GB" spc="10" dirty="0">
                <a:solidFill>
                  <a:schemeClr val="accent1"/>
                </a:solidFill>
                <a:latin typeface="+mj-lt"/>
                <a:cs typeface="Calibri Light"/>
              </a:rPr>
              <a:t>This is the percentage of station stops where trains arrived less than less than three minutes after the scheduled arrival time. The measure records train punctuality at every recorded stop on its journey</a:t>
            </a:r>
          </a:p>
        </p:txBody>
      </p:sp>
      <p:sp>
        <p:nvSpPr>
          <p:cNvPr id="10" name="Speech Bubble: Rectangle with Corners Rounded 9">
            <a:extLst>
              <a:ext uri="{FF2B5EF4-FFF2-40B4-BE49-F238E27FC236}">
                <a16:creationId xmlns:a16="http://schemas.microsoft.com/office/drawing/2014/main" id="{900426BF-FA9B-FA74-B583-71CCFE53EACE}"/>
              </a:ext>
            </a:extLst>
          </p:cNvPr>
          <p:cNvSpPr/>
          <p:nvPr/>
        </p:nvSpPr>
        <p:spPr>
          <a:xfrm>
            <a:off x="6747055" y="3619500"/>
            <a:ext cx="5057048" cy="1463691"/>
          </a:xfrm>
          <a:prstGeom prst="wedgeRoundRectCallout">
            <a:avLst>
              <a:gd name="adj1" fmla="val -31050"/>
              <a:gd name="adj2" fmla="val 60309"/>
              <a:gd name="adj3"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200" i="1">
                <a:solidFill>
                  <a:schemeClr val="bg1"/>
                </a:solidFill>
                <a:latin typeface="Calibri"/>
                <a:ea typeface="Calibri"/>
                <a:cs typeface="Calibri"/>
              </a:rPr>
              <a:t>"I think with the one minute you're very limited and so the percentage go way down. But if you went down to one minute</a:t>
            </a:r>
            <a:r>
              <a:rPr kumimoji="0" lang="en-US" sz="1200" b="0" i="1" u="none" strike="noStrike" kern="1200" cap="none" spc="0" normalizeH="0" baseline="0" noProof="0">
                <a:ln>
                  <a:noFill/>
                </a:ln>
                <a:solidFill>
                  <a:schemeClr val="bg1"/>
                </a:solidFill>
                <a:effectLst/>
                <a:uLnTx/>
                <a:uFillTx/>
                <a:latin typeface="Calibri"/>
                <a:ea typeface="Calibri"/>
                <a:cs typeface="Calibri"/>
              </a:rPr>
              <a:t>, </a:t>
            </a:r>
            <a:r>
              <a:rPr lang="en-US" sz="1200" i="1">
                <a:solidFill>
                  <a:schemeClr val="bg1"/>
                </a:solidFill>
                <a:latin typeface="Calibri"/>
                <a:ea typeface="Calibri"/>
                <a:cs typeface="Calibri"/>
              </a:rPr>
              <a:t>you would really have to say 'well but the train did come between 3 or 5 minutes of that', which is acceptable."</a:t>
            </a:r>
            <a:endParaRPr lang="en-US" sz="1200">
              <a:solidFill>
                <a:schemeClr val="bg1"/>
              </a:solidFill>
              <a:latin typeface="Calibri"/>
              <a:ea typeface="Calibri"/>
              <a:cs typeface="Calibri"/>
            </a:endParaRPr>
          </a:p>
          <a:p>
            <a:endParaRPr lang="en-US" sz="1200">
              <a:solidFill>
                <a:schemeClr val="bg1"/>
              </a:solidFill>
              <a:latin typeface="Calibri"/>
              <a:ea typeface="Calibri"/>
              <a:cs typeface="Calibri"/>
            </a:endParaRPr>
          </a:p>
          <a:p>
            <a:r>
              <a:rPr lang="en-US" sz="1200">
                <a:solidFill>
                  <a:schemeClr val="bg1"/>
                </a:solidFill>
                <a:latin typeface="Calibri"/>
                <a:ea typeface="Calibri"/>
                <a:cs typeface="Calibri"/>
              </a:rPr>
              <a:t>Scotland, urban, leisure &amp; business, 55+</a:t>
            </a:r>
            <a:endParaRPr lang="en-GB">
              <a:solidFill>
                <a:schemeClr val="bg1"/>
              </a:solidFill>
            </a:endParaRPr>
          </a:p>
        </p:txBody>
      </p:sp>
    </p:spTree>
    <p:extLst>
      <p:ext uri="{BB962C8B-B14F-4D97-AF65-F5344CB8AC3E}">
        <p14:creationId xmlns:p14="http://schemas.microsoft.com/office/powerpoint/2010/main" val="223622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89011" y="999051"/>
            <a:ext cx="6315825" cy="5410062"/>
          </a:xfrm>
        </p:spPr>
        <p:txBody>
          <a:bodyPr/>
          <a:lstStyle/>
          <a:p>
            <a:pPr lvl="1" algn="just">
              <a:lnSpc>
                <a:spcPct val="100000"/>
              </a:lnSpc>
            </a:pPr>
            <a:r>
              <a:rPr lang="en-US" sz="1500" dirty="0">
                <a:cs typeface="Calibri Light"/>
              </a:rPr>
              <a:t>There is relatively recent feedback on what is important to rail passengers, views on punctuality and </a:t>
            </a:r>
            <a:r>
              <a:rPr lang="en-US" sz="1500" b="1" dirty="0">
                <a:cs typeface="Calibri Light"/>
              </a:rPr>
              <a:t>how it should be measured </a:t>
            </a:r>
            <a:r>
              <a:rPr lang="en-US" sz="1500" dirty="0">
                <a:cs typeface="Calibri Light"/>
              </a:rPr>
              <a:t>date back to 2015, prior to the black swan event that was the </a:t>
            </a:r>
            <a:r>
              <a:rPr lang="en-US" sz="1500" b="1" dirty="0">
                <a:cs typeface="Calibri Light"/>
              </a:rPr>
              <a:t>global pandemic</a:t>
            </a:r>
            <a:r>
              <a:rPr lang="en-US" sz="1500" dirty="0">
                <a:cs typeface="Calibri Light"/>
              </a:rPr>
              <a:t>. </a:t>
            </a:r>
          </a:p>
          <a:p>
            <a:pPr lvl="1" algn="just">
              <a:lnSpc>
                <a:spcPct val="100000"/>
              </a:lnSpc>
            </a:pPr>
            <a:r>
              <a:rPr kumimoji="0" lang="en-US" sz="1500" i="0" u="none" strike="noStrike" kern="1200" cap="none" spc="0" normalizeH="0" baseline="0" noProof="0" dirty="0">
                <a:ln>
                  <a:noFill/>
                </a:ln>
                <a:solidFill>
                  <a:srgbClr val="685C45"/>
                </a:solidFill>
                <a:effectLst/>
                <a:uLnTx/>
                <a:uFillTx/>
                <a:ea typeface="+mn-ea"/>
                <a:cs typeface="Calibri Light"/>
              </a:rPr>
              <a:t>In light of such fundamental changes to the ways in which we work and live our lives, it is important </a:t>
            </a:r>
            <a:r>
              <a:rPr lang="en-GB" sz="1500" b="1" dirty="0">
                <a:solidFill>
                  <a:srgbClr val="FF0000"/>
                </a:solidFill>
                <a:cs typeface="Calibri Light"/>
              </a:rPr>
              <a:t>to have </a:t>
            </a:r>
            <a:r>
              <a:rPr kumimoji="0" lang="en-US" sz="1500" i="0" u="none" strike="noStrike" kern="1200" cap="none" spc="0" normalizeH="0" baseline="0" noProof="0" dirty="0">
                <a:ln>
                  <a:noFill/>
                </a:ln>
                <a:solidFill>
                  <a:srgbClr val="685C45"/>
                </a:solidFill>
                <a:effectLst/>
                <a:uLnTx/>
                <a:uFillTx/>
                <a:ea typeface="+mn-ea"/>
                <a:cs typeface="+mn-cs"/>
              </a:rPr>
              <a:t>a fresh understanding of passengers’ views, where appropriate validating or otherwise the 2015 findings</a:t>
            </a:r>
            <a:endParaRPr lang="en-US" sz="1500" dirty="0">
              <a:cs typeface="Calibri Light" panose="020F0302020204030204" pitchFamily="34" charset="0"/>
            </a:endParaRPr>
          </a:p>
          <a:p>
            <a:pPr lvl="1" algn="just">
              <a:lnSpc>
                <a:spcPct val="100000"/>
              </a:lnSpc>
            </a:pPr>
            <a:r>
              <a:rPr lang="en-US" sz="1500" b="1" dirty="0">
                <a:cs typeface="Calibri Light"/>
              </a:rPr>
              <a:t>Research objectives include:</a:t>
            </a:r>
            <a:endParaRPr lang="en-US" sz="1500" dirty="0">
              <a:cs typeface="Calibri Light"/>
            </a:endParaRPr>
          </a:p>
          <a:p>
            <a:pPr marL="171450" lvl="1" indent="-171450" algn="just">
              <a:lnSpc>
                <a:spcPct val="100000"/>
              </a:lnSpc>
              <a:buFont typeface="Arial" panose="020B0604020202020204" pitchFamily="34" charset="0"/>
              <a:buChar char="•"/>
            </a:pPr>
            <a:endParaRPr lang="en-US" sz="300" dirty="0">
              <a:cs typeface="Calibri Light" panose="020F0302020204030204" pitchFamily="34" charset="0"/>
            </a:endParaRPr>
          </a:p>
          <a:p>
            <a:pPr marL="465455" lvl="2" indent="-285750" algn="just">
              <a:lnSpc>
                <a:spcPct val="100000"/>
              </a:lnSpc>
            </a:pPr>
            <a:r>
              <a:rPr lang="en-US" dirty="0">
                <a:cs typeface="Calibri Light"/>
              </a:rPr>
              <a:t>How do passengers </a:t>
            </a:r>
            <a:r>
              <a:rPr lang="en-US" b="1" dirty="0">
                <a:cs typeface="Calibri Light"/>
              </a:rPr>
              <a:t>spontaneously judge the railway’s performance</a:t>
            </a:r>
            <a:r>
              <a:rPr lang="en-US" dirty="0">
                <a:cs typeface="Calibri Light"/>
              </a:rPr>
              <a:t>?</a:t>
            </a:r>
            <a:endParaRPr lang="en-US" dirty="0">
              <a:ea typeface="Calibri Light"/>
              <a:cs typeface="Calibri Light"/>
            </a:endParaRPr>
          </a:p>
          <a:p>
            <a:pPr marL="465455" lvl="2" indent="-285750" algn="just">
              <a:lnSpc>
                <a:spcPct val="100000"/>
              </a:lnSpc>
            </a:pPr>
            <a:r>
              <a:rPr lang="en-US" dirty="0">
                <a:cs typeface="Calibri Light"/>
              </a:rPr>
              <a:t>How do passengers experience </a:t>
            </a:r>
            <a:r>
              <a:rPr lang="en-US" b="1" dirty="0">
                <a:cs typeface="Calibri Light"/>
              </a:rPr>
              <a:t>disruption</a:t>
            </a:r>
            <a:r>
              <a:rPr lang="en-US" dirty="0">
                <a:cs typeface="Calibri Light"/>
              </a:rPr>
              <a:t>, including delays, cancellations, frequent low-level and major disruption?</a:t>
            </a:r>
            <a:endParaRPr lang="en-US" dirty="0">
              <a:ea typeface="Calibri Light"/>
              <a:cs typeface="Calibri Light"/>
            </a:endParaRPr>
          </a:p>
          <a:p>
            <a:pPr marL="465455" lvl="2" indent="-285750" algn="just">
              <a:lnSpc>
                <a:spcPct val="100000"/>
              </a:lnSpc>
            </a:pPr>
            <a:r>
              <a:rPr lang="en-US" dirty="0">
                <a:cs typeface="Calibri Light"/>
              </a:rPr>
              <a:t>How do these experiences </a:t>
            </a:r>
            <a:r>
              <a:rPr lang="en-US" b="1" dirty="0">
                <a:cs typeface="Calibri Light"/>
              </a:rPr>
              <a:t>translate into passengers’ assessment of the railway’s performance?</a:t>
            </a:r>
            <a:endParaRPr lang="en-US" b="1" dirty="0">
              <a:ea typeface="Calibri Light"/>
              <a:cs typeface="Calibri Light"/>
            </a:endParaRPr>
          </a:p>
          <a:p>
            <a:pPr marL="465455" lvl="2" indent="-285750" algn="just">
              <a:lnSpc>
                <a:spcPct val="100000"/>
              </a:lnSpc>
            </a:pPr>
            <a:r>
              <a:rPr lang="en-US" dirty="0">
                <a:cs typeface="Calibri Light"/>
              </a:rPr>
              <a:t>How aware are passengers, and how well do they understand, how </a:t>
            </a:r>
            <a:r>
              <a:rPr lang="en-US" b="1" dirty="0">
                <a:cs typeface="Calibri Light"/>
              </a:rPr>
              <a:t>performance is currently measured</a:t>
            </a:r>
            <a:r>
              <a:rPr lang="en-US" dirty="0">
                <a:cs typeface="Calibri Light"/>
              </a:rPr>
              <a:t>?</a:t>
            </a:r>
            <a:endParaRPr lang="en-US" b="1" dirty="0">
              <a:ea typeface="Calibri Light"/>
              <a:cs typeface="Calibri Light"/>
            </a:endParaRPr>
          </a:p>
          <a:p>
            <a:pPr marL="465455" lvl="2" indent="-285750" algn="just">
              <a:lnSpc>
                <a:spcPct val="100000"/>
              </a:lnSpc>
            </a:pPr>
            <a:r>
              <a:rPr lang="en-US" dirty="0">
                <a:cs typeface="Calibri Light"/>
              </a:rPr>
              <a:t>How do passengers view the ‘</a:t>
            </a:r>
            <a:r>
              <a:rPr lang="en-US" b="1" dirty="0">
                <a:cs typeface="Calibri Light"/>
              </a:rPr>
              <a:t>right time</a:t>
            </a:r>
            <a:r>
              <a:rPr lang="en-US" dirty="0">
                <a:cs typeface="Calibri Light"/>
              </a:rPr>
              <a:t>’, ‘</a:t>
            </a:r>
            <a:r>
              <a:rPr lang="en-US" b="1" dirty="0">
                <a:cs typeface="Calibri Light"/>
              </a:rPr>
              <a:t>time to 3 minutes</a:t>
            </a:r>
            <a:r>
              <a:rPr lang="en-US" dirty="0">
                <a:cs typeface="Calibri Light"/>
              </a:rPr>
              <a:t>’ and </a:t>
            </a:r>
            <a:r>
              <a:rPr lang="en-US" b="1" dirty="0">
                <a:cs typeface="Calibri Light"/>
              </a:rPr>
              <a:t>cancellations metrics?</a:t>
            </a:r>
            <a:endParaRPr lang="en-US" b="1" dirty="0">
              <a:ea typeface="Calibri Light"/>
              <a:cs typeface="Calibri Light"/>
            </a:endParaRPr>
          </a:p>
          <a:p>
            <a:pPr marL="465455" lvl="2" indent="-285750" algn="just">
              <a:lnSpc>
                <a:spcPct val="100000"/>
              </a:lnSpc>
            </a:pPr>
            <a:r>
              <a:rPr lang="en-US" dirty="0">
                <a:cs typeface="Calibri Light"/>
              </a:rPr>
              <a:t>How and where do passengers want information about </a:t>
            </a:r>
            <a:r>
              <a:rPr lang="en-US" b="1" dirty="0">
                <a:cs typeface="Calibri Light"/>
              </a:rPr>
              <a:t>railway performance to be published?</a:t>
            </a:r>
            <a:endParaRPr lang="en-US" b="1" dirty="0">
              <a:ea typeface="Calibri Light"/>
              <a:cs typeface="Calibri Light"/>
            </a:endParaRPr>
          </a:p>
          <a:p>
            <a:pPr marL="465455" lvl="2" indent="-285750" algn="just">
              <a:lnSpc>
                <a:spcPct val="100000"/>
              </a:lnSpc>
            </a:pPr>
            <a:r>
              <a:rPr lang="en-US" dirty="0">
                <a:cs typeface="Calibri Light"/>
              </a:rPr>
              <a:t>How do passengers’ views differ by </a:t>
            </a:r>
            <a:r>
              <a:rPr lang="en-US" b="1" dirty="0">
                <a:cs typeface="Calibri Light"/>
              </a:rPr>
              <a:t>demography</a:t>
            </a:r>
            <a:r>
              <a:rPr lang="en-US" dirty="0">
                <a:cs typeface="Calibri Light"/>
              </a:rPr>
              <a:t>, </a:t>
            </a:r>
            <a:r>
              <a:rPr lang="en-US" b="1" dirty="0">
                <a:cs typeface="Calibri Light"/>
              </a:rPr>
              <a:t>geography, </a:t>
            </a:r>
            <a:r>
              <a:rPr lang="en-US" dirty="0">
                <a:cs typeface="Calibri Light"/>
              </a:rPr>
              <a:t> </a:t>
            </a:r>
            <a:r>
              <a:rPr lang="en-US" b="1" dirty="0">
                <a:cs typeface="Calibri Light"/>
              </a:rPr>
              <a:t>frequency of rail travel</a:t>
            </a:r>
            <a:r>
              <a:rPr lang="en-US" dirty="0">
                <a:cs typeface="Calibri Light"/>
              </a:rPr>
              <a:t>, </a:t>
            </a:r>
            <a:r>
              <a:rPr lang="en-US" b="1" dirty="0">
                <a:cs typeface="Calibri Light"/>
              </a:rPr>
              <a:t>nature of journey </a:t>
            </a:r>
            <a:r>
              <a:rPr lang="en-US" dirty="0">
                <a:cs typeface="Calibri Light"/>
              </a:rPr>
              <a:t>and so on?</a:t>
            </a:r>
            <a:endParaRPr lang="en-US" dirty="0">
              <a:ea typeface="Calibri Light"/>
              <a:cs typeface="Calibri Light"/>
            </a:endParaRPr>
          </a:p>
          <a:p>
            <a:pPr marL="465455" lvl="2" indent="-285750" algn="just">
              <a:lnSpc>
                <a:spcPct val="100000"/>
              </a:lnSpc>
            </a:pPr>
            <a:r>
              <a:rPr lang="en-US" dirty="0">
                <a:cs typeface="Calibri Light"/>
              </a:rPr>
              <a:t>Whether poor train performance impacts on passengers’ </a:t>
            </a:r>
            <a:r>
              <a:rPr lang="en-US" b="1" dirty="0">
                <a:cs typeface="Calibri Light"/>
              </a:rPr>
              <a:t>trust in the railways </a:t>
            </a:r>
            <a:r>
              <a:rPr lang="en-US" dirty="0">
                <a:cs typeface="Calibri Light"/>
              </a:rPr>
              <a:t>and/or specific train companies?</a:t>
            </a:r>
            <a:endParaRPr lang="en-US" dirty="0">
              <a:ea typeface="Calibri Light"/>
              <a:cs typeface="Calibri Light"/>
            </a:endParaRPr>
          </a:p>
          <a:p>
            <a:pPr marL="465455" lvl="2" indent="-285750" algn="just">
              <a:lnSpc>
                <a:spcPct val="100000"/>
              </a:lnSpc>
            </a:pPr>
            <a:r>
              <a:rPr lang="en-US" dirty="0">
                <a:cs typeface="Calibri Light"/>
              </a:rPr>
              <a:t>Which measure or measures of train performance would </a:t>
            </a:r>
            <a:r>
              <a:rPr lang="en-US" b="1" dirty="0">
                <a:cs typeface="Calibri Light"/>
              </a:rPr>
              <a:t>most closely align with what matters most to passengers</a:t>
            </a:r>
            <a:r>
              <a:rPr lang="en-US" dirty="0">
                <a:cs typeface="Calibri Light"/>
              </a:rPr>
              <a:t>?</a:t>
            </a:r>
            <a:endParaRPr lang="en-US" b="1" dirty="0">
              <a:ea typeface="Calibri Light"/>
              <a:cs typeface="Calibri Light"/>
            </a:endParaRPr>
          </a:p>
        </p:txBody>
      </p:sp>
      <p:sp>
        <p:nvSpPr>
          <p:cNvPr id="39" name="Slide Number Placeholder 3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0F188E-274D-49B2-AB27-2F89665B2F20}" type="slidenum">
              <a:rPr kumimoji="0" lang="en-GB" sz="1000" b="0" i="0" u="none" strike="noStrike" kern="1200" cap="none" spc="0" normalizeH="0" baseline="0" noProof="0" smtClean="0">
                <a:ln>
                  <a:noFill/>
                </a:ln>
                <a:solidFill>
                  <a:srgbClr val="685C45"/>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000" b="0" i="0" u="none" strike="noStrike" kern="1200" cap="none" spc="0" normalizeH="0" baseline="0" noProof="0" dirty="0">
              <a:ln>
                <a:noFill/>
              </a:ln>
              <a:solidFill>
                <a:srgbClr val="685C45"/>
              </a:solidFill>
              <a:effectLst/>
              <a:uLnTx/>
              <a:uFillTx/>
              <a:latin typeface="Calibri Light"/>
              <a:ea typeface="+mn-ea"/>
              <a:cs typeface="+mn-cs"/>
            </a:endParaRPr>
          </a:p>
        </p:txBody>
      </p:sp>
      <p:pic>
        <p:nvPicPr>
          <p:cNvPr id="2" name="Picture 1">
            <a:extLst>
              <a:ext uri="{FF2B5EF4-FFF2-40B4-BE49-F238E27FC236}">
                <a16:creationId xmlns:a16="http://schemas.microsoft.com/office/drawing/2014/main" id="{7E1BA926-EFA7-E0BF-8E05-0DA54AEEA7B1}"/>
              </a:ext>
            </a:extLst>
          </p:cNvPr>
          <p:cNvPicPr>
            <a:picLocks noChangeAspect="1"/>
          </p:cNvPicPr>
          <p:nvPr/>
        </p:nvPicPr>
        <p:blipFill rotWithShape="1">
          <a:blip r:embed="rId3"/>
          <a:srcRect l="32120" r="5448"/>
          <a:stretch/>
        </p:blipFill>
        <p:spPr>
          <a:xfrm>
            <a:off x="7155711" y="999051"/>
            <a:ext cx="4710284" cy="4906800"/>
          </a:xfrm>
          <a:prstGeom prst="rect">
            <a:avLst/>
          </a:prstGeom>
        </p:spPr>
      </p:pic>
      <p:sp>
        <p:nvSpPr>
          <p:cNvPr id="3" name="Title 3">
            <a:extLst>
              <a:ext uri="{FF2B5EF4-FFF2-40B4-BE49-F238E27FC236}">
                <a16:creationId xmlns:a16="http://schemas.microsoft.com/office/drawing/2014/main" id="{022AECBD-1B0C-D63D-40B0-62E20F3FD346}"/>
              </a:ext>
            </a:extLst>
          </p:cNvPr>
          <p:cNvSpPr txBox="1">
            <a:spLocks/>
          </p:cNvSpPr>
          <p:nvPr/>
        </p:nvSpPr>
        <p:spPr>
          <a:xfrm>
            <a:off x="489011" y="191926"/>
            <a:ext cx="10685808" cy="807125"/>
          </a:xfrm>
          <a:prstGeom prst="rect">
            <a:avLst/>
          </a:prstGeom>
        </p:spPr>
        <p:txBody>
          <a:bodyPr vert="horz" lIns="0" tIns="0" rIns="0" bIns="0" rtlCol="0" anchor="b" anchorCtr="0">
            <a:noAutofit/>
          </a:bodyPr>
          <a:lstStyle>
            <a:lvl1pPr marL="0" algn="l" defTabSz="914400" rtl="0" eaLnBrk="1" latinLnBrk="0" hangingPunct="1">
              <a:lnSpc>
                <a:spcPts val="2900"/>
              </a:lnSpc>
              <a:spcBef>
                <a:spcPct val="0"/>
              </a:spcBef>
              <a:buNone/>
              <a:defRPr lang="en-GB" sz="2600" b="0" i="0" kern="1200" spc="-50" baseline="0" dirty="0">
                <a:solidFill>
                  <a:schemeClr val="accent1"/>
                </a:solidFill>
                <a:latin typeface="Calibri Light"/>
                <a:ea typeface="+mj-ea"/>
                <a:cs typeface="Calibri Light"/>
              </a:defRPr>
            </a:lvl1pPr>
          </a:lstStyle>
          <a:p>
            <a:r>
              <a:rPr lang="en-US" dirty="0"/>
              <a:t>Background and aims of the research</a:t>
            </a:r>
            <a:br>
              <a:rPr lang="en-US" dirty="0"/>
            </a:br>
            <a:endParaRPr lang="en-US" dirty="0"/>
          </a:p>
        </p:txBody>
      </p:sp>
    </p:spTree>
    <p:extLst>
      <p:ext uri="{BB962C8B-B14F-4D97-AF65-F5344CB8AC3E}">
        <p14:creationId xmlns:p14="http://schemas.microsoft.com/office/powerpoint/2010/main" val="4181891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21E70-5E69-522D-8278-0C2AF787DADB}"/>
            </a:ext>
          </a:extLst>
        </p:cNvPr>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91B1C87E-6DCD-3A08-22CC-FA6430D5BA6D}"/>
              </a:ext>
            </a:extLst>
          </p:cNvPr>
          <p:cNvSpPr/>
          <p:nvPr/>
        </p:nvSpPr>
        <p:spPr>
          <a:xfrm>
            <a:off x="368706" y="1393249"/>
            <a:ext cx="5665330" cy="2124242"/>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2" name="Title 1">
            <a:extLst>
              <a:ext uri="{FF2B5EF4-FFF2-40B4-BE49-F238E27FC236}">
                <a16:creationId xmlns:a16="http://schemas.microsoft.com/office/drawing/2014/main" id="{97B25841-52F9-3548-1352-248BE897DDEA}"/>
              </a:ext>
            </a:extLst>
          </p:cNvPr>
          <p:cNvSpPr>
            <a:spLocks noGrp="1"/>
          </p:cNvSpPr>
          <p:nvPr>
            <p:ph type="title"/>
          </p:nvPr>
        </p:nvSpPr>
        <p:spPr>
          <a:xfrm>
            <a:off x="368706" y="476935"/>
            <a:ext cx="11233150" cy="430725"/>
          </a:xfrm>
        </p:spPr>
        <p:txBody>
          <a:bodyPr/>
          <a:lstStyle/>
          <a:p>
            <a:r>
              <a:rPr lang="en-US" dirty="0">
                <a:latin typeface="+mj-lt"/>
              </a:rPr>
              <a:t>In the quantitative survey we approached the on-time question in two ways. First, Gabor-Granger was used to establish passengers’ personal assessment of punctuality   </a:t>
            </a:r>
            <a:endParaRPr lang="en-GB" dirty="0">
              <a:latin typeface="+mj-lt"/>
            </a:endParaRPr>
          </a:p>
        </p:txBody>
      </p:sp>
      <p:sp>
        <p:nvSpPr>
          <p:cNvPr id="4" name="Footer Placeholder 3">
            <a:extLst>
              <a:ext uri="{FF2B5EF4-FFF2-40B4-BE49-F238E27FC236}">
                <a16:creationId xmlns:a16="http://schemas.microsoft.com/office/drawing/2014/main" id="{CCB8D03B-AEC8-8FBD-2519-610FCD33AE87}"/>
              </a:ext>
            </a:extLst>
          </p:cNvPr>
          <p:cNvSpPr>
            <a:spLocks noGrp="1"/>
          </p:cNvSpPr>
          <p:nvPr>
            <p:ph type="ftr" sz="quarter" idx="10"/>
          </p:nvPr>
        </p:nvSpPr>
        <p:spPr/>
        <p:txBody>
          <a:bodyPr/>
          <a:lstStyle/>
          <a:p>
            <a:endParaRPr lang="en-GB" dirty="0"/>
          </a:p>
        </p:txBody>
      </p:sp>
      <p:sp>
        <p:nvSpPr>
          <p:cNvPr id="5" name="Slide Number Placeholder 4">
            <a:extLst>
              <a:ext uri="{FF2B5EF4-FFF2-40B4-BE49-F238E27FC236}">
                <a16:creationId xmlns:a16="http://schemas.microsoft.com/office/drawing/2014/main" id="{13D507EC-F1A5-2A6A-D1EE-3612E72FBB5F}"/>
              </a:ext>
            </a:extLst>
          </p:cNvPr>
          <p:cNvSpPr>
            <a:spLocks noGrp="1"/>
          </p:cNvSpPr>
          <p:nvPr>
            <p:ph type="sldNum" sz="quarter" idx="11"/>
          </p:nvPr>
        </p:nvSpPr>
        <p:spPr/>
        <p:txBody>
          <a:bodyPr/>
          <a:lstStyle/>
          <a:p>
            <a:fld id="{770F188E-274D-49B2-AB27-2F89665B2F20}" type="slidenum">
              <a:rPr lang="en-GB" smtClean="0"/>
              <a:pPr/>
              <a:t>30</a:t>
            </a:fld>
            <a:endParaRPr lang="en-GB" dirty="0"/>
          </a:p>
        </p:txBody>
      </p:sp>
      <p:sp>
        <p:nvSpPr>
          <p:cNvPr id="6" name="Rectangle: Rounded Corners 5">
            <a:extLst>
              <a:ext uri="{FF2B5EF4-FFF2-40B4-BE49-F238E27FC236}">
                <a16:creationId xmlns:a16="http://schemas.microsoft.com/office/drawing/2014/main" id="{94C63F98-AC21-DA60-CC0D-C6A74A82F45E}"/>
              </a:ext>
            </a:extLst>
          </p:cNvPr>
          <p:cNvSpPr/>
          <p:nvPr/>
        </p:nvSpPr>
        <p:spPr>
          <a:xfrm>
            <a:off x="7521872" y="1565932"/>
            <a:ext cx="3225060" cy="2420385"/>
          </a:xfrm>
          <a:prstGeom prst="roundRect">
            <a:avLst/>
          </a:pr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25" name="TextBox 24">
            <a:extLst>
              <a:ext uri="{FF2B5EF4-FFF2-40B4-BE49-F238E27FC236}">
                <a16:creationId xmlns:a16="http://schemas.microsoft.com/office/drawing/2014/main" id="{96E78FD2-5FC3-8E61-14A7-0393586F6EC2}"/>
              </a:ext>
            </a:extLst>
          </p:cNvPr>
          <p:cNvSpPr txBox="1"/>
          <p:nvPr/>
        </p:nvSpPr>
        <p:spPr>
          <a:xfrm>
            <a:off x="7502851" y="1763588"/>
            <a:ext cx="3225059" cy="346231"/>
          </a:xfrm>
          <a:prstGeom prst="rect">
            <a:avLst/>
          </a:prstGeom>
        </p:spPr>
        <p:txBody>
          <a:bodyPr vert="horz" wrap="square" lIns="0" tIns="0" rIns="0" bIns="0" rtlCol="0" anchor="t" anchorCtr="0">
            <a:noAutofit/>
          </a:bodyPr>
          <a:lstStyle/>
          <a:p>
            <a:pPr algn="ctr"/>
            <a:r>
              <a:rPr lang="en-US" sz="1600" b="1" dirty="0">
                <a:latin typeface="+mj-lt"/>
              </a:rPr>
              <a:t>Personal measures of punctuality</a:t>
            </a:r>
            <a:endParaRPr lang="en-GB" sz="1400" b="1" dirty="0">
              <a:latin typeface="+mj-lt"/>
            </a:endParaRPr>
          </a:p>
        </p:txBody>
      </p:sp>
      <p:graphicFrame>
        <p:nvGraphicFramePr>
          <p:cNvPr id="52" name="Chart 51">
            <a:extLst>
              <a:ext uri="{FF2B5EF4-FFF2-40B4-BE49-F238E27FC236}">
                <a16:creationId xmlns:a16="http://schemas.microsoft.com/office/drawing/2014/main" id="{0CA4A32A-0032-E07E-70AF-25E54AB843CD}"/>
              </a:ext>
            </a:extLst>
          </p:cNvPr>
          <p:cNvGraphicFramePr/>
          <p:nvPr>
            <p:extLst>
              <p:ext uri="{D42A27DB-BD31-4B8C-83A1-F6EECF244321}">
                <p14:modId xmlns:p14="http://schemas.microsoft.com/office/powerpoint/2010/main" val="745718492"/>
              </p:ext>
            </p:extLst>
          </p:nvPr>
        </p:nvGraphicFramePr>
        <p:xfrm>
          <a:off x="7502327" y="2104358"/>
          <a:ext cx="3225060" cy="183250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080E3354-32EF-B4F8-1A8A-7D1E7ADA1CAF}"/>
              </a:ext>
            </a:extLst>
          </p:cNvPr>
          <p:cNvSpPr txBox="1"/>
          <p:nvPr/>
        </p:nvSpPr>
        <p:spPr>
          <a:xfrm>
            <a:off x="585110" y="1479529"/>
            <a:ext cx="5230761" cy="1832507"/>
          </a:xfrm>
          <a:prstGeom prst="rect">
            <a:avLst/>
          </a:prstGeom>
          <a:noFill/>
        </p:spPr>
        <p:txBody>
          <a:bodyPr vert="horz" wrap="square" lIns="0" tIns="0" rIns="0" bIns="0" rtlCol="0" anchor="t" anchorCtr="0">
            <a:noAutofit/>
          </a:bodyPr>
          <a:lstStyle>
            <a:defPPr>
              <a:defRPr lang="en-US"/>
            </a:defPPr>
            <a:lvl3pPr marL="266700" lvl="2" indent="-266700">
              <a:lnSpc>
                <a:spcPct val="107000"/>
              </a:lnSpc>
              <a:spcAft>
                <a:spcPts val="800"/>
              </a:spcAft>
              <a:buClr>
                <a:schemeClr val="accent1"/>
              </a:buClr>
              <a:buFont typeface="+mj-lt"/>
              <a:buAutoNum type="alphaUcPeriod"/>
              <a:defRPr sz="1400" b="1">
                <a:latin typeface="+mj-lt"/>
              </a:defRPr>
            </a:lvl3pPr>
          </a:lstStyle>
          <a:p>
            <a:r>
              <a:rPr lang="en-GB" sz="1400" b="1" dirty="0">
                <a:latin typeface="+mj-lt"/>
              </a:rPr>
              <a:t>Gabor-Granger method </a:t>
            </a:r>
          </a:p>
          <a:p>
            <a:endParaRPr lang="en-GB" sz="1400" b="1" dirty="0">
              <a:latin typeface="+mj-lt"/>
            </a:endParaRPr>
          </a:p>
          <a:p>
            <a:pPr algn="just"/>
            <a:r>
              <a:rPr lang="en-US" sz="1400" dirty="0">
                <a:solidFill>
                  <a:srgbClr val="202124"/>
                </a:solidFill>
                <a:latin typeface="+mj-lt"/>
              </a:rPr>
              <a:t>A Gabor Granger question will first display a random ‘price’ (here the time in minutes). If a respondent would not consider this punctual, a lower ‘price’ (time) is shown. If the respondent instead agrees that the time is punctual, then the system will show a higher price (time). This process repeats until the highest time tolerance point is identified. The method avoids anchoring effects and the tendency of individuals to ‘low ball’ an answer to an open questions. </a:t>
            </a:r>
            <a:endParaRPr lang="en-GB" sz="1400" dirty="0">
              <a:solidFill>
                <a:srgbClr val="202124"/>
              </a:solidFill>
              <a:latin typeface="+mj-lt"/>
            </a:endParaRPr>
          </a:p>
        </p:txBody>
      </p:sp>
      <p:sp>
        <p:nvSpPr>
          <p:cNvPr id="15" name="TextBox 14">
            <a:extLst>
              <a:ext uri="{FF2B5EF4-FFF2-40B4-BE49-F238E27FC236}">
                <a16:creationId xmlns:a16="http://schemas.microsoft.com/office/drawing/2014/main" id="{A44BEC42-5E72-5BFE-DC22-0E31B9812286}"/>
              </a:ext>
            </a:extLst>
          </p:cNvPr>
          <p:cNvSpPr txBox="1"/>
          <p:nvPr/>
        </p:nvSpPr>
        <p:spPr>
          <a:xfrm>
            <a:off x="6554406" y="1162769"/>
            <a:ext cx="5551869" cy="338554"/>
          </a:xfrm>
          <a:prstGeom prst="rect">
            <a:avLst/>
          </a:prstGeom>
          <a:noFill/>
        </p:spPr>
        <p:txBody>
          <a:bodyPr wrap="square">
            <a:spAutoFit/>
          </a:bodyPr>
          <a:lstStyle/>
          <a:p>
            <a:r>
              <a:rPr lang="en-GB" sz="1600" b="1" dirty="0">
                <a:solidFill>
                  <a:srgbClr val="685C45"/>
                </a:solidFill>
                <a:latin typeface="+mj-lt"/>
                <a:ea typeface="Calibri" panose="020F0502020204030204" pitchFamily="34" charset="0"/>
              </a:rPr>
              <a:t>W</a:t>
            </a:r>
            <a:r>
              <a:rPr lang="en-GB" sz="1600" b="1" dirty="0">
                <a:solidFill>
                  <a:srgbClr val="685C45"/>
                </a:solidFill>
                <a:effectLst/>
                <a:latin typeface="+mj-lt"/>
                <a:ea typeface="Calibri" panose="020F0502020204030204" pitchFamily="34" charset="0"/>
              </a:rPr>
              <a:t>hat would </a:t>
            </a:r>
            <a:r>
              <a:rPr lang="en-GB" sz="1600" b="1" i="1" dirty="0">
                <a:solidFill>
                  <a:srgbClr val="685C45"/>
                </a:solidFill>
                <a:effectLst/>
                <a:latin typeface="+mj-lt"/>
                <a:ea typeface="Calibri" panose="020F0502020204030204" pitchFamily="34" charset="0"/>
              </a:rPr>
              <a:t>you</a:t>
            </a:r>
            <a:r>
              <a:rPr lang="en-GB" sz="1600" b="1" dirty="0">
                <a:solidFill>
                  <a:srgbClr val="685C45"/>
                </a:solidFill>
                <a:effectLst/>
                <a:latin typeface="+mj-lt"/>
                <a:ea typeface="Calibri" panose="020F0502020204030204" pitchFamily="34" charset="0"/>
              </a:rPr>
              <a:t> consider to be punctual when traveling by train</a:t>
            </a:r>
            <a:r>
              <a:rPr lang="en-GB" sz="1600" b="1" dirty="0">
                <a:solidFill>
                  <a:srgbClr val="685C45"/>
                </a:solidFill>
                <a:latin typeface="+mj-lt"/>
                <a:ea typeface="Calibri" panose="020F0502020204030204" pitchFamily="34" charset="0"/>
              </a:rPr>
              <a:t>?</a:t>
            </a:r>
            <a:endParaRPr lang="en-GB" sz="1600" b="1" dirty="0">
              <a:latin typeface="+mj-lt"/>
            </a:endParaRPr>
          </a:p>
        </p:txBody>
      </p:sp>
      <p:sp>
        <p:nvSpPr>
          <p:cNvPr id="17" name="TextBox 16">
            <a:extLst>
              <a:ext uri="{FF2B5EF4-FFF2-40B4-BE49-F238E27FC236}">
                <a16:creationId xmlns:a16="http://schemas.microsoft.com/office/drawing/2014/main" id="{E536216A-FC21-26F7-41B2-5013BCC7355D}"/>
              </a:ext>
            </a:extLst>
          </p:cNvPr>
          <p:cNvSpPr txBox="1"/>
          <p:nvPr/>
        </p:nvSpPr>
        <p:spPr>
          <a:xfrm>
            <a:off x="386492" y="3915757"/>
            <a:ext cx="5627999" cy="1832507"/>
          </a:xfrm>
          <a:prstGeom prst="rect">
            <a:avLst/>
          </a:prstGeom>
        </p:spPr>
        <p:txBody>
          <a:bodyPr vert="horz" wrap="square" lIns="0" tIns="0" rIns="0" bIns="0" rtlCol="0" anchor="t" anchorCtr="0">
            <a:noAutofit/>
          </a:bodyPr>
          <a:lstStyle/>
          <a:p>
            <a:pPr marL="0" lvl="2" fontAlgn="auto">
              <a:buClr>
                <a:schemeClr val="accent1"/>
              </a:buClr>
              <a:defRPr/>
            </a:pPr>
            <a:r>
              <a:rPr lang="en-GB" b="1" spc="10" dirty="0">
                <a:solidFill>
                  <a:schemeClr val="accent1"/>
                </a:solidFill>
                <a:latin typeface="+mj-lt"/>
                <a:cs typeface="Calibri Light"/>
              </a:rPr>
              <a:t>One minute is optimum, but three minutes is considered punctual by the large majority of respondents</a:t>
            </a:r>
          </a:p>
          <a:p>
            <a:pPr marL="0" lvl="2" fontAlgn="auto">
              <a:buClr>
                <a:schemeClr val="accent1"/>
              </a:buClr>
              <a:defRPr/>
            </a:pPr>
            <a:endParaRPr lang="en-GB" b="1" spc="10" dirty="0">
              <a:solidFill>
                <a:schemeClr val="accent1"/>
              </a:solidFill>
              <a:latin typeface="+mj-lt"/>
              <a:cs typeface="Calibri Light"/>
            </a:endParaRPr>
          </a:p>
          <a:p>
            <a:pPr marL="0" lvl="2" fontAlgn="auto">
              <a:buClr>
                <a:schemeClr val="accent1"/>
              </a:buClr>
              <a:defRPr/>
            </a:pPr>
            <a:r>
              <a:rPr lang="en-GB" b="1" spc="10" dirty="0">
                <a:solidFill>
                  <a:schemeClr val="accent1"/>
                </a:solidFill>
                <a:latin typeface="+mj-lt"/>
                <a:cs typeface="Calibri Light"/>
              </a:rPr>
              <a:t>Anything beyond five minutes appears to breach a psychological threshold and passengers are much less likely to consider anything beyond this as punctual </a:t>
            </a:r>
          </a:p>
          <a:p>
            <a:pPr marL="0" lvl="2" fontAlgn="auto">
              <a:buClr>
                <a:schemeClr val="accent1"/>
              </a:buClr>
              <a:defRPr/>
            </a:pPr>
            <a:r>
              <a:rPr lang="en-GB" b="1" spc="10" dirty="0">
                <a:solidFill>
                  <a:schemeClr val="accent1"/>
                </a:solidFill>
                <a:latin typeface="+mj-lt"/>
                <a:cs typeface="Calibri Light"/>
              </a:rPr>
              <a:t>  </a:t>
            </a:r>
          </a:p>
          <a:p>
            <a:pPr marL="180000" lvl="2" fontAlgn="auto">
              <a:buClr>
                <a:schemeClr val="accent1"/>
              </a:buClr>
              <a:defRPr/>
            </a:pPr>
            <a:endParaRPr lang="en-GB" dirty="0">
              <a:latin typeface="+mj-lt"/>
            </a:endParaRPr>
          </a:p>
          <a:p>
            <a:pPr algn="just"/>
            <a:endParaRPr lang="en-GB" sz="2000" dirty="0">
              <a:latin typeface="+mj-lt"/>
            </a:endParaRPr>
          </a:p>
          <a:p>
            <a:pPr algn="just"/>
            <a:endParaRPr lang="en-GB" sz="2000" b="1" dirty="0">
              <a:latin typeface="+mj-lt"/>
            </a:endParaRPr>
          </a:p>
        </p:txBody>
      </p:sp>
      <p:sp>
        <p:nvSpPr>
          <p:cNvPr id="19" name="Speech Bubble: Rectangle with Corners Rounded 18">
            <a:extLst>
              <a:ext uri="{FF2B5EF4-FFF2-40B4-BE49-F238E27FC236}">
                <a16:creationId xmlns:a16="http://schemas.microsoft.com/office/drawing/2014/main" id="{50E750A5-1F67-FA88-F366-FC9B02C8021F}"/>
              </a:ext>
            </a:extLst>
          </p:cNvPr>
          <p:cNvSpPr/>
          <p:nvPr/>
        </p:nvSpPr>
        <p:spPr>
          <a:xfrm>
            <a:off x="6845537" y="4209227"/>
            <a:ext cx="4969606" cy="1381226"/>
          </a:xfrm>
          <a:prstGeom prst="wedgeRoundRectCallout">
            <a:avLst>
              <a:gd name="adj1" fmla="val -31050"/>
              <a:gd name="adj2" fmla="val 60309"/>
              <a:gd name="adj3"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200" i="1" dirty="0">
                <a:solidFill>
                  <a:schemeClr val="bg1"/>
                </a:solidFill>
                <a:latin typeface="Calibri"/>
                <a:cs typeface="Calibri"/>
              </a:rPr>
              <a:t>"I think anything longer than five feels like a delay. But I don't really have any reason for it. I think if I think about being picked up from the station, 5 minutes being 5 minutes difference, I wouldn't let anybody know. But if I was going above that, I would make them aware."</a:t>
            </a:r>
            <a:endParaRPr lang="en-US" sz="1200" dirty="0">
              <a:solidFill>
                <a:schemeClr val="bg1"/>
              </a:solidFill>
              <a:latin typeface="Calibri"/>
              <a:cs typeface="Calibri"/>
            </a:endParaRPr>
          </a:p>
          <a:p>
            <a:endParaRPr lang="en-US" sz="1200" dirty="0">
              <a:solidFill>
                <a:schemeClr val="bg1"/>
              </a:solidFill>
              <a:effectLst/>
              <a:latin typeface="Calibri"/>
              <a:ea typeface="Times New Roman" panose="02020603050405020304" pitchFamily="18" charset="0"/>
              <a:cs typeface="Calibri"/>
            </a:endParaRPr>
          </a:p>
          <a:p>
            <a:r>
              <a:rPr lang="en-US" sz="1200" dirty="0">
                <a:solidFill>
                  <a:schemeClr val="bg1"/>
                </a:solidFill>
                <a:latin typeface="Calibri"/>
                <a:cs typeface="Calibri"/>
              </a:rPr>
              <a:t>East of England</a:t>
            </a:r>
            <a:r>
              <a:rPr kumimoji="0" lang="en-US" sz="1200" b="0" u="none" strike="noStrike" kern="1200" cap="none" spc="0" normalizeH="0" baseline="0" noProof="0" dirty="0">
                <a:ln>
                  <a:noFill/>
                </a:ln>
                <a:solidFill>
                  <a:schemeClr val="bg1"/>
                </a:solidFill>
                <a:effectLst/>
                <a:uLnTx/>
                <a:uFillTx/>
                <a:latin typeface="Calibri"/>
                <a:cs typeface="Calibri"/>
              </a:rPr>
              <a:t>, </a:t>
            </a:r>
            <a:r>
              <a:rPr lang="en-US" sz="1200" dirty="0">
                <a:solidFill>
                  <a:schemeClr val="bg1"/>
                </a:solidFill>
                <a:latin typeface="Calibri"/>
                <a:cs typeface="Calibri"/>
              </a:rPr>
              <a:t>urban</a:t>
            </a:r>
            <a:r>
              <a:rPr kumimoji="0" lang="en-US" sz="1200" b="0" u="none" strike="noStrike" kern="1200" cap="none" spc="0" normalizeH="0" baseline="0" noProof="0" dirty="0">
                <a:ln>
                  <a:noFill/>
                </a:ln>
                <a:solidFill>
                  <a:schemeClr val="bg1"/>
                </a:solidFill>
                <a:effectLst/>
                <a:uLnTx/>
                <a:uFillTx/>
                <a:latin typeface="Calibri"/>
                <a:cs typeface="Calibri"/>
              </a:rPr>
              <a:t>, leisure, </a:t>
            </a:r>
            <a:r>
              <a:rPr lang="en-US" sz="1200" dirty="0">
                <a:solidFill>
                  <a:schemeClr val="bg1"/>
                </a:solidFill>
                <a:latin typeface="Calibri"/>
                <a:cs typeface="Calibri"/>
              </a:rPr>
              <a:t>18-39, disabled</a:t>
            </a:r>
            <a:endParaRPr lang="en-US" dirty="0">
              <a:solidFill>
                <a:schemeClr val="bg1"/>
              </a:solidFill>
            </a:endParaRPr>
          </a:p>
        </p:txBody>
      </p:sp>
      <p:sp>
        <p:nvSpPr>
          <p:cNvPr id="3" name="TextBox 2">
            <a:extLst>
              <a:ext uri="{FF2B5EF4-FFF2-40B4-BE49-F238E27FC236}">
                <a16:creationId xmlns:a16="http://schemas.microsoft.com/office/drawing/2014/main" id="{8AFBE885-6A52-6C1B-B162-67A33DF63CCB}"/>
              </a:ext>
            </a:extLst>
          </p:cNvPr>
          <p:cNvSpPr txBox="1"/>
          <p:nvPr/>
        </p:nvSpPr>
        <p:spPr>
          <a:xfrm>
            <a:off x="123401" y="6618260"/>
            <a:ext cx="5581649" cy="204775"/>
          </a:xfrm>
          <a:prstGeom prst="rect">
            <a:avLst/>
          </a:prstGeom>
        </p:spPr>
        <p:txBody>
          <a:bodyPr vert="horz" wrap="square" lIns="0" tIns="0" rIns="0" bIns="0" rtlCol="0" anchor="t" anchorCtr="0">
            <a:noAutofit/>
          </a:bodyPr>
          <a:lstStyle/>
          <a:p>
            <a:r>
              <a:rPr lang="en-US" sz="800">
                <a:latin typeface="+mj-lt"/>
              </a:rPr>
              <a:t>N=2000</a:t>
            </a:r>
            <a:endParaRPr lang="en-GB" sz="800">
              <a:latin typeface="+mj-lt"/>
            </a:endParaRPr>
          </a:p>
        </p:txBody>
      </p:sp>
    </p:spTree>
    <p:extLst>
      <p:ext uri="{BB962C8B-B14F-4D97-AF65-F5344CB8AC3E}">
        <p14:creationId xmlns:p14="http://schemas.microsoft.com/office/powerpoint/2010/main" val="1078312675"/>
      </p:ext>
    </p:extLst>
  </p:cSld>
  <p:clrMapOvr>
    <a:masterClrMapping/>
  </p:clrMapOvr>
  <p:extLst>
    <p:ext uri="{6950BFC3-D8DA-4A85-94F7-54DA5524770B}">
      <p188:commentRel xmlns:p188="http://schemas.microsoft.com/office/powerpoint/2018/8/main" r:id="rId2"/>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A0294-B731-2B5D-A632-A2CFB549EFD6}"/>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FDE79B8-0572-6D34-348A-599CBAA809B4}"/>
              </a:ext>
            </a:extLst>
          </p:cNvPr>
          <p:cNvSpPr/>
          <p:nvPr/>
        </p:nvSpPr>
        <p:spPr>
          <a:xfrm>
            <a:off x="386626" y="1182098"/>
            <a:ext cx="5665330" cy="2411654"/>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2" name="Title 1">
            <a:extLst>
              <a:ext uri="{FF2B5EF4-FFF2-40B4-BE49-F238E27FC236}">
                <a16:creationId xmlns:a16="http://schemas.microsoft.com/office/drawing/2014/main" id="{21339402-7182-657F-DC3E-708BFA84E75F}"/>
              </a:ext>
            </a:extLst>
          </p:cNvPr>
          <p:cNvSpPr>
            <a:spLocks noGrp="1"/>
          </p:cNvSpPr>
          <p:nvPr>
            <p:ph type="title"/>
          </p:nvPr>
        </p:nvSpPr>
        <p:spPr>
          <a:xfrm>
            <a:off x="368706" y="493104"/>
            <a:ext cx="11233150" cy="430725"/>
          </a:xfrm>
        </p:spPr>
        <p:txBody>
          <a:bodyPr/>
          <a:lstStyle/>
          <a:p>
            <a:r>
              <a:rPr lang="en-US" dirty="0">
                <a:latin typeface="+mj-lt"/>
              </a:rPr>
              <a:t>Second, direct questioning was used to establish perceptions of potential official measures   </a:t>
            </a:r>
            <a:endParaRPr lang="en-GB" dirty="0">
              <a:latin typeface="+mj-lt"/>
            </a:endParaRPr>
          </a:p>
        </p:txBody>
      </p:sp>
      <p:sp>
        <p:nvSpPr>
          <p:cNvPr id="4" name="Footer Placeholder 3">
            <a:extLst>
              <a:ext uri="{FF2B5EF4-FFF2-40B4-BE49-F238E27FC236}">
                <a16:creationId xmlns:a16="http://schemas.microsoft.com/office/drawing/2014/main" id="{EB0D3D02-5FAD-8AB0-C3AC-2D3513C3F014}"/>
              </a:ext>
            </a:extLst>
          </p:cNvPr>
          <p:cNvSpPr>
            <a:spLocks noGrp="1"/>
          </p:cNvSpPr>
          <p:nvPr>
            <p:ph type="ftr" sz="quarter" idx="10"/>
          </p:nvPr>
        </p:nvSpPr>
        <p:spPr/>
        <p:txBody>
          <a:bodyPr/>
          <a:lstStyle/>
          <a:p>
            <a:endParaRPr lang="en-GB" dirty="0"/>
          </a:p>
        </p:txBody>
      </p:sp>
      <p:sp>
        <p:nvSpPr>
          <p:cNvPr id="5" name="Slide Number Placeholder 4">
            <a:extLst>
              <a:ext uri="{FF2B5EF4-FFF2-40B4-BE49-F238E27FC236}">
                <a16:creationId xmlns:a16="http://schemas.microsoft.com/office/drawing/2014/main" id="{01995FB7-FCCB-FCD5-FD8A-D37B84EB5826}"/>
              </a:ext>
            </a:extLst>
          </p:cNvPr>
          <p:cNvSpPr>
            <a:spLocks noGrp="1"/>
          </p:cNvSpPr>
          <p:nvPr>
            <p:ph type="sldNum" sz="quarter" idx="11"/>
          </p:nvPr>
        </p:nvSpPr>
        <p:spPr/>
        <p:txBody>
          <a:bodyPr/>
          <a:lstStyle/>
          <a:p>
            <a:fld id="{770F188E-274D-49B2-AB27-2F89665B2F20}" type="slidenum">
              <a:rPr lang="en-GB" smtClean="0"/>
              <a:pPr/>
              <a:t>31</a:t>
            </a:fld>
            <a:endParaRPr lang="en-GB" dirty="0"/>
          </a:p>
        </p:txBody>
      </p:sp>
      <p:sp>
        <p:nvSpPr>
          <p:cNvPr id="43" name="Rectangle: Rounded Corners 42">
            <a:extLst>
              <a:ext uri="{FF2B5EF4-FFF2-40B4-BE49-F238E27FC236}">
                <a16:creationId xmlns:a16="http://schemas.microsoft.com/office/drawing/2014/main" id="{8C76E4CD-1F3C-EA8D-B043-B19EB198B237}"/>
              </a:ext>
            </a:extLst>
          </p:cNvPr>
          <p:cNvSpPr/>
          <p:nvPr/>
        </p:nvSpPr>
        <p:spPr>
          <a:xfrm>
            <a:off x="7525148" y="1182098"/>
            <a:ext cx="3255254" cy="2648515"/>
          </a:xfrm>
          <a:prstGeom prst="roundRect">
            <a:avLst/>
          </a:pr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graphicFrame>
        <p:nvGraphicFramePr>
          <p:cNvPr id="44" name="Content Placeholder 30">
            <a:extLst>
              <a:ext uri="{FF2B5EF4-FFF2-40B4-BE49-F238E27FC236}">
                <a16:creationId xmlns:a16="http://schemas.microsoft.com/office/drawing/2014/main" id="{A7FB5571-0EEB-2456-052E-7B2CD84D0FF0}"/>
              </a:ext>
            </a:extLst>
          </p:cNvPr>
          <p:cNvGraphicFramePr>
            <a:graphicFrameLocks/>
          </p:cNvGraphicFramePr>
          <p:nvPr>
            <p:extLst>
              <p:ext uri="{D42A27DB-BD31-4B8C-83A1-F6EECF244321}">
                <p14:modId xmlns:p14="http://schemas.microsoft.com/office/powerpoint/2010/main" val="715631517"/>
              </p:ext>
            </p:extLst>
          </p:nvPr>
        </p:nvGraphicFramePr>
        <p:xfrm>
          <a:off x="7525149" y="2215552"/>
          <a:ext cx="3255253" cy="15365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5" name="Content Placeholder 30">
            <a:extLst>
              <a:ext uri="{FF2B5EF4-FFF2-40B4-BE49-F238E27FC236}">
                <a16:creationId xmlns:a16="http://schemas.microsoft.com/office/drawing/2014/main" id="{CE3D17B8-5FA7-FB78-2398-FAF6B419CDE0}"/>
              </a:ext>
            </a:extLst>
          </p:cNvPr>
          <p:cNvGraphicFramePr>
            <a:graphicFrameLocks/>
          </p:cNvGraphicFramePr>
          <p:nvPr>
            <p:extLst>
              <p:ext uri="{D42A27DB-BD31-4B8C-83A1-F6EECF244321}">
                <p14:modId xmlns:p14="http://schemas.microsoft.com/office/powerpoint/2010/main" val="234495086"/>
              </p:ext>
            </p:extLst>
          </p:nvPr>
        </p:nvGraphicFramePr>
        <p:xfrm>
          <a:off x="7525148" y="1423409"/>
          <a:ext cx="3255254" cy="1536570"/>
        </p:xfrm>
        <a:graphic>
          <a:graphicData uri="http://schemas.openxmlformats.org/drawingml/2006/chart">
            <c:chart xmlns:c="http://schemas.openxmlformats.org/drawingml/2006/chart" xmlns:r="http://schemas.openxmlformats.org/officeDocument/2006/relationships" r:id="rId3"/>
          </a:graphicData>
        </a:graphic>
      </p:graphicFrame>
      <p:sp>
        <p:nvSpPr>
          <p:cNvPr id="46" name="TextBox 45">
            <a:extLst>
              <a:ext uri="{FF2B5EF4-FFF2-40B4-BE49-F238E27FC236}">
                <a16:creationId xmlns:a16="http://schemas.microsoft.com/office/drawing/2014/main" id="{FB8CC0AB-2834-C267-3D4F-6EC02225C1AD}"/>
              </a:ext>
            </a:extLst>
          </p:cNvPr>
          <p:cNvSpPr txBox="1"/>
          <p:nvPr/>
        </p:nvSpPr>
        <p:spPr>
          <a:xfrm>
            <a:off x="7525148" y="1379499"/>
            <a:ext cx="3225061" cy="346231"/>
          </a:xfrm>
          <a:prstGeom prst="rect">
            <a:avLst/>
          </a:prstGeom>
        </p:spPr>
        <p:txBody>
          <a:bodyPr vert="horz" wrap="square" lIns="0" tIns="0" rIns="0" bIns="0" rtlCol="0" anchor="t" anchorCtr="0">
            <a:noAutofit/>
          </a:bodyPr>
          <a:lstStyle/>
          <a:p>
            <a:pPr algn="ctr"/>
            <a:r>
              <a:rPr lang="en-US" sz="1600" b="1" dirty="0">
                <a:latin typeface="+mj-lt"/>
              </a:rPr>
              <a:t>Official measures of punctuality</a:t>
            </a:r>
            <a:endParaRPr lang="en-GB" sz="1400" b="1" dirty="0">
              <a:latin typeface="+mj-lt"/>
            </a:endParaRPr>
          </a:p>
        </p:txBody>
      </p:sp>
      <p:sp>
        <p:nvSpPr>
          <p:cNvPr id="47" name="TextBox 46">
            <a:extLst>
              <a:ext uri="{FF2B5EF4-FFF2-40B4-BE49-F238E27FC236}">
                <a16:creationId xmlns:a16="http://schemas.microsoft.com/office/drawing/2014/main" id="{08EF63A2-C96A-52B1-0FB8-F3B4CA69AC7B}"/>
              </a:ext>
            </a:extLst>
          </p:cNvPr>
          <p:cNvSpPr txBox="1"/>
          <p:nvPr/>
        </p:nvSpPr>
        <p:spPr>
          <a:xfrm>
            <a:off x="7525148" y="1717524"/>
            <a:ext cx="3225061" cy="346231"/>
          </a:xfrm>
          <a:prstGeom prst="rect">
            <a:avLst/>
          </a:prstGeom>
        </p:spPr>
        <p:txBody>
          <a:bodyPr vert="horz" wrap="square" lIns="0" tIns="0" rIns="0" bIns="0" rtlCol="0" anchor="t" anchorCtr="0">
            <a:noAutofit/>
          </a:bodyPr>
          <a:lstStyle/>
          <a:p>
            <a:pPr algn="ctr"/>
            <a:r>
              <a:rPr lang="en-US" sz="1400" dirty="0">
                <a:latin typeface="+mj-lt"/>
              </a:rPr>
              <a:t>Within one minute:</a:t>
            </a:r>
            <a:endParaRPr lang="en-GB" sz="1200" dirty="0">
              <a:latin typeface="+mj-lt"/>
            </a:endParaRPr>
          </a:p>
        </p:txBody>
      </p:sp>
      <p:sp>
        <p:nvSpPr>
          <p:cNvPr id="48" name="TextBox 47">
            <a:extLst>
              <a:ext uri="{FF2B5EF4-FFF2-40B4-BE49-F238E27FC236}">
                <a16:creationId xmlns:a16="http://schemas.microsoft.com/office/drawing/2014/main" id="{F43C036A-10BA-4E2F-E4ED-1AD8CB742E2C}"/>
              </a:ext>
            </a:extLst>
          </p:cNvPr>
          <p:cNvSpPr txBox="1"/>
          <p:nvPr/>
        </p:nvSpPr>
        <p:spPr>
          <a:xfrm>
            <a:off x="7525149" y="2665270"/>
            <a:ext cx="3225060" cy="346231"/>
          </a:xfrm>
          <a:prstGeom prst="rect">
            <a:avLst/>
          </a:prstGeom>
        </p:spPr>
        <p:txBody>
          <a:bodyPr vert="horz" wrap="square" lIns="0" tIns="0" rIns="0" bIns="0" rtlCol="0" anchor="t" anchorCtr="0">
            <a:noAutofit/>
          </a:bodyPr>
          <a:lstStyle/>
          <a:p>
            <a:pPr algn="ctr"/>
            <a:r>
              <a:rPr lang="en-US" sz="1400" dirty="0">
                <a:latin typeface="+mj-lt"/>
              </a:rPr>
              <a:t>Within three minutes:</a:t>
            </a:r>
            <a:endParaRPr lang="en-GB" sz="1200" dirty="0">
              <a:latin typeface="+mj-lt"/>
            </a:endParaRPr>
          </a:p>
        </p:txBody>
      </p:sp>
      <p:sp>
        <p:nvSpPr>
          <p:cNvPr id="49" name="TextBox 48">
            <a:extLst>
              <a:ext uri="{FF2B5EF4-FFF2-40B4-BE49-F238E27FC236}">
                <a16:creationId xmlns:a16="http://schemas.microsoft.com/office/drawing/2014/main" id="{A33D5CC3-7230-8A6A-8EFC-0A732D475DA2}"/>
              </a:ext>
            </a:extLst>
          </p:cNvPr>
          <p:cNvSpPr txBox="1"/>
          <p:nvPr/>
        </p:nvSpPr>
        <p:spPr>
          <a:xfrm>
            <a:off x="368091" y="1191624"/>
            <a:ext cx="5678400" cy="2411654"/>
          </a:xfrm>
          <a:prstGeom prst="roundRect">
            <a:avLst/>
          </a:prstGeom>
          <a:noFill/>
        </p:spPr>
        <p:txBody>
          <a:bodyPr wrap="square">
            <a:spAutoFit/>
          </a:bodyPr>
          <a:lstStyle>
            <a:defPPr>
              <a:defRPr lang="en-US"/>
            </a:defPPr>
            <a:lvl1pPr>
              <a:defRPr sz="1600" b="1">
                <a:solidFill>
                  <a:srgbClr val="685C45"/>
                </a:solidFill>
                <a:latin typeface="Calibri Light" panose="020F0302020204030204" pitchFamily="34" charset="0"/>
                <a:ea typeface="Calibri" panose="020F0502020204030204" pitchFamily="34" charset="0"/>
              </a:defRPr>
            </a:lvl1pPr>
            <a:lvl3pPr marL="266700" lvl="2" indent="-266700">
              <a:lnSpc>
                <a:spcPct val="107000"/>
              </a:lnSpc>
              <a:spcAft>
                <a:spcPts val="800"/>
              </a:spcAft>
              <a:buClr>
                <a:schemeClr val="accent1"/>
              </a:buClr>
              <a:buFont typeface="+mj-lt"/>
              <a:buAutoNum type="alphaUcPeriod"/>
              <a:defRPr sz="1400" b="1">
                <a:latin typeface="+mj-lt"/>
              </a:defRPr>
            </a:lvl3pPr>
          </a:lstStyle>
          <a:p>
            <a:pPr marL="0" lvl="2" indent="0">
              <a:buNone/>
            </a:pPr>
            <a:r>
              <a:rPr lang="en-GB" dirty="0"/>
              <a:t>Direct questioning</a:t>
            </a:r>
          </a:p>
          <a:p>
            <a:pPr marL="0" lvl="2" indent="0">
              <a:lnSpc>
                <a:spcPct val="100000"/>
              </a:lnSpc>
              <a:buNone/>
            </a:pPr>
            <a:r>
              <a:rPr lang="en-GB" b="0" dirty="0"/>
              <a:t>Trains are judged to be punctual if they arrive at the station within 1 minute of the scheduled time</a:t>
            </a:r>
          </a:p>
          <a:p>
            <a:pPr marL="0" lvl="2" indent="0">
              <a:lnSpc>
                <a:spcPct val="100000"/>
              </a:lnSpc>
              <a:buNone/>
            </a:pPr>
            <a:r>
              <a:rPr lang="en-GB" b="0" dirty="0"/>
              <a:t>Trains are judged to be punctual if they arrive at the station within 3 minutes of the scheduled time</a:t>
            </a:r>
          </a:p>
          <a:p>
            <a:pPr marL="0" lvl="2" indent="0">
              <a:lnSpc>
                <a:spcPct val="100000"/>
              </a:lnSpc>
              <a:buNone/>
            </a:pPr>
            <a:r>
              <a:rPr lang="en-GB" b="0" dirty="0"/>
              <a:t>Which of the following best describes how you feel about this approach? </a:t>
            </a:r>
          </a:p>
          <a:p>
            <a:pPr marL="0" lvl="2" indent="0">
              <a:lnSpc>
                <a:spcPct val="100000"/>
              </a:lnSpc>
              <a:buNone/>
            </a:pPr>
            <a:r>
              <a:rPr lang="en-GB" sz="1200" b="0" dirty="0"/>
              <a:t>(Respondents were randomly allocated one of the two options, with each being shown first to 50% of respondents to avoid ordering effects)</a:t>
            </a:r>
          </a:p>
        </p:txBody>
      </p:sp>
      <p:sp>
        <p:nvSpPr>
          <p:cNvPr id="7" name="TextBox 6">
            <a:extLst>
              <a:ext uri="{FF2B5EF4-FFF2-40B4-BE49-F238E27FC236}">
                <a16:creationId xmlns:a16="http://schemas.microsoft.com/office/drawing/2014/main" id="{23873D9A-6CFF-61BB-2284-0CAE26D13644}"/>
              </a:ext>
            </a:extLst>
          </p:cNvPr>
          <p:cNvSpPr txBox="1"/>
          <p:nvPr/>
        </p:nvSpPr>
        <p:spPr>
          <a:xfrm>
            <a:off x="349172" y="3752122"/>
            <a:ext cx="5851603" cy="2048603"/>
          </a:xfrm>
          <a:prstGeom prst="rect">
            <a:avLst/>
          </a:prstGeom>
        </p:spPr>
        <p:txBody>
          <a:bodyPr vert="horz" wrap="square" lIns="0" tIns="0" rIns="0" bIns="0" rtlCol="0" anchor="t" anchorCtr="0">
            <a:noAutofit/>
          </a:bodyPr>
          <a:lstStyle/>
          <a:p>
            <a:pPr marL="0" lvl="2" fontAlgn="auto">
              <a:buClr>
                <a:schemeClr val="accent1"/>
              </a:buClr>
              <a:defRPr/>
            </a:pPr>
            <a:r>
              <a:rPr lang="en-GB" b="1" spc="10" dirty="0">
                <a:solidFill>
                  <a:schemeClr val="accent1"/>
                </a:solidFill>
                <a:latin typeface="+mj-lt"/>
                <a:cs typeface="Calibri Light"/>
              </a:rPr>
              <a:t>In line with the qualitative evidence, three minutes appears to be broadly fair to most passengers, albeit a significant minority see it as too lenient</a:t>
            </a:r>
          </a:p>
          <a:p>
            <a:pPr marL="0" lvl="2" fontAlgn="auto">
              <a:buClr>
                <a:schemeClr val="accent1"/>
              </a:buClr>
              <a:defRPr/>
            </a:pPr>
            <a:endParaRPr lang="en-GB" b="1" spc="10" dirty="0">
              <a:solidFill>
                <a:schemeClr val="accent1"/>
              </a:solidFill>
              <a:latin typeface="+mj-lt"/>
              <a:cs typeface="Calibri Light"/>
            </a:endParaRPr>
          </a:p>
          <a:p>
            <a:pPr marL="0" lvl="2" fontAlgn="auto">
              <a:buClr>
                <a:schemeClr val="accent1"/>
              </a:buClr>
              <a:defRPr/>
            </a:pPr>
            <a:r>
              <a:rPr lang="en-GB" b="1" spc="10" dirty="0">
                <a:solidFill>
                  <a:schemeClr val="accent1"/>
                </a:solidFill>
                <a:latin typeface="+mj-lt"/>
                <a:cs typeface="Calibri Light"/>
              </a:rPr>
              <a:t>The one minute standard is more polarising. While seen as fair by a majority, significant proportions see it as either too strict or too lenient </a:t>
            </a:r>
          </a:p>
          <a:p>
            <a:pPr marL="0" lvl="2" fontAlgn="auto">
              <a:buClr>
                <a:schemeClr val="accent1"/>
              </a:buClr>
              <a:defRPr/>
            </a:pPr>
            <a:endParaRPr lang="en-GB" b="1" spc="10" dirty="0">
              <a:solidFill>
                <a:schemeClr val="accent1"/>
              </a:solidFill>
              <a:latin typeface="+mj-lt"/>
              <a:cs typeface="Calibri Light"/>
            </a:endParaRPr>
          </a:p>
          <a:p>
            <a:pPr marL="0" lvl="2" fontAlgn="auto">
              <a:buClr>
                <a:schemeClr val="accent1"/>
              </a:buClr>
              <a:defRPr/>
            </a:pPr>
            <a:r>
              <a:rPr lang="en-GB" b="1" spc="10" dirty="0">
                <a:solidFill>
                  <a:schemeClr val="accent1"/>
                </a:solidFill>
                <a:latin typeface="+mj-lt"/>
                <a:cs typeface="Calibri Light"/>
              </a:rPr>
              <a:t>  </a:t>
            </a:r>
          </a:p>
          <a:p>
            <a:pPr marL="180000" lvl="2" fontAlgn="auto">
              <a:buClr>
                <a:schemeClr val="accent1"/>
              </a:buClr>
              <a:defRPr/>
            </a:pPr>
            <a:endParaRPr lang="en-GB" dirty="0">
              <a:latin typeface="+mj-lt"/>
            </a:endParaRPr>
          </a:p>
          <a:p>
            <a:pPr algn="just"/>
            <a:endParaRPr lang="en-GB" sz="2000" dirty="0">
              <a:latin typeface="+mj-lt"/>
            </a:endParaRPr>
          </a:p>
          <a:p>
            <a:pPr algn="just"/>
            <a:endParaRPr lang="en-GB" sz="2000" b="1" dirty="0">
              <a:latin typeface="+mj-lt"/>
            </a:endParaRPr>
          </a:p>
        </p:txBody>
      </p:sp>
      <p:sp>
        <p:nvSpPr>
          <p:cNvPr id="10" name="Speech Bubble: Rectangle with Corners Rounded 9">
            <a:extLst>
              <a:ext uri="{FF2B5EF4-FFF2-40B4-BE49-F238E27FC236}">
                <a16:creationId xmlns:a16="http://schemas.microsoft.com/office/drawing/2014/main" id="{FE1FEF05-D3F7-3209-83D2-2AF529916CAF}"/>
              </a:ext>
            </a:extLst>
          </p:cNvPr>
          <p:cNvSpPr/>
          <p:nvPr/>
        </p:nvSpPr>
        <p:spPr>
          <a:xfrm>
            <a:off x="6667972" y="4201840"/>
            <a:ext cx="4969606" cy="1353386"/>
          </a:xfrm>
          <a:prstGeom prst="wedgeRoundRectCallout">
            <a:avLst>
              <a:gd name="adj1" fmla="val -31050"/>
              <a:gd name="adj2" fmla="val 60309"/>
              <a:gd name="adj3"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1200" i="1" dirty="0">
                <a:solidFill>
                  <a:schemeClr val="bg1"/>
                </a:solidFill>
                <a:latin typeface="+mj-lt"/>
              </a:rPr>
              <a:t>“</a:t>
            </a:r>
            <a:r>
              <a:rPr lang="en-US" sz="1200" b="0" i="1" dirty="0">
                <a:solidFill>
                  <a:schemeClr val="bg1"/>
                </a:solidFill>
                <a:effectLst/>
                <a:latin typeface="+mj-lt"/>
                <a:ea typeface="Calibri"/>
                <a:cs typeface="Calibri"/>
              </a:rPr>
              <a:t>You pick a certain train because that's the time you want the train. So you run it to a timetable, and if it's not run to a timetable, then that defeats the object</a:t>
            </a:r>
            <a:r>
              <a:rPr lang="en-US" sz="1200" i="1" dirty="0">
                <a:solidFill>
                  <a:schemeClr val="bg1"/>
                </a:solidFill>
                <a:latin typeface="+mj-lt"/>
                <a:ea typeface="Calibri"/>
                <a:cs typeface="Calibri"/>
              </a:rPr>
              <a:t>.  Look at Switzerland or Japan. Trains are on time right to the minute, so it can be done.”</a:t>
            </a:r>
          </a:p>
          <a:p>
            <a:r>
              <a:rPr lang="en-US" sz="1200" dirty="0">
                <a:solidFill>
                  <a:schemeClr val="bg1"/>
                </a:solidFill>
                <a:latin typeface="+mj-lt"/>
                <a:ea typeface="Calibri"/>
                <a:cs typeface="Calibri"/>
              </a:rPr>
              <a:t>East Midlands, rural, business &amp; commuting, 40-59</a:t>
            </a:r>
            <a:endParaRPr lang="en-GB" sz="1200" dirty="0">
              <a:solidFill>
                <a:schemeClr val="bg1"/>
              </a:solidFill>
              <a:latin typeface="+mj-lt"/>
              <a:ea typeface="Calibri"/>
              <a:cs typeface="Calibri"/>
            </a:endParaRPr>
          </a:p>
        </p:txBody>
      </p:sp>
      <p:sp>
        <p:nvSpPr>
          <p:cNvPr id="6" name="TextBox 5">
            <a:extLst>
              <a:ext uri="{FF2B5EF4-FFF2-40B4-BE49-F238E27FC236}">
                <a16:creationId xmlns:a16="http://schemas.microsoft.com/office/drawing/2014/main" id="{3A4F91BF-162F-B0A0-3D0F-C06646CC0F2A}"/>
              </a:ext>
            </a:extLst>
          </p:cNvPr>
          <p:cNvSpPr txBox="1"/>
          <p:nvPr/>
        </p:nvSpPr>
        <p:spPr>
          <a:xfrm>
            <a:off x="114347" y="6656650"/>
            <a:ext cx="5581649" cy="204775"/>
          </a:xfrm>
          <a:prstGeom prst="rect">
            <a:avLst/>
          </a:prstGeom>
        </p:spPr>
        <p:txBody>
          <a:bodyPr vert="horz" wrap="square" lIns="0" tIns="0" rIns="0" bIns="0" rtlCol="0" anchor="t" anchorCtr="0">
            <a:noAutofit/>
          </a:bodyPr>
          <a:lstStyle/>
          <a:p>
            <a:r>
              <a:rPr lang="en-US" sz="800" b="1">
                <a:latin typeface="+mj-lt"/>
              </a:rPr>
              <a:t>QB3b. </a:t>
            </a:r>
            <a:r>
              <a:rPr lang="en-US" sz="800" b="0" i="0">
                <a:solidFill>
                  <a:srgbClr val="685C45"/>
                </a:solidFill>
                <a:effectLst/>
                <a:latin typeface="Calibri Light" panose="020F0302020204030204" pitchFamily="34" charset="0"/>
              </a:rPr>
              <a:t>Which of the following best describes how you feel about this approach?  1 minute (</a:t>
            </a:r>
            <a:r>
              <a:rPr lang="en-US" sz="800">
                <a:latin typeface="+mj-lt"/>
              </a:rPr>
              <a:t>N=990), 3 minutes (N=1010)</a:t>
            </a:r>
            <a:endParaRPr lang="en-GB" sz="800">
              <a:latin typeface="+mj-lt"/>
            </a:endParaRPr>
          </a:p>
        </p:txBody>
      </p:sp>
    </p:spTree>
    <p:extLst>
      <p:ext uri="{BB962C8B-B14F-4D97-AF65-F5344CB8AC3E}">
        <p14:creationId xmlns:p14="http://schemas.microsoft.com/office/powerpoint/2010/main" val="1439313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9CE4C-96FE-422E-985B-9FD764D01B90}"/>
              </a:ext>
            </a:extLst>
          </p:cNvPr>
          <p:cNvSpPr>
            <a:spLocks noGrp="1"/>
          </p:cNvSpPr>
          <p:nvPr>
            <p:ph type="title"/>
          </p:nvPr>
        </p:nvSpPr>
        <p:spPr>
          <a:xfrm>
            <a:off x="260706" y="168603"/>
            <a:ext cx="11233150" cy="750000"/>
          </a:xfrm>
        </p:spPr>
        <p:txBody>
          <a:bodyPr/>
          <a:lstStyle/>
          <a:p>
            <a:r>
              <a:rPr lang="en-GB" dirty="0">
                <a:latin typeface="+mj-lt"/>
              </a:rPr>
              <a:t>There is ambivalence about the cancellations measure: part-cancellations and what might be excluded from official statistics are both contentious issues</a:t>
            </a:r>
          </a:p>
        </p:txBody>
      </p:sp>
      <p:sp>
        <p:nvSpPr>
          <p:cNvPr id="4" name="Footer Placeholder 3">
            <a:extLst>
              <a:ext uri="{FF2B5EF4-FFF2-40B4-BE49-F238E27FC236}">
                <a16:creationId xmlns:a16="http://schemas.microsoft.com/office/drawing/2014/main" id="{0E7B7C24-010C-4590-A0B9-37B5BADDA801}"/>
              </a:ext>
            </a:extLst>
          </p:cNvPr>
          <p:cNvSpPr>
            <a:spLocks noGrp="1"/>
          </p:cNvSpPr>
          <p:nvPr>
            <p:ph type="ftr" sz="quarter" idx="11"/>
          </p:nvPr>
        </p:nvSpPr>
        <p:spPr>
          <a:xfrm>
            <a:off x="10486503" y="6378666"/>
            <a:ext cx="1008000" cy="199934"/>
          </a:xfrm>
        </p:spPr>
        <p:txBody>
          <a:bodyPr/>
          <a:lstStyle/>
          <a:p>
            <a:endParaRPr lang="en-GB" dirty="0"/>
          </a:p>
        </p:txBody>
      </p:sp>
      <p:sp>
        <p:nvSpPr>
          <p:cNvPr id="5" name="Slide Number Placeholder 4">
            <a:extLst>
              <a:ext uri="{FF2B5EF4-FFF2-40B4-BE49-F238E27FC236}">
                <a16:creationId xmlns:a16="http://schemas.microsoft.com/office/drawing/2014/main" id="{5F09B116-1D1A-4FD7-B3B5-17B9BE7DEC13}"/>
              </a:ext>
            </a:extLst>
          </p:cNvPr>
          <p:cNvSpPr>
            <a:spLocks noGrp="1"/>
          </p:cNvSpPr>
          <p:nvPr>
            <p:ph type="sldNum" sz="quarter" idx="12"/>
          </p:nvPr>
        </p:nvSpPr>
        <p:spPr>
          <a:xfrm>
            <a:off x="11493856" y="6378666"/>
            <a:ext cx="216000" cy="199934"/>
          </a:xfrm>
        </p:spPr>
        <p:txBody>
          <a:bodyPr/>
          <a:lstStyle/>
          <a:p>
            <a:fld id="{770F188E-274D-49B2-AB27-2F89665B2F20}" type="slidenum">
              <a:rPr lang="en-GB" smtClean="0"/>
              <a:t>32</a:t>
            </a:fld>
            <a:endParaRPr lang="en-GB" dirty="0"/>
          </a:p>
        </p:txBody>
      </p:sp>
      <p:sp>
        <p:nvSpPr>
          <p:cNvPr id="7" name="TextBox 6">
            <a:extLst>
              <a:ext uri="{FF2B5EF4-FFF2-40B4-BE49-F238E27FC236}">
                <a16:creationId xmlns:a16="http://schemas.microsoft.com/office/drawing/2014/main" id="{148BAEEC-105F-1A9F-CF1D-0866E65C097F}"/>
              </a:ext>
            </a:extLst>
          </p:cNvPr>
          <p:cNvSpPr txBox="1"/>
          <p:nvPr/>
        </p:nvSpPr>
        <p:spPr>
          <a:xfrm>
            <a:off x="7892390" y="1010802"/>
            <a:ext cx="3958829" cy="1449019"/>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300" b="1" u="sng" spc="10" dirty="0">
                <a:solidFill>
                  <a:schemeClr val="accent1"/>
                </a:solidFill>
                <a:latin typeface="+mj-lt"/>
                <a:cs typeface="Calibri Light"/>
              </a:rPr>
              <a:t>Cancellations </a:t>
            </a:r>
          </a:p>
          <a:p>
            <a:r>
              <a:rPr lang="en-GB" sz="1300" b="1" spc="10" dirty="0">
                <a:solidFill>
                  <a:schemeClr val="accent1"/>
                </a:solidFill>
                <a:latin typeface="+mj-lt"/>
                <a:cs typeface="Calibri Light"/>
              </a:rPr>
              <a:t>At present the railway measures cancellations as the percentage of trains that either did not run at all or ran but completed less than half of the planned journey.  So long as half the journey was completed, a train missing one or more station counts as half a cancellation in the statistics</a:t>
            </a:r>
          </a:p>
        </p:txBody>
      </p:sp>
      <p:sp>
        <p:nvSpPr>
          <p:cNvPr id="9" name="TextBox 8">
            <a:extLst>
              <a:ext uri="{FF2B5EF4-FFF2-40B4-BE49-F238E27FC236}">
                <a16:creationId xmlns:a16="http://schemas.microsoft.com/office/drawing/2014/main" id="{984251AF-97FA-6F08-85E7-467AAB8DB93E}"/>
              </a:ext>
            </a:extLst>
          </p:cNvPr>
          <p:cNvSpPr txBox="1"/>
          <p:nvPr/>
        </p:nvSpPr>
        <p:spPr>
          <a:xfrm>
            <a:off x="368705" y="1076453"/>
            <a:ext cx="7185794" cy="3779270"/>
          </a:xfrm>
          <a:prstGeom prst="rect">
            <a:avLst/>
          </a:prstGeom>
        </p:spPr>
        <p:txBody>
          <a:bodyPr vert="horz" wrap="square" lIns="0" tIns="0" rIns="0" bIns="0" rtlCol="0" anchor="t" anchorCtr="0">
            <a:noAutofit/>
          </a:bodyPr>
          <a:lstStyle/>
          <a:p>
            <a:pPr marL="0" lvl="1">
              <a:buClr>
                <a:schemeClr val="accent1"/>
              </a:buClr>
              <a:defRPr/>
            </a:pPr>
            <a:endParaRPr lang="en-GB" sz="1400" b="1" spc="10" dirty="0">
              <a:solidFill>
                <a:schemeClr val="accent1"/>
              </a:solidFill>
              <a:latin typeface="+mj-lt"/>
              <a:cs typeface="Calibri Light"/>
            </a:endParaRPr>
          </a:p>
          <a:p>
            <a:pPr marL="0" lvl="2">
              <a:buClr>
                <a:schemeClr val="accent1"/>
              </a:buClr>
              <a:defRPr/>
            </a:pPr>
            <a:r>
              <a:rPr lang="en-GB" sz="1400" b="1" spc="10" dirty="0">
                <a:solidFill>
                  <a:schemeClr val="accent1"/>
                </a:solidFill>
                <a:latin typeface="+mj-lt"/>
                <a:cs typeface="Calibri Light"/>
              </a:rPr>
              <a:t>As the data show, there is not a clear consensus about how part cancellations should be measured and this likely accounts for much of the ‘too lenient’ score</a:t>
            </a:r>
          </a:p>
          <a:p>
            <a:pPr marL="0" lvl="1">
              <a:buClr>
                <a:schemeClr val="accent1"/>
              </a:buClr>
              <a:defRPr/>
            </a:pPr>
            <a:endParaRPr lang="en-GB" sz="1400" b="1" spc="10" dirty="0">
              <a:solidFill>
                <a:schemeClr val="accent1"/>
              </a:solidFill>
              <a:latin typeface="+mj-lt"/>
              <a:cs typeface="Calibri Light"/>
            </a:endParaRPr>
          </a:p>
          <a:p>
            <a:pPr marL="0" lvl="1">
              <a:buClr>
                <a:schemeClr val="accent1"/>
              </a:buClr>
              <a:defRPr/>
            </a:pPr>
            <a:r>
              <a:rPr lang="en-GB" sz="1400" b="1" spc="10" dirty="0">
                <a:solidFill>
                  <a:schemeClr val="accent1"/>
                </a:solidFill>
                <a:latin typeface="+mj-lt"/>
                <a:cs typeface="Calibri Light"/>
              </a:rPr>
              <a:t>NB: Passengers tend to significantly overestimate the proportion of trains cancelled: guesses of 10%,  15% or even more were not uncommon in the qualitative sessions, and many were surprised at the actual figure </a:t>
            </a:r>
          </a:p>
          <a:p>
            <a:pPr marL="465750" lvl="2" indent="-285750">
              <a:buClr>
                <a:schemeClr val="accent1"/>
              </a:buClr>
              <a:buFont typeface="Calibri" panose="020F0502020204030204" pitchFamily="34" charset="0"/>
              <a:buChar char="–"/>
              <a:defRPr/>
            </a:pPr>
            <a:r>
              <a:rPr lang="en-GB" sz="1400" dirty="0">
                <a:latin typeface="+mj-lt"/>
              </a:rPr>
              <a:t>This may also account in part for the relatively high ’too lenient’ statistic in the quantitative survey  </a:t>
            </a:r>
          </a:p>
          <a:p>
            <a:pPr marL="285750" indent="-285750" fontAlgn="auto">
              <a:spcBef>
                <a:spcPts val="0"/>
              </a:spcBef>
              <a:spcAft>
                <a:spcPts val="0"/>
              </a:spcAft>
              <a:buClr>
                <a:srgbClr val="FFB84B"/>
              </a:buClr>
              <a:buFont typeface="Wingdings" panose="05000000000000000000" pitchFamily="2" charset="2"/>
              <a:buChar char="§"/>
              <a:defRPr/>
            </a:pPr>
            <a:endParaRPr lang="en-GB" sz="1400" dirty="0">
              <a:solidFill>
                <a:prstClr val="white">
                  <a:lumMod val="50000"/>
                </a:prstClr>
              </a:solidFill>
              <a:latin typeface="+mj-lt"/>
            </a:endParaRPr>
          </a:p>
          <a:p>
            <a:pPr marL="0" lvl="2">
              <a:buClr>
                <a:schemeClr val="accent1"/>
              </a:buClr>
              <a:defRPr/>
            </a:pPr>
            <a:r>
              <a:rPr lang="en-GB" sz="1400" b="1" spc="10" dirty="0">
                <a:solidFill>
                  <a:schemeClr val="accent1"/>
                </a:solidFill>
                <a:latin typeface="+mj-lt"/>
                <a:cs typeface="Calibri Light"/>
              </a:rPr>
              <a:t>There is little appetite for a combined punctuality and cancellations measure </a:t>
            </a:r>
          </a:p>
          <a:p>
            <a:pPr marL="465750" lvl="2" indent="-285750">
              <a:buClr>
                <a:schemeClr val="accent1"/>
              </a:buClr>
              <a:buFont typeface="Calibri" panose="020F0502020204030204" pitchFamily="34" charset="0"/>
              <a:buChar char="–"/>
              <a:defRPr/>
            </a:pPr>
            <a:r>
              <a:rPr lang="en-GB" sz="1400" dirty="0">
                <a:latin typeface="+mj-lt"/>
              </a:rPr>
              <a:t>Some can see the benefit on overall single ‘score’, but in the absence of a concrete example of how this might work, most feel it might just add confusion  </a:t>
            </a:r>
          </a:p>
          <a:p>
            <a:pPr algn="just"/>
            <a:endParaRPr lang="en-GB" sz="1400" dirty="0">
              <a:latin typeface="+mj-lt"/>
            </a:endParaRPr>
          </a:p>
          <a:p>
            <a:pPr algn="just"/>
            <a:endParaRPr lang="en-GB" sz="1400" b="1" dirty="0">
              <a:latin typeface="+mj-lt"/>
            </a:endParaRPr>
          </a:p>
        </p:txBody>
      </p:sp>
      <p:sp>
        <p:nvSpPr>
          <p:cNvPr id="10" name="Rectangle: Rounded Corners 9">
            <a:extLst>
              <a:ext uri="{FF2B5EF4-FFF2-40B4-BE49-F238E27FC236}">
                <a16:creationId xmlns:a16="http://schemas.microsoft.com/office/drawing/2014/main" id="{CE458129-55DE-FC70-15DD-F97533B5429F}"/>
              </a:ext>
            </a:extLst>
          </p:cNvPr>
          <p:cNvSpPr/>
          <p:nvPr/>
        </p:nvSpPr>
        <p:spPr>
          <a:xfrm>
            <a:off x="7875961" y="4282703"/>
            <a:ext cx="3985539" cy="1897684"/>
          </a:xfrm>
          <a:prstGeom prst="roundRect">
            <a:avLst/>
          </a:pr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graphicFrame>
        <p:nvGraphicFramePr>
          <p:cNvPr id="11" name="Content Placeholder 30">
            <a:extLst>
              <a:ext uri="{FF2B5EF4-FFF2-40B4-BE49-F238E27FC236}">
                <a16:creationId xmlns:a16="http://schemas.microsoft.com/office/drawing/2014/main" id="{8D97EBA4-66BE-1F06-A3AB-41BDC05DB0B4}"/>
              </a:ext>
            </a:extLst>
          </p:cNvPr>
          <p:cNvGraphicFramePr>
            <a:graphicFrameLocks noGrp="1"/>
          </p:cNvGraphicFramePr>
          <p:nvPr>
            <p:ph idx="1"/>
            <p:extLst>
              <p:ext uri="{D42A27DB-BD31-4B8C-83A1-F6EECF244321}">
                <p14:modId xmlns:p14="http://schemas.microsoft.com/office/powerpoint/2010/main" val="3282773591"/>
              </p:ext>
            </p:extLst>
          </p:nvPr>
        </p:nvGraphicFramePr>
        <p:xfrm>
          <a:off x="7892390" y="4339691"/>
          <a:ext cx="3979391" cy="1897683"/>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Rounded Corners 11">
            <a:extLst>
              <a:ext uri="{FF2B5EF4-FFF2-40B4-BE49-F238E27FC236}">
                <a16:creationId xmlns:a16="http://schemas.microsoft.com/office/drawing/2014/main" id="{F40752CB-1E14-8379-E86C-8FB8214EE1E5}"/>
              </a:ext>
            </a:extLst>
          </p:cNvPr>
          <p:cNvSpPr/>
          <p:nvPr/>
        </p:nvSpPr>
        <p:spPr>
          <a:xfrm>
            <a:off x="7875961" y="2644219"/>
            <a:ext cx="3975258" cy="1454087"/>
          </a:xfrm>
          <a:prstGeom prst="roundRect">
            <a:avLst/>
          </a:pr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graphicFrame>
        <p:nvGraphicFramePr>
          <p:cNvPr id="13" name="Content Placeholder 30">
            <a:extLst>
              <a:ext uri="{FF2B5EF4-FFF2-40B4-BE49-F238E27FC236}">
                <a16:creationId xmlns:a16="http://schemas.microsoft.com/office/drawing/2014/main" id="{B11283A8-5109-A35B-CC47-C2E5A67394C2}"/>
              </a:ext>
            </a:extLst>
          </p:cNvPr>
          <p:cNvGraphicFramePr>
            <a:graphicFrameLocks/>
          </p:cNvGraphicFramePr>
          <p:nvPr>
            <p:extLst>
              <p:ext uri="{D42A27DB-BD31-4B8C-83A1-F6EECF244321}">
                <p14:modId xmlns:p14="http://schemas.microsoft.com/office/powerpoint/2010/main" val="2244351385"/>
              </p:ext>
            </p:extLst>
          </p:nvPr>
        </p:nvGraphicFramePr>
        <p:xfrm>
          <a:off x="8168810" y="2966088"/>
          <a:ext cx="3473806" cy="1075342"/>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3CD072FE-8C8E-59C2-25CA-2813CEF8274B}"/>
              </a:ext>
            </a:extLst>
          </p:cNvPr>
          <p:cNvSpPr txBox="1"/>
          <p:nvPr/>
        </p:nvSpPr>
        <p:spPr>
          <a:xfrm>
            <a:off x="7908820" y="4404797"/>
            <a:ext cx="3979390" cy="346231"/>
          </a:xfrm>
          <a:prstGeom prst="rect">
            <a:avLst/>
          </a:prstGeom>
        </p:spPr>
        <p:txBody>
          <a:bodyPr vert="horz" wrap="square" lIns="0" tIns="0" rIns="0" bIns="0" rtlCol="0" anchor="t" anchorCtr="0">
            <a:noAutofit/>
          </a:bodyPr>
          <a:lstStyle/>
          <a:p>
            <a:pPr algn="ctr"/>
            <a:r>
              <a:rPr lang="en-US" sz="1400" b="1" dirty="0">
                <a:latin typeface="+mj-lt"/>
              </a:rPr>
              <a:t>How should partial cancellations be captured? </a:t>
            </a:r>
            <a:endParaRPr lang="en-GB" sz="1200" b="1" dirty="0">
              <a:latin typeface="+mj-lt"/>
            </a:endParaRPr>
          </a:p>
        </p:txBody>
      </p:sp>
      <p:sp>
        <p:nvSpPr>
          <p:cNvPr id="15" name="TextBox 14">
            <a:extLst>
              <a:ext uri="{FF2B5EF4-FFF2-40B4-BE49-F238E27FC236}">
                <a16:creationId xmlns:a16="http://schemas.microsoft.com/office/drawing/2014/main" id="{3108CE1E-C408-8CF1-0953-C53A0ED86F9D}"/>
              </a:ext>
            </a:extLst>
          </p:cNvPr>
          <p:cNvSpPr txBox="1"/>
          <p:nvPr/>
        </p:nvSpPr>
        <p:spPr>
          <a:xfrm>
            <a:off x="7889922" y="2735985"/>
            <a:ext cx="3947335" cy="346231"/>
          </a:xfrm>
          <a:prstGeom prst="rect">
            <a:avLst/>
          </a:prstGeom>
        </p:spPr>
        <p:txBody>
          <a:bodyPr vert="horz" wrap="square" lIns="0" tIns="0" rIns="0" bIns="0" rtlCol="0" anchor="t" anchorCtr="0">
            <a:noAutofit/>
          </a:bodyPr>
          <a:lstStyle/>
          <a:p>
            <a:pPr algn="ctr"/>
            <a:r>
              <a:rPr lang="en-US" sz="1400" b="1" dirty="0">
                <a:latin typeface="+mj-lt"/>
              </a:rPr>
              <a:t>Current measurement of partial cancellations</a:t>
            </a:r>
            <a:endParaRPr lang="en-GB" sz="1200" b="1" dirty="0">
              <a:latin typeface="+mj-lt"/>
            </a:endParaRPr>
          </a:p>
        </p:txBody>
      </p:sp>
      <p:sp>
        <p:nvSpPr>
          <p:cNvPr id="16" name="Speech Bubble: Rectangle with Corners Rounded 15">
            <a:extLst>
              <a:ext uri="{FF2B5EF4-FFF2-40B4-BE49-F238E27FC236}">
                <a16:creationId xmlns:a16="http://schemas.microsoft.com/office/drawing/2014/main" id="{9DBF2D23-976D-0C95-7668-D51361012D18}"/>
              </a:ext>
            </a:extLst>
          </p:cNvPr>
          <p:cNvSpPr/>
          <p:nvPr/>
        </p:nvSpPr>
        <p:spPr>
          <a:xfrm>
            <a:off x="303789" y="5221052"/>
            <a:ext cx="3801485" cy="1424312"/>
          </a:xfrm>
          <a:prstGeom prst="wedgeRoundRectCallout">
            <a:avLst>
              <a:gd name="adj1" fmla="val -52097"/>
              <a:gd name="adj2" fmla="val -14072"/>
              <a:gd name="adj3"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550"/>
              </a:spcAft>
            </a:pPr>
            <a:r>
              <a:rPr lang="en-GB" sz="1200" i="1" dirty="0">
                <a:solidFill>
                  <a:schemeClr val="bg1"/>
                </a:solidFill>
                <a:latin typeface="+mj-lt"/>
              </a:rPr>
              <a:t>“Trains breakdown, just like cars and buses can break down. But with the case of trains or even buses, there should be some way of getting that sorted really, really quickly. It's like when there's no staff. If there's no staff to cover the trains, they surely should have a backup.”</a:t>
            </a:r>
            <a:endParaRPr lang="en-GB" sz="1200" dirty="0">
              <a:effectLst/>
              <a:latin typeface="+mj-lt"/>
              <a:ea typeface="Times New Roman" panose="02020603050405020304" pitchFamily="18" charset="0"/>
            </a:endParaRPr>
          </a:p>
          <a:p>
            <a:pPr>
              <a:spcAft>
                <a:spcPts val="550"/>
              </a:spcAft>
            </a:pPr>
            <a:r>
              <a:rPr kumimoji="0" lang="en-GB" sz="1200" b="0" u="none" strike="noStrike" kern="1200" cap="none" spc="0" normalizeH="0" baseline="0" noProof="0" dirty="0">
                <a:ln>
                  <a:noFill/>
                </a:ln>
                <a:solidFill>
                  <a:schemeClr val="bg1"/>
                </a:solidFill>
                <a:effectLst/>
                <a:uLnTx/>
                <a:uFillTx/>
                <a:latin typeface="+mj-lt"/>
              </a:rPr>
              <a:t>Y</a:t>
            </a:r>
            <a:r>
              <a:rPr kumimoji="0" lang="en-US" sz="1200" b="0" u="none" strike="noStrike" kern="1200" cap="none" spc="0" normalizeH="0" baseline="0" noProof="0" dirty="0">
                <a:ln>
                  <a:noFill/>
                </a:ln>
                <a:solidFill>
                  <a:schemeClr val="bg1"/>
                </a:solidFill>
                <a:effectLst/>
                <a:uLnTx/>
                <a:uFillTx/>
                <a:latin typeface="+mj-lt"/>
              </a:rPr>
              <a:t>orks &amp; Humber, urban-suburban, commuter &amp; business,  55+  </a:t>
            </a:r>
          </a:p>
        </p:txBody>
      </p:sp>
      <p:sp>
        <p:nvSpPr>
          <p:cNvPr id="17" name="Speech Bubble: Rectangle with Corners Rounded 16">
            <a:extLst>
              <a:ext uri="{FF2B5EF4-FFF2-40B4-BE49-F238E27FC236}">
                <a16:creationId xmlns:a16="http://schemas.microsoft.com/office/drawing/2014/main" id="{2173062B-AD3E-1B69-7D90-0F71D4C13EA8}"/>
              </a:ext>
            </a:extLst>
          </p:cNvPr>
          <p:cNvSpPr/>
          <p:nvPr/>
        </p:nvSpPr>
        <p:spPr>
          <a:xfrm>
            <a:off x="4173666" y="5248275"/>
            <a:ext cx="3486942" cy="1336674"/>
          </a:xfrm>
          <a:prstGeom prst="wedgeRoundRectCallout">
            <a:avLst>
              <a:gd name="adj1" fmla="val -31050"/>
              <a:gd name="adj2" fmla="val 60309"/>
              <a:gd name="adj3"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550"/>
              </a:spcAft>
            </a:pPr>
            <a:r>
              <a:rPr lang="en-GB" sz="1200" i="1" dirty="0">
                <a:solidFill>
                  <a:schemeClr val="bg1"/>
                </a:solidFill>
                <a:latin typeface="+mj-lt"/>
              </a:rPr>
              <a:t>“If the train I’m getting doesn’t turn up at my station, then that’s a cancellation as far as I’m concerned.  I don’t think you should count that as half.”</a:t>
            </a:r>
          </a:p>
          <a:p>
            <a:pPr>
              <a:spcAft>
                <a:spcPts val="550"/>
              </a:spcAft>
            </a:pPr>
            <a:r>
              <a:rPr lang="en-US" sz="1200" dirty="0">
                <a:solidFill>
                  <a:schemeClr val="bg1"/>
                </a:solidFill>
                <a:latin typeface="+mj-lt"/>
                <a:cs typeface="Segoe UI"/>
              </a:rPr>
              <a:t>South East, suburban, leisure, 40-59</a:t>
            </a:r>
          </a:p>
          <a:p>
            <a:pPr>
              <a:spcAft>
                <a:spcPts val="550"/>
              </a:spcAft>
            </a:pPr>
            <a:endParaRPr lang="en-GB" sz="1200" dirty="0">
              <a:effectLst/>
              <a:latin typeface="+mj-lt"/>
              <a:ea typeface="Times New Roman" panose="02020603050405020304" pitchFamily="18" charset="0"/>
            </a:endParaRPr>
          </a:p>
        </p:txBody>
      </p:sp>
      <p:sp>
        <p:nvSpPr>
          <p:cNvPr id="3" name="TextBox 2">
            <a:extLst>
              <a:ext uri="{FF2B5EF4-FFF2-40B4-BE49-F238E27FC236}">
                <a16:creationId xmlns:a16="http://schemas.microsoft.com/office/drawing/2014/main" id="{D9307A9B-C9C2-233F-CC1F-B78C93AE608E}"/>
              </a:ext>
            </a:extLst>
          </p:cNvPr>
          <p:cNvSpPr txBox="1"/>
          <p:nvPr/>
        </p:nvSpPr>
        <p:spPr>
          <a:xfrm>
            <a:off x="114300" y="6664414"/>
            <a:ext cx="5581649" cy="204775"/>
          </a:xfrm>
          <a:prstGeom prst="rect">
            <a:avLst/>
          </a:prstGeom>
        </p:spPr>
        <p:txBody>
          <a:bodyPr vert="horz" wrap="square" lIns="0" tIns="0" rIns="0" bIns="0" rtlCol="0" anchor="t" anchorCtr="0">
            <a:noAutofit/>
          </a:bodyPr>
          <a:lstStyle/>
          <a:p>
            <a:r>
              <a:rPr lang="en-US" sz="800" b="1">
                <a:latin typeface="+mj-lt"/>
              </a:rPr>
              <a:t>QB4a. </a:t>
            </a:r>
            <a:r>
              <a:rPr lang="en-GB" sz="800" b="0" i="0">
                <a:solidFill>
                  <a:srgbClr val="685C45"/>
                </a:solidFill>
                <a:effectLst/>
                <a:latin typeface="+mj-lt"/>
              </a:rPr>
              <a:t>Which of the following best describes how you feel about this approach? </a:t>
            </a:r>
            <a:r>
              <a:rPr lang="en-GB" sz="800">
                <a:solidFill>
                  <a:srgbClr val="685C45"/>
                </a:solidFill>
                <a:latin typeface="+mj-lt"/>
              </a:rPr>
              <a:t>N=2000</a:t>
            </a:r>
            <a:endParaRPr lang="en-GB" sz="800">
              <a:latin typeface="+mj-lt"/>
            </a:endParaRPr>
          </a:p>
        </p:txBody>
      </p:sp>
    </p:spTree>
    <p:extLst>
      <p:ext uri="{BB962C8B-B14F-4D97-AF65-F5344CB8AC3E}">
        <p14:creationId xmlns:p14="http://schemas.microsoft.com/office/powerpoint/2010/main" val="2638594912"/>
      </p:ext>
    </p:extLst>
  </p:cSld>
  <p:clrMapOvr>
    <a:masterClrMapping/>
  </p:clrMapOvr>
  <p:extLst>
    <p:ext uri="{6950BFC3-D8DA-4A85-94F7-54DA5524770B}">
      <p188:commentRel xmlns:p188="http://schemas.microsoft.com/office/powerpoint/2018/8/main" r:id="rId3"/>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594ED-EADF-A201-859B-D683DA0F9C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366293-216F-F8A0-7547-67A849A6B02C}"/>
              </a:ext>
            </a:extLst>
          </p:cNvPr>
          <p:cNvSpPr>
            <a:spLocks noGrp="1"/>
          </p:cNvSpPr>
          <p:nvPr>
            <p:ph type="title"/>
          </p:nvPr>
        </p:nvSpPr>
        <p:spPr>
          <a:xfrm>
            <a:off x="368705" y="289629"/>
            <a:ext cx="11233150" cy="692463"/>
          </a:xfrm>
        </p:spPr>
        <p:txBody>
          <a:bodyPr/>
          <a:lstStyle/>
          <a:p>
            <a:r>
              <a:rPr lang="en-GB" dirty="0">
                <a:latin typeface="+mj-lt"/>
              </a:rPr>
              <a:t>In principle, passengers concede that some cancellations might reasonably be excluded from performance statistics, but their standards are high</a:t>
            </a:r>
          </a:p>
        </p:txBody>
      </p:sp>
      <p:sp>
        <p:nvSpPr>
          <p:cNvPr id="4" name="Footer Placeholder 3">
            <a:extLst>
              <a:ext uri="{FF2B5EF4-FFF2-40B4-BE49-F238E27FC236}">
                <a16:creationId xmlns:a16="http://schemas.microsoft.com/office/drawing/2014/main" id="{46F188D4-2207-125B-ADB1-2FEC35BC8AD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CCBC47C-1287-9506-376D-98A133135A29}"/>
              </a:ext>
            </a:extLst>
          </p:cNvPr>
          <p:cNvSpPr>
            <a:spLocks noGrp="1"/>
          </p:cNvSpPr>
          <p:nvPr>
            <p:ph type="sldNum" sz="quarter" idx="12"/>
          </p:nvPr>
        </p:nvSpPr>
        <p:spPr/>
        <p:txBody>
          <a:bodyPr/>
          <a:lstStyle/>
          <a:p>
            <a:fld id="{770F188E-274D-49B2-AB27-2F89665B2F20}" type="slidenum">
              <a:rPr lang="en-GB" smtClean="0"/>
              <a:t>33</a:t>
            </a:fld>
            <a:endParaRPr lang="en-GB" dirty="0"/>
          </a:p>
        </p:txBody>
      </p:sp>
      <p:sp>
        <p:nvSpPr>
          <p:cNvPr id="9" name="TextBox 8">
            <a:extLst>
              <a:ext uri="{FF2B5EF4-FFF2-40B4-BE49-F238E27FC236}">
                <a16:creationId xmlns:a16="http://schemas.microsoft.com/office/drawing/2014/main" id="{10768CE7-E4A1-96FB-BF23-E103D5AD633C}"/>
              </a:ext>
            </a:extLst>
          </p:cNvPr>
          <p:cNvSpPr txBox="1"/>
          <p:nvPr/>
        </p:nvSpPr>
        <p:spPr>
          <a:xfrm>
            <a:off x="368705" y="1529840"/>
            <a:ext cx="7089370" cy="3798320"/>
          </a:xfrm>
          <a:prstGeom prst="rect">
            <a:avLst/>
          </a:prstGeom>
        </p:spPr>
        <p:txBody>
          <a:bodyPr vert="horz" wrap="square" lIns="0" tIns="0" rIns="0" bIns="0" rtlCol="0" anchor="t" anchorCtr="0">
            <a:noAutofit/>
          </a:bodyPr>
          <a:lstStyle/>
          <a:p>
            <a:pPr marL="0" lvl="2">
              <a:buClr>
                <a:schemeClr val="accent1"/>
              </a:buClr>
              <a:defRPr/>
            </a:pPr>
            <a:r>
              <a:rPr lang="en-GB" sz="1400" b="1" spc="10" dirty="0">
                <a:solidFill>
                  <a:schemeClr val="accent1"/>
                </a:solidFill>
                <a:latin typeface="+mj-lt"/>
                <a:cs typeface="Calibri Light"/>
              </a:rPr>
              <a:t>Passengers generally concede that cancellations due to events genuinely beyond the railway’s control e.g. vandalism, extreme (but not just bad) weather, might be reasonably excluded from official statistics</a:t>
            </a:r>
          </a:p>
          <a:p>
            <a:pPr marL="465750" lvl="2" indent="-285750">
              <a:buClr>
                <a:schemeClr val="accent1"/>
              </a:buClr>
              <a:buFont typeface="Calibri" panose="020F0502020204030204" pitchFamily="34" charset="0"/>
              <a:buChar char="–"/>
              <a:defRPr/>
            </a:pPr>
            <a:r>
              <a:rPr lang="en-GB" sz="1400" dirty="0">
                <a:latin typeface="+mj-lt"/>
              </a:rPr>
              <a:t>However, events such as staff shortages, ‘normal’ bad weather etc. are not seen as  reasonable excuses. For some, even strikes or technical issues with trains and infrastructure are seen as the result of poor management and should not be excluded from performance statistics</a:t>
            </a:r>
          </a:p>
          <a:p>
            <a:pPr marL="465750" lvl="2" indent="-285750">
              <a:buClr>
                <a:schemeClr val="accent1"/>
              </a:buClr>
              <a:buFont typeface="Calibri" panose="020F0502020204030204" pitchFamily="34" charset="0"/>
              <a:buChar char="–"/>
              <a:defRPr/>
            </a:pPr>
            <a:r>
              <a:rPr lang="en-GB" sz="1400" dirty="0">
                <a:latin typeface="+mj-lt"/>
              </a:rPr>
              <a:t>Some suggest that </a:t>
            </a:r>
            <a:r>
              <a:rPr lang="en-GB" sz="1400" i="1" dirty="0">
                <a:latin typeface="+mj-lt"/>
              </a:rPr>
              <a:t>all</a:t>
            </a:r>
            <a:r>
              <a:rPr lang="en-GB" sz="1400" dirty="0">
                <a:latin typeface="+mj-lt"/>
              </a:rPr>
              <a:t> cancellations should be reported, but classified according to cause (while conceding that this might add complexity to the statistics)</a:t>
            </a:r>
            <a:endParaRPr lang="en-GB" sz="1400" b="1" spc="10" dirty="0">
              <a:solidFill>
                <a:schemeClr val="accent1"/>
              </a:solidFill>
              <a:latin typeface="+mj-lt"/>
              <a:cs typeface="Calibri Light"/>
            </a:endParaRPr>
          </a:p>
          <a:p>
            <a:pPr marL="0" lvl="2" fontAlgn="auto">
              <a:buClr>
                <a:schemeClr val="accent1"/>
              </a:buClr>
              <a:defRPr/>
            </a:pPr>
            <a:endParaRPr lang="en-GB" sz="1400" b="1" spc="10" dirty="0">
              <a:solidFill>
                <a:schemeClr val="accent1"/>
              </a:solidFill>
              <a:latin typeface="+mj-lt"/>
              <a:cs typeface="Calibri Light"/>
            </a:endParaRPr>
          </a:p>
          <a:p>
            <a:pPr marL="0" lvl="2" fontAlgn="auto">
              <a:buClr>
                <a:schemeClr val="accent1"/>
              </a:buClr>
              <a:defRPr/>
            </a:pPr>
            <a:r>
              <a:rPr lang="en-GB" sz="1400" b="1" spc="10" dirty="0">
                <a:solidFill>
                  <a:schemeClr val="accent1"/>
                </a:solidFill>
                <a:latin typeface="+mj-lt"/>
                <a:cs typeface="Calibri Light"/>
              </a:rPr>
              <a:t>The quantitative survey suggests that passengers are reasonably tolerant of advance notice cancellations being excluded from official statistics</a:t>
            </a:r>
          </a:p>
          <a:p>
            <a:pPr marL="465750" lvl="2" indent="-285750" fontAlgn="auto">
              <a:buClr>
                <a:schemeClr val="accent1"/>
              </a:buClr>
              <a:buFont typeface="Calibri" panose="020F0502020204030204" pitchFamily="34" charset="0"/>
              <a:buChar char="–"/>
              <a:defRPr/>
            </a:pPr>
            <a:r>
              <a:rPr lang="en-GB" sz="1400" dirty="0">
                <a:latin typeface="+mj-lt"/>
              </a:rPr>
              <a:t>That said, </a:t>
            </a:r>
            <a:r>
              <a:rPr lang="en-GB" sz="1400" b="1" dirty="0">
                <a:latin typeface="+mj-lt"/>
              </a:rPr>
              <a:t>cancellations even six-months in advance would be unacceptable </a:t>
            </a:r>
            <a:r>
              <a:rPr lang="en-GB" sz="1400" dirty="0">
                <a:latin typeface="+mj-lt"/>
              </a:rPr>
              <a:t>to over a quarter of respondents</a:t>
            </a:r>
          </a:p>
          <a:p>
            <a:pPr marL="465750" lvl="2" indent="-285750" fontAlgn="auto">
              <a:buClr>
                <a:schemeClr val="accent1"/>
              </a:buClr>
              <a:buFont typeface="Calibri" panose="020F0502020204030204" pitchFamily="34" charset="0"/>
              <a:buChar char="–"/>
              <a:defRPr/>
            </a:pPr>
            <a:r>
              <a:rPr lang="en-GB" sz="1400" dirty="0">
                <a:latin typeface="+mj-lt"/>
              </a:rPr>
              <a:t>And in the qualitative sessions, other, stringent criteria were suggested </a:t>
            </a:r>
            <a:endParaRPr lang="en-GB" sz="1400" b="1" spc="10" dirty="0">
              <a:solidFill>
                <a:schemeClr val="accent1"/>
              </a:solidFill>
              <a:latin typeface="+mj-lt"/>
              <a:cs typeface="Calibri Light"/>
            </a:endParaRPr>
          </a:p>
          <a:p>
            <a:pPr marL="628650" lvl="3" indent="-180975">
              <a:buClr>
                <a:schemeClr val="accent1"/>
              </a:buClr>
              <a:buFont typeface="Calibri" panose="020F0502020204030204" pitchFamily="34" charset="0"/>
              <a:buChar char="–"/>
              <a:defRPr/>
            </a:pPr>
            <a:r>
              <a:rPr lang="en-GB" sz="1300" dirty="0">
                <a:latin typeface="+mj-lt"/>
              </a:rPr>
              <a:t>For some, anything removed from the timetable once it has been published should be counted</a:t>
            </a:r>
          </a:p>
          <a:p>
            <a:pPr marL="628650" lvl="3" indent="-180975">
              <a:buClr>
                <a:schemeClr val="accent1"/>
              </a:buClr>
              <a:buFont typeface="Calibri" panose="020F0502020204030204" pitchFamily="34" charset="0"/>
              <a:buChar char="–"/>
              <a:defRPr/>
            </a:pPr>
            <a:r>
              <a:rPr lang="en-GB" sz="1300" dirty="0">
                <a:latin typeface="+mj-lt"/>
              </a:rPr>
              <a:t>For others, the criteria would be anyone having bought a ticket for the service </a:t>
            </a:r>
          </a:p>
          <a:p>
            <a:pPr marL="465750" lvl="2" indent="-285750">
              <a:buClr>
                <a:schemeClr val="accent1"/>
              </a:buClr>
              <a:buFont typeface="Calibri" panose="020F0502020204030204" pitchFamily="34" charset="0"/>
              <a:buChar char="–"/>
              <a:defRPr/>
            </a:pPr>
            <a:endParaRPr lang="en-GB" sz="1400" dirty="0">
              <a:latin typeface="+mj-lt"/>
            </a:endParaRPr>
          </a:p>
          <a:p>
            <a:pPr marL="285750" indent="-285750" fontAlgn="auto">
              <a:spcBef>
                <a:spcPts val="0"/>
              </a:spcBef>
              <a:spcAft>
                <a:spcPts val="0"/>
              </a:spcAft>
              <a:buClr>
                <a:srgbClr val="FFB84B"/>
              </a:buClr>
              <a:buFont typeface="Wingdings" panose="05000000000000000000" pitchFamily="2" charset="2"/>
              <a:buChar char="§"/>
              <a:defRPr/>
            </a:pPr>
            <a:endParaRPr lang="en-GB" sz="1400" dirty="0">
              <a:solidFill>
                <a:prstClr val="white">
                  <a:lumMod val="50000"/>
                </a:prstClr>
              </a:solidFill>
              <a:latin typeface="+mj-lt"/>
            </a:endParaRPr>
          </a:p>
          <a:p>
            <a:pPr algn="just"/>
            <a:endParaRPr lang="en-GB" sz="1400" dirty="0">
              <a:latin typeface="+mj-lt"/>
            </a:endParaRPr>
          </a:p>
          <a:p>
            <a:pPr algn="just"/>
            <a:endParaRPr lang="en-GB" sz="1400" b="1" dirty="0">
              <a:latin typeface="+mj-lt"/>
            </a:endParaRPr>
          </a:p>
        </p:txBody>
      </p:sp>
      <p:sp>
        <p:nvSpPr>
          <p:cNvPr id="8" name="Rectangle: Rounded Corners 7">
            <a:extLst>
              <a:ext uri="{FF2B5EF4-FFF2-40B4-BE49-F238E27FC236}">
                <a16:creationId xmlns:a16="http://schemas.microsoft.com/office/drawing/2014/main" id="{7EDF4581-7F41-8511-DA1A-1DCDE943B021}"/>
              </a:ext>
            </a:extLst>
          </p:cNvPr>
          <p:cNvSpPr/>
          <p:nvPr/>
        </p:nvSpPr>
        <p:spPr>
          <a:xfrm>
            <a:off x="7734598" y="1254940"/>
            <a:ext cx="3975258" cy="2287277"/>
          </a:xfrm>
          <a:prstGeom prst="roundRect">
            <a:avLst/>
          </a:pr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10" name="TextBox 9">
            <a:extLst>
              <a:ext uri="{FF2B5EF4-FFF2-40B4-BE49-F238E27FC236}">
                <a16:creationId xmlns:a16="http://schemas.microsoft.com/office/drawing/2014/main" id="{01A45179-9C96-C34D-4C1F-E12163633DEF}"/>
              </a:ext>
            </a:extLst>
          </p:cNvPr>
          <p:cNvSpPr txBox="1"/>
          <p:nvPr/>
        </p:nvSpPr>
        <p:spPr>
          <a:xfrm>
            <a:off x="7730465" y="1368347"/>
            <a:ext cx="3859207" cy="346231"/>
          </a:xfrm>
          <a:prstGeom prst="rect">
            <a:avLst/>
          </a:prstGeom>
        </p:spPr>
        <p:txBody>
          <a:bodyPr vert="horz" wrap="square" lIns="0" tIns="0" rIns="0" bIns="0" rtlCol="0" anchor="t" anchorCtr="0">
            <a:noAutofit/>
          </a:bodyPr>
          <a:lstStyle/>
          <a:p>
            <a:pPr algn="ctr"/>
            <a:r>
              <a:rPr lang="en-US" sz="1400" b="1" dirty="0">
                <a:latin typeface="+mj-lt"/>
              </a:rPr>
              <a:t>At what point can </a:t>
            </a:r>
            <a:r>
              <a:rPr lang="en-US" sz="1400" b="1">
                <a:latin typeface="+mj-lt"/>
              </a:rPr>
              <a:t>cancellations</a:t>
            </a:r>
            <a:r>
              <a:rPr lang="en-US" sz="1400" b="1" dirty="0">
                <a:latin typeface="+mj-lt"/>
              </a:rPr>
              <a:t> be excluded </a:t>
            </a:r>
          </a:p>
          <a:p>
            <a:pPr algn="ctr"/>
            <a:r>
              <a:rPr lang="en-US" sz="1400" b="1" dirty="0">
                <a:latin typeface="+mj-lt"/>
              </a:rPr>
              <a:t>from official statistics?</a:t>
            </a:r>
            <a:endParaRPr lang="en-GB" sz="1200" b="1" dirty="0">
              <a:latin typeface="+mj-lt"/>
            </a:endParaRPr>
          </a:p>
        </p:txBody>
      </p:sp>
      <p:graphicFrame>
        <p:nvGraphicFramePr>
          <p:cNvPr id="11" name="Chart 10">
            <a:extLst>
              <a:ext uri="{FF2B5EF4-FFF2-40B4-BE49-F238E27FC236}">
                <a16:creationId xmlns:a16="http://schemas.microsoft.com/office/drawing/2014/main" id="{AD702040-9B67-4329-996A-084095D975FF}"/>
              </a:ext>
            </a:extLst>
          </p:cNvPr>
          <p:cNvGraphicFramePr/>
          <p:nvPr>
            <p:extLst>
              <p:ext uri="{D42A27DB-BD31-4B8C-83A1-F6EECF244321}">
                <p14:modId xmlns:p14="http://schemas.microsoft.com/office/powerpoint/2010/main" val="3154573322"/>
              </p:ext>
            </p:extLst>
          </p:nvPr>
        </p:nvGraphicFramePr>
        <p:xfrm>
          <a:off x="7748178" y="1771566"/>
          <a:ext cx="3961677" cy="1832507"/>
        </p:xfrm>
        <a:graphic>
          <a:graphicData uri="http://schemas.openxmlformats.org/drawingml/2006/chart">
            <c:chart xmlns:c="http://schemas.openxmlformats.org/drawingml/2006/chart" xmlns:r="http://schemas.openxmlformats.org/officeDocument/2006/relationships" r:id="rId3"/>
          </a:graphicData>
        </a:graphic>
      </p:graphicFrame>
      <p:sp>
        <p:nvSpPr>
          <p:cNvPr id="14" name="Speech Bubble: Rectangle with Corners Rounded 13">
            <a:extLst>
              <a:ext uri="{FF2B5EF4-FFF2-40B4-BE49-F238E27FC236}">
                <a16:creationId xmlns:a16="http://schemas.microsoft.com/office/drawing/2014/main" id="{E47F93C7-3E5B-37D4-4A5E-638B4DAA5EF2}"/>
              </a:ext>
            </a:extLst>
          </p:cNvPr>
          <p:cNvSpPr/>
          <p:nvPr/>
        </p:nvSpPr>
        <p:spPr>
          <a:xfrm>
            <a:off x="7795957" y="3686086"/>
            <a:ext cx="3913897" cy="1073196"/>
          </a:xfrm>
          <a:prstGeom prst="wedgeRoundRectCallout">
            <a:avLst>
              <a:gd name="adj1" fmla="val -31050"/>
              <a:gd name="adj2" fmla="val 60309"/>
              <a:gd name="adj3"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1100" i="1" dirty="0">
                <a:solidFill>
                  <a:schemeClr val="bg1"/>
                </a:solidFill>
                <a:latin typeface="+mj-lt"/>
              </a:rPr>
              <a:t>“</a:t>
            </a:r>
            <a:r>
              <a:rPr lang="en-US" sz="1200" b="0" i="1" dirty="0">
                <a:solidFill>
                  <a:schemeClr val="bg1"/>
                </a:solidFill>
                <a:effectLst/>
                <a:latin typeface="+mj-lt"/>
                <a:ea typeface="Calibri"/>
                <a:cs typeface="Calibri"/>
              </a:rPr>
              <a:t>They shouldn't be cancelling for unnecessary reasons. You know, there's certain things that you just can't avoid, like flooding tracks or fatalities, but just not having a driver available really isn’t good enough.”</a:t>
            </a:r>
          </a:p>
          <a:p>
            <a:r>
              <a:rPr lang="en-US" sz="1200" dirty="0">
                <a:solidFill>
                  <a:schemeClr val="bg1"/>
                </a:solidFill>
                <a:latin typeface="+mj-lt"/>
                <a:ea typeface="Calibri"/>
                <a:cs typeface="Calibri"/>
              </a:rPr>
              <a:t>Yorkshire, rural, leisure, 18-39</a:t>
            </a:r>
            <a:r>
              <a:rPr kumimoji="0" lang="en-US" sz="1100" b="0" u="none" strike="noStrike" kern="1200" cap="none" spc="0" normalizeH="0" baseline="0" noProof="0" dirty="0">
                <a:ln>
                  <a:noFill/>
                </a:ln>
                <a:solidFill>
                  <a:schemeClr val="bg1"/>
                </a:solidFill>
                <a:effectLst/>
                <a:uLnTx/>
                <a:uFillTx/>
                <a:latin typeface="+mj-lt"/>
              </a:rPr>
              <a:t>  </a:t>
            </a:r>
          </a:p>
        </p:txBody>
      </p:sp>
      <p:sp>
        <p:nvSpPr>
          <p:cNvPr id="3" name="Speech Bubble: Rectangle with Corners Rounded 2">
            <a:extLst>
              <a:ext uri="{FF2B5EF4-FFF2-40B4-BE49-F238E27FC236}">
                <a16:creationId xmlns:a16="http://schemas.microsoft.com/office/drawing/2014/main" id="{3F640A07-3432-97BC-8D3B-10803A3726F9}"/>
              </a:ext>
            </a:extLst>
          </p:cNvPr>
          <p:cNvSpPr/>
          <p:nvPr/>
        </p:nvSpPr>
        <p:spPr>
          <a:xfrm>
            <a:off x="7795957" y="5037341"/>
            <a:ext cx="3913897" cy="1147150"/>
          </a:xfrm>
          <a:prstGeom prst="wedgeRoundRectCallout">
            <a:avLst>
              <a:gd name="adj1" fmla="val -31050"/>
              <a:gd name="adj2" fmla="val 60309"/>
              <a:gd name="adj3"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200" b="0" i="1" dirty="0">
                <a:solidFill>
                  <a:schemeClr val="bg1"/>
                </a:solidFill>
                <a:effectLst/>
                <a:latin typeface="+mj-lt"/>
                <a:ea typeface="Calibri"/>
                <a:cs typeface="Calibri"/>
              </a:rPr>
              <a:t>“I think what's not acceptable is that when trains have pulled up, they've said that they've broken down, brakes have failed. Well, surely these trains are maintained at the end of every evening. They should be looked after.”</a:t>
            </a:r>
          </a:p>
          <a:p>
            <a:r>
              <a:rPr lang="en-US" sz="1200" dirty="0">
                <a:solidFill>
                  <a:schemeClr val="bg1"/>
                </a:solidFill>
                <a:latin typeface="+mj-lt"/>
                <a:ea typeface="Calibri"/>
                <a:cs typeface="Calibri"/>
              </a:rPr>
              <a:t> Wales, rural, leisure, 40-59</a:t>
            </a:r>
            <a:endParaRPr kumimoji="0" lang="en-US" sz="1200" b="0" u="none" strike="noStrike" kern="1200" cap="none" spc="0" normalizeH="0" baseline="0" noProof="0" dirty="0">
              <a:ln>
                <a:noFill/>
              </a:ln>
              <a:solidFill>
                <a:schemeClr val="bg1"/>
              </a:solidFill>
              <a:effectLst/>
              <a:uLnTx/>
              <a:uFillTx/>
              <a:latin typeface="+mj-lt"/>
            </a:endParaRPr>
          </a:p>
        </p:txBody>
      </p:sp>
      <p:sp>
        <p:nvSpPr>
          <p:cNvPr id="6" name="TextBox 5">
            <a:extLst>
              <a:ext uri="{FF2B5EF4-FFF2-40B4-BE49-F238E27FC236}">
                <a16:creationId xmlns:a16="http://schemas.microsoft.com/office/drawing/2014/main" id="{8550EEB2-9E83-F094-8167-243CD2A161F2}"/>
              </a:ext>
            </a:extLst>
          </p:cNvPr>
          <p:cNvSpPr txBox="1"/>
          <p:nvPr/>
        </p:nvSpPr>
        <p:spPr>
          <a:xfrm>
            <a:off x="114300" y="6664414"/>
            <a:ext cx="5581649" cy="204775"/>
          </a:xfrm>
          <a:prstGeom prst="rect">
            <a:avLst/>
          </a:prstGeom>
        </p:spPr>
        <p:txBody>
          <a:bodyPr vert="horz" wrap="square" lIns="0" tIns="0" rIns="0" bIns="0" rtlCol="0" anchor="t" anchorCtr="0">
            <a:noAutofit/>
          </a:bodyPr>
          <a:lstStyle/>
          <a:p>
            <a:r>
              <a:rPr lang="en-GB" sz="800">
                <a:solidFill>
                  <a:srgbClr val="685C45"/>
                </a:solidFill>
                <a:latin typeface="+mj-lt"/>
              </a:rPr>
              <a:t>N=2000</a:t>
            </a:r>
            <a:endParaRPr lang="en-GB" sz="800">
              <a:latin typeface="+mj-lt"/>
            </a:endParaRPr>
          </a:p>
        </p:txBody>
      </p:sp>
    </p:spTree>
    <p:extLst>
      <p:ext uri="{BB962C8B-B14F-4D97-AF65-F5344CB8AC3E}">
        <p14:creationId xmlns:p14="http://schemas.microsoft.com/office/powerpoint/2010/main" val="1247136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9CE4C-96FE-422E-985B-9FD764D01B90}"/>
              </a:ext>
            </a:extLst>
          </p:cNvPr>
          <p:cNvSpPr>
            <a:spLocks noGrp="1"/>
          </p:cNvSpPr>
          <p:nvPr>
            <p:ph type="title"/>
          </p:nvPr>
        </p:nvSpPr>
        <p:spPr>
          <a:xfrm>
            <a:off x="355663" y="290553"/>
            <a:ext cx="11570866" cy="680938"/>
          </a:xfrm>
        </p:spPr>
        <p:txBody>
          <a:bodyPr vert="horz" lIns="0" tIns="0" rIns="0" bIns="0" rtlCol="0" anchor="b" anchorCtr="0">
            <a:noAutofit/>
          </a:bodyPr>
          <a:lstStyle/>
          <a:p>
            <a:pPr>
              <a:lnSpc>
                <a:spcPct val="100000"/>
              </a:lnSpc>
            </a:pPr>
            <a:r>
              <a:rPr lang="en-GB" sz="2400" dirty="0">
                <a:latin typeface="+mj-lt"/>
              </a:rPr>
              <a:t>Passengers concede that they are unlikely to actively seek out information about train performance, but they want punctuality and cancellations measured and communicated transparently </a:t>
            </a:r>
          </a:p>
        </p:txBody>
      </p:sp>
      <p:sp>
        <p:nvSpPr>
          <p:cNvPr id="4" name="Footer Placeholder 3">
            <a:extLst>
              <a:ext uri="{FF2B5EF4-FFF2-40B4-BE49-F238E27FC236}">
                <a16:creationId xmlns:a16="http://schemas.microsoft.com/office/drawing/2014/main" id="{0E7B7C24-010C-4590-A0B9-37B5BADDA80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F09B116-1D1A-4FD7-B3B5-17B9BE7DEC13}"/>
              </a:ext>
            </a:extLst>
          </p:cNvPr>
          <p:cNvSpPr>
            <a:spLocks noGrp="1"/>
          </p:cNvSpPr>
          <p:nvPr>
            <p:ph type="sldNum" sz="quarter" idx="12"/>
          </p:nvPr>
        </p:nvSpPr>
        <p:spPr/>
        <p:txBody>
          <a:bodyPr/>
          <a:lstStyle/>
          <a:p>
            <a:fld id="{770F188E-274D-49B2-AB27-2F89665B2F20}" type="slidenum">
              <a:rPr lang="en-GB" smtClean="0"/>
              <a:t>34</a:t>
            </a:fld>
            <a:endParaRPr lang="en-GB" dirty="0"/>
          </a:p>
        </p:txBody>
      </p:sp>
      <p:pic>
        <p:nvPicPr>
          <p:cNvPr id="6" name="Picture 5">
            <a:extLst>
              <a:ext uri="{FF2B5EF4-FFF2-40B4-BE49-F238E27FC236}">
                <a16:creationId xmlns:a16="http://schemas.microsoft.com/office/drawing/2014/main" id="{FF031E74-A9F7-BBDF-9C2B-55BC029730DE}"/>
              </a:ext>
            </a:extLst>
          </p:cNvPr>
          <p:cNvPicPr>
            <a:picLocks noChangeAspect="1"/>
          </p:cNvPicPr>
          <p:nvPr/>
        </p:nvPicPr>
        <p:blipFill>
          <a:blip r:embed="rId3"/>
          <a:stretch>
            <a:fillRect/>
          </a:stretch>
        </p:blipFill>
        <p:spPr>
          <a:xfrm>
            <a:off x="8293395" y="1270398"/>
            <a:ext cx="3542942" cy="4105578"/>
          </a:xfrm>
          <a:prstGeom prst="rect">
            <a:avLst/>
          </a:prstGeom>
          <a:ln>
            <a:solidFill>
              <a:schemeClr val="bg2"/>
            </a:solidFill>
          </a:ln>
        </p:spPr>
      </p:pic>
      <p:sp>
        <p:nvSpPr>
          <p:cNvPr id="7" name="TextBox 6">
            <a:extLst>
              <a:ext uri="{FF2B5EF4-FFF2-40B4-BE49-F238E27FC236}">
                <a16:creationId xmlns:a16="http://schemas.microsoft.com/office/drawing/2014/main" id="{BFC941F6-8180-EC90-A617-80325B7E8BC1}"/>
              </a:ext>
            </a:extLst>
          </p:cNvPr>
          <p:cNvSpPr txBox="1"/>
          <p:nvPr/>
        </p:nvSpPr>
        <p:spPr>
          <a:xfrm>
            <a:off x="355663" y="1251039"/>
            <a:ext cx="7510143" cy="3349536"/>
          </a:xfrm>
          <a:prstGeom prst="rect">
            <a:avLst/>
          </a:prstGeom>
        </p:spPr>
        <p:txBody>
          <a:bodyPr vert="horz" wrap="square" lIns="0" tIns="0" rIns="0" bIns="0" rtlCol="0" anchor="t" anchorCtr="0">
            <a:noAutofit/>
          </a:bodyPr>
          <a:lstStyle/>
          <a:p>
            <a:pPr marL="0" lvl="2" fontAlgn="auto">
              <a:buClr>
                <a:schemeClr val="accent1"/>
              </a:buClr>
              <a:defRPr/>
            </a:pPr>
            <a:r>
              <a:rPr lang="en-GB" sz="1600" b="1" spc="10" dirty="0">
                <a:solidFill>
                  <a:schemeClr val="accent1"/>
                </a:solidFill>
                <a:latin typeface="+mj-lt"/>
                <a:cs typeface="Calibri Light"/>
              </a:rPr>
              <a:t>The mock up performance poster helped to surface a range of issues about how such measures should be communicated</a:t>
            </a:r>
          </a:p>
          <a:p>
            <a:pPr marL="0" lvl="2" fontAlgn="auto">
              <a:buClr>
                <a:schemeClr val="accent1"/>
              </a:buClr>
              <a:defRPr/>
            </a:pPr>
            <a:endParaRPr lang="en-GB" sz="1600" b="1" spc="10" dirty="0">
              <a:solidFill>
                <a:schemeClr val="accent1"/>
              </a:solidFill>
              <a:latin typeface="+mj-lt"/>
              <a:cs typeface="Calibri Light"/>
            </a:endParaRPr>
          </a:p>
          <a:p>
            <a:pPr marL="0" lvl="2" fontAlgn="auto">
              <a:buClr>
                <a:schemeClr val="accent1"/>
              </a:buClr>
              <a:defRPr/>
            </a:pPr>
            <a:r>
              <a:rPr lang="en-GB" sz="1600" b="1" spc="10" dirty="0">
                <a:solidFill>
                  <a:schemeClr val="accent1"/>
                </a:solidFill>
                <a:latin typeface="+mj-lt"/>
                <a:cs typeface="Calibri Light"/>
              </a:rPr>
              <a:t>The poster itself drew a broadly positive response </a:t>
            </a:r>
          </a:p>
          <a:p>
            <a:pPr marL="465750" lvl="2" indent="-285750">
              <a:buClr>
                <a:schemeClr val="accent1"/>
              </a:buClr>
              <a:buFont typeface="Calibri" panose="020F0502020204030204" pitchFamily="34" charset="0"/>
              <a:buChar char="–"/>
              <a:defRPr/>
            </a:pPr>
            <a:r>
              <a:rPr lang="en-GB" sz="1600" dirty="0">
                <a:latin typeface="+mj-lt"/>
              </a:rPr>
              <a:t>The detail at station and operator level was liked, as was the performance against targets.  Many argued that while network level data was interesting, their main concern is with </a:t>
            </a:r>
            <a:r>
              <a:rPr lang="en-GB" sz="1600" i="1" dirty="0">
                <a:latin typeface="+mj-lt"/>
              </a:rPr>
              <a:t>their </a:t>
            </a:r>
            <a:r>
              <a:rPr lang="en-GB" sz="1600" dirty="0">
                <a:latin typeface="+mj-lt"/>
              </a:rPr>
              <a:t>specific journey </a:t>
            </a:r>
          </a:p>
          <a:p>
            <a:pPr marL="465750" lvl="2" indent="-285750">
              <a:buClr>
                <a:schemeClr val="accent1"/>
              </a:buClr>
              <a:buFont typeface="Calibri" panose="020F0502020204030204" pitchFamily="34" charset="0"/>
              <a:buChar char="–"/>
              <a:defRPr/>
            </a:pPr>
            <a:r>
              <a:rPr lang="en-GB" sz="1600" dirty="0">
                <a:latin typeface="+mj-lt"/>
              </a:rPr>
              <a:t>Highlighting improvement actions was also seen positively</a:t>
            </a:r>
          </a:p>
          <a:p>
            <a:pPr marL="465750" lvl="2" indent="-285750">
              <a:buClr>
                <a:schemeClr val="accent1"/>
              </a:buClr>
              <a:buFont typeface="Calibri" panose="020F0502020204030204" pitchFamily="34" charset="0"/>
              <a:buChar char="–"/>
              <a:defRPr/>
            </a:pPr>
            <a:endParaRPr lang="en-GB" sz="1600" dirty="0">
              <a:latin typeface="+mj-lt"/>
            </a:endParaRPr>
          </a:p>
          <a:p>
            <a:pPr marL="0" lvl="2">
              <a:buClr>
                <a:schemeClr val="accent1"/>
              </a:buClr>
              <a:defRPr/>
            </a:pPr>
            <a:r>
              <a:rPr lang="en-GB" sz="1600" b="1" spc="10" dirty="0">
                <a:solidFill>
                  <a:schemeClr val="accent1"/>
                </a:solidFill>
                <a:latin typeface="+mj-lt"/>
                <a:cs typeface="Calibri Light"/>
              </a:rPr>
              <a:t>Additionally, many would like to see longitudinal data to establish if the service was genuinely improving and for some even more granular local data would be welcome</a:t>
            </a:r>
          </a:p>
          <a:p>
            <a:pPr marL="0" lvl="2">
              <a:buClr>
                <a:schemeClr val="accent1"/>
              </a:buClr>
              <a:defRPr/>
            </a:pPr>
            <a:endParaRPr lang="en-GB" sz="1600" b="1" spc="10" dirty="0">
              <a:solidFill>
                <a:schemeClr val="accent1"/>
              </a:solidFill>
              <a:latin typeface="+mj-lt"/>
              <a:cs typeface="Calibri Light"/>
            </a:endParaRPr>
          </a:p>
          <a:p>
            <a:pPr marL="0" lvl="2">
              <a:buClr>
                <a:schemeClr val="accent1"/>
              </a:buClr>
              <a:defRPr/>
            </a:pPr>
            <a:r>
              <a:rPr lang="en-GB" sz="1600" b="1" spc="10" dirty="0">
                <a:solidFill>
                  <a:schemeClr val="accent1"/>
                </a:solidFill>
                <a:latin typeface="+mj-lt"/>
                <a:cs typeface="Calibri Light"/>
              </a:rPr>
              <a:t>Posters are seen as having a role to play (on stations and trains) but naturally passengers also expect other media to be used e.g. train operator websites/ apps, social media etc. </a:t>
            </a:r>
          </a:p>
          <a:p>
            <a:pPr marL="0" lvl="2">
              <a:buClr>
                <a:schemeClr val="accent1"/>
              </a:buClr>
              <a:defRPr/>
            </a:pPr>
            <a:endParaRPr lang="en-GB" sz="1600" b="1" spc="10" dirty="0">
              <a:solidFill>
                <a:schemeClr val="accent1"/>
              </a:solidFill>
              <a:latin typeface="+mj-lt"/>
              <a:cs typeface="Calibri Light"/>
            </a:endParaRPr>
          </a:p>
          <a:p>
            <a:pPr algn="just"/>
            <a:endParaRPr lang="en-GB" dirty="0">
              <a:latin typeface="+mj-lt"/>
            </a:endParaRPr>
          </a:p>
          <a:p>
            <a:pPr algn="just"/>
            <a:endParaRPr lang="en-GB" b="1" dirty="0">
              <a:latin typeface="+mj-lt"/>
            </a:endParaRPr>
          </a:p>
        </p:txBody>
      </p:sp>
      <p:sp>
        <p:nvSpPr>
          <p:cNvPr id="3" name="Speech Bubble: Rectangle with Corners Rounded 2">
            <a:extLst>
              <a:ext uri="{FF2B5EF4-FFF2-40B4-BE49-F238E27FC236}">
                <a16:creationId xmlns:a16="http://schemas.microsoft.com/office/drawing/2014/main" id="{B0B784E8-6182-CE45-6D80-956EC2BF0146}"/>
              </a:ext>
            </a:extLst>
          </p:cNvPr>
          <p:cNvSpPr/>
          <p:nvPr/>
        </p:nvSpPr>
        <p:spPr>
          <a:xfrm>
            <a:off x="355663" y="4880123"/>
            <a:ext cx="3685395" cy="1343696"/>
          </a:xfrm>
          <a:prstGeom prst="wedgeRoundRectCallout">
            <a:avLst>
              <a:gd name="adj1" fmla="val -31050"/>
              <a:gd name="adj2" fmla="val 60309"/>
              <a:gd name="adj3"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1200" i="1" dirty="0">
                <a:solidFill>
                  <a:schemeClr val="bg1"/>
                </a:solidFill>
                <a:latin typeface="+mj-lt"/>
              </a:rPr>
              <a:t>“</a:t>
            </a:r>
            <a:r>
              <a:rPr lang="en-US" sz="1200" i="1" dirty="0">
                <a:solidFill>
                  <a:schemeClr val="bg1"/>
                </a:solidFill>
                <a:latin typeface="+mj-lt"/>
                <a:ea typeface="Calibri"/>
                <a:cs typeface="Segoe UI"/>
              </a:rPr>
              <a:t>I think it gives accountability to each company because I'm sure Crosscountry would rather be better than Northern. So if they know the general public is going to be able to see that they haven't done as well as everyone else, it could have an impact.“</a:t>
            </a:r>
            <a:endParaRPr lang="en-US" sz="1200" i="1" dirty="0">
              <a:solidFill>
                <a:schemeClr val="bg1"/>
              </a:solidFill>
              <a:latin typeface="+mj-lt"/>
              <a:ea typeface="Calibri"/>
              <a:cs typeface="Calibri"/>
            </a:endParaRPr>
          </a:p>
          <a:p>
            <a:r>
              <a:rPr lang="en-US" sz="1200" dirty="0">
                <a:solidFill>
                  <a:schemeClr val="bg1"/>
                </a:solidFill>
                <a:latin typeface="+mj-lt"/>
                <a:ea typeface="Calibri"/>
                <a:cs typeface="Segoe UI"/>
              </a:rPr>
              <a:t>West Midlands, rural, leisure, 60+</a:t>
            </a:r>
          </a:p>
        </p:txBody>
      </p:sp>
      <p:sp>
        <p:nvSpPr>
          <p:cNvPr id="8" name="Speech Bubble: Rectangle with Corners Rounded 7">
            <a:extLst>
              <a:ext uri="{FF2B5EF4-FFF2-40B4-BE49-F238E27FC236}">
                <a16:creationId xmlns:a16="http://schemas.microsoft.com/office/drawing/2014/main" id="{23B6D0F8-61BA-488F-4DCA-9E0D8AA24A9E}"/>
              </a:ext>
            </a:extLst>
          </p:cNvPr>
          <p:cNvSpPr/>
          <p:nvPr/>
        </p:nvSpPr>
        <p:spPr>
          <a:xfrm>
            <a:off x="4253302" y="4880123"/>
            <a:ext cx="3685395" cy="1343696"/>
          </a:xfrm>
          <a:prstGeom prst="wedgeRoundRectCallout">
            <a:avLst>
              <a:gd name="adj1" fmla="val -31050"/>
              <a:gd name="adj2" fmla="val 60309"/>
              <a:gd name="adj3"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1200" i="1" dirty="0">
                <a:solidFill>
                  <a:schemeClr val="bg1"/>
                </a:solidFill>
                <a:latin typeface="+mj-lt"/>
              </a:rPr>
              <a:t>“</a:t>
            </a:r>
            <a:r>
              <a:rPr lang="en-US" sz="1200" i="1" dirty="0">
                <a:solidFill>
                  <a:schemeClr val="bg1"/>
                </a:solidFill>
                <a:latin typeface="+mj-lt"/>
                <a:cs typeface="Calibri"/>
              </a:rPr>
              <a:t>I would look at something like this. I wouldn't go and do research, but if this was displayed at a station, I would have a look most definitely, especially if it was at your local station. Just to give you an indication, of previous performance. It's quite easy to digest."</a:t>
            </a:r>
          </a:p>
          <a:p>
            <a:r>
              <a:rPr lang="en-US" sz="1200" dirty="0">
                <a:solidFill>
                  <a:schemeClr val="bg1"/>
                </a:solidFill>
                <a:latin typeface="+mj-lt"/>
                <a:cs typeface="Segoe UI"/>
              </a:rPr>
              <a:t>South East, suburban, leisure, 40-59</a:t>
            </a:r>
          </a:p>
        </p:txBody>
      </p:sp>
    </p:spTree>
    <p:extLst>
      <p:ext uri="{BB962C8B-B14F-4D97-AF65-F5344CB8AC3E}">
        <p14:creationId xmlns:p14="http://schemas.microsoft.com/office/powerpoint/2010/main" val="954968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AA1BB-216D-87E5-9F8E-C1427FE8CD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8A07A7-363A-9E90-0DF5-7144FF03CE05}"/>
              </a:ext>
            </a:extLst>
          </p:cNvPr>
          <p:cNvSpPr>
            <a:spLocks noGrp="1"/>
          </p:cNvSpPr>
          <p:nvPr>
            <p:ph type="title"/>
          </p:nvPr>
        </p:nvSpPr>
        <p:spPr>
          <a:xfrm>
            <a:off x="350225" y="361026"/>
            <a:ext cx="11359631" cy="532109"/>
          </a:xfrm>
        </p:spPr>
        <p:txBody>
          <a:bodyPr vert="horz" lIns="0" tIns="0" rIns="0" bIns="0" rtlCol="0" anchor="b" anchorCtr="0">
            <a:noAutofit/>
          </a:bodyPr>
          <a:lstStyle/>
          <a:p>
            <a:pPr>
              <a:lnSpc>
                <a:spcPct val="100000"/>
              </a:lnSpc>
            </a:pPr>
            <a:r>
              <a:rPr lang="en-GB" dirty="0">
                <a:latin typeface="+mj-lt"/>
              </a:rPr>
              <a:t>Passengers suggest a range of potential improvements to the content and communication of performance metrics</a:t>
            </a:r>
          </a:p>
        </p:txBody>
      </p:sp>
      <p:sp>
        <p:nvSpPr>
          <p:cNvPr id="4" name="Footer Placeholder 3">
            <a:extLst>
              <a:ext uri="{FF2B5EF4-FFF2-40B4-BE49-F238E27FC236}">
                <a16:creationId xmlns:a16="http://schemas.microsoft.com/office/drawing/2014/main" id="{FC7C2F89-D9A7-D4BB-43FE-77C73F82335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8C11DCE-4189-E84E-DFF2-0C15A6250F55}"/>
              </a:ext>
            </a:extLst>
          </p:cNvPr>
          <p:cNvSpPr>
            <a:spLocks noGrp="1"/>
          </p:cNvSpPr>
          <p:nvPr>
            <p:ph type="sldNum" sz="quarter" idx="12"/>
          </p:nvPr>
        </p:nvSpPr>
        <p:spPr/>
        <p:txBody>
          <a:bodyPr/>
          <a:lstStyle/>
          <a:p>
            <a:fld id="{770F188E-274D-49B2-AB27-2F89665B2F20}" type="slidenum">
              <a:rPr lang="en-GB" smtClean="0"/>
              <a:t>35</a:t>
            </a:fld>
            <a:endParaRPr lang="en-GB" dirty="0"/>
          </a:p>
        </p:txBody>
      </p:sp>
      <p:sp>
        <p:nvSpPr>
          <p:cNvPr id="7" name="TextBox 6">
            <a:extLst>
              <a:ext uri="{FF2B5EF4-FFF2-40B4-BE49-F238E27FC236}">
                <a16:creationId xmlns:a16="http://schemas.microsoft.com/office/drawing/2014/main" id="{7A2ED19F-8F72-3C1F-0D08-05DF4354ACEC}"/>
              </a:ext>
            </a:extLst>
          </p:cNvPr>
          <p:cNvSpPr txBox="1"/>
          <p:nvPr/>
        </p:nvSpPr>
        <p:spPr>
          <a:xfrm>
            <a:off x="355663" y="1251039"/>
            <a:ext cx="7735713" cy="4216312"/>
          </a:xfrm>
          <a:prstGeom prst="rect">
            <a:avLst/>
          </a:prstGeom>
        </p:spPr>
        <p:txBody>
          <a:bodyPr vert="horz" wrap="square" lIns="0" tIns="0" rIns="0" bIns="0" rtlCol="0" anchor="t" anchorCtr="0">
            <a:noAutofit/>
          </a:bodyPr>
          <a:lstStyle/>
          <a:p>
            <a:pPr marL="0" lvl="2">
              <a:buClr>
                <a:schemeClr val="accent1"/>
              </a:buClr>
              <a:defRPr/>
            </a:pPr>
            <a:r>
              <a:rPr lang="en-GB" sz="1600" b="1" spc="10" dirty="0">
                <a:solidFill>
                  <a:schemeClr val="accent1"/>
                </a:solidFill>
                <a:latin typeface="+mj-lt"/>
                <a:cs typeface="Calibri Light"/>
              </a:rPr>
              <a:t>Some believe that the wider customer experience, beyond cancellations and punctuality, should also be measured and communicated</a:t>
            </a:r>
          </a:p>
          <a:p>
            <a:pPr marL="465750" lvl="2" indent="-285750">
              <a:buClr>
                <a:schemeClr val="accent1"/>
              </a:buClr>
              <a:buFont typeface="Calibri" panose="020F0502020204030204" pitchFamily="34" charset="0"/>
              <a:buChar char="–"/>
              <a:defRPr/>
            </a:pPr>
            <a:r>
              <a:rPr lang="en-GB" sz="1600" dirty="0">
                <a:latin typeface="+mj-lt"/>
              </a:rPr>
              <a:t>Issues such as crowding, customer satisfaction, complaints etc, can seem equally, if not more important indicators of performance   </a:t>
            </a:r>
          </a:p>
          <a:p>
            <a:pPr marL="465750" lvl="2" indent="-285750">
              <a:buClr>
                <a:schemeClr val="accent1"/>
              </a:buClr>
              <a:buFont typeface="Calibri" panose="020F0502020204030204" pitchFamily="34" charset="0"/>
              <a:buChar char="–"/>
              <a:defRPr/>
            </a:pPr>
            <a:r>
              <a:rPr lang="en-GB" sz="1600" dirty="0">
                <a:latin typeface="+mj-lt"/>
              </a:rPr>
              <a:t>Drawing comparisons with other sectors, customer ratings, reviews and quality ‘scores’ are seen as more helpful than the purely mechanistic elements of performance  </a:t>
            </a:r>
          </a:p>
          <a:p>
            <a:pPr marL="465750" lvl="2" indent="-285750">
              <a:buClr>
                <a:schemeClr val="accent1"/>
              </a:buClr>
              <a:buFont typeface="Calibri" panose="020F0502020204030204" pitchFamily="34" charset="0"/>
              <a:buChar char="–"/>
              <a:defRPr/>
            </a:pPr>
            <a:r>
              <a:rPr lang="en-GB" sz="1600" dirty="0">
                <a:latin typeface="+mj-lt"/>
              </a:rPr>
              <a:t>However, there is not a clear consensus here. Others feel that such customer feedback can be too subjective and would prefer that performance metrics were limited to ‘hard’ data   </a:t>
            </a:r>
          </a:p>
          <a:p>
            <a:pPr marL="180000" lvl="2">
              <a:buClr>
                <a:schemeClr val="accent1"/>
              </a:buClr>
              <a:defRPr/>
            </a:pPr>
            <a:endParaRPr lang="en-GB" sz="1600" dirty="0">
              <a:latin typeface="+mj-lt"/>
            </a:endParaRPr>
          </a:p>
          <a:p>
            <a:pPr marL="0" lvl="2" fontAlgn="auto">
              <a:spcBef>
                <a:spcPts val="0"/>
              </a:spcBef>
              <a:spcAft>
                <a:spcPts val="0"/>
              </a:spcAft>
              <a:buClr>
                <a:schemeClr val="accent1"/>
              </a:buClr>
              <a:defRPr/>
            </a:pPr>
            <a:r>
              <a:rPr lang="en-GB" sz="1600" b="1" spc="10" dirty="0">
                <a:solidFill>
                  <a:schemeClr val="accent1"/>
                </a:solidFill>
                <a:latin typeface="+mj-lt"/>
                <a:cs typeface="Calibri Light"/>
              </a:rPr>
              <a:t>In addition, passengers suggest that they are looking for reassurance that targets are genuinely meaningful and suggest several ways to help address the limited trust/ confidence they have in the railway  </a:t>
            </a:r>
            <a:endParaRPr lang="en-GB" sz="1200" dirty="0">
              <a:solidFill>
                <a:prstClr val="white">
                  <a:lumMod val="50000"/>
                </a:prstClr>
              </a:solidFill>
              <a:latin typeface="+mj-lt"/>
            </a:endParaRPr>
          </a:p>
          <a:p>
            <a:pPr marL="465750" lvl="2" indent="-285750" fontAlgn="auto">
              <a:spcBef>
                <a:spcPts val="0"/>
              </a:spcBef>
              <a:spcAft>
                <a:spcPts val="0"/>
              </a:spcAft>
              <a:buClr>
                <a:schemeClr val="accent1"/>
              </a:buClr>
              <a:buFont typeface="Calibri" panose="020F0502020204030204" pitchFamily="34" charset="0"/>
              <a:buChar char="–"/>
              <a:defRPr/>
            </a:pPr>
            <a:r>
              <a:rPr lang="en-GB" sz="1600" dirty="0">
                <a:latin typeface="+mj-lt"/>
              </a:rPr>
              <a:t>Information on who sets and monitors the targets, and reassurance that they are managed independently and impartially </a:t>
            </a:r>
          </a:p>
          <a:p>
            <a:pPr marL="465750" lvl="2" indent="-285750" fontAlgn="auto">
              <a:spcBef>
                <a:spcPts val="0"/>
              </a:spcBef>
              <a:spcAft>
                <a:spcPts val="0"/>
              </a:spcAft>
              <a:buClr>
                <a:schemeClr val="accent1"/>
              </a:buClr>
              <a:buFont typeface="Calibri" panose="020F0502020204030204" pitchFamily="34" charset="0"/>
              <a:buChar char="–"/>
              <a:defRPr/>
            </a:pPr>
            <a:r>
              <a:rPr lang="en-GB" sz="1600" dirty="0">
                <a:latin typeface="+mj-lt"/>
              </a:rPr>
              <a:t>Communication about the incentives and penalties underpinning targets </a:t>
            </a:r>
          </a:p>
          <a:p>
            <a:pPr marL="465750" lvl="2" indent="-285750" fontAlgn="auto">
              <a:spcBef>
                <a:spcPts val="0"/>
              </a:spcBef>
              <a:spcAft>
                <a:spcPts val="0"/>
              </a:spcAft>
              <a:buClr>
                <a:schemeClr val="accent1"/>
              </a:buClr>
              <a:buFont typeface="Calibri" panose="020F0502020204030204" pitchFamily="34" charset="0"/>
              <a:buChar char="–"/>
              <a:defRPr/>
            </a:pPr>
            <a:r>
              <a:rPr lang="en-GB" sz="1600" dirty="0">
                <a:latin typeface="+mj-lt"/>
              </a:rPr>
              <a:t>Showing that targets supporting ongoing service improvement </a:t>
            </a:r>
          </a:p>
          <a:p>
            <a:pPr algn="just"/>
            <a:endParaRPr lang="en-GB" b="1" dirty="0">
              <a:latin typeface="+mj-lt"/>
            </a:endParaRPr>
          </a:p>
        </p:txBody>
      </p:sp>
      <p:sp>
        <p:nvSpPr>
          <p:cNvPr id="3" name="Speech Bubble: Rectangle with Corners Rounded 2">
            <a:extLst>
              <a:ext uri="{FF2B5EF4-FFF2-40B4-BE49-F238E27FC236}">
                <a16:creationId xmlns:a16="http://schemas.microsoft.com/office/drawing/2014/main" id="{C75AB5E0-4AB2-5757-2F10-C91DE32D723E}"/>
              </a:ext>
            </a:extLst>
          </p:cNvPr>
          <p:cNvSpPr/>
          <p:nvPr/>
        </p:nvSpPr>
        <p:spPr>
          <a:xfrm>
            <a:off x="8573730" y="1174839"/>
            <a:ext cx="3262607" cy="2730411"/>
          </a:xfrm>
          <a:prstGeom prst="wedgeRoundRectCallout">
            <a:avLst>
              <a:gd name="adj1" fmla="val -31050"/>
              <a:gd name="adj2" fmla="val 60309"/>
              <a:gd name="adj3"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1300" i="1" dirty="0">
                <a:solidFill>
                  <a:schemeClr val="bg1"/>
                </a:solidFill>
                <a:latin typeface="+mj-lt"/>
              </a:rPr>
              <a:t>“</a:t>
            </a:r>
            <a:r>
              <a:rPr lang="en-US" sz="1300" b="0" i="1" dirty="0">
                <a:solidFill>
                  <a:schemeClr val="bg1"/>
                </a:solidFill>
                <a:effectLst/>
                <a:latin typeface="+mj-lt"/>
                <a:ea typeface="Calibri"/>
                <a:cs typeface="Calibri"/>
              </a:rPr>
              <a:t>It’d be nice if you, as a customer, could review your train experience and then some ombudsman reviews it. I think the customer reviews might force the hand of these companies to actually listen to customers because they don't want</a:t>
            </a:r>
            <a:r>
              <a:rPr lang="en-US" sz="1300" i="1" dirty="0">
                <a:solidFill>
                  <a:schemeClr val="bg1"/>
                </a:solidFill>
                <a:latin typeface="+mj-lt"/>
                <a:ea typeface="Calibri"/>
                <a:cs typeface="Calibri"/>
              </a:rPr>
              <a:t> to </a:t>
            </a:r>
            <a:r>
              <a:rPr lang="en-US" sz="1300" b="0" i="1" dirty="0">
                <a:solidFill>
                  <a:schemeClr val="bg1"/>
                </a:solidFill>
                <a:effectLst/>
                <a:latin typeface="+mj-lt"/>
                <a:ea typeface="Calibri"/>
                <a:cs typeface="Calibri"/>
              </a:rPr>
              <a:t>be plagued with bad reviews. </a:t>
            </a:r>
            <a:r>
              <a:rPr lang="en-US" sz="1300" i="1" dirty="0">
                <a:solidFill>
                  <a:schemeClr val="bg1"/>
                </a:solidFill>
                <a:latin typeface="+mj-lt"/>
                <a:ea typeface="Calibri"/>
                <a:cs typeface="Calibri"/>
              </a:rPr>
              <a:t>It</a:t>
            </a:r>
            <a:r>
              <a:rPr lang="en-US" sz="1300" b="0" i="1" dirty="0">
                <a:solidFill>
                  <a:schemeClr val="bg1"/>
                </a:solidFill>
                <a:effectLst/>
                <a:latin typeface="+mj-lt"/>
                <a:ea typeface="Calibri"/>
                <a:cs typeface="Calibri"/>
              </a:rPr>
              <a:t> just seems that whatever's working now</a:t>
            </a:r>
            <a:r>
              <a:rPr lang="en-US" sz="1300" i="1" dirty="0">
                <a:solidFill>
                  <a:schemeClr val="bg1"/>
                </a:solidFill>
                <a:latin typeface="+mj-lt"/>
                <a:ea typeface="Calibri"/>
                <a:cs typeface="Calibri"/>
              </a:rPr>
              <a:t> is </a:t>
            </a:r>
            <a:r>
              <a:rPr lang="en-US" sz="1300" b="0" i="1" dirty="0">
                <a:solidFill>
                  <a:schemeClr val="bg1"/>
                </a:solidFill>
                <a:effectLst/>
                <a:latin typeface="+mj-lt"/>
                <a:ea typeface="Calibri"/>
                <a:cs typeface="Calibri"/>
              </a:rPr>
              <a:t>clearly not enough of a threat to them to really change how they're operating.”</a:t>
            </a:r>
          </a:p>
          <a:p>
            <a:pPr>
              <a:spcAft>
                <a:spcPts val="600"/>
              </a:spcAft>
            </a:pPr>
            <a:r>
              <a:rPr lang="en-US" sz="1300" dirty="0">
                <a:solidFill>
                  <a:schemeClr val="bg1"/>
                </a:solidFill>
                <a:latin typeface="+mj-lt"/>
                <a:ea typeface="Calibri"/>
                <a:cs typeface="Calibri"/>
              </a:rPr>
              <a:t> East Midlands, urban, leisure, 18-39</a:t>
            </a:r>
            <a:endParaRPr lang="en-GB" sz="1300" dirty="0">
              <a:solidFill>
                <a:schemeClr val="bg1"/>
              </a:solidFill>
              <a:latin typeface="+mj-lt"/>
            </a:endParaRPr>
          </a:p>
        </p:txBody>
      </p:sp>
      <p:sp>
        <p:nvSpPr>
          <p:cNvPr id="8" name="Speech Bubble: Rectangle with Corners Rounded 7">
            <a:extLst>
              <a:ext uri="{FF2B5EF4-FFF2-40B4-BE49-F238E27FC236}">
                <a16:creationId xmlns:a16="http://schemas.microsoft.com/office/drawing/2014/main" id="{E649BE8F-47C5-EDE4-123D-56BB8F7B7E21}"/>
              </a:ext>
            </a:extLst>
          </p:cNvPr>
          <p:cNvSpPr/>
          <p:nvPr/>
        </p:nvSpPr>
        <p:spPr>
          <a:xfrm>
            <a:off x="8573730" y="4256568"/>
            <a:ext cx="3262607" cy="1913655"/>
          </a:xfrm>
          <a:prstGeom prst="wedgeRoundRectCallout">
            <a:avLst>
              <a:gd name="adj1" fmla="val -31050"/>
              <a:gd name="adj2" fmla="val 60309"/>
              <a:gd name="adj3"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1300" i="1" dirty="0">
                <a:solidFill>
                  <a:schemeClr val="bg1"/>
                </a:solidFill>
                <a:latin typeface="+mj-lt"/>
              </a:rPr>
              <a:t>“</a:t>
            </a:r>
            <a:r>
              <a:rPr lang="en-US" sz="1300" i="1" dirty="0">
                <a:solidFill>
                  <a:schemeClr val="bg1"/>
                </a:solidFill>
                <a:latin typeface="+mj-lt"/>
                <a:ea typeface="Calibri"/>
                <a:cs typeface="Calibri"/>
              </a:rPr>
              <a:t>Getting the performances measured by cancellations and whether or not it's on time – but not anything like cleanliness etc. - to me, as a commuter, that's just part of the service."</a:t>
            </a:r>
          </a:p>
          <a:p>
            <a:r>
              <a:rPr lang="en-US" sz="1300" dirty="0">
                <a:solidFill>
                  <a:schemeClr val="bg1"/>
                </a:solidFill>
                <a:latin typeface="+mj-lt"/>
                <a:ea typeface="Calibri"/>
                <a:cs typeface="Calibri"/>
              </a:rPr>
              <a:t>East Midlands, rural, business, leisure &amp; commuting, 40-59</a:t>
            </a:r>
          </a:p>
        </p:txBody>
      </p:sp>
    </p:spTree>
    <p:extLst>
      <p:ext uri="{BB962C8B-B14F-4D97-AF65-F5344CB8AC3E}">
        <p14:creationId xmlns:p14="http://schemas.microsoft.com/office/powerpoint/2010/main" val="17006695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70F188E-274D-49B2-AB27-2F89665B2F20}" type="slidenum">
              <a:rPr lang="en-GB" smtClean="0"/>
              <a:pPr/>
              <a:t>36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8" name="Title 7"/>
          <p:cNvSpPr>
            <a:spLocks noGrp="1"/>
          </p:cNvSpPr>
          <p:nvPr>
            <p:ph type="title"/>
          </p:nvPr>
        </p:nvSpPr>
        <p:spPr/>
        <p:txBody>
          <a:bodyPr/>
          <a:lstStyle/>
          <a:p>
            <a:r>
              <a:rPr lang="en-GB" dirty="0"/>
              <a:t>Conclusions</a:t>
            </a:r>
          </a:p>
        </p:txBody>
      </p:sp>
    </p:spTree>
    <p:extLst>
      <p:ext uri="{BB962C8B-B14F-4D97-AF65-F5344CB8AC3E}">
        <p14:creationId xmlns:p14="http://schemas.microsoft.com/office/powerpoint/2010/main" val="15614293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7C4C5-4758-8F0E-DC61-7B444BA91D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9F4134-F694-3E60-9CE0-E9FA05D85D65}"/>
              </a:ext>
            </a:extLst>
          </p:cNvPr>
          <p:cNvSpPr>
            <a:spLocks noGrp="1"/>
          </p:cNvSpPr>
          <p:nvPr>
            <p:ph type="title"/>
          </p:nvPr>
        </p:nvSpPr>
        <p:spPr>
          <a:xfrm>
            <a:off x="323850" y="348153"/>
            <a:ext cx="11563350" cy="705900"/>
          </a:xfrm>
        </p:spPr>
        <p:txBody>
          <a:bodyPr/>
          <a:lstStyle/>
          <a:p>
            <a:r>
              <a:rPr lang="en-GB" dirty="0"/>
              <a:t>Passengers’ views on performance targets and measurement are informed by the wider context within which they assess the railways</a:t>
            </a:r>
          </a:p>
        </p:txBody>
      </p:sp>
      <p:sp>
        <p:nvSpPr>
          <p:cNvPr id="4" name="Footer Placeholder 3">
            <a:extLst>
              <a:ext uri="{FF2B5EF4-FFF2-40B4-BE49-F238E27FC236}">
                <a16:creationId xmlns:a16="http://schemas.microsoft.com/office/drawing/2014/main" id="{20E7123D-BC80-43A7-7A8C-03CA7C267A9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CEC4CBC-D556-F047-584F-9B86495EFADC}"/>
              </a:ext>
            </a:extLst>
          </p:cNvPr>
          <p:cNvSpPr>
            <a:spLocks noGrp="1"/>
          </p:cNvSpPr>
          <p:nvPr>
            <p:ph type="sldNum" sz="quarter" idx="12"/>
          </p:nvPr>
        </p:nvSpPr>
        <p:spPr/>
        <p:txBody>
          <a:bodyPr/>
          <a:lstStyle/>
          <a:p>
            <a:fld id="{770F188E-274D-49B2-AB27-2F89665B2F20}" type="slidenum">
              <a:rPr lang="en-GB" smtClean="0"/>
              <a:t>37</a:t>
            </a:fld>
            <a:endParaRPr lang="en-GB" dirty="0"/>
          </a:p>
        </p:txBody>
      </p:sp>
      <p:sp>
        <p:nvSpPr>
          <p:cNvPr id="10" name="TextBox 9">
            <a:extLst>
              <a:ext uri="{FF2B5EF4-FFF2-40B4-BE49-F238E27FC236}">
                <a16:creationId xmlns:a16="http://schemas.microsoft.com/office/drawing/2014/main" id="{2E0776B7-83FA-CDED-564F-22BBBEFF7DDC}"/>
              </a:ext>
            </a:extLst>
          </p:cNvPr>
          <p:cNvSpPr txBox="1"/>
          <p:nvPr/>
        </p:nvSpPr>
        <p:spPr>
          <a:xfrm>
            <a:off x="323850" y="1346490"/>
            <a:ext cx="11563349" cy="4892385"/>
          </a:xfrm>
          <a:prstGeom prst="rect">
            <a:avLst/>
          </a:prstGeom>
        </p:spPr>
        <p:txBody>
          <a:bodyPr vert="horz" wrap="square" lIns="0" tIns="0" rIns="0" bIns="0" rtlCol="0" anchor="t" anchorCtr="0">
            <a:noAutofit/>
          </a:bodyPr>
          <a:lstStyle/>
          <a:p>
            <a:r>
              <a:rPr lang="en-GB" b="1" spc="10" dirty="0">
                <a:solidFill>
                  <a:schemeClr val="accent1"/>
                </a:solidFill>
                <a:cs typeface="Calibri Light"/>
              </a:rPr>
              <a:t>Passengers look at train performance holistically</a:t>
            </a:r>
          </a:p>
          <a:p>
            <a:pPr>
              <a:lnSpc>
                <a:spcPct val="100000"/>
              </a:lnSpc>
              <a:buClr>
                <a:schemeClr val="accent1"/>
              </a:buClr>
            </a:pPr>
            <a:r>
              <a:rPr lang="en-GB" sz="1600" spc="10" dirty="0">
                <a:latin typeface="+mj-lt"/>
                <a:cs typeface="Calibri Light"/>
              </a:rPr>
              <a:t>Inevitably, passengers’ experience of delay and disruptions vary according to journey type and frequency. That said, almost all have at least some  experience of failures in punctuality and/ or reliability and many frequent rail users experience more (and more frequent) frustrations. </a:t>
            </a:r>
            <a:r>
              <a:rPr lang="en-GB" sz="1600" b="1" spc="10" dirty="0">
                <a:latin typeface="+mj-lt"/>
                <a:cs typeface="Calibri Light"/>
              </a:rPr>
              <a:t>Reliability (defined in terms of minimal delays and cancellations) is critical, </a:t>
            </a:r>
            <a:r>
              <a:rPr lang="en-GB" sz="1600" spc="10" dirty="0">
                <a:latin typeface="+mj-lt"/>
                <a:cs typeface="Calibri Light"/>
              </a:rPr>
              <a:t>but passengers also want a </a:t>
            </a:r>
            <a:r>
              <a:rPr lang="en-US" sz="1600" spc="10" dirty="0">
                <a:latin typeface="+mj-lt"/>
                <a:cs typeface="Calibri Light"/>
              </a:rPr>
              <a:t>‘product’ where the quality is a fair reflection of the price paid. Thus, </a:t>
            </a:r>
            <a:r>
              <a:rPr lang="en-GB" sz="1600" b="1" spc="10" dirty="0">
                <a:latin typeface="+mj-lt"/>
                <a:cs typeface="Calibri Light"/>
              </a:rPr>
              <a:t>capacity and amenity are also high priorities</a:t>
            </a:r>
            <a:endParaRPr lang="en-GB" sz="1600" spc="10" dirty="0">
              <a:latin typeface="+mj-lt"/>
              <a:cs typeface="Calibri Light"/>
            </a:endParaRPr>
          </a:p>
          <a:p>
            <a:endParaRPr lang="en-GB" sz="1600" spc="10" dirty="0">
              <a:latin typeface="+mj-lt"/>
              <a:cs typeface="Calibri Light"/>
            </a:endParaRPr>
          </a:p>
          <a:p>
            <a:r>
              <a:rPr lang="en-GB" b="1" spc="10" dirty="0">
                <a:solidFill>
                  <a:schemeClr val="accent1"/>
                </a:solidFill>
                <a:cs typeface="Calibri Light"/>
              </a:rPr>
              <a:t>Priorities vary to some degree by journey type in terms of the relative emphasis that passengers place on punctuality, frequency and performance</a:t>
            </a:r>
          </a:p>
          <a:p>
            <a:pPr>
              <a:buClr>
                <a:schemeClr val="tx1">
                  <a:lumMod val="95000"/>
                  <a:lumOff val="5000"/>
                </a:schemeClr>
              </a:buClr>
            </a:pPr>
            <a:r>
              <a:rPr lang="en-GB" sz="1600" dirty="0">
                <a:latin typeface="+mj-lt"/>
              </a:rPr>
              <a:t>But overall, the view is that there is no reason why the train companies can’t deliver against all three factors, particularly when set against what passengers </a:t>
            </a:r>
            <a:r>
              <a:rPr lang="en-GB" sz="1600" b="1" dirty="0">
                <a:latin typeface="+mj-lt"/>
              </a:rPr>
              <a:t>feel they are entitled to expect given the fares they pay. </a:t>
            </a:r>
          </a:p>
          <a:p>
            <a:endParaRPr lang="en-GB" sz="1600" spc="10" dirty="0">
              <a:latin typeface="+mj-lt"/>
              <a:cs typeface="Calibri Light"/>
            </a:endParaRPr>
          </a:p>
          <a:p>
            <a:pPr>
              <a:lnSpc>
                <a:spcPct val="100000"/>
              </a:lnSpc>
              <a:buClr>
                <a:schemeClr val="accent1"/>
              </a:buClr>
            </a:pPr>
            <a:r>
              <a:rPr lang="en-GB" b="1" spc="10" dirty="0">
                <a:solidFill>
                  <a:schemeClr val="accent1"/>
                </a:solidFill>
                <a:cs typeface="Calibri Light"/>
              </a:rPr>
              <a:t>Limited trust is a recurring theme in passengers’ assessment of railway performance  </a:t>
            </a:r>
          </a:p>
          <a:p>
            <a:pPr>
              <a:lnSpc>
                <a:spcPct val="100000"/>
              </a:lnSpc>
            </a:pPr>
            <a:r>
              <a:rPr lang="en-GB" sz="1600" spc="10" dirty="0">
                <a:latin typeface="+mj-lt"/>
                <a:cs typeface="Calibri Light"/>
              </a:rPr>
              <a:t>Cynicism about the railway can often appear ill-informed, but it reflects a lack of understanding about how the industry works and the limited emotional engagement that consumers have with the railway. As such, </a:t>
            </a:r>
            <a:r>
              <a:rPr lang="en-GB" sz="1600" b="1" spc="10" dirty="0">
                <a:latin typeface="+mj-lt"/>
                <a:cs typeface="Calibri Light"/>
              </a:rPr>
              <a:t>passengers are seldom willing to give the railway the ‘benefit of the doubt’ </a:t>
            </a:r>
            <a:r>
              <a:rPr lang="en-GB" sz="1600" spc="10" dirty="0">
                <a:latin typeface="+mj-lt"/>
                <a:cs typeface="Calibri Light"/>
              </a:rPr>
              <a:t>when it comes to assessing railway performance.</a:t>
            </a:r>
          </a:p>
          <a:p>
            <a:pPr>
              <a:lnSpc>
                <a:spcPct val="100000"/>
              </a:lnSpc>
            </a:pPr>
            <a:endParaRPr lang="en-GB" sz="1600" spc="10" dirty="0">
              <a:latin typeface="+mj-lt"/>
              <a:cs typeface="Calibri Light"/>
            </a:endParaRPr>
          </a:p>
          <a:p>
            <a:pPr>
              <a:buClr>
                <a:schemeClr val="accent1"/>
              </a:buClr>
            </a:pPr>
            <a:r>
              <a:rPr lang="en-GB" b="1" spc="10" dirty="0">
                <a:solidFill>
                  <a:schemeClr val="accent1"/>
                </a:solidFill>
                <a:cs typeface="Calibri Light"/>
              </a:rPr>
              <a:t>For the most part, passengers do not know what targets are set, by whom they are set or how they are monitored</a:t>
            </a:r>
          </a:p>
          <a:p>
            <a:pPr>
              <a:buClr>
                <a:schemeClr val="accent1"/>
              </a:buClr>
            </a:pPr>
            <a:r>
              <a:rPr lang="en-GB" sz="1600" spc="10" dirty="0">
                <a:latin typeface="+mj-lt"/>
                <a:cs typeface="Calibri Light"/>
              </a:rPr>
              <a:t>They also often </a:t>
            </a:r>
            <a:r>
              <a:rPr lang="en-GB" sz="1600" b="1" spc="10" dirty="0">
                <a:latin typeface="+mj-lt"/>
                <a:cs typeface="Calibri Light"/>
              </a:rPr>
              <a:t>struggle to see a link between performance measures and their own journey experience </a:t>
            </a:r>
            <a:r>
              <a:rPr lang="en-GB" sz="1600" spc="10" dirty="0">
                <a:latin typeface="+mj-lt"/>
                <a:cs typeface="Calibri Light"/>
              </a:rPr>
              <a:t>or how these metrics contribute to service improvement more generally</a:t>
            </a:r>
          </a:p>
          <a:p>
            <a:pPr>
              <a:buClr>
                <a:schemeClr val="accent1"/>
              </a:buClr>
            </a:pPr>
            <a:endParaRPr lang="en-GB" b="1" spc="10" dirty="0">
              <a:solidFill>
                <a:schemeClr val="accent1"/>
              </a:solidFill>
              <a:cs typeface="Calibri Light"/>
            </a:endParaRPr>
          </a:p>
        </p:txBody>
      </p:sp>
    </p:spTree>
    <p:extLst>
      <p:ext uri="{BB962C8B-B14F-4D97-AF65-F5344CB8AC3E}">
        <p14:creationId xmlns:p14="http://schemas.microsoft.com/office/powerpoint/2010/main" val="22183284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27565D-B816-EBCE-7E71-58DF017BC26B}"/>
              </a:ext>
            </a:extLst>
          </p:cNvPr>
          <p:cNvSpPr>
            <a:spLocks noGrp="1"/>
          </p:cNvSpPr>
          <p:nvPr>
            <p:ph sz="half" idx="2"/>
          </p:nvPr>
        </p:nvSpPr>
        <p:spPr/>
        <p:txBody>
          <a:bodyPr/>
          <a:lstStyle/>
          <a:p>
            <a:r>
              <a:rPr lang="en-GB" sz="2000" dirty="0"/>
              <a:t>Cancellations</a:t>
            </a:r>
          </a:p>
          <a:p>
            <a:pPr lvl="1">
              <a:buClr>
                <a:schemeClr val="accent1"/>
              </a:buClr>
              <a:defRPr/>
            </a:pPr>
            <a:endParaRPr lang="en-GB" sz="1400" b="1" spc="10" dirty="0">
              <a:solidFill>
                <a:schemeClr val="accent1"/>
              </a:solidFill>
              <a:cs typeface="Calibri Light"/>
            </a:endParaRPr>
          </a:p>
          <a:p>
            <a:pPr lvl="1">
              <a:buClr>
                <a:schemeClr val="accent1"/>
              </a:buClr>
              <a:defRPr/>
            </a:pPr>
            <a:r>
              <a:rPr lang="en-GB" sz="1400" b="1" spc="10" dirty="0">
                <a:solidFill>
                  <a:schemeClr val="accent1"/>
                </a:solidFill>
                <a:cs typeface="Calibri Light"/>
              </a:rPr>
              <a:t>The cancellations measure is seen as fair </a:t>
            </a:r>
            <a:r>
              <a:rPr lang="en-GB" sz="1400" b="1" spc="10" dirty="0">
                <a:solidFill>
                  <a:schemeClr val="accent1"/>
                </a:solidFill>
                <a:latin typeface="+mj-lt"/>
                <a:cs typeface="Calibri Light"/>
              </a:rPr>
              <a:t>overall but with a sizeable proportion feeling it is too lenient </a:t>
            </a:r>
          </a:p>
          <a:p>
            <a:pPr marL="465750" lvl="2" indent="-285750">
              <a:buClr>
                <a:schemeClr val="accent1"/>
              </a:buClr>
              <a:defRPr/>
            </a:pPr>
            <a:r>
              <a:rPr lang="en-GB" sz="1400" dirty="0"/>
              <a:t>Whether part cancellations should be counted as half is a contentious issue, with many arguing that each individual passenger’s experience should be counted equally</a:t>
            </a:r>
          </a:p>
          <a:p>
            <a:pPr marL="465750" lvl="2" indent="-285750">
              <a:buClr>
                <a:schemeClr val="accent1"/>
              </a:buClr>
              <a:defRPr/>
            </a:pPr>
            <a:r>
              <a:rPr lang="en-GB" sz="1400" dirty="0"/>
              <a:t>In addition, passengers have limited tolerance for excluding cancellations from the statistics for other than truly exceptional reasons (and for what is acceptable in terms of advance cancellations not being counted)</a:t>
            </a:r>
          </a:p>
          <a:p>
            <a:pPr marL="465750" lvl="2" indent="-285750">
              <a:buClr>
                <a:schemeClr val="accent1"/>
              </a:buClr>
              <a:defRPr/>
            </a:pPr>
            <a:r>
              <a:rPr lang="en-GB" sz="1400" dirty="0"/>
              <a:t>But at the same time, passengers do tend to overestimate the proportion of trains cancelled, although this may in part be because what passengers regard as a cancellation is actually excluded</a:t>
            </a:r>
          </a:p>
          <a:p>
            <a:pPr marL="0" lvl="2" indent="0" fontAlgn="auto">
              <a:buClr>
                <a:schemeClr val="accent1"/>
              </a:buClr>
              <a:buNone/>
              <a:defRPr/>
            </a:pPr>
            <a:endParaRPr lang="en-GB" sz="1400" b="1" spc="10" dirty="0">
              <a:solidFill>
                <a:schemeClr val="accent1"/>
              </a:solidFill>
              <a:latin typeface="+mj-lt"/>
              <a:cs typeface="Calibri Light"/>
            </a:endParaRPr>
          </a:p>
          <a:p>
            <a:pPr marL="0" lvl="2" indent="0" fontAlgn="auto">
              <a:buClr>
                <a:schemeClr val="accent1"/>
              </a:buClr>
              <a:buNone/>
              <a:defRPr/>
            </a:pPr>
            <a:r>
              <a:rPr lang="en-GB" sz="1400" b="1" spc="10" dirty="0">
                <a:solidFill>
                  <a:schemeClr val="accent1"/>
                </a:solidFill>
                <a:cs typeface="Calibri Light"/>
              </a:rPr>
              <a:t>Overall, the current measure seems reasonable, but communication needs careful handling</a:t>
            </a:r>
          </a:p>
          <a:p>
            <a:pPr marL="465750" lvl="2" indent="-285750" fontAlgn="auto">
              <a:buClr>
                <a:schemeClr val="accent1"/>
              </a:buClr>
              <a:defRPr/>
            </a:pPr>
            <a:r>
              <a:rPr lang="en-GB" sz="1400" dirty="0">
                <a:latin typeface="+mj-lt"/>
              </a:rPr>
              <a:t>Transparency about what is and what is not included  </a:t>
            </a:r>
          </a:p>
          <a:p>
            <a:pPr marL="465750" lvl="2" indent="-285750" fontAlgn="auto">
              <a:buClr>
                <a:schemeClr val="accent1"/>
              </a:buClr>
              <a:defRPr/>
            </a:pPr>
            <a:r>
              <a:rPr lang="en-GB" sz="1400" dirty="0"/>
              <a:t>As necessary, a defensible rationale for the above</a:t>
            </a:r>
          </a:p>
          <a:p>
            <a:endParaRPr lang="en-GB" dirty="0"/>
          </a:p>
        </p:txBody>
      </p:sp>
      <p:sp>
        <p:nvSpPr>
          <p:cNvPr id="3" name="Footer Placeholder 2">
            <a:extLst>
              <a:ext uri="{FF2B5EF4-FFF2-40B4-BE49-F238E27FC236}">
                <a16:creationId xmlns:a16="http://schemas.microsoft.com/office/drawing/2014/main" id="{FF2E70B3-4F09-96D4-C086-916A07672FF9}"/>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DE82F826-D6FB-F182-DB5A-519D068B0AF2}"/>
              </a:ext>
            </a:extLst>
          </p:cNvPr>
          <p:cNvSpPr>
            <a:spLocks noGrp="1"/>
          </p:cNvSpPr>
          <p:nvPr>
            <p:ph type="sldNum" sz="quarter" idx="12"/>
          </p:nvPr>
        </p:nvSpPr>
        <p:spPr/>
        <p:txBody>
          <a:bodyPr/>
          <a:lstStyle/>
          <a:p>
            <a:fld id="{770F188E-274D-49B2-AB27-2F89665B2F20}" type="slidenum">
              <a:rPr lang="en-GB" smtClean="0"/>
              <a:t>38</a:t>
            </a:fld>
            <a:endParaRPr lang="en-GB" dirty="0"/>
          </a:p>
        </p:txBody>
      </p:sp>
      <p:sp>
        <p:nvSpPr>
          <p:cNvPr id="5" name="Content Placeholder 4">
            <a:extLst>
              <a:ext uri="{FF2B5EF4-FFF2-40B4-BE49-F238E27FC236}">
                <a16:creationId xmlns:a16="http://schemas.microsoft.com/office/drawing/2014/main" id="{656EB7A9-791A-0A1B-B973-D6FF2B5D80C8}"/>
              </a:ext>
            </a:extLst>
          </p:cNvPr>
          <p:cNvSpPr>
            <a:spLocks noGrp="1"/>
          </p:cNvSpPr>
          <p:nvPr>
            <p:ph sz="quarter" idx="13"/>
          </p:nvPr>
        </p:nvSpPr>
        <p:spPr/>
        <p:txBody>
          <a:bodyPr/>
          <a:lstStyle/>
          <a:p>
            <a:r>
              <a:rPr lang="en-GB" sz="2000" dirty="0"/>
              <a:t>On Time or Time to three?</a:t>
            </a:r>
          </a:p>
          <a:p>
            <a:pPr marL="0" lvl="2" indent="0">
              <a:buClr>
                <a:schemeClr val="accent1"/>
              </a:buClr>
              <a:buNone/>
              <a:defRPr/>
            </a:pPr>
            <a:endParaRPr lang="en-GB" sz="1400" b="1" spc="10" dirty="0">
              <a:solidFill>
                <a:schemeClr val="accent1"/>
              </a:solidFill>
              <a:cs typeface="Calibri Light"/>
            </a:endParaRPr>
          </a:p>
          <a:p>
            <a:pPr marL="0" lvl="2" indent="0">
              <a:buClr>
                <a:schemeClr val="accent1"/>
              </a:buClr>
              <a:buNone/>
              <a:defRPr/>
            </a:pPr>
            <a:r>
              <a:rPr lang="en-GB" sz="1400" b="1" spc="10" dirty="0">
                <a:solidFill>
                  <a:schemeClr val="accent1"/>
                </a:solidFill>
                <a:cs typeface="Calibri Light"/>
              </a:rPr>
              <a:t>While a significant minority (21%) see Time to Three as too lenient, On Time is more polarising; significant proportions see it as </a:t>
            </a:r>
            <a:r>
              <a:rPr lang="en-GB" sz="1400" b="1" i="1" spc="10" dirty="0">
                <a:solidFill>
                  <a:schemeClr val="accent1"/>
                </a:solidFill>
                <a:cs typeface="Calibri Light"/>
              </a:rPr>
              <a:t>either </a:t>
            </a:r>
            <a:r>
              <a:rPr lang="en-GB" sz="1400" b="1" spc="10" dirty="0">
                <a:solidFill>
                  <a:schemeClr val="accent1"/>
                </a:solidFill>
                <a:cs typeface="Calibri Light"/>
              </a:rPr>
              <a:t>too strict </a:t>
            </a:r>
            <a:r>
              <a:rPr lang="en-GB" sz="1400" b="1" i="1" spc="10" dirty="0">
                <a:solidFill>
                  <a:schemeClr val="accent1"/>
                </a:solidFill>
                <a:cs typeface="Calibri Light"/>
              </a:rPr>
              <a:t>or</a:t>
            </a:r>
            <a:r>
              <a:rPr lang="en-GB" sz="1400" b="1" spc="10" dirty="0">
                <a:solidFill>
                  <a:schemeClr val="accent1"/>
                </a:solidFill>
                <a:cs typeface="Calibri Light"/>
              </a:rPr>
              <a:t> too lenient </a:t>
            </a:r>
          </a:p>
          <a:p>
            <a:pPr marL="0" lvl="2" indent="0">
              <a:buClr>
                <a:schemeClr val="accent1"/>
              </a:buClr>
              <a:buNone/>
              <a:defRPr/>
            </a:pPr>
            <a:endParaRPr lang="en-GB" sz="1400" b="1" spc="10" dirty="0">
              <a:solidFill>
                <a:schemeClr val="accent1"/>
              </a:solidFill>
              <a:cs typeface="Calibri Light"/>
            </a:endParaRPr>
          </a:p>
          <a:p>
            <a:pPr marL="0" lvl="2" indent="0">
              <a:buClr>
                <a:schemeClr val="accent1"/>
              </a:buClr>
              <a:buNone/>
              <a:defRPr/>
            </a:pPr>
            <a:r>
              <a:rPr lang="en-GB" sz="1400" b="1" spc="10" dirty="0">
                <a:solidFill>
                  <a:schemeClr val="accent1"/>
                </a:solidFill>
                <a:cs typeface="Calibri Light"/>
              </a:rPr>
              <a:t>On Time is the ‘gold standard’ measure of punctuality and is seen as  optimum but Time to Three is seen as fair to the large majority (89%) of passengers</a:t>
            </a:r>
          </a:p>
          <a:p>
            <a:pPr marL="465750" lvl="2" indent="-285750" fontAlgn="auto">
              <a:buClr>
                <a:schemeClr val="accent1"/>
              </a:buClr>
              <a:defRPr/>
            </a:pPr>
            <a:r>
              <a:rPr lang="en-GB" sz="1400" b="1" dirty="0"/>
              <a:t>Five minutes </a:t>
            </a:r>
            <a:r>
              <a:rPr lang="en-GB" sz="1400" dirty="0"/>
              <a:t>is also seen as fair to most (72%) but for anything beyond this, acceptability declines steeply </a:t>
            </a:r>
          </a:p>
          <a:p>
            <a:pPr marL="0" lvl="2" indent="0">
              <a:buClr>
                <a:schemeClr val="accent1"/>
              </a:buClr>
              <a:buNone/>
              <a:defRPr/>
            </a:pPr>
            <a:endParaRPr lang="en-GB" sz="1400" b="1" spc="10" dirty="0">
              <a:solidFill>
                <a:schemeClr val="accent1"/>
              </a:solidFill>
              <a:cs typeface="Calibri Light"/>
            </a:endParaRPr>
          </a:p>
          <a:p>
            <a:pPr marL="0" lvl="2" indent="0">
              <a:buClr>
                <a:schemeClr val="accent1"/>
              </a:buClr>
              <a:buNone/>
              <a:defRPr/>
            </a:pPr>
            <a:r>
              <a:rPr lang="en-GB" sz="1400" b="1" spc="10" dirty="0">
                <a:solidFill>
                  <a:schemeClr val="accent1"/>
                </a:solidFill>
                <a:cs typeface="Calibri Light"/>
              </a:rPr>
              <a:t>On balance, Time to Three would be seen as fair to most passengers as a pragmatic but still stringent measure of punctuality</a:t>
            </a:r>
          </a:p>
          <a:p>
            <a:pPr marL="0" lvl="2" indent="0">
              <a:buClr>
                <a:schemeClr val="accent1"/>
              </a:buClr>
              <a:buNone/>
              <a:defRPr/>
            </a:pPr>
            <a:endParaRPr lang="en-GB" sz="1400" b="1" spc="10" dirty="0">
              <a:solidFill>
                <a:schemeClr val="accent1"/>
              </a:solidFill>
              <a:cs typeface="Calibri Light"/>
            </a:endParaRPr>
          </a:p>
          <a:p>
            <a:pPr marL="0" lvl="2" indent="0">
              <a:buClr>
                <a:schemeClr val="accent1"/>
              </a:buClr>
              <a:buNone/>
              <a:defRPr/>
            </a:pPr>
            <a:r>
              <a:rPr lang="en-GB" sz="1400" b="1" spc="10" dirty="0">
                <a:solidFill>
                  <a:schemeClr val="accent1"/>
                </a:solidFill>
                <a:cs typeface="Calibri Light"/>
              </a:rPr>
              <a:t>That said, there is a strong argument (albeit a minority view) that the railway should aspire to more stretching targets</a:t>
            </a:r>
          </a:p>
          <a:p>
            <a:pPr marL="465750" lvl="2" indent="-285750">
              <a:buClr>
                <a:schemeClr val="accent1"/>
              </a:buClr>
              <a:defRPr/>
            </a:pPr>
            <a:r>
              <a:rPr lang="en-GB" sz="1400" dirty="0"/>
              <a:t>Some argue that Time to Three is only regarded as fair against a background of normalised low expectations</a:t>
            </a:r>
          </a:p>
          <a:p>
            <a:pPr marL="0" lvl="2" indent="0">
              <a:buClr>
                <a:schemeClr val="accent1"/>
              </a:buClr>
              <a:buNone/>
              <a:defRPr/>
            </a:pPr>
            <a:endParaRPr lang="en-GB" sz="1400" b="1" spc="10" dirty="0">
              <a:solidFill>
                <a:schemeClr val="accent1"/>
              </a:solidFill>
              <a:cs typeface="Calibri Light"/>
            </a:endParaRPr>
          </a:p>
          <a:p>
            <a:pPr marL="465750" lvl="2" indent="-285750" fontAlgn="auto">
              <a:buClr>
                <a:schemeClr val="accent1"/>
              </a:buClr>
              <a:defRPr/>
            </a:pPr>
            <a:endParaRPr lang="en-GB" sz="1400" dirty="0"/>
          </a:p>
          <a:p>
            <a:endParaRPr lang="en-GB" sz="2000" dirty="0"/>
          </a:p>
          <a:p>
            <a:endParaRPr lang="en-GB" sz="2000" dirty="0"/>
          </a:p>
        </p:txBody>
      </p:sp>
      <p:sp>
        <p:nvSpPr>
          <p:cNvPr id="6" name="Title 5">
            <a:extLst>
              <a:ext uri="{FF2B5EF4-FFF2-40B4-BE49-F238E27FC236}">
                <a16:creationId xmlns:a16="http://schemas.microsoft.com/office/drawing/2014/main" id="{71F68F79-6697-BFA6-31D0-D9065FF1A11B}"/>
              </a:ext>
            </a:extLst>
          </p:cNvPr>
          <p:cNvSpPr>
            <a:spLocks noGrp="1"/>
          </p:cNvSpPr>
          <p:nvPr>
            <p:ph type="title"/>
          </p:nvPr>
        </p:nvSpPr>
        <p:spPr/>
        <p:txBody>
          <a:bodyPr/>
          <a:lstStyle/>
          <a:p>
            <a:r>
              <a:rPr lang="en-GB" dirty="0"/>
              <a:t>What should the metrics be?</a:t>
            </a:r>
          </a:p>
        </p:txBody>
      </p:sp>
      <p:cxnSp>
        <p:nvCxnSpPr>
          <p:cNvPr id="8" name="Straight Connector 7">
            <a:extLst>
              <a:ext uri="{FF2B5EF4-FFF2-40B4-BE49-F238E27FC236}">
                <a16:creationId xmlns:a16="http://schemas.microsoft.com/office/drawing/2014/main" id="{AC135614-D370-6915-8C38-F0D1A2FF1745}"/>
              </a:ext>
            </a:extLst>
          </p:cNvPr>
          <p:cNvCxnSpPr/>
          <p:nvPr/>
        </p:nvCxnSpPr>
        <p:spPr>
          <a:xfrm>
            <a:off x="6096000" y="1095375"/>
            <a:ext cx="0" cy="51816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F001441-913D-7A41-8B1B-3AB8447AD75B}"/>
              </a:ext>
            </a:extLst>
          </p:cNvPr>
          <p:cNvSpPr txBox="1"/>
          <p:nvPr/>
        </p:nvSpPr>
        <p:spPr>
          <a:xfrm>
            <a:off x="114300" y="6664414"/>
            <a:ext cx="5581649" cy="204775"/>
          </a:xfrm>
          <a:prstGeom prst="rect">
            <a:avLst/>
          </a:prstGeom>
        </p:spPr>
        <p:txBody>
          <a:bodyPr vert="horz" wrap="square" lIns="0" tIns="0" rIns="0" bIns="0" rtlCol="0" anchor="t" anchorCtr="0">
            <a:noAutofit/>
          </a:bodyPr>
          <a:lstStyle/>
          <a:p>
            <a:r>
              <a:rPr lang="en-US" sz="800" b="1">
                <a:latin typeface="+mj-lt"/>
              </a:rPr>
              <a:t>QB2. </a:t>
            </a:r>
            <a:r>
              <a:rPr lang="en-GB" sz="800" b="0" i="0">
                <a:solidFill>
                  <a:srgbClr val="685C45"/>
                </a:solidFill>
                <a:effectLst/>
                <a:latin typeface="+mj-lt"/>
              </a:rPr>
              <a:t>To what extent would you consider this punctual? </a:t>
            </a:r>
            <a:r>
              <a:rPr lang="en-GB" sz="800">
                <a:solidFill>
                  <a:srgbClr val="685C45"/>
                </a:solidFill>
                <a:latin typeface="+mj-lt"/>
              </a:rPr>
              <a:t>N=2000</a:t>
            </a:r>
            <a:endParaRPr lang="en-GB" sz="800">
              <a:latin typeface="+mj-lt"/>
            </a:endParaRPr>
          </a:p>
        </p:txBody>
      </p:sp>
    </p:spTree>
    <p:extLst>
      <p:ext uri="{BB962C8B-B14F-4D97-AF65-F5344CB8AC3E}">
        <p14:creationId xmlns:p14="http://schemas.microsoft.com/office/powerpoint/2010/main" val="2095799251"/>
      </p:ext>
    </p:extLst>
  </p:cSld>
  <p:clrMapOvr>
    <a:masterClrMapping/>
  </p:clrMapOvr>
  <p:extLst>
    <p:ext uri="{6950BFC3-D8DA-4A85-94F7-54DA5524770B}">
      <p188:commentRel xmlns:p188="http://schemas.microsoft.com/office/powerpoint/2018/8/main" r:id="rId2"/>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A6318-2B96-4319-A48F-6DD4B68F04F3}"/>
              </a:ext>
            </a:extLst>
          </p:cNvPr>
          <p:cNvSpPr>
            <a:spLocks noGrp="1"/>
          </p:cNvSpPr>
          <p:nvPr>
            <p:ph type="title"/>
          </p:nvPr>
        </p:nvSpPr>
        <p:spPr>
          <a:xfrm>
            <a:off x="479424" y="491075"/>
            <a:ext cx="11407775" cy="705900"/>
          </a:xfrm>
        </p:spPr>
        <p:txBody>
          <a:bodyPr/>
          <a:lstStyle/>
          <a:p>
            <a:r>
              <a:rPr lang="en-GB" dirty="0"/>
              <a:t>Passengers want train punctuality and cancellations to be measured, but communications should also acknowledge wider contextual issues   </a:t>
            </a:r>
          </a:p>
        </p:txBody>
      </p:sp>
      <p:sp>
        <p:nvSpPr>
          <p:cNvPr id="4" name="Footer Placeholder 3">
            <a:extLst>
              <a:ext uri="{FF2B5EF4-FFF2-40B4-BE49-F238E27FC236}">
                <a16:creationId xmlns:a16="http://schemas.microsoft.com/office/drawing/2014/main" id="{92C31CC1-AFD0-4F0A-B063-47C8F2E439A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CC226BB-FE0B-4B36-A675-D75E6DA07760}"/>
              </a:ext>
            </a:extLst>
          </p:cNvPr>
          <p:cNvSpPr>
            <a:spLocks noGrp="1"/>
          </p:cNvSpPr>
          <p:nvPr>
            <p:ph type="sldNum" sz="quarter" idx="12"/>
          </p:nvPr>
        </p:nvSpPr>
        <p:spPr/>
        <p:txBody>
          <a:bodyPr/>
          <a:lstStyle/>
          <a:p>
            <a:fld id="{770F188E-274D-49B2-AB27-2F89665B2F20}" type="slidenum">
              <a:rPr lang="en-GB" smtClean="0"/>
              <a:t>39</a:t>
            </a:fld>
            <a:endParaRPr lang="en-GB" dirty="0"/>
          </a:p>
        </p:txBody>
      </p:sp>
      <p:sp>
        <p:nvSpPr>
          <p:cNvPr id="10" name="TextBox 9">
            <a:extLst>
              <a:ext uri="{FF2B5EF4-FFF2-40B4-BE49-F238E27FC236}">
                <a16:creationId xmlns:a16="http://schemas.microsoft.com/office/drawing/2014/main" id="{8353DE25-F3CF-4FBE-AA29-7E94413B1D65}"/>
              </a:ext>
            </a:extLst>
          </p:cNvPr>
          <p:cNvSpPr txBox="1"/>
          <p:nvPr/>
        </p:nvSpPr>
        <p:spPr>
          <a:xfrm>
            <a:off x="479425" y="1484311"/>
            <a:ext cx="11407774" cy="4882613"/>
          </a:xfrm>
          <a:prstGeom prst="rect">
            <a:avLst/>
          </a:prstGeom>
        </p:spPr>
        <p:txBody>
          <a:bodyPr vert="horz" wrap="square" lIns="0" tIns="0" rIns="0" bIns="0" rtlCol="0" anchor="t" anchorCtr="0">
            <a:noAutofit/>
          </a:bodyPr>
          <a:lstStyle/>
          <a:p>
            <a:r>
              <a:rPr lang="en-GB" b="1" spc="10" dirty="0">
                <a:solidFill>
                  <a:schemeClr val="accent1"/>
                </a:solidFill>
                <a:cs typeface="Calibri Light"/>
              </a:rPr>
              <a:t>Communications have a trust deficit to address</a:t>
            </a:r>
          </a:p>
          <a:p>
            <a:r>
              <a:rPr lang="en-GB" sz="1600" spc="10" dirty="0">
                <a:latin typeface="+mj-lt"/>
                <a:cs typeface="Calibri Light"/>
              </a:rPr>
              <a:t>Confusion about how the railway operates and the often negative narrative surrounding the industry is not helpful in building trust.  Passengers want the railway to have metrics and targets, but for these to be credible there needs to be more </a:t>
            </a:r>
            <a:r>
              <a:rPr lang="en-GB" sz="1600" b="1" spc="10" dirty="0">
                <a:latin typeface="+mj-lt"/>
                <a:cs typeface="Calibri Light"/>
              </a:rPr>
              <a:t>communication that these measures exist </a:t>
            </a:r>
            <a:r>
              <a:rPr lang="en-GB" sz="1600" spc="10" dirty="0">
                <a:latin typeface="+mj-lt"/>
                <a:cs typeface="Calibri Light"/>
              </a:rPr>
              <a:t>and reassurance about how the figures </a:t>
            </a:r>
            <a:r>
              <a:rPr lang="en-GB" sz="1600" b="1" spc="10" dirty="0">
                <a:latin typeface="+mj-lt"/>
                <a:cs typeface="Calibri Light"/>
              </a:rPr>
              <a:t>are objectively calculated and independently monitored.</a:t>
            </a:r>
          </a:p>
          <a:p>
            <a:r>
              <a:rPr lang="en-GB" sz="1600" spc="10" dirty="0">
                <a:latin typeface="+mj-lt"/>
                <a:cs typeface="Calibri Light"/>
              </a:rPr>
              <a:t>    </a:t>
            </a:r>
          </a:p>
          <a:p>
            <a:pPr>
              <a:buClr>
                <a:schemeClr val="accent1"/>
              </a:buClr>
            </a:pPr>
            <a:r>
              <a:rPr lang="en-GB" b="1" spc="10" dirty="0">
                <a:solidFill>
                  <a:schemeClr val="accent1"/>
                </a:solidFill>
                <a:cs typeface="Calibri Light"/>
              </a:rPr>
              <a:t>Communications should give passengers a sense of incremental improvement </a:t>
            </a:r>
          </a:p>
          <a:p>
            <a:pPr>
              <a:buClr>
                <a:schemeClr val="accent1"/>
              </a:buClr>
            </a:pPr>
            <a:r>
              <a:rPr lang="en-GB" sz="1600" spc="10" dirty="0">
                <a:latin typeface="+mj-lt"/>
                <a:cs typeface="Calibri Light"/>
              </a:rPr>
              <a:t>Part of keeping passengers on side should include highlighting what has been achieved and acknowledging where there are problems. Understanding the incentives/ penalties the railway faces if it fails to meet targets may be part of this, but probably more important is </a:t>
            </a:r>
            <a:r>
              <a:rPr lang="en-GB" sz="1600" b="1" spc="10" dirty="0">
                <a:latin typeface="+mj-lt"/>
                <a:cs typeface="Calibri Light"/>
              </a:rPr>
              <a:t>demonstrating a link between measurement and improvement</a:t>
            </a:r>
            <a:r>
              <a:rPr lang="en-GB" sz="1600" spc="10" dirty="0">
                <a:latin typeface="+mj-lt"/>
                <a:cs typeface="Calibri Light"/>
              </a:rPr>
              <a:t>. C</a:t>
            </a:r>
            <a:r>
              <a:rPr lang="en-GB" sz="1600" b="0" dirty="0">
                <a:solidFill>
                  <a:schemeClr val="tx1"/>
                </a:solidFill>
                <a:latin typeface="+mj-lt"/>
              </a:rPr>
              <a:t>ommunications should ‘under-promise and over-deliver.’ </a:t>
            </a:r>
          </a:p>
          <a:p>
            <a:pPr>
              <a:buClr>
                <a:schemeClr val="accent1"/>
              </a:buClr>
            </a:pPr>
            <a:endParaRPr lang="en-GB" sz="1600" dirty="0">
              <a:latin typeface="+mj-lt"/>
            </a:endParaRPr>
          </a:p>
          <a:p>
            <a:pPr>
              <a:buClr>
                <a:schemeClr val="accent1"/>
              </a:buClr>
            </a:pPr>
            <a:r>
              <a:rPr lang="en-GB" b="1" spc="10" dirty="0">
                <a:solidFill>
                  <a:schemeClr val="accent1"/>
                </a:solidFill>
                <a:cs typeface="Calibri Light"/>
              </a:rPr>
              <a:t>Omni channel</a:t>
            </a:r>
          </a:p>
          <a:p>
            <a:pPr>
              <a:buClr>
                <a:schemeClr val="tx1">
                  <a:lumMod val="95000"/>
                  <a:lumOff val="5000"/>
                </a:schemeClr>
              </a:buClr>
            </a:pPr>
            <a:r>
              <a:rPr lang="en-GB" sz="1600" dirty="0">
                <a:latin typeface="+mj-lt"/>
              </a:rPr>
              <a:t>Passengers want to see </a:t>
            </a:r>
            <a:r>
              <a:rPr lang="en-GB" sz="1600" b="1" dirty="0">
                <a:latin typeface="+mj-lt"/>
              </a:rPr>
              <a:t>messaging spread across a wide variety of channels</a:t>
            </a:r>
            <a:r>
              <a:rPr lang="en-GB" sz="1600" dirty="0">
                <a:latin typeface="+mj-lt"/>
              </a:rPr>
              <a:t>.  They are aware that what works for one individual may not work for another.  As such they see the need for the railway to take multiple opportunities to get the message across  </a:t>
            </a:r>
            <a:endParaRPr lang="en-GB" sz="1600" dirty="0">
              <a:solidFill>
                <a:schemeClr val="tx1">
                  <a:lumMod val="95000"/>
                  <a:lumOff val="5000"/>
                </a:schemeClr>
              </a:solidFill>
              <a:latin typeface="Barclays Effra" panose="020B0603020203020204"/>
            </a:endParaRPr>
          </a:p>
          <a:p>
            <a:pPr>
              <a:buClr>
                <a:schemeClr val="accent1"/>
              </a:buClr>
            </a:pPr>
            <a:endParaRPr lang="en-GB" sz="1600" spc="10" dirty="0">
              <a:latin typeface="+mj-lt"/>
              <a:cs typeface="Calibri Light"/>
            </a:endParaRPr>
          </a:p>
          <a:p>
            <a:pPr>
              <a:buClr>
                <a:schemeClr val="accent1"/>
              </a:buClr>
            </a:pPr>
            <a:endParaRPr lang="en-GB" sz="1600" spc="10" dirty="0">
              <a:latin typeface="+mj-lt"/>
              <a:cs typeface="Calibri Light"/>
            </a:endParaRPr>
          </a:p>
          <a:p>
            <a:endParaRPr lang="en-GB" sz="1600" spc="10" dirty="0">
              <a:latin typeface="+mj-lt"/>
              <a:cs typeface="Calibri Light"/>
            </a:endParaRPr>
          </a:p>
          <a:p>
            <a:endParaRPr lang="en-GB" sz="1600" spc="10" dirty="0">
              <a:latin typeface="+mj-lt"/>
              <a:cs typeface="Calibri Light"/>
            </a:endParaRPr>
          </a:p>
        </p:txBody>
      </p:sp>
    </p:spTree>
    <p:extLst>
      <p:ext uri="{BB962C8B-B14F-4D97-AF65-F5344CB8AC3E}">
        <p14:creationId xmlns:p14="http://schemas.microsoft.com/office/powerpoint/2010/main" val="3832759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0EC8A8A6-1DEE-43FF-9704-B847C96F81FA}"/>
              </a:ext>
            </a:extLst>
          </p:cNvPr>
          <p:cNvSpPr txBox="1"/>
          <p:nvPr/>
        </p:nvSpPr>
        <p:spPr>
          <a:xfrm>
            <a:off x="215194" y="3534547"/>
            <a:ext cx="1944000" cy="2299960"/>
          </a:xfrm>
          <a:prstGeom prst="rect">
            <a:avLst/>
          </a:prstGeom>
          <a:noFill/>
        </p:spPr>
        <p:txBody>
          <a:bodyPr wrap="square" lIns="36000" tIns="36000" rIns="36000" bIns="36000" rtlCol="0">
            <a:noAutofit/>
          </a:bodyPr>
          <a:lstStyle/>
          <a:p>
            <a:pPr marL="174625" marR="0" lvl="0" indent="-174625" algn="l" defTabSz="914400" rtl="0" eaLnBrk="1" fontAlgn="auto" latinLnBrk="0" hangingPunct="1">
              <a:lnSpc>
                <a:spcPct val="100000"/>
              </a:lnSpc>
              <a:spcBef>
                <a:spcPts val="0"/>
              </a:spcBef>
              <a:spcAft>
                <a:spcPts val="300"/>
              </a:spcAft>
              <a:buClr>
                <a:srgbClr val="009B91"/>
              </a:buClr>
              <a:buSzTx/>
              <a:buFont typeface="Wingdings" panose="05000000000000000000" pitchFamily="2" charset="2"/>
              <a:buChar char="«"/>
              <a:tabLst/>
              <a:defRPr/>
            </a:pPr>
            <a:r>
              <a:rPr kumimoji="0" lang="en-GB" sz="1300" b="0" i="0" u="none" strike="noStrike" kern="1200" cap="none" spc="0" normalizeH="0" baseline="0" noProof="0" dirty="0">
                <a:ln>
                  <a:noFill/>
                </a:ln>
                <a:solidFill>
                  <a:srgbClr val="685C45"/>
                </a:solidFill>
                <a:effectLst/>
                <a:uLnTx/>
                <a:uFillTx/>
                <a:latin typeface="+mj-lt"/>
                <a:ea typeface="+mn-ea"/>
                <a:cs typeface="+mn-cs"/>
              </a:rPr>
              <a:t>Introductions to Transport Focus team and all stakeholders, including ORR and Network Rail as appropriate</a:t>
            </a:r>
          </a:p>
          <a:p>
            <a:pPr marL="174625" marR="0" lvl="0" indent="-174625" algn="l" defTabSz="914400" rtl="0" eaLnBrk="1" fontAlgn="auto" latinLnBrk="0" hangingPunct="1">
              <a:lnSpc>
                <a:spcPct val="100000"/>
              </a:lnSpc>
              <a:spcBef>
                <a:spcPts val="0"/>
              </a:spcBef>
              <a:spcAft>
                <a:spcPts val="300"/>
              </a:spcAft>
              <a:buClr>
                <a:srgbClr val="009B91"/>
              </a:buClr>
              <a:buSzTx/>
              <a:buFont typeface="Wingdings" panose="05000000000000000000" pitchFamily="2" charset="2"/>
              <a:buChar char="«"/>
              <a:tabLst/>
              <a:defRPr/>
            </a:pPr>
            <a:r>
              <a:rPr kumimoji="0" lang="en-GB" sz="1300" b="0" i="0" u="none" strike="noStrike" kern="1200" cap="none" spc="0" normalizeH="0" baseline="0" noProof="0" dirty="0">
                <a:ln>
                  <a:noFill/>
                </a:ln>
                <a:solidFill>
                  <a:srgbClr val="685C45"/>
                </a:solidFill>
                <a:effectLst/>
                <a:uLnTx/>
                <a:uFillTx/>
                <a:latin typeface="+mj-lt"/>
                <a:ea typeface="+mn-ea"/>
                <a:cs typeface="+mn-cs"/>
              </a:rPr>
              <a:t>Overview of existing research and knowledge</a:t>
            </a:r>
          </a:p>
          <a:p>
            <a:pPr marL="174625" marR="0" lvl="0" indent="-174625" algn="l" defTabSz="914400" rtl="0" eaLnBrk="1" fontAlgn="auto" latinLnBrk="0" hangingPunct="1">
              <a:lnSpc>
                <a:spcPct val="100000"/>
              </a:lnSpc>
              <a:spcBef>
                <a:spcPts val="0"/>
              </a:spcBef>
              <a:spcAft>
                <a:spcPts val="300"/>
              </a:spcAft>
              <a:buClr>
                <a:srgbClr val="009B91"/>
              </a:buClr>
              <a:buSzTx/>
              <a:buFont typeface="Wingdings" panose="05000000000000000000" pitchFamily="2" charset="2"/>
              <a:buChar char="«"/>
              <a:tabLst/>
              <a:defRPr/>
            </a:pPr>
            <a:r>
              <a:rPr kumimoji="0" lang="en-GB" sz="1300" b="0" i="0" u="none" strike="noStrike" kern="1200" cap="none" spc="0" normalizeH="0" baseline="0" noProof="0" dirty="0">
                <a:ln>
                  <a:noFill/>
                </a:ln>
                <a:solidFill>
                  <a:srgbClr val="685C45"/>
                </a:solidFill>
                <a:effectLst/>
                <a:uLnTx/>
                <a:uFillTx/>
                <a:latin typeface="+mj-lt"/>
                <a:ea typeface="+mn-ea"/>
                <a:cs typeface="+mn-cs"/>
              </a:rPr>
              <a:t>Identifying appropriate stimulus material</a:t>
            </a:r>
          </a:p>
        </p:txBody>
      </p:sp>
      <p:sp>
        <p:nvSpPr>
          <p:cNvPr id="22" name="TextBox 21">
            <a:extLst>
              <a:ext uri="{FF2B5EF4-FFF2-40B4-BE49-F238E27FC236}">
                <a16:creationId xmlns:a16="http://schemas.microsoft.com/office/drawing/2014/main" id="{692826AA-3577-45AC-94ED-84A83E2D04A0}"/>
              </a:ext>
            </a:extLst>
          </p:cNvPr>
          <p:cNvSpPr txBox="1"/>
          <p:nvPr/>
        </p:nvSpPr>
        <p:spPr>
          <a:xfrm>
            <a:off x="2191461" y="3534547"/>
            <a:ext cx="1944000" cy="2299960"/>
          </a:xfrm>
          <a:prstGeom prst="rect">
            <a:avLst/>
          </a:prstGeom>
          <a:noFill/>
        </p:spPr>
        <p:txBody>
          <a:bodyPr wrap="square" lIns="36000" tIns="36000" rIns="36000" bIns="36000" rtlCol="0">
            <a:noAutofit/>
          </a:bodyPr>
          <a:lstStyle/>
          <a:p>
            <a:pPr marL="174625" marR="0" lvl="0" indent="-174625" algn="l" defTabSz="914400" rtl="0" eaLnBrk="1" fontAlgn="auto" latinLnBrk="0" hangingPunct="1">
              <a:lnSpc>
                <a:spcPct val="100000"/>
              </a:lnSpc>
              <a:spcBef>
                <a:spcPts val="0"/>
              </a:spcBef>
              <a:spcAft>
                <a:spcPts val="300"/>
              </a:spcAft>
              <a:buClr>
                <a:srgbClr val="FF5200"/>
              </a:buClr>
              <a:buSzTx/>
              <a:buFont typeface="Wingdings" panose="05000000000000000000" pitchFamily="2" charset="2"/>
              <a:buChar char="«"/>
              <a:tabLst/>
              <a:defRPr/>
            </a:pPr>
            <a:r>
              <a:rPr kumimoji="0" lang="en-GB" sz="1300" b="0" i="0" u="none" strike="noStrike" kern="1200" cap="none" spc="0" normalizeH="0" baseline="0" noProof="0" dirty="0">
                <a:ln>
                  <a:noFill/>
                </a:ln>
                <a:solidFill>
                  <a:srgbClr val="685C45"/>
                </a:solidFill>
                <a:effectLst/>
                <a:uLnTx/>
                <a:uFillTx/>
                <a:latin typeface="+mj-lt"/>
                <a:ea typeface="+mn-ea"/>
                <a:cs typeface="+mn-cs"/>
              </a:rPr>
              <a:t>Initial group discussions/ depth interviews, covering a spread of rail user cohorts as far as is practical</a:t>
            </a:r>
          </a:p>
          <a:p>
            <a:pPr marL="174625" marR="0" lvl="0" indent="-174625" algn="l" defTabSz="914400" rtl="0" eaLnBrk="1" fontAlgn="auto" latinLnBrk="0" hangingPunct="1">
              <a:lnSpc>
                <a:spcPct val="100000"/>
              </a:lnSpc>
              <a:spcBef>
                <a:spcPts val="0"/>
              </a:spcBef>
              <a:spcAft>
                <a:spcPts val="300"/>
              </a:spcAft>
              <a:buClr>
                <a:srgbClr val="FF5200"/>
              </a:buClr>
              <a:buSzTx/>
              <a:buFont typeface="Wingdings" panose="05000000000000000000" pitchFamily="2" charset="2"/>
              <a:buChar char="«"/>
              <a:tabLst/>
              <a:defRPr/>
            </a:pPr>
            <a:r>
              <a:rPr lang="en-GB" sz="1300" dirty="0">
                <a:solidFill>
                  <a:srgbClr val="685C45"/>
                </a:solidFill>
                <a:latin typeface="+mj-lt"/>
              </a:rPr>
              <a:t>Key objectives are to gain early insight and to potentially refine coverage for the remaining qualitative sessions</a:t>
            </a:r>
            <a:endParaRPr kumimoji="0" lang="en-GB" sz="1300" b="0" i="0" u="none" strike="noStrike" kern="1200" cap="none" spc="0" normalizeH="0" baseline="0" noProof="0" dirty="0">
              <a:ln>
                <a:noFill/>
              </a:ln>
              <a:solidFill>
                <a:srgbClr val="685C45"/>
              </a:solidFill>
              <a:effectLst/>
              <a:uLnTx/>
              <a:uFillTx/>
              <a:latin typeface="+mj-lt"/>
              <a:ea typeface="+mn-ea"/>
              <a:cs typeface="+mn-cs"/>
            </a:endParaRPr>
          </a:p>
          <a:p>
            <a:pPr marL="174625" marR="0" lvl="0" indent="-174625" algn="l" defTabSz="914400" rtl="0" eaLnBrk="1" fontAlgn="auto" latinLnBrk="0" hangingPunct="1">
              <a:lnSpc>
                <a:spcPct val="100000"/>
              </a:lnSpc>
              <a:spcBef>
                <a:spcPts val="0"/>
              </a:spcBef>
              <a:spcAft>
                <a:spcPts val="300"/>
              </a:spcAft>
              <a:buClr>
                <a:srgbClr val="FF5200"/>
              </a:buClr>
              <a:buSzTx/>
              <a:buFont typeface="Wingdings" panose="05000000000000000000" pitchFamily="2" charset="2"/>
              <a:buChar char="«"/>
              <a:tabLst/>
              <a:defRPr/>
            </a:pPr>
            <a:endParaRPr kumimoji="0" lang="en-GB" sz="1300" b="0" i="0" u="none" strike="noStrike" kern="1200" cap="none" spc="0" normalizeH="0" baseline="0" noProof="0" dirty="0">
              <a:ln>
                <a:noFill/>
              </a:ln>
              <a:solidFill>
                <a:srgbClr val="685C45"/>
              </a:solidFill>
              <a:effectLst/>
              <a:uLnTx/>
              <a:uFillTx/>
              <a:latin typeface="+mj-lt"/>
              <a:ea typeface="+mn-ea"/>
              <a:cs typeface="+mn-cs"/>
            </a:endParaRPr>
          </a:p>
        </p:txBody>
      </p:sp>
      <p:sp>
        <p:nvSpPr>
          <p:cNvPr id="23" name="TextBox 22">
            <a:extLst>
              <a:ext uri="{FF2B5EF4-FFF2-40B4-BE49-F238E27FC236}">
                <a16:creationId xmlns:a16="http://schemas.microsoft.com/office/drawing/2014/main" id="{468E61A4-3B40-4674-ADA9-50EC3BF60CB3}"/>
              </a:ext>
            </a:extLst>
          </p:cNvPr>
          <p:cNvSpPr txBox="1"/>
          <p:nvPr/>
        </p:nvSpPr>
        <p:spPr>
          <a:xfrm>
            <a:off x="6143995" y="3534546"/>
            <a:ext cx="1944000" cy="1751969"/>
          </a:xfrm>
          <a:prstGeom prst="rect">
            <a:avLst/>
          </a:prstGeom>
          <a:noFill/>
        </p:spPr>
        <p:txBody>
          <a:bodyPr wrap="square" lIns="36000" tIns="36000" rIns="36000" bIns="36000" rtlCol="0">
            <a:noAutofit/>
          </a:bodyPr>
          <a:lstStyle/>
          <a:p>
            <a:pPr marL="174625" marR="0" lvl="0" indent="-174625" algn="l" defTabSz="914400" rtl="0" eaLnBrk="1" fontAlgn="auto" latinLnBrk="0" hangingPunct="1">
              <a:lnSpc>
                <a:spcPct val="100000"/>
              </a:lnSpc>
              <a:spcBef>
                <a:spcPts val="0"/>
              </a:spcBef>
              <a:spcAft>
                <a:spcPts val="300"/>
              </a:spcAft>
              <a:buClr>
                <a:srgbClr val="FF5200"/>
              </a:buClr>
              <a:buSzTx/>
              <a:buFont typeface="Wingdings" panose="05000000000000000000" pitchFamily="2" charset="2"/>
              <a:buChar char="«"/>
              <a:tabLst/>
              <a:defRPr/>
            </a:pPr>
            <a:r>
              <a:rPr kumimoji="0" lang="en-US" sz="1300" b="0" i="0" u="none" strike="noStrike" kern="1200" cap="none" spc="0" normalizeH="0" baseline="0" noProof="0" dirty="0">
                <a:ln>
                  <a:noFill/>
                </a:ln>
                <a:solidFill>
                  <a:srgbClr val="685C45"/>
                </a:solidFill>
                <a:effectLst/>
                <a:uLnTx/>
                <a:uFillTx/>
                <a:latin typeface="+mj-lt"/>
                <a:ea typeface="+mn-ea"/>
                <a:cs typeface="+mn-cs"/>
              </a:rPr>
              <a:t>Remaining qual sessions, incorporating any builds from earlier groups/ depths</a:t>
            </a:r>
          </a:p>
          <a:p>
            <a:pPr marL="174625" marR="0" lvl="0" indent="-174625" algn="l" defTabSz="914400" rtl="0" eaLnBrk="1" fontAlgn="auto" latinLnBrk="0" hangingPunct="1">
              <a:lnSpc>
                <a:spcPct val="100000"/>
              </a:lnSpc>
              <a:spcBef>
                <a:spcPts val="0"/>
              </a:spcBef>
              <a:spcAft>
                <a:spcPts val="300"/>
              </a:spcAft>
              <a:buClr>
                <a:srgbClr val="FF5200"/>
              </a:buClr>
              <a:buSzTx/>
              <a:buFont typeface="Wingdings" panose="05000000000000000000" pitchFamily="2" charset="2"/>
              <a:buChar char="«"/>
              <a:tabLst/>
              <a:defRPr/>
            </a:pPr>
            <a:r>
              <a:rPr lang="en-US" altLang="en-US" sz="1300" dirty="0">
                <a:solidFill>
                  <a:srgbClr val="685C45"/>
                </a:solidFill>
                <a:latin typeface="+mj-lt"/>
              </a:rPr>
              <a:t>From this stage we will build on and ratify proposed areas for quantification</a:t>
            </a:r>
            <a:endParaRPr kumimoji="0" lang="en-US" altLang="en-US" sz="1300" b="0" i="0" u="none" strike="noStrike" kern="1200" cap="none" spc="0" normalizeH="0" baseline="0" noProof="0" dirty="0">
              <a:ln>
                <a:noFill/>
              </a:ln>
              <a:solidFill>
                <a:srgbClr val="685C45"/>
              </a:solidFill>
              <a:effectLst/>
              <a:uLnTx/>
              <a:uFillTx/>
              <a:latin typeface="+mj-lt"/>
              <a:ea typeface="+mn-ea"/>
              <a:cs typeface="+mn-cs"/>
            </a:endParaRPr>
          </a:p>
        </p:txBody>
      </p:sp>
      <p:sp>
        <p:nvSpPr>
          <p:cNvPr id="26" name="TextBox 25">
            <a:extLst>
              <a:ext uri="{FF2B5EF4-FFF2-40B4-BE49-F238E27FC236}">
                <a16:creationId xmlns:a16="http://schemas.microsoft.com/office/drawing/2014/main" id="{0CEB1077-0ED0-4744-ADA9-4E2E08E47364}"/>
              </a:ext>
            </a:extLst>
          </p:cNvPr>
          <p:cNvSpPr txBox="1"/>
          <p:nvPr/>
        </p:nvSpPr>
        <p:spPr>
          <a:xfrm>
            <a:off x="478289" y="2791299"/>
            <a:ext cx="1188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9B91"/>
                </a:solidFill>
                <a:effectLst/>
                <a:uLnTx/>
                <a:uFillTx/>
                <a:latin typeface="+mj-lt"/>
                <a:ea typeface="+mn-ea"/>
                <a:cs typeface="+mn-cs"/>
              </a:rPr>
              <a:t>Immersion workshop</a:t>
            </a:r>
          </a:p>
        </p:txBody>
      </p:sp>
      <p:sp>
        <p:nvSpPr>
          <p:cNvPr id="27" name="TextBox 26">
            <a:extLst>
              <a:ext uri="{FF2B5EF4-FFF2-40B4-BE49-F238E27FC236}">
                <a16:creationId xmlns:a16="http://schemas.microsoft.com/office/drawing/2014/main" id="{588B4D3E-6793-464F-92C0-9A0BD83D46F0}"/>
              </a:ext>
            </a:extLst>
          </p:cNvPr>
          <p:cNvSpPr txBox="1"/>
          <p:nvPr/>
        </p:nvSpPr>
        <p:spPr>
          <a:xfrm>
            <a:off x="2256790" y="2791299"/>
            <a:ext cx="15442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5200"/>
                </a:solidFill>
                <a:effectLst/>
                <a:uLnTx/>
                <a:uFillTx/>
                <a:latin typeface="+mj-lt"/>
                <a:ea typeface="+mn-ea"/>
                <a:cs typeface="+mn-cs"/>
              </a:rPr>
              <a:t>Qualitative – Stage 1</a:t>
            </a:r>
          </a:p>
        </p:txBody>
      </p:sp>
      <p:sp>
        <p:nvSpPr>
          <p:cNvPr id="30" name="TextBox 29">
            <a:extLst>
              <a:ext uri="{FF2B5EF4-FFF2-40B4-BE49-F238E27FC236}">
                <a16:creationId xmlns:a16="http://schemas.microsoft.com/office/drawing/2014/main" id="{EE66FB59-9EA9-43D9-A6D8-CA939CFAAE8F}"/>
              </a:ext>
            </a:extLst>
          </p:cNvPr>
          <p:cNvSpPr txBox="1"/>
          <p:nvPr/>
        </p:nvSpPr>
        <p:spPr>
          <a:xfrm>
            <a:off x="10064262" y="2914409"/>
            <a:ext cx="178190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9B91"/>
                </a:solidFill>
                <a:effectLst/>
                <a:uLnTx/>
                <a:uFillTx/>
                <a:latin typeface="+mj-lt"/>
                <a:ea typeface="+mn-ea"/>
                <a:cs typeface="+mn-cs"/>
              </a:rPr>
              <a:t>Full reporting</a:t>
            </a:r>
          </a:p>
        </p:txBody>
      </p:sp>
      <p:sp>
        <p:nvSpPr>
          <p:cNvPr id="54" name="TextBox 53">
            <a:extLst>
              <a:ext uri="{FF2B5EF4-FFF2-40B4-BE49-F238E27FC236}">
                <a16:creationId xmlns:a16="http://schemas.microsoft.com/office/drawing/2014/main" id="{AD02BD64-8908-4310-8E31-A7AB8B62EBFF}"/>
              </a:ext>
            </a:extLst>
          </p:cNvPr>
          <p:cNvSpPr txBox="1"/>
          <p:nvPr/>
        </p:nvSpPr>
        <p:spPr>
          <a:xfrm>
            <a:off x="4167728" y="3534547"/>
            <a:ext cx="1944000" cy="2421440"/>
          </a:xfrm>
          <a:prstGeom prst="rect">
            <a:avLst/>
          </a:prstGeom>
          <a:noFill/>
        </p:spPr>
        <p:txBody>
          <a:bodyPr wrap="square" lIns="36000" tIns="36000" rIns="36000" bIns="36000" rtlCol="0" anchor="t">
            <a:noAutofit/>
          </a:bodyPr>
          <a:lstStyle/>
          <a:p>
            <a:pPr marL="174625" marR="0" lvl="0" indent="-174625" algn="l" defTabSz="914400" rtl="0" eaLnBrk="1" fontAlgn="auto" latinLnBrk="0" hangingPunct="1">
              <a:lnSpc>
                <a:spcPct val="100000"/>
              </a:lnSpc>
              <a:spcBef>
                <a:spcPts val="0"/>
              </a:spcBef>
              <a:spcAft>
                <a:spcPts val="300"/>
              </a:spcAft>
              <a:buClr>
                <a:srgbClr val="009B91"/>
              </a:buClr>
              <a:buSzTx/>
              <a:buFont typeface="Wingdings" panose="05000000000000000000" pitchFamily="2" charset="2"/>
              <a:buChar char="«"/>
              <a:tabLst/>
              <a:defRPr/>
            </a:pPr>
            <a:r>
              <a:rPr kumimoji="0" lang="en-GB" sz="1300" b="0" i="0" u="none" strike="noStrike" kern="1200" cap="none" spc="0" normalizeH="0" baseline="0" noProof="0" dirty="0">
                <a:ln>
                  <a:noFill/>
                </a:ln>
                <a:solidFill>
                  <a:srgbClr val="685C45"/>
                </a:solidFill>
                <a:effectLst/>
                <a:uLnTx/>
                <a:uFillTx/>
                <a:latin typeface="+mj-lt"/>
                <a:ea typeface="+mn-ea"/>
                <a:cs typeface="+mn-cs"/>
              </a:rPr>
              <a:t>An interim reporting session with key stakeholders, </a:t>
            </a:r>
            <a:r>
              <a:rPr kumimoji="0" lang="en-GB" sz="1300" b="1" i="0" u="none" strike="noStrike" kern="1200" cap="none" spc="0" normalizeH="0" baseline="0" noProof="0" dirty="0">
                <a:ln>
                  <a:noFill/>
                </a:ln>
                <a:solidFill>
                  <a:srgbClr val="685C45"/>
                </a:solidFill>
                <a:effectLst/>
                <a:uLnTx/>
                <a:uFillTx/>
                <a:latin typeface="+mj-lt"/>
                <a:ea typeface="+mn-ea"/>
                <a:cs typeface="+mn-cs"/>
              </a:rPr>
              <a:t>w/c 30</a:t>
            </a:r>
            <a:r>
              <a:rPr kumimoji="0" lang="en-GB" sz="1300" b="1" i="0" u="none" strike="noStrike" kern="1200" cap="none" spc="0" normalizeH="0" baseline="30000" noProof="0" dirty="0">
                <a:ln>
                  <a:noFill/>
                </a:ln>
                <a:solidFill>
                  <a:srgbClr val="685C45"/>
                </a:solidFill>
                <a:effectLst/>
                <a:uLnTx/>
                <a:uFillTx/>
                <a:latin typeface="+mj-lt"/>
                <a:ea typeface="+mn-ea"/>
                <a:cs typeface="+mn-cs"/>
              </a:rPr>
              <a:t>th</a:t>
            </a:r>
            <a:r>
              <a:rPr kumimoji="0" lang="en-GB" sz="1300" b="1" i="0" u="none" strike="noStrike" kern="1200" cap="none" spc="0" normalizeH="0" baseline="0" noProof="0" dirty="0">
                <a:ln>
                  <a:noFill/>
                </a:ln>
                <a:solidFill>
                  <a:srgbClr val="685C45"/>
                </a:solidFill>
                <a:effectLst/>
                <a:uLnTx/>
                <a:uFillTx/>
                <a:latin typeface="+mj-lt"/>
                <a:ea typeface="+mn-ea"/>
                <a:cs typeface="+mn-cs"/>
              </a:rPr>
              <a:t> September at the latest</a:t>
            </a:r>
          </a:p>
          <a:p>
            <a:pPr marL="174625" marR="0" lvl="0" indent="-174625" algn="l" defTabSz="914400" rtl="0" eaLnBrk="1" fontAlgn="auto" latinLnBrk="0" hangingPunct="1">
              <a:lnSpc>
                <a:spcPct val="100000"/>
              </a:lnSpc>
              <a:spcBef>
                <a:spcPts val="0"/>
              </a:spcBef>
              <a:spcAft>
                <a:spcPts val="300"/>
              </a:spcAft>
              <a:buClr>
                <a:srgbClr val="009B91"/>
              </a:buClr>
              <a:buSzTx/>
              <a:buFont typeface="Wingdings" panose="05000000000000000000" pitchFamily="2" charset="2"/>
              <a:buChar char="«"/>
              <a:tabLst/>
              <a:defRPr/>
            </a:pPr>
            <a:r>
              <a:rPr lang="en-GB" sz="1300" dirty="0">
                <a:solidFill>
                  <a:srgbClr val="685C45"/>
                </a:solidFill>
                <a:latin typeface="+mj-lt"/>
              </a:rPr>
              <a:t>Key objectives are to discuss early insight and agree potential refinements moving forward</a:t>
            </a:r>
            <a:endParaRPr lang="en-GB" sz="1300">
              <a:solidFill>
                <a:srgbClr val="685C45"/>
              </a:solidFill>
              <a:latin typeface="+mj-lt"/>
              <a:ea typeface="Calibri Light"/>
              <a:cs typeface="Calibri Light"/>
            </a:endParaRPr>
          </a:p>
          <a:p>
            <a:pPr marL="174625" marR="0" lvl="0" indent="-174625" algn="l" defTabSz="914400" rtl="0" eaLnBrk="1" fontAlgn="auto" latinLnBrk="0" hangingPunct="1">
              <a:lnSpc>
                <a:spcPct val="100000"/>
              </a:lnSpc>
              <a:spcBef>
                <a:spcPts val="0"/>
              </a:spcBef>
              <a:spcAft>
                <a:spcPts val="300"/>
              </a:spcAft>
              <a:buClr>
                <a:srgbClr val="009B91"/>
              </a:buClr>
              <a:buSzTx/>
              <a:buFont typeface="Wingdings" panose="05000000000000000000" pitchFamily="2" charset="2"/>
              <a:buChar char="«"/>
              <a:tabLst/>
              <a:defRPr/>
            </a:pPr>
            <a:r>
              <a:rPr lang="en-GB" sz="1300">
                <a:solidFill>
                  <a:srgbClr val="685C45"/>
                </a:solidFill>
                <a:latin typeface="+mj-lt"/>
              </a:rPr>
              <a:t>This</a:t>
            </a:r>
            <a:r>
              <a:rPr lang="en-GB" sz="1300" dirty="0">
                <a:solidFill>
                  <a:srgbClr val="685C45"/>
                </a:solidFill>
                <a:latin typeface="+mj-lt"/>
              </a:rPr>
              <a:t> is also an opportunity to propose topics to quantify</a:t>
            </a:r>
            <a:endParaRPr lang="en-GB" sz="1300" b="0" i="0" u="none" strike="noStrike" kern="1200" cap="none" spc="0" normalizeH="0" baseline="0" noProof="0">
              <a:ln>
                <a:noFill/>
              </a:ln>
              <a:solidFill>
                <a:srgbClr val="685C45"/>
              </a:solidFill>
              <a:effectLst/>
              <a:uLnTx/>
              <a:uFillTx/>
              <a:latin typeface="+mj-lt"/>
              <a:ea typeface="Calibri Light"/>
              <a:cs typeface="Calibri Light"/>
            </a:endParaRPr>
          </a:p>
        </p:txBody>
      </p:sp>
      <p:sp>
        <p:nvSpPr>
          <p:cNvPr id="40" name="TextBox 39">
            <a:extLst>
              <a:ext uri="{FF2B5EF4-FFF2-40B4-BE49-F238E27FC236}">
                <a16:creationId xmlns:a16="http://schemas.microsoft.com/office/drawing/2014/main" id="{FCCEE088-E335-4432-9285-8ADE740A1B60}"/>
              </a:ext>
            </a:extLst>
          </p:cNvPr>
          <p:cNvSpPr txBox="1"/>
          <p:nvPr/>
        </p:nvSpPr>
        <p:spPr>
          <a:xfrm>
            <a:off x="10096530" y="3534547"/>
            <a:ext cx="1944000" cy="2369880"/>
          </a:xfrm>
          <a:prstGeom prst="rect">
            <a:avLst/>
          </a:prstGeom>
          <a:noFill/>
        </p:spPr>
        <p:txBody>
          <a:bodyPr wrap="square" rtlCol="0">
            <a:spAutoFit/>
          </a:bodyPr>
          <a:lstStyle/>
          <a:p>
            <a:pPr marL="174625" marR="0" lvl="0" indent="-174625" algn="l" defTabSz="914400" rtl="0" eaLnBrk="1" fontAlgn="auto" latinLnBrk="0" hangingPunct="1">
              <a:lnSpc>
                <a:spcPct val="100000"/>
              </a:lnSpc>
              <a:spcBef>
                <a:spcPts val="0"/>
              </a:spcBef>
              <a:spcAft>
                <a:spcPts val="300"/>
              </a:spcAft>
              <a:buClr>
                <a:srgbClr val="009B91"/>
              </a:buClr>
              <a:buSzTx/>
              <a:buFont typeface="Wingdings" panose="05000000000000000000" pitchFamily="2" charset="2"/>
              <a:buChar char="«"/>
              <a:tabLst/>
              <a:defRPr/>
            </a:pPr>
            <a:r>
              <a:rPr kumimoji="0" lang="en-GB" sz="1300" b="0" i="0" u="none" strike="noStrike" kern="1200" cap="none" spc="0" normalizeH="0" baseline="0" noProof="0" dirty="0">
                <a:ln>
                  <a:noFill/>
                </a:ln>
                <a:solidFill>
                  <a:srgbClr val="685C45"/>
                </a:solidFill>
                <a:effectLst/>
                <a:uLnTx/>
                <a:uFillTx/>
                <a:latin typeface="+mj-lt"/>
                <a:ea typeface="+mn-ea"/>
                <a:cs typeface="+mn-cs"/>
              </a:rPr>
              <a:t> </a:t>
            </a:r>
            <a:r>
              <a:rPr kumimoji="0" lang="en-US" altLang="en-US" sz="1300" b="0" i="0" u="none" strike="noStrike" kern="1200" cap="none" spc="0" normalizeH="0" baseline="0" noProof="0" dirty="0">
                <a:ln>
                  <a:noFill/>
                </a:ln>
                <a:solidFill>
                  <a:srgbClr val="685C45"/>
                </a:solidFill>
                <a:effectLst/>
                <a:uLnTx/>
                <a:uFillTx/>
                <a:latin typeface="+mj-lt"/>
                <a:ea typeface="+mn-ea"/>
                <a:cs typeface="+mn-cs"/>
              </a:rPr>
              <a:t>A </a:t>
            </a:r>
            <a:r>
              <a:rPr lang="en-US" altLang="en-US" sz="1300" dirty="0">
                <a:solidFill>
                  <a:srgbClr val="685C45"/>
                </a:solidFill>
                <a:latin typeface="+mj-lt"/>
              </a:rPr>
              <a:t>F2F</a:t>
            </a:r>
            <a:r>
              <a:rPr kumimoji="0" lang="en-US" altLang="en-US" sz="1300" b="0" i="0" u="none" strike="noStrike" kern="1200" cap="none" spc="0" normalizeH="0" baseline="0" noProof="0" dirty="0">
                <a:ln>
                  <a:noFill/>
                </a:ln>
                <a:solidFill>
                  <a:srgbClr val="685C45"/>
                </a:solidFill>
                <a:effectLst/>
                <a:uLnTx/>
                <a:uFillTx/>
                <a:latin typeface="+mj-lt"/>
                <a:ea typeface="+mn-ea"/>
                <a:cs typeface="+mn-cs"/>
              </a:rPr>
              <a:t> or online debrief as required, including a PowerPoint</a:t>
            </a:r>
            <a:r>
              <a:rPr lang="en-US" altLang="en-US" sz="1300" dirty="0">
                <a:solidFill>
                  <a:srgbClr val="685C45"/>
                </a:solidFill>
                <a:latin typeface="+mj-lt"/>
              </a:rPr>
              <a:t> report </a:t>
            </a:r>
            <a:r>
              <a:rPr kumimoji="0" lang="en-US" altLang="en-US" sz="1300" b="0" i="0" u="none" strike="noStrike" kern="1200" cap="none" spc="0" normalizeH="0" baseline="0" noProof="0" dirty="0">
                <a:ln>
                  <a:noFill/>
                </a:ln>
                <a:solidFill>
                  <a:srgbClr val="685C45"/>
                </a:solidFill>
                <a:effectLst/>
                <a:uLnTx/>
                <a:uFillTx/>
                <a:latin typeface="+mj-lt"/>
                <a:ea typeface="+mn-ea"/>
                <a:cs typeface="+mn-cs"/>
              </a:rPr>
              <a:t>for Transport Focus</a:t>
            </a:r>
            <a:r>
              <a:rPr kumimoji="0" lang="en-US" altLang="en-US" sz="1300" b="0" i="0" u="none" strike="dblStrike" kern="1200" cap="none" spc="0" normalizeH="0" noProof="0" dirty="0">
                <a:ln>
                  <a:noFill/>
                </a:ln>
                <a:solidFill>
                  <a:srgbClr val="FF0000"/>
                </a:solidFill>
                <a:effectLst/>
                <a:uLnTx/>
                <a:uFillTx/>
                <a:latin typeface="+mj-lt"/>
                <a:ea typeface="+mn-ea"/>
                <a:cs typeface="+mn-cs"/>
              </a:rPr>
              <a:t>’ approval</a:t>
            </a:r>
          </a:p>
          <a:p>
            <a:pPr marL="174625" marR="0" lvl="0" indent="-174625" algn="l" defTabSz="914400" rtl="0" eaLnBrk="1" fontAlgn="auto" latinLnBrk="0" hangingPunct="1">
              <a:lnSpc>
                <a:spcPct val="100000"/>
              </a:lnSpc>
              <a:spcBef>
                <a:spcPts val="0"/>
              </a:spcBef>
              <a:spcAft>
                <a:spcPts val="300"/>
              </a:spcAft>
              <a:buClr>
                <a:srgbClr val="009B91"/>
              </a:buClr>
              <a:buSzTx/>
              <a:buFont typeface="Wingdings" panose="05000000000000000000" pitchFamily="2" charset="2"/>
              <a:buChar char="«"/>
              <a:tabLst/>
              <a:defRPr/>
            </a:pPr>
            <a:r>
              <a:rPr lang="en-US" altLang="en-US" sz="1300" dirty="0">
                <a:solidFill>
                  <a:srgbClr val="685C45"/>
                </a:solidFill>
                <a:latin typeface="+mj-lt"/>
              </a:rPr>
              <a:t>Qualitative findings (including vox pops) will be blended with quantitative findings</a:t>
            </a:r>
            <a:endParaRPr kumimoji="0" lang="en-US" altLang="en-US" sz="1300" b="0" i="0" u="none" strike="noStrike" kern="1200" cap="none" spc="0" normalizeH="0" baseline="0" noProof="0" dirty="0">
              <a:ln>
                <a:noFill/>
              </a:ln>
              <a:solidFill>
                <a:srgbClr val="685C45"/>
              </a:solidFill>
              <a:effectLst/>
              <a:uLnTx/>
              <a:uFillTx/>
              <a:latin typeface="+mj-lt"/>
              <a:ea typeface="+mn-ea"/>
              <a:cs typeface="+mn-cs"/>
            </a:endParaRPr>
          </a:p>
          <a:p>
            <a:pPr marL="174625" marR="0" lvl="0" indent="-174625" algn="l" defTabSz="914400" rtl="0" eaLnBrk="1" fontAlgn="auto" latinLnBrk="0" hangingPunct="1">
              <a:lnSpc>
                <a:spcPct val="100000"/>
              </a:lnSpc>
              <a:spcBef>
                <a:spcPts val="0"/>
              </a:spcBef>
              <a:spcAft>
                <a:spcPts val="300"/>
              </a:spcAft>
              <a:buClr>
                <a:srgbClr val="009B91"/>
              </a:buClr>
              <a:buSzTx/>
              <a:buFont typeface="Wingdings" panose="05000000000000000000" pitchFamily="2" charset="2"/>
              <a:buChar char="«"/>
              <a:tabLst/>
              <a:defRPr/>
            </a:pPr>
            <a:r>
              <a:rPr kumimoji="0" lang="en-US" altLang="en-US" sz="1300" b="0" i="0" u="none" strike="noStrike" kern="1200" cap="none" spc="0" normalizeH="0" baseline="0" noProof="0" dirty="0">
                <a:ln>
                  <a:noFill/>
                </a:ln>
                <a:solidFill>
                  <a:srgbClr val="685C45"/>
                </a:solidFill>
                <a:effectLst/>
                <a:uLnTx/>
                <a:uFillTx/>
                <a:latin typeface="+mj-lt"/>
                <a:ea typeface="+mn-ea"/>
                <a:cs typeface="+mn-cs"/>
              </a:rPr>
              <a:t>Ongoing support as required </a:t>
            </a:r>
          </a:p>
        </p:txBody>
      </p:sp>
      <p:sp>
        <p:nvSpPr>
          <p:cNvPr id="3" name="Arrow: Pentagon 2">
            <a:extLst>
              <a:ext uri="{FF2B5EF4-FFF2-40B4-BE49-F238E27FC236}">
                <a16:creationId xmlns:a16="http://schemas.microsoft.com/office/drawing/2014/main" id="{453F0FD8-5726-1405-70A5-16CB8CDD9685}"/>
              </a:ext>
            </a:extLst>
          </p:cNvPr>
          <p:cNvSpPr/>
          <p:nvPr/>
        </p:nvSpPr>
        <p:spPr>
          <a:xfrm>
            <a:off x="503194" y="1735110"/>
            <a:ext cx="1368000" cy="998055"/>
          </a:xfrm>
          <a:prstGeom prst="homePlate">
            <a:avLst/>
          </a:prstGeom>
          <a:solidFill>
            <a:srgbClr val="009B91">
              <a:alpha val="40000"/>
            </a:srgbClr>
          </a:solidFill>
          <a:ln>
            <a:solidFill>
              <a:srgbClr val="009B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mj-lt"/>
              <a:ea typeface="+mn-ea"/>
              <a:cs typeface="+mn-cs"/>
            </a:endParaRPr>
          </a:p>
        </p:txBody>
      </p:sp>
      <p:sp>
        <p:nvSpPr>
          <p:cNvPr id="4" name="Arrow: Pentagon 3">
            <a:extLst>
              <a:ext uri="{FF2B5EF4-FFF2-40B4-BE49-F238E27FC236}">
                <a16:creationId xmlns:a16="http://schemas.microsoft.com/office/drawing/2014/main" id="{2B34165C-4DE9-1CCF-3F96-55131CE84E62}"/>
              </a:ext>
            </a:extLst>
          </p:cNvPr>
          <p:cNvSpPr/>
          <p:nvPr/>
        </p:nvSpPr>
        <p:spPr>
          <a:xfrm>
            <a:off x="10384530" y="1735110"/>
            <a:ext cx="1368000" cy="998055"/>
          </a:xfrm>
          <a:prstGeom prst="homePlate">
            <a:avLst/>
          </a:prstGeom>
          <a:solidFill>
            <a:srgbClr val="009B91">
              <a:alpha val="40000"/>
            </a:srgbClr>
          </a:solidFill>
          <a:ln>
            <a:solidFill>
              <a:srgbClr val="009B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mj-lt"/>
              <a:ea typeface="+mn-ea"/>
              <a:cs typeface="+mn-cs"/>
            </a:endParaRPr>
          </a:p>
        </p:txBody>
      </p:sp>
      <p:sp>
        <p:nvSpPr>
          <p:cNvPr id="6" name="Arrow: Pentagon 5">
            <a:extLst>
              <a:ext uri="{FF2B5EF4-FFF2-40B4-BE49-F238E27FC236}">
                <a16:creationId xmlns:a16="http://schemas.microsoft.com/office/drawing/2014/main" id="{A29B4B0B-9512-C1F6-57CE-6771256D0338}"/>
              </a:ext>
            </a:extLst>
          </p:cNvPr>
          <p:cNvSpPr/>
          <p:nvPr/>
        </p:nvSpPr>
        <p:spPr>
          <a:xfrm>
            <a:off x="2471150" y="1735110"/>
            <a:ext cx="1368000" cy="998055"/>
          </a:xfrm>
          <a:prstGeom prst="homePlate">
            <a:avLst/>
          </a:prstGeom>
          <a:solidFill>
            <a:srgbClr val="FF5200">
              <a:alpha val="40000"/>
            </a:srgb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mj-lt"/>
              <a:ea typeface="+mn-ea"/>
              <a:cs typeface="+mn-cs"/>
            </a:endParaRPr>
          </a:p>
        </p:txBody>
      </p:sp>
      <p:sp>
        <p:nvSpPr>
          <p:cNvPr id="7" name="Arrow: Pentagon 6">
            <a:extLst>
              <a:ext uri="{FF2B5EF4-FFF2-40B4-BE49-F238E27FC236}">
                <a16:creationId xmlns:a16="http://schemas.microsoft.com/office/drawing/2014/main" id="{564BDC7B-938F-B40F-F287-E7133E98A8AF}"/>
              </a:ext>
            </a:extLst>
          </p:cNvPr>
          <p:cNvSpPr/>
          <p:nvPr/>
        </p:nvSpPr>
        <p:spPr>
          <a:xfrm>
            <a:off x="4439106" y="1735110"/>
            <a:ext cx="1368000" cy="998055"/>
          </a:xfrm>
          <a:prstGeom prst="homePlate">
            <a:avLst/>
          </a:prstGeom>
          <a:solidFill>
            <a:srgbClr val="99D7D3"/>
          </a:solidFill>
          <a:ln>
            <a:solidFill>
              <a:srgbClr val="009B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mj-lt"/>
              <a:ea typeface="+mn-ea"/>
              <a:cs typeface="+mn-cs"/>
            </a:endParaRPr>
          </a:p>
        </p:txBody>
      </p:sp>
      <p:sp>
        <p:nvSpPr>
          <p:cNvPr id="13" name="Arrow: Pentagon 12">
            <a:extLst>
              <a:ext uri="{FF2B5EF4-FFF2-40B4-BE49-F238E27FC236}">
                <a16:creationId xmlns:a16="http://schemas.microsoft.com/office/drawing/2014/main" id="{20D0B724-7FDE-980B-6046-7094A738FFD6}"/>
              </a:ext>
            </a:extLst>
          </p:cNvPr>
          <p:cNvSpPr/>
          <p:nvPr/>
        </p:nvSpPr>
        <p:spPr>
          <a:xfrm>
            <a:off x="8375018" y="1735110"/>
            <a:ext cx="1368000" cy="998055"/>
          </a:xfrm>
          <a:prstGeom prst="homePlate">
            <a:avLst/>
          </a:prstGeom>
          <a:solidFill>
            <a:srgbClr val="FF5200">
              <a:alpha val="40000"/>
            </a:srgb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mj-lt"/>
              <a:ea typeface="+mn-ea"/>
              <a:cs typeface="+mn-cs"/>
            </a:endParaRPr>
          </a:p>
        </p:txBody>
      </p:sp>
      <p:pic>
        <p:nvPicPr>
          <p:cNvPr id="41" name="Picture 40">
            <a:extLst>
              <a:ext uri="{FF2B5EF4-FFF2-40B4-BE49-F238E27FC236}">
                <a16:creationId xmlns:a16="http://schemas.microsoft.com/office/drawing/2014/main" id="{A97F7739-C020-CCCD-F18C-D348128554C5}"/>
              </a:ext>
            </a:extLst>
          </p:cNvPr>
          <p:cNvPicPr>
            <a:picLocks noChangeAspect="1"/>
          </p:cNvPicPr>
          <p:nvPr/>
        </p:nvPicPr>
        <p:blipFill>
          <a:blip r:embed="rId3"/>
          <a:stretch>
            <a:fillRect/>
          </a:stretch>
        </p:blipFill>
        <p:spPr>
          <a:xfrm>
            <a:off x="2556390" y="1813582"/>
            <a:ext cx="828000" cy="828000"/>
          </a:xfrm>
          <a:prstGeom prst="rect">
            <a:avLst/>
          </a:prstGeom>
        </p:spPr>
      </p:pic>
      <p:pic>
        <p:nvPicPr>
          <p:cNvPr id="49" name="Picture 48">
            <a:extLst>
              <a:ext uri="{FF2B5EF4-FFF2-40B4-BE49-F238E27FC236}">
                <a16:creationId xmlns:a16="http://schemas.microsoft.com/office/drawing/2014/main" id="{EAB0B383-3BBD-03A9-F9D4-96363E9F9F63}"/>
              </a:ext>
            </a:extLst>
          </p:cNvPr>
          <p:cNvPicPr>
            <a:picLocks noChangeAspect="1"/>
          </p:cNvPicPr>
          <p:nvPr/>
        </p:nvPicPr>
        <p:blipFill>
          <a:blip r:embed="rId4">
            <a:biLevel thresh="25000"/>
          </a:blip>
          <a:stretch>
            <a:fillRect/>
          </a:stretch>
        </p:blipFill>
        <p:spPr>
          <a:xfrm>
            <a:off x="510417" y="1759582"/>
            <a:ext cx="936000" cy="936000"/>
          </a:xfrm>
          <a:prstGeom prst="rect">
            <a:avLst/>
          </a:prstGeom>
        </p:spPr>
      </p:pic>
      <p:pic>
        <p:nvPicPr>
          <p:cNvPr id="50" name="Picture 49">
            <a:extLst>
              <a:ext uri="{FF2B5EF4-FFF2-40B4-BE49-F238E27FC236}">
                <a16:creationId xmlns:a16="http://schemas.microsoft.com/office/drawing/2014/main" id="{F291CD3B-5D76-80BF-A504-F169199F93D8}"/>
              </a:ext>
            </a:extLst>
          </p:cNvPr>
          <p:cNvPicPr>
            <a:picLocks noChangeAspect="1"/>
          </p:cNvPicPr>
          <p:nvPr/>
        </p:nvPicPr>
        <p:blipFill>
          <a:blip r:embed="rId5">
            <a:biLevel thresh="25000"/>
          </a:blip>
          <a:stretch>
            <a:fillRect/>
          </a:stretch>
        </p:blipFill>
        <p:spPr>
          <a:xfrm>
            <a:off x="4565889" y="1864839"/>
            <a:ext cx="719390" cy="725487"/>
          </a:xfrm>
          <a:prstGeom prst="rect">
            <a:avLst/>
          </a:prstGeom>
        </p:spPr>
      </p:pic>
      <p:sp>
        <p:nvSpPr>
          <p:cNvPr id="9" name="Title 3">
            <a:extLst>
              <a:ext uri="{FF2B5EF4-FFF2-40B4-BE49-F238E27FC236}">
                <a16:creationId xmlns:a16="http://schemas.microsoft.com/office/drawing/2014/main" id="{C841612D-3ED9-A130-F0A3-D9D1A08EDC34}"/>
              </a:ext>
            </a:extLst>
          </p:cNvPr>
          <p:cNvSpPr>
            <a:spLocks noGrp="1"/>
          </p:cNvSpPr>
          <p:nvPr>
            <p:ph type="title"/>
          </p:nvPr>
        </p:nvSpPr>
        <p:spPr>
          <a:xfrm>
            <a:off x="479426" y="121706"/>
            <a:ext cx="4970030" cy="446705"/>
          </a:xfrm>
        </p:spPr>
        <p:txBody>
          <a:bodyPr/>
          <a:lstStyle/>
          <a:p>
            <a:r>
              <a:rPr lang="en-GB" dirty="0">
                <a:latin typeface="+mj-lt"/>
              </a:rPr>
              <a:t>Approach</a:t>
            </a:r>
          </a:p>
        </p:txBody>
      </p:sp>
      <p:sp>
        <p:nvSpPr>
          <p:cNvPr id="2" name="TextBox 1">
            <a:extLst>
              <a:ext uri="{FF2B5EF4-FFF2-40B4-BE49-F238E27FC236}">
                <a16:creationId xmlns:a16="http://schemas.microsoft.com/office/drawing/2014/main" id="{3B6051B4-EF8B-48CF-D365-7D9594E84518}"/>
              </a:ext>
            </a:extLst>
          </p:cNvPr>
          <p:cNvSpPr txBox="1"/>
          <p:nvPr/>
        </p:nvSpPr>
        <p:spPr>
          <a:xfrm>
            <a:off x="8120262" y="3534547"/>
            <a:ext cx="1944000" cy="1650992"/>
          </a:xfrm>
          <a:prstGeom prst="rect">
            <a:avLst/>
          </a:prstGeom>
          <a:noFill/>
        </p:spPr>
        <p:txBody>
          <a:bodyPr wrap="square" lIns="36000" tIns="36000" rIns="36000" bIns="36000" rtlCol="0">
            <a:noAutofit/>
          </a:bodyPr>
          <a:lstStyle/>
          <a:p>
            <a:pPr marL="174625" marR="0" lvl="0" indent="-174625" algn="l" defTabSz="914400" rtl="0" eaLnBrk="1" fontAlgn="auto" latinLnBrk="0" hangingPunct="1">
              <a:lnSpc>
                <a:spcPct val="100000"/>
              </a:lnSpc>
              <a:spcBef>
                <a:spcPts val="0"/>
              </a:spcBef>
              <a:spcAft>
                <a:spcPts val="300"/>
              </a:spcAft>
              <a:buClr>
                <a:srgbClr val="FF5200"/>
              </a:buClr>
              <a:buSzTx/>
              <a:buFont typeface="Wingdings" panose="05000000000000000000" pitchFamily="2" charset="2"/>
              <a:buChar char="«"/>
              <a:tabLst/>
              <a:defRPr/>
            </a:pPr>
            <a:r>
              <a:rPr kumimoji="0" lang="en-GB" sz="1300" b="0" i="0" u="none" strike="noStrike" kern="1200" cap="none" spc="0" normalizeH="0" baseline="0" noProof="0" dirty="0">
                <a:ln>
                  <a:noFill/>
                </a:ln>
                <a:solidFill>
                  <a:srgbClr val="685C45"/>
                </a:solidFill>
                <a:effectLst/>
                <a:uLnTx/>
                <a:uFillTx/>
                <a:latin typeface="+mj-lt"/>
                <a:ea typeface="+mn-ea"/>
                <a:cs typeface="+mn-cs"/>
              </a:rPr>
              <a:t>2,000 online interviews amongst rail users</a:t>
            </a:r>
          </a:p>
          <a:p>
            <a:pPr marL="174625" marR="0" lvl="0" indent="-174625" algn="l" defTabSz="914400" rtl="0" eaLnBrk="1" fontAlgn="auto" latinLnBrk="0" hangingPunct="1">
              <a:lnSpc>
                <a:spcPct val="100000"/>
              </a:lnSpc>
              <a:spcBef>
                <a:spcPts val="0"/>
              </a:spcBef>
              <a:spcAft>
                <a:spcPts val="300"/>
              </a:spcAft>
              <a:buClr>
                <a:srgbClr val="FF5200"/>
              </a:buClr>
              <a:buSzTx/>
              <a:buFont typeface="Wingdings" panose="05000000000000000000" pitchFamily="2" charset="2"/>
              <a:buChar char="«"/>
              <a:tabLst/>
              <a:defRPr/>
            </a:pPr>
            <a:r>
              <a:rPr kumimoji="0" lang="en-GB" sz="1300" b="0" i="0" u="none" strike="noStrike" kern="1200" cap="none" spc="0" normalizeH="0" baseline="0" noProof="0" dirty="0">
                <a:ln>
                  <a:noFill/>
                </a:ln>
                <a:solidFill>
                  <a:srgbClr val="685C45"/>
                </a:solidFill>
                <a:effectLst/>
                <a:uLnTx/>
                <a:uFillTx/>
                <a:latin typeface="+mj-lt"/>
                <a:ea typeface="+mn-ea"/>
                <a:cs typeface="+mn-cs"/>
              </a:rPr>
              <a:t>Minimum quotas will be set where practical to ensure analysis can be undertaken for key user cohorts</a:t>
            </a:r>
          </a:p>
          <a:p>
            <a:pPr marL="174625" marR="0" lvl="0" indent="-174625" algn="l" defTabSz="914400" rtl="0" eaLnBrk="1" fontAlgn="auto" latinLnBrk="0" hangingPunct="1">
              <a:lnSpc>
                <a:spcPct val="100000"/>
              </a:lnSpc>
              <a:spcBef>
                <a:spcPts val="0"/>
              </a:spcBef>
              <a:spcAft>
                <a:spcPts val="300"/>
              </a:spcAft>
              <a:buClr>
                <a:srgbClr val="FF5200"/>
              </a:buClr>
              <a:buSzTx/>
              <a:buFont typeface="Wingdings" panose="05000000000000000000" pitchFamily="2" charset="2"/>
              <a:buChar char="«"/>
              <a:tabLst/>
              <a:defRPr/>
            </a:pPr>
            <a:endParaRPr kumimoji="0" lang="en-GB" sz="1300" b="0" i="0" u="none" strike="noStrike" kern="1200" cap="none" spc="0" normalizeH="0" baseline="0" noProof="0" dirty="0">
              <a:ln>
                <a:noFill/>
              </a:ln>
              <a:solidFill>
                <a:srgbClr val="685C45"/>
              </a:solidFill>
              <a:effectLst/>
              <a:uLnTx/>
              <a:uFillTx/>
              <a:latin typeface="+mj-lt"/>
              <a:ea typeface="+mn-ea"/>
              <a:cs typeface="+mn-cs"/>
            </a:endParaRPr>
          </a:p>
          <a:p>
            <a:pPr marL="174625" marR="0" lvl="0" indent="-174625" algn="l" defTabSz="914400" rtl="0" eaLnBrk="1" fontAlgn="auto" latinLnBrk="0" hangingPunct="1">
              <a:lnSpc>
                <a:spcPct val="100000"/>
              </a:lnSpc>
              <a:spcBef>
                <a:spcPts val="0"/>
              </a:spcBef>
              <a:spcAft>
                <a:spcPts val="300"/>
              </a:spcAft>
              <a:buClr>
                <a:srgbClr val="FF5200"/>
              </a:buClr>
              <a:buSzTx/>
              <a:buFont typeface="Wingdings" panose="05000000000000000000" pitchFamily="2" charset="2"/>
              <a:buChar char="«"/>
              <a:tabLst/>
              <a:defRPr/>
            </a:pPr>
            <a:endParaRPr kumimoji="0" lang="en-GB" sz="1300" b="0" i="0" u="none" strike="noStrike" kern="1200" cap="none" spc="0" normalizeH="0" baseline="0" noProof="0" dirty="0">
              <a:ln>
                <a:noFill/>
              </a:ln>
              <a:solidFill>
                <a:srgbClr val="685C45"/>
              </a:solidFill>
              <a:effectLst/>
              <a:uLnTx/>
              <a:uFillTx/>
              <a:latin typeface="+mj-lt"/>
              <a:ea typeface="+mn-ea"/>
              <a:cs typeface="+mn-cs"/>
            </a:endParaRPr>
          </a:p>
        </p:txBody>
      </p:sp>
      <p:sp>
        <p:nvSpPr>
          <p:cNvPr id="10" name="Arrow: Pentagon 9">
            <a:extLst>
              <a:ext uri="{FF2B5EF4-FFF2-40B4-BE49-F238E27FC236}">
                <a16:creationId xmlns:a16="http://schemas.microsoft.com/office/drawing/2014/main" id="{25F89FC1-A789-0491-FAAC-8D51CA29DD7B}"/>
              </a:ext>
            </a:extLst>
          </p:cNvPr>
          <p:cNvSpPr/>
          <p:nvPr/>
        </p:nvSpPr>
        <p:spPr>
          <a:xfrm>
            <a:off x="6407062" y="1735110"/>
            <a:ext cx="1368000" cy="998055"/>
          </a:xfrm>
          <a:prstGeom prst="homePlate">
            <a:avLst/>
          </a:prstGeom>
          <a:solidFill>
            <a:srgbClr val="FF5200">
              <a:alpha val="40000"/>
            </a:srgb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mj-lt"/>
              <a:ea typeface="+mn-ea"/>
              <a:cs typeface="+mn-cs"/>
            </a:endParaRPr>
          </a:p>
        </p:txBody>
      </p:sp>
      <p:pic>
        <p:nvPicPr>
          <p:cNvPr id="11" name="Picture 10">
            <a:extLst>
              <a:ext uri="{FF2B5EF4-FFF2-40B4-BE49-F238E27FC236}">
                <a16:creationId xmlns:a16="http://schemas.microsoft.com/office/drawing/2014/main" id="{00B5CDFB-3BCA-78E8-1CE7-C14FF80FB4F9}"/>
              </a:ext>
            </a:extLst>
          </p:cNvPr>
          <p:cNvPicPr>
            <a:picLocks noChangeAspect="1"/>
          </p:cNvPicPr>
          <p:nvPr/>
        </p:nvPicPr>
        <p:blipFill>
          <a:blip r:embed="rId3"/>
          <a:stretch>
            <a:fillRect/>
          </a:stretch>
        </p:blipFill>
        <p:spPr>
          <a:xfrm>
            <a:off x="6500176" y="1813582"/>
            <a:ext cx="828000" cy="828000"/>
          </a:xfrm>
          <a:prstGeom prst="rect">
            <a:avLst/>
          </a:prstGeom>
        </p:spPr>
      </p:pic>
      <p:pic>
        <p:nvPicPr>
          <p:cNvPr id="12" name="Picture 11">
            <a:extLst>
              <a:ext uri="{FF2B5EF4-FFF2-40B4-BE49-F238E27FC236}">
                <a16:creationId xmlns:a16="http://schemas.microsoft.com/office/drawing/2014/main" id="{BB75C3A6-3B52-2FCD-56BD-DB17E01ACA8A}"/>
              </a:ext>
            </a:extLst>
          </p:cNvPr>
          <p:cNvPicPr>
            <a:picLocks noChangeAspect="1"/>
          </p:cNvPicPr>
          <p:nvPr/>
        </p:nvPicPr>
        <p:blipFill>
          <a:blip r:embed="rId5">
            <a:biLevel thresh="25000"/>
          </a:blip>
          <a:stretch>
            <a:fillRect/>
          </a:stretch>
        </p:blipFill>
        <p:spPr>
          <a:xfrm>
            <a:off x="10495465" y="1864839"/>
            <a:ext cx="719390" cy="725487"/>
          </a:xfrm>
          <a:prstGeom prst="rect">
            <a:avLst/>
          </a:prstGeom>
        </p:spPr>
      </p:pic>
      <p:sp>
        <p:nvSpPr>
          <p:cNvPr id="14" name="TextBox 13">
            <a:extLst>
              <a:ext uri="{FF2B5EF4-FFF2-40B4-BE49-F238E27FC236}">
                <a16:creationId xmlns:a16="http://schemas.microsoft.com/office/drawing/2014/main" id="{C07EB808-A098-FDA2-61FD-6130013B590C}"/>
              </a:ext>
            </a:extLst>
          </p:cNvPr>
          <p:cNvSpPr txBox="1"/>
          <p:nvPr/>
        </p:nvSpPr>
        <p:spPr>
          <a:xfrm>
            <a:off x="4391511" y="2791299"/>
            <a:ext cx="1188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9B91"/>
                </a:solidFill>
                <a:effectLst/>
                <a:uLnTx/>
                <a:uFillTx/>
                <a:latin typeface="+mj-lt"/>
                <a:ea typeface="+mn-ea"/>
                <a:cs typeface="+mn-cs"/>
              </a:rPr>
              <a:t>Interim reporting</a:t>
            </a:r>
          </a:p>
        </p:txBody>
      </p:sp>
      <p:sp>
        <p:nvSpPr>
          <p:cNvPr id="15" name="TextBox 14">
            <a:extLst>
              <a:ext uri="{FF2B5EF4-FFF2-40B4-BE49-F238E27FC236}">
                <a16:creationId xmlns:a16="http://schemas.microsoft.com/office/drawing/2014/main" id="{058AB4D6-DE89-09A6-6E05-8ED6ABEA3415}"/>
              </a:ext>
            </a:extLst>
          </p:cNvPr>
          <p:cNvSpPr txBox="1"/>
          <p:nvPr/>
        </p:nvSpPr>
        <p:spPr>
          <a:xfrm>
            <a:off x="6237167" y="2791299"/>
            <a:ext cx="15442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5200"/>
                </a:solidFill>
                <a:effectLst/>
                <a:uLnTx/>
                <a:uFillTx/>
                <a:latin typeface="+mj-lt"/>
                <a:ea typeface="+mn-ea"/>
                <a:cs typeface="+mn-cs"/>
              </a:rPr>
              <a:t>Qualitative – Stage 2</a:t>
            </a:r>
          </a:p>
        </p:txBody>
      </p:sp>
      <p:sp>
        <p:nvSpPr>
          <p:cNvPr id="16" name="TextBox 15">
            <a:extLst>
              <a:ext uri="{FF2B5EF4-FFF2-40B4-BE49-F238E27FC236}">
                <a16:creationId xmlns:a16="http://schemas.microsoft.com/office/drawing/2014/main" id="{11E7523A-5B96-80E7-FEFE-F64AB28DA0EB}"/>
              </a:ext>
            </a:extLst>
          </p:cNvPr>
          <p:cNvSpPr txBox="1"/>
          <p:nvPr/>
        </p:nvSpPr>
        <p:spPr>
          <a:xfrm>
            <a:off x="8150714" y="2916718"/>
            <a:ext cx="15442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5200"/>
                </a:solidFill>
                <a:effectLst/>
                <a:uLnTx/>
                <a:uFillTx/>
                <a:latin typeface="+mj-lt"/>
                <a:ea typeface="+mn-ea"/>
                <a:cs typeface="+mn-cs"/>
              </a:rPr>
              <a:t>Quantification</a:t>
            </a:r>
          </a:p>
        </p:txBody>
      </p:sp>
      <p:sp>
        <p:nvSpPr>
          <p:cNvPr id="25" name="Content Placeholder 4">
            <a:extLst>
              <a:ext uri="{FF2B5EF4-FFF2-40B4-BE49-F238E27FC236}">
                <a16:creationId xmlns:a16="http://schemas.microsoft.com/office/drawing/2014/main" id="{8657AE9B-0CB1-F1CB-5609-ED76EF6527AD}"/>
              </a:ext>
            </a:extLst>
          </p:cNvPr>
          <p:cNvSpPr txBox="1">
            <a:spLocks/>
          </p:cNvSpPr>
          <p:nvPr/>
        </p:nvSpPr>
        <p:spPr>
          <a:xfrm>
            <a:off x="465417" y="869806"/>
            <a:ext cx="11357155" cy="695013"/>
          </a:xfrm>
          <a:prstGeom prst="rect">
            <a:avLst/>
          </a:prstGeom>
        </p:spPr>
        <p:txBody>
          <a:bodyPr vert="horz" lIns="0" tIns="0" rIns="0" bIns="0" rtlCol="0" anchor="t" anchorCtr="0">
            <a:noAutofit/>
          </a:bodyPr>
          <a:lstStyle>
            <a:lvl1pPr marL="0" marR="5080" indent="0" algn="l" defTabSz="914400" rtl="0" eaLnBrk="1" latinLnBrk="0" hangingPunct="1">
              <a:lnSpc>
                <a:spcPts val="2000"/>
              </a:lnSpc>
              <a:spcBef>
                <a:spcPts val="0"/>
              </a:spcBef>
              <a:spcAft>
                <a:spcPts val="1000"/>
              </a:spcAft>
              <a:buFont typeface="Arial" panose="020B0604020202020204" pitchFamily="34" charset="0"/>
              <a:buNone/>
              <a:defRPr lang="en-US" sz="1400" b="1" kern="1200" spc="10">
                <a:solidFill>
                  <a:schemeClr val="accent1"/>
                </a:solidFill>
                <a:latin typeface="+mn-lt"/>
                <a:ea typeface="+mn-ea"/>
                <a:cs typeface="Calibri Light"/>
              </a:defRPr>
            </a:lvl1pPr>
            <a:lvl2pPr marL="0" indent="0" algn="l" defTabSz="914400" rtl="0" eaLnBrk="1" latinLnBrk="0" hangingPunct="1">
              <a:lnSpc>
                <a:spcPts val="2000"/>
              </a:lnSpc>
              <a:spcBef>
                <a:spcPts val="0"/>
              </a:spcBef>
              <a:spcAft>
                <a:spcPts val="0"/>
              </a:spcAft>
              <a:buClr>
                <a:srgbClr val="FF5200"/>
              </a:buClr>
              <a:buFont typeface="Calibri" panose="020F0502020204030204" pitchFamily="34" charset="0"/>
              <a:buNone/>
              <a:defRPr lang="en-US" sz="1400" kern="1200" dirty="0">
                <a:solidFill>
                  <a:schemeClr val="tx1"/>
                </a:solidFill>
                <a:latin typeface="+mj-lt"/>
                <a:ea typeface="+mn-ea"/>
                <a:cs typeface="+mn-cs"/>
              </a:defRPr>
            </a:lvl2pPr>
            <a:lvl3pPr marL="180000" indent="-180000" algn="l" defTabSz="914400" rtl="0" eaLnBrk="1" latinLnBrk="0" hangingPunct="1">
              <a:lnSpc>
                <a:spcPts val="2000"/>
              </a:lnSpc>
              <a:spcBef>
                <a:spcPts val="0"/>
              </a:spcBef>
              <a:spcAft>
                <a:spcPts val="0"/>
              </a:spcAft>
              <a:buClr>
                <a:srgbClr val="FF5200"/>
              </a:buClr>
              <a:buFont typeface="Calibri" panose="020F0502020204030204" pitchFamily="34" charset="0"/>
              <a:buChar char="–"/>
              <a:defRPr lang="en-US" sz="1400" kern="1200" dirty="0">
                <a:solidFill>
                  <a:schemeClr val="tx1"/>
                </a:solidFill>
                <a:latin typeface="+mj-lt"/>
                <a:ea typeface="+mn-ea"/>
                <a:cs typeface="+mn-cs"/>
              </a:defRPr>
            </a:lvl3pPr>
            <a:lvl4pPr marL="0" indent="0" algn="l" defTabSz="914400" rtl="0" eaLnBrk="1" latinLnBrk="0" hangingPunct="1">
              <a:lnSpc>
                <a:spcPts val="1800"/>
              </a:lnSpc>
              <a:spcBef>
                <a:spcPts val="0"/>
              </a:spcBef>
              <a:spcAft>
                <a:spcPts val="0"/>
              </a:spcAft>
              <a:buFont typeface="Arial" panose="020B0604020202020204" pitchFamily="34" charset="0"/>
              <a:buNone/>
              <a:defRPr sz="1200" kern="1200">
                <a:solidFill>
                  <a:schemeClr val="tx1"/>
                </a:solidFill>
                <a:latin typeface="+mj-lt"/>
                <a:ea typeface="+mn-ea"/>
                <a:cs typeface="+mn-cs"/>
              </a:defRPr>
            </a:lvl4pPr>
            <a:lvl5pPr marL="180000" indent="-180000" algn="l" defTabSz="914400" rtl="0" eaLnBrk="1" latinLnBrk="0" hangingPunct="1">
              <a:lnSpc>
                <a:spcPts val="1800"/>
              </a:lnSpc>
              <a:spcBef>
                <a:spcPts val="0"/>
              </a:spcBef>
              <a:spcAft>
                <a:spcPts val="0"/>
              </a:spcAft>
              <a:buClr>
                <a:srgbClr val="FF5200"/>
              </a:buClr>
              <a:buFont typeface="Calibri" panose="020F0502020204030204" pitchFamily="34" charset="0"/>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508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000" b="0" i="0" u="none" strike="noStrike" kern="1200" cap="none" spc="10" normalizeH="0" baseline="0" noProof="0" dirty="0">
                <a:ln>
                  <a:noFill/>
                </a:ln>
                <a:solidFill>
                  <a:srgbClr val="685C45"/>
                </a:solidFill>
                <a:effectLst/>
                <a:uLnTx/>
                <a:uFillTx/>
                <a:latin typeface="+mj-lt"/>
                <a:ea typeface="+mn-ea"/>
                <a:cs typeface="Calibri Light"/>
              </a:rPr>
              <a:t>The approach is summarised below. </a:t>
            </a:r>
          </a:p>
        </p:txBody>
      </p:sp>
      <p:sp>
        <p:nvSpPr>
          <p:cNvPr id="17" name="Rectangle 16">
            <a:extLst>
              <a:ext uri="{FF2B5EF4-FFF2-40B4-BE49-F238E27FC236}">
                <a16:creationId xmlns:a16="http://schemas.microsoft.com/office/drawing/2014/main" id="{F08784C3-1F70-1717-41B6-B902277BA99D}"/>
              </a:ext>
            </a:extLst>
          </p:cNvPr>
          <p:cNvSpPr/>
          <p:nvPr/>
        </p:nvSpPr>
        <p:spPr>
          <a:xfrm>
            <a:off x="8503074" y="1833193"/>
            <a:ext cx="792000" cy="82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500" dirty="0">
                <a:solidFill>
                  <a:srgbClr val="F8F8F8"/>
                </a:solidFill>
                <a:latin typeface="+mj-lt"/>
              </a:rPr>
              <a:t>%</a:t>
            </a:r>
          </a:p>
        </p:txBody>
      </p:sp>
      <p:sp>
        <p:nvSpPr>
          <p:cNvPr id="5" name="Slide Number Placeholder 2">
            <a:extLst>
              <a:ext uri="{FF2B5EF4-FFF2-40B4-BE49-F238E27FC236}">
                <a16:creationId xmlns:a16="http://schemas.microsoft.com/office/drawing/2014/main" id="{AF8F503A-DB23-D481-724D-6DCA42BD1C09}"/>
              </a:ext>
            </a:extLst>
          </p:cNvPr>
          <p:cNvSpPr>
            <a:spLocks noGrp="1"/>
          </p:cNvSpPr>
          <p:nvPr>
            <p:ph type="sldNum" sz="quarter" idx="12"/>
          </p:nvPr>
        </p:nvSpPr>
        <p:spPr>
          <a:xfrm>
            <a:off x="11431513" y="6521541"/>
            <a:ext cx="360000" cy="19993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0F188E-274D-49B2-AB27-2F89665B2F20}" type="slidenum">
              <a:rPr kumimoji="0" lang="en-GB" sz="1000" b="0" i="0" u="none" strike="noStrike" kern="1200" cap="none" spc="0" normalizeH="0" baseline="0" noProof="0" smtClean="0">
                <a:ln>
                  <a:noFill/>
                </a:ln>
                <a:solidFill>
                  <a:srgbClr val="8A816B"/>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000" b="0" i="0" u="none" strike="noStrike" kern="1200" cap="none" spc="0" normalizeH="0" baseline="0" noProof="0" dirty="0">
              <a:ln>
                <a:noFill/>
              </a:ln>
              <a:solidFill>
                <a:srgbClr val="8A816B"/>
              </a:solidFill>
              <a:effectLst/>
              <a:uLnTx/>
              <a:uFillTx/>
              <a:latin typeface="Calibri Light"/>
              <a:ea typeface="+mn-ea"/>
              <a:cs typeface="+mn-cs"/>
            </a:endParaRPr>
          </a:p>
        </p:txBody>
      </p:sp>
    </p:spTree>
    <p:extLst>
      <p:ext uri="{BB962C8B-B14F-4D97-AF65-F5344CB8AC3E}">
        <p14:creationId xmlns:p14="http://schemas.microsoft.com/office/powerpoint/2010/main" val="38071177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68384" y="3102453"/>
            <a:ext cx="2889504" cy="561600"/>
          </a:xfrm>
        </p:spPr>
        <p:txBody>
          <a:bodyPr/>
          <a:lstStyle/>
          <a:p>
            <a:r>
              <a:rPr lang="en-US" sz="1200" b="1" dirty="0"/>
              <a:t>Measuring Train Performance </a:t>
            </a:r>
            <a:br>
              <a:rPr lang="en-US" sz="1200" b="1" dirty="0"/>
            </a:br>
            <a:r>
              <a:rPr lang="en-US" sz="1200" b="1" dirty="0"/>
              <a:t>Research Debrief</a:t>
            </a:r>
            <a:br>
              <a:rPr lang="en-US" dirty="0"/>
            </a:br>
            <a:r>
              <a:rPr lang="en-US" dirty="0"/>
              <a:t>Prepared for Transport Focus </a:t>
            </a:r>
            <a:endParaRPr lang="en-GB" dirty="0"/>
          </a:p>
        </p:txBody>
      </p:sp>
      <p:sp>
        <p:nvSpPr>
          <p:cNvPr id="5" name="Subtitle 4"/>
          <p:cNvSpPr>
            <a:spLocks noGrp="1"/>
          </p:cNvSpPr>
          <p:nvPr>
            <p:ph type="subTitle" idx="1"/>
          </p:nvPr>
        </p:nvSpPr>
        <p:spPr/>
        <p:txBody>
          <a:bodyPr/>
          <a:lstStyle/>
          <a:p>
            <a:r>
              <a:rPr lang="en-US" dirty="0"/>
              <a:t>October 2024</a:t>
            </a:r>
          </a:p>
          <a:p>
            <a:r>
              <a:rPr lang="en-US" dirty="0"/>
              <a:t>Project number: 39050</a:t>
            </a:r>
          </a:p>
        </p:txBody>
      </p:sp>
      <p:sp>
        <p:nvSpPr>
          <p:cNvPr id="6" name="Text Placeholder 5"/>
          <p:cNvSpPr>
            <a:spLocks noGrp="1"/>
          </p:cNvSpPr>
          <p:nvPr>
            <p:ph type="body" sz="quarter" idx="10"/>
          </p:nvPr>
        </p:nvSpPr>
        <p:spPr/>
        <p:txBody>
          <a:bodyPr/>
          <a:lstStyle/>
          <a:p>
            <a:r>
              <a:rPr lang="en-US" dirty="0"/>
              <a:t>By John Connaughton – CEO</a:t>
            </a:r>
          </a:p>
          <a:p>
            <a:r>
              <a:rPr lang="en-US" dirty="0"/>
              <a:t>john.connaughton@illuminas.com  </a:t>
            </a:r>
          </a:p>
          <a:p>
            <a:r>
              <a:rPr lang="en-US" dirty="0"/>
              <a:t>T:  +44 (0)20 7909 0935</a:t>
            </a:r>
          </a:p>
          <a:p>
            <a:r>
              <a:rPr lang="en-US" dirty="0"/>
              <a:t>M: +44 (0)7946 277959</a:t>
            </a:r>
          </a:p>
        </p:txBody>
      </p:sp>
      <p:pic>
        <p:nvPicPr>
          <p:cNvPr id="7" name="Picture 4" descr="Image result for transport focus logo">
            <a:extLst>
              <a:ext uri="{FF2B5EF4-FFF2-40B4-BE49-F238E27FC236}">
                <a16:creationId xmlns:a16="http://schemas.microsoft.com/office/drawing/2014/main" id="{419CDE9C-42DE-4E7A-B9B3-F5790B9EBD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8560" y="2531020"/>
            <a:ext cx="1606143" cy="642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338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a:extLst>
              <a:ext uri="{FF2B5EF4-FFF2-40B4-BE49-F238E27FC236}">
                <a16:creationId xmlns:a16="http://schemas.microsoft.com/office/drawing/2014/main" id="{1E3EA48C-2C1C-4935-991A-06245F895B9F}"/>
              </a:ext>
            </a:extLst>
          </p:cNvPr>
          <p:cNvGraphicFramePr>
            <a:graphicFrameLocks noGrp="1"/>
          </p:cNvGraphicFramePr>
          <p:nvPr/>
        </p:nvGraphicFramePr>
        <p:xfrm>
          <a:off x="489631" y="1174380"/>
          <a:ext cx="6904685" cy="5309047"/>
        </p:xfrm>
        <a:graphic>
          <a:graphicData uri="http://schemas.openxmlformats.org/drawingml/2006/table">
            <a:tbl>
              <a:tblPr firstRow="1" bandRow="1">
                <a:tableStyleId>{5C22544A-7EE6-4342-B048-85BDC9FD1C3A}</a:tableStyleId>
              </a:tblPr>
              <a:tblGrid>
                <a:gridCol w="1276871">
                  <a:extLst>
                    <a:ext uri="{9D8B030D-6E8A-4147-A177-3AD203B41FA5}">
                      <a16:colId xmlns:a16="http://schemas.microsoft.com/office/drawing/2014/main" val="3731775182"/>
                    </a:ext>
                  </a:extLst>
                </a:gridCol>
                <a:gridCol w="1129098">
                  <a:extLst>
                    <a:ext uri="{9D8B030D-6E8A-4147-A177-3AD203B41FA5}">
                      <a16:colId xmlns:a16="http://schemas.microsoft.com/office/drawing/2014/main" val="231289344"/>
                    </a:ext>
                  </a:extLst>
                </a:gridCol>
                <a:gridCol w="936366">
                  <a:extLst>
                    <a:ext uri="{9D8B030D-6E8A-4147-A177-3AD203B41FA5}">
                      <a16:colId xmlns:a16="http://schemas.microsoft.com/office/drawing/2014/main" val="795972907"/>
                    </a:ext>
                  </a:extLst>
                </a:gridCol>
                <a:gridCol w="1200150">
                  <a:extLst>
                    <a:ext uri="{9D8B030D-6E8A-4147-A177-3AD203B41FA5}">
                      <a16:colId xmlns:a16="http://schemas.microsoft.com/office/drawing/2014/main" val="1415131293"/>
                    </a:ext>
                  </a:extLst>
                </a:gridCol>
                <a:gridCol w="1371600">
                  <a:extLst>
                    <a:ext uri="{9D8B030D-6E8A-4147-A177-3AD203B41FA5}">
                      <a16:colId xmlns:a16="http://schemas.microsoft.com/office/drawing/2014/main" val="3062633941"/>
                    </a:ext>
                  </a:extLst>
                </a:gridCol>
                <a:gridCol w="990600">
                  <a:extLst>
                    <a:ext uri="{9D8B030D-6E8A-4147-A177-3AD203B41FA5}">
                      <a16:colId xmlns:a16="http://schemas.microsoft.com/office/drawing/2014/main" val="2499888779"/>
                    </a:ext>
                  </a:extLst>
                </a:gridCol>
              </a:tblGrid>
              <a:tr h="2690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mj-lt"/>
                        </a:rPr>
                        <a:t>Region</a:t>
                      </a:r>
                      <a:endParaRPr lang="en-GB" sz="1000" dirty="0">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mj-lt"/>
                        </a:rPr>
                        <a:t>Type</a:t>
                      </a:r>
                      <a:endParaRPr lang="en-GB" sz="1000" dirty="0">
                        <a:latin typeface="+mj-lt"/>
                      </a:endParaRPr>
                    </a:p>
                  </a:txBody>
                  <a:tcPr anchor="ctr"/>
                </a:tc>
                <a:tc>
                  <a:txBody>
                    <a:bodyPr/>
                    <a:lstStyle/>
                    <a:p>
                      <a:pPr algn="ctr"/>
                      <a:r>
                        <a:rPr lang="en-GB" sz="1000" dirty="0">
                          <a:latin typeface="+mj-lt"/>
                        </a:rPr>
                        <a:t>Journey length</a:t>
                      </a:r>
                    </a:p>
                  </a:txBody>
                  <a:tcPr anchor="ctr"/>
                </a:tc>
                <a:tc>
                  <a:txBody>
                    <a:bodyPr/>
                    <a:lstStyle/>
                    <a:p>
                      <a:pPr algn="ctr"/>
                      <a:r>
                        <a:rPr lang="en-GB" sz="1000" dirty="0">
                          <a:latin typeface="+mj-lt"/>
                        </a:rPr>
                        <a:t>Journey frequency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lt1"/>
                          </a:solidFill>
                          <a:latin typeface="+mn-lt"/>
                          <a:ea typeface="+mn-ea"/>
                          <a:cs typeface="+mn-cs"/>
                        </a:rPr>
                        <a:t>Journey Purpose</a:t>
                      </a:r>
                      <a:endParaRPr lang="en-GB" sz="1000" b="1" kern="1200" dirty="0">
                        <a:solidFill>
                          <a:schemeClr val="lt1"/>
                        </a:solidFill>
                        <a:latin typeface="+mn-lt"/>
                        <a:ea typeface="+mn-ea"/>
                        <a:cs typeface="+mn-cs"/>
                      </a:endParaRPr>
                    </a:p>
                  </a:txBody>
                  <a:tcPr anchor="ctr"/>
                </a:tc>
                <a:tc>
                  <a:txBody>
                    <a:bodyPr/>
                    <a:lstStyle/>
                    <a:p>
                      <a:pPr algn="ctr"/>
                      <a:r>
                        <a:rPr lang="en-US" sz="1000" dirty="0">
                          <a:latin typeface="+mj-lt"/>
                        </a:rPr>
                        <a:t>Age</a:t>
                      </a:r>
                      <a:endParaRPr lang="en-GB" sz="1000" dirty="0">
                        <a:latin typeface="+mj-lt"/>
                      </a:endParaRPr>
                    </a:p>
                  </a:txBody>
                  <a:tcPr anchor="ctr"/>
                </a:tc>
                <a:extLst>
                  <a:ext uri="{0D108BD9-81ED-4DB2-BD59-A6C34878D82A}">
                    <a16:rowId xmlns:a16="http://schemas.microsoft.com/office/drawing/2014/main" val="2915048974"/>
                  </a:ext>
                </a:extLst>
              </a:tr>
              <a:tr h="360000">
                <a:tc rowSpan="2">
                  <a:txBody>
                    <a:bodyPr/>
                    <a:lstStyle/>
                    <a:p>
                      <a:pPr algn="ctr"/>
                      <a:r>
                        <a:rPr lang="en-US" sz="1000" dirty="0">
                          <a:latin typeface="+mj-lt"/>
                        </a:rPr>
                        <a:t>London</a:t>
                      </a:r>
                      <a:endParaRPr lang="en-GB" sz="1000" dirty="0">
                        <a:latin typeface="+mj-lt"/>
                      </a:endParaRPr>
                    </a:p>
                  </a:txBody>
                  <a:tcPr anchor="ctr"/>
                </a:tc>
                <a:tc>
                  <a:txBody>
                    <a:bodyPr/>
                    <a:lstStyle/>
                    <a:p>
                      <a:pPr algn="ctr" rtl="0" fontAlgn="base"/>
                      <a:r>
                        <a:rPr lang="en-GB" sz="1000" b="0" i="0" dirty="0">
                          <a:solidFill>
                            <a:schemeClr val="tx1"/>
                          </a:solidFill>
                          <a:effectLst/>
                          <a:latin typeface="+mj-lt"/>
                        </a:rPr>
                        <a:t>Urban/suburban </a:t>
                      </a:r>
                    </a:p>
                  </a:txBody>
                  <a:tcPr anchor="ctr"/>
                </a:tc>
                <a:tc>
                  <a:txBody>
                    <a:bodyPr/>
                    <a:lstStyle/>
                    <a:p>
                      <a:pPr algn="ctr"/>
                      <a:r>
                        <a:rPr lang="en-GB" sz="1000" dirty="0">
                          <a:solidFill>
                            <a:schemeClr val="tx1"/>
                          </a:solidFill>
                          <a:latin typeface="+mj-lt"/>
                        </a:rPr>
                        <a:t>Shorter</a:t>
                      </a:r>
                    </a:p>
                  </a:txBody>
                  <a:tcPr anchor="ctr"/>
                </a:tc>
                <a:tc>
                  <a:txBody>
                    <a:bodyPr/>
                    <a:lstStyle/>
                    <a:p>
                      <a:pPr algn="ctr"/>
                      <a:r>
                        <a:rPr lang="en-US" sz="1000" dirty="0">
                          <a:solidFill>
                            <a:schemeClr val="tx1"/>
                          </a:solidFill>
                          <a:latin typeface="+mj-lt"/>
                        </a:rPr>
                        <a:t>Frequent</a:t>
                      </a:r>
                      <a:endParaRPr lang="en-GB" sz="1000" dirty="0">
                        <a:solidFill>
                          <a:schemeClr val="tx1"/>
                        </a:solidFill>
                        <a:latin typeface="+mj-lt"/>
                      </a:endParaRPr>
                    </a:p>
                  </a:txBody>
                  <a:tcPr anchor="ctr"/>
                </a:tc>
                <a:tc>
                  <a:txBody>
                    <a:bodyPr/>
                    <a:lstStyle/>
                    <a:p>
                      <a:pPr algn="ctr"/>
                      <a:r>
                        <a:rPr lang="en-US" sz="1000" dirty="0">
                          <a:solidFill>
                            <a:schemeClr val="tx1"/>
                          </a:solidFill>
                          <a:latin typeface="+mj-lt"/>
                        </a:rPr>
                        <a:t>Commuting / Business</a:t>
                      </a:r>
                      <a:endParaRPr lang="en-GB" sz="1000" dirty="0">
                        <a:solidFill>
                          <a:schemeClr val="tx1"/>
                        </a:solidFill>
                        <a:latin typeface="+mj-lt"/>
                      </a:endParaRPr>
                    </a:p>
                  </a:txBody>
                  <a:tcPr anchor="ctr"/>
                </a:tc>
                <a:tc>
                  <a:txBody>
                    <a:bodyPr/>
                    <a:lstStyle/>
                    <a:p>
                      <a:pPr algn="ctr"/>
                      <a:r>
                        <a:rPr lang="en-US" sz="1000" dirty="0">
                          <a:latin typeface="+mj-lt"/>
                        </a:rPr>
                        <a:t>18-39</a:t>
                      </a:r>
                      <a:endParaRPr lang="en-GB" sz="1000" dirty="0">
                        <a:latin typeface="+mj-lt"/>
                      </a:endParaRPr>
                    </a:p>
                  </a:txBody>
                  <a:tcPr anchor="ctr"/>
                </a:tc>
                <a:extLst>
                  <a:ext uri="{0D108BD9-81ED-4DB2-BD59-A6C34878D82A}">
                    <a16:rowId xmlns:a16="http://schemas.microsoft.com/office/drawing/2014/main" val="1316959001"/>
                  </a:ext>
                </a:extLst>
              </a:tr>
              <a:tr h="360000">
                <a:tc vMerge="1">
                  <a:txBody>
                    <a:bodyPr/>
                    <a:lstStyle/>
                    <a:p>
                      <a:pPr algn="ctr"/>
                      <a:endParaRPr lang="en-GB" sz="1000">
                        <a:latin typeface="+mj-lt"/>
                      </a:endParaRP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mj-lt"/>
                          <a:ea typeface="+mn-ea"/>
                          <a:cs typeface="+mn-cs"/>
                        </a:rPr>
                        <a:t>Urban/suburban </a:t>
                      </a:r>
                    </a:p>
                  </a:txBody>
                  <a:tcPr anchor="ctr"/>
                </a:tc>
                <a:tc>
                  <a:txBody>
                    <a:bodyPr/>
                    <a:lstStyle/>
                    <a:p>
                      <a:pPr algn="ctr"/>
                      <a:r>
                        <a:rPr lang="en-US" sz="1000" dirty="0">
                          <a:solidFill>
                            <a:schemeClr val="tx1"/>
                          </a:solidFill>
                          <a:latin typeface="+mj-lt"/>
                        </a:rPr>
                        <a:t>Longer</a:t>
                      </a:r>
                      <a:endParaRPr lang="en-GB" sz="1000" dirty="0">
                        <a:solidFill>
                          <a:schemeClr val="tx1"/>
                        </a:solidFill>
                        <a:latin typeface="+mj-lt"/>
                      </a:endParaRPr>
                    </a:p>
                  </a:txBody>
                  <a:tcPr anchor="ctr"/>
                </a:tc>
                <a:tc>
                  <a:txBody>
                    <a:bodyPr/>
                    <a:lstStyle/>
                    <a:p>
                      <a:pPr algn="ctr"/>
                      <a:r>
                        <a:rPr lang="en-US" sz="1000" dirty="0">
                          <a:solidFill>
                            <a:schemeClr val="tx1"/>
                          </a:solidFill>
                          <a:latin typeface="+mj-lt"/>
                        </a:rPr>
                        <a:t>Infrequent</a:t>
                      </a:r>
                      <a:endParaRPr lang="en-GB" sz="1000" dirty="0">
                        <a:solidFill>
                          <a:schemeClr val="tx1"/>
                        </a:solidFill>
                        <a:latin typeface="+mj-lt"/>
                      </a:endParaRPr>
                    </a:p>
                  </a:txBody>
                  <a:tcPr anchor="ctr"/>
                </a:tc>
                <a:tc>
                  <a:txBody>
                    <a:bodyPr/>
                    <a:lstStyle/>
                    <a:p>
                      <a:pPr algn="ctr"/>
                      <a:r>
                        <a:rPr lang="en-US" sz="1000" dirty="0">
                          <a:solidFill>
                            <a:schemeClr val="tx1"/>
                          </a:solidFill>
                          <a:latin typeface="+mj-lt"/>
                        </a:rPr>
                        <a:t>Leisure / Personal</a:t>
                      </a:r>
                      <a:endParaRPr lang="en-GB" sz="1000" dirty="0">
                        <a:solidFill>
                          <a:schemeClr val="tx1"/>
                        </a:solidFill>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j-lt"/>
                          <a:ea typeface="+mn-ea"/>
                          <a:cs typeface="+mn-cs"/>
                        </a:rPr>
                        <a:t>40-59</a:t>
                      </a:r>
                      <a:endParaRPr lang="en-GB" sz="1000" kern="1200" dirty="0">
                        <a:solidFill>
                          <a:schemeClr val="dk1"/>
                        </a:solidFill>
                        <a:latin typeface="+mj-lt"/>
                        <a:ea typeface="+mn-ea"/>
                        <a:cs typeface="+mn-cs"/>
                      </a:endParaRPr>
                    </a:p>
                  </a:txBody>
                  <a:tcPr anchor="ctr"/>
                </a:tc>
                <a:extLst>
                  <a:ext uri="{0D108BD9-81ED-4DB2-BD59-A6C34878D82A}">
                    <a16:rowId xmlns:a16="http://schemas.microsoft.com/office/drawing/2014/main" val="2142769212"/>
                  </a:ext>
                </a:extLst>
              </a:tr>
              <a:tr h="360000">
                <a:tc rowSpan="2">
                  <a:txBody>
                    <a:bodyPr/>
                    <a:lstStyle/>
                    <a:p>
                      <a:pPr algn="ctr"/>
                      <a:r>
                        <a:rPr lang="en-US" sz="1000" dirty="0">
                          <a:latin typeface="+mj-lt"/>
                        </a:rPr>
                        <a:t>South East England</a:t>
                      </a:r>
                      <a:endParaRPr lang="en-GB" sz="1000" dirty="0">
                        <a:latin typeface="+mj-lt"/>
                      </a:endParaRP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mj-lt"/>
                          <a:ea typeface="+mn-ea"/>
                          <a:cs typeface="+mn-cs"/>
                        </a:rPr>
                        <a:t>Urban/suburban </a:t>
                      </a:r>
                      <a:r>
                        <a:rPr lang="en-GB" sz="1000" b="0" i="0" dirty="0">
                          <a:solidFill>
                            <a:schemeClr val="tx1"/>
                          </a:solidFill>
                          <a:effectLst/>
                          <a:latin typeface="+mj-lt"/>
                        </a:rPr>
                        <a:t> </a:t>
                      </a:r>
                    </a:p>
                  </a:txBody>
                  <a:tcPr anchor="ctr"/>
                </a:tc>
                <a:tc>
                  <a:txBody>
                    <a:bodyPr/>
                    <a:lstStyle/>
                    <a:p>
                      <a:pPr algn="ctr"/>
                      <a:r>
                        <a:rPr lang="en-GB" sz="1000" kern="1200" dirty="0">
                          <a:solidFill>
                            <a:schemeClr val="tx1"/>
                          </a:solidFill>
                          <a:latin typeface="+mj-lt"/>
                          <a:ea typeface="+mn-ea"/>
                          <a:cs typeface="+mn-cs"/>
                        </a:rPr>
                        <a:t>Longer</a:t>
                      </a:r>
                      <a:endParaRPr lang="en-GB" sz="1000" dirty="0">
                        <a:solidFill>
                          <a:schemeClr val="tx1"/>
                        </a:solidFill>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j-lt"/>
                          <a:ea typeface="+mn-ea"/>
                          <a:cs typeface="+mn-cs"/>
                        </a:rPr>
                        <a:t>Infrequent</a:t>
                      </a:r>
                      <a:endParaRPr lang="en-GB" sz="1000" dirty="0">
                        <a:solidFill>
                          <a:schemeClr val="tx1"/>
                        </a:solidFill>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j-lt"/>
                          <a:ea typeface="+mn-ea"/>
                          <a:cs typeface="+mn-cs"/>
                        </a:rPr>
                        <a:t>Commuting / Business</a:t>
                      </a:r>
                      <a:endParaRPr lang="en-GB" sz="1000" kern="1200" dirty="0">
                        <a:solidFill>
                          <a:schemeClr val="tx1"/>
                        </a:solidFill>
                        <a:latin typeface="+mj-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mj-lt"/>
                        </a:rPr>
                        <a:t>60+</a:t>
                      </a:r>
                      <a:endParaRPr lang="en-GB" sz="1000" dirty="0">
                        <a:latin typeface="+mj-lt"/>
                      </a:endParaRPr>
                    </a:p>
                  </a:txBody>
                  <a:tcPr anchor="ctr"/>
                </a:tc>
                <a:extLst>
                  <a:ext uri="{0D108BD9-81ED-4DB2-BD59-A6C34878D82A}">
                    <a16:rowId xmlns:a16="http://schemas.microsoft.com/office/drawing/2014/main" val="2056123015"/>
                  </a:ext>
                </a:extLst>
              </a:tr>
              <a:tr h="360000">
                <a:tc vMerge="1">
                  <a:txBody>
                    <a:bodyPr/>
                    <a:lstStyle/>
                    <a:p>
                      <a:pPr algn="ctr"/>
                      <a:endParaRPr lang="en-GB" sz="1000">
                        <a:latin typeface="+mj-lt"/>
                      </a:endParaRP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mj-lt"/>
                          <a:ea typeface="+mn-ea"/>
                          <a:cs typeface="+mn-cs"/>
                        </a:rPr>
                        <a:t>Urban/suburban </a:t>
                      </a:r>
                    </a:p>
                  </a:txBody>
                  <a:tcPr anchor="ctr"/>
                </a:tc>
                <a:tc>
                  <a:txBody>
                    <a:bodyPr/>
                    <a:lstStyle/>
                    <a:p>
                      <a:pPr algn="ctr"/>
                      <a:r>
                        <a:rPr lang="en-US" sz="1000" dirty="0">
                          <a:solidFill>
                            <a:schemeClr val="tx1"/>
                          </a:solidFill>
                          <a:latin typeface="+mj-lt"/>
                        </a:rPr>
                        <a:t>Shorter</a:t>
                      </a:r>
                      <a:endParaRPr lang="en-GB" sz="1000" dirty="0">
                        <a:solidFill>
                          <a:schemeClr val="tx1"/>
                        </a:solidFill>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j-lt"/>
                          <a:ea typeface="+mn-ea"/>
                          <a:cs typeface="+mn-cs"/>
                        </a:rPr>
                        <a:t>Frequent</a:t>
                      </a:r>
                      <a:endParaRPr lang="en-GB" sz="1000" dirty="0">
                        <a:solidFill>
                          <a:schemeClr val="tx1"/>
                        </a:solidFill>
                        <a:latin typeface="+mj-lt"/>
                      </a:endParaRPr>
                    </a:p>
                  </a:txBody>
                  <a:tcPr anchor="ctr"/>
                </a:tc>
                <a:tc>
                  <a:txBody>
                    <a:bodyPr/>
                    <a:lstStyle/>
                    <a:p>
                      <a:pPr algn="ctr"/>
                      <a:r>
                        <a:rPr lang="en-US" sz="1000" kern="1200" dirty="0">
                          <a:solidFill>
                            <a:schemeClr val="tx1"/>
                          </a:solidFill>
                          <a:latin typeface="+mj-lt"/>
                          <a:ea typeface="+mn-ea"/>
                          <a:cs typeface="+mn-cs"/>
                        </a:rPr>
                        <a:t>Leisure / Personal</a:t>
                      </a:r>
                      <a:endParaRPr lang="en-GB" sz="1000" kern="1200" dirty="0">
                        <a:solidFill>
                          <a:schemeClr val="tx1"/>
                        </a:solidFill>
                        <a:latin typeface="+mj-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j-lt"/>
                          <a:ea typeface="+mn-ea"/>
                          <a:cs typeface="+mn-cs"/>
                        </a:rPr>
                        <a:t>40-59</a:t>
                      </a:r>
                      <a:endParaRPr lang="en-GB" sz="1000" kern="1200" dirty="0">
                        <a:solidFill>
                          <a:schemeClr val="dk1"/>
                        </a:solidFill>
                        <a:latin typeface="+mj-lt"/>
                        <a:ea typeface="+mn-ea"/>
                        <a:cs typeface="+mn-cs"/>
                      </a:endParaRPr>
                    </a:p>
                  </a:txBody>
                  <a:tcPr anchor="ctr"/>
                </a:tc>
                <a:extLst>
                  <a:ext uri="{0D108BD9-81ED-4DB2-BD59-A6C34878D82A}">
                    <a16:rowId xmlns:a16="http://schemas.microsoft.com/office/drawing/2014/main" val="1097560771"/>
                  </a:ext>
                </a:extLst>
              </a:tr>
              <a:tr h="36000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mj-lt"/>
                        </a:rPr>
                        <a:t>North / Yorks &amp; Humber</a:t>
                      </a:r>
                      <a:endParaRPr lang="en-GB" sz="1000" dirty="0">
                        <a:latin typeface="+mj-lt"/>
                      </a:endParaRPr>
                    </a:p>
                  </a:txBody>
                  <a:tcPr anchor="ctr"/>
                </a:tc>
                <a:tc>
                  <a:txBody>
                    <a:bodyPr/>
                    <a:lstStyle/>
                    <a:p>
                      <a:pPr algn="ctr" rtl="0" fontAlgn="base"/>
                      <a:r>
                        <a:rPr lang="en-GB" sz="1000" b="0" i="0" kern="1200" dirty="0">
                          <a:solidFill>
                            <a:schemeClr val="tx1"/>
                          </a:solidFill>
                          <a:effectLst/>
                          <a:latin typeface="+mj-lt"/>
                          <a:ea typeface="+mn-ea"/>
                          <a:cs typeface="+mn-cs"/>
                        </a:rPr>
                        <a:t>Rural</a:t>
                      </a:r>
                      <a:endParaRPr lang="en-GB" sz="1000" b="0" i="0" dirty="0">
                        <a:solidFill>
                          <a:schemeClr val="tx1"/>
                        </a:solidFill>
                        <a:effectLst/>
                        <a:latin typeface="+mj-lt"/>
                      </a:endParaRPr>
                    </a:p>
                  </a:txBody>
                  <a:tcPr anchor="ctr"/>
                </a:tc>
                <a:tc>
                  <a:txBody>
                    <a:bodyPr/>
                    <a:lstStyle/>
                    <a:p>
                      <a:pPr algn="ctr"/>
                      <a:r>
                        <a:rPr lang="en-US" sz="1000" kern="1200" dirty="0">
                          <a:solidFill>
                            <a:schemeClr val="tx1"/>
                          </a:solidFill>
                          <a:latin typeface="+mj-lt"/>
                          <a:ea typeface="+mn-ea"/>
                          <a:cs typeface="+mn-cs"/>
                        </a:rPr>
                        <a:t>Shorter</a:t>
                      </a:r>
                      <a:endParaRPr lang="en-GB" sz="1000" dirty="0">
                        <a:solidFill>
                          <a:schemeClr val="tx1"/>
                        </a:solidFill>
                        <a:latin typeface="+mj-lt"/>
                      </a:endParaRPr>
                    </a:p>
                  </a:txBody>
                  <a:tcPr anchor="ctr"/>
                </a:tc>
                <a:tc>
                  <a:txBody>
                    <a:bodyPr/>
                    <a:lstStyle/>
                    <a:p>
                      <a:pPr algn="ctr"/>
                      <a:r>
                        <a:rPr lang="en-US" sz="1000" kern="1200" dirty="0">
                          <a:solidFill>
                            <a:schemeClr val="tx1"/>
                          </a:solidFill>
                          <a:latin typeface="+mj-lt"/>
                          <a:ea typeface="+mn-ea"/>
                          <a:cs typeface="+mn-cs"/>
                        </a:rPr>
                        <a:t>Infrequent</a:t>
                      </a:r>
                      <a:endParaRPr lang="en-GB" sz="1000" dirty="0">
                        <a:solidFill>
                          <a:schemeClr val="tx1"/>
                        </a:solidFill>
                        <a:latin typeface="+mj-lt"/>
                      </a:endParaRPr>
                    </a:p>
                  </a:txBody>
                  <a:tcPr anchor="ctr"/>
                </a:tc>
                <a:tc>
                  <a:txBody>
                    <a:bodyPr/>
                    <a:lstStyle/>
                    <a:p>
                      <a:pPr algn="ctr"/>
                      <a:r>
                        <a:rPr lang="en-US" sz="1000" kern="1200" dirty="0">
                          <a:solidFill>
                            <a:schemeClr val="tx1"/>
                          </a:solidFill>
                          <a:latin typeface="+mj-lt"/>
                          <a:ea typeface="+mn-ea"/>
                          <a:cs typeface="+mn-cs"/>
                        </a:rPr>
                        <a:t>Leisure / Personal</a:t>
                      </a:r>
                      <a:endParaRPr lang="en-GB" sz="1000" kern="1200" dirty="0">
                        <a:solidFill>
                          <a:schemeClr val="tx1"/>
                        </a:solidFill>
                        <a:latin typeface="+mj-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j-lt"/>
                          <a:ea typeface="+mn-ea"/>
                          <a:cs typeface="+mn-cs"/>
                        </a:rPr>
                        <a:t>18-39</a:t>
                      </a:r>
                      <a:endParaRPr lang="en-GB" sz="1000" kern="1200" dirty="0">
                        <a:solidFill>
                          <a:schemeClr val="dk1"/>
                        </a:solidFill>
                        <a:latin typeface="+mj-lt"/>
                        <a:ea typeface="+mn-ea"/>
                        <a:cs typeface="+mn-cs"/>
                      </a:endParaRPr>
                    </a:p>
                  </a:txBody>
                  <a:tcPr anchor="ctr"/>
                </a:tc>
                <a:extLst>
                  <a:ext uri="{0D108BD9-81ED-4DB2-BD59-A6C34878D82A}">
                    <a16:rowId xmlns:a16="http://schemas.microsoft.com/office/drawing/2014/main" val="1600464507"/>
                  </a:ext>
                </a:extLst>
              </a:tr>
              <a:tr h="36000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a:latin typeface="+mj-lt"/>
                      </a:endParaRP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mj-lt"/>
                          <a:ea typeface="+mn-ea"/>
                          <a:cs typeface="+mn-cs"/>
                        </a:rPr>
                        <a:t>Urban/suburban </a:t>
                      </a:r>
                    </a:p>
                  </a:txBody>
                  <a:tcPr anchor="ctr"/>
                </a:tc>
                <a:tc>
                  <a:txBody>
                    <a:bodyPr/>
                    <a:lstStyle/>
                    <a:p>
                      <a:pPr algn="ctr"/>
                      <a:r>
                        <a:rPr lang="en-US" sz="1000" dirty="0">
                          <a:solidFill>
                            <a:schemeClr val="tx1"/>
                          </a:solidFill>
                          <a:latin typeface="+mj-lt"/>
                        </a:rPr>
                        <a:t>Longer</a:t>
                      </a:r>
                      <a:endParaRPr lang="en-GB" sz="1000" dirty="0">
                        <a:solidFill>
                          <a:schemeClr val="tx1"/>
                        </a:solidFill>
                        <a:latin typeface="+mj-lt"/>
                      </a:endParaRPr>
                    </a:p>
                  </a:txBody>
                  <a:tcPr anchor="ctr"/>
                </a:tc>
                <a:tc>
                  <a:txBody>
                    <a:bodyPr/>
                    <a:lstStyle/>
                    <a:p>
                      <a:pPr algn="ctr"/>
                      <a:r>
                        <a:rPr lang="en-US" sz="1000" kern="1200" dirty="0">
                          <a:solidFill>
                            <a:schemeClr val="tx1"/>
                          </a:solidFill>
                          <a:latin typeface="+mj-lt"/>
                          <a:ea typeface="+mn-ea"/>
                          <a:cs typeface="+mn-cs"/>
                        </a:rPr>
                        <a:t>Frequent</a:t>
                      </a:r>
                      <a:endParaRPr lang="en-GB" sz="1000" dirty="0">
                        <a:solidFill>
                          <a:schemeClr val="tx1"/>
                        </a:solidFill>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j-lt"/>
                          <a:ea typeface="+mn-ea"/>
                          <a:cs typeface="+mn-cs"/>
                        </a:rPr>
                        <a:t>Commuting / Business</a:t>
                      </a:r>
                      <a:endParaRPr lang="en-GB" sz="1000" kern="1200" dirty="0">
                        <a:solidFill>
                          <a:schemeClr val="tx1"/>
                        </a:solidFill>
                        <a:latin typeface="+mj-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j-lt"/>
                          <a:ea typeface="+mn-ea"/>
                          <a:cs typeface="+mn-cs"/>
                        </a:rPr>
                        <a:t>60+</a:t>
                      </a:r>
                      <a:endParaRPr lang="en-GB" sz="1000" kern="1200" dirty="0">
                        <a:solidFill>
                          <a:schemeClr val="dk1"/>
                        </a:solidFill>
                        <a:latin typeface="+mj-lt"/>
                        <a:ea typeface="+mn-ea"/>
                        <a:cs typeface="+mn-cs"/>
                      </a:endParaRPr>
                    </a:p>
                  </a:txBody>
                  <a:tcPr anchor="ctr"/>
                </a:tc>
                <a:extLst>
                  <a:ext uri="{0D108BD9-81ED-4DB2-BD59-A6C34878D82A}">
                    <a16:rowId xmlns:a16="http://schemas.microsoft.com/office/drawing/2014/main" val="1973480362"/>
                  </a:ext>
                </a:extLst>
              </a:tr>
              <a:tr h="36000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mj-lt"/>
                        </a:rPr>
                        <a:t>East Midlands / East</a:t>
                      </a:r>
                      <a:endParaRPr lang="en-GB" sz="1000" dirty="0">
                        <a:latin typeface="+mj-lt"/>
                      </a:endParaRPr>
                    </a:p>
                  </a:txBody>
                  <a:tcPr anchor="ctr"/>
                </a:tc>
                <a:tc>
                  <a:txBody>
                    <a:bodyPr/>
                    <a:lstStyle/>
                    <a:p>
                      <a:pPr algn="ctr" rtl="0" fontAlgn="base"/>
                      <a:r>
                        <a:rPr lang="en-GB" sz="1000" b="0" i="0" kern="1200" dirty="0">
                          <a:solidFill>
                            <a:schemeClr val="tx1"/>
                          </a:solidFill>
                          <a:effectLst/>
                          <a:latin typeface="+mj-lt"/>
                          <a:ea typeface="+mn-ea"/>
                          <a:cs typeface="+mn-cs"/>
                        </a:rPr>
                        <a:t>Rural</a:t>
                      </a:r>
                      <a:endParaRPr lang="en-GB" sz="1000" b="0" i="0" dirty="0">
                        <a:solidFill>
                          <a:schemeClr val="tx1"/>
                        </a:solidFill>
                        <a:effectLst/>
                        <a:latin typeface="+mj-lt"/>
                      </a:endParaRPr>
                    </a:p>
                  </a:txBody>
                  <a:tcPr anchor="ctr"/>
                </a:tc>
                <a:tc>
                  <a:txBody>
                    <a:bodyPr/>
                    <a:lstStyle/>
                    <a:p>
                      <a:pPr algn="ctr"/>
                      <a:r>
                        <a:rPr lang="en-US" sz="1000" kern="1200" dirty="0">
                          <a:solidFill>
                            <a:schemeClr val="tx1"/>
                          </a:solidFill>
                          <a:latin typeface="+mj-lt"/>
                          <a:ea typeface="+mn-ea"/>
                          <a:cs typeface="+mn-cs"/>
                        </a:rPr>
                        <a:t>Shorter</a:t>
                      </a:r>
                      <a:endParaRPr lang="en-GB" sz="1000" dirty="0">
                        <a:solidFill>
                          <a:schemeClr val="tx1"/>
                        </a:solidFill>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j-lt"/>
                          <a:ea typeface="+mn-ea"/>
                          <a:cs typeface="+mn-cs"/>
                        </a:rPr>
                        <a:t>Infrequent</a:t>
                      </a:r>
                      <a:endParaRPr lang="en-GB" sz="1000" dirty="0">
                        <a:solidFill>
                          <a:schemeClr val="tx1"/>
                        </a:solidFill>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j-lt"/>
                          <a:ea typeface="+mn-ea"/>
                          <a:cs typeface="+mn-cs"/>
                        </a:rPr>
                        <a:t>Commuting / Business</a:t>
                      </a:r>
                      <a:endParaRPr lang="en-GB" sz="1000" kern="1200" dirty="0">
                        <a:solidFill>
                          <a:schemeClr val="tx1"/>
                        </a:solidFill>
                        <a:latin typeface="+mj-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j-lt"/>
                          <a:ea typeface="+mn-ea"/>
                          <a:cs typeface="+mn-cs"/>
                        </a:rPr>
                        <a:t>40-59</a:t>
                      </a:r>
                      <a:endParaRPr lang="en-GB" sz="1000" kern="1200" dirty="0">
                        <a:solidFill>
                          <a:schemeClr val="dk1"/>
                        </a:solidFill>
                        <a:latin typeface="+mj-lt"/>
                        <a:ea typeface="+mn-ea"/>
                        <a:cs typeface="+mn-cs"/>
                      </a:endParaRPr>
                    </a:p>
                  </a:txBody>
                  <a:tcPr anchor="ctr"/>
                </a:tc>
                <a:extLst>
                  <a:ext uri="{0D108BD9-81ED-4DB2-BD59-A6C34878D82A}">
                    <a16:rowId xmlns:a16="http://schemas.microsoft.com/office/drawing/2014/main" val="684414452"/>
                  </a:ext>
                </a:extLst>
              </a:tr>
              <a:tr h="36000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a:latin typeface="+mj-lt"/>
                      </a:endParaRP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mj-lt"/>
                          <a:ea typeface="+mn-ea"/>
                          <a:cs typeface="+mn-cs"/>
                        </a:rPr>
                        <a:t>Urban/suburban </a:t>
                      </a:r>
                    </a:p>
                  </a:txBody>
                  <a:tcPr anchor="ctr"/>
                </a:tc>
                <a:tc>
                  <a:txBody>
                    <a:bodyPr/>
                    <a:lstStyle/>
                    <a:p>
                      <a:pPr algn="ctr"/>
                      <a:r>
                        <a:rPr lang="en-US" sz="1000" dirty="0">
                          <a:solidFill>
                            <a:schemeClr val="tx1"/>
                          </a:solidFill>
                          <a:latin typeface="+mj-lt"/>
                        </a:rPr>
                        <a:t>Longer</a:t>
                      </a:r>
                      <a:endParaRPr lang="en-GB" sz="1000" dirty="0">
                        <a:solidFill>
                          <a:schemeClr val="tx1"/>
                        </a:solidFill>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j-lt"/>
                          <a:ea typeface="+mn-ea"/>
                          <a:cs typeface="+mn-cs"/>
                        </a:rPr>
                        <a:t>Frequent</a:t>
                      </a:r>
                      <a:endParaRPr lang="en-GB" sz="1000" dirty="0">
                        <a:solidFill>
                          <a:schemeClr val="tx1"/>
                        </a:solidFill>
                        <a:latin typeface="+mj-lt"/>
                      </a:endParaRPr>
                    </a:p>
                  </a:txBody>
                  <a:tcPr anchor="ctr"/>
                </a:tc>
                <a:tc>
                  <a:txBody>
                    <a:bodyPr/>
                    <a:lstStyle/>
                    <a:p>
                      <a:pPr algn="ctr"/>
                      <a:r>
                        <a:rPr lang="en-US" sz="1000" kern="1200" dirty="0">
                          <a:solidFill>
                            <a:schemeClr val="tx1"/>
                          </a:solidFill>
                          <a:latin typeface="+mj-lt"/>
                          <a:ea typeface="+mn-ea"/>
                          <a:cs typeface="+mn-cs"/>
                        </a:rPr>
                        <a:t>Leisure / Personal</a:t>
                      </a:r>
                      <a:endParaRPr lang="en-GB" sz="1000" kern="1200" dirty="0">
                        <a:solidFill>
                          <a:schemeClr val="tx1"/>
                        </a:solidFill>
                        <a:latin typeface="+mj-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j-lt"/>
                          <a:ea typeface="+mn-ea"/>
                          <a:cs typeface="+mn-cs"/>
                        </a:rPr>
                        <a:t>18-39</a:t>
                      </a:r>
                      <a:endParaRPr lang="en-GB" sz="1000" kern="1200" dirty="0">
                        <a:solidFill>
                          <a:schemeClr val="dk1"/>
                        </a:solidFill>
                        <a:latin typeface="+mj-lt"/>
                        <a:ea typeface="+mn-ea"/>
                        <a:cs typeface="+mn-cs"/>
                      </a:endParaRPr>
                    </a:p>
                  </a:txBody>
                  <a:tcPr anchor="ctr"/>
                </a:tc>
                <a:extLst>
                  <a:ext uri="{0D108BD9-81ED-4DB2-BD59-A6C34878D82A}">
                    <a16:rowId xmlns:a16="http://schemas.microsoft.com/office/drawing/2014/main" val="1178093713"/>
                  </a:ext>
                </a:extLst>
              </a:tr>
              <a:tr h="36000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mj-lt"/>
                        </a:rPr>
                        <a:t>West Midlands / South West</a:t>
                      </a:r>
                      <a:endParaRPr lang="en-GB" sz="1000" dirty="0">
                        <a:latin typeface="+mj-lt"/>
                      </a:endParaRPr>
                    </a:p>
                  </a:txBody>
                  <a:tcPr anchor="ctr"/>
                </a:tc>
                <a:tc>
                  <a:txBody>
                    <a:bodyPr/>
                    <a:lstStyle/>
                    <a:p>
                      <a:pPr algn="ctr" rtl="0" fontAlgn="base"/>
                      <a:r>
                        <a:rPr lang="en-US" sz="1000" b="0" i="0" dirty="0">
                          <a:solidFill>
                            <a:schemeClr val="tx1"/>
                          </a:solidFill>
                          <a:effectLst/>
                          <a:latin typeface="+mj-lt"/>
                        </a:rPr>
                        <a:t>Rural </a:t>
                      </a:r>
                    </a:p>
                  </a:txBody>
                  <a:tcPr anchor="ctr"/>
                </a:tc>
                <a:tc>
                  <a:txBody>
                    <a:bodyPr/>
                    <a:lstStyle/>
                    <a:p>
                      <a:pPr algn="ctr"/>
                      <a:r>
                        <a:rPr lang="en-US" sz="1000" dirty="0">
                          <a:solidFill>
                            <a:schemeClr val="tx1"/>
                          </a:solidFill>
                          <a:latin typeface="+mj-lt"/>
                        </a:rPr>
                        <a:t>Shorter</a:t>
                      </a:r>
                      <a:endParaRPr lang="en-GB" sz="1000" dirty="0">
                        <a:solidFill>
                          <a:schemeClr val="tx1"/>
                        </a:solidFill>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j-lt"/>
                          <a:ea typeface="+mn-ea"/>
                          <a:cs typeface="+mn-cs"/>
                        </a:rPr>
                        <a:t>Infrequent</a:t>
                      </a:r>
                      <a:endParaRPr lang="en-GB" sz="1000" dirty="0">
                        <a:solidFill>
                          <a:schemeClr val="tx1"/>
                        </a:solidFill>
                        <a:latin typeface="+mj-lt"/>
                      </a:endParaRPr>
                    </a:p>
                  </a:txBody>
                  <a:tcPr anchor="ctr"/>
                </a:tc>
                <a:tc>
                  <a:txBody>
                    <a:bodyPr/>
                    <a:lstStyle/>
                    <a:p>
                      <a:pPr algn="ctr"/>
                      <a:r>
                        <a:rPr lang="en-US" sz="1000" kern="1200" dirty="0">
                          <a:solidFill>
                            <a:schemeClr val="tx1"/>
                          </a:solidFill>
                          <a:latin typeface="+mj-lt"/>
                          <a:ea typeface="+mn-ea"/>
                          <a:cs typeface="+mn-cs"/>
                        </a:rPr>
                        <a:t>Leisure / Personal</a:t>
                      </a:r>
                      <a:endParaRPr lang="en-GB" sz="1000" kern="1200" dirty="0">
                        <a:solidFill>
                          <a:schemeClr val="tx1"/>
                        </a:solidFill>
                        <a:latin typeface="+mj-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j-lt"/>
                          <a:ea typeface="+mn-ea"/>
                          <a:cs typeface="+mn-cs"/>
                        </a:rPr>
                        <a:t>60+</a:t>
                      </a:r>
                      <a:endParaRPr lang="en-GB" sz="1000" kern="1200" dirty="0">
                        <a:solidFill>
                          <a:schemeClr val="dk1"/>
                        </a:solidFill>
                        <a:latin typeface="+mj-lt"/>
                        <a:ea typeface="+mn-ea"/>
                        <a:cs typeface="+mn-cs"/>
                      </a:endParaRPr>
                    </a:p>
                  </a:txBody>
                  <a:tcPr anchor="ctr"/>
                </a:tc>
                <a:extLst>
                  <a:ext uri="{0D108BD9-81ED-4DB2-BD59-A6C34878D82A}">
                    <a16:rowId xmlns:a16="http://schemas.microsoft.com/office/drawing/2014/main" val="2482752433"/>
                  </a:ext>
                </a:extLst>
              </a:tr>
              <a:tr h="36000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a:latin typeface="+mj-lt"/>
                      </a:endParaRP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mj-lt"/>
                          <a:ea typeface="+mn-ea"/>
                          <a:cs typeface="+mn-cs"/>
                        </a:rPr>
                        <a:t>Urban/suburban </a:t>
                      </a:r>
                    </a:p>
                  </a:txBody>
                  <a:tcPr anchor="ctr"/>
                </a:tc>
                <a:tc>
                  <a:txBody>
                    <a:bodyPr/>
                    <a:lstStyle/>
                    <a:p>
                      <a:pPr algn="ctr"/>
                      <a:r>
                        <a:rPr lang="en-US" sz="1000" dirty="0">
                          <a:solidFill>
                            <a:schemeClr val="tx1"/>
                          </a:solidFill>
                          <a:latin typeface="+mj-lt"/>
                        </a:rPr>
                        <a:t>Longer</a:t>
                      </a:r>
                      <a:endParaRPr lang="en-GB" sz="1000" dirty="0">
                        <a:solidFill>
                          <a:schemeClr val="tx1"/>
                        </a:solidFill>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j-lt"/>
                          <a:ea typeface="+mn-ea"/>
                          <a:cs typeface="+mn-cs"/>
                        </a:rPr>
                        <a:t>Frequent</a:t>
                      </a:r>
                      <a:endParaRPr lang="en-GB" sz="1000" dirty="0">
                        <a:solidFill>
                          <a:schemeClr val="tx1"/>
                        </a:solidFill>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j-lt"/>
                          <a:ea typeface="+mn-ea"/>
                          <a:cs typeface="+mn-cs"/>
                        </a:rPr>
                        <a:t>Commuting / Business</a:t>
                      </a:r>
                      <a:endParaRPr lang="en-GB" sz="1000" kern="1200" dirty="0">
                        <a:solidFill>
                          <a:schemeClr val="tx1"/>
                        </a:solidFill>
                        <a:latin typeface="+mj-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j-lt"/>
                          <a:ea typeface="+mn-ea"/>
                          <a:cs typeface="+mn-cs"/>
                        </a:rPr>
                        <a:t>40-59</a:t>
                      </a:r>
                      <a:endParaRPr lang="en-GB" sz="1000" kern="1200" dirty="0">
                        <a:solidFill>
                          <a:schemeClr val="dk1"/>
                        </a:solidFill>
                        <a:latin typeface="+mj-lt"/>
                        <a:ea typeface="+mn-ea"/>
                        <a:cs typeface="+mn-cs"/>
                      </a:endParaRPr>
                    </a:p>
                  </a:txBody>
                  <a:tcPr anchor="ctr"/>
                </a:tc>
                <a:extLst>
                  <a:ext uri="{0D108BD9-81ED-4DB2-BD59-A6C34878D82A}">
                    <a16:rowId xmlns:a16="http://schemas.microsoft.com/office/drawing/2014/main" val="861589196"/>
                  </a:ext>
                </a:extLst>
              </a:tr>
              <a:tr h="36000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mj-lt"/>
                        </a:rPr>
                        <a:t>Scotland</a:t>
                      </a:r>
                    </a:p>
                  </a:txBody>
                  <a:tcPr anchor="ctr">
                    <a:solidFill>
                      <a:srgbClr val="FFD0C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mj-lt"/>
                          <a:ea typeface="+mn-ea"/>
                          <a:cs typeface="+mn-cs"/>
                        </a:rPr>
                        <a:t>Rural</a:t>
                      </a:r>
                      <a:endParaRPr lang="en-GB" sz="1000" dirty="0">
                        <a:solidFill>
                          <a:schemeClr val="tx1"/>
                        </a:solidFill>
                        <a:latin typeface="+mj-lt"/>
                      </a:endParaRPr>
                    </a:p>
                  </a:txBody>
                  <a:tcPr anchor="ctr">
                    <a:solidFill>
                      <a:srgbClr val="FFD0CB"/>
                    </a:solidFill>
                  </a:tcPr>
                </a:tc>
                <a:tc>
                  <a:txBody>
                    <a:bodyPr/>
                    <a:lstStyle/>
                    <a:p>
                      <a:pPr algn="ctr"/>
                      <a:r>
                        <a:rPr lang="en-US" sz="1000" dirty="0">
                          <a:solidFill>
                            <a:schemeClr val="tx1"/>
                          </a:solidFill>
                          <a:latin typeface="+mj-lt"/>
                        </a:rPr>
                        <a:t>Longer</a:t>
                      </a:r>
                      <a:endParaRPr lang="en-GB" sz="1000" dirty="0">
                        <a:solidFill>
                          <a:schemeClr val="tx1"/>
                        </a:solidFill>
                        <a:latin typeface="+mj-lt"/>
                      </a:endParaRPr>
                    </a:p>
                  </a:txBody>
                  <a:tcPr anchor="ctr">
                    <a:solidFill>
                      <a:srgbClr val="FFD0CB"/>
                    </a:solidFill>
                  </a:tcPr>
                </a:tc>
                <a:tc>
                  <a:txBody>
                    <a:bodyPr/>
                    <a:lstStyle/>
                    <a:p>
                      <a:pPr algn="ctr"/>
                      <a:r>
                        <a:rPr lang="en-US" sz="1000" kern="1200" dirty="0">
                          <a:solidFill>
                            <a:schemeClr val="tx1"/>
                          </a:solidFill>
                          <a:latin typeface="+mj-lt"/>
                          <a:ea typeface="+mn-ea"/>
                          <a:cs typeface="+mn-cs"/>
                        </a:rPr>
                        <a:t>Infrequent</a:t>
                      </a:r>
                      <a:endParaRPr lang="en-GB" sz="1000" dirty="0">
                        <a:solidFill>
                          <a:schemeClr val="tx1"/>
                        </a:solidFill>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j-lt"/>
                          <a:ea typeface="+mn-ea"/>
                          <a:cs typeface="+mn-cs"/>
                        </a:rPr>
                        <a:t>Commuting / Business</a:t>
                      </a:r>
                      <a:endParaRPr lang="en-GB" sz="1000" kern="1200" dirty="0">
                        <a:solidFill>
                          <a:schemeClr val="tx1"/>
                        </a:solidFill>
                        <a:latin typeface="+mj-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j-lt"/>
                          <a:ea typeface="+mn-ea"/>
                          <a:cs typeface="+mn-cs"/>
                        </a:rPr>
                        <a:t>18-39</a:t>
                      </a:r>
                      <a:endParaRPr lang="en-GB" sz="1000" kern="1200" dirty="0">
                        <a:solidFill>
                          <a:schemeClr val="dk1"/>
                        </a:solidFill>
                        <a:latin typeface="+mj-lt"/>
                        <a:ea typeface="+mn-ea"/>
                        <a:cs typeface="+mn-cs"/>
                      </a:endParaRPr>
                    </a:p>
                  </a:txBody>
                  <a:tcPr anchor="ctr"/>
                </a:tc>
                <a:extLst>
                  <a:ext uri="{0D108BD9-81ED-4DB2-BD59-A6C34878D82A}">
                    <a16:rowId xmlns:a16="http://schemas.microsoft.com/office/drawing/2014/main" val="629232451"/>
                  </a:ext>
                </a:extLst>
              </a:tr>
              <a:tr h="360000">
                <a:tc vMerge="1">
                  <a:txBody>
                    <a:bodyPr/>
                    <a:lstStyle/>
                    <a:p>
                      <a:endParaRP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mj-lt"/>
                          <a:ea typeface="+mn-ea"/>
                          <a:cs typeface="+mn-cs"/>
                        </a:rPr>
                        <a:t>Urban/suburban </a:t>
                      </a:r>
                    </a:p>
                  </a:txBody>
                  <a:tcPr anchor="ctr"/>
                </a:tc>
                <a:tc>
                  <a:txBody>
                    <a:bodyPr/>
                    <a:lstStyle/>
                    <a:p>
                      <a:pPr algn="ctr"/>
                      <a:r>
                        <a:rPr lang="en-US" sz="1000" dirty="0">
                          <a:solidFill>
                            <a:schemeClr val="tx1"/>
                          </a:solidFill>
                          <a:latin typeface="+mj-lt"/>
                        </a:rPr>
                        <a:t>Shorter</a:t>
                      </a:r>
                      <a:endParaRPr lang="en-GB" sz="1000" dirty="0">
                        <a:solidFill>
                          <a:schemeClr val="tx1"/>
                        </a:solidFill>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j-lt"/>
                          <a:ea typeface="+mn-ea"/>
                          <a:cs typeface="+mn-cs"/>
                        </a:rPr>
                        <a:t>Frequent</a:t>
                      </a:r>
                      <a:endParaRPr lang="en-GB" sz="1000" dirty="0">
                        <a:solidFill>
                          <a:schemeClr val="tx1"/>
                        </a:solidFill>
                        <a:latin typeface="+mj-lt"/>
                      </a:endParaRPr>
                    </a:p>
                  </a:txBody>
                  <a:tcPr anchor="ctr"/>
                </a:tc>
                <a:tc>
                  <a:txBody>
                    <a:bodyPr/>
                    <a:lstStyle/>
                    <a:p>
                      <a:pPr algn="ctr"/>
                      <a:r>
                        <a:rPr lang="en-US" sz="1000" kern="1200" dirty="0">
                          <a:solidFill>
                            <a:schemeClr val="tx1"/>
                          </a:solidFill>
                          <a:latin typeface="+mj-lt"/>
                          <a:ea typeface="+mn-ea"/>
                          <a:cs typeface="+mn-cs"/>
                        </a:rPr>
                        <a:t>Leisure / Personal</a:t>
                      </a:r>
                      <a:endParaRPr lang="en-GB" sz="1000" kern="1200" dirty="0">
                        <a:solidFill>
                          <a:schemeClr val="tx1"/>
                        </a:solidFill>
                        <a:latin typeface="+mj-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j-lt"/>
                          <a:ea typeface="+mn-ea"/>
                          <a:cs typeface="+mn-cs"/>
                        </a:rPr>
                        <a:t>60+</a:t>
                      </a:r>
                      <a:endParaRPr lang="en-GB" sz="1000" kern="1200" dirty="0">
                        <a:solidFill>
                          <a:schemeClr val="dk1"/>
                        </a:solidFill>
                        <a:latin typeface="+mj-lt"/>
                        <a:ea typeface="+mn-ea"/>
                        <a:cs typeface="+mn-cs"/>
                      </a:endParaRPr>
                    </a:p>
                  </a:txBody>
                  <a:tcPr anchor="ctr"/>
                </a:tc>
                <a:extLst>
                  <a:ext uri="{0D108BD9-81ED-4DB2-BD59-A6C34878D82A}">
                    <a16:rowId xmlns:a16="http://schemas.microsoft.com/office/drawing/2014/main" val="4249017323"/>
                  </a:ext>
                </a:extLst>
              </a:tr>
              <a:tr h="36000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mj-lt"/>
                        </a:rPr>
                        <a:t>Wales</a:t>
                      </a:r>
                      <a:endParaRPr lang="en-GB" sz="1000" dirty="0">
                        <a:latin typeface="+mj-lt"/>
                      </a:endParaRPr>
                    </a:p>
                  </a:txBody>
                  <a:tcPr anchor="ctr">
                    <a:solidFill>
                      <a:srgbClr val="FFD0C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mj-lt"/>
                          <a:ea typeface="+mn-ea"/>
                          <a:cs typeface="+mn-cs"/>
                        </a:rPr>
                        <a:t>Rural</a:t>
                      </a:r>
                      <a:endParaRPr lang="en-GB" sz="1000" dirty="0">
                        <a:solidFill>
                          <a:schemeClr val="tx1"/>
                        </a:solidFill>
                        <a:latin typeface="+mj-lt"/>
                      </a:endParaRPr>
                    </a:p>
                  </a:txBody>
                  <a:tcPr anchor="ctr">
                    <a:solidFill>
                      <a:srgbClr val="FFD0CB"/>
                    </a:solidFill>
                  </a:tcPr>
                </a:tc>
                <a:tc>
                  <a:txBody>
                    <a:bodyPr/>
                    <a:lstStyle/>
                    <a:p>
                      <a:pPr algn="ctr"/>
                      <a:r>
                        <a:rPr lang="en-US" sz="1000" dirty="0">
                          <a:solidFill>
                            <a:schemeClr val="tx1"/>
                          </a:solidFill>
                          <a:latin typeface="+mj-lt"/>
                        </a:rPr>
                        <a:t>Longer</a:t>
                      </a:r>
                      <a:endParaRPr lang="en-GB" sz="1000" dirty="0">
                        <a:solidFill>
                          <a:schemeClr val="tx1"/>
                        </a:solidFill>
                        <a:latin typeface="+mj-lt"/>
                      </a:endParaRPr>
                    </a:p>
                  </a:txBody>
                  <a:tcPr anchor="ctr">
                    <a:solidFill>
                      <a:srgbClr val="FFD0CB"/>
                    </a:solidFill>
                  </a:tcPr>
                </a:tc>
                <a:tc>
                  <a:txBody>
                    <a:bodyPr/>
                    <a:lstStyle/>
                    <a:p>
                      <a:pPr algn="ctr"/>
                      <a:r>
                        <a:rPr lang="en-US" sz="1000" kern="1200" dirty="0">
                          <a:solidFill>
                            <a:schemeClr val="tx1"/>
                          </a:solidFill>
                          <a:latin typeface="+mj-lt"/>
                          <a:ea typeface="+mn-ea"/>
                          <a:cs typeface="+mn-cs"/>
                        </a:rPr>
                        <a:t>Infrequent</a:t>
                      </a:r>
                      <a:endParaRPr lang="en-GB" sz="1000" dirty="0">
                        <a:solidFill>
                          <a:schemeClr val="tx1"/>
                        </a:solidFill>
                        <a:latin typeface="+mj-lt"/>
                      </a:endParaRPr>
                    </a:p>
                  </a:txBody>
                  <a:tcPr anchor="ctr"/>
                </a:tc>
                <a:tc>
                  <a:txBody>
                    <a:bodyPr/>
                    <a:lstStyle/>
                    <a:p>
                      <a:pPr algn="ctr"/>
                      <a:r>
                        <a:rPr lang="en-US" sz="1000" kern="1200" dirty="0">
                          <a:solidFill>
                            <a:schemeClr val="tx1"/>
                          </a:solidFill>
                          <a:latin typeface="+mj-lt"/>
                          <a:ea typeface="+mn-ea"/>
                          <a:cs typeface="+mn-cs"/>
                        </a:rPr>
                        <a:t>Leisure / Personal</a:t>
                      </a:r>
                      <a:endParaRPr lang="en-GB" sz="1000" kern="1200" dirty="0">
                        <a:solidFill>
                          <a:schemeClr val="tx1"/>
                        </a:solidFill>
                        <a:latin typeface="+mj-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j-lt"/>
                          <a:ea typeface="+mn-ea"/>
                          <a:cs typeface="+mn-cs"/>
                        </a:rPr>
                        <a:t>40-59</a:t>
                      </a:r>
                      <a:endParaRPr lang="en-GB" sz="1000" kern="1200" dirty="0">
                        <a:solidFill>
                          <a:schemeClr val="dk1"/>
                        </a:solidFill>
                        <a:latin typeface="+mj-lt"/>
                        <a:ea typeface="+mn-ea"/>
                        <a:cs typeface="+mn-cs"/>
                      </a:endParaRPr>
                    </a:p>
                  </a:txBody>
                  <a:tcPr anchor="ctr"/>
                </a:tc>
                <a:extLst>
                  <a:ext uri="{0D108BD9-81ED-4DB2-BD59-A6C34878D82A}">
                    <a16:rowId xmlns:a16="http://schemas.microsoft.com/office/drawing/2014/main" val="737689803"/>
                  </a:ext>
                </a:extLst>
              </a:tr>
              <a:tr h="36000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a:latin typeface="+mj-lt"/>
                      </a:endParaRPr>
                    </a:p>
                  </a:txBody>
                  <a:tcPr anchor="ctr">
                    <a:solidFill>
                      <a:srgbClr val="FFE9E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mj-lt"/>
                          <a:ea typeface="+mn-ea"/>
                          <a:cs typeface="+mn-cs"/>
                        </a:rPr>
                        <a:t>Urban/suburban </a:t>
                      </a:r>
                    </a:p>
                  </a:txBody>
                  <a:tcPr anchor="ctr">
                    <a:solidFill>
                      <a:srgbClr val="FFE9E7"/>
                    </a:solidFill>
                  </a:tcPr>
                </a:tc>
                <a:tc>
                  <a:txBody>
                    <a:bodyPr/>
                    <a:lstStyle/>
                    <a:p>
                      <a:pPr algn="ctr"/>
                      <a:r>
                        <a:rPr lang="en-US" sz="1000" dirty="0">
                          <a:solidFill>
                            <a:schemeClr val="tx1"/>
                          </a:solidFill>
                          <a:latin typeface="+mj-lt"/>
                        </a:rPr>
                        <a:t>Shorter</a:t>
                      </a:r>
                      <a:endParaRPr lang="en-GB" sz="1000" dirty="0">
                        <a:solidFill>
                          <a:schemeClr val="tx1"/>
                        </a:solidFill>
                        <a:latin typeface="+mj-lt"/>
                      </a:endParaRPr>
                    </a:p>
                  </a:txBody>
                  <a:tcPr anchor="ctr">
                    <a:solidFill>
                      <a:srgbClr val="FFE9E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j-lt"/>
                          <a:ea typeface="+mn-ea"/>
                          <a:cs typeface="+mn-cs"/>
                        </a:rPr>
                        <a:t>Frequent</a:t>
                      </a:r>
                      <a:endParaRPr lang="en-GB" sz="1000" dirty="0">
                        <a:solidFill>
                          <a:schemeClr val="tx1"/>
                        </a:solidFill>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j-lt"/>
                          <a:ea typeface="+mn-ea"/>
                          <a:cs typeface="+mn-cs"/>
                        </a:rPr>
                        <a:t>Commuting / Business</a:t>
                      </a:r>
                      <a:endParaRPr lang="en-GB" sz="1000" kern="1200" dirty="0">
                        <a:solidFill>
                          <a:schemeClr val="tx1"/>
                        </a:solidFill>
                        <a:latin typeface="+mj-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j-lt"/>
                          <a:ea typeface="+mn-ea"/>
                          <a:cs typeface="+mn-cs"/>
                        </a:rPr>
                        <a:t>18-39</a:t>
                      </a:r>
                      <a:endParaRPr lang="en-GB" sz="1000" kern="1200" dirty="0">
                        <a:solidFill>
                          <a:schemeClr val="dk1"/>
                        </a:solidFill>
                        <a:latin typeface="+mj-lt"/>
                        <a:ea typeface="+mn-ea"/>
                        <a:cs typeface="+mn-cs"/>
                      </a:endParaRPr>
                    </a:p>
                  </a:txBody>
                  <a:tcPr anchor="ctr"/>
                </a:tc>
                <a:extLst>
                  <a:ext uri="{0D108BD9-81ED-4DB2-BD59-A6C34878D82A}">
                    <a16:rowId xmlns:a16="http://schemas.microsoft.com/office/drawing/2014/main" val="3587297141"/>
                  </a:ext>
                </a:extLst>
              </a:tr>
            </a:tbl>
          </a:graphicData>
        </a:graphic>
      </p:graphicFrame>
      <p:sp>
        <p:nvSpPr>
          <p:cNvPr id="3" name="TextBox 2">
            <a:extLst>
              <a:ext uri="{FF2B5EF4-FFF2-40B4-BE49-F238E27FC236}">
                <a16:creationId xmlns:a16="http://schemas.microsoft.com/office/drawing/2014/main" id="{EA0A7ED9-8887-FA87-2393-10FA6D77B787}"/>
              </a:ext>
            </a:extLst>
          </p:cNvPr>
          <p:cNvSpPr txBox="1"/>
          <p:nvPr/>
        </p:nvSpPr>
        <p:spPr>
          <a:xfrm>
            <a:off x="7635692" y="1864493"/>
            <a:ext cx="3975821" cy="2054094"/>
          </a:xfrm>
          <a:prstGeom prst="rect">
            <a:avLst/>
          </a:prstGeom>
        </p:spPr>
        <p:txBody>
          <a:bodyPr vert="horz" wrap="square" lIns="0" tIns="0" rIns="0" bIns="0" rtlCol="0" anchor="t" anchorCtr="0">
            <a:noAutofit/>
          </a:bodyPr>
          <a:lstStyle/>
          <a:p>
            <a:pPr>
              <a:buClr>
                <a:schemeClr val="accent1"/>
              </a:buClr>
            </a:pPr>
            <a:r>
              <a:rPr lang="en-GB" sz="1200" b="1" dirty="0">
                <a:latin typeface="+mj-lt"/>
              </a:rPr>
              <a:t>Additional criteria:</a:t>
            </a:r>
          </a:p>
          <a:p>
            <a:pPr>
              <a:buClr>
                <a:schemeClr val="accent1"/>
              </a:buClr>
            </a:pPr>
            <a:endParaRPr lang="en-GB" sz="1200" b="1" dirty="0">
              <a:latin typeface="+mj-lt"/>
            </a:endParaRPr>
          </a:p>
          <a:p>
            <a:pPr marL="180975" indent="-180975">
              <a:buClr>
                <a:schemeClr val="accent1"/>
              </a:buClr>
              <a:buFont typeface="Calibri Light" panose="020F0302020204030204" pitchFamily="34" charset="0"/>
              <a:buChar char="–"/>
            </a:pPr>
            <a:r>
              <a:rPr lang="en-GB" sz="1200" dirty="0">
                <a:latin typeface="+mj-lt"/>
              </a:rPr>
              <a:t>Mix of direct services and connections per group</a:t>
            </a:r>
            <a:endParaRPr lang="en-GB" sz="1200" dirty="0">
              <a:latin typeface="+mj-lt"/>
              <a:ea typeface="Calibri Light"/>
              <a:cs typeface="Calibri Light"/>
            </a:endParaRPr>
          </a:p>
          <a:p>
            <a:pPr marL="180975" indent="-180975">
              <a:buClr>
                <a:schemeClr val="accent1"/>
              </a:buClr>
              <a:buFont typeface="Calibri Light" panose="020F0302020204030204" pitchFamily="34" charset="0"/>
              <a:buChar char="–"/>
            </a:pPr>
            <a:r>
              <a:rPr lang="en-US" sz="1200" dirty="0">
                <a:latin typeface="+mj-lt"/>
              </a:rPr>
              <a:t>'Frequent' defined as using the railway at least once every other week</a:t>
            </a:r>
          </a:p>
          <a:p>
            <a:pPr marL="180975" indent="-180975">
              <a:buClr>
                <a:schemeClr val="accent1"/>
              </a:buClr>
              <a:buFont typeface="Calibri Light" panose="020F0302020204030204" pitchFamily="34" charset="0"/>
              <a:buChar char="–"/>
            </a:pPr>
            <a:r>
              <a:rPr lang="en-US" sz="1200" dirty="0">
                <a:latin typeface="+mj-lt"/>
              </a:rPr>
              <a:t>'Infrequent' defined as using the railway at least once every other month</a:t>
            </a:r>
            <a:endParaRPr lang="en-US" sz="1200" dirty="0">
              <a:latin typeface="+mj-lt"/>
              <a:ea typeface="Calibri Light"/>
              <a:cs typeface="Calibri Light"/>
            </a:endParaRPr>
          </a:p>
          <a:p>
            <a:pPr marL="180975" indent="-180975">
              <a:buClr>
                <a:schemeClr val="accent1"/>
              </a:buClr>
              <a:buFont typeface="Calibri Light" panose="020F0302020204030204" pitchFamily="34" charset="0"/>
              <a:buChar char="–"/>
            </a:pPr>
            <a:r>
              <a:rPr lang="en-GB" sz="1200" dirty="0">
                <a:latin typeface="+mj-lt"/>
              </a:rPr>
              <a:t>Across the sample, minimum 20% BAME respondents</a:t>
            </a:r>
            <a:endParaRPr lang="en-GB" sz="1200" dirty="0">
              <a:latin typeface="+mj-lt"/>
              <a:ea typeface="Calibri Light"/>
              <a:cs typeface="Calibri Light"/>
            </a:endParaRPr>
          </a:p>
          <a:p>
            <a:pPr marL="180975" indent="-180975">
              <a:buClr>
                <a:schemeClr val="accent1"/>
              </a:buClr>
              <a:buFont typeface="Calibri Light" panose="020F0302020204030204" pitchFamily="34" charset="0"/>
              <a:buChar char="–"/>
            </a:pPr>
            <a:r>
              <a:rPr lang="en-GB" sz="1200" dirty="0">
                <a:latin typeface="+mj-lt"/>
              </a:rPr>
              <a:t>Across the sample, minimum 15% to have a disability</a:t>
            </a:r>
            <a:endParaRPr lang="en-GB" sz="1200" dirty="0">
              <a:latin typeface="+mj-lt"/>
              <a:ea typeface="Calibri Light"/>
              <a:cs typeface="Calibri Light"/>
            </a:endParaRPr>
          </a:p>
          <a:p>
            <a:pPr marL="180975" indent="-180975">
              <a:buClr>
                <a:schemeClr val="accent1"/>
              </a:buClr>
              <a:buFont typeface="Calibri Light" panose="020F0302020204030204" pitchFamily="34" charset="0"/>
              <a:buChar char="–"/>
            </a:pPr>
            <a:r>
              <a:rPr lang="en-GB" sz="1200" dirty="0">
                <a:latin typeface="+mj-lt"/>
              </a:rPr>
              <a:t>Mix of genders: no more than 4 of any one gender per group, inclusive of non-binary individuals </a:t>
            </a:r>
            <a:endParaRPr lang="en-GB" sz="1200" dirty="0">
              <a:latin typeface="+mj-lt"/>
              <a:ea typeface="Calibri Light"/>
              <a:cs typeface="Calibri Light"/>
            </a:endParaRPr>
          </a:p>
        </p:txBody>
      </p:sp>
      <p:sp>
        <p:nvSpPr>
          <p:cNvPr id="7" name="Title 3">
            <a:extLst>
              <a:ext uri="{FF2B5EF4-FFF2-40B4-BE49-F238E27FC236}">
                <a16:creationId xmlns:a16="http://schemas.microsoft.com/office/drawing/2014/main" id="{88215534-80C6-CD89-6870-159E1AACAA07}"/>
              </a:ext>
            </a:extLst>
          </p:cNvPr>
          <p:cNvSpPr txBox="1">
            <a:spLocks/>
          </p:cNvSpPr>
          <p:nvPr/>
        </p:nvSpPr>
        <p:spPr>
          <a:xfrm>
            <a:off x="533160" y="374573"/>
            <a:ext cx="5143392" cy="446705"/>
          </a:xfrm>
          <a:prstGeom prst="rect">
            <a:avLst/>
          </a:prstGeom>
        </p:spPr>
        <p:txBody>
          <a:bodyPr vert="horz" lIns="0" tIns="0" rIns="0" bIns="0" rtlCol="0" anchor="b" anchorCtr="0">
            <a:noAutofit/>
          </a:bodyPr>
          <a:lstStyle>
            <a:lvl1pPr marL="0" algn="l" defTabSz="914400" rtl="0" eaLnBrk="1" latinLnBrk="0" hangingPunct="1">
              <a:lnSpc>
                <a:spcPts val="2900"/>
              </a:lnSpc>
              <a:spcBef>
                <a:spcPct val="0"/>
              </a:spcBef>
              <a:buNone/>
              <a:defRPr lang="en-GB" sz="2600" b="0" i="0" kern="1200" spc="-50" baseline="0" dirty="0">
                <a:solidFill>
                  <a:schemeClr val="accent1"/>
                </a:solidFill>
                <a:latin typeface="Calibri Light"/>
                <a:ea typeface="+mj-ea"/>
                <a:cs typeface="Calibri Light"/>
              </a:defRPr>
            </a:lvl1pPr>
          </a:lstStyle>
          <a:p>
            <a:r>
              <a:rPr lang="en-GB" dirty="0">
                <a:latin typeface="+mj-lt"/>
              </a:rPr>
              <a:t>Sample structure: qualitative research</a:t>
            </a:r>
            <a:r>
              <a:rPr lang="en-US" dirty="0">
                <a:latin typeface="+mj-lt"/>
              </a:rPr>
              <a:t> </a:t>
            </a:r>
          </a:p>
        </p:txBody>
      </p:sp>
      <p:sp>
        <p:nvSpPr>
          <p:cNvPr id="2" name="Slide Number Placeholder 2">
            <a:extLst>
              <a:ext uri="{FF2B5EF4-FFF2-40B4-BE49-F238E27FC236}">
                <a16:creationId xmlns:a16="http://schemas.microsoft.com/office/drawing/2014/main" id="{95554AB1-2206-E1CD-B74F-E6AE859CC4D4}"/>
              </a:ext>
            </a:extLst>
          </p:cNvPr>
          <p:cNvSpPr txBox="1">
            <a:spLocks/>
          </p:cNvSpPr>
          <p:nvPr/>
        </p:nvSpPr>
        <p:spPr>
          <a:xfrm>
            <a:off x="11431513" y="6521541"/>
            <a:ext cx="360000" cy="19993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70F188E-274D-49B2-AB27-2F89665B2F20}" type="slidenum">
              <a:rPr lang="en-GB" sz="1000" smtClean="0">
                <a:solidFill>
                  <a:srgbClr val="8A816B"/>
                </a:solidFill>
                <a:latin typeface="Calibri Light"/>
              </a:rPr>
              <a:pPr algn="r">
                <a:defRPr/>
              </a:pPr>
              <a:t>5</a:t>
            </a:fld>
            <a:endParaRPr lang="en-GB" sz="1000" dirty="0">
              <a:solidFill>
                <a:srgbClr val="8A816B"/>
              </a:solidFill>
              <a:latin typeface="Calibri Light"/>
            </a:endParaRPr>
          </a:p>
        </p:txBody>
      </p:sp>
      <p:sp>
        <p:nvSpPr>
          <p:cNvPr id="5" name="Rectangle: Rounded Corners 4">
            <a:extLst>
              <a:ext uri="{FF2B5EF4-FFF2-40B4-BE49-F238E27FC236}">
                <a16:creationId xmlns:a16="http://schemas.microsoft.com/office/drawing/2014/main" id="{488A23D6-8E7C-D97C-FFA9-BB49B944D112}"/>
              </a:ext>
            </a:extLst>
          </p:cNvPr>
          <p:cNvSpPr/>
          <p:nvPr/>
        </p:nvSpPr>
        <p:spPr>
          <a:xfrm>
            <a:off x="7641087" y="4299978"/>
            <a:ext cx="4378387" cy="868030"/>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chemeClr val="bg1"/>
                </a:solidFill>
                <a:latin typeface="+mj-lt"/>
                <a:ea typeface="Calibri Light"/>
                <a:cs typeface="Calibri Light"/>
              </a:rPr>
              <a:t>14 in-depth interviews </a:t>
            </a:r>
            <a:r>
              <a:rPr lang="en-US" sz="1400" dirty="0">
                <a:solidFill>
                  <a:schemeClr val="bg1"/>
                </a:solidFill>
                <a:latin typeface="+mj-lt"/>
                <a:ea typeface="Calibri Light"/>
                <a:cs typeface="Calibri Light"/>
              </a:rPr>
              <a:t>with individuals with disabilities</a:t>
            </a:r>
          </a:p>
        </p:txBody>
      </p:sp>
      <p:sp>
        <p:nvSpPr>
          <p:cNvPr id="4" name="Rectangle: Rounded Corners 3">
            <a:extLst>
              <a:ext uri="{FF2B5EF4-FFF2-40B4-BE49-F238E27FC236}">
                <a16:creationId xmlns:a16="http://schemas.microsoft.com/office/drawing/2014/main" id="{DC8F8F4C-508A-5476-700D-4AF9A0567619}"/>
              </a:ext>
            </a:extLst>
          </p:cNvPr>
          <p:cNvSpPr/>
          <p:nvPr/>
        </p:nvSpPr>
        <p:spPr>
          <a:xfrm>
            <a:off x="7641087" y="5306392"/>
            <a:ext cx="4378387" cy="868030"/>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chemeClr val="bg1"/>
                </a:solidFill>
                <a:latin typeface="+mj-lt"/>
                <a:ea typeface="Calibri Light"/>
                <a:cs typeface="Calibri Light"/>
              </a:rPr>
              <a:t>12 </a:t>
            </a:r>
            <a:r>
              <a:rPr lang="en-US" sz="1400" b="1" dirty="0">
                <a:solidFill>
                  <a:schemeClr val="bg1"/>
                </a:solidFill>
                <a:latin typeface="+mj-lt"/>
                <a:ea typeface="Calibri Light"/>
                <a:cs typeface="Calibri"/>
              </a:rPr>
              <a:t>in-depth interviews </a:t>
            </a:r>
            <a:r>
              <a:rPr lang="en-US" sz="1400" dirty="0">
                <a:solidFill>
                  <a:schemeClr val="bg1"/>
                </a:solidFill>
                <a:latin typeface="+mj-lt"/>
                <a:ea typeface="Calibri Light"/>
                <a:cs typeface="Calibri Light"/>
              </a:rPr>
              <a:t>with digitally excluded individuals</a:t>
            </a:r>
          </a:p>
        </p:txBody>
      </p:sp>
      <p:sp>
        <p:nvSpPr>
          <p:cNvPr id="9" name="TextBox 8">
            <a:extLst>
              <a:ext uri="{FF2B5EF4-FFF2-40B4-BE49-F238E27FC236}">
                <a16:creationId xmlns:a16="http://schemas.microsoft.com/office/drawing/2014/main" id="{844C9DBC-A96A-8023-D2EF-83A2915C475B}"/>
              </a:ext>
            </a:extLst>
          </p:cNvPr>
          <p:cNvSpPr txBox="1"/>
          <p:nvPr/>
        </p:nvSpPr>
        <p:spPr>
          <a:xfrm>
            <a:off x="7544422" y="1171754"/>
            <a:ext cx="4490974" cy="49244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600" b="1" dirty="0">
                <a:solidFill>
                  <a:schemeClr val="accent1"/>
                </a:solidFill>
                <a:latin typeface="+mj-lt"/>
                <a:cs typeface="Calibri"/>
              </a:rPr>
              <a:t>14 x 2 hour online focus groups plus 26 x 45 minute </a:t>
            </a:r>
            <a:endParaRPr lang="en-US" dirty="0">
              <a:solidFill>
                <a:schemeClr val="accent1"/>
              </a:solidFill>
              <a:latin typeface="+mj-lt"/>
              <a:cs typeface="Calibri"/>
            </a:endParaRPr>
          </a:p>
          <a:p>
            <a:r>
              <a:rPr lang="en-US" sz="1600" b="1" dirty="0">
                <a:solidFill>
                  <a:schemeClr val="accent1"/>
                </a:solidFill>
                <a:latin typeface="+mj-lt"/>
                <a:cs typeface="Calibri"/>
              </a:rPr>
              <a:t>in-depth interviews</a:t>
            </a:r>
            <a:endParaRPr lang="en-US" dirty="0">
              <a:solidFill>
                <a:schemeClr val="accent1"/>
              </a:solidFill>
              <a:latin typeface="+mj-lt"/>
              <a:cs typeface="Calibri"/>
            </a:endParaRPr>
          </a:p>
        </p:txBody>
      </p:sp>
    </p:spTree>
    <p:extLst>
      <p:ext uri="{BB962C8B-B14F-4D97-AF65-F5344CB8AC3E}">
        <p14:creationId xmlns:p14="http://schemas.microsoft.com/office/powerpoint/2010/main" val="27858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8F029-EE30-DAA7-E662-66D1C102A81A}"/>
            </a:ext>
          </a:extLst>
        </p:cNvPr>
        <p:cNvGrpSpPr/>
        <p:nvPr/>
      </p:nvGrpSpPr>
      <p:grpSpPr>
        <a:xfrm>
          <a:off x="0" y="0"/>
          <a:ext cx="0" cy="0"/>
          <a:chOff x="0" y="0"/>
          <a:chExt cx="0" cy="0"/>
        </a:xfrm>
      </p:grpSpPr>
      <p:pic>
        <p:nvPicPr>
          <p:cNvPr id="60" name="Picture 59">
            <a:extLst>
              <a:ext uri="{FF2B5EF4-FFF2-40B4-BE49-F238E27FC236}">
                <a16:creationId xmlns:a16="http://schemas.microsoft.com/office/drawing/2014/main" id="{AD314CE6-A2B5-49A0-99AE-24CB8DAC0A64}"/>
              </a:ext>
            </a:extLst>
          </p:cNvPr>
          <p:cNvPicPr>
            <a:picLocks noChangeAspect="1"/>
          </p:cNvPicPr>
          <p:nvPr/>
        </p:nvPicPr>
        <p:blipFill>
          <a:blip r:embed="rId2"/>
          <a:srcRect l="21007" t="5428" r="18817" b="5573"/>
          <a:stretch/>
        </p:blipFill>
        <p:spPr>
          <a:xfrm>
            <a:off x="4530628" y="1542704"/>
            <a:ext cx="3047529" cy="4507200"/>
          </a:xfrm>
          <a:prstGeom prst="rect">
            <a:avLst/>
          </a:prstGeom>
        </p:spPr>
      </p:pic>
      <p:sp>
        <p:nvSpPr>
          <p:cNvPr id="2" name="Title 1">
            <a:extLst>
              <a:ext uri="{FF2B5EF4-FFF2-40B4-BE49-F238E27FC236}">
                <a16:creationId xmlns:a16="http://schemas.microsoft.com/office/drawing/2014/main" id="{5B73916E-AE35-2321-AC9C-383461FDDCBD}"/>
              </a:ext>
            </a:extLst>
          </p:cNvPr>
          <p:cNvSpPr>
            <a:spLocks noGrp="1"/>
          </p:cNvSpPr>
          <p:nvPr>
            <p:ph type="title"/>
          </p:nvPr>
        </p:nvSpPr>
        <p:spPr>
          <a:xfrm>
            <a:off x="368706" y="250284"/>
            <a:ext cx="11233150" cy="430725"/>
          </a:xfrm>
        </p:spPr>
        <p:txBody>
          <a:bodyPr/>
          <a:lstStyle/>
          <a:p>
            <a:r>
              <a:rPr lang="en-GB" dirty="0"/>
              <a:t>Quantitative research: demographics</a:t>
            </a:r>
          </a:p>
        </p:txBody>
      </p:sp>
      <p:sp>
        <p:nvSpPr>
          <p:cNvPr id="4" name="Footer Placeholder 3">
            <a:extLst>
              <a:ext uri="{FF2B5EF4-FFF2-40B4-BE49-F238E27FC236}">
                <a16:creationId xmlns:a16="http://schemas.microsoft.com/office/drawing/2014/main" id="{087689D1-947A-E3F6-13AA-B03D707196B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0A8919F-2371-118A-75F0-8BA763FF3BA5}"/>
              </a:ext>
            </a:extLst>
          </p:cNvPr>
          <p:cNvSpPr>
            <a:spLocks noGrp="1"/>
          </p:cNvSpPr>
          <p:nvPr>
            <p:ph type="sldNum" sz="quarter" idx="12"/>
          </p:nvPr>
        </p:nvSpPr>
        <p:spPr/>
        <p:txBody>
          <a:bodyPr/>
          <a:lstStyle/>
          <a:p>
            <a:fld id="{770F188E-274D-49B2-AB27-2F89665B2F20}" type="slidenum">
              <a:rPr lang="en-GB" smtClean="0"/>
              <a:t>6</a:t>
            </a:fld>
            <a:endParaRPr lang="en-GB" dirty="0"/>
          </a:p>
        </p:txBody>
      </p:sp>
      <p:sp>
        <p:nvSpPr>
          <p:cNvPr id="7" name="TextBox 6">
            <a:extLst>
              <a:ext uri="{FF2B5EF4-FFF2-40B4-BE49-F238E27FC236}">
                <a16:creationId xmlns:a16="http://schemas.microsoft.com/office/drawing/2014/main" id="{5CB2865B-6567-E849-2F92-753B2797CABD}"/>
              </a:ext>
            </a:extLst>
          </p:cNvPr>
          <p:cNvSpPr txBox="1"/>
          <p:nvPr/>
        </p:nvSpPr>
        <p:spPr>
          <a:xfrm>
            <a:off x="2364824" y="6317650"/>
            <a:ext cx="364581" cy="248812"/>
          </a:xfrm>
          <a:prstGeom prst="rect">
            <a:avLst/>
          </a:prstGeom>
        </p:spPr>
        <p:txBody>
          <a:bodyPr vert="horz"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13%</a:t>
            </a:r>
          </a:p>
        </p:txBody>
      </p:sp>
      <p:cxnSp>
        <p:nvCxnSpPr>
          <p:cNvPr id="10" name="Straight Connector 9">
            <a:extLst>
              <a:ext uri="{FF2B5EF4-FFF2-40B4-BE49-F238E27FC236}">
                <a16:creationId xmlns:a16="http://schemas.microsoft.com/office/drawing/2014/main" id="{0F0EA6A6-5865-FCB4-97CB-1619760925D1}"/>
              </a:ext>
            </a:extLst>
          </p:cNvPr>
          <p:cNvCxnSpPr>
            <a:cxnSpLocks/>
          </p:cNvCxnSpPr>
          <p:nvPr/>
        </p:nvCxnSpPr>
        <p:spPr>
          <a:xfrm>
            <a:off x="4042776" y="826926"/>
            <a:ext cx="15792" cy="5569102"/>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4C3B90D-B72D-D220-6F73-8E98830C41F3}"/>
              </a:ext>
            </a:extLst>
          </p:cNvPr>
          <p:cNvCxnSpPr>
            <a:cxnSpLocks/>
          </p:cNvCxnSpPr>
          <p:nvPr/>
        </p:nvCxnSpPr>
        <p:spPr>
          <a:xfrm>
            <a:off x="372338" y="3470247"/>
            <a:ext cx="3686230" cy="1"/>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04F6A17-633F-CCE3-E932-A079EFF98C4E}"/>
              </a:ext>
            </a:extLst>
          </p:cNvPr>
          <p:cNvCxnSpPr>
            <a:cxnSpLocks/>
          </p:cNvCxnSpPr>
          <p:nvPr/>
        </p:nvCxnSpPr>
        <p:spPr>
          <a:xfrm flipH="1">
            <a:off x="5594555" y="3820806"/>
            <a:ext cx="511247" cy="276994"/>
          </a:xfrm>
          <a:prstGeom prst="line">
            <a:avLst/>
          </a:prstGeom>
          <a:ln w="19050">
            <a:solidFill>
              <a:schemeClr val="accent2"/>
            </a:solidFill>
            <a:headEnd type="oval"/>
          </a:ln>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26F93BFE-103D-0C3C-69B5-F8D5534C7893}"/>
              </a:ext>
            </a:extLst>
          </p:cNvPr>
          <p:cNvCxnSpPr>
            <a:cxnSpLocks/>
          </p:cNvCxnSpPr>
          <p:nvPr/>
        </p:nvCxnSpPr>
        <p:spPr>
          <a:xfrm>
            <a:off x="6896023" y="5217690"/>
            <a:ext cx="598288" cy="433033"/>
          </a:xfrm>
          <a:prstGeom prst="line">
            <a:avLst/>
          </a:prstGeom>
          <a:ln w="19050">
            <a:solidFill>
              <a:schemeClr val="accent2"/>
            </a:solidFill>
            <a:headEnd type="oval"/>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FF74FD17-ADF8-F7B2-DC78-6DDCBC7403DA}"/>
              </a:ext>
            </a:extLst>
          </p:cNvPr>
          <p:cNvSpPr txBox="1"/>
          <p:nvPr/>
        </p:nvSpPr>
        <p:spPr>
          <a:xfrm>
            <a:off x="7151605" y="5673171"/>
            <a:ext cx="656698" cy="271813"/>
          </a:xfrm>
          <a:prstGeom prst="rect">
            <a:avLst/>
          </a:prstGeom>
        </p:spPr>
        <p:txBody>
          <a:bodyPr vert="horz" wrap="square" lIns="0" tIns="0" rIns="0" bIns="0" rtlCol="0" anchor="t" anchorCtr="0">
            <a:noAutofit/>
          </a:bodyPr>
          <a:lstStyle/>
          <a:p>
            <a:pPr algn="ctr"/>
            <a:r>
              <a:rPr lang="en-US" sz="1100" dirty="0">
                <a:latin typeface="+mj-lt"/>
              </a:rPr>
              <a:t>Greater London </a:t>
            </a:r>
          </a:p>
          <a:p>
            <a:pPr algn="ctr"/>
            <a:r>
              <a:rPr lang="en-US" sz="1100" b="1">
                <a:solidFill>
                  <a:schemeClr val="accent1"/>
                </a:solidFill>
                <a:latin typeface="+mj-lt"/>
              </a:rPr>
              <a:t>10</a:t>
            </a:r>
            <a:r>
              <a:rPr lang="en-US" sz="1100" b="1" dirty="0">
                <a:solidFill>
                  <a:schemeClr val="accent1"/>
                </a:solidFill>
                <a:latin typeface="+mj-lt"/>
              </a:rPr>
              <a:t>%</a:t>
            </a:r>
            <a:endParaRPr lang="en-GB" sz="1100" b="1" dirty="0">
              <a:solidFill>
                <a:schemeClr val="accent1"/>
              </a:solidFill>
              <a:latin typeface="+mj-lt"/>
            </a:endParaRPr>
          </a:p>
        </p:txBody>
      </p:sp>
      <p:cxnSp>
        <p:nvCxnSpPr>
          <p:cNvPr id="23" name="Straight Connector 22">
            <a:extLst>
              <a:ext uri="{FF2B5EF4-FFF2-40B4-BE49-F238E27FC236}">
                <a16:creationId xmlns:a16="http://schemas.microsoft.com/office/drawing/2014/main" id="{316EAB95-7EE8-9F52-2857-BDD2C3F87979}"/>
              </a:ext>
            </a:extLst>
          </p:cNvPr>
          <p:cNvCxnSpPr>
            <a:cxnSpLocks/>
          </p:cNvCxnSpPr>
          <p:nvPr/>
        </p:nvCxnSpPr>
        <p:spPr>
          <a:xfrm flipV="1">
            <a:off x="6889299" y="3878750"/>
            <a:ext cx="346229" cy="569913"/>
          </a:xfrm>
          <a:prstGeom prst="line">
            <a:avLst/>
          </a:prstGeom>
          <a:ln w="19050">
            <a:solidFill>
              <a:schemeClr val="accent2"/>
            </a:solidFill>
            <a:headEnd type="oval"/>
          </a:ln>
        </p:spPr>
        <p:style>
          <a:lnRef idx="1">
            <a:schemeClr val="accent2"/>
          </a:lnRef>
          <a:fillRef idx="0">
            <a:schemeClr val="accent2"/>
          </a:fillRef>
          <a:effectRef idx="0">
            <a:schemeClr val="accent2"/>
          </a:effectRef>
          <a:fontRef idx="minor">
            <a:schemeClr val="tx1"/>
          </a:fontRef>
        </p:style>
      </p:cxnSp>
      <p:sp>
        <p:nvSpPr>
          <p:cNvPr id="24" name="TextBox 23">
            <a:extLst>
              <a:ext uri="{FF2B5EF4-FFF2-40B4-BE49-F238E27FC236}">
                <a16:creationId xmlns:a16="http://schemas.microsoft.com/office/drawing/2014/main" id="{D4DECE87-C8DD-82C5-D7BA-C55088E062FC}"/>
              </a:ext>
            </a:extLst>
          </p:cNvPr>
          <p:cNvSpPr txBox="1"/>
          <p:nvPr/>
        </p:nvSpPr>
        <p:spPr>
          <a:xfrm>
            <a:off x="7027409" y="3570367"/>
            <a:ext cx="809500" cy="338863"/>
          </a:xfrm>
          <a:prstGeom prst="rect">
            <a:avLst/>
          </a:prstGeom>
        </p:spPr>
        <p:txBody>
          <a:bodyPr vert="horz" wrap="square" lIns="0" tIns="0" rIns="0" bIns="0" rtlCol="0" anchor="t" anchorCtr="0">
            <a:noAutofit/>
          </a:bodyPr>
          <a:lstStyle/>
          <a:p>
            <a:pPr algn="ctr"/>
            <a:r>
              <a:rPr lang="en-US" sz="1100" dirty="0">
                <a:latin typeface="+mj-lt"/>
              </a:rPr>
              <a:t>East Midlands </a:t>
            </a:r>
          </a:p>
          <a:p>
            <a:pPr algn="ctr"/>
            <a:r>
              <a:rPr lang="en-US" sz="1100" b="1">
                <a:solidFill>
                  <a:schemeClr val="accent1"/>
                </a:solidFill>
                <a:latin typeface="+mj-lt"/>
              </a:rPr>
              <a:t>8</a:t>
            </a:r>
            <a:r>
              <a:rPr lang="en-US" sz="1100" b="1" dirty="0">
                <a:solidFill>
                  <a:schemeClr val="accent1"/>
                </a:solidFill>
                <a:latin typeface="+mj-lt"/>
              </a:rPr>
              <a:t>%</a:t>
            </a:r>
            <a:endParaRPr lang="en-GB" sz="1100" b="1" dirty="0">
              <a:solidFill>
                <a:schemeClr val="accent1"/>
              </a:solidFill>
              <a:latin typeface="+mj-lt"/>
            </a:endParaRPr>
          </a:p>
        </p:txBody>
      </p:sp>
      <p:cxnSp>
        <p:nvCxnSpPr>
          <p:cNvPr id="25" name="Straight Connector 24">
            <a:extLst>
              <a:ext uri="{FF2B5EF4-FFF2-40B4-BE49-F238E27FC236}">
                <a16:creationId xmlns:a16="http://schemas.microsoft.com/office/drawing/2014/main" id="{10F5FD61-ABAE-6050-2F9A-3484F7A299F8}"/>
              </a:ext>
            </a:extLst>
          </p:cNvPr>
          <p:cNvCxnSpPr>
            <a:cxnSpLocks/>
          </p:cNvCxnSpPr>
          <p:nvPr/>
        </p:nvCxnSpPr>
        <p:spPr>
          <a:xfrm flipH="1">
            <a:off x="4937482" y="5040661"/>
            <a:ext cx="893331" cy="278384"/>
          </a:xfrm>
          <a:prstGeom prst="line">
            <a:avLst/>
          </a:prstGeom>
          <a:ln w="19050">
            <a:solidFill>
              <a:schemeClr val="accent2"/>
            </a:solidFill>
            <a:headEnd type="oval"/>
          </a:ln>
        </p:spPr>
        <p:style>
          <a:lnRef idx="1">
            <a:schemeClr val="accent2"/>
          </a:lnRef>
          <a:fillRef idx="0">
            <a:schemeClr val="accent2"/>
          </a:fillRef>
          <a:effectRef idx="0">
            <a:schemeClr val="accent2"/>
          </a:effectRef>
          <a:fontRef idx="minor">
            <a:schemeClr val="tx1"/>
          </a:fontRef>
        </p:style>
      </p:cxnSp>
      <p:sp>
        <p:nvSpPr>
          <p:cNvPr id="26" name="TextBox 25">
            <a:extLst>
              <a:ext uri="{FF2B5EF4-FFF2-40B4-BE49-F238E27FC236}">
                <a16:creationId xmlns:a16="http://schemas.microsoft.com/office/drawing/2014/main" id="{6A8C2A52-07D6-4DB2-3541-6F45387C93B3}"/>
              </a:ext>
            </a:extLst>
          </p:cNvPr>
          <p:cNvSpPr txBox="1"/>
          <p:nvPr/>
        </p:nvSpPr>
        <p:spPr>
          <a:xfrm>
            <a:off x="4319206" y="5089581"/>
            <a:ext cx="820143" cy="264633"/>
          </a:xfrm>
          <a:prstGeom prst="rect">
            <a:avLst/>
          </a:prstGeom>
        </p:spPr>
        <p:txBody>
          <a:bodyPr vert="horz" wrap="square" lIns="0" tIns="0" rIns="0" bIns="0" rtlCol="0" anchor="t" anchorCtr="0">
            <a:noAutofit/>
          </a:bodyPr>
          <a:lstStyle/>
          <a:p>
            <a:pPr algn="ctr"/>
            <a:r>
              <a:rPr lang="en-US" sz="1100" dirty="0">
                <a:latin typeface="+mj-lt"/>
              </a:rPr>
              <a:t>Wales </a:t>
            </a:r>
          </a:p>
          <a:p>
            <a:pPr algn="ctr"/>
            <a:r>
              <a:rPr lang="en-US" sz="1100" b="1">
                <a:solidFill>
                  <a:schemeClr val="accent1"/>
                </a:solidFill>
                <a:latin typeface="+mj-lt"/>
              </a:rPr>
              <a:t>15</a:t>
            </a:r>
            <a:r>
              <a:rPr lang="en-US" sz="1100" b="1" dirty="0">
                <a:solidFill>
                  <a:schemeClr val="accent1"/>
                </a:solidFill>
                <a:latin typeface="+mj-lt"/>
              </a:rPr>
              <a:t>%</a:t>
            </a:r>
            <a:endParaRPr lang="en-GB" sz="1100" b="1" dirty="0">
              <a:solidFill>
                <a:schemeClr val="accent1"/>
              </a:solidFill>
              <a:latin typeface="+mj-lt"/>
            </a:endParaRPr>
          </a:p>
        </p:txBody>
      </p:sp>
      <p:cxnSp>
        <p:nvCxnSpPr>
          <p:cNvPr id="27" name="Straight Connector 26">
            <a:extLst>
              <a:ext uri="{FF2B5EF4-FFF2-40B4-BE49-F238E27FC236}">
                <a16:creationId xmlns:a16="http://schemas.microsoft.com/office/drawing/2014/main" id="{085BEC39-790B-7059-81E9-929C32EBCEE1}"/>
              </a:ext>
            </a:extLst>
          </p:cNvPr>
          <p:cNvCxnSpPr>
            <a:cxnSpLocks/>
          </p:cNvCxnSpPr>
          <p:nvPr/>
        </p:nvCxnSpPr>
        <p:spPr>
          <a:xfrm flipH="1">
            <a:off x="6595541" y="5284814"/>
            <a:ext cx="74939" cy="561223"/>
          </a:xfrm>
          <a:prstGeom prst="line">
            <a:avLst/>
          </a:prstGeom>
          <a:ln w="19050">
            <a:solidFill>
              <a:schemeClr val="accent2"/>
            </a:solidFill>
            <a:headEnd type="oval"/>
          </a:ln>
        </p:spPr>
        <p:style>
          <a:lnRef idx="1">
            <a:schemeClr val="accent2"/>
          </a:lnRef>
          <a:fillRef idx="0">
            <a:schemeClr val="accent2"/>
          </a:fillRef>
          <a:effectRef idx="0">
            <a:schemeClr val="accent2"/>
          </a:effectRef>
          <a:fontRef idx="minor">
            <a:schemeClr val="tx1"/>
          </a:fontRef>
        </p:style>
      </p:cxnSp>
      <p:sp>
        <p:nvSpPr>
          <p:cNvPr id="28" name="TextBox 27">
            <a:extLst>
              <a:ext uri="{FF2B5EF4-FFF2-40B4-BE49-F238E27FC236}">
                <a16:creationId xmlns:a16="http://schemas.microsoft.com/office/drawing/2014/main" id="{6F9CCDF6-75D4-21C3-05BB-EFC50F6E2CCD}"/>
              </a:ext>
            </a:extLst>
          </p:cNvPr>
          <p:cNvSpPr txBox="1"/>
          <p:nvPr/>
        </p:nvSpPr>
        <p:spPr>
          <a:xfrm>
            <a:off x="6248068" y="5898707"/>
            <a:ext cx="656698" cy="271813"/>
          </a:xfrm>
          <a:prstGeom prst="rect">
            <a:avLst/>
          </a:prstGeom>
        </p:spPr>
        <p:txBody>
          <a:bodyPr vert="horz" wrap="square" lIns="0" tIns="0" rIns="0" bIns="0" rtlCol="0" anchor="t" anchorCtr="0">
            <a:noAutofit/>
          </a:bodyPr>
          <a:lstStyle/>
          <a:p>
            <a:pPr algn="ctr"/>
            <a:r>
              <a:rPr lang="en-US" sz="1100" dirty="0">
                <a:latin typeface="+mj-lt"/>
              </a:rPr>
              <a:t>South-East </a:t>
            </a:r>
          </a:p>
          <a:p>
            <a:pPr algn="ctr"/>
            <a:r>
              <a:rPr lang="en-US" sz="1100" b="1">
                <a:solidFill>
                  <a:schemeClr val="accent1"/>
                </a:solidFill>
                <a:latin typeface="+mj-lt"/>
              </a:rPr>
              <a:t>15</a:t>
            </a:r>
            <a:r>
              <a:rPr lang="en-US" sz="1100" b="1" dirty="0">
                <a:solidFill>
                  <a:schemeClr val="accent1"/>
                </a:solidFill>
                <a:latin typeface="+mj-lt"/>
              </a:rPr>
              <a:t>%</a:t>
            </a:r>
            <a:endParaRPr lang="en-GB" sz="1100" b="1" dirty="0">
              <a:solidFill>
                <a:schemeClr val="accent1"/>
              </a:solidFill>
              <a:latin typeface="+mj-lt"/>
            </a:endParaRPr>
          </a:p>
        </p:txBody>
      </p:sp>
      <p:sp>
        <p:nvSpPr>
          <p:cNvPr id="29" name="TextBox 28">
            <a:extLst>
              <a:ext uri="{FF2B5EF4-FFF2-40B4-BE49-F238E27FC236}">
                <a16:creationId xmlns:a16="http://schemas.microsoft.com/office/drawing/2014/main" id="{BAFCC81B-9215-1F13-CA0E-4D5E0E50F2D0}"/>
              </a:ext>
            </a:extLst>
          </p:cNvPr>
          <p:cNvSpPr txBox="1"/>
          <p:nvPr/>
        </p:nvSpPr>
        <p:spPr>
          <a:xfrm>
            <a:off x="4958418" y="4105262"/>
            <a:ext cx="736533" cy="562757"/>
          </a:xfrm>
          <a:prstGeom prst="rect">
            <a:avLst/>
          </a:prstGeom>
        </p:spPr>
        <p:txBody>
          <a:bodyPr vert="horz" wrap="square" lIns="0" tIns="0" rIns="0" bIns="0" rtlCol="0" anchor="t" anchorCtr="0">
            <a:noAutofit/>
          </a:bodyPr>
          <a:lstStyle/>
          <a:p>
            <a:pPr algn="ctr"/>
            <a:r>
              <a:rPr lang="en-US" sz="1100" dirty="0">
                <a:latin typeface="+mj-lt"/>
              </a:rPr>
              <a:t>North-West </a:t>
            </a:r>
            <a:r>
              <a:rPr lang="en-US" sz="1100" b="1">
                <a:solidFill>
                  <a:schemeClr val="accent1"/>
                </a:solidFill>
                <a:latin typeface="+mj-lt"/>
              </a:rPr>
              <a:t>7</a:t>
            </a:r>
            <a:r>
              <a:rPr lang="en-US" sz="1100" b="1" dirty="0">
                <a:solidFill>
                  <a:schemeClr val="accent1"/>
                </a:solidFill>
                <a:latin typeface="+mj-lt"/>
              </a:rPr>
              <a:t>%</a:t>
            </a:r>
            <a:endParaRPr lang="en-GB" sz="1100" b="1" dirty="0">
              <a:solidFill>
                <a:schemeClr val="accent1"/>
              </a:solidFill>
              <a:latin typeface="+mj-lt"/>
            </a:endParaRPr>
          </a:p>
        </p:txBody>
      </p:sp>
      <p:cxnSp>
        <p:nvCxnSpPr>
          <p:cNvPr id="32" name="Straight Connector 31">
            <a:extLst>
              <a:ext uri="{FF2B5EF4-FFF2-40B4-BE49-F238E27FC236}">
                <a16:creationId xmlns:a16="http://schemas.microsoft.com/office/drawing/2014/main" id="{59F33C16-597E-0269-CF31-B776011977AB}"/>
              </a:ext>
            </a:extLst>
          </p:cNvPr>
          <p:cNvCxnSpPr>
            <a:cxnSpLocks/>
          </p:cNvCxnSpPr>
          <p:nvPr/>
        </p:nvCxnSpPr>
        <p:spPr>
          <a:xfrm flipV="1">
            <a:off x="6603511" y="3182849"/>
            <a:ext cx="331952" cy="914951"/>
          </a:xfrm>
          <a:prstGeom prst="line">
            <a:avLst/>
          </a:prstGeom>
          <a:ln w="19050">
            <a:solidFill>
              <a:schemeClr val="accent2"/>
            </a:solidFill>
            <a:headEnd type="oval"/>
          </a:ln>
        </p:spPr>
        <p:style>
          <a:lnRef idx="1">
            <a:schemeClr val="accent2"/>
          </a:lnRef>
          <a:fillRef idx="0">
            <a:schemeClr val="accent2"/>
          </a:fillRef>
          <a:effectRef idx="0">
            <a:schemeClr val="accent2"/>
          </a:effectRef>
          <a:fontRef idx="minor">
            <a:schemeClr val="tx1"/>
          </a:fontRef>
        </p:style>
      </p:cxnSp>
      <p:cxnSp>
        <p:nvCxnSpPr>
          <p:cNvPr id="34" name="Straight Connector 33">
            <a:extLst>
              <a:ext uri="{FF2B5EF4-FFF2-40B4-BE49-F238E27FC236}">
                <a16:creationId xmlns:a16="http://schemas.microsoft.com/office/drawing/2014/main" id="{E2DD0ECC-4FBE-9FB4-0916-601E518966B6}"/>
              </a:ext>
            </a:extLst>
          </p:cNvPr>
          <p:cNvCxnSpPr>
            <a:cxnSpLocks/>
          </p:cNvCxnSpPr>
          <p:nvPr/>
        </p:nvCxnSpPr>
        <p:spPr>
          <a:xfrm flipV="1">
            <a:off x="7025308" y="4363255"/>
            <a:ext cx="406851" cy="466781"/>
          </a:xfrm>
          <a:prstGeom prst="line">
            <a:avLst/>
          </a:prstGeom>
          <a:ln w="19050">
            <a:solidFill>
              <a:schemeClr val="accent2"/>
            </a:solidFill>
            <a:headEnd type="oval"/>
          </a:ln>
        </p:spPr>
        <p:style>
          <a:lnRef idx="1">
            <a:schemeClr val="accent2"/>
          </a:lnRef>
          <a:fillRef idx="0">
            <a:schemeClr val="accent2"/>
          </a:fillRef>
          <a:effectRef idx="0">
            <a:schemeClr val="accent2"/>
          </a:effectRef>
          <a:fontRef idx="minor">
            <a:schemeClr val="tx1"/>
          </a:fontRef>
        </p:style>
      </p:cxnSp>
      <p:sp>
        <p:nvSpPr>
          <p:cNvPr id="35" name="TextBox 34">
            <a:extLst>
              <a:ext uri="{FF2B5EF4-FFF2-40B4-BE49-F238E27FC236}">
                <a16:creationId xmlns:a16="http://schemas.microsoft.com/office/drawing/2014/main" id="{AEF4E84F-E462-3105-9AC9-664B4687689E}"/>
              </a:ext>
            </a:extLst>
          </p:cNvPr>
          <p:cNvSpPr txBox="1"/>
          <p:nvPr/>
        </p:nvSpPr>
        <p:spPr>
          <a:xfrm>
            <a:off x="7252278" y="3971974"/>
            <a:ext cx="656698" cy="328536"/>
          </a:xfrm>
          <a:prstGeom prst="rect">
            <a:avLst/>
          </a:prstGeom>
        </p:spPr>
        <p:txBody>
          <a:bodyPr vert="horz" wrap="square" lIns="0" tIns="0" rIns="0" bIns="0" rtlCol="0" anchor="t" anchorCtr="0">
            <a:noAutofit/>
          </a:bodyPr>
          <a:lstStyle/>
          <a:p>
            <a:pPr algn="ctr"/>
            <a:r>
              <a:rPr lang="en-US" sz="1100" dirty="0">
                <a:latin typeface="+mj-lt"/>
              </a:rPr>
              <a:t>East of England </a:t>
            </a:r>
          </a:p>
          <a:p>
            <a:pPr algn="ctr"/>
            <a:r>
              <a:rPr lang="en-US" sz="1100" b="1">
                <a:solidFill>
                  <a:schemeClr val="accent1"/>
                </a:solidFill>
                <a:latin typeface="+mj-lt"/>
              </a:rPr>
              <a:t>7</a:t>
            </a:r>
            <a:r>
              <a:rPr lang="en-US" sz="1100" b="1" dirty="0">
                <a:solidFill>
                  <a:schemeClr val="accent1"/>
                </a:solidFill>
                <a:latin typeface="+mj-lt"/>
              </a:rPr>
              <a:t>%</a:t>
            </a:r>
            <a:endParaRPr lang="en-GB" sz="1100" b="1" dirty="0">
              <a:solidFill>
                <a:schemeClr val="accent1"/>
              </a:solidFill>
              <a:latin typeface="+mj-lt"/>
            </a:endParaRPr>
          </a:p>
        </p:txBody>
      </p:sp>
      <p:sp>
        <p:nvSpPr>
          <p:cNvPr id="38" name="TextBox 37">
            <a:extLst>
              <a:ext uri="{FF2B5EF4-FFF2-40B4-BE49-F238E27FC236}">
                <a16:creationId xmlns:a16="http://schemas.microsoft.com/office/drawing/2014/main" id="{45D656C9-E103-DA4D-3AB5-A79003501A21}"/>
              </a:ext>
            </a:extLst>
          </p:cNvPr>
          <p:cNvSpPr txBox="1"/>
          <p:nvPr/>
        </p:nvSpPr>
        <p:spPr>
          <a:xfrm>
            <a:off x="6771986" y="2795195"/>
            <a:ext cx="894823" cy="539947"/>
          </a:xfrm>
          <a:prstGeom prst="rect">
            <a:avLst/>
          </a:prstGeom>
        </p:spPr>
        <p:txBody>
          <a:bodyPr vert="horz" wrap="square" lIns="0" tIns="0" rIns="0" bIns="0" rtlCol="0" anchor="t" anchorCtr="0">
            <a:noAutofit/>
          </a:bodyPr>
          <a:lstStyle/>
          <a:p>
            <a:pPr algn="ctr"/>
            <a:r>
              <a:rPr lang="en-US" sz="1100" dirty="0">
                <a:latin typeface="+mj-lt"/>
              </a:rPr>
              <a:t>Yorkshire and the Humber </a:t>
            </a:r>
          </a:p>
          <a:p>
            <a:pPr algn="ctr"/>
            <a:r>
              <a:rPr lang="en-US" sz="1100" b="1">
                <a:solidFill>
                  <a:schemeClr val="accent1"/>
                </a:solidFill>
                <a:latin typeface="+mj-lt"/>
              </a:rPr>
              <a:t>5</a:t>
            </a:r>
            <a:r>
              <a:rPr lang="en-US" sz="1100" b="1" dirty="0">
                <a:solidFill>
                  <a:schemeClr val="accent1"/>
                </a:solidFill>
                <a:latin typeface="+mj-lt"/>
              </a:rPr>
              <a:t>%</a:t>
            </a:r>
            <a:endParaRPr lang="en-GB" sz="1100" b="1" dirty="0">
              <a:solidFill>
                <a:schemeClr val="accent1"/>
              </a:solidFill>
              <a:latin typeface="+mj-lt"/>
            </a:endParaRPr>
          </a:p>
        </p:txBody>
      </p:sp>
      <p:cxnSp>
        <p:nvCxnSpPr>
          <p:cNvPr id="40" name="Straight Connector 39">
            <a:extLst>
              <a:ext uri="{FF2B5EF4-FFF2-40B4-BE49-F238E27FC236}">
                <a16:creationId xmlns:a16="http://schemas.microsoft.com/office/drawing/2014/main" id="{A4857A7C-4396-B14C-51D1-85C0B1B567C4}"/>
              </a:ext>
            </a:extLst>
          </p:cNvPr>
          <p:cNvCxnSpPr>
            <a:cxnSpLocks/>
          </p:cNvCxnSpPr>
          <p:nvPr/>
        </p:nvCxnSpPr>
        <p:spPr>
          <a:xfrm flipH="1" flipV="1">
            <a:off x="4825907" y="1880059"/>
            <a:ext cx="901330" cy="994973"/>
          </a:xfrm>
          <a:prstGeom prst="line">
            <a:avLst/>
          </a:prstGeom>
          <a:ln w="19050">
            <a:solidFill>
              <a:schemeClr val="accent2"/>
            </a:solidFill>
            <a:headEnd type="oval"/>
          </a:ln>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id="{25FCCA74-5A95-143D-2B2D-03064B31B9C1}"/>
              </a:ext>
            </a:extLst>
          </p:cNvPr>
          <p:cNvCxnSpPr>
            <a:cxnSpLocks/>
          </p:cNvCxnSpPr>
          <p:nvPr/>
        </p:nvCxnSpPr>
        <p:spPr>
          <a:xfrm flipV="1">
            <a:off x="6367326" y="2485874"/>
            <a:ext cx="334726" cy="1128564"/>
          </a:xfrm>
          <a:prstGeom prst="line">
            <a:avLst/>
          </a:prstGeom>
          <a:ln w="19050">
            <a:solidFill>
              <a:schemeClr val="accent2"/>
            </a:solidFill>
            <a:headEnd type="oval"/>
          </a:ln>
        </p:spPr>
        <p:style>
          <a:lnRef idx="1">
            <a:schemeClr val="accent2"/>
          </a:lnRef>
          <a:fillRef idx="0">
            <a:schemeClr val="accent2"/>
          </a:fillRef>
          <a:effectRef idx="0">
            <a:schemeClr val="accent2"/>
          </a:effectRef>
          <a:fontRef idx="minor">
            <a:schemeClr val="tx1"/>
          </a:fontRef>
        </p:style>
      </p:cxnSp>
      <p:sp>
        <p:nvSpPr>
          <p:cNvPr id="45" name="TextBox 44">
            <a:extLst>
              <a:ext uri="{FF2B5EF4-FFF2-40B4-BE49-F238E27FC236}">
                <a16:creationId xmlns:a16="http://schemas.microsoft.com/office/drawing/2014/main" id="{B53162BF-3F55-ED27-E059-4EEF48673DB4}"/>
              </a:ext>
            </a:extLst>
          </p:cNvPr>
          <p:cNvSpPr txBox="1"/>
          <p:nvPr/>
        </p:nvSpPr>
        <p:spPr>
          <a:xfrm>
            <a:off x="6562858" y="2250392"/>
            <a:ext cx="656698" cy="271813"/>
          </a:xfrm>
          <a:prstGeom prst="rect">
            <a:avLst/>
          </a:prstGeom>
        </p:spPr>
        <p:txBody>
          <a:bodyPr vert="horz" wrap="square" lIns="0" tIns="0" rIns="0" bIns="0" rtlCol="0" anchor="t" anchorCtr="0">
            <a:noAutofit/>
          </a:bodyPr>
          <a:lstStyle/>
          <a:p>
            <a:pPr algn="ctr"/>
            <a:r>
              <a:rPr lang="en-US" sz="1100" dirty="0">
                <a:latin typeface="+mj-lt"/>
              </a:rPr>
              <a:t>North-East </a:t>
            </a:r>
          </a:p>
          <a:p>
            <a:pPr algn="ctr"/>
            <a:r>
              <a:rPr lang="en-US" sz="1100" b="1">
                <a:solidFill>
                  <a:schemeClr val="accent1"/>
                </a:solidFill>
                <a:latin typeface="+mj-lt"/>
              </a:rPr>
              <a:t>3</a:t>
            </a:r>
            <a:r>
              <a:rPr lang="en-US" sz="1100" b="1" dirty="0">
                <a:solidFill>
                  <a:schemeClr val="accent1"/>
                </a:solidFill>
                <a:latin typeface="+mj-lt"/>
              </a:rPr>
              <a:t>%</a:t>
            </a:r>
            <a:endParaRPr lang="en-GB" sz="1100" b="1" dirty="0">
              <a:solidFill>
                <a:schemeClr val="accent1"/>
              </a:solidFill>
              <a:latin typeface="+mj-lt"/>
            </a:endParaRPr>
          </a:p>
        </p:txBody>
      </p:sp>
      <p:sp>
        <p:nvSpPr>
          <p:cNvPr id="46" name="TextBox 45">
            <a:extLst>
              <a:ext uri="{FF2B5EF4-FFF2-40B4-BE49-F238E27FC236}">
                <a16:creationId xmlns:a16="http://schemas.microsoft.com/office/drawing/2014/main" id="{FA1E5E5A-CBE4-02BF-C549-6EE4EC976D4F}"/>
              </a:ext>
            </a:extLst>
          </p:cNvPr>
          <p:cNvSpPr txBox="1"/>
          <p:nvPr/>
        </p:nvSpPr>
        <p:spPr>
          <a:xfrm>
            <a:off x="4311335" y="1668634"/>
            <a:ext cx="656698" cy="261046"/>
          </a:xfrm>
          <a:prstGeom prst="rect">
            <a:avLst/>
          </a:prstGeom>
        </p:spPr>
        <p:txBody>
          <a:bodyPr vert="horz" wrap="square" lIns="0" tIns="0" rIns="0" bIns="0" rtlCol="0" anchor="t" anchorCtr="0">
            <a:noAutofit/>
          </a:bodyPr>
          <a:lstStyle/>
          <a:p>
            <a:pPr algn="ctr"/>
            <a:r>
              <a:rPr lang="en-US" sz="1100" dirty="0">
                <a:latin typeface="+mj-lt"/>
              </a:rPr>
              <a:t>Scotland </a:t>
            </a:r>
          </a:p>
          <a:p>
            <a:pPr algn="ctr"/>
            <a:r>
              <a:rPr lang="en-US" sz="1100" b="1">
                <a:solidFill>
                  <a:schemeClr val="accent1"/>
                </a:solidFill>
                <a:latin typeface="+mj-lt"/>
              </a:rPr>
              <a:t>15</a:t>
            </a:r>
            <a:r>
              <a:rPr lang="en-US" sz="1100" b="1" dirty="0">
                <a:solidFill>
                  <a:schemeClr val="accent1"/>
                </a:solidFill>
                <a:latin typeface="+mj-lt"/>
              </a:rPr>
              <a:t>%</a:t>
            </a:r>
            <a:endParaRPr lang="en-GB" sz="1100" b="1" dirty="0">
              <a:solidFill>
                <a:schemeClr val="accent1"/>
              </a:solidFill>
              <a:latin typeface="+mj-lt"/>
            </a:endParaRPr>
          </a:p>
        </p:txBody>
      </p:sp>
      <p:cxnSp>
        <p:nvCxnSpPr>
          <p:cNvPr id="49" name="Straight Connector 48">
            <a:extLst>
              <a:ext uri="{FF2B5EF4-FFF2-40B4-BE49-F238E27FC236}">
                <a16:creationId xmlns:a16="http://schemas.microsoft.com/office/drawing/2014/main" id="{9E0CD9D4-00BB-1757-1DE0-16B7393F6535}"/>
              </a:ext>
            </a:extLst>
          </p:cNvPr>
          <p:cNvCxnSpPr>
            <a:cxnSpLocks/>
          </p:cNvCxnSpPr>
          <p:nvPr/>
        </p:nvCxnSpPr>
        <p:spPr>
          <a:xfrm flipH="1" flipV="1">
            <a:off x="4977241" y="4738915"/>
            <a:ext cx="1303194" cy="43005"/>
          </a:xfrm>
          <a:prstGeom prst="line">
            <a:avLst/>
          </a:prstGeom>
          <a:ln w="19050">
            <a:solidFill>
              <a:schemeClr val="accent2"/>
            </a:solidFill>
            <a:headEnd type="oval"/>
          </a:ln>
        </p:spPr>
        <p:style>
          <a:lnRef idx="1">
            <a:schemeClr val="accent2"/>
          </a:lnRef>
          <a:fillRef idx="0">
            <a:schemeClr val="accent2"/>
          </a:fillRef>
          <a:effectRef idx="0">
            <a:schemeClr val="accent2"/>
          </a:effectRef>
          <a:fontRef idx="minor">
            <a:schemeClr val="tx1"/>
          </a:fontRef>
        </p:style>
      </p:cxnSp>
      <p:cxnSp>
        <p:nvCxnSpPr>
          <p:cNvPr id="50" name="Straight Connector 49">
            <a:extLst>
              <a:ext uri="{FF2B5EF4-FFF2-40B4-BE49-F238E27FC236}">
                <a16:creationId xmlns:a16="http://schemas.microsoft.com/office/drawing/2014/main" id="{60DAD4EB-46E7-3243-F440-7B512BCE77C5}"/>
              </a:ext>
            </a:extLst>
          </p:cNvPr>
          <p:cNvCxnSpPr>
            <a:cxnSpLocks/>
          </p:cNvCxnSpPr>
          <p:nvPr/>
        </p:nvCxnSpPr>
        <p:spPr>
          <a:xfrm flipH="1">
            <a:off x="5040897" y="5403134"/>
            <a:ext cx="1107316" cy="495573"/>
          </a:xfrm>
          <a:prstGeom prst="line">
            <a:avLst/>
          </a:prstGeom>
          <a:ln w="19050">
            <a:solidFill>
              <a:schemeClr val="accent2"/>
            </a:solidFill>
            <a:headEnd type="oval"/>
          </a:ln>
        </p:spPr>
        <p:style>
          <a:lnRef idx="1">
            <a:schemeClr val="accent2"/>
          </a:lnRef>
          <a:fillRef idx="0">
            <a:schemeClr val="accent2"/>
          </a:fillRef>
          <a:effectRef idx="0">
            <a:schemeClr val="accent2"/>
          </a:effectRef>
          <a:fontRef idx="minor">
            <a:schemeClr val="tx1"/>
          </a:fontRef>
        </p:style>
      </p:cxnSp>
      <p:sp>
        <p:nvSpPr>
          <p:cNvPr id="51" name="TextBox 50">
            <a:extLst>
              <a:ext uri="{FF2B5EF4-FFF2-40B4-BE49-F238E27FC236}">
                <a16:creationId xmlns:a16="http://schemas.microsoft.com/office/drawing/2014/main" id="{85C88C48-879F-2755-35D8-A942B8ABBE14}"/>
              </a:ext>
            </a:extLst>
          </p:cNvPr>
          <p:cNvSpPr txBox="1"/>
          <p:nvPr/>
        </p:nvSpPr>
        <p:spPr>
          <a:xfrm>
            <a:off x="4278472" y="5721827"/>
            <a:ext cx="820143" cy="365602"/>
          </a:xfrm>
          <a:prstGeom prst="rect">
            <a:avLst/>
          </a:prstGeom>
        </p:spPr>
        <p:txBody>
          <a:bodyPr vert="horz" wrap="square" lIns="0" tIns="0" rIns="0" bIns="0" rtlCol="0" anchor="t" anchorCtr="0">
            <a:noAutofit/>
          </a:bodyPr>
          <a:lstStyle/>
          <a:p>
            <a:pPr algn="ctr"/>
            <a:r>
              <a:rPr lang="en-US" sz="1100" dirty="0">
                <a:latin typeface="+mj-lt"/>
              </a:rPr>
              <a:t>South-West </a:t>
            </a:r>
          </a:p>
          <a:p>
            <a:pPr algn="ctr"/>
            <a:r>
              <a:rPr lang="en-US" sz="1100" b="1">
                <a:solidFill>
                  <a:schemeClr val="accent1"/>
                </a:solidFill>
                <a:latin typeface="+mj-lt"/>
              </a:rPr>
              <a:t>7</a:t>
            </a:r>
            <a:r>
              <a:rPr lang="en-US" sz="1100" b="1" dirty="0">
                <a:solidFill>
                  <a:schemeClr val="accent1"/>
                </a:solidFill>
                <a:latin typeface="+mj-lt"/>
              </a:rPr>
              <a:t>%</a:t>
            </a:r>
            <a:endParaRPr lang="en-GB" sz="1100" b="1" dirty="0">
              <a:solidFill>
                <a:schemeClr val="accent1"/>
              </a:solidFill>
              <a:latin typeface="+mj-lt"/>
            </a:endParaRPr>
          </a:p>
        </p:txBody>
      </p:sp>
      <p:sp>
        <p:nvSpPr>
          <p:cNvPr id="52" name="TextBox 51">
            <a:extLst>
              <a:ext uri="{FF2B5EF4-FFF2-40B4-BE49-F238E27FC236}">
                <a16:creationId xmlns:a16="http://schemas.microsoft.com/office/drawing/2014/main" id="{AF5BC038-6428-7711-1ECE-F5E159477CC8}"/>
              </a:ext>
            </a:extLst>
          </p:cNvPr>
          <p:cNvSpPr txBox="1"/>
          <p:nvPr/>
        </p:nvSpPr>
        <p:spPr>
          <a:xfrm>
            <a:off x="4220790" y="4463188"/>
            <a:ext cx="863614" cy="374810"/>
          </a:xfrm>
          <a:prstGeom prst="rect">
            <a:avLst/>
          </a:prstGeom>
        </p:spPr>
        <p:txBody>
          <a:bodyPr vert="horz" wrap="square" lIns="0" tIns="0" rIns="0" bIns="0" rtlCol="0" anchor="t" anchorCtr="0">
            <a:noAutofit/>
          </a:bodyPr>
          <a:lstStyle/>
          <a:p>
            <a:pPr algn="ctr"/>
            <a:r>
              <a:rPr lang="en-US" sz="1100" dirty="0">
                <a:latin typeface="+mj-lt"/>
              </a:rPr>
              <a:t>West Midlands </a:t>
            </a:r>
          </a:p>
          <a:p>
            <a:pPr algn="ctr"/>
            <a:r>
              <a:rPr lang="en-US" sz="1100" b="1">
                <a:solidFill>
                  <a:schemeClr val="accent1"/>
                </a:solidFill>
                <a:latin typeface="+mj-lt"/>
              </a:rPr>
              <a:t>8</a:t>
            </a:r>
            <a:r>
              <a:rPr lang="en-US" sz="1100" b="1" dirty="0">
                <a:solidFill>
                  <a:schemeClr val="accent1"/>
                </a:solidFill>
                <a:latin typeface="+mj-lt"/>
              </a:rPr>
              <a:t>%</a:t>
            </a:r>
            <a:endParaRPr lang="en-GB" sz="1100" b="1" dirty="0">
              <a:solidFill>
                <a:schemeClr val="accent1"/>
              </a:solidFill>
              <a:latin typeface="+mj-lt"/>
            </a:endParaRPr>
          </a:p>
        </p:txBody>
      </p:sp>
      <p:sp>
        <p:nvSpPr>
          <p:cNvPr id="53" name="TextBox 52">
            <a:extLst>
              <a:ext uri="{FF2B5EF4-FFF2-40B4-BE49-F238E27FC236}">
                <a16:creationId xmlns:a16="http://schemas.microsoft.com/office/drawing/2014/main" id="{797FC4B2-3FDF-04D0-22E5-2FBCC17BE03C}"/>
              </a:ext>
            </a:extLst>
          </p:cNvPr>
          <p:cNvSpPr txBox="1"/>
          <p:nvPr/>
        </p:nvSpPr>
        <p:spPr>
          <a:xfrm>
            <a:off x="4494345" y="905190"/>
            <a:ext cx="3127692" cy="246999"/>
          </a:xfrm>
          <a:prstGeom prst="rect">
            <a:avLst/>
          </a:prstGeom>
        </p:spPr>
        <p:txBody>
          <a:bodyPr vert="horz" wrap="square" lIns="0" tIns="0" rIns="0" bIns="0" rtlCol="0" anchor="t" anchorCtr="0">
            <a:noAutofit/>
          </a:bodyPr>
          <a:lstStyle/>
          <a:p>
            <a:pPr algn="ctr"/>
            <a:r>
              <a:rPr lang="en-US" b="1" dirty="0">
                <a:latin typeface="+mj-lt"/>
              </a:rPr>
              <a:t>REGIONS</a:t>
            </a:r>
            <a:endParaRPr lang="en-GB" b="1" dirty="0">
              <a:latin typeface="+mj-lt"/>
            </a:endParaRPr>
          </a:p>
        </p:txBody>
      </p:sp>
      <p:graphicFrame>
        <p:nvGraphicFramePr>
          <p:cNvPr id="54" name="Chart 53">
            <a:extLst>
              <a:ext uri="{FF2B5EF4-FFF2-40B4-BE49-F238E27FC236}">
                <a16:creationId xmlns:a16="http://schemas.microsoft.com/office/drawing/2014/main" id="{5E9C9782-49D7-072D-3B93-D637C30B6B04}"/>
              </a:ext>
            </a:extLst>
          </p:cNvPr>
          <p:cNvGraphicFramePr/>
          <p:nvPr>
            <p:extLst>
              <p:ext uri="{D42A27DB-BD31-4B8C-83A1-F6EECF244321}">
                <p14:modId xmlns:p14="http://schemas.microsoft.com/office/powerpoint/2010/main" val="1147154897"/>
              </p:ext>
            </p:extLst>
          </p:nvPr>
        </p:nvGraphicFramePr>
        <p:xfrm>
          <a:off x="485687" y="797716"/>
          <a:ext cx="3394867" cy="27221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5" name="Chart 54">
            <a:extLst>
              <a:ext uri="{FF2B5EF4-FFF2-40B4-BE49-F238E27FC236}">
                <a16:creationId xmlns:a16="http://schemas.microsoft.com/office/drawing/2014/main" id="{00C78512-FB6D-553B-6C63-2CCACC1A77C9}"/>
              </a:ext>
            </a:extLst>
          </p:cNvPr>
          <p:cNvGraphicFramePr/>
          <p:nvPr>
            <p:extLst>
              <p:ext uri="{D42A27DB-BD31-4B8C-83A1-F6EECF244321}">
                <p14:modId xmlns:p14="http://schemas.microsoft.com/office/powerpoint/2010/main" val="3986492490"/>
              </p:ext>
            </p:extLst>
          </p:nvPr>
        </p:nvGraphicFramePr>
        <p:xfrm>
          <a:off x="427917" y="3505397"/>
          <a:ext cx="3626891" cy="2848209"/>
        </p:xfrm>
        <a:graphic>
          <a:graphicData uri="http://schemas.openxmlformats.org/drawingml/2006/chart">
            <c:chart xmlns:c="http://schemas.openxmlformats.org/drawingml/2006/chart" xmlns:r="http://schemas.openxmlformats.org/officeDocument/2006/relationships" r:id="rId4"/>
          </a:graphicData>
        </a:graphic>
      </p:graphicFrame>
      <p:cxnSp>
        <p:nvCxnSpPr>
          <p:cNvPr id="82" name="Straight Connector 81">
            <a:extLst>
              <a:ext uri="{FF2B5EF4-FFF2-40B4-BE49-F238E27FC236}">
                <a16:creationId xmlns:a16="http://schemas.microsoft.com/office/drawing/2014/main" id="{F4E4663D-D2EE-68F0-2136-FCA51ACD7BEE}"/>
              </a:ext>
            </a:extLst>
          </p:cNvPr>
          <p:cNvCxnSpPr>
            <a:cxnSpLocks/>
          </p:cNvCxnSpPr>
          <p:nvPr/>
        </p:nvCxnSpPr>
        <p:spPr>
          <a:xfrm>
            <a:off x="8233526" y="785816"/>
            <a:ext cx="15792" cy="5569102"/>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aphicFrame>
        <p:nvGraphicFramePr>
          <p:cNvPr id="83" name="Chart 82">
            <a:extLst>
              <a:ext uri="{FF2B5EF4-FFF2-40B4-BE49-F238E27FC236}">
                <a16:creationId xmlns:a16="http://schemas.microsoft.com/office/drawing/2014/main" id="{0DCD20E3-0247-3002-9942-FC91DCE57A9D}"/>
              </a:ext>
            </a:extLst>
          </p:cNvPr>
          <p:cNvGraphicFramePr/>
          <p:nvPr>
            <p:extLst>
              <p:ext uri="{D42A27DB-BD31-4B8C-83A1-F6EECF244321}">
                <p14:modId xmlns:p14="http://schemas.microsoft.com/office/powerpoint/2010/main" val="2200878050"/>
              </p:ext>
            </p:extLst>
          </p:nvPr>
        </p:nvGraphicFramePr>
        <p:xfrm>
          <a:off x="8262132" y="3489624"/>
          <a:ext cx="3562611" cy="2863982"/>
        </p:xfrm>
        <a:graphic>
          <a:graphicData uri="http://schemas.openxmlformats.org/drawingml/2006/chart">
            <c:chart xmlns:c="http://schemas.openxmlformats.org/drawingml/2006/chart" xmlns:r="http://schemas.openxmlformats.org/officeDocument/2006/relationships" r:id="rId5"/>
          </a:graphicData>
        </a:graphic>
      </p:graphicFrame>
      <p:cxnSp>
        <p:nvCxnSpPr>
          <p:cNvPr id="84" name="Straight Connector 83">
            <a:extLst>
              <a:ext uri="{FF2B5EF4-FFF2-40B4-BE49-F238E27FC236}">
                <a16:creationId xmlns:a16="http://schemas.microsoft.com/office/drawing/2014/main" id="{BA68F96D-4DE5-1EF9-75B4-B39BB312E4AB}"/>
              </a:ext>
            </a:extLst>
          </p:cNvPr>
          <p:cNvCxnSpPr>
            <a:cxnSpLocks/>
          </p:cNvCxnSpPr>
          <p:nvPr/>
        </p:nvCxnSpPr>
        <p:spPr>
          <a:xfrm>
            <a:off x="8218246" y="3470955"/>
            <a:ext cx="3686230" cy="1"/>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aphicFrame>
        <p:nvGraphicFramePr>
          <p:cNvPr id="85" name="Chart 84">
            <a:extLst>
              <a:ext uri="{FF2B5EF4-FFF2-40B4-BE49-F238E27FC236}">
                <a16:creationId xmlns:a16="http://schemas.microsoft.com/office/drawing/2014/main" id="{820C8D45-E76E-A282-1F6A-50925FF1C757}"/>
              </a:ext>
            </a:extLst>
          </p:cNvPr>
          <p:cNvGraphicFramePr/>
          <p:nvPr>
            <p:extLst>
              <p:ext uri="{D42A27DB-BD31-4B8C-83A1-F6EECF244321}">
                <p14:modId xmlns:p14="http://schemas.microsoft.com/office/powerpoint/2010/main" val="2714948214"/>
              </p:ext>
            </p:extLst>
          </p:nvPr>
        </p:nvGraphicFramePr>
        <p:xfrm>
          <a:off x="8329932" y="848944"/>
          <a:ext cx="3562611" cy="2676250"/>
        </p:xfrm>
        <a:graphic>
          <a:graphicData uri="http://schemas.openxmlformats.org/drawingml/2006/chart">
            <c:chart xmlns:c="http://schemas.openxmlformats.org/drawingml/2006/chart" xmlns:r="http://schemas.openxmlformats.org/officeDocument/2006/relationships" r:id="rId6"/>
          </a:graphicData>
        </a:graphic>
      </p:graphicFrame>
      <p:sp>
        <p:nvSpPr>
          <p:cNvPr id="86" name="TextBox 85">
            <a:extLst>
              <a:ext uri="{FF2B5EF4-FFF2-40B4-BE49-F238E27FC236}">
                <a16:creationId xmlns:a16="http://schemas.microsoft.com/office/drawing/2014/main" id="{605630FA-38D2-35E4-1029-57C353E8DFB8}"/>
              </a:ext>
            </a:extLst>
          </p:cNvPr>
          <p:cNvSpPr txBox="1"/>
          <p:nvPr/>
        </p:nvSpPr>
        <p:spPr>
          <a:xfrm>
            <a:off x="8904687" y="2666959"/>
            <a:ext cx="3229935" cy="748857"/>
          </a:xfrm>
          <a:prstGeom prst="rect">
            <a:avLst/>
          </a:prstGeom>
        </p:spPr>
        <p:txBody>
          <a:bodyPr vert="horz" wrap="square" lIns="0" tIns="0" rIns="0" bIns="0" numCol="2" rtlCol="0" anchor="t" anchorCtr="0">
            <a:noAutofit/>
          </a:bodyPr>
          <a:lstStyle/>
          <a:p>
            <a:pPr>
              <a:spcAft>
                <a:spcPts val="600"/>
              </a:spcAft>
            </a:pPr>
            <a:r>
              <a:rPr lang="en-US" sz="1200" b="1">
                <a:latin typeface="+mj-lt"/>
              </a:rPr>
              <a:t>58</a:t>
            </a:r>
            <a:r>
              <a:rPr lang="en-US" sz="1200" b="1" dirty="0">
                <a:latin typeface="+mj-lt"/>
              </a:rPr>
              <a:t>%  </a:t>
            </a:r>
            <a:r>
              <a:rPr lang="en-US" sz="1200" dirty="0">
                <a:latin typeface="+mj-lt"/>
              </a:rPr>
              <a:t>Emotional</a:t>
            </a:r>
          </a:p>
          <a:p>
            <a:pPr>
              <a:spcAft>
                <a:spcPts val="600"/>
              </a:spcAft>
            </a:pPr>
            <a:r>
              <a:rPr lang="en-US" sz="1200" b="1" dirty="0">
                <a:latin typeface="+mj-lt"/>
              </a:rPr>
              <a:t>19%  </a:t>
            </a:r>
            <a:r>
              <a:rPr lang="en-US" sz="1200">
                <a:latin typeface="+mj-lt"/>
              </a:rPr>
              <a:t>Mobility</a:t>
            </a:r>
            <a:endParaRPr lang="en-US" sz="1200" dirty="0">
              <a:latin typeface="+mj-lt"/>
            </a:endParaRPr>
          </a:p>
          <a:p>
            <a:pPr>
              <a:spcAft>
                <a:spcPts val="600"/>
              </a:spcAft>
            </a:pPr>
            <a:r>
              <a:rPr lang="en-US" sz="1200" b="1">
                <a:latin typeface="+mj-lt"/>
              </a:rPr>
              <a:t>17</a:t>
            </a:r>
            <a:r>
              <a:rPr lang="en-US" sz="1200" b="1" dirty="0">
                <a:latin typeface="+mj-lt"/>
              </a:rPr>
              <a:t>%  </a:t>
            </a:r>
            <a:r>
              <a:rPr lang="en-US" sz="1200">
                <a:latin typeface="+mj-lt"/>
              </a:rPr>
              <a:t>Cognitive</a:t>
            </a:r>
            <a:endParaRPr lang="en-US" sz="1200" dirty="0">
              <a:latin typeface="+mj-lt"/>
            </a:endParaRPr>
          </a:p>
          <a:p>
            <a:pPr>
              <a:spcAft>
                <a:spcPts val="600"/>
              </a:spcAft>
            </a:pPr>
            <a:r>
              <a:rPr lang="en-US" sz="1200" b="1">
                <a:latin typeface="+mj-lt"/>
              </a:rPr>
              <a:t>11</a:t>
            </a:r>
            <a:r>
              <a:rPr lang="en-US" sz="1200" b="1" dirty="0">
                <a:latin typeface="+mj-lt"/>
              </a:rPr>
              <a:t>%  </a:t>
            </a:r>
            <a:r>
              <a:rPr lang="en-US" sz="1200" dirty="0">
                <a:latin typeface="+mj-lt"/>
              </a:rPr>
              <a:t>Hearing</a:t>
            </a:r>
          </a:p>
          <a:p>
            <a:pPr>
              <a:spcAft>
                <a:spcPts val="600"/>
              </a:spcAft>
            </a:pPr>
            <a:r>
              <a:rPr lang="en-US" sz="1200" b="1" dirty="0">
                <a:latin typeface="+mj-lt"/>
              </a:rPr>
              <a:t>5%  </a:t>
            </a:r>
            <a:r>
              <a:rPr lang="en-US" sz="1200" dirty="0">
                <a:latin typeface="+mj-lt"/>
              </a:rPr>
              <a:t>Sight</a:t>
            </a:r>
          </a:p>
          <a:p>
            <a:pPr>
              <a:spcAft>
                <a:spcPts val="600"/>
              </a:spcAft>
            </a:pPr>
            <a:r>
              <a:rPr lang="en-US" sz="1200" b="1">
                <a:latin typeface="+mj-lt"/>
              </a:rPr>
              <a:t>23</a:t>
            </a:r>
            <a:r>
              <a:rPr lang="en-US" sz="1200" b="1" dirty="0">
                <a:latin typeface="+mj-lt"/>
              </a:rPr>
              <a:t>%  </a:t>
            </a:r>
            <a:r>
              <a:rPr lang="en-US" sz="1200" dirty="0">
                <a:latin typeface="+mj-lt"/>
              </a:rPr>
              <a:t>Other</a:t>
            </a:r>
          </a:p>
        </p:txBody>
      </p:sp>
      <p:sp>
        <p:nvSpPr>
          <p:cNvPr id="3" name="TextBox 2">
            <a:extLst>
              <a:ext uri="{FF2B5EF4-FFF2-40B4-BE49-F238E27FC236}">
                <a16:creationId xmlns:a16="http://schemas.microsoft.com/office/drawing/2014/main" id="{C20FFA60-1241-2680-DFB2-C04763EFD8DF}"/>
              </a:ext>
            </a:extLst>
          </p:cNvPr>
          <p:cNvSpPr txBox="1"/>
          <p:nvPr/>
        </p:nvSpPr>
        <p:spPr>
          <a:xfrm>
            <a:off x="107546" y="6365557"/>
            <a:ext cx="5521292" cy="49244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800" b="1">
                <a:latin typeface="+mj-lt"/>
                <a:cs typeface="Calibri"/>
              </a:rPr>
              <a:t>S1. </a:t>
            </a:r>
            <a:r>
              <a:rPr lang="en-US" sz="800">
                <a:latin typeface="+mj-lt"/>
                <a:cs typeface="Calibri"/>
              </a:rPr>
              <a:t>How old are you? </a:t>
            </a:r>
            <a:r>
              <a:rPr lang="en-US" sz="800" b="1">
                <a:latin typeface="+mj-lt"/>
                <a:cs typeface="Calibri"/>
              </a:rPr>
              <a:t>S2. </a:t>
            </a:r>
            <a:r>
              <a:rPr lang="en-US" sz="800">
                <a:latin typeface="+mj-lt"/>
                <a:cs typeface="Calibri"/>
              </a:rPr>
              <a:t>What is your gender identity?</a:t>
            </a:r>
            <a:r>
              <a:rPr lang="en-US" sz="800" b="1">
                <a:latin typeface="+mj-lt"/>
                <a:cs typeface="Calibri"/>
              </a:rPr>
              <a:t> S3. </a:t>
            </a:r>
            <a:r>
              <a:rPr lang="en-US" sz="800">
                <a:latin typeface="+mj-lt"/>
                <a:cs typeface="Calibri"/>
              </a:rPr>
              <a:t>Where do you live? S4. What is your ethnicity? </a:t>
            </a:r>
            <a:r>
              <a:rPr lang="en-GB" sz="800" b="1">
                <a:latin typeface="+mj-lt"/>
                <a:cs typeface="Calibri Light"/>
              </a:rPr>
              <a:t>S5a</a:t>
            </a:r>
            <a:r>
              <a:rPr lang="en-GB" sz="800">
                <a:latin typeface="+mj-lt"/>
                <a:cs typeface="Calibri Light"/>
              </a:rPr>
              <a:t>. Do you have any physical or mental health conditions or illnesses lasting or expected to last 12 months or more? </a:t>
            </a:r>
            <a:r>
              <a:rPr lang="en-GB" sz="800" b="1">
                <a:latin typeface="+mj-lt"/>
                <a:cs typeface="Calibri Light"/>
              </a:rPr>
              <a:t>S5B. </a:t>
            </a:r>
            <a:r>
              <a:rPr lang="en-GB" sz="800">
                <a:latin typeface="+mj-lt"/>
                <a:cs typeface="Calibri Light"/>
              </a:rPr>
              <a:t>What is the nature of that disability or long-term health condition? N= 2000</a:t>
            </a:r>
            <a:endParaRPr lang="en-GB" sz="800">
              <a:latin typeface="+mj-lt"/>
              <a:ea typeface="Calibri Light"/>
              <a:cs typeface="Calibri Light"/>
            </a:endParaRPr>
          </a:p>
          <a:p>
            <a:endParaRPr lang="en-US" sz="800">
              <a:cs typeface="Calibri"/>
            </a:endParaRPr>
          </a:p>
        </p:txBody>
      </p:sp>
    </p:spTree>
    <p:extLst>
      <p:ext uri="{BB962C8B-B14F-4D97-AF65-F5344CB8AC3E}">
        <p14:creationId xmlns:p14="http://schemas.microsoft.com/office/powerpoint/2010/main" val="1915442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8F029-EE30-DAA7-E662-66D1C102A8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73916E-AE35-2321-AC9C-383461FDDCBD}"/>
              </a:ext>
            </a:extLst>
          </p:cNvPr>
          <p:cNvSpPr>
            <a:spLocks noGrp="1"/>
          </p:cNvSpPr>
          <p:nvPr>
            <p:ph type="title"/>
          </p:nvPr>
        </p:nvSpPr>
        <p:spPr>
          <a:xfrm>
            <a:off x="368706" y="250284"/>
            <a:ext cx="11233150" cy="430725"/>
          </a:xfrm>
        </p:spPr>
        <p:txBody>
          <a:bodyPr/>
          <a:lstStyle/>
          <a:p>
            <a:r>
              <a:rPr lang="en-GB" dirty="0"/>
              <a:t>Quantitative research: train usage</a:t>
            </a:r>
          </a:p>
        </p:txBody>
      </p:sp>
      <p:sp>
        <p:nvSpPr>
          <p:cNvPr id="4" name="Footer Placeholder 3">
            <a:extLst>
              <a:ext uri="{FF2B5EF4-FFF2-40B4-BE49-F238E27FC236}">
                <a16:creationId xmlns:a16="http://schemas.microsoft.com/office/drawing/2014/main" id="{087689D1-947A-E3F6-13AA-B03D707196B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0A8919F-2371-118A-75F0-8BA763FF3BA5}"/>
              </a:ext>
            </a:extLst>
          </p:cNvPr>
          <p:cNvSpPr>
            <a:spLocks noGrp="1"/>
          </p:cNvSpPr>
          <p:nvPr>
            <p:ph type="sldNum" sz="quarter" idx="12"/>
          </p:nvPr>
        </p:nvSpPr>
        <p:spPr/>
        <p:txBody>
          <a:bodyPr/>
          <a:lstStyle/>
          <a:p>
            <a:fld id="{770F188E-274D-49B2-AB27-2F89665B2F20}" type="slidenum">
              <a:rPr lang="en-GB" smtClean="0"/>
              <a:t>7</a:t>
            </a:fld>
            <a:endParaRPr lang="en-GB" dirty="0"/>
          </a:p>
        </p:txBody>
      </p:sp>
      <p:sp>
        <p:nvSpPr>
          <p:cNvPr id="7" name="TextBox 6">
            <a:extLst>
              <a:ext uri="{FF2B5EF4-FFF2-40B4-BE49-F238E27FC236}">
                <a16:creationId xmlns:a16="http://schemas.microsoft.com/office/drawing/2014/main" id="{5CB2865B-6567-E849-2F92-753B2797CABD}"/>
              </a:ext>
            </a:extLst>
          </p:cNvPr>
          <p:cNvSpPr txBox="1"/>
          <p:nvPr/>
        </p:nvSpPr>
        <p:spPr>
          <a:xfrm>
            <a:off x="2364824" y="6317650"/>
            <a:ext cx="364581" cy="248812"/>
          </a:xfrm>
          <a:prstGeom prst="rect">
            <a:avLst/>
          </a:prstGeom>
        </p:spPr>
        <p:txBody>
          <a:bodyPr vert="horz"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13%</a:t>
            </a:r>
          </a:p>
        </p:txBody>
      </p:sp>
      <p:cxnSp>
        <p:nvCxnSpPr>
          <p:cNvPr id="10" name="Straight Connector 9">
            <a:extLst>
              <a:ext uri="{FF2B5EF4-FFF2-40B4-BE49-F238E27FC236}">
                <a16:creationId xmlns:a16="http://schemas.microsoft.com/office/drawing/2014/main" id="{0F0EA6A6-5865-FCB4-97CB-1619760925D1}"/>
              </a:ext>
            </a:extLst>
          </p:cNvPr>
          <p:cNvCxnSpPr>
            <a:cxnSpLocks/>
          </p:cNvCxnSpPr>
          <p:nvPr/>
        </p:nvCxnSpPr>
        <p:spPr>
          <a:xfrm flipH="1">
            <a:off x="4058568" y="3492214"/>
            <a:ext cx="2789" cy="2903814"/>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4C3B90D-B72D-D220-6F73-8E98830C41F3}"/>
              </a:ext>
            </a:extLst>
          </p:cNvPr>
          <p:cNvCxnSpPr>
            <a:cxnSpLocks/>
          </p:cNvCxnSpPr>
          <p:nvPr/>
        </p:nvCxnSpPr>
        <p:spPr>
          <a:xfrm>
            <a:off x="372338" y="3470247"/>
            <a:ext cx="11467684" cy="13676"/>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aphicFrame>
        <p:nvGraphicFramePr>
          <p:cNvPr id="54" name="Chart 53">
            <a:extLst>
              <a:ext uri="{FF2B5EF4-FFF2-40B4-BE49-F238E27FC236}">
                <a16:creationId xmlns:a16="http://schemas.microsoft.com/office/drawing/2014/main" id="{5E9C9782-49D7-072D-3B93-D637C30B6B04}"/>
              </a:ext>
            </a:extLst>
          </p:cNvPr>
          <p:cNvGraphicFramePr/>
          <p:nvPr>
            <p:extLst>
              <p:ext uri="{D42A27DB-BD31-4B8C-83A1-F6EECF244321}">
                <p14:modId xmlns:p14="http://schemas.microsoft.com/office/powerpoint/2010/main" val="1922023650"/>
              </p:ext>
            </p:extLst>
          </p:nvPr>
        </p:nvGraphicFramePr>
        <p:xfrm>
          <a:off x="470682" y="3483923"/>
          <a:ext cx="3394867" cy="28675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Chart 54">
            <a:extLst>
              <a:ext uri="{FF2B5EF4-FFF2-40B4-BE49-F238E27FC236}">
                <a16:creationId xmlns:a16="http://schemas.microsoft.com/office/drawing/2014/main" id="{00C78512-FB6D-553B-6C63-2CCACC1A77C9}"/>
              </a:ext>
            </a:extLst>
          </p:cNvPr>
          <p:cNvGraphicFramePr/>
          <p:nvPr>
            <p:extLst>
              <p:ext uri="{D42A27DB-BD31-4B8C-83A1-F6EECF244321}">
                <p14:modId xmlns:p14="http://schemas.microsoft.com/office/powerpoint/2010/main" val="433608715"/>
              </p:ext>
            </p:extLst>
          </p:nvPr>
        </p:nvGraphicFramePr>
        <p:xfrm>
          <a:off x="368706" y="849017"/>
          <a:ext cx="5717298" cy="2555389"/>
        </p:xfrm>
        <a:graphic>
          <a:graphicData uri="http://schemas.openxmlformats.org/drawingml/2006/chart">
            <c:chart xmlns:c="http://schemas.openxmlformats.org/drawingml/2006/chart" xmlns:r="http://schemas.openxmlformats.org/officeDocument/2006/relationships" r:id="rId3"/>
          </a:graphicData>
        </a:graphic>
      </p:graphicFrame>
      <p:cxnSp>
        <p:nvCxnSpPr>
          <p:cNvPr id="82" name="Straight Connector 81">
            <a:extLst>
              <a:ext uri="{FF2B5EF4-FFF2-40B4-BE49-F238E27FC236}">
                <a16:creationId xmlns:a16="http://schemas.microsoft.com/office/drawing/2014/main" id="{F4E4663D-D2EE-68F0-2136-FCA51ACD7BEE}"/>
              </a:ext>
            </a:extLst>
          </p:cNvPr>
          <p:cNvCxnSpPr>
            <a:cxnSpLocks/>
          </p:cNvCxnSpPr>
          <p:nvPr/>
        </p:nvCxnSpPr>
        <p:spPr>
          <a:xfrm>
            <a:off x="8239878" y="3492214"/>
            <a:ext cx="9440" cy="2862704"/>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aphicFrame>
        <p:nvGraphicFramePr>
          <p:cNvPr id="83" name="Chart 82">
            <a:extLst>
              <a:ext uri="{FF2B5EF4-FFF2-40B4-BE49-F238E27FC236}">
                <a16:creationId xmlns:a16="http://schemas.microsoft.com/office/drawing/2014/main" id="{0DCD20E3-0247-3002-9942-FC91DCE57A9D}"/>
              </a:ext>
            </a:extLst>
          </p:cNvPr>
          <p:cNvGraphicFramePr/>
          <p:nvPr>
            <p:extLst>
              <p:ext uri="{D42A27DB-BD31-4B8C-83A1-F6EECF244321}">
                <p14:modId xmlns:p14="http://schemas.microsoft.com/office/powerpoint/2010/main" val="1359063481"/>
              </p:ext>
            </p:extLst>
          </p:nvPr>
        </p:nvGraphicFramePr>
        <p:xfrm>
          <a:off x="8277412" y="3487524"/>
          <a:ext cx="3562611" cy="28301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3F6D6188-B43D-D229-47E9-0BF13CFF1594}"/>
              </a:ext>
            </a:extLst>
          </p:cNvPr>
          <p:cNvGraphicFramePr/>
          <p:nvPr>
            <p:extLst>
              <p:ext uri="{D42A27DB-BD31-4B8C-83A1-F6EECF244321}">
                <p14:modId xmlns:p14="http://schemas.microsoft.com/office/powerpoint/2010/main" val="2568843138"/>
              </p:ext>
            </p:extLst>
          </p:nvPr>
        </p:nvGraphicFramePr>
        <p:xfrm>
          <a:off x="6129483" y="881867"/>
          <a:ext cx="5710539" cy="2555388"/>
        </p:xfrm>
        <a:graphic>
          <a:graphicData uri="http://schemas.openxmlformats.org/drawingml/2006/chart">
            <c:chart xmlns:c="http://schemas.openxmlformats.org/drawingml/2006/chart" xmlns:r="http://schemas.openxmlformats.org/officeDocument/2006/relationships" r:id="rId5"/>
          </a:graphicData>
        </a:graphic>
      </p:graphicFrame>
      <p:cxnSp>
        <p:nvCxnSpPr>
          <p:cNvPr id="12" name="Straight Connector 11">
            <a:extLst>
              <a:ext uri="{FF2B5EF4-FFF2-40B4-BE49-F238E27FC236}">
                <a16:creationId xmlns:a16="http://schemas.microsoft.com/office/drawing/2014/main" id="{019B2087-9735-3E3F-9458-5033BFB12FFF}"/>
              </a:ext>
            </a:extLst>
          </p:cNvPr>
          <p:cNvCxnSpPr>
            <a:cxnSpLocks/>
          </p:cNvCxnSpPr>
          <p:nvPr/>
        </p:nvCxnSpPr>
        <p:spPr>
          <a:xfrm>
            <a:off x="6096000" y="849017"/>
            <a:ext cx="19437" cy="2634906"/>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aphicFrame>
        <p:nvGraphicFramePr>
          <p:cNvPr id="14" name="Chart 13">
            <a:extLst>
              <a:ext uri="{FF2B5EF4-FFF2-40B4-BE49-F238E27FC236}">
                <a16:creationId xmlns:a16="http://schemas.microsoft.com/office/drawing/2014/main" id="{A2732B21-ED73-21F6-F8F5-828596BFDBBC}"/>
              </a:ext>
            </a:extLst>
          </p:cNvPr>
          <p:cNvGraphicFramePr/>
          <p:nvPr>
            <p:extLst>
              <p:ext uri="{D42A27DB-BD31-4B8C-83A1-F6EECF244321}">
                <p14:modId xmlns:p14="http://schemas.microsoft.com/office/powerpoint/2010/main" val="2016684927"/>
              </p:ext>
            </p:extLst>
          </p:nvPr>
        </p:nvGraphicFramePr>
        <p:xfrm>
          <a:off x="4290174" y="3453668"/>
          <a:ext cx="3562611" cy="2863982"/>
        </p:xfrm>
        <a:graphic>
          <a:graphicData uri="http://schemas.openxmlformats.org/drawingml/2006/chart">
            <c:chart xmlns:c="http://schemas.openxmlformats.org/drawingml/2006/chart" xmlns:r="http://schemas.openxmlformats.org/officeDocument/2006/relationships" r:id="rId6"/>
          </a:graphicData>
        </a:graphic>
      </p:graphicFrame>
      <p:sp>
        <p:nvSpPr>
          <p:cNvPr id="6" name="TextBox 5">
            <a:extLst>
              <a:ext uri="{FF2B5EF4-FFF2-40B4-BE49-F238E27FC236}">
                <a16:creationId xmlns:a16="http://schemas.microsoft.com/office/drawing/2014/main" id="{5CA63F6F-61FE-2860-E962-DCB837260624}"/>
              </a:ext>
            </a:extLst>
          </p:cNvPr>
          <p:cNvSpPr txBox="1"/>
          <p:nvPr/>
        </p:nvSpPr>
        <p:spPr>
          <a:xfrm>
            <a:off x="93316" y="6442056"/>
            <a:ext cx="5517046" cy="3693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GB" sz="800" b="1">
                <a:latin typeface="Calibri Light"/>
                <a:ea typeface="Calibri Light"/>
                <a:cs typeface="Calibri Light"/>
              </a:rPr>
              <a:t>S6.</a:t>
            </a:r>
            <a:r>
              <a:rPr lang="en-US" sz="800" b="1">
                <a:latin typeface="Calibri Light"/>
                <a:ea typeface="Calibri Light"/>
                <a:cs typeface="Calibri Light"/>
              </a:rPr>
              <a:t> </a:t>
            </a:r>
            <a:r>
              <a:rPr lang="en-GB" sz="800">
                <a:latin typeface="Calibri Light"/>
                <a:ea typeface="Calibri Light"/>
                <a:cs typeface="Calibri Light"/>
              </a:rPr>
              <a:t>Approximately how often do you make a journey by train? </a:t>
            </a:r>
            <a:r>
              <a:rPr lang="en-GB" sz="800" b="1">
                <a:latin typeface="Calibri Light"/>
                <a:ea typeface="Calibri Light"/>
                <a:cs typeface="Calibri Light"/>
              </a:rPr>
              <a:t>S6. </a:t>
            </a:r>
            <a:r>
              <a:rPr lang="en-GB" sz="800">
                <a:latin typeface="Calibri Light"/>
                <a:ea typeface="Calibri Light"/>
                <a:cs typeface="Calibri Light"/>
              </a:rPr>
              <a:t>How would you describe the location of the train station that you  most frequently start your journeys from? </a:t>
            </a:r>
            <a:r>
              <a:rPr lang="en-GB" sz="800" b="1">
                <a:latin typeface="Calibri Light"/>
                <a:ea typeface="Calibri Light"/>
                <a:cs typeface="Calibri Light"/>
              </a:rPr>
              <a:t>S8. </a:t>
            </a:r>
            <a:r>
              <a:rPr lang="en-GB" sz="800">
                <a:latin typeface="Calibri Light"/>
                <a:ea typeface="Calibri Light"/>
                <a:cs typeface="Calibri Light"/>
              </a:rPr>
              <a:t>How long does your typical journey take? </a:t>
            </a:r>
            <a:r>
              <a:rPr lang="en-GB" sz="800" b="1">
                <a:latin typeface="Calibri Light"/>
                <a:ea typeface="Calibri Light"/>
                <a:cs typeface="Calibri Light"/>
              </a:rPr>
              <a:t>S9. </a:t>
            </a:r>
            <a:r>
              <a:rPr lang="en-GB" sz="800">
                <a:latin typeface="Calibri Light"/>
                <a:ea typeface="Calibri Light"/>
                <a:cs typeface="Calibri Light"/>
              </a:rPr>
              <a:t>Does your typical journey involve a connection, or is it direct? </a:t>
            </a:r>
            <a:r>
              <a:rPr lang="en-GB" sz="800" b="1">
                <a:latin typeface="Calibri Light"/>
                <a:ea typeface="Calibri Light"/>
                <a:cs typeface="Calibri Light"/>
              </a:rPr>
              <a:t>S10.</a:t>
            </a:r>
            <a:r>
              <a:rPr lang="en-GB" sz="800" b="1">
                <a:latin typeface="Calibri Light"/>
                <a:ea typeface="Calibri"/>
                <a:cs typeface="Calibri"/>
              </a:rPr>
              <a:t> </a:t>
            </a:r>
            <a:r>
              <a:rPr lang="en-GB" sz="800">
                <a:latin typeface="Calibri Light"/>
                <a:ea typeface="Calibri Light"/>
                <a:cs typeface="Calibri Light"/>
              </a:rPr>
              <a:t>For what purpose(s) do you typically travel by train? N= 2000)</a:t>
            </a:r>
            <a:endParaRPr lang="en-US">
              <a:ea typeface="Calibri"/>
              <a:cs typeface="Calibri"/>
            </a:endParaRPr>
          </a:p>
        </p:txBody>
      </p:sp>
    </p:spTree>
    <p:extLst>
      <p:ext uri="{BB962C8B-B14F-4D97-AF65-F5344CB8AC3E}">
        <p14:creationId xmlns:p14="http://schemas.microsoft.com/office/powerpoint/2010/main" val="497628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70F188E-274D-49B2-AB27-2F89665B2F20}" type="slidenum">
              <a:rPr lang="en-GB" smtClean="0"/>
              <a:pPr/>
              <a:t>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8" name="Title 7"/>
          <p:cNvSpPr>
            <a:spLocks noGrp="1"/>
          </p:cNvSpPr>
          <p:nvPr>
            <p:ph type="title"/>
          </p:nvPr>
        </p:nvSpPr>
        <p:spPr>
          <a:xfrm>
            <a:off x="7924800" y="1594022"/>
            <a:ext cx="3357600" cy="2261578"/>
          </a:xfrm>
        </p:spPr>
        <p:txBody>
          <a:bodyPr/>
          <a:lstStyle/>
          <a:p>
            <a:r>
              <a:rPr lang="en-GB" dirty="0"/>
              <a:t>How the wider rail context impacts views on punctuality and reliability</a:t>
            </a:r>
          </a:p>
        </p:txBody>
      </p:sp>
    </p:spTree>
    <p:extLst>
      <p:ext uri="{BB962C8B-B14F-4D97-AF65-F5344CB8AC3E}">
        <p14:creationId xmlns:p14="http://schemas.microsoft.com/office/powerpoint/2010/main" val="1122910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C57A294-7CDD-4C74-3FBB-8F350E47CC6C}"/>
            </a:ext>
          </a:extLst>
        </p:cNvPr>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8198215B-D108-B85A-84D3-35502DB948FA}"/>
              </a:ext>
            </a:extLst>
          </p:cNvPr>
          <p:cNvGraphicFramePr/>
          <p:nvPr>
            <p:extLst>
              <p:ext uri="{D42A27DB-BD31-4B8C-83A1-F6EECF244321}">
                <p14:modId xmlns:p14="http://schemas.microsoft.com/office/powerpoint/2010/main" val="1788884078"/>
              </p:ext>
            </p:extLst>
          </p:nvPr>
        </p:nvGraphicFramePr>
        <p:xfrm>
          <a:off x="6312351" y="4670353"/>
          <a:ext cx="1128769" cy="897663"/>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Group 9">
            <a:extLst>
              <a:ext uri="{FF2B5EF4-FFF2-40B4-BE49-F238E27FC236}">
                <a16:creationId xmlns:a16="http://schemas.microsoft.com/office/drawing/2014/main" id="{97213F35-09BF-DAE8-7AD4-F555AF22BFD2}"/>
              </a:ext>
            </a:extLst>
          </p:cNvPr>
          <p:cNvGrpSpPr/>
          <p:nvPr/>
        </p:nvGrpSpPr>
        <p:grpSpPr>
          <a:xfrm>
            <a:off x="6312352" y="3920995"/>
            <a:ext cx="5266851" cy="897663"/>
            <a:chOff x="479431" y="3673345"/>
            <a:chExt cx="5266851" cy="897663"/>
          </a:xfrm>
        </p:grpSpPr>
        <p:graphicFrame>
          <p:nvGraphicFramePr>
            <p:cNvPr id="14" name="Chart 13">
              <a:extLst>
                <a:ext uri="{FF2B5EF4-FFF2-40B4-BE49-F238E27FC236}">
                  <a16:creationId xmlns:a16="http://schemas.microsoft.com/office/drawing/2014/main" id="{2BF916FF-13A8-D392-6803-88FCEE846A21}"/>
                </a:ext>
              </a:extLst>
            </p:cNvPr>
            <p:cNvGraphicFramePr/>
            <p:nvPr>
              <p:extLst>
                <p:ext uri="{D42A27DB-BD31-4B8C-83A1-F6EECF244321}">
                  <p14:modId xmlns:p14="http://schemas.microsoft.com/office/powerpoint/2010/main" val="1733905961"/>
                </p:ext>
              </p:extLst>
            </p:nvPr>
          </p:nvGraphicFramePr>
          <p:xfrm>
            <a:off x="479431" y="3673345"/>
            <a:ext cx="1128769" cy="897663"/>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853CEA3B-38BF-BEE1-DFAE-018B1CAD3E1D}"/>
                </a:ext>
              </a:extLst>
            </p:cNvPr>
            <p:cNvSpPr txBox="1"/>
            <p:nvPr/>
          </p:nvSpPr>
          <p:spPr>
            <a:xfrm>
              <a:off x="1495889" y="3970977"/>
              <a:ext cx="4250393" cy="302399"/>
            </a:xfrm>
            <a:prstGeom prst="rect">
              <a:avLst/>
            </a:prstGeom>
          </p:spPr>
          <p:txBody>
            <a:bodyPr vert="horz" wrap="square" lIns="0" tIns="0" rIns="0" bIns="0" rtlCol="0" anchor="t" anchorCtr="0">
              <a:noAutofit/>
            </a:bodyPr>
            <a:lstStyle/>
            <a:p>
              <a:r>
                <a:rPr lang="en-US" sz="1400" b="1">
                  <a:latin typeface="+mj-lt"/>
                </a:rPr>
                <a:t>The railway is run in the best interest of its passengers</a:t>
              </a:r>
              <a:endParaRPr lang="en-GB" sz="1400" b="1">
                <a:latin typeface="+mj-lt"/>
              </a:endParaRPr>
            </a:p>
          </p:txBody>
        </p:sp>
      </p:grpSp>
      <p:grpSp>
        <p:nvGrpSpPr>
          <p:cNvPr id="27" name="Group 26">
            <a:extLst>
              <a:ext uri="{FF2B5EF4-FFF2-40B4-BE49-F238E27FC236}">
                <a16:creationId xmlns:a16="http://schemas.microsoft.com/office/drawing/2014/main" id="{DB495391-1E5E-5287-7A5C-51D086221C65}"/>
              </a:ext>
            </a:extLst>
          </p:cNvPr>
          <p:cNvGrpSpPr/>
          <p:nvPr/>
        </p:nvGrpSpPr>
        <p:grpSpPr>
          <a:xfrm>
            <a:off x="6312350" y="3212894"/>
            <a:ext cx="5266853" cy="897663"/>
            <a:chOff x="479429" y="2965244"/>
            <a:chExt cx="5266853" cy="897663"/>
          </a:xfrm>
        </p:grpSpPr>
        <p:graphicFrame>
          <p:nvGraphicFramePr>
            <p:cNvPr id="13" name="Chart 12">
              <a:extLst>
                <a:ext uri="{FF2B5EF4-FFF2-40B4-BE49-F238E27FC236}">
                  <a16:creationId xmlns:a16="http://schemas.microsoft.com/office/drawing/2014/main" id="{62AFAD11-2790-D961-8D32-739A5FD7372C}"/>
                </a:ext>
              </a:extLst>
            </p:cNvPr>
            <p:cNvGraphicFramePr/>
            <p:nvPr>
              <p:extLst>
                <p:ext uri="{D42A27DB-BD31-4B8C-83A1-F6EECF244321}">
                  <p14:modId xmlns:p14="http://schemas.microsoft.com/office/powerpoint/2010/main" val="1772631912"/>
                </p:ext>
              </p:extLst>
            </p:nvPr>
          </p:nvGraphicFramePr>
          <p:xfrm>
            <a:off x="479429" y="2965244"/>
            <a:ext cx="1128769" cy="897663"/>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8A6706F7-56A6-2389-D8B3-BD7A7ABEEA80}"/>
                </a:ext>
              </a:extLst>
            </p:cNvPr>
            <p:cNvSpPr txBox="1"/>
            <p:nvPr/>
          </p:nvSpPr>
          <p:spPr>
            <a:xfrm>
              <a:off x="1495889" y="3262876"/>
              <a:ext cx="4250393" cy="302399"/>
            </a:xfrm>
            <a:prstGeom prst="rect">
              <a:avLst/>
            </a:prstGeom>
          </p:spPr>
          <p:txBody>
            <a:bodyPr vert="horz" wrap="square" lIns="0" tIns="0" rIns="0" bIns="0" rtlCol="0" anchor="t" anchorCtr="0">
              <a:noAutofit/>
            </a:bodyPr>
            <a:lstStyle/>
            <a:p>
              <a:r>
                <a:rPr lang="en-US" sz="1400" b="1">
                  <a:latin typeface="+mj-lt"/>
                </a:rPr>
                <a:t>Train companies provide a good service for the money I pay</a:t>
              </a:r>
              <a:endParaRPr lang="en-GB" sz="1400" b="1">
                <a:latin typeface="+mj-lt"/>
              </a:endParaRPr>
            </a:p>
          </p:txBody>
        </p:sp>
      </p:grpSp>
      <p:grpSp>
        <p:nvGrpSpPr>
          <p:cNvPr id="28" name="Group 27">
            <a:extLst>
              <a:ext uri="{FF2B5EF4-FFF2-40B4-BE49-F238E27FC236}">
                <a16:creationId xmlns:a16="http://schemas.microsoft.com/office/drawing/2014/main" id="{728D1B0E-503F-28A5-1B20-595CF1D81EC5}"/>
              </a:ext>
            </a:extLst>
          </p:cNvPr>
          <p:cNvGrpSpPr/>
          <p:nvPr/>
        </p:nvGrpSpPr>
        <p:grpSpPr>
          <a:xfrm>
            <a:off x="6312348" y="2491971"/>
            <a:ext cx="5266855" cy="897663"/>
            <a:chOff x="479427" y="2244321"/>
            <a:chExt cx="5266855" cy="897663"/>
          </a:xfrm>
        </p:grpSpPr>
        <p:graphicFrame>
          <p:nvGraphicFramePr>
            <p:cNvPr id="12" name="Chart 11">
              <a:extLst>
                <a:ext uri="{FF2B5EF4-FFF2-40B4-BE49-F238E27FC236}">
                  <a16:creationId xmlns:a16="http://schemas.microsoft.com/office/drawing/2014/main" id="{A4D017AB-E237-06DA-31F9-05C32FC63D28}"/>
                </a:ext>
              </a:extLst>
            </p:cNvPr>
            <p:cNvGraphicFramePr/>
            <p:nvPr>
              <p:extLst>
                <p:ext uri="{D42A27DB-BD31-4B8C-83A1-F6EECF244321}">
                  <p14:modId xmlns:p14="http://schemas.microsoft.com/office/powerpoint/2010/main" val="2833283423"/>
                </p:ext>
              </p:extLst>
            </p:nvPr>
          </p:nvGraphicFramePr>
          <p:xfrm>
            <a:off x="479427" y="2244321"/>
            <a:ext cx="1128769" cy="897663"/>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a:extLst>
                <a:ext uri="{FF2B5EF4-FFF2-40B4-BE49-F238E27FC236}">
                  <a16:creationId xmlns:a16="http://schemas.microsoft.com/office/drawing/2014/main" id="{180E44C3-5FB7-3E27-AD5D-4CE4B8E73A75}"/>
                </a:ext>
              </a:extLst>
            </p:cNvPr>
            <p:cNvSpPr txBox="1"/>
            <p:nvPr/>
          </p:nvSpPr>
          <p:spPr>
            <a:xfrm>
              <a:off x="1495889" y="2541953"/>
              <a:ext cx="4250393" cy="302399"/>
            </a:xfrm>
            <a:prstGeom prst="rect">
              <a:avLst/>
            </a:prstGeom>
          </p:spPr>
          <p:txBody>
            <a:bodyPr vert="horz" wrap="square" lIns="0" tIns="0" rIns="0" bIns="0" rtlCol="0" anchor="t" anchorCtr="0">
              <a:noAutofit/>
            </a:bodyPr>
            <a:lstStyle/>
            <a:p>
              <a:r>
                <a:rPr lang="en-US" sz="1400" b="1">
                  <a:latin typeface="+mj-lt"/>
                </a:rPr>
                <a:t>I trust train companies to get me to where I need to go in a timely manner</a:t>
              </a:r>
              <a:endParaRPr lang="en-GB" sz="1400" b="1">
                <a:latin typeface="+mj-lt"/>
              </a:endParaRPr>
            </a:p>
          </p:txBody>
        </p:sp>
      </p:grpSp>
      <p:grpSp>
        <p:nvGrpSpPr>
          <p:cNvPr id="29" name="Group 28">
            <a:extLst>
              <a:ext uri="{FF2B5EF4-FFF2-40B4-BE49-F238E27FC236}">
                <a16:creationId xmlns:a16="http://schemas.microsoft.com/office/drawing/2014/main" id="{FBFB6B1E-BAB3-C241-059B-79E8CB078C73}"/>
              </a:ext>
            </a:extLst>
          </p:cNvPr>
          <p:cNvGrpSpPr/>
          <p:nvPr/>
        </p:nvGrpSpPr>
        <p:grpSpPr>
          <a:xfrm>
            <a:off x="6312346" y="1777459"/>
            <a:ext cx="5266857" cy="897663"/>
            <a:chOff x="479425" y="1529809"/>
            <a:chExt cx="5266857" cy="897663"/>
          </a:xfrm>
        </p:grpSpPr>
        <p:graphicFrame>
          <p:nvGraphicFramePr>
            <p:cNvPr id="9" name="Chart 8">
              <a:extLst>
                <a:ext uri="{FF2B5EF4-FFF2-40B4-BE49-F238E27FC236}">
                  <a16:creationId xmlns:a16="http://schemas.microsoft.com/office/drawing/2014/main" id="{1C000E95-BDED-83EC-97CB-FB1C0218DFB5}"/>
                </a:ext>
              </a:extLst>
            </p:cNvPr>
            <p:cNvGraphicFramePr/>
            <p:nvPr>
              <p:extLst>
                <p:ext uri="{D42A27DB-BD31-4B8C-83A1-F6EECF244321}">
                  <p14:modId xmlns:p14="http://schemas.microsoft.com/office/powerpoint/2010/main" val="837072709"/>
                </p:ext>
              </p:extLst>
            </p:nvPr>
          </p:nvGraphicFramePr>
          <p:xfrm>
            <a:off x="479425" y="1529809"/>
            <a:ext cx="1128769" cy="897663"/>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Box 15">
              <a:extLst>
                <a:ext uri="{FF2B5EF4-FFF2-40B4-BE49-F238E27FC236}">
                  <a16:creationId xmlns:a16="http://schemas.microsoft.com/office/drawing/2014/main" id="{30BF3898-A9BC-3E88-938C-AFC04D37E878}"/>
                </a:ext>
              </a:extLst>
            </p:cNvPr>
            <p:cNvSpPr txBox="1"/>
            <p:nvPr/>
          </p:nvSpPr>
          <p:spPr>
            <a:xfrm>
              <a:off x="1495889" y="1827441"/>
              <a:ext cx="4250393" cy="302399"/>
            </a:xfrm>
            <a:prstGeom prst="rect">
              <a:avLst/>
            </a:prstGeom>
          </p:spPr>
          <p:txBody>
            <a:bodyPr vert="horz" wrap="square" lIns="0" tIns="0" rIns="0" bIns="0" rtlCol="0" anchor="t" anchorCtr="0">
              <a:noAutofit/>
            </a:bodyPr>
            <a:lstStyle/>
            <a:p>
              <a:r>
                <a:rPr lang="en-US" sz="1400" b="1">
                  <a:latin typeface="+mj-lt"/>
                </a:rPr>
                <a:t>I feel confident traveling by train</a:t>
              </a:r>
              <a:endParaRPr lang="en-GB" sz="1400" b="1">
                <a:latin typeface="+mj-lt"/>
              </a:endParaRPr>
            </a:p>
          </p:txBody>
        </p:sp>
      </p:grpSp>
      <p:sp>
        <p:nvSpPr>
          <p:cNvPr id="2" name="Title 1">
            <a:extLst>
              <a:ext uri="{FF2B5EF4-FFF2-40B4-BE49-F238E27FC236}">
                <a16:creationId xmlns:a16="http://schemas.microsoft.com/office/drawing/2014/main" id="{54003BBF-2F5B-C939-B17A-C445A68DA4BB}"/>
              </a:ext>
            </a:extLst>
          </p:cNvPr>
          <p:cNvSpPr>
            <a:spLocks noGrp="1"/>
          </p:cNvSpPr>
          <p:nvPr>
            <p:ph type="title"/>
          </p:nvPr>
        </p:nvSpPr>
        <p:spPr>
          <a:xfrm>
            <a:off x="332951" y="233638"/>
            <a:ext cx="11233150" cy="430725"/>
          </a:xfrm>
        </p:spPr>
        <p:txBody>
          <a:bodyPr/>
          <a:lstStyle/>
          <a:p>
            <a:r>
              <a:rPr lang="en-GB" dirty="0">
                <a:latin typeface="+mj-lt"/>
              </a:rPr>
              <a:t>Passengers are often ambivalent about their train service experience</a:t>
            </a:r>
          </a:p>
        </p:txBody>
      </p:sp>
      <p:sp>
        <p:nvSpPr>
          <p:cNvPr id="5" name="Slide Number Placeholder 4">
            <a:extLst>
              <a:ext uri="{FF2B5EF4-FFF2-40B4-BE49-F238E27FC236}">
                <a16:creationId xmlns:a16="http://schemas.microsoft.com/office/drawing/2014/main" id="{0E877DAA-6752-08BA-EBF2-247EE2688BC1}"/>
              </a:ext>
            </a:extLst>
          </p:cNvPr>
          <p:cNvSpPr>
            <a:spLocks noGrp="1"/>
          </p:cNvSpPr>
          <p:nvPr>
            <p:ph type="sldNum" sz="quarter" idx="12"/>
          </p:nvPr>
        </p:nvSpPr>
        <p:spPr/>
        <p:txBody>
          <a:bodyPr/>
          <a:lstStyle/>
          <a:p>
            <a:fld id="{770F188E-274D-49B2-AB27-2F89665B2F20}" type="slidenum">
              <a:rPr lang="en-GB" smtClean="0"/>
              <a:t>9</a:t>
            </a:fld>
            <a:endParaRPr lang="en-GB" dirty="0"/>
          </a:p>
        </p:txBody>
      </p:sp>
      <p:sp>
        <p:nvSpPr>
          <p:cNvPr id="21" name="TextBox 20">
            <a:extLst>
              <a:ext uri="{FF2B5EF4-FFF2-40B4-BE49-F238E27FC236}">
                <a16:creationId xmlns:a16="http://schemas.microsoft.com/office/drawing/2014/main" id="{6A3653B0-85C3-A10D-27E4-D007D27479A1}"/>
              </a:ext>
            </a:extLst>
          </p:cNvPr>
          <p:cNvSpPr txBox="1"/>
          <p:nvPr/>
        </p:nvSpPr>
        <p:spPr>
          <a:xfrm>
            <a:off x="6710143" y="2125048"/>
            <a:ext cx="352425" cy="302399"/>
          </a:xfrm>
          <a:prstGeom prst="rect">
            <a:avLst/>
          </a:prstGeom>
        </p:spPr>
        <p:txBody>
          <a:bodyPr vert="horz" wrap="square" lIns="0" tIns="0" rIns="0" bIns="0" rtlCol="0" anchor="t" anchorCtr="0">
            <a:noAutofit/>
          </a:bodyPr>
          <a:lstStyle/>
          <a:p>
            <a:pPr algn="ctr"/>
            <a:r>
              <a:rPr lang="en-US" sz="1400" b="1">
                <a:latin typeface="+mj-lt"/>
              </a:rPr>
              <a:t>70</a:t>
            </a:r>
            <a:r>
              <a:rPr lang="en-US" sz="1400" b="1" dirty="0">
                <a:latin typeface="+mj-lt"/>
              </a:rPr>
              <a:t>%</a:t>
            </a:r>
            <a:endParaRPr lang="en-GB" sz="1400" b="1" dirty="0">
              <a:latin typeface="+mj-lt"/>
            </a:endParaRPr>
          </a:p>
        </p:txBody>
      </p:sp>
      <p:sp>
        <p:nvSpPr>
          <p:cNvPr id="22" name="TextBox 21">
            <a:extLst>
              <a:ext uri="{FF2B5EF4-FFF2-40B4-BE49-F238E27FC236}">
                <a16:creationId xmlns:a16="http://schemas.microsoft.com/office/drawing/2014/main" id="{AA49BCF8-5CD6-B4B1-3480-BD92E7D13F5D}"/>
              </a:ext>
            </a:extLst>
          </p:cNvPr>
          <p:cNvSpPr txBox="1"/>
          <p:nvPr/>
        </p:nvSpPr>
        <p:spPr>
          <a:xfrm>
            <a:off x="6710145" y="2836044"/>
            <a:ext cx="352425" cy="302399"/>
          </a:xfrm>
          <a:prstGeom prst="rect">
            <a:avLst/>
          </a:prstGeom>
        </p:spPr>
        <p:txBody>
          <a:bodyPr vert="horz" wrap="square" lIns="0" tIns="0" rIns="0" bIns="0" rtlCol="0" anchor="t" anchorCtr="0">
            <a:noAutofit/>
          </a:bodyPr>
          <a:lstStyle/>
          <a:p>
            <a:pPr algn="ctr"/>
            <a:r>
              <a:rPr lang="en-US" sz="1400" b="1">
                <a:latin typeface="+mj-lt"/>
              </a:rPr>
              <a:t>59</a:t>
            </a:r>
            <a:r>
              <a:rPr lang="en-US" sz="1400" b="1" dirty="0">
                <a:latin typeface="+mj-lt"/>
              </a:rPr>
              <a:t>%</a:t>
            </a:r>
            <a:endParaRPr lang="en-GB" sz="1400" b="1" dirty="0">
              <a:latin typeface="+mj-lt"/>
            </a:endParaRPr>
          </a:p>
        </p:txBody>
      </p:sp>
      <p:sp>
        <p:nvSpPr>
          <p:cNvPr id="23" name="TextBox 22">
            <a:extLst>
              <a:ext uri="{FF2B5EF4-FFF2-40B4-BE49-F238E27FC236}">
                <a16:creationId xmlns:a16="http://schemas.microsoft.com/office/drawing/2014/main" id="{C64B308F-1A16-93BF-59DE-2DCBA84A7417}"/>
              </a:ext>
            </a:extLst>
          </p:cNvPr>
          <p:cNvSpPr txBox="1"/>
          <p:nvPr/>
        </p:nvSpPr>
        <p:spPr>
          <a:xfrm>
            <a:off x="6710143" y="3556179"/>
            <a:ext cx="352425" cy="302399"/>
          </a:xfrm>
          <a:prstGeom prst="rect">
            <a:avLst/>
          </a:prstGeom>
        </p:spPr>
        <p:txBody>
          <a:bodyPr vert="horz" wrap="square" lIns="0" tIns="0" rIns="0" bIns="0" rtlCol="0" anchor="t" anchorCtr="0">
            <a:noAutofit/>
          </a:bodyPr>
          <a:lstStyle/>
          <a:p>
            <a:pPr algn="ctr"/>
            <a:r>
              <a:rPr lang="en-US" sz="1400" b="1">
                <a:latin typeface="+mj-lt"/>
              </a:rPr>
              <a:t>50</a:t>
            </a:r>
            <a:r>
              <a:rPr lang="en-US" sz="1400" b="1" dirty="0">
                <a:latin typeface="+mj-lt"/>
              </a:rPr>
              <a:t>%</a:t>
            </a:r>
            <a:endParaRPr lang="en-GB" sz="1400" b="1" dirty="0">
              <a:latin typeface="+mj-lt"/>
            </a:endParaRPr>
          </a:p>
        </p:txBody>
      </p:sp>
      <p:sp>
        <p:nvSpPr>
          <p:cNvPr id="24" name="TextBox 23">
            <a:extLst>
              <a:ext uri="{FF2B5EF4-FFF2-40B4-BE49-F238E27FC236}">
                <a16:creationId xmlns:a16="http://schemas.microsoft.com/office/drawing/2014/main" id="{FD65A04A-F4B3-1261-F59B-5C2E7D80DB4C}"/>
              </a:ext>
            </a:extLst>
          </p:cNvPr>
          <p:cNvSpPr txBox="1"/>
          <p:nvPr/>
        </p:nvSpPr>
        <p:spPr>
          <a:xfrm>
            <a:off x="6710144" y="4259544"/>
            <a:ext cx="352425" cy="302399"/>
          </a:xfrm>
          <a:prstGeom prst="rect">
            <a:avLst/>
          </a:prstGeom>
        </p:spPr>
        <p:txBody>
          <a:bodyPr vert="horz" wrap="square" lIns="0" tIns="0" rIns="0" bIns="0" rtlCol="0" anchor="t" anchorCtr="0">
            <a:noAutofit/>
          </a:bodyPr>
          <a:lstStyle/>
          <a:p>
            <a:pPr algn="ctr"/>
            <a:r>
              <a:rPr lang="en-US" sz="1400" b="1">
                <a:latin typeface="+mj-lt"/>
              </a:rPr>
              <a:t>49</a:t>
            </a:r>
            <a:r>
              <a:rPr lang="en-US" sz="1400" b="1" dirty="0">
                <a:latin typeface="+mj-lt"/>
              </a:rPr>
              <a:t>%</a:t>
            </a:r>
            <a:endParaRPr lang="en-GB" sz="1400" b="1" dirty="0">
              <a:latin typeface="+mj-lt"/>
            </a:endParaRPr>
          </a:p>
        </p:txBody>
      </p:sp>
      <p:sp>
        <p:nvSpPr>
          <p:cNvPr id="25" name="TextBox 24">
            <a:extLst>
              <a:ext uri="{FF2B5EF4-FFF2-40B4-BE49-F238E27FC236}">
                <a16:creationId xmlns:a16="http://schemas.microsoft.com/office/drawing/2014/main" id="{337AF2C1-B5D8-FF7F-16E9-B9BA9931F7F0}"/>
              </a:ext>
            </a:extLst>
          </p:cNvPr>
          <p:cNvSpPr txBox="1"/>
          <p:nvPr/>
        </p:nvSpPr>
        <p:spPr>
          <a:xfrm>
            <a:off x="6710143" y="5024088"/>
            <a:ext cx="352425" cy="302399"/>
          </a:xfrm>
          <a:prstGeom prst="rect">
            <a:avLst/>
          </a:prstGeom>
        </p:spPr>
        <p:txBody>
          <a:bodyPr vert="horz" wrap="square" lIns="0" tIns="0" rIns="0" bIns="0" rtlCol="0" anchor="t" anchorCtr="0">
            <a:noAutofit/>
          </a:bodyPr>
          <a:lstStyle/>
          <a:p>
            <a:pPr algn="ctr"/>
            <a:r>
              <a:rPr lang="en-US" sz="1400" b="1">
                <a:latin typeface="+mj-lt"/>
              </a:rPr>
              <a:t>43</a:t>
            </a:r>
            <a:r>
              <a:rPr lang="en-US" sz="1400" b="1" dirty="0">
                <a:latin typeface="+mj-lt"/>
              </a:rPr>
              <a:t>%</a:t>
            </a:r>
            <a:endParaRPr lang="en-GB" sz="1400" b="1" dirty="0">
              <a:latin typeface="+mj-lt"/>
            </a:endParaRPr>
          </a:p>
        </p:txBody>
      </p:sp>
      <p:sp>
        <p:nvSpPr>
          <p:cNvPr id="26" name="TextBox 25">
            <a:extLst>
              <a:ext uri="{FF2B5EF4-FFF2-40B4-BE49-F238E27FC236}">
                <a16:creationId xmlns:a16="http://schemas.microsoft.com/office/drawing/2014/main" id="{9C97F2BC-AB08-6534-42D7-83775300FB58}"/>
              </a:ext>
            </a:extLst>
          </p:cNvPr>
          <p:cNvSpPr txBox="1"/>
          <p:nvPr/>
        </p:nvSpPr>
        <p:spPr>
          <a:xfrm>
            <a:off x="321671" y="6521541"/>
            <a:ext cx="5029199" cy="157150"/>
          </a:xfrm>
          <a:prstGeom prst="rect">
            <a:avLst/>
          </a:prstGeom>
        </p:spPr>
        <p:txBody>
          <a:bodyPr vert="horz" wrap="square" lIns="0" tIns="0" rIns="0" bIns="0" rtlCol="0" anchor="t" anchorCtr="0">
            <a:noAutofit/>
          </a:bodyPr>
          <a:lstStyle/>
          <a:p>
            <a:r>
              <a:rPr lang="en-US" sz="800" b="1">
                <a:latin typeface="+mj-lt"/>
              </a:rPr>
              <a:t>QA1. </a:t>
            </a:r>
            <a:r>
              <a:rPr lang="en-US" sz="800">
                <a:latin typeface="+mj-lt"/>
              </a:rPr>
              <a:t>How much do you agree with the following statements? N= 2000</a:t>
            </a:r>
            <a:endParaRPr lang="en-GB" sz="800">
              <a:latin typeface="+mj-lt"/>
            </a:endParaRPr>
          </a:p>
        </p:txBody>
      </p:sp>
      <p:sp>
        <p:nvSpPr>
          <p:cNvPr id="8" name="Rectangle: Rounded Corners 7">
            <a:extLst>
              <a:ext uri="{FF2B5EF4-FFF2-40B4-BE49-F238E27FC236}">
                <a16:creationId xmlns:a16="http://schemas.microsoft.com/office/drawing/2014/main" id="{4D7B5E1F-00C1-8392-FDBA-299355AF4830}"/>
              </a:ext>
            </a:extLst>
          </p:cNvPr>
          <p:cNvSpPr/>
          <p:nvPr/>
        </p:nvSpPr>
        <p:spPr>
          <a:xfrm>
            <a:off x="6194565" y="1242438"/>
            <a:ext cx="5577143" cy="4491612"/>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20" name="TextBox 19">
            <a:extLst>
              <a:ext uri="{FF2B5EF4-FFF2-40B4-BE49-F238E27FC236}">
                <a16:creationId xmlns:a16="http://schemas.microsoft.com/office/drawing/2014/main" id="{12794A20-B131-4635-44A7-7F7F96CF7E78}"/>
              </a:ext>
            </a:extLst>
          </p:cNvPr>
          <p:cNvSpPr txBox="1"/>
          <p:nvPr/>
        </p:nvSpPr>
        <p:spPr>
          <a:xfrm>
            <a:off x="7328809" y="4967985"/>
            <a:ext cx="4250393" cy="302399"/>
          </a:xfrm>
          <a:prstGeom prst="rect">
            <a:avLst/>
          </a:prstGeom>
        </p:spPr>
        <p:txBody>
          <a:bodyPr vert="horz" wrap="square" lIns="0" tIns="0" rIns="0" bIns="0" rtlCol="0" anchor="t" anchorCtr="0">
            <a:noAutofit/>
          </a:bodyPr>
          <a:lstStyle/>
          <a:p>
            <a:r>
              <a:rPr lang="en-US" sz="1400" b="1" dirty="0">
                <a:latin typeface="+mj-lt"/>
              </a:rPr>
              <a:t>I will always have a seat on the train (or space for my buggy, luggage, wheelchair), if I want</a:t>
            </a:r>
            <a:endParaRPr lang="en-GB" sz="1400" b="1" dirty="0">
              <a:latin typeface="+mj-lt"/>
            </a:endParaRPr>
          </a:p>
        </p:txBody>
      </p:sp>
      <p:sp>
        <p:nvSpPr>
          <p:cNvPr id="7" name="TextBox 6">
            <a:extLst>
              <a:ext uri="{FF2B5EF4-FFF2-40B4-BE49-F238E27FC236}">
                <a16:creationId xmlns:a16="http://schemas.microsoft.com/office/drawing/2014/main" id="{5497C24A-180D-EAF9-4091-5608EC239607}"/>
              </a:ext>
            </a:extLst>
          </p:cNvPr>
          <p:cNvSpPr txBox="1"/>
          <p:nvPr/>
        </p:nvSpPr>
        <p:spPr>
          <a:xfrm>
            <a:off x="6392612" y="1459355"/>
            <a:ext cx="968235" cy="303117"/>
          </a:xfrm>
          <a:prstGeom prst="rect">
            <a:avLst/>
          </a:prstGeom>
        </p:spPr>
        <p:txBody>
          <a:bodyPr vert="horz" wrap="square" lIns="0" tIns="0" rIns="0" bIns="0" rtlCol="0" anchor="t" anchorCtr="0">
            <a:noAutofit/>
          </a:bodyPr>
          <a:lstStyle/>
          <a:p>
            <a:pPr algn="ctr"/>
            <a:r>
              <a:rPr lang="en-US" sz="1100" dirty="0">
                <a:latin typeface="+mj-lt"/>
              </a:rPr>
              <a:t>(% strongly agree/ agree)</a:t>
            </a:r>
            <a:endParaRPr lang="en-GB" sz="1100" dirty="0">
              <a:latin typeface="+mj-lt"/>
            </a:endParaRPr>
          </a:p>
        </p:txBody>
      </p:sp>
      <p:sp>
        <p:nvSpPr>
          <p:cNvPr id="31" name="Content Placeholder 2">
            <a:extLst>
              <a:ext uri="{FF2B5EF4-FFF2-40B4-BE49-F238E27FC236}">
                <a16:creationId xmlns:a16="http://schemas.microsoft.com/office/drawing/2014/main" id="{77E6DF99-2880-1852-2E00-26ACBF511346}"/>
              </a:ext>
            </a:extLst>
          </p:cNvPr>
          <p:cNvSpPr txBox="1">
            <a:spLocks/>
          </p:cNvSpPr>
          <p:nvPr/>
        </p:nvSpPr>
        <p:spPr>
          <a:xfrm>
            <a:off x="369542" y="1176131"/>
            <a:ext cx="4981328" cy="4567193"/>
          </a:xfrm>
          <a:prstGeom prst="rect">
            <a:avLst/>
          </a:prstGeom>
        </p:spPr>
        <p:txBody>
          <a:bodyPr vert="horz" lIns="0" tIns="0" rIns="0" bIns="0" rtlCol="0" anchor="t" anchorCtr="0">
            <a:noAutofit/>
          </a:bodyPr>
          <a:lstStyle>
            <a:lvl1pPr marL="0" marR="5080" indent="0" algn="l" defTabSz="914400" rtl="0" eaLnBrk="1" latinLnBrk="0" hangingPunct="1">
              <a:lnSpc>
                <a:spcPts val="2000"/>
              </a:lnSpc>
              <a:spcBef>
                <a:spcPts val="0"/>
              </a:spcBef>
              <a:spcAft>
                <a:spcPts val="1000"/>
              </a:spcAft>
              <a:buFont typeface="Arial" panose="020B0604020202020204" pitchFamily="34" charset="0"/>
              <a:buNone/>
              <a:defRPr lang="en-US" sz="1400" b="1" kern="1200" spc="10">
                <a:solidFill>
                  <a:schemeClr val="accent1"/>
                </a:solidFill>
                <a:latin typeface="+mn-lt"/>
                <a:ea typeface="+mn-ea"/>
                <a:cs typeface="Calibri Light"/>
              </a:defRPr>
            </a:lvl1pPr>
            <a:lvl2pPr marL="0" indent="0" algn="l" defTabSz="914400" rtl="0" eaLnBrk="1" latinLnBrk="0" hangingPunct="1">
              <a:lnSpc>
                <a:spcPts val="2000"/>
              </a:lnSpc>
              <a:spcBef>
                <a:spcPts val="0"/>
              </a:spcBef>
              <a:spcAft>
                <a:spcPts val="0"/>
              </a:spcAft>
              <a:buClr>
                <a:srgbClr val="FF5200"/>
              </a:buClr>
              <a:buFont typeface="Calibri" panose="020F0502020204030204" pitchFamily="34" charset="0"/>
              <a:buNone/>
              <a:defRPr lang="en-US" sz="1400" kern="1200" dirty="0">
                <a:solidFill>
                  <a:schemeClr val="tx1"/>
                </a:solidFill>
                <a:latin typeface="+mj-lt"/>
                <a:ea typeface="+mn-ea"/>
                <a:cs typeface="+mn-cs"/>
              </a:defRPr>
            </a:lvl2pPr>
            <a:lvl3pPr marL="180000" indent="-180000" algn="l" defTabSz="914400" rtl="0" eaLnBrk="1" latinLnBrk="0" hangingPunct="1">
              <a:lnSpc>
                <a:spcPts val="2000"/>
              </a:lnSpc>
              <a:spcBef>
                <a:spcPts val="0"/>
              </a:spcBef>
              <a:spcAft>
                <a:spcPts val="0"/>
              </a:spcAft>
              <a:buClr>
                <a:srgbClr val="FF5200"/>
              </a:buClr>
              <a:buFont typeface="Calibri" panose="020F0502020204030204" pitchFamily="34" charset="0"/>
              <a:buChar char="–"/>
              <a:defRPr lang="en-US" sz="1400" kern="1200" dirty="0">
                <a:solidFill>
                  <a:schemeClr val="tx1"/>
                </a:solidFill>
                <a:latin typeface="+mj-lt"/>
                <a:ea typeface="+mn-ea"/>
                <a:cs typeface="+mn-cs"/>
              </a:defRPr>
            </a:lvl3pPr>
            <a:lvl4pPr marL="0" indent="0" algn="l" defTabSz="914400" rtl="0" eaLnBrk="1" latinLnBrk="0" hangingPunct="1">
              <a:lnSpc>
                <a:spcPts val="1800"/>
              </a:lnSpc>
              <a:spcBef>
                <a:spcPts val="0"/>
              </a:spcBef>
              <a:spcAft>
                <a:spcPts val="0"/>
              </a:spcAft>
              <a:buFont typeface="Arial" panose="020B0604020202020204" pitchFamily="34" charset="0"/>
              <a:buNone/>
              <a:defRPr sz="1200" kern="1200">
                <a:solidFill>
                  <a:schemeClr val="tx1"/>
                </a:solidFill>
                <a:latin typeface="+mj-lt"/>
                <a:ea typeface="+mn-ea"/>
                <a:cs typeface="+mn-cs"/>
              </a:defRPr>
            </a:lvl4pPr>
            <a:lvl5pPr marL="180000" indent="-180000" algn="l" defTabSz="914400" rtl="0" eaLnBrk="1" latinLnBrk="0" hangingPunct="1">
              <a:lnSpc>
                <a:spcPts val="1800"/>
              </a:lnSpc>
              <a:spcBef>
                <a:spcPts val="0"/>
              </a:spcBef>
              <a:spcAft>
                <a:spcPts val="0"/>
              </a:spcAft>
              <a:buClr>
                <a:srgbClr val="FF5200"/>
              </a:buClr>
              <a:buFont typeface="Calibri" panose="020F0502020204030204" pitchFamily="34" charset="0"/>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0"/>
              </a:spcAft>
              <a:buClr>
                <a:schemeClr val="accent1"/>
              </a:buClr>
            </a:pPr>
            <a:r>
              <a:rPr lang="en-GB" sz="1800" dirty="0">
                <a:latin typeface="+mj-lt"/>
              </a:rPr>
              <a:t>In line with the qualitative findings, the quantitative data shows passengers giving the railway a lukewarm (at best) endorsement </a:t>
            </a:r>
          </a:p>
          <a:p>
            <a:pPr>
              <a:buClr>
                <a:schemeClr val="accent1"/>
              </a:buClr>
            </a:pPr>
            <a:endParaRPr lang="en-GB" sz="1800" b="0" dirty="0">
              <a:solidFill>
                <a:schemeClr val="tx1"/>
              </a:solidFill>
              <a:latin typeface="+mj-lt"/>
              <a:cs typeface="+mn-cs"/>
            </a:endParaRPr>
          </a:p>
          <a:p>
            <a:pPr marL="465750" lvl="2" indent="-285750">
              <a:lnSpc>
                <a:spcPct val="100000"/>
              </a:lnSpc>
              <a:buClr>
                <a:schemeClr val="accent1"/>
              </a:buClr>
            </a:pPr>
            <a:r>
              <a:rPr lang="en-GB" sz="1600" dirty="0"/>
              <a:t>For almost half the sample capacity, value for money and understanding in whose interests the railway is run appear to be problematic issues</a:t>
            </a:r>
          </a:p>
          <a:p>
            <a:pPr marL="465750" lvl="2" indent="-285750">
              <a:lnSpc>
                <a:spcPct val="100000"/>
              </a:lnSpc>
              <a:buClr>
                <a:schemeClr val="accent1"/>
              </a:buClr>
            </a:pPr>
            <a:r>
              <a:rPr lang="en-GB" sz="1600" dirty="0"/>
              <a:t>Significant numbers have doubts about the railway’s ability to meet the basic requirement of getting them there on time    </a:t>
            </a:r>
          </a:p>
          <a:p>
            <a:pPr marL="465750" lvl="2" indent="-285750">
              <a:lnSpc>
                <a:spcPct val="100000"/>
              </a:lnSpc>
              <a:buClr>
                <a:schemeClr val="accent1"/>
              </a:buClr>
            </a:pPr>
            <a:endParaRPr lang="en-GB" sz="1600" b="1" dirty="0">
              <a:solidFill>
                <a:schemeClr val="accent1"/>
              </a:solidFill>
              <a:cs typeface="Calibri Light"/>
            </a:endParaRPr>
          </a:p>
          <a:p>
            <a:pPr>
              <a:lnSpc>
                <a:spcPct val="100000"/>
              </a:lnSpc>
              <a:spcAft>
                <a:spcPts val="0"/>
              </a:spcAft>
              <a:buClr>
                <a:schemeClr val="accent1"/>
              </a:buClr>
            </a:pPr>
            <a:r>
              <a:rPr lang="en-GB" sz="1800" dirty="0">
                <a:latin typeface="+mj-lt"/>
              </a:rPr>
              <a:t>More frequent rail users are somewhat more positive, but not overwhelmingly so </a:t>
            </a:r>
          </a:p>
          <a:p>
            <a:pPr marL="465750" lvl="2" indent="-285750">
              <a:lnSpc>
                <a:spcPct val="100000"/>
              </a:lnSpc>
              <a:buClr>
                <a:schemeClr val="accent1"/>
              </a:buClr>
            </a:pPr>
            <a:endParaRPr lang="en-GB" sz="1600" dirty="0">
              <a:highlight>
                <a:srgbClr val="FFFF00"/>
              </a:highlight>
            </a:endParaRPr>
          </a:p>
          <a:p>
            <a:pPr>
              <a:buClr>
                <a:schemeClr val="accent1"/>
              </a:buClr>
            </a:pPr>
            <a:endParaRPr lang="en-GB" sz="1800" b="0" dirty="0">
              <a:solidFill>
                <a:schemeClr val="tx1"/>
              </a:solidFill>
              <a:latin typeface="+mj-lt"/>
              <a:cs typeface="+mn-cs"/>
            </a:endParaRPr>
          </a:p>
          <a:p>
            <a:pPr>
              <a:buClr>
                <a:schemeClr val="accent1"/>
              </a:buClr>
            </a:pPr>
            <a:endParaRPr lang="en-GB" sz="1800" b="0" dirty="0">
              <a:solidFill>
                <a:schemeClr val="tx1"/>
              </a:solidFill>
              <a:latin typeface="+mj-lt"/>
              <a:cs typeface="+mn-cs"/>
            </a:endParaRPr>
          </a:p>
        </p:txBody>
      </p:sp>
      <p:sp>
        <p:nvSpPr>
          <p:cNvPr id="32" name="Speech Bubble: Rectangle with Corners Rounded 31">
            <a:extLst>
              <a:ext uri="{FF2B5EF4-FFF2-40B4-BE49-F238E27FC236}">
                <a16:creationId xmlns:a16="http://schemas.microsoft.com/office/drawing/2014/main" id="{4847E52A-C79E-5BCD-839A-294974BDFA3C}"/>
              </a:ext>
            </a:extLst>
          </p:cNvPr>
          <p:cNvSpPr/>
          <p:nvPr/>
        </p:nvSpPr>
        <p:spPr>
          <a:xfrm>
            <a:off x="354415" y="4818658"/>
            <a:ext cx="5151976" cy="1127431"/>
          </a:xfrm>
          <a:prstGeom prst="wedgeRoundRectCallout">
            <a:avLst>
              <a:gd name="adj1" fmla="val -31050"/>
              <a:gd name="adj2" fmla="val 60309"/>
              <a:gd name="adj3"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200" i="1" dirty="0">
                <a:solidFill>
                  <a:schemeClr val="bg1"/>
                </a:solidFill>
                <a:latin typeface="+mj-lt"/>
              </a:rPr>
              <a:t>“</a:t>
            </a:r>
            <a:r>
              <a:rPr lang="en-US" sz="1200" i="1" dirty="0">
                <a:solidFill>
                  <a:schemeClr val="bg1"/>
                </a:solidFill>
                <a:latin typeface="+mj-lt"/>
              </a:rPr>
              <a:t>If I had to be in London at a certain time and I wanted to make sure that I had to be there 100%, I would consider driving rather than taking the train because I just can't trust that there will be a train </a:t>
            </a:r>
            <a:r>
              <a:rPr lang="en-US" sz="1200" i="1">
                <a:solidFill>
                  <a:schemeClr val="bg1"/>
                </a:solidFill>
                <a:latin typeface="+mj-lt"/>
              </a:rPr>
              <a:t>to</a:t>
            </a:r>
            <a:r>
              <a:rPr lang="en-US" sz="1200" i="1" dirty="0">
                <a:solidFill>
                  <a:schemeClr val="bg1"/>
                </a:solidFill>
                <a:latin typeface="+mj-lt"/>
              </a:rPr>
              <a:t> get to the place where I need to be.”</a:t>
            </a:r>
          </a:p>
          <a:p>
            <a:r>
              <a:rPr lang="en-US" sz="1200" dirty="0">
                <a:solidFill>
                  <a:schemeClr val="bg1"/>
                </a:solidFill>
                <a:latin typeface="+mj-lt"/>
                <a:ea typeface="Calibri"/>
                <a:cs typeface="Calibri"/>
              </a:rPr>
              <a:t> Southeast, suburban, leisure, 18-39, disabled</a:t>
            </a:r>
            <a:endParaRPr lang="en-GB" sz="1200" dirty="0">
              <a:solidFill>
                <a:schemeClr val="bg1"/>
              </a:solidFill>
              <a:latin typeface="+mj-lt"/>
              <a:ea typeface="Calibri"/>
              <a:cs typeface="Calibri"/>
            </a:endParaRPr>
          </a:p>
          <a:p>
            <a:pPr algn="just">
              <a:spcAft>
                <a:spcPts val="550"/>
              </a:spcAft>
            </a:pPr>
            <a:endParaRPr kumimoji="0" lang="en-US" sz="1200" b="0" u="none" strike="noStrike" kern="1200" cap="none" spc="0" normalizeH="0" baseline="0" noProof="0" dirty="0">
              <a:ln>
                <a:noFill/>
              </a:ln>
              <a:solidFill>
                <a:schemeClr val="bg1"/>
              </a:solidFill>
              <a:effectLst/>
              <a:uLnTx/>
              <a:uFillTx/>
              <a:latin typeface="+mj-lt"/>
            </a:endParaRPr>
          </a:p>
        </p:txBody>
      </p:sp>
    </p:spTree>
    <p:extLst>
      <p:ext uri="{BB962C8B-B14F-4D97-AF65-F5344CB8AC3E}">
        <p14:creationId xmlns:p14="http://schemas.microsoft.com/office/powerpoint/2010/main" val="22207679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QPROJECTAFE4D3D8-150E-47AD-A397-CFD4BEE4172D" val="2019-13-22 12:13:09 +01:00"/>
</p:tagLst>
</file>

<file path=ppt/theme/theme1.xml><?xml version="1.0" encoding="utf-8"?>
<a:theme xmlns:a="http://schemas.openxmlformats.org/drawingml/2006/main" name="Office Theme">
  <a:themeElements>
    <a:clrScheme name="Illuminas">
      <a:dk1>
        <a:srgbClr val="685C45"/>
      </a:dk1>
      <a:lt1>
        <a:sysClr val="window" lastClr="FFFFFF"/>
      </a:lt1>
      <a:dk2>
        <a:srgbClr val="7DC242"/>
      </a:dk2>
      <a:lt2>
        <a:srgbClr val="B6003C"/>
      </a:lt2>
      <a:accent1>
        <a:srgbClr val="FF5200"/>
      </a:accent1>
      <a:accent2>
        <a:srgbClr val="009B91"/>
      </a:accent2>
      <a:accent3>
        <a:srgbClr val="FFBC00"/>
      </a:accent3>
      <a:accent4>
        <a:srgbClr val="8A816B"/>
      </a:accent4>
      <a:accent5>
        <a:srgbClr val="F4000A"/>
      </a:accent5>
      <a:accent6>
        <a:srgbClr val="23BFE2"/>
      </a:accent6>
      <a:hlink>
        <a:srgbClr val="B6003C"/>
      </a:hlink>
      <a:folHlink>
        <a:srgbClr val="7DC24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none" lIns="0" tIns="0" rIns="0" bIns="0" rtlCol="0" anchor="t" anchorCtr="0">
        <a:noAutofit/>
      </a:bodyPr>
      <a:lstStyle>
        <a:defPPr>
          <a:defRPr sz="1400" dirty="0" err="1" smtClean="0"/>
        </a:defPPr>
      </a:lstStyle>
    </a:txDef>
  </a:objectDefaults>
  <a:extraClrSchemeLst/>
  <a:extLst>
    <a:ext uri="{05A4C25C-085E-4340-85A3-A5531E510DB2}">
      <thm15:themeFamily xmlns:thm15="http://schemas.microsoft.com/office/thememl/2012/main" name="Presentation2" id="{3D7E2BB9-A015-4CFF-8AD2-89F715363667}" vid="{0E2C5BE5-B60F-490B-9D60-0102980FF9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52FF7B9-562D-4310-BC44-8FDD3DBD246E}">
  <we:reference id="f12c312d-282a-4734-8843-05915fdfef0b" version="3.10.0.197" store="EXCatalog" storeType="EXCatalog"/>
  <we:alternateReferences>
    <we:reference id="WA104178141" version="3.10.0.197" store="en-GB"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18B51D95C78B43BF8DDB055979EDC6" ma:contentTypeVersion="16" ma:contentTypeDescription="Create a new document." ma:contentTypeScope="" ma:versionID="636a36768846195cda12ef4eb70fbb4f">
  <xsd:schema xmlns:xsd="http://www.w3.org/2001/XMLSchema" xmlns:xs="http://www.w3.org/2001/XMLSchema" xmlns:p="http://schemas.microsoft.com/office/2006/metadata/properties" xmlns:ns2="bd1aff16-db9b-48c0-a2ca-d0d59b1ec5af" xmlns:ns3="da7dc509-9add-4546-854c-76e8e77fb9a6" targetNamespace="http://schemas.microsoft.com/office/2006/metadata/properties" ma:root="true" ma:fieldsID="6f9737791af579d7079b165b93b523d0" ns2:_="" ns3:_="">
    <xsd:import namespace="bd1aff16-db9b-48c0-a2ca-d0d59b1ec5af"/>
    <xsd:import namespace="da7dc509-9add-4546-854c-76e8e77fb9a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2:MediaServiceObjectDetectorVersions"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1aff16-db9b-48c0-a2ca-d0d59b1ec5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97a8f41-5b01-48a8-bf11-6b1c8f24d7b2"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descrip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Flow_SignoffStatus" ma:index="23"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7dc509-9add-4546-854c-76e8e77fb9a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e81d8f1-91de-4af3-9dc3-233d164c541c}" ma:internalName="TaxCatchAll" ma:showField="CatchAllData" ma:web="da7dc509-9add-4546-854c-76e8e77fb9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a7dc509-9add-4546-854c-76e8e77fb9a6" xsi:nil="true"/>
    <lcf76f155ced4ddcb4097134ff3c332f xmlns="bd1aff16-db9b-48c0-a2ca-d0d59b1ec5af">
      <Terms xmlns="http://schemas.microsoft.com/office/infopath/2007/PartnerControls"/>
    </lcf76f155ced4ddcb4097134ff3c332f>
    <_Flow_SignoffStatus xmlns="bd1aff16-db9b-48c0-a2ca-d0d59b1ec5af" xsi:nil="true"/>
  </documentManagement>
</p:properties>
</file>

<file path=customXml/item4.xml><?xml version="1.0" encoding="utf-8"?>
<sisl xmlns:xsd="http://www.w3.org/2001/XMLSchema" xmlns:xsi="http://www.w3.org/2001/XMLSchema-instance" xmlns="http://www.boldonjames.com/2008/01/sie/internal/label" sislVersion="0" policy="9116fa40-5423-435b-af0e-537b495053a8" origin="defaultValue">
  <element uid="id_classification_generalbusiness" value=""/>
</sisl>
</file>

<file path=customXml/itemProps1.xml><?xml version="1.0" encoding="utf-8"?>
<ds:datastoreItem xmlns:ds="http://schemas.openxmlformats.org/officeDocument/2006/customXml" ds:itemID="{3B5AD8AA-0127-4C11-83F9-20B71B9D833D}">
  <ds:schemaRefs>
    <ds:schemaRef ds:uri="bd1aff16-db9b-48c0-a2ca-d0d59b1ec5af"/>
    <ds:schemaRef ds:uri="da7dc509-9add-4546-854c-76e8e77fb9a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4D8D693-0047-4850-8D97-665DF8F6B6DA}">
  <ds:schemaRefs>
    <ds:schemaRef ds:uri="http://schemas.microsoft.com/sharepoint/v3/contenttype/forms"/>
  </ds:schemaRefs>
</ds:datastoreItem>
</file>

<file path=customXml/itemProps3.xml><?xml version="1.0" encoding="utf-8"?>
<ds:datastoreItem xmlns:ds="http://schemas.openxmlformats.org/officeDocument/2006/customXml" ds:itemID="{0BD689C5-543C-4995-AC6B-78ABBF91D4B3}">
  <ds:schemaRefs>
    <ds:schemaRef ds:uri="bd1aff16-db9b-48c0-a2ca-d0d59b1ec5af"/>
    <ds:schemaRef ds:uri="http://schemas.microsoft.com/office/2006/metadata/properties"/>
    <ds:schemaRef ds:uri="http://purl.org/dc/terms/"/>
    <ds:schemaRef ds:uri="http://purl.org/dc/elements/1.1/"/>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da7dc509-9add-4546-854c-76e8e77fb9a6"/>
    <ds:schemaRef ds:uri="http://www.w3.org/XML/1998/namespace"/>
  </ds:schemaRefs>
</ds:datastoreItem>
</file>

<file path=customXml/itemProps4.xml><?xml version="1.0" encoding="utf-8"?>
<ds:datastoreItem xmlns:ds="http://schemas.openxmlformats.org/officeDocument/2006/customXml" ds:itemID="{B6C86E1A-7149-4626-8105-7CFE8DE87D05}">
  <ds:schemaRefs>
    <ds:schemaRef ds:uri="http://www.boldonjames.com/2008/01/sie/internal/label"/>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Illuminas Proposal &amp; Debrief (Apr 2017)</Template>
  <TotalTime>13</TotalTime>
  <Words>9698</Words>
  <Application>Microsoft Office PowerPoint</Application>
  <PresentationFormat>Widescreen</PresentationFormat>
  <Paragraphs>759</Paragraphs>
  <Slides>40</Slides>
  <Notes>27</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Barclays Effra</vt:lpstr>
      <vt:lpstr>Calibri</vt:lpstr>
      <vt:lpstr>Calibri Light</vt:lpstr>
      <vt:lpstr>Wingdings</vt:lpstr>
      <vt:lpstr>Office Theme</vt:lpstr>
      <vt:lpstr>Measuring Train Performance  Research Debrief Prepared for Transport Focus </vt:lpstr>
      <vt:lpstr>Research Background, and Approach</vt:lpstr>
      <vt:lpstr>PowerPoint Presentation</vt:lpstr>
      <vt:lpstr>Approach</vt:lpstr>
      <vt:lpstr>PowerPoint Presentation</vt:lpstr>
      <vt:lpstr>Quantitative research: demographics</vt:lpstr>
      <vt:lpstr>Quantitative research: train usage</vt:lpstr>
      <vt:lpstr>How the wider rail context impacts views on punctuality and reliability</vt:lpstr>
      <vt:lpstr>Passengers are often ambivalent about their train service experience</vt:lpstr>
      <vt:lpstr>The experience of the railway is usually seen as ‘acceptable’ and occasionally very good  </vt:lpstr>
      <vt:lpstr>Few passengers are actively enthusiastic about the services they use and there is a tension between the price paid and the service experienced </vt:lpstr>
      <vt:lpstr>Performance issues are obviously important, but perceptions of rail are also driven by contextual issues beyond direct experience  </vt:lpstr>
      <vt:lpstr>Regional summary</vt:lpstr>
      <vt:lpstr>REGIONAL SUMMARY</vt:lpstr>
      <vt:lpstr>Trade offs</vt:lpstr>
      <vt:lpstr>The evidence suggests that passengers are reluctant to accept that there is a trade-off between punctuality, lack of cancellations and capacity </vt:lpstr>
      <vt:lpstr>Punctuality is more often a priority than avoiding disruption </vt:lpstr>
      <vt:lpstr>On balance a more reliable service is more important that a quicker one </vt:lpstr>
      <vt:lpstr>Overall, greater frequency wins out over punctuality, but there is considerable variation by passenger type   </vt:lpstr>
      <vt:lpstr>Passenger expectations as regards punctuality and reliability</vt:lpstr>
      <vt:lpstr>How the performance of the railway is assessed is largely a mystery to passengers  </vt:lpstr>
      <vt:lpstr>A range of factors influence how much of an impact delays and cancellations have on passengers</vt:lpstr>
      <vt:lpstr>Punctual services and a lack of cancellations are critical issues, but are nonetheless hygiene factors </vt:lpstr>
      <vt:lpstr>The quantitative data reinforce the breadth of passenger priorities   </vt:lpstr>
      <vt:lpstr>Passengers with additional needs have similar standards as others regarding punctuality and reliability, but other issues can be even more important  </vt:lpstr>
      <vt:lpstr>Passenger views on potential metrics for punctuality and reliability</vt:lpstr>
      <vt:lpstr>Passengers view measuring cancellations as relatively  straightforward but there is more nuance in views on delays   </vt:lpstr>
      <vt:lpstr>The On Time measure is seen as simple and intuitive and matches many passengers’ expectations </vt:lpstr>
      <vt:lpstr>Reactions to Time to Three are influenced by how it is presented </vt:lpstr>
      <vt:lpstr>In the quantitative survey we approached the on-time question in two ways. First, Gabor-Granger was used to establish passengers’ personal assessment of punctuality   </vt:lpstr>
      <vt:lpstr>Second, direct questioning was used to establish perceptions of potential official measures   </vt:lpstr>
      <vt:lpstr>There is ambivalence about the cancellations measure: part-cancellations and what might be excluded from official statistics are both contentious issues</vt:lpstr>
      <vt:lpstr>In principle, passengers concede that some cancellations might reasonably be excluded from performance statistics, but their standards are high</vt:lpstr>
      <vt:lpstr>Passengers concede that they are unlikely to actively seek out information about train performance, but they want punctuality and cancellations measured and communicated transparently </vt:lpstr>
      <vt:lpstr>Passengers suggest a range of potential improvements to the content and communication of performance metrics</vt:lpstr>
      <vt:lpstr>Conclusions</vt:lpstr>
      <vt:lpstr>Passengers’ views on performance targets and measurement are informed by the wider context within which they assess the railways</vt:lpstr>
      <vt:lpstr>What should the metrics be?</vt:lpstr>
      <vt:lpstr>Passengers want train punctuality and cancellations to be measured, but communications should also acknowledge wider contextual issues   </vt:lpstr>
      <vt:lpstr>Measuring Train Performance  Research Debrief Prepared for Transport Focus </vt:lpstr>
    </vt:vector>
  </TitlesOfParts>
  <Company>Illuminas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Prepared for &lt;Client name will fit within this area&gt; &lt;Company name to go here or delete line&gt;</dc:title>
  <dc:creator>Angus Smith</dc:creator>
  <dc:description>S:\Clients\Transport Focus\38061 - Transpennine Route Upgrade\Output\Quant\38061 Survey Q file.Q [38061 Survey Results for Q export.xlsx]</dc:description>
  <cp:lastModifiedBy>Luca Difato</cp:lastModifiedBy>
  <cp:revision>9</cp:revision>
  <cp:lastPrinted>2022-10-05T15:20:43Z</cp:lastPrinted>
  <dcterms:created xsi:type="dcterms:W3CDTF">2019-06-10T08:54:32Z</dcterms:created>
  <dcterms:modified xsi:type="dcterms:W3CDTF">2024-12-11T10:45:39Z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16818092</vt:lpwstr>
  </property>
  <property fmtid="{D5CDD505-2E9C-101B-9397-08002B2CF9AE}" pid="3" name="NXPowerLiteSettings">
    <vt:lpwstr>A74006B004C800</vt:lpwstr>
  </property>
  <property fmtid="{D5CDD505-2E9C-101B-9397-08002B2CF9AE}" pid="4" name="NXPowerLiteVersion">
    <vt:lpwstr>D6.2.12</vt:lpwstr>
  </property>
  <property fmtid="{D5CDD505-2E9C-101B-9397-08002B2CF9AE}" pid="5" name="docIndexRef">
    <vt:lpwstr>3e3a8357-a4b8-4a7f-926b-6e379ae90d52</vt:lpwstr>
  </property>
  <property fmtid="{D5CDD505-2E9C-101B-9397-08002B2CF9AE}" pid="6" name="bjSaver">
    <vt:lpwstr>Xv56V4D+CIoHl+8mF9waBl2FVMscEcCk</vt:lpwstr>
  </property>
  <property fmtid="{D5CDD505-2E9C-101B-9397-08002B2CF9AE}" pid="7" name="bjDocumentLabelXML">
    <vt:lpwstr>&lt;?xml version="1.0" encoding="us-ascii"?&gt;&lt;sisl xmlns:xsd="http://www.w3.org/2001/XMLSchema" xmlns:xsi="http://www.w3.org/2001/XMLSchema-instance" sislVersion="0" policy="9116fa40-5423-435b-af0e-537b495053a8" origin="defaultValue" xmlns="http://www.boldonj</vt:lpwstr>
  </property>
  <property fmtid="{D5CDD505-2E9C-101B-9397-08002B2CF9AE}" pid="8" name="bjDocumentLabelXML-0">
    <vt:lpwstr>ames.com/2008/01/sie/internal/label"&gt;&lt;element uid="id_classification_generalbusiness" value="" /&gt;&lt;/sisl&gt;</vt:lpwstr>
  </property>
  <property fmtid="{D5CDD505-2E9C-101B-9397-08002B2CF9AE}" pid="9" name="bjDocumentSecurityLabel">
    <vt:lpwstr>Internal</vt:lpwstr>
  </property>
  <property fmtid="{D5CDD505-2E9C-101B-9397-08002B2CF9AE}" pid="10" name="ContentTypeId">
    <vt:lpwstr>0x010100D318B51D95C78B43BF8DDB055979EDC6</vt:lpwstr>
  </property>
  <property fmtid="{D5CDD505-2E9C-101B-9397-08002B2CF9AE}" pid="11" name="MediaServiceImageTags">
    <vt:lpwstr/>
  </property>
  <property fmtid="{D5CDD505-2E9C-101B-9397-08002B2CF9AE}" pid="12" name="MSIP_Label_112f470e-76a1-425d-993b-fc133ecdf3ef_Enabled">
    <vt:lpwstr>true</vt:lpwstr>
  </property>
  <property fmtid="{D5CDD505-2E9C-101B-9397-08002B2CF9AE}" pid="13" name="MSIP_Label_112f470e-76a1-425d-993b-fc133ecdf3ef_SetDate">
    <vt:lpwstr>2024-09-27T11:41:51Z</vt:lpwstr>
  </property>
  <property fmtid="{D5CDD505-2E9C-101B-9397-08002B2CF9AE}" pid="14" name="MSIP_Label_112f470e-76a1-425d-993b-fc133ecdf3ef_Method">
    <vt:lpwstr>Privileged</vt:lpwstr>
  </property>
  <property fmtid="{D5CDD505-2E9C-101B-9397-08002B2CF9AE}" pid="15" name="MSIP_Label_112f470e-76a1-425d-993b-fc133ecdf3ef_Name">
    <vt:lpwstr>Restricted - General</vt:lpwstr>
  </property>
  <property fmtid="{D5CDD505-2E9C-101B-9397-08002B2CF9AE}" pid="16" name="MSIP_Label_112f470e-76a1-425d-993b-fc133ecdf3ef_SiteId">
    <vt:lpwstr>29bd53bb-3c1c-4a64-a534-823ea4f41d19</vt:lpwstr>
  </property>
  <property fmtid="{D5CDD505-2E9C-101B-9397-08002B2CF9AE}" pid="17" name="MSIP_Label_112f470e-76a1-425d-993b-fc133ecdf3ef_ActionId">
    <vt:lpwstr>13eacbea-a76e-43a8-b871-d969a40c67fb</vt:lpwstr>
  </property>
  <property fmtid="{D5CDD505-2E9C-101B-9397-08002B2CF9AE}" pid="18" name="MSIP_Label_112f470e-76a1-425d-993b-fc133ecdf3ef_ContentBits">
    <vt:lpwstr>2</vt:lpwstr>
  </property>
  <property fmtid="{D5CDD505-2E9C-101B-9397-08002B2CF9AE}" pid="19" name="ClassificationContentMarkingFooterLocations">
    <vt:lpwstr>Office Theme:8</vt:lpwstr>
  </property>
  <property fmtid="{D5CDD505-2E9C-101B-9397-08002B2CF9AE}" pid="20" name="ClassificationContentMarkingFooterText">
    <vt:lpwstr>RESTRICTED</vt:lpwstr>
  </property>
</Properties>
</file>