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5"/>
    <p:sldMasterId id="2147483757" r:id="rId6"/>
    <p:sldMasterId id="2147483767" r:id="rId7"/>
  </p:sldMasterIdLst>
  <p:notesMasterIdLst>
    <p:notesMasterId r:id="rId50"/>
  </p:notesMasterIdLst>
  <p:handoutMasterIdLst>
    <p:handoutMasterId r:id="rId51"/>
  </p:handoutMasterIdLst>
  <p:sldIdLst>
    <p:sldId id="256" r:id="rId8"/>
    <p:sldId id="1253" r:id="rId9"/>
    <p:sldId id="1926" r:id="rId10"/>
    <p:sldId id="1939" r:id="rId11"/>
    <p:sldId id="1936" r:id="rId12"/>
    <p:sldId id="731" r:id="rId13"/>
    <p:sldId id="1880" r:id="rId14"/>
    <p:sldId id="1968" r:id="rId15"/>
    <p:sldId id="1906" r:id="rId16"/>
    <p:sldId id="1948" r:id="rId17"/>
    <p:sldId id="1949" r:id="rId18"/>
    <p:sldId id="1942" r:id="rId19"/>
    <p:sldId id="1951" r:id="rId20"/>
    <p:sldId id="1952" r:id="rId21"/>
    <p:sldId id="1953" r:id="rId22"/>
    <p:sldId id="1944" r:id="rId23"/>
    <p:sldId id="1954" r:id="rId24"/>
    <p:sldId id="1959" r:id="rId25"/>
    <p:sldId id="1955" r:id="rId26"/>
    <p:sldId id="1978" r:id="rId27"/>
    <p:sldId id="1958" r:id="rId28"/>
    <p:sldId id="1945" r:id="rId29"/>
    <p:sldId id="1886" r:id="rId30"/>
    <p:sldId id="1960" r:id="rId31"/>
    <p:sldId id="1961" r:id="rId32"/>
    <p:sldId id="1943" r:id="rId33"/>
    <p:sldId id="1964" r:id="rId34"/>
    <p:sldId id="1962" r:id="rId35"/>
    <p:sldId id="1957" r:id="rId36"/>
    <p:sldId id="1963" r:id="rId37"/>
    <p:sldId id="1946" r:id="rId38"/>
    <p:sldId id="1965" r:id="rId39"/>
    <p:sldId id="1971" r:id="rId40"/>
    <p:sldId id="1969" r:id="rId41"/>
    <p:sldId id="1970" r:id="rId42"/>
    <p:sldId id="1966" r:id="rId43"/>
    <p:sldId id="1967" r:id="rId44"/>
    <p:sldId id="1972" r:id="rId45"/>
    <p:sldId id="1973" r:id="rId46"/>
    <p:sldId id="1975" r:id="rId47"/>
    <p:sldId id="1976" r:id="rId48"/>
    <p:sldId id="1977" r:id="rId49"/>
  </p:sldIdLst>
  <p:sldSz cx="12192000" cy="6858000"/>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7" userDrawn="1">
          <p15:clr>
            <a:srgbClr val="A4A3A4"/>
          </p15:clr>
        </p15:guide>
        <p15:guide id="2" pos="3681" userDrawn="1">
          <p15:clr>
            <a:srgbClr val="A4A3A4"/>
          </p15:clr>
        </p15:guide>
        <p15:guide id="3" orient="horz" pos="981" userDrawn="1">
          <p15:clr>
            <a:srgbClr val="A4A3A4"/>
          </p15:clr>
        </p15:guide>
        <p15:guide id="4" orient="horz" pos="482" userDrawn="1">
          <p15:clr>
            <a:srgbClr val="A4A3A4"/>
          </p15:clr>
        </p15:guide>
        <p15:guide id="5" orient="horz" pos="2704" userDrawn="1">
          <p15:clr>
            <a:srgbClr val="A4A3A4"/>
          </p15:clr>
        </p15:guide>
        <p15:guide id="6" orient="horz" pos="3271" userDrawn="1">
          <p15:clr>
            <a:srgbClr val="A4A3A4"/>
          </p15:clr>
        </p15:guide>
        <p15:guide id="7" pos="3953" userDrawn="1">
          <p15:clr>
            <a:srgbClr val="A4A3A4"/>
          </p15:clr>
        </p15:guide>
        <p15:guide id="8" pos="7197"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B23C61-4A61-8259-331D-0CA8F4DFAE9C}" name="Lucy McManus" initials="LM" userId="S::lucy.mcmanus@illuminasllp.net::d38a3fca-7de9-4039-91dd-c4056af99f0a" providerId="AD"/>
  <p188:author id="{7B265CBD-4E2D-489B-C341-116825C538B0}" name="Sarah Campbell" initials="SC" userId="S::sarah.campbell@IlluminasLLP.net::79ae25a6-36c3-4854-8a1d-926a69b2ac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iona Reeve" initials="FR" lastIdx="23" clrIdx="0"/>
  <p:cmAuthor id="2" name="Jim Holt" initials=""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C45"/>
    <a:srgbClr val="F1F9EB"/>
    <a:srgbClr val="CFE9B9"/>
    <a:srgbClr val="7DC242"/>
    <a:srgbClr val="7F7F7F"/>
    <a:srgbClr val="FF5200"/>
    <a:srgbClr val="FE8C00"/>
    <a:srgbClr val="78D0E9"/>
    <a:srgbClr val="1791AD"/>
    <a:srgbClr val="E5F3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C4944D-87F0-454F-AB03-805B400F6B83}" v="4" dt="2024-04-19T12:25:47.9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047"/>
        <p:guide pos="3681"/>
        <p:guide orient="horz" pos="981"/>
        <p:guide orient="horz" pos="482"/>
        <p:guide orient="horz" pos="2704"/>
        <p:guide orient="horz" pos="3271"/>
        <p:guide pos="3953"/>
        <p:guide pos="7197"/>
      </p:guideLst>
    </p:cSldViewPr>
  </p:slideViewPr>
  <p:notesTextViewPr>
    <p:cViewPr>
      <p:scale>
        <a:sx n="1" d="1"/>
        <a:sy n="1" d="1"/>
      </p:scale>
      <p:origin x="0" y="0"/>
    </p:cViewPr>
  </p:notesTextViewPr>
  <p:sorterViewPr>
    <p:cViewPr>
      <p:scale>
        <a:sx n="123" d="100"/>
        <a:sy n="123" d="100"/>
      </p:scale>
      <p:origin x="0" y="-14692"/>
    </p:cViewPr>
  </p:sorterViewPr>
  <p:notesViewPr>
    <p:cSldViewPr snapToGrid="0">
      <p:cViewPr>
        <p:scale>
          <a:sx n="1" d="2"/>
          <a:sy n="1" d="2"/>
        </p:scale>
        <p:origin x="0" y="0"/>
      </p:cViewPr>
      <p:guideLst>
        <p:guide orient="horz" pos="3127"/>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1.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6858000"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4" y="0"/>
            <a:ext cx="2971800" cy="498056"/>
          </a:xfrm>
          <a:prstGeom prst="rect">
            <a:avLst/>
          </a:prstGeom>
        </p:spPr>
        <p:txBody>
          <a:bodyPr vert="horz" lIns="91440" tIns="45720" rIns="91440" bIns="45720" rtlCol="0"/>
          <a:lstStyle>
            <a:lvl1pPr algn="r">
              <a:defRPr sz="1200"/>
            </a:lvl1pPr>
          </a:lstStyle>
          <a:p>
            <a:fld id="{51D7E2E4-4EDA-440D-93F5-1F20460EAF7C}" type="datetimeFigureOut">
              <a:rPr lang="en-GB" smtClean="0"/>
              <a:t>24/05/2024</a:t>
            </a:fld>
            <a:endParaRPr lang="en-GB"/>
          </a:p>
        </p:txBody>
      </p:sp>
      <p:sp>
        <p:nvSpPr>
          <p:cNvPr id="4" name="Footer Placeholder 3"/>
          <p:cNvSpPr>
            <a:spLocks noGrp="1"/>
          </p:cNvSpPr>
          <p:nvPr>
            <p:ph type="ftr" sz="quarter" idx="2"/>
          </p:nvPr>
        </p:nvSpPr>
        <p:spPr>
          <a:xfrm>
            <a:off x="0" y="9428585"/>
            <a:ext cx="2971800"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4" y="9428585"/>
            <a:ext cx="2971800" cy="498055"/>
          </a:xfrm>
          <a:prstGeom prst="rect">
            <a:avLst/>
          </a:prstGeom>
        </p:spPr>
        <p:txBody>
          <a:bodyPr vert="horz" lIns="91440" tIns="45720" rIns="91440" bIns="45720" rtlCol="0" anchor="b"/>
          <a:lstStyle>
            <a:lvl1pPr algn="r">
              <a:defRPr sz="1200"/>
            </a:lvl1pPr>
          </a:lstStyle>
          <a:p>
            <a:fld id="{ADD6839C-36AA-430D-BA9C-5AB6E49A8DA4}" type="slidenum">
              <a:rPr lang="en-GB" smtClean="0"/>
              <a:t>‹#›</a:t>
            </a:fld>
            <a:endParaRPr lang="en-GB"/>
          </a:p>
        </p:txBody>
      </p:sp>
    </p:spTree>
    <p:extLst>
      <p:ext uri="{BB962C8B-B14F-4D97-AF65-F5344CB8AC3E}">
        <p14:creationId xmlns:p14="http://schemas.microsoft.com/office/powerpoint/2010/main" val="328027716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6858000" cy="498056"/>
          </a:xfrm>
          <a:prstGeom prst="rect">
            <a:avLst/>
          </a:prstGeom>
        </p:spPr>
        <p:txBody>
          <a:bodyPr vert="horz" lIns="91440" tIns="45720" rIns="91440" bIns="45720" rtlCol="0"/>
          <a:lstStyle>
            <a:lvl1pPr algn="l">
              <a:defRPr lang="en-GB"/>
            </a:lvl1pPr>
          </a:lstStyle>
          <a:p>
            <a:endParaRPr lang="en-GB"/>
          </a:p>
        </p:txBody>
      </p:sp>
      <p:sp>
        <p:nvSpPr>
          <p:cNvPr id="3" name="Date Placeholder 2"/>
          <p:cNvSpPr>
            <a:spLocks noGrp="1"/>
          </p:cNvSpPr>
          <p:nvPr>
            <p:ph type="dt" idx="1"/>
          </p:nvPr>
        </p:nvSpPr>
        <p:spPr>
          <a:xfrm>
            <a:off x="3884614" y="0"/>
            <a:ext cx="2971800" cy="498056"/>
          </a:xfrm>
          <a:prstGeom prst="rect">
            <a:avLst/>
          </a:prstGeom>
        </p:spPr>
        <p:txBody>
          <a:bodyPr vert="horz" lIns="91440" tIns="45720" rIns="91440" bIns="45720" rtlCol="0"/>
          <a:lstStyle>
            <a:lvl1pPr algn="r">
              <a:defRPr sz="1200"/>
            </a:lvl1pPr>
          </a:lstStyle>
          <a:p>
            <a:fld id="{E1E8FE50-B35E-484B-841C-531CE73431A9}" type="datetimeFigureOut">
              <a:rPr lang="en-GB" smtClean="0"/>
              <a:t>24/05/2024</a:t>
            </a:fld>
            <a:endParaRPr lang="en-GB"/>
          </a:p>
        </p:txBody>
      </p:sp>
      <p:sp>
        <p:nvSpPr>
          <p:cNvPr id="4" name="Slide Image Placeholder 3"/>
          <p:cNvSpPr>
            <a:spLocks noGrp="1" noRot="1" noChangeAspect="1"/>
          </p:cNvSpPr>
          <p:nvPr>
            <p:ph type="sldImg" idx="2"/>
          </p:nvPr>
        </p:nvSpPr>
        <p:spPr>
          <a:xfrm>
            <a:off x="450850" y="1241425"/>
            <a:ext cx="595630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1" y="4777194"/>
            <a:ext cx="548640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971800"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9428585"/>
            <a:ext cx="2971800" cy="498055"/>
          </a:xfrm>
          <a:prstGeom prst="rect">
            <a:avLst/>
          </a:prstGeom>
        </p:spPr>
        <p:txBody>
          <a:bodyPr vert="horz" lIns="91440" tIns="45720" rIns="91440" bIns="45720" rtlCol="0" anchor="b"/>
          <a:lstStyle>
            <a:lvl1pPr algn="r">
              <a:defRPr sz="1200"/>
            </a:lvl1pPr>
          </a:lstStyle>
          <a:p>
            <a:fld id="{E980CD0D-075E-4194-AD4F-22384D2B9185}" type="slidenum">
              <a:rPr lang="en-GB" smtClean="0"/>
              <a:t>‹#›</a:t>
            </a:fld>
            <a:endParaRPr lang="en-GB"/>
          </a:p>
        </p:txBody>
      </p:sp>
    </p:spTree>
    <p:extLst>
      <p:ext uri="{BB962C8B-B14F-4D97-AF65-F5344CB8AC3E}">
        <p14:creationId xmlns:p14="http://schemas.microsoft.com/office/powerpoint/2010/main" val="251114833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E8FDD782-57E2-4236-8220-A2DDB62125B8}" type="slidenum">
              <a:rPr lang="en-GB" smtClean="0"/>
              <a:t>1</a:t>
            </a:fld>
            <a:endParaRPr lang="en-GB"/>
          </a:p>
        </p:txBody>
      </p:sp>
    </p:spTree>
    <p:extLst>
      <p:ext uri="{BB962C8B-B14F-4D97-AF65-F5344CB8AC3E}">
        <p14:creationId xmlns:p14="http://schemas.microsoft.com/office/powerpoint/2010/main" val="3647959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892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E980CD0D-075E-4194-AD4F-22384D2B9185}" type="slidenum">
              <a:rPr lang="en-GB" smtClean="0"/>
              <a:t>17</a:t>
            </a:fld>
            <a:endParaRPr lang="en-GB"/>
          </a:p>
        </p:txBody>
      </p:sp>
    </p:spTree>
    <p:extLst>
      <p:ext uri="{BB962C8B-B14F-4D97-AF65-F5344CB8AC3E}">
        <p14:creationId xmlns:p14="http://schemas.microsoft.com/office/powerpoint/2010/main" val="2110571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0CD0D-075E-4194-AD4F-22384D2B918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7855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E980CD0D-075E-4194-AD4F-22384D2B9185}" type="slidenum">
              <a:rPr lang="en-GB" smtClean="0"/>
              <a:t>21</a:t>
            </a:fld>
            <a:endParaRPr lang="en-GB"/>
          </a:p>
        </p:txBody>
      </p:sp>
    </p:spTree>
    <p:extLst>
      <p:ext uri="{BB962C8B-B14F-4D97-AF65-F5344CB8AC3E}">
        <p14:creationId xmlns:p14="http://schemas.microsoft.com/office/powerpoint/2010/main" val="236878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325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E980CD0D-075E-4194-AD4F-22384D2B9185}" type="slidenum">
              <a:rPr lang="en-GB" smtClean="0"/>
              <a:t>24</a:t>
            </a:fld>
            <a:endParaRPr lang="en-GB"/>
          </a:p>
        </p:txBody>
      </p:sp>
    </p:spTree>
    <p:extLst>
      <p:ext uri="{BB962C8B-B14F-4D97-AF65-F5344CB8AC3E}">
        <p14:creationId xmlns:p14="http://schemas.microsoft.com/office/powerpoint/2010/main" val="2908414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0102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0CD0D-075E-4194-AD4F-22384D2B918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5837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0CD0D-075E-4194-AD4F-22384D2B918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4910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936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269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4514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0CD0D-075E-4194-AD4F-22384D2B918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3965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1544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82AC3-6A7B-93CD-DA9C-58E48B8B1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2480A-6121-4081-451B-E3C72D437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389F3-00D8-14DD-C371-C718B4289D15}"/>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6697B44A-7C41-E9C9-2BB6-19CA0E1BF0D4}"/>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E5C7CC9-A150-9ED8-CAB8-123539D03A2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712B83D-6241-9BBD-B1E7-DB4B8D8AC0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2556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82AC3-6A7B-93CD-DA9C-58E48B8B1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2480A-6121-4081-451B-E3C72D437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389F3-00D8-14DD-C371-C718B4289D15}"/>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6697B44A-7C41-E9C9-2BB6-19CA0E1BF0D4}"/>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E5C7CC9-A150-9ED8-CAB8-123539D03A2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712B83D-6241-9BBD-B1E7-DB4B8D8AC0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020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82AC3-6A7B-93CD-DA9C-58E48B8B1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2480A-6121-4081-451B-E3C72D437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389F3-00D8-14DD-C371-C718B4289D15}"/>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6697B44A-7C41-E9C9-2BB6-19CA0E1BF0D4}"/>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E5C7CC9-A150-9ED8-CAB8-123539D03A2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712B83D-6241-9BBD-B1E7-DB4B8D8AC0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279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041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08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1496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82AC3-6A7B-93CD-DA9C-58E48B8B1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2480A-6121-4081-451B-E3C72D437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389F3-00D8-14DD-C371-C718B4289D15}"/>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6697B44A-7C41-E9C9-2BB6-19CA0E1BF0D4}"/>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E5C7CC9-A150-9ED8-CAB8-123539D03A2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712B83D-6241-9BBD-B1E7-DB4B8D8AC0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2851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79DBB-F589-C22F-F342-A91908458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7A08B-4590-DBAB-A9E8-E0B249107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5D320-D1D9-D359-FCD4-A083D46F83B9}"/>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FDE896B4-0C20-09E6-3C72-8FEF2BF9B99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A086273-8397-A893-0331-EE76D9A2AD3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9B5F0F0-7CB0-2F7F-573B-59A8733644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9593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8EE2EB-1D6C-4166-98E7-80B13DA0E9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5068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9858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E980CD0D-075E-4194-AD4F-22384D2B9185}" type="slidenum">
              <a:rPr lang="en-GB" smtClean="0"/>
              <a:t>10</a:t>
            </a:fld>
            <a:endParaRPr lang="en-GB"/>
          </a:p>
        </p:txBody>
      </p:sp>
    </p:spTree>
    <p:extLst>
      <p:ext uri="{BB962C8B-B14F-4D97-AF65-F5344CB8AC3E}">
        <p14:creationId xmlns:p14="http://schemas.microsoft.com/office/powerpoint/2010/main" val="2597589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DD782-57E2-4236-8220-A2DDB62125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6443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8385" y="1678569"/>
            <a:ext cx="2624432" cy="659015"/>
          </a:xfrm>
          <a:prstGeom prst="rect">
            <a:avLst/>
          </a:prstGeom>
        </p:spPr>
      </p:pic>
      <p:sp>
        <p:nvSpPr>
          <p:cNvPr id="25" name="Title 1"/>
          <p:cNvSpPr>
            <a:spLocks noGrp="1"/>
          </p:cNvSpPr>
          <p:nvPr>
            <p:ph type="ctrTitle"/>
          </p:nvPr>
        </p:nvSpPr>
        <p:spPr>
          <a:xfrm>
            <a:off x="9168384" y="3173477"/>
            <a:ext cx="2889504" cy="561600"/>
          </a:xfrm>
        </p:spPr>
        <p:txBody>
          <a:bodyPr lIns="0" tIns="0" rIns="0" bIns="0" anchor="t" anchorCtr="0">
            <a:noAutofit/>
          </a:bodyPr>
          <a:lstStyle>
            <a:lvl1pPr marL="0" algn="l">
              <a:lnSpc>
                <a:spcPct val="100000"/>
              </a:lnSpc>
              <a:spcBef>
                <a:spcPts val="0"/>
              </a:spcBef>
              <a:spcAft>
                <a:spcPts val="600"/>
              </a:spcAft>
              <a:defRPr lang="en-GB" sz="1100" b="0" i="0" spc="0" baseline="0" dirty="0">
                <a:solidFill>
                  <a:schemeClr val="bg1"/>
                </a:solidFill>
                <a:latin typeface="+mn-lt"/>
                <a:ea typeface="+mj-ea"/>
                <a:cs typeface="Calibri Light"/>
              </a:defRPr>
            </a:lvl1pPr>
          </a:lstStyle>
          <a:p>
            <a:r>
              <a:rPr lang="en-US"/>
              <a:t>Click to edit Master title style</a:t>
            </a:r>
            <a:endParaRPr lang="en-GB"/>
          </a:p>
        </p:txBody>
      </p:sp>
      <p:sp>
        <p:nvSpPr>
          <p:cNvPr id="26" name="Subtitle 2"/>
          <p:cNvSpPr>
            <a:spLocks noGrp="1"/>
          </p:cNvSpPr>
          <p:nvPr>
            <p:ph type="subTitle" idx="1"/>
          </p:nvPr>
        </p:nvSpPr>
        <p:spPr>
          <a:xfrm>
            <a:off x="9168384" y="3873357"/>
            <a:ext cx="2889504" cy="488578"/>
          </a:xfrm>
        </p:spPr>
        <p:txBody>
          <a:bodyPr lIns="0" tIns="0" rIns="0" bIns="0" anchor="t" anchorCtr="0">
            <a:noAutofit/>
          </a:bodyPr>
          <a:lstStyle>
            <a:lvl1pPr marL="0" indent="0" algn="l">
              <a:lnSpc>
                <a:spcPct val="100000"/>
              </a:lnSpc>
              <a:spcBef>
                <a:spcPts val="0"/>
              </a:spcBef>
              <a:spcAft>
                <a:spcPts val="300"/>
              </a:spcAft>
              <a:buNone/>
              <a:defRPr sz="1100" b="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7" name="Subtitle 2"/>
          <p:cNvSpPr txBox="1">
            <a:spLocks/>
          </p:cNvSpPr>
          <p:nvPr/>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31" name="Text Placeholder 5"/>
          <p:cNvSpPr>
            <a:spLocks noGrp="1"/>
          </p:cNvSpPr>
          <p:nvPr>
            <p:ph type="body" sz="quarter" idx="10"/>
          </p:nvPr>
        </p:nvSpPr>
        <p:spPr>
          <a:xfrm>
            <a:off x="9167813" y="4535489"/>
            <a:ext cx="2890837" cy="1016154"/>
          </a:xfrm>
        </p:spPr>
        <p:txBody>
          <a:bodyPr/>
          <a:lstStyle>
            <a:lvl1pPr marL="0" marR="5080" indent="0" algn="l" defTabSz="914400" rtl="0" eaLnBrk="1" latinLnBrk="0" hangingPunct="1">
              <a:lnSpc>
                <a:spcPct val="100000"/>
              </a:lnSpc>
              <a:spcBef>
                <a:spcPts val="0"/>
              </a:spcBef>
              <a:spcAft>
                <a:spcPts val="300"/>
              </a:spcAft>
              <a:buFont typeface="Arial" panose="020B0604020202020204" pitchFamily="34" charset="0"/>
              <a:buNone/>
              <a:defRPr lang="en-US" sz="1100" b="0" kern="1200" spc="0" baseline="0" dirty="0" smtClean="0">
                <a:solidFill>
                  <a:schemeClr val="bg1"/>
                </a:solidFill>
                <a:latin typeface="+mn-lt"/>
                <a:ea typeface="+mn-ea"/>
                <a:cs typeface="Calibri Light"/>
              </a:defRPr>
            </a:lvl1pPr>
          </a:lstStyle>
          <a:p>
            <a:pPr lvl="0"/>
            <a:r>
              <a:rPr lang="en-US"/>
              <a:t>Edit Master text styles</a:t>
            </a:r>
          </a:p>
        </p:txBody>
      </p:sp>
      <p:sp>
        <p:nvSpPr>
          <p:cNvPr id="32" name="object 6"/>
          <p:cNvSpPr/>
          <p:nvPr/>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3" name="object 7"/>
          <p:cNvSpPr/>
          <p:nvPr/>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4" name="object 8"/>
          <p:cNvSpPr/>
          <p:nvPr userDrawn="1"/>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8385" y="1678569"/>
            <a:ext cx="2624432" cy="659015"/>
          </a:xfrm>
          <a:prstGeom prst="rect">
            <a:avLst/>
          </a:prstGeom>
        </p:spPr>
      </p:pic>
      <p:sp>
        <p:nvSpPr>
          <p:cNvPr id="15" name="Subtitle 2"/>
          <p:cNvSpPr txBox="1">
            <a:spLocks/>
          </p:cNvSpPr>
          <p:nvPr userDrawn="1"/>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19" name="object 6"/>
          <p:cNvSpPr/>
          <p:nvPr userDrawn="1"/>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20" name="object 7"/>
          <p:cNvSpPr/>
          <p:nvPr userDrawn="1"/>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21" name="object 8"/>
          <p:cNvSpPr/>
          <p:nvPr userDrawn="1"/>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Tree>
    <p:extLst>
      <p:ext uri="{BB962C8B-B14F-4D97-AF65-F5344CB8AC3E}">
        <p14:creationId xmlns:p14="http://schemas.microsoft.com/office/powerpoint/2010/main" val="2523025248"/>
      </p:ext>
    </p:extLst>
  </p:cSld>
  <p:clrMapOvr>
    <a:masterClrMapping/>
  </p:clrMapOvr>
  <p:extLst>
    <p:ext uri="{DCECCB84-F9BA-43D5-87BE-67443E8EF086}">
      <p15:sldGuideLst xmlns:p15="http://schemas.microsoft.com/office/powerpoint/2012/main">
        <p15:guide id="1" pos="57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FF5200"/>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1400" b="0" i="0">
                <a:solidFill>
                  <a:srgbClr val="685C45"/>
                </a:solidFill>
                <a:latin typeface="Calibri Light"/>
                <a:cs typeface="Calibri Light"/>
              </a:defRPr>
            </a:lvl1pPr>
          </a:lstStyle>
          <a:p>
            <a:endParaRPr/>
          </a:p>
        </p:txBody>
      </p:sp>
      <p:sp>
        <p:nvSpPr>
          <p:cNvPr id="7" name="Slide Number Placeholder 6">
            <a:extLst>
              <a:ext uri="{FF2B5EF4-FFF2-40B4-BE49-F238E27FC236}">
                <a16:creationId xmlns:a16="http://schemas.microsoft.com/office/drawing/2014/main" id="{4D8E1989-B634-D2B7-6DC8-38A185D52F66}"/>
              </a:ext>
            </a:extLst>
          </p:cNvPr>
          <p:cNvSpPr>
            <a:spLocks noGrp="1"/>
          </p:cNvSpPr>
          <p:nvPr>
            <p:ph type="sldNum" sz="quarter" idx="10"/>
          </p:nvPr>
        </p:nvSpPr>
        <p:spPr/>
        <p:txBody>
          <a:bodyPr/>
          <a:lstStyle/>
          <a:p>
            <a:fld id="{770F188E-274D-49B2-AB27-2F89665B2F20}" type="slidenum">
              <a:rPr lang="en-GB" smtClean="0"/>
              <a:pPr/>
              <a:t>‹#›</a:t>
            </a:fld>
            <a:endParaRPr lang="en-GB"/>
          </a:p>
        </p:txBody>
      </p:sp>
    </p:spTree>
    <p:extLst>
      <p:ext uri="{BB962C8B-B14F-4D97-AF65-F5344CB8AC3E}">
        <p14:creationId xmlns:p14="http://schemas.microsoft.com/office/powerpoint/2010/main" val="392944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Proposal">
    <p:spTree>
      <p:nvGrpSpPr>
        <p:cNvPr id="1" name=""/>
        <p:cNvGrpSpPr/>
        <p:nvPr/>
      </p:nvGrpSpPr>
      <p:grpSpPr>
        <a:xfrm>
          <a:off x="0" y="0"/>
          <a:ext cx="0" cy="0"/>
          <a:chOff x="0" y="0"/>
          <a:chExt cx="0" cy="0"/>
        </a:xfrm>
      </p:grpSpPr>
      <p:sp>
        <p:nvSpPr>
          <p:cNvPr id="3" name="Rectangle 2"/>
          <p:cNvSpPr/>
          <p:nvPr userDrawn="1"/>
        </p:nvSpPr>
        <p:spPr>
          <a:xfrm>
            <a:off x="922867" y="938213"/>
            <a:ext cx="11269133" cy="2654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4" name="Picture 4" descr="Screen Shot 2014-04-15 at 11.46.54 AM.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71051" y="1014414"/>
            <a:ext cx="2351616"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userDrawn="1"/>
        </p:nvSpPr>
        <p:spPr bwMode="auto">
          <a:xfrm>
            <a:off x="5894917" y="5395914"/>
            <a:ext cx="6093883" cy="1323975"/>
          </a:xfrm>
          <a:prstGeom prst="rect">
            <a:avLst/>
          </a:prstGeom>
          <a:solidFill>
            <a:srgbClr val="FFFFFF">
              <a:alpha val="40000"/>
            </a:srgbClr>
          </a:solidFill>
          <a:ln w="9525">
            <a:noFill/>
            <a:miter lim="800000"/>
            <a:headEnd/>
            <a:tailEnd/>
          </a:ln>
        </p:spPr>
        <p:txBody>
          <a:bodyPr anchor="ctr"/>
          <a:lstStyle>
            <a:defPPr>
              <a:defRPr lang="en-US"/>
            </a:defPPr>
            <a:lvl1pPr>
              <a:defRPr sz="1000">
                <a:solidFill>
                  <a:srgbClr val="120C80"/>
                </a:solidFill>
                <a:latin typeface="Corbel" panose="020B0503020204020204" pitchFamily="34" charset="0"/>
              </a:defRPr>
            </a:lvl1pPr>
          </a:lstStyle>
          <a:p>
            <a:pPr fontAlgn="auto">
              <a:spcBef>
                <a:spcPts val="0"/>
              </a:spcBef>
              <a:spcAft>
                <a:spcPts val="0"/>
              </a:spcAft>
              <a:defRPr/>
            </a:pPr>
            <a:r>
              <a:rPr lang="en-GB" sz="1000">
                <a:solidFill>
                  <a:schemeClr val="tx1"/>
                </a:solidFill>
                <a:latin typeface="+mn-lt"/>
                <a:cs typeface="+mn-cs"/>
              </a:rPr>
              <a:t>Prepared in compliance with the International quality standard covering market research, ISO 20252 (2012), The MRS Code of Conduct, and the Data Protection Act 1998 by Illuminas, 183-203 Eversholt Street, London NW1 1BU, UK</a:t>
            </a:r>
          </a:p>
          <a:p>
            <a:pPr fontAlgn="auto">
              <a:spcBef>
                <a:spcPts val="0"/>
              </a:spcBef>
              <a:spcAft>
                <a:spcPts val="0"/>
              </a:spcAft>
              <a:defRPr/>
            </a:pPr>
            <a:endParaRPr lang="en-GB" sz="1000">
              <a:solidFill>
                <a:schemeClr val="tx1"/>
              </a:solidFill>
              <a:latin typeface="+mn-lt"/>
              <a:cs typeface="+mn-cs"/>
            </a:endParaRPr>
          </a:p>
          <a:p>
            <a:pPr fontAlgn="auto">
              <a:spcBef>
                <a:spcPts val="0"/>
              </a:spcBef>
              <a:spcAft>
                <a:spcPts val="0"/>
              </a:spcAft>
              <a:defRPr/>
            </a:pPr>
            <a:r>
              <a:rPr lang="en-GB" sz="1000">
                <a:solidFill>
                  <a:schemeClr val="tx1"/>
                </a:solidFill>
                <a:latin typeface="+mn-lt"/>
                <a:cs typeface="+mn-cs"/>
              </a:rPr>
              <a:t>T +44 (0)20 7909 0929   F +44 (0)20 7909 0921   E info@illuminas-global.com</a:t>
            </a:r>
          </a:p>
          <a:p>
            <a:pPr fontAlgn="auto">
              <a:spcBef>
                <a:spcPts val="0"/>
              </a:spcBef>
              <a:spcAft>
                <a:spcPts val="0"/>
              </a:spcAft>
              <a:defRPr/>
            </a:pPr>
            <a:endParaRPr lang="en-GB" sz="1000">
              <a:solidFill>
                <a:schemeClr val="tx1"/>
              </a:solidFill>
              <a:latin typeface="+mn-lt"/>
              <a:cs typeface="+mn-cs"/>
            </a:endParaRPr>
          </a:p>
          <a:p>
            <a:pPr fontAlgn="auto">
              <a:spcBef>
                <a:spcPts val="0"/>
              </a:spcBef>
              <a:spcAft>
                <a:spcPts val="0"/>
              </a:spcAft>
              <a:defRPr/>
            </a:pPr>
            <a:r>
              <a:rPr lang="en-GB" sz="1000">
                <a:solidFill>
                  <a:schemeClr val="tx1"/>
                </a:solidFill>
                <a:latin typeface="+mn-lt"/>
                <a:cs typeface="+mn-cs"/>
              </a:rPr>
              <a:t>www.illuminas-global.com </a:t>
            </a:r>
          </a:p>
        </p:txBody>
      </p:sp>
      <p:sp>
        <p:nvSpPr>
          <p:cNvPr id="6" name="Rectangle 5"/>
          <p:cNvSpPr/>
          <p:nvPr userDrawn="1"/>
        </p:nvSpPr>
        <p:spPr>
          <a:xfrm>
            <a:off x="5894917" y="4883151"/>
            <a:ext cx="6093883" cy="5048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bIns="90000" anchor="b"/>
          <a:lstStyle/>
          <a:p>
            <a:pPr algn="r" fontAlgn="auto">
              <a:spcBef>
                <a:spcPts val="0"/>
              </a:spcBef>
              <a:spcAft>
                <a:spcPts val="0"/>
              </a:spcAft>
              <a:defRPr/>
            </a:pPr>
            <a:r>
              <a:rPr lang="en-US" sz="1200" b="1">
                <a:solidFill>
                  <a:schemeClr val="tx1"/>
                </a:solidFill>
                <a:latin typeface="+mj-lt"/>
                <a:cs typeface="Corbel"/>
              </a:rPr>
              <a:t>PREPARED BY ILLUMINAS</a:t>
            </a:r>
          </a:p>
          <a:p>
            <a:pPr algn="r" fontAlgn="auto">
              <a:spcBef>
                <a:spcPts val="0"/>
              </a:spcBef>
              <a:spcAft>
                <a:spcPts val="0"/>
              </a:spcAft>
              <a:defRPr/>
            </a:pPr>
            <a:r>
              <a:rPr lang="en-US" sz="1200" b="1">
                <a:solidFill>
                  <a:schemeClr val="tx1"/>
                </a:solidFill>
                <a:latin typeface="+mj-lt"/>
                <a:cs typeface="Corbel"/>
              </a:rPr>
              <a:t>a global team based in London, New York and Austin</a:t>
            </a:r>
          </a:p>
        </p:txBody>
      </p:sp>
      <p:sp>
        <p:nvSpPr>
          <p:cNvPr id="15" name="Title 5"/>
          <p:cNvSpPr>
            <a:spLocks noGrp="1"/>
          </p:cNvSpPr>
          <p:nvPr>
            <p:ph type="title"/>
          </p:nvPr>
        </p:nvSpPr>
        <p:spPr>
          <a:xfrm>
            <a:off x="1104900" y="1556559"/>
            <a:ext cx="11087099" cy="1894666"/>
          </a:xfrm>
          <a:prstGeom prst="rect">
            <a:avLst/>
          </a:prstGeom>
          <a:solidFill>
            <a:schemeClr val="tx2"/>
          </a:solidFill>
        </p:spPr>
        <p:txBody>
          <a:bodyPr wrap="square" tIns="90000" bIns="90000" anchor="ctr">
            <a:noAutofit/>
          </a:bodyPr>
          <a:lstStyle>
            <a:lvl1pPr>
              <a:defRPr sz="3600" b="1">
                <a:latin typeface="+mj-lt"/>
              </a:defRPr>
            </a:lvl1pPr>
          </a:lstStyle>
          <a:p>
            <a:r>
              <a:rPr lang="en-US"/>
              <a:t>Click to edit Master title style</a:t>
            </a:r>
            <a:endParaRPr lang="en-GB"/>
          </a:p>
        </p:txBody>
      </p:sp>
    </p:spTree>
    <p:extLst>
      <p:ext uri="{BB962C8B-B14F-4D97-AF65-F5344CB8AC3E}">
        <p14:creationId xmlns:p14="http://schemas.microsoft.com/office/powerpoint/2010/main" val="8927756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Divider">
    <p:spTree>
      <p:nvGrpSpPr>
        <p:cNvPr id="1" name=""/>
        <p:cNvGrpSpPr/>
        <p:nvPr/>
      </p:nvGrpSpPr>
      <p:grpSpPr>
        <a:xfrm>
          <a:off x="0" y="0"/>
          <a:ext cx="0" cy="0"/>
          <a:chOff x="0" y="0"/>
          <a:chExt cx="0" cy="0"/>
        </a:xfrm>
      </p:grpSpPr>
      <p:sp>
        <p:nvSpPr>
          <p:cNvPr id="3" name="Rectangle 2"/>
          <p:cNvSpPr/>
          <p:nvPr userDrawn="1"/>
        </p:nvSpPr>
        <p:spPr>
          <a:xfrm>
            <a:off x="922867" y="938213"/>
            <a:ext cx="11269133" cy="2654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nvGrpSpPr>
          <p:cNvPr id="4" name="Group 10"/>
          <p:cNvGrpSpPr>
            <a:grpSpLocks/>
          </p:cNvGrpSpPr>
          <p:nvPr userDrawn="1"/>
        </p:nvGrpSpPr>
        <p:grpSpPr bwMode="auto">
          <a:xfrm>
            <a:off x="1007533" y="1589088"/>
            <a:ext cx="11093451" cy="1860550"/>
            <a:chOff x="824434" y="1589642"/>
            <a:chExt cx="6322056" cy="1860054"/>
          </a:xfrm>
        </p:grpSpPr>
        <p:cxnSp>
          <p:nvCxnSpPr>
            <p:cNvPr id="5" name="Straight Connector 4"/>
            <p:cNvCxnSpPr/>
            <p:nvPr/>
          </p:nvCxnSpPr>
          <p:spPr>
            <a:xfrm>
              <a:off x="824434" y="1589642"/>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24434" y="1656299"/>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824434" y="1854683"/>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824434" y="1722956"/>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24434" y="1789614"/>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24434" y="1921341"/>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24434" y="1987998"/>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24434" y="2054655"/>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24434" y="2254627"/>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24434" y="2121312"/>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24434" y="2187969"/>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24434" y="2319697"/>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24434" y="2386355"/>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824434" y="2453012"/>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24434" y="2652983"/>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24434" y="2519669"/>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24434" y="2586326"/>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24434" y="2719641"/>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24434" y="2784710"/>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24434" y="2851368"/>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24434" y="3051339"/>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24434" y="2918025"/>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24434" y="2984682"/>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24434" y="3117996"/>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24434" y="3184654"/>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824434" y="3249724"/>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24434" y="3449696"/>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24434" y="3316382"/>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24434" y="3383039"/>
              <a:ext cx="6322056"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pic>
        <p:nvPicPr>
          <p:cNvPr id="35" name="Picture 34" descr="Screen Shot 2014-04-15 at 11.46.54 AM.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71051" y="1014414"/>
            <a:ext cx="2351616"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099245" y="1897240"/>
            <a:ext cx="8105716" cy="735756"/>
          </a:xfrm>
          <a:prstGeom prst="rect">
            <a:avLst/>
          </a:prstGeom>
          <a:solidFill>
            <a:schemeClr val="tx2"/>
          </a:solidFill>
        </p:spPr>
        <p:txBody>
          <a:bodyPr wrap="square" tIns="90000" bIns="90000" anchor="ctr">
            <a:spAutoFit/>
          </a:bodyPr>
          <a:lstStyle>
            <a:lvl1pPr>
              <a:defRPr sz="3600" b="0">
                <a:latin typeface="+mj-lt"/>
              </a:defRPr>
            </a:lvl1pPr>
          </a:lstStyle>
          <a:p>
            <a:r>
              <a:rPr lang="en-US"/>
              <a:t>Click to edit Master title style</a:t>
            </a:r>
            <a:endParaRPr lang="en-GB"/>
          </a:p>
        </p:txBody>
      </p:sp>
      <p:sp>
        <p:nvSpPr>
          <p:cNvPr id="36" name="Slide Number Placeholder 5"/>
          <p:cNvSpPr>
            <a:spLocks noGrp="1"/>
          </p:cNvSpPr>
          <p:nvPr>
            <p:ph type="sldNum" sz="quarter" idx="10"/>
          </p:nvPr>
        </p:nvSpPr>
        <p:spPr>
          <a:xfrm>
            <a:off x="5867400" y="6665913"/>
            <a:ext cx="482600" cy="228600"/>
          </a:xfrm>
          <a:prstGeom prst="rect">
            <a:avLst/>
          </a:prstGeom>
        </p:spPr>
        <p:txBody>
          <a:bodyPr lIns="0" tIns="0" rIns="0" bIns="0" anchor="ctr"/>
          <a:lstStyle>
            <a:lvl1pPr algn="ctr" fontAlgn="auto">
              <a:spcBef>
                <a:spcPts val="0"/>
              </a:spcBef>
              <a:spcAft>
                <a:spcPts val="0"/>
              </a:spcAft>
              <a:defRPr sz="900">
                <a:latin typeface="+mn-lt"/>
                <a:cs typeface="+mn-cs"/>
              </a:defRPr>
            </a:lvl1pPr>
          </a:lstStyle>
          <a:p>
            <a:pPr>
              <a:defRPr/>
            </a:pPr>
            <a:fld id="{80DBC563-C95C-4E6F-992A-9457FADE4B3D}" type="slidenum">
              <a:rPr lang="en-US"/>
              <a:pPr>
                <a:defRPr/>
              </a:pPr>
              <a:t>‹#›</a:t>
            </a:fld>
            <a:endParaRPr lang="en-US"/>
          </a:p>
        </p:txBody>
      </p:sp>
    </p:spTree>
    <p:extLst>
      <p:ext uri="{BB962C8B-B14F-4D97-AF65-F5344CB8AC3E}">
        <p14:creationId xmlns:p14="http://schemas.microsoft.com/office/powerpoint/2010/main" val="1965651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Divider_2">
    <p:spTree>
      <p:nvGrpSpPr>
        <p:cNvPr id="1" name=""/>
        <p:cNvGrpSpPr/>
        <p:nvPr/>
      </p:nvGrpSpPr>
      <p:grpSpPr>
        <a:xfrm>
          <a:off x="0" y="0"/>
          <a:ext cx="0" cy="0"/>
          <a:chOff x="0" y="0"/>
          <a:chExt cx="0" cy="0"/>
        </a:xfrm>
      </p:grpSpPr>
      <p:sp>
        <p:nvSpPr>
          <p:cNvPr id="3" name="Rectangle 2"/>
          <p:cNvSpPr/>
          <p:nvPr userDrawn="1"/>
        </p:nvSpPr>
        <p:spPr>
          <a:xfrm>
            <a:off x="0" y="3273425"/>
            <a:ext cx="12192000" cy="1327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nvGrpSpPr>
          <p:cNvPr id="4" name="Group 10"/>
          <p:cNvGrpSpPr>
            <a:grpSpLocks/>
          </p:cNvGrpSpPr>
          <p:nvPr userDrawn="1"/>
        </p:nvGrpSpPr>
        <p:grpSpPr bwMode="auto">
          <a:xfrm>
            <a:off x="0" y="3440114"/>
            <a:ext cx="12192000" cy="993775"/>
            <a:chOff x="0" y="3457344"/>
            <a:chExt cx="9144000" cy="993404"/>
          </a:xfrm>
        </p:grpSpPr>
        <p:cxnSp>
          <p:nvCxnSpPr>
            <p:cNvPr id="5" name="Straight Connector 4"/>
            <p:cNvCxnSpPr/>
            <p:nvPr/>
          </p:nvCxnSpPr>
          <p:spPr>
            <a:xfrm>
              <a:off x="0" y="3457344"/>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0" y="3533516"/>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3685859"/>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3839788"/>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3992131"/>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4144474"/>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0" y="4298405"/>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3609687"/>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0" y="3763617"/>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0" y="3915960"/>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0" y="4068303"/>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4222233"/>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4374576"/>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0" y="4450748"/>
              <a:ext cx="9144000" cy="0"/>
            </a:xfrm>
            <a:prstGeom prst="line">
              <a:avLst/>
            </a:prstGeom>
            <a:ln w="6350"/>
            <a:effectLst/>
          </p:spPr>
          <p:style>
            <a:lnRef idx="2">
              <a:schemeClr val="accent1"/>
            </a:lnRef>
            <a:fillRef idx="0">
              <a:schemeClr val="accent1"/>
            </a:fillRef>
            <a:effectRef idx="1">
              <a:schemeClr val="accent1"/>
            </a:effectRef>
            <a:fontRef idx="minor">
              <a:schemeClr val="tx1"/>
            </a:fontRef>
          </p:style>
        </p:cxnSp>
      </p:grpSp>
      <p:pic>
        <p:nvPicPr>
          <p:cNvPr id="19" name="Picture 19" descr="Screen Shot 2014-04-15 at 11.46.54 AM.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7184" y="6235700"/>
            <a:ext cx="235161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5"/>
          <p:cNvSpPr>
            <a:spLocks noGrp="1"/>
          </p:cNvSpPr>
          <p:nvPr>
            <p:ph type="title"/>
          </p:nvPr>
        </p:nvSpPr>
        <p:spPr>
          <a:xfrm>
            <a:off x="489645" y="3572324"/>
            <a:ext cx="8105716" cy="735756"/>
          </a:xfrm>
          <a:prstGeom prst="rect">
            <a:avLst/>
          </a:prstGeom>
          <a:solidFill>
            <a:schemeClr val="tx2"/>
          </a:solidFill>
        </p:spPr>
        <p:txBody>
          <a:bodyPr wrap="square" tIns="90000" bIns="90000" anchor="ctr">
            <a:spAutoFit/>
          </a:bodyPr>
          <a:lstStyle>
            <a:lvl1pPr>
              <a:defRPr sz="3600" b="0">
                <a:latin typeface="+mj-lt"/>
              </a:defRPr>
            </a:lvl1pPr>
          </a:lstStyle>
          <a:p>
            <a:r>
              <a:rPr lang="en-US"/>
              <a:t>Click to edit Master title style</a:t>
            </a:r>
            <a:endParaRPr lang="en-GB"/>
          </a:p>
        </p:txBody>
      </p:sp>
      <p:sp>
        <p:nvSpPr>
          <p:cNvPr id="20" name="Slide Number Placeholder 5"/>
          <p:cNvSpPr>
            <a:spLocks noGrp="1"/>
          </p:cNvSpPr>
          <p:nvPr>
            <p:ph type="sldNum" sz="quarter" idx="10"/>
          </p:nvPr>
        </p:nvSpPr>
        <p:spPr>
          <a:xfrm>
            <a:off x="5867400" y="6665913"/>
            <a:ext cx="482600" cy="228600"/>
          </a:xfrm>
          <a:prstGeom prst="rect">
            <a:avLst/>
          </a:prstGeom>
        </p:spPr>
        <p:txBody>
          <a:bodyPr lIns="0" tIns="0" rIns="0" bIns="0" anchor="ctr"/>
          <a:lstStyle>
            <a:lvl1pPr algn="ctr" fontAlgn="auto">
              <a:spcBef>
                <a:spcPts val="0"/>
              </a:spcBef>
              <a:spcAft>
                <a:spcPts val="0"/>
              </a:spcAft>
              <a:defRPr sz="900">
                <a:latin typeface="+mn-lt"/>
                <a:cs typeface="+mn-cs"/>
              </a:defRPr>
            </a:lvl1pPr>
          </a:lstStyle>
          <a:p>
            <a:pPr>
              <a:defRPr/>
            </a:pPr>
            <a:fld id="{E86DE912-B2AE-4D2C-9879-EE62A7EC8917}" type="slidenum">
              <a:rPr lang="en-US"/>
              <a:pPr>
                <a:defRPr/>
              </a:pPr>
              <a:t>‹#›</a:t>
            </a:fld>
            <a:endParaRPr lang="en-US"/>
          </a:p>
        </p:txBody>
      </p:sp>
    </p:spTree>
    <p:extLst>
      <p:ext uri="{BB962C8B-B14F-4D97-AF65-F5344CB8AC3E}">
        <p14:creationId xmlns:p14="http://schemas.microsoft.com/office/powerpoint/2010/main" val="17120954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828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hart/ no text box">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370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no content">
    <p:bg>
      <p:bgPr>
        <a:solidFill>
          <a:srgbClr val="FFFFFF"/>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0" y="906463"/>
            <a:ext cx="12192000" cy="0"/>
          </a:xfrm>
          <a:prstGeom prst="line">
            <a:avLst/>
          </a:prstGeom>
          <a:ln w="15240" cmpd="sng">
            <a:solidFill>
              <a:schemeClr val="accent5">
                <a:alpha val="28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3457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2 boxes">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86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lain backgroun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641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1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rgbClr val="FF5200"/>
                </a:solidFill>
                <a:latin typeface="Calibri Light"/>
                <a:cs typeface="Calibri Light"/>
              </a:defRPr>
            </a:lvl1pPr>
          </a:lstStyle>
          <a:p>
            <a:endParaRPr/>
          </a:p>
        </p:txBody>
      </p:sp>
      <p:sp>
        <p:nvSpPr>
          <p:cNvPr id="3" name="Holder 3"/>
          <p:cNvSpPr>
            <a:spLocks noGrp="1"/>
          </p:cNvSpPr>
          <p:nvPr>
            <p:ph type="ftr" sz="quarter" idx="5"/>
          </p:nvPr>
        </p:nvSpPr>
        <p:spPr>
          <a:xfrm>
            <a:off x="10486503" y="6521541"/>
            <a:ext cx="1008000" cy="199934"/>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1340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lnSpc>
                <a:spcPts val="2000"/>
              </a:lnSpc>
              <a:defRPr/>
            </a:lvl1pPr>
            <a:lvl2pPr>
              <a:lnSpc>
                <a:spcPts val="2000"/>
              </a:lnSpc>
              <a:spcAft>
                <a:spcPts val="0"/>
              </a:spcAft>
              <a:defRPr lang="en-US" sz="1400" kern="1200" dirty="0">
                <a:solidFill>
                  <a:schemeClr val="tx1"/>
                </a:solidFill>
                <a:latin typeface="+mj-lt"/>
                <a:ea typeface="+mn-ea"/>
                <a:cs typeface="+mn-cs"/>
              </a:defRPr>
            </a:lvl2pPr>
            <a:lvl3pPr marL="180000" indent="-180000">
              <a:lnSpc>
                <a:spcPts val="2000"/>
              </a:lnSpc>
              <a:spcAft>
                <a:spcPts val="0"/>
              </a:spcAft>
              <a:defRPr lang="en-US" sz="1400" kern="1200" dirty="0">
                <a:solidFill>
                  <a:schemeClr val="tx1"/>
                </a:solidFill>
                <a:latin typeface="+mj-lt"/>
                <a:ea typeface="+mn-ea"/>
                <a:cs typeface="+mn-cs"/>
              </a:defRPr>
            </a:lvl3pPr>
            <a:lvl4pPr>
              <a:lnSpc>
                <a:spcPts val="1800"/>
              </a:lnSpc>
              <a:spcBef>
                <a:spcPts val="0"/>
              </a:spcBef>
              <a:spcAft>
                <a:spcPts val="0"/>
              </a:spcAft>
              <a:defRPr/>
            </a:lvl4pPr>
            <a:lvl5pPr>
              <a:lnSpc>
                <a:spcPts val="18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10486503" y="6521541"/>
            <a:ext cx="1008000" cy="199934"/>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770F188E-274D-49B2-AB27-2F89665B2F20}" type="slidenum">
              <a:rPr lang="en-GB" smtClean="0"/>
              <a:t>‹#›</a:t>
            </a:fld>
            <a:endParaRPr lang="en-GB"/>
          </a:p>
        </p:txBody>
      </p:sp>
      <p:sp>
        <p:nvSpPr>
          <p:cNvPr id="8"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3170735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8385" y="1678569"/>
            <a:ext cx="2624432" cy="659015"/>
          </a:xfrm>
          <a:prstGeom prst="rect">
            <a:avLst/>
          </a:prstGeom>
        </p:spPr>
      </p:pic>
      <p:sp>
        <p:nvSpPr>
          <p:cNvPr id="25" name="Title 1"/>
          <p:cNvSpPr>
            <a:spLocks noGrp="1"/>
          </p:cNvSpPr>
          <p:nvPr>
            <p:ph type="ctrTitle"/>
          </p:nvPr>
        </p:nvSpPr>
        <p:spPr>
          <a:xfrm>
            <a:off x="9168384" y="3173477"/>
            <a:ext cx="2889504" cy="561600"/>
          </a:xfrm>
        </p:spPr>
        <p:txBody>
          <a:bodyPr lIns="0" tIns="0" rIns="0" bIns="0" anchor="t" anchorCtr="0">
            <a:noAutofit/>
          </a:bodyPr>
          <a:lstStyle>
            <a:lvl1pPr marL="0" algn="l">
              <a:lnSpc>
                <a:spcPct val="100000"/>
              </a:lnSpc>
              <a:spcBef>
                <a:spcPts val="0"/>
              </a:spcBef>
              <a:spcAft>
                <a:spcPts val="600"/>
              </a:spcAft>
              <a:defRPr lang="en-GB" sz="1100" b="0" i="0" spc="0" baseline="0" dirty="0">
                <a:solidFill>
                  <a:schemeClr val="bg1"/>
                </a:solidFill>
                <a:latin typeface="+mn-lt"/>
                <a:ea typeface="+mj-ea"/>
                <a:cs typeface="Calibri Light"/>
              </a:defRPr>
            </a:lvl1pPr>
          </a:lstStyle>
          <a:p>
            <a:r>
              <a:rPr lang="en-US"/>
              <a:t>Click to edit Master title style</a:t>
            </a:r>
            <a:endParaRPr lang="en-GB"/>
          </a:p>
        </p:txBody>
      </p:sp>
      <p:sp>
        <p:nvSpPr>
          <p:cNvPr id="26" name="Subtitle 2"/>
          <p:cNvSpPr>
            <a:spLocks noGrp="1"/>
          </p:cNvSpPr>
          <p:nvPr>
            <p:ph type="subTitle" idx="1"/>
          </p:nvPr>
        </p:nvSpPr>
        <p:spPr>
          <a:xfrm>
            <a:off x="9168384" y="3873357"/>
            <a:ext cx="2889504" cy="488578"/>
          </a:xfrm>
        </p:spPr>
        <p:txBody>
          <a:bodyPr lIns="0" tIns="0" rIns="0" bIns="0" anchor="t" anchorCtr="0">
            <a:noAutofit/>
          </a:bodyPr>
          <a:lstStyle>
            <a:lvl1pPr marL="0" indent="0" algn="l">
              <a:lnSpc>
                <a:spcPct val="100000"/>
              </a:lnSpc>
              <a:spcBef>
                <a:spcPts val="0"/>
              </a:spcBef>
              <a:spcAft>
                <a:spcPts val="300"/>
              </a:spcAft>
              <a:buNone/>
              <a:defRPr sz="1100" b="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7" name="Subtitle 2"/>
          <p:cNvSpPr txBox="1">
            <a:spLocks/>
          </p:cNvSpPr>
          <p:nvPr userDrawn="1"/>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28" name="Picture 2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29" name="Picture 2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30" name="Picture 2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31" name="Text Placeholder 5"/>
          <p:cNvSpPr>
            <a:spLocks noGrp="1"/>
          </p:cNvSpPr>
          <p:nvPr>
            <p:ph type="body" sz="quarter" idx="10"/>
          </p:nvPr>
        </p:nvSpPr>
        <p:spPr>
          <a:xfrm>
            <a:off x="9167813" y="4535489"/>
            <a:ext cx="2890837" cy="1016154"/>
          </a:xfrm>
        </p:spPr>
        <p:txBody>
          <a:bodyPr/>
          <a:lstStyle>
            <a:lvl1pPr marL="0" marR="5080" indent="0" algn="l" defTabSz="914400" rtl="0" eaLnBrk="1" latinLnBrk="0" hangingPunct="1">
              <a:lnSpc>
                <a:spcPct val="100000"/>
              </a:lnSpc>
              <a:spcBef>
                <a:spcPts val="0"/>
              </a:spcBef>
              <a:spcAft>
                <a:spcPts val="300"/>
              </a:spcAft>
              <a:buFont typeface="Arial" panose="020B0604020202020204" pitchFamily="34" charset="0"/>
              <a:buNone/>
              <a:defRPr lang="en-US" sz="1100" b="0" kern="1200" spc="0" baseline="0" dirty="0" smtClean="0">
                <a:solidFill>
                  <a:schemeClr val="bg1"/>
                </a:solidFill>
                <a:latin typeface="+mn-lt"/>
                <a:ea typeface="+mn-ea"/>
                <a:cs typeface="Calibri Light"/>
              </a:defRPr>
            </a:lvl1pPr>
          </a:lstStyle>
          <a:p>
            <a:pPr lvl="0"/>
            <a:r>
              <a:rPr lang="en-US"/>
              <a:t>Click to edit Master text styles</a:t>
            </a:r>
          </a:p>
        </p:txBody>
      </p:sp>
      <p:sp>
        <p:nvSpPr>
          <p:cNvPr id="32" name="object 6"/>
          <p:cNvSpPr/>
          <p:nvPr userDrawn="1"/>
        </p:nvSpPr>
        <p:spPr>
          <a:xfrm>
            <a:off x="7859188" y="5522136"/>
            <a:ext cx="4320000"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3" name="object 7"/>
          <p:cNvSpPr/>
          <p:nvPr userDrawn="1"/>
        </p:nvSpPr>
        <p:spPr>
          <a:xfrm>
            <a:off x="7868157" y="3030742"/>
            <a:ext cx="4320000"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4" name="object 8"/>
          <p:cNvSpPr/>
          <p:nvPr userDrawn="1"/>
        </p:nvSpPr>
        <p:spPr>
          <a:xfrm>
            <a:off x="7868157" y="3719263"/>
            <a:ext cx="4320000"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35" name="object 9"/>
          <p:cNvSpPr/>
          <p:nvPr userDrawn="1"/>
        </p:nvSpPr>
        <p:spPr>
          <a:xfrm>
            <a:off x="7859188" y="4407783"/>
            <a:ext cx="4320000"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Tree>
    <p:extLst>
      <p:ext uri="{BB962C8B-B14F-4D97-AF65-F5344CB8AC3E}">
        <p14:creationId xmlns:p14="http://schemas.microsoft.com/office/powerpoint/2010/main" val="3156444829"/>
      </p:ext>
    </p:extLst>
  </p:cSld>
  <p:clrMapOvr>
    <a:masterClrMapping/>
  </p:clrMapOvr>
  <p:extLst>
    <p:ext uri="{DCECCB84-F9BA-43D5-87BE-67443E8EF086}">
      <p15:sldGuideLst xmlns:p15="http://schemas.microsoft.com/office/powerpoint/2012/main">
        <p15:guide id="1" pos="57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lnSpc>
                <a:spcPts val="2000"/>
              </a:lnSpc>
              <a:defRPr/>
            </a:lvl1pPr>
            <a:lvl2pPr>
              <a:lnSpc>
                <a:spcPts val="2000"/>
              </a:lnSpc>
              <a:spcAft>
                <a:spcPts val="0"/>
              </a:spcAft>
              <a:defRPr lang="en-US" sz="1400" kern="1200" dirty="0">
                <a:solidFill>
                  <a:schemeClr val="tx1"/>
                </a:solidFill>
                <a:latin typeface="+mj-lt"/>
                <a:ea typeface="+mn-ea"/>
                <a:cs typeface="+mn-cs"/>
              </a:defRPr>
            </a:lvl2pPr>
            <a:lvl3pPr marL="180000" indent="-180000">
              <a:lnSpc>
                <a:spcPts val="2000"/>
              </a:lnSpc>
              <a:spcAft>
                <a:spcPts val="0"/>
              </a:spcAft>
              <a:defRPr lang="en-US" sz="1400" kern="1200" dirty="0">
                <a:solidFill>
                  <a:schemeClr val="tx1"/>
                </a:solidFill>
                <a:latin typeface="+mj-lt"/>
                <a:ea typeface="+mn-ea"/>
                <a:cs typeface="+mn-cs"/>
              </a:defRPr>
            </a:lvl3pPr>
            <a:lvl4pPr>
              <a:lnSpc>
                <a:spcPts val="1800"/>
              </a:lnSpc>
              <a:spcBef>
                <a:spcPts val="0"/>
              </a:spcBef>
              <a:spcAft>
                <a:spcPts val="0"/>
              </a:spcAft>
              <a:defRPr/>
            </a:lvl4pPr>
            <a:lvl5pPr>
              <a:lnSpc>
                <a:spcPts val="1800"/>
              </a:lnSpc>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770F188E-274D-49B2-AB27-2F89665B2F20}" type="slidenum">
              <a:rPr lang="en-GB" smtClean="0"/>
              <a:t>‹#›</a:t>
            </a:fld>
            <a:endParaRPr lang="en-GB"/>
          </a:p>
        </p:txBody>
      </p:sp>
      <p:sp>
        <p:nvSpPr>
          <p:cNvPr id="8"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4223740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A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770F188E-274D-49B2-AB27-2F89665B2F20}" type="slidenum">
              <a:rPr lang="en-GB" smtClean="0"/>
              <a:pPr/>
              <a:t>‹#›</a:t>
            </a:fld>
            <a:endParaRPr lang="en-GB"/>
          </a:p>
        </p:txBody>
      </p:sp>
      <p:sp>
        <p:nvSpPr>
          <p:cNvPr id="8" name="Footer Placeholder 4"/>
          <p:cNvSpPr>
            <a:spLocks noGrp="1"/>
          </p:cNvSpPr>
          <p:nvPr>
            <p:ph type="ftr" sz="quarter" idx="11"/>
          </p:nvPr>
        </p:nvSpPr>
        <p:spPr>
          <a:xfrm>
            <a:off x="10486503" y="6521541"/>
            <a:ext cx="1008000" cy="199934"/>
          </a:xfrm>
          <a:prstGeom prst="rect">
            <a:avLst/>
          </a:prstGeom>
        </p:spPr>
        <p:txBody>
          <a:bodyPr/>
          <a:lstStyle>
            <a:lvl1pPr>
              <a:defRPr>
                <a:solidFill>
                  <a:schemeClr val="bg1"/>
                </a:solidFill>
              </a:defRPr>
            </a:lvl1pPr>
          </a:lstStyle>
          <a:p>
            <a:endParaRPr lang="en-GB"/>
          </a:p>
        </p:txBody>
      </p:sp>
      <p:sp>
        <p:nvSpPr>
          <p:cNvPr id="5" name="Title 4"/>
          <p:cNvSpPr>
            <a:spLocks noGrp="1"/>
          </p:cNvSpPr>
          <p:nvPr>
            <p:ph type="title"/>
          </p:nvPr>
        </p:nvSpPr>
        <p:spPr>
          <a:xfrm>
            <a:off x="8395200" y="1594022"/>
            <a:ext cx="2887200" cy="2261578"/>
          </a:xfrm>
        </p:spPr>
        <p:txBody>
          <a:bodyPr/>
          <a:lstStyle>
            <a:lvl1pPr>
              <a:lnSpc>
                <a:spcPct val="95000"/>
              </a:lnSpc>
              <a:defRPr sz="3600">
                <a:solidFill>
                  <a:schemeClr val="bg1"/>
                </a:solidFill>
              </a:defRPr>
            </a:lvl1pPr>
          </a:lstStyle>
          <a:p>
            <a:r>
              <a:rPr lang="en-US"/>
              <a:t>Click to edit Master title style</a:t>
            </a: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5673" y="6564001"/>
            <a:ext cx="590399" cy="115013"/>
          </a:xfrm>
          <a:prstGeom prst="rect">
            <a:avLst/>
          </a:prstGeom>
        </p:spPr>
      </p:pic>
    </p:spTree>
    <p:extLst>
      <p:ext uri="{BB962C8B-B14F-4D97-AF65-F5344CB8AC3E}">
        <p14:creationId xmlns:p14="http://schemas.microsoft.com/office/powerpoint/2010/main" val="895357438"/>
      </p:ext>
    </p:extLst>
  </p:cSld>
  <p:clrMapOvr>
    <a:masterClrMapping/>
  </p:clrMapOvr>
  <p:extLst>
    <p:ext uri="{DCECCB84-F9BA-43D5-87BE-67443E8EF086}">
      <p15:sldGuideLst xmlns:p15="http://schemas.microsoft.com/office/powerpoint/2012/main">
        <p15:guide id="1" pos="526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B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770F188E-274D-49B2-AB27-2F89665B2F20}" type="slidenum">
              <a:rPr lang="en-GB" smtClean="0"/>
              <a:pPr/>
              <a:t>‹#›</a:t>
            </a:fld>
            <a:endParaRPr lang="en-GB"/>
          </a:p>
        </p:txBody>
      </p:sp>
      <p:sp>
        <p:nvSpPr>
          <p:cNvPr id="8" name="Footer Placeholder 4"/>
          <p:cNvSpPr>
            <a:spLocks noGrp="1"/>
          </p:cNvSpPr>
          <p:nvPr>
            <p:ph type="ftr" sz="quarter" idx="11"/>
          </p:nvPr>
        </p:nvSpPr>
        <p:spPr>
          <a:xfrm>
            <a:off x="10486503" y="6521541"/>
            <a:ext cx="1008000" cy="199934"/>
          </a:xfrm>
          <a:prstGeom prst="rect">
            <a:avLst/>
          </a:prstGeom>
        </p:spPr>
        <p:txBody>
          <a:bodyPr/>
          <a:lstStyle>
            <a:lvl1pPr>
              <a:defRPr>
                <a:solidFill>
                  <a:schemeClr val="bg1"/>
                </a:solidFill>
              </a:defRPr>
            </a:lvl1pPr>
          </a:lstStyle>
          <a:p>
            <a:endParaRPr lang="en-GB"/>
          </a:p>
        </p:txBody>
      </p:sp>
      <p:sp>
        <p:nvSpPr>
          <p:cNvPr id="5" name="Title 4"/>
          <p:cNvSpPr>
            <a:spLocks noGrp="1"/>
          </p:cNvSpPr>
          <p:nvPr>
            <p:ph type="title"/>
          </p:nvPr>
        </p:nvSpPr>
        <p:spPr>
          <a:xfrm>
            <a:off x="8395200" y="1594022"/>
            <a:ext cx="2887200" cy="2261578"/>
          </a:xfrm>
        </p:spPr>
        <p:txBody>
          <a:bodyPr/>
          <a:lstStyle>
            <a:lvl1pPr>
              <a:lnSpc>
                <a:spcPct val="95000"/>
              </a:lnSpc>
              <a:defRPr sz="3600">
                <a:solidFill>
                  <a:schemeClr val="bg1"/>
                </a:solidFill>
              </a:defRPr>
            </a:lvl1pPr>
          </a:lstStyle>
          <a:p>
            <a:r>
              <a:rPr lang="en-US"/>
              <a:t>Click to edit Master title style</a:t>
            </a: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5673" y="6564001"/>
            <a:ext cx="590399" cy="115013"/>
          </a:xfrm>
          <a:prstGeom prst="rect">
            <a:avLst/>
          </a:prstGeom>
        </p:spPr>
      </p:pic>
    </p:spTree>
    <p:extLst>
      <p:ext uri="{BB962C8B-B14F-4D97-AF65-F5344CB8AC3E}">
        <p14:creationId xmlns:p14="http://schemas.microsoft.com/office/powerpoint/2010/main" val="488197659"/>
      </p:ext>
    </p:extLst>
  </p:cSld>
  <p:clrMapOvr>
    <a:masterClrMapping/>
  </p:clrMapOvr>
  <p:extLst>
    <p:ext uri="{DCECCB84-F9BA-43D5-87BE-67443E8EF086}">
      <p15:sldGuideLst xmlns:p15="http://schemas.microsoft.com/office/powerpoint/2012/main">
        <p15:guide id="1" pos="526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C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accent4"/>
                </a:solidFill>
              </a:defRPr>
            </a:lvl1pPr>
          </a:lstStyle>
          <a:p>
            <a:fld id="{770F188E-274D-49B2-AB27-2F89665B2F20}" type="slidenum">
              <a:rPr lang="en-GB" smtClean="0"/>
              <a:pPr/>
              <a:t>‹#›</a:t>
            </a:fld>
            <a:endParaRPr lang="en-GB"/>
          </a:p>
        </p:txBody>
      </p:sp>
      <p:sp>
        <p:nvSpPr>
          <p:cNvPr id="8" name="Footer Placeholder 4"/>
          <p:cNvSpPr>
            <a:spLocks noGrp="1"/>
          </p:cNvSpPr>
          <p:nvPr>
            <p:ph type="ftr" sz="quarter" idx="11"/>
          </p:nvPr>
        </p:nvSpPr>
        <p:spPr>
          <a:xfrm>
            <a:off x="10486503" y="6521541"/>
            <a:ext cx="1008000" cy="199934"/>
          </a:xfrm>
          <a:prstGeom prst="rect">
            <a:avLst/>
          </a:prstGeom>
        </p:spPr>
        <p:txBody>
          <a:bodyPr/>
          <a:lstStyle>
            <a:lvl1pPr>
              <a:defRPr>
                <a:solidFill>
                  <a:schemeClr val="accent4"/>
                </a:solidFill>
              </a:defRPr>
            </a:lvl1pPr>
          </a:lstStyle>
          <a:p>
            <a:endParaRPr lang="en-GB"/>
          </a:p>
        </p:txBody>
      </p:sp>
      <p:sp>
        <p:nvSpPr>
          <p:cNvPr id="5" name="Title 4"/>
          <p:cNvSpPr>
            <a:spLocks noGrp="1"/>
          </p:cNvSpPr>
          <p:nvPr>
            <p:ph type="title"/>
          </p:nvPr>
        </p:nvSpPr>
        <p:spPr>
          <a:xfrm>
            <a:off x="8395200" y="1594022"/>
            <a:ext cx="2887200" cy="2261578"/>
          </a:xfrm>
        </p:spPr>
        <p:txBody>
          <a:bodyPr/>
          <a:lstStyle>
            <a:lvl1pPr>
              <a:lnSpc>
                <a:spcPct val="95000"/>
              </a:lnSpc>
              <a:defRPr sz="3600">
                <a:solidFill>
                  <a:schemeClr val="accent1"/>
                </a:solidFill>
              </a:defRPr>
            </a:lvl1pPr>
          </a:lstStyle>
          <a:p>
            <a:r>
              <a:rPr lang="en-US"/>
              <a:t>Click to edit Master title style</a:t>
            </a:r>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5673" y="6564001"/>
            <a:ext cx="590400" cy="115013"/>
          </a:xfrm>
          <a:prstGeom prst="rect">
            <a:avLst/>
          </a:prstGeom>
        </p:spPr>
      </p:pic>
    </p:spTree>
    <p:extLst>
      <p:ext uri="{BB962C8B-B14F-4D97-AF65-F5344CB8AC3E}">
        <p14:creationId xmlns:p14="http://schemas.microsoft.com/office/powerpoint/2010/main" val="537681100"/>
      </p:ext>
    </p:extLst>
  </p:cSld>
  <p:clrMapOvr>
    <a:masterClrMapping/>
  </p:clrMapOvr>
  <p:extLst>
    <p:ext uri="{DCECCB84-F9BA-43D5-87BE-67443E8EF086}">
      <p15:sldGuideLst xmlns:p15="http://schemas.microsoft.com/office/powerpoint/2012/main">
        <p15:guide id="1" pos="526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64706" y="1162800"/>
            <a:ext cx="5347870" cy="525387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10486503" y="6521541"/>
            <a:ext cx="1008000" cy="199934"/>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4" name="Content Placeholder 13"/>
          <p:cNvSpPr>
            <a:spLocks noGrp="1"/>
          </p:cNvSpPr>
          <p:nvPr>
            <p:ph sz="quarter" idx="13"/>
          </p:nvPr>
        </p:nvSpPr>
        <p:spPr>
          <a:xfrm>
            <a:off x="489601" y="1162799"/>
            <a:ext cx="5390500" cy="525387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4"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1957709015"/>
      </p:ext>
    </p:extLst>
  </p:cSld>
  <p:clrMapOvr>
    <a:masterClrMapping/>
  </p:clrMapOvr>
  <p:extLst>
    <p:ext uri="{DCECCB84-F9BA-43D5-87BE-67443E8EF086}">
      <p15:sldGuideLst xmlns:p15="http://schemas.microsoft.com/office/powerpoint/2012/main">
        <p15:guide id="1" orient="horz" pos="2160">
          <p15:clr>
            <a:srgbClr val="FBAE40"/>
          </p15:clr>
        </p15:guide>
        <p15:guide id="3" pos="3704">
          <p15:clr>
            <a:srgbClr val="FBAE40"/>
          </p15:clr>
        </p15:guide>
        <p15:guide id="4" pos="399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S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64706" y="1162800"/>
            <a:ext cx="5347870" cy="5253875"/>
          </a:xfrm>
        </p:spPr>
        <p:txBody>
          <a:bodyPr/>
          <a:lstStyle>
            <a:lvl1pPr>
              <a:lnSpc>
                <a:spcPct val="100000"/>
              </a:lnSpc>
              <a:spcAft>
                <a:spcPts val="500"/>
              </a:spcAft>
              <a:defRPr sz="1000"/>
            </a:lvl1pPr>
            <a:lvl2pPr>
              <a:lnSpc>
                <a:spcPts val="1300"/>
              </a:lnSpc>
              <a:spcAft>
                <a:spcPts val="500"/>
              </a:spcAft>
              <a:defRPr sz="1000"/>
            </a:lvl2pPr>
            <a:lvl3pPr>
              <a:lnSpc>
                <a:spcPct val="100000"/>
              </a:lnSpc>
              <a:defRPr sz="1000"/>
            </a:lvl3pPr>
            <a:lvl4pPr>
              <a:lnSpc>
                <a:spcPct val="100000"/>
              </a:lnSpc>
              <a:defRPr sz="1000"/>
            </a:lvl4pPr>
            <a:lvl5pPr>
              <a:lnSpc>
                <a:spcPct val="100000"/>
              </a:lnSpc>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10486503" y="6521541"/>
            <a:ext cx="1008000" cy="199934"/>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4" name="Content Placeholder 13"/>
          <p:cNvSpPr>
            <a:spLocks noGrp="1"/>
          </p:cNvSpPr>
          <p:nvPr>
            <p:ph sz="quarter" idx="13"/>
          </p:nvPr>
        </p:nvSpPr>
        <p:spPr>
          <a:xfrm>
            <a:off x="489600" y="1162799"/>
            <a:ext cx="5427013" cy="5253875"/>
          </a:xfrm>
        </p:spPr>
        <p:txBody>
          <a:bodyPr/>
          <a:lstStyle>
            <a:lvl1pPr>
              <a:lnSpc>
                <a:spcPct val="100000"/>
              </a:lnSpc>
              <a:spcAft>
                <a:spcPts val="500"/>
              </a:spcAft>
              <a:defRPr sz="1000"/>
            </a:lvl1pPr>
            <a:lvl2pPr>
              <a:lnSpc>
                <a:spcPts val="1300"/>
              </a:lnSpc>
              <a:spcAft>
                <a:spcPts val="500"/>
              </a:spcAft>
              <a:defRPr sz="1000"/>
            </a:lvl2pPr>
            <a:lvl3pPr>
              <a:lnSpc>
                <a:spcPct val="100000"/>
              </a:lnSpc>
              <a:defRPr sz="1000"/>
            </a:lvl3pPr>
            <a:lvl4pPr>
              <a:lnSpc>
                <a:spcPct val="100000"/>
              </a:lnSpc>
              <a:defRPr sz="1000"/>
            </a:lvl4pPr>
            <a:lvl5pPr>
              <a:lnSpc>
                <a:spcPct val="100000"/>
              </a:lnSpc>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89616777"/>
      </p:ext>
    </p:extLst>
  </p:cSld>
  <p:clrMapOvr>
    <a:masterClrMapping/>
  </p:clrMapOvr>
  <p:extLst>
    <p:ext uri="{DCECCB84-F9BA-43D5-87BE-67443E8EF086}">
      <p15:sldGuideLst xmlns:p15="http://schemas.microsoft.com/office/powerpoint/2012/main">
        <p15:guide id="1" orient="horz" pos="2160">
          <p15:clr>
            <a:srgbClr val="FBAE40"/>
          </p15:clr>
        </p15:guide>
        <p15:guide id="2" pos="3727">
          <p15:clr>
            <a:srgbClr val="FBAE40"/>
          </p15:clr>
        </p15:guide>
        <p15:guide id="3" pos="399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9602" y="1162800"/>
            <a:ext cx="3528000" cy="5253874"/>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35729" y="1162799"/>
            <a:ext cx="3528000" cy="525387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10486503" y="6521541"/>
            <a:ext cx="1008000" cy="199934"/>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1" name="Content Placeholder 10"/>
          <p:cNvSpPr>
            <a:spLocks noGrp="1"/>
          </p:cNvSpPr>
          <p:nvPr>
            <p:ph sz="quarter" idx="13"/>
          </p:nvPr>
        </p:nvSpPr>
        <p:spPr>
          <a:xfrm>
            <a:off x="8181856" y="1162800"/>
            <a:ext cx="3528000" cy="525387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4"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1388961222"/>
      </p:ext>
    </p:extLst>
  </p:cSld>
  <p:clrMapOvr>
    <a:masterClrMapping/>
  </p:clrMapOvr>
  <p:extLst>
    <p:ext uri="{DCECCB84-F9BA-43D5-87BE-67443E8EF086}">
      <p15:sldGuideLst xmlns:p15="http://schemas.microsoft.com/office/powerpoint/2012/main">
        <p15:guide id="1" pos="5155">
          <p15:clr>
            <a:srgbClr val="FBAE40"/>
          </p15:clr>
        </p15:guide>
        <p15:guide id="2" pos="272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Unique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9601" y="1138736"/>
            <a:ext cx="4298967" cy="5253874"/>
          </a:xfrm>
        </p:spPr>
        <p:txBody>
          <a:bodyPr/>
          <a:lstStyle>
            <a:lvl1pPr>
              <a:lnSpc>
                <a:spcPts val="2000"/>
              </a:lnSpc>
              <a:spcAft>
                <a:spcPts val="0"/>
              </a:spcAft>
              <a:defRPr/>
            </a:lvl1pPr>
            <a:lvl2pPr>
              <a:lnSpc>
                <a:spcPts val="2000"/>
              </a:lnSpc>
              <a:spcAft>
                <a:spcPts val="2000"/>
              </a:spcAft>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10486503" y="6521541"/>
            <a:ext cx="1008000" cy="199934"/>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2598750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ought Leader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332460" y="1162799"/>
            <a:ext cx="3492000" cy="5253875"/>
          </a:xfrm>
        </p:spPr>
        <p:txBody>
          <a:bodyPr/>
          <a:lstStyle>
            <a:lvl1pPr>
              <a:lnSpc>
                <a:spcPts val="2000"/>
              </a:lnSpc>
              <a:spcAft>
                <a:spcPts val="800"/>
              </a:spcAft>
              <a:defRPr/>
            </a:lvl1pPr>
            <a:lvl2pPr>
              <a:lnSpc>
                <a:spcPts val="2000"/>
              </a:lnSpc>
              <a:spcAft>
                <a:spcPts val="800"/>
              </a:spcAft>
              <a:defRPr/>
            </a:lvl2pPr>
            <a:lvl3pPr>
              <a:lnSpc>
                <a:spcPts val="2000"/>
              </a:lnSpc>
              <a:spcAft>
                <a:spcPts val="800"/>
              </a:spcAf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10486503" y="6521541"/>
            <a:ext cx="1008000" cy="199934"/>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1" name="Content Placeholder 10"/>
          <p:cNvSpPr>
            <a:spLocks noGrp="1"/>
          </p:cNvSpPr>
          <p:nvPr>
            <p:ph sz="quarter" idx="13"/>
          </p:nvPr>
        </p:nvSpPr>
        <p:spPr>
          <a:xfrm>
            <a:off x="8182970" y="1162800"/>
            <a:ext cx="3420000" cy="5253875"/>
          </a:xfrm>
        </p:spPr>
        <p:txBody>
          <a:bodyPr/>
          <a:lstStyle>
            <a:lvl1pPr>
              <a:lnSpc>
                <a:spcPts val="2000"/>
              </a:lnSpc>
              <a:spcAft>
                <a:spcPts val="800"/>
              </a:spcAft>
              <a:defRPr/>
            </a:lvl1pPr>
            <a:lvl2pPr>
              <a:lnSpc>
                <a:spcPts val="2000"/>
              </a:lnSpc>
              <a:spcAft>
                <a:spcPts val="800"/>
              </a:spcAft>
              <a:defRPr/>
            </a:lvl2pPr>
            <a:lvl3pPr>
              <a:lnSpc>
                <a:spcPts val="2000"/>
              </a:lnSpc>
              <a:spcAft>
                <a:spcPts val="800"/>
              </a:spcAf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10" name="Text Placeholder 9"/>
          <p:cNvSpPr>
            <a:spLocks noGrp="1"/>
          </p:cNvSpPr>
          <p:nvPr>
            <p:ph type="body" sz="quarter" idx="14"/>
          </p:nvPr>
        </p:nvSpPr>
        <p:spPr>
          <a:xfrm>
            <a:off x="489600" y="1162799"/>
            <a:ext cx="3673325" cy="5253875"/>
          </a:xfrm>
        </p:spPr>
        <p:txBody>
          <a:bodyPr/>
          <a:lstStyle>
            <a:lvl1pPr>
              <a:spcAft>
                <a:spcPts val="600"/>
              </a:spcAft>
              <a:defRPr/>
            </a:lvl1pPr>
            <a:lvl2pPr marL="360363" indent="0">
              <a:lnSpc>
                <a:spcPts val="2000"/>
              </a:lnSpc>
              <a:spcBef>
                <a:spcPts val="1000"/>
              </a:spcBef>
              <a:spcAft>
                <a:spcPts val="0"/>
              </a:spcAft>
              <a:defRPr b="1">
                <a:solidFill>
                  <a:schemeClr val="accent2"/>
                </a:solidFill>
                <a:latin typeface="+mn-lt"/>
              </a:defRPr>
            </a:lvl2pPr>
            <a:lvl3pPr marL="360363" indent="0">
              <a:lnSpc>
                <a:spcPts val="2000"/>
              </a:lnSpc>
              <a:spcAft>
                <a:spcPts val="1000"/>
              </a:spcAft>
              <a:buNone/>
              <a:defRPr sz="1400"/>
            </a:lvl3pPr>
            <a:lvl4pPr marL="360363" indent="0">
              <a:defRPr/>
            </a:lvl4pPr>
            <a:lvl5pPr marL="541338" indent="-1809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15378363"/>
      </p:ext>
    </p:extLst>
  </p:cSld>
  <p:clrMapOvr>
    <a:masterClrMapping/>
  </p:clrMapOvr>
  <p:extLst>
    <p:ext uri="{DCECCB84-F9BA-43D5-87BE-67443E8EF086}">
      <p15:sldGuideLst xmlns:p15="http://schemas.microsoft.com/office/powerpoint/2012/main">
        <p15:guide id="1" pos="2729">
          <p15:clr>
            <a:srgbClr val="FBAE40"/>
          </p15:clr>
        </p15:guide>
        <p15:guide id="2" pos="515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C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accent4"/>
                </a:solidFill>
              </a:defRPr>
            </a:lvl1pPr>
          </a:lstStyle>
          <a:p>
            <a:fld id="{770F188E-274D-49B2-AB27-2F89665B2F20}" type="slidenum">
              <a:rPr lang="en-GB" smtClean="0"/>
              <a:pPr/>
              <a:t>‹#›</a:t>
            </a:fld>
            <a:endParaRPr lang="en-GB"/>
          </a:p>
        </p:txBody>
      </p:sp>
      <p:sp>
        <p:nvSpPr>
          <p:cNvPr id="5" name="Title 4"/>
          <p:cNvSpPr>
            <a:spLocks noGrp="1"/>
          </p:cNvSpPr>
          <p:nvPr>
            <p:ph type="title"/>
          </p:nvPr>
        </p:nvSpPr>
        <p:spPr>
          <a:xfrm>
            <a:off x="8395200" y="1594022"/>
            <a:ext cx="2887200" cy="2261578"/>
          </a:xfrm>
        </p:spPr>
        <p:txBody>
          <a:bodyPr/>
          <a:lstStyle>
            <a:lvl1pPr>
              <a:lnSpc>
                <a:spcPct val="95000"/>
              </a:lnSpc>
              <a:defRPr sz="3600">
                <a:solidFill>
                  <a:schemeClr val="accent1"/>
                </a:solidFill>
              </a:defRPr>
            </a:lvl1pPr>
          </a:lstStyle>
          <a:p>
            <a:r>
              <a:rPr lang="en-US"/>
              <a:t>Click to edit Master title style</a:t>
            </a: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140" y="6564001"/>
            <a:ext cx="590400" cy="115013"/>
          </a:xfrm>
          <a:prstGeom prst="rect">
            <a:avLst/>
          </a:prstGeom>
        </p:spPr>
      </p:pic>
    </p:spTree>
    <p:extLst>
      <p:ext uri="{BB962C8B-B14F-4D97-AF65-F5344CB8AC3E}">
        <p14:creationId xmlns:p14="http://schemas.microsoft.com/office/powerpoint/2010/main" val="1224584231"/>
      </p:ext>
    </p:extLst>
  </p:cSld>
  <p:clrMapOvr>
    <a:masterClrMapping/>
  </p:clrMapOvr>
  <p:hf hdr="0" dt="0"/>
  <p:extLst>
    <p:ext uri="{DCECCB84-F9BA-43D5-87BE-67443E8EF086}">
      <p15:sldGuideLst xmlns:p15="http://schemas.microsoft.com/office/powerpoint/2012/main">
        <p15:guide id="1" pos="526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mp;C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9601" y="1162800"/>
            <a:ext cx="2628000" cy="5253874"/>
          </a:xfrm>
        </p:spPr>
        <p:txBody>
          <a:bodyPr/>
          <a:lstStyle>
            <a:lvl1pPr>
              <a:lnSpc>
                <a:spcPct val="100000"/>
              </a:lnSpc>
              <a:spcBef>
                <a:spcPts val="0"/>
              </a:spcBef>
              <a:spcAft>
                <a:spcPts val="0"/>
              </a:spcAft>
              <a:defRPr sz="700"/>
            </a:lvl1pPr>
            <a:lvl2pPr>
              <a:lnSpc>
                <a:spcPts val="800"/>
              </a:lnSpc>
              <a:spcBef>
                <a:spcPts val="500"/>
              </a:spcBef>
              <a:spcAft>
                <a:spcPts val="0"/>
              </a:spcAft>
              <a:defRPr sz="700"/>
            </a:lvl2pPr>
            <a:lvl3pPr>
              <a:lnSpc>
                <a:spcPts val="800"/>
              </a:lnSpc>
              <a:spcBef>
                <a:spcPts val="0"/>
              </a:spcBef>
              <a:spcAft>
                <a:spcPts val="0"/>
              </a:spcAft>
              <a:defRPr sz="700"/>
            </a:lvl3pPr>
            <a:lvl4pPr>
              <a:lnSpc>
                <a:spcPts val="800"/>
              </a:lnSpc>
              <a:spcBef>
                <a:spcPts val="0"/>
              </a:spcBef>
              <a:spcAft>
                <a:spcPts val="0"/>
              </a:spcAft>
              <a:defRPr sz="700"/>
            </a:lvl4pPr>
            <a:lvl5pPr>
              <a:lnSpc>
                <a:spcPts val="800"/>
              </a:lnSpc>
              <a:spcBef>
                <a:spcPts val="0"/>
              </a:spcBef>
              <a:spcAft>
                <a:spcPts val="0"/>
              </a:spcAft>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15133" y="1162799"/>
            <a:ext cx="2628000" cy="5253875"/>
          </a:xfrm>
        </p:spPr>
        <p:txBody>
          <a:bodyPr/>
          <a:lstStyle>
            <a:lvl1pPr>
              <a:lnSpc>
                <a:spcPct val="100000"/>
              </a:lnSpc>
              <a:spcBef>
                <a:spcPts val="0"/>
              </a:spcBef>
              <a:spcAft>
                <a:spcPts val="0"/>
              </a:spcAft>
              <a:defRPr sz="700"/>
            </a:lvl1pPr>
            <a:lvl2pPr>
              <a:lnSpc>
                <a:spcPts val="800"/>
              </a:lnSpc>
              <a:spcBef>
                <a:spcPts val="500"/>
              </a:spcBef>
              <a:spcAft>
                <a:spcPts val="0"/>
              </a:spcAft>
              <a:defRPr sz="700"/>
            </a:lvl2pPr>
            <a:lvl3pPr>
              <a:lnSpc>
                <a:spcPts val="800"/>
              </a:lnSpc>
              <a:spcBef>
                <a:spcPts val="0"/>
              </a:spcBef>
              <a:spcAft>
                <a:spcPts val="0"/>
              </a:spcAft>
              <a:defRPr sz="700"/>
            </a:lvl3pPr>
            <a:lvl4pPr>
              <a:lnSpc>
                <a:spcPts val="800"/>
              </a:lnSpc>
              <a:spcBef>
                <a:spcPts val="0"/>
              </a:spcBef>
              <a:spcAft>
                <a:spcPts val="0"/>
              </a:spcAft>
              <a:defRPr sz="700"/>
            </a:lvl4pPr>
            <a:lvl5pPr>
              <a:lnSpc>
                <a:spcPts val="800"/>
              </a:lnSpc>
              <a:spcBef>
                <a:spcPts val="0"/>
              </a:spcBef>
              <a:spcAft>
                <a:spcPts val="0"/>
              </a:spcAft>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10486503" y="6521541"/>
            <a:ext cx="1008000" cy="199934"/>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1" name="Content Placeholder 10"/>
          <p:cNvSpPr>
            <a:spLocks noGrp="1"/>
          </p:cNvSpPr>
          <p:nvPr>
            <p:ph sz="quarter" idx="13"/>
          </p:nvPr>
        </p:nvSpPr>
        <p:spPr>
          <a:xfrm>
            <a:off x="9077899" y="1162800"/>
            <a:ext cx="2628000" cy="5253875"/>
          </a:xfrm>
        </p:spPr>
        <p:txBody>
          <a:bodyPr/>
          <a:lstStyle>
            <a:lvl1pPr>
              <a:lnSpc>
                <a:spcPct val="100000"/>
              </a:lnSpc>
              <a:spcBef>
                <a:spcPts val="0"/>
              </a:spcBef>
              <a:spcAft>
                <a:spcPts val="0"/>
              </a:spcAft>
              <a:defRPr sz="700"/>
            </a:lvl1pPr>
            <a:lvl2pPr>
              <a:lnSpc>
                <a:spcPts val="800"/>
              </a:lnSpc>
              <a:spcBef>
                <a:spcPts val="500"/>
              </a:spcBef>
              <a:spcAft>
                <a:spcPts val="0"/>
              </a:spcAft>
              <a:defRPr sz="700"/>
            </a:lvl2pPr>
            <a:lvl3pPr>
              <a:lnSpc>
                <a:spcPts val="800"/>
              </a:lnSpc>
              <a:spcBef>
                <a:spcPts val="0"/>
              </a:spcBef>
              <a:spcAft>
                <a:spcPts val="0"/>
              </a:spcAft>
              <a:defRPr sz="700"/>
            </a:lvl3pPr>
            <a:lvl4pPr>
              <a:lnSpc>
                <a:spcPts val="800"/>
              </a:lnSpc>
              <a:spcBef>
                <a:spcPts val="0"/>
              </a:spcBef>
              <a:spcAft>
                <a:spcPts val="0"/>
              </a:spcAft>
              <a:defRPr sz="700"/>
            </a:lvl4pPr>
            <a:lvl5pPr>
              <a:lnSpc>
                <a:spcPts val="800"/>
              </a:lnSpc>
              <a:spcBef>
                <a:spcPts val="0"/>
              </a:spcBef>
              <a:spcAft>
                <a:spcPts val="0"/>
              </a:spcAft>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10" name="Content Placeholder 2"/>
          <p:cNvSpPr>
            <a:spLocks noGrp="1"/>
          </p:cNvSpPr>
          <p:nvPr>
            <p:ph sz="half" idx="15"/>
          </p:nvPr>
        </p:nvSpPr>
        <p:spPr>
          <a:xfrm>
            <a:off x="3352367" y="1162800"/>
            <a:ext cx="2628000" cy="5253874"/>
          </a:xfrm>
        </p:spPr>
        <p:txBody>
          <a:bodyPr/>
          <a:lstStyle>
            <a:lvl1pPr>
              <a:lnSpc>
                <a:spcPct val="100000"/>
              </a:lnSpc>
              <a:spcBef>
                <a:spcPts val="0"/>
              </a:spcBef>
              <a:spcAft>
                <a:spcPts val="0"/>
              </a:spcAft>
              <a:defRPr sz="700"/>
            </a:lvl1pPr>
            <a:lvl2pPr>
              <a:lnSpc>
                <a:spcPts val="800"/>
              </a:lnSpc>
              <a:spcBef>
                <a:spcPts val="500"/>
              </a:spcBef>
              <a:spcAft>
                <a:spcPts val="0"/>
              </a:spcAft>
              <a:defRPr sz="700"/>
            </a:lvl2pPr>
            <a:lvl3pPr>
              <a:lnSpc>
                <a:spcPts val="800"/>
              </a:lnSpc>
              <a:spcBef>
                <a:spcPts val="0"/>
              </a:spcBef>
              <a:spcAft>
                <a:spcPts val="0"/>
              </a:spcAft>
              <a:defRPr sz="700"/>
            </a:lvl3pPr>
            <a:lvl4pPr>
              <a:lnSpc>
                <a:spcPts val="800"/>
              </a:lnSpc>
              <a:spcBef>
                <a:spcPts val="0"/>
              </a:spcBef>
              <a:spcAft>
                <a:spcPts val="0"/>
              </a:spcAft>
              <a:defRPr sz="700"/>
            </a:lvl4pPr>
            <a:lvl5pPr>
              <a:lnSpc>
                <a:spcPts val="800"/>
              </a:lnSpc>
              <a:spcBef>
                <a:spcPts val="0"/>
              </a:spcBef>
              <a:spcAft>
                <a:spcPts val="0"/>
              </a:spcAft>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190732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otes and exhibi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424" y="1198800"/>
            <a:ext cx="2946681" cy="4982081"/>
          </a:xfrm>
        </p:spPr>
        <p:txBody>
          <a:bodyPr/>
          <a:lstStyle>
            <a:lvl1pPr>
              <a:lnSpc>
                <a:spcPts val="2000"/>
              </a:lnSpc>
              <a:defRPr sz="1400"/>
            </a:lvl1pPr>
            <a:lvl2pPr>
              <a:lnSpc>
                <a:spcPts val="2000"/>
              </a:lnSpc>
              <a:spcAft>
                <a:spcPts val="0"/>
              </a:spcAft>
              <a:defRPr sz="1400"/>
            </a:lvl2pPr>
            <a:lvl3pPr>
              <a:lnSpc>
                <a:spcPts val="2000"/>
              </a:lnSpc>
              <a:spcAft>
                <a:spcPts val="0"/>
              </a:spcAft>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8"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1528902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08737" y="1198799"/>
            <a:ext cx="2635647" cy="510992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4" name="Content Placeholder 13"/>
          <p:cNvSpPr>
            <a:spLocks noGrp="1"/>
          </p:cNvSpPr>
          <p:nvPr>
            <p:ph sz="quarter" idx="13"/>
          </p:nvPr>
        </p:nvSpPr>
        <p:spPr>
          <a:xfrm>
            <a:off x="479425" y="1198799"/>
            <a:ext cx="2634832" cy="510992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p:cNvSpPr>
            <a:spLocks noGrp="1"/>
          </p:cNvSpPr>
          <p:nvPr>
            <p:ph type="title"/>
          </p:nvPr>
        </p:nvSpPr>
        <p:spPr/>
        <p:txBody>
          <a:bodyPr/>
          <a:lstStyle/>
          <a:p>
            <a:r>
              <a:rPr lang="en-US"/>
              <a:t>Click to edit Master title style</a:t>
            </a:r>
            <a:endParaRPr lang="en-GB"/>
          </a:p>
        </p:txBody>
      </p:sp>
      <p:sp>
        <p:nvSpPr>
          <p:cNvPr id="18" name="Content Placeholder 3"/>
          <p:cNvSpPr>
            <a:spLocks noGrp="1"/>
          </p:cNvSpPr>
          <p:nvPr>
            <p:ph sz="half" idx="14"/>
          </p:nvPr>
        </p:nvSpPr>
        <p:spPr>
          <a:xfrm>
            <a:off x="9074209" y="1198799"/>
            <a:ext cx="2635647" cy="510992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3"/>
          <p:cNvSpPr>
            <a:spLocks noGrp="1"/>
          </p:cNvSpPr>
          <p:nvPr>
            <p:ph sz="quarter" idx="15"/>
          </p:nvPr>
        </p:nvSpPr>
        <p:spPr>
          <a:xfrm>
            <a:off x="3344081" y="1198799"/>
            <a:ext cx="2634832" cy="5109925"/>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29200152"/>
      </p:ext>
    </p:extLst>
  </p:cSld>
  <p:clrMapOvr>
    <a:masterClrMapping/>
  </p:clrMapOvr>
  <p:extLst>
    <p:ext uri="{DCECCB84-F9BA-43D5-87BE-67443E8EF086}">
      <p15:sldGuideLst xmlns:p15="http://schemas.microsoft.com/office/powerpoint/2012/main">
        <p15:guide id="1" orient="horz" pos="2160">
          <p15:clr>
            <a:srgbClr val="FBAE40"/>
          </p15:clr>
        </p15:guide>
        <p15:guide id="2" pos="3908">
          <p15:clr>
            <a:srgbClr val="FBAE40"/>
          </p15:clr>
        </p15:guide>
        <p15:guide id="3" pos="5722">
          <p15:clr>
            <a:srgbClr val="FBAE40"/>
          </p15:clr>
        </p15:guide>
        <p15:guide id="4" pos="209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84987" y="1138121"/>
            <a:ext cx="3852000" cy="5278554"/>
          </a:xfrm>
        </p:spPr>
        <p:txBody>
          <a:bodyPr/>
          <a:lstStyle>
            <a:lvl1pPr>
              <a:lnSpc>
                <a:spcPts val="2000"/>
              </a:lnSpc>
              <a:spcAft>
                <a:spcPts val="0"/>
              </a:spcAft>
              <a:defRPr sz="1600" b="0"/>
            </a:lvl1pPr>
            <a:lvl2pPr>
              <a:lnSpc>
                <a:spcPts val="2000"/>
              </a:lnSpc>
              <a:spcAft>
                <a:spcPts val="0"/>
              </a:spcAft>
              <a:defRPr sz="1400">
                <a:latin typeface="+mj-lt"/>
              </a:defRPr>
            </a:lvl2pPr>
            <a:lvl3pPr>
              <a:lnSpc>
                <a:spcPts val="2000"/>
              </a:lnSpc>
              <a:spcAft>
                <a:spcPts val="0"/>
              </a:spcAft>
              <a:defRPr sz="1400">
                <a:latin typeface="+mj-lt"/>
              </a:defRPr>
            </a:lvl3pPr>
            <a:lvl4pPr>
              <a:lnSpc>
                <a:spcPts val="2000"/>
              </a:lnSpc>
              <a:defRPr sz="1400">
                <a:solidFill>
                  <a:srgbClr val="FF5200"/>
                </a:solidFill>
                <a:latin typeface="+mj-lt"/>
              </a:defRPr>
            </a:lvl4pPr>
            <a:lvl5pPr>
              <a:lnSpc>
                <a:spcPts val="2000"/>
              </a:lnSpc>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773050" y="1138121"/>
            <a:ext cx="3924000" cy="5278554"/>
          </a:xfrm>
        </p:spPr>
        <p:txBody>
          <a:bodyPr/>
          <a:lstStyle>
            <a:lvl1pPr>
              <a:lnSpc>
                <a:spcPts val="2000"/>
              </a:lnSpc>
              <a:spcAft>
                <a:spcPts val="0"/>
              </a:spcAft>
              <a:defRPr sz="1600" b="0"/>
            </a:lvl1pPr>
            <a:lvl2pPr>
              <a:lnSpc>
                <a:spcPts val="2000"/>
              </a:lnSpc>
              <a:spcAft>
                <a:spcPts val="0"/>
              </a:spcAft>
              <a:defRPr sz="1400">
                <a:latin typeface="+mj-lt"/>
              </a:defRPr>
            </a:lvl2pPr>
            <a:lvl3pPr>
              <a:lnSpc>
                <a:spcPts val="2000"/>
              </a:lnSpc>
              <a:spcAft>
                <a:spcPts val="0"/>
              </a:spcAft>
              <a:defRPr sz="1400">
                <a:latin typeface="+mj-lt"/>
              </a:defRPr>
            </a:lvl3pPr>
            <a:lvl4pPr>
              <a:lnSpc>
                <a:spcPts val="2000"/>
              </a:lnSpc>
              <a:defRPr sz="1400">
                <a:solidFill>
                  <a:srgbClr val="FF5200"/>
                </a:solidFill>
                <a:latin typeface="+mj-lt"/>
              </a:defRPr>
            </a:lvl4pPr>
            <a:lvl5pPr>
              <a:lnSpc>
                <a:spcPts val="2000"/>
              </a:lnSpc>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5" name="Title 4"/>
          <p:cNvSpPr>
            <a:spLocks noGrp="1"/>
          </p:cNvSpPr>
          <p:nvPr>
            <p:ph type="title"/>
          </p:nvPr>
        </p:nvSpPr>
        <p:spPr/>
        <p:txBody>
          <a:bodyPr/>
          <a:lstStyle/>
          <a:p>
            <a:r>
              <a:rPr lang="en-US"/>
              <a:t>Click to edit Master title style</a:t>
            </a:r>
            <a:endParaRPr lang="en-GB"/>
          </a:p>
        </p:txBody>
      </p:sp>
      <p:sp>
        <p:nvSpPr>
          <p:cNvPr id="10" name="Picture Placeholder 9"/>
          <p:cNvSpPr>
            <a:spLocks noGrp="1"/>
          </p:cNvSpPr>
          <p:nvPr>
            <p:ph type="pic" sz="quarter" idx="13"/>
          </p:nvPr>
        </p:nvSpPr>
        <p:spPr>
          <a:xfrm>
            <a:off x="491457" y="1196974"/>
            <a:ext cx="1332000" cy="2304000"/>
          </a:xfrm>
        </p:spPr>
        <p:txBody>
          <a:bodyPr/>
          <a:lstStyle/>
          <a:p>
            <a:r>
              <a:rPr lang="en-US"/>
              <a:t>Click icon to add picture</a:t>
            </a:r>
            <a:endParaRPr lang="en-GB"/>
          </a:p>
        </p:txBody>
      </p:sp>
      <p:sp>
        <p:nvSpPr>
          <p:cNvPr id="13" name="Picture Placeholder 9"/>
          <p:cNvSpPr>
            <a:spLocks noGrp="1"/>
          </p:cNvSpPr>
          <p:nvPr>
            <p:ph type="pic" sz="quarter" idx="14"/>
          </p:nvPr>
        </p:nvSpPr>
        <p:spPr>
          <a:xfrm>
            <a:off x="6277447" y="1196974"/>
            <a:ext cx="1332000" cy="2304000"/>
          </a:xfrm>
        </p:spPr>
        <p:txBody>
          <a:bodyPr/>
          <a:lstStyle/>
          <a:p>
            <a:r>
              <a:rPr lang="en-US"/>
              <a:t>Click icon to add picture</a:t>
            </a:r>
            <a:endParaRPr lang="en-GB"/>
          </a:p>
        </p:txBody>
      </p:sp>
    </p:spTree>
    <p:extLst>
      <p:ext uri="{BB962C8B-B14F-4D97-AF65-F5344CB8AC3E}">
        <p14:creationId xmlns:p14="http://schemas.microsoft.com/office/powerpoint/2010/main" val="1567371772"/>
      </p:ext>
    </p:extLst>
  </p:cSld>
  <p:clrMapOvr>
    <a:masterClrMapping/>
  </p:clrMapOvr>
  <p:extLst>
    <p:ext uri="{DCECCB84-F9BA-43D5-87BE-67443E8EF086}">
      <p15:sldGuideLst xmlns:p15="http://schemas.microsoft.com/office/powerpoint/2012/main">
        <p15:guide id="1" orient="horz" pos="2228">
          <p15:clr>
            <a:srgbClr val="FBAE40"/>
          </p15:clr>
        </p15:guide>
        <p15:guide id="2" pos="3840">
          <p15:clr>
            <a:srgbClr val="FBAE40"/>
          </p15:clr>
        </p15:guide>
        <p15:guide id="3" pos="4883">
          <p15:clr>
            <a:srgbClr val="FBAE40"/>
          </p15:clr>
        </p15:guide>
        <p15:guide id="4" pos="1232">
          <p15:clr>
            <a:srgbClr val="FBAE40"/>
          </p15:clr>
        </p15:guide>
        <p15:guide id="5" pos="395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8800" y="1196975"/>
            <a:ext cx="5157787" cy="265949"/>
          </a:xfrm>
        </p:spPr>
        <p:txBody>
          <a:bodyPr anchor="b"/>
          <a:lstStyle>
            <a:lvl1pPr marL="0" indent="0" algn="l" defTabSz="914400" rtl="0" eaLnBrk="1" latinLnBrk="0" hangingPunct="1">
              <a:lnSpc>
                <a:spcPct val="100000"/>
              </a:lnSpc>
              <a:spcBef>
                <a:spcPct val="0"/>
              </a:spcBef>
              <a:buNone/>
              <a:defRPr lang="en-US" sz="1400" b="1" kern="1200" spc="10" dirty="0" smtClean="0">
                <a:solidFill>
                  <a:schemeClr val="accent1"/>
                </a:solidFill>
                <a:latin typeface="+mn-lt"/>
                <a:ea typeface="+mn-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ts val="1800"/>
              </a:lnSpc>
              <a:spcBef>
                <a:spcPts val="0"/>
              </a:spcBef>
              <a:spcAft>
                <a:spcPts val="1000"/>
              </a:spcAft>
              <a:buFont typeface="Arial" panose="020B0604020202020204" pitchFamily="34" charset="0"/>
              <a:buNone/>
            </a:pPr>
            <a:r>
              <a:rPr lang="en-US"/>
              <a:t>Click to edit Master text styles</a:t>
            </a:r>
          </a:p>
        </p:txBody>
      </p:sp>
      <p:sp>
        <p:nvSpPr>
          <p:cNvPr id="4" name="Content Placeholder 3"/>
          <p:cNvSpPr>
            <a:spLocks noGrp="1"/>
          </p:cNvSpPr>
          <p:nvPr>
            <p:ph sz="half" idx="2"/>
          </p:nvPr>
        </p:nvSpPr>
        <p:spPr>
          <a:xfrm>
            <a:off x="478800" y="1663547"/>
            <a:ext cx="5157787" cy="4187069"/>
          </a:xfrm>
        </p:spPr>
        <p:txBody>
          <a:bodyPr/>
          <a:lstStyle>
            <a:lvl1pPr>
              <a:lnSpc>
                <a:spcPts val="2000"/>
              </a:lnSpc>
              <a:defRPr/>
            </a:lvl1pPr>
            <a:lvl2pPr>
              <a:lnSpc>
                <a:spcPts val="2000"/>
              </a:lnSpc>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10761" y="1196975"/>
            <a:ext cx="5183188" cy="265949"/>
          </a:xfrm>
        </p:spPr>
        <p:txBody>
          <a:bodyPr anchor="b"/>
          <a:lstStyle>
            <a:lvl1pPr marL="0" indent="0">
              <a:buNone/>
              <a:defRPr lang="en-US" sz="1400" b="1" kern="1200" spc="10" dirty="0" smtClean="0">
                <a:solidFill>
                  <a:schemeClr val="accent1"/>
                </a:solidFill>
                <a:latin typeface="+mn-lt"/>
                <a:ea typeface="+mn-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ts val="1800"/>
              </a:lnSpc>
              <a:spcBef>
                <a:spcPts val="0"/>
              </a:spcBef>
              <a:spcAft>
                <a:spcPts val="1000"/>
              </a:spcAft>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6110761" y="1663547"/>
            <a:ext cx="5183188" cy="4187069"/>
          </a:xfrm>
        </p:spPr>
        <p:txBody>
          <a:bodyPr/>
          <a:lstStyle>
            <a:lvl1pPr>
              <a:lnSpc>
                <a:spcPts val="2000"/>
              </a:lnSpc>
              <a:defRPr/>
            </a:lvl1pPr>
            <a:lvl2pPr>
              <a:lnSpc>
                <a:spcPts val="2000"/>
              </a:lnSpc>
              <a:defRPr/>
            </a:lvl2pPr>
            <a:lvl3pPr>
              <a:lnSpc>
                <a:spcPts val="2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lstStyle/>
          <a:p>
            <a:fld id="{770F188E-274D-49B2-AB27-2F89665B2F20}" type="slidenum">
              <a:rPr lang="en-GB" smtClean="0"/>
              <a:t>‹#›</a:t>
            </a:fld>
            <a:endParaRPr lang="en-GB"/>
          </a:p>
        </p:txBody>
      </p:sp>
      <p:sp>
        <p:nvSpPr>
          <p:cNvPr id="10" name="Title 9"/>
          <p:cNvSpPr>
            <a:spLocks noGrp="1"/>
          </p:cNvSpPr>
          <p:nvPr>
            <p:ph type="title"/>
          </p:nvPr>
        </p:nvSpPr>
        <p:spPr>
          <a:xfrm>
            <a:off x="479425" y="359999"/>
            <a:ext cx="11233150" cy="432000"/>
          </a:xfrm>
        </p:spPr>
        <p:txBody>
          <a:bodyPr/>
          <a:lstStyle/>
          <a:p>
            <a:r>
              <a:rPr lang="en-US"/>
              <a:t>Click to edit Master title style</a:t>
            </a:r>
            <a:endParaRPr lang="en-GB"/>
          </a:p>
        </p:txBody>
      </p:sp>
      <p:sp>
        <p:nvSpPr>
          <p:cNvPr id="11"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1586299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position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40120" y="1449977"/>
            <a:ext cx="4719617" cy="4858747"/>
          </a:xfrm>
        </p:spPr>
        <p:txBody>
          <a:bodyPr/>
          <a:lstStyle>
            <a:lvl1pPr>
              <a:lnSpc>
                <a:spcPts val="2000"/>
              </a:lnSpc>
              <a:defRPr b="0"/>
            </a:lvl1pPr>
            <a:lvl2pPr>
              <a:lnSpc>
                <a:spcPts val="2000"/>
              </a:lnSpc>
              <a:spcAft>
                <a:spcPts val="2400"/>
              </a:spcAft>
              <a:defRPr sz="1400"/>
            </a:lvl2pPr>
            <a:lvl3pPr>
              <a:defRPr sz="1400"/>
            </a:lvl3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a:xfrm>
            <a:off x="10486503" y="6521541"/>
            <a:ext cx="1008000" cy="199934"/>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4" name="Content Placeholder 13"/>
          <p:cNvSpPr>
            <a:spLocks noGrp="1"/>
          </p:cNvSpPr>
          <p:nvPr>
            <p:ph sz="quarter" idx="13"/>
          </p:nvPr>
        </p:nvSpPr>
        <p:spPr>
          <a:xfrm>
            <a:off x="979714" y="1449977"/>
            <a:ext cx="4970452" cy="4858747"/>
          </a:xfrm>
        </p:spPr>
        <p:txBody>
          <a:bodyPr/>
          <a:lstStyle>
            <a:lvl1pPr>
              <a:lnSpc>
                <a:spcPts val="2000"/>
              </a:lnSpc>
              <a:spcAft>
                <a:spcPts val="500"/>
              </a:spcAft>
              <a:defRPr b="0"/>
            </a:lvl1pPr>
            <a:lvl2pPr>
              <a:lnSpc>
                <a:spcPts val="2000"/>
              </a:lnSpc>
              <a:spcAft>
                <a:spcPts val="2000"/>
              </a:spcAft>
              <a:defRPr sz="1400"/>
            </a:lvl2pPr>
          </a:lstStyle>
          <a:p>
            <a:pPr lvl="0"/>
            <a:r>
              <a:rPr lang="en-US"/>
              <a:t>Click to edit Master text styles</a:t>
            </a:r>
          </a:p>
          <a:p>
            <a:pPr lvl="1"/>
            <a:r>
              <a:rPr lang="en-US"/>
              <a:t>Second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08959" y="3069771"/>
            <a:ext cx="6583042" cy="3788229"/>
          </a:xfrm>
          <a:prstGeom prst="rect">
            <a:avLst/>
          </a:prstGeom>
        </p:spPr>
      </p:pic>
      <p:sp>
        <p:nvSpPr>
          <p:cNvPr id="12" name="Text Placeholder 2"/>
          <p:cNvSpPr>
            <a:spLocks noGrp="1"/>
          </p:cNvSpPr>
          <p:nvPr>
            <p:ph type="body" idx="1"/>
          </p:nvPr>
        </p:nvSpPr>
        <p:spPr>
          <a:xfrm>
            <a:off x="478800" y="360000"/>
            <a:ext cx="5158800" cy="432000"/>
          </a:xfrm>
        </p:spPr>
        <p:txBody>
          <a:bodyPr anchor="b"/>
          <a:lstStyle>
            <a:lvl1pPr marL="0" indent="0" algn="l" defTabSz="914400" rtl="0" eaLnBrk="1" latinLnBrk="0" hangingPunct="1">
              <a:lnSpc>
                <a:spcPct val="100000"/>
              </a:lnSpc>
              <a:spcBef>
                <a:spcPct val="0"/>
              </a:spcBef>
              <a:buNone/>
              <a:defRPr lang="en-US" sz="2600" b="0" i="0" kern="1200" spc="-75" dirty="0" smtClean="0">
                <a:solidFill>
                  <a:srgbClr val="FF5200"/>
                </a:solidFill>
                <a:latin typeface="Calibri Light"/>
                <a:ea typeface="+mj-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p:cNvSpPr>
            <a:spLocks noGrp="1"/>
          </p:cNvSpPr>
          <p:nvPr>
            <p:ph type="body" sz="quarter" idx="3"/>
          </p:nvPr>
        </p:nvSpPr>
        <p:spPr>
          <a:xfrm>
            <a:off x="6240120" y="360000"/>
            <a:ext cx="5158800" cy="432000"/>
          </a:xfrm>
        </p:spPr>
        <p:txBody>
          <a:bodyPr anchor="b"/>
          <a:lstStyle>
            <a:lvl1pPr marL="0" indent="0">
              <a:buNone/>
              <a:defRPr lang="en-US" sz="2600" b="0" i="0" kern="1200" spc="-75" dirty="0" smtClean="0">
                <a:solidFill>
                  <a:srgbClr val="FF5200"/>
                </a:solidFill>
                <a:latin typeface="Calibri Light"/>
                <a:ea typeface="+mj-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ct val="100000"/>
              </a:lnSpc>
              <a:spcBef>
                <a:spcPct val="0"/>
              </a:spcBef>
              <a:spcAft>
                <a:spcPts val="1000"/>
              </a:spcAft>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451225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tables">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70F188E-274D-49B2-AB27-2F89665B2F20}" type="slidenum">
              <a:rPr lang="en-GB" smtClean="0"/>
              <a:t>‹#›</a:t>
            </a:fld>
            <a:endParaRPr lang="en-GB"/>
          </a:p>
        </p:txBody>
      </p:sp>
      <p:sp>
        <p:nvSpPr>
          <p:cNvPr id="11" name="Text Placeholder 2"/>
          <p:cNvSpPr>
            <a:spLocks noGrp="1"/>
          </p:cNvSpPr>
          <p:nvPr>
            <p:ph type="body" idx="1"/>
          </p:nvPr>
        </p:nvSpPr>
        <p:spPr>
          <a:xfrm>
            <a:off x="478800" y="360000"/>
            <a:ext cx="5040000" cy="432000"/>
          </a:xfrm>
        </p:spPr>
        <p:txBody>
          <a:bodyPr anchor="b"/>
          <a:lstStyle>
            <a:lvl1pPr marL="541338" indent="0" algn="l" defTabSz="914400" rtl="0" eaLnBrk="1" latinLnBrk="0" hangingPunct="1">
              <a:lnSpc>
                <a:spcPct val="100000"/>
              </a:lnSpc>
              <a:spcBef>
                <a:spcPct val="0"/>
              </a:spcBef>
              <a:buNone/>
              <a:tabLst>
                <a:tab pos="534988" algn="l"/>
              </a:tabLst>
              <a:defRPr lang="en-US" sz="2600" b="0" i="0" kern="1200" spc="-75" dirty="0" smtClean="0">
                <a:solidFill>
                  <a:srgbClr val="FF5200"/>
                </a:solidFill>
                <a:latin typeface="Calibri Light"/>
                <a:ea typeface="+mj-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p:cNvSpPr>
            <a:spLocks noGrp="1"/>
          </p:cNvSpPr>
          <p:nvPr>
            <p:ph type="body" sz="quarter" idx="14"/>
          </p:nvPr>
        </p:nvSpPr>
        <p:spPr>
          <a:xfrm>
            <a:off x="6295205" y="1145604"/>
            <a:ext cx="5040000" cy="426341"/>
          </a:xfrm>
        </p:spPr>
        <p:txBody>
          <a:bodyPr anchor="t"/>
          <a:lstStyle>
            <a:lvl1pPr marL="0" indent="0">
              <a:buNone/>
              <a:tabLst/>
              <a:defRPr lang="en-US" sz="1400" b="1" kern="1200" spc="10" dirty="0" smtClean="0">
                <a:solidFill>
                  <a:srgbClr val="FF5200"/>
                </a:solidFill>
                <a:latin typeface="+mn-lt"/>
                <a:ea typeface="+mn-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14" name="Text Placeholder 4"/>
          <p:cNvSpPr>
            <a:spLocks noGrp="1"/>
          </p:cNvSpPr>
          <p:nvPr>
            <p:ph type="body" sz="quarter" idx="15"/>
          </p:nvPr>
        </p:nvSpPr>
        <p:spPr>
          <a:xfrm>
            <a:off x="479425" y="1145604"/>
            <a:ext cx="5040000" cy="426341"/>
          </a:xfrm>
        </p:spPr>
        <p:txBody>
          <a:bodyPr anchor="t"/>
          <a:lstStyle>
            <a:lvl1pPr marL="0" indent="0">
              <a:buNone/>
              <a:tabLst/>
              <a:defRPr lang="en-US" sz="1400" b="1" kern="1200" spc="10" dirty="0" smtClean="0">
                <a:solidFill>
                  <a:srgbClr val="FF5200"/>
                </a:solidFill>
                <a:latin typeface="+mn-lt"/>
                <a:ea typeface="+mn-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5080" lvl="0" indent="0" algn="l" defTabSz="914400" rtl="0" eaLnBrk="1" latinLnBrk="0" hangingPunct="1">
              <a:lnSpc>
                <a:spcPct val="100000"/>
              </a:lnSpc>
              <a:spcBef>
                <a:spcPts val="0"/>
              </a:spcBef>
              <a:spcAft>
                <a:spcPts val="1000"/>
              </a:spcAft>
              <a:buFont typeface="Arial" panose="020B0604020202020204" pitchFamily="34" charset="0"/>
              <a:buNone/>
            </a:pPr>
            <a:r>
              <a:rPr lang="en-US"/>
              <a:t>Click to edit Master text styles</a:t>
            </a:r>
          </a:p>
        </p:txBody>
      </p:sp>
      <p:sp>
        <p:nvSpPr>
          <p:cNvPr id="5" name="Table Placeholder 4"/>
          <p:cNvSpPr>
            <a:spLocks noGrp="1"/>
          </p:cNvSpPr>
          <p:nvPr>
            <p:ph type="tbl" sz="quarter" idx="16"/>
          </p:nvPr>
        </p:nvSpPr>
        <p:spPr>
          <a:xfrm>
            <a:off x="479425" y="1766888"/>
            <a:ext cx="5040000" cy="4140752"/>
          </a:xfrm>
        </p:spPr>
        <p:txBody>
          <a:bodyPr/>
          <a:lstStyle>
            <a:lvl1pPr>
              <a:defRPr sz="1400" b="0">
                <a:solidFill>
                  <a:srgbClr val="685C45"/>
                </a:solidFill>
              </a:defRPr>
            </a:lvl1pPr>
          </a:lstStyle>
          <a:p>
            <a:r>
              <a:rPr lang="en-US"/>
              <a:t>Click icon to add table</a:t>
            </a:r>
            <a:endParaRPr lang="en-GB"/>
          </a:p>
        </p:txBody>
      </p:sp>
      <p:sp>
        <p:nvSpPr>
          <p:cNvPr id="15" name="Table Placeholder 4"/>
          <p:cNvSpPr>
            <a:spLocks noGrp="1"/>
          </p:cNvSpPr>
          <p:nvPr>
            <p:ph type="tbl" sz="quarter" idx="17"/>
          </p:nvPr>
        </p:nvSpPr>
        <p:spPr>
          <a:xfrm>
            <a:off x="6295205" y="1766888"/>
            <a:ext cx="5040000" cy="4140752"/>
          </a:xfrm>
        </p:spPr>
        <p:txBody>
          <a:bodyPr/>
          <a:lstStyle>
            <a:lvl1pPr>
              <a:defRPr sz="1400" b="0">
                <a:solidFill>
                  <a:srgbClr val="685C45"/>
                </a:solidFill>
              </a:defRPr>
            </a:lvl1pPr>
          </a:lstStyle>
          <a:p>
            <a:r>
              <a:rPr lang="en-US"/>
              <a:t>Click icon to add table</a:t>
            </a:r>
            <a:endParaRPr lang="en-GB"/>
          </a:p>
        </p:txBody>
      </p:sp>
      <p:sp>
        <p:nvSpPr>
          <p:cNvPr id="18" name="Text Placeholder 2"/>
          <p:cNvSpPr>
            <a:spLocks noGrp="1"/>
          </p:cNvSpPr>
          <p:nvPr>
            <p:ph type="body" idx="18"/>
          </p:nvPr>
        </p:nvSpPr>
        <p:spPr>
          <a:xfrm>
            <a:off x="6295205" y="360000"/>
            <a:ext cx="5040000" cy="432000"/>
          </a:xfrm>
        </p:spPr>
        <p:txBody>
          <a:bodyPr anchor="b"/>
          <a:lstStyle>
            <a:lvl1pPr marL="541338" indent="0" algn="l" defTabSz="914400" rtl="0" eaLnBrk="1" latinLnBrk="0" hangingPunct="1">
              <a:lnSpc>
                <a:spcPct val="100000"/>
              </a:lnSpc>
              <a:spcBef>
                <a:spcPct val="0"/>
              </a:spcBef>
              <a:buNone/>
              <a:tabLst>
                <a:tab pos="534988" algn="l"/>
              </a:tabLst>
              <a:defRPr lang="en-US" sz="2600" b="0" i="0" kern="1200" spc="-75" dirty="0" smtClean="0">
                <a:solidFill>
                  <a:srgbClr val="FF5200"/>
                </a:solidFill>
                <a:latin typeface="Calibri Light"/>
                <a:ea typeface="+mj-ea"/>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7"/>
          <p:cNvSpPr>
            <a:spLocks noGrp="1"/>
          </p:cNvSpPr>
          <p:nvPr>
            <p:ph type="body" sz="quarter" idx="13" hasCustomPrompt="1"/>
          </p:nvPr>
        </p:nvSpPr>
        <p:spPr>
          <a:xfrm>
            <a:off x="489015" y="5992812"/>
            <a:ext cx="5414651"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
        <p:nvSpPr>
          <p:cNvPr id="16" name="Text Placeholder 7"/>
          <p:cNvSpPr>
            <a:spLocks noGrp="1"/>
          </p:cNvSpPr>
          <p:nvPr>
            <p:ph type="body" sz="quarter" idx="19" hasCustomPrompt="1"/>
          </p:nvPr>
        </p:nvSpPr>
        <p:spPr>
          <a:xfrm>
            <a:off x="6295205" y="5992812"/>
            <a:ext cx="5414651"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3046387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alf Screen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8" y="0"/>
            <a:ext cx="6858000" cy="6858000"/>
          </a:xfrm>
          <a:prstGeom prst="rect">
            <a:avLst/>
          </a:prstGeom>
        </p:spPr>
      </p:pic>
      <p:sp>
        <p:nvSpPr>
          <p:cNvPr id="2" name="Title 1"/>
          <p:cNvSpPr>
            <a:spLocks noGrp="1"/>
          </p:cNvSpPr>
          <p:nvPr>
            <p:ph type="title"/>
          </p:nvPr>
        </p:nvSpPr>
        <p:spPr>
          <a:xfrm>
            <a:off x="478800" y="360000"/>
            <a:ext cx="5658492" cy="432000"/>
          </a:xfrm>
        </p:spPr>
        <p:txBody>
          <a:bodyPr/>
          <a:lstStyle>
            <a:lvl1pPr>
              <a:defRPr>
                <a:solidFill>
                  <a:schemeClr val="bg1"/>
                </a:solidFill>
              </a:defRPr>
            </a:lvl1pPr>
          </a:lstStyle>
          <a:p>
            <a:r>
              <a:rPr lang="en-US"/>
              <a:t>Click to edit Master title style</a:t>
            </a:r>
            <a:endParaRPr lang="en-GB"/>
          </a:p>
        </p:txBody>
      </p:sp>
      <p:sp>
        <p:nvSpPr>
          <p:cNvPr id="4" name="Footer Placeholder 3"/>
          <p:cNvSpPr>
            <a:spLocks noGrp="1"/>
          </p:cNvSpPr>
          <p:nvPr>
            <p:ph type="ftr" sz="quarter" idx="11"/>
          </p:nvPr>
        </p:nvSpPr>
        <p:spPr>
          <a:xfrm>
            <a:off x="10486503" y="6521541"/>
            <a:ext cx="1008000" cy="199934"/>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770F188E-274D-49B2-AB27-2F89665B2F20}" type="slidenum">
              <a:rPr lang="en-GB" smtClean="0"/>
              <a:t>‹#›</a:t>
            </a:fld>
            <a:endParaRPr lang="en-GB"/>
          </a:p>
        </p:txBody>
      </p:sp>
      <p:sp>
        <p:nvSpPr>
          <p:cNvPr id="8" name="Text Placeholder 7"/>
          <p:cNvSpPr>
            <a:spLocks noGrp="1"/>
          </p:cNvSpPr>
          <p:nvPr>
            <p:ph type="body" sz="quarter" idx="13"/>
          </p:nvPr>
        </p:nvSpPr>
        <p:spPr>
          <a:xfrm>
            <a:off x="479424" y="1451807"/>
            <a:ext cx="5616575" cy="4784725"/>
          </a:xfrm>
        </p:spPr>
        <p:txBody>
          <a:bodyPr/>
          <a:lstStyle>
            <a:lvl1pPr>
              <a:lnSpc>
                <a:spcPts val="3200"/>
              </a:lnSpc>
              <a:spcAft>
                <a:spcPts val="0"/>
              </a:spcAft>
              <a:defRPr sz="2200" b="0">
                <a:solidFill>
                  <a:schemeClr val="bg1"/>
                </a:solidFill>
                <a:latin typeface="+mj-lt"/>
              </a:defRPr>
            </a:lvl1pPr>
          </a:lstStyle>
          <a:p>
            <a:pPr lvl="0"/>
            <a:r>
              <a:rPr lang="en-US"/>
              <a:t>Click to edit Master text styles</a:t>
            </a:r>
          </a:p>
        </p:txBody>
      </p:sp>
      <p:sp>
        <p:nvSpPr>
          <p:cNvPr id="12" name="Text Placeholder 11"/>
          <p:cNvSpPr>
            <a:spLocks noGrp="1"/>
          </p:cNvSpPr>
          <p:nvPr>
            <p:ph type="body" sz="quarter" idx="14"/>
          </p:nvPr>
        </p:nvSpPr>
        <p:spPr>
          <a:xfrm>
            <a:off x="7779583" y="1524000"/>
            <a:ext cx="3952875" cy="4784724"/>
          </a:xfrm>
        </p:spPr>
        <p:txBody>
          <a:bodyPr/>
          <a:lstStyle>
            <a:lvl1pPr>
              <a:spcAft>
                <a:spcPts val="400"/>
              </a:spcAft>
              <a:defRPr sz="1600" b="0"/>
            </a:lvl1pPr>
            <a:lvl2pPr>
              <a:spcAft>
                <a:spcPts val="2400"/>
              </a:spcAft>
              <a:defRPr sz="1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4572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9425" y="360000"/>
            <a:ext cx="11233150" cy="432000"/>
          </a:xfrm>
        </p:spPr>
        <p:txBody>
          <a:bodyPr/>
          <a:lstStyle/>
          <a:p>
            <a:r>
              <a:rPr lang="en-US"/>
              <a:t>Click to edit Master title style</a:t>
            </a:r>
            <a:endParaRPr lang="en-GB"/>
          </a:p>
        </p:txBody>
      </p:sp>
      <p:sp>
        <p:nvSpPr>
          <p:cNvPr id="4" name="Footer Placeholder 3"/>
          <p:cNvSpPr>
            <a:spLocks noGrp="1"/>
          </p:cNvSpPr>
          <p:nvPr>
            <p:ph type="ftr" sz="quarter" idx="11"/>
          </p:nvPr>
        </p:nvSpPr>
        <p:spPr>
          <a:xfrm>
            <a:off x="10486503" y="6521541"/>
            <a:ext cx="1008000" cy="199934"/>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770F188E-274D-49B2-AB27-2F89665B2F20}" type="slidenum">
              <a:rPr lang="en-GB" smtClean="0"/>
              <a:t>‹#›</a:t>
            </a:fld>
            <a:endParaRPr lang="en-GB"/>
          </a:p>
        </p:txBody>
      </p:sp>
      <p:sp>
        <p:nvSpPr>
          <p:cNvPr id="6"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Tree>
    <p:extLst>
      <p:ext uri="{BB962C8B-B14F-4D97-AF65-F5344CB8AC3E}">
        <p14:creationId xmlns:p14="http://schemas.microsoft.com/office/powerpoint/2010/main" val="3001217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Half Screen Chart">
    <p:spTree>
      <p:nvGrpSpPr>
        <p:cNvPr id="1" name=""/>
        <p:cNvGrpSpPr/>
        <p:nvPr/>
      </p:nvGrpSpPr>
      <p:grpSpPr>
        <a:xfrm>
          <a:off x="0" y="0"/>
          <a:ext cx="0" cy="0"/>
          <a:chOff x="0" y="0"/>
          <a:chExt cx="0" cy="0"/>
        </a:xfrm>
      </p:grpSpPr>
      <p:sp>
        <p:nvSpPr>
          <p:cNvPr id="2" name="Title 1"/>
          <p:cNvSpPr>
            <a:spLocks noGrp="1"/>
          </p:cNvSpPr>
          <p:nvPr>
            <p:ph type="title"/>
          </p:nvPr>
        </p:nvSpPr>
        <p:spPr>
          <a:xfrm>
            <a:off x="478800" y="360000"/>
            <a:ext cx="5658492" cy="432000"/>
          </a:xfrm>
        </p:spPr>
        <p:txBody>
          <a:bodyPr/>
          <a:lstStyle>
            <a:lvl1pPr>
              <a:defRPr>
                <a:solidFill>
                  <a:schemeClr val="bg1"/>
                </a:solidFill>
              </a:defRPr>
            </a:lvl1pPr>
          </a:lstStyle>
          <a:p>
            <a:r>
              <a:rPr lang="en-US"/>
              <a:t>Click to edit Master title style</a:t>
            </a:r>
            <a:endParaRPr lang="en-GB"/>
          </a:p>
        </p:txBody>
      </p:sp>
      <p:sp>
        <p:nvSpPr>
          <p:cNvPr id="4" name="Footer Placeholder 3"/>
          <p:cNvSpPr>
            <a:spLocks noGrp="1"/>
          </p:cNvSpPr>
          <p:nvPr>
            <p:ph type="ftr" sz="quarter" idx="11"/>
          </p:nvPr>
        </p:nvSpPr>
        <p:spPr>
          <a:xfrm>
            <a:off x="10486503" y="6521541"/>
            <a:ext cx="1008000" cy="199934"/>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770F188E-274D-49B2-AB27-2F89665B2F20}" type="slidenum">
              <a:rPr lang="en-GB" smtClean="0"/>
              <a:t>‹#›</a:t>
            </a:fld>
            <a:endParaRPr lang="en-GB"/>
          </a:p>
        </p:txBody>
      </p:sp>
    </p:spTree>
    <p:extLst>
      <p:ext uri="{BB962C8B-B14F-4D97-AF65-F5344CB8AC3E}">
        <p14:creationId xmlns:p14="http://schemas.microsoft.com/office/powerpoint/2010/main" val="2480768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S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64706" y="1162800"/>
            <a:ext cx="5347870" cy="5253875"/>
          </a:xfrm>
        </p:spPr>
        <p:txBody>
          <a:bodyPr/>
          <a:lstStyle>
            <a:lvl1pPr>
              <a:lnSpc>
                <a:spcPct val="100000"/>
              </a:lnSpc>
              <a:spcAft>
                <a:spcPts val="500"/>
              </a:spcAft>
              <a:defRPr sz="1000"/>
            </a:lvl1pPr>
            <a:lvl2pPr>
              <a:lnSpc>
                <a:spcPts val="1300"/>
              </a:lnSpc>
              <a:spcAft>
                <a:spcPts val="500"/>
              </a:spcAft>
              <a:defRPr sz="1000"/>
            </a:lvl2pPr>
            <a:lvl3pPr>
              <a:lnSpc>
                <a:spcPct val="100000"/>
              </a:lnSpc>
              <a:defRPr sz="1000"/>
            </a:lvl3pPr>
            <a:lvl4pPr>
              <a:lnSpc>
                <a:spcPct val="100000"/>
              </a:lnSpc>
              <a:defRPr sz="10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10486503" y="6521541"/>
            <a:ext cx="1008000" cy="199934"/>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4" name="Content Placeholder 13"/>
          <p:cNvSpPr>
            <a:spLocks noGrp="1"/>
          </p:cNvSpPr>
          <p:nvPr>
            <p:ph sz="quarter" idx="13"/>
          </p:nvPr>
        </p:nvSpPr>
        <p:spPr>
          <a:xfrm>
            <a:off x="489600" y="1162799"/>
            <a:ext cx="5427013" cy="5253875"/>
          </a:xfrm>
        </p:spPr>
        <p:txBody>
          <a:bodyPr/>
          <a:lstStyle>
            <a:lvl1pPr>
              <a:lnSpc>
                <a:spcPct val="100000"/>
              </a:lnSpc>
              <a:spcAft>
                <a:spcPts val="500"/>
              </a:spcAft>
              <a:defRPr sz="1000"/>
            </a:lvl1pPr>
            <a:lvl2pPr>
              <a:lnSpc>
                <a:spcPts val="1300"/>
              </a:lnSpc>
              <a:spcAft>
                <a:spcPts val="500"/>
              </a:spcAft>
              <a:defRPr sz="1000"/>
            </a:lvl2pPr>
            <a:lvl3pPr>
              <a:lnSpc>
                <a:spcPct val="100000"/>
              </a:lnSpc>
              <a:defRPr sz="1000"/>
            </a:lvl3pPr>
            <a:lvl4pPr>
              <a:lnSpc>
                <a:spcPct val="100000"/>
              </a:lnSpc>
              <a:defRPr sz="10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14041774"/>
      </p:ext>
    </p:extLst>
  </p:cSld>
  <p:clrMapOvr>
    <a:masterClrMapping/>
  </p:clrMapOvr>
  <p:extLst>
    <p:ext uri="{DCECCB84-F9BA-43D5-87BE-67443E8EF086}">
      <p15:sldGuideLst xmlns:p15="http://schemas.microsoft.com/office/powerpoint/2012/main">
        <p15:guide id="0" pos="3999" userDrawn="1">
          <p15:clr>
            <a:srgbClr val="FBAE40"/>
          </p15:clr>
        </p15:guide>
        <p15:guide id="1" orient="horz" pos="2160">
          <p15:clr>
            <a:srgbClr val="FBAE40"/>
          </p15:clr>
        </p15:guide>
        <p15:guide id="2" pos="372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Full Screen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800" y="360000"/>
            <a:ext cx="11231056" cy="432000"/>
          </a:xfrm>
        </p:spPr>
        <p:txBody>
          <a:bodyPr/>
          <a:lstStyle>
            <a:lvl1pPr>
              <a:defRPr>
                <a:solidFill>
                  <a:schemeClr val="bg1"/>
                </a:solidFill>
              </a:defRPr>
            </a:lvl1pPr>
          </a:lstStyle>
          <a:p>
            <a:r>
              <a:rPr lang="en-US"/>
              <a:t>Click to edit Master title style</a:t>
            </a:r>
            <a:endParaRPr lang="en-GB"/>
          </a:p>
        </p:txBody>
      </p:sp>
      <p:sp>
        <p:nvSpPr>
          <p:cNvPr id="4" name="Footer Placeholder 3"/>
          <p:cNvSpPr>
            <a:spLocks noGrp="1"/>
          </p:cNvSpPr>
          <p:nvPr>
            <p:ph type="ftr" sz="quarter" idx="11"/>
          </p:nvPr>
        </p:nvSpPr>
        <p:spPr>
          <a:xfrm>
            <a:off x="10486503" y="6521541"/>
            <a:ext cx="1008000" cy="199934"/>
          </a:xfrm>
          <a:prstGeom prst="rect">
            <a:avLst/>
          </a:prstGeom>
        </p:spPr>
        <p:txBody>
          <a:bodyPr/>
          <a:lstStyle>
            <a:lvl1pPr>
              <a:defRPr>
                <a:solidFill>
                  <a:schemeClr val="bg1"/>
                </a:solidFill>
              </a:defRPr>
            </a:lvl1pPr>
          </a:lstStyle>
          <a:p>
            <a:endParaRPr lang="en-GB"/>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770F188E-274D-49B2-AB27-2F89665B2F20}" type="slidenum">
              <a:rPr lang="en-GB" smtClean="0"/>
              <a:pPr/>
              <a:t>‹#›</a:t>
            </a:fld>
            <a:endParaRPr lang="en-GB"/>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5673" y="6564001"/>
            <a:ext cx="590399" cy="115013"/>
          </a:xfrm>
          <a:prstGeom prst="rect">
            <a:avLst/>
          </a:prstGeom>
        </p:spPr>
      </p:pic>
    </p:spTree>
    <p:extLst>
      <p:ext uri="{BB962C8B-B14F-4D97-AF65-F5344CB8AC3E}">
        <p14:creationId xmlns:p14="http://schemas.microsoft.com/office/powerpoint/2010/main" val="105405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0486503" y="6521541"/>
            <a:ext cx="1008000" cy="199934"/>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770F188E-274D-49B2-AB27-2F89665B2F20}" type="slidenum">
              <a:rPr lang="en-GB" smtClean="0"/>
              <a:t>‹#›</a:t>
            </a:fld>
            <a:endParaRPr lang="en-GB"/>
          </a:p>
        </p:txBody>
      </p:sp>
    </p:spTree>
    <p:extLst>
      <p:ext uri="{BB962C8B-B14F-4D97-AF65-F5344CB8AC3E}">
        <p14:creationId xmlns:p14="http://schemas.microsoft.com/office/powerpoint/2010/main" val="7017088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68384" y="3173477"/>
            <a:ext cx="2889504" cy="561600"/>
          </a:xfrm>
        </p:spPr>
        <p:txBody>
          <a:bodyPr lIns="0" tIns="0" rIns="0" bIns="0" anchor="t" anchorCtr="0">
            <a:noAutofit/>
          </a:bodyPr>
          <a:lstStyle>
            <a:lvl1pPr marL="0" algn="l">
              <a:lnSpc>
                <a:spcPct val="100000"/>
              </a:lnSpc>
              <a:spcBef>
                <a:spcPts val="0"/>
              </a:spcBef>
              <a:spcAft>
                <a:spcPts val="600"/>
              </a:spcAft>
              <a:defRPr lang="en-GB" sz="1100" b="0" i="0" spc="0" baseline="0" dirty="0">
                <a:solidFill>
                  <a:schemeClr val="bg1"/>
                </a:solidFill>
                <a:latin typeface="+mn-lt"/>
                <a:ea typeface="+mj-ea"/>
                <a:cs typeface="Calibri Light"/>
              </a:defRPr>
            </a:lvl1pPr>
          </a:lstStyle>
          <a:p>
            <a:r>
              <a:rPr lang="en-US"/>
              <a:t>Click to edit Master title style</a:t>
            </a:r>
            <a:endParaRPr lang="en-GB"/>
          </a:p>
        </p:txBody>
      </p:sp>
      <p:sp>
        <p:nvSpPr>
          <p:cNvPr id="3" name="Subtitle 2"/>
          <p:cNvSpPr>
            <a:spLocks noGrp="1"/>
          </p:cNvSpPr>
          <p:nvPr>
            <p:ph type="subTitle" idx="1"/>
          </p:nvPr>
        </p:nvSpPr>
        <p:spPr>
          <a:xfrm>
            <a:off x="9168384" y="3873357"/>
            <a:ext cx="2889504" cy="488578"/>
          </a:xfrm>
        </p:spPr>
        <p:txBody>
          <a:bodyPr lIns="0" tIns="0" rIns="0" bIns="0" anchor="t" anchorCtr="0">
            <a:noAutofit/>
          </a:bodyPr>
          <a:lstStyle>
            <a:lvl1pPr marL="0" indent="0" algn="l">
              <a:lnSpc>
                <a:spcPct val="100000"/>
              </a:lnSpc>
              <a:spcBef>
                <a:spcPts val="0"/>
              </a:spcBef>
              <a:spcAft>
                <a:spcPts val="300"/>
              </a:spcAft>
              <a:buNone/>
              <a:defRPr sz="1100" b="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Subtitle 2"/>
          <p:cNvSpPr txBox="1">
            <a:spLocks/>
          </p:cNvSpPr>
          <p:nvPr userDrawn="1"/>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16" name="Text Placeholder 5"/>
          <p:cNvSpPr>
            <a:spLocks noGrp="1"/>
          </p:cNvSpPr>
          <p:nvPr>
            <p:ph type="body" sz="quarter" idx="10"/>
          </p:nvPr>
        </p:nvSpPr>
        <p:spPr>
          <a:xfrm>
            <a:off x="9167813" y="4535489"/>
            <a:ext cx="2890837" cy="1016154"/>
          </a:xfrm>
        </p:spPr>
        <p:txBody>
          <a:bodyPr/>
          <a:lstStyle>
            <a:lvl1pPr marL="0" marR="5080" indent="0" algn="l" defTabSz="914400" rtl="0" eaLnBrk="1" latinLnBrk="0" hangingPunct="1">
              <a:lnSpc>
                <a:spcPct val="100000"/>
              </a:lnSpc>
              <a:spcBef>
                <a:spcPts val="0"/>
              </a:spcBef>
              <a:spcAft>
                <a:spcPts val="300"/>
              </a:spcAft>
              <a:buFont typeface="Arial" panose="020B0604020202020204" pitchFamily="34" charset="0"/>
              <a:buNone/>
              <a:defRPr lang="en-US" sz="1100" b="0" kern="1200" spc="0" baseline="0" dirty="0" smtClean="0">
                <a:solidFill>
                  <a:schemeClr val="bg1"/>
                </a:solidFill>
                <a:latin typeface="+mn-lt"/>
                <a:ea typeface="+mn-ea"/>
                <a:cs typeface="Calibri Light"/>
              </a:defRPr>
            </a:lvl1pPr>
          </a:lstStyle>
          <a:p>
            <a:pPr lvl="0"/>
            <a:r>
              <a:rPr lang="en-US"/>
              <a:t>Click to edit Master text styles</a:t>
            </a:r>
          </a:p>
        </p:txBody>
      </p:sp>
      <p:sp>
        <p:nvSpPr>
          <p:cNvPr id="17" name="object 6"/>
          <p:cNvSpPr/>
          <p:nvPr userDrawn="1"/>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18" name="object 7"/>
          <p:cNvSpPr/>
          <p:nvPr userDrawn="1"/>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19" name="object 8"/>
          <p:cNvSpPr/>
          <p:nvPr userDrawn="1"/>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20" name="object 9"/>
          <p:cNvSpPr/>
          <p:nvPr userDrawn="1"/>
        </p:nvSpPr>
        <p:spPr>
          <a:xfrm>
            <a:off x="9177005" y="440778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pic>
        <p:nvPicPr>
          <p:cNvPr id="23" name="Picture 22"/>
          <p:cNvPicPr>
            <a:picLocks noChangeAspect="1"/>
          </p:cNvPicPr>
          <p:nvPr userDrawn="1"/>
        </p:nvPicPr>
        <p:blipFill rotWithShape="1">
          <a:blip r:embed="rId6" cstate="print">
            <a:extLst>
              <a:ext uri="{28A0092B-C50C-407E-A947-70E740481C1C}">
                <a14:useLocalDpi xmlns:a14="http://schemas.microsoft.com/office/drawing/2010/main" val="0"/>
              </a:ext>
            </a:extLst>
          </a:blip>
          <a:srcRect r="-9" b="-19"/>
          <a:stretch/>
        </p:blipFill>
        <p:spPr>
          <a:xfrm>
            <a:off x="-45720" y="-45720"/>
            <a:ext cx="7334905" cy="5567856"/>
          </a:xfrm>
          <a:prstGeom prst="rect">
            <a:avLst/>
          </a:prstGeom>
        </p:spPr>
      </p:pic>
    </p:spTree>
    <p:extLst>
      <p:ext uri="{BB962C8B-B14F-4D97-AF65-F5344CB8AC3E}">
        <p14:creationId xmlns:p14="http://schemas.microsoft.com/office/powerpoint/2010/main" val="3788297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cSld name="1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rgbClr val="FF5200"/>
                </a:solidFill>
                <a:latin typeface="Calibri Light"/>
                <a:cs typeface="Calibri Light"/>
              </a:defRPr>
            </a:lvl1pPr>
          </a:lstStyle>
          <a:p>
            <a:endParaRPr/>
          </a:p>
        </p:txBody>
      </p:sp>
      <p:sp>
        <p:nvSpPr>
          <p:cNvPr id="3" name="Holder 3"/>
          <p:cNvSpPr>
            <a:spLocks noGrp="1"/>
          </p:cNvSpPr>
          <p:nvPr>
            <p:ph type="ftr" sz="quarter" idx="5"/>
          </p:nvPr>
        </p:nvSpPr>
        <p:spPr>
          <a:xfrm>
            <a:off x="10486503" y="6521541"/>
            <a:ext cx="1008000" cy="199934"/>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748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08737" y="1198799"/>
            <a:ext cx="2635647" cy="5109925"/>
          </a:xfrm>
        </p:spPr>
        <p:txBody>
          <a:bodyPr/>
          <a:lstStyle>
            <a:lvl1pPr>
              <a:lnSpc>
                <a:spcPts val="2000"/>
              </a:lnSpc>
              <a:defRPr/>
            </a:lvl1pPr>
            <a:lvl2pPr>
              <a:lnSpc>
                <a:spcPts val="2000"/>
              </a:lnSpc>
              <a:defRPr/>
            </a:lvl2pPr>
            <a:lvl3pPr>
              <a:lnSpc>
                <a:spcPts val="2000"/>
              </a:lnSpc>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10486503" y="6521541"/>
            <a:ext cx="1008000" cy="199934"/>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770F188E-274D-49B2-AB27-2F89665B2F20}" type="slidenum">
              <a:rPr lang="en-GB" smtClean="0"/>
              <a:t>‹#›</a:t>
            </a:fld>
            <a:endParaRPr lang="en-GB"/>
          </a:p>
        </p:txBody>
      </p:sp>
      <p:sp>
        <p:nvSpPr>
          <p:cNvPr id="14" name="Content Placeholder 13"/>
          <p:cNvSpPr>
            <a:spLocks noGrp="1"/>
          </p:cNvSpPr>
          <p:nvPr>
            <p:ph sz="quarter" idx="13"/>
          </p:nvPr>
        </p:nvSpPr>
        <p:spPr>
          <a:xfrm>
            <a:off x="479425" y="1198799"/>
            <a:ext cx="2634832" cy="5109925"/>
          </a:xfrm>
        </p:spPr>
        <p:txBody>
          <a:bodyPr/>
          <a:lstStyle>
            <a:lvl1pPr>
              <a:lnSpc>
                <a:spcPts val="2000"/>
              </a:lnSpc>
              <a:defRPr/>
            </a:lvl1pPr>
            <a:lvl2pPr>
              <a:lnSpc>
                <a:spcPts val="2000"/>
              </a:lnSpc>
              <a:defRPr/>
            </a:lvl2pPr>
            <a:lvl3pPr>
              <a:lnSpc>
                <a:spcPts val="2000"/>
              </a:lnSpc>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16"/>
          <p:cNvSpPr>
            <a:spLocks noGrp="1"/>
          </p:cNvSpPr>
          <p:nvPr>
            <p:ph type="title"/>
          </p:nvPr>
        </p:nvSpPr>
        <p:spPr/>
        <p:txBody>
          <a:bodyPr/>
          <a:lstStyle/>
          <a:p>
            <a:r>
              <a:rPr lang="en-US"/>
              <a:t>Click to edit Master title style</a:t>
            </a:r>
            <a:endParaRPr lang="en-GB"/>
          </a:p>
        </p:txBody>
      </p:sp>
      <p:sp>
        <p:nvSpPr>
          <p:cNvPr id="18" name="Content Placeholder 3"/>
          <p:cNvSpPr>
            <a:spLocks noGrp="1"/>
          </p:cNvSpPr>
          <p:nvPr>
            <p:ph sz="half" idx="14"/>
          </p:nvPr>
        </p:nvSpPr>
        <p:spPr>
          <a:xfrm>
            <a:off x="9074209" y="1198799"/>
            <a:ext cx="2635647" cy="5109925"/>
          </a:xfrm>
        </p:spPr>
        <p:txBody>
          <a:bodyPr/>
          <a:lstStyle>
            <a:lvl1pPr>
              <a:lnSpc>
                <a:spcPts val="2000"/>
              </a:lnSpc>
              <a:defRPr/>
            </a:lvl1pPr>
            <a:lvl2pPr>
              <a:lnSpc>
                <a:spcPts val="2000"/>
              </a:lnSpc>
              <a:defRPr/>
            </a:lvl2pPr>
            <a:lvl3pPr>
              <a:lnSpc>
                <a:spcPts val="2000"/>
              </a:lnSpc>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3"/>
          <p:cNvSpPr>
            <a:spLocks noGrp="1"/>
          </p:cNvSpPr>
          <p:nvPr>
            <p:ph sz="quarter" idx="15"/>
          </p:nvPr>
        </p:nvSpPr>
        <p:spPr>
          <a:xfrm>
            <a:off x="3344081" y="1198799"/>
            <a:ext cx="2634832" cy="5109925"/>
          </a:xfrm>
        </p:spPr>
        <p:txBody>
          <a:bodyPr/>
          <a:lstStyle>
            <a:lvl1pPr>
              <a:lnSpc>
                <a:spcPts val="2000"/>
              </a:lnSpc>
              <a:defRPr/>
            </a:lvl1pPr>
            <a:lvl2pPr>
              <a:lnSpc>
                <a:spcPts val="2000"/>
              </a:lnSpc>
              <a:defRPr/>
            </a:lvl2pPr>
            <a:lvl3pPr>
              <a:lnSpc>
                <a:spcPts val="2000"/>
              </a:lnSpc>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28371075"/>
      </p:ext>
    </p:extLst>
  </p:cSld>
  <p:clrMapOvr>
    <a:masterClrMapping/>
  </p:clrMapOvr>
  <p:extLst>
    <p:ext uri="{DCECCB84-F9BA-43D5-87BE-67443E8EF086}">
      <p15:sldGuideLst xmlns:p15="http://schemas.microsoft.com/office/powerpoint/2012/main">
        <p15:guide id="0" pos="5722" userDrawn="1">
          <p15:clr>
            <a:srgbClr val="FBAE40"/>
          </p15:clr>
        </p15:guide>
        <p15:guide id="1" orient="horz" pos="2160">
          <p15:clr>
            <a:srgbClr val="FBAE40"/>
          </p15:clr>
        </p15:guide>
        <p15:guide id="2" pos="3908" userDrawn="1">
          <p15:clr>
            <a:srgbClr val="FBAE40"/>
          </p15:clr>
        </p15:guide>
        <p15:guide id="3" pos="209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alf Screen Layout">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8" y="0"/>
            <a:ext cx="6858000" cy="6858000"/>
          </a:xfrm>
          <a:prstGeom prst="rect">
            <a:avLst/>
          </a:prstGeom>
        </p:spPr>
      </p:pic>
      <p:sp>
        <p:nvSpPr>
          <p:cNvPr id="2" name="Title 1"/>
          <p:cNvSpPr>
            <a:spLocks noGrp="1"/>
          </p:cNvSpPr>
          <p:nvPr>
            <p:ph type="title"/>
          </p:nvPr>
        </p:nvSpPr>
        <p:spPr>
          <a:xfrm>
            <a:off x="478800" y="360000"/>
            <a:ext cx="5658492" cy="432000"/>
          </a:xfrm>
        </p:spPr>
        <p:txBody>
          <a:bodyPr/>
          <a:lstStyle>
            <a:lvl1pPr>
              <a:defRPr>
                <a:solidFill>
                  <a:schemeClr val="bg1"/>
                </a:solidFill>
              </a:defRPr>
            </a:lvl1pPr>
          </a:lstStyle>
          <a:p>
            <a:r>
              <a:rPr lang="en-US"/>
              <a:t>Click to edit Master title style</a:t>
            </a:r>
            <a:endParaRPr lang="en-GB"/>
          </a:p>
        </p:txBody>
      </p:sp>
      <p:sp>
        <p:nvSpPr>
          <p:cNvPr id="4" name="Footer Placeholder 3"/>
          <p:cNvSpPr>
            <a:spLocks noGrp="1"/>
          </p:cNvSpPr>
          <p:nvPr>
            <p:ph type="ftr" sz="quarter" idx="11"/>
          </p:nvPr>
        </p:nvSpPr>
        <p:spPr>
          <a:xfrm>
            <a:off x="10486503" y="6521541"/>
            <a:ext cx="1008000" cy="199934"/>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770F188E-274D-49B2-AB27-2F89665B2F20}" type="slidenum">
              <a:rPr lang="en-GB" smtClean="0"/>
              <a:t>‹#›</a:t>
            </a:fld>
            <a:endParaRPr lang="en-GB"/>
          </a:p>
        </p:txBody>
      </p:sp>
      <p:sp>
        <p:nvSpPr>
          <p:cNvPr id="8" name="Text Placeholder 7"/>
          <p:cNvSpPr>
            <a:spLocks noGrp="1"/>
          </p:cNvSpPr>
          <p:nvPr>
            <p:ph type="body" sz="quarter" idx="13"/>
          </p:nvPr>
        </p:nvSpPr>
        <p:spPr>
          <a:xfrm>
            <a:off x="479424" y="1451807"/>
            <a:ext cx="5616575" cy="4784725"/>
          </a:xfrm>
        </p:spPr>
        <p:txBody>
          <a:bodyPr/>
          <a:lstStyle>
            <a:lvl1pPr>
              <a:lnSpc>
                <a:spcPts val="3200"/>
              </a:lnSpc>
              <a:spcAft>
                <a:spcPts val="0"/>
              </a:spcAft>
              <a:defRPr sz="2200" b="0">
                <a:solidFill>
                  <a:schemeClr val="bg1"/>
                </a:solidFill>
                <a:latin typeface="+mj-lt"/>
              </a:defRPr>
            </a:lvl1pPr>
          </a:lstStyle>
          <a:p>
            <a:pPr lvl="0"/>
            <a:r>
              <a:rPr lang="en-US"/>
              <a:t>Edit Master text styles</a:t>
            </a:r>
          </a:p>
        </p:txBody>
      </p:sp>
      <p:sp>
        <p:nvSpPr>
          <p:cNvPr id="12" name="Text Placeholder 11"/>
          <p:cNvSpPr>
            <a:spLocks noGrp="1"/>
          </p:cNvSpPr>
          <p:nvPr>
            <p:ph type="body" sz="quarter" idx="14"/>
          </p:nvPr>
        </p:nvSpPr>
        <p:spPr>
          <a:xfrm>
            <a:off x="7779583" y="1524000"/>
            <a:ext cx="3952875" cy="4784724"/>
          </a:xfrm>
        </p:spPr>
        <p:txBody>
          <a:bodyPr/>
          <a:lstStyle>
            <a:lvl1pPr>
              <a:spcAft>
                <a:spcPts val="400"/>
              </a:spcAft>
              <a:defRPr sz="1600" b="0"/>
            </a:lvl1pPr>
            <a:lvl2pPr>
              <a:spcAft>
                <a:spcPts val="2400"/>
              </a:spcAft>
              <a:defRPr sz="1400"/>
            </a:lvl2pPr>
          </a:lstStyle>
          <a:p>
            <a:pPr lvl="0"/>
            <a:r>
              <a:rPr lang="en-US"/>
              <a:t>Edit Master text styles</a:t>
            </a:r>
          </a:p>
          <a:p>
            <a:pPr lvl="1"/>
            <a:r>
              <a:rPr lang="en-US"/>
              <a:t>Second level</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8" y="0"/>
            <a:ext cx="6858000" cy="6858000"/>
          </a:xfrm>
          <a:prstGeom prst="rect">
            <a:avLst/>
          </a:prstGeom>
        </p:spPr>
      </p:pic>
    </p:spTree>
    <p:extLst>
      <p:ext uri="{BB962C8B-B14F-4D97-AF65-F5344CB8AC3E}">
        <p14:creationId xmlns:p14="http://schemas.microsoft.com/office/powerpoint/2010/main" val="471220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9425" y="360000"/>
            <a:ext cx="11233150" cy="432000"/>
          </a:xfrm>
        </p:spPr>
        <p:txBody>
          <a:bodyPr/>
          <a:lstStyle/>
          <a:p>
            <a:r>
              <a:rPr lang="en-US"/>
              <a:t>Click to edit Master title style</a:t>
            </a:r>
            <a:endParaRPr lang="en-GB"/>
          </a:p>
        </p:txBody>
      </p:sp>
      <p:sp>
        <p:nvSpPr>
          <p:cNvPr id="6" name="Text Placeholder 7"/>
          <p:cNvSpPr>
            <a:spLocks noGrp="1"/>
          </p:cNvSpPr>
          <p:nvPr>
            <p:ph type="body" sz="quarter" idx="13" hasCustomPrompt="1"/>
          </p:nvPr>
        </p:nvSpPr>
        <p:spPr>
          <a:xfrm>
            <a:off x="489014" y="5992812"/>
            <a:ext cx="6240463" cy="423862"/>
          </a:xfrm>
        </p:spPr>
        <p:txBody>
          <a:bodyPr vert="horz" wrap="square" lIns="0" tIns="0" rIns="0" bIns="0" rtlCol="0" anchor="b">
            <a:noAutofit/>
          </a:bodyPr>
          <a:lstStyle>
            <a:lvl1pPr marL="0">
              <a:lnSpc>
                <a:spcPct val="100000"/>
              </a:lnSpc>
              <a:spcAft>
                <a:spcPts val="0"/>
              </a:spcAft>
              <a:defRPr lang="en-US" sz="900" b="0" baseline="0" dirty="0" smtClean="0">
                <a:solidFill>
                  <a:srgbClr val="685C45"/>
                </a:solidFill>
                <a:latin typeface="Calibri Light"/>
              </a:defRPr>
            </a:lvl1pPr>
          </a:lstStyle>
          <a:p>
            <a:pPr marL="12700" lvl="0"/>
            <a:r>
              <a:rPr lang="en-US"/>
              <a:t>Enter question / base details here. Text is bottom aligned and should appear in Calibri Light 9pt. Delete this text box if not required. If the text box is required in a different position, copy the text box and paste it into a different location. </a:t>
            </a:r>
          </a:p>
        </p:txBody>
      </p:sp>
      <p:sp>
        <p:nvSpPr>
          <p:cNvPr id="3" name="Slide Number Placeholder 5">
            <a:extLst>
              <a:ext uri="{FF2B5EF4-FFF2-40B4-BE49-F238E27FC236}">
                <a16:creationId xmlns:a16="http://schemas.microsoft.com/office/drawing/2014/main" id="{A22E4999-D869-B440-BB60-790F84A07046}"/>
              </a:ext>
            </a:extLst>
          </p:cNvPr>
          <p:cNvSpPr>
            <a:spLocks noGrp="1"/>
          </p:cNvSpPr>
          <p:nvPr>
            <p:ph type="sldNum" sz="quarter" idx="4"/>
          </p:nvPr>
        </p:nvSpPr>
        <p:spPr>
          <a:xfrm>
            <a:off x="11493856" y="6521541"/>
            <a:ext cx="216000" cy="199934"/>
          </a:xfrm>
          <a:prstGeom prst="rect">
            <a:avLst/>
          </a:prstGeom>
        </p:spPr>
        <p:txBody>
          <a:bodyPr vert="horz" lIns="0" tIns="0" rIns="0" bIns="0" rtlCol="0" anchor="ctr"/>
          <a:lstStyle>
            <a:lvl1pPr algn="r">
              <a:defRPr sz="1000">
                <a:solidFill>
                  <a:srgbClr val="685C45"/>
                </a:solidFill>
                <a:latin typeface="+mj-lt"/>
              </a:defRPr>
            </a:lvl1pPr>
          </a:lstStyle>
          <a:p>
            <a:fld id="{770F188E-274D-49B2-AB27-2F89665B2F20}" type="slidenum">
              <a:rPr lang="en-GB" smtClean="0"/>
              <a:pPr/>
              <a:t>‹#›</a:t>
            </a:fld>
            <a:endParaRPr lang="en-GB"/>
          </a:p>
        </p:txBody>
      </p:sp>
      <p:pic>
        <p:nvPicPr>
          <p:cNvPr id="7" name="Picture 6">
            <a:extLst>
              <a:ext uri="{FF2B5EF4-FFF2-40B4-BE49-F238E27FC236}">
                <a16:creationId xmlns:a16="http://schemas.microsoft.com/office/drawing/2014/main" id="{AC721769-8AE5-26FD-EA30-51B05803F2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8209" y="6564001"/>
            <a:ext cx="590400" cy="115013"/>
          </a:xfrm>
          <a:prstGeom prst="rect">
            <a:avLst/>
          </a:prstGeom>
        </p:spPr>
      </p:pic>
    </p:spTree>
    <p:extLst>
      <p:ext uri="{BB962C8B-B14F-4D97-AF65-F5344CB8AC3E}">
        <p14:creationId xmlns:p14="http://schemas.microsoft.com/office/powerpoint/2010/main" val="2774704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68384" y="3173477"/>
            <a:ext cx="2889504" cy="561600"/>
          </a:xfrm>
        </p:spPr>
        <p:txBody>
          <a:bodyPr lIns="0" tIns="0" rIns="0" bIns="0" anchor="t" anchorCtr="0">
            <a:noAutofit/>
          </a:bodyPr>
          <a:lstStyle>
            <a:lvl1pPr marL="0" algn="l">
              <a:lnSpc>
                <a:spcPct val="100000"/>
              </a:lnSpc>
              <a:spcBef>
                <a:spcPts val="0"/>
              </a:spcBef>
              <a:spcAft>
                <a:spcPts val="600"/>
              </a:spcAft>
              <a:defRPr lang="en-GB" sz="1100" b="0" i="0" spc="0" baseline="0" dirty="0">
                <a:solidFill>
                  <a:schemeClr val="bg1"/>
                </a:solidFill>
                <a:latin typeface="+mn-lt"/>
                <a:ea typeface="+mj-ea"/>
                <a:cs typeface="Calibri Light"/>
              </a:defRPr>
            </a:lvl1pPr>
          </a:lstStyle>
          <a:p>
            <a:r>
              <a:rPr lang="en-US"/>
              <a:t>Click to edit Master title style</a:t>
            </a:r>
            <a:endParaRPr lang="en-GB"/>
          </a:p>
        </p:txBody>
      </p:sp>
      <p:sp>
        <p:nvSpPr>
          <p:cNvPr id="3" name="Subtitle 2"/>
          <p:cNvSpPr>
            <a:spLocks noGrp="1"/>
          </p:cNvSpPr>
          <p:nvPr>
            <p:ph type="subTitle" idx="1"/>
          </p:nvPr>
        </p:nvSpPr>
        <p:spPr>
          <a:xfrm>
            <a:off x="9168384" y="3873357"/>
            <a:ext cx="2889504" cy="488578"/>
          </a:xfrm>
        </p:spPr>
        <p:txBody>
          <a:bodyPr lIns="0" tIns="0" rIns="0" bIns="0" anchor="t" anchorCtr="0">
            <a:noAutofit/>
          </a:bodyPr>
          <a:lstStyle>
            <a:lvl1pPr marL="0" indent="0" algn="l">
              <a:lnSpc>
                <a:spcPct val="100000"/>
              </a:lnSpc>
              <a:spcBef>
                <a:spcPts val="0"/>
              </a:spcBef>
              <a:spcAft>
                <a:spcPts val="300"/>
              </a:spcAft>
              <a:buNone/>
              <a:defRPr sz="1100" b="0"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Subtitle 2"/>
          <p:cNvSpPr txBox="1">
            <a:spLocks/>
          </p:cNvSpPr>
          <p:nvPr/>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16" name="Text Placeholder 5"/>
          <p:cNvSpPr>
            <a:spLocks noGrp="1"/>
          </p:cNvSpPr>
          <p:nvPr>
            <p:ph type="body" sz="quarter" idx="10"/>
          </p:nvPr>
        </p:nvSpPr>
        <p:spPr>
          <a:xfrm>
            <a:off x="9167813" y="4535489"/>
            <a:ext cx="2890837" cy="1016154"/>
          </a:xfrm>
        </p:spPr>
        <p:txBody>
          <a:bodyPr/>
          <a:lstStyle>
            <a:lvl1pPr marL="0" marR="5080" indent="0" algn="l" defTabSz="914400" rtl="0" eaLnBrk="1" latinLnBrk="0" hangingPunct="1">
              <a:lnSpc>
                <a:spcPct val="100000"/>
              </a:lnSpc>
              <a:spcBef>
                <a:spcPts val="0"/>
              </a:spcBef>
              <a:spcAft>
                <a:spcPts val="300"/>
              </a:spcAft>
              <a:buFont typeface="Arial" panose="020B0604020202020204" pitchFamily="34" charset="0"/>
              <a:buNone/>
              <a:defRPr lang="en-US" sz="1100" b="0" kern="1200" spc="0" baseline="0" dirty="0" smtClean="0">
                <a:solidFill>
                  <a:schemeClr val="bg1"/>
                </a:solidFill>
                <a:latin typeface="+mn-lt"/>
                <a:ea typeface="+mn-ea"/>
                <a:cs typeface="Calibri Light"/>
              </a:defRPr>
            </a:lvl1pPr>
          </a:lstStyle>
          <a:p>
            <a:pPr lvl="0"/>
            <a:r>
              <a:rPr lang="en-US"/>
              <a:t>Edit Master text styles</a:t>
            </a:r>
          </a:p>
        </p:txBody>
      </p:sp>
      <p:sp>
        <p:nvSpPr>
          <p:cNvPr id="17" name="object 6"/>
          <p:cNvSpPr/>
          <p:nvPr/>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18" name="object 7"/>
          <p:cNvSpPr/>
          <p:nvPr/>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19" name="object 8"/>
          <p:cNvSpPr/>
          <p:nvPr/>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r="-9" b="-19"/>
          <a:stretch/>
        </p:blipFill>
        <p:spPr>
          <a:xfrm>
            <a:off x="-45720" y="-45720"/>
            <a:ext cx="7334905" cy="5567856"/>
          </a:xfrm>
          <a:prstGeom prst="rect">
            <a:avLst/>
          </a:prstGeom>
        </p:spPr>
      </p:pic>
      <p:sp>
        <p:nvSpPr>
          <p:cNvPr id="15" name="Subtitle 2"/>
          <p:cNvSpPr txBox="1">
            <a:spLocks/>
          </p:cNvSpPr>
          <p:nvPr userDrawn="1"/>
        </p:nvSpPr>
        <p:spPr>
          <a:xfrm>
            <a:off x="9387840" y="5778021"/>
            <a:ext cx="2414016" cy="87299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illuminas.com</a:t>
            </a: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linkedin.com/company/illuminas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a:p>
            <a:pPr marL="0" marR="5080" lvl="0" indent="0" algn="l" defTabSz="914400" rtl="0" eaLnBrk="1" fontAlgn="auto" latinLnBrk="0" hangingPunct="1">
              <a:lnSpc>
                <a:spcPct val="100000"/>
              </a:lnSpc>
              <a:spcBef>
                <a:spcPts val="0"/>
              </a:spcBef>
              <a:spcAft>
                <a:spcPts val="450"/>
              </a:spcAft>
              <a:buClrTx/>
              <a:buSzTx/>
              <a:buFontTx/>
              <a:buNone/>
              <a:tabLst/>
              <a:defRPr/>
            </a:pPr>
            <a:r>
              <a:rPr kumimoji="0" lang="en-GB" sz="1100" b="0" i="0" u="none" strike="noStrike" kern="1200" cap="none" spc="0" normalizeH="0" baseline="0" noProof="0">
                <a:ln>
                  <a:noFill/>
                </a:ln>
                <a:solidFill>
                  <a:srgbClr val="FFFFFF"/>
                </a:solidFill>
                <a:effectLst/>
                <a:uLnTx/>
                <a:uFillTx/>
                <a:latin typeface="+mn-lt"/>
                <a:ea typeface="+mn-ea"/>
                <a:cs typeface="Calibri"/>
              </a:rPr>
              <a:t>@Illuminas</a:t>
            </a:r>
            <a:endParaRPr kumimoji="0" lang="en-GB" sz="1100" b="0" i="0" u="none" strike="noStrike" kern="1200" cap="none" spc="0" normalizeH="0" baseline="0" noProof="0">
              <a:ln>
                <a:noFill/>
              </a:ln>
              <a:solidFill>
                <a:prstClr val="black"/>
              </a:solidFill>
              <a:effectLst/>
              <a:uLnTx/>
              <a:uFillTx/>
              <a:latin typeface="+mn-lt"/>
              <a:ea typeface="+mn-ea"/>
              <a:cs typeface="Calibri"/>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68383" y="6012011"/>
            <a:ext cx="154800" cy="154800"/>
          </a:xfrm>
          <a:prstGeom prst="rect">
            <a:avLst/>
          </a:prstGeom>
        </p:spPr>
      </p:pic>
      <p:pic>
        <p:nvPicPr>
          <p:cNvPr id="22" name="Picture 2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68384" y="6242833"/>
            <a:ext cx="154800" cy="154800"/>
          </a:xfrm>
          <a:prstGeom prst="rect">
            <a:avLst/>
          </a:prstGeom>
        </p:spPr>
      </p:pic>
      <p:pic>
        <p:nvPicPr>
          <p:cNvPr id="24" name="Picture 2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168383" y="5781191"/>
            <a:ext cx="154800" cy="154800"/>
          </a:xfrm>
          <a:prstGeom prst="rect">
            <a:avLst/>
          </a:prstGeom>
        </p:spPr>
      </p:pic>
      <p:sp>
        <p:nvSpPr>
          <p:cNvPr id="25" name="object 6"/>
          <p:cNvSpPr/>
          <p:nvPr userDrawn="1"/>
        </p:nvSpPr>
        <p:spPr>
          <a:xfrm>
            <a:off x="9177005" y="5522136"/>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26" name="object 7"/>
          <p:cNvSpPr/>
          <p:nvPr userDrawn="1"/>
        </p:nvSpPr>
        <p:spPr>
          <a:xfrm>
            <a:off x="9177005" y="3030742"/>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sp>
        <p:nvSpPr>
          <p:cNvPr id="27" name="object 8"/>
          <p:cNvSpPr/>
          <p:nvPr userDrawn="1"/>
        </p:nvSpPr>
        <p:spPr>
          <a:xfrm>
            <a:off x="9177005" y="3719263"/>
            <a:ext cx="3080897" cy="0"/>
          </a:xfrm>
          <a:custGeom>
            <a:avLst/>
            <a:gdLst/>
            <a:ahLst/>
            <a:cxnLst/>
            <a:rect l="l" t="t" r="r" b="b"/>
            <a:pathLst>
              <a:path w="4975859">
                <a:moveTo>
                  <a:pt x="0" y="0"/>
                </a:moveTo>
                <a:lnTo>
                  <a:pt x="4975764" y="0"/>
                </a:lnTo>
              </a:path>
            </a:pathLst>
          </a:custGeom>
          <a:ln w="12565">
            <a:solidFill>
              <a:srgbClr val="FFFFFF"/>
            </a:solidFill>
          </a:ln>
        </p:spPr>
        <p:txBody>
          <a:bodyPr wrap="square" lIns="0" tIns="0" rIns="0" bIns="0" rtlCol="0"/>
          <a:lstStyle/>
          <a:p>
            <a:endParaRPr sz="1200"/>
          </a:p>
        </p:txBody>
      </p:sp>
      <p:pic>
        <p:nvPicPr>
          <p:cNvPr id="29" name="Picture 28"/>
          <p:cNvPicPr>
            <a:picLocks noChangeAspect="1"/>
          </p:cNvPicPr>
          <p:nvPr userDrawn="1"/>
        </p:nvPicPr>
        <p:blipFill rotWithShape="1">
          <a:blip r:embed="rId6" cstate="print">
            <a:extLst>
              <a:ext uri="{28A0092B-C50C-407E-A947-70E740481C1C}">
                <a14:useLocalDpi xmlns:a14="http://schemas.microsoft.com/office/drawing/2010/main" val="0"/>
              </a:ext>
            </a:extLst>
          </a:blip>
          <a:srcRect r="-9" b="-19"/>
          <a:stretch/>
        </p:blipFill>
        <p:spPr>
          <a:xfrm>
            <a:off x="-45720" y="-45720"/>
            <a:ext cx="7334905" cy="5567856"/>
          </a:xfrm>
          <a:prstGeom prst="rect">
            <a:avLst/>
          </a:prstGeom>
        </p:spPr>
      </p:pic>
      <p:pic>
        <p:nvPicPr>
          <p:cNvPr id="30" name="Picture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68385" y="1678569"/>
            <a:ext cx="2624432" cy="659015"/>
          </a:xfrm>
          <a:prstGeom prst="rect">
            <a:avLst/>
          </a:prstGeom>
        </p:spPr>
      </p:pic>
    </p:spTree>
    <p:extLst>
      <p:ext uri="{BB962C8B-B14F-4D97-AF65-F5344CB8AC3E}">
        <p14:creationId xmlns:p14="http://schemas.microsoft.com/office/powerpoint/2010/main" val="3351249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313919" cy="685799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8792463" y="1677923"/>
            <a:ext cx="2624328" cy="659891"/>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9177528" y="5515355"/>
            <a:ext cx="3014980" cy="12700"/>
          </a:xfrm>
          <a:custGeom>
            <a:avLst/>
            <a:gdLst/>
            <a:ahLst/>
            <a:cxnLst/>
            <a:rect l="l" t="t" r="r" b="b"/>
            <a:pathLst>
              <a:path w="3014979" h="12700">
                <a:moveTo>
                  <a:pt x="0" y="12192"/>
                </a:moveTo>
                <a:lnTo>
                  <a:pt x="3014472" y="12192"/>
                </a:lnTo>
                <a:lnTo>
                  <a:pt x="3014472" y="0"/>
                </a:lnTo>
                <a:lnTo>
                  <a:pt x="0" y="0"/>
                </a:lnTo>
                <a:lnTo>
                  <a:pt x="0" y="12192"/>
                </a:lnTo>
                <a:close/>
              </a:path>
            </a:pathLst>
          </a:custGeom>
          <a:solidFill>
            <a:srgbClr val="FFFFFF"/>
          </a:solidFill>
        </p:spPr>
        <p:txBody>
          <a:bodyPr wrap="square" lIns="0" tIns="0" rIns="0" bIns="0" rtlCol="0"/>
          <a:lstStyle/>
          <a:p>
            <a:endParaRPr/>
          </a:p>
        </p:txBody>
      </p:sp>
      <p:sp>
        <p:nvSpPr>
          <p:cNvPr id="19" name="bk object 19"/>
          <p:cNvSpPr/>
          <p:nvPr/>
        </p:nvSpPr>
        <p:spPr>
          <a:xfrm>
            <a:off x="9177528" y="3025139"/>
            <a:ext cx="3014980" cy="12700"/>
          </a:xfrm>
          <a:custGeom>
            <a:avLst/>
            <a:gdLst/>
            <a:ahLst/>
            <a:cxnLst/>
            <a:rect l="l" t="t" r="r" b="b"/>
            <a:pathLst>
              <a:path w="3014979" h="12700">
                <a:moveTo>
                  <a:pt x="0" y="12192"/>
                </a:moveTo>
                <a:lnTo>
                  <a:pt x="3014472" y="12192"/>
                </a:lnTo>
                <a:lnTo>
                  <a:pt x="3014472" y="0"/>
                </a:lnTo>
                <a:lnTo>
                  <a:pt x="0" y="0"/>
                </a:lnTo>
                <a:lnTo>
                  <a:pt x="0" y="12192"/>
                </a:lnTo>
                <a:close/>
              </a:path>
            </a:pathLst>
          </a:custGeom>
          <a:solidFill>
            <a:srgbClr val="FFFFFF"/>
          </a:solidFill>
        </p:spPr>
        <p:txBody>
          <a:bodyPr wrap="square" lIns="0" tIns="0" rIns="0" bIns="0" rtlCol="0"/>
          <a:lstStyle/>
          <a:p>
            <a:endParaRPr/>
          </a:p>
        </p:txBody>
      </p:sp>
      <p:sp>
        <p:nvSpPr>
          <p:cNvPr id="21" name="bk object 21"/>
          <p:cNvSpPr/>
          <p:nvPr/>
        </p:nvSpPr>
        <p:spPr>
          <a:xfrm>
            <a:off x="9177528" y="4401311"/>
            <a:ext cx="3014980" cy="12700"/>
          </a:xfrm>
          <a:custGeom>
            <a:avLst/>
            <a:gdLst/>
            <a:ahLst/>
            <a:cxnLst/>
            <a:rect l="l" t="t" r="r" b="b"/>
            <a:pathLst>
              <a:path w="3014979" h="12700">
                <a:moveTo>
                  <a:pt x="0" y="12191"/>
                </a:moveTo>
                <a:lnTo>
                  <a:pt x="3014472" y="12191"/>
                </a:lnTo>
                <a:lnTo>
                  <a:pt x="3014472" y="0"/>
                </a:lnTo>
                <a:lnTo>
                  <a:pt x="0" y="0"/>
                </a:lnTo>
                <a:lnTo>
                  <a:pt x="0" y="12191"/>
                </a:lnTo>
                <a:close/>
              </a:path>
            </a:pathLst>
          </a:custGeom>
          <a:solidFill>
            <a:srgbClr val="FFFFFF"/>
          </a:solidFill>
        </p:spPr>
        <p:txBody>
          <a:bodyPr wrap="square" lIns="0" tIns="0" rIns="0" bIns="0" rtlCol="0"/>
          <a:lstStyle/>
          <a:p>
            <a:endParaRPr/>
          </a:p>
        </p:txBody>
      </p:sp>
      <p:sp>
        <p:nvSpPr>
          <p:cNvPr id="22" name="bk object 22"/>
          <p:cNvSpPr/>
          <p:nvPr/>
        </p:nvSpPr>
        <p:spPr>
          <a:xfrm>
            <a:off x="8853423" y="6012179"/>
            <a:ext cx="155448" cy="153923"/>
          </a:xfrm>
          <a:prstGeom prst="rect">
            <a:avLst/>
          </a:prstGeom>
          <a:blipFill>
            <a:blip r:embed="rId4" cstate="print"/>
            <a:stretch>
              <a:fillRect/>
            </a:stretch>
          </a:blipFill>
        </p:spPr>
        <p:txBody>
          <a:bodyPr wrap="square" lIns="0" tIns="0" rIns="0" bIns="0" rtlCol="0"/>
          <a:lstStyle/>
          <a:p>
            <a:endParaRPr/>
          </a:p>
        </p:txBody>
      </p:sp>
      <p:sp>
        <p:nvSpPr>
          <p:cNvPr id="23" name="bk object 23"/>
          <p:cNvSpPr/>
          <p:nvPr/>
        </p:nvSpPr>
        <p:spPr>
          <a:xfrm>
            <a:off x="8853423" y="6242303"/>
            <a:ext cx="155448" cy="155448"/>
          </a:xfrm>
          <a:prstGeom prst="rect">
            <a:avLst/>
          </a:prstGeom>
          <a:blipFill>
            <a:blip r:embed="rId5" cstate="print"/>
            <a:stretch>
              <a:fillRect/>
            </a:stretch>
          </a:blipFill>
        </p:spPr>
        <p:txBody>
          <a:bodyPr wrap="square" lIns="0" tIns="0" rIns="0" bIns="0" rtlCol="0"/>
          <a:lstStyle/>
          <a:p>
            <a:endParaRPr/>
          </a:p>
        </p:txBody>
      </p:sp>
      <p:sp>
        <p:nvSpPr>
          <p:cNvPr id="24" name="bk object 24"/>
          <p:cNvSpPr/>
          <p:nvPr/>
        </p:nvSpPr>
        <p:spPr>
          <a:xfrm>
            <a:off x="8853423" y="5780532"/>
            <a:ext cx="155448" cy="155447"/>
          </a:xfrm>
          <a:prstGeom prst="rect">
            <a:avLst/>
          </a:prstGeom>
          <a:blipFill>
            <a:blip r:embed="rId6" cstate="print"/>
            <a:stretch>
              <a:fillRect/>
            </a:stretch>
          </a:blipFill>
        </p:spPr>
        <p:txBody>
          <a:bodyPr wrap="square" lIns="0" tIns="0" rIns="0" bIns="0" rtlCol="0"/>
          <a:lstStyle/>
          <a:p>
            <a:endParaRPr/>
          </a:p>
        </p:txBody>
      </p:sp>
      <p:sp>
        <p:nvSpPr>
          <p:cNvPr id="2" name="Holder 2"/>
          <p:cNvSpPr>
            <a:spLocks noGrp="1"/>
          </p:cNvSpPr>
          <p:nvPr>
            <p:ph type="ftr" sz="quarter" idx="5"/>
          </p:nvPr>
        </p:nvSpPr>
        <p:spPr>
          <a:xfrm>
            <a:off x="10486503" y="6521541"/>
            <a:ext cx="1008000" cy="199934"/>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7918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7.jpe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image" Target="../media/image1.png"/><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358815"/>
            <a:ext cx="11233150" cy="430725"/>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489014" y="1162249"/>
            <a:ext cx="11223562" cy="5254425"/>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1493856" y="6521541"/>
            <a:ext cx="216000" cy="199934"/>
          </a:xfrm>
          <a:prstGeom prst="rect">
            <a:avLst/>
          </a:prstGeom>
        </p:spPr>
        <p:txBody>
          <a:bodyPr vert="horz" lIns="0" tIns="0" rIns="0" bIns="0" rtlCol="0" anchor="ctr"/>
          <a:lstStyle>
            <a:lvl1pPr algn="r">
              <a:defRPr sz="1000">
                <a:solidFill>
                  <a:srgbClr val="685C45"/>
                </a:solidFill>
                <a:latin typeface="+mj-lt"/>
              </a:defRPr>
            </a:lvl1pPr>
          </a:lstStyle>
          <a:p>
            <a:fld id="{770F188E-274D-49B2-AB27-2F89665B2F20}" type="slidenum">
              <a:rPr lang="en-GB" smtClean="0"/>
              <a:pPr/>
              <a:t>‹#›</a:t>
            </a:fld>
            <a:endParaRPr lang="en-GB"/>
          </a:p>
        </p:txBody>
      </p:sp>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896103" y="6621508"/>
            <a:ext cx="590400" cy="115013"/>
          </a:xfrm>
          <a:prstGeom prst="rect">
            <a:avLst/>
          </a:prstGeom>
        </p:spPr>
      </p:pic>
      <p:pic>
        <p:nvPicPr>
          <p:cNvPr id="4" name="Picture 4" descr="Image result for transport focus logo">
            <a:extLst>
              <a:ext uri="{FF2B5EF4-FFF2-40B4-BE49-F238E27FC236}">
                <a16:creationId xmlns:a16="http://schemas.microsoft.com/office/drawing/2014/main" id="{2DA3C9EB-560C-C371-EB84-53D48D8894C2}"/>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521611" y="6483145"/>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9938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9" r:id="rId3"/>
    <p:sldLayoutId id="2147483691" r:id="rId4"/>
    <p:sldLayoutId id="2147483697" r:id="rId5"/>
    <p:sldLayoutId id="2147483702" r:id="rId6"/>
    <p:sldLayoutId id="2147483703" r:id="rId7"/>
    <p:sldLayoutId id="2147483707" r:id="rId8"/>
    <p:sldLayoutId id="2147483708" r:id="rId9"/>
    <p:sldLayoutId id="2147483709" r:id="rId10"/>
  </p:sldLayoutIdLst>
  <p:hf hdr="0" dt="0"/>
  <p:txStyles>
    <p:titleStyle>
      <a:lvl1pPr marL="0" algn="l" defTabSz="914400" rtl="0" eaLnBrk="1" latinLnBrk="0" hangingPunct="1">
        <a:lnSpc>
          <a:spcPts val="2900"/>
        </a:lnSpc>
        <a:spcBef>
          <a:spcPct val="0"/>
        </a:spcBef>
        <a:buNone/>
        <a:defRPr lang="en-GB" sz="2600" b="0" i="0" kern="1200" spc="-50" baseline="0" dirty="0">
          <a:solidFill>
            <a:schemeClr val="accent1"/>
          </a:solidFill>
          <a:latin typeface="Calibri Light"/>
          <a:ea typeface="+mj-ea"/>
          <a:cs typeface="Calibri Light"/>
        </a:defRPr>
      </a:lvl1pPr>
    </p:titleStyle>
    <p:bodyStyle>
      <a:lvl1pPr marL="0" marR="5080" indent="0" algn="l" defTabSz="914400" rtl="0" eaLnBrk="1" latinLnBrk="0" hangingPunct="1">
        <a:lnSpc>
          <a:spcPts val="1800"/>
        </a:lnSpc>
        <a:spcBef>
          <a:spcPts val="0"/>
        </a:spcBef>
        <a:spcAft>
          <a:spcPts val="1000"/>
        </a:spcAft>
        <a:buFont typeface="Arial" panose="020B0604020202020204" pitchFamily="34" charset="0"/>
        <a:buNone/>
        <a:defRPr lang="en-US" sz="1400" b="1" kern="1200" spc="10" dirty="0" smtClean="0">
          <a:solidFill>
            <a:schemeClr val="accent1"/>
          </a:solidFill>
          <a:latin typeface="+mn-lt"/>
          <a:ea typeface="+mn-ea"/>
          <a:cs typeface="Calibri Light"/>
        </a:defRPr>
      </a:lvl1pPr>
      <a:lvl2pPr marL="0" indent="0" algn="l" defTabSz="914400" rtl="0" eaLnBrk="1" latinLnBrk="0" hangingPunct="1">
        <a:lnSpc>
          <a:spcPts val="1800"/>
        </a:lnSpc>
        <a:spcBef>
          <a:spcPts val="0"/>
        </a:spcBef>
        <a:spcAft>
          <a:spcPts val="500"/>
        </a:spcAft>
        <a:buClr>
          <a:srgbClr val="FF5200"/>
        </a:buClr>
        <a:buFont typeface="Calibri" panose="020F0502020204030204" pitchFamily="34" charset="0"/>
        <a:buNone/>
        <a:defRPr sz="1400" kern="1200">
          <a:solidFill>
            <a:schemeClr val="tx1"/>
          </a:solidFill>
          <a:latin typeface="+mj-lt"/>
          <a:ea typeface="+mn-ea"/>
          <a:cs typeface="+mn-cs"/>
        </a:defRPr>
      </a:lvl2pPr>
      <a:lvl3pPr marL="180000" indent="-180000" algn="l" defTabSz="914400" rtl="0" eaLnBrk="1" latinLnBrk="0" hangingPunct="1">
        <a:lnSpc>
          <a:spcPts val="1800"/>
        </a:lnSpc>
        <a:spcBef>
          <a:spcPts val="0"/>
        </a:spcBef>
        <a:spcAft>
          <a:spcPts val="500"/>
        </a:spcAft>
        <a:buClr>
          <a:srgbClr val="FF5200"/>
        </a:buClr>
        <a:buFont typeface="Calibri" panose="020F0502020204030204" pitchFamily="34" charset="0"/>
        <a:buChar char="–"/>
        <a:defRPr sz="1400" kern="1200">
          <a:solidFill>
            <a:schemeClr val="tx1"/>
          </a:solidFill>
          <a:latin typeface="+mj-lt"/>
          <a:ea typeface="+mn-ea"/>
          <a:cs typeface="+mn-cs"/>
        </a:defRPr>
      </a:lvl3pPr>
      <a:lvl4pPr marL="0" indent="0" algn="l" defTabSz="914400" rtl="0" eaLnBrk="1" latinLnBrk="0" hangingPunct="1">
        <a:lnSpc>
          <a:spcPts val="1600"/>
        </a:lnSpc>
        <a:spcBef>
          <a:spcPts val="400"/>
        </a:spcBef>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600"/>
        </a:lnSpc>
        <a:spcBef>
          <a:spcPts val="0"/>
        </a:spcBef>
        <a:spcAft>
          <a:spcPts val="40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orient="horz" pos="436">
          <p15:clr>
            <a:srgbClr val="F26B43"/>
          </p15:clr>
        </p15:guide>
        <p15:guide id="2" pos="3840" userDrawn="1">
          <p15:clr>
            <a:srgbClr val="F26B43"/>
          </p15:clr>
        </p15:guide>
        <p15:guide id="3" orient="horz" pos="4042" userDrawn="1">
          <p15:clr>
            <a:srgbClr val="F26B43"/>
          </p15:clr>
        </p15:guide>
        <p15:guide id="4" orient="horz" pos="754" userDrawn="1">
          <p15:clr>
            <a:srgbClr val="F26B43"/>
          </p15:clr>
        </p15:guide>
        <p15:guide id="5" pos="302" userDrawn="1">
          <p15:clr>
            <a:srgbClr val="F26B43"/>
          </p15:clr>
        </p15:guide>
        <p15:guide id="6" pos="73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4" name="fr"/>
          <p:cNvSpPr txBox="1"/>
          <p:nvPr/>
        </p:nvSpPr>
        <p:spPr>
          <a:xfrm>
            <a:off x="0" y="6680201"/>
            <a:ext cx="12192000" cy="207963"/>
          </a:xfrm>
          <a:prstGeom prst="rect">
            <a:avLst/>
          </a:prstGeom>
          <a:noFill/>
        </p:spPr>
        <p:txBody>
          <a:bodyPr>
            <a:spAutoFit/>
          </a:bodyPr>
          <a:lstStyle/>
          <a:p>
            <a:pPr algn="r" fontAlgn="auto">
              <a:spcBef>
                <a:spcPts val="0"/>
              </a:spcBef>
              <a:spcAft>
                <a:spcPts val="0"/>
              </a:spcAft>
              <a:defRPr/>
            </a:pPr>
            <a:endParaRPr lang="en-GB" sz="750">
              <a:solidFill>
                <a:srgbClr val="000000"/>
              </a:solidFill>
              <a:latin typeface="arial unicode ms"/>
              <a:cs typeface="+mn-cs"/>
            </a:endParaRPr>
          </a:p>
        </p:txBody>
      </p:sp>
    </p:spTree>
    <p:extLst>
      <p:ext uri="{BB962C8B-B14F-4D97-AF65-F5344CB8AC3E}">
        <p14:creationId xmlns:p14="http://schemas.microsoft.com/office/powerpoint/2010/main" val="355085304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Lst>
  <p:hf hdr="0" dt="0"/>
  <p:txStyles>
    <p:title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358815"/>
            <a:ext cx="11233150" cy="430725"/>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489014" y="1162249"/>
            <a:ext cx="11223562" cy="525442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1493856" y="6521541"/>
            <a:ext cx="216000" cy="199934"/>
          </a:xfrm>
          <a:prstGeom prst="rect">
            <a:avLst/>
          </a:prstGeom>
        </p:spPr>
        <p:txBody>
          <a:bodyPr vert="horz" lIns="0" tIns="0" rIns="0" bIns="0" rtlCol="0" anchor="ctr"/>
          <a:lstStyle>
            <a:lvl1pPr algn="r">
              <a:defRPr sz="1000">
                <a:solidFill>
                  <a:srgbClr val="685C45"/>
                </a:solidFill>
                <a:latin typeface="+mj-lt"/>
              </a:defRPr>
            </a:lvl1pPr>
          </a:lstStyle>
          <a:p>
            <a:fld id="{770F188E-274D-49B2-AB27-2F89665B2F20}" type="slidenum">
              <a:rPr lang="en-GB" smtClean="0"/>
              <a:pPr/>
              <a:t>‹#›</a:t>
            </a:fld>
            <a:endParaRPr lang="en-GB"/>
          </a:p>
        </p:txBody>
      </p:sp>
      <p:pic>
        <p:nvPicPr>
          <p:cNvPr id="10" name="Picture 9"/>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844361" y="6594467"/>
            <a:ext cx="590400" cy="115013"/>
          </a:xfrm>
          <a:prstGeom prst="rect">
            <a:avLst/>
          </a:prstGeom>
        </p:spPr>
      </p:pic>
      <p:pic>
        <p:nvPicPr>
          <p:cNvPr id="4" name="Picture 4" descr="Image result for transport focus logo">
            <a:extLst>
              <a:ext uri="{FF2B5EF4-FFF2-40B4-BE49-F238E27FC236}">
                <a16:creationId xmlns:a16="http://schemas.microsoft.com/office/drawing/2014/main" id="{58712628-701C-FFBB-5CE7-15ABA35248D4}"/>
              </a:ext>
            </a:extLst>
          </p:cNvPr>
          <p:cNvPicPr>
            <a:picLocks noChangeAspect="1" noChangeArrowheads="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10495740" y="6452837"/>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03829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Lst>
  <p:hf hdr="0" dt="0"/>
  <p:txStyles>
    <p:titleStyle>
      <a:lvl1pPr marL="0" algn="l" defTabSz="914400" rtl="0" eaLnBrk="1" latinLnBrk="0" hangingPunct="1">
        <a:lnSpc>
          <a:spcPts val="2900"/>
        </a:lnSpc>
        <a:spcBef>
          <a:spcPct val="0"/>
        </a:spcBef>
        <a:buNone/>
        <a:defRPr lang="en-GB" sz="2600" b="0" i="0" kern="1200" spc="-50" baseline="0" dirty="0">
          <a:solidFill>
            <a:schemeClr val="accent1"/>
          </a:solidFill>
          <a:latin typeface="Calibri Light"/>
          <a:ea typeface="+mj-ea"/>
          <a:cs typeface="Calibri Light"/>
        </a:defRPr>
      </a:lvl1pPr>
    </p:titleStyle>
    <p:bodyStyle>
      <a:lvl1pPr marL="0" marR="5080" indent="0" algn="l" defTabSz="914400" rtl="0" eaLnBrk="1" latinLnBrk="0" hangingPunct="1">
        <a:lnSpc>
          <a:spcPts val="1800"/>
        </a:lnSpc>
        <a:spcBef>
          <a:spcPts val="0"/>
        </a:spcBef>
        <a:spcAft>
          <a:spcPts val="1000"/>
        </a:spcAft>
        <a:buFont typeface="Arial" panose="020B0604020202020204" pitchFamily="34" charset="0"/>
        <a:buNone/>
        <a:defRPr lang="en-US" sz="1400" b="1" kern="1200" spc="10" dirty="0" smtClean="0">
          <a:solidFill>
            <a:schemeClr val="accent1"/>
          </a:solidFill>
          <a:latin typeface="+mn-lt"/>
          <a:ea typeface="+mn-ea"/>
          <a:cs typeface="Calibri Light"/>
        </a:defRPr>
      </a:lvl1pPr>
      <a:lvl2pPr marL="0" indent="0" algn="l" defTabSz="914400" rtl="0" eaLnBrk="1" latinLnBrk="0" hangingPunct="1">
        <a:lnSpc>
          <a:spcPts val="1800"/>
        </a:lnSpc>
        <a:spcBef>
          <a:spcPts val="0"/>
        </a:spcBef>
        <a:spcAft>
          <a:spcPts val="500"/>
        </a:spcAft>
        <a:buClr>
          <a:srgbClr val="FF5200"/>
        </a:buClr>
        <a:buFont typeface="Calibri" panose="020F0502020204030204" pitchFamily="34" charset="0"/>
        <a:buNone/>
        <a:defRPr sz="1400" kern="1200">
          <a:solidFill>
            <a:schemeClr val="tx1"/>
          </a:solidFill>
          <a:latin typeface="+mj-lt"/>
          <a:ea typeface="+mn-ea"/>
          <a:cs typeface="+mn-cs"/>
        </a:defRPr>
      </a:lvl2pPr>
      <a:lvl3pPr marL="180000" indent="-180000" algn="l" defTabSz="914400" rtl="0" eaLnBrk="1" latinLnBrk="0" hangingPunct="1">
        <a:lnSpc>
          <a:spcPts val="1800"/>
        </a:lnSpc>
        <a:spcBef>
          <a:spcPts val="0"/>
        </a:spcBef>
        <a:spcAft>
          <a:spcPts val="500"/>
        </a:spcAft>
        <a:buClr>
          <a:srgbClr val="FF5200"/>
        </a:buClr>
        <a:buFont typeface="Calibri" panose="020F0502020204030204" pitchFamily="34" charset="0"/>
        <a:buChar char="–"/>
        <a:defRPr sz="1400" kern="1200">
          <a:solidFill>
            <a:schemeClr val="tx1"/>
          </a:solidFill>
          <a:latin typeface="+mj-lt"/>
          <a:ea typeface="+mn-ea"/>
          <a:cs typeface="+mn-cs"/>
        </a:defRPr>
      </a:lvl3pPr>
      <a:lvl4pPr marL="0" indent="0" algn="l" defTabSz="914400" rtl="0" eaLnBrk="1" latinLnBrk="0" hangingPunct="1">
        <a:lnSpc>
          <a:spcPts val="1600"/>
        </a:lnSpc>
        <a:spcBef>
          <a:spcPts val="400"/>
        </a:spcBef>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600"/>
        </a:lnSpc>
        <a:spcBef>
          <a:spcPts val="0"/>
        </a:spcBef>
        <a:spcAft>
          <a:spcPts val="40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42">
          <p15:clr>
            <a:srgbClr val="F26B43"/>
          </p15:clr>
        </p15:guide>
        <p15:guide id="4" orient="horz" pos="754">
          <p15:clr>
            <a:srgbClr val="F26B43"/>
          </p15:clr>
        </p15:guide>
        <p15:guide id="5" pos="302">
          <p15:clr>
            <a:srgbClr val="F26B43"/>
          </p15:clr>
        </p15:guide>
        <p15:guide id="6" pos="7378">
          <p15:clr>
            <a:srgbClr val="F26B43"/>
          </p15:clr>
        </p15:guide>
        <p15:guide id="7" orient="horz" pos="4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victoria.maxey@illuminas.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hyperlink" Target="mailto:john.connaughton@illumina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62.png"/><Relationship Id="rId5" Type="http://schemas.microsoft.com/office/2007/relationships/hdphoto" Target="../media/hdphoto1.wdp"/><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hyperlink" Target="mailto:victoria.maxey@illuminas.com"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hyperlink" Target="mailto:john.connaughton@illuminas.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36.sv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1.png"/><Relationship Id="rId1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409" y="5716219"/>
            <a:ext cx="1888489" cy="717550"/>
          </a:xfrm>
          <a:prstGeom prst="rect">
            <a:avLst/>
          </a:prstGeom>
        </p:spPr>
        <p:txBody>
          <a:bodyPr vert="horz" wrap="square" lIns="0" tIns="11430" rIns="0" bIns="0" rtlCol="0">
            <a:spAutoFit/>
          </a:bodyPr>
          <a:lstStyle/>
          <a:p>
            <a:pPr marL="12700" marR="5080">
              <a:lnSpc>
                <a:spcPct val="137700"/>
              </a:lnSpc>
              <a:spcBef>
                <a:spcPts val="90"/>
              </a:spcBef>
            </a:pPr>
            <a:r>
              <a:rPr sz="1100" spc="-5">
                <a:solidFill>
                  <a:srgbClr val="FFFFFF"/>
                </a:solidFill>
                <a:latin typeface="Calibri"/>
                <a:cs typeface="Calibri"/>
              </a:rPr>
              <a:t>illuminas.com  linkedin.com/company/</a:t>
            </a:r>
            <a:r>
              <a:rPr sz="1100" spc="-5" err="1">
                <a:solidFill>
                  <a:srgbClr val="FFFFFF"/>
                </a:solidFill>
                <a:latin typeface="Calibri"/>
                <a:cs typeface="Calibri"/>
              </a:rPr>
              <a:t>illuminas</a:t>
            </a:r>
            <a:r>
              <a:rPr sz="1100" spc="-5">
                <a:solidFill>
                  <a:srgbClr val="FFFFFF"/>
                </a:solidFill>
                <a:latin typeface="Calibri"/>
                <a:cs typeface="Calibri"/>
              </a:rPr>
              <a:t>  @Illuminas</a:t>
            </a:r>
            <a:endParaRPr sz="1100">
              <a:latin typeface="Calibri"/>
              <a:cs typeface="Calibri"/>
            </a:endParaRPr>
          </a:p>
        </p:txBody>
      </p:sp>
      <p:sp>
        <p:nvSpPr>
          <p:cNvPr id="8" name="object 8"/>
          <p:cNvSpPr txBox="1"/>
          <p:nvPr/>
        </p:nvSpPr>
        <p:spPr>
          <a:xfrm>
            <a:off x="8823224" y="3046518"/>
            <a:ext cx="3420000" cy="2300758"/>
          </a:xfrm>
          <a:prstGeom prst="rect">
            <a:avLst/>
          </a:prstGeom>
        </p:spPr>
        <p:txBody>
          <a:bodyPr vert="horz" wrap="square" lIns="0" tIns="12700" rIns="0" bIns="0" rtlCol="0">
            <a:spAutoFit/>
          </a:bodyPr>
          <a:lstStyle/>
          <a:p>
            <a:pPr marL="34925" marR="241300">
              <a:lnSpc>
                <a:spcPct val="100000"/>
              </a:lnSpc>
              <a:spcBef>
                <a:spcPts val="100"/>
              </a:spcBef>
            </a:pPr>
            <a:r>
              <a:rPr lang="en-US" sz="1500" b="1" spc="-5" dirty="0">
                <a:solidFill>
                  <a:srgbClr val="FFFFFF"/>
                </a:solidFill>
                <a:latin typeface="Calibri"/>
                <a:cs typeface="Calibri"/>
              </a:rPr>
              <a:t>Motorway and major ’A’ road diversions</a:t>
            </a:r>
          </a:p>
          <a:p>
            <a:pPr marL="12700">
              <a:lnSpc>
                <a:spcPct val="100000"/>
              </a:lnSpc>
              <a:spcBef>
                <a:spcPts val="990"/>
              </a:spcBef>
            </a:pPr>
            <a:r>
              <a:rPr lang="en-GB" sz="1200" b="1" spc="-5" dirty="0">
                <a:solidFill>
                  <a:srgbClr val="FFFFFF"/>
                </a:solidFill>
                <a:latin typeface="Calibri"/>
                <a:cs typeface="Calibri"/>
              </a:rPr>
              <a:t>Research report v2.1 prepared for</a:t>
            </a:r>
          </a:p>
          <a:p>
            <a:pPr marL="12700">
              <a:lnSpc>
                <a:spcPct val="100000"/>
              </a:lnSpc>
              <a:spcBef>
                <a:spcPts val="990"/>
              </a:spcBef>
            </a:pPr>
            <a:endParaRPr lang="en-GB" sz="1200" b="1" spc="-5" dirty="0">
              <a:solidFill>
                <a:srgbClr val="FFFFFF"/>
              </a:solidFill>
              <a:latin typeface="Calibri"/>
              <a:cs typeface="Calibri"/>
            </a:endParaRPr>
          </a:p>
          <a:p>
            <a:pPr marL="12700">
              <a:lnSpc>
                <a:spcPct val="100000"/>
              </a:lnSpc>
              <a:spcBef>
                <a:spcPts val="990"/>
              </a:spcBef>
            </a:pPr>
            <a:r>
              <a:rPr lang="en-GB" sz="200" dirty="0">
                <a:latin typeface="Calibri"/>
                <a:cs typeface="Calibri"/>
              </a:rPr>
              <a:t>Proposal</a:t>
            </a:r>
          </a:p>
          <a:p>
            <a:pPr marL="12700" marR="128270">
              <a:lnSpc>
                <a:spcPct val="122700"/>
              </a:lnSpc>
            </a:pPr>
            <a:endParaRPr lang="en-US" sz="1100" dirty="0">
              <a:solidFill>
                <a:srgbClr val="FFFFFF"/>
              </a:solidFill>
              <a:latin typeface="Calibri"/>
              <a:cs typeface="Calibri"/>
            </a:endParaRPr>
          </a:p>
          <a:p>
            <a:pPr marL="12700" marR="128270">
              <a:lnSpc>
                <a:spcPct val="122700"/>
              </a:lnSpc>
            </a:pPr>
            <a:endParaRPr lang="en-US" sz="1100" dirty="0">
              <a:solidFill>
                <a:srgbClr val="FFFFFF"/>
              </a:solidFill>
              <a:latin typeface="Calibri"/>
              <a:cs typeface="Calibri"/>
            </a:endParaRPr>
          </a:p>
          <a:p>
            <a:pPr marL="12700" marR="128270">
              <a:lnSpc>
                <a:spcPct val="122700"/>
              </a:lnSpc>
            </a:pPr>
            <a:r>
              <a:rPr lang="en-US" sz="1100" dirty="0">
                <a:solidFill>
                  <a:srgbClr val="FFFFFF"/>
                </a:solidFill>
                <a:latin typeface="Calibri"/>
                <a:cs typeface="Calibri"/>
              </a:rPr>
              <a:t>John Connaughton - CEO</a:t>
            </a:r>
            <a:r>
              <a:rPr lang="en-US" sz="1100" dirty="0">
                <a:solidFill>
                  <a:srgbClr val="FFFFFF"/>
                </a:solidFill>
                <a:latin typeface="Calibri"/>
                <a:cs typeface="Calibri"/>
                <a:hlinkClick r:id="rId3"/>
              </a:rPr>
              <a:t> </a:t>
            </a:r>
            <a:r>
              <a:rPr lang="en-US" sz="1100" spc="-5" dirty="0">
                <a:solidFill>
                  <a:srgbClr val="FF0000"/>
                </a:solidFill>
                <a:latin typeface="Calibri"/>
                <a:cs typeface="Calibri"/>
                <a:hlinkClick r:id="rId4">
                  <a:extLst>
                    <a:ext uri="{A12FA001-AC4F-418D-AE19-62706E023703}">
                      <ahyp:hlinkClr xmlns:ahyp="http://schemas.microsoft.com/office/drawing/2018/hyperlinkcolor" val="tx"/>
                    </a:ext>
                  </a:extLst>
                </a:hlinkClick>
              </a:rPr>
              <a:t>john.connaughton@illuminas.com</a:t>
            </a:r>
            <a:endParaRPr lang="en-US" sz="1100" spc="-5" dirty="0">
              <a:solidFill>
                <a:srgbClr val="FF0000"/>
              </a:solidFill>
              <a:latin typeface="Calibri"/>
              <a:cs typeface="Calibri"/>
            </a:endParaRPr>
          </a:p>
          <a:p>
            <a:pPr marL="12700" marR="128270">
              <a:lnSpc>
                <a:spcPct val="122700"/>
              </a:lnSpc>
            </a:pPr>
            <a:endParaRPr lang="en-GB" sz="200" spc="-5" dirty="0">
              <a:solidFill>
                <a:srgbClr val="FFFFFF"/>
              </a:solidFill>
              <a:latin typeface="Calibri"/>
              <a:cs typeface="Calibri"/>
            </a:endParaRPr>
          </a:p>
          <a:p>
            <a:pPr marL="12700" marR="128270">
              <a:lnSpc>
                <a:spcPct val="122700"/>
              </a:lnSpc>
            </a:pPr>
            <a:r>
              <a:rPr lang="en-GB" sz="1100" spc="-5" dirty="0">
                <a:solidFill>
                  <a:srgbClr val="FFFFFF"/>
                </a:solidFill>
                <a:latin typeface="Calibri"/>
                <a:cs typeface="Calibri"/>
              </a:rPr>
              <a:t>Andy Glazier, Director</a:t>
            </a:r>
          </a:p>
          <a:p>
            <a:pPr marL="12700" marR="128270">
              <a:lnSpc>
                <a:spcPct val="122700"/>
              </a:lnSpc>
            </a:pPr>
            <a:r>
              <a:rPr lang="en-GB" sz="1100" u="sng" spc="-5" dirty="0">
                <a:solidFill>
                  <a:srgbClr val="FF0000"/>
                </a:solidFill>
                <a:latin typeface="Calibri"/>
                <a:cs typeface="Calibri"/>
              </a:rPr>
              <a:t>Andy.glazier@illuminas.com</a:t>
            </a:r>
            <a:endParaRPr sz="1100" u="sng" dirty="0">
              <a:solidFill>
                <a:srgbClr val="FF0000"/>
              </a:solidFill>
              <a:latin typeface="Calibri"/>
              <a:cs typeface="Calibri"/>
            </a:endParaRPr>
          </a:p>
        </p:txBody>
      </p:sp>
      <p:sp>
        <p:nvSpPr>
          <p:cNvPr id="11" name="object 8">
            <a:extLst>
              <a:ext uri="{FF2B5EF4-FFF2-40B4-BE49-F238E27FC236}">
                <a16:creationId xmlns:a16="http://schemas.microsoft.com/office/drawing/2014/main" id="{686D9DE9-0FF8-6A37-9615-C455A78D8658}"/>
              </a:ext>
            </a:extLst>
          </p:cNvPr>
          <p:cNvSpPr txBox="1"/>
          <p:nvPr/>
        </p:nvSpPr>
        <p:spPr>
          <a:xfrm>
            <a:off x="8834665" y="4145174"/>
            <a:ext cx="1152000" cy="182101"/>
          </a:xfrm>
          <a:prstGeom prst="rect">
            <a:avLst/>
          </a:prstGeom>
        </p:spPr>
        <p:txBody>
          <a:bodyPr vert="horz" wrap="square" lIns="0" tIns="12700" rIns="0" bIns="0" rtlCol="0">
            <a:spAutoFit/>
          </a:bodyPr>
          <a:lstStyle/>
          <a:p>
            <a:pPr marL="34925" marR="241300">
              <a:lnSpc>
                <a:spcPct val="100000"/>
              </a:lnSpc>
              <a:spcBef>
                <a:spcPts val="100"/>
              </a:spcBef>
            </a:pPr>
            <a:r>
              <a:rPr lang="en-US" sz="1100" b="1" spc="-5">
                <a:solidFill>
                  <a:srgbClr val="FFFFFF"/>
                </a:solidFill>
                <a:latin typeface="Calibri"/>
                <a:cs typeface="Calibri"/>
              </a:rPr>
              <a:t>March 2024</a:t>
            </a:r>
            <a:endParaRPr sz="1100" u="sng">
              <a:solidFill>
                <a:srgbClr val="FF0000"/>
              </a:solidFill>
              <a:latin typeface="Calibri"/>
              <a:cs typeface="Calibri"/>
            </a:endParaRPr>
          </a:p>
        </p:txBody>
      </p:sp>
      <p:pic>
        <p:nvPicPr>
          <p:cNvPr id="4" name="Picture 3">
            <a:extLst>
              <a:ext uri="{FF2B5EF4-FFF2-40B4-BE49-F238E27FC236}">
                <a16:creationId xmlns:a16="http://schemas.microsoft.com/office/drawing/2014/main" id="{BD6D7AD1-9B35-70FA-D016-0D95193D75BE}"/>
              </a:ext>
            </a:extLst>
          </p:cNvPr>
          <p:cNvPicPr>
            <a:picLocks noChangeAspect="1"/>
          </p:cNvPicPr>
          <p:nvPr/>
        </p:nvPicPr>
        <p:blipFill>
          <a:blip r:embed="rId5"/>
          <a:stretch>
            <a:fillRect/>
          </a:stretch>
        </p:blipFill>
        <p:spPr>
          <a:xfrm>
            <a:off x="8860509" y="3691832"/>
            <a:ext cx="1200000" cy="360000"/>
          </a:xfrm>
          <a:prstGeom prst="rect">
            <a:avLst/>
          </a:prstGeom>
        </p:spPr>
      </p:pic>
      <p:cxnSp>
        <p:nvCxnSpPr>
          <p:cNvPr id="5" name="Straight Connector 4">
            <a:extLst>
              <a:ext uri="{FF2B5EF4-FFF2-40B4-BE49-F238E27FC236}">
                <a16:creationId xmlns:a16="http://schemas.microsoft.com/office/drawing/2014/main" id="{8BE55DBA-6FF8-075C-ED76-60C0540C1CAE}"/>
              </a:ext>
            </a:extLst>
          </p:cNvPr>
          <p:cNvCxnSpPr>
            <a:cxnSpLocks/>
          </p:cNvCxnSpPr>
          <p:nvPr/>
        </p:nvCxnSpPr>
        <p:spPr>
          <a:xfrm>
            <a:off x="8842317" y="3032532"/>
            <a:ext cx="334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DCE53F0-7700-7016-8037-D181A68A7C3C}"/>
              </a:ext>
            </a:extLst>
          </p:cNvPr>
          <p:cNvCxnSpPr>
            <a:cxnSpLocks/>
          </p:cNvCxnSpPr>
          <p:nvPr/>
        </p:nvCxnSpPr>
        <p:spPr>
          <a:xfrm>
            <a:off x="8842317" y="4396438"/>
            <a:ext cx="334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4816CA-CA01-9AF4-5435-2FFEDBC5C384}"/>
              </a:ext>
            </a:extLst>
          </p:cNvPr>
          <p:cNvCxnSpPr>
            <a:cxnSpLocks/>
          </p:cNvCxnSpPr>
          <p:nvPr/>
        </p:nvCxnSpPr>
        <p:spPr>
          <a:xfrm>
            <a:off x="8841304" y="5521732"/>
            <a:ext cx="334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C79DC65-F0B2-9D25-635C-EB976235E102}"/>
              </a:ext>
            </a:extLst>
          </p:cNvPr>
          <p:cNvSpPr>
            <a:spLocks noGrp="1"/>
          </p:cNvSpPr>
          <p:nvPr>
            <p:ph idx="1"/>
          </p:nvPr>
        </p:nvSpPr>
        <p:spPr>
          <a:xfrm>
            <a:off x="466745" y="1685911"/>
            <a:ext cx="6699369" cy="798209"/>
          </a:xfrm>
        </p:spPr>
        <p:txBody>
          <a:bodyPr/>
          <a:lstStyle/>
          <a:p>
            <a:pPr marL="285750" indent="-285750">
              <a:buClr>
                <a:schemeClr val="accent1"/>
              </a:buClr>
              <a:buFont typeface="Arial" panose="020B0604020202020204" pitchFamily="34" charset="0"/>
              <a:buChar char="•"/>
            </a:pPr>
            <a:r>
              <a:rPr lang="en-GB" sz="1700" b="0" dirty="0">
                <a:solidFill>
                  <a:schemeClr val="tx1"/>
                </a:solidFill>
              </a:rPr>
              <a:t>The condition of the nation’s roads was the major issue for those SRN users we spoke with, a sentiment probably fuelled by on-going news coverage of the severity of the situation</a:t>
            </a:r>
          </a:p>
        </p:txBody>
      </p:sp>
      <p:sp>
        <p:nvSpPr>
          <p:cNvPr id="2" name="Slide Number Placeholder 1">
            <a:extLst>
              <a:ext uri="{FF2B5EF4-FFF2-40B4-BE49-F238E27FC236}">
                <a16:creationId xmlns:a16="http://schemas.microsoft.com/office/drawing/2014/main" id="{D42D3E8D-EAE6-B3F0-13AF-7327A97CA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685C45"/>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srgbClr val="685C45"/>
              </a:solidFill>
              <a:effectLst/>
              <a:uLnTx/>
              <a:uFillTx/>
              <a:latin typeface="Calibri Light"/>
              <a:ea typeface="+mn-ea"/>
              <a:cs typeface="+mn-cs"/>
            </a:endParaRPr>
          </a:p>
        </p:txBody>
      </p:sp>
      <p:sp>
        <p:nvSpPr>
          <p:cNvPr id="14" name="Speech Bubble: Rectangle with Corners Rounded 13">
            <a:extLst>
              <a:ext uri="{FF2B5EF4-FFF2-40B4-BE49-F238E27FC236}">
                <a16:creationId xmlns:a16="http://schemas.microsoft.com/office/drawing/2014/main" id="{13376D75-262E-915C-85FA-B18C7450B1E7}"/>
              </a:ext>
            </a:extLst>
          </p:cNvPr>
          <p:cNvSpPr/>
          <p:nvPr/>
        </p:nvSpPr>
        <p:spPr>
          <a:xfrm>
            <a:off x="737667" y="2597552"/>
            <a:ext cx="6428448" cy="1116000"/>
          </a:xfrm>
          <a:prstGeom prst="wedgeRoundRectCallout">
            <a:avLst>
              <a:gd name="adj1" fmla="val 37459"/>
              <a:gd name="adj2" fmla="val -63424"/>
              <a:gd name="adj3" fmla="val 16667"/>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400"/>
              </a:spcAft>
            </a:pPr>
            <a:r>
              <a:rPr lang="en-GB" sz="1300" i="1" dirty="0">
                <a:solidFill>
                  <a:schemeClr val="bg1"/>
                </a:solidFill>
                <a:effectLst/>
                <a:ea typeface="Segoe UI" panose="020B0502040204020203" pitchFamily="34" charset="0"/>
                <a:cs typeface="Calibri"/>
              </a:rPr>
              <a:t>“Potholes</a:t>
            </a:r>
            <a:r>
              <a:rPr lang="en-GB" sz="1300" i="1" dirty="0">
                <a:solidFill>
                  <a:schemeClr val="bg1"/>
                </a:solidFill>
                <a:ea typeface="Segoe UI" panose="020B0502040204020203" pitchFamily="34" charset="0"/>
                <a:cs typeface="Calibri"/>
              </a:rPr>
              <a:t> are </a:t>
            </a:r>
            <a:r>
              <a:rPr lang="en-GB" sz="1300" i="1" dirty="0">
                <a:solidFill>
                  <a:schemeClr val="bg1"/>
                </a:solidFill>
                <a:effectLst/>
                <a:ea typeface="Segoe UI" panose="020B0502040204020203" pitchFamily="34" charset="0"/>
                <a:cs typeface="Calibri"/>
              </a:rPr>
              <a:t>the biggest problem on the road … when you can't see them and you </a:t>
            </a:r>
            <a:r>
              <a:rPr lang="en-GB" sz="1300" i="1" dirty="0">
                <a:solidFill>
                  <a:schemeClr val="bg1"/>
                </a:solidFill>
                <a:ea typeface="Segoe UI" panose="020B0502040204020203" pitchFamily="34" charset="0"/>
                <a:cs typeface="Calibri"/>
              </a:rPr>
              <a:t>have to </a:t>
            </a:r>
            <a:r>
              <a:rPr lang="en-GB" sz="1300" i="1" dirty="0">
                <a:solidFill>
                  <a:schemeClr val="bg1"/>
                </a:solidFill>
                <a:effectLst/>
                <a:ea typeface="Segoe UI" panose="020B0502040204020203" pitchFamily="34" charset="0"/>
                <a:cs typeface="Calibri"/>
              </a:rPr>
              <a:t>have your suspension repaired that many times because you've missed swerving around it. They do so many other things, like speed restrictions which is good, but why don't they fix the potholes first and get the roads in good condition, then put the other things up?”</a:t>
            </a:r>
          </a:p>
          <a:p>
            <a:pPr algn="r">
              <a:spcAft>
                <a:spcPts val="400"/>
              </a:spcAft>
            </a:pPr>
            <a:r>
              <a:rPr lang="en-GB" sz="1300" dirty="0">
                <a:solidFill>
                  <a:prstClr val="white"/>
                </a:solidFill>
              </a:rPr>
              <a:t>East Midlands, Leisure, Infrequent</a:t>
            </a:r>
            <a:endParaRPr lang="en-GB" sz="1300" b="0" i="0" u="none" strike="noStrike" kern="1200" cap="none" spc="0" normalizeH="0" baseline="0" noProof="0" dirty="0">
              <a:ln>
                <a:noFill/>
              </a:ln>
              <a:solidFill>
                <a:prstClr val="white"/>
              </a:solidFill>
              <a:effectLst/>
              <a:uLnTx/>
              <a:uFillTx/>
              <a:ea typeface="Calibri"/>
              <a:cs typeface="Calibri"/>
            </a:endParaRPr>
          </a:p>
        </p:txBody>
      </p:sp>
      <p:sp>
        <p:nvSpPr>
          <p:cNvPr id="5" name="object 4">
            <a:extLst>
              <a:ext uri="{FF2B5EF4-FFF2-40B4-BE49-F238E27FC236}">
                <a16:creationId xmlns:a16="http://schemas.microsoft.com/office/drawing/2014/main" id="{475871DC-72A7-6923-CA22-197787EB45A0}"/>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b="0" i="0" u="none" strike="noStrike" kern="1200" cap="none" spc="5" normalizeH="0" baseline="0" noProof="0" dirty="0">
                <a:ln>
                  <a:noFill/>
                </a:ln>
                <a:solidFill>
                  <a:srgbClr val="685C45"/>
                </a:solidFill>
                <a:effectLst/>
                <a:uLnTx/>
                <a:uFillTx/>
                <a:latin typeface="Calibri"/>
                <a:ea typeface="+mn-ea"/>
                <a:cs typeface="Calibri Light"/>
              </a:rPr>
              <a:t>Potholes are particularly frustrating for those drivers we spoke with. While there is some appreciation that road surfaces will deteriorate over time, the sheer volume of potholes on the roads is a major frustration</a:t>
            </a:r>
            <a:endParaRPr lang="en-GB" spc="5" dirty="0">
              <a:solidFill>
                <a:srgbClr val="685C45"/>
              </a:solidFill>
              <a:latin typeface="Calibri"/>
              <a:cs typeface="Calibri Light"/>
            </a:endParaRPr>
          </a:p>
        </p:txBody>
      </p:sp>
      <p:sp>
        <p:nvSpPr>
          <p:cNvPr id="6" name="object 2">
            <a:extLst>
              <a:ext uri="{FF2B5EF4-FFF2-40B4-BE49-F238E27FC236}">
                <a16:creationId xmlns:a16="http://schemas.microsoft.com/office/drawing/2014/main" id="{418770ED-B882-1FBB-B748-585712626C03}"/>
              </a:ext>
            </a:extLst>
          </p:cNvPr>
          <p:cNvSpPr txBox="1">
            <a:spLocks/>
          </p:cNvSpPr>
          <p:nvPr/>
        </p:nvSpPr>
        <p:spPr>
          <a:xfrm>
            <a:off x="466748" y="339161"/>
            <a:ext cx="8964000"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r>
              <a:rPr lang="en-GB"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Drivers’ </a:t>
            </a:r>
            <a:r>
              <a:rPr lang="en-GB" sz="2800" b="1"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overall</a:t>
            </a:r>
            <a:r>
              <a:rPr lang="en-GB"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 frustrations in 2024 – potholes and poor drivers</a:t>
            </a:r>
            <a:endParaRPr lang="en-GB" sz="2800">
              <a:solidFill>
                <a:srgbClr val="FF520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Content Placeholder 11">
            <a:extLst>
              <a:ext uri="{FF2B5EF4-FFF2-40B4-BE49-F238E27FC236}">
                <a16:creationId xmlns:a16="http://schemas.microsoft.com/office/drawing/2014/main" id="{D07C548D-FC7A-B386-9EB7-57B0A7D09838}"/>
              </a:ext>
            </a:extLst>
          </p:cNvPr>
          <p:cNvSpPr txBox="1">
            <a:spLocks/>
          </p:cNvSpPr>
          <p:nvPr/>
        </p:nvSpPr>
        <p:spPr>
          <a:xfrm>
            <a:off x="466746" y="4360432"/>
            <a:ext cx="6699368" cy="1122022"/>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400"/>
              </a:spcAft>
              <a:buClr>
                <a:schemeClr val="accent1"/>
              </a:buClr>
              <a:buFont typeface="Arial" panose="020B0604020202020204" pitchFamily="34" charset="0"/>
              <a:buChar char="•"/>
            </a:pPr>
            <a:r>
              <a:rPr lang="en-GB" sz="1700" b="0" dirty="0">
                <a:solidFill>
                  <a:schemeClr val="tx1"/>
                </a:solidFill>
              </a:rPr>
              <a:t>The perception that there has been a decline in </a:t>
            </a:r>
            <a:r>
              <a:rPr lang="en-GB" sz="1700" dirty="0">
                <a:solidFill>
                  <a:schemeClr val="tx1"/>
                </a:solidFill>
              </a:rPr>
              <a:t>other people’s driving standards</a:t>
            </a:r>
            <a:r>
              <a:rPr lang="en-GB" sz="1700" b="0" dirty="0">
                <a:solidFill>
                  <a:schemeClr val="tx1"/>
                </a:solidFill>
              </a:rPr>
              <a:t> is commonplace, and while this is human nature to a degree, it is pervasive all the same</a:t>
            </a:r>
          </a:p>
          <a:p>
            <a:pPr marL="465750" lvl="2" indent="-285750">
              <a:spcAft>
                <a:spcPts val="1000"/>
              </a:spcAft>
              <a:buClr>
                <a:schemeClr val="accent1"/>
              </a:buClr>
              <a:buFont typeface="Arial" panose="020B0604020202020204" pitchFamily="34" charset="0"/>
              <a:buChar char="•"/>
            </a:pPr>
            <a:r>
              <a:rPr lang="en-GB" sz="1600" dirty="0">
                <a:solidFill>
                  <a:schemeClr val="tx1"/>
                </a:solidFill>
                <a:latin typeface="+mn-lt"/>
              </a:rPr>
              <a:t>Failure to use indicators</a:t>
            </a:r>
            <a:r>
              <a:rPr lang="en-GB" sz="1600" b="0" dirty="0">
                <a:solidFill>
                  <a:schemeClr val="tx1"/>
                </a:solidFill>
                <a:latin typeface="+mn-lt"/>
              </a:rPr>
              <a:t>, tail-gating and mobile phone usage are commonly cited behaviours</a:t>
            </a:r>
            <a:endParaRPr lang="en-GB" sz="1700" b="0" dirty="0">
              <a:solidFill>
                <a:schemeClr val="tx1"/>
              </a:solidFill>
            </a:endParaRPr>
          </a:p>
        </p:txBody>
      </p:sp>
      <p:sp>
        <p:nvSpPr>
          <p:cNvPr id="7" name="Content Placeholder 11">
            <a:extLst>
              <a:ext uri="{FF2B5EF4-FFF2-40B4-BE49-F238E27FC236}">
                <a16:creationId xmlns:a16="http://schemas.microsoft.com/office/drawing/2014/main" id="{75717CD0-9157-CBE8-042C-A622A50010C1}"/>
              </a:ext>
            </a:extLst>
          </p:cNvPr>
          <p:cNvSpPr txBox="1">
            <a:spLocks/>
          </p:cNvSpPr>
          <p:nvPr/>
        </p:nvSpPr>
        <p:spPr>
          <a:xfrm>
            <a:off x="466746" y="5715935"/>
            <a:ext cx="11279110" cy="864000"/>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400"/>
              </a:spcAft>
              <a:buClr>
                <a:schemeClr val="accent1"/>
              </a:buClr>
              <a:buFont typeface="Arial" panose="020B0604020202020204" pitchFamily="34" charset="0"/>
              <a:buChar char="•"/>
            </a:pPr>
            <a:r>
              <a:rPr lang="en-GB" sz="1700" dirty="0">
                <a:solidFill>
                  <a:schemeClr val="tx1"/>
                </a:solidFill>
              </a:rPr>
              <a:t>Roadworks and diversions</a:t>
            </a:r>
            <a:r>
              <a:rPr lang="en-GB" sz="1700" b="0" dirty="0">
                <a:solidFill>
                  <a:schemeClr val="tx1"/>
                </a:solidFill>
              </a:rPr>
              <a:t> are mentioned as a frustration, but we should remember that </a:t>
            </a:r>
            <a:r>
              <a:rPr lang="en-GB" sz="1700" dirty="0">
                <a:solidFill>
                  <a:schemeClr val="tx1"/>
                </a:solidFill>
              </a:rPr>
              <a:t>drivers participating in this research were recruited on the basis of having experienced a diversion very recently</a:t>
            </a:r>
            <a:r>
              <a:rPr lang="en-GB" sz="1700" b="0" dirty="0">
                <a:solidFill>
                  <a:schemeClr val="tx1"/>
                </a:solidFill>
              </a:rPr>
              <a:t>. While undoubtedly a frustration, we should be cautious assigning its relative weight compared to other issues</a:t>
            </a:r>
          </a:p>
        </p:txBody>
      </p:sp>
      <p:sp>
        <p:nvSpPr>
          <p:cNvPr id="4" name="Content Placeholder 11">
            <a:extLst>
              <a:ext uri="{FF2B5EF4-FFF2-40B4-BE49-F238E27FC236}">
                <a16:creationId xmlns:a16="http://schemas.microsoft.com/office/drawing/2014/main" id="{C6CCFE47-12C7-25B7-EC18-8C5A9456AC45}"/>
              </a:ext>
            </a:extLst>
          </p:cNvPr>
          <p:cNvSpPr txBox="1">
            <a:spLocks/>
          </p:cNvSpPr>
          <p:nvPr/>
        </p:nvSpPr>
        <p:spPr>
          <a:xfrm>
            <a:off x="482956" y="3794203"/>
            <a:ext cx="6683158" cy="540000"/>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GB" sz="1700" b="0" dirty="0">
                <a:solidFill>
                  <a:schemeClr val="tx1"/>
                </a:solidFill>
              </a:rPr>
              <a:t>That potholes can be a genuine </a:t>
            </a:r>
            <a:r>
              <a:rPr lang="en-GB" sz="1700" dirty="0">
                <a:solidFill>
                  <a:schemeClr val="tx1"/>
                </a:solidFill>
              </a:rPr>
              <a:t>physical danger </a:t>
            </a:r>
            <a:r>
              <a:rPr lang="en-GB" sz="1700" b="0" dirty="0">
                <a:solidFill>
                  <a:schemeClr val="tx1"/>
                </a:solidFill>
              </a:rPr>
              <a:t>to those who (additionally) use a </a:t>
            </a:r>
            <a:r>
              <a:rPr lang="en-GB" sz="1700" dirty="0">
                <a:solidFill>
                  <a:schemeClr val="tx1"/>
                </a:solidFill>
              </a:rPr>
              <a:t>motorcycle or bicycle</a:t>
            </a:r>
            <a:r>
              <a:rPr lang="en-GB" sz="1700" b="0" dirty="0">
                <a:solidFill>
                  <a:schemeClr val="tx1"/>
                </a:solidFill>
              </a:rPr>
              <a:t>, raises the stakes</a:t>
            </a:r>
          </a:p>
        </p:txBody>
      </p:sp>
      <p:pic>
        <p:nvPicPr>
          <p:cNvPr id="11" name="Picture 10">
            <a:extLst>
              <a:ext uri="{FF2B5EF4-FFF2-40B4-BE49-F238E27FC236}">
                <a16:creationId xmlns:a16="http://schemas.microsoft.com/office/drawing/2014/main" id="{840F927A-3753-4426-16AE-32367B191D90}"/>
              </a:ext>
            </a:extLst>
          </p:cNvPr>
          <p:cNvPicPr>
            <a:picLocks noChangeAspect="1"/>
          </p:cNvPicPr>
          <p:nvPr/>
        </p:nvPicPr>
        <p:blipFill rotWithShape="1">
          <a:blip r:embed="rId3"/>
          <a:srcRect l="16592" r="8046"/>
          <a:stretch/>
        </p:blipFill>
        <p:spPr>
          <a:xfrm>
            <a:off x="7461856" y="1748541"/>
            <a:ext cx="4140000" cy="3655533"/>
          </a:xfrm>
          <a:prstGeom prst="rect">
            <a:avLst/>
          </a:prstGeom>
        </p:spPr>
      </p:pic>
    </p:spTree>
    <p:extLst>
      <p:ext uri="{BB962C8B-B14F-4D97-AF65-F5344CB8AC3E}">
        <p14:creationId xmlns:p14="http://schemas.microsoft.com/office/powerpoint/2010/main" val="3399327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475871DC-72A7-6923-CA22-197787EB45A0}"/>
              </a:ext>
            </a:extLst>
          </p:cNvPr>
          <p:cNvSpPr txBox="1"/>
          <p:nvPr/>
        </p:nvSpPr>
        <p:spPr>
          <a:xfrm>
            <a:off x="466749" y="889985"/>
            <a:ext cx="11245826" cy="566181"/>
          </a:xfrm>
          <a:prstGeom prst="rect">
            <a:avLst/>
          </a:prstGeom>
        </p:spPr>
        <p:txBody>
          <a:bodyPr vert="horz" wrap="square" lIns="0" tIns="12065" rIns="0" bIns="0" rtlCol="0">
            <a:spAutoFit/>
          </a:bodyPr>
          <a:lstStyle/>
          <a:p>
            <a:pPr marL="12065" marR="229235" lvl="0" indent="0" algn="l" defTabSz="914400" rtl="0" eaLnBrk="1" fontAlgn="auto" latinLnBrk="0" hangingPunct="1">
              <a:spcBef>
                <a:spcPts val="95"/>
              </a:spcBef>
              <a:spcAft>
                <a:spcPts val="0"/>
              </a:spcAft>
              <a:buClr>
                <a:srgbClr val="FF5200"/>
              </a:buClr>
              <a:buSzTx/>
              <a:buFontTx/>
              <a:buNone/>
              <a:tabLst>
                <a:tab pos="299085" algn="l"/>
                <a:tab pos="299720" algn="l"/>
              </a:tabLst>
              <a:defRPr/>
            </a:pP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The volume of traffic on our roads is a constant frustration, but, as with roadworks and related diversions, is for most seen as inevitable. In this respect, roadworks and diversions feel different to potholes as a ‘frustration’ per se</a:t>
            </a:r>
          </a:p>
        </p:txBody>
      </p:sp>
      <p:sp>
        <p:nvSpPr>
          <p:cNvPr id="6" name="object 2">
            <a:extLst>
              <a:ext uri="{FF2B5EF4-FFF2-40B4-BE49-F238E27FC236}">
                <a16:creationId xmlns:a16="http://schemas.microsoft.com/office/drawing/2014/main" id="{418770ED-B882-1FBB-B748-585712626C03}"/>
              </a:ext>
            </a:extLst>
          </p:cNvPr>
          <p:cNvSpPr txBox="1">
            <a:spLocks/>
          </p:cNvSpPr>
          <p:nvPr/>
        </p:nvSpPr>
        <p:spPr>
          <a:xfrm>
            <a:off x="466748" y="339161"/>
            <a:ext cx="8928000" cy="432000"/>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GB"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D</a:t>
            </a:r>
            <a:r>
              <a:rPr kumimoji="0" lang="en-GB"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rivers’ frustrations in 2024 – traffic, roadworks and diversions</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ontent Placeholder 11">
            <a:extLst>
              <a:ext uri="{FF2B5EF4-FFF2-40B4-BE49-F238E27FC236}">
                <a16:creationId xmlns:a16="http://schemas.microsoft.com/office/drawing/2014/main" id="{137E6859-07ED-F26A-EAF0-E892FCE4349C}"/>
              </a:ext>
            </a:extLst>
          </p:cNvPr>
          <p:cNvSpPr txBox="1">
            <a:spLocks/>
          </p:cNvSpPr>
          <p:nvPr/>
        </p:nvSpPr>
        <p:spPr>
          <a:xfrm>
            <a:off x="466748" y="1653254"/>
            <a:ext cx="5400000" cy="1100834"/>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GB" sz="1700" b="0">
                <a:solidFill>
                  <a:schemeClr val="tx1"/>
                </a:solidFill>
              </a:rPr>
              <a:t>For the most part, </a:t>
            </a:r>
            <a:r>
              <a:rPr lang="en-GB" sz="1700">
                <a:solidFill>
                  <a:schemeClr val="tx1"/>
                </a:solidFill>
              </a:rPr>
              <a:t>drivers acknowledge that our roads do need to be maintained and our road network developed</a:t>
            </a:r>
            <a:r>
              <a:rPr lang="en-GB" sz="1700" b="0">
                <a:solidFill>
                  <a:schemeClr val="tx1"/>
                </a:solidFill>
              </a:rPr>
              <a:t>, affording roadworks and subsequent diversions a little grace in drivers’ eyes</a:t>
            </a:r>
          </a:p>
        </p:txBody>
      </p:sp>
      <p:sp>
        <p:nvSpPr>
          <p:cNvPr id="4" name="Content Placeholder 11">
            <a:extLst>
              <a:ext uri="{FF2B5EF4-FFF2-40B4-BE49-F238E27FC236}">
                <a16:creationId xmlns:a16="http://schemas.microsoft.com/office/drawing/2014/main" id="{87446A8A-915C-52E9-A02C-44B48EFA233D}"/>
              </a:ext>
            </a:extLst>
          </p:cNvPr>
          <p:cNvSpPr txBox="1">
            <a:spLocks/>
          </p:cNvSpPr>
          <p:nvPr/>
        </p:nvSpPr>
        <p:spPr>
          <a:xfrm>
            <a:off x="6325254" y="1653253"/>
            <a:ext cx="5400000" cy="2312211"/>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GB" sz="1700" b="0" dirty="0">
                <a:solidFill>
                  <a:schemeClr val="tx1"/>
                </a:solidFill>
              </a:rPr>
              <a:t>When roadworks are of particular annoyance, however, are the occasions when </a:t>
            </a:r>
            <a:r>
              <a:rPr lang="en-GB" sz="1700" dirty="0">
                <a:solidFill>
                  <a:schemeClr val="tx1"/>
                </a:solidFill>
              </a:rPr>
              <a:t>no actual work appears to be being undertaken</a:t>
            </a:r>
          </a:p>
          <a:p>
            <a:pPr marL="285750" indent="-285750">
              <a:buClr>
                <a:schemeClr val="accent1"/>
              </a:buClr>
              <a:buFont typeface="Arial" panose="020B0604020202020204" pitchFamily="34" charset="0"/>
              <a:buChar char="•"/>
            </a:pPr>
            <a:r>
              <a:rPr lang="en-US" sz="1700" b="0" dirty="0">
                <a:solidFill>
                  <a:schemeClr val="tx1"/>
                </a:solidFill>
              </a:rPr>
              <a:t>This feeds into </a:t>
            </a:r>
            <a:r>
              <a:rPr lang="en-US" sz="1700" dirty="0">
                <a:solidFill>
                  <a:schemeClr val="tx1"/>
                </a:solidFill>
              </a:rPr>
              <a:t>mistrust</a:t>
            </a:r>
            <a:r>
              <a:rPr lang="en-US" sz="1700" b="0" dirty="0">
                <a:solidFill>
                  <a:schemeClr val="tx1"/>
                </a:solidFill>
              </a:rPr>
              <a:t> and a feeling that </a:t>
            </a:r>
            <a:r>
              <a:rPr lang="en-US" sz="1700" dirty="0">
                <a:solidFill>
                  <a:schemeClr val="tx1"/>
                </a:solidFill>
              </a:rPr>
              <a:t>the motorist is not at the heart of planning</a:t>
            </a:r>
            <a:r>
              <a:rPr lang="en-US" sz="1700" b="0" dirty="0">
                <a:solidFill>
                  <a:schemeClr val="tx1"/>
                </a:solidFill>
              </a:rPr>
              <a:t>.  This is counter to how people feel roadworks ‘should’ be viewed i.e. a way to invest public money in making roads safer and better</a:t>
            </a:r>
          </a:p>
        </p:txBody>
      </p:sp>
      <p:sp>
        <p:nvSpPr>
          <p:cNvPr id="7" name="Content Placeholder 11">
            <a:extLst>
              <a:ext uri="{FF2B5EF4-FFF2-40B4-BE49-F238E27FC236}">
                <a16:creationId xmlns:a16="http://schemas.microsoft.com/office/drawing/2014/main" id="{5A28031A-D0B5-7A7D-8318-960EB1BC6898}"/>
              </a:ext>
            </a:extLst>
          </p:cNvPr>
          <p:cNvSpPr txBox="1">
            <a:spLocks/>
          </p:cNvSpPr>
          <p:nvPr/>
        </p:nvSpPr>
        <p:spPr>
          <a:xfrm>
            <a:off x="466748" y="3941399"/>
            <a:ext cx="5400000" cy="1037971"/>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GB" sz="1700" b="0" dirty="0">
                <a:solidFill>
                  <a:schemeClr val="tx1"/>
                </a:solidFill>
              </a:rPr>
              <a:t>The occasions on which roadworks and diversions cause</a:t>
            </a:r>
            <a:r>
              <a:rPr lang="en-GB" sz="1700" dirty="0">
                <a:solidFill>
                  <a:schemeClr val="tx1"/>
                </a:solidFill>
              </a:rPr>
              <a:t> anxiety and stress</a:t>
            </a:r>
            <a:r>
              <a:rPr lang="en-GB" sz="1700" b="0" dirty="0">
                <a:solidFill>
                  <a:schemeClr val="tx1"/>
                </a:solidFill>
              </a:rPr>
              <a:t> are for the most part if a journey is </a:t>
            </a:r>
            <a:r>
              <a:rPr lang="en-GB" sz="1700" dirty="0">
                <a:solidFill>
                  <a:schemeClr val="tx1"/>
                </a:solidFill>
              </a:rPr>
              <a:t>time-critical</a:t>
            </a:r>
            <a:r>
              <a:rPr lang="en-GB" sz="1700" b="0" dirty="0">
                <a:solidFill>
                  <a:schemeClr val="tx1"/>
                </a:solidFill>
              </a:rPr>
              <a:t> e.g. when work or personal appointments or commitments are at stake</a:t>
            </a:r>
          </a:p>
        </p:txBody>
      </p:sp>
      <p:sp>
        <p:nvSpPr>
          <p:cNvPr id="14" name="Speech Bubble: Rectangle with Corners Rounded 13">
            <a:extLst>
              <a:ext uri="{FF2B5EF4-FFF2-40B4-BE49-F238E27FC236}">
                <a16:creationId xmlns:a16="http://schemas.microsoft.com/office/drawing/2014/main" id="{5F835941-A0F1-1810-3FF1-48FDAFFC7E98}"/>
              </a:ext>
            </a:extLst>
          </p:cNvPr>
          <p:cNvSpPr/>
          <p:nvPr/>
        </p:nvSpPr>
        <p:spPr>
          <a:xfrm>
            <a:off x="6579958" y="3919848"/>
            <a:ext cx="5133750" cy="972000"/>
          </a:xfrm>
          <a:prstGeom prst="wedgeRoundRectCallout">
            <a:avLst>
              <a:gd name="adj1" fmla="val 6721"/>
              <a:gd name="adj2" fmla="val -70973"/>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5000"/>
              </a:lnSpc>
              <a:spcAft>
                <a:spcPts val="400"/>
              </a:spcAft>
              <a:defRPr/>
            </a:pPr>
            <a:r>
              <a:rPr lang="en-US" sz="1400" i="1">
                <a:solidFill>
                  <a:schemeClr val="bg1"/>
                </a:solidFill>
                <a:ea typeface="Calibri"/>
                <a:cs typeface="Calibri"/>
              </a:rPr>
              <a:t>"</a:t>
            </a:r>
            <a:r>
              <a:rPr lang="en-US" sz="1400" i="1">
                <a:solidFill>
                  <a:schemeClr val="bg1"/>
                </a:solidFill>
                <a:ea typeface="+mn-lt"/>
                <a:cs typeface="+mn-lt"/>
              </a:rPr>
              <a:t>A lot of times, you see miles of roadworks but there's nothing happening. It just gets quite frustrating."</a:t>
            </a:r>
          </a:p>
          <a:p>
            <a:pPr algn="r">
              <a:lnSpc>
                <a:spcPct val="114999"/>
              </a:lnSpc>
              <a:spcAft>
                <a:spcPts val="800"/>
              </a:spcAft>
              <a:defRPr/>
            </a:pPr>
            <a:r>
              <a:rPr lang="en-US" sz="1400">
                <a:solidFill>
                  <a:schemeClr val="bg1"/>
                </a:solidFill>
                <a:ea typeface="Calibri"/>
                <a:cs typeface="Calibri"/>
              </a:rPr>
              <a:t> East Midlands</a:t>
            </a:r>
            <a:r>
              <a:rPr lang="en-GB" sz="1400">
                <a:solidFill>
                  <a:prstClr val="white"/>
                </a:solidFill>
              </a:rPr>
              <a:t>, Business/Professional, Frequent</a:t>
            </a:r>
            <a:endParaRPr lang="en-GB" sz="1400" b="0" i="0" u="none" strike="noStrike" kern="1200" cap="none" spc="0" normalizeH="0" baseline="0" noProof="0">
              <a:ln>
                <a:noFill/>
              </a:ln>
              <a:solidFill>
                <a:prstClr val="white"/>
              </a:solidFill>
              <a:effectLst/>
              <a:uLnTx/>
              <a:uFillTx/>
              <a:ea typeface="Calibri"/>
              <a:cs typeface="Calibri"/>
            </a:endParaRPr>
          </a:p>
        </p:txBody>
      </p:sp>
      <p:sp>
        <p:nvSpPr>
          <p:cNvPr id="11" name="Slide Number Placeholder 2">
            <a:extLst>
              <a:ext uri="{FF2B5EF4-FFF2-40B4-BE49-F238E27FC236}">
                <a16:creationId xmlns:a16="http://schemas.microsoft.com/office/drawing/2014/main" id="{18BD6D3A-8A34-B00B-B77C-46D3A27BEE90}"/>
              </a:ext>
            </a:extLst>
          </p:cNvPr>
          <p:cNvSpPr>
            <a:spLocks noGrp="1"/>
          </p:cNvSpPr>
          <p:nvPr>
            <p:ph type="sldNum" sz="quarter" idx="12"/>
          </p:nvPr>
        </p:nvSpPr>
        <p:spPr>
          <a:xfrm>
            <a:off x="11493856" y="6521541"/>
            <a:ext cx="216000" cy="19993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685C45"/>
                </a:solidFill>
                <a:effectLst/>
                <a:uLnTx/>
                <a:uFillTx/>
                <a:latin typeface="Calibri Light"/>
                <a:ea typeface="+mn-ea"/>
                <a:cs typeface="+mn-cs"/>
              </a:rPr>
              <a:t>11</a:t>
            </a:r>
          </a:p>
        </p:txBody>
      </p:sp>
      <p:sp>
        <p:nvSpPr>
          <p:cNvPr id="2" name="Speech Bubble: Rectangle with Corners Rounded 1">
            <a:extLst>
              <a:ext uri="{FF2B5EF4-FFF2-40B4-BE49-F238E27FC236}">
                <a16:creationId xmlns:a16="http://schemas.microsoft.com/office/drawing/2014/main" id="{CCEF4621-DBF4-4AE0-0075-E4375F37CB28}"/>
              </a:ext>
            </a:extLst>
          </p:cNvPr>
          <p:cNvSpPr/>
          <p:nvPr/>
        </p:nvSpPr>
        <p:spPr>
          <a:xfrm>
            <a:off x="721452" y="2850707"/>
            <a:ext cx="5145295" cy="895728"/>
          </a:xfrm>
          <a:prstGeom prst="wedgeRoundRectCallout">
            <a:avLst>
              <a:gd name="adj1" fmla="val 32668"/>
              <a:gd name="adj2" fmla="val -81925"/>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400"/>
              </a:spcAft>
              <a:buClrTx/>
              <a:buSzTx/>
              <a:buFontTx/>
              <a:buNone/>
              <a:tabLst/>
              <a:defRPr/>
            </a:pPr>
            <a:r>
              <a:rPr kumimoji="0" lang="en-GB" sz="1300" b="0" i="1" u="none" strike="noStrike" kern="1200" cap="none" spc="0" normalizeH="0" baseline="0" noProof="0">
                <a:ln>
                  <a:noFill/>
                </a:ln>
                <a:solidFill>
                  <a:prstClr val="white"/>
                </a:solidFill>
                <a:effectLst/>
                <a:uLnTx/>
                <a:uFillTx/>
                <a:ea typeface="Times New Roman" panose="02020603050405020304" pitchFamily="18" charset="0"/>
                <a:cs typeface="Times New Roman" panose="02020603050405020304" pitchFamily="18" charset="0"/>
              </a:rPr>
              <a:t>“It’s a thankless task, road-planning; roadworks have to be done and we’d only moan if they weren’t!</a:t>
            </a:r>
            <a:r>
              <a:rPr lang="en-GB" sz="1300" i="1">
                <a:solidFill>
                  <a:prstClr val="white"/>
                </a:solidFill>
                <a:ea typeface="Times New Roman" panose="02020603050405020304" pitchFamily="18" charset="0"/>
                <a:cs typeface="Times New Roman" panose="02020603050405020304" pitchFamily="18" charset="0"/>
              </a:rPr>
              <a:t>”</a:t>
            </a:r>
            <a:endParaRPr kumimoji="0" lang="en-GB" sz="1300" b="0" i="1" u="none" strike="noStrike" kern="100" cap="none" spc="0" normalizeH="0" baseline="0" noProof="0">
              <a:ln>
                <a:noFill/>
              </a:ln>
              <a:solidFill>
                <a:prstClr val="white"/>
              </a:solidFill>
              <a:effectLst/>
              <a:uLnTx/>
              <a:uFillTx/>
              <a:ea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15000"/>
              </a:lnSpc>
              <a:spcBef>
                <a:spcPts val="0"/>
              </a:spcBef>
              <a:spcAft>
                <a:spcPts val="800"/>
              </a:spcAft>
              <a:buClrTx/>
              <a:buSzTx/>
              <a:buFontTx/>
              <a:buNone/>
              <a:tabLst/>
              <a:defRPr/>
            </a:pPr>
            <a:r>
              <a:rPr lang="en-GB" sz="1300">
                <a:solidFill>
                  <a:prstClr val="white"/>
                </a:solidFill>
              </a:rPr>
              <a:t>Disabled Driver, East Midlands</a:t>
            </a:r>
            <a:endParaRPr kumimoji="0" lang="en-GB" sz="1300" b="0" i="0" u="none" strike="noStrike" kern="1200" cap="none" spc="0" normalizeH="0" baseline="0" noProof="0">
              <a:ln>
                <a:noFill/>
              </a:ln>
              <a:solidFill>
                <a:prstClr val="white"/>
              </a:solidFill>
              <a:effectLst/>
              <a:uLnTx/>
              <a:uFillTx/>
              <a:ea typeface="+mn-ea"/>
              <a:cs typeface="+mn-cs"/>
            </a:endParaRPr>
          </a:p>
        </p:txBody>
      </p:sp>
      <p:sp>
        <p:nvSpPr>
          <p:cNvPr id="9" name="Speech Bubble: Rectangle with Corners Rounded 8">
            <a:extLst>
              <a:ext uri="{FF2B5EF4-FFF2-40B4-BE49-F238E27FC236}">
                <a16:creationId xmlns:a16="http://schemas.microsoft.com/office/drawing/2014/main" id="{1C3EA233-8771-9865-79C2-EB3538BD452F}"/>
              </a:ext>
            </a:extLst>
          </p:cNvPr>
          <p:cNvSpPr/>
          <p:nvPr/>
        </p:nvSpPr>
        <p:spPr>
          <a:xfrm>
            <a:off x="721451" y="5260962"/>
            <a:ext cx="5145295" cy="1124970"/>
          </a:xfrm>
          <a:prstGeom prst="wedgeRoundRectCallout">
            <a:avLst>
              <a:gd name="adj1" fmla="val 6722"/>
              <a:gd name="adj2" fmla="val -71957"/>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15000"/>
              </a:lnSpc>
              <a:spcBef>
                <a:spcPts val="0"/>
              </a:spcBef>
              <a:spcAft>
                <a:spcPts val="400"/>
              </a:spcAft>
              <a:buClrTx/>
              <a:buSzTx/>
              <a:buFontTx/>
              <a:buNone/>
              <a:tabLst/>
              <a:defRPr/>
            </a:pPr>
            <a:r>
              <a:rPr kumimoji="0" lang="en-GB" sz="1300" b="0" i="1" u="none" strike="noStrike" kern="1200" cap="none" spc="0" normalizeH="0" baseline="0" noProof="0">
                <a:ln>
                  <a:noFill/>
                </a:ln>
                <a:solidFill>
                  <a:schemeClr val="bg1"/>
                </a:solidFill>
                <a:effectLst/>
                <a:uLnTx/>
                <a:uFillTx/>
                <a:ea typeface="Times New Roman" panose="02020603050405020304" pitchFamily="18" charset="0"/>
                <a:cs typeface="Times New Roman" panose="02020603050405020304" pitchFamily="18" charset="0"/>
              </a:rPr>
              <a:t>“There’s a lot of disruption with the Black Cat roundabout which has made the commute more stressful; </a:t>
            </a:r>
            <a:r>
              <a:rPr lang="en-GB" sz="1300" i="1" kern="100">
                <a:solidFill>
                  <a:schemeClr val="bg1"/>
                </a:solidFill>
                <a:ea typeface="Times New Roman" panose="02020603050405020304" pitchFamily="18" charset="0"/>
                <a:cs typeface="Times New Roman" panose="02020603050405020304" pitchFamily="18" charset="0"/>
              </a:rPr>
              <a:t>traffic </a:t>
            </a:r>
            <a:r>
              <a:rPr kumimoji="0" lang="en-GB" sz="1300" b="0" i="1" u="none" strike="noStrike" kern="100" cap="none" spc="0" normalizeH="0" baseline="0" noProof="0">
                <a:ln>
                  <a:noFill/>
                </a:ln>
                <a:solidFill>
                  <a:schemeClr val="bg1"/>
                </a:solidFill>
                <a:effectLst/>
                <a:uLnTx/>
                <a:uFillTx/>
                <a:ea typeface="Times New Roman" panose="02020603050405020304" pitchFamily="18" charset="0"/>
                <a:cs typeface="Times New Roman" panose="02020603050405020304" pitchFamily="18" charset="0"/>
              </a:rPr>
              <a:t>can back up for a long time, so it's unpredictable </a:t>
            </a:r>
            <a:r>
              <a:rPr kumimoji="0" lang="en-GB" sz="1300" b="0" i="1" u="none" strike="noStrike" kern="1200" cap="none" spc="0" normalizeH="0" baseline="0" noProof="0">
                <a:ln>
                  <a:noFill/>
                </a:ln>
                <a:solidFill>
                  <a:schemeClr val="bg1"/>
                </a:solidFill>
                <a:effectLst/>
                <a:uLnTx/>
                <a:uFillTx/>
                <a:ea typeface="Times New Roman" panose="02020603050405020304" pitchFamily="18" charset="0"/>
                <a:cs typeface="Times New Roman" panose="02020603050405020304" pitchFamily="18" charset="0"/>
              </a:rPr>
              <a:t>whether you're going to get to the office on time.</a:t>
            </a:r>
            <a:r>
              <a:rPr lang="en-GB" sz="1300" i="1">
                <a:solidFill>
                  <a:schemeClr val="bg1"/>
                </a:solidFill>
                <a:ea typeface="Times New Roman" panose="02020603050405020304" pitchFamily="18" charset="0"/>
                <a:cs typeface="Times New Roman" panose="02020603050405020304" pitchFamily="18" charset="0"/>
              </a:rPr>
              <a:t>”</a:t>
            </a:r>
            <a:endParaRPr kumimoji="0" lang="en-GB" sz="1300" b="0" i="1" u="none" strike="noStrike" kern="100" cap="none" spc="0" normalizeH="0" baseline="0" noProof="0">
              <a:ln>
                <a:noFill/>
              </a:ln>
              <a:solidFill>
                <a:schemeClr val="bg1"/>
              </a:solidFill>
              <a:effectLst/>
              <a:uLnTx/>
              <a:uFillTx/>
              <a:ea typeface="Times New Roman" panose="02020603050405020304" pitchFamily="18" charset="0"/>
              <a:cs typeface="Times New Roman" panose="02020603050405020304" pitchFamily="18" charset="0"/>
            </a:endParaRPr>
          </a:p>
          <a:p>
            <a:pPr algn="r">
              <a:lnSpc>
                <a:spcPct val="115000"/>
              </a:lnSpc>
              <a:spcAft>
                <a:spcPts val="800"/>
              </a:spcAft>
              <a:defRPr/>
            </a:pPr>
            <a:r>
              <a:rPr lang="en-GB" sz="1300">
                <a:solidFill>
                  <a:prstClr val="white"/>
                </a:solidFill>
              </a:rPr>
              <a:t>East, Business/Professional, Frequent</a:t>
            </a:r>
            <a:endParaRPr lang="en-GB" sz="1300" b="0" i="0" u="none" strike="noStrike" kern="1200" cap="none" spc="0" normalizeH="0" baseline="0" noProof="0">
              <a:ln>
                <a:noFill/>
              </a:ln>
              <a:solidFill>
                <a:prstClr val="white"/>
              </a:solidFill>
              <a:effectLst/>
              <a:uLnTx/>
              <a:uFillTx/>
              <a:ea typeface="Calibri"/>
              <a:cs typeface="Calibri"/>
            </a:endParaRPr>
          </a:p>
        </p:txBody>
      </p:sp>
    </p:spTree>
    <p:extLst>
      <p:ext uri="{BB962C8B-B14F-4D97-AF65-F5344CB8AC3E}">
        <p14:creationId xmlns:p14="http://schemas.microsoft.com/office/powerpoint/2010/main" val="3687076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58156" y="3145589"/>
            <a:ext cx="3924000" cy="566822"/>
          </a:xfrm>
          <a:prstGeom prst="rect">
            <a:avLst/>
          </a:prstGeom>
        </p:spPr>
        <p:txBody>
          <a:bodyPr vert="horz" wrap="square" lIns="0" tIns="12700" rIns="0" bIns="0" rtlCol="0">
            <a:spAutoFit/>
          </a:bodyPr>
          <a:lstStyle/>
          <a:p>
            <a:pPr marL="12700">
              <a:lnSpc>
                <a:spcPct val="100000"/>
              </a:lnSpc>
              <a:spcBef>
                <a:spcPts val="100"/>
              </a:spcBef>
            </a:pPr>
            <a:r>
              <a:rPr lang="en-US" spc="-45"/>
              <a:t>Planning &amp; navigation</a:t>
            </a:r>
            <a:endParaRPr spc="-50"/>
          </a:p>
        </p:txBody>
      </p:sp>
    </p:spTree>
    <p:extLst>
      <p:ext uri="{BB962C8B-B14F-4D97-AF65-F5344CB8AC3E}">
        <p14:creationId xmlns:p14="http://schemas.microsoft.com/office/powerpoint/2010/main" val="1490899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2D3E8D-EAE6-B3F0-13AF-7327A97CA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685C45"/>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srgbClr val="685C45"/>
              </a:solidFill>
              <a:effectLst/>
              <a:uLnTx/>
              <a:uFillTx/>
              <a:latin typeface="Calibri Light"/>
              <a:ea typeface="+mn-ea"/>
              <a:cs typeface="+mn-cs"/>
            </a:endParaRPr>
          </a:p>
        </p:txBody>
      </p:sp>
      <p:sp>
        <p:nvSpPr>
          <p:cNvPr id="8" name="object 4">
            <a:extLst>
              <a:ext uri="{FF2B5EF4-FFF2-40B4-BE49-F238E27FC236}">
                <a16:creationId xmlns:a16="http://schemas.microsoft.com/office/drawing/2014/main" id="{42EFB3DE-497A-96CF-AF31-33B140C60AE6}"/>
              </a:ext>
            </a:extLst>
          </p:cNvPr>
          <p:cNvSpPr txBox="1"/>
          <p:nvPr/>
        </p:nvSpPr>
        <p:spPr>
          <a:xfrm>
            <a:off x="466749" y="889985"/>
            <a:ext cx="11245826" cy="566181"/>
          </a:xfrm>
          <a:prstGeom prst="rect">
            <a:avLst/>
          </a:prstGeom>
        </p:spPr>
        <p:txBody>
          <a:bodyPr vert="horz" wrap="square" lIns="0" tIns="12065" rIns="0" bIns="0" rtlCol="0">
            <a:spAutoFit/>
          </a:bodyPr>
          <a:lstStyle/>
          <a:p>
            <a:pPr marL="12065" marR="229235" lvl="0" indent="0" algn="l" defTabSz="914400" rtl="0" eaLnBrk="1" fontAlgn="auto" latinLnBrk="0" hangingPunct="1">
              <a:spcBef>
                <a:spcPts val="95"/>
              </a:spcBef>
              <a:spcAft>
                <a:spcPts val="0"/>
              </a:spcAft>
              <a:buClr>
                <a:srgbClr val="FF5200"/>
              </a:buClr>
              <a:buSzTx/>
              <a:buFontTx/>
              <a:buNone/>
              <a:tabLst>
                <a:tab pos="299085" algn="l"/>
                <a:tab pos="299720" algn="l"/>
              </a:tabLst>
              <a:defRPr/>
            </a:pP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Usage of </a:t>
            </a:r>
            <a:r>
              <a:rPr kumimoji="0" lang="en-GB" sz="1800" b="0" i="0" u="none" strike="noStrike" kern="1200" cap="none" spc="5" normalizeH="0" baseline="0" noProof="0" dirty="0" err="1">
                <a:ln>
                  <a:noFill/>
                </a:ln>
                <a:solidFill>
                  <a:srgbClr val="685C45"/>
                </a:solidFill>
                <a:effectLst/>
                <a:uLnTx/>
                <a:uFillTx/>
                <a:latin typeface="Calibri"/>
                <a:ea typeface="+mn-ea"/>
                <a:cs typeface="Calibri Light"/>
              </a:rPr>
              <a:t>SatNav</a:t>
            </a: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 has become habitual and unconscious for many. It is a part of the driving experience, even for familiar journeys</a:t>
            </a:r>
          </a:p>
        </p:txBody>
      </p:sp>
      <p:sp>
        <p:nvSpPr>
          <p:cNvPr id="9" name="object 2">
            <a:extLst>
              <a:ext uri="{FF2B5EF4-FFF2-40B4-BE49-F238E27FC236}">
                <a16:creationId xmlns:a16="http://schemas.microsoft.com/office/drawing/2014/main" id="{A3C08E6A-4C13-2A35-A672-D668DCBD1731}"/>
              </a:ext>
            </a:extLst>
          </p:cNvPr>
          <p:cNvSpPr txBox="1">
            <a:spLocks/>
          </p:cNvSpPr>
          <p:nvPr/>
        </p:nvSpPr>
        <p:spPr>
          <a:xfrm>
            <a:off x="466748" y="339161"/>
            <a:ext cx="8928000"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GB"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SatNav usage</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Content Placeholder 11">
            <a:extLst>
              <a:ext uri="{FF2B5EF4-FFF2-40B4-BE49-F238E27FC236}">
                <a16:creationId xmlns:a16="http://schemas.microsoft.com/office/drawing/2014/main" id="{741DF788-0ED2-E030-323F-F4A9E8A86F38}"/>
              </a:ext>
            </a:extLst>
          </p:cNvPr>
          <p:cNvSpPr txBox="1">
            <a:spLocks/>
          </p:cNvSpPr>
          <p:nvPr/>
        </p:nvSpPr>
        <p:spPr>
          <a:xfrm>
            <a:off x="466748" y="1653253"/>
            <a:ext cx="11236238" cy="1880091"/>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FF5200"/>
              </a:buClr>
              <a:buFont typeface="Arial" panose="020B0604020202020204" pitchFamily="34" charset="0"/>
              <a:buChar char="•"/>
              <a:defRPr/>
            </a:pPr>
            <a:r>
              <a:rPr lang="en-GB" sz="1700" b="0" dirty="0">
                <a:solidFill>
                  <a:schemeClr val="tx1"/>
                </a:solidFill>
              </a:rPr>
              <a:t>Most use navigation aids routinely, </a:t>
            </a:r>
            <a:r>
              <a:rPr lang="en-GB" sz="1700" dirty="0">
                <a:solidFill>
                  <a:schemeClr val="tx1"/>
                </a:solidFill>
              </a:rPr>
              <a:t>even for journeys they know very well </a:t>
            </a:r>
            <a:r>
              <a:rPr lang="en-GB" sz="1700" b="0" dirty="0">
                <a:solidFill>
                  <a:schemeClr val="tx1"/>
                </a:solidFill>
              </a:rPr>
              <a:t>such as their commute or to a relative’s house (if over a few miles). Not only does </a:t>
            </a:r>
            <a:r>
              <a:rPr lang="en-GB" sz="1700" b="0" dirty="0" err="1">
                <a:solidFill>
                  <a:schemeClr val="tx1"/>
                </a:solidFill>
              </a:rPr>
              <a:t>SatNav</a:t>
            </a:r>
            <a:r>
              <a:rPr lang="en-GB" sz="1700" b="0" dirty="0">
                <a:solidFill>
                  <a:schemeClr val="tx1"/>
                </a:solidFill>
              </a:rPr>
              <a:t> provide an ETA, it also highlights any potential traffic jams/incidents along the route ahead and offers potential alternatives</a:t>
            </a:r>
          </a:p>
          <a:p>
            <a:pPr marL="285750" indent="-285750">
              <a:buClr>
                <a:srgbClr val="FF5200"/>
              </a:buClr>
              <a:buFont typeface="Arial" panose="020B0604020202020204" pitchFamily="34" charset="0"/>
              <a:buChar char="•"/>
              <a:defRPr/>
            </a:pPr>
            <a:r>
              <a:rPr lang="en-GB" sz="1700" b="0" dirty="0" err="1">
                <a:solidFill>
                  <a:schemeClr val="tx1"/>
                </a:solidFill>
              </a:rPr>
              <a:t>SatNav</a:t>
            </a:r>
            <a:r>
              <a:rPr lang="en-GB" sz="1700" b="0" dirty="0">
                <a:solidFill>
                  <a:schemeClr val="tx1"/>
                </a:solidFill>
              </a:rPr>
              <a:t> is of particular importance </a:t>
            </a:r>
            <a:r>
              <a:rPr lang="en-GB" sz="1700" dirty="0">
                <a:solidFill>
                  <a:schemeClr val="tx1"/>
                </a:solidFill>
              </a:rPr>
              <a:t>for time-sensitive journeys </a:t>
            </a:r>
            <a:r>
              <a:rPr lang="en-GB" sz="1700" b="0" dirty="0">
                <a:solidFill>
                  <a:schemeClr val="tx1"/>
                </a:solidFill>
              </a:rPr>
              <a:t>and </a:t>
            </a:r>
            <a:r>
              <a:rPr lang="en-GB" sz="1700" dirty="0">
                <a:solidFill>
                  <a:schemeClr val="tx1"/>
                </a:solidFill>
              </a:rPr>
              <a:t>work meetings</a:t>
            </a:r>
          </a:p>
          <a:p>
            <a:pPr marL="285750" indent="-285750">
              <a:buClr>
                <a:srgbClr val="FF5200"/>
              </a:buClr>
              <a:buFont typeface="Arial" panose="020B0604020202020204" pitchFamily="34" charset="0"/>
              <a:buChar char="•"/>
              <a:defRPr/>
            </a:pPr>
            <a:r>
              <a:rPr lang="en-GB" sz="1700" b="0" dirty="0">
                <a:solidFill>
                  <a:schemeClr val="tx1"/>
                </a:solidFill>
              </a:rPr>
              <a:t>In addition to built-in navigation aids – which can often be perceived as out-of-date, with software updates too much ‘hassle’ to bother with – tools most often used include:</a:t>
            </a:r>
          </a:p>
          <a:p>
            <a:pPr marL="465750" lvl="2" indent="-285750">
              <a:buFont typeface="Arial" panose="020B0604020202020204" pitchFamily="34" charset="0"/>
              <a:buChar char="•"/>
              <a:defRPr/>
            </a:pPr>
            <a:endParaRPr lang="en-GB" sz="1700" b="0" dirty="0">
              <a:solidFill>
                <a:schemeClr val="tx1"/>
              </a:solidFill>
            </a:endParaRPr>
          </a:p>
          <a:p>
            <a:pPr marL="285750" indent="-285750">
              <a:buClr>
                <a:srgbClr val="FF5200"/>
              </a:buClr>
              <a:buFont typeface="Arial" panose="020B0604020202020204" pitchFamily="34" charset="0"/>
              <a:buChar char="•"/>
              <a:defRPr/>
            </a:pPr>
            <a:endParaRPr lang="en-GB" sz="1700" b="0" dirty="0">
              <a:solidFill>
                <a:schemeClr val="tx1"/>
              </a:solidFill>
            </a:endParaRPr>
          </a:p>
        </p:txBody>
      </p:sp>
      <p:pic>
        <p:nvPicPr>
          <p:cNvPr id="15" name="Picture 14">
            <a:extLst>
              <a:ext uri="{FF2B5EF4-FFF2-40B4-BE49-F238E27FC236}">
                <a16:creationId xmlns:a16="http://schemas.microsoft.com/office/drawing/2014/main" id="{BA973998-8781-A143-42D8-E74354985A56}"/>
              </a:ext>
            </a:extLst>
          </p:cNvPr>
          <p:cNvPicPr>
            <a:picLocks noChangeAspect="1"/>
          </p:cNvPicPr>
          <p:nvPr/>
        </p:nvPicPr>
        <p:blipFill>
          <a:blip r:embed="rId2"/>
          <a:stretch>
            <a:fillRect/>
          </a:stretch>
        </p:blipFill>
        <p:spPr>
          <a:xfrm>
            <a:off x="925022" y="3742103"/>
            <a:ext cx="1442016" cy="1296000"/>
          </a:xfrm>
          <a:prstGeom prst="rect">
            <a:avLst/>
          </a:prstGeom>
        </p:spPr>
      </p:pic>
      <p:pic>
        <p:nvPicPr>
          <p:cNvPr id="16" name="Picture 15">
            <a:extLst>
              <a:ext uri="{FF2B5EF4-FFF2-40B4-BE49-F238E27FC236}">
                <a16:creationId xmlns:a16="http://schemas.microsoft.com/office/drawing/2014/main" id="{D776ED7E-44D6-63EC-B74E-10A129457391}"/>
              </a:ext>
            </a:extLst>
          </p:cNvPr>
          <p:cNvPicPr>
            <a:picLocks noChangeAspect="1"/>
          </p:cNvPicPr>
          <p:nvPr/>
        </p:nvPicPr>
        <p:blipFill>
          <a:blip r:embed="rId3"/>
          <a:stretch>
            <a:fillRect/>
          </a:stretch>
        </p:blipFill>
        <p:spPr>
          <a:xfrm>
            <a:off x="2567648" y="3767258"/>
            <a:ext cx="1505196" cy="1296000"/>
          </a:xfrm>
          <a:prstGeom prst="rect">
            <a:avLst/>
          </a:prstGeom>
        </p:spPr>
      </p:pic>
      <p:pic>
        <p:nvPicPr>
          <p:cNvPr id="18" name="Picture 17">
            <a:extLst>
              <a:ext uri="{FF2B5EF4-FFF2-40B4-BE49-F238E27FC236}">
                <a16:creationId xmlns:a16="http://schemas.microsoft.com/office/drawing/2014/main" id="{C3C4F1BE-993A-31A6-D775-0A4F8BF1DFA5}"/>
              </a:ext>
            </a:extLst>
          </p:cNvPr>
          <p:cNvPicPr>
            <a:picLocks noChangeAspect="1"/>
          </p:cNvPicPr>
          <p:nvPr/>
        </p:nvPicPr>
        <p:blipFill>
          <a:blip r:embed="rId4"/>
          <a:stretch>
            <a:fillRect/>
          </a:stretch>
        </p:blipFill>
        <p:spPr>
          <a:xfrm>
            <a:off x="2636246" y="5210861"/>
            <a:ext cx="1368000" cy="1368000"/>
          </a:xfrm>
          <a:prstGeom prst="rect">
            <a:avLst/>
          </a:prstGeom>
        </p:spPr>
      </p:pic>
      <p:pic>
        <p:nvPicPr>
          <p:cNvPr id="19" name="Picture 18">
            <a:extLst>
              <a:ext uri="{FF2B5EF4-FFF2-40B4-BE49-F238E27FC236}">
                <a16:creationId xmlns:a16="http://schemas.microsoft.com/office/drawing/2014/main" id="{8F172AFF-B292-37E8-9D02-22362960A475}"/>
              </a:ext>
            </a:extLst>
          </p:cNvPr>
          <p:cNvPicPr>
            <a:picLocks noChangeAspect="1"/>
          </p:cNvPicPr>
          <p:nvPr/>
        </p:nvPicPr>
        <p:blipFill>
          <a:blip r:embed="rId5"/>
          <a:stretch>
            <a:fillRect/>
          </a:stretch>
        </p:blipFill>
        <p:spPr>
          <a:xfrm>
            <a:off x="731882" y="5246861"/>
            <a:ext cx="1828296" cy="1296000"/>
          </a:xfrm>
          <a:prstGeom prst="rect">
            <a:avLst/>
          </a:prstGeom>
        </p:spPr>
      </p:pic>
      <p:sp>
        <p:nvSpPr>
          <p:cNvPr id="24" name="Arrow: Right 23">
            <a:extLst>
              <a:ext uri="{FF2B5EF4-FFF2-40B4-BE49-F238E27FC236}">
                <a16:creationId xmlns:a16="http://schemas.microsoft.com/office/drawing/2014/main" id="{8845B59C-960D-27C6-2383-036967B8153C}"/>
              </a:ext>
            </a:extLst>
          </p:cNvPr>
          <p:cNvSpPr/>
          <p:nvPr/>
        </p:nvSpPr>
        <p:spPr>
          <a:xfrm>
            <a:off x="4154720" y="5750861"/>
            <a:ext cx="432000" cy="288000"/>
          </a:xfrm>
          <a:prstGeom prst="rightArrow">
            <a:avLst/>
          </a:prstGeom>
          <a:solidFill>
            <a:srgbClr val="78D0E9"/>
          </a:solidFill>
          <a:ln>
            <a:solidFill>
              <a:srgbClr val="78D0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C7C33A42-0774-A2DD-F724-62C17AF6AEF5}"/>
              </a:ext>
            </a:extLst>
          </p:cNvPr>
          <p:cNvGrpSpPr/>
          <p:nvPr/>
        </p:nvGrpSpPr>
        <p:grpSpPr>
          <a:xfrm>
            <a:off x="4658772" y="5563514"/>
            <a:ext cx="7051084" cy="648000"/>
            <a:chOff x="4658772" y="5563514"/>
            <a:chExt cx="6834003" cy="648000"/>
          </a:xfrm>
        </p:grpSpPr>
        <p:sp>
          <p:nvSpPr>
            <p:cNvPr id="25" name="Content Placeholder 11">
              <a:extLst>
                <a:ext uri="{FF2B5EF4-FFF2-40B4-BE49-F238E27FC236}">
                  <a16:creationId xmlns:a16="http://schemas.microsoft.com/office/drawing/2014/main" id="{3533D649-BE55-EC44-7BFC-618C258C4247}"/>
                </a:ext>
              </a:extLst>
            </p:cNvPr>
            <p:cNvSpPr txBox="1">
              <a:spLocks/>
            </p:cNvSpPr>
            <p:nvPr/>
          </p:nvSpPr>
          <p:spPr>
            <a:xfrm>
              <a:off x="4768942" y="5609570"/>
              <a:ext cx="6660000" cy="555889"/>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5200"/>
                </a:buClr>
                <a:defRPr/>
              </a:pPr>
              <a:r>
                <a:rPr lang="en-GB" sz="1700">
                  <a:solidFill>
                    <a:schemeClr val="tx1"/>
                  </a:solidFill>
                </a:rPr>
                <a:t>Waze felt to be particularly up-to-date </a:t>
              </a:r>
              <a:r>
                <a:rPr lang="en-GB" sz="1700" b="0">
                  <a:solidFill>
                    <a:schemeClr val="tx1"/>
                  </a:solidFill>
                </a:rPr>
                <a:t>e.g. warnings of potholes on route. User-generated content helps in this respect</a:t>
              </a:r>
            </a:p>
          </p:txBody>
        </p:sp>
        <p:sp>
          <p:nvSpPr>
            <p:cNvPr id="26" name="Rectangle: Rounded Corners 25">
              <a:extLst>
                <a:ext uri="{FF2B5EF4-FFF2-40B4-BE49-F238E27FC236}">
                  <a16:creationId xmlns:a16="http://schemas.microsoft.com/office/drawing/2014/main" id="{932F2BDF-4BD8-FDC2-193F-22AD19571B5E}"/>
                </a:ext>
              </a:extLst>
            </p:cNvPr>
            <p:cNvSpPr/>
            <p:nvPr/>
          </p:nvSpPr>
          <p:spPr>
            <a:xfrm>
              <a:off x="4658772" y="5563514"/>
              <a:ext cx="6834003" cy="648000"/>
            </a:xfrm>
            <a:prstGeom prst="roundRect">
              <a:avLst/>
            </a:prstGeom>
            <a:noFill/>
            <a:ln>
              <a:solidFill>
                <a:srgbClr val="78D0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Rounded Corners 2">
            <a:extLst>
              <a:ext uri="{FF2B5EF4-FFF2-40B4-BE49-F238E27FC236}">
                <a16:creationId xmlns:a16="http://schemas.microsoft.com/office/drawing/2014/main" id="{843A1894-091B-B47C-E99E-B74A4A60BA13}"/>
              </a:ext>
            </a:extLst>
          </p:cNvPr>
          <p:cNvSpPr/>
          <p:nvPr/>
        </p:nvSpPr>
        <p:spPr>
          <a:xfrm>
            <a:off x="698143" y="3646626"/>
            <a:ext cx="3369489" cy="293223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peech Bubble: Rectangle with Corners Rounded 3">
            <a:extLst>
              <a:ext uri="{FF2B5EF4-FFF2-40B4-BE49-F238E27FC236}">
                <a16:creationId xmlns:a16="http://schemas.microsoft.com/office/drawing/2014/main" id="{8BEAE94F-613B-3D9D-D042-7D59F69C2A08}"/>
              </a:ext>
            </a:extLst>
          </p:cNvPr>
          <p:cNvSpPr/>
          <p:nvPr/>
        </p:nvSpPr>
        <p:spPr>
          <a:xfrm>
            <a:off x="4651902" y="3860903"/>
            <a:ext cx="7051084" cy="1343844"/>
          </a:xfrm>
          <a:prstGeom prst="wedgeRoundRectCallout">
            <a:avLst>
              <a:gd name="adj1" fmla="val -34653"/>
              <a:gd name="adj2" fmla="val -67249"/>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15000"/>
              </a:lnSpc>
              <a:spcBef>
                <a:spcPts val="0"/>
              </a:spcBef>
              <a:spcAft>
                <a:spcPts val="400"/>
              </a:spcAft>
              <a:buClrTx/>
              <a:buSzTx/>
              <a:buFontTx/>
              <a:buNone/>
              <a:tabLst/>
              <a:defRPr/>
            </a:pPr>
            <a:r>
              <a:rPr kumimoji="0" lang="en-US" sz="1300" b="0" i="1" u="none" strike="noStrike" kern="100" cap="none" spc="0" normalizeH="0" baseline="0" noProof="0">
                <a:ln>
                  <a:noFill/>
                </a:ln>
                <a:solidFill>
                  <a:prstClr val="white"/>
                </a:solidFill>
                <a:effectLst/>
                <a:uLnTx/>
                <a:uFillTx/>
                <a:ea typeface="Times New Roman" panose="02020603050405020304" pitchFamily="18" charset="0"/>
                <a:cs typeface="Times New Roman"/>
              </a:rPr>
              <a:t>“I use Google Maps on my phone most of the time. </a:t>
            </a:r>
            <a:r>
              <a:rPr lang="en-US" sz="1300" i="1" kern="100">
                <a:solidFill>
                  <a:prstClr val="white"/>
                </a:solidFill>
                <a:ea typeface="Times New Roman" panose="02020603050405020304" pitchFamily="18" charset="0"/>
                <a:cs typeface="Times New Roman"/>
              </a:rPr>
              <a:t>E</a:t>
            </a:r>
            <a:r>
              <a:rPr kumimoji="0" lang="en-US" sz="1300" b="0" i="1" u="none" strike="noStrike" kern="100" cap="none" spc="0" normalizeH="0" baseline="0" noProof="0" err="1">
                <a:ln>
                  <a:noFill/>
                </a:ln>
                <a:solidFill>
                  <a:prstClr val="white"/>
                </a:solidFill>
                <a:effectLst/>
                <a:uLnTx/>
                <a:uFillTx/>
                <a:ea typeface="Times New Roman" panose="02020603050405020304" pitchFamily="18" charset="0"/>
                <a:cs typeface="Times New Roman"/>
              </a:rPr>
              <a:t>ven</a:t>
            </a:r>
            <a:r>
              <a:rPr kumimoji="0" lang="en-US" sz="1300" b="0" i="1" u="none" strike="noStrike" kern="100" cap="none" spc="0" normalizeH="0" baseline="0" noProof="0">
                <a:ln>
                  <a:noFill/>
                </a:ln>
                <a:solidFill>
                  <a:prstClr val="white"/>
                </a:solidFill>
                <a:effectLst/>
                <a:uLnTx/>
                <a:uFillTx/>
                <a:ea typeface="Times New Roman" panose="02020603050405020304" pitchFamily="18" charset="0"/>
                <a:cs typeface="Times New Roman"/>
              </a:rPr>
              <a:t> if I know where I'm going, I still put it on because I want to see my ETA. If there’s any disruption, then maybe I take another route. So I normally put </a:t>
            </a:r>
            <a:r>
              <a:rPr kumimoji="0" lang="en-US" sz="1300" b="0" i="1" u="none" strike="noStrike" kern="100" cap="none" spc="0" normalizeH="0" baseline="0" noProof="0" err="1">
                <a:ln>
                  <a:noFill/>
                </a:ln>
                <a:solidFill>
                  <a:prstClr val="white"/>
                </a:solidFill>
                <a:effectLst/>
                <a:uLnTx/>
                <a:uFillTx/>
                <a:ea typeface="Times New Roman" panose="02020603050405020304" pitchFamily="18" charset="0"/>
                <a:cs typeface="Times New Roman"/>
              </a:rPr>
              <a:t>SatNav</a:t>
            </a:r>
            <a:r>
              <a:rPr kumimoji="0" lang="en-US" sz="1300" b="0" i="1" u="none" strike="noStrike" kern="100" cap="none" spc="0" normalizeH="0" baseline="0" noProof="0">
                <a:ln>
                  <a:noFill/>
                </a:ln>
                <a:solidFill>
                  <a:prstClr val="white"/>
                </a:solidFill>
                <a:effectLst/>
                <a:uLnTx/>
                <a:uFillTx/>
                <a:ea typeface="Times New Roman" panose="02020603050405020304" pitchFamily="18" charset="0"/>
                <a:cs typeface="Times New Roman"/>
              </a:rPr>
              <a:t>, the Google Maps on before I leave just to check and then periodically I'll use it if I need to.”</a:t>
            </a:r>
          </a:p>
          <a:p>
            <a:pPr algn="r">
              <a:lnSpc>
                <a:spcPct val="115000"/>
              </a:lnSpc>
              <a:spcAft>
                <a:spcPts val="800"/>
              </a:spcAft>
              <a:defRPr/>
            </a:pPr>
            <a:r>
              <a:rPr lang="en-GB" sz="1300">
                <a:solidFill>
                  <a:prstClr val="white"/>
                </a:solidFill>
              </a:rPr>
              <a:t>East, Business/ Professional, Frequent</a:t>
            </a:r>
            <a:endParaRPr lang="en-GB" sz="1300" b="0" i="0" u="none" strike="noStrike" kern="1200" cap="none" spc="0" normalizeH="0" baseline="0" noProof="0">
              <a:ln>
                <a:noFill/>
              </a:ln>
              <a:solidFill>
                <a:prstClr val="white"/>
              </a:solidFill>
              <a:effectLst/>
              <a:uLnTx/>
              <a:uFillTx/>
              <a:ea typeface="Calibri"/>
              <a:cs typeface="Calibri"/>
            </a:endParaRPr>
          </a:p>
        </p:txBody>
      </p:sp>
    </p:spTree>
    <p:extLst>
      <p:ext uri="{BB962C8B-B14F-4D97-AF65-F5344CB8AC3E}">
        <p14:creationId xmlns:p14="http://schemas.microsoft.com/office/powerpoint/2010/main" val="3272015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B66BCD62-0CBD-2DA6-0ED8-DD51FB3D9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4103" y="4490985"/>
            <a:ext cx="1152000" cy="1152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42D3E8D-EAE6-B3F0-13AF-7327A97CA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685C45"/>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a:ln>
                <a:noFill/>
              </a:ln>
              <a:solidFill>
                <a:srgbClr val="685C45"/>
              </a:solidFill>
              <a:effectLst/>
              <a:uLnTx/>
              <a:uFillTx/>
              <a:latin typeface="Calibri Light"/>
              <a:ea typeface="+mn-ea"/>
              <a:cs typeface="+mn-cs"/>
            </a:endParaRPr>
          </a:p>
        </p:txBody>
      </p:sp>
      <p:sp>
        <p:nvSpPr>
          <p:cNvPr id="8" name="object 4">
            <a:extLst>
              <a:ext uri="{FF2B5EF4-FFF2-40B4-BE49-F238E27FC236}">
                <a16:creationId xmlns:a16="http://schemas.microsoft.com/office/drawing/2014/main" id="{42EFB3DE-497A-96CF-AF31-33B140C60AE6}"/>
              </a:ext>
            </a:extLst>
          </p:cNvPr>
          <p:cNvSpPr txBox="1"/>
          <p:nvPr/>
        </p:nvSpPr>
        <p:spPr>
          <a:xfrm>
            <a:off x="466749" y="889985"/>
            <a:ext cx="11245826" cy="649986"/>
          </a:xfrm>
          <a:prstGeom prst="rect">
            <a:avLst/>
          </a:prstGeom>
        </p:spPr>
        <p:txBody>
          <a:bodyPr vert="horz" wrap="square" lIns="0" tIns="12065" rIns="0" bIns="0" rtlCol="0" anchor="t">
            <a:spAutoFit/>
          </a:bodyPr>
          <a:lstStyle/>
          <a:p>
            <a:pPr marL="12065" marR="229235">
              <a:lnSpc>
                <a:spcPct val="119300"/>
              </a:lnSpc>
              <a:spcBef>
                <a:spcPts val="95"/>
              </a:spcBef>
              <a:buClr>
                <a:srgbClr val="FF5200"/>
              </a:buClr>
              <a:tabLst>
                <a:tab pos="299085" algn="l"/>
                <a:tab pos="299720" algn="l"/>
              </a:tabLst>
              <a:defRPr/>
            </a:pP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The degree to which journeys are planned in advance has changed since the use of </a:t>
            </a:r>
            <a:r>
              <a:rPr kumimoji="0" lang="en-GB" sz="1800" b="0" i="0" u="none" strike="noStrike" kern="1200" cap="none" spc="5" normalizeH="0" baseline="0" noProof="0" dirty="0" err="1">
                <a:ln>
                  <a:noFill/>
                </a:ln>
                <a:solidFill>
                  <a:srgbClr val="685C45"/>
                </a:solidFill>
                <a:effectLst/>
                <a:uLnTx/>
                <a:uFillTx/>
                <a:latin typeface="Calibri"/>
                <a:ea typeface="+mn-ea"/>
                <a:cs typeface="Calibri Light"/>
              </a:rPr>
              <a:t>SatNav</a:t>
            </a:r>
            <a:r>
              <a:rPr lang="en-GB" spc="5" dirty="0">
                <a:solidFill>
                  <a:srgbClr val="685C45"/>
                </a:solidFill>
                <a:latin typeface="Calibri"/>
                <a:cs typeface="Calibri Light"/>
              </a:rPr>
              <a:t> – and to a degree, social media – became commonplace, as </a:t>
            </a: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has the</a:t>
            </a:r>
            <a:r>
              <a:rPr lang="en-GB" spc="5" dirty="0">
                <a:solidFill>
                  <a:srgbClr val="685C45"/>
                </a:solidFill>
                <a:latin typeface="Calibri"/>
                <a:cs typeface="Calibri Light"/>
              </a:rPr>
              <a:t> decline in</a:t>
            </a: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 use of traditional, hard-copy means of navigation e.g. atlases</a:t>
            </a:r>
          </a:p>
        </p:txBody>
      </p:sp>
      <p:sp>
        <p:nvSpPr>
          <p:cNvPr id="9" name="object 2">
            <a:extLst>
              <a:ext uri="{FF2B5EF4-FFF2-40B4-BE49-F238E27FC236}">
                <a16:creationId xmlns:a16="http://schemas.microsoft.com/office/drawing/2014/main" id="{A3C08E6A-4C13-2A35-A672-D668DCBD1731}"/>
              </a:ext>
            </a:extLst>
          </p:cNvPr>
          <p:cNvSpPr txBox="1">
            <a:spLocks/>
          </p:cNvSpPr>
          <p:nvPr/>
        </p:nvSpPr>
        <p:spPr>
          <a:xfrm>
            <a:off x="466748" y="339161"/>
            <a:ext cx="8928000"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GB" sz="2800" spc="-35" err="1">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SatNav</a:t>
            </a:r>
            <a:r>
              <a:rPr lang="en-GB"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 usage and implications for journey planning</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Content Placeholder 11">
            <a:extLst>
              <a:ext uri="{FF2B5EF4-FFF2-40B4-BE49-F238E27FC236}">
                <a16:creationId xmlns:a16="http://schemas.microsoft.com/office/drawing/2014/main" id="{741DF788-0ED2-E030-323F-F4A9E8A86F38}"/>
              </a:ext>
            </a:extLst>
          </p:cNvPr>
          <p:cNvSpPr txBox="1">
            <a:spLocks/>
          </p:cNvSpPr>
          <p:nvPr/>
        </p:nvSpPr>
        <p:spPr>
          <a:xfrm>
            <a:off x="466748" y="1653253"/>
            <a:ext cx="11236238" cy="2446050"/>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FF5200"/>
              </a:buClr>
              <a:buFont typeface="Arial" panose="020B0604020202020204" pitchFamily="34" charset="0"/>
              <a:buChar char="•"/>
              <a:defRPr/>
            </a:pPr>
            <a:r>
              <a:rPr lang="en-US" sz="1700">
                <a:solidFill>
                  <a:schemeClr val="tx1"/>
                </a:solidFill>
              </a:rPr>
              <a:t>The days of studiously planning a journey </a:t>
            </a:r>
            <a:r>
              <a:rPr lang="en-US" sz="1700" b="0">
                <a:solidFill>
                  <a:schemeClr val="tx1"/>
                </a:solidFill>
              </a:rPr>
              <a:t>– even a lengthy, unfamiliar route – </a:t>
            </a:r>
            <a:r>
              <a:rPr lang="en-US" sz="1700">
                <a:solidFill>
                  <a:schemeClr val="tx1"/>
                </a:solidFill>
              </a:rPr>
              <a:t>are for most a thing of the past</a:t>
            </a:r>
            <a:r>
              <a:rPr lang="en-US" sz="1700" b="0">
                <a:solidFill>
                  <a:schemeClr val="tx1"/>
                </a:solidFill>
              </a:rPr>
              <a:t>. Cursory information-sourcing may take place e.g. to gauge the approximate length of a trip, often informally (word-of-mouth) or more formally (AA’s Route Planner) but little in the way of detail</a:t>
            </a:r>
          </a:p>
          <a:p>
            <a:pPr marL="285750" indent="-285750">
              <a:spcAft>
                <a:spcPts val="400"/>
              </a:spcAft>
              <a:buClr>
                <a:srgbClr val="FF5200"/>
              </a:buClr>
              <a:buFont typeface="Arial" panose="020B0604020202020204" pitchFamily="34" charset="0"/>
              <a:buChar char="•"/>
              <a:defRPr/>
            </a:pPr>
            <a:r>
              <a:rPr lang="en-US" sz="1700" b="0">
                <a:solidFill>
                  <a:schemeClr val="tx1"/>
                </a:solidFill>
              </a:rPr>
              <a:t>Some report checking-in a little while before they would usually plan to leave – typically via Google Maps or similar – to gauge their departure time or to check if they need to avoid an incident/roadworks</a:t>
            </a:r>
          </a:p>
          <a:p>
            <a:pPr marL="465750" lvl="2" indent="-285750">
              <a:buFont typeface="Arial" panose="020B0604020202020204" pitchFamily="34" charset="0"/>
              <a:buChar char="•"/>
              <a:defRPr/>
            </a:pPr>
            <a:r>
              <a:rPr lang="en-US" sz="1600" b="0">
                <a:solidFill>
                  <a:schemeClr val="tx1"/>
                </a:solidFill>
                <a:latin typeface="+mn-lt"/>
              </a:rPr>
              <a:t>Occasionally some check several days in advance and, potentially, across a few navigation tools to be totally sure</a:t>
            </a:r>
            <a:endParaRPr lang="en-US" sz="1600"/>
          </a:p>
        </p:txBody>
      </p:sp>
      <p:sp>
        <p:nvSpPr>
          <p:cNvPr id="3" name="Content Placeholder 11">
            <a:extLst>
              <a:ext uri="{FF2B5EF4-FFF2-40B4-BE49-F238E27FC236}">
                <a16:creationId xmlns:a16="http://schemas.microsoft.com/office/drawing/2014/main" id="{FB36C726-0249-4C49-8ECE-05663EFF83BB}"/>
              </a:ext>
            </a:extLst>
          </p:cNvPr>
          <p:cNvSpPr txBox="1">
            <a:spLocks/>
          </p:cNvSpPr>
          <p:nvPr/>
        </p:nvSpPr>
        <p:spPr>
          <a:xfrm>
            <a:off x="466748" y="3533345"/>
            <a:ext cx="11236238" cy="965718"/>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FF5200"/>
              </a:buClr>
              <a:buFont typeface="Arial" panose="020B0604020202020204" pitchFamily="34" charset="0"/>
              <a:buChar char="•"/>
              <a:defRPr/>
            </a:pPr>
            <a:r>
              <a:rPr lang="en-US" sz="1700">
                <a:solidFill>
                  <a:schemeClr val="tx1"/>
                </a:solidFill>
              </a:rPr>
              <a:t>Social media </a:t>
            </a:r>
            <a:r>
              <a:rPr lang="en-US" sz="1700" b="0">
                <a:solidFill>
                  <a:schemeClr val="tx1"/>
                </a:solidFill>
              </a:rPr>
              <a:t>– local Facebook groups or work-based WhatsApp groups – have an important role to play for some, not for long-term planning but for ‘on the day’ notifications of problems on the road</a:t>
            </a:r>
          </a:p>
          <a:p>
            <a:pPr marL="465750" lvl="2" indent="-285750">
              <a:buFont typeface="Arial" panose="020B0604020202020204" pitchFamily="34" charset="0"/>
              <a:buChar char="•"/>
              <a:defRPr/>
            </a:pPr>
            <a:r>
              <a:rPr lang="en-US" sz="1600">
                <a:latin typeface="+mn-lt"/>
              </a:rPr>
              <a:t>Tellingly, there was </a:t>
            </a:r>
            <a:r>
              <a:rPr lang="en-US" sz="1600" b="1"/>
              <a:t>no</a:t>
            </a:r>
            <a:r>
              <a:rPr lang="en-US" sz="1600"/>
              <a:t> </a:t>
            </a:r>
            <a:r>
              <a:rPr lang="en-US" sz="1600" b="1"/>
              <a:t>mention of National Highways activity on any social media platform used</a:t>
            </a:r>
            <a:endParaRPr lang="en-US" sz="1600" b="1">
              <a:solidFill>
                <a:schemeClr val="tx1"/>
              </a:solidFill>
            </a:endParaRPr>
          </a:p>
        </p:txBody>
      </p:sp>
      <p:pic>
        <p:nvPicPr>
          <p:cNvPr id="3074" name="Picture 2" descr="Image result for facebook logo">
            <a:extLst>
              <a:ext uri="{FF2B5EF4-FFF2-40B4-BE49-F238E27FC236}">
                <a16:creationId xmlns:a16="http://schemas.microsoft.com/office/drawing/2014/main" id="{8A8417B0-A193-F13B-5886-2050DC683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0148" y="4481362"/>
            <a:ext cx="1332000" cy="119112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1">
            <a:extLst>
              <a:ext uri="{FF2B5EF4-FFF2-40B4-BE49-F238E27FC236}">
                <a16:creationId xmlns:a16="http://schemas.microsoft.com/office/drawing/2014/main" id="{355FF883-45A7-BD49-9738-328E80CDF49F}"/>
              </a:ext>
            </a:extLst>
          </p:cNvPr>
          <p:cNvSpPr txBox="1">
            <a:spLocks/>
          </p:cNvSpPr>
          <p:nvPr/>
        </p:nvSpPr>
        <p:spPr>
          <a:xfrm>
            <a:off x="466748" y="5828945"/>
            <a:ext cx="11236238" cy="783832"/>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FF5200"/>
              </a:buClr>
              <a:buFont typeface="Arial" panose="020B0604020202020204" pitchFamily="34" charset="0"/>
              <a:buChar char="•"/>
              <a:defRPr/>
            </a:pPr>
            <a:r>
              <a:rPr lang="en-US" sz="1700" b="0" dirty="0">
                <a:solidFill>
                  <a:schemeClr val="tx1"/>
                </a:solidFill>
              </a:rPr>
              <a:t>Some drivers of </a:t>
            </a:r>
            <a:r>
              <a:rPr lang="en-US" sz="1700" dirty="0">
                <a:solidFill>
                  <a:schemeClr val="tx1"/>
                </a:solidFill>
              </a:rPr>
              <a:t>commercial vehicles</a:t>
            </a:r>
            <a:r>
              <a:rPr lang="en-US" sz="1700" b="0" dirty="0">
                <a:solidFill>
                  <a:schemeClr val="tx1"/>
                </a:solidFill>
              </a:rPr>
              <a:t> receive notification of the journeys required of them at </a:t>
            </a:r>
            <a:r>
              <a:rPr lang="en-US" sz="1700" dirty="0">
                <a:solidFill>
                  <a:schemeClr val="tx1"/>
                </a:solidFill>
              </a:rPr>
              <a:t>very short notice </a:t>
            </a:r>
            <a:r>
              <a:rPr lang="en-US" sz="1700" b="0" dirty="0">
                <a:solidFill>
                  <a:schemeClr val="tx1"/>
                </a:solidFill>
              </a:rPr>
              <a:t>e.g. on the morning of their working day or even during that day.</a:t>
            </a:r>
            <a:r>
              <a:rPr lang="en-US" sz="1700" dirty="0">
                <a:solidFill>
                  <a:schemeClr val="tx1"/>
                </a:solidFill>
              </a:rPr>
              <a:t> </a:t>
            </a:r>
            <a:r>
              <a:rPr lang="en-US" sz="1700" b="0" dirty="0">
                <a:solidFill>
                  <a:schemeClr val="tx1"/>
                </a:solidFill>
              </a:rPr>
              <a:t>For these drivers, with little or no opportunity to plan routes in advance, </a:t>
            </a:r>
            <a:r>
              <a:rPr lang="en-US" sz="1700" dirty="0" err="1">
                <a:solidFill>
                  <a:schemeClr val="tx1"/>
                </a:solidFill>
              </a:rPr>
              <a:t>SatNav</a:t>
            </a:r>
            <a:r>
              <a:rPr lang="en-US" sz="1700" dirty="0">
                <a:solidFill>
                  <a:schemeClr val="tx1"/>
                </a:solidFill>
              </a:rPr>
              <a:t> and local knowledge are of critical importance</a:t>
            </a:r>
            <a:endParaRPr lang="en-US" sz="1600" b="0" dirty="0">
              <a:solidFill>
                <a:schemeClr val="tx1"/>
              </a:solidFill>
            </a:endParaRPr>
          </a:p>
        </p:txBody>
      </p:sp>
      <p:sp>
        <p:nvSpPr>
          <p:cNvPr id="4" name="Rectangle: Rounded Corners 3">
            <a:extLst>
              <a:ext uri="{FF2B5EF4-FFF2-40B4-BE49-F238E27FC236}">
                <a16:creationId xmlns:a16="http://schemas.microsoft.com/office/drawing/2014/main" id="{E6126025-F7C5-8EC8-5245-388E6D15CC6E}"/>
              </a:ext>
            </a:extLst>
          </p:cNvPr>
          <p:cNvSpPr/>
          <p:nvPr/>
        </p:nvSpPr>
        <p:spPr>
          <a:xfrm>
            <a:off x="9106129" y="4461061"/>
            <a:ext cx="2603727" cy="12240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5DCDE24B-3F17-F0E3-BF02-E630C867E733}"/>
              </a:ext>
            </a:extLst>
          </p:cNvPr>
          <p:cNvSpPr/>
          <p:nvPr/>
        </p:nvSpPr>
        <p:spPr>
          <a:xfrm>
            <a:off x="709231" y="4541938"/>
            <a:ext cx="7926850" cy="1152000"/>
          </a:xfrm>
          <a:prstGeom prst="wedgeRoundRectCallout">
            <a:avLst>
              <a:gd name="adj1" fmla="val 53806"/>
              <a:gd name="adj2" fmla="val -30710"/>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400"/>
              </a:spcAft>
              <a:defRPr/>
            </a:pPr>
            <a:r>
              <a:rPr lang="en-GB" sz="1300" i="1" dirty="0">
                <a:solidFill>
                  <a:schemeClr val="bg1"/>
                </a:solidFill>
                <a:ea typeface="Times New Roman" panose="02020603050405020304" pitchFamily="18" charset="0"/>
                <a:cs typeface="Calibri"/>
              </a:rPr>
              <a:t>“On Facebook there are local groups, like in Wellingborough, Northampton … they will pop up and people will put on there, ‘Don't go on the A45’, ‘diversion’ or ‘traffic here’ etc. So that's quite good</a:t>
            </a:r>
            <a:r>
              <a:rPr kumimoji="0" lang="en-GB" sz="1300" b="0" i="1" u="none" strike="noStrike" kern="1200" cap="none" spc="0" normalizeH="0" baseline="0" noProof="0" dirty="0">
                <a:ln>
                  <a:noFill/>
                </a:ln>
                <a:solidFill>
                  <a:schemeClr val="bg1"/>
                </a:solidFill>
                <a:effectLst/>
                <a:uLnTx/>
                <a:uFillTx/>
                <a:ea typeface="Times New Roman" panose="02020603050405020304" pitchFamily="18" charset="0"/>
                <a:cs typeface="Calibri"/>
              </a:rPr>
              <a:t>.</a:t>
            </a:r>
            <a:r>
              <a:rPr lang="en-GB" sz="1300" i="1" dirty="0">
                <a:solidFill>
                  <a:schemeClr val="bg1"/>
                </a:solidFill>
                <a:ea typeface="Times New Roman" panose="02020603050405020304" pitchFamily="18" charset="0"/>
                <a:cs typeface="Calibri"/>
              </a:rPr>
              <a:t> So I'll have a quick flip through before I get up in the morning and if it pops up you think, ‘Oh, God, I'll avoid the A45 now because you can't get through this way or that way.’”</a:t>
            </a:r>
          </a:p>
          <a:p>
            <a:pPr marL="0" marR="0" lvl="0" indent="0" algn="r" defTabSz="914400" rtl="0" eaLnBrk="1" fontAlgn="auto" latinLnBrk="0" hangingPunct="1">
              <a:lnSpc>
                <a:spcPct val="115000"/>
              </a:lnSpc>
              <a:spcBef>
                <a:spcPts val="0"/>
              </a:spcBef>
              <a:spcAft>
                <a:spcPts val="800"/>
              </a:spcAft>
              <a:buClrTx/>
              <a:buSzTx/>
              <a:buFontTx/>
              <a:buNone/>
              <a:tabLst/>
              <a:defRPr/>
            </a:pPr>
            <a:r>
              <a:rPr lang="en-GB" sz="1300" dirty="0">
                <a:solidFill>
                  <a:prstClr val="white"/>
                </a:solidFill>
              </a:rPr>
              <a:t>East Midlands, Leisure, Frequent</a:t>
            </a:r>
            <a:endParaRPr kumimoji="0" lang="en-GB" sz="13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1146907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2D3E8D-EAE6-B3F0-13AF-7327A97CA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685C45"/>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a:ln>
                <a:noFill/>
              </a:ln>
              <a:solidFill>
                <a:srgbClr val="685C45"/>
              </a:solidFill>
              <a:effectLst/>
              <a:uLnTx/>
              <a:uFillTx/>
              <a:latin typeface="Calibri Light"/>
              <a:ea typeface="+mn-ea"/>
              <a:cs typeface="+mn-cs"/>
            </a:endParaRPr>
          </a:p>
        </p:txBody>
      </p:sp>
      <p:sp>
        <p:nvSpPr>
          <p:cNvPr id="8" name="object 4">
            <a:extLst>
              <a:ext uri="{FF2B5EF4-FFF2-40B4-BE49-F238E27FC236}">
                <a16:creationId xmlns:a16="http://schemas.microsoft.com/office/drawing/2014/main" id="{42EFB3DE-497A-96CF-AF31-33B140C60AE6}"/>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The increasingly ingrained usage of </a:t>
            </a:r>
            <a:r>
              <a:rPr kumimoji="0" lang="en-GB" sz="1800" b="0" i="0" u="none" strike="noStrike" kern="1200" cap="none" spc="5" normalizeH="0" baseline="0" noProof="0" dirty="0" err="1">
                <a:ln>
                  <a:noFill/>
                </a:ln>
                <a:solidFill>
                  <a:srgbClr val="685C45"/>
                </a:solidFill>
                <a:effectLst/>
                <a:uLnTx/>
                <a:uFillTx/>
                <a:latin typeface="Calibri"/>
                <a:ea typeface="+mn-ea"/>
                <a:cs typeface="Calibri Light"/>
              </a:rPr>
              <a:t>SatNav</a:t>
            </a: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 has significant implications for those implementing diversions, planned routes potentially conflicting with </a:t>
            </a:r>
            <a:r>
              <a:rPr kumimoji="0" lang="en-GB" sz="1800" b="0" i="0" u="none" strike="noStrike" kern="1200" cap="none" spc="5" normalizeH="0" baseline="0" noProof="0" dirty="0" err="1">
                <a:ln>
                  <a:noFill/>
                </a:ln>
                <a:solidFill>
                  <a:srgbClr val="685C45"/>
                </a:solidFill>
                <a:effectLst/>
                <a:uLnTx/>
                <a:uFillTx/>
                <a:latin typeface="Calibri"/>
                <a:ea typeface="+mn-ea"/>
                <a:cs typeface="Calibri Light"/>
              </a:rPr>
              <a:t>SatNav</a:t>
            </a: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 recommendations that are seen as more up-to-date and trustworthy</a:t>
            </a:r>
          </a:p>
        </p:txBody>
      </p:sp>
      <p:sp>
        <p:nvSpPr>
          <p:cNvPr id="9" name="object 2">
            <a:extLst>
              <a:ext uri="{FF2B5EF4-FFF2-40B4-BE49-F238E27FC236}">
                <a16:creationId xmlns:a16="http://schemas.microsoft.com/office/drawing/2014/main" id="{A3C08E6A-4C13-2A35-A672-D668DCBD1731}"/>
              </a:ext>
            </a:extLst>
          </p:cNvPr>
          <p:cNvSpPr txBox="1">
            <a:spLocks/>
          </p:cNvSpPr>
          <p:nvPr/>
        </p:nvSpPr>
        <p:spPr>
          <a:xfrm>
            <a:off x="466748" y="339161"/>
            <a:ext cx="8928000"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err="1">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SatNav</a:t>
            </a:r>
            <a:r>
              <a:rPr kumimoji="0" lang="en-GB"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 usage and implications for diversions</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Content Placeholder 11">
            <a:extLst>
              <a:ext uri="{FF2B5EF4-FFF2-40B4-BE49-F238E27FC236}">
                <a16:creationId xmlns:a16="http://schemas.microsoft.com/office/drawing/2014/main" id="{741DF788-0ED2-E030-323F-F4A9E8A86F38}"/>
              </a:ext>
            </a:extLst>
          </p:cNvPr>
          <p:cNvSpPr txBox="1">
            <a:spLocks/>
          </p:cNvSpPr>
          <p:nvPr/>
        </p:nvSpPr>
        <p:spPr>
          <a:xfrm>
            <a:off x="466748" y="1653253"/>
            <a:ext cx="11236238" cy="649987"/>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5080" lvl="0" indent="-285750" algn="l" defTabSz="914400" rtl="0" eaLnBrk="1" fontAlgn="auto" latinLnBrk="0" hangingPunct="1">
              <a:lnSpc>
                <a:spcPts val="2000"/>
              </a:lnSpc>
              <a:spcBef>
                <a:spcPts val="0"/>
              </a:spcBef>
              <a:spcAft>
                <a:spcPts val="1000"/>
              </a:spcAft>
              <a:buClr>
                <a:srgbClr val="FF5200"/>
              </a:buClr>
              <a:buSzTx/>
              <a:buFont typeface="Arial" panose="020B0604020202020204" pitchFamily="34" charset="0"/>
              <a:buChar char="•"/>
              <a:tabLst/>
              <a:defRPr/>
            </a:pPr>
            <a:r>
              <a:rPr kumimoji="0" lang="en-US" sz="1700" b="0" i="0" u="none" strike="noStrike" kern="1200" cap="none" spc="10" normalizeH="0" baseline="0" noProof="0">
                <a:ln>
                  <a:noFill/>
                </a:ln>
                <a:solidFill>
                  <a:srgbClr val="685C45"/>
                </a:solidFill>
                <a:effectLst/>
                <a:uLnTx/>
                <a:uFillTx/>
                <a:latin typeface="Calibri"/>
                <a:ea typeface="+mn-ea"/>
                <a:cs typeface="Calibri Light"/>
              </a:rPr>
              <a:t>As a result of having access to up-to-the-moment navigation tools – or at least tools that are perceived to be up-to-</a:t>
            </a:r>
            <a:r>
              <a:rPr lang="en-US" sz="1700" b="0">
                <a:solidFill>
                  <a:srgbClr val="685C45"/>
                </a:solidFill>
                <a:latin typeface="Calibri"/>
              </a:rPr>
              <a:t>the-moment – </a:t>
            </a:r>
            <a:r>
              <a:rPr lang="en-US" sz="1700">
                <a:solidFill>
                  <a:srgbClr val="685C45"/>
                </a:solidFill>
                <a:latin typeface="Calibri"/>
              </a:rPr>
              <a:t>many drivers take responsibility for navigation themselves </a:t>
            </a:r>
            <a:r>
              <a:rPr lang="en-US" sz="1700" b="0">
                <a:solidFill>
                  <a:srgbClr val="685C45"/>
                </a:solidFill>
                <a:latin typeface="Calibri"/>
              </a:rPr>
              <a:t>rather than following diversion signs</a:t>
            </a:r>
          </a:p>
        </p:txBody>
      </p:sp>
      <p:sp>
        <p:nvSpPr>
          <p:cNvPr id="4" name="Content Placeholder 11">
            <a:extLst>
              <a:ext uri="{FF2B5EF4-FFF2-40B4-BE49-F238E27FC236}">
                <a16:creationId xmlns:a16="http://schemas.microsoft.com/office/drawing/2014/main" id="{A621F9A2-2E8A-2989-8086-CB52FDE2FF9F}"/>
              </a:ext>
            </a:extLst>
          </p:cNvPr>
          <p:cNvSpPr txBox="1">
            <a:spLocks/>
          </p:cNvSpPr>
          <p:nvPr/>
        </p:nvSpPr>
        <p:spPr>
          <a:xfrm>
            <a:off x="466748" y="3429070"/>
            <a:ext cx="9101795" cy="1786164"/>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5080" lvl="0" indent="-285750" algn="l" defTabSz="914400" rtl="0" eaLnBrk="1" fontAlgn="auto" latinLnBrk="0" hangingPunct="1">
              <a:lnSpc>
                <a:spcPts val="2000"/>
              </a:lnSpc>
              <a:spcBef>
                <a:spcPts val="0"/>
              </a:spcBef>
              <a:spcAft>
                <a:spcPts val="1000"/>
              </a:spcAft>
              <a:buClr>
                <a:srgbClr val="FF5200"/>
              </a:buClr>
              <a:buSzTx/>
              <a:buFont typeface="Arial" panose="020B0604020202020204" pitchFamily="34" charset="0"/>
              <a:buChar char="•"/>
              <a:tabLst/>
              <a:defRPr/>
            </a:pPr>
            <a:r>
              <a:rPr lang="en-US" sz="1700" b="0" dirty="0">
                <a:solidFill>
                  <a:srgbClr val="685C45"/>
                </a:solidFill>
                <a:latin typeface="Calibri"/>
              </a:rPr>
              <a:t>Drivers’ impressions of diversion signs fuel their inclination to rely on their </a:t>
            </a:r>
            <a:r>
              <a:rPr lang="en-US" sz="1700" b="0" dirty="0" err="1">
                <a:solidFill>
                  <a:srgbClr val="685C45"/>
                </a:solidFill>
                <a:latin typeface="Calibri"/>
              </a:rPr>
              <a:t>SatNav</a:t>
            </a:r>
            <a:r>
              <a:rPr lang="en-US" sz="1700" b="0" dirty="0">
                <a:solidFill>
                  <a:srgbClr val="685C45"/>
                </a:solidFill>
                <a:latin typeface="Calibri"/>
              </a:rPr>
              <a:t>. The traditional yellow and black ‘arrow’ signs in particular, can often be seen as ‘not to be </a:t>
            </a:r>
            <a:r>
              <a:rPr lang="en-US" sz="1700" b="0" dirty="0">
                <a:solidFill>
                  <a:srgbClr val="685C45"/>
                </a:solidFill>
                <a:highlight>
                  <a:srgbClr val="FFFF00"/>
                </a:highlight>
                <a:latin typeface="Calibri"/>
              </a:rPr>
              <a:t>trusted </a:t>
            </a:r>
            <a:r>
              <a:rPr lang="en-US" sz="1700" b="0" strike="dblStrike" dirty="0">
                <a:solidFill>
                  <a:srgbClr val="685C45"/>
                </a:solidFill>
                <a:highlight>
                  <a:srgbClr val="FFFF00"/>
                </a:highlight>
                <a:latin typeface="Calibri"/>
              </a:rPr>
              <a:t>taken seriously</a:t>
            </a:r>
            <a:r>
              <a:rPr lang="en-US" sz="1700" b="0" dirty="0">
                <a:solidFill>
                  <a:srgbClr val="685C45"/>
                </a:solidFill>
                <a:latin typeface="Calibri"/>
              </a:rPr>
              <a:t>’ i.e. </a:t>
            </a:r>
            <a:r>
              <a:rPr lang="en-US" sz="1700" dirty="0">
                <a:solidFill>
                  <a:srgbClr val="685C45"/>
                </a:solidFill>
                <a:latin typeface="Calibri"/>
              </a:rPr>
              <a:t>not current </a:t>
            </a:r>
            <a:r>
              <a:rPr lang="en-US" sz="1700" b="0" dirty="0">
                <a:solidFill>
                  <a:srgbClr val="685C45"/>
                </a:solidFill>
                <a:latin typeface="Calibri"/>
              </a:rPr>
              <a:t>(e.g. not removed after a previous diversion), </a:t>
            </a:r>
            <a:r>
              <a:rPr lang="en-US" sz="1700" b="0" dirty="0">
                <a:solidFill>
                  <a:srgbClr val="685C45"/>
                </a:solidFill>
                <a:highlight>
                  <a:srgbClr val="FFFF00"/>
                </a:highlight>
                <a:latin typeface="Calibri"/>
              </a:rPr>
              <a:t>could </a:t>
            </a:r>
            <a:r>
              <a:rPr lang="en-US" sz="1700" b="0" strike="dblStrike" dirty="0">
                <a:solidFill>
                  <a:srgbClr val="685C45"/>
                </a:solidFill>
                <a:highlight>
                  <a:srgbClr val="FFFF00"/>
                </a:highlight>
                <a:latin typeface="Calibri"/>
              </a:rPr>
              <a:t>to</a:t>
            </a:r>
            <a:r>
              <a:rPr lang="en-US" sz="1700" b="0" dirty="0">
                <a:solidFill>
                  <a:srgbClr val="685C45"/>
                </a:solidFill>
                <a:highlight>
                  <a:srgbClr val="FFFF00"/>
                </a:highlight>
                <a:latin typeface="Calibri"/>
              </a:rPr>
              <a:t> </a:t>
            </a:r>
            <a:r>
              <a:rPr lang="en-US" sz="1700" b="0" dirty="0">
                <a:solidFill>
                  <a:srgbClr val="685C45"/>
                </a:solidFill>
                <a:latin typeface="Calibri"/>
              </a:rPr>
              <a:t>have been </a:t>
            </a:r>
            <a:r>
              <a:rPr lang="en-US" sz="1700" dirty="0">
                <a:solidFill>
                  <a:srgbClr val="685C45"/>
                </a:solidFill>
                <a:latin typeface="Calibri"/>
              </a:rPr>
              <a:t>deliberately moved </a:t>
            </a:r>
            <a:r>
              <a:rPr lang="en-US" sz="1700" b="0" dirty="0">
                <a:solidFill>
                  <a:srgbClr val="685C45"/>
                </a:solidFill>
                <a:latin typeface="Calibri"/>
              </a:rPr>
              <a:t>as a prank or have been </a:t>
            </a:r>
            <a:r>
              <a:rPr lang="en-US" sz="1700" dirty="0">
                <a:solidFill>
                  <a:srgbClr val="685C45"/>
                </a:solidFill>
                <a:latin typeface="Calibri"/>
              </a:rPr>
              <a:t>moved/blown over </a:t>
            </a:r>
            <a:r>
              <a:rPr lang="en-US" sz="1700" b="0" dirty="0">
                <a:solidFill>
                  <a:srgbClr val="685C45"/>
                </a:solidFill>
                <a:latin typeface="Calibri"/>
              </a:rPr>
              <a:t>by increasingly common strong winds</a:t>
            </a:r>
          </a:p>
          <a:p>
            <a:pPr marL="285750" marR="5080" lvl="0" indent="-285750" algn="l" defTabSz="914400" rtl="0" eaLnBrk="1" fontAlgn="auto" latinLnBrk="0" hangingPunct="1">
              <a:lnSpc>
                <a:spcPts val="2000"/>
              </a:lnSpc>
              <a:spcBef>
                <a:spcPts val="0"/>
              </a:spcBef>
              <a:spcAft>
                <a:spcPts val="1000"/>
              </a:spcAft>
              <a:buClr>
                <a:srgbClr val="FF5200"/>
              </a:buClr>
              <a:buSzTx/>
              <a:buFont typeface="Arial" panose="020B0604020202020204" pitchFamily="34" charset="0"/>
              <a:buChar char="•"/>
              <a:tabLst/>
              <a:defRPr/>
            </a:pPr>
            <a:r>
              <a:rPr kumimoji="0" lang="en-US" sz="1700" b="0" i="0" u="none" strike="noStrike" kern="1200" cap="none" spc="10" normalizeH="0" baseline="0" noProof="0" dirty="0">
                <a:ln>
                  <a:noFill/>
                </a:ln>
                <a:solidFill>
                  <a:srgbClr val="685C45"/>
                </a:solidFill>
                <a:effectLst/>
                <a:uLnTx/>
                <a:uFillTx/>
                <a:latin typeface="Calibri"/>
                <a:ea typeface="+mn-ea"/>
                <a:cs typeface="Calibri Light"/>
              </a:rPr>
              <a:t>Previous experience c</a:t>
            </a:r>
            <a:r>
              <a:rPr lang="en-US" sz="1700" b="0" dirty="0">
                <a:solidFill>
                  <a:srgbClr val="685C45"/>
                </a:solidFill>
                <a:latin typeface="Calibri"/>
              </a:rPr>
              <a:t>an also foster mistrust e.g. following diversion signs when no work is actually being conducted</a:t>
            </a:r>
            <a:endParaRPr kumimoji="0" lang="en-US" sz="1700" b="0" i="0" u="none" strike="noStrike" kern="1200" cap="none" spc="10" normalizeH="0" baseline="0" noProof="0" dirty="0">
              <a:ln>
                <a:noFill/>
              </a:ln>
              <a:solidFill>
                <a:srgbClr val="685C45"/>
              </a:solidFill>
              <a:effectLst/>
              <a:uLnTx/>
              <a:uFillTx/>
              <a:latin typeface="Calibri"/>
              <a:ea typeface="+mn-ea"/>
              <a:cs typeface="Calibri Light"/>
            </a:endParaRPr>
          </a:p>
        </p:txBody>
      </p:sp>
      <p:pic>
        <p:nvPicPr>
          <p:cNvPr id="6" name="Picture 5">
            <a:extLst>
              <a:ext uri="{FF2B5EF4-FFF2-40B4-BE49-F238E27FC236}">
                <a16:creationId xmlns:a16="http://schemas.microsoft.com/office/drawing/2014/main" id="{4E097C94-3B6C-24D3-6874-FF671B27DE1B}"/>
              </a:ext>
            </a:extLst>
          </p:cNvPr>
          <p:cNvPicPr>
            <a:picLocks noChangeAspect="1"/>
          </p:cNvPicPr>
          <p:nvPr/>
        </p:nvPicPr>
        <p:blipFill rotWithShape="1">
          <a:blip r:embed="rId2"/>
          <a:srcRect b="19880"/>
          <a:stretch/>
        </p:blipFill>
        <p:spPr>
          <a:xfrm>
            <a:off x="9818914" y="3489623"/>
            <a:ext cx="1782942" cy="1927365"/>
          </a:xfrm>
          <a:prstGeom prst="rect">
            <a:avLst/>
          </a:prstGeom>
        </p:spPr>
      </p:pic>
      <p:sp>
        <p:nvSpPr>
          <p:cNvPr id="7" name="Content Placeholder 11">
            <a:extLst>
              <a:ext uri="{FF2B5EF4-FFF2-40B4-BE49-F238E27FC236}">
                <a16:creationId xmlns:a16="http://schemas.microsoft.com/office/drawing/2014/main" id="{F5BE7E7B-1E04-322F-1AB9-AEE116A900A5}"/>
              </a:ext>
            </a:extLst>
          </p:cNvPr>
          <p:cNvSpPr txBox="1">
            <a:spLocks/>
          </p:cNvSpPr>
          <p:nvPr/>
        </p:nvSpPr>
        <p:spPr>
          <a:xfrm>
            <a:off x="466748" y="5219028"/>
            <a:ext cx="11243108" cy="1422403"/>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5080" lvl="0" indent="-285750" algn="l" defTabSz="914400" rtl="0" eaLnBrk="1" fontAlgn="auto" latinLnBrk="0" hangingPunct="1">
              <a:lnSpc>
                <a:spcPts val="2000"/>
              </a:lnSpc>
              <a:spcBef>
                <a:spcPts val="0"/>
              </a:spcBef>
              <a:spcAft>
                <a:spcPts val="1000"/>
              </a:spcAft>
              <a:buClr>
                <a:srgbClr val="FF5200"/>
              </a:buClr>
              <a:buSzTx/>
              <a:buFont typeface="Arial" panose="020B0604020202020204" pitchFamily="34" charset="0"/>
              <a:buChar char="•"/>
              <a:tabLst/>
              <a:defRPr/>
            </a:pPr>
            <a:r>
              <a:rPr kumimoji="0" lang="en-US" sz="1700" b="0" i="0" u="none" strike="noStrike" kern="1200" cap="none" spc="10" normalizeH="0" baseline="0" noProof="0" dirty="0">
                <a:ln>
                  <a:noFill/>
                </a:ln>
                <a:solidFill>
                  <a:srgbClr val="685C45"/>
                </a:solidFill>
                <a:effectLst/>
                <a:uLnTx/>
                <a:uFillTx/>
                <a:latin typeface="Calibri"/>
                <a:ea typeface="+mn-ea"/>
                <a:cs typeface="Calibri Light"/>
              </a:rPr>
              <a:t>For </a:t>
            </a:r>
            <a:r>
              <a:rPr lang="en-US" sz="1700" dirty="0">
                <a:solidFill>
                  <a:srgbClr val="685C45"/>
                </a:solidFill>
                <a:latin typeface="Calibri"/>
              </a:rPr>
              <a:t>drivers of commercial vehicles the stakes are raised </a:t>
            </a:r>
            <a:r>
              <a:rPr lang="en-US" sz="1700" b="0" dirty="0">
                <a:solidFill>
                  <a:srgbClr val="685C45"/>
                </a:solidFill>
                <a:latin typeface="Calibri"/>
              </a:rPr>
              <a:t>significantly, in particular for HGV drivers</a:t>
            </a:r>
          </a:p>
          <a:p>
            <a:pPr marL="285750" marR="5080" lvl="0" indent="-285750" algn="l" defTabSz="914400" rtl="0" eaLnBrk="1" fontAlgn="auto" latinLnBrk="0" hangingPunct="1">
              <a:lnSpc>
                <a:spcPts val="2000"/>
              </a:lnSpc>
              <a:spcBef>
                <a:spcPts val="0"/>
              </a:spcBef>
              <a:spcAft>
                <a:spcPts val="1000"/>
              </a:spcAft>
              <a:buClr>
                <a:srgbClr val="FF5200"/>
              </a:buClr>
              <a:buSzTx/>
              <a:buFont typeface="Arial" panose="020B0604020202020204" pitchFamily="34" charset="0"/>
              <a:buChar char="•"/>
              <a:tabLst/>
              <a:defRPr/>
            </a:pPr>
            <a:r>
              <a:rPr kumimoji="0" lang="en-US" sz="1700" b="0" i="0" u="none" strike="noStrike" kern="1200" cap="none" spc="10" normalizeH="0" baseline="0" noProof="0" dirty="0">
                <a:ln>
                  <a:noFill/>
                </a:ln>
                <a:solidFill>
                  <a:srgbClr val="685C45"/>
                </a:solidFill>
                <a:effectLst/>
                <a:uLnTx/>
                <a:uFillTx/>
                <a:latin typeface="Calibri"/>
                <a:ea typeface="+mn-ea"/>
                <a:cs typeface="Calibri Light"/>
              </a:rPr>
              <a:t>There is an underlying concern that neither </a:t>
            </a:r>
            <a:r>
              <a:rPr kumimoji="0" lang="en-US" sz="1700" b="0" i="0" u="none" strike="noStrike" kern="1200" cap="none" spc="10" normalizeH="0" baseline="0" noProof="0" dirty="0" err="1">
                <a:ln>
                  <a:noFill/>
                </a:ln>
                <a:solidFill>
                  <a:srgbClr val="685C45"/>
                </a:solidFill>
                <a:effectLst/>
                <a:uLnTx/>
                <a:uFillTx/>
                <a:latin typeface="Calibri"/>
                <a:ea typeface="+mn-ea"/>
                <a:cs typeface="Calibri Light"/>
              </a:rPr>
              <a:t>SatNav</a:t>
            </a:r>
            <a:r>
              <a:rPr kumimoji="0" lang="en-US" sz="1700" b="0" i="0" u="none" strike="noStrike" kern="1200" cap="none" spc="10" normalizeH="0" baseline="0" noProof="0" dirty="0">
                <a:ln>
                  <a:noFill/>
                </a:ln>
                <a:solidFill>
                  <a:srgbClr val="685C45"/>
                </a:solidFill>
                <a:effectLst/>
                <a:uLnTx/>
                <a:uFillTx/>
                <a:latin typeface="Calibri"/>
                <a:ea typeface="+mn-ea"/>
                <a:cs typeface="Calibri Light"/>
              </a:rPr>
              <a:t> nor diversion signs take into account </a:t>
            </a:r>
            <a:r>
              <a:rPr kumimoji="0" lang="en-US" sz="1700" i="0" u="none" strike="noStrike" kern="1200" cap="none" spc="10" normalizeH="0" baseline="0" noProof="0" dirty="0">
                <a:ln>
                  <a:noFill/>
                </a:ln>
                <a:solidFill>
                  <a:srgbClr val="685C45"/>
                </a:solidFill>
                <a:effectLst/>
                <a:uLnTx/>
                <a:uFillTx/>
                <a:latin typeface="Calibri"/>
                <a:ea typeface="+mn-ea"/>
                <a:cs typeface="Calibri Light"/>
              </a:rPr>
              <a:t>vehicle size</a:t>
            </a:r>
            <a:r>
              <a:rPr lang="en-US" sz="1700" b="0" dirty="0">
                <a:solidFill>
                  <a:srgbClr val="685C45"/>
                </a:solidFill>
                <a:latin typeface="Calibri"/>
              </a:rPr>
              <a:t>, d</a:t>
            </a:r>
            <a:r>
              <a:rPr kumimoji="0" lang="en-US" sz="1700" b="0" i="0" u="none" strike="noStrike" kern="1200" cap="none" spc="10" normalizeH="0" baseline="0" noProof="0" dirty="0" err="1">
                <a:ln>
                  <a:noFill/>
                </a:ln>
                <a:solidFill>
                  <a:srgbClr val="685C45"/>
                </a:solidFill>
                <a:effectLst/>
                <a:uLnTx/>
                <a:uFillTx/>
                <a:latin typeface="Calibri"/>
                <a:ea typeface="+mn-ea"/>
                <a:cs typeface="Calibri Light"/>
              </a:rPr>
              <a:t>iversion</a:t>
            </a:r>
            <a:r>
              <a:rPr kumimoji="0" lang="en-US" sz="1700" b="0" i="0" u="none" strike="noStrike" kern="1200" cap="none" spc="10" normalizeH="0" baseline="0" noProof="0" dirty="0">
                <a:ln>
                  <a:noFill/>
                </a:ln>
                <a:solidFill>
                  <a:srgbClr val="685C45"/>
                </a:solidFill>
                <a:effectLst/>
                <a:uLnTx/>
                <a:uFillTx/>
                <a:latin typeface="Calibri"/>
                <a:ea typeface="+mn-ea"/>
                <a:cs typeface="Calibri Light"/>
              </a:rPr>
              <a:t> signs typically winning the day if conflicting routes are offered. The potential </a:t>
            </a:r>
            <a:r>
              <a:rPr kumimoji="0" lang="en-US" sz="1700" i="0" u="none" strike="noStrike" kern="1200" cap="none" spc="10" normalizeH="0" baseline="0" noProof="0" dirty="0">
                <a:ln>
                  <a:noFill/>
                </a:ln>
                <a:solidFill>
                  <a:srgbClr val="685C45"/>
                </a:solidFill>
                <a:effectLst/>
                <a:uLnTx/>
                <a:uFillTx/>
                <a:latin typeface="Calibri"/>
                <a:ea typeface="+mn-ea"/>
                <a:cs typeface="Calibri Light"/>
              </a:rPr>
              <a:t>reputational damage to the employer </a:t>
            </a:r>
            <a:r>
              <a:rPr lang="en-US" sz="1700" b="0" dirty="0">
                <a:solidFill>
                  <a:srgbClr val="685C45"/>
                </a:solidFill>
                <a:latin typeface="Calibri"/>
              </a:rPr>
              <a:t>of</a:t>
            </a:r>
            <a:r>
              <a:rPr kumimoji="0" lang="en-US" sz="1700" b="0" i="0" u="none" strike="noStrike" kern="1200" cap="none" spc="10" normalizeH="0" baseline="0" noProof="0" dirty="0">
                <a:ln>
                  <a:noFill/>
                </a:ln>
                <a:solidFill>
                  <a:srgbClr val="685C45"/>
                </a:solidFill>
                <a:effectLst/>
                <a:uLnTx/>
                <a:uFillTx/>
                <a:latin typeface="Calibri"/>
                <a:ea typeface="+mn-ea"/>
                <a:cs typeface="Calibri Light"/>
              </a:rPr>
              <a:t> a driver choosing a route </a:t>
            </a:r>
            <a:r>
              <a:rPr lang="en-US" sz="1700" b="0" dirty="0">
                <a:solidFill>
                  <a:srgbClr val="685C45"/>
                </a:solidFill>
                <a:latin typeface="Calibri"/>
              </a:rPr>
              <a:t>that is not suitable for their vehicle, either off their own bat or via </a:t>
            </a:r>
            <a:r>
              <a:rPr lang="en-US" sz="1700" b="0" dirty="0" err="1">
                <a:solidFill>
                  <a:srgbClr val="685C45"/>
                </a:solidFill>
                <a:latin typeface="Calibri"/>
              </a:rPr>
              <a:t>SatNav</a:t>
            </a:r>
            <a:r>
              <a:rPr lang="en-US" sz="1700" b="0" dirty="0">
                <a:solidFill>
                  <a:srgbClr val="685C45"/>
                </a:solidFill>
                <a:latin typeface="Calibri"/>
              </a:rPr>
              <a:t>, could result in that driver </a:t>
            </a:r>
            <a:r>
              <a:rPr lang="en-US" sz="1700" dirty="0">
                <a:solidFill>
                  <a:srgbClr val="685C45"/>
                </a:solidFill>
                <a:latin typeface="Calibri"/>
              </a:rPr>
              <a:t>losing their job</a:t>
            </a:r>
            <a:endParaRPr kumimoji="0" lang="en-US" sz="1700" b="0" i="0" u="none" strike="noStrike" kern="1200" cap="none" spc="10" normalizeH="0" baseline="0" noProof="0" dirty="0">
              <a:ln>
                <a:noFill/>
              </a:ln>
              <a:solidFill>
                <a:srgbClr val="685C45"/>
              </a:solidFill>
              <a:effectLst/>
              <a:uLnTx/>
              <a:uFillTx/>
              <a:latin typeface="Calibri"/>
              <a:ea typeface="+mn-ea"/>
              <a:cs typeface="Calibri Light"/>
            </a:endParaRPr>
          </a:p>
        </p:txBody>
      </p:sp>
      <p:sp>
        <p:nvSpPr>
          <p:cNvPr id="3" name="Speech Bubble: Rectangle with Corners Rounded 2">
            <a:extLst>
              <a:ext uri="{FF2B5EF4-FFF2-40B4-BE49-F238E27FC236}">
                <a16:creationId xmlns:a16="http://schemas.microsoft.com/office/drawing/2014/main" id="{DE14C5F5-2776-BDB4-174C-2FD0111C3996}"/>
              </a:ext>
            </a:extLst>
          </p:cNvPr>
          <p:cNvSpPr/>
          <p:nvPr/>
        </p:nvSpPr>
        <p:spPr>
          <a:xfrm>
            <a:off x="703666" y="2330110"/>
            <a:ext cx="10898190" cy="936000"/>
          </a:xfrm>
          <a:prstGeom prst="wedgeRoundRectCallout">
            <a:avLst>
              <a:gd name="adj1" fmla="val -52214"/>
              <a:gd name="adj2" fmla="val -9268"/>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400"/>
              </a:spcAft>
              <a:defRPr/>
            </a:pPr>
            <a:r>
              <a:rPr lang="en-US" sz="1300" i="1" dirty="0">
                <a:latin typeface="Calibri"/>
                <a:ea typeface="Calibri"/>
                <a:cs typeface="Calibri"/>
              </a:rPr>
              <a:t>"So the diversion might take you one way and everyone might follow that road diversion, but then you're going to get traffic because everybody's taking that diversion. So the </a:t>
            </a:r>
            <a:r>
              <a:rPr lang="en-US" sz="1300" i="1" dirty="0" err="1">
                <a:latin typeface="Calibri"/>
                <a:ea typeface="Calibri"/>
                <a:cs typeface="Calibri"/>
              </a:rPr>
              <a:t>SatNav</a:t>
            </a:r>
            <a:r>
              <a:rPr lang="en-US" sz="1300" i="1" dirty="0">
                <a:latin typeface="Calibri"/>
                <a:ea typeface="Calibri"/>
                <a:cs typeface="Calibri"/>
              </a:rPr>
              <a:t> will pick it up and say, ‘Oh that's not the best route’ and take you an alternative way and that's probably going to be faster. So I'll probably take that route 9 times out of 10.“</a:t>
            </a:r>
          </a:p>
          <a:p>
            <a:pPr marL="0" marR="0" lvl="0" indent="0" algn="r" defTabSz="914400" rtl="0" eaLnBrk="1" fontAlgn="auto" latinLnBrk="0" hangingPunct="1">
              <a:lnSpc>
                <a:spcPct val="115000"/>
              </a:lnSpc>
              <a:spcBef>
                <a:spcPts val="0"/>
              </a:spcBef>
              <a:spcAft>
                <a:spcPts val="800"/>
              </a:spcAft>
              <a:buClrTx/>
              <a:buSzTx/>
              <a:buFontTx/>
              <a:buNone/>
              <a:tabLst/>
              <a:defRPr/>
            </a:pPr>
            <a:r>
              <a:rPr lang="en-GB" sz="1300" dirty="0">
                <a:solidFill>
                  <a:prstClr val="white"/>
                </a:solidFill>
              </a:rPr>
              <a:t>East Midlands, Leisure, Infrequent</a:t>
            </a:r>
            <a:endParaRPr kumimoji="0" lang="en-GB" sz="13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2135503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29757" y="3145938"/>
            <a:ext cx="1427358" cy="566822"/>
          </a:xfrm>
          <a:prstGeom prst="rect">
            <a:avLst/>
          </a:prstGeom>
        </p:spPr>
        <p:txBody>
          <a:bodyPr vert="horz" wrap="square" lIns="0" tIns="12700" rIns="0" bIns="0" rtlCol="0">
            <a:spAutoFit/>
          </a:bodyPr>
          <a:lstStyle/>
          <a:p>
            <a:pPr marL="12700">
              <a:lnSpc>
                <a:spcPct val="100000"/>
              </a:lnSpc>
              <a:spcBef>
                <a:spcPts val="100"/>
              </a:spcBef>
            </a:pPr>
            <a:r>
              <a:rPr lang="en-US" spc="-45"/>
              <a:t>Routes</a:t>
            </a:r>
            <a:endParaRPr spc="-50"/>
          </a:p>
        </p:txBody>
      </p:sp>
      <p:pic>
        <p:nvPicPr>
          <p:cNvPr id="3" name="Picture 2">
            <a:extLst>
              <a:ext uri="{FF2B5EF4-FFF2-40B4-BE49-F238E27FC236}">
                <a16:creationId xmlns:a16="http://schemas.microsoft.com/office/drawing/2014/main" id="{7AE77BE6-0A03-F527-C4DA-DB0261FA5F33}"/>
              </a:ext>
            </a:extLst>
          </p:cNvPr>
          <p:cNvPicPr>
            <a:picLocks noChangeAspect="1"/>
          </p:cNvPicPr>
          <p:nvPr/>
        </p:nvPicPr>
        <p:blipFill rotWithShape="1">
          <a:blip r:embed="rId3"/>
          <a:srcRect t="11905" b="12441"/>
          <a:stretch/>
        </p:blipFill>
        <p:spPr>
          <a:xfrm>
            <a:off x="7858156" y="2993581"/>
            <a:ext cx="1152000" cy="871536"/>
          </a:xfrm>
          <a:prstGeom prst="rect">
            <a:avLst/>
          </a:prstGeom>
        </p:spPr>
      </p:pic>
    </p:spTree>
    <p:extLst>
      <p:ext uri="{BB962C8B-B14F-4D97-AF65-F5344CB8AC3E}">
        <p14:creationId xmlns:p14="http://schemas.microsoft.com/office/powerpoint/2010/main" val="1173993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42EFB3DE-497A-96CF-AF31-33B140C60AE6}"/>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There is a pervasive suspicion on the part of the driver that following diversion signs is a ‘last resort’ and is likely not to be the most direct or efficient way of circumnavigating a road closure</a:t>
            </a:r>
          </a:p>
        </p:txBody>
      </p:sp>
      <p:sp>
        <p:nvSpPr>
          <p:cNvPr id="9" name="object 2">
            <a:extLst>
              <a:ext uri="{FF2B5EF4-FFF2-40B4-BE49-F238E27FC236}">
                <a16:creationId xmlns:a16="http://schemas.microsoft.com/office/drawing/2014/main" id="{A3C08E6A-4C13-2A35-A672-D668DCBD1731}"/>
              </a:ext>
            </a:extLst>
          </p:cNvPr>
          <p:cNvSpPr txBox="1">
            <a:spLocks/>
          </p:cNvSpPr>
          <p:nvPr/>
        </p:nvSpPr>
        <p:spPr>
          <a:xfrm>
            <a:off x="466748" y="339161"/>
            <a:ext cx="8928000"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GB"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Perceptions of t</a:t>
            </a:r>
            <a:r>
              <a:rPr kumimoji="0" lang="en-GB"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he ‘directness’ of diversion routes</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Content Placeholder 11">
            <a:extLst>
              <a:ext uri="{FF2B5EF4-FFF2-40B4-BE49-F238E27FC236}">
                <a16:creationId xmlns:a16="http://schemas.microsoft.com/office/drawing/2014/main" id="{741DF788-0ED2-E030-323F-F4A9E8A86F38}"/>
              </a:ext>
            </a:extLst>
          </p:cNvPr>
          <p:cNvSpPr txBox="1">
            <a:spLocks/>
          </p:cNvSpPr>
          <p:nvPr/>
        </p:nvSpPr>
        <p:spPr>
          <a:xfrm>
            <a:off x="466748" y="1653252"/>
            <a:ext cx="11236238" cy="3718848"/>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GB" sz="1700" b="0" dirty="0">
                <a:solidFill>
                  <a:schemeClr val="tx1"/>
                </a:solidFill>
              </a:rPr>
              <a:t>While often not corroborated by direct experience, </a:t>
            </a:r>
            <a:r>
              <a:rPr lang="en-GB" sz="1700" dirty="0">
                <a:solidFill>
                  <a:schemeClr val="tx1"/>
                </a:solidFill>
              </a:rPr>
              <a:t>drivers’ default belief is that diversion routes are less direct than other possible routes</a:t>
            </a:r>
            <a:r>
              <a:rPr lang="en-GB" sz="1700" b="0" dirty="0">
                <a:solidFill>
                  <a:schemeClr val="tx1"/>
                </a:solidFill>
              </a:rPr>
              <a:t> and are somehow for the less ‘savvy’</a:t>
            </a:r>
          </a:p>
          <a:p>
            <a:pPr marL="285750" indent="-285750">
              <a:spcAft>
                <a:spcPts val="400"/>
              </a:spcAft>
              <a:buClr>
                <a:schemeClr val="accent1"/>
              </a:buClr>
              <a:buFont typeface="Arial" panose="020B0604020202020204" pitchFamily="34" charset="0"/>
              <a:buChar char="•"/>
            </a:pPr>
            <a:r>
              <a:rPr lang="en-GB" sz="1700" b="0" dirty="0">
                <a:solidFill>
                  <a:schemeClr val="tx1"/>
                </a:solidFill>
              </a:rPr>
              <a:t>However, f</a:t>
            </a:r>
            <a:r>
              <a:rPr lang="en-US" sz="1700" b="0" spc="10" dirty="0">
                <a:solidFill>
                  <a:srgbClr val="685C45"/>
                </a:solidFill>
                <a:latin typeface="+mn-lt"/>
                <a:cs typeface="Calibri Light"/>
              </a:rPr>
              <a:t>or the most part, it is appreciated that there may be </a:t>
            </a:r>
            <a:r>
              <a:rPr lang="en-US" sz="1700" spc="10" dirty="0">
                <a:solidFill>
                  <a:srgbClr val="685C45"/>
                </a:solidFill>
                <a:latin typeface="+mn-lt"/>
                <a:cs typeface="Calibri Light"/>
              </a:rPr>
              <a:t>valid reasons</a:t>
            </a:r>
            <a:r>
              <a:rPr lang="en-US" sz="1700" b="0" spc="10" dirty="0">
                <a:solidFill>
                  <a:srgbClr val="685C45"/>
                </a:solidFill>
                <a:latin typeface="+mn-lt"/>
                <a:cs typeface="Calibri Light"/>
              </a:rPr>
              <a:t> why an apparently quicker route wasn’t chosen e.g. narrow roads not suitable for larger vehicles, roads susceptible to flooding, routes passing through villages etc.</a:t>
            </a:r>
          </a:p>
          <a:p>
            <a:pPr marL="465750" lvl="2" indent="-285750">
              <a:spcAft>
                <a:spcPts val="1000"/>
              </a:spcAft>
              <a:buClr>
                <a:schemeClr val="accent1"/>
              </a:buClr>
              <a:buFont typeface="Arial" panose="020B0604020202020204" pitchFamily="34" charset="0"/>
              <a:buChar char="•"/>
            </a:pPr>
            <a:r>
              <a:rPr lang="en-US" sz="1600" spc="10" dirty="0">
                <a:solidFill>
                  <a:srgbClr val="685C45"/>
                </a:solidFill>
                <a:latin typeface="+mn-lt"/>
                <a:cs typeface="Calibri Light"/>
              </a:rPr>
              <a:t>While most drivers acknowledge considerations such as avoiding residential areas, it does not mean they practice what they preach, the desire to reach their destination as quickly as possible is the overriding goal</a:t>
            </a:r>
          </a:p>
          <a:p>
            <a:pPr marL="285750" indent="-285750">
              <a:spcAft>
                <a:spcPts val="400"/>
              </a:spcAft>
              <a:buClr>
                <a:schemeClr val="accent1"/>
              </a:buClr>
              <a:buFont typeface="Arial" panose="020B0604020202020204" pitchFamily="34" charset="0"/>
              <a:buChar char="•"/>
            </a:pPr>
            <a:r>
              <a:rPr lang="en-GB" sz="1700" b="0" dirty="0">
                <a:solidFill>
                  <a:schemeClr val="tx1"/>
                </a:solidFill>
              </a:rPr>
              <a:t>The reality is that </a:t>
            </a:r>
            <a:r>
              <a:rPr lang="en-GB" sz="1700" dirty="0">
                <a:solidFill>
                  <a:schemeClr val="tx1"/>
                </a:solidFill>
              </a:rPr>
              <a:t>drivers prefer to feel in control of the journey </a:t>
            </a:r>
            <a:r>
              <a:rPr lang="en-GB" sz="1700" b="0" dirty="0">
                <a:solidFill>
                  <a:schemeClr val="tx1"/>
                </a:solidFill>
              </a:rPr>
              <a:t>and follow advice that gives them visibility of the likely route in full. </a:t>
            </a:r>
            <a:r>
              <a:rPr lang="en-GB" sz="1700" b="0" dirty="0" err="1">
                <a:solidFill>
                  <a:schemeClr val="tx1"/>
                </a:solidFill>
              </a:rPr>
              <a:t>SatNav</a:t>
            </a:r>
            <a:r>
              <a:rPr lang="en-GB" sz="1700" b="0" dirty="0">
                <a:solidFill>
                  <a:schemeClr val="tx1"/>
                </a:solidFill>
              </a:rPr>
              <a:t> offers such visibility and helps to nurture a sense of having control of the journey ahead</a:t>
            </a:r>
          </a:p>
          <a:p>
            <a:pPr marL="465750" lvl="2" indent="-285750">
              <a:spcAft>
                <a:spcPts val="1000"/>
              </a:spcAft>
              <a:buClr>
                <a:schemeClr val="accent1"/>
              </a:buClr>
              <a:buFont typeface="Arial" panose="020B0604020202020204" pitchFamily="34" charset="0"/>
              <a:buChar char="•"/>
            </a:pPr>
            <a:r>
              <a:rPr lang="en-GB" sz="1600" b="0" dirty="0">
                <a:solidFill>
                  <a:schemeClr val="tx1"/>
                </a:solidFill>
                <a:latin typeface="+mn-lt"/>
              </a:rPr>
              <a:t>Diversions, however, can be a ‘leap of faith’ with no indication (in most cases) as to where it will take them, on what sort of roads or how long it might add to the journey</a:t>
            </a:r>
          </a:p>
          <a:p>
            <a:pPr marL="285750" indent="-285750">
              <a:buClr>
                <a:schemeClr val="accent1"/>
              </a:buClr>
              <a:buFont typeface="Arial" panose="020B0604020202020204" pitchFamily="34" charset="0"/>
              <a:buChar char="•"/>
            </a:pPr>
            <a:r>
              <a:rPr lang="en-GB" sz="1700" b="0" dirty="0">
                <a:solidFill>
                  <a:schemeClr val="tx1"/>
                </a:solidFill>
              </a:rPr>
              <a:t>Those without the knowledge to identify for themselves a quicker route for a diversion assume that </a:t>
            </a:r>
            <a:r>
              <a:rPr lang="en-GB" sz="1700" b="0" dirty="0" err="1">
                <a:solidFill>
                  <a:schemeClr val="tx1"/>
                </a:solidFill>
              </a:rPr>
              <a:t>SatNav</a:t>
            </a:r>
            <a:r>
              <a:rPr lang="en-GB" sz="1700" b="0" dirty="0">
                <a:solidFill>
                  <a:schemeClr val="tx1"/>
                </a:solidFill>
              </a:rPr>
              <a:t> would identify one for them if they chose to use it</a:t>
            </a:r>
          </a:p>
        </p:txBody>
      </p:sp>
      <p:sp>
        <p:nvSpPr>
          <p:cNvPr id="11" name="Speech Bubble: Rectangle with Corners Rounded 10">
            <a:extLst>
              <a:ext uri="{FF2B5EF4-FFF2-40B4-BE49-F238E27FC236}">
                <a16:creationId xmlns:a16="http://schemas.microsoft.com/office/drawing/2014/main" id="{D71AB179-49EF-828A-AAEE-600F7C47037A}"/>
              </a:ext>
            </a:extLst>
          </p:cNvPr>
          <p:cNvSpPr/>
          <p:nvPr/>
        </p:nvSpPr>
        <p:spPr>
          <a:xfrm>
            <a:off x="645067" y="5362437"/>
            <a:ext cx="5885708" cy="1085725"/>
          </a:xfrm>
          <a:prstGeom prst="wedgeRoundRectCallout">
            <a:avLst>
              <a:gd name="adj1" fmla="val 38665"/>
              <a:gd name="adj2" fmla="val -66734"/>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400"/>
              </a:spcAft>
              <a:defRPr/>
            </a:pPr>
            <a:r>
              <a:rPr lang="en-US" sz="1200" i="1" kern="100">
                <a:solidFill>
                  <a:schemeClr val="bg1"/>
                </a:solidFill>
                <a:latin typeface="Calibri"/>
                <a:ea typeface="Calibri"/>
                <a:cs typeface="Calibri"/>
              </a:rPr>
              <a:t>“If you know the area, you’ll probably know the backways that will get you there sooner than following the diversion. But if it’s somewhere you’re not familiar with, you’re more inclined to follow the diversion, but then you’ll also be looking at what the </a:t>
            </a:r>
            <a:r>
              <a:rPr lang="en-US" sz="1200" i="1" kern="100" err="1">
                <a:solidFill>
                  <a:schemeClr val="bg1"/>
                </a:solidFill>
                <a:latin typeface="Calibri"/>
                <a:ea typeface="Calibri"/>
                <a:cs typeface="Calibri"/>
              </a:rPr>
              <a:t>SatNav</a:t>
            </a:r>
            <a:r>
              <a:rPr lang="en-US" sz="1200" i="1" kern="100">
                <a:solidFill>
                  <a:schemeClr val="bg1"/>
                </a:solidFill>
                <a:latin typeface="Calibri"/>
                <a:ea typeface="Calibri"/>
                <a:cs typeface="Calibri"/>
              </a:rPr>
              <a:t> is saying.”</a:t>
            </a:r>
          </a:p>
          <a:p>
            <a:pPr algn="r">
              <a:lnSpc>
                <a:spcPct val="114999"/>
              </a:lnSpc>
              <a:spcAft>
                <a:spcPts val="800"/>
              </a:spcAft>
              <a:defRPr/>
            </a:pPr>
            <a:r>
              <a:rPr lang="en-US" sz="1200" kern="100">
                <a:solidFill>
                  <a:schemeClr val="bg1"/>
                </a:solidFill>
                <a:latin typeface="Calibri"/>
                <a:ea typeface="Calibri"/>
                <a:cs typeface="Calibri"/>
              </a:rPr>
              <a:t>East Midlands, Leisure, Infrequent</a:t>
            </a:r>
            <a:endParaRPr lang="en-US" sz="1600">
              <a:solidFill>
                <a:schemeClr val="bg1"/>
              </a:solidFill>
            </a:endParaRPr>
          </a:p>
        </p:txBody>
      </p:sp>
      <p:sp>
        <p:nvSpPr>
          <p:cNvPr id="2" name="object 4">
            <a:extLst>
              <a:ext uri="{FF2B5EF4-FFF2-40B4-BE49-F238E27FC236}">
                <a16:creationId xmlns:a16="http://schemas.microsoft.com/office/drawing/2014/main" id="{29E817CB-A77A-833A-0773-01E8667D8A11}"/>
              </a:ext>
            </a:extLst>
          </p:cNvPr>
          <p:cNvSpPr txBox="1"/>
          <p:nvPr/>
        </p:nvSpPr>
        <p:spPr>
          <a:xfrm>
            <a:off x="11647930" y="6571106"/>
            <a:ext cx="144000" cy="235834"/>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a:ln>
                  <a:noFill/>
                </a:ln>
                <a:solidFill>
                  <a:srgbClr val="685C45"/>
                </a:solidFill>
                <a:effectLst/>
                <a:uLnTx/>
                <a:uFillTx/>
                <a:latin typeface="Calibri Light"/>
                <a:ea typeface="+mn-ea"/>
                <a:cs typeface="Calibri Light"/>
              </a:rPr>
              <a:t>17</a:t>
            </a:r>
            <a:endParaRPr kumimoji="0" sz="1000" b="0" i="0" u="none" strike="noStrike" kern="1200" cap="none" spc="0" normalizeH="0" baseline="0" noProof="0">
              <a:ln>
                <a:noFill/>
              </a:ln>
              <a:solidFill>
                <a:srgbClr val="685C45"/>
              </a:solidFill>
              <a:effectLst/>
              <a:uLnTx/>
              <a:uFillTx/>
              <a:latin typeface="Calibri Light"/>
              <a:ea typeface="+mn-ea"/>
              <a:cs typeface="Calibri Light"/>
            </a:endParaRPr>
          </a:p>
        </p:txBody>
      </p:sp>
      <p:sp>
        <p:nvSpPr>
          <p:cNvPr id="3" name="Speech Bubble: Rectangle with Corners Rounded 2">
            <a:extLst>
              <a:ext uri="{FF2B5EF4-FFF2-40B4-BE49-F238E27FC236}">
                <a16:creationId xmlns:a16="http://schemas.microsoft.com/office/drawing/2014/main" id="{CD21DBD8-326D-8A49-5BDE-B1BA20F009EE}"/>
              </a:ext>
            </a:extLst>
          </p:cNvPr>
          <p:cNvSpPr/>
          <p:nvPr/>
        </p:nvSpPr>
        <p:spPr>
          <a:xfrm>
            <a:off x="6667587" y="5006825"/>
            <a:ext cx="5044988" cy="1447763"/>
          </a:xfrm>
          <a:prstGeom prst="wedgeRoundRectCallout">
            <a:avLst>
              <a:gd name="adj1" fmla="val -52962"/>
              <a:gd name="adj2" fmla="val -46350"/>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400"/>
              </a:spcAft>
              <a:defRPr/>
            </a:pPr>
            <a:r>
              <a:rPr lang="en-US" sz="1200" i="1" kern="100">
                <a:solidFill>
                  <a:schemeClr val="bg1"/>
                </a:solidFill>
                <a:latin typeface="Calibri"/>
                <a:ea typeface="Calibri"/>
                <a:cs typeface="Calibri"/>
              </a:rPr>
              <a:t>“I</a:t>
            </a:r>
            <a:r>
              <a:rPr lang="en-GB" sz="1200" i="1" kern="100">
                <a:solidFill>
                  <a:schemeClr val="bg1"/>
                </a:solidFill>
                <a:latin typeface="Calibri"/>
                <a:ea typeface="Calibri"/>
                <a:cs typeface="Calibri"/>
              </a:rPr>
              <a:t>f a diversion looks like it’s sending me in a direction that I'm not as sure about, I think that with local knowledge I can actually do something. I think very often that the diversions, because lorries could be involved, they plan in a certain way to avoid built-up areas, or smaller villages.  I think that's where local knowledge can make life a lot easier and you can create a shorter diversion for yourself.”</a:t>
            </a:r>
            <a:endParaRPr lang="en-US" sz="1200" i="1" kern="100">
              <a:solidFill>
                <a:schemeClr val="bg1"/>
              </a:solidFill>
              <a:latin typeface="Calibri"/>
              <a:ea typeface="Calibri"/>
              <a:cs typeface="Calibri"/>
            </a:endParaRPr>
          </a:p>
          <a:p>
            <a:pPr algn="r">
              <a:lnSpc>
                <a:spcPct val="114999"/>
              </a:lnSpc>
              <a:spcAft>
                <a:spcPts val="800"/>
              </a:spcAft>
              <a:defRPr/>
            </a:pPr>
            <a:r>
              <a:rPr lang="en-GB" sz="1200" kern="100">
                <a:solidFill>
                  <a:schemeClr val="bg1"/>
                </a:solidFill>
                <a:latin typeface="Calibri"/>
                <a:ea typeface="Calibri"/>
                <a:cs typeface="Times New Roman"/>
              </a:rPr>
              <a:t>East, Business/Professional, Frequent</a:t>
            </a:r>
          </a:p>
        </p:txBody>
      </p:sp>
    </p:spTree>
    <p:extLst>
      <p:ext uri="{BB962C8B-B14F-4D97-AF65-F5344CB8AC3E}">
        <p14:creationId xmlns:p14="http://schemas.microsoft.com/office/powerpoint/2010/main" val="2349881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A3C08E6A-4C13-2A35-A672-D668DCBD1731}"/>
              </a:ext>
            </a:extLst>
          </p:cNvPr>
          <p:cNvSpPr txBox="1">
            <a:spLocks/>
          </p:cNvSpPr>
          <p:nvPr/>
        </p:nvSpPr>
        <p:spPr>
          <a:xfrm>
            <a:off x="466748" y="339161"/>
            <a:ext cx="3560966"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Overlapping diversions</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Content Placeholder 11">
            <a:extLst>
              <a:ext uri="{FF2B5EF4-FFF2-40B4-BE49-F238E27FC236}">
                <a16:creationId xmlns:a16="http://schemas.microsoft.com/office/drawing/2014/main" id="{8A35CE18-6C60-3302-5EFC-8918A34D28BA}"/>
              </a:ext>
            </a:extLst>
          </p:cNvPr>
          <p:cNvSpPr>
            <a:spLocks noGrp="1"/>
          </p:cNvSpPr>
          <p:nvPr>
            <p:ph idx="1"/>
          </p:nvPr>
        </p:nvSpPr>
        <p:spPr>
          <a:xfrm>
            <a:off x="466748" y="1685911"/>
            <a:ext cx="5922177" cy="1699546"/>
          </a:xfrm>
        </p:spPr>
        <p:txBody>
          <a:bodyPr/>
          <a:lstStyle/>
          <a:p>
            <a:pPr marL="285750" indent="-285750">
              <a:buClr>
                <a:schemeClr val="accent1"/>
              </a:buClr>
              <a:buFont typeface="Arial" panose="020B0604020202020204" pitchFamily="34" charset="0"/>
              <a:buChar char="•"/>
            </a:pPr>
            <a:r>
              <a:rPr lang="en-GB" sz="1700" b="0">
                <a:solidFill>
                  <a:schemeClr val="tx1"/>
                </a:solidFill>
              </a:rPr>
              <a:t>Of particular frustration is when multiple diversions overlap; incorrect routes can inadvertently be followed and it suggests a lack of strategic planning</a:t>
            </a:r>
          </a:p>
          <a:p>
            <a:pPr marL="285750" indent="-285750">
              <a:buClr>
                <a:schemeClr val="accent1"/>
              </a:buClr>
              <a:buFont typeface="Arial" panose="020B0604020202020204" pitchFamily="34" charset="0"/>
              <a:buChar char="•"/>
            </a:pPr>
            <a:r>
              <a:rPr lang="en-GB" sz="1700" b="0">
                <a:solidFill>
                  <a:schemeClr val="tx1"/>
                </a:solidFill>
              </a:rPr>
              <a:t>Similarly, diversion routes that direct people through areas affected by other sets of roadworks suggest a lack of joined-up thinking</a:t>
            </a:r>
          </a:p>
        </p:txBody>
      </p:sp>
      <p:sp>
        <p:nvSpPr>
          <p:cNvPr id="3" name="Speech Bubble: Rectangle with Corners Rounded 2">
            <a:extLst>
              <a:ext uri="{FF2B5EF4-FFF2-40B4-BE49-F238E27FC236}">
                <a16:creationId xmlns:a16="http://schemas.microsoft.com/office/drawing/2014/main" id="{D873D2B3-DC0A-6335-9B0B-D9F05F26E860}"/>
              </a:ext>
            </a:extLst>
          </p:cNvPr>
          <p:cNvSpPr/>
          <p:nvPr/>
        </p:nvSpPr>
        <p:spPr>
          <a:xfrm>
            <a:off x="707570" y="3474322"/>
            <a:ext cx="5681353" cy="1697767"/>
          </a:xfrm>
          <a:prstGeom prst="wedgeRoundRectCallou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400"/>
              </a:spcAft>
              <a:defRPr/>
            </a:pPr>
            <a:r>
              <a:rPr lang="en-US" sz="1400" i="1">
                <a:solidFill>
                  <a:schemeClr val="bg1"/>
                </a:solidFill>
                <a:ea typeface="+mn-lt"/>
                <a:cs typeface="+mn-lt"/>
              </a:rPr>
              <a:t>“Around Leicester when I was coming up from Daventry up the M1, I think it was around Junction 20, they were diverting you off around Leicester and you come into a traffic island and it’d say, ‘diverted traffic left' and 'diverted traffic right'. Now I was thinking, ‘Which way do I go?’ There were two or three diversions running and overlapping - I found it very confusing.”</a:t>
            </a:r>
            <a:endParaRPr lang="en-US" sz="1400">
              <a:solidFill>
                <a:schemeClr val="bg1"/>
              </a:solidFill>
              <a:ea typeface="+mn-lt"/>
              <a:cs typeface="+mn-lt"/>
            </a:endParaRPr>
          </a:p>
          <a:p>
            <a:pPr algn="r">
              <a:defRPr/>
            </a:pPr>
            <a:r>
              <a:rPr lang="en-US" sz="1400">
                <a:solidFill>
                  <a:schemeClr val="bg1"/>
                </a:solidFill>
                <a:ea typeface="+mn-lt"/>
                <a:cs typeface="+mn-lt"/>
              </a:rPr>
              <a:t>East Midlands, Business/Professional, Frequent</a:t>
            </a:r>
            <a:endParaRPr lang="en-US">
              <a:solidFill>
                <a:schemeClr val="bg1"/>
              </a:solidFill>
              <a:cs typeface="Calibri"/>
            </a:endParaRPr>
          </a:p>
        </p:txBody>
      </p:sp>
      <p:sp>
        <p:nvSpPr>
          <p:cNvPr id="4" name="object 4">
            <a:extLst>
              <a:ext uri="{FF2B5EF4-FFF2-40B4-BE49-F238E27FC236}">
                <a16:creationId xmlns:a16="http://schemas.microsoft.com/office/drawing/2014/main" id="{9D691B76-44BE-E73F-29DA-048FA5464113}"/>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b="0" i="0" u="none" strike="noStrike" kern="1200" cap="none" spc="5" normalizeH="0" baseline="0" noProof="0" dirty="0">
                <a:ln>
                  <a:noFill/>
                </a:ln>
                <a:solidFill>
                  <a:srgbClr val="685C45"/>
                </a:solidFill>
                <a:effectLst/>
                <a:uLnTx/>
                <a:uFillTx/>
                <a:latin typeface="Calibri"/>
                <a:ea typeface="+mn-ea"/>
                <a:cs typeface="Calibri Light"/>
              </a:rPr>
              <a:t>While experienced by only a small minority of road users, overlapping diversions can suggest a lack of joined-up thinking on the part of those putting them in place</a:t>
            </a:r>
            <a:endParaRPr lang="en-GB" spc="5" dirty="0">
              <a:solidFill>
                <a:srgbClr val="685C45"/>
              </a:solidFill>
              <a:latin typeface="Calibri"/>
              <a:cs typeface="Calibri Light"/>
            </a:endParaRPr>
          </a:p>
        </p:txBody>
      </p:sp>
      <p:pic>
        <p:nvPicPr>
          <p:cNvPr id="7" name="Picture 6">
            <a:extLst>
              <a:ext uri="{FF2B5EF4-FFF2-40B4-BE49-F238E27FC236}">
                <a16:creationId xmlns:a16="http://schemas.microsoft.com/office/drawing/2014/main" id="{DF107C0A-FF51-6813-9222-014DEE9380ED}"/>
              </a:ext>
            </a:extLst>
          </p:cNvPr>
          <p:cNvPicPr>
            <a:picLocks noChangeAspect="1"/>
          </p:cNvPicPr>
          <p:nvPr/>
        </p:nvPicPr>
        <p:blipFill>
          <a:blip r:embed="rId2"/>
          <a:stretch>
            <a:fillRect/>
          </a:stretch>
        </p:blipFill>
        <p:spPr>
          <a:xfrm>
            <a:off x="7045252" y="1685911"/>
            <a:ext cx="4680000" cy="4550539"/>
          </a:xfrm>
          <a:prstGeom prst="rect">
            <a:avLst/>
          </a:prstGeom>
        </p:spPr>
      </p:pic>
      <p:sp>
        <p:nvSpPr>
          <p:cNvPr id="5" name="object 4">
            <a:extLst>
              <a:ext uri="{FF2B5EF4-FFF2-40B4-BE49-F238E27FC236}">
                <a16:creationId xmlns:a16="http://schemas.microsoft.com/office/drawing/2014/main" id="{B078262A-6A5A-A7FC-8E0B-64A4C2220604}"/>
              </a:ext>
            </a:extLst>
          </p:cNvPr>
          <p:cNvSpPr txBox="1"/>
          <p:nvPr/>
        </p:nvSpPr>
        <p:spPr>
          <a:xfrm>
            <a:off x="11647930" y="6594856"/>
            <a:ext cx="144000"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a:ln>
                  <a:noFill/>
                </a:ln>
                <a:solidFill>
                  <a:srgbClr val="685C45"/>
                </a:solidFill>
                <a:effectLst/>
                <a:uLnTx/>
                <a:uFillTx/>
                <a:latin typeface="Calibri Light"/>
                <a:ea typeface="+mn-ea"/>
                <a:cs typeface="Calibri Light"/>
              </a:rPr>
              <a:t>18</a:t>
            </a:r>
            <a:endParaRPr kumimoji="0" sz="1000" b="0" i="0" u="none" strike="noStrike" kern="1200" cap="none" spc="0" normalizeH="0" baseline="0" noProof="0">
              <a:ln>
                <a:noFill/>
              </a:ln>
              <a:solidFill>
                <a:srgbClr val="685C45"/>
              </a:solidFill>
              <a:effectLst/>
              <a:uLnTx/>
              <a:uFillTx/>
              <a:latin typeface="Calibri Light"/>
              <a:ea typeface="+mn-ea"/>
              <a:cs typeface="Calibri Light"/>
            </a:endParaRPr>
          </a:p>
        </p:txBody>
      </p:sp>
    </p:spTree>
    <p:extLst>
      <p:ext uri="{BB962C8B-B14F-4D97-AF65-F5344CB8AC3E}">
        <p14:creationId xmlns:p14="http://schemas.microsoft.com/office/powerpoint/2010/main" val="523819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42EFB3DE-497A-96CF-AF31-33B140C60AE6}"/>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For non-commercial road users, recent diversions experienced have presented few issues in terms of the roads on to which they were diverted</a:t>
            </a:r>
          </a:p>
        </p:txBody>
      </p:sp>
      <p:sp>
        <p:nvSpPr>
          <p:cNvPr id="9" name="object 2">
            <a:extLst>
              <a:ext uri="{FF2B5EF4-FFF2-40B4-BE49-F238E27FC236}">
                <a16:creationId xmlns:a16="http://schemas.microsoft.com/office/drawing/2014/main" id="{A3C08E6A-4C13-2A35-A672-D668DCBD1731}"/>
              </a:ext>
            </a:extLst>
          </p:cNvPr>
          <p:cNvSpPr txBox="1">
            <a:spLocks/>
          </p:cNvSpPr>
          <p:nvPr/>
        </p:nvSpPr>
        <p:spPr>
          <a:xfrm>
            <a:off x="466748" y="339161"/>
            <a:ext cx="8928000"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dirty="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The suitability of roads used on diversion routes</a:t>
            </a:r>
            <a:endParaRPr kumimoji="0" lang="en-GB" sz="2800" b="0" i="0" u="none" strike="noStrike" kern="1200" cap="none" spc="0" normalizeH="0" baseline="0" noProof="0" dirty="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Content Placeholder 11">
            <a:extLst>
              <a:ext uri="{FF2B5EF4-FFF2-40B4-BE49-F238E27FC236}">
                <a16:creationId xmlns:a16="http://schemas.microsoft.com/office/drawing/2014/main" id="{741DF788-0ED2-E030-323F-F4A9E8A86F38}"/>
              </a:ext>
            </a:extLst>
          </p:cNvPr>
          <p:cNvSpPr txBox="1">
            <a:spLocks/>
          </p:cNvSpPr>
          <p:nvPr/>
        </p:nvSpPr>
        <p:spPr>
          <a:xfrm>
            <a:off x="466748" y="1653252"/>
            <a:ext cx="11236238" cy="4198908"/>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400"/>
              </a:spcAft>
              <a:buClr>
                <a:schemeClr val="accent1"/>
              </a:buClr>
              <a:buFont typeface="Arial" panose="020B0604020202020204" pitchFamily="34" charset="0"/>
              <a:buChar char="•"/>
            </a:pPr>
            <a:r>
              <a:rPr lang="en-US" sz="1700" b="0" dirty="0">
                <a:solidFill>
                  <a:schemeClr val="tx1"/>
                </a:solidFill>
              </a:rPr>
              <a:t>In spite of a prevalence of night-time road closures being experienced, often in wet weather, there is little evidence of drivers encountering roads that could be considered ‘unsuitable’ e.g. poor visibility, overly narrow, unlit*</a:t>
            </a:r>
          </a:p>
          <a:p>
            <a:pPr marL="465750" lvl="2" indent="-285750">
              <a:spcAft>
                <a:spcPts val="1000"/>
              </a:spcAft>
              <a:buClr>
                <a:schemeClr val="accent1"/>
              </a:buClr>
              <a:buFont typeface="Arial" panose="020B0604020202020204" pitchFamily="34" charset="0"/>
              <a:buChar char="•"/>
            </a:pPr>
            <a:r>
              <a:rPr lang="en-US" sz="1600" b="0" dirty="0">
                <a:solidFill>
                  <a:schemeClr val="tx1"/>
                </a:solidFill>
                <a:latin typeface="+mn-lt"/>
              </a:rPr>
              <a:t>Neither were drivers in need of fuel or refreshments on their diverted drive or felt they would have had no options to pull over if the need arose</a:t>
            </a:r>
          </a:p>
          <a:p>
            <a:pPr marL="285750" indent="-285750">
              <a:buClr>
                <a:schemeClr val="accent1"/>
              </a:buClr>
              <a:buFont typeface="Arial" panose="020B0604020202020204" pitchFamily="34" charset="0"/>
              <a:buChar char="•"/>
            </a:pPr>
            <a:r>
              <a:rPr lang="en-US" sz="1700" b="0" spc="10" dirty="0">
                <a:solidFill>
                  <a:schemeClr val="tx1"/>
                </a:solidFill>
                <a:latin typeface="+mn-lt"/>
                <a:cs typeface="Calibri Light"/>
              </a:rPr>
              <a:t>Specific instances where improvements could be made can, however, be identified:</a:t>
            </a:r>
            <a:endParaRPr lang="en-GB" sz="1700" b="0" dirty="0">
              <a:solidFill>
                <a:schemeClr val="tx1"/>
              </a:solidFill>
            </a:endParaRPr>
          </a:p>
        </p:txBody>
      </p:sp>
      <p:sp>
        <p:nvSpPr>
          <p:cNvPr id="5" name="Rectangle: Rounded Corners 4">
            <a:extLst>
              <a:ext uri="{FF2B5EF4-FFF2-40B4-BE49-F238E27FC236}">
                <a16:creationId xmlns:a16="http://schemas.microsoft.com/office/drawing/2014/main" id="{60F5580C-134F-FC1D-60A0-9586A67DDF3F}"/>
              </a:ext>
            </a:extLst>
          </p:cNvPr>
          <p:cNvSpPr/>
          <p:nvPr/>
        </p:nvSpPr>
        <p:spPr>
          <a:xfrm>
            <a:off x="466748" y="3362777"/>
            <a:ext cx="3643239" cy="1116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50">
                <a:solidFill>
                  <a:srgbClr val="FF0000"/>
                </a:solidFill>
              </a:rPr>
              <a:t>Ensure traffic-light phasing takes into account increased traffic usage along a diversion route</a:t>
            </a:r>
            <a:endParaRPr lang="en-GB" sz="1650">
              <a:solidFill>
                <a:srgbClr val="FF0000"/>
              </a:solidFill>
            </a:endParaRPr>
          </a:p>
        </p:txBody>
      </p:sp>
      <p:sp>
        <p:nvSpPr>
          <p:cNvPr id="3" name="object 4">
            <a:extLst>
              <a:ext uri="{FF2B5EF4-FFF2-40B4-BE49-F238E27FC236}">
                <a16:creationId xmlns:a16="http://schemas.microsoft.com/office/drawing/2014/main" id="{7702CAF6-CDBB-DFC5-2466-BF4268B24024}"/>
              </a:ext>
            </a:extLst>
          </p:cNvPr>
          <p:cNvSpPr txBox="1"/>
          <p:nvPr/>
        </p:nvSpPr>
        <p:spPr>
          <a:xfrm>
            <a:off x="11647930" y="6582981"/>
            <a:ext cx="144000"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lang="en-US" sz="1000" spc="-5" dirty="0">
                <a:solidFill>
                  <a:srgbClr val="685C45"/>
                </a:solidFill>
                <a:latin typeface="Calibri Light"/>
                <a:cs typeface="Calibri Light"/>
              </a:rPr>
              <a:t>19</a:t>
            </a:r>
            <a:endParaRPr kumimoji="0" sz="1000" b="0" i="0" u="none" strike="noStrike" kern="1200" cap="none" spc="0" normalizeH="0" baseline="0" noProof="0" dirty="0">
              <a:ln>
                <a:noFill/>
              </a:ln>
              <a:solidFill>
                <a:srgbClr val="685C45"/>
              </a:solidFill>
              <a:effectLst/>
              <a:uLnTx/>
              <a:uFillTx/>
              <a:latin typeface="Calibri Light"/>
              <a:ea typeface="+mn-ea"/>
              <a:cs typeface="Calibri Light"/>
            </a:endParaRPr>
          </a:p>
        </p:txBody>
      </p:sp>
      <p:sp>
        <p:nvSpPr>
          <p:cNvPr id="4" name="Speech Bubble: Rectangle with Corners Rounded 3">
            <a:extLst>
              <a:ext uri="{FF2B5EF4-FFF2-40B4-BE49-F238E27FC236}">
                <a16:creationId xmlns:a16="http://schemas.microsoft.com/office/drawing/2014/main" id="{67C624D9-5CA9-2CF4-AC5D-194F3954A7B3}"/>
              </a:ext>
            </a:extLst>
          </p:cNvPr>
          <p:cNvSpPr/>
          <p:nvPr/>
        </p:nvSpPr>
        <p:spPr>
          <a:xfrm>
            <a:off x="466748" y="4886416"/>
            <a:ext cx="3643240" cy="1234784"/>
          </a:xfrm>
          <a:prstGeom prst="wedgeRoundRectCallout">
            <a:avLst>
              <a:gd name="adj1" fmla="val 7186"/>
              <a:gd name="adj2" fmla="val -63992"/>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4999"/>
              </a:lnSpc>
              <a:spcAft>
                <a:spcPts val="400"/>
              </a:spcAft>
              <a:defRPr/>
            </a:pPr>
            <a:r>
              <a:rPr lang="en-GB" sz="1200" i="1" kern="100">
                <a:solidFill>
                  <a:schemeClr val="bg1"/>
                </a:solidFill>
                <a:ea typeface="+mn-lt"/>
                <a:cs typeface="+mn-lt"/>
              </a:rPr>
              <a:t>“Overall there were no real pinch-points, but I do remember sitting at a set of lights watching no traffic at all coming out of a seemingly quiet sideroad while we all queued at a red light!”</a:t>
            </a:r>
          </a:p>
          <a:p>
            <a:pPr algn="r">
              <a:lnSpc>
                <a:spcPct val="114999"/>
              </a:lnSpc>
              <a:defRPr/>
            </a:pPr>
            <a:r>
              <a:rPr lang="en-GB" sz="1200">
                <a:solidFill>
                  <a:prstClr val="white"/>
                </a:solidFill>
                <a:latin typeface="Calibri"/>
              </a:rPr>
              <a:t>East Midlands, Business/Professional, Frequent</a:t>
            </a:r>
            <a:endParaRPr lang="en-GB" sz="1200" kern="100">
              <a:solidFill>
                <a:schemeClr val="bg1"/>
              </a:solidFill>
              <a:ea typeface="+mn-lt"/>
              <a:cs typeface="+mn-lt"/>
            </a:endParaRPr>
          </a:p>
        </p:txBody>
      </p:sp>
      <p:sp>
        <p:nvSpPr>
          <p:cNvPr id="6" name="Rectangle: Rounded Corners 5">
            <a:extLst>
              <a:ext uri="{FF2B5EF4-FFF2-40B4-BE49-F238E27FC236}">
                <a16:creationId xmlns:a16="http://schemas.microsoft.com/office/drawing/2014/main" id="{A318B724-BF75-2FAB-5D04-257F3E4267D1}"/>
              </a:ext>
            </a:extLst>
          </p:cNvPr>
          <p:cNvSpPr/>
          <p:nvPr/>
        </p:nvSpPr>
        <p:spPr>
          <a:xfrm>
            <a:off x="4274400" y="3362777"/>
            <a:ext cx="3643200" cy="1116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50">
                <a:solidFill>
                  <a:srgbClr val="FF0000"/>
                </a:solidFill>
              </a:rPr>
              <a:t>Increased traffic volumes – inc. HGVs – can tempt drivers to rashly overtake vehicles ahead. Consider introducing ‘no-overtaking’ areas/signage</a:t>
            </a:r>
            <a:endParaRPr lang="en-GB" sz="1650">
              <a:solidFill>
                <a:srgbClr val="FF0000"/>
              </a:solidFill>
            </a:endParaRPr>
          </a:p>
        </p:txBody>
      </p:sp>
      <p:sp>
        <p:nvSpPr>
          <p:cNvPr id="13" name="Speech Bubble: Rectangle with Corners Rounded 12">
            <a:extLst>
              <a:ext uri="{FF2B5EF4-FFF2-40B4-BE49-F238E27FC236}">
                <a16:creationId xmlns:a16="http://schemas.microsoft.com/office/drawing/2014/main" id="{7CAF5828-1815-7B34-A7EC-D68DFD4F2801}"/>
              </a:ext>
            </a:extLst>
          </p:cNvPr>
          <p:cNvSpPr/>
          <p:nvPr/>
        </p:nvSpPr>
        <p:spPr>
          <a:xfrm>
            <a:off x="4274361" y="4828200"/>
            <a:ext cx="3643239" cy="1351217"/>
          </a:xfrm>
          <a:prstGeom prst="wedgeRoundRectCallout">
            <a:avLst>
              <a:gd name="adj1" fmla="val 7186"/>
              <a:gd name="adj2" fmla="val -63992"/>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4999"/>
              </a:lnSpc>
              <a:spcAft>
                <a:spcPts val="400"/>
              </a:spcAft>
              <a:defRPr/>
            </a:pPr>
            <a:r>
              <a:rPr lang="en-GB" sz="1200" i="1" kern="100">
                <a:solidFill>
                  <a:schemeClr val="bg1"/>
                </a:solidFill>
                <a:ea typeface="+mn-lt"/>
                <a:cs typeface="+mn-lt"/>
              </a:rPr>
              <a:t>“The diversion route in itself was fine, but the traffic was pretty heavy. And of course there was a boy-racer ‘car-hopping’ one vehicle at a time. I could see him in my rear-view mirror and thought ‘what a p****er.’”</a:t>
            </a:r>
          </a:p>
          <a:p>
            <a:pPr algn="r">
              <a:lnSpc>
                <a:spcPct val="114999"/>
              </a:lnSpc>
              <a:defRPr/>
            </a:pPr>
            <a:r>
              <a:rPr lang="en-GB" sz="1200" kern="100">
                <a:solidFill>
                  <a:schemeClr val="bg1"/>
                </a:solidFill>
                <a:ea typeface="+mn-lt"/>
                <a:cs typeface="+mn-lt"/>
              </a:rPr>
              <a:t>East Midlands, Leisure, Frequent</a:t>
            </a:r>
          </a:p>
        </p:txBody>
      </p:sp>
      <p:sp>
        <p:nvSpPr>
          <p:cNvPr id="14" name="Rectangle: Rounded Corners 13">
            <a:extLst>
              <a:ext uri="{FF2B5EF4-FFF2-40B4-BE49-F238E27FC236}">
                <a16:creationId xmlns:a16="http://schemas.microsoft.com/office/drawing/2014/main" id="{35C4F687-B67F-7F0F-E785-6823824E89E7}"/>
              </a:ext>
            </a:extLst>
          </p:cNvPr>
          <p:cNvSpPr/>
          <p:nvPr/>
        </p:nvSpPr>
        <p:spPr>
          <a:xfrm>
            <a:off x="8076730" y="3362777"/>
            <a:ext cx="3643200" cy="1116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50" dirty="0">
                <a:solidFill>
                  <a:srgbClr val="FF0000"/>
                </a:solidFill>
              </a:rPr>
              <a:t>Diversion routes can in some ways be easier for motorcyclists to follow than car drivers. However, signage flagging poor road conditions would help</a:t>
            </a:r>
            <a:endParaRPr lang="en-GB" sz="1650" dirty="0">
              <a:solidFill>
                <a:srgbClr val="FF0000"/>
              </a:solidFill>
            </a:endParaRPr>
          </a:p>
        </p:txBody>
      </p:sp>
      <p:sp>
        <p:nvSpPr>
          <p:cNvPr id="15" name="Speech Bubble: Rectangle with Corners Rounded 14">
            <a:extLst>
              <a:ext uri="{FF2B5EF4-FFF2-40B4-BE49-F238E27FC236}">
                <a16:creationId xmlns:a16="http://schemas.microsoft.com/office/drawing/2014/main" id="{1BB35C5A-97E9-BF37-8308-964528FE5DB0}"/>
              </a:ext>
            </a:extLst>
          </p:cNvPr>
          <p:cNvSpPr/>
          <p:nvPr/>
        </p:nvSpPr>
        <p:spPr>
          <a:xfrm>
            <a:off x="8076730" y="4879295"/>
            <a:ext cx="3643200" cy="1249026"/>
          </a:xfrm>
          <a:prstGeom prst="wedgeRoundRectCallout">
            <a:avLst>
              <a:gd name="adj1" fmla="val 7186"/>
              <a:gd name="adj2" fmla="val -63992"/>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4999"/>
              </a:lnSpc>
              <a:spcAft>
                <a:spcPts val="400"/>
              </a:spcAft>
              <a:defRPr/>
            </a:pPr>
            <a:r>
              <a:rPr lang="en-GB" sz="1200" i="1" kern="100">
                <a:solidFill>
                  <a:schemeClr val="bg1"/>
                </a:solidFill>
                <a:ea typeface="+mn-lt"/>
                <a:cs typeface="+mn-lt"/>
              </a:rPr>
              <a:t>“I get really nervous riding my motorbike down backroads. Not because they’re narrow or dark, but because of the roads; you just don’t know what’s under a puddle and that can be disastrous.”</a:t>
            </a:r>
          </a:p>
          <a:p>
            <a:pPr algn="r">
              <a:lnSpc>
                <a:spcPct val="114999"/>
              </a:lnSpc>
              <a:defRPr/>
            </a:pPr>
            <a:r>
              <a:rPr lang="en-GB" sz="1200" kern="100">
                <a:solidFill>
                  <a:schemeClr val="bg1"/>
                </a:solidFill>
                <a:ea typeface="+mn-lt"/>
                <a:cs typeface="+mn-lt"/>
              </a:rPr>
              <a:t>East Midlands, Leisure, Frequent</a:t>
            </a:r>
          </a:p>
        </p:txBody>
      </p:sp>
      <p:sp>
        <p:nvSpPr>
          <p:cNvPr id="2" name="Rectangle 1">
            <a:extLst>
              <a:ext uri="{FF2B5EF4-FFF2-40B4-BE49-F238E27FC236}">
                <a16:creationId xmlns:a16="http://schemas.microsoft.com/office/drawing/2014/main" id="{6A4A35A3-B729-AAB5-9E54-95231051DFB4}"/>
              </a:ext>
            </a:extLst>
          </p:cNvPr>
          <p:cNvSpPr/>
          <p:nvPr/>
        </p:nvSpPr>
        <p:spPr>
          <a:xfrm>
            <a:off x="466749" y="6486132"/>
            <a:ext cx="5040000" cy="288000"/>
          </a:xfrm>
          <a:prstGeom prst="rect">
            <a:avLst/>
          </a:prstGeom>
          <a:noFill/>
          <a:ln>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dirty="0">
                <a:solidFill>
                  <a:schemeClr val="tx1"/>
                </a:solidFill>
              </a:rPr>
              <a:t>*Note that roads used for diversion routes include roads not on the Strategic Road Network</a:t>
            </a:r>
            <a:endParaRPr lang="en-GB" sz="1000" dirty="0">
              <a:solidFill>
                <a:schemeClr val="tx1"/>
              </a:solidFill>
            </a:endParaRPr>
          </a:p>
        </p:txBody>
      </p:sp>
    </p:spTree>
    <p:extLst>
      <p:ext uri="{BB962C8B-B14F-4D97-AF65-F5344CB8AC3E}">
        <p14:creationId xmlns:p14="http://schemas.microsoft.com/office/powerpoint/2010/main" val="252674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635231" y="6526783"/>
            <a:ext cx="8953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a:ln>
                  <a:noFill/>
                </a:ln>
                <a:solidFill>
                  <a:srgbClr val="685C45"/>
                </a:solidFill>
                <a:effectLst/>
                <a:uLnTx/>
                <a:uFillTx/>
                <a:latin typeface="Calibri Light"/>
                <a:ea typeface="+mn-ea"/>
                <a:cs typeface="Calibri Light"/>
              </a:rPr>
              <a:t>2</a:t>
            </a:r>
            <a:endParaRPr kumimoji="0" sz="1000" b="0" i="0" u="none" strike="noStrike" kern="1200" cap="none" spc="0" normalizeH="0" baseline="0" noProof="0">
              <a:ln>
                <a:noFill/>
              </a:ln>
              <a:solidFill>
                <a:srgbClr val="685C45"/>
              </a:solidFill>
              <a:effectLst/>
              <a:uLnTx/>
              <a:uFillTx/>
              <a:latin typeface="Calibri Light"/>
              <a:ea typeface="+mn-ea"/>
              <a:cs typeface="Calibri Light"/>
            </a:endParaRPr>
          </a:p>
        </p:txBody>
      </p:sp>
      <p:sp>
        <p:nvSpPr>
          <p:cNvPr id="7" name="object 2">
            <a:extLst>
              <a:ext uri="{FF2B5EF4-FFF2-40B4-BE49-F238E27FC236}">
                <a16:creationId xmlns:a16="http://schemas.microsoft.com/office/drawing/2014/main" id="{5942BF81-5BBF-ACEE-2ACB-996BB1C49F9E}"/>
              </a:ext>
            </a:extLst>
          </p:cNvPr>
          <p:cNvSpPr txBox="1">
            <a:spLocks noGrp="1"/>
          </p:cNvSpPr>
          <p:nvPr>
            <p:ph type="title"/>
          </p:nvPr>
        </p:nvSpPr>
        <p:spPr>
          <a:xfrm>
            <a:off x="466749" y="360045"/>
            <a:ext cx="4680000" cy="444352"/>
          </a:xfrm>
          <a:prstGeom prst="rect">
            <a:avLst/>
          </a:prstGeom>
          <a:noFill/>
        </p:spPr>
        <p:txBody>
          <a:bodyPr vert="horz" wrap="square" lIns="0" tIns="13335" rIns="0" bIns="0" rtlCol="0">
            <a:spAutoFit/>
          </a:bodyPr>
          <a:lstStyle/>
          <a:p>
            <a:pPr marL="12700">
              <a:lnSpc>
                <a:spcPct val="100000"/>
              </a:lnSpc>
              <a:spcBef>
                <a:spcPts val="105"/>
              </a:spcBef>
            </a:pPr>
            <a:r>
              <a:rPr lang="en-US" sz="2800">
                <a:solidFill>
                  <a:schemeClr val="accent1"/>
                </a:solidFill>
                <a:latin typeface="Calibri Light" panose="020F0302020204030204" pitchFamily="34" charset="0"/>
                <a:cs typeface="Calibri Light" panose="020F0302020204030204" pitchFamily="34" charset="0"/>
              </a:rPr>
              <a:t>Background</a:t>
            </a:r>
            <a:endParaRPr sz="2800">
              <a:solidFill>
                <a:schemeClr val="accent1"/>
              </a:solidFill>
              <a:latin typeface="Calibri Light" panose="020F0302020204030204" pitchFamily="34" charset="0"/>
              <a:cs typeface="Calibri Light" panose="020F0302020204030204" pitchFamily="34" charset="0"/>
            </a:endParaRPr>
          </a:p>
        </p:txBody>
      </p:sp>
      <p:sp>
        <p:nvSpPr>
          <p:cNvPr id="5" name="object 4">
            <a:extLst>
              <a:ext uri="{FF2B5EF4-FFF2-40B4-BE49-F238E27FC236}">
                <a16:creationId xmlns:a16="http://schemas.microsoft.com/office/drawing/2014/main" id="{E12EFB53-DECB-16F4-E351-E04DE315BA5E}"/>
              </a:ext>
            </a:extLst>
          </p:cNvPr>
          <p:cNvSpPr txBox="1"/>
          <p:nvPr/>
        </p:nvSpPr>
        <p:spPr>
          <a:xfrm>
            <a:off x="466751" y="910945"/>
            <a:ext cx="6053108" cy="1751249"/>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600"/>
              </a:spcAft>
              <a:buClr>
                <a:srgbClr val="FF5200"/>
              </a:buClr>
              <a:buSzTx/>
              <a:buFontTx/>
              <a:buNone/>
              <a:tabLst>
                <a:tab pos="299085" algn="l"/>
                <a:tab pos="299720" algn="l"/>
              </a:tabLst>
              <a:defRPr/>
            </a:pPr>
            <a:r>
              <a:rPr kumimoji="0" lang="en-US" sz="1600" b="0" i="0" u="none" strike="noStrike" kern="1200" cap="none" spc="5" normalizeH="0" baseline="0" noProof="0" dirty="0">
                <a:ln>
                  <a:noFill/>
                </a:ln>
                <a:solidFill>
                  <a:srgbClr val="685C45"/>
                </a:solidFill>
                <a:effectLst/>
                <a:uLnTx/>
                <a:uFillTx/>
                <a:latin typeface="Calibri"/>
                <a:ea typeface="+mn-ea"/>
                <a:cs typeface="Calibri Light"/>
              </a:rPr>
              <a:t>Road closures of all types, whether planned or otherwise, are an on-going source of frustration for motorists*. When such closures necessitate a diversion off the intended route </a:t>
            </a:r>
            <a:r>
              <a:rPr kumimoji="0" lang="en-US" sz="1600" b="1" i="0" u="none" strike="noStrike" kern="1200" cap="none" spc="5" normalizeH="0" baseline="0" noProof="0" dirty="0">
                <a:ln>
                  <a:noFill/>
                </a:ln>
                <a:solidFill>
                  <a:srgbClr val="685C45"/>
                </a:solidFill>
                <a:effectLst/>
                <a:uLnTx/>
                <a:uFillTx/>
                <a:latin typeface="Calibri"/>
                <a:ea typeface="+mn-ea"/>
                <a:cs typeface="Calibri Light"/>
              </a:rPr>
              <a:t>the potential impact can be significant</a:t>
            </a:r>
            <a:r>
              <a:rPr kumimoji="0" lang="en-US" sz="1600" b="0" i="0" u="none" strike="noStrike" kern="1200" cap="none" spc="5" normalizeH="0" baseline="0" noProof="0" dirty="0">
                <a:ln>
                  <a:noFill/>
                </a:ln>
                <a:solidFill>
                  <a:srgbClr val="685C45"/>
                </a:solidFill>
                <a:effectLst/>
                <a:uLnTx/>
                <a:uFillTx/>
                <a:latin typeface="Calibri"/>
                <a:ea typeface="+mn-ea"/>
                <a:cs typeface="Calibri Light"/>
              </a:rPr>
              <a:t> e.g. loss of working time, missed appointments, increased expenditure on fuel (particularly for those making regular journeys around recurring road closures)</a:t>
            </a:r>
          </a:p>
        </p:txBody>
      </p:sp>
      <p:pic>
        <p:nvPicPr>
          <p:cNvPr id="11" name="Picture 10">
            <a:extLst>
              <a:ext uri="{FF2B5EF4-FFF2-40B4-BE49-F238E27FC236}">
                <a16:creationId xmlns:a16="http://schemas.microsoft.com/office/drawing/2014/main" id="{86E35A36-AB17-B7D7-5A53-C0F61283B560}"/>
              </a:ext>
            </a:extLst>
          </p:cNvPr>
          <p:cNvPicPr>
            <a:picLocks/>
          </p:cNvPicPr>
          <p:nvPr/>
        </p:nvPicPr>
        <p:blipFill rotWithShape="1">
          <a:blip r:embed="rId3"/>
          <a:srcRect l="7986" t="14472" r="37224" b="662"/>
          <a:stretch/>
        </p:blipFill>
        <p:spPr>
          <a:xfrm>
            <a:off x="6519859" y="910945"/>
            <a:ext cx="5256000" cy="5436000"/>
          </a:xfrm>
          <a:prstGeom prst="rect">
            <a:avLst/>
          </a:prstGeom>
          <a:ln>
            <a:solidFill>
              <a:schemeClr val="bg1">
                <a:lumMod val="95000"/>
              </a:schemeClr>
            </a:solidFill>
          </a:ln>
        </p:spPr>
      </p:pic>
      <p:pic>
        <p:nvPicPr>
          <p:cNvPr id="13" name="Picture 12" descr="A screenshot of a computer&#10;&#10;Description automatically generated">
            <a:extLst>
              <a:ext uri="{FF2B5EF4-FFF2-40B4-BE49-F238E27FC236}">
                <a16:creationId xmlns:a16="http://schemas.microsoft.com/office/drawing/2014/main" id="{4C3B2461-7AD5-95D2-6CEE-941D63F0E271}"/>
              </a:ext>
            </a:extLst>
          </p:cNvPr>
          <p:cNvPicPr>
            <a:picLocks noChangeAspect="1"/>
          </p:cNvPicPr>
          <p:nvPr/>
        </p:nvPicPr>
        <p:blipFill rotWithShape="1">
          <a:blip r:embed="rId4">
            <a:extLst>
              <a:ext uri="{28A0092B-C50C-407E-A947-70E740481C1C}">
                <a14:useLocalDpi xmlns:a14="http://schemas.microsoft.com/office/drawing/2010/main" val="0"/>
              </a:ext>
            </a:extLst>
          </a:blip>
          <a:srcRect l="38963" t="22406" r="40274" b="28762"/>
          <a:stretch/>
        </p:blipFill>
        <p:spPr>
          <a:xfrm>
            <a:off x="416141" y="2994720"/>
            <a:ext cx="2160000" cy="2923210"/>
          </a:xfrm>
          <a:prstGeom prst="rect">
            <a:avLst/>
          </a:prstGeom>
          <a:ln>
            <a:solidFill>
              <a:srgbClr val="E8E6E0"/>
            </a:solidFill>
          </a:ln>
        </p:spPr>
      </p:pic>
      <p:sp>
        <p:nvSpPr>
          <p:cNvPr id="14" name="object 4">
            <a:extLst>
              <a:ext uri="{FF2B5EF4-FFF2-40B4-BE49-F238E27FC236}">
                <a16:creationId xmlns:a16="http://schemas.microsoft.com/office/drawing/2014/main" id="{B76F626D-01A2-1C3B-68DE-E5F9CDE3D065}"/>
              </a:ext>
            </a:extLst>
          </p:cNvPr>
          <p:cNvSpPr txBox="1"/>
          <p:nvPr/>
        </p:nvSpPr>
        <p:spPr>
          <a:xfrm>
            <a:off x="2867021" y="2961571"/>
            <a:ext cx="3578696" cy="2987485"/>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400"/>
              </a:spcAft>
              <a:buClr>
                <a:srgbClr val="FF5200"/>
              </a:buClr>
              <a:buSzTx/>
              <a:buFontTx/>
              <a:buNone/>
              <a:tabLst>
                <a:tab pos="299085" algn="l"/>
                <a:tab pos="299720" algn="l"/>
              </a:tabLst>
              <a:defRPr/>
            </a:pPr>
            <a:r>
              <a:rPr kumimoji="0" lang="en-US" sz="1600" b="0" i="0" u="none" strike="noStrike" kern="1200" cap="none" spc="5" normalizeH="0" baseline="0" noProof="0" dirty="0">
                <a:ln>
                  <a:noFill/>
                </a:ln>
                <a:solidFill>
                  <a:srgbClr val="685C45"/>
                </a:solidFill>
                <a:effectLst/>
                <a:uLnTx/>
                <a:uFillTx/>
                <a:latin typeface="Calibri"/>
                <a:ea typeface="+mn-ea"/>
                <a:cs typeface="Calibri Light"/>
              </a:rPr>
              <a:t>While previous reports have been published on users’ experiences of roadworks, Transport Focus now seeks to sharpen its focus on </a:t>
            </a:r>
            <a:r>
              <a:rPr kumimoji="0" lang="en-US" sz="1600" b="1" i="0" u="none" strike="noStrike" kern="1200" cap="none" spc="5" normalizeH="0" baseline="0" noProof="0" dirty="0">
                <a:ln>
                  <a:noFill/>
                </a:ln>
                <a:solidFill>
                  <a:srgbClr val="685C45"/>
                </a:solidFill>
                <a:effectLst/>
                <a:uLnTx/>
                <a:uFillTx/>
                <a:latin typeface="Calibri"/>
                <a:ea typeface="+mn-ea"/>
                <a:cs typeface="Calibri Light"/>
              </a:rPr>
              <a:t>road users’ experiences and expectations of diversions due to roadworks on the SRN</a:t>
            </a:r>
          </a:p>
          <a:p>
            <a:pPr marL="12065" marR="229235" lvl="0" indent="0" algn="l" defTabSz="914400" rtl="0" eaLnBrk="1" fontAlgn="auto" latinLnBrk="0" hangingPunct="1">
              <a:lnSpc>
                <a:spcPct val="119300"/>
              </a:lnSpc>
              <a:spcBef>
                <a:spcPts val="95"/>
              </a:spcBef>
              <a:spcAft>
                <a:spcPts val="600"/>
              </a:spcAft>
              <a:buClr>
                <a:srgbClr val="FF5200"/>
              </a:buClr>
              <a:buSzTx/>
              <a:buFontTx/>
              <a:buNone/>
              <a:tabLst>
                <a:tab pos="299085" algn="l"/>
                <a:tab pos="299720" algn="l"/>
              </a:tabLst>
              <a:defRPr/>
            </a:pPr>
            <a:r>
              <a:rPr kumimoji="0" lang="en-US" sz="1600" b="1" i="0" u="none" strike="noStrike" kern="1200" cap="none" spc="5" normalizeH="0" baseline="0" noProof="0" dirty="0">
                <a:ln>
                  <a:noFill/>
                </a:ln>
                <a:solidFill>
                  <a:srgbClr val="685C45"/>
                </a:solidFill>
                <a:effectLst/>
                <a:uLnTx/>
                <a:uFillTx/>
                <a:latin typeface="Calibri"/>
                <a:ea typeface="+mn-ea"/>
                <a:cs typeface="Calibri Light"/>
              </a:rPr>
              <a:t>This understanding will facilitate further work with National Highways to improve the SRN user experience</a:t>
            </a:r>
          </a:p>
        </p:txBody>
      </p:sp>
      <p:sp>
        <p:nvSpPr>
          <p:cNvPr id="2" name="Rectangle 1">
            <a:extLst>
              <a:ext uri="{FF2B5EF4-FFF2-40B4-BE49-F238E27FC236}">
                <a16:creationId xmlns:a16="http://schemas.microsoft.com/office/drawing/2014/main" id="{23061FBF-D51F-F08A-A8F2-FFFF53CDC784}"/>
              </a:ext>
            </a:extLst>
          </p:cNvPr>
          <p:cNvSpPr/>
          <p:nvPr/>
        </p:nvSpPr>
        <p:spPr>
          <a:xfrm>
            <a:off x="416141" y="6454267"/>
            <a:ext cx="3420000" cy="288000"/>
          </a:xfrm>
          <a:prstGeom prst="rect">
            <a:avLst/>
          </a:prstGeom>
          <a:noFill/>
          <a:ln>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a:solidFill>
                  <a:schemeClr val="tx1"/>
                </a:solidFill>
              </a:rPr>
              <a:t>* </a:t>
            </a:r>
            <a:r>
              <a:rPr lang="en-US" sz="1000" b="1">
                <a:solidFill>
                  <a:schemeClr val="tx1"/>
                </a:solidFill>
              </a:rPr>
              <a:t>Source</a:t>
            </a:r>
            <a:r>
              <a:rPr lang="en-US" sz="1000">
                <a:solidFill>
                  <a:schemeClr val="tx1"/>
                </a:solidFill>
              </a:rPr>
              <a:t>: Transport Focus’ Strategic Roads User Survey (SRUS)</a:t>
            </a:r>
            <a:endParaRPr lang="en-GB" sz="1000">
              <a:solidFill>
                <a:schemeClr val="tx1"/>
              </a:solidFill>
            </a:endParaRPr>
          </a:p>
        </p:txBody>
      </p:sp>
    </p:spTree>
    <p:extLst>
      <p:ext uri="{BB962C8B-B14F-4D97-AF65-F5344CB8AC3E}">
        <p14:creationId xmlns:p14="http://schemas.microsoft.com/office/powerpoint/2010/main" val="2235617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4BB1785D-6DE6-1A07-F65C-276952F9EBFB}"/>
              </a:ext>
            </a:extLst>
          </p:cNvPr>
          <p:cNvSpPr>
            <a:spLocks noGrp="1"/>
          </p:cNvSpPr>
          <p:nvPr>
            <p:ph idx="1"/>
          </p:nvPr>
        </p:nvSpPr>
        <p:spPr>
          <a:xfrm>
            <a:off x="466748" y="1685911"/>
            <a:ext cx="11245826" cy="1699546"/>
          </a:xfrm>
        </p:spPr>
        <p:txBody>
          <a:bodyPr/>
          <a:lstStyle/>
          <a:p>
            <a:pPr marL="285750" indent="-285750">
              <a:buClr>
                <a:schemeClr val="accent1"/>
              </a:buClr>
              <a:buFont typeface="Arial" panose="020B0604020202020204" pitchFamily="34" charset="0"/>
              <a:buChar char="•"/>
            </a:pPr>
            <a:r>
              <a:rPr lang="en-GB" sz="1700" b="0" dirty="0">
                <a:solidFill>
                  <a:schemeClr val="tx1"/>
                </a:solidFill>
              </a:rPr>
              <a:t>For some disabled drivers it is imperative that they are able to pull over when making a journey, whether to rest or to make use of facilities. It is not uncommon therefore for disabled drivers to more thoroughly plan journeys in advance compared to drivers without such disabilities</a:t>
            </a:r>
          </a:p>
          <a:p>
            <a:pPr marL="285750" indent="-285750">
              <a:buClr>
                <a:schemeClr val="accent1"/>
              </a:buClr>
              <a:buFont typeface="Arial" panose="020B0604020202020204" pitchFamily="34" charset="0"/>
              <a:buChar char="•"/>
            </a:pPr>
            <a:r>
              <a:rPr lang="en-US" sz="1700" b="0" dirty="0">
                <a:solidFill>
                  <a:schemeClr val="tx1"/>
                </a:solidFill>
              </a:rPr>
              <a:t>Diversions can interfere with the planning process, in particular on longer journeys where essential breaks are factored in ahead of the trip. </a:t>
            </a:r>
            <a:r>
              <a:rPr lang="en-US" sz="1700" dirty="0">
                <a:solidFill>
                  <a:schemeClr val="tx1"/>
                </a:solidFill>
              </a:rPr>
              <a:t>Advance notice </a:t>
            </a:r>
            <a:r>
              <a:rPr lang="en-US" sz="1700" b="0" dirty="0">
                <a:solidFill>
                  <a:schemeClr val="tx1"/>
                </a:solidFill>
              </a:rPr>
              <a:t>of diversions becomes of elevated importance in these instances</a:t>
            </a:r>
            <a:endParaRPr lang="en-GB" sz="1700" b="0" dirty="0">
              <a:solidFill>
                <a:schemeClr val="tx1"/>
              </a:solidFill>
            </a:endParaRPr>
          </a:p>
        </p:txBody>
      </p:sp>
      <p:sp>
        <p:nvSpPr>
          <p:cNvPr id="3" name="Speech Bubble: Rectangle with Corners Rounded 2">
            <a:extLst>
              <a:ext uri="{FF2B5EF4-FFF2-40B4-BE49-F238E27FC236}">
                <a16:creationId xmlns:a16="http://schemas.microsoft.com/office/drawing/2014/main" id="{52C4B94E-E9E2-19E4-D655-8877E5891EC7}"/>
              </a:ext>
            </a:extLst>
          </p:cNvPr>
          <p:cNvSpPr/>
          <p:nvPr/>
        </p:nvSpPr>
        <p:spPr>
          <a:xfrm>
            <a:off x="810788" y="3334213"/>
            <a:ext cx="5775069" cy="1699546"/>
          </a:xfrm>
          <a:prstGeom prst="wedgeRoundRectCallout">
            <a:avLst>
              <a:gd name="adj1" fmla="val 47786"/>
              <a:gd name="adj2" fmla="val -56790"/>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14999"/>
              </a:lnSpc>
              <a:spcBef>
                <a:spcPts val="0"/>
              </a:spcBef>
              <a:spcAft>
                <a:spcPts val="400"/>
              </a:spcAft>
              <a:buClrTx/>
              <a:buSzTx/>
              <a:buFontTx/>
              <a:buNone/>
              <a:tabLst/>
              <a:defRPr/>
            </a:pPr>
            <a:r>
              <a:rPr kumimoji="0" lang="en-GB" sz="1200" b="0" i="1" u="none" strike="noStrike" kern="100" cap="none" spc="0" normalizeH="0" baseline="0" noProof="0" dirty="0">
                <a:ln>
                  <a:noFill/>
                </a:ln>
                <a:solidFill>
                  <a:prstClr val="white"/>
                </a:solidFill>
                <a:effectLst/>
                <a:uLnTx/>
                <a:uFillTx/>
                <a:latin typeface="Calibri"/>
                <a:ea typeface="Calibri"/>
                <a:cs typeface="Calibri"/>
              </a:rPr>
              <a:t>"</a:t>
            </a:r>
            <a:r>
              <a:rPr kumimoji="0" lang="en-US" sz="1200" b="0" i="1" u="none" strike="noStrike" kern="100" cap="none" spc="0" normalizeH="0" baseline="0" noProof="0" dirty="0">
                <a:ln>
                  <a:noFill/>
                </a:ln>
                <a:solidFill>
                  <a:prstClr val="white"/>
                </a:solidFill>
                <a:effectLst/>
                <a:uLnTx/>
                <a:uFillTx/>
                <a:latin typeface="Calibri"/>
                <a:ea typeface="Calibri"/>
                <a:cs typeface="Calibri"/>
              </a:rPr>
              <a:t>I went to Stoke for a basketball game and on the way back there was a big diversion in place. When I drove there I didn't see anything, but when I was driving back it had been put in place for the weekend. It took me around 15 to 20 minutes to get back on the route, so not too long, but it still didn’t help; I’m a disabled person and I need to be able to just stop for a comfort break, to go to the toilet. I didn't see anywhere I could pull over to use the toilet or just to be able to pull over to use my [medical] bag.</a:t>
            </a:r>
            <a:r>
              <a:rPr kumimoji="0" lang="en-GB" sz="1200" b="0" i="1" u="none" strike="noStrike" kern="100" cap="none" spc="0" normalizeH="0" baseline="0" noProof="0" dirty="0">
                <a:ln>
                  <a:noFill/>
                </a:ln>
                <a:solidFill>
                  <a:prstClr val="white"/>
                </a:solidFill>
                <a:effectLst/>
                <a:uLnTx/>
                <a:uFillTx/>
                <a:latin typeface="Calibri"/>
                <a:ea typeface="Calibri"/>
                <a:cs typeface="Calibri"/>
              </a:rPr>
              <a:t>”</a:t>
            </a:r>
          </a:p>
          <a:p>
            <a:pPr marL="0" marR="0" lvl="0" indent="0" algn="r" defTabSz="914400" rtl="0" eaLnBrk="1" fontAlgn="auto" latinLnBrk="0" hangingPunct="1">
              <a:lnSpc>
                <a:spcPct val="114999"/>
              </a:lnSpc>
              <a:spcBef>
                <a:spcPts val="0"/>
              </a:spcBef>
              <a:spcAft>
                <a:spcPts val="0"/>
              </a:spcAft>
              <a:buClrTx/>
              <a:buSzTx/>
              <a:buFontTx/>
              <a:buNone/>
              <a:tabLst/>
              <a:defRPr/>
            </a:pPr>
            <a:r>
              <a:rPr kumimoji="0" lang="en-GB" sz="1200" b="0" i="0" u="none" strike="noStrike" kern="100" cap="none" spc="0" normalizeH="0" baseline="0" noProof="0" dirty="0">
                <a:ln>
                  <a:noFill/>
                </a:ln>
                <a:solidFill>
                  <a:prstClr val="white"/>
                </a:solidFill>
                <a:effectLst/>
                <a:uLnTx/>
                <a:uFillTx/>
                <a:latin typeface="Calibri"/>
                <a:ea typeface="Calibri"/>
                <a:cs typeface="Calibri"/>
              </a:rPr>
              <a:t>Disabled driver, East Midlands</a:t>
            </a:r>
          </a:p>
        </p:txBody>
      </p:sp>
      <p:sp>
        <p:nvSpPr>
          <p:cNvPr id="4" name="object 4">
            <a:extLst>
              <a:ext uri="{FF2B5EF4-FFF2-40B4-BE49-F238E27FC236}">
                <a16:creationId xmlns:a16="http://schemas.microsoft.com/office/drawing/2014/main" id="{FAC82043-F30F-B31F-5A08-409FA9E5A4A2}"/>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For many disabled drivers there are no requirements of diversion routes specific to them and their needs. However, this </a:t>
            </a:r>
            <a:r>
              <a:rPr lang="en-GB" spc="5" dirty="0">
                <a:solidFill>
                  <a:srgbClr val="685C45"/>
                </a:solidFill>
                <a:latin typeface="Calibri"/>
                <a:cs typeface="Calibri Light"/>
              </a:rPr>
              <a:t>very much depends on the disability or disabilities in question</a:t>
            </a:r>
            <a:endParaRPr kumimoji="0" lang="en-GB" sz="1800" b="0" i="0" u="none" strike="noStrike" kern="1200" cap="none" spc="5" normalizeH="0" baseline="0" noProof="0" dirty="0">
              <a:ln>
                <a:noFill/>
              </a:ln>
              <a:solidFill>
                <a:srgbClr val="685C45"/>
              </a:solidFill>
              <a:effectLst/>
              <a:uLnTx/>
              <a:uFillTx/>
              <a:latin typeface="Calibri"/>
              <a:ea typeface="+mn-ea"/>
              <a:cs typeface="Calibri Light"/>
            </a:endParaRPr>
          </a:p>
        </p:txBody>
      </p:sp>
      <p:sp>
        <p:nvSpPr>
          <p:cNvPr id="13" name="Content Placeholder 11">
            <a:extLst>
              <a:ext uri="{FF2B5EF4-FFF2-40B4-BE49-F238E27FC236}">
                <a16:creationId xmlns:a16="http://schemas.microsoft.com/office/drawing/2014/main" id="{C9F45D81-767E-6D1C-0C6A-7F30AB5BF72E}"/>
              </a:ext>
            </a:extLst>
          </p:cNvPr>
          <p:cNvSpPr txBox="1">
            <a:spLocks/>
          </p:cNvSpPr>
          <p:nvPr/>
        </p:nvSpPr>
        <p:spPr>
          <a:xfrm>
            <a:off x="466746" y="5192600"/>
            <a:ext cx="6119111" cy="1028585"/>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5080" lvl="0" indent="-285750" algn="l" defTabSz="914400" rtl="0" eaLnBrk="1" fontAlgn="auto" latinLnBrk="0" hangingPunct="1">
              <a:lnSpc>
                <a:spcPts val="2000"/>
              </a:lnSpc>
              <a:spcBef>
                <a:spcPts val="0"/>
              </a:spcBef>
              <a:spcAft>
                <a:spcPts val="1000"/>
              </a:spcAft>
              <a:buClr>
                <a:srgbClr val="FF5200"/>
              </a:buClr>
              <a:buSzTx/>
              <a:buFont typeface="Arial" panose="020B0604020202020204" pitchFamily="34" charset="0"/>
              <a:buChar char="•"/>
              <a:tabLst/>
              <a:defRPr/>
            </a:pPr>
            <a:r>
              <a:rPr kumimoji="0" lang="en-US" sz="1700" b="0" i="0" u="none" strike="noStrike" kern="1200" cap="none" spc="10" normalizeH="0" baseline="0" noProof="0" dirty="0">
                <a:ln>
                  <a:noFill/>
                </a:ln>
                <a:solidFill>
                  <a:srgbClr val="685C45"/>
                </a:solidFill>
                <a:effectLst/>
                <a:uLnTx/>
                <a:uFillTx/>
                <a:latin typeface="Calibri"/>
                <a:ea typeface="+mn-ea"/>
                <a:cs typeface="Calibri Light"/>
              </a:rPr>
              <a:t>On longer diversion routes, </a:t>
            </a:r>
            <a:r>
              <a:rPr lang="en-US" sz="1700" b="0" dirty="0">
                <a:solidFill>
                  <a:srgbClr val="685C45"/>
                </a:solidFill>
                <a:latin typeface="Calibri"/>
              </a:rPr>
              <a:t>there would ideally be </a:t>
            </a:r>
            <a:r>
              <a:rPr kumimoji="0" lang="en-US" sz="1700" i="0" u="none" strike="noStrike" kern="1200" cap="none" spc="10" normalizeH="0" baseline="0" noProof="0" dirty="0">
                <a:ln>
                  <a:noFill/>
                </a:ln>
                <a:solidFill>
                  <a:srgbClr val="685C45"/>
                </a:solidFill>
                <a:effectLst/>
                <a:uLnTx/>
                <a:uFillTx/>
                <a:latin typeface="Calibri"/>
                <a:ea typeface="+mn-ea"/>
                <a:cs typeface="Calibri Light"/>
              </a:rPr>
              <a:t>places for people to be able to park</a:t>
            </a:r>
            <a:r>
              <a:rPr kumimoji="0" lang="en-US" sz="1700" b="0" i="0" u="none" strike="noStrike" kern="1200" cap="none" spc="10" normalizeH="0" baseline="0" noProof="0" dirty="0">
                <a:ln>
                  <a:noFill/>
                </a:ln>
                <a:solidFill>
                  <a:srgbClr val="685C45"/>
                </a:solidFill>
                <a:effectLst/>
                <a:uLnTx/>
                <a:uFillTx/>
                <a:latin typeface="Calibri"/>
                <a:ea typeface="+mn-ea"/>
                <a:cs typeface="Calibri Light"/>
              </a:rPr>
              <a:t> to take a break from driving. While disabled drivers appreciate it is not always practical, </a:t>
            </a:r>
            <a:r>
              <a:rPr kumimoji="0" lang="en-US" sz="1700" i="0" u="none" strike="noStrike" kern="1200" cap="none" spc="10" normalizeH="0" baseline="0" noProof="0" dirty="0">
                <a:ln>
                  <a:noFill/>
                </a:ln>
                <a:solidFill>
                  <a:srgbClr val="685C45"/>
                </a:solidFill>
                <a:effectLst/>
                <a:uLnTx/>
                <a:uFillTx/>
                <a:latin typeface="Calibri"/>
                <a:ea typeface="+mn-ea"/>
                <a:cs typeface="Calibri Light"/>
              </a:rPr>
              <a:t>toilet facilities would be beneficial</a:t>
            </a:r>
            <a:r>
              <a:rPr kumimoji="0" lang="en-US" sz="1700" b="0" i="0" u="none" strike="noStrike" kern="1200" cap="none" spc="10" normalizeH="0" baseline="0" noProof="0" dirty="0">
                <a:ln>
                  <a:noFill/>
                </a:ln>
                <a:solidFill>
                  <a:srgbClr val="685C45"/>
                </a:solidFill>
                <a:effectLst/>
                <a:uLnTx/>
                <a:uFillTx/>
                <a:latin typeface="Calibri"/>
                <a:ea typeface="+mn-ea"/>
                <a:cs typeface="Calibri Light"/>
              </a:rPr>
              <a:t>, even if temporary facilities*</a:t>
            </a:r>
            <a:endParaRPr kumimoji="0" lang="en-GB" sz="1700" b="0" i="0" u="none" strike="noStrike" kern="1200" cap="none" spc="10" normalizeH="0" baseline="0" noProof="0" dirty="0">
              <a:ln>
                <a:noFill/>
              </a:ln>
              <a:solidFill>
                <a:srgbClr val="685C45"/>
              </a:solidFill>
              <a:effectLst/>
              <a:uLnTx/>
              <a:uFillTx/>
              <a:latin typeface="Calibri"/>
              <a:ea typeface="+mn-ea"/>
              <a:cs typeface="Calibri Light"/>
            </a:endParaRPr>
          </a:p>
        </p:txBody>
      </p:sp>
      <p:sp>
        <p:nvSpPr>
          <p:cNvPr id="14" name="object 2">
            <a:extLst>
              <a:ext uri="{FF2B5EF4-FFF2-40B4-BE49-F238E27FC236}">
                <a16:creationId xmlns:a16="http://schemas.microsoft.com/office/drawing/2014/main" id="{91A00A07-07D2-AFAB-5838-77D5BE11C1D9}"/>
              </a:ext>
            </a:extLst>
          </p:cNvPr>
          <p:cNvSpPr txBox="1">
            <a:spLocks/>
          </p:cNvSpPr>
          <p:nvPr/>
        </p:nvSpPr>
        <p:spPr>
          <a:xfrm>
            <a:off x="466748" y="339161"/>
            <a:ext cx="10764000"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dirty="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The suitability of roads used on diversion routes – </a:t>
            </a:r>
            <a:r>
              <a:rPr lang="en-GB" sz="2800" spc="-35" dirty="0">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drivers with disabilities </a:t>
            </a:r>
            <a:endParaRPr kumimoji="0" lang="en-GB" sz="2800" b="0" i="0" u="none" strike="noStrike" kern="1200" cap="none" spc="0" normalizeH="0" baseline="0" noProof="0" dirty="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object 4">
            <a:extLst>
              <a:ext uri="{FF2B5EF4-FFF2-40B4-BE49-F238E27FC236}">
                <a16:creationId xmlns:a16="http://schemas.microsoft.com/office/drawing/2014/main" id="{E831A535-693E-16A4-1600-4DBC163FFA72}"/>
              </a:ext>
            </a:extLst>
          </p:cNvPr>
          <p:cNvSpPr txBox="1"/>
          <p:nvPr/>
        </p:nvSpPr>
        <p:spPr>
          <a:xfrm>
            <a:off x="11647930" y="6571106"/>
            <a:ext cx="144000"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a:ln>
                  <a:noFill/>
                </a:ln>
                <a:solidFill>
                  <a:srgbClr val="685C45"/>
                </a:solidFill>
                <a:effectLst/>
                <a:uLnTx/>
                <a:uFillTx/>
                <a:latin typeface="Calibri Light"/>
                <a:ea typeface="+mn-ea"/>
                <a:cs typeface="Calibri Light"/>
              </a:rPr>
              <a:t>20</a:t>
            </a:r>
            <a:endParaRPr kumimoji="0" sz="1000" b="0" i="0" u="none" strike="noStrike" kern="1200" cap="none" spc="0" normalizeH="0" baseline="0" noProof="0">
              <a:ln>
                <a:noFill/>
              </a:ln>
              <a:solidFill>
                <a:srgbClr val="685C45"/>
              </a:solidFill>
              <a:effectLst/>
              <a:uLnTx/>
              <a:uFillTx/>
              <a:latin typeface="Calibri Light"/>
              <a:ea typeface="+mn-ea"/>
              <a:cs typeface="Calibri Light"/>
            </a:endParaRPr>
          </a:p>
        </p:txBody>
      </p:sp>
      <p:sp>
        <p:nvSpPr>
          <p:cNvPr id="8" name="Rectangle 7">
            <a:extLst>
              <a:ext uri="{FF2B5EF4-FFF2-40B4-BE49-F238E27FC236}">
                <a16:creationId xmlns:a16="http://schemas.microsoft.com/office/drawing/2014/main" id="{26AB581C-0CC7-7422-6F3E-CDBCBA8CAFB9}"/>
              </a:ext>
            </a:extLst>
          </p:cNvPr>
          <p:cNvSpPr/>
          <p:nvPr/>
        </p:nvSpPr>
        <p:spPr>
          <a:xfrm>
            <a:off x="466749" y="6481778"/>
            <a:ext cx="5040000" cy="288000"/>
          </a:xfrm>
          <a:prstGeom prst="rect">
            <a:avLst/>
          </a:prstGeom>
          <a:noFill/>
          <a:ln>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85C45"/>
                </a:solidFill>
                <a:effectLst/>
                <a:uLnTx/>
                <a:uFillTx/>
                <a:latin typeface="Calibri"/>
                <a:ea typeface="+mn-ea"/>
                <a:cs typeface="+mn-cs"/>
              </a:rPr>
              <a:t>*Note that roads used for diversion routes include roads not on the Strategic Road Network</a:t>
            </a:r>
            <a:endParaRPr kumimoji="0" lang="en-GB" sz="1000" b="0" i="0" u="none" strike="noStrike" kern="1200" cap="none" spc="0" normalizeH="0" baseline="0" noProof="0" dirty="0">
              <a:ln>
                <a:noFill/>
              </a:ln>
              <a:solidFill>
                <a:srgbClr val="685C45"/>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42C456A2-A5BE-D1CE-B8B3-D039093EC2EA}"/>
              </a:ext>
            </a:extLst>
          </p:cNvPr>
          <p:cNvPicPr>
            <a:picLocks noChangeAspect="1"/>
          </p:cNvPicPr>
          <p:nvPr/>
        </p:nvPicPr>
        <p:blipFill rotWithShape="1">
          <a:blip r:embed="rId3"/>
          <a:srcRect l="25593" t="3817" r="26369" b="34465"/>
          <a:stretch/>
        </p:blipFill>
        <p:spPr>
          <a:xfrm>
            <a:off x="7045780" y="3334213"/>
            <a:ext cx="4745710" cy="2886972"/>
          </a:xfrm>
          <a:prstGeom prst="rect">
            <a:avLst/>
          </a:prstGeom>
        </p:spPr>
      </p:pic>
    </p:spTree>
    <p:extLst>
      <p:ext uri="{BB962C8B-B14F-4D97-AF65-F5344CB8AC3E}">
        <p14:creationId xmlns:p14="http://schemas.microsoft.com/office/powerpoint/2010/main" val="4201114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4BB1785D-6DE6-1A07-F65C-276952F9EBFB}"/>
              </a:ext>
            </a:extLst>
          </p:cNvPr>
          <p:cNvSpPr>
            <a:spLocks noGrp="1"/>
          </p:cNvSpPr>
          <p:nvPr>
            <p:ph idx="1"/>
          </p:nvPr>
        </p:nvSpPr>
        <p:spPr>
          <a:xfrm>
            <a:off x="466748" y="1685911"/>
            <a:ext cx="11245826" cy="1699546"/>
          </a:xfrm>
        </p:spPr>
        <p:txBody>
          <a:bodyPr/>
          <a:lstStyle/>
          <a:p>
            <a:pPr marL="285750" indent="-285750">
              <a:buClr>
                <a:schemeClr val="accent1"/>
              </a:buClr>
              <a:buFont typeface="Arial" panose="020B0604020202020204" pitchFamily="34" charset="0"/>
              <a:buChar char="•"/>
            </a:pPr>
            <a:r>
              <a:rPr lang="en-GB" sz="1700" b="0" dirty="0">
                <a:solidFill>
                  <a:schemeClr val="tx1"/>
                </a:solidFill>
              </a:rPr>
              <a:t>With vehicles of a potential Authorised Weight of 44 tonnes, </a:t>
            </a:r>
            <a:r>
              <a:rPr lang="en-GB" sz="1700" dirty="0">
                <a:solidFill>
                  <a:schemeClr val="tx1"/>
                </a:solidFill>
              </a:rPr>
              <a:t>HGV drivers have a specific set of route requirements</a:t>
            </a:r>
            <a:endParaRPr lang="en-GB" sz="1700" b="0" dirty="0">
              <a:solidFill>
                <a:schemeClr val="tx1"/>
              </a:solidFill>
            </a:endParaRPr>
          </a:p>
          <a:p>
            <a:pPr marL="285750" indent="-285750">
              <a:spcAft>
                <a:spcPts val="200"/>
              </a:spcAft>
              <a:buClr>
                <a:schemeClr val="accent1"/>
              </a:buClr>
              <a:buFont typeface="Arial" panose="020B0604020202020204" pitchFamily="34" charset="0"/>
              <a:buChar char="•"/>
            </a:pPr>
            <a:r>
              <a:rPr lang="en-GB" sz="1700" b="0" dirty="0">
                <a:solidFill>
                  <a:schemeClr val="tx1"/>
                </a:solidFill>
              </a:rPr>
              <a:t>The fact that these drivers are representatives of the companies they work for, and by extension are putting their careers on the line, adds a significant element of </a:t>
            </a:r>
            <a:r>
              <a:rPr lang="en-GB" sz="1700" dirty="0">
                <a:solidFill>
                  <a:schemeClr val="tx1"/>
                </a:solidFill>
              </a:rPr>
              <a:t>jeopardy</a:t>
            </a:r>
            <a:r>
              <a:rPr lang="en-GB" sz="1700" b="0" dirty="0">
                <a:solidFill>
                  <a:schemeClr val="tx1"/>
                </a:solidFill>
              </a:rPr>
              <a:t> if such requirements are not met</a:t>
            </a:r>
          </a:p>
          <a:p>
            <a:pPr marL="465750" lvl="2" indent="-285750">
              <a:buClr>
                <a:schemeClr val="accent1"/>
              </a:buClr>
              <a:buFont typeface="Arial" panose="020B0604020202020204" pitchFamily="34" charset="0"/>
              <a:buChar char="•"/>
            </a:pPr>
            <a:r>
              <a:rPr lang="en-GB" sz="1600" dirty="0">
                <a:latin typeface="+mn-lt"/>
              </a:rPr>
              <a:t>A</a:t>
            </a:r>
            <a:r>
              <a:rPr lang="en-GB" sz="1600" b="0" dirty="0">
                <a:solidFill>
                  <a:schemeClr val="tx1"/>
                </a:solidFill>
                <a:latin typeface="+mn-lt"/>
              </a:rPr>
              <a:t>n HGV directed along a route that is too narrow or has prohibitive height restrictions can result in the driver facing a career-threatening predicament</a:t>
            </a:r>
          </a:p>
          <a:p>
            <a:pPr marL="285750" indent="-285750">
              <a:buClr>
                <a:schemeClr val="accent1"/>
              </a:buClr>
              <a:buFont typeface="Arial" panose="020B0604020202020204" pitchFamily="34" charset="0"/>
              <a:buChar char="•"/>
            </a:pPr>
            <a:endParaRPr lang="en-GB" sz="1700" b="0" dirty="0">
              <a:solidFill>
                <a:schemeClr val="tx1"/>
              </a:solidFill>
            </a:endParaRPr>
          </a:p>
        </p:txBody>
      </p:sp>
      <p:sp>
        <p:nvSpPr>
          <p:cNvPr id="3" name="Speech Bubble: Rectangle with Corners Rounded 2">
            <a:extLst>
              <a:ext uri="{FF2B5EF4-FFF2-40B4-BE49-F238E27FC236}">
                <a16:creationId xmlns:a16="http://schemas.microsoft.com/office/drawing/2014/main" id="{52C4B94E-E9E2-19E4-D655-8877E5891EC7}"/>
              </a:ext>
            </a:extLst>
          </p:cNvPr>
          <p:cNvSpPr/>
          <p:nvPr/>
        </p:nvSpPr>
        <p:spPr>
          <a:xfrm>
            <a:off x="810787" y="3301560"/>
            <a:ext cx="7681703" cy="1188000"/>
          </a:xfrm>
          <a:prstGeom prst="wedgeRoundRectCallout">
            <a:avLst>
              <a:gd name="adj1" fmla="val 7186"/>
              <a:gd name="adj2" fmla="val -63992"/>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4999"/>
              </a:lnSpc>
              <a:spcAft>
                <a:spcPts val="400"/>
              </a:spcAft>
              <a:defRPr/>
            </a:pPr>
            <a:r>
              <a:rPr lang="en-GB" sz="1200" i="1" kern="100" dirty="0">
                <a:solidFill>
                  <a:schemeClr val="bg1"/>
                </a:solidFill>
                <a:ea typeface="+mn-lt"/>
                <a:cs typeface="+mn-lt"/>
              </a:rPr>
              <a:t>"You don’t want to risk silly things … if I'm in a Class One vehicle and my wheels hit a wet verge, the whole truck could sink or go over; if a sign says ‘don't do it’, you don't do it in a works vehicle. You're an ambassador for the company, it has your company’s name on the side of it, the last thing I want is to damage the reputation of the company and have my name next to it. Realistically as a driver, if you do something wrong, you're no longer a driver, you're sacked.”</a:t>
            </a:r>
          </a:p>
          <a:p>
            <a:pPr algn="r">
              <a:lnSpc>
                <a:spcPct val="114999"/>
              </a:lnSpc>
              <a:defRPr/>
            </a:pPr>
            <a:r>
              <a:rPr lang="en-GB" sz="1200" kern="100" dirty="0">
                <a:solidFill>
                  <a:schemeClr val="bg1"/>
                </a:solidFill>
                <a:ea typeface="+mn-lt"/>
                <a:cs typeface="+mn-lt"/>
              </a:rPr>
              <a:t>East Midlands, HGV, Frequent</a:t>
            </a:r>
          </a:p>
        </p:txBody>
      </p:sp>
      <p:sp>
        <p:nvSpPr>
          <p:cNvPr id="4" name="object 4">
            <a:extLst>
              <a:ext uri="{FF2B5EF4-FFF2-40B4-BE49-F238E27FC236}">
                <a16:creationId xmlns:a16="http://schemas.microsoft.com/office/drawing/2014/main" id="{FAC82043-F30F-B31F-5A08-409FA9E5A4A2}"/>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b="0" i="0" u="none" strike="noStrike" kern="1200" cap="none" spc="5" normalizeH="0" baseline="0" noProof="0" dirty="0">
                <a:ln>
                  <a:noFill/>
                </a:ln>
                <a:solidFill>
                  <a:srgbClr val="685C45"/>
                </a:solidFill>
                <a:effectLst/>
                <a:uLnTx/>
                <a:uFillTx/>
                <a:latin typeface="Calibri"/>
                <a:ea typeface="+mn-ea"/>
                <a:cs typeface="Calibri Light"/>
              </a:rPr>
              <a:t>HGV drivers wear multiple ‘driving hats’ and offer a broader perspective on the suitability of diversion routes* for both commercial and non-commercial vehicles</a:t>
            </a:r>
            <a:endParaRPr lang="en-GB" spc="5" dirty="0">
              <a:solidFill>
                <a:srgbClr val="685C45"/>
              </a:solidFill>
              <a:latin typeface="Calibri"/>
              <a:cs typeface="Calibri Light"/>
            </a:endParaRPr>
          </a:p>
        </p:txBody>
      </p:sp>
      <p:sp>
        <p:nvSpPr>
          <p:cNvPr id="13" name="Content Placeholder 11">
            <a:extLst>
              <a:ext uri="{FF2B5EF4-FFF2-40B4-BE49-F238E27FC236}">
                <a16:creationId xmlns:a16="http://schemas.microsoft.com/office/drawing/2014/main" id="{C9F45D81-767E-6D1C-0C6A-7F30AB5BF72E}"/>
              </a:ext>
            </a:extLst>
          </p:cNvPr>
          <p:cNvSpPr txBox="1">
            <a:spLocks/>
          </p:cNvSpPr>
          <p:nvPr/>
        </p:nvSpPr>
        <p:spPr>
          <a:xfrm>
            <a:off x="466746" y="4661923"/>
            <a:ext cx="8025744" cy="1598689"/>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US" sz="1700" b="0" dirty="0">
                <a:solidFill>
                  <a:schemeClr val="tx1"/>
                </a:solidFill>
              </a:rPr>
              <a:t>S</a:t>
            </a:r>
            <a:r>
              <a:rPr lang="en-GB" sz="1700" b="0" dirty="0" err="1">
                <a:solidFill>
                  <a:schemeClr val="tx1"/>
                </a:solidFill>
              </a:rPr>
              <a:t>uch</a:t>
            </a:r>
            <a:r>
              <a:rPr lang="en-GB" sz="1700" b="0" dirty="0">
                <a:solidFill>
                  <a:schemeClr val="tx1"/>
                </a:solidFill>
              </a:rPr>
              <a:t> jeopardy means </a:t>
            </a:r>
            <a:r>
              <a:rPr lang="en-GB" sz="1700" dirty="0">
                <a:solidFill>
                  <a:schemeClr val="tx1"/>
                </a:solidFill>
              </a:rPr>
              <a:t>HGV drivers are more likely to follow ‘official’ diversion signage</a:t>
            </a:r>
            <a:r>
              <a:rPr lang="en-GB" sz="1700" b="0" dirty="0">
                <a:solidFill>
                  <a:schemeClr val="tx1"/>
                </a:solidFill>
              </a:rPr>
              <a:t>; it offers defence against ‘driver/</a:t>
            </a:r>
            <a:r>
              <a:rPr lang="en-GB" sz="1700" b="0" dirty="0" err="1">
                <a:solidFill>
                  <a:schemeClr val="tx1"/>
                </a:solidFill>
              </a:rPr>
              <a:t>SatNav</a:t>
            </a:r>
            <a:r>
              <a:rPr lang="en-GB" sz="1700" b="0" dirty="0">
                <a:solidFill>
                  <a:schemeClr val="tx1"/>
                </a:solidFill>
              </a:rPr>
              <a:t> error’ should there be an incident along the journey due to the unsuitability of a road</a:t>
            </a:r>
          </a:p>
          <a:p>
            <a:pPr marL="285750" indent="-285750">
              <a:buClr>
                <a:schemeClr val="accent1"/>
              </a:buClr>
              <a:buFont typeface="Arial" panose="020B0604020202020204" pitchFamily="34" charset="0"/>
              <a:buChar char="•"/>
            </a:pPr>
            <a:r>
              <a:rPr lang="en-GB" sz="1700" b="0" dirty="0">
                <a:solidFill>
                  <a:schemeClr val="tx1"/>
                </a:solidFill>
              </a:rPr>
              <a:t>Ideally, diversion routes should be identified that are </a:t>
            </a:r>
            <a:r>
              <a:rPr lang="en-GB" sz="1700" dirty="0">
                <a:solidFill>
                  <a:schemeClr val="tx1"/>
                </a:solidFill>
              </a:rPr>
              <a:t>HGV-specific </a:t>
            </a:r>
            <a:r>
              <a:rPr lang="en-GB" sz="1700" b="0" dirty="0">
                <a:solidFill>
                  <a:schemeClr val="tx1"/>
                </a:solidFill>
              </a:rPr>
              <a:t>– which would help alleviate congestion on the ‘main’ diversion route – as well as </a:t>
            </a:r>
            <a:r>
              <a:rPr lang="en-GB" sz="1700" dirty="0">
                <a:solidFill>
                  <a:schemeClr val="tx1"/>
                </a:solidFill>
              </a:rPr>
              <a:t>HGV-specific signage</a:t>
            </a:r>
          </a:p>
        </p:txBody>
      </p:sp>
      <p:sp>
        <p:nvSpPr>
          <p:cNvPr id="14" name="object 2">
            <a:extLst>
              <a:ext uri="{FF2B5EF4-FFF2-40B4-BE49-F238E27FC236}">
                <a16:creationId xmlns:a16="http://schemas.microsoft.com/office/drawing/2014/main" id="{91A00A07-07D2-AFAB-5838-77D5BE11C1D9}"/>
              </a:ext>
            </a:extLst>
          </p:cNvPr>
          <p:cNvSpPr txBox="1">
            <a:spLocks/>
          </p:cNvSpPr>
          <p:nvPr/>
        </p:nvSpPr>
        <p:spPr>
          <a:xfrm>
            <a:off x="466748" y="339161"/>
            <a:ext cx="8928000"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dirty="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The suitability of roads used on diversion routes – HGVs</a:t>
            </a:r>
            <a:endParaRPr kumimoji="0" lang="en-GB" sz="2800" b="0" i="0" u="none" strike="noStrike" kern="1200" cap="none" spc="0" normalizeH="0" baseline="0" noProof="0" dirty="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09D1ADDF-A728-68B1-0A53-1EDF7B2C69D3}"/>
              </a:ext>
            </a:extLst>
          </p:cNvPr>
          <p:cNvPicPr>
            <a:picLocks noChangeAspect="1"/>
          </p:cNvPicPr>
          <p:nvPr/>
        </p:nvPicPr>
        <p:blipFill rotWithShape="1">
          <a:blip r:embed="rId3"/>
          <a:srcRect l="6709" r="15292"/>
          <a:stretch/>
        </p:blipFill>
        <p:spPr>
          <a:xfrm>
            <a:off x="8760574" y="3312414"/>
            <a:ext cx="2952000" cy="2838471"/>
          </a:xfrm>
          <a:prstGeom prst="rect">
            <a:avLst/>
          </a:prstGeom>
        </p:spPr>
      </p:pic>
      <p:sp>
        <p:nvSpPr>
          <p:cNvPr id="5" name="object 4">
            <a:extLst>
              <a:ext uri="{FF2B5EF4-FFF2-40B4-BE49-F238E27FC236}">
                <a16:creationId xmlns:a16="http://schemas.microsoft.com/office/drawing/2014/main" id="{E831A535-693E-16A4-1600-4DBC163FFA72}"/>
              </a:ext>
            </a:extLst>
          </p:cNvPr>
          <p:cNvSpPr txBox="1"/>
          <p:nvPr/>
        </p:nvSpPr>
        <p:spPr>
          <a:xfrm>
            <a:off x="11647930" y="6571106"/>
            <a:ext cx="144000"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dirty="0">
                <a:ln>
                  <a:noFill/>
                </a:ln>
                <a:solidFill>
                  <a:srgbClr val="685C45"/>
                </a:solidFill>
                <a:effectLst/>
                <a:uLnTx/>
                <a:uFillTx/>
                <a:latin typeface="Calibri Light"/>
                <a:ea typeface="+mn-ea"/>
                <a:cs typeface="Calibri Light"/>
              </a:rPr>
              <a:t>21</a:t>
            </a:r>
            <a:endParaRPr kumimoji="0" sz="1000" b="0" i="0" u="none" strike="noStrike" kern="1200" cap="none" spc="0" normalizeH="0" baseline="0" noProof="0" dirty="0">
              <a:ln>
                <a:noFill/>
              </a:ln>
              <a:solidFill>
                <a:srgbClr val="685C45"/>
              </a:solidFill>
              <a:effectLst/>
              <a:uLnTx/>
              <a:uFillTx/>
              <a:latin typeface="Calibri Light"/>
              <a:ea typeface="+mn-ea"/>
              <a:cs typeface="Calibri Light"/>
            </a:endParaRPr>
          </a:p>
        </p:txBody>
      </p:sp>
      <p:sp>
        <p:nvSpPr>
          <p:cNvPr id="8" name="Rectangle 7">
            <a:extLst>
              <a:ext uri="{FF2B5EF4-FFF2-40B4-BE49-F238E27FC236}">
                <a16:creationId xmlns:a16="http://schemas.microsoft.com/office/drawing/2014/main" id="{26AB581C-0CC7-7422-6F3E-CDBCBA8CAFB9}"/>
              </a:ext>
            </a:extLst>
          </p:cNvPr>
          <p:cNvSpPr/>
          <p:nvPr/>
        </p:nvSpPr>
        <p:spPr>
          <a:xfrm>
            <a:off x="466749" y="6481778"/>
            <a:ext cx="5040000" cy="288000"/>
          </a:xfrm>
          <a:prstGeom prst="rect">
            <a:avLst/>
          </a:prstGeom>
          <a:noFill/>
          <a:ln>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dirty="0">
                <a:solidFill>
                  <a:schemeClr val="tx1"/>
                </a:solidFill>
              </a:rPr>
              <a:t>*Note that roads used for diversion routes include roads not on the Strategic Road Network</a:t>
            </a:r>
            <a:endParaRPr lang="en-GB" sz="1000" dirty="0">
              <a:solidFill>
                <a:schemeClr val="tx1"/>
              </a:solidFill>
            </a:endParaRPr>
          </a:p>
        </p:txBody>
      </p:sp>
    </p:spTree>
    <p:extLst>
      <p:ext uri="{BB962C8B-B14F-4D97-AF65-F5344CB8AC3E}">
        <p14:creationId xmlns:p14="http://schemas.microsoft.com/office/powerpoint/2010/main" val="1337399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29757" y="3145938"/>
            <a:ext cx="1427358" cy="566822"/>
          </a:xfrm>
          <a:prstGeom prst="rect">
            <a:avLst/>
          </a:prstGeom>
        </p:spPr>
        <p:txBody>
          <a:bodyPr vert="horz" wrap="square" lIns="0" tIns="12700" rIns="0" bIns="0" rtlCol="0">
            <a:spAutoFit/>
          </a:bodyPr>
          <a:lstStyle/>
          <a:p>
            <a:pPr marL="12700">
              <a:lnSpc>
                <a:spcPct val="100000"/>
              </a:lnSpc>
              <a:spcBef>
                <a:spcPts val="100"/>
              </a:spcBef>
            </a:pPr>
            <a:r>
              <a:rPr lang="en-US" spc="-45"/>
              <a:t>Timing</a:t>
            </a:r>
            <a:endParaRPr spc="-50"/>
          </a:p>
        </p:txBody>
      </p:sp>
      <p:pic>
        <p:nvPicPr>
          <p:cNvPr id="3" name="Picture 2">
            <a:extLst>
              <a:ext uri="{FF2B5EF4-FFF2-40B4-BE49-F238E27FC236}">
                <a16:creationId xmlns:a16="http://schemas.microsoft.com/office/drawing/2014/main" id="{7AE77BE6-0A03-F527-C4DA-DB0261FA5F33}"/>
              </a:ext>
            </a:extLst>
          </p:cNvPr>
          <p:cNvPicPr>
            <a:picLocks noChangeAspect="1"/>
          </p:cNvPicPr>
          <p:nvPr/>
        </p:nvPicPr>
        <p:blipFill rotWithShape="1">
          <a:blip r:embed="rId3"/>
          <a:srcRect t="11905" b="12441"/>
          <a:stretch/>
        </p:blipFill>
        <p:spPr>
          <a:xfrm>
            <a:off x="7858156" y="2993581"/>
            <a:ext cx="1152000" cy="871536"/>
          </a:xfrm>
          <a:prstGeom prst="rect">
            <a:avLst/>
          </a:prstGeom>
        </p:spPr>
      </p:pic>
    </p:spTree>
    <p:extLst>
      <p:ext uri="{BB962C8B-B14F-4D97-AF65-F5344CB8AC3E}">
        <p14:creationId xmlns:p14="http://schemas.microsoft.com/office/powerpoint/2010/main" val="3302382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2D3E8D-EAE6-B3F0-13AF-7327A97CA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685C45"/>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000" b="0" i="0" u="none" strike="noStrike" kern="1200" cap="none" spc="0" normalizeH="0" baseline="0" noProof="0">
              <a:ln>
                <a:noFill/>
              </a:ln>
              <a:solidFill>
                <a:srgbClr val="685C45"/>
              </a:solidFill>
              <a:effectLst/>
              <a:uLnTx/>
              <a:uFillTx/>
              <a:latin typeface="Calibri Light"/>
              <a:ea typeface="+mn-ea"/>
              <a:cs typeface="+mn-cs"/>
            </a:endParaRPr>
          </a:p>
        </p:txBody>
      </p:sp>
      <p:sp>
        <p:nvSpPr>
          <p:cNvPr id="7" name="object 4">
            <a:extLst>
              <a:ext uri="{FF2B5EF4-FFF2-40B4-BE49-F238E27FC236}">
                <a16:creationId xmlns:a16="http://schemas.microsoft.com/office/drawing/2014/main" id="{CD337210-AC94-7549-A6FC-3931AA41C8A2}"/>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b="0" i="0" u="none" strike="noStrike" kern="1200" cap="none" spc="5" normalizeH="0" baseline="0" noProof="0" dirty="0">
                <a:ln>
                  <a:noFill/>
                </a:ln>
                <a:solidFill>
                  <a:srgbClr val="685C45"/>
                </a:solidFill>
                <a:effectLst/>
                <a:uLnTx/>
                <a:uFillTx/>
                <a:latin typeface="Calibri"/>
                <a:ea typeface="+mn-ea"/>
                <a:cs typeface="Calibri Light"/>
              </a:rPr>
              <a:t>Preferences for when diversions are implemented – weekday vs weekend, daytime vs overnight etc – are driven by personal and professional circumstance; there is no one size fits all solution</a:t>
            </a:r>
            <a:endParaRPr lang="en-GB" spc="5" dirty="0">
              <a:solidFill>
                <a:srgbClr val="685C45"/>
              </a:solidFill>
              <a:latin typeface="Calibri"/>
              <a:cs typeface="Calibri Light"/>
            </a:endParaRPr>
          </a:p>
        </p:txBody>
      </p:sp>
      <p:sp>
        <p:nvSpPr>
          <p:cNvPr id="8" name="object 2">
            <a:extLst>
              <a:ext uri="{FF2B5EF4-FFF2-40B4-BE49-F238E27FC236}">
                <a16:creationId xmlns:a16="http://schemas.microsoft.com/office/drawing/2014/main" id="{18458787-C3B9-D938-2636-AFE89C8020BA}"/>
              </a:ext>
            </a:extLst>
          </p:cNvPr>
          <p:cNvSpPr txBox="1">
            <a:spLocks/>
          </p:cNvSpPr>
          <p:nvPr/>
        </p:nvSpPr>
        <p:spPr>
          <a:xfrm>
            <a:off x="466748" y="339161"/>
            <a:ext cx="5356536"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T</a:t>
            </a:r>
            <a:r>
              <a:rPr lang="en-GB"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he timing and duration of diversions</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Content Placeholder 11">
            <a:extLst>
              <a:ext uri="{FF2B5EF4-FFF2-40B4-BE49-F238E27FC236}">
                <a16:creationId xmlns:a16="http://schemas.microsoft.com/office/drawing/2014/main" id="{E01B47E2-ED05-CA08-7495-98462F2618AB}"/>
              </a:ext>
            </a:extLst>
          </p:cNvPr>
          <p:cNvSpPr txBox="1">
            <a:spLocks/>
          </p:cNvSpPr>
          <p:nvPr/>
        </p:nvSpPr>
        <p:spPr>
          <a:xfrm>
            <a:off x="466748" y="1685911"/>
            <a:ext cx="11245826" cy="2178248"/>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GB" sz="1700" b="0" dirty="0">
                <a:solidFill>
                  <a:schemeClr val="tx1"/>
                </a:solidFill>
              </a:rPr>
              <a:t>It is impossible to find a period or periods of time in which to implement diversions that does not impact on one or more types of road-user; it’s a case of finding </a:t>
            </a:r>
            <a:r>
              <a:rPr lang="en-GB" sz="1700" dirty="0">
                <a:solidFill>
                  <a:schemeClr val="tx1"/>
                </a:solidFill>
              </a:rPr>
              <a:t>the least bad option</a:t>
            </a:r>
          </a:p>
          <a:p>
            <a:pPr marL="285750" indent="-285750">
              <a:buClr>
                <a:schemeClr val="accent1"/>
              </a:buClr>
              <a:buFont typeface="Arial" panose="020B0604020202020204" pitchFamily="34" charset="0"/>
              <a:buChar char="•"/>
            </a:pPr>
            <a:r>
              <a:rPr lang="en-GB" sz="1700" b="0" dirty="0">
                <a:solidFill>
                  <a:schemeClr val="tx1"/>
                </a:solidFill>
              </a:rPr>
              <a:t>For the most part, road users assume that those implementing the closures and diversions have the </a:t>
            </a:r>
            <a:r>
              <a:rPr lang="en-GB" sz="1700" dirty="0">
                <a:solidFill>
                  <a:schemeClr val="tx1"/>
                </a:solidFill>
              </a:rPr>
              <a:t>greatest oversight of road usage patterns</a:t>
            </a:r>
            <a:r>
              <a:rPr lang="en-GB" sz="1700" b="0" dirty="0">
                <a:solidFill>
                  <a:schemeClr val="tx1"/>
                </a:solidFill>
              </a:rPr>
              <a:t> and take into account the probable impact of different timings and durations</a:t>
            </a:r>
          </a:p>
          <a:p>
            <a:pPr marL="285750" indent="-285750">
              <a:spcAft>
                <a:spcPts val="400"/>
              </a:spcAft>
              <a:buClr>
                <a:schemeClr val="accent1"/>
              </a:buClr>
              <a:buFont typeface="Arial" panose="020B0604020202020204" pitchFamily="34" charset="0"/>
              <a:buChar char="•"/>
            </a:pPr>
            <a:r>
              <a:rPr lang="en-GB" sz="1700" b="0" dirty="0">
                <a:solidFill>
                  <a:schemeClr val="tx1"/>
                </a:solidFill>
              </a:rPr>
              <a:t>Notwithstanding this, </a:t>
            </a:r>
            <a:r>
              <a:rPr lang="en-GB" sz="1700" dirty="0">
                <a:solidFill>
                  <a:schemeClr val="tx1"/>
                </a:solidFill>
              </a:rPr>
              <a:t>most prefer overnight closures </a:t>
            </a:r>
            <a:r>
              <a:rPr lang="en-GB" sz="1700" b="0" dirty="0">
                <a:solidFill>
                  <a:schemeClr val="tx1"/>
                </a:solidFill>
              </a:rPr>
              <a:t>where possible, and would rather a series of evening closures than a shorter overall period where daytime is impacted</a:t>
            </a:r>
          </a:p>
          <a:p>
            <a:pPr marL="465750" lvl="2" indent="-285750">
              <a:buClr>
                <a:schemeClr val="accent1"/>
              </a:buClr>
              <a:buFont typeface="Arial" panose="020B0604020202020204" pitchFamily="34" charset="0"/>
              <a:buChar char="•"/>
            </a:pPr>
            <a:r>
              <a:rPr lang="en-GB" sz="1600" dirty="0">
                <a:latin typeface="+mn-lt"/>
              </a:rPr>
              <a:t>The notion of trading-off numbers of evening closures against a smaller number of daytime closures is a difficult concept for drivers to grasp as the inconvenience caused is so dependent on the specifics of each journey being made. For those commuting during the daytime, for example, no end of nighttime closures – within reason – are preferable to a single daytime closure</a:t>
            </a:r>
          </a:p>
          <a:p>
            <a:pPr marL="285750" indent="-285750">
              <a:buClr>
                <a:schemeClr val="accent1"/>
              </a:buClr>
              <a:buFont typeface="Arial" panose="020B0604020202020204" pitchFamily="34" charset="0"/>
              <a:buChar char="•"/>
            </a:pPr>
            <a:endParaRPr lang="en-GB" sz="1700" b="0" dirty="0">
              <a:solidFill>
                <a:schemeClr val="tx1"/>
              </a:solidFill>
            </a:endParaRPr>
          </a:p>
        </p:txBody>
      </p:sp>
      <p:sp>
        <p:nvSpPr>
          <p:cNvPr id="10" name="Content Placeholder 11">
            <a:extLst>
              <a:ext uri="{FF2B5EF4-FFF2-40B4-BE49-F238E27FC236}">
                <a16:creationId xmlns:a16="http://schemas.microsoft.com/office/drawing/2014/main" id="{3A507335-AE8E-267A-4813-6202D9032018}"/>
              </a:ext>
            </a:extLst>
          </p:cNvPr>
          <p:cNvSpPr txBox="1">
            <a:spLocks/>
          </p:cNvSpPr>
          <p:nvPr/>
        </p:nvSpPr>
        <p:spPr>
          <a:xfrm>
            <a:off x="466748" y="4423516"/>
            <a:ext cx="5289159" cy="1900282"/>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GB" sz="1700" b="0">
                <a:solidFill>
                  <a:schemeClr val="tx1"/>
                </a:solidFill>
              </a:rPr>
              <a:t>Weekday vs weekend is a similarly circumstance-driven choice for users. </a:t>
            </a:r>
            <a:r>
              <a:rPr lang="en-GB" sz="1700">
                <a:solidFill>
                  <a:schemeClr val="tx1"/>
                </a:solidFill>
              </a:rPr>
              <a:t>Overall, weekend closures are preferable to weekday</a:t>
            </a:r>
            <a:r>
              <a:rPr lang="en-GB" sz="1700" b="0">
                <a:solidFill>
                  <a:schemeClr val="tx1"/>
                </a:solidFill>
              </a:rPr>
              <a:t>, certainly for those reliant on motorways and A-roads for work</a:t>
            </a:r>
          </a:p>
          <a:p>
            <a:pPr marL="285750" lvl="1" indent="-285750">
              <a:buClr>
                <a:schemeClr val="accent1"/>
              </a:buClr>
              <a:buFont typeface="Arial" panose="020B0604020202020204" pitchFamily="34" charset="0"/>
              <a:buChar char="•"/>
            </a:pPr>
            <a:r>
              <a:rPr lang="en-GB" sz="1700">
                <a:latin typeface="+mn-lt"/>
              </a:rPr>
              <a:t>For those less ‘pressured’ by weekday work commitments, losing leisure time to roadworks causes </a:t>
            </a:r>
            <a:r>
              <a:rPr lang="en-GB" sz="1700" b="0">
                <a:solidFill>
                  <a:schemeClr val="tx1"/>
                </a:solidFill>
                <a:latin typeface="+mn-lt"/>
              </a:rPr>
              <a:t>more resentment overall</a:t>
            </a:r>
          </a:p>
        </p:txBody>
      </p:sp>
      <p:sp>
        <p:nvSpPr>
          <p:cNvPr id="3" name="Speech Bubble: Rectangle with Corners Rounded 2">
            <a:extLst>
              <a:ext uri="{FF2B5EF4-FFF2-40B4-BE49-F238E27FC236}">
                <a16:creationId xmlns:a16="http://schemas.microsoft.com/office/drawing/2014/main" id="{81E691D4-8925-5133-CF71-C53B4B1C9BF1}"/>
              </a:ext>
            </a:extLst>
          </p:cNvPr>
          <p:cNvSpPr/>
          <p:nvPr/>
        </p:nvSpPr>
        <p:spPr>
          <a:xfrm>
            <a:off x="6089661" y="4524933"/>
            <a:ext cx="5397856" cy="1624856"/>
          </a:xfrm>
          <a:prstGeom prst="wedgeRoundRectCallout">
            <a:avLst>
              <a:gd name="adj1" fmla="val -54215"/>
              <a:gd name="adj2" fmla="val -27431"/>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400"/>
              </a:spcAft>
              <a:buClrTx/>
              <a:buSzTx/>
              <a:buFontTx/>
              <a:buNone/>
              <a:tabLst/>
              <a:defRPr/>
            </a:pPr>
            <a:r>
              <a:rPr kumimoji="0" lang="en-US" sz="1300" b="0" i="1" u="none" strike="noStrike" kern="1200" cap="none" spc="0" normalizeH="0" baseline="0" noProof="0">
                <a:ln>
                  <a:noFill/>
                </a:ln>
                <a:solidFill>
                  <a:prstClr val="white"/>
                </a:solidFill>
                <a:effectLst/>
                <a:uLnTx/>
                <a:uFillTx/>
                <a:latin typeface="Calibri"/>
                <a:ea typeface="+mn-ea"/>
                <a:cs typeface="+mn-cs"/>
              </a:rPr>
              <a:t>“I </a:t>
            </a:r>
            <a:r>
              <a:rPr kumimoji="0" lang="en-GB" sz="1300" b="0" i="1" u="none" strike="noStrike" kern="1200" cap="none" spc="0" normalizeH="0" baseline="0" noProof="0">
                <a:ln>
                  <a:noFill/>
                </a:ln>
                <a:solidFill>
                  <a:prstClr val="white"/>
                </a:solidFill>
                <a:effectLst/>
                <a:uLnTx/>
                <a:uFillTx/>
                <a:latin typeface="Calibri"/>
                <a:ea typeface="+mn-ea"/>
                <a:cs typeface="+mn-cs"/>
              </a:rPr>
              <a:t>feel a little bit relaxed taking diversions on the weekends as I don’t have to be at work, so if it takes me an extra 10 to 15 minutes then it’s not a problem. I am one of those who leaves early rather than on time, so I'm a bit more relaxed at evenings</a:t>
            </a:r>
            <a:r>
              <a:rPr lang="en-GB" sz="1300" i="1">
                <a:solidFill>
                  <a:prstClr val="white"/>
                </a:solidFill>
                <a:latin typeface="Calibri"/>
              </a:rPr>
              <a:t> or </a:t>
            </a:r>
            <a:r>
              <a:rPr kumimoji="0" lang="en-GB" sz="1300" b="0" i="1" u="none" strike="noStrike" kern="1200" cap="none" spc="0" normalizeH="0" baseline="0" noProof="0">
                <a:ln>
                  <a:noFill/>
                </a:ln>
                <a:solidFill>
                  <a:prstClr val="white"/>
                </a:solidFill>
                <a:effectLst/>
                <a:uLnTx/>
                <a:uFillTx/>
                <a:latin typeface="Calibri"/>
                <a:ea typeface="+mn-ea"/>
                <a:cs typeface="+mn-cs"/>
              </a:rPr>
              <a:t>weekends … if I’m trying to get to a meeting or to the airport, which is a really tight timeframe, it </a:t>
            </a:r>
            <a:r>
              <a:rPr lang="en-GB" sz="1300" i="1">
                <a:solidFill>
                  <a:prstClr val="white"/>
                </a:solidFill>
                <a:latin typeface="Calibri"/>
              </a:rPr>
              <a:t>g</a:t>
            </a:r>
            <a:r>
              <a:rPr kumimoji="0" lang="en-GB" sz="1300" b="0" i="1" u="none" strike="noStrike" kern="1200" cap="none" spc="0" normalizeH="0" baseline="0" noProof="0" err="1">
                <a:ln>
                  <a:noFill/>
                </a:ln>
                <a:solidFill>
                  <a:prstClr val="white"/>
                </a:solidFill>
                <a:effectLst/>
                <a:uLnTx/>
                <a:uFillTx/>
                <a:latin typeface="Calibri"/>
                <a:ea typeface="+mn-ea"/>
                <a:cs typeface="+mn-cs"/>
              </a:rPr>
              <a:t>ets</a:t>
            </a:r>
            <a:r>
              <a:rPr kumimoji="0" lang="en-GB" sz="1300" b="0" i="1" u="none" strike="noStrike" kern="1200" cap="none" spc="0" normalizeH="0" baseline="0" noProof="0">
                <a:ln>
                  <a:noFill/>
                </a:ln>
                <a:solidFill>
                  <a:prstClr val="white"/>
                </a:solidFill>
                <a:effectLst/>
                <a:uLnTx/>
                <a:uFillTx/>
                <a:latin typeface="Calibri"/>
                <a:ea typeface="+mn-ea"/>
                <a:cs typeface="+mn-cs"/>
              </a:rPr>
              <a:t> the anxiety going a little bit.”</a:t>
            </a:r>
            <a:endParaRPr kumimoji="0" lang="en-US" sz="1300" b="0" i="1" u="none" strike="noStrike" kern="1200" cap="none" spc="0" normalizeH="0" baseline="0" noProof="0">
              <a:ln>
                <a:noFill/>
              </a:ln>
              <a:solidFill>
                <a:prstClr val="white"/>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GB" sz="1300">
                <a:solidFill>
                  <a:prstClr val="white"/>
                </a:solidFill>
                <a:latin typeface="Calibri"/>
              </a:rPr>
              <a:t> East, Business/Professional, Frequent</a:t>
            </a:r>
            <a:endParaRPr kumimoji="0" lang="en-GB" sz="1300" b="0" i="0" u="none" strike="noStrike" kern="1200" cap="none" spc="0" normalizeH="0" baseline="0" noProof="0">
              <a:ln>
                <a:noFill/>
              </a:ln>
              <a:solidFill>
                <a:prstClr val="white"/>
              </a:solidFill>
              <a:effectLst/>
              <a:highlight>
                <a:srgbClr val="FFFF00"/>
              </a:highlight>
              <a:uLnTx/>
              <a:uFillTx/>
              <a:latin typeface="Calibri"/>
              <a:ea typeface="+mn-ea"/>
              <a:cs typeface="+mn-cs"/>
            </a:endParaRPr>
          </a:p>
        </p:txBody>
      </p:sp>
    </p:spTree>
    <p:extLst>
      <p:ext uri="{BB962C8B-B14F-4D97-AF65-F5344CB8AC3E}">
        <p14:creationId xmlns:p14="http://schemas.microsoft.com/office/powerpoint/2010/main" val="276232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2D3E8D-EAE6-B3F0-13AF-7327A97CA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685C45"/>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000" b="0" i="0" u="none" strike="noStrike" kern="1200" cap="none" spc="0" normalizeH="0" baseline="0" noProof="0">
              <a:ln>
                <a:noFill/>
              </a:ln>
              <a:solidFill>
                <a:srgbClr val="685C45"/>
              </a:solidFill>
              <a:effectLst/>
              <a:uLnTx/>
              <a:uFillTx/>
              <a:latin typeface="Calibri Light"/>
              <a:ea typeface="+mn-ea"/>
              <a:cs typeface="+mn-cs"/>
            </a:endParaRPr>
          </a:p>
        </p:txBody>
      </p:sp>
      <p:sp>
        <p:nvSpPr>
          <p:cNvPr id="7" name="object 4">
            <a:extLst>
              <a:ext uri="{FF2B5EF4-FFF2-40B4-BE49-F238E27FC236}">
                <a16:creationId xmlns:a16="http://schemas.microsoft.com/office/drawing/2014/main" id="{CD337210-AC94-7549-A6FC-3931AA41C8A2}"/>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b="0" i="0" u="none" strike="noStrike" kern="1200" cap="none" spc="5" normalizeH="0" baseline="0" noProof="0">
                <a:ln>
                  <a:noFill/>
                </a:ln>
                <a:solidFill>
                  <a:srgbClr val="685C45"/>
                </a:solidFill>
                <a:effectLst/>
                <a:uLnTx/>
                <a:uFillTx/>
                <a:latin typeface="Calibri"/>
                <a:ea typeface="+mn-ea"/>
                <a:cs typeface="Calibri Light"/>
              </a:rPr>
              <a:t>The fear of the unknown, for many, is a serious enough consideration when making a journey so that multiple delayed journeys are preferable to being taken off-route</a:t>
            </a:r>
            <a:endParaRPr lang="en-GB" spc="5">
              <a:solidFill>
                <a:srgbClr val="685C45"/>
              </a:solidFill>
              <a:latin typeface="Calibri"/>
              <a:cs typeface="Calibri Light"/>
            </a:endParaRPr>
          </a:p>
        </p:txBody>
      </p:sp>
      <p:sp>
        <p:nvSpPr>
          <p:cNvPr id="8" name="object 2">
            <a:extLst>
              <a:ext uri="{FF2B5EF4-FFF2-40B4-BE49-F238E27FC236}">
                <a16:creationId xmlns:a16="http://schemas.microsoft.com/office/drawing/2014/main" id="{18458787-C3B9-D938-2636-AFE89C8020BA}"/>
              </a:ext>
            </a:extLst>
          </p:cNvPr>
          <p:cNvSpPr txBox="1">
            <a:spLocks/>
          </p:cNvSpPr>
          <p:nvPr/>
        </p:nvSpPr>
        <p:spPr>
          <a:xfrm>
            <a:off x="466748" y="339161"/>
            <a:ext cx="6336000" cy="468000"/>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Road closures and diversions vs lane closures</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Content Placeholder 11">
            <a:extLst>
              <a:ext uri="{FF2B5EF4-FFF2-40B4-BE49-F238E27FC236}">
                <a16:creationId xmlns:a16="http://schemas.microsoft.com/office/drawing/2014/main" id="{E01B47E2-ED05-CA08-7495-98462F2618AB}"/>
              </a:ext>
            </a:extLst>
          </p:cNvPr>
          <p:cNvSpPr txBox="1">
            <a:spLocks/>
          </p:cNvSpPr>
          <p:nvPr/>
        </p:nvSpPr>
        <p:spPr>
          <a:xfrm>
            <a:off x="466747" y="1685911"/>
            <a:ext cx="6042207" cy="2689444"/>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GB" sz="1700" b="0" dirty="0">
                <a:solidFill>
                  <a:schemeClr val="tx1"/>
                </a:solidFill>
              </a:rPr>
              <a:t>If suitable alternative routes are readily available then a total closure can be deemed preferable to closing a single lane. This needs to be assessed on a case by case basis</a:t>
            </a:r>
          </a:p>
          <a:p>
            <a:pPr marL="285750" indent="-285750">
              <a:buClr>
                <a:schemeClr val="accent1"/>
              </a:buClr>
              <a:buFont typeface="Arial" panose="020B0604020202020204" pitchFamily="34" charset="0"/>
              <a:buChar char="•"/>
            </a:pPr>
            <a:r>
              <a:rPr lang="en-GB" sz="1700" b="0" dirty="0">
                <a:solidFill>
                  <a:schemeClr val="tx1"/>
                </a:solidFill>
              </a:rPr>
              <a:t>There is a value in staying on one (known) road and avoiding the cognitive toll of an unfamiliar route. Even if progress on the usual route is slow, it is preferable to engaging with and concentrating on the ‘unknown’</a:t>
            </a:r>
          </a:p>
          <a:p>
            <a:pPr marL="285750" indent="-285750">
              <a:buClr>
                <a:schemeClr val="accent1"/>
              </a:buClr>
              <a:buFont typeface="Arial" panose="020B0604020202020204" pitchFamily="34" charset="0"/>
              <a:buChar char="•"/>
            </a:pPr>
            <a:r>
              <a:rPr lang="en-GB" sz="1700" b="0" dirty="0">
                <a:solidFill>
                  <a:schemeClr val="tx1"/>
                </a:solidFill>
              </a:rPr>
              <a:t>Some (minority) are of the view that a short painful period of total closure is better than longer smaller pieces of work that cause delays over a long period and can seem never-ending</a:t>
            </a:r>
          </a:p>
        </p:txBody>
      </p:sp>
      <p:pic>
        <p:nvPicPr>
          <p:cNvPr id="1028" name="Picture 4" descr="Road Works Signs">
            <a:extLst>
              <a:ext uri="{FF2B5EF4-FFF2-40B4-BE49-F238E27FC236}">
                <a16:creationId xmlns:a16="http://schemas.microsoft.com/office/drawing/2014/main" id="{AC707B80-531E-59BD-A54F-7E8D8FF8D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622" y="1685911"/>
            <a:ext cx="4624234" cy="4624234"/>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0912D6BF-163B-1625-6881-85E7D12E252B}"/>
              </a:ext>
            </a:extLst>
          </p:cNvPr>
          <p:cNvSpPr/>
          <p:nvPr/>
        </p:nvSpPr>
        <p:spPr>
          <a:xfrm>
            <a:off x="466747" y="4629149"/>
            <a:ext cx="6042207" cy="1781176"/>
          </a:xfrm>
          <a:prstGeom prst="wedgeRoundRectCallout">
            <a:avLst>
              <a:gd name="adj1" fmla="val 22482"/>
              <a:gd name="adj2" fmla="val -53892"/>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5000"/>
              </a:lnSpc>
              <a:spcAft>
                <a:spcPts val="400"/>
              </a:spcAft>
            </a:pPr>
            <a:r>
              <a:rPr lang="en-GB" sz="1300" i="1" kern="100">
                <a:solidFill>
                  <a:schemeClr val="bg1"/>
                </a:solidFill>
                <a:latin typeface="Calibri"/>
                <a:ea typeface="Calibri"/>
                <a:cs typeface="Times New Roman"/>
              </a:rPr>
              <a:t>“I think that depends to a large extent on geography actually, because I think some situations lend themselves to that sort of complete closure better than others. If say it's a situation where they've got to close the road and there's only one alternative. If that is for a whole weekend and there's only one alternative, I think that that could become easily problematic. So I think something like that has to be judged on a case-by-case basis.”</a:t>
            </a:r>
          </a:p>
          <a:p>
            <a:pPr algn="r">
              <a:lnSpc>
                <a:spcPct val="115000"/>
              </a:lnSpc>
              <a:spcAft>
                <a:spcPts val="800"/>
              </a:spcAft>
            </a:pPr>
            <a:r>
              <a:rPr lang="en-GB" sz="1300" kern="100">
                <a:solidFill>
                  <a:schemeClr val="bg1"/>
                </a:solidFill>
                <a:latin typeface="Calibri"/>
                <a:ea typeface="Calibri"/>
                <a:cs typeface="Times New Roman"/>
              </a:rPr>
              <a:t>East, Business/ Professional, Frequent</a:t>
            </a:r>
          </a:p>
        </p:txBody>
      </p:sp>
    </p:spTree>
    <p:extLst>
      <p:ext uri="{BB962C8B-B14F-4D97-AF65-F5344CB8AC3E}">
        <p14:creationId xmlns:p14="http://schemas.microsoft.com/office/powerpoint/2010/main" val="4074762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A3C08E6A-4C13-2A35-A672-D668DCBD1731}"/>
              </a:ext>
            </a:extLst>
          </p:cNvPr>
          <p:cNvSpPr txBox="1">
            <a:spLocks/>
          </p:cNvSpPr>
          <p:nvPr/>
        </p:nvSpPr>
        <p:spPr>
          <a:xfrm>
            <a:off x="466748" y="339161"/>
            <a:ext cx="7051652"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Case study – A full closure on a major road </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object 4">
            <a:extLst>
              <a:ext uri="{FF2B5EF4-FFF2-40B4-BE49-F238E27FC236}">
                <a16:creationId xmlns:a16="http://schemas.microsoft.com/office/drawing/2014/main" id="{629F6AA0-9A32-ECEB-16DF-D91D7DB928DF}"/>
              </a:ext>
            </a:extLst>
          </p:cNvPr>
          <p:cNvSpPr txBox="1"/>
          <p:nvPr/>
        </p:nvSpPr>
        <p:spPr>
          <a:xfrm>
            <a:off x="466749" y="889985"/>
            <a:ext cx="11245826" cy="1309269"/>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b="0" i="0" u="none" strike="noStrike" kern="1200" cap="none" spc="5" normalizeH="0" baseline="0" noProof="0" dirty="0">
                <a:ln>
                  <a:noFill/>
                </a:ln>
                <a:solidFill>
                  <a:srgbClr val="685C45"/>
                </a:solidFill>
                <a:effectLst/>
                <a:uLnTx/>
                <a:uFillTx/>
                <a:latin typeface="Calibri"/>
                <a:ea typeface="+mn-ea"/>
                <a:cs typeface="Calibri Light"/>
              </a:rPr>
              <a:t>While not a view shared by everyone, the least disruptive solution can sometimes be to ‘bite the bullet’ and close a road completely, even a major arterial motorway. The recent closure of the M25 at J10 is for some a good example of this, though </a:t>
            </a:r>
            <a:r>
              <a:rPr lang="en-GB" spc="5" dirty="0">
                <a:solidFill>
                  <a:srgbClr val="685C45"/>
                </a:solidFill>
                <a:latin typeface="Calibri"/>
                <a:cs typeface="Calibri Light"/>
              </a:rPr>
              <a:t>it</a:t>
            </a:r>
            <a:r>
              <a:rPr kumimoji="0" lang="en-GB" b="0" i="0" u="none" strike="noStrike" kern="1200" cap="none" spc="5" normalizeH="0" baseline="0" noProof="0" dirty="0">
                <a:ln>
                  <a:noFill/>
                </a:ln>
                <a:solidFill>
                  <a:srgbClr val="685C45"/>
                </a:solidFill>
                <a:effectLst/>
                <a:uLnTx/>
                <a:uFillTx/>
                <a:latin typeface="Calibri"/>
                <a:ea typeface="+mn-ea"/>
                <a:cs typeface="Calibri Light"/>
              </a:rPr>
              <a:t> was an atypical closure; the widespread publicity and media coverage relating to this event forearmed many more road users than might typically be the case</a:t>
            </a:r>
            <a:endParaRPr lang="en-GB" spc="5" dirty="0">
              <a:solidFill>
                <a:srgbClr val="685C45"/>
              </a:solidFill>
              <a:latin typeface="Calibri"/>
              <a:cs typeface="Calibri Light"/>
            </a:endParaRPr>
          </a:p>
        </p:txBody>
      </p:sp>
      <p:sp>
        <p:nvSpPr>
          <p:cNvPr id="4" name="object 4">
            <a:extLst>
              <a:ext uri="{FF2B5EF4-FFF2-40B4-BE49-F238E27FC236}">
                <a16:creationId xmlns:a16="http://schemas.microsoft.com/office/drawing/2014/main" id="{EE042C29-C3AD-3A6E-D78A-929B23731F1F}"/>
              </a:ext>
            </a:extLst>
          </p:cNvPr>
          <p:cNvSpPr txBox="1"/>
          <p:nvPr/>
        </p:nvSpPr>
        <p:spPr>
          <a:xfrm>
            <a:off x="11647930" y="6571106"/>
            <a:ext cx="180000"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85C45"/>
                </a:solidFill>
                <a:effectLst/>
                <a:uLnTx/>
                <a:uFillTx/>
                <a:latin typeface="Calibri Light"/>
                <a:ea typeface="+mn-ea"/>
                <a:cs typeface="Calibri Light"/>
              </a:rPr>
              <a:t>25</a:t>
            </a:r>
            <a:endParaRPr kumimoji="0" sz="1000" b="0" i="0" u="none" strike="noStrike" kern="1200" cap="none" spc="0" normalizeH="0" baseline="0" noProof="0" dirty="0">
              <a:ln>
                <a:noFill/>
              </a:ln>
              <a:solidFill>
                <a:srgbClr val="685C45"/>
              </a:solidFill>
              <a:effectLst/>
              <a:uLnTx/>
              <a:uFillTx/>
              <a:latin typeface="Calibri Light"/>
              <a:ea typeface="+mn-ea"/>
              <a:cs typeface="Calibri Light"/>
            </a:endParaRPr>
          </a:p>
        </p:txBody>
      </p:sp>
      <p:sp>
        <p:nvSpPr>
          <p:cNvPr id="7" name="Speech Bubble: Rectangle with Corners Rounded 6">
            <a:extLst>
              <a:ext uri="{FF2B5EF4-FFF2-40B4-BE49-F238E27FC236}">
                <a16:creationId xmlns:a16="http://schemas.microsoft.com/office/drawing/2014/main" id="{F7CE5370-34FC-DD58-3106-C7561095E02C}"/>
              </a:ext>
            </a:extLst>
          </p:cNvPr>
          <p:cNvSpPr/>
          <p:nvPr/>
        </p:nvSpPr>
        <p:spPr>
          <a:xfrm>
            <a:off x="6809799" y="2767565"/>
            <a:ext cx="4838131" cy="2718836"/>
          </a:xfrm>
          <a:prstGeom prst="wedgeRoundRectCallout">
            <a:avLst>
              <a:gd name="adj1" fmla="val 11719"/>
              <a:gd name="adj2" fmla="val 57309"/>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l" latinLnBrk="0">
              <a:spcAft>
                <a:spcPts val="400"/>
              </a:spcAft>
            </a:pPr>
            <a:r>
              <a:rPr lang="en-US" sz="1400" b="0" i="1">
                <a:solidFill>
                  <a:schemeClr val="bg1"/>
                </a:solidFill>
                <a:effectLst/>
              </a:rPr>
              <a:t>“It’s a really difficult one because I use that junction quite a lot and know how it can be avoided. If something needs doing then I guess the weekend probably is the best time, but people are going to complain with a weekend or a weekday. The thing is, if work needs doing, it needs doing. Yeah, it was a bit of a </a:t>
            </a:r>
            <a:r>
              <a:rPr lang="en-US" sz="1400" i="1">
                <a:solidFill>
                  <a:schemeClr val="bg1"/>
                </a:solidFill>
              </a:rPr>
              <a:t>kerfuffle</a:t>
            </a:r>
            <a:r>
              <a:rPr lang="en-US" sz="1400" b="0" i="1">
                <a:solidFill>
                  <a:schemeClr val="bg1"/>
                </a:solidFill>
                <a:effectLst/>
              </a:rPr>
              <a:t>, but I think ultimately it was only for one weekend</a:t>
            </a:r>
            <a:r>
              <a:rPr lang="en-US" sz="1400" i="1">
                <a:solidFill>
                  <a:schemeClr val="bg1"/>
                </a:solidFill>
              </a:rPr>
              <a:t>. W</a:t>
            </a:r>
            <a:r>
              <a:rPr lang="en-US" sz="1400" b="0" i="1">
                <a:solidFill>
                  <a:schemeClr val="bg1"/>
                </a:solidFill>
                <a:effectLst/>
              </a:rPr>
              <a:t>hen other roads have had closures, sometimes they go on for months and months and so in a way, I think it was better to have it over one weekend and be done with it.”</a:t>
            </a:r>
          </a:p>
          <a:p>
            <a:pPr algn="r">
              <a:lnSpc>
                <a:spcPct val="115000"/>
              </a:lnSpc>
              <a:spcAft>
                <a:spcPts val="800"/>
              </a:spcAft>
            </a:pPr>
            <a:r>
              <a:rPr lang="en-GB" sz="1400" kern="100">
                <a:solidFill>
                  <a:schemeClr val="bg1"/>
                </a:solidFill>
                <a:ea typeface="Calibri"/>
                <a:cs typeface="Times New Roman"/>
              </a:rPr>
              <a:t>M25 Diversion, Daytime drive, Car</a:t>
            </a:r>
          </a:p>
        </p:txBody>
      </p:sp>
    </p:spTree>
    <p:extLst>
      <p:ext uri="{BB962C8B-B14F-4D97-AF65-F5344CB8AC3E}">
        <p14:creationId xmlns:p14="http://schemas.microsoft.com/office/powerpoint/2010/main" val="2989283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29757" y="3145938"/>
            <a:ext cx="1427358" cy="566822"/>
          </a:xfrm>
          <a:prstGeom prst="rect">
            <a:avLst/>
          </a:prstGeom>
        </p:spPr>
        <p:txBody>
          <a:bodyPr vert="horz" wrap="square" lIns="0" tIns="12700" rIns="0" bIns="0" rtlCol="0">
            <a:spAutoFit/>
          </a:bodyPr>
          <a:lstStyle/>
          <a:p>
            <a:pPr marL="12700">
              <a:lnSpc>
                <a:spcPct val="100000"/>
              </a:lnSpc>
              <a:spcBef>
                <a:spcPts val="100"/>
              </a:spcBef>
            </a:pPr>
            <a:r>
              <a:rPr lang="en-US" spc="-45"/>
              <a:t>Signage</a:t>
            </a:r>
            <a:endParaRPr spc="-50"/>
          </a:p>
        </p:txBody>
      </p:sp>
      <p:pic>
        <p:nvPicPr>
          <p:cNvPr id="3" name="Picture 2">
            <a:extLst>
              <a:ext uri="{FF2B5EF4-FFF2-40B4-BE49-F238E27FC236}">
                <a16:creationId xmlns:a16="http://schemas.microsoft.com/office/drawing/2014/main" id="{7AE77BE6-0A03-F527-C4DA-DB0261FA5F33}"/>
              </a:ext>
            </a:extLst>
          </p:cNvPr>
          <p:cNvPicPr>
            <a:picLocks noChangeAspect="1"/>
          </p:cNvPicPr>
          <p:nvPr/>
        </p:nvPicPr>
        <p:blipFill rotWithShape="1">
          <a:blip r:embed="rId3"/>
          <a:srcRect t="11905" b="12441"/>
          <a:stretch/>
        </p:blipFill>
        <p:spPr>
          <a:xfrm>
            <a:off x="7858156" y="2993581"/>
            <a:ext cx="1152000" cy="871536"/>
          </a:xfrm>
          <a:prstGeom prst="rect">
            <a:avLst/>
          </a:prstGeom>
        </p:spPr>
      </p:pic>
    </p:spTree>
    <p:extLst>
      <p:ext uri="{BB962C8B-B14F-4D97-AF65-F5344CB8AC3E}">
        <p14:creationId xmlns:p14="http://schemas.microsoft.com/office/powerpoint/2010/main" val="556509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1">
            <a:extLst>
              <a:ext uri="{FF2B5EF4-FFF2-40B4-BE49-F238E27FC236}">
                <a16:creationId xmlns:a16="http://schemas.microsoft.com/office/drawing/2014/main" id="{4BB1785D-6DE6-1A07-F65C-276952F9EBFB}"/>
              </a:ext>
            </a:extLst>
          </p:cNvPr>
          <p:cNvSpPr>
            <a:spLocks noGrp="1"/>
          </p:cNvSpPr>
          <p:nvPr>
            <p:ph idx="1"/>
          </p:nvPr>
        </p:nvSpPr>
        <p:spPr>
          <a:xfrm>
            <a:off x="466748" y="1685910"/>
            <a:ext cx="11245826" cy="2185049"/>
          </a:xfrm>
        </p:spPr>
        <p:txBody>
          <a:bodyPr/>
          <a:lstStyle/>
          <a:p>
            <a:pPr marL="285750" indent="-285750">
              <a:spcAft>
                <a:spcPts val="200"/>
              </a:spcAft>
              <a:buClr>
                <a:schemeClr val="accent1"/>
              </a:buClr>
              <a:buFont typeface="Arial" panose="020B0604020202020204" pitchFamily="34" charset="0"/>
              <a:buChar char="•"/>
            </a:pPr>
            <a:r>
              <a:rPr lang="en-GB" sz="1700" b="0">
                <a:solidFill>
                  <a:schemeClr val="tx1"/>
                </a:solidFill>
              </a:rPr>
              <a:t>Most drivers do expect advanced notification of planned road closures – typically </a:t>
            </a:r>
            <a:r>
              <a:rPr lang="en-GB" sz="1700">
                <a:solidFill>
                  <a:schemeClr val="tx1"/>
                </a:solidFill>
              </a:rPr>
              <a:t>two to four weeks</a:t>
            </a:r>
            <a:r>
              <a:rPr lang="en-GB" sz="1700" b="0">
                <a:solidFill>
                  <a:schemeClr val="tx1"/>
                </a:solidFill>
              </a:rPr>
              <a:t> ahead – but we should temper this with perceptions that:</a:t>
            </a:r>
          </a:p>
          <a:p>
            <a:pPr marL="465750" lvl="2" indent="-285750">
              <a:buClr>
                <a:schemeClr val="accent1"/>
              </a:buClr>
              <a:buFont typeface="Arial" panose="020B0604020202020204" pitchFamily="34" charset="0"/>
              <a:buChar char="•"/>
            </a:pPr>
            <a:r>
              <a:rPr lang="en-GB" sz="1600" b="0">
                <a:solidFill>
                  <a:schemeClr val="tx1"/>
                </a:solidFill>
              </a:rPr>
              <a:t>‘I don’t need to worry because SatNav or social media will sort it out for me nearer the time’, or</a:t>
            </a:r>
          </a:p>
          <a:p>
            <a:pPr marL="465750" lvl="2" indent="-285750">
              <a:spcAft>
                <a:spcPts val="1000"/>
              </a:spcAft>
              <a:buClr>
                <a:schemeClr val="accent1"/>
              </a:buClr>
              <a:buFont typeface="Arial" panose="020B0604020202020204" pitchFamily="34" charset="0"/>
              <a:buChar char="•"/>
            </a:pPr>
            <a:r>
              <a:rPr lang="en-GB" sz="1600"/>
              <a:t>‘It probably won’t go ahead anyway’</a:t>
            </a:r>
            <a:endParaRPr lang="en-GB" sz="1700" b="0">
              <a:solidFill>
                <a:schemeClr val="tx1"/>
              </a:solidFill>
            </a:endParaRPr>
          </a:p>
          <a:p>
            <a:pPr marL="285750" indent="-285750">
              <a:spcAft>
                <a:spcPts val="200"/>
              </a:spcAft>
              <a:buClr>
                <a:schemeClr val="accent1"/>
              </a:buClr>
              <a:buFont typeface="Arial" panose="020B0604020202020204" pitchFamily="34" charset="0"/>
              <a:buChar char="•"/>
            </a:pPr>
            <a:r>
              <a:rPr lang="en-GB" sz="1700" b="0">
                <a:solidFill>
                  <a:schemeClr val="tx1"/>
                </a:solidFill>
              </a:rPr>
              <a:t>Signage should refer to certain key features of the diversion, as succinctly as possible:</a:t>
            </a:r>
          </a:p>
          <a:p>
            <a:pPr marL="465750" lvl="2" indent="-285750">
              <a:buClr>
                <a:schemeClr val="accent1"/>
              </a:buClr>
              <a:buFont typeface="Arial" panose="020B0604020202020204" pitchFamily="34" charset="0"/>
              <a:buChar char="•"/>
            </a:pPr>
            <a:r>
              <a:rPr lang="en-GB" sz="1600" b="0">
                <a:solidFill>
                  <a:schemeClr val="tx1"/>
                </a:solidFill>
              </a:rPr>
              <a:t>The </a:t>
            </a:r>
            <a:r>
              <a:rPr lang="en-GB" sz="1600" b="1">
                <a:solidFill>
                  <a:schemeClr val="tx1"/>
                </a:solidFill>
              </a:rPr>
              <a:t>dates and times </a:t>
            </a:r>
            <a:r>
              <a:rPr lang="en-GB" sz="1600" b="0">
                <a:solidFill>
                  <a:schemeClr val="tx1"/>
                </a:solidFill>
              </a:rPr>
              <a:t>when the diversion is in place</a:t>
            </a:r>
          </a:p>
          <a:p>
            <a:pPr marL="465750" lvl="2" indent="-285750">
              <a:buClr>
                <a:schemeClr val="accent1"/>
              </a:buClr>
              <a:buFont typeface="Arial" panose="020B0604020202020204" pitchFamily="34" charset="0"/>
              <a:buChar char="•"/>
            </a:pPr>
            <a:r>
              <a:rPr lang="en-GB" sz="1600"/>
              <a:t>The </a:t>
            </a:r>
            <a:r>
              <a:rPr lang="en-GB" sz="1600" b="1"/>
              <a:t>section</a:t>
            </a:r>
            <a:r>
              <a:rPr lang="en-GB" sz="1600"/>
              <a:t> of the driver’s usual route that is closed. There is no universal agreement, however, on how this should be phrased. On motorways, referring to junction numbers is reasonable to most, while on A-roads, particularly with regular users, referring to names is more appropriate and intuitive e.g. Black Cat Roundabout</a:t>
            </a:r>
            <a:endParaRPr lang="en-GB" sz="1600" b="0">
              <a:solidFill>
                <a:schemeClr val="tx1"/>
              </a:solidFill>
            </a:endParaRPr>
          </a:p>
          <a:p>
            <a:pPr marL="285750" indent="-285750">
              <a:buClr>
                <a:schemeClr val="accent1"/>
              </a:buClr>
              <a:buFont typeface="Arial" panose="020B0604020202020204" pitchFamily="34" charset="0"/>
              <a:buChar char="•"/>
            </a:pPr>
            <a:endParaRPr lang="en-GB" sz="1700" b="0">
              <a:solidFill>
                <a:schemeClr val="tx1"/>
              </a:solidFill>
            </a:endParaRPr>
          </a:p>
        </p:txBody>
      </p:sp>
      <p:sp>
        <p:nvSpPr>
          <p:cNvPr id="3" name="Speech Bubble: Rectangle with Corners Rounded 2">
            <a:extLst>
              <a:ext uri="{FF2B5EF4-FFF2-40B4-BE49-F238E27FC236}">
                <a16:creationId xmlns:a16="http://schemas.microsoft.com/office/drawing/2014/main" id="{52C4B94E-E9E2-19E4-D655-8877E5891EC7}"/>
              </a:ext>
            </a:extLst>
          </p:cNvPr>
          <p:cNvSpPr/>
          <p:nvPr/>
        </p:nvSpPr>
        <p:spPr>
          <a:xfrm>
            <a:off x="9444694" y="4032312"/>
            <a:ext cx="2267880" cy="2377441"/>
          </a:xfrm>
          <a:prstGeom prst="wedgeRoundRectCallout">
            <a:avLst>
              <a:gd name="adj1" fmla="val -62125"/>
              <a:gd name="adj2" fmla="val -38197"/>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5000"/>
              </a:lnSpc>
              <a:spcAft>
                <a:spcPts val="800"/>
              </a:spcAft>
            </a:pPr>
            <a:r>
              <a:rPr lang="en-GB" sz="1200" i="1" kern="100">
                <a:solidFill>
                  <a:schemeClr val="bg1"/>
                </a:solidFill>
                <a:latin typeface="Calibri"/>
                <a:ea typeface="Calibri"/>
                <a:cs typeface="Times New Roman"/>
              </a:rPr>
              <a:t>“One day before is all I would need. No earlier than that. Again, it's just personal circumstances because I'm making so many journeys. A day before so that it's fresh in the mind. Any earlier and I’ll just forget.”</a:t>
            </a:r>
          </a:p>
          <a:p>
            <a:pPr algn="r">
              <a:lnSpc>
                <a:spcPct val="115000"/>
              </a:lnSpc>
              <a:spcAft>
                <a:spcPts val="800"/>
              </a:spcAft>
            </a:pPr>
            <a:r>
              <a:rPr lang="en-GB" sz="1200" kern="100">
                <a:solidFill>
                  <a:schemeClr val="bg1"/>
                </a:solidFill>
                <a:latin typeface="Calibri"/>
                <a:ea typeface="Calibri"/>
                <a:cs typeface="Times New Roman"/>
              </a:rPr>
              <a:t>East, Business/Professional, Frequent</a:t>
            </a:r>
          </a:p>
        </p:txBody>
      </p:sp>
      <p:sp>
        <p:nvSpPr>
          <p:cNvPr id="4" name="object 4">
            <a:extLst>
              <a:ext uri="{FF2B5EF4-FFF2-40B4-BE49-F238E27FC236}">
                <a16:creationId xmlns:a16="http://schemas.microsoft.com/office/drawing/2014/main" id="{FAC82043-F30F-B31F-5A08-409FA9E5A4A2}"/>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The prevalence of </a:t>
            </a:r>
            <a:r>
              <a:rPr kumimoji="0" lang="en-GB" sz="1800" b="0" i="0" u="none" strike="noStrike" kern="1200" cap="none" spc="5" normalizeH="0" baseline="0" noProof="0" dirty="0" err="1">
                <a:ln>
                  <a:noFill/>
                </a:ln>
                <a:solidFill>
                  <a:srgbClr val="685C45"/>
                </a:solidFill>
                <a:effectLst/>
                <a:uLnTx/>
                <a:uFillTx/>
                <a:latin typeface="Calibri"/>
                <a:ea typeface="+mn-ea"/>
                <a:cs typeface="Calibri Light"/>
              </a:rPr>
              <a:t>SatNav</a:t>
            </a: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 and other forms of digital comms materially impacts not only the extent to which drivers plan their journeys, but the extent to which advanced warning of road closures is deemed appropriate</a:t>
            </a:r>
          </a:p>
        </p:txBody>
      </p:sp>
      <p:sp>
        <p:nvSpPr>
          <p:cNvPr id="13" name="Content Placeholder 11">
            <a:extLst>
              <a:ext uri="{FF2B5EF4-FFF2-40B4-BE49-F238E27FC236}">
                <a16:creationId xmlns:a16="http://schemas.microsoft.com/office/drawing/2014/main" id="{C9F45D81-767E-6D1C-0C6A-7F30AB5BF72E}"/>
              </a:ext>
            </a:extLst>
          </p:cNvPr>
          <p:cNvSpPr txBox="1">
            <a:spLocks/>
          </p:cNvSpPr>
          <p:nvPr/>
        </p:nvSpPr>
        <p:spPr>
          <a:xfrm>
            <a:off x="466748" y="4388899"/>
            <a:ext cx="5964532" cy="1692130"/>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5080" lvl="0" indent="-285750" algn="l" defTabSz="914400" rtl="0" eaLnBrk="1" fontAlgn="auto" latinLnBrk="0" hangingPunct="1">
              <a:lnSpc>
                <a:spcPts val="2000"/>
              </a:lnSpc>
              <a:spcBef>
                <a:spcPts val="0"/>
              </a:spcBef>
              <a:spcAft>
                <a:spcPts val="200"/>
              </a:spcAft>
              <a:buClr>
                <a:srgbClr val="FF5200"/>
              </a:buClr>
              <a:buSzTx/>
              <a:buFont typeface="Arial" panose="020B0604020202020204" pitchFamily="34" charset="0"/>
              <a:buChar char="•"/>
              <a:tabLst/>
              <a:defRPr/>
            </a:pPr>
            <a:r>
              <a:rPr lang="en-US" sz="1700" b="0" dirty="0">
                <a:solidFill>
                  <a:srgbClr val="685C45"/>
                </a:solidFill>
                <a:latin typeface="Calibri"/>
              </a:rPr>
              <a:t>There is a degree of appetite for signage to indicate </a:t>
            </a:r>
            <a:r>
              <a:rPr lang="en-US" sz="1700" dirty="0">
                <a:solidFill>
                  <a:srgbClr val="685C45"/>
                </a:solidFill>
                <a:latin typeface="Calibri"/>
              </a:rPr>
              <a:t>the amount of time that may be added to the journey</a:t>
            </a:r>
            <a:r>
              <a:rPr lang="en-US" sz="1700" b="0" dirty="0">
                <a:solidFill>
                  <a:srgbClr val="685C45"/>
                </a:solidFill>
                <a:latin typeface="Calibri"/>
              </a:rPr>
              <a:t> because of the closure and diversion, but it is appreciated that </a:t>
            </a:r>
            <a:r>
              <a:rPr lang="en-US" sz="1700" dirty="0">
                <a:solidFill>
                  <a:srgbClr val="685C45"/>
                </a:solidFill>
                <a:latin typeface="Calibri"/>
              </a:rPr>
              <a:t>an estimated range </a:t>
            </a:r>
            <a:r>
              <a:rPr lang="en-US" sz="1700" b="0" dirty="0">
                <a:solidFill>
                  <a:srgbClr val="685C45"/>
                </a:solidFill>
                <a:latin typeface="Calibri"/>
              </a:rPr>
              <a:t>is all that could be realistically provided</a:t>
            </a:r>
          </a:p>
          <a:p>
            <a:pPr marL="285750" marR="5080" lvl="0" indent="-285750" algn="l" defTabSz="914400" rtl="0" eaLnBrk="1" fontAlgn="auto" latinLnBrk="0" hangingPunct="1">
              <a:lnSpc>
                <a:spcPts val="2000"/>
              </a:lnSpc>
              <a:spcBef>
                <a:spcPts val="0"/>
              </a:spcBef>
              <a:spcAft>
                <a:spcPts val="200"/>
              </a:spcAft>
              <a:buClr>
                <a:srgbClr val="FF5200"/>
              </a:buClr>
              <a:buSzTx/>
              <a:buFont typeface="Arial" panose="020B0604020202020204" pitchFamily="34" charset="0"/>
              <a:buChar char="•"/>
              <a:tabLst/>
              <a:defRPr/>
            </a:pPr>
            <a:r>
              <a:rPr lang="en-US" sz="1700" b="0" dirty="0">
                <a:solidFill>
                  <a:srgbClr val="685C45"/>
                </a:solidFill>
                <a:latin typeface="Calibri"/>
              </a:rPr>
              <a:t>There is </a:t>
            </a:r>
            <a:r>
              <a:rPr lang="en-US" sz="1700" dirty="0">
                <a:solidFill>
                  <a:srgbClr val="685C45"/>
                </a:solidFill>
                <a:latin typeface="Calibri"/>
              </a:rPr>
              <a:t>less appetite for information relating to the reason for the closure; </a:t>
            </a:r>
            <a:r>
              <a:rPr lang="en-US" sz="1700" b="0" dirty="0">
                <a:solidFill>
                  <a:srgbClr val="685C45"/>
                </a:solidFill>
                <a:latin typeface="Calibri"/>
              </a:rPr>
              <a:t>for most this is seen as information overload</a:t>
            </a:r>
            <a:endParaRPr lang="en-US" sz="1600" b="0" dirty="0">
              <a:solidFill>
                <a:srgbClr val="685C45"/>
              </a:solidFill>
              <a:latin typeface="Calibri"/>
            </a:endParaRPr>
          </a:p>
        </p:txBody>
      </p:sp>
      <p:sp>
        <p:nvSpPr>
          <p:cNvPr id="14" name="object 2">
            <a:extLst>
              <a:ext uri="{FF2B5EF4-FFF2-40B4-BE49-F238E27FC236}">
                <a16:creationId xmlns:a16="http://schemas.microsoft.com/office/drawing/2014/main" id="{91A00A07-07D2-AFAB-5838-77D5BE11C1D9}"/>
              </a:ext>
            </a:extLst>
          </p:cNvPr>
          <p:cNvSpPr txBox="1">
            <a:spLocks/>
          </p:cNvSpPr>
          <p:nvPr/>
        </p:nvSpPr>
        <p:spPr>
          <a:xfrm>
            <a:off x="466748" y="339161"/>
            <a:ext cx="8928000"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Signage forewarning drivers of road closures and diversions</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object 4">
            <a:extLst>
              <a:ext uri="{FF2B5EF4-FFF2-40B4-BE49-F238E27FC236}">
                <a16:creationId xmlns:a16="http://schemas.microsoft.com/office/drawing/2014/main" id="{D96BB696-5EDC-B169-0AA3-7B5DC37AAD17}"/>
              </a:ext>
            </a:extLst>
          </p:cNvPr>
          <p:cNvSpPr txBox="1"/>
          <p:nvPr/>
        </p:nvSpPr>
        <p:spPr>
          <a:xfrm>
            <a:off x="11647930" y="6571106"/>
            <a:ext cx="144000"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a:ln>
                  <a:noFill/>
                </a:ln>
                <a:solidFill>
                  <a:srgbClr val="685C45"/>
                </a:solidFill>
                <a:effectLst/>
                <a:uLnTx/>
                <a:uFillTx/>
                <a:latin typeface="Calibri Light"/>
                <a:ea typeface="+mn-ea"/>
                <a:cs typeface="Calibri Light"/>
              </a:rPr>
              <a:t>27</a:t>
            </a:r>
            <a:endParaRPr kumimoji="0" sz="1000" b="0" i="0" u="none" strike="noStrike" kern="1200" cap="none" spc="0" normalizeH="0" baseline="0" noProof="0">
              <a:ln>
                <a:noFill/>
              </a:ln>
              <a:solidFill>
                <a:srgbClr val="685C45"/>
              </a:solidFill>
              <a:effectLst/>
              <a:uLnTx/>
              <a:uFillTx/>
              <a:latin typeface="Calibri Light"/>
              <a:ea typeface="+mn-ea"/>
              <a:cs typeface="Calibri Light"/>
            </a:endParaRPr>
          </a:p>
        </p:txBody>
      </p:sp>
      <p:sp>
        <p:nvSpPr>
          <p:cNvPr id="7" name="Speech Bubble: Rectangle with Corners Rounded 6">
            <a:extLst>
              <a:ext uri="{FF2B5EF4-FFF2-40B4-BE49-F238E27FC236}">
                <a16:creationId xmlns:a16="http://schemas.microsoft.com/office/drawing/2014/main" id="{EA70EFA3-4CD9-E44D-5863-99D0CD7262D3}"/>
              </a:ext>
            </a:extLst>
          </p:cNvPr>
          <p:cNvSpPr/>
          <p:nvPr/>
        </p:nvSpPr>
        <p:spPr>
          <a:xfrm>
            <a:off x="6590545" y="4179159"/>
            <a:ext cx="2347972" cy="2091062"/>
          </a:xfrm>
          <a:prstGeom prst="wedgeRoundRectCallout">
            <a:avLst>
              <a:gd name="adj1" fmla="val 11719"/>
              <a:gd name="adj2" fmla="val 57309"/>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5000"/>
              </a:lnSpc>
              <a:spcAft>
                <a:spcPts val="400"/>
              </a:spcAft>
            </a:pPr>
            <a:r>
              <a:rPr lang="en-GB" sz="1200" i="1" kern="100">
                <a:solidFill>
                  <a:schemeClr val="bg1"/>
                </a:solidFill>
                <a:latin typeface="Calibri"/>
                <a:ea typeface="Calibri"/>
                <a:cs typeface="Times New Roman"/>
              </a:rPr>
              <a:t>“I think about four weeks is about right. It's quite nice to drive by the signs and think, ‘Oh on the 18th the </a:t>
            </a:r>
            <a:r>
              <a:rPr lang="en-GB" sz="1200" i="1" kern="100" err="1">
                <a:solidFill>
                  <a:schemeClr val="bg1"/>
                </a:solidFill>
                <a:latin typeface="Calibri"/>
                <a:ea typeface="Calibri"/>
                <a:cs typeface="Times New Roman"/>
              </a:rPr>
              <a:t>sh</a:t>
            </a:r>
            <a:r>
              <a:rPr lang="en-GB" sz="1200" i="1" kern="100">
                <a:solidFill>
                  <a:schemeClr val="bg1"/>
                </a:solidFill>
                <a:latin typeface="Calibri"/>
                <a:ea typeface="Calibri"/>
                <a:cs typeface="Times New Roman"/>
              </a:rPr>
              <a:t>*t’s going to hit the fan. The road’s going to be closed from this date to this date.’”</a:t>
            </a:r>
          </a:p>
          <a:p>
            <a:pPr algn="r">
              <a:lnSpc>
                <a:spcPct val="115000"/>
              </a:lnSpc>
              <a:spcAft>
                <a:spcPts val="800"/>
              </a:spcAft>
            </a:pPr>
            <a:r>
              <a:rPr lang="en-GB" sz="1200" kern="100">
                <a:solidFill>
                  <a:schemeClr val="bg1"/>
                </a:solidFill>
                <a:latin typeface="Calibri"/>
                <a:ea typeface="Calibri"/>
                <a:cs typeface="Times New Roman"/>
              </a:rPr>
              <a:t>East Midlands, Leisure, Infrequent</a:t>
            </a:r>
          </a:p>
        </p:txBody>
      </p:sp>
    </p:spTree>
    <p:extLst>
      <p:ext uri="{BB962C8B-B14F-4D97-AF65-F5344CB8AC3E}">
        <p14:creationId xmlns:p14="http://schemas.microsoft.com/office/powerpoint/2010/main" val="3981035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2D3E8D-EAE6-B3F0-13AF-7327A97CA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685C45"/>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000" b="0" i="0" u="none" strike="noStrike" kern="1200" cap="none" spc="0" normalizeH="0" baseline="0" noProof="0">
              <a:ln>
                <a:noFill/>
              </a:ln>
              <a:solidFill>
                <a:srgbClr val="685C45"/>
              </a:solidFill>
              <a:effectLst/>
              <a:uLnTx/>
              <a:uFillTx/>
              <a:latin typeface="Calibri Light"/>
              <a:ea typeface="+mn-ea"/>
              <a:cs typeface="+mn-cs"/>
            </a:endParaRPr>
          </a:p>
        </p:txBody>
      </p:sp>
      <p:sp>
        <p:nvSpPr>
          <p:cNvPr id="7" name="object 4">
            <a:extLst>
              <a:ext uri="{FF2B5EF4-FFF2-40B4-BE49-F238E27FC236}">
                <a16:creationId xmlns:a16="http://schemas.microsoft.com/office/drawing/2014/main" id="{CD337210-AC94-7549-A6FC-3931AA41C8A2}"/>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In some respects, as long as signs appear frequently, at every decision-point in the journey, are visible and clear to read, the style is immaterial. However, these truths do not tell the full story</a:t>
            </a:r>
          </a:p>
        </p:txBody>
      </p:sp>
      <p:sp>
        <p:nvSpPr>
          <p:cNvPr id="8" name="object 2">
            <a:extLst>
              <a:ext uri="{FF2B5EF4-FFF2-40B4-BE49-F238E27FC236}">
                <a16:creationId xmlns:a16="http://schemas.microsoft.com/office/drawing/2014/main" id="{18458787-C3B9-D938-2636-AFE89C8020BA}"/>
              </a:ext>
            </a:extLst>
          </p:cNvPr>
          <p:cNvSpPr txBox="1">
            <a:spLocks/>
          </p:cNvSpPr>
          <p:nvPr/>
        </p:nvSpPr>
        <p:spPr>
          <a:xfrm>
            <a:off x="466748" y="339161"/>
            <a:ext cx="10404000" cy="874598"/>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P</a:t>
            </a:r>
            <a:r>
              <a:rPr kumimoji="0" lang="en-US"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references for signage style – at the point of diversion and along the route</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Content Placeholder 11">
            <a:extLst>
              <a:ext uri="{FF2B5EF4-FFF2-40B4-BE49-F238E27FC236}">
                <a16:creationId xmlns:a16="http://schemas.microsoft.com/office/drawing/2014/main" id="{E01B47E2-ED05-CA08-7495-98462F2618AB}"/>
              </a:ext>
            </a:extLst>
          </p:cNvPr>
          <p:cNvSpPr txBox="1">
            <a:spLocks/>
          </p:cNvSpPr>
          <p:nvPr/>
        </p:nvSpPr>
        <p:spPr>
          <a:xfrm>
            <a:off x="466746" y="1816405"/>
            <a:ext cx="7683630" cy="1780187"/>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5080" lvl="0" indent="-285750" algn="l" defTabSz="914400" rtl="0" eaLnBrk="1" fontAlgn="auto" latinLnBrk="0" hangingPunct="1">
              <a:lnSpc>
                <a:spcPts val="2000"/>
              </a:lnSpc>
              <a:spcBef>
                <a:spcPts val="0"/>
              </a:spcBef>
              <a:spcAft>
                <a:spcPts val="400"/>
              </a:spcAft>
              <a:buClr>
                <a:srgbClr val="FF5200"/>
              </a:buClr>
              <a:buSzTx/>
              <a:buFont typeface="Arial" panose="020B0604020202020204" pitchFamily="34" charset="0"/>
              <a:buChar char="•"/>
              <a:tabLst/>
              <a:defRPr/>
            </a:pPr>
            <a:r>
              <a:rPr kumimoji="0" lang="en-GB" sz="1700" b="0" i="0" u="none" strike="noStrike" kern="1200" cap="none" spc="10" normalizeH="0" baseline="0" noProof="0">
                <a:ln>
                  <a:noFill/>
                </a:ln>
                <a:solidFill>
                  <a:srgbClr val="685C45"/>
                </a:solidFill>
                <a:effectLst/>
                <a:uLnTx/>
                <a:uFillTx/>
                <a:latin typeface="Calibri"/>
                <a:ea typeface="+mn-ea"/>
                <a:cs typeface="Calibri Light"/>
              </a:rPr>
              <a:t>The hygiene factors of road signage are intuitive:</a:t>
            </a:r>
          </a:p>
          <a:p>
            <a:pPr marL="465750" marR="5080" lvl="2" indent="-285750">
              <a:spcAft>
                <a:spcPts val="200"/>
              </a:spcAft>
              <a:buFont typeface="Arial" panose="020B0604020202020204" pitchFamily="34" charset="0"/>
              <a:buChar char="•"/>
            </a:pPr>
            <a:r>
              <a:rPr kumimoji="0" lang="en-GB" sz="1600" b="0" i="0" u="none" strike="noStrike" kern="1200" cap="none" spc="10" normalizeH="0" baseline="0" noProof="0">
                <a:ln>
                  <a:noFill/>
                </a:ln>
                <a:solidFill>
                  <a:srgbClr val="685C45"/>
                </a:solidFill>
                <a:effectLst/>
                <a:uLnTx/>
                <a:uFillTx/>
                <a:latin typeface="Calibri"/>
                <a:ea typeface="+mn-ea"/>
                <a:cs typeface="Calibri Light"/>
              </a:rPr>
              <a:t>Instructions need to be </a:t>
            </a:r>
            <a:r>
              <a:rPr kumimoji="0" lang="en-GB" sz="1600" b="1" i="0" u="none" strike="noStrike" kern="1200" cap="none" spc="10" normalizeH="0" baseline="0" noProof="0">
                <a:ln>
                  <a:noFill/>
                </a:ln>
                <a:solidFill>
                  <a:srgbClr val="685C45"/>
                </a:solidFill>
                <a:effectLst/>
                <a:uLnTx/>
                <a:uFillTx/>
                <a:latin typeface="Calibri"/>
                <a:ea typeface="+mn-ea"/>
                <a:cs typeface="Calibri Light"/>
              </a:rPr>
              <a:t>succinct</a:t>
            </a:r>
            <a:r>
              <a:rPr kumimoji="0" lang="en-GB" sz="1600" b="0" i="0" u="none" strike="noStrike" kern="1200" cap="none" spc="10" normalizeH="0" baseline="0" noProof="0">
                <a:ln>
                  <a:noFill/>
                </a:ln>
                <a:solidFill>
                  <a:srgbClr val="685C45"/>
                </a:solidFill>
                <a:effectLst/>
                <a:uLnTx/>
                <a:uFillTx/>
                <a:latin typeface="Calibri"/>
                <a:ea typeface="+mn-ea"/>
                <a:cs typeface="Calibri Light"/>
              </a:rPr>
              <a:t> and conveyed as simply as possible</a:t>
            </a:r>
          </a:p>
          <a:p>
            <a:pPr marL="465750" marR="5080" lvl="2" indent="-285750">
              <a:spcAft>
                <a:spcPts val="200"/>
              </a:spcAft>
              <a:buFont typeface="Arial" panose="020B0604020202020204" pitchFamily="34" charset="0"/>
              <a:buChar char="•"/>
            </a:pPr>
            <a:r>
              <a:rPr lang="en-GB" sz="1600" spc="10">
                <a:solidFill>
                  <a:srgbClr val="685C45"/>
                </a:solidFill>
                <a:latin typeface="Calibri"/>
                <a:cs typeface="Calibri Light"/>
              </a:rPr>
              <a:t>All visuals must be clear and </a:t>
            </a:r>
            <a:r>
              <a:rPr lang="en-GB" sz="1600" b="1" spc="10">
                <a:solidFill>
                  <a:srgbClr val="685C45"/>
                </a:solidFill>
                <a:latin typeface="Calibri"/>
                <a:cs typeface="Calibri Light"/>
              </a:rPr>
              <a:t>stand out</a:t>
            </a:r>
          </a:p>
          <a:p>
            <a:pPr marL="465750" marR="5080" lvl="2" indent="-285750">
              <a:spcAft>
                <a:spcPts val="200"/>
              </a:spcAft>
              <a:buFont typeface="Arial" panose="020B0604020202020204" pitchFamily="34" charset="0"/>
              <a:buChar char="•"/>
            </a:pPr>
            <a:r>
              <a:rPr kumimoji="0" lang="en-GB" sz="1600" b="0" i="0" u="none" strike="noStrike" kern="1200" cap="none" spc="10" normalizeH="0" baseline="0" noProof="0">
                <a:ln>
                  <a:noFill/>
                </a:ln>
                <a:solidFill>
                  <a:srgbClr val="685C45"/>
                </a:solidFill>
                <a:effectLst/>
                <a:uLnTx/>
                <a:uFillTx/>
                <a:latin typeface="Calibri"/>
                <a:ea typeface="+mn-ea"/>
                <a:cs typeface="Calibri Light"/>
              </a:rPr>
              <a:t>Placement of signs must allow for </a:t>
            </a:r>
            <a:r>
              <a:rPr kumimoji="0" lang="en-GB" sz="1600" b="1" i="0" u="none" strike="noStrike" kern="1200" cap="none" spc="10" normalizeH="0" baseline="0" noProof="0">
                <a:ln>
                  <a:noFill/>
                </a:ln>
                <a:solidFill>
                  <a:srgbClr val="685C45"/>
                </a:solidFill>
                <a:effectLst/>
                <a:uLnTx/>
                <a:uFillTx/>
                <a:latin typeface="Calibri"/>
                <a:ea typeface="+mn-ea"/>
                <a:cs typeface="Calibri Light"/>
              </a:rPr>
              <a:t>uninterrupted viewing</a:t>
            </a:r>
          </a:p>
          <a:p>
            <a:pPr marL="465750" marR="5080" lvl="2" indent="-285750">
              <a:spcAft>
                <a:spcPts val="200"/>
              </a:spcAft>
              <a:buFont typeface="Arial" panose="020B0604020202020204" pitchFamily="34" charset="0"/>
              <a:buChar char="•"/>
            </a:pPr>
            <a:r>
              <a:rPr kumimoji="0" lang="en-GB" sz="1600" i="0" u="none" strike="noStrike" kern="1200" cap="none" spc="10" normalizeH="0" baseline="0" noProof="0">
                <a:ln>
                  <a:noFill/>
                </a:ln>
                <a:solidFill>
                  <a:srgbClr val="685C45"/>
                </a:solidFill>
                <a:effectLst/>
                <a:uLnTx/>
                <a:uFillTx/>
                <a:latin typeface="Calibri"/>
                <a:ea typeface="+mn-ea"/>
                <a:cs typeface="Calibri Light"/>
              </a:rPr>
              <a:t>There must be signage at </a:t>
            </a:r>
            <a:r>
              <a:rPr kumimoji="0" lang="en-GB" sz="1600" b="1" i="0" u="none" strike="noStrike" kern="1200" cap="none" spc="10" normalizeH="0" baseline="0" noProof="0">
                <a:ln>
                  <a:noFill/>
                </a:ln>
                <a:solidFill>
                  <a:srgbClr val="685C45"/>
                </a:solidFill>
                <a:effectLst/>
                <a:uLnTx/>
                <a:uFillTx/>
                <a:latin typeface="Calibri"/>
                <a:ea typeface="+mn-ea"/>
                <a:cs typeface="Calibri Light"/>
              </a:rPr>
              <a:t>every decision point </a:t>
            </a:r>
            <a:r>
              <a:rPr kumimoji="0" lang="en-GB" sz="1600" i="0" u="none" strike="noStrike" kern="1200" cap="none" spc="10" normalizeH="0" baseline="0" noProof="0">
                <a:ln>
                  <a:noFill/>
                </a:ln>
                <a:solidFill>
                  <a:srgbClr val="685C45"/>
                </a:solidFill>
                <a:effectLst/>
                <a:uLnTx/>
                <a:uFillTx/>
                <a:latin typeface="Calibri"/>
                <a:ea typeface="+mn-ea"/>
                <a:cs typeface="Calibri Light"/>
              </a:rPr>
              <a:t>in the journey at the very least</a:t>
            </a:r>
          </a:p>
          <a:p>
            <a:pPr marL="465750" marR="5080" lvl="2" indent="-285750">
              <a:spcAft>
                <a:spcPts val="200"/>
              </a:spcAft>
              <a:buFont typeface="Arial" panose="020B0604020202020204" pitchFamily="34" charset="0"/>
              <a:buChar char="•"/>
            </a:pPr>
            <a:r>
              <a:rPr lang="en-GB" sz="1600" spc="10">
                <a:solidFill>
                  <a:srgbClr val="685C45"/>
                </a:solidFill>
                <a:latin typeface="Calibri"/>
                <a:cs typeface="Calibri Light"/>
              </a:rPr>
              <a:t>The style of signage used along the journey must be </a:t>
            </a:r>
            <a:r>
              <a:rPr lang="en-GB" sz="1600" b="1" spc="10">
                <a:solidFill>
                  <a:srgbClr val="685C45"/>
                </a:solidFill>
                <a:latin typeface="Calibri"/>
                <a:cs typeface="Calibri Light"/>
              </a:rPr>
              <a:t>consistent</a:t>
            </a:r>
            <a:endParaRPr kumimoji="0" lang="en-GB" sz="1700" b="0" i="0" u="none" strike="noStrike" kern="1200" cap="none" spc="10" normalizeH="0" baseline="0" noProof="0">
              <a:ln>
                <a:noFill/>
              </a:ln>
              <a:solidFill>
                <a:srgbClr val="685C45"/>
              </a:solidFill>
              <a:effectLst/>
              <a:uLnTx/>
              <a:uFillTx/>
              <a:latin typeface="Calibri"/>
              <a:ea typeface="+mn-ea"/>
              <a:cs typeface="Calibri Light"/>
            </a:endParaRPr>
          </a:p>
        </p:txBody>
      </p:sp>
      <p:pic>
        <p:nvPicPr>
          <p:cNvPr id="4" name="Picture 3" descr="A screenshot of a computer&#10;&#10;Description automatically generated">
            <a:extLst>
              <a:ext uri="{FF2B5EF4-FFF2-40B4-BE49-F238E27FC236}">
                <a16:creationId xmlns:a16="http://schemas.microsoft.com/office/drawing/2014/main" id="{E8BD452A-2C34-B72C-767B-BD0C486BD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857" t="24818" r="5051" b="8411"/>
          <a:stretch/>
        </p:blipFill>
        <p:spPr bwMode="auto">
          <a:xfrm>
            <a:off x="9657412" y="1547719"/>
            <a:ext cx="1836889" cy="1530000"/>
          </a:xfrm>
          <a:prstGeom prst="rect">
            <a:avLst/>
          </a:prstGeom>
          <a:noFill/>
          <a:ln>
            <a:solidFill>
              <a:schemeClr val="tx1"/>
            </a:solidFill>
          </a:ln>
          <a:extLst>
            <a:ext uri="{53640926-AAD7-44D8-BBD7-CCE9431645EC}">
              <a14:shadowObscured xmlns:a14="http://schemas.microsoft.com/office/drawing/2010/main"/>
            </a:ext>
          </a:extLst>
        </p:spPr>
      </p:pic>
      <p:pic>
        <p:nvPicPr>
          <p:cNvPr id="5" name="Picture 4" descr="A screenshot of a computer&#10;&#10;Description automatically generated">
            <a:extLst>
              <a:ext uri="{FF2B5EF4-FFF2-40B4-BE49-F238E27FC236}">
                <a16:creationId xmlns:a16="http://schemas.microsoft.com/office/drawing/2014/main" id="{3B85062A-40B1-C469-8B93-6CB114AC0DD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51909" t="35848" r="16582" b="17471"/>
          <a:stretch/>
        </p:blipFill>
        <p:spPr bwMode="auto">
          <a:xfrm>
            <a:off x="9657856" y="3127749"/>
            <a:ext cx="1836000" cy="1530000"/>
          </a:xfrm>
          <a:prstGeom prst="rect">
            <a:avLst/>
          </a:prstGeom>
          <a:noFill/>
          <a:ln>
            <a:solidFill>
              <a:schemeClr val="tx1"/>
            </a:solid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7CFD55F9-863E-6C3E-C600-CFDD6A738BC2}"/>
              </a:ext>
            </a:extLst>
          </p:cNvPr>
          <p:cNvPicPr>
            <a:picLocks noChangeAspect="1"/>
          </p:cNvPicPr>
          <p:nvPr/>
        </p:nvPicPr>
        <p:blipFill rotWithShape="1">
          <a:blip r:embed="rId6">
            <a:extLst>
              <a:ext uri="{28A0092B-C50C-407E-A947-70E740481C1C}">
                <a14:useLocalDpi xmlns:a14="http://schemas.microsoft.com/office/drawing/2010/main" val="0"/>
              </a:ext>
            </a:extLst>
          </a:blip>
          <a:srcRect r="2134"/>
          <a:stretch/>
        </p:blipFill>
        <p:spPr bwMode="auto">
          <a:xfrm>
            <a:off x="9657856" y="4707778"/>
            <a:ext cx="1836000" cy="1530000"/>
          </a:xfrm>
          <a:prstGeom prst="rect">
            <a:avLst/>
          </a:prstGeom>
          <a:noFill/>
          <a:ln>
            <a:solidFill>
              <a:schemeClr val="tx1"/>
            </a:solidFill>
          </a:ln>
        </p:spPr>
      </p:pic>
      <p:pic>
        <p:nvPicPr>
          <p:cNvPr id="2050" name="Picture 2" descr="See related image detail. 1st Stock Illustrations – 17,673 1st Stock Illustrations, Vectors ...">
            <a:extLst>
              <a:ext uri="{FF2B5EF4-FFF2-40B4-BE49-F238E27FC236}">
                <a16:creationId xmlns:a16="http://schemas.microsoft.com/office/drawing/2014/main" id="{BA5F583B-607D-A95B-0946-1819112A42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971" r="65285" b="20997"/>
          <a:stretch/>
        </p:blipFill>
        <p:spPr bwMode="auto">
          <a:xfrm>
            <a:off x="8219711" y="1539971"/>
            <a:ext cx="1116000" cy="14072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related image detail. 1st Stock Illustrations – 17,673 1st Stock Illustrations, Vectors ...">
            <a:extLst>
              <a:ext uri="{FF2B5EF4-FFF2-40B4-BE49-F238E27FC236}">
                <a16:creationId xmlns:a16="http://schemas.microsoft.com/office/drawing/2014/main" id="{3DC64AC9-6EF4-61FF-075B-A1C6518D5B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593" t="22281" r="34614" b="21947"/>
          <a:stretch/>
        </p:blipFill>
        <p:spPr bwMode="auto">
          <a:xfrm>
            <a:off x="8335460" y="3327906"/>
            <a:ext cx="1008000" cy="12103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related image detail. 1st Stock Illustrations – 17,673 1st Stock Illustrations, Vectors ...">
            <a:extLst>
              <a:ext uri="{FF2B5EF4-FFF2-40B4-BE49-F238E27FC236}">
                <a16:creationId xmlns:a16="http://schemas.microsoft.com/office/drawing/2014/main" id="{AE8BB945-4503-2852-9493-B73C2289DE0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245" t="19358" r="3212" b="23000"/>
          <a:stretch/>
        </p:blipFill>
        <p:spPr bwMode="auto">
          <a:xfrm>
            <a:off x="8390314" y="4903403"/>
            <a:ext cx="945397" cy="118279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1">
            <a:extLst>
              <a:ext uri="{FF2B5EF4-FFF2-40B4-BE49-F238E27FC236}">
                <a16:creationId xmlns:a16="http://schemas.microsoft.com/office/drawing/2014/main" id="{B8C58C85-BC85-EBEB-AE89-E5236134A3F3}"/>
              </a:ext>
            </a:extLst>
          </p:cNvPr>
          <p:cNvSpPr txBox="1">
            <a:spLocks/>
          </p:cNvSpPr>
          <p:nvPr/>
        </p:nvSpPr>
        <p:spPr>
          <a:xfrm>
            <a:off x="466746" y="3740031"/>
            <a:ext cx="7683630" cy="2778808"/>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5080" lvl="0" indent="-285750" algn="l" defTabSz="914400" rtl="0" eaLnBrk="1" fontAlgn="auto" latinLnBrk="0" hangingPunct="1">
              <a:lnSpc>
                <a:spcPts val="2000"/>
              </a:lnSpc>
              <a:spcBef>
                <a:spcPts val="0"/>
              </a:spcBef>
              <a:spcAft>
                <a:spcPts val="400"/>
              </a:spcAft>
              <a:buClr>
                <a:srgbClr val="FF5200"/>
              </a:buClr>
              <a:buSzTx/>
              <a:buFont typeface="Arial" panose="020B0604020202020204" pitchFamily="34" charset="0"/>
              <a:buChar char="•"/>
              <a:tabLst/>
              <a:defRPr/>
            </a:pPr>
            <a:r>
              <a:rPr lang="en-GB" sz="1700" b="0" dirty="0">
                <a:solidFill>
                  <a:srgbClr val="685C45"/>
                </a:solidFill>
                <a:latin typeface="Calibri"/>
              </a:rPr>
              <a:t>Yellow and black signs are seen by most as the norm, though digital signs are becoming more common</a:t>
            </a:r>
          </a:p>
          <a:p>
            <a:pPr marL="285750" marR="5080" lvl="0" indent="-285750" algn="l" defTabSz="914400" rtl="0" eaLnBrk="1" fontAlgn="auto" latinLnBrk="0" hangingPunct="1">
              <a:lnSpc>
                <a:spcPts val="2000"/>
              </a:lnSpc>
              <a:spcBef>
                <a:spcPts val="0"/>
              </a:spcBef>
              <a:spcAft>
                <a:spcPts val="400"/>
              </a:spcAft>
              <a:buClr>
                <a:srgbClr val="FF5200"/>
              </a:buClr>
              <a:buSzTx/>
              <a:buFont typeface="Arial" panose="020B0604020202020204" pitchFamily="34" charset="0"/>
              <a:buChar char="•"/>
              <a:tabLst/>
              <a:defRPr/>
            </a:pPr>
            <a:r>
              <a:rPr kumimoji="0" lang="en-GB" sz="1700" b="0" i="0" u="none" strike="noStrike" kern="1200" cap="none" spc="10" normalizeH="0" baseline="0" noProof="0" dirty="0">
                <a:ln>
                  <a:noFill/>
                </a:ln>
                <a:solidFill>
                  <a:srgbClr val="685C45"/>
                </a:solidFill>
                <a:effectLst/>
                <a:uLnTx/>
                <a:uFillTx/>
                <a:latin typeface="Calibri"/>
                <a:ea typeface="+mn-ea"/>
                <a:cs typeface="Calibri Light"/>
              </a:rPr>
              <a:t>Digital signs are, overall, felt to be more </a:t>
            </a:r>
            <a:r>
              <a:rPr kumimoji="0" lang="en-GB" sz="1700" i="0" u="none" strike="noStrike" kern="1200" cap="none" spc="10" normalizeH="0" baseline="0" noProof="0" dirty="0">
                <a:ln>
                  <a:noFill/>
                </a:ln>
                <a:solidFill>
                  <a:srgbClr val="685C45"/>
                </a:solidFill>
                <a:effectLst/>
                <a:uLnTx/>
                <a:uFillTx/>
                <a:latin typeface="Calibri"/>
                <a:ea typeface="+mn-ea"/>
                <a:cs typeface="Calibri Light"/>
              </a:rPr>
              <a:t>trustworthy.</a:t>
            </a:r>
            <a:r>
              <a:rPr kumimoji="0" lang="en-GB" sz="1700" b="0" i="0" u="none" strike="noStrike" kern="1200" cap="none" spc="10" normalizeH="0" baseline="0" noProof="0" dirty="0">
                <a:ln>
                  <a:noFill/>
                </a:ln>
                <a:solidFill>
                  <a:srgbClr val="685C45"/>
                </a:solidFill>
                <a:effectLst/>
                <a:uLnTx/>
                <a:uFillTx/>
                <a:latin typeface="Calibri"/>
                <a:ea typeface="+mn-ea"/>
                <a:cs typeface="Calibri Light"/>
              </a:rPr>
              <a:t> Their modernity suggests they are likely to be up-to-date and as such are felt to be </a:t>
            </a:r>
            <a:r>
              <a:rPr kumimoji="0" lang="en-GB" sz="1700" i="0" u="none" strike="noStrike" kern="1200" cap="none" spc="10" normalizeH="0" baseline="0" noProof="0" dirty="0">
                <a:ln>
                  <a:noFill/>
                </a:ln>
                <a:solidFill>
                  <a:srgbClr val="685C45"/>
                </a:solidFill>
                <a:effectLst/>
                <a:uLnTx/>
                <a:uFillTx/>
                <a:latin typeface="Calibri"/>
                <a:ea typeface="+mn-ea"/>
                <a:cs typeface="Calibri Light"/>
              </a:rPr>
              <a:t>more credible</a:t>
            </a:r>
          </a:p>
          <a:p>
            <a:pPr marL="285750" marR="5080" lvl="0" indent="-285750" algn="l" defTabSz="914400" rtl="0" eaLnBrk="1" fontAlgn="auto" latinLnBrk="0" hangingPunct="1">
              <a:lnSpc>
                <a:spcPts val="2000"/>
              </a:lnSpc>
              <a:spcBef>
                <a:spcPts val="0"/>
              </a:spcBef>
              <a:spcAft>
                <a:spcPts val="400"/>
              </a:spcAft>
              <a:buClr>
                <a:srgbClr val="FF5200"/>
              </a:buClr>
              <a:buSzTx/>
              <a:buFont typeface="Arial" panose="020B0604020202020204" pitchFamily="34" charset="0"/>
              <a:buChar char="•"/>
              <a:tabLst/>
              <a:defRPr/>
            </a:pPr>
            <a:r>
              <a:rPr kumimoji="0" lang="en-GB" sz="1700" b="0" i="0" u="none" strike="noStrike" kern="1200" cap="none" spc="10" normalizeH="0" baseline="0" noProof="0" dirty="0">
                <a:ln>
                  <a:noFill/>
                </a:ln>
                <a:solidFill>
                  <a:srgbClr val="685C45"/>
                </a:solidFill>
                <a:effectLst/>
                <a:uLnTx/>
                <a:uFillTx/>
                <a:latin typeface="Calibri"/>
                <a:ea typeface="+mn-ea"/>
                <a:cs typeface="Calibri Light"/>
              </a:rPr>
              <a:t>Yellow and black signs carry with them the fear that they are </a:t>
            </a:r>
            <a:r>
              <a:rPr kumimoji="0" lang="en-GB" sz="1700" i="0" u="none" strike="noStrike" kern="1200" cap="none" spc="10" normalizeH="0" baseline="0" noProof="0" dirty="0">
                <a:ln>
                  <a:noFill/>
                </a:ln>
                <a:solidFill>
                  <a:srgbClr val="685C45"/>
                </a:solidFill>
                <a:effectLst/>
                <a:uLnTx/>
                <a:uFillTx/>
                <a:latin typeface="Calibri"/>
                <a:ea typeface="+mn-ea"/>
                <a:cs typeface="Calibri Light"/>
              </a:rPr>
              <a:t>out-of-date</a:t>
            </a:r>
            <a:r>
              <a:rPr kumimoji="0" lang="en-GB" sz="1700" b="0" i="0" u="none" strike="noStrike" kern="1200" cap="none" spc="10" normalizeH="0" baseline="0" noProof="0" dirty="0">
                <a:ln>
                  <a:noFill/>
                </a:ln>
                <a:solidFill>
                  <a:srgbClr val="685C45"/>
                </a:solidFill>
                <a:effectLst/>
                <a:uLnTx/>
                <a:uFillTx/>
                <a:latin typeface="Calibri"/>
                <a:ea typeface="+mn-ea"/>
                <a:cs typeface="Calibri Light"/>
              </a:rPr>
              <a:t>, have been </a:t>
            </a:r>
            <a:r>
              <a:rPr kumimoji="0" lang="en-GB" sz="1700" i="0" u="none" strike="noStrike" kern="1200" cap="none" spc="10" normalizeH="0" baseline="0" noProof="0" dirty="0">
                <a:ln>
                  <a:noFill/>
                </a:ln>
                <a:solidFill>
                  <a:srgbClr val="685C45"/>
                </a:solidFill>
                <a:effectLst/>
                <a:uLnTx/>
                <a:uFillTx/>
                <a:latin typeface="Calibri"/>
                <a:ea typeface="+mn-ea"/>
                <a:cs typeface="Calibri Light"/>
              </a:rPr>
              <a:t>interfered with </a:t>
            </a:r>
            <a:r>
              <a:rPr kumimoji="0" lang="en-GB" sz="1700" b="0" i="0" u="none" strike="noStrike" kern="1200" cap="none" spc="10" normalizeH="0" baseline="0" noProof="0" dirty="0">
                <a:ln>
                  <a:noFill/>
                </a:ln>
                <a:solidFill>
                  <a:srgbClr val="685C45"/>
                </a:solidFill>
                <a:effectLst/>
                <a:uLnTx/>
                <a:uFillTx/>
                <a:latin typeface="Calibri"/>
                <a:ea typeface="+mn-ea"/>
                <a:cs typeface="Calibri Light"/>
              </a:rPr>
              <a:t>and/or have been </a:t>
            </a:r>
            <a:r>
              <a:rPr kumimoji="0" lang="en-GB" sz="1700" i="0" u="none" strike="noStrike" kern="1200" cap="none" spc="10" normalizeH="0" baseline="0" noProof="0" dirty="0">
                <a:ln>
                  <a:noFill/>
                </a:ln>
                <a:solidFill>
                  <a:srgbClr val="685C45"/>
                </a:solidFill>
                <a:effectLst/>
                <a:uLnTx/>
                <a:uFillTx/>
                <a:latin typeface="Calibri"/>
                <a:ea typeface="+mn-ea"/>
                <a:cs typeface="Calibri Light"/>
              </a:rPr>
              <a:t>disturbed by the weather </a:t>
            </a:r>
            <a:r>
              <a:rPr kumimoji="0" lang="en-GB" sz="1700" b="0" i="0" u="none" strike="noStrike" kern="1200" cap="none" spc="10" normalizeH="0" baseline="0" noProof="0" dirty="0">
                <a:ln>
                  <a:noFill/>
                </a:ln>
                <a:solidFill>
                  <a:srgbClr val="685C45"/>
                </a:solidFill>
                <a:effectLst/>
                <a:uLnTx/>
                <a:uFillTx/>
                <a:latin typeface="Calibri"/>
                <a:ea typeface="+mn-ea"/>
                <a:cs typeface="Calibri Light"/>
              </a:rPr>
              <a:t>(of increasing concern because of more frequent storms)</a:t>
            </a:r>
          </a:p>
          <a:p>
            <a:pPr marL="285750" marR="5080" lvl="0" indent="-285750" algn="l" defTabSz="914400" rtl="0" eaLnBrk="1" fontAlgn="auto" latinLnBrk="0" hangingPunct="1">
              <a:lnSpc>
                <a:spcPts val="2000"/>
              </a:lnSpc>
              <a:spcBef>
                <a:spcPts val="0"/>
              </a:spcBef>
              <a:spcAft>
                <a:spcPts val="400"/>
              </a:spcAft>
              <a:buClr>
                <a:srgbClr val="FF5200"/>
              </a:buClr>
              <a:buSzTx/>
              <a:buFont typeface="Arial" panose="020B0604020202020204" pitchFamily="34" charset="0"/>
              <a:buChar char="•"/>
              <a:tabLst/>
              <a:defRPr/>
            </a:pPr>
            <a:r>
              <a:rPr lang="en-GB" sz="1700" dirty="0">
                <a:solidFill>
                  <a:srgbClr val="685C45"/>
                </a:solidFill>
                <a:latin typeface="Calibri"/>
              </a:rPr>
              <a:t>Symbols were not familiar to most of the drivers we spoke with </a:t>
            </a:r>
            <a:r>
              <a:rPr lang="en-GB" sz="1700" b="0" dirty="0">
                <a:solidFill>
                  <a:srgbClr val="685C45"/>
                </a:solidFill>
                <a:latin typeface="Calibri"/>
              </a:rPr>
              <a:t>… not even those who have taken their Theory Test. There is a good deal of confusion as to what these symbols actually mean</a:t>
            </a:r>
            <a:endParaRPr kumimoji="0" lang="en-GB" sz="1700" b="0" i="0" u="none" strike="noStrike" kern="1200" cap="none" spc="10" normalizeH="0" baseline="0" noProof="0" dirty="0">
              <a:ln>
                <a:noFill/>
              </a:ln>
              <a:solidFill>
                <a:srgbClr val="685C45"/>
              </a:solidFill>
              <a:effectLst/>
              <a:uLnTx/>
              <a:uFillTx/>
              <a:latin typeface="Calibri"/>
              <a:ea typeface="+mn-ea"/>
              <a:cs typeface="Calibri Light"/>
            </a:endParaRPr>
          </a:p>
        </p:txBody>
      </p:sp>
    </p:spTree>
    <p:extLst>
      <p:ext uri="{BB962C8B-B14F-4D97-AF65-F5344CB8AC3E}">
        <p14:creationId xmlns:p14="http://schemas.microsoft.com/office/powerpoint/2010/main" val="2265287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2D3E8D-EAE6-B3F0-13AF-7327A97CA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685C45"/>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000" b="0" i="0" u="none" strike="noStrike" kern="1200" cap="none" spc="0" normalizeH="0" baseline="0" noProof="0">
              <a:ln>
                <a:noFill/>
              </a:ln>
              <a:solidFill>
                <a:srgbClr val="685C45"/>
              </a:solidFill>
              <a:effectLst/>
              <a:uLnTx/>
              <a:uFillTx/>
              <a:latin typeface="Calibri Light"/>
              <a:ea typeface="+mn-ea"/>
              <a:cs typeface="+mn-cs"/>
            </a:endParaRPr>
          </a:p>
        </p:txBody>
      </p:sp>
      <p:graphicFrame>
        <p:nvGraphicFramePr>
          <p:cNvPr id="4" name="Table 3">
            <a:extLst>
              <a:ext uri="{FF2B5EF4-FFF2-40B4-BE49-F238E27FC236}">
                <a16:creationId xmlns:a16="http://schemas.microsoft.com/office/drawing/2014/main" id="{8BCC5CAF-8B36-B622-C878-7FFB5C94EB14}"/>
              </a:ext>
            </a:extLst>
          </p:cNvPr>
          <p:cNvGraphicFramePr>
            <a:graphicFrameLocks noGrp="1"/>
          </p:cNvGraphicFramePr>
          <p:nvPr>
            <p:extLst>
              <p:ext uri="{D42A27DB-BD31-4B8C-83A1-F6EECF244321}">
                <p14:modId xmlns:p14="http://schemas.microsoft.com/office/powerpoint/2010/main" val="654372798"/>
              </p:ext>
            </p:extLst>
          </p:nvPr>
        </p:nvGraphicFramePr>
        <p:xfrm>
          <a:off x="479424" y="1711167"/>
          <a:ext cx="11223561" cy="2595880"/>
        </p:xfrm>
        <a:graphic>
          <a:graphicData uri="http://schemas.openxmlformats.org/drawingml/2006/table">
            <a:tbl>
              <a:tblPr firstRow="1" bandRow="1">
                <a:tableStyleId>{5C22544A-7EE6-4342-B048-85BDC9FD1C3A}</a:tableStyleId>
              </a:tblPr>
              <a:tblGrid>
                <a:gridCol w="3741187">
                  <a:extLst>
                    <a:ext uri="{9D8B030D-6E8A-4147-A177-3AD203B41FA5}">
                      <a16:colId xmlns:a16="http://schemas.microsoft.com/office/drawing/2014/main" val="3001351088"/>
                    </a:ext>
                  </a:extLst>
                </a:gridCol>
                <a:gridCol w="3741187">
                  <a:extLst>
                    <a:ext uri="{9D8B030D-6E8A-4147-A177-3AD203B41FA5}">
                      <a16:colId xmlns:a16="http://schemas.microsoft.com/office/drawing/2014/main" val="1430078170"/>
                    </a:ext>
                  </a:extLst>
                </a:gridCol>
                <a:gridCol w="3741187">
                  <a:extLst>
                    <a:ext uri="{9D8B030D-6E8A-4147-A177-3AD203B41FA5}">
                      <a16:colId xmlns:a16="http://schemas.microsoft.com/office/drawing/2014/main" val="3968832915"/>
                    </a:ext>
                  </a:extLst>
                </a:gridCol>
              </a:tblGrid>
              <a:tr h="370840">
                <a:tc>
                  <a:txBody>
                    <a:bodyPr/>
                    <a:lstStyle/>
                    <a:p>
                      <a:pPr algn="ctr"/>
                      <a:r>
                        <a:rPr lang="en-GB" sz="1800"/>
                        <a:t>Digital</a:t>
                      </a:r>
                    </a:p>
                  </a:txBody>
                  <a:tcPr/>
                </a:tc>
                <a:tc>
                  <a:txBody>
                    <a:bodyPr/>
                    <a:lstStyle/>
                    <a:p>
                      <a:pPr algn="ctr"/>
                      <a:r>
                        <a:rPr lang="en-GB" sz="1800"/>
                        <a:t>Diversion +                               </a:t>
                      </a:r>
                    </a:p>
                  </a:txBody>
                  <a:tcPr/>
                </a:tc>
                <a:tc>
                  <a:txBody>
                    <a:bodyPr/>
                    <a:lstStyle/>
                    <a:p>
                      <a:pPr algn="ctr"/>
                      <a:r>
                        <a:rPr lang="en-US" sz="1800"/>
                        <a:t>Symbol +</a:t>
                      </a:r>
                      <a:endParaRPr lang="en-GB" sz="1800"/>
                    </a:p>
                  </a:txBody>
                  <a:tcPr/>
                </a:tc>
                <a:extLst>
                  <a:ext uri="{0D108BD9-81ED-4DB2-BD59-A6C34878D82A}">
                    <a16:rowId xmlns:a16="http://schemas.microsoft.com/office/drawing/2014/main" val="2738684522"/>
                  </a:ext>
                </a:extLst>
              </a:tr>
              <a:tr h="370840">
                <a:tc>
                  <a:txBody>
                    <a:bodyPr/>
                    <a:lstStyle/>
                    <a:p>
                      <a:pPr marL="285750" indent="-285750">
                        <a:buFont typeface="Wingdings" panose="05000000000000000000" pitchFamily="2" charset="2"/>
                        <a:buChar char="ü"/>
                      </a:pPr>
                      <a:r>
                        <a:rPr lang="en-GB" sz="1400"/>
                        <a:t>Can be updated with latest info</a:t>
                      </a:r>
                    </a:p>
                  </a:txBody>
                  <a:tcPr anchor="ctr"/>
                </a:tc>
                <a:tc>
                  <a:txBody>
                    <a:bodyPr/>
                    <a:lstStyle/>
                    <a:p>
                      <a:pPr marL="285750" indent="-285750">
                        <a:buFont typeface="Wingdings" panose="05000000000000000000" pitchFamily="2" charset="2"/>
                        <a:buChar char="ü"/>
                      </a:pPr>
                      <a:r>
                        <a:rPr lang="en-US" sz="1400"/>
                        <a:t>Succinct and intuitive</a:t>
                      </a:r>
                      <a:endParaRPr lang="en-GB" sz="1400"/>
                    </a:p>
                  </a:txBody>
                  <a:tcPr anchor="ctr"/>
                </a:tc>
                <a:tc>
                  <a:txBody>
                    <a:bodyPr/>
                    <a:lstStyle/>
                    <a:p>
                      <a:pPr marL="285750" indent="-285750">
                        <a:buFont typeface="Wingdings" panose="05000000000000000000" pitchFamily="2" charset="2"/>
                        <a:buChar char="ü"/>
                      </a:pPr>
                      <a:r>
                        <a:rPr lang="en-US" sz="1400"/>
                        <a:t>Succinct</a:t>
                      </a:r>
                      <a:endParaRPr lang="en-GB" sz="1400"/>
                    </a:p>
                  </a:txBody>
                  <a:tcPr anchor="ctr"/>
                </a:tc>
                <a:extLst>
                  <a:ext uri="{0D108BD9-81ED-4DB2-BD59-A6C34878D82A}">
                    <a16:rowId xmlns:a16="http://schemas.microsoft.com/office/drawing/2014/main" val="2327376481"/>
                  </a:ext>
                </a:extLst>
              </a:tr>
              <a:tr h="370840">
                <a:tc>
                  <a:txBody>
                    <a:bodyPr/>
                    <a:lstStyle/>
                    <a:p>
                      <a:pPr marL="285750" indent="-285750">
                        <a:buFont typeface="Wingdings" panose="05000000000000000000" pitchFamily="2" charset="2"/>
                        <a:buChar char="ü"/>
                      </a:pPr>
                      <a:r>
                        <a:rPr lang="en-GB" sz="1400">
                          <a:latin typeface="+mn-lt"/>
                        </a:rPr>
                        <a:t>Easy to see and read, including at night</a:t>
                      </a:r>
                    </a:p>
                  </a:txBody>
                  <a:tcPr anchor="ctr"/>
                </a:tc>
                <a:tc>
                  <a:txBody>
                    <a:bodyPr/>
                    <a:lstStyle/>
                    <a:p>
                      <a:pPr marL="285750" indent="-285750">
                        <a:buFont typeface="Wingdings" panose="05000000000000000000" pitchFamily="2" charset="2"/>
                        <a:buChar char="ü"/>
                      </a:pPr>
                      <a:r>
                        <a:rPr lang="en-GB" sz="1400"/>
                        <a:t>Recognisable and hard to miss</a:t>
                      </a:r>
                    </a:p>
                  </a:txBody>
                  <a:tcPr anchor="ctr"/>
                </a:tc>
                <a:tc>
                  <a:txBody>
                    <a:bodyPr/>
                    <a:lstStyle/>
                    <a:p>
                      <a:pPr marL="285750" indent="-285750">
                        <a:buFont typeface="Wingdings" panose="05000000000000000000" pitchFamily="2" charset="2"/>
                        <a:buChar char="ü"/>
                      </a:pPr>
                      <a:r>
                        <a:rPr lang="en-GB" sz="1400">
                          <a:latin typeface="+mn-lt"/>
                        </a:rPr>
                        <a:t>Affordable</a:t>
                      </a:r>
                    </a:p>
                  </a:txBody>
                  <a:tcPr anchor="ctr"/>
                </a:tc>
                <a:extLst>
                  <a:ext uri="{0D108BD9-81ED-4DB2-BD59-A6C34878D82A}">
                    <a16:rowId xmlns:a16="http://schemas.microsoft.com/office/drawing/2014/main" val="4255992764"/>
                  </a:ext>
                </a:extLst>
              </a:tr>
              <a:tr h="370840">
                <a:tc>
                  <a:txBody>
                    <a:bodyPr/>
                    <a:lstStyle/>
                    <a:p>
                      <a:pPr marL="285750" indent="-285750">
                        <a:buFont typeface="Wingdings" panose="05000000000000000000" pitchFamily="2" charset="2"/>
                        <a:buChar char="ü"/>
                      </a:pPr>
                      <a:r>
                        <a:rPr lang="en-GB" sz="1400" dirty="0">
                          <a:latin typeface="+mn-lt"/>
                        </a:rPr>
                        <a:t>Conveys authority/certainty</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400" kern="1200">
                          <a:solidFill>
                            <a:schemeClr val="dk1"/>
                          </a:solidFill>
                          <a:latin typeface="+mn-lt"/>
                          <a:ea typeface="+mn-ea"/>
                          <a:cs typeface="+mn-cs"/>
                        </a:rPr>
                        <a:t>Affordable    </a:t>
                      </a:r>
                    </a:p>
                  </a:txBody>
                  <a:tcPr anchor="ctr"/>
                </a:tc>
                <a:tc>
                  <a:txBody>
                    <a:bodyPr/>
                    <a:lstStyle/>
                    <a:p>
                      <a:pPr marL="285750" indent="-285750">
                        <a:buFont typeface="Calibri" panose="020F0502020204030204" pitchFamily="34" charset="0"/>
                        <a:buChar char="×"/>
                      </a:pPr>
                      <a:r>
                        <a:rPr lang="en-US" sz="1400">
                          <a:latin typeface="+mn-lt"/>
                        </a:rPr>
                        <a:t>Not recognised, therefore not intuitive</a:t>
                      </a:r>
                      <a:endParaRPr lang="en-GB" sz="1400">
                        <a:latin typeface="+mn-lt"/>
                      </a:endParaRPr>
                    </a:p>
                  </a:txBody>
                  <a:tcPr anchor="ctr"/>
                </a:tc>
                <a:extLst>
                  <a:ext uri="{0D108BD9-81ED-4DB2-BD59-A6C34878D82A}">
                    <a16:rowId xmlns:a16="http://schemas.microsoft.com/office/drawing/2014/main" val="1424597295"/>
                  </a:ext>
                </a:extLst>
              </a:tr>
              <a:tr h="370840">
                <a:tc>
                  <a:txBody>
                    <a:bodyPr/>
                    <a:lstStyle/>
                    <a:p>
                      <a:pPr marL="285750" indent="-285750" algn="l" defTabSz="914400" rtl="0" eaLnBrk="1" latinLnBrk="0" hangingPunct="1">
                        <a:buFont typeface="Calibri" panose="020F0502020204030204" pitchFamily="34" charset="0"/>
                        <a:buChar char="×"/>
                      </a:pPr>
                      <a:r>
                        <a:rPr lang="en-GB" sz="1400" kern="1200">
                          <a:solidFill>
                            <a:schemeClr val="dk1"/>
                          </a:solidFill>
                          <a:latin typeface="+mn-lt"/>
                          <a:ea typeface="+mn-ea"/>
                          <a:cs typeface="+mn-cs"/>
                        </a:rPr>
                        <a:t>May be too much to read when driving</a:t>
                      </a:r>
                    </a:p>
                  </a:txBody>
                  <a:tcPr anchor="ctr"/>
                </a:tc>
                <a:tc>
                  <a:txBody>
                    <a:bodyPr/>
                    <a:lstStyle/>
                    <a:p>
                      <a:pPr marL="285750" indent="-285750">
                        <a:buFont typeface="Calibri" panose="020F0502020204030204" pitchFamily="34" charset="0"/>
                        <a:buChar char="×"/>
                      </a:pPr>
                      <a:r>
                        <a:rPr lang="en-GB" sz="1400" dirty="0">
                          <a:latin typeface="+mn-lt"/>
                        </a:rPr>
                        <a:t>Suggests ‘oldness’/being out-of-date</a:t>
                      </a:r>
                    </a:p>
                  </a:txBody>
                  <a:tcPr anchor="ctr"/>
                </a:tc>
                <a:tc>
                  <a:txBody>
                    <a:bodyPr/>
                    <a:lstStyle/>
                    <a:p>
                      <a:pPr marL="285750" indent="-285750">
                        <a:buFont typeface="Calibri" panose="020F0502020204030204" pitchFamily="34" charset="0"/>
                        <a:buChar char="×"/>
                      </a:pPr>
                      <a:r>
                        <a:rPr lang="en-GB" sz="1400" dirty="0">
                          <a:latin typeface="+mn-lt"/>
                        </a:rPr>
                        <a:t>Suggests ‘oldness’/being out-of-date</a:t>
                      </a:r>
                    </a:p>
                  </a:txBody>
                  <a:tcPr anchor="ctr"/>
                </a:tc>
                <a:extLst>
                  <a:ext uri="{0D108BD9-81ED-4DB2-BD59-A6C34878D82A}">
                    <a16:rowId xmlns:a16="http://schemas.microsoft.com/office/drawing/2014/main" val="1560121742"/>
                  </a:ext>
                </a:extLst>
              </a:tr>
              <a:tr h="370840">
                <a:tc>
                  <a:txBody>
                    <a:bodyPr/>
                    <a:lstStyle/>
                    <a:p>
                      <a:pPr marL="285750" indent="-285750">
                        <a:buFont typeface="Calibri" panose="020F0502020204030204" pitchFamily="34" charset="0"/>
                        <a:buChar char="×"/>
                      </a:pPr>
                      <a:r>
                        <a:rPr lang="en-GB" sz="1400">
                          <a:latin typeface="+mn-lt"/>
                        </a:rPr>
                        <a:t>Cost </a:t>
                      </a:r>
                      <a:r>
                        <a:rPr lang="en-GB" sz="1400" kern="1200">
                          <a:solidFill>
                            <a:schemeClr val="dk1"/>
                          </a:solidFill>
                          <a:latin typeface="+mn-lt"/>
                          <a:ea typeface="+mn-ea"/>
                          <a:cs typeface="+mn-cs"/>
                        </a:rPr>
                        <a:t>implication for provider</a:t>
                      </a:r>
                    </a:p>
                  </a:txBody>
                  <a:tcPr anchor="ctr"/>
                </a:tc>
                <a:tc>
                  <a:txBody>
                    <a:bodyPr/>
                    <a:lstStyle/>
                    <a:p>
                      <a:pPr marL="285750" indent="-285750">
                        <a:buFont typeface="Calibri" panose="020F0502020204030204" pitchFamily="34" charset="0"/>
                        <a:buChar char="×"/>
                      </a:pPr>
                      <a:r>
                        <a:rPr lang="en-GB" sz="1400">
                          <a:latin typeface="+mn-lt"/>
                        </a:rPr>
                        <a:t>Can be moved/disturbed/removed</a:t>
                      </a:r>
                    </a:p>
                  </a:txBody>
                  <a:tcPr anchor="ctr"/>
                </a:tc>
                <a:tc>
                  <a:txBody>
                    <a:bodyPr/>
                    <a:lstStyle/>
                    <a:p>
                      <a:pPr marL="285750" indent="-285750">
                        <a:buFont typeface="Calibri" panose="020F0502020204030204" pitchFamily="34" charset="0"/>
                        <a:buChar char="×"/>
                      </a:pPr>
                      <a:r>
                        <a:rPr lang="en-GB" sz="1400">
                          <a:latin typeface="+mn-lt"/>
                        </a:rPr>
                        <a:t>Can be moved/disturbed/removed</a:t>
                      </a:r>
                    </a:p>
                  </a:txBody>
                  <a:tcPr anchor="ctr"/>
                </a:tc>
                <a:extLst>
                  <a:ext uri="{0D108BD9-81ED-4DB2-BD59-A6C34878D82A}">
                    <a16:rowId xmlns:a16="http://schemas.microsoft.com/office/drawing/2014/main" val="1105705431"/>
                  </a:ext>
                </a:extLst>
              </a:tr>
              <a:tr h="370840">
                <a:tc>
                  <a:txBody>
                    <a:bodyPr/>
                    <a:lstStyle/>
                    <a:p>
                      <a:pPr marL="285750" indent="-285750">
                        <a:buFont typeface="Calibri" panose="020F0502020204030204" pitchFamily="34" charset="0"/>
                        <a:buChar char="×"/>
                      </a:pPr>
                      <a:r>
                        <a:rPr lang="en-GB" sz="1400">
                          <a:latin typeface="+mn-lt"/>
                        </a:rPr>
                        <a:t>May still not be as up-to-date as should be</a:t>
                      </a:r>
                    </a:p>
                  </a:txBody>
                  <a:tcPr anchor="ctr"/>
                </a:tc>
                <a:tc>
                  <a:txBody>
                    <a:bodyPr/>
                    <a:lstStyle/>
                    <a:p>
                      <a:endParaRPr lang="en-GB" sz="1400">
                        <a:latin typeface="+mn-lt"/>
                      </a:endParaRPr>
                    </a:p>
                  </a:txBody>
                  <a:tcPr anchor="ctr"/>
                </a:tc>
                <a:tc>
                  <a:txBody>
                    <a:bodyPr/>
                    <a:lstStyle/>
                    <a:p>
                      <a:endParaRPr lang="en-GB" sz="1400" dirty="0">
                        <a:latin typeface="+mn-lt"/>
                      </a:endParaRPr>
                    </a:p>
                  </a:txBody>
                  <a:tcPr anchor="ctr"/>
                </a:tc>
                <a:extLst>
                  <a:ext uri="{0D108BD9-81ED-4DB2-BD59-A6C34878D82A}">
                    <a16:rowId xmlns:a16="http://schemas.microsoft.com/office/drawing/2014/main" val="1839603826"/>
                  </a:ext>
                </a:extLst>
              </a:tr>
            </a:tbl>
          </a:graphicData>
        </a:graphic>
      </p:graphicFrame>
      <p:sp>
        <p:nvSpPr>
          <p:cNvPr id="7" name="object 4">
            <a:extLst>
              <a:ext uri="{FF2B5EF4-FFF2-40B4-BE49-F238E27FC236}">
                <a16:creationId xmlns:a16="http://schemas.microsoft.com/office/drawing/2014/main" id="{D5DFE6C7-F0F0-2694-EAA8-B474344B9F17}"/>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sz="1800" b="0" i="0" u="none" strike="noStrike" kern="1200" cap="none" spc="5" normalizeH="0" baseline="0" noProof="0">
                <a:ln>
                  <a:noFill/>
                </a:ln>
                <a:solidFill>
                  <a:srgbClr val="685C45"/>
                </a:solidFill>
                <a:effectLst/>
                <a:uLnTx/>
                <a:uFillTx/>
                <a:latin typeface="Calibri"/>
                <a:ea typeface="+mn-ea"/>
                <a:cs typeface="Calibri Light"/>
              </a:rPr>
              <a:t>Given the widespread adoption of SatNav as an up-to-date navigation aid, it is perhaps not surprising that the perceived modernity of digital signage gives it an advantage over yellow and black metal signs</a:t>
            </a:r>
          </a:p>
        </p:txBody>
      </p:sp>
      <p:sp>
        <p:nvSpPr>
          <p:cNvPr id="8" name="object 2">
            <a:extLst>
              <a:ext uri="{FF2B5EF4-FFF2-40B4-BE49-F238E27FC236}">
                <a16:creationId xmlns:a16="http://schemas.microsoft.com/office/drawing/2014/main" id="{8F790DBA-BA54-D146-F3B2-231B926AEA83}"/>
              </a:ext>
            </a:extLst>
          </p:cNvPr>
          <p:cNvSpPr txBox="1">
            <a:spLocks/>
          </p:cNvSpPr>
          <p:nvPr/>
        </p:nvSpPr>
        <p:spPr>
          <a:xfrm>
            <a:off x="466748" y="339161"/>
            <a:ext cx="7056000"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S</a:t>
            </a:r>
            <a:r>
              <a:rPr kumimoji="0" lang="en-US"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tyles of signage – Summary of the pros and cons</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Arrow: Right 8">
            <a:extLst>
              <a:ext uri="{FF2B5EF4-FFF2-40B4-BE49-F238E27FC236}">
                <a16:creationId xmlns:a16="http://schemas.microsoft.com/office/drawing/2014/main" id="{DB465E03-714C-5FCE-A48F-345D0EA5DF47}"/>
              </a:ext>
            </a:extLst>
          </p:cNvPr>
          <p:cNvSpPr/>
          <p:nvPr/>
        </p:nvSpPr>
        <p:spPr>
          <a:xfrm>
            <a:off x="6679715" y="1791293"/>
            <a:ext cx="360000" cy="216000"/>
          </a:xfrm>
          <a:prstGeom prst="rightArrow">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3A96E92B-C638-C020-3CEC-A1D629100F9E}"/>
              </a:ext>
            </a:extLst>
          </p:cNvPr>
          <p:cNvSpPr/>
          <p:nvPr/>
        </p:nvSpPr>
        <p:spPr>
          <a:xfrm>
            <a:off x="10334593" y="1791293"/>
            <a:ext cx="360000" cy="216000"/>
          </a:xfrm>
          <a:prstGeom prst="rightArrow">
            <a:avLst/>
          </a:prstGeom>
          <a:solidFill>
            <a:schemeClr val="tx1">
              <a:lumMod val="50000"/>
            </a:scheme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Rectangle with Corners Rounded 14">
            <a:extLst>
              <a:ext uri="{FF2B5EF4-FFF2-40B4-BE49-F238E27FC236}">
                <a16:creationId xmlns:a16="http://schemas.microsoft.com/office/drawing/2014/main" id="{4AD1F526-9847-4179-7D96-01BB77A4EBB1}"/>
              </a:ext>
            </a:extLst>
          </p:cNvPr>
          <p:cNvSpPr/>
          <p:nvPr/>
        </p:nvSpPr>
        <p:spPr>
          <a:xfrm>
            <a:off x="466748" y="4948769"/>
            <a:ext cx="5617706" cy="821182"/>
          </a:xfrm>
          <a:prstGeom prst="wedgeRoundRectCallout">
            <a:avLst>
              <a:gd name="adj1" fmla="val 33894"/>
              <a:gd name="adj2" fmla="val -63807"/>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5000"/>
              </a:lnSpc>
              <a:spcAft>
                <a:spcPts val="400"/>
              </a:spcAft>
              <a:defRPr/>
            </a:pPr>
            <a:r>
              <a:rPr lang="en-GB" sz="1200" i="1" kern="100">
                <a:solidFill>
                  <a:schemeClr val="bg1"/>
                </a:solidFill>
                <a:latin typeface="Calibri"/>
                <a:ea typeface="Calibri"/>
                <a:cs typeface="Times New Roman"/>
              </a:rPr>
              <a:t>"I prefer the </a:t>
            </a:r>
            <a:r>
              <a:rPr lang="en-GB" sz="1200" i="1" kern="100">
                <a:solidFill>
                  <a:schemeClr val="bg1"/>
                </a:solidFill>
                <a:latin typeface="Calibri"/>
                <a:ea typeface="Calibri"/>
                <a:cs typeface="Segoe UI"/>
              </a:rPr>
              <a:t>electronic ones because they do give you the dates and times and so they inform you a bit better rather than just 'road closed' to follow."</a:t>
            </a:r>
          </a:p>
          <a:p>
            <a:pPr algn="r">
              <a:lnSpc>
                <a:spcPct val="114999"/>
              </a:lnSpc>
              <a:spcAft>
                <a:spcPts val="800"/>
              </a:spcAft>
              <a:defRPr/>
            </a:pPr>
            <a:r>
              <a:rPr lang="en-GB" sz="1200" kern="100">
                <a:solidFill>
                  <a:schemeClr val="bg1"/>
                </a:solidFill>
                <a:latin typeface="Calibri"/>
                <a:ea typeface="Calibri"/>
                <a:cs typeface="Segoe UI"/>
              </a:rPr>
              <a:t>East, Leisure, Infrequent</a:t>
            </a:r>
          </a:p>
        </p:txBody>
      </p:sp>
      <p:sp>
        <p:nvSpPr>
          <p:cNvPr id="16" name="Speech Bubble: Rectangle with Corners Rounded 15">
            <a:extLst>
              <a:ext uri="{FF2B5EF4-FFF2-40B4-BE49-F238E27FC236}">
                <a16:creationId xmlns:a16="http://schemas.microsoft.com/office/drawing/2014/main" id="{9DD82A49-026D-4125-5DC4-351FAC900C8A}"/>
              </a:ext>
            </a:extLst>
          </p:cNvPr>
          <p:cNvSpPr/>
          <p:nvPr/>
        </p:nvSpPr>
        <p:spPr>
          <a:xfrm>
            <a:off x="6344768" y="4737440"/>
            <a:ext cx="5358217" cy="1243839"/>
          </a:xfrm>
          <a:prstGeom prst="wedgeRoundRectCallout">
            <a:avLst>
              <a:gd name="adj1" fmla="val -34121"/>
              <a:gd name="adj2" fmla="val -66142"/>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5000"/>
              </a:lnSpc>
              <a:spcAft>
                <a:spcPts val="400"/>
              </a:spcAft>
              <a:defRPr/>
            </a:pPr>
            <a:r>
              <a:rPr lang="en-GB" sz="1200" i="1">
                <a:latin typeface="Calibri"/>
                <a:ea typeface="Calibri"/>
                <a:cs typeface="Calibri"/>
              </a:rPr>
              <a:t>"I wouldn't even know what the symbols mean, honestly, like when I passed my driving test it was all out of a book, so you didn't have like these theories and what the signals and stuff were....So if I saw that sign now, I wouldn't know what it meant unless it's had some information underneath it."</a:t>
            </a:r>
          </a:p>
          <a:p>
            <a:pPr algn="r">
              <a:lnSpc>
                <a:spcPct val="114999"/>
              </a:lnSpc>
              <a:spcAft>
                <a:spcPts val="800"/>
              </a:spcAft>
              <a:defRPr/>
            </a:pPr>
            <a:r>
              <a:rPr lang="en-GB" sz="1200">
                <a:latin typeface="Calibri"/>
                <a:ea typeface="Calibri"/>
                <a:cs typeface="Calibri"/>
              </a:rPr>
              <a:t> Disabled driver, Leisure, Wellingborough/Buckinghamshire</a:t>
            </a:r>
          </a:p>
        </p:txBody>
      </p:sp>
    </p:spTree>
    <p:extLst>
      <p:ext uri="{BB962C8B-B14F-4D97-AF65-F5344CB8AC3E}">
        <p14:creationId xmlns:p14="http://schemas.microsoft.com/office/powerpoint/2010/main" val="3678970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ject 4"/>
          <p:cNvSpPr txBox="1"/>
          <p:nvPr/>
        </p:nvSpPr>
        <p:spPr>
          <a:xfrm>
            <a:off x="11647717" y="6530111"/>
            <a:ext cx="129666" cy="166071"/>
          </a:xfrm>
          <a:prstGeom prst="rect">
            <a:avLst/>
          </a:prstGeom>
        </p:spPr>
        <p:txBody>
          <a:bodyPr vert="horz" wrap="square" lIns="0" tIns="12065" rIns="0" bIns="0" rtlCol="0">
            <a:spAutoFit/>
          </a:bodyPr>
          <a:lstStyle>
            <a:defPPr>
              <a:defRPr lang="en-US"/>
            </a:defPPr>
            <a:lvl1pPr marL="12700">
              <a:lnSpc>
                <a:spcPct val="100000"/>
              </a:lnSpc>
              <a:spcBef>
                <a:spcPts val="95"/>
              </a:spcBef>
              <a:defRPr sz="1000" b="0" spc="-5">
                <a:solidFill>
                  <a:srgbClr val="685C45"/>
                </a:solidFill>
                <a:latin typeface="Calibri Light"/>
                <a:cs typeface="Calibri Light"/>
              </a:defRPr>
            </a:lvl1p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00" b="0" i="0" u="none" strike="noStrike" kern="1200" cap="none" spc="-5" normalizeH="0" baseline="0" noProof="0">
                <a:ln>
                  <a:noFill/>
                </a:ln>
                <a:solidFill>
                  <a:srgbClr val="685C45"/>
                </a:solidFill>
                <a:effectLst/>
                <a:uLnTx/>
                <a:uFillTx/>
                <a:latin typeface="Calibri Light"/>
                <a:ea typeface="+mn-ea"/>
                <a:cs typeface="Calibri Light"/>
              </a:rPr>
              <a:t>3</a:t>
            </a:r>
            <a:endParaRPr kumimoji="0" sz="1000" b="0" i="0" u="none" strike="noStrike" kern="1200" cap="none" spc="-5" normalizeH="0" baseline="0" noProof="0">
              <a:ln>
                <a:noFill/>
              </a:ln>
              <a:solidFill>
                <a:srgbClr val="685C45"/>
              </a:solidFill>
              <a:effectLst/>
              <a:uLnTx/>
              <a:uFillTx/>
              <a:latin typeface="Calibri Light"/>
              <a:ea typeface="+mn-ea"/>
              <a:cs typeface="Calibri Light"/>
            </a:endParaRPr>
          </a:p>
        </p:txBody>
      </p:sp>
      <p:pic>
        <p:nvPicPr>
          <p:cNvPr id="2" name="Picture 1">
            <a:extLst>
              <a:ext uri="{FF2B5EF4-FFF2-40B4-BE49-F238E27FC236}">
                <a16:creationId xmlns:a16="http://schemas.microsoft.com/office/drawing/2014/main" id="{8F1DD8E9-1561-FABC-6028-D38830A1D299}"/>
              </a:ext>
            </a:extLst>
          </p:cNvPr>
          <p:cNvPicPr>
            <a:picLocks noChangeAspect="1"/>
          </p:cNvPicPr>
          <p:nvPr/>
        </p:nvPicPr>
        <p:blipFill>
          <a:blip r:embed="rId3">
            <a:biLevel thresh="25000"/>
          </a:blip>
          <a:stretch>
            <a:fillRect/>
          </a:stretch>
        </p:blipFill>
        <p:spPr>
          <a:xfrm>
            <a:off x="11408211" y="55661"/>
            <a:ext cx="756000" cy="567000"/>
          </a:xfrm>
          <a:prstGeom prst="rect">
            <a:avLst/>
          </a:prstGeom>
        </p:spPr>
      </p:pic>
      <p:sp>
        <p:nvSpPr>
          <p:cNvPr id="7" name="object 2">
            <a:extLst>
              <a:ext uri="{FF2B5EF4-FFF2-40B4-BE49-F238E27FC236}">
                <a16:creationId xmlns:a16="http://schemas.microsoft.com/office/drawing/2014/main" id="{CC4E7D38-6017-30F5-6C17-B035DE6BB016}"/>
              </a:ext>
            </a:extLst>
          </p:cNvPr>
          <p:cNvSpPr txBox="1">
            <a:spLocks/>
          </p:cNvSpPr>
          <p:nvPr/>
        </p:nvSpPr>
        <p:spPr>
          <a:xfrm>
            <a:off x="466749" y="360045"/>
            <a:ext cx="4680000" cy="444352"/>
          </a:xfrm>
          <a:prstGeom prst="rect">
            <a:avLst/>
          </a:prstGeom>
          <a:noFill/>
        </p:spPr>
        <p:txBody>
          <a:bodyPr vert="horz" wrap="square" lIns="0" tIns="13335" rIns="0" bIns="0" rtlCol="0" anchor="b" anchorCtr="0">
            <a:spAutoFit/>
          </a:bodyPr>
          <a:lstStyle>
            <a:lvl1pPr marL="0" algn="l" defTabSz="914400" rtl="0" eaLnBrk="1" latinLnBrk="0" hangingPunct="1">
              <a:lnSpc>
                <a:spcPts val="2900"/>
              </a:lnSpc>
              <a:spcBef>
                <a:spcPct val="0"/>
              </a:spcBef>
              <a:buNone/>
              <a:defRPr lang="en-GB" sz="3600" b="0" i="0" kern="1200" spc="-50" baseline="0">
                <a:solidFill>
                  <a:srgbClr val="FF5200"/>
                </a:solidFill>
                <a:latin typeface="Calibri Light"/>
                <a:ea typeface="+mj-ea"/>
                <a:cs typeface="Calibri Light"/>
              </a:defRPr>
            </a:lvl1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2800" b="0" i="0" u="none" strike="noStrike" kern="1200" cap="none" spc="-50" normalizeH="0" baseline="0" noProof="0">
                <a:ln>
                  <a:noFill/>
                </a:ln>
                <a:solidFill>
                  <a:srgbClr val="FF5200"/>
                </a:solidFill>
                <a:effectLst/>
                <a:uLnTx/>
                <a:uFillTx/>
                <a:latin typeface="Calibri Light" panose="020F0302020204030204" pitchFamily="34" charset="0"/>
                <a:ea typeface="+mj-ea"/>
                <a:cs typeface="Calibri Light" panose="020F0302020204030204" pitchFamily="34" charset="0"/>
              </a:rPr>
              <a:t>Our overarching goal</a:t>
            </a:r>
          </a:p>
        </p:txBody>
      </p:sp>
      <p:sp>
        <p:nvSpPr>
          <p:cNvPr id="8" name="object 4">
            <a:extLst>
              <a:ext uri="{FF2B5EF4-FFF2-40B4-BE49-F238E27FC236}">
                <a16:creationId xmlns:a16="http://schemas.microsoft.com/office/drawing/2014/main" id="{D966B8EA-34BD-D71D-DB63-1279CC0890C9}"/>
              </a:ext>
            </a:extLst>
          </p:cNvPr>
          <p:cNvSpPr txBox="1"/>
          <p:nvPr/>
        </p:nvSpPr>
        <p:spPr>
          <a:xfrm>
            <a:off x="405788" y="910945"/>
            <a:ext cx="5629247" cy="1517082"/>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600"/>
              </a:spcAft>
              <a:buClr>
                <a:srgbClr val="FF5200"/>
              </a:buClr>
              <a:buSzTx/>
              <a:buFontTx/>
              <a:buNone/>
              <a:tabLst>
                <a:tab pos="299085" algn="l"/>
                <a:tab pos="299720" algn="l"/>
              </a:tabLst>
              <a:defRPr/>
            </a:pPr>
            <a:r>
              <a:rPr kumimoji="0" lang="en-US" sz="2800" b="1" i="0" u="none" strike="noStrike" kern="1200" cap="none" spc="5" normalizeH="0" baseline="0" noProof="0">
                <a:ln>
                  <a:noFill/>
                </a:ln>
                <a:solidFill>
                  <a:srgbClr val="FF5200"/>
                </a:solidFill>
                <a:effectLst/>
                <a:uLnTx/>
                <a:uFillTx/>
                <a:latin typeface="Calibri"/>
                <a:ea typeface="+mn-ea"/>
                <a:cs typeface="Calibri Light"/>
              </a:rPr>
              <a:t>To improve the SRN user experience when their intended road has been closed for roadworks.</a:t>
            </a:r>
            <a:endParaRPr kumimoji="0" lang="en-US" sz="2800" b="0" i="0" u="none" strike="noStrike" kern="1200" cap="none" spc="5" normalizeH="0" baseline="0" noProof="0">
              <a:ln>
                <a:noFill/>
              </a:ln>
              <a:solidFill>
                <a:srgbClr val="FF5200"/>
              </a:solidFill>
              <a:effectLst/>
              <a:uLnTx/>
              <a:uFillTx/>
              <a:latin typeface="Calibri"/>
              <a:ea typeface="+mn-ea"/>
              <a:cs typeface="Calibri Light"/>
            </a:endParaRPr>
          </a:p>
        </p:txBody>
      </p:sp>
      <p:pic>
        <p:nvPicPr>
          <p:cNvPr id="12" name="Picture 11">
            <a:extLst>
              <a:ext uri="{FF2B5EF4-FFF2-40B4-BE49-F238E27FC236}">
                <a16:creationId xmlns:a16="http://schemas.microsoft.com/office/drawing/2014/main" id="{5B2CCC29-C260-1BF7-8A79-3DB708B6DA23}"/>
              </a:ext>
            </a:extLst>
          </p:cNvPr>
          <p:cNvPicPr>
            <a:picLocks/>
          </p:cNvPicPr>
          <p:nvPr/>
        </p:nvPicPr>
        <p:blipFill rotWithShape="1">
          <a:blip r:embed="rId4"/>
          <a:srcRect l="4892" r="10942"/>
          <a:stretch/>
        </p:blipFill>
        <p:spPr>
          <a:xfrm>
            <a:off x="6314212" y="910945"/>
            <a:ext cx="5472000" cy="5130000"/>
          </a:xfrm>
          <a:prstGeom prst="rect">
            <a:avLst/>
          </a:prstGeom>
          <a:ln>
            <a:solidFill>
              <a:schemeClr val="bg1">
                <a:lumMod val="95000"/>
              </a:schemeClr>
            </a:solidFill>
          </a:ln>
        </p:spPr>
      </p:pic>
      <p:sp>
        <p:nvSpPr>
          <p:cNvPr id="13" name="object 4">
            <a:extLst>
              <a:ext uri="{FF2B5EF4-FFF2-40B4-BE49-F238E27FC236}">
                <a16:creationId xmlns:a16="http://schemas.microsoft.com/office/drawing/2014/main" id="{6749943B-F580-AB05-3C44-73D632DFE757}"/>
              </a:ext>
            </a:extLst>
          </p:cNvPr>
          <p:cNvSpPr txBox="1"/>
          <p:nvPr/>
        </p:nvSpPr>
        <p:spPr>
          <a:xfrm>
            <a:off x="466749" y="2570047"/>
            <a:ext cx="5629247" cy="1458220"/>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600"/>
              </a:spcAft>
              <a:buClr>
                <a:srgbClr val="FF5200"/>
              </a:buClr>
              <a:buSzTx/>
              <a:buFontTx/>
              <a:buNone/>
              <a:tabLst>
                <a:tab pos="299085" algn="l"/>
                <a:tab pos="299720" algn="l"/>
              </a:tabLst>
              <a:defRPr/>
            </a:pPr>
            <a:r>
              <a:rPr kumimoji="0" lang="en-US" sz="1600" b="0" i="0" u="none" strike="noStrike" kern="1200" cap="none" spc="5" normalizeH="0" baseline="0" noProof="0" dirty="0">
                <a:ln>
                  <a:noFill/>
                </a:ln>
                <a:solidFill>
                  <a:srgbClr val="685C45"/>
                </a:solidFill>
                <a:effectLst/>
                <a:uLnTx/>
                <a:uFillTx/>
                <a:latin typeface="Calibri"/>
                <a:ea typeface="+mn-ea"/>
                <a:cs typeface="Calibri Light"/>
              </a:rPr>
              <a:t>For this to happen we must ensure that those involved in executing roadworks necessitating diversions </a:t>
            </a:r>
            <a:r>
              <a:rPr kumimoji="0" lang="en-US" sz="1600" b="1" i="0" u="none" strike="noStrike" kern="1200" cap="none" spc="5" normalizeH="0" baseline="0" noProof="0" dirty="0">
                <a:ln>
                  <a:noFill/>
                </a:ln>
                <a:solidFill>
                  <a:srgbClr val="685C45"/>
                </a:solidFill>
                <a:effectLst/>
                <a:uLnTx/>
                <a:uFillTx/>
                <a:latin typeface="Calibri"/>
                <a:ea typeface="+mn-ea"/>
                <a:cs typeface="Calibri Light"/>
              </a:rPr>
              <a:t>fully understand road users’ experiences, expectations and desired improvements</a:t>
            </a:r>
            <a:r>
              <a:rPr kumimoji="0" lang="en-US" sz="1600" b="0" i="0" u="none" strike="noStrike" kern="1200" cap="none" spc="5" normalizeH="0" baseline="0" noProof="0" dirty="0">
                <a:ln>
                  <a:noFill/>
                </a:ln>
                <a:solidFill>
                  <a:srgbClr val="685C45"/>
                </a:solidFill>
                <a:effectLst/>
                <a:uLnTx/>
                <a:uFillTx/>
                <a:latin typeface="Calibri"/>
                <a:ea typeface="+mn-ea"/>
                <a:cs typeface="Calibri Light"/>
              </a:rPr>
              <a:t>, and that these are taken into account when planning and implementing future diversions</a:t>
            </a:r>
            <a:endParaRPr kumimoji="0" lang="en-US" sz="1600" b="0" i="1" u="none" strike="noStrike" kern="1200" cap="none" spc="5" normalizeH="0" baseline="0" noProof="0" dirty="0">
              <a:ln>
                <a:noFill/>
              </a:ln>
              <a:solidFill>
                <a:srgbClr val="685C45"/>
              </a:solidFill>
              <a:effectLst/>
              <a:uLnTx/>
              <a:uFillTx/>
              <a:latin typeface="Calibri"/>
              <a:ea typeface="+mn-ea"/>
              <a:cs typeface="Calibri Light"/>
            </a:endParaRPr>
          </a:p>
        </p:txBody>
      </p:sp>
      <p:pic>
        <p:nvPicPr>
          <p:cNvPr id="14" name="Picture 13">
            <a:extLst>
              <a:ext uri="{FF2B5EF4-FFF2-40B4-BE49-F238E27FC236}">
                <a16:creationId xmlns:a16="http://schemas.microsoft.com/office/drawing/2014/main" id="{667B213E-B365-1A5A-9944-50A593D43699}"/>
              </a:ext>
            </a:extLst>
          </p:cNvPr>
          <p:cNvPicPr>
            <a:picLocks noChangeAspect="1"/>
          </p:cNvPicPr>
          <p:nvPr/>
        </p:nvPicPr>
        <p:blipFill>
          <a:blip r:embed="rId5"/>
          <a:stretch>
            <a:fillRect/>
          </a:stretch>
        </p:blipFill>
        <p:spPr>
          <a:xfrm>
            <a:off x="405788" y="4299451"/>
            <a:ext cx="2621718" cy="1599248"/>
          </a:xfrm>
          <a:prstGeom prst="rect">
            <a:avLst/>
          </a:prstGeom>
          <a:ln>
            <a:solidFill>
              <a:schemeClr val="bg1">
                <a:lumMod val="85000"/>
              </a:schemeClr>
            </a:solidFill>
          </a:ln>
        </p:spPr>
      </p:pic>
      <p:sp>
        <p:nvSpPr>
          <p:cNvPr id="15" name="object 4">
            <a:extLst>
              <a:ext uri="{FF2B5EF4-FFF2-40B4-BE49-F238E27FC236}">
                <a16:creationId xmlns:a16="http://schemas.microsoft.com/office/drawing/2014/main" id="{D64853CD-43B0-9F58-F596-7E339786922C}"/>
              </a:ext>
            </a:extLst>
          </p:cNvPr>
          <p:cNvSpPr txBox="1"/>
          <p:nvPr/>
        </p:nvSpPr>
        <p:spPr>
          <a:xfrm>
            <a:off x="3474278" y="4223451"/>
            <a:ext cx="2621718" cy="1751249"/>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600"/>
              </a:spcAft>
              <a:buClr>
                <a:srgbClr val="FF5200"/>
              </a:buClr>
              <a:buSzTx/>
              <a:buFontTx/>
              <a:buNone/>
              <a:tabLst>
                <a:tab pos="299085" algn="l"/>
                <a:tab pos="299720" algn="l"/>
              </a:tabLst>
              <a:defRPr/>
            </a:pPr>
            <a:r>
              <a:rPr kumimoji="0" lang="en-US" sz="1600" b="0" i="0" u="none" strike="noStrike" kern="1200" cap="none" spc="5" normalizeH="0" baseline="0" noProof="0" dirty="0">
                <a:ln>
                  <a:noFill/>
                </a:ln>
                <a:solidFill>
                  <a:srgbClr val="685C45"/>
                </a:solidFill>
                <a:effectLst/>
                <a:uLnTx/>
                <a:uFillTx/>
                <a:latin typeface="Calibri"/>
                <a:ea typeface="+mn-ea"/>
                <a:cs typeface="Calibri Light"/>
              </a:rPr>
              <a:t>This has the potential to feed directly into updates to National Highways’ current implementation toolkit </a:t>
            </a:r>
            <a:r>
              <a:rPr kumimoji="0" lang="en-US" sz="1600" b="0" i="1" u="none" strike="noStrike" kern="1200" cap="none" spc="5" normalizeH="0" baseline="0" noProof="0" dirty="0">
                <a:ln>
                  <a:noFill/>
                </a:ln>
                <a:solidFill>
                  <a:srgbClr val="685C45"/>
                </a:solidFill>
                <a:effectLst/>
                <a:uLnTx/>
                <a:uFillTx/>
                <a:latin typeface="Calibri"/>
                <a:ea typeface="+mn-ea"/>
                <a:cs typeface="Calibri Light"/>
              </a:rPr>
              <a:t>‘Diversion routes – a customer view’</a:t>
            </a:r>
          </a:p>
        </p:txBody>
      </p:sp>
    </p:spTree>
    <p:extLst>
      <p:ext uri="{BB962C8B-B14F-4D97-AF65-F5344CB8AC3E}">
        <p14:creationId xmlns:p14="http://schemas.microsoft.com/office/powerpoint/2010/main" val="338977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A3C08E6A-4C13-2A35-A672-D668DCBD1731}"/>
              </a:ext>
            </a:extLst>
          </p:cNvPr>
          <p:cNvSpPr txBox="1">
            <a:spLocks/>
          </p:cNvSpPr>
          <p:nvPr/>
        </p:nvSpPr>
        <p:spPr>
          <a:xfrm>
            <a:off x="466748" y="339161"/>
            <a:ext cx="6594452"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Case study – When signage goes wrong … </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object 4">
            <a:extLst>
              <a:ext uri="{FF2B5EF4-FFF2-40B4-BE49-F238E27FC236}">
                <a16:creationId xmlns:a16="http://schemas.microsoft.com/office/drawing/2014/main" id="{FF3DFA40-027B-B3FB-9D48-7190D819D334}"/>
              </a:ext>
            </a:extLst>
          </p:cNvPr>
          <p:cNvSpPr txBox="1"/>
          <p:nvPr/>
        </p:nvSpPr>
        <p:spPr>
          <a:xfrm>
            <a:off x="466749" y="889985"/>
            <a:ext cx="11245826" cy="198137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On occasions signage can be entirely baffling and nonsensical. On this occasion our driver trying to navigate the A11 nighttime diversion remained at a complete loss as to what she had done wrong and took two and a half hours to make it back to her starting point</a:t>
            </a:r>
          </a:p>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The fact that this was an ‘artificial’ scenario – i.e. a specific research task with no deadlines – undoubtedly impacted on her reactions to the predicament she was in. She remained </a:t>
            </a:r>
            <a:r>
              <a:rPr kumimoji="0" lang="en-GB" sz="1800" b="0" i="1" u="none" strike="noStrike" kern="1200" cap="none" spc="5" normalizeH="0" baseline="0" noProof="0" dirty="0">
                <a:ln>
                  <a:noFill/>
                </a:ln>
                <a:solidFill>
                  <a:srgbClr val="685C45"/>
                </a:solidFill>
                <a:effectLst/>
                <a:uLnTx/>
                <a:uFillTx/>
                <a:latin typeface="Calibri"/>
                <a:ea typeface="+mn-ea"/>
                <a:cs typeface="Calibri Light"/>
              </a:rPr>
              <a:t>relatively</a:t>
            </a: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 relaxed, but by her own admittance would have been ‘tearing her hair out’ if she had been committed to any sort of appointment or meeting</a:t>
            </a:r>
            <a:endParaRPr kumimoji="0" lang="en-GB" sz="1800" b="0" i="1" u="none" strike="noStrike" kern="1200" cap="none" spc="5" normalizeH="0" baseline="0" noProof="0" dirty="0">
              <a:ln>
                <a:noFill/>
              </a:ln>
              <a:solidFill>
                <a:srgbClr val="685C45"/>
              </a:solidFill>
              <a:effectLst/>
              <a:uLnTx/>
              <a:uFillTx/>
              <a:latin typeface="Calibri"/>
              <a:ea typeface="+mn-ea"/>
              <a:cs typeface="Calibri Light"/>
            </a:endParaRPr>
          </a:p>
        </p:txBody>
      </p:sp>
      <p:sp>
        <p:nvSpPr>
          <p:cNvPr id="5" name="object 4">
            <a:extLst>
              <a:ext uri="{FF2B5EF4-FFF2-40B4-BE49-F238E27FC236}">
                <a16:creationId xmlns:a16="http://schemas.microsoft.com/office/drawing/2014/main" id="{61AAA1EB-EBDA-0875-BB1B-8A89F46B82CE}"/>
              </a:ext>
            </a:extLst>
          </p:cNvPr>
          <p:cNvSpPr txBox="1"/>
          <p:nvPr/>
        </p:nvSpPr>
        <p:spPr>
          <a:xfrm>
            <a:off x="11647930" y="6571106"/>
            <a:ext cx="252000"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dirty="0">
                <a:ln>
                  <a:noFill/>
                </a:ln>
                <a:solidFill>
                  <a:srgbClr val="685C45"/>
                </a:solidFill>
                <a:effectLst/>
                <a:uLnTx/>
                <a:uFillTx/>
                <a:latin typeface="Calibri Light"/>
                <a:ea typeface="+mn-ea"/>
                <a:cs typeface="Calibri Light"/>
              </a:rPr>
              <a:t>30</a:t>
            </a:r>
            <a:endParaRPr kumimoji="0" sz="1000" b="0" i="0" u="none" strike="noStrike" kern="1200" cap="none" spc="0" normalizeH="0" baseline="0" noProof="0" dirty="0">
              <a:ln>
                <a:noFill/>
              </a:ln>
              <a:solidFill>
                <a:srgbClr val="685C45"/>
              </a:solidFill>
              <a:effectLst/>
              <a:uLnTx/>
              <a:uFillTx/>
              <a:latin typeface="Calibri Light"/>
              <a:ea typeface="+mn-ea"/>
              <a:cs typeface="Calibri Light"/>
            </a:endParaRPr>
          </a:p>
        </p:txBody>
      </p:sp>
      <p:sp>
        <p:nvSpPr>
          <p:cNvPr id="6" name="Speech Bubble: Rectangle with Corners Rounded 5">
            <a:extLst>
              <a:ext uri="{FF2B5EF4-FFF2-40B4-BE49-F238E27FC236}">
                <a16:creationId xmlns:a16="http://schemas.microsoft.com/office/drawing/2014/main" id="{6137E9CF-DB80-466A-9D5E-BE093E0B58EA}"/>
              </a:ext>
            </a:extLst>
          </p:cNvPr>
          <p:cNvSpPr/>
          <p:nvPr/>
        </p:nvSpPr>
        <p:spPr>
          <a:xfrm>
            <a:off x="5968181" y="3330924"/>
            <a:ext cx="5551930" cy="2568195"/>
          </a:xfrm>
          <a:prstGeom prst="wedgeRoundRectCallout">
            <a:avLst>
              <a:gd name="adj1" fmla="val 11719"/>
              <a:gd name="adj2" fmla="val 57309"/>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l" latinLnBrk="0"/>
            <a:r>
              <a:rPr lang="en-US" sz="1400" b="0" i="1">
                <a:solidFill>
                  <a:schemeClr val="bg1"/>
                </a:solidFill>
                <a:effectLst/>
              </a:rPr>
              <a:t>“This was mind-boggling. There's probably a dashcam video of me ringing my partner going, ‘I'm not being stupid.’ I swear to God, I literally pulled off the junction, turned right, went to a roundabout. I think </a:t>
            </a:r>
            <a:r>
              <a:rPr lang="en-US" sz="1400" i="1">
                <a:solidFill>
                  <a:schemeClr val="bg1"/>
                </a:solidFill>
              </a:rPr>
              <a:t>I</a:t>
            </a:r>
            <a:r>
              <a:rPr lang="en-US" sz="1400" b="0" i="1">
                <a:solidFill>
                  <a:schemeClr val="bg1"/>
                </a:solidFill>
                <a:effectLst/>
              </a:rPr>
              <a:t> went all the way around it, then followed it all the way around to the other side and it said ‘Diversion’ with the arrow and took me back onto the A11, but the opposite side. But then literally I was talking to my partner when I got in because I was, I think 2 1/2 hours</a:t>
            </a:r>
            <a:r>
              <a:rPr lang="en-US" sz="1400" i="1">
                <a:solidFill>
                  <a:schemeClr val="bg1"/>
                </a:solidFill>
              </a:rPr>
              <a:t>; I </a:t>
            </a:r>
            <a:r>
              <a:rPr lang="en-US" sz="1400" b="0" i="1">
                <a:solidFill>
                  <a:schemeClr val="bg1"/>
                </a:solidFill>
                <a:effectLst/>
              </a:rPr>
              <a:t>was doing it because I was like, I really don't want to do it wrong.”</a:t>
            </a:r>
          </a:p>
          <a:p>
            <a:endParaRPr lang="en-GB" sz="1400" i="1" kern="100">
              <a:solidFill>
                <a:schemeClr val="bg1"/>
              </a:solidFill>
              <a:ea typeface="Calibri"/>
              <a:cs typeface="Times New Roman"/>
            </a:endParaRPr>
          </a:p>
          <a:p>
            <a:pPr algn="r">
              <a:lnSpc>
                <a:spcPct val="115000"/>
              </a:lnSpc>
              <a:spcAft>
                <a:spcPts val="800"/>
              </a:spcAft>
            </a:pPr>
            <a:r>
              <a:rPr lang="en-GB" sz="1400" kern="100">
                <a:solidFill>
                  <a:schemeClr val="bg1"/>
                </a:solidFill>
                <a:ea typeface="Calibri"/>
                <a:cs typeface="Times New Roman"/>
              </a:rPr>
              <a:t>A11 Diversion, Nighttime drive, Car</a:t>
            </a:r>
          </a:p>
        </p:txBody>
      </p:sp>
    </p:spTree>
    <p:extLst>
      <p:ext uri="{BB962C8B-B14F-4D97-AF65-F5344CB8AC3E}">
        <p14:creationId xmlns:p14="http://schemas.microsoft.com/office/powerpoint/2010/main" val="4197779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29757" y="3145938"/>
            <a:ext cx="2160000" cy="1120820"/>
          </a:xfrm>
          <a:prstGeom prst="rect">
            <a:avLst/>
          </a:prstGeom>
        </p:spPr>
        <p:txBody>
          <a:bodyPr vert="horz" wrap="square" lIns="0" tIns="12700" rIns="0" bIns="0" rtlCol="0">
            <a:spAutoFit/>
          </a:bodyPr>
          <a:lstStyle/>
          <a:p>
            <a:pPr marL="12700">
              <a:lnSpc>
                <a:spcPct val="100000"/>
              </a:lnSpc>
              <a:spcBef>
                <a:spcPts val="100"/>
              </a:spcBef>
            </a:pPr>
            <a:r>
              <a:rPr lang="en-US" spc="-45"/>
              <a:t>Information</a:t>
            </a:r>
            <a:endParaRPr spc="-50"/>
          </a:p>
        </p:txBody>
      </p:sp>
      <p:pic>
        <p:nvPicPr>
          <p:cNvPr id="3" name="Picture 2">
            <a:extLst>
              <a:ext uri="{FF2B5EF4-FFF2-40B4-BE49-F238E27FC236}">
                <a16:creationId xmlns:a16="http://schemas.microsoft.com/office/drawing/2014/main" id="{7AE77BE6-0A03-F527-C4DA-DB0261FA5F33}"/>
              </a:ext>
            </a:extLst>
          </p:cNvPr>
          <p:cNvPicPr>
            <a:picLocks noChangeAspect="1"/>
          </p:cNvPicPr>
          <p:nvPr/>
        </p:nvPicPr>
        <p:blipFill rotWithShape="1">
          <a:blip r:embed="rId3"/>
          <a:srcRect t="11905" b="12441"/>
          <a:stretch/>
        </p:blipFill>
        <p:spPr>
          <a:xfrm>
            <a:off x="7858156" y="2993581"/>
            <a:ext cx="1152000" cy="871536"/>
          </a:xfrm>
          <a:prstGeom prst="rect">
            <a:avLst/>
          </a:prstGeom>
        </p:spPr>
      </p:pic>
    </p:spTree>
    <p:extLst>
      <p:ext uri="{BB962C8B-B14F-4D97-AF65-F5344CB8AC3E}">
        <p14:creationId xmlns:p14="http://schemas.microsoft.com/office/powerpoint/2010/main" val="1040032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A3C08E6A-4C13-2A35-A672-D668DCBD1731}"/>
              </a:ext>
            </a:extLst>
          </p:cNvPr>
          <p:cNvSpPr txBox="1">
            <a:spLocks/>
          </p:cNvSpPr>
          <p:nvPr/>
        </p:nvSpPr>
        <p:spPr>
          <a:xfrm>
            <a:off x="466748" y="339161"/>
            <a:ext cx="6984000"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Information sources used before making a journey</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object 4">
            <a:extLst>
              <a:ext uri="{FF2B5EF4-FFF2-40B4-BE49-F238E27FC236}">
                <a16:creationId xmlns:a16="http://schemas.microsoft.com/office/drawing/2014/main" id="{FF3DFA40-027B-B3FB-9D48-7190D819D334}"/>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lang="en-GB" spc="5">
                <a:solidFill>
                  <a:srgbClr val="685C45"/>
                </a:solidFill>
                <a:latin typeface="Calibri"/>
                <a:cs typeface="Calibri Light"/>
              </a:rPr>
              <a:t>Beyond travel updates on TV or radio – national or local – or advanced roadside signage, a</a:t>
            </a:r>
            <a:r>
              <a:rPr kumimoji="0" lang="en-GB" sz="1800" b="0" i="0" u="none" strike="noStrike" kern="1200" cap="none" spc="5" normalizeH="0" baseline="0" noProof="0">
                <a:ln>
                  <a:noFill/>
                </a:ln>
                <a:solidFill>
                  <a:srgbClr val="685C45"/>
                </a:solidFill>
                <a:effectLst/>
                <a:uLnTx/>
                <a:uFillTx/>
                <a:latin typeface="Calibri"/>
                <a:ea typeface="+mn-ea"/>
                <a:cs typeface="Calibri Light"/>
              </a:rPr>
              <a:t>wareness of ‘formal’ information sources related to road closures and diversions is limited. </a:t>
            </a:r>
            <a:r>
              <a:rPr lang="en-GB" spc="5">
                <a:solidFill>
                  <a:srgbClr val="685C45"/>
                </a:solidFill>
                <a:latin typeface="Calibri"/>
                <a:cs typeface="Calibri Light"/>
              </a:rPr>
              <a:t>Regular usage or consumption is rarer still</a:t>
            </a:r>
            <a:endParaRPr kumimoji="0" lang="en-GB" sz="1800" b="0" i="0" u="none" strike="noStrike" kern="1200" cap="none" spc="5" normalizeH="0" baseline="0" noProof="0">
              <a:ln>
                <a:noFill/>
              </a:ln>
              <a:solidFill>
                <a:srgbClr val="685C45"/>
              </a:solidFill>
              <a:effectLst/>
              <a:uLnTx/>
              <a:uFillTx/>
              <a:latin typeface="Calibri"/>
              <a:ea typeface="+mn-ea"/>
              <a:cs typeface="Calibri Light"/>
            </a:endParaRPr>
          </a:p>
        </p:txBody>
      </p:sp>
      <p:pic>
        <p:nvPicPr>
          <p:cNvPr id="4" name="Picture 3" descr="A screenshot of a computer&#10;&#10;Description automatically generated">
            <a:extLst>
              <a:ext uri="{FF2B5EF4-FFF2-40B4-BE49-F238E27FC236}">
                <a16:creationId xmlns:a16="http://schemas.microsoft.com/office/drawing/2014/main" id="{9806BB13-838E-6FEE-8F56-9EB7657A8A87}"/>
              </a:ext>
            </a:extLst>
          </p:cNvPr>
          <p:cNvPicPr>
            <a:picLocks noChangeAspect="1"/>
          </p:cNvPicPr>
          <p:nvPr/>
        </p:nvPicPr>
        <p:blipFill rotWithShape="1">
          <a:blip r:embed="rId2">
            <a:extLst>
              <a:ext uri="{28A0092B-C50C-407E-A947-70E740481C1C}">
                <a14:useLocalDpi xmlns:a14="http://schemas.microsoft.com/office/drawing/2010/main" val="0"/>
              </a:ext>
            </a:extLst>
          </a:blip>
          <a:srcRect l="981" t="20317" r="50001" b="20000"/>
          <a:stretch/>
        </p:blipFill>
        <p:spPr>
          <a:xfrm>
            <a:off x="7249886" y="1852773"/>
            <a:ext cx="4464000" cy="3057311"/>
          </a:xfrm>
          <a:prstGeom prst="rect">
            <a:avLst/>
          </a:prstGeom>
          <a:ln>
            <a:solidFill>
              <a:schemeClr val="tx1"/>
            </a:solidFill>
          </a:ln>
        </p:spPr>
      </p:pic>
      <p:sp>
        <p:nvSpPr>
          <p:cNvPr id="5" name="Content Placeholder 11">
            <a:extLst>
              <a:ext uri="{FF2B5EF4-FFF2-40B4-BE49-F238E27FC236}">
                <a16:creationId xmlns:a16="http://schemas.microsoft.com/office/drawing/2014/main" id="{0BFAFA08-3C1B-5485-6E89-28E113948C2B}"/>
              </a:ext>
            </a:extLst>
          </p:cNvPr>
          <p:cNvSpPr txBox="1">
            <a:spLocks/>
          </p:cNvSpPr>
          <p:nvPr/>
        </p:nvSpPr>
        <p:spPr>
          <a:xfrm>
            <a:off x="466746" y="1849859"/>
            <a:ext cx="6271511" cy="3044234"/>
          </a:xfrm>
          <a:prstGeom prst="rect">
            <a:avLst/>
          </a:prstGeom>
          <a:noFill/>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5080" lvl="0" indent="-285750" algn="l" defTabSz="914400" rtl="0" eaLnBrk="1" fontAlgn="auto" latinLnBrk="0" hangingPunct="1">
              <a:lnSpc>
                <a:spcPts val="2000"/>
              </a:lnSpc>
              <a:spcBef>
                <a:spcPts val="0"/>
              </a:spcBef>
              <a:spcAft>
                <a:spcPts val="400"/>
              </a:spcAft>
              <a:buClr>
                <a:srgbClr val="FF5200"/>
              </a:buClr>
              <a:buSzTx/>
              <a:buFont typeface="Arial" panose="020B0604020202020204" pitchFamily="34" charset="0"/>
              <a:buChar char="•"/>
              <a:tabLst/>
              <a:defRPr/>
            </a:pPr>
            <a:r>
              <a:rPr kumimoji="0" lang="en-GB" sz="1700" b="0" i="0" u="none" strike="noStrike" kern="1200" cap="none" spc="10" normalizeH="0" baseline="0" noProof="0" dirty="0">
                <a:ln>
                  <a:noFill/>
                </a:ln>
                <a:solidFill>
                  <a:srgbClr val="685C45"/>
                </a:solidFill>
                <a:effectLst/>
                <a:uLnTx/>
                <a:uFillTx/>
                <a:latin typeface="Calibri"/>
                <a:ea typeface="+mn-ea"/>
                <a:cs typeface="Calibri Light"/>
              </a:rPr>
              <a:t>Drivers are aware of travel updates on radio stations – in particular Radio 2 – and on regional TV news, but they are </a:t>
            </a:r>
            <a:r>
              <a:rPr kumimoji="0" lang="en-GB" sz="1700" i="0" u="none" strike="noStrike" kern="1200" cap="none" spc="10" normalizeH="0" baseline="0" noProof="0" dirty="0">
                <a:ln>
                  <a:noFill/>
                </a:ln>
                <a:solidFill>
                  <a:srgbClr val="685C45"/>
                </a:solidFill>
                <a:effectLst/>
                <a:uLnTx/>
                <a:uFillTx/>
                <a:latin typeface="Calibri"/>
                <a:ea typeface="+mn-ea"/>
                <a:cs typeface="Calibri Light"/>
              </a:rPr>
              <a:t>rarely go-to sources of information</a:t>
            </a:r>
          </a:p>
          <a:p>
            <a:pPr marL="285750" marR="5080" lvl="0" indent="-285750" algn="l" defTabSz="914400" rtl="0" eaLnBrk="1" fontAlgn="auto" latinLnBrk="0" hangingPunct="1">
              <a:lnSpc>
                <a:spcPts val="2000"/>
              </a:lnSpc>
              <a:spcBef>
                <a:spcPts val="0"/>
              </a:spcBef>
              <a:spcAft>
                <a:spcPts val="400"/>
              </a:spcAft>
              <a:buClr>
                <a:srgbClr val="FF5200"/>
              </a:buClr>
              <a:buSzTx/>
              <a:buFont typeface="Arial" panose="020B0604020202020204" pitchFamily="34" charset="0"/>
              <a:buChar char="•"/>
              <a:tabLst/>
              <a:defRPr/>
            </a:pPr>
            <a:r>
              <a:rPr lang="en-GB" sz="1700" dirty="0">
                <a:solidFill>
                  <a:srgbClr val="685C45"/>
                </a:solidFill>
                <a:latin typeface="Calibri"/>
              </a:rPr>
              <a:t>Roadside signage </a:t>
            </a:r>
            <a:r>
              <a:rPr lang="en-GB" sz="1700" b="0" dirty="0">
                <a:solidFill>
                  <a:srgbClr val="685C45"/>
                </a:solidFill>
                <a:latin typeface="Calibri"/>
              </a:rPr>
              <a:t>is typically how drivers become aware of planned road closures and diversions, though travel apps – bus information, for example – can also flag up-coming closures</a:t>
            </a:r>
          </a:p>
          <a:p>
            <a:pPr marL="285750" marR="5080" lvl="0" indent="-285750" algn="l" defTabSz="914400" rtl="0" eaLnBrk="1" fontAlgn="auto" latinLnBrk="0" hangingPunct="1">
              <a:lnSpc>
                <a:spcPts val="2000"/>
              </a:lnSpc>
              <a:spcBef>
                <a:spcPts val="0"/>
              </a:spcBef>
              <a:spcAft>
                <a:spcPts val="400"/>
              </a:spcAft>
              <a:buClr>
                <a:srgbClr val="FF5200"/>
              </a:buClr>
              <a:buSzTx/>
              <a:buFont typeface="Arial" panose="020B0604020202020204" pitchFamily="34" charset="0"/>
              <a:buChar char="•"/>
              <a:tabLst/>
              <a:defRPr/>
            </a:pPr>
            <a:r>
              <a:rPr lang="en-GB" sz="1700" b="0" dirty="0">
                <a:solidFill>
                  <a:srgbClr val="685C45"/>
                </a:solidFill>
                <a:latin typeface="Calibri"/>
              </a:rPr>
              <a:t>There is very little awareness or usage of </a:t>
            </a:r>
            <a:r>
              <a:rPr lang="en-GB" sz="1700" dirty="0">
                <a:solidFill>
                  <a:srgbClr val="685C45"/>
                </a:solidFill>
                <a:latin typeface="Calibri"/>
              </a:rPr>
              <a:t>National Highways email alerts or of ‘Live Traffic Info.’,</a:t>
            </a:r>
            <a:r>
              <a:rPr lang="en-GB" sz="1700" b="0" dirty="0">
                <a:solidFill>
                  <a:srgbClr val="685C45"/>
                </a:solidFill>
                <a:latin typeface="Calibri"/>
              </a:rPr>
              <a:t> though there is some appetite for the latter</a:t>
            </a:r>
          </a:p>
          <a:p>
            <a:pPr marL="285750" marR="5080" lvl="0" indent="-285750" algn="l" defTabSz="914400" rtl="0" eaLnBrk="1" fontAlgn="auto" latinLnBrk="0" hangingPunct="1">
              <a:lnSpc>
                <a:spcPts val="2000"/>
              </a:lnSpc>
              <a:spcBef>
                <a:spcPts val="0"/>
              </a:spcBef>
              <a:spcAft>
                <a:spcPts val="400"/>
              </a:spcAft>
              <a:buClr>
                <a:srgbClr val="FF5200"/>
              </a:buClr>
              <a:buSzTx/>
              <a:buFont typeface="Arial" panose="020B0604020202020204" pitchFamily="34" charset="0"/>
              <a:buChar char="•"/>
              <a:tabLst/>
              <a:defRPr/>
            </a:pPr>
            <a:r>
              <a:rPr lang="en-GB" sz="1700" b="0" dirty="0">
                <a:solidFill>
                  <a:srgbClr val="685C45"/>
                </a:solidFill>
                <a:latin typeface="Calibri"/>
              </a:rPr>
              <a:t>Of far greater importance is recourse to up-to-the-moment </a:t>
            </a:r>
            <a:r>
              <a:rPr lang="en-GB" sz="1700" b="0" dirty="0" err="1">
                <a:solidFill>
                  <a:srgbClr val="685C45"/>
                </a:solidFill>
                <a:latin typeface="Calibri"/>
              </a:rPr>
              <a:t>SatNav</a:t>
            </a:r>
            <a:r>
              <a:rPr lang="en-GB" sz="1700" b="0" dirty="0">
                <a:solidFill>
                  <a:srgbClr val="685C45"/>
                </a:solidFill>
                <a:latin typeface="Calibri"/>
              </a:rPr>
              <a:t> and social media platforms, in particular Facebook and WhatsApp</a:t>
            </a:r>
          </a:p>
        </p:txBody>
      </p:sp>
      <p:sp>
        <p:nvSpPr>
          <p:cNvPr id="6" name="Speech Bubble: Rectangle with Corners Rounded 5">
            <a:extLst>
              <a:ext uri="{FF2B5EF4-FFF2-40B4-BE49-F238E27FC236}">
                <a16:creationId xmlns:a16="http://schemas.microsoft.com/office/drawing/2014/main" id="{592D4AC8-414C-4547-EF5D-DAE49402A36F}"/>
              </a:ext>
            </a:extLst>
          </p:cNvPr>
          <p:cNvSpPr/>
          <p:nvPr/>
        </p:nvSpPr>
        <p:spPr>
          <a:xfrm>
            <a:off x="673441" y="5116286"/>
            <a:ext cx="11039134" cy="1199173"/>
          </a:xfrm>
          <a:prstGeom prst="wedgeRoundRectCallout">
            <a:avLst>
              <a:gd name="adj1" fmla="val -38650"/>
              <a:gd name="adj2" fmla="val 74079"/>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0"/>
              </a:spcBef>
              <a:spcAft>
                <a:spcPts val="400"/>
              </a:spcAft>
              <a:buClrTx/>
              <a:buSzTx/>
              <a:buFontTx/>
              <a:buNone/>
              <a:tabLst/>
            </a:pPr>
            <a:r>
              <a:rPr kumimoji="0" lang="en-GB" altLang="en-US" sz="1300" b="0" i="1" u="none" strike="noStrike" cap="none" normalizeH="0" baseline="0">
                <a:ln>
                  <a:noFill/>
                </a:ln>
                <a:solidFill>
                  <a:schemeClr val="bg1"/>
                </a:solidFill>
                <a:effectLst/>
                <a:latin typeface="Calibri"/>
                <a:ea typeface="Calibri"/>
                <a:cs typeface="Calibri"/>
              </a:rPr>
              <a:t>“I mean, you get it on the radio as well. You get the traffic report, but that's normally when something's happened, not when something's going to happen. Sometimes on Radio 2 they'll tell you ‘this road is going to be closed’, but not everybody hears that … they're just driving along, with the radio on in the background … they don't always take it in, so they probably need clearer information</a:t>
            </a:r>
            <a:r>
              <a:rPr lang="en-GB" altLang="en-US" sz="1300" i="1">
                <a:solidFill>
                  <a:schemeClr val="bg1"/>
                </a:solidFill>
                <a:latin typeface="Calibri"/>
                <a:ea typeface="Calibri"/>
                <a:cs typeface="Calibri"/>
              </a:rPr>
              <a:t>, such as </a:t>
            </a:r>
            <a:r>
              <a:rPr kumimoji="0" lang="en-GB" altLang="en-US" sz="1300" b="0" i="1" u="none" strike="noStrike" cap="none" normalizeH="0" baseline="0">
                <a:ln>
                  <a:noFill/>
                </a:ln>
                <a:solidFill>
                  <a:schemeClr val="bg1"/>
                </a:solidFill>
                <a:effectLst/>
                <a:latin typeface="Calibri"/>
                <a:ea typeface="Calibri"/>
                <a:cs typeface="Calibri"/>
              </a:rPr>
              <a:t>when the road’s closing and the possibilities of diversions being put in place for people.”</a:t>
            </a:r>
          </a:p>
          <a:p>
            <a:pPr algn="r">
              <a:spcAft>
                <a:spcPts val="400"/>
              </a:spcAft>
            </a:pPr>
            <a:r>
              <a:rPr lang="en-GB" sz="1300">
                <a:solidFill>
                  <a:prstClr val="white"/>
                </a:solidFill>
              </a:rPr>
              <a:t>East Midlands, Leisure, Infrequent</a:t>
            </a:r>
            <a:endParaRPr lang="en-GB">
              <a:solidFill>
                <a:prstClr val="white"/>
              </a:solidFill>
              <a:ea typeface="+mn-ea"/>
              <a:cs typeface="+mn-cs"/>
            </a:endParaRPr>
          </a:p>
        </p:txBody>
      </p:sp>
      <p:sp>
        <p:nvSpPr>
          <p:cNvPr id="3" name="object 4">
            <a:extLst>
              <a:ext uri="{FF2B5EF4-FFF2-40B4-BE49-F238E27FC236}">
                <a16:creationId xmlns:a16="http://schemas.microsoft.com/office/drawing/2014/main" id="{6FCD0207-8BCF-7386-6C27-42A39F8637C5}"/>
              </a:ext>
            </a:extLst>
          </p:cNvPr>
          <p:cNvSpPr txBox="1"/>
          <p:nvPr/>
        </p:nvSpPr>
        <p:spPr>
          <a:xfrm>
            <a:off x="11647930" y="6571106"/>
            <a:ext cx="180000"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dirty="0">
                <a:ln>
                  <a:noFill/>
                </a:ln>
                <a:solidFill>
                  <a:srgbClr val="685C45"/>
                </a:solidFill>
                <a:effectLst/>
                <a:uLnTx/>
                <a:uFillTx/>
                <a:latin typeface="Calibri Light"/>
                <a:ea typeface="+mn-ea"/>
                <a:cs typeface="Calibri Light"/>
              </a:rPr>
              <a:t>32</a:t>
            </a:r>
            <a:endParaRPr kumimoji="0" sz="1000" b="0" i="0" u="none" strike="noStrike" kern="1200" cap="none" spc="0" normalizeH="0" baseline="0" noProof="0" dirty="0">
              <a:ln>
                <a:noFill/>
              </a:ln>
              <a:solidFill>
                <a:srgbClr val="685C45"/>
              </a:solidFill>
              <a:effectLst/>
              <a:uLnTx/>
              <a:uFillTx/>
              <a:latin typeface="Calibri Light"/>
              <a:ea typeface="+mn-ea"/>
              <a:cs typeface="Calibri Light"/>
            </a:endParaRPr>
          </a:p>
        </p:txBody>
      </p:sp>
    </p:spTree>
    <p:extLst>
      <p:ext uri="{BB962C8B-B14F-4D97-AF65-F5344CB8AC3E}">
        <p14:creationId xmlns:p14="http://schemas.microsoft.com/office/powerpoint/2010/main" val="4236504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51021" y="2874223"/>
            <a:ext cx="2614913" cy="1120820"/>
          </a:xfrm>
          <a:prstGeom prst="rect">
            <a:avLst/>
          </a:prstGeom>
        </p:spPr>
        <p:txBody>
          <a:bodyPr vert="horz" wrap="square" lIns="0" tIns="12700" rIns="0" bIns="0" rtlCol="0">
            <a:spAutoFit/>
          </a:bodyPr>
          <a:lstStyle/>
          <a:p>
            <a:pPr marL="12700">
              <a:lnSpc>
                <a:spcPct val="100000"/>
              </a:lnSpc>
              <a:spcBef>
                <a:spcPts val="100"/>
              </a:spcBef>
            </a:pPr>
            <a:r>
              <a:rPr lang="en-US" spc="-45"/>
              <a:t>The emotional impact</a:t>
            </a:r>
            <a:endParaRPr spc="-50"/>
          </a:p>
        </p:txBody>
      </p:sp>
      <p:pic>
        <p:nvPicPr>
          <p:cNvPr id="3" name="Picture 2">
            <a:extLst>
              <a:ext uri="{FF2B5EF4-FFF2-40B4-BE49-F238E27FC236}">
                <a16:creationId xmlns:a16="http://schemas.microsoft.com/office/drawing/2014/main" id="{7AE77BE6-0A03-F527-C4DA-DB0261FA5F33}"/>
              </a:ext>
            </a:extLst>
          </p:cNvPr>
          <p:cNvPicPr>
            <a:picLocks noChangeAspect="1"/>
          </p:cNvPicPr>
          <p:nvPr/>
        </p:nvPicPr>
        <p:blipFill rotWithShape="1">
          <a:blip r:embed="rId3"/>
          <a:srcRect t="11905" b="12441"/>
          <a:stretch/>
        </p:blipFill>
        <p:spPr>
          <a:xfrm>
            <a:off x="7858156" y="2993581"/>
            <a:ext cx="1152000" cy="871536"/>
          </a:xfrm>
          <a:prstGeom prst="rect">
            <a:avLst/>
          </a:prstGeom>
        </p:spPr>
      </p:pic>
    </p:spTree>
    <p:extLst>
      <p:ext uri="{BB962C8B-B14F-4D97-AF65-F5344CB8AC3E}">
        <p14:creationId xmlns:p14="http://schemas.microsoft.com/office/powerpoint/2010/main" val="431891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1">
            <a:extLst>
              <a:ext uri="{FF2B5EF4-FFF2-40B4-BE49-F238E27FC236}">
                <a16:creationId xmlns:a16="http://schemas.microsoft.com/office/drawing/2014/main" id="{C928D551-83AC-BC7B-6A25-115C7753C1DE}"/>
              </a:ext>
            </a:extLst>
          </p:cNvPr>
          <p:cNvSpPr txBox="1">
            <a:spLocks/>
          </p:cNvSpPr>
          <p:nvPr/>
        </p:nvSpPr>
        <p:spPr>
          <a:xfrm>
            <a:off x="466748" y="1811219"/>
            <a:ext cx="11236238" cy="1089951"/>
          </a:xfrm>
          <a:prstGeom prst="rect">
            <a:avLst/>
          </a:prstGeom>
        </p:spPr>
        <p:txBody>
          <a:bodyPr vert="horz" lIns="0" tIns="0" rIns="0" bIns="0" rtlCol="0" anchor="t" anchorCtr="0">
            <a:noAutofit/>
          </a:bodyPr>
          <a:lstStyle>
            <a:lvl1pPr marL="0" marR="5080" indent="0" algn="l" defTabSz="914400" rtl="0" eaLnBrk="1" latinLnBrk="0" hangingPunct="1">
              <a:lnSpc>
                <a:spcPts val="2000"/>
              </a:lnSpc>
              <a:spcBef>
                <a:spcPts val="0"/>
              </a:spcBef>
              <a:spcAft>
                <a:spcPts val="1000"/>
              </a:spcAft>
              <a:buFont typeface="Arial" panose="020B0604020202020204" pitchFamily="34" charset="0"/>
              <a:buNone/>
              <a:defRPr lang="en-US" sz="1400" b="1" kern="1200" spc="10">
                <a:solidFill>
                  <a:schemeClr val="accent1"/>
                </a:solidFill>
                <a:latin typeface="+mn-lt"/>
                <a:ea typeface="+mn-ea"/>
                <a:cs typeface="Calibri Light"/>
              </a:defRPr>
            </a:lvl1pPr>
            <a:lvl2pPr marL="0" indent="0" algn="l" defTabSz="914400" rtl="0" eaLnBrk="1" latinLnBrk="0" hangingPunct="1">
              <a:lnSpc>
                <a:spcPts val="2000"/>
              </a:lnSpc>
              <a:spcBef>
                <a:spcPts val="0"/>
              </a:spcBef>
              <a:spcAft>
                <a:spcPts val="0"/>
              </a:spcAft>
              <a:buClr>
                <a:srgbClr val="FF5200"/>
              </a:buClr>
              <a:buFont typeface="Calibri" panose="020F0502020204030204" pitchFamily="34" charset="0"/>
              <a:buNone/>
              <a:defRPr lang="en-US" sz="1400" kern="1200" dirty="0">
                <a:solidFill>
                  <a:schemeClr val="tx1"/>
                </a:solidFill>
                <a:latin typeface="+mj-lt"/>
                <a:ea typeface="+mn-ea"/>
                <a:cs typeface="+mn-cs"/>
              </a:defRPr>
            </a:lvl2pPr>
            <a:lvl3pPr marL="180000" indent="-180000" algn="l" defTabSz="914400" rtl="0" eaLnBrk="1" latinLnBrk="0" hangingPunct="1">
              <a:lnSpc>
                <a:spcPts val="2000"/>
              </a:lnSpc>
              <a:spcBef>
                <a:spcPts val="0"/>
              </a:spcBef>
              <a:spcAft>
                <a:spcPts val="0"/>
              </a:spcAft>
              <a:buClr>
                <a:srgbClr val="FF5200"/>
              </a:buClr>
              <a:buFont typeface="Calibri" panose="020F0502020204030204" pitchFamily="34" charset="0"/>
              <a:buChar char="–"/>
              <a:defRPr lang="en-US" sz="1400" kern="1200" dirty="0">
                <a:solidFill>
                  <a:schemeClr val="tx1"/>
                </a:solidFill>
                <a:latin typeface="+mj-lt"/>
                <a:ea typeface="+mn-ea"/>
                <a:cs typeface="+mn-cs"/>
              </a:defRPr>
            </a:lvl3pPr>
            <a:lvl4pPr marL="0" indent="0" algn="l" defTabSz="914400" rtl="0" eaLnBrk="1" latinLnBrk="0" hangingPunct="1">
              <a:lnSpc>
                <a:spcPts val="1800"/>
              </a:lnSpc>
              <a:spcBef>
                <a:spcPts val="0"/>
              </a:spcBef>
              <a:spcAft>
                <a:spcPts val="0"/>
              </a:spcAft>
              <a:buFont typeface="Arial" panose="020B0604020202020204" pitchFamily="34" charset="0"/>
              <a:buNone/>
              <a:defRPr sz="1200" kern="1200">
                <a:solidFill>
                  <a:schemeClr val="tx1"/>
                </a:solidFill>
                <a:latin typeface="+mj-lt"/>
                <a:ea typeface="+mn-ea"/>
                <a:cs typeface="+mn-cs"/>
              </a:defRPr>
            </a:lvl4pPr>
            <a:lvl5pPr marL="180000" indent="-180000" algn="l" defTabSz="914400" rtl="0" eaLnBrk="1" latinLnBrk="0" hangingPunct="1">
              <a:lnSpc>
                <a:spcPts val="1800"/>
              </a:lnSpc>
              <a:spcBef>
                <a:spcPts val="0"/>
              </a:spcBef>
              <a:spcAft>
                <a:spcPts val="0"/>
              </a:spcAft>
              <a:buClr>
                <a:srgbClr val="FF5200"/>
              </a:buClr>
              <a:buFont typeface="Calibri" panose="020F050202020403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5080" lvl="0" indent="-285750" algn="l" defTabSz="914400" rtl="0" eaLnBrk="1" fontAlgn="auto" latinLnBrk="0" hangingPunct="1">
              <a:lnSpc>
                <a:spcPts val="2000"/>
              </a:lnSpc>
              <a:spcBef>
                <a:spcPts val="0"/>
              </a:spcBef>
              <a:spcAft>
                <a:spcPts val="1000"/>
              </a:spcAft>
              <a:buClr>
                <a:srgbClr val="FF5200"/>
              </a:buClr>
              <a:buSzTx/>
              <a:buFont typeface="Arial" panose="020B0604020202020204" pitchFamily="34" charset="0"/>
              <a:buChar char="•"/>
              <a:tabLst/>
              <a:defRPr/>
            </a:pPr>
            <a:r>
              <a:rPr kumimoji="0" lang="en-GB" sz="1700" b="0" i="0" u="none" strike="noStrike" kern="1200" cap="none" spc="10" normalizeH="0" baseline="0" noProof="0">
                <a:ln>
                  <a:noFill/>
                </a:ln>
                <a:solidFill>
                  <a:srgbClr val="685C45"/>
                </a:solidFill>
                <a:effectLst/>
                <a:uLnTx/>
                <a:uFillTx/>
                <a:latin typeface="Calibri"/>
                <a:ea typeface="+mn-ea"/>
                <a:cs typeface="Calibri Light"/>
              </a:rPr>
              <a:t>Feelings of </a:t>
            </a:r>
            <a:r>
              <a:rPr kumimoji="0" lang="en-GB" sz="1700" b="1" i="0" u="none" strike="noStrike" kern="1200" cap="none" spc="10" normalizeH="0" baseline="0" noProof="0">
                <a:ln>
                  <a:noFill/>
                </a:ln>
                <a:solidFill>
                  <a:srgbClr val="685C45"/>
                </a:solidFill>
                <a:effectLst/>
                <a:uLnTx/>
                <a:uFillTx/>
                <a:latin typeface="Calibri"/>
                <a:ea typeface="+mn-ea"/>
                <a:cs typeface="Calibri Light"/>
              </a:rPr>
              <a:t>frustration and trepidation </a:t>
            </a:r>
            <a:r>
              <a:rPr kumimoji="0" lang="en-GB" sz="1700" b="0" i="0" u="none" strike="noStrike" kern="1200" cap="none" spc="10" normalizeH="0" baseline="0" noProof="0">
                <a:ln>
                  <a:noFill/>
                </a:ln>
                <a:solidFill>
                  <a:srgbClr val="685C45"/>
                </a:solidFill>
                <a:effectLst/>
                <a:uLnTx/>
                <a:uFillTx/>
                <a:latin typeface="Calibri"/>
                <a:ea typeface="+mn-ea"/>
                <a:cs typeface="Calibri Light"/>
              </a:rPr>
              <a:t>are universal to those encountering a diversion, and while ample prior warning – or even previous experience – can mitigate against these feelings, that they are present to some degree is unavoidable</a:t>
            </a:r>
          </a:p>
          <a:p>
            <a:pPr marL="285750" marR="5080" lvl="0" indent="-285750" algn="l" defTabSz="914400" rtl="0" eaLnBrk="1" fontAlgn="auto" latinLnBrk="0" hangingPunct="1">
              <a:lnSpc>
                <a:spcPts val="2000"/>
              </a:lnSpc>
              <a:spcBef>
                <a:spcPts val="0"/>
              </a:spcBef>
              <a:spcAft>
                <a:spcPts val="400"/>
              </a:spcAft>
              <a:buClr>
                <a:srgbClr val="FF5200"/>
              </a:buClr>
              <a:buSzTx/>
              <a:buFont typeface="Arial" panose="020B0604020202020204" pitchFamily="34" charset="0"/>
              <a:buChar char="•"/>
              <a:tabLst/>
              <a:defRPr/>
            </a:pPr>
            <a:r>
              <a:rPr kumimoji="0" lang="en-US" sz="1700" b="0" i="0" u="none" strike="noStrike" kern="1200" cap="none" spc="10" normalizeH="0" baseline="0" noProof="0">
                <a:ln>
                  <a:noFill/>
                </a:ln>
                <a:solidFill>
                  <a:srgbClr val="685C45"/>
                </a:solidFill>
                <a:effectLst/>
                <a:uLnTx/>
                <a:uFillTx/>
                <a:latin typeface="Calibri"/>
                <a:ea typeface="+mn-ea"/>
                <a:cs typeface="Calibri Light"/>
              </a:rPr>
              <a:t>How these initial feelings might potentially develop follows a classic Stress Response model in many respects:</a:t>
            </a:r>
          </a:p>
        </p:txBody>
      </p:sp>
      <p:sp>
        <p:nvSpPr>
          <p:cNvPr id="8" name="object 4">
            <a:extLst>
              <a:ext uri="{FF2B5EF4-FFF2-40B4-BE49-F238E27FC236}">
                <a16:creationId xmlns:a16="http://schemas.microsoft.com/office/drawing/2014/main" id="{42EFB3DE-497A-96CF-AF31-33B140C60AE6}"/>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For most, the dominant immediate response when a diversion is initially encountered is frustrated resignation, paired with nervousness and trepidation as to what lies ahead</a:t>
            </a:r>
          </a:p>
        </p:txBody>
      </p:sp>
      <p:sp>
        <p:nvSpPr>
          <p:cNvPr id="9" name="object 2">
            <a:extLst>
              <a:ext uri="{FF2B5EF4-FFF2-40B4-BE49-F238E27FC236}">
                <a16:creationId xmlns:a16="http://schemas.microsoft.com/office/drawing/2014/main" id="{A3C08E6A-4C13-2A35-A672-D668DCBD1731}"/>
              </a:ext>
            </a:extLst>
          </p:cNvPr>
          <p:cNvSpPr txBox="1">
            <a:spLocks/>
          </p:cNvSpPr>
          <p:nvPr/>
        </p:nvSpPr>
        <p:spPr>
          <a:xfrm>
            <a:off x="466748" y="339161"/>
            <a:ext cx="7348182"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The impact on the driver of encountering a diversion</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object 4">
            <a:extLst>
              <a:ext uri="{FF2B5EF4-FFF2-40B4-BE49-F238E27FC236}">
                <a16:creationId xmlns:a16="http://schemas.microsoft.com/office/drawing/2014/main" id="{A53968C0-C5BC-868D-0F6F-E8F005AFC0F6}"/>
              </a:ext>
            </a:extLst>
          </p:cNvPr>
          <p:cNvSpPr txBox="1"/>
          <p:nvPr/>
        </p:nvSpPr>
        <p:spPr>
          <a:xfrm>
            <a:off x="11647930" y="6571106"/>
            <a:ext cx="144000"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lang="en-US" sz="1000" spc="-5" dirty="0">
                <a:solidFill>
                  <a:srgbClr val="685C45"/>
                </a:solidFill>
                <a:latin typeface="Calibri Light"/>
                <a:cs typeface="Calibri Light"/>
              </a:rPr>
              <a:t>34</a:t>
            </a:r>
            <a:endParaRPr kumimoji="0" sz="1000" b="0" i="0" u="none" strike="noStrike" kern="1200" cap="none" spc="0" normalizeH="0" baseline="0" noProof="0" dirty="0">
              <a:ln>
                <a:noFill/>
              </a:ln>
              <a:solidFill>
                <a:srgbClr val="685C45"/>
              </a:solidFill>
              <a:effectLst/>
              <a:uLnTx/>
              <a:uFillTx/>
              <a:latin typeface="Calibri Light"/>
              <a:ea typeface="+mn-ea"/>
              <a:cs typeface="Calibri Light"/>
            </a:endParaRPr>
          </a:p>
        </p:txBody>
      </p:sp>
      <p:sp>
        <p:nvSpPr>
          <p:cNvPr id="5" name="Arrow: Pentagon 4">
            <a:extLst>
              <a:ext uri="{FF2B5EF4-FFF2-40B4-BE49-F238E27FC236}">
                <a16:creationId xmlns:a16="http://schemas.microsoft.com/office/drawing/2014/main" id="{06094FEA-320D-EDDF-FFEA-A8DEF00D6D5B}"/>
              </a:ext>
            </a:extLst>
          </p:cNvPr>
          <p:cNvSpPr/>
          <p:nvPr/>
        </p:nvSpPr>
        <p:spPr>
          <a:xfrm>
            <a:off x="466748" y="3043899"/>
            <a:ext cx="2592000" cy="1764000"/>
          </a:xfrm>
          <a:prstGeom prst="homePlate">
            <a:avLst/>
          </a:prstGeom>
          <a:solidFill>
            <a:srgbClr val="FF5200">
              <a:alpha val="49804"/>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Physiological Response</a:t>
            </a:r>
            <a:endParaRPr lang="en-US" sz="240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e.g. increased heart rate, tenseness</a:t>
            </a: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Arrow: Pentagon 5">
            <a:extLst>
              <a:ext uri="{FF2B5EF4-FFF2-40B4-BE49-F238E27FC236}">
                <a16:creationId xmlns:a16="http://schemas.microsoft.com/office/drawing/2014/main" id="{BB4EEB36-3E24-E86F-D519-81B4420E28F4}"/>
              </a:ext>
            </a:extLst>
          </p:cNvPr>
          <p:cNvSpPr/>
          <p:nvPr/>
        </p:nvSpPr>
        <p:spPr>
          <a:xfrm>
            <a:off x="3377809" y="3043899"/>
            <a:ext cx="2592000" cy="1764000"/>
          </a:xfrm>
          <a:prstGeom prst="homePlate">
            <a:avLst/>
          </a:prstGeom>
          <a:solidFill>
            <a:srgbClr val="FF5200">
              <a:alpha val="67059"/>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Cognitive 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 e.g. worry, lapses in concentration, forgetfulness</a:t>
            </a: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Arrow: Pentagon 6">
            <a:extLst>
              <a:ext uri="{FF2B5EF4-FFF2-40B4-BE49-F238E27FC236}">
                <a16:creationId xmlns:a16="http://schemas.microsoft.com/office/drawing/2014/main" id="{5CCAE806-C850-B9D0-0477-32146E746E20}"/>
              </a:ext>
            </a:extLst>
          </p:cNvPr>
          <p:cNvSpPr/>
          <p:nvPr/>
        </p:nvSpPr>
        <p:spPr>
          <a:xfrm>
            <a:off x="6288870" y="3043899"/>
            <a:ext cx="2592000" cy="1764000"/>
          </a:xfrm>
          <a:prstGeom prst="homePlate">
            <a:avLst/>
          </a:prstGeom>
          <a:solidFill>
            <a:srgbClr val="FF5200">
              <a:alpha val="8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Emotional 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e.g. anger, sense of dread, exasperation</a:t>
            </a: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Arrow: Pentagon 9">
            <a:extLst>
              <a:ext uri="{FF2B5EF4-FFF2-40B4-BE49-F238E27FC236}">
                <a16:creationId xmlns:a16="http://schemas.microsoft.com/office/drawing/2014/main" id="{B8223751-56D5-7C6D-795B-9F23F86EA39C}"/>
              </a:ext>
            </a:extLst>
          </p:cNvPr>
          <p:cNvSpPr/>
          <p:nvPr/>
        </p:nvSpPr>
        <p:spPr>
          <a:xfrm>
            <a:off x="9199930" y="3043899"/>
            <a:ext cx="2592000" cy="1764000"/>
          </a:xfrm>
          <a:prstGeom prst="homePlate">
            <a:avLst/>
          </a:prstGeom>
          <a:solidFill>
            <a:srgbClr val="FF52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Behavioural Response</a:t>
            </a:r>
            <a:endParaRPr lang="en-US" sz="240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e.g. impatience, a need to rush or hurry</a:t>
            </a: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bject 4">
            <a:extLst>
              <a:ext uri="{FF2B5EF4-FFF2-40B4-BE49-F238E27FC236}">
                <a16:creationId xmlns:a16="http://schemas.microsoft.com/office/drawing/2014/main" id="{02F7A546-95CB-2477-20F2-4C6946D2DE42}"/>
              </a:ext>
            </a:extLst>
          </p:cNvPr>
          <p:cNvSpPr txBox="1"/>
          <p:nvPr/>
        </p:nvSpPr>
        <p:spPr>
          <a:xfrm>
            <a:off x="466748" y="5161502"/>
            <a:ext cx="11169555" cy="925894"/>
          </a:xfrm>
          <a:prstGeom prst="rect">
            <a:avLst/>
          </a:prstGeom>
          <a:ln>
            <a:noFill/>
          </a:ln>
        </p:spPr>
        <p:txBody>
          <a:bodyPr vert="horz" wrap="square" lIns="0" tIns="12065" rIns="0" bIns="0" rtlCol="0">
            <a:spAutoFit/>
          </a:bodyPr>
          <a:lstStyle/>
          <a:p>
            <a:pPr marL="297815" marR="229235" lvl="0" indent="-285750" algn="l" defTabSz="914400" rtl="0" eaLnBrk="1" fontAlgn="auto" latinLnBrk="0" hangingPunct="1">
              <a:lnSpc>
                <a:spcPct val="119300"/>
              </a:lnSpc>
              <a:spcBef>
                <a:spcPts val="95"/>
              </a:spcBef>
              <a:spcAft>
                <a:spcPts val="600"/>
              </a:spcAft>
              <a:buClr>
                <a:srgbClr val="FF5200"/>
              </a:buClr>
              <a:buSzTx/>
              <a:buFont typeface="Arial" panose="020B0604020202020204" pitchFamily="34" charset="0"/>
              <a:buChar char="•"/>
              <a:tabLst>
                <a:tab pos="299085" algn="l"/>
                <a:tab pos="299720" algn="l"/>
              </a:tabLst>
              <a:defRPr/>
            </a:pPr>
            <a:r>
              <a:rPr kumimoji="0" lang="en-US" sz="1700" i="0" u="none" strike="noStrike" kern="1200" cap="none" spc="5" normalizeH="0" baseline="0" noProof="0">
                <a:ln>
                  <a:noFill/>
                </a:ln>
                <a:effectLst/>
                <a:uLnTx/>
                <a:uFillTx/>
                <a:latin typeface="Calibri"/>
                <a:ea typeface="+mn-ea"/>
                <a:cs typeface="Calibri Light"/>
              </a:rPr>
              <a:t>To some degree the personality of the driver and the circumstances surrounding the journey will shape each individual driver’s response. </a:t>
            </a:r>
            <a:r>
              <a:rPr kumimoji="0" lang="en-US" sz="1700" b="1" i="0" u="none" strike="noStrike" kern="1200" cap="none" spc="5" normalizeH="0" baseline="0" noProof="0">
                <a:ln>
                  <a:noFill/>
                </a:ln>
                <a:effectLst/>
                <a:uLnTx/>
                <a:uFillTx/>
                <a:latin typeface="Calibri"/>
                <a:ea typeface="+mn-ea"/>
                <a:cs typeface="Calibri Light"/>
              </a:rPr>
              <a:t>However, it is incumbent on those implementing the diversion to put in place all reasonable measures to help the driver manage their response to the diversion </a:t>
            </a:r>
            <a:endParaRPr kumimoji="0" lang="en-US" sz="1700" b="0" i="0" u="none" strike="noStrike" kern="1200" cap="none" spc="5" normalizeH="0" baseline="0" noProof="0">
              <a:ln>
                <a:noFill/>
              </a:ln>
              <a:effectLst/>
              <a:uLnTx/>
              <a:uFillTx/>
              <a:latin typeface="Calibri"/>
              <a:ea typeface="+mn-ea"/>
              <a:cs typeface="Calibri Light"/>
            </a:endParaRPr>
          </a:p>
        </p:txBody>
      </p:sp>
    </p:spTree>
    <p:extLst>
      <p:ext uri="{BB962C8B-B14F-4D97-AF65-F5344CB8AC3E}">
        <p14:creationId xmlns:p14="http://schemas.microsoft.com/office/powerpoint/2010/main" val="2583931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42EFB3DE-497A-96CF-AF31-33B140C60AE6}"/>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lang="en-GB" spc="5" dirty="0">
                <a:solidFill>
                  <a:srgbClr val="685C45"/>
                </a:solidFill>
                <a:latin typeface="Calibri"/>
                <a:cs typeface="Calibri Light"/>
              </a:rPr>
              <a:t>Of paramount importance is that all is done to mitigate against a potentially life-threatening behavioural response</a:t>
            </a:r>
            <a:r>
              <a:rPr kumimoji="0" lang="en-GB" sz="1800" b="0" i="0" u="none" strike="noStrike" kern="1200" cap="none" spc="5" normalizeH="0" baseline="0" noProof="0" dirty="0">
                <a:ln>
                  <a:noFill/>
                </a:ln>
                <a:solidFill>
                  <a:srgbClr val="685C45"/>
                </a:solidFill>
                <a:effectLst/>
                <a:uLnTx/>
                <a:uFillTx/>
                <a:latin typeface="Calibri"/>
                <a:ea typeface="+mn-ea"/>
                <a:cs typeface="Calibri Light"/>
              </a:rPr>
              <a:t>. To do this effectively we must take into account numerous variables relating to the driver and their vehicle</a:t>
            </a:r>
          </a:p>
        </p:txBody>
      </p:sp>
      <p:sp>
        <p:nvSpPr>
          <p:cNvPr id="9" name="object 2">
            <a:extLst>
              <a:ext uri="{FF2B5EF4-FFF2-40B4-BE49-F238E27FC236}">
                <a16:creationId xmlns:a16="http://schemas.microsoft.com/office/drawing/2014/main" id="{A3C08E6A-4C13-2A35-A672-D668DCBD1731}"/>
              </a:ext>
            </a:extLst>
          </p:cNvPr>
          <p:cNvSpPr txBox="1">
            <a:spLocks/>
          </p:cNvSpPr>
          <p:nvPr/>
        </p:nvSpPr>
        <p:spPr>
          <a:xfrm>
            <a:off x="466748" y="339161"/>
            <a:ext cx="10826092" cy="443711"/>
          </a:xfrm>
          <a:prstGeom prst="rect">
            <a:avLst/>
          </a:prstGeom>
          <a:no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Helping drivers manage their response to the stress caused by a diversion</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 name="Speech Bubble: Rectangle with Corners Rounded 10">
            <a:extLst>
              <a:ext uri="{FF2B5EF4-FFF2-40B4-BE49-F238E27FC236}">
                <a16:creationId xmlns:a16="http://schemas.microsoft.com/office/drawing/2014/main" id="{D71AB179-49EF-828A-AAEE-600F7C47037A}"/>
              </a:ext>
            </a:extLst>
          </p:cNvPr>
          <p:cNvSpPr/>
          <p:nvPr/>
        </p:nvSpPr>
        <p:spPr>
          <a:xfrm>
            <a:off x="7519408" y="1930300"/>
            <a:ext cx="4093080" cy="2441174"/>
          </a:xfrm>
          <a:prstGeom prst="wedgeRoundRectCallout">
            <a:avLst>
              <a:gd name="adj1" fmla="val 55011"/>
              <a:gd name="adj2" fmla="val -3567"/>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4999"/>
              </a:lnSpc>
              <a:spcAft>
                <a:spcPts val="800"/>
              </a:spcAft>
              <a:defRPr/>
            </a:pPr>
            <a:r>
              <a:rPr lang="en-US" sz="1200" i="1" kern="100" dirty="0">
                <a:solidFill>
                  <a:prstClr val="white"/>
                </a:solidFill>
                <a:ea typeface="+mn-lt"/>
                <a:cs typeface="+mn-lt"/>
              </a:rPr>
              <a:t>“Whenever they're planning diversions, if they consider disabled groups, I mean get them round the table and get some advice, that would be really helpful. At least we would know all the research has been done before we went out; I mean at least 4% to 5% of people are disabled.​</a:t>
            </a:r>
          </a:p>
          <a:p>
            <a:pPr>
              <a:lnSpc>
                <a:spcPct val="114999"/>
              </a:lnSpc>
              <a:spcAft>
                <a:spcPts val="800"/>
              </a:spcAft>
              <a:defRPr/>
            </a:pPr>
            <a:r>
              <a:rPr lang="en-US" sz="1200" i="1" kern="100" dirty="0">
                <a:solidFill>
                  <a:prstClr val="white"/>
                </a:solidFill>
                <a:ea typeface="+mn-lt"/>
                <a:cs typeface="+mn-lt"/>
              </a:rPr>
              <a:t>We need facilities put in place more than anything, a place for people with bladder problems like myself when I'm driving. I need to stop at least every 45 minutes otherwise I would struggle."</a:t>
            </a:r>
            <a:endParaRPr lang="en-US" sz="1200" i="1" dirty="0">
              <a:solidFill>
                <a:prstClr val="white"/>
              </a:solidFill>
              <a:ea typeface="Calibri"/>
              <a:cs typeface="Calibri"/>
            </a:endParaRPr>
          </a:p>
          <a:p>
            <a:pPr algn="r">
              <a:lnSpc>
                <a:spcPct val="114999"/>
              </a:lnSpc>
              <a:spcAft>
                <a:spcPts val="800"/>
              </a:spcAft>
              <a:defRPr/>
            </a:pPr>
            <a:r>
              <a:rPr lang="en-US" sz="1200" kern="100" dirty="0">
                <a:solidFill>
                  <a:prstClr val="white"/>
                </a:solidFill>
                <a:ea typeface="Calibri"/>
                <a:cs typeface="Calibri"/>
              </a:rPr>
              <a:t>Disabled driver, East Midlands</a:t>
            </a:r>
            <a:endParaRPr lang="en-US" dirty="0">
              <a:solidFill>
                <a:prstClr val="white"/>
              </a:solidFill>
              <a:ea typeface="Calibri"/>
              <a:cs typeface="Calibri"/>
            </a:endParaRPr>
          </a:p>
        </p:txBody>
      </p:sp>
      <p:sp>
        <p:nvSpPr>
          <p:cNvPr id="3" name="object 4">
            <a:extLst>
              <a:ext uri="{FF2B5EF4-FFF2-40B4-BE49-F238E27FC236}">
                <a16:creationId xmlns:a16="http://schemas.microsoft.com/office/drawing/2014/main" id="{A53968C0-C5BC-868D-0F6F-E8F005AFC0F6}"/>
              </a:ext>
            </a:extLst>
          </p:cNvPr>
          <p:cNvSpPr txBox="1"/>
          <p:nvPr/>
        </p:nvSpPr>
        <p:spPr>
          <a:xfrm>
            <a:off x="11647930" y="6571106"/>
            <a:ext cx="144000"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lang="en-US" sz="1000" spc="-5" dirty="0">
                <a:solidFill>
                  <a:srgbClr val="685C45"/>
                </a:solidFill>
                <a:latin typeface="Calibri Light"/>
                <a:cs typeface="Calibri Light"/>
              </a:rPr>
              <a:t>35</a:t>
            </a:r>
            <a:endParaRPr kumimoji="0" sz="1000" b="0" i="0" u="none" strike="noStrike" kern="1200" cap="none" spc="0" normalizeH="0" baseline="0" noProof="0" dirty="0">
              <a:ln>
                <a:noFill/>
              </a:ln>
              <a:solidFill>
                <a:srgbClr val="685C45"/>
              </a:solidFill>
              <a:effectLst/>
              <a:uLnTx/>
              <a:uFillTx/>
              <a:latin typeface="Calibri Light"/>
              <a:ea typeface="+mn-ea"/>
              <a:cs typeface="Calibri Light"/>
            </a:endParaRPr>
          </a:p>
        </p:txBody>
      </p:sp>
      <p:pic>
        <p:nvPicPr>
          <p:cNvPr id="13" name="Picture 12">
            <a:extLst>
              <a:ext uri="{FF2B5EF4-FFF2-40B4-BE49-F238E27FC236}">
                <a16:creationId xmlns:a16="http://schemas.microsoft.com/office/drawing/2014/main" id="{650EE1A2-0321-D971-6627-6FD0886B5522}"/>
              </a:ext>
            </a:extLst>
          </p:cNvPr>
          <p:cNvPicPr>
            <a:picLocks noChangeAspect="1"/>
          </p:cNvPicPr>
          <p:nvPr/>
        </p:nvPicPr>
        <p:blipFill rotWithShape="1">
          <a:blip r:embed="rId2"/>
          <a:srcRect t="23314" b="26155"/>
          <a:stretch/>
        </p:blipFill>
        <p:spPr>
          <a:xfrm>
            <a:off x="707177" y="4816001"/>
            <a:ext cx="1296000" cy="737469"/>
          </a:xfrm>
          <a:prstGeom prst="rect">
            <a:avLst/>
          </a:prstGeom>
        </p:spPr>
      </p:pic>
      <p:pic>
        <p:nvPicPr>
          <p:cNvPr id="15" name="Picture 14">
            <a:extLst>
              <a:ext uri="{FF2B5EF4-FFF2-40B4-BE49-F238E27FC236}">
                <a16:creationId xmlns:a16="http://schemas.microsoft.com/office/drawing/2014/main" id="{C327C72C-5452-AB7D-6D10-6EFDBB35C711}"/>
              </a:ext>
            </a:extLst>
          </p:cNvPr>
          <p:cNvPicPr>
            <a:picLocks noChangeAspect="1"/>
          </p:cNvPicPr>
          <p:nvPr/>
        </p:nvPicPr>
        <p:blipFill rotWithShape="1">
          <a:blip r:embed="rId3"/>
          <a:srcRect t="9998" b="15473"/>
          <a:stretch/>
        </p:blipFill>
        <p:spPr>
          <a:xfrm flipH="1">
            <a:off x="867714" y="5819918"/>
            <a:ext cx="974925" cy="648000"/>
          </a:xfrm>
          <a:prstGeom prst="rect">
            <a:avLst/>
          </a:prstGeom>
        </p:spPr>
      </p:pic>
      <p:pic>
        <p:nvPicPr>
          <p:cNvPr id="18" name="Picture 17">
            <a:extLst>
              <a:ext uri="{FF2B5EF4-FFF2-40B4-BE49-F238E27FC236}">
                <a16:creationId xmlns:a16="http://schemas.microsoft.com/office/drawing/2014/main" id="{3CF39102-EACD-BC54-9424-F813B0778611}"/>
              </a:ext>
            </a:extLst>
          </p:cNvPr>
          <p:cNvPicPr>
            <a:picLocks noChangeAspect="1"/>
          </p:cNvPicPr>
          <p:nvPr/>
        </p:nvPicPr>
        <p:blipFill rotWithShape="1">
          <a:blip r:embed="rId4">
            <a:duotone>
              <a:schemeClr val="accent4">
                <a:shade val="45000"/>
                <a:satMod val="135000"/>
              </a:schemeClr>
              <a:prstClr val="white"/>
            </a:duotone>
          </a:blip>
          <a:srcRect l="11097" t="11415" r="11878" b="19690"/>
          <a:stretch/>
        </p:blipFill>
        <p:spPr>
          <a:xfrm>
            <a:off x="941177" y="3849642"/>
            <a:ext cx="828000" cy="799860"/>
          </a:xfrm>
          <a:prstGeom prst="rect">
            <a:avLst/>
          </a:prstGeom>
        </p:spPr>
      </p:pic>
      <p:pic>
        <p:nvPicPr>
          <p:cNvPr id="19" name="Picture 18">
            <a:extLst>
              <a:ext uri="{FF2B5EF4-FFF2-40B4-BE49-F238E27FC236}">
                <a16:creationId xmlns:a16="http://schemas.microsoft.com/office/drawing/2014/main" id="{F21251A7-0A87-A3CA-3E27-F946EF3208C1}"/>
              </a:ext>
            </a:extLst>
          </p:cNvPr>
          <p:cNvPicPr>
            <a:picLocks noChangeAspect="1"/>
          </p:cNvPicPr>
          <p:nvPr/>
        </p:nvPicPr>
        <p:blipFill rotWithShape="1">
          <a:blip r:embed="rId5">
            <a:duotone>
              <a:schemeClr val="accent4">
                <a:shade val="45000"/>
                <a:satMod val="135000"/>
              </a:schemeClr>
              <a:prstClr val="white"/>
            </a:duotone>
          </a:blip>
          <a:srcRect l="10577" t="19538" r="11200" b="25186"/>
          <a:stretch/>
        </p:blipFill>
        <p:spPr>
          <a:xfrm>
            <a:off x="743177" y="2738944"/>
            <a:ext cx="1224000" cy="864943"/>
          </a:xfrm>
          <a:prstGeom prst="rect">
            <a:avLst/>
          </a:prstGeom>
        </p:spPr>
      </p:pic>
      <p:pic>
        <p:nvPicPr>
          <p:cNvPr id="20" name="Picture 19">
            <a:extLst>
              <a:ext uri="{FF2B5EF4-FFF2-40B4-BE49-F238E27FC236}">
                <a16:creationId xmlns:a16="http://schemas.microsoft.com/office/drawing/2014/main" id="{55B53C26-E34D-6CD3-6095-2570CC2F4909}"/>
              </a:ext>
            </a:extLst>
          </p:cNvPr>
          <p:cNvPicPr>
            <a:picLocks noChangeAspect="1"/>
          </p:cNvPicPr>
          <p:nvPr/>
        </p:nvPicPr>
        <p:blipFill>
          <a:blip r:embed="rId6">
            <a:duotone>
              <a:schemeClr val="accent4">
                <a:shade val="45000"/>
                <a:satMod val="135000"/>
              </a:schemeClr>
              <a:prstClr val="white"/>
            </a:duotone>
          </a:blip>
          <a:stretch>
            <a:fillRect/>
          </a:stretch>
        </p:blipFill>
        <p:spPr>
          <a:xfrm>
            <a:off x="913596" y="1665285"/>
            <a:ext cx="883162" cy="1008000"/>
          </a:xfrm>
          <a:prstGeom prst="rect">
            <a:avLst/>
          </a:prstGeom>
        </p:spPr>
      </p:pic>
      <p:cxnSp>
        <p:nvCxnSpPr>
          <p:cNvPr id="23" name="Straight Connector 22">
            <a:extLst>
              <a:ext uri="{FF2B5EF4-FFF2-40B4-BE49-F238E27FC236}">
                <a16:creationId xmlns:a16="http://schemas.microsoft.com/office/drawing/2014/main" id="{3A9146A1-3FBE-D480-B493-F92B168CDCFC}"/>
              </a:ext>
            </a:extLst>
          </p:cNvPr>
          <p:cNvCxnSpPr>
            <a:cxnSpLocks/>
          </p:cNvCxnSpPr>
          <p:nvPr/>
        </p:nvCxnSpPr>
        <p:spPr>
          <a:xfrm flipV="1">
            <a:off x="466748" y="2707580"/>
            <a:ext cx="644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D314DE-9E68-2B7B-80E0-DA0311410F83}"/>
              </a:ext>
            </a:extLst>
          </p:cNvPr>
          <p:cNvCxnSpPr>
            <a:cxnSpLocks/>
          </p:cNvCxnSpPr>
          <p:nvPr/>
        </p:nvCxnSpPr>
        <p:spPr>
          <a:xfrm flipV="1">
            <a:off x="466748" y="3715705"/>
            <a:ext cx="644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1197CC-4A13-2ACD-3A1C-F4DC4E262255}"/>
              </a:ext>
            </a:extLst>
          </p:cNvPr>
          <p:cNvCxnSpPr>
            <a:cxnSpLocks/>
          </p:cNvCxnSpPr>
          <p:nvPr/>
        </p:nvCxnSpPr>
        <p:spPr>
          <a:xfrm flipV="1">
            <a:off x="466748" y="4723824"/>
            <a:ext cx="644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1564EBD-660A-FA6D-3B4F-9E84A494B741}"/>
              </a:ext>
            </a:extLst>
          </p:cNvPr>
          <p:cNvCxnSpPr>
            <a:cxnSpLocks/>
          </p:cNvCxnSpPr>
          <p:nvPr/>
        </p:nvCxnSpPr>
        <p:spPr>
          <a:xfrm flipV="1">
            <a:off x="466748" y="5668158"/>
            <a:ext cx="6444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3" name="object 4">
            <a:extLst>
              <a:ext uri="{FF2B5EF4-FFF2-40B4-BE49-F238E27FC236}">
                <a16:creationId xmlns:a16="http://schemas.microsoft.com/office/drawing/2014/main" id="{ECD86A75-1505-6987-688A-382480C94D5F}"/>
              </a:ext>
            </a:extLst>
          </p:cNvPr>
          <p:cNvSpPr txBox="1"/>
          <p:nvPr/>
        </p:nvSpPr>
        <p:spPr>
          <a:xfrm>
            <a:off x="2405417" y="1717358"/>
            <a:ext cx="4608000" cy="872162"/>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lang="en-GB" sz="1600" spc="5" dirty="0">
                <a:solidFill>
                  <a:srgbClr val="685C45"/>
                </a:solidFill>
                <a:latin typeface="Calibri"/>
                <a:cs typeface="Calibri Light"/>
              </a:rPr>
              <a:t>Highly dependent on the nature of the disability, but access to rest areas and well-lit routes – due to concerns over vulnerability – are key considerations</a:t>
            </a:r>
            <a:endParaRPr kumimoji="0" lang="en-GB" sz="1600" b="0" i="0" u="none" strike="noStrike" kern="1200" cap="none" spc="5" normalizeH="0" baseline="0" noProof="0" dirty="0">
              <a:ln>
                <a:noFill/>
              </a:ln>
              <a:solidFill>
                <a:srgbClr val="685C45"/>
              </a:solidFill>
              <a:effectLst/>
              <a:uLnTx/>
              <a:uFillTx/>
              <a:latin typeface="Calibri"/>
              <a:ea typeface="+mn-ea"/>
              <a:cs typeface="Calibri Light"/>
            </a:endParaRPr>
          </a:p>
        </p:txBody>
      </p:sp>
      <p:sp>
        <p:nvSpPr>
          <p:cNvPr id="34" name="object 4">
            <a:extLst>
              <a:ext uri="{FF2B5EF4-FFF2-40B4-BE49-F238E27FC236}">
                <a16:creationId xmlns:a16="http://schemas.microsoft.com/office/drawing/2014/main" id="{BB58A81F-3076-4C32-0805-789B44804BE3}"/>
              </a:ext>
            </a:extLst>
          </p:cNvPr>
          <p:cNvSpPr txBox="1"/>
          <p:nvPr/>
        </p:nvSpPr>
        <p:spPr>
          <a:xfrm>
            <a:off x="2394930" y="2787634"/>
            <a:ext cx="4608000" cy="872162"/>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lang="en-GB" sz="1600" spc="5" dirty="0">
                <a:solidFill>
                  <a:srgbClr val="685C45"/>
                </a:solidFill>
                <a:latin typeface="Calibri"/>
                <a:cs typeface="Calibri Light"/>
              </a:rPr>
              <a:t>Again, access to rest areas, refreshments, toilets and baby-changing facilities are important to young families</a:t>
            </a:r>
            <a:endParaRPr kumimoji="0" lang="en-GB" sz="1600" b="0" i="0" u="none" strike="noStrike" kern="1200" cap="none" spc="5" normalizeH="0" baseline="0" noProof="0" dirty="0">
              <a:ln>
                <a:noFill/>
              </a:ln>
              <a:solidFill>
                <a:srgbClr val="685C45"/>
              </a:solidFill>
              <a:effectLst/>
              <a:uLnTx/>
              <a:uFillTx/>
              <a:latin typeface="Calibri"/>
              <a:ea typeface="+mn-ea"/>
              <a:cs typeface="Calibri Light"/>
            </a:endParaRPr>
          </a:p>
        </p:txBody>
      </p:sp>
      <p:sp>
        <p:nvSpPr>
          <p:cNvPr id="35" name="object 4">
            <a:extLst>
              <a:ext uri="{FF2B5EF4-FFF2-40B4-BE49-F238E27FC236}">
                <a16:creationId xmlns:a16="http://schemas.microsoft.com/office/drawing/2014/main" id="{D8A1E932-5EFC-1BCA-77B3-DAF4D42CD008}"/>
              </a:ext>
            </a:extLst>
          </p:cNvPr>
          <p:cNvSpPr txBox="1"/>
          <p:nvPr/>
        </p:nvSpPr>
        <p:spPr>
          <a:xfrm>
            <a:off x="2405417" y="3777516"/>
            <a:ext cx="4608000" cy="872162"/>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US" sz="1600" b="0" i="0" u="none" strike="noStrike" kern="1200" cap="none" spc="5" normalizeH="0" baseline="0" noProof="0" dirty="0">
                <a:ln>
                  <a:noFill/>
                </a:ln>
                <a:solidFill>
                  <a:srgbClr val="685C45"/>
                </a:solidFill>
                <a:effectLst/>
                <a:uLnTx/>
                <a:uFillTx/>
                <a:latin typeface="Calibri"/>
                <a:ea typeface="+mn-ea"/>
                <a:cs typeface="Calibri Light"/>
              </a:rPr>
              <a:t>T</a:t>
            </a:r>
            <a:r>
              <a:rPr kumimoji="0" lang="en-GB" sz="1600" b="0" i="0" u="none" strike="noStrike" kern="1200" cap="none" spc="5" normalizeH="0" baseline="0" noProof="0" dirty="0">
                <a:ln>
                  <a:noFill/>
                </a:ln>
                <a:solidFill>
                  <a:srgbClr val="685C45"/>
                </a:solidFill>
                <a:effectLst/>
                <a:uLnTx/>
                <a:uFillTx/>
                <a:latin typeface="Calibri"/>
                <a:ea typeface="+mn-ea"/>
                <a:cs typeface="Calibri Light"/>
              </a:rPr>
              <a:t>he availability of charging points along lengthy diversions is becoming an increasingly necessary consideration in respect of EV drivers</a:t>
            </a:r>
          </a:p>
        </p:txBody>
      </p:sp>
      <p:sp>
        <p:nvSpPr>
          <p:cNvPr id="36" name="object 4">
            <a:extLst>
              <a:ext uri="{FF2B5EF4-FFF2-40B4-BE49-F238E27FC236}">
                <a16:creationId xmlns:a16="http://schemas.microsoft.com/office/drawing/2014/main" id="{C7D85E5D-2281-36F5-C9CE-ACAAFB817C00}"/>
              </a:ext>
            </a:extLst>
          </p:cNvPr>
          <p:cNvSpPr txBox="1"/>
          <p:nvPr/>
        </p:nvSpPr>
        <p:spPr>
          <a:xfrm>
            <a:off x="2405417" y="4738021"/>
            <a:ext cx="4608000" cy="872162"/>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lang="en-US" sz="1600" spc="5" dirty="0">
                <a:solidFill>
                  <a:srgbClr val="685C45"/>
                </a:solidFill>
                <a:latin typeface="Calibri"/>
                <a:cs typeface="Calibri Light"/>
              </a:rPr>
              <a:t>Routing that avoids narrow roads, width restrictions, low bridges and/or compact town </a:t>
            </a:r>
            <a:r>
              <a:rPr lang="en-GB" sz="1600" spc="5" dirty="0">
                <a:solidFill>
                  <a:srgbClr val="685C45"/>
                </a:solidFill>
                <a:latin typeface="Calibri"/>
                <a:cs typeface="Calibri Light"/>
              </a:rPr>
              <a:t>centres</a:t>
            </a:r>
            <a:r>
              <a:rPr lang="en-US" sz="1600" spc="5" dirty="0">
                <a:solidFill>
                  <a:srgbClr val="685C45"/>
                </a:solidFill>
                <a:latin typeface="Calibri"/>
                <a:cs typeface="Calibri Light"/>
              </a:rPr>
              <a:t> is important to HGV drivers</a:t>
            </a:r>
            <a:endParaRPr kumimoji="0" lang="en-GB" sz="1600" b="0" i="0" u="none" strike="noStrike" kern="1200" cap="none" spc="5" normalizeH="0" baseline="0" noProof="0" dirty="0">
              <a:ln>
                <a:noFill/>
              </a:ln>
              <a:solidFill>
                <a:srgbClr val="685C45"/>
              </a:solidFill>
              <a:effectLst/>
              <a:uLnTx/>
              <a:uFillTx/>
              <a:latin typeface="Calibri"/>
              <a:ea typeface="+mn-ea"/>
              <a:cs typeface="Calibri Light"/>
            </a:endParaRPr>
          </a:p>
        </p:txBody>
      </p:sp>
      <p:sp>
        <p:nvSpPr>
          <p:cNvPr id="37" name="object 4">
            <a:extLst>
              <a:ext uri="{FF2B5EF4-FFF2-40B4-BE49-F238E27FC236}">
                <a16:creationId xmlns:a16="http://schemas.microsoft.com/office/drawing/2014/main" id="{D173FF85-1958-AA35-3269-BE8CA8AB8E40}"/>
              </a:ext>
            </a:extLst>
          </p:cNvPr>
          <p:cNvSpPr txBox="1"/>
          <p:nvPr/>
        </p:nvSpPr>
        <p:spPr>
          <a:xfrm>
            <a:off x="2394930" y="5710690"/>
            <a:ext cx="4608000" cy="872162"/>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lang="en-US" sz="1600" spc="5" dirty="0">
                <a:solidFill>
                  <a:srgbClr val="685C45"/>
                </a:solidFill>
                <a:latin typeface="Calibri"/>
                <a:cs typeface="Calibri Light"/>
              </a:rPr>
              <a:t>While diversion routes can be easier in certain respects for motorcyclists, poor conditions – e.g. potholes – can be highly dangerous</a:t>
            </a:r>
            <a:endParaRPr kumimoji="0" lang="en-GB" sz="1600" b="0" i="0" u="none" strike="noStrike" kern="1200" cap="none" spc="5" normalizeH="0" baseline="0" noProof="0" dirty="0">
              <a:ln>
                <a:noFill/>
              </a:ln>
              <a:solidFill>
                <a:srgbClr val="685C45"/>
              </a:solidFill>
              <a:effectLst/>
              <a:uLnTx/>
              <a:uFillTx/>
              <a:latin typeface="Calibri"/>
              <a:ea typeface="+mn-ea"/>
              <a:cs typeface="Calibri Light"/>
            </a:endParaRPr>
          </a:p>
        </p:txBody>
      </p:sp>
      <p:sp>
        <p:nvSpPr>
          <p:cNvPr id="38" name="Speech Bubble: Rectangle with Corners Rounded 37">
            <a:extLst>
              <a:ext uri="{FF2B5EF4-FFF2-40B4-BE49-F238E27FC236}">
                <a16:creationId xmlns:a16="http://schemas.microsoft.com/office/drawing/2014/main" id="{1D825A89-3E5F-7805-82AC-07586E1842C1}"/>
              </a:ext>
            </a:extLst>
          </p:cNvPr>
          <p:cNvSpPr/>
          <p:nvPr/>
        </p:nvSpPr>
        <p:spPr>
          <a:xfrm>
            <a:off x="7519409" y="4573780"/>
            <a:ext cx="4093080" cy="1535136"/>
          </a:xfrm>
          <a:prstGeom prst="wedgeRoundRectCallout">
            <a:avLst>
              <a:gd name="adj1" fmla="val 55011"/>
              <a:gd name="adj2" fmla="val -3567"/>
              <a:gd name="adj3" fmla="val 1666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4999"/>
              </a:lnSpc>
              <a:spcAft>
                <a:spcPts val="800"/>
              </a:spcAft>
            </a:pPr>
            <a:r>
              <a:rPr lang="en-GB" sz="1200" i="1" kern="100">
                <a:solidFill>
                  <a:prstClr val="white"/>
                </a:solidFill>
                <a:ea typeface="+mn-lt"/>
                <a:cs typeface="+mn-lt"/>
              </a:rPr>
              <a:t>“If there was traffic and diversions, you're sitting there in the traffic thinking, ‘Oh my gosh, is this going to get me home?’ And obviously, with electricity points, the hookups are very rare. You have to find them and you have to sit and wait while your car's charging.”</a:t>
            </a:r>
          </a:p>
          <a:p>
            <a:pPr algn="r">
              <a:lnSpc>
                <a:spcPct val="114999"/>
              </a:lnSpc>
              <a:spcAft>
                <a:spcPts val="800"/>
              </a:spcAft>
            </a:pPr>
            <a:r>
              <a:rPr lang="en-GB" sz="1200" kern="100">
                <a:solidFill>
                  <a:prstClr val="white"/>
                </a:solidFill>
                <a:ea typeface="+mn-lt"/>
                <a:cs typeface="+mn-lt"/>
              </a:rPr>
              <a:t>East, Leisure, Infrequent</a:t>
            </a:r>
          </a:p>
        </p:txBody>
      </p:sp>
    </p:spTree>
    <p:extLst>
      <p:ext uri="{BB962C8B-B14F-4D97-AF65-F5344CB8AC3E}">
        <p14:creationId xmlns:p14="http://schemas.microsoft.com/office/powerpoint/2010/main" val="1629721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29756" y="3145938"/>
            <a:ext cx="2555843" cy="566822"/>
          </a:xfrm>
          <a:prstGeom prst="rect">
            <a:avLst/>
          </a:prstGeom>
        </p:spPr>
        <p:txBody>
          <a:bodyPr vert="horz" wrap="square" lIns="0" tIns="12700" rIns="0" bIns="0" rtlCol="0">
            <a:spAutoFit/>
          </a:bodyPr>
          <a:lstStyle/>
          <a:p>
            <a:pPr marL="12700">
              <a:lnSpc>
                <a:spcPct val="100000"/>
              </a:lnSpc>
              <a:spcBef>
                <a:spcPts val="100"/>
              </a:spcBef>
            </a:pPr>
            <a:r>
              <a:rPr lang="en-US" spc="-45" dirty="0"/>
              <a:t>Conclusions</a:t>
            </a:r>
            <a:endParaRPr spc="-50" dirty="0"/>
          </a:p>
        </p:txBody>
      </p:sp>
      <p:pic>
        <p:nvPicPr>
          <p:cNvPr id="3" name="Picture 2">
            <a:extLst>
              <a:ext uri="{FF2B5EF4-FFF2-40B4-BE49-F238E27FC236}">
                <a16:creationId xmlns:a16="http://schemas.microsoft.com/office/drawing/2014/main" id="{7AE77BE6-0A03-F527-C4DA-DB0261FA5F33}"/>
              </a:ext>
            </a:extLst>
          </p:cNvPr>
          <p:cNvPicPr>
            <a:picLocks noChangeAspect="1"/>
          </p:cNvPicPr>
          <p:nvPr/>
        </p:nvPicPr>
        <p:blipFill rotWithShape="1">
          <a:blip r:embed="rId3"/>
          <a:srcRect t="11905" b="12441"/>
          <a:stretch/>
        </p:blipFill>
        <p:spPr>
          <a:xfrm>
            <a:off x="7858156" y="2993581"/>
            <a:ext cx="1152000" cy="871536"/>
          </a:xfrm>
          <a:prstGeom prst="rect">
            <a:avLst/>
          </a:prstGeom>
        </p:spPr>
      </p:pic>
    </p:spTree>
    <p:extLst>
      <p:ext uri="{BB962C8B-B14F-4D97-AF65-F5344CB8AC3E}">
        <p14:creationId xmlns:p14="http://schemas.microsoft.com/office/powerpoint/2010/main" val="3700235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DF16EE-9361-388E-F836-60638CFDCE0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D35E093-DDA5-2244-4969-4AA5AB35AB47}"/>
              </a:ext>
            </a:extLst>
          </p:cNvPr>
          <p:cNvPicPr>
            <a:picLocks noChangeAspect="1"/>
          </p:cNvPicPr>
          <p:nvPr/>
        </p:nvPicPr>
        <p:blipFill>
          <a:blip r:embed="rId3">
            <a:biLevel thresh="25000"/>
          </a:blip>
          <a:stretch>
            <a:fillRect/>
          </a:stretch>
        </p:blipFill>
        <p:spPr>
          <a:xfrm>
            <a:off x="11408211" y="55661"/>
            <a:ext cx="756000" cy="567000"/>
          </a:xfrm>
          <a:prstGeom prst="rect">
            <a:avLst/>
          </a:prstGeom>
        </p:spPr>
      </p:pic>
      <p:sp>
        <p:nvSpPr>
          <p:cNvPr id="7" name="object 2">
            <a:extLst>
              <a:ext uri="{FF2B5EF4-FFF2-40B4-BE49-F238E27FC236}">
                <a16:creationId xmlns:a16="http://schemas.microsoft.com/office/drawing/2014/main" id="{E40715CB-6A32-FF95-4D67-9C0B1EF89D50}"/>
              </a:ext>
            </a:extLst>
          </p:cNvPr>
          <p:cNvSpPr txBox="1">
            <a:spLocks/>
          </p:cNvSpPr>
          <p:nvPr/>
        </p:nvSpPr>
        <p:spPr>
          <a:xfrm>
            <a:off x="466749" y="360045"/>
            <a:ext cx="4680000" cy="444352"/>
          </a:xfrm>
          <a:prstGeom prst="rect">
            <a:avLst/>
          </a:prstGeom>
          <a:noFill/>
        </p:spPr>
        <p:txBody>
          <a:bodyPr vert="horz" wrap="square" lIns="0" tIns="13335" rIns="0" bIns="0" rtlCol="0" anchor="b" anchorCtr="0">
            <a:spAutoFit/>
          </a:bodyPr>
          <a:lstStyle>
            <a:lvl1pPr marL="0" algn="l" defTabSz="914400" rtl="0" eaLnBrk="1" latinLnBrk="0" hangingPunct="1">
              <a:lnSpc>
                <a:spcPts val="2900"/>
              </a:lnSpc>
              <a:spcBef>
                <a:spcPct val="0"/>
              </a:spcBef>
              <a:buNone/>
              <a:defRPr lang="en-GB" sz="3600" b="0" i="0" kern="1200" spc="-50" baseline="0">
                <a:solidFill>
                  <a:srgbClr val="FF5200"/>
                </a:solidFill>
                <a:latin typeface="Calibri Light"/>
                <a:ea typeface="+mj-ea"/>
                <a:cs typeface="Calibri Light"/>
              </a:defRPr>
            </a:lvl1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2800" b="0" i="0" u="none" strike="noStrike" kern="1200" cap="none" spc="-50" normalizeH="0" baseline="0" noProof="0" dirty="0">
                <a:ln>
                  <a:noFill/>
                </a:ln>
                <a:solidFill>
                  <a:srgbClr val="FF5200"/>
                </a:solidFill>
                <a:effectLst/>
                <a:uLnTx/>
                <a:uFillTx/>
                <a:latin typeface="Calibri Light" panose="020F0302020204030204" pitchFamily="34" charset="0"/>
                <a:ea typeface="+mj-ea"/>
                <a:cs typeface="Calibri Light" panose="020F0302020204030204" pitchFamily="34" charset="0"/>
              </a:rPr>
              <a:t>Conclusions – key themes</a:t>
            </a:r>
          </a:p>
        </p:txBody>
      </p:sp>
      <p:sp>
        <p:nvSpPr>
          <p:cNvPr id="8" name="object 4">
            <a:extLst>
              <a:ext uri="{FF2B5EF4-FFF2-40B4-BE49-F238E27FC236}">
                <a16:creationId xmlns:a16="http://schemas.microsoft.com/office/drawing/2014/main" id="{4FCC189E-9491-B068-A5A8-F8134C51962E}"/>
              </a:ext>
            </a:extLst>
          </p:cNvPr>
          <p:cNvSpPr txBox="1"/>
          <p:nvPr/>
        </p:nvSpPr>
        <p:spPr>
          <a:xfrm>
            <a:off x="466749" y="889680"/>
            <a:ext cx="8058584" cy="3816000"/>
          </a:xfrm>
          <a:prstGeom prst="rect">
            <a:avLst/>
          </a:prstGeom>
          <a:noFill/>
        </p:spPr>
        <p:txBody>
          <a:bodyPr vert="horz" wrap="square" lIns="0" tIns="12065" rIns="0" bIns="0" rtlCol="0">
            <a:spAutoFit/>
          </a:bodyPr>
          <a:lstStyle/>
          <a:p>
            <a:pPr marL="297815" marR="229235" lvl="0" indent="-285750" algn="l" defTabSz="914400" rtl="0" eaLnBrk="1" fontAlgn="auto" latinLnBrk="0" hangingPunct="1">
              <a:lnSpc>
                <a:spcPct val="119300"/>
              </a:lnSpc>
              <a:spcBef>
                <a:spcPts val="95"/>
              </a:spcBef>
              <a:spcAft>
                <a:spcPts val="200"/>
              </a:spcAft>
              <a:buClr>
                <a:srgbClr val="FF5200"/>
              </a:buClr>
              <a:buSzTx/>
              <a:buFont typeface="Arial" panose="020B0604020202020204" pitchFamily="34" charset="0"/>
              <a:buChar char="•"/>
              <a:tabLst>
                <a:tab pos="299085" algn="l"/>
                <a:tab pos="299720" algn="l"/>
              </a:tabLst>
              <a:defRPr/>
            </a:pPr>
            <a:r>
              <a:rPr lang="en-US" spc="5" dirty="0">
                <a:solidFill>
                  <a:srgbClr val="685C45"/>
                </a:solidFill>
                <a:latin typeface="Calibri"/>
                <a:cs typeface="Calibri Light"/>
              </a:rPr>
              <a:t>For the most part</a:t>
            </a:r>
            <a:r>
              <a:rPr lang="en-US" b="1" spc="5" dirty="0">
                <a:solidFill>
                  <a:srgbClr val="685C45"/>
                </a:solidFill>
                <a:latin typeface="Calibri"/>
                <a:cs typeface="Calibri Light"/>
              </a:rPr>
              <a:t>, drivers are sympathetic to the fact that roadworks need to be conducted from time to time </a:t>
            </a:r>
            <a:r>
              <a:rPr lang="en-US" spc="5" dirty="0">
                <a:solidFill>
                  <a:srgbClr val="685C45"/>
                </a:solidFill>
                <a:latin typeface="Calibri"/>
                <a:cs typeface="Calibri Light"/>
              </a:rPr>
              <a:t>and diversions put in place as a result</a:t>
            </a:r>
          </a:p>
          <a:p>
            <a:pPr marL="755015" marR="229235" lvl="1" indent="-285750">
              <a:lnSpc>
                <a:spcPct val="119300"/>
              </a:lnSpc>
              <a:spcBef>
                <a:spcPts val="95"/>
              </a:spcBef>
              <a:spcAft>
                <a:spcPts val="1000"/>
              </a:spcAft>
              <a:buClr>
                <a:srgbClr val="FF5200"/>
              </a:buClr>
              <a:buFont typeface="Arial" panose="020B0604020202020204" pitchFamily="34" charset="0"/>
              <a:buChar char="•"/>
              <a:tabLst>
                <a:tab pos="299085" algn="l"/>
                <a:tab pos="299720" algn="l"/>
              </a:tabLst>
              <a:defRPr/>
            </a:pPr>
            <a:r>
              <a:rPr lang="en-US" sz="1700" spc="5" dirty="0">
                <a:solidFill>
                  <a:srgbClr val="685C45"/>
                </a:solidFill>
                <a:latin typeface="Calibri"/>
                <a:cs typeface="Calibri Light"/>
              </a:rPr>
              <a:t>That road traffic volume is in itself a major issue for drivers sub-consciously reinforces an appreciation that ‘wear and tear’ – at the very least – is inevitable</a:t>
            </a:r>
          </a:p>
          <a:p>
            <a:pPr marL="297815" marR="229235" indent="-285750">
              <a:lnSpc>
                <a:spcPct val="119300"/>
              </a:lnSpc>
              <a:spcBef>
                <a:spcPts val="95"/>
              </a:spcBef>
              <a:spcAft>
                <a:spcPts val="400"/>
              </a:spcAft>
              <a:buClr>
                <a:srgbClr val="FF5200"/>
              </a:buClr>
              <a:buFont typeface="Arial" panose="020B0604020202020204" pitchFamily="34" charset="0"/>
              <a:buChar char="•"/>
              <a:tabLst>
                <a:tab pos="299085" algn="l"/>
                <a:tab pos="299720" algn="l"/>
              </a:tabLst>
              <a:defRPr/>
            </a:pPr>
            <a:r>
              <a:rPr kumimoji="0" lang="en-US" i="0" u="none" strike="noStrike" kern="1200" cap="none" spc="5" normalizeH="0" baseline="0" noProof="0" dirty="0">
                <a:ln>
                  <a:noFill/>
                </a:ln>
                <a:solidFill>
                  <a:srgbClr val="685C45"/>
                </a:solidFill>
                <a:effectLst/>
                <a:uLnTx/>
                <a:uFillTx/>
                <a:latin typeface="Calibri"/>
                <a:ea typeface="+mn-ea"/>
                <a:cs typeface="Calibri Light"/>
              </a:rPr>
              <a:t>Frustration is triggered </a:t>
            </a:r>
            <a:r>
              <a:rPr kumimoji="0" lang="en-US" b="1" i="0" u="none" strike="noStrike" kern="1200" cap="none" spc="5" normalizeH="0" baseline="0" noProof="0" dirty="0">
                <a:ln>
                  <a:noFill/>
                </a:ln>
                <a:solidFill>
                  <a:srgbClr val="685C45"/>
                </a:solidFill>
                <a:effectLst/>
                <a:uLnTx/>
                <a:uFillTx/>
                <a:latin typeface="Calibri"/>
                <a:ea typeface="+mn-ea"/>
                <a:cs typeface="Calibri Light"/>
              </a:rPr>
              <a:t>instantly </a:t>
            </a:r>
            <a:r>
              <a:rPr kumimoji="0" lang="en-US" i="0" u="none" strike="noStrike" kern="1200" cap="none" spc="5" normalizeH="0" baseline="0" noProof="0" dirty="0">
                <a:ln>
                  <a:noFill/>
                </a:ln>
                <a:solidFill>
                  <a:srgbClr val="685C45"/>
                </a:solidFill>
                <a:effectLst/>
                <a:uLnTx/>
                <a:uFillTx/>
                <a:latin typeface="Calibri"/>
                <a:ea typeface="+mn-ea"/>
                <a:cs typeface="Calibri Light"/>
              </a:rPr>
              <a:t>when roadworks are put in place yet </a:t>
            </a:r>
            <a:r>
              <a:rPr kumimoji="0" lang="en-US" b="1" i="0" u="none" strike="noStrike" kern="1200" cap="none" spc="5" normalizeH="0" baseline="0" noProof="0" dirty="0">
                <a:ln>
                  <a:noFill/>
                </a:ln>
                <a:solidFill>
                  <a:srgbClr val="685C45"/>
                </a:solidFill>
                <a:effectLst/>
                <a:uLnTx/>
                <a:uFillTx/>
                <a:latin typeface="Calibri"/>
                <a:ea typeface="+mn-ea"/>
                <a:cs typeface="Calibri Light"/>
              </a:rPr>
              <a:t>no-one is seen to be working on them</a:t>
            </a:r>
          </a:p>
          <a:p>
            <a:pPr marL="297815" marR="229235" indent="-285750">
              <a:lnSpc>
                <a:spcPct val="119300"/>
              </a:lnSpc>
              <a:spcBef>
                <a:spcPts val="95"/>
              </a:spcBef>
              <a:spcAft>
                <a:spcPts val="200"/>
              </a:spcAft>
              <a:buClr>
                <a:srgbClr val="FF5200"/>
              </a:buClr>
              <a:buFont typeface="Arial" panose="020B0604020202020204" pitchFamily="34" charset="0"/>
              <a:buChar char="•"/>
              <a:tabLst>
                <a:tab pos="299085" algn="l"/>
                <a:tab pos="299720" algn="l"/>
              </a:tabLst>
              <a:defRPr/>
            </a:pPr>
            <a:r>
              <a:rPr kumimoji="0" lang="en-US" b="1" i="0" u="none" strike="noStrike" kern="1200" cap="none" spc="5" normalizeH="0" baseline="0" noProof="0" dirty="0">
                <a:ln>
                  <a:noFill/>
                </a:ln>
                <a:solidFill>
                  <a:srgbClr val="685C45"/>
                </a:solidFill>
                <a:effectLst/>
                <a:uLnTx/>
                <a:uFillTx/>
                <a:latin typeface="Calibri"/>
                <a:ea typeface="+mn-ea"/>
                <a:cs typeface="Calibri Light"/>
              </a:rPr>
              <a:t>Frustration also rises to the surface when drivers feel their wants and needs have not been taken into account </a:t>
            </a:r>
            <a:r>
              <a:rPr kumimoji="0" lang="en-US" i="0" u="none" strike="noStrike" kern="1200" cap="none" spc="5" normalizeH="0" baseline="0" noProof="0" dirty="0">
                <a:ln>
                  <a:noFill/>
                </a:ln>
                <a:solidFill>
                  <a:srgbClr val="685C45"/>
                </a:solidFill>
                <a:effectLst/>
                <a:uLnTx/>
                <a:uFillTx/>
                <a:latin typeface="Calibri"/>
                <a:ea typeface="+mn-ea"/>
                <a:cs typeface="Calibri Light"/>
              </a:rPr>
              <a:t>when a diversion has been implemented, particularly so when such considerations are seen as ‘common sense’</a:t>
            </a:r>
          </a:p>
          <a:p>
            <a:pPr marL="755015" marR="229235" lvl="1" indent="-285750">
              <a:lnSpc>
                <a:spcPct val="119300"/>
              </a:lnSpc>
              <a:spcBef>
                <a:spcPts val="95"/>
              </a:spcBef>
              <a:spcAft>
                <a:spcPts val="400"/>
              </a:spcAft>
              <a:buClr>
                <a:srgbClr val="FF5200"/>
              </a:buClr>
              <a:buFont typeface="Arial" panose="020B0604020202020204" pitchFamily="34" charset="0"/>
              <a:buChar char="•"/>
              <a:tabLst>
                <a:tab pos="299085" algn="l"/>
                <a:tab pos="299720" algn="l"/>
              </a:tabLst>
              <a:defRPr/>
            </a:pPr>
            <a:r>
              <a:rPr lang="en-US" sz="1700" spc="5" dirty="0">
                <a:solidFill>
                  <a:srgbClr val="685C45"/>
                </a:solidFill>
                <a:latin typeface="Calibri"/>
                <a:cs typeface="Calibri Light"/>
              </a:rPr>
              <a:t>It is human nature that, if not managed carefully, such frustrations when driving can lead to stress, anxiety and potentially dangerous </a:t>
            </a:r>
            <a:r>
              <a:rPr lang="en-US" sz="1700" spc="5" dirty="0" err="1">
                <a:solidFill>
                  <a:srgbClr val="685C45"/>
                </a:solidFill>
                <a:latin typeface="Calibri"/>
                <a:cs typeface="Calibri Light"/>
              </a:rPr>
              <a:t>behavioural</a:t>
            </a:r>
            <a:r>
              <a:rPr lang="en-US" sz="1700" spc="5" dirty="0">
                <a:solidFill>
                  <a:srgbClr val="685C45"/>
                </a:solidFill>
                <a:latin typeface="Calibri"/>
                <a:cs typeface="Calibri Light"/>
              </a:rPr>
              <a:t> changes</a:t>
            </a:r>
            <a:endParaRPr kumimoji="0" lang="en-US" i="0" u="none" strike="noStrike" kern="1200" cap="none" spc="5" normalizeH="0" baseline="0" noProof="0" dirty="0">
              <a:ln>
                <a:noFill/>
              </a:ln>
              <a:solidFill>
                <a:srgbClr val="685C45"/>
              </a:solidFill>
              <a:effectLst/>
              <a:uLnTx/>
              <a:uFillTx/>
              <a:latin typeface="Calibri"/>
              <a:ea typeface="+mn-ea"/>
              <a:cs typeface="Calibri Light"/>
            </a:endParaRPr>
          </a:p>
        </p:txBody>
      </p:sp>
      <p:sp>
        <p:nvSpPr>
          <p:cNvPr id="3" name="object 4">
            <a:extLst>
              <a:ext uri="{FF2B5EF4-FFF2-40B4-BE49-F238E27FC236}">
                <a16:creationId xmlns:a16="http://schemas.microsoft.com/office/drawing/2014/main" id="{7605C7CD-2AAC-08E7-3444-46658DA70104}"/>
              </a:ext>
            </a:extLst>
          </p:cNvPr>
          <p:cNvSpPr txBox="1"/>
          <p:nvPr/>
        </p:nvSpPr>
        <p:spPr>
          <a:xfrm>
            <a:off x="11647930" y="6571106"/>
            <a:ext cx="180000"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dirty="0">
                <a:ln>
                  <a:noFill/>
                </a:ln>
                <a:solidFill>
                  <a:srgbClr val="685C45"/>
                </a:solidFill>
                <a:effectLst/>
                <a:uLnTx/>
                <a:uFillTx/>
                <a:latin typeface="Calibri Light"/>
                <a:ea typeface="+mn-ea"/>
                <a:cs typeface="Calibri Light"/>
              </a:rPr>
              <a:t>37</a:t>
            </a:r>
            <a:endParaRPr kumimoji="0" sz="1000" b="0" i="0" u="none" strike="noStrike" kern="1200" cap="none" spc="0" normalizeH="0" baseline="0" noProof="0" dirty="0">
              <a:ln>
                <a:noFill/>
              </a:ln>
              <a:solidFill>
                <a:srgbClr val="685C45"/>
              </a:solidFill>
              <a:effectLst/>
              <a:uLnTx/>
              <a:uFillTx/>
              <a:latin typeface="Calibri Light"/>
              <a:ea typeface="+mn-ea"/>
              <a:cs typeface="Calibri Light"/>
            </a:endParaRPr>
          </a:p>
        </p:txBody>
      </p:sp>
      <p:sp>
        <p:nvSpPr>
          <p:cNvPr id="4" name="object 4">
            <a:extLst>
              <a:ext uri="{FF2B5EF4-FFF2-40B4-BE49-F238E27FC236}">
                <a16:creationId xmlns:a16="http://schemas.microsoft.com/office/drawing/2014/main" id="{0AD60CB9-D355-F9D0-1B99-52737D4FB45A}"/>
              </a:ext>
            </a:extLst>
          </p:cNvPr>
          <p:cNvSpPr txBox="1"/>
          <p:nvPr/>
        </p:nvSpPr>
        <p:spPr>
          <a:xfrm>
            <a:off x="544070" y="4799541"/>
            <a:ext cx="7923489" cy="1960601"/>
          </a:xfrm>
          <a:prstGeom prst="rect">
            <a:avLst/>
          </a:prstGeom>
          <a:noFill/>
        </p:spPr>
        <p:txBody>
          <a:bodyPr vert="horz" wrap="square" lIns="0" tIns="12065" rIns="0" bIns="0" rtlCol="0">
            <a:spAutoFit/>
          </a:bodyPr>
          <a:lstStyle/>
          <a:p>
            <a:pPr marL="297815" marR="229235" lvl="0"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lang="en-US" spc="5" dirty="0">
                <a:solidFill>
                  <a:srgbClr val="685C45"/>
                </a:solidFill>
                <a:latin typeface="Calibri"/>
                <a:cs typeface="Calibri Light"/>
              </a:rPr>
              <a:t>That </a:t>
            </a:r>
            <a:r>
              <a:rPr lang="en-US" b="1" spc="5" dirty="0">
                <a:solidFill>
                  <a:srgbClr val="685C45"/>
                </a:solidFill>
                <a:latin typeface="Calibri"/>
                <a:cs typeface="Calibri Light"/>
              </a:rPr>
              <a:t>many</a:t>
            </a:r>
            <a:r>
              <a:rPr lang="en-US" spc="5" dirty="0">
                <a:solidFill>
                  <a:srgbClr val="685C45"/>
                </a:solidFill>
                <a:latin typeface="Calibri"/>
                <a:cs typeface="Calibri Light"/>
              </a:rPr>
              <a:t> </a:t>
            </a:r>
            <a:r>
              <a:rPr lang="en-US" b="1" spc="5" dirty="0">
                <a:solidFill>
                  <a:srgbClr val="685C45"/>
                </a:solidFill>
                <a:latin typeface="Calibri"/>
                <a:cs typeface="Calibri Light"/>
              </a:rPr>
              <a:t>drivers are accustomed to using real time </a:t>
            </a:r>
            <a:r>
              <a:rPr lang="en-US" b="1" spc="5" dirty="0" err="1">
                <a:solidFill>
                  <a:srgbClr val="685C45"/>
                </a:solidFill>
                <a:latin typeface="Calibri"/>
                <a:cs typeface="Calibri Light"/>
              </a:rPr>
              <a:t>SatNav</a:t>
            </a:r>
            <a:r>
              <a:rPr lang="en-US" b="1" spc="5" dirty="0">
                <a:solidFill>
                  <a:srgbClr val="685C45"/>
                </a:solidFill>
                <a:latin typeface="Calibri"/>
                <a:cs typeface="Calibri Light"/>
              </a:rPr>
              <a:t> devices,</a:t>
            </a:r>
            <a:r>
              <a:rPr lang="en-US" spc="5" dirty="0">
                <a:solidFill>
                  <a:srgbClr val="685C45"/>
                </a:solidFill>
                <a:latin typeface="Calibri"/>
                <a:cs typeface="Calibri Light"/>
              </a:rPr>
              <a:t> even on routes familiar to them, can add to the stress caused by diversions</a:t>
            </a:r>
          </a:p>
          <a:p>
            <a:pPr marL="755015" marR="229235" lvl="1" indent="-285750">
              <a:lnSpc>
                <a:spcPct val="119300"/>
              </a:lnSpc>
              <a:spcBef>
                <a:spcPts val="95"/>
              </a:spcBef>
              <a:spcAft>
                <a:spcPts val="1000"/>
              </a:spcAft>
              <a:buClr>
                <a:srgbClr val="FF5200"/>
              </a:buClr>
              <a:buFont typeface="Arial" panose="020B0604020202020204" pitchFamily="34" charset="0"/>
              <a:buChar char="•"/>
              <a:tabLst>
                <a:tab pos="299085" algn="l"/>
                <a:tab pos="299720" algn="l"/>
              </a:tabLst>
              <a:defRPr/>
            </a:pPr>
            <a:r>
              <a:rPr lang="en-US" sz="1700" spc="5" dirty="0">
                <a:solidFill>
                  <a:srgbClr val="685C45"/>
                </a:solidFill>
                <a:latin typeface="Calibri"/>
                <a:cs typeface="Calibri Light"/>
              </a:rPr>
              <a:t>What should a driver do if a diversion sign points them one way, but their </a:t>
            </a:r>
            <a:r>
              <a:rPr lang="en-US" sz="1700" spc="5" dirty="0" err="1">
                <a:solidFill>
                  <a:srgbClr val="685C45"/>
                </a:solidFill>
                <a:latin typeface="Calibri"/>
                <a:cs typeface="Calibri Light"/>
              </a:rPr>
              <a:t>SatNav</a:t>
            </a:r>
            <a:r>
              <a:rPr lang="en-US" sz="1700" spc="5" dirty="0">
                <a:solidFill>
                  <a:srgbClr val="685C45"/>
                </a:solidFill>
                <a:latin typeface="Calibri"/>
                <a:cs typeface="Calibri Light"/>
              </a:rPr>
              <a:t> points to a different route? Other than for drivers of large commercial vehicles, </a:t>
            </a:r>
            <a:r>
              <a:rPr lang="en-US" sz="1700" spc="5" dirty="0">
                <a:solidFill>
                  <a:srgbClr val="685C45"/>
                </a:solidFill>
                <a:highlight>
                  <a:srgbClr val="FFFF00"/>
                </a:highlight>
                <a:latin typeface="Calibri"/>
                <a:cs typeface="Calibri Light"/>
              </a:rPr>
              <a:t>that </a:t>
            </a:r>
            <a:r>
              <a:rPr lang="en-US" sz="1700" spc="5" dirty="0" err="1">
                <a:solidFill>
                  <a:srgbClr val="685C45"/>
                </a:solidFill>
                <a:highlight>
                  <a:srgbClr val="FFFF00"/>
                </a:highlight>
                <a:latin typeface="Calibri"/>
                <a:cs typeface="Calibri Light"/>
              </a:rPr>
              <a:t>SatNav</a:t>
            </a:r>
            <a:r>
              <a:rPr lang="en-US" sz="1700" spc="5" dirty="0">
                <a:solidFill>
                  <a:srgbClr val="685C45"/>
                </a:solidFill>
                <a:highlight>
                  <a:srgbClr val="FFFF00"/>
                </a:highlight>
                <a:latin typeface="Calibri"/>
                <a:cs typeface="Calibri Light"/>
              </a:rPr>
              <a:t> wins the day as </a:t>
            </a:r>
            <a:r>
              <a:rPr lang="en-US" sz="1700" spc="5" dirty="0">
                <a:solidFill>
                  <a:srgbClr val="685C45"/>
                </a:solidFill>
                <a:latin typeface="Calibri"/>
                <a:cs typeface="Calibri Light"/>
              </a:rPr>
              <a:t>it is perceived to be more ‘up to date’ </a:t>
            </a:r>
            <a:r>
              <a:rPr lang="en-US" sz="1700" strike="dblStrike" spc="5" dirty="0">
                <a:solidFill>
                  <a:srgbClr val="685C45"/>
                </a:solidFill>
                <a:highlight>
                  <a:srgbClr val="FFFF00"/>
                </a:highlight>
                <a:latin typeface="Calibri"/>
                <a:cs typeface="Calibri Light"/>
              </a:rPr>
              <a:t>wins the day for </a:t>
            </a:r>
            <a:r>
              <a:rPr lang="en-US" sz="1700" strike="dblStrike" spc="5" dirty="0" err="1">
                <a:solidFill>
                  <a:srgbClr val="685C45"/>
                </a:solidFill>
                <a:highlight>
                  <a:srgbClr val="FFFF00"/>
                </a:highlight>
                <a:latin typeface="Calibri"/>
                <a:cs typeface="Calibri Light"/>
              </a:rPr>
              <a:t>SatNav</a:t>
            </a:r>
            <a:endParaRPr kumimoji="0" lang="en-US" i="0" u="none" strike="dblStrike" kern="1200" cap="none" spc="5" normalizeH="0" noProof="0" dirty="0">
              <a:ln>
                <a:noFill/>
              </a:ln>
              <a:solidFill>
                <a:srgbClr val="685C45"/>
              </a:solidFill>
              <a:effectLst/>
              <a:highlight>
                <a:srgbClr val="FFFF00"/>
              </a:highlight>
              <a:uLnTx/>
              <a:uFillTx/>
              <a:latin typeface="Calibri"/>
              <a:ea typeface="+mn-ea"/>
              <a:cs typeface="Calibri Light"/>
            </a:endParaRPr>
          </a:p>
        </p:txBody>
      </p:sp>
      <p:pic>
        <p:nvPicPr>
          <p:cNvPr id="6" name="Picture 5">
            <a:extLst>
              <a:ext uri="{FF2B5EF4-FFF2-40B4-BE49-F238E27FC236}">
                <a16:creationId xmlns:a16="http://schemas.microsoft.com/office/drawing/2014/main" id="{718B2A21-4018-CFC3-5D5D-E51B85F7F560}"/>
              </a:ext>
            </a:extLst>
          </p:cNvPr>
          <p:cNvPicPr>
            <a:picLocks noChangeAspect="1"/>
          </p:cNvPicPr>
          <p:nvPr/>
        </p:nvPicPr>
        <p:blipFill rotWithShape="1">
          <a:blip r:embed="rId4"/>
          <a:srcRect l="13647" r="6096" b="5828"/>
          <a:stretch/>
        </p:blipFill>
        <p:spPr>
          <a:xfrm>
            <a:off x="8839930" y="889680"/>
            <a:ext cx="2781640" cy="2644352"/>
          </a:xfrm>
          <a:prstGeom prst="rect">
            <a:avLst/>
          </a:prstGeom>
          <a:ln>
            <a:solidFill>
              <a:srgbClr val="7F7F7F"/>
            </a:solidFill>
          </a:ln>
        </p:spPr>
      </p:pic>
      <p:pic>
        <p:nvPicPr>
          <p:cNvPr id="9" name="Picture 8">
            <a:extLst>
              <a:ext uri="{FF2B5EF4-FFF2-40B4-BE49-F238E27FC236}">
                <a16:creationId xmlns:a16="http://schemas.microsoft.com/office/drawing/2014/main" id="{04255ABB-AB5D-9882-C024-F9B01863528C}"/>
              </a:ext>
            </a:extLst>
          </p:cNvPr>
          <p:cNvPicPr>
            <a:picLocks noChangeAspect="1"/>
          </p:cNvPicPr>
          <p:nvPr/>
        </p:nvPicPr>
        <p:blipFill rotWithShape="1">
          <a:blip r:embed="rId5"/>
          <a:srcRect l="4234" r="29720"/>
          <a:stretch/>
        </p:blipFill>
        <p:spPr>
          <a:xfrm>
            <a:off x="8839930" y="3793535"/>
            <a:ext cx="2808000" cy="2646000"/>
          </a:xfrm>
          <a:prstGeom prst="rect">
            <a:avLst/>
          </a:prstGeom>
          <a:ln>
            <a:solidFill>
              <a:srgbClr val="7F7F7F"/>
            </a:solidFill>
          </a:ln>
        </p:spPr>
      </p:pic>
    </p:spTree>
    <p:extLst>
      <p:ext uri="{BB962C8B-B14F-4D97-AF65-F5344CB8AC3E}">
        <p14:creationId xmlns:p14="http://schemas.microsoft.com/office/powerpoint/2010/main" val="3513171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DF16EE-9361-388E-F836-60638CFDCE0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D35E093-DDA5-2244-4969-4AA5AB35AB47}"/>
              </a:ext>
            </a:extLst>
          </p:cNvPr>
          <p:cNvPicPr>
            <a:picLocks noChangeAspect="1"/>
          </p:cNvPicPr>
          <p:nvPr/>
        </p:nvPicPr>
        <p:blipFill>
          <a:blip r:embed="rId3">
            <a:biLevel thresh="25000"/>
          </a:blip>
          <a:stretch>
            <a:fillRect/>
          </a:stretch>
        </p:blipFill>
        <p:spPr>
          <a:xfrm>
            <a:off x="11408211" y="55661"/>
            <a:ext cx="756000" cy="567000"/>
          </a:xfrm>
          <a:prstGeom prst="rect">
            <a:avLst/>
          </a:prstGeom>
        </p:spPr>
      </p:pic>
      <p:sp>
        <p:nvSpPr>
          <p:cNvPr id="7" name="object 2">
            <a:extLst>
              <a:ext uri="{FF2B5EF4-FFF2-40B4-BE49-F238E27FC236}">
                <a16:creationId xmlns:a16="http://schemas.microsoft.com/office/drawing/2014/main" id="{E40715CB-6A32-FF95-4D67-9C0B1EF89D50}"/>
              </a:ext>
            </a:extLst>
          </p:cNvPr>
          <p:cNvSpPr txBox="1">
            <a:spLocks/>
          </p:cNvSpPr>
          <p:nvPr/>
        </p:nvSpPr>
        <p:spPr>
          <a:xfrm>
            <a:off x="466748" y="360045"/>
            <a:ext cx="11270139" cy="444352"/>
          </a:xfrm>
          <a:prstGeom prst="rect">
            <a:avLst/>
          </a:prstGeom>
          <a:noFill/>
        </p:spPr>
        <p:txBody>
          <a:bodyPr vert="horz" wrap="square" lIns="0" tIns="13335" rIns="0" bIns="0" rtlCol="0" anchor="b" anchorCtr="0">
            <a:spAutoFit/>
          </a:bodyPr>
          <a:lstStyle>
            <a:lvl1pPr marL="0" algn="l" defTabSz="914400" rtl="0" eaLnBrk="1" latinLnBrk="0" hangingPunct="1">
              <a:lnSpc>
                <a:spcPts val="2900"/>
              </a:lnSpc>
              <a:spcBef>
                <a:spcPct val="0"/>
              </a:spcBef>
              <a:buNone/>
              <a:defRPr lang="en-GB" sz="3600" b="0" i="0" kern="1200" spc="-50" baseline="0">
                <a:solidFill>
                  <a:srgbClr val="FF5200"/>
                </a:solidFill>
                <a:latin typeface="Calibri Light"/>
                <a:ea typeface="+mj-ea"/>
                <a:cs typeface="Calibri Light"/>
              </a:defRPr>
            </a:lvl1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lang="en-US" sz="2800" dirty="0">
                <a:latin typeface="Calibri Light" panose="020F0302020204030204" pitchFamily="34" charset="0"/>
                <a:cs typeface="Calibri Light" panose="020F0302020204030204" pitchFamily="34" charset="0"/>
              </a:rPr>
              <a:t>Conclusions – providing advance notice of diversions to drivers</a:t>
            </a:r>
            <a:endParaRPr kumimoji="0" lang="en-US" sz="2800" b="0" i="0" u="none" strike="noStrike" kern="1200" cap="none" spc="-50" normalizeH="0" baseline="0" noProof="0" dirty="0">
              <a:ln>
                <a:noFill/>
              </a:ln>
              <a:solidFill>
                <a:srgbClr val="FF5200"/>
              </a:solidFill>
              <a:effectLst/>
              <a:uLnTx/>
              <a:uFillTx/>
              <a:latin typeface="Calibri Light" panose="020F0302020204030204" pitchFamily="34" charset="0"/>
              <a:ea typeface="+mj-ea"/>
              <a:cs typeface="Calibri Light" panose="020F0302020204030204" pitchFamily="34" charset="0"/>
            </a:endParaRPr>
          </a:p>
        </p:txBody>
      </p:sp>
      <p:sp>
        <p:nvSpPr>
          <p:cNvPr id="8" name="object 4">
            <a:extLst>
              <a:ext uri="{FF2B5EF4-FFF2-40B4-BE49-F238E27FC236}">
                <a16:creationId xmlns:a16="http://schemas.microsoft.com/office/drawing/2014/main" id="{4FCC189E-9491-B068-A5A8-F8134C51962E}"/>
              </a:ext>
            </a:extLst>
          </p:cNvPr>
          <p:cNvSpPr txBox="1"/>
          <p:nvPr/>
        </p:nvSpPr>
        <p:spPr>
          <a:xfrm>
            <a:off x="479935" y="1068097"/>
            <a:ext cx="11256952" cy="5440848"/>
          </a:xfrm>
          <a:prstGeom prst="rect">
            <a:avLst/>
          </a:prstGeom>
          <a:noFill/>
        </p:spPr>
        <p:txBody>
          <a:bodyPr vert="horz" wrap="square" lIns="0" tIns="12065" rIns="0" bIns="0" rtlCol="0">
            <a:spAutoFit/>
          </a:bodyPr>
          <a:lstStyle/>
          <a:p>
            <a:pPr marL="297815" marR="229235" lvl="0"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lang="en-US" spc="5" dirty="0">
                <a:solidFill>
                  <a:srgbClr val="685C45"/>
                </a:solidFill>
                <a:latin typeface="Calibri"/>
                <a:cs typeface="Calibri Light"/>
              </a:rPr>
              <a:t>Drivers feel that signage stating the </a:t>
            </a:r>
            <a:r>
              <a:rPr lang="en-US" b="1" spc="5" dirty="0">
                <a:solidFill>
                  <a:srgbClr val="685C45"/>
                </a:solidFill>
                <a:latin typeface="Calibri"/>
                <a:cs typeface="Calibri Light"/>
              </a:rPr>
              <a:t>dates and times </a:t>
            </a:r>
            <a:r>
              <a:rPr lang="en-US" spc="5" dirty="0">
                <a:solidFill>
                  <a:srgbClr val="685C45"/>
                </a:solidFill>
                <a:latin typeface="Calibri"/>
                <a:cs typeface="Calibri Light"/>
              </a:rPr>
              <a:t>when a diversion is scheduled to be in force should be in place </a:t>
            </a:r>
            <a:r>
              <a:rPr lang="en-US" b="1" spc="5" dirty="0">
                <a:solidFill>
                  <a:srgbClr val="685C45"/>
                </a:solidFill>
                <a:latin typeface="Calibri"/>
                <a:cs typeface="Calibri Light"/>
              </a:rPr>
              <a:t>at least one week before diversion implementation</a:t>
            </a:r>
            <a:endParaRPr lang="en-US" spc="5" dirty="0">
              <a:solidFill>
                <a:srgbClr val="685C45"/>
              </a:solidFill>
              <a:latin typeface="Calibri"/>
              <a:cs typeface="Calibri Light"/>
            </a:endParaRPr>
          </a:p>
          <a:p>
            <a:pPr marL="755015" marR="229235" lvl="1" indent="-285750">
              <a:lnSpc>
                <a:spcPct val="119300"/>
              </a:lnSpc>
              <a:spcBef>
                <a:spcPts val="95"/>
              </a:spcBef>
              <a:spcAft>
                <a:spcPts val="400"/>
              </a:spcAft>
              <a:buClr>
                <a:srgbClr val="FF5200"/>
              </a:buClr>
              <a:buFont typeface="Arial" panose="020B0604020202020204" pitchFamily="34" charset="0"/>
              <a:buChar char="•"/>
              <a:tabLst>
                <a:tab pos="299085" algn="l"/>
                <a:tab pos="299720" algn="l"/>
              </a:tabLst>
              <a:defRPr/>
            </a:pPr>
            <a:r>
              <a:rPr lang="en-US" sz="1700" b="1" spc="5" dirty="0">
                <a:solidFill>
                  <a:srgbClr val="685C45"/>
                </a:solidFill>
                <a:latin typeface="Calibri"/>
                <a:cs typeface="Calibri Light"/>
              </a:rPr>
              <a:t>Digital signage is preferred; </a:t>
            </a:r>
            <a:r>
              <a:rPr lang="en-US" sz="1700" spc="5" dirty="0">
                <a:solidFill>
                  <a:srgbClr val="685C45"/>
                </a:solidFill>
                <a:latin typeface="Calibri"/>
                <a:cs typeface="Calibri Light"/>
              </a:rPr>
              <a:t>it is perceived to be </a:t>
            </a:r>
            <a:r>
              <a:rPr lang="en-US" sz="1700" b="1" spc="5" dirty="0">
                <a:solidFill>
                  <a:srgbClr val="685C45"/>
                </a:solidFill>
                <a:latin typeface="Calibri"/>
                <a:cs typeface="Calibri Light"/>
              </a:rPr>
              <a:t>more up-to-date and trustworthy</a:t>
            </a:r>
            <a:r>
              <a:rPr lang="en-US" sz="1700" spc="5" dirty="0">
                <a:solidFill>
                  <a:srgbClr val="685C45"/>
                </a:solidFill>
                <a:latin typeface="Calibri"/>
                <a:cs typeface="Calibri Light"/>
              </a:rPr>
              <a:t> than traditional yellow and black metal signs</a:t>
            </a:r>
          </a:p>
          <a:p>
            <a:pPr marL="755015" marR="229235" lvl="1" indent="-285750">
              <a:lnSpc>
                <a:spcPct val="119300"/>
              </a:lnSpc>
              <a:spcBef>
                <a:spcPts val="95"/>
              </a:spcBef>
              <a:spcAft>
                <a:spcPts val="400"/>
              </a:spcAft>
              <a:buClr>
                <a:srgbClr val="FF5200"/>
              </a:buClr>
              <a:buFont typeface="Arial" panose="020B0604020202020204" pitchFamily="34" charset="0"/>
              <a:buChar char="•"/>
              <a:tabLst>
                <a:tab pos="299085" algn="l"/>
                <a:tab pos="299720" algn="l"/>
              </a:tabLst>
              <a:defRPr/>
            </a:pPr>
            <a:r>
              <a:rPr lang="en-US" sz="1700" b="1" spc="5" dirty="0">
                <a:solidFill>
                  <a:srgbClr val="685C45"/>
                </a:solidFill>
                <a:latin typeface="Calibri"/>
                <a:cs typeface="Calibri Light"/>
              </a:rPr>
              <a:t>Junction numbers</a:t>
            </a:r>
            <a:r>
              <a:rPr lang="en-US" sz="1700" spc="5" dirty="0">
                <a:solidFill>
                  <a:srgbClr val="685C45"/>
                </a:solidFill>
                <a:latin typeface="Calibri"/>
                <a:cs typeface="Calibri Light"/>
              </a:rPr>
              <a:t> (for motorways) or most commonly referred to</a:t>
            </a:r>
            <a:r>
              <a:rPr lang="en-US" sz="1700" b="1" spc="5" dirty="0">
                <a:solidFill>
                  <a:srgbClr val="685C45"/>
                </a:solidFill>
                <a:latin typeface="Calibri"/>
                <a:cs typeface="Calibri Light"/>
              </a:rPr>
              <a:t> location names </a:t>
            </a:r>
            <a:r>
              <a:rPr lang="en-US" sz="1700" spc="5" dirty="0">
                <a:solidFill>
                  <a:srgbClr val="685C45"/>
                </a:solidFill>
                <a:latin typeface="Calibri"/>
                <a:cs typeface="Calibri Light"/>
              </a:rPr>
              <a:t>(for major ‘A’ roads) around which the diversion will be in place are the preferred terms to use on signage</a:t>
            </a:r>
          </a:p>
          <a:p>
            <a:pPr marL="755015" marR="229235" lvl="1" indent="-285750">
              <a:lnSpc>
                <a:spcPct val="119300"/>
              </a:lnSpc>
              <a:spcBef>
                <a:spcPts val="95"/>
              </a:spcBef>
              <a:spcAft>
                <a:spcPts val="1000"/>
              </a:spcAft>
              <a:buClr>
                <a:srgbClr val="FF5200"/>
              </a:buClr>
              <a:buFont typeface="Arial" panose="020B0604020202020204" pitchFamily="34" charset="0"/>
              <a:buChar char="•"/>
              <a:tabLst>
                <a:tab pos="299085" algn="l"/>
                <a:tab pos="299720" algn="l"/>
              </a:tabLst>
              <a:defRPr/>
            </a:pPr>
            <a:r>
              <a:rPr lang="en-US" sz="1700" spc="5" dirty="0">
                <a:solidFill>
                  <a:srgbClr val="685C45"/>
                </a:solidFill>
                <a:latin typeface="Calibri"/>
                <a:cs typeface="Calibri Light"/>
              </a:rPr>
              <a:t>Where feasible an </a:t>
            </a:r>
            <a:r>
              <a:rPr lang="en-US" sz="1700" b="1" spc="5" dirty="0">
                <a:solidFill>
                  <a:srgbClr val="685C45"/>
                </a:solidFill>
                <a:latin typeface="Calibri"/>
                <a:cs typeface="Calibri Light"/>
              </a:rPr>
              <a:t>estimation of the length of time that could potentially be added </a:t>
            </a:r>
            <a:r>
              <a:rPr lang="en-US" sz="1700" spc="5" dirty="0">
                <a:solidFill>
                  <a:srgbClr val="685C45"/>
                </a:solidFill>
                <a:latin typeface="Calibri"/>
                <a:cs typeface="Calibri Light"/>
              </a:rPr>
              <a:t>to the driver’s journey is deemed by some drivers to be beneficial</a:t>
            </a:r>
          </a:p>
          <a:p>
            <a:pPr marL="297815" marR="229235" indent="-285750">
              <a:lnSpc>
                <a:spcPct val="119300"/>
              </a:lnSpc>
              <a:spcBef>
                <a:spcPts val="95"/>
              </a:spcBef>
              <a:spcAft>
                <a:spcPts val="1000"/>
              </a:spcAft>
              <a:buClr>
                <a:srgbClr val="FF5200"/>
              </a:buClr>
              <a:buFont typeface="Arial" panose="020B0604020202020204" pitchFamily="34" charset="0"/>
              <a:buChar char="•"/>
              <a:tabLst>
                <a:tab pos="299085" algn="l"/>
                <a:tab pos="299720" algn="l"/>
              </a:tabLst>
              <a:defRPr/>
            </a:pPr>
            <a:r>
              <a:rPr lang="en-US" b="1" spc="5" dirty="0">
                <a:solidFill>
                  <a:srgbClr val="685C45"/>
                </a:solidFill>
                <a:latin typeface="Calibri"/>
                <a:cs typeface="Calibri Light"/>
              </a:rPr>
              <a:t>Drivers of EVs</a:t>
            </a:r>
            <a:r>
              <a:rPr lang="en-US" spc="5" dirty="0">
                <a:solidFill>
                  <a:srgbClr val="685C45"/>
                </a:solidFill>
                <a:latin typeface="Calibri"/>
                <a:cs typeface="Calibri Light"/>
              </a:rPr>
              <a:t> and those with </a:t>
            </a:r>
            <a:r>
              <a:rPr lang="en-US" b="1" spc="5" dirty="0">
                <a:solidFill>
                  <a:srgbClr val="685C45"/>
                </a:solidFill>
                <a:latin typeface="Calibri"/>
                <a:cs typeface="Calibri Light"/>
              </a:rPr>
              <a:t>vulnerable passengers </a:t>
            </a:r>
            <a:r>
              <a:rPr lang="en-US" spc="5" dirty="0">
                <a:solidFill>
                  <a:srgbClr val="685C45"/>
                </a:solidFill>
                <a:latin typeface="Calibri"/>
                <a:cs typeface="Calibri Light"/>
              </a:rPr>
              <a:t>would value advanced notice in the event that a planned diversion has the potential to add significantly to a journey’s duration</a:t>
            </a:r>
          </a:p>
          <a:p>
            <a:pPr marL="297815" marR="229235" indent="-285750">
              <a:lnSpc>
                <a:spcPct val="119300"/>
              </a:lnSpc>
              <a:spcBef>
                <a:spcPts val="95"/>
              </a:spcBef>
              <a:spcAft>
                <a:spcPts val="1000"/>
              </a:spcAft>
              <a:buClr>
                <a:srgbClr val="FF5200"/>
              </a:buClr>
              <a:buFont typeface="Arial" panose="020B0604020202020204" pitchFamily="34" charset="0"/>
              <a:buChar char="•"/>
              <a:tabLst>
                <a:tab pos="299085" algn="l"/>
                <a:tab pos="299720" algn="l"/>
              </a:tabLst>
              <a:defRPr/>
            </a:pPr>
            <a:r>
              <a:rPr lang="en-US" b="1" spc="5" dirty="0" err="1">
                <a:solidFill>
                  <a:srgbClr val="685C45"/>
                </a:solidFill>
                <a:latin typeface="Calibri"/>
                <a:cs typeface="Calibri Light"/>
              </a:rPr>
              <a:t>SatNav</a:t>
            </a:r>
            <a:r>
              <a:rPr lang="en-US" b="1" spc="5" dirty="0">
                <a:solidFill>
                  <a:srgbClr val="685C45"/>
                </a:solidFill>
                <a:latin typeface="Calibri"/>
                <a:cs typeface="Calibri Light"/>
              </a:rPr>
              <a:t> is a key source of information for many drivers;</a:t>
            </a:r>
            <a:r>
              <a:rPr lang="en-US" spc="5" dirty="0">
                <a:solidFill>
                  <a:srgbClr val="685C45"/>
                </a:solidFill>
                <a:latin typeface="Calibri"/>
                <a:cs typeface="Calibri Light"/>
              </a:rPr>
              <a:t> flagging in advance planned road closures and diversions via </a:t>
            </a:r>
            <a:r>
              <a:rPr lang="en-US" spc="5" dirty="0" err="1">
                <a:solidFill>
                  <a:srgbClr val="685C45"/>
                </a:solidFill>
                <a:latin typeface="Calibri"/>
                <a:cs typeface="Calibri Light"/>
              </a:rPr>
              <a:t>SatNav</a:t>
            </a:r>
            <a:r>
              <a:rPr lang="en-US" spc="5" dirty="0">
                <a:solidFill>
                  <a:srgbClr val="685C45"/>
                </a:solidFill>
                <a:latin typeface="Calibri"/>
                <a:cs typeface="Calibri Light"/>
              </a:rPr>
              <a:t> would benefit many drivers</a:t>
            </a:r>
          </a:p>
          <a:p>
            <a:pPr marL="297815" marR="229235" indent="-285750">
              <a:lnSpc>
                <a:spcPct val="119300"/>
              </a:lnSpc>
              <a:spcBef>
                <a:spcPts val="95"/>
              </a:spcBef>
              <a:spcAft>
                <a:spcPts val="1000"/>
              </a:spcAft>
              <a:buClr>
                <a:srgbClr val="FF5200"/>
              </a:buClr>
              <a:buFont typeface="Arial" panose="020B0604020202020204" pitchFamily="34" charset="0"/>
              <a:buChar char="•"/>
              <a:tabLst>
                <a:tab pos="299085" algn="l"/>
                <a:tab pos="299720" algn="l"/>
              </a:tabLst>
              <a:defRPr/>
            </a:pPr>
            <a:r>
              <a:rPr lang="en-US" spc="5" dirty="0">
                <a:solidFill>
                  <a:srgbClr val="685C45"/>
                </a:solidFill>
                <a:latin typeface="Calibri"/>
                <a:cs typeface="Calibri Light"/>
              </a:rPr>
              <a:t>Awareness of the </a:t>
            </a:r>
            <a:r>
              <a:rPr lang="en-US" b="1" spc="5" dirty="0">
                <a:solidFill>
                  <a:srgbClr val="685C45"/>
                </a:solidFill>
                <a:latin typeface="Calibri"/>
                <a:cs typeface="Calibri Light"/>
              </a:rPr>
              <a:t>‘Live Traffic Info.’ </a:t>
            </a:r>
            <a:r>
              <a:rPr lang="en-US" spc="5" dirty="0">
                <a:solidFill>
                  <a:srgbClr val="685C45"/>
                </a:solidFill>
                <a:latin typeface="Calibri"/>
                <a:cs typeface="Calibri Light"/>
              </a:rPr>
              <a:t>app is low, but there is some appetite for it amongst drivers. Some also feel that </a:t>
            </a:r>
            <a:r>
              <a:rPr lang="en-US" b="1" spc="5" dirty="0">
                <a:solidFill>
                  <a:srgbClr val="685C45"/>
                </a:solidFill>
                <a:latin typeface="Calibri"/>
                <a:cs typeface="Calibri Light"/>
              </a:rPr>
              <a:t>local/national TV and radio stations </a:t>
            </a:r>
            <a:r>
              <a:rPr lang="en-US" spc="5" dirty="0">
                <a:solidFill>
                  <a:srgbClr val="685C45"/>
                </a:solidFill>
                <a:latin typeface="Calibri"/>
                <a:cs typeface="Calibri Light"/>
              </a:rPr>
              <a:t>should include as standard advance notice of road closures and diversions in their travel bulletins</a:t>
            </a:r>
            <a:endParaRPr lang="en-US" sz="1600" spc="5" dirty="0">
              <a:solidFill>
                <a:srgbClr val="685C45"/>
              </a:solidFill>
              <a:latin typeface="Calibri"/>
              <a:cs typeface="Calibri Light"/>
            </a:endParaRPr>
          </a:p>
        </p:txBody>
      </p:sp>
      <p:sp>
        <p:nvSpPr>
          <p:cNvPr id="3" name="object 4">
            <a:extLst>
              <a:ext uri="{FF2B5EF4-FFF2-40B4-BE49-F238E27FC236}">
                <a16:creationId xmlns:a16="http://schemas.microsoft.com/office/drawing/2014/main" id="{7605C7CD-2AAC-08E7-3444-46658DA70104}"/>
              </a:ext>
            </a:extLst>
          </p:cNvPr>
          <p:cNvSpPr txBox="1"/>
          <p:nvPr/>
        </p:nvSpPr>
        <p:spPr>
          <a:xfrm>
            <a:off x="11647930" y="6571106"/>
            <a:ext cx="180000"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dirty="0">
                <a:ln>
                  <a:noFill/>
                </a:ln>
                <a:solidFill>
                  <a:srgbClr val="685C45"/>
                </a:solidFill>
                <a:effectLst/>
                <a:uLnTx/>
                <a:uFillTx/>
                <a:latin typeface="Calibri Light"/>
                <a:ea typeface="+mn-ea"/>
                <a:cs typeface="Calibri Light"/>
              </a:rPr>
              <a:t>38</a:t>
            </a:r>
            <a:endParaRPr kumimoji="0" sz="1000" b="0" i="0" u="none" strike="noStrike" kern="1200" cap="none" spc="0" normalizeH="0" baseline="0" noProof="0" dirty="0">
              <a:ln>
                <a:noFill/>
              </a:ln>
              <a:solidFill>
                <a:srgbClr val="685C45"/>
              </a:solidFill>
              <a:effectLst/>
              <a:uLnTx/>
              <a:uFillTx/>
              <a:latin typeface="Calibri Light"/>
              <a:ea typeface="+mn-ea"/>
              <a:cs typeface="Calibri Light"/>
            </a:endParaRPr>
          </a:p>
        </p:txBody>
      </p:sp>
    </p:spTree>
    <p:extLst>
      <p:ext uri="{BB962C8B-B14F-4D97-AF65-F5344CB8AC3E}">
        <p14:creationId xmlns:p14="http://schemas.microsoft.com/office/powerpoint/2010/main" val="2311418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DF16EE-9361-388E-F836-60638CFDCE0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D35E093-DDA5-2244-4969-4AA5AB35AB47}"/>
              </a:ext>
            </a:extLst>
          </p:cNvPr>
          <p:cNvPicPr>
            <a:picLocks noChangeAspect="1"/>
          </p:cNvPicPr>
          <p:nvPr/>
        </p:nvPicPr>
        <p:blipFill>
          <a:blip r:embed="rId3">
            <a:biLevel thresh="25000"/>
          </a:blip>
          <a:stretch>
            <a:fillRect/>
          </a:stretch>
        </p:blipFill>
        <p:spPr>
          <a:xfrm>
            <a:off x="11408211" y="55661"/>
            <a:ext cx="756000" cy="567000"/>
          </a:xfrm>
          <a:prstGeom prst="rect">
            <a:avLst/>
          </a:prstGeom>
        </p:spPr>
      </p:pic>
      <p:sp>
        <p:nvSpPr>
          <p:cNvPr id="3" name="object 4">
            <a:extLst>
              <a:ext uri="{FF2B5EF4-FFF2-40B4-BE49-F238E27FC236}">
                <a16:creationId xmlns:a16="http://schemas.microsoft.com/office/drawing/2014/main" id="{7605C7CD-2AAC-08E7-3444-46658DA70104}"/>
              </a:ext>
            </a:extLst>
          </p:cNvPr>
          <p:cNvSpPr txBox="1"/>
          <p:nvPr/>
        </p:nvSpPr>
        <p:spPr>
          <a:xfrm>
            <a:off x="11647930" y="6571106"/>
            <a:ext cx="180000"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dirty="0">
                <a:ln>
                  <a:noFill/>
                </a:ln>
                <a:solidFill>
                  <a:srgbClr val="685C45"/>
                </a:solidFill>
                <a:effectLst/>
                <a:uLnTx/>
                <a:uFillTx/>
                <a:latin typeface="Calibri Light"/>
                <a:ea typeface="+mn-ea"/>
                <a:cs typeface="Calibri Light"/>
              </a:rPr>
              <a:t>39</a:t>
            </a:r>
            <a:endParaRPr kumimoji="0" sz="1000" b="0" i="0" u="none" strike="noStrike" kern="1200" cap="none" spc="0" normalizeH="0" baseline="0" noProof="0" dirty="0">
              <a:ln>
                <a:noFill/>
              </a:ln>
              <a:solidFill>
                <a:srgbClr val="685C45"/>
              </a:solidFill>
              <a:effectLst/>
              <a:uLnTx/>
              <a:uFillTx/>
              <a:latin typeface="Calibri Light"/>
              <a:ea typeface="+mn-ea"/>
              <a:cs typeface="Calibri Light"/>
            </a:endParaRPr>
          </a:p>
        </p:txBody>
      </p:sp>
      <p:sp>
        <p:nvSpPr>
          <p:cNvPr id="4" name="object 2">
            <a:extLst>
              <a:ext uri="{FF2B5EF4-FFF2-40B4-BE49-F238E27FC236}">
                <a16:creationId xmlns:a16="http://schemas.microsoft.com/office/drawing/2014/main" id="{23B551D2-1EF2-34D2-50A7-880598420836}"/>
              </a:ext>
            </a:extLst>
          </p:cNvPr>
          <p:cNvSpPr txBox="1">
            <a:spLocks/>
          </p:cNvSpPr>
          <p:nvPr/>
        </p:nvSpPr>
        <p:spPr>
          <a:xfrm>
            <a:off x="466748" y="360045"/>
            <a:ext cx="11270139" cy="444352"/>
          </a:xfrm>
          <a:prstGeom prst="rect">
            <a:avLst/>
          </a:prstGeom>
          <a:noFill/>
        </p:spPr>
        <p:txBody>
          <a:bodyPr vert="horz" wrap="square" lIns="0" tIns="13335" rIns="0" bIns="0" rtlCol="0" anchor="b" anchorCtr="0">
            <a:spAutoFit/>
          </a:bodyPr>
          <a:lstStyle>
            <a:lvl1pPr marL="0" algn="l" defTabSz="914400" rtl="0" eaLnBrk="1" latinLnBrk="0" hangingPunct="1">
              <a:lnSpc>
                <a:spcPts val="2900"/>
              </a:lnSpc>
              <a:spcBef>
                <a:spcPct val="0"/>
              </a:spcBef>
              <a:buNone/>
              <a:defRPr lang="en-GB" sz="3600" b="0" i="0" kern="1200" spc="-50" baseline="0">
                <a:solidFill>
                  <a:srgbClr val="FF5200"/>
                </a:solidFill>
                <a:latin typeface="Calibri Light"/>
                <a:ea typeface="+mj-ea"/>
                <a:cs typeface="Calibri Light"/>
              </a:defRPr>
            </a:lvl1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lang="en-US" sz="2800" dirty="0">
                <a:latin typeface="Calibri Light" panose="020F0302020204030204" pitchFamily="34" charset="0"/>
                <a:cs typeface="Calibri Light" panose="020F0302020204030204" pitchFamily="34" charset="0"/>
              </a:rPr>
              <a:t>Conclusions – implementing diversions</a:t>
            </a:r>
            <a:endParaRPr kumimoji="0" lang="en-US" sz="2800" b="0" i="0" u="none" strike="noStrike" kern="1200" cap="none" spc="-50" normalizeH="0" baseline="0" noProof="0" dirty="0">
              <a:ln>
                <a:noFill/>
              </a:ln>
              <a:solidFill>
                <a:srgbClr val="FF5200"/>
              </a:solidFill>
              <a:effectLst/>
              <a:uLnTx/>
              <a:uFillTx/>
              <a:latin typeface="Calibri Light" panose="020F0302020204030204" pitchFamily="34" charset="0"/>
              <a:ea typeface="+mj-ea"/>
              <a:cs typeface="Calibri Light" panose="020F0302020204030204" pitchFamily="34" charset="0"/>
            </a:endParaRPr>
          </a:p>
        </p:txBody>
      </p:sp>
      <p:sp>
        <p:nvSpPr>
          <p:cNvPr id="5" name="object 4">
            <a:extLst>
              <a:ext uri="{FF2B5EF4-FFF2-40B4-BE49-F238E27FC236}">
                <a16:creationId xmlns:a16="http://schemas.microsoft.com/office/drawing/2014/main" id="{A41EF3C2-8773-3311-8EFD-60E929732E84}"/>
              </a:ext>
            </a:extLst>
          </p:cNvPr>
          <p:cNvSpPr txBox="1"/>
          <p:nvPr/>
        </p:nvSpPr>
        <p:spPr>
          <a:xfrm>
            <a:off x="479935" y="1068097"/>
            <a:ext cx="11256952" cy="5312160"/>
          </a:xfrm>
          <a:prstGeom prst="rect">
            <a:avLst/>
          </a:prstGeom>
          <a:noFill/>
        </p:spPr>
        <p:txBody>
          <a:bodyPr vert="horz" wrap="square" lIns="0" tIns="12065" rIns="0" bIns="0" rtlCol="0">
            <a:spAutoFit/>
          </a:bodyPr>
          <a:lstStyle/>
          <a:p>
            <a:pPr marL="297815" marR="229235" lvl="0" indent="-285750" algn="l" defTabSz="914400" rtl="0" eaLnBrk="1" fontAlgn="auto" latinLnBrk="0" hangingPunct="1">
              <a:lnSpc>
                <a:spcPct val="119300"/>
              </a:lnSpc>
              <a:spcBef>
                <a:spcPts val="95"/>
              </a:spcBef>
              <a:spcAft>
                <a:spcPts val="1000"/>
              </a:spcAft>
              <a:buClr>
                <a:srgbClr val="FF5200"/>
              </a:buClr>
              <a:buSzTx/>
              <a:buFont typeface="Arial" panose="020B0604020202020204" pitchFamily="34" charset="0"/>
              <a:buChar char="•"/>
              <a:tabLst>
                <a:tab pos="299085" algn="l"/>
                <a:tab pos="299720" algn="l"/>
              </a:tabLst>
              <a:defRPr/>
            </a:pPr>
            <a:r>
              <a:rPr kumimoji="0" lang="en-US" sz="1800" b="0" i="0" u="none" strike="noStrike" kern="1200" cap="none" spc="5" normalizeH="0" baseline="0" noProof="0" dirty="0">
                <a:ln>
                  <a:noFill/>
                </a:ln>
                <a:solidFill>
                  <a:srgbClr val="685C45"/>
                </a:solidFill>
                <a:effectLst/>
                <a:uLnTx/>
                <a:uFillTx/>
                <a:latin typeface="Calibri"/>
                <a:ea typeface="+mn-ea"/>
                <a:cs typeface="Calibri Light"/>
              </a:rPr>
              <a:t>Drivers believe that diversion routes should </a:t>
            </a:r>
            <a:r>
              <a:rPr kumimoji="0" lang="en-US" sz="1800" b="1" i="0" u="none" strike="noStrike" kern="1200" cap="none" spc="5" normalizeH="0" baseline="0" noProof="0" dirty="0">
                <a:ln>
                  <a:noFill/>
                </a:ln>
                <a:solidFill>
                  <a:srgbClr val="685C45"/>
                </a:solidFill>
                <a:effectLst/>
                <a:uLnTx/>
                <a:uFillTx/>
                <a:latin typeface="Calibri"/>
                <a:ea typeface="+mn-ea"/>
                <a:cs typeface="Calibri Light"/>
              </a:rPr>
              <a:t>balance considerations for all drivers </a:t>
            </a:r>
            <a:r>
              <a:rPr kumimoji="0" lang="en-US" sz="1800" b="0" i="0" u="none" strike="noStrike" kern="1200" cap="none" spc="5" normalizeH="0" baseline="0" noProof="0" dirty="0">
                <a:ln>
                  <a:noFill/>
                </a:ln>
                <a:solidFill>
                  <a:srgbClr val="685C45"/>
                </a:solidFill>
                <a:effectLst/>
                <a:uLnTx/>
                <a:uFillTx/>
                <a:latin typeface="Calibri"/>
                <a:ea typeface="+mn-ea"/>
                <a:cs typeface="Calibri Light"/>
              </a:rPr>
              <a:t>i.e. that </a:t>
            </a:r>
            <a:r>
              <a:rPr lang="en-US" spc="5" dirty="0">
                <a:solidFill>
                  <a:srgbClr val="685C45"/>
                </a:solidFill>
                <a:latin typeface="Calibri"/>
                <a:cs typeface="Calibri Light"/>
              </a:rPr>
              <a:t>they are</a:t>
            </a:r>
            <a:r>
              <a:rPr kumimoji="0" lang="en-US" sz="1800" b="0" i="0" u="none" strike="noStrike" kern="1200" cap="none" spc="5" normalizeH="0" baseline="0" noProof="0" dirty="0">
                <a:ln>
                  <a:noFill/>
                </a:ln>
                <a:solidFill>
                  <a:srgbClr val="685C45"/>
                </a:solidFill>
                <a:effectLst/>
                <a:uLnTx/>
                <a:uFillTx/>
                <a:latin typeface="Calibri"/>
                <a:ea typeface="+mn-ea"/>
                <a:cs typeface="Calibri Light"/>
              </a:rPr>
              <a:t> not unnecessarily circuitous, yet avoid narrow or unlit roads or roads in (overly) poor condition</a:t>
            </a:r>
          </a:p>
          <a:p>
            <a:pPr marL="297815" marR="229235" lvl="0" indent="-285750" algn="l" defTabSz="914400" rtl="0" eaLnBrk="1" fontAlgn="auto" latinLnBrk="0" hangingPunct="1">
              <a:lnSpc>
                <a:spcPct val="119300"/>
              </a:lnSpc>
              <a:spcBef>
                <a:spcPts val="95"/>
              </a:spcBef>
              <a:spcAft>
                <a:spcPts val="1000"/>
              </a:spcAft>
              <a:buClr>
                <a:srgbClr val="FF5200"/>
              </a:buClr>
              <a:buSzTx/>
              <a:buFont typeface="Arial" panose="020B0604020202020204" pitchFamily="34" charset="0"/>
              <a:buChar char="•"/>
              <a:tabLst>
                <a:tab pos="299085" algn="l"/>
                <a:tab pos="299720" algn="l"/>
              </a:tabLst>
              <a:defRPr/>
            </a:pPr>
            <a:r>
              <a:rPr kumimoji="0" lang="en-US" sz="1800" b="0" i="0" u="none" strike="noStrike" kern="1200" cap="none" spc="5" normalizeH="0" baseline="0" noProof="0" dirty="0">
                <a:ln>
                  <a:noFill/>
                </a:ln>
                <a:solidFill>
                  <a:srgbClr val="685C45"/>
                </a:solidFill>
                <a:effectLst/>
                <a:uLnTx/>
                <a:uFillTx/>
                <a:latin typeface="Calibri"/>
                <a:ea typeface="+mn-ea"/>
                <a:cs typeface="Calibri Light"/>
              </a:rPr>
              <a:t>HGV drivers </a:t>
            </a:r>
            <a:r>
              <a:rPr kumimoji="0" lang="en-US" sz="1800" b="0" i="0" u="none" strike="noStrike" kern="1200" cap="none" spc="5" normalizeH="0" baseline="0" noProof="0" dirty="0" err="1">
                <a:ln>
                  <a:noFill/>
                </a:ln>
                <a:solidFill>
                  <a:srgbClr val="685C45"/>
                </a:solidFill>
                <a:effectLst/>
                <a:uLnTx/>
                <a:uFillTx/>
                <a:latin typeface="Calibri"/>
                <a:ea typeface="+mn-ea"/>
                <a:cs typeface="Calibri Light"/>
              </a:rPr>
              <a:t>favour</a:t>
            </a:r>
            <a:r>
              <a:rPr kumimoji="0" lang="en-US" sz="1800" b="0" i="0" u="none" strike="noStrike" kern="1200" cap="none" spc="5" normalizeH="0" baseline="0" noProof="0" dirty="0">
                <a:ln>
                  <a:noFill/>
                </a:ln>
                <a:solidFill>
                  <a:srgbClr val="685C45"/>
                </a:solidFill>
                <a:effectLst/>
                <a:uLnTx/>
                <a:uFillTx/>
                <a:latin typeface="Calibri"/>
                <a:ea typeface="+mn-ea"/>
                <a:cs typeface="Calibri Light"/>
              </a:rPr>
              <a:t> </a:t>
            </a:r>
            <a:r>
              <a:rPr kumimoji="0" lang="en-US" sz="1800" b="1" i="0" u="none" strike="noStrike" kern="1200" cap="none" spc="5" normalizeH="0" baseline="0" noProof="0" dirty="0">
                <a:ln>
                  <a:noFill/>
                </a:ln>
                <a:solidFill>
                  <a:srgbClr val="685C45"/>
                </a:solidFill>
                <a:effectLst/>
                <a:uLnTx/>
                <a:uFillTx/>
                <a:latin typeface="Calibri"/>
                <a:ea typeface="+mn-ea"/>
                <a:cs typeface="Calibri Light"/>
              </a:rPr>
              <a:t>bespoke routes for HGVs</a:t>
            </a:r>
            <a:r>
              <a:rPr kumimoji="0" lang="en-US" sz="1800" b="0" i="0" u="none" strike="noStrike" kern="1200" cap="none" spc="5" normalizeH="0" baseline="0" noProof="0" dirty="0">
                <a:ln>
                  <a:noFill/>
                </a:ln>
                <a:solidFill>
                  <a:srgbClr val="685C45"/>
                </a:solidFill>
                <a:effectLst/>
                <a:uLnTx/>
                <a:uFillTx/>
                <a:latin typeface="Calibri"/>
                <a:ea typeface="+mn-ea"/>
                <a:cs typeface="Calibri Light"/>
              </a:rPr>
              <a:t>, which take into account their particular considerations</a:t>
            </a:r>
          </a:p>
          <a:p>
            <a:pPr marL="297815" marR="229235" lvl="0" indent="-285750" algn="l" defTabSz="914400" rtl="0" eaLnBrk="1" fontAlgn="auto" latinLnBrk="0" hangingPunct="1">
              <a:lnSpc>
                <a:spcPct val="119300"/>
              </a:lnSpc>
              <a:spcBef>
                <a:spcPts val="95"/>
              </a:spcBef>
              <a:spcAft>
                <a:spcPts val="1000"/>
              </a:spcAft>
              <a:buClr>
                <a:srgbClr val="FF5200"/>
              </a:buClr>
              <a:buSzTx/>
              <a:buFont typeface="Arial" panose="020B0604020202020204" pitchFamily="34" charset="0"/>
              <a:buChar char="•"/>
              <a:tabLst>
                <a:tab pos="299085" algn="l"/>
                <a:tab pos="299720" algn="l"/>
              </a:tabLst>
              <a:defRPr/>
            </a:pPr>
            <a:r>
              <a:rPr kumimoji="0" lang="en-US" sz="1800" b="0" i="0" u="none" strike="noStrike" kern="1200" cap="none" spc="5" normalizeH="0" baseline="0" noProof="0" dirty="0">
                <a:ln>
                  <a:noFill/>
                </a:ln>
                <a:solidFill>
                  <a:srgbClr val="685C45"/>
                </a:solidFill>
                <a:effectLst/>
                <a:uLnTx/>
                <a:uFillTx/>
                <a:latin typeface="Calibri"/>
                <a:ea typeface="+mn-ea"/>
                <a:cs typeface="Calibri Light"/>
              </a:rPr>
              <a:t>While not practical to ensure all diversion routes provide refreshments, toilets or charging stations, drivers feel that </a:t>
            </a:r>
            <a:r>
              <a:rPr kumimoji="0" lang="en-US" sz="1800" b="1" i="0" u="none" strike="noStrike" kern="1200" cap="none" spc="5" normalizeH="0" baseline="0" noProof="0" dirty="0">
                <a:ln>
                  <a:noFill/>
                </a:ln>
                <a:solidFill>
                  <a:srgbClr val="685C45"/>
                </a:solidFill>
                <a:effectLst/>
                <a:uLnTx/>
                <a:uFillTx/>
                <a:latin typeface="Calibri"/>
                <a:ea typeface="+mn-ea"/>
                <a:cs typeface="Calibri Light"/>
              </a:rPr>
              <a:t>signage along longer routes indicating where such facilities can be located </a:t>
            </a:r>
            <a:r>
              <a:rPr lang="en-US" spc="5" dirty="0">
                <a:solidFill>
                  <a:srgbClr val="685C45"/>
                </a:solidFill>
                <a:latin typeface="Calibri"/>
                <a:cs typeface="Calibri Light"/>
              </a:rPr>
              <a:t>would be beneficial</a:t>
            </a:r>
            <a:endParaRPr kumimoji="0" lang="en-US" sz="1800" b="0" i="0" u="none" strike="noStrike" kern="1200" cap="none" spc="5" normalizeH="0" baseline="0" noProof="0" dirty="0">
              <a:ln>
                <a:noFill/>
              </a:ln>
              <a:solidFill>
                <a:srgbClr val="685C45"/>
              </a:solidFill>
              <a:effectLst/>
              <a:uLnTx/>
              <a:uFillTx/>
              <a:latin typeface="Calibri"/>
              <a:ea typeface="+mn-ea"/>
              <a:cs typeface="Calibri Light"/>
            </a:endParaRPr>
          </a:p>
          <a:p>
            <a:pPr marL="297815" marR="229235" lvl="0" indent="-285750" algn="l" defTabSz="914400" rtl="0" eaLnBrk="1" fontAlgn="auto" latinLnBrk="0" hangingPunct="1">
              <a:lnSpc>
                <a:spcPct val="119300"/>
              </a:lnSpc>
              <a:spcBef>
                <a:spcPts val="95"/>
              </a:spcBef>
              <a:spcAft>
                <a:spcPts val="1000"/>
              </a:spcAft>
              <a:buClr>
                <a:srgbClr val="FF5200"/>
              </a:buClr>
              <a:buSzTx/>
              <a:buFont typeface="Arial" panose="020B0604020202020204" pitchFamily="34" charset="0"/>
              <a:buChar char="•"/>
              <a:tabLst>
                <a:tab pos="299085" algn="l"/>
                <a:tab pos="299720" algn="l"/>
              </a:tabLst>
              <a:defRPr/>
            </a:pPr>
            <a:r>
              <a:rPr lang="en-US" b="1" spc="5" dirty="0">
                <a:solidFill>
                  <a:srgbClr val="685C45"/>
                </a:solidFill>
                <a:latin typeface="Calibri"/>
                <a:cs typeface="Calibri Light"/>
              </a:rPr>
              <a:t>Diversion routes that are aligned with instructions given by </a:t>
            </a:r>
            <a:r>
              <a:rPr lang="en-US" b="1" spc="5" dirty="0" err="1">
                <a:solidFill>
                  <a:srgbClr val="685C45"/>
                </a:solidFill>
                <a:latin typeface="Calibri"/>
                <a:cs typeface="Calibri Light"/>
              </a:rPr>
              <a:t>SatNav</a:t>
            </a:r>
            <a:r>
              <a:rPr lang="en-US" b="1" spc="5" dirty="0">
                <a:solidFill>
                  <a:srgbClr val="685C45"/>
                </a:solidFill>
                <a:latin typeface="Calibri"/>
                <a:cs typeface="Calibri Light"/>
              </a:rPr>
              <a:t> </a:t>
            </a:r>
            <a:r>
              <a:rPr lang="en-US" spc="5" dirty="0">
                <a:solidFill>
                  <a:srgbClr val="685C45"/>
                </a:solidFill>
                <a:latin typeface="Calibri"/>
                <a:cs typeface="Calibri Light"/>
              </a:rPr>
              <a:t>would benefit many drivers</a:t>
            </a:r>
            <a:endParaRPr kumimoji="0" lang="en-US" sz="1800" i="0" u="none" strike="noStrike" kern="1200" cap="none" spc="5" normalizeH="0" baseline="0" noProof="0" dirty="0">
              <a:ln>
                <a:noFill/>
              </a:ln>
              <a:solidFill>
                <a:srgbClr val="685C45"/>
              </a:solidFill>
              <a:effectLst/>
              <a:uLnTx/>
              <a:uFillTx/>
              <a:latin typeface="Calibri"/>
              <a:ea typeface="+mn-ea"/>
              <a:cs typeface="Calibri Light"/>
            </a:endParaRPr>
          </a:p>
          <a:p>
            <a:pPr marL="297815" marR="229235" lvl="0"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kumimoji="0" lang="en-US" sz="1800" b="0" i="0" u="none" strike="noStrike" kern="1200" cap="none" spc="5" normalizeH="0" baseline="0" noProof="0" dirty="0">
                <a:ln>
                  <a:noFill/>
                </a:ln>
                <a:solidFill>
                  <a:srgbClr val="685C45"/>
                </a:solidFill>
                <a:effectLst/>
                <a:uLnTx/>
                <a:uFillTx/>
                <a:latin typeface="Calibri"/>
                <a:ea typeface="+mn-ea"/>
                <a:cs typeface="Calibri Light"/>
              </a:rPr>
              <a:t>Signage must not be obstructed and must be present, </a:t>
            </a:r>
            <a:r>
              <a:rPr kumimoji="0" lang="en-US" sz="1800" b="1" i="0" u="none" strike="noStrike" kern="1200" cap="none" spc="5" normalizeH="0" baseline="0" noProof="0" dirty="0">
                <a:ln>
                  <a:noFill/>
                </a:ln>
                <a:solidFill>
                  <a:srgbClr val="685C45"/>
                </a:solidFill>
                <a:effectLst/>
                <a:uLnTx/>
                <a:uFillTx/>
                <a:latin typeface="Calibri"/>
                <a:ea typeface="+mn-ea"/>
                <a:cs typeface="Calibri Light"/>
              </a:rPr>
              <a:t>at least</a:t>
            </a:r>
            <a:r>
              <a:rPr kumimoji="0" lang="en-US" sz="1800" b="0" i="0" u="none" strike="noStrike" kern="1200" cap="none" spc="5" normalizeH="0" baseline="0" noProof="0" dirty="0">
                <a:ln>
                  <a:noFill/>
                </a:ln>
                <a:solidFill>
                  <a:srgbClr val="685C45"/>
                </a:solidFill>
                <a:effectLst/>
                <a:uLnTx/>
                <a:uFillTx/>
                <a:latin typeface="Calibri"/>
                <a:ea typeface="+mn-ea"/>
                <a:cs typeface="Calibri Light"/>
              </a:rPr>
              <a:t>, at </a:t>
            </a:r>
            <a:r>
              <a:rPr kumimoji="0" lang="en-US" sz="1800" b="1" i="0" u="none" strike="noStrike" kern="1200" cap="none" spc="5" normalizeH="0" baseline="0" noProof="0" dirty="0">
                <a:ln>
                  <a:noFill/>
                </a:ln>
                <a:solidFill>
                  <a:srgbClr val="685C45"/>
                </a:solidFill>
                <a:effectLst/>
                <a:uLnTx/>
                <a:uFillTx/>
                <a:latin typeface="Calibri"/>
                <a:ea typeface="+mn-ea"/>
                <a:cs typeface="Calibri Light"/>
              </a:rPr>
              <a:t>every decision point </a:t>
            </a:r>
            <a:r>
              <a:rPr kumimoji="0" lang="en-US" sz="1800" b="0" i="0" u="none" strike="noStrike" kern="1200" cap="none" spc="5" normalizeH="0" baseline="0" noProof="0" dirty="0">
                <a:ln>
                  <a:noFill/>
                </a:ln>
                <a:solidFill>
                  <a:srgbClr val="685C45"/>
                </a:solidFill>
                <a:effectLst/>
                <a:uLnTx/>
                <a:uFillTx/>
                <a:latin typeface="Calibri"/>
                <a:ea typeface="+mn-ea"/>
                <a:cs typeface="Calibri Light"/>
              </a:rPr>
              <a:t>along the diversion route</a:t>
            </a:r>
          </a:p>
          <a:p>
            <a:pPr marL="755015" marR="229235" lvl="1"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kumimoji="0" lang="en-US" sz="1700" b="0" i="0" u="none" strike="noStrike" kern="1200" cap="none" spc="5" normalizeH="0" baseline="0" noProof="0" dirty="0">
                <a:ln>
                  <a:noFill/>
                </a:ln>
                <a:solidFill>
                  <a:srgbClr val="685C45"/>
                </a:solidFill>
                <a:effectLst/>
                <a:uLnTx/>
                <a:uFillTx/>
                <a:latin typeface="Calibri"/>
                <a:ea typeface="+mn-ea"/>
                <a:cs typeface="Calibri Light"/>
              </a:rPr>
              <a:t>Signage should ideally be </a:t>
            </a:r>
            <a:r>
              <a:rPr kumimoji="0" lang="en-US" sz="1700" b="1" i="0" u="none" strike="noStrike" kern="1200" cap="none" spc="5" normalizeH="0" baseline="0" noProof="0" dirty="0">
                <a:ln>
                  <a:noFill/>
                </a:ln>
                <a:solidFill>
                  <a:srgbClr val="685C45"/>
                </a:solidFill>
                <a:effectLst/>
                <a:uLnTx/>
                <a:uFillTx/>
                <a:latin typeface="Calibri"/>
                <a:ea typeface="+mn-ea"/>
                <a:cs typeface="Calibri Light"/>
              </a:rPr>
              <a:t>digital </a:t>
            </a:r>
            <a:r>
              <a:rPr kumimoji="0" lang="en-US" sz="1700" b="0" i="0" u="none" strike="noStrike" kern="1200" cap="none" spc="5" normalizeH="0" baseline="0" noProof="0" dirty="0">
                <a:ln>
                  <a:noFill/>
                </a:ln>
                <a:solidFill>
                  <a:srgbClr val="685C45"/>
                </a:solidFill>
                <a:effectLst/>
                <a:uLnTx/>
                <a:uFillTx/>
                <a:latin typeface="Calibri"/>
                <a:ea typeface="+mn-ea"/>
                <a:cs typeface="Calibri Light"/>
              </a:rPr>
              <a:t>and should use terminology which feels </a:t>
            </a:r>
            <a:r>
              <a:rPr kumimoji="0" lang="en-US" sz="1700" b="1" i="0" u="none" strike="noStrike" kern="1200" cap="none" spc="5" normalizeH="0" baseline="0" noProof="0" dirty="0">
                <a:ln>
                  <a:noFill/>
                </a:ln>
                <a:solidFill>
                  <a:srgbClr val="685C45"/>
                </a:solidFill>
                <a:effectLst/>
                <a:uLnTx/>
                <a:uFillTx/>
                <a:latin typeface="Calibri"/>
                <a:ea typeface="+mn-ea"/>
                <a:cs typeface="Calibri Light"/>
              </a:rPr>
              <a:t>intuitive</a:t>
            </a:r>
            <a:r>
              <a:rPr kumimoji="0" lang="en-US" sz="1700" b="0" i="0" u="none" strike="noStrike" kern="1200" cap="none" spc="5" normalizeH="0" baseline="0" noProof="0" dirty="0">
                <a:ln>
                  <a:noFill/>
                </a:ln>
                <a:solidFill>
                  <a:srgbClr val="685C45"/>
                </a:solidFill>
                <a:effectLst/>
                <a:uLnTx/>
                <a:uFillTx/>
                <a:latin typeface="Calibri"/>
                <a:ea typeface="+mn-ea"/>
                <a:cs typeface="Calibri Light"/>
              </a:rPr>
              <a:t> to drivers e.g. N, E, S, W are not intuitive for many road users</a:t>
            </a:r>
          </a:p>
          <a:p>
            <a:pPr marL="755015" marR="229235" lvl="1" indent="-285750" algn="l" defTabSz="914400" rtl="0" eaLnBrk="1" fontAlgn="auto" latinLnBrk="0" hangingPunct="1">
              <a:lnSpc>
                <a:spcPct val="119300"/>
              </a:lnSpc>
              <a:spcBef>
                <a:spcPts val="95"/>
              </a:spcBef>
              <a:spcAft>
                <a:spcPts val="1000"/>
              </a:spcAft>
              <a:buClr>
                <a:srgbClr val="FF5200"/>
              </a:buClr>
              <a:buSzTx/>
              <a:buFont typeface="Arial" panose="020B0604020202020204" pitchFamily="34" charset="0"/>
              <a:buChar char="•"/>
              <a:tabLst>
                <a:tab pos="299085" algn="l"/>
                <a:tab pos="299720" algn="l"/>
              </a:tabLst>
              <a:defRPr/>
            </a:pPr>
            <a:r>
              <a:rPr kumimoji="0" lang="en-US" sz="1700" b="0" i="0" u="none" strike="noStrike" kern="1200" cap="none" spc="5" normalizeH="0" baseline="0" noProof="0" dirty="0">
                <a:ln>
                  <a:noFill/>
                </a:ln>
                <a:solidFill>
                  <a:srgbClr val="685C45"/>
                </a:solidFill>
                <a:effectLst/>
                <a:uLnTx/>
                <a:uFillTx/>
                <a:latin typeface="Calibri"/>
                <a:ea typeface="+mn-ea"/>
                <a:cs typeface="Calibri Light"/>
              </a:rPr>
              <a:t>HGV drivers </a:t>
            </a:r>
            <a:r>
              <a:rPr kumimoji="0" lang="en-US" sz="1700" b="0" i="0" u="none" strike="noStrike" kern="1200" cap="none" spc="5" normalizeH="0" baseline="0" noProof="0" dirty="0" err="1">
                <a:ln>
                  <a:noFill/>
                </a:ln>
                <a:solidFill>
                  <a:srgbClr val="685C45"/>
                </a:solidFill>
                <a:effectLst/>
                <a:uLnTx/>
                <a:uFillTx/>
                <a:latin typeface="Calibri"/>
                <a:ea typeface="+mn-ea"/>
                <a:cs typeface="Calibri Light"/>
              </a:rPr>
              <a:t>favour</a:t>
            </a:r>
            <a:r>
              <a:rPr kumimoji="0" lang="en-US" sz="1700" b="0" i="0" u="none" strike="noStrike" kern="1200" cap="none" spc="5" normalizeH="0" baseline="0" noProof="0" dirty="0">
                <a:ln>
                  <a:noFill/>
                </a:ln>
                <a:solidFill>
                  <a:srgbClr val="685C45"/>
                </a:solidFill>
                <a:effectLst/>
                <a:uLnTx/>
                <a:uFillTx/>
                <a:latin typeface="Calibri"/>
                <a:ea typeface="+mn-ea"/>
                <a:cs typeface="Calibri Light"/>
              </a:rPr>
              <a:t> </a:t>
            </a:r>
            <a:r>
              <a:rPr kumimoji="0" lang="en-US" sz="1700" b="1" i="0" u="none" strike="noStrike" kern="1200" cap="none" spc="5" normalizeH="0" baseline="0" noProof="0" dirty="0">
                <a:ln>
                  <a:noFill/>
                </a:ln>
                <a:solidFill>
                  <a:srgbClr val="685C45"/>
                </a:solidFill>
                <a:effectLst/>
                <a:uLnTx/>
                <a:uFillTx/>
                <a:latin typeface="Calibri"/>
                <a:ea typeface="+mn-ea"/>
                <a:cs typeface="Calibri Light"/>
              </a:rPr>
              <a:t>bespoke signage for </a:t>
            </a:r>
            <a:r>
              <a:rPr lang="en-US" sz="1700" b="1" spc="5" dirty="0">
                <a:solidFill>
                  <a:srgbClr val="685C45"/>
                </a:solidFill>
                <a:latin typeface="Calibri"/>
                <a:cs typeface="Calibri Light"/>
              </a:rPr>
              <a:t>them and their specific requirements; </a:t>
            </a:r>
            <a:r>
              <a:rPr lang="en-US" sz="1700" spc="5" dirty="0">
                <a:solidFill>
                  <a:srgbClr val="685C45"/>
                </a:solidFill>
                <a:latin typeface="Calibri"/>
                <a:cs typeface="Calibri Light"/>
              </a:rPr>
              <a:t>this would help allay concerns that the route along which they are being diverted is not suitable for their vehicle</a:t>
            </a:r>
            <a:endParaRPr lang="en-US" sz="1600" b="1" spc="5" dirty="0">
              <a:solidFill>
                <a:srgbClr val="685C45"/>
              </a:solidFill>
              <a:latin typeface="Calibri"/>
              <a:cs typeface="Calibri Light"/>
            </a:endParaRPr>
          </a:p>
          <a:p>
            <a:pPr marL="297815" marR="229235" indent="-285750">
              <a:lnSpc>
                <a:spcPct val="119300"/>
              </a:lnSpc>
              <a:spcBef>
                <a:spcPts val="95"/>
              </a:spcBef>
              <a:spcAft>
                <a:spcPts val="1000"/>
              </a:spcAft>
              <a:buClr>
                <a:srgbClr val="FF5200"/>
              </a:buClr>
              <a:buFont typeface="Arial" panose="020B0604020202020204" pitchFamily="34" charset="0"/>
              <a:buChar char="•"/>
              <a:tabLst>
                <a:tab pos="299085" algn="l"/>
                <a:tab pos="299720" algn="l"/>
              </a:tabLst>
              <a:defRPr/>
            </a:pPr>
            <a:r>
              <a:rPr lang="en-US" sz="1700" b="1" spc="5" dirty="0">
                <a:solidFill>
                  <a:srgbClr val="685C45"/>
                </a:solidFill>
                <a:latin typeface="Calibri"/>
                <a:cs typeface="Calibri Light"/>
              </a:rPr>
              <a:t>Some drivers feel that </a:t>
            </a:r>
            <a:r>
              <a:rPr lang="en-US" sz="1700" b="1" spc="5" dirty="0">
                <a:solidFill>
                  <a:srgbClr val="685C45"/>
                </a:solidFill>
                <a:highlight>
                  <a:srgbClr val="FFFF00"/>
                </a:highlight>
                <a:latin typeface="Calibri"/>
                <a:cs typeface="Calibri Light"/>
              </a:rPr>
              <a:t>‘no overtaking’ restrictions on some single carriageway </a:t>
            </a:r>
            <a:r>
              <a:rPr kumimoji="0" lang="en-US" sz="1700" b="1" i="0" u="none" strike="noStrike" kern="1200" cap="none" spc="5" normalizeH="0" baseline="0" noProof="0" dirty="0">
                <a:ln>
                  <a:noFill/>
                </a:ln>
                <a:solidFill>
                  <a:srgbClr val="685C45"/>
                </a:solidFill>
                <a:effectLst/>
                <a:highlight>
                  <a:srgbClr val="FFFF00"/>
                </a:highlight>
                <a:uLnTx/>
                <a:uFillTx/>
                <a:latin typeface="Calibri"/>
                <a:ea typeface="+mn-ea"/>
                <a:cs typeface="Calibri Light"/>
              </a:rPr>
              <a:t>diversion routes </a:t>
            </a:r>
            <a:r>
              <a:rPr kumimoji="0" lang="en-US" sz="1700" b="1" i="0" u="none" strike="noStrike" kern="1200" cap="none" spc="5" normalizeH="0" baseline="0" noProof="0" dirty="0">
                <a:ln>
                  <a:noFill/>
                </a:ln>
                <a:solidFill>
                  <a:srgbClr val="685C45"/>
                </a:solidFill>
                <a:effectLst/>
                <a:uLnTx/>
                <a:uFillTx/>
                <a:latin typeface="Calibri"/>
                <a:ea typeface="+mn-ea"/>
                <a:cs typeface="Calibri Light"/>
              </a:rPr>
              <a:t>would be beneficial</a:t>
            </a:r>
            <a:r>
              <a:rPr lang="en-US" sz="1700" b="1" spc="5" dirty="0">
                <a:solidFill>
                  <a:srgbClr val="685C45"/>
                </a:solidFill>
                <a:latin typeface="Calibri"/>
                <a:cs typeface="Calibri Light"/>
              </a:rPr>
              <a:t> </a:t>
            </a:r>
            <a:r>
              <a:rPr lang="en-US" sz="1700" spc="5" dirty="0">
                <a:solidFill>
                  <a:srgbClr val="685C45"/>
                </a:solidFill>
                <a:latin typeface="Calibri"/>
                <a:cs typeface="Calibri Light"/>
              </a:rPr>
              <a:t>e.g. </a:t>
            </a:r>
            <a:r>
              <a:rPr kumimoji="0" lang="en-US" sz="1700" i="0" u="none" strike="noStrike" kern="1200" cap="none" spc="5" normalizeH="0" baseline="0" noProof="0" dirty="0">
                <a:ln>
                  <a:noFill/>
                </a:ln>
                <a:solidFill>
                  <a:srgbClr val="685C45"/>
                </a:solidFill>
                <a:effectLst/>
                <a:uLnTx/>
                <a:uFillTx/>
                <a:latin typeface="Calibri"/>
                <a:ea typeface="+mn-ea"/>
                <a:cs typeface="Calibri Light"/>
              </a:rPr>
              <a:t>sections of a route along which overtaking is typically permitted may become atypically busy and/or be used by higher than usual numbers of HGVs </a:t>
            </a:r>
            <a:r>
              <a:rPr lang="en-US" sz="1700" spc="5" dirty="0">
                <a:solidFill>
                  <a:srgbClr val="685C45"/>
                </a:solidFill>
                <a:latin typeface="Calibri"/>
                <a:cs typeface="Calibri Light"/>
              </a:rPr>
              <a:t>and as such drivers should be instructed not to overtake</a:t>
            </a:r>
            <a:endParaRPr kumimoji="0" lang="en-US" sz="1700" b="0" i="0" u="none" strike="noStrike" kern="1200" cap="none" spc="5" normalizeH="0" baseline="0" noProof="0" dirty="0">
              <a:ln>
                <a:noFill/>
              </a:ln>
              <a:solidFill>
                <a:srgbClr val="685C45"/>
              </a:solidFill>
              <a:effectLst/>
              <a:uLnTx/>
              <a:uFillTx/>
              <a:latin typeface="Calibri"/>
              <a:ea typeface="+mn-ea"/>
              <a:cs typeface="Calibri Light"/>
            </a:endParaRPr>
          </a:p>
        </p:txBody>
      </p:sp>
    </p:spTree>
    <p:extLst>
      <p:ext uri="{BB962C8B-B14F-4D97-AF65-F5344CB8AC3E}">
        <p14:creationId xmlns:p14="http://schemas.microsoft.com/office/powerpoint/2010/main" val="98266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DF16EE-9361-388E-F836-60638CFDCE06}"/>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589EBACC-1F4A-E0FF-AD98-C51A78039DCC}"/>
              </a:ext>
            </a:extLst>
          </p:cNvPr>
          <p:cNvSpPr txBox="1"/>
          <p:nvPr/>
        </p:nvSpPr>
        <p:spPr>
          <a:xfrm>
            <a:off x="11647931" y="6571106"/>
            <a:ext cx="64135"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a:ln>
                  <a:noFill/>
                </a:ln>
                <a:solidFill>
                  <a:srgbClr val="685C45"/>
                </a:solidFill>
                <a:effectLst/>
                <a:uLnTx/>
                <a:uFillTx/>
                <a:latin typeface="Calibri Light"/>
                <a:ea typeface="+mn-ea"/>
                <a:cs typeface="Calibri Light"/>
              </a:rPr>
              <a:t>4</a:t>
            </a:r>
            <a:endParaRPr kumimoji="0" sz="1000" b="0" i="0" u="none" strike="noStrike" kern="1200" cap="none" spc="0" normalizeH="0" baseline="0" noProof="0">
              <a:ln>
                <a:noFill/>
              </a:ln>
              <a:solidFill>
                <a:srgbClr val="685C45"/>
              </a:solidFill>
              <a:effectLst/>
              <a:uLnTx/>
              <a:uFillTx/>
              <a:latin typeface="Calibri Light"/>
              <a:ea typeface="+mn-ea"/>
              <a:cs typeface="Calibri Light"/>
            </a:endParaRPr>
          </a:p>
        </p:txBody>
      </p:sp>
      <p:pic>
        <p:nvPicPr>
          <p:cNvPr id="2" name="Picture 1">
            <a:extLst>
              <a:ext uri="{FF2B5EF4-FFF2-40B4-BE49-F238E27FC236}">
                <a16:creationId xmlns:a16="http://schemas.microsoft.com/office/drawing/2014/main" id="{1D35E093-DDA5-2244-4969-4AA5AB35AB47}"/>
              </a:ext>
            </a:extLst>
          </p:cNvPr>
          <p:cNvPicPr>
            <a:picLocks noChangeAspect="1"/>
          </p:cNvPicPr>
          <p:nvPr/>
        </p:nvPicPr>
        <p:blipFill>
          <a:blip r:embed="rId3">
            <a:biLevel thresh="25000"/>
          </a:blip>
          <a:stretch>
            <a:fillRect/>
          </a:stretch>
        </p:blipFill>
        <p:spPr>
          <a:xfrm>
            <a:off x="11408211" y="55661"/>
            <a:ext cx="756000" cy="567000"/>
          </a:xfrm>
          <a:prstGeom prst="rect">
            <a:avLst/>
          </a:prstGeom>
        </p:spPr>
      </p:pic>
      <p:sp>
        <p:nvSpPr>
          <p:cNvPr id="7" name="object 2">
            <a:extLst>
              <a:ext uri="{FF2B5EF4-FFF2-40B4-BE49-F238E27FC236}">
                <a16:creationId xmlns:a16="http://schemas.microsoft.com/office/drawing/2014/main" id="{E40715CB-6A32-FF95-4D67-9C0B1EF89D50}"/>
              </a:ext>
            </a:extLst>
          </p:cNvPr>
          <p:cNvSpPr txBox="1">
            <a:spLocks/>
          </p:cNvSpPr>
          <p:nvPr/>
        </p:nvSpPr>
        <p:spPr>
          <a:xfrm>
            <a:off x="466749" y="360045"/>
            <a:ext cx="4680000" cy="444352"/>
          </a:xfrm>
          <a:prstGeom prst="rect">
            <a:avLst/>
          </a:prstGeom>
          <a:noFill/>
        </p:spPr>
        <p:txBody>
          <a:bodyPr vert="horz" wrap="square" lIns="0" tIns="13335" rIns="0" bIns="0" rtlCol="0" anchor="b" anchorCtr="0">
            <a:spAutoFit/>
          </a:bodyPr>
          <a:lstStyle>
            <a:lvl1pPr marL="0" algn="l" defTabSz="914400" rtl="0" eaLnBrk="1" latinLnBrk="0" hangingPunct="1">
              <a:lnSpc>
                <a:spcPts val="2900"/>
              </a:lnSpc>
              <a:spcBef>
                <a:spcPct val="0"/>
              </a:spcBef>
              <a:buNone/>
              <a:defRPr lang="en-GB" sz="3600" b="0" i="0" kern="1200" spc="-50" baseline="0">
                <a:solidFill>
                  <a:srgbClr val="FF5200"/>
                </a:solidFill>
                <a:latin typeface="Calibri Light"/>
                <a:ea typeface="+mj-ea"/>
                <a:cs typeface="Calibri Light"/>
              </a:defRPr>
            </a:lvl1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2800" b="0" i="0" u="none" strike="noStrike" kern="1200" cap="none" spc="-50" normalizeH="0" baseline="0" noProof="0">
                <a:ln>
                  <a:noFill/>
                </a:ln>
                <a:solidFill>
                  <a:srgbClr val="FF5200"/>
                </a:solidFill>
                <a:effectLst/>
                <a:uLnTx/>
                <a:uFillTx/>
                <a:latin typeface="Calibri Light" panose="020F0302020204030204" pitchFamily="34" charset="0"/>
                <a:ea typeface="+mj-ea"/>
                <a:cs typeface="Calibri Light" panose="020F0302020204030204" pitchFamily="34" charset="0"/>
              </a:rPr>
              <a:t>Specific objectives</a:t>
            </a:r>
          </a:p>
        </p:txBody>
      </p:sp>
      <p:sp>
        <p:nvSpPr>
          <p:cNvPr id="8" name="object 4">
            <a:extLst>
              <a:ext uri="{FF2B5EF4-FFF2-40B4-BE49-F238E27FC236}">
                <a16:creationId xmlns:a16="http://schemas.microsoft.com/office/drawing/2014/main" id="{4FCC189E-9491-B068-A5A8-F8134C51962E}"/>
              </a:ext>
            </a:extLst>
          </p:cNvPr>
          <p:cNvSpPr txBox="1"/>
          <p:nvPr/>
        </p:nvSpPr>
        <p:spPr>
          <a:xfrm>
            <a:off x="479934" y="889680"/>
            <a:ext cx="11245315" cy="5746445"/>
          </a:xfrm>
          <a:prstGeom prst="rect">
            <a:avLst/>
          </a:prstGeom>
        </p:spPr>
        <p:txBody>
          <a:bodyPr vert="horz" wrap="square" lIns="0" tIns="12065" rIns="0" bIns="0" rtlCol="0">
            <a:spAutoFit/>
          </a:bodyPr>
          <a:lstStyle/>
          <a:p>
            <a:pPr marL="297815" marR="229235" lvl="0"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kumimoji="0" lang="en-US" sz="1700" b="1" i="0" u="none" strike="noStrike" kern="1200" cap="none" spc="5" normalizeH="0" baseline="0" noProof="0">
                <a:ln>
                  <a:noFill/>
                </a:ln>
                <a:solidFill>
                  <a:srgbClr val="685C45"/>
                </a:solidFill>
                <a:effectLst/>
                <a:uLnTx/>
                <a:uFillTx/>
                <a:latin typeface="Calibri"/>
                <a:ea typeface="+mn-ea"/>
                <a:cs typeface="Calibri Light"/>
              </a:rPr>
              <a:t>To explore drivers’ experience of using a diversion necessitated by roadworks on the SRN</a:t>
            </a:r>
            <a:r>
              <a:rPr kumimoji="0" lang="en-US" sz="1700" b="0" i="0" u="none" strike="noStrike" kern="1200" cap="none" spc="5" normalizeH="0" baseline="0" noProof="0">
                <a:ln>
                  <a:noFill/>
                </a:ln>
                <a:solidFill>
                  <a:srgbClr val="685C45"/>
                </a:solidFill>
                <a:effectLst/>
                <a:uLnTx/>
                <a:uFillTx/>
                <a:latin typeface="Calibri"/>
                <a:ea typeface="+mn-ea"/>
                <a:cs typeface="Calibri Light"/>
              </a:rPr>
              <a:t> and the feelings this evokes, paying particular attention to these considerations:</a:t>
            </a:r>
          </a:p>
          <a:p>
            <a:pPr marL="755015" marR="229235" lvl="1"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kumimoji="0" lang="en-US" sz="1600" b="0" i="0" u="none" strike="noStrike" kern="1200" cap="none" spc="5" normalizeH="0" baseline="0" noProof="0">
                <a:ln>
                  <a:noFill/>
                </a:ln>
                <a:solidFill>
                  <a:srgbClr val="685C45"/>
                </a:solidFill>
                <a:effectLst/>
                <a:uLnTx/>
                <a:uFillTx/>
                <a:latin typeface="Calibri"/>
                <a:ea typeface="+mn-ea"/>
                <a:cs typeface="Calibri Light"/>
              </a:rPr>
              <a:t>How this varies </a:t>
            </a:r>
            <a:r>
              <a:rPr kumimoji="0" lang="en-US" sz="1600" b="1" i="0" u="none" strike="noStrike" kern="1200" cap="none" spc="5" normalizeH="0" baseline="0" noProof="0">
                <a:ln>
                  <a:noFill/>
                </a:ln>
                <a:solidFill>
                  <a:srgbClr val="685C45"/>
                </a:solidFill>
                <a:effectLst/>
                <a:uLnTx/>
                <a:uFillTx/>
                <a:latin typeface="Calibri"/>
                <a:ea typeface="+mn-ea"/>
                <a:cs typeface="Calibri Light"/>
              </a:rPr>
              <a:t>by ‘one off’ diversions as against recurring diversions</a:t>
            </a:r>
          </a:p>
          <a:p>
            <a:pPr marL="755015" marR="229235" lvl="1"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kumimoji="0" lang="en-US" sz="1600" b="0" i="0" u="none" strike="noStrike" kern="1200" cap="none" spc="5" normalizeH="0" baseline="0" noProof="0">
                <a:ln>
                  <a:noFill/>
                </a:ln>
                <a:solidFill>
                  <a:srgbClr val="685C45"/>
                </a:solidFill>
                <a:effectLst/>
                <a:uLnTx/>
                <a:uFillTx/>
                <a:latin typeface="Calibri"/>
                <a:ea typeface="+mn-ea"/>
                <a:cs typeface="Calibri Light"/>
              </a:rPr>
              <a:t>The impact of </a:t>
            </a:r>
            <a:r>
              <a:rPr kumimoji="0" lang="en-US" sz="1600" b="1" i="0" u="none" strike="noStrike" kern="1200" cap="none" spc="5" normalizeH="0" baseline="0" noProof="0">
                <a:ln>
                  <a:noFill/>
                </a:ln>
                <a:solidFill>
                  <a:srgbClr val="685C45"/>
                </a:solidFill>
                <a:effectLst/>
                <a:uLnTx/>
                <a:uFillTx/>
                <a:latin typeface="Calibri"/>
                <a:ea typeface="+mn-ea"/>
                <a:cs typeface="Calibri Light"/>
              </a:rPr>
              <a:t>overnight as against daytime diversions</a:t>
            </a:r>
            <a:endParaRPr lang="en-US" sz="1600" spc="5">
              <a:solidFill>
                <a:srgbClr val="685C45"/>
              </a:solidFill>
              <a:latin typeface="Calibri"/>
              <a:cs typeface="Calibri Light"/>
            </a:endParaRPr>
          </a:p>
          <a:p>
            <a:pPr marL="755015" marR="229235" lvl="1"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kumimoji="0" lang="en-US" sz="1600" b="0" i="0" u="none" strike="noStrike" kern="1200" cap="none" spc="5" normalizeH="0" baseline="0" noProof="0">
                <a:ln>
                  <a:noFill/>
                </a:ln>
                <a:solidFill>
                  <a:srgbClr val="685C45"/>
                </a:solidFill>
                <a:effectLst/>
                <a:uLnTx/>
                <a:uFillTx/>
                <a:latin typeface="Calibri"/>
                <a:ea typeface="+mn-ea"/>
                <a:cs typeface="Calibri Light"/>
              </a:rPr>
              <a:t>The impact of </a:t>
            </a:r>
            <a:r>
              <a:rPr kumimoji="0" lang="en-US" sz="1600" b="1" i="0" u="none" strike="noStrike" kern="1200" cap="none" spc="5" normalizeH="0" baseline="0" noProof="0">
                <a:ln>
                  <a:noFill/>
                </a:ln>
                <a:solidFill>
                  <a:srgbClr val="685C45"/>
                </a:solidFill>
                <a:effectLst/>
                <a:uLnTx/>
                <a:uFillTx/>
                <a:latin typeface="Calibri"/>
                <a:ea typeface="+mn-ea"/>
                <a:cs typeface="Calibri Light"/>
              </a:rPr>
              <a:t>weekday as against weekend diversions, </a:t>
            </a:r>
            <a:r>
              <a:rPr kumimoji="0" lang="en-US" sz="1600" i="0" u="none" strike="noStrike" kern="1200" cap="none" spc="5" normalizeH="0" baseline="0" noProof="0">
                <a:ln>
                  <a:noFill/>
                </a:ln>
                <a:solidFill>
                  <a:srgbClr val="685C45"/>
                </a:solidFill>
                <a:effectLst/>
                <a:uLnTx/>
                <a:uFillTx/>
                <a:latin typeface="Calibri"/>
                <a:ea typeface="+mn-ea"/>
                <a:cs typeface="Calibri Light"/>
              </a:rPr>
              <a:t>the latter often including Bank Holidays</a:t>
            </a:r>
          </a:p>
          <a:p>
            <a:pPr marL="755015" marR="229235" lvl="1"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kumimoji="0" lang="en-US" sz="1600" b="0" i="0" u="none" strike="noStrike" kern="1200" cap="none" spc="5" normalizeH="0" baseline="0" noProof="0">
                <a:ln>
                  <a:noFill/>
                </a:ln>
                <a:solidFill>
                  <a:srgbClr val="685C45"/>
                </a:solidFill>
                <a:effectLst/>
                <a:uLnTx/>
                <a:uFillTx/>
                <a:latin typeface="Calibri"/>
                <a:ea typeface="+mn-ea"/>
                <a:cs typeface="Calibri Light"/>
              </a:rPr>
              <a:t>How differing </a:t>
            </a:r>
            <a:r>
              <a:rPr kumimoji="0" lang="en-US" sz="1600" b="1" i="0" u="none" strike="noStrike" kern="1200" cap="none" spc="5" normalizeH="0" baseline="0" noProof="0">
                <a:ln>
                  <a:noFill/>
                </a:ln>
                <a:solidFill>
                  <a:srgbClr val="685C45"/>
                </a:solidFill>
                <a:effectLst/>
                <a:uLnTx/>
                <a:uFillTx/>
                <a:latin typeface="Calibri"/>
                <a:ea typeface="+mn-ea"/>
                <a:cs typeface="Calibri Light"/>
              </a:rPr>
              <a:t>volumes of traffic </a:t>
            </a:r>
            <a:r>
              <a:rPr kumimoji="0" lang="en-US" sz="1600" b="0" i="0" u="none" strike="noStrike" kern="1200" cap="none" spc="5" normalizeH="0" baseline="0" noProof="0">
                <a:ln>
                  <a:noFill/>
                </a:ln>
                <a:solidFill>
                  <a:srgbClr val="685C45"/>
                </a:solidFill>
                <a:effectLst/>
                <a:uLnTx/>
                <a:uFillTx/>
                <a:latin typeface="Calibri"/>
                <a:ea typeface="+mn-ea"/>
                <a:cs typeface="Calibri Light"/>
              </a:rPr>
              <a:t>on a diversion route impact on the user experience</a:t>
            </a:r>
          </a:p>
          <a:p>
            <a:pPr marL="755015" marR="229235" lvl="1"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kumimoji="0" lang="en-US" sz="1600" b="0" i="0" u="none" strike="noStrike" kern="1200" cap="none" spc="5" normalizeH="0" baseline="0" noProof="0">
                <a:ln>
                  <a:noFill/>
                </a:ln>
                <a:solidFill>
                  <a:srgbClr val="685C45"/>
                </a:solidFill>
                <a:effectLst/>
                <a:uLnTx/>
                <a:uFillTx/>
                <a:latin typeface="Calibri"/>
                <a:ea typeface="+mn-ea"/>
                <a:cs typeface="Calibri Light"/>
              </a:rPr>
              <a:t>The feelings of </a:t>
            </a:r>
            <a:r>
              <a:rPr kumimoji="0" lang="en-US" sz="1600" b="1" i="0" u="none" strike="noStrike" kern="1200" cap="none" spc="5" normalizeH="0" baseline="0" noProof="0">
                <a:ln>
                  <a:noFill/>
                </a:ln>
                <a:solidFill>
                  <a:srgbClr val="685C45"/>
                </a:solidFill>
                <a:effectLst/>
                <a:uLnTx/>
                <a:uFillTx/>
                <a:latin typeface="Calibri"/>
                <a:ea typeface="+mn-ea"/>
                <a:cs typeface="Calibri Light"/>
              </a:rPr>
              <a:t>different types of user </a:t>
            </a:r>
            <a:r>
              <a:rPr kumimoji="0" lang="en-US" sz="1600" b="0" i="0" u="none" strike="noStrike" kern="1200" cap="none" spc="5" normalizeH="0" baseline="0" noProof="0">
                <a:ln>
                  <a:noFill/>
                </a:ln>
                <a:solidFill>
                  <a:srgbClr val="685C45"/>
                </a:solidFill>
                <a:effectLst/>
                <a:uLnTx/>
                <a:uFillTx/>
                <a:latin typeface="Calibri"/>
                <a:ea typeface="+mn-ea"/>
                <a:cs typeface="Calibri Light"/>
              </a:rPr>
              <a:t>e.g. car, van, motorcycle, HGV, drivers with disabilities</a:t>
            </a:r>
          </a:p>
          <a:p>
            <a:pPr marL="755015" marR="229235" lvl="1"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kumimoji="0" lang="en-US" sz="1600" b="0" i="0" u="none" strike="noStrike" kern="1200" cap="none" spc="5" normalizeH="0" baseline="0" noProof="0">
                <a:ln>
                  <a:noFill/>
                </a:ln>
                <a:solidFill>
                  <a:srgbClr val="685C45"/>
                </a:solidFill>
                <a:effectLst/>
                <a:uLnTx/>
                <a:uFillTx/>
                <a:latin typeface="Calibri"/>
                <a:ea typeface="+mn-ea"/>
                <a:cs typeface="Calibri Light"/>
              </a:rPr>
              <a:t>How </a:t>
            </a:r>
            <a:r>
              <a:rPr kumimoji="0" lang="en-US" sz="1600" b="1" i="0" u="none" strike="noStrike" kern="1200" cap="none" spc="5" normalizeH="0" baseline="0" noProof="0">
                <a:ln>
                  <a:noFill/>
                </a:ln>
                <a:solidFill>
                  <a:srgbClr val="685C45"/>
                </a:solidFill>
                <a:effectLst/>
                <a:uLnTx/>
                <a:uFillTx/>
                <a:latin typeface="Calibri"/>
                <a:ea typeface="+mn-ea"/>
                <a:cs typeface="Calibri Light"/>
              </a:rPr>
              <a:t>knowledge of the local area </a:t>
            </a:r>
            <a:r>
              <a:rPr kumimoji="0" lang="en-US" sz="1600" b="0" i="0" u="none" strike="noStrike" kern="1200" cap="none" spc="5" normalizeH="0" baseline="0" noProof="0">
                <a:ln>
                  <a:noFill/>
                </a:ln>
                <a:solidFill>
                  <a:srgbClr val="685C45"/>
                </a:solidFill>
                <a:effectLst/>
                <a:uLnTx/>
                <a:uFillTx/>
                <a:latin typeface="Calibri"/>
                <a:ea typeface="+mn-ea"/>
                <a:cs typeface="Calibri Light"/>
              </a:rPr>
              <a:t>impacts on the experience and subsequent feelings</a:t>
            </a:r>
          </a:p>
          <a:p>
            <a:pPr marL="755015" marR="229235" lvl="1" indent="-285750" algn="l" defTabSz="914400" rtl="0" eaLnBrk="1" fontAlgn="auto" latinLnBrk="0" hangingPunct="1">
              <a:lnSpc>
                <a:spcPct val="119300"/>
              </a:lnSpc>
              <a:spcBef>
                <a:spcPts val="95"/>
              </a:spcBef>
              <a:spcAft>
                <a:spcPts val="600"/>
              </a:spcAft>
              <a:buClr>
                <a:srgbClr val="FF5200"/>
              </a:buClr>
              <a:buSzTx/>
              <a:buFont typeface="Arial" panose="020B0604020202020204" pitchFamily="34" charset="0"/>
              <a:buChar char="•"/>
              <a:tabLst>
                <a:tab pos="299085" algn="l"/>
                <a:tab pos="299720" algn="l"/>
              </a:tabLst>
              <a:defRPr/>
            </a:pPr>
            <a:r>
              <a:rPr kumimoji="0" lang="en-US" sz="1600" b="0" i="0" u="none" strike="noStrike" kern="1200" cap="none" spc="5" normalizeH="0" baseline="0" noProof="0">
                <a:ln>
                  <a:noFill/>
                </a:ln>
                <a:solidFill>
                  <a:srgbClr val="685C45"/>
                </a:solidFill>
                <a:effectLst/>
                <a:uLnTx/>
                <a:uFillTx/>
                <a:latin typeface="Calibri"/>
                <a:ea typeface="+mn-ea"/>
                <a:cs typeface="Calibri Light"/>
              </a:rPr>
              <a:t>Those using </a:t>
            </a:r>
            <a:r>
              <a:rPr kumimoji="0" lang="en-GB" sz="1600" b="1" i="0" u="none" strike="noStrike" kern="1200" cap="none" spc="5" normalizeH="0" baseline="0" err="1">
                <a:ln>
                  <a:noFill/>
                </a:ln>
                <a:solidFill>
                  <a:srgbClr val="685C45"/>
                </a:solidFill>
                <a:effectLst/>
                <a:uLnTx/>
                <a:uFillTx/>
                <a:latin typeface="Calibri"/>
                <a:ea typeface="+mn-ea"/>
                <a:cs typeface="Calibri Light"/>
              </a:rPr>
              <a:t>SatNav</a:t>
            </a:r>
            <a:r>
              <a:rPr kumimoji="0" lang="en-US" sz="1600" b="0" i="0" u="none" strike="noStrike" kern="1200" cap="none" spc="5" normalizeH="0" baseline="0" noProof="0">
                <a:ln>
                  <a:noFill/>
                </a:ln>
                <a:solidFill>
                  <a:srgbClr val="685C45"/>
                </a:solidFill>
                <a:effectLst/>
                <a:uLnTx/>
                <a:uFillTx/>
                <a:latin typeface="Calibri"/>
                <a:ea typeface="+mn-ea"/>
                <a:cs typeface="Calibri Light"/>
              </a:rPr>
              <a:t> vs ‘</a:t>
            </a:r>
            <a:r>
              <a:rPr kumimoji="0" lang="en-US" sz="1600" b="1" i="0" u="none" strike="noStrike" kern="1200" cap="none" spc="5" normalizeH="0" baseline="0" noProof="0">
                <a:ln>
                  <a:noFill/>
                </a:ln>
                <a:solidFill>
                  <a:srgbClr val="685C45"/>
                </a:solidFill>
                <a:effectLst/>
                <a:uLnTx/>
                <a:uFillTx/>
                <a:latin typeface="Calibri"/>
                <a:ea typeface="+mn-ea"/>
                <a:cs typeface="Calibri Light"/>
              </a:rPr>
              <a:t>traditional</a:t>
            </a:r>
            <a:r>
              <a:rPr kumimoji="0" lang="en-US" sz="1600" b="0" i="0" u="none" strike="noStrike" kern="1200" cap="none" spc="5" normalizeH="0" baseline="0" noProof="0">
                <a:ln>
                  <a:noFill/>
                </a:ln>
                <a:solidFill>
                  <a:srgbClr val="685C45"/>
                </a:solidFill>
                <a:effectLst/>
                <a:uLnTx/>
                <a:uFillTx/>
                <a:latin typeface="Calibri"/>
                <a:ea typeface="+mn-ea"/>
                <a:cs typeface="Calibri Light"/>
              </a:rPr>
              <a:t>’ means of route-finding vs those simply following the </a:t>
            </a:r>
            <a:r>
              <a:rPr kumimoji="0" lang="en-US" sz="1600" b="1" i="0" u="none" strike="noStrike" kern="1200" cap="none" spc="5" normalizeH="0" baseline="0" noProof="0">
                <a:ln>
                  <a:noFill/>
                </a:ln>
                <a:solidFill>
                  <a:srgbClr val="685C45"/>
                </a:solidFill>
                <a:effectLst/>
                <a:uLnTx/>
                <a:uFillTx/>
                <a:latin typeface="Calibri"/>
                <a:ea typeface="+mn-ea"/>
                <a:cs typeface="Calibri Light"/>
              </a:rPr>
              <a:t>diversion signs</a:t>
            </a:r>
          </a:p>
          <a:p>
            <a:pPr marL="297815" marR="229235" lvl="0"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kumimoji="0" lang="en-US" sz="1700" b="0" i="0" u="none" strike="noStrike" kern="1200" cap="none" spc="5" normalizeH="0" baseline="0" noProof="0">
                <a:ln>
                  <a:noFill/>
                </a:ln>
                <a:solidFill>
                  <a:srgbClr val="685C45"/>
                </a:solidFill>
                <a:effectLst/>
                <a:uLnTx/>
                <a:uFillTx/>
                <a:latin typeface="Calibri"/>
                <a:ea typeface="+mn-ea"/>
                <a:cs typeface="Calibri Light"/>
              </a:rPr>
              <a:t>To deep-dive into </a:t>
            </a:r>
            <a:r>
              <a:rPr kumimoji="0" lang="en-US" sz="1700" b="1" i="0" u="none" strike="noStrike" kern="1200" cap="none" spc="5" normalizeH="0" baseline="0" noProof="0">
                <a:ln>
                  <a:noFill/>
                </a:ln>
                <a:solidFill>
                  <a:srgbClr val="685C45"/>
                </a:solidFill>
                <a:effectLst/>
                <a:uLnTx/>
                <a:uFillTx/>
                <a:latin typeface="Calibri"/>
                <a:ea typeface="+mn-ea"/>
                <a:cs typeface="Calibri Light"/>
              </a:rPr>
              <a:t>pain-points </a:t>
            </a:r>
            <a:r>
              <a:rPr kumimoji="0" lang="en-US" sz="1700" b="0" i="0" u="none" strike="noStrike" kern="1200" cap="none" spc="5" normalizeH="0" baseline="0" noProof="0">
                <a:ln>
                  <a:noFill/>
                </a:ln>
                <a:solidFill>
                  <a:srgbClr val="685C45"/>
                </a:solidFill>
                <a:effectLst/>
                <a:uLnTx/>
                <a:uFillTx/>
                <a:latin typeface="Calibri"/>
                <a:ea typeface="+mn-ea"/>
                <a:cs typeface="Calibri Light"/>
              </a:rPr>
              <a:t>experienced by users of diversion routes and </a:t>
            </a:r>
            <a:r>
              <a:rPr kumimoji="0" lang="en-US" sz="1700" b="1" i="0" u="none" strike="noStrike" kern="1200" cap="none" spc="5" normalizeH="0" baseline="0" noProof="0">
                <a:ln>
                  <a:noFill/>
                </a:ln>
                <a:solidFill>
                  <a:srgbClr val="685C45"/>
                </a:solidFill>
                <a:effectLst/>
                <a:uLnTx/>
                <a:uFillTx/>
                <a:latin typeface="Calibri"/>
                <a:ea typeface="+mn-ea"/>
                <a:cs typeface="Calibri Light"/>
              </a:rPr>
              <a:t>how they feel these could be </a:t>
            </a:r>
            <a:r>
              <a:rPr kumimoji="0" lang="en-GB" sz="1700" b="1" i="0" u="none" strike="noStrike" kern="1200" cap="none" spc="5" normalizeH="0" baseline="0">
                <a:ln>
                  <a:noFill/>
                </a:ln>
                <a:solidFill>
                  <a:srgbClr val="685C45"/>
                </a:solidFill>
                <a:effectLst/>
                <a:uLnTx/>
                <a:uFillTx/>
                <a:latin typeface="Calibri"/>
                <a:ea typeface="+mn-ea"/>
                <a:cs typeface="Calibri Light"/>
              </a:rPr>
              <a:t>minimised</a:t>
            </a:r>
            <a:r>
              <a:rPr kumimoji="0" lang="en-US" sz="1700" b="0" i="0" u="none" strike="noStrike" kern="1200" cap="none" spc="5" normalizeH="0" baseline="0" noProof="0">
                <a:ln>
                  <a:noFill/>
                </a:ln>
                <a:solidFill>
                  <a:srgbClr val="685C45"/>
                </a:solidFill>
                <a:effectLst/>
                <a:uLnTx/>
                <a:uFillTx/>
                <a:latin typeface="Calibri"/>
                <a:ea typeface="+mn-ea"/>
                <a:cs typeface="Calibri Light"/>
              </a:rPr>
              <a:t>:</a:t>
            </a:r>
          </a:p>
          <a:p>
            <a:pPr marL="755015" marR="229235" lvl="1"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kumimoji="0" lang="en-US" sz="1600" b="0" i="0" u="none" strike="noStrike" kern="1200" cap="none" spc="5" normalizeH="0" baseline="0" noProof="0">
                <a:ln>
                  <a:noFill/>
                </a:ln>
                <a:solidFill>
                  <a:srgbClr val="685C45"/>
                </a:solidFill>
                <a:effectLst/>
                <a:uLnTx/>
                <a:uFillTx/>
                <a:latin typeface="Calibri"/>
                <a:ea typeface="+mn-ea"/>
                <a:cs typeface="Calibri Light"/>
              </a:rPr>
              <a:t>The </a:t>
            </a:r>
            <a:r>
              <a:rPr kumimoji="0" lang="en-US" sz="1600" b="1" i="0" u="none" strike="noStrike" kern="1200" cap="none" spc="5" normalizeH="0" baseline="0" noProof="0">
                <a:ln>
                  <a:noFill/>
                </a:ln>
                <a:solidFill>
                  <a:srgbClr val="685C45"/>
                </a:solidFill>
                <a:effectLst/>
                <a:uLnTx/>
                <a:uFillTx/>
                <a:latin typeface="Calibri"/>
                <a:ea typeface="+mn-ea"/>
                <a:cs typeface="Calibri Light"/>
              </a:rPr>
              <a:t>means by which diversions are made known </a:t>
            </a:r>
            <a:r>
              <a:rPr kumimoji="0" lang="en-US" sz="1600" b="0" i="0" u="none" strike="noStrike" kern="1200" cap="none" spc="5" normalizeH="0" baseline="0" noProof="0">
                <a:ln>
                  <a:noFill/>
                </a:ln>
                <a:solidFill>
                  <a:srgbClr val="685C45"/>
                </a:solidFill>
                <a:effectLst/>
                <a:uLnTx/>
                <a:uFillTx/>
                <a:latin typeface="Calibri"/>
                <a:ea typeface="+mn-ea"/>
                <a:cs typeface="Calibri Light"/>
              </a:rPr>
              <a:t>to users, and with how much/any notice</a:t>
            </a:r>
          </a:p>
          <a:p>
            <a:pPr marL="755015" marR="229235" lvl="1"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kumimoji="0" lang="en-US" sz="1600" b="0" i="0" u="none" strike="noStrike" kern="1200" cap="none" spc="5" normalizeH="0" baseline="0" noProof="0">
                <a:ln>
                  <a:noFill/>
                </a:ln>
                <a:solidFill>
                  <a:srgbClr val="685C45"/>
                </a:solidFill>
                <a:effectLst/>
                <a:uLnTx/>
                <a:uFillTx/>
                <a:latin typeface="Calibri"/>
                <a:ea typeface="+mn-ea"/>
                <a:cs typeface="Calibri Light"/>
              </a:rPr>
              <a:t>The </a:t>
            </a:r>
            <a:r>
              <a:rPr kumimoji="0" lang="en-US" sz="1600" b="1" i="0" u="none" strike="noStrike" kern="1200" cap="none" spc="5" normalizeH="0" baseline="0" noProof="0">
                <a:ln>
                  <a:noFill/>
                </a:ln>
                <a:solidFill>
                  <a:srgbClr val="685C45"/>
                </a:solidFill>
                <a:effectLst/>
                <a:uLnTx/>
                <a:uFillTx/>
                <a:latin typeface="Calibri"/>
                <a:ea typeface="+mn-ea"/>
                <a:cs typeface="Calibri Light"/>
              </a:rPr>
              <a:t>length and suitability </a:t>
            </a:r>
            <a:r>
              <a:rPr kumimoji="0" lang="en-US" sz="1600" b="0" i="0" u="none" strike="noStrike" kern="1200" cap="none" spc="5" normalizeH="0" baseline="0" noProof="0">
                <a:ln>
                  <a:noFill/>
                </a:ln>
                <a:solidFill>
                  <a:srgbClr val="685C45"/>
                </a:solidFill>
                <a:effectLst/>
                <a:uLnTx/>
                <a:uFillTx/>
                <a:latin typeface="Calibri"/>
                <a:ea typeface="+mn-ea"/>
                <a:cs typeface="Calibri Light"/>
              </a:rPr>
              <a:t>of diversion routes</a:t>
            </a:r>
          </a:p>
          <a:p>
            <a:pPr marL="755015" marR="229235" lvl="1" indent="-285750" algn="l" defTabSz="914400" rtl="0" eaLnBrk="1" fontAlgn="auto" latinLnBrk="0" hangingPunct="1">
              <a:lnSpc>
                <a:spcPct val="119300"/>
              </a:lnSpc>
              <a:spcBef>
                <a:spcPts val="95"/>
              </a:spcBef>
              <a:spcAft>
                <a:spcPts val="400"/>
              </a:spcAft>
              <a:buClr>
                <a:srgbClr val="FF5200"/>
              </a:buClr>
              <a:buSzTx/>
              <a:buFont typeface="Arial" panose="020B0604020202020204" pitchFamily="34" charset="0"/>
              <a:buChar char="•"/>
              <a:tabLst>
                <a:tab pos="299085" algn="l"/>
                <a:tab pos="299720" algn="l"/>
              </a:tabLst>
              <a:defRPr/>
            </a:pPr>
            <a:r>
              <a:rPr kumimoji="0" lang="en-US" sz="1600" b="1" i="0" u="none" strike="noStrike" kern="1200" cap="none" spc="5" normalizeH="0" baseline="0" noProof="0">
                <a:ln>
                  <a:noFill/>
                </a:ln>
                <a:solidFill>
                  <a:srgbClr val="685C45"/>
                </a:solidFill>
                <a:effectLst/>
                <a:uLnTx/>
                <a:uFillTx/>
                <a:latin typeface="Calibri"/>
                <a:ea typeface="+mn-ea"/>
                <a:cs typeface="Calibri Light"/>
              </a:rPr>
              <a:t>Signage</a:t>
            </a:r>
            <a:r>
              <a:rPr kumimoji="0" lang="en-US" sz="1600" b="0" i="0" u="none" strike="noStrike" kern="1200" cap="none" spc="5" normalizeH="0" baseline="0" noProof="0">
                <a:ln>
                  <a:noFill/>
                </a:ln>
                <a:solidFill>
                  <a:srgbClr val="685C45"/>
                </a:solidFill>
                <a:effectLst/>
                <a:uLnTx/>
                <a:uFillTx/>
                <a:latin typeface="Calibri"/>
                <a:ea typeface="+mn-ea"/>
                <a:cs typeface="Calibri Light"/>
              </a:rPr>
              <a:t> along the diversion route and the provision of essential/desirable facilities</a:t>
            </a:r>
          </a:p>
          <a:p>
            <a:pPr marL="755015" marR="229235" lvl="1" indent="-285750" algn="l" defTabSz="914400" rtl="0" eaLnBrk="1" fontAlgn="auto" latinLnBrk="0" hangingPunct="1">
              <a:lnSpc>
                <a:spcPct val="119300"/>
              </a:lnSpc>
              <a:spcBef>
                <a:spcPts val="95"/>
              </a:spcBef>
              <a:spcAft>
                <a:spcPts val="600"/>
              </a:spcAft>
              <a:buClr>
                <a:srgbClr val="FF5200"/>
              </a:buClr>
              <a:buSzTx/>
              <a:buFont typeface="Arial" panose="020B0604020202020204" pitchFamily="34" charset="0"/>
              <a:buChar char="•"/>
              <a:tabLst>
                <a:tab pos="299085" algn="l"/>
                <a:tab pos="299720" algn="l"/>
              </a:tabLst>
              <a:defRPr/>
            </a:pPr>
            <a:r>
              <a:rPr kumimoji="0" lang="en-US" sz="1600" b="0" i="0" u="none" strike="noStrike" kern="1200" cap="none" spc="5" normalizeH="0" baseline="0" noProof="0">
                <a:ln>
                  <a:noFill/>
                </a:ln>
                <a:solidFill>
                  <a:srgbClr val="685C45"/>
                </a:solidFill>
                <a:effectLst/>
                <a:uLnTx/>
                <a:uFillTx/>
                <a:latin typeface="Calibri"/>
                <a:ea typeface="+mn-ea"/>
                <a:cs typeface="Calibri Light"/>
              </a:rPr>
              <a:t>The </a:t>
            </a:r>
            <a:r>
              <a:rPr kumimoji="0" lang="en-US" sz="1600" b="1" i="0" u="none" strike="noStrike" kern="1200" cap="none" spc="5" normalizeH="0" baseline="0" noProof="0">
                <a:ln>
                  <a:noFill/>
                </a:ln>
                <a:solidFill>
                  <a:srgbClr val="685C45"/>
                </a:solidFill>
                <a:effectLst/>
                <a:uLnTx/>
                <a:uFillTx/>
                <a:latin typeface="Calibri"/>
                <a:ea typeface="+mn-ea"/>
                <a:cs typeface="Calibri Light"/>
              </a:rPr>
              <a:t>location</a:t>
            </a:r>
            <a:r>
              <a:rPr kumimoji="0" lang="en-US" sz="1600" b="0" i="0" u="none" strike="noStrike" kern="1200" cap="none" spc="5" normalizeH="0" baseline="0" noProof="0">
                <a:ln>
                  <a:noFill/>
                </a:ln>
                <a:solidFill>
                  <a:srgbClr val="685C45"/>
                </a:solidFill>
                <a:effectLst/>
                <a:uLnTx/>
                <a:uFillTx/>
                <a:latin typeface="Calibri"/>
                <a:ea typeface="+mn-ea"/>
                <a:cs typeface="Calibri Light"/>
              </a:rPr>
              <a:t> of the diversion route – e.g. urban vs rural – and the availability of alternatives</a:t>
            </a:r>
          </a:p>
          <a:p>
            <a:pPr marL="297815" marR="229235" lvl="0" indent="-285750" algn="l" defTabSz="914400" rtl="0" eaLnBrk="1" fontAlgn="auto" latinLnBrk="0" hangingPunct="1">
              <a:lnSpc>
                <a:spcPct val="119300"/>
              </a:lnSpc>
              <a:spcBef>
                <a:spcPts val="95"/>
              </a:spcBef>
              <a:spcAft>
                <a:spcPts val="600"/>
              </a:spcAft>
              <a:buClr>
                <a:srgbClr val="FF5200"/>
              </a:buClr>
              <a:buSzTx/>
              <a:buFont typeface="Arial" panose="020B0604020202020204" pitchFamily="34" charset="0"/>
              <a:buChar char="•"/>
              <a:tabLst>
                <a:tab pos="299085" algn="l"/>
                <a:tab pos="299720" algn="l"/>
              </a:tabLst>
              <a:defRPr/>
            </a:pPr>
            <a:r>
              <a:rPr kumimoji="0" lang="en-US" sz="1700" b="0" i="0" u="none" strike="noStrike" kern="1200" cap="none" spc="5" normalizeH="0" baseline="0" noProof="0">
                <a:ln>
                  <a:noFill/>
                </a:ln>
                <a:solidFill>
                  <a:srgbClr val="685C45"/>
                </a:solidFill>
                <a:effectLst/>
                <a:uLnTx/>
                <a:uFillTx/>
                <a:latin typeface="Calibri"/>
                <a:ea typeface="+mn-ea"/>
                <a:cs typeface="Calibri Light"/>
              </a:rPr>
              <a:t>To explore attitudes and preferences for a </a:t>
            </a:r>
            <a:r>
              <a:rPr kumimoji="0" lang="en-US" sz="1700" b="1" i="0" u="none" strike="noStrike" kern="1200" cap="none" spc="5" normalizeH="0" baseline="0" noProof="0">
                <a:ln>
                  <a:noFill/>
                </a:ln>
                <a:solidFill>
                  <a:srgbClr val="685C45"/>
                </a:solidFill>
                <a:effectLst/>
                <a:uLnTx/>
                <a:uFillTx/>
                <a:latin typeface="Calibri"/>
                <a:ea typeface="+mn-ea"/>
                <a:cs typeface="Calibri Light"/>
              </a:rPr>
              <a:t>concentrated weekend </a:t>
            </a:r>
            <a:r>
              <a:rPr kumimoji="0" lang="en-US" sz="1700" b="0" i="0" u="none" strike="noStrike" kern="1200" cap="none" spc="5" normalizeH="0" baseline="0" noProof="0">
                <a:ln>
                  <a:noFill/>
                </a:ln>
                <a:solidFill>
                  <a:srgbClr val="685C45"/>
                </a:solidFill>
                <a:effectLst/>
                <a:uLnTx/>
                <a:uFillTx/>
                <a:latin typeface="Calibri"/>
                <a:ea typeface="+mn-ea"/>
                <a:cs typeface="Calibri Light"/>
              </a:rPr>
              <a:t>closure versus </a:t>
            </a:r>
            <a:r>
              <a:rPr kumimoji="0" lang="en-US" sz="1700" b="1" i="0" u="none" strike="noStrike" kern="1200" cap="none" spc="5" normalizeH="0" baseline="0" noProof="0">
                <a:ln>
                  <a:noFill/>
                </a:ln>
                <a:solidFill>
                  <a:srgbClr val="685C45"/>
                </a:solidFill>
                <a:effectLst/>
                <a:uLnTx/>
                <a:uFillTx/>
                <a:latin typeface="Calibri"/>
                <a:ea typeface="+mn-ea"/>
                <a:cs typeface="Calibri Light"/>
              </a:rPr>
              <a:t>multiple week-night </a:t>
            </a:r>
            <a:r>
              <a:rPr kumimoji="0" lang="en-US" sz="1700" b="0" i="0" u="none" strike="noStrike" kern="1200" cap="none" spc="5" normalizeH="0" baseline="0" noProof="0">
                <a:ln>
                  <a:noFill/>
                </a:ln>
                <a:solidFill>
                  <a:srgbClr val="685C45"/>
                </a:solidFill>
                <a:effectLst/>
                <a:uLnTx/>
                <a:uFillTx/>
                <a:latin typeface="Calibri"/>
                <a:ea typeface="+mn-ea"/>
                <a:cs typeface="Calibri Light"/>
              </a:rPr>
              <a:t>diversions</a:t>
            </a:r>
          </a:p>
          <a:p>
            <a:pPr marL="297815" marR="229235" lvl="0" indent="-285750" algn="l" defTabSz="914400" rtl="0" eaLnBrk="1" fontAlgn="auto" latinLnBrk="0" hangingPunct="1">
              <a:lnSpc>
                <a:spcPct val="119300"/>
              </a:lnSpc>
              <a:spcBef>
                <a:spcPts val="95"/>
              </a:spcBef>
              <a:spcAft>
                <a:spcPts val="600"/>
              </a:spcAft>
              <a:buClr>
                <a:srgbClr val="FF5200"/>
              </a:buClr>
              <a:buSzTx/>
              <a:buFont typeface="Arial" panose="020B0604020202020204" pitchFamily="34" charset="0"/>
              <a:buChar char="•"/>
              <a:tabLst>
                <a:tab pos="299085" algn="l"/>
                <a:tab pos="299720" algn="l"/>
              </a:tabLst>
              <a:defRPr/>
            </a:pPr>
            <a:r>
              <a:rPr lang="en-US" sz="1700" spc="5">
                <a:solidFill>
                  <a:srgbClr val="685C45"/>
                </a:solidFill>
                <a:latin typeface="Calibri"/>
                <a:cs typeface="Calibri Light"/>
              </a:rPr>
              <a:t>To explore attitudes and preferences for </a:t>
            </a:r>
            <a:r>
              <a:rPr lang="en-US" sz="1700" b="1" spc="5">
                <a:solidFill>
                  <a:srgbClr val="685C45"/>
                </a:solidFill>
                <a:latin typeface="Calibri"/>
                <a:cs typeface="Calibri Light"/>
              </a:rPr>
              <a:t>extended lane closures </a:t>
            </a:r>
            <a:r>
              <a:rPr lang="en-US" sz="1700" spc="5">
                <a:solidFill>
                  <a:srgbClr val="685C45"/>
                </a:solidFill>
                <a:latin typeface="Calibri"/>
                <a:cs typeface="Calibri Light"/>
              </a:rPr>
              <a:t>as against </a:t>
            </a:r>
            <a:r>
              <a:rPr lang="en-US" sz="1700" b="1" spc="5">
                <a:solidFill>
                  <a:srgbClr val="685C45"/>
                </a:solidFill>
                <a:latin typeface="Calibri"/>
                <a:cs typeface="Calibri Light"/>
              </a:rPr>
              <a:t>full blockades</a:t>
            </a:r>
            <a:endParaRPr kumimoji="0" lang="en-US" sz="1700" b="1" i="0" u="none" strike="noStrike" kern="1200" cap="none" spc="5" normalizeH="0" baseline="0" noProof="0">
              <a:ln>
                <a:noFill/>
              </a:ln>
              <a:solidFill>
                <a:srgbClr val="685C45"/>
              </a:solidFill>
              <a:effectLst/>
              <a:uLnTx/>
              <a:uFillTx/>
              <a:latin typeface="Calibri"/>
              <a:ea typeface="+mn-ea"/>
              <a:cs typeface="Calibri Light"/>
            </a:endParaRPr>
          </a:p>
        </p:txBody>
      </p:sp>
    </p:spTree>
    <p:extLst>
      <p:ext uri="{BB962C8B-B14F-4D97-AF65-F5344CB8AC3E}">
        <p14:creationId xmlns:p14="http://schemas.microsoft.com/office/powerpoint/2010/main" val="3372905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906381" y="3145589"/>
            <a:ext cx="1867012" cy="566822"/>
          </a:xfrm>
          <a:prstGeom prst="rect">
            <a:avLst/>
          </a:prstGeom>
        </p:spPr>
        <p:txBody>
          <a:bodyPr vert="horz" wrap="square" lIns="0" tIns="12700" rIns="0" bIns="0" rtlCol="0">
            <a:spAutoFit/>
          </a:bodyPr>
          <a:lstStyle/>
          <a:p>
            <a:pPr marL="12700">
              <a:lnSpc>
                <a:spcPct val="100000"/>
              </a:lnSpc>
              <a:spcBef>
                <a:spcPts val="100"/>
              </a:spcBef>
            </a:pPr>
            <a:r>
              <a:rPr lang="en-US" spc="-45"/>
              <a:t>Appendix</a:t>
            </a:r>
            <a:endParaRPr spc="-50"/>
          </a:p>
        </p:txBody>
      </p:sp>
    </p:spTree>
    <p:extLst>
      <p:ext uri="{BB962C8B-B14F-4D97-AF65-F5344CB8AC3E}">
        <p14:creationId xmlns:p14="http://schemas.microsoft.com/office/powerpoint/2010/main" val="972838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ACE360C-0DB6-BDE3-A7CA-9D3F363023A3}"/>
              </a:ext>
            </a:extLst>
          </p:cNvPr>
          <p:cNvSpPr txBox="1">
            <a:spLocks/>
          </p:cNvSpPr>
          <p:nvPr/>
        </p:nvSpPr>
        <p:spPr>
          <a:xfrm>
            <a:off x="466749" y="339161"/>
            <a:ext cx="6840000" cy="443711"/>
          </a:xfrm>
          <a:prstGeom prst="rect">
            <a:avLst/>
          </a:prstGeom>
          <a:solidFill>
            <a:schemeClr val="bg1"/>
          </a:solid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Group discussions – location by user type</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3" name="Table 2">
            <a:extLst>
              <a:ext uri="{FF2B5EF4-FFF2-40B4-BE49-F238E27FC236}">
                <a16:creationId xmlns:a16="http://schemas.microsoft.com/office/drawing/2014/main" id="{A46D9F8E-5E9C-3176-5288-70CCB8CFFE76}"/>
              </a:ext>
            </a:extLst>
          </p:cNvPr>
          <p:cNvGraphicFramePr>
            <a:graphicFrameLocks noGrp="1"/>
          </p:cNvGraphicFramePr>
          <p:nvPr>
            <p:extLst>
              <p:ext uri="{D42A27DB-BD31-4B8C-83A1-F6EECF244321}">
                <p14:modId xmlns:p14="http://schemas.microsoft.com/office/powerpoint/2010/main" val="3284302935"/>
              </p:ext>
            </p:extLst>
          </p:nvPr>
        </p:nvGraphicFramePr>
        <p:xfrm>
          <a:off x="1393825" y="1369058"/>
          <a:ext cx="9404350" cy="4810953"/>
        </p:xfrm>
        <a:graphic>
          <a:graphicData uri="http://schemas.openxmlformats.org/drawingml/2006/table">
            <a:tbl>
              <a:tblPr firstRow="1" bandRow="1">
                <a:tableStyleId>{5C22544A-7EE6-4342-B048-85BDC9FD1C3A}</a:tableStyleId>
              </a:tblPr>
              <a:tblGrid>
                <a:gridCol w="4013946">
                  <a:extLst>
                    <a:ext uri="{9D8B030D-6E8A-4147-A177-3AD203B41FA5}">
                      <a16:colId xmlns:a16="http://schemas.microsoft.com/office/drawing/2014/main" val="2710534239"/>
                    </a:ext>
                  </a:extLst>
                </a:gridCol>
                <a:gridCol w="2777964">
                  <a:extLst>
                    <a:ext uri="{9D8B030D-6E8A-4147-A177-3AD203B41FA5}">
                      <a16:colId xmlns:a16="http://schemas.microsoft.com/office/drawing/2014/main" val="811014243"/>
                    </a:ext>
                  </a:extLst>
                </a:gridCol>
                <a:gridCol w="2612440">
                  <a:extLst>
                    <a:ext uri="{9D8B030D-6E8A-4147-A177-3AD203B41FA5}">
                      <a16:colId xmlns:a16="http://schemas.microsoft.com/office/drawing/2014/main" val="1792389113"/>
                    </a:ext>
                  </a:extLst>
                </a:gridCol>
              </a:tblGrid>
              <a:tr h="365676">
                <a:tc>
                  <a:txBody>
                    <a:bodyPr/>
                    <a:lstStyle/>
                    <a:p>
                      <a:pPr marR="5080" algn="ctr">
                        <a:lnSpc>
                          <a:spcPct val="107000"/>
                        </a:lnSpc>
                        <a:spcAft>
                          <a:spcPts val="800"/>
                        </a:spcAft>
                      </a:pPr>
                      <a:r>
                        <a:rPr lang="en-GB" sz="1500">
                          <a:solidFill>
                            <a:schemeClr val="bg1"/>
                          </a:solidFill>
                          <a:effectLst/>
                          <a:latin typeface="Calibri" panose="020F0502020204030204" pitchFamily="34" charset="0"/>
                          <a:ea typeface="Calibri" panose="020F0502020204030204" pitchFamily="34" charset="0"/>
                          <a:cs typeface="Calibri" panose="020F0502020204030204" pitchFamily="34" charset="0"/>
                        </a:rPr>
                        <a:t>Location</a:t>
                      </a:r>
                    </a:p>
                  </a:txBody>
                  <a:tcPr anchor="ctr">
                    <a:lnL w="3175" cap="flat" cmpd="sng" algn="ctr">
                      <a:solidFill>
                        <a:schemeClr val="bg1">
                          <a:lumMod val="85000"/>
                        </a:schemeClr>
                      </a:solidFill>
                      <a:prstDash val="solid"/>
                      <a:round/>
                      <a:headEnd type="none" w="med" len="med"/>
                      <a:tailEnd type="none" w="med" len="med"/>
                    </a:lnL>
                    <a:lnT w="3175" cap="flat" cmpd="sng" algn="ctr">
                      <a:solidFill>
                        <a:schemeClr val="bg1">
                          <a:lumMod val="85000"/>
                        </a:schemeClr>
                      </a:solidFill>
                      <a:prstDash val="solid"/>
                      <a:round/>
                      <a:headEnd type="none" w="med" len="med"/>
                      <a:tailEnd type="none" w="med" len="med"/>
                    </a:lnT>
                    <a:solidFill>
                      <a:srgbClr val="7DC242"/>
                    </a:solidFill>
                  </a:tcPr>
                </a:tc>
                <a:tc>
                  <a:txBody>
                    <a:bodyPr/>
                    <a:lstStyle/>
                    <a:p>
                      <a:pPr marR="5080" algn="ctr">
                        <a:lnSpc>
                          <a:spcPct val="107000"/>
                        </a:lnSpc>
                        <a:spcAft>
                          <a:spcPts val="800"/>
                        </a:spcAft>
                      </a:pPr>
                      <a:r>
                        <a:rPr lang="en-GB" sz="1500">
                          <a:solidFill>
                            <a:schemeClr val="bg1"/>
                          </a:solidFill>
                          <a:effectLst/>
                          <a:latin typeface="Calibri" panose="020F0502020204030204" pitchFamily="34" charset="0"/>
                          <a:ea typeface="Calibri" panose="020F0502020204030204" pitchFamily="34" charset="0"/>
                          <a:cs typeface="Calibri" panose="020F0502020204030204" pitchFamily="34" charset="0"/>
                        </a:rPr>
                        <a:t>User type</a:t>
                      </a:r>
                    </a:p>
                  </a:txBody>
                  <a:tcPr anchor="ctr">
                    <a:lnT w="3175" cap="flat" cmpd="sng" algn="ctr">
                      <a:solidFill>
                        <a:schemeClr val="bg1">
                          <a:lumMod val="85000"/>
                        </a:schemeClr>
                      </a:solidFill>
                      <a:prstDash val="solid"/>
                      <a:round/>
                      <a:headEnd type="none" w="med" len="med"/>
                      <a:tailEnd type="none" w="med" len="med"/>
                    </a:lnT>
                    <a:solidFill>
                      <a:srgbClr val="7DC242"/>
                    </a:solidFill>
                  </a:tcPr>
                </a:tc>
                <a:tc>
                  <a:txBody>
                    <a:bodyPr/>
                    <a:lstStyle/>
                    <a:p>
                      <a:pPr marR="5080" algn="ctr">
                        <a:lnSpc>
                          <a:spcPct val="107000"/>
                        </a:lnSpc>
                        <a:spcAft>
                          <a:spcPts val="800"/>
                        </a:spcAft>
                      </a:pPr>
                      <a:r>
                        <a:rPr lang="en-GB" sz="1500">
                          <a:solidFill>
                            <a:schemeClr val="bg1"/>
                          </a:solidFill>
                          <a:effectLst/>
                          <a:latin typeface="Calibri" panose="020F0502020204030204" pitchFamily="34" charset="0"/>
                          <a:ea typeface="Calibri" panose="020F0502020204030204" pitchFamily="34" charset="0"/>
                          <a:cs typeface="Calibri" panose="020F0502020204030204" pitchFamily="34" charset="0"/>
                        </a:rPr>
                        <a:t>Use of SRN</a:t>
                      </a:r>
                    </a:p>
                  </a:txBody>
                  <a:tcPr anchor="ctr">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solidFill>
                      <a:srgbClr val="7DC242"/>
                    </a:solidFill>
                  </a:tcPr>
                </a:tc>
                <a:extLst>
                  <a:ext uri="{0D108BD9-81ED-4DB2-BD59-A6C34878D82A}">
                    <a16:rowId xmlns:a16="http://schemas.microsoft.com/office/drawing/2014/main" val="1632848654"/>
                  </a:ext>
                </a:extLst>
              </a:tr>
              <a:tr h="866065">
                <a:tc>
                  <a:txBody>
                    <a:bodyPr/>
                    <a:lstStyle/>
                    <a:p>
                      <a:pPr marR="5080" algn="ctr">
                        <a:lnSpc>
                          <a:spcPct val="107000"/>
                        </a:lnSpc>
                        <a:spcAft>
                          <a:spcPts val="800"/>
                        </a:spcAft>
                      </a:pPr>
                      <a:r>
                        <a:rPr lang="en-GB" sz="1400">
                          <a:effectLst/>
                        </a:rPr>
                        <a:t>Leicester / East Midlands Airport / Grantham / Nottingham/  Peterborough</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74320" anchor="ctr">
                    <a:lnL w="3175" cap="flat" cmpd="sng" algn="ctr">
                      <a:solidFill>
                        <a:schemeClr val="bg1">
                          <a:lumMod val="85000"/>
                        </a:schemeClr>
                      </a:solidFill>
                      <a:prstDash val="solid"/>
                      <a:round/>
                      <a:headEnd type="none" w="med" len="med"/>
                      <a:tailEnd type="none" w="med" len="med"/>
                    </a:lnL>
                    <a:solidFill>
                      <a:srgbClr val="CFE9B9"/>
                    </a:solidFill>
                  </a:tcPr>
                </a:tc>
                <a:tc>
                  <a:txBody>
                    <a:bodyPr/>
                    <a:lstStyle/>
                    <a:p>
                      <a:pPr marR="5080" algn="ctr">
                        <a:lnSpc>
                          <a:spcPct val="107000"/>
                        </a:lnSpc>
                        <a:spcAft>
                          <a:spcPts val="800"/>
                        </a:spcAft>
                      </a:pPr>
                      <a:r>
                        <a:rPr lang="en-GB" sz="1400">
                          <a:effectLst/>
                        </a:rPr>
                        <a:t>Leisure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R="182880" anchor="ctr">
                    <a:solidFill>
                      <a:srgbClr val="CFE9B9"/>
                    </a:solidFill>
                  </a:tcPr>
                </a:tc>
                <a:tc>
                  <a:txBody>
                    <a:bodyPr/>
                    <a:lstStyle/>
                    <a:p>
                      <a:pPr marR="5080" algn="ctr">
                        <a:lnSpc>
                          <a:spcPct val="107000"/>
                        </a:lnSpc>
                        <a:spcAft>
                          <a:spcPts val="800"/>
                        </a:spcAft>
                      </a:pPr>
                      <a:r>
                        <a:rPr lang="en-GB" sz="1400">
                          <a:effectLst/>
                        </a:rPr>
                        <a:t>Infrequent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74320" anchor="ctr">
                    <a:lnR w="3175" cap="flat" cmpd="sng" algn="ctr">
                      <a:solidFill>
                        <a:schemeClr val="bg1">
                          <a:lumMod val="85000"/>
                        </a:schemeClr>
                      </a:solidFill>
                      <a:prstDash val="solid"/>
                      <a:round/>
                      <a:headEnd type="none" w="med" len="med"/>
                      <a:tailEnd type="none" w="med" len="med"/>
                    </a:lnR>
                    <a:solidFill>
                      <a:srgbClr val="CFE9B9"/>
                    </a:solidFill>
                  </a:tcPr>
                </a:tc>
                <a:extLst>
                  <a:ext uri="{0D108BD9-81ED-4DB2-BD59-A6C34878D82A}">
                    <a16:rowId xmlns:a16="http://schemas.microsoft.com/office/drawing/2014/main" val="1175536363"/>
                  </a:ext>
                </a:extLst>
              </a:tr>
              <a:tr h="866065">
                <a:tc>
                  <a:txBody>
                    <a:bodyPr/>
                    <a:lstStyle/>
                    <a:p>
                      <a:pPr marR="5080" algn="ctr">
                        <a:lnSpc>
                          <a:spcPct val="107000"/>
                        </a:lnSpc>
                        <a:spcAft>
                          <a:spcPts val="800"/>
                        </a:spcAft>
                      </a:pPr>
                      <a:r>
                        <a:rPr lang="en-GB" sz="1400">
                          <a:effectLst/>
                        </a:rPr>
                        <a:t>Leicester / East Midlands Airport / Grantham / Nottingham/  Peterborough</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74320" anchor="ctr">
                    <a:lnL w="3175" cap="flat" cmpd="sng" algn="ctr">
                      <a:solidFill>
                        <a:schemeClr val="bg1">
                          <a:lumMod val="85000"/>
                        </a:schemeClr>
                      </a:solidFill>
                      <a:prstDash val="solid"/>
                      <a:round/>
                      <a:headEnd type="none" w="med" len="med"/>
                      <a:tailEnd type="none" w="med" len="med"/>
                    </a:lnL>
                    <a:solidFill>
                      <a:srgbClr val="F1F9EB"/>
                    </a:solidFill>
                  </a:tcPr>
                </a:tc>
                <a:tc>
                  <a:txBody>
                    <a:bodyPr/>
                    <a:lstStyle/>
                    <a:p>
                      <a:pPr marR="5080" algn="ctr">
                        <a:lnSpc>
                          <a:spcPct val="107000"/>
                        </a:lnSpc>
                        <a:spcAft>
                          <a:spcPts val="800"/>
                        </a:spcAft>
                      </a:pPr>
                      <a:r>
                        <a:rPr lang="en-GB" sz="1400">
                          <a:effectLst/>
                        </a:rPr>
                        <a:t>HGV</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R="182880" anchor="ctr">
                    <a:solidFill>
                      <a:srgbClr val="F1F9EB"/>
                    </a:solidFill>
                  </a:tcPr>
                </a:tc>
                <a:tc>
                  <a:txBody>
                    <a:bodyPr/>
                    <a:lstStyle/>
                    <a:p>
                      <a:pPr marR="5080" algn="ctr">
                        <a:lnSpc>
                          <a:spcPct val="107000"/>
                        </a:lnSpc>
                        <a:spcAft>
                          <a:spcPts val="800"/>
                        </a:spcAft>
                      </a:pPr>
                      <a:r>
                        <a:rPr lang="en-GB" sz="1400">
                          <a:effectLst/>
                        </a:rPr>
                        <a:t>Frequent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74320" anchor="ctr">
                    <a:lnR w="3175" cap="flat" cmpd="sng" algn="ctr">
                      <a:solidFill>
                        <a:schemeClr val="bg1">
                          <a:lumMod val="85000"/>
                        </a:schemeClr>
                      </a:solidFill>
                      <a:prstDash val="solid"/>
                      <a:round/>
                      <a:headEnd type="none" w="med" len="med"/>
                      <a:tailEnd type="none" w="med" len="med"/>
                    </a:lnR>
                    <a:solidFill>
                      <a:srgbClr val="F1F9EB"/>
                    </a:solidFill>
                  </a:tcPr>
                </a:tc>
                <a:extLst>
                  <a:ext uri="{0D108BD9-81ED-4DB2-BD59-A6C34878D82A}">
                    <a16:rowId xmlns:a16="http://schemas.microsoft.com/office/drawing/2014/main" val="149322601"/>
                  </a:ext>
                </a:extLst>
              </a:tr>
              <a:tr h="866065">
                <a:tc>
                  <a:txBody>
                    <a:bodyPr/>
                    <a:lstStyle/>
                    <a:p>
                      <a:pPr marR="5080" algn="ctr">
                        <a:lnSpc>
                          <a:spcPct val="107000"/>
                        </a:lnSpc>
                        <a:spcAft>
                          <a:spcPts val="800"/>
                        </a:spcAft>
                      </a:pPr>
                      <a:r>
                        <a:rPr lang="en-GB" sz="1400">
                          <a:effectLst/>
                        </a:rPr>
                        <a:t>Leicester / East Midlands Airport / Grantham / Nottingham/  Peterborough</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74320" anchor="ctr">
                    <a:lnL w="3175" cap="flat" cmpd="sng" algn="ctr">
                      <a:solidFill>
                        <a:schemeClr val="bg1">
                          <a:lumMod val="85000"/>
                        </a:schemeClr>
                      </a:solidFill>
                      <a:prstDash val="solid"/>
                      <a:round/>
                      <a:headEnd type="none" w="med" len="med"/>
                      <a:tailEnd type="none" w="med" len="med"/>
                    </a:lnL>
                    <a:solidFill>
                      <a:srgbClr val="CFE9B9"/>
                    </a:solidFill>
                  </a:tcPr>
                </a:tc>
                <a:tc>
                  <a:txBody>
                    <a:bodyPr/>
                    <a:lstStyle/>
                    <a:p>
                      <a:pPr marR="5080" algn="ctr">
                        <a:lnSpc>
                          <a:spcPct val="107000"/>
                        </a:lnSpc>
                        <a:spcAft>
                          <a:spcPts val="800"/>
                        </a:spcAft>
                      </a:pPr>
                      <a:r>
                        <a:rPr lang="en-GB" sz="1400">
                          <a:effectLst/>
                        </a:rPr>
                        <a:t>Business, Professional</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R="182880" anchor="ctr">
                    <a:solidFill>
                      <a:srgbClr val="CFE9B9"/>
                    </a:solidFill>
                  </a:tcPr>
                </a:tc>
                <a:tc>
                  <a:txBody>
                    <a:bodyPr/>
                    <a:lstStyle/>
                    <a:p>
                      <a:pPr marR="5080" algn="ctr">
                        <a:lnSpc>
                          <a:spcPct val="107000"/>
                        </a:lnSpc>
                        <a:spcAft>
                          <a:spcPts val="800"/>
                        </a:spcAft>
                      </a:pPr>
                      <a:r>
                        <a:rPr lang="en-GB" sz="1400">
                          <a:effectLst/>
                        </a:rPr>
                        <a:t>Frequent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74320" anchor="ctr">
                    <a:lnR w="3175" cap="flat" cmpd="sng" algn="ctr">
                      <a:solidFill>
                        <a:schemeClr val="bg1">
                          <a:lumMod val="85000"/>
                        </a:schemeClr>
                      </a:solidFill>
                      <a:prstDash val="solid"/>
                      <a:round/>
                      <a:headEnd type="none" w="med" len="med"/>
                      <a:tailEnd type="none" w="med" len="med"/>
                    </a:lnR>
                    <a:solidFill>
                      <a:srgbClr val="CFE9B9"/>
                    </a:solidFill>
                  </a:tcPr>
                </a:tc>
                <a:extLst>
                  <a:ext uri="{0D108BD9-81ED-4DB2-BD59-A6C34878D82A}">
                    <a16:rowId xmlns:a16="http://schemas.microsoft.com/office/drawing/2014/main" val="2957013029"/>
                  </a:ext>
                </a:extLst>
              </a:tr>
              <a:tr h="615694">
                <a:tc>
                  <a:txBody>
                    <a:bodyPr/>
                    <a:lstStyle/>
                    <a:p>
                      <a:pPr marR="5080" algn="ctr">
                        <a:lnSpc>
                          <a:spcPct val="107000"/>
                        </a:lnSpc>
                        <a:spcAft>
                          <a:spcPts val="800"/>
                        </a:spcAft>
                      </a:pPr>
                      <a:r>
                        <a:rPr lang="en-GB" sz="1400">
                          <a:effectLst/>
                        </a:rPr>
                        <a:t>Northampton / Wellingborough/ Bedford</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74320" anchor="ctr">
                    <a:lnL w="3175" cap="flat" cmpd="sng" algn="ctr">
                      <a:solidFill>
                        <a:schemeClr val="bg1">
                          <a:lumMod val="85000"/>
                        </a:schemeClr>
                      </a:solidFill>
                      <a:prstDash val="solid"/>
                      <a:round/>
                      <a:headEnd type="none" w="med" len="med"/>
                      <a:tailEnd type="none" w="med" len="med"/>
                    </a:lnL>
                    <a:solidFill>
                      <a:srgbClr val="F1F9EB"/>
                    </a:solidFill>
                  </a:tcPr>
                </a:tc>
                <a:tc>
                  <a:txBody>
                    <a:bodyPr/>
                    <a:lstStyle/>
                    <a:p>
                      <a:pPr marR="5080" algn="ctr">
                        <a:lnSpc>
                          <a:spcPct val="107000"/>
                        </a:lnSpc>
                        <a:spcAft>
                          <a:spcPts val="800"/>
                        </a:spcAft>
                      </a:pPr>
                      <a:r>
                        <a:rPr lang="en-GB" sz="1400">
                          <a:effectLst/>
                        </a:rPr>
                        <a:t>Leisure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R="182880" anchor="ctr">
                    <a:solidFill>
                      <a:srgbClr val="F1F9EB"/>
                    </a:solidFill>
                  </a:tcPr>
                </a:tc>
                <a:tc>
                  <a:txBody>
                    <a:bodyPr/>
                    <a:lstStyle/>
                    <a:p>
                      <a:pPr marR="5080" algn="ctr">
                        <a:lnSpc>
                          <a:spcPct val="107000"/>
                        </a:lnSpc>
                        <a:spcAft>
                          <a:spcPts val="800"/>
                        </a:spcAft>
                      </a:pPr>
                      <a:r>
                        <a:rPr lang="en-GB" sz="1400">
                          <a:effectLst/>
                        </a:rPr>
                        <a:t>Frequent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74320" anchor="ctr">
                    <a:lnR w="3175" cap="flat" cmpd="sng" algn="ctr">
                      <a:solidFill>
                        <a:schemeClr val="bg1">
                          <a:lumMod val="85000"/>
                        </a:schemeClr>
                      </a:solidFill>
                      <a:prstDash val="solid"/>
                      <a:round/>
                      <a:headEnd type="none" w="med" len="med"/>
                      <a:tailEnd type="none" w="med" len="med"/>
                    </a:lnR>
                    <a:solidFill>
                      <a:srgbClr val="F1F9EB"/>
                    </a:solidFill>
                  </a:tcPr>
                </a:tc>
                <a:extLst>
                  <a:ext uri="{0D108BD9-81ED-4DB2-BD59-A6C34878D82A}">
                    <a16:rowId xmlns:a16="http://schemas.microsoft.com/office/drawing/2014/main" val="999041518"/>
                  </a:ext>
                </a:extLst>
              </a:tr>
              <a:tr h="615694">
                <a:tc>
                  <a:txBody>
                    <a:bodyPr/>
                    <a:lstStyle/>
                    <a:p>
                      <a:pPr marR="5080" algn="ctr">
                        <a:lnSpc>
                          <a:spcPct val="107000"/>
                        </a:lnSpc>
                        <a:spcAft>
                          <a:spcPts val="800"/>
                        </a:spcAft>
                      </a:pPr>
                      <a:r>
                        <a:rPr lang="en-GB" sz="1400">
                          <a:effectLst/>
                        </a:rPr>
                        <a:t>Northampton / Wellingborough/ Bedford</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74320" anchor="ctr">
                    <a:lnL w="3175" cap="flat" cmpd="sng" algn="ctr">
                      <a:solidFill>
                        <a:schemeClr val="bg1">
                          <a:lumMod val="85000"/>
                        </a:schemeClr>
                      </a:solidFill>
                      <a:prstDash val="solid"/>
                      <a:round/>
                      <a:headEnd type="none" w="med" len="med"/>
                      <a:tailEnd type="none" w="med" len="med"/>
                    </a:lnL>
                    <a:solidFill>
                      <a:srgbClr val="CFE9B9"/>
                    </a:solidFill>
                  </a:tcPr>
                </a:tc>
                <a:tc>
                  <a:txBody>
                    <a:bodyPr/>
                    <a:lstStyle/>
                    <a:p>
                      <a:pPr marR="5080" algn="ctr">
                        <a:lnSpc>
                          <a:spcPct val="107000"/>
                        </a:lnSpc>
                        <a:spcAft>
                          <a:spcPts val="800"/>
                        </a:spcAft>
                      </a:pPr>
                      <a:r>
                        <a:rPr lang="en-GB" sz="1400">
                          <a:effectLst/>
                        </a:rPr>
                        <a:t>Business, Professional</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R="182880" anchor="ctr">
                    <a:solidFill>
                      <a:srgbClr val="CFE9B9"/>
                    </a:solidFill>
                  </a:tcPr>
                </a:tc>
                <a:tc>
                  <a:txBody>
                    <a:bodyPr/>
                    <a:lstStyle/>
                    <a:p>
                      <a:pPr marR="5080" algn="ctr">
                        <a:lnSpc>
                          <a:spcPct val="107000"/>
                        </a:lnSpc>
                        <a:spcAft>
                          <a:spcPts val="800"/>
                        </a:spcAft>
                      </a:pPr>
                      <a:r>
                        <a:rPr lang="en-GB" sz="1400">
                          <a:effectLst/>
                        </a:rPr>
                        <a:t>Infrequent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74320" anchor="ctr">
                    <a:lnR w="3175" cap="flat" cmpd="sng" algn="ctr">
                      <a:solidFill>
                        <a:schemeClr val="bg1">
                          <a:lumMod val="85000"/>
                        </a:schemeClr>
                      </a:solidFill>
                      <a:prstDash val="solid"/>
                      <a:round/>
                      <a:headEnd type="none" w="med" len="med"/>
                      <a:tailEnd type="none" w="med" len="med"/>
                    </a:lnR>
                    <a:solidFill>
                      <a:srgbClr val="CFE9B9"/>
                    </a:solidFill>
                  </a:tcPr>
                </a:tc>
                <a:extLst>
                  <a:ext uri="{0D108BD9-81ED-4DB2-BD59-A6C34878D82A}">
                    <a16:rowId xmlns:a16="http://schemas.microsoft.com/office/drawing/2014/main" val="714863739"/>
                  </a:ext>
                </a:extLst>
              </a:tr>
              <a:tr h="615694">
                <a:tc>
                  <a:txBody>
                    <a:bodyPr/>
                    <a:lstStyle/>
                    <a:p>
                      <a:pPr marR="5080" algn="ctr">
                        <a:lnSpc>
                          <a:spcPct val="107000"/>
                        </a:lnSpc>
                        <a:spcAft>
                          <a:spcPts val="800"/>
                        </a:spcAft>
                      </a:pPr>
                      <a:r>
                        <a:rPr lang="en-GB" sz="1400">
                          <a:effectLst/>
                        </a:rPr>
                        <a:t>Northampton / Wellingborough/ Bedford</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74320" anchor="ctr">
                    <a:lnL w="3175" cap="flat" cmpd="sng" algn="ctr">
                      <a:solidFill>
                        <a:schemeClr val="bg1">
                          <a:lumMod val="85000"/>
                        </a:schemeClr>
                      </a:solidFill>
                      <a:prstDash val="solid"/>
                      <a:round/>
                      <a:headEnd type="none" w="med" len="med"/>
                      <a:tailEnd type="none" w="med" len="med"/>
                    </a:lnL>
                    <a:lnB w="3175" cap="flat" cmpd="sng" algn="ctr">
                      <a:solidFill>
                        <a:schemeClr val="bg1">
                          <a:lumMod val="85000"/>
                        </a:schemeClr>
                      </a:solidFill>
                      <a:prstDash val="solid"/>
                      <a:round/>
                      <a:headEnd type="none" w="med" len="med"/>
                      <a:tailEnd type="none" w="med" len="med"/>
                    </a:lnB>
                    <a:solidFill>
                      <a:srgbClr val="F1F9EB"/>
                    </a:solidFill>
                  </a:tcPr>
                </a:tc>
                <a:tc>
                  <a:txBody>
                    <a:bodyPr/>
                    <a:lstStyle/>
                    <a:p>
                      <a:pPr marR="5080" algn="ctr">
                        <a:lnSpc>
                          <a:spcPct val="107000"/>
                        </a:lnSpc>
                        <a:spcAft>
                          <a:spcPts val="800"/>
                        </a:spcAft>
                      </a:pPr>
                      <a:r>
                        <a:rPr lang="en-GB" sz="1400">
                          <a:effectLst/>
                        </a:rPr>
                        <a:t>Leisure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R="182880" anchor="ctr">
                    <a:lnB w="3175" cap="flat" cmpd="sng" algn="ctr">
                      <a:solidFill>
                        <a:schemeClr val="bg1">
                          <a:lumMod val="85000"/>
                        </a:schemeClr>
                      </a:solidFill>
                      <a:prstDash val="solid"/>
                      <a:round/>
                      <a:headEnd type="none" w="med" len="med"/>
                      <a:tailEnd type="none" w="med" len="med"/>
                    </a:lnB>
                    <a:solidFill>
                      <a:srgbClr val="F1F9EB"/>
                    </a:solidFill>
                  </a:tcPr>
                </a:tc>
                <a:tc>
                  <a:txBody>
                    <a:bodyPr/>
                    <a:lstStyle/>
                    <a:p>
                      <a:pPr marR="5080" algn="ctr">
                        <a:lnSpc>
                          <a:spcPct val="107000"/>
                        </a:lnSpc>
                        <a:spcAft>
                          <a:spcPts val="800"/>
                        </a:spcAft>
                      </a:pPr>
                      <a:r>
                        <a:rPr lang="en-GB" sz="1400">
                          <a:effectLst/>
                        </a:rPr>
                        <a:t>Infrequent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74320" anchor="ctr">
                    <a:lnR w="3175" cap="flat" cmpd="sng" algn="ctr">
                      <a:solidFill>
                        <a:schemeClr val="bg1">
                          <a:lumMod val="85000"/>
                        </a:schemeClr>
                      </a:solidFill>
                      <a:prstDash val="solid"/>
                      <a:round/>
                      <a:headEnd type="none" w="med" len="med"/>
                      <a:tailEnd type="none" w="med" len="med"/>
                    </a:lnR>
                    <a:lnB w="3175" cap="flat" cmpd="sng" algn="ctr">
                      <a:solidFill>
                        <a:schemeClr val="bg1">
                          <a:lumMod val="85000"/>
                        </a:schemeClr>
                      </a:solidFill>
                      <a:prstDash val="solid"/>
                      <a:round/>
                      <a:headEnd type="none" w="med" len="med"/>
                      <a:tailEnd type="none" w="med" len="med"/>
                    </a:lnB>
                    <a:solidFill>
                      <a:srgbClr val="F1F9EB"/>
                    </a:solidFill>
                  </a:tcPr>
                </a:tc>
                <a:extLst>
                  <a:ext uri="{0D108BD9-81ED-4DB2-BD59-A6C34878D82A}">
                    <a16:rowId xmlns:a16="http://schemas.microsoft.com/office/drawing/2014/main" val="1010009718"/>
                  </a:ext>
                </a:extLst>
              </a:tr>
            </a:tbl>
          </a:graphicData>
        </a:graphic>
      </p:graphicFrame>
      <p:sp>
        <p:nvSpPr>
          <p:cNvPr id="6" name="Slide Number Placeholder 5">
            <a:extLst>
              <a:ext uri="{FF2B5EF4-FFF2-40B4-BE49-F238E27FC236}">
                <a16:creationId xmlns:a16="http://schemas.microsoft.com/office/drawing/2014/main" id="{21972D02-9C6B-A18E-FB4D-B2E320634CEC}"/>
              </a:ext>
            </a:extLst>
          </p:cNvPr>
          <p:cNvSpPr txBox="1">
            <a:spLocks/>
          </p:cNvSpPr>
          <p:nvPr/>
        </p:nvSpPr>
        <p:spPr>
          <a:xfrm>
            <a:off x="11493856" y="6521541"/>
            <a:ext cx="216000" cy="199934"/>
          </a:xfrm>
          <a:prstGeom prst="rect">
            <a:avLst/>
          </a:prstGeom>
        </p:spPr>
        <p:txBody>
          <a:bodyPr vert="horz" lIns="0" tIns="0" rIns="0" bIns="0" rtlCol="0" anchor="ctr"/>
          <a:lstStyle>
            <a:defPPr>
              <a:defRPr lang="en-US"/>
            </a:defPPr>
            <a:lvl1pPr marL="0" algn="r" defTabSz="914400" rtl="0" eaLnBrk="1" latinLnBrk="0" hangingPunct="1">
              <a:defRPr sz="1000" kern="1200">
                <a:solidFill>
                  <a:srgbClr val="685C45"/>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F188E-274D-49B2-AB27-2F89665B2F20}" type="slidenum">
              <a:rPr lang="en-GB" smtClean="0"/>
              <a:pPr/>
              <a:t>41</a:t>
            </a:fld>
            <a:endParaRPr lang="en-GB"/>
          </a:p>
        </p:txBody>
      </p:sp>
      <p:pic>
        <p:nvPicPr>
          <p:cNvPr id="7" name="Picture 6">
            <a:extLst>
              <a:ext uri="{FF2B5EF4-FFF2-40B4-BE49-F238E27FC236}">
                <a16:creationId xmlns:a16="http://schemas.microsoft.com/office/drawing/2014/main" id="{DFF523A9-25ED-71F2-F4E2-00981CD398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1211" y="6579719"/>
            <a:ext cx="590400" cy="115013"/>
          </a:xfrm>
          <a:prstGeom prst="rect">
            <a:avLst/>
          </a:prstGeom>
        </p:spPr>
      </p:pic>
      <p:pic>
        <p:nvPicPr>
          <p:cNvPr id="4" name="Picture 4" descr="Image result for transport focus logo">
            <a:extLst>
              <a:ext uri="{FF2B5EF4-FFF2-40B4-BE49-F238E27FC236}">
                <a16:creationId xmlns:a16="http://schemas.microsoft.com/office/drawing/2014/main" id="{1BDD4E1C-06D6-1E2A-C690-F19F7A7AA4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6719" y="6434080"/>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606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2409" y="5716219"/>
            <a:ext cx="1888489" cy="717550"/>
          </a:xfrm>
          <a:prstGeom prst="rect">
            <a:avLst/>
          </a:prstGeom>
        </p:spPr>
        <p:txBody>
          <a:bodyPr vert="horz" wrap="square" lIns="0" tIns="11430" rIns="0" bIns="0" rtlCol="0">
            <a:spAutoFit/>
          </a:bodyPr>
          <a:lstStyle/>
          <a:p>
            <a:pPr marL="12700" marR="5080" lvl="0" indent="0" algn="l" defTabSz="914400" rtl="0" eaLnBrk="1" fontAlgn="auto" latinLnBrk="0" hangingPunct="1">
              <a:lnSpc>
                <a:spcPct val="137700"/>
              </a:lnSpc>
              <a:spcBef>
                <a:spcPts val="90"/>
              </a:spcBef>
              <a:spcAft>
                <a:spcPts val="0"/>
              </a:spcAft>
              <a:buClrTx/>
              <a:buSzTx/>
              <a:buFontTx/>
              <a:buNone/>
              <a:tabLst/>
              <a:defRPr/>
            </a:pPr>
            <a:r>
              <a:rPr kumimoji="0" sz="1100" b="0" i="0" u="none" strike="noStrike" kern="1200" cap="none" spc="-5" normalizeH="0" baseline="0" noProof="0">
                <a:ln>
                  <a:noFill/>
                </a:ln>
                <a:solidFill>
                  <a:srgbClr val="FFFFFF"/>
                </a:solidFill>
                <a:effectLst/>
                <a:uLnTx/>
                <a:uFillTx/>
                <a:latin typeface="Calibri"/>
                <a:ea typeface="+mn-ea"/>
                <a:cs typeface="Calibri"/>
              </a:rPr>
              <a:t>illuminas.com  linkedin.com/company/</a:t>
            </a:r>
            <a:r>
              <a:rPr kumimoji="0" sz="1100" b="0" i="0" u="none" strike="noStrike" kern="1200" cap="none" spc="-5" normalizeH="0" baseline="0" noProof="0" err="1">
                <a:ln>
                  <a:noFill/>
                </a:ln>
                <a:solidFill>
                  <a:srgbClr val="FFFFFF"/>
                </a:solidFill>
                <a:effectLst/>
                <a:uLnTx/>
                <a:uFillTx/>
                <a:latin typeface="Calibri"/>
                <a:ea typeface="+mn-ea"/>
                <a:cs typeface="Calibri"/>
              </a:rPr>
              <a:t>illuminas</a:t>
            </a:r>
            <a:r>
              <a:rPr kumimoji="0" sz="1100" b="0" i="0" u="none" strike="noStrike" kern="1200" cap="none" spc="-5" normalizeH="0" baseline="0" noProof="0">
                <a:ln>
                  <a:noFill/>
                </a:ln>
                <a:solidFill>
                  <a:srgbClr val="FFFFFF"/>
                </a:solidFill>
                <a:effectLst/>
                <a:uLnTx/>
                <a:uFillTx/>
                <a:latin typeface="Calibri"/>
                <a:ea typeface="+mn-ea"/>
                <a:cs typeface="Calibri"/>
              </a:rPr>
              <a:t>  @Illuminas</a:t>
            </a:r>
            <a:endParaRPr kumimoji="0" sz="1100" b="0" i="0" u="none" strike="noStrike" kern="1200" cap="none" spc="0" normalizeH="0" baseline="0" noProof="0">
              <a:ln>
                <a:noFill/>
              </a:ln>
              <a:solidFill>
                <a:srgbClr val="685C45"/>
              </a:solidFill>
              <a:effectLst/>
              <a:uLnTx/>
              <a:uFillTx/>
              <a:latin typeface="Calibri"/>
              <a:ea typeface="+mn-ea"/>
              <a:cs typeface="Calibri"/>
            </a:endParaRPr>
          </a:p>
        </p:txBody>
      </p:sp>
      <p:sp>
        <p:nvSpPr>
          <p:cNvPr id="8" name="object 8"/>
          <p:cNvSpPr txBox="1"/>
          <p:nvPr/>
        </p:nvSpPr>
        <p:spPr>
          <a:xfrm>
            <a:off x="8823224" y="3046518"/>
            <a:ext cx="3420000" cy="2300758"/>
          </a:xfrm>
          <a:prstGeom prst="rect">
            <a:avLst/>
          </a:prstGeom>
        </p:spPr>
        <p:txBody>
          <a:bodyPr vert="horz" wrap="square" lIns="0" tIns="12700" rIns="0" bIns="0" rtlCol="0">
            <a:spAutoFit/>
          </a:bodyPr>
          <a:lstStyle/>
          <a:p>
            <a:pPr marL="34925" marR="241300" lvl="0" indent="0" algn="l" defTabSz="914400" rtl="0" eaLnBrk="1" fontAlgn="auto" latinLnBrk="0" hangingPunct="1">
              <a:lnSpc>
                <a:spcPct val="100000"/>
              </a:lnSpc>
              <a:spcBef>
                <a:spcPts val="100"/>
              </a:spcBef>
              <a:spcAft>
                <a:spcPts val="0"/>
              </a:spcAft>
              <a:buClrTx/>
              <a:buSzTx/>
              <a:buFontTx/>
              <a:buNone/>
              <a:tabLst/>
              <a:defRPr/>
            </a:pPr>
            <a:r>
              <a:rPr kumimoji="0" lang="en-US" sz="1500" b="1" i="0" u="none" strike="noStrike" kern="1200" cap="none" spc="-5" normalizeH="0" baseline="0" noProof="0" dirty="0">
                <a:ln>
                  <a:noFill/>
                </a:ln>
                <a:solidFill>
                  <a:srgbClr val="FFFFFF"/>
                </a:solidFill>
                <a:effectLst/>
                <a:uLnTx/>
                <a:uFillTx/>
                <a:latin typeface="Calibri"/>
                <a:ea typeface="+mn-ea"/>
                <a:cs typeface="Calibri"/>
              </a:rPr>
              <a:t>Motorway and major ’A’ road diversions</a:t>
            </a:r>
          </a:p>
          <a:p>
            <a:pPr marL="12700" marR="0" lvl="0" indent="0" algn="l" defTabSz="914400" rtl="0" eaLnBrk="1" fontAlgn="auto" latinLnBrk="0" hangingPunct="1">
              <a:lnSpc>
                <a:spcPct val="100000"/>
              </a:lnSpc>
              <a:spcBef>
                <a:spcPts val="990"/>
              </a:spcBef>
              <a:spcAft>
                <a:spcPts val="0"/>
              </a:spcAft>
              <a:buClrTx/>
              <a:buSzTx/>
              <a:buFontTx/>
              <a:buNone/>
              <a:tabLst/>
              <a:defRPr/>
            </a:pPr>
            <a:r>
              <a:rPr kumimoji="0" lang="en-GB" sz="1200" b="1" i="0" u="none" strike="noStrike" kern="1200" cap="none" spc="-5" normalizeH="0" baseline="0" noProof="0" dirty="0">
                <a:ln>
                  <a:noFill/>
                </a:ln>
                <a:solidFill>
                  <a:srgbClr val="FFFFFF"/>
                </a:solidFill>
                <a:effectLst/>
                <a:uLnTx/>
                <a:uFillTx/>
                <a:latin typeface="Calibri"/>
                <a:ea typeface="+mn-ea"/>
                <a:cs typeface="Calibri"/>
              </a:rPr>
              <a:t>Research report v2.1 prepared for</a:t>
            </a:r>
          </a:p>
          <a:p>
            <a:pPr marL="12700" marR="0" lvl="0" indent="0" algn="l" defTabSz="914400" rtl="0" eaLnBrk="1" fontAlgn="auto" latinLnBrk="0" hangingPunct="1">
              <a:lnSpc>
                <a:spcPct val="100000"/>
              </a:lnSpc>
              <a:spcBef>
                <a:spcPts val="990"/>
              </a:spcBef>
              <a:spcAft>
                <a:spcPts val="0"/>
              </a:spcAft>
              <a:buClrTx/>
              <a:buSzTx/>
              <a:buFontTx/>
              <a:buNone/>
              <a:tabLst/>
              <a:defRPr/>
            </a:pPr>
            <a:endParaRPr kumimoji="0" lang="en-GB" sz="1200" b="1" i="0" u="none" strike="noStrike" kern="1200" cap="none" spc="-5" normalizeH="0" baseline="0" noProof="0" dirty="0">
              <a:ln>
                <a:noFill/>
              </a:ln>
              <a:solidFill>
                <a:srgbClr val="FFFFFF"/>
              </a:solidFill>
              <a:effectLst/>
              <a:uLnTx/>
              <a:uFillTx/>
              <a:latin typeface="Calibri"/>
              <a:ea typeface="+mn-ea"/>
              <a:cs typeface="Calibri"/>
            </a:endParaRPr>
          </a:p>
          <a:p>
            <a:pPr marL="12700" marR="0" lvl="0" indent="0" algn="l" defTabSz="914400" rtl="0" eaLnBrk="1" fontAlgn="auto" latinLnBrk="0" hangingPunct="1">
              <a:lnSpc>
                <a:spcPct val="100000"/>
              </a:lnSpc>
              <a:spcBef>
                <a:spcPts val="990"/>
              </a:spcBef>
              <a:spcAft>
                <a:spcPts val="0"/>
              </a:spcAft>
              <a:buClrTx/>
              <a:buSzTx/>
              <a:buFontTx/>
              <a:buNone/>
              <a:tabLst/>
              <a:defRPr/>
            </a:pPr>
            <a:r>
              <a:rPr kumimoji="0" lang="en-GB" sz="200" b="0" i="0" u="none" strike="noStrike" kern="1200" cap="none" spc="0" normalizeH="0" baseline="0" noProof="0" dirty="0">
                <a:ln>
                  <a:noFill/>
                </a:ln>
                <a:solidFill>
                  <a:srgbClr val="685C45"/>
                </a:solidFill>
                <a:effectLst/>
                <a:uLnTx/>
                <a:uFillTx/>
                <a:latin typeface="Calibri"/>
                <a:ea typeface="+mn-ea"/>
                <a:cs typeface="Calibri"/>
              </a:rPr>
              <a:t>Proposal</a:t>
            </a:r>
          </a:p>
          <a:p>
            <a:pPr marL="12700" marR="128270" lvl="0" indent="0" algn="l" defTabSz="914400" rtl="0" eaLnBrk="1" fontAlgn="auto" latinLnBrk="0" hangingPunct="1">
              <a:lnSpc>
                <a:spcPct val="1227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Calibri"/>
            </a:endParaRPr>
          </a:p>
          <a:p>
            <a:pPr marL="12700" marR="128270" lvl="0" indent="0" algn="l" defTabSz="914400" rtl="0" eaLnBrk="1" fontAlgn="auto" latinLnBrk="0" hangingPunct="1">
              <a:lnSpc>
                <a:spcPct val="1227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Calibri"/>
            </a:endParaRPr>
          </a:p>
          <a:p>
            <a:pPr marL="12700" marR="128270" lvl="0" indent="0" algn="l" defTabSz="914400" rtl="0" eaLnBrk="1" fontAlgn="auto" latinLnBrk="0" hangingPunct="1">
              <a:lnSpc>
                <a:spcPct val="1227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a:ea typeface="+mn-ea"/>
                <a:cs typeface="Calibri"/>
              </a:rPr>
              <a:t>John Connaughton - CEO</a:t>
            </a:r>
            <a:r>
              <a:rPr kumimoji="0" lang="en-US" sz="1100" b="0" i="0" u="none" strike="noStrike" kern="1200" cap="none" spc="0" normalizeH="0" baseline="0" noProof="0" dirty="0">
                <a:ln>
                  <a:noFill/>
                </a:ln>
                <a:solidFill>
                  <a:srgbClr val="FFFFFF"/>
                </a:solidFill>
                <a:effectLst/>
                <a:uLnTx/>
                <a:uFillTx/>
                <a:latin typeface="Calibri"/>
                <a:ea typeface="+mn-ea"/>
                <a:cs typeface="Calibri"/>
                <a:hlinkClick r:id="rId3"/>
              </a:rPr>
              <a:t> </a:t>
            </a:r>
            <a:r>
              <a:rPr kumimoji="0" lang="en-US" sz="1100" b="0" i="0" u="none" strike="noStrike" kern="1200" cap="none" spc="-5" normalizeH="0" baseline="0" noProof="0" dirty="0">
                <a:ln>
                  <a:noFill/>
                </a:ln>
                <a:solidFill>
                  <a:srgbClr val="FF0000"/>
                </a:solidFill>
                <a:effectLst/>
                <a:uLnTx/>
                <a:uFillTx/>
                <a:latin typeface="Calibri"/>
                <a:ea typeface="+mn-ea"/>
                <a:cs typeface="Calibri"/>
                <a:hlinkClick r:id="rId4">
                  <a:extLst>
                    <a:ext uri="{A12FA001-AC4F-418D-AE19-62706E023703}">
                      <ahyp:hlinkClr xmlns:ahyp="http://schemas.microsoft.com/office/drawing/2018/hyperlinkcolor" val="tx"/>
                    </a:ext>
                  </a:extLst>
                </a:hlinkClick>
              </a:rPr>
              <a:t>john.connaughton@illuminas.com</a:t>
            </a:r>
            <a:endParaRPr kumimoji="0" lang="en-US" sz="1100" b="0" i="0" u="none" strike="noStrike" kern="1200" cap="none" spc="-5" normalizeH="0" baseline="0" noProof="0" dirty="0">
              <a:ln>
                <a:noFill/>
              </a:ln>
              <a:solidFill>
                <a:srgbClr val="FF0000"/>
              </a:solidFill>
              <a:effectLst/>
              <a:uLnTx/>
              <a:uFillTx/>
              <a:latin typeface="Calibri"/>
              <a:ea typeface="+mn-ea"/>
              <a:cs typeface="Calibri"/>
            </a:endParaRPr>
          </a:p>
          <a:p>
            <a:pPr marL="12700" marR="128270" lvl="0" indent="0" algn="l" defTabSz="914400" rtl="0" eaLnBrk="1" fontAlgn="auto" latinLnBrk="0" hangingPunct="1">
              <a:lnSpc>
                <a:spcPct val="122700"/>
              </a:lnSpc>
              <a:spcBef>
                <a:spcPts val="0"/>
              </a:spcBef>
              <a:spcAft>
                <a:spcPts val="0"/>
              </a:spcAft>
              <a:buClrTx/>
              <a:buSzTx/>
              <a:buFontTx/>
              <a:buNone/>
              <a:tabLst/>
              <a:defRPr/>
            </a:pPr>
            <a:endParaRPr kumimoji="0" lang="en-GB" sz="200" b="0" i="0" u="none" strike="noStrike" kern="1200" cap="none" spc="-5" normalizeH="0" baseline="0" noProof="0" dirty="0">
              <a:ln>
                <a:noFill/>
              </a:ln>
              <a:solidFill>
                <a:srgbClr val="FFFFFF"/>
              </a:solidFill>
              <a:effectLst/>
              <a:uLnTx/>
              <a:uFillTx/>
              <a:latin typeface="Calibri"/>
              <a:ea typeface="+mn-ea"/>
              <a:cs typeface="Calibri"/>
            </a:endParaRPr>
          </a:p>
          <a:p>
            <a:pPr marL="12700" marR="128270" lvl="0" indent="0" algn="l" defTabSz="914400" rtl="0" eaLnBrk="1" fontAlgn="auto" latinLnBrk="0" hangingPunct="1">
              <a:lnSpc>
                <a:spcPct val="122700"/>
              </a:lnSpc>
              <a:spcBef>
                <a:spcPts val="0"/>
              </a:spcBef>
              <a:spcAft>
                <a:spcPts val="0"/>
              </a:spcAft>
              <a:buClrTx/>
              <a:buSzTx/>
              <a:buFontTx/>
              <a:buNone/>
              <a:tabLst/>
              <a:defRPr/>
            </a:pPr>
            <a:r>
              <a:rPr kumimoji="0" lang="en-GB" sz="1100" b="0" i="0" u="none" strike="noStrike" kern="1200" cap="none" spc="-5" normalizeH="0" baseline="0" noProof="0" dirty="0">
                <a:ln>
                  <a:noFill/>
                </a:ln>
                <a:solidFill>
                  <a:srgbClr val="FFFFFF"/>
                </a:solidFill>
                <a:effectLst/>
                <a:uLnTx/>
                <a:uFillTx/>
                <a:latin typeface="Calibri"/>
                <a:ea typeface="+mn-ea"/>
                <a:cs typeface="Calibri"/>
              </a:rPr>
              <a:t>Andy Glazier, Director</a:t>
            </a:r>
          </a:p>
          <a:p>
            <a:pPr marL="12700" marR="128270" lvl="0" indent="0" algn="l" defTabSz="914400" rtl="0" eaLnBrk="1" fontAlgn="auto" latinLnBrk="0" hangingPunct="1">
              <a:lnSpc>
                <a:spcPct val="122700"/>
              </a:lnSpc>
              <a:spcBef>
                <a:spcPts val="0"/>
              </a:spcBef>
              <a:spcAft>
                <a:spcPts val="0"/>
              </a:spcAft>
              <a:buClrTx/>
              <a:buSzTx/>
              <a:buFontTx/>
              <a:buNone/>
              <a:tabLst/>
              <a:defRPr/>
            </a:pPr>
            <a:r>
              <a:rPr kumimoji="0" lang="en-GB" sz="1100" b="0" i="0" u="sng" strike="noStrike" kern="1200" cap="none" spc="-5" normalizeH="0" baseline="0" noProof="0" dirty="0">
                <a:ln>
                  <a:noFill/>
                </a:ln>
                <a:solidFill>
                  <a:srgbClr val="FF0000"/>
                </a:solidFill>
                <a:effectLst/>
                <a:uLnTx/>
                <a:uFillTx/>
                <a:latin typeface="Calibri"/>
                <a:ea typeface="+mn-ea"/>
                <a:cs typeface="Calibri"/>
              </a:rPr>
              <a:t>Andy.glazier@illuminas.com</a:t>
            </a:r>
            <a:endParaRPr kumimoji="0" sz="1100" b="0" i="0" u="sng" strike="noStrike" kern="1200" cap="none" spc="0" normalizeH="0" baseline="0" noProof="0" dirty="0">
              <a:ln>
                <a:noFill/>
              </a:ln>
              <a:solidFill>
                <a:srgbClr val="FF0000"/>
              </a:solidFill>
              <a:effectLst/>
              <a:uLnTx/>
              <a:uFillTx/>
              <a:latin typeface="Calibri"/>
              <a:ea typeface="+mn-ea"/>
              <a:cs typeface="Calibri"/>
            </a:endParaRPr>
          </a:p>
        </p:txBody>
      </p:sp>
      <p:sp>
        <p:nvSpPr>
          <p:cNvPr id="11" name="object 8">
            <a:extLst>
              <a:ext uri="{FF2B5EF4-FFF2-40B4-BE49-F238E27FC236}">
                <a16:creationId xmlns:a16="http://schemas.microsoft.com/office/drawing/2014/main" id="{686D9DE9-0FF8-6A37-9615-C455A78D8658}"/>
              </a:ext>
            </a:extLst>
          </p:cNvPr>
          <p:cNvSpPr txBox="1"/>
          <p:nvPr/>
        </p:nvSpPr>
        <p:spPr>
          <a:xfrm>
            <a:off x="8834665" y="4145174"/>
            <a:ext cx="1152000" cy="182101"/>
          </a:xfrm>
          <a:prstGeom prst="rect">
            <a:avLst/>
          </a:prstGeom>
        </p:spPr>
        <p:txBody>
          <a:bodyPr vert="horz" wrap="square" lIns="0" tIns="12700" rIns="0" bIns="0" rtlCol="0">
            <a:spAutoFit/>
          </a:bodyPr>
          <a:lstStyle/>
          <a:p>
            <a:pPr marL="34925" marR="241300" lvl="0" indent="0" algn="l" defTabSz="914400" rtl="0" eaLnBrk="1" fontAlgn="auto" latinLnBrk="0" hangingPunct="1">
              <a:lnSpc>
                <a:spcPct val="100000"/>
              </a:lnSpc>
              <a:spcBef>
                <a:spcPts val="100"/>
              </a:spcBef>
              <a:spcAft>
                <a:spcPts val="0"/>
              </a:spcAft>
              <a:buClrTx/>
              <a:buSzTx/>
              <a:buFontTx/>
              <a:buNone/>
              <a:tabLst/>
              <a:defRPr/>
            </a:pPr>
            <a:r>
              <a:rPr kumimoji="0" lang="en-US" sz="1100" b="1" i="0" u="none" strike="noStrike" kern="1200" cap="none" spc="-5" normalizeH="0" baseline="0" noProof="0">
                <a:ln>
                  <a:noFill/>
                </a:ln>
                <a:solidFill>
                  <a:srgbClr val="FFFFFF"/>
                </a:solidFill>
                <a:effectLst/>
                <a:uLnTx/>
                <a:uFillTx/>
                <a:latin typeface="Calibri"/>
                <a:ea typeface="+mn-ea"/>
                <a:cs typeface="Calibri"/>
              </a:rPr>
              <a:t>March 2024</a:t>
            </a:r>
            <a:endParaRPr kumimoji="0" sz="1100" b="0" i="0" u="sng" strike="noStrike" kern="1200" cap="none" spc="0" normalizeH="0" baseline="0" noProof="0">
              <a:ln>
                <a:noFill/>
              </a:ln>
              <a:solidFill>
                <a:srgbClr val="FF0000"/>
              </a:solidFill>
              <a:effectLst/>
              <a:uLnTx/>
              <a:uFillTx/>
              <a:latin typeface="Calibri"/>
              <a:ea typeface="+mn-ea"/>
              <a:cs typeface="Calibri"/>
            </a:endParaRPr>
          </a:p>
        </p:txBody>
      </p:sp>
      <p:pic>
        <p:nvPicPr>
          <p:cNvPr id="4" name="Picture 3">
            <a:extLst>
              <a:ext uri="{FF2B5EF4-FFF2-40B4-BE49-F238E27FC236}">
                <a16:creationId xmlns:a16="http://schemas.microsoft.com/office/drawing/2014/main" id="{BD6D7AD1-9B35-70FA-D016-0D95193D75BE}"/>
              </a:ext>
            </a:extLst>
          </p:cNvPr>
          <p:cNvPicPr>
            <a:picLocks noChangeAspect="1"/>
          </p:cNvPicPr>
          <p:nvPr/>
        </p:nvPicPr>
        <p:blipFill>
          <a:blip r:embed="rId5"/>
          <a:stretch>
            <a:fillRect/>
          </a:stretch>
        </p:blipFill>
        <p:spPr>
          <a:xfrm>
            <a:off x="8860509" y="3691832"/>
            <a:ext cx="1200000" cy="360000"/>
          </a:xfrm>
          <a:prstGeom prst="rect">
            <a:avLst/>
          </a:prstGeom>
        </p:spPr>
      </p:pic>
      <p:cxnSp>
        <p:nvCxnSpPr>
          <p:cNvPr id="5" name="Straight Connector 4">
            <a:extLst>
              <a:ext uri="{FF2B5EF4-FFF2-40B4-BE49-F238E27FC236}">
                <a16:creationId xmlns:a16="http://schemas.microsoft.com/office/drawing/2014/main" id="{8BE55DBA-6FF8-075C-ED76-60C0540C1CAE}"/>
              </a:ext>
            </a:extLst>
          </p:cNvPr>
          <p:cNvCxnSpPr>
            <a:cxnSpLocks/>
          </p:cNvCxnSpPr>
          <p:nvPr/>
        </p:nvCxnSpPr>
        <p:spPr>
          <a:xfrm>
            <a:off x="8842317" y="3032532"/>
            <a:ext cx="334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DCE53F0-7700-7016-8037-D181A68A7C3C}"/>
              </a:ext>
            </a:extLst>
          </p:cNvPr>
          <p:cNvCxnSpPr>
            <a:cxnSpLocks/>
          </p:cNvCxnSpPr>
          <p:nvPr/>
        </p:nvCxnSpPr>
        <p:spPr>
          <a:xfrm>
            <a:off x="8842317" y="4396438"/>
            <a:ext cx="334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4816CA-CA01-9AF4-5435-2FFEDBC5C384}"/>
              </a:ext>
            </a:extLst>
          </p:cNvPr>
          <p:cNvCxnSpPr>
            <a:cxnSpLocks/>
          </p:cNvCxnSpPr>
          <p:nvPr/>
        </p:nvCxnSpPr>
        <p:spPr>
          <a:xfrm>
            <a:off x="8841304" y="5521732"/>
            <a:ext cx="334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5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67C3151-5CC2-42D0-EFEE-95F5C6B887A8}"/>
            </a:ext>
          </a:extLst>
        </p:cNvPr>
        <p:cNvGrpSpPr/>
        <p:nvPr/>
      </p:nvGrpSpPr>
      <p:grpSpPr>
        <a:xfrm>
          <a:off x="0" y="0"/>
          <a:ext cx="0" cy="0"/>
          <a:chOff x="0" y="0"/>
          <a:chExt cx="0" cy="0"/>
        </a:xfrm>
      </p:grpSpPr>
      <p:sp>
        <p:nvSpPr>
          <p:cNvPr id="29" name="object 4">
            <a:extLst>
              <a:ext uri="{FF2B5EF4-FFF2-40B4-BE49-F238E27FC236}">
                <a16:creationId xmlns:a16="http://schemas.microsoft.com/office/drawing/2014/main" id="{5C17B3D2-C9CE-335C-3620-696008CA4190}"/>
              </a:ext>
            </a:extLst>
          </p:cNvPr>
          <p:cNvSpPr txBox="1"/>
          <p:nvPr/>
        </p:nvSpPr>
        <p:spPr>
          <a:xfrm>
            <a:off x="466749" y="889985"/>
            <a:ext cx="11245826" cy="649986"/>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b="0" i="0" u="none" strike="noStrike" kern="1200" cap="none" spc="5" normalizeH="0" baseline="0" noProof="0" dirty="0">
                <a:ln>
                  <a:noFill/>
                </a:ln>
                <a:solidFill>
                  <a:srgbClr val="685C45"/>
                </a:solidFill>
                <a:effectLst/>
                <a:uLnTx/>
                <a:uFillTx/>
                <a:latin typeface="Calibri"/>
                <a:ea typeface="+mn-ea"/>
                <a:cs typeface="Calibri Light"/>
              </a:rPr>
              <a:t>Primary research with a cross-section of SRN users who have very recently experienced a diversion due to a scheduled road closure along their intended route</a:t>
            </a:r>
            <a:endParaRPr lang="en-GB" spc="5" dirty="0">
              <a:solidFill>
                <a:srgbClr val="685C45"/>
              </a:solidFill>
              <a:latin typeface="Calibri"/>
              <a:cs typeface="Calibri Light"/>
            </a:endParaRPr>
          </a:p>
        </p:txBody>
      </p:sp>
      <p:sp>
        <p:nvSpPr>
          <p:cNvPr id="10" name="Rounded Rectangular Callout 24">
            <a:extLst>
              <a:ext uri="{FF2B5EF4-FFF2-40B4-BE49-F238E27FC236}">
                <a16:creationId xmlns:a16="http://schemas.microsoft.com/office/drawing/2014/main" id="{87A669CA-A0F8-0533-7AB4-9AF669C03B9C}"/>
              </a:ext>
            </a:extLst>
          </p:cNvPr>
          <p:cNvSpPr/>
          <p:nvPr/>
        </p:nvSpPr>
        <p:spPr>
          <a:xfrm>
            <a:off x="473087" y="2895599"/>
            <a:ext cx="11245826" cy="2930901"/>
          </a:xfrm>
          <a:prstGeom prst="wedgeRoundRectCallout">
            <a:avLst>
              <a:gd name="adj1" fmla="val -20063"/>
              <a:gd name="adj2" fmla="val -47879"/>
              <a:gd name="adj3" fmla="val 16667"/>
            </a:avLst>
          </a:prstGeom>
          <a:noFill/>
          <a:ln w="28575">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solidFill>
                <a:srgbClr val="FFFFFF"/>
              </a:solidFill>
            </a:endParaRPr>
          </a:p>
        </p:txBody>
      </p:sp>
      <p:sp>
        <p:nvSpPr>
          <p:cNvPr id="16" name="Rectangle 15">
            <a:extLst>
              <a:ext uri="{FF2B5EF4-FFF2-40B4-BE49-F238E27FC236}">
                <a16:creationId xmlns:a16="http://schemas.microsoft.com/office/drawing/2014/main" id="{939648E2-8383-3180-0286-E85D0BF978D7}"/>
              </a:ext>
            </a:extLst>
          </p:cNvPr>
          <p:cNvSpPr/>
          <p:nvPr/>
        </p:nvSpPr>
        <p:spPr>
          <a:xfrm>
            <a:off x="7202814" y="3280598"/>
            <a:ext cx="3564000" cy="2160000"/>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tIns="91440" rtlCol="0" anchor="t"/>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latin typeface="Ebrima" panose="02000000000000000000" pitchFamily="2" charset="0"/>
                <a:ea typeface="Ebrima" panose="02000000000000000000" pitchFamily="2" charset="0"/>
                <a:cs typeface="Ebrima" panose="02000000000000000000" pitchFamily="2" charset="0"/>
              </a:rPr>
              <a:t>JOURNEY EXPERIENCE/DEPTHS</a:t>
            </a:r>
          </a:p>
        </p:txBody>
      </p:sp>
      <p:sp>
        <p:nvSpPr>
          <p:cNvPr id="19" name="Rectangle 18">
            <a:extLst>
              <a:ext uri="{FF2B5EF4-FFF2-40B4-BE49-F238E27FC236}">
                <a16:creationId xmlns:a16="http://schemas.microsoft.com/office/drawing/2014/main" id="{0B99E910-4AE6-157A-B3D3-28ECF52067D9}"/>
              </a:ext>
            </a:extLst>
          </p:cNvPr>
          <p:cNvSpPr/>
          <p:nvPr/>
        </p:nvSpPr>
        <p:spPr>
          <a:xfrm>
            <a:off x="1315013" y="3280598"/>
            <a:ext cx="1781175" cy="2160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tIns="91440" rtlCol="0" anchor="t"/>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a:latin typeface="Ebrima" panose="02000000000000000000" pitchFamily="2" charset="0"/>
                <a:ea typeface="Ebrima" panose="02000000000000000000" pitchFamily="2" charset="0"/>
                <a:cs typeface="Ebrima" panose="02000000000000000000" pitchFamily="2" charset="0"/>
              </a:rPr>
              <a:t>GROUPS</a:t>
            </a:r>
            <a:endParaRPr lang="en-GB">
              <a:latin typeface="Ebrima" panose="02000000000000000000" pitchFamily="2" charset="0"/>
              <a:ea typeface="Ebrima" panose="02000000000000000000" pitchFamily="2" charset="0"/>
              <a:cs typeface="Ebrima" panose="02000000000000000000" pitchFamily="2" charset="0"/>
            </a:endParaRPr>
          </a:p>
        </p:txBody>
      </p:sp>
      <p:sp>
        <p:nvSpPr>
          <p:cNvPr id="24" name="Rounded Rectangle 14">
            <a:extLst>
              <a:ext uri="{FF2B5EF4-FFF2-40B4-BE49-F238E27FC236}">
                <a16:creationId xmlns:a16="http://schemas.microsoft.com/office/drawing/2014/main" id="{EA6BB274-047A-EE14-F6AE-7AA6BFF22B5A}"/>
              </a:ext>
            </a:extLst>
          </p:cNvPr>
          <p:cNvSpPr/>
          <p:nvPr/>
        </p:nvSpPr>
        <p:spPr>
          <a:xfrm>
            <a:off x="6925614" y="3732627"/>
            <a:ext cx="4118400" cy="1526400"/>
          </a:xfrm>
          <a:prstGeom prst="roundRect">
            <a:avLst/>
          </a:prstGeom>
          <a:solidFill>
            <a:srgbClr val="C8EFF8"/>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spcAft>
                <a:spcPts val="600"/>
              </a:spcAft>
              <a:buClr>
                <a:srgbClr val="FB9C39">
                  <a:lumMod val="75000"/>
                </a:srgbClr>
              </a:buClr>
              <a:buSzPct val="110000"/>
            </a:pPr>
            <a:r>
              <a:rPr lang="en-GB" sz="1400" b="1">
                <a:solidFill>
                  <a:srgbClr val="FFFFFF">
                    <a:lumMod val="50000"/>
                  </a:srgbClr>
                </a:solidFill>
              </a:rPr>
              <a:t> 15 ‘IN THE MOMENT’ RECORDED JOURNEYS FOLLOWED BY DIAGNOSTIC DEPTH INTERVIEWS WITH THOSE SAME SRN USERS</a:t>
            </a:r>
          </a:p>
        </p:txBody>
      </p:sp>
      <p:sp>
        <p:nvSpPr>
          <p:cNvPr id="26" name="Rounded Rectangle 11">
            <a:extLst>
              <a:ext uri="{FF2B5EF4-FFF2-40B4-BE49-F238E27FC236}">
                <a16:creationId xmlns:a16="http://schemas.microsoft.com/office/drawing/2014/main" id="{E3717731-067F-1FB6-D3BE-2E583D300D7C}"/>
              </a:ext>
            </a:extLst>
          </p:cNvPr>
          <p:cNvSpPr/>
          <p:nvPr/>
        </p:nvSpPr>
        <p:spPr>
          <a:xfrm>
            <a:off x="1178647" y="3732507"/>
            <a:ext cx="2055654" cy="1526400"/>
          </a:xfrm>
          <a:prstGeom prst="roundRect">
            <a:avLst/>
          </a:prstGeom>
          <a:solidFill>
            <a:schemeClr val="tx2">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spcAft>
                <a:spcPts val="600"/>
              </a:spcAft>
              <a:buClr>
                <a:srgbClr val="FB9C39">
                  <a:lumMod val="75000"/>
                </a:srgbClr>
              </a:buClr>
              <a:buSzPct val="110000"/>
            </a:pPr>
            <a:r>
              <a:rPr lang="en-GB" sz="1400" b="1">
                <a:solidFill>
                  <a:srgbClr val="FFFFFF">
                    <a:lumMod val="50000"/>
                  </a:srgbClr>
                </a:solidFill>
              </a:rPr>
              <a:t>6 GROUP DISCUSSIONS SPANNING DIFFERENT TYPES OF SRN USER</a:t>
            </a:r>
          </a:p>
        </p:txBody>
      </p:sp>
      <p:sp>
        <p:nvSpPr>
          <p:cNvPr id="27" name="Rectangle 26">
            <a:extLst>
              <a:ext uri="{FF2B5EF4-FFF2-40B4-BE49-F238E27FC236}">
                <a16:creationId xmlns:a16="http://schemas.microsoft.com/office/drawing/2014/main" id="{1CDF3B00-9E4A-AD41-AE70-C8E3AB27075E}"/>
              </a:ext>
            </a:extLst>
          </p:cNvPr>
          <p:cNvSpPr/>
          <p:nvPr/>
        </p:nvSpPr>
        <p:spPr>
          <a:xfrm>
            <a:off x="4120314" y="3280598"/>
            <a:ext cx="1781175" cy="2160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tIns="91440" rtlCol="0" anchor="t"/>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latin typeface="Ebrima" panose="02000000000000000000" pitchFamily="2" charset="0"/>
                <a:ea typeface="Ebrima" panose="02000000000000000000" pitchFamily="2" charset="0"/>
                <a:cs typeface="Ebrima" panose="02000000000000000000" pitchFamily="2" charset="0"/>
              </a:rPr>
              <a:t>DEPTHS</a:t>
            </a:r>
          </a:p>
        </p:txBody>
      </p:sp>
      <p:sp>
        <p:nvSpPr>
          <p:cNvPr id="30" name="Rounded Rectangle 13">
            <a:extLst>
              <a:ext uri="{FF2B5EF4-FFF2-40B4-BE49-F238E27FC236}">
                <a16:creationId xmlns:a16="http://schemas.microsoft.com/office/drawing/2014/main" id="{BD98DC61-B1F4-895E-E738-44F82CF16B35}"/>
              </a:ext>
            </a:extLst>
          </p:cNvPr>
          <p:cNvSpPr/>
          <p:nvPr/>
        </p:nvSpPr>
        <p:spPr>
          <a:xfrm>
            <a:off x="3982201" y="3732303"/>
            <a:ext cx="2057400" cy="1526400"/>
          </a:xfrm>
          <a:prstGeom prst="roundRect">
            <a:avLst/>
          </a:prstGeom>
          <a:solidFill>
            <a:schemeClr val="tx1">
              <a:lumMod val="20000"/>
              <a:lumOff val="8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spcAft>
                <a:spcPts val="600"/>
              </a:spcAft>
              <a:buClr>
                <a:srgbClr val="FB9C39">
                  <a:lumMod val="75000"/>
                </a:srgbClr>
              </a:buClr>
              <a:buSzPct val="110000"/>
            </a:pPr>
            <a:r>
              <a:rPr lang="en-US" sz="1400" b="1">
                <a:solidFill>
                  <a:srgbClr val="FFFFFF">
                    <a:lumMod val="50000"/>
                  </a:srgbClr>
                </a:solidFill>
              </a:rPr>
              <a:t>9</a:t>
            </a:r>
            <a:r>
              <a:rPr lang="en-GB" sz="1400" b="1">
                <a:solidFill>
                  <a:srgbClr val="FFFFFF">
                    <a:lumMod val="50000"/>
                  </a:srgbClr>
                </a:solidFill>
              </a:rPr>
              <a:t> DEPTH INTERVIEWS WITH SPECIFIC, TARGETED SRN USER TYPES</a:t>
            </a:r>
          </a:p>
        </p:txBody>
      </p:sp>
      <p:sp>
        <p:nvSpPr>
          <p:cNvPr id="46" name="Oval 45">
            <a:extLst>
              <a:ext uri="{FF2B5EF4-FFF2-40B4-BE49-F238E27FC236}">
                <a16:creationId xmlns:a16="http://schemas.microsoft.com/office/drawing/2014/main" id="{1B53E6D3-E36D-6D96-531B-310217DD9991}"/>
              </a:ext>
            </a:extLst>
          </p:cNvPr>
          <p:cNvSpPr/>
          <p:nvPr/>
        </p:nvSpPr>
        <p:spPr>
          <a:xfrm>
            <a:off x="1072477" y="3734249"/>
            <a:ext cx="360000" cy="360000"/>
          </a:xfrm>
          <a:prstGeom prst="ellipse">
            <a:avLst/>
          </a:prstGeom>
          <a:solidFill>
            <a:srgbClr val="7DC242"/>
          </a:solidFill>
          <a:ln>
            <a:solidFill>
              <a:srgbClr val="7DC2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A</a:t>
            </a:r>
            <a:endParaRPr lang="en-GB" b="1"/>
          </a:p>
        </p:txBody>
      </p:sp>
      <p:sp>
        <p:nvSpPr>
          <p:cNvPr id="48" name="Oval 47">
            <a:extLst>
              <a:ext uri="{FF2B5EF4-FFF2-40B4-BE49-F238E27FC236}">
                <a16:creationId xmlns:a16="http://schemas.microsoft.com/office/drawing/2014/main" id="{97EB7D80-312A-8A3F-8417-5792FBE966C5}"/>
              </a:ext>
            </a:extLst>
          </p:cNvPr>
          <p:cNvSpPr/>
          <p:nvPr/>
        </p:nvSpPr>
        <p:spPr>
          <a:xfrm>
            <a:off x="3860060" y="3734249"/>
            <a:ext cx="360000" cy="360000"/>
          </a:xfrm>
          <a:prstGeom prst="ellipse">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B</a:t>
            </a:r>
            <a:endParaRPr lang="en-GB" b="1"/>
          </a:p>
        </p:txBody>
      </p:sp>
      <p:sp>
        <p:nvSpPr>
          <p:cNvPr id="49" name="Oval 48">
            <a:extLst>
              <a:ext uri="{FF2B5EF4-FFF2-40B4-BE49-F238E27FC236}">
                <a16:creationId xmlns:a16="http://schemas.microsoft.com/office/drawing/2014/main" id="{2A97331B-2D42-DCDB-F523-078898CB2AC3}"/>
              </a:ext>
            </a:extLst>
          </p:cNvPr>
          <p:cNvSpPr/>
          <p:nvPr/>
        </p:nvSpPr>
        <p:spPr>
          <a:xfrm>
            <a:off x="6798653" y="3734249"/>
            <a:ext cx="360000" cy="360000"/>
          </a:xfrm>
          <a:prstGeom prst="ellipse">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C</a:t>
            </a:r>
            <a:endParaRPr lang="en-GB" b="1"/>
          </a:p>
        </p:txBody>
      </p:sp>
      <p:sp>
        <p:nvSpPr>
          <p:cNvPr id="52" name="object 2">
            <a:extLst>
              <a:ext uri="{FF2B5EF4-FFF2-40B4-BE49-F238E27FC236}">
                <a16:creationId xmlns:a16="http://schemas.microsoft.com/office/drawing/2014/main" id="{BE21CA37-B98F-D0BF-29FF-11F10E139F19}"/>
              </a:ext>
            </a:extLst>
          </p:cNvPr>
          <p:cNvSpPr txBox="1">
            <a:spLocks/>
          </p:cNvSpPr>
          <p:nvPr/>
        </p:nvSpPr>
        <p:spPr>
          <a:xfrm>
            <a:off x="466749" y="339161"/>
            <a:ext cx="6840000" cy="443711"/>
          </a:xfrm>
          <a:prstGeom prst="rect">
            <a:avLst/>
          </a:prstGeom>
          <a:solidFill>
            <a:schemeClr val="bg1"/>
          </a:solid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r>
              <a:rPr lang="en-GB"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Overview of research approach</a:t>
            </a:r>
            <a:endParaRPr lang="en-GB" sz="2800">
              <a:solidFill>
                <a:srgbClr val="FF520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Arrow: Right 1">
            <a:extLst>
              <a:ext uri="{FF2B5EF4-FFF2-40B4-BE49-F238E27FC236}">
                <a16:creationId xmlns:a16="http://schemas.microsoft.com/office/drawing/2014/main" id="{9AB47D89-3501-370A-F75B-A6625AB0E093}"/>
              </a:ext>
            </a:extLst>
          </p:cNvPr>
          <p:cNvSpPr/>
          <p:nvPr/>
        </p:nvSpPr>
        <p:spPr>
          <a:xfrm>
            <a:off x="7545404" y="3820185"/>
            <a:ext cx="2878819" cy="230361"/>
          </a:xfrm>
          <a:prstGeom prst="rightArrow">
            <a:avLst/>
          </a:prstGeom>
          <a:solidFill>
            <a:srgbClr val="1791AD"/>
          </a:solidFill>
          <a:ln>
            <a:solidFill>
              <a:srgbClr val="1791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bject 4">
            <a:extLst>
              <a:ext uri="{FF2B5EF4-FFF2-40B4-BE49-F238E27FC236}">
                <a16:creationId xmlns:a16="http://schemas.microsoft.com/office/drawing/2014/main" id="{3FEAAE96-05EA-6250-9450-8A042C229446}"/>
              </a:ext>
            </a:extLst>
          </p:cNvPr>
          <p:cNvSpPr txBox="1"/>
          <p:nvPr/>
        </p:nvSpPr>
        <p:spPr>
          <a:xfrm>
            <a:off x="1380000" y="2137528"/>
            <a:ext cx="9432000" cy="491545"/>
          </a:xfrm>
          <a:prstGeom prst="rect">
            <a:avLst/>
          </a:prstGeom>
        </p:spPr>
        <p:txBody>
          <a:bodyPr vert="horz" wrap="square" lIns="0" tIns="12065" rIns="0" bIns="0" rtlCol="0">
            <a:spAutoFit/>
          </a:bodyPr>
          <a:lstStyle/>
          <a:p>
            <a:pPr marL="12065" marR="229235" lvl="0" indent="0" algn="ctr" defTabSz="914400" rtl="0" eaLnBrk="1" fontAlgn="auto" latinLnBrk="0" hangingPunct="1">
              <a:lnSpc>
                <a:spcPct val="119300"/>
              </a:lnSpc>
              <a:spcBef>
                <a:spcPts val="95"/>
              </a:spcBef>
              <a:spcAft>
                <a:spcPts val="600"/>
              </a:spcAft>
              <a:buClr>
                <a:srgbClr val="FF5200"/>
              </a:buClr>
              <a:buSzTx/>
              <a:buFontTx/>
              <a:buNone/>
              <a:tabLst>
                <a:tab pos="299085" algn="l"/>
                <a:tab pos="299720" algn="l"/>
              </a:tabLst>
              <a:defRPr/>
            </a:pPr>
            <a:r>
              <a:rPr kumimoji="0" lang="en-US" sz="2800" b="1" i="0" u="none" strike="noStrike" kern="1200" cap="none" spc="5" normalizeH="0" baseline="0" noProof="0">
                <a:ln>
                  <a:noFill/>
                </a:ln>
                <a:solidFill>
                  <a:srgbClr val="FF5200"/>
                </a:solidFill>
                <a:effectLst/>
                <a:uLnTx/>
                <a:uFillTx/>
                <a:latin typeface="Calibri"/>
                <a:ea typeface="+mn-ea"/>
                <a:cs typeface="Calibri Light"/>
              </a:rPr>
              <a:t>Three concurrent tranches of primary research with SRN users</a:t>
            </a:r>
            <a:endParaRPr kumimoji="0" lang="en-US" sz="2800" b="0" i="0" u="none" strike="noStrike" kern="1200" cap="none" spc="5" normalizeH="0" baseline="0" noProof="0">
              <a:ln>
                <a:noFill/>
              </a:ln>
              <a:solidFill>
                <a:srgbClr val="FF5200"/>
              </a:solidFill>
              <a:effectLst/>
              <a:uLnTx/>
              <a:uFillTx/>
              <a:latin typeface="Calibri"/>
              <a:ea typeface="+mn-ea"/>
              <a:cs typeface="Calibri Light"/>
            </a:endParaRPr>
          </a:p>
        </p:txBody>
      </p:sp>
      <p:sp>
        <p:nvSpPr>
          <p:cNvPr id="3" name="object 4">
            <a:extLst>
              <a:ext uri="{FF2B5EF4-FFF2-40B4-BE49-F238E27FC236}">
                <a16:creationId xmlns:a16="http://schemas.microsoft.com/office/drawing/2014/main" id="{66DE187C-4596-CB75-093D-A4A4E17D550A}"/>
              </a:ext>
            </a:extLst>
          </p:cNvPr>
          <p:cNvSpPr txBox="1"/>
          <p:nvPr/>
        </p:nvSpPr>
        <p:spPr>
          <a:xfrm>
            <a:off x="11647931" y="6571106"/>
            <a:ext cx="64135"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a:ln>
                  <a:noFill/>
                </a:ln>
                <a:solidFill>
                  <a:srgbClr val="685C45"/>
                </a:solidFill>
                <a:effectLst/>
                <a:uLnTx/>
                <a:uFillTx/>
                <a:latin typeface="Calibri Light"/>
                <a:ea typeface="+mn-ea"/>
                <a:cs typeface="Calibri Light"/>
              </a:rPr>
              <a:t>5</a:t>
            </a:r>
            <a:endParaRPr kumimoji="0" sz="1000" b="0" i="0" u="none" strike="noStrike" kern="1200" cap="none" spc="0" normalizeH="0" baseline="0" noProof="0">
              <a:ln>
                <a:noFill/>
              </a:ln>
              <a:solidFill>
                <a:srgbClr val="685C45"/>
              </a:solidFill>
              <a:effectLst/>
              <a:uLnTx/>
              <a:uFillTx/>
              <a:latin typeface="Calibri Light"/>
              <a:ea typeface="+mn-ea"/>
              <a:cs typeface="Calibri Light"/>
            </a:endParaRPr>
          </a:p>
        </p:txBody>
      </p:sp>
    </p:spTree>
    <p:extLst>
      <p:ext uri="{BB962C8B-B14F-4D97-AF65-F5344CB8AC3E}">
        <p14:creationId xmlns:p14="http://schemas.microsoft.com/office/powerpoint/2010/main" val="1739813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649532" y="1512262"/>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649532" y="1512262"/>
            <a:ext cx="1" cy="4416580"/>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466749" y="2013855"/>
            <a:ext cx="3564000" cy="4118658"/>
          </a:xfrm>
          <a:prstGeom prst="roundRect">
            <a:avLst/>
          </a:prstGeom>
          <a:solidFill>
            <a:srgbClr val="7DC242"/>
          </a:solidFill>
          <a:ln>
            <a:solidFill>
              <a:srgbClr val="7DC242"/>
            </a:solidFill>
          </a:ln>
        </p:spPr>
        <p:txBody>
          <a:bodyPr wrap="square" lIns="182880" tIns="91440" rIns="182880" bIns="91440">
            <a:noAutofit/>
          </a:bodyPr>
          <a:lstStyle/>
          <a:p>
            <a:pPr algn="ctr" defTabSz="457200" fontAlgn="base">
              <a:spcBef>
                <a:spcPct val="0"/>
              </a:spcBef>
              <a:spcAft>
                <a:spcPct val="0"/>
              </a:spcAft>
            </a:pPr>
            <a:r>
              <a:rPr lang="en-GB" sz="2600" b="1">
                <a:solidFill>
                  <a:prstClr val="white"/>
                </a:solidFill>
                <a:latin typeface="Calibri Light" panose="020F0302020204030204" pitchFamily="34" charset="0"/>
                <a:ea typeface="Calibri Light" panose="020F0302020204030204" pitchFamily="34" charset="0"/>
                <a:cs typeface="Calibri Light" panose="020F0302020204030204" pitchFamily="34" charset="0"/>
              </a:rPr>
              <a:t>6</a:t>
            </a:r>
            <a:r>
              <a:rPr lang="en-GB" sz="1600" b="1">
                <a:solidFill>
                  <a:prstClr val="white"/>
                </a:solidFill>
                <a:latin typeface="Calibri Light" panose="020F0302020204030204" pitchFamily="34" charset="0"/>
                <a:ea typeface="Calibri Light" panose="020F0302020204030204" pitchFamily="34" charset="0"/>
                <a:cs typeface="Calibri Light" panose="020F0302020204030204" pitchFamily="34" charset="0"/>
              </a:rPr>
              <a:t> groups with:</a:t>
            </a:r>
          </a:p>
          <a:p>
            <a:pPr algn="ctr" defTabSz="457200" fontAlgn="base">
              <a:spcBef>
                <a:spcPct val="0"/>
              </a:spcBef>
              <a:spcAft>
                <a:spcPct val="0"/>
              </a:spcAft>
            </a:pPr>
            <a:endParaRPr lang="en-GB" sz="16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algn="ctr" defTabSz="457200" fontAlgn="base">
              <a:spcBef>
                <a:spcPct val="0"/>
              </a:spcBef>
              <a:spcAft>
                <a:spcPct val="0"/>
              </a:spcAft>
            </a:pPr>
            <a:endParaRPr lang="en-GB" sz="13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algn="ctr" defTabSz="457200" fontAlgn="base">
              <a:spcBef>
                <a:spcPct val="0"/>
              </a:spcBef>
              <a:spcAft>
                <a:spcPct val="0"/>
              </a:spcAft>
            </a:pPr>
            <a:endParaRPr lang="en-GB" sz="13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algn="ctr" defTabSz="457200" fontAlgn="base">
              <a:spcBef>
                <a:spcPct val="0"/>
              </a:spcBef>
              <a:spcAft>
                <a:spcPct val="0"/>
              </a:spcAft>
            </a:pPr>
            <a:r>
              <a:rPr lang="en-GB" sz="1300">
                <a:solidFill>
                  <a:prstClr val="white"/>
                </a:solidFill>
                <a:latin typeface="Calibri Light" panose="020F0302020204030204" pitchFamily="34" charset="0"/>
                <a:ea typeface="Calibri Light" panose="020F0302020204030204" pitchFamily="34" charset="0"/>
                <a:cs typeface="Calibri Light" panose="020F0302020204030204" pitchFamily="34" charset="0"/>
              </a:rPr>
              <a:t> </a:t>
            </a:r>
          </a:p>
          <a:p>
            <a:pPr algn="ctr" defTabSz="457200" fontAlgn="base">
              <a:spcBef>
                <a:spcPct val="0"/>
              </a:spcBef>
              <a:spcAft>
                <a:spcPct val="0"/>
              </a:spcAft>
            </a:pPr>
            <a:endParaRPr lang="en-GB" sz="13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algn="ctr" defTabSz="457200" fontAlgn="base">
              <a:spcBef>
                <a:spcPct val="0"/>
              </a:spcBef>
              <a:spcAft>
                <a:spcPct val="0"/>
              </a:spcAft>
            </a:pPr>
            <a:endParaRPr lang="en-GB" sz="13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p:txBody>
      </p:sp>
      <p:grpSp>
        <p:nvGrpSpPr>
          <p:cNvPr id="18" name="Group 17"/>
          <p:cNvGrpSpPr/>
          <p:nvPr/>
        </p:nvGrpSpPr>
        <p:grpSpPr>
          <a:xfrm>
            <a:off x="643415" y="2737115"/>
            <a:ext cx="3240000" cy="718129"/>
            <a:chOff x="4583332" y="3035705"/>
            <a:chExt cx="3640102" cy="718129"/>
          </a:xfrm>
        </p:grpSpPr>
        <p:sp>
          <p:nvSpPr>
            <p:cNvPr id="13" name="Rounded Rectangle 12"/>
            <p:cNvSpPr/>
            <p:nvPr/>
          </p:nvSpPr>
          <p:spPr>
            <a:xfrm>
              <a:off x="4583332" y="3035705"/>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8" name="Picture 2" descr="C:\Users\gabriela.shutter.ILLUMINASLLP\Downloads\noun_48569.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732454" y="3074225"/>
              <a:ext cx="588560" cy="588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74292" y="3122283"/>
              <a:ext cx="2617829" cy="492443"/>
            </a:xfrm>
            <a:prstGeom prst="rect">
              <a:avLst/>
            </a:prstGeom>
            <a:noFill/>
          </p:spPr>
          <p:txBody>
            <a:bodyPr wrap="square" rtlCol="0">
              <a:spAutoFit/>
            </a:bodyPr>
            <a:lstStyle/>
            <a:p>
              <a:pPr defTabSz="457200" fontAlgn="base">
                <a:spcBef>
                  <a:spcPct val="0"/>
                </a:spcBef>
                <a:spcAft>
                  <a:spcPct val="0"/>
                </a:spcAft>
              </a:pPr>
              <a:r>
                <a:rPr lang="en-GB" sz="13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Users of SRN primarily for non-work related purposes</a:t>
              </a:r>
            </a:p>
          </p:txBody>
        </p:sp>
        <p:sp>
          <p:nvSpPr>
            <p:cNvPr id="30" name="TextBox 29"/>
            <p:cNvSpPr txBox="1"/>
            <p:nvPr/>
          </p:nvSpPr>
          <p:spPr>
            <a:xfrm>
              <a:off x="4609830" y="3453009"/>
              <a:ext cx="765802" cy="276999"/>
            </a:xfrm>
            <a:prstGeom prst="rect">
              <a:avLst/>
            </a:prstGeom>
            <a:noFill/>
          </p:spPr>
          <p:txBody>
            <a:bodyPr wrap="square" rtlCol="0">
              <a:spAutoFit/>
            </a:bodyPr>
            <a:lstStyle/>
            <a:p>
              <a:pPr algn="ctr" defTabSz="457200" fontAlgn="base">
                <a:spcBef>
                  <a:spcPct val="0"/>
                </a:spcBef>
                <a:spcAft>
                  <a:spcPct val="0"/>
                </a:spcAft>
              </a:pPr>
              <a:r>
                <a:rPr lang="en-GB" sz="12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Leisure</a:t>
              </a:r>
            </a:p>
          </p:txBody>
        </p:sp>
      </p:grpSp>
      <p:grpSp>
        <p:nvGrpSpPr>
          <p:cNvPr id="17" name="Group 16"/>
          <p:cNvGrpSpPr/>
          <p:nvPr/>
        </p:nvGrpSpPr>
        <p:grpSpPr>
          <a:xfrm>
            <a:off x="634910" y="3507504"/>
            <a:ext cx="3240000" cy="758367"/>
            <a:chOff x="4583332" y="3795271"/>
            <a:chExt cx="3640102" cy="758367"/>
          </a:xfrm>
        </p:grpSpPr>
        <p:sp>
          <p:nvSpPr>
            <p:cNvPr id="52" name="Rounded Rectangle 51"/>
            <p:cNvSpPr/>
            <p:nvPr/>
          </p:nvSpPr>
          <p:spPr>
            <a:xfrm>
              <a:off x="4583332" y="3835509"/>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9" name="Picture 3" descr="C:\Users\gabriela.shutter.ILLUMINASLLP\Downloads\noun_24929.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89713" y="3795271"/>
              <a:ext cx="679132" cy="67913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4609336" y="4220751"/>
              <a:ext cx="828000" cy="276999"/>
            </a:xfrm>
            <a:prstGeom prst="rect">
              <a:avLst/>
            </a:prstGeom>
            <a:noFill/>
          </p:spPr>
          <p:txBody>
            <a:bodyPr wrap="square" rtlCol="0">
              <a:spAutoFit/>
            </a:bodyPr>
            <a:lstStyle/>
            <a:p>
              <a:pPr algn="ctr" defTabSz="457200" fontAlgn="base">
                <a:spcBef>
                  <a:spcPct val="0"/>
                </a:spcBef>
                <a:spcAft>
                  <a:spcPct val="0"/>
                </a:spcAft>
              </a:pPr>
              <a:r>
                <a:rPr lang="en-GB" sz="12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Business</a:t>
              </a:r>
            </a:p>
          </p:txBody>
        </p:sp>
        <p:sp>
          <p:nvSpPr>
            <p:cNvPr id="40" name="TextBox 39"/>
            <p:cNvSpPr txBox="1"/>
            <p:nvPr/>
          </p:nvSpPr>
          <p:spPr>
            <a:xfrm>
              <a:off x="5574293" y="3954676"/>
              <a:ext cx="2625540" cy="492443"/>
            </a:xfrm>
            <a:prstGeom prst="rect">
              <a:avLst/>
            </a:prstGeom>
            <a:noFill/>
          </p:spPr>
          <p:txBody>
            <a:bodyPr wrap="square" rtlCol="0">
              <a:spAutoFit/>
            </a:bodyPr>
            <a:lstStyle/>
            <a:p>
              <a:pPr defTabSz="457200" fontAlgn="base">
                <a:spcBef>
                  <a:spcPct val="0"/>
                </a:spcBef>
                <a:spcAft>
                  <a:spcPct val="0"/>
                </a:spcAft>
              </a:pPr>
              <a:r>
                <a:rPr lang="en-GB" sz="13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Users of SRN making business journeys, inc. commuters</a:t>
              </a:r>
            </a:p>
          </p:txBody>
        </p:sp>
      </p:grpSp>
      <p:grpSp>
        <p:nvGrpSpPr>
          <p:cNvPr id="16" name="Group 15"/>
          <p:cNvGrpSpPr/>
          <p:nvPr/>
        </p:nvGrpSpPr>
        <p:grpSpPr>
          <a:xfrm>
            <a:off x="560770" y="4279251"/>
            <a:ext cx="3314139" cy="772399"/>
            <a:chOff x="4507386" y="4674467"/>
            <a:chExt cx="3714241" cy="772399"/>
          </a:xfrm>
        </p:grpSpPr>
        <p:sp>
          <p:nvSpPr>
            <p:cNvPr id="55" name="Rounded Rectangle 54"/>
            <p:cNvSpPr/>
            <p:nvPr/>
          </p:nvSpPr>
          <p:spPr>
            <a:xfrm>
              <a:off x="4581525" y="4728737"/>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8" name="TextBox 37"/>
            <p:cNvSpPr txBox="1"/>
            <p:nvPr/>
          </p:nvSpPr>
          <p:spPr>
            <a:xfrm>
              <a:off x="4507386" y="5104153"/>
              <a:ext cx="1084663" cy="276999"/>
            </a:xfrm>
            <a:prstGeom prst="rect">
              <a:avLst/>
            </a:prstGeom>
            <a:noFill/>
          </p:spPr>
          <p:txBody>
            <a:bodyPr wrap="square" rtlCol="0">
              <a:spAutoFit/>
            </a:bodyPr>
            <a:lstStyle/>
            <a:p>
              <a:pPr algn="ctr" defTabSz="457200" fontAlgn="base">
                <a:spcBef>
                  <a:spcPct val="0"/>
                </a:spcBef>
                <a:spcAft>
                  <a:spcPct val="0"/>
                </a:spcAft>
              </a:pPr>
              <a:r>
                <a:rPr lang="en-GB" sz="12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Professional</a:t>
              </a:r>
            </a:p>
          </p:txBody>
        </p:sp>
        <p:sp>
          <p:nvSpPr>
            <p:cNvPr id="43" name="TextBox 42"/>
            <p:cNvSpPr txBox="1"/>
            <p:nvPr/>
          </p:nvSpPr>
          <p:spPr>
            <a:xfrm>
              <a:off x="5574292" y="4721091"/>
              <a:ext cx="2647334" cy="692497"/>
            </a:xfrm>
            <a:prstGeom prst="rect">
              <a:avLst/>
            </a:prstGeom>
            <a:noFill/>
          </p:spPr>
          <p:txBody>
            <a:bodyPr wrap="square" rtlCol="0">
              <a:spAutoFit/>
            </a:bodyPr>
            <a:lstStyle/>
            <a:p>
              <a:pPr defTabSz="457200" fontAlgn="base">
                <a:spcBef>
                  <a:spcPct val="0"/>
                </a:spcBef>
                <a:spcAft>
                  <a:spcPct val="0"/>
                </a:spcAft>
              </a:pPr>
              <a:r>
                <a:rPr lang="en-GB" sz="13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Users of SRN primarily for professional purposes (mainly but not exclusively vans)</a:t>
              </a:r>
            </a:p>
          </p:txBody>
        </p:sp>
        <p:pic>
          <p:nvPicPr>
            <p:cNvPr id="50" name="Picture 2" descr="C:\Users\gabriela.shutter.ILLUMINASLLP\Downloads\noun_35039.png"/>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696257" y="4674467"/>
              <a:ext cx="682388" cy="6823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516741" y="5047778"/>
            <a:ext cx="3366674" cy="805278"/>
            <a:chOff x="4459581" y="5318240"/>
            <a:chExt cx="3788310" cy="805278"/>
          </a:xfrm>
        </p:grpSpPr>
        <p:sp>
          <p:nvSpPr>
            <p:cNvPr id="56" name="Rounded Rectangle 55"/>
            <p:cNvSpPr/>
            <p:nvPr/>
          </p:nvSpPr>
          <p:spPr>
            <a:xfrm>
              <a:off x="4581524" y="5405389"/>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1" name="Picture 2" descr="C:\Users\gabriela.shutter.ILLUMINASLLP\Downloads\noun_8775.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658427" y="5318240"/>
              <a:ext cx="761247" cy="76124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4459581" y="5833695"/>
              <a:ext cx="1084663" cy="276999"/>
            </a:xfrm>
            <a:prstGeom prst="rect">
              <a:avLst/>
            </a:prstGeom>
            <a:noFill/>
          </p:spPr>
          <p:txBody>
            <a:bodyPr wrap="square" rtlCol="0">
              <a:spAutoFit/>
            </a:bodyPr>
            <a:lstStyle/>
            <a:p>
              <a:pPr algn="ctr" defTabSz="457200" fontAlgn="base">
                <a:spcBef>
                  <a:spcPct val="0"/>
                </a:spcBef>
                <a:spcAft>
                  <a:spcPct val="0"/>
                </a:spcAft>
              </a:pPr>
              <a:r>
                <a:rPr lang="en-GB" sz="12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HGV</a:t>
              </a:r>
            </a:p>
          </p:txBody>
        </p:sp>
        <p:sp>
          <p:nvSpPr>
            <p:cNvPr id="46" name="TextBox 45"/>
            <p:cNvSpPr txBox="1"/>
            <p:nvPr/>
          </p:nvSpPr>
          <p:spPr>
            <a:xfrm>
              <a:off x="5600557" y="5440420"/>
              <a:ext cx="2647334" cy="492443"/>
            </a:xfrm>
            <a:prstGeom prst="rect">
              <a:avLst/>
            </a:prstGeom>
            <a:noFill/>
          </p:spPr>
          <p:txBody>
            <a:bodyPr wrap="square" rtlCol="0">
              <a:spAutoFit/>
            </a:bodyPr>
            <a:lstStyle/>
            <a:p>
              <a:pPr defTabSz="457200" fontAlgn="base">
                <a:spcBef>
                  <a:spcPct val="0"/>
                </a:spcBef>
                <a:spcAft>
                  <a:spcPct val="0"/>
                </a:spcAft>
              </a:pPr>
              <a:r>
                <a:rPr lang="en-GB" sz="13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Commercial drivers of a heavy goods vehicle, typically over 3.5 tonnes </a:t>
              </a:r>
            </a:p>
          </p:txBody>
        </p:sp>
      </p:grpSp>
      <p:sp>
        <p:nvSpPr>
          <p:cNvPr id="4" name="object 2">
            <a:extLst>
              <a:ext uri="{FF2B5EF4-FFF2-40B4-BE49-F238E27FC236}">
                <a16:creationId xmlns:a16="http://schemas.microsoft.com/office/drawing/2014/main" id="{C37336A6-6942-2166-3D0A-DAA9C54B82D0}"/>
              </a:ext>
            </a:extLst>
          </p:cNvPr>
          <p:cNvSpPr txBox="1">
            <a:spLocks/>
          </p:cNvSpPr>
          <p:nvPr/>
        </p:nvSpPr>
        <p:spPr>
          <a:xfrm>
            <a:off x="466749" y="339161"/>
            <a:ext cx="6840000" cy="443711"/>
          </a:xfrm>
          <a:prstGeom prst="rect">
            <a:avLst/>
          </a:prstGeom>
          <a:solidFill>
            <a:schemeClr val="bg1"/>
          </a:solid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r>
              <a:rPr lang="en-GB" sz="2800" spc="-35">
                <a:solidFill>
                  <a:srgbClr val="FF5200"/>
                </a:solidFill>
                <a:latin typeface="Calibri Light" panose="020F0302020204030204" pitchFamily="34" charset="0"/>
                <a:ea typeface="Calibri Light" panose="020F0302020204030204" pitchFamily="34" charset="0"/>
                <a:cs typeface="Calibri Light" panose="020F0302020204030204" pitchFamily="34" charset="0"/>
              </a:rPr>
              <a:t>Types of SRN user consulted in the research</a:t>
            </a:r>
            <a:endParaRPr lang="en-GB" sz="2800">
              <a:solidFill>
                <a:srgbClr val="FF5200"/>
              </a:solidFill>
              <a:latin typeface="Calibri Light" panose="020F0302020204030204" pitchFamily="34" charset="0"/>
              <a:ea typeface="Calibri Light" panose="020F0302020204030204" pitchFamily="34" charset="0"/>
              <a:cs typeface="Calibri Light" panose="020F0302020204030204" pitchFamily="34" charset="0"/>
            </a:endParaRPr>
          </a:p>
        </p:txBody>
      </p:sp>
      <p:grpSp>
        <p:nvGrpSpPr>
          <p:cNvPr id="71" name="Group 70">
            <a:extLst>
              <a:ext uri="{FF2B5EF4-FFF2-40B4-BE49-F238E27FC236}">
                <a16:creationId xmlns:a16="http://schemas.microsoft.com/office/drawing/2014/main" id="{2512D786-2D37-510B-8EE6-FA82777855D3}"/>
              </a:ext>
            </a:extLst>
          </p:cNvPr>
          <p:cNvGrpSpPr/>
          <p:nvPr/>
        </p:nvGrpSpPr>
        <p:grpSpPr>
          <a:xfrm>
            <a:off x="4290623" y="2663815"/>
            <a:ext cx="3604420" cy="2860638"/>
            <a:chOff x="4166583" y="3001273"/>
            <a:chExt cx="3604420" cy="2860638"/>
          </a:xfrm>
        </p:grpSpPr>
        <p:sp>
          <p:nvSpPr>
            <p:cNvPr id="2" name="Rounded Rectangle 27">
              <a:extLst>
                <a:ext uri="{FF2B5EF4-FFF2-40B4-BE49-F238E27FC236}">
                  <a16:creationId xmlns:a16="http://schemas.microsoft.com/office/drawing/2014/main" id="{E51BE8B2-AF99-4FEA-FA6F-1AC420FA1D0B}"/>
                </a:ext>
              </a:extLst>
            </p:cNvPr>
            <p:cNvSpPr/>
            <p:nvPr/>
          </p:nvSpPr>
          <p:spPr>
            <a:xfrm>
              <a:off x="4166583" y="3001273"/>
              <a:ext cx="3564000" cy="2860638"/>
            </a:xfrm>
            <a:prstGeom prst="roundRect">
              <a:avLst/>
            </a:prstGeom>
            <a:solidFill>
              <a:srgbClr val="7F7F7F"/>
            </a:solidFill>
            <a:ln>
              <a:solidFill>
                <a:srgbClr val="7F7F7F"/>
              </a:solidFill>
            </a:ln>
          </p:spPr>
          <p:txBody>
            <a:bodyPr wrap="square" lIns="182880" tIns="91440" rIns="182880" bIns="91440">
              <a:noAutofit/>
            </a:bodyPr>
            <a:lstStyle/>
            <a:p>
              <a:pPr algn="ctr" defTabSz="457200" fontAlgn="base">
                <a:spcBef>
                  <a:spcPct val="0"/>
                </a:spcBef>
                <a:spcAft>
                  <a:spcPct val="0"/>
                </a:spcAft>
              </a:pPr>
              <a:r>
                <a:rPr lang="en-GB" sz="2600" b="1">
                  <a:solidFill>
                    <a:prstClr val="white"/>
                  </a:solidFill>
                  <a:latin typeface="Calibri Light" panose="020F0302020204030204" pitchFamily="34" charset="0"/>
                  <a:ea typeface="Calibri Light" panose="020F0302020204030204" pitchFamily="34" charset="0"/>
                  <a:cs typeface="Calibri Light" panose="020F0302020204030204" pitchFamily="34" charset="0"/>
                </a:rPr>
                <a:t>9 </a:t>
              </a:r>
              <a:r>
                <a:rPr lang="en-GB" sz="1600" b="1">
                  <a:solidFill>
                    <a:prstClr val="white"/>
                  </a:solidFill>
                  <a:latin typeface="Calibri Light" panose="020F0302020204030204" pitchFamily="34" charset="0"/>
                  <a:ea typeface="Calibri Light" panose="020F0302020204030204" pitchFamily="34" charset="0"/>
                  <a:cs typeface="Calibri Light" panose="020F0302020204030204" pitchFamily="34" charset="0"/>
                </a:rPr>
                <a:t>depths with:</a:t>
              </a:r>
            </a:p>
            <a:p>
              <a:pPr algn="ctr" defTabSz="457200" fontAlgn="base">
                <a:spcBef>
                  <a:spcPct val="0"/>
                </a:spcBef>
                <a:spcAft>
                  <a:spcPct val="0"/>
                </a:spcAft>
              </a:pPr>
              <a:endParaRPr lang="en-GB" sz="1600" b="1">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algn="ctr" defTabSz="457200" fontAlgn="base">
                <a:spcBef>
                  <a:spcPct val="0"/>
                </a:spcBef>
                <a:spcAft>
                  <a:spcPct val="0"/>
                </a:spcAft>
              </a:pPr>
              <a:endParaRPr lang="en-GB" sz="1300" b="1">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algn="ctr" defTabSz="457200" fontAlgn="base">
                <a:spcBef>
                  <a:spcPct val="0"/>
                </a:spcBef>
                <a:spcAft>
                  <a:spcPct val="0"/>
                </a:spcAft>
              </a:pPr>
              <a:endParaRPr lang="en-GB" sz="1300" b="1">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algn="ctr" defTabSz="457200" fontAlgn="base">
                <a:spcBef>
                  <a:spcPct val="0"/>
                </a:spcBef>
                <a:spcAft>
                  <a:spcPct val="0"/>
                </a:spcAft>
              </a:pPr>
              <a:r>
                <a:rPr lang="en-GB" sz="1300" b="1">
                  <a:solidFill>
                    <a:prstClr val="white"/>
                  </a:solidFill>
                  <a:latin typeface="Calibri Light" panose="020F0302020204030204" pitchFamily="34" charset="0"/>
                  <a:ea typeface="Calibri Light" panose="020F0302020204030204" pitchFamily="34" charset="0"/>
                  <a:cs typeface="Calibri Light" panose="020F0302020204030204" pitchFamily="34" charset="0"/>
                </a:rPr>
                <a:t> </a:t>
              </a:r>
            </a:p>
            <a:p>
              <a:pPr algn="ctr" defTabSz="457200" fontAlgn="base">
                <a:spcBef>
                  <a:spcPct val="0"/>
                </a:spcBef>
                <a:spcAft>
                  <a:spcPct val="0"/>
                </a:spcAft>
              </a:pPr>
              <a:endParaRPr lang="en-GB" sz="1300" b="1">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algn="ctr" defTabSz="457200" fontAlgn="base">
                <a:spcBef>
                  <a:spcPct val="0"/>
                </a:spcBef>
                <a:spcAft>
                  <a:spcPct val="0"/>
                </a:spcAft>
              </a:pPr>
              <a:endParaRPr lang="en-GB" sz="1300" b="1">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p:txBody>
        </p:sp>
        <p:grpSp>
          <p:nvGrpSpPr>
            <p:cNvPr id="25" name="Group 24">
              <a:extLst>
                <a:ext uri="{FF2B5EF4-FFF2-40B4-BE49-F238E27FC236}">
                  <a16:creationId xmlns:a16="http://schemas.microsoft.com/office/drawing/2014/main" id="{0CC04716-D1C9-A175-0952-76C491312618}"/>
                </a:ext>
              </a:extLst>
            </p:cNvPr>
            <p:cNvGrpSpPr/>
            <p:nvPr/>
          </p:nvGrpSpPr>
          <p:grpSpPr>
            <a:xfrm>
              <a:off x="4334744" y="3756992"/>
              <a:ext cx="3240000" cy="726961"/>
              <a:chOff x="4583332" y="3035705"/>
              <a:chExt cx="3640102" cy="726961"/>
            </a:xfrm>
          </p:grpSpPr>
          <p:sp>
            <p:nvSpPr>
              <p:cNvPr id="26" name="Rounded Rectangle 12">
                <a:extLst>
                  <a:ext uri="{FF2B5EF4-FFF2-40B4-BE49-F238E27FC236}">
                    <a16:creationId xmlns:a16="http://schemas.microsoft.com/office/drawing/2014/main" id="{E88092F9-34F3-9C1A-E487-C89C05CDA469}"/>
                  </a:ext>
                </a:extLst>
              </p:cNvPr>
              <p:cNvSpPr/>
              <p:nvPr/>
            </p:nvSpPr>
            <p:spPr>
              <a:xfrm>
                <a:off x="4583332" y="3035705"/>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7" name="TextBox 26">
                <a:extLst>
                  <a:ext uri="{FF2B5EF4-FFF2-40B4-BE49-F238E27FC236}">
                    <a16:creationId xmlns:a16="http://schemas.microsoft.com/office/drawing/2014/main" id="{613D4699-9899-E2C9-F994-C082E919B7E7}"/>
                  </a:ext>
                </a:extLst>
              </p:cNvPr>
              <p:cNvSpPr txBox="1"/>
              <p:nvPr/>
            </p:nvSpPr>
            <p:spPr>
              <a:xfrm>
                <a:off x="5936303" y="3160621"/>
                <a:ext cx="2287131" cy="492443"/>
              </a:xfrm>
              <a:prstGeom prst="rect">
                <a:avLst/>
              </a:prstGeom>
              <a:noFill/>
            </p:spPr>
            <p:txBody>
              <a:bodyPr wrap="square" rtlCol="0">
                <a:spAutoFit/>
              </a:bodyPr>
              <a:lstStyle/>
              <a:p>
                <a:pPr defTabSz="457200" fontAlgn="base">
                  <a:spcBef>
                    <a:spcPct val="0"/>
                  </a:spcBef>
                  <a:spcAft>
                    <a:spcPct val="0"/>
                  </a:spcAft>
                </a:pPr>
                <a:r>
                  <a:rPr lang="en-GB" sz="13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4 motorcyclists (mix of journey purpose types)</a:t>
                </a:r>
                <a:endParaRPr lang="en-US" sz="13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9" name="TextBox 28">
                <a:extLst>
                  <a:ext uri="{FF2B5EF4-FFF2-40B4-BE49-F238E27FC236}">
                    <a16:creationId xmlns:a16="http://schemas.microsoft.com/office/drawing/2014/main" id="{3FE660C0-B386-51D1-5208-75ABBE8C4B16}"/>
                  </a:ext>
                </a:extLst>
              </p:cNvPr>
              <p:cNvSpPr txBox="1"/>
              <p:nvPr/>
            </p:nvSpPr>
            <p:spPr>
              <a:xfrm>
                <a:off x="4683207" y="3485667"/>
                <a:ext cx="1132476" cy="276999"/>
              </a:xfrm>
              <a:prstGeom prst="rect">
                <a:avLst/>
              </a:prstGeom>
              <a:noFill/>
            </p:spPr>
            <p:txBody>
              <a:bodyPr wrap="square" rtlCol="0">
                <a:spAutoFit/>
              </a:bodyPr>
              <a:lstStyle/>
              <a:p>
                <a:pPr algn="ctr" defTabSz="457200" fontAlgn="base">
                  <a:spcBef>
                    <a:spcPct val="0"/>
                  </a:spcBef>
                  <a:spcAft>
                    <a:spcPct val="0"/>
                  </a:spcAft>
                </a:pPr>
                <a:r>
                  <a:rPr lang="en-GB" sz="12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Motorcyclists</a:t>
                </a:r>
              </a:p>
            </p:txBody>
          </p:sp>
        </p:grpSp>
        <p:grpSp>
          <p:nvGrpSpPr>
            <p:cNvPr id="31" name="Group 30">
              <a:extLst>
                <a:ext uri="{FF2B5EF4-FFF2-40B4-BE49-F238E27FC236}">
                  <a16:creationId xmlns:a16="http://schemas.microsoft.com/office/drawing/2014/main" id="{3147886A-368C-9963-CEC1-0452182805D3}"/>
                </a:ext>
              </a:extLst>
            </p:cNvPr>
            <p:cNvGrpSpPr/>
            <p:nvPr/>
          </p:nvGrpSpPr>
          <p:grpSpPr>
            <a:xfrm>
              <a:off x="4228846" y="4753825"/>
              <a:ext cx="3313603" cy="718129"/>
              <a:chOff x="4476309" y="3835509"/>
              <a:chExt cx="3747125" cy="718129"/>
            </a:xfrm>
          </p:grpSpPr>
          <p:sp>
            <p:nvSpPr>
              <p:cNvPr id="32" name="Rounded Rectangle 51">
                <a:extLst>
                  <a:ext uri="{FF2B5EF4-FFF2-40B4-BE49-F238E27FC236}">
                    <a16:creationId xmlns:a16="http://schemas.microsoft.com/office/drawing/2014/main" id="{EF451BA7-923C-6EDF-5D25-0FA55463CA79}"/>
                  </a:ext>
                </a:extLst>
              </p:cNvPr>
              <p:cNvSpPr/>
              <p:nvPr/>
            </p:nvSpPr>
            <p:spPr>
              <a:xfrm>
                <a:off x="4583332" y="3835509"/>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3" name="TextBox 32">
                <a:extLst>
                  <a:ext uri="{FF2B5EF4-FFF2-40B4-BE49-F238E27FC236}">
                    <a16:creationId xmlns:a16="http://schemas.microsoft.com/office/drawing/2014/main" id="{3027FD2C-AAE5-BA0F-23BE-DF4C10A60BB1}"/>
                  </a:ext>
                </a:extLst>
              </p:cNvPr>
              <p:cNvSpPr txBox="1"/>
              <p:nvPr/>
            </p:nvSpPr>
            <p:spPr>
              <a:xfrm>
                <a:off x="4476309" y="4272748"/>
                <a:ext cx="1551293" cy="276999"/>
              </a:xfrm>
              <a:prstGeom prst="rect">
                <a:avLst/>
              </a:prstGeom>
              <a:noFill/>
            </p:spPr>
            <p:txBody>
              <a:bodyPr wrap="square" rtlCol="0">
                <a:spAutoFit/>
              </a:bodyPr>
              <a:lstStyle/>
              <a:p>
                <a:pPr algn="ctr" defTabSz="457200" fontAlgn="base">
                  <a:spcBef>
                    <a:spcPct val="0"/>
                  </a:spcBef>
                  <a:spcAft>
                    <a:spcPct val="0"/>
                  </a:spcAft>
                </a:pPr>
                <a:r>
                  <a:rPr lang="en-GB" sz="12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With disabilities </a:t>
                </a:r>
              </a:p>
            </p:txBody>
          </p:sp>
        </p:grpSp>
        <p:pic>
          <p:nvPicPr>
            <p:cNvPr id="34" name="Picture 33">
              <a:extLst>
                <a:ext uri="{FF2B5EF4-FFF2-40B4-BE49-F238E27FC236}">
                  <a16:creationId xmlns:a16="http://schemas.microsoft.com/office/drawing/2014/main" id="{0E932FE0-D66B-630D-8EC4-BECB3B9D67A0}"/>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626015" y="3745191"/>
              <a:ext cx="576000" cy="576000"/>
            </a:xfrm>
            <a:prstGeom prst="rect">
              <a:avLst/>
            </a:prstGeom>
          </p:spPr>
        </p:pic>
        <p:pic>
          <p:nvPicPr>
            <p:cNvPr id="36" name="Picture 35">
              <a:extLst>
                <a:ext uri="{FF2B5EF4-FFF2-40B4-BE49-F238E27FC236}">
                  <a16:creationId xmlns:a16="http://schemas.microsoft.com/office/drawing/2014/main" id="{61F5A2C4-C13F-DFDB-1814-0375D1BD7450}"/>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40263" y="4841919"/>
              <a:ext cx="365760" cy="365760"/>
            </a:xfrm>
            <a:prstGeom prst="rect">
              <a:avLst/>
            </a:prstGeom>
          </p:spPr>
        </p:pic>
        <p:sp>
          <p:nvSpPr>
            <p:cNvPr id="37" name="TextBox 36">
              <a:extLst>
                <a:ext uri="{FF2B5EF4-FFF2-40B4-BE49-F238E27FC236}">
                  <a16:creationId xmlns:a16="http://schemas.microsoft.com/office/drawing/2014/main" id="{02320715-905F-6DE4-049D-A9D5AA1795C0}"/>
                </a:ext>
              </a:extLst>
            </p:cNvPr>
            <p:cNvSpPr txBox="1"/>
            <p:nvPr/>
          </p:nvSpPr>
          <p:spPr>
            <a:xfrm>
              <a:off x="5539003" y="4966695"/>
              <a:ext cx="2232000" cy="292388"/>
            </a:xfrm>
            <a:prstGeom prst="rect">
              <a:avLst/>
            </a:prstGeom>
            <a:noFill/>
          </p:spPr>
          <p:txBody>
            <a:bodyPr wrap="square" rtlCol="0">
              <a:spAutoFit/>
            </a:bodyPr>
            <a:lstStyle/>
            <a:p>
              <a:pPr defTabSz="457200" fontAlgn="base">
                <a:spcBef>
                  <a:spcPct val="0"/>
                </a:spcBef>
                <a:spcAft>
                  <a:spcPct val="0"/>
                </a:spcAft>
              </a:pPr>
              <a:r>
                <a:rPr lang="en-US" sz="13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5 disabled drivers</a:t>
              </a:r>
            </a:p>
          </p:txBody>
        </p:sp>
      </p:grpSp>
      <p:sp>
        <p:nvSpPr>
          <p:cNvPr id="41" name="Rounded Rectangle 27">
            <a:extLst>
              <a:ext uri="{FF2B5EF4-FFF2-40B4-BE49-F238E27FC236}">
                <a16:creationId xmlns:a16="http://schemas.microsoft.com/office/drawing/2014/main" id="{BE24F9A5-AEC8-4909-355F-3B434C76ED0E}"/>
              </a:ext>
            </a:extLst>
          </p:cNvPr>
          <p:cNvSpPr/>
          <p:nvPr/>
        </p:nvSpPr>
        <p:spPr>
          <a:xfrm>
            <a:off x="8114321" y="2013855"/>
            <a:ext cx="3564000" cy="4118400"/>
          </a:xfrm>
          <a:prstGeom prst="roundRect">
            <a:avLst/>
          </a:prstGeom>
          <a:solidFill>
            <a:srgbClr val="1791AD"/>
          </a:solidFill>
          <a:ln>
            <a:solidFill>
              <a:srgbClr val="1791AD"/>
            </a:solidFill>
          </a:ln>
        </p:spPr>
        <p:txBody>
          <a:bodyPr wrap="square" lIns="182880" tIns="91440" rIns="182880" bIns="91440">
            <a:noAutofit/>
          </a:bodyPr>
          <a:lstStyle/>
          <a:p>
            <a:pPr algn="ctr" defTabSz="457200" fontAlgn="base">
              <a:spcBef>
                <a:spcPct val="0"/>
              </a:spcBef>
              <a:spcAft>
                <a:spcPct val="0"/>
              </a:spcAft>
            </a:pPr>
            <a:r>
              <a:rPr lang="en-GB" sz="2600" b="1">
                <a:solidFill>
                  <a:prstClr val="white"/>
                </a:solidFill>
                <a:latin typeface="Calibri Light" panose="020F0302020204030204" pitchFamily="34" charset="0"/>
                <a:ea typeface="Calibri Light" panose="020F0302020204030204" pitchFamily="34" charset="0"/>
                <a:cs typeface="Calibri Light" panose="020F0302020204030204" pitchFamily="34" charset="0"/>
              </a:rPr>
              <a:t>15</a:t>
            </a:r>
            <a:r>
              <a:rPr lang="en-GB" sz="1600" b="1">
                <a:solidFill>
                  <a:prstClr val="white"/>
                </a:solidFill>
                <a:latin typeface="Calibri Light" panose="020F0302020204030204" pitchFamily="34" charset="0"/>
                <a:ea typeface="Calibri Light" panose="020F0302020204030204" pitchFamily="34" charset="0"/>
                <a:cs typeface="Calibri Light" panose="020F0302020204030204" pitchFamily="34" charset="0"/>
              </a:rPr>
              <a:t> recorded journeys with:</a:t>
            </a:r>
          </a:p>
          <a:p>
            <a:pPr algn="ctr" defTabSz="457200" fontAlgn="base">
              <a:spcBef>
                <a:spcPct val="0"/>
              </a:spcBef>
              <a:spcAft>
                <a:spcPct val="0"/>
              </a:spcAft>
            </a:pPr>
            <a:endParaRPr lang="en-GB" sz="1600">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a:p>
            <a:pPr algn="ctr" defTabSz="457200" fontAlgn="base">
              <a:spcBef>
                <a:spcPct val="0"/>
              </a:spcBef>
              <a:spcAft>
                <a:spcPct val="0"/>
              </a:spcAft>
            </a:pPr>
            <a:endParaRPr lang="en-GB" sz="1600">
              <a:solidFill>
                <a:prstClr val="white"/>
              </a:solidFill>
              <a:highlight>
                <a:srgbClr val="FFFF00"/>
              </a:highlight>
              <a:latin typeface="Calibri Light" panose="020F0302020204030204" pitchFamily="34" charset="0"/>
              <a:ea typeface="Calibri Light" panose="020F0302020204030204" pitchFamily="34" charset="0"/>
              <a:cs typeface="Calibri Light" panose="020F0302020204030204" pitchFamily="34" charset="0"/>
            </a:endParaRPr>
          </a:p>
          <a:p>
            <a:pPr algn="ctr" defTabSz="457200" fontAlgn="base">
              <a:spcBef>
                <a:spcPct val="0"/>
              </a:spcBef>
              <a:spcAft>
                <a:spcPct val="0"/>
              </a:spcAft>
            </a:pPr>
            <a:endParaRPr lang="en-GB" sz="1600">
              <a:solidFill>
                <a:prstClr val="white"/>
              </a:solidFill>
              <a:highlight>
                <a:srgbClr val="FFFF00"/>
              </a:highlight>
              <a:latin typeface="Calibri Light" panose="020F0302020204030204" pitchFamily="34" charset="0"/>
              <a:ea typeface="Calibri Light" panose="020F0302020204030204" pitchFamily="34" charset="0"/>
              <a:cs typeface="Calibri Light" panose="020F0302020204030204" pitchFamily="34" charset="0"/>
            </a:endParaRPr>
          </a:p>
          <a:p>
            <a:pPr algn="ctr" defTabSz="457200" fontAlgn="base">
              <a:spcBef>
                <a:spcPct val="0"/>
              </a:spcBef>
              <a:spcAft>
                <a:spcPct val="0"/>
              </a:spcAft>
            </a:pPr>
            <a:r>
              <a:rPr lang="en-GB" sz="1600">
                <a:solidFill>
                  <a:prstClr val="white"/>
                </a:solidFill>
                <a:highlight>
                  <a:srgbClr val="FFFF00"/>
                </a:highlight>
                <a:latin typeface="Calibri Light" panose="020F0302020204030204" pitchFamily="34" charset="0"/>
                <a:ea typeface="Calibri Light" panose="020F0302020204030204" pitchFamily="34" charset="0"/>
                <a:cs typeface="Calibri Light" panose="020F0302020204030204" pitchFamily="34" charset="0"/>
              </a:rPr>
              <a:t> </a:t>
            </a:r>
          </a:p>
          <a:p>
            <a:pPr algn="ctr" defTabSz="457200" fontAlgn="base">
              <a:spcBef>
                <a:spcPct val="0"/>
              </a:spcBef>
              <a:spcAft>
                <a:spcPct val="0"/>
              </a:spcAft>
            </a:pPr>
            <a:endParaRPr lang="en-GB" sz="1600">
              <a:solidFill>
                <a:prstClr val="white"/>
              </a:solidFill>
              <a:highlight>
                <a:srgbClr val="FFFF00"/>
              </a:highlight>
              <a:latin typeface="Calibri Light" panose="020F0302020204030204" pitchFamily="34" charset="0"/>
              <a:ea typeface="Calibri Light" panose="020F0302020204030204" pitchFamily="34" charset="0"/>
              <a:cs typeface="Calibri Light" panose="020F0302020204030204" pitchFamily="34" charset="0"/>
            </a:endParaRPr>
          </a:p>
          <a:p>
            <a:pPr algn="ctr" defTabSz="457200" fontAlgn="base">
              <a:spcBef>
                <a:spcPct val="0"/>
              </a:spcBef>
              <a:spcAft>
                <a:spcPct val="0"/>
              </a:spcAft>
            </a:pPr>
            <a:endParaRPr lang="en-GB" sz="1600">
              <a:solidFill>
                <a:prstClr val="white"/>
              </a:solidFill>
              <a:highlight>
                <a:srgbClr val="FFFF00"/>
              </a:highlight>
              <a:latin typeface="Calibri Light" panose="020F0302020204030204" pitchFamily="34" charset="0"/>
              <a:ea typeface="Calibri Light" panose="020F0302020204030204" pitchFamily="34" charset="0"/>
              <a:cs typeface="Calibri Light" panose="020F0302020204030204" pitchFamily="34" charset="0"/>
            </a:endParaRPr>
          </a:p>
        </p:txBody>
      </p:sp>
      <p:grpSp>
        <p:nvGrpSpPr>
          <p:cNvPr id="42" name="Group 41">
            <a:extLst>
              <a:ext uri="{FF2B5EF4-FFF2-40B4-BE49-F238E27FC236}">
                <a16:creationId xmlns:a16="http://schemas.microsoft.com/office/drawing/2014/main" id="{6105B7E7-B44D-D1B4-1952-CA7C6742839C}"/>
              </a:ext>
            </a:extLst>
          </p:cNvPr>
          <p:cNvGrpSpPr/>
          <p:nvPr/>
        </p:nvGrpSpPr>
        <p:grpSpPr>
          <a:xfrm>
            <a:off x="8247413" y="2737115"/>
            <a:ext cx="3268907" cy="718129"/>
            <a:chOff x="4550855" y="3035705"/>
            <a:chExt cx="3672579" cy="718129"/>
          </a:xfrm>
        </p:grpSpPr>
        <p:sp>
          <p:nvSpPr>
            <p:cNvPr id="44" name="Rounded Rectangle 12">
              <a:extLst>
                <a:ext uri="{FF2B5EF4-FFF2-40B4-BE49-F238E27FC236}">
                  <a16:creationId xmlns:a16="http://schemas.microsoft.com/office/drawing/2014/main" id="{4466743E-52C1-3F3F-3424-367136E2EBC2}"/>
                </a:ext>
              </a:extLst>
            </p:cNvPr>
            <p:cNvSpPr/>
            <p:nvPr/>
          </p:nvSpPr>
          <p:spPr>
            <a:xfrm>
              <a:off x="4583332" y="3035705"/>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7" name="TextBox 46">
              <a:extLst>
                <a:ext uri="{FF2B5EF4-FFF2-40B4-BE49-F238E27FC236}">
                  <a16:creationId xmlns:a16="http://schemas.microsoft.com/office/drawing/2014/main" id="{5767068B-0BAB-2F0B-3FF4-BA4FE1D4BC67}"/>
                </a:ext>
              </a:extLst>
            </p:cNvPr>
            <p:cNvSpPr txBox="1"/>
            <p:nvPr/>
          </p:nvSpPr>
          <p:spPr>
            <a:xfrm>
              <a:off x="5869533" y="3040437"/>
              <a:ext cx="2345558" cy="692497"/>
            </a:xfrm>
            <a:prstGeom prst="rect">
              <a:avLst/>
            </a:prstGeom>
            <a:noFill/>
          </p:spPr>
          <p:txBody>
            <a:bodyPr wrap="square" rtlCol="0">
              <a:spAutoFit/>
            </a:bodyPr>
            <a:lstStyle/>
            <a:p>
              <a:pPr defTabSz="457200" fontAlgn="base">
                <a:spcBef>
                  <a:spcPct val="0"/>
                </a:spcBef>
                <a:spcAft>
                  <a:spcPct val="0"/>
                </a:spcAft>
              </a:pPr>
              <a:r>
                <a:rPr lang="en-GB" sz="13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3 disabled drivers, including both cognitive and mobility related disabilities</a:t>
              </a:r>
            </a:p>
          </p:txBody>
        </p:sp>
        <p:sp>
          <p:nvSpPr>
            <p:cNvPr id="53" name="TextBox 52">
              <a:extLst>
                <a:ext uri="{FF2B5EF4-FFF2-40B4-BE49-F238E27FC236}">
                  <a16:creationId xmlns:a16="http://schemas.microsoft.com/office/drawing/2014/main" id="{5608B6E7-C302-A2FD-1A0C-BE37BE3EC71C}"/>
                </a:ext>
              </a:extLst>
            </p:cNvPr>
            <p:cNvSpPr txBox="1"/>
            <p:nvPr/>
          </p:nvSpPr>
          <p:spPr>
            <a:xfrm>
              <a:off x="4550855" y="3454674"/>
              <a:ext cx="1401234" cy="276999"/>
            </a:xfrm>
            <a:prstGeom prst="rect">
              <a:avLst/>
            </a:prstGeom>
            <a:noFill/>
          </p:spPr>
          <p:txBody>
            <a:bodyPr wrap="square" rtlCol="0">
              <a:spAutoFit/>
            </a:bodyPr>
            <a:lstStyle/>
            <a:p>
              <a:pPr algn="ctr" defTabSz="457200" fontAlgn="base">
                <a:spcBef>
                  <a:spcPct val="0"/>
                </a:spcBef>
                <a:spcAft>
                  <a:spcPct val="0"/>
                </a:spcAft>
              </a:pPr>
              <a:r>
                <a:rPr lang="en-GB" sz="12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With disabilities </a:t>
              </a:r>
            </a:p>
          </p:txBody>
        </p:sp>
      </p:grpSp>
      <p:grpSp>
        <p:nvGrpSpPr>
          <p:cNvPr id="54" name="Group 53">
            <a:extLst>
              <a:ext uri="{FF2B5EF4-FFF2-40B4-BE49-F238E27FC236}">
                <a16:creationId xmlns:a16="http://schemas.microsoft.com/office/drawing/2014/main" id="{AEA672E8-0419-9EF8-59D9-2AE84AA39923}"/>
              </a:ext>
            </a:extLst>
          </p:cNvPr>
          <p:cNvGrpSpPr/>
          <p:nvPr/>
        </p:nvGrpSpPr>
        <p:grpSpPr>
          <a:xfrm>
            <a:off x="8268894" y="3537788"/>
            <a:ext cx="3240000" cy="718129"/>
            <a:chOff x="4583332" y="3835509"/>
            <a:chExt cx="3640102" cy="718129"/>
          </a:xfrm>
        </p:grpSpPr>
        <p:sp>
          <p:nvSpPr>
            <p:cNvPr id="57" name="Rounded Rectangle 51">
              <a:extLst>
                <a:ext uri="{FF2B5EF4-FFF2-40B4-BE49-F238E27FC236}">
                  <a16:creationId xmlns:a16="http://schemas.microsoft.com/office/drawing/2014/main" id="{720D8285-9C7F-E652-00DF-E03AA57CEFBC}"/>
                </a:ext>
              </a:extLst>
            </p:cNvPr>
            <p:cNvSpPr/>
            <p:nvPr/>
          </p:nvSpPr>
          <p:spPr>
            <a:xfrm>
              <a:off x="4583332" y="3835509"/>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9" name="TextBox 58">
              <a:extLst>
                <a:ext uri="{FF2B5EF4-FFF2-40B4-BE49-F238E27FC236}">
                  <a16:creationId xmlns:a16="http://schemas.microsoft.com/office/drawing/2014/main" id="{AA0E6CC0-39FE-D1D9-7A20-FE5D57FC62E3}"/>
                </a:ext>
              </a:extLst>
            </p:cNvPr>
            <p:cNvSpPr txBox="1"/>
            <p:nvPr/>
          </p:nvSpPr>
          <p:spPr>
            <a:xfrm>
              <a:off x="4811564" y="4230704"/>
              <a:ext cx="828000" cy="276999"/>
            </a:xfrm>
            <a:prstGeom prst="rect">
              <a:avLst/>
            </a:prstGeom>
            <a:noFill/>
          </p:spPr>
          <p:txBody>
            <a:bodyPr wrap="square" rtlCol="0">
              <a:spAutoFit/>
            </a:bodyPr>
            <a:lstStyle/>
            <a:p>
              <a:pPr algn="ctr" defTabSz="457200" fontAlgn="base">
                <a:spcBef>
                  <a:spcPct val="0"/>
                </a:spcBef>
                <a:spcAft>
                  <a:spcPct val="0"/>
                </a:spcAft>
              </a:pPr>
              <a:r>
                <a:rPr lang="en-GB" sz="12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Daytime</a:t>
              </a:r>
            </a:p>
          </p:txBody>
        </p:sp>
        <p:sp>
          <p:nvSpPr>
            <p:cNvPr id="60" name="TextBox 59">
              <a:extLst>
                <a:ext uri="{FF2B5EF4-FFF2-40B4-BE49-F238E27FC236}">
                  <a16:creationId xmlns:a16="http://schemas.microsoft.com/office/drawing/2014/main" id="{5FD95CF8-9DD7-DBC3-228E-E3EB9B03938F}"/>
                </a:ext>
              </a:extLst>
            </p:cNvPr>
            <p:cNvSpPr txBox="1"/>
            <p:nvPr/>
          </p:nvSpPr>
          <p:spPr>
            <a:xfrm>
              <a:off x="5931333" y="3954676"/>
              <a:ext cx="2268500" cy="492443"/>
            </a:xfrm>
            <a:prstGeom prst="rect">
              <a:avLst/>
            </a:prstGeom>
            <a:noFill/>
          </p:spPr>
          <p:txBody>
            <a:bodyPr wrap="square" rtlCol="0">
              <a:spAutoFit/>
            </a:bodyPr>
            <a:lstStyle/>
            <a:p>
              <a:pPr defTabSz="457200" fontAlgn="base">
                <a:spcBef>
                  <a:spcPct val="0"/>
                </a:spcBef>
                <a:spcAft>
                  <a:spcPct val="0"/>
                </a:spcAft>
              </a:pPr>
              <a:r>
                <a:rPr lang="en-GB" sz="13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4 drives took place during daylight hours</a:t>
              </a:r>
            </a:p>
          </p:txBody>
        </p:sp>
      </p:grpSp>
      <p:grpSp>
        <p:nvGrpSpPr>
          <p:cNvPr id="61" name="Group 60">
            <a:extLst>
              <a:ext uri="{FF2B5EF4-FFF2-40B4-BE49-F238E27FC236}">
                <a16:creationId xmlns:a16="http://schemas.microsoft.com/office/drawing/2014/main" id="{1A6AE08C-2736-1B57-E8A0-1CFCDF3A9B21}"/>
              </a:ext>
            </a:extLst>
          </p:cNvPr>
          <p:cNvGrpSpPr/>
          <p:nvPr/>
        </p:nvGrpSpPr>
        <p:grpSpPr>
          <a:xfrm>
            <a:off x="8274741" y="4324663"/>
            <a:ext cx="3241580" cy="718129"/>
            <a:chOff x="4581525" y="4728737"/>
            <a:chExt cx="3640102" cy="718129"/>
          </a:xfrm>
        </p:grpSpPr>
        <p:sp>
          <p:nvSpPr>
            <p:cNvPr id="62" name="Rounded Rectangle 54">
              <a:extLst>
                <a:ext uri="{FF2B5EF4-FFF2-40B4-BE49-F238E27FC236}">
                  <a16:creationId xmlns:a16="http://schemas.microsoft.com/office/drawing/2014/main" id="{6A28AC87-A618-645B-22D3-4250AB7FA7B9}"/>
                </a:ext>
              </a:extLst>
            </p:cNvPr>
            <p:cNvSpPr/>
            <p:nvPr/>
          </p:nvSpPr>
          <p:spPr>
            <a:xfrm>
              <a:off x="4581525" y="4728737"/>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3" name="TextBox 62">
              <a:extLst>
                <a:ext uri="{FF2B5EF4-FFF2-40B4-BE49-F238E27FC236}">
                  <a16:creationId xmlns:a16="http://schemas.microsoft.com/office/drawing/2014/main" id="{CC278F4D-5FCD-57C0-FD9B-AA91BE2960EB}"/>
                </a:ext>
              </a:extLst>
            </p:cNvPr>
            <p:cNvSpPr txBox="1"/>
            <p:nvPr/>
          </p:nvSpPr>
          <p:spPr>
            <a:xfrm>
              <a:off x="4674546" y="5133918"/>
              <a:ext cx="1084663" cy="276999"/>
            </a:xfrm>
            <a:prstGeom prst="rect">
              <a:avLst/>
            </a:prstGeom>
            <a:noFill/>
          </p:spPr>
          <p:txBody>
            <a:bodyPr wrap="square" rtlCol="0">
              <a:spAutoFit/>
            </a:bodyPr>
            <a:lstStyle/>
            <a:p>
              <a:pPr algn="ctr" defTabSz="457200" fontAlgn="base">
                <a:spcBef>
                  <a:spcPct val="0"/>
                </a:spcBef>
                <a:spcAft>
                  <a:spcPct val="0"/>
                </a:spcAft>
              </a:pPr>
              <a:r>
                <a:rPr lang="en-GB" sz="12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Nighttime</a:t>
              </a:r>
            </a:p>
          </p:txBody>
        </p:sp>
        <p:sp>
          <p:nvSpPr>
            <p:cNvPr id="64" name="TextBox 63">
              <a:extLst>
                <a:ext uri="{FF2B5EF4-FFF2-40B4-BE49-F238E27FC236}">
                  <a16:creationId xmlns:a16="http://schemas.microsoft.com/office/drawing/2014/main" id="{83F86080-EE0E-633F-2DD9-9EDB2411D47F}"/>
                </a:ext>
              </a:extLst>
            </p:cNvPr>
            <p:cNvSpPr txBox="1"/>
            <p:nvPr/>
          </p:nvSpPr>
          <p:spPr>
            <a:xfrm>
              <a:off x="5918756" y="4820441"/>
              <a:ext cx="2258905" cy="492443"/>
            </a:xfrm>
            <a:prstGeom prst="rect">
              <a:avLst/>
            </a:prstGeom>
            <a:noFill/>
          </p:spPr>
          <p:txBody>
            <a:bodyPr wrap="square" rtlCol="0">
              <a:spAutoFit/>
            </a:bodyPr>
            <a:lstStyle/>
            <a:p>
              <a:pPr defTabSz="457200" fontAlgn="base">
                <a:spcBef>
                  <a:spcPct val="0"/>
                </a:spcBef>
                <a:spcAft>
                  <a:spcPct val="0"/>
                </a:spcAft>
              </a:pPr>
              <a:r>
                <a:rPr lang="en-GB" sz="13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11 drives took place during nighttime hours</a:t>
              </a:r>
            </a:p>
          </p:txBody>
        </p:sp>
      </p:grpSp>
      <p:grpSp>
        <p:nvGrpSpPr>
          <p:cNvPr id="66" name="Group 65">
            <a:extLst>
              <a:ext uri="{FF2B5EF4-FFF2-40B4-BE49-F238E27FC236}">
                <a16:creationId xmlns:a16="http://schemas.microsoft.com/office/drawing/2014/main" id="{F2DB01CC-949B-56B4-91B2-AB713017EDE6}"/>
              </a:ext>
            </a:extLst>
          </p:cNvPr>
          <p:cNvGrpSpPr/>
          <p:nvPr/>
        </p:nvGrpSpPr>
        <p:grpSpPr>
          <a:xfrm>
            <a:off x="8261905" y="5115237"/>
            <a:ext cx="3254416" cy="718129"/>
            <a:chOff x="4581524" y="5405389"/>
            <a:chExt cx="3640102" cy="718129"/>
          </a:xfrm>
        </p:grpSpPr>
        <p:sp>
          <p:nvSpPr>
            <p:cNvPr id="67" name="Rounded Rectangle 55">
              <a:extLst>
                <a:ext uri="{FF2B5EF4-FFF2-40B4-BE49-F238E27FC236}">
                  <a16:creationId xmlns:a16="http://schemas.microsoft.com/office/drawing/2014/main" id="{1C4CE77B-E977-6A14-0597-BA3F8320324F}"/>
                </a:ext>
              </a:extLst>
            </p:cNvPr>
            <p:cNvSpPr/>
            <p:nvPr/>
          </p:nvSpPr>
          <p:spPr>
            <a:xfrm>
              <a:off x="4581524" y="5405389"/>
              <a:ext cx="3640102" cy="71812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8" name="TextBox 67">
              <a:extLst>
                <a:ext uri="{FF2B5EF4-FFF2-40B4-BE49-F238E27FC236}">
                  <a16:creationId xmlns:a16="http://schemas.microsoft.com/office/drawing/2014/main" id="{7A9B73F9-A58D-4822-2224-B321819B7E64}"/>
                </a:ext>
              </a:extLst>
            </p:cNvPr>
            <p:cNvSpPr txBox="1"/>
            <p:nvPr/>
          </p:nvSpPr>
          <p:spPr>
            <a:xfrm>
              <a:off x="4631549" y="5834369"/>
              <a:ext cx="1328792" cy="276999"/>
            </a:xfrm>
            <a:prstGeom prst="rect">
              <a:avLst/>
            </a:prstGeom>
            <a:noFill/>
          </p:spPr>
          <p:txBody>
            <a:bodyPr wrap="square" rtlCol="0">
              <a:spAutoFit/>
            </a:bodyPr>
            <a:lstStyle/>
            <a:p>
              <a:pPr algn="ctr" defTabSz="457200" fontAlgn="base">
                <a:spcBef>
                  <a:spcPct val="0"/>
                </a:spcBef>
                <a:spcAft>
                  <a:spcPct val="0"/>
                </a:spcAft>
              </a:pPr>
              <a:r>
                <a:rPr lang="en-GB" sz="12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Motorcyclists</a:t>
              </a:r>
            </a:p>
          </p:txBody>
        </p:sp>
      </p:grpSp>
      <p:sp>
        <p:nvSpPr>
          <p:cNvPr id="70" name="TextBox 69">
            <a:extLst>
              <a:ext uri="{FF2B5EF4-FFF2-40B4-BE49-F238E27FC236}">
                <a16:creationId xmlns:a16="http://schemas.microsoft.com/office/drawing/2014/main" id="{9AC7AB8D-0490-3785-C120-7DA787C36494}"/>
              </a:ext>
            </a:extLst>
          </p:cNvPr>
          <p:cNvSpPr txBox="1"/>
          <p:nvPr/>
        </p:nvSpPr>
        <p:spPr>
          <a:xfrm>
            <a:off x="9465571" y="5225102"/>
            <a:ext cx="1990183" cy="492443"/>
          </a:xfrm>
          <a:prstGeom prst="rect">
            <a:avLst/>
          </a:prstGeom>
          <a:noFill/>
        </p:spPr>
        <p:txBody>
          <a:bodyPr wrap="square" rtlCol="0">
            <a:spAutoFit/>
          </a:bodyPr>
          <a:lstStyle/>
          <a:p>
            <a:pPr defTabSz="457200" fontAlgn="base">
              <a:spcBef>
                <a:spcPct val="0"/>
              </a:spcBef>
              <a:spcAft>
                <a:spcPct val="0"/>
              </a:spcAft>
            </a:pPr>
            <a:r>
              <a:rPr lang="en-GB" sz="13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rPr>
              <a:t>1 motorcyclist was recruited to drive*</a:t>
            </a:r>
            <a:endParaRPr lang="en-US" sz="1300">
              <a:solidFill>
                <a:prstClr val="white">
                  <a:lumMod val="50000"/>
                </a:prst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3" name="Oval 72">
            <a:extLst>
              <a:ext uri="{FF2B5EF4-FFF2-40B4-BE49-F238E27FC236}">
                <a16:creationId xmlns:a16="http://schemas.microsoft.com/office/drawing/2014/main" id="{EDAF905E-E23A-512B-DC49-F8D69F6A9660}"/>
              </a:ext>
            </a:extLst>
          </p:cNvPr>
          <p:cNvSpPr/>
          <p:nvPr/>
        </p:nvSpPr>
        <p:spPr>
          <a:xfrm>
            <a:off x="472775" y="1924327"/>
            <a:ext cx="360000" cy="360000"/>
          </a:xfrm>
          <a:prstGeom prst="ellipse">
            <a:avLst/>
          </a:prstGeom>
          <a:solidFill>
            <a:srgbClr val="7DC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A</a:t>
            </a:r>
            <a:endParaRPr lang="en-GB" b="1"/>
          </a:p>
        </p:txBody>
      </p:sp>
      <p:sp>
        <p:nvSpPr>
          <p:cNvPr id="74" name="Oval 73">
            <a:extLst>
              <a:ext uri="{FF2B5EF4-FFF2-40B4-BE49-F238E27FC236}">
                <a16:creationId xmlns:a16="http://schemas.microsoft.com/office/drawing/2014/main" id="{1D43E8C2-6731-ED8A-8A98-A2CA31D463F7}"/>
              </a:ext>
            </a:extLst>
          </p:cNvPr>
          <p:cNvSpPr/>
          <p:nvPr/>
        </p:nvSpPr>
        <p:spPr>
          <a:xfrm>
            <a:off x="4294742" y="2557115"/>
            <a:ext cx="360000" cy="360000"/>
          </a:xfrm>
          <a:prstGeom prst="ellipse">
            <a:avLst/>
          </a:prstGeom>
          <a:solidFill>
            <a:srgbClr val="7F7F7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B</a:t>
            </a:r>
            <a:endParaRPr lang="en-GB" b="1"/>
          </a:p>
        </p:txBody>
      </p:sp>
      <p:sp>
        <p:nvSpPr>
          <p:cNvPr id="75" name="Oval 74">
            <a:extLst>
              <a:ext uri="{FF2B5EF4-FFF2-40B4-BE49-F238E27FC236}">
                <a16:creationId xmlns:a16="http://schemas.microsoft.com/office/drawing/2014/main" id="{3BCB6A10-E454-D01E-BDE0-0392092BD420}"/>
              </a:ext>
            </a:extLst>
          </p:cNvPr>
          <p:cNvSpPr/>
          <p:nvPr/>
        </p:nvSpPr>
        <p:spPr>
          <a:xfrm>
            <a:off x="8112040" y="1928979"/>
            <a:ext cx="360000" cy="360000"/>
          </a:xfrm>
          <a:prstGeom prst="ellipse">
            <a:avLst/>
          </a:prstGeom>
          <a:solidFill>
            <a:srgbClr val="1791A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C</a:t>
            </a:r>
            <a:endParaRPr lang="en-GB" b="1"/>
          </a:p>
        </p:txBody>
      </p:sp>
      <p:sp>
        <p:nvSpPr>
          <p:cNvPr id="76" name="object 4">
            <a:extLst>
              <a:ext uri="{FF2B5EF4-FFF2-40B4-BE49-F238E27FC236}">
                <a16:creationId xmlns:a16="http://schemas.microsoft.com/office/drawing/2014/main" id="{4AEB120F-CB1E-0BBB-2452-4AE4A84F48A6}"/>
              </a:ext>
            </a:extLst>
          </p:cNvPr>
          <p:cNvSpPr txBox="1"/>
          <p:nvPr/>
        </p:nvSpPr>
        <p:spPr>
          <a:xfrm>
            <a:off x="660000" y="1125156"/>
            <a:ext cx="10872000" cy="491545"/>
          </a:xfrm>
          <a:prstGeom prst="rect">
            <a:avLst/>
          </a:prstGeom>
        </p:spPr>
        <p:txBody>
          <a:bodyPr vert="horz" wrap="square" lIns="0" tIns="12065" rIns="0" bIns="0" rtlCol="0">
            <a:spAutoFit/>
          </a:bodyPr>
          <a:lstStyle/>
          <a:p>
            <a:pPr marL="12065" marR="229235" lvl="0" indent="0" algn="ctr" defTabSz="914400" rtl="0" eaLnBrk="1" fontAlgn="auto" latinLnBrk="0" hangingPunct="1">
              <a:lnSpc>
                <a:spcPct val="119300"/>
              </a:lnSpc>
              <a:spcBef>
                <a:spcPts val="95"/>
              </a:spcBef>
              <a:spcAft>
                <a:spcPts val="600"/>
              </a:spcAft>
              <a:buClr>
                <a:srgbClr val="FF5200"/>
              </a:buClr>
              <a:buSzTx/>
              <a:buFontTx/>
              <a:buNone/>
              <a:tabLst>
                <a:tab pos="299085" algn="l"/>
                <a:tab pos="299720" algn="l"/>
              </a:tabLst>
              <a:defRPr/>
            </a:pPr>
            <a:r>
              <a:rPr kumimoji="0" lang="en-US" sz="2800" b="1" i="0" u="none" strike="noStrike" kern="1200" cap="none" spc="5" normalizeH="0" baseline="0" noProof="0">
                <a:ln>
                  <a:noFill/>
                </a:ln>
                <a:solidFill>
                  <a:srgbClr val="FF5200"/>
                </a:solidFill>
                <a:effectLst/>
                <a:uLnTx/>
                <a:uFillTx/>
                <a:latin typeface="Calibri"/>
                <a:ea typeface="+mn-ea"/>
                <a:cs typeface="Calibri Light"/>
              </a:rPr>
              <a:t>SRN user types aligned with most suitable, insightful research approach</a:t>
            </a:r>
            <a:endParaRPr kumimoji="0" lang="en-US" sz="2800" b="0" i="0" u="none" strike="noStrike" kern="1200" cap="none" spc="5" normalizeH="0" baseline="0" noProof="0">
              <a:ln>
                <a:noFill/>
              </a:ln>
              <a:solidFill>
                <a:srgbClr val="FF5200"/>
              </a:solidFill>
              <a:effectLst/>
              <a:uLnTx/>
              <a:uFillTx/>
              <a:latin typeface="Calibri"/>
              <a:ea typeface="+mn-ea"/>
              <a:cs typeface="Calibri Light"/>
            </a:endParaRPr>
          </a:p>
        </p:txBody>
      </p:sp>
      <p:pic>
        <p:nvPicPr>
          <p:cNvPr id="5" name="Picture 4">
            <a:extLst>
              <a:ext uri="{FF2B5EF4-FFF2-40B4-BE49-F238E27FC236}">
                <a16:creationId xmlns:a16="http://schemas.microsoft.com/office/drawing/2014/main" id="{1FCFC66F-8981-FCD9-7C70-52C3567497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5531" y="6580391"/>
            <a:ext cx="590400" cy="115013"/>
          </a:xfrm>
          <a:prstGeom prst="rect">
            <a:avLst/>
          </a:prstGeom>
        </p:spPr>
      </p:pic>
      <p:sp>
        <p:nvSpPr>
          <p:cNvPr id="6" name="object 4">
            <a:extLst>
              <a:ext uri="{FF2B5EF4-FFF2-40B4-BE49-F238E27FC236}">
                <a16:creationId xmlns:a16="http://schemas.microsoft.com/office/drawing/2014/main" id="{38518B91-0A31-29B1-AC66-5D83E72DE48F}"/>
              </a:ext>
            </a:extLst>
          </p:cNvPr>
          <p:cNvSpPr txBox="1"/>
          <p:nvPr/>
        </p:nvSpPr>
        <p:spPr>
          <a:xfrm>
            <a:off x="11647931" y="6571106"/>
            <a:ext cx="64135" cy="120418"/>
          </a:xfrm>
          <a:prstGeom prst="rect">
            <a:avLst/>
          </a:prstGeom>
        </p:spPr>
        <p:txBody>
          <a:bodyPr vert="horz" wrap="square" lIns="0" tIns="0" rIns="0" bIns="0" rtlCol="0">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1000" b="0" i="0" u="none" strike="noStrike" kern="1200" cap="none" spc="-5" normalizeH="0" baseline="0" noProof="0">
                <a:ln>
                  <a:noFill/>
                </a:ln>
                <a:solidFill>
                  <a:srgbClr val="685C45"/>
                </a:solidFill>
                <a:effectLst/>
                <a:uLnTx/>
                <a:uFillTx/>
                <a:latin typeface="Calibri Light"/>
                <a:ea typeface="+mn-ea"/>
                <a:cs typeface="Calibri Light"/>
              </a:rPr>
              <a:t>6</a:t>
            </a:r>
            <a:endParaRPr kumimoji="0" sz="1000" b="0" i="0" u="none" strike="noStrike" kern="1200" cap="none" spc="0" normalizeH="0" baseline="0" noProof="0">
              <a:ln>
                <a:noFill/>
              </a:ln>
              <a:solidFill>
                <a:srgbClr val="685C45"/>
              </a:solidFill>
              <a:effectLst/>
              <a:uLnTx/>
              <a:uFillTx/>
              <a:latin typeface="Calibri Light"/>
              <a:ea typeface="+mn-ea"/>
              <a:cs typeface="Calibri Light"/>
            </a:endParaRPr>
          </a:p>
        </p:txBody>
      </p:sp>
      <p:sp>
        <p:nvSpPr>
          <p:cNvPr id="8" name="Rectangle 7">
            <a:extLst>
              <a:ext uri="{FF2B5EF4-FFF2-40B4-BE49-F238E27FC236}">
                <a16:creationId xmlns:a16="http://schemas.microsoft.com/office/drawing/2014/main" id="{4F333C62-D148-37CB-B037-B9FCFFB59179}"/>
              </a:ext>
            </a:extLst>
          </p:cNvPr>
          <p:cNvSpPr/>
          <p:nvPr/>
        </p:nvSpPr>
        <p:spPr>
          <a:xfrm>
            <a:off x="3905512" y="6227019"/>
            <a:ext cx="4392000" cy="540000"/>
          </a:xfrm>
          <a:prstGeom prst="rect">
            <a:avLst/>
          </a:prstGeom>
          <a:noFill/>
          <a:ln>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rPr>
              <a:t>*Unfortunately, on the night of the drive the rider deemed the weather to be too wet to risk taking his motorcycle along a diversion route with potentially poor road surfaces, so he drove his car instead</a:t>
            </a:r>
            <a:endParaRPr lang="en-GB"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6E18D7E-849C-B86E-3DDD-D39FA5DEAE89}"/>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60535" y="2823693"/>
            <a:ext cx="365760" cy="365760"/>
          </a:xfrm>
          <a:prstGeom prst="rect">
            <a:avLst/>
          </a:prstGeom>
        </p:spPr>
      </p:pic>
      <p:pic>
        <p:nvPicPr>
          <p:cNvPr id="12" name="Graphic 11" descr="Dim (Smaller Sun) with solid fill">
            <a:extLst>
              <a:ext uri="{FF2B5EF4-FFF2-40B4-BE49-F238E27FC236}">
                <a16:creationId xmlns:a16="http://schemas.microsoft.com/office/drawing/2014/main" id="{C097543C-3048-7793-81FC-593421115D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80823" y="3544450"/>
            <a:ext cx="528395" cy="528395"/>
          </a:xfrm>
          <a:prstGeom prst="rect">
            <a:avLst/>
          </a:prstGeom>
        </p:spPr>
      </p:pic>
      <p:pic>
        <p:nvPicPr>
          <p:cNvPr id="19" name="Graphic 18" descr="Moon and stars with solid fill">
            <a:extLst>
              <a:ext uri="{FF2B5EF4-FFF2-40B4-BE49-F238E27FC236}">
                <a16:creationId xmlns:a16="http://schemas.microsoft.com/office/drawing/2014/main" id="{29E1F09A-B811-70F3-696E-D6B4A00D69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56157" y="4342482"/>
            <a:ext cx="427998" cy="427998"/>
          </a:xfrm>
          <a:prstGeom prst="rect">
            <a:avLst/>
          </a:prstGeom>
        </p:spPr>
      </p:pic>
      <p:pic>
        <p:nvPicPr>
          <p:cNvPr id="20" name="Picture 19">
            <a:extLst>
              <a:ext uri="{FF2B5EF4-FFF2-40B4-BE49-F238E27FC236}">
                <a16:creationId xmlns:a16="http://schemas.microsoft.com/office/drawing/2014/main" id="{A1D1E74E-4C71-019E-0E54-F36300E7A5F1}"/>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52534" y="5115687"/>
            <a:ext cx="576000" cy="576000"/>
          </a:xfrm>
          <a:prstGeom prst="rect">
            <a:avLst/>
          </a:prstGeom>
        </p:spPr>
      </p:pic>
      <p:pic>
        <p:nvPicPr>
          <p:cNvPr id="3" name="Picture 4" descr="Image result for transport focus logo">
            <a:extLst>
              <a:ext uri="{FF2B5EF4-FFF2-40B4-BE49-F238E27FC236}">
                <a16:creationId xmlns:a16="http://schemas.microsoft.com/office/drawing/2014/main" id="{B254260D-E8B0-2746-DC6B-8708D88FAB6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71757" y="6443887"/>
            <a:ext cx="937137" cy="37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965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BB064-07B4-2E4D-A948-463D755C23C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629E28E-F6C0-C2E9-D4CA-A98403A7CB13}"/>
              </a:ext>
            </a:extLst>
          </p:cNvPr>
          <p:cNvPicPr>
            <a:picLocks noChangeAspect="1"/>
          </p:cNvPicPr>
          <p:nvPr/>
        </p:nvPicPr>
        <p:blipFill>
          <a:blip r:embed="rId2"/>
          <a:stretch>
            <a:fillRect/>
          </a:stretch>
        </p:blipFill>
        <p:spPr>
          <a:xfrm>
            <a:off x="6647276" y="2550421"/>
            <a:ext cx="4023772" cy="3564000"/>
          </a:xfrm>
          <a:prstGeom prst="rect">
            <a:avLst/>
          </a:prstGeom>
        </p:spPr>
      </p:pic>
      <p:pic>
        <p:nvPicPr>
          <p:cNvPr id="5" name="Picture 4">
            <a:extLst>
              <a:ext uri="{FF2B5EF4-FFF2-40B4-BE49-F238E27FC236}">
                <a16:creationId xmlns:a16="http://schemas.microsoft.com/office/drawing/2014/main" id="{5C55FBED-C541-2860-F7C8-DA3C0BEF7EAA}"/>
              </a:ext>
            </a:extLst>
          </p:cNvPr>
          <p:cNvPicPr>
            <a:picLocks noChangeAspect="1"/>
          </p:cNvPicPr>
          <p:nvPr/>
        </p:nvPicPr>
        <p:blipFill rotWithShape="1">
          <a:blip r:embed="rId3"/>
          <a:srcRect l="4805" t="6062" r="4680" b="4417"/>
          <a:stretch/>
        </p:blipFill>
        <p:spPr>
          <a:xfrm>
            <a:off x="1034600" y="2550424"/>
            <a:ext cx="4252490" cy="3564000"/>
          </a:xfrm>
          <a:prstGeom prst="rect">
            <a:avLst/>
          </a:prstGeom>
        </p:spPr>
      </p:pic>
      <p:sp>
        <p:nvSpPr>
          <p:cNvPr id="3" name="Slide Number Placeholder 2">
            <a:extLst>
              <a:ext uri="{FF2B5EF4-FFF2-40B4-BE49-F238E27FC236}">
                <a16:creationId xmlns:a16="http://schemas.microsoft.com/office/drawing/2014/main" id="{5EDD4D7D-9ED1-1ED8-01CC-71CD9A4274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685C45"/>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000" b="0" i="0" u="none" strike="noStrike" kern="1200" cap="none" spc="0" normalizeH="0" baseline="0" noProof="0">
              <a:ln>
                <a:noFill/>
              </a:ln>
              <a:solidFill>
                <a:srgbClr val="685C45"/>
              </a:solidFill>
              <a:effectLst/>
              <a:uLnTx/>
              <a:uFillTx/>
              <a:latin typeface="Calibri Light"/>
              <a:ea typeface="+mn-ea"/>
              <a:cs typeface="+mn-cs"/>
            </a:endParaRPr>
          </a:p>
        </p:txBody>
      </p:sp>
      <p:sp>
        <p:nvSpPr>
          <p:cNvPr id="4" name="object 2">
            <a:extLst>
              <a:ext uri="{FF2B5EF4-FFF2-40B4-BE49-F238E27FC236}">
                <a16:creationId xmlns:a16="http://schemas.microsoft.com/office/drawing/2014/main" id="{BFBB6FC1-775E-CDC9-A591-410F3B3791ED}"/>
              </a:ext>
            </a:extLst>
          </p:cNvPr>
          <p:cNvSpPr txBox="1">
            <a:spLocks/>
          </p:cNvSpPr>
          <p:nvPr/>
        </p:nvSpPr>
        <p:spPr>
          <a:xfrm>
            <a:off x="466749" y="339161"/>
            <a:ext cx="7344000" cy="468000"/>
          </a:xfrm>
          <a:prstGeom prst="rect">
            <a:avLst/>
          </a:prstGeom>
          <a:solidFill>
            <a:schemeClr val="bg1"/>
          </a:solid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Geographic coverage – group discussions and depths</a:t>
            </a:r>
            <a:endParaRPr kumimoji="0" lang="en-GB" sz="2800" b="0" i="0" u="none" strike="noStrike" kern="1200" cap="none" spc="0" normalizeH="0" baseline="0" noProof="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object 4">
            <a:extLst>
              <a:ext uri="{FF2B5EF4-FFF2-40B4-BE49-F238E27FC236}">
                <a16:creationId xmlns:a16="http://schemas.microsoft.com/office/drawing/2014/main" id="{06054CED-6043-B551-1F55-D6A56380C597}"/>
              </a:ext>
            </a:extLst>
          </p:cNvPr>
          <p:cNvSpPr txBox="1"/>
          <p:nvPr/>
        </p:nvSpPr>
        <p:spPr>
          <a:xfrm>
            <a:off x="466749" y="889985"/>
            <a:ext cx="11245826" cy="979627"/>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kumimoji="0" lang="en-GB" b="0" i="0" u="none" strike="noStrike" kern="1200" cap="none" spc="5" normalizeH="0" baseline="0" noProof="0" dirty="0">
                <a:ln>
                  <a:noFill/>
                </a:ln>
                <a:solidFill>
                  <a:srgbClr val="685C45"/>
                </a:solidFill>
                <a:effectLst/>
                <a:uLnTx/>
                <a:uFillTx/>
                <a:latin typeface="Calibri"/>
                <a:ea typeface="+mn-ea"/>
                <a:cs typeface="Calibri Light"/>
              </a:rPr>
              <a:t>Group discussion and depth interview recruitment was targeted on locations where a planned diversion on a motorway or major ‘A’ road has been, or still is, in place. However, those participating inevitably drew on broader experiences</a:t>
            </a:r>
          </a:p>
        </p:txBody>
      </p:sp>
      <p:sp>
        <p:nvSpPr>
          <p:cNvPr id="7" name="Rectangle: Rounded Corners 6">
            <a:extLst>
              <a:ext uri="{FF2B5EF4-FFF2-40B4-BE49-F238E27FC236}">
                <a16:creationId xmlns:a16="http://schemas.microsoft.com/office/drawing/2014/main" id="{FDB32264-3E0A-B18A-711A-6F167A80A900}"/>
              </a:ext>
            </a:extLst>
          </p:cNvPr>
          <p:cNvSpPr/>
          <p:nvPr/>
        </p:nvSpPr>
        <p:spPr>
          <a:xfrm>
            <a:off x="2314845" y="2052375"/>
            <a:ext cx="1692000" cy="3918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*Midlands</a:t>
            </a:r>
            <a:endParaRPr lang="en-GB" b="1" dirty="0"/>
          </a:p>
        </p:txBody>
      </p:sp>
      <p:sp>
        <p:nvSpPr>
          <p:cNvPr id="8" name="Rectangle: Rounded Corners 7">
            <a:extLst>
              <a:ext uri="{FF2B5EF4-FFF2-40B4-BE49-F238E27FC236}">
                <a16:creationId xmlns:a16="http://schemas.microsoft.com/office/drawing/2014/main" id="{E51AD75F-B61F-2BB1-1FC7-C0116A20F9F8}"/>
              </a:ext>
            </a:extLst>
          </p:cNvPr>
          <p:cNvSpPr/>
          <p:nvPr/>
        </p:nvSpPr>
        <p:spPr>
          <a:xfrm>
            <a:off x="7813162" y="2052375"/>
            <a:ext cx="1692000" cy="3918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East</a:t>
            </a:r>
            <a:endParaRPr lang="en-GB" b="1"/>
          </a:p>
        </p:txBody>
      </p:sp>
      <p:sp>
        <p:nvSpPr>
          <p:cNvPr id="9" name="Rectangle 8">
            <a:extLst>
              <a:ext uri="{FF2B5EF4-FFF2-40B4-BE49-F238E27FC236}">
                <a16:creationId xmlns:a16="http://schemas.microsoft.com/office/drawing/2014/main" id="{433972C7-2C4E-1678-BB87-4772A069D870}"/>
              </a:ext>
            </a:extLst>
          </p:cNvPr>
          <p:cNvSpPr/>
          <p:nvPr/>
        </p:nvSpPr>
        <p:spPr>
          <a:xfrm>
            <a:off x="10554512" y="6433457"/>
            <a:ext cx="914400" cy="3458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4" descr="Image result for transport focus logo">
            <a:extLst>
              <a:ext uri="{FF2B5EF4-FFF2-40B4-BE49-F238E27FC236}">
                <a16:creationId xmlns:a16="http://schemas.microsoft.com/office/drawing/2014/main" id="{1B707535-24DF-A2D9-75C4-F1DB584BB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21611" y="6434079"/>
            <a:ext cx="937137" cy="3748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9C81994-E864-8803-D5D4-2738A83A4C30}"/>
              </a:ext>
            </a:extLst>
          </p:cNvPr>
          <p:cNvSpPr/>
          <p:nvPr/>
        </p:nvSpPr>
        <p:spPr>
          <a:xfrm>
            <a:off x="964845" y="6370370"/>
            <a:ext cx="4392000" cy="374855"/>
          </a:xfrm>
          <a:prstGeom prst="rect">
            <a:avLst/>
          </a:prstGeom>
          <a:noFill/>
          <a:ln>
            <a:solidFill>
              <a:srgbClr val="7F7F7F"/>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050" dirty="0">
                <a:solidFill>
                  <a:schemeClr val="tx1"/>
                </a:solidFill>
              </a:rPr>
              <a:t>*Research focused specifically on the</a:t>
            </a:r>
            <a:r>
              <a:rPr lang="en-US" sz="1050" b="1" dirty="0">
                <a:solidFill>
                  <a:schemeClr val="tx1"/>
                </a:solidFill>
              </a:rPr>
              <a:t> East Midlands </a:t>
            </a:r>
            <a:r>
              <a:rPr lang="en-US" sz="1050" dirty="0">
                <a:solidFill>
                  <a:schemeClr val="tx1"/>
                </a:solidFill>
              </a:rPr>
              <a:t>i.e. Derbyshire, Leicestershire, Northamptonshire and Nottinghamshire</a:t>
            </a:r>
            <a:endParaRPr lang="en-GB" sz="1050" dirty="0">
              <a:solidFill>
                <a:schemeClr val="tx1"/>
              </a:solidFill>
            </a:endParaRPr>
          </a:p>
        </p:txBody>
      </p:sp>
    </p:spTree>
    <p:extLst>
      <p:ext uri="{BB962C8B-B14F-4D97-AF65-F5344CB8AC3E}">
        <p14:creationId xmlns:p14="http://schemas.microsoft.com/office/powerpoint/2010/main" val="2714509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BB064-07B4-2E4D-A948-463D755C23C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DD4D7D-9ED1-1ED8-01CC-71CD9A4274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F188E-274D-49B2-AB27-2F89665B2F20}" type="slidenum">
              <a:rPr kumimoji="0" lang="en-GB" sz="1000" b="0" i="0" u="none" strike="noStrike" kern="1200" cap="none" spc="0" normalizeH="0" baseline="0" noProof="0" smtClean="0">
                <a:ln>
                  <a:noFill/>
                </a:ln>
                <a:solidFill>
                  <a:srgbClr val="685C45"/>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srgbClr val="685C45"/>
              </a:solidFill>
              <a:effectLst/>
              <a:uLnTx/>
              <a:uFillTx/>
              <a:latin typeface="Calibri Light"/>
              <a:ea typeface="+mn-ea"/>
              <a:cs typeface="+mn-cs"/>
            </a:endParaRPr>
          </a:p>
        </p:txBody>
      </p:sp>
      <p:sp>
        <p:nvSpPr>
          <p:cNvPr id="4" name="object 2">
            <a:extLst>
              <a:ext uri="{FF2B5EF4-FFF2-40B4-BE49-F238E27FC236}">
                <a16:creationId xmlns:a16="http://schemas.microsoft.com/office/drawing/2014/main" id="{BFBB6FC1-775E-CDC9-A591-410F3B3791ED}"/>
              </a:ext>
            </a:extLst>
          </p:cNvPr>
          <p:cNvSpPr txBox="1">
            <a:spLocks/>
          </p:cNvSpPr>
          <p:nvPr/>
        </p:nvSpPr>
        <p:spPr>
          <a:xfrm>
            <a:off x="466749" y="339161"/>
            <a:ext cx="7881092" cy="443711"/>
          </a:xfrm>
          <a:prstGeom prst="rect">
            <a:avLst/>
          </a:prstGeom>
          <a:solidFill>
            <a:schemeClr val="bg1"/>
          </a:solidFill>
        </p:spPr>
        <p:txBody>
          <a:bodyPr vert="horz" wrap="square" lIns="0" tIns="12700" rIns="0" bIns="0" rtlCol="0">
            <a:spAutoFit/>
          </a:bodyPr>
          <a:lstStyle>
            <a:lvl1pPr algn="l" defTabSz="457200" rtl="0" eaLnBrk="0" fontAlgn="base" hangingPunct="0">
              <a:spcBef>
                <a:spcPct val="0"/>
              </a:spcBef>
              <a:spcAft>
                <a:spcPct val="0"/>
              </a:spcAft>
              <a:defRPr sz="2400" kern="1200">
                <a:solidFill>
                  <a:schemeClr val="bg1"/>
                </a:solidFill>
                <a:latin typeface="Corbel"/>
                <a:ea typeface="Corbel" pitchFamily="34" charset="0"/>
                <a:cs typeface="Corbel"/>
              </a:defRPr>
            </a:lvl1pPr>
            <a:lvl2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2pPr>
            <a:lvl3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3pPr>
            <a:lvl4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4pPr>
            <a:lvl5pPr algn="l" defTabSz="457200" rtl="0" eaLnBrk="0" fontAlgn="base" hangingPunct="0">
              <a:spcBef>
                <a:spcPct val="0"/>
              </a:spcBef>
              <a:spcAft>
                <a:spcPct val="0"/>
              </a:spcAft>
              <a:defRPr sz="2400">
                <a:solidFill>
                  <a:schemeClr val="bg1"/>
                </a:solidFill>
                <a:latin typeface="Corbel" pitchFamily="34" charset="0"/>
                <a:ea typeface="Corbel" pitchFamily="34" charset="0"/>
                <a:cs typeface="Corbel" pitchFamily="34" charset="0"/>
              </a:defRPr>
            </a:lvl5pPr>
            <a:lvl6pPr marL="4572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6pPr>
            <a:lvl7pPr marL="9144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7pPr>
            <a:lvl8pPr marL="13716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8pPr>
            <a:lvl9pPr marL="1828800" algn="l" defTabSz="457200" rtl="0" fontAlgn="base">
              <a:spcBef>
                <a:spcPct val="0"/>
              </a:spcBef>
              <a:spcAft>
                <a:spcPct val="0"/>
              </a:spcAft>
              <a:defRPr sz="2400">
                <a:solidFill>
                  <a:schemeClr val="bg1"/>
                </a:solidFill>
                <a:latin typeface="Corbel" pitchFamily="34" charset="0"/>
                <a:ea typeface="Corbel" pitchFamily="34" charset="0"/>
                <a:cs typeface="Corbel"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35" normalizeH="0" baseline="0" noProof="0" dirty="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rPr>
              <a:t>Journeys made that involved a diversion</a:t>
            </a:r>
            <a:endParaRPr kumimoji="0" lang="en-GB" sz="2800" b="0" i="0" u="none" strike="noStrike" kern="1200" cap="none" spc="0" normalizeH="0" baseline="0" noProof="0" dirty="0">
              <a:ln>
                <a:noFill/>
              </a:ln>
              <a:solidFill>
                <a:srgbClr val="FF52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object 4">
            <a:extLst>
              <a:ext uri="{FF2B5EF4-FFF2-40B4-BE49-F238E27FC236}">
                <a16:creationId xmlns:a16="http://schemas.microsoft.com/office/drawing/2014/main" id="{06054CED-6043-B551-1F55-D6A56380C597}"/>
              </a:ext>
            </a:extLst>
          </p:cNvPr>
          <p:cNvSpPr txBox="1"/>
          <p:nvPr/>
        </p:nvSpPr>
        <p:spPr>
          <a:xfrm>
            <a:off x="466749" y="739673"/>
            <a:ext cx="11245826" cy="1322093"/>
          </a:xfrm>
          <a:prstGeom prst="rect">
            <a:avLst/>
          </a:prstGeom>
        </p:spPr>
        <p:txBody>
          <a:bodyPr vert="horz" wrap="square" lIns="0" tIns="12065" rIns="0" bIns="0" rtlCol="0">
            <a:spAutoFit/>
          </a:bodyPr>
          <a:lstStyle/>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lang="en-GB" spc="5" dirty="0">
                <a:latin typeface="Calibri"/>
                <a:cs typeface="Calibri Light"/>
              </a:rPr>
              <a:t>Journey-specific interviewees were assigned a specific journey to make. They recorded their journey using dashcam, which also captured verbal comments made at the time. Recordings were subsequently uploaded by the driver and an interview conducted with each within 24 hours of the journey</a:t>
            </a:r>
          </a:p>
          <a:p>
            <a:pPr marL="12065" marR="229235" lvl="0" indent="0" algn="l" defTabSz="914400" rtl="0" eaLnBrk="1" fontAlgn="auto" latinLnBrk="0" hangingPunct="1">
              <a:lnSpc>
                <a:spcPct val="119300"/>
              </a:lnSpc>
              <a:spcBef>
                <a:spcPts val="95"/>
              </a:spcBef>
              <a:spcAft>
                <a:spcPts val="0"/>
              </a:spcAft>
              <a:buClr>
                <a:srgbClr val="FF5200"/>
              </a:buClr>
              <a:buSzTx/>
              <a:buFontTx/>
              <a:buNone/>
              <a:tabLst>
                <a:tab pos="299085" algn="l"/>
                <a:tab pos="299720" algn="l"/>
              </a:tabLst>
              <a:defRPr/>
            </a:pPr>
            <a:r>
              <a:rPr lang="en-GB" spc="5" dirty="0">
                <a:latin typeface="Calibri"/>
                <a:cs typeface="Calibri Light"/>
              </a:rPr>
              <a:t>The journeys made are shown below (as they would have been made if there were no diversion)</a:t>
            </a:r>
          </a:p>
        </p:txBody>
      </p:sp>
      <p:pic>
        <p:nvPicPr>
          <p:cNvPr id="2" name="Picture 1">
            <a:extLst>
              <a:ext uri="{FF2B5EF4-FFF2-40B4-BE49-F238E27FC236}">
                <a16:creationId xmlns:a16="http://schemas.microsoft.com/office/drawing/2014/main" id="{0581982A-9BA9-9B5B-CDCA-144D93668147}"/>
              </a:ext>
            </a:extLst>
          </p:cNvPr>
          <p:cNvPicPr>
            <a:picLocks noChangeAspect="1"/>
          </p:cNvPicPr>
          <p:nvPr/>
        </p:nvPicPr>
        <p:blipFill>
          <a:blip r:embed="rId2"/>
          <a:stretch>
            <a:fillRect/>
          </a:stretch>
        </p:blipFill>
        <p:spPr>
          <a:xfrm>
            <a:off x="1617219" y="2628262"/>
            <a:ext cx="1238153" cy="1656000"/>
          </a:xfrm>
          <a:prstGeom prst="rect">
            <a:avLst/>
          </a:prstGeom>
        </p:spPr>
      </p:pic>
      <p:sp>
        <p:nvSpPr>
          <p:cNvPr id="7" name="TextBox 6">
            <a:extLst>
              <a:ext uri="{FF2B5EF4-FFF2-40B4-BE49-F238E27FC236}">
                <a16:creationId xmlns:a16="http://schemas.microsoft.com/office/drawing/2014/main" id="{D5D60C55-E91A-DCB4-AEBB-AE5ECC079FB0}"/>
              </a:ext>
            </a:extLst>
          </p:cNvPr>
          <p:cNvSpPr txBox="1"/>
          <p:nvPr/>
        </p:nvSpPr>
        <p:spPr>
          <a:xfrm>
            <a:off x="840484" y="2234465"/>
            <a:ext cx="2791622" cy="338554"/>
          </a:xfrm>
          <a:prstGeom prst="rect">
            <a:avLst/>
          </a:prstGeom>
          <a:noFill/>
        </p:spPr>
        <p:txBody>
          <a:bodyPr wrap="square">
            <a:spAutoFit/>
          </a:bodyPr>
          <a:lstStyle/>
          <a:p>
            <a:pPr algn="ctr"/>
            <a:r>
              <a:rPr lang="en-GB" sz="1600" b="1" dirty="0">
                <a:solidFill>
                  <a:schemeClr val="accent1"/>
                </a:solidFill>
                <a:effectLst/>
                <a:latin typeface="Calibri Light" panose="020F0302020204030204" pitchFamily="34" charset="0"/>
                <a:ea typeface="Calibri" panose="020F0502020204030204" pitchFamily="34" charset="0"/>
              </a:rPr>
              <a:t>2</a:t>
            </a:r>
            <a:r>
              <a:rPr lang="en-GB" sz="1600" b="1" dirty="0">
                <a:effectLst/>
                <a:latin typeface="Calibri Light" panose="020F0302020204030204" pitchFamily="34" charset="0"/>
                <a:ea typeface="Calibri" panose="020F0502020204030204" pitchFamily="34" charset="0"/>
              </a:rPr>
              <a:t> x A1: Biggleswade to Baldock</a:t>
            </a:r>
            <a:endParaRPr lang="en-GB" sz="1600" dirty="0"/>
          </a:p>
        </p:txBody>
      </p:sp>
      <p:pic>
        <p:nvPicPr>
          <p:cNvPr id="11" name="Picture 10">
            <a:extLst>
              <a:ext uri="{FF2B5EF4-FFF2-40B4-BE49-F238E27FC236}">
                <a16:creationId xmlns:a16="http://schemas.microsoft.com/office/drawing/2014/main" id="{A3581F42-07B4-341D-4985-CF8ABD099A79}"/>
              </a:ext>
            </a:extLst>
          </p:cNvPr>
          <p:cNvPicPr>
            <a:picLocks noChangeAspect="1"/>
          </p:cNvPicPr>
          <p:nvPr/>
        </p:nvPicPr>
        <p:blipFill>
          <a:blip r:embed="rId3"/>
          <a:stretch>
            <a:fillRect/>
          </a:stretch>
        </p:blipFill>
        <p:spPr>
          <a:xfrm>
            <a:off x="5121623" y="2826262"/>
            <a:ext cx="2005527" cy="1260000"/>
          </a:xfrm>
          <a:prstGeom prst="rect">
            <a:avLst/>
          </a:prstGeom>
        </p:spPr>
      </p:pic>
      <p:pic>
        <p:nvPicPr>
          <p:cNvPr id="12" name="Picture 11">
            <a:extLst>
              <a:ext uri="{FF2B5EF4-FFF2-40B4-BE49-F238E27FC236}">
                <a16:creationId xmlns:a16="http://schemas.microsoft.com/office/drawing/2014/main" id="{516013D7-7439-8BCB-B29D-2641AD21DDD4}"/>
              </a:ext>
            </a:extLst>
          </p:cNvPr>
          <p:cNvPicPr>
            <a:picLocks noChangeAspect="1"/>
          </p:cNvPicPr>
          <p:nvPr/>
        </p:nvPicPr>
        <p:blipFill>
          <a:blip r:embed="rId4"/>
          <a:stretch>
            <a:fillRect/>
          </a:stretch>
        </p:blipFill>
        <p:spPr>
          <a:xfrm>
            <a:off x="8903588" y="2736262"/>
            <a:ext cx="1971320" cy="1440000"/>
          </a:xfrm>
          <a:prstGeom prst="rect">
            <a:avLst/>
          </a:prstGeom>
        </p:spPr>
      </p:pic>
      <p:sp>
        <p:nvSpPr>
          <p:cNvPr id="13" name="TextBox 12">
            <a:extLst>
              <a:ext uri="{FF2B5EF4-FFF2-40B4-BE49-F238E27FC236}">
                <a16:creationId xmlns:a16="http://schemas.microsoft.com/office/drawing/2014/main" id="{7018888A-92AC-75DF-3C59-5CBF5F8CEE05}"/>
              </a:ext>
            </a:extLst>
          </p:cNvPr>
          <p:cNvSpPr txBox="1"/>
          <p:nvPr/>
        </p:nvSpPr>
        <p:spPr>
          <a:xfrm>
            <a:off x="4486385" y="2403404"/>
            <a:ext cx="3276000" cy="338400"/>
          </a:xfrm>
          <a:prstGeom prst="rect">
            <a:avLst/>
          </a:prstGeom>
          <a:noFill/>
        </p:spPr>
        <p:txBody>
          <a:bodyPr wrap="square">
            <a:spAutoFit/>
          </a:bodyPr>
          <a:lstStyle/>
          <a:p>
            <a:pPr algn="ctr"/>
            <a:r>
              <a:rPr lang="en-GB" sz="1600" b="1" dirty="0">
                <a:solidFill>
                  <a:schemeClr val="accent1"/>
                </a:solidFill>
                <a:latin typeface="Calibri Light" panose="020F0302020204030204" pitchFamily="34" charset="0"/>
                <a:ea typeface="Calibri" panose="020F0502020204030204" pitchFamily="34" charset="0"/>
              </a:rPr>
              <a:t>3</a:t>
            </a:r>
            <a:r>
              <a:rPr lang="en-GB" sz="1600" b="1" dirty="0">
                <a:effectLst/>
                <a:latin typeface="Calibri Light" panose="020F0302020204030204" pitchFamily="34" charset="0"/>
                <a:ea typeface="Calibri" panose="020F0502020204030204" pitchFamily="34" charset="0"/>
              </a:rPr>
              <a:t> x A11: Wymondham to Attleborough</a:t>
            </a:r>
            <a:endParaRPr lang="en-GB" sz="1600" dirty="0"/>
          </a:p>
        </p:txBody>
      </p:sp>
      <p:sp>
        <p:nvSpPr>
          <p:cNvPr id="14" name="TextBox 13">
            <a:extLst>
              <a:ext uri="{FF2B5EF4-FFF2-40B4-BE49-F238E27FC236}">
                <a16:creationId xmlns:a16="http://schemas.microsoft.com/office/drawing/2014/main" id="{E8756D2E-315B-2EC3-3C38-AB9081F89199}"/>
              </a:ext>
            </a:extLst>
          </p:cNvPr>
          <p:cNvSpPr txBox="1"/>
          <p:nvPr/>
        </p:nvSpPr>
        <p:spPr>
          <a:xfrm>
            <a:off x="8493437" y="2341336"/>
            <a:ext cx="2791622" cy="338554"/>
          </a:xfrm>
          <a:prstGeom prst="rect">
            <a:avLst/>
          </a:prstGeom>
          <a:noFill/>
        </p:spPr>
        <p:txBody>
          <a:bodyPr wrap="square">
            <a:spAutoFit/>
          </a:bodyPr>
          <a:lstStyle/>
          <a:p>
            <a:pPr algn="ctr"/>
            <a:r>
              <a:rPr lang="en-GB" sz="1600" b="1" dirty="0">
                <a:solidFill>
                  <a:schemeClr val="accent1"/>
                </a:solidFill>
                <a:effectLst/>
                <a:latin typeface="Calibri Light" panose="020F0302020204030204" pitchFamily="34" charset="0"/>
                <a:ea typeface="Calibri" panose="020F0502020204030204" pitchFamily="34" charset="0"/>
              </a:rPr>
              <a:t>2</a:t>
            </a:r>
            <a:r>
              <a:rPr lang="en-GB" sz="1600" b="1" dirty="0">
                <a:effectLst/>
                <a:latin typeface="Calibri Light" panose="020F0302020204030204" pitchFamily="34" charset="0"/>
                <a:ea typeface="Calibri" panose="020F0502020204030204" pitchFamily="34" charset="0"/>
              </a:rPr>
              <a:t> x A5: Lutterworth to Hinckley</a:t>
            </a:r>
            <a:endParaRPr lang="en-GB" sz="1600" dirty="0"/>
          </a:p>
        </p:txBody>
      </p:sp>
      <p:pic>
        <p:nvPicPr>
          <p:cNvPr id="15" name="Picture 14" descr="A map with a blue line&#10;&#10;Description automatically generated">
            <a:extLst>
              <a:ext uri="{FF2B5EF4-FFF2-40B4-BE49-F238E27FC236}">
                <a16:creationId xmlns:a16="http://schemas.microsoft.com/office/drawing/2014/main" id="{1C658626-6F5D-B7C2-39F4-9C3F2086CEF9}"/>
              </a:ext>
            </a:extLst>
          </p:cNvPr>
          <p:cNvPicPr>
            <a:picLocks noChangeAspect="1"/>
          </p:cNvPicPr>
          <p:nvPr/>
        </p:nvPicPr>
        <p:blipFill>
          <a:blip r:embed="rId5"/>
          <a:stretch>
            <a:fillRect/>
          </a:stretch>
        </p:blipFill>
        <p:spPr>
          <a:xfrm>
            <a:off x="634295" y="4876685"/>
            <a:ext cx="3204000" cy="1183975"/>
          </a:xfrm>
          <a:prstGeom prst="rect">
            <a:avLst/>
          </a:prstGeom>
        </p:spPr>
      </p:pic>
      <p:sp>
        <p:nvSpPr>
          <p:cNvPr id="16" name="TextBox 15">
            <a:extLst>
              <a:ext uri="{FF2B5EF4-FFF2-40B4-BE49-F238E27FC236}">
                <a16:creationId xmlns:a16="http://schemas.microsoft.com/office/drawing/2014/main" id="{09DE742E-CA91-160D-28A1-31C0B3ABD8D9}"/>
              </a:ext>
            </a:extLst>
          </p:cNvPr>
          <p:cNvSpPr txBox="1"/>
          <p:nvPr/>
        </p:nvSpPr>
        <p:spPr>
          <a:xfrm>
            <a:off x="839703" y="4489041"/>
            <a:ext cx="2791622" cy="338554"/>
          </a:xfrm>
          <a:prstGeom prst="rect">
            <a:avLst/>
          </a:prstGeom>
          <a:noFill/>
        </p:spPr>
        <p:txBody>
          <a:bodyPr wrap="square">
            <a:spAutoFit/>
          </a:bodyPr>
          <a:lstStyle/>
          <a:p>
            <a:pPr algn="ctr"/>
            <a:r>
              <a:rPr lang="en-GB" sz="1600" b="1" dirty="0">
                <a:solidFill>
                  <a:schemeClr val="accent1"/>
                </a:solidFill>
                <a:effectLst/>
                <a:latin typeface="Calibri Light" panose="020F0302020204030204" pitchFamily="34" charset="0"/>
                <a:ea typeface="Calibri" panose="020F0502020204030204" pitchFamily="34" charset="0"/>
              </a:rPr>
              <a:t>2</a:t>
            </a:r>
            <a:r>
              <a:rPr lang="en-GB" sz="1600" b="1" dirty="0">
                <a:effectLst/>
                <a:latin typeface="Calibri Light" panose="020F0302020204030204" pitchFamily="34" charset="0"/>
                <a:ea typeface="Calibri" panose="020F0502020204030204" pitchFamily="34" charset="0"/>
              </a:rPr>
              <a:t> x A52: near Nottingham</a:t>
            </a:r>
            <a:endParaRPr lang="en-GB" sz="1600" dirty="0"/>
          </a:p>
        </p:txBody>
      </p:sp>
      <p:pic>
        <p:nvPicPr>
          <p:cNvPr id="17" name="Picture 16" descr="A map with a route&#10;&#10;Description automatically generated">
            <a:extLst>
              <a:ext uri="{FF2B5EF4-FFF2-40B4-BE49-F238E27FC236}">
                <a16:creationId xmlns:a16="http://schemas.microsoft.com/office/drawing/2014/main" id="{C0B28CB1-85B7-ADB1-81E3-FCB9309AA9C6}"/>
              </a:ext>
            </a:extLst>
          </p:cNvPr>
          <p:cNvPicPr>
            <a:picLocks noChangeAspect="1"/>
          </p:cNvPicPr>
          <p:nvPr/>
        </p:nvPicPr>
        <p:blipFill>
          <a:blip r:embed="rId6"/>
          <a:stretch>
            <a:fillRect/>
          </a:stretch>
        </p:blipFill>
        <p:spPr>
          <a:xfrm>
            <a:off x="5390839" y="4753899"/>
            <a:ext cx="1467093" cy="1440000"/>
          </a:xfrm>
          <a:prstGeom prst="rect">
            <a:avLst/>
          </a:prstGeom>
        </p:spPr>
      </p:pic>
      <p:sp>
        <p:nvSpPr>
          <p:cNvPr id="18" name="TextBox 17">
            <a:extLst>
              <a:ext uri="{FF2B5EF4-FFF2-40B4-BE49-F238E27FC236}">
                <a16:creationId xmlns:a16="http://schemas.microsoft.com/office/drawing/2014/main" id="{304ACC0A-FAD6-AC72-0021-F479D3A3D046}"/>
              </a:ext>
            </a:extLst>
          </p:cNvPr>
          <p:cNvSpPr txBox="1"/>
          <p:nvPr/>
        </p:nvSpPr>
        <p:spPr>
          <a:xfrm>
            <a:off x="4728576" y="4384695"/>
            <a:ext cx="2791622" cy="338554"/>
          </a:xfrm>
          <a:prstGeom prst="rect">
            <a:avLst/>
          </a:prstGeom>
          <a:noFill/>
        </p:spPr>
        <p:txBody>
          <a:bodyPr wrap="square">
            <a:spAutoFit/>
          </a:bodyPr>
          <a:lstStyle/>
          <a:p>
            <a:pPr algn="ctr"/>
            <a:r>
              <a:rPr lang="en-GB" sz="1600" b="1" dirty="0">
                <a:solidFill>
                  <a:schemeClr val="accent1"/>
                </a:solidFill>
                <a:effectLst/>
                <a:latin typeface="Calibri Light" panose="020F0302020204030204" pitchFamily="34" charset="0"/>
                <a:ea typeface="Calibri" panose="020F0502020204030204" pitchFamily="34" charset="0"/>
              </a:rPr>
              <a:t>2</a:t>
            </a:r>
            <a:r>
              <a:rPr lang="en-GB" sz="1600" b="1" dirty="0">
                <a:effectLst/>
                <a:latin typeface="Calibri Light" panose="020F0302020204030204" pitchFamily="34" charset="0"/>
                <a:ea typeface="Calibri" panose="020F0502020204030204" pitchFamily="34" charset="0"/>
              </a:rPr>
              <a:t> x M11: near Harlow</a:t>
            </a:r>
            <a:endParaRPr lang="en-GB" sz="1600" dirty="0"/>
          </a:p>
        </p:txBody>
      </p:sp>
      <p:pic>
        <p:nvPicPr>
          <p:cNvPr id="19" name="Picture 18">
            <a:extLst>
              <a:ext uri="{FF2B5EF4-FFF2-40B4-BE49-F238E27FC236}">
                <a16:creationId xmlns:a16="http://schemas.microsoft.com/office/drawing/2014/main" id="{8735BBB9-87B4-F4BC-119A-CB08441E0155}"/>
              </a:ext>
            </a:extLst>
          </p:cNvPr>
          <p:cNvPicPr>
            <a:picLocks noChangeAspect="1"/>
          </p:cNvPicPr>
          <p:nvPr/>
        </p:nvPicPr>
        <p:blipFill>
          <a:blip r:embed="rId7"/>
          <a:stretch>
            <a:fillRect/>
          </a:stretch>
        </p:blipFill>
        <p:spPr>
          <a:xfrm>
            <a:off x="8919786" y="4828041"/>
            <a:ext cx="1944000" cy="1323675"/>
          </a:xfrm>
          <a:prstGeom prst="rect">
            <a:avLst/>
          </a:prstGeom>
        </p:spPr>
      </p:pic>
      <p:sp>
        <p:nvSpPr>
          <p:cNvPr id="20" name="TextBox 19">
            <a:extLst>
              <a:ext uri="{FF2B5EF4-FFF2-40B4-BE49-F238E27FC236}">
                <a16:creationId xmlns:a16="http://schemas.microsoft.com/office/drawing/2014/main" id="{6BADEF45-283F-9B0A-3D02-56C9276EF887}"/>
              </a:ext>
            </a:extLst>
          </p:cNvPr>
          <p:cNvSpPr txBox="1"/>
          <p:nvPr/>
        </p:nvSpPr>
        <p:spPr>
          <a:xfrm>
            <a:off x="8493437" y="4459788"/>
            <a:ext cx="2791622" cy="338554"/>
          </a:xfrm>
          <a:prstGeom prst="rect">
            <a:avLst/>
          </a:prstGeom>
          <a:noFill/>
        </p:spPr>
        <p:txBody>
          <a:bodyPr wrap="square">
            <a:spAutoFit/>
          </a:bodyPr>
          <a:lstStyle/>
          <a:p>
            <a:pPr algn="ctr"/>
            <a:r>
              <a:rPr lang="en-GB" sz="1600" b="1" dirty="0">
                <a:solidFill>
                  <a:schemeClr val="accent1"/>
                </a:solidFill>
                <a:latin typeface="Calibri Light" panose="020F0302020204030204" pitchFamily="34" charset="0"/>
                <a:ea typeface="Calibri" panose="020F0502020204030204" pitchFamily="34" charset="0"/>
              </a:rPr>
              <a:t>4</a:t>
            </a:r>
            <a:r>
              <a:rPr lang="en-GB" sz="1600" b="1" dirty="0">
                <a:effectLst/>
                <a:latin typeface="Calibri Light" panose="020F0302020204030204" pitchFamily="34" charset="0"/>
                <a:ea typeface="Calibri" panose="020F0502020204030204" pitchFamily="34" charset="0"/>
              </a:rPr>
              <a:t> x M25: near Woking</a:t>
            </a:r>
            <a:endParaRPr lang="en-GB" sz="1600" dirty="0"/>
          </a:p>
        </p:txBody>
      </p:sp>
      <p:cxnSp>
        <p:nvCxnSpPr>
          <p:cNvPr id="21" name="Straight Connector 20">
            <a:extLst>
              <a:ext uri="{FF2B5EF4-FFF2-40B4-BE49-F238E27FC236}">
                <a16:creationId xmlns:a16="http://schemas.microsoft.com/office/drawing/2014/main" id="{BE025C29-5CF2-7EA3-7524-1A9F01950BA0}"/>
              </a:ext>
            </a:extLst>
          </p:cNvPr>
          <p:cNvCxnSpPr>
            <a:cxnSpLocks/>
          </p:cNvCxnSpPr>
          <p:nvPr/>
        </p:nvCxnSpPr>
        <p:spPr>
          <a:xfrm flipV="1">
            <a:off x="466748" y="4358933"/>
            <a:ext cx="10908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A2B2D5-094E-762A-D9DC-D42C8E7CC15C}"/>
              </a:ext>
            </a:extLst>
          </p:cNvPr>
          <p:cNvCxnSpPr>
            <a:cxnSpLocks/>
          </p:cNvCxnSpPr>
          <p:nvPr/>
        </p:nvCxnSpPr>
        <p:spPr>
          <a:xfrm>
            <a:off x="4399008" y="2087470"/>
            <a:ext cx="0" cy="414000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1920CF-914E-2E47-7214-4F2BB025F324}"/>
              </a:ext>
            </a:extLst>
          </p:cNvPr>
          <p:cNvCxnSpPr>
            <a:cxnSpLocks/>
          </p:cNvCxnSpPr>
          <p:nvPr/>
        </p:nvCxnSpPr>
        <p:spPr>
          <a:xfrm>
            <a:off x="8147236" y="2087470"/>
            <a:ext cx="0" cy="414000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0393675-2B90-80BA-DA63-50716461B8DC}"/>
              </a:ext>
            </a:extLst>
          </p:cNvPr>
          <p:cNvSpPr/>
          <p:nvPr/>
        </p:nvSpPr>
        <p:spPr>
          <a:xfrm>
            <a:off x="466749" y="6321073"/>
            <a:ext cx="9144000" cy="432000"/>
          </a:xfrm>
          <a:prstGeom prst="rect">
            <a:avLst/>
          </a:prstGeom>
          <a:noFill/>
          <a:ln>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solidFill>
                  <a:schemeClr val="tx1"/>
                </a:solidFill>
              </a:rPr>
              <a:t>Driver safety was of utmost importance at all times. If at any point a driver felt uncomfortable or unsafe on their journey, they were instructed to safely pull over to reorient themselves. If at any point the driver felt lost on their journey, they were instructed to use their preferred GPS device to aid navigation</a:t>
            </a:r>
            <a:endParaRPr lang="en-GB" sz="1050" dirty="0">
              <a:solidFill>
                <a:schemeClr val="tx1"/>
              </a:solidFill>
            </a:endParaRPr>
          </a:p>
        </p:txBody>
      </p:sp>
    </p:spTree>
    <p:extLst>
      <p:ext uri="{BB962C8B-B14F-4D97-AF65-F5344CB8AC3E}">
        <p14:creationId xmlns:p14="http://schemas.microsoft.com/office/powerpoint/2010/main" val="2563692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47004" y="2868590"/>
            <a:ext cx="3924000" cy="1120820"/>
          </a:xfrm>
          <a:prstGeom prst="rect">
            <a:avLst/>
          </a:prstGeom>
        </p:spPr>
        <p:txBody>
          <a:bodyPr vert="horz" wrap="square" lIns="0" tIns="12700" rIns="0" bIns="0" rtlCol="0">
            <a:spAutoFit/>
          </a:bodyPr>
          <a:lstStyle/>
          <a:p>
            <a:pPr marL="12700">
              <a:lnSpc>
                <a:spcPct val="100000"/>
              </a:lnSpc>
              <a:spcBef>
                <a:spcPts val="100"/>
              </a:spcBef>
            </a:pPr>
            <a:r>
              <a:rPr lang="en-US" spc="-45" dirty="0"/>
              <a:t>Drivers’ current frustrations</a:t>
            </a:r>
            <a:endParaRPr spc="-50" dirty="0"/>
          </a:p>
        </p:txBody>
      </p:sp>
    </p:spTree>
    <p:extLst>
      <p:ext uri="{BB962C8B-B14F-4D97-AF65-F5344CB8AC3E}">
        <p14:creationId xmlns:p14="http://schemas.microsoft.com/office/powerpoint/2010/main" val="2130006396"/>
      </p:ext>
    </p:extLst>
  </p:cSld>
  <p:clrMapOvr>
    <a:masterClrMapping/>
  </p:clrMapOvr>
</p:sld>
</file>

<file path=ppt/theme/theme1.xml><?xml version="1.0" encoding="utf-8"?>
<a:theme xmlns:a="http://schemas.openxmlformats.org/drawingml/2006/main" name="Illuminas Proposal &amp; Debrief (Mar 2017)">
  <a:themeElements>
    <a:clrScheme name="Illuminas">
      <a:dk1>
        <a:srgbClr val="685C45"/>
      </a:dk1>
      <a:lt1>
        <a:sysClr val="window" lastClr="FFFFFF"/>
      </a:lt1>
      <a:dk2>
        <a:srgbClr val="7DC242"/>
      </a:dk2>
      <a:lt2>
        <a:srgbClr val="B6003C"/>
      </a:lt2>
      <a:accent1>
        <a:srgbClr val="FF5200"/>
      </a:accent1>
      <a:accent2>
        <a:srgbClr val="009B91"/>
      </a:accent2>
      <a:accent3>
        <a:srgbClr val="FFBC00"/>
      </a:accent3>
      <a:accent4>
        <a:srgbClr val="8A816B"/>
      </a:accent4>
      <a:accent5>
        <a:srgbClr val="F4000A"/>
      </a:accent5>
      <a:accent6>
        <a:srgbClr val="23BFE2"/>
      </a:accent6>
      <a:hlink>
        <a:srgbClr val="B6003C"/>
      </a:hlink>
      <a:folHlink>
        <a:srgbClr val="7DC24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0" tIns="0" rIns="0" bIns="0" rtlCol="0" anchor="t" anchorCtr="0">
        <a:noAutofit/>
      </a:bodyPr>
      <a:lstStyle>
        <a:defPPr>
          <a:defRPr sz="1400" dirty="0" err="1" smtClean="0"/>
        </a:defPPr>
      </a:lstStyle>
    </a:txDef>
  </a:objectDefaults>
  <a:extraClrSchemeLst/>
  <a:extLst>
    <a:ext uri="{05A4C25C-085E-4340-85A3-A5531E510DB2}">
      <thm15:themeFamily xmlns:thm15="http://schemas.microsoft.com/office/thememl/2012/main" name="Presentation1" id="{3A10B5AE-2EE7-46FC-A27D-34B0FB169963}" vid="{A516FAEC-8A97-4763-896B-34886CF309C0}"/>
    </a:ext>
  </a:extLst>
</a:theme>
</file>

<file path=ppt/theme/theme2.xml><?xml version="1.0" encoding="utf-8"?>
<a:theme xmlns:a="http://schemas.openxmlformats.org/drawingml/2006/main" name="Illuminas Debrief Template 2014">
  <a:themeElements>
    <a:clrScheme name="Illuminas">
      <a:dk1>
        <a:srgbClr val="424546"/>
      </a:dk1>
      <a:lt1>
        <a:sysClr val="window" lastClr="FFFFFF"/>
      </a:lt1>
      <a:dk2>
        <a:srgbClr val="FB9C39"/>
      </a:dk2>
      <a:lt2>
        <a:srgbClr val="F8F6EB"/>
      </a:lt2>
      <a:accent1>
        <a:srgbClr val="3ED0CB"/>
      </a:accent1>
      <a:accent2>
        <a:srgbClr val="169C99"/>
      </a:accent2>
      <a:accent3>
        <a:srgbClr val="8AAFB2"/>
      </a:accent3>
      <a:accent4>
        <a:srgbClr val="ACDADA"/>
      </a:accent4>
      <a:accent5>
        <a:srgbClr val="AAA8A6"/>
      </a:accent5>
      <a:accent6>
        <a:srgbClr val="FFB84B"/>
      </a:accent6>
      <a:hlink>
        <a:srgbClr val="3ED0CB"/>
      </a:hlink>
      <a:folHlink>
        <a:srgbClr val="FB9C39"/>
      </a:folHlink>
    </a:clrScheme>
    <a:fontScheme name="Custom 2">
      <a:majorFont>
        <a:latin typeface="Ebrima"/>
        <a:ea typeface=""/>
        <a:cs typeface=""/>
      </a:majorFont>
      <a:minorFont>
        <a:latin typeface="Ebri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lluminas Debrief Template 2014.potx" id="{2B67F699-F52C-4B52-B6FA-6FA310E17F02}" vid="{9731D956-1513-4297-AB00-98C97E4A6F4C}"/>
    </a:ext>
  </a:extLst>
</a:theme>
</file>

<file path=ppt/theme/theme3.xml><?xml version="1.0" encoding="utf-8"?>
<a:theme xmlns:a="http://schemas.openxmlformats.org/drawingml/2006/main" name="Office Theme">
  <a:themeElements>
    <a:clrScheme name="Illuminas">
      <a:dk1>
        <a:srgbClr val="685C45"/>
      </a:dk1>
      <a:lt1>
        <a:sysClr val="window" lastClr="FFFFFF"/>
      </a:lt1>
      <a:dk2>
        <a:srgbClr val="7DC242"/>
      </a:dk2>
      <a:lt2>
        <a:srgbClr val="B6003C"/>
      </a:lt2>
      <a:accent1>
        <a:srgbClr val="FF5200"/>
      </a:accent1>
      <a:accent2>
        <a:srgbClr val="009B91"/>
      </a:accent2>
      <a:accent3>
        <a:srgbClr val="FFBC00"/>
      </a:accent3>
      <a:accent4>
        <a:srgbClr val="8A816B"/>
      </a:accent4>
      <a:accent5>
        <a:srgbClr val="F4000A"/>
      </a:accent5>
      <a:accent6>
        <a:srgbClr val="23BFE2"/>
      </a:accent6>
      <a:hlink>
        <a:srgbClr val="B6003C"/>
      </a:hlink>
      <a:folHlink>
        <a:srgbClr val="7DC24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0" tIns="0" rIns="0" bIns="0" rtlCol="0" anchor="t" anchorCtr="0">
        <a:noAutofit/>
      </a:bodyPr>
      <a:lstStyle>
        <a:defPPr>
          <a:defRPr sz="1400" dirty="0" err="1" smtClean="0"/>
        </a:defPPr>
      </a:lstStyle>
    </a:txDef>
  </a:objectDefaults>
  <a:extraClrSchemeLst/>
  <a:extLst>
    <a:ext uri="{05A4C25C-085E-4340-85A3-A5531E510DB2}">
      <thm15:themeFamily xmlns:thm15="http://schemas.microsoft.com/office/thememl/2012/main" name="Presentation2" id="{3D7E2BB9-A015-4CFF-8AD2-89F715363667}" vid="{0E2C5BE5-B60F-490B-9D60-0102980FF91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a7dc509-9add-4546-854c-76e8e77fb9a6" xsi:nil="true"/>
    <lcf76f155ced4ddcb4097134ff3c332f xmlns="bd1aff16-db9b-48c0-a2ca-d0d59b1ec5af">
      <Terms xmlns="http://schemas.microsoft.com/office/infopath/2007/PartnerControls"/>
    </lcf76f155ced4ddcb4097134ff3c332f>
    <_Flow_SignoffStatus xmlns="bd1aff16-db9b-48c0-a2ca-d0d59b1ec5af" xsi:nil="true"/>
    <SharedWithUsers xmlns="da7dc509-9add-4546-854c-76e8e77fb9a6">
      <UserInfo>
        <DisplayName>John Connaughton</DisplayName>
        <AccountId>15</AccountId>
        <AccountType/>
      </UserInfo>
      <UserInfo>
        <DisplayName>Andy Glazier</DisplayName>
        <AccountId>17</AccountId>
        <AccountType/>
      </UserInfo>
      <UserInfo>
        <DisplayName>Lucy McManus</DisplayName>
        <AccountId>2369</AccountId>
        <AccountType/>
      </UserInfo>
      <UserInfo>
        <DisplayName>Sarah Campbell</DisplayName>
        <AccountId>591</AccountId>
        <AccountType/>
      </UserInfo>
    </SharedWithUsers>
  </documentManagement>
</p:properties>
</file>

<file path=customXml/item2.xml><?xml version="1.0" encoding="utf-8"?>
<sisl xmlns:xsd="http://www.w3.org/2001/XMLSchema" xmlns:xsi="http://www.w3.org/2001/XMLSchema-instance" xmlns="http://www.boldonjames.com/2008/01/sie/internal/label" sislVersion="0" policy="9116fa40-5423-435b-af0e-537b495053a8" origin="userSelected">
  <element uid="id_classification_generalbusiness" value=""/>
</sisl>
</file>

<file path=customXml/item3.xml><?xml version="1.0" encoding="utf-8"?>
<ct:contentTypeSchema xmlns:ct="http://schemas.microsoft.com/office/2006/metadata/contentType" xmlns:ma="http://schemas.microsoft.com/office/2006/metadata/properties/metaAttributes" ct:_="" ma:_="" ma:contentTypeName="Document" ma:contentTypeID="0x010100D318B51D95C78B43BF8DDB055979EDC6" ma:contentTypeVersion="16" ma:contentTypeDescription="Create a new document." ma:contentTypeScope="" ma:versionID="0a19591cba6201f01f269415e03a7c10">
  <xsd:schema xmlns:xsd="http://www.w3.org/2001/XMLSchema" xmlns:xs="http://www.w3.org/2001/XMLSchema" xmlns:p="http://schemas.microsoft.com/office/2006/metadata/properties" xmlns:ns2="bd1aff16-db9b-48c0-a2ca-d0d59b1ec5af" xmlns:ns3="da7dc509-9add-4546-854c-76e8e77fb9a6" targetNamespace="http://schemas.microsoft.com/office/2006/metadata/properties" ma:root="true" ma:fieldsID="68ffd3e77eb740725a68bb399ddbaa8e" ns2:_="" ns3:_="">
    <xsd:import namespace="bd1aff16-db9b-48c0-a2ca-d0d59b1ec5af"/>
    <xsd:import namespace="da7dc509-9add-4546-854c-76e8e77fb9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2:MediaServiceObjectDetectorVersion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1aff16-db9b-48c0-a2ca-d0d59b1ec5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97a8f41-5b01-48a8-bf11-6b1c8f24d7b2"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descrip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7dc509-9add-4546-854c-76e8e77fb9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e81d8f1-91de-4af3-9dc3-233d164c541c}" ma:internalName="TaxCatchAll" ma:showField="CatchAllData" ma:web="da7dc509-9add-4546-854c-76e8e77fb9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22710B-E212-4012-BC5B-1A3AB91593E1}">
  <ds:schemaRefs>
    <ds:schemaRef ds:uri="http://schemas.openxmlformats.org/package/2006/metadata/core-properties"/>
    <ds:schemaRef ds:uri="http://schemas.microsoft.com/office/2006/documentManagement/types"/>
    <ds:schemaRef ds:uri="http://purl.org/dc/elements/1.1/"/>
    <ds:schemaRef ds:uri="bd1aff16-db9b-48c0-a2ca-d0d59b1ec5af"/>
    <ds:schemaRef ds:uri="http://schemas.microsoft.com/office/2006/metadata/properties"/>
    <ds:schemaRef ds:uri="http://www.w3.org/XML/1998/namespace"/>
    <ds:schemaRef ds:uri="http://purl.org/dc/dcmitype/"/>
    <ds:schemaRef ds:uri="http://schemas.microsoft.com/office/infopath/2007/PartnerControls"/>
    <ds:schemaRef ds:uri="da7dc509-9add-4546-854c-76e8e77fb9a6"/>
    <ds:schemaRef ds:uri="http://purl.org/dc/terms/"/>
  </ds:schemaRefs>
</ds:datastoreItem>
</file>

<file path=customXml/itemProps2.xml><?xml version="1.0" encoding="utf-8"?>
<ds:datastoreItem xmlns:ds="http://schemas.openxmlformats.org/officeDocument/2006/customXml" ds:itemID="{574C8359-435D-41B1-977B-C559CD11C7EB}">
  <ds:schemaRefs>
    <ds:schemaRef ds:uri="http://www.boldonjames.com/2008/01/sie/internal/label"/>
    <ds:schemaRef ds:uri="http://www.w3.org/2001/XMLSchema"/>
  </ds:schemaRefs>
</ds:datastoreItem>
</file>

<file path=customXml/itemProps3.xml><?xml version="1.0" encoding="utf-8"?>
<ds:datastoreItem xmlns:ds="http://schemas.openxmlformats.org/officeDocument/2006/customXml" ds:itemID="{074A4936-43A8-4E7E-AF73-1A14F8615171}">
  <ds:schemaRefs>
    <ds:schemaRef ds:uri="bd1aff16-db9b-48c0-a2ca-d0d59b1ec5af"/>
    <ds:schemaRef ds:uri="da7dc509-9add-4546-854c-76e8e77fb9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44310FD9-48AD-4CEE-A44B-FF796DE143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Illuminas Creds (Apr 2017)</Template>
  <TotalTime>9</TotalTime>
  <Words>7655</Words>
  <Application>Microsoft Office PowerPoint</Application>
  <PresentationFormat>Widescreen</PresentationFormat>
  <Paragraphs>441</Paragraphs>
  <Slides>42</Slides>
  <Notes>27</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42</vt:i4>
      </vt:variant>
    </vt:vector>
  </HeadingPairs>
  <TitlesOfParts>
    <vt:vector size="54" baseType="lpstr">
      <vt:lpstr>Arial</vt:lpstr>
      <vt:lpstr>arial unicode ms</vt:lpstr>
      <vt:lpstr>Calibri</vt:lpstr>
      <vt:lpstr>Calibri Light</vt:lpstr>
      <vt:lpstr>Corbel</vt:lpstr>
      <vt:lpstr>Ebrima</vt:lpstr>
      <vt:lpstr>Segoe UI</vt:lpstr>
      <vt:lpstr>Times New Roman</vt:lpstr>
      <vt:lpstr>Wingdings</vt:lpstr>
      <vt:lpstr>Illuminas Proposal &amp; Debrief (Mar 2017)</vt:lpstr>
      <vt:lpstr>Illuminas Debrief Template 2014</vt:lpstr>
      <vt:lpstr>Office Theme</vt:lpstr>
      <vt:lpstr>PowerPoint Presentation</vt:lpstr>
      <vt:lpstr>Background</vt:lpstr>
      <vt:lpstr>PowerPoint Presentation</vt:lpstr>
      <vt:lpstr>PowerPoint Presentation</vt:lpstr>
      <vt:lpstr>PowerPoint Presentation</vt:lpstr>
      <vt:lpstr>PowerPoint Presentation</vt:lpstr>
      <vt:lpstr>PowerPoint Presentation</vt:lpstr>
      <vt:lpstr>PowerPoint Presentation</vt:lpstr>
      <vt:lpstr>Drivers’ current frustrations</vt:lpstr>
      <vt:lpstr>PowerPoint Presentation</vt:lpstr>
      <vt:lpstr>PowerPoint Presentation</vt:lpstr>
      <vt:lpstr>Planning &amp; navigation</vt:lpstr>
      <vt:lpstr>PowerPoint Presentation</vt:lpstr>
      <vt:lpstr>PowerPoint Presentation</vt:lpstr>
      <vt:lpstr>PowerPoint Presentation</vt:lpstr>
      <vt:lpstr>Routes</vt:lpstr>
      <vt:lpstr>PowerPoint Presentation</vt:lpstr>
      <vt:lpstr>PowerPoint Presentation</vt:lpstr>
      <vt:lpstr>PowerPoint Presentation</vt:lpstr>
      <vt:lpstr>PowerPoint Presentation</vt:lpstr>
      <vt:lpstr>PowerPoint Presentation</vt:lpstr>
      <vt:lpstr>Timing</vt:lpstr>
      <vt:lpstr>PowerPoint Presentation</vt:lpstr>
      <vt:lpstr>PowerPoint Presentation</vt:lpstr>
      <vt:lpstr>PowerPoint Presentation</vt:lpstr>
      <vt:lpstr>Signage</vt:lpstr>
      <vt:lpstr>PowerPoint Presentation</vt:lpstr>
      <vt:lpstr>PowerPoint Presentation</vt:lpstr>
      <vt:lpstr>PowerPoint Presentation</vt:lpstr>
      <vt:lpstr>PowerPoint Presentation</vt:lpstr>
      <vt:lpstr>Information</vt:lpstr>
      <vt:lpstr>PowerPoint Presentation</vt:lpstr>
      <vt:lpstr>The emotional impact</vt:lpstr>
      <vt:lpstr>PowerPoint Presentation</vt:lpstr>
      <vt:lpstr>PowerPoint Presentation</vt:lpstr>
      <vt:lpstr>Conclusions</vt:lpstr>
      <vt:lpstr>PowerPoint Presentation</vt:lpstr>
      <vt:lpstr>PowerPoint Presentation</vt:lpstr>
      <vt:lpstr>PowerPoint Presentation</vt:lpstr>
      <vt:lpstr>Appendix</vt:lpstr>
      <vt:lpstr>PowerPoint Presentation</vt:lpstr>
      <vt:lpstr>PowerPoint Presentation</vt:lpstr>
    </vt:vector>
  </TitlesOfParts>
  <Manager>john.connaughton@illuminas.com</Manager>
  <Company>Illuminas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 Focus_SRN Diversions_Research Report</dc:title>
  <dc:creator>john.connaughton@illuminas.com</dc:creator>
  <cp:lastModifiedBy>Guy Dangerfield</cp:lastModifiedBy>
  <cp:revision>16</cp:revision>
  <cp:lastPrinted>2024-02-08T17:49:12Z</cp:lastPrinted>
  <dcterms:created xsi:type="dcterms:W3CDTF">2018-11-08T14:20:13Z</dcterms:created>
  <dcterms:modified xsi:type="dcterms:W3CDTF">2024-05-24T12:27:20Z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14153010</vt:lpwstr>
  </property>
  <property fmtid="{D5CDD505-2E9C-101B-9397-08002B2CF9AE}" pid="3" name="NXPowerLiteSettings">
    <vt:lpwstr>A74006B004C800</vt:lpwstr>
  </property>
  <property fmtid="{D5CDD505-2E9C-101B-9397-08002B2CF9AE}" pid="4" name="NXPowerLiteVersion">
    <vt:lpwstr>D6.2.12</vt:lpwstr>
  </property>
  <property fmtid="{D5CDD505-2E9C-101B-9397-08002B2CF9AE}" pid="5" name="docIndexRef">
    <vt:lpwstr>fa75a275-911b-4865-91d0-a3fcb2d81e03</vt:lpwstr>
  </property>
  <property fmtid="{D5CDD505-2E9C-101B-9397-08002B2CF9AE}" pid="6" name="bjSaver">
    <vt:lpwstr>Xv56V4D+CIoHl+8mF9waBl2FVMscEcCk</vt:lpwstr>
  </property>
  <property fmtid="{D5CDD505-2E9C-101B-9397-08002B2CF9AE}" pid="7" name="bjDocumentSecurityLabel">
    <vt:lpwstr>Internal</vt:lpwstr>
  </property>
  <property fmtid="{D5CDD505-2E9C-101B-9397-08002B2CF9AE}" pid="8" name="bjDocumentLabelXML">
    <vt:lpwstr>&lt;?xml version="1.0" encoding="us-ascii"?&gt;&lt;sisl xmlns:xsd="http://www.w3.org/2001/XMLSchema" xmlns:xsi="http://www.w3.org/2001/XMLSchema-instance" sislVersion="0" policy="9116fa40-5423-435b-af0e-537b495053a8" origin="userSelected" xmlns="http://www.boldonj</vt:lpwstr>
  </property>
  <property fmtid="{D5CDD505-2E9C-101B-9397-08002B2CF9AE}" pid="9" name="bjDocumentLabelXML-0">
    <vt:lpwstr>ames.com/2008/01/sie/internal/label"&gt;&lt;element uid="id_classification_generalbusiness" value="" /&gt;&lt;/sisl&gt;</vt:lpwstr>
  </property>
  <property fmtid="{D5CDD505-2E9C-101B-9397-08002B2CF9AE}" pid="10" name="ContentTypeId">
    <vt:lpwstr>0x010100D318B51D95C78B43BF8DDB055979EDC6</vt:lpwstr>
  </property>
  <property fmtid="{D5CDD505-2E9C-101B-9397-08002B2CF9AE}" pid="11" name="MediaServiceImageTags">
    <vt:lpwstr/>
  </property>
</Properties>
</file>