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77" r:id="rId2"/>
    <p:sldId id="278" r:id="rId3"/>
    <p:sldId id="319" r:id="rId4"/>
    <p:sldId id="274" r:id="rId5"/>
    <p:sldId id="271" r:id="rId6"/>
    <p:sldId id="352" r:id="rId7"/>
    <p:sldId id="338" r:id="rId8"/>
    <p:sldId id="337" r:id="rId9"/>
    <p:sldId id="294" r:id="rId10"/>
    <p:sldId id="289" r:id="rId11"/>
    <p:sldId id="346" r:id="rId12"/>
    <p:sldId id="329" r:id="rId13"/>
    <p:sldId id="290" r:id="rId14"/>
    <p:sldId id="348" r:id="rId15"/>
    <p:sldId id="350" r:id="rId16"/>
    <p:sldId id="349" r:id="rId17"/>
    <p:sldId id="335" r:id="rId18"/>
    <p:sldId id="343" r:id="rId19"/>
  </p:sldIdLst>
  <p:sldSz cx="9144000" cy="6858000" type="screen4x3"/>
  <p:notesSz cx="6724650"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9A50"/>
    <a:srgbClr val="90C0D0"/>
    <a:srgbClr val="4BAA61"/>
    <a:srgbClr val="139139"/>
    <a:srgbClr val="0C6590"/>
    <a:srgbClr val="FFFFFF"/>
    <a:srgbClr val="DA5340"/>
    <a:srgbClr val="E0BE18"/>
    <a:srgbClr val="E47723"/>
    <a:srgbClr val="CC0A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483AC1-6EC1-4A3C-AB5D-1849CCCE40F8}" v="1" dt="2019-08-12T10:56:09.094"/>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48" autoAdjust="0"/>
  </p:normalViewPr>
  <p:slideViewPr>
    <p:cSldViewPr snapToGrid="0" snapToObjects="1">
      <p:cViewPr>
        <p:scale>
          <a:sx n="80" d="100"/>
          <a:sy n="80" d="100"/>
        </p:scale>
        <p:origin x="2412" y="7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78" d="100"/>
          <a:sy n="78" d="100"/>
        </p:scale>
        <p:origin x="399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Taylor" userId="a0d1952d-07cd-4e88-8812-d5aca26621d4" providerId="ADAL" clId="{6338D808-C32C-4515-A70E-31297B5AEA9C}"/>
    <pc:docChg chg="custSel modSld">
      <pc:chgData name="Dan Taylor" userId="a0d1952d-07cd-4e88-8812-d5aca26621d4" providerId="ADAL" clId="{6338D808-C32C-4515-A70E-31297B5AEA9C}" dt="2019-07-09T14:40:29.565" v="3292" actId="20577"/>
      <pc:docMkLst>
        <pc:docMk/>
      </pc:docMkLst>
      <pc:sldChg chg="modNotes">
        <pc:chgData name="Dan Taylor" userId="a0d1952d-07cd-4e88-8812-d5aca26621d4" providerId="ADAL" clId="{6338D808-C32C-4515-A70E-31297B5AEA9C}" dt="2019-07-09T14:27:52.934" v="1102" actId="20577"/>
        <pc:sldMkLst>
          <pc:docMk/>
          <pc:sldMk cId="1611128703" sldId="271"/>
        </pc:sldMkLst>
      </pc:sldChg>
      <pc:sldChg chg="modNotes">
        <pc:chgData name="Dan Taylor" userId="a0d1952d-07cd-4e88-8812-d5aca26621d4" providerId="ADAL" clId="{6338D808-C32C-4515-A70E-31297B5AEA9C}" dt="2019-07-09T14:26:18.683" v="842" actId="20577"/>
        <pc:sldMkLst>
          <pc:docMk/>
          <pc:sldMk cId="685574461" sldId="274"/>
        </pc:sldMkLst>
      </pc:sldChg>
      <pc:sldChg chg="modNotes">
        <pc:chgData name="Dan Taylor" userId="a0d1952d-07cd-4e88-8812-d5aca26621d4" providerId="ADAL" clId="{6338D808-C32C-4515-A70E-31297B5AEA9C}" dt="2019-07-09T14:23:07.904" v="167" actId="20577"/>
        <pc:sldMkLst>
          <pc:docMk/>
          <pc:sldMk cId="4220426582" sldId="278"/>
        </pc:sldMkLst>
      </pc:sldChg>
      <pc:sldChg chg="modNotes">
        <pc:chgData name="Dan Taylor" userId="a0d1952d-07cd-4e88-8812-d5aca26621d4" providerId="ADAL" clId="{6338D808-C32C-4515-A70E-31297B5AEA9C}" dt="2019-07-09T14:39:07.312" v="3054"/>
        <pc:sldMkLst>
          <pc:docMk/>
          <pc:sldMk cId="990359447" sldId="289"/>
        </pc:sldMkLst>
      </pc:sldChg>
      <pc:sldChg chg="modNotes">
        <pc:chgData name="Dan Taylor" userId="a0d1952d-07cd-4e88-8812-d5aca26621d4" providerId="ADAL" clId="{6338D808-C32C-4515-A70E-31297B5AEA9C}" dt="2019-07-09T14:39:03.250" v="3053"/>
        <pc:sldMkLst>
          <pc:docMk/>
          <pc:sldMk cId="725145440" sldId="294"/>
        </pc:sldMkLst>
      </pc:sldChg>
      <pc:sldChg chg="modNotes">
        <pc:chgData name="Dan Taylor" userId="a0d1952d-07cd-4e88-8812-d5aca26621d4" providerId="ADAL" clId="{6338D808-C32C-4515-A70E-31297B5AEA9C}" dt="2019-07-09T14:24:30.825" v="444" actId="20577"/>
        <pc:sldMkLst>
          <pc:docMk/>
          <pc:sldMk cId="3624761011" sldId="319"/>
        </pc:sldMkLst>
      </pc:sldChg>
      <pc:sldChg chg="modNotes">
        <pc:chgData name="Dan Taylor" userId="a0d1952d-07cd-4e88-8812-d5aca26621d4" providerId="ADAL" clId="{6338D808-C32C-4515-A70E-31297B5AEA9C}" dt="2019-07-09T14:37:03.340" v="2782" actId="20577"/>
        <pc:sldMkLst>
          <pc:docMk/>
          <pc:sldMk cId="1067803706" sldId="337"/>
        </pc:sldMkLst>
      </pc:sldChg>
      <pc:sldChg chg="modNotes">
        <pc:chgData name="Dan Taylor" userId="a0d1952d-07cd-4e88-8812-d5aca26621d4" providerId="ADAL" clId="{6338D808-C32C-4515-A70E-31297B5AEA9C}" dt="2019-07-09T14:34:57.223" v="2329" actId="20577"/>
        <pc:sldMkLst>
          <pc:docMk/>
          <pc:sldMk cId="3767536233" sldId="338"/>
        </pc:sldMkLst>
      </pc:sldChg>
      <pc:sldChg chg="modNotes">
        <pc:chgData name="Dan Taylor" userId="a0d1952d-07cd-4e88-8812-d5aca26621d4" providerId="ADAL" clId="{6338D808-C32C-4515-A70E-31297B5AEA9C}" dt="2019-07-09T14:40:29.565" v="3292" actId="20577"/>
        <pc:sldMkLst>
          <pc:docMk/>
          <pc:sldMk cId="2941928731" sldId="346"/>
        </pc:sldMkLst>
      </pc:sldChg>
      <pc:sldChg chg="modNotes">
        <pc:chgData name="Dan Taylor" userId="a0d1952d-07cd-4e88-8812-d5aca26621d4" providerId="ADAL" clId="{6338D808-C32C-4515-A70E-31297B5AEA9C}" dt="2019-07-09T14:31:31.724" v="1720" actId="5793"/>
        <pc:sldMkLst>
          <pc:docMk/>
          <pc:sldMk cId="1210843665" sldId="352"/>
        </pc:sldMkLst>
      </pc:sldChg>
    </pc:docChg>
  </pc:docChgLst>
  <pc:docChgLst>
    <pc:chgData name="Dan Taylor" userId="a0d1952d-07cd-4e88-8812-d5aca26621d4" providerId="ADAL" clId="{28483AC1-6EC1-4A3C-AB5D-1849CCCE40F8}"/>
    <pc:docChg chg="custSel modSld">
      <pc:chgData name="Dan Taylor" userId="a0d1952d-07cd-4e88-8812-d5aca26621d4" providerId="ADAL" clId="{28483AC1-6EC1-4A3C-AB5D-1849CCCE40F8}" dt="2019-08-12T10:57:30.881" v="4863" actId="6549"/>
      <pc:docMkLst>
        <pc:docMk/>
      </pc:docMkLst>
      <pc:sldChg chg="modNotes">
        <pc:chgData name="Dan Taylor" userId="a0d1952d-07cd-4e88-8812-d5aca26621d4" providerId="ADAL" clId="{28483AC1-6EC1-4A3C-AB5D-1849CCCE40F8}" dt="2019-07-10T09:11:36.123" v="1877" actId="20577"/>
        <pc:sldMkLst>
          <pc:docMk/>
          <pc:sldMk cId="1611128703" sldId="271"/>
        </pc:sldMkLst>
      </pc:sldChg>
      <pc:sldChg chg="delSp modSp modNotes">
        <pc:chgData name="Dan Taylor" userId="a0d1952d-07cd-4e88-8812-d5aca26621d4" providerId="ADAL" clId="{28483AC1-6EC1-4A3C-AB5D-1849CCCE40F8}" dt="2019-08-12T10:57:30.881" v="4863" actId="6549"/>
        <pc:sldMkLst>
          <pc:docMk/>
          <pc:sldMk cId="990359447" sldId="289"/>
        </pc:sldMkLst>
        <pc:spChg chg="mod">
          <ac:chgData name="Dan Taylor" userId="a0d1952d-07cd-4e88-8812-d5aca26621d4" providerId="ADAL" clId="{28483AC1-6EC1-4A3C-AB5D-1849CCCE40F8}" dt="2019-08-12T10:57:05.965" v="4859" actId="27636"/>
          <ac:spMkLst>
            <pc:docMk/>
            <pc:sldMk cId="990359447" sldId="289"/>
            <ac:spMk id="3" creationId="{9E709CEB-CD21-4EC5-80A1-C96A2330B9F6}"/>
          </ac:spMkLst>
        </pc:spChg>
        <pc:spChg chg="mod">
          <ac:chgData name="Dan Taylor" userId="a0d1952d-07cd-4e88-8812-d5aca26621d4" providerId="ADAL" clId="{28483AC1-6EC1-4A3C-AB5D-1849CCCE40F8}" dt="2019-08-12T10:56:54.099" v="4854" actId="1076"/>
          <ac:spMkLst>
            <pc:docMk/>
            <pc:sldMk cId="990359447" sldId="289"/>
            <ac:spMk id="4" creationId="{0E97C249-524F-46B5-B810-05C1A2314D2D}"/>
          </ac:spMkLst>
        </pc:spChg>
        <pc:spChg chg="mod">
          <ac:chgData name="Dan Taylor" userId="a0d1952d-07cd-4e88-8812-d5aca26621d4" providerId="ADAL" clId="{28483AC1-6EC1-4A3C-AB5D-1849CCCE40F8}" dt="2019-08-12T10:57:30.881" v="4863" actId="6549"/>
          <ac:spMkLst>
            <pc:docMk/>
            <pc:sldMk cId="990359447" sldId="289"/>
            <ac:spMk id="7" creationId="{2C37BB3B-E82D-40C0-AF2F-2121F7456ABC}"/>
          </ac:spMkLst>
        </pc:spChg>
        <pc:spChg chg="del mod">
          <ac:chgData name="Dan Taylor" userId="a0d1952d-07cd-4e88-8812-d5aca26621d4" providerId="ADAL" clId="{28483AC1-6EC1-4A3C-AB5D-1849CCCE40F8}" dt="2019-08-12T10:56:09.093" v="4839"/>
          <ac:spMkLst>
            <pc:docMk/>
            <pc:sldMk cId="990359447" sldId="289"/>
            <ac:spMk id="9" creationId="{55BC4A9B-A8FB-437C-8982-AB9648869C54}"/>
          </ac:spMkLst>
        </pc:spChg>
        <pc:picChg chg="del">
          <ac:chgData name="Dan Taylor" userId="a0d1952d-07cd-4e88-8812-d5aca26621d4" providerId="ADAL" clId="{28483AC1-6EC1-4A3C-AB5D-1849CCCE40F8}" dt="2019-08-12T10:56:12.489" v="4840" actId="478"/>
          <ac:picMkLst>
            <pc:docMk/>
            <pc:sldMk cId="990359447" sldId="289"/>
            <ac:picMk id="8" creationId="{E7A76343-57FD-4DEA-89EB-BD349A8158F9}"/>
          </ac:picMkLst>
        </pc:picChg>
      </pc:sldChg>
      <pc:sldChg chg="modNotes">
        <pc:chgData name="Dan Taylor" userId="a0d1952d-07cd-4e88-8812-d5aca26621d4" providerId="ADAL" clId="{28483AC1-6EC1-4A3C-AB5D-1849CCCE40F8}" dt="2019-07-10T12:25:54.334" v="3965" actId="20577"/>
        <pc:sldMkLst>
          <pc:docMk/>
          <pc:sldMk cId="169228838" sldId="290"/>
        </pc:sldMkLst>
      </pc:sldChg>
      <pc:sldChg chg="modNotes">
        <pc:chgData name="Dan Taylor" userId="a0d1952d-07cd-4e88-8812-d5aca26621d4" providerId="ADAL" clId="{28483AC1-6EC1-4A3C-AB5D-1849CCCE40F8}" dt="2019-07-10T09:29:19.653" v="3072" actId="20577"/>
        <pc:sldMkLst>
          <pc:docMk/>
          <pc:sldMk cId="725145440" sldId="294"/>
        </pc:sldMkLst>
      </pc:sldChg>
      <pc:sldChg chg="modNotes">
        <pc:chgData name="Dan Taylor" userId="a0d1952d-07cd-4e88-8812-d5aca26621d4" providerId="ADAL" clId="{28483AC1-6EC1-4A3C-AB5D-1849CCCE40F8}" dt="2019-07-10T09:11:02.311" v="1875" actId="20577"/>
        <pc:sldMkLst>
          <pc:docMk/>
          <pc:sldMk cId="3624761011" sldId="319"/>
        </pc:sldMkLst>
      </pc:sldChg>
      <pc:sldChg chg="modNotes">
        <pc:chgData name="Dan Taylor" userId="a0d1952d-07cd-4e88-8812-d5aca26621d4" providerId="ADAL" clId="{28483AC1-6EC1-4A3C-AB5D-1849CCCE40F8}" dt="2019-07-10T09:34:49.369" v="3779" actId="20577"/>
        <pc:sldMkLst>
          <pc:docMk/>
          <pc:sldMk cId="418216463" sldId="329"/>
        </pc:sldMkLst>
      </pc:sldChg>
      <pc:sldChg chg="modNotes">
        <pc:chgData name="Dan Taylor" userId="a0d1952d-07cd-4e88-8812-d5aca26621d4" providerId="ADAL" clId="{28483AC1-6EC1-4A3C-AB5D-1849CCCE40F8}" dt="2019-07-10T12:30:29.867" v="4837" actId="20577"/>
        <pc:sldMkLst>
          <pc:docMk/>
          <pc:sldMk cId="2728077429" sldId="335"/>
        </pc:sldMkLst>
      </pc:sldChg>
      <pc:sldChg chg="modNotes">
        <pc:chgData name="Dan Taylor" userId="a0d1952d-07cd-4e88-8812-d5aca26621d4" providerId="ADAL" clId="{28483AC1-6EC1-4A3C-AB5D-1849CCCE40F8}" dt="2019-07-10T09:17:13.215" v="2721" actId="20577"/>
        <pc:sldMkLst>
          <pc:docMk/>
          <pc:sldMk cId="1067803706" sldId="337"/>
        </pc:sldMkLst>
      </pc:sldChg>
      <pc:sldChg chg="modNotes">
        <pc:chgData name="Dan Taylor" userId="a0d1952d-07cd-4e88-8812-d5aca26621d4" providerId="ADAL" clId="{28483AC1-6EC1-4A3C-AB5D-1849CCCE40F8}" dt="2019-07-10T09:14:10.152" v="2128" actId="20577"/>
        <pc:sldMkLst>
          <pc:docMk/>
          <pc:sldMk cId="3767536233" sldId="338"/>
        </pc:sldMkLst>
      </pc:sldChg>
      <pc:sldChg chg="modNotes">
        <pc:chgData name="Dan Taylor" userId="a0d1952d-07cd-4e88-8812-d5aca26621d4" providerId="ADAL" clId="{28483AC1-6EC1-4A3C-AB5D-1849CCCE40F8}" dt="2019-07-10T09:32:45.363" v="3529" actId="20577"/>
        <pc:sldMkLst>
          <pc:docMk/>
          <pc:sldMk cId="2941928731" sldId="346"/>
        </pc:sldMkLst>
      </pc:sldChg>
      <pc:sldChg chg="modNotes">
        <pc:chgData name="Dan Taylor" userId="a0d1952d-07cd-4e88-8812-d5aca26621d4" providerId="ADAL" clId="{28483AC1-6EC1-4A3C-AB5D-1849CCCE40F8}" dt="2019-07-10T12:27:07.586" v="4170" actId="20577"/>
        <pc:sldMkLst>
          <pc:docMk/>
          <pc:sldMk cId="3755902085" sldId="348"/>
        </pc:sldMkLst>
      </pc:sldChg>
      <pc:sldChg chg="modNotes">
        <pc:chgData name="Dan Taylor" userId="a0d1952d-07cd-4e88-8812-d5aca26621d4" providerId="ADAL" clId="{28483AC1-6EC1-4A3C-AB5D-1849CCCE40F8}" dt="2019-07-10T12:29:17.482" v="4618" actId="20577"/>
        <pc:sldMkLst>
          <pc:docMk/>
          <pc:sldMk cId="1140024897" sldId="349"/>
        </pc:sldMkLst>
      </pc:sldChg>
      <pc:sldChg chg="modNotes">
        <pc:chgData name="Dan Taylor" userId="a0d1952d-07cd-4e88-8812-d5aca26621d4" providerId="ADAL" clId="{28483AC1-6EC1-4A3C-AB5D-1849CCCE40F8}" dt="2019-07-10T12:27:37.739" v="4242" actId="20577"/>
        <pc:sldMkLst>
          <pc:docMk/>
          <pc:sldMk cId="3216773412" sldId="350"/>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National</c:v>
                </c:pt>
              </c:strCache>
            </c:strRef>
          </c:tx>
          <c:dPt>
            <c:idx val="0"/>
            <c:bubble3D val="0"/>
            <c:spPr>
              <a:solidFill>
                <a:schemeClr val="accent1">
                  <a:lumMod val="20000"/>
                  <a:lumOff val="80000"/>
                </a:schemeClr>
              </a:solidFill>
            </c:spPr>
            <c:extLst>
              <c:ext xmlns:c16="http://schemas.microsoft.com/office/drawing/2014/chart" uri="{C3380CC4-5D6E-409C-BE32-E72D297353CC}">
                <c16:uniqueId val="{00000001-772B-440F-BF7C-E106899B53A8}"/>
              </c:ext>
            </c:extLst>
          </c:dPt>
          <c:dPt>
            <c:idx val="4"/>
            <c:bubble3D val="0"/>
            <c:spPr>
              <a:solidFill>
                <a:schemeClr val="accent1">
                  <a:lumMod val="75000"/>
                </a:schemeClr>
              </a:solidFill>
            </c:spPr>
            <c:extLst>
              <c:ext xmlns:c16="http://schemas.microsoft.com/office/drawing/2014/chart" uri="{C3380CC4-5D6E-409C-BE32-E72D297353CC}">
                <c16:uniqueId val="{00000003-772B-440F-BF7C-E106899B53A8}"/>
              </c:ext>
            </c:extLst>
          </c:dPt>
          <c:dPt>
            <c:idx val="5"/>
            <c:bubble3D val="0"/>
            <c:spPr>
              <a:solidFill>
                <a:schemeClr val="accent1">
                  <a:lumMod val="60000"/>
                  <a:lumOff val="40000"/>
                </a:schemeClr>
              </a:solidFill>
            </c:spPr>
            <c:extLst>
              <c:ext xmlns:c16="http://schemas.microsoft.com/office/drawing/2014/chart" uri="{C3380CC4-5D6E-409C-BE32-E72D297353CC}">
                <c16:uniqueId val="{00000005-772B-440F-BF7C-E106899B53A8}"/>
              </c:ext>
            </c:extLst>
          </c:dPt>
          <c:dPt>
            <c:idx val="6"/>
            <c:bubble3D val="0"/>
            <c:spPr>
              <a:solidFill>
                <a:schemeClr val="accent1"/>
              </a:solidFill>
            </c:spPr>
            <c:extLst>
              <c:ext xmlns:c16="http://schemas.microsoft.com/office/drawing/2014/chart" uri="{C3380CC4-5D6E-409C-BE32-E72D297353CC}">
                <c16:uniqueId val="{00000007-772B-440F-BF7C-E106899B53A8}"/>
              </c:ext>
            </c:extLst>
          </c:dPt>
          <c:dLbls>
            <c:dLbl>
              <c:idx val="0"/>
              <c:spPr/>
              <c:txPr>
                <a:bodyPr/>
                <a:lstStyle/>
                <a:p>
                  <a:pPr>
                    <a:defRPr sz="1200">
                      <a:solidFill>
                        <a:schemeClr val="bg1"/>
                      </a:solidFill>
                      <a:latin typeface="Arial MT Extra Bold"/>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772B-440F-BF7C-E106899B53A8}"/>
                </c:ext>
              </c:extLst>
            </c:dLbl>
            <c:dLbl>
              <c:idx val="1"/>
              <c:spPr/>
              <c:txPr>
                <a:bodyPr/>
                <a:lstStyle/>
                <a:p>
                  <a:pPr>
                    <a:defRPr sz="1200">
                      <a:solidFill>
                        <a:schemeClr val="bg1"/>
                      </a:solidFill>
                      <a:latin typeface="Arial MT Extra Bold"/>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8-772B-440F-BF7C-E106899B53A8}"/>
                </c:ext>
              </c:extLst>
            </c:dLbl>
            <c:dLbl>
              <c:idx val="2"/>
              <c:spPr/>
              <c:txPr>
                <a:bodyPr/>
                <a:lstStyle/>
                <a:p>
                  <a:pPr>
                    <a:defRPr sz="1200">
                      <a:solidFill>
                        <a:schemeClr val="bg1"/>
                      </a:solidFill>
                      <a:latin typeface="Arial MT Extra Bold"/>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9-772B-440F-BF7C-E106899B53A8}"/>
                </c:ext>
              </c:extLst>
            </c:dLbl>
            <c:dLbl>
              <c:idx val="3"/>
              <c:spPr/>
              <c:txPr>
                <a:bodyPr/>
                <a:lstStyle/>
                <a:p>
                  <a:pPr>
                    <a:defRPr sz="1200">
                      <a:solidFill>
                        <a:schemeClr val="bg1"/>
                      </a:solidFill>
                      <a:latin typeface="Arial MT Extra Bold"/>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A-772B-440F-BF7C-E106899B53A8}"/>
                </c:ext>
              </c:extLst>
            </c:dLbl>
            <c:dLbl>
              <c:idx val="4"/>
              <c:spPr/>
              <c:txPr>
                <a:bodyPr/>
                <a:lstStyle/>
                <a:p>
                  <a:pPr>
                    <a:defRPr sz="1200">
                      <a:solidFill>
                        <a:schemeClr val="bg1"/>
                      </a:solidFill>
                      <a:latin typeface="Arial MT Extra Bold"/>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772B-440F-BF7C-E106899B53A8}"/>
                </c:ext>
              </c:extLst>
            </c:dLbl>
            <c:dLbl>
              <c:idx val="5"/>
              <c:spPr/>
              <c:txPr>
                <a:bodyPr/>
                <a:lstStyle/>
                <a:p>
                  <a:pPr>
                    <a:defRPr sz="1200">
                      <a:solidFill>
                        <a:schemeClr val="bg1"/>
                      </a:solidFill>
                      <a:latin typeface="Arial MT Extra Bold"/>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772B-440F-BF7C-E106899B53A8}"/>
                </c:ext>
              </c:extLst>
            </c:dLbl>
            <c:dLbl>
              <c:idx val="6"/>
              <c:spPr/>
              <c:txPr>
                <a:bodyPr/>
                <a:lstStyle/>
                <a:p>
                  <a:pPr>
                    <a:defRPr sz="1200">
                      <a:solidFill>
                        <a:schemeClr val="bg1"/>
                      </a:solidFill>
                      <a:latin typeface="Arial MT Extra Bold"/>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772B-440F-BF7C-E106899B53A8}"/>
                </c:ext>
              </c:extLst>
            </c:dLbl>
            <c:dLbl>
              <c:idx val="7"/>
              <c:spPr>
                <a:noFill/>
                <a:ln>
                  <a:noFill/>
                </a:ln>
                <a:effectLst/>
              </c:spPr>
              <c:txPr>
                <a:bodyPr anchorCtr="0"/>
                <a:lstStyle/>
                <a:p>
                  <a:pPr algn="ctr">
                    <a:defRPr lang="en-GB" sz="1200" b="0" i="0" u="none" strike="noStrike" kern="1200" baseline="0">
                      <a:solidFill>
                        <a:schemeClr val="bg1"/>
                      </a:solidFill>
                      <a:latin typeface="Arial MT Extra Bold"/>
                      <a:ea typeface="+mn-ea"/>
                      <a:cs typeface="+mn-cs"/>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12-772B-440F-BF7C-E106899B53A8}"/>
                </c:ext>
              </c:extLst>
            </c:dLbl>
            <c:dLbl>
              <c:idx val="8"/>
              <c:spPr>
                <a:noFill/>
                <a:ln>
                  <a:noFill/>
                </a:ln>
                <a:effectLst/>
              </c:spPr>
              <c:txPr>
                <a:bodyPr anchorCtr="0"/>
                <a:lstStyle/>
                <a:p>
                  <a:pPr algn="ctr">
                    <a:defRPr lang="en-GB" sz="1200" b="0" i="0" u="none" strike="noStrike" kern="1200" baseline="0">
                      <a:solidFill>
                        <a:schemeClr val="bg1"/>
                      </a:solidFill>
                      <a:latin typeface="Arial MT Extra Bold"/>
                      <a:ea typeface="+mn-ea"/>
                      <a:cs typeface="+mn-cs"/>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13-772B-440F-BF7C-E106899B53A8}"/>
                </c:ext>
              </c:extLst>
            </c:dLbl>
            <c:dLbl>
              <c:idx val="9"/>
              <c:delete val="1"/>
              <c:extLst>
                <c:ext xmlns:c15="http://schemas.microsoft.com/office/drawing/2012/chart" uri="{CE6537A1-D6FC-4f65-9D91-7224C49458BB}"/>
                <c:ext xmlns:c16="http://schemas.microsoft.com/office/drawing/2014/chart" uri="{C3380CC4-5D6E-409C-BE32-E72D297353CC}">
                  <c16:uniqueId val="{00000011-772B-440F-BF7C-E106899B53A8}"/>
                </c:ext>
              </c:extLst>
            </c:dLbl>
            <c:dLbl>
              <c:idx val="10"/>
              <c:delete val="1"/>
              <c:extLst>
                <c:ext xmlns:c15="http://schemas.microsoft.com/office/drawing/2012/chart" uri="{CE6537A1-D6FC-4f65-9D91-7224C49458BB}"/>
                <c:ext xmlns:c16="http://schemas.microsoft.com/office/drawing/2014/chart" uri="{C3380CC4-5D6E-409C-BE32-E72D297353CC}">
                  <c16:uniqueId val="{00000010-772B-440F-BF7C-E106899B53A8}"/>
                </c:ext>
              </c:extLst>
            </c:dLbl>
            <c:dLbl>
              <c:idx val="11"/>
              <c:delete val="1"/>
              <c:extLst>
                <c:ext xmlns:c15="http://schemas.microsoft.com/office/drawing/2012/chart" uri="{CE6537A1-D6FC-4f65-9D91-7224C49458BB}"/>
                <c:ext xmlns:c16="http://schemas.microsoft.com/office/drawing/2014/chart" uri="{C3380CC4-5D6E-409C-BE32-E72D297353CC}">
                  <c16:uniqueId val="{0000000C-772B-440F-BF7C-E106899B53A8}"/>
                </c:ext>
              </c:extLst>
            </c:dLbl>
            <c:dLbl>
              <c:idx val="12"/>
              <c:delete val="1"/>
              <c:extLst>
                <c:ext xmlns:c15="http://schemas.microsoft.com/office/drawing/2012/chart" uri="{CE6537A1-D6FC-4f65-9D91-7224C49458BB}"/>
                <c:ext xmlns:c16="http://schemas.microsoft.com/office/drawing/2014/chart" uri="{C3380CC4-5D6E-409C-BE32-E72D297353CC}">
                  <c16:uniqueId val="{0000000F-772B-440F-BF7C-E106899B53A8}"/>
                </c:ext>
              </c:extLst>
            </c:dLbl>
            <c:dLbl>
              <c:idx val="13"/>
              <c:delete val="1"/>
              <c:extLst>
                <c:ext xmlns:c15="http://schemas.microsoft.com/office/drawing/2012/chart" uri="{CE6537A1-D6FC-4f65-9D91-7224C49458BB}"/>
                <c:ext xmlns:c16="http://schemas.microsoft.com/office/drawing/2014/chart" uri="{C3380CC4-5D6E-409C-BE32-E72D297353CC}">
                  <c16:uniqueId val="{0000000E-772B-440F-BF7C-E106899B53A8}"/>
                </c:ext>
              </c:extLst>
            </c:dLbl>
            <c:dLbl>
              <c:idx val="14"/>
              <c:delete val="1"/>
              <c:extLst>
                <c:ext xmlns:c15="http://schemas.microsoft.com/office/drawing/2012/chart" uri="{CE6537A1-D6FC-4f65-9D91-7224C49458BB}"/>
                <c:ext xmlns:c16="http://schemas.microsoft.com/office/drawing/2014/chart" uri="{C3380CC4-5D6E-409C-BE32-E72D297353CC}">
                  <c16:uniqueId val="{0000000D-772B-440F-BF7C-E106899B53A8}"/>
                </c:ext>
              </c:extLst>
            </c:dLbl>
            <c:spPr>
              <a:noFill/>
              <a:ln>
                <a:noFill/>
              </a:ln>
              <a:effectLst/>
            </c:spPr>
            <c:txPr>
              <a:bodyPr/>
              <a:lstStyle/>
              <a:p>
                <a:pPr>
                  <a:defRPr sz="1200">
                    <a:latin typeface="Arial MT Extra Bold"/>
                  </a:defRPr>
                </a:pPr>
                <a:endParaRPr lang="en-US"/>
              </a:p>
            </c:txPr>
            <c:dLblPos val="inEnd"/>
            <c:showLegendKey val="0"/>
            <c:showVal val="0"/>
            <c:showCatName val="0"/>
            <c:showSerName val="0"/>
            <c:showPercent val="1"/>
            <c:showBubbleSize val="0"/>
            <c:showLeaderLines val="1"/>
            <c:extLst>
              <c:ext xmlns:c15="http://schemas.microsoft.com/office/drawing/2012/chart" uri="{CE6537A1-D6FC-4f65-9D91-7224C49458BB}"/>
            </c:extLst>
          </c:dLbls>
          <c:cat>
            <c:strRef>
              <c:f>Sheet1!$A$2:$A$16</c:f>
              <c:strCache>
                <c:ptCount val="15"/>
                <c:pt idx="0">
                  <c:v>Rating of how train company dealt with these delays</c:v>
                </c:pt>
                <c:pt idx="1">
                  <c:v>Level of crowding on the train </c:v>
                </c:pt>
                <c:pt idx="2">
                  <c:v>Punctuality/reliability (i.e. the train arriving/departing on time)</c:v>
                </c:pt>
                <c:pt idx="3">
                  <c:v>Frequency of the trains on that route</c:v>
                </c:pt>
                <c:pt idx="4">
                  <c:v>Length of time the journey was scheduled to take (speed)</c:v>
                </c:pt>
                <c:pt idx="5">
                  <c:v>Provision of information during the journey (on the train)</c:v>
                </c:pt>
                <c:pt idx="6">
                  <c:v>Connections with other train services</c:v>
                </c:pt>
                <c:pt idx="7">
                  <c:v>Your personal security whilst using that station</c:v>
                </c:pt>
                <c:pt idx="8">
                  <c:v>Cleanliness of the inside of the train</c:v>
                </c:pt>
                <c:pt idx="9">
                  <c:v>Comfort of the train seats</c:v>
                </c:pt>
                <c:pt idx="10">
                  <c:v>Value for money for the price of your ticket</c:v>
                </c:pt>
                <c:pt idx="11">
                  <c:v>Overall satisfaction with how request was handled at the station</c:v>
                </c:pt>
                <c:pt idx="12">
                  <c:v>Your personal security whilst on board the train</c:v>
                </c:pt>
                <c:pt idx="13">
                  <c:v>Up keep and repair of the train</c:v>
                </c:pt>
                <c:pt idx="14">
                  <c:v>Factors (15) below 1% Nationally combined </c:v>
                </c:pt>
              </c:strCache>
            </c:strRef>
          </c:cat>
          <c:val>
            <c:numRef>
              <c:f>Sheet1!$B$2:$B$16</c:f>
              <c:numCache>
                <c:formatCode>0%</c:formatCode>
                <c:ptCount val="15"/>
                <c:pt idx="0">
                  <c:v>0.48254189877674969</c:v>
                </c:pt>
                <c:pt idx="1">
                  <c:v>0.11964329203443688</c:v>
                </c:pt>
                <c:pt idx="2">
                  <c:v>0.11907560147696476</c:v>
                </c:pt>
                <c:pt idx="3">
                  <c:v>5.373539803905867E-2</c:v>
                </c:pt>
                <c:pt idx="4">
                  <c:v>5.2021307627410182E-2</c:v>
                </c:pt>
                <c:pt idx="5">
                  <c:v>3.0331637949093243E-2</c:v>
                </c:pt>
                <c:pt idx="6">
                  <c:v>2.7478520696428976E-2</c:v>
                </c:pt>
                <c:pt idx="7">
                  <c:v>2.633277582179824E-2</c:v>
                </c:pt>
                <c:pt idx="8">
                  <c:v>2.2075482945014553E-2</c:v>
                </c:pt>
                <c:pt idx="9">
                  <c:v>1.3560445695762705E-2</c:v>
                </c:pt>
                <c:pt idx="10">
                  <c:v>1.1535893947498481E-2</c:v>
                </c:pt>
                <c:pt idx="11">
                  <c:v>9.3917440531335848E-3</c:v>
                </c:pt>
                <c:pt idx="12">
                  <c:v>9.1581541555805415E-3</c:v>
                </c:pt>
                <c:pt idx="13">
                  <c:v>6.2306449718852828E-3</c:v>
                </c:pt>
                <c:pt idx="14">
                  <c:v>0.02</c:v>
                </c:pt>
              </c:numCache>
            </c:numRef>
          </c:val>
          <c:extLst>
            <c:ext xmlns:c16="http://schemas.microsoft.com/office/drawing/2014/chart" uri="{C3380CC4-5D6E-409C-BE32-E72D297353CC}">
              <c16:uniqueId val="{0000000B-772B-440F-BF7C-E106899B53A8}"/>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58411299336794242"/>
          <c:y val="0"/>
          <c:w val="0.4151843066146701"/>
          <c:h val="1"/>
        </c:manualLayout>
      </c:layout>
      <c:overlay val="0"/>
      <c:txPr>
        <a:bodyPr/>
        <a:lstStyle/>
        <a:p>
          <a:pPr>
            <a:defRPr sz="1000">
              <a:latin typeface="Arial"/>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430287656995896E-2"/>
          <c:y val="3.6080356144365847E-2"/>
          <c:w val="0.89130349310363055"/>
          <c:h val="0.72633527664490394"/>
        </c:manualLayout>
      </c:layout>
      <c:lineChart>
        <c:grouping val="standard"/>
        <c:varyColors val="0"/>
        <c:ser>
          <c:idx val="0"/>
          <c:order val="0"/>
          <c:tx>
            <c:strRef>
              <c:f>'[NRPS tracker .xlsx]Nat + Sector '!$B$24</c:f>
              <c:strCache>
                <c:ptCount val="1"/>
                <c:pt idx="0">
                  <c:v>Overall satisfaction with the journey</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'[NRPS tracker .xlsx]Nat + Sector '!$C$23:$L$23</c:f>
              <c:strCache>
                <c:ptCount val="10"/>
                <c:pt idx="0">
                  <c:v>Spring 14</c:v>
                </c:pt>
                <c:pt idx="1">
                  <c:v>Autumn 2014</c:v>
                </c:pt>
                <c:pt idx="2">
                  <c:v>Spring 15</c:v>
                </c:pt>
                <c:pt idx="3">
                  <c:v>Autumn 2015</c:v>
                </c:pt>
                <c:pt idx="4">
                  <c:v>Spring 16</c:v>
                </c:pt>
                <c:pt idx="5">
                  <c:v>Autumn 2016</c:v>
                </c:pt>
                <c:pt idx="6">
                  <c:v>Spring 17</c:v>
                </c:pt>
                <c:pt idx="7">
                  <c:v>Autumn 2017</c:v>
                </c:pt>
                <c:pt idx="8">
                  <c:v>Spring 18</c:v>
                </c:pt>
                <c:pt idx="9">
                  <c:v>Autumn 2018</c:v>
                </c:pt>
              </c:strCache>
            </c:strRef>
          </c:cat>
          <c:val>
            <c:numRef>
              <c:f>'[NRPS tracker .xlsx]Nat + Sector '!$C$24:$L$24</c:f>
              <c:numCache>
                <c:formatCode>0</c:formatCode>
                <c:ptCount val="10"/>
                <c:pt idx="0">
                  <c:v>81.72</c:v>
                </c:pt>
                <c:pt idx="1">
                  <c:v>81.260000000000005</c:v>
                </c:pt>
                <c:pt idx="2">
                  <c:v>80.48</c:v>
                </c:pt>
                <c:pt idx="3">
                  <c:v>83.03</c:v>
                </c:pt>
                <c:pt idx="4">
                  <c:v>80.400000000000006</c:v>
                </c:pt>
                <c:pt idx="5">
                  <c:v>80.83</c:v>
                </c:pt>
                <c:pt idx="6">
                  <c:v>83.27</c:v>
                </c:pt>
                <c:pt idx="7">
                  <c:v>80.930000000000007</c:v>
                </c:pt>
                <c:pt idx="8">
                  <c:v>80.55</c:v>
                </c:pt>
                <c:pt idx="9">
                  <c:v>78.81</c:v>
                </c:pt>
              </c:numCache>
            </c:numRef>
          </c:val>
          <c:smooth val="0"/>
          <c:extLst>
            <c:ext xmlns:c16="http://schemas.microsoft.com/office/drawing/2014/chart" uri="{C3380CC4-5D6E-409C-BE32-E72D297353CC}">
              <c16:uniqueId val="{00000000-40A6-4BC0-AE87-61EDA9AC4C86}"/>
            </c:ext>
          </c:extLst>
        </c:ser>
        <c:ser>
          <c:idx val="1"/>
          <c:order val="1"/>
          <c:tx>
            <c:strRef>
              <c:f>'[NRPS tracker .xlsx]Nat + Sector '!$B$26</c:f>
              <c:strCache>
                <c:ptCount val="1"/>
                <c:pt idx="0">
                  <c:v>How well train company deals with delays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'[NRPS tracker .xlsx]Nat + Sector '!$C$23:$L$23</c:f>
              <c:strCache>
                <c:ptCount val="10"/>
                <c:pt idx="0">
                  <c:v>Spring 14</c:v>
                </c:pt>
                <c:pt idx="1">
                  <c:v>Autumn 2014</c:v>
                </c:pt>
                <c:pt idx="2">
                  <c:v>Spring 15</c:v>
                </c:pt>
                <c:pt idx="3">
                  <c:v>Autumn 2015</c:v>
                </c:pt>
                <c:pt idx="4">
                  <c:v>Spring 16</c:v>
                </c:pt>
                <c:pt idx="5">
                  <c:v>Autumn 2016</c:v>
                </c:pt>
                <c:pt idx="6">
                  <c:v>Spring 17</c:v>
                </c:pt>
                <c:pt idx="7">
                  <c:v>Autumn 2017</c:v>
                </c:pt>
                <c:pt idx="8">
                  <c:v>Spring 18</c:v>
                </c:pt>
                <c:pt idx="9">
                  <c:v>Autumn 2018</c:v>
                </c:pt>
              </c:strCache>
            </c:strRef>
          </c:cat>
          <c:val>
            <c:numRef>
              <c:f>'[NRPS tracker .xlsx]Nat + Sector '!$C$26:$L$26</c:f>
              <c:numCache>
                <c:formatCode>0</c:formatCode>
                <c:ptCount val="10"/>
                <c:pt idx="0">
                  <c:v>38.299999999999997</c:v>
                </c:pt>
                <c:pt idx="1">
                  <c:v>37.65</c:v>
                </c:pt>
                <c:pt idx="2">
                  <c:v>34.090000000000003</c:v>
                </c:pt>
                <c:pt idx="3">
                  <c:v>38.770000000000003</c:v>
                </c:pt>
                <c:pt idx="4">
                  <c:v>34.47</c:v>
                </c:pt>
                <c:pt idx="5">
                  <c:v>35.340000000000003</c:v>
                </c:pt>
                <c:pt idx="6">
                  <c:v>39.299999999999997</c:v>
                </c:pt>
                <c:pt idx="7">
                  <c:v>38.159999999999997</c:v>
                </c:pt>
                <c:pt idx="8">
                  <c:v>37.19</c:v>
                </c:pt>
                <c:pt idx="9">
                  <c:v>36.96</c:v>
                </c:pt>
              </c:numCache>
            </c:numRef>
          </c:val>
          <c:smooth val="0"/>
          <c:extLst>
            <c:ext xmlns:c16="http://schemas.microsoft.com/office/drawing/2014/chart" uri="{C3380CC4-5D6E-409C-BE32-E72D297353CC}">
              <c16:uniqueId val="{00000001-40A6-4BC0-AE87-61EDA9AC4C86}"/>
            </c:ext>
          </c:extLst>
        </c:ser>
        <c:ser>
          <c:idx val="2"/>
          <c:order val="2"/>
          <c:tx>
            <c:strRef>
              <c:f>'[NRPS tracker .xlsx]Nat + Sector '!$B$27</c:f>
              <c:strCache>
                <c:ptCount val="1"/>
                <c:pt idx="0">
                  <c:v>Usefulness of information about the delay</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'[NRPS tracker .xlsx]Nat + Sector '!$C$23:$L$23</c:f>
              <c:strCache>
                <c:ptCount val="10"/>
                <c:pt idx="0">
                  <c:v>Spring 14</c:v>
                </c:pt>
                <c:pt idx="1">
                  <c:v>Autumn 2014</c:v>
                </c:pt>
                <c:pt idx="2">
                  <c:v>Spring 15</c:v>
                </c:pt>
                <c:pt idx="3">
                  <c:v>Autumn 2015</c:v>
                </c:pt>
                <c:pt idx="4">
                  <c:v>Spring 16</c:v>
                </c:pt>
                <c:pt idx="5">
                  <c:v>Autumn 2016</c:v>
                </c:pt>
                <c:pt idx="6">
                  <c:v>Spring 17</c:v>
                </c:pt>
                <c:pt idx="7">
                  <c:v>Autumn 2017</c:v>
                </c:pt>
                <c:pt idx="8">
                  <c:v>Spring 18</c:v>
                </c:pt>
                <c:pt idx="9">
                  <c:v>Autumn 2018</c:v>
                </c:pt>
              </c:strCache>
            </c:strRef>
          </c:cat>
          <c:val>
            <c:numRef>
              <c:f>'[NRPS tracker .xlsx]Nat + Sector '!$C$27:$L$27</c:f>
              <c:numCache>
                <c:formatCode>0</c:formatCode>
                <c:ptCount val="10"/>
                <c:pt idx="0">
                  <c:v>44.2</c:v>
                </c:pt>
                <c:pt idx="1">
                  <c:v>44.19</c:v>
                </c:pt>
                <c:pt idx="2">
                  <c:v>42.65</c:v>
                </c:pt>
                <c:pt idx="3">
                  <c:v>46.22</c:v>
                </c:pt>
                <c:pt idx="4">
                  <c:v>42.03</c:v>
                </c:pt>
                <c:pt idx="5">
                  <c:v>43.56</c:v>
                </c:pt>
                <c:pt idx="6">
                  <c:v>44.7</c:v>
                </c:pt>
                <c:pt idx="7">
                  <c:v>43.57</c:v>
                </c:pt>
                <c:pt idx="8">
                  <c:v>42.79</c:v>
                </c:pt>
                <c:pt idx="9">
                  <c:v>41.91</c:v>
                </c:pt>
              </c:numCache>
            </c:numRef>
          </c:val>
          <c:smooth val="0"/>
          <c:extLst>
            <c:ext xmlns:c16="http://schemas.microsoft.com/office/drawing/2014/chart" uri="{C3380CC4-5D6E-409C-BE32-E72D297353CC}">
              <c16:uniqueId val="{00000002-40A6-4BC0-AE87-61EDA9AC4C86}"/>
            </c:ext>
          </c:extLst>
        </c:ser>
        <c:ser>
          <c:idx val="3"/>
          <c:order val="3"/>
          <c:tx>
            <c:strRef>
              <c:f>'[NRPS tracker .xlsx]Nat + Sector '!$B$25</c:f>
              <c:strCache>
                <c:ptCount val="1"/>
                <c:pt idx="0">
                  <c:v>Punctuality and relaibility </c:v>
                </c:pt>
              </c:strCache>
            </c:strRef>
          </c:tx>
          <c:spPr>
            <a:ln w="28575" cap="rnd">
              <a:solidFill>
                <a:schemeClr val="accent5">
                  <a:lumMod val="60000"/>
                  <a:lumOff val="40000"/>
                </a:schemeClr>
              </a:solidFill>
              <a:round/>
            </a:ln>
            <a:effectLst/>
          </c:spPr>
          <c:marker>
            <c:symbol val="circle"/>
            <c:size val="5"/>
            <c:spPr>
              <a:solidFill>
                <a:schemeClr val="accent5">
                  <a:lumMod val="60000"/>
                  <a:lumOff val="40000"/>
                </a:schemeClr>
              </a:solidFill>
              <a:ln w="9525">
                <a:solidFill>
                  <a:schemeClr val="accent5">
                    <a:lumMod val="60000"/>
                    <a:lumOff val="4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'[NRPS tracker .xlsx]Nat + Sector '!$C$25:$L$25</c:f>
              <c:numCache>
                <c:formatCode>0</c:formatCode>
                <c:ptCount val="10"/>
                <c:pt idx="0">
                  <c:v>76.930000000000007</c:v>
                </c:pt>
                <c:pt idx="1">
                  <c:v>76.930000000000007</c:v>
                </c:pt>
                <c:pt idx="2">
                  <c:v>75.45</c:v>
                </c:pt>
                <c:pt idx="3">
                  <c:v>77.62</c:v>
                </c:pt>
                <c:pt idx="4">
                  <c:v>73.31</c:v>
                </c:pt>
                <c:pt idx="5">
                  <c:v>72.569999999999993</c:v>
                </c:pt>
                <c:pt idx="6">
                  <c:v>77.319999999999993</c:v>
                </c:pt>
                <c:pt idx="7">
                  <c:v>74.47</c:v>
                </c:pt>
                <c:pt idx="8">
                  <c:v>71.95</c:v>
                </c:pt>
                <c:pt idx="9">
                  <c:v>71.209999999999994</c:v>
                </c:pt>
              </c:numCache>
            </c:numRef>
          </c:val>
          <c:smooth val="0"/>
          <c:extLst>
            <c:ext xmlns:c16="http://schemas.microsoft.com/office/drawing/2014/chart" uri="{C3380CC4-5D6E-409C-BE32-E72D297353CC}">
              <c16:uniqueId val="{00000003-40A6-4BC0-AE87-61EDA9AC4C86}"/>
            </c:ext>
          </c:extLst>
        </c:ser>
        <c:dLbls>
          <c:dLblPos val="l"/>
          <c:showLegendKey val="0"/>
          <c:showVal val="1"/>
          <c:showCatName val="0"/>
          <c:showSerName val="0"/>
          <c:showPercent val="0"/>
          <c:showBubbleSize val="0"/>
        </c:dLbls>
        <c:marker val="1"/>
        <c:smooth val="0"/>
        <c:axId val="826690480"/>
        <c:axId val="826680968"/>
      </c:lineChart>
      <c:catAx>
        <c:axId val="82669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6680968"/>
        <c:crosses val="autoZero"/>
        <c:auto val="1"/>
        <c:lblAlgn val="ctr"/>
        <c:lblOffset val="100"/>
        <c:noMultiLvlLbl val="0"/>
      </c:catAx>
      <c:valAx>
        <c:axId val="82668096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passengers satisfied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6690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015"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09079" y="0"/>
            <a:ext cx="2914015" cy="493713"/>
          </a:xfrm>
          <a:prstGeom prst="rect">
            <a:avLst/>
          </a:prstGeom>
        </p:spPr>
        <p:txBody>
          <a:bodyPr vert="horz" lIns="91440" tIns="45720" rIns="91440" bIns="45720" rtlCol="0"/>
          <a:lstStyle>
            <a:lvl1pPr algn="r">
              <a:defRPr sz="1200"/>
            </a:lvl1pPr>
          </a:lstStyle>
          <a:p>
            <a:fld id="{5E7E7714-3B50-B34F-B219-A9A77F81A4EE}" type="datetime1">
              <a:rPr lang="en-GB" smtClean="0"/>
              <a:t>12/08/2019</a:t>
            </a:fld>
            <a:endParaRPr lang="en-US"/>
          </a:p>
        </p:txBody>
      </p:sp>
      <p:sp>
        <p:nvSpPr>
          <p:cNvPr id="4" name="Footer Placeholder 3"/>
          <p:cNvSpPr>
            <a:spLocks noGrp="1"/>
          </p:cNvSpPr>
          <p:nvPr>
            <p:ph type="ftr" sz="quarter" idx="2"/>
          </p:nvPr>
        </p:nvSpPr>
        <p:spPr>
          <a:xfrm>
            <a:off x="0" y="9378824"/>
            <a:ext cx="2914015" cy="4937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09079" y="9378824"/>
            <a:ext cx="2914015" cy="493713"/>
          </a:xfrm>
          <a:prstGeom prst="rect">
            <a:avLst/>
          </a:prstGeom>
        </p:spPr>
        <p:txBody>
          <a:bodyPr vert="horz" lIns="91440" tIns="45720" rIns="91440" bIns="45720" rtlCol="0" anchor="b"/>
          <a:lstStyle>
            <a:lvl1pPr algn="r">
              <a:defRPr sz="1200"/>
            </a:lvl1pPr>
          </a:lstStyle>
          <a:p>
            <a:fld id="{FBCA4538-3EA7-AF4F-91AA-A4952A0B2DA8}" type="slidenum">
              <a:rPr lang="en-US" smtClean="0"/>
              <a:t>‹#›</a:t>
            </a:fld>
            <a:endParaRPr lang="en-US"/>
          </a:p>
        </p:txBody>
      </p:sp>
    </p:spTree>
    <p:extLst>
      <p:ext uri="{BB962C8B-B14F-4D97-AF65-F5344CB8AC3E}">
        <p14:creationId xmlns:p14="http://schemas.microsoft.com/office/powerpoint/2010/main" val="1394727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650"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08413" y="0"/>
            <a:ext cx="2914650" cy="493713"/>
          </a:xfrm>
          <a:prstGeom prst="rect">
            <a:avLst/>
          </a:prstGeom>
        </p:spPr>
        <p:txBody>
          <a:bodyPr vert="horz" lIns="91440" tIns="45720" rIns="91440" bIns="45720" rtlCol="0"/>
          <a:lstStyle>
            <a:lvl1pPr algn="r">
              <a:defRPr sz="1200"/>
            </a:lvl1pPr>
          </a:lstStyle>
          <a:p>
            <a:fld id="{F30134E9-2588-A14B-94DF-03FB0DB3ADDA}" type="datetime1">
              <a:rPr lang="en-GB" smtClean="0"/>
              <a:t>12/08/2019</a:t>
            </a:fld>
            <a:endParaRPr lang="en-US"/>
          </a:p>
        </p:txBody>
      </p:sp>
      <p:sp>
        <p:nvSpPr>
          <p:cNvPr id="4" name="Slide Image Placeholder 3"/>
          <p:cNvSpPr>
            <a:spLocks noGrp="1" noRot="1" noChangeAspect="1"/>
          </p:cNvSpPr>
          <p:nvPr>
            <p:ph type="sldImg" idx="2"/>
          </p:nvPr>
        </p:nvSpPr>
        <p:spPr>
          <a:xfrm>
            <a:off x="895350" y="741363"/>
            <a:ext cx="4933950"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100" y="4691063"/>
            <a:ext cx="5378450" cy="4443412"/>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378950"/>
            <a:ext cx="2914650" cy="4937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08413" y="9378950"/>
            <a:ext cx="2914650" cy="493713"/>
          </a:xfrm>
          <a:prstGeom prst="rect">
            <a:avLst/>
          </a:prstGeom>
        </p:spPr>
        <p:txBody>
          <a:bodyPr vert="horz" lIns="91440" tIns="45720" rIns="91440" bIns="45720" rtlCol="0" anchor="b"/>
          <a:lstStyle>
            <a:lvl1pPr algn="r">
              <a:defRPr sz="1200"/>
            </a:lvl1pPr>
          </a:lstStyle>
          <a:p>
            <a:fld id="{1DDFE0EE-F0AE-FF4B-88FD-6B16EE9B1CB9}" type="slidenum">
              <a:rPr lang="en-US" smtClean="0"/>
              <a:t>‹#›</a:t>
            </a:fld>
            <a:endParaRPr lang="en-US"/>
          </a:p>
        </p:txBody>
      </p:sp>
    </p:spTree>
    <p:extLst>
      <p:ext uri="{BB962C8B-B14F-4D97-AF65-F5344CB8AC3E}">
        <p14:creationId xmlns:p14="http://schemas.microsoft.com/office/powerpoint/2010/main" val="316467645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DFE0EE-F0AE-FF4B-88FD-6B16EE9B1CB9}" type="slidenum">
              <a:rPr lang="en-US" smtClean="0"/>
              <a:t>1</a:t>
            </a:fld>
            <a:endParaRPr lang="en-US"/>
          </a:p>
        </p:txBody>
      </p:sp>
    </p:spTree>
    <p:extLst>
      <p:ext uri="{BB962C8B-B14F-4D97-AF65-F5344CB8AC3E}">
        <p14:creationId xmlns:p14="http://schemas.microsoft.com/office/powerpoint/2010/main" val="2131173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jargon partly the result of being in the high pressure environment of control.  When under pressure it is easier to slip into comfortable, familiar, language. </a:t>
            </a:r>
          </a:p>
          <a:p>
            <a:endParaRPr lang="en-GB" dirty="0"/>
          </a:p>
          <a:p>
            <a:r>
              <a:rPr lang="en-GB" dirty="0"/>
              <a:t>Is it also a feeling of professional pride – “I have to act professionally” gets confused with writing  formally.  </a:t>
            </a:r>
          </a:p>
          <a:p>
            <a:endParaRPr lang="en-GB" dirty="0"/>
          </a:p>
          <a:p>
            <a:r>
              <a:rPr lang="en-GB" dirty="0"/>
              <a:t>Words and phrases need to be 100% self-explanatory. </a:t>
            </a:r>
          </a:p>
          <a:p>
            <a:endParaRPr lang="en-GB" dirty="0"/>
          </a:p>
          <a:p>
            <a:r>
              <a:rPr lang="en-GB" dirty="0"/>
              <a:t>Ticket acceptance </a:t>
            </a:r>
          </a:p>
          <a:p>
            <a:endParaRPr lang="en-GB" dirty="0"/>
          </a:p>
          <a:p>
            <a:r>
              <a:rPr lang="en-GB" dirty="0"/>
              <a:t>What’s a valid ticket e.g. advance fare only valid on one train, do all passengers know they’re entitled to catch the next train is theirs is cancelled.?</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DDFE0EE-F0AE-FF4B-88FD-6B16EE9B1CB9}" type="slidenum">
              <a:rPr lang="en-US" smtClean="0"/>
              <a:t>10</a:t>
            </a:fld>
            <a:endParaRPr lang="en-US"/>
          </a:p>
        </p:txBody>
      </p:sp>
    </p:spTree>
    <p:extLst>
      <p:ext uri="{BB962C8B-B14F-4D97-AF65-F5344CB8AC3E}">
        <p14:creationId xmlns:p14="http://schemas.microsoft.com/office/powerpoint/2010/main" val="3778342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Getting it right means you shouldn’t have to explain what you mean. </a:t>
            </a:r>
          </a:p>
          <a:p>
            <a:endParaRPr lang="en-GB" dirty="0"/>
          </a:p>
          <a:p>
            <a:r>
              <a:rPr lang="en-GB" dirty="0"/>
              <a:t>Some operators want to provide an extra level of detail. Can more be made of the “delays explained” pages on Network Rail.  </a:t>
            </a:r>
          </a:p>
          <a:p>
            <a:endParaRPr lang="en-GB" dirty="0"/>
          </a:p>
          <a:p>
            <a:r>
              <a:rPr lang="en-GB" dirty="0"/>
              <a:t>The longer and more detailed a message is, the harder it is to keep up to date as things change. </a:t>
            </a:r>
          </a:p>
          <a:p>
            <a:endParaRPr lang="en-GB" dirty="0"/>
          </a:p>
          <a:p>
            <a:endParaRPr lang="en-GB" dirty="0"/>
          </a:p>
        </p:txBody>
      </p:sp>
      <p:sp>
        <p:nvSpPr>
          <p:cNvPr id="4" name="Slide Number Placeholder 3"/>
          <p:cNvSpPr>
            <a:spLocks noGrp="1"/>
          </p:cNvSpPr>
          <p:nvPr>
            <p:ph type="sldNum" sz="quarter" idx="5"/>
          </p:nvPr>
        </p:nvSpPr>
        <p:spPr/>
        <p:txBody>
          <a:bodyPr/>
          <a:lstStyle/>
          <a:p>
            <a:fld id="{1DDFE0EE-F0AE-FF4B-88FD-6B16EE9B1CB9}" type="slidenum">
              <a:rPr lang="en-US" smtClean="0"/>
              <a:t>11</a:t>
            </a:fld>
            <a:endParaRPr lang="en-US"/>
          </a:p>
        </p:txBody>
      </p:sp>
    </p:spTree>
    <p:extLst>
      <p:ext uri="{BB962C8B-B14F-4D97-AF65-F5344CB8AC3E}">
        <p14:creationId xmlns:p14="http://schemas.microsoft.com/office/powerpoint/2010/main" val="617511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Passenger need to be able to read it once and understand the point of the message straight away. </a:t>
            </a:r>
          </a:p>
          <a:p>
            <a:endParaRPr lang="en-GB" dirty="0"/>
          </a:p>
          <a:p>
            <a:r>
              <a:rPr lang="en-GB" dirty="0"/>
              <a:t>Web users skim pages for information. Text and pages should be designed to help that.  </a:t>
            </a:r>
          </a:p>
          <a:p>
            <a:endParaRPr lang="en-GB" dirty="0"/>
          </a:p>
          <a:p>
            <a:r>
              <a:rPr lang="en-GB" dirty="0"/>
              <a:t>Look at the BBC News pages.</a:t>
            </a:r>
          </a:p>
          <a:p>
            <a:endParaRPr lang="en-GB" dirty="0"/>
          </a:p>
          <a:p>
            <a:r>
              <a:rPr lang="en-GB" dirty="0"/>
              <a:t>This example – the readability of the longer paragraph compares to the editorial in the Guardian/Telegraph. </a:t>
            </a:r>
          </a:p>
          <a:p>
            <a:endParaRPr lang="en-GB" dirty="0"/>
          </a:p>
          <a:p>
            <a:r>
              <a:rPr lang="en-GB" dirty="0"/>
              <a:t>Visitors to webpages only read 20% of the text as they skim the page looking for the information that they need. Why make their life more difficult by including lots of unnecessary text. </a:t>
            </a:r>
          </a:p>
          <a:p>
            <a:endParaRPr lang="en-GB" dirty="0"/>
          </a:p>
          <a:p>
            <a:r>
              <a:rPr lang="en-GB" dirty="0"/>
              <a:t>Including the extra detail also makes it harder to keep up to date if the incident drags on throughout the day.  Incorrect text undermines the trust that the reader has in the rest of the information on the page. </a:t>
            </a:r>
          </a:p>
        </p:txBody>
      </p:sp>
      <p:sp>
        <p:nvSpPr>
          <p:cNvPr id="4" name="Slide Number Placeholder 3"/>
          <p:cNvSpPr>
            <a:spLocks noGrp="1"/>
          </p:cNvSpPr>
          <p:nvPr>
            <p:ph type="sldNum" sz="quarter" idx="5"/>
          </p:nvPr>
        </p:nvSpPr>
        <p:spPr/>
        <p:txBody>
          <a:bodyPr/>
          <a:lstStyle/>
          <a:p>
            <a:fld id="{1DDFE0EE-F0AE-FF4B-88FD-6B16EE9B1CB9}" type="slidenum">
              <a:rPr lang="en-US" smtClean="0"/>
              <a:t>12</a:t>
            </a:fld>
            <a:endParaRPr lang="en-US"/>
          </a:p>
        </p:txBody>
      </p:sp>
    </p:spTree>
    <p:extLst>
      <p:ext uri="{BB962C8B-B14F-4D97-AF65-F5344CB8AC3E}">
        <p14:creationId xmlns:p14="http://schemas.microsoft.com/office/powerpoint/2010/main" val="602322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What’s normal? </a:t>
            </a:r>
          </a:p>
          <a:p>
            <a:endParaRPr lang="en-GB" dirty="0"/>
          </a:p>
          <a:p>
            <a:r>
              <a:rPr lang="en-GB" dirty="0"/>
              <a:t>Are some of the descriptions limited by the templates provided by messaging software. </a:t>
            </a:r>
          </a:p>
          <a:p>
            <a:endParaRPr lang="en-GB" dirty="0"/>
          </a:p>
          <a:p>
            <a:r>
              <a:rPr lang="en-GB" dirty="0"/>
              <a:t>Push the providers to offer a more flexible product.  </a:t>
            </a:r>
          </a:p>
          <a:p>
            <a:endParaRPr lang="en-GB" dirty="0"/>
          </a:p>
          <a:p>
            <a:r>
              <a:rPr lang="en-GB" dirty="0"/>
              <a:t>May be cancelled – Hard to balance when some services are unaffected but when nothing has run for 2 hours it should be possible to be more definite.  </a:t>
            </a:r>
          </a:p>
          <a:p>
            <a:endParaRPr lang="en-GB" dirty="0"/>
          </a:p>
        </p:txBody>
      </p:sp>
      <p:sp>
        <p:nvSpPr>
          <p:cNvPr id="4" name="Slide Number Placeholder 3"/>
          <p:cNvSpPr>
            <a:spLocks noGrp="1"/>
          </p:cNvSpPr>
          <p:nvPr>
            <p:ph type="sldNum" sz="quarter" idx="5"/>
          </p:nvPr>
        </p:nvSpPr>
        <p:spPr/>
        <p:txBody>
          <a:bodyPr/>
          <a:lstStyle/>
          <a:p>
            <a:fld id="{1DDFE0EE-F0AE-FF4B-88FD-6B16EE9B1CB9}" type="slidenum">
              <a:rPr lang="en-US" smtClean="0"/>
              <a:t>13</a:t>
            </a:fld>
            <a:endParaRPr lang="en-US"/>
          </a:p>
        </p:txBody>
      </p:sp>
    </p:spTree>
    <p:extLst>
      <p:ext uri="{BB962C8B-B14F-4D97-AF65-F5344CB8AC3E}">
        <p14:creationId xmlns:p14="http://schemas.microsoft.com/office/powerpoint/2010/main" val="1383590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Estimates for delay are the foundation for decisions made by passengers in respect of whether to continue their journey </a:t>
            </a:r>
          </a:p>
          <a:p>
            <a:endParaRPr lang="en-GB" dirty="0"/>
          </a:p>
          <a:p>
            <a:r>
              <a:rPr lang="en-GB" dirty="0"/>
              <a:t>Context aids understanding a</a:t>
            </a:r>
          </a:p>
          <a:p>
            <a:endParaRPr lang="en-GB" dirty="0"/>
          </a:p>
          <a:p>
            <a:r>
              <a:rPr lang="en-GB" dirty="0"/>
              <a:t>Both hand back an element of control to the passenger.  </a:t>
            </a:r>
          </a:p>
          <a:p>
            <a:endParaRPr lang="en-GB" dirty="0"/>
          </a:p>
          <a:p>
            <a:r>
              <a:rPr lang="en-GB" dirty="0"/>
              <a:t>Disruption is expected until – No distinction between the track will be fixed at, and trains will be delayed whilst we get things running again. </a:t>
            </a:r>
          </a:p>
          <a:p>
            <a:endParaRPr lang="en-GB" dirty="0"/>
          </a:p>
          <a:p>
            <a:r>
              <a:rPr lang="en-GB" dirty="0"/>
              <a:t>Moving goalposts </a:t>
            </a:r>
          </a:p>
          <a:p>
            <a:endParaRPr lang="en-GB" dirty="0"/>
          </a:p>
          <a:p>
            <a:endParaRPr lang="en-GB" dirty="0"/>
          </a:p>
        </p:txBody>
      </p:sp>
      <p:sp>
        <p:nvSpPr>
          <p:cNvPr id="4" name="Slide Number Placeholder 3"/>
          <p:cNvSpPr>
            <a:spLocks noGrp="1"/>
          </p:cNvSpPr>
          <p:nvPr>
            <p:ph type="sldNum" sz="quarter" idx="5"/>
          </p:nvPr>
        </p:nvSpPr>
        <p:spPr/>
        <p:txBody>
          <a:bodyPr/>
          <a:lstStyle/>
          <a:p>
            <a:fld id="{1DDFE0EE-F0AE-FF4B-88FD-6B16EE9B1CB9}" type="slidenum">
              <a:rPr lang="en-US" smtClean="0"/>
              <a:t>14</a:t>
            </a:fld>
            <a:endParaRPr lang="en-US"/>
          </a:p>
        </p:txBody>
      </p:sp>
    </p:spTree>
    <p:extLst>
      <p:ext uri="{BB962C8B-B14F-4D97-AF65-F5344CB8AC3E}">
        <p14:creationId xmlns:p14="http://schemas.microsoft.com/office/powerpoint/2010/main" val="2675471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underestimate the importance of tone </a:t>
            </a:r>
          </a:p>
          <a:p>
            <a:endParaRPr lang="en-GB" dirty="0"/>
          </a:p>
          <a:p>
            <a:r>
              <a:rPr lang="en-GB" dirty="0"/>
              <a:t>Passengers like hearing from humans so why make text sound robotic </a:t>
            </a:r>
          </a:p>
          <a:p>
            <a:endParaRPr lang="en-GB" dirty="0"/>
          </a:p>
          <a:p>
            <a:r>
              <a:rPr lang="en-GB" dirty="0"/>
              <a:t>Contrast the two quotes – disconnected, placating vs honest and genuinely sorry </a:t>
            </a:r>
          </a:p>
          <a:p>
            <a:endParaRPr lang="en-GB" dirty="0"/>
          </a:p>
        </p:txBody>
      </p:sp>
      <p:sp>
        <p:nvSpPr>
          <p:cNvPr id="4" name="Slide Number Placeholder 3"/>
          <p:cNvSpPr>
            <a:spLocks noGrp="1"/>
          </p:cNvSpPr>
          <p:nvPr>
            <p:ph type="sldNum" sz="quarter" idx="5"/>
          </p:nvPr>
        </p:nvSpPr>
        <p:spPr/>
        <p:txBody>
          <a:bodyPr/>
          <a:lstStyle/>
          <a:p>
            <a:fld id="{1DDFE0EE-F0AE-FF4B-88FD-6B16EE9B1CB9}" type="slidenum">
              <a:rPr lang="en-US" smtClean="0"/>
              <a:t>15</a:t>
            </a:fld>
            <a:endParaRPr lang="en-US"/>
          </a:p>
        </p:txBody>
      </p:sp>
    </p:spTree>
    <p:extLst>
      <p:ext uri="{BB962C8B-B14F-4D97-AF65-F5344CB8AC3E}">
        <p14:creationId xmlns:p14="http://schemas.microsoft.com/office/powerpoint/2010/main" val="2027433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Saying nothing leads to very strong negative reactions </a:t>
            </a:r>
          </a:p>
          <a:p>
            <a:endParaRPr lang="en-GB" dirty="0"/>
          </a:p>
          <a:p>
            <a:r>
              <a:rPr lang="en-GB" dirty="0"/>
              <a:t>On-board information needs to get better</a:t>
            </a:r>
          </a:p>
          <a:p>
            <a:endParaRPr lang="en-GB" dirty="0"/>
          </a:p>
          <a:p>
            <a:r>
              <a:rPr lang="en-GB" dirty="0"/>
              <a:t>Staff provide valuable reassurance </a:t>
            </a:r>
          </a:p>
          <a:p>
            <a:endParaRPr lang="en-GB" dirty="0"/>
          </a:p>
          <a:p>
            <a:r>
              <a:rPr lang="en-GB" dirty="0"/>
              <a:t>On-board there has been a noticeable improvement when train comes to a stop, but what about in between signals when you know as a passenger there is something wrong, but you’ve no way of knowing impact.  </a:t>
            </a:r>
          </a:p>
          <a:p>
            <a:endParaRPr lang="en-GB" dirty="0"/>
          </a:p>
          <a:p>
            <a:r>
              <a:rPr lang="en-GB" dirty="0"/>
              <a:t>Consistency across the front line staff and those writing disruption messages. </a:t>
            </a:r>
          </a:p>
          <a:p>
            <a:endParaRPr lang="en-GB" dirty="0"/>
          </a:p>
          <a:p>
            <a:r>
              <a:rPr lang="en-GB" dirty="0"/>
              <a:t>Put staff in passenger shoes.  </a:t>
            </a:r>
          </a:p>
          <a:p>
            <a:endParaRPr lang="en-GB" dirty="0"/>
          </a:p>
        </p:txBody>
      </p:sp>
      <p:sp>
        <p:nvSpPr>
          <p:cNvPr id="4" name="Slide Number Placeholder 3"/>
          <p:cNvSpPr>
            <a:spLocks noGrp="1"/>
          </p:cNvSpPr>
          <p:nvPr>
            <p:ph type="sldNum" sz="quarter" idx="5"/>
          </p:nvPr>
        </p:nvSpPr>
        <p:spPr/>
        <p:txBody>
          <a:bodyPr/>
          <a:lstStyle/>
          <a:p>
            <a:fld id="{1DDFE0EE-F0AE-FF4B-88FD-6B16EE9B1CB9}" type="slidenum">
              <a:rPr lang="en-US" smtClean="0"/>
              <a:t>16</a:t>
            </a:fld>
            <a:endParaRPr lang="en-US"/>
          </a:p>
        </p:txBody>
      </p:sp>
    </p:spTree>
    <p:extLst>
      <p:ext uri="{BB962C8B-B14F-4D97-AF65-F5344CB8AC3E}">
        <p14:creationId xmlns:p14="http://schemas.microsoft.com/office/powerpoint/2010/main" val="2454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chatting to information managers about poor messages, they often say “I know who wrote that”.  Everyone might have their own style and character, but is it acceptable that passengers receive different levels of information (details) depending on who’s on shift in control? </a:t>
            </a:r>
          </a:p>
          <a:p>
            <a:endParaRPr lang="en-GB" dirty="0"/>
          </a:p>
          <a:p>
            <a:r>
              <a:rPr lang="en-GB" dirty="0"/>
              <a:t>There’s a good case for an organisational style guide, and reviewing the way you speak to passengers across different channels. But it requires hearts and minds to be shifted. </a:t>
            </a:r>
          </a:p>
          <a:p>
            <a:endParaRPr lang="en-GB"/>
          </a:p>
          <a:p>
            <a:endParaRPr lang="en-GB" dirty="0"/>
          </a:p>
        </p:txBody>
      </p:sp>
      <p:sp>
        <p:nvSpPr>
          <p:cNvPr id="4" name="Slide Number Placeholder 3"/>
          <p:cNvSpPr>
            <a:spLocks noGrp="1"/>
          </p:cNvSpPr>
          <p:nvPr>
            <p:ph type="sldNum" sz="quarter" idx="5"/>
          </p:nvPr>
        </p:nvSpPr>
        <p:spPr/>
        <p:txBody>
          <a:bodyPr/>
          <a:lstStyle/>
          <a:p>
            <a:fld id="{1DDFE0EE-F0AE-FF4B-88FD-6B16EE9B1CB9}" type="slidenum">
              <a:rPr lang="en-US" smtClean="0"/>
              <a:t>17</a:t>
            </a:fld>
            <a:endParaRPr lang="en-US"/>
          </a:p>
        </p:txBody>
      </p:sp>
    </p:spTree>
    <p:extLst>
      <p:ext uri="{BB962C8B-B14F-4D97-AF65-F5344CB8AC3E}">
        <p14:creationId xmlns:p14="http://schemas.microsoft.com/office/powerpoint/2010/main" val="4033507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DFE0EE-F0AE-FF4B-88FD-6B16EE9B1CB9}" type="slidenum">
              <a:rPr lang="en-US" smtClean="0"/>
              <a:t>18</a:t>
            </a:fld>
            <a:endParaRPr lang="en-US"/>
          </a:p>
        </p:txBody>
      </p:sp>
    </p:spTree>
    <p:extLst>
      <p:ext uri="{BB962C8B-B14F-4D97-AF65-F5344CB8AC3E}">
        <p14:creationId xmlns:p14="http://schemas.microsoft.com/office/powerpoint/2010/main" val="2079489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try not to just shout from the side lines. We aim to be useful  and make a difference to passengers by using robust evidence to back up our work. </a:t>
            </a:r>
          </a:p>
        </p:txBody>
      </p:sp>
      <p:sp>
        <p:nvSpPr>
          <p:cNvPr id="4" name="Slide Number Placeholder 3"/>
          <p:cNvSpPr>
            <a:spLocks noGrp="1"/>
          </p:cNvSpPr>
          <p:nvPr>
            <p:ph type="sldNum" sz="quarter" idx="5"/>
          </p:nvPr>
        </p:nvSpPr>
        <p:spPr/>
        <p:txBody>
          <a:bodyPr/>
          <a:lstStyle/>
          <a:p>
            <a:fld id="{1DDFE0EE-F0AE-FF4B-88FD-6B16EE9B1CB9}" type="slidenum">
              <a:rPr lang="en-US" smtClean="0"/>
              <a:t>2</a:t>
            </a:fld>
            <a:endParaRPr lang="en-US"/>
          </a:p>
        </p:txBody>
      </p:sp>
    </p:spTree>
    <p:extLst>
      <p:ext uri="{BB962C8B-B14F-4D97-AF65-F5344CB8AC3E}">
        <p14:creationId xmlns:p14="http://schemas.microsoft.com/office/powerpoint/2010/main" val="933685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Getting information right during delays can help mitigate a lot of the frustration of passengers.  It might not make them satisfied but there is a good chance it will lessen the dissatisfaction that can result from a badly handled delay. </a:t>
            </a:r>
          </a:p>
          <a:p>
            <a:endParaRPr lang="en-GB" dirty="0"/>
          </a:p>
          <a:p>
            <a:r>
              <a:rPr lang="en-GB" dirty="0"/>
              <a:t>Of all the factors in the top 10 it’s the only one about the human impact. </a:t>
            </a:r>
          </a:p>
          <a:p>
            <a:endParaRPr lang="en-GB" dirty="0"/>
          </a:p>
          <a:p>
            <a:r>
              <a:rPr lang="en-GB" dirty="0"/>
              <a:t>Can determine how negative the reaction from passengers might be. </a:t>
            </a:r>
          </a:p>
          <a:p>
            <a:endParaRPr lang="en-GB" dirty="0"/>
          </a:p>
          <a:p>
            <a:endParaRPr lang="en-GB" dirty="0"/>
          </a:p>
        </p:txBody>
      </p:sp>
      <p:sp>
        <p:nvSpPr>
          <p:cNvPr id="4" name="Slide Number Placeholder 3"/>
          <p:cNvSpPr>
            <a:spLocks noGrp="1"/>
          </p:cNvSpPr>
          <p:nvPr>
            <p:ph type="sldNum" sz="quarter" idx="5"/>
          </p:nvPr>
        </p:nvSpPr>
        <p:spPr/>
        <p:txBody>
          <a:bodyPr/>
          <a:lstStyle/>
          <a:p>
            <a:fld id="{1DDFE0EE-F0AE-FF4B-88FD-6B16EE9B1CB9}" type="slidenum">
              <a:rPr lang="en-US" smtClean="0"/>
              <a:t>3</a:t>
            </a:fld>
            <a:endParaRPr lang="en-US"/>
          </a:p>
        </p:txBody>
      </p:sp>
    </p:spTree>
    <p:extLst>
      <p:ext uri="{BB962C8B-B14F-4D97-AF65-F5344CB8AC3E}">
        <p14:creationId xmlns:p14="http://schemas.microsoft.com/office/powerpoint/2010/main" val="2323860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Biggest driver of dissatisfaction </a:t>
            </a:r>
          </a:p>
          <a:p>
            <a:endParaRPr lang="en-GB" dirty="0"/>
          </a:p>
          <a:p>
            <a:r>
              <a:rPr lang="en-GB" dirty="0"/>
              <a:t>A bad journey gets remember for a long time. Even passengers who tell us they were satisfied with their last journey take the opportunity to tell us in the “any other comments box” about a delay.  These often refer to poor information.  </a:t>
            </a:r>
          </a:p>
        </p:txBody>
      </p:sp>
      <p:sp>
        <p:nvSpPr>
          <p:cNvPr id="4" name="Slide Number Placeholder 3"/>
          <p:cNvSpPr>
            <a:spLocks noGrp="1"/>
          </p:cNvSpPr>
          <p:nvPr>
            <p:ph type="sldNum" sz="quarter" idx="5"/>
          </p:nvPr>
        </p:nvSpPr>
        <p:spPr/>
        <p:txBody>
          <a:bodyPr/>
          <a:lstStyle/>
          <a:p>
            <a:fld id="{1DDFE0EE-F0AE-FF4B-88FD-6B16EE9B1CB9}" type="slidenum">
              <a:rPr lang="en-US" smtClean="0"/>
              <a:t>4</a:t>
            </a:fld>
            <a:endParaRPr lang="en-US"/>
          </a:p>
        </p:txBody>
      </p:sp>
    </p:spTree>
    <p:extLst>
      <p:ext uri="{BB962C8B-B14F-4D97-AF65-F5344CB8AC3E}">
        <p14:creationId xmlns:p14="http://schemas.microsoft.com/office/powerpoint/2010/main" val="1243764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no magic bullet but addressing some of the issues that are about to be highlighted might help restore some trust and improve the relationship between operator and passenger.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DDFE0EE-F0AE-FF4B-88FD-6B16EE9B1CB9}" type="slidenum">
              <a:rPr lang="en-US" smtClean="0"/>
              <a:t>5</a:t>
            </a:fld>
            <a:endParaRPr lang="en-US"/>
          </a:p>
        </p:txBody>
      </p:sp>
    </p:spTree>
    <p:extLst>
      <p:ext uri="{BB962C8B-B14F-4D97-AF65-F5344CB8AC3E}">
        <p14:creationId xmlns:p14="http://schemas.microsoft.com/office/powerpoint/2010/main" val="443640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70% of delayed passengers rate style of delivery as poor </a:t>
            </a:r>
          </a:p>
          <a:p>
            <a:r>
              <a:rPr lang="en-GB" dirty="0"/>
              <a:t>60% rate the ease of understanding as poor </a:t>
            </a:r>
          </a:p>
          <a:p>
            <a:endParaRPr lang="en-GB" dirty="0"/>
          </a:p>
          <a:p>
            <a:r>
              <a:rPr lang="en-GB" dirty="0"/>
              <a:t>Figures from RDG confirm that passenger ratings tend to be higher when they receive information on-board the train. They are lower in respect of online and apps. </a:t>
            </a:r>
          </a:p>
          <a:p>
            <a:endParaRPr lang="en-GB" dirty="0"/>
          </a:p>
          <a:p>
            <a:r>
              <a:rPr lang="en-GB" dirty="0"/>
              <a:t>Personalisation is likely to be the key. You’re going to be told what the impact is for the train you are on. But tone of voice and ease of understanding are also rated higher on-board. </a:t>
            </a:r>
          </a:p>
          <a:p>
            <a:endParaRPr lang="en-GB" dirty="0"/>
          </a:p>
          <a:p>
            <a:r>
              <a:rPr lang="en-GB" dirty="0"/>
              <a:t>The following examples help explain why that might be……</a:t>
            </a:r>
          </a:p>
        </p:txBody>
      </p:sp>
      <p:sp>
        <p:nvSpPr>
          <p:cNvPr id="4" name="Slide Number Placeholder 3"/>
          <p:cNvSpPr>
            <a:spLocks noGrp="1"/>
          </p:cNvSpPr>
          <p:nvPr>
            <p:ph type="sldNum" sz="quarter" idx="5"/>
          </p:nvPr>
        </p:nvSpPr>
        <p:spPr/>
        <p:txBody>
          <a:bodyPr/>
          <a:lstStyle/>
          <a:p>
            <a:fld id="{1DDFE0EE-F0AE-FF4B-88FD-6B16EE9B1CB9}" type="slidenum">
              <a:rPr lang="en-US" smtClean="0"/>
              <a:t>6</a:t>
            </a:fld>
            <a:endParaRPr lang="en-US"/>
          </a:p>
        </p:txBody>
      </p:sp>
    </p:spTree>
    <p:extLst>
      <p:ext uri="{BB962C8B-B14F-4D97-AF65-F5344CB8AC3E}">
        <p14:creationId xmlns:p14="http://schemas.microsoft.com/office/powerpoint/2010/main" val="58276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these examples have been anonymised as we try to work with operators rather than name and shame. Whilst not all messages are written in this way it was not hard to find these examples. </a:t>
            </a:r>
          </a:p>
          <a:p>
            <a:endParaRPr lang="en-GB" dirty="0"/>
          </a:p>
          <a:p>
            <a:r>
              <a:rPr lang="en-GB" dirty="0"/>
              <a:t>In the world of accessibility people often talk about inclusive design, language is no different. Write it in short, clear, plain English sentences and everyone should understand it. </a:t>
            </a:r>
          </a:p>
          <a:p>
            <a:endParaRPr lang="en-GB" dirty="0"/>
          </a:p>
          <a:p>
            <a:r>
              <a:rPr lang="en-GB" dirty="0"/>
              <a:t>The average reading age in the UK is nine years old. The average reading age of an adult in the UK is 11.  Reading age doesn’t reflect comprehension age.  Writing to a reading age is about speed. Not dumbing down but speeding up. </a:t>
            </a:r>
          </a:p>
          <a:p>
            <a:r>
              <a:rPr lang="en-GB" dirty="0"/>
              <a:t> </a:t>
            </a:r>
          </a:p>
        </p:txBody>
      </p:sp>
      <p:sp>
        <p:nvSpPr>
          <p:cNvPr id="4" name="Slide Number Placeholder 3"/>
          <p:cNvSpPr>
            <a:spLocks noGrp="1"/>
          </p:cNvSpPr>
          <p:nvPr>
            <p:ph type="sldNum" sz="quarter" idx="5"/>
          </p:nvPr>
        </p:nvSpPr>
        <p:spPr/>
        <p:txBody>
          <a:bodyPr/>
          <a:lstStyle/>
          <a:p>
            <a:fld id="{1DDFE0EE-F0AE-FF4B-88FD-6B16EE9B1CB9}" type="slidenum">
              <a:rPr lang="en-US" smtClean="0"/>
              <a:t>7</a:t>
            </a:fld>
            <a:endParaRPr lang="en-US"/>
          </a:p>
        </p:txBody>
      </p:sp>
    </p:spTree>
    <p:extLst>
      <p:ext uri="{BB962C8B-B14F-4D97-AF65-F5344CB8AC3E}">
        <p14:creationId xmlns:p14="http://schemas.microsoft.com/office/powerpoint/2010/main" val="2122994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Sometimes it is a question of explaining why what passengers consider to be an obvious answer isn’t possible e.g. passengers often don’t understand why when their train is cancelled you can’t just ask the following train to make some additional stops.  When that train then speeds through the platform they just get frustrated. </a:t>
            </a:r>
          </a:p>
          <a:p>
            <a:endParaRPr lang="en-GB" dirty="0"/>
          </a:p>
          <a:p>
            <a:r>
              <a:rPr lang="en-GB" dirty="0"/>
              <a:t>Passengers do not want over the top sympathy</a:t>
            </a:r>
          </a:p>
          <a:p>
            <a:endParaRPr lang="en-GB" dirty="0"/>
          </a:p>
          <a:p>
            <a:r>
              <a:rPr lang="en-GB" dirty="0"/>
              <a:t>They want practical advice on what to do </a:t>
            </a:r>
          </a:p>
          <a:p>
            <a:endParaRPr lang="en-GB" dirty="0"/>
          </a:p>
          <a:p>
            <a:r>
              <a:rPr lang="en-GB" dirty="0"/>
              <a:t>If I’m trying to get to an airport and the route I want is blocked, don’t just tell me I can travel via another station. Tell me roughly how long that might take, as I need to know whether I’m going to make my flight or not. </a:t>
            </a:r>
          </a:p>
          <a:p>
            <a:endParaRPr lang="en-GB" dirty="0"/>
          </a:p>
          <a:p>
            <a:endParaRPr lang="en-GB" dirty="0"/>
          </a:p>
          <a:p>
            <a:r>
              <a:rPr lang="en-GB" dirty="0"/>
              <a:t>Replacement buses – messages are usually sparse on detail. They often fail to say where the buses will stop and whether they are running to a timetable or not.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DDFE0EE-F0AE-FF4B-88FD-6B16EE9B1CB9}" type="slidenum">
              <a:rPr lang="en-US" smtClean="0"/>
              <a:t>8</a:t>
            </a:fld>
            <a:endParaRPr lang="en-US"/>
          </a:p>
        </p:txBody>
      </p:sp>
    </p:spTree>
    <p:extLst>
      <p:ext uri="{BB962C8B-B14F-4D97-AF65-F5344CB8AC3E}">
        <p14:creationId xmlns:p14="http://schemas.microsoft.com/office/powerpoint/2010/main" val="607666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Jargon , it’s not always obvious words. </a:t>
            </a:r>
          </a:p>
          <a:p>
            <a:endParaRPr lang="en-GB" dirty="0"/>
          </a:p>
          <a:p>
            <a:r>
              <a:rPr lang="en-GB" dirty="0"/>
              <a:t>Use the ‘facilities’ example. Passengers not realising the guard was talking about the toilets being out of order. </a:t>
            </a:r>
          </a:p>
          <a:p>
            <a:endParaRPr lang="en-GB" dirty="0"/>
          </a:p>
          <a:p>
            <a:r>
              <a:rPr lang="en-GB" dirty="0"/>
              <a:t>Repetition slows you down and can inhibit comprehension </a:t>
            </a:r>
          </a:p>
          <a:p>
            <a:endParaRPr lang="en-GB" dirty="0"/>
          </a:p>
          <a:p>
            <a:r>
              <a:rPr lang="en-GB" dirty="0"/>
              <a:t>Sentence length often double the recommended number of words in disruption messages. </a:t>
            </a:r>
          </a:p>
        </p:txBody>
      </p:sp>
      <p:sp>
        <p:nvSpPr>
          <p:cNvPr id="4" name="Slide Number Placeholder 3"/>
          <p:cNvSpPr>
            <a:spLocks noGrp="1"/>
          </p:cNvSpPr>
          <p:nvPr>
            <p:ph type="sldNum" sz="quarter" idx="5"/>
          </p:nvPr>
        </p:nvSpPr>
        <p:spPr/>
        <p:txBody>
          <a:bodyPr/>
          <a:lstStyle/>
          <a:p>
            <a:fld id="{1DDFE0EE-F0AE-FF4B-88FD-6B16EE9B1CB9}" type="slidenum">
              <a:rPr lang="en-US" smtClean="0"/>
              <a:t>9</a:t>
            </a:fld>
            <a:endParaRPr lang="en-US"/>
          </a:p>
        </p:txBody>
      </p:sp>
    </p:spTree>
    <p:extLst>
      <p:ext uri="{BB962C8B-B14F-4D97-AF65-F5344CB8AC3E}">
        <p14:creationId xmlns:p14="http://schemas.microsoft.com/office/powerpoint/2010/main" val="2676687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4987807"/>
            <a:ext cx="7086600" cy="399359"/>
          </a:xfrm>
          <a:prstGeom prst="rect">
            <a:avLst/>
          </a:prstGeom>
        </p:spPr>
        <p:txBody>
          <a:bodyPr>
            <a:normAutofit/>
          </a:bodyPr>
          <a:lstStyle>
            <a:lvl1pPr marL="0" marR="0" indent="0" algn="r" defTabSz="457200" rtl="0" eaLnBrk="1" fontAlgn="auto" latinLnBrk="0" hangingPunct="1">
              <a:lnSpc>
                <a:spcPct val="100000"/>
              </a:lnSpc>
              <a:spcBef>
                <a:spcPct val="20000"/>
              </a:spcBef>
              <a:spcAft>
                <a:spcPts val="0"/>
              </a:spcAft>
              <a:buClrTx/>
              <a:buSzTx/>
              <a:buFont typeface="Arial"/>
              <a:buNone/>
              <a:tabLst/>
              <a:defRPr sz="2000" b="0" i="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text</a:t>
            </a:r>
            <a:endParaRPr lang="en-US" dirty="0"/>
          </a:p>
        </p:txBody>
      </p:sp>
      <p:sp>
        <p:nvSpPr>
          <p:cNvPr id="18" name="Text Placeholder 17"/>
          <p:cNvSpPr>
            <a:spLocks noGrp="1"/>
          </p:cNvSpPr>
          <p:nvPr>
            <p:ph type="body" sz="quarter" idx="12" hasCustomPrompt="1"/>
          </p:nvPr>
        </p:nvSpPr>
        <p:spPr>
          <a:xfrm>
            <a:off x="4868060" y="5361597"/>
            <a:ext cx="3590140" cy="405224"/>
          </a:xfrm>
          <a:prstGeom prst="rect">
            <a:avLst/>
          </a:prstGeom>
        </p:spPr>
        <p:txBody>
          <a:bodyPr>
            <a:normAutofit/>
          </a:bodyPr>
          <a:lstStyle>
            <a:lvl1pPr marL="0" indent="0" algn="r">
              <a:buNone/>
              <a:defRPr sz="1800" b="0" i="0">
                <a:solidFill>
                  <a:schemeClr val="tx2"/>
                </a:solidFill>
                <a:latin typeface="Arial"/>
                <a:cs typeface="Arial"/>
              </a:defRPr>
            </a:lvl1pPr>
          </a:lstStyle>
          <a:p>
            <a:pPr lvl="0"/>
            <a:r>
              <a:rPr lang="en-GB" dirty="0"/>
              <a:t>Click to edit date</a:t>
            </a:r>
            <a:endParaRPr lang="en-US" dirty="0"/>
          </a:p>
        </p:txBody>
      </p:sp>
      <p:sp>
        <p:nvSpPr>
          <p:cNvPr id="9" name="Picture Placeholder 8"/>
          <p:cNvSpPr>
            <a:spLocks noGrp="1"/>
          </p:cNvSpPr>
          <p:nvPr>
            <p:ph type="pic" sz="quarter" idx="13" hasCustomPrompt="1"/>
          </p:nvPr>
        </p:nvSpPr>
        <p:spPr>
          <a:xfrm>
            <a:off x="922338" y="414338"/>
            <a:ext cx="7535862" cy="3657600"/>
          </a:xfrm>
          <a:prstGeom prst="roundRect">
            <a:avLst>
              <a:gd name="adj" fmla="val 2547"/>
            </a:avLst>
          </a:prstGeom>
          <a:ln>
            <a:solidFill>
              <a:schemeClr val="tx2">
                <a:lumMod val="60000"/>
                <a:lumOff val="40000"/>
              </a:schemeClr>
            </a:solidFill>
          </a:ln>
        </p:spPr>
        <p:txBody>
          <a:bodyPr/>
          <a:lstStyle>
            <a:lvl1pPr marL="0" indent="0">
              <a:buNone/>
              <a:defRPr/>
            </a:lvl1pPr>
          </a:lstStyle>
          <a:p>
            <a:r>
              <a:rPr lang="en-US" dirty="0"/>
              <a:t>Click to insert a picture</a:t>
            </a:r>
          </a:p>
        </p:txBody>
      </p:sp>
      <p:sp>
        <p:nvSpPr>
          <p:cNvPr id="2" name="Footer Placeholder 1"/>
          <p:cNvSpPr>
            <a:spLocks noGrp="1"/>
          </p:cNvSpPr>
          <p:nvPr>
            <p:ph type="ftr" sz="quarter" idx="14"/>
          </p:nvPr>
        </p:nvSpPr>
        <p:spPr/>
        <p:txBody>
          <a:bodyPr/>
          <a:lstStyle/>
          <a:p>
            <a:fld id="{B7D492CF-BF6B-084B-AEF5-5AC43A7B4717}" type="slidenum">
              <a:rPr lang="en-US" smtClean="0"/>
              <a:pPr/>
              <a:t>‹#›</a:t>
            </a:fld>
            <a:endParaRPr lang="en-US" dirty="0"/>
          </a:p>
        </p:txBody>
      </p:sp>
    </p:spTree>
    <p:extLst>
      <p:ext uri="{BB962C8B-B14F-4D97-AF65-F5344CB8AC3E}">
        <p14:creationId xmlns:p14="http://schemas.microsoft.com/office/powerpoint/2010/main" val="3150188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ll Quote2">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29053" y="2290249"/>
            <a:ext cx="2624835" cy="3921642"/>
          </a:xfrm>
          <a:prstGeom prst="rect">
            <a:avLst/>
          </a:prstGeom>
        </p:spPr>
      </p:pic>
      <p:sp>
        <p:nvSpPr>
          <p:cNvPr id="8" name="Text Placeholder 9"/>
          <p:cNvSpPr>
            <a:spLocks noGrp="1"/>
          </p:cNvSpPr>
          <p:nvPr>
            <p:ph type="body" sz="quarter" idx="10" hasCustomPrompt="1"/>
          </p:nvPr>
        </p:nvSpPr>
        <p:spPr>
          <a:xfrm>
            <a:off x="457201" y="1447799"/>
            <a:ext cx="3962399"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add text</a:t>
            </a:r>
            <a:endParaRPr lang="en-US" dirty="0"/>
          </a:p>
        </p:txBody>
      </p:sp>
      <p:sp>
        <p:nvSpPr>
          <p:cNvPr id="10" name="Text Placeholder 11"/>
          <p:cNvSpPr>
            <a:spLocks noGrp="1"/>
          </p:cNvSpPr>
          <p:nvPr>
            <p:ph type="body" sz="quarter" idx="11" hasCustomPrompt="1"/>
          </p:nvPr>
        </p:nvSpPr>
        <p:spPr>
          <a:xfrm>
            <a:off x="457201" y="2290250"/>
            <a:ext cx="3962399" cy="4051284"/>
          </a:xfrm>
          <a:prstGeom prst="rect">
            <a:avLst/>
          </a:prstGeom>
        </p:spPr>
        <p:txBody>
          <a:bodyPr>
            <a:normAutofit/>
          </a:bodyPr>
          <a:lstStyle>
            <a:lvl1pPr>
              <a:buClr>
                <a:srgbClr val="CB251D"/>
              </a:buClr>
              <a:defRPr sz="1600">
                <a:latin typeface="Arial"/>
                <a:cs typeface="Arial"/>
              </a:defRPr>
            </a:lvl1pPr>
          </a:lstStyle>
          <a:p>
            <a:pPr lvl="0"/>
            <a:r>
              <a:rPr lang="en-GB" dirty="0"/>
              <a:t>Click to add text</a:t>
            </a:r>
          </a:p>
        </p:txBody>
      </p:sp>
      <p:sp>
        <p:nvSpPr>
          <p:cNvPr id="13" name="Text Placeholder 12"/>
          <p:cNvSpPr>
            <a:spLocks noGrp="1"/>
          </p:cNvSpPr>
          <p:nvPr>
            <p:ph type="body" sz="quarter" idx="12" hasCustomPrompt="1"/>
          </p:nvPr>
        </p:nvSpPr>
        <p:spPr>
          <a:xfrm>
            <a:off x="4672627" y="2409828"/>
            <a:ext cx="2336800" cy="3362325"/>
          </a:xfrm>
          <a:prstGeom prst="rect">
            <a:avLst/>
          </a:prstGeom>
        </p:spPr>
        <p:txBody>
          <a:bodyPr>
            <a:normAutofit/>
          </a:bodyPr>
          <a:lstStyle>
            <a:lvl1pPr marL="0" indent="0">
              <a:lnSpc>
                <a:spcPts val="2200"/>
              </a:lnSpc>
              <a:buNone/>
              <a:defRPr sz="3200" baseline="0">
                <a:latin typeface="Hand Of Sean"/>
                <a:cs typeface="Hand Of Sean"/>
              </a:defRPr>
            </a:lvl1pPr>
          </a:lstStyle>
          <a:p>
            <a:r>
              <a:rPr lang="en-US" sz="2000" dirty="0">
                <a:solidFill>
                  <a:srgbClr val="7F7F7F"/>
                </a:solidFill>
              </a:rPr>
              <a:t>“Click here to add pull quote text this text can be red or grey”</a:t>
            </a:r>
          </a:p>
        </p:txBody>
      </p:sp>
      <p:sp>
        <p:nvSpPr>
          <p:cNvPr id="9"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
        <p:nvSpPr>
          <p:cNvPr id="11" name="Footer Placeholder 3"/>
          <p:cNvSpPr>
            <a:spLocks noGrp="1"/>
          </p:cNvSpPr>
          <p:nvPr>
            <p:ph type="ftr" sz="quarter" idx="14"/>
          </p:nvPr>
        </p:nvSpPr>
        <p:spPr>
          <a:xfrm>
            <a:off x="3124200" y="6492875"/>
            <a:ext cx="2895600" cy="307975"/>
          </a:xfrm>
          <a:prstGeom prst="rect">
            <a:avLst/>
          </a:prstGeom>
        </p:spPr>
        <p:txBody>
          <a:bodyPr/>
          <a:lstStyle>
            <a:lvl1pPr algn="ctr">
              <a:defRPr sz="1200">
                <a:solidFill>
                  <a:schemeClr val="tx2"/>
                </a:solidFill>
              </a:defRPr>
            </a:lvl1pPr>
          </a:lstStyle>
          <a:p>
            <a:fld id="{B4854C2A-836C-E64F-92D6-FE116ABC3A70}" type="slidenum">
              <a:rPr lang="en-US" smtClean="0"/>
              <a:t>‹#›</a:t>
            </a:fld>
            <a:endParaRPr lang="en-US" dirty="0"/>
          </a:p>
        </p:txBody>
      </p:sp>
    </p:spTree>
    <p:extLst>
      <p:ext uri="{BB962C8B-B14F-4D97-AF65-F5344CB8AC3E}">
        <p14:creationId xmlns:p14="http://schemas.microsoft.com/office/powerpoint/2010/main" val="2235155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side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457201" y="1447799"/>
            <a:ext cx="3962399"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add text</a:t>
            </a:r>
            <a:endParaRPr lang="en-US" dirty="0"/>
          </a:p>
        </p:txBody>
      </p:sp>
      <p:sp>
        <p:nvSpPr>
          <p:cNvPr id="10" name="Text Placeholder 11"/>
          <p:cNvSpPr>
            <a:spLocks noGrp="1"/>
          </p:cNvSpPr>
          <p:nvPr>
            <p:ph type="body" sz="quarter" idx="11" hasCustomPrompt="1"/>
          </p:nvPr>
        </p:nvSpPr>
        <p:spPr>
          <a:xfrm>
            <a:off x="457201" y="2290250"/>
            <a:ext cx="3962399" cy="4051284"/>
          </a:xfrm>
          <a:prstGeom prst="rect">
            <a:avLst/>
          </a:prstGeom>
        </p:spPr>
        <p:txBody>
          <a:bodyPr>
            <a:normAutofit/>
          </a:bodyPr>
          <a:lstStyle>
            <a:lvl1pPr>
              <a:buClr>
                <a:srgbClr val="CB251D"/>
              </a:buClr>
              <a:defRPr sz="1600">
                <a:latin typeface="Arial"/>
                <a:cs typeface="Arial"/>
              </a:defRPr>
            </a:lvl1pPr>
          </a:lstStyle>
          <a:p>
            <a:pPr lvl="0"/>
            <a:r>
              <a:rPr lang="en-GB" dirty="0"/>
              <a:t>Click to add text</a:t>
            </a:r>
          </a:p>
        </p:txBody>
      </p:sp>
      <p:sp>
        <p:nvSpPr>
          <p:cNvPr id="6"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
        <p:nvSpPr>
          <p:cNvPr id="7" name="Footer Placeholder 3"/>
          <p:cNvSpPr>
            <a:spLocks noGrp="1"/>
          </p:cNvSpPr>
          <p:nvPr>
            <p:ph type="ftr" sz="quarter" idx="14"/>
          </p:nvPr>
        </p:nvSpPr>
        <p:spPr>
          <a:xfrm>
            <a:off x="3124200" y="6492875"/>
            <a:ext cx="2895600" cy="307975"/>
          </a:xfrm>
          <a:prstGeom prst="rect">
            <a:avLst/>
          </a:prstGeom>
        </p:spPr>
        <p:txBody>
          <a:bodyPr/>
          <a:lstStyle>
            <a:lvl1pPr algn="ctr">
              <a:defRPr sz="1200">
                <a:solidFill>
                  <a:schemeClr val="tx2"/>
                </a:solidFill>
              </a:defRPr>
            </a:lvl1pPr>
          </a:lstStyle>
          <a:p>
            <a:fld id="{B4854C2A-836C-E64F-92D6-FE116ABC3A70}" type="slidenum">
              <a:rPr lang="en-US" smtClean="0"/>
              <a:t>‹#›</a:t>
            </a:fld>
            <a:endParaRPr lang="en-US" dirty="0"/>
          </a:p>
        </p:txBody>
      </p:sp>
    </p:spTree>
    <p:extLst>
      <p:ext uri="{BB962C8B-B14F-4D97-AF65-F5344CB8AC3E}">
        <p14:creationId xmlns:p14="http://schemas.microsoft.com/office/powerpoint/2010/main" val="2393296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ight side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457201" y="1447799"/>
            <a:ext cx="3962399"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
        <p:nvSpPr>
          <p:cNvPr id="10" name="Text Placeholder 11"/>
          <p:cNvSpPr>
            <a:spLocks noGrp="1"/>
          </p:cNvSpPr>
          <p:nvPr>
            <p:ph type="body" sz="quarter" idx="11" hasCustomPrompt="1"/>
          </p:nvPr>
        </p:nvSpPr>
        <p:spPr>
          <a:xfrm>
            <a:off x="4563534" y="1447799"/>
            <a:ext cx="3826933" cy="4800601"/>
          </a:xfrm>
          <a:prstGeom prst="rect">
            <a:avLst/>
          </a:prstGeom>
        </p:spPr>
        <p:txBody>
          <a:bodyPr>
            <a:normAutofit/>
          </a:bodyPr>
          <a:lstStyle>
            <a:lvl1pPr>
              <a:buClr>
                <a:srgbClr val="CB251D"/>
              </a:buClr>
              <a:defRPr sz="1600">
                <a:latin typeface="Arial"/>
                <a:cs typeface="Arial"/>
              </a:defRPr>
            </a:lvl1pPr>
          </a:lstStyle>
          <a:p>
            <a:pPr lvl="0"/>
            <a:r>
              <a:rPr lang="en-GB" dirty="0"/>
              <a:t>Click to add text</a:t>
            </a:r>
          </a:p>
        </p:txBody>
      </p:sp>
      <p:sp>
        <p:nvSpPr>
          <p:cNvPr id="6"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
        <p:nvSpPr>
          <p:cNvPr id="7" name="Footer Placeholder 3"/>
          <p:cNvSpPr>
            <a:spLocks noGrp="1"/>
          </p:cNvSpPr>
          <p:nvPr>
            <p:ph type="ftr" sz="quarter" idx="14"/>
          </p:nvPr>
        </p:nvSpPr>
        <p:spPr>
          <a:xfrm>
            <a:off x="3124200" y="6492875"/>
            <a:ext cx="2895600" cy="307975"/>
          </a:xfrm>
          <a:prstGeom prst="rect">
            <a:avLst/>
          </a:prstGeom>
        </p:spPr>
        <p:txBody>
          <a:bodyPr/>
          <a:lstStyle>
            <a:lvl1pPr algn="ctr">
              <a:defRPr sz="1200">
                <a:solidFill>
                  <a:schemeClr val="tx2"/>
                </a:solidFill>
              </a:defRPr>
            </a:lvl1pPr>
          </a:lstStyle>
          <a:p>
            <a:fld id="{B4854C2A-836C-E64F-92D6-FE116ABC3A70}" type="slidenum">
              <a:rPr lang="en-US" smtClean="0"/>
              <a:t>‹#›</a:t>
            </a:fld>
            <a:endParaRPr lang="en-US" dirty="0"/>
          </a:p>
        </p:txBody>
      </p:sp>
    </p:spTree>
    <p:extLst>
      <p:ext uri="{BB962C8B-B14F-4D97-AF65-F5344CB8AC3E}">
        <p14:creationId xmlns:p14="http://schemas.microsoft.com/office/powerpoint/2010/main" val="1147042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for Chart or Imag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
        <p:nvSpPr>
          <p:cNvPr id="5" name="Footer Placeholder 3"/>
          <p:cNvSpPr>
            <a:spLocks noGrp="1"/>
          </p:cNvSpPr>
          <p:nvPr>
            <p:ph type="ftr" sz="quarter" idx="14"/>
          </p:nvPr>
        </p:nvSpPr>
        <p:spPr>
          <a:xfrm>
            <a:off x="3124200" y="6492875"/>
            <a:ext cx="2895600" cy="307975"/>
          </a:xfrm>
          <a:prstGeom prst="rect">
            <a:avLst/>
          </a:prstGeom>
        </p:spPr>
        <p:txBody>
          <a:bodyPr/>
          <a:lstStyle>
            <a:lvl1pPr algn="ctr">
              <a:defRPr sz="1200">
                <a:solidFill>
                  <a:schemeClr val="tx2"/>
                </a:solidFill>
              </a:defRPr>
            </a:lvl1pPr>
          </a:lstStyle>
          <a:p>
            <a:fld id="{B4854C2A-836C-E64F-92D6-FE116ABC3A70}" type="slidenum">
              <a:rPr lang="en-US" smtClean="0"/>
              <a:t>‹#›</a:t>
            </a:fld>
            <a:endParaRPr lang="en-US" dirty="0"/>
          </a:p>
        </p:txBody>
      </p:sp>
    </p:spTree>
    <p:extLst>
      <p:ext uri="{BB962C8B-B14F-4D97-AF65-F5344CB8AC3E}">
        <p14:creationId xmlns:p14="http://schemas.microsoft.com/office/powerpoint/2010/main" val="4249057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for chart or image only (no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Footer Placeholder 3"/>
          <p:cNvSpPr>
            <a:spLocks noGrp="1"/>
          </p:cNvSpPr>
          <p:nvPr>
            <p:ph type="ftr" sz="quarter" idx="14"/>
          </p:nvPr>
        </p:nvSpPr>
        <p:spPr>
          <a:xfrm>
            <a:off x="3124200" y="6492875"/>
            <a:ext cx="2895600" cy="307975"/>
          </a:xfrm>
          <a:prstGeom prst="rect">
            <a:avLst/>
          </a:prstGeom>
        </p:spPr>
        <p:txBody>
          <a:bodyPr/>
          <a:lstStyle>
            <a:lvl1pPr algn="ctr">
              <a:defRPr sz="1200">
                <a:solidFill>
                  <a:schemeClr val="tx2"/>
                </a:solidFill>
              </a:defRPr>
            </a:lvl1pPr>
          </a:lstStyle>
          <a:p>
            <a:fld id="{B4854C2A-836C-E64F-92D6-FE116ABC3A70}" type="slidenum">
              <a:rPr lang="en-US" smtClean="0"/>
              <a:t>‹#›</a:t>
            </a:fld>
            <a:endParaRPr lang="en-US" dirty="0"/>
          </a:p>
        </p:txBody>
      </p:sp>
    </p:spTree>
    <p:extLst>
      <p:ext uri="{BB962C8B-B14F-4D97-AF65-F5344CB8AC3E}">
        <p14:creationId xmlns:p14="http://schemas.microsoft.com/office/powerpoint/2010/main" val="1411515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86430"/>
            <a:ext cx="8229600" cy="815419"/>
          </a:xfrm>
          <a:prstGeom prst="rect">
            <a:avLst/>
          </a:prstGeom>
        </p:spPr>
        <p:txBody>
          <a:bodyPr>
            <a:normAutofit/>
          </a:bodyPr>
          <a:lstStyle>
            <a:lvl1pPr algn="l">
              <a:defRPr sz="4400" b="1">
                <a:solidFill>
                  <a:srgbClr val="DA0011"/>
                </a:solidFill>
                <a:latin typeface="Arial"/>
                <a:cs typeface="Arial"/>
              </a:defRPr>
            </a:lvl1pPr>
          </a:lstStyle>
          <a:p>
            <a:r>
              <a:rPr lang="en-GB" dirty="0"/>
              <a:t>Click to edit title</a:t>
            </a:r>
            <a:endParaRPr lang="en-US" dirty="0"/>
          </a:p>
        </p:txBody>
      </p:sp>
      <p:sp>
        <p:nvSpPr>
          <p:cNvPr id="10" name="Text Placeholder 9"/>
          <p:cNvSpPr>
            <a:spLocks noGrp="1"/>
          </p:cNvSpPr>
          <p:nvPr>
            <p:ph type="body" sz="quarter" idx="10" hasCustomPrompt="1"/>
          </p:nvPr>
        </p:nvSpPr>
        <p:spPr>
          <a:xfrm>
            <a:off x="457201" y="1609724"/>
            <a:ext cx="7975600"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
        <p:nvSpPr>
          <p:cNvPr id="12" name="Text Placeholder 11"/>
          <p:cNvSpPr>
            <a:spLocks noGrp="1"/>
          </p:cNvSpPr>
          <p:nvPr>
            <p:ph type="body" sz="quarter" idx="11" hasCustomPrompt="1"/>
          </p:nvPr>
        </p:nvSpPr>
        <p:spPr>
          <a:xfrm>
            <a:off x="457201" y="2452687"/>
            <a:ext cx="3962399" cy="3795713"/>
          </a:xfrm>
          <a:prstGeom prst="rect">
            <a:avLst/>
          </a:prstGeom>
        </p:spPr>
        <p:txBody>
          <a:bodyPr>
            <a:normAutofit/>
          </a:bodyPr>
          <a:lstStyle>
            <a:lvl1pPr>
              <a:buClr>
                <a:srgbClr val="CB251D"/>
              </a:buClr>
              <a:defRPr sz="1600">
                <a:latin typeface="Arial"/>
                <a:cs typeface="Arial"/>
              </a:defRPr>
            </a:lvl1pPr>
          </a:lstStyle>
          <a:p>
            <a:pPr lvl="0"/>
            <a:r>
              <a:rPr lang="en-GB" dirty="0"/>
              <a:t>Click to edit text</a:t>
            </a:r>
          </a:p>
        </p:txBody>
      </p:sp>
      <p:sp>
        <p:nvSpPr>
          <p:cNvPr id="6" name="Content Placeholder 5"/>
          <p:cNvSpPr>
            <a:spLocks noGrp="1"/>
          </p:cNvSpPr>
          <p:nvPr>
            <p:ph sz="quarter" idx="13" hasCustomPrompt="1"/>
          </p:nvPr>
        </p:nvSpPr>
        <p:spPr>
          <a:xfrm>
            <a:off x="4546600" y="2452687"/>
            <a:ext cx="3886202" cy="3795713"/>
          </a:xfrm>
          <a:prstGeom prst="roundRect">
            <a:avLst>
              <a:gd name="adj" fmla="val 3060"/>
            </a:avLst>
          </a:prstGeom>
        </p:spPr>
        <p:txBody>
          <a:bodyPr>
            <a:normAutofit/>
          </a:bodyPr>
          <a:lstStyle>
            <a:lvl4pPr marL="3175" indent="0" algn="l">
              <a:buNone/>
              <a:defRPr sz="1400" baseline="0">
                <a:solidFill>
                  <a:srgbClr val="DA0011"/>
                </a:solidFill>
                <a:latin typeface="Arial"/>
                <a:cs typeface="Arial"/>
              </a:defRPr>
            </a:lvl4pPr>
            <a:lvl5pPr marL="1828800" indent="0">
              <a:buNone/>
              <a:defRPr/>
            </a:lvl5pPr>
          </a:lstStyle>
          <a:p>
            <a:pPr lvl="3"/>
            <a:r>
              <a:rPr lang="en-GB" dirty="0"/>
              <a:t>Paste chart here from ‘design elements’ and then edit the data or insert an image</a:t>
            </a:r>
          </a:p>
        </p:txBody>
      </p:sp>
    </p:spTree>
    <p:extLst>
      <p:ext uri="{BB962C8B-B14F-4D97-AF65-F5344CB8AC3E}">
        <p14:creationId xmlns:p14="http://schemas.microsoft.com/office/powerpoint/2010/main" val="1577188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1331913" y="1600200"/>
            <a:ext cx="7416800" cy="3844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21260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
        <p:nvSpPr>
          <p:cNvPr id="3" name="Footer Placeholder 3"/>
          <p:cNvSpPr>
            <a:spLocks noGrp="1"/>
          </p:cNvSpPr>
          <p:nvPr>
            <p:ph type="ftr" sz="quarter" idx="11"/>
          </p:nvPr>
        </p:nvSpPr>
        <p:spPr>
          <a:xfrm>
            <a:off x="3124200" y="6492875"/>
            <a:ext cx="2895600" cy="307975"/>
          </a:xfrm>
          <a:prstGeom prst="rect">
            <a:avLst/>
          </a:prstGeom>
        </p:spPr>
        <p:txBody>
          <a:bodyPr/>
          <a:lstStyle>
            <a:lvl1pPr algn="ctr">
              <a:defRPr sz="1200">
                <a:solidFill>
                  <a:schemeClr val="tx2"/>
                </a:solidFill>
              </a:defRPr>
            </a:lvl1pPr>
          </a:lstStyle>
          <a:p>
            <a:fld id="{ABA1513F-0931-104C-8C71-96A72C5161D2}" type="slidenum">
              <a:rPr lang="en-US" smtClean="0"/>
              <a:t>‹#›</a:t>
            </a:fld>
            <a:endParaRPr lang="en-US" dirty="0"/>
          </a:p>
        </p:txBody>
      </p:sp>
    </p:spTree>
    <p:extLst>
      <p:ext uri="{BB962C8B-B14F-4D97-AF65-F5344CB8AC3E}">
        <p14:creationId xmlns:p14="http://schemas.microsoft.com/office/powerpoint/2010/main" val="1208014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0" y="1351630"/>
            <a:ext cx="8229600" cy="815419"/>
          </a:xfrm>
          <a:prstGeom prst="rect">
            <a:avLst/>
          </a:prstGeom>
        </p:spPr>
        <p:txBody>
          <a:bodyPr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
        <p:nvSpPr>
          <p:cNvPr id="7" name="Text Placeholder 9"/>
          <p:cNvSpPr>
            <a:spLocks noGrp="1"/>
          </p:cNvSpPr>
          <p:nvPr>
            <p:ph type="body" sz="quarter" idx="10" hasCustomPrompt="1"/>
          </p:nvPr>
        </p:nvSpPr>
        <p:spPr>
          <a:xfrm>
            <a:off x="457201" y="2287057"/>
            <a:ext cx="8078788"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
        <p:nvSpPr>
          <p:cNvPr id="5" name="Footer Placeholder 3"/>
          <p:cNvSpPr>
            <a:spLocks noGrp="1"/>
          </p:cNvSpPr>
          <p:nvPr>
            <p:ph type="ftr" sz="quarter" idx="11"/>
          </p:nvPr>
        </p:nvSpPr>
        <p:spPr>
          <a:xfrm>
            <a:off x="3124200" y="6492875"/>
            <a:ext cx="2895600" cy="307975"/>
          </a:xfrm>
          <a:prstGeom prst="rect">
            <a:avLst/>
          </a:prstGeom>
        </p:spPr>
        <p:txBody>
          <a:bodyPr/>
          <a:lstStyle>
            <a:lvl1pPr algn="ctr">
              <a:defRPr sz="1200">
                <a:solidFill>
                  <a:schemeClr val="tx2"/>
                </a:solidFill>
              </a:defRPr>
            </a:lvl1pPr>
          </a:lstStyle>
          <a:p>
            <a:fld id="{B94C0419-B7D3-4F41-9916-554E464073AD}" type="slidenum">
              <a:rPr lang="en-US" smtClean="0"/>
              <a:t>‹#›</a:t>
            </a:fld>
            <a:endParaRPr lang="en-US" dirty="0"/>
          </a:p>
        </p:txBody>
      </p:sp>
    </p:spTree>
    <p:extLst>
      <p:ext uri="{BB962C8B-B14F-4D97-AF65-F5344CB8AC3E}">
        <p14:creationId xmlns:p14="http://schemas.microsoft.com/office/powerpoint/2010/main" val="148971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wo Content – horizontal">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57201" y="1609724"/>
            <a:ext cx="8078788" cy="659343"/>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
        <p:nvSpPr>
          <p:cNvPr id="12" name="Text Placeholder 11"/>
          <p:cNvSpPr>
            <a:spLocks noGrp="1"/>
          </p:cNvSpPr>
          <p:nvPr>
            <p:ph type="body" sz="quarter" idx="11" hasCustomPrompt="1"/>
          </p:nvPr>
        </p:nvSpPr>
        <p:spPr>
          <a:xfrm>
            <a:off x="457201" y="2452688"/>
            <a:ext cx="8078788" cy="1749262"/>
          </a:xfrm>
          <a:prstGeom prst="rect">
            <a:avLst/>
          </a:prstGeom>
        </p:spPr>
        <p:txBody>
          <a:bodyPr>
            <a:normAutofit/>
          </a:bodyPr>
          <a:lstStyle>
            <a:lvl1pPr>
              <a:buClr>
                <a:srgbClr val="CB251D"/>
              </a:buClr>
              <a:defRPr sz="1600">
                <a:latin typeface="Arial"/>
                <a:cs typeface="Arial"/>
              </a:defRPr>
            </a:lvl1pPr>
          </a:lstStyle>
          <a:p>
            <a:pPr lvl="0"/>
            <a:r>
              <a:rPr lang="en-GB" dirty="0"/>
              <a:t>Click to edit text</a:t>
            </a:r>
          </a:p>
        </p:txBody>
      </p:sp>
      <p:sp>
        <p:nvSpPr>
          <p:cNvPr id="6" name="Content Placeholder 5"/>
          <p:cNvSpPr>
            <a:spLocks noGrp="1"/>
          </p:cNvSpPr>
          <p:nvPr>
            <p:ph sz="quarter" idx="13" hasCustomPrompt="1"/>
          </p:nvPr>
        </p:nvSpPr>
        <p:spPr>
          <a:xfrm>
            <a:off x="457201" y="4252913"/>
            <a:ext cx="8078788" cy="2054225"/>
          </a:xfrm>
          <a:prstGeom prst="rect">
            <a:avLst/>
          </a:prstGeom>
        </p:spPr>
        <p:txBody>
          <a:bodyPr>
            <a:normAutofit/>
          </a:bodyPr>
          <a:lstStyle>
            <a:lvl4pPr marL="3175" indent="0" algn="l">
              <a:buNone/>
              <a:defRPr sz="1400">
                <a:solidFill>
                  <a:srgbClr val="DA0011"/>
                </a:solidFill>
                <a:latin typeface="Arial"/>
                <a:cs typeface="Arial"/>
              </a:defRPr>
            </a:lvl4pPr>
            <a:lvl5pPr marL="1828800" indent="0">
              <a:buNone/>
              <a:defRPr/>
            </a:lvl5pPr>
          </a:lstStyle>
          <a:p>
            <a:pPr lvl="3"/>
            <a:r>
              <a:rPr lang="en-GB" dirty="0"/>
              <a:t>Fourth level</a:t>
            </a:r>
          </a:p>
        </p:txBody>
      </p:sp>
      <p:sp>
        <p:nvSpPr>
          <p:cNvPr id="7"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
        <p:nvSpPr>
          <p:cNvPr id="8" name="Footer Placeholder 3"/>
          <p:cNvSpPr>
            <a:spLocks noGrp="1"/>
          </p:cNvSpPr>
          <p:nvPr>
            <p:ph type="ftr" sz="quarter" idx="14"/>
          </p:nvPr>
        </p:nvSpPr>
        <p:spPr>
          <a:xfrm>
            <a:off x="3124200" y="6492875"/>
            <a:ext cx="2895600" cy="307975"/>
          </a:xfrm>
          <a:prstGeom prst="rect">
            <a:avLst/>
          </a:prstGeom>
        </p:spPr>
        <p:txBody>
          <a:bodyPr/>
          <a:lstStyle>
            <a:lvl1pPr algn="ctr">
              <a:defRPr sz="1200">
                <a:solidFill>
                  <a:schemeClr val="tx2"/>
                </a:solidFill>
              </a:defRPr>
            </a:lvl1pPr>
          </a:lstStyle>
          <a:p>
            <a:fld id="{6BD8C215-B07D-E246-9FAC-9143434C0215}" type="slidenum">
              <a:rPr lang="en-US" smtClean="0"/>
              <a:t>‹#›</a:t>
            </a:fld>
            <a:endParaRPr lang="en-US" dirty="0"/>
          </a:p>
        </p:txBody>
      </p:sp>
    </p:spTree>
    <p:extLst>
      <p:ext uri="{BB962C8B-B14F-4D97-AF65-F5344CB8AC3E}">
        <p14:creationId xmlns:p14="http://schemas.microsoft.com/office/powerpoint/2010/main" val="156783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 vertical">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57201" y="1609724"/>
            <a:ext cx="7975600"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
        <p:nvSpPr>
          <p:cNvPr id="12" name="Text Placeholder 11"/>
          <p:cNvSpPr>
            <a:spLocks noGrp="1"/>
          </p:cNvSpPr>
          <p:nvPr>
            <p:ph type="body" sz="quarter" idx="11" hasCustomPrompt="1"/>
          </p:nvPr>
        </p:nvSpPr>
        <p:spPr>
          <a:xfrm>
            <a:off x="457201" y="2452687"/>
            <a:ext cx="3962399" cy="3795713"/>
          </a:xfrm>
          <a:prstGeom prst="rect">
            <a:avLst/>
          </a:prstGeom>
        </p:spPr>
        <p:txBody>
          <a:bodyPr>
            <a:normAutofit/>
          </a:bodyPr>
          <a:lstStyle>
            <a:lvl1pPr>
              <a:buClr>
                <a:srgbClr val="CB251D"/>
              </a:buClr>
              <a:defRPr sz="1600">
                <a:latin typeface="Arial"/>
                <a:cs typeface="Arial"/>
              </a:defRPr>
            </a:lvl1pPr>
          </a:lstStyle>
          <a:p>
            <a:pPr lvl="0"/>
            <a:r>
              <a:rPr lang="en-GB" dirty="0"/>
              <a:t>Click to edit text</a:t>
            </a:r>
          </a:p>
        </p:txBody>
      </p:sp>
      <p:sp>
        <p:nvSpPr>
          <p:cNvPr id="6" name="Content Placeholder 5"/>
          <p:cNvSpPr>
            <a:spLocks noGrp="1"/>
          </p:cNvSpPr>
          <p:nvPr>
            <p:ph sz="quarter" idx="13" hasCustomPrompt="1"/>
          </p:nvPr>
        </p:nvSpPr>
        <p:spPr>
          <a:xfrm>
            <a:off x="4546600" y="2452687"/>
            <a:ext cx="3886202" cy="3795713"/>
          </a:xfrm>
          <a:prstGeom prst="roundRect">
            <a:avLst>
              <a:gd name="adj" fmla="val 3060"/>
            </a:avLst>
          </a:prstGeom>
        </p:spPr>
        <p:txBody>
          <a:bodyPr>
            <a:normAutofit/>
          </a:bodyPr>
          <a:lstStyle>
            <a:lvl4pPr marL="3175" indent="0" algn="l">
              <a:buNone/>
              <a:defRPr sz="1400" baseline="0">
                <a:solidFill>
                  <a:srgbClr val="DA0011"/>
                </a:solidFill>
                <a:latin typeface="Arial"/>
                <a:cs typeface="Arial"/>
              </a:defRPr>
            </a:lvl4pPr>
            <a:lvl5pPr marL="1828800" indent="0">
              <a:buNone/>
              <a:defRPr/>
            </a:lvl5pPr>
          </a:lstStyle>
          <a:p>
            <a:pPr lvl="3"/>
            <a:r>
              <a:rPr lang="en-GB" dirty="0"/>
              <a:t>Paste chart here from ‘design elements’ and then edit the data or insert an image</a:t>
            </a:r>
          </a:p>
        </p:txBody>
      </p:sp>
      <p:sp>
        <p:nvSpPr>
          <p:cNvPr id="7"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
        <p:nvSpPr>
          <p:cNvPr id="8" name="Footer Placeholder 3"/>
          <p:cNvSpPr>
            <a:spLocks noGrp="1"/>
          </p:cNvSpPr>
          <p:nvPr>
            <p:ph type="ftr" sz="quarter" idx="14"/>
          </p:nvPr>
        </p:nvSpPr>
        <p:spPr>
          <a:xfrm>
            <a:off x="3124200" y="6492875"/>
            <a:ext cx="2895600" cy="307975"/>
          </a:xfrm>
          <a:prstGeom prst="rect">
            <a:avLst/>
          </a:prstGeom>
        </p:spPr>
        <p:txBody>
          <a:bodyPr/>
          <a:lstStyle>
            <a:lvl1pPr algn="ctr">
              <a:defRPr sz="1200">
                <a:solidFill>
                  <a:schemeClr val="tx2"/>
                </a:solidFill>
              </a:defRPr>
            </a:lvl1pPr>
          </a:lstStyle>
          <a:p>
            <a:fld id="{B4854C2A-836C-E64F-92D6-FE116ABC3A70}" type="slidenum">
              <a:rPr lang="en-US" smtClean="0"/>
              <a:t>‹#›</a:t>
            </a:fld>
            <a:endParaRPr lang="en-US" dirty="0"/>
          </a:p>
        </p:txBody>
      </p:sp>
    </p:spTree>
    <p:extLst>
      <p:ext uri="{BB962C8B-B14F-4D97-AF65-F5344CB8AC3E}">
        <p14:creationId xmlns:p14="http://schemas.microsoft.com/office/powerpoint/2010/main" val="1567831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57201" y="458257"/>
            <a:ext cx="3962399"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
        <p:nvSpPr>
          <p:cNvPr id="12" name="Text Placeholder 11"/>
          <p:cNvSpPr>
            <a:spLocks noGrp="1"/>
          </p:cNvSpPr>
          <p:nvPr>
            <p:ph type="body" sz="quarter" idx="11" hasCustomPrompt="1"/>
          </p:nvPr>
        </p:nvSpPr>
        <p:spPr>
          <a:xfrm>
            <a:off x="457201" y="1312333"/>
            <a:ext cx="3962399" cy="4936067"/>
          </a:xfrm>
          <a:prstGeom prst="rect">
            <a:avLst/>
          </a:prstGeom>
        </p:spPr>
        <p:txBody>
          <a:bodyPr>
            <a:normAutofit/>
          </a:bodyPr>
          <a:lstStyle>
            <a:lvl1pPr>
              <a:buClr>
                <a:srgbClr val="CB251D"/>
              </a:buClr>
              <a:defRPr sz="1600">
                <a:latin typeface="Arial"/>
                <a:cs typeface="Arial"/>
              </a:defRPr>
            </a:lvl1pPr>
          </a:lstStyle>
          <a:p>
            <a:pPr lvl="0"/>
            <a:r>
              <a:rPr lang="en-GB" dirty="0"/>
              <a:t>Click to edit text</a:t>
            </a:r>
          </a:p>
        </p:txBody>
      </p:sp>
      <p:sp>
        <p:nvSpPr>
          <p:cNvPr id="5" name="Content Placeholder 5"/>
          <p:cNvSpPr>
            <a:spLocks noGrp="1"/>
          </p:cNvSpPr>
          <p:nvPr>
            <p:ph sz="quarter" idx="15" hasCustomPrompt="1"/>
          </p:nvPr>
        </p:nvSpPr>
        <p:spPr>
          <a:xfrm>
            <a:off x="4529665" y="458257"/>
            <a:ext cx="3886202" cy="5790143"/>
          </a:xfrm>
          <a:prstGeom prst="roundRect">
            <a:avLst>
              <a:gd name="adj" fmla="val 2942"/>
            </a:avLst>
          </a:prstGeom>
        </p:spPr>
        <p:txBody>
          <a:bodyPr>
            <a:normAutofit/>
          </a:bodyPr>
          <a:lstStyle>
            <a:lvl4pPr marL="3175" indent="0" algn="l">
              <a:buNone/>
              <a:defRPr sz="1400" baseline="0">
                <a:solidFill>
                  <a:srgbClr val="DA0011"/>
                </a:solidFill>
                <a:latin typeface="Arial"/>
                <a:cs typeface="Arial"/>
              </a:defRPr>
            </a:lvl4pPr>
            <a:lvl5pPr marL="1828800" indent="0">
              <a:buNone/>
              <a:defRPr/>
            </a:lvl5pPr>
          </a:lstStyle>
          <a:p>
            <a:pPr lvl="3"/>
            <a:r>
              <a:rPr lang="en-GB" dirty="0"/>
              <a:t>Paste chart here from ‘design elements’ and then edit the data or insert an image</a:t>
            </a:r>
          </a:p>
        </p:txBody>
      </p:sp>
      <p:sp>
        <p:nvSpPr>
          <p:cNvPr id="7" name="Footer Placeholder 3"/>
          <p:cNvSpPr>
            <a:spLocks noGrp="1"/>
          </p:cNvSpPr>
          <p:nvPr>
            <p:ph type="ftr" sz="quarter" idx="14"/>
          </p:nvPr>
        </p:nvSpPr>
        <p:spPr>
          <a:xfrm>
            <a:off x="3124200" y="6492875"/>
            <a:ext cx="2895600" cy="307975"/>
          </a:xfrm>
          <a:prstGeom prst="rect">
            <a:avLst/>
          </a:prstGeom>
        </p:spPr>
        <p:txBody>
          <a:bodyPr/>
          <a:lstStyle>
            <a:lvl1pPr algn="ctr">
              <a:defRPr sz="1200">
                <a:solidFill>
                  <a:schemeClr val="tx2"/>
                </a:solidFill>
              </a:defRPr>
            </a:lvl1pPr>
          </a:lstStyle>
          <a:p>
            <a:fld id="{B4854C2A-836C-E64F-92D6-FE116ABC3A70}" type="slidenum">
              <a:rPr lang="en-US" smtClean="0"/>
              <a:t>‹#›</a:t>
            </a:fld>
            <a:endParaRPr lang="en-US" dirty="0"/>
          </a:p>
        </p:txBody>
      </p:sp>
    </p:spTree>
    <p:extLst>
      <p:ext uri="{BB962C8B-B14F-4D97-AF65-F5344CB8AC3E}">
        <p14:creationId xmlns:p14="http://schemas.microsoft.com/office/powerpoint/2010/main" val="963615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ontent Placeholder 5"/>
          <p:cNvSpPr>
            <a:spLocks noGrp="1"/>
          </p:cNvSpPr>
          <p:nvPr>
            <p:ph sz="quarter" idx="14" hasCustomPrompt="1"/>
          </p:nvPr>
        </p:nvSpPr>
        <p:spPr>
          <a:xfrm>
            <a:off x="465667" y="1591733"/>
            <a:ext cx="3886202" cy="4656667"/>
          </a:xfrm>
          <a:prstGeom prst="roundRect">
            <a:avLst>
              <a:gd name="adj" fmla="val 2942"/>
            </a:avLst>
          </a:prstGeom>
        </p:spPr>
        <p:txBody>
          <a:bodyPr>
            <a:normAutofit/>
          </a:bodyPr>
          <a:lstStyle>
            <a:lvl4pPr marL="3175" indent="0" algn="l">
              <a:buNone/>
              <a:defRPr sz="1400" baseline="0">
                <a:solidFill>
                  <a:srgbClr val="DA0011"/>
                </a:solidFill>
                <a:latin typeface="Arial"/>
                <a:cs typeface="Arial"/>
              </a:defRPr>
            </a:lvl4pPr>
            <a:lvl5pPr marL="1828800" indent="0">
              <a:buNone/>
              <a:defRPr/>
            </a:lvl5pPr>
          </a:lstStyle>
          <a:p>
            <a:pPr lvl="3"/>
            <a:r>
              <a:rPr lang="en-GB" dirty="0"/>
              <a:t>Paste chart here from ‘design elements’ and then edit the data or insert an image</a:t>
            </a:r>
          </a:p>
        </p:txBody>
      </p:sp>
      <p:sp>
        <p:nvSpPr>
          <p:cNvPr id="5" name="Content Placeholder 5"/>
          <p:cNvSpPr>
            <a:spLocks noGrp="1"/>
          </p:cNvSpPr>
          <p:nvPr>
            <p:ph sz="quarter" idx="15" hasCustomPrompt="1"/>
          </p:nvPr>
        </p:nvSpPr>
        <p:spPr>
          <a:xfrm>
            <a:off x="4529665" y="1591733"/>
            <a:ext cx="3886202" cy="4656667"/>
          </a:xfrm>
          <a:prstGeom prst="roundRect">
            <a:avLst>
              <a:gd name="adj" fmla="val 2942"/>
            </a:avLst>
          </a:prstGeom>
        </p:spPr>
        <p:txBody>
          <a:bodyPr>
            <a:normAutofit/>
          </a:bodyPr>
          <a:lstStyle>
            <a:lvl4pPr marL="3175" indent="0" algn="l">
              <a:buNone/>
              <a:defRPr sz="1400" baseline="0">
                <a:solidFill>
                  <a:srgbClr val="DA0011"/>
                </a:solidFill>
                <a:latin typeface="Arial"/>
                <a:cs typeface="Arial"/>
              </a:defRPr>
            </a:lvl4pPr>
            <a:lvl5pPr marL="1828800" indent="0">
              <a:buNone/>
              <a:defRPr/>
            </a:lvl5pPr>
          </a:lstStyle>
          <a:p>
            <a:pPr lvl="3"/>
            <a:r>
              <a:rPr lang="en-GB" dirty="0"/>
              <a:t>Paste chart here from ‘design elements’ and then edit the data or insert an image</a:t>
            </a:r>
          </a:p>
        </p:txBody>
      </p:sp>
      <p:sp>
        <p:nvSpPr>
          <p:cNvPr id="6"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
        <p:nvSpPr>
          <p:cNvPr id="8" name="Footer Placeholder 3"/>
          <p:cNvSpPr>
            <a:spLocks noGrp="1"/>
          </p:cNvSpPr>
          <p:nvPr>
            <p:ph type="ftr" sz="quarter" idx="16"/>
          </p:nvPr>
        </p:nvSpPr>
        <p:spPr>
          <a:xfrm>
            <a:off x="3124200" y="6492875"/>
            <a:ext cx="2895600" cy="307975"/>
          </a:xfrm>
          <a:prstGeom prst="rect">
            <a:avLst/>
          </a:prstGeom>
        </p:spPr>
        <p:txBody>
          <a:bodyPr/>
          <a:lstStyle>
            <a:lvl1pPr algn="ctr">
              <a:defRPr sz="1200">
                <a:solidFill>
                  <a:schemeClr val="tx2"/>
                </a:solidFill>
              </a:defRPr>
            </a:lvl1pPr>
          </a:lstStyle>
          <a:p>
            <a:fld id="{B4854C2A-836C-E64F-92D6-FE116ABC3A70}" type="slidenum">
              <a:rPr lang="en-US" smtClean="0"/>
              <a:t>‹#›</a:t>
            </a:fld>
            <a:endParaRPr lang="en-US" dirty="0"/>
          </a:p>
        </p:txBody>
      </p:sp>
    </p:spTree>
    <p:extLst>
      <p:ext uri="{BB962C8B-B14F-4D97-AF65-F5344CB8AC3E}">
        <p14:creationId xmlns:p14="http://schemas.microsoft.com/office/powerpoint/2010/main" val="1132550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quarter" idx="13" hasCustomPrompt="1"/>
          </p:nvPr>
        </p:nvSpPr>
        <p:spPr>
          <a:xfrm>
            <a:off x="491067" y="458257"/>
            <a:ext cx="8144933" cy="4960410"/>
          </a:xfrm>
          <a:prstGeom prst="roundRect">
            <a:avLst>
              <a:gd name="adj" fmla="val 2842"/>
            </a:avLst>
          </a:prstGeom>
        </p:spPr>
        <p:txBody>
          <a:bodyPr>
            <a:normAutofit/>
          </a:bodyPr>
          <a:lstStyle>
            <a:lvl4pPr marL="3175" indent="0" algn="l">
              <a:buNone/>
              <a:defRPr sz="1400" baseline="0">
                <a:solidFill>
                  <a:srgbClr val="DA0011"/>
                </a:solidFill>
                <a:latin typeface="Arial"/>
                <a:cs typeface="Arial"/>
              </a:defRPr>
            </a:lvl4pPr>
            <a:lvl5pPr marL="1828800" indent="0">
              <a:buNone/>
              <a:defRPr/>
            </a:lvl5pPr>
          </a:lstStyle>
          <a:p>
            <a:pPr lvl="3"/>
            <a:r>
              <a:rPr lang="en-GB" dirty="0"/>
              <a:t>Paste chart here from ‘design elements’ and then edit the data or insert an image</a:t>
            </a:r>
          </a:p>
        </p:txBody>
      </p:sp>
      <p:sp>
        <p:nvSpPr>
          <p:cNvPr id="5" name="Text Placeholder 9"/>
          <p:cNvSpPr>
            <a:spLocks noGrp="1"/>
          </p:cNvSpPr>
          <p:nvPr>
            <p:ph type="body" sz="quarter" idx="10" hasCustomPrompt="1"/>
          </p:nvPr>
        </p:nvSpPr>
        <p:spPr>
          <a:xfrm>
            <a:off x="491067" y="5504391"/>
            <a:ext cx="8144933" cy="515410"/>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
        <p:nvSpPr>
          <p:cNvPr id="7" name="Footer Placeholder 3"/>
          <p:cNvSpPr>
            <a:spLocks noGrp="1"/>
          </p:cNvSpPr>
          <p:nvPr>
            <p:ph type="ftr" sz="quarter" idx="14"/>
          </p:nvPr>
        </p:nvSpPr>
        <p:spPr>
          <a:xfrm>
            <a:off x="3124200" y="6492875"/>
            <a:ext cx="2895600" cy="307975"/>
          </a:xfrm>
          <a:prstGeom prst="rect">
            <a:avLst/>
          </a:prstGeom>
        </p:spPr>
        <p:txBody>
          <a:bodyPr/>
          <a:lstStyle>
            <a:lvl1pPr algn="ctr">
              <a:defRPr sz="1200">
                <a:solidFill>
                  <a:schemeClr val="tx2"/>
                </a:solidFill>
              </a:defRPr>
            </a:lvl1pPr>
          </a:lstStyle>
          <a:p>
            <a:fld id="{B4854C2A-836C-E64F-92D6-FE116ABC3A70}" type="slidenum">
              <a:rPr lang="en-US" smtClean="0"/>
              <a:t>‹#›</a:t>
            </a:fld>
            <a:endParaRPr lang="en-US" dirty="0"/>
          </a:p>
        </p:txBody>
      </p:sp>
    </p:spTree>
    <p:extLst>
      <p:ext uri="{BB962C8B-B14F-4D97-AF65-F5344CB8AC3E}">
        <p14:creationId xmlns:p14="http://schemas.microsoft.com/office/powerpoint/2010/main" val="410183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ll Quote1">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837181" y="2342634"/>
            <a:ext cx="2624835" cy="3921642"/>
          </a:xfrm>
          <a:prstGeom prst="rect">
            <a:avLst/>
          </a:prstGeom>
        </p:spPr>
      </p:pic>
      <p:sp>
        <p:nvSpPr>
          <p:cNvPr id="8" name="Text Placeholder 9"/>
          <p:cNvSpPr>
            <a:spLocks noGrp="1"/>
          </p:cNvSpPr>
          <p:nvPr>
            <p:ph type="body" sz="quarter" idx="10" hasCustomPrompt="1"/>
          </p:nvPr>
        </p:nvSpPr>
        <p:spPr>
          <a:xfrm>
            <a:off x="457201" y="1447799"/>
            <a:ext cx="3962399" cy="793237"/>
          </a:xfrm>
          <a:prstGeom prst="rect">
            <a:avLst/>
          </a:prstGeom>
        </p:spPr>
        <p:txBody>
          <a:bodyPr>
            <a:normAutofit/>
          </a:bodyPr>
          <a:lstStyle>
            <a:lvl1pPr marL="0" indent="0">
              <a:buNone/>
              <a:defRPr sz="2000">
                <a:solidFill>
                  <a:srgbClr val="DA0011"/>
                </a:solidFill>
                <a:latin typeface="Arial"/>
                <a:cs typeface="Arial"/>
              </a:defRPr>
            </a:lvl1pPr>
          </a:lstStyle>
          <a:p>
            <a:pPr lvl="0"/>
            <a:r>
              <a:rPr lang="en-GB" dirty="0"/>
              <a:t>Click to edit text</a:t>
            </a:r>
            <a:endParaRPr lang="en-US" dirty="0"/>
          </a:p>
        </p:txBody>
      </p:sp>
      <p:sp>
        <p:nvSpPr>
          <p:cNvPr id="10" name="Text Placeholder 11"/>
          <p:cNvSpPr>
            <a:spLocks noGrp="1"/>
          </p:cNvSpPr>
          <p:nvPr>
            <p:ph type="body" sz="quarter" idx="11" hasCustomPrompt="1"/>
          </p:nvPr>
        </p:nvSpPr>
        <p:spPr>
          <a:xfrm>
            <a:off x="4563534" y="1447799"/>
            <a:ext cx="3826933" cy="4800601"/>
          </a:xfrm>
          <a:prstGeom prst="rect">
            <a:avLst/>
          </a:prstGeom>
        </p:spPr>
        <p:txBody>
          <a:bodyPr>
            <a:normAutofit/>
          </a:bodyPr>
          <a:lstStyle>
            <a:lvl1pPr>
              <a:buClr>
                <a:srgbClr val="CB251D"/>
              </a:buClr>
              <a:defRPr sz="1600">
                <a:latin typeface="Arial"/>
                <a:cs typeface="Arial"/>
              </a:defRPr>
            </a:lvl1pPr>
          </a:lstStyle>
          <a:p>
            <a:pPr lvl="0"/>
            <a:r>
              <a:rPr lang="en-GB" dirty="0"/>
              <a:t>Click to add text</a:t>
            </a:r>
          </a:p>
        </p:txBody>
      </p:sp>
      <p:sp>
        <p:nvSpPr>
          <p:cNvPr id="13" name="Text Placeholder 12"/>
          <p:cNvSpPr>
            <a:spLocks noGrp="1"/>
          </p:cNvSpPr>
          <p:nvPr>
            <p:ph type="body" sz="quarter" idx="12" hasCustomPrompt="1"/>
          </p:nvPr>
        </p:nvSpPr>
        <p:spPr>
          <a:xfrm>
            <a:off x="1980755" y="2462213"/>
            <a:ext cx="2336800" cy="3362325"/>
          </a:xfrm>
          <a:prstGeom prst="rect">
            <a:avLst/>
          </a:prstGeom>
        </p:spPr>
        <p:txBody>
          <a:bodyPr>
            <a:normAutofit/>
          </a:bodyPr>
          <a:lstStyle>
            <a:lvl1pPr marL="0" indent="0">
              <a:lnSpc>
                <a:spcPts val="2200"/>
              </a:lnSpc>
              <a:buNone/>
              <a:defRPr sz="3200" b="0" baseline="0">
                <a:latin typeface="Hand Of Sean"/>
                <a:cs typeface="Hand Of Sean"/>
              </a:defRPr>
            </a:lvl1pPr>
          </a:lstStyle>
          <a:p>
            <a:r>
              <a:rPr lang="en-US" sz="2000" dirty="0">
                <a:solidFill>
                  <a:srgbClr val="7F7F7F"/>
                </a:solidFill>
              </a:rPr>
              <a:t>“Click to add pull quote text this text can be red or grey”</a:t>
            </a:r>
          </a:p>
        </p:txBody>
      </p:sp>
      <p:sp>
        <p:nvSpPr>
          <p:cNvPr id="9" name="Title 1"/>
          <p:cNvSpPr>
            <a:spLocks noGrp="1"/>
          </p:cNvSpPr>
          <p:nvPr>
            <p:ph type="title" hasCustomPrompt="1"/>
          </p:nvPr>
        </p:nvSpPr>
        <p:spPr>
          <a:xfrm>
            <a:off x="457200" y="482598"/>
            <a:ext cx="8229600" cy="676916"/>
          </a:xfrm>
          <a:prstGeom prst="rect">
            <a:avLst/>
          </a:prstGeom>
        </p:spPr>
        <p:txBody>
          <a:bodyPr wrap="square" anchor="t" anchorCtr="0">
            <a:normAutofit/>
          </a:bodyPr>
          <a:lstStyle>
            <a:lvl1pPr algn="l">
              <a:defRPr sz="4400" b="1">
                <a:solidFill>
                  <a:srgbClr val="DA0011"/>
                </a:solidFill>
                <a:latin typeface="Arial"/>
                <a:cs typeface="Arial"/>
              </a:defRPr>
            </a:lvl1pPr>
          </a:lstStyle>
          <a:p>
            <a:r>
              <a:rPr lang="en-GB" dirty="0"/>
              <a:t>Click to edit title</a:t>
            </a:r>
            <a:endParaRPr lang="en-US" dirty="0"/>
          </a:p>
        </p:txBody>
      </p:sp>
      <p:sp>
        <p:nvSpPr>
          <p:cNvPr id="11" name="Footer Placeholder 3"/>
          <p:cNvSpPr>
            <a:spLocks noGrp="1"/>
          </p:cNvSpPr>
          <p:nvPr>
            <p:ph type="ftr" sz="quarter" idx="14"/>
          </p:nvPr>
        </p:nvSpPr>
        <p:spPr>
          <a:xfrm>
            <a:off x="3124200" y="6492875"/>
            <a:ext cx="2895600" cy="307975"/>
          </a:xfrm>
          <a:prstGeom prst="rect">
            <a:avLst/>
          </a:prstGeom>
        </p:spPr>
        <p:txBody>
          <a:bodyPr/>
          <a:lstStyle>
            <a:lvl1pPr algn="ctr">
              <a:defRPr sz="1200">
                <a:solidFill>
                  <a:schemeClr val="tx2"/>
                </a:solidFill>
              </a:defRPr>
            </a:lvl1pPr>
          </a:lstStyle>
          <a:p>
            <a:fld id="{B4854C2A-836C-E64F-92D6-FE116ABC3A70}" type="slidenum">
              <a:rPr lang="en-US" smtClean="0"/>
              <a:t>‹#›</a:t>
            </a:fld>
            <a:endParaRPr lang="en-US" dirty="0"/>
          </a:p>
        </p:txBody>
      </p:sp>
    </p:spTree>
    <p:extLst>
      <p:ext uri="{BB962C8B-B14F-4D97-AF65-F5344CB8AC3E}">
        <p14:creationId xmlns:p14="http://schemas.microsoft.com/office/powerpoint/2010/main" val="2261786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19" name="Title Placeholder 18"/>
          <p:cNvSpPr>
            <a:spLocks noGrp="1"/>
          </p:cNvSpPr>
          <p:nvPr>
            <p:ph type="title"/>
          </p:nvPr>
        </p:nvSpPr>
        <p:spPr>
          <a:xfrm>
            <a:off x="457200" y="465666"/>
            <a:ext cx="8229600" cy="795867"/>
          </a:xfrm>
          <a:prstGeom prst="rect">
            <a:avLst/>
          </a:prstGeom>
        </p:spPr>
        <p:txBody>
          <a:bodyPr vert="horz" lIns="91440" tIns="45720" rIns="91440" bIns="45720" rtlCol="0" anchor="ctr">
            <a:normAutofit/>
          </a:bodyPr>
          <a:lstStyle/>
          <a:p>
            <a:r>
              <a:rPr lang="en-GB" dirty="0"/>
              <a:t>Click to edit title</a:t>
            </a:r>
            <a:endParaRPr lang="en-US" dirty="0"/>
          </a:p>
        </p:txBody>
      </p:sp>
      <p:sp>
        <p:nvSpPr>
          <p:cNvPr id="3" name="Footer Placeholder 3"/>
          <p:cNvSpPr>
            <a:spLocks noGrp="1"/>
          </p:cNvSpPr>
          <p:nvPr>
            <p:ph type="ftr" sz="quarter" idx="3"/>
          </p:nvPr>
        </p:nvSpPr>
        <p:spPr>
          <a:xfrm>
            <a:off x="3124200" y="6492875"/>
            <a:ext cx="2895600" cy="307975"/>
          </a:xfrm>
          <a:prstGeom prst="rect">
            <a:avLst/>
          </a:prstGeom>
        </p:spPr>
        <p:txBody>
          <a:bodyPr/>
          <a:lstStyle>
            <a:lvl1pPr algn="ctr">
              <a:defRPr sz="1200">
                <a:solidFill>
                  <a:schemeClr val="tx2"/>
                </a:solidFill>
              </a:defRPr>
            </a:lvl1pPr>
          </a:lstStyle>
          <a:p>
            <a:fld id="{B7D492CF-BF6B-084B-AEF5-5AC43A7B4717}" type="slidenum">
              <a:rPr lang="en-US" smtClean="0"/>
              <a:pPr/>
              <a:t>‹#›</a:t>
            </a:fld>
            <a:endParaRPr lang="en-US" dirty="0"/>
          </a:p>
        </p:txBody>
      </p:sp>
    </p:spTree>
    <p:extLst>
      <p:ext uri="{BB962C8B-B14F-4D97-AF65-F5344CB8AC3E}">
        <p14:creationId xmlns:p14="http://schemas.microsoft.com/office/powerpoint/2010/main" val="3630215277"/>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5" r:id="rId4"/>
    <p:sldLayoutId id="2147483654" r:id="rId5"/>
    <p:sldLayoutId id="2147483658" r:id="rId6"/>
    <p:sldLayoutId id="2147483660" r:id="rId7"/>
    <p:sldLayoutId id="2147483661" r:id="rId8"/>
    <p:sldLayoutId id="2147483663" r:id="rId9"/>
    <p:sldLayoutId id="2147483664" r:id="rId10"/>
    <p:sldLayoutId id="2147483665" r:id="rId11"/>
    <p:sldLayoutId id="2147483666" r:id="rId12"/>
    <p:sldLayoutId id="2147483657" r:id="rId13"/>
    <p:sldLayoutId id="2147483659" r:id="rId14"/>
    <p:sldLayoutId id="2147483667" r:id="rId15"/>
    <p:sldLayoutId id="2147483669" r:id="rId16"/>
  </p:sldLayoutIdLst>
  <p:hf hdr="0" dt="0"/>
  <p:txStyles>
    <p:titleStyle>
      <a:lvl1pPr algn="l" defTabSz="457200" rtl="0" eaLnBrk="1" latinLnBrk="0" hangingPunct="1">
        <a:lnSpc>
          <a:spcPct val="100000"/>
        </a:lnSpc>
        <a:spcBef>
          <a:spcPct val="0"/>
        </a:spcBef>
        <a:buNone/>
        <a:defRPr sz="4400" b="1" i="0" kern="1200">
          <a:solidFill>
            <a:schemeClr val="accent1"/>
          </a:solidFill>
          <a:latin typeface="Arial Bold"/>
          <a:ea typeface="+mj-ea"/>
          <a:cs typeface="Arial Bold"/>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62743" y="4894217"/>
            <a:ext cx="7195457" cy="492949"/>
          </a:xfrm>
        </p:spPr>
        <p:txBody>
          <a:bodyPr>
            <a:normAutofit/>
          </a:bodyPr>
          <a:lstStyle/>
          <a:p>
            <a:r>
              <a:rPr lang="en-US" sz="2400" dirty="0"/>
              <a:t>Passenger Information during disruption </a:t>
            </a:r>
          </a:p>
        </p:txBody>
      </p:sp>
      <p:sp>
        <p:nvSpPr>
          <p:cNvPr id="4" name="Text Placeholder 3"/>
          <p:cNvSpPr>
            <a:spLocks noGrp="1"/>
          </p:cNvSpPr>
          <p:nvPr>
            <p:ph type="body" sz="quarter" idx="12"/>
          </p:nvPr>
        </p:nvSpPr>
        <p:spPr/>
        <p:txBody>
          <a:bodyPr/>
          <a:lstStyle/>
          <a:p>
            <a:r>
              <a:rPr lang="en-US" dirty="0"/>
              <a:t>Dan Taylor, Senior Policy Advisor</a:t>
            </a:r>
          </a:p>
        </p:txBody>
      </p:sp>
      <p:sp>
        <p:nvSpPr>
          <p:cNvPr id="2" name="Footer Placeholder 1"/>
          <p:cNvSpPr>
            <a:spLocks noGrp="1"/>
          </p:cNvSpPr>
          <p:nvPr>
            <p:ph type="ftr" sz="quarter" idx="14"/>
          </p:nvPr>
        </p:nvSpPr>
        <p:spPr/>
        <p:txBody>
          <a:bodyPr/>
          <a:lstStyle/>
          <a:p>
            <a:fld id="{2C44C0C9-D58C-9F48-B0FD-6C9C68E19010}" type="slidenum">
              <a:rPr lang="en-US" smtClean="0"/>
              <a:t>1</a:t>
            </a:fld>
            <a:endParaRPr lang="en-US" dirty="0"/>
          </a:p>
        </p:txBody>
      </p:sp>
      <p:pic>
        <p:nvPicPr>
          <p:cNvPr id="8" name="Picture 7">
            <a:extLst>
              <a:ext uri="{FF2B5EF4-FFF2-40B4-BE49-F238E27FC236}">
                <a16:creationId xmlns:a16="http://schemas.microsoft.com/office/drawing/2014/main" id="{0ADE4B9A-8AEE-4CCC-9F5B-991216E3430A}"/>
              </a:ext>
            </a:extLst>
          </p:cNvPr>
          <p:cNvPicPr>
            <a:picLocks noChangeAspect="1"/>
          </p:cNvPicPr>
          <p:nvPr/>
        </p:nvPicPr>
        <p:blipFill>
          <a:blip r:embed="rId3"/>
          <a:stretch>
            <a:fillRect/>
          </a:stretch>
        </p:blipFill>
        <p:spPr>
          <a:xfrm>
            <a:off x="741441" y="494031"/>
            <a:ext cx="4069846" cy="2170792"/>
          </a:xfrm>
          <a:prstGeom prst="rect">
            <a:avLst/>
          </a:prstGeom>
        </p:spPr>
      </p:pic>
      <p:pic>
        <p:nvPicPr>
          <p:cNvPr id="5" name="Picture Placeholder 4">
            <a:extLst>
              <a:ext uri="{FF2B5EF4-FFF2-40B4-BE49-F238E27FC236}">
                <a16:creationId xmlns:a16="http://schemas.microsoft.com/office/drawing/2014/main" id="{2594A022-7B86-419C-A999-67A53062AC43}"/>
              </a:ext>
            </a:extLst>
          </p:cNvPr>
          <p:cNvPicPr>
            <a:picLocks noGrp="1" noChangeAspect="1"/>
          </p:cNvPicPr>
          <p:nvPr>
            <p:ph type="pic" sz="quarter" idx="13"/>
          </p:nvPr>
        </p:nvPicPr>
        <p:blipFill>
          <a:blip r:embed="rId4"/>
          <a:srcRect t="22994" b="22994"/>
          <a:stretch>
            <a:fillRect/>
          </a:stretch>
        </p:blipFill>
        <p:spPr>
          <a:xfrm>
            <a:off x="758378" y="2149572"/>
            <a:ext cx="4010787" cy="1946673"/>
          </a:xfrm>
          <a:prstGeom prst="rect">
            <a:avLst/>
          </a:prstGeom>
        </p:spPr>
      </p:pic>
      <p:pic>
        <p:nvPicPr>
          <p:cNvPr id="11" name="Picture 10">
            <a:extLst>
              <a:ext uri="{FF2B5EF4-FFF2-40B4-BE49-F238E27FC236}">
                <a16:creationId xmlns:a16="http://schemas.microsoft.com/office/drawing/2014/main" id="{EFE6AA3D-3977-4570-A387-DA72910BF05C}"/>
              </a:ext>
            </a:extLst>
          </p:cNvPr>
          <p:cNvPicPr>
            <a:picLocks noChangeAspect="1"/>
          </p:cNvPicPr>
          <p:nvPr/>
        </p:nvPicPr>
        <p:blipFill>
          <a:blip r:embed="rId5"/>
          <a:stretch>
            <a:fillRect/>
          </a:stretch>
        </p:blipFill>
        <p:spPr>
          <a:xfrm>
            <a:off x="4886359" y="150306"/>
            <a:ext cx="3908458" cy="2641055"/>
          </a:xfrm>
          <a:prstGeom prst="rect">
            <a:avLst/>
          </a:prstGeom>
        </p:spPr>
      </p:pic>
      <p:pic>
        <p:nvPicPr>
          <p:cNvPr id="12" name="Picture 11">
            <a:extLst>
              <a:ext uri="{FF2B5EF4-FFF2-40B4-BE49-F238E27FC236}">
                <a16:creationId xmlns:a16="http://schemas.microsoft.com/office/drawing/2014/main" id="{CDDC384F-7D95-42D9-AC35-39FE7B0259F8}"/>
              </a:ext>
            </a:extLst>
          </p:cNvPr>
          <p:cNvPicPr>
            <a:picLocks noChangeAspect="1"/>
          </p:cNvPicPr>
          <p:nvPr/>
        </p:nvPicPr>
        <p:blipFill>
          <a:blip r:embed="rId6"/>
          <a:stretch>
            <a:fillRect/>
          </a:stretch>
        </p:blipFill>
        <p:spPr>
          <a:xfrm>
            <a:off x="5628770" y="2461536"/>
            <a:ext cx="2266881" cy="1559584"/>
          </a:xfrm>
          <a:prstGeom prst="rect">
            <a:avLst/>
          </a:prstGeom>
        </p:spPr>
      </p:pic>
    </p:spTree>
    <p:extLst>
      <p:ext uri="{BB962C8B-B14F-4D97-AF65-F5344CB8AC3E}">
        <p14:creationId xmlns:p14="http://schemas.microsoft.com/office/powerpoint/2010/main" val="1754956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709CEB-CD21-4EC5-80A1-C96A2330B9F6}"/>
              </a:ext>
            </a:extLst>
          </p:cNvPr>
          <p:cNvSpPr>
            <a:spLocks noGrp="1"/>
          </p:cNvSpPr>
          <p:nvPr>
            <p:ph type="body" sz="quarter" idx="11"/>
          </p:nvPr>
        </p:nvSpPr>
        <p:spPr>
          <a:xfrm>
            <a:off x="609101" y="1384663"/>
            <a:ext cx="7925798" cy="2412274"/>
          </a:xfrm>
        </p:spPr>
        <p:txBody>
          <a:bodyPr>
            <a:normAutofit fontScale="62500" lnSpcReduction="20000"/>
          </a:bodyPr>
          <a:lstStyle/>
          <a:p>
            <a:pPr marL="0" indent="0">
              <a:buNone/>
            </a:pPr>
            <a:r>
              <a:rPr lang="en-GB" sz="2200" b="1" dirty="0"/>
              <a:t>Railway jargon:  </a:t>
            </a:r>
            <a:br>
              <a:rPr lang="en-GB" sz="2200" b="1" dirty="0"/>
            </a:br>
            <a:endParaRPr lang="en-GB" sz="2200" b="1" dirty="0"/>
          </a:p>
          <a:p>
            <a:pPr marL="0" indent="0">
              <a:buNone/>
            </a:pPr>
            <a:r>
              <a:rPr lang="en-GB" sz="2300" dirty="0"/>
              <a:t>Too often control rooms slip into using railway phrases that wouldn’t be used when face to face with passengers  e.g. mutual ticket acceptance, ticket easement, rectified, conveying, en-route, adhesion problems, ‘precarious tree’! … </a:t>
            </a:r>
          </a:p>
          <a:p>
            <a:pPr marL="0" indent="0">
              <a:buNone/>
            </a:pPr>
            <a:br>
              <a:rPr lang="en-GB" sz="2200" dirty="0"/>
            </a:br>
            <a:br>
              <a:rPr lang="en-GB" sz="2200" dirty="0"/>
            </a:br>
            <a:br>
              <a:rPr lang="en-GB" sz="2200" dirty="0"/>
            </a:br>
            <a:endParaRPr lang="en-GB" dirty="0"/>
          </a:p>
          <a:p>
            <a:endParaRPr lang="en-GB" dirty="0"/>
          </a:p>
          <a:p>
            <a:pPr marL="0" indent="0">
              <a:buNone/>
            </a:pPr>
            <a:br>
              <a:rPr lang="en-GB" dirty="0"/>
            </a:br>
            <a:br>
              <a:rPr lang="en-GB" dirty="0"/>
            </a:br>
            <a:endParaRPr lang="en-GB" dirty="0"/>
          </a:p>
        </p:txBody>
      </p:sp>
      <p:sp>
        <p:nvSpPr>
          <p:cNvPr id="5" name="Title 4">
            <a:extLst>
              <a:ext uri="{FF2B5EF4-FFF2-40B4-BE49-F238E27FC236}">
                <a16:creationId xmlns:a16="http://schemas.microsoft.com/office/drawing/2014/main" id="{7176FB6E-B9C5-4730-8520-AF3A3F4E96A5}"/>
              </a:ext>
            </a:extLst>
          </p:cNvPr>
          <p:cNvSpPr>
            <a:spLocks noGrp="1"/>
          </p:cNvSpPr>
          <p:nvPr>
            <p:ph type="title"/>
          </p:nvPr>
        </p:nvSpPr>
        <p:spPr/>
        <p:txBody>
          <a:bodyPr>
            <a:normAutofit fontScale="90000"/>
          </a:bodyPr>
          <a:lstStyle/>
          <a:p>
            <a:r>
              <a:rPr lang="en-GB" dirty="0"/>
              <a:t>The language of the railway </a:t>
            </a:r>
          </a:p>
        </p:txBody>
      </p:sp>
      <p:sp>
        <p:nvSpPr>
          <p:cNvPr id="6" name="Footer Placeholder 5">
            <a:extLst>
              <a:ext uri="{FF2B5EF4-FFF2-40B4-BE49-F238E27FC236}">
                <a16:creationId xmlns:a16="http://schemas.microsoft.com/office/drawing/2014/main" id="{879184EF-26FD-408E-8832-BB47C1368475}"/>
              </a:ext>
            </a:extLst>
          </p:cNvPr>
          <p:cNvSpPr>
            <a:spLocks noGrp="1"/>
          </p:cNvSpPr>
          <p:nvPr>
            <p:ph type="ftr" sz="quarter" idx="14"/>
          </p:nvPr>
        </p:nvSpPr>
        <p:spPr/>
        <p:txBody>
          <a:bodyPr/>
          <a:lstStyle/>
          <a:p>
            <a:fld id="{6BD8C215-B07D-E246-9FAC-9143434C0215}" type="slidenum">
              <a:rPr lang="en-US" smtClean="0"/>
              <a:t>10</a:t>
            </a:fld>
            <a:endParaRPr lang="en-US" dirty="0"/>
          </a:p>
        </p:txBody>
      </p:sp>
      <p:sp>
        <p:nvSpPr>
          <p:cNvPr id="7" name="Rectangle: Rounded Corners 6">
            <a:extLst>
              <a:ext uri="{FF2B5EF4-FFF2-40B4-BE49-F238E27FC236}">
                <a16:creationId xmlns:a16="http://schemas.microsoft.com/office/drawing/2014/main" id="{2C37BB3B-E82D-40C0-AF2F-2121F7456ABC}"/>
              </a:ext>
            </a:extLst>
          </p:cNvPr>
          <p:cNvSpPr/>
          <p:nvPr/>
        </p:nvSpPr>
        <p:spPr>
          <a:xfrm>
            <a:off x="609101" y="4022086"/>
            <a:ext cx="8010923" cy="200573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i="1" dirty="0"/>
              <a:t>”</a:t>
            </a:r>
            <a:r>
              <a:rPr lang="en-GB" b="1" i="1" dirty="0"/>
              <a:t>if you have a valid ticket </a:t>
            </a:r>
            <a:r>
              <a:rPr lang="en-GB" i="1" dirty="0"/>
              <a:t>you can use it on Dan’s Trams between…” </a:t>
            </a:r>
            <a:br>
              <a:rPr lang="en-GB" dirty="0"/>
            </a:br>
            <a:r>
              <a:rPr lang="en-GB" dirty="0"/>
              <a:t>How do passengers know whether their ticket is valid? Very few train tickets are valid on other modes.</a:t>
            </a:r>
            <a:r>
              <a:rPr lang="en-GB" i="1" dirty="0"/>
              <a:t> </a:t>
            </a:r>
            <a:br>
              <a:rPr lang="en-GB" i="1" dirty="0"/>
            </a:br>
            <a:r>
              <a:rPr lang="en-GB" i="1" dirty="0"/>
              <a:t>What’s wrong with  “During the disruption you can use your Dan’s Trains ticket on Adam’s Trams  to help complete your journey…”</a:t>
            </a:r>
          </a:p>
        </p:txBody>
      </p:sp>
      <p:sp>
        <p:nvSpPr>
          <p:cNvPr id="4" name="TextBox 3">
            <a:extLst>
              <a:ext uri="{FF2B5EF4-FFF2-40B4-BE49-F238E27FC236}">
                <a16:creationId xmlns:a16="http://schemas.microsoft.com/office/drawing/2014/main" id="{0E97C249-524F-46B5-B810-05C1A2314D2D}"/>
              </a:ext>
            </a:extLst>
          </p:cNvPr>
          <p:cNvSpPr txBox="1"/>
          <p:nvPr/>
        </p:nvSpPr>
        <p:spPr>
          <a:xfrm>
            <a:off x="754271" y="2787755"/>
            <a:ext cx="7550331" cy="923330"/>
          </a:xfrm>
          <a:prstGeom prst="rect">
            <a:avLst/>
          </a:prstGeom>
          <a:solidFill>
            <a:schemeClr val="bg1">
              <a:lumMod val="75000"/>
            </a:schemeClr>
          </a:solidFill>
        </p:spPr>
        <p:txBody>
          <a:bodyPr wrap="square" rtlCol="0">
            <a:spAutoFit/>
          </a:bodyPr>
          <a:lstStyle/>
          <a:p>
            <a:pPr algn="ctr"/>
            <a:r>
              <a:rPr lang="en-GB" i="1" dirty="0"/>
              <a:t>“Network Rail, who own and maintain the railway infrastructure, have been advised of this issue and their engineers are </a:t>
            </a:r>
            <a:r>
              <a:rPr lang="en-GB" i="1" dirty="0" err="1"/>
              <a:t>en</a:t>
            </a:r>
            <a:r>
              <a:rPr lang="en-GB" i="1" dirty="0"/>
              <a:t> route site to rectify the problem with the set of points.” </a:t>
            </a:r>
          </a:p>
        </p:txBody>
      </p:sp>
    </p:spTree>
    <p:extLst>
      <p:ext uri="{BB962C8B-B14F-4D97-AF65-F5344CB8AC3E}">
        <p14:creationId xmlns:p14="http://schemas.microsoft.com/office/powerpoint/2010/main" val="990359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016CF9-1302-4A21-BDD8-DEDDEE64AD2A}"/>
              </a:ext>
            </a:extLst>
          </p:cNvPr>
          <p:cNvSpPr>
            <a:spLocks noGrp="1"/>
          </p:cNvSpPr>
          <p:nvPr>
            <p:ph type="body" sz="quarter" idx="10"/>
          </p:nvPr>
        </p:nvSpPr>
        <p:spPr>
          <a:solidFill>
            <a:schemeClr val="accent2">
              <a:lumMod val="40000"/>
              <a:lumOff val="60000"/>
              <a:alpha val="30000"/>
            </a:schemeClr>
          </a:solidFill>
        </p:spPr>
        <p:txBody>
          <a:bodyPr>
            <a:normAutofit fontScale="70000" lnSpcReduction="20000"/>
          </a:bodyPr>
          <a:lstStyle/>
          <a:p>
            <a:r>
              <a:rPr lang="en-GB" b="1" dirty="0"/>
              <a:t>“We currently have the following ticket acceptance in place with other train operators, meaning you can use your existing ticket to travel with them on the below routes”</a:t>
            </a:r>
          </a:p>
          <a:p>
            <a:endParaRPr lang="en-GB" dirty="0"/>
          </a:p>
        </p:txBody>
      </p:sp>
      <p:sp>
        <p:nvSpPr>
          <p:cNvPr id="3" name="Text Placeholder 2">
            <a:extLst>
              <a:ext uri="{FF2B5EF4-FFF2-40B4-BE49-F238E27FC236}">
                <a16:creationId xmlns:a16="http://schemas.microsoft.com/office/drawing/2014/main" id="{8DCBB0AD-D6F3-4BBF-908A-38AFF7168491}"/>
              </a:ext>
            </a:extLst>
          </p:cNvPr>
          <p:cNvSpPr>
            <a:spLocks noGrp="1"/>
          </p:cNvSpPr>
          <p:nvPr>
            <p:ph type="body" sz="quarter" idx="11"/>
          </p:nvPr>
        </p:nvSpPr>
        <p:spPr>
          <a:xfrm>
            <a:off x="532606" y="2539358"/>
            <a:ext cx="8078788" cy="676916"/>
          </a:xfrm>
        </p:spPr>
        <p:txBody>
          <a:bodyPr>
            <a:normAutofit fontScale="92500" lnSpcReduction="20000"/>
          </a:bodyPr>
          <a:lstStyle/>
          <a:p>
            <a:pPr marL="0" indent="0">
              <a:buNone/>
            </a:pPr>
            <a:r>
              <a:rPr lang="en-GB" dirty="0"/>
              <a:t>This is better than just saying “ticket acceptance”, but why use it and then have to explain its meaning?  You don’t need to educate passengers, just speak to them as though you were face to face. </a:t>
            </a:r>
          </a:p>
        </p:txBody>
      </p:sp>
      <p:sp>
        <p:nvSpPr>
          <p:cNvPr id="5" name="Title 4">
            <a:extLst>
              <a:ext uri="{FF2B5EF4-FFF2-40B4-BE49-F238E27FC236}">
                <a16:creationId xmlns:a16="http://schemas.microsoft.com/office/drawing/2014/main" id="{BC471355-9E90-40EB-997A-A57E9AC2246F}"/>
              </a:ext>
            </a:extLst>
          </p:cNvPr>
          <p:cNvSpPr>
            <a:spLocks noGrp="1"/>
          </p:cNvSpPr>
          <p:nvPr>
            <p:ph type="title"/>
          </p:nvPr>
        </p:nvSpPr>
        <p:spPr/>
        <p:txBody>
          <a:bodyPr>
            <a:normAutofit fontScale="90000"/>
          </a:bodyPr>
          <a:lstStyle/>
          <a:p>
            <a:r>
              <a:rPr lang="en-GB" dirty="0"/>
              <a:t>If there’s a need to explain it….</a:t>
            </a:r>
          </a:p>
        </p:txBody>
      </p:sp>
      <p:sp>
        <p:nvSpPr>
          <p:cNvPr id="6" name="Footer Placeholder 5">
            <a:extLst>
              <a:ext uri="{FF2B5EF4-FFF2-40B4-BE49-F238E27FC236}">
                <a16:creationId xmlns:a16="http://schemas.microsoft.com/office/drawing/2014/main" id="{F9B34B2B-335D-4A6F-B03F-65457666B8C5}"/>
              </a:ext>
            </a:extLst>
          </p:cNvPr>
          <p:cNvSpPr>
            <a:spLocks noGrp="1"/>
          </p:cNvSpPr>
          <p:nvPr>
            <p:ph type="ftr" sz="quarter" idx="14"/>
          </p:nvPr>
        </p:nvSpPr>
        <p:spPr/>
        <p:txBody>
          <a:bodyPr/>
          <a:lstStyle/>
          <a:p>
            <a:fld id="{6BD8C215-B07D-E246-9FAC-9143434C0215}" type="slidenum">
              <a:rPr lang="en-US" smtClean="0"/>
              <a:t>11</a:t>
            </a:fld>
            <a:endParaRPr lang="en-US" dirty="0"/>
          </a:p>
        </p:txBody>
      </p:sp>
      <p:sp>
        <p:nvSpPr>
          <p:cNvPr id="7" name="Text Placeholder 2">
            <a:extLst>
              <a:ext uri="{FF2B5EF4-FFF2-40B4-BE49-F238E27FC236}">
                <a16:creationId xmlns:a16="http://schemas.microsoft.com/office/drawing/2014/main" id="{4B650C47-EBC3-4878-8BC1-FD1C8D42817D}"/>
              </a:ext>
            </a:extLst>
          </p:cNvPr>
          <p:cNvSpPr txBox="1">
            <a:spLocks/>
          </p:cNvSpPr>
          <p:nvPr/>
        </p:nvSpPr>
        <p:spPr>
          <a:xfrm>
            <a:off x="457201" y="3226103"/>
            <a:ext cx="8078788" cy="676916"/>
          </a:xfrm>
          <a:prstGeom prst="rect">
            <a:avLst/>
          </a:prstGeom>
        </p:spPr>
        <p:txBody>
          <a:bodyPr>
            <a:normAutofit/>
          </a:bodyPr>
          <a:lstStyle>
            <a:lvl1pPr marL="342900" indent="-342900" algn="l" defTabSz="457200" rtl="0" eaLnBrk="1" latinLnBrk="0" hangingPunct="1">
              <a:spcBef>
                <a:spcPct val="20000"/>
              </a:spcBef>
              <a:buClr>
                <a:srgbClr val="CB251D"/>
              </a:buClr>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GB" dirty="0"/>
          </a:p>
        </p:txBody>
      </p:sp>
      <p:sp>
        <p:nvSpPr>
          <p:cNvPr id="8" name="Text Placeholder 1">
            <a:extLst>
              <a:ext uri="{FF2B5EF4-FFF2-40B4-BE49-F238E27FC236}">
                <a16:creationId xmlns:a16="http://schemas.microsoft.com/office/drawing/2014/main" id="{FA72E92F-D3A5-4239-9202-5C12941F89C6}"/>
              </a:ext>
            </a:extLst>
          </p:cNvPr>
          <p:cNvSpPr txBox="1">
            <a:spLocks/>
          </p:cNvSpPr>
          <p:nvPr/>
        </p:nvSpPr>
        <p:spPr>
          <a:xfrm>
            <a:off x="532606" y="3233847"/>
            <a:ext cx="8078788" cy="659343"/>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rgbClr val="DA001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p>
        </p:txBody>
      </p:sp>
      <p:sp>
        <p:nvSpPr>
          <p:cNvPr id="9" name="TextBox 8">
            <a:extLst>
              <a:ext uri="{FF2B5EF4-FFF2-40B4-BE49-F238E27FC236}">
                <a16:creationId xmlns:a16="http://schemas.microsoft.com/office/drawing/2014/main" id="{BF0B94F7-6B48-4999-8DA6-3C0E6DC36499}"/>
              </a:ext>
            </a:extLst>
          </p:cNvPr>
          <p:cNvSpPr txBox="1"/>
          <p:nvPr/>
        </p:nvSpPr>
        <p:spPr>
          <a:xfrm>
            <a:off x="712720" y="3591073"/>
            <a:ext cx="7673634" cy="2308324"/>
          </a:xfrm>
          <a:prstGeom prst="rect">
            <a:avLst/>
          </a:prstGeom>
          <a:solidFill>
            <a:schemeClr val="accent2">
              <a:lumMod val="40000"/>
              <a:lumOff val="60000"/>
              <a:alpha val="30000"/>
            </a:schemeClr>
          </a:solidFill>
        </p:spPr>
        <p:txBody>
          <a:bodyPr wrap="square" rtlCol="0">
            <a:spAutoFit/>
          </a:bodyPr>
          <a:lstStyle/>
          <a:p>
            <a:r>
              <a:rPr lang="en-GB" sz="1200" b="1" dirty="0"/>
              <a:t>Due to a track circuit failure between Station A and Station B trains have to run at reduced speed on some lines.</a:t>
            </a:r>
            <a:r>
              <a:rPr lang="en-GB" sz="1200" dirty="0"/>
              <a:t> </a:t>
            </a:r>
          </a:p>
          <a:p>
            <a:r>
              <a:rPr lang="en-GB" sz="1200" dirty="0"/>
              <a:t> </a:t>
            </a:r>
          </a:p>
          <a:p>
            <a:r>
              <a:rPr lang="en-GB" sz="1200" dirty="0"/>
              <a:t>Our control centre has received reports of signalling problems between </a:t>
            </a:r>
            <a:r>
              <a:rPr lang="en-GB" sz="1200" b="1" dirty="0"/>
              <a:t>Station A</a:t>
            </a:r>
            <a:r>
              <a:rPr lang="en-GB" sz="1200" dirty="0"/>
              <a:t> and </a:t>
            </a:r>
            <a:r>
              <a:rPr lang="en-GB" sz="1200" b="1" dirty="0"/>
              <a:t>Station B.</a:t>
            </a:r>
            <a:r>
              <a:rPr lang="en-GB" sz="1200" dirty="0"/>
              <a:t>  The problem is a track circuit failure which means that signals remain red as the signalling system cannot verify that the track beyond the signal is clear.  </a:t>
            </a:r>
          </a:p>
          <a:p>
            <a:r>
              <a:rPr lang="en-GB" sz="1200" dirty="0"/>
              <a:t> </a:t>
            </a:r>
          </a:p>
          <a:p>
            <a:r>
              <a:rPr lang="en-GB" sz="1200" dirty="0"/>
              <a:t>As a result, all trains have to stop at each affected signal and seek verbal permission from the signaller and complete paperwork confirming their authority to continue prior to proceeding.  </a:t>
            </a:r>
          </a:p>
          <a:p>
            <a:r>
              <a:rPr lang="en-GB" sz="1200" dirty="0"/>
              <a:t> </a:t>
            </a:r>
          </a:p>
          <a:p>
            <a:r>
              <a:rPr lang="en-GB" sz="1200" dirty="0"/>
              <a:t>This process takes approximately 10 minutes at each affected signal per train, so the effect of this type of delay compounds quickly for all trains affected.”</a:t>
            </a:r>
          </a:p>
        </p:txBody>
      </p:sp>
    </p:spTree>
    <p:extLst>
      <p:ext uri="{BB962C8B-B14F-4D97-AF65-F5344CB8AC3E}">
        <p14:creationId xmlns:p14="http://schemas.microsoft.com/office/powerpoint/2010/main" val="2941928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45118" y="439664"/>
            <a:ext cx="8253763" cy="5782069"/>
          </a:xfrm>
        </p:spPr>
        <p:txBody>
          <a:bodyPr/>
          <a:lstStyle/>
          <a:p>
            <a:pPr marL="365125" indent="-365125">
              <a:spcAft>
                <a:spcPts val="1800"/>
              </a:spcAft>
              <a:buClr>
                <a:srgbClr val="FF0000"/>
              </a:buClr>
              <a:buFont typeface="Wingdings" pitchFamily="2" charset="2"/>
              <a:buNone/>
              <a:defRPr/>
            </a:pPr>
            <a:r>
              <a:rPr lang="en-GB" sz="4000" b="1" dirty="0">
                <a:solidFill>
                  <a:srgbClr val="ED1C24"/>
                </a:solidFill>
                <a:latin typeface="+mj-lt"/>
              </a:rPr>
              <a:t>Information overload </a:t>
            </a:r>
          </a:p>
          <a:p>
            <a:pPr marL="0" indent="0">
              <a:spcAft>
                <a:spcPts val="600"/>
              </a:spcAft>
              <a:buClr>
                <a:srgbClr val="DA0011"/>
              </a:buClr>
              <a:buNone/>
              <a:defRPr/>
            </a:pPr>
            <a:r>
              <a:rPr lang="en-GB" sz="1600" dirty="0"/>
              <a:t>Written explanations need to be crystal clear, ‘at a glance’ – many passengers will read them on a smartphone whilst rushing to the station.  Most people read only 20% of the content on a web page.</a:t>
            </a:r>
          </a:p>
          <a:p>
            <a:pPr marL="0" indent="0">
              <a:spcAft>
                <a:spcPts val="600"/>
              </a:spcAft>
              <a:buClr>
                <a:srgbClr val="DA0011"/>
              </a:buClr>
              <a:buNone/>
              <a:defRPr/>
            </a:pPr>
            <a:endParaRPr lang="en-GB" sz="1800" dirty="0"/>
          </a:p>
        </p:txBody>
      </p:sp>
      <p:pic>
        <p:nvPicPr>
          <p:cNvPr id="25603" name="Picture 4" descr="transportfocus Eng S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838" y="5915025"/>
            <a:ext cx="2514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
            <a:extLst>
              <a:ext uri="{FF2B5EF4-FFF2-40B4-BE49-F238E27FC236}">
                <a16:creationId xmlns:a16="http://schemas.microsoft.com/office/drawing/2014/main" id="{256BACA6-7589-4DB5-BBE3-23889A079549}"/>
              </a:ext>
            </a:extLst>
          </p:cNvPr>
          <p:cNvSpPr txBox="1">
            <a:spLocks/>
          </p:cNvSpPr>
          <p:nvPr/>
        </p:nvSpPr>
        <p:spPr>
          <a:xfrm>
            <a:off x="494950" y="2302696"/>
            <a:ext cx="8078788" cy="659343"/>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rgbClr val="DA001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00" dirty="0"/>
              <a:t>The first paragraph seems a very wordy way of saying: “we need to replace 60 metres of cable. It’s a complex job and will take a long time”. </a:t>
            </a:r>
          </a:p>
        </p:txBody>
      </p:sp>
      <p:sp>
        <p:nvSpPr>
          <p:cNvPr id="6" name="Text Placeholder 2">
            <a:extLst>
              <a:ext uri="{FF2B5EF4-FFF2-40B4-BE49-F238E27FC236}">
                <a16:creationId xmlns:a16="http://schemas.microsoft.com/office/drawing/2014/main" id="{13009292-69FF-4646-9F53-E53089A473A1}"/>
              </a:ext>
            </a:extLst>
          </p:cNvPr>
          <p:cNvSpPr txBox="1">
            <a:spLocks/>
          </p:cNvSpPr>
          <p:nvPr/>
        </p:nvSpPr>
        <p:spPr>
          <a:xfrm>
            <a:off x="395287" y="2953122"/>
            <a:ext cx="8078788" cy="2120763"/>
          </a:xfrm>
          <a:prstGeom prst="rect">
            <a:avLst/>
          </a:prstGeom>
        </p:spPr>
        <p:txBody>
          <a:bodyPr>
            <a:normAutofit fontScale="32500" lnSpcReduction="20000"/>
          </a:bodyPr>
          <a:lstStyle>
            <a:lvl1pPr marL="342900" indent="-342900" algn="l" defTabSz="457200" rtl="0" eaLnBrk="1" latinLnBrk="0" hangingPunct="1">
              <a:spcBef>
                <a:spcPct val="20000"/>
              </a:spcBef>
              <a:buClr>
                <a:srgbClr val="CB251D"/>
              </a:buClr>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70000"/>
              </a:lnSpc>
              <a:buFont typeface="Arial"/>
              <a:buNone/>
            </a:pPr>
            <a:r>
              <a:rPr lang="en-GB" sz="3700" dirty="0"/>
              <a:t>Specialist engineers have successfully replaced the faulty component, however there have been further issues stabilising the power supply. After a thorough inspection of the track on this route it has been discovered that an object has become wedged underneath the third rail, causing a short circuit due as a result of cable damage that has occurred as a result.  Works are being started now and will require the replacement of approximately 60ft of cabling, which has to be specially cut and brought up from </a:t>
            </a:r>
            <a:r>
              <a:rPr lang="en-GB" sz="3700" dirty="0" err="1"/>
              <a:t>xxxxxxxx</a:t>
            </a:r>
            <a:r>
              <a:rPr lang="en-GB" sz="3700" dirty="0"/>
              <a:t>. In order for this to take place a number of other components will also need to be removed and replaced to enable the new cabling to be installed.  (113 words)</a:t>
            </a:r>
            <a:br>
              <a:rPr lang="en-GB" dirty="0"/>
            </a:br>
            <a:endParaRPr lang="en-GB" dirty="0"/>
          </a:p>
        </p:txBody>
      </p:sp>
      <p:sp>
        <p:nvSpPr>
          <p:cNvPr id="7" name="Content Placeholder 3">
            <a:extLst>
              <a:ext uri="{FF2B5EF4-FFF2-40B4-BE49-F238E27FC236}">
                <a16:creationId xmlns:a16="http://schemas.microsoft.com/office/drawing/2014/main" id="{F701EC8C-0EC5-47DF-82F3-C2FC9BC51A3C}"/>
              </a:ext>
            </a:extLst>
          </p:cNvPr>
          <p:cNvSpPr txBox="1">
            <a:spLocks/>
          </p:cNvSpPr>
          <p:nvPr/>
        </p:nvSpPr>
        <p:spPr>
          <a:xfrm>
            <a:off x="395287" y="5225482"/>
            <a:ext cx="8078788" cy="205422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3175" indent="0" algn="l" defTabSz="457200" rtl="0" eaLnBrk="1" latinLnBrk="0" hangingPunct="1">
              <a:spcBef>
                <a:spcPct val="20000"/>
              </a:spcBef>
              <a:buFont typeface="Arial"/>
              <a:buNone/>
              <a:defRPr sz="1400" kern="1200">
                <a:solidFill>
                  <a:srgbClr val="DA0011"/>
                </a:solidFill>
                <a:latin typeface="Arial"/>
                <a:ea typeface="+mn-ea"/>
                <a:cs typeface="Arial"/>
              </a:defRPr>
            </a:lvl4pPr>
            <a:lvl5pPr marL="1828800" indent="0" algn="l" defTabSz="457200" rtl="0" eaLnBrk="1" latinLnBrk="0" hangingPunct="1">
              <a:spcBef>
                <a:spcPct val="20000"/>
              </a:spcBef>
              <a:buFont typeface="Arial"/>
              <a:buNone/>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Font typeface="Arial"/>
              <a:buNone/>
            </a:pPr>
            <a:r>
              <a:rPr lang="en-GB" sz="1200" dirty="0"/>
              <a:t>Network Rail replaced a faulty part, but other faults have since </a:t>
            </a:r>
            <a:r>
              <a:rPr lang="en-GB" sz="1200" dirty="0">
                <a:highlight>
                  <a:srgbClr val="90C0D0"/>
                </a:highlight>
              </a:rPr>
              <a:t>been found. These have damaged the cable supplying power to the track. Engineers need to replace 60 feet of electric cable. This has to be delivered from </a:t>
            </a:r>
            <a:r>
              <a:rPr lang="en-GB" sz="1200" dirty="0" err="1">
                <a:highlight>
                  <a:srgbClr val="90C0D0"/>
                </a:highlight>
              </a:rPr>
              <a:t>xxxxxxxx</a:t>
            </a:r>
            <a:r>
              <a:rPr lang="en-GB" sz="1200" dirty="0">
                <a:highlight>
                  <a:srgbClr val="90C0D0"/>
                </a:highlight>
              </a:rPr>
              <a:t>, and will take a long time to fit as other parts have to be removed to gain access.  (55 words)    </a:t>
            </a:r>
          </a:p>
        </p:txBody>
      </p:sp>
      <p:sp>
        <p:nvSpPr>
          <p:cNvPr id="2" name="TextBox 1">
            <a:extLst>
              <a:ext uri="{FF2B5EF4-FFF2-40B4-BE49-F238E27FC236}">
                <a16:creationId xmlns:a16="http://schemas.microsoft.com/office/drawing/2014/main" id="{50988F94-A7CC-4BEC-B4A5-9B24E0A51F6B}"/>
              </a:ext>
            </a:extLst>
          </p:cNvPr>
          <p:cNvSpPr txBox="1"/>
          <p:nvPr/>
        </p:nvSpPr>
        <p:spPr>
          <a:xfrm>
            <a:off x="3999168" y="4799374"/>
            <a:ext cx="622663" cy="369332"/>
          </a:xfrm>
          <a:prstGeom prst="rect">
            <a:avLst/>
          </a:prstGeom>
          <a:noFill/>
        </p:spPr>
        <p:txBody>
          <a:bodyPr wrap="square" rtlCol="0">
            <a:spAutoFit/>
          </a:bodyPr>
          <a:lstStyle/>
          <a:p>
            <a:r>
              <a:rPr lang="en-GB" b="1" dirty="0"/>
              <a:t>OR</a:t>
            </a:r>
          </a:p>
        </p:txBody>
      </p:sp>
      <p:sp>
        <p:nvSpPr>
          <p:cNvPr id="9" name="TextBox 8">
            <a:extLst>
              <a:ext uri="{FF2B5EF4-FFF2-40B4-BE49-F238E27FC236}">
                <a16:creationId xmlns:a16="http://schemas.microsoft.com/office/drawing/2014/main" id="{B427C22D-B30B-4854-9286-A7B7DB51D9D6}"/>
              </a:ext>
            </a:extLst>
          </p:cNvPr>
          <p:cNvSpPr txBox="1"/>
          <p:nvPr/>
        </p:nvSpPr>
        <p:spPr>
          <a:xfrm>
            <a:off x="7463881" y="6085100"/>
            <a:ext cx="1010194" cy="276999"/>
          </a:xfrm>
          <a:prstGeom prst="rect">
            <a:avLst/>
          </a:prstGeom>
          <a:noFill/>
        </p:spPr>
        <p:txBody>
          <a:bodyPr wrap="square" rtlCol="0">
            <a:spAutoFit/>
          </a:bodyPr>
          <a:lstStyle/>
          <a:p>
            <a:r>
              <a:rPr lang="en-GB" sz="1200" dirty="0"/>
              <a:t>= 20%</a:t>
            </a:r>
          </a:p>
        </p:txBody>
      </p:sp>
      <p:sp>
        <p:nvSpPr>
          <p:cNvPr id="10" name="Action Button: Blank 9">
            <a:hlinkClick r:id="" action="ppaction://noaction" highlightClick="1"/>
            <a:extLst>
              <a:ext uri="{FF2B5EF4-FFF2-40B4-BE49-F238E27FC236}">
                <a16:creationId xmlns:a16="http://schemas.microsoft.com/office/drawing/2014/main" id="{FA6A113B-AAD9-4E32-8C9F-5C831D3C10A9}"/>
              </a:ext>
            </a:extLst>
          </p:cNvPr>
          <p:cNvSpPr/>
          <p:nvPr/>
        </p:nvSpPr>
        <p:spPr>
          <a:xfrm>
            <a:off x="7158446" y="6083234"/>
            <a:ext cx="339635" cy="276999"/>
          </a:xfrm>
          <a:prstGeom prst="actionButtonBlank">
            <a:avLst/>
          </a:prstGeom>
          <a:solidFill>
            <a:srgbClr val="90C0D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216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019D86-0BBE-4B1B-957F-D88CF2E9DF73}"/>
              </a:ext>
            </a:extLst>
          </p:cNvPr>
          <p:cNvSpPr>
            <a:spLocks noGrp="1"/>
          </p:cNvSpPr>
          <p:nvPr>
            <p:ph type="body" sz="quarter" idx="11"/>
          </p:nvPr>
        </p:nvSpPr>
        <p:spPr>
          <a:xfrm>
            <a:off x="457201" y="1453085"/>
            <a:ext cx="8078788" cy="2861403"/>
          </a:xfrm>
        </p:spPr>
        <p:txBody>
          <a:bodyPr>
            <a:normAutofit fontScale="55000" lnSpcReduction="20000"/>
          </a:bodyPr>
          <a:lstStyle/>
          <a:p>
            <a:endParaRPr lang="en-GB" b="1" dirty="0"/>
          </a:p>
          <a:p>
            <a:endParaRPr lang="en-GB" b="1" dirty="0"/>
          </a:p>
          <a:p>
            <a:pPr marL="0" indent="0">
              <a:buNone/>
            </a:pPr>
            <a:endParaRPr lang="en-GB" b="1" dirty="0"/>
          </a:p>
          <a:p>
            <a:pPr marL="0" indent="0">
              <a:buNone/>
            </a:pPr>
            <a:br>
              <a:rPr lang="en-GB" b="1" dirty="0"/>
            </a:br>
            <a:br>
              <a:rPr lang="en-GB" b="1" dirty="0"/>
            </a:br>
            <a:br>
              <a:rPr lang="en-GB" b="1" dirty="0"/>
            </a:br>
            <a:br>
              <a:rPr lang="en-GB" sz="1800" b="1" dirty="0"/>
            </a:br>
            <a:br>
              <a:rPr lang="en-GB" sz="1800" b="1" dirty="0"/>
            </a:br>
            <a:br>
              <a:rPr lang="en-GB" sz="2200" b="1" dirty="0"/>
            </a:br>
            <a:r>
              <a:rPr lang="en-GB" sz="2900" dirty="0"/>
              <a:t>The expected ‘problem fix’ time is often very different to when disruption will come to an end. Make the difference clear.  </a:t>
            </a:r>
          </a:p>
          <a:p>
            <a:endParaRPr lang="en-GB" sz="2900" dirty="0"/>
          </a:p>
          <a:p>
            <a:pPr marL="0" indent="0">
              <a:buNone/>
            </a:pPr>
            <a:r>
              <a:rPr lang="en-GB" sz="2900" dirty="0"/>
              <a:t>Passengers are often told services are returning to normal when there are still significant delays and cancellations. Sometimes up to 45 minutes.</a:t>
            </a:r>
            <a:br>
              <a:rPr lang="en-GB" sz="1800" dirty="0"/>
            </a:br>
            <a:endParaRPr lang="en-GB" sz="1800" dirty="0"/>
          </a:p>
          <a:p>
            <a:pPr marL="0" indent="0">
              <a:buNone/>
            </a:pPr>
            <a:br>
              <a:rPr lang="en-GB" dirty="0"/>
            </a:br>
            <a:br>
              <a:rPr lang="en-GB" dirty="0"/>
            </a:br>
            <a:endParaRPr lang="en-GB" dirty="0"/>
          </a:p>
        </p:txBody>
      </p:sp>
      <p:sp>
        <p:nvSpPr>
          <p:cNvPr id="5" name="Title 4">
            <a:extLst>
              <a:ext uri="{FF2B5EF4-FFF2-40B4-BE49-F238E27FC236}">
                <a16:creationId xmlns:a16="http://schemas.microsoft.com/office/drawing/2014/main" id="{B530A523-0206-4F0D-9FF3-7635D50705B8}"/>
              </a:ext>
            </a:extLst>
          </p:cNvPr>
          <p:cNvSpPr>
            <a:spLocks noGrp="1"/>
          </p:cNvSpPr>
          <p:nvPr>
            <p:ph type="title"/>
          </p:nvPr>
        </p:nvSpPr>
        <p:spPr/>
        <p:txBody>
          <a:bodyPr>
            <a:normAutofit fontScale="90000"/>
          </a:bodyPr>
          <a:lstStyle/>
          <a:p>
            <a:r>
              <a:rPr lang="en-GB" dirty="0"/>
              <a:t>Mixed messages </a:t>
            </a:r>
          </a:p>
        </p:txBody>
      </p:sp>
      <p:sp>
        <p:nvSpPr>
          <p:cNvPr id="6" name="Footer Placeholder 5">
            <a:extLst>
              <a:ext uri="{FF2B5EF4-FFF2-40B4-BE49-F238E27FC236}">
                <a16:creationId xmlns:a16="http://schemas.microsoft.com/office/drawing/2014/main" id="{5BEEB3F8-6267-4143-872E-7D1DC1734ECE}"/>
              </a:ext>
            </a:extLst>
          </p:cNvPr>
          <p:cNvSpPr>
            <a:spLocks noGrp="1"/>
          </p:cNvSpPr>
          <p:nvPr>
            <p:ph type="ftr" sz="quarter" idx="14"/>
          </p:nvPr>
        </p:nvSpPr>
        <p:spPr/>
        <p:txBody>
          <a:bodyPr/>
          <a:lstStyle/>
          <a:p>
            <a:fld id="{6BD8C215-B07D-E246-9FAC-9143434C0215}" type="slidenum">
              <a:rPr lang="en-US" smtClean="0"/>
              <a:t>13</a:t>
            </a:fld>
            <a:endParaRPr lang="en-US" dirty="0"/>
          </a:p>
        </p:txBody>
      </p:sp>
      <p:sp>
        <p:nvSpPr>
          <p:cNvPr id="4" name="Rectangle: Rounded Corners 3">
            <a:extLst>
              <a:ext uri="{FF2B5EF4-FFF2-40B4-BE49-F238E27FC236}">
                <a16:creationId xmlns:a16="http://schemas.microsoft.com/office/drawing/2014/main" id="{F0D8D4F7-79D3-4040-9B4F-5C66B929328A}"/>
              </a:ext>
            </a:extLst>
          </p:cNvPr>
          <p:cNvSpPr/>
          <p:nvPr/>
        </p:nvSpPr>
        <p:spPr>
          <a:xfrm>
            <a:off x="1349829" y="1376052"/>
            <a:ext cx="6783977" cy="64443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“Please continue to travel as</a:t>
            </a:r>
            <a:r>
              <a:rPr lang="en-GB" b="1" dirty="0"/>
              <a:t> normal </a:t>
            </a:r>
            <a:r>
              <a:rPr lang="en-GB" dirty="0"/>
              <a:t>but allow extra time to complete your journey”</a:t>
            </a:r>
          </a:p>
        </p:txBody>
      </p:sp>
      <p:sp>
        <p:nvSpPr>
          <p:cNvPr id="7" name="TextBox 6">
            <a:extLst>
              <a:ext uri="{FF2B5EF4-FFF2-40B4-BE49-F238E27FC236}">
                <a16:creationId xmlns:a16="http://schemas.microsoft.com/office/drawing/2014/main" id="{EDC3715B-2306-4709-9417-031894F88361}"/>
              </a:ext>
            </a:extLst>
          </p:cNvPr>
          <p:cNvSpPr txBox="1"/>
          <p:nvPr/>
        </p:nvSpPr>
        <p:spPr>
          <a:xfrm>
            <a:off x="457201" y="2150341"/>
            <a:ext cx="5338355" cy="369332"/>
          </a:xfrm>
          <a:prstGeom prst="rect">
            <a:avLst/>
          </a:prstGeom>
          <a:solidFill>
            <a:schemeClr val="accent5">
              <a:lumMod val="20000"/>
              <a:lumOff val="80000"/>
            </a:schemeClr>
          </a:solidFill>
        </p:spPr>
        <p:txBody>
          <a:bodyPr wrap="square" rtlCol="0">
            <a:spAutoFit/>
          </a:bodyPr>
          <a:lstStyle/>
          <a:p>
            <a:r>
              <a:rPr lang="en-GB" b="1" dirty="0"/>
              <a:t>“We expect disruption until”</a:t>
            </a:r>
            <a:endParaRPr lang="en-GB" dirty="0"/>
          </a:p>
        </p:txBody>
      </p:sp>
      <p:sp>
        <p:nvSpPr>
          <p:cNvPr id="8" name="TextBox 7">
            <a:extLst>
              <a:ext uri="{FF2B5EF4-FFF2-40B4-BE49-F238E27FC236}">
                <a16:creationId xmlns:a16="http://schemas.microsoft.com/office/drawing/2014/main" id="{FAB46C69-FEF0-491B-9A84-2B1120A4A195}"/>
              </a:ext>
            </a:extLst>
          </p:cNvPr>
          <p:cNvSpPr txBox="1"/>
          <p:nvPr/>
        </p:nvSpPr>
        <p:spPr>
          <a:xfrm>
            <a:off x="457201" y="3770764"/>
            <a:ext cx="7780787" cy="1415772"/>
          </a:xfrm>
          <a:prstGeom prst="rect">
            <a:avLst/>
          </a:prstGeom>
          <a:solidFill>
            <a:schemeClr val="accent5">
              <a:lumMod val="20000"/>
              <a:lumOff val="80000"/>
            </a:schemeClr>
          </a:solidFill>
        </p:spPr>
        <p:txBody>
          <a:bodyPr wrap="square" rtlCol="0">
            <a:spAutoFit/>
          </a:bodyPr>
          <a:lstStyle/>
          <a:p>
            <a:r>
              <a:rPr lang="en-GB" b="1" dirty="0"/>
              <a:t>Headline: </a:t>
            </a:r>
            <a:r>
              <a:rPr lang="en-GB" dirty="0"/>
              <a:t>Due to a fault with the signalling system at Station A, all lines are blocked. </a:t>
            </a:r>
            <a:br>
              <a:rPr lang="en-GB" dirty="0"/>
            </a:br>
            <a:r>
              <a:rPr lang="en-GB" sz="1400" i="1" dirty="0"/>
              <a:t>(They’ve been blocked for two hours)</a:t>
            </a:r>
            <a:br>
              <a:rPr lang="en-GB" dirty="0"/>
            </a:br>
            <a:r>
              <a:rPr lang="en-GB" b="1" dirty="0"/>
              <a:t>Impact: </a:t>
            </a:r>
            <a:r>
              <a:rPr lang="en-GB" dirty="0"/>
              <a:t>Train services </a:t>
            </a:r>
            <a:r>
              <a:rPr lang="en-GB" b="1" dirty="0"/>
              <a:t>may</a:t>
            </a:r>
            <a:r>
              <a:rPr lang="en-GB" dirty="0"/>
              <a:t> be cancelled, delayed or revised”.</a:t>
            </a:r>
            <a:br>
              <a:rPr lang="en-GB" dirty="0"/>
            </a:br>
            <a:r>
              <a:rPr lang="en-GB" b="1" dirty="0"/>
              <a:t>Advice: </a:t>
            </a:r>
            <a:r>
              <a:rPr lang="en-GB" dirty="0"/>
              <a:t>Customers are advised Not to travel.</a:t>
            </a:r>
          </a:p>
        </p:txBody>
      </p:sp>
      <p:sp>
        <p:nvSpPr>
          <p:cNvPr id="9" name="TextBox 8">
            <a:extLst>
              <a:ext uri="{FF2B5EF4-FFF2-40B4-BE49-F238E27FC236}">
                <a16:creationId xmlns:a16="http://schemas.microsoft.com/office/drawing/2014/main" id="{E4A4D7FB-6AFD-4C13-8BC1-041CF096E923}"/>
              </a:ext>
            </a:extLst>
          </p:cNvPr>
          <p:cNvSpPr txBox="1"/>
          <p:nvPr/>
        </p:nvSpPr>
        <p:spPr>
          <a:xfrm>
            <a:off x="457201" y="5329155"/>
            <a:ext cx="7271657" cy="830997"/>
          </a:xfrm>
          <a:prstGeom prst="rect">
            <a:avLst/>
          </a:prstGeom>
          <a:noFill/>
        </p:spPr>
        <p:txBody>
          <a:bodyPr wrap="square" rtlCol="0">
            <a:spAutoFit/>
          </a:bodyPr>
          <a:lstStyle/>
          <a:p>
            <a:r>
              <a:rPr lang="en-GB" sz="1600" dirty="0"/>
              <a:t>Why doesn’t the impact support the headline or advice? There’s nothing running on that stretch of track, but no where does it say trains are at a standstill.  </a:t>
            </a:r>
          </a:p>
        </p:txBody>
      </p:sp>
    </p:spTree>
    <p:extLst>
      <p:ext uri="{BB962C8B-B14F-4D97-AF65-F5344CB8AC3E}">
        <p14:creationId xmlns:p14="http://schemas.microsoft.com/office/powerpoint/2010/main" val="169228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94950" y="444137"/>
            <a:ext cx="8253763" cy="679269"/>
          </a:xfrm>
        </p:spPr>
        <p:txBody>
          <a:bodyPr/>
          <a:lstStyle/>
          <a:p>
            <a:pPr marL="365125" indent="-365125">
              <a:spcAft>
                <a:spcPts val="1800"/>
              </a:spcAft>
              <a:buClr>
                <a:srgbClr val="FF0000"/>
              </a:buClr>
              <a:buNone/>
              <a:defRPr/>
            </a:pPr>
            <a:r>
              <a:rPr lang="en-GB" sz="3000" b="1" dirty="0">
                <a:solidFill>
                  <a:srgbClr val="ED1C24"/>
                </a:solidFill>
                <a:latin typeface="+mj-lt"/>
              </a:rPr>
              <a:t>Communication breakdown </a:t>
            </a:r>
          </a:p>
          <a:p>
            <a:pPr marL="0" indent="0">
              <a:spcAft>
                <a:spcPts val="600"/>
              </a:spcAft>
              <a:buClr>
                <a:srgbClr val="DA0011"/>
              </a:buClr>
              <a:buNone/>
              <a:defRPr/>
            </a:pPr>
            <a:endParaRPr lang="en-GB" sz="1800" dirty="0"/>
          </a:p>
        </p:txBody>
      </p:sp>
      <p:pic>
        <p:nvPicPr>
          <p:cNvPr id="25603" name="Picture 4" descr="transportfocus Eng S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838" y="5915025"/>
            <a:ext cx="2514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a:extLst>
              <a:ext uri="{FF2B5EF4-FFF2-40B4-BE49-F238E27FC236}">
                <a16:creationId xmlns:a16="http://schemas.microsoft.com/office/drawing/2014/main" id="{FDC157DD-34FD-451D-9951-F7DBF407413C}"/>
              </a:ext>
            </a:extLst>
          </p:cNvPr>
          <p:cNvSpPr txBox="1">
            <a:spLocks/>
          </p:cNvSpPr>
          <p:nvPr/>
        </p:nvSpPr>
        <p:spPr>
          <a:xfrm>
            <a:off x="494950" y="1410790"/>
            <a:ext cx="7970258" cy="474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Clr>
                <a:srgbClr val="DA0011"/>
              </a:buClr>
              <a:buFont typeface="Arial"/>
              <a:buNone/>
              <a:defRPr/>
            </a:pPr>
            <a:r>
              <a:rPr lang="en-GB" sz="1800" dirty="0"/>
              <a:t> </a:t>
            </a:r>
          </a:p>
          <a:p>
            <a:pPr marL="0" indent="0">
              <a:spcAft>
                <a:spcPts val="600"/>
              </a:spcAft>
              <a:buClr>
                <a:srgbClr val="DA0011"/>
              </a:buClr>
              <a:buFont typeface="Arial"/>
              <a:buNone/>
              <a:defRPr/>
            </a:pPr>
            <a:endParaRPr lang="en-GB" sz="1800" dirty="0"/>
          </a:p>
        </p:txBody>
      </p:sp>
      <p:sp>
        <p:nvSpPr>
          <p:cNvPr id="2" name="TextBox 1">
            <a:extLst>
              <a:ext uri="{FF2B5EF4-FFF2-40B4-BE49-F238E27FC236}">
                <a16:creationId xmlns:a16="http://schemas.microsoft.com/office/drawing/2014/main" id="{C8FEEA46-CA54-4B5E-89FA-098C40DD3BFA}"/>
              </a:ext>
            </a:extLst>
          </p:cNvPr>
          <p:cNvSpPr txBox="1"/>
          <p:nvPr/>
        </p:nvSpPr>
        <p:spPr>
          <a:xfrm>
            <a:off x="494950" y="1410790"/>
            <a:ext cx="7970258" cy="1477328"/>
          </a:xfrm>
          <a:prstGeom prst="rect">
            <a:avLst/>
          </a:prstGeom>
          <a:noFill/>
        </p:spPr>
        <p:txBody>
          <a:bodyPr wrap="square" rtlCol="0">
            <a:spAutoFit/>
          </a:bodyPr>
          <a:lstStyle/>
          <a:p>
            <a:r>
              <a:rPr lang="en-GB" b="1" dirty="0"/>
              <a:t>Estimates –</a:t>
            </a:r>
            <a:r>
              <a:rPr lang="en-GB" dirty="0"/>
              <a:t> Provide the key to passengers being able to decide what to do. But often milestones are missed or revised with little notice. </a:t>
            </a:r>
            <a:br>
              <a:rPr lang="en-GB" dirty="0"/>
            </a:br>
            <a:br>
              <a:rPr lang="en-GB" dirty="0"/>
            </a:br>
            <a:r>
              <a:rPr lang="en-GB" dirty="0"/>
              <a:t>Guard against over-optimism and work with Network Rail to identify a way of improving the flow of information and accuracy of the estimates provided. </a:t>
            </a:r>
          </a:p>
        </p:txBody>
      </p:sp>
      <p:pic>
        <p:nvPicPr>
          <p:cNvPr id="3" name="Picture 2">
            <a:extLst>
              <a:ext uri="{FF2B5EF4-FFF2-40B4-BE49-F238E27FC236}">
                <a16:creationId xmlns:a16="http://schemas.microsoft.com/office/drawing/2014/main" id="{EEB57020-BF52-4E7A-85E8-566A6D2E4E9C}"/>
              </a:ext>
            </a:extLst>
          </p:cNvPr>
          <p:cNvPicPr>
            <a:picLocks noChangeAspect="1"/>
          </p:cNvPicPr>
          <p:nvPr/>
        </p:nvPicPr>
        <p:blipFill>
          <a:blip r:embed="rId4"/>
          <a:stretch>
            <a:fillRect/>
          </a:stretch>
        </p:blipFill>
        <p:spPr>
          <a:xfrm>
            <a:off x="561702" y="3038994"/>
            <a:ext cx="5203043" cy="2034365"/>
          </a:xfrm>
          <a:prstGeom prst="rect">
            <a:avLst/>
          </a:prstGeom>
        </p:spPr>
      </p:pic>
      <p:sp>
        <p:nvSpPr>
          <p:cNvPr id="6" name="Rectangle 5">
            <a:extLst>
              <a:ext uri="{FF2B5EF4-FFF2-40B4-BE49-F238E27FC236}">
                <a16:creationId xmlns:a16="http://schemas.microsoft.com/office/drawing/2014/main" id="{D6806943-7837-41D7-82BC-A2B5A6DBA605}"/>
              </a:ext>
            </a:extLst>
          </p:cNvPr>
          <p:cNvSpPr/>
          <p:nvPr/>
        </p:nvSpPr>
        <p:spPr>
          <a:xfrm>
            <a:off x="561701" y="5095588"/>
            <a:ext cx="4951471" cy="646331"/>
          </a:xfrm>
          <a:prstGeom prst="rect">
            <a:avLst/>
          </a:prstGeom>
        </p:spPr>
        <p:txBody>
          <a:bodyPr wrap="square">
            <a:spAutoFit/>
          </a:bodyPr>
          <a:lstStyle/>
          <a:p>
            <a:br>
              <a:rPr lang="en-GB" b="1" dirty="0"/>
            </a:br>
            <a:r>
              <a:rPr lang="en-GB" b="1" dirty="0"/>
              <a:t>Context – </a:t>
            </a:r>
            <a:r>
              <a:rPr lang="en-GB" dirty="0"/>
              <a:t>“A fault with the signalling system”? </a:t>
            </a:r>
          </a:p>
        </p:txBody>
      </p:sp>
      <p:pic>
        <p:nvPicPr>
          <p:cNvPr id="8" name="Picture 7">
            <a:extLst>
              <a:ext uri="{FF2B5EF4-FFF2-40B4-BE49-F238E27FC236}">
                <a16:creationId xmlns:a16="http://schemas.microsoft.com/office/drawing/2014/main" id="{01F6825D-79F8-4389-B259-CD78BC7A10A9}"/>
              </a:ext>
            </a:extLst>
          </p:cNvPr>
          <p:cNvPicPr>
            <a:picLocks noChangeAspect="1"/>
          </p:cNvPicPr>
          <p:nvPr/>
        </p:nvPicPr>
        <p:blipFill>
          <a:blip r:embed="rId5"/>
          <a:stretch>
            <a:fillRect/>
          </a:stretch>
        </p:blipFill>
        <p:spPr>
          <a:xfrm>
            <a:off x="6136403" y="3785773"/>
            <a:ext cx="1694735" cy="2554266"/>
          </a:xfrm>
          <a:prstGeom prst="rect">
            <a:avLst/>
          </a:prstGeom>
        </p:spPr>
      </p:pic>
      <p:sp>
        <p:nvSpPr>
          <p:cNvPr id="7" name="Arrow: Right 6">
            <a:extLst>
              <a:ext uri="{FF2B5EF4-FFF2-40B4-BE49-F238E27FC236}">
                <a16:creationId xmlns:a16="http://schemas.microsoft.com/office/drawing/2014/main" id="{B8ABB830-2467-4438-ADB1-989CA3AC75F3}"/>
              </a:ext>
            </a:extLst>
          </p:cNvPr>
          <p:cNvSpPr/>
          <p:nvPr/>
        </p:nvSpPr>
        <p:spPr>
          <a:xfrm>
            <a:off x="5502333" y="5408023"/>
            <a:ext cx="469617" cy="33389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5902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94950" y="444137"/>
            <a:ext cx="8253763" cy="679269"/>
          </a:xfrm>
        </p:spPr>
        <p:txBody>
          <a:bodyPr/>
          <a:lstStyle/>
          <a:p>
            <a:pPr marL="365125" indent="-365125">
              <a:spcAft>
                <a:spcPts val="1800"/>
              </a:spcAft>
              <a:buClr>
                <a:srgbClr val="FF0000"/>
              </a:buClr>
              <a:buNone/>
              <a:defRPr/>
            </a:pPr>
            <a:r>
              <a:rPr lang="en-GB" sz="3000" b="1" dirty="0">
                <a:solidFill>
                  <a:srgbClr val="ED1C24"/>
                </a:solidFill>
                <a:latin typeface="+mj-lt"/>
              </a:rPr>
              <a:t>The human touch</a:t>
            </a:r>
          </a:p>
          <a:p>
            <a:pPr marL="0" indent="0">
              <a:spcAft>
                <a:spcPts val="600"/>
              </a:spcAft>
              <a:buClr>
                <a:srgbClr val="DA0011"/>
              </a:buClr>
              <a:buNone/>
              <a:defRPr/>
            </a:pPr>
            <a:endParaRPr lang="en-GB" sz="1800" dirty="0"/>
          </a:p>
        </p:txBody>
      </p:sp>
      <p:pic>
        <p:nvPicPr>
          <p:cNvPr id="25603" name="Picture 4" descr="transportfocus Eng S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838" y="5915025"/>
            <a:ext cx="2514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a:extLst>
              <a:ext uri="{FF2B5EF4-FFF2-40B4-BE49-F238E27FC236}">
                <a16:creationId xmlns:a16="http://schemas.microsoft.com/office/drawing/2014/main" id="{FDC157DD-34FD-451D-9951-F7DBF407413C}"/>
              </a:ext>
            </a:extLst>
          </p:cNvPr>
          <p:cNvSpPr txBox="1">
            <a:spLocks/>
          </p:cNvSpPr>
          <p:nvPr/>
        </p:nvSpPr>
        <p:spPr>
          <a:xfrm>
            <a:off x="494950" y="1410790"/>
            <a:ext cx="7970258" cy="474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Clr>
                <a:srgbClr val="DA0011"/>
              </a:buClr>
              <a:buFont typeface="Arial"/>
              <a:buNone/>
              <a:defRPr/>
            </a:pPr>
            <a:r>
              <a:rPr lang="en-GB" sz="1800" dirty="0"/>
              <a:t> </a:t>
            </a:r>
          </a:p>
          <a:p>
            <a:pPr marL="0" indent="0">
              <a:spcAft>
                <a:spcPts val="600"/>
              </a:spcAft>
              <a:buClr>
                <a:srgbClr val="DA0011"/>
              </a:buClr>
              <a:buFont typeface="Arial"/>
              <a:buNone/>
              <a:defRPr/>
            </a:pPr>
            <a:endParaRPr lang="en-GB" sz="1800" dirty="0"/>
          </a:p>
        </p:txBody>
      </p:sp>
      <p:sp>
        <p:nvSpPr>
          <p:cNvPr id="2" name="TextBox 1">
            <a:extLst>
              <a:ext uri="{FF2B5EF4-FFF2-40B4-BE49-F238E27FC236}">
                <a16:creationId xmlns:a16="http://schemas.microsoft.com/office/drawing/2014/main" id="{6DD15F36-549E-4CD4-86DE-66C97CAEB6BF}"/>
              </a:ext>
            </a:extLst>
          </p:cNvPr>
          <p:cNvSpPr txBox="1"/>
          <p:nvPr/>
        </p:nvSpPr>
        <p:spPr>
          <a:xfrm>
            <a:off x="494950" y="2452470"/>
            <a:ext cx="7970258" cy="2308324"/>
          </a:xfrm>
          <a:prstGeom prst="rect">
            <a:avLst/>
          </a:prstGeom>
          <a:noFill/>
        </p:spPr>
        <p:txBody>
          <a:bodyPr wrap="square" rtlCol="0">
            <a:spAutoFit/>
          </a:bodyPr>
          <a:lstStyle/>
          <a:p>
            <a:pPr marL="285750" indent="-285750">
              <a:buFont typeface="Arial" panose="020B0604020202020204" pitchFamily="34" charset="0"/>
              <a:buChar char="•"/>
            </a:pPr>
            <a:r>
              <a:rPr lang="en-GB" dirty="0"/>
              <a:t>A conversational tone helps prevent messages appearing scripted and robotic. </a:t>
            </a:r>
            <a:br>
              <a:rPr lang="en-GB" dirty="0"/>
            </a:br>
            <a:endParaRPr lang="en-GB" dirty="0"/>
          </a:p>
          <a:p>
            <a:pPr marL="285750" indent="-285750">
              <a:buFont typeface="Arial" panose="020B0604020202020204" pitchFamily="34" charset="0"/>
              <a:buChar char="•"/>
            </a:pPr>
            <a:r>
              <a:rPr lang="en-GB" dirty="0"/>
              <a:t>The importance of tone is easily overlooked when the focus is on facts.</a:t>
            </a:r>
            <a:br>
              <a:rPr lang="en-GB" dirty="0"/>
            </a:br>
            <a:endParaRPr lang="en-GB" dirty="0"/>
          </a:p>
          <a:p>
            <a:pPr marL="285750" indent="-285750">
              <a:buFont typeface="Arial" panose="020B0604020202020204" pitchFamily="34" charset="0"/>
              <a:buChar char="•"/>
            </a:pPr>
            <a:r>
              <a:rPr lang="en-GB" dirty="0"/>
              <a:t>Passengers want someone to ‘own’ their problem and be proactive in giving out information. When communication is poor they are left with the impression that operators are not willing or capable of doing so.</a:t>
            </a:r>
          </a:p>
        </p:txBody>
      </p:sp>
      <p:sp>
        <p:nvSpPr>
          <p:cNvPr id="6" name="TextBox 5">
            <a:extLst>
              <a:ext uri="{FF2B5EF4-FFF2-40B4-BE49-F238E27FC236}">
                <a16:creationId xmlns:a16="http://schemas.microsoft.com/office/drawing/2014/main" id="{80B04EBC-AE53-4F31-A631-E42662304938}"/>
              </a:ext>
            </a:extLst>
          </p:cNvPr>
          <p:cNvSpPr txBox="1"/>
          <p:nvPr/>
        </p:nvSpPr>
        <p:spPr>
          <a:xfrm>
            <a:off x="494950" y="1410651"/>
            <a:ext cx="7970258" cy="923330"/>
          </a:xfrm>
          <a:prstGeom prst="rect">
            <a:avLst/>
          </a:prstGeom>
          <a:noFill/>
        </p:spPr>
        <p:txBody>
          <a:bodyPr wrap="square" rtlCol="0">
            <a:spAutoFit/>
          </a:bodyPr>
          <a:lstStyle/>
          <a:p>
            <a:r>
              <a:rPr lang="en-GB" dirty="0"/>
              <a:t>Passengers use the following words to describe the style and tone that they want for disruption announcements: </a:t>
            </a:r>
            <a:r>
              <a:rPr lang="en-GB" b="1" dirty="0"/>
              <a:t>genuine, engaged, alive, caring, apologetic.</a:t>
            </a:r>
          </a:p>
        </p:txBody>
      </p:sp>
      <p:sp>
        <p:nvSpPr>
          <p:cNvPr id="7" name="TextBox 6">
            <a:extLst>
              <a:ext uri="{FF2B5EF4-FFF2-40B4-BE49-F238E27FC236}">
                <a16:creationId xmlns:a16="http://schemas.microsoft.com/office/drawing/2014/main" id="{5C3F07F1-E464-42BA-A348-9A32FEEA248F}"/>
              </a:ext>
            </a:extLst>
          </p:cNvPr>
          <p:cNvSpPr txBox="1"/>
          <p:nvPr/>
        </p:nvSpPr>
        <p:spPr>
          <a:xfrm>
            <a:off x="530683" y="4099503"/>
            <a:ext cx="7970258" cy="646331"/>
          </a:xfrm>
          <a:prstGeom prst="rect">
            <a:avLst/>
          </a:prstGeom>
          <a:noFill/>
        </p:spPr>
        <p:txBody>
          <a:bodyPr wrap="square" rtlCol="0">
            <a:spAutoFit/>
          </a:bodyPr>
          <a:lstStyle/>
          <a:p>
            <a:endParaRPr lang="en-GB" dirty="0"/>
          </a:p>
          <a:p>
            <a:endParaRPr lang="en-GB" dirty="0"/>
          </a:p>
        </p:txBody>
      </p:sp>
      <p:sp>
        <p:nvSpPr>
          <p:cNvPr id="12" name="Action Button: Blank 11">
            <a:hlinkClick r:id="" action="ppaction://noaction" highlightClick="1"/>
            <a:extLst>
              <a:ext uri="{FF2B5EF4-FFF2-40B4-BE49-F238E27FC236}">
                <a16:creationId xmlns:a16="http://schemas.microsoft.com/office/drawing/2014/main" id="{36842E69-4952-4387-993F-2D54EF05D3AD}"/>
              </a:ext>
            </a:extLst>
          </p:cNvPr>
          <p:cNvSpPr/>
          <p:nvPr/>
        </p:nvSpPr>
        <p:spPr>
          <a:xfrm>
            <a:off x="678792" y="4760794"/>
            <a:ext cx="3633327" cy="1585695"/>
          </a:xfrm>
          <a:prstGeom prst="actionButtonBlank">
            <a:avLst/>
          </a:prstGeom>
          <a:solidFill>
            <a:srgbClr val="EC9A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“I was going to say about these automated voices, I think because they’re not human you feel disconnected from it so you don’t trust what you are hearing. So if you hear an automated voice you’re thinking, well, they’re just playing something to placate people”</a:t>
            </a:r>
          </a:p>
        </p:txBody>
      </p:sp>
      <p:sp>
        <p:nvSpPr>
          <p:cNvPr id="13" name="Action Button: Blank 12">
            <a:hlinkClick r:id="" action="ppaction://noaction" highlightClick="1"/>
            <a:extLst>
              <a:ext uri="{FF2B5EF4-FFF2-40B4-BE49-F238E27FC236}">
                <a16:creationId xmlns:a16="http://schemas.microsoft.com/office/drawing/2014/main" id="{A56C6A3E-766C-491D-81B9-A430F3044D68}"/>
              </a:ext>
            </a:extLst>
          </p:cNvPr>
          <p:cNvSpPr/>
          <p:nvPr/>
        </p:nvSpPr>
        <p:spPr>
          <a:xfrm>
            <a:off x="4480079" y="4760794"/>
            <a:ext cx="3633327" cy="1585695"/>
          </a:xfrm>
          <a:prstGeom prst="actionButtonBlank">
            <a:avLst/>
          </a:prstGeom>
          <a:solidFill>
            <a:srgbClr val="EC9A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“Female conductor made manual PA announcements and was honest about the cause of delays outside Manchester and Liverpool, rather than relying on automated announcements. She sounded genuinely sorry”</a:t>
            </a:r>
          </a:p>
        </p:txBody>
      </p:sp>
    </p:spTree>
    <p:extLst>
      <p:ext uri="{BB962C8B-B14F-4D97-AF65-F5344CB8AC3E}">
        <p14:creationId xmlns:p14="http://schemas.microsoft.com/office/powerpoint/2010/main" val="3216773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94950" y="444137"/>
            <a:ext cx="8253763" cy="679269"/>
          </a:xfrm>
        </p:spPr>
        <p:txBody>
          <a:bodyPr/>
          <a:lstStyle/>
          <a:p>
            <a:pPr marL="365125" indent="-365125">
              <a:spcAft>
                <a:spcPts val="1800"/>
              </a:spcAft>
              <a:buClr>
                <a:srgbClr val="FF0000"/>
              </a:buClr>
              <a:buNone/>
              <a:defRPr/>
            </a:pPr>
            <a:r>
              <a:rPr lang="en-GB" sz="3000" b="1" dirty="0">
                <a:solidFill>
                  <a:srgbClr val="ED1C24"/>
                </a:solidFill>
                <a:latin typeface="+mj-lt"/>
              </a:rPr>
              <a:t>Frontline staff </a:t>
            </a:r>
          </a:p>
          <a:p>
            <a:pPr marL="0" indent="0">
              <a:spcAft>
                <a:spcPts val="600"/>
              </a:spcAft>
              <a:buClr>
                <a:srgbClr val="DA0011"/>
              </a:buClr>
              <a:buNone/>
              <a:defRPr/>
            </a:pPr>
            <a:endParaRPr lang="en-GB" sz="1800" dirty="0"/>
          </a:p>
        </p:txBody>
      </p:sp>
      <p:pic>
        <p:nvPicPr>
          <p:cNvPr id="25603" name="Picture 4" descr="transportfocus Eng S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838" y="5915025"/>
            <a:ext cx="2514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a:extLst>
              <a:ext uri="{FF2B5EF4-FFF2-40B4-BE49-F238E27FC236}">
                <a16:creationId xmlns:a16="http://schemas.microsoft.com/office/drawing/2014/main" id="{FDC157DD-34FD-451D-9951-F7DBF407413C}"/>
              </a:ext>
            </a:extLst>
          </p:cNvPr>
          <p:cNvSpPr txBox="1">
            <a:spLocks/>
          </p:cNvSpPr>
          <p:nvPr/>
        </p:nvSpPr>
        <p:spPr>
          <a:xfrm>
            <a:off x="494950" y="1410790"/>
            <a:ext cx="7970258" cy="474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Clr>
                <a:srgbClr val="DA0011"/>
              </a:buClr>
              <a:buFont typeface="Arial"/>
              <a:buNone/>
              <a:defRPr/>
            </a:pPr>
            <a:r>
              <a:rPr lang="en-GB" sz="1800" dirty="0"/>
              <a:t> </a:t>
            </a:r>
          </a:p>
          <a:p>
            <a:pPr marL="0" indent="0">
              <a:spcAft>
                <a:spcPts val="600"/>
              </a:spcAft>
              <a:buClr>
                <a:srgbClr val="DA0011"/>
              </a:buClr>
              <a:buFont typeface="Arial"/>
              <a:buNone/>
              <a:defRPr/>
            </a:pPr>
            <a:endParaRPr lang="en-GB" sz="1800" dirty="0"/>
          </a:p>
        </p:txBody>
      </p:sp>
      <p:sp>
        <p:nvSpPr>
          <p:cNvPr id="2" name="TextBox 1">
            <a:extLst>
              <a:ext uri="{FF2B5EF4-FFF2-40B4-BE49-F238E27FC236}">
                <a16:creationId xmlns:a16="http://schemas.microsoft.com/office/drawing/2014/main" id="{6DD15F36-549E-4CD4-86DE-66C97CAEB6BF}"/>
              </a:ext>
            </a:extLst>
          </p:cNvPr>
          <p:cNvSpPr txBox="1"/>
          <p:nvPr/>
        </p:nvSpPr>
        <p:spPr>
          <a:xfrm>
            <a:off x="417948" y="2959784"/>
            <a:ext cx="7970258" cy="1477328"/>
          </a:xfrm>
          <a:prstGeom prst="rect">
            <a:avLst/>
          </a:prstGeom>
          <a:noFill/>
        </p:spPr>
        <p:txBody>
          <a:bodyPr wrap="square" rtlCol="0">
            <a:spAutoFit/>
          </a:bodyPr>
          <a:lstStyle/>
          <a:p>
            <a:br>
              <a:rPr lang="en-GB" b="1" dirty="0"/>
            </a:br>
            <a:r>
              <a:rPr lang="en-GB" b="1" dirty="0"/>
              <a:t>On the train </a:t>
            </a:r>
          </a:p>
          <a:p>
            <a:r>
              <a:rPr lang="en-GB" dirty="0"/>
              <a:t>Passengers want delays acknowledged by onboard staff within two minutes of an unscheduled stop. After that they want new information or reassurance that it’s being asked for.</a:t>
            </a:r>
          </a:p>
        </p:txBody>
      </p:sp>
      <p:sp>
        <p:nvSpPr>
          <p:cNvPr id="6" name="TextBox 5">
            <a:extLst>
              <a:ext uri="{FF2B5EF4-FFF2-40B4-BE49-F238E27FC236}">
                <a16:creationId xmlns:a16="http://schemas.microsoft.com/office/drawing/2014/main" id="{80B04EBC-AE53-4F31-A631-E42662304938}"/>
              </a:ext>
            </a:extLst>
          </p:cNvPr>
          <p:cNvSpPr txBox="1"/>
          <p:nvPr/>
        </p:nvSpPr>
        <p:spPr>
          <a:xfrm>
            <a:off x="487617" y="1338630"/>
            <a:ext cx="7970258" cy="1200329"/>
          </a:xfrm>
          <a:prstGeom prst="rect">
            <a:avLst/>
          </a:prstGeom>
          <a:noFill/>
        </p:spPr>
        <p:txBody>
          <a:bodyPr wrap="square" rtlCol="0">
            <a:spAutoFit/>
          </a:bodyPr>
          <a:lstStyle/>
          <a:p>
            <a:r>
              <a:rPr lang="en-GB" b="1" dirty="0"/>
              <a:t>At the station </a:t>
            </a:r>
          </a:p>
          <a:p>
            <a:r>
              <a:rPr lang="en-GB" dirty="0"/>
              <a:t>Customer information screens are the first place passengers look, but passengers assume live audio announcements override them. These are also more likely to be tailored to the situation. Visible presence is also key.</a:t>
            </a:r>
          </a:p>
        </p:txBody>
      </p:sp>
      <p:sp>
        <p:nvSpPr>
          <p:cNvPr id="7" name="TextBox 6">
            <a:extLst>
              <a:ext uri="{FF2B5EF4-FFF2-40B4-BE49-F238E27FC236}">
                <a16:creationId xmlns:a16="http://schemas.microsoft.com/office/drawing/2014/main" id="{5C3F07F1-E464-42BA-A348-9A32FEEA248F}"/>
              </a:ext>
            </a:extLst>
          </p:cNvPr>
          <p:cNvSpPr txBox="1"/>
          <p:nvPr/>
        </p:nvSpPr>
        <p:spPr>
          <a:xfrm>
            <a:off x="417948" y="5651530"/>
            <a:ext cx="7970258" cy="1200329"/>
          </a:xfrm>
          <a:prstGeom prst="rect">
            <a:avLst/>
          </a:prstGeom>
          <a:noFill/>
        </p:spPr>
        <p:txBody>
          <a:bodyPr wrap="square" rtlCol="0">
            <a:spAutoFit/>
          </a:bodyPr>
          <a:lstStyle/>
          <a:p>
            <a:r>
              <a:rPr lang="en-GB" dirty="0"/>
              <a:t>Inconsistency and being told nothing results in strong negative reactions from passengers. </a:t>
            </a:r>
          </a:p>
          <a:p>
            <a:endParaRPr lang="en-GB" dirty="0"/>
          </a:p>
          <a:p>
            <a:endParaRPr lang="en-GB" dirty="0"/>
          </a:p>
        </p:txBody>
      </p:sp>
      <p:sp>
        <p:nvSpPr>
          <p:cNvPr id="13" name="Rectangle: Rounded Corners 12">
            <a:extLst>
              <a:ext uri="{FF2B5EF4-FFF2-40B4-BE49-F238E27FC236}">
                <a16:creationId xmlns:a16="http://schemas.microsoft.com/office/drawing/2014/main" id="{FE4A45B6-744D-4967-8DB3-622ADC0A4F85}"/>
              </a:ext>
            </a:extLst>
          </p:cNvPr>
          <p:cNvSpPr/>
          <p:nvPr/>
        </p:nvSpPr>
        <p:spPr>
          <a:xfrm>
            <a:off x="2154890" y="2604101"/>
            <a:ext cx="4650377" cy="7113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br>
              <a:rPr lang="en-GB" sz="1100" i="1" dirty="0"/>
            </a:br>
            <a:r>
              <a:rPr lang="en-GB" sz="1100" i="1" dirty="0"/>
              <a:t>“ One reason for delay given at the station and on line –</a:t>
            </a:r>
            <a:r>
              <a:rPr lang="en-GB" sz="1100" dirty="0"/>
              <a:t> </a:t>
            </a:r>
            <a:r>
              <a:rPr lang="en-GB" sz="1100" i="1" dirty="0"/>
              <a:t>two different reasons given on the train”. </a:t>
            </a:r>
            <a:br>
              <a:rPr lang="en-GB" sz="1100" i="1" dirty="0"/>
            </a:br>
            <a:r>
              <a:rPr lang="en-GB" sz="1100" i="1" dirty="0"/>
              <a:t>[Peterborough to York]</a:t>
            </a:r>
            <a:endParaRPr lang="en-GB" sz="1100" dirty="0"/>
          </a:p>
          <a:p>
            <a:pPr algn="ctr"/>
            <a:endParaRPr lang="en-GB" dirty="0"/>
          </a:p>
        </p:txBody>
      </p:sp>
      <p:sp>
        <p:nvSpPr>
          <p:cNvPr id="14" name="Rectangle: Rounded Corners 13">
            <a:extLst>
              <a:ext uri="{FF2B5EF4-FFF2-40B4-BE49-F238E27FC236}">
                <a16:creationId xmlns:a16="http://schemas.microsoft.com/office/drawing/2014/main" id="{8B971070-AE0A-4CAC-8583-27B35A904EF3}"/>
              </a:ext>
            </a:extLst>
          </p:cNvPr>
          <p:cNvSpPr/>
          <p:nvPr/>
        </p:nvSpPr>
        <p:spPr>
          <a:xfrm>
            <a:off x="1597303" y="4372489"/>
            <a:ext cx="6049056" cy="1343665"/>
          </a:xfrm>
          <a:prstGeom prst="roundRect">
            <a:avLst/>
          </a:prstGeom>
          <a:solidFill>
            <a:srgbClr val="4BAA6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t>“Very professionally managed by a conscientious conductor. First Class compartment declassified, compensation forms given out, regular PA announcements explaining the reasons for delay and providing updated ETAs in addition to regularly passing through the train, maintaining high levels of visibility, re-assuring passengers and providing help/advice with connections”. </a:t>
            </a:r>
            <a:br>
              <a:rPr lang="en-GB" sz="1200" dirty="0"/>
            </a:br>
            <a:br>
              <a:rPr lang="en-GB" sz="1200" dirty="0"/>
            </a:br>
            <a:r>
              <a:rPr lang="en-GB" sz="1200" dirty="0"/>
              <a:t>Huddersfield to Manchester Piccadilly, 16 – 30 minutes delay, very satisfied.</a:t>
            </a:r>
          </a:p>
        </p:txBody>
      </p:sp>
    </p:spTree>
    <p:extLst>
      <p:ext uri="{BB962C8B-B14F-4D97-AF65-F5344CB8AC3E}">
        <p14:creationId xmlns:p14="http://schemas.microsoft.com/office/powerpoint/2010/main" val="1140024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94950" y="671119"/>
            <a:ext cx="8253763" cy="5564218"/>
          </a:xfrm>
        </p:spPr>
        <p:txBody>
          <a:bodyPr/>
          <a:lstStyle/>
          <a:p>
            <a:pPr marL="365125" indent="-365125">
              <a:spcAft>
                <a:spcPts val="1800"/>
              </a:spcAft>
              <a:buClr>
                <a:srgbClr val="FF0000"/>
              </a:buClr>
              <a:buNone/>
              <a:defRPr/>
            </a:pPr>
            <a:r>
              <a:rPr lang="en-GB" sz="3000" b="1" dirty="0">
                <a:solidFill>
                  <a:srgbClr val="ED1C24"/>
                </a:solidFill>
              </a:rPr>
              <a:t>The c</a:t>
            </a:r>
            <a:r>
              <a:rPr lang="en-GB" sz="3000" b="1" dirty="0">
                <a:solidFill>
                  <a:srgbClr val="ED1C24"/>
                </a:solidFill>
                <a:latin typeface="+mj-lt"/>
              </a:rPr>
              <a:t>ore message </a:t>
            </a:r>
          </a:p>
          <a:p>
            <a:pPr marL="0" indent="0">
              <a:spcAft>
                <a:spcPts val="600"/>
              </a:spcAft>
              <a:buClr>
                <a:srgbClr val="DA0011"/>
              </a:buClr>
              <a:buNone/>
              <a:defRPr/>
            </a:pPr>
            <a:r>
              <a:rPr lang="en-GB" sz="1800" dirty="0"/>
              <a:t>There’s a strong case for focusing on core message quality – everything else is derived from it during significant disruption.</a:t>
            </a:r>
          </a:p>
          <a:p>
            <a:pPr>
              <a:spcAft>
                <a:spcPts val="600"/>
              </a:spcAft>
              <a:buClr>
                <a:srgbClr val="DA0011"/>
              </a:buClr>
              <a:tabLst>
                <a:tab pos="539750" algn="l"/>
              </a:tabLst>
              <a:defRPr/>
            </a:pPr>
            <a:r>
              <a:rPr lang="en-GB" sz="1800" dirty="0"/>
              <a:t>Do you understand your own performance? </a:t>
            </a:r>
            <a:br>
              <a:rPr lang="en-GB" sz="1800" dirty="0"/>
            </a:br>
            <a:br>
              <a:rPr lang="en-GB" sz="1800" dirty="0"/>
            </a:br>
            <a:r>
              <a:rPr lang="en-GB" sz="1800" dirty="0"/>
              <a:t>-  Do you review the passenger information after major incidents?</a:t>
            </a:r>
            <a:br>
              <a:rPr lang="en-GB" sz="1800" dirty="0"/>
            </a:br>
            <a:r>
              <a:rPr lang="en-GB" sz="1800" dirty="0"/>
              <a:t>-  Currently no reliable measure of accuracy at the time passengers are   	consuming info from info screens etc.</a:t>
            </a:r>
            <a:br>
              <a:rPr lang="en-GB" sz="1800" dirty="0"/>
            </a:br>
            <a:r>
              <a:rPr lang="en-GB" sz="1800" dirty="0"/>
              <a:t>-  Checks on third party sites: National Rail Communication Centre, third 	   	party retailers, BBC etc.  What are they telling your customers about you?</a:t>
            </a:r>
            <a:br>
              <a:rPr lang="en-GB" sz="1800" dirty="0"/>
            </a:br>
            <a:r>
              <a:rPr lang="en-GB" sz="1800" dirty="0"/>
              <a:t>-  Are the messaging systems/templates you use giving passengers what   	they need?</a:t>
            </a:r>
            <a:br>
              <a:rPr lang="en-GB" sz="1800" dirty="0"/>
            </a:br>
            <a:endParaRPr lang="en-GB" sz="1800" dirty="0"/>
          </a:p>
          <a:p>
            <a:pPr>
              <a:spcAft>
                <a:spcPts val="600"/>
              </a:spcAft>
              <a:buClr>
                <a:srgbClr val="DA0011"/>
              </a:buClr>
              <a:tabLst>
                <a:tab pos="539750" algn="l"/>
              </a:tabLst>
              <a:defRPr/>
            </a:pPr>
            <a:r>
              <a:rPr lang="en-GB" sz="1800" dirty="0"/>
              <a:t>Are your staff able to focus solely on passenger information? </a:t>
            </a:r>
          </a:p>
          <a:p>
            <a:pPr>
              <a:spcAft>
                <a:spcPts val="600"/>
              </a:spcAft>
              <a:buClr>
                <a:srgbClr val="DA0011"/>
              </a:buClr>
              <a:defRPr/>
            </a:pPr>
            <a:r>
              <a:rPr lang="en-GB" sz="1800" dirty="0"/>
              <a:t>How can individuals be helped to improve?</a:t>
            </a:r>
          </a:p>
          <a:p>
            <a:pPr>
              <a:spcAft>
                <a:spcPts val="600"/>
              </a:spcAft>
              <a:buClr>
                <a:srgbClr val="DA0011"/>
              </a:buClr>
              <a:defRPr/>
            </a:pPr>
            <a:r>
              <a:rPr lang="en-GB" sz="1800" dirty="0"/>
              <a:t>How do you replace experience?</a:t>
            </a:r>
          </a:p>
          <a:p>
            <a:pPr marL="0" indent="0">
              <a:spcAft>
                <a:spcPts val="600"/>
              </a:spcAft>
              <a:buClr>
                <a:srgbClr val="DA0011"/>
              </a:buClr>
              <a:buNone/>
              <a:defRPr/>
            </a:pPr>
            <a:endParaRPr lang="en-GB" sz="1800" dirty="0"/>
          </a:p>
          <a:p>
            <a:pPr marL="0" indent="0">
              <a:spcAft>
                <a:spcPts val="600"/>
              </a:spcAft>
              <a:buClr>
                <a:srgbClr val="DA0011"/>
              </a:buClr>
              <a:buNone/>
              <a:defRPr/>
            </a:pPr>
            <a:endParaRPr lang="en-GB" sz="1800" dirty="0"/>
          </a:p>
          <a:p>
            <a:pPr marL="0" indent="0">
              <a:spcAft>
                <a:spcPts val="600"/>
              </a:spcAft>
              <a:buClr>
                <a:srgbClr val="DA0011"/>
              </a:buClr>
              <a:buNone/>
              <a:defRPr/>
            </a:pPr>
            <a:endParaRPr lang="en-GB" sz="1800" dirty="0"/>
          </a:p>
        </p:txBody>
      </p:sp>
      <p:pic>
        <p:nvPicPr>
          <p:cNvPr id="25603" name="Picture 4" descr="transportfocus Eng S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838" y="5915025"/>
            <a:ext cx="2514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077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Contact Transport Focus</a:t>
            </a:r>
          </a:p>
        </p:txBody>
      </p:sp>
      <p:sp>
        <p:nvSpPr>
          <p:cNvPr id="5" name="Text Placeholder 2"/>
          <p:cNvSpPr txBox="1">
            <a:spLocks/>
          </p:cNvSpPr>
          <p:nvPr/>
        </p:nvSpPr>
        <p:spPr>
          <a:xfrm>
            <a:off x="609601" y="1762124"/>
            <a:ext cx="5178356" cy="3695093"/>
          </a:xfrm>
          <a:prstGeom prst="rect">
            <a:avLst/>
          </a:prstGeom>
        </p:spPr>
        <p:txBody>
          <a:bodyPr>
            <a:noAutofit/>
          </a:bodyPr>
          <a:lstStyle>
            <a:lvl1pPr marL="0" indent="0" algn="l" defTabSz="457200" rtl="0" eaLnBrk="1" latinLnBrk="0" hangingPunct="1">
              <a:spcBef>
                <a:spcPct val="20000"/>
              </a:spcBef>
              <a:buFont typeface="Arial"/>
              <a:buNone/>
              <a:defRPr sz="2000" kern="1200">
                <a:solidFill>
                  <a:srgbClr val="DA001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solidFill>
                <a:schemeClr val="tx2"/>
              </a:solidFill>
            </a:endParaRPr>
          </a:p>
          <a:p>
            <a:r>
              <a:rPr lang="en-US" sz="1800" dirty="0"/>
              <a:t>Dan Taylor</a:t>
            </a:r>
          </a:p>
          <a:p>
            <a:r>
              <a:rPr lang="en-US" sz="1800" dirty="0">
                <a:solidFill>
                  <a:schemeClr val="tx2"/>
                </a:solidFill>
              </a:rPr>
              <a:t>dan.taylor@transportfocus.org.uk</a:t>
            </a:r>
          </a:p>
          <a:p>
            <a:r>
              <a:rPr lang="en-US" sz="1800" dirty="0">
                <a:solidFill>
                  <a:srgbClr val="807F83"/>
                </a:solidFill>
                <a:latin typeface="Arial" panose="020B0604020202020204" pitchFamily="34" charset="0"/>
                <a:ea typeface="Calibri" panose="020F0502020204030204" pitchFamily="34" charset="0"/>
              </a:rPr>
              <a:t>0300 123 0838</a:t>
            </a:r>
          </a:p>
          <a:p>
            <a:r>
              <a:rPr lang="en-US" sz="1800" dirty="0">
                <a:solidFill>
                  <a:schemeClr val="tx2"/>
                </a:solidFill>
              </a:rPr>
              <a:t>transportfocus.org.uk </a:t>
            </a:r>
          </a:p>
          <a:p>
            <a:endParaRPr lang="en-US" sz="1800" dirty="0">
              <a:solidFill>
                <a:schemeClr val="tx2"/>
              </a:solidFill>
            </a:endParaRPr>
          </a:p>
          <a:p>
            <a:endParaRPr lang="en-US" sz="1800" dirty="0">
              <a:solidFill>
                <a:schemeClr val="tx2"/>
              </a:solidFill>
            </a:endParaRPr>
          </a:p>
          <a:p>
            <a:endParaRPr lang="en-US" sz="1800" dirty="0">
              <a:solidFill>
                <a:schemeClr val="tx2"/>
              </a:solidFill>
            </a:endParaRPr>
          </a:p>
          <a:p>
            <a:endParaRPr lang="en-US" sz="1800" dirty="0">
              <a:solidFill>
                <a:schemeClr val="tx2"/>
              </a:solidFill>
            </a:endParaRPr>
          </a:p>
          <a:p>
            <a:endParaRPr lang="en-US" sz="1800" dirty="0">
              <a:solidFill>
                <a:schemeClr val="tx2"/>
              </a:solidFill>
            </a:endParaRPr>
          </a:p>
          <a:p>
            <a:endParaRPr lang="en-US" sz="1800" dirty="0">
              <a:solidFill>
                <a:schemeClr val="tx2"/>
              </a:solidFill>
            </a:endParaRPr>
          </a:p>
          <a:p>
            <a:endParaRPr lang="en-US" sz="1800" dirty="0"/>
          </a:p>
          <a:p>
            <a:endParaRPr lang="en-US" sz="1800" dirty="0"/>
          </a:p>
        </p:txBody>
      </p:sp>
    </p:spTree>
    <p:extLst>
      <p:ext uri="{BB962C8B-B14F-4D97-AF65-F5344CB8AC3E}">
        <p14:creationId xmlns:p14="http://schemas.microsoft.com/office/powerpoint/2010/main" val="3761525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About Transport Focus</a:t>
            </a:r>
          </a:p>
        </p:txBody>
      </p:sp>
      <p:sp>
        <p:nvSpPr>
          <p:cNvPr id="3" name="Text Placeholder 2"/>
          <p:cNvSpPr>
            <a:spLocks noGrp="1"/>
          </p:cNvSpPr>
          <p:nvPr>
            <p:ph type="body" sz="quarter" idx="10"/>
          </p:nvPr>
        </p:nvSpPr>
        <p:spPr>
          <a:xfrm>
            <a:off x="457201" y="1609724"/>
            <a:ext cx="7519850" cy="793237"/>
          </a:xfrm>
        </p:spPr>
        <p:txBody>
          <a:bodyPr>
            <a:noAutofit/>
          </a:bodyPr>
          <a:lstStyle/>
          <a:p>
            <a:r>
              <a:rPr lang="en-US" dirty="0"/>
              <a:t>Transport Focus is the independent consumer watchdog </a:t>
            </a:r>
          </a:p>
        </p:txBody>
      </p:sp>
      <p:sp>
        <p:nvSpPr>
          <p:cNvPr id="4" name="Text Placeholder 3"/>
          <p:cNvSpPr>
            <a:spLocks noGrp="1"/>
          </p:cNvSpPr>
          <p:nvPr>
            <p:ph type="body" sz="quarter" idx="11"/>
          </p:nvPr>
        </p:nvSpPr>
        <p:spPr>
          <a:xfrm>
            <a:off x="457201" y="2120631"/>
            <a:ext cx="3962399" cy="2679970"/>
          </a:xfrm>
        </p:spPr>
        <p:txBody>
          <a:bodyPr>
            <a:noAutofit/>
          </a:bodyPr>
          <a:lstStyle/>
          <a:p>
            <a:pPr marL="0" indent="0">
              <a:spcAft>
                <a:spcPts val="1200"/>
              </a:spcAft>
              <a:buNone/>
            </a:pPr>
            <a:r>
              <a:rPr lang="en-US" sz="1800" dirty="0"/>
              <a:t>We represent the interests of:</a:t>
            </a:r>
          </a:p>
          <a:p>
            <a:r>
              <a:rPr lang="en-US" sz="1800" dirty="0"/>
              <a:t>Rail passengers in Great Britain</a:t>
            </a:r>
          </a:p>
          <a:p>
            <a:r>
              <a:rPr lang="en-US" sz="1800" dirty="0"/>
              <a:t>Bus, coach and tram users across England outside London</a:t>
            </a:r>
          </a:p>
          <a:p>
            <a:r>
              <a:rPr lang="en-US" sz="1800" dirty="0"/>
              <a:t>All users of England’s motorways and major ‘A’ roads (the Strategic Road Network)</a:t>
            </a:r>
          </a:p>
        </p:txBody>
      </p:sp>
      <p:sp>
        <p:nvSpPr>
          <p:cNvPr id="7" name="TextBox 6"/>
          <p:cNvSpPr txBox="1"/>
          <p:nvPr/>
        </p:nvSpPr>
        <p:spPr>
          <a:xfrm>
            <a:off x="420625" y="4850326"/>
            <a:ext cx="7263527" cy="1477328"/>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We aim to be useful and to make a difference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Robust evidence-based research and policy – we publish all our work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Present users’ priorities and experiences … pro consumer</a:t>
            </a:r>
          </a:p>
        </p:txBody>
      </p:sp>
    </p:spTree>
    <p:extLst>
      <p:ext uri="{BB962C8B-B14F-4D97-AF65-F5344CB8AC3E}">
        <p14:creationId xmlns:p14="http://schemas.microsoft.com/office/powerpoint/2010/main" val="4220426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5F113-08B4-4889-A291-FF207AC49A13}"/>
              </a:ext>
            </a:extLst>
          </p:cNvPr>
          <p:cNvSpPr>
            <a:spLocks noGrp="1"/>
          </p:cNvSpPr>
          <p:nvPr>
            <p:ph type="title"/>
          </p:nvPr>
        </p:nvSpPr>
        <p:spPr/>
        <p:txBody>
          <a:bodyPr/>
          <a:lstStyle/>
          <a:p>
            <a:r>
              <a:rPr lang="en-GB" dirty="0"/>
              <a:t>Improving the railway </a:t>
            </a:r>
          </a:p>
        </p:txBody>
      </p:sp>
      <p:pic>
        <p:nvPicPr>
          <p:cNvPr id="5" name="Content Placeholder 4" descr="A close up of a piece of paper&#10;&#10;Description automatically generated">
            <a:extLst>
              <a:ext uri="{FF2B5EF4-FFF2-40B4-BE49-F238E27FC236}">
                <a16:creationId xmlns:a16="http://schemas.microsoft.com/office/drawing/2014/main" id="{51A03F56-CC72-42B3-A831-F744667CAA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5576" y="1412776"/>
            <a:ext cx="7704856" cy="4810289"/>
          </a:xfrm>
        </p:spPr>
      </p:pic>
      <p:sp>
        <p:nvSpPr>
          <p:cNvPr id="3" name="Oval 2">
            <a:extLst>
              <a:ext uri="{FF2B5EF4-FFF2-40B4-BE49-F238E27FC236}">
                <a16:creationId xmlns:a16="http://schemas.microsoft.com/office/drawing/2014/main" id="{568542A7-A130-46F2-B29C-31AB15C8B799}"/>
              </a:ext>
            </a:extLst>
          </p:cNvPr>
          <p:cNvSpPr/>
          <p:nvPr/>
        </p:nvSpPr>
        <p:spPr>
          <a:xfrm>
            <a:off x="683568" y="4187193"/>
            <a:ext cx="1753299" cy="1191237"/>
          </a:xfrm>
          <a:prstGeom prst="ellipse">
            <a:avLst/>
          </a:prstGeom>
          <a:gradFill>
            <a:gsLst>
              <a:gs pos="100000">
                <a:srgbClr val="00B0F0">
                  <a:alpha val="30000"/>
                </a:srgb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24761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7201" y="1609725"/>
            <a:ext cx="8078788" cy="638176"/>
          </a:xfrm>
        </p:spPr>
        <p:txBody>
          <a:bodyPr>
            <a:normAutofit fontScale="92500" lnSpcReduction="10000"/>
          </a:bodyPr>
          <a:lstStyle/>
          <a:p>
            <a:r>
              <a:rPr lang="en-US" dirty="0"/>
              <a:t>Rating of how the train company dealt with any delays is the biggest single driver of passenger dissatisfaction. </a:t>
            </a:r>
          </a:p>
          <a:p>
            <a:endParaRPr lang="en-US" dirty="0"/>
          </a:p>
        </p:txBody>
      </p:sp>
      <p:graphicFrame>
        <p:nvGraphicFramePr>
          <p:cNvPr id="5" name="Chart 4"/>
          <p:cNvGraphicFramePr/>
          <p:nvPr>
            <p:extLst>
              <p:ext uri="{D42A27DB-BD31-4B8C-83A1-F6EECF244321}">
                <p14:modId xmlns:p14="http://schemas.microsoft.com/office/powerpoint/2010/main" val="4093089675"/>
              </p:ext>
            </p:extLst>
          </p:nvPr>
        </p:nvGraphicFramePr>
        <p:xfrm>
          <a:off x="-194170" y="2477800"/>
          <a:ext cx="8809664" cy="378517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450145" y="6156912"/>
            <a:ext cx="3107267" cy="261610"/>
          </a:xfrm>
          <a:prstGeom prst="rect">
            <a:avLst/>
          </a:prstGeom>
          <a:noFill/>
        </p:spPr>
        <p:txBody>
          <a:bodyPr wrap="square" rtlCol="0">
            <a:spAutoFit/>
          </a:bodyPr>
          <a:lstStyle/>
          <a:p>
            <a:r>
              <a:rPr lang="en-US" sz="1100" dirty="0">
                <a:solidFill>
                  <a:srgbClr val="7F7F7F"/>
                </a:solidFill>
              </a:rPr>
              <a:t>NRPS, Autumn 2018 </a:t>
            </a:r>
          </a:p>
        </p:txBody>
      </p:sp>
      <p:sp>
        <p:nvSpPr>
          <p:cNvPr id="6" name="Title 5"/>
          <p:cNvSpPr>
            <a:spLocks noGrp="1"/>
          </p:cNvSpPr>
          <p:nvPr>
            <p:ph type="title"/>
          </p:nvPr>
        </p:nvSpPr>
        <p:spPr/>
        <p:txBody>
          <a:bodyPr>
            <a:normAutofit fontScale="90000"/>
          </a:bodyPr>
          <a:lstStyle/>
          <a:p>
            <a:r>
              <a:rPr lang="en-US" sz="3200" dirty="0"/>
              <a:t>Poor delay handling is driving dissatisfaction</a:t>
            </a:r>
          </a:p>
        </p:txBody>
      </p:sp>
      <p:sp>
        <p:nvSpPr>
          <p:cNvPr id="8" name="Footer Placeholder 1"/>
          <p:cNvSpPr>
            <a:spLocks noGrp="1"/>
          </p:cNvSpPr>
          <p:nvPr>
            <p:ph type="ftr" sz="quarter" idx="14"/>
          </p:nvPr>
        </p:nvSpPr>
        <p:spPr>
          <a:xfrm>
            <a:off x="3124200" y="6492875"/>
            <a:ext cx="2895600" cy="307975"/>
          </a:xfrm>
        </p:spPr>
        <p:txBody>
          <a:bodyPr/>
          <a:lstStyle/>
          <a:p>
            <a:fld id="{2C44C0C9-D58C-9F48-B0FD-6C9C68E19010}" type="slidenum">
              <a:rPr lang="en-US" smtClean="0"/>
              <a:t>4</a:t>
            </a:fld>
            <a:endParaRPr lang="en-US" dirty="0"/>
          </a:p>
        </p:txBody>
      </p:sp>
    </p:spTree>
    <p:extLst>
      <p:ext uri="{BB962C8B-B14F-4D97-AF65-F5344CB8AC3E}">
        <p14:creationId xmlns:p14="http://schemas.microsoft.com/office/powerpoint/2010/main" val="685574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a:bodyPr>
          <a:lstStyle/>
          <a:p>
            <a:r>
              <a:rPr lang="en-US" dirty="0"/>
              <a:t>Passenger satisfaction with journey attributes.</a:t>
            </a:r>
          </a:p>
          <a:p>
            <a:endParaRPr lang="en-US" dirty="0"/>
          </a:p>
          <a:p>
            <a:endParaRPr lang="en-US" dirty="0"/>
          </a:p>
        </p:txBody>
      </p:sp>
      <p:sp>
        <p:nvSpPr>
          <p:cNvPr id="6" name="Text Placeholder 3"/>
          <p:cNvSpPr>
            <a:spLocks noGrp="1"/>
          </p:cNvSpPr>
          <p:nvPr>
            <p:ph type="body" sz="quarter" idx="11"/>
          </p:nvPr>
        </p:nvSpPr>
        <p:spPr>
          <a:xfrm>
            <a:off x="457201" y="2452688"/>
            <a:ext cx="3575049" cy="3651250"/>
          </a:xfrm>
        </p:spPr>
        <p:txBody>
          <a:bodyPr/>
          <a:lstStyle/>
          <a:p>
            <a:endParaRPr lang="en-US" dirty="0"/>
          </a:p>
        </p:txBody>
      </p:sp>
      <p:sp>
        <p:nvSpPr>
          <p:cNvPr id="9" name="TextBox 8"/>
          <p:cNvSpPr txBox="1"/>
          <p:nvPr/>
        </p:nvSpPr>
        <p:spPr>
          <a:xfrm>
            <a:off x="436032" y="6193796"/>
            <a:ext cx="5583767" cy="261610"/>
          </a:xfrm>
          <a:prstGeom prst="rect">
            <a:avLst/>
          </a:prstGeom>
          <a:noFill/>
        </p:spPr>
        <p:txBody>
          <a:bodyPr wrap="square" rtlCol="0">
            <a:spAutoFit/>
          </a:bodyPr>
          <a:lstStyle/>
          <a:p>
            <a:r>
              <a:rPr lang="en-US" sz="1100" dirty="0">
                <a:solidFill>
                  <a:srgbClr val="7F7F7F"/>
                </a:solidFill>
              </a:rPr>
              <a:t>National Rail Passenger Survey – National figures Spring 2014 to Autumn 2018 </a:t>
            </a:r>
          </a:p>
        </p:txBody>
      </p:sp>
      <p:sp>
        <p:nvSpPr>
          <p:cNvPr id="4" name="Title 3"/>
          <p:cNvSpPr>
            <a:spLocks noGrp="1"/>
          </p:cNvSpPr>
          <p:nvPr>
            <p:ph type="title"/>
          </p:nvPr>
        </p:nvSpPr>
        <p:spPr/>
        <p:txBody>
          <a:bodyPr>
            <a:normAutofit fontScale="90000"/>
          </a:bodyPr>
          <a:lstStyle/>
          <a:p>
            <a:r>
              <a:rPr lang="en-US" dirty="0"/>
              <a:t>Passenger satisfaction  </a:t>
            </a:r>
          </a:p>
        </p:txBody>
      </p:sp>
      <p:sp>
        <p:nvSpPr>
          <p:cNvPr id="10" name="Footer Placeholder 1"/>
          <p:cNvSpPr>
            <a:spLocks noGrp="1"/>
          </p:cNvSpPr>
          <p:nvPr>
            <p:ph type="ftr" sz="quarter" idx="14"/>
          </p:nvPr>
        </p:nvSpPr>
        <p:spPr>
          <a:xfrm>
            <a:off x="3124200" y="6492875"/>
            <a:ext cx="2895600" cy="307975"/>
          </a:xfrm>
        </p:spPr>
        <p:txBody>
          <a:bodyPr/>
          <a:lstStyle/>
          <a:p>
            <a:fld id="{2C44C0C9-D58C-9F48-B0FD-6C9C68E19010}" type="slidenum">
              <a:rPr lang="en-US" smtClean="0"/>
              <a:t>5</a:t>
            </a:fld>
            <a:endParaRPr lang="en-US" dirty="0"/>
          </a:p>
        </p:txBody>
      </p:sp>
      <p:graphicFrame>
        <p:nvGraphicFramePr>
          <p:cNvPr id="11" name="Chart 10">
            <a:extLst>
              <a:ext uri="{FF2B5EF4-FFF2-40B4-BE49-F238E27FC236}">
                <a16:creationId xmlns:a16="http://schemas.microsoft.com/office/drawing/2014/main" id="{9C950B3B-C451-4B6C-8177-B1BAFCAF444C}"/>
              </a:ext>
            </a:extLst>
          </p:cNvPr>
          <p:cNvGraphicFramePr>
            <a:graphicFrameLocks/>
          </p:cNvGraphicFramePr>
          <p:nvPr>
            <p:extLst>
              <p:ext uri="{D42A27DB-BD31-4B8C-83A1-F6EECF244321}">
                <p14:modId xmlns:p14="http://schemas.microsoft.com/office/powerpoint/2010/main" val="420158318"/>
              </p:ext>
            </p:extLst>
          </p:nvPr>
        </p:nvGraphicFramePr>
        <p:xfrm>
          <a:off x="457200" y="2232025"/>
          <a:ext cx="7096125" cy="387191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Rounded Corners 1">
            <a:extLst>
              <a:ext uri="{FF2B5EF4-FFF2-40B4-BE49-F238E27FC236}">
                <a16:creationId xmlns:a16="http://schemas.microsoft.com/office/drawing/2014/main" id="{010300D9-E3C0-4F5F-95C0-8F2E16870EF0}"/>
              </a:ext>
            </a:extLst>
          </p:cNvPr>
          <p:cNvSpPr/>
          <p:nvPr/>
        </p:nvSpPr>
        <p:spPr>
          <a:xfrm>
            <a:off x="4996047" y="4407328"/>
            <a:ext cx="3690752" cy="6769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i="1" dirty="0"/>
              <a:t>Dealing with delays </a:t>
            </a:r>
            <a:r>
              <a:rPr lang="en-GB" sz="1200" dirty="0"/>
              <a:t>- Satisfaction falls even lower in London South East, where the average was 29%, Aut 2018.  </a:t>
            </a:r>
          </a:p>
        </p:txBody>
      </p:sp>
      <p:sp>
        <p:nvSpPr>
          <p:cNvPr id="12" name="Rectangle: Rounded Corners 11">
            <a:extLst>
              <a:ext uri="{FF2B5EF4-FFF2-40B4-BE49-F238E27FC236}">
                <a16:creationId xmlns:a16="http://schemas.microsoft.com/office/drawing/2014/main" id="{3CB41118-54A5-4C52-AA3D-CA0FF585D109}"/>
              </a:ext>
            </a:extLst>
          </p:cNvPr>
          <p:cNvSpPr/>
          <p:nvPr/>
        </p:nvSpPr>
        <p:spPr>
          <a:xfrm>
            <a:off x="6170610" y="1068030"/>
            <a:ext cx="2516189" cy="1705690"/>
          </a:xfrm>
          <a:prstGeom prst="roundRect">
            <a:avLst/>
          </a:prstGeom>
          <a:solidFill>
            <a:srgbClr val="4BAA6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dirty="0"/>
              <a:t>“Female conductor made manual PA announcements and was honest about cause of delays outside Manchester &amp; Liverpool, rather than relying on automated announcements. She also sounded genuinely sorry.” (Leeds to Liverpool Lime Street, 5 – 10 minutes delay, very satisfied</a:t>
            </a:r>
          </a:p>
        </p:txBody>
      </p:sp>
    </p:spTree>
    <p:extLst>
      <p:ext uri="{BB962C8B-B14F-4D97-AF65-F5344CB8AC3E}">
        <p14:creationId xmlns:p14="http://schemas.microsoft.com/office/powerpoint/2010/main" val="1611128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F227F9-D7D8-41F6-8C62-3A830251D2C7}"/>
              </a:ext>
            </a:extLst>
          </p:cNvPr>
          <p:cNvSpPr>
            <a:spLocks noGrp="1"/>
          </p:cNvSpPr>
          <p:nvPr>
            <p:ph type="body" sz="quarter" idx="10"/>
          </p:nvPr>
        </p:nvSpPr>
        <p:spPr>
          <a:xfrm>
            <a:off x="457201" y="1384664"/>
            <a:ext cx="8078788" cy="1050294"/>
          </a:xfrm>
        </p:spPr>
        <p:txBody>
          <a:bodyPr>
            <a:normAutofit fontScale="70000" lnSpcReduction="20000"/>
          </a:bodyPr>
          <a:lstStyle/>
          <a:p>
            <a:r>
              <a:rPr lang="en-GB" dirty="0"/>
              <a:t>Overall ratings of information are higher when it’s obtained by speaking to a member of train crew, or from an on-board announcement.  Third is email/text.  Whilst personalisation is likely the key, the tone and ease of understanding must also play a part. </a:t>
            </a:r>
          </a:p>
          <a:p>
            <a:endParaRPr lang="en-GB" dirty="0"/>
          </a:p>
          <a:p>
            <a:r>
              <a:rPr lang="en-GB" dirty="0"/>
              <a:t>		You can’t magic up a bus but you can change the way you speak to passengers. </a:t>
            </a:r>
          </a:p>
        </p:txBody>
      </p:sp>
      <p:sp>
        <p:nvSpPr>
          <p:cNvPr id="3" name="Text Placeholder 2">
            <a:extLst>
              <a:ext uri="{FF2B5EF4-FFF2-40B4-BE49-F238E27FC236}">
                <a16:creationId xmlns:a16="http://schemas.microsoft.com/office/drawing/2014/main" id="{BADC8A12-B859-43C9-99A7-B43C6C59C883}"/>
              </a:ext>
            </a:extLst>
          </p:cNvPr>
          <p:cNvSpPr>
            <a:spLocks noGrp="1"/>
          </p:cNvSpPr>
          <p:nvPr>
            <p:ph type="body" sz="quarter" idx="11"/>
          </p:nvPr>
        </p:nvSpPr>
        <p:spPr>
          <a:xfrm>
            <a:off x="457201" y="2434958"/>
            <a:ext cx="3631474" cy="209732"/>
          </a:xfrm>
        </p:spPr>
        <p:txBody>
          <a:bodyPr>
            <a:noAutofit/>
          </a:bodyPr>
          <a:lstStyle/>
          <a:p>
            <a:pPr marL="0" indent="0">
              <a:buNone/>
            </a:pPr>
            <a:r>
              <a:rPr lang="en-GB" sz="1200" dirty="0"/>
              <a:t>Overall rating of information provision </a:t>
            </a:r>
          </a:p>
        </p:txBody>
      </p:sp>
      <p:pic>
        <p:nvPicPr>
          <p:cNvPr id="7" name="Content Placeholder 6">
            <a:extLst>
              <a:ext uri="{FF2B5EF4-FFF2-40B4-BE49-F238E27FC236}">
                <a16:creationId xmlns:a16="http://schemas.microsoft.com/office/drawing/2014/main" id="{2E31CA57-5ACD-46CF-8B42-D4CA4A80E901}"/>
              </a:ext>
            </a:extLst>
          </p:cNvPr>
          <p:cNvPicPr>
            <a:picLocks noGrp="1" noChangeAspect="1"/>
          </p:cNvPicPr>
          <p:nvPr>
            <p:ph sz="quarter" idx="13"/>
          </p:nvPr>
        </p:nvPicPr>
        <p:blipFill>
          <a:blip r:embed="rId3"/>
          <a:stretch>
            <a:fillRect/>
          </a:stretch>
        </p:blipFill>
        <p:spPr>
          <a:xfrm>
            <a:off x="548640" y="2714628"/>
            <a:ext cx="5700000" cy="3440613"/>
          </a:xfrm>
          <a:prstGeom prst="rect">
            <a:avLst/>
          </a:prstGeom>
        </p:spPr>
      </p:pic>
      <p:sp>
        <p:nvSpPr>
          <p:cNvPr id="5" name="Title 4">
            <a:extLst>
              <a:ext uri="{FF2B5EF4-FFF2-40B4-BE49-F238E27FC236}">
                <a16:creationId xmlns:a16="http://schemas.microsoft.com/office/drawing/2014/main" id="{DA68D68C-62E5-47F8-9925-D5B2FAE56620}"/>
              </a:ext>
            </a:extLst>
          </p:cNvPr>
          <p:cNvSpPr>
            <a:spLocks noGrp="1"/>
          </p:cNvSpPr>
          <p:nvPr>
            <p:ph type="title"/>
          </p:nvPr>
        </p:nvSpPr>
        <p:spPr/>
        <p:txBody>
          <a:bodyPr>
            <a:normAutofit fontScale="90000"/>
          </a:bodyPr>
          <a:lstStyle/>
          <a:p>
            <a:r>
              <a:rPr lang="en-GB" dirty="0"/>
              <a:t>More than satisfying  </a:t>
            </a:r>
          </a:p>
        </p:txBody>
      </p:sp>
      <p:sp>
        <p:nvSpPr>
          <p:cNvPr id="6" name="Footer Placeholder 5">
            <a:extLst>
              <a:ext uri="{FF2B5EF4-FFF2-40B4-BE49-F238E27FC236}">
                <a16:creationId xmlns:a16="http://schemas.microsoft.com/office/drawing/2014/main" id="{1694AB02-2155-4118-B1AC-C5E975387EBF}"/>
              </a:ext>
            </a:extLst>
          </p:cNvPr>
          <p:cNvSpPr>
            <a:spLocks noGrp="1"/>
          </p:cNvSpPr>
          <p:nvPr>
            <p:ph type="ftr" sz="quarter" idx="14"/>
          </p:nvPr>
        </p:nvSpPr>
        <p:spPr/>
        <p:txBody>
          <a:bodyPr/>
          <a:lstStyle/>
          <a:p>
            <a:fld id="{6BD8C215-B07D-E246-9FAC-9143434C0215}" type="slidenum">
              <a:rPr lang="en-US" smtClean="0"/>
              <a:t>6</a:t>
            </a:fld>
            <a:endParaRPr lang="en-US" dirty="0"/>
          </a:p>
        </p:txBody>
      </p:sp>
      <p:cxnSp>
        <p:nvCxnSpPr>
          <p:cNvPr id="9" name="Straight Connector 8">
            <a:extLst>
              <a:ext uri="{FF2B5EF4-FFF2-40B4-BE49-F238E27FC236}">
                <a16:creationId xmlns:a16="http://schemas.microsoft.com/office/drawing/2014/main" id="{D57339FD-96FF-48C2-902E-D7312CE365F4}"/>
              </a:ext>
            </a:extLst>
          </p:cNvPr>
          <p:cNvCxnSpPr/>
          <p:nvPr/>
        </p:nvCxnSpPr>
        <p:spPr>
          <a:xfrm>
            <a:off x="548640" y="4659086"/>
            <a:ext cx="5365623"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3C209E5-C470-45A7-8054-9310C5BA6BAD}"/>
              </a:ext>
            </a:extLst>
          </p:cNvPr>
          <p:cNvCxnSpPr/>
          <p:nvPr/>
        </p:nvCxnSpPr>
        <p:spPr>
          <a:xfrm>
            <a:off x="548640" y="5325292"/>
            <a:ext cx="5365623"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13" name="Text Placeholder 2">
            <a:extLst>
              <a:ext uri="{FF2B5EF4-FFF2-40B4-BE49-F238E27FC236}">
                <a16:creationId xmlns:a16="http://schemas.microsoft.com/office/drawing/2014/main" id="{7D0644A1-2992-48E4-A7F1-498DB4C9AA28}"/>
              </a:ext>
            </a:extLst>
          </p:cNvPr>
          <p:cNvSpPr txBox="1">
            <a:spLocks/>
          </p:cNvSpPr>
          <p:nvPr/>
        </p:nvSpPr>
        <p:spPr>
          <a:xfrm>
            <a:off x="457201" y="6213205"/>
            <a:ext cx="3631474" cy="209732"/>
          </a:xfrm>
          <a:prstGeom prst="rect">
            <a:avLst/>
          </a:prstGeom>
        </p:spPr>
        <p:txBody>
          <a:bodyPr>
            <a:normAutofit fontScale="55000" lnSpcReduction="20000"/>
          </a:bodyPr>
          <a:lstStyle>
            <a:lvl1pPr marL="342900" indent="-342900" algn="l" defTabSz="457200" rtl="0" eaLnBrk="1" latinLnBrk="0" hangingPunct="1">
              <a:spcBef>
                <a:spcPct val="20000"/>
              </a:spcBef>
              <a:buClr>
                <a:srgbClr val="CB251D"/>
              </a:buClr>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b="1" dirty="0"/>
              <a:t>Rail Delivery Group, PIDD-29 Research Waves 7-10, Dec 2018 </a:t>
            </a:r>
          </a:p>
        </p:txBody>
      </p:sp>
      <p:sp>
        <p:nvSpPr>
          <p:cNvPr id="14" name="TextBox 13">
            <a:extLst>
              <a:ext uri="{FF2B5EF4-FFF2-40B4-BE49-F238E27FC236}">
                <a16:creationId xmlns:a16="http://schemas.microsoft.com/office/drawing/2014/main" id="{F76A85C2-CB00-41EE-B026-405651C3B8B6}"/>
              </a:ext>
            </a:extLst>
          </p:cNvPr>
          <p:cNvSpPr txBox="1"/>
          <p:nvPr/>
        </p:nvSpPr>
        <p:spPr>
          <a:xfrm rot="10800000" flipH="1" flipV="1">
            <a:off x="6322423" y="3504924"/>
            <a:ext cx="2082938" cy="2308324"/>
          </a:xfrm>
          <a:prstGeom prst="rect">
            <a:avLst/>
          </a:prstGeom>
          <a:noFill/>
        </p:spPr>
        <p:txBody>
          <a:bodyPr wrap="square" rtlCol="0">
            <a:spAutoFit/>
          </a:bodyPr>
          <a:lstStyle/>
          <a:p>
            <a:pPr marL="285750" indent="-285750">
              <a:buFont typeface="Arial" panose="020B0604020202020204" pitchFamily="34" charset="0"/>
              <a:buChar char="•"/>
            </a:pPr>
            <a:r>
              <a:rPr lang="en-GB" dirty="0"/>
              <a:t>Delivery style – 70% rated it fairly/very poorly  </a:t>
            </a:r>
          </a:p>
          <a:p>
            <a:pPr marL="285750" indent="-285750">
              <a:buFont typeface="Arial" panose="020B0604020202020204" pitchFamily="34" charset="0"/>
              <a:buChar char="•"/>
            </a:pPr>
            <a:r>
              <a:rPr lang="en-GB" dirty="0"/>
              <a:t>Ease of understanding – 60% rated it fairly/very poor </a:t>
            </a:r>
          </a:p>
        </p:txBody>
      </p:sp>
    </p:spTree>
    <p:extLst>
      <p:ext uri="{BB962C8B-B14F-4D97-AF65-F5344CB8AC3E}">
        <p14:creationId xmlns:p14="http://schemas.microsoft.com/office/powerpoint/2010/main" val="1210843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B35160-53C2-45E5-BCB4-99605DF54BAA}"/>
              </a:ext>
            </a:extLst>
          </p:cNvPr>
          <p:cNvSpPr>
            <a:spLocks noGrp="1"/>
          </p:cNvSpPr>
          <p:nvPr>
            <p:ph type="title"/>
          </p:nvPr>
        </p:nvSpPr>
        <p:spPr/>
        <p:txBody>
          <a:bodyPr>
            <a:normAutofit fontScale="90000"/>
          </a:bodyPr>
          <a:lstStyle/>
          <a:p>
            <a:r>
              <a:rPr lang="en-GB" dirty="0"/>
              <a:t>The railway’s wall of words </a:t>
            </a:r>
          </a:p>
        </p:txBody>
      </p:sp>
      <p:sp>
        <p:nvSpPr>
          <p:cNvPr id="6" name="Footer Placeholder 5">
            <a:extLst>
              <a:ext uri="{FF2B5EF4-FFF2-40B4-BE49-F238E27FC236}">
                <a16:creationId xmlns:a16="http://schemas.microsoft.com/office/drawing/2014/main" id="{B9BEAEF1-4027-4DAD-95BB-64DB3B80573C}"/>
              </a:ext>
            </a:extLst>
          </p:cNvPr>
          <p:cNvSpPr>
            <a:spLocks noGrp="1"/>
          </p:cNvSpPr>
          <p:nvPr>
            <p:ph type="ftr" sz="quarter" idx="14"/>
          </p:nvPr>
        </p:nvSpPr>
        <p:spPr/>
        <p:txBody>
          <a:bodyPr/>
          <a:lstStyle/>
          <a:p>
            <a:fld id="{6BD8C215-B07D-E246-9FAC-9143434C0215}" type="slidenum">
              <a:rPr lang="en-US" smtClean="0"/>
              <a:t>7</a:t>
            </a:fld>
            <a:endParaRPr lang="en-US" dirty="0"/>
          </a:p>
        </p:txBody>
      </p:sp>
      <p:sp>
        <p:nvSpPr>
          <p:cNvPr id="7" name="TextBox 6">
            <a:extLst>
              <a:ext uri="{FF2B5EF4-FFF2-40B4-BE49-F238E27FC236}">
                <a16:creationId xmlns:a16="http://schemas.microsoft.com/office/drawing/2014/main" id="{B738B60F-85F8-46B5-A632-00920E76AEA2}"/>
              </a:ext>
            </a:extLst>
          </p:cNvPr>
          <p:cNvSpPr txBox="1"/>
          <p:nvPr/>
        </p:nvSpPr>
        <p:spPr>
          <a:xfrm>
            <a:off x="513805" y="1464666"/>
            <a:ext cx="8064138" cy="1107996"/>
          </a:xfrm>
          <a:prstGeom prst="rect">
            <a:avLst/>
          </a:prstGeom>
          <a:solidFill>
            <a:schemeClr val="accent5">
              <a:lumMod val="20000"/>
              <a:lumOff val="80000"/>
            </a:schemeClr>
          </a:solidFill>
        </p:spPr>
        <p:txBody>
          <a:bodyPr wrap="square" rtlCol="0">
            <a:spAutoFit/>
          </a:bodyPr>
          <a:lstStyle/>
          <a:p>
            <a:r>
              <a:rPr lang="en-GB" sz="1600" dirty="0"/>
              <a:t>We anticipate platform 14 at Station A will be out of use until the end of service, </a:t>
            </a:r>
            <a:r>
              <a:rPr lang="en-GB" sz="1600" b="1" dirty="0"/>
              <a:t>with a view to assisting the train off the track</a:t>
            </a:r>
            <a:r>
              <a:rPr lang="en-GB" sz="1600" dirty="0"/>
              <a:t>, and potentially carrying out remedial work on the track at the earliest opportunity.</a:t>
            </a:r>
          </a:p>
          <a:p>
            <a:endParaRPr lang="en-GB" dirty="0"/>
          </a:p>
        </p:txBody>
      </p:sp>
      <p:sp>
        <p:nvSpPr>
          <p:cNvPr id="8" name="TextBox 7">
            <a:extLst>
              <a:ext uri="{FF2B5EF4-FFF2-40B4-BE49-F238E27FC236}">
                <a16:creationId xmlns:a16="http://schemas.microsoft.com/office/drawing/2014/main" id="{AAFBA3F9-3A1D-49B0-A499-ACD58F9BCF55}"/>
              </a:ext>
            </a:extLst>
          </p:cNvPr>
          <p:cNvSpPr txBox="1"/>
          <p:nvPr/>
        </p:nvSpPr>
        <p:spPr>
          <a:xfrm>
            <a:off x="513805" y="2733006"/>
            <a:ext cx="8038012" cy="1323439"/>
          </a:xfrm>
          <a:prstGeom prst="rect">
            <a:avLst/>
          </a:prstGeom>
          <a:solidFill>
            <a:schemeClr val="accent2">
              <a:lumMod val="20000"/>
              <a:lumOff val="80000"/>
            </a:schemeClr>
          </a:solidFill>
        </p:spPr>
        <p:txBody>
          <a:bodyPr wrap="square" rtlCol="0">
            <a:spAutoFit/>
          </a:bodyPr>
          <a:lstStyle/>
          <a:p>
            <a:r>
              <a:rPr lang="en-GB" sz="1600" dirty="0"/>
              <a:t>Looking ahead, we are also expecting this evening's peak to be impacted at Station B, with services being cancelled to ease congestion, due to the reduced number of platforms at the station. </a:t>
            </a:r>
            <a:r>
              <a:rPr lang="en-GB" sz="1600" b="1" dirty="0"/>
              <a:t>Plans are being worked on to operate as full a service as possible, but please note control are still working on the current services</a:t>
            </a:r>
            <a:r>
              <a:rPr lang="en-GB" sz="1600" dirty="0"/>
              <a:t>, and plans may be changed if progress is made on fixing the affected train earlier</a:t>
            </a:r>
          </a:p>
        </p:txBody>
      </p:sp>
      <p:sp>
        <p:nvSpPr>
          <p:cNvPr id="11" name="TextBox 10">
            <a:extLst>
              <a:ext uri="{FF2B5EF4-FFF2-40B4-BE49-F238E27FC236}">
                <a16:creationId xmlns:a16="http://schemas.microsoft.com/office/drawing/2014/main" id="{A7B65B5E-9F7F-4B9F-86D2-76C970BB08EF}"/>
              </a:ext>
            </a:extLst>
          </p:cNvPr>
          <p:cNvSpPr txBox="1"/>
          <p:nvPr/>
        </p:nvSpPr>
        <p:spPr>
          <a:xfrm>
            <a:off x="539931" y="4216789"/>
            <a:ext cx="8038012" cy="646331"/>
          </a:xfrm>
          <a:prstGeom prst="rect">
            <a:avLst/>
          </a:prstGeom>
          <a:solidFill>
            <a:schemeClr val="accent6">
              <a:lumMod val="60000"/>
              <a:lumOff val="40000"/>
            </a:schemeClr>
          </a:solidFill>
        </p:spPr>
        <p:txBody>
          <a:bodyPr wrap="square" rtlCol="0">
            <a:spAutoFit/>
          </a:bodyPr>
          <a:lstStyle/>
          <a:p>
            <a:r>
              <a:rPr lang="en-GB" dirty="0"/>
              <a:t>Passengers requiring Station A  are </a:t>
            </a:r>
            <a:r>
              <a:rPr lang="en-GB" b="1" dirty="0"/>
              <a:t>advised to circulate </a:t>
            </a:r>
            <a:r>
              <a:rPr lang="en-GB" dirty="0"/>
              <a:t>via London Station B or change at Station C for Rail services to Station D </a:t>
            </a:r>
          </a:p>
        </p:txBody>
      </p:sp>
      <p:sp>
        <p:nvSpPr>
          <p:cNvPr id="2" name="TextBox 1">
            <a:extLst>
              <a:ext uri="{FF2B5EF4-FFF2-40B4-BE49-F238E27FC236}">
                <a16:creationId xmlns:a16="http://schemas.microsoft.com/office/drawing/2014/main" id="{D2DB3086-0232-4186-B261-2EBBC09FE84B}"/>
              </a:ext>
            </a:extLst>
          </p:cNvPr>
          <p:cNvSpPr txBox="1"/>
          <p:nvPr/>
        </p:nvSpPr>
        <p:spPr>
          <a:xfrm>
            <a:off x="539931" y="5023464"/>
            <a:ext cx="8011886" cy="923330"/>
          </a:xfrm>
          <a:prstGeom prst="rect">
            <a:avLst/>
          </a:prstGeom>
          <a:solidFill>
            <a:schemeClr val="accent1">
              <a:lumMod val="40000"/>
              <a:lumOff val="60000"/>
            </a:schemeClr>
          </a:solidFill>
        </p:spPr>
        <p:txBody>
          <a:bodyPr wrap="square" rtlCol="0">
            <a:spAutoFit/>
          </a:bodyPr>
          <a:lstStyle/>
          <a:p>
            <a:r>
              <a:rPr lang="en-GB" dirty="0"/>
              <a:t>Network Rail has </a:t>
            </a:r>
            <a:r>
              <a:rPr lang="en-GB" b="1" dirty="0"/>
              <a:t>received confirmed </a:t>
            </a:r>
            <a:r>
              <a:rPr lang="en-GB" dirty="0"/>
              <a:t>reports of </a:t>
            </a:r>
            <a:r>
              <a:rPr lang="en-GB" b="1" dirty="0"/>
              <a:t>a technical issue with the traction current</a:t>
            </a:r>
            <a:r>
              <a:rPr lang="en-GB" dirty="0"/>
              <a:t>, which has lead to an empty train being unable to obtain power at ……</a:t>
            </a:r>
          </a:p>
        </p:txBody>
      </p:sp>
    </p:spTree>
    <p:extLst>
      <p:ext uri="{BB962C8B-B14F-4D97-AF65-F5344CB8AC3E}">
        <p14:creationId xmlns:p14="http://schemas.microsoft.com/office/powerpoint/2010/main" val="3767536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16320" y="545284"/>
            <a:ext cx="8337652" cy="5907904"/>
          </a:xfrm>
        </p:spPr>
        <p:txBody>
          <a:bodyPr/>
          <a:lstStyle/>
          <a:p>
            <a:pPr marL="365125" indent="-365125">
              <a:spcAft>
                <a:spcPts val="1800"/>
              </a:spcAft>
              <a:buClr>
                <a:srgbClr val="FF0000"/>
              </a:buClr>
              <a:buFont typeface="Wingdings" pitchFamily="2" charset="2"/>
              <a:buNone/>
              <a:defRPr/>
            </a:pPr>
            <a:r>
              <a:rPr lang="en-GB" sz="3000" b="1" dirty="0">
                <a:solidFill>
                  <a:srgbClr val="ED1C24"/>
                </a:solidFill>
                <a:latin typeface="+mj-lt"/>
              </a:rPr>
              <a:t>Disruption: what do passengers want?</a:t>
            </a:r>
          </a:p>
          <a:p>
            <a:pPr marL="0" indent="0">
              <a:buClr>
                <a:srgbClr val="DA0011"/>
              </a:buClr>
              <a:buNone/>
              <a:defRPr/>
            </a:pPr>
            <a:r>
              <a:rPr lang="en-GB" sz="1800" dirty="0"/>
              <a:t>  Passengers say:</a:t>
            </a:r>
          </a:p>
          <a:p>
            <a:pPr>
              <a:buClr>
                <a:srgbClr val="DA0011"/>
              </a:buClr>
              <a:buFont typeface="Arial" panose="020B0604020202020204" pitchFamily="34" charset="0"/>
              <a:buChar char="•"/>
              <a:defRPr/>
            </a:pPr>
            <a:r>
              <a:rPr lang="en-GB" sz="1600" b="1" dirty="0"/>
              <a:t>Treat me with respect </a:t>
            </a:r>
            <a:r>
              <a:rPr lang="en-GB" sz="1600" dirty="0"/>
              <a:t>– </a:t>
            </a:r>
            <a:r>
              <a:rPr lang="en-GB" sz="1600" b="1" dirty="0"/>
              <a:t>Speak to me, not at me</a:t>
            </a:r>
            <a:r>
              <a:rPr lang="en-GB" sz="1600" dirty="0"/>
              <a:t>.  Language and manner of communication. Passengers talk about insincere, dismissive messages. Formulaic platitudes. </a:t>
            </a:r>
            <a:br>
              <a:rPr lang="en-GB" sz="1600" dirty="0"/>
            </a:br>
            <a:endParaRPr lang="en-GB" sz="1600" dirty="0"/>
          </a:p>
          <a:p>
            <a:pPr>
              <a:buClr>
                <a:srgbClr val="DA0011"/>
              </a:buClr>
              <a:buFont typeface="Arial" panose="020B0604020202020204" pitchFamily="34" charset="0"/>
              <a:buChar char="•"/>
              <a:defRPr/>
            </a:pPr>
            <a:r>
              <a:rPr lang="en-GB" sz="1600" b="1" dirty="0"/>
              <a:t>Recognise my plight </a:t>
            </a:r>
            <a:r>
              <a:rPr lang="en-GB" sz="1600" dirty="0"/>
              <a:t>– Words like abandoned and ignored often feature in accounts of delays by passengers. </a:t>
            </a:r>
            <a:r>
              <a:rPr lang="en-GB" sz="1600" b="1" dirty="0"/>
              <a:t>They perceive the industry to be focused on solving a logistical problem, overlooking the human impact. </a:t>
            </a:r>
            <a:br>
              <a:rPr lang="en-GB" sz="1600" dirty="0"/>
            </a:br>
            <a:endParaRPr lang="en-GB" sz="1600" b="1" dirty="0"/>
          </a:p>
          <a:p>
            <a:pPr>
              <a:buClr>
                <a:srgbClr val="DA0011"/>
              </a:buClr>
              <a:buFont typeface="Arial" panose="020B0604020202020204" pitchFamily="34" charset="0"/>
              <a:buChar char="•"/>
              <a:defRPr/>
            </a:pPr>
            <a:r>
              <a:rPr lang="en-GB" sz="1600" b="1" dirty="0"/>
              <a:t>Help me avoid the problem in the first place</a:t>
            </a:r>
            <a:br>
              <a:rPr lang="en-GB" sz="1600" dirty="0"/>
            </a:br>
            <a:endParaRPr lang="en-GB" sz="1600" dirty="0"/>
          </a:p>
          <a:p>
            <a:pPr>
              <a:buClr>
                <a:srgbClr val="DA0011"/>
              </a:buClr>
              <a:buFont typeface="Arial" panose="020B0604020202020204" pitchFamily="34" charset="0"/>
              <a:buChar char="•"/>
              <a:defRPr/>
            </a:pPr>
            <a:r>
              <a:rPr lang="en-GB" sz="1600" b="1" dirty="0"/>
              <a:t>You got me into this, help get me out – </a:t>
            </a:r>
            <a:r>
              <a:rPr lang="en-GB" sz="1600" dirty="0"/>
              <a:t>enable informed decisions. Provide robust estimates. “Help me decide what to do!”</a:t>
            </a:r>
            <a:br>
              <a:rPr lang="en-GB" sz="1600" dirty="0"/>
            </a:br>
            <a:r>
              <a:rPr lang="en-GB" sz="1600" dirty="0"/>
              <a:t>	</a:t>
            </a:r>
          </a:p>
          <a:p>
            <a:pPr>
              <a:buClr>
                <a:srgbClr val="DA0011"/>
              </a:buClr>
              <a:buFont typeface="Arial" panose="020B0604020202020204" pitchFamily="34" charset="0"/>
              <a:buChar char="•"/>
              <a:defRPr/>
            </a:pPr>
            <a:r>
              <a:rPr lang="en-GB" sz="1600" b="1" dirty="0"/>
              <a:t>Act joined up – </a:t>
            </a:r>
            <a:r>
              <a:rPr lang="en-GB" sz="1600" dirty="0"/>
              <a:t>We’re told it feels like there’s no co-ordinated approach. Inconsistency reduces confidence. </a:t>
            </a:r>
          </a:p>
          <a:p>
            <a:pPr marL="0" indent="0">
              <a:buClr>
                <a:srgbClr val="DA0011"/>
              </a:buClr>
              <a:buNone/>
              <a:defRPr/>
            </a:pPr>
            <a:endParaRPr lang="en-GB" sz="1600" dirty="0"/>
          </a:p>
          <a:p>
            <a:pPr marL="0" indent="0">
              <a:buClr>
                <a:srgbClr val="DA0011"/>
              </a:buClr>
              <a:buNone/>
              <a:defRPr/>
            </a:pPr>
            <a:r>
              <a:rPr lang="en-GB" sz="1600" dirty="0"/>
              <a:t>If the solutions passengers regard as 'obvious' aren't possible operators need to say why and what is being done instead</a:t>
            </a:r>
          </a:p>
        </p:txBody>
      </p:sp>
      <p:sp>
        <p:nvSpPr>
          <p:cNvPr id="6" name="TextBox 5">
            <a:extLst>
              <a:ext uri="{FF2B5EF4-FFF2-40B4-BE49-F238E27FC236}">
                <a16:creationId xmlns:a16="http://schemas.microsoft.com/office/drawing/2014/main" id="{70A413D5-3084-4FF4-8D12-AFE5ECA06431}"/>
              </a:ext>
            </a:extLst>
          </p:cNvPr>
          <p:cNvSpPr txBox="1"/>
          <p:nvPr/>
        </p:nvSpPr>
        <p:spPr>
          <a:xfrm>
            <a:off x="5206432" y="3565321"/>
            <a:ext cx="3547540" cy="261610"/>
          </a:xfrm>
          <a:prstGeom prst="rect">
            <a:avLst/>
          </a:prstGeom>
          <a:noFill/>
        </p:spPr>
        <p:txBody>
          <a:bodyPr wrap="square" rtlCol="0">
            <a:spAutoFit/>
          </a:bodyPr>
          <a:lstStyle/>
          <a:p>
            <a:endParaRPr lang="en-GB" sz="1100" dirty="0"/>
          </a:p>
        </p:txBody>
      </p:sp>
    </p:spTree>
    <p:extLst>
      <p:ext uri="{BB962C8B-B14F-4D97-AF65-F5344CB8AC3E}">
        <p14:creationId xmlns:p14="http://schemas.microsoft.com/office/powerpoint/2010/main" val="1067803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B648-08A4-431F-BC47-CBF1DC868882}"/>
              </a:ext>
            </a:extLst>
          </p:cNvPr>
          <p:cNvSpPr>
            <a:spLocks noGrp="1"/>
          </p:cNvSpPr>
          <p:nvPr>
            <p:ph type="body" sz="quarter" idx="10"/>
          </p:nvPr>
        </p:nvSpPr>
        <p:spPr>
          <a:xfrm>
            <a:off x="457200" y="1394436"/>
            <a:ext cx="8078788" cy="659343"/>
          </a:xfrm>
        </p:spPr>
        <p:txBody>
          <a:bodyPr>
            <a:noAutofit/>
          </a:bodyPr>
          <a:lstStyle/>
          <a:p>
            <a:r>
              <a:rPr lang="en-GB" sz="1600" dirty="0"/>
              <a:t>In 2017 we sent a series of disruption alerts to the Plain English Campaign and asked them for feedback.  </a:t>
            </a:r>
          </a:p>
        </p:txBody>
      </p:sp>
      <p:sp>
        <p:nvSpPr>
          <p:cNvPr id="3" name="Text Placeholder 2">
            <a:extLst>
              <a:ext uri="{FF2B5EF4-FFF2-40B4-BE49-F238E27FC236}">
                <a16:creationId xmlns:a16="http://schemas.microsoft.com/office/drawing/2014/main" id="{1635A584-7501-4CC4-9BED-D81D446012D2}"/>
              </a:ext>
            </a:extLst>
          </p:cNvPr>
          <p:cNvSpPr>
            <a:spLocks noGrp="1"/>
          </p:cNvSpPr>
          <p:nvPr>
            <p:ph type="body" sz="quarter" idx="11"/>
          </p:nvPr>
        </p:nvSpPr>
        <p:spPr>
          <a:xfrm>
            <a:off x="457200" y="2058019"/>
            <a:ext cx="8078788" cy="1749262"/>
          </a:xfrm>
        </p:spPr>
        <p:txBody>
          <a:bodyPr>
            <a:normAutofit lnSpcReduction="10000"/>
          </a:bodyPr>
          <a:lstStyle/>
          <a:p>
            <a:pPr marL="0" indent="0">
              <a:buNone/>
            </a:pPr>
            <a:r>
              <a:rPr lang="en-GB" b="1" dirty="0">
                <a:solidFill>
                  <a:srgbClr val="DA0011"/>
                </a:solidFill>
              </a:rPr>
              <a:t>They told us: </a:t>
            </a:r>
          </a:p>
          <a:p>
            <a:r>
              <a:rPr lang="en-GB" dirty="0"/>
              <a:t>There is far too much unnecessary jargon </a:t>
            </a:r>
          </a:p>
          <a:p>
            <a:r>
              <a:rPr lang="en-GB" dirty="0"/>
              <a:t>There is too much repetition </a:t>
            </a:r>
          </a:p>
          <a:p>
            <a:r>
              <a:rPr lang="en-GB" dirty="0"/>
              <a:t>The text is generally cold and distant – </a:t>
            </a:r>
          </a:p>
          <a:p>
            <a:pPr marL="0" indent="0">
              <a:buNone/>
            </a:pPr>
            <a:br>
              <a:rPr lang="en-GB" dirty="0"/>
            </a:br>
            <a:r>
              <a:rPr lang="en-GB" dirty="0"/>
              <a:t>All of which “can worsen the mood of already disappointed passengers”. </a:t>
            </a:r>
          </a:p>
        </p:txBody>
      </p:sp>
      <p:sp>
        <p:nvSpPr>
          <p:cNvPr id="5" name="Title 4">
            <a:extLst>
              <a:ext uri="{FF2B5EF4-FFF2-40B4-BE49-F238E27FC236}">
                <a16:creationId xmlns:a16="http://schemas.microsoft.com/office/drawing/2014/main" id="{6A69735B-FDC2-4E55-897B-680D3FFB3F24}"/>
              </a:ext>
            </a:extLst>
          </p:cNvPr>
          <p:cNvSpPr>
            <a:spLocks noGrp="1"/>
          </p:cNvSpPr>
          <p:nvPr>
            <p:ph type="title"/>
          </p:nvPr>
        </p:nvSpPr>
        <p:spPr/>
        <p:txBody>
          <a:bodyPr>
            <a:normAutofit fontScale="90000"/>
          </a:bodyPr>
          <a:lstStyle/>
          <a:p>
            <a:r>
              <a:rPr lang="en-GB" dirty="0"/>
              <a:t>The need for plain English </a:t>
            </a:r>
          </a:p>
        </p:txBody>
      </p:sp>
      <p:sp>
        <p:nvSpPr>
          <p:cNvPr id="6" name="Footer Placeholder 5">
            <a:extLst>
              <a:ext uri="{FF2B5EF4-FFF2-40B4-BE49-F238E27FC236}">
                <a16:creationId xmlns:a16="http://schemas.microsoft.com/office/drawing/2014/main" id="{AD01C5CF-69E9-40DB-B94E-10470776AAA7}"/>
              </a:ext>
            </a:extLst>
          </p:cNvPr>
          <p:cNvSpPr>
            <a:spLocks noGrp="1"/>
          </p:cNvSpPr>
          <p:nvPr>
            <p:ph type="ftr" sz="quarter" idx="14"/>
          </p:nvPr>
        </p:nvSpPr>
        <p:spPr/>
        <p:txBody>
          <a:bodyPr/>
          <a:lstStyle/>
          <a:p>
            <a:fld id="{6BD8C215-B07D-E246-9FAC-9143434C0215}" type="slidenum">
              <a:rPr lang="en-US" smtClean="0"/>
              <a:t>9</a:t>
            </a:fld>
            <a:endParaRPr lang="en-US" dirty="0"/>
          </a:p>
        </p:txBody>
      </p:sp>
      <p:sp>
        <p:nvSpPr>
          <p:cNvPr id="7" name="Text Placeholder 2">
            <a:extLst>
              <a:ext uri="{FF2B5EF4-FFF2-40B4-BE49-F238E27FC236}">
                <a16:creationId xmlns:a16="http://schemas.microsoft.com/office/drawing/2014/main" id="{9FCFD1BF-99A2-4493-9E25-357CB2422C4A}"/>
              </a:ext>
            </a:extLst>
          </p:cNvPr>
          <p:cNvSpPr txBox="1">
            <a:spLocks/>
          </p:cNvSpPr>
          <p:nvPr/>
        </p:nvSpPr>
        <p:spPr>
          <a:xfrm>
            <a:off x="457201" y="3807281"/>
            <a:ext cx="8078788" cy="1749262"/>
          </a:xfrm>
          <a:prstGeom prst="rect">
            <a:avLst/>
          </a:prstGeom>
        </p:spPr>
        <p:txBody>
          <a:bodyPr>
            <a:noAutofit/>
          </a:bodyPr>
          <a:lstStyle>
            <a:lvl1pPr marL="342900" indent="-342900" algn="l" defTabSz="457200" rtl="0" eaLnBrk="1" latinLnBrk="0" hangingPunct="1">
              <a:spcBef>
                <a:spcPct val="20000"/>
              </a:spcBef>
              <a:buClr>
                <a:srgbClr val="CB251D"/>
              </a:buClr>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400" b="1" dirty="0">
                <a:solidFill>
                  <a:srgbClr val="DA0011"/>
                </a:solidFill>
              </a:rPr>
              <a:t>Some examples from the messages we sent: </a:t>
            </a:r>
          </a:p>
          <a:p>
            <a:r>
              <a:rPr lang="en-GB" sz="1400" dirty="0"/>
              <a:t>“All lines have reopened” – It sounds very flat and </a:t>
            </a:r>
            <a:r>
              <a:rPr lang="en-GB" sz="1400" b="1" dirty="0"/>
              <a:t>impersonal</a:t>
            </a:r>
            <a:r>
              <a:rPr lang="en-GB" sz="1400" dirty="0"/>
              <a:t> not to mention distant, and impassive. Why not say “We have reopened”, it is more hands on and can-do.  </a:t>
            </a:r>
          </a:p>
          <a:p>
            <a:r>
              <a:rPr lang="en-GB" sz="1400" dirty="0"/>
              <a:t>“Require assistance” </a:t>
            </a:r>
            <a:r>
              <a:rPr lang="en-GB" sz="1400" b="1" dirty="0"/>
              <a:t>sounds robotic </a:t>
            </a:r>
            <a:r>
              <a:rPr lang="en-GB" sz="1400" dirty="0"/>
              <a:t>and unnecessarily complex. “If you need help”, simply feels more </a:t>
            </a:r>
            <a:r>
              <a:rPr lang="en-GB" sz="1400" b="1" dirty="0"/>
              <a:t>human.</a:t>
            </a:r>
            <a:r>
              <a:rPr lang="en-GB" sz="1400" dirty="0"/>
              <a:t> </a:t>
            </a:r>
          </a:p>
          <a:p>
            <a:r>
              <a:rPr lang="en-GB" sz="1400" dirty="0"/>
              <a:t>No place for words such as ‘aforementioned’, ‘compounds’, and ‘rectified’. By including words that may confuse some of your audience you have a </a:t>
            </a:r>
            <a:r>
              <a:rPr lang="en-GB" sz="1400" b="1" dirty="0"/>
              <a:t>time-sapping knock-on-effect</a:t>
            </a:r>
            <a:r>
              <a:rPr lang="en-GB" sz="1400" dirty="0"/>
              <a:t>.  This will further frustrate passengers. </a:t>
            </a:r>
          </a:p>
          <a:p>
            <a:r>
              <a:rPr lang="en-GB" sz="1400" b="1" dirty="0"/>
              <a:t>Sentence length is a problem</a:t>
            </a:r>
            <a:r>
              <a:rPr lang="en-GB" sz="1400" dirty="0"/>
              <a:t>.  At times sentences run to thirty-plus words. For optimum comprehension sentences shouldn’t exceed a 20-word maximum. Beyond that the message can often get lost. </a:t>
            </a:r>
          </a:p>
        </p:txBody>
      </p:sp>
    </p:spTree>
    <p:extLst>
      <p:ext uri="{BB962C8B-B14F-4D97-AF65-F5344CB8AC3E}">
        <p14:creationId xmlns:p14="http://schemas.microsoft.com/office/powerpoint/2010/main" val="725145440"/>
      </p:ext>
    </p:extLst>
  </p:cSld>
  <p:clrMapOvr>
    <a:masterClrMapping/>
  </p:clrMapOvr>
</p:sld>
</file>

<file path=ppt/theme/theme1.xml><?xml version="1.0" encoding="utf-8"?>
<a:theme xmlns:a="http://schemas.openxmlformats.org/drawingml/2006/main" name="TF Powerpoint template">
  <a:themeElements>
    <a:clrScheme name="Transport Focus Colours 1">
      <a:dk1>
        <a:srgbClr val="2C2227"/>
      </a:dk1>
      <a:lt1>
        <a:sysClr val="window" lastClr="FFFFFF"/>
      </a:lt1>
      <a:dk2>
        <a:srgbClr val="747474"/>
      </a:dk2>
      <a:lt2>
        <a:srgbClr val="FFFFFF"/>
      </a:lt2>
      <a:accent1>
        <a:srgbClr val="CC0A20"/>
      </a:accent1>
      <a:accent2>
        <a:srgbClr val="0C68A0"/>
      </a:accent2>
      <a:accent3>
        <a:srgbClr val="EE7F08"/>
      </a:accent3>
      <a:accent4>
        <a:srgbClr val="64130A"/>
      </a:accent4>
      <a:accent5>
        <a:srgbClr val="9AA806"/>
      </a:accent5>
      <a:accent6>
        <a:srgbClr val="D0C7B4"/>
      </a:accent6>
      <a:hlink>
        <a:srgbClr val="EBC408"/>
      </a:hlink>
      <a:folHlink>
        <a:srgbClr val="54115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F Powerpoint template design elements (008).pptx" id="{02847E76-69B7-4CA2-A4D0-69DEFC7BDACC}" vid="{B02D62FA-56A1-4A5D-8DC6-2C477A016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Transport Focus Colours">
    <a:dk1>
      <a:srgbClr val="2C2227"/>
    </a:dk1>
    <a:lt1>
      <a:sysClr val="window" lastClr="FFFFFF"/>
    </a:lt1>
    <a:dk2>
      <a:srgbClr val="747474"/>
    </a:dk2>
    <a:lt2>
      <a:srgbClr val="FFFFFF"/>
    </a:lt2>
    <a:accent1>
      <a:srgbClr val="DA0011"/>
    </a:accent1>
    <a:accent2>
      <a:srgbClr val="0C68A0"/>
    </a:accent2>
    <a:accent3>
      <a:srgbClr val="EE7F08"/>
    </a:accent3>
    <a:accent4>
      <a:srgbClr val="64130A"/>
    </a:accent4>
    <a:accent5>
      <a:srgbClr val="9AA806"/>
    </a:accent5>
    <a:accent6>
      <a:srgbClr val="D0C7B4"/>
    </a:accent6>
    <a:hlink>
      <a:srgbClr val="EBC408"/>
    </a:hlink>
    <a:folHlink>
      <a:srgbClr val="54115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TF Powerpoint template design elements</Template>
  <TotalTime>2299</TotalTime>
  <Words>2779</Words>
  <Application>Microsoft Office PowerPoint</Application>
  <PresentationFormat>On-screen Show (4:3)</PresentationFormat>
  <Paragraphs>276</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 Bold</vt:lpstr>
      <vt:lpstr>Arial MT Extra Bold</vt:lpstr>
      <vt:lpstr>Calibri</vt:lpstr>
      <vt:lpstr>Hand Of Sean</vt:lpstr>
      <vt:lpstr>Wingdings</vt:lpstr>
      <vt:lpstr>TF Powerpoint template</vt:lpstr>
      <vt:lpstr>PowerPoint Presentation</vt:lpstr>
      <vt:lpstr>About Transport Focus</vt:lpstr>
      <vt:lpstr>Improving the railway </vt:lpstr>
      <vt:lpstr>Poor delay handling is driving dissatisfaction</vt:lpstr>
      <vt:lpstr>Passenger satisfaction  </vt:lpstr>
      <vt:lpstr>More than satisfying  </vt:lpstr>
      <vt:lpstr>The railway’s wall of words </vt:lpstr>
      <vt:lpstr>PowerPoint Presentation</vt:lpstr>
      <vt:lpstr>The need for plain English </vt:lpstr>
      <vt:lpstr>The language of the railway </vt:lpstr>
      <vt:lpstr>If there’s a need to explain it….</vt:lpstr>
      <vt:lpstr>PowerPoint Presentation</vt:lpstr>
      <vt:lpstr>Mixed messages </vt:lpstr>
      <vt:lpstr>PowerPoint Presentation</vt:lpstr>
      <vt:lpstr>PowerPoint Presentation</vt:lpstr>
      <vt:lpstr>PowerPoint Presentation</vt:lpstr>
      <vt:lpstr>PowerPoint Presentation</vt:lpstr>
      <vt:lpstr>Contact Transport Focus</vt:lpstr>
    </vt:vector>
  </TitlesOfParts>
  <Company>TU ink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Taylor</dc:creator>
  <cp:lastModifiedBy>Dan Taylor</cp:lastModifiedBy>
  <cp:revision>1</cp:revision>
  <cp:lastPrinted>2017-11-09T11:45:19Z</cp:lastPrinted>
  <dcterms:created xsi:type="dcterms:W3CDTF">2019-03-21T12:28:56Z</dcterms:created>
  <dcterms:modified xsi:type="dcterms:W3CDTF">2019-08-12T10:57:40Z</dcterms:modified>
</cp:coreProperties>
</file>