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77" r:id="rId5"/>
    <p:sldId id="273" r:id="rId6"/>
    <p:sldId id="287" r:id="rId7"/>
    <p:sldId id="266" r:id="rId8"/>
    <p:sldId id="304" r:id="rId9"/>
    <p:sldId id="267" r:id="rId10"/>
  </p:sldIdLst>
  <p:sldSz cx="9144000" cy="6858000" type="screen4x3"/>
  <p:notesSz cx="672465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139"/>
    <a:srgbClr val="4BAA61"/>
    <a:srgbClr val="ED3B3F"/>
    <a:srgbClr val="C41216"/>
    <a:srgbClr val="B71115"/>
    <a:srgbClr val="DA0011"/>
    <a:srgbClr val="E1151A"/>
    <a:srgbClr val="F06265"/>
    <a:srgbClr val="0C6590"/>
    <a:srgbClr val="90C0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8" autoAdjust="0"/>
  </p:normalViewPr>
  <p:slideViewPr>
    <p:cSldViewPr snapToGrid="0" snapToObjects="1">
      <p:cViewPr varScale="1">
        <p:scale>
          <a:sx n="109" d="100"/>
          <a:sy n="109" d="100"/>
        </p:scale>
        <p:origin x="16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E86-4CBB-9C96-E8E9E7F5EC6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E86-4CBB-9C96-E8E9E7F5EC6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E86-4CBB-9C96-E8E9E7F5EC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E86-4CBB-9C96-E8E9E7F5EC6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An electric-powered train</c:v>
                </c:pt>
                <c:pt idx="1">
                  <c:v>A diesel-powered train</c:v>
                </c:pt>
                <c:pt idx="2">
                  <c:v>I don't recall which it was</c:v>
                </c:pt>
                <c:pt idx="3">
                  <c:v>I wouldn't be able to tell the difference</c:v>
                </c:pt>
              </c:strCache>
            </c:strRef>
          </c:cat>
          <c:val>
            <c:numRef>
              <c:f>Sheet1!$B$2:$B$5</c:f>
              <c:numCache>
                <c:formatCode>0%</c:formatCode>
                <c:ptCount val="4"/>
                <c:pt idx="0">
                  <c:v>0.45</c:v>
                </c:pt>
                <c:pt idx="1">
                  <c:v>0.38</c:v>
                </c:pt>
                <c:pt idx="2">
                  <c:v>0.06</c:v>
                </c:pt>
                <c:pt idx="3">
                  <c:v>0.11</c:v>
                </c:pt>
              </c:numCache>
            </c:numRef>
          </c:val>
          <c:extLst>
            <c:ext xmlns:c16="http://schemas.microsoft.com/office/drawing/2014/chart" uri="{C3380CC4-5D6E-409C-BE32-E72D297353CC}">
              <c16:uniqueId val="{00000000-3725-4C7B-BA96-D9BA6C8F9438}"/>
            </c:ext>
          </c:extLst>
        </c:ser>
        <c:dLbls>
          <c:showLegendKey val="0"/>
          <c:showVal val="0"/>
          <c:showCatName val="0"/>
          <c:showSerName val="0"/>
          <c:showPercent val="1"/>
          <c:showBubbleSize val="0"/>
          <c:showLeaderLines val="1"/>
        </c:dLbls>
        <c:firstSliceAng val="0"/>
        <c:holeSize val="5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0827360950900246"/>
          <c:y val="7.2763006880615391E-2"/>
          <c:w val="0.69172639049099749"/>
          <c:h val="0.84325833618623758"/>
        </c:manualLayout>
      </c:layout>
      <c:barChart>
        <c:barDir val="bar"/>
        <c:grouping val="stacked"/>
        <c:varyColors val="0"/>
        <c:ser>
          <c:idx val="0"/>
          <c:order val="0"/>
          <c:tx>
            <c:strRef>
              <c:f>Sheet1!$B$1</c:f>
              <c:strCache>
                <c:ptCount val="1"/>
                <c:pt idx="0">
                  <c:v>Disagree strongly</c:v>
                </c:pt>
              </c:strCache>
            </c:strRef>
          </c:tx>
          <c:spPr>
            <a:solidFill>
              <a:srgbClr val="C41216"/>
            </a:solidFill>
          </c:spPr>
          <c:invertIfNegative val="0"/>
          <c:dPt>
            <c:idx val="0"/>
            <c:invertIfNegative val="0"/>
            <c:bubble3D val="0"/>
            <c:extLst>
              <c:ext xmlns:c16="http://schemas.microsoft.com/office/drawing/2014/chart" uri="{C3380CC4-5D6E-409C-BE32-E72D297353CC}">
                <c16:uniqueId val="{00000000-5E59-4D3E-973B-2F869AA381C2}"/>
              </c:ext>
            </c:extLst>
          </c:dPt>
          <c:dPt>
            <c:idx val="4"/>
            <c:invertIfNegative val="0"/>
            <c:bubble3D val="0"/>
            <c:extLst>
              <c:ext xmlns:c16="http://schemas.microsoft.com/office/drawing/2014/chart" uri="{C3380CC4-5D6E-409C-BE32-E72D297353CC}">
                <c16:uniqueId val="{00000001-5E59-4D3E-973B-2F869AA381C2}"/>
              </c:ext>
            </c:extLst>
          </c:dPt>
          <c:dPt>
            <c:idx val="5"/>
            <c:invertIfNegative val="0"/>
            <c:bubble3D val="0"/>
            <c:extLst>
              <c:ext xmlns:c16="http://schemas.microsoft.com/office/drawing/2014/chart" uri="{C3380CC4-5D6E-409C-BE32-E72D297353CC}">
                <c16:uniqueId val="{00000002-5E59-4D3E-973B-2F869AA381C2}"/>
              </c:ext>
            </c:extLst>
          </c:dPt>
          <c:dPt>
            <c:idx val="6"/>
            <c:invertIfNegative val="0"/>
            <c:bubble3D val="0"/>
            <c:extLst>
              <c:ext xmlns:c16="http://schemas.microsoft.com/office/drawing/2014/chart" uri="{C3380CC4-5D6E-409C-BE32-E72D297353CC}">
                <c16:uniqueId val="{00000003-5E59-4D3E-973B-2F869AA381C2}"/>
              </c:ext>
            </c:extLst>
          </c:dPt>
          <c:dLbls>
            <c:spPr>
              <a:noFill/>
              <a:ln>
                <a:noFill/>
              </a:ln>
              <a:effectLst/>
            </c:spPr>
            <c:txPr>
              <a:bodyPr/>
              <a:lstStyle/>
              <a:p>
                <a:pPr>
                  <a:defRPr b="0" i="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Diesel-powered trains are more reliable than electric ones</c:v>
                </c:pt>
                <c:pt idx="1">
                  <c:v>All new trains that are built are electric</c:v>
                </c:pt>
                <c:pt idx="2">
                  <c:v>If the train is on time and comfortable I don't care how it is powered</c:v>
                </c:pt>
                <c:pt idx="3">
                  <c:v>Electric trains are better for the environment</c:v>
                </c:pt>
                <c:pt idx="4">
                  <c:v>I try to do what I can for the benefit of the environment</c:v>
                </c:pt>
              </c:strCache>
            </c:strRef>
          </c:cat>
          <c:val>
            <c:numRef>
              <c:f>Sheet1!$B$2:$B$6</c:f>
              <c:numCache>
                <c:formatCode>0%</c:formatCode>
                <c:ptCount val="5"/>
                <c:pt idx="0">
                  <c:v>0.09</c:v>
                </c:pt>
                <c:pt idx="1">
                  <c:v>0.13</c:v>
                </c:pt>
                <c:pt idx="2">
                  <c:v>0.06</c:v>
                </c:pt>
              </c:numCache>
            </c:numRef>
          </c:val>
          <c:extLst>
            <c:ext xmlns:c16="http://schemas.microsoft.com/office/drawing/2014/chart" uri="{C3380CC4-5D6E-409C-BE32-E72D297353CC}">
              <c16:uniqueId val="{00000004-5E59-4D3E-973B-2F869AA381C2}"/>
            </c:ext>
          </c:extLst>
        </c:ser>
        <c:ser>
          <c:idx val="1"/>
          <c:order val="1"/>
          <c:tx>
            <c:strRef>
              <c:f>Sheet1!$C$1</c:f>
              <c:strCache>
                <c:ptCount val="1"/>
                <c:pt idx="0">
                  <c:v>Disagree</c:v>
                </c:pt>
              </c:strCache>
            </c:strRef>
          </c:tx>
          <c:spPr>
            <a:solidFill>
              <a:srgbClr val="ED3B3F"/>
            </a:solidFill>
          </c:spPr>
          <c:invertIfNegative val="0"/>
          <c:dLbls>
            <c:dLbl>
              <c:idx val="3"/>
              <c:layout>
                <c:manualLayout>
                  <c:x val="9.5541401273885346E-3"/>
                  <c:y val="3.47826086956521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E59-4D3E-973B-2F869AA381C2}"/>
                </c:ext>
              </c:extLst>
            </c:dLbl>
            <c:dLbl>
              <c:idx val="4"/>
              <c:delete val="1"/>
              <c:extLst>
                <c:ext xmlns:c15="http://schemas.microsoft.com/office/drawing/2012/chart" uri="{CE6537A1-D6FC-4f65-9D91-7224C49458BB}"/>
                <c:ext xmlns:c16="http://schemas.microsoft.com/office/drawing/2014/chart" uri="{C3380CC4-5D6E-409C-BE32-E72D297353CC}">
                  <c16:uniqueId val="{00000009-5E59-4D3E-973B-2F869AA381C2}"/>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Diesel-powered trains are more reliable than electric ones</c:v>
                </c:pt>
                <c:pt idx="1">
                  <c:v>All new trains that are built are electric</c:v>
                </c:pt>
                <c:pt idx="2">
                  <c:v>If the train is on time and comfortable I don't care how it is powered</c:v>
                </c:pt>
                <c:pt idx="3">
                  <c:v>Electric trains are better for the environment</c:v>
                </c:pt>
                <c:pt idx="4">
                  <c:v>I try to do what I can for the benefit of the environment</c:v>
                </c:pt>
              </c:strCache>
            </c:strRef>
          </c:cat>
          <c:val>
            <c:numRef>
              <c:f>Sheet1!$C$2:$C$6</c:f>
              <c:numCache>
                <c:formatCode>0%</c:formatCode>
                <c:ptCount val="5"/>
                <c:pt idx="0">
                  <c:v>0.22</c:v>
                </c:pt>
                <c:pt idx="1">
                  <c:v>0.27</c:v>
                </c:pt>
                <c:pt idx="2">
                  <c:v>0.28000000000000003</c:v>
                </c:pt>
                <c:pt idx="3">
                  <c:v>0.02</c:v>
                </c:pt>
                <c:pt idx="4">
                  <c:v>0.01</c:v>
                </c:pt>
              </c:numCache>
            </c:numRef>
          </c:val>
          <c:extLst>
            <c:ext xmlns:c16="http://schemas.microsoft.com/office/drawing/2014/chart" uri="{C3380CC4-5D6E-409C-BE32-E72D297353CC}">
              <c16:uniqueId val="{00000005-5E59-4D3E-973B-2F869AA381C2}"/>
            </c:ext>
          </c:extLst>
        </c:ser>
        <c:ser>
          <c:idx val="2"/>
          <c:order val="2"/>
          <c:tx>
            <c:strRef>
              <c:f>Sheet1!$D$1</c:f>
              <c:strCache>
                <c:ptCount val="1"/>
                <c:pt idx="0">
                  <c:v>Neither agree nor disagree</c:v>
                </c:pt>
              </c:strCache>
            </c:strRef>
          </c:tx>
          <c:spPr>
            <a:solidFill>
              <a:schemeClr val="accent3"/>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Diesel-powered trains are more reliable than electric ones</c:v>
                </c:pt>
                <c:pt idx="1">
                  <c:v>All new trains that are built are electric</c:v>
                </c:pt>
                <c:pt idx="2">
                  <c:v>If the train is on time and comfortable I don't care how it is powered</c:v>
                </c:pt>
                <c:pt idx="3">
                  <c:v>Electric trains are better for the environment</c:v>
                </c:pt>
                <c:pt idx="4">
                  <c:v>I try to do what I can for the benefit of the environment</c:v>
                </c:pt>
              </c:strCache>
            </c:strRef>
          </c:cat>
          <c:val>
            <c:numRef>
              <c:f>Sheet1!$D$2:$D$6</c:f>
              <c:numCache>
                <c:formatCode>0%</c:formatCode>
                <c:ptCount val="5"/>
                <c:pt idx="0">
                  <c:v>0.62</c:v>
                </c:pt>
                <c:pt idx="1">
                  <c:v>0.37</c:v>
                </c:pt>
                <c:pt idx="2">
                  <c:v>0.19</c:v>
                </c:pt>
                <c:pt idx="3">
                  <c:v>0.2</c:v>
                </c:pt>
                <c:pt idx="4">
                  <c:v>0.08</c:v>
                </c:pt>
              </c:numCache>
            </c:numRef>
          </c:val>
          <c:extLst>
            <c:ext xmlns:c16="http://schemas.microsoft.com/office/drawing/2014/chart" uri="{C3380CC4-5D6E-409C-BE32-E72D297353CC}">
              <c16:uniqueId val="{00000006-5E59-4D3E-973B-2F869AA381C2}"/>
            </c:ext>
          </c:extLst>
        </c:ser>
        <c:ser>
          <c:idx val="3"/>
          <c:order val="3"/>
          <c:tx>
            <c:strRef>
              <c:f>Sheet1!$E$1</c:f>
              <c:strCache>
                <c:ptCount val="1"/>
                <c:pt idx="0">
                  <c:v>Agree</c:v>
                </c:pt>
              </c:strCache>
            </c:strRef>
          </c:tx>
          <c:spPr>
            <a:solidFill>
              <a:srgbClr val="92D050"/>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Diesel-powered trains are more reliable than electric ones</c:v>
                </c:pt>
                <c:pt idx="1">
                  <c:v>All new trains that are built are electric</c:v>
                </c:pt>
                <c:pt idx="2">
                  <c:v>If the train is on time and comfortable I don't care how it is powered</c:v>
                </c:pt>
                <c:pt idx="3">
                  <c:v>Electric trains are better for the environment</c:v>
                </c:pt>
                <c:pt idx="4">
                  <c:v>I try to do what I can for the benefit of the environment</c:v>
                </c:pt>
              </c:strCache>
            </c:strRef>
          </c:cat>
          <c:val>
            <c:numRef>
              <c:f>Sheet1!$E$2:$E$6</c:f>
              <c:numCache>
                <c:formatCode>0%</c:formatCode>
                <c:ptCount val="5"/>
                <c:pt idx="0">
                  <c:v>7.0000000000000007E-2</c:v>
                </c:pt>
                <c:pt idx="1">
                  <c:v>0.17</c:v>
                </c:pt>
                <c:pt idx="2">
                  <c:v>0.32</c:v>
                </c:pt>
                <c:pt idx="3">
                  <c:v>0.46</c:v>
                </c:pt>
                <c:pt idx="4">
                  <c:v>0.56999999999999995</c:v>
                </c:pt>
              </c:numCache>
            </c:numRef>
          </c:val>
          <c:extLst>
            <c:ext xmlns:c16="http://schemas.microsoft.com/office/drawing/2014/chart" uri="{C3380CC4-5D6E-409C-BE32-E72D297353CC}">
              <c16:uniqueId val="{00000007-5E59-4D3E-973B-2F869AA381C2}"/>
            </c:ext>
          </c:extLst>
        </c:ser>
        <c:ser>
          <c:idx val="4"/>
          <c:order val="4"/>
          <c:tx>
            <c:strRef>
              <c:f>Sheet1!$F$1</c:f>
              <c:strCache>
                <c:ptCount val="1"/>
                <c:pt idx="0">
                  <c:v>Agree strongly</c:v>
                </c:pt>
              </c:strCache>
            </c:strRef>
          </c:tx>
          <c:spPr>
            <a:solidFill>
              <a:srgbClr val="00B050"/>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B-5E59-4D3E-973B-2F869AA381C2}"/>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Diesel-powered trains are more reliable than electric ones</c:v>
                </c:pt>
                <c:pt idx="1">
                  <c:v>All new trains that are built are electric</c:v>
                </c:pt>
                <c:pt idx="2">
                  <c:v>If the train is on time and comfortable I don't care how it is powered</c:v>
                </c:pt>
                <c:pt idx="3">
                  <c:v>Electric trains are better for the environment</c:v>
                </c:pt>
                <c:pt idx="4">
                  <c:v>I try to do what I can for the benefit of the environment</c:v>
                </c:pt>
              </c:strCache>
            </c:strRef>
          </c:cat>
          <c:val>
            <c:numRef>
              <c:f>Sheet1!$F$2:$F$6</c:f>
              <c:numCache>
                <c:formatCode>0%</c:formatCode>
                <c:ptCount val="5"/>
                <c:pt idx="0">
                  <c:v>0.01</c:v>
                </c:pt>
                <c:pt idx="1">
                  <c:v>7.0000000000000007E-2</c:v>
                </c:pt>
                <c:pt idx="2">
                  <c:v>0.16</c:v>
                </c:pt>
                <c:pt idx="3">
                  <c:v>0.31</c:v>
                </c:pt>
                <c:pt idx="4">
                  <c:v>0.35</c:v>
                </c:pt>
              </c:numCache>
            </c:numRef>
          </c:val>
          <c:extLst>
            <c:ext xmlns:c16="http://schemas.microsoft.com/office/drawing/2014/chart" uri="{C3380CC4-5D6E-409C-BE32-E72D297353CC}">
              <c16:uniqueId val="{00000008-5E59-4D3E-973B-2F869AA381C2}"/>
            </c:ext>
          </c:extLst>
        </c:ser>
        <c:dLbls>
          <c:showLegendKey val="0"/>
          <c:showVal val="1"/>
          <c:showCatName val="0"/>
          <c:showSerName val="0"/>
          <c:showPercent val="0"/>
          <c:showBubbleSize val="0"/>
        </c:dLbls>
        <c:gapWidth val="75"/>
        <c:overlap val="100"/>
        <c:axId val="387216152"/>
        <c:axId val="387215760"/>
      </c:barChart>
      <c:valAx>
        <c:axId val="387215760"/>
        <c:scaling>
          <c:orientation val="minMax"/>
        </c:scaling>
        <c:delete val="1"/>
        <c:axPos val="b"/>
        <c:numFmt formatCode="0%" sourceLinked="1"/>
        <c:majorTickMark val="none"/>
        <c:minorTickMark val="none"/>
        <c:tickLblPos val="nextTo"/>
        <c:crossAx val="387216152"/>
        <c:crosses val="autoZero"/>
        <c:crossBetween val="between"/>
      </c:valAx>
      <c:catAx>
        <c:axId val="387216152"/>
        <c:scaling>
          <c:orientation val="minMax"/>
        </c:scaling>
        <c:delete val="1"/>
        <c:axPos val="l"/>
        <c:numFmt formatCode="General" sourceLinked="0"/>
        <c:majorTickMark val="none"/>
        <c:minorTickMark val="none"/>
        <c:tickLblPos val="nextTo"/>
        <c:crossAx val="387215760"/>
        <c:crosses val="autoZero"/>
        <c:auto val="1"/>
        <c:lblAlgn val="ctr"/>
        <c:lblOffset val="100"/>
        <c:noMultiLvlLbl val="0"/>
      </c:catAx>
    </c:plotArea>
    <c:legend>
      <c:legendPos val="b"/>
      <c:layout>
        <c:manualLayout>
          <c:xMode val="edge"/>
          <c:yMode val="edge"/>
          <c:x val="6.7908245147700483E-2"/>
          <c:y val="0.93295337213283125"/>
          <c:w val="0.8673682230803953"/>
          <c:h val="6.2631151017918676E-2"/>
        </c:manualLayout>
      </c:layout>
      <c:overlay val="0"/>
      <c:txPr>
        <a:bodyPr/>
        <a:lstStyle/>
        <a:p>
          <a:pPr>
            <a:defRPr sz="1200"/>
          </a:pPr>
          <a:endParaRPr lang="en-US"/>
        </a:p>
      </c:txPr>
    </c:legend>
    <c:plotVisOnly val="1"/>
    <c:dispBlanksAs val="gap"/>
    <c:showDLblsOverMax val="0"/>
  </c:chart>
  <c:txPr>
    <a:bodyPr/>
    <a:lstStyle/>
    <a:p>
      <a:pPr>
        <a:defRPr sz="1000" b="0" i="0">
          <a:solidFill>
            <a:schemeClr val="accent4"/>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No more likely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Fares were cheaper</c:v>
                </c:pt>
                <c:pt idx="1">
                  <c:v>Trains were more reliable</c:v>
                </c:pt>
                <c:pt idx="2">
                  <c:v>Trains were more frequent</c:v>
                </c:pt>
                <c:pt idx="3">
                  <c:v>Journey times were reduced</c:v>
                </c:pt>
                <c:pt idx="4">
                  <c:v>Trains were more comfortable</c:v>
                </c:pt>
                <c:pt idx="5">
                  <c:v>Trains ran earlier and later than they currently do</c:v>
                </c:pt>
                <c:pt idx="6">
                  <c:v>All trains offered free, high quality, WIFI</c:v>
                </c:pt>
                <c:pt idx="7">
                  <c:v>Trains were more environmentally friendly</c:v>
                </c:pt>
              </c:strCache>
            </c:strRef>
          </c:cat>
          <c:val>
            <c:numRef>
              <c:f>Sheet1!$B$2:$B$9</c:f>
              <c:numCache>
                <c:formatCode>0%</c:formatCode>
                <c:ptCount val="8"/>
                <c:pt idx="0">
                  <c:v>0.15</c:v>
                </c:pt>
                <c:pt idx="1">
                  <c:v>0.23</c:v>
                </c:pt>
                <c:pt idx="2">
                  <c:v>0.24</c:v>
                </c:pt>
                <c:pt idx="3">
                  <c:v>0.3</c:v>
                </c:pt>
                <c:pt idx="4">
                  <c:v>0.34</c:v>
                </c:pt>
                <c:pt idx="5">
                  <c:v>0.42</c:v>
                </c:pt>
                <c:pt idx="6">
                  <c:v>0.56999999999999995</c:v>
                </c:pt>
                <c:pt idx="7">
                  <c:v>0.53</c:v>
                </c:pt>
              </c:numCache>
            </c:numRef>
          </c:val>
          <c:extLst>
            <c:ext xmlns:c16="http://schemas.microsoft.com/office/drawing/2014/chart" uri="{C3380CC4-5D6E-409C-BE32-E72D297353CC}">
              <c16:uniqueId val="{00000000-C94C-41E1-89A7-8448B86A8658}"/>
            </c:ext>
          </c:extLst>
        </c:ser>
        <c:ser>
          <c:idx val="1"/>
          <c:order val="1"/>
          <c:tx>
            <c:strRef>
              <c:f>Sheet1!$C$1</c:f>
              <c:strCache>
                <c:ptCount val="1"/>
                <c:pt idx="0">
                  <c:v>A little more likely</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Fares were cheaper</c:v>
                </c:pt>
                <c:pt idx="1">
                  <c:v>Trains were more reliable</c:v>
                </c:pt>
                <c:pt idx="2">
                  <c:v>Trains were more frequent</c:v>
                </c:pt>
                <c:pt idx="3">
                  <c:v>Journey times were reduced</c:v>
                </c:pt>
                <c:pt idx="4">
                  <c:v>Trains were more comfortable</c:v>
                </c:pt>
                <c:pt idx="5">
                  <c:v>Trains ran earlier and later than they currently do</c:v>
                </c:pt>
                <c:pt idx="6">
                  <c:v>All trains offered free, high quality, WIFI</c:v>
                </c:pt>
                <c:pt idx="7">
                  <c:v>Trains were more environmentally friendly</c:v>
                </c:pt>
              </c:strCache>
            </c:strRef>
          </c:cat>
          <c:val>
            <c:numRef>
              <c:f>Sheet1!$C$2:$C$9</c:f>
              <c:numCache>
                <c:formatCode>0%</c:formatCode>
                <c:ptCount val="8"/>
                <c:pt idx="0">
                  <c:v>0.25</c:v>
                </c:pt>
                <c:pt idx="1">
                  <c:v>0.28999999999999998</c:v>
                </c:pt>
                <c:pt idx="2">
                  <c:v>0.35</c:v>
                </c:pt>
                <c:pt idx="3">
                  <c:v>0.37</c:v>
                </c:pt>
                <c:pt idx="4">
                  <c:v>0.38</c:v>
                </c:pt>
                <c:pt idx="5">
                  <c:v>0.28999999999999998</c:v>
                </c:pt>
                <c:pt idx="6">
                  <c:v>0.25</c:v>
                </c:pt>
                <c:pt idx="7">
                  <c:v>0.31</c:v>
                </c:pt>
              </c:numCache>
            </c:numRef>
          </c:val>
          <c:extLst>
            <c:ext xmlns:c16="http://schemas.microsoft.com/office/drawing/2014/chart" uri="{C3380CC4-5D6E-409C-BE32-E72D297353CC}">
              <c16:uniqueId val="{00000001-C94C-41E1-89A7-8448B86A8658}"/>
            </c:ext>
          </c:extLst>
        </c:ser>
        <c:ser>
          <c:idx val="2"/>
          <c:order val="2"/>
          <c:tx>
            <c:strRef>
              <c:f>Sheet1!$D$1</c:f>
              <c:strCache>
                <c:ptCount val="1"/>
                <c:pt idx="0">
                  <c:v>Much more likely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Fares were cheaper</c:v>
                </c:pt>
                <c:pt idx="1">
                  <c:v>Trains were more reliable</c:v>
                </c:pt>
                <c:pt idx="2">
                  <c:v>Trains were more frequent</c:v>
                </c:pt>
                <c:pt idx="3">
                  <c:v>Journey times were reduced</c:v>
                </c:pt>
                <c:pt idx="4">
                  <c:v>Trains were more comfortable</c:v>
                </c:pt>
                <c:pt idx="5">
                  <c:v>Trains ran earlier and later than they currently do</c:v>
                </c:pt>
                <c:pt idx="6">
                  <c:v>All trains offered free, high quality, WIFI</c:v>
                </c:pt>
                <c:pt idx="7">
                  <c:v>Trains were more environmentally friendly</c:v>
                </c:pt>
              </c:strCache>
            </c:strRef>
          </c:cat>
          <c:val>
            <c:numRef>
              <c:f>Sheet1!$D$2:$D$9</c:f>
              <c:numCache>
                <c:formatCode>0%</c:formatCode>
                <c:ptCount val="8"/>
                <c:pt idx="0">
                  <c:v>0.61</c:v>
                </c:pt>
                <c:pt idx="1">
                  <c:v>0.48</c:v>
                </c:pt>
                <c:pt idx="2">
                  <c:v>0.41</c:v>
                </c:pt>
                <c:pt idx="3">
                  <c:v>0.33</c:v>
                </c:pt>
                <c:pt idx="4">
                  <c:v>0.28000000000000003</c:v>
                </c:pt>
                <c:pt idx="5">
                  <c:v>0.28999999999999998</c:v>
                </c:pt>
                <c:pt idx="6">
                  <c:v>0.18</c:v>
                </c:pt>
                <c:pt idx="7">
                  <c:v>0.16</c:v>
                </c:pt>
              </c:numCache>
            </c:numRef>
          </c:val>
          <c:extLst>
            <c:ext xmlns:c16="http://schemas.microsoft.com/office/drawing/2014/chart" uri="{C3380CC4-5D6E-409C-BE32-E72D297353CC}">
              <c16:uniqueId val="{00000002-C94C-41E1-89A7-8448B86A8658}"/>
            </c:ext>
          </c:extLst>
        </c:ser>
        <c:dLbls>
          <c:showLegendKey val="0"/>
          <c:showVal val="0"/>
          <c:showCatName val="0"/>
          <c:showSerName val="0"/>
          <c:showPercent val="0"/>
          <c:showBubbleSize val="0"/>
        </c:dLbls>
        <c:gapWidth val="150"/>
        <c:overlap val="100"/>
        <c:axId val="641546160"/>
        <c:axId val="641543864"/>
      </c:barChart>
      <c:catAx>
        <c:axId val="64154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41543864"/>
        <c:crosses val="autoZero"/>
        <c:auto val="1"/>
        <c:lblAlgn val="ctr"/>
        <c:lblOffset val="100"/>
        <c:noMultiLvlLbl val="0"/>
      </c:catAx>
      <c:valAx>
        <c:axId val="641543864"/>
        <c:scaling>
          <c:orientation val="minMax"/>
        </c:scaling>
        <c:delete val="1"/>
        <c:axPos val="l"/>
        <c:numFmt formatCode="0%" sourceLinked="1"/>
        <c:majorTickMark val="none"/>
        <c:minorTickMark val="none"/>
        <c:tickLblPos val="nextTo"/>
        <c:crossAx val="641546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9079" y="0"/>
            <a:ext cx="2914015" cy="493713"/>
          </a:xfrm>
          <a:prstGeom prst="rect">
            <a:avLst/>
          </a:prstGeom>
        </p:spPr>
        <p:txBody>
          <a:bodyPr vert="horz" lIns="91440" tIns="45720" rIns="91440" bIns="45720" rtlCol="0"/>
          <a:lstStyle>
            <a:lvl1pPr algn="r">
              <a:defRPr sz="1200"/>
            </a:lvl1pPr>
          </a:lstStyle>
          <a:p>
            <a:fld id="{5E7E7714-3B50-B34F-B219-A9A77F81A4EE}" type="datetime1">
              <a:rPr lang="en-GB" smtClean="0"/>
              <a:t>28/06/2019</a:t>
            </a:fld>
            <a:endParaRPr lang="en-US"/>
          </a:p>
        </p:txBody>
      </p:sp>
      <p:sp>
        <p:nvSpPr>
          <p:cNvPr id="4" name="Footer Placeholder 3"/>
          <p:cNvSpPr>
            <a:spLocks noGrp="1"/>
          </p:cNvSpPr>
          <p:nvPr>
            <p:ph type="ftr" sz="quarter" idx="2"/>
          </p:nvPr>
        </p:nvSpPr>
        <p:spPr>
          <a:xfrm>
            <a:off x="0" y="9378824"/>
            <a:ext cx="2914015"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9079" y="9378824"/>
            <a:ext cx="2914015" cy="493713"/>
          </a:xfrm>
          <a:prstGeom prst="rect">
            <a:avLst/>
          </a:prstGeom>
        </p:spPr>
        <p:txBody>
          <a:bodyPr vert="horz" lIns="91440" tIns="45720" rIns="91440" bIns="45720" rtlCol="0" anchor="b"/>
          <a:lstStyle>
            <a:lvl1pPr algn="r">
              <a:defRPr sz="1200"/>
            </a:lvl1pPr>
          </a:lstStyle>
          <a:p>
            <a:fld id="{FBCA4538-3EA7-AF4F-91AA-A4952A0B2DA8}" type="slidenum">
              <a:rPr lang="en-US" smtClean="0"/>
              <a:t>‹#›</a:t>
            </a:fld>
            <a:endParaRPr lang="en-US"/>
          </a:p>
        </p:txBody>
      </p:sp>
    </p:spTree>
    <p:extLst>
      <p:ext uri="{BB962C8B-B14F-4D97-AF65-F5344CB8AC3E}">
        <p14:creationId xmlns:p14="http://schemas.microsoft.com/office/powerpoint/2010/main" val="13947276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F30134E9-2588-A14B-94DF-03FB0DB3ADDA}" type="datetime1">
              <a:rPr lang="en-GB" smtClean="0"/>
              <a:t>28/06/2019</a:t>
            </a:fld>
            <a:endParaRPr lang="en-US"/>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8950"/>
            <a:ext cx="2914650"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8413" y="9378950"/>
            <a:ext cx="2914650" cy="493713"/>
          </a:xfrm>
          <a:prstGeom prst="rect">
            <a:avLst/>
          </a:prstGeom>
        </p:spPr>
        <p:txBody>
          <a:bodyPr vert="horz" lIns="91440" tIns="45720" rIns="91440" bIns="45720" rtlCol="0" anchor="b"/>
          <a:lstStyle>
            <a:lvl1pPr algn="r">
              <a:defRPr sz="1200"/>
            </a:lvl1pPr>
          </a:lstStyle>
          <a:p>
            <a:fld id="{1DDFE0EE-F0AE-FF4B-88FD-6B16EE9B1CB9}" type="slidenum">
              <a:rPr lang="en-US" smtClean="0"/>
              <a:t>‹#›</a:t>
            </a:fld>
            <a:endParaRPr lang="en-US"/>
          </a:p>
        </p:txBody>
      </p:sp>
    </p:spTree>
    <p:extLst>
      <p:ext uri="{BB962C8B-B14F-4D97-AF65-F5344CB8AC3E}">
        <p14:creationId xmlns:p14="http://schemas.microsoft.com/office/powerpoint/2010/main" val="31646764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DFE0EE-F0AE-FF4B-88FD-6B16EE9B1CB9}" type="slidenum">
              <a:rPr lang="en-US" smtClean="0"/>
              <a:t>2</a:t>
            </a:fld>
            <a:endParaRPr lang="en-US"/>
          </a:p>
        </p:txBody>
      </p:sp>
    </p:spTree>
    <p:extLst>
      <p:ext uri="{BB962C8B-B14F-4D97-AF65-F5344CB8AC3E}">
        <p14:creationId xmlns:p14="http://schemas.microsoft.com/office/powerpoint/2010/main" val="393674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4987807"/>
            <a:ext cx="7086600" cy="399359"/>
          </a:xfrm>
          <a:prstGeom prst="rect">
            <a:avLst/>
          </a:prstGeom>
        </p:spPr>
        <p:txBody>
          <a:bodyPr>
            <a:normAutofit/>
          </a:bodyPr>
          <a:lstStyle>
            <a:lvl1pPr marL="0" marR="0" indent="0" algn="r" defTabSz="457200" rtl="0" eaLnBrk="1" fontAlgn="auto" latinLnBrk="0" hangingPunct="1">
              <a:lnSpc>
                <a:spcPct val="100000"/>
              </a:lnSpc>
              <a:spcBef>
                <a:spcPct val="20000"/>
              </a:spcBef>
              <a:spcAft>
                <a:spcPts val="0"/>
              </a:spcAft>
              <a:buClrTx/>
              <a:buSzTx/>
              <a:buFont typeface="Arial"/>
              <a:buNone/>
              <a:tabLst/>
              <a:defRPr sz="2000" b="0"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text</a:t>
            </a:r>
            <a:endParaRPr lang="en-US" dirty="0"/>
          </a:p>
        </p:txBody>
      </p:sp>
      <p:sp>
        <p:nvSpPr>
          <p:cNvPr id="18" name="Text Placeholder 17"/>
          <p:cNvSpPr>
            <a:spLocks noGrp="1"/>
          </p:cNvSpPr>
          <p:nvPr>
            <p:ph type="body" sz="quarter" idx="12" hasCustomPrompt="1"/>
          </p:nvPr>
        </p:nvSpPr>
        <p:spPr>
          <a:xfrm>
            <a:off x="4868060" y="5361597"/>
            <a:ext cx="3590140" cy="405224"/>
          </a:xfrm>
          <a:prstGeom prst="rect">
            <a:avLst/>
          </a:prstGeom>
        </p:spPr>
        <p:txBody>
          <a:bodyPr>
            <a:normAutofit/>
          </a:bodyPr>
          <a:lstStyle>
            <a:lvl1pPr marL="0" indent="0" algn="r">
              <a:buNone/>
              <a:defRPr sz="1800" b="0" i="0">
                <a:solidFill>
                  <a:schemeClr val="tx2"/>
                </a:solidFill>
                <a:latin typeface="Arial"/>
                <a:cs typeface="Arial"/>
              </a:defRPr>
            </a:lvl1pPr>
          </a:lstStyle>
          <a:p>
            <a:pPr lvl="0"/>
            <a:r>
              <a:rPr lang="en-GB" dirty="0"/>
              <a:t>Click to edit date</a:t>
            </a:r>
            <a:endParaRPr lang="en-US" dirty="0"/>
          </a:p>
        </p:txBody>
      </p:sp>
      <p:sp>
        <p:nvSpPr>
          <p:cNvPr id="9" name="Picture Placeholder 8"/>
          <p:cNvSpPr>
            <a:spLocks noGrp="1"/>
          </p:cNvSpPr>
          <p:nvPr>
            <p:ph type="pic" sz="quarter" idx="13" hasCustomPrompt="1"/>
          </p:nvPr>
        </p:nvSpPr>
        <p:spPr>
          <a:xfrm>
            <a:off x="922338" y="414338"/>
            <a:ext cx="7535862" cy="3657600"/>
          </a:xfrm>
          <a:prstGeom prst="roundRect">
            <a:avLst>
              <a:gd name="adj" fmla="val 2547"/>
            </a:avLst>
          </a:prstGeom>
          <a:ln>
            <a:solidFill>
              <a:schemeClr val="tx2">
                <a:lumMod val="60000"/>
                <a:lumOff val="40000"/>
              </a:schemeClr>
            </a:solidFill>
          </a:ln>
        </p:spPr>
        <p:txBody>
          <a:bodyPr/>
          <a:lstStyle>
            <a:lvl1pPr marL="0" indent="0">
              <a:buNone/>
              <a:defRPr/>
            </a:lvl1pPr>
          </a:lstStyle>
          <a:p>
            <a:r>
              <a:rPr lang="en-US" dirty="0"/>
              <a:t>Click to insert a picture</a:t>
            </a:r>
          </a:p>
        </p:txBody>
      </p:sp>
      <p:sp>
        <p:nvSpPr>
          <p:cNvPr id="2" name="Footer Placeholder 1"/>
          <p:cNvSpPr>
            <a:spLocks noGrp="1"/>
          </p:cNvSpPr>
          <p:nvPr>
            <p:ph type="ftr" sz="quarter" idx="14"/>
          </p:nvPr>
        </p:nvSpPr>
        <p:spPr/>
        <p:txBody>
          <a:bodyPr/>
          <a:lstStyle/>
          <a:p>
            <a:fld id="{B7D492CF-BF6B-084B-AEF5-5AC43A7B4717}" type="slidenum">
              <a:rPr lang="en-US" smtClean="0"/>
              <a:pPr/>
              <a:t>‹#›</a:t>
            </a:fld>
            <a:endParaRPr lang="en-US" dirty="0"/>
          </a:p>
        </p:txBody>
      </p:sp>
    </p:spTree>
    <p:extLst>
      <p:ext uri="{BB962C8B-B14F-4D97-AF65-F5344CB8AC3E}">
        <p14:creationId xmlns:p14="http://schemas.microsoft.com/office/powerpoint/2010/main" val="315018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ll Quote2">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29053" y="2290249"/>
            <a:ext cx="2624835" cy="3921642"/>
          </a:xfrm>
          <a:prstGeom prst="rect">
            <a:avLst/>
          </a:prstGeom>
        </p:spPr>
      </p:pic>
      <p:sp>
        <p:nvSpPr>
          <p:cNvPr id="8" name="Text Placeholder 9"/>
          <p:cNvSpPr>
            <a:spLocks noGrp="1"/>
          </p:cNvSpPr>
          <p:nvPr>
            <p:ph type="body" sz="quarter" idx="10" hasCustomPrompt="1"/>
          </p:nvPr>
        </p:nvSpPr>
        <p:spPr>
          <a:xfrm>
            <a:off x="457201" y="1447799"/>
            <a:ext cx="3962399"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add text</a:t>
            </a:r>
            <a:endParaRPr lang="en-US" dirty="0"/>
          </a:p>
        </p:txBody>
      </p:sp>
      <p:sp>
        <p:nvSpPr>
          <p:cNvPr id="10" name="Text Placeholder 11"/>
          <p:cNvSpPr>
            <a:spLocks noGrp="1"/>
          </p:cNvSpPr>
          <p:nvPr>
            <p:ph type="body" sz="quarter" idx="11" hasCustomPrompt="1"/>
          </p:nvPr>
        </p:nvSpPr>
        <p:spPr>
          <a:xfrm>
            <a:off x="457201" y="2290250"/>
            <a:ext cx="3962399" cy="4051284"/>
          </a:xfrm>
          <a:prstGeom prst="rect">
            <a:avLst/>
          </a:prstGeom>
        </p:spPr>
        <p:txBody>
          <a:bodyPr>
            <a:normAutofit/>
          </a:bodyPr>
          <a:lstStyle>
            <a:lvl1pPr>
              <a:buClr>
                <a:srgbClr val="CB251D"/>
              </a:buClr>
              <a:defRPr sz="1600">
                <a:latin typeface="Arial"/>
                <a:cs typeface="Arial"/>
              </a:defRPr>
            </a:lvl1pPr>
          </a:lstStyle>
          <a:p>
            <a:pPr lvl="0"/>
            <a:r>
              <a:rPr lang="en-GB" dirty="0"/>
              <a:t>Click to add text</a:t>
            </a:r>
          </a:p>
        </p:txBody>
      </p:sp>
      <p:sp>
        <p:nvSpPr>
          <p:cNvPr id="13" name="Text Placeholder 12"/>
          <p:cNvSpPr>
            <a:spLocks noGrp="1"/>
          </p:cNvSpPr>
          <p:nvPr>
            <p:ph type="body" sz="quarter" idx="12" hasCustomPrompt="1"/>
          </p:nvPr>
        </p:nvSpPr>
        <p:spPr>
          <a:xfrm>
            <a:off x="4672627" y="2409828"/>
            <a:ext cx="2336800" cy="3362325"/>
          </a:xfrm>
          <a:prstGeom prst="rect">
            <a:avLst/>
          </a:prstGeom>
        </p:spPr>
        <p:txBody>
          <a:bodyPr>
            <a:normAutofit/>
          </a:bodyPr>
          <a:lstStyle>
            <a:lvl1pPr marL="0" indent="0">
              <a:lnSpc>
                <a:spcPts val="2200"/>
              </a:lnSpc>
              <a:buNone/>
              <a:defRPr sz="3200" baseline="0">
                <a:latin typeface="Hand Of Sean"/>
                <a:cs typeface="Hand Of Sean"/>
              </a:defRPr>
            </a:lvl1pPr>
          </a:lstStyle>
          <a:p>
            <a:r>
              <a:rPr lang="en-US" sz="2000" dirty="0">
                <a:solidFill>
                  <a:srgbClr val="7F7F7F"/>
                </a:solidFill>
              </a:rPr>
              <a:t>“Click here to add pull quote text this text can be red or grey”</a:t>
            </a:r>
          </a:p>
        </p:txBody>
      </p:sp>
      <p:sp>
        <p:nvSpPr>
          <p:cNvPr id="9"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11"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223515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ft side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ext Placeholder 9"/>
          <p:cNvSpPr>
            <a:spLocks noGrp="1"/>
          </p:cNvSpPr>
          <p:nvPr>
            <p:ph type="body" sz="quarter" idx="10" hasCustomPrompt="1"/>
          </p:nvPr>
        </p:nvSpPr>
        <p:spPr>
          <a:xfrm>
            <a:off x="457201" y="1447799"/>
            <a:ext cx="3962399"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add text</a:t>
            </a:r>
            <a:endParaRPr lang="en-US" dirty="0"/>
          </a:p>
        </p:txBody>
      </p:sp>
      <p:sp>
        <p:nvSpPr>
          <p:cNvPr id="10" name="Text Placeholder 11"/>
          <p:cNvSpPr>
            <a:spLocks noGrp="1"/>
          </p:cNvSpPr>
          <p:nvPr>
            <p:ph type="body" sz="quarter" idx="11" hasCustomPrompt="1"/>
          </p:nvPr>
        </p:nvSpPr>
        <p:spPr>
          <a:xfrm>
            <a:off x="457201" y="2290250"/>
            <a:ext cx="3962399" cy="4051284"/>
          </a:xfrm>
          <a:prstGeom prst="rect">
            <a:avLst/>
          </a:prstGeom>
        </p:spPr>
        <p:txBody>
          <a:bodyPr>
            <a:normAutofit/>
          </a:bodyPr>
          <a:lstStyle>
            <a:lvl1pPr>
              <a:buClr>
                <a:srgbClr val="CB251D"/>
              </a:buClr>
              <a:defRPr sz="1600">
                <a:latin typeface="Arial"/>
                <a:cs typeface="Arial"/>
              </a:defRPr>
            </a:lvl1pPr>
          </a:lstStyle>
          <a:p>
            <a:pPr lvl="0"/>
            <a:r>
              <a:rPr lang="en-GB" dirty="0"/>
              <a:t>Click to add text</a:t>
            </a:r>
          </a:p>
        </p:txBody>
      </p:sp>
      <p:sp>
        <p:nvSpPr>
          <p:cNvPr id="6"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7"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2393296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ight side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ext Placeholder 9"/>
          <p:cNvSpPr>
            <a:spLocks noGrp="1"/>
          </p:cNvSpPr>
          <p:nvPr>
            <p:ph type="body" sz="quarter" idx="10" hasCustomPrompt="1"/>
          </p:nvPr>
        </p:nvSpPr>
        <p:spPr>
          <a:xfrm>
            <a:off x="457201" y="1447799"/>
            <a:ext cx="3962399"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10" name="Text Placeholder 11"/>
          <p:cNvSpPr>
            <a:spLocks noGrp="1"/>
          </p:cNvSpPr>
          <p:nvPr>
            <p:ph type="body" sz="quarter" idx="11" hasCustomPrompt="1"/>
          </p:nvPr>
        </p:nvSpPr>
        <p:spPr>
          <a:xfrm>
            <a:off x="4563534" y="1447799"/>
            <a:ext cx="3826933" cy="4800601"/>
          </a:xfrm>
          <a:prstGeom prst="rect">
            <a:avLst/>
          </a:prstGeom>
        </p:spPr>
        <p:txBody>
          <a:bodyPr>
            <a:normAutofit/>
          </a:bodyPr>
          <a:lstStyle>
            <a:lvl1pPr>
              <a:buClr>
                <a:srgbClr val="CB251D"/>
              </a:buClr>
              <a:defRPr sz="1600">
                <a:latin typeface="Arial"/>
                <a:cs typeface="Arial"/>
              </a:defRPr>
            </a:lvl1pPr>
          </a:lstStyle>
          <a:p>
            <a:pPr lvl="0"/>
            <a:r>
              <a:rPr lang="en-GB" dirty="0"/>
              <a:t>Click to add text</a:t>
            </a:r>
          </a:p>
        </p:txBody>
      </p:sp>
      <p:sp>
        <p:nvSpPr>
          <p:cNvPr id="6"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7"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1147042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for Chart or Imag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5"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4249057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for chart or image only (no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141151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3" name="Footer Placeholder 3"/>
          <p:cNvSpPr>
            <a:spLocks noGrp="1"/>
          </p:cNvSpPr>
          <p:nvPr>
            <p:ph type="ftr" sz="quarter" idx="11"/>
          </p:nvPr>
        </p:nvSpPr>
        <p:spPr>
          <a:xfrm>
            <a:off x="3124200" y="6492875"/>
            <a:ext cx="2895600" cy="307975"/>
          </a:xfrm>
          <a:prstGeom prst="rect">
            <a:avLst/>
          </a:prstGeom>
        </p:spPr>
        <p:txBody>
          <a:bodyPr/>
          <a:lstStyle>
            <a:lvl1pPr algn="ctr">
              <a:defRPr sz="1200">
                <a:solidFill>
                  <a:schemeClr val="tx2"/>
                </a:solidFill>
              </a:defRPr>
            </a:lvl1pPr>
          </a:lstStyle>
          <a:p>
            <a:fld id="{ABA1513F-0931-104C-8C71-96A72C5161D2}" type="slidenum">
              <a:rPr lang="en-US" smtClean="0"/>
              <a:t>‹#›</a:t>
            </a:fld>
            <a:endParaRPr lang="en-US" dirty="0"/>
          </a:p>
        </p:txBody>
      </p:sp>
    </p:spTree>
    <p:extLst>
      <p:ext uri="{BB962C8B-B14F-4D97-AF65-F5344CB8AC3E}">
        <p14:creationId xmlns:p14="http://schemas.microsoft.com/office/powerpoint/2010/main" val="120801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1351630"/>
            <a:ext cx="8229600" cy="815419"/>
          </a:xfrm>
          <a:prstGeom prst="rect">
            <a:avLst/>
          </a:prstGeom>
        </p:spPr>
        <p:txBody>
          <a:bodyPr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7" name="Text Placeholder 9"/>
          <p:cNvSpPr>
            <a:spLocks noGrp="1"/>
          </p:cNvSpPr>
          <p:nvPr>
            <p:ph type="body" sz="quarter" idx="10" hasCustomPrompt="1"/>
          </p:nvPr>
        </p:nvSpPr>
        <p:spPr>
          <a:xfrm>
            <a:off x="457201" y="2287057"/>
            <a:ext cx="8078788"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5" name="Footer Placeholder 3"/>
          <p:cNvSpPr>
            <a:spLocks noGrp="1"/>
          </p:cNvSpPr>
          <p:nvPr>
            <p:ph type="ftr" sz="quarter" idx="11"/>
          </p:nvPr>
        </p:nvSpPr>
        <p:spPr>
          <a:xfrm>
            <a:off x="3124200" y="6492875"/>
            <a:ext cx="2895600" cy="307975"/>
          </a:xfrm>
          <a:prstGeom prst="rect">
            <a:avLst/>
          </a:prstGeom>
        </p:spPr>
        <p:txBody>
          <a:bodyPr/>
          <a:lstStyle>
            <a:lvl1pPr algn="ctr">
              <a:defRPr sz="1200">
                <a:solidFill>
                  <a:schemeClr val="tx2"/>
                </a:solidFill>
              </a:defRPr>
            </a:lvl1pPr>
          </a:lstStyle>
          <a:p>
            <a:fld id="{B94C0419-B7D3-4F41-9916-554E464073AD}" type="slidenum">
              <a:rPr lang="en-US" smtClean="0"/>
              <a:t>‹#›</a:t>
            </a:fld>
            <a:endParaRPr lang="en-US" dirty="0"/>
          </a:p>
        </p:txBody>
      </p:sp>
    </p:spTree>
    <p:extLst>
      <p:ext uri="{BB962C8B-B14F-4D97-AF65-F5344CB8AC3E}">
        <p14:creationId xmlns:p14="http://schemas.microsoft.com/office/powerpoint/2010/main" val="148971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 horizontal">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201" y="1609724"/>
            <a:ext cx="8078788" cy="659343"/>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12" name="Text Placeholder 11"/>
          <p:cNvSpPr>
            <a:spLocks noGrp="1"/>
          </p:cNvSpPr>
          <p:nvPr>
            <p:ph type="body" sz="quarter" idx="11" hasCustomPrompt="1"/>
          </p:nvPr>
        </p:nvSpPr>
        <p:spPr>
          <a:xfrm>
            <a:off x="457201" y="2452688"/>
            <a:ext cx="8078788" cy="1749262"/>
          </a:xfrm>
          <a:prstGeom prst="rect">
            <a:avLst/>
          </a:prstGeom>
        </p:spPr>
        <p:txBody>
          <a:bodyPr>
            <a:normAutofit/>
          </a:bodyPr>
          <a:lstStyle>
            <a:lvl1pPr>
              <a:buClr>
                <a:srgbClr val="CB251D"/>
              </a:buClr>
              <a:defRPr sz="1600">
                <a:latin typeface="Arial"/>
                <a:cs typeface="Arial"/>
              </a:defRPr>
            </a:lvl1pPr>
          </a:lstStyle>
          <a:p>
            <a:pPr lvl="0"/>
            <a:r>
              <a:rPr lang="en-GB" dirty="0"/>
              <a:t>Click to edit text</a:t>
            </a:r>
          </a:p>
        </p:txBody>
      </p:sp>
      <p:sp>
        <p:nvSpPr>
          <p:cNvPr id="6" name="Content Placeholder 5"/>
          <p:cNvSpPr>
            <a:spLocks noGrp="1"/>
          </p:cNvSpPr>
          <p:nvPr>
            <p:ph sz="quarter" idx="13" hasCustomPrompt="1"/>
          </p:nvPr>
        </p:nvSpPr>
        <p:spPr>
          <a:xfrm>
            <a:off x="457201" y="4252913"/>
            <a:ext cx="8078788" cy="2054225"/>
          </a:xfrm>
          <a:prstGeom prst="rect">
            <a:avLst/>
          </a:prstGeom>
        </p:spPr>
        <p:txBody>
          <a:bodyPr>
            <a:normAutofit/>
          </a:bodyPr>
          <a:lstStyle>
            <a:lvl4pPr marL="3175" indent="0" algn="l">
              <a:buNone/>
              <a:defRPr sz="1400">
                <a:solidFill>
                  <a:srgbClr val="DA0011"/>
                </a:solidFill>
                <a:latin typeface="Arial"/>
                <a:cs typeface="Arial"/>
              </a:defRPr>
            </a:lvl4pPr>
            <a:lvl5pPr marL="1828800" indent="0">
              <a:buNone/>
              <a:defRPr/>
            </a:lvl5pPr>
          </a:lstStyle>
          <a:p>
            <a:pPr lvl="3"/>
            <a:r>
              <a:rPr lang="en-GB" dirty="0"/>
              <a:t>Fourth level</a:t>
            </a:r>
          </a:p>
        </p:txBody>
      </p:sp>
      <p:sp>
        <p:nvSpPr>
          <p:cNvPr id="7"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8"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6BD8C215-B07D-E246-9FAC-9143434C0215}" type="slidenum">
              <a:rPr lang="en-US" smtClean="0"/>
              <a:t>‹#›</a:t>
            </a:fld>
            <a:endParaRPr lang="en-US" dirty="0"/>
          </a:p>
        </p:txBody>
      </p:sp>
    </p:spTree>
    <p:extLst>
      <p:ext uri="{BB962C8B-B14F-4D97-AF65-F5344CB8AC3E}">
        <p14:creationId xmlns:p14="http://schemas.microsoft.com/office/powerpoint/2010/main" val="156783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vertical">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201" y="1609724"/>
            <a:ext cx="7975600"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12" name="Text Placeholder 11"/>
          <p:cNvSpPr>
            <a:spLocks noGrp="1"/>
          </p:cNvSpPr>
          <p:nvPr>
            <p:ph type="body" sz="quarter" idx="11" hasCustomPrompt="1"/>
          </p:nvPr>
        </p:nvSpPr>
        <p:spPr>
          <a:xfrm>
            <a:off x="457201" y="2452687"/>
            <a:ext cx="3962399" cy="3795713"/>
          </a:xfrm>
          <a:prstGeom prst="rect">
            <a:avLst/>
          </a:prstGeom>
        </p:spPr>
        <p:txBody>
          <a:bodyPr>
            <a:normAutofit/>
          </a:bodyPr>
          <a:lstStyle>
            <a:lvl1pPr>
              <a:buClr>
                <a:srgbClr val="CB251D"/>
              </a:buClr>
              <a:defRPr sz="1600">
                <a:latin typeface="Arial"/>
                <a:cs typeface="Arial"/>
              </a:defRPr>
            </a:lvl1pPr>
          </a:lstStyle>
          <a:p>
            <a:pPr lvl="0"/>
            <a:r>
              <a:rPr lang="en-GB" dirty="0"/>
              <a:t>Click to edit text</a:t>
            </a:r>
          </a:p>
        </p:txBody>
      </p:sp>
      <p:sp>
        <p:nvSpPr>
          <p:cNvPr id="6" name="Content Placeholder 5"/>
          <p:cNvSpPr>
            <a:spLocks noGrp="1"/>
          </p:cNvSpPr>
          <p:nvPr>
            <p:ph sz="quarter" idx="13" hasCustomPrompt="1"/>
          </p:nvPr>
        </p:nvSpPr>
        <p:spPr>
          <a:xfrm>
            <a:off x="4546600" y="2452687"/>
            <a:ext cx="3886202" cy="3795713"/>
          </a:xfrm>
          <a:prstGeom prst="roundRect">
            <a:avLst>
              <a:gd name="adj" fmla="val 3060"/>
            </a:avLst>
          </a:prstGeom>
        </p:spPr>
        <p:txBody>
          <a:bodyPr>
            <a:normAutofit/>
          </a:bodyPr>
          <a:lstStyle>
            <a:lvl4pPr marL="3175" indent="0" algn="l">
              <a:buNone/>
              <a:defRPr sz="1400" baseline="0">
                <a:solidFill>
                  <a:srgbClr val="DA0011"/>
                </a:solidFill>
                <a:latin typeface="Arial"/>
                <a:cs typeface="Arial"/>
              </a:defRPr>
            </a:lvl4pPr>
            <a:lvl5pPr marL="1828800" indent="0">
              <a:buNone/>
              <a:defRPr/>
            </a:lvl5pPr>
          </a:lstStyle>
          <a:p>
            <a:pPr lvl="3"/>
            <a:r>
              <a:rPr lang="en-GB" dirty="0"/>
              <a:t>Paste chart here from ‘design elements’ and then edit the data or insert an image</a:t>
            </a:r>
          </a:p>
        </p:txBody>
      </p:sp>
      <p:sp>
        <p:nvSpPr>
          <p:cNvPr id="7"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8"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156783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201" y="458257"/>
            <a:ext cx="3962399"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12" name="Text Placeholder 11"/>
          <p:cNvSpPr>
            <a:spLocks noGrp="1"/>
          </p:cNvSpPr>
          <p:nvPr>
            <p:ph type="body" sz="quarter" idx="11" hasCustomPrompt="1"/>
          </p:nvPr>
        </p:nvSpPr>
        <p:spPr>
          <a:xfrm>
            <a:off x="457201" y="1312333"/>
            <a:ext cx="3962399" cy="4936067"/>
          </a:xfrm>
          <a:prstGeom prst="rect">
            <a:avLst/>
          </a:prstGeom>
        </p:spPr>
        <p:txBody>
          <a:bodyPr>
            <a:normAutofit/>
          </a:bodyPr>
          <a:lstStyle>
            <a:lvl1pPr>
              <a:buClr>
                <a:srgbClr val="CB251D"/>
              </a:buClr>
              <a:defRPr sz="1600">
                <a:latin typeface="Arial"/>
                <a:cs typeface="Arial"/>
              </a:defRPr>
            </a:lvl1pPr>
          </a:lstStyle>
          <a:p>
            <a:pPr lvl="0"/>
            <a:r>
              <a:rPr lang="en-GB" dirty="0"/>
              <a:t>Click to edit text</a:t>
            </a:r>
          </a:p>
        </p:txBody>
      </p:sp>
      <p:sp>
        <p:nvSpPr>
          <p:cNvPr id="5" name="Content Placeholder 5"/>
          <p:cNvSpPr>
            <a:spLocks noGrp="1"/>
          </p:cNvSpPr>
          <p:nvPr>
            <p:ph sz="quarter" idx="15" hasCustomPrompt="1"/>
          </p:nvPr>
        </p:nvSpPr>
        <p:spPr>
          <a:xfrm>
            <a:off x="4529665" y="458257"/>
            <a:ext cx="3886202" cy="5790143"/>
          </a:xfrm>
          <a:prstGeom prst="roundRect">
            <a:avLst>
              <a:gd name="adj" fmla="val 2942"/>
            </a:avLst>
          </a:prstGeom>
        </p:spPr>
        <p:txBody>
          <a:bodyPr>
            <a:normAutofit/>
          </a:bodyPr>
          <a:lstStyle>
            <a:lvl4pPr marL="3175" indent="0" algn="l">
              <a:buNone/>
              <a:defRPr sz="1400" baseline="0">
                <a:solidFill>
                  <a:srgbClr val="DA0011"/>
                </a:solidFill>
                <a:latin typeface="Arial"/>
                <a:cs typeface="Arial"/>
              </a:defRPr>
            </a:lvl4pPr>
            <a:lvl5pPr marL="1828800" indent="0">
              <a:buNone/>
              <a:defRPr/>
            </a:lvl5pPr>
          </a:lstStyle>
          <a:p>
            <a:pPr lvl="3"/>
            <a:r>
              <a:rPr lang="en-GB" dirty="0"/>
              <a:t>Paste chart here from ‘design elements’ and then edit the data or insert an image</a:t>
            </a:r>
          </a:p>
        </p:txBody>
      </p:sp>
      <p:sp>
        <p:nvSpPr>
          <p:cNvPr id="7"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96361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5"/>
          <p:cNvSpPr>
            <a:spLocks noGrp="1"/>
          </p:cNvSpPr>
          <p:nvPr>
            <p:ph sz="quarter" idx="14" hasCustomPrompt="1"/>
          </p:nvPr>
        </p:nvSpPr>
        <p:spPr>
          <a:xfrm>
            <a:off x="465667" y="1591733"/>
            <a:ext cx="3886202" cy="4656667"/>
          </a:xfrm>
          <a:prstGeom prst="roundRect">
            <a:avLst>
              <a:gd name="adj" fmla="val 2942"/>
            </a:avLst>
          </a:prstGeom>
        </p:spPr>
        <p:txBody>
          <a:bodyPr>
            <a:normAutofit/>
          </a:bodyPr>
          <a:lstStyle>
            <a:lvl4pPr marL="3175" indent="0" algn="l">
              <a:buNone/>
              <a:defRPr sz="1400" baseline="0">
                <a:solidFill>
                  <a:srgbClr val="DA0011"/>
                </a:solidFill>
                <a:latin typeface="Arial"/>
                <a:cs typeface="Arial"/>
              </a:defRPr>
            </a:lvl4pPr>
            <a:lvl5pPr marL="1828800" indent="0">
              <a:buNone/>
              <a:defRPr/>
            </a:lvl5pPr>
          </a:lstStyle>
          <a:p>
            <a:pPr lvl="3"/>
            <a:r>
              <a:rPr lang="en-GB" dirty="0"/>
              <a:t>Paste chart here from ‘design elements’ and then edit the data or insert an image</a:t>
            </a:r>
          </a:p>
        </p:txBody>
      </p:sp>
      <p:sp>
        <p:nvSpPr>
          <p:cNvPr id="5" name="Content Placeholder 5"/>
          <p:cNvSpPr>
            <a:spLocks noGrp="1"/>
          </p:cNvSpPr>
          <p:nvPr>
            <p:ph sz="quarter" idx="15" hasCustomPrompt="1"/>
          </p:nvPr>
        </p:nvSpPr>
        <p:spPr>
          <a:xfrm>
            <a:off x="4529665" y="1591733"/>
            <a:ext cx="3886202" cy="4656667"/>
          </a:xfrm>
          <a:prstGeom prst="roundRect">
            <a:avLst>
              <a:gd name="adj" fmla="val 2942"/>
            </a:avLst>
          </a:prstGeom>
        </p:spPr>
        <p:txBody>
          <a:bodyPr>
            <a:normAutofit/>
          </a:bodyPr>
          <a:lstStyle>
            <a:lvl4pPr marL="3175" indent="0" algn="l">
              <a:buNone/>
              <a:defRPr sz="1400" baseline="0">
                <a:solidFill>
                  <a:srgbClr val="DA0011"/>
                </a:solidFill>
                <a:latin typeface="Arial"/>
                <a:cs typeface="Arial"/>
              </a:defRPr>
            </a:lvl4pPr>
            <a:lvl5pPr marL="1828800" indent="0">
              <a:buNone/>
              <a:defRPr/>
            </a:lvl5pPr>
          </a:lstStyle>
          <a:p>
            <a:pPr lvl="3"/>
            <a:r>
              <a:rPr lang="en-GB" dirty="0"/>
              <a:t>Paste chart here from ‘design elements’ and then edit the data or insert an image</a:t>
            </a:r>
          </a:p>
        </p:txBody>
      </p:sp>
      <p:sp>
        <p:nvSpPr>
          <p:cNvPr id="6"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8" name="Footer Placeholder 3"/>
          <p:cNvSpPr>
            <a:spLocks noGrp="1"/>
          </p:cNvSpPr>
          <p:nvPr>
            <p:ph type="ftr" sz="quarter" idx="16"/>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11325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sz="quarter" idx="13" hasCustomPrompt="1"/>
          </p:nvPr>
        </p:nvSpPr>
        <p:spPr>
          <a:xfrm>
            <a:off x="491067" y="458257"/>
            <a:ext cx="8144933" cy="4960410"/>
          </a:xfrm>
          <a:prstGeom prst="roundRect">
            <a:avLst>
              <a:gd name="adj" fmla="val 2842"/>
            </a:avLst>
          </a:prstGeom>
        </p:spPr>
        <p:txBody>
          <a:bodyPr>
            <a:normAutofit/>
          </a:bodyPr>
          <a:lstStyle>
            <a:lvl4pPr marL="3175" indent="0" algn="l">
              <a:buNone/>
              <a:defRPr sz="1400" baseline="0">
                <a:solidFill>
                  <a:srgbClr val="DA0011"/>
                </a:solidFill>
                <a:latin typeface="Arial"/>
                <a:cs typeface="Arial"/>
              </a:defRPr>
            </a:lvl4pPr>
            <a:lvl5pPr marL="1828800" indent="0">
              <a:buNone/>
              <a:defRPr/>
            </a:lvl5pPr>
          </a:lstStyle>
          <a:p>
            <a:pPr lvl="3"/>
            <a:r>
              <a:rPr lang="en-GB" dirty="0"/>
              <a:t>Paste chart here from ‘design elements’ and then edit the data or insert an image</a:t>
            </a:r>
          </a:p>
        </p:txBody>
      </p:sp>
      <p:sp>
        <p:nvSpPr>
          <p:cNvPr id="5" name="Text Placeholder 9"/>
          <p:cNvSpPr>
            <a:spLocks noGrp="1"/>
          </p:cNvSpPr>
          <p:nvPr>
            <p:ph type="body" sz="quarter" idx="10" hasCustomPrompt="1"/>
          </p:nvPr>
        </p:nvSpPr>
        <p:spPr>
          <a:xfrm>
            <a:off x="491067" y="5504391"/>
            <a:ext cx="8144933" cy="515410"/>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7"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410183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ll Quote1">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1837181" y="2342634"/>
            <a:ext cx="2624835" cy="3921642"/>
          </a:xfrm>
          <a:prstGeom prst="rect">
            <a:avLst/>
          </a:prstGeom>
        </p:spPr>
      </p:pic>
      <p:sp>
        <p:nvSpPr>
          <p:cNvPr id="8" name="Text Placeholder 9"/>
          <p:cNvSpPr>
            <a:spLocks noGrp="1"/>
          </p:cNvSpPr>
          <p:nvPr>
            <p:ph type="body" sz="quarter" idx="10" hasCustomPrompt="1"/>
          </p:nvPr>
        </p:nvSpPr>
        <p:spPr>
          <a:xfrm>
            <a:off x="457201" y="1447799"/>
            <a:ext cx="3962399" cy="793237"/>
          </a:xfrm>
          <a:prstGeom prst="rect">
            <a:avLst/>
          </a:prstGeom>
        </p:spPr>
        <p:txBody>
          <a:bodyPr>
            <a:normAutofit/>
          </a:bodyPr>
          <a:lstStyle>
            <a:lvl1pPr marL="0" indent="0">
              <a:buNone/>
              <a:defRPr sz="2000">
                <a:solidFill>
                  <a:srgbClr val="DA0011"/>
                </a:solidFill>
                <a:latin typeface="Arial"/>
                <a:cs typeface="Arial"/>
              </a:defRPr>
            </a:lvl1pPr>
          </a:lstStyle>
          <a:p>
            <a:pPr lvl="0"/>
            <a:r>
              <a:rPr lang="en-GB" dirty="0"/>
              <a:t>Click to edit text</a:t>
            </a:r>
            <a:endParaRPr lang="en-US" dirty="0"/>
          </a:p>
        </p:txBody>
      </p:sp>
      <p:sp>
        <p:nvSpPr>
          <p:cNvPr id="10" name="Text Placeholder 11"/>
          <p:cNvSpPr>
            <a:spLocks noGrp="1"/>
          </p:cNvSpPr>
          <p:nvPr>
            <p:ph type="body" sz="quarter" idx="11" hasCustomPrompt="1"/>
          </p:nvPr>
        </p:nvSpPr>
        <p:spPr>
          <a:xfrm>
            <a:off x="4563534" y="1447799"/>
            <a:ext cx="3826933" cy="4800601"/>
          </a:xfrm>
          <a:prstGeom prst="rect">
            <a:avLst/>
          </a:prstGeom>
        </p:spPr>
        <p:txBody>
          <a:bodyPr>
            <a:normAutofit/>
          </a:bodyPr>
          <a:lstStyle>
            <a:lvl1pPr>
              <a:buClr>
                <a:srgbClr val="CB251D"/>
              </a:buClr>
              <a:defRPr sz="1600">
                <a:latin typeface="Arial"/>
                <a:cs typeface="Arial"/>
              </a:defRPr>
            </a:lvl1pPr>
          </a:lstStyle>
          <a:p>
            <a:pPr lvl="0"/>
            <a:r>
              <a:rPr lang="en-GB" dirty="0"/>
              <a:t>Click to add text</a:t>
            </a:r>
          </a:p>
        </p:txBody>
      </p:sp>
      <p:sp>
        <p:nvSpPr>
          <p:cNvPr id="13" name="Text Placeholder 12"/>
          <p:cNvSpPr>
            <a:spLocks noGrp="1"/>
          </p:cNvSpPr>
          <p:nvPr>
            <p:ph type="body" sz="quarter" idx="12" hasCustomPrompt="1"/>
          </p:nvPr>
        </p:nvSpPr>
        <p:spPr>
          <a:xfrm>
            <a:off x="1980755" y="2462213"/>
            <a:ext cx="2336800" cy="3362325"/>
          </a:xfrm>
          <a:prstGeom prst="rect">
            <a:avLst/>
          </a:prstGeom>
        </p:spPr>
        <p:txBody>
          <a:bodyPr>
            <a:normAutofit/>
          </a:bodyPr>
          <a:lstStyle>
            <a:lvl1pPr marL="0" indent="0">
              <a:lnSpc>
                <a:spcPts val="2200"/>
              </a:lnSpc>
              <a:buNone/>
              <a:defRPr sz="3200" b="0" baseline="0">
                <a:latin typeface="Hand Of Sean"/>
                <a:cs typeface="Hand Of Sean"/>
              </a:defRPr>
            </a:lvl1pPr>
          </a:lstStyle>
          <a:p>
            <a:r>
              <a:rPr lang="en-US" sz="2000" dirty="0">
                <a:solidFill>
                  <a:srgbClr val="7F7F7F"/>
                </a:solidFill>
              </a:rPr>
              <a:t>“Click to add pull quote text this text can be red or grey”</a:t>
            </a:r>
          </a:p>
        </p:txBody>
      </p:sp>
      <p:sp>
        <p:nvSpPr>
          <p:cNvPr id="9" name="Title 1"/>
          <p:cNvSpPr>
            <a:spLocks noGrp="1"/>
          </p:cNvSpPr>
          <p:nvPr>
            <p:ph type="title" hasCustomPrompt="1"/>
          </p:nvPr>
        </p:nvSpPr>
        <p:spPr>
          <a:xfrm>
            <a:off x="457200" y="482598"/>
            <a:ext cx="8229600" cy="676916"/>
          </a:xfrm>
          <a:prstGeom prst="rect">
            <a:avLst/>
          </a:prstGeom>
        </p:spPr>
        <p:txBody>
          <a:bodyPr wrap="square" anchor="t" anchorCtr="0">
            <a:normAutofit/>
          </a:bodyPr>
          <a:lstStyle>
            <a:lvl1pPr algn="l">
              <a:defRPr sz="4400" b="1">
                <a:solidFill>
                  <a:srgbClr val="DA0011"/>
                </a:solidFill>
                <a:latin typeface="Arial"/>
                <a:cs typeface="Arial"/>
              </a:defRPr>
            </a:lvl1pPr>
          </a:lstStyle>
          <a:p>
            <a:r>
              <a:rPr lang="en-GB" dirty="0"/>
              <a:t>Click to edit title</a:t>
            </a:r>
            <a:endParaRPr lang="en-US" dirty="0"/>
          </a:p>
        </p:txBody>
      </p:sp>
      <p:sp>
        <p:nvSpPr>
          <p:cNvPr id="11" name="Footer Placeholder 3"/>
          <p:cNvSpPr>
            <a:spLocks noGrp="1"/>
          </p:cNvSpPr>
          <p:nvPr>
            <p:ph type="ftr" sz="quarter" idx="14"/>
          </p:nvPr>
        </p:nvSpPr>
        <p:spPr>
          <a:xfrm>
            <a:off x="3124200" y="6492875"/>
            <a:ext cx="2895600" cy="307975"/>
          </a:xfrm>
          <a:prstGeom prst="rect">
            <a:avLst/>
          </a:prstGeom>
        </p:spPr>
        <p:txBody>
          <a:bodyPr/>
          <a:lstStyle>
            <a:lvl1pPr algn="ctr">
              <a:defRPr sz="1200">
                <a:solidFill>
                  <a:schemeClr val="tx2"/>
                </a:solidFill>
              </a:defRPr>
            </a:lvl1pPr>
          </a:lstStyle>
          <a:p>
            <a:fld id="{B4854C2A-836C-E64F-92D6-FE116ABC3A70}" type="slidenum">
              <a:rPr lang="en-US" smtClean="0"/>
              <a:t>‹#›</a:t>
            </a:fld>
            <a:endParaRPr lang="en-US" dirty="0"/>
          </a:p>
        </p:txBody>
      </p:sp>
    </p:spTree>
    <p:extLst>
      <p:ext uri="{BB962C8B-B14F-4D97-AF65-F5344CB8AC3E}">
        <p14:creationId xmlns:p14="http://schemas.microsoft.com/office/powerpoint/2010/main" val="226178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19" name="Title Placeholder 18"/>
          <p:cNvSpPr>
            <a:spLocks noGrp="1"/>
          </p:cNvSpPr>
          <p:nvPr>
            <p:ph type="title"/>
          </p:nvPr>
        </p:nvSpPr>
        <p:spPr>
          <a:xfrm>
            <a:off x="457200" y="465666"/>
            <a:ext cx="8229600" cy="795867"/>
          </a:xfrm>
          <a:prstGeom prst="rect">
            <a:avLst/>
          </a:prstGeom>
        </p:spPr>
        <p:txBody>
          <a:bodyPr vert="horz" lIns="91440" tIns="45720" rIns="91440" bIns="45720" rtlCol="0" anchor="ctr">
            <a:normAutofit/>
          </a:bodyPr>
          <a:lstStyle/>
          <a:p>
            <a:r>
              <a:rPr lang="en-GB" dirty="0"/>
              <a:t>Click to edit title</a:t>
            </a:r>
            <a:endParaRPr lang="en-US" dirty="0"/>
          </a:p>
        </p:txBody>
      </p:sp>
      <p:sp>
        <p:nvSpPr>
          <p:cNvPr id="3" name="Footer Placeholder 3"/>
          <p:cNvSpPr>
            <a:spLocks noGrp="1"/>
          </p:cNvSpPr>
          <p:nvPr>
            <p:ph type="ftr" sz="quarter" idx="3"/>
          </p:nvPr>
        </p:nvSpPr>
        <p:spPr>
          <a:xfrm>
            <a:off x="3124200" y="6492875"/>
            <a:ext cx="2895600" cy="307975"/>
          </a:xfrm>
          <a:prstGeom prst="rect">
            <a:avLst/>
          </a:prstGeom>
        </p:spPr>
        <p:txBody>
          <a:bodyPr/>
          <a:lstStyle>
            <a:lvl1pPr algn="ctr">
              <a:defRPr sz="1200">
                <a:solidFill>
                  <a:schemeClr val="tx2"/>
                </a:solidFill>
              </a:defRPr>
            </a:lvl1pPr>
          </a:lstStyle>
          <a:p>
            <a:fld id="{B7D492CF-BF6B-084B-AEF5-5AC43A7B4717}" type="slidenum">
              <a:rPr lang="en-US" smtClean="0"/>
              <a:pPr/>
              <a:t>‹#›</a:t>
            </a:fld>
            <a:endParaRPr lang="en-US" dirty="0"/>
          </a:p>
        </p:txBody>
      </p:sp>
    </p:spTree>
    <p:extLst>
      <p:ext uri="{BB962C8B-B14F-4D97-AF65-F5344CB8AC3E}">
        <p14:creationId xmlns:p14="http://schemas.microsoft.com/office/powerpoint/2010/main" val="363021527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2" r:id="rId3"/>
    <p:sldLayoutId id="2147483655" r:id="rId4"/>
    <p:sldLayoutId id="2147483654" r:id="rId5"/>
    <p:sldLayoutId id="2147483658" r:id="rId6"/>
    <p:sldLayoutId id="2147483660" r:id="rId7"/>
    <p:sldLayoutId id="2147483661" r:id="rId8"/>
    <p:sldLayoutId id="2147483663" r:id="rId9"/>
    <p:sldLayoutId id="2147483664" r:id="rId10"/>
    <p:sldLayoutId id="2147483665" r:id="rId11"/>
    <p:sldLayoutId id="2147483666" r:id="rId12"/>
    <p:sldLayoutId id="2147483657" r:id="rId13"/>
    <p:sldLayoutId id="2147483659" r:id="rId14"/>
  </p:sldLayoutIdLst>
  <p:hf hdr="0" dt="0"/>
  <p:txStyles>
    <p:titleStyle>
      <a:lvl1pPr algn="l" defTabSz="457200" rtl="0" eaLnBrk="1" latinLnBrk="0" hangingPunct="1">
        <a:lnSpc>
          <a:spcPct val="100000"/>
        </a:lnSpc>
        <a:spcBef>
          <a:spcPct val="0"/>
        </a:spcBef>
        <a:buNone/>
        <a:defRPr sz="4400" b="1" i="0" kern="1200">
          <a:solidFill>
            <a:schemeClr val="accent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Transport User Panel: Train Power Survey</a:t>
            </a:r>
          </a:p>
        </p:txBody>
      </p:sp>
      <p:sp>
        <p:nvSpPr>
          <p:cNvPr id="4" name="Text Placeholder 3"/>
          <p:cNvSpPr>
            <a:spLocks noGrp="1"/>
          </p:cNvSpPr>
          <p:nvPr>
            <p:ph type="body" sz="quarter" idx="12"/>
          </p:nvPr>
        </p:nvSpPr>
        <p:spPr/>
        <p:txBody>
          <a:bodyPr/>
          <a:lstStyle/>
          <a:p>
            <a:r>
              <a:rPr lang="en-US" dirty="0"/>
              <a:t>August 2018</a:t>
            </a:r>
          </a:p>
        </p:txBody>
      </p:sp>
      <p:pic>
        <p:nvPicPr>
          <p:cNvPr id="6" name="Picture Placeholder 5">
            <a:extLst>
              <a:ext uri="{FF2B5EF4-FFF2-40B4-BE49-F238E27FC236}">
                <a16:creationId xmlns:a16="http://schemas.microsoft.com/office/drawing/2014/main" id="{B65BACF0-241C-4F52-92A3-5FE8934CF9BB}"/>
              </a:ext>
            </a:extLst>
          </p:cNvPr>
          <p:cNvPicPr>
            <a:picLocks noGrp="1" noChangeAspect="1"/>
          </p:cNvPicPr>
          <p:nvPr>
            <p:ph type="pic" sz="quarter" idx="13"/>
          </p:nvPr>
        </p:nvPicPr>
        <p:blipFill>
          <a:blip r:embed="rId2"/>
          <a:srcRect t="5099" b="5099"/>
          <a:stretch>
            <a:fillRect/>
          </a:stretch>
        </p:blipFill>
        <p:spPr/>
      </p:pic>
      <p:sp>
        <p:nvSpPr>
          <p:cNvPr id="2" name="Footer Placeholder 1"/>
          <p:cNvSpPr>
            <a:spLocks noGrp="1"/>
          </p:cNvSpPr>
          <p:nvPr>
            <p:ph type="ftr" sz="quarter" idx="14"/>
          </p:nvPr>
        </p:nvSpPr>
        <p:spPr/>
        <p:txBody>
          <a:bodyPr/>
          <a:lstStyle/>
          <a:p>
            <a:fld id="{2C44C0C9-D58C-9F48-B0FD-6C9C68E19010}" type="slidenum">
              <a:rPr lang="en-US" smtClean="0"/>
              <a:t>1</a:t>
            </a:fld>
            <a:endParaRPr lang="en-US" dirty="0"/>
          </a:p>
        </p:txBody>
      </p:sp>
    </p:spTree>
    <p:extLst>
      <p:ext uri="{BB962C8B-B14F-4D97-AF65-F5344CB8AC3E}">
        <p14:creationId xmlns:p14="http://schemas.microsoft.com/office/powerpoint/2010/main" val="175495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1602297"/>
            <a:ext cx="8229599" cy="4273569"/>
          </a:xfrm>
        </p:spPr>
        <p:txBody>
          <a:bodyPr>
            <a:normAutofit/>
          </a:bodyPr>
          <a:lstStyle/>
          <a:p>
            <a:r>
              <a:rPr lang="en-US" sz="1200" dirty="0">
                <a:solidFill>
                  <a:schemeClr val="tx2">
                    <a:lumMod val="50000"/>
                  </a:schemeClr>
                </a:solidFill>
              </a:rPr>
              <a:t>On Friday 6 July Transport Focus sent a survey to their ‘Transport User Panel’ which asked those who had used the national rail network within the last month for their views on the way in which trains are powered. The survey closed on Thursday 2 August. This report presents the survey findings based on 4,145 completed questionnaires. Where figures do not sum to 100 percent this is due to computer rounding.</a:t>
            </a:r>
          </a:p>
          <a:p>
            <a:endParaRPr lang="en-US" sz="1200" dirty="0">
              <a:solidFill>
                <a:schemeClr val="tx2">
                  <a:lumMod val="50000"/>
                </a:schemeClr>
              </a:solidFill>
            </a:endParaRPr>
          </a:p>
          <a:p>
            <a:r>
              <a:rPr lang="en-US" sz="1200" dirty="0">
                <a:solidFill>
                  <a:schemeClr val="tx2">
                    <a:lumMod val="50000"/>
                  </a:schemeClr>
                </a:solidFill>
              </a:rPr>
              <a:t>More than 80 percent of panelists were able to identify whether the last train on which they travelled was electric or diesel-powered.  Only slightly more than one in ten say that they wouldn’t be able to </a:t>
            </a:r>
            <a:r>
              <a:rPr lang="en-US" sz="1200" dirty="0" err="1">
                <a:solidFill>
                  <a:schemeClr val="tx2">
                    <a:lumMod val="50000"/>
                  </a:schemeClr>
                </a:solidFill>
              </a:rPr>
              <a:t>recognise</a:t>
            </a:r>
            <a:r>
              <a:rPr lang="en-US" sz="1200" dirty="0">
                <a:solidFill>
                  <a:schemeClr val="tx2">
                    <a:lumMod val="50000"/>
                  </a:schemeClr>
                </a:solidFill>
              </a:rPr>
              <a:t> how the train was powered at all. As panelists tend to be engaged with rail issues, we would expect this group to be better than the wider train-using public to be able to </a:t>
            </a:r>
            <a:r>
              <a:rPr lang="en-US" sz="1200" dirty="0" err="1">
                <a:solidFill>
                  <a:schemeClr val="tx2">
                    <a:lumMod val="50000"/>
                  </a:schemeClr>
                </a:solidFill>
              </a:rPr>
              <a:t>recognise</a:t>
            </a:r>
            <a:r>
              <a:rPr lang="en-US" sz="1200" dirty="0">
                <a:solidFill>
                  <a:schemeClr val="tx2">
                    <a:lumMod val="50000"/>
                  </a:schemeClr>
                </a:solidFill>
              </a:rPr>
              <a:t> how the train is powered.</a:t>
            </a:r>
          </a:p>
          <a:p>
            <a:endParaRPr lang="en-US" sz="1200" dirty="0">
              <a:solidFill>
                <a:schemeClr val="tx2">
                  <a:lumMod val="50000"/>
                </a:schemeClr>
              </a:solidFill>
            </a:endParaRPr>
          </a:p>
          <a:p>
            <a:r>
              <a:rPr lang="en-US" sz="1200" dirty="0">
                <a:solidFill>
                  <a:schemeClr val="tx2">
                    <a:lumMod val="50000"/>
                  </a:schemeClr>
                </a:solidFill>
              </a:rPr>
              <a:t>More than 90 percent of panelists say that they try to do what they can for the benefit of the environment and almost 80 percent agree that electric trains are better for the environment. However, almost half agree that if the train is on time and comfortable they don’t care how it is powered. </a:t>
            </a:r>
          </a:p>
          <a:p>
            <a:endParaRPr lang="en-US" sz="1200" dirty="0">
              <a:solidFill>
                <a:schemeClr val="tx2">
                  <a:lumMod val="50000"/>
                </a:schemeClr>
              </a:solidFill>
            </a:endParaRPr>
          </a:p>
          <a:p>
            <a:r>
              <a:rPr lang="en-US" sz="1200" dirty="0">
                <a:solidFill>
                  <a:schemeClr val="tx2">
                    <a:lumMod val="50000"/>
                  </a:schemeClr>
                </a:solidFill>
              </a:rPr>
              <a:t>Cheaper fares, greater reliability and frequency, and reduced journey times are most likely to lead to an increased use of trains. Making trains more environmentally friendly is less likely than other factors to have this impact. 16 percent say that they are much more likely to use trains if they were made more environmentally friendly; a slightly higher proportion, 18 percent, say the same if all trains offered free and high quality WIFI.</a:t>
            </a:r>
          </a:p>
          <a:p>
            <a:endParaRPr lang="en-US" sz="1200" dirty="0">
              <a:solidFill>
                <a:schemeClr val="tx2">
                  <a:lumMod val="50000"/>
                </a:schemeClr>
              </a:solidFill>
            </a:endParaRPr>
          </a:p>
          <a:p>
            <a:r>
              <a:rPr lang="en-US" sz="1200" dirty="0">
                <a:solidFill>
                  <a:schemeClr val="tx2">
                    <a:lumMod val="50000"/>
                  </a:schemeClr>
                </a:solidFill>
              </a:rPr>
              <a:t>It would appear therefore that passengers put more importance on the potential operational benefits of electrification (i.e. improved reliability and speed) than they do on </a:t>
            </a:r>
            <a:r>
              <a:rPr lang="en-US" sz="1200">
                <a:solidFill>
                  <a:schemeClr val="tx2">
                    <a:lumMod val="50000"/>
                  </a:schemeClr>
                </a:solidFill>
              </a:rPr>
              <a:t>the positive environmental </a:t>
            </a:r>
            <a:r>
              <a:rPr lang="en-US" sz="1200" dirty="0">
                <a:solidFill>
                  <a:schemeClr val="tx2">
                    <a:lumMod val="50000"/>
                  </a:schemeClr>
                </a:solidFill>
              </a:rPr>
              <a:t>impact of this change.  </a:t>
            </a:r>
          </a:p>
        </p:txBody>
      </p:sp>
      <p:sp>
        <p:nvSpPr>
          <p:cNvPr id="5" name="Title 4"/>
          <p:cNvSpPr>
            <a:spLocks noGrp="1"/>
          </p:cNvSpPr>
          <p:nvPr>
            <p:ph type="title"/>
          </p:nvPr>
        </p:nvSpPr>
        <p:spPr/>
        <p:txBody>
          <a:bodyPr wrap="square">
            <a:normAutofit fontScale="90000"/>
          </a:bodyPr>
          <a:lstStyle/>
          <a:p>
            <a:r>
              <a:rPr lang="en-US" dirty="0"/>
              <a:t>Headline findings</a:t>
            </a:r>
          </a:p>
        </p:txBody>
      </p:sp>
      <p:sp>
        <p:nvSpPr>
          <p:cNvPr id="7" name="Footer Placeholder 1"/>
          <p:cNvSpPr>
            <a:spLocks noGrp="1"/>
          </p:cNvSpPr>
          <p:nvPr>
            <p:ph type="ftr" sz="quarter" idx="14"/>
          </p:nvPr>
        </p:nvSpPr>
        <p:spPr>
          <a:xfrm>
            <a:off x="3124200" y="6492875"/>
            <a:ext cx="2895600" cy="307975"/>
          </a:xfrm>
        </p:spPr>
        <p:txBody>
          <a:bodyPr/>
          <a:lstStyle/>
          <a:p>
            <a:fld id="{2C44C0C9-D58C-9F48-B0FD-6C9C68E19010}" type="slidenum">
              <a:rPr lang="en-US" smtClean="0"/>
              <a:t>2</a:t>
            </a:fld>
            <a:endParaRPr lang="en-US" dirty="0"/>
          </a:p>
        </p:txBody>
      </p:sp>
    </p:spTree>
    <p:extLst>
      <p:ext uri="{BB962C8B-B14F-4D97-AF65-F5344CB8AC3E}">
        <p14:creationId xmlns:p14="http://schemas.microsoft.com/office/powerpoint/2010/main" val="82114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942F-82CB-49EF-9025-FCA5527E8AAA}"/>
              </a:ext>
            </a:extLst>
          </p:cNvPr>
          <p:cNvSpPr>
            <a:spLocks noGrp="1"/>
          </p:cNvSpPr>
          <p:nvPr>
            <p:ph type="title"/>
          </p:nvPr>
        </p:nvSpPr>
        <p:spPr/>
        <p:txBody>
          <a:bodyPr>
            <a:normAutofit fontScale="90000"/>
          </a:bodyPr>
          <a:lstStyle/>
          <a:p>
            <a:r>
              <a:rPr lang="en-GB" dirty="0"/>
              <a:t>Recognising the type of train</a:t>
            </a:r>
          </a:p>
        </p:txBody>
      </p:sp>
      <p:sp>
        <p:nvSpPr>
          <p:cNvPr id="3" name="Footer Placeholder 2">
            <a:extLst>
              <a:ext uri="{FF2B5EF4-FFF2-40B4-BE49-F238E27FC236}">
                <a16:creationId xmlns:a16="http://schemas.microsoft.com/office/drawing/2014/main" id="{1406694E-52D8-447C-88A9-95B227BE07DF}"/>
              </a:ext>
            </a:extLst>
          </p:cNvPr>
          <p:cNvSpPr>
            <a:spLocks noGrp="1"/>
          </p:cNvSpPr>
          <p:nvPr>
            <p:ph type="ftr" sz="quarter" idx="11"/>
          </p:nvPr>
        </p:nvSpPr>
        <p:spPr/>
        <p:txBody>
          <a:bodyPr/>
          <a:lstStyle/>
          <a:p>
            <a:fld id="{ABA1513F-0931-104C-8C71-96A72C5161D2}" type="slidenum">
              <a:rPr lang="en-US" smtClean="0"/>
              <a:t>3</a:t>
            </a:fld>
            <a:endParaRPr lang="en-US" dirty="0"/>
          </a:p>
        </p:txBody>
      </p:sp>
      <p:sp>
        <p:nvSpPr>
          <p:cNvPr id="4" name="Text Placeholder 2">
            <a:extLst>
              <a:ext uri="{FF2B5EF4-FFF2-40B4-BE49-F238E27FC236}">
                <a16:creationId xmlns:a16="http://schemas.microsoft.com/office/drawing/2014/main" id="{B6D3AEFF-3029-4AB5-A176-F89189D90502}"/>
              </a:ext>
            </a:extLst>
          </p:cNvPr>
          <p:cNvSpPr txBox="1">
            <a:spLocks/>
          </p:cNvSpPr>
          <p:nvPr/>
        </p:nvSpPr>
        <p:spPr>
          <a:xfrm>
            <a:off x="457201" y="1349665"/>
            <a:ext cx="8078788" cy="74901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Panelists were generally able to identify whether the last train that they used was electric or diesel-powered. More than 80 percent select one of these options when asked how the train was powered, while only slightly more than one in ten say that wouldn’t be able to tell the difference.</a:t>
            </a:r>
          </a:p>
          <a:p>
            <a:endParaRPr lang="en-US" sz="1400" dirty="0"/>
          </a:p>
        </p:txBody>
      </p:sp>
      <p:sp>
        <p:nvSpPr>
          <p:cNvPr id="6" name="TextBox 5">
            <a:extLst>
              <a:ext uri="{FF2B5EF4-FFF2-40B4-BE49-F238E27FC236}">
                <a16:creationId xmlns:a16="http://schemas.microsoft.com/office/drawing/2014/main" id="{96B56AC0-7CFE-409F-AC5E-B10D3525F326}"/>
              </a:ext>
            </a:extLst>
          </p:cNvPr>
          <p:cNvSpPr txBox="1"/>
          <p:nvPr/>
        </p:nvSpPr>
        <p:spPr>
          <a:xfrm>
            <a:off x="450145" y="6190468"/>
            <a:ext cx="6034545" cy="246221"/>
          </a:xfrm>
          <a:prstGeom prst="rect">
            <a:avLst/>
          </a:prstGeom>
          <a:noFill/>
        </p:spPr>
        <p:txBody>
          <a:bodyPr wrap="square" rtlCol="0">
            <a:spAutoFit/>
          </a:bodyPr>
          <a:lstStyle/>
          <a:p>
            <a:r>
              <a:rPr lang="en-US" sz="1000" dirty="0">
                <a:solidFill>
                  <a:srgbClr val="7F7F7F"/>
                </a:solidFill>
              </a:rPr>
              <a:t>Base: Panelists who have made a journey by train in the last month (4,145)</a:t>
            </a:r>
          </a:p>
        </p:txBody>
      </p:sp>
      <p:graphicFrame>
        <p:nvGraphicFramePr>
          <p:cNvPr id="9" name="Chart 8">
            <a:extLst>
              <a:ext uri="{FF2B5EF4-FFF2-40B4-BE49-F238E27FC236}">
                <a16:creationId xmlns:a16="http://schemas.microsoft.com/office/drawing/2014/main" id="{15847920-9D76-4D40-BC99-85E1D78CCEC2}"/>
              </a:ext>
            </a:extLst>
          </p:cNvPr>
          <p:cNvGraphicFramePr/>
          <p:nvPr>
            <p:extLst>
              <p:ext uri="{D42A27DB-BD31-4B8C-83A1-F6EECF244321}">
                <p14:modId xmlns:p14="http://schemas.microsoft.com/office/powerpoint/2010/main" val="160268648"/>
              </p:ext>
            </p:extLst>
          </p:nvPr>
        </p:nvGraphicFramePr>
        <p:xfrm>
          <a:off x="2567032" y="2802327"/>
          <a:ext cx="4177716" cy="347419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AB82CEB8-76AC-4719-9EE6-9C788ADBA5F8}"/>
              </a:ext>
            </a:extLst>
          </p:cNvPr>
          <p:cNvSpPr txBox="1"/>
          <p:nvPr/>
        </p:nvSpPr>
        <p:spPr>
          <a:xfrm>
            <a:off x="6123963" y="4295164"/>
            <a:ext cx="1937857" cy="276999"/>
          </a:xfrm>
          <a:prstGeom prst="rect">
            <a:avLst/>
          </a:prstGeom>
          <a:noFill/>
        </p:spPr>
        <p:txBody>
          <a:bodyPr wrap="square" rtlCol="0">
            <a:spAutoFit/>
          </a:bodyPr>
          <a:lstStyle/>
          <a:p>
            <a:r>
              <a:rPr lang="en-GB" sz="1200" dirty="0"/>
              <a:t>An electric-powered train</a:t>
            </a:r>
          </a:p>
        </p:txBody>
      </p:sp>
      <p:sp>
        <p:nvSpPr>
          <p:cNvPr id="11" name="TextBox 10">
            <a:extLst>
              <a:ext uri="{FF2B5EF4-FFF2-40B4-BE49-F238E27FC236}">
                <a16:creationId xmlns:a16="http://schemas.microsoft.com/office/drawing/2014/main" id="{E4521973-FB7F-483C-BF83-0EB176E697A1}"/>
              </a:ext>
            </a:extLst>
          </p:cNvPr>
          <p:cNvSpPr txBox="1"/>
          <p:nvPr/>
        </p:nvSpPr>
        <p:spPr>
          <a:xfrm>
            <a:off x="1687580" y="5043183"/>
            <a:ext cx="1937857" cy="276999"/>
          </a:xfrm>
          <a:prstGeom prst="rect">
            <a:avLst/>
          </a:prstGeom>
          <a:noFill/>
        </p:spPr>
        <p:txBody>
          <a:bodyPr wrap="square" rtlCol="0">
            <a:spAutoFit/>
          </a:bodyPr>
          <a:lstStyle/>
          <a:p>
            <a:r>
              <a:rPr lang="en-GB" sz="1200" dirty="0"/>
              <a:t>A diesel-powered train</a:t>
            </a:r>
          </a:p>
        </p:txBody>
      </p:sp>
      <p:sp>
        <p:nvSpPr>
          <p:cNvPr id="12" name="TextBox 11">
            <a:extLst>
              <a:ext uri="{FF2B5EF4-FFF2-40B4-BE49-F238E27FC236}">
                <a16:creationId xmlns:a16="http://schemas.microsoft.com/office/drawing/2014/main" id="{6997CE74-F00A-4979-9ECA-FCCB0D3C1AB3}"/>
              </a:ext>
            </a:extLst>
          </p:cNvPr>
          <p:cNvSpPr txBox="1"/>
          <p:nvPr/>
        </p:nvSpPr>
        <p:spPr>
          <a:xfrm>
            <a:off x="1598103" y="3519551"/>
            <a:ext cx="1937857" cy="276999"/>
          </a:xfrm>
          <a:prstGeom prst="rect">
            <a:avLst/>
          </a:prstGeom>
          <a:noFill/>
        </p:spPr>
        <p:txBody>
          <a:bodyPr wrap="square" rtlCol="0">
            <a:spAutoFit/>
          </a:bodyPr>
          <a:lstStyle/>
          <a:p>
            <a:r>
              <a:rPr lang="en-GB" sz="1200" dirty="0"/>
              <a:t>I don’t recall which it was</a:t>
            </a:r>
          </a:p>
        </p:txBody>
      </p:sp>
      <p:sp>
        <p:nvSpPr>
          <p:cNvPr id="13" name="TextBox 12">
            <a:extLst>
              <a:ext uri="{FF2B5EF4-FFF2-40B4-BE49-F238E27FC236}">
                <a16:creationId xmlns:a16="http://schemas.microsoft.com/office/drawing/2014/main" id="{35AFE598-8D31-487E-B910-22FA83CB6FE5}"/>
              </a:ext>
            </a:extLst>
          </p:cNvPr>
          <p:cNvSpPr txBox="1"/>
          <p:nvPr/>
        </p:nvSpPr>
        <p:spPr>
          <a:xfrm>
            <a:off x="2835481" y="2860403"/>
            <a:ext cx="1669407" cy="461665"/>
          </a:xfrm>
          <a:prstGeom prst="rect">
            <a:avLst/>
          </a:prstGeom>
          <a:noFill/>
        </p:spPr>
        <p:txBody>
          <a:bodyPr wrap="square" rtlCol="0">
            <a:spAutoFit/>
          </a:bodyPr>
          <a:lstStyle/>
          <a:p>
            <a:r>
              <a:rPr lang="en-GB" sz="1200" dirty="0"/>
              <a:t>I wouldn’t be able to tell the difference</a:t>
            </a:r>
          </a:p>
        </p:txBody>
      </p:sp>
      <p:sp>
        <p:nvSpPr>
          <p:cNvPr id="14" name="TextBox 13">
            <a:extLst>
              <a:ext uri="{FF2B5EF4-FFF2-40B4-BE49-F238E27FC236}">
                <a16:creationId xmlns:a16="http://schemas.microsoft.com/office/drawing/2014/main" id="{7331F297-5375-46BE-8573-FB34464E21F4}"/>
              </a:ext>
            </a:extLst>
          </p:cNvPr>
          <p:cNvSpPr txBox="1"/>
          <p:nvPr/>
        </p:nvSpPr>
        <p:spPr>
          <a:xfrm>
            <a:off x="570451" y="2197916"/>
            <a:ext cx="7982125" cy="461665"/>
          </a:xfrm>
          <a:prstGeom prst="rect">
            <a:avLst/>
          </a:prstGeom>
          <a:noFill/>
        </p:spPr>
        <p:txBody>
          <a:bodyPr wrap="square" rtlCol="0">
            <a:spAutoFit/>
          </a:bodyPr>
          <a:lstStyle/>
          <a:p>
            <a:r>
              <a:rPr lang="en-GB" sz="1200" i="1" dirty="0"/>
              <a:t>Thinking about the last time that you made a journey by train and thinking about the train itself, do you recall whether it was..?</a:t>
            </a:r>
          </a:p>
        </p:txBody>
      </p:sp>
    </p:spTree>
    <p:extLst>
      <p:ext uri="{BB962C8B-B14F-4D97-AF65-F5344CB8AC3E}">
        <p14:creationId xmlns:p14="http://schemas.microsoft.com/office/powerpoint/2010/main" val="45567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394068688"/>
              </p:ext>
            </p:extLst>
          </p:nvPr>
        </p:nvGraphicFramePr>
        <p:xfrm>
          <a:off x="837226" y="2248250"/>
          <a:ext cx="7975600" cy="390866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normAutofit fontScale="90000"/>
          </a:bodyPr>
          <a:lstStyle/>
          <a:p>
            <a:r>
              <a:rPr lang="en-US" dirty="0"/>
              <a:t>Attitudes towards train power</a:t>
            </a:r>
          </a:p>
        </p:txBody>
      </p:sp>
      <p:sp>
        <p:nvSpPr>
          <p:cNvPr id="9" name="Footer Placeholder 1"/>
          <p:cNvSpPr>
            <a:spLocks noGrp="1"/>
          </p:cNvSpPr>
          <p:nvPr>
            <p:ph type="ftr" sz="quarter" idx="14"/>
          </p:nvPr>
        </p:nvSpPr>
        <p:spPr>
          <a:xfrm>
            <a:off x="3124200" y="6492875"/>
            <a:ext cx="2895600" cy="307975"/>
          </a:xfrm>
        </p:spPr>
        <p:txBody>
          <a:bodyPr/>
          <a:lstStyle/>
          <a:p>
            <a:fld id="{2C44C0C9-D58C-9F48-B0FD-6C9C68E19010}" type="slidenum">
              <a:rPr lang="en-US" smtClean="0"/>
              <a:t>4</a:t>
            </a:fld>
            <a:endParaRPr lang="en-US" dirty="0"/>
          </a:p>
        </p:txBody>
      </p:sp>
      <p:sp>
        <p:nvSpPr>
          <p:cNvPr id="10" name="TextBox 9">
            <a:extLst>
              <a:ext uri="{FF2B5EF4-FFF2-40B4-BE49-F238E27FC236}">
                <a16:creationId xmlns:a16="http://schemas.microsoft.com/office/drawing/2014/main" id="{1C2A4AC2-4907-4401-9811-94AF3F27DD03}"/>
              </a:ext>
            </a:extLst>
          </p:cNvPr>
          <p:cNvSpPr txBox="1"/>
          <p:nvPr/>
        </p:nvSpPr>
        <p:spPr>
          <a:xfrm>
            <a:off x="450145" y="6190468"/>
            <a:ext cx="6034545" cy="246221"/>
          </a:xfrm>
          <a:prstGeom prst="rect">
            <a:avLst/>
          </a:prstGeom>
          <a:noFill/>
        </p:spPr>
        <p:txBody>
          <a:bodyPr wrap="square" rtlCol="0">
            <a:spAutoFit/>
          </a:bodyPr>
          <a:lstStyle/>
          <a:p>
            <a:r>
              <a:rPr lang="en-US" sz="1000" dirty="0">
                <a:solidFill>
                  <a:srgbClr val="7F7F7F"/>
                </a:solidFill>
              </a:rPr>
              <a:t>Base: Panelists who have made a journey by train in the last month (4,145)</a:t>
            </a:r>
          </a:p>
        </p:txBody>
      </p:sp>
      <p:sp>
        <p:nvSpPr>
          <p:cNvPr id="6" name="TextBox 5">
            <a:extLst>
              <a:ext uri="{FF2B5EF4-FFF2-40B4-BE49-F238E27FC236}">
                <a16:creationId xmlns:a16="http://schemas.microsoft.com/office/drawing/2014/main" id="{31B1BD90-FBC1-4EF4-87F1-DD4171D6905B}"/>
              </a:ext>
            </a:extLst>
          </p:cNvPr>
          <p:cNvSpPr txBox="1"/>
          <p:nvPr/>
        </p:nvSpPr>
        <p:spPr>
          <a:xfrm>
            <a:off x="792760" y="2625754"/>
            <a:ext cx="2344723" cy="461665"/>
          </a:xfrm>
          <a:prstGeom prst="rect">
            <a:avLst/>
          </a:prstGeom>
          <a:noFill/>
        </p:spPr>
        <p:txBody>
          <a:bodyPr wrap="square" rtlCol="0">
            <a:spAutoFit/>
          </a:bodyPr>
          <a:lstStyle/>
          <a:p>
            <a:pPr algn="r"/>
            <a:r>
              <a:rPr lang="en-GB" sz="1200" dirty="0"/>
              <a:t>I try to do what I can for the benefit of the environment</a:t>
            </a:r>
          </a:p>
        </p:txBody>
      </p:sp>
      <p:sp>
        <p:nvSpPr>
          <p:cNvPr id="11" name="TextBox 10">
            <a:extLst>
              <a:ext uri="{FF2B5EF4-FFF2-40B4-BE49-F238E27FC236}">
                <a16:creationId xmlns:a16="http://schemas.microsoft.com/office/drawing/2014/main" id="{0D63027D-FAB7-4987-A319-190310B60DD5}"/>
              </a:ext>
            </a:extLst>
          </p:cNvPr>
          <p:cNvSpPr txBox="1"/>
          <p:nvPr/>
        </p:nvSpPr>
        <p:spPr>
          <a:xfrm>
            <a:off x="794158" y="3315050"/>
            <a:ext cx="2344723" cy="461665"/>
          </a:xfrm>
          <a:prstGeom prst="rect">
            <a:avLst/>
          </a:prstGeom>
          <a:noFill/>
        </p:spPr>
        <p:txBody>
          <a:bodyPr wrap="square" rtlCol="0">
            <a:spAutoFit/>
          </a:bodyPr>
          <a:lstStyle/>
          <a:p>
            <a:pPr algn="r"/>
            <a:r>
              <a:rPr lang="en-GB" sz="1200" dirty="0"/>
              <a:t>Electric trains are better for the environment</a:t>
            </a:r>
          </a:p>
        </p:txBody>
      </p:sp>
      <p:sp>
        <p:nvSpPr>
          <p:cNvPr id="12" name="TextBox 11">
            <a:extLst>
              <a:ext uri="{FF2B5EF4-FFF2-40B4-BE49-F238E27FC236}">
                <a16:creationId xmlns:a16="http://schemas.microsoft.com/office/drawing/2014/main" id="{7D8EDCF7-B053-4CDC-B073-CF3C177A5F3A}"/>
              </a:ext>
            </a:extLst>
          </p:cNvPr>
          <p:cNvSpPr txBox="1"/>
          <p:nvPr/>
        </p:nvSpPr>
        <p:spPr>
          <a:xfrm>
            <a:off x="332699" y="3961003"/>
            <a:ext cx="2813172" cy="461665"/>
          </a:xfrm>
          <a:prstGeom prst="rect">
            <a:avLst/>
          </a:prstGeom>
          <a:noFill/>
        </p:spPr>
        <p:txBody>
          <a:bodyPr wrap="square" rtlCol="0">
            <a:spAutoFit/>
          </a:bodyPr>
          <a:lstStyle/>
          <a:p>
            <a:pPr algn="r"/>
            <a:r>
              <a:rPr lang="en-GB" sz="1200" dirty="0"/>
              <a:t>If the train is on time and comfortable I don’t care how it is powered</a:t>
            </a:r>
          </a:p>
        </p:txBody>
      </p:sp>
      <p:sp>
        <p:nvSpPr>
          <p:cNvPr id="13" name="TextBox 12">
            <a:extLst>
              <a:ext uri="{FF2B5EF4-FFF2-40B4-BE49-F238E27FC236}">
                <a16:creationId xmlns:a16="http://schemas.microsoft.com/office/drawing/2014/main" id="{FDA63AE6-751F-4AE4-BD37-D073F4EE5B10}"/>
              </a:ext>
            </a:extLst>
          </p:cNvPr>
          <p:cNvSpPr txBox="1"/>
          <p:nvPr/>
        </p:nvSpPr>
        <p:spPr>
          <a:xfrm>
            <a:off x="325708" y="4700633"/>
            <a:ext cx="2813172" cy="276999"/>
          </a:xfrm>
          <a:prstGeom prst="rect">
            <a:avLst/>
          </a:prstGeom>
          <a:noFill/>
        </p:spPr>
        <p:txBody>
          <a:bodyPr wrap="square" rtlCol="0">
            <a:spAutoFit/>
          </a:bodyPr>
          <a:lstStyle/>
          <a:p>
            <a:pPr algn="r"/>
            <a:r>
              <a:rPr lang="en-GB" sz="1200" dirty="0"/>
              <a:t>All new trains that are built are electric</a:t>
            </a:r>
          </a:p>
        </p:txBody>
      </p:sp>
      <p:sp>
        <p:nvSpPr>
          <p:cNvPr id="14" name="TextBox 13">
            <a:extLst>
              <a:ext uri="{FF2B5EF4-FFF2-40B4-BE49-F238E27FC236}">
                <a16:creationId xmlns:a16="http://schemas.microsoft.com/office/drawing/2014/main" id="{E62BBC02-A4DE-4811-9791-EC2CCA387C8C}"/>
              </a:ext>
            </a:extLst>
          </p:cNvPr>
          <p:cNvSpPr txBox="1"/>
          <p:nvPr/>
        </p:nvSpPr>
        <p:spPr>
          <a:xfrm>
            <a:off x="334097" y="5262696"/>
            <a:ext cx="2813172" cy="461665"/>
          </a:xfrm>
          <a:prstGeom prst="rect">
            <a:avLst/>
          </a:prstGeom>
          <a:noFill/>
        </p:spPr>
        <p:txBody>
          <a:bodyPr wrap="square" rtlCol="0">
            <a:spAutoFit/>
          </a:bodyPr>
          <a:lstStyle/>
          <a:p>
            <a:pPr algn="r"/>
            <a:r>
              <a:rPr lang="en-GB" sz="1200" dirty="0"/>
              <a:t>Diesel-powered trains are more reliable than electric ones</a:t>
            </a:r>
          </a:p>
        </p:txBody>
      </p:sp>
      <p:sp>
        <p:nvSpPr>
          <p:cNvPr id="15" name="TextBox 14">
            <a:extLst>
              <a:ext uri="{FF2B5EF4-FFF2-40B4-BE49-F238E27FC236}">
                <a16:creationId xmlns:a16="http://schemas.microsoft.com/office/drawing/2014/main" id="{6D6A0C88-24EC-4E39-AA5B-FF638BEEB814}"/>
              </a:ext>
            </a:extLst>
          </p:cNvPr>
          <p:cNvSpPr txBox="1"/>
          <p:nvPr/>
        </p:nvSpPr>
        <p:spPr>
          <a:xfrm>
            <a:off x="570451" y="2265028"/>
            <a:ext cx="7982125" cy="276999"/>
          </a:xfrm>
          <a:prstGeom prst="rect">
            <a:avLst/>
          </a:prstGeom>
          <a:noFill/>
        </p:spPr>
        <p:txBody>
          <a:bodyPr wrap="square" rtlCol="0">
            <a:spAutoFit/>
          </a:bodyPr>
          <a:lstStyle/>
          <a:p>
            <a:r>
              <a:rPr lang="en-GB" sz="1200" i="1" dirty="0"/>
              <a:t>To what extent do you agree or disagree with the following statements?</a:t>
            </a:r>
          </a:p>
        </p:txBody>
      </p:sp>
      <p:sp>
        <p:nvSpPr>
          <p:cNvPr id="16" name="Text Placeholder 2">
            <a:extLst>
              <a:ext uri="{FF2B5EF4-FFF2-40B4-BE49-F238E27FC236}">
                <a16:creationId xmlns:a16="http://schemas.microsoft.com/office/drawing/2014/main" id="{C1869433-CC5E-471E-A956-7AC6D93F2935}"/>
              </a:ext>
            </a:extLst>
          </p:cNvPr>
          <p:cNvSpPr txBox="1">
            <a:spLocks/>
          </p:cNvSpPr>
          <p:nvPr/>
        </p:nvSpPr>
        <p:spPr>
          <a:xfrm>
            <a:off x="457201" y="1349665"/>
            <a:ext cx="8078788" cy="74901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More than 90 percent of Panelists say that they try to act in the interests of the environment and almost 80 percent believe that electric trains are better in this respect.  However, almost a half agree that if the train is on time and comfortable they don’t care how it is powered.</a:t>
            </a:r>
          </a:p>
          <a:p>
            <a:endParaRPr lang="en-US" sz="1400" dirty="0"/>
          </a:p>
        </p:txBody>
      </p:sp>
      <p:sp>
        <p:nvSpPr>
          <p:cNvPr id="17" name="TextBox 16">
            <a:extLst>
              <a:ext uri="{FF2B5EF4-FFF2-40B4-BE49-F238E27FC236}">
                <a16:creationId xmlns:a16="http://schemas.microsoft.com/office/drawing/2014/main" id="{5D079A08-EF48-4D8F-A1A0-D68F2ADB9B69}"/>
              </a:ext>
            </a:extLst>
          </p:cNvPr>
          <p:cNvSpPr txBox="1"/>
          <p:nvPr/>
        </p:nvSpPr>
        <p:spPr>
          <a:xfrm>
            <a:off x="8037439" y="2258037"/>
            <a:ext cx="628006" cy="276999"/>
          </a:xfrm>
          <a:prstGeom prst="rect">
            <a:avLst/>
          </a:prstGeom>
          <a:noFill/>
        </p:spPr>
        <p:txBody>
          <a:bodyPr wrap="square" rtlCol="0">
            <a:spAutoFit/>
          </a:bodyPr>
          <a:lstStyle/>
          <a:p>
            <a:pPr algn="ctr"/>
            <a:r>
              <a:rPr lang="en-GB" sz="1200" dirty="0"/>
              <a:t>Agree</a:t>
            </a:r>
          </a:p>
        </p:txBody>
      </p:sp>
      <p:sp>
        <p:nvSpPr>
          <p:cNvPr id="18" name="TextBox 17">
            <a:extLst>
              <a:ext uri="{FF2B5EF4-FFF2-40B4-BE49-F238E27FC236}">
                <a16:creationId xmlns:a16="http://schemas.microsoft.com/office/drawing/2014/main" id="{6FD47722-1A56-4617-935F-FBA5479920EA}"/>
              </a:ext>
            </a:extLst>
          </p:cNvPr>
          <p:cNvSpPr txBox="1"/>
          <p:nvPr/>
        </p:nvSpPr>
        <p:spPr>
          <a:xfrm>
            <a:off x="8072393" y="2687274"/>
            <a:ext cx="628006" cy="276999"/>
          </a:xfrm>
          <a:prstGeom prst="rect">
            <a:avLst/>
          </a:prstGeom>
          <a:noFill/>
        </p:spPr>
        <p:txBody>
          <a:bodyPr wrap="square" rtlCol="0">
            <a:spAutoFit/>
          </a:bodyPr>
          <a:lstStyle/>
          <a:p>
            <a:pPr algn="ctr"/>
            <a:r>
              <a:rPr lang="en-GB" sz="1200" dirty="0"/>
              <a:t>92%</a:t>
            </a:r>
          </a:p>
        </p:txBody>
      </p:sp>
      <p:sp>
        <p:nvSpPr>
          <p:cNvPr id="19" name="TextBox 18">
            <a:extLst>
              <a:ext uri="{FF2B5EF4-FFF2-40B4-BE49-F238E27FC236}">
                <a16:creationId xmlns:a16="http://schemas.microsoft.com/office/drawing/2014/main" id="{D3D94A51-82D4-400D-9BAF-3BCBA9777664}"/>
              </a:ext>
            </a:extLst>
          </p:cNvPr>
          <p:cNvSpPr txBox="1"/>
          <p:nvPr/>
        </p:nvSpPr>
        <p:spPr>
          <a:xfrm>
            <a:off x="8073791" y="3384959"/>
            <a:ext cx="628006" cy="276999"/>
          </a:xfrm>
          <a:prstGeom prst="rect">
            <a:avLst/>
          </a:prstGeom>
          <a:noFill/>
        </p:spPr>
        <p:txBody>
          <a:bodyPr wrap="square" rtlCol="0">
            <a:spAutoFit/>
          </a:bodyPr>
          <a:lstStyle/>
          <a:p>
            <a:pPr algn="ctr"/>
            <a:r>
              <a:rPr lang="en-GB" sz="1200" dirty="0"/>
              <a:t>77%</a:t>
            </a:r>
          </a:p>
        </p:txBody>
      </p:sp>
      <p:sp>
        <p:nvSpPr>
          <p:cNvPr id="20" name="TextBox 19">
            <a:extLst>
              <a:ext uri="{FF2B5EF4-FFF2-40B4-BE49-F238E27FC236}">
                <a16:creationId xmlns:a16="http://schemas.microsoft.com/office/drawing/2014/main" id="{63718F61-47A6-4A77-B49E-B092610DA87E}"/>
              </a:ext>
            </a:extLst>
          </p:cNvPr>
          <p:cNvSpPr txBox="1"/>
          <p:nvPr/>
        </p:nvSpPr>
        <p:spPr>
          <a:xfrm>
            <a:off x="8073791" y="4039301"/>
            <a:ext cx="628006" cy="276999"/>
          </a:xfrm>
          <a:prstGeom prst="rect">
            <a:avLst/>
          </a:prstGeom>
          <a:noFill/>
        </p:spPr>
        <p:txBody>
          <a:bodyPr wrap="square" rtlCol="0">
            <a:spAutoFit/>
          </a:bodyPr>
          <a:lstStyle/>
          <a:p>
            <a:pPr algn="ctr"/>
            <a:r>
              <a:rPr lang="en-GB" sz="1200" dirty="0"/>
              <a:t>48%</a:t>
            </a:r>
          </a:p>
        </p:txBody>
      </p:sp>
      <p:sp>
        <p:nvSpPr>
          <p:cNvPr id="21" name="TextBox 20">
            <a:extLst>
              <a:ext uri="{FF2B5EF4-FFF2-40B4-BE49-F238E27FC236}">
                <a16:creationId xmlns:a16="http://schemas.microsoft.com/office/drawing/2014/main" id="{FBC77ABD-54F9-482C-98E1-A2C80E88FE1B}"/>
              </a:ext>
            </a:extLst>
          </p:cNvPr>
          <p:cNvSpPr txBox="1"/>
          <p:nvPr/>
        </p:nvSpPr>
        <p:spPr>
          <a:xfrm>
            <a:off x="8073791" y="4702032"/>
            <a:ext cx="628006" cy="276999"/>
          </a:xfrm>
          <a:prstGeom prst="rect">
            <a:avLst/>
          </a:prstGeom>
          <a:noFill/>
        </p:spPr>
        <p:txBody>
          <a:bodyPr wrap="square" rtlCol="0">
            <a:spAutoFit/>
          </a:bodyPr>
          <a:lstStyle/>
          <a:p>
            <a:pPr algn="ctr"/>
            <a:r>
              <a:rPr lang="en-GB" sz="1200" dirty="0"/>
              <a:t>24%</a:t>
            </a:r>
          </a:p>
        </p:txBody>
      </p:sp>
      <p:sp>
        <p:nvSpPr>
          <p:cNvPr id="22" name="TextBox 21">
            <a:extLst>
              <a:ext uri="{FF2B5EF4-FFF2-40B4-BE49-F238E27FC236}">
                <a16:creationId xmlns:a16="http://schemas.microsoft.com/office/drawing/2014/main" id="{8152D9D7-125C-4118-81B4-0F39527ECD48}"/>
              </a:ext>
            </a:extLst>
          </p:cNvPr>
          <p:cNvSpPr txBox="1"/>
          <p:nvPr/>
        </p:nvSpPr>
        <p:spPr>
          <a:xfrm>
            <a:off x="8073791" y="5373152"/>
            <a:ext cx="628006" cy="276999"/>
          </a:xfrm>
          <a:prstGeom prst="rect">
            <a:avLst/>
          </a:prstGeom>
          <a:noFill/>
        </p:spPr>
        <p:txBody>
          <a:bodyPr wrap="square" rtlCol="0">
            <a:spAutoFit/>
          </a:bodyPr>
          <a:lstStyle/>
          <a:p>
            <a:pPr algn="ctr"/>
            <a:r>
              <a:rPr lang="en-GB" sz="1200" dirty="0"/>
              <a:t>8%</a:t>
            </a:r>
          </a:p>
        </p:txBody>
      </p:sp>
    </p:spTree>
    <p:extLst>
      <p:ext uri="{BB962C8B-B14F-4D97-AF65-F5344CB8AC3E}">
        <p14:creationId xmlns:p14="http://schemas.microsoft.com/office/powerpoint/2010/main" val="155787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2BDC1B1-ECF8-4C94-BD28-F019A2989199}"/>
              </a:ext>
            </a:extLst>
          </p:cNvPr>
          <p:cNvSpPr>
            <a:spLocks noGrp="1"/>
          </p:cNvSpPr>
          <p:nvPr>
            <p:ph type="ftr" sz="quarter" idx="11"/>
          </p:nvPr>
        </p:nvSpPr>
        <p:spPr/>
        <p:txBody>
          <a:bodyPr/>
          <a:lstStyle/>
          <a:p>
            <a:fld id="{ABA1513F-0931-104C-8C71-96A72C5161D2}" type="slidenum">
              <a:rPr lang="en-US" smtClean="0"/>
              <a:t>5</a:t>
            </a:fld>
            <a:endParaRPr lang="en-US" dirty="0"/>
          </a:p>
        </p:txBody>
      </p:sp>
      <p:graphicFrame>
        <p:nvGraphicFramePr>
          <p:cNvPr id="6" name="Chart 5">
            <a:extLst>
              <a:ext uri="{FF2B5EF4-FFF2-40B4-BE49-F238E27FC236}">
                <a16:creationId xmlns:a16="http://schemas.microsoft.com/office/drawing/2014/main" id="{2E2AB4BD-614C-457C-857A-97FCC563E8BA}"/>
              </a:ext>
            </a:extLst>
          </p:cNvPr>
          <p:cNvGraphicFramePr/>
          <p:nvPr>
            <p:extLst>
              <p:ext uri="{D42A27DB-BD31-4B8C-83A1-F6EECF244321}">
                <p14:modId xmlns:p14="http://schemas.microsoft.com/office/powerpoint/2010/main" val="1797524057"/>
              </p:ext>
            </p:extLst>
          </p:nvPr>
        </p:nvGraphicFramePr>
        <p:xfrm>
          <a:off x="713063" y="2716767"/>
          <a:ext cx="7759817" cy="3397337"/>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3">
            <a:extLst>
              <a:ext uri="{FF2B5EF4-FFF2-40B4-BE49-F238E27FC236}">
                <a16:creationId xmlns:a16="http://schemas.microsoft.com/office/drawing/2014/main" id="{787FB5B4-6D9C-47B7-96F0-BB23EF3DA4DD}"/>
              </a:ext>
            </a:extLst>
          </p:cNvPr>
          <p:cNvSpPr>
            <a:spLocks noGrp="1"/>
          </p:cNvSpPr>
          <p:nvPr>
            <p:ph type="title"/>
          </p:nvPr>
        </p:nvSpPr>
        <p:spPr>
          <a:xfrm>
            <a:off x="457200" y="482598"/>
            <a:ext cx="8229600" cy="676916"/>
          </a:xfrm>
        </p:spPr>
        <p:txBody>
          <a:bodyPr>
            <a:normAutofit fontScale="90000"/>
          </a:bodyPr>
          <a:lstStyle/>
          <a:p>
            <a:r>
              <a:rPr lang="en-US" dirty="0"/>
              <a:t>Increasing use of train</a:t>
            </a:r>
          </a:p>
        </p:txBody>
      </p:sp>
      <p:sp>
        <p:nvSpPr>
          <p:cNvPr id="8" name="TextBox 7">
            <a:extLst>
              <a:ext uri="{FF2B5EF4-FFF2-40B4-BE49-F238E27FC236}">
                <a16:creationId xmlns:a16="http://schemas.microsoft.com/office/drawing/2014/main" id="{9C5E0E2B-3FB9-449F-A892-E72BD55087C5}"/>
              </a:ext>
            </a:extLst>
          </p:cNvPr>
          <p:cNvSpPr txBox="1"/>
          <p:nvPr/>
        </p:nvSpPr>
        <p:spPr>
          <a:xfrm>
            <a:off x="570451" y="2357307"/>
            <a:ext cx="7982125" cy="276999"/>
          </a:xfrm>
          <a:prstGeom prst="rect">
            <a:avLst/>
          </a:prstGeom>
          <a:noFill/>
        </p:spPr>
        <p:txBody>
          <a:bodyPr wrap="square" rtlCol="0">
            <a:spAutoFit/>
          </a:bodyPr>
          <a:lstStyle/>
          <a:p>
            <a:r>
              <a:rPr lang="en-GB" sz="1200" i="1" dirty="0"/>
              <a:t>To what extent would you be more likely to travel by train if..?</a:t>
            </a:r>
          </a:p>
        </p:txBody>
      </p:sp>
      <p:sp>
        <p:nvSpPr>
          <p:cNvPr id="9" name="Text Placeholder 2">
            <a:extLst>
              <a:ext uri="{FF2B5EF4-FFF2-40B4-BE49-F238E27FC236}">
                <a16:creationId xmlns:a16="http://schemas.microsoft.com/office/drawing/2014/main" id="{11EB87C7-7CA8-47DD-9370-EC9ECC8DF2F2}"/>
              </a:ext>
            </a:extLst>
          </p:cNvPr>
          <p:cNvSpPr txBox="1">
            <a:spLocks/>
          </p:cNvSpPr>
          <p:nvPr/>
        </p:nvSpPr>
        <p:spPr>
          <a:xfrm>
            <a:off x="457201" y="1349665"/>
            <a:ext cx="8078788" cy="100764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Cheaper fares, improved reliability and frequency, and quicker journey times are most likely to lead to increased use of trains. More so than making trains more environmentally friendly. 16 percent of panelists say that they are much more likely to use trains if they are made more environmentally friendly; a slightly larger proportion say the same if all trains were to offer free, high quality, WIFI. </a:t>
            </a:r>
          </a:p>
          <a:p>
            <a:endParaRPr lang="en-US" sz="1400" dirty="0"/>
          </a:p>
        </p:txBody>
      </p:sp>
      <p:sp>
        <p:nvSpPr>
          <p:cNvPr id="10" name="TextBox 9">
            <a:extLst>
              <a:ext uri="{FF2B5EF4-FFF2-40B4-BE49-F238E27FC236}">
                <a16:creationId xmlns:a16="http://schemas.microsoft.com/office/drawing/2014/main" id="{F7280D69-D960-4217-A98C-6489E77AE866}"/>
              </a:ext>
            </a:extLst>
          </p:cNvPr>
          <p:cNvSpPr txBox="1"/>
          <p:nvPr/>
        </p:nvSpPr>
        <p:spPr>
          <a:xfrm>
            <a:off x="450145" y="6190468"/>
            <a:ext cx="6034545" cy="246221"/>
          </a:xfrm>
          <a:prstGeom prst="rect">
            <a:avLst/>
          </a:prstGeom>
          <a:noFill/>
        </p:spPr>
        <p:txBody>
          <a:bodyPr wrap="square" rtlCol="0">
            <a:spAutoFit/>
          </a:bodyPr>
          <a:lstStyle/>
          <a:p>
            <a:r>
              <a:rPr lang="en-US" sz="1000" dirty="0">
                <a:solidFill>
                  <a:srgbClr val="7F7F7F"/>
                </a:solidFill>
              </a:rPr>
              <a:t>Base: Panelists who have made a journey by train in the last month (4,145)</a:t>
            </a:r>
          </a:p>
        </p:txBody>
      </p:sp>
    </p:spTree>
    <p:extLst>
      <p:ext uri="{BB962C8B-B14F-4D97-AF65-F5344CB8AC3E}">
        <p14:creationId xmlns:p14="http://schemas.microsoft.com/office/powerpoint/2010/main" val="355809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765" y="2099353"/>
            <a:ext cx="2878988" cy="1585956"/>
          </a:xfrm>
          <a:prstGeom prst="rect">
            <a:avLst/>
          </a:prstGeom>
        </p:spPr>
      </p:pic>
      <p:sp>
        <p:nvSpPr>
          <p:cNvPr id="4" name="Title 3"/>
          <p:cNvSpPr>
            <a:spLocks noGrp="1"/>
          </p:cNvSpPr>
          <p:nvPr>
            <p:ph type="title"/>
          </p:nvPr>
        </p:nvSpPr>
        <p:spPr>
          <a:xfrm>
            <a:off x="457200" y="532932"/>
            <a:ext cx="8229600" cy="676916"/>
          </a:xfrm>
        </p:spPr>
        <p:txBody>
          <a:bodyPr>
            <a:noAutofit/>
          </a:bodyPr>
          <a:lstStyle/>
          <a:p>
            <a:r>
              <a:rPr lang="en-US" sz="4000" dirty="0"/>
              <a:t>Panelists views on train power</a:t>
            </a:r>
          </a:p>
        </p:txBody>
      </p:sp>
      <p:sp>
        <p:nvSpPr>
          <p:cNvPr id="20" name="Footer Placeholder 1"/>
          <p:cNvSpPr>
            <a:spLocks noGrp="1"/>
          </p:cNvSpPr>
          <p:nvPr>
            <p:ph type="ftr" sz="quarter" idx="14"/>
          </p:nvPr>
        </p:nvSpPr>
        <p:spPr>
          <a:xfrm>
            <a:off x="3124200" y="6492875"/>
            <a:ext cx="2895600" cy="307975"/>
          </a:xfrm>
        </p:spPr>
        <p:txBody>
          <a:bodyPr/>
          <a:lstStyle/>
          <a:p>
            <a:fld id="{2C44C0C9-D58C-9F48-B0FD-6C9C68E19010}" type="slidenum">
              <a:rPr lang="en-US" smtClean="0"/>
              <a:t>6</a:t>
            </a:fld>
            <a:endParaRPr lang="en-US" dirty="0"/>
          </a:p>
        </p:txBody>
      </p:sp>
      <p:sp>
        <p:nvSpPr>
          <p:cNvPr id="30" name="Text Placeholder 2">
            <a:extLst>
              <a:ext uri="{FF2B5EF4-FFF2-40B4-BE49-F238E27FC236}">
                <a16:creationId xmlns:a16="http://schemas.microsoft.com/office/drawing/2014/main" id="{2985D48A-6FD1-4BDD-8077-CB91B1D6FCC3}"/>
              </a:ext>
            </a:extLst>
          </p:cNvPr>
          <p:cNvSpPr txBox="1">
            <a:spLocks/>
          </p:cNvSpPr>
          <p:nvPr/>
        </p:nvSpPr>
        <p:spPr>
          <a:xfrm>
            <a:off x="457201" y="1416777"/>
            <a:ext cx="8078788" cy="59658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Panelists were asked to share any views that they had about the use of electric or diesel trains. A variety of positions were stated.  Some of these are indicated below. </a:t>
            </a:r>
          </a:p>
          <a:p>
            <a:endParaRPr lang="en-US" sz="1400" dirty="0"/>
          </a:p>
        </p:txBody>
      </p:sp>
      <p:pic>
        <p:nvPicPr>
          <p:cNvPr id="31" name="Picture 30">
            <a:extLst>
              <a:ext uri="{FF2B5EF4-FFF2-40B4-BE49-F238E27FC236}">
                <a16:creationId xmlns:a16="http://schemas.microsoft.com/office/drawing/2014/main" id="{D4CD3F40-60B7-4A50-9EEE-784156348B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6387" y="2012034"/>
            <a:ext cx="1956975" cy="1110580"/>
          </a:xfrm>
          <a:prstGeom prst="rect">
            <a:avLst/>
          </a:prstGeom>
        </p:spPr>
      </p:pic>
      <p:sp>
        <p:nvSpPr>
          <p:cNvPr id="32" name="TextBox 31">
            <a:extLst>
              <a:ext uri="{FF2B5EF4-FFF2-40B4-BE49-F238E27FC236}">
                <a16:creationId xmlns:a16="http://schemas.microsoft.com/office/drawing/2014/main" id="{5BC28D09-E151-4AD1-8E8C-BDAD66182CA0}"/>
              </a:ext>
            </a:extLst>
          </p:cNvPr>
          <p:cNvSpPr txBox="1"/>
          <p:nvPr/>
        </p:nvSpPr>
        <p:spPr>
          <a:xfrm>
            <a:off x="3903122" y="2119469"/>
            <a:ext cx="1834740" cy="726355"/>
          </a:xfrm>
          <a:prstGeom prst="rect">
            <a:avLst/>
          </a:prstGeom>
          <a:noFill/>
        </p:spPr>
        <p:txBody>
          <a:bodyPr wrap="square" lIns="108000" rtlCol="0">
            <a:noAutofit/>
          </a:bodyPr>
          <a:lstStyle/>
          <a:p>
            <a:r>
              <a:rPr lang="en-US" sz="1200" dirty="0">
                <a:solidFill>
                  <a:srgbClr val="7F7F7F"/>
                </a:solidFill>
                <a:latin typeface="Hand Of Sean"/>
                <a:cs typeface="Hand Of Sean"/>
              </a:rPr>
              <a:t>“[I have] n</a:t>
            </a:r>
            <a:r>
              <a:rPr lang="en-GB" sz="1200" dirty="0">
                <a:solidFill>
                  <a:srgbClr val="7F7F7F"/>
                </a:solidFill>
                <a:latin typeface="Hand Of Sean"/>
                <a:cs typeface="Hand Of Sean"/>
              </a:rPr>
              <a:t>o preference as there is pollution from generating electricity.  Reliability is important.</a:t>
            </a:r>
            <a:r>
              <a:rPr lang="en-US" sz="1200" dirty="0">
                <a:solidFill>
                  <a:srgbClr val="7F7F7F"/>
                </a:solidFill>
                <a:latin typeface="Hand Of Sean"/>
                <a:cs typeface="Hand Of Sean"/>
              </a:rPr>
              <a:t>”</a:t>
            </a:r>
          </a:p>
        </p:txBody>
      </p:sp>
      <p:pic>
        <p:nvPicPr>
          <p:cNvPr id="33" name="Picture 32">
            <a:extLst>
              <a:ext uri="{FF2B5EF4-FFF2-40B4-BE49-F238E27FC236}">
                <a16:creationId xmlns:a16="http://schemas.microsoft.com/office/drawing/2014/main" id="{A41BB67F-9CF4-4671-B70F-2535685B20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4107" y="4156370"/>
            <a:ext cx="4016623" cy="2075566"/>
          </a:xfrm>
          <a:prstGeom prst="rect">
            <a:avLst/>
          </a:prstGeom>
        </p:spPr>
      </p:pic>
      <p:sp>
        <p:nvSpPr>
          <p:cNvPr id="34" name="TextBox 33">
            <a:extLst>
              <a:ext uri="{FF2B5EF4-FFF2-40B4-BE49-F238E27FC236}">
                <a16:creationId xmlns:a16="http://schemas.microsoft.com/office/drawing/2014/main" id="{A502C22E-0B90-4D82-83DA-7DBF2E3374E7}"/>
              </a:ext>
            </a:extLst>
          </p:cNvPr>
          <p:cNvSpPr txBox="1"/>
          <p:nvPr/>
        </p:nvSpPr>
        <p:spPr>
          <a:xfrm>
            <a:off x="4635109" y="4263805"/>
            <a:ext cx="3724712" cy="1758407"/>
          </a:xfrm>
          <a:prstGeom prst="rect">
            <a:avLst/>
          </a:prstGeom>
          <a:noFill/>
        </p:spPr>
        <p:txBody>
          <a:bodyPr wrap="square" lIns="108000" rtlCol="0">
            <a:noAutofit/>
          </a:bodyPr>
          <a:lstStyle/>
          <a:p>
            <a:r>
              <a:rPr lang="en-US" sz="1200" dirty="0">
                <a:solidFill>
                  <a:srgbClr val="7F7F7F"/>
                </a:solidFill>
                <a:latin typeface="Hand Of Sean"/>
                <a:cs typeface="Hand Of Sean"/>
              </a:rPr>
              <a:t>“</a:t>
            </a:r>
            <a:r>
              <a:rPr lang="en-GB" sz="1200" dirty="0">
                <a:solidFill>
                  <a:srgbClr val="7F7F7F"/>
                </a:solidFill>
                <a:latin typeface="Hand Of Sean"/>
                <a:cs typeface="Hand Of Sean"/>
              </a:rPr>
              <a:t>I was sorry to see the government abandon some of its electrification plans e.g. to Sheffield and Swansea on environmental grounds and for what it means for those cities affected - hybrid trains are for me at best a compromise solution. Other countries have been far more wedded to electrification for many years and it is clear to me that, once it is installed, it is preferable on environmental grounds, cost, wear and tear and journey times.</a:t>
            </a:r>
            <a:r>
              <a:rPr lang="en-US" sz="1200" dirty="0">
                <a:solidFill>
                  <a:srgbClr val="7F7F7F"/>
                </a:solidFill>
                <a:latin typeface="Hand Of Sean"/>
                <a:cs typeface="Hand Of Sean"/>
              </a:rPr>
              <a:t>”</a:t>
            </a:r>
          </a:p>
        </p:txBody>
      </p:sp>
      <p:pic>
        <p:nvPicPr>
          <p:cNvPr id="35" name="Picture 34">
            <a:extLst>
              <a:ext uri="{FF2B5EF4-FFF2-40B4-BE49-F238E27FC236}">
                <a16:creationId xmlns:a16="http://schemas.microsoft.com/office/drawing/2014/main" id="{B7C4B5A0-2B9B-499A-AB87-AFACB7796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4239" y="1944156"/>
            <a:ext cx="2759672" cy="2144565"/>
          </a:xfrm>
          <a:prstGeom prst="rect">
            <a:avLst/>
          </a:prstGeom>
        </p:spPr>
      </p:pic>
      <p:sp>
        <p:nvSpPr>
          <p:cNvPr id="36" name="TextBox 35">
            <a:extLst>
              <a:ext uri="{FF2B5EF4-FFF2-40B4-BE49-F238E27FC236}">
                <a16:creationId xmlns:a16="http://schemas.microsoft.com/office/drawing/2014/main" id="{0B49A922-14C3-498D-A71D-7487C5EF6AA2}"/>
              </a:ext>
            </a:extLst>
          </p:cNvPr>
          <p:cNvSpPr txBox="1"/>
          <p:nvPr/>
        </p:nvSpPr>
        <p:spPr>
          <a:xfrm>
            <a:off x="6074474" y="2051591"/>
            <a:ext cx="2458527" cy="1758407"/>
          </a:xfrm>
          <a:prstGeom prst="rect">
            <a:avLst/>
          </a:prstGeom>
          <a:noFill/>
        </p:spPr>
        <p:txBody>
          <a:bodyPr wrap="square" lIns="108000" rtlCol="0">
            <a:noAutofit/>
          </a:bodyPr>
          <a:lstStyle/>
          <a:p>
            <a:r>
              <a:rPr lang="en-US" sz="1200" dirty="0">
                <a:solidFill>
                  <a:srgbClr val="7F7F7F"/>
                </a:solidFill>
                <a:latin typeface="Hand Of Sean"/>
                <a:cs typeface="Hand Of Sean"/>
              </a:rPr>
              <a:t>“</a:t>
            </a:r>
            <a:r>
              <a:rPr lang="en-GB" sz="1200" dirty="0">
                <a:solidFill>
                  <a:srgbClr val="7F7F7F"/>
                </a:solidFill>
                <a:latin typeface="Hand Of Sean"/>
                <a:cs typeface="Hand Of Sean"/>
              </a:rPr>
              <a:t>Diesel is necessary where routes are not electrified however, they should be much cleaner. Battery, hybrid, bi-mode tech is an expensive sticking plaster to mitigate failed electrification programmes. I also don't believe their whole life environmental impact is any better than modern diesel.</a:t>
            </a:r>
            <a:r>
              <a:rPr lang="en-US" sz="1200" dirty="0">
                <a:solidFill>
                  <a:srgbClr val="7F7F7F"/>
                </a:solidFill>
                <a:latin typeface="Hand Of Sean"/>
                <a:cs typeface="Hand Of Sean"/>
              </a:rPr>
              <a:t>”</a:t>
            </a:r>
          </a:p>
        </p:txBody>
      </p:sp>
      <p:pic>
        <p:nvPicPr>
          <p:cNvPr id="37" name="Picture 36">
            <a:extLst>
              <a:ext uri="{FF2B5EF4-FFF2-40B4-BE49-F238E27FC236}">
                <a16:creationId xmlns:a16="http://schemas.microsoft.com/office/drawing/2014/main" id="{6694DBC4-48B3-43BC-914A-C42C906C6C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665" y="4186964"/>
            <a:ext cx="3471995" cy="2199537"/>
          </a:xfrm>
          <a:prstGeom prst="rect">
            <a:avLst/>
          </a:prstGeom>
        </p:spPr>
      </p:pic>
      <p:sp>
        <p:nvSpPr>
          <p:cNvPr id="38" name="TextBox 37">
            <a:extLst>
              <a:ext uri="{FF2B5EF4-FFF2-40B4-BE49-F238E27FC236}">
                <a16:creationId xmlns:a16="http://schemas.microsoft.com/office/drawing/2014/main" id="{F9AAE154-4E12-4A3D-9884-16C6502D1D68}"/>
              </a:ext>
            </a:extLst>
          </p:cNvPr>
          <p:cNvSpPr txBox="1"/>
          <p:nvPr/>
        </p:nvSpPr>
        <p:spPr>
          <a:xfrm>
            <a:off x="571120" y="4375026"/>
            <a:ext cx="3135038" cy="1241087"/>
          </a:xfrm>
          <a:prstGeom prst="rect">
            <a:avLst/>
          </a:prstGeom>
          <a:noFill/>
        </p:spPr>
        <p:txBody>
          <a:bodyPr wrap="square" lIns="108000" rtlCol="0">
            <a:noAutofit/>
          </a:bodyPr>
          <a:lstStyle/>
          <a:p>
            <a:r>
              <a:rPr lang="en-US" sz="1200" dirty="0">
                <a:solidFill>
                  <a:srgbClr val="7F7F7F"/>
                </a:solidFill>
                <a:latin typeface="Hand Of Sean"/>
                <a:cs typeface="Hand Of Sean"/>
              </a:rPr>
              <a:t>“</a:t>
            </a:r>
            <a:r>
              <a:rPr lang="en-GB" sz="1200" dirty="0">
                <a:solidFill>
                  <a:srgbClr val="7F7F7F"/>
                </a:solidFill>
                <a:latin typeface="Hand Of Sean"/>
                <a:cs typeface="Hand Of Sean"/>
              </a:rPr>
              <a:t>The greatest problem with electrics is inflexibility when line problems arise. Diesel and Bi-mode can possibly be diverted to non electrified routes whereas of course electrics cannot. I would like to see studies made comparing the environmental impact of ultra low emission diesels against the generation of the large quantity of electricity needed for our, hopefully, expanding rail network.</a:t>
            </a:r>
            <a:r>
              <a:rPr lang="en-US" sz="1200" dirty="0">
                <a:solidFill>
                  <a:srgbClr val="7F7F7F"/>
                </a:solidFill>
                <a:latin typeface="Hand Of Sean"/>
                <a:cs typeface="Hand Of Sean"/>
              </a:rPr>
              <a:t>”</a:t>
            </a:r>
          </a:p>
        </p:txBody>
      </p:sp>
      <p:pic>
        <p:nvPicPr>
          <p:cNvPr id="15" name="Picture 14">
            <a:extLst>
              <a:ext uri="{FF2B5EF4-FFF2-40B4-BE49-F238E27FC236}">
                <a16:creationId xmlns:a16="http://schemas.microsoft.com/office/drawing/2014/main" id="{9A19C861-B2FC-411C-86E1-0E9FAEE91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4662" y="3201017"/>
            <a:ext cx="1956975" cy="916088"/>
          </a:xfrm>
          <a:prstGeom prst="rect">
            <a:avLst/>
          </a:prstGeom>
        </p:spPr>
      </p:pic>
      <p:sp>
        <p:nvSpPr>
          <p:cNvPr id="17" name="TextBox 16">
            <a:extLst>
              <a:ext uri="{FF2B5EF4-FFF2-40B4-BE49-F238E27FC236}">
                <a16:creationId xmlns:a16="http://schemas.microsoft.com/office/drawing/2014/main" id="{63753AE6-A445-48C9-A8D8-2E22B03AE418}"/>
              </a:ext>
            </a:extLst>
          </p:cNvPr>
          <p:cNvSpPr txBox="1"/>
          <p:nvPr/>
        </p:nvSpPr>
        <p:spPr>
          <a:xfrm>
            <a:off x="3591397" y="3276329"/>
            <a:ext cx="1834740" cy="726355"/>
          </a:xfrm>
          <a:prstGeom prst="rect">
            <a:avLst/>
          </a:prstGeom>
          <a:noFill/>
        </p:spPr>
        <p:txBody>
          <a:bodyPr wrap="square" lIns="108000" rtlCol="0">
            <a:noAutofit/>
          </a:bodyPr>
          <a:lstStyle/>
          <a:p>
            <a:r>
              <a:rPr lang="en-US" sz="1200" dirty="0">
                <a:solidFill>
                  <a:srgbClr val="7F7F7F"/>
                </a:solidFill>
                <a:latin typeface="Hand Of Sean"/>
                <a:cs typeface="Hand Of Sean"/>
              </a:rPr>
              <a:t>“</a:t>
            </a:r>
            <a:r>
              <a:rPr lang="en-GB" sz="1200" dirty="0">
                <a:solidFill>
                  <a:srgbClr val="7F7F7F"/>
                </a:solidFill>
                <a:latin typeface="Hand Of Sean"/>
                <a:cs typeface="Hand Of Sean"/>
              </a:rPr>
              <a:t>I prefer electric trains, they're quieter and more environmentally friendly.</a:t>
            </a:r>
            <a:r>
              <a:rPr lang="en-US" sz="1200" dirty="0">
                <a:solidFill>
                  <a:srgbClr val="7F7F7F"/>
                </a:solidFill>
                <a:latin typeface="Hand Of Sean"/>
                <a:cs typeface="Hand Of Sean"/>
              </a:rPr>
              <a:t>”</a:t>
            </a:r>
          </a:p>
        </p:txBody>
      </p:sp>
      <p:sp>
        <p:nvSpPr>
          <p:cNvPr id="19" name="TextBox 18">
            <a:extLst>
              <a:ext uri="{FF2B5EF4-FFF2-40B4-BE49-F238E27FC236}">
                <a16:creationId xmlns:a16="http://schemas.microsoft.com/office/drawing/2014/main" id="{3AFC6028-5156-4A43-8EB4-578A75E83BF7}"/>
              </a:ext>
            </a:extLst>
          </p:cNvPr>
          <p:cNvSpPr txBox="1"/>
          <p:nvPr/>
        </p:nvSpPr>
        <p:spPr>
          <a:xfrm>
            <a:off x="688861" y="2195679"/>
            <a:ext cx="2560030" cy="1220898"/>
          </a:xfrm>
          <a:prstGeom prst="rect">
            <a:avLst/>
          </a:prstGeom>
          <a:noFill/>
        </p:spPr>
        <p:txBody>
          <a:bodyPr wrap="square" lIns="108000" rtlCol="0">
            <a:noAutofit/>
          </a:bodyPr>
          <a:lstStyle/>
          <a:p>
            <a:r>
              <a:rPr lang="en-US" sz="1200" dirty="0">
                <a:solidFill>
                  <a:srgbClr val="7F7F7F"/>
                </a:solidFill>
                <a:latin typeface="Hand Of Sean"/>
                <a:cs typeface="Hand Of Sean"/>
              </a:rPr>
              <a:t>“</a:t>
            </a:r>
            <a:r>
              <a:rPr lang="en-GB" sz="1200" dirty="0">
                <a:solidFill>
                  <a:srgbClr val="7F7F7F"/>
                </a:solidFill>
                <a:latin typeface="Hand Of Sean"/>
                <a:cs typeface="Hand Of Sean"/>
              </a:rPr>
              <a:t>Electric trains are ok until they fail or the supplies fail – then you need a diesel to drag them out of the way. New trains should have the option to be self propelled in the event of supply failures.</a:t>
            </a:r>
            <a:r>
              <a:rPr lang="en-US" sz="1200" dirty="0">
                <a:solidFill>
                  <a:srgbClr val="7F7F7F"/>
                </a:solidFill>
                <a:latin typeface="Hand Of Sean"/>
                <a:cs typeface="Hand Of Sean"/>
              </a:rPr>
              <a:t>”</a:t>
            </a:r>
          </a:p>
        </p:txBody>
      </p:sp>
    </p:spTree>
    <p:extLst>
      <p:ext uri="{BB962C8B-B14F-4D97-AF65-F5344CB8AC3E}">
        <p14:creationId xmlns:p14="http://schemas.microsoft.com/office/powerpoint/2010/main" val="182477320"/>
      </p:ext>
    </p:extLst>
  </p:cSld>
  <p:clrMapOvr>
    <a:masterClrMapping/>
  </p:clrMapOvr>
</p:sld>
</file>

<file path=ppt/theme/theme1.xml><?xml version="1.0" encoding="utf-8"?>
<a:theme xmlns:a="http://schemas.openxmlformats.org/drawingml/2006/main" name="TF Powerpoint template">
  <a:themeElements>
    <a:clrScheme name="Transport Focus Colours 1">
      <a:dk1>
        <a:srgbClr val="2C2227"/>
      </a:dk1>
      <a:lt1>
        <a:sysClr val="window" lastClr="FFFFFF"/>
      </a:lt1>
      <a:dk2>
        <a:srgbClr val="747474"/>
      </a:dk2>
      <a:lt2>
        <a:srgbClr val="FFFFFF"/>
      </a:lt2>
      <a:accent1>
        <a:srgbClr val="CC0A20"/>
      </a:accent1>
      <a:accent2>
        <a:srgbClr val="0C68A0"/>
      </a:accent2>
      <a:accent3>
        <a:srgbClr val="EE7F08"/>
      </a:accent3>
      <a:accent4>
        <a:srgbClr val="64130A"/>
      </a:accent4>
      <a:accent5>
        <a:srgbClr val="9AA806"/>
      </a:accent5>
      <a:accent6>
        <a:srgbClr val="D0C7B4"/>
      </a:accent6>
      <a:hlink>
        <a:srgbClr val="EBC408"/>
      </a:hlink>
      <a:folHlink>
        <a:srgbClr val="54115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F Powerpoint template design elements (008).pptx" id="{02847E76-69B7-4CA2-A4D0-69DEFC7BDACC}" vid="{B02D62FA-56A1-4A5D-8DC6-2C477A0169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Activity xmlns="0b56699a-e0a6-47bf-83d2-d089636a52d0">Administration</Project_x0020_Activ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53BD1965D5D445864A8F541A0EE188" ma:contentTypeVersion="5" ma:contentTypeDescription="Create a new document." ma:contentTypeScope="" ma:versionID="28b59119183faf8d4b9dbcbfcab1288e">
  <xsd:schema xmlns:xsd="http://www.w3.org/2001/XMLSchema" xmlns:xs="http://www.w3.org/2001/XMLSchema" xmlns:p="http://schemas.microsoft.com/office/2006/metadata/properties" xmlns:ns2="0b56699a-e0a6-47bf-83d2-d089636a52d0" targetNamespace="http://schemas.microsoft.com/office/2006/metadata/properties" ma:root="true" ma:fieldsID="c2a1bf5b1a3362e70b79c851b7761f7d" ns2:_="">
    <xsd:import namespace="0b56699a-e0a6-47bf-83d2-d089636a52d0"/>
    <xsd:element name="properties">
      <xsd:complexType>
        <xsd:sequence>
          <xsd:element name="documentManagement">
            <xsd:complexType>
              <xsd:all>
                <xsd:element ref="ns2:Project_x0020_Activity"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6699a-e0a6-47bf-83d2-d089636a52d0" elementFormDefault="qualified">
    <xsd:import namespace="http://schemas.microsoft.com/office/2006/documentManagement/types"/>
    <xsd:import namespace="http://schemas.microsoft.com/office/infopath/2007/PartnerControls"/>
    <xsd:element name="Project_x0020_Activity" ma:index="8" nillable="true" ma:displayName="Project Activity" ma:default="Administration" ma:format="Dropdown" ma:internalName="Project_x0020_Activity" ma:readOnly="false">
      <xsd:simpleType>
        <xsd:restriction base="dms:Choice">
          <xsd:enumeration value="Administration"/>
          <xsd:enumeration value="Procurement"/>
          <xsd:enumeration value="Fieldwork"/>
          <xsd:enumeration value="Report, Presentation &amp; Briefing"/>
          <xsd:enumeration value="Set up"/>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637B42-B238-4A2A-BAA6-8B158DCA4DEA}">
  <ds:schemaRefs>
    <ds:schemaRef ds:uri="http://purl.org/dc/elements/1.1/"/>
    <ds:schemaRef ds:uri="http://schemas.microsoft.com/office/2006/metadata/properties"/>
    <ds:schemaRef ds:uri="http://www.w3.org/XML/1998/namespace"/>
    <ds:schemaRef ds:uri="http://purl.org/dc/terms/"/>
    <ds:schemaRef ds:uri="http://purl.org/dc/dcmitype/"/>
    <ds:schemaRef ds:uri="0b56699a-e0a6-47bf-83d2-d089636a52d0"/>
    <ds:schemaRef ds:uri="http://schemas.openxmlformats.org/package/2006/metadata/core-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677E5BC3-2A9D-443A-A3B9-BAB8E2A692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6699a-e0a6-47bf-83d2-d089636a52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9E7598-496B-4FE1-8BAB-2271EC9AE5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 Powerpoint template design elements</Template>
  <TotalTime>316</TotalTime>
  <Words>1053</Words>
  <Application>Microsoft Office PowerPoint</Application>
  <PresentationFormat>On-screen Show (4:3)</PresentationFormat>
  <Paragraphs>54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Bold</vt:lpstr>
      <vt:lpstr>Calibri</vt:lpstr>
      <vt:lpstr>Hand Of Sean</vt:lpstr>
      <vt:lpstr>TF Powerpoint template</vt:lpstr>
      <vt:lpstr>PowerPoint Presentation</vt:lpstr>
      <vt:lpstr>Headline findings</vt:lpstr>
      <vt:lpstr>Recognising the type of train</vt:lpstr>
      <vt:lpstr>Attitudes towards train power</vt:lpstr>
      <vt:lpstr>Increasing use of train</vt:lpstr>
      <vt:lpstr>Panelists views on train power</vt:lpstr>
    </vt:vector>
  </TitlesOfParts>
  <Company>TU ink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Toby Cotton</dc:creator>
  <cp:lastModifiedBy>Toby Cotton</cp:lastModifiedBy>
  <cp:revision>54</cp:revision>
  <cp:lastPrinted>2017-11-09T11:45:19Z</cp:lastPrinted>
  <dcterms:created xsi:type="dcterms:W3CDTF">2018-07-06T11:48:50Z</dcterms:created>
  <dcterms:modified xsi:type="dcterms:W3CDTF">2019-06-28T13:53:13Z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0x010100F353BD1965D5D445864A8F541A0EE188</vt:lpwstr>
  </property>
</Properties>
</file>