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67"/>
  </p:notesMasterIdLst>
  <p:handoutMasterIdLst>
    <p:handoutMasterId r:id="rId68"/>
  </p:handoutMasterIdLst>
  <p:sldIdLst>
    <p:sldId id="359" r:id="rId7"/>
    <p:sldId id="344" r:id="rId8"/>
    <p:sldId id="859" r:id="rId9"/>
    <p:sldId id="849" r:id="rId10"/>
    <p:sldId id="850" r:id="rId11"/>
    <p:sldId id="851" r:id="rId12"/>
    <p:sldId id="860" r:id="rId13"/>
    <p:sldId id="861" r:id="rId14"/>
    <p:sldId id="862" r:id="rId15"/>
    <p:sldId id="852" r:id="rId16"/>
    <p:sldId id="853" r:id="rId17"/>
    <p:sldId id="857" r:id="rId18"/>
    <p:sldId id="854" r:id="rId19"/>
    <p:sldId id="855" r:id="rId20"/>
    <p:sldId id="856" r:id="rId21"/>
    <p:sldId id="858" r:id="rId22"/>
    <p:sldId id="804" r:id="rId23"/>
    <p:sldId id="803" r:id="rId24"/>
    <p:sldId id="842" r:id="rId25"/>
    <p:sldId id="829" r:id="rId26"/>
    <p:sldId id="821" r:id="rId27"/>
    <p:sldId id="825" r:id="rId28"/>
    <p:sldId id="802" r:id="rId29"/>
    <p:sldId id="805" r:id="rId30"/>
    <p:sldId id="806" r:id="rId31"/>
    <p:sldId id="807" r:id="rId32"/>
    <p:sldId id="808" r:id="rId33"/>
    <p:sldId id="809" r:id="rId34"/>
    <p:sldId id="810" r:id="rId35"/>
    <p:sldId id="812" r:id="rId36"/>
    <p:sldId id="811" r:id="rId37"/>
    <p:sldId id="813" r:id="rId38"/>
    <p:sldId id="814" r:id="rId39"/>
    <p:sldId id="815" r:id="rId40"/>
    <p:sldId id="816" r:id="rId41"/>
    <p:sldId id="817" r:id="rId42"/>
    <p:sldId id="818" r:id="rId43"/>
    <p:sldId id="819" r:id="rId44"/>
    <p:sldId id="822" r:id="rId45"/>
    <p:sldId id="820" r:id="rId46"/>
    <p:sldId id="824" r:id="rId47"/>
    <p:sldId id="843" r:id="rId48"/>
    <p:sldId id="823" r:id="rId49"/>
    <p:sldId id="839" r:id="rId50"/>
    <p:sldId id="840" r:id="rId51"/>
    <p:sldId id="841" r:id="rId52"/>
    <p:sldId id="827" r:id="rId53"/>
    <p:sldId id="828" r:id="rId54"/>
    <p:sldId id="844" r:id="rId55"/>
    <p:sldId id="830" r:id="rId56"/>
    <p:sldId id="832" r:id="rId57"/>
    <p:sldId id="834" r:id="rId58"/>
    <p:sldId id="835" r:id="rId59"/>
    <p:sldId id="836" r:id="rId60"/>
    <p:sldId id="837" r:id="rId61"/>
    <p:sldId id="838" r:id="rId62"/>
    <p:sldId id="845" r:id="rId63"/>
    <p:sldId id="846" r:id="rId64"/>
    <p:sldId id="847" r:id="rId65"/>
    <p:sldId id="848" r:id="rId66"/>
  </p:sldIdLst>
  <p:sldSz cx="9144000" cy="6858000" type="screen4x3"/>
  <p:notesSz cx="6724650" cy="987425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1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808080"/>
    <a:srgbClr val="CECEEF"/>
    <a:srgbClr val="7F7F7F"/>
    <a:srgbClr val="BCBCDC"/>
    <a:srgbClr val="B0D4D8"/>
    <a:srgbClr val="ED1C24"/>
    <a:srgbClr val="C0C0C0"/>
    <a:srgbClr val="FFFFFF"/>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1285" autoAdjust="0"/>
    <p:restoredTop sz="96203" autoAdjust="0"/>
  </p:normalViewPr>
  <p:slideViewPr>
    <p:cSldViewPr snapToGrid="0">
      <p:cViewPr varScale="1">
        <p:scale>
          <a:sx n="117" d="100"/>
          <a:sy n="117" d="100"/>
        </p:scale>
        <p:origin x="235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notesViewPr>
    <p:cSldViewPr snapToGrid="0">
      <p:cViewPr varScale="1">
        <p:scale>
          <a:sx n="80" d="100"/>
          <a:sy n="80" d="100"/>
        </p:scale>
        <p:origin x="-1974" y="-78"/>
      </p:cViewPr>
      <p:guideLst>
        <p:guide orient="horz" pos="3110"/>
        <p:guide pos="21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Any item</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c:v>
                </c:pt>
                <c:pt idx="1">
                  <c:v>Euston</c:v>
                </c:pt>
                <c:pt idx="2">
                  <c:v>King's Cross</c:v>
                </c:pt>
                <c:pt idx="3">
                  <c:v>Paddington </c:v>
                </c:pt>
              </c:strCache>
            </c:strRef>
          </c:cat>
          <c:val>
            <c:numRef>
              <c:f>Sheet1!$B$2:$B$5</c:f>
              <c:numCache>
                <c:formatCode>General</c:formatCode>
                <c:ptCount val="4"/>
                <c:pt idx="0">
                  <c:v>0.87</c:v>
                </c:pt>
                <c:pt idx="1">
                  <c:v>0.88400000000000001</c:v>
                </c:pt>
                <c:pt idx="2">
                  <c:v>0.88</c:v>
                </c:pt>
                <c:pt idx="3">
                  <c:v>0.84599999999999997</c:v>
                </c:pt>
              </c:numCache>
            </c:numRef>
          </c:val>
        </c:ser>
        <c:ser>
          <c:idx val="1"/>
          <c:order val="1"/>
          <c:tx>
            <c:strRef>
              <c:f>Sheet1!$C$1</c:f>
              <c:strCache>
                <c:ptCount val="1"/>
                <c:pt idx="0">
                  <c:v>No item</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c:v>
                </c:pt>
                <c:pt idx="1">
                  <c:v>Euston</c:v>
                </c:pt>
                <c:pt idx="2">
                  <c:v>King's Cross</c:v>
                </c:pt>
                <c:pt idx="3">
                  <c:v>Paddington </c:v>
                </c:pt>
              </c:strCache>
            </c:strRef>
          </c:cat>
          <c:val>
            <c:numRef>
              <c:f>Sheet1!$C$2:$C$5</c:f>
              <c:numCache>
                <c:formatCode>General</c:formatCode>
                <c:ptCount val="4"/>
                <c:pt idx="0">
                  <c:v>0.13</c:v>
                </c:pt>
                <c:pt idx="1">
                  <c:v>0.11600000000000001</c:v>
                </c:pt>
                <c:pt idx="2">
                  <c:v>0.12</c:v>
                </c:pt>
                <c:pt idx="3">
                  <c:v>0.154</c:v>
                </c:pt>
              </c:numCache>
            </c:numRef>
          </c:val>
        </c:ser>
        <c:dLbls>
          <c:showLegendKey val="0"/>
          <c:showVal val="0"/>
          <c:showCatName val="0"/>
          <c:showSerName val="0"/>
          <c:showPercent val="0"/>
          <c:showBubbleSize val="0"/>
        </c:dLbls>
        <c:gapWidth val="150"/>
        <c:overlap val="100"/>
        <c:axId val="395010488"/>
        <c:axId val="395004608"/>
      </c:barChart>
      <c:catAx>
        <c:axId val="395010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5004608"/>
        <c:crosses val="autoZero"/>
        <c:auto val="1"/>
        <c:lblAlgn val="ctr"/>
        <c:lblOffset val="100"/>
        <c:noMultiLvlLbl val="0"/>
      </c:catAx>
      <c:valAx>
        <c:axId val="395004608"/>
        <c:scaling>
          <c:orientation val="minMax"/>
          <c:min val="0"/>
        </c:scaling>
        <c:delete val="1"/>
        <c:axPos val="l"/>
        <c:numFmt formatCode="0%" sourceLinked="1"/>
        <c:majorTickMark val="none"/>
        <c:minorTickMark val="none"/>
        <c:tickLblPos val="nextTo"/>
        <c:crossAx val="395010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 pieces of luggage</c:v>
                </c:pt>
              </c:strCache>
            </c:strRef>
          </c:tx>
          <c:spPr>
            <a:solidFill>
              <a:schemeClr val="accent1"/>
            </a:solidFill>
            <a:ln>
              <a:noFill/>
            </a:ln>
            <a:effectLst/>
          </c:spPr>
          <c:invertIfNegative val="0"/>
          <c:dPt>
            <c:idx val="5"/>
            <c:invertIfNegative val="0"/>
            <c:bubble3D val="0"/>
            <c:spPr>
              <a:solidFill>
                <a:schemeClr val="accent4"/>
              </a:solidFill>
              <a:ln>
                <a:noFill/>
              </a:ln>
              <a:effectLst/>
            </c:spPr>
          </c:dPt>
          <c:cat>
            <c:strRef>
              <c:f>Sheet1!$A$2:$A$6</c:f>
              <c:strCache>
                <c:ptCount val="5"/>
                <c:pt idx="0">
                  <c:v>Morning Peak
(6am-9am)</c:v>
                </c:pt>
                <c:pt idx="1">
                  <c:v>Morning
(9am-12pm)</c:v>
                </c:pt>
                <c:pt idx="2">
                  <c:v>Afternoon
(12pm-4pm)</c:v>
                </c:pt>
                <c:pt idx="3">
                  <c:v>Evening Peak
(4pm-7pm)</c:v>
                </c:pt>
                <c:pt idx="4">
                  <c:v>Evening
(7pm-9pm)</c:v>
                </c:pt>
              </c:strCache>
            </c:strRef>
          </c:cat>
          <c:val>
            <c:numRef>
              <c:f>Sheet1!$B$2:$B$6</c:f>
              <c:numCache>
                <c:formatCode>0.0%</c:formatCode>
                <c:ptCount val="5"/>
                <c:pt idx="0">
                  <c:v>0.17299999999999999</c:v>
                </c:pt>
                <c:pt idx="1">
                  <c:v>0.22800000000000001</c:v>
                </c:pt>
                <c:pt idx="2">
                  <c:v>0.248</c:v>
                </c:pt>
                <c:pt idx="3">
                  <c:v>0.16300000000000001</c:v>
                </c:pt>
                <c:pt idx="4">
                  <c:v>0.17399999999999999</c:v>
                </c:pt>
              </c:numCache>
            </c:numRef>
          </c:val>
        </c:ser>
        <c:ser>
          <c:idx val="1"/>
          <c:order val="1"/>
          <c:tx>
            <c:strRef>
              <c:f>Sheet1!$C$1</c:f>
              <c:strCache>
                <c:ptCount val="1"/>
                <c:pt idx="0">
                  <c:v>3 pieces of luggage</c:v>
                </c:pt>
              </c:strCache>
            </c:strRef>
          </c:tx>
          <c:spPr>
            <a:solidFill>
              <a:schemeClr val="accent2"/>
            </a:solidFill>
            <a:ln>
              <a:noFill/>
            </a:ln>
            <a:effectLst/>
          </c:spPr>
          <c:invertIfNegative val="0"/>
          <c:cat>
            <c:strRef>
              <c:f>Sheet1!$A$2:$A$6</c:f>
              <c:strCache>
                <c:ptCount val="5"/>
                <c:pt idx="0">
                  <c:v>Morning Peak
(6am-9am)</c:v>
                </c:pt>
                <c:pt idx="1">
                  <c:v>Morning
(9am-12pm)</c:v>
                </c:pt>
                <c:pt idx="2">
                  <c:v>Afternoon
(12pm-4pm)</c:v>
                </c:pt>
                <c:pt idx="3">
                  <c:v>Evening Peak
(4pm-7pm)</c:v>
                </c:pt>
                <c:pt idx="4">
                  <c:v>Evening
(7pm-9pm)</c:v>
                </c:pt>
              </c:strCache>
            </c:strRef>
          </c:cat>
          <c:val>
            <c:numRef>
              <c:f>Sheet1!$C$2:$C$6</c:f>
              <c:numCache>
                <c:formatCode>0.0%</c:formatCode>
                <c:ptCount val="5"/>
                <c:pt idx="0">
                  <c:v>2.5000000000000001E-2</c:v>
                </c:pt>
                <c:pt idx="1">
                  <c:v>4.8000000000000001E-2</c:v>
                </c:pt>
                <c:pt idx="2">
                  <c:v>5.1999999999999998E-2</c:v>
                </c:pt>
                <c:pt idx="3">
                  <c:v>2.9000000000000001E-2</c:v>
                </c:pt>
                <c:pt idx="4">
                  <c:v>3.3000000000000002E-2</c:v>
                </c:pt>
              </c:numCache>
            </c:numRef>
          </c:val>
        </c:ser>
        <c:dLbls>
          <c:showLegendKey val="0"/>
          <c:showVal val="0"/>
          <c:showCatName val="0"/>
          <c:showSerName val="0"/>
          <c:showPercent val="0"/>
          <c:showBubbleSize val="0"/>
        </c:dLbls>
        <c:gapWidth val="150"/>
        <c:axId val="398739984"/>
        <c:axId val="398742336"/>
        <c:extLst/>
      </c:barChart>
      <c:catAx>
        <c:axId val="39873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742336"/>
        <c:crosses val="autoZero"/>
        <c:auto val="1"/>
        <c:lblAlgn val="ctr"/>
        <c:lblOffset val="100"/>
        <c:noMultiLvlLbl val="0"/>
      </c:catAx>
      <c:valAx>
        <c:axId val="398742336"/>
        <c:scaling>
          <c:orientation val="minMax"/>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739984"/>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c:v>
                </c:pt>
              </c:strCache>
            </c:strRef>
          </c:tx>
          <c:spPr>
            <a:solidFill>
              <a:schemeClr val="accent1"/>
            </a:solidFill>
            <a:ln>
              <a:noFill/>
            </a:ln>
            <a:effectLst/>
          </c:spPr>
          <c:invertIfNegative val="0"/>
          <c:dPt>
            <c:idx val="6"/>
            <c:invertIfNegative val="0"/>
            <c:bubble3D val="0"/>
            <c:spPr>
              <a:solidFill>
                <a:schemeClr val="tx1"/>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7"/>
                <c:pt idx="0">
                  <c:v>Small carry on suitcase/holdall/backpack</c:v>
                </c:pt>
                <c:pt idx="1">
                  <c:v>Large suitcase/holdall/backpack</c:v>
                </c:pt>
                <c:pt idx="2">
                  <c:v>Shopping bags</c:v>
                </c:pt>
                <c:pt idx="3">
                  <c:v>Pushchair/Pram</c:v>
                </c:pt>
                <c:pt idx="4">
                  <c:v>Other (musical instruments, pet carriers, etc)</c:v>
                </c:pt>
                <c:pt idx="5">
                  <c:v>Bicycle</c:v>
                </c:pt>
                <c:pt idx="6">
                  <c:v>No luggage</c:v>
                </c:pt>
              </c:strCache>
            </c:strRef>
          </c:cat>
          <c:val>
            <c:numRef>
              <c:f>Sheet1!$B$2:$B$10</c:f>
              <c:numCache>
                <c:formatCode>0.0%</c:formatCode>
                <c:ptCount val="7"/>
                <c:pt idx="0">
                  <c:v>0.77100000000000002</c:v>
                </c:pt>
                <c:pt idx="1">
                  <c:v>0.154</c:v>
                </c:pt>
                <c:pt idx="2">
                  <c:v>0.11</c:v>
                </c:pt>
                <c:pt idx="3">
                  <c:v>8.0000000000000002E-3</c:v>
                </c:pt>
                <c:pt idx="4">
                  <c:v>0.01</c:v>
                </c:pt>
                <c:pt idx="5">
                  <c:v>8.0000000000000002E-3</c:v>
                </c:pt>
                <c:pt idx="6">
                  <c:v>0.13</c:v>
                </c:pt>
              </c:numCache>
            </c:numRef>
          </c:val>
        </c:ser>
        <c:dLbls>
          <c:showLegendKey val="0"/>
          <c:showVal val="0"/>
          <c:showCatName val="0"/>
          <c:showSerName val="0"/>
          <c:showPercent val="0"/>
          <c:showBubbleSize val="0"/>
        </c:dLbls>
        <c:gapWidth val="182"/>
        <c:axId val="398743512"/>
        <c:axId val="3987439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Euston</c:v>
                      </c:pt>
                    </c:strCache>
                  </c:strRef>
                </c:tx>
                <c:spPr>
                  <a:solidFill>
                    <a:schemeClr val="accent2"/>
                  </a:solidFill>
                  <a:ln>
                    <a:noFill/>
                  </a:ln>
                  <a:effectLst/>
                </c:spPr>
                <c:invertIfNegative val="0"/>
                <c:cat>
                  <c:strRef>
                    <c:extLst>
                      <c:ext uri="{02D57815-91ED-43cb-92C2-25804820EDAC}">
                        <c15:formulaRef>
                          <c15:sqref>Sheet1!$A$2:$A$10</c15:sqref>
                        </c15:formulaRef>
                      </c:ext>
                    </c:extLst>
                    <c:strCache>
                      <c:ptCount val="7"/>
                      <c:pt idx="0">
                        <c:v>Small carry on suitcase/holdall/backpack</c:v>
                      </c:pt>
                      <c:pt idx="1">
                        <c:v>Large suitcase/holdall/backpack</c:v>
                      </c:pt>
                      <c:pt idx="2">
                        <c:v>Shopping bags</c:v>
                      </c:pt>
                      <c:pt idx="3">
                        <c:v>Pushchair/Pram</c:v>
                      </c:pt>
                      <c:pt idx="4">
                        <c:v>Other (musical instruments, pet carriers, etc)</c:v>
                      </c:pt>
                      <c:pt idx="5">
                        <c:v>Bicycle</c:v>
                      </c:pt>
                      <c:pt idx="6">
                        <c:v>No luggage</c:v>
                      </c:pt>
                    </c:strCache>
                  </c:strRef>
                </c:cat>
                <c:val>
                  <c:numRef>
                    <c:extLst>
                      <c:ext uri="{02D57815-91ED-43cb-92C2-25804820EDAC}">
                        <c15:formulaRef>
                          <c15:sqref>Sheet1!$C$2:$C$8</c15:sqref>
                        </c15:formulaRef>
                      </c:ext>
                    </c:extLst>
                    <c:numCache>
                      <c:formatCode>0.0%</c:formatCode>
                      <c:ptCount val="7"/>
                      <c:pt idx="0">
                        <c:v>0.79900000000000004</c:v>
                      </c:pt>
                      <c:pt idx="1">
                        <c:v>0.124</c:v>
                      </c:pt>
                      <c:pt idx="2">
                        <c:v>9.4E-2</c:v>
                      </c:pt>
                      <c:pt idx="3">
                        <c:v>8.0000000000000002E-3</c:v>
                      </c:pt>
                      <c:pt idx="4">
                        <c:v>1.2999999999999999E-2</c:v>
                      </c:pt>
                      <c:pt idx="5">
                        <c:v>6.0000000000000001E-3</c:v>
                      </c:pt>
                      <c:pt idx="6">
                        <c:v>0.11600000000000001</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Kings Cross</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7"/>
                      <c:pt idx="0">
                        <c:v>Small carry on suitcase/holdall/backpack</c:v>
                      </c:pt>
                      <c:pt idx="1">
                        <c:v>Large suitcase/holdall/backpack</c:v>
                      </c:pt>
                      <c:pt idx="2">
                        <c:v>Shopping bags</c:v>
                      </c:pt>
                      <c:pt idx="3">
                        <c:v>Pushchair/Pram</c:v>
                      </c:pt>
                      <c:pt idx="4">
                        <c:v>Other (musical instruments, pet carriers, etc)</c:v>
                      </c:pt>
                      <c:pt idx="5">
                        <c:v>Bicycle</c:v>
                      </c:pt>
                      <c:pt idx="6">
                        <c:v>No luggage</c:v>
                      </c:pt>
                    </c:strCache>
                  </c:strRef>
                </c:cat>
                <c:val>
                  <c:numRef>
                    <c:extLst xmlns:c15="http://schemas.microsoft.com/office/drawing/2012/chart">
                      <c:ext xmlns:c15="http://schemas.microsoft.com/office/drawing/2012/chart" uri="{02D57815-91ED-43cb-92C2-25804820EDAC}">
                        <c15:formulaRef>
                          <c15:sqref>Sheet1!$D$2:$D$8</c15:sqref>
                        </c15:formulaRef>
                      </c:ext>
                    </c:extLst>
                    <c:numCache>
                      <c:formatCode>0.0%</c:formatCode>
                      <c:ptCount val="7"/>
                      <c:pt idx="0">
                        <c:v>0.79700000000000004</c:v>
                      </c:pt>
                      <c:pt idx="1">
                        <c:v>0.16400000000000001</c:v>
                      </c:pt>
                      <c:pt idx="2">
                        <c:v>0.11799999999999999</c:v>
                      </c:pt>
                      <c:pt idx="3">
                        <c:v>6.0000000000000001E-3</c:v>
                      </c:pt>
                      <c:pt idx="4">
                        <c:v>0.01</c:v>
                      </c:pt>
                      <c:pt idx="5">
                        <c:v>6.0000000000000001E-3</c:v>
                      </c:pt>
                      <c:pt idx="6">
                        <c:v>0.12</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Paddington</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7"/>
                      <c:pt idx="0">
                        <c:v>Small carry on suitcase/holdall/backpack</c:v>
                      </c:pt>
                      <c:pt idx="1">
                        <c:v>Large suitcase/holdall/backpack</c:v>
                      </c:pt>
                      <c:pt idx="2">
                        <c:v>Shopping bags</c:v>
                      </c:pt>
                      <c:pt idx="3">
                        <c:v>Pushchair/Pram</c:v>
                      </c:pt>
                      <c:pt idx="4">
                        <c:v>Other (musical instruments, pet carriers, etc)</c:v>
                      </c:pt>
                      <c:pt idx="5">
                        <c:v>Bicycle</c:v>
                      </c:pt>
                      <c:pt idx="6">
                        <c:v>No luggage</c:v>
                      </c:pt>
                    </c:strCache>
                  </c:strRef>
                </c:cat>
                <c:val>
                  <c:numRef>
                    <c:extLst xmlns:c15="http://schemas.microsoft.com/office/drawing/2012/chart">
                      <c:ext xmlns:c15="http://schemas.microsoft.com/office/drawing/2012/chart" uri="{02D57815-91ED-43cb-92C2-25804820EDAC}">
                        <c15:formulaRef>
                          <c15:sqref>Sheet1!$E$2:$E$8</c15:sqref>
                        </c15:formulaRef>
                      </c:ext>
                    </c:extLst>
                    <c:numCache>
                      <c:formatCode>0.0%</c:formatCode>
                      <c:ptCount val="7"/>
                      <c:pt idx="0">
                        <c:v>0.71899999999999997</c:v>
                      </c:pt>
                      <c:pt idx="1">
                        <c:v>0.17</c:v>
                      </c:pt>
                      <c:pt idx="2">
                        <c:v>0.114</c:v>
                      </c:pt>
                      <c:pt idx="3">
                        <c:v>8.9999999999999993E-3</c:v>
                      </c:pt>
                      <c:pt idx="4">
                        <c:v>7.0000000000000001E-3</c:v>
                      </c:pt>
                      <c:pt idx="5">
                        <c:v>1.0999999999999999E-2</c:v>
                      </c:pt>
                      <c:pt idx="6">
                        <c:v>0.154</c:v>
                      </c:pt>
                    </c:numCache>
                  </c:numRef>
                </c:val>
              </c15:ser>
            </c15:filteredBarSeries>
          </c:ext>
        </c:extLst>
      </c:barChart>
      <c:catAx>
        <c:axId val="3987435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743904"/>
        <c:crosses val="autoZero"/>
        <c:auto val="1"/>
        <c:lblAlgn val="ctr"/>
        <c:lblOffset val="100"/>
        <c:noMultiLvlLbl val="0"/>
      </c:catAx>
      <c:valAx>
        <c:axId val="398743904"/>
        <c:scaling>
          <c:orientation val="minMax"/>
        </c:scaling>
        <c:delete val="1"/>
        <c:axPos val="t"/>
        <c:numFmt formatCode="0.0%" sourceLinked="1"/>
        <c:majorTickMark val="none"/>
        <c:minorTickMark val="none"/>
        <c:tickLblPos val="nextTo"/>
        <c:crossAx val="398743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1"/>
          <c:tx>
            <c:strRef>
              <c:f>Sheet1!$C$1</c:f>
              <c:strCache>
                <c:ptCount val="1"/>
                <c:pt idx="0">
                  <c:v>Euston</c:v>
                </c:pt>
              </c:strCache>
              <c:extLst xmlns:c15="http://schemas.microsoft.com/office/drawing/2012/chart"/>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Sheet1!$A$2:$A$10</c15:sqref>
                  </c15:fullRef>
                </c:ext>
              </c:extLst>
              <c:f>(Sheet1!$A$2:$A$8,Sheet1!$A$10)</c:f>
              <c:strCache>
                <c:ptCount val="7"/>
                <c:pt idx="0">
                  <c:v>Small carry on suitcase/holdall/backpack</c:v>
                </c:pt>
                <c:pt idx="1">
                  <c:v>Large suitcase/holdall/backpack</c:v>
                </c:pt>
                <c:pt idx="2">
                  <c:v>Shopping bags</c:v>
                </c:pt>
                <c:pt idx="3">
                  <c:v>Pushchair/Pram</c:v>
                </c:pt>
                <c:pt idx="4">
                  <c:v>Other (musical instruments, pet carriers, etc)</c:v>
                </c:pt>
                <c:pt idx="5">
                  <c:v>Bicycle</c:v>
                </c:pt>
                <c:pt idx="6">
                  <c:v>No luggage</c:v>
                </c:pt>
              </c:strCache>
            </c:strRef>
          </c:cat>
          <c:val>
            <c:numRef>
              <c:extLst>
                <c:ext xmlns:c15="http://schemas.microsoft.com/office/drawing/2012/chart" uri="{02D57815-91ED-43cb-92C2-25804820EDAC}">
                  <c15:fullRef>
                    <c15:sqref>Sheet1!$C$2:$C$8</c15:sqref>
                  </c15:fullRef>
                </c:ext>
              </c:extLst>
              <c:f>Sheet1!$C$2:$C$8</c:f>
              <c:numCache>
                <c:formatCode>0.0%</c:formatCode>
                <c:ptCount val="7"/>
                <c:pt idx="0">
                  <c:v>0.79900000000000004</c:v>
                </c:pt>
                <c:pt idx="1">
                  <c:v>0.124</c:v>
                </c:pt>
                <c:pt idx="2">
                  <c:v>9.4E-2</c:v>
                </c:pt>
                <c:pt idx="3">
                  <c:v>8.0000000000000002E-3</c:v>
                </c:pt>
                <c:pt idx="4">
                  <c:v>1.2999999999999999E-2</c:v>
                </c:pt>
                <c:pt idx="5">
                  <c:v>6.0000000000000001E-3</c:v>
                </c:pt>
                <c:pt idx="6">
                  <c:v>0.11600000000000001</c:v>
                </c:pt>
              </c:numCache>
            </c:numRef>
          </c:val>
        </c:ser>
        <c:ser>
          <c:idx val="2"/>
          <c:order val="2"/>
          <c:tx>
            <c:strRef>
              <c:f>Sheet1!$D$1</c:f>
              <c:strCache>
                <c:ptCount val="1"/>
                <c:pt idx="0">
                  <c:v>Kings Cross</c:v>
                </c:pt>
              </c:strCache>
              <c:extLst xmlns:c15="http://schemas.microsoft.com/office/drawing/2012/chart"/>
            </c:strRef>
          </c:tx>
          <c:spPr>
            <a:solidFill>
              <a:srgbClr val="7F7F7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Sheet1!$A$2:$A$10</c15:sqref>
                  </c15:fullRef>
                </c:ext>
              </c:extLst>
              <c:f>(Sheet1!$A$2:$A$8,Sheet1!$A$10)</c:f>
              <c:strCache>
                <c:ptCount val="7"/>
                <c:pt idx="0">
                  <c:v>Small carry on suitcase/holdall/backpack</c:v>
                </c:pt>
                <c:pt idx="1">
                  <c:v>Large suitcase/holdall/backpack</c:v>
                </c:pt>
                <c:pt idx="2">
                  <c:v>Shopping bags</c:v>
                </c:pt>
                <c:pt idx="3">
                  <c:v>Pushchair/Pram</c:v>
                </c:pt>
                <c:pt idx="4">
                  <c:v>Other (musical instruments, pet carriers, etc)</c:v>
                </c:pt>
                <c:pt idx="5">
                  <c:v>Bicycle</c:v>
                </c:pt>
                <c:pt idx="6">
                  <c:v>No luggage</c:v>
                </c:pt>
              </c:strCache>
            </c:strRef>
          </c:cat>
          <c:val>
            <c:numRef>
              <c:extLst>
                <c:ext xmlns:c15="http://schemas.microsoft.com/office/drawing/2012/chart" uri="{02D57815-91ED-43cb-92C2-25804820EDAC}">
                  <c15:fullRef>
                    <c15:sqref>Sheet1!$D$2:$D$8</c15:sqref>
                  </c15:fullRef>
                </c:ext>
              </c:extLst>
              <c:f>Sheet1!$D$2:$D$8</c:f>
              <c:numCache>
                <c:formatCode>0.0%</c:formatCode>
                <c:ptCount val="7"/>
                <c:pt idx="0">
                  <c:v>0.79700000000000004</c:v>
                </c:pt>
                <c:pt idx="1">
                  <c:v>0.16400000000000001</c:v>
                </c:pt>
                <c:pt idx="2">
                  <c:v>0.11799999999999999</c:v>
                </c:pt>
                <c:pt idx="3">
                  <c:v>6.0000000000000001E-3</c:v>
                </c:pt>
                <c:pt idx="4">
                  <c:v>0.01</c:v>
                </c:pt>
                <c:pt idx="5">
                  <c:v>6.0000000000000001E-3</c:v>
                </c:pt>
                <c:pt idx="6">
                  <c:v>0.12</c:v>
                </c:pt>
              </c:numCache>
            </c:numRef>
          </c:val>
        </c:ser>
        <c:ser>
          <c:idx val="3"/>
          <c:order val="3"/>
          <c:tx>
            <c:strRef>
              <c:f>Sheet1!$E$1</c:f>
              <c:strCache>
                <c:ptCount val="1"/>
                <c:pt idx="0">
                  <c:v>Paddington</c:v>
                </c:pt>
              </c:strCache>
              <c:extLst xmlns:c15="http://schemas.microsoft.com/office/drawing/2012/chart"/>
            </c:strRef>
          </c:tx>
          <c:spPr>
            <a:solidFill>
              <a:srgbClr val="CECEE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Sheet1!$A$2:$A$10</c15:sqref>
                  </c15:fullRef>
                </c:ext>
              </c:extLst>
              <c:f>(Sheet1!$A$2:$A$8,Sheet1!$A$10)</c:f>
              <c:strCache>
                <c:ptCount val="7"/>
                <c:pt idx="0">
                  <c:v>Small carry on suitcase/holdall/backpack</c:v>
                </c:pt>
                <c:pt idx="1">
                  <c:v>Large suitcase/holdall/backpack</c:v>
                </c:pt>
                <c:pt idx="2">
                  <c:v>Shopping bags</c:v>
                </c:pt>
                <c:pt idx="3">
                  <c:v>Pushchair/Pram</c:v>
                </c:pt>
                <c:pt idx="4">
                  <c:v>Other (musical instruments, pet carriers, etc)</c:v>
                </c:pt>
                <c:pt idx="5">
                  <c:v>Bicycle</c:v>
                </c:pt>
                <c:pt idx="6">
                  <c:v>No luggage</c:v>
                </c:pt>
              </c:strCache>
            </c:strRef>
          </c:cat>
          <c:val>
            <c:numRef>
              <c:extLst>
                <c:ext xmlns:c15="http://schemas.microsoft.com/office/drawing/2012/chart" uri="{02D57815-91ED-43cb-92C2-25804820EDAC}">
                  <c15:fullRef>
                    <c15:sqref>Sheet1!$E$2:$E$8</c15:sqref>
                  </c15:fullRef>
                </c:ext>
              </c:extLst>
              <c:f>Sheet1!$E$2:$E$8</c:f>
              <c:numCache>
                <c:formatCode>0.0%</c:formatCode>
                <c:ptCount val="7"/>
                <c:pt idx="0">
                  <c:v>0.71899999999999997</c:v>
                </c:pt>
                <c:pt idx="1">
                  <c:v>0.17</c:v>
                </c:pt>
                <c:pt idx="2">
                  <c:v>0.114</c:v>
                </c:pt>
                <c:pt idx="3">
                  <c:v>8.9999999999999993E-3</c:v>
                </c:pt>
                <c:pt idx="4">
                  <c:v>7.0000000000000001E-3</c:v>
                </c:pt>
                <c:pt idx="5">
                  <c:v>1.0999999999999999E-2</c:v>
                </c:pt>
                <c:pt idx="6">
                  <c:v>0.154</c:v>
                </c:pt>
              </c:numCache>
            </c:numRef>
          </c:val>
        </c:ser>
        <c:dLbls>
          <c:showLegendKey val="0"/>
          <c:showVal val="0"/>
          <c:showCatName val="0"/>
          <c:showSerName val="0"/>
          <c:showPercent val="0"/>
          <c:showBubbleSize val="0"/>
        </c:dLbls>
        <c:gapWidth val="182"/>
        <c:axId val="399304864"/>
        <c:axId val="39930212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c:v>
                      </c:pt>
                    </c:strCache>
                  </c:strRef>
                </c:tx>
                <c:spPr>
                  <a:solidFill>
                    <a:schemeClr val="accent1"/>
                  </a:solidFill>
                  <a:ln>
                    <a:noFill/>
                  </a:ln>
                  <a:effectLst/>
                </c:spPr>
                <c:invertIfNegative val="0"/>
                <c:dPt>
                  <c:idx val="6"/>
                  <c:invertIfNegative val="0"/>
                  <c:bubble3D val="0"/>
                  <c:spPr>
                    <a:solidFill>
                      <a:schemeClr val="tx1"/>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ullRef>
                          <c15:sqref>Sheet1!$A$2:$A$10</c15:sqref>
                        </c15:fullRef>
                        <c15:formulaRef>
                          <c15:sqref>(Sheet1!$A$2:$A$8,Sheet1!$A$10)</c15:sqref>
                        </c15:formulaRef>
                      </c:ext>
                    </c:extLst>
                    <c:strCache>
                      <c:ptCount val="7"/>
                      <c:pt idx="0">
                        <c:v>Small carry on suitcase/holdall/backpack</c:v>
                      </c:pt>
                      <c:pt idx="1">
                        <c:v>Large suitcase/holdall/backpack</c:v>
                      </c:pt>
                      <c:pt idx="2">
                        <c:v>Shopping bags</c:v>
                      </c:pt>
                      <c:pt idx="3">
                        <c:v>Pushchair/Pram</c:v>
                      </c:pt>
                      <c:pt idx="4">
                        <c:v>Other (musical instruments, pet carriers, etc)</c:v>
                      </c:pt>
                      <c:pt idx="5">
                        <c:v>Bicycle</c:v>
                      </c:pt>
                      <c:pt idx="6">
                        <c:v>No luggage</c:v>
                      </c:pt>
                    </c:strCache>
                  </c:strRef>
                </c:cat>
                <c:val>
                  <c:numRef>
                    <c:extLst>
                      <c:ext uri="{02D57815-91ED-43cb-92C2-25804820EDAC}">
                        <c15:fullRef>
                          <c15:sqref>Sheet1!$B$2:$B$10</c15:sqref>
                        </c15:fullRef>
                        <c15:formulaRef>
                          <c15:sqref>(Sheet1!$B$2:$B$8,Sheet1!$B$10)</c15:sqref>
                        </c15:formulaRef>
                      </c:ext>
                    </c:extLst>
                    <c:numCache>
                      <c:formatCode>0.0%</c:formatCode>
                      <c:ptCount val="8"/>
                      <c:pt idx="0">
                        <c:v>0.77100000000000002</c:v>
                      </c:pt>
                      <c:pt idx="1">
                        <c:v>0.154</c:v>
                      </c:pt>
                      <c:pt idx="2">
                        <c:v>0.11</c:v>
                      </c:pt>
                      <c:pt idx="3">
                        <c:v>8.0000000000000002E-3</c:v>
                      </c:pt>
                      <c:pt idx="4">
                        <c:v>0.01</c:v>
                      </c:pt>
                      <c:pt idx="5">
                        <c:v>8.0000000000000002E-3</c:v>
                      </c:pt>
                      <c:pt idx="6">
                        <c:v>0.13</c:v>
                      </c:pt>
                    </c:numCache>
                  </c:numRef>
                </c:val>
              </c15:ser>
            </c15:filteredBarSeries>
          </c:ext>
        </c:extLst>
      </c:barChart>
      <c:catAx>
        <c:axId val="3993048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302120"/>
        <c:crosses val="autoZero"/>
        <c:auto val="1"/>
        <c:lblAlgn val="ctr"/>
        <c:lblOffset val="100"/>
        <c:noMultiLvlLbl val="0"/>
      </c:catAx>
      <c:valAx>
        <c:axId val="399302120"/>
        <c:scaling>
          <c:orientation val="minMax"/>
        </c:scaling>
        <c:delete val="1"/>
        <c:axPos val="t"/>
        <c:numFmt formatCode="0.0%" sourceLinked="1"/>
        <c:majorTickMark val="none"/>
        <c:minorTickMark val="none"/>
        <c:tickLblPos val="nextTo"/>
        <c:crossAx val="399304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c:v>
                </c:pt>
              </c:strCache>
            </c:strRef>
          </c:tx>
          <c:spPr>
            <a:solidFill>
              <a:schemeClr val="accent1">
                <a:lumMod val="90000"/>
              </a:schemeClr>
            </a:solidFill>
            <a:ln>
              <a:noFill/>
            </a:ln>
            <a:effectLst/>
          </c:spPr>
          <c:invertIfNegative val="0"/>
          <c:dPt>
            <c:idx val="6"/>
            <c:invertIfNegative val="0"/>
            <c:bubble3D val="0"/>
            <c:spPr>
              <a:solidFill>
                <a:schemeClr val="accent1">
                  <a:lumMod val="90000"/>
                </a:schemeClr>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Large suitcase/holdall/backpack</c:v>
                </c:pt>
                <c:pt idx="1">
                  <c:v>Shopping bags</c:v>
                </c:pt>
                <c:pt idx="2">
                  <c:v>Pushchair/Pram</c:v>
                </c:pt>
                <c:pt idx="3">
                  <c:v>Other (musical instruments, pet carriers, etc)</c:v>
                </c:pt>
                <c:pt idx="4">
                  <c:v>Bicycle</c:v>
                </c:pt>
              </c:strCache>
            </c:strRef>
          </c:cat>
          <c:val>
            <c:numRef>
              <c:f>Sheet1!$B$2:$B$6</c:f>
              <c:numCache>
                <c:formatCode>0.0%</c:formatCode>
                <c:ptCount val="5"/>
                <c:pt idx="0">
                  <c:v>0.11</c:v>
                </c:pt>
                <c:pt idx="1">
                  <c:v>0.104</c:v>
                </c:pt>
                <c:pt idx="2">
                  <c:v>7.0000000000000001E-3</c:v>
                </c:pt>
                <c:pt idx="3">
                  <c:v>0.01</c:v>
                </c:pt>
                <c:pt idx="4">
                  <c:v>7.0000000000000001E-3</c:v>
                </c:pt>
              </c:numCache>
            </c:numRef>
          </c:val>
        </c:ser>
        <c:ser>
          <c:idx val="1"/>
          <c:order val="1"/>
          <c:tx>
            <c:strRef>
              <c:f>Sheet1!$C$1</c:f>
              <c:strCache>
                <c:ptCount val="1"/>
                <c:pt idx="0">
                  <c:v>Euston</c:v>
                </c:pt>
              </c:strCache>
            </c:strRef>
          </c:tx>
          <c:spPr>
            <a:solidFill>
              <a:srgbClr val="333399"/>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Large suitcase/holdall/backpack</c:v>
                </c:pt>
                <c:pt idx="1">
                  <c:v>Shopping bags</c:v>
                </c:pt>
                <c:pt idx="2">
                  <c:v>Pushchair/Pram</c:v>
                </c:pt>
                <c:pt idx="3">
                  <c:v>Other (musical instruments, pet carriers, etc)</c:v>
                </c:pt>
                <c:pt idx="4">
                  <c:v>Bicycle</c:v>
                </c:pt>
              </c:strCache>
            </c:strRef>
          </c:cat>
          <c:val>
            <c:numRef>
              <c:f>Sheet1!$C$2:$C$6</c:f>
              <c:numCache>
                <c:formatCode>0.0%</c:formatCode>
                <c:ptCount val="5"/>
                <c:pt idx="0">
                  <c:v>8.4000000000000005E-2</c:v>
                </c:pt>
                <c:pt idx="1">
                  <c:v>8.3000000000000004E-2</c:v>
                </c:pt>
                <c:pt idx="2">
                  <c:v>5.0000000000000001E-3</c:v>
                </c:pt>
                <c:pt idx="3">
                  <c:v>1.2999999999999999E-2</c:v>
                </c:pt>
                <c:pt idx="4">
                  <c:v>4.0000000000000001E-3</c:v>
                </c:pt>
              </c:numCache>
            </c:numRef>
          </c:val>
        </c:ser>
        <c:ser>
          <c:idx val="2"/>
          <c:order val="2"/>
          <c:tx>
            <c:strRef>
              <c:f>Sheet1!$D$1</c:f>
              <c:strCache>
                <c:ptCount val="1"/>
                <c:pt idx="0">
                  <c:v>King's Cross</c:v>
                </c:pt>
              </c:strCache>
            </c:strRef>
          </c:tx>
          <c:spPr>
            <a:solidFill>
              <a:srgbClr val="7F7F7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Large suitcase/holdall/backpack</c:v>
                </c:pt>
                <c:pt idx="1">
                  <c:v>Shopping bags</c:v>
                </c:pt>
                <c:pt idx="2">
                  <c:v>Pushchair/Pram</c:v>
                </c:pt>
                <c:pt idx="3">
                  <c:v>Other (musical instruments, pet carriers, etc)</c:v>
                </c:pt>
                <c:pt idx="4">
                  <c:v>Bicycle</c:v>
                </c:pt>
              </c:strCache>
            </c:strRef>
          </c:cat>
          <c:val>
            <c:numRef>
              <c:f>Sheet1!$D$2:$D$6</c:f>
              <c:numCache>
                <c:formatCode>0.0%</c:formatCode>
                <c:ptCount val="5"/>
                <c:pt idx="0">
                  <c:v>0.13200000000000001</c:v>
                </c:pt>
                <c:pt idx="1">
                  <c:v>0.114</c:v>
                </c:pt>
                <c:pt idx="2">
                  <c:v>6.0000000000000001E-3</c:v>
                </c:pt>
                <c:pt idx="3">
                  <c:v>1.0999999999999999E-2</c:v>
                </c:pt>
                <c:pt idx="4">
                  <c:v>7.0000000000000001E-3</c:v>
                </c:pt>
              </c:numCache>
            </c:numRef>
          </c:val>
        </c:ser>
        <c:ser>
          <c:idx val="3"/>
          <c:order val="3"/>
          <c:tx>
            <c:strRef>
              <c:f>Sheet1!$E$1</c:f>
              <c:strCache>
                <c:ptCount val="1"/>
                <c:pt idx="0">
                  <c:v>Paddington</c:v>
                </c:pt>
              </c:strCache>
            </c:strRef>
          </c:tx>
          <c:spPr>
            <a:solidFill>
              <a:srgbClr val="CECEE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Large suitcase/holdall/backpack</c:v>
                </c:pt>
                <c:pt idx="1">
                  <c:v>Shopping bags</c:v>
                </c:pt>
                <c:pt idx="2">
                  <c:v>Pushchair/Pram</c:v>
                </c:pt>
                <c:pt idx="3">
                  <c:v>Other (musical instruments, pet carriers, etc)</c:v>
                </c:pt>
                <c:pt idx="4">
                  <c:v>Bicycle</c:v>
                </c:pt>
              </c:strCache>
            </c:strRef>
          </c:cat>
          <c:val>
            <c:numRef>
              <c:f>Sheet1!$E$2:$E$6</c:f>
              <c:numCache>
                <c:formatCode>0.0%</c:formatCode>
                <c:ptCount val="5"/>
                <c:pt idx="0">
                  <c:v>0.108</c:v>
                </c:pt>
                <c:pt idx="1">
                  <c:v>0.112</c:v>
                </c:pt>
                <c:pt idx="2">
                  <c:v>8.0000000000000002E-3</c:v>
                </c:pt>
                <c:pt idx="3">
                  <c:v>6.0000000000000001E-3</c:v>
                </c:pt>
                <c:pt idx="4">
                  <c:v>0.01</c:v>
                </c:pt>
              </c:numCache>
            </c:numRef>
          </c:val>
        </c:ser>
        <c:dLbls>
          <c:showLegendKey val="0"/>
          <c:showVal val="0"/>
          <c:showCatName val="0"/>
          <c:showSerName val="0"/>
          <c:showPercent val="0"/>
          <c:showBubbleSize val="0"/>
        </c:dLbls>
        <c:gapWidth val="182"/>
        <c:axId val="399308784"/>
        <c:axId val="399308000"/>
        <c:extLst/>
      </c:barChart>
      <c:catAx>
        <c:axId val="399308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308000"/>
        <c:crosses val="autoZero"/>
        <c:auto val="1"/>
        <c:lblAlgn val="ctr"/>
        <c:lblOffset val="100"/>
        <c:noMultiLvlLbl val="0"/>
      </c:catAx>
      <c:valAx>
        <c:axId val="399308000"/>
        <c:scaling>
          <c:orientation val="minMax"/>
        </c:scaling>
        <c:delete val="1"/>
        <c:axPos val="t"/>
        <c:numFmt formatCode="0.0%" sourceLinked="1"/>
        <c:majorTickMark val="none"/>
        <c:minorTickMark val="none"/>
        <c:tickLblPos val="nextTo"/>
        <c:crossAx val="39930878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c:v>
                </c:pt>
              </c:strCache>
            </c:strRef>
          </c:tx>
          <c:spPr>
            <a:solidFill>
              <a:schemeClr val="accent1">
                <a:lumMod val="90000"/>
              </a:schemeClr>
            </a:solidFill>
            <a:ln>
              <a:noFill/>
            </a:ln>
            <a:effectLst/>
          </c:spPr>
          <c:invertIfNegative val="0"/>
          <c:dPt>
            <c:idx val="6"/>
            <c:invertIfNegative val="0"/>
            <c:bubble3D val="0"/>
            <c:spPr>
              <a:solidFill>
                <a:schemeClr val="accent1">
                  <a:lumMod val="90000"/>
                </a:schemeClr>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Small carry on suitcase/holdall/backpack</c:v>
                </c:pt>
                <c:pt idx="1">
                  <c:v>Shopping bags</c:v>
                </c:pt>
                <c:pt idx="2">
                  <c:v>Pushchair/Pram</c:v>
                </c:pt>
                <c:pt idx="3">
                  <c:v>Other (musical instruments, pet carriers, etc)</c:v>
                </c:pt>
                <c:pt idx="4">
                  <c:v>Bicycle</c:v>
                </c:pt>
              </c:strCache>
            </c:strRef>
          </c:cat>
          <c:val>
            <c:numRef>
              <c:f>Sheet1!$B$2:$B$6</c:f>
              <c:numCache>
                <c:formatCode>0.0%</c:formatCode>
                <c:ptCount val="5"/>
                <c:pt idx="0">
                  <c:v>0.54800000000000004</c:v>
                </c:pt>
                <c:pt idx="1">
                  <c:v>0.09</c:v>
                </c:pt>
                <c:pt idx="2">
                  <c:v>6.0000000000000001E-3</c:v>
                </c:pt>
                <c:pt idx="3">
                  <c:v>0.01</c:v>
                </c:pt>
                <c:pt idx="4">
                  <c:v>2E-3</c:v>
                </c:pt>
              </c:numCache>
            </c:numRef>
          </c:val>
        </c:ser>
        <c:ser>
          <c:idx val="1"/>
          <c:order val="1"/>
          <c:tx>
            <c:strRef>
              <c:f>Sheet1!$C$1</c:f>
              <c:strCache>
                <c:ptCount val="1"/>
                <c:pt idx="0">
                  <c:v>Euston</c:v>
                </c:pt>
              </c:strCache>
            </c:strRef>
          </c:tx>
          <c:spPr>
            <a:solidFill>
              <a:srgbClr val="333399"/>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Small carry on suitcase/holdall/backpack</c:v>
                </c:pt>
                <c:pt idx="1">
                  <c:v>Shopping bags</c:v>
                </c:pt>
                <c:pt idx="2">
                  <c:v>Pushchair/Pram</c:v>
                </c:pt>
                <c:pt idx="3">
                  <c:v>Other (musical instruments, pet carriers, etc)</c:v>
                </c:pt>
                <c:pt idx="4">
                  <c:v>Bicycle</c:v>
                </c:pt>
              </c:strCache>
            </c:strRef>
          </c:cat>
          <c:val>
            <c:numRef>
              <c:f>Sheet1!$C$2:$C$6</c:f>
              <c:numCache>
                <c:formatCode>0.0%</c:formatCode>
                <c:ptCount val="5"/>
                <c:pt idx="0">
                  <c:v>0.54600000000000004</c:v>
                </c:pt>
                <c:pt idx="1">
                  <c:v>0.109</c:v>
                </c:pt>
                <c:pt idx="2">
                  <c:v>7.0000000000000001E-3</c:v>
                </c:pt>
                <c:pt idx="3">
                  <c:v>1.7999999999999999E-2</c:v>
                </c:pt>
                <c:pt idx="4">
                  <c:v>2E-3</c:v>
                </c:pt>
              </c:numCache>
            </c:numRef>
          </c:val>
        </c:ser>
        <c:ser>
          <c:idx val="2"/>
          <c:order val="2"/>
          <c:tx>
            <c:strRef>
              <c:f>Sheet1!$D$1</c:f>
              <c:strCache>
                <c:ptCount val="1"/>
                <c:pt idx="0">
                  <c:v>King's Cross</c:v>
                </c:pt>
              </c:strCache>
            </c:strRef>
          </c:tx>
          <c:spPr>
            <a:solidFill>
              <a:srgbClr val="7F7F7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Small carry on suitcase/holdall/backpack</c:v>
                </c:pt>
                <c:pt idx="1">
                  <c:v>Shopping bags</c:v>
                </c:pt>
                <c:pt idx="2">
                  <c:v>Pushchair/Pram</c:v>
                </c:pt>
                <c:pt idx="3">
                  <c:v>Other (musical instruments, pet carriers, etc)</c:v>
                </c:pt>
                <c:pt idx="4">
                  <c:v>Bicycle</c:v>
                </c:pt>
              </c:strCache>
            </c:strRef>
          </c:cat>
          <c:val>
            <c:numRef>
              <c:f>Sheet1!$D$2:$D$6</c:f>
              <c:numCache>
                <c:formatCode>0.0%</c:formatCode>
                <c:ptCount val="5"/>
                <c:pt idx="0">
                  <c:v>0.64200000000000002</c:v>
                </c:pt>
                <c:pt idx="1">
                  <c:v>7.8E-2</c:v>
                </c:pt>
                <c:pt idx="2">
                  <c:v>5.0000000000000001E-3</c:v>
                </c:pt>
                <c:pt idx="3">
                  <c:v>8.0000000000000002E-3</c:v>
                </c:pt>
                <c:pt idx="4">
                  <c:v>1E-3</c:v>
                </c:pt>
              </c:numCache>
            </c:numRef>
          </c:val>
        </c:ser>
        <c:ser>
          <c:idx val="3"/>
          <c:order val="3"/>
          <c:tx>
            <c:strRef>
              <c:f>Sheet1!$E$1</c:f>
              <c:strCache>
                <c:ptCount val="1"/>
                <c:pt idx="0">
                  <c:v>Paddington</c:v>
                </c:pt>
              </c:strCache>
            </c:strRef>
          </c:tx>
          <c:spPr>
            <a:solidFill>
              <a:srgbClr val="CECEE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Small carry on suitcase/holdall/backpack</c:v>
                </c:pt>
                <c:pt idx="1">
                  <c:v>Shopping bags</c:v>
                </c:pt>
                <c:pt idx="2">
                  <c:v>Pushchair/Pram</c:v>
                </c:pt>
                <c:pt idx="3">
                  <c:v>Other (musical instruments, pet carriers, etc)</c:v>
                </c:pt>
                <c:pt idx="4">
                  <c:v>Bicycle</c:v>
                </c:pt>
              </c:strCache>
            </c:strRef>
          </c:cat>
          <c:val>
            <c:numRef>
              <c:f>Sheet1!$E$2:$E$6</c:f>
              <c:numCache>
                <c:formatCode>0.0%</c:formatCode>
                <c:ptCount val="5"/>
                <c:pt idx="0">
                  <c:v>0.45500000000000002</c:v>
                </c:pt>
                <c:pt idx="1">
                  <c:v>8.8999999999999996E-2</c:v>
                </c:pt>
                <c:pt idx="2">
                  <c:v>7.0000000000000001E-3</c:v>
                </c:pt>
                <c:pt idx="3">
                  <c:v>7.0000000000000001E-3</c:v>
                </c:pt>
                <c:pt idx="4">
                  <c:v>3.0000000000000001E-3</c:v>
                </c:pt>
              </c:numCache>
            </c:numRef>
          </c:val>
        </c:ser>
        <c:dLbls>
          <c:showLegendKey val="0"/>
          <c:showVal val="0"/>
          <c:showCatName val="0"/>
          <c:showSerName val="0"/>
          <c:showPercent val="0"/>
          <c:showBubbleSize val="0"/>
        </c:dLbls>
        <c:gapWidth val="182"/>
        <c:axId val="399303296"/>
        <c:axId val="399303688"/>
        <c:extLst/>
      </c:barChart>
      <c:catAx>
        <c:axId val="3993032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303688"/>
        <c:crosses val="autoZero"/>
        <c:auto val="1"/>
        <c:lblAlgn val="ctr"/>
        <c:lblOffset val="100"/>
        <c:noMultiLvlLbl val="0"/>
      </c:catAx>
      <c:valAx>
        <c:axId val="399303688"/>
        <c:scaling>
          <c:orientation val="minMax"/>
        </c:scaling>
        <c:delete val="1"/>
        <c:axPos val="t"/>
        <c:numFmt formatCode="0.0%" sourceLinked="1"/>
        <c:majorTickMark val="none"/>
        <c:minorTickMark val="none"/>
        <c:tickLblPos val="nextTo"/>
        <c:crossAx val="39930329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Any item</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c:v>
                </c:pt>
                <c:pt idx="1">
                  <c:v>Morning peak
(6am-9am)</c:v>
                </c:pt>
                <c:pt idx="2">
                  <c:v>Morning
(9am-12pm)</c:v>
                </c:pt>
                <c:pt idx="3">
                  <c:v>Afternoon
(12pm-4pm)</c:v>
                </c:pt>
                <c:pt idx="4">
                  <c:v>Evening peak
(4pm-7pm)</c:v>
                </c:pt>
                <c:pt idx="5">
                  <c:v>Evening
(7pm-9pm)</c:v>
                </c:pt>
              </c:strCache>
            </c:strRef>
          </c:cat>
          <c:val>
            <c:numRef>
              <c:f>Sheet1!$B$2:$B$7</c:f>
              <c:numCache>
                <c:formatCode>0%</c:formatCode>
                <c:ptCount val="6"/>
                <c:pt idx="0">
                  <c:v>0.87</c:v>
                </c:pt>
                <c:pt idx="1">
                  <c:v>0.84</c:v>
                </c:pt>
                <c:pt idx="2">
                  <c:v>0.85</c:v>
                </c:pt>
                <c:pt idx="3">
                  <c:v>0.88500000000000001</c:v>
                </c:pt>
                <c:pt idx="4">
                  <c:v>0.88200000000000001</c:v>
                </c:pt>
                <c:pt idx="5">
                  <c:v>0.88500000000000001</c:v>
                </c:pt>
              </c:numCache>
            </c:numRef>
          </c:val>
        </c:ser>
        <c:ser>
          <c:idx val="1"/>
          <c:order val="1"/>
          <c:tx>
            <c:strRef>
              <c:f>Sheet1!$C$1</c:f>
              <c:strCache>
                <c:ptCount val="1"/>
                <c:pt idx="0">
                  <c:v>No item </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c:v>
                </c:pt>
                <c:pt idx="1">
                  <c:v>Morning peak
(6am-9am)</c:v>
                </c:pt>
                <c:pt idx="2">
                  <c:v>Morning
(9am-12pm)</c:v>
                </c:pt>
                <c:pt idx="3">
                  <c:v>Afternoon
(12pm-4pm)</c:v>
                </c:pt>
                <c:pt idx="4">
                  <c:v>Evening peak
(4pm-7pm)</c:v>
                </c:pt>
                <c:pt idx="5">
                  <c:v>Evening
(7pm-9pm)</c:v>
                </c:pt>
              </c:strCache>
            </c:strRef>
          </c:cat>
          <c:val>
            <c:numRef>
              <c:f>Sheet1!$C$2:$C$7</c:f>
              <c:numCache>
                <c:formatCode>0%</c:formatCode>
                <c:ptCount val="6"/>
                <c:pt idx="0">
                  <c:v>0.13</c:v>
                </c:pt>
                <c:pt idx="1">
                  <c:v>0.16</c:v>
                </c:pt>
                <c:pt idx="2">
                  <c:v>0.15</c:v>
                </c:pt>
                <c:pt idx="3">
                  <c:v>0.115</c:v>
                </c:pt>
                <c:pt idx="4">
                  <c:v>0.11799999999999999</c:v>
                </c:pt>
                <c:pt idx="5">
                  <c:v>0.115</c:v>
                </c:pt>
              </c:numCache>
            </c:numRef>
          </c:val>
        </c:ser>
        <c:dLbls>
          <c:showLegendKey val="0"/>
          <c:showVal val="0"/>
          <c:showCatName val="0"/>
          <c:showSerName val="0"/>
          <c:showPercent val="0"/>
          <c:showBubbleSize val="0"/>
        </c:dLbls>
        <c:gapWidth val="150"/>
        <c:overlap val="100"/>
        <c:axId val="395005784"/>
        <c:axId val="395005000"/>
      </c:barChart>
      <c:catAx>
        <c:axId val="39500578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5005000"/>
        <c:crosses val="autoZero"/>
        <c:auto val="1"/>
        <c:lblAlgn val="ctr"/>
        <c:lblOffset val="100"/>
        <c:noMultiLvlLbl val="0"/>
      </c:catAx>
      <c:valAx>
        <c:axId val="395005000"/>
        <c:scaling>
          <c:orientation val="minMax"/>
          <c:min val="0"/>
        </c:scaling>
        <c:delete val="1"/>
        <c:axPos val="l"/>
        <c:numFmt formatCode="0%" sourceLinked="1"/>
        <c:majorTickMark val="out"/>
        <c:minorTickMark val="none"/>
        <c:tickLblPos val="nextTo"/>
        <c:crossAx val="395005784"/>
        <c:crossesAt val="1"/>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1 piece of luggage</c:v>
                </c:pt>
              </c:strCache>
            </c:strRef>
          </c:tx>
          <c:spPr>
            <a:solidFill>
              <a:srgbClr val="CECEE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Sheet1!$B$2:$B$6</c:f>
              <c:numCache>
                <c:formatCode>0%</c:formatCode>
                <c:ptCount val="5"/>
                <c:pt idx="0">
                  <c:v>0.71399999999999997</c:v>
                </c:pt>
                <c:pt idx="1">
                  <c:v>0.628</c:v>
                </c:pt>
                <c:pt idx="2">
                  <c:v>0.59599999999999997</c:v>
                </c:pt>
                <c:pt idx="3">
                  <c:v>0.68799999999999994</c:v>
                </c:pt>
                <c:pt idx="4">
                  <c:v>0.66400000000000003</c:v>
                </c:pt>
              </c:numCache>
            </c:numRef>
          </c:val>
        </c:ser>
        <c:ser>
          <c:idx val="1"/>
          <c:order val="1"/>
          <c:tx>
            <c:strRef>
              <c:f>Sheet1!$C$1</c:f>
              <c:strCache>
                <c:ptCount val="1"/>
                <c:pt idx="0">
                  <c:v>2 pieces of luggage</c:v>
                </c:pt>
              </c:strCache>
            </c:strRef>
          </c:tx>
          <c:spPr>
            <a:solidFill>
              <a:srgbClr val="80808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Sheet1!$C$2:$C$6</c:f>
              <c:numCache>
                <c:formatCode>0%</c:formatCode>
                <c:ptCount val="5"/>
                <c:pt idx="0">
                  <c:v>0.123</c:v>
                </c:pt>
                <c:pt idx="1">
                  <c:v>0.191</c:v>
                </c:pt>
                <c:pt idx="2">
                  <c:v>0.23400000000000001</c:v>
                </c:pt>
                <c:pt idx="3">
                  <c:v>0.16200000000000001</c:v>
                </c:pt>
                <c:pt idx="4">
                  <c:v>0.159</c:v>
                </c:pt>
              </c:numCache>
            </c:numRef>
          </c:val>
        </c:ser>
        <c:ser>
          <c:idx val="2"/>
          <c:order val="2"/>
          <c:tx>
            <c:strRef>
              <c:f>Sheet1!$D$1</c:f>
              <c:strCache>
                <c:ptCount val="1"/>
                <c:pt idx="0">
                  <c:v>3 pieces of luggage</c:v>
                </c:pt>
              </c:strCache>
            </c:strRef>
          </c:tx>
          <c:spPr>
            <a:solidFill>
              <a:srgbClr val="3333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Sheet1!$D$2:$D$6</c:f>
              <c:numCache>
                <c:formatCode>0%</c:formatCode>
                <c:ptCount val="5"/>
                <c:pt idx="0">
                  <c:v>2.1999999999999999E-2</c:v>
                </c:pt>
                <c:pt idx="1">
                  <c:v>0.04</c:v>
                </c:pt>
                <c:pt idx="2">
                  <c:v>5.1999999999999998E-2</c:v>
                </c:pt>
                <c:pt idx="3">
                  <c:v>3.6999999999999998E-2</c:v>
                </c:pt>
                <c:pt idx="4">
                  <c:v>4.3999999999999997E-2</c:v>
                </c:pt>
              </c:numCache>
            </c:numRef>
          </c:val>
        </c:ser>
        <c:ser>
          <c:idx val="3"/>
          <c:order val="3"/>
          <c:tx>
            <c:strRef>
              <c:f>Sheet1!$E$1</c:f>
              <c:strCache>
                <c:ptCount val="1"/>
                <c:pt idx="0">
                  <c:v>No luggage</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Sheet1!$E$2:$E$6</c:f>
              <c:numCache>
                <c:formatCode>0.00%</c:formatCode>
                <c:ptCount val="5"/>
                <c:pt idx="0">
                  <c:v>0.13700000000000001</c:v>
                </c:pt>
                <c:pt idx="1">
                  <c:v>0.13300000000000001</c:v>
                </c:pt>
                <c:pt idx="2">
                  <c:v>0.10299999999999999</c:v>
                </c:pt>
                <c:pt idx="3">
                  <c:v>9.9000000000000005E-2</c:v>
                </c:pt>
                <c:pt idx="4">
                  <c:v>0.113</c:v>
                </c:pt>
              </c:numCache>
            </c:numRef>
          </c:val>
        </c:ser>
        <c:dLbls>
          <c:showLegendKey val="0"/>
          <c:showVal val="0"/>
          <c:showCatName val="0"/>
          <c:showSerName val="0"/>
          <c:showPercent val="0"/>
          <c:showBubbleSize val="0"/>
        </c:dLbls>
        <c:gapWidth val="150"/>
        <c:overlap val="100"/>
        <c:axId val="395008920"/>
        <c:axId val="395008528"/>
      </c:barChart>
      <c:catAx>
        <c:axId val="395008920"/>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5008528"/>
        <c:crosses val="autoZero"/>
        <c:auto val="1"/>
        <c:lblAlgn val="ctr"/>
        <c:lblOffset val="100"/>
        <c:noMultiLvlLbl val="0"/>
      </c:catAx>
      <c:valAx>
        <c:axId val="395008528"/>
        <c:scaling>
          <c:orientation val="minMax"/>
          <c:min val="0"/>
        </c:scaling>
        <c:delete val="1"/>
        <c:axPos val="l"/>
        <c:numFmt formatCode="0%" sourceLinked="1"/>
        <c:majorTickMark val="out"/>
        <c:minorTickMark val="none"/>
        <c:tickLblPos val="nextTo"/>
        <c:crossAx val="395008920"/>
        <c:crossesAt val="1"/>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1 piece of luggage</c:v>
                </c:pt>
              </c:strCache>
            </c:strRef>
          </c:tx>
          <c:spPr>
            <a:solidFill>
              <a:srgbClr val="CECEE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Sheet1!$B$2:$B$6</c:f>
              <c:numCache>
                <c:formatCode>0%</c:formatCode>
                <c:ptCount val="5"/>
                <c:pt idx="0">
                  <c:v>0.55300000000000005</c:v>
                </c:pt>
                <c:pt idx="1">
                  <c:v>0.54300000000000004</c:v>
                </c:pt>
                <c:pt idx="2">
                  <c:v>0.56699999999999995</c:v>
                </c:pt>
                <c:pt idx="3">
                  <c:v>0.623</c:v>
                </c:pt>
                <c:pt idx="4">
                  <c:v>0.57599999999999996</c:v>
                </c:pt>
              </c:numCache>
            </c:numRef>
          </c:val>
        </c:ser>
        <c:ser>
          <c:idx val="1"/>
          <c:order val="1"/>
          <c:tx>
            <c:strRef>
              <c:f>Sheet1!$C$1</c:f>
              <c:strCache>
                <c:ptCount val="1"/>
                <c:pt idx="0">
                  <c:v>2 pieces of luggage</c:v>
                </c:pt>
              </c:strCache>
            </c:strRef>
          </c:tx>
          <c:spPr>
            <a:solidFill>
              <a:srgbClr val="80808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Sheet1!$C$2:$C$6</c:f>
              <c:numCache>
                <c:formatCode>0%</c:formatCode>
                <c:ptCount val="5"/>
                <c:pt idx="0">
                  <c:v>0.23799999999999999</c:v>
                </c:pt>
                <c:pt idx="1">
                  <c:v>0.26300000000000001</c:v>
                </c:pt>
                <c:pt idx="2">
                  <c:v>0.27300000000000002</c:v>
                </c:pt>
                <c:pt idx="3">
                  <c:v>0.23200000000000001</c:v>
                </c:pt>
                <c:pt idx="4">
                  <c:v>0.24299999999999999</c:v>
                </c:pt>
              </c:numCache>
            </c:numRef>
          </c:val>
        </c:ser>
        <c:ser>
          <c:idx val="2"/>
          <c:order val="2"/>
          <c:tx>
            <c:strRef>
              <c:f>Sheet1!$D$1</c:f>
              <c:strCache>
                <c:ptCount val="1"/>
                <c:pt idx="0">
                  <c:v>3 pieces of luggage</c:v>
                </c:pt>
              </c:strCache>
            </c:strRef>
          </c:tx>
          <c:spPr>
            <a:solidFill>
              <a:srgbClr val="3333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Sheet1!$D$2:$D$6</c:f>
              <c:numCache>
                <c:formatCode>0%</c:formatCode>
                <c:ptCount val="5"/>
                <c:pt idx="0">
                  <c:v>3.3000000000000002E-2</c:v>
                </c:pt>
                <c:pt idx="1">
                  <c:v>5.0999999999999997E-2</c:v>
                </c:pt>
                <c:pt idx="2">
                  <c:v>0.06</c:v>
                </c:pt>
                <c:pt idx="3">
                  <c:v>4.3999999999999997E-2</c:v>
                </c:pt>
                <c:pt idx="4">
                  <c:v>4.3999999999999997E-2</c:v>
                </c:pt>
              </c:numCache>
            </c:numRef>
          </c:val>
        </c:ser>
        <c:ser>
          <c:idx val="3"/>
          <c:order val="3"/>
          <c:tx>
            <c:strRef>
              <c:f>Sheet1!$E$1</c:f>
              <c:strCache>
                <c:ptCount val="1"/>
                <c:pt idx="0">
                  <c:v>No luggage</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Sheet1!$E$2:$E$6</c:f>
              <c:numCache>
                <c:formatCode>0.00%</c:formatCode>
                <c:ptCount val="5"/>
                <c:pt idx="0">
                  <c:v>0.17399999999999999</c:v>
                </c:pt>
                <c:pt idx="1">
                  <c:v>0.13800000000000001</c:v>
                </c:pt>
                <c:pt idx="2">
                  <c:v>0.09</c:v>
                </c:pt>
                <c:pt idx="3">
                  <c:v>8.8999999999999996E-2</c:v>
                </c:pt>
                <c:pt idx="4">
                  <c:v>0.125</c:v>
                </c:pt>
              </c:numCache>
            </c:numRef>
          </c:val>
        </c:ser>
        <c:dLbls>
          <c:showLegendKey val="0"/>
          <c:showVal val="0"/>
          <c:showCatName val="0"/>
          <c:showSerName val="0"/>
          <c:showPercent val="0"/>
          <c:showBubbleSize val="0"/>
        </c:dLbls>
        <c:gapWidth val="150"/>
        <c:overlap val="100"/>
        <c:axId val="395009312"/>
        <c:axId val="395010880"/>
      </c:barChart>
      <c:catAx>
        <c:axId val="395009312"/>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5010880"/>
        <c:crosses val="autoZero"/>
        <c:auto val="1"/>
        <c:lblAlgn val="ctr"/>
        <c:lblOffset val="100"/>
        <c:noMultiLvlLbl val="0"/>
      </c:catAx>
      <c:valAx>
        <c:axId val="395010880"/>
        <c:scaling>
          <c:orientation val="minMax"/>
          <c:min val="0"/>
        </c:scaling>
        <c:delete val="1"/>
        <c:axPos val="l"/>
        <c:numFmt formatCode="0%" sourceLinked="1"/>
        <c:majorTickMark val="out"/>
        <c:minorTickMark val="none"/>
        <c:tickLblPos val="nextTo"/>
        <c:crossAx val="395009312"/>
        <c:crossesAt val="1"/>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1 piece of luggage</c:v>
                </c:pt>
              </c:strCache>
            </c:strRef>
          </c:tx>
          <c:spPr>
            <a:solidFill>
              <a:srgbClr val="CECEE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Sheet1!$B$2:$B$6</c:f>
              <c:numCache>
                <c:formatCode>0%</c:formatCode>
                <c:ptCount val="5"/>
                <c:pt idx="0">
                  <c:v>0.67400000000000004</c:v>
                </c:pt>
                <c:pt idx="1">
                  <c:v>0.53700000000000003</c:v>
                </c:pt>
                <c:pt idx="2">
                  <c:v>0.56000000000000005</c:v>
                </c:pt>
                <c:pt idx="3">
                  <c:v>0.72199999999999998</c:v>
                </c:pt>
                <c:pt idx="4">
                  <c:v>0.747</c:v>
                </c:pt>
              </c:numCache>
            </c:numRef>
          </c:val>
        </c:ser>
        <c:ser>
          <c:idx val="1"/>
          <c:order val="1"/>
          <c:tx>
            <c:strRef>
              <c:f>Sheet1!$C$1</c:f>
              <c:strCache>
                <c:ptCount val="1"/>
                <c:pt idx="0">
                  <c:v>2 pieces of luggage</c:v>
                </c:pt>
              </c:strCache>
            </c:strRef>
          </c:tx>
          <c:spPr>
            <a:solidFill>
              <a:srgbClr val="80808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Sheet1!$C$2:$C$6</c:f>
              <c:numCache>
                <c:formatCode>0%</c:formatCode>
                <c:ptCount val="5"/>
                <c:pt idx="0">
                  <c:v>0.13900000000000001</c:v>
                </c:pt>
                <c:pt idx="1">
                  <c:v>0.219</c:v>
                </c:pt>
                <c:pt idx="2">
                  <c:v>0.23100000000000001</c:v>
                </c:pt>
                <c:pt idx="3">
                  <c:v>0.107</c:v>
                </c:pt>
                <c:pt idx="4">
                  <c:v>0.126</c:v>
                </c:pt>
              </c:numCache>
            </c:numRef>
          </c:val>
        </c:ser>
        <c:ser>
          <c:idx val="2"/>
          <c:order val="2"/>
          <c:tx>
            <c:strRef>
              <c:f>Sheet1!$D$1</c:f>
              <c:strCache>
                <c:ptCount val="1"/>
                <c:pt idx="0">
                  <c:v>3 pieces of luggage</c:v>
                </c:pt>
              </c:strCache>
            </c:strRef>
          </c:tx>
          <c:spPr>
            <a:solidFill>
              <a:srgbClr val="3333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Sheet1!$D$2:$D$6</c:f>
              <c:numCache>
                <c:formatCode>0%</c:formatCode>
                <c:ptCount val="5"/>
                <c:pt idx="0">
                  <c:v>1.9E-2</c:v>
                </c:pt>
                <c:pt idx="1">
                  <c:v>5.0999999999999997E-2</c:v>
                </c:pt>
                <c:pt idx="2">
                  <c:v>4.2999999999999997E-2</c:v>
                </c:pt>
                <c:pt idx="3">
                  <c:v>0.01</c:v>
                </c:pt>
                <c:pt idx="4">
                  <c:v>1.6E-2</c:v>
                </c:pt>
              </c:numCache>
            </c:numRef>
          </c:val>
        </c:ser>
        <c:ser>
          <c:idx val="3"/>
          <c:order val="3"/>
          <c:tx>
            <c:strRef>
              <c:f>Sheet1!$E$1</c:f>
              <c:strCache>
                <c:ptCount val="1"/>
                <c:pt idx="0">
                  <c:v>No luggage</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 peak
(6am-9am)</c:v>
                </c:pt>
                <c:pt idx="1">
                  <c:v>Morning
(9am-12pm)</c:v>
                </c:pt>
                <c:pt idx="2">
                  <c:v>Afternoon
(12pm-4pm)</c:v>
                </c:pt>
                <c:pt idx="3">
                  <c:v>Evening peak
(4pm-7pm)</c:v>
                </c:pt>
                <c:pt idx="4">
                  <c:v>Evening
(7pm-9pm)</c:v>
                </c:pt>
              </c:strCache>
            </c:strRef>
          </c:cat>
          <c:val>
            <c:numRef>
              <c:f>Sheet1!$E$2:$E$6</c:f>
              <c:numCache>
                <c:formatCode>0.00%</c:formatCode>
                <c:ptCount val="5"/>
                <c:pt idx="0">
                  <c:v>0.16400000000000001</c:v>
                </c:pt>
                <c:pt idx="1">
                  <c:v>0.17799999999999999</c:v>
                </c:pt>
                <c:pt idx="2">
                  <c:v>0.155</c:v>
                </c:pt>
                <c:pt idx="3">
                  <c:v>0.158</c:v>
                </c:pt>
                <c:pt idx="4">
                  <c:v>0.107</c:v>
                </c:pt>
              </c:numCache>
            </c:numRef>
          </c:val>
        </c:ser>
        <c:dLbls>
          <c:showLegendKey val="0"/>
          <c:showVal val="0"/>
          <c:showCatName val="0"/>
          <c:showSerName val="0"/>
          <c:showPercent val="0"/>
          <c:showBubbleSize val="0"/>
        </c:dLbls>
        <c:gapWidth val="150"/>
        <c:overlap val="100"/>
        <c:axId val="395003824"/>
        <c:axId val="395006176"/>
      </c:barChart>
      <c:catAx>
        <c:axId val="395003824"/>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5006176"/>
        <c:crosses val="autoZero"/>
        <c:auto val="1"/>
        <c:lblAlgn val="ctr"/>
        <c:lblOffset val="100"/>
        <c:noMultiLvlLbl val="0"/>
      </c:catAx>
      <c:valAx>
        <c:axId val="395006176"/>
        <c:scaling>
          <c:orientation val="minMax"/>
          <c:min val="0"/>
        </c:scaling>
        <c:delete val="1"/>
        <c:axPos val="l"/>
        <c:numFmt formatCode="0%" sourceLinked="1"/>
        <c:majorTickMark val="out"/>
        <c:minorTickMark val="none"/>
        <c:tickLblPos val="nextTo"/>
        <c:crossAx val="395003824"/>
        <c:crossesAt val="1"/>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Pt>
            <c:idx val="5"/>
            <c:invertIfNegative val="0"/>
            <c:bubble3D val="0"/>
            <c:spPr>
              <a:solidFill>
                <a:schemeClr val="accent4"/>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piece
of luggage</c:v>
                </c:pt>
                <c:pt idx="1">
                  <c:v>2 pieces
of luggage</c:v>
                </c:pt>
                <c:pt idx="2">
                  <c:v>3 pieces
of luggage</c:v>
                </c:pt>
                <c:pt idx="3">
                  <c:v>4 pieces
of luggage</c:v>
                </c:pt>
                <c:pt idx="4">
                  <c:v>5 pieces
of luggage</c:v>
                </c:pt>
                <c:pt idx="5">
                  <c:v>No luggage</c:v>
                </c:pt>
              </c:strCache>
            </c:strRef>
          </c:cat>
          <c:val>
            <c:numRef>
              <c:f>Sheet1!$B$2:$B$7</c:f>
              <c:numCache>
                <c:formatCode>0.0%</c:formatCode>
                <c:ptCount val="6"/>
                <c:pt idx="0">
                  <c:v>0.621</c:v>
                </c:pt>
                <c:pt idx="1">
                  <c:v>0.20100000000000001</c:v>
                </c:pt>
                <c:pt idx="2">
                  <c:v>3.9E-2</c:v>
                </c:pt>
                <c:pt idx="3">
                  <c:v>7.0000000000000001E-3</c:v>
                </c:pt>
                <c:pt idx="4">
                  <c:v>1E-3</c:v>
                </c:pt>
                <c:pt idx="5">
                  <c:v>0.13</c:v>
                </c:pt>
              </c:numCache>
            </c:numRef>
          </c:val>
        </c:ser>
        <c:dLbls>
          <c:showLegendKey val="0"/>
          <c:showVal val="0"/>
          <c:showCatName val="0"/>
          <c:showSerName val="0"/>
          <c:showPercent val="0"/>
          <c:showBubbleSize val="0"/>
        </c:dLbls>
        <c:gapWidth val="150"/>
        <c:axId val="394763160"/>
        <c:axId val="394765512"/>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Euston</c:v>
                      </c:pt>
                    </c:strCache>
                  </c:strRef>
                </c:tx>
                <c:spPr>
                  <a:solidFill>
                    <a:schemeClr val="accent2"/>
                  </a:solidFill>
                  <a:ln>
                    <a:noFill/>
                  </a:ln>
                  <a:effectLst/>
                </c:spPr>
                <c:invertIfNegative val="0"/>
                <c:cat>
                  <c:strRef>
                    <c:extLst>
                      <c:ext uri="{02D57815-91ED-43cb-92C2-25804820EDAC}">
                        <c15:formulaRef>
                          <c15:sqref>Sheet1!$A$2:$A$7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c:ext uri="{02D57815-91ED-43cb-92C2-25804820EDAC}">
                        <c15:formulaRef>
                          <c15:sqref>Sheet1!$C$2:$C$7</c15:sqref>
                        </c15:formulaRef>
                      </c:ext>
                    </c:extLst>
                    <c:numCache>
                      <c:formatCode>0.0%</c:formatCode>
                      <c:ptCount val="6"/>
                      <c:pt idx="0">
                        <c:v>0.65600000000000003</c:v>
                      </c:pt>
                      <c:pt idx="1">
                        <c:v>0.17599999999999999</c:v>
                      </c:pt>
                      <c:pt idx="2">
                        <c:v>3.9E-2</c:v>
                      </c:pt>
                      <c:pt idx="3">
                        <c:v>8.9999999999999993E-3</c:v>
                      </c:pt>
                      <c:pt idx="4">
                        <c:v>2E-3</c:v>
                      </c:pt>
                      <c:pt idx="5">
                        <c:v>0.11600000000000001</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King's Cross</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0.0%</c:formatCode>
                      <c:ptCount val="6"/>
                      <c:pt idx="0">
                        <c:v>0.57199999999999995</c:v>
                      </c:pt>
                      <c:pt idx="1">
                        <c:v>0.252</c:v>
                      </c:pt>
                      <c:pt idx="2">
                        <c:v>4.8000000000000001E-2</c:v>
                      </c:pt>
                      <c:pt idx="3">
                        <c:v>6.0000000000000001E-3</c:v>
                      </c:pt>
                      <c:pt idx="4">
                        <c:v>1E-3</c:v>
                      </c:pt>
                      <c:pt idx="5">
                        <c:v>0.12</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Paddington</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Sheet1!$A$2:$A$7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xmlns:c15="http://schemas.microsoft.com/office/drawing/2012/chart">
                      <c:ext xmlns:c15="http://schemas.microsoft.com/office/drawing/2012/chart" uri="{02D57815-91ED-43cb-92C2-25804820EDAC}">
                        <c15:formulaRef>
                          <c15:sqref>Sheet1!$E$2:$E$7</c15:sqref>
                        </c15:formulaRef>
                      </c:ext>
                    </c:extLst>
                    <c:numCache>
                      <c:formatCode>0.0%</c:formatCode>
                      <c:ptCount val="6"/>
                      <c:pt idx="0">
                        <c:v>0.64200000000000002</c:v>
                      </c:pt>
                      <c:pt idx="1">
                        <c:v>0.16700000000000001</c:v>
                      </c:pt>
                      <c:pt idx="2">
                        <c:v>2.9000000000000001E-2</c:v>
                      </c:pt>
                      <c:pt idx="3">
                        <c:v>5.0000000000000001E-3</c:v>
                      </c:pt>
                      <c:pt idx="4">
                        <c:v>1E-3</c:v>
                      </c:pt>
                      <c:pt idx="5">
                        <c:v>0.154</c:v>
                      </c:pt>
                    </c:numCache>
                  </c:numRef>
                </c:val>
              </c15:ser>
            </c15:filteredBarSeries>
          </c:ext>
        </c:extLst>
      </c:barChart>
      <c:catAx>
        <c:axId val="39476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4765512"/>
        <c:crosses val="autoZero"/>
        <c:auto val="1"/>
        <c:lblAlgn val="ctr"/>
        <c:lblOffset val="100"/>
        <c:noMultiLvlLbl val="0"/>
      </c:catAx>
      <c:valAx>
        <c:axId val="394765512"/>
        <c:scaling>
          <c:orientation val="minMax"/>
        </c:scaling>
        <c:delete val="1"/>
        <c:axPos val="l"/>
        <c:numFmt formatCode="0.0%" sourceLinked="1"/>
        <c:majorTickMark val="none"/>
        <c:minorTickMark val="none"/>
        <c:tickLblPos val="nextTo"/>
        <c:crossAx val="394763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410958904109588E-2"/>
          <c:y val="4.6242774566473986E-2"/>
          <c:w val="0.96232876712328763"/>
          <c:h val="0.69413988756021239"/>
        </c:manualLayout>
      </c:layout>
      <c:barChart>
        <c:barDir val="col"/>
        <c:grouping val="clustered"/>
        <c:varyColors val="0"/>
        <c:ser>
          <c:idx val="1"/>
          <c:order val="1"/>
          <c:tx>
            <c:strRef>
              <c:f>Sheet1!$C$1</c:f>
              <c:strCache>
                <c:ptCount val="1"/>
                <c:pt idx="0">
                  <c:v>Euston</c:v>
                </c:pt>
              </c:strCache>
              <c:extLst xmlns:c15="http://schemas.microsoft.com/office/drawing/2012/chart"/>
            </c:strRef>
          </c:tx>
          <c:spPr>
            <a:solidFill>
              <a:schemeClr val="accent2"/>
            </a:solidFill>
            <a:ln>
              <a:noFill/>
            </a:ln>
            <a:effectLst/>
          </c:spPr>
          <c:invertIfNegative val="0"/>
          <c:dPt>
            <c:idx val="0"/>
            <c:invertIfNegative val="0"/>
            <c:bubble3D val="0"/>
            <c:spPr>
              <a:solidFill>
                <a:srgbClr val="333399"/>
              </a:solidFill>
              <a:ln>
                <a:noFill/>
              </a:ln>
              <a:effectLst/>
            </c:spPr>
          </c:dPt>
          <c:dPt>
            <c:idx val="5"/>
            <c:invertIfNegative val="0"/>
            <c:bubble3D val="0"/>
            <c:spPr>
              <a:solidFill>
                <a:schemeClr val="accent4"/>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Sheet1!$A$2:$A$17</c:f>
              <c:strCache>
                <c:ptCount val="6"/>
                <c:pt idx="0">
                  <c:v>1 piece
of luggage</c:v>
                </c:pt>
                <c:pt idx="1">
                  <c:v>2 pieces
of luggage</c:v>
                </c:pt>
                <c:pt idx="2">
                  <c:v>3 pieces
of luggage</c:v>
                </c:pt>
                <c:pt idx="3">
                  <c:v>4 pieces
of luggage</c:v>
                </c:pt>
                <c:pt idx="4">
                  <c:v>5 pieces
of luggage</c:v>
                </c:pt>
                <c:pt idx="5">
                  <c:v>No luggage</c:v>
                </c:pt>
              </c:strCache>
            </c:strRef>
          </c:cat>
          <c:val>
            <c:numRef>
              <c:f>Sheet1!$C$2:$C$17</c:f>
              <c:numCache>
                <c:formatCode>0.0%</c:formatCode>
                <c:ptCount val="6"/>
                <c:pt idx="0">
                  <c:v>0.65600000000000003</c:v>
                </c:pt>
                <c:pt idx="1">
                  <c:v>0.17599999999999999</c:v>
                </c:pt>
                <c:pt idx="2">
                  <c:v>3.9E-2</c:v>
                </c:pt>
                <c:pt idx="3">
                  <c:v>8.9999999999999993E-3</c:v>
                </c:pt>
                <c:pt idx="4">
                  <c:v>2E-3</c:v>
                </c:pt>
                <c:pt idx="5">
                  <c:v>0.11600000000000001</c:v>
                </c:pt>
              </c:numCache>
            </c:numRef>
          </c:val>
        </c:ser>
        <c:dLbls>
          <c:showLegendKey val="0"/>
          <c:showVal val="0"/>
          <c:showCatName val="0"/>
          <c:showSerName val="0"/>
          <c:showPercent val="0"/>
          <c:showBubbleSize val="0"/>
        </c:dLbls>
        <c:gapWidth val="150"/>
        <c:axId val="398740768"/>
        <c:axId val="39873920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c:v>
                      </c:pt>
                    </c:strCache>
                  </c:strRef>
                </c:tx>
                <c:spPr>
                  <a:solidFill>
                    <a:schemeClr val="accent1"/>
                  </a:solidFill>
                  <a:ln>
                    <a:noFill/>
                  </a:ln>
                  <a:effectLst/>
                </c:spPr>
                <c:invertIfNegative val="0"/>
                <c:dPt>
                  <c:idx val="5"/>
                  <c:invertIfNegative val="0"/>
                  <c:bubble3D val="0"/>
                  <c:spPr>
                    <a:solidFill>
                      <a:schemeClr val="accent2"/>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c:ext uri="{02D57815-91ED-43cb-92C2-25804820EDAC}">
                        <c15:formulaRef>
                          <c15:sqref>Sheet1!$B$2:$B$17</c15:sqref>
                        </c15:formulaRef>
                      </c:ext>
                    </c:extLst>
                    <c:numCache>
                      <c:formatCode>0.0%</c:formatCode>
                      <c:ptCount val="6"/>
                      <c:pt idx="0">
                        <c:v>0.621</c:v>
                      </c:pt>
                      <c:pt idx="1">
                        <c:v>0.20100000000000001</c:v>
                      </c:pt>
                      <c:pt idx="2">
                        <c:v>3.9E-2</c:v>
                      </c:pt>
                      <c:pt idx="3">
                        <c:v>7.0000000000000001E-3</c:v>
                      </c:pt>
                      <c:pt idx="4">
                        <c:v>1E-3</c:v>
                      </c:pt>
                      <c:pt idx="5">
                        <c:v>0.13</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King's Cross</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Sheet1!$A$2:$A$17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xmlns:c15="http://schemas.microsoft.com/office/drawing/2012/chart">
                      <c:ext xmlns:c15="http://schemas.microsoft.com/office/drawing/2012/chart" uri="{02D57815-91ED-43cb-92C2-25804820EDAC}">
                        <c15:formulaRef>
                          <c15:sqref>Sheet1!$D$2:$D$17</c15:sqref>
                        </c15:formulaRef>
                      </c:ext>
                    </c:extLst>
                    <c:numCache>
                      <c:formatCode>0.0%</c:formatCode>
                      <c:ptCount val="6"/>
                      <c:pt idx="0">
                        <c:v>0.57199999999999995</c:v>
                      </c:pt>
                      <c:pt idx="1">
                        <c:v>0.252</c:v>
                      </c:pt>
                      <c:pt idx="2">
                        <c:v>4.8000000000000001E-2</c:v>
                      </c:pt>
                      <c:pt idx="3">
                        <c:v>6.0000000000000001E-3</c:v>
                      </c:pt>
                      <c:pt idx="4">
                        <c:v>1E-3</c:v>
                      </c:pt>
                      <c:pt idx="5">
                        <c:v>0.12</c:v>
                      </c:pt>
                    </c:numCache>
                  </c:numRef>
                </c:val>
              </c15:ser>
            </c15:filteredBarSeries>
          </c:ext>
        </c:extLst>
      </c:barChart>
      <c:catAx>
        <c:axId val="39874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8739200"/>
        <c:crosses val="autoZero"/>
        <c:auto val="1"/>
        <c:lblAlgn val="ctr"/>
        <c:lblOffset val="100"/>
        <c:noMultiLvlLbl val="0"/>
      </c:catAx>
      <c:valAx>
        <c:axId val="398739200"/>
        <c:scaling>
          <c:orientation val="minMax"/>
        </c:scaling>
        <c:delete val="1"/>
        <c:axPos val="l"/>
        <c:numFmt formatCode="0.0%" sourceLinked="1"/>
        <c:majorTickMark val="none"/>
        <c:minorTickMark val="none"/>
        <c:tickLblPos val="nextTo"/>
        <c:crossAx val="398740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410958904109588E-2"/>
          <c:y val="4.6242774566473986E-2"/>
          <c:w val="0.96232876712328763"/>
          <c:h val="0.62518979665585661"/>
        </c:manualLayout>
      </c:layout>
      <c:barChart>
        <c:barDir val="col"/>
        <c:grouping val="clustered"/>
        <c:varyColors val="0"/>
        <c:ser>
          <c:idx val="2"/>
          <c:order val="2"/>
          <c:tx>
            <c:strRef>
              <c:f>Sheet1!$D$1</c:f>
              <c:strCache>
                <c:ptCount val="1"/>
                <c:pt idx="0">
                  <c:v>King's Cross</c:v>
                </c:pt>
              </c:strCache>
              <c:extLst xmlns:c15="http://schemas.microsoft.com/office/drawing/2012/chart"/>
            </c:strRef>
          </c:tx>
          <c:spPr>
            <a:solidFill>
              <a:srgbClr val="808080"/>
            </a:solidFill>
            <a:ln>
              <a:noFill/>
            </a:ln>
            <a:effectLst/>
          </c:spPr>
          <c:invertIfNegative val="0"/>
          <c:dPt>
            <c:idx val="5"/>
            <c:invertIfNegative val="0"/>
            <c:bubble3D val="0"/>
            <c:spPr>
              <a:solidFill>
                <a:srgbClr val="808080"/>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Sheet1!$A$2:$A$17</c15:sqref>
                  </c15:fullRef>
                </c:ext>
              </c:extLst>
              <c:f>Sheet1!$A$2:$A$7</c:f>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c:ext xmlns:c15="http://schemas.microsoft.com/office/drawing/2012/chart" uri="{02D57815-91ED-43cb-92C2-25804820EDAC}">
                  <c15:fullRef>
                    <c15:sqref>Sheet1!$D$2:$D$17</c15:sqref>
                  </c15:fullRef>
                </c:ext>
              </c:extLst>
              <c:f>Sheet1!$D$2:$D$7</c:f>
              <c:numCache>
                <c:formatCode>0.0%</c:formatCode>
                <c:ptCount val="6"/>
                <c:pt idx="0">
                  <c:v>0.57199999999999995</c:v>
                </c:pt>
                <c:pt idx="1">
                  <c:v>0.252</c:v>
                </c:pt>
                <c:pt idx="2">
                  <c:v>4.8000000000000001E-2</c:v>
                </c:pt>
                <c:pt idx="3">
                  <c:v>6.0000000000000001E-3</c:v>
                </c:pt>
                <c:pt idx="4">
                  <c:v>1E-3</c:v>
                </c:pt>
                <c:pt idx="5">
                  <c:v>0.12</c:v>
                </c:pt>
              </c:numCache>
            </c:numRef>
          </c:val>
        </c:ser>
        <c:dLbls>
          <c:showLegendKey val="0"/>
          <c:showVal val="0"/>
          <c:showCatName val="0"/>
          <c:showSerName val="0"/>
          <c:showPercent val="0"/>
          <c:showBubbleSize val="0"/>
        </c:dLbls>
        <c:gapWidth val="150"/>
        <c:axId val="398741160"/>
        <c:axId val="398742728"/>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c:v>
                      </c:pt>
                    </c:strCache>
                  </c:strRef>
                </c:tx>
                <c:spPr>
                  <a:solidFill>
                    <a:schemeClr val="accent1"/>
                  </a:solidFill>
                  <a:ln>
                    <a:noFill/>
                  </a:ln>
                  <a:effectLst/>
                </c:spPr>
                <c:invertIfNegative val="0"/>
                <c:dPt>
                  <c:idx val="5"/>
                  <c:invertIfNegative val="0"/>
                  <c:bubble3D val="0"/>
                  <c:spPr>
                    <a:solidFill>
                      <a:schemeClr val="accent2"/>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ullRef>
                          <c15:sqref>Sheet1!$A$2:$A$17</c15:sqref>
                        </c15:fullRef>
                        <c15:formulaRef>
                          <c15:sqref>Sheet1!$A$2:$A$7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c:ext uri="{02D57815-91ED-43cb-92C2-25804820EDAC}">
                        <c15:fullRef>
                          <c15:sqref>Sheet1!$B$2:$B$17</c15:sqref>
                        </c15:fullRef>
                        <c15:formulaRef>
                          <c15:sqref>Sheet1!$B$2:$B$7</c15:sqref>
                        </c15:formulaRef>
                      </c:ext>
                    </c:extLst>
                    <c:numCache>
                      <c:formatCode>0.0%</c:formatCode>
                      <c:ptCount val="6"/>
                      <c:pt idx="0">
                        <c:v>0.621</c:v>
                      </c:pt>
                      <c:pt idx="1">
                        <c:v>0.20100000000000001</c:v>
                      </c:pt>
                      <c:pt idx="2">
                        <c:v>3.9E-2</c:v>
                      </c:pt>
                      <c:pt idx="3">
                        <c:v>7.0000000000000001E-3</c:v>
                      </c:pt>
                      <c:pt idx="4">
                        <c:v>1E-3</c:v>
                      </c:pt>
                      <c:pt idx="5">
                        <c:v>0.13</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Euston</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Sheet1!$A$2:$A$17</c15:sqref>
                        </c15:fullRef>
                        <c15:formulaRef>
                          <c15:sqref>Sheet1!$A$2:$A$7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c:ext xmlns:c15="http://schemas.microsoft.com/office/drawing/2012/chart" uri="{02D57815-91ED-43cb-92C2-25804820EDAC}">
                        <c15:fullRef>
                          <c15:sqref>Sheet1!$C$2:$C$17</c15:sqref>
                        </c15:fullRef>
                        <c15:formulaRef>
                          <c15:sqref>Sheet1!$C$2:$C$7</c15:sqref>
                        </c15:formulaRef>
                      </c:ext>
                    </c:extLst>
                    <c:numCache>
                      <c:formatCode>0.0%</c:formatCode>
                      <c:ptCount val="6"/>
                      <c:pt idx="0">
                        <c:v>0.65600000000000003</c:v>
                      </c:pt>
                      <c:pt idx="1">
                        <c:v>0.17599999999999999</c:v>
                      </c:pt>
                      <c:pt idx="2">
                        <c:v>3.9E-2</c:v>
                      </c:pt>
                      <c:pt idx="3">
                        <c:v>8.9999999999999993E-3</c:v>
                      </c:pt>
                      <c:pt idx="4">
                        <c:v>2E-3</c:v>
                      </c:pt>
                      <c:pt idx="5">
                        <c:v>0.11600000000000001</c:v>
                      </c:pt>
                    </c:numCache>
                  </c:numRef>
                </c:val>
              </c15:ser>
            </c15:filteredBarSeries>
          </c:ext>
        </c:extLst>
      </c:barChart>
      <c:catAx>
        <c:axId val="398741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742728"/>
        <c:crosses val="autoZero"/>
        <c:auto val="1"/>
        <c:lblAlgn val="ctr"/>
        <c:lblOffset val="100"/>
        <c:noMultiLvlLbl val="0"/>
      </c:catAx>
      <c:valAx>
        <c:axId val="398742728"/>
        <c:scaling>
          <c:orientation val="minMax"/>
        </c:scaling>
        <c:delete val="1"/>
        <c:axPos val="l"/>
        <c:numFmt formatCode="0.0%" sourceLinked="1"/>
        <c:majorTickMark val="none"/>
        <c:minorTickMark val="none"/>
        <c:tickLblPos val="nextTo"/>
        <c:crossAx val="398741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46575342465752E-3"/>
          <c:y val="3.0992234229192908E-2"/>
          <c:w val="0.96232876712328763"/>
          <c:h val="0.69147002066629293"/>
        </c:manualLayout>
      </c:layout>
      <c:barChart>
        <c:barDir val="col"/>
        <c:grouping val="clustered"/>
        <c:varyColors val="0"/>
        <c:ser>
          <c:idx val="3"/>
          <c:order val="3"/>
          <c:tx>
            <c:strRef>
              <c:f>Sheet1!$E$1</c:f>
              <c:strCache>
                <c:ptCount val="1"/>
                <c:pt idx="0">
                  <c:v>Paddington</c:v>
                </c:pt>
              </c:strCache>
            </c:strRef>
          </c:tx>
          <c:spPr>
            <a:solidFill>
              <a:schemeClr val="accent6">
                <a:lumMod val="20000"/>
                <a:lumOff val="80000"/>
              </a:schemeClr>
            </a:solidFill>
            <a:ln>
              <a:noFill/>
            </a:ln>
            <a:effectLst/>
          </c:spPr>
          <c:invertIfNegative val="0"/>
          <c:dPt>
            <c:idx val="5"/>
            <c:invertIfNegative val="0"/>
            <c:bubble3D val="0"/>
            <c:spPr>
              <a:solidFill>
                <a:schemeClr val="tx1"/>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piece
of luggage</c:v>
                </c:pt>
                <c:pt idx="1">
                  <c:v>2 pieces
of luggage</c:v>
                </c:pt>
                <c:pt idx="2">
                  <c:v>3 pieces
of luggage</c:v>
                </c:pt>
                <c:pt idx="3">
                  <c:v>4 pieces
of luggage</c:v>
                </c:pt>
                <c:pt idx="4">
                  <c:v>5 pieces
of luggage</c:v>
                </c:pt>
                <c:pt idx="5">
                  <c:v>No luggage</c:v>
                </c:pt>
              </c:strCache>
            </c:strRef>
          </c:cat>
          <c:val>
            <c:numRef>
              <c:f>Sheet1!$E$2:$E$7</c:f>
              <c:numCache>
                <c:formatCode>0.0%</c:formatCode>
                <c:ptCount val="6"/>
                <c:pt idx="0">
                  <c:v>0.64200000000000002</c:v>
                </c:pt>
                <c:pt idx="1">
                  <c:v>0.16700000000000001</c:v>
                </c:pt>
                <c:pt idx="2">
                  <c:v>2.9000000000000001E-2</c:v>
                </c:pt>
                <c:pt idx="3">
                  <c:v>5.0000000000000001E-3</c:v>
                </c:pt>
                <c:pt idx="4">
                  <c:v>1E-3</c:v>
                </c:pt>
                <c:pt idx="5">
                  <c:v>0.154</c:v>
                </c:pt>
              </c:numCache>
            </c:numRef>
          </c:val>
        </c:ser>
        <c:dLbls>
          <c:showLegendKey val="0"/>
          <c:showVal val="0"/>
          <c:showCatName val="0"/>
          <c:showSerName val="0"/>
          <c:showPercent val="0"/>
          <c:showBubbleSize val="0"/>
        </c:dLbls>
        <c:gapWidth val="150"/>
        <c:axId val="398741552"/>
        <c:axId val="398738808"/>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c:v>
                      </c:pt>
                    </c:strCache>
                  </c:strRef>
                </c:tx>
                <c:spPr>
                  <a:solidFill>
                    <a:schemeClr val="accent1"/>
                  </a:solidFill>
                  <a:ln>
                    <a:noFill/>
                  </a:ln>
                  <a:effectLst/>
                </c:spPr>
                <c:invertIfNegative val="0"/>
                <c:dPt>
                  <c:idx val="5"/>
                  <c:invertIfNegative val="0"/>
                  <c:bubble3D val="0"/>
                  <c:spPr>
                    <a:solidFill>
                      <a:schemeClr val="accent2"/>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c:ext uri="{02D57815-91ED-43cb-92C2-25804820EDAC}">
                        <c15:formulaRef>
                          <c15:sqref>Sheet1!$B$2:$B$7</c15:sqref>
                        </c15:formulaRef>
                      </c:ext>
                    </c:extLst>
                    <c:numCache>
                      <c:formatCode>0.0%</c:formatCode>
                      <c:ptCount val="6"/>
                      <c:pt idx="0">
                        <c:v>0.621</c:v>
                      </c:pt>
                      <c:pt idx="1">
                        <c:v>0.20100000000000001</c:v>
                      </c:pt>
                      <c:pt idx="2">
                        <c:v>3.9E-2</c:v>
                      </c:pt>
                      <c:pt idx="3">
                        <c:v>7.0000000000000001E-3</c:v>
                      </c:pt>
                      <c:pt idx="4">
                        <c:v>1E-3</c:v>
                      </c:pt>
                      <c:pt idx="5">
                        <c:v>0.13</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Euston</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xmlns:c15="http://schemas.microsoft.com/office/drawing/2012/chart">
                      <c:ext xmlns:c15="http://schemas.microsoft.com/office/drawing/2012/chart" uri="{02D57815-91ED-43cb-92C2-25804820EDAC}">
                        <c15:formulaRef>
                          <c15:sqref>Sheet1!$C$2:$C$7</c15:sqref>
                        </c15:formulaRef>
                      </c:ext>
                    </c:extLst>
                    <c:numCache>
                      <c:formatCode>0.0%</c:formatCode>
                      <c:ptCount val="6"/>
                      <c:pt idx="0">
                        <c:v>0.65600000000000003</c:v>
                      </c:pt>
                      <c:pt idx="1">
                        <c:v>0.17599999999999999</c:v>
                      </c:pt>
                      <c:pt idx="2">
                        <c:v>3.9E-2</c:v>
                      </c:pt>
                      <c:pt idx="3">
                        <c:v>8.9999999999999993E-3</c:v>
                      </c:pt>
                      <c:pt idx="4">
                        <c:v>2E-3</c:v>
                      </c:pt>
                      <c:pt idx="5">
                        <c:v>0.11600000000000001</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King's Cross</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Sheet1!$A$2:$A$7</c15:sqref>
                        </c15:formulaRef>
                      </c:ext>
                    </c:extLst>
                    <c:strCache>
                      <c:ptCount val="6"/>
                      <c:pt idx="0">
                        <c:v>1 piece
of luggage</c:v>
                      </c:pt>
                      <c:pt idx="1">
                        <c:v>2 pieces
of luggage</c:v>
                      </c:pt>
                      <c:pt idx="2">
                        <c:v>3 pieces
of luggage</c:v>
                      </c:pt>
                      <c:pt idx="3">
                        <c:v>4 pieces
of luggage</c:v>
                      </c:pt>
                      <c:pt idx="4">
                        <c:v>5 pieces
of luggage</c:v>
                      </c:pt>
                      <c:pt idx="5">
                        <c:v>No luggage</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0.0%</c:formatCode>
                      <c:ptCount val="6"/>
                      <c:pt idx="0">
                        <c:v>0.57199999999999995</c:v>
                      </c:pt>
                      <c:pt idx="1">
                        <c:v>0.252</c:v>
                      </c:pt>
                      <c:pt idx="2">
                        <c:v>4.8000000000000001E-2</c:v>
                      </c:pt>
                      <c:pt idx="3">
                        <c:v>6.0000000000000001E-3</c:v>
                      </c:pt>
                      <c:pt idx="4">
                        <c:v>1E-3</c:v>
                      </c:pt>
                      <c:pt idx="5">
                        <c:v>0.12</c:v>
                      </c:pt>
                    </c:numCache>
                  </c:numRef>
                </c:val>
              </c15:ser>
            </c15:filteredBarSeries>
          </c:ext>
        </c:extLst>
      </c:barChart>
      <c:catAx>
        <c:axId val="39874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738808"/>
        <c:crosses val="autoZero"/>
        <c:auto val="1"/>
        <c:lblAlgn val="ctr"/>
        <c:lblOffset val="100"/>
        <c:noMultiLvlLbl val="0"/>
      </c:catAx>
      <c:valAx>
        <c:axId val="398738808"/>
        <c:scaling>
          <c:orientation val="minMax"/>
        </c:scaling>
        <c:delete val="1"/>
        <c:axPos val="l"/>
        <c:numFmt formatCode="0.0%" sourceLinked="1"/>
        <c:majorTickMark val="none"/>
        <c:minorTickMark val="none"/>
        <c:tickLblPos val="nextTo"/>
        <c:crossAx val="398741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A4EF3A-C571-D54C-95DC-AD83490CC197}" type="doc">
      <dgm:prSet loTypeId="urn:microsoft.com/office/officeart/2005/8/layout/arrow5" loCatId="" qsTypeId="urn:microsoft.com/office/officeart/2005/8/quickstyle/simple4" qsCatId="simple" csTypeId="urn:microsoft.com/office/officeart/2005/8/colors/accent1_4" csCatId="accent1" phldr="1"/>
      <dgm:spPr/>
      <dgm:t>
        <a:bodyPr/>
        <a:lstStyle/>
        <a:p>
          <a:endParaRPr lang="en-US"/>
        </a:p>
      </dgm:t>
    </dgm:pt>
    <dgm:pt modelId="{BD9F15FA-6398-FD4E-B3FA-EDE5E10DD2AD}">
      <dgm:prSet phldrT="[Text]" custT="1"/>
      <dgm:spPr/>
      <dgm:t>
        <a:bodyPr/>
        <a:lstStyle/>
        <a:p>
          <a:r>
            <a:rPr lang="en-US" sz="1800" dirty="0" smtClean="0"/>
            <a:t>Quantitative counts</a:t>
          </a:r>
          <a:endParaRPr lang="en-US" sz="1800" dirty="0"/>
        </a:p>
      </dgm:t>
    </dgm:pt>
    <dgm:pt modelId="{178D2AE5-1DFE-0F4C-956A-233E29CFD376}" type="parTrans" cxnId="{00D3E97F-C848-A443-A01C-9AEEFA635E57}">
      <dgm:prSet/>
      <dgm:spPr/>
      <dgm:t>
        <a:bodyPr/>
        <a:lstStyle/>
        <a:p>
          <a:endParaRPr lang="en-US"/>
        </a:p>
      </dgm:t>
    </dgm:pt>
    <dgm:pt modelId="{E071FA3E-B977-304D-A59E-D687146375E4}" type="sibTrans" cxnId="{00D3E97F-C848-A443-A01C-9AEEFA635E57}">
      <dgm:prSet/>
      <dgm:spPr/>
      <dgm:t>
        <a:bodyPr/>
        <a:lstStyle/>
        <a:p>
          <a:endParaRPr lang="en-US"/>
        </a:p>
      </dgm:t>
    </dgm:pt>
    <dgm:pt modelId="{CE672981-3EC3-7447-84FC-7F1940E156EA}">
      <dgm:prSet phldrT="[Text]" custT="1"/>
      <dgm:spPr>
        <a:solidFill>
          <a:schemeClr val="bg2"/>
        </a:solidFill>
      </dgm:spPr>
      <dgm:t>
        <a:bodyPr/>
        <a:lstStyle/>
        <a:p>
          <a:r>
            <a:rPr lang="en-US" sz="1800" dirty="0" smtClean="0"/>
            <a:t>Qualitative observations and intercepts</a:t>
          </a:r>
          <a:endParaRPr lang="en-US" sz="1800" dirty="0"/>
        </a:p>
      </dgm:t>
    </dgm:pt>
    <dgm:pt modelId="{7EE6796E-29BB-8D4D-9015-AEB0A5F82FD9}" type="parTrans" cxnId="{375D53A0-C742-B04A-A507-A38F9A7A1224}">
      <dgm:prSet/>
      <dgm:spPr/>
      <dgm:t>
        <a:bodyPr/>
        <a:lstStyle/>
        <a:p>
          <a:endParaRPr lang="en-US"/>
        </a:p>
      </dgm:t>
    </dgm:pt>
    <dgm:pt modelId="{DD1FC5C7-0C19-AA48-8787-269E9D797DAC}" type="sibTrans" cxnId="{375D53A0-C742-B04A-A507-A38F9A7A1224}">
      <dgm:prSet/>
      <dgm:spPr/>
      <dgm:t>
        <a:bodyPr/>
        <a:lstStyle/>
        <a:p>
          <a:endParaRPr lang="en-US"/>
        </a:p>
      </dgm:t>
    </dgm:pt>
    <dgm:pt modelId="{5AAB588C-2E6D-A74C-B61B-E26AFD7CD4E1}" type="pres">
      <dgm:prSet presAssocID="{BBA4EF3A-C571-D54C-95DC-AD83490CC197}" presName="diagram" presStyleCnt="0">
        <dgm:presLayoutVars>
          <dgm:dir/>
          <dgm:resizeHandles val="exact"/>
        </dgm:presLayoutVars>
      </dgm:prSet>
      <dgm:spPr/>
      <dgm:t>
        <a:bodyPr/>
        <a:lstStyle/>
        <a:p>
          <a:endParaRPr lang="en-US"/>
        </a:p>
      </dgm:t>
    </dgm:pt>
    <dgm:pt modelId="{16EACF3A-1D39-EE47-917F-5A914AD9DD76}" type="pres">
      <dgm:prSet presAssocID="{BD9F15FA-6398-FD4E-B3FA-EDE5E10DD2AD}" presName="arrow" presStyleLbl="node1" presStyleIdx="0" presStyleCnt="2">
        <dgm:presLayoutVars>
          <dgm:bulletEnabled val="1"/>
        </dgm:presLayoutVars>
      </dgm:prSet>
      <dgm:spPr/>
      <dgm:t>
        <a:bodyPr/>
        <a:lstStyle/>
        <a:p>
          <a:endParaRPr lang="en-US"/>
        </a:p>
      </dgm:t>
    </dgm:pt>
    <dgm:pt modelId="{ABE5AA49-E696-6841-AFF9-2EC8E8751225}" type="pres">
      <dgm:prSet presAssocID="{CE672981-3EC3-7447-84FC-7F1940E156EA}" presName="arrow" presStyleLbl="node1" presStyleIdx="1" presStyleCnt="2">
        <dgm:presLayoutVars>
          <dgm:bulletEnabled val="1"/>
        </dgm:presLayoutVars>
      </dgm:prSet>
      <dgm:spPr/>
      <dgm:t>
        <a:bodyPr/>
        <a:lstStyle/>
        <a:p>
          <a:endParaRPr lang="en-US"/>
        </a:p>
      </dgm:t>
    </dgm:pt>
  </dgm:ptLst>
  <dgm:cxnLst>
    <dgm:cxn modelId="{E51E1789-8D23-1E40-981F-43D85F1BA34C}" type="presOf" srcId="{CE672981-3EC3-7447-84FC-7F1940E156EA}" destId="{ABE5AA49-E696-6841-AFF9-2EC8E8751225}" srcOrd="0" destOrd="0" presId="urn:microsoft.com/office/officeart/2005/8/layout/arrow5"/>
    <dgm:cxn modelId="{62079CDB-B2BE-984B-AD2A-E53A695D0658}" type="presOf" srcId="{BBA4EF3A-C571-D54C-95DC-AD83490CC197}" destId="{5AAB588C-2E6D-A74C-B61B-E26AFD7CD4E1}" srcOrd="0" destOrd="0" presId="urn:microsoft.com/office/officeart/2005/8/layout/arrow5"/>
    <dgm:cxn modelId="{00D3E97F-C848-A443-A01C-9AEEFA635E57}" srcId="{BBA4EF3A-C571-D54C-95DC-AD83490CC197}" destId="{BD9F15FA-6398-FD4E-B3FA-EDE5E10DD2AD}" srcOrd="0" destOrd="0" parTransId="{178D2AE5-1DFE-0F4C-956A-233E29CFD376}" sibTransId="{E071FA3E-B977-304D-A59E-D687146375E4}"/>
    <dgm:cxn modelId="{C3941EC6-A638-094C-B1F6-85FB4D5DA8AD}" type="presOf" srcId="{BD9F15FA-6398-FD4E-B3FA-EDE5E10DD2AD}" destId="{16EACF3A-1D39-EE47-917F-5A914AD9DD76}" srcOrd="0" destOrd="0" presId="urn:microsoft.com/office/officeart/2005/8/layout/arrow5"/>
    <dgm:cxn modelId="{375D53A0-C742-B04A-A507-A38F9A7A1224}" srcId="{BBA4EF3A-C571-D54C-95DC-AD83490CC197}" destId="{CE672981-3EC3-7447-84FC-7F1940E156EA}" srcOrd="1" destOrd="0" parTransId="{7EE6796E-29BB-8D4D-9015-AEB0A5F82FD9}" sibTransId="{DD1FC5C7-0C19-AA48-8787-269E9D797DAC}"/>
    <dgm:cxn modelId="{8D7DCBA3-F524-3A4B-9F41-17B3F41E959A}" type="presParOf" srcId="{5AAB588C-2E6D-A74C-B61B-E26AFD7CD4E1}" destId="{16EACF3A-1D39-EE47-917F-5A914AD9DD76}" srcOrd="0" destOrd="0" presId="urn:microsoft.com/office/officeart/2005/8/layout/arrow5"/>
    <dgm:cxn modelId="{65A28938-FD00-A346-9A01-B0C3EFE4D646}" type="presParOf" srcId="{5AAB588C-2E6D-A74C-B61B-E26AFD7CD4E1}" destId="{ABE5AA49-E696-6841-AFF9-2EC8E87512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C4A400-595D-EC45-82D7-AAD59CFFAFD8}" type="doc">
      <dgm:prSet loTypeId="urn:microsoft.com/office/officeart/2009/3/layout/IncreasingArrowsProcess" loCatId="" qsTypeId="urn:microsoft.com/office/officeart/2005/8/quickstyle/simple4" qsCatId="simple" csTypeId="urn:microsoft.com/office/officeart/2005/8/colors/accent5_4" csCatId="accent5" phldr="1"/>
      <dgm:spPr/>
      <dgm:t>
        <a:bodyPr/>
        <a:lstStyle/>
        <a:p>
          <a:endParaRPr lang="en-US"/>
        </a:p>
      </dgm:t>
    </dgm:pt>
    <dgm:pt modelId="{C2E2190C-B1CB-8E4A-9237-AE4D4464D375}">
      <dgm:prSet phldrT="[Text]"/>
      <dgm:spPr/>
      <dgm:t>
        <a:bodyPr/>
        <a:lstStyle/>
        <a:p>
          <a:r>
            <a:rPr lang="en-US" dirty="0" smtClean="0"/>
            <a:t>Luggage and the journey</a:t>
          </a:r>
          <a:endParaRPr lang="en-US" dirty="0"/>
        </a:p>
      </dgm:t>
    </dgm:pt>
    <dgm:pt modelId="{CDF4A25E-6F08-3A43-BA77-CC5A0A52DA24}" type="parTrans" cxnId="{E7ADE95D-EB83-8940-AD35-2E9EDD3A4F04}">
      <dgm:prSet/>
      <dgm:spPr/>
      <dgm:t>
        <a:bodyPr/>
        <a:lstStyle/>
        <a:p>
          <a:endParaRPr lang="en-US"/>
        </a:p>
      </dgm:t>
    </dgm:pt>
    <dgm:pt modelId="{59012CD5-DDEF-BA43-AA1C-770B8CA5475F}" type="sibTrans" cxnId="{E7ADE95D-EB83-8940-AD35-2E9EDD3A4F04}">
      <dgm:prSet/>
      <dgm:spPr/>
      <dgm:t>
        <a:bodyPr/>
        <a:lstStyle/>
        <a:p>
          <a:endParaRPr lang="en-US"/>
        </a:p>
      </dgm:t>
    </dgm:pt>
    <dgm:pt modelId="{1ED6BC50-E511-714E-A15F-E94672B73BD4}">
      <dgm:prSet phldrT="[Text]" custT="1"/>
      <dgm:spPr/>
      <dgm:t>
        <a:bodyPr/>
        <a:lstStyle/>
        <a:p>
          <a:r>
            <a:rPr lang="en-US" sz="1800" dirty="0" smtClean="0"/>
            <a:t>Stages of the process</a:t>
          </a:r>
          <a:endParaRPr lang="en-US" sz="1800" dirty="0"/>
        </a:p>
      </dgm:t>
    </dgm:pt>
    <dgm:pt modelId="{857BADBA-ADCD-EE44-811B-3B18E07EB8D7}" type="parTrans" cxnId="{C5C9EB96-91E4-FD49-8977-E9561BD66376}">
      <dgm:prSet/>
      <dgm:spPr/>
      <dgm:t>
        <a:bodyPr/>
        <a:lstStyle/>
        <a:p>
          <a:endParaRPr lang="en-US"/>
        </a:p>
      </dgm:t>
    </dgm:pt>
    <dgm:pt modelId="{3C8B95A8-99A3-C94E-92DE-F368FD848FE9}" type="sibTrans" cxnId="{C5C9EB96-91E4-FD49-8977-E9561BD66376}">
      <dgm:prSet/>
      <dgm:spPr/>
      <dgm:t>
        <a:bodyPr/>
        <a:lstStyle/>
        <a:p>
          <a:endParaRPr lang="en-US"/>
        </a:p>
      </dgm:t>
    </dgm:pt>
    <dgm:pt modelId="{360215CF-3826-034D-AE82-5B585C100EA4}">
      <dgm:prSet phldrT="[Text]"/>
      <dgm:spPr/>
      <dgm:t>
        <a:bodyPr/>
        <a:lstStyle/>
        <a:p>
          <a:r>
            <a:rPr lang="en-US" dirty="0" smtClean="0"/>
            <a:t>Traveller types</a:t>
          </a:r>
          <a:endParaRPr lang="en-US" dirty="0"/>
        </a:p>
      </dgm:t>
    </dgm:pt>
    <dgm:pt modelId="{82EE066C-2828-604F-BD01-4058E94F16E5}" type="parTrans" cxnId="{3EBBF8EA-5C2F-5249-A9C0-547329255CB9}">
      <dgm:prSet/>
      <dgm:spPr/>
      <dgm:t>
        <a:bodyPr/>
        <a:lstStyle/>
        <a:p>
          <a:endParaRPr lang="en-US"/>
        </a:p>
      </dgm:t>
    </dgm:pt>
    <dgm:pt modelId="{352999F8-AFA6-8C41-A0B2-4EEF8A00CBB9}" type="sibTrans" cxnId="{3EBBF8EA-5C2F-5249-A9C0-547329255CB9}">
      <dgm:prSet/>
      <dgm:spPr/>
      <dgm:t>
        <a:bodyPr/>
        <a:lstStyle/>
        <a:p>
          <a:endParaRPr lang="en-US"/>
        </a:p>
      </dgm:t>
    </dgm:pt>
    <dgm:pt modelId="{A083AC66-19C4-4641-8980-9FA83CBC3A91}">
      <dgm:prSet phldrT="[Text]" custT="1"/>
      <dgm:spPr/>
      <dgm:t>
        <a:bodyPr/>
        <a:lstStyle/>
        <a:p>
          <a:r>
            <a:rPr lang="en-US" sz="1800" dirty="0" smtClean="0"/>
            <a:t>Security</a:t>
          </a:r>
          <a:endParaRPr lang="en-US" sz="1800" dirty="0"/>
        </a:p>
      </dgm:t>
    </dgm:pt>
    <dgm:pt modelId="{79E496FD-A4DC-A145-921E-9001804B1EA3}" type="parTrans" cxnId="{3F5C89D9-55CF-0F4F-92D0-39C93C6D6A95}">
      <dgm:prSet/>
      <dgm:spPr/>
      <dgm:t>
        <a:bodyPr/>
        <a:lstStyle/>
        <a:p>
          <a:endParaRPr lang="en-US"/>
        </a:p>
      </dgm:t>
    </dgm:pt>
    <dgm:pt modelId="{FF06F287-8345-3A41-9DD8-060F01BAFE57}" type="sibTrans" cxnId="{3F5C89D9-55CF-0F4F-92D0-39C93C6D6A95}">
      <dgm:prSet/>
      <dgm:spPr/>
      <dgm:t>
        <a:bodyPr/>
        <a:lstStyle/>
        <a:p>
          <a:endParaRPr lang="en-US"/>
        </a:p>
      </dgm:t>
    </dgm:pt>
    <dgm:pt modelId="{C97092F0-954E-6948-8B05-DC9787C4E106}">
      <dgm:prSet phldrT="[Text]"/>
      <dgm:spPr/>
      <dgm:t>
        <a:bodyPr/>
        <a:lstStyle/>
        <a:p>
          <a:r>
            <a:rPr lang="en-US" dirty="0" smtClean="0"/>
            <a:t>Views on luggage</a:t>
          </a:r>
          <a:endParaRPr lang="en-US" dirty="0"/>
        </a:p>
      </dgm:t>
    </dgm:pt>
    <dgm:pt modelId="{291A7793-69AD-7948-A440-A607F349A1AA}" type="parTrans" cxnId="{D777A0EB-26BC-9547-85E3-B03E3C7F4083}">
      <dgm:prSet/>
      <dgm:spPr/>
      <dgm:t>
        <a:bodyPr/>
        <a:lstStyle/>
        <a:p>
          <a:endParaRPr lang="en-US"/>
        </a:p>
      </dgm:t>
    </dgm:pt>
    <dgm:pt modelId="{EB139108-6554-D94F-8A7C-E24B8BDEE54A}" type="sibTrans" cxnId="{D777A0EB-26BC-9547-85E3-B03E3C7F4083}">
      <dgm:prSet/>
      <dgm:spPr/>
      <dgm:t>
        <a:bodyPr/>
        <a:lstStyle/>
        <a:p>
          <a:endParaRPr lang="en-US"/>
        </a:p>
      </dgm:t>
    </dgm:pt>
    <dgm:pt modelId="{3FF79EA1-916B-EA4D-9E2B-238EF6C182F9}">
      <dgm:prSet phldrT="[Text]" custT="1"/>
      <dgm:spPr/>
      <dgm:t>
        <a:bodyPr/>
        <a:lstStyle/>
        <a:p>
          <a:r>
            <a:rPr lang="en-US" sz="1800" dirty="0" smtClean="0"/>
            <a:t>Preferred</a:t>
          </a:r>
        </a:p>
        <a:p>
          <a:r>
            <a:rPr lang="en-US" sz="1800" dirty="0" smtClean="0"/>
            <a:t>Importance</a:t>
          </a:r>
        </a:p>
        <a:p>
          <a:endParaRPr lang="en-US" sz="1800" dirty="0"/>
        </a:p>
      </dgm:t>
    </dgm:pt>
    <dgm:pt modelId="{C7750FF3-5D9F-F04D-83CA-436AB1E421A4}" type="parTrans" cxnId="{CBE97D31-01DB-714C-B88F-6B77B6DC0701}">
      <dgm:prSet/>
      <dgm:spPr/>
      <dgm:t>
        <a:bodyPr/>
        <a:lstStyle/>
        <a:p>
          <a:endParaRPr lang="en-US"/>
        </a:p>
      </dgm:t>
    </dgm:pt>
    <dgm:pt modelId="{310D78ED-1806-524B-961F-42636E6A3E8F}" type="sibTrans" cxnId="{CBE97D31-01DB-714C-B88F-6B77B6DC0701}">
      <dgm:prSet/>
      <dgm:spPr/>
      <dgm:t>
        <a:bodyPr/>
        <a:lstStyle/>
        <a:p>
          <a:endParaRPr lang="en-US"/>
        </a:p>
      </dgm:t>
    </dgm:pt>
    <dgm:pt modelId="{5FCF551D-5538-AB42-A182-C4890C09E9AF}">
      <dgm:prSet/>
      <dgm:spPr/>
      <dgm:t>
        <a:bodyPr/>
        <a:lstStyle/>
        <a:p>
          <a:r>
            <a:rPr lang="en-US" dirty="0" smtClean="0"/>
            <a:t>Types of storage</a:t>
          </a:r>
          <a:endParaRPr lang="en-US" dirty="0"/>
        </a:p>
      </dgm:t>
    </dgm:pt>
    <dgm:pt modelId="{5CCD533C-5E43-4B47-A43B-1EE23677C18B}" type="parTrans" cxnId="{C6BE3AAE-66DE-5D44-8DED-68DBB0955257}">
      <dgm:prSet/>
      <dgm:spPr/>
      <dgm:t>
        <a:bodyPr/>
        <a:lstStyle/>
        <a:p>
          <a:endParaRPr lang="en-US"/>
        </a:p>
      </dgm:t>
    </dgm:pt>
    <dgm:pt modelId="{25C43D61-6CAB-8448-8C55-151BB4F6C3D8}" type="sibTrans" cxnId="{C6BE3AAE-66DE-5D44-8DED-68DBB0955257}">
      <dgm:prSet/>
      <dgm:spPr/>
      <dgm:t>
        <a:bodyPr/>
        <a:lstStyle/>
        <a:p>
          <a:endParaRPr lang="en-US"/>
        </a:p>
      </dgm:t>
    </dgm:pt>
    <dgm:pt modelId="{F3AC1914-E6CF-474F-A5D1-8567B1AAF18E}">
      <dgm:prSet phldrT="[Text]" custT="1"/>
      <dgm:spPr/>
      <dgm:t>
        <a:bodyPr/>
        <a:lstStyle/>
        <a:p>
          <a:r>
            <a:rPr lang="en-US" sz="1800" dirty="0" smtClean="0"/>
            <a:t>Pragmatism</a:t>
          </a:r>
          <a:endParaRPr lang="en-US" sz="1800" dirty="0"/>
        </a:p>
      </dgm:t>
    </dgm:pt>
    <dgm:pt modelId="{C3E323A0-7731-D24B-A229-0AB650EBB661}" type="parTrans" cxnId="{987A8C7F-9A6B-2749-93B3-C1502626C8EC}">
      <dgm:prSet/>
      <dgm:spPr/>
      <dgm:t>
        <a:bodyPr/>
        <a:lstStyle/>
        <a:p>
          <a:endParaRPr lang="en-US"/>
        </a:p>
      </dgm:t>
    </dgm:pt>
    <dgm:pt modelId="{22BAA4DE-7B99-9644-BA3E-62B7ECA67200}" type="sibTrans" cxnId="{987A8C7F-9A6B-2749-93B3-C1502626C8EC}">
      <dgm:prSet/>
      <dgm:spPr/>
      <dgm:t>
        <a:bodyPr/>
        <a:lstStyle/>
        <a:p>
          <a:endParaRPr lang="en-US"/>
        </a:p>
      </dgm:t>
    </dgm:pt>
    <dgm:pt modelId="{6FC20EAD-D8A6-9742-8032-482DC48E7B82}">
      <dgm:prSet custT="1"/>
      <dgm:spPr/>
      <dgm:t>
        <a:bodyPr/>
        <a:lstStyle/>
        <a:p>
          <a:r>
            <a:rPr lang="en-US" sz="1800" dirty="0" smtClean="0"/>
            <a:t>Current</a:t>
          </a:r>
        </a:p>
        <a:p>
          <a:r>
            <a:rPr lang="en-US" sz="1800" dirty="0" smtClean="0"/>
            <a:t>Ideal</a:t>
          </a:r>
          <a:endParaRPr lang="en-US" sz="1800" dirty="0"/>
        </a:p>
      </dgm:t>
    </dgm:pt>
    <dgm:pt modelId="{3552A429-EE58-8B4C-9346-0A5935F8EBDA}" type="parTrans" cxnId="{C3C3FBE2-EC0B-E744-B2DF-F91C5DF73269}">
      <dgm:prSet/>
      <dgm:spPr/>
      <dgm:t>
        <a:bodyPr/>
        <a:lstStyle/>
        <a:p>
          <a:endParaRPr lang="en-US"/>
        </a:p>
      </dgm:t>
    </dgm:pt>
    <dgm:pt modelId="{973740C7-6919-DA49-94C3-971447A03F32}" type="sibTrans" cxnId="{C3C3FBE2-EC0B-E744-B2DF-F91C5DF73269}">
      <dgm:prSet/>
      <dgm:spPr/>
      <dgm:t>
        <a:bodyPr/>
        <a:lstStyle/>
        <a:p>
          <a:endParaRPr lang="en-US"/>
        </a:p>
      </dgm:t>
    </dgm:pt>
    <dgm:pt modelId="{DF8F0DDE-A5B7-AF49-A2F0-5A9AD4695D81}" type="pres">
      <dgm:prSet presAssocID="{34C4A400-595D-EC45-82D7-AAD59CFFAFD8}" presName="Name0" presStyleCnt="0">
        <dgm:presLayoutVars>
          <dgm:chMax val="5"/>
          <dgm:chPref val="5"/>
          <dgm:dir/>
          <dgm:animLvl val="lvl"/>
        </dgm:presLayoutVars>
      </dgm:prSet>
      <dgm:spPr/>
      <dgm:t>
        <a:bodyPr/>
        <a:lstStyle/>
        <a:p>
          <a:endParaRPr lang="en-US"/>
        </a:p>
      </dgm:t>
    </dgm:pt>
    <dgm:pt modelId="{6A9AB493-A4DB-6745-A8F9-B5AE475C9701}" type="pres">
      <dgm:prSet presAssocID="{C2E2190C-B1CB-8E4A-9237-AE4D4464D375}" presName="parentText1" presStyleLbl="node1" presStyleIdx="0" presStyleCnt="4">
        <dgm:presLayoutVars>
          <dgm:chMax/>
          <dgm:chPref val="3"/>
          <dgm:bulletEnabled val="1"/>
        </dgm:presLayoutVars>
      </dgm:prSet>
      <dgm:spPr/>
      <dgm:t>
        <a:bodyPr/>
        <a:lstStyle/>
        <a:p>
          <a:endParaRPr lang="en-US"/>
        </a:p>
      </dgm:t>
    </dgm:pt>
    <dgm:pt modelId="{7E08035A-1103-9B43-A115-1B559AFAF00C}" type="pres">
      <dgm:prSet presAssocID="{C2E2190C-B1CB-8E4A-9237-AE4D4464D375}" presName="childText1" presStyleLbl="solidAlignAcc1" presStyleIdx="0" presStyleCnt="4">
        <dgm:presLayoutVars>
          <dgm:chMax val="0"/>
          <dgm:chPref val="0"/>
          <dgm:bulletEnabled val="1"/>
        </dgm:presLayoutVars>
      </dgm:prSet>
      <dgm:spPr/>
      <dgm:t>
        <a:bodyPr/>
        <a:lstStyle/>
        <a:p>
          <a:endParaRPr lang="en-US"/>
        </a:p>
      </dgm:t>
    </dgm:pt>
    <dgm:pt modelId="{E7ACB35E-FD0C-C34C-9180-BA0762576AED}" type="pres">
      <dgm:prSet presAssocID="{360215CF-3826-034D-AE82-5B585C100EA4}" presName="parentText2" presStyleLbl="node1" presStyleIdx="1" presStyleCnt="4">
        <dgm:presLayoutVars>
          <dgm:chMax/>
          <dgm:chPref val="3"/>
          <dgm:bulletEnabled val="1"/>
        </dgm:presLayoutVars>
      </dgm:prSet>
      <dgm:spPr/>
      <dgm:t>
        <a:bodyPr/>
        <a:lstStyle/>
        <a:p>
          <a:endParaRPr lang="en-US"/>
        </a:p>
      </dgm:t>
    </dgm:pt>
    <dgm:pt modelId="{60DC87E9-729E-BA4B-83ED-1FB9BE7B2DDE}" type="pres">
      <dgm:prSet presAssocID="{360215CF-3826-034D-AE82-5B585C100EA4}" presName="childText2" presStyleLbl="solidAlignAcc1" presStyleIdx="1" presStyleCnt="4">
        <dgm:presLayoutVars>
          <dgm:chMax val="0"/>
          <dgm:chPref val="0"/>
          <dgm:bulletEnabled val="1"/>
        </dgm:presLayoutVars>
      </dgm:prSet>
      <dgm:spPr/>
      <dgm:t>
        <a:bodyPr/>
        <a:lstStyle/>
        <a:p>
          <a:endParaRPr lang="en-US"/>
        </a:p>
      </dgm:t>
    </dgm:pt>
    <dgm:pt modelId="{D938BD4B-1D18-2F47-BB2C-BC4FDB33FC98}" type="pres">
      <dgm:prSet presAssocID="{C97092F0-954E-6948-8B05-DC9787C4E106}" presName="parentText3" presStyleLbl="node1" presStyleIdx="2" presStyleCnt="4">
        <dgm:presLayoutVars>
          <dgm:chMax/>
          <dgm:chPref val="3"/>
          <dgm:bulletEnabled val="1"/>
        </dgm:presLayoutVars>
      </dgm:prSet>
      <dgm:spPr/>
      <dgm:t>
        <a:bodyPr/>
        <a:lstStyle/>
        <a:p>
          <a:endParaRPr lang="en-US"/>
        </a:p>
      </dgm:t>
    </dgm:pt>
    <dgm:pt modelId="{DC75516A-6B2A-FB48-A949-261ABABE39ED}" type="pres">
      <dgm:prSet presAssocID="{C97092F0-954E-6948-8B05-DC9787C4E106}" presName="childText3" presStyleLbl="solidAlignAcc1" presStyleIdx="2" presStyleCnt="4">
        <dgm:presLayoutVars>
          <dgm:chMax val="0"/>
          <dgm:chPref val="0"/>
          <dgm:bulletEnabled val="1"/>
        </dgm:presLayoutVars>
      </dgm:prSet>
      <dgm:spPr/>
      <dgm:t>
        <a:bodyPr/>
        <a:lstStyle/>
        <a:p>
          <a:endParaRPr lang="en-US"/>
        </a:p>
      </dgm:t>
    </dgm:pt>
    <dgm:pt modelId="{E87FBD3C-2E85-BA45-8FF8-0375DC4AD040}" type="pres">
      <dgm:prSet presAssocID="{5FCF551D-5538-AB42-A182-C4890C09E9AF}" presName="parentText4" presStyleLbl="node1" presStyleIdx="3" presStyleCnt="4">
        <dgm:presLayoutVars>
          <dgm:chMax/>
          <dgm:chPref val="3"/>
          <dgm:bulletEnabled val="1"/>
        </dgm:presLayoutVars>
      </dgm:prSet>
      <dgm:spPr/>
      <dgm:t>
        <a:bodyPr/>
        <a:lstStyle/>
        <a:p>
          <a:endParaRPr lang="en-US"/>
        </a:p>
      </dgm:t>
    </dgm:pt>
    <dgm:pt modelId="{F4B7D037-954D-014C-B558-B64EEF05A473}" type="pres">
      <dgm:prSet presAssocID="{5FCF551D-5538-AB42-A182-C4890C09E9AF}" presName="childText4" presStyleLbl="solidAlignAcc1" presStyleIdx="3" presStyleCnt="4">
        <dgm:presLayoutVars>
          <dgm:chMax val="0"/>
          <dgm:chPref val="0"/>
          <dgm:bulletEnabled val="1"/>
        </dgm:presLayoutVars>
      </dgm:prSet>
      <dgm:spPr/>
      <dgm:t>
        <a:bodyPr/>
        <a:lstStyle/>
        <a:p>
          <a:endParaRPr lang="en-US"/>
        </a:p>
      </dgm:t>
    </dgm:pt>
  </dgm:ptLst>
  <dgm:cxnLst>
    <dgm:cxn modelId="{D777A0EB-26BC-9547-85E3-B03E3C7F4083}" srcId="{34C4A400-595D-EC45-82D7-AAD59CFFAFD8}" destId="{C97092F0-954E-6948-8B05-DC9787C4E106}" srcOrd="2" destOrd="0" parTransId="{291A7793-69AD-7948-A440-A607F349A1AA}" sibTransId="{EB139108-6554-D94F-8A7C-E24B8BDEE54A}"/>
    <dgm:cxn modelId="{B98AF964-EBB0-A14C-8924-888BA7EC2F88}" type="presOf" srcId="{1ED6BC50-E511-714E-A15F-E94672B73BD4}" destId="{7E08035A-1103-9B43-A115-1B559AFAF00C}" srcOrd="0" destOrd="0" presId="urn:microsoft.com/office/officeart/2009/3/layout/IncreasingArrowsProcess"/>
    <dgm:cxn modelId="{C6BE3AAE-66DE-5D44-8DED-68DBB0955257}" srcId="{34C4A400-595D-EC45-82D7-AAD59CFFAFD8}" destId="{5FCF551D-5538-AB42-A182-C4890C09E9AF}" srcOrd="3" destOrd="0" parTransId="{5CCD533C-5E43-4B47-A43B-1EE23677C18B}" sibTransId="{25C43D61-6CAB-8448-8C55-151BB4F6C3D8}"/>
    <dgm:cxn modelId="{CBE97D31-01DB-714C-B88F-6B77B6DC0701}" srcId="{C97092F0-954E-6948-8B05-DC9787C4E106}" destId="{3FF79EA1-916B-EA4D-9E2B-238EF6C182F9}" srcOrd="0" destOrd="0" parTransId="{C7750FF3-5D9F-F04D-83CA-436AB1E421A4}" sibTransId="{310D78ED-1806-524B-961F-42636E6A3E8F}"/>
    <dgm:cxn modelId="{42A89859-64C7-CF4C-AC55-E4391FBDA558}" type="presOf" srcId="{C2E2190C-B1CB-8E4A-9237-AE4D4464D375}" destId="{6A9AB493-A4DB-6745-A8F9-B5AE475C9701}" srcOrd="0" destOrd="0" presId="urn:microsoft.com/office/officeart/2009/3/layout/IncreasingArrowsProcess"/>
    <dgm:cxn modelId="{A09C0AB2-2AA1-2744-AD55-F36B7E6488FF}" type="presOf" srcId="{6FC20EAD-D8A6-9742-8032-482DC48E7B82}" destId="{F4B7D037-954D-014C-B558-B64EEF05A473}" srcOrd="0" destOrd="0" presId="urn:microsoft.com/office/officeart/2009/3/layout/IncreasingArrowsProcess"/>
    <dgm:cxn modelId="{C3C3FBE2-EC0B-E744-B2DF-F91C5DF73269}" srcId="{5FCF551D-5538-AB42-A182-C4890C09E9AF}" destId="{6FC20EAD-D8A6-9742-8032-482DC48E7B82}" srcOrd="0" destOrd="0" parTransId="{3552A429-EE58-8B4C-9346-0A5935F8EBDA}" sibTransId="{973740C7-6919-DA49-94C3-971447A03F32}"/>
    <dgm:cxn modelId="{E7ADE95D-EB83-8940-AD35-2E9EDD3A4F04}" srcId="{34C4A400-595D-EC45-82D7-AAD59CFFAFD8}" destId="{C2E2190C-B1CB-8E4A-9237-AE4D4464D375}" srcOrd="0" destOrd="0" parTransId="{CDF4A25E-6F08-3A43-BA77-CC5A0A52DA24}" sibTransId="{59012CD5-DDEF-BA43-AA1C-770B8CA5475F}"/>
    <dgm:cxn modelId="{D16935D9-163C-2E4A-8FC0-9A413A211C44}" type="presOf" srcId="{360215CF-3826-034D-AE82-5B585C100EA4}" destId="{E7ACB35E-FD0C-C34C-9180-BA0762576AED}" srcOrd="0" destOrd="0" presId="urn:microsoft.com/office/officeart/2009/3/layout/IncreasingArrowsProcess"/>
    <dgm:cxn modelId="{987A8C7F-9A6B-2749-93B3-C1502626C8EC}" srcId="{360215CF-3826-034D-AE82-5B585C100EA4}" destId="{F3AC1914-E6CF-474F-A5D1-8567B1AAF18E}" srcOrd="1" destOrd="0" parTransId="{C3E323A0-7731-D24B-A229-0AB650EBB661}" sibTransId="{22BAA4DE-7B99-9644-BA3E-62B7ECA67200}"/>
    <dgm:cxn modelId="{3F5C89D9-55CF-0F4F-92D0-39C93C6D6A95}" srcId="{360215CF-3826-034D-AE82-5B585C100EA4}" destId="{A083AC66-19C4-4641-8980-9FA83CBC3A91}" srcOrd="0" destOrd="0" parTransId="{79E496FD-A4DC-A145-921E-9001804B1EA3}" sibTransId="{FF06F287-8345-3A41-9DD8-060F01BAFE57}"/>
    <dgm:cxn modelId="{5A9243D1-370E-BD42-A564-5A9C89004F39}" type="presOf" srcId="{C97092F0-954E-6948-8B05-DC9787C4E106}" destId="{D938BD4B-1D18-2F47-BB2C-BC4FDB33FC98}" srcOrd="0" destOrd="0" presId="urn:microsoft.com/office/officeart/2009/3/layout/IncreasingArrowsProcess"/>
    <dgm:cxn modelId="{2DCAB397-6C4A-CC40-ABFC-5DCBFE065EB7}" type="presOf" srcId="{F3AC1914-E6CF-474F-A5D1-8567B1AAF18E}" destId="{60DC87E9-729E-BA4B-83ED-1FB9BE7B2DDE}" srcOrd="0" destOrd="1" presId="urn:microsoft.com/office/officeart/2009/3/layout/IncreasingArrowsProcess"/>
    <dgm:cxn modelId="{C5C9EB96-91E4-FD49-8977-E9561BD66376}" srcId="{C2E2190C-B1CB-8E4A-9237-AE4D4464D375}" destId="{1ED6BC50-E511-714E-A15F-E94672B73BD4}" srcOrd="0" destOrd="0" parTransId="{857BADBA-ADCD-EE44-811B-3B18E07EB8D7}" sibTransId="{3C8B95A8-99A3-C94E-92DE-F368FD848FE9}"/>
    <dgm:cxn modelId="{F7AE81BD-FFEC-884D-BEE8-1E05F3A0DFEA}" type="presOf" srcId="{A083AC66-19C4-4641-8980-9FA83CBC3A91}" destId="{60DC87E9-729E-BA4B-83ED-1FB9BE7B2DDE}" srcOrd="0" destOrd="0" presId="urn:microsoft.com/office/officeart/2009/3/layout/IncreasingArrowsProcess"/>
    <dgm:cxn modelId="{C2509D70-6408-294A-9D43-CFA706115383}" type="presOf" srcId="{3FF79EA1-916B-EA4D-9E2B-238EF6C182F9}" destId="{DC75516A-6B2A-FB48-A949-261ABABE39ED}" srcOrd="0" destOrd="0" presId="urn:microsoft.com/office/officeart/2009/3/layout/IncreasingArrowsProcess"/>
    <dgm:cxn modelId="{3EBBF8EA-5C2F-5249-A9C0-547329255CB9}" srcId="{34C4A400-595D-EC45-82D7-AAD59CFFAFD8}" destId="{360215CF-3826-034D-AE82-5B585C100EA4}" srcOrd="1" destOrd="0" parTransId="{82EE066C-2828-604F-BD01-4058E94F16E5}" sibTransId="{352999F8-AFA6-8C41-A0B2-4EEF8A00CBB9}"/>
    <dgm:cxn modelId="{6694264B-402B-1643-81BA-C03C28E26D5C}" type="presOf" srcId="{34C4A400-595D-EC45-82D7-AAD59CFFAFD8}" destId="{DF8F0DDE-A5B7-AF49-A2F0-5A9AD4695D81}" srcOrd="0" destOrd="0" presId="urn:microsoft.com/office/officeart/2009/3/layout/IncreasingArrowsProcess"/>
    <dgm:cxn modelId="{39211996-F5A2-4D40-8600-0C6AAF9F9CE1}" type="presOf" srcId="{5FCF551D-5538-AB42-A182-C4890C09E9AF}" destId="{E87FBD3C-2E85-BA45-8FF8-0375DC4AD040}" srcOrd="0" destOrd="0" presId="urn:microsoft.com/office/officeart/2009/3/layout/IncreasingArrowsProcess"/>
    <dgm:cxn modelId="{7299E933-2CEC-044E-8BC2-08808EDA3409}" type="presParOf" srcId="{DF8F0DDE-A5B7-AF49-A2F0-5A9AD4695D81}" destId="{6A9AB493-A4DB-6745-A8F9-B5AE475C9701}" srcOrd="0" destOrd="0" presId="urn:microsoft.com/office/officeart/2009/3/layout/IncreasingArrowsProcess"/>
    <dgm:cxn modelId="{ED23745B-F2FF-3C4D-BBC4-8A84A664F38E}" type="presParOf" srcId="{DF8F0DDE-A5B7-AF49-A2F0-5A9AD4695D81}" destId="{7E08035A-1103-9B43-A115-1B559AFAF00C}" srcOrd="1" destOrd="0" presId="urn:microsoft.com/office/officeart/2009/3/layout/IncreasingArrowsProcess"/>
    <dgm:cxn modelId="{F0FF64F5-8428-C745-A6AE-9E9F4D376708}" type="presParOf" srcId="{DF8F0DDE-A5B7-AF49-A2F0-5A9AD4695D81}" destId="{E7ACB35E-FD0C-C34C-9180-BA0762576AED}" srcOrd="2" destOrd="0" presId="urn:microsoft.com/office/officeart/2009/3/layout/IncreasingArrowsProcess"/>
    <dgm:cxn modelId="{2A12CBD6-188F-7444-8B0F-8793A6FB8333}" type="presParOf" srcId="{DF8F0DDE-A5B7-AF49-A2F0-5A9AD4695D81}" destId="{60DC87E9-729E-BA4B-83ED-1FB9BE7B2DDE}" srcOrd="3" destOrd="0" presId="urn:microsoft.com/office/officeart/2009/3/layout/IncreasingArrowsProcess"/>
    <dgm:cxn modelId="{F1AED145-8E4B-A245-A501-8A93A7D26370}" type="presParOf" srcId="{DF8F0DDE-A5B7-AF49-A2F0-5A9AD4695D81}" destId="{D938BD4B-1D18-2F47-BB2C-BC4FDB33FC98}" srcOrd="4" destOrd="0" presId="urn:microsoft.com/office/officeart/2009/3/layout/IncreasingArrowsProcess"/>
    <dgm:cxn modelId="{C627159E-307D-794E-8FA2-0BE25F713CB3}" type="presParOf" srcId="{DF8F0DDE-A5B7-AF49-A2F0-5A9AD4695D81}" destId="{DC75516A-6B2A-FB48-A949-261ABABE39ED}" srcOrd="5" destOrd="0" presId="urn:microsoft.com/office/officeart/2009/3/layout/IncreasingArrowsProcess"/>
    <dgm:cxn modelId="{FA7FDE08-B5B8-9F40-9951-82FDBAB6B1CE}" type="presParOf" srcId="{DF8F0DDE-A5B7-AF49-A2F0-5A9AD4695D81}" destId="{E87FBD3C-2E85-BA45-8FF8-0375DC4AD040}" srcOrd="6" destOrd="0" presId="urn:microsoft.com/office/officeart/2009/3/layout/IncreasingArrowsProcess"/>
    <dgm:cxn modelId="{AE557C07-AE8C-AC45-96EC-A67A71D35EBE}" type="presParOf" srcId="{DF8F0DDE-A5B7-AF49-A2F0-5A9AD4695D81}" destId="{F4B7D037-954D-014C-B558-B64EEF05A473}"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ACF3A-1D39-EE47-917F-5A914AD9DD76}">
      <dsp:nvSpPr>
        <dsp:cNvPr id="0" name=""/>
        <dsp:cNvSpPr/>
      </dsp:nvSpPr>
      <dsp:spPr>
        <a:xfrm rot="16200000">
          <a:off x="744" y="1331"/>
          <a:ext cx="2387203" cy="2387203"/>
        </a:xfrm>
        <a:prstGeom prst="downArrow">
          <a:avLst>
            <a:gd name="adj1" fmla="val 50000"/>
            <a:gd name="adj2" fmla="val 35000"/>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Quantitative counts</a:t>
          </a:r>
          <a:endParaRPr lang="en-US" sz="1800" kern="1200" dirty="0"/>
        </a:p>
      </dsp:txBody>
      <dsp:txXfrm rot="5400000">
        <a:off x="745" y="598131"/>
        <a:ext cx="1969442" cy="1193601"/>
      </dsp:txXfrm>
    </dsp:sp>
    <dsp:sp modelId="{ABE5AA49-E696-6841-AFF9-2EC8E8751225}">
      <dsp:nvSpPr>
        <dsp:cNvPr id="0" name=""/>
        <dsp:cNvSpPr/>
      </dsp:nvSpPr>
      <dsp:spPr>
        <a:xfrm rot="5400000">
          <a:off x="3708052" y="1331"/>
          <a:ext cx="2387203" cy="2387203"/>
        </a:xfrm>
        <a:prstGeom prst="downArrow">
          <a:avLst>
            <a:gd name="adj1" fmla="val 50000"/>
            <a:gd name="adj2" fmla="val 35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Qualitative observations and intercepts</a:t>
          </a:r>
          <a:endParaRPr lang="en-US" sz="1800" kern="1200" dirty="0"/>
        </a:p>
      </dsp:txBody>
      <dsp:txXfrm rot="-5400000">
        <a:off x="4125814" y="598132"/>
        <a:ext cx="1969442" cy="11936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AB493-A4DB-6745-A8F9-B5AE475C9701}">
      <dsp:nvSpPr>
        <dsp:cNvPr id="0" name=""/>
        <dsp:cNvSpPr/>
      </dsp:nvSpPr>
      <dsp:spPr>
        <a:xfrm>
          <a:off x="357834" y="33607"/>
          <a:ext cx="7209130" cy="1049541"/>
        </a:xfrm>
        <a:prstGeom prst="rightArrow">
          <a:avLst>
            <a:gd name="adj1" fmla="val 50000"/>
            <a:gd name="adj2" fmla="val 50000"/>
          </a:avLst>
        </a:prstGeom>
        <a:gradFill rotWithShape="0">
          <a:gsLst>
            <a:gs pos="0">
              <a:schemeClr val="accent5">
                <a:shade val="50000"/>
                <a:hueOff val="0"/>
                <a:satOff val="0"/>
                <a:lumOff val="0"/>
                <a:alphaOff val="0"/>
                <a:shade val="51000"/>
                <a:satMod val="130000"/>
              </a:schemeClr>
            </a:gs>
            <a:gs pos="80000">
              <a:schemeClr val="accent5">
                <a:shade val="50000"/>
                <a:hueOff val="0"/>
                <a:satOff val="0"/>
                <a:lumOff val="0"/>
                <a:alphaOff val="0"/>
                <a:shade val="93000"/>
                <a:satMod val="130000"/>
              </a:schemeClr>
            </a:gs>
            <a:gs pos="100000">
              <a:schemeClr val="accent5">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254000" bIns="166615" numCol="1" spcCol="1270" anchor="ctr" anchorCtr="0">
          <a:noAutofit/>
        </a:bodyPr>
        <a:lstStyle/>
        <a:p>
          <a:pPr lvl="0" algn="l" defTabSz="755650">
            <a:lnSpc>
              <a:spcPct val="90000"/>
            </a:lnSpc>
            <a:spcBef>
              <a:spcPct val="0"/>
            </a:spcBef>
            <a:spcAft>
              <a:spcPct val="35000"/>
            </a:spcAft>
          </a:pPr>
          <a:r>
            <a:rPr lang="en-US" sz="1700" kern="1200" dirty="0" smtClean="0"/>
            <a:t>Luggage and the journey</a:t>
          </a:r>
          <a:endParaRPr lang="en-US" sz="1700" kern="1200" dirty="0"/>
        </a:p>
      </dsp:txBody>
      <dsp:txXfrm>
        <a:off x="357834" y="295992"/>
        <a:ext cx="6946745" cy="524771"/>
      </dsp:txXfrm>
    </dsp:sp>
    <dsp:sp modelId="{7E08035A-1103-9B43-A115-1B559AFAF00C}">
      <dsp:nvSpPr>
        <dsp:cNvPr id="0" name=""/>
        <dsp:cNvSpPr/>
      </dsp:nvSpPr>
      <dsp:spPr>
        <a:xfrm>
          <a:off x="357834" y="844667"/>
          <a:ext cx="1661704" cy="1941334"/>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Stages of the process</a:t>
          </a:r>
          <a:endParaRPr lang="en-US" sz="1800" kern="1200" dirty="0"/>
        </a:p>
      </dsp:txBody>
      <dsp:txXfrm>
        <a:off x="357834" y="844667"/>
        <a:ext cx="1661704" cy="1941334"/>
      </dsp:txXfrm>
    </dsp:sp>
    <dsp:sp modelId="{E7ACB35E-FD0C-C34C-9180-BA0762576AED}">
      <dsp:nvSpPr>
        <dsp:cNvPr id="0" name=""/>
        <dsp:cNvSpPr/>
      </dsp:nvSpPr>
      <dsp:spPr>
        <a:xfrm>
          <a:off x="2019538" y="383330"/>
          <a:ext cx="5547425" cy="1049541"/>
        </a:xfrm>
        <a:prstGeom prst="rightArrow">
          <a:avLst>
            <a:gd name="adj1" fmla="val 50000"/>
            <a:gd name="adj2" fmla="val 50000"/>
          </a:avLst>
        </a:prstGeom>
        <a:gradFill rotWithShape="0">
          <a:gsLst>
            <a:gs pos="0">
              <a:schemeClr val="accent5">
                <a:shade val="50000"/>
                <a:hueOff val="4858"/>
                <a:satOff val="14706"/>
                <a:lumOff val="14377"/>
                <a:alphaOff val="0"/>
                <a:shade val="51000"/>
                <a:satMod val="130000"/>
              </a:schemeClr>
            </a:gs>
            <a:gs pos="80000">
              <a:schemeClr val="accent5">
                <a:shade val="50000"/>
                <a:hueOff val="4858"/>
                <a:satOff val="14706"/>
                <a:lumOff val="14377"/>
                <a:alphaOff val="0"/>
                <a:shade val="93000"/>
                <a:satMod val="130000"/>
              </a:schemeClr>
            </a:gs>
            <a:gs pos="100000">
              <a:schemeClr val="accent5">
                <a:shade val="50000"/>
                <a:hueOff val="4858"/>
                <a:satOff val="14706"/>
                <a:lumOff val="143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254000" bIns="166615" numCol="1" spcCol="1270" anchor="ctr" anchorCtr="0">
          <a:noAutofit/>
        </a:bodyPr>
        <a:lstStyle/>
        <a:p>
          <a:pPr lvl="0" algn="l" defTabSz="755650">
            <a:lnSpc>
              <a:spcPct val="90000"/>
            </a:lnSpc>
            <a:spcBef>
              <a:spcPct val="0"/>
            </a:spcBef>
            <a:spcAft>
              <a:spcPct val="35000"/>
            </a:spcAft>
          </a:pPr>
          <a:r>
            <a:rPr lang="en-US" sz="1700" kern="1200" dirty="0" smtClean="0"/>
            <a:t>Traveller types</a:t>
          </a:r>
          <a:endParaRPr lang="en-US" sz="1700" kern="1200" dirty="0"/>
        </a:p>
      </dsp:txBody>
      <dsp:txXfrm>
        <a:off x="2019538" y="645715"/>
        <a:ext cx="5285040" cy="524771"/>
      </dsp:txXfrm>
    </dsp:sp>
    <dsp:sp modelId="{60DC87E9-729E-BA4B-83ED-1FB9BE7B2DDE}">
      <dsp:nvSpPr>
        <dsp:cNvPr id="0" name=""/>
        <dsp:cNvSpPr/>
      </dsp:nvSpPr>
      <dsp:spPr>
        <a:xfrm>
          <a:off x="2019538" y="1194390"/>
          <a:ext cx="1661704" cy="1891852"/>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Security</a:t>
          </a:r>
          <a:endParaRPr lang="en-US" sz="1800" kern="1200" dirty="0"/>
        </a:p>
        <a:p>
          <a:pPr lvl="0" algn="l" defTabSz="800100">
            <a:lnSpc>
              <a:spcPct val="90000"/>
            </a:lnSpc>
            <a:spcBef>
              <a:spcPct val="0"/>
            </a:spcBef>
            <a:spcAft>
              <a:spcPct val="35000"/>
            </a:spcAft>
          </a:pPr>
          <a:r>
            <a:rPr lang="en-US" sz="1800" kern="1200" dirty="0" smtClean="0"/>
            <a:t>Pragmatism</a:t>
          </a:r>
          <a:endParaRPr lang="en-US" sz="1800" kern="1200" dirty="0"/>
        </a:p>
      </dsp:txBody>
      <dsp:txXfrm>
        <a:off x="2019538" y="1194390"/>
        <a:ext cx="1661704" cy="1891852"/>
      </dsp:txXfrm>
    </dsp:sp>
    <dsp:sp modelId="{D938BD4B-1D18-2F47-BB2C-BC4FDB33FC98}">
      <dsp:nvSpPr>
        <dsp:cNvPr id="0" name=""/>
        <dsp:cNvSpPr/>
      </dsp:nvSpPr>
      <dsp:spPr>
        <a:xfrm>
          <a:off x="3681243" y="733053"/>
          <a:ext cx="3885721" cy="1049541"/>
        </a:xfrm>
        <a:prstGeom prst="rightArrow">
          <a:avLst>
            <a:gd name="adj1" fmla="val 50000"/>
            <a:gd name="adj2" fmla="val 50000"/>
          </a:avLst>
        </a:prstGeom>
        <a:gradFill rotWithShape="0">
          <a:gsLst>
            <a:gs pos="0">
              <a:schemeClr val="accent5">
                <a:shade val="50000"/>
                <a:hueOff val="9716"/>
                <a:satOff val="29413"/>
                <a:lumOff val="28755"/>
                <a:alphaOff val="0"/>
                <a:shade val="51000"/>
                <a:satMod val="130000"/>
              </a:schemeClr>
            </a:gs>
            <a:gs pos="80000">
              <a:schemeClr val="accent5">
                <a:shade val="50000"/>
                <a:hueOff val="9716"/>
                <a:satOff val="29413"/>
                <a:lumOff val="28755"/>
                <a:alphaOff val="0"/>
                <a:shade val="93000"/>
                <a:satMod val="130000"/>
              </a:schemeClr>
            </a:gs>
            <a:gs pos="100000">
              <a:schemeClr val="accent5">
                <a:shade val="50000"/>
                <a:hueOff val="9716"/>
                <a:satOff val="29413"/>
                <a:lumOff val="2875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254000" bIns="166615" numCol="1" spcCol="1270" anchor="ctr" anchorCtr="0">
          <a:noAutofit/>
        </a:bodyPr>
        <a:lstStyle/>
        <a:p>
          <a:pPr lvl="0" algn="l" defTabSz="755650">
            <a:lnSpc>
              <a:spcPct val="90000"/>
            </a:lnSpc>
            <a:spcBef>
              <a:spcPct val="0"/>
            </a:spcBef>
            <a:spcAft>
              <a:spcPct val="35000"/>
            </a:spcAft>
          </a:pPr>
          <a:r>
            <a:rPr lang="en-US" sz="1700" kern="1200" dirty="0" smtClean="0"/>
            <a:t>Views on luggage</a:t>
          </a:r>
          <a:endParaRPr lang="en-US" sz="1700" kern="1200" dirty="0"/>
        </a:p>
      </dsp:txBody>
      <dsp:txXfrm>
        <a:off x="3681243" y="995438"/>
        <a:ext cx="3623336" cy="524771"/>
      </dsp:txXfrm>
    </dsp:sp>
    <dsp:sp modelId="{DC75516A-6B2A-FB48-A949-261ABABE39ED}">
      <dsp:nvSpPr>
        <dsp:cNvPr id="0" name=""/>
        <dsp:cNvSpPr/>
      </dsp:nvSpPr>
      <dsp:spPr>
        <a:xfrm>
          <a:off x="3681243" y="1544113"/>
          <a:ext cx="1661704" cy="1904502"/>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Preferred</a:t>
          </a:r>
        </a:p>
        <a:p>
          <a:pPr lvl="0" algn="l" defTabSz="800100">
            <a:lnSpc>
              <a:spcPct val="90000"/>
            </a:lnSpc>
            <a:spcBef>
              <a:spcPct val="0"/>
            </a:spcBef>
            <a:spcAft>
              <a:spcPct val="35000"/>
            </a:spcAft>
          </a:pPr>
          <a:r>
            <a:rPr lang="en-US" sz="1800" kern="1200" dirty="0" smtClean="0"/>
            <a:t>Importance</a:t>
          </a:r>
        </a:p>
        <a:p>
          <a:pPr lvl="0" algn="l" defTabSz="800100">
            <a:lnSpc>
              <a:spcPct val="90000"/>
            </a:lnSpc>
            <a:spcBef>
              <a:spcPct val="0"/>
            </a:spcBef>
            <a:spcAft>
              <a:spcPct val="35000"/>
            </a:spcAft>
          </a:pPr>
          <a:endParaRPr lang="en-US" sz="1800" kern="1200" dirty="0"/>
        </a:p>
      </dsp:txBody>
      <dsp:txXfrm>
        <a:off x="3681243" y="1544113"/>
        <a:ext cx="1661704" cy="1904502"/>
      </dsp:txXfrm>
    </dsp:sp>
    <dsp:sp modelId="{E87FBD3C-2E85-BA45-8FF8-0375DC4AD040}">
      <dsp:nvSpPr>
        <dsp:cNvPr id="0" name=""/>
        <dsp:cNvSpPr/>
      </dsp:nvSpPr>
      <dsp:spPr>
        <a:xfrm>
          <a:off x="5342947" y="1082776"/>
          <a:ext cx="2224016" cy="1049541"/>
        </a:xfrm>
        <a:prstGeom prst="rightArrow">
          <a:avLst>
            <a:gd name="adj1" fmla="val 50000"/>
            <a:gd name="adj2" fmla="val 50000"/>
          </a:avLst>
        </a:prstGeom>
        <a:gradFill rotWithShape="0">
          <a:gsLst>
            <a:gs pos="0">
              <a:schemeClr val="accent5">
                <a:shade val="50000"/>
                <a:hueOff val="4858"/>
                <a:satOff val="14706"/>
                <a:lumOff val="14377"/>
                <a:alphaOff val="0"/>
                <a:shade val="51000"/>
                <a:satMod val="130000"/>
              </a:schemeClr>
            </a:gs>
            <a:gs pos="80000">
              <a:schemeClr val="accent5">
                <a:shade val="50000"/>
                <a:hueOff val="4858"/>
                <a:satOff val="14706"/>
                <a:lumOff val="14377"/>
                <a:alphaOff val="0"/>
                <a:shade val="93000"/>
                <a:satMod val="130000"/>
              </a:schemeClr>
            </a:gs>
            <a:gs pos="100000">
              <a:schemeClr val="accent5">
                <a:shade val="50000"/>
                <a:hueOff val="4858"/>
                <a:satOff val="14706"/>
                <a:lumOff val="143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254000" bIns="166615" numCol="1" spcCol="1270" anchor="ctr" anchorCtr="0">
          <a:noAutofit/>
        </a:bodyPr>
        <a:lstStyle/>
        <a:p>
          <a:pPr lvl="0" algn="l" defTabSz="755650">
            <a:lnSpc>
              <a:spcPct val="90000"/>
            </a:lnSpc>
            <a:spcBef>
              <a:spcPct val="0"/>
            </a:spcBef>
            <a:spcAft>
              <a:spcPct val="35000"/>
            </a:spcAft>
          </a:pPr>
          <a:r>
            <a:rPr lang="en-US" sz="1700" kern="1200" dirty="0" smtClean="0"/>
            <a:t>Types of storage</a:t>
          </a:r>
          <a:endParaRPr lang="en-US" sz="1700" kern="1200" dirty="0"/>
        </a:p>
      </dsp:txBody>
      <dsp:txXfrm>
        <a:off x="5342947" y="1345161"/>
        <a:ext cx="1961631" cy="524771"/>
      </dsp:txXfrm>
    </dsp:sp>
    <dsp:sp modelId="{F4B7D037-954D-014C-B558-B64EEF05A473}">
      <dsp:nvSpPr>
        <dsp:cNvPr id="0" name=""/>
        <dsp:cNvSpPr/>
      </dsp:nvSpPr>
      <dsp:spPr>
        <a:xfrm>
          <a:off x="5342947" y="1893836"/>
          <a:ext cx="1676843" cy="1926824"/>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Current</a:t>
          </a:r>
        </a:p>
        <a:p>
          <a:pPr lvl="0" algn="l" defTabSz="800100">
            <a:lnSpc>
              <a:spcPct val="90000"/>
            </a:lnSpc>
            <a:spcBef>
              <a:spcPct val="0"/>
            </a:spcBef>
            <a:spcAft>
              <a:spcPct val="35000"/>
            </a:spcAft>
          </a:pPr>
          <a:r>
            <a:rPr lang="en-US" sz="1800" kern="1200" dirty="0" smtClean="0"/>
            <a:t>Ideal</a:t>
          </a:r>
          <a:endParaRPr lang="en-US" sz="1800" kern="1200" dirty="0"/>
        </a:p>
      </dsp:txBody>
      <dsp:txXfrm>
        <a:off x="5342947" y="1893836"/>
        <a:ext cx="1676843" cy="1926824"/>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748" cy="494266"/>
          </a:xfrm>
          <a:prstGeom prst="rect">
            <a:avLst/>
          </a:prstGeom>
        </p:spPr>
        <p:txBody>
          <a:bodyPr vert="horz" lIns="90754" tIns="45377" rIns="90754" bIns="45377" rtlCol="0"/>
          <a:lstStyle>
            <a:lvl1pPr algn="l">
              <a:defRPr sz="1200"/>
            </a:lvl1pPr>
          </a:lstStyle>
          <a:p>
            <a:endParaRPr lang="en-GB"/>
          </a:p>
        </p:txBody>
      </p:sp>
      <p:sp>
        <p:nvSpPr>
          <p:cNvPr id="3" name="Date Placeholder 2"/>
          <p:cNvSpPr>
            <a:spLocks noGrp="1"/>
          </p:cNvSpPr>
          <p:nvPr>
            <p:ph type="dt" sz="quarter" idx="1"/>
          </p:nvPr>
        </p:nvSpPr>
        <p:spPr>
          <a:xfrm>
            <a:off x="3808332" y="0"/>
            <a:ext cx="2914748" cy="494266"/>
          </a:xfrm>
          <a:prstGeom prst="rect">
            <a:avLst/>
          </a:prstGeom>
        </p:spPr>
        <p:txBody>
          <a:bodyPr vert="horz" lIns="90754" tIns="45377" rIns="90754" bIns="45377" rtlCol="0"/>
          <a:lstStyle>
            <a:lvl1pPr algn="r">
              <a:defRPr sz="1200"/>
            </a:lvl1pPr>
          </a:lstStyle>
          <a:p>
            <a:fld id="{9126FFEB-3B23-4542-9794-245804A89FCE}" type="datetimeFigureOut">
              <a:rPr lang="en-GB" smtClean="0"/>
              <a:pPr/>
              <a:t>09/08/2017</a:t>
            </a:fld>
            <a:endParaRPr lang="en-GB"/>
          </a:p>
        </p:txBody>
      </p:sp>
      <p:sp>
        <p:nvSpPr>
          <p:cNvPr id="4" name="Footer Placeholder 3"/>
          <p:cNvSpPr>
            <a:spLocks noGrp="1"/>
          </p:cNvSpPr>
          <p:nvPr>
            <p:ph type="ftr" sz="quarter" idx="2"/>
          </p:nvPr>
        </p:nvSpPr>
        <p:spPr>
          <a:xfrm>
            <a:off x="0" y="9378406"/>
            <a:ext cx="2914748" cy="494265"/>
          </a:xfrm>
          <a:prstGeom prst="rect">
            <a:avLst/>
          </a:prstGeom>
        </p:spPr>
        <p:txBody>
          <a:bodyPr vert="horz" lIns="90754" tIns="45377" rIns="90754" bIns="45377" rtlCol="0" anchor="b"/>
          <a:lstStyle>
            <a:lvl1pPr algn="l">
              <a:defRPr sz="1200"/>
            </a:lvl1pPr>
          </a:lstStyle>
          <a:p>
            <a:endParaRPr lang="en-GB"/>
          </a:p>
        </p:txBody>
      </p:sp>
      <p:sp>
        <p:nvSpPr>
          <p:cNvPr id="5" name="Slide Number Placeholder 4"/>
          <p:cNvSpPr>
            <a:spLocks noGrp="1"/>
          </p:cNvSpPr>
          <p:nvPr>
            <p:ph type="sldNum" sz="quarter" idx="3"/>
          </p:nvPr>
        </p:nvSpPr>
        <p:spPr>
          <a:xfrm>
            <a:off x="3808332" y="9378406"/>
            <a:ext cx="2914748" cy="494265"/>
          </a:xfrm>
          <a:prstGeom prst="rect">
            <a:avLst/>
          </a:prstGeom>
        </p:spPr>
        <p:txBody>
          <a:bodyPr vert="horz" lIns="90754" tIns="45377" rIns="90754" bIns="45377" rtlCol="0" anchor="b"/>
          <a:lstStyle>
            <a:lvl1pPr algn="r">
              <a:defRPr sz="1200"/>
            </a:lvl1pPr>
          </a:lstStyle>
          <a:p>
            <a:fld id="{38AFACB1-B869-4913-87A0-D292E5F10971}" type="slidenum">
              <a:rPr lang="en-GB" smtClean="0"/>
              <a:pPr/>
              <a:t>‹#›</a:t>
            </a:fld>
            <a:endParaRPr lang="en-GB"/>
          </a:p>
        </p:txBody>
      </p:sp>
    </p:spTree>
    <p:extLst>
      <p:ext uri="{BB962C8B-B14F-4D97-AF65-F5344CB8AC3E}">
        <p14:creationId xmlns:p14="http://schemas.microsoft.com/office/powerpoint/2010/main" val="3867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4015" cy="493713"/>
          </a:xfrm>
          <a:prstGeom prst="rect">
            <a:avLst/>
          </a:prstGeom>
          <a:noFill/>
          <a:ln w="9525">
            <a:noFill/>
            <a:miter lim="800000"/>
            <a:headEnd/>
            <a:tailEnd/>
          </a:ln>
          <a:effectLst/>
        </p:spPr>
        <p:txBody>
          <a:bodyPr vert="horz" wrap="square" lIns="90754" tIns="45377" rIns="90754" bIns="45377" numCol="1" anchor="t" anchorCtr="0" compatLnSpc="1">
            <a:prstTxWarp prst="textNoShape">
              <a:avLst/>
            </a:prstTxWarp>
          </a:bodyPr>
          <a:lstStyle>
            <a:lvl1pPr>
              <a:defRPr sz="1200"/>
            </a:lvl1pPr>
          </a:lstStyle>
          <a:p>
            <a:pPr>
              <a:defRPr/>
            </a:pPr>
            <a:endParaRPr lang="en-GB" dirty="0"/>
          </a:p>
        </p:txBody>
      </p:sp>
      <p:sp>
        <p:nvSpPr>
          <p:cNvPr id="9219" name="Rectangle 3"/>
          <p:cNvSpPr>
            <a:spLocks noGrp="1" noChangeArrowheads="1"/>
          </p:cNvSpPr>
          <p:nvPr>
            <p:ph type="dt" idx="1"/>
          </p:nvPr>
        </p:nvSpPr>
        <p:spPr bwMode="auto">
          <a:xfrm>
            <a:off x="3809079" y="0"/>
            <a:ext cx="2914015" cy="493713"/>
          </a:xfrm>
          <a:prstGeom prst="rect">
            <a:avLst/>
          </a:prstGeom>
          <a:noFill/>
          <a:ln w="9525">
            <a:noFill/>
            <a:miter lim="800000"/>
            <a:headEnd/>
            <a:tailEnd/>
          </a:ln>
          <a:effectLst/>
        </p:spPr>
        <p:txBody>
          <a:bodyPr vert="horz" wrap="square" lIns="90754" tIns="45377" rIns="90754" bIns="45377" numCol="1" anchor="t" anchorCtr="0" compatLnSpc="1">
            <a:prstTxWarp prst="textNoShape">
              <a:avLst/>
            </a:prstTxWarp>
          </a:bodyPr>
          <a:lstStyle>
            <a:lvl1pPr algn="r">
              <a:defRPr sz="1200"/>
            </a:lvl1pPr>
          </a:lstStyle>
          <a:p>
            <a:pPr>
              <a:defRPr/>
            </a:pPr>
            <a:endParaRPr lang="en-GB" dirty="0"/>
          </a:p>
        </p:txBody>
      </p:sp>
      <p:sp>
        <p:nvSpPr>
          <p:cNvPr id="8196" name="Rectangle 4"/>
          <p:cNvSpPr>
            <a:spLocks noGrp="1" noRot="1" noChangeAspect="1" noChangeArrowheads="1" noTextEdit="1"/>
          </p:cNvSpPr>
          <p:nvPr>
            <p:ph type="sldImg" idx="2"/>
          </p:nvPr>
        </p:nvSpPr>
        <p:spPr bwMode="auto">
          <a:xfrm>
            <a:off x="895350" y="741363"/>
            <a:ext cx="4933950" cy="37020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72465" y="4690269"/>
            <a:ext cx="5379720" cy="4443412"/>
          </a:xfrm>
          <a:prstGeom prst="rect">
            <a:avLst/>
          </a:prstGeom>
          <a:noFill/>
          <a:ln w="9525">
            <a:noFill/>
            <a:miter lim="800000"/>
            <a:headEnd/>
            <a:tailEnd/>
          </a:ln>
          <a:effectLst/>
        </p:spPr>
        <p:txBody>
          <a:bodyPr vert="horz" wrap="square" lIns="90754" tIns="45377" rIns="90754" bIns="453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222" name="Rectangle 6"/>
          <p:cNvSpPr>
            <a:spLocks noGrp="1" noChangeArrowheads="1"/>
          </p:cNvSpPr>
          <p:nvPr>
            <p:ph type="ftr" sz="quarter" idx="4"/>
          </p:nvPr>
        </p:nvSpPr>
        <p:spPr bwMode="auto">
          <a:xfrm>
            <a:off x="0" y="9378823"/>
            <a:ext cx="2914015" cy="493713"/>
          </a:xfrm>
          <a:prstGeom prst="rect">
            <a:avLst/>
          </a:prstGeom>
          <a:noFill/>
          <a:ln w="9525">
            <a:noFill/>
            <a:miter lim="800000"/>
            <a:headEnd/>
            <a:tailEnd/>
          </a:ln>
          <a:effectLst/>
        </p:spPr>
        <p:txBody>
          <a:bodyPr vert="horz" wrap="square" lIns="90754" tIns="45377" rIns="90754" bIns="45377" numCol="1" anchor="b" anchorCtr="0" compatLnSpc="1">
            <a:prstTxWarp prst="textNoShape">
              <a:avLst/>
            </a:prstTxWarp>
          </a:bodyPr>
          <a:lstStyle>
            <a:lvl1pPr>
              <a:defRPr sz="1200"/>
            </a:lvl1pPr>
          </a:lstStyle>
          <a:p>
            <a:pPr>
              <a:defRPr/>
            </a:pPr>
            <a:endParaRPr lang="en-GB" dirty="0"/>
          </a:p>
        </p:txBody>
      </p:sp>
      <p:sp>
        <p:nvSpPr>
          <p:cNvPr id="9223" name="Rectangle 7"/>
          <p:cNvSpPr>
            <a:spLocks noGrp="1" noChangeArrowheads="1"/>
          </p:cNvSpPr>
          <p:nvPr>
            <p:ph type="sldNum" sz="quarter" idx="5"/>
          </p:nvPr>
        </p:nvSpPr>
        <p:spPr bwMode="auto">
          <a:xfrm>
            <a:off x="3809079" y="9378823"/>
            <a:ext cx="2914015" cy="493713"/>
          </a:xfrm>
          <a:prstGeom prst="rect">
            <a:avLst/>
          </a:prstGeom>
          <a:noFill/>
          <a:ln w="9525">
            <a:noFill/>
            <a:miter lim="800000"/>
            <a:headEnd/>
            <a:tailEnd/>
          </a:ln>
          <a:effectLst/>
        </p:spPr>
        <p:txBody>
          <a:bodyPr vert="horz" wrap="square" lIns="90754" tIns="45377" rIns="90754" bIns="45377" numCol="1" anchor="b" anchorCtr="0" compatLnSpc="1">
            <a:prstTxWarp prst="textNoShape">
              <a:avLst/>
            </a:prstTxWarp>
          </a:bodyPr>
          <a:lstStyle>
            <a:lvl1pPr algn="r">
              <a:defRPr sz="1200"/>
            </a:lvl1pPr>
          </a:lstStyle>
          <a:p>
            <a:pPr>
              <a:defRPr/>
            </a:pPr>
            <a:fld id="{A7BA5E51-D4AD-462E-B56B-EC9BB72B8D82}" type="slidenum">
              <a:rPr lang="en-GB"/>
              <a:pPr>
                <a:defRPr/>
              </a:pPr>
              <a:t>‹#›</a:t>
            </a:fld>
            <a:endParaRPr lang="en-GB" dirty="0"/>
          </a:p>
        </p:txBody>
      </p:sp>
    </p:spTree>
    <p:extLst>
      <p:ext uri="{BB962C8B-B14F-4D97-AF65-F5344CB8AC3E}">
        <p14:creationId xmlns:p14="http://schemas.microsoft.com/office/powerpoint/2010/main" val="3673272476"/>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7BA5E51-D4AD-462E-B56B-EC9BB72B8D82}" type="slidenum">
              <a:rPr lang="en-GB" smtClean="0"/>
              <a:pPr>
                <a:defRPr/>
              </a:pPr>
              <a:t>1</a:t>
            </a:fld>
            <a:endParaRPr lang="en-GB" dirty="0"/>
          </a:p>
        </p:txBody>
      </p:sp>
    </p:spTree>
    <p:extLst>
      <p:ext uri="{BB962C8B-B14F-4D97-AF65-F5344CB8AC3E}">
        <p14:creationId xmlns:p14="http://schemas.microsoft.com/office/powerpoint/2010/main" val="3745747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7BA5E51-D4AD-462E-B56B-EC9BB72B8D82}" type="slidenum">
              <a:rPr lang="en-GB" smtClean="0"/>
              <a:pPr>
                <a:defRPr/>
              </a:pPr>
              <a:t>37</a:t>
            </a:fld>
            <a:endParaRPr lang="en-GB" dirty="0"/>
          </a:p>
        </p:txBody>
      </p:sp>
    </p:spTree>
    <p:extLst>
      <p:ext uri="{BB962C8B-B14F-4D97-AF65-F5344CB8AC3E}">
        <p14:creationId xmlns:p14="http://schemas.microsoft.com/office/powerpoint/2010/main" val="1623622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7BA5E51-D4AD-462E-B56B-EC9BB72B8D82}" type="slidenum">
              <a:rPr lang="en-GB" smtClean="0"/>
              <a:pPr>
                <a:defRPr/>
              </a:pPr>
              <a:t>40</a:t>
            </a:fld>
            <a:endParaRPr lang="en-GB" dirty="0"/>
          </a:p>
        </p:txBody>
      </p:sp>
    </p:spTree>
    <p:extLst>
      <p:ext uri="{BB962C8B-B14F-4D97-AF65-F5344CB8AC3E}">
        <p14:creationId xmlns:p14="http://schemas.microsoft.com/office/powerpoint/2010/main" val="894977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7BA5E51-D4AD-462E-B56B-EC9BB72B8D82}" type="slidenum">
              <a:rPr lang="en-GB" smtClean="0"/>
              <a:pPr>
                <a:defRPr/>
              </a:pPr>
              <a:t>41</a:t>
            </a:fld>
            <a:endParaRPr lang="en-GB" dirty="0"/>
          </a:p>
        </p:txBody>
      </p:sp>
    </p:spTree>
    <p:extLst>
      <p:ext uri="{BB962C8B-B14F-4D97-AF65-F5344CB8AC3E}">
        <p14:creationId xmlns:p14="http://schemas.microsoft.com/office/powerpoint/2010/main" val="149024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7BA5E51-D4AD-462E-B56B-EC9BB72B8D82}" type="slidenum">
              <a:rPr lang="en-GB" smtClean="0"/>
              <a:pPr>
                <a:defRPr/>
              </a:pPr>
              <a:t>2</a:t>
            </a:fld>
            <a:endParaRPr lang="en-GB" dirty="0"/>
          </a:p>
        </p:txBody>
      </p:sp>
    </p:spTree>
    <p:extLst>
      <p:ext uri="{BB962C8B-B14F-4D97-AF65-F5344CB8AC3E}">
        <p14:creationId xmlns:p14="http://schemas.microsoft.com/office/powerpoint/2010/main" val="553494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7BA5E51-D4AD-462E-B56B-EC9BB72B8D82}" type="slidenum">
              <a:rPr lang="en-GB" smtClean="0"/>
              <a:pPr>
                <a:defRPr/>
              </a:pPr>
              <a:t>4</a:t>
            </a:fld>
            <a:endParaRPr lang="en-GB" dirty="0"/>
          </a:p>
        </p:txBody>
      </p:sp>
    </p:spTree>
    <p:extLst>
      <p:ext uri="{BB962C8B-B14F-4D97-AF65-F5344CB8AC3E}">
        <p14:creationId xmlns:p14="http://schemas.microsoft.com/office/powerpoint/2010/main" val="381391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7BA5E51-D4AD-462E-B56B-EC9BB72B8D82}" type="slidenum">
              <a:rPr lang="en-GB" smtClean="0"/>
              <a:pPr>
                <a:defRPr/>
              </a:pPr>
              <a:t>18</a:t>
            </a:fld>
            <a:endParaRPr lang="en-GB" dirty="0"/>
          </a:p>
        </p:txBody>
      </p:sp>
    </p:spTree>
    <p:extLst>
      <p:ext uri="{BB962C8B-B14F-4D97-AF65-F5344CB8AC3E}">
        <p14:creationId xmlns:p14="http://schemas.microsoft.com/office/powerpoint/2010/main" val="135842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7BA5E51-D4AD-462E-B56B-EC9BB72B8D82}" type="slidenum">
              <a:rPr lang="en-GB" smtClean="0"/>
              <a:pPr>
                <a:defRPr/>
              </a:pPr>
              <a:t>32</a:t>
            </a:fld>
            <a:endParaRPr lang="en-GB" dirty="0"/>
          </a:p>
        </p:txBody>
      </p:sp>
    </p:spTree>
    <p:extLst>
      <p:ext uri="{BB962C8B-B14F-4D97-AF65-F5344CB8AC3E}">
        <p14:creationId xmlns:p14="http://schemas.microsoft.com/office/powerpoint/2010/main" val="2004193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7BA5E51-D4AD-462E-B56B-EC9BB72B8D82}" type="slidenum">
              <a:rPr lang="en-GB" smtClean="0"/>
              <a:pPr>
                <a:defRPr/>
              </a:pPr>
              <a:t>33</a:t>
            </a:fld>
            <a:endParaRPr lang="en-GB" dirty="0"/>
          </a:p>
        </p:txBody>
      </p:sp>
    </p:spTree>
    <p:extLst>
      <p:ext uri="{BB962C8B-B14F-4D97-AF65-F5344CB8AC3E}">
        <p14:creationId xmlns:p14="http://schemas.microsoft.com/office/powerpoint/2010/main" val="2000141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7BA5E51-D4AD-462E-B56B-EC9BB72B8D82}" type="slidenum">
              <a:rPr lang="en-GB" smtClean="0"/>
              <a:pPr>
                <a:defRPr/>
              </a:pPr>
              <a:t>34</a:t>
            </a:fld>
            <a:endParaRPr lang="en-GB" dirty="0"/>
          </a:p>
        </p:txBody>
      </p:sp>
    </p:spTree>
    <p:extLst>
      <p:ext uri="{BB962C8B-B14F-4D97-AF65-F5344CB8AC3E}">
        <p14:creationId xmlns:p14="http://schemas.microsoft.com/office/powerpoint/2010/main" val="908174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7BA5E51-D4AD-462E-B56B-EC9BB72B8D82}" type="slidenum">
              <a:rPr lang="en-GB" smtClean="0"/>
              <a:pPr>
                <a:defRPr/>
              </a:pPr>
              <a:t>35</a:t>
            </a:fld>
            <a:endParaRPr lang="en-GB" dirty="0"/>
          </a:p>
        </p:txBody>
      </p:sp>
    </p:spTree>
    <p:extLst>
      <p:ext uri="{BB962C8B-B14F-4D97-AF65-F5344CB8AC3E}">
        <p14:creationId xmlns:p14="http://schemas.microsoft.com/office/powerpoint/2010/main" val="335948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7BA5E51-D4AD-462E-B56B-EC9BB72B8D82}" type="slidenum">
              <a:rPr lang="en-GB" smtClean="0"/>
              <a:pPr>
                <a:defRPr/>
              </a:pPr>
              <a:t>36</a:t>
            </a:fld>
            <a:endParaRPr lang="en-GB" dirty="0"/>
          </a:p>
        </p:txBody>
      </p:sp>
    </p:spTree>
    <p:extLst>
      <p:ext uri="{BB962C8B-B14F-4D97-AF65-F5344CB8AC3E}">
        <p14:creationId xmlns:p14="http://schemas.microsoft.com/office/powerpoint/2010/main" val="638797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74638"/>
            <a:ext cx="2071688" cy="51704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67425" cy="5170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31913" y="1600200"/>
            <a:ext cx="3632200" cy="3844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16513" y="1600200"/>
            <a:ext cx="3632200" cy="3844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1331913" y="1600200"/>
            <a:ext cx="7416800" cy="3844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3" name="AutoShape 9"/>
          <p:cNvSpPr>
            <a:spLocks noChangeArrowheads="1"/>
          </p:cNvSpPr>
          <p:nvPr/>
        </p:nvSpPr>
        <p:spPr bwMode="auto">
          <a:xfrm>
            <a:off x="-500063" y="1628775"/>
            <a:ext cx="936626" cy="3095625"/>
          </a:xfrm>
          <a:prstGeom prst="roundRect">
            <a:avLst>
              <a:gd name="adj" fmla="val 16667"/>
            </a:avLst>
          </a:prstGeom>
          <a:solidFill>
            <a:srgbClr val="D61C2E"/>
          </a:solidFill>
          <a:ln w="9525">
            <a:noFill/>
            <a:round/>
            <a:headEnd/>
            <a:tailEnd/>
          </a:ln>
          <a:effectLst/>
        </p:spPr>
        <p:txBody>
          <a:bodyPr wrap="none" anchor="ctr"/>
          <a:lstStyle/>
          <a:p>
            <a:pPr>
              <a:defRPr/>
            </a:pPr>
            <a:endParaRPr lang="en-GB" dirty="0"/>
          </a:p>
        </p:txBody>
      </p:sp>
      <p:sp>
        <p:nvSpPr>
          <p:cNvPr id="2" name="fr" descr="INTERNAL"/>
          <p:cNvSpPr txBox="1"/>
          <p:nvPr userDrawn="1"/>
        </p:nvSpPr>
        <p:spPr>
          <a:xfrm>
            <a:off x="0" y="6680200"/>
            <a:ext cx="9144000" cy="207749"/>
          </a:xfrm>
          <a:prstGeom prst="rect">
            <a:avLst/>
          </a:prstGeom>
          <a:noFill/>
        </p:spPr>
        <p:txBody>
          <a:bodyPr vert="horz" rtlCol="0">
            <a:spAutoFit/>
          </a:bodyPr>
          <a:lstStyle/>
          <a:p>
            <a:pPr algn="r"/>
            <a:r>
              <a:rPr lang="en-GB" sz="750" b="0" i="0" u="none" baseline="0">
                <a:solidFill>
                  <a:srgbClr val="000000"/>
                </a:solidFill>
                <a:latin typeface="arial unicode ms"/>
              </a:rPr>
              <a:t>INTERNAL</a:t>
            </a:r>
            <a:endParaRPr lang="en-GB" sz="750" b="0" i="0" u="none" baseline="0" dirty="0">
              <a:solidFill>
                <a:srgbClr val="000000"/>
              </a:solidFill>
              <a:latin typeface="arial unicode ms"/>
            </a:endParaRPr>
          </a:p>
        </p:txBody>
      </p:sp>
      <p:pic>
        <p:nvPicPr>
          <p:cNvPr id="7" name="Picture 5" descr="transportfocus Eng SML.jpg"/>
          <p:cNvPicPr>
            <a:picLocks noChangeAspect="1"/>
          </p:cNvPicPr>
          <p:nvPr userDrawn="1"/>
        </p:nvPicPr>
        <p:blipFill>
          <a:blip r:embed="rId13" cstate="print"/>
          <a:srcRect/>
          <a:stretch>
            <a:fillRect/>
          </a:stretch>
        </p:blipFill>
        <p:spPr bwMode="auto">
          <a:xfrm>
            <a:off x="6516688" y="5732463"/>
            <a:ext cx="2376487" cy="889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p:titleStyle>
    <p:bodyStyle>
      <a:lvl1pPr marL="342900" indent="-342900" algn="l" rtl="0" eaLnBrk="0" fontAlgn="base" hangingPunct="0">
        <a:spcBef>
          <a:spcPct val="20000"/>
        </a:spcBef>
        <a:spcAft>
          <a:spcPct val="0"/>
        </a:spcAft>
        <a:buClr>
          <a:srgbClr val="D61C2E"/>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D61C2E"/>
        </a:buClr>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Clr>
          <a:srgbClr val="D61C2E"/>
        </a:buClr>
        <a:buChar char="•"/>
        <a:defRPr sz="2000">
          <a:solidFill>
            <a:schemeClr val="tx1"/>
          </a:solidFill>
          <a:latin typeface="+mn-lt"/>
        </a:defRPr>
      </a:lvl3pPr>
      <a:lvl4pPr marL="1600200" indent="-228600" algn="l" rtl="0" eaLnBrk="0" fontAlgn="base" hangingPunct="0">
        <a:spcBef>
          <a:spcPct val="20000"/>
        </a:spcBef>
        <a:spcAft>
          <a:spcPct val="0"/>
        </a:spcAft>
        <a:buClr>
          <a:srgbClr val="D61C2E"/>
        </a:buClr>
        <a:buFont typeface="Arial" charset="0"/>
        <a:buChar char="&gt;"/>
        <a:defRPr sz="2000">
          <a:solidFill>
            <a:schemeClr val="tx1"/>
          </a:solidFill>
          <a:latin typeface="+mn-lt"/>
        </a:defRPr>
      </a:lvl4pPr>
      <a:lvl5pPr marL="2057400" indent="-228600" algn="l" rtl="0" eaLnBrk="0" fontAlgn="base" hangingPunct="0">
        <a:spcBef>
          <a:spcPct val="20000"/>
        </a:spcBef>
        <a:spcAft>
          <a:spcPct val="0"/>
        </a:spcAft>
        <a:buClr>
          <a:srgbClr val="D61C2E"/>
        </a:buClr>
        <a:buFont typeface="Arial" charset="0"/>
        <a:buChar char="»"/>
        <a:defRPr sz="1600">
          <a:solidFill>
            <a:schemeClr val="tx1"/>
          </a:solidFill>
          <a:latin typeface="+mn-lt"/>
        </a:defRPr>
      </a:lvl5pPr>
      <a:lvl6pPr marL="2514600" indent="-228600" algn="l" rtl="0" fontAlgn="base">
        <a:spcBef>
          <a:spcPct val="20000"/>
        </a:spcBef>
        <a:spcAft>
          <a:spcPct val="0"/>
        </a:spcAft>
        <a:buClr>
          <a:srgbClr val="D61C2E"/>
        </a:buClr>
        <a:buFont typeface="Arial" charset="0"/>
        <a:buChar char="»"/>
        <a:defRPr sz="1600">
          <a:solidFill>
            <a:schemeClr val="tx1"/>
          </a:solidFill>
          <a:latin typeface="+mn-lt"/>
        </a:defRPr>
      </a:lvl6pPr>
      <a:lvl7pPr marL="2971800" indent="-228600" algn="l" rtl="0" fontAlgn="base">
        <a:spcBef>
          <a:spcPct val="20000"/>
        </a:spcBef>
        <a:spcAft>
          <a:spcPct val="0"/>
        </a:spcAft>
        <a:buClr>
          <a:srgbClr val="D61C2E"/>
        </a:buClr>
        <a:buFont typeface="Arial" charset="0"/>
        <a:buChar char="»"/>
        <a:defRPr sz="1600">
          <a:solidFill>
            <a:schemeClr val="tx1"/>
          </a:solidFill>
          <a:latin typeface="+mn-lt"/>
        </a:defRPr>
      </a:lvl7pPr>
      <a:lvl8pPr marL="3429000" indent="-228600" algn="l" rtl="0" fontAlgn="base">
        <a:spcBef>
          <a:spcPct val="20000"/>
        </a:spcBef>
        <a:spcAft>
          <a:spcPct val="0"/>
        </a:spcAft>
        <a:buClr>
          <a:srgbClr val="D61C2E"/>
        </a:buClr>
        <a:buFont typeface="Arial" charset="0"/>
        <a:buChar char="»"/>
        <a:defRPr sz="1600">
          <a:solidFill>
            <a:schemeClr val="tx1"/>
          </a:solidFill>
          <a:latin typeface="+mn-lt"/>
        </a:defRPr>
      </a:lvl8pPr>
      <a:lvl9pPr marL="3886200" indent="-228600" algn="l" rtl="0" fontAlgn="base">
        <a:spcBef>
          <a:spcPct val="20000"/>
        </a:spcBef>
        <a:spcAft>
          <a:spcPct val="0"/>
        </a:spcAft>
        <a:buClr>
          <a:srgbClr val="D61C2E"/>
        </a:buClr>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tif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3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8.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tiff"/></Relationships>
</file>

<file path=ppt/slides/_rels/slide4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64.jpeg"/><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84.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5"/>
          <p:cNvSpPr>
            <a:spLocks noChangeArrowheads="1"/>
          </p:cNvSpPr>
          <p:nvPr/>
        </p:nvSpPr>
        <p:spPr bwMode="auto">
          <a:xfrm>
            <a:off x="971550" y="1628775"/>
            <a:ext cx="2952750" cy="3095625"/>
          </a:xfrm>
          <a:prstGeom prst="roundRect">
            <a:avLst>
              <a:gd name="adj" fmla="val 11398"/>
            </a:avLst>
          </a:prstGeom>
          <a:solidFill>
            <a:srgbClr val="808080"/>
          </a:solidFill>
          <a:ln w="9525">
            <a:noFill/>
            <a:round/>
            <a:headEnd/>
            <a:tailEnd/>
          </a:ln>
        </p:spPr>
        <p:txBody>
          <a:bodyPr wrap="none" anchor="ctr"/>
          <a:lstStyle/>
          <a:p>
            <a:endParaRPr lang="en-US"/>
          </a:p>
        </p:txBody>
      </p:sp>
      <p:sp>
        <p:nvSpPr>
          <p:cNvPr id="2051" name="AutoShape 6"/>
          <p:cNvSpPr>
            <a:spLocks noChangeArrowheads="1"/>
          </p:cNvSpPr>
          <p:nvPr/>
        </p:nvSpPr>
        <p:spPr bwMode="auto">
          <a:xfrm>
            <a:off x="1908175" y="1628775"/>
            <a:ext cx="7235825" cy="3095625"/>
          </a:xfrm>
          <a:prstGeom prst="roundRect">
            <a:avLst>
              <a:gd name="adj" fmla="val 9130"/>
            </a:avLst>
          </a:prstGeom>
          <a:solidFill>
            <a:srgbClr val="C0C0C0"/>
          </a:solidFill>
          <a:ln w="9525">
            <a:noFill/>
            <a:round/>
            <a:headEnd/>
            <a:tailEnd/>
          </a:ln>
        </p:spPr>
        <p:txBody>
          <a:bodyPr wrap="none" anchor="ctr"/>
          <a:lstStyle/>
          <a:p>
            <a:endParaRPr lang="en-US"/>
          </a:p>
        </p:txBody>
      </p:sp>
      <p:sp>
        <p:nvSpPr>
          <p:cNvPr id="2052" name="Text Box 7"/>
          <p:cNvSpPr txBox="1">
            <a:spLocks noChangeArrowheads="1"/>
          </p:cNvSpPr>
          <p:nvPr/>
        </p:nvSpPr>
        <p:spPr bwMode="auto">
          <a:xfrm>
            <a:off x="2000250" y="1916113"/>
            <a:ext cx="7143750" cy="2108269"/>
          </a:xfrm>
          <a:prstGeom prst="rect">
            <a:avLst/>
          </a:prstGeom>
          <a:solidFill>
            <a:srgbClr val="C0C0C0"/>
          </a:solidFill>
          <a:ln w="9525">
            <a:noFill/>
            <a:miter lim="800000"/>
            <a:headEnd/>
            <a:tailEnd/>
          </a:ln>
        </p:spPr>
        <p:txBody>
          <a:bodyPr>
            <a:spAutoFit/>
          </a:bodyPr>
          <a:lstStyle/>
          <a:p>
            <a:pPr>
              <a:spcBef>
                <a:spcPct val="50000"/>
              </a:spcBef>
            </a:pPr>
            <a:r>
              <a:rPr lang="en-GB" sz="3200" b="1" dirty="0" smtClean="0">
                <a:solidFill>
                  <a:srgbClr val="58595B"/>
                </a:solidFill>
              </a:rPr>
              <a:t>Luggage on long distance services</a:t>
            </a:r>
            <a:endParaRPr lang="en-GB" sz="3200" b="1" dirty="0">
              <a:solidFill>
                <a:srgbClr val="58595B"/>
              </a:solidFill>
            </a:endParaRPr>
          </a:p>
          <a:p>
            <a:pPr>
              <a:spcBef>
                <a:spcPct val="50000"/>
              </a:spcBef>
            </a:pPr>
            <a:endParaRPr lang="en-GB" sz="2200" dirty="0" smtClean="0">
              <a:solidFill>
                <a:srgbClr val="58595B"/>
              </a:solidFill>
            </a:endParaRPr>
          </a:p>
          <a:p>
            <a:pPr>
              <a:spcBef>
                <a:spcPct val="50000"/>
              </a:spcBef>
            </a:pPr>
            <a:endParaRPr lang="en-GB" sz="2200" dirty="0">
              <a:solidFill>
                <a:srgbClr val="58595B"/>
              </a:solidFill>
            </a:endParaRPr>
          </a:p>
          <a:p>
            <a:pPr>
              <a:spcBef>
                <a:spcPct val="50000"/>
              </a:spcBef>
            </a:pPr>
            <a:r>
              <a:rPr lang="en-GB" sz="2200" dirty="0" smtClean="0">
                <a:solidFill>
                  <a:srgbClr val="58595B"/>
                </a:solidFill>
              </a:rPr>
              <a:t>August 2017</a:t>
            </a:r>
            <a:endParaRPr lang="en-GB" sz="2200" dirty="0">
              <a:solidFill>
                <a:srgbClr val="58595B"/>
              </a:solidFill>
            </a:endParaRPr>
          </a:p>
        </p:txBody>
      </p:sp>
      <p:pic>
        <p:nvPicPr>
          <p:cNvPr id="2053" name="Picture 9" descr="colin"/>
          <p:cNvPicPr>
            <a:picLocks noChangeAspect="1" noChangeArrowheads="1"/>
          </p:cNvPicPr>
          <p:nvPr/>
        </p:nvPicPr>
        <p:blipFill>
          <a:blip r:embed="rId3" cstate="print"/>
          <a:srcRect/>
          <a:stretch>
            <a:fillRect/>
          </a:stretch>
        </p:blipFill>
        <p:spPr bwMode="auto">
          <a:xfrm>
            <a:off x="179388" y="188913"/>
            <a:ext cx="793750" cy="1125537"/>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925" y="2320754"/>
            <a:ext cx="3838143" cy="3838143"/>
          </a:xfrm>
          <a:prstGeom prst="rect">
            <a:avLst/>
          </a:prstGeom>
        </p:spPr>
      </p:pic>
    </p:spTree>
    <p:extLst>
      <p:ext uri="{BB962C8B-B14F-4D97-AF65-F5344CB8AC3E}">
        <p14:creationId xmlns:p14="http://schemas.microsoft.com/office/powerpoint/2010/main" val="2451652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910674996"/>
              </p:ext>
            </p:extLst>
          </p:nvPr>
        </p:nvGraphicFramePr>
        <p:xfrm>
          <a:off x="863600" y="1668566"/>
          <a:ext cx="7416800" cy="38449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9" name="TextBox 8"/>
          <p:cNvSpPr txBox="1"/>
          <p:nvPr/>
        </p:nvSpPr>
        <p:spPr>
          <a:xfrm>
            <a:off x="4095983" y="2161205"/>
            <a:ext cx="4737194" cy="307777"/>
          </a:xfrm>
          <a:prstGeom prst="rect">
            <a:avLst/>
          </a:prstGeom>
          <a:solidFill>
            <a:schemeClr val="bg1">
              <a:lumMod val="50000"/>
            </a:schemeClr>
          </a:solidFill>
        </p:spPr>
        <p:txBody>
          <a:bodyPr wrap="none" rtlCol="0">
            <a:spAutoFit/>
          </a:bodyPr>
          <a:lstStyle/>
          <a:p>
            <a:r>
              <a:rPr lang="en-GB" sz="1400" dirty="0" smtClean="0">
                <a:solidFill>
                  <a:schemeClr val="bg1"/>
                </a:solidFill>
              </a:rPr>
              <a:t>Mean number of items: 1.2 per person (of all passengers)</a:t>
            </a:r>
            <a:endParaRPr lang="en-GB" sz="1400" dirty="0">
              <a:solidFill>
                <a:schemeClr val="bg1"/>
              </a:solidFill>
            </a:endParaRPr>
          </a:p>
        </p:txBody>
      </p:sp>
      <p:sp>
        <p:nvSpPr>
          <p:cNvPr id="6" name="TextBox 5"/>
          <p:cNvSpPr txBox="1"/>
          <p:nvPr/>
        </p:nvSpPr>
        <p:spPr>
          <a:xfrm>
            <a:off x="3001131" y="1668566"/>
            <a:ext cx="5832046" cy="307777"/>
          </a:xfrm>
          <a:prstGeom prst="rect">
            <a:avLst/>
          </a:prstGeom>
          <a:solidFill>
            <a:schemeClr val="bg1">
              <a:lumMod val="50000"/>
            </a:schemeClr>
          </a:solidFill>
        </p:spPr>
        <p:txBody>
          <a:bodyPr wrap="none" rtlCol="0">
            <a:spAutoFit/>
          </a:bodyPr>
          <a:lstStyle/>
          <a:p>
            <a:r>
              <a:rPr lang="en-GB" sz="1400" dirty="0" smtClean="0">
                <a:solidFill>
                  <a:schemeClr val="bg1"/>
                </a:solidFill>
              </a:rPr>
              <a:t>Mean number of items: 1.4 per person (of all passengers with luggage)</a:t>
            </a:r>
            <a:endParaRPr lang="en-GB" sz="1400" dirty="0">
              <a:solidFill>
                <a:schemeClr val="bg1"/>
              </a:solidFill>
            </a:endParaRPr>
          </a:p>
        </p:txBody>
      </p:sp>
      <p:sp>
        <p:nvSpPr>
          <p:cNvPr id="10" name="Title 1"/>
          <p:cNvSpPr txBox="1">
            <a:spLocks/>
          </p:cNvSpPr>
          <p:nvPr/>
        </p:nvSpPr>
        <p:spPr bwMode="auto">
          <a:xfrm>
            <a:off x="0" y="76908"/>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pPr algn="ctr"/>
            <a:r>
              <a:rPr lang="en-GB" sz="2400" dirty="0" smtClean="0"/>
              <a:t>More than a quarter of passengers travelled with more than 1 item</a:t>
            </a:r>
          </a:p>
        </p:txBody>
      </p:sp>
    </p:spTree>
    <p:extLst>
      <p:ext uri="{BB962C8B-B14F-4D97-AF65-F5344CB8AC3E}">
        <p14:creationId xmlns:p14="http://schemas.microsoft.com/office/powerpoint/2010/main" val="3272001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961718581"/>
              </p:ext>
            </p:extLst>
          </p:nvPr>
        </p:nvGraphicFramePr>
        <p:xfrm>
          <a:off x="861491" y="1025703"/>
          <a:ext cx="7416800" cy="19722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6"/>
          <p:cNvGraphicFramePr>
            <a:graphicFrameLocks/>
          </p:cNvGraphicFramePr>
          <p:nvPr>
            <p:extLst>
              <p:ext uri="{D42A27DB-BD31-4B8C-83A1-F6EECF244321}">
                <p14:modId xmlns:p14="http://schemas.microsoft.com/office/powerpoint/2010/main" val="4073810963"/>
              </p:ext>
            </p:extLst>
          </p:nvPr>
        </p:nvGraphicFramePr>
        <p:xfrm>
          <a:off x="861491" y="2890551"/>
          <a:ext cx="7416800" cy="19343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6"/>
          <p:cNvGraphicFramePr>
            <a:graphicFrameLocks/>
          </p:cNvGraphicFramePr>
          <p:nvPr>
            <p:extLst>
              <p:ext uri="{D42A27DB-BD31-4B8C-83A1-F6EECF244321}">
                <p14:modId xmlns:p14="http://schemas.microsoft.com/office/powerpoint/2010/main" val="410985365"/>
              </p:ext>
            </p:extLst>
          </p:nvPr>
        </p:nvGraphicFramePr>
        <p:xfrm>
          <a:off x="863600" y="4630770"/>
          <a:ext cx="7416800" cy="166551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4238710" y="1552674"/>
            <a:ext cx="662361" cy="276999"/>
          </a:xfrm>
          <a:prstGeom prst="rect">
            <a:avLst/>
          </a:prstGeom>
          <a:solidFill>
            <a:schemeClr val="bg2"/>
          </a:solidFill>
        </p:spPr>
        <p:txBody>
          <a:bodyPr wrap="none" rtlCol="0">
            <a:spAutoFit/>
          </a:bodyPr>
          <a:lstStyle/>
          <a:p>
            <a:r>
              <a:rPr lang="en-GB" sz="1200" dirty="0" smtClean="0">
                <a:solidFill>
                  <a:schemeClr val="bg1"/>
                </a:solidFill>
              </a:rPr>
              <a:t>Euston</a:t>
            </a:r>
            <a:endParaRPr lang="en-GB" sz="1200" dirty="0">
              <a:solidFill>
                <a:schemeClr val="bg1"/>
              </a:solidFill>
            </a:endParaRPr>
          </a:p>
        </p:txBody>
      </p:sp>
      <p:sp>
        <p:nvSpPr>
          <p:cNvPr id="8" name="TextBox 7"/>
          <p:cNvSpPr txBox="1"/>
          <p:nvPr/>
        </p:nvSpPr>
        <p:spPr>
          <a:xfrm>
            <a:off x="4050639" y="3399087"/>
            <a:ext cx="1042721" cy="276999"/>
          </a:xfrm>
          <a:prstGeom prst="rect">
            <a:avLst/>
          </a:prstGeom>
          <a:solidFill>
            <a:schemeClr val="bg2"/>
          </a:solidFill>
        </p:spPr>
        <p:txBody>
          <a:bodyPr wrap="none" rtlCol="0">
            <a:spAutoFit/>
          </a:bodyPr>
          <a:lstStyle/>
          <a:p>
            <a:r>
              <a:rPr lang="en-GB" sz="1200" dirty="0" smtClean="0">
                <a:solidFill>
                  <a:schemeClr val="bg1"/>
                </a:solidFill>
              </a:rPr>
              <a:t>King’s Cross</a:t>
            </a:r>
            <a:endParaRPr lang="en-GB" sz="1200" dirty="0">
              <a:solidFill>
                <a:schemeClr val="bg1"/>
              </a:solidFill>
            </a:endParaRPr>
          </a:p>
        </p:txBody>
      </p:sp>
      <p:sp>
        <p:nvSpPr>
          <p:cNvPr id="9" name="TextBox 8"/>
          <p:cNvSpPr txBox="1"/>
          <p:nvPr/>
        </p:nvSpPr>
        <p:spPr>
          <a:xfrm>
            <a:off x="4092541" y="4926102"/>
            <a:ext cx="958917" cy="276999"/>
          </a:xfrm>
          <a:prstGeom prst="rect">
            <a:avLst/>
          </a:prstGeom>
          <a:solidFill>
            <a:schemeClr val="bg2"/>
          </a:solidFill>
        </p:spPr>
        <p:txBody>
          <a:bodyPr wrap="none" rtlCol="0">
            <a:spAutoFit/>
          </a:bodyPr>
          <a:lstStyle/>
          <a:p>
            <a:r>
              <a:rPr lang="en-GB" sz="1200" dirty="0" smtClean="0">
                <a:solidFill>
                  <a:schemeClr val="bg1"/>
                </a:solidFill>
              </a:rPr>
              <a:t>Paddington</a:t>
            </a:r>
            <a:endParaRPr lang="en-GB" sz="1200" dirty="0">
              <a:solidFill>
                <a:schemeClr val="bg1"/>
              </a:solidFill>
            </a:endParaRPr>
          </a:p>
        </p:txBody>
      </p:sp>
      <p:sp>
        <p:nvSpPr>
          <p:cNvPr id="10" name="TextBox 9"/>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11" name="Title 1"/>
          <p:cNvSpPr txBox="1">
            <a:spLocks/>
          </p:cNvSpPr>
          <p:nvPr/>
        </p:nvSpPr>
        <p:spPr bwMode="auto">
          <a:xfrm>
            <a:off x="0" y="76908"/>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smtClean="0"/>
              <a:t>At all stations, over 80% of passengers had 1 or 2 items</a:t>
            </a:r>
          </a:p>
        </p:txBody>
      </p:sp>
    </p:spTree>
    <p:extLst>
      <p:ext uri="{BB962C8B-B14F-4D97-AF65-F5344CB8AC3E}">
        <p14:creationId xmlns:p14="http://schemas.microsoft.com/office/powerpoint/2010/main" val="2086235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0" y="188006"/>
            <a:ext cx="9144000" cy="10938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a:t>There were significantly more passengers with 2 pieces of luggage in the ‘morning’ and ‘afternoon’ time slots than at other times of day</a:t>
            </a:r>
            <a:endParaRPr lang="en-GB" sz="2400" dirty="0" smtClean="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14227728"/>
              </p:ext>
            </p:extLst>
          </p:nvPr>
        </p:nvGraphicFramePr>
        <p:xfrm>
          <a:off x="863600" y="1967857"/>
          <a:ext cx="7416800" cy="38449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6" name="TextBox 5"/>
          <p:cNvSpPr txBox="1"/>
          <p:nvPr/>
        </p:nvSpPr>
        <p:spPr>
          <a:xfrm>
            <a:off x="2628327" y="1480726"/>
            <a:ext cx="3887346" cy="307777"/>
          </a:xfrm>
          <a:prstGeom prst="rect">
            <a:avLst/>
          </a:prstGeom>
          <a:solidFill>
            <a:schemeClr val="bg1">
              <a:lumMod val="50000"/>
            </a:schemeClr>
          </a:solidFill>
        </p:spPr>
        <p:txBody>
          <a:bodyPr wrap="none" rtlCol="0">
            <a:spAutoFit/>
          </a:bodyPr>
          <a:lstStyle/>
          <a:p>
            <a:r>
              <a:rPr lang="en-GB" sz="1400" dirty="0" smtClean="0">
                <a:solidFill>
                  <a:schemeClr val="bg1"/>
                </a:solidFill>
              </a:rPr>
              <a:t>Travelling with more than one piece of luggage</a:t>
            </a:r>
            <a:endParaRPr lang="en-GB" sz="1400" dirty="0">
              <a:solidFill>
                <a:schemeClr val="bg1"/>
              </a:solidFill>
            </a:endParaRPr>
          </a:p>
        </p:txBody>
      </p:sp>
      <p:sp>
        <p:nvSpPr>
          <p:cNvPr id="10" name="TextBox 9"/>
          <p:cNvSpPr txBox="1"/>
          <p:nvPr/>
        </p:nvSpPr>
        <p:spPr>
          <a:xfrm>
            <a:off x="1409063" y="2805100"/>
            <a:ext cx="1298753" cy="523220"/>
          </a:xfrm>
          <a:prstGeom prst="rect">
            <a:avLst/>
          </a:prstGeom>
          <a:noFill/>
        </p:spPr>
        <p:txBody>
          <a:bodyPr wrap="none" rtlCol="0">
            <a:spAutoFit/>
          </a:bodyPr>
          <a:lstStyle/>
          <a:p>
            <a:pPr algn="ctr"/>
            <a:r>
              <a:rPr lang="en-GB" sz="1400" dirty="0" smtClean="0"/>
              <a:t>Overall Mean:</a:t>
            </a:r>
          </a:p>
          <a:p>
            <a:pPr algn="ctr"/>
            <a:r>
              <a:rPr lang="en-GB" sz="1400" dirty="0" smtClean="0"/>
              <a:t>1.1 items</a:t>
            </a:r>
            <a:endParaRPr lang="en-GB" sz="1400" dirty="0"/>
          </a:p>
        </p:txBody>
      </p:sp>
      <p:sp>
        <p:nvSpPr>
          <p:cNvPr id="15" name="TextBox 14"/>
          <p:cNvSpPr txBox="1"/>
          <p:nvPr/>
        </p:nvSpPr>
        <p:spPr>
          <a:xfrm>
            <a:off x="2725987" y="2281880"/>
            <a:ext cx="1298753" cy="523220"/>
          </a:xfrm>
          <a:prstGeom prst="rect">
            <a:avLst/>
          </a:prstGeom>
          <a:noFill/>
        </p:spPr>
        <p:txBody>
          <a:bodyPr wrap="none" rtlCol="0">
            <a:spAutoFit/>
          </a:bodyPr>
          <a:lstStyle/>
          <a:p>
            <a:pPr algn="ctr"/>
            <a:r>
              <a:rPr lang="en-GB" sz="1400" dirty="0" smtClean="0"/>
              <a:t>Overall Mean:</a:t>
            </a:r>
          </a:p>
          <a:p>
            <a:pPr algn="ctr"/>
            <a:r>
              <a:rPr lang="en-GB" sz="1400" dirty="0" smtClean="0"/>
              <a:t>1.2 items</a:t>
            </a:r>
            <a:endParaRPr lang="en-GB" sz="1400" dirty="0"/>
          </a:p>
        </p:txBody>
      </p:sp>
      <p:sp>
        <p:nvSpPr>
          <p:cNvPr id="16" name="TextBox 15"/>
          <p:cNvSpPr txBox="1"/>
          <p:nvPr/>
        </p:nvSpPr>
        <p:spPr>
          <a:xfrm>
            <a:off x="4119468" y="2087274"/>
            <a:ext cx="1298753" cy="523220"/>
          </a:xfrm>
          <a:prstGeom prst="rect">
            <a:avLst/>
          </a:prstGeom>
          <a:noFill/>
        </p:spPr>
        <p:txBody>
          <a:bodyPr wrap="none" rtlCol="0">
            <a:spAutoFit/>
          </a:bodyPr>
          <a:lstStyle/>
          <a:p>
            <a:pPr algn="ctr"/>
            <a:r>
              <a:rPr lang="en-GB" sz="1400" dirty="0" smtClean="0"/>
              <a:t>Overall Mean:</a:t>
            </a:r>
          </a:p>
          <a:p>
            <a:pPr algn="ctr"/>
            <a:r>
              <a:rPr lang="en-GB" sz="1400" dirty="0" smtClean="0"/>
              <a:t>1.3 items</a:t>
            </a:r>
            <a:endParaRPr lang="en-GB" sz="1400" dirty="0"/>
          </a:p>
        </p:txBody>
      </p:sp>
      <p:sp>
        <p:nvSpPr>
          <p:cNvPr id="17" name="TextBox 16"/>
          <p:cNvSpPr txBox="1"/>
          <p:nvPr/>
        </p:nvSpPr>
        <p:spPr>
          <a:xfrm>
            <a:off x="5494780" y="2900715"/>
            <a:ext cx="1298753" cy="523220"/>
          </a:xfrm>
          <a:prstGeom prst="rect">
            <a:avLst/>
          </a:prstGeom>
          <a:noFill/>
        </p:spPr>
        <p:txBody>
          <a:bodyPr wrap="none" rtlCol="0">
            <a:spAutoFit/>
          </a:bodyPr>
          <a:lstStyle/>
          <a:p>
            <a:pPr algn="ctr"/>
            <a:r>
              <a:rPr lang="en-GB" sz="1400" dirty="0" smtClean="0"/>
              <a:t>Overall Mean:</a:t>
            </a:r>
          </a:p>
          <a:p>
            <a:pPr algn="ctr"/>
            <a:r>
              <a:rPr lang="en-GB" sz="1400" dirty="0" smtClean="0"/>
              <a:t>1.1 items</a:t>
            </a:r>
            <a:endParaRPr lang="en-GB" sz="1400" dirty="0"/>
          </a:p>
        </p:txBody>
      </p:sp>
      <p:sp>
        <p:nvSpPr>
          <p:cNvPr id="18" name="TextBox 17"/>
          <p:cNvSpPr txBox="1"/>
          <p:nvPr/>
        </p:nvSpPr>
        <p:spPr>
          <a:xfrm>
            <a:off x="6791871" y="2805100"/>
            <a:ext cx="1298753" cy="523220"/>
          </a:xfrm>
          <a:prstGeom prst="rect">
            <a:avLst/>
          </a:prstGeom>
          <a:noFill/>
        </p:spPr>
        <p:txBody>
          <a:bodyPr wrap="none" rtlCol="0">
            <a:spAutoFit/>
          </a:bodyPr>
          <a:lstStyle/>
          <a:p>
            <a:pPr algn="ctr"/>
            <a:r>
              <a:rPr lang="en-GB" sz="1400" dirty="0" smtClean="0"/>
              <a:t>Overall Mean:</a:t>
            </a:r>
          </a:p>
          <a:p>
            <a:pPr algn="ctr"/>
            <a:r>
              <a:rPr lang="en-GB" sz="1400" dirty="0" smtClean="0"/>
              <a:t>1.2 items</a:t>
            </a:r>
            <a:endParaRPr lang="en-GB" sz="1400" dirty="0"/>
          </a:p>
        </p:txBody>
      </p:sp>
    </p:spTree>
    <p:extLst>
      <p:ext uri="{BB962C8B-B14F-4D97-AF65-F5344CB8AC3E}">
        <p14:creationId xmlns:p14="http://schemas.microsoft.com/office/powerpoint/2010/main" val="1123561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279887314"/>
              </p:ext>
            </p:extLst>
          </p:nvPr>
        </p:nvGraphicFramePr>
        <p:xfrm>
          <a:off x="863600" y="1665450"/>
          <a:ext cx="7416800" cy="38449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5" name="Title 1"/>
          <p:cNvSpPr txBox="1">
            <a:spLocks/>
          </p:cNvSpPr>
          <p:nvPr/>
        </p:nvSpPr>
        <p:spPr bwMode="auto">
          <a:xfrm>
            <a:off x="0" y="188006"/>
            <a:ext cx="9144000" cy="9144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smtClean="0"/>
              <a:t>77% of all passengers travelled with a small carry on suitcase/</a:t>
            </a:r>
          </a:p>
          <a:p>
            <a:r>
              <a:rPr lang="en-GB" sz="2400" dirty="0" smtClean="0"/>
              <a:t>holdall/backpack and 15% with a large suitcase/holdall/backpack</a:t>
            </a:r>
          </a:p>
        </p:txBody>
      </p:sp>
    </p:spTree>
    <p:extLst>
      <p:ext uri="{BB962C8B-B14F-4D97-AF65-F5344CB8AC3E}">
        <p14:creationId xmlns:p14="http://schemas.microsoft.com/office/powerpoint/2010/main" val="1705204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983107729"/>
              </p:ext>
            </p:extLst>
          </p:nvPr>
        </p:nvGraphicFramePr>
        <p:xfrm>
          <a:off x="863600" y="1170165"/>
          <a:ext cx="7416800" cy="498837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5" name="Title 1"/>
          <p:cNvSpPr txBox="1">
            <a:spLocks/>
          </p:cNvSpPr>
          <p:nvPr/>
        </p:nvSpPr>
        <p:spPr bwMode="auto">
          <a:xfrm>
            <a:off x="0" y="188006"/>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smtClean="0"/>
              <a:t>The most popular item of luggage across all stations was a small carry on suitcase/holdall/backpack</a:t>
            </a:r>
          </a:p>
        </p:txBody>
      </p:sp>
    </p:spTree>
    <p:extLst>
      <p:ext uri="{BB962C8B-B14F-4D97-AF65-F5344CB8AC3E}">
        <p14:creationId xmlns:p14="http://schemas.microsoft.com/office/powerpoint/2010/main" val="1766062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341303210"/>
              </p:ext>
            </p:extLst>
          </p:nvPr>
        </p:nvGraphicFramePr>
        <p:xfrm>
          <a:off x="863600" y="1170165"/>
          <a:ext cx="7416800" cy="498837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6498771"/>
            <a:ext cx="4336444" cy="261610"/>
          </a:xfrm>
          <a:prstGeom prst="rect">
            <a:avLst/>
          </a:prstGeom>
          <a:noFill/>
        </p:spPr>
        <p:txBody>
          <a:bodyPr wrap="none" rtlCol="0">
            <a:spAutoFit/>
          </a:bodyPr>
          <a:lstStyle/>
          <a:p>
            <a:r>
              <a:rPr lang="en-GB" sz="1100" dirty="0" smtClean="0">
                <a:solidFill>
                  <a:schemeClr val="bg1">
                    <a:lumMod val="50000"/>
                  </a:schemeClr>
                </a:solidFill>
              </a:rPr>
              <a:t>Base: those with small carry on suitcase/holdall/backpack (79,412)</a:t>
            </a:r>
            <a:endParaRPr lang="en-GB" sz="1100" dirty="0">
              <a:solidFill>
                <a:schemeClr val="bg1">
                  <a:lumMod val="50000"/>
                </a:schemeClr>
              </a:solidFill>
            </a:endParaRPr>
          </a:p>
        </p:txBody>
      </p:sp>
      <p:sp>
        <p:nvSpPr>
          <p:cNvPr id="5" name="Title 1"/>
          <p:cNvSpPr txBox="1">
            <a:spLocks/>
          </p:cNvSpPr>
          <p:nvPr/>
        </p:nvSpPr>
        <p:spPr bwMode="auto">
          <a:xfrm>
            <a:off x="0" y="188006"/>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a:t>11% of passengers with small carry on </a:t>
            </a:r>
            <a:r>
              <a:rPr lang="en-GB" sz="2400" dirty="0" smtClean="0"/>
              <a:t>suitcase/holdall/backpack </a:t>
            </a:r>
            <a:r>
              <a:rPr lang="en-GB" sz="2400" dirty="0"/>
              <a:t>also travelled with a large piece of luggage </a:t>
            </a:r>
            <a:endParaRPr lang="en-US" sz="2400" kern="0" dirty="0"/>
          </a:p>
        </p:txBody>
      </p:sp>
    </p:spTree>
    <p:extLst>
      <p:ext uri="{BB962C8B-B14F-4D97-AF65-F5344CB8AC3E}">
        <p14:creationId xmlns:p14="http://schemas.microsoft.com/office/powerpoint/2010/main" val="442318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33362469"/>
              </p:ext>
            </p:extLst>
          </p:nvPr>
        </p:nvGraphicFramePr>
        <p:xfrm>
          <a:off x="863600" y="1170165"/>
          <a:ext cx="7416800" cy="498837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6498771"/>
            <a:ext cx="3812262" cy="261610"/>
          </a:xfrm>
          <a:prstGeom prst="rect">
            <a:avLst/>
          </a:prstGeom>
          <a:noFill/>
        </p:spPr>
        <p:txBody>
          <a:bodyPr wrap="none" rtlCol="0">
            <a:spAutoFit/>
          </a:bodyPr>
          <a:lstStyle/>
          <a:p>
            <a:r>
              <a:rPr lang="en-GB" sz="1100" dirty="0" smtClean="0">
                <a:solidFill>
                  <a:schemeClr val="bg1">
                    <a:lumMod val="50000"/>
                  </a:schemeClr>
                </a:solidFill>
              </a:rPr>
              <a:t>Base: those with large suitcase/holdall/backpack (15,864)</a:t>
            </a:r>
            <a:endParaRPr lang="en-GB" sz="1100" dirty="0">
              <a:solidFill>
                <a:schemeClr val="bg1">
                  <a:lumMod val="50000"/>
                </a:schemeClr>
              </a:solidFill>
            </a:endParaRPr>
          </a:p>
        </p:txBody>
      </p:sp>
      <p:sp>
        <p:nvSpPr>
          <p:cNvPr id="5" name="Title 1"/>
          <p:cNvSpPr txBox="1">
            <a:spLocks/>
          </p:cNvSpPr>
          <p:nvPr/>
        </p:nvSpPr>
        <p:spPr bwMode="auto">
          <a:xfrm>
            <a:off x="0" y="188006"/>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smtClean="0"/>
              <a:t>55% </a:t>
            </a:r>
            <a:r>
              <a:rPr lang="en-GB" sz="2400" dirty="0"/>
              <a:t>of passengers with </a:t>
            </a:r>
            <a:r>
              <a:rPr lang="en-GB" sz="2400" dirty="0" smtClean="0"/>
              <a:t>large suitcase/holdall/backpack </a:t>
            </a:r>
            <a:r>
              <a:rPr lang="en-GB" sz="2400" dirty="0"/>
              <a:t>also travelled with a </a:t>
            </a:r>
            <a:r>
              <a:rPr lang="en-GB" sz="2400" dirty="0" smtClean="0"/>
              <a:t>small carry on</a:t>
            </a:r>
            <a:r>
              <a:rPr lang="en-GB" sz="2400" dirty="0"/>
              <a:t> suitcase/holdall/backpack </a:t>
            </a:r>
            <a:endParaRPr lang="en-US" sz="2400" kern="0" dirty="0"/>
          </a:p>
        </p:txBody>
      </p:sp>
    </p:spTree>
    <p:extLst>
      <p:ext uri="{BB962C8B-B14F-4D97-AF65-F5344CB8AC3E}">
        <p14:creationId xmlns:p14="http://schemas.microsoft.com/office/powerpoint/2010/main" val="246007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1561887"/>
            <a:ext cx="8229600" cy="2035892"/>
          </a:xfrm>
        </p:spPr>
        <p:txBody>
          <a:bodyPr/>
          <a:lstStyle/>
          <a:p>
            <a:r>
              <a:rPr lang="en-GB" dirty="0" smtClean="0"/>
              <a:t>Luggage and the Journey</a:t>
            </a:r>
            <a:br>
              <a:rPr lang="en-GB" dirty="0" smtClean="0"/>
            </a:br>
            <a:r>
              <a:rPr lang="en-GB" dirty="0" smtClean="0"/>
              <a:t/>
            </a:r>
            <a:br>
              <a:rPr lang="en-GB" dirty="0" smtClean="0"/>
            </a:br>
            <a:r>
              <a:rPr lang="en-GB" dirty="0" smtClean="0"/>
              <a:t>Qualitative Research</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5733"/>
          <a:stretch/>
        </p:blipFill>
        <p:spPr>
          <a:xfrm>
            <a:off x="6366617" y="3649054"/>
            <a:ext cx="1984616" cy="249446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4809"/>
          <a:stretch/>
        </p:blipFill>
        <p:spPr>
          <a:xfrm>
            <a:off x="4222896" y="4095573"/>
            <a:ext cx="1984616" cy="2518874"/>
          </a:xfrm>
          <a:prstGeom prst="rect">
            <a:avLst/>
          </a:prstGeom>
        </p:spPr>
      </p:pic>
    </p:spTree>
    <p:extLst>
      <p:ext uri="{BB962C8B-B14F-4D97-AF65-F5344CB8AC3E}">
        <p14:creationId xmlns:p14="http://schemas.microsoft.com/office/powerpoint/2010/main" val="466363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227" y="88547"/>
            <a:ext cx="8229600" cy="922337"/>
          </a:xfrm>
        </p:spPr>
        <p:txBody>
          <a:bodyPr/>
          <a:lstStyle/>
          <a:p>
            <a:r>
              <a:rPr lang="en-GB" sz="2800" dirty="0" smtClean="0"/>
              <a:t>Qualitative research method breakdown</a:t>
            </a:r>
            <a:endParaRPr lang="en-GB" sz="2800" dirty="0"/>
          </a:p>
        </p:txBody>
      </p:sp>
      <p:sp>
        <p:nvSpPr>
          <p:cNvPr id="3" name="TextBox 2"/>
          <p:cNvSpPr txBox="1"/>
          <p:nvPr/>
        </p:nvSpPr>
        <p:spPr>
          <a:xfrm>
            <a:off x="688157" y="1160242"/>
            <a:ext cx="3997053" cy="1938992"/>
          </a:xfrm>
          <a:prstGeom prst="rect">
            <a:avLst/>
          </a:prstGeom>
          <a:noFill/>
        </p:spPr>
        <p:txBody>
          <a:bodyPr wrap="square" rtlCol="0">
            <a:spAutoFit/>
          </a:bodyPr>
          <a:lstStyle/>
          <a:p>
            <a:r>
              <a:rPr lang="en-US" dirty="0" smtClean="0">
                <a:solidFill>
                  <a:schemeClr val="bg1">
                    <a:lumMod val="50000"/>
                  </a:schemeClr>
                </a:solidFill>
              </a:rPr>
              <a:t>Observations:</a:t>
            </a:r>
          </a:p>
          <a:p>
            <a:endParaRPr lang="en-US" dirty="0" smtClean="0">
              <a:solidFill>
                <a:schemeClr val="bg1">
                  <a:lumMod val="50000"/>
                </a:schemeClr>
              </a:solidFill>
            </a:endParaRPr>
          </a:p>
          <a:p>
            <a:r>
              <a:rPr lang="en-US" sz="1400" dirty="0" smtClean="0">
                <a:solidFill>
                  <a:schemeClr val="bg1">
                    <a:lumMod val="50000"/>
                  </a:schemeClr>
                </a:solidFill>
              </a:rPr>
              <a:t>Behaviour of groups and individual passengers with luggage</a:t>
            </a:r>
            <a:endParaRPr lang="en-US" sz="1400" dirty="0">
              <a:solidFill>
                <a:schemeClr val="bg1">
                  <a:lumMod val="50000"/>
                </a:schemeClr>
              </a:solidFill>
            </a:endParaRPr>
          </a:p>
          <a:p>
            <a:pPr marL="285750" indent="-285750">
              <a:buFont typeface="Arial" charset="0"/>
              <a:buChar char="•"/>
            </a:pPr>
            <a:r>
              <a:rPr lang="en-US" sz="1400" dirty="0" smtClean="0">
                <a:solidFill>
                  <a:schemeClr val="bg1">
                    <a:lumMod val="50000"/>
                  </a:schemeClr>
                </a:solidFill>
              </a:rPr>
              <a:t>In station on concourse</a:t>
            </a:r>
          </a:p>
          <a:p>
            <a:pPr marL="285750" indent="-285750">
              <a:buFont typeface="Arial" charset="0"/>
              <a:buChar char="•"/>
            </a:pPr>
            <a:r>
              <a:rPr lang="en-US" sz="1400" dirty="0" smtClean="0">
                <a:solidFill>
                  <a:schemeClr val="bg1">
                    <a:lumMod val="50000"/>
                  </a:schemeClr>
                </a:solidFill>
              </a:rPr>
              <a:t>Boarding trains</a:t>
            </a:r>
          </a:p>
          <a:p>
            <a:pPr marL="285750" indent="-285750">
              <a:buFont typeface="Arial" charset="0"/>
              <a:buChar char="•"/>
            </a:pPr>
            <a:r>
              <a:rPr lang="en-US" sz="1400" dirty="0" smtClean="0">
                <a:solidFill>
                  <a:schemeClr val="bg1">
                    <a:lumMod val="50000"/>
                  </a:schemeClr>
                </a:solidFill>
              </a:rPr>
              <a:t>On trains </a:t>
            </a:r>
          </a:p>
          <a:p>
            <a:pPr marL="285750" indent="-285750">
              <a:buFont typeface="Arial" charset="0"/>
              <a:buChar char="•"/>
            </a:pPr>
            <a:r>
              <a:rPr lang="en-US" sz="1400" dirty="0" smtClean="0">
                <a:solidFill>
                  <a:schemeClr val="bg1">
                    <a:lumMod val="50000"/>
                  </a:schemeClr>
                </a:solidFill>
              </a:rPr>
              <a:t>Alighting trains</a:t>
            </a:r>
            <a:endParaRPr lang="en-US" sz="1400" dirty="0">
              <a:solidFill>
                <a:schemeClr val="bg1">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5594" y="1085153"/>
            <a:ext cx="755469" cy="755469"/>
          </a:xfrm>
          <a:prstGeom prst="rect">
            <a:avLst/>
          </a:prstGeom>
        </p:spPr>
      </p:pic>
      <p:sp>
        <p:nvSpPr>
          <p:cNvPr id="12" name="TextBox 11"/>
          <p:cNvSpPr txBox="1"/>
          <p:nvPr/>
        </p:nvSpPr>
        <p:spPr>
          <a:xfrm>
            <a:off x="4803955" y="1185183"/>
            <a:ext cx="3378745" cy="2062103"/>
          </a:xfrm>
          <a:prstGeom prst="rect">
            <a:avLst/>
          </a:prstGeom>
          <a:noFill/>
        </p:spPr>
        <p:txBody>
          <a:bodyPr wrap="square" rtlCol="0">
            <a:spAutoFit/>
          </a:bodyPr>
          <a:lstStyle/>
          <a:p>
            <a:r>
              <a:rPr lang="en-US" dirty="0" smtClean="0">
                <a:solidFill>
                  <a:schemeClr val="bg1">
                    <a:lumMod val="50000"/>
                  </a:schemeClr>
                </a:solidFill>
              </a:rPr>
              <a:t>Intercepts:</a:t>
            </a:r>
          </a:p>
          <a:p>
            <a:endParaRPr lang="en-US" dirty="0" smtClean="0">
              <a:solidFill>
                <a:schemeClr val="bg1">
                  <a:lumMod val="50000"/>
                </a:schemeClr>
              </a:solidFill>
            </a:endParaRPr>
          </a:p>
          <a:p>
            <a:r>
              <a:rPr lang="en-US" sz="1400" dirty="0" smtClean="0">
                <a:solidFill>
                  <a:schemeClr val="bg1">
                    <a:lumMod val="50000"/>
                  </a:schemeClr>
                </a:solidFill>
              </a:rPr>
              <a:t>5-15  minute interviews with passengers with luggage and those without </a:t>
            </a:r>
          </a:p>
          <a:p>
            <a:pPr marL="285750" indent="-285750">
              <a:buFont typeface="Arial" charset="0"/>
              <a:buChar char="•"/>
            </a:pPr>
            <a:r>
              <a:rPr lang="en-US" sz="1400" dirty="0" smtClean="0">
                <a:solidFill>
                  <a:schemeClr val="bg1">
                    <a:lumMod val="50000"/>
                  </a:schemeClr>
                </a:solidFill>
              </a:rPr>
              <a:t>On concourse</a:t>
            </a:r>
          </a:p>
          <a:p>
            <a:pPr marL="285750" indent="-285750">
              <a:buFont typeface="Arial" charset="0"/>
              <a:buChar char="•"/>
            </a:pPr>
            <a:r>
              <a:rPr lang="en-US" sz="1400" dirty="0" smtClean="0">
                <a:solidFill>
                  <a:schemeClr val="bg1">
                    <a:lumMod val="50000"/>
                  </a:schemeClr>
                </a:solidFill>
              </a:rPr>
              <a:t>On trains</a:t>
            </a:r>
          </a:p>
          <a:p>
            <a:pPr marL="285750" indent="-285750">
              <a:buFont typeface="Arial" charset="0"/>
              <a:buChar char="•"/>
            </a:pPr>
            <a:endParaRPr lang="en-US" dirty="0" smtClean="0">
              <a:solidFill>
                <a:schemeClr val="bg1">
                  <a:lumMod val="50000"/>
                </a:schemeClr>
              </a:solidFill>
            </a:endParaRPr>
          </a:p>
          <a:p>
            <a:endParaRPr lang="en-US" dirty="0">
              <a:solidFill>
                <a:schemeClr val="bg1">
                  <a:lumMod val="50000"/>
                </a:schemeClr>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11390" y="1085153"/>
            <a:ext cx="640816" cy="640816"/>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4158626280"/>
              </p:ext>
            </p:extLst>
          </p:nvPr>
        </p:nvGraphicFramePr>
        <p:xfrm>
          <a:off x="688157" y="3247286"/>
          <a:ext cx="7811408" cy="2650494"/>
        </p:xfrm>
        <a:graphic>
          <a:graphicData uri="http://schemas.openxmlformats.org/drawingml/2006/table">
            <a:tbl>
              <a:tblPr firstRow="1" bandRow="1">
                <a:tableStyleId>{5C22544A-7EE6-4342-B048-85BDC9FD1C3A}</a:tableStyleId>
              </a:tblPr>
              <a:tblGrid>
                <a:gridCol w="1589536"/>
                <a:gridCol w="2087470"/>
                <a:gridCol w="1923454"/>
                <a:gridCol w="2210948"/>
              </a:tblGrid>
              <a:tr h="461858">
                <a:tc>
                  <a:txBody>
                    <a:bodyPr/>
                    <a:lstStyle/>
                    <a:p>
                      <a:endParaRPr lang="en-US" sz="1600" dirty="0">
                        <a:solidFill>
                          <a:schemeClr val="bg1">
                            <a:lumMod val="50000"/>
                          </a:schemeClr>
                        </a:solidFill>
                      </a:endParaRPr>
                    </a:p>
                  </a:txBody>
                  <a:tcPr anchor="ctr"/>
                </a:tc>
                <a:tc>
                  <a:txBody>
                    <a:bodyPr/>
                    <a:lstStyle/>
                    <a:p>
                      <a:r>
                        <a:rPr lang="en-US" sz="1600" dirty="0" smtClean="0">
                          <a:solidFill>
                            <a:schemeClr val="bg1">
                              <a:lumMod val="50000"/>
                            </a:schemeClr>
                          </a:solidFill>
                        </a:rPr>
                        <a:t>Kings</a:t>
                      </a:r>
                      <a:r>
                        <a:rPr lang="en-US" sz="1600" baseline="0" dirty="0" smtClean="0">
                          <a:solidFill>
                            <a:schemeClr val="bg1">
                              <a:lumMod val="50000"/>
                            </a:schemeClr>
                          </a:solidFill>
                        </a:rPr>
                        <a:t> Cross</a:t>
                      </a:r>
                      <a:endParaRPr lang="en-US" sz="1600" dirty="0">
                        <a:solidFill>
                          <a:schemeClr val="bg1">
                            <a:lumMod val="50000"/>
                          </a:schemeClr>
                        </a:solidFill>
                      </a:endParaRPr>
                    </a:p>
                  </a:txBody>
                  <a:tcPr anchor="ctr"/>
                </a:tc>
                <a:tc>
                  <a:txBody>
                    <a:bodyPr/>
                    <a:lstStyle/>
                    <a:p>
                      <a:r>
                        <a:rPr lang="en-US" sz="1600" dirty="0" smtClean="0">
                          <a:solidFill>
                            <a:schemeClr val="bg1">
                              <a:lumMod val="50000"/>
                            </a:schemeClr>
                          </a:solidFill>
                        </a:rPr>
                        <a:t>Euston</a:t>
                      </a:r>
                      <a:endParaRPr lang="en-US" sz="1600" dirty="0">
                        <a:solidFill>
                          <a:schemeClr val="bg1">
                            <a:lumMod val="50000"/>
                          </a:schemeClr>
                        </a:solidFill>
                      </a:endParaRPr>
                    </a:p>
                  </a:txBody>
                  <a:tcPr anchor="ctr"/>
                </a:tc>
                <a:tc>
                  <a:txBody>
                    <a:bodyPr/>
                    <a:lstStyle/>
                    <a:p>
                      <a:r>
                        <a:rPr lang="en-US" sz="1600" dirty="0" smtClean="0">
                          <a:solidFill>
                            <a:schemeClr val="bg1">
                              <a:lumMod val="50000"/>
                            </a:schemeClr>
                          </a:solidFill>
                        </a:rPr>
                        <a:t>Paddington</a:t>
                      </a:r>
                      <a:endParaRPr lang="en-US" sz="1600" dirty="0">
                        <a:solidFill>
                          <a:schemeClr val="bg1">
                            <a:lumMod val="50000"/>
                          </a:schemeClr>
                        </a:solidFill>
                      </a:endParaRPr>
                    </a:p>
                  </a:txBody>
                  <a:tcPr anchor="ctr"/>
                </a:tc>
              </a:tr>
              <a:tr h="461858">
                <a:tc>
                  <a:txBody>
                    <a:bodyPr/>
                    <a:lstStyle/>
                    <a:p>
                      <a:r>
                        <a:rPr lang="en-US" sz="1400" dirty="0" smtClean="0">
                          <a:solidFill>
                            <a:schemeClr val="bg1">
                              <a:lumMod val="50000"/>
                            </a:schemeClr>
                          </a:solidFill>
                        </a:rPr>
                        <a:t>Date</a:t>
                      </a:r>
                      <a:endParaRPr lang="en-US" sz="1400" dirty="0">
                        <a:solidFill>
                          <a:schemeClr val="bg1">
                            <a:lumMod val="50000"/>
                          </a:schemeClr>
                        </a:solidFill>
                      </a:endParaRPr>
                    </a:p>
                  </a:txBody>
                  <a:tcPr anchor="ctr"/>
                </a:tc>
                <a:tc>
                  <a:txBody>
                    <a:bodyPr/>
                    <a:lstStyle/>
                    <a:p>
                      <a:r>
                        <a:rPr lang="en-US" sz="1100" dirty="0" smtClean="0">
                          <a:solidFill>
                            <a:schemeClr val="bg1">
                              <a:lumMod val="50000"/>
                            </a:schemeClr>
                          </a:solidFill>
                        </a:rPr>
                        <a:t>7/7/2017</a:t>
                      </a:r>
                      <a:endParaRPr lang="en-US" sz="1100" dirty="0">
                        <a:solidFill>
                          <a:schemeClr val="bg1">
                            <a:lumMod val="50000"/>
                          </a:schemeClr>
                        </a:solidFill>
                      </a:endParaRPr>
                    </a:p>
                  </a:txBody>
                  <a:tcPr anchor="ctr"/>
                </a:tc>
                <a:tc>
                  <a:txBody>
                    <a:bodyPr/>
                    <a:lstStyle/>
                    <a:p>
                      <a:r>
                        <a:rPr lang="en-US" sz="1100" dirty="0" smtClean="0">
                          <a:solidFill>
                            <a:schemeClr val="bg1">
                              <a:lumMod val="50000"/>
                            </a:schemeClr>
                          </a:solidFill>
                        </a:rPr>
                        <a:t>13/7/2017</a:t>
                      </a:r>
                      <a:endParaRPr lang="en-US" sz="1100" dirty="0">
                        <a:solidFill>
                          <a:schemeClr val="bg1">
                            <a:lumMod val="50000"/>
                          </a:schemeClr>
                        </a:solidFill>
                      </a:endParaRPr>
                    </a:p>
                  </a:txBody>
                  <a:tcPr anchor="ctr"/>
                </a:tc>
                <a:tc>
                  <a:txBody>
                    <a:bodyPr/>
                    <a:lstStyle/>
                    <a:p>
                      <a:r>
                        <a:rPr lang="en-US" sz="1100" dirty="0" smtClean="0">
                          <a:solidFill>
                            <a:schemeClr val="bg1">
                              <a:lumMod val="50000"/>
                            </a:schemeClr>
                          </a:solidFill>
                        </a:rPr>
                        <a:t>11/7/2017</a:t>
                      </a:r>
                      <a:endParaRPr lang="en-US" sz="1100" dirty="0">
                        <a:solidFill>
                          <a:schemeClr val="bg1">
                            <a:lumMod val="50000"/>
                          </a:schemeClr>
                        </a:solidFill>
                      </a:endParaRPr>
                    </a:p>
                  </a:txBody>
                  <a:tcPr anchor="ctr"/>
                </a:tc>
              </a:tr>
              <a:tr h="461858">
                <a:tc>
                  <a:txBody>
                    <a:bodyPr/>
                    <a:lstStyle/>
                    <a:p>
                      <a:r>
                        <a:rPr lang="en-US" sz="1400" dirty="0" smtClean="0">
                          <a:solidFill>
                            <a:schemeClr val="bg1">
                              <a:lumMod val="50000"/>
                            </a:schemeClr>
                          </a:solidFill>
                        </a:rPr>
                        <a:t>Trains observed</a:t>
                      </a:r>
                      <a:endParaRPr lang="en-US" sz="1400" dirty="0">
                        <a:solidFill>
                          <a:schemeClr val="bg1">
                            <a:lumMod val="50000"/>
                          </a:schemeClr>
                        </a:solidFill>
                      </a:endParaRPr>
                    </a:p>
                  </a:txBody>
                  <a:tcPr anchor="ctr"/>
                </a:tc>
                <a:tc>
                  <a:txBody>
                    <a:bodyPr/>
                    <a:lstStyle/>
                    <a:p>
                      <a:r>
                        <a:rPr lang="en-US" sz="1100" dirty="0" smtClean="0">
                          <a:solidFill>
                            <a:schemeClr val="bg1">
                              <a:lumMod val="50000"/>
                            </a:schemeClr>
                          </a:solidFill>
                        </a:rPr>
                        <a:t>1300, 1700</a:t>
                      </a:r>
                      <a:r>
                        <a:rPr lang="en-US" sz="1100" baseline="0" dirty="0" smtClean="0">
                          <a:solidFill>
                            <a:schemeClr val="bg1">
                              <a:lumMod val="50000"/>
                            </a:schemeClr>
                          </a:solidFill>
                        </a:rPr>
                        <a:t> </a:t>
                      </a:r>
                      <a:r>
                        <a:rPr lang="en-US" sz="1100" dirty="0" smtClean="0">
                          <a:solidFill>
                            <a:schemeClr val="bg1">
                              <a:lumMod val="50000"/>
                            </a:schemeClr>
                          </a:solidFill>
                        </a:rPr>
                        <a:t>Edinburgh</a:t>
                      </a:r>
                    </a:p>
                    <a:p>
                      <a:r>
                        <a:rPr lang="en-US" sz="1100" dirty="0" smtClean="0">
                          <a:solidFill>
                            <a:schemeClr val="bg1">
                              <a:lumMod val="50000"/>
                            </a:schemeClr>
                          </a:solidFill>
                        </a:rPr>
                        <a:t>1719</a:t>
                      </a:r>
                      <a:r>
                        <a:rPr lang="en-US" sz="1100" baseline="0" dirty="0" smtClean="0">
                          <a:solidFill>
                            <a:schemeClr val="bg1">
                              <a:lumMod val="50000"/>
                            </a:schemeClr>
                          </a:solidFill>
                        </a:rPr>
                        <a:t> Hull</a:t>
                      </a:r>
                      <a:endParaRPr lang="en-US" sz="1100" dirty="0">
                        <a:solidFill>
                          <a:schemeClr val="bg1">
                            <a:lumMod val="50000"/>
                          </a:schemeClr>
                        </a:solidFill>
                      </a:endParaRPr>
                    </a:p>
                  </a:txBody>
                  <a:tcPr anchor="ctr"/>
                </a:tc>
                <a:tc>
                  <a:txBody>
                    <a:bodyPr/>
                    <a:lstStyle/>
                    <a:p>
                      <a:r>
                        <a:rPr lang="en-US" sz="1100" dirty="0" smtClean="0">
                          <a:solidFill>
                            <a:schemeClr val="bg1">
                              <a:lumMod val="50000"/>
                            </a:schemeClr>
                          </a:solidFill>
                        </a:rPr>
                        <a:t>19.00 Manchester</a:t>
                      </a:r>
                    </a:p>
                    <a:p>
                      <a:r>
                        <a:rPr lang="en-US" sz="1100" dirty="0" smtClean="0">
                          <a:solidFill>
                            <a:schemeClr val="bg1">
                              <a:lumMod val="50000"/>
                            </a:schemeClr>
                          </a:solidFill>
                        </a:rPr>
                        <a:t>c.18.30 Birmingham</a:t>
                      </a:r>
                      <a:endParaRPr lang="en-US" sz="1100" dirty="0">
                        <a:solidFill>
                          <a:schemeClr val="bg1">
                            <a:lumMod val="50000"/>
                          </a:schemeClr>
                        </a:solidFill>
                      </a:endParaRPr>
                    </a:p>
                  </a:txBody>
                  <a:tcPr anchor="ctr"/>
                </a:tc>
                <a:tc>
                  <a:txBody>
                    <a:bodyPr/>
                    <a:lstStyle/>
                    <a:p>
                      <a:r>
                        <a:rPr lang="en-US" sz="1100" dirty="0" smtClean="0">
                          <a:solidFill>
                            <a:schemeClr val="bg1">
                              <a:lumMod val="50000"/>
                            </a:schemeClr>
                          </a:solidFill>
                        </a:rPr>
                        <a:t>16.06</a:t>
                      </a:r>
                      <a:r>
                        <a:rPr lang="en-US" sz="1100" baseline="0" dirty="0" smtClean="0">
                          <a:solidFill>
                            <a:schemeClr val="bg1">
                              <a:lumMod val="50000"/>
                            </a:schemeClr>
                          </a:solidFill>
                        </a:rPr>
                        <a:t> Penzance</a:t>
                      </a:r>
                      <a:endParaRPr lang="en-US" sz="1100" dirty="0">
                        <a:solidFill>
                          <a:schemeClr val="bg1">
                            <a:lumMod val="50000"/>
                          </a:schemeClr>
                        </a:solidFill>
                      </a:endParaRPr>
                    </a:p>
                  </a:txBody>
                  <a:tcPr anchor="ctr"/>
                </a:tc>
              </a:tr>
              <a:tr h="1058137">
                <a:tc>
                  <a:txBody>
                    <a:bodyPr/>
                    <a:lstStyle/>
                    <a:p>
                      <a:r>
                        <a:rPr lang="en-US" sz="1400" dirty="0" smtClean="0">
                          <a:solidFill>
                            <a:schemeClr val="bg1">
                              <a:lumMod val="50000"/>
                            </a:schemeClr>
                          </a:solidFill>
                        </a:rPr>
                        <a:t>Trains boarded</a:t>
                      </a:r>
                      <a:endParaRPr lang="en-US" sz="1400" dirty="0">
                        <a:solidFill>
                          <a:schemeClr val="bg1">
                            <a:lumMod val="50000"/>
                          </a:schemeClr>
                        </a:solidFill>
                      </a:endParaRPr>
                    </a:p>
                  </a:txBody>
                  <a:tcPr anchor="ctr"/>
                </a:tc>
                <a:tc>
                  <a:txBody>
                    <a:bodyPr/>
                    <a:lstStyle/>
                    <a:p>
                      <a:r>
                        <a:rPr lang="en-US" sz="1100" dirty="0" smtClean="0">
                          <a:solidFill>
                            <a:schemeClr val="bg1">
                              <a:lumMod val="50000"/>
                            </a:schemeClr>
                          </a:solidFill>
                        </a:rPr>
                        <a:t>1330 Edinburgh to Newark Northgate</a:t>
                      </a:r>
                    </a:p>
                    <a:p>
                      <a:r>
                        <a:rPr lang="en-US" sz="1100" dirty="0" smtClean="0">
                          <a:solidFill>
                            <a:schemeClr val="bg1">
                              <a:lumMod val="50000"/>
                            </a:schemeClr>
                          </a:solidFill>
                        </a:rPr>
                        <a:t>1456</a:t>
                      </a:r>
                      <a:r>
                        <a:rPr lang="en-US" sz="1100" baseline="0" dirty="0" smtClean="0">
                          <a:solidFill>
                            <a:schemeClr val="bg1">
                              <a:lumMod val="50000"/>
                            </a:schemeClr>
                          </a:solidFill>
                        </a:rPr>
                        <a:t> Kings Cross (started York)</a:t>
                      </a:r>
                      <a:endParaRPr lang="en-US" sz="1100" dirty="0">
                        <a:solidFill>
                          <a:schemeClr val="bg1">
                            <a:lumMod val="50000"/>
                          </a:schemeClr>
                        </a:solidFill>
                      </a:endParaRPr>
                    </a:p>
                  </a:txBody>
                  <a:tcPr anchor="ctr"/>
                </a:tc>
                <a:tc>
                  <a:txBody>
                    <a:bodyPr/>
                    <a:lstStyle/>
                    <a:p>
                      <a:r>
                        <a:rPr lang="en-US" sz="1100" dirty="0" smtClean="0">
                          <a:solidFill>
                            <a:schemeClr val="bg1">
                              <a:lumMod val="50000"/>
                            </a:schemeClr>
                          </a:solidFill>
                        </a:rPr>
                        <a:t>15.20 Manchester</a:t>
                      </a:r>
                      <a:r>
                        <a:rPr lang="en-US" sz="1100" baseline="0" dirty="0" smtClean="0">
                          <a:solidFill>
                            <a:schemeClr val="bg1">
                              <a:lumMod val="50000"/>
                            </a:schemeClr>
                          </a:solidFill>
                        </a:rPr>
                        <a:t> (</a:t>
                      </a:r>
                      <a:r>
                        <a:rPr lang="en-US" sz="1100" dirty="0" smtClean="0">
                          <a:solidFill>
                            <a:schemeClr val="bg1">
                              <a:lumMod val="50000"/>
                            </a:schemeClr>
                          </a:solidFill>
                        </a:rPr>
                        <a:t>Milton Keynes)</a:t>
                      </a:r>
                    </a:p>
                    <a:p>
                      <a:r>
                        <a:rPr lang="en-US" sz="1100" dirty="0" smtClean="0">
                          <a:solidFill>
                            <a:schemeClr val="bg1">
                              <a:lumMod val="50000"/>
                            </a:schemeClr>
                          </a:solidFill>
                        </a:rPr>
                        <a:t>16.00</a:t>
                      </a:r>
                      <a:r>
                        <a:rPr lang="en-US" sz="1100" baseline="0" dirty="0" smtClean="0">
                          <a:solidFill>
                            <a:schemeClr val="bg1">
                              <a:lumMod val="50000"/>
                            </a:schemeClr>
                          </a:solidFill>
                        </a:rPr>
                        <a:t> Euston (Manchester)</a:t>
                      </a:r>
                    </a:p>
                    <a:p>
                      <a:r>
                        <a:rPr lang="en-US" sz="1100" baseline="0" dirty="0" smtClean="0">
                          <a:solidFill>
                            <a:schemeClr val="bg1">
                              <a:lumMod val="50000"/>
                            </a:schemeClr>
                          </a:solidFill>
                        </a:rPr>
                        <a:t>17.20 Manchester (Milton Keynes)</a:t>
                      </a:r>
                    </a:p>
                    <a:p>
                      <a:r>
                        <a:rPr lang="en-US" sz="1100" baseline="0" dirty="0" smtClean="0">
                          <a:solidFill>
                            <a:schemeClr val="bg1">
                              <a:lumMod val="50000"/>
                            </a:schemeClr>
                          </a:solidFill>
                        </a:rPr>
                        <a:t>18.00 Euston (Manchester</a:t>
                      </a:r>
                    </a:p>
                    <a:p>
                      <a:endParaRPr lang="en-US" sz="1100" dirty="0">
                        <a:solidFill>
                          <a:schemeClr val="bg1">
                            <a:lumMod val="50000"/>
                          </a:schemeClr>
                        </a:solidFill>
                      </a:endParaRPr>
                    </a:p>
                  </a:txBody>
                  <a:tcPr anchor="ctr"/>
                </a:tc>
                <a:tc>
                  <a:txBody>
                    <a:bodyPr/>
                    <a:lstStyle/>
                    <a:p>
                      <a:r>
                        <a:rPr lang="en-US" sz="1100" dirty="0" smtClean="0">
                          <a:solidFill>
                            <a:schemeClr val="bg1">
                              <a:lumMod val="50000"/>
                            </a:schemeClr>
                          </a:solidFill>
                        </a:rPr>
                        <a:t>18.06</a:t>
                      </a:r>
                      <a:r>
                        <a:rPr lang="en-US" sz="1100" baseline="0" dirty="0" smtClean="0">
                          <a:solidFill>
                            <a:schemeClr val="bg1">
                              <a:lumMod val="50000"/>
                            </a:schemeClr>
                          </a:solidFill>
                        </a:rPr>
                        <a:t> Penzance</a:t>
                      </a:r>
                    </a:p>
                    <a:p>
                      <a:r>
                        <a:rPr lang="en-US" sz="1100" baseline="0" dirty="0" smtClean="0">
                          <a:solidFill>
                            <a:schemeClr val="bg1">
                              <a:lumMod val="50000"/>
                            </a:schemeClr>
                          </a:solidFill>
                        </a:rPr>
                        <a:t>11.15 Cardiff to Bristol Parkway</a:t>
                      </a:r>
                    </a:p>
                    <a:p>
                      <a:r>
                        <a:rPr lang="en-US" sz="1100" baseline="0" dirty="0" smtClean="0">
                          <a:solidFill>
                            <a:schemeClr val="bg1">
                              <a:lumMod val="50000"/>
                            </a:schemeClr>
                          </a:solidFill>
                        </a:rPr>
                        <a:t>13.32  Paddington (started Cardiff)</a:t>
                      </a:r>
                      <a:endParaRPr lang="en-US" sz="1100" dirty="0">
                        <a:solidFill>
                          <a:schemeClr val="bg1">
                            <a:lumMod val="50000"/>
                          </a:schemeClr>
                        </a:solidFill>
                      </a:endParaRPr>
                    </a:p>
                  </a:txBody>
                  <a:tcPr anchor="ctr"/>
                </a:tc>
              </a:tr>
            </a:tbl>
          </a:graphicData>
        </a:graphic>
      </p:graphicFrame>
      <p:sp>
        <p:nvSpPr>
          <p:cNvPr id="4" name="TextBox 3"/>
          <p:cNvSpPr txBox="1"/>
          <p:nvPr/>
        </p:nvSpPr>
        <p:spPr>
          <a:xfrm>
            <a:off x="627017" y="6016778"/>
            <a:ext cx="3605349" cy="600164"/>
          </a:xfrm>
          <a:prstGeom prst="rect">
            <a:avLst/>
          </a:prstGeom>
          <a:noFill/>
        </p:spPr>
        <p:txBody>
          <a:bodyPr wrap="square" rtlCol="0">
            <a:spAutoFit/>
          </a:bodyPr>
          <a:lstStyle/>
          <a:p>
            <a:r>
              <a:rPr lang="en-US" sz="1100" dirty="0" smtClean="0">
                <a:solidFill>
                  <a:schemeClr val="bg1">
                    <a:lumMod val="50000"/>
                  </a:schemeClr>
                </a:solidFill>
              </a:rPr>
              <a:t>7/7/2017 additionally boarded: </a:t>
            </a:r>
          </a:p>
          <a:p>
            <a:r>
              <a:rPr lang="en-US" sz="1100" dirty="0" smtClean="0">
                <a:solidFill>
                  <a:schemeClr val="bg1">
                    <a:lumMod val="50000"/>
                  </a:schemeClr>
                </a:solidFill>
              </a:rPr>
              <a:t>11.03 Reading to Paddington (Carmarthen service)</a:t>
            </a:r>
          </a:p>
          <a:p>
            <a:r>
              <a:rPr lang="en-US" sz="1100" dirty="0" smtClean="0">
                <a:solidFill>
                  <a:schemeClr val="bg1">
                    <a:lumMod val="50000"/>
                  </a:schemeClr>
                </a:solidFill>
              </a:rPr>
              <a:t>17.06 Paddington to Reading (Penzance service)</a:t>
            </a:r>
            <a:endParaRPr lang="en-US" sz="1100" dirty="0">
              <a:solidFill>
                <a:schemeClr val="bg1">
                  <a:lumMod val="50000"/>
                </a:schemeClr>
              </a:solidFill>
            </a:endParaRPr>
          </a:p>
        </p:txBody>
      </p:sp>
    </p:spTree>
    <p:extLst>
      <p:ext uri="{BB962C8B-B14F-4D97-AF65-F5344CB8AC3E}">
        <p14:creationId xmlns:p14="http://schemas.microsoft.com/office/powerpoint/2010/main" val="14275626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601"/>
            <a:ext cx="8229600" cy="922337"/>
          </a:xfrm>
        </p:spPr>
        <p:txBody>
          <a:bodyPr/>
          <a:lstStyle/>
          <a:p>
            <a:r>
              <a:rPr lang="en-GB" dirty="0" smtClean="0"/>
              <a:t>Luggage on long distance services:</a:t>
            </a:r>
            <a:br>
              <a:rPr lang="en-GB" dirty="0" smtClean="0"/>
            </a:br>
            <a:r>
              <a:rPr lang="en-GB" dirty="0" smtClean="0"/>
              <a:t>Contents</a:t>
            </a:r>
            <a:endParaRPr lang="en-US" dirty="0"/>
          </a:p>
        </p:txBody>
      </p:sp>
      <p:graphicFrame>
        <p:nvGraphicFramePr>
          <p:cNvPr id="3" name="Diagram 2"/>
          <p:cNvGraphicFramePr/>
          <p:nvPr>
            <p:extLst>
              <p:ext uri="{D42A27DB-BD31-4B8C-83A1-F6EECF244321}">
                <p14:modId xmlns:p14="http://schemas.microsoft.com/office/powerpoint/2010/main" val="278349002"/>
              </p:ext>
            </p:extLst>
          </p:nvPr>
        </p:nvGraphicFramePr>
        <p:xfrm>
          <a:off x="174171" y="2067926"/>
          <a:ext cx="7924799" cy="3854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9" name="Picture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22471" y="3986351"/>
            <a:ext cx="812723" cy="812723"/>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64961" y="4279864"/>
            <a:ext cx="812723" cy="812723"/>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80401" y="4686225"/>
            <a:ext cx="812723" cy="812723"/>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86287" y="5092586"/>
            <a:ext cx="812723" cy="812723"/>
          </a:xfrm>
          <a:prstGeom prst="rect">
            <a:avLst/>
          </a:prstGeom>
        </p:spPr>
      </p:pic>
      <p:sp>
        <p:nvSpPr>
          <p:cNvPr id="4" name="Rectangle 3"/>
          <p:cNvSpPr/>
          <p:nvPr/>
        </p:nvSpPr>
        <p:spPr>
          <a:xfrm>
            <a:off x="7855132" y="2943501"/>
            <a:ext cx="1175658" cy="418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Summary</a:t>
            </a:r>
            <a:endParaRPr lang="en-US" dirty="0"/>
          </a:p>
        </p:txBody>
      </p:sp>
      <p:sp>
        <p:nvSpPr>
          <p:cNvPr id="5" name="Rectangle 4"/>
          <p:cNvSpPr/>
          <p:nvPr/>
        </p:nvSpPr>
        <p:spPr>
          <a:xfrm>
            <a:off x="531404" y="1767839"/>
            <a:ext cx="2429691" cy="43071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smtClean="0"/>
              <a:t>Research method</a:t>
            </a:r>
            <a:endParaRPr lang="en-US" sz="2100"/>
          </a:p>
        </p:txBody>
      </p:sp>
    </p:spTree>
    <p:extLst>
      <p:ext uri="{BB962C8B-B14F-4D97-AF65-F5344CB8AC3E}">
        <p14:creationId xmlns:p14="http://schemas.microsoft.com/office/powerpoint/2010/main" val="1086157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030454970"/>
              </p:ext>
            </p:extLst>
          </p:nvPr>
        </p:nvGraphicFramePr>
        <p:xfrm>
          <a:off x="699712" y="2399969"/>
          <a:ext cx="6096000" cy="2389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97227" y="88547"/>
            <a:ext cx="8229600" cy="922337"/>
          </a:xfrm>
        </p:spPr>
        <p:txBody>
          <a:bodyPr/>
          <a:lstStyle/>
          <a:p>
            <a:r>
              <a:rPr lang="en-GB" sz="2800" dirty="0" smtClean="0"/>
              <a:t>Research summary </a:t>
            </a:r>
            <a:endParaRPr lang="en-GB" sz="2800" dirty="0"/>
          </a:p>
        </p:txBody>
      </p:sp>
      <p:sp>
        <p:nvSpPr>
          <p:cNvPr id="5" name="Rectangle 4"/>
          <p:cNvSpPr/>
          <p:nvPr/>
        </p:nvSpPr>
        <p:spPr>
          <a:xfrm>
            <a:off x="1467154" y="1344487"/>
            <a:ext cx="4500938" cy="94690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charset="0"/>
              <a:buChar char="•"/>
            </a:pPr>
            <a:r>
              <a:rPr lang="en-US" sz="1400" dirty="0" smtClean="0"/>
              <a:t>HS2 is currently planning train design </a:t>
            </a:r>
          </a:p>
          <a:p>
            <a:pPr marL="285750" indent="-285750">
              <a:buFont typeface="Arial" charset="0"/>
              <a:buChar char="•"/>
            </a:pPr>
            <a:r>
              <a:rPr lang="en-US" sz="1400" dirty="0" smtClean="0"/>
              <a:t>A crucial component will be luggage storage</a:t>
            </a:r>
          </a:p>
          <a:p>
            <a:pPr marL="285750" indent="-285750">
              <a:buFont typeface="Arial" charset="0"/>
              <a:buChar char="•"/>
            </a:pPr>
            <a:r>
              <a:rPr lang="en-US" sz="1400" dirty="0" smtClean="0"/>
              <a:t>In order to aid the design process Transport Focus are undertaking research to ascertain</a:t>
            </a:r>
          </a:p>
          <a:p>
            <a:pPr marL="285750" indent="-285750">
              <a:buFont typeface="Arial" charset="0"/>
              <a:buChar char="•"/>
            </a:pPr>
            <a:endParaRPr lang="en-US" sz="1400" dirty="0"/>
          </a:p>
        </p:txBody>
      </p:sp>
      <p:sp>
        <p:nvSpPr>
          <p:cNvPr id="6" name="TextBox 5"/>
          <p:cNvSpPr txBox="1"/>
          <p:nvPr/>
        </p:nvSpPr>
        <p:spPr>
          <a:xfrm>
            <a:off x="2285663" y="2342081"/>
            <a:ext cx="2033789" cy="954107"/>
          </a:xfrm>
          <a:prstGeom prst="rect">
            <a:avLst/>
          </a:prstGeom>
          <a:noFill/>
        </p:spPr>
        <p:txBody>
          <a:bodyPr wrap="square" rtlCol="0">
            <a:spAutoFit/>
          </a:bodyPr>
          <a:lstStyle/>
          <a:p>
            <a:pPr lvl="1"/>
            <a:r>
              <a:rPr lang="en-US" sz="1400" dirty="0">
                <a:solidFill>
                  <a:schemeClr val="bg1">
                    <a:lumMod val="50000"/>
                  </a:schemeClr>
                </a:solidFill>
              </a:rPr>
              <a:t>The volume and type of luggage taken on long </a:t>
            </a:r>
            <a:r>
              <a:rPr lang="en-US" sz="1400">
                <a:solidFill>
                  <a:schemeClr val="bg1">
                    <a:lumMod val="50000"/>
                  </a:schemeClr>
                </a:solidFill>
              </a:rPr>
              <a:t>distance </a:t>
            </a:r>
            <a:r>
              <a:rPr lang="en-US" sz="1400" smtClean="0">
                <a:solidFill>
                  <a:schemeClr val="bg1">
                    <a:lumMod val="50000"/>
                  </a:schemeClr>
                </a:solidFill>
              </a:rPr>
              <a:t>services</a:t>
            </a:r>
            <a:endParaRPr lang="en-US" sz="1400" dirty="0">
              <a:solidFill>
                <a:schemeClr val="bg1">
                  <a:lumMod val="50000"/>
                </a:schemeClr>
              </a:solidFill>
            </a:endParaRPr>
          </a:p>
        </p:txBody>
      </p:sp>
      <p:sp>
        <p:nvSpPr>
          <p:cNvPr id="8" name="TextBox 7"/>
          <p:cNvSpPr txBox="1"/>
          <p:nvPr/>
        </p:nvSpPr>
        <p:spPr>
          <a:xfrm>
            <a:off x="2529503" y="3842709"/>
            <a:ext cx="2181834" cy="1384995"/>
          </a:xfrm>
          <a:prstGeom prst="rect">
            <a:avLst/>
          </a:prstGeom>
          <a:noFill/>
        </p:spPr>
        <p:txBody>
          <a:bodyPr wrap="square" rtlCol="0">
            <a:spAutoFit/>
          </a:bodyPr>
          <a:lstStyle/>
          <a:p>
            <a:pPr lvl="1" algn="r"/>
            <a:r>
              <a:rPr lang="en-US" sz="1400" dirty="0" smtClean="0">
                <a:solidFill>
                  <a:schemeClr val="bg1">
                    <a:lumMod val="50000"/>
                  </a:schemeClr>
                </a:solidFill>
              </a:rPr>
              <a:t>The experience and views of luggage on passengers on long distance services</a:t>
            </a:r>
            <a:endParaRPr lang="en-US" sz="1400" dirty="0">
              <a:solidFill>
                <a:schemeClr val="bg1">
                  <a:lumMod val="50000"/>
                </a:schemeClr>
              </a:solidFill>
            </a:endParaRPr>
          </a:p>
        </p:txBody>
      </p:sp>
      <p:sp>
        <p:nvSpPr>
          <p:cNvPr id="11" name="TextBox 10"/>
          <p:cNvSpPr txBox="1"/>
          <p:nvPr/>
        </p:nvSpPr>
        <p:spPr>
          <a:xfrm>
            <a:off x="5292431" y="4244879"/>
            <a:ext cx="2101147" cy="1600438"/>
          </a:xfrm>
          <a:prstGeom prst="rect">
            <a:avLst/>
          </a:prstGeom>
          <a:noFill/>
        </p:spPr>
        <p:txBody>
          <a:bodyPr wrap="square" rtlCol="0">
            <a:spAutoFit/>
          </a:bodyPr>
          <a:lstStyle/>
          <a:p>
            <a:r>
              <a:rPr lang="en-US" sz="1400" dirty="0" smtClean="0">
                <a:solidFill>
                  <a:schemeClr val="bg1">
                    <a:lumMod val="50000"/>
                  </a:schemeClr>
                </a:solidFill>
              </a:rPr>
              <a:t>3 days of fieldwork:</a:t>
            </a:r>
          </a:p>
          <a:p>
            <a:pPr marL="285750" indent="-285750">
              <a:buFont typeface="Arial" charset="0"/>
              <a:buChar char="•"/>
            </a:pPr>
            <a:r>
              <a:rPr lang="en-US" sz="1400" dirty="0" smtClean="0">
                <a:solidFill>
                  <a:schemeClr val="bg1">
                    <a:lumMod val="50000"/>
                  </a:schemeClr>
                </a:solidFill>
              </a:rPr>
              <a:t>Kings Cross</a:t>
            </a:r>
          </a:p>
          <a:p>
            <a:pPr marL="285750" indent="-285750">
              <a:buFont typeface="Arial" charset="0"/>
              <a:buChar char="•"/>
            </a:pPr>
            <a:r>
              <a:rPr lang="en-US" sz="1400" dirty="0" smtClean="0">
                <a:solidFill>
                  <a:schemeClr val="bg1">
                    <a:lumMod val="50000"/>
                  </a:schemeClr>
                </a:solidFill>
              </a:rPr>
              <a:t>Euston</a:t>
            </a:r>
          </a:p>
          <a:p>
            <a:pPr marL="285750" indent="-285750">
              <a:buFont typeface="Arial" charset="0"/>
              <a:buChar char="•"/>
            </a:pPr>
            <a:r>
              <a:rPr lang="en-US" sz="1400" dirty="0" smtClean="0">
                <a:solidFill>
                  <a:schemeClr val="bg1">
                    <a:lumMod val="50000"/>
                  </a:schemeClr>
                </a:solidFill>
              </a:rPr>
              <a:t>Paddington </a:t>
            </a:r>
          </a:p>
          <a:p>
            <a:r>
              <a:rPr lang="en-US" sz="1400" dirty="0" smtClean="0">
                <a:solidFill>
                  <a:schemeClr val="bg1">
                    <a:lumMod val="50000"/>
                  </a:schemeClr>
                </a:solidFill>
              </a:rPr>
              <a:t>Details on following slide</a:t>
            </a:r>
          </a:p>
          <a:p>
            <a:endParaRPr lang="en-US" sz="1400" dirty="0">
              <a:solidFill>
                <a:schemeClr val="bg1">
                  <a:lumMod val="50000"/>
                </a:schemeClr>
              </a:solidFill>
            </a:endParaRPr>
          </a:p>
        </p:txBody>
      </p:sp>
      <p:sp>
        <p:nvSpPr>
          <p:cNvPr id="7" name="TextBox 6"/>
          <p:cNvSpPr txBox="1"/>
          <p:nvPr/>
        </p:nvSpPr>
        <p:spPr>
          <a:xfrm>
            <a:off x="103719" y="5845317"/>
            <a:ext cx="5061989" cy="938719"/>
          </a:xfrm>
          <a:prstGeom prst="rect">
            <a:avLst/>
          </a:prstGeom>
          <a:solidFill>
            <a:schemeClr val="bg1">
              <a:lumMod val="75000"/>
            </a:schemeClr>
          </a:solidFill>
        </p:spPr>
        <p:txBody>
          <a:bodyPr wrap="square" rtlCol="0">
            <a:spAutoFit/>
          </a:bodyPr>
          <a:lstStyle/>
          <a:p>
            <a:r>
              <a:rPr lang="en-US" sz="1100" dirty="0" smtClean="0"/>
              <a:t>Caution: qualitative findings are based on a small number (approximately 25) intercept interviews as well as observations.  Services observed and sampled may not be typical of all long distance experiences.  Therefore whilst findings are indicative, extreme caution should be applied when making decisions based on this research </a:t>
            </a:r>
            <a:r>
              <a:rPr lang="en-US" sz="1100" b="1" dirty="0" smtClean="0"/>
              <a:t>alone.   </a:t>
            </a:r>
            <a:endParaRPr lang="en-US" sz="1100" b="1" dirty="0"/>
          </a:p>
        </p:txBody>
      </p:sp>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24715" y="928381"/>
            <a:ext cx="1562143" cy="156214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24718" y="2496465"/>
            <a:ext cx="1562143" cy="156214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24716" y="4046725"/>
            <a:ext cx="1562143" cy="1562143"/>
          </a:xfrm>
          <a:prstGeom prst="rect">
            <a:avLst/>
          </a:prstGeom>
        </p:spPr>
      </p:pic>
    </p:spTree>
    <p:extLst>
      <p:ext uri="{BB962C8B-B14F-4D97-AF65-F5344CB8AC3E}">
        <p14:creationId xmlns:p14="http://schemas.microsoft.com/office/powerpoint/2010/main" val="4048563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15069" y="116014"/>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Context of luggage is in overall travel experience</a:t>
            </a:r>
            <a:r>
              <a:rPr lang="mr-IN" sz="2400" kern="0" dirty="0" smtClean="0"/>
              <a:t>…</a:t>
            </a:r>
            <a:endParaRPr lang="en-US" sz="2400" kern="0" dirty="0"/>
          </a:p>
        </p:txBody>
      </p:sp>
      <p:sp>
        <p:nvSpPr>
          <p:cNvPr id="2" name="TextBox 1"/>
          <p:cNvSpPr txBox="1"/>
          <p:nvPr/>
        </p:nvSpPr>
        <p:spPr>
          <a:xfrm>
            <a:off x="937214" y="2045019"/>
            <a:ext cx="896982" cy="369332"/>
          </a:xfrm>
          <a:prstGeom prst="rect">
            <a:avLst/>
          </a:prstGeom>
          <a:noFill/>
        </p:spPr>
        <p:txBody>
          <a:bodyPr wrap="square" rtlCol="0">
            <a:spAutoFit/>
          </a:bodyPr>
          <a:lstStyle/>
          <a:p>
            <a:r>
              <a:rPr lang="en-US" dirty="0" smtClean="0"/>
              <a:t>Cost</a:t>
            </a:r>
            <a:endParaRPr lang="en-US" dirty="0"/>
          </a:p>
        </p:txBody>
      </p:sp>
      <p:sp>
        <p:nvSpPr>
          <p:cNvPr id="11" name="TextBox 10"/>
          <p:cNvSpPr txBox="1"/>
          <p:nvPr/>
        </p:nvSpPr>
        <p:spPr>
          <a:xfrm>
            <a:off x="734223" y="3442145"/>
            <a:ext cx="1598023" cy="646331"/>
          </a:xfrm>
          <a:prstGeom prst="rect">
            <a:avLst/>
          </a:prstGeom>
          <a:noFill/>
        </p:spPr>
        <p:txBody>
          <a:bodyPr wrap="square" rtlCol="0">
            <a:spAutoFit/>
          </a:bodyPr>
          <a:lstStyle/>
          <a:p>
            <a:r>
              <a:rPr lang="en-US" dirty="0" smtClean="0"/>
              <a:t>Whether get a seat</a:t>
            </a:r>
            <a:endParaRPr lang="en-US" dirty="0"/>
          </a:p>
        </p:txBody>
      </p:sp>
      <p:sp>
        <p:nvSpPr>
          <p:cNvPr id="12" name="TextBox 11"/>
          <p:cNvSpPr txBox="1"/>
          <p:nvPr/>
        </p:nvSpPr>
        <p:spPr>
          <a:xfrm>
            <a:off x="1252038" y="1214615"/>
            <a:ext cx="1598023" cy="369332"/>
          </a:xfrm>
          <a:prstGeom prst="rect">
            <a:avLst/>
          </a:prstGeom>
          <a:noFill/>
        </p:spPr>
        <p:txBody>
          <a:bodyPr wrap="square" rtlCol="0">
            <a:spAutoFit/>
          </a:bodyPr>
          <a:lstStyle/>
          <a:p>
            <a:r>
              <a:rPr lang="en-US" dirty="0" err="1" smtClean="0"/>
              <a:t>WiFi</a:t>
            </a:r>
            <a:endParaRPr lang="en-US" dirty="0"/>
          </a:p>
        </p:txBody>
      </p:sp>
      <p:sp>
        <p:nvSpPr>
          <p:cNvPr id="13" name="TextBox 12"/>
          <p:cNvSpPr txBox="1"/>
          <p:nvPr/>
        </p:nvSpPr>
        <p:spPr>
          <a:xfrm>
            <a:off x="4005894" y="3106734"/>
            <a:ext cx="1598023" cy="369332"/>
          </a:xfrm>
          <a:prstGeom prst="rect">
            <a:avLst/>
          </a:prstGeom>
          <a:noFill/>
        </p:spPr>
        <p:txBody>
          <a:bodyPr wrap="square" rtlCol="0">
            <a:spAutoFit/>
          </a:bodyPr>
          <a:lstStyle/>
          <a:p>
            <a:r>
              <a:rPr lang="en-US" dirty="0" smtClean="0"/>
              <a:t>Connections</a:t>
            </a:r>
            <a:endParaRPr lang="en-US" dirty="0"/>
          </a:p>
        </p:txBody>
      </p:sp>
      <p:sp>
        <p:nvSpPr>
          <p:cNvPr id="15" name="TextBox 14"/>
          <p:cNvSpPr txBox="1"/>
          <p:nvPr/>
        </p:nvSpPr>
        <p:spPr>
          <a:xfrm>
            <a:off x="6816631" y="2463004"/>
            <a:ext cx="1598023" cy="923330"/>
          </a:xfrm>
          <a:prstGeom prst="rect">
            <a:avLst/>
          </a:prstGeom>
          <a:noFill/>
        </p:spPr>
        <p:txBody>
          <a:bodyPr wrap="square" rtlCol="0">
            <a:spAutoFit/>
          </a:bodyPr>
          <a:lstStyle/>
          <a:p>
            <a:r>
              <a:rPr lang="en-US" dirty="0" smtClean="0"/>
              <a:t>Heating/ air conditioning on train</a:t>
            </a:r>
            <a:endParaRPr lang="en-US" dirty="0"/>
          </a:p>
        </p:txBody>
      </p:sp>
      <p:sp>
        <p:nvSpPr>
          <p:cNvPr id="16" name="TextBox 15"/>
          <p:cNvSpPr txBox="1"/>
          <p:nvPr/>
        </p:nvSpPr>
        <p:spPr>
          <a:xfrm>
            <a:off x="5538996" y="3655984"/>
            <a:ext cx="1598023" cy="923330"/>
          </a:xfrm>
          <a:prstGeom prst="rect">
            <a:avLst/>
          </a:prstGeom>
          <a:noFill/>
        </p:spPr>
        <p:txBody>
          <a:bodyPr wrap="square" rtlCol="0">
            <a:spAutoFit/>
          </a:bodyPr>
          <a:lstStyle/>
          <a:p>
            <a:r>
              <a:rPr lang="en-US" dirty="0" smtClean="0">
                <a:solidFill>
                  <a:srgbClr val="ED1C24"/>
                </a:solidFill>
              </a:rPr>
              <a:t>Keeping my belongings safe</a:t>
            </a:r>
            <a:endParaRPr lang="en-US" dirty="0">
              <a:solidFill>
                <a:srgbClr val="ED1C24"/>
              </a:solidFill>
            </a:endParaRPr>
          </a:p>
        </p:txBody>
      </p:sp>
      <p:sp>
        <p:nvSpPr>
          <p:cNvPr id="17" name="TextBox 16"/>
          <p:cNvSpPr txBox="1"/>
          <p:nvPr/>
        </p:nvSpPr>
        <p:spPr>
          <a:xfrm>
            <a:off x="3141962" y="3826418"/>
            <a:ext cx="1598023" cy="646331"/>
          </a:xfrm>
          <a:prstGeom prst="rect">
            <a:avLst/>
          </a:prstGeom>
          <a:noFill/>
        </p:spPr>
        <p:txBody>
          <a:bodyPr wrap="square" rtlCol="0">
            <a:spAutoFit/>
          </a:bodyPr>
          <a:lstStyle/>
          <a:p>
            <a:r>
              <a:rPr lang="en-US" dirty="0" smtClean="0"/>
              <a:t>Experience of traveller</a:t>
            </a:r>
            <a:endParaRPr lang="en-US" dirty="0"/>
          </a:p>
        </p:txBody>
      </p:sp>
      <p:sp>
        <p:nvSpPr>
          <p:cNvPr id="18" name="TextBox 17"/>
          <p:cNvSpPr txBox="1"/>
          <p:nvPr/>
        </p:nvSpPr>
        <p:spPr>
          <a:xfrm>
            <a:off x="1385705" y="4264740"/>
            <a:ext cx="1598023" cy="646331"/>
          </a:xfrm>
          <a:prstGeom prst="rect">
            <a:avLst/>
          </a:prstGeom>
          <a:noFill/>
        </p:spPr>
        <p:txBody>
          <a:bodyPr wrap="square" rtlCol="0">
            <a:spAutoFit/>
          </a:bodyPr>
          <a:lstStyle/>
          <a:p>
            <a:r>
              <a:rPr lang="en-US" dirty="0" smtClean="0"/>
              <a:t>Reason for travelling</a:t>
            </a:r>
            <a:endParaRPr lang="en-US" dirty="0"/>
          </a:p>
        </p:txBody>
      </p:sp>
      <p:sp>
        <p:nvSpPr>
          <p:cNvPr id="21" name="TextBox 20"/>
          <p:cNvSpPr txBox="1"/>
          <p:nvPr/>
        </p:nvSpPr>
        <p:spPr>
          <a:xfrm>
            <a:off x="4579790" y="4883870"/>
            <a:ext cx="1598023" cy="646331"/>
          </a:xfrm>
          <a:prstGeom prst="rect">
            <a:avLst/>
          </a:prstGeom>
          <a:noFill/>
        </p:spPr>
        <p:txBody>
          <a:bodyPr wrap="square" rtlCol="0">
            <a:spAutoFit/>
          </a:bodyPr>
          <a:lstStyle/>
          <a:p>
            <a:r>
              <a:rPr lang="en-US" dirty="0" smtClean="0"/>
              <a:t>Reserved seat</a:t>
            </a:r>
            <a:endParaRPr lang="en-US" dirty="0"/>
          </a:p>
        </p:txBody>
      </p:sp>
      <p:sp>
        <p:nvSpPr>
          <p:cNvPr id="25" name="TextBox 24"/>
          <p:cNvSpPr txBox="1"/>
          <p:nvPr/>
        </p:nvSpPr>
        <p:spPr>
          <a:xfrm>
            <a:off x="6816631" y="4526907"/>
            <a:ext cx="1598023" cy="369332"/>
          </a:xfrm>
          <a:prstGeom prst="rect">
            <a:avLst/>
          </a:prstGeom>
          <a:noFill/>
        </p:spPr>
        <p:txBody>
          <a:bodyPr wrap="square" rtlCol="0">
            <a:spAutoFit/>
          </a:bodyPr>
          <a:lstStyle/>
          <a:p>
            <a:r>
              <a:rPr lang="en-US" smtClean="0"/>
              <a:t>Finding seat</a:t>
            </a:r>
            <a:endParaRPr lang="en-US" dirty="0"/>
          </a:p>
        </p:txBody>
      </p:sp>
      <p:sp>
        <p:nvSpPr>
          <p:cNvPr id="26" name="TextBox 25"/>
          <p:cNvSpPr txBox="1"/>
          <p:nvPr/>
        </p:nvSpPr>
        <p:spPr>
          <a:xfrm>
            <a:off x="4804906" y="1289330"/>
            <a:ext cx="1598023" cy="646331"/>
          </a:xfrm>
          <a:prstGeom prst="rect">
            <a:avLst/>
          </a:prstGeom>
          <a:noFill/>
        </p:spPr>
        <p:txBody>
          <a:bodyPr wrap="square" rtlCol="0">
            <a:spAutoFit/>
          </a:bodyPr>
          <a:lstStyle/>
          <a:p>
            <a:r>
              <a:rPr lang="en-US" dirty="0" smtClean="0"/>
              <a:t>Getting buggy on</a:t>
            </a:r>
            <a:endParaRPr lang="en-US" dirty="0"/>
          </a:p>
        </p:txBody>
      </p:sp>
      <p:sp>
        <p:nvSpPr>
          <p:cNvPr id="27" name="TextBox 26"/>
          <p:cNvSpPr txBox="1"/>
          <p:nvPr/>
        </p:nvSpPr>
        <p:spPr>
          <a:xfrm>
            <a:off x="6459927" y="1377671"/>
            <a:ext cx="1856759" cy="646331"/>
          </a:xfrm>
          <a:prstGeom prst="rect">
            <a:avLst/>
          </a:prstGeom>
          <a:noFill/>
        </p:spPr>
        <p:txBody>
          <a:bodyPr wrap="square" rtlCol="0">
            <a:spAutoFit/>
          </a:bodyPr>
          <a:lstStyle/>
          <a:p>
            <a:r>
              <a:rPr lang="en-US" dirty="0" smtClean="0"/>
              <a:t>Keeping family together</a:t>
            </a:r>
            <a:endParaRPr lang="en-US" dirty="0"/>
          </a:p>
        </p:txBody>
      </p:sp>
      <p:sp>
        <p:nvSpPr>
          <p:cNvPr id="28" name="TextBox 27"/>
          <p:cNvSpPr txBox="1"/>
          <p:nvPr/>
        </p:nvSpPr>
        <p:spPr>
          <a:xfrm>
            <a:off x="2681840" y="5366400"/>
            <a:ext cx="1598023" cy="646331"/>
          </a:xfrm>
          <a:prstGeom prst="rect">
            <a:avLst/>
          </a:prstGeom>
          <a:noFill/>
        </p:spPr>
        <p:txBody>
          <a:bodyPr wrap="square" rtlCol="0">
            <a:spAutoFit/>
          </a:bodyPr>
          <a:lstStyle/>
          <a:p>
            <a:r>
              <a:rPr lang="en-US" dirty="0" smtClean="0"/>
              <a:t>Getting there on time</a:t>
            </a:r>
            <a:endParaRPr lang="en-US" dirty="0"/>
          </a:p>
        </p:txBody>
      </p:sp>
      <p:sp>
        <p:nvSpPr>
          <p:cNvPr id="29" name="TextBox 28"/>
          <p:cNvSpPr txBox="1"/>
          <p:nvPr/>
        </p:nvSpPr>
        <p:spPr>
          <a:xfrm>
            <a:off x="2433021" y="1409251"/>
            <a:ext cx="1598023" cy="646331"/>
          </a:xfrm>
          <a:prstGeom prst="rect">
            <a:avLst/>
          </a:prstGeom>
          <a:noFill/>
        </p:spPr>
        <p:txBody>
          <a:bodyPr wrap="square" rtlCol="0">
            <a:spAutoFit/>
          </a:bodyPr>
          <a:lstStyle/>
          <a:p>
            <a:r>
              <a:rPr lang="en-US" smtClean="0"/>
              <a:t>Getting work done</a:t>
            </a:r>
            <a:endParaRPr lang="en-US" dirty="0"/>
          </a:p>
        </p:txBody>
      </p:sp>
      <p:sp>
        <p:nvSpPr>
          <p:cNvPr id="30" name="TextBox 29"/>
          <p:cNvSpPr txBox="1"/>
          <p:nvPr/>
        </p:nvSpPr>
        <p:spPr>
          <a:xfrm>
            <a:off x="1834196" y="2320964"/>
            <a:ext cx="1598023" cy="923330"/>
          </a:xfrm>
          <a:prstGeom prst="rect">
            <a:avLst/>
          </a:prstGeom>
          <a:noFill/>
        </p:spPr>
        <p:txBody>
          <a:bodyPr wrap="square" rtlCol="0">
            <a:spAutoFit/>
          </a:bodyPr>
          <a:lstStyle/>
          <a:p>
            <a:r>
              <a:rPr lang="en-US" dirty="0" smtClean="0"/>
              <a:t>Baby changing facilities</a:t>
            </a:r>
            <a:endParaRPr lang="en-US" dirty="0"/>
          </a:p>
        </p:txBody>
      </p:sp>
      <p:sp>
        <p:nvSpPr>
          <p:cNvPr id="31" name="TextBox 30"/>
          <p:cNvSpPr txBox="1"/>
          <p:nvPr/>
        </p:nvSpPr>
        <p:spPr>
          <a:xfrm>
            <a:off x="6017619" y="5385461"/>
            <a:ext cx="1598023" cy="646331"/>
          </a:xfrm>
          <a:prstGeom prst="rect">
            <a:avLst/>
          </a:prstGeom>
          <a:noFill/>
        </p:spPr>
        <p:txBody>
          <a:bodyPr wrap="square" rtlCol="0">
            <a:spAutoFit/>
          </a:bodyPr>
          <a:lstStyle/>
          <a:p>
            <a:r>
              <a:rPr lang="en-US" dirty="0" smtClean="0"/>
              <a:t>Help getting on train</a:t>
            </a:r>
            <a:endParaRPr lang="en-US" dirty="0"/>
          </a:p>
        </p:txBody>
      </p:sp>
      <p:sp>
        <p:nvSpPr>
          <p:cNvPr id="32" name="TextBox 31"/>
          <p:cNvSpPr txBox="1"/>
          <p:nvPr/>
        </p:nvSpPr>
        <p:spPr>
          <a:xfrm>
            <a:off x="630844" y="5108462"/>
            <a:ext cx="1598023" cy="923330"/>
          </a:xfrm>
          <a:prstGeom prst="rect">
            <a:avLst/>
          </a:prstGeom>
          <a:noFill/>
        </p:spPr>
        <p:txBody>
          <a:bodyPr wrap="square" rtlCol="0">
            <a:spAutoFit/>
          </a:bodyPr>
          <a:lstStyle/>
          <a:p>
            <a:r>
              <a:rPr lang="en-US" dirty="0" smtClean="0">
                <a:solidFill>
                  <a:srgbClr val="ED1C24"/>
                </a:solidFill>
              </a:rPr>
              <a:t>Finding somewhere to place bag</a:t>
            </a:r>
            <a:endParaRPr lang="en-US" dirty="0">
              <a:solidFill>
                <a:srgbClr val="ED1C24"/>
              </a:solidFill>
            </a:endParaRPr>
          </a:p>
        </p:txBody>
      </p:sp>
      <p:sp>
        <p:nvSpPr>
          <p:cNvPr id="20" name="TextBox 19"/>
          <p:cNvSpPr txBox="1"/>
          <p:nvPr/>
        </p:nvSpPr>
        <p:spPr>
          <a:xfrm>
            <a:off x="3236620" y="2167945"/>
            <a:ext cx="1598023" cy="646331"/>
          </a:xfrm>
          <a:prstGeom prst="rect">
            <a:avLst/>
          </a:prstGeom>
          <a:noFill/>
        </p:spPr>
        <p:txBody>
          <a:bodyPr wrap="square" rtlCol="0">
            <a:spAutoFit/>
          </a:bodyPr>
          <a:lstStyle/>
          <a:p>
            <a:r>
              <a:rPr lang="en-US" smtClean="0"/>
              <a:t>Starting the holiday</a:t>
            </a:r>
            <a:endParaRPr lang="en-US" dirty="0"/>
          </a:p>
        </p:txBody>
      </p:sp>
      <p:sp>
        <p:nvSpPr>
          <p:cNvPr id="22" name="TextBox 21"/>
          <p:cNvSpPr txBox="1"/>
          <p:nvPr/>
        </p:nvSpPr>
        <p:spPr>
          <a:xfrm>
            <a:off x="5026625" y="2380495"/>
            <a:ext cx="1598023" cy="646331"/>
          </a:xfrm>
          <a:prstGeom prst="rect">
            <a:avLst/>
          </a:prstGeom>
          <a:noFill/>
        </p:spPr>
        <p:txBody>
          <a:bodyPr wrap="square" rtlCol="0">
            <a:spAutoFit/>
          </a:bodyPr>
          <a:lstStyle/>
          <a:p>
            <a:r>
              <a:rPr lang="en-US" dirty="0" smtClean="0"/>
              <a:t>Meeting up </a:t>
            </a:r>
            <a:r>
              <a:rPr lang="en-US" smtClean="0"/>
              <a:t>with people</a:t>
            </a:r>
            <a:endParaRPr lang="en-US" dirty="0"/>
          </a:p>
        </p:txBody>
      </p:sp>
    </p:spTree>
    <p:extLst>
      <p:ext uri="{BB962C8B-B14F-4D97-AF65-F5344CB8AC3E}">
        <p14:creationId xmlns:p14="http://schemas.microsoft.com/office/powerpoint/2010/main" val="222044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026431" y="1517331"/>
            <a:ext cx="1247594" cy="1247594"/>
          </a:xfrm>
        </p:spPr>
      </p:pic>
      <p:sp>
        <p:nvSpPr>
          <p:cNvPr id="4" name="Title 1"/>
          <p:cNvSpPr txBox="1">
            <a:spLocks/>
          </p:cNvSpPr>
          <p:nvPr/>
        </p:nvSpPr>
        <p:spPr bwMode="auto">
          <a:xfrm>
            <a:off x="515069" y="107306"/>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Many different items are taken on trains!  Some of the items witnessed</a:t>
            </a:r>
            <a:r>
              <a:rPr lang="mr-IN" sz="2400" kern="0" dirty="0" smtClean="0"/>
              <a:t>…</a:t>
            </a:r>
            <a:endParaRPr lang="en-US" sz="2400" kern="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228" y="4580181"/>
            <a:ext cx="1367990" cy="13679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4084" y="2386317"/>
            <a:ext cx="1844675" cy="184467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15677" y="3130673"/>
            <a:ext cx="1200378" cy="120037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95078" y="1707615"/>
            <a:ext cx="1193764" cy="11937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5542" y="3058219"/>
            <a:ext cx="1138058" cy="113805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27040" y="1100523"/>
            <a:ext cx="1770092" cy="177009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33017" y="1334785"/>
            <a:ext cx="1723434" cy="172343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59745" y="3194673"/>
            <a:ext cx="1803898" cy="1803898"/>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96053" y="4338968"/>
            <a:ext cx="1518017" cy="1518017"/>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26657" y="3730862"/>
            <a:ext cx="1571897" cy="1571897"/>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400000">
            <a:off x="3177791" y="4864459"/>
            <a:ext cx="1452078" cy="1452078"/>
          </a:xfrm>
          <a:prstGeom prst="rect">
            <a:avLst/>
          </a:prstGeom>
        </p:spPr>
      </p:pic>
      <p:sp>
        <p:nvSpPr>
          <p:cNvPr id="2" name="TextBox 1"/>
          <p:cNvSpPr txBox="1"/>
          <p:nvPr/>
        </p:nvSpPr>
        <p:spPr>
          <a:xfrm>
            <a:off x="3129376" y="3718802"/>
            <a:ext cx="1049056" cy="938719"/>
          </a:xfrm>
          <a:prstGeom prst="rect">
            <a:avLst/>
          </a:prstGeom>
          <a:noFill/>
        </p:spPr>
        <p:txBody>
          <a:bodyPr wrap="square" rtlCol="0">
            <a:spAutoFit/>
          </a:bodyPr>
          <a:lstStyle/>
          <a:p>
            <a:r>
              <a:rPr lang="en-US" sz="1100" dirty="0" smtClean="0"/>
              <a:t>Handbag/ rucksack and wheelie case is most typical</a:t>
            </a:r>
            <a:endParaRPr lang="en-US" sz="1100" dirty="0"/>
          </a:p>
        </p:txBody>
      </p:sp>
    </p:spTree>
    <p:extLst>
      <p:ext uri="{BB962C8B-B14F-4D97-AF65-F5344CB8AC3E}">
        <p14:creationId xmlns:p14="http://schemas.microsoft.com/office/powerpoint/2010/main" val="692772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15069" y="116014"/>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There is often a sense that trains are getting busier because more people are travelling and with more luggage </a:t>
            </a:r>
            <a:endParaRPr lang="en-US" sz="2400" kern="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3114" y="2144028"/>
            <a:ext cx="1409519" cy="140951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3943" y="2314298"/>
            <a:ext cx="1068977" cy="1068977"/>
          </a:xfrm>
          <a:prstGeom prst="rect">
            <a:avLst/>
          </a:prstGeom>
        </p:spPr>
      </p:pic>
      <p:sp>
        <p:nvSpPr>
          <p:cNvPr id="19" name="Rounded Rectangular Callout 18"/>
          <p:cNvSpPr/>
          <p:nvPr/>
        </p:nvSpPr>
        <p:spPr>
          <a:xfrm>
            <a:off x="818787" y="3770870"/>
            <a:ext cx="2464526" cy="600833"/>
          </a:xfrm>
          <a:prstGeom prst="wedgeRoundRectCallout">
            <a:avLst>
              <a:gd name="adj1" fmla="val 43036"/>
              <a:gd name="adj2" fmla="val -79548"/>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People are travelling with more things </a:t>
            </a:r>
            <a:r>
              <a:rPr lang="mr-IN" sz="1100" i="1" dirty="0" smtClean="0"/>
              <a:t>–</a:t>
            </a:r>
            <a:r>
              <a:rPr lang="en-US" sz="1100" i="1" dirty="0" smtClean="0"/>
              <a:t> trains aren’t keeping up</a:t>
            </a:r>
          </a:p>
          <a:p>
            <a:pPr algn="ctr"/>
            <a:r>
              <a:rPr lang="en-US" sz="1100" dirty="0" smtClean="0"/>
              <a:t>Leisure traveller</a:t>
            </a:r>
            <a:endParaRPr lang="en-US" sz="1100" dirty="0"/>
          </a:p>
        </p:txBody>
      </p:sp>
      <p:sp>
        <p:nvSpPr>
          <p:cNvPr id="20" name="Rounded Rectangular Callout 19"/>
          <p:cNvSpPr/>
          <p:nvPr/>
        </p:nvSpPr>
        <p:spPr>
          <a:xfrm>
            <a:off x="818787" y="4546616"/>
            <a:ext cx="2464526" cy="879565"/>
          </a:xfrm>
          <a:prstGeom prst="wedgeRoundRectCallout">
            <a:avLst>
              <a:gd name="adj1" fmla="val -48130"/>
              <a:gd name="adj2" fmla="val 67628"/>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People are </a:t>
            </a:r>
            <a:r>
              <a:rPr lang="en-GB" sz="1100" i="1" dirty="0" smtClean="0"/>
              <a:t>encouraged to travel by public transport </a:t>
            </a:r>
            <a:r>
              <a:rPr lang="mr-IN" sz="1100" i="1" dirty="0" smtClean="0"/>
              <a:t>–</a:t>
            </a:r>
            <a:r>
              <a:rPr lang="en-GB" sz="1100" i="1" dirty="0" smtClean="0"/>
              <a:t> something needs to be done</a:t>
            </a:r>
            <a:endParaRPr lang="en-US" sz="1100" i="1" dirty="0" smtClean="0"/>
          </a:p>
          <a:p>
            <a:pPr algn="ctr"/>
            <a:r>
              <a:rPr lang="en-US" sz="1100" dirty="0" smtClean="0"/>
              <a:t>Business traveller</a:t>
            </a:r>
            <a:endParaRPr lang="en-US" sz="1100" dirty="0"/>
          </a:p>
        </p:txBody>
      </p:sp>
      <p:sp>
        <p:nvSpPr>
          <p:cNvPr id="22" name="TextBox 21"/>
          <p:cNvSpPr txBox="1"/>
          <p:nvPr/>
        </p:nvSpPr>
        <p:spPr>
          <a:xfrm>
            <a:off x="663114" y="1521324"/>
            <a:ext cx="3238326" cy="646331"/>
          </a:xfrm>
          <a:prstGeom prst="rect">
            <a:avLst/>
          </a:prstGeom>
          <a:noFill/>
        </p:spPr>
        <p:txBody>
          <a:bodyPr wrap="square" rtlCol="0">
            <a:spAutoFit/>
          </a:bodyPr>
          <a:lstStyle/>
          <a:p>
            <a:r>
              <a:rPr lang="en-US" dirty="0" smtClean="0"/>
              <a:t>More people on trains and more luggage</a:t>
            </a:r>
            <a:endParaRPr lang="en-US" dirty="0"/>
          </a:p>
        </p:txBody>
      </p:sp>
      <p:sp>
        <p:nvSpPr>
          <p:cNvPr id="23" name="TextBox 22"/>
          <p:cNvSpPr txBox="1"/>
          <p:nvPr/>
        </p:nvSpPr>
        <p:spPr>
          <a:xfrm>
            <a:off x="5283637" y="1521324"/>
            <a:ext cx="2847703" cy="369332"/>
          </a:xfrm>
          <a:prstGeom prst="rect">
            <a:avLst/>
          </a:prstGeom>
          <a:noFill/>
        </p:spPr>
        <p:txBody>
          <a:bodyPr wrap="square" rtlCol="0">
            <a:spAutoFit/>
          </a:bodyPr>
          <a:lstStyle/>
          <a:p>
            <a:r>
              <a:rPr lang="en-US" dirty="0" smtClean="0"/>
              <a:t>Responses:</a:t>
            </a:r>
            <a:endParaRPr lang="en-US" dirty="0"/>
          </a:p>
        </p:txBody>
      </p:sp>
      <p:sp>
        <p:nvSpPr>
          <p:cNvPr id="24" name="TextBox 23"/>
          <p:cNvSpPr txBox="1"/>
          <p:nvPr/>
        </p:nvSpPr>
        <p:spPr>
          <a:xfrm>
            <a:off x="5039797" y="2312075"/>
            <a:ext cx="3091543" cy="2893100"/>
          </a:xfrm>
          <a:prstGeom prst="rect">
            <a:avLst/>
          </a:prstGeom>
          <a:noFill/>
        </p:spPr>
        <p:txBody>
          <a:bodyPr wrap="square" rtlCol="0">
            <a:spAutoFit/>
          </a:bodyPr>
          <a:lstStyle/>
          <a:p>
            <a:pPr marL="285750" indent="-285750">
              <a:buFont typeface="Arial" charset="0"/>
              <a:buChar char="•"/>
            </a:pPr>
            <a:r>
              <a:rPr lang="en-US" sz="1400" dirty="0" smtClean="0"/>
              <a:t>Lack of luggage space is driven by overcrowding: TOCs should not sell tickets where there is not a seat available</a:t>
            </a:r>
          </a:p>
          <a:p>
            <a:pPr marL="285750" indent="-285750">
              <a:buFont typeface="Arial" charset="0"/>
              <a:buChar char="•"/>
            </a:pPr>
            <a:endParaRPr lang="en-US" sz="1400" dirty="0"/>
          </a:p>
          <a:p>
            <a:pPr marL="285750" indent="-285750">
              <a:buFont typeface="Arial" charset="0"/>
              <a:buChar char="•"/>
            </a:pPr>
            <a:r>
              <a:rPr lang="en-US" sz="1400" dirty="0" smtClean="0"/>
              <a:t>They do well with the available space/ storage fine/ can’t lose seats</a:t>
            </a:r>
          </a:p>
          <a:p>
            <a:pPr marL="285750" indent="-285750">
              <a:buFont typeface="Arial" charset="0"/>
              <a:buChar char="•"/>
            </a:pPr>
            <a:endParaRPr lang="en-US" sz="1400" dirty="0"/>
          </a:p>
          <a:p>
            <a:pPr marL="285750" indent="-285750">
              <a:buFont typeface="Arial" charset="0"/>
              <a:buChar char="•"/>
            </a:pPr>
            <a:r>
              <a:rPr lang="en-US" sz="1400" dirty="0" smtClean="0"/>
              <a:t>Area for luggage is not big enough/ need to change the luggage space</a:t>
            </a:r>
          </a:p>
          <a:p>
            <a:pPr marL="285750" indent="-285750">
              <a:buFont typeface="Arial" charset="0"/>
              <a:buChar char="•"/>
            </a:pPr>
            <a:endParaRPr lang="en-US" sz="1400" dirty="0"/>
          </a:p>
        </p:txBody>
      </p:sp>
      <p:cxnSp>
        <p:nvCxnSpPr>
          <p:cNvPr id="5" name="Straight Arrow Connector 4"/>
          <p:cNvCxnSpPr/>
          <p:nvPr/>
        </p:nvCxnSpPr>
        <p:spPr>
          <a:xfrm>
            <a:off x="3744686" y="1723174"/>
            <a:ext cx="1138357" cy="54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608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105989" y="1332415"/>
            <a:ext cx="1123405" cy="11059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Oval 6"/>
          <p:cNvSpPr/>
          <p:nvPr/>
        </p:nvSpPr>
        <p:spPr>
          <a:xfrm>
            <a:off x="3124926" y="1332415"/>
            <a:ext cx="1123405" cy="1105988"/>
          </a:xfrm>
          <a:prstGeom prst="ellipse">
            <a:avLst/>
          </a:prstGeom>
          <a:solidFill>
            <a:srgbClr val="C0C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400" dirty="0"/>
          </a:p>
        </p:txBody>
      </p:sp>
      <p:sp>
        <p:nvSpPr>
          <p:cNvPr id="9" name="Oval 8"/>
          <p:cNvSpPr/>
          <p:nvPr/>
        </p:nvSpPr>
        <p:spPr>
          <a:xfrm>
            <a:off x="7162799" y="1332415"/>
            <a:ext cx="1123405" cy="1105988"/>
          </a:xfrm>
          <a:prstGeom prst="ellipse">
            <a:avLst/>
          </a:prstGeom>
          <a:solidFill>
            <a:schemeClr val="accent3">
              <a:lumMod val="85000"/>
            </a:schemeClr>
          </a:solidFill>
          <a:ln>
            <a:solidFill>
              <a:srgbClr val="7F7F7F"/>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p>
        </p:txBody>
      </p:sp>
      <p:sp>
        <p:nvSpPr>
          <p:cNvPr id="10" name="Oval 9"/>
          <p:cNvSpPr/>
          <p:nvPr/>
        </p:nvSpPr>
        <p:spPr>
          <a:xfrm>
            <a:off x="7236822" y="3309262"/>
            <a:ext cx="1123405" cy="110598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Oval 10"/>
          <p:cNvSpPr/>
          <p:nvPr/>
        </p:nvSpPr>
        <p:spPr>
          <a:xfrm>
            <a:off x="5177245" y="3383284"/>
            <a:ext cx="1123405" cy="1105988"/>
          </a:xfrm>
          <a:prstGeom prst="ellipse">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Oval 11"/>
          <p:cNvSpPr/>
          <p:nvPr/>
        </p:nvSpPr>
        <p:spPr>
          <a:xfrm>
            <a:off x="3117669" y="3444245"/>
            <a:ext cx="1123405" cy="110598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Oval 12"/>
          <p:cNvSpPr/>
          <p:nvPr/>
        </p:nvSpPr>
        <p:spPr>
          <a:xfrm>
            <a:off x="1058093" y="3444245"/>
            <a:ext cx="1123405" cy="110598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Oval 14"/>
          <p:cNvSpPr/>
          <p:nvPr/>
        </p:nvSpPr>
        <p:spPr>
          <a:xfrm>
            <a:off x="5143863" y="1332415"/>
            <a:ext cx="1123405" cy="1105988"/>
          </a:xfrm>
          <a:prstGeom prst="ellipse">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400" dirty="0"/>
          </a:p>
        </p:txBody>
      </p:sp>
      <p:sp>
        <p:nvSpPr>
          <p:cNvPr id="16" name="TextBox 15"/>
          <p:cNvSpPr txBox="1"/>
          <p:nvPr/>
        </p:nvSpPr>
        <p:spPr>
          <a:xfrm>
            <a:off x="968828" y="1623799"/>
            <a:ext cx="1397726" cy="523220"/>
          </a:xfrm>
          <a:prstGeom prst="rect">
            <a:avLst/>
          </a:prstGeom>
          <a:noFill/>
        </p:spPr>
        <p:txBody>
          <a:bodyPr wrap="square" rtlCol="0">
            <a:spAutoFit/>
          </a:bodyPr>
          <a:lstStyle/>
          <a:p>
            <a:pPr algn="ctr"/>
            <a:r>
              <a:rPr lang="en-US" sz="1400" b="1" smtClean="0">
                <a:solidFill>
                  <a:srgbClr val="7F7F7F"/>
                </a:solidFill>
              </a:rPr>
              <a:t>Planning the journey</a:t>
            </a:r>
            <a:endParaRPr lang="en-US" sz="1400" b="1">
              <a:solidFill>
                <a:srgbClr val="7F7F7F"/>
              </a:solidFill>
            </a:endParaRPr>
          </a:p>
        </p:txBody>
      </p:sp>
      <p:sp>
        <p:nvSpPr>
          <p:cNvPr id="17" name="TextBox 16"/>
          <p:cNvSpPr txBox="1"/>
          <p:nvPr/>
        </p:nvSpPr>
        <p:spPr>
          <a:xfrm>
            <a:off x="3009899" y="1619092"/>
            <a:ext cx="1260566" cy="523220"/>
          </a:xfrm>
          <a:prstGeom prst="rect">
            <a:avLst/>
          </a:prstGeom>
          <a:noFill/>
        </p:spPr>
        <p:txBody>
          <a:bodyPr wrap="square" rtlCol="0">
            <a:spAutoFit/>
          </a:bodyPr>
          <a:lstStyle/>
          <a:p>
            <a:pPr algn="ctr"/>
            <a:r>
              <a:rPr lang="en-US" sz="1400" b="1" dirty="0" smtClean="0">
                <a:solidFill>
                  <a:schemeClr val="bg1"/>
                </a:solidFill>
              </a:rPr>
              <a:t>Getting to the station</a:t>
            </a:r>
            <a:endParaRPr lang="en-US" sz="1400" b="1" dirty="0">
              <a:solidFill>
                <a:schemeClr val="bg1"/>
              </a:solidFill>
            </a:endParaRPr>
          </a:p>
        </p:txBody>
      </p:sp>
      <p:sp>
        <p:nvSpPr>
          <p:cNvPr id="18" name="TextBox 17"/>
          <p:cNvSpPr txBox="1"/>
          <p:nvPr/>
        </p:nvSpPr>
        <p:spPr>
          <a:xfrm>
            <a:off x="5040084" y="1576085"/>
            <a:ext cx="1260566" cy="523220"/>
          </a:xfrm>
          <a:prstGeom prst="rect">
            <a:avLst/>
          </a:prstGeom>
          <a:noFill/>
        </p:spPr>
        <p:txBody>
          <a:bodyPr wrap="square" rtlCol="0">
            <a:spAutoFit/>
          </a:bodyPr>
          <a:lstStyle/>
          <a:p>
            <a:pPr algn="ctr"/>
            <a:r>
              <a:rPr lang="en-US" sz="1400" b="1" smtClean="0">
                <a:solidFill>
                  <a:schemeClr val="bg1"/>
                </a:solidFill>
              </a:rPr>
              <a:t>At the station</a:t>
            </a:r>
            <a:endParaRPr lang="en-US" sz="1400" b="1" dirty="0">
              <a:solidFill>
                <a:schemeClr val="bg1"/>
              </a:solidFill>
            </a:endParaRPr>
          </a:p>
        </p:txBody>
      </p:sp>
      <p:sp>
        <p:nvSpPr>
          <p:cNvPr id="19" name="TextBox 18"/>
          <p:cNvSpPr txBox="1"/>
          <p:nvPr/>
        </p:nvSpPr>
        <p:spPr>
          <a:xfrm>
            <a:off x="7094218" y="1619092"/>
            <a:ext cx="1260566" cy="523220"/>
          </a:xfrm>
          <a:prstGeom prst="rect">
            <a:avLst/>
          </a:prstGeom>
          <a:noFill/>
        </p:spPr>
        <p:txBody>
          <a:bodyPr wrap="square" rtlCol="0">
            <a:spAutoFit/>
          </a:bodyPr>
          <a:lstStyle/>
          <a:p>
            <a:pPr algn="ctr"/>
            <a:r>
              <a:rPr lang="en-US" sz="1400" b="1" dirty="0" smtClean="0">
                <a:solidFill>
                  <a:srgbClr val="7F7F7F"/>
                </a:solidFill>
              </a:rPr>
              <a:t>Getting to the platform</a:t>
            </a:r>
            <a:endParaRPr lang="en-US" sz="1400" b="1" dirty="0">
              <a:solidFill>
                <a:srgbClr val="7F7F7F"/>
              </a:solidFill>
            </a:endParaRPr>
          </a:p>
        </p:txBody>
      </p:sp>
      <p:sp>
        <p:nvSpPr>
          <p:cNvPr id="20" name="TextBox 19"/>
          <p:cNvSpPr txBox="1"/>
          <p:nvPr/>
        </p:nvSpPr>
        <p:spPr>
          <a:xfrm>
            <a:off x="7168241" y="3600646"/>
            <a:ext cx="1260566" cy="523220"/>
          </a:xfrm>
          <a:prstGeom prst="rect">
            <a:avLst/>
          </a:prstGeom>
          <a:noFill/>
        </p:spPr>
        <p:txBody>
          <a:bodyPr wrap="square" rtlCol="0">
            <a:spAutoFit/>
          </a:bodyPr>
          <a:lstStyle/>
          <a:p>
            <a:pPr algn="ctr"/>
            <a:r>
              <a:rPr lang="en-US" sz="1400" b="1" dirty="0" smtClean="0">
                <a:solidFill>
                  <a:schemeClr val="bg1"/>
                </a:solidFill>
              </a:rPr>
              <a:t>Boarding the train</a:t>
            </a:r>
            <a:endParaRPr lang="en-US" sz="1400" b="1" dirty="0">
              <a:solidFill>
                <a:schemeClr val="bg1"/>
              </a:solidFill>
            </a:endParaRPr>
          </a:p>
        </p:txBody>
      </p:sp>
      <p:sp>
        <p:nvSpPr>
          <p:cNvPr id="21" name="TextBox 20"/>
          <p:cNvSpPr txBox="1"/>
          <p:nvPr/>
        </p:nvSpPr>
        <p:spPr>
          <a:xfrm>
            <a:off x="5119548" y="3461143"/>
            <a:ext cx="1260566" cy="954107"/>
          </a:xfrm>
          <a:prstGeom prst="rect">
            <a:avLst/>
          </a:prstGeom>
          <a:noFill/>
        </p:spPr>
        <p:txBody>
          <a:bodyPr wrap="square" rtlCol="0">
            <a:spAutoFit/>
          </a:bodyPr>
          <a:lstStyle/>
          <a:p>
            <a:pPr algn="ctr"/>
            <a:r>
              <a:rPr lang="en-US" sz="1400" b="1" smtClean="0">
                <a:solidFill>
                  <a:schemeClr val="bg1"/>
                </a:solidFill>
              </a:rPr>
              <a:t>Finding a seat &amp; storing luggage </a:t>
            </a:r>
            <a:endParaRPr lang="en-US" sz="1400" b="1" dirty="0">
              <a:solidFill>
                <a:schemeClr val="bg1"/>
              </a:solidFill>
            </a:endParaRPr>
          </a:p>
        </p:txBody>
      </p:sp>
      <p:sp>
        <p:nvSpPr>
          <p:cNvPr id="22" name="TextBox 21"/>
          <p:cNvSpPr txBox="1"/>
          <p:nvPr/>
        </p:nvSpPr>
        <p:spPr>
          <a:xfrm>
            <a:off x="912222" y="3722280"/>
            <a:ext cx="1387930" cy="523220"/>
          </a:xfrm>
          <a:prstGeom prst="rect">
            <a:avLst/>
          </a:prstGeom>
          <a:noFill/>
        </p:spPr>
        <p:txBody>
          <a:bodyPr wrap="square" rtlCol="0">
            <a:spAutoFit/>
          </a:bodyPr>
          <a:lstStyle/>
          <a:p>
            <a:pPr algn="ctr"/>
            <a:r>
              <a:rPr lang="en-US" sz="1400" b="1" smtClean="0">
                <a:solidFill>
                  <a:schemeClr val="bg1"/>
                </a:solidFill>
              </a:rPr>
              <a:t>Disem</a:t>
            </a:r>
            <a:r>
              <a:rPr lang="en-US" sz="1400" b="1" dirty="0" smtClean="0">
                <a:solidFill>
                  <a:schemeClr val="bg1"/>
                </a:solidFill>
              </a:rPr>
              <a:t>-barking</a:t>
            </a:r>
            <a:endParaRPr lang="en-US" sz="1400" b="1" dirty="0">
              <a:solidFill>
                <a:schemeClr val="bg1"/>
              </a:solidFill>
            </a:endParaRPr>
          </a:p>
        </p:txBody>
      </p:sp>
      <p:sp>
        <p:nvSpPr>
          <p:cNvPr id="24" name="Title 1"/>
          <p:cNvSpPr>
            <a:spLocks noGrp="1"/>
          </p:cNvSpPr>
          <p:nvPr>
            <p:ph type="title"/>
          </p:nvPr>
        </p:nvSpPr>
        <p:spPr>
          <a:xfrm>
            <a:off x="439782" y="278848"/>
            <a:ext cx="8229600" cy="922337"/>
          </a:xfrm>
        </p:spPr>
        <p:txBody>
          <a:bodyPr/>
          <a:lstStyle/>
          <a:p>
            <a:r>
              <a:rPr lang="en-GB" sz="2400" dirty="0" smtClean="0"/>
              <a:t>Several stages to a journey.  Strategies and implications for luggage at each stage</a:t>
            </a:r>
            <a:endParaRPr lang="en-US" sz="2400" dirty="0"/>
          </a:p>
        </p:txBody>
      </p:sp>
      <p:cxnSp>
        <p:nvCxnSpPr>
          <p:cNvPr id="26" name="Straight Arrow Connector 25"/>
          <p:cNvCxnSpPr/>
          <p:nvPr/>
        </p:nvCxnSpPr>
        <p:spPr>
          <a:xfrm>
            <a:off x="2290349" y="1872340"/>
            <a:ext cx="5279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45169" y="1837695"/>
            <a:ext cx="409303" cy="369332"/>
          </a:xfrm>
          <a:prstGeom prst="rect">
            <a:avLst/>
          </a:prstGeom>
          <a:noFill/>
        </p:spPr>
        <p:txBody>
          <a:bodyPr wrap="square" rtlCol="0">
            <a:spAutoFit/>
          </a:bodyPr>
          <a:lstStyle/>
          <a:p>
            <a:r>
              <a:rPr lang="en-US" dirty="0" smtClean="0">
                <a:solidFill>
                  <a:schemeClr val="tx1">
                    <a:lumMod val="65000"/>
                    <a:lumOff val="35000"/>
                  </a:schemeClr>
                </a:solidFill>
              </a:rPr>
              <a:t>1</a:t>
            </a:r>
            <a:endParaRPr lang="en-US" dirty="0">
              <a:solidFill>
                <a:schemeClr val="tx1">
                  <a:lumMod val="65000"/>
                  <a:lumOff val="35000"/>
                </a:schemeClr>
              </a:solidFill>
            </a:endParaRPr>
          </a:p>
        </p:txBody>
      </p:sp>
      <p:sp>
        <p:nvSpPr>
          <p:cNvPr id="36" name="TextBox 35"/>
          <p:cNvSpPr txBox="1"/>
          <p:nvPr/>
        </p:nvSpPr>
        <p:spPr>
          <a:xfrm>
            <a:off x="2838441" y="1827052"/>
            <a:ext cx="409303" cy="369332"/>
          </a:xfrm>
          <a:prstGeom prst="rect">
            <a:avLst/>
          </a:prstGeom>
          <a:noFill/>
        </p:spPr>
        <p:txBody>
          <a:bodyPr wrap="square" rtlCol="0">
            <a:spAutoFit/>
          </a:bodyPr>
          <a:lstStyle/>
          <a:p>
            <a:r>
              <a:rPr lang="en-US">
                <a:solidFill>
                  <a:schemeClr val="tx1">
                    <a:lumMod val="65000"/>
                    <a:lumOff val="35000"/>
                  </a:schemeClr>
                </a:solidFill>
              </a:rPr>
              <a:t>2</a:t>
            </a:r>
          </a:p>
        </p:txBody>
      </p:sp>
      <p:cxnSp>
        <p:nvCxnSpPr>
          <p:cNvPr id="38" name="Straight Arrow Connector 37"/>
          <p:cNvCxnSpPr/>
          <p:nvPr/>
        </p:nvCxnSpPr>
        <p:spPr>
          <a:xfrm>
            <a:off x="4337413" y="1841861"/>
            <a:ext cx="5279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388824" y="1858931"/>
            <a:ext cx="5279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829348" y="1795933"/>
            <a:ext cx="409303" cy="369332"/>
          </a:xfrm>
          <a:prstGeom prst="rect">
            <a:avLst/>
          </a:prstGeom>
          <a:noFill/>
        </p:spPr>
        <p:txBody>
          <a:bodyPr wrap="square" rtlCol="0">
            <a:spAutoFit/>
          </a:bodyPr>
          <a:lstStyle/>
          <a:p>
            <a:r>
              <a:rPr lang="en-US" dirty="0" smtClean="0">
                <a:solidFill>
                  <a:schemeClr val="tx1">
                    <a:lumMod val="65000"/>
                    <a:lumOff val="35000"/>
                  </a:schemeClr>
                </a:solidFill>
              </a:rPr>
              <a:t>3</a:t>
            </a:r>
            <a:endParaRPr lang="en-US" dirty="0">
              <a:solidFill>
                <a:schemeClr val="tx1">
                  <a:lumMod val="65000"/>
                  <a:lumOff val="35000"/>
                </a:schemeClr>
              </a:solidFill>
            </a:endParaRPr>
          </a:p>
        </p:txBody>
      </p:sp>
      <p:sp>
        <p:nvSpPr>
          <p:cNvPr id="41" name="TextBox 40"/>
          <p:cNvSpPr txBox="1"/>
          <p:nvPr/>
        </p:nvSpPr>
        <p:spPr>
          <a:xfrm>
            <a:off x="6862895" y="1791876"/>
            <a:ext cx="409303" cy="369332"/>
          </a:xfrm>
          <a:prstGeom prst="rect">
            <a:avLst/>
          </a:prstGeom>
          <a:noFill/>
        </p:spPr>
        <p:txBody>
          <a:bodyPr wrap="square" rtlCol="0">
            <a:spAutoFit/>
          </a:bodyPr>
          <a:lstStyle/>
          <a:p>
            <a:r>
              <a:rPr lang="en-US" smtClean="0">
                <a:solidFill>
                  <a:schemeClr val="tx1">
                    <a:lumMod val="65000"/>
                    <a:lumOff val="35000"/>
                  </a:schemeClr>
                </a:solidFill>
              </a:rPr>
              <a:t>4</a:t>
            </a:r>
            <a:endParaRPr lang="en-US" dirty="0">
              <a:solidFill>
                <a:schemeClr val="tx1">
                  <a:lumMod val="65000"/>
                  <a:lumOff val="35000"/>
                </a:schemeClr>
              </a:solidFill>
            </a:endParaRPr>
          </a:p>
        </p:txBody>
      </p:sp>
      <p:sp>
        <p:nvSpPr>
          <p:cNvPr id="42" name="TextBox 41"/>
          <p:cNvSpPr txBox="1"/>
          <p:nvPr/>
        </p:nvSpPr>
        <p:spPr>
          <a:xfrm>
            <a:off x="7559036" y="2960213"/>
            <a:ext cx="409303" cy="369332"/>
          </a:xfrm>
          <a:prstGeom prst="rect">
            <a:avLst/>
          </a:prstGeom>
          <a:noFill/>
        </p:spPr>
        <p:txBody>
          <a:bodyPr wrap="square" rtlCol="0">
            <a:spAutoFit/>
          </a:bodyPr>
          <a:lstStyle/>
          <a:p>
            <a:r>
              <a:rPr lang="en-US" dirty="0" smtClean="0">
                <a:solidFill>
                  <a:schemeClr val="tx1">
                    <a:lumMod val="65000"/>
                    <a:lumOff val="35000"/>
                  </a:schemeClr>
                </a:solidFill>
              </a:rPr>
              <a:t>5</a:t>
            </a:r>
            <a:endParaRPr lang="en-US" dirty="0">
              <a:solidFill>
                <a:schemeClr val="tx1">
                  <a:lumMod val="65000"/>
                  <a:lumOff val="35000"/>
                </a:schemeClr>
              </a:solidFill>
            </a:endParaRPr>
          </a:p>
        </p:txBody>
      </p:sp>
      <p:sp>
        <p:nvSpPr>
          <p:cNvPr id="43" name="TextBox 42"/>
          <p:cNvSpPr txBox="1"/>
          <p:nvPr/>
        </p:nvSpPr>
        <p:spPr>
          <a:xfrm>
            <a:off x="6369231" y="3917844"/>
            <a:ext cx="409303" cy="369332"/>
          </a:xfrm>
          <a:prstGeom prst="rect">
            <a:avLst/>
          </a:prstGeom>
          <a:noFill/>
        </p:spPr>
        <p:txBody>
          <a:bodyPr wrap="square" rtlCol="0">
            <a:spAutoFit/>
          </a:bodyPr>
          <a:lstStyle/>
          <a:p>
            <a:r>
              <a:rPr lang="en-US" dirty="0">
                <a:solidFill>
                  <a:schemeClr val="tx1">
                    <a:lumMod val="65000"/>
                    <a:lumOff val="35000"/>
                  </a:schemeClr>
                </a:solidFill>
              </a:rPr>
              <a:t>6</a:t>
            </a:r>
          </a:p>
        </p:txBody>
      </p:sp>
      <p:sp>
        <p:nvSpPr>
          <p:cNvPr id="44" name="TextBox 43"/>
          <p:cNvSpPr txBox="1"/>
          <p:nvPr/>
        </p:nvSpPr>
        <p:spPr>
          <a:xfrm>
            <a:off x="4304411" y="3909931"/>
            <a:ext cx="409303" cy="369332"/>
          </a:xfrm>
          <a:prstGeom prst="rect">
            <a:avLst/>
          </a:prstGeom>
          <a:noFill/>
        </p:spPr>
        <p:txBody>
          <a:bodyPr wrap="square" rtlCol="0">
            <a:spAutoFit/>
          </a:bodyPr>
          <a:lstStyle/>
          <a:p>
            <a:r>
              <a:rPr lang="en-US" smtClean="0">
                <a:solidFill>
                  <a:schemeClr val="tx1">
                    <a:lumMod val="65000"/>
                    <a:lumOff val="35000"/>
                  </a:schemeClr>
                </a:solidFill>
              </a:rPr>
              <a:t>7</a:t>
            </a:r>
            <a:endParaRPr lang="en-US" dirty="0">
              <a:solidFill>
                <a:schemeClr val="tx1">
                  <a:lumMod val="65000"/>
                  <a:lumOff val="35000"/>
                </a:schemeClr>
              </a:solidFill>
            </a:endParaRPr>
          </a:p>
        </p:txBody>
      </p:sp>
      <p:sp>
        <p:nvSpPr>
          <p:cNvPr id="45" name="TextBox 44"/>
          <p:cNvSpPr txBox="1"/>
          <p:nvPr/>
        </p:nvSpPr>
        <p:spPr>
          <a:xfrm>
            <a:off x="2173638" y="3932162"/>
            <a:ext cx="409303" cy="369332"/>
          </a:xfrm>
          <a:prstGeom prst="rect">
            <a:avLst/>
          </a:prstGeom>
          <a:noFill/>
        </p:spPr>
        <p:txBody>
          <a:bodyPr wrap="square" rtlCol="0">
            <a:spAutoFit/>
          </a:bodyPr>
          <a:lstStyle/>
          <a:p>
            <a:r>
              <a:rPr lang="en-US" dirty="0">
                <a:solidFill>
                  <a:schemeClr val="tx1">
                    <a:lumMod val="65000"/>
                    <a:lumOff val="35000"/>
                  </a:schemeClr>
                </a:solidFill>
              </a:rPr>
              <a:t>8</a:t>
            </a:r>
          </a:p>
        </p:txBody>
      </p:sp>
      <p:cxnSp>
        <p:nvCxnSpPr>
          <p:cNvPr id="46" name="Straight Arrow Connector 45"/>
          <p:cNvCxnSpPr/>
          <p:nvPr/>
        </p:nvCxnSpPr>
        <p:spPr>
          <a:xfrm rot="5400000">
            <a:off x="7463242" y="2764425"/>
            <a:ext cx="5279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6779023" y="3931417"/>
            <a:ext cx="348377" cy="3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554582" y="3936278"/>
            <a:ext cx="5279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2421529" y="3994709"/>
            <a:ext cx="5279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1066800" y="5491467"/>
            <a:ext cx="1123405" cy="110598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 name="TextBox 22"/>
          <p:cNvSpPr txBox="1"/>
          <p:nvPr/>
        </p:nvSpPr>
        <p:spPr>
          <a:xfrm>
            <a:off x="968828" y="5782851"/>
            <a:ext cx="1387930" cy="523220"/>
          </a:xfrm>
          <a:prstGeom prst="rect">
            <a:avLst/>
          </a:prstGeom>
          <a:noFill/>
        </p:spPr>
        <p:txBody>
          <a:bodyPr wrap="square" rtlCol="0">
            <a:spAutoFit/>
          </a:bodyPr>
          <a:lstStyle/>
          <a:p>
            <a:pPr algn="ctr"/>
            <a:r>
              <a:rPr lang="en-US" sz="1400" b="1" dirty="0" smtClean="0">
                <a:solidFill>
                  <a:srgbClr val="7F7F7F"/>
                </a:solidFill>
              </a:rPr>
              <a:t>Reaching destination</a:t>
            </a:r>
            <a:endParaRPr lang="en-US" sz="1400" b="1" dirty="0">
              <a:solidFill>
                <a:srgbClr val="7F7F7F"/>
              </a:solidFill>
            </a:endParaRPr>
          </a:p>
        </p:txBody>
      </p:sp>
      <p:sp>
        <p:nvSpPr>
          <p:cNvPr id="37" name="TextBox 36"/>
          <p:cNvSpPr txBox="1"/>
          <p:nvPr/>
        </p:nvSpPr>
        <p:spPr>
          <a:xfrm>
            <a:off x="1471207" y="5136777"/>
            <a:ext cx="409303" cy="369332"/>
          </a:xfrm>
          <a:prstGeom prst="rect">
            <a:avLst/>
          </a:prstGeom>
          <a:noFill/>
        </p:spPr>
        <p:txBody>
          <a:bodyPr wrap="square" rtlCol="0">
            <a:spAutoFit/>
          </a:bodyPr>
          <a:lstStyle/>
          <a:p>
            <a:r>
              <a:rPr lang="en-US" dirty="0">
                <a:solidFill>
                  <a:schemeClr val="tx1">
                    <a:lumMod val="65000"/>
                    <a:lumOff val="35000"/>
                  </a:schemeClr>
                </a:solidFill>
              </a:rPr>
              <a:t>9</a:t>
            </a:r>
          </a:p>
        </p:txBody>
      </p:sp>
      <p:sp>
        <p:nvSpPr>
          <p:cNvPr id="50" name="TextBox 49"/>
          <p:cNvSpPr txBox="1"/>
          <p:nvPr/>
        </p:nvSpPr>
        <p:spPr>
          <a:xfrm>
            <a:off x="2968533" y="3809051"/>
            <a:ext cx="1387930" cy="307777"/>
          </a:xfrm>
          <a:prstGeom prst="rect">
            <a:avLst/>
          </a:prstGeom>
          <a:noFill/>
        </p:spPr>
        <p:txBody>
          <a:bodyPr wrap="square" rtlCol="0">
            <a:spAutoFit/>
          </a:bodyPr>
          <a:lstStyle/>
          <a:p>
            <a:pPr algn="ctr"/>
            <a:r>
              <a:rPr lang="en-US" sz="1400" b="1" smtClean="0">
                <a:solidFill>
                  <a:srgbClr val="7F7F7F"/>
                </a:solidFill>
              </a:rPr>
              <a:t>Journey</a:t>
            </a:r>
            <a:endParaRPr lang="en-US" sz="1400" b="1" dirty="0">
              <a:solidFill>
                <a:srgbClr val="7F7F7F"/>
              </a:solidFill>
            </a:endParaRPr>
          </a:p>
        </p:txBody>
      </p:sp>
      <p:cxnSp>
        <p:nvCxnSpPr>
          <p:cNvPr id="51" name="Straight Arrow Connector 50"/>
          <p:cNvCxnSpPr/>
          <p:nvPr/>
        </p:nvCxnSpPr>
        <p:spPr>
          <a:xfrm rot="5400000">
            <a:off x="1342210" y="4864091"/>
            <a:ext cx="5279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39523" y="5372778"/>
            <a:ext cx="2634977" cy="430887"/>
          </a:xfrm>
          <a:prstGeom prst="rect">
            <a:avLst/>
          </a:prstGeom>
          <a:noFill/>
        </p:spPr>
        <p:txBody>
          <a:bodyPr wrap="square" rtlCol="0">
            <a:spAutoFit/>
          </a:bodyPr>
          <a:lstStyle/>
          <a:p>
            <a:r>
              <a:rPr lang="en-US" sz="1100" dirty="0" smtClean="0"/>
              <a:t>Each stage is important </a:t>
            </a:r>
            <a:r>
              <a:rPr lang="mr-IN" sz="1100" dirty="0" smtClean="0"/>
              <a:t>–</a:t>
            </a:r>
            <a:r>
              <a:rPr lang="en-US" sz="1100" dirty="0" smtClean="0"/>
              <a:t> </a:t>
            </a:r>
            <a:r>
              <a:rPr lang="en-US" sz="1100" b="1" dirty="0" smtClean="0"/>
              <a:t>its not all about being on the train</a:t>
            </a:r>
            <a:endParaRPr lang="en-US" sz="1100" b="1" dirty="0"/>
          </a:p>
        </p:txBody>
      </p:sp>
      <p:sp>
        <p:nvSpPr>
          <p:cNvPr id="52" name="Rounded Rectangular Callout 51"/>
          <p:cNvSpPr/>
          <p:nvPr/>
        </p:nvSpPr>
        <p:spPr>
          <a:xfrm>
            <a:off x="4990530" y="5240542"/>
            <a:ext cx="3006679" cy="629320"/>
          </a:xfrm>
          <a:prstGeom prst="wedgeRoundRectCallout">
            <a:avLst>
              <a:gd name="adj1" fmla="val -43602"/>
              <a:gd name="adj2" fmla="val 998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Travelling with luggage is not pleasant.  When on the train its okay </a:t>
            </a:r>
            <a:r>
              <a:rPr lang="mr-IN" sz="1100" dirty="0" smtClean="0"/>
              <a:t>–</a:t>
            </a:r>
            <a:r>
              <a:rPr lang="en-US" sz="1100" dirty="0" smtClean="0"/>
              <a:t> its getting there (Business, frequent)</a:t>
            </a:r>
            <a:endParaRPr lang="en-US" sz="11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5567" y="1425755"/>
            <a:ext cx="386673" cy="38667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8800" y="1282533"/>
            <a:ext cx="410657" cy="41065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627721" y="1323001"/>
            <a:ext cx="474617" cy="47461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43749" y="1272191"/>
            <a:ext cx="551929" cy="55192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31193" y="2897829"/>
            <a:ext cx="410657" cy="41065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41896" y="3422517"/>
            <a:ext cx="503945" cy="503945"/>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4287686" y="3483224"/>
            <a:ext cx="435826" cy="435826"/>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4057" y="3490693"/>
            <a:ext cx="383664" cy="383664"/>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1778" y="4969610"/>
            <a:ext cx="526990" cy="526990"/>
          </a:xfrm>
          <a:prstGeom prst="rect">
            <a:avLst/>
          </a:prstGeom>
        </p:spPr>
      </p:pic>
    </p:spTree>
    <p:extLst>
      <p:ext uri="{BB962C8B-B14F-4D97-AF65-F5344CB8AC3E}">
        <p14:creationId xmlns:p14="http://schemas.microsoft.com/office/powerpoint/2010/main" val="1467525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927645" y="1177938"/>
            <a:ext cx="1123405" cy="11059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TextBox 15"/>
          <p:cNvSpPr txBox="1"/>
          <p:nvPr/>
        </p:nvSpPr>
        <p:spPr>
          <a:xfrm>
            <a:off x="790484" y="1469322"/>
            <a:ext cx="1397726" cy="523220"/>
          </a:xfrm>
          <a:prstGeom prst="rect">
            <a:avLst/>
          </a:prstGeom>
          <a:noFill/>
        </p:spPr>
        <p:txBody>
          <a:bodyPr wrap="square" rtlCol="0">
            <a:spAutoFit/>
          </a:bodyPr>
          <a:lstStyle/>
          <a:p>
            <a:pPr algn="ctr"/>
            <a:r>
              <a:rPr lang="en-US" sz="1400" b="1" smtClean="0">
                <a:solidFill>
                  <a:srgbClr val="7F7F7F"/>
                </a:solidFill>
              </a:rPr>
              <a:t>Planning the journey</a:t>
            </a:r>
            <a:endParaRPr lang="en-US" sz="1400" b="1">
              <a:solidFill>
                <a:srgbClr val="7F7F7F"/>
              </a:solidFill>
            </a:endParaRPr>
          </a:p>
        </p:txBody>
      </p:sp>
      <p:sp>
        <p:nvSpPr>
          <p:cNvPr id="24" name="Title 1"/>
          <p:cNvSpPr>
            <a:spLocks noGrp="1"/>
          </p:cNvSpPr>
          <p:nvPr>
            <p:ph type="title"/>
          </p:nvPr>
        </p:nvSpPr>
        <p:spPr>
          <a:xfrm>
            <a:off x="226424" y="-21147"/>
            <a:ext cx="8229600" cy="922337"/>
          </a:xfrm>
        </p:spPr>
        <p:txBody>
          <a:bodyPr/>
          <a:lstStyle/>
          <a:p>
            <a:r>
              <a:rPr lang="en-GB" sz="2400" dirty="0" smtClean="0"/>
              <a:t>Planning the journey is primarily about cost and timing </a:t>
            </a:r>
            <a:endParaRPr lang="en-US" sz="2400" dirty="0"/>
          </a:p>
        </p:txBody>
      </p:sp>
      <p:sp>
        <p:nvSpPr>
          <p:cNvPr id="35" name="TextBox 34"/>
          <p:cNvSpPr txBox="1"/>
          <p:nvPr/>
        </p:nvSpPr>
        <p:spPr>
          <a:xfrm>
            <a:off x="642257" y="1511426"/>
            <a:ext cx="409303" cy="369332"/>
          </a:xfrm>
          <a:prstGeom prst="rect">
            <a:avLst/>
          </a:prstGeom>
          <a:noFill/>
        </p:spPr>
        <p:txBody>
          <a:bodyPr wrap="square" rtlCol="0">
            <a:spAutoFit/>
          </a:bodyPr>
          <a:lstStyle/>
          <a:p>
            <a:r>
              <a:rPr lang="en-US" smtClean="0">
                <a:solidFill>
                  <a:schemeClr val="tx1">
                    <a:lumMod val="65000"/>
                    <a:lumOff val="35000"/>
                  </a:schemeClr>
                </a:solidFill>
              </a:rPr>
              <a:t>1</a:t>
            </a:r>
            <a:endParaRPr lang="en-US">
              <a:solidFill>
                <a:schemeClr val="tx1">
                  <a:lumMod val="65000"/>
                  <a:lumOff val="35000"/>
                </a:schemeClr>
              </a:solidFill>
            </a:endParaRPr>
          </a:p>
        </p:txBody>
      </p:sp>
      <p:sp>
        <p:nvSpPr>
          <p:cNvPr id="2" name="TextBox 1"/>
          <p:cNvSpPr txBox="1"/>
          <p:nvPr/>
        </p:nvSpPr>
        <p:spPr>
          <a:xfrm>
            <a:off x="2872015" y="2373992"/>
            <a:ext cx="5814785" cy="1077218"/>
          </a:xfrm>
          <a:prstGeom prst="rect">
            <a:avLst/>
          </a:prstGeom>
          <a:noFill/>
        </p:spPr>
        <p:txBody>
          <a:bodyPr wrap="square" rtlCol="0">
            <a:spAutoFit/>
          </a:bodyPr>
          <a:lstStyle/>
          <a:p>
            <a:r>
              <a:rPr lang="en-US" sz="1400" b="1" dirty="0" smtClean="0"/>
              <a:t>PEAK vs. OFF PEAK:</a:t>
            </a:r>
          </a:p>
          <a:p>
            <a:r>
              <a:rPr lang="en-US" sz="1400" dirty="0" smtClean="0"/>
              <a:t>‘Peak’ </a:t>
            </a:r>
            <a:r>
              <a:rPr lang="mr-IN" sz="1400" dirty="0" smtClean="0"/>
              <a:t>–</a:t>
            </a:r>
            <a:r>
              <a:rPr lang="en-US" sz="1400" dirty="0" smtClean="0"/>
              <a:t> means ‘busy’ to some</a:t>
            </a:r>
          </a:p>
          <a:p>
            <a:r>
              <a:rPr lang="en-US" sz="1400" dirty="0" smtClean="0"/>
              <a:t>‘Off peak’ </a:t>
            </a:r>
            <a:r>
              <a:rPr lang="mr-IN" sz="1400" dirty="0" smtClean="0"/>
              <a:t>–</a:t>
            </a:r>
            <a:r>
              <a:rPr lang="en-US" sz="1400" dirty="0" smtClean="0"/>
              <a:t> means ‘busy’ to others</a:t>
            </a:r>
          </a:p>
          <a:p>
            <a:r>
              <a:rPr lang="en-US" sz="1100" i="1" dirty="0" err="1" smtClean="0"/>
              <a:t>eg</a:t>
            </a:r>
            <a:r>
              <a:rPr lang="en-US" sz="1100" i="1" dirty="0" smtClean="0"/>
              <a:t>: service to Manchester, Penzance and Edinburgh at around 5pm were quieter than those during the day because they were priced for ‘peak’ fares</a:t>
            </a:r>
            <a:endParaRPr lang="en-US" sz="1100" i="1" dirty="0"/>
          </a:p>
        </p:txBody>
      </p:sp>
      <p:sp>
        <p:nvSpPr>
          <p:cNvPr id="7" name="TextBox 6"/>
          <p:cNvSpPr txBox="1"/>
          <p:nvPr/>
        </p:nvSpPr>
        <p:spPr>
          <a:xfrm>
            <a:off x="846908" y="3749345"/>
            <a:ext cx="4926875" cy="1246495"/>
          </a:xfrm>
          <a:prstGeom prst="rect">
            <a:avLst/>
          </a:prstGeom>
          <a:noFill/>
        </p:spPr>
        <p:txBody>
          <a:bodyPr wrap="square" rtlCol="0">
            <a:spAutoFit/>
          </a:bodyPr>
          <a:lstStyle/>
          <a:p>
            <a:r>
              <a:rPr lang="en-US" sz="1400" b="1" dirty="0" smtClean="0"/>
              <a:t>COST:</a:t>
            </a:r>
          </a:p>
          <a:p>
            <a:r>
              <a:rPr lang="en-US" sz="1400" dirty="0" smtClean="0"/>
              <a:t>Leisure travellers (and some business) want to find the most cost effective fare</a:t>
            </a:r>
          </a:p>
          <a:p>
            <a:r>
              <a:rPr lang="en-US" sz="1100" i="1" dirty="0" smtClean="0"/>
              <a:t>(Price was the important factor for many in terms of their choice of train and would weather some discomfort in order to be able to access lower fares/ travel at a less convenient time)</a:t>
            </a:r>
            <a:endParaRPr lang="en-US" sz="1100" i="1" dirty="0"/>
          </a:p>
        </p:txBody>
      </p:sp>
      <p:sp>
        <p:nvSpPr>
          <p:cNvPr id="8" name="TextBox 7"/>
          <p:cNvSpPr txBox="1"/>
          <p:nvPr/>
        </p:nvSpPr>
        <p:spPr>
          <a:xfrm>
            <a:off x="5358313" y="1061017"/>
            <a:ext cx="3097711" cy="1246495"/>
          </a:xfrm>
          <a:prstGeom prst="rect">
            <a:avLst/>
          </a:prstGeom>
          <a:noFill/>
        </p:spPr>
        <p:txBody>
          <a:bodyPr wrap="square" rtlCol="0">
            <a:spAutoFit/>
          </a:bodyPr>
          <a:lstStyle/>
          <a:p>
            <a:r>
              <a:rPr lang="en-US" sz="1400" b="1" dirty="0" smtClean="0"/>
              <a:t>ARRIVAL:</a:t>
            </a:r>
          </a:p>
          <a:p>
            <a:r>
              <a:rPr lang="en-US" sz="1400" dirty="0" smtClean="0"/>
              <a:t>Train arrival needs to be at convenient moment </a:t>
            </a:r>
          </a:p>
          <a:p>
            <a:r>
              <a:rPr lang="en-US" sz="1100" i="1" dirty="0" smtClean="0"/>
              <a:t>(e.g. to allow evening out, to get back as quickly as possible after a meeting, to go after work)</a:t>
            </a:r>
            <a:endParaRPr lang="en-US" sz="1100" i="1" dirty="0"/>
          </a:p>
        </p:txBody>
      </p:sp>
      <p:sp>
        <p:nvSpPr>
          <p:cNvPr id="3" name="TextBox 2"/>
          <p:cNvSpPr txBox="1"/>
          <p:nvPr/>
        </p:nvSpPr>
        <p:spPr>
          <a:xfrm>
            <a:off x="457200" y="5293975"/>
            <a:ext cx="8100967" cy="523220"/>
          </a:xfrm>
          <a:prstGeom prst="rect">
            <a:avLst/>
          </a:prstGeom>
          <a:noFill/>
        </p:spPr>
        <p:txBody>
          <a:bodyPr wrap="square" rtlCol="0">
            <a:spAutoFit/>
          </a:bodyPr>
          <a:lstStyle/>
          <a:p>
            <a:r>
              <a:rPr lang="en-US" sz="1400" i="1" dirty="0" smtClean="0"/>
              <a:t>Trade off between all three dynamics but ultimately </a:t>
            </a:r>
            <a:r>
              <a:rPr lang="en-US" sz="1400" b="1" i="1" dirty="0" smtClean="0"/>
              <a:t>most</a:t>
            </a:r>
            <a:r>
              <a:rPr lang="en-US" sz="1400" i="1" dirty="0" smtClean="0"/>
              <a:t> want to get a train that </a:t>
            </a:r>
            <a:r>
              <a:rPr lang="en-US" sz="1400" b="1" i="1" dirty="0" smtClean="0"/>
              <a:t>suits their needs and so would compromise</a:t>
            </a:r>
            <a:endParaRPr lang="en-US" sz="1400" b="1" i="1" dirty="0"/>
          </a:p>
        </p:txBody>
      </p:sp>
      <p:sp>
        <p:nvSpPr>
          <p:cNvPr id="5" name="Rounded Rectangular Callout 4"/>
          <p:cNvSpPr/>
          <p:nvPr/>
        </p:nvSpPr>
        <p:spPr>
          <a:xfrm>
            <a:off x="3022871" y="5654049"/>
            <a:ext cx="3064419" cy="461281"/>
          </a:xfrm>
          <a:prstGeom prst="wedgeRoundRectCallout">
            <a:avLst>
              <a:gd name="adj1" fmla="val -43602"/>
              <a:gd name="adj2" fmla="val 99865"/>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If the train I wanted was at a busier time I would just get on with it (Leisure, frequent)</a:t>
            </a:r>
            <a:endParaRPr lang="en-US" sz="11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1460" y="1132326"/>
            <a:ext cx="358048" cy="358048"/>
          </a:xfrm>
          <a:prstGeom prst="rect">
            <a:avLst/>
          </a:prstGeom>
        </p:spPr>
      </p:pic>
      <p:cxnSp>
        <p:nvCxnSpPr>
          <p:cNvPr id="12" name="Straight Arrow Connector 11"/>
          <p:cNvCxnSpPr/>
          <p:nvPr/>
        </p:nvCxnSpPr>
        <p:spPr>
          <a:xfrm>
            <a:off x="2278379" y="1623799"/>
            <a:ext cx="2598421" cy="47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017304" y="2156052"/>
            <a:ext cx="699862" cy="379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210491" y="2472098"/>
            <a:ext cx="193945" cy="11053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34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927645" y="1177938"/>
            <a:ext cx="1123405" cy="11059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TextBox 15"/>
          <p:cNvSpPr txBox="1"/>
          <p:nvPr/>
        </p:nvSpPr>
        <p:spPr>
          <a:xfrm>
            <a:off x="790484" y="1469322"/>
            <a:ext cx="1397726" cy="523220"/>
          </a:xfrm>
          <a:prstGeom prst="rect">
            <a:avLst/>
          </a:prstGeom>
          <a:noFill/>
        </p:spPr>
        <p:txBody>
          <a:bodyPr wrap="square" rtlCol="0">
            <a:spAutoFit/>
          </a:bodyPr>
          <a:lstStyle/>
          <a:p>
            <a:pPr algn="ctr"/>
            <a:r>
              <a:rPr lang="en-US" sz="1400" b="1" smtClean="0">
                <a:solidFill>
                  <a:srgbClr val="7F7F7F"/>
                </a:solidFill>
              </a:rPr>
              <a:t>Planning the journey</a:t>
            </a:r>
            <a:endParaRPr lang="en-US" sz="1400" b="1">
              <a:solidFill>
                <a:srgbClr val="7F7F7F"/>
              </a:solidFill>
            </a:endParaRPr>
          </a:p>
        </p:txBody>
      </p:sp>
      <p:sp>
        <p:nvSpPr>
          <p:cNvPr id="24" name="Title 1"/>
          <p:cNvSpPr>
            <a:spLocks noGrp="1"/>
          </p:cNvSpPr>
          <p:nvPr>
            <p:ph type="title"/>
          </p:nvPr>
        </p:nvSpPr>
        <p:spPr>
          <a:xfrm>
            <a:off x="239486" y="8057"/>
            <a:ext cx="8229600" cy="922337"/>
          </a:xfrm>
        </p:spPr>
        <p:txBody>
          <a:bodyPr/>
          <a:lstStyle/>
          <a:p>
            <a:r>
              <a:rPr lang="en-GB" sz="2400" dirty="0" smtClean="0"/>
              <a:t>Luggage and seats are part of the more detailed planning</a:t>
            </a:r>
            <a:endParaRPr lang="en-US" sz="2400" dirty="0"/>
          </a:p>
        </p:txBody>
      </p:sp>
      <p:sp>
        <p:nvSpPr>
          <p:cNvPr id="35" name="TextBox 34"/>
          <p:cNvSpPr txBox="1"/>
          <p:nvPr/>
        </p:nvSpPr>
        <p:spPr>
          <a:xfrm>
            <a:off x="642257" y="1511426"/>
            <a:ext cx="409303" cy="369332"/>
          </a:xfrm>
          <a:prstGeom prst="rect">
            <a:avLst/>
          </a:prstGeom>
          <a:noFill/>
        </p:spPr>
        <p:txBody>
          <a:bodyPr wrap="square" rtlCol="0">
            <a:spAutoFit/>
          </a:bodyPr>
          <a:lstStyle/>
          <a:p>
            <a:r>
              <a:rPr lang="en-US" smtClean="0">
                <a:solidFill>
                  <a:schemeClr val="tx1">
                    <a:lumMod val="65000"/>
                    <a:lumOff val="35000"/>
                  </a:schemeClr>
                </a:solidFill>
              </a:rPr>
              <a:t>1</a:t>
            </a:r>
            <a:endParaRPr lang="en-US">
              <a:solidFill>
                <a:schemeClr val="tx1">
                  <a:lumMod val="65000"/>
                  <a:lumOff val="35000"/>
                </a:schemeClr>
              </a:solidFill>
            </a:endParaRPr>
          </a:p>
        </p:txBody>
      </p:sp>
      <p:sp>
        <p:nvSpPr>
          <p:cNvPr id="9" name="TextBox 8"/>
          <p:cNvSpPr txBox="1"/>
          <p:nvPr/>
        </p:nvSpPr>
        <p:spPr>
          <a:xfrm>
            <a:off x="2408373" y="1103618"/>
            <a:ext cx="3417661" cy="2462213"/>
          </a:xfrm>
          <a:prstGeom prst="rect">
            <a:avLst/>
          </a:prstGeom>
          <a:noFill/>
        </p:spPr>
        <p:txBody>
          <a:bodyPr wrap="square" rtlCol="0">
            <a:spAutoFit/>
          </a:bodyPr>
          <a:lstStyle/>
          <a:p>
            <a:r>
              <a:rPr lang="en-US" sz="1400" b="1" dirty="0" smtClean="0"/>
              <a:t>RESERVING/ BOOKING SEATS:</a:t>
            </a:r>
          </a:p>
          <a:p>
            <a:pPr marL="285750" indent="-285750">
              <a:buFont typeface="Arial" charset="0"/>
              <a:buChar char="•"/>
            </a:pPr>
            <a:r>
              <a:rPr lang="en-US" sz="1400" dirty="0" smtClean="0"/>
              <a:t>Having a seat is fundamental to journey satisfaction and reserving is often central to that.  </a:t>
            </a:r>
          </a:p>
          <a:p>
            <a:pPr marL="285750" indent="-285750">
              <a:buFont typeface="Arial" charset="0"/>
              <a:buChar char="•"/>
            </a:pPr>
            <a:r>
              <a:rPr lang="en-US" sz="1400" dirty="0" smtClean="0"/>
              <a:t>May attempt/ wish to reserve seats next to rack or have other requests/ requirements (not travelling backwards)</a:t>
            </a:r>
          </a:p>
          <a:p>
            <a:pPr marL="285750" indent="-285750">
              <a:buFont typeface="Arial" charset="0"/>
              <a:buChar char="•"/>
            </a:pPr>
            <a:r>
              <a:rPr lang="en-US" sz="1400" dirty="0" smtClean="0"/>
              <a:t>BUT not everyone is able to plan and/ or feels confident enough to be able to reserve a seat</a:t>
            </a:r>
            <a:endParaRPr lang="en-US" sz="1400" dirty="0"/>
          </a:p>
        </p:txBody>
      </p:sp>
      <p:sp>
        <p:nvSpPr>
          <p:cNvPr id="10" name="TextBox 9"/>
          <p:cNvSpPr txBox="1"/>
          <p:nvPr/>
        </p:nvSpPr>
        <p:spPr>
          <a:xfrm>
            <a:off x="790484" y="3721350"/>
            <a:ext cx="3563802" cy="1815882"/>
          </a:xfrm>
          <a:prstGeom prst="rect">
            <a:avLst/>
          </a:prstGeom>
          <a:noFill/>
        </p:spPr>
        <p:txBody>
          <a:bodyPr wrap="square" rtlCol="0">
            <a:spAutoFit/>
          </a:bodyPr>
          <a:lstStyle/>
          <a:p>
            <a:r>
              <a:rPr lang="en-US" sz="1400" b="1" dirty="0" smtClean="0"/>
              <a:t>APPROPRIATE LUGGAGE:</a:t>
            </a:r>
          </a:p>
          <a:p>
            <a:pPr marL="285750" indent="-285750">
              <a:buFont typeface="Arial" charset="0"/>
              <a:buChar char="•"/>
            </a:pPr>
            <a:r>
              <a:rPr lang="en-US" sz="1400" dirty="0" smtClean="0"/>
              <a:t>Able to be carried if necessary/ enough for needs of visit/ maneuverable/ small enough to store over head/ able to get to end destination/ interchange/ be able to lift</a:t>
            </a:r>
          </a:p>
          <a:p>
            <a:pPr marL="285750" indent="-285750">
              <a:buFont typeface="Arial" charset="0"/>
              <a:buChar char="•"/>
            </a:pPr>
            <a:r>
              <a:rPr lang="en-US" sz="1400" dirty="0" smtClean="0"/>
              <a:t>May think about previous experience travelling and plan accordingly</a:t>
            </a:r>
            <a:endParaRPr lang="en-US" sz="1400" dirty="0"/>
          </a:p>
        </p:txBody>
      </p:sp>
      <p:sp>
        <p:nvSpPr>
          <p:cNvPr id="13" name="TextBox 12"/>
          <p:cNvSpPr txBox="1"/>
          <p:nvPr/>
        </p:nvSpPr>
        <p:spPr>
          <a:xfrm>
            <a:off x="5882457" y="1696092"/>
            <a:ext cx="3097711" cy="738664"/>
          </a:xfrm>
          <a:prstGeom prst="rect">
            <a:avLst/>
          </a:prstGeom>
          <a:noFill/>
        </p:spPr>
        <p:txBody>
          <a:bodyPr wrap="square" rtlCol="0">
            <a:spAutoFit/>
          </a:bodyPr>
          <a:lstStyle/>
          <a:p>
            <a:r>
              <a:rPr lang="en-US" sz="1400" b="1" dirty="0" smtClean="0"/>
              <a:t>ORGANISING A SOCIAL OCCASION:</a:t>
            </a:r>
          </a:p>
          <a:p>
            <a:r>
              <a:rPr lang="en-US" sz="1400" dirty="0" smtClean="0"/>
              <a:t>Picnic/ drinks/ part of the trip</a:t>
            </a:r>
            <a:endParaRPr lang="en-US" sz="1400" dirty="0"/>
          </a:p>
        </p:txBody>
      </p:sp>
      <p:sp>
        <p:nvSpPr>
          <p:cNvPr id="14" name="TextBox 13"/>
          <p:cNvSpPr txBox="1"/>
          <p:nvPr/>
        </p:nvSpPr>
        <p:spPr>
          <a:xfrm>
            <a:off x="846908" y="5586023"/>
            <a:ext cx="3097711" cy="738664"/>
          </a:xfrm>
          <a:prstGeom prst="rect">
            <a:avLst/>
          </a:prstGeom>
          <a:noFill/>
        </p:spPr>
        <p:txBody>
          <a:bodyPr wrap="square" rtlCol="0">
            <a:spAutoFit/>
          </a:bodyPr>
          <a:lstStyle/>
          <a:p>
            <a:r>
              <a:rPr lang="en-US" sz="1400" b="1" dirty="0" smtClean="0"/>
              <a:t>MORE PLANNING/ THOUGHT REQUIRED WITH LUGGAGE THAN IF TRAVELLING WITHOUT</a:t>
            </a:r>
            <a:endParaRPr lang="en-US" sz="1400" b="1" dirty="0"/>
          </a:p>
        </p:txBody>
      </p:sp>
      <p:sp>
        <p:nvSpPr>
          <p:cNvPr id="15" name="TextBox 14"/>
          <p:cNvSpPr txBox="1"/>
          <p:nvPr/>
        </p:nvSpPr>
        <p:spPr>
          <a:xfrm>
            <a:off x="5882456" y="1103618"/>
            <a:ext cx="3097711" cy="307777"/>
          </a:xfrm>
          <a:prstGeom prst="rect">
            <a:avLst/>
          </a:prstGeom>
          <a:noFill/>
        </p:spPr>
        <p:txBody>
          <a:bodyPr wrap="square" rtlCol="0">
            <a:spAutoFit/>
          </a:bodyPr>
          <a:lstStyle/>
          <a:p>
            <a:r>
              <a:rPr lang="en-US" sz="1400" b="1" dirty="0" smtClean="0"/>
              <a:t>BOOKING ASSISTANCE</a:t>
            </a:r>
            <a:endParaRPr lang="en-US" sz="1400" b="1" dirty="0"/>
          </a:p>
        </p:txBody>
      </p:sp>
      <p:sp>
        <p:nvSpPr>
          <p:cNvPr id="17" name="TextBox 16"/>
          <p:cNvSpPr txBox="1"/>
          <p:nvPr/>
        </p:nvSpPr>
        <p:spPr>
          <a:xfrm>
            <a:off x="4974952" y="3732848"/>
            <a:ext cx="3097711" cy="2031325"/>
          </a:xfrm>
          <a:prstGeom prst="rect">
            <a:avLst/>
          </a:prstGeom>
          <a:noFill/>
        </p:spPr>
        <p:txBody>
          <a:bodyPr wrap="square" rtlCol="0">
            <a:spAutoFit/>
          </a:bodyPr>
          <a:lstStyle/>
          <a:p>
            <a:r>
              <a:rPr lang="en-US" sz="1400" dirty="0" smtClean="0"/>
              <a:t>If a lot of luggage required/ longer stay/ complicated journey would:</a:t>
            </a:r>
          </a:p>
          <a:p>
            <a:pPr marL="285750" indent="-285750">
              <a:buFontTx/>
              <a:buChar char="-"/>
            </a:pPr>
            <a:r>
              <a:rPr lang="en-US" sz="1400" dirty="0" smtClean="0"/>
              <a:t>Go by plan</a:t>
            </a:r>
          </a:p>
          <a:p>
            <a:pPr marL="285750" indent="-285750">
              <a:buFontTx/>
              <a:buChar char="-"/>
            </a:pPr>
            <a:r>
              <a:rPr lang="en-US" sz="1400" dirty="0" smtClean="0"/>
              <a:t>Travel by car</a:t>
            </a:r>
            <a:endParaRPr lang="en-US" sz="1400" dirty="0"/>
          </a:p>
          <a:p>
            <a:r>
              <a:rPr lang="en-US" sz="1400" dirty="0" smtClean="0"/>
              <a:t>Perception that travelling by train at short notice is very expensive and again may be a reason for not using for leisure purposes rather than luggage related issues</a:t>
            </a:r>
          </a:p>
        </p:txBody>
      </p:sp>
      <p:cxnSp>
        <p:nvCxnSpPr>
          <p:cNvPr id="12" name="Straight Arrow Connector 11"/>
          <p:cNvCxnSpPr/>
          <p:nvPr/>
        </p:nvCxnSpPr>
        <p:spPr>
          <a:xfrm flipV="1">
            <a:off x="3244757" y="3892731"/>
            <a:ext cx="1712777" cy="50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1460" y="1132326"/>
            <a:ext cx="358048" cy="358048"/>
          </a:xfrm>
          <a:prstGeom prst="rect">
            <a:avLst/>
          </a:prstGeom>
        </p:spPr>
      </p:pic>
    </p:spTree>
    <p:extLst>
      <p:ext uri="{BB962C8B-B14F-4D97-AF65-F5344CB8AC3E}">
        <p14:creationId xmlns:p14="http://schemas.microsoft.com/office/powerpoint/2010/main" val="1404504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028885" y="1436922"/>
            <a:ext cx="1123405" cy="1105988"/>
          </a:xfrm>
          <a:prstGeom prst="ellipse">
            <a:avLst/>
          </a:prstGeom>
          <a:solidFill>
            <a:srgbClr val="C0C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400" dirty="0"/>
          </a:p>
        </p:txBody>
      </p:sp>
      <p:sp>
        <p:nvSpPr>
          <p:cNvPr id="13" name="Oval 12"/>
          <p:cNvSpPr/>
          <p:nvPr/>
        </p:nvSpPr>
        <p:spPr>
          <a:xfrm>
            <a:off x="6204860" y="1436922"/>
            <a:ext cx="1123405" cy="110598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TextBox 16"/>
          <p:cNvSpPr txBox="1"/>
          <p:nvPr/>
        </p:nvSpPr>
        <p:spPr>
          <a:xfrm>
            <a:off x="913858" y="1723599"/>
            <a:ext cx="1260566" cy="523220"/>
          </a:xfrm>
          <a:prstGeom prst="rect">
            <a:avLst/>
          </a:prstGeom>
          <a:noFill/>
        </p:spPr>
        <p:txBody>
          <a:bodyPr wrap="square" rtlCol="0">
            <a:spAutoFit/>
          </a:bodyPr>
          <a:lstStyle/>
          <a:p>
            <a:pPr algn="ctr"/>
            <a:r>
              <a:rPr lang="en-US" sz="1400" b="1" dirty="0" smtClean="0">
                <a:solidFill>
                  <a:srgbClr val="7F7F7F"/>
                </a:solidFill>
              </a:rPr>
              <a:t>Getting to the station</a:t>
            </a:r>
            <a:endParaRPr lang="en-US" sz="1400" b="1" dirty="0">
              <a:solidFill>
                <a:srgbClr val="7F7F7F"/>
              </a:solidFill>
            </a:endParaRPr>
          </a:p>
        </p:txBody>
      </p:sp>
      <p:sp>
        <p:nvSpPr>
          <p:cNvPr id="23" name="TextBox 22"/>
          <p:cNvSpPr txBox="1"/>
          <p:nvPr/>
        </p:nvSpPr>
        <p:spPr>
          <a:xfrm>
            <a:off x="6069332" y="1696002"/>
            <a:ext cx="1387930" cy="523220"/>
          </a:xfrm>
          <a:prstGeom prst="rect">
            <a:avLst/>
          </a:prstGeom>
          <a:noFill/>
        </p:spPr>
        <p:txBody>
          <a:bodyPr wrap="square" rtlCol="0">
            <a:spAutoFit/>
          </a:bodyPr>
          <a:lstStyle/>
          <a:p>
            <a:pPr algn="ctr"/>
            <a:r>
              <a:rPr lang="en-US" sz="1400" b="1" dirty="0" smtClean="0">
                <a:solidFill>
                  <a:srgbClr val="7F7F7F"/>
                </a:solidFill>
              </a:rPr>
              <a:t>Reaching destination</a:t>
            </a:r>
            <a:endParaRPr lang="en-US" sz="1400" b="1" dirty="0">
              <a:solidFill>
                <a:srgbClr val="7F7F7F"/>
              </a:solidFill>
            </a:endParaRPr>
          </a:p>
        </p:txBody>
      </p:sp>
      <p:sp>
        <p:nvSpPr>
          <p:cNvPr id="24" name="Title 1"/>
          <p:cNvSpPr>
            <a:spLocks noGrp="1"/>
          </p:cNvSpPr>
          <p:nvPr>
            <p:ph type="title"/>
          </p:nvPr>
        </p:nvSpPr>
        <p:spPr>
          <a:xfrm>
            <a:off x="457200" y="255601"/>
            <a:ext cx="8229600" cy="922337"/>
          </a:xfrm>
        </p:spPr>
        <p:txBody>
          <a:bodyPr/>
          <a:lstStyle/>
          <a:p>
            <a:r>
              <a:rPr lang="en-GB" sz="2400" dirty="0" smtClean="0"/>
              <a:t>Travelling to the station and to the destination have similar challenges</a:t>
            </a:r>
            <a:endParaRPr lang="en-US" sz="2400" dirty="0"/>
          </a:p>
        </p:txBody>
      </p:sp>
      <p:sp>
        <p:nvSpPr>
          <p:cNvPr id="36" name="TextBox 35"/>
          <p:cNvSpPr txBox="1"/>
          <p:nvPr/>
        </p:nvSpPr>
        <p:spPr>
          <a:xfrm>
            <a:off x="693578" y="1915019"/>
            <a:ext cx="409303" cy="369332"/>
          </a:xfrm>
          <a:prstGeom prst="rect">
            <a:avLst/>
          </a:prstGeom>
          <a:noFill/>
        </p:spPr>
        <p:txBody>
          <a:bodyPr wrap="square" rtlCol="0">
            <a:spAutoFit/>
          </a:bodyPr>
          <a:lstStyle/>
          <a:p>
            <a:r>
              <a:rPr lang="en-US">
                <a:solidFill>
                  <a:schemeClr val="tx1">
                    <a:lumMod val="65000"/>
                    <a:lumOff val="35000"/>
                  </a:schemeClr>
                </a:solidFill>
              </a:rPr>
              <a:t>2</a:t>
            </a:r>
          </a:p>
        </p:txBody>
      </p:sp>
      <p:sp>
        <p:nvSpPr>
          <p:cNvPr id="45" name="TextBox 44"/>
          <p:cNvSpPr txBox="1"/>
          <p:nvPr/>
        </p:nvSpPr>
        <p:spPr>
          <a:xfrm>
            <a:off x="5813517" y="1956821"/>
            <a:ext cx="409303" cy="369332"/>
          </a:xfrm>
          <a:prstGeom prst="rect">
            <a:avLst/>
          </a:prstGeom>
          <a:noFill/>
        </p:spPr>
        <p:txBody>
          <a:bodyPr wrap="square" rtlCol="0">
            <a:spAutoFit/>
          </a:bodyPr>
          <a:lstStyle/>
          <a:p>
            <a:r>
              <a:rPr lang="en-US" dirty="0">
                <a:solidFill>
                  <a:schemeClr val="tx1">
                    <a:lumMod val="65000"/>
                    <a:lumOff val="35000"/>
                  </a:schemeClr>
                </a:solidFill>
              </a:rPr>
              <a:t>8</a:t>
            </a:r>
          </a:p>
        </p:txBody>
      </p:sp>
      <p:cxnSp>
        <p:nvCxnSpPr>
          <p:cNvPr id="34" name="Straight Arrow Connector 33"/>
          <p:cNvCxnSpPr/>
          <p:nvPr/>
        </p:nvCxnSpPr>
        <p:spPr>
          <a:xfrm>
            <a:off x="2272937" y="1976846"/>
            <a:ext cx="3405052" cy="1"/>
          </a:xfrm>
          <a:prstGeom prst="straightConnector1">
            <a:avLst/>
          </a:prstGeom>
          <a:ln w="22225">
            <a:solidFill>
              <a:srgbClr val="ED1C2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57285" y="2737286"/>
            <a:ext cx="7042878" cy="2246769"/>
          </a:xfrm>
          <a:prstGeom prst="rect">
            <a:avLst/>
          </a:prstGeom>
          <a:noFill/>
        </p:spPr>
        <p:txBody>
          <a:bodyPr wrap="square" rtlCol="0">
            <a:spAutoFit/>
          </a:bodyPr>
          <a:lstStyle/>
          <a:p>
            <a:pPr marL="285750" indent="-285750">
              <a:buFont typeface="Arial" charset="0"/>
              <a:buChar char="•"/>
            </a:pPr>
            <a:r>
              <a:rPr lang="en-US" sz="1400" dirty="0" smtClean="0"/>
              <a:t>Consideration of luggage is not just getting it on the train but getting it to the station of departure and arriving at the destination</a:t>
            </a:r>
          </a:p>
          <a:p>
            <a:pPr marL="285750" indent="-285750">
              <a:buFont typeface="Arial" charset="0"/>
              <a:buChar char="•"/>
            </a:pPr>
            <a:r>
              <a:rPr lang="en-US" sz="1400" dirty="0" smtClean="0"/>
              <a:t>Travelling on the underground cited as difficult with bags</a:t>
            </a:r>
          </a:p>
          <a:p>
            <a:pPr marL="742950" lvl="1" indent="-285750">
              <a:buFont typeface="Arial" charset="0"/>
              <a:buChar char="•"/>
            </a:pPr>
            <a:r>
              <a:rPr lang="en-US" sz="1400" dirty="0" smtClean="0"/>
              <a:t>Escalators not working, crowded trains, having to carry bags up stairs, getting through barriers</a:t>
            </a:r>
          </a:p>
          <a:p>
            <a:pPr marL="285750" indent="-285750">
              <a:buFont typeface="Arial" charset="0"/>
              <a:buChar char="•"/>
            </a:pPr>
            <a:r>
              <a:rPr lang="en-US" sz="1400" dirty="0" smtClean="0"/>
              <a:t>For this reason people like to be confident they can carry the bag if necessary, they like to have time to get to their destination or will go early to avoid a rush</a:t>
            </a:r>
          </a:p>
          <a:p>
            <a:pPr marL="285750" indent="-285750">
              <a:buFont typeface="Arial" charset="0"/>
              <a:buChar char="•"/>
            </a:pPr>
            <a:r>
              <a:rPr lang="en-US" sz="1400" dirty="0" smtClean="0"/>
              <a:t>Rucksacks or non standard luggage can be more of a challenge on the underground</a:t>
            </a:r>
          </a:p>
          <a:p>
            <a:pPr marL="285750" indent="-285750">
              <a:buFont typeface="Arial" charset="0"/>
              <a:buChar char="•"/>
            </a:pPr>
            <a:endParaRPr lang="en-US" sz="1400" dirty="0"/>
          </a:p>
        </p:txBody>
      </p:sp>
      <p:sp>
        <p:nvSpPr>
          <p:cNvPr id="37" name="Rounded Rectangular Callout 36"/>
          <p:cNvSpPr/>
          <p:nvPr/>
        </p:nvSpPr>
        <p:spPr>
          <a:xfrm>
            <a:off x="2813865" y="4791036"/>
            <a:ext cx="3390995" cy="526732"/>
          </a:xfrm>
          <a:prstGeom prst="wedgeRoundRectCallout">
            <a:avLst>
              <a:gd name="adj1" fmla="val -43602"/>
              <a:gd name="adj2" fmla="val 99865"/>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We won’t just take as much as possible, we have got to get to the hotel </a:t>
            </a:r>
            <a:r>
              <a:rPr lang="en-US" sz="1100" smtClean="0"/>
              <a:t>(Leisure, infrequent)</a:t>
            </a:r>
            <a:endParaRPr lang="en-US" sz="110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84072" y="1409713"/>
            <a:ext cx="474617" cy="47461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3703" y="1489264"/>
            <a:ext cx="421157" cy="421157"/>
          </a:xfrm>
          <a:prstGeom prst="rect">
            <a:avLst/>
          </a:prstGeom>
        </p:spPr>
      </p:pic>
    </p:spTree>
    <p:extLst>
      <p:ext uri="{BB962C8B-B14F-4D97-AF65-F5344CB8AC3E}">
        <p14:creationId xmlns:p14="http://schemas.microsoft.com/office/powerpoint/2010/main" val="1348404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241259" y="3078304"/>
            <a:ext cx="1123405" cy="1105988"/>
          </a:xfrm>
          <a:prstGeom prst="ellipse">
            <a:avLst/>
          </a:prstGeom>
          <a:solidFill>
            <a:schemeClr val="accent3">
              <a:lumMod val="85000"/>
            </a:schemeClr>
          </a:solidFill>
          <a:ln>
            <a:solidFill>
              <a:srgbClr val="7F7F7F"/>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p>
        </p:txBody>
      </p:sp>
      <p:sp>
        <p:nvSpPr>
          <p:cNvPr id="15" name="Oval 14"/>
          <p:cNvSpPr/>
          <p:nvPr/>
        </p:nvSpPr>
        <p:spPr>
          <a:xfrm>
            <a:off x="1325444" y="1405377"/>
            <a:ext cx="1123405" cy="1105988"/>
          </a:xfrm>
          <a:prstGeom prst="ellipse">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400" dirty="0"/>
          </a:p>
        </p:txBody>
      </p:sp>
      <p:sp>
        <p:nvSpPr>
          <p:cNvPr id="18" name="TextBox 17"/>
          <p:cNvSpPr txBox="1"/>
          <p:nvPr/>
        </p:nvSpPr>
        <p:spPr>
          <a:xfrm>
            <a:off x="1241259" y="1658179"/>
            <a:ext cx="1260566" cy="523220"/>
          </a:xfrm>
          <a:prstGeom prst="rect">
            <a:avLst/>
          </a:prstGeom>
          <a:noFill/>
        </p:spPr>
        <p:txBody>
          <a:bodyPr wrap="square" rtlCol="0">
            <a:spAutoFit/>
          </a:bodyPr>
          <a:lstStyle/>
          <a:p>
            <a:pPr algn="ctr"/>
            <a:r>
              <a:rPr lang="en-US" sz="1400" b="1" dirty="0" smtClean="0">
                <a:solidFill>
                  <a:srgbClr val="7F7F7F"/>
                </a:solidFill>
              </a:rPr>
              <a:t>At the station</a:t>
            </a:r>
            <a:endParaRPr lang="en-US" sz="1400" b="1" dirty="0">
              <a:solidFill>
                <a:srgbClr val="7F7F7F"/>
              </a:solidFill>
            </a:endParaRPr>
          </a:p>
        </p:txBody>
      </p:sp>
      <p:sp>
        <p:nvSpPr>
          <p:cNvPr id="19" name="TextBox 18"/>
          <p:cNvSpPr txBox="1"/>
          <p:nvPr/>
        </p:nvSpPr>
        <p:spPr>
          <a:xfrm>
            <a:off x="1172678" y="3364981"/>
            <a:ext cx="1260566" cy="523220"/>
          </a:xfrm>
          <a:prstGeom prst="rect">
            <a:avLst/>
          </a:prstGeom>
          <a:noFill/>
        </p:spPr>
        <p:txBody>
          <a:bodyPr wrap="square" rtlCol="0">
            <a:spAutoFit/>
          </a:bodyPr>
          <a:lstStyle/>
          <a:p>
            <a:pPr algn="ctr"/>
            <a:r>
              <a:rPr lang="en-US" sz="1400" b="1" dirty="0" smtClean="0">
                <a:solidFill>
                  <a:srgbClr val="7F7F7F"/>
                </a:solidFill>
              </a:rPr>
              <a:t>Getting to the platform</a:t>
            </a:r>
            <a:endParaRPr lang="en-US" sz="1400" b="1" dirty="0">
              <a:solidFill>
                <a:srgbClr val="7F7F7F"/>
              </a:solidFill>
            </a:endParaRPr>
          </a:p>
        </p:txBody>
      </p:sp>
      <p:sp>
        <p:nvSpPr>
          <p:cNvPr id="24" name="Title 1"/>
          <p:cNvSpPr>
            <a:spLocks noGrp="1"/>
          </p:cNvSpPr>
          <p:nvPr>
            <p:ph type="title"/>
          </p:nvPr>
        </p:nvSpPr>
        <p:spPr>
          <a:xfrm>
            <a:off x="457200" y="255601"/>
            <a:ext cx="8229600" cy="922337"/>
          </a:xfrm>
        </p:spPr>
        <p:txBody>
          <a:bodyPr/>
          <a:lstStyle/>
          <a:p>
            <a:r>
              <a:rPr lang="en-GB" sz="2400" dirty="0" smtClean="0"/>
              <a:t>At the station waiting for the platform announcement is key for those with luggage</a:t>
            </a:r>
            <a:endParaRPr lang="en-US" sz="2400" dirty="0"/>
          </a:p>
        </p:txBody>
      </p:sp>
      <p:cxnSp>
        <p:nvCxnSpPr>
          <p:cNvPr id="39" name="Straight Arrow Connector 38"/>
          <p:cNvCxnSpPr/>
          <p:nvPr/>
        </p:nvCxnSpPr>
        <p:spPr>
          <a:xfrm flipH="1">
            <a:off x="1833072" y="2531993"/>
            <a:ext cx="7984" cy="4455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874043" y="1848056"/>
            <a:ext cx="409303" cy="369332"/>
          </a:xfrm>
          <a:prstGeom prst="rect">
            <a:avLst/>
          </a:prstGeom>
          <a:noFill/>
        </p:spPr>
        <p:txBody>
          <a:bodyPr wrap="square" rtlCol="0">
            <a:spAutoFit/>
          </a:bodyPr>
          <a:lstStyle/>
          <a:p>
            <a:r>
              <a:rPr lang="en-US" dirty="0" smtClean="0">
                <a:solidFill>
                  <a:schemeClr val="tx1">
                    <a:lumMod val="65000"/>
                    <a:lumOff val="35000"/>
                  </a:schemeClr>
                </a:solidFill>
              </a:rPr>
              <a:t>3</a:t>
            </a:r>
            <a:endParaRPr lang="en-US" dirty="0">
              <a:solidFill>
                <a:schemeClr val="tx1">
                  <a:lumMod val="65000"/>
                  <a:lumOff val="35000"/>
                </a:schemeClr>
              </a:solidFill>
            </a:endParaRPr>
          </a:p>
        </p:txBody>
      </p:sp>
      <p:sp>
        <p:nvSpPr>
          <p:cNvPr id="41" name="TextBox 40"/>
          <p:cNvSpPr txBox="1"/>
          <p:nvPr/>
        </p:nvSpPr>
        <p:spPr>
          <a:xfrm>
            <a:off x="919139" y="3561214"/>
            <a:ext cx="409303" cy="369332"/>
          </a:xfrm>
          <a:prstGeom prst="rect">
            <a:avLst/>
          </a:prstGeom>
          <a:noFill/>
        </p:spPr>
        <p:txBody>
          <a:bodyPr wrap="square" rtlCol="0">
            <a:spAutoFit/>
          </a:bodyPr>
          <a:lstStyle/>
          <a:p>
            <a:r>
              <a:rPr lang="en-US" dirty="0" smtClean="0">
                <a:solidFill>
                  <a:schemeClr val="tx1">
                    <a:lumMod val="65000"/>
                    <a:lumOff val="35000"/>
                  </a:schemeClr>
                </a:solidFill>
              </a:rPr>
              <a:t>4</a:t>
            </a:r>
            <a:endParaRPr lang="en-US" dirty="0">
              <a:solidFill>
                <a:schemeClr val="tx1">
                  <a:lumMod val="65000"/>
                  <a:lumOff val="35000"/>
                </a:schemeClr>
              </a:solidFill>
            </a:endParaRPr>
          </a:p>
        </p:txBody>
      </p:sp>
      <p:sp>
        <p:nvSpPr>
          <p:cNvPr id="2" name="TextBox 1"/>
          <p:cNvSpPr txBox="1"/>
          <p:nvPr/>
        </p:nvSpPr>
        <p:spPr>
          <a:xfrm>
            <a:off x="2475342" y="1308884"/>
            <a:ext cx="6329024" cy="4647426"/>
          </a:xfrm>
          <a:prstGeom prst="rect">
            <a:avLst/>
          </a:prstGeom>
          <a:noFill/>
        </p:spPr>
        <p:txBody>
          <a:bodyPr wrap="square" rtlCol="0">
            <a:spAutoFit/>
          </a:bodyPr>
          <a:lstStyle/>
          <a:p>
            <a:pPr marL="285750" indent="-285750">
              <a:buFont typeface="Arial" charset="0"/>
              <a:buChar char="•"/>
            </a:pPr>
            <a:r>
              <a:rPr lang="en-US" sz="1400" dirty="0" smtClean="0"/>
              <a:t>Most people waiting on the concourse have an item of luggage.  All stations researched do not announce platforms until trains are ready to board and so this means all eyes are on the departures screen with sudden surges of people when platforms are called</a:t>
            </a:r>
          </a:p>
          <a:p>
            <a:pPr marL="742950" lvl="1" indent="-285750">
              <a:buFont typeface="Arial" charset="0"/>
              <a:buChar char="•"/>
            </a:pPr>
            <a:r>
              <a:rPr lang="en-US" sz="1100" dirty="0" smtClean="0"/>
              <a:t>At Euston this was at its most boisterous </a:t>
            </a:r>
            <a:r>
              <a:rPr lang="mr-IN" sz="1100" dirty="0" smtClean="0"/>
              <a:t>–</a:t>
            </a:r>
            <a:r>
              <a:rPr lang="en-US" sz="1100" dirty="0" smtClean="0"/>
              <a:t> likened by one passenger to a ’stampede of </a:t>
            </a:r>
            <a:r>
              <a:rPr lang="en-US" sz="1100" dirty="0" err="1" smtClean="0"/>
              <a:t>Wilderbeast</a:t>
            </a:r>
            <a:r>
              <a:rPr lang="en-US" sz="1100" dirty="0" smtClean="0"/>
              <a:t>’</a:t>
            </a:r>
          </a:p>
          <a:p>
            <a:pPr marL="742950" lvl="1" indent="-285750">
              <a:buFont typeface="Arial" charset="0"/>
              <a:buChar char="•"/>
            </a:pPr>
            <a:r>
              <a:rPr lang="en-US" sz="1100" dirty="0" smtClean="0"/>
              <a:t>Regular business travellers may ‘know’ which platforms are used and will wait at the gates to the platform</a:t>
            </a:r>
          </a:p>
          <a:p>
            <a:pPr marL="285750" indent="-285750">
              <a:buFont typeface="Arial" charset="0"/>
              <a:buChar char="•"/>
            </a:pPr>
            <a:r>
              <a:rPr lang="en-US" sz="1400" dirty="0" smtClean="0"/>
              <a:t>At Kings Cross items seemed to mostly be smaller, cabin style bags.  Euston and Paddington there were more with larger bags/ more items and trollies were available</a:t>
            </a:r>
          </a:p>
          <a:p>
            <a:pPr marL="285750" indent="-285750">
              <a:buFont typeface="Arial" charset="0"/>
              <a:buChar char="•"/>
            </a:pPr>
            <a:r>
              <a:rPr lang="en-US" sz="1400" dirty="0" smtClean="0"/>
              <a:t>People talked about the availability of ‘lifts’ at stations as being helpful even if they didn’t use them.  This compared favourably to LU or stations that did not have lifts and also to smaller branch stations</a:t>
            </a:r>
          </a:p>
          <a:p>
            <a:pPr marL="285750" indent="-285750">
              <a:buFont typeface="Arial" charset="0"/>
              <a:buChar char="•"/>
            </a:pPr>
            <a:r>
              <a:rPr lang="en-US" sz="1400" dirty="0" smtClean="0"/>
              <a:t>Stress points particularly for single passengers include using facilities and buying tickets </a:t>
            </a:r>
            <a:r>
              <a:rPr lang="mr-IN" sz="1400" dirty="0" smtClean="0"/>
              <a:t>–</a:t>
            </a:r>
            <a:r>
              <a:rPr lang="en-US" sz="1400" dirty="0" smtClean="0"/>
              <a:t> where watching luggage can be tricky to achieve</a:t>
            </a:r>
          </a:p>
          <a:p>
            <a:pPr marL="285750" indent="-285750">
              <a:buFont typeface="Arial" charset="0"/>
              <a:buChar char="•"/>
            </a:pPr>
            <a:r>
              <a:rPr lang="en-US" sz="1400" dirty="0" smtClean="0"/>
              <a:t>It can be an anxious experience waiting for the announcement or getting to the platform if the passenger expects the train to be busy and/ or has not got a reserved seat.  Regular passengers will position themselves in a good place to ‘run’ once platform announcement made</a:t>
            </a:r>
          </a:p>
          <a:p>
            <a:pPr marL="285750" indent="-285750">
              <a:buFont typeface="Arial" charset="0"/>
              <a:buChar char="•"/>
            </a:pPr>
            <a:r>
              <a:rPr lang="en-US" sz="1400" dirty="0" smtClean="0"/>
              <a:t>Sense that arriving 30-40 minutes in advance of departure is necessary</a:t>
            </a:r>
          </a:p>
          <a:p>
            <a:pPr marL="285750" indent="-285750">
              <a:buFont typeface="Arial" charset="0"/>
              <a:buChar char="•"/>
            </a:pPr>
            <a:r>
              <a:rPr lang="en-US" sz="1400" dirty="0" smtClean="0"/>
              <a:t>Lady with mobility issue felt vulnerable/ that she was holding people up</a:t>
            </a:r>
            <a:endParaRPr lang="en-US" sz="14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7871" y="3068567"/>
            <a:ext cx="363388" cy="36338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187" y="1307585"/>
            <a:ext cx="551929" cy="551929"/>
          </a:xfrm>
          <a:prstGeom prst="rect">
            <a:avLst/>
          </a:prstGeom>
        </p:spPr>
      </p:pic>
    </p:spTree>
    <p:extLst>
      <p:ext uri="{BB962C8B-B14F-4D97-AF65-F5344CB8AC3E}">
        <p14:creationId xmlns:p14="http://schemas.microsoft.com/office/powerpoint/2010/main" val="245179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934541" y="1325284"/>
            <a:ext cx="1123405" cy="110598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 name="TextBox 19"/>
          <p:cNvSpPr txBox="1"/>
          <p:nvPr/>
        </p:nvSpPr>
        <p:spPr>
          <a:xfrm>
            <a:off x="865960" y="1616668"/>
            <a:ext cx="1260566" cy="523220"/>
          </a:xfrm>
          <a:prstGeom prst="rect">
            <a:avLst/>
          </a:prstGeom>
          <a:noFill/>
        </p:spPr>
        <p:txBody>
          <a:bodyPr wrap="square" rtlCol="0">
            <a:spAutoFit/>
          </a:bodyPr>
          <a:lstStyle/>
          <a:p>
            <a:pPr algn="ctr"/>
            <a:r>
              <a:rPr lang="en-US" sz="1400" b="1" dirty="0" smtClean="0">
                <a:solidFill>
                  <a:schemeClr val="bg1"/>
                </a:solidFill>
              </a:rPr>
              <a:t>Boarding the train</a:t>
            </a:r>
            <a:endParaRPr lang="en-US" sz="1400" b="1" dirty="0">
              <a:solidFill>
                <a:schemeClr val="bg1"/>
              </a:solidFill>
            </a:endParaRPr>
          </a:p>
        </p:txBody>
      </p:sp>
      <p:sp>
        <p:nvSpPr>
          <p:cNvPr id="24" name="Title 1"/>
          <p:cNvSpPr>
            <a:spLocks noGrp="1"/>
          </p:cNvSpPr>
          <p:nvPr>
            <p:ph type="title"/>
          </p:nvPr>
        </p:nvSpPr>
        <p:spPr>
          <a:xfrm>
            <a:off x="457200" y="255601"/>
            <a:ext cx="8229600" cy="922337"/>
          </a:xfrm>
        </p:spPr>
        <p:txBody>
          <a:bodyPr/>
          <a:lstStyle/>
          <a:p>
            <a:r>
              <a:rPr lang="en-GB" sz="2400" dirty="0" smtClean="0"/>
              <a:t>Boarding the train about finding the reserved seat</a:t>
            </a:r>
            <a:endParaRPr lang="en-US" sz="2400" dirty="0"/>
          </a:p>
        </p:txBody>
      </p:sp>
      <p:sp>
        <p:nvSpPr>
          <p:cNvPr id="43" name="TextBox 42"/>
          <p:cNvSpPr txBox="1"/>
          <p:nvPr/>
        </p:nvSpPr>
        <p:spPr>
          <a:xfrm>
            <a:off x="611784" y="1819251"/>
            <a:ext cx="409303" cy="369332"/>
          </a:xfrm>
          <a:prstGeom prst="rect">
            <a:avLst/>
          </a:prstGeom>
          <a:noFill/>
        </p:spPr>
        <p:txBody>
          <a:bodyPr wrap="square" rtlCol="0">
            <a:spAutoFit/>
          </a:bodyPr>
          <a:lstStyle/>
          <a:p>
            <a:r>
              <a:rPr lang="en-US" dirty="0" smtClean="0">
                <a:solidFill>
                  <a:schemeClr val="tx1">
                    <a:lumMod val="65000"/>
                    <a:lumOff val="35000"/>
                  </a:schemeClr>
                </a:solidFill>
              </a:rPr>
              <a:t>5</a:t>
            </a:r>
            <a:endParaRPr lang="en-US" dirty="0">
              <a:solidFill>
                <a:schemeClr val="tx1">
                  <a:lumMod val="65000"/>
                  <a:lumOff val="35000"/>
                </a:schemeClr>
              </a:solidFill>
            </a:endParaRPr>
          </a:p>
        </p:txBody>
      </p:sp>
      <p:sp>
        <p:nvSpPr>
          <p:cNvPr id="34" name="TextBox 33"/>
          <p:cNvSpPr txBox="1"/>
          <p:nvPr/>
        </p:nvSpPr>
        <p:spPr>
          <a:xfrm>
            <a:off x="2258789" y="1179519"/>
            <a:ext cx="5718680" cy="5262979"/>
          </a:xfrm>
          <a:prstGeom prst="rect">
            <a:avLst/>
          </a:prstGeom>
          <a:noFill/>
        </p:spPr>
        <p:txBody>
          <a:bodyPr wrap="square" rtlCol="0">
            <a:spAutoFit/>
          </a:bodyPr>
          <a:lstStyle/>
          <a:p>
            <a:pPr marL="285750" indent="-285750">
              <a:buFont typeface="Arial" charset="0"/>
              <a:buChar char="•"/>
            </a:pPr>
            <a:r>
              <a:rPr lang="en-GB" sz="1400" dirty="0" smtClean="0"/>
              <a:t>As noted at stage 4 boarding tends to happen </a:t>
            </a:r>
            <a:r>
              <a:rPr lang="en-GB" sz="1400" dirty="0" err="1" smtClean="0"/>
              <a:t>en</a:t>
            </a:r>
            <a:r>
              <a:rPr lang="en-GB" sz="1400" dirty="0" smtClean="0"/>
              <a:t>-masse because platforms are not announced until trains are ready</a:t>
            </a:r>
          </a:p>
          <a:p>
            <a:pPr marL="285750" indent="-285750">
              <a:buFont typeface="Arial" charset="0"/>
              <a:buChar char="•"/>
            </a:pPr>
            <a:r>
              <a:rPr lang="en-GB" sz="1400" dirty="0" smtClean="0"/>
              <a:t>Virgin Trains provide information about where to board the train, FGW do not and there are no markings (visible to researcher) at Paddington to show where individual carriages are located</a:t>
            </a:r>
          </a:p>
          <a:p>
            <a:pPr marL="285750" indent="-285750">
              <a:buFont typeface="Arial" charset="0"/>
              <a:buChar char="•"/>
            </a:pPr>
            <a:r>
              <a:rPr lang="en-GB" sz="1400" dirty="0" smtClean="0"/>
              <a:t>A purposeful but reasonable pace is used by most passengers who are focussed on finding the carriage where their reserved seat is located.  Few are looking in the windows for for available seats (although with an electronic display this would not be possible to discern)</a:t>
            </a:r>
          </a:p>
          <a:p>
            <a:pPr marL="285750" indent="-285750">
              <a:buFont typeface="Arial" charset="0"/>
              <a:buChar char="•"/>
            </a:pPr>
            <a:r>
              <a:rPr lang="en-US" sz="1400" dirty="0" smtClean="0"/>
              <a:t>Boarding at station which is not at the start of the journey can be more challenging </a:t>
            </a:r>
            <a:r>
              <a:rPr lang="mr-IN" sz="1400" dirty="0" smtClean="0"/>
              <a:t>–</a:t>
            </a:r>
            <a:r>
              <a:rPr lang="en-US" sz="1400" dirty="0" smtClean="0"/>
              <a:t> more time pressured and there may be no indication on the platform or through announcements where it is that you need to stand to find a seat or particular service (</a:t>
            </a:r>
            <a:r>
              <a:rPr lang="en-US" sz="1400" dirty="0" err="1" smtClean="0"/>
              <a:t>ie</a:t>
            </a:r>
            <a:r>
              <a:rPr lang="en-US" sz="1400" dirty="0" smtClean="0"/>
              <a:t> disabled carriage)</a:t>
            </a:r>
          </a:p>
          <a:p>
            <a:pPr marL="285750" indent="-285750">
              <a:buFont typeface="Arial" charset="0"/>
              <a:buChar char="•"/>
            </a:pPr>
            <a:r>
              <a:rPr lang="en-US" sz="1400" dirty="0" smtClean="0"/>
              <a:t>Those who have mobility issues can find boarding more tricky </a:t>
            </a:r>
            <a:r>
              <a:rPr lang="mr-IN" sz="1400" dirty="0" smtClean="0"/>
              <a:t>–</a:t>
            </a:r>
            <a:r>
              <a:rPr lang="en-US" sz="1400" dirty="0" smtClean="0"/>
              <a:t> they are concerned about holding people up, of making a ’traffic jam’ but it could also be a concern </a:t>
            </a:r>
            <a:r>
              <a:rPr lang="mr-IN" sz="1400" dirty="0" smtClean="0"/>
              <a:t>–</a:t>
            </a:r>
            <a:r>
              <a:rPr lang="en-US" sz="1400" dirty="0" smtClean="0"/>
              <a:t> for example getting knocked or falling over</a:t>
            </a:r>
          </a:p>
          <a:p>
            <a:pPr marL="285750" indent="-285750">
              <a:buFont typeface="Arial" charset="0"/>
              <a:buChar char="•"/>
            </a:pPr>
            <a:r>
              <a:rPr lang="en-US" sz="1400" dirty="0" smtClean="0"/>
              <a:t>People may need help in getting bags lifted onto train. </a:t>
            </a:r>
          </a:p>
          <a:p>
            <a:pPr marL="285750" indent="-285750">
              <a:buFont typeface="Arial" charset="0"/>
              <a:buChar char="•"/>
            </a:pPr>
            <a:r>
              <a:rPr lang="en-US" sz="1400" dirty="0" smtClean="0"/>
              <a:t>DISEMBARKING: People with luggage tend to start getting their belongings together in good time before the station is announced and retrieve their luggage </a:t>
            </a:r>
            <a:r>
              <a:rPr lang="mr-IN" sz="1400" dirty="0" smtClean="0"/>
              <a:t>–</a:t>
            </a:r>
            <a:r>
              <a:rPr lang="en-US" sz="1400" dirty="0" smtClean="0"/>
              <a:t> they might wait in the vestibule</a:t>
            </a:r>
          </a:p>
          <a:p>
            <a:pPr marL="285750" indent="-285750">
              <a:buFont typeface="Arial" charset="0"/>
              <a:buChar char="•"/>
            </a:pPr>
            <a:endParaRPr lang="en-US" sz="1400" dirty="0"/>
          </a:p>
        </p:txBody>
      </p:sp>
      <p:sp>
        <p:nvSpPr>
          <p:cNvPr id="7" name="Oval 6"/>
          <p:cNvSpPr/>
          <p:nvPr/>
        </p:nvSpPr>
        <p:spPr>
          <a:xfrm>
            <a:off x="927645" y="3034450"/>
            <a:ext cx="1123405" cy="110598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TextBox 7"/>
          <p:cNvSpPr txBox="1"/>
          <p:nvPr/>
        </p:nvSpPr>
        <p:spPr>
          <a:xfrm>
            <a:off x="516704" y="3469608"/>
            <a:ext cx="409303" cy="369332"/>
          </a:xfrm>
          <a:prstGeom prst="rect">
            <a:avLst/>
          </a:prstGeom>
          <a:noFill/>
        </p:spPr>
        <p:txBody>
          <a:bodyPr wrap="square" rtlCol="0">
            <a:spAutoFit/>
          </a:bodyPr>
          <a:lstStyle/>
          <a:p>
            <a:r>
              <a:rPr lang="en-US" dirty="0">
                <a:solidFill>
                  <a:schemeClr val="tx1">
                    <a:lumMod val="65000"/>
                    <a:lumOff val="35000"/>
                  </a:schemeClr>
                </a:solidFill>
              </a:rPr>
              <a:t>8</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190" y="3125675"/>
            <a:ext cx="383664" cy="383664"/>
          </a:xfrm>
          <a:prstGeom prst="rect">
            <a:avLst/>
          </a:prstGeom>
        </p:spPr>
      </p:pic>
      <p:sp>
        <p:nvSpPr>
          <p:cNvPr id="11" name="TextBox 10"/>
          <p:cNvSpPr txBox="1"/>
          <p:nvPr/>
        </p:nvSpPr>
        <p:spPr>
          <a:xfrm>
            <a:off x="776740" y="3315720"/>
            <a:ext cx="1387930" cy="523220"/>
          </a:xfrm>
          <a:prstGeom prst="rect">
            <a:avLst/>
          </a:prstGeom>
          <a:noFill/>
        </p:spPr>
        <p:txBody>
          <a:bodyPr wrap="square" rtlCol="0">
            <a:spAutoFit/>
          </a:bodyPr>
          <a:lstStyle/>
          <a:p>
            <a:pPr algn="ctr"/>
            <a:r>
              <a:rPr lang="en-US" sz="1400" b="1" smtClean="0">
                <a:solidFill>
                  <a:schemeClr val="bg1"/>
                </a:solidFill>
              </a:rPr>
              <a:t>Disem</a:t>
            </a:r>
            <a:r>
              <a:rPr lang="en-US" sz="1400" b="1" dirty="0" smtClean="0">
                <a:solidFill>
                  <a:schemeClr val="bg1"/>
                </a:solidFill>
              </a:rPr>
              <a:t>-barking</a:t>
            </a:r>
            <a:endParaRPr lang="en-US" sz="1400" b="1" dirty="0">
              <a:solidFill>
                <a:schemeClr val="bg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526" y="1404181"/>
            <a:ext cx="410657" cy="410657"/>
          </a:xfrm>
          <a:prstGeom prst="rect">
            <a:avLst/>
          </a:prstGeom>
        </p:spPr>
      </p:pic>
      <p:cxnSp>
        <p:nvCxnSpPr>
          <p:cNvPr id="13" name="Straight Arrow Connector 12"/>
          <p:cNvCxnSpPr/>
          <p:nvPr/>
        </p:nvCxnSpPr>
        <p:spPr>
          <a:xfrm flipH="1">
            <a:off x="1423769" y="2469578"/>
            <a:ext cx="7984" cy="4455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61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1098917" y="1611709"/>
            <a:ext cx="1123405" cy="1105988"/>
          </a:xfrm>
          <a:prstGeom prst="ellipse">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 name="TextBox 20"/>
          <p:cNvSpPr txBox="1"/>
          <p:nvPr/>
        </p:nvSpPr>
        <p:spPr>
          <a:xfrm>
            <a:off x="1041220" y="1689568"/>
            <a:ext cx="1260566" cy="954107"/>
          </a:xfrm>
          <a:prstGeom prst="rect">
            <a:avLst/>
          </a:prstGeom>
          <a:noFill/>
        </p:spPr>
        <p:txBody>
          <a:bodyPr wrap="square" rtlCol="0">
            <a:spAutoFit/>
          </a:bodyPr>
          <a:lstStyle/>
          <a:p>
            <a:pPr algn="ctr"/>
            <a:r>
              <a:rPr lang="en-US" sz="1400" b="1" smtClean="0">
                <a:solidFill>
                  <a:schemeClr val="bg1"/>
                </a:solidFill>
              </a:rPr>
              <a:t>Finding a seat &amp; storing luggage </a:t>
            </a:r>
            <a:endParaRPr lang="en-US" sz="1400" b="1" dirty="0">
              <a:solidFill>
                <a:schemeClr val="bg1"/>
              </a:solidFill>
            </a:endParaRPr>
          </a:p>
        </p:txBody>
      </p:sp>
      <p:sp>
        <p:nvSpPr>
          <p:cNvPr id="24" name="Title 1"/>
          <p:cNvSpPr>
            <a:spLocks noGrp="1"/>
          </p:cNvSpPr>
          <p:nvPr>
            <p:ph type="title"/>
          </p:nvPr>
        </p:nvSpPr>
        <p:spPr>
          <a:xfrm>
            <a:off x="457200" y="255601"/>
            <a:ext cx="8229600" cy="922337"/>
          </a:xfrm>
        </p:spPr>
        <p:txBody>
          <a:bodyPr/>
          <a:lstStyle/>
          <a:p>
            <a:r>
              <a:rPr lang="en-GB" sz="2400" dirty="0" smtClean="0"/>
              <a:t>Finding a seat is key and place for luggage mostly secondary to that</a:t>
            </a:r>
            <a:endParaRPr lang="en-US" sz="2400" dirty="0"/>
          </a:p>
        </p:txBody>
      </p:sp>
      <p:sp>
        <p:nvSpPr>
          <p:cNvPr id="43" name="TextBox 42"/>
          <p:cNvSpPr txBox="1"/>
          <p:nvPr/>
        </p:nvSpPr>
        <p:spPr>
          <a:xfrm>
            <a:off x="754900" y="2130191"/>
            <a:ext cx="409303" cy="369332"/>
          </a:xfrm>
          <a:prstGeom prst="rect">
            <a:avLst/>
          </a:prstGeom>
          <a:noFill/>
        </p:spPr>
        <p:txBody>
          <a:bodyPr wrap="square" rtlCol="0">
            <a:spAutoFit/>
          </a:bodyPr>
          <a:lstStyle/>
          <a:p>
            <a:r>
              <a:rPr lang="en-US" dirty="0">
                <a:solidFill>
                  <a:schemeClr val="tx1">
                    <a:lumMod val="65000"/>
                    <a:lumOff val="35000"/>
                  </a:schemeClr>
                </a:solidFill>
              </a:rPr>
              <a:t>6</a:t>
            </a:r>
          </a:p>
        </p:txBody>
      </p:sp>
      <p:sp>
        <p:nvSpPr>
          <p:cNvPr id="37" name="TextBox 36"/>
          <p:cNvSpPr txBox="1"/>
          <p:nvPr/>
        </p:nvSpPr>
        <p:spPr>
          <a:xfrm>
            <a:off x="2301786" y="1497979"/>
            <a:ext cx="6385015" cy="4185761"/>
          </a:xfrm>
          <a:prstGeom prst="rect">
            <a:avLst/>
          </a:prstGeom>
          <a:noFill/>
        </p:spPr>
        <p:txBody>
          <a:bodyPr wrap="square" rtlCol="0">
            <a:spAutoFit/>
          </a:bodyPr>
          <a:lstStyle/>
          <a:p>
            <a:pPr marL="285750" indent="-285750">
              <a:buFont typeface="Arial" charset="0"/>
              <a:buChar char="•"/>
            </a:pPr>
            <a:r>
              <a:rPr lang="en-GB" sz="1400" dirty="0" smtClean="0"/>
              <a:t>Finding a seat is the absolutely key priority for all those who are boarding. There might be some anxiety around if someone is sitting in their reserved seat, or if no reserved seat and a busy service, finding a seat at all</a:t>
            </a:r>
          </a:p>
          <a:p>
            <a:pPr marL="742950" lvl="1" indent="-285750">
              <a:buFont typeface="Arial" charset="0"/>
              <a:buChar char="•"/>
            </a:pPr>
            <a:r>
              <a:rPr lang="en-GB" sz="1400" dirty="0" smtClean="0"/>
              <a:t>Where to place bags is the second priority.  OR couples or groups may work in a team to do both ‘jobs’ simultaneously</a:t>
            </a:r>
          </a:p>
          <a:p>
            <a:pPr marL="742950" lvl="1" indent="-285750">
              <a:buFont typeface="Arial" charset="0"/>
              <a:buChar char="•"/>
            </a:pPr>
            <a:r>
              <a:rPr lang="en-GB" sz="1400" dirty="0" smtClean="0"/>
              <a:t>People may place their bag in the luggage rack and return for it once they have found their seat if it can be stored over head</a:t>
            </a:r>
          </a:p>
          <a:p>
            <a:pPr marL="285750" indent="-285750">
              <a:buFont typeface="Arial" charset="0"/>
              <a:buChar char="•"/>
            </a:pPr>
            <a:r>
              <a:rPr lang="en-GB" sz="1400" dirty="0" smtClean="0"/>
              <a:t>Those with no reserved seat might check for unreserved carriage or get on and walk through the train until they find one </a:t>
            </a:r>
          </a:p>
          <a:p>
            <a:pPr marL="285750" indent="-285750">
              <a:buFont typeface="Arial" charset="0"/>
              <a:buChar char="•"/>
            </a:pPr>
            <a:r>
              <a:rPr lang="en-GB" sz="1400" dirty="0" smtClean="0"/>
              <a:t>People with reserved seats tend to stick in them </a:t>
            </a:r>
            <a:r>
              <a:rPr lang="mr-IN" sz="1400" dirty="0" smtClean="0"/>
              <a:t>–</a:t>
            </a:r>
            <a:r>
              <a:rPr lang="en-GB" sz="1400" dirty="0" smtClean="0"/>
              <a:t> and say they would do so even if a quieter carriage was available</a:t>
            </a:r>
          </a:p>
          <a:p>
            <a:pPr marL="285750" indent="-285750">
              <a:buFont typeface="Arial" charset="0"/>
              <a:buChar char="•"/>
            </a:pPr>
            <a:r>
              <a:rPr lang="en-GB" sz="1400" dirty="0" smtClean="0"/>
              <a:t>Where there are a lot of passengers boarding at once there is a bit of ‘chat’ ’are you going that way’ ‘good luck with that [pointing at bag]’.  A general sense of tolerance, patience and cooperation</a:t>
            </a:r>
          </a:p>
          <a:p>
            <a:pPr marL="742950" lvl="1" indent="-285750">
              <a:buFont typeface="Arial" charset="0"/>
              <a:buChar char="•"/>
            </a:pPr>
            <a:r>
              <a:rPr lang="en-GB" sz="1400" dirty="0" smtClean="0"/>
              <a:t>Although those having difficulty finding a place to store their bag can be visibly stressed/ frustrated.  They might have to hop and off the train</a:t>
            </a:r>
          </a:p>
          <a:p>
            <a:pPr marL="285750" indent="-285750">
              <a:buFont typeface="Arial" charset="0"/>
              <a:buChar char="•"/>
            </a:pPr>
            <a:r>
              <a:rPr lang="en-GB" sz="1400" dirty="0" smtClean="0"/>
              <a:t>Process can be fraught but it is acknowledged it is soon forgotten</a:t>
            </a:r>
            <a:endParaRPr lang="en-US" sz="1400" dirty="0" smtClean="0"/>
          </a:p>
          <a:p>
            <a:pPr marL="285750" indent="-285750">
              <a:buFont typeface="Arial" charset="0"/>
              <a:buChar char="•"/>
            </a:pPr>
            <a:endParaRPr lang="en-US"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258" y="1597119"/>
            <a:ext cx="503945" cy="503945"/>
          </a:xfrm>
          <a:prstGeom prst="rect">
            <a:avLst/>
          </a:prstGeom>
        </p:spPr>
      </p:pic>
    </p:spTree>
    <p:extLst>
      <p:ext uri="{BB962C8B-B14F-4D97-AF65-F5344CB8AC3E}">
        <p14:creationId xmlns:p14="http://schemas.microsoft.com/office/powerpoint/2010/main" val="182528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1561887"/>
            <a:ext cx="8229600" cy="2001709"/>
          </a:xfrm>
        </p:spPr>
        <p:txBody>
          <a:bodyPr/>
          <a:lstStyle/>
          <a:p>
            <a:r>
              <a:rPr lang="en-GB" dirty="0" smtClean="0"/>
              <a:t>Luggage Count</a:t>
            </a:r>
            <a:br>
              <a:rPr lang="en-GB" dirty="0" smtClean="0"/>
            </a:br>
            <a:r>
              <a:rPr lang="en-GB" dirty="0" smtClean="0"/>
              <a:t/>
            </a:r>
            <a:br>
              <a:rPr lang="en-GB" dirty="0" smtClean="0"/>
            </a:br>
            <a:r>
              <a:rPr lang="en-GB" dirty="0" smtClean="0"/>
              <a:t>Quantitative Research</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26260" y="3229111"/>
            <a:ext cx="2440102" cy="244010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6362" y="4320975"/>
            <a:ext cx="1850570" cy="1850570"/>
          </a:xfrm>
          <a:prstGeom prst="rect">
            <a:avLst/>
          </a:prstGeom>
        </p:spPr>
      </p:pic>
    </p:spTree>
    <p:extLst>
      <p:ext uri="{BB962C8B-B14F-4D97-AF65-F5344CB8AC3E}">
        <p14:creationId xmlns:p14="http://schemas.microsoft.com/office/powerpoint/2010/main" val="11710139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1036321" y="1537072"/>
            <a:ext cx="1123405" cy="110598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 name="TextBox 21"/>
          <p:cNvSpPr txBox="1"/>
          <p:nvPr/>
        </p:nvSpPr>
        <p:spPr>
          <a:xfrm>
            <a:off x="904058" y="1902335"/>
            <a:ext cx="1387930" cy="307777"/>
          </a:xfrm>
          <a:prstGeom prst="rect">
            <a:avLst/>
          </a:prstGeom>
          <a:noFill/>
        </p:spPr>
        <p:txBody>
          <a:bodyPr wrap="square" rtlCol="0">
            <a:spAutoFit/>
          </a:bodyPr>
          <a:lstStyle/>
          <a:p>
            <a:pPr algn="ctr"/>
            <a:r>
              <a:rPr lang="en-US" sz="1400" b="1" smtClean="0">
                <a:solidFill>
                  <a:srgbClr val="7F7F7F"/>
                </a:solidFill>
              </a:rPr>
              <a:t>Journey</a:t>
            </a:r>
            <a:endParaRPr lang="en-US" sz="1400" b="1" dirty="0">
              <a:solidFill>
                <a:srgbClr val="7F7F7F"/>
              </a:solidFill>
            </a:endParaRPr>
          </a:p>
        </p:txBody>
      </p:sp>
      <p:sp>
        <p:nvSpPr>
          <p:cNvPr id="24" name="Title 1"/>
          <p:cNvSpPr>
            <a:spLocks noGrp="1"/>
          </p:cNvSpPr>
          <p:nvPr>
            <p:ph type="title"/>
          </p:nvPr>
        </p:nvSpPr>
        <p:spPr>
          <a:xfrm>
            <a:off x="457200" y="255601"/>
            <a:ext cx="8229600" cy="922337"/>
          </a:xfrm>
        </p:spPr>
        <p:txBody>
          <a:bodyPr/>
          <a:lstStyle/>
          <a:p>
            <a:r>
              <a:rPr lang="en-GB" sz="2400" dirty="0" smtClean="0"/>
              <a:t>During the journey ensuring luggage is safe is key although some are happy to put at the back of their mind</a:t>
            </a:r>
            <a:endParaRPr lang="en-US" sz="2400" dirty="0"/>
          </a:p>
        </p:txBody>
      </p:sp>
      <p:sp>
        <p:nvSpPr>
          <p:cNvPr id="44" name="TextBox 43"/>
          <p:cNvSpPr txBox="1"/>
          <p:nvPr/>
        </p:nvSpPr>
        <p:spPr>
          <a:xfrm>
            <a:off x="643138" y="2025446"/>
            <a:ext cx="409303" cy="369332"/>
          </a:xfrm>
          <a:prstGeom prst="rect">
            <a:avLst/>
          </a:prstGeom>
          <a:noFill/>
        </p:spPr>
        <p:txBody>
          <a:bodyPr wrap="square" rtlCol="0">
            <a:spAutoFit/>
          </a:bodyPr>
          <a:lstStyle/>
          <a:p>
            <a:r>
              <a:rPr lang="en-US" dirty="0">
                <a:solidFill>
                  <a:schemeClr val="tx1">
                    <a:lumMod val="65000"/>
                    <a:lumOff val="35000"/>
                  </a:schemeClr>
                </a:solidFill>
              </a:rPr>
              <a:t>8</a:t>
            </a:r>
          </a:p>
        </p:txBody>
      </p:sp>
      <p:sp>
        <p:nvSpPr>
          <p:cNvPr id="34" name="TextBox 33"/>
          <p:cNvSpPr txBox="1"/>
          <p:nvPr/>
        </p:nvSpPr>
        <p:spPr>
          <a:xfrm>
            <a:off x="2159726" y="1260478"/>
            <a:ext cx="6412322" cy="5693866"/>
          </a:xfrm>
          <a:prstGeom prst="rect">
            <a:avLst/>
          </a:prstGeom>
          <a:noFill/>
        </p:spPr>
        <p:txBody>
          <a:bodyPr wrap="square" rtlCol="0">
            <a:spAutoFit/>
          </a:bodyPr>
          <a:lstStyle/>
          <a:p>
            <a:pPr marL="285750" indent="-285750">
              <a:buFont typeface="Arial" charset="0"/>
              <a:buChar char="•"/>
            </a:pPr>
            <a:r>
              <a:rPr lang="en-GB" sz="1400" dirty="0" smtClean="0"/>
              <a:t>Most people divide any luggage into a ‘day bag’ with what they need for their journey and the larger bag which once stored is not returned to other than to check it is still ‘there’ if this is a concern.  Valuables such as laptops are often removed if they have been stored in the larger bag</a:t>
            </a:r>
          </a:p>
          <a:p>
            <a:pPr marL="285750" indent="-285750">
              <a:buFont typeface="Arial" charset="0"/>
              <a:buChar char="•"/>
            </a:pPr>
            <a:r>
              <a:rPr lang="en-GB" sz="1400" dirty="0" smtClean="0"/>
              <a:t>Those who were regular train users (or commuters) that had experienced travelling on services with luggage were generally understanding about the issues it could cause </a:t>
            </a:r>
            <a:r>
              <a:rPr lang="mr-IN" sz="1400" dirty="0" smtClean="0"/>
              <a:t>–</a:t>
            </a:r>
            <a:r>
              <a:rPr lang="en-GB" sz="1400" dirty="0" smtClean="0"/>
              <a:t> being knocked, having to help people, having bags in aisles/ by doors.  In most instances the issue for them was that the train was ’busy’ and not the luggage itself </a:t>
            </a:r>
            <a:r>
              <a:rPr lang="mr-IN" sz="1400" dirty="0" smtClean="0"/>
              <a:t>–</a:t>
            </a:r>
            <a:r>
              <a:rPr lang="en-GB" sz="1400" dirty="0" smtClean="0"/>
              <a:t> although some did mention more anti-social behaviours such as storing bags on seats and suggested some gentle education might be useful as well as more storage available</a:t>
            </a:r>
          </a:p>
          <a:p>
            <a:pPr marL="285750" indent="-285750">
              <a:buFont typeface="Arial" charset="0"/>
              <a:buChar char="•"/>
            </a:pPr>
            <a:r>
              <a:rPr lang="en-GB" sz="1400" dirty="0" smtClean="0"/>
              <a:t>Generally once a seat has been located and any luggage stored there is not a great appetite to move.   </a:t>
            </a:r>
          </a:p>
          <a:p>
            <a:pPr marL="742950" lvl="1" indent="-285750">
              <a:buFont typeface="Arial" charset="0"/>
              <a:buChar char="•"/>
            </a:pPr>
            <a:r>
              <a:rPr lang="en-GB" sz="1400" dirty="0" smtClean="0"/>
              <a:t>A barrier for those with luggage on busy services will be physically getting through the train (as vestibules can get blocked with those standing)</a:t>
            </a:r>
          </a:p>
          <a:p>
            <a:pPr marL="742950" lvl="1" indent="-285750">
              <a:buFont typeface="Arial" charset="0"/>
              <a:buChar char="•"/>
            </a:pPr>
            <a:r>
              <a:rPr lang="en-GB" sz="1400" dirty="0" smtClean="0"/>
              <a:t>There is also a feeling that moving through the train with luggage is in itself a difficult proposition and something to be avoided</a:t>
            </a:r>
          </a:p>
          <a:p>
            <a:pPr marL="742950" lvl="1" indent="-285750">
              <a:buFont typeface="Arial" charset="0"/>
              <a:buChar char="•"/>
            </a:pPr>
            <a:r>
              <a:rPr lang="en-GB" sz="1400" dirty="0" smtClean="0"/>
              <a:t>An anxiety that the seat you have taken will be gone if you return</a:t>
            </a:r>
          </a:p>
          <a:p>
            <a:pPr marL="285750" indent="-285750">
              <a:buFont typeface="Arial" charset="0"/>
              <a:buChar char="•"/>
            </a:pPr>
            <a:r>
              <a:rPr lang="en-GB" sz="1400" dirty="0" smtClean="0"/>
              <a:t>This lack of mobility can mean that people could be ‘stuck’ in a carriage that they have boarded even if there are seats elsewhere</a:t>
            </a:r>
          </a:p>
          <a:p>
            <a:pPr marL="285750" indent="-285750">
              <a:buFont typeface="Arial" charset="0"/>
              <a:buChar char="•"/>
            </a:pPr>
            <a:r>
              <a:rPr lang="en-GB" sz="1400" dirty="0" smtClean="0"/>
              <a:t>Sometimes people may re-store bags </a:t>
            </a:r>
            <a:r>
              <a:rPr lang="mr-IN" sz="1400" dirty="0" smtClean="0"/>
              <a:t>–</a:t>
            </a:r>
            <a:r>
              <a:rPr lang="en-GB" sz="1400" dirty="0"/>
              <a:t> </a:t>
            </a:r>
            <a:r>
              <a:rPr lang="en-GB" sz="1400" dirty="0" smtClean="0"/>
              <a:t>so for example if they see that a bag on the rack could be stored above them</a:t>
            </a:r>
          </a:p>
          <a:p>
            <a:pPr marL="285750" indent="-285750">
              <a:buFont typeface="Arial" charset="0"/>
              <a:buChar char="•"/>
            </a:pPr>
            <a:endParaRPr lang="en-US" sz="1400" dirty="0" smtClean="0"/>
          </a:p>
          <a:p>
            <a:pPr marL="285750" indent="-285750">
              <a:buFont typeface="Arial" charset="0"/>
              <a:buChar char="•"/>
            </a:pPr>
            <a:endParaRPr lang="en-US"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16615" y="1537072"/>
            <a:ext cx="435826" cy="435826"/>
          </a:xfrm>
          <a:prstGeom prst="rect">
            <a:avLst/>
          </a:prstGeom>
        </p:spPr>
      </p:pic>
    </p:spTree>
    <p:extLst>
      <p:ext uri="{BB962C8B-B14F-4D97-AF65-F5344CB8AC3E}">
        <p14:creationId xmlns:p14="http://schemas.microsoft.com/office/powerpoint/2010/main" val="451689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xfrm>
            <a:off x="457200" y="255601"/>
            <a:ext cx="8229600" cy="922337"/>
          </a:xfrm>
        </p:spPr>
        <p:txBody>
          <a:bodyPr/>
          <a:lstStyle/>
          <a:p>
            <a:r>
              <a:rPr lang="en-GB" sz="2400" dirty="0" smtClean="0"/>
              <a:t>Issues with luggage during the journey observed and fed back</a:t>
            </a:r>
            <a:endParaRPr lang="en-US" sz="2400" dirty="0"/>
          </a:p>
        </p:txBody>
      </p:sp>
      <p:sp>
        <p:nvSpPr>
          <p:cNvPr id="37" name="TextBox 36"/>
          <p:cNvSpPr txBox="1"/>
          <p:nvPr/>
        </p:nvSpPr>
        <p:spPr>
          <a:xfrm>
            <a:off x="2051049" y="1593543"/>
            <a:ext cx="5891167" cy="4401205"/>
          </a:xfrm>
          <a:prstGeom prst="rect">
            <a:avLst/>
          </a:prstGeom>
          <a:noFill/>
        </p:spPr>
        <p:txBody>
          <a:bodyPr wrap="square" rtlCol="0">
            <a:spAutoFit/>
          </a:bodyPr>
          <a:lstStyle/>
          <a:p>
            <a:pPr marL="285750" indent="-285750">
              <a:buFont typeface="Arial" charset="0"/>
              <a:buChar char="•"/>
            </a:pPr>
            <a:r>
              <a:rPr lang="en-GB" sz="1400" dirty="0" smtClean="0"/>
              <a:t>Larger/ odd sized/ backpacks are more </a:t>
            </a:r>
            <a:r>
              <a:rPr lang="en-GB" sz="1400" b="1" dirty="0" smtClean="0"/>
              <a:t>difficult to place in racks </a:t>
            </a:r>
            <a:r>
              <a:rPr lang="en-GB" sz="1400" dirty="0" smtClean="0"/>
              <a:t>and cannot be stored over head</a:t>
            </a:r>
          </a:p>
          <a:p>
            <a:pPr marL="285750" indent="-285750">
              <a:buFont typeface="Arial" charset="0"/>
              <a:buChar char="•"/>
            </a:pPr>
            <a:r>
              <a:rPr lang="en-GB" sz="1400" b="1" dirty="0" smtClean="0"/>
              <a:t>Having to store bags away from seat </a:t>
            </a:r>
            <a:r>
              <a:rPr lang="en-GB" sz="1400" dirty="0" smtClean="0"/>
              <a:t>can be stressful or simply impossible to bear so people might have very big bags on their laps or under tables, or stand next to them</a:t>
            </a:r>
          </a:p>
          <a:p>
            <a:pPr marL="285750" indent="-285750">
              <a:buFont typeface="Arial" charset="0"/>
              <a:buChar char="•"/>
            </a:pPr>
            <a:r>
              <a:rPr lang="en-GB" sz="1400" dirty="0"/>
              <a:t>Having to store luggage where can’t see it and then </a:t>
            </a:r>
            <a:r>
              <a:rPr lang="en-GB" sz="1400" b="1" dirty="0"/>
              <a:t>needing to check it </a:t>
            </a:r>
            <a:r>
              <a:rPr lang="en-GB" sz="1400" dirty="0"/>
              <a:t>at regular intervals/ feeling anxious</a:t>
            </a:r>
            <a:endParaRPr lang="en-US" sz="1400" dirty="0"/>
          </a:p>
          <a:p>
            <a:pPr marL="285750" indent="-285750">
              <a:buFont typeface="Arial" charset="0"/>
              <a:buChar char="•"/>
            </a:pPr>
            <a:r>
              <a:rPr lang="en-GB" sz="1400" dirty="0" smtClean="0"/>
              <a:t>Juggling different items whilst blocking doors and gangways can feel </a:t>
            </a:r>
            <a:r>
              <a:rPr lang="en-GB" sz="1400" b="1" dirty="0" smtClean="0"/>
              <a:t>very pressured </a:t>
            </a:r>
            <a:r>
              <a:rPr lang="mr-IN" sz="1400" dirty="0" smtClean="0"/>
              <a:t>–</a:t>
            </a:r>
            <a:r>
              <a:rPr lang="en-GB" sz="1400" dirty="0" smtClean="0"/>
              <a:t> although this feeling might fade once bags are then stored and the passenger is seated</a:t>
            </a:r>
          </a:p>
          <a:p>
            <a:pPr marL="285750" indent="-285750">
              <a:buFont typeface="Arial" charset="0"/>
              <a:buChar char="•"/>
            </a:pPr>
            <a:r>
              <a:rPr lang="en-GB" sz="1400" dirty="0" smtClean="0"/>
              <a:t>Walking through the train with luggage </a:t>
            </a:r>
            <a:r>
              <a:rPr lang="mr-IN" sz="1400" dirty="0" smtClean="0"/>
              <a:t>–</a:t>
            </a:r>
            <a:r>
              <a:rPr lang="en-GB" sz="1400" dirty="0" smtClean="0"/>
              <a:t> for some out of the question because they can’t wheel their case, and generally thought to be tricky and to cause issues with banging into other people</a:t>
            </a:r>
          </a:p>
          <a:p>
            <a:pPr marL="285750" indent="-285750">
              <a:buFont typeface="Arial" charset="0"/>
              <a:buChar char="•"/>
            </a:pPr>
            <a:r>
              <a:rPr lang="en-GB" sz="1400" dirty="0" smtClean="0"/>
              <a:t>Having to </a:t>
            </a:r>
            <a:r>
              <a:rPr lang="en-GB" sz="1400" b="1" dirty="0" smtClean="0"/>
              <a:t>lift bags </a:t>
            </a:r>
            <a:r>
              <a:rPr lang="en-GB" sz="1400" dirty="0" smtClean="0"/>
              <a:t>to store them </a:t>
            </a:r>
            <a:r>
              <a:rPr lang="mr-IN" sz="1400" dirty="0" smtClean="0"/>
              <a:t>–</a:t>
            </a:r>
            <a:r>
              <a:rPr lang="en-GB" sz="1400" dirty="0" smtClean="0"/>
              <a:t> some can’t reach or can’t lift bags</a:t>
            </a:r>
          </a:p>
          <a:p>
            <a:pPr marL="285750" indent="-285750">
              <a:buFont typeface="Arial" charset="0"/>
              <a:buChar char="•"/>
            </a:pPr>
            <a:r>
              <a:rPr lang="en-GB" sz="1400" dirty="0" smtClean="0"/>
              <a:t>Finding somewhere to sit and store bags but being in a reserved seat so having the potential for someone to claim it and have to move</a:t>
            </a:r>
          </a:p>
          <a:p>
            <a:pPr marL="285750" indent="-285750">
              <a:buFont typeface="Arial" charset="0"/>
              <a:buChar char="•"/>
            </a:pPr>
            <a:r>
              <a:rPr lang="en-GB" sz="1400" dirty="0" smtClean="0"/>
              <a:t>Having mobility issues adds difficulty to the above</a:t>
            </a:r>
          </a:p>
          <a:p>
            <a:pPr marL="285750" indent="-285750">
              <a:buFont typeface="Arial" charset="0"/>
              <a:buChar char="•"/>
            </a:pPr>
            <a:r>
              <a:rPr lang="en-GB" sz="1400" dirty="0" smtClean="0"/>
              <a:t>Getting to the station and on to train where there are crowds</a:t>
            </a:r>
          </a:p>
          <a:p>
            <a:pPr marL="285750" indent="-285750">
              <a:buFont typeface="Arial" charset="0"/>
              <a:buChar char="•"/>
            </a:pPr>
            <a:endParaRPr lang="en-US"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5653" y="1454573"/>
            <a:ext cx="1336766" cy="1336766"/>
          </a:xfrm>
          <a:prstGeom prst="rect">
            <a:avLst/>
          </a:prstGeom>
        </p:spPr>
      </p:pic>
    </p:spTree>
    <p:extLst>
      <p:ext uri="{BB962C8B-B14F-4D97-AF65-F5344CB8AC3E}">
        <p14:creationId xmlns:p14="http://schemas.microsoft.com/office/powerpoint/2010/main" val="1079254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1561887"/>
            <a:ext cx="8229600" cy="922337"/>
          </a:xfrm>
        </p:spPr>
        <p:txBody>
          <a:bodyPr/>
          <a:lstStyle/>
          <a:p>
            <a:r>
              <a:rPr lang="en-GB" dirty="0" smtClean="0"/>
              <a:t>Traveller types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6977" y="3084239"/>
            <a:ext cx="2764971" cy="276497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53153" y="3544386"/>
            <a:ext cx="1844675" cy="184467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71551" y="3444608"/>
            <a:ext cx="1859279" cy="185927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92832" y="3544386"/>
            <a:ext cx="1844675" cy="1844675"/>
          </a:xfrm>
          <a:prstGeom prst="rect">
            <a:avLst/>
          </a:prstGeom>
        </p:spPr>
      </p:pic>
    </p:spTree>
    <p:extLst>
      <p:ext uri="{BB962C8B-B14F-4D97-AF65-F5344CB8AC3E}">
        <p14:creationId xmlns:p14="http://schemas.microsoft.com/office/powerpoint/2010/main" val="1045944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39" y="1930807"/>
            <a:ext cx="1284434" cy="922337"/>
          </a:xfrm>
        </p:spPr>
        <p:txBody>
          <a:bodyPr/>
          <a:lstStyle/>
          <a:p>
            <a:r>
              <a:rPr lang="en-GB" sz="1800" dirty="0" smtClean="0"/>
              <a:t>Pragmatic</a:t>
            </a:r>
            <a:endParaRPr lang="en-US"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6977" y="3084239"/>
            <a:ext cx="2764971" cy="276497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53153" y="3544386"/>
            <a:ext cx="1844675" cy="184467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71551" y="3444608"/>
            <a:ext cx="1859279" cy="185927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92832" y="3544386"/>
            <a:ext cx="1844675" cy="1844675"/>
          </a:xfrm>
          <a:prstGeom prst="rect">
            <a:avLst/>
          </a:prstGeom>
        </p:spPr>
      </p:pic>
      <p:sp>
        <p:nvSpPr>
          <p:cNvPr id="7" name="Title 1"/>
          <p:cNvSpPr txBox="1">
            <a:spLocks/>
          </p:cNvSpPr>
          <p:nvPr/>
        </p:nvSpPr>
        <p:spPr bwMode="auto">
          <a:xfrm>
            <a:off x="457200" y="255601"/>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They are not necessarily mutually exclusive but there are four different types of experiences to luggage amongst travellers</a:t>
            </a:r>
            <a:endParaRPr lang="en-US" sz="2400" kern="0" dirty="0"/>
          </a:p>
        </p:txBody>
      </p:sp>
      <p:sp>
        <p:nvSpPr>
          <p:cNvPr id="8" name="Title 1"/>
          <p:cNvSpPr txBox="1">
            <a:spLocks/>
          </p:cNvSpPr>
          <p:nvPr/>
        </p:nvSpPr>
        <p:spPr bwMode="auto">
          <a:xfrm>
            <a:off x="2954700" y="1949446"/>
            <a:ext cx="1078915"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1800" kern="0" dirty="0" smtClean="0"/>
              <a:t>Planner</a:t>
            </a:r>
            <a:endParaRPr lang="en-US" sz="1800" kern="0" dirty="0"/>
          </a:p>
        </p:txBody>
      </p:sp>
      <p:sp>
        <p:nvSpPr>
          <p:cNvPr id="9" name="Title 1"/>
          <p:cNvSpPr txBox="1">
            <a:spLocks/>
          </p:cNvSpPr>
          <p:nvPr/>
        </p:nvSpPr>
        <p:spPr bwMode="auto">
          <a:xfrm>
            <a:off x="4942751" y="1924594"/>
            <a:ext cx="1338408"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1800" kern="0" dirty="0" smtClean="0"/>
              <a:t>Teamwork</a:t>
            </a:r>
            <a:endParaRPr lang="en-US" sz="1800" kern="0" dirty="0"/>
          </a:p>
        </p:txBody>
      </p:sp>
      <p:sp>
        <p:nvSpPr>
          <p:cNvPr id="10" name="Title 1"/>
          <p:cNvSpPr txBox="1">
            <a:spLocks/>
          </p:cNvSpPr>
          <p:nvPr/>
        </p:nvSpPr>
        <p:spPr bwMode="auto">
          <a:xfrm>
            <a:off x="7089095" y="1937020"/>
            <a:ext cx="1079545"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1800" kern="0" dirty="0" smtClean="0"/>
              <a:t>Anxious</a:t>
            </a:r>
            <a:endParaRPr lang="en-US" sz="1800" kern="0" dirty="0"/>
          </a:p>
        </p:txBody>
      </p:sp>
    </p:spTree>
    <p:extLst>
      <p:ext uri="{BB962C8B-B14F-4D97-AF65-F5344CB8AC3E}">
        <p14:creationId xmlns:p14="http://schemas.microsoft.com/office/powerpoint/2010/main" val="1565723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1382644"/>
            <a:ext cx="8229600" cy="922337"/>
          </a:xfrm>
        </p:spPr>
        <p:txBody>
          <a:bodyPr/>
          <a:lstStyle/>
          <a:p>
            <a:r>
              <a:rPr lang="en-GB" sz="1800" smtClean="0"/>
              <a:t>Pragmatic</a:t>
            </a:r>
            <a:endParaRPr lang="en-US"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845" y="2452550"/>
            <a:ext cx="2764971" cy="2764971"/>
          </a:xfrm>
          <a:prstGeom prst="rect">
            <a:avLst/>
          </a:prstGeom>
        </p:spPr>
      </p:pic>
      <p:sp>
        <p:nvSpPr>
          <p:cNvPr id="7" name="Title 1"/>
          <p:cNvSpPr txBox="1">
            <a:spLocks/>
          </p:cNvSpPr>
          <p:nvPr/>
        </p:nvSpPr>
        <p:spPr bwMode="auto">
          <a:xfrm>
            <a:off x="457200" y="255601"/>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Pragmatic travellers will be looking for a seat (in the right place) and for somewhere close to store their bag but are adaptable</a:t>
            </a:r>
            <a:endParaRPr lang="en-US" sz="2400" kern="0" dirty="0"/>
          </a:p>
        </p:txBody>
      </p:sp>
      <p:sp>
        <p:nvSpPr>
          <p:cNvPr id="11" name="TextBox 10"/>
          <p:cNvSpPr txBox="1"/>
          <p:nvPr/>
        </p:nvSpPr>
        <p:spPr>
          <a:xfrm>
            <a:off x="2577737" y="1713886"/>
            <a:ext cx="6109063" cy="2031325"/>
          </a:xfrm>
          <a:prstGeom prst="rect">
            <a:avLst/>
          </a:prstGeom>
          <a:noFill/>
        </p:spPr>
        <p:txBody>
          <a:bodyPr wrap="square" rtlCol="0">
            <a:spAutoFit/>
          </a:bodyPr>
          <a:lstStyle/>
          <a:p>
            <a:pPr marL="285750" indent="-285750">
              <a:buFont typeface="Arial" charset="0"/>
              <a:buChar char="•"/>
            </a:pPr>
            <a:r>
              <a:rPr lang="en-US" sz="1400" dirty="0" smtClean="0"/>
              <a:t>They are adaptable </a:t>
            </a:r>
            <a:r>
              <a:rPr lang="mr-IN" sz="1400" dirty="0" smtClean="0"/>
              <a:t>–</a:t>
            </a:r>
            <a:r>
              <a:rPr lang="en-US" sz="1400" dirty="0" smtClean="0"/>
              <a:t> they might have an ideal scenario but have experienced when things have not gone this way and can ‘cope’</a:t>
            </a:r>
          </a:p>
          <a:p>
            <a:pPr marL="285750" indent="-285750">
              <a:buFont typeface="Arial" charset="0"/>
              <a:buChar char="•"/>
            </a:pPr>
            <a:r>
              <a:rPr lang="en-US" sz="1400" dirty="0" smtClean="0"/>
              <a:t>They won’t or can’t make a compromise on their journey based on comfort </a:t>
            </a:r>
            <a:r>
              <a:rPr lang="mr-IN" sz="1400" dirty="0" smtClean="0"/>
              <a:t>–</a:t>
            </a:r>
            <a:r>
              <a:rPr lang="en-US" sz="1400" dirty="0" smtClean="0"/>
              <a:t> they might experience difficult journeys</a:t>
            </a:r>
          </a:p>
          <a:p>
            <a:pPr marL="285750" indent="-285750">
              <a:buFont typeface="Arial" charset="0"/>
              <a:buChar char="•"/>
            </a:pPr>
            <a:r>
              <a:rPr lang="en-US" sz="1400" dirty="0" smtClean="0"/>
              <a:t>They might be more regular travellers</a:t>
            </a:r>
          </a:p>
          <a:p>
            <a:pPr marL="285750" indent="-285750">
              <a:buFont typeface="Arial" charset="0"/>
              <a:buChar char="•"/>
            </a:pPr>
            <a:r>
              <a:rPr lang="en-US" sz="1400" dirty="0" smtClean="0"/>
              <a:t>They would like to be able to see their bag </a:t>
            </a:r>
            <a:r>
              <a:rPr lang="mr-IN" sz="1400" dirty="0" smtClean="0"/>
              <a:t>–</a:t>
            </a:r>
            <a:r>
              <a:rPr lang="en-US" sz="1400" dirty="0" smtClean="0"/>
              <a:t> but value having a seat more.  If they are more ‘anxious’ they might check it periodically during the journey.  Others would be happy for it to be in a different carriage</a:t>
            </a:r>
          </a:p>
          <a:p>
            <a:pPr marL="285750" indent="-285750">
              <a:buFont typeface="Arial" charset="0"/>
              <a:buChar char="•"/>
            </a:pPr>
            <a:endParaRPr lang="en-US" sz="1400" dirty="0" smtClean="0"/>
          </a:p>
        </p:txBody>
      </p:sp>
      <p:sp>
        <p:nvSpPr>
          <p:cNvPr id="12" name="Rectangle 11"/>
          <p:cNvSpPr/>
          <p:nvPr/>
        </p:nvSpPr>
        <p:spPr>
          <a:xfrm>
            <a:off x="2351314" y="3718559"/>
            <a:ext cx="1976846" cy="104502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Regular travelling family who strongly preferred to have the ‘disabled’ space on FGW services as it meant that everyone could stay together       </a:t>
            </a:r>
            <a:endParaRPr lang="en-US" sz="1100" dirty="0"/>
          </a:p>
        </p:txBody>
      </p:sp>
      <p:sp>
        <p:nvSpPr>
          <p:cNvPr id="13" name="Rectangle 12"/>
          <p:cNvSpPr/>
          <p:nvPr/>
        </p:nvSpPr>
        <p:spPr>
          <a:xfrm>
            <a:off x="2351314" y="4911156"/>
            <a:ext cx="1976846" cy="104502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Multigenerational family travelling to airport from Newport with luggage to airport.  Had experienced standing during journey      </a:t>
            </a:r>
            <a:endParaRPr lang="en-US" sz="1100" dirty="0"/>
          </a:p>
        </p:txBody>
      </p:sp>
      <p:sp>
        <p:nvSpPr>
          <p:cNvPr id="14" name="Rectangle 13"/>
          <p:cNvSpPr/>
          <p:nvPr/>
        </p:nvSpPr>
        <p:spPr>
          <a:xfrm>
            <a:off x="4500153" y="3718558"/>
            <a:ext cx="1976846" cy="104502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Student regular traveller to Edinburgh with backpack and several small bags which she stowed wherever she could</a:t>
            </a:r>
            <a:endParaRPr lang="en-US" sz="1100" dirty="0"/>
          </a:p>
        </p:txBody>
      </p:sp>
      <p:sp>
        <p:nvSpPr>
          <p:cNvPr id="15" name="Rectangle 14"/>
          <p:cNvSpPr/>
          <p:nvPr/>
        </p:nvSpPr>
        <p:spPr>
          <a:xfrm>
            <a:off x="4500153" y="4911156"/>
            <a:ext cx="1976846" cy="104502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Older couple travelling with luggage but did not use service with booked </a:t>
            </a:r>
            <a:r>
              <a:rPr lang="en-US" sz="1100" smtClean="0"/>
              <a:t>seats because of a change in their plans</a:t>
            </a:r>
            <a:endParaRPr lang="en-US" sz="1100" dirty="0"/>
          </a:p>
        </p:txBody>
      </p:sp>
      <p:sp>
        <p:nvSpPr>
          <p:cNvPr id="17" name="Rounded Rectangular Callout 16"/>
          <p:cNvSpPr/>
          <p:nvPr/>
        </p:nvSpPr>
        <p:spPr>
          <a:xfrm>
            <a:off x="6607629" y="3835035"/>
            <a:ext cx="2144484" cy="771799"/>
          </a:xfrm>
          <a:prstGeom prst="wedgeRoundRectCallout">
            <a:avLst>
              <a:gd name="adj1" fmla="val -50494"/>
              <a:gd name="adj2" fmla="val 75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smtClean="0"/>
              <a:t>I will sit on my bag if I need to </a:t>
            </a:r>
            <a:r>
              <a:rPr lang="en-US" sz="1400" dirty="0" smtClean="0"/>
              <a:t>(Younger regular leisure traveller)</a:t>
            </a:r>
            <a:endParaRPr lang="en-US" sz="1400" dirty="0"/>
          </a:p>
        </p:txBody>
      </p:sp>
      <p:sp>
        <p:nvSpPr>
          <p:cNvPr id="18" name="Rounded Rectangular Callout 17"/>
          <p:cNvSpPr/>
          <p:nvPr/>
        </p:nvSpPr>
        <p:spPr>
          <a:xfrm>
            <a:off x="6696890" y="5013325"/>
            <a:ext cx="2055223" cy="771799"/>
          </a:xfrm>
          <a:prstGeom prst="wedgeRoundRectCallout">
            <a:avLst>
              <a:gd name="adj1" fmla="val 41031"/>
              <a:gd name="adj2" fmla="val -789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smtClean="0"/>
              <a:t>We just hope and don’t worry </a:t>
            </a:r>
            <a:r>
              <a:rPr lang="en-US" sz="1400" dirty="0" smtClean="0"/>
              <a:t>(Older leisure travellers)</a:t>
            </a:r>
            <a:endParaRPr lang="en-US" sz="1400" dirty="0"/>
          </a:p>
        </p:txBody>
      </p:sp>
    </p:spTree>
    <p:extLst>
      <p:ext uri="{BB962C8B-B14F-4D97-AF65-F5344CB8AC3E}">
        <p14:creationId xmlns:p14="http://schemas.microsoft.com/office/powerpoint/2010/main" val="730405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255601"/>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Planners think about their journey and try to make it as easy as possible</a:t>
            </a:r>
            <a:endParaRPr lang="en-US" sz="2400" kern="0" dirty="0"/>
          </a:p>
        </p:txBody>
      </p:sp>
      <p:sp>
        <p:nvSpPr>
          <p:cNvPr id="11" name="TextBox 10"/>
          <p:cNvSpPr txBox="1"/>
          <p:nvPr/>
        </p:nvSpPr>
        <p:spPr>
          <a:xfrm>
            <a:off x="2540724" y="1429657"/>
            <a:ext cx="5895703" cy="2246769"/>
          </a:xfrm>
          <a:prstGeom prst="rect">
            <a:avLst/>
          </a:prstGeom>
          <a:noFill/>
        </p:spPr>
        <p:txBody>
          <a:bodyPr wrap="square" rtlCol="0">
            <a:spAutoFit/>
          </a:bodyPr>
          <a:lstStyle/>
          <a:p>
            <a:pPr marL="285750" indent="-285750">
              <a:buFont typeface="Arial" charset="0"/>
              <a:buChar char="•"/>
            </a:pPr>
            <a:r>
              <a:rPr lang="en-GB" sz="1400" dirty="0"/>
              <a:t>They want to have a seat and to have somewhere to store their bag</a:t>
            </a:r>
          </a:p>
          <a:p>
            <a:pPr marL="285750" indent="-285750">
              <a:buFont typeface="Arial" charset="0"/>
              <a:buChar char="•"/>
            </a:pPr>
            <a:r>
              <a:rPr lang="en-GB" sz="1400" dirty="0" smtClean="0"/>
              <a:t>Planners may take bags that they know will be easy to store </a:t>
            </a:r>
            <a:r>
              <a:rPr lang="mr-IN" sz="1400" dirty="0" smtClean="0"/>
              <a:t>–</a:t>
            </a:r>
            <a:r>
              <a:rPr lang="en-GB" sz="1400" dirty="0" smtClean="0"/>
              <a:t> so overhead or even if this is not possible or available as an option, by their feet</a:t>
            </a:r>
          </a:p>
          <a:p>
            <a:pPr marL="285750" indent="-285750">
              <a:buFont typeface="Arial" charset="0"/>
              <a:buChar char="•"/>
            </a:pPr>
            <a:r>
              <a:rPr lang="en-GB" sz="1400" dirty="0" smtClean="0"/>
              <a:t>They might book first class </a:t>
            </a:r>
            <a:r>
              <a:rPr lang="mr-IN" sz="1400" dirty="0" smtClean="0"/>
              <a:t>–</a:t>
            </a:r>
            <a:r>
              <a:rPr lang="en-GB" sz="1400" dirty="0" smtClean="0"/>
              <a:t> so they have more room </a:t>
            </a:r>
          </a:p>
          <a:p>
            <a:pPr marL="285750" indent="-285750">
              <a:buFont typeface="Arial" charset="0"/>
              <a:buChar char="•"/>
            </a:pPr>
            <a:r>
              <a:rPr lang="en-GB" sz="1400" dirty="0" smtClean="0"/>
              <a:t>They might book seats next to luggage racks so they can easily keep an eye on their bags</a:t>
            </a:r>
          </a:p>
          <a:p>
            <a:pPr marL="285750" indent="-285750">
              <a:buFont typeface="Arial" charset="0"/>
              <a:buChar char="•"/>
            </a:pPr>
            <a:r>
              <a:rPr lang="en-GB" sz="1400" dirty="0" smtClean="0"/>
              <a:t>They make sure they are at the station early, ready for boarding</a:t>
            </a:r>
          </a:p>
          <a:p>
            <a:pPr marL="285750" indent="-285750">
              <a:buFont typeface="Arial" charset="0"/>
              <a:buChar char="•"/>
            </a:pPr>
            <a:r>
              <a:rPr lang="en-GB" sz="1400" dirty="0" smtClean="0"/>
              <a:t>They have knowledge of when services are likely to be busy</a:t>
            </a:r>
          </a:p>
          <a:p>
            <a:pPr marL="285750" indent="-285750">
              <a:buFont typeface="Arial" charset="0"/>
              <a:buChar char="•"/>
            </a:pPr>
            <a:endParaRPr lang="en-GB" sz="1400" dirty="0"/>
          </a:p>
        </p:txBody>
      </p:sp>
      <p:sp>
        <p:nvSpPr>
          <p:cNvPr id="12" name="Rectangle 11"/>
          <p:cNvSpPr/>
          <p:nvPr/>
        </p:nvSpPr>
        <p:spPr>
          <a:xfrm>
            <a:off x="2540724" y="3718557"/>
            <a:ext cx="1976846" cy="104502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Regular business traveller to London from Manchester.  Liked to be able to see bags and found travelling with luggage to be hard work</a:t>
            </a:r>
            <a:endParaRPr lang="en-US" sz="1100" dirty="0"/>
          </a:p>
        </p:txBody>
      </p:sp>
      <p:sp>
        <p:nvSpPr>
          <p:cNvPr id="13" name="Rectangle 12"/>
          <p:cNvSpPr/>
          <p:nvPr/>
        </p:nvSpPr>
        <p:spPr>
          <a:xfrm>
            <a:off x="2540724" y="4876710"/>
            <a:ext cx="1976846" cy="62710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Younger male leisure traveller.  Always booked his seat and packed carefully</a:t>
            </a:r>
            <a:endParaRPr lang="en-US" sz="1100" dirty="0"/>
          </a:p>
        </p:txBody>
      </p:sp>
      <p:sp>
        <p:nvSpPr>
          <p:cNvPr id="18" name="Rounded Rectangular Callout 17"/>
          <p:cNvSpPr/>
          <p:nvPr/>
        </p:nvSpPr>
        <p:spPr>
          <a:xfrm>
            <a:off x="4770113" y="3688803"/>
            <a:ext cx="3357157" cy="603706"/>
          </a:xfrm>
          <a:prstGeom prst="wedgeRoundRectCallout">
            <a:avLst>
              <a:gd name="adj1" fmla="val -41200"/>
              <a:gd name="adj2" fmla="val 782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“I always take as little as possible on the train, even when you get off the train you still have to lug it” </a:t>
            </a:r>
            <a:r>
              <a:rPr lang="en-US" sz="1100" dirty="0" smtClean="0"/>
              <a:t> Older female leisure traveller</a:t>
            </a:r>
            <a:endParaRPr lang="en-US" sz="11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2364" y="2205206"/>
            <a:ext cx="1894116" cy="2640875"/>
          </a:xfrm>
          <a:prstGeom prst="rect">
            <a:avLst/>
          </a:prstGeom>
        </p:spPr>
      </p:pic>
      <p:sp>
        <p:nvSpPr>
          <p:cNvPr id="9" name="Rectangle 8"/>
          <p:cNvSpPr/>
          <p:nvPr/>
        </p:nvSpPr>
        <p:spPr>
          <a:xfrm>
            <a:off x="2540724" y="5616941"/>
            <a:ext cx="1976846" cy="7490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Mother and daughter from York to London </a:t>
            </a:r>
            <a:r>
              <a:rPr lang="mr-IN" sz="1100" dirty="0" smtClean="0"/>
              <a:t>–</a:t>
            </a:r>
            <a:r>
              <a:rPr lang="en-US" sz="1100" dirty="0" smtClean="0"/>
              <a:t> pack to ensure not carrying too much to make journey easier</a:t>
            </a:r>
            <a:endParaRPr lang="en-US" sz="1100" dirty="0"/>
          </a:p>
        </p:txBody>
      </p:sp>
      <p:sp>
        <p:nvSpPr>
          <p:cNvPr id="10" name="Rounded Rectangular Callout 9"/>
          <p:cNvSpPr/>
          <p:nvPr/>
        </p:nvSpPr>
        <p:spPr>
          <a:xfrm>
            <a:off x="4770113" y="4554582"/>
            <a:ext cx="3816538" cy="593351"/>
          </a:xfrm>
          <a:prstGeom prst="wedgeRoundRectCallout">
            <a:avLst>
              <a:gd name="adj1" fmla="val 41031"/>
              <a:gd name="adj2" fmla="val -789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I’ve got a seat so I don’t need to worry.  I can see the reservation level on the train is low so I know the service is not too busy’ </a:t>
            </a:r>
            <a:r>
              <a:rPr lang="en-US" sz="1100" dirty="0" smtClean="0"/>
              <a:t>Male younger leisure traveller</a:t>
            </a:r>
            <a:endParaRPr lang="en-US" sz="1100" dirty="0"/>
          </a:p>
        </p:txBody>
      </p:sp>
      <p:sp>
        <p:nvSpPr>
          <p:cNvPr id="14" name="Rounded Rectangular Callout 13"/>
          <p:cNvSpPr/>
          <p:nvPr/>
        </p:nvSpPr>
        <p:spPr>
          <a:xfrm>
            <a:off x="4770112" y="5410006"/>
            <a:ext cx="3357157" cy="725670"/>
          </a:xfrm>
          <a:prstGeom prst="wedgeRoundRectCallout">
            <a:avLst>
              <a:gd name="adj1" fmla="val 41031"/>
              <a:gd name="adj2" fmla="val -789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‘Peak services are better.  Off peak, there is not one seat.  You have no chance with luggage to store where its not obstructive’ </a:t>
            </a:r>
            <a:r>
              <a:rPr lang="en-US" sz="1100" dirty="0" smtClean="0"/>
              <a:t>Regular business traveller</a:t>
            </a:r>
            <a:endParaRPr lang="en-US" sz="1100" dirty="0"/>
          </a:p>
        </p:txBody>
      </p:sp>
    </p:spTree>
    <p:extLst>
      <p:ext uri="{BB962C8B-B14F-4D97-AF65-F5344CB8AC3E}">
        <p14:creationId xmlns:p14="http://schemas.microsoft.com/office/powerpoint/2010/main" val="1030893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255601"/>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Anxious travellers have to have bags close to them</a:t>
            </a:r>
            <a:endParaRPr lang="en-US" sz="2400" kern="0" dirty="0"/>
          </a:p>
        </p:txBody>
      </p:sp>
      <p:sp>
        <p:nvSpPr>
          <p:cNvPr id="11" name="TextBox 10"/>
          <p:cNvSpPr txBox="1"/>
          <p:nvPr/>
        </p:nvSpPr>
        <p:spPr>
          <a:xfrm>
            <a:off x="2540724" y="1429657"/>
            <a:ext cx="5895703" cy="2677656"/>
          </a:xfrm>
          <a:prstGeom prst="rect">
            <a:avLst/>
          </a:prstGeom>
          <a:noFill/>
        </p:spPr>
        <p:txBody>
          <a:bodyPr wrap="square" rtlCol="0">
            <a:spAutoFit/>
          </a:bodyPr>
          <a:lstStyle/>
          <a:p>
            <a:pPr marL="285750" indent="-285750">
              <a:buFont typeface="Arial" charset="0"/>
              <a:buChar char="•"/>
            </a:pPr>
            <a:r>
              <a:rPr lang="en-GB" sz="1400" dirty="0" smtClean="0"/>
              <a:t>Key to have bags close and visible at all times</a:t>
            </a:r>
          </a:p>
          <a:p>
            <a:pPr marL="285750" indent="-285750">
              <a:buFont typeface="Arial" charset="0"/>
              <a:buChar char="•"/>
            </a:pPr>
            <a:r>
              <a:rPr lang="en-GB" sz="1400" dirty="0" smtClean="0"/>
              <a:t>If this means that they need to stand next to it, then they will do so and will not risk leaving a bag unattended for any length of time</a:t>
            </a:r>
          </a:p>
          <a:p>
            <a:pPr marL="285750" indent="-285750">
              <a:buFont typeface="Arial" charset="0"/>
              <a:buChar char="•"/>
            </a:pPr>
            <a:r>
              <a:rPr lang="en-GB" sz="1400" dirty="0" smtClean="0"/>
              <a:t>They might sit with a bag on their lap (even a very large one), or in front of them</a:t>
            </a:r>
          </a:p>
          <a:p>
            <a:pPr marL="285750" indent="-285750">
              <a:buFont typeface="Arial" charset="0"/>
              <a:buChar char="•"/>
            </a:pPr>
            <a:r>
              <a:rPr lang="en-GB" sz="1400" dirty="0" smtClean="0"/>
              <a:t>Being in the same carriage is not good enough, would need to be in the same half and within sight</a:t>
            </a:r>
          </a:p>
          <a:p>
            <a:pPr marL="285750" indent="-285750">
              <a:buFont typeface="Arial" charset="0"/>
              <a:buChar char="•"/>
            </a:pPr>
            <a:r>
              <a:rPr lang="en-GB" sz="1400" dirty="0" smtClean="0"/>
              <a:t>Walking through the train to look for a seat with their luggage may not be an option if their case is too big or they don</a:t>
            </a:r>
            <a:r>
              <a:rPr lang="mr-IN" sz="1400" dirty="0" smtClean="0"/>
              <a:t>’</a:t>
            </a:r>
            <a:r>
              <a:rPr lang="en-GB" sz="1400" dirty="0" smtClean="0"/>
              <a:t>t feel able to negotiate that</a:t>
            </a:r>
          </a:p>
          <a:p>
            <a:pPr marL="285750" indent="-285750">
              <a:buFont typeface="Arial" charset="0"/>
              <a:buChar char="•"/>
            </a:pPr>
            <a:endParaRPr lang="en-GB" sz="1400" dirty="0" smtClean="0"/>
          </a:p>
          <a:p>
            <a:pPr marL="285750" indent="-285750">
              <a:buFont typeface="Arial" charset="0"/>
              <a:buChar char="•"/>
            </a:pPr>
            <a:endParaRPr lang="en-GB" sz="1400" dirty="0"/>
          </a:p>
        </p:txBody>
      </p:sp>
      <p:sp>
        <p:nvSpPr>
          <p:cNvPr id="12" name="Rectangle 11"/>
          <p:cNvSpPr/>
          <p:nvPr/>
        </p:nvSpPr>
        <p:spPr>
          <a:xfrm>
            <a:off x="2540724" y="4032069"/>
            <a:ext cx="1976846" cy="75649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Irregular leisure traveller </a:t>
            </a:r>
            <a:r>
              <a:rPr lang="mr-IN" sz="1100" dirty="0" smtClean="0"/>
              <a:t>–</a:t>
            </a:r>
            <a:r>
              <a:rPr lang="en-US" sz="1100" dirty="0" smtClean="0"/>
              <a:t> stood next to medium sized bag for duration of journey </a:t>
            </a:r>
            <a:endParaRPr lang="en-US" sz="1100" dirty="0"/>
          </a:p>
        </p:txBody>
      </p:sp>
      <p:sp>
        <p:nvSpPr>
          <p:cNvPr id="13" name="Rectangle 12"/>
          <p:cNvSpPr/>
          <p:nvPr/>
        </p:nvSpPr>
        <p:spPr>
          <a:xfrm>
            <a:off x="2540724" y="5013325"/>
            <a:ext cx="1976846" cy="81270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Physically impaired irregular leisure traveller who took small bag so it could go on seat next to her</a:t>
            </a:r>
            <a:endParaRPr lang="en-US" sz="1100" dirty="0"/>
          </a:p>
        </p:txBody>
      </p:sp>
      <p:sp>
        <p:nvSpPr>
          <p:cNvPr id="17" name="Rounded Rectangular Callout 16"/>
          <p:cNvSpPr/>
          <p:nvPr/>
        </p:nvSpPr>
        <p:spPr>
          <a:xfrm>
            <a:off x="4868084" y="4240585"/>
            <a:ext cx="2812869" cy="497419"/>
          </a:xfrm>
          <a:prstGeom prst="wedgeRoundRectCallout">
            <a:avLst>
              <a:gd name="adj1" fmla="val -50494"/>
              <a:gd name="adj2" fmla="val 75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I know people who have had bags taken</a:t>
            </a:r>
            <a:endParaRPr lang="en-US" sz="1100" i="1" dirty="0"/>
          </a:p>
        </p:txBody>
      </p:sp>
      <p:sp>
        <p:nvSpPr>
          <p:cNvPr id="18" name="Rounded Rectangular Callout 17"/>
          <p:cNvSpPr/>
          <p:nvPr/>
        </p:nvSpPr>
        <p:spPr>
          <a:xfrm>
            <a:off x="4868084" y="5013325"/>
            <a:ext cx="2717077" cy="430126"/>
          </a:xfrm>
          <a:prstGeom prst="wedgeRoundRectCallout">
            <a:avLst>
              <a:gd name="adj1" fmla="val 41031"/>
              <a:gd name="adj2" fmla="val -789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I don’t like crowds, I travel when it is less busy</a:t>
            </a:r>
            <a:endParaRPr lang="en-US" sz="1100" i="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2599877"/>
            <a:ext cx="1859279" cy="1859279"/>
          </a:xfrm>
          <a:prstGeom prst="rect">
            <a:avLst/>
          </a:prstGeom>
        </p:spPr>
      </p:pic>
    </p:spTree>
    <p:extLst>
      <p:ext uri="{BB962C8B-B14F-4D97-AF65-F5344CB8AC3E}">
        <p14:creationId xmlns:p14="http://schemas.microsoft.com/office/powerpoint/2010/main" val="1039089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40724" y="1177938"/>
            <a:ext cx="5895703" cy="2677656"/>
          </a:xfrm>
          <a:prstGeom prst="rect">
            <a:avLst/>
          </a:prstGeom>
          <a:noFill/>
        </p:spPr>
        <p:txBody>
          <a:bodyPr wrap="square" rtlCol="0">
            <a:spAutoFit/>
          </a:bodyPr>
          <a:lstStyle/>
          <a:p>
            <a:pPr marL="285750" indent="-285750">
              <a:buFont typeface="Arial" charset="0"/>
              <a:buChar char="•"/>
            </a:pPr>
            <a:r>
              <a:rPr lang="en-GB" sz="1400" dirty="0" smtClean="0"/>
              <a:t>Teamwork might be in a family or in a small travelling group</a:t>
            </a:r>
          </a:p>
          <a:p>
            <a:pPr marL="285750" indent="-285750">
              <a:buFont typeface="Arial" charset="0"/>
              <a:buChar char="•"/>
            </a:pPr>
            <a:r>
              <a:rPr lang="en-GB" sz="1400" dirty="0" smtClean="0"/>
              <a:t>Tasks are divided </a:t>
            </a:r>
            <a:r>
              <a:rPr lang="mr-IN" sz="1400" dirty="0" smtClean="0"/>
              <a:t>–</a:t>
            </a:r>
            <a:r>
              <a:rPr lang="en-GB" sz="1400" dirty="0" smtClean="0"/>
              <a:t> often without prior agreement, just what ‘happens’</a:t>
            </a:r>
          </a:p>
          <a:p>
            <a:pPr marL="285750" indent="-285750">
              <a:buFont typeface="Arial" charset="0"/>
              <a:buChar char="•"/>
            </a:pPr>
            <a:r>
              <a:rPr lang="en-GB" sz="1400" dirty="0" smtClean="0"/>
              <a:t>One person will be responsible for locating the seats and the other for either watching bags during this process (and children) or keeping them ‘safe’</a:t>
            </a:r>
          </a:p>
          <a:p>
            <a:pPr marL="285750" indent="-285750">
              <a:buFont typeface="Arial" charset="0"/>
              <a:buChar char="•"/>
            </a:pPr>
            <a:r>
              <a:rPr lang="en-GB" sz="1400" dirty="0" smtClean="0"/>
              <a:t>Either motivated through efficiency (</a:t>
            </a:r>
            <a:r>
              <a:rPr lang="en-GB" sz="1400" dirty="0" err="1" smtClean="0"/>
              <a:t>eg</a:t>
            </a:r>
            <a:r>
              <a:rPr lang="en-GB" sz="1400" dirty="0" smtClean="0"/>
              <a:t> having to move bags if not stored in appropriate place), or not wanting to have to move bags through the train</a:t>
            </a:r>
          </a:p>
          <a:p>
            <a:pPr marL="285750" indent="-285750">
              <a:buFont typeface="Arial" charset="0"/>
              <a:buChar char="•"/>
            </a:pPr>
            <a:r>
              <a:rPr lang="en-GB" sz="1400" dirty="0" smtClean="0"/>
              <a:t>It is a less ’stressful’ process than if on their own</a:t>
            </a:r>
          </a:p>
          <a:p>
            <a:pPr marL="285750" indent="-285750">
              <a:buFont typeface="Arial" charset="0"/>
              <a:buChar char="•"/>
            </a:pPr>
            <a:r>
              <a:rPr lang="en-GB" sz="1400" dirty="0" smtClean="0"/>
              <a:t>If travelling with a buggy and luggage would be unable to do the journey on their own</a:t>
            </a:r>
            <a:endParaRPr lang="en-GB" sz="1400" dirty="0"/>
          </a:p>
        </p:txBody>
      </p:sp>
      <p:sp>
        <p:nvSpPr>
          <p:cNvPr id="12" name="Rectangle 11"/>
          <p:cNvSpPr/>
          <p:nvPr/>
        </p:nvSpPr>
        <p:spPr>
          <a:xfrm>
            <a:off x="2540724" y="4178112"/>
            <a:ext cx="1976846" cy="75767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Family travelling with several bags and 2 young children to Manchester</a:t>
            </a:r>
            <a:endParaRPr lang="en-US" sz="1100" dirty="0"/>
          </a:p>
        </p:txBody>
      </p:sp>
      <p:sp>
        <p:nvSpPr>
          <p:cNvPr id="13" name="Rectangle 12"/>
          <p:cNvSpPr/>
          <p:nvPr/>
        </p:nvSpPr>
        <p:spPr>
          <a:xfrm>
            <a:off x="2540724" y="5077097"/>
            <a:ext cx="1976846" cy="8836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Leisure couple (40s) travelling to London for the weekend with several cases.  Wife cannot lift bags so she finds the seats</a:t>
            </a:r>
            <a:endParaRPr lang="en-US" sz="1100" dirty="0"/>
          </a:p>
        </p:txBody>
      </p:sp>
      <p:sp>
        <p:nvSpPr>
          <p:cNvPr id="17" name="Rounded Rectangular Callout 16"/>
          <p:cNvSpPr/>
          <p:nvPr/>
        </p:nvSpPr>
        <p:spPr>
          <a:xfrm>
            <a:off x="4955171" y="3817175"/>
            <a:ext cx="2812869" cy="426450"/>
          </a:xfrm>
          <a:prstGeom prst="wedgeRoundRectCallout">
            <a:avLst>
              <a:gd name="adj1" fmla="val -50494"/>
              <a:gd name="adj2" fmla="val 75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Travelling with others makes it easier </a:t>
            </a:r>
            <a:r>
              <a:rPr lang="en-US" sz="1100" dirty="0" smtClean="0"/>
              <a:t>(Regular leisure traveller)</a:t>
            </a:r>
            <a:endParaRPr lang="en-US" sz="1100" dirty="0"/>
          </a:p>
        </p:txBody>
      </p:sp>
      <p:sp>
        <p:nvSpPr>
          <p:cNvPr id="18" name="Rounded Rectangular Callout 17"/>
          <p:cNvSpPr/>
          <p:nvPr/>
        </p:nvSpPr>
        <p:spPr>
          <a:xfrm>
            <a:off x="4955173" y="5262469"/>
            <a:ext cx="2812869" cy="771799"/>
          </a:xfrm>
          <a:prstGeom prst="wedgeRoundRectCallout">
            <a:avLst>
              <a:gd name="adj1" fmla="val 41031"/>
              <a:gd name="adj2" fmla="val -789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Travelling with bags not a fun experience, one will get on the train with the kids, one will sort the luggage </a:t>
            </a:r>
            <a:r>
              <a:rPr lang="en-US" sz="1100" dirty="0" smtClean="0"/>
              <a:t>(Family of 4, regular leisure) </a:t>
            </a:r>
            <a:endParaRPr lang="en-US" sz="11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2337598"/>
            <a:ext cx="1844675" cy="1844675"/>
          </a:xfrm>
          <a:prstGeom prst="rect">
            <a:avLst/>
          </a:prstGeom>
        </p:spPr>
      </p:pic>
      <p:sp>
        <p:nvSpPr>
          <p:cNvPr id="14" name="Title 1"/>
          <p:cNvSpPr txBox="1">
            <a:spLocks/>
          </p:cNvSpPr>
          <p:nvPr/>
        </p:nvSpPr>
        <p:spPr bwMode="auto">
          <a:xfrm>
            <a:off x="457200" y="132909"/>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smtClean="0"/>
              <a:t>Team work means finding a seat and storing luggage is more straightforward</a:t>
            </a:r>
            <a:endParaRPr lang="en-US" sz="2400" kern="0" dirty="0"/>
          </a:p>
        </p:txBody>
      </p:sp>
      <p:sp>
        <p:nvSpPr>
          <p:cNvPr id="15" name="Rounded Rectangular Callout 14"/>
          <p:cNvSpPr/>
          <p:nvPr/>
        </p:nvSpPr>
        <p:spPr>
          <a:xfrm>
            <a:off x="4955172" y="4431417"/>
            <a:ext cx="2812869" cy="581908"/>
          </a:xfrm>
          <a:prstGeom prst="wedgeRoundRectCallout">
            <a:avLst>
              <a:gd name="adj1" fmla="val -50494"/>
              <a:gd name="adj2" fmla="val 75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If am by myself its stressful, but if the two of us its not </a:t>
            </a:r>
            <a:r>
              <a:rPr lang="en-US" sz="1100" dirty="0" smtClean="0"/>
              <a:t>(Female, irregular leisure traveller)</a:t>
            </a:r>
            <a:endParaRPr lang="en-US" sz="1100" dirty="0"/>
          </a:p>
        </p:txBody>
      </p:sp>
    </p:spTree>
    <p:extLst>
      <p:ext uri="{BB962C8B-B14F-4D97-AF65-F5344CB8AC3E}">
        <p14:creationId xmlns:p14="http://schemas.microsoft.com/office/powerpoint/2010/main" val="1616043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1561887"/>
            <a:ext cx="8229600" cy="922337"/>
          </a:xfrm>
        </p:spPr>
        <p:txBody>
          <a:bodyPr/>
          <a:lstStyle/>
          <a:p>
            <a:r>
              <a:rPr lang="en-GB" dirty="0" smtClean="0"/>
              <a:t>Views on luggage</a:t>
            </a: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50803" y="1364445"/>
            <a:ext cx="4257471" cy="4257471"/>
          </a:xfrm>
          <a:prstGeom prst="rect">
            <a:avLst/>
          </a:prstGeom>
        </p:spPr>
      </p:pic>
    </p:spTree>
    <p:extLst>
      <p:ext uri="{BB962C8B-B14F-4D97-AF65-F5344CB8AC3E}">
        <p14:creationId xmlns:p14="http://schemas.microsoft.com/office/powerpoint/2010/main" val="860400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6573" y="161040"/>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The key concerns about luggage </a:t>
            </a:r>
            <a:r>
              <a:rPr lang="mr-IN" sz="2400" kern="0" dirty="0" smtClean="0"/>
              <a:t>–</a:t>
            </a:r>
            <a:r>
              <a:rPr lang="en-US" sz="2400" kern="0" dirty="0" smtClean="0"/>
              <a:t> having it safe, secure and accessible </a:t>
            </a:r>
            <a:endParaRPr lang="en-US" sz="2400" kern="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149" y="5268686"/>
            <a:ext cx="1589314" cy="1589314"/>
          </a:xfrm>
          <a:prstGeom prst="rect">
            <a:avLst/>
          </a:prstGeom>
        </p:spPr>
      </p:pic>
      <p:sp>
        <p:nvSpPr>
          <p:cNvPr id="6" name="Cloud Callout 5"/>
          <p:cNvSpPr/>
          <p:nvPr/>
        </p:nvSpPr>
        <p:spPr>
          <a:xfrm>
            <a:off x="783771" y="1312398"/>
            <a:ext cx="1741714" cy="986665"/>
          </a:xfrm>
          <a:prstGeom prst="cloudCallout">
            <a:avLst>
              <a:gd name="adj1" fmla="val -47982"/>
              <a:gd name="adj2" fmla="val 723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Security </a:t>
            </a:r>
            <a:r>
              <a:rPr lang="mr-IN" sz="1100" dirty="0" smtClean="0"/>
              <a:t>–</a:t>
            </a:r>
            <a:r>
              <a:rPr lang="en-US" sz="1100" dirty="0" smtClean="0"/>
              <a:t> lots of bags about, who do they belong to?</a:t>
            </a:r>
            <a:endParaRPr lang="en-US" sz="1100" dirty="0"/>
          </a:p>
        </p:txBody>
      </p:sp>
      <p:sp>
        <p:nvSpPr>
          <p:cNvPr id="7" name="Cloud Callout 6"/>
          <p:cNvSpPr/>
          <p:nvPr/>
        </p:nvSpPr>
        <p:spPr>
          <a:xfrm>
            <a:off x="2852647" y="1641405"/>
            <a:ext cx="1436912" cy="827773"/>
          </a:xfrm>
          <a:prstGeom prst="cloudCallout">
            <a:avLst>
              <a:gd name="adj1" fmla="val -47982"/>
              <a:gd name="adj2" fmla="val 7236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I don’t want my things to get stolen</a:t>
            </a:r>
            <a:endParaRPr lang="en-US" sz="1100" dirty="0"/>
          </a:p>
        </p:txBody>
      </p:sp>
      <p:sp>
        <p:nvSpPr>
          <p:cNvPr id="8" name="Cloud Callout 7"/>
          <p:cNvSpPr/>
          <p:nvPr/>
        </p:nvSpPr>
        <p:spPr>
          <a:xfrm>
            <a:off x="924288" y="2987499"/>
            <a:ext cx="1705701" cy="1370301"/>
          </a:xfrm>
          <a:prstGeom prst="cloudCallout">
            <a:avLst>
              <a:gd name="adj1" fmla="val 18196"/>
              <a:gd name="adj2" fmla="val 9143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There are lots of bags in that rack </a:t>
            </a:r>
            <a:r>
              <a:rPr lang="mr-IN" sz="1100" dirty="0" smtClean="0"/>
              <a:t>–</a:t>
            </a:r>
            <a:r>
              <a:rPr lang="en-GB" sz="1100" dirty="0" smtClean="0"/>
              <a:t> will  I be able to get mine out in time?</a:t>
            </a:r>
            <a:endParaRPr lang="en-US" sz="1100" dirty="0"/>
          </a:p>
        </p:txBody>
      </p:sp>
      <p:sp>
        <p:nvSpPr>
          <p:cNvPr id="9" name="Cloud Callout 8"/>
          <p:cNvSpPr/>
          <p:nvPr/>
        </p:nvSpPr>
        <p:spPr>
          <a:xfrm>
            <a:off x="2871242" y="3194288"/>
            <a:ext cx="1927770" cy="1196589"/>
          </a:xfrm>
          <a:prstGeom prst="cloudCallout">
            <a:avLst>
              <a:gd name="adj1" fmla="val 69695"/>
              <a:gd name="adj2" fmla="val -584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How am I going to get out at my station when all these bags are blocking the exit</a:t>
            </a:r>
            <a:endParaRPr lang="en-US" sz="1100" dirty="0"/>
          </a:p>
        </p:txBody>
      </p:sp>
      <p:sp>
        <p:nvSpPr>
          <p:cNvPr id="10" name="Cloud Callout 9"/>
          <p:cNvSpPr/>
          <p:nvPr/>
        </p:nvSpPr>
        <p:spPr>
          <a:xfrm>
            <a:off x="4616721" y="1500281"/>
            <a:ext cx="1801495" cy="1051140"/>
          </a:xfrm>
          <a:prstGeom prst="cloudCallout">
            <a:avLst>
              <a:gd name="adj1" fmla="val 18196"/>
              <a:gd name="adj2" fmla="val 91434"/>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Where am I going to put my bag, I can’t lift it </a:t>
            </a:r>
            <a:r>
              <a:rPr lang="en-GB" sz="1100" smtClean="0"/>
              <a:t>up there</a:t>
            </a:r>
            <a:endParaRPr lang="en-US" sz="1100" dirty="0"/>
          </a:p>
        </p:txBody>
      </p:sp>
      <p:sp>
        <p:nvSpPr>
          <p:cNvPr id="11" name="Cloud Callout 10"/>
          <p:cNvSpPr/>
          <p:nvPr/>
        </p:nvSpPr>
        <p:spPr>
          <a:xfrm>
            <a:off x="5517469" y="3147079"/>
            <a:ext cx="2172200" cy="1051140"/>
          </a:xfrm>
          <a:prstGeom prst="cloudCallout">
            <a:avLst>
              <a:gd name="adj1" fmla="val -61185"/>
              <a:gd name="adj2" fmla="val -27869"/>
            </a:avLst>
          </a:prstGeom>
          <a:solidFill>
            <a:srgbClr val="B0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Look at all those bags piled on top of mine </a:t>
            </a:r>
            <a:r>
              <a:rPr lang="mr-IN" sz="1100" dirty="0" smtClean="0"/>
              <a:t>–</a:t>
            </a:r>
            <a:r>
              <a:rPr lang="en-GB" sz="1100" dirty="0" smtClean="0"/>
              <a:t> my stuff is going to get damaged!</a:t>
            </a:r>
            <a:endParaRPr lang="en-US" sz="1100" dirty="0"/>
          </a:p>
        </p:txBody>
      </p:sp>
      <p:sp>
        <p:nvSpPr>
          <p:cNvPr id="12" name="Cloud Callout 11"/>
          <p:cNvSpPr/>
          <p:nvPr/>
        </p:nvSpPr>
        <p:spPr>
          <a:xfrm>
            <a:off x="6603569" y="1368773"/>
            <a:ext cx="2081349" cy="1293566"/>
          </a:xfrm>
          <a:prstGeom prst="cloudCallout">
            <a:avLst>
              <a:gd name="adj1" fmla="val 18196"/>
              <a:gd name="adj2" fmla="val 91434"/>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I can’t leave my bag unattended </a:t>
            </a:r>
            <a:r>
              <a:rPr lang="mr-IN" sz="1100" dirty="0" smtClean="0"/>
              <a:t>–</a:t>
            </a:r>
            <a:r>
              <a:rPr lang="en-GB" sz="1100" dirty="0" smtClean="0"/>
              <a:t> all the security announcements tell me that</a:t>
            </a:r>
            <a:endParaRPr lang="en-US" sz="1100" dirty="0"/>
          </a:p>
        </p:txBody>
      </p:sp>
      <p:sp>
        <p:nvSpPr>
          <p:cNvPr id="13" name="Cloud Callout 12"/>
          <p:cNvSpPr/>
          <p:nvPr/>
        </p:nvSpPr>
        <p:spPr>
          <a:xfrm>
            <a:off x="2081646" y="5013325"/>
            <a:ext cx="1619204" cy="967110"/>
          </a:xfrm>
          <a:prstGeom prst="cloudCallout">
            <a:avLst>
              <a:gd name="adj1" fmla="val 32180"/>
              <a:gd name="adj2" fmla="val 8423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If I put my bag up there its going to </a:t>
            </a:r>
            <a:r>
              <a:rPr lang="en-GB" sz="1100" smtClean="0"/>
              <a:t>fall out</a:t>
            </a:r>
            <a:endParaRPr lang="en-US" sz="1100" dirty="0"/>
          </a:p>
        </p:txBody>
      </p:sp>
      <p:sp>
        <p:nvSpPr>
          <p:cNvPr id="14" name="Cloud Callout 13"/>
          <p:cNvSpPr/>
          <p:nvPr/>
        </p:nvSpPr>
        <p:spPr>
          <a:xfrm>
            <a:off x="4328160" y="4629827"/>
            <a:ext cx="2368142" cy="1164352"/>
          </a:xfrm>
          <a:prstGeom prst="cloudCallout">
            <a:avLst>
              <a:gd name="adj1" fmla="val -47261"/>
              <a:gd name="adj2" fmla="val 79467"/>
            </a:avLst>
          </a:prstGeom>
          <a:solidFill>
            <a:srgbClr val="BCB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What if someone takes my case by accident, I had better keep an eye out at the next </a:t>
            </a:r>
            <a:r>
              <a:rPr lang="en-GB" sz="1100" smtClean="0"/>
              <a:t>station stop</a:t>
            </a:r>
            <a:endParaRPr lang="en-US" sz="1100" dirty="0"/>
          </a:p>
        </p:txBody>
      </p:sp>
      <p:sp>
        <p:nvSpPr>
          <p:cNvPr id="15" name="Cloud Callout 14"/>
          <p:cNvSpPr/>
          <p:nvPr/>
        </p:nvSpPr>
        <p:spPr>
          <a:xfrm>
            <a:off x="6962504" y="4212747"/>
            <a:ext cx="1824444" cy="1284133"/>
          </a:xfrm>
          <a:prstGeom prst="cloudCallout">
            <a:avLst>
              <a:gd name="adj1" fmla="val -47982"/>
              <a:gd name="adj2" fmla="val 723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If someone gets on and asks me to move my stuff what am I going to do?</a:t>
            </a:r>
            <a:endParaRPr lang="en-US" sz="1100" dirty="0"/>
          </a:p>
        </p:txBody>
      </p:sp>
    </p:spTree>
    <p:extLst>
      <p:ext uri="{BB962C8B-B14F-4D97-AF65-F5344CB8AC3E}">
        <p14:creationId xmlns:p14="http://schemas.microsoft.com/office/powerpoint/2010/main" val="586505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227" y="88547"/>
            <a:ext cx="8229600" cy="922337"/>
          </a:xfrm>
        </p:spPr>
        <p:txBody>
          <a:bodyPr/>
          <a:lstStyle/>
          <a:p>
            <a:r>
              <a:rPr lang="en-GB" sz="2800" dirty="0" smtClean="0"/>
              <a:t>Quantitative research method breakdown</a:t>
            </a:r>
            <a:endParaRPr lang="en-GB" sz="2800" dirty="0"/>
          </a:p>
        </p:txBody>
      </p:sp>
      <p:sp>
        <p:nvSpPr>
          <p:cNvPr id="5" name="TextBox 4"/>
          <p:cNvSpPr txBox="1"/>
          <p:nvPr/>
        </p:nvSpPr>
        <p:spPr>
          <a:xfrm>
            <a:off x="682801" y="1069525"/>
            <a:ext cx="7658452" cy="5355312"/>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chemeClr val="bg1">
                    <a:lumMod val="50000"/>
                  </a:schemeClr>
                </a:solidFill>
              </a:rPr>
              <a:t>A </a:t>
            </a:r>
            <a:r>
              <a:rPr lang="en-GB" dirty="0">
                <a:solidFill>
                  <a:schemeClr val="bg1">
                    <a:lumMod val="50000"/>
                  </a:schemeClr>
                </a:solidFill>
              </a:rPr>
              <a:t>total of 63 shifts in total, 21 </a:t>
            </a:r>
            <a:r>
              <a:rPr lang="en-GB" dirty="0" smtClean="0">
                <a:solidFill>
                  <a:schemeClr val="bg1">
                    <a:lumMod val="50000"/>
                  </a:schemeClr>
                </a:solidFill>
              </a:rPr>
              <a:t>each at Euston, Kings Cross and Paddington</a:t>
            </a:r>
          </a:p>
          <a:p>
            <a:r>
              <a:rPr lang="en-GB" dirty="0" smtClean="0">
                <a:solidFill>
                  <a:schemeClr val="bg1">
                    <a:lumMod val="50000"/>
                  </a:schemeClr>
                </a:solidFill>
              </a:rPr>
              <a:t> </a:t>
            </a:r>
            <a:endParaRPr lang="en-GB" dirty="0">
              <a:solidFill>
                <a:schemeClr val="bg1">
                  <a:lumMod val="50000"/>
                </a:schemeClr>
              </a:solidFill>
            </a:endParaRPr>
          </a:p>
          <a:p>
            <a:pPr marL="285750" indent="-285750">
              <a:buFont typeface="Arial" panose="020B0604020202020204" pitchFamily="34" charset="0"/>
              <a:buChar char="•"/>
            </a:pPr>
            <a:r>
              <a:rPr lang="en-GB" dirty="0" smtClean="0">
                <a:solidFill>
                  <a:schemeClr val="bg1">
                    <a:lumMod val="50000"/>
                  </a:schemeClr>
                </a:solidFill>
              </a:rPr>
              <a:t>At each station, three shifts was completed every day of the week. Times of the shifts were: </a:t>
            </a:r>
            <a:endParaRPr lang="en-GB" dirty="0">
              <a:solidFill>
                <a:schemeClr val="bg1">
                  <a:lumMod val="50000"/>
                </a:schemeClr>
              </a:solidFill>
            </a:endParaRPr>
          </a:p>
          <a:p>
            <a:r>
              <a:rPr lang="en-GB" dirty="0">
                <a:solidFill>
                  <a:schemeClr val="bg1">
                    <a:lumMod val="50000"/>
                  </a:schemeClr>
                </a:solidFill>
              </a:rPr>
              <a:t> </a:t>
            </a:r>
          </a:p>
          <a:p>
            <a:pPr lvl="1"/>
            <a:r>
              <a:rPr lang="en-GB" dirty="0">
                <a:solidFill>
                  <a:schemeClr val="bg1">
                    <a:lumMod val="50000"/>
                  </a:schemeClr>
                </a:solidFill>
              </a:rPr>
              <a:t>6am – 11am </a:t>
            </a:r>
            <a:endParaRPr lang="en-GB" dirty="0" smtClean="0">
              <a:solidFill>
                <a:schemeClr val="bg1">
                  <a:lumMod val="50000"/>
                </a:schemeClr>
              </a:solidFill>
            </a:endParaRPr>
          </a:p>
          <a:p>
            <a:pPr lvl="1"/>
            <a:r>
              <a:rPr lang="en-GB" dirty="0" smtClean="0">
                <a:solidFill>
                  <a:schemeClr val="bg1">
                    <a:lumMod val="50000"/>
                  </a:schemeClr>
                </a:solidFill>
              </a:rPr>
              <a:t>11am </a:t>
            </a:r>
            <a:r>
              <a:rPr lang="en-GB" dirty="0">
                <a:solidFill>
                  <a:schemeClr val="bg1">
                    <a:lumMod val="50000"/>
                  </a:schemeClr>
                </a:solidFill>
              </a:rPr>
              <a:t>– 4pm </a:t>
            </a:r>
            <a:endParaRPr lang="en-GB" dirty="0" smtClean="0">
              <a:solidFill>
                <a:schemeClr val="bg1">
                  <a:lumMod val="50000"/>
                </a:schemeClr>
              </a:solidFill>
            </a:endParaRPr>
          </a:p>
          <a:p>
            <a:pPr lvl="1"/>
            <a:r>
              <a:rPr lang="en-GB" dirty="0" smtClean="0">
                <a:solidFill>
                  <a:schemeClr val="bg1">
                    <a:lumMod val="50000"/>
                  </a:schemeClr>
                </a:solidFill>
              </a:rPr>
              <a:t>4pm </a:t>
            </a:r>
            <a:r>
              <a:rPr lang="en-GB" dirty="0">
                <a:solidFill>
                  <a:schemeClr val="bg1">
                    <a:lumMod val="50000"/>
                  </a:schemeClr>
                </a:solidFill>
              </a:rPr>
              <a:t>– 9pm </a:t>
            </a:r>
            <a:endParaRPr lang="en-GB" dirty="0" smtClean="0">
              <a:solidFill>
                <a:schemeClr val="bg1">
                  <a:lumMod val="50000"/>
                </a:schemeClr>
              </a:solidFill>
            </a:endParaRPr>
          </a:p>
          <a:p>
            <a:endParaRPr lang="en-GB" dirty="0">
              <a:solidFill>
                <a:schemeClr val="bg1">
                  <a:lumMod val="50000"/>
                </a:schemeClr>
              </a:solidFill>
            </a:endParaRPr>
          </a:p>
          <a:p>
            <a:pPr marL="285750" indent="-285750">
              <a:buFont typeface="Arial" panose="020B0604020202020204" pitchFamily="34" charset="0"/>
              <a:buChar char="•"/>
            </a:pPr>
            <a:r>
              <a:rPr lang="en-GB" dirty="0" smtClean="0">
                <a:solidFill>
                  <a:schemeClr val="bg1">
                    <a:lumMod val="50000"/>
                  </a:schemeClr>
                </a:solidFill>
              </a:rPr>
              <a:t>In each shift interviewers were instructed to cover selected trains and to count passengers and luggage for each of these trains. They were positioned at the platform and completed paper record sheets </a:t>
            </a:r>
          </a:p>
          <a:p>
            <a:pPr marL="285750" indent="-285750">
              <a:buFont typeface="Arial" panose="020B0604020202020204" pitchFamily="34" charset="0"/>
              <a:buChar char="•"/>
            </a:pPr>
            <a:endParaRPr lang="en-GB" dirty="0" smtClean="0">
              <a:solidFill>
                <a:schemeClr val="bg1">
                  <a:lumMod val="50000"/>
                </a:schemeClr>
              </a:solidFill>
            </a:endParaRPr>
          </a:p>
          <a:p>
            <a:pPr marL="285750" indent="-285750">
              <a:buFont typeface="Arial" panose="020B0604020202020204" pitchFamily="34" charset="0"/>
              <a:buChar char="•"/>
            </a:pPr>
            <a:r>
              <a:rPr lang="en-GB" dirty="0" smtClean="0">
                <a:solidFill>
                  <a:schemeClr val="bg1">
                    <a:lumMod val="50000"/>
                  </a:schemeClr>
                </a:solidFill>
              </a:rPr>
              <a:t>In total 103,046 passenger observations were made. 30,640 at Euston, 37,125 at Kings Cross and 35,281 at Paddington </a:t>
            </a:r>
          </a:p>
          <a:p>
            <a:pPr marL="285750" indent="-285750">
              <a:buFont typeface="Arial" panose="020B0604020202020204" pitchFamily="34" charset="0"/>
              <a:buChar char="•"/>
            </a:pPr>
            <a:endParaRPr lang="en-GB" dirty="0">
              <a:solidFill>
                <a:schemeClr val="bg1">
                  <a:lumMod val="50000"/>
                </a:schemeClr>
              </a:solidFill>
            </a:endParaRPr>
          </a:p>
          <a:p>
            <a:pPr marL="285750" indent="-285750">
              <a:buFont typeface="Arial" panose="020B0604020202020204" pitchFamily="34" charset="0"/>
              <a:buChar char="•"/>
            </a:pPr>
            <a:r>
              <a:rPr lang="en-GB" dirty="0" smtClean="0">
                <a:solidFill>
                  <a:schemeClr val="bg1">
                    <a:lumMod val="50000"/>
                  </a:schemeClr>
                </a:solidFill>
              </a:rPr>
              <a:t>Shifts were done in July before the school holiday start (10</a:t>
            </a:r>
            <a:r>
              <a:rPr lang="en-GB" baseline="30000" dirty="0" smtClean="0">
                <a:solidFill>
                  <a:schemeClr val="bg1">
                    <a:lumMod val="50000"/>
                  </a:schemeClr>
                </a:solidFill>
              </a:rPr>
              <a:t>th</a:t>
            </a:r>
            <a:r>
              <a:rPr lang="en-GB" dirty="0" smtClean="0">
                <a:solidFill>
                  <a:schemeClr val="bg1">
                    <a:lumMod val="50000"/>
                  </a:schemeClr>
                </a:solidFill>
              </a:rPr>
              <a:t>-22</a:t>
            </a:r>
            <a:r>
              <a:rPr lang="en-GB" baseline="30000" dirty="0" smtClean="0">
                <a:solidFill>
                  <a:schemeClr val="bg1">
                    <a:lumMod val="50000"/>
                  </a:schemeClr>
                </a:solidFill>
              </a:rPr>
              <a:t>nd</a:t>
            </a:r>
            <a:r>
              <a:rPr lang="en-GB" dirty="0" smtClean="0">
                <a:solidFill>
                  <a:schemeClr val="bg1">
                    <a:lumMod val="50000"/>
                  </a:schemeClr>
                </a:solidFill>
              </a:rPr>
              <a:t> July) </a:t>
            </a:r>
          </a:p>
          <a:p>
            <a:r>
              <a:rPr lang="en-GB" dirty="0" smtClean="0">
                <a:solidFill>
                  <a:schemeClr val="bg1">
                    <a:lumMod val="50000"/>
                  </a:schemeClr>
                </a:solidFill>
              </a:rPr>
              <a:t> </a:t>
            </a:r>
            <a:endParaRPr lang="en-GB" dirty="0">
              <a:solidFill>
                <a:schemeClr val="bg1">
                  <a:lumMod val="50000"/>
                </a:schemeClr>
              </a:solidFill>
            </a:endParaRPr>
          </a:p>
        </p:txBody>
      </p:sp>
    </p:spTree>
    <p:extLst>
      <p:ext uri="{BB962C8B-B14F-4D97-AF65-F5344CB8AC3E}">
        <p14:creationId xmlns:p14="http://schemas.microsoft.com/office/powerpoint/2010/main" val="40607710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6573" y="161040"/>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What is important for luggage storage?</a:t>
            </a:r>
            <a:endParaRPr lang="en-US" sz="2400" kern="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2228" y="1988323"/>
            <a:ext cx="1946366" cy="19463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47755" y="2587478"/>
            <a:ext cx="1870166" cy="187016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65653" y="161040"/>
            <a:ext cx="3405052" cy="34050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7696" y="3446165"/>
            <a:ext cx="2799806" cy="279980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45870" y="3252081"/>
            <a:ext cx="2296885" cy="229688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97564" y="1318143"/>
            <a:ext cx="1933938" cy="1933938"/>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13154" y="4518956"/>
            <a:ext cx="1803898" cy="1803898"/>
          </a:xfrm>
          <a:prstGeom prst="rect">
            <a:avLst/>
          </a:prstGeom>
        </p:spPr>
      </p:pic>
      <p:sp>
        <p:nvSpPr>
          <p:cNvPr id="15" name="TextBox 14"/>
          <p:cNvSpPr txBox="1"/>
          <p:nvPr/>
        </p:nvSpPr>
        <p:spPr>
          <a:xfrm>
            <a:off x="6406332" y="1269207"/>
            <a:ext cx="1283337" cy="1369606"/>
          </a:xfrm>
          <a:prstGeom prst="rect">
            <a:avLst/>
          </a:prstGeom>
          <a:noFill/>
        </p:spPr>
        <p:txBody>
          <a:bodyPr wrap="square" rtlCol="0">
            <a:spAutoFit/>
          </a:bodyPr>
          <a:lstStyle/>
          <a:p>
            <a:r>
              <a:rPr lang="en-US" sz="1400" dirty="0" smtClean="0">
                <a:solidFill>
                  <a:schemeClr val="bg1"/>
                </a:solidFill>
              </a:rPr>
              <a:t>Having a bag close:</a:t>
            </a:r>
          </a:p>
          <a:p>
            <a:pPr marL="285750" indent="-285750">
              <a:buFontTx/>
              <a:buChar char="-"/>
            </a:pPr>
            <a:r>
              <a:rPr lang="en-US" sz="1100" dirty="0" smtClean="0">
                <a:solidFill>
                  <a:schemeClr val="bg1"/>
                </a:solidFill>
              </a:rPr>
              <a:t>In same carriage</a:t>
            </a:r>
          </a:p>
          <a:p>
            <a:pPr marL="285750" indent="-285750">
              <a:buFontTx/>
              <a:buChar char="-"/>
            </a:pPr>
            <a:r>
              <a:rPr lang="en-US" sz="1100" dirty="0" smtClean="0">
                <a:solidFill>
                  <a:schemeClr val="bg1"/>
                </a:solidFill>
              </a:rPr>
              <a:t>Next to</a:t>
            </a:r>
          </a:p>
          <a:p>
            <a:pPr marL="285750" indent="-285750">
              <a:buFontTx/>
              <a:buChar char="-"/>
            </a:pPr>
            <a:r>
              <a:rPr lang="en-US" sz="1100" dirty="0" smtClean="0">
                <a:solidFill>
                  <a:schemeClr val="bg1"/>
                </a:solidFill>
              </a:rPr>
              <a:t>In same half of carriage</a:t>
            </a:r>
            <a:endParaRPr lang="en-US" sz="1100" dirty="0">
              <a:solidFill>
                <a:schemeClr val="bg1"/>
              </a:solidFill>
            </a:endParaRPr>
          </a:p>
        </p:txBody>
      </p:sp>
      <p:sp>
        <p:nvSpPr>
          <p:cNvPr id="16" name="TextBox 15"/>
          <p:cNvSpPr txBox="1"/>
          <p:nvPr/>
        </p:nvSpPr>
        <p:spPr>
          <a:xfrm>
            <a:off x="850252" y="2825903"/>
            <a:ext cx="1283337" cy="523220"/>
          </a:xfrm>
          <a:prstGeom prst="rect">
            <a:avLst/>
          </a:prstGeom>
          <a:noFill/>
        </p:spPr>
        <p:txBody>
          <a:bodyPr wrap="square" rtlCol="0">
            <a:spAutoFit/>
          </a:bodyPr>
          <a:lstStyle/>
          <a:p>
            <a:r>
              <a:rPr lang="en-US" sz="1400" smtClean="0">
                <a:solidFill>
                  <a:schemeClr val="bg1"/>
                </a:solidFill>
              </a:rPr>
              <a:t>Being able to see the bag</a:t>
            </a:r>
            <a:endParaRPr lang="en-US" sz="1100" dirty="0">
              <a:solidFill>
                <a:schemeClr val="bg1"/>
              </a:solidFill>
            </a:endParaRPr>
          </a:p>
        </p:txBody>
      </p:sp>
      <p:sp>
        <p:nvSpPr>
          <p:cNvPr id="17" name="TextBox 16"/>
          <p:cNvSpPr txBox="1"/>
          <p:nvPr/>
        </p:nvSpPr>
        <p:spPr>
          <a:xfrm>
            <a:off x="4318592" y="3235447"/>
            <a:ext cx="1160639" cy="1169551"/>
          </a:xfrm>
          <a:prstGeom prst="rect">
            <a:avLst/>
          </a:prstGeom>
          <a:noFill/>
        </p:spPr>
        <p:txBody>
          <a:bodyPr wrap="square" rtlCol="0">
            <a:spAutoFit/>
          </a:bodyPr>
          <a:lstStyle/>
          <a:p>
            <a:r>
              <a:rPr lang="en-US" sz="1400" dirty="0" smtClean="0">
                <a:solidFill>
                  <a:schemeClr val="tx1">
                    <a:lumMod val="65000"/>
                    <a:lumOff val="35000"/>
                  </a:schemeClr>
                </a:solidFill>
              </a:rPr>
              <a:t>The bag being secure and </a:t>
            </a:r>
            <a:r>
              <a:rPr lang="en-US" sz="1400" smtClean="0">
                <a:solidFill>
                  <a:schemeClr val="tx1">
                    <a:lumMod val="65000"/>
                    <a:lumOff val="35000"/>
                  </a:schemeClr>
                </a:solidFill>
              </a:rPr>
              <a:t>not squashed</a:t>
            </a:r>
            <a:endParaRPr lang="en-US" sz="1100" dirty="0">
              <a:solidFill>
                <a:schemeClr val="tx1">
                  <a:lumMod val="65000"/>
                  <a:lumOff val="35000"/>
                </a:schemeClr>
              </a:solidFill>
            </a:endParaRPr>
          </a:p>
        </p:txBody>
      </p:sp>
      <p:sp>
        <p:nvSpPr>
          <p:cNvPr id="18" name="TextBox 17"/>
          <p:cNvSpPr txBox="1"/>
          <p:nvPr/>
        </p:nvSpPr>
        <p:spPr>
          <a:xfrm>
            <a:off x="6787391" y="4438185"/>
            <a:ext cx="1160639" cy="738664"/>
          </a:xfrm>
          <a:prstGeom prst="rect">
            <a:avLst/>
          </a:prstGeom>
          <a:noFill/>
        </p:spPr>
        <p:txBody>
          <a:bodyPr wrap="square" rtlCol="0">
            <a:spAutoFit/>
          </a:bodyPr>
          <a:lstStyle/>
          <a:p>
            <a:r>
              <a:rPr lang="en-US" sz="1400" dirty="0" smtClean="0">
                <a:solidFill>
                  <a:schemeClr val="tx1">
                    <a:lumMod val="65000"/>
                    <a:lumOff val="35000"/>
                  </a:schemeClr>
                </a:solidFill>
              </a:rPr>
              <a:t>Easy to get in and out of the space</a:t>
            </a:r>
            <a:endParaRPr lang="en-US" sz="1100" dirty="0">
              <a:solidFill>
                <a:schemeClr val="tx1">
                  <a:lumMod val="65000"/>
                  <a:lumOff val="35000"/>
                </a:schemeClr>
              </a:solidFill>
            </a:endParaRPr>
          </a:p>
        </p:txBody>
      </p:sp>
      <p:sp>
        <p:nvSpPr>
          <p:cNvPr id="19" name="TextBox 18"/>
          <p:cNvSpPr txBox="1"/>
          <p:nvPr/>
        </p:nvSpPr>
        <p:spPr>
          <a:xfrm>
            <a:off x="1013605" y="5226092"/>
            <a:ext cx="2074890" cy="307777"/>
          </a:xfrm>
          <a:prstGeom prst="rect">
            <a:avLst/>
          </a:prstGeom>
          <a:noFill/>
        </p:spPr>
        <p:txBody>
          <a:bodyPr wrap="square" rtlCol="0">
            <a:spAutoFit/>
          </a:bodyPr>
          <a:lstStyle/>
          <a:p>
            <a:r>
              <a:rPr lang="en-US" sz="1400" smtClean="0">
                <a:solidFill>
                  <a:schemeClr val="tx1">
                    <a:lumMod val="65000"/>
                    <a:lumOff val="35000"/>
                  </a:schemeClr>
                </a:solidFill>
              </a:rPr>
              <a:t>Not too high</a:t>
            </a:r>
            <a:endParaRPr lang="en-US" sz="1100" dirty="0">
              <a:solidFill>
                <a:schemeClr val="tx1">
                  <a:lumMod val="65000"/>
                  <a:lumOff val="35000"/>
                </a:schemeClr>
              </a:solidFill>
            </a:endParaRPr>
          </a:p>
        </p:txBody>
      </p:sp>
      <p:sp>
        <p:nvSpPr>
          <p:cNvPr id="20" name="TextBox 19"/>
          <p:cNvSpPr txBox="1"/>
          <p:nvPr/>
        </p:nvSpPr>
        <p:spPr>
          <a:xfrm>
            <a:off x="2912585" y="5104682"/>
            <a:ext cx="965582" cy="738664"/>
          </a:xfrm>
          <a:prstGeom prst="rect">
            <a:avLst/>
          </a:prstGeom>
          <a:noFill/>
        </p:spPr>
        <p:txBody>
          <a:bodyPr wrap="square" rtlCol="0">
            <a:spAutoFit/>
          </a:bodyPr>
          <a:lstStyle/>
          <a:p>
            <a:r>
              <a:rPr lang="en-US" sz="1400" dirty="0" smtClean="0">
                <a:solidFill>
                  <a:schemeClr val="bg1">
                    <a:lumMod val="50000"/>
                  </a:schemeClr>
                </a:solidFill>
              </a:rPr>
              <a:t>Out </a:t>
            </a:r>
          </a:p>
          <a:p>
            <a:r>
              <a:rPr lang="en-US" sz="1400" dirty="0" smtClean="0">
                <a:solidFill>
                  <a:schemeClr val="bg1">
                    <a:lumMod val="50000"/>
                  </a:schemeClr>
                </a:solidFill>
              </a:rPr>
              <a:t>of the way</a:t>
            </a:r>
            <a:endParaRPr lang="en-US" sz="1100" dirty="0">
              <a:solidFill>
                <a:schemeClr val="bg1">
                  <a:lumMod val="50000"/>
                </a:schemeClr>
              </a:solidFill>
            </a:endParaRPr>
          </a:p>
        </p:txBody>
      </p:sp>
      <p:sp>
        <p:nvSpPr>
          <p:cNvPr id="21" name="TextBox 20"/>
          <p:cNvSpPr txBox="1"/>
          <p:nvPr/>
        </p:nvSpPr>
        <p:spPr>
          <a:xfrm>
            <a:off x="5217575" y="5108882"/>
            <a:ext cx="832035" cy="984885"/>
          </a:xfrm>
          <a:prstGeom prst="rect">
            <a:avLst/>
          </a:prstGeom>
          <a:noFill/>
        </p:spPr>
        <p:txBody>
          <a:bodyPr wrap="square" rtlCol="0">
            <a:spAutoFit/>
          </a:bodyPr>
          <a:lstStyle/>
          <a:p>
            <a:r>
              <a:rPr lang="en-US" sz="1400" dirty="0" smtClean="0">
                <a:solidFill>
                  <a:schemeClr val="tx1">
                    <a:lumMod val="65000"/>
                    <a:lumOff val="35000"/>
                  </a:schemeClr>
                </a:solidFill>
              </a:rPr>
              <a:t>Safe </a:t>
            </a:r>
            <a:r>
              <a:rPr lang="en-US" sz="1100" dirty="0" smtClean="0">
                <a:solidFill>
                  <a:schemeClr val="tx1">
                    <a:lumMod val="65000"/>
                    <a:lumOff val="35000"/>
                  </a:schemeClr>
                </a:solidFill>
              </a:rPr>
              <a:t>(not getting removed/ stolen</a:t>
            </a:r>
            <a:endParaRPr lang="en-US" sz="1100" dirty="0">
              <a:solidFill>
                <a:schemeClr val="tx1">
                  <a:lumMod val="65000"/>
                  <a:lumOff val="35000"/>
                </a:schemeClr>
              </a:solidFill>
            </a:endParaRPr>
          </a:p>
        </p:txBody>
      </p:sp>
      <p:sp>
        <p:nvSpPr>
          <p:cNvPr id="22" name="TextBox 21"/>
          <p:cNvSpPr txBox="1"/>
          <p:nvPr/>
        </p:nvSpPr>
        <p:spPr>
          <a:xfrm>
            <a:off x="2510791" y="2505693"/>
            <a:ext cx="907175" cy="523220"/>
          </a:xfrm>
          <a:prstGeom prst="rect">
            <a:avLst/>
          </a:prstGeom>
          <a:noFill/>
        </p:spPr>
        <p:txBody>
          <a:bodyPr wrap="square" rtlCol="0">
            <a:spAutoFit/>
          </a:bodyPr>
          <a:lstStyle/>
          <a:p>
            <a:r>
              <a:rPr lang="en-US" sz="1400" dirty="0" smtClean="0">
                <a:solidFill>
                  <a:schemeClr val="bg1"/>
                </a:solidFill>
              </a:rPr>
              <a:t>Easy </a:t>
            </a:r>
            <a:r>
              <a:rPr lang="en-US" sz="1400" smtClean="0">
                <a:solidFill>
                  <a:schemeClr val="bg1"/>
                </a:solidFill>
              </a:rPr>
              <a:t>to put on</a:t>
            </a:r>
            <a:endParaRPr lang="en-US" sz="1100" dirty="0">
              <a:solidFill>
                <a:schemeClr val="bg1"/>
              </a:solidFill>
            </a:endParaRPr>
          </a:p>
        </p:txBody>
      </p:sp>
      <p:pic>
        <p:nvPicPr>
          <p:cNvPr id="23" name="Picture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15496" y="4438185"/>
            <a:ext cx="1965341" cy="1965341"/>
          </a:xfrm>
          <a:prstGeom prst="rect">
            <a:avLst/>
          </a:prstGeom>
        </p:spPr>
      </p:pic>
    </p:spTree>
    <p:extLst>
      <p:ext uri="{BB962C8B-B14F-4D97-AF65-F5344CB8AC3E}">
        <p14:creationId xmlns:p14="http://schemas.microsoft.com/office/powerpoint/2010/main" val="8975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6573" y="161040"/>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Challenges with luggage</a:t>
            </a:r>
            <a:endParaRPr lang="en-US" sz="2400" kern="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2228" y="1988323"/>
            <a:ext cx="1946366" cy="19463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52418" y="3217749"/>
            <a:ext cx="3405052" cy="340505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68594" y="1248462"/>
            <a:ext cx="1933938" cy="193393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06374" y="4454531"/>
            <a:ext cx="1803898" cy="1803898"/>
          </a:xfrm>
          <a:prstGeom prst="rect">
            <a:avLst/>
          </a:prstGeom>
        </p:spPr>
      </p:pic>
      <p:sp>
        <p:nvSpPr>
          <p:cNvPr id="15" name="TextBox 14"/>
          <p:cNvSpPr txBox="1"/>
          <p:nvPr/>
        </p:nvSpPr>
        <p:spPr>
          <a:xfrm>
            <a:off x="4513275" y="4173641"/>
            <a:ext cx="1283337" cy="1954381"/>
          </a:xfrm>
          <a:prstGeom prst="rect">
            <a:avLst/>
          </a:prstGeom>
          <a:noFill/>
        </p:spPr>
        <p:txBody>
          <a:bodyPr wrap="square" rtlCol="0">
            <a:spAutoFit/>
          </a:bodyPr>
          <a:lstStyle/>
          <a:p>
            <a:r>
              <a:rPr lang="en-US" sz="1100" dirty="0" smtClean="0">
                <a:solidFill>
                  <a:schemeClr val="bg1"/>
                </a:solidFill>
              </a:rPr>
              <a:t>Larger suitcases may not fit into luggage space (too high/ full/ </a:t>
            </a:r>
            <a:r>
              <a:rPr lang="en-US" sz="1100" smtClean="0">
                <a:solidFill>
                  <a:schemeClr val="bg1"/>
                </a:solidFill>
              </a:rPr>
              <a:t>only higher shelves available) </a:t>
            </a:r>
            <a:r>
              <a:rPr lang="en-US" sz="1100" dirty="0" smtClean="0">
                <a:solidFill>
                  <a:schemeClr val="bg1"/>
                </a:solidFill>
              </a:rPr>
              <a:t>and it can then be very difficult to carry them through the carriage</a:t>
            </a:r>
            <a:endParaRPr lang="en-US" sz="1100" dirty="0">
              <a:solidFill>
                <a:schemeClr val="bg1"/>
              </a:solidFill>
            </a:endParaRPr>
          </a:p>
        </p:txBody>
      </p:sp>
      <p:sp>
        <p:nvSpPr>
          <p:cNvPr id="16" name="TextBox 15"/>
          <p:cNvSpPr txBox="1"/>
          <p:nvPr/>
        </p:nvSpPr>
        <p:spPr>
          <a:xfrm>
            <a:off x="785230" y="2730463"/>
            <a:ext cx="1283337" cy="769441"/>
          </a:xfrm>
          <a:prstGeom prst="rect">
            <a:avLst/>
          </a:prstGeom>
          <a:noFill/>
        </p:spPr>
        <p:txBody>
          <a:bodyPr wrap="square" rtlCol="0">
            <a:spAutoFit/>
          </a:bodyPr>
          <a:lstStyle/>
          <a:p>
            <a:r>
              <a:rPr lang="en-US" sz="1100" dirty="0" smtClean="0">
                <a:solidFill>
                  <a:schemeClr val="bg1"/>
                </a:solidFill>
              </a:rPr>
              <a:t>Keeping items like laptops safe if need to visit the toilet </a:t>
            </a:r>
            <a:endParaRPr lang="en-US" sz="1100" dirty="0">
              <a:solidFill>
                <a:schemeClr val="bg1"/>
              </a:solidFill>
            </a:endParaRPr>
          </a:p>
        </p:txBody>
      </p:sp>
      <p:sp>
        <p:nvSpPr>
          <p:cNvPr id="20" name="TextBox 19"/>
          <p:cNvSpPr txBox="1"/>
          <p:nvPr/>
        </p:nvSpPr>
        <p:spPr>
          <a:xfrm>
            <a:off x="723583" y="4920275"/>
            <a:ext cx="965582" cy="1107996"/>
          </a:xfrm>
          <a:prstGeom prst="rect">
            <a:avLst/>
          </a:prstGeom>
          <a:noFill/>
        </p:spPr>
        <p:txBody>
          <a:bodyPr wrap="square" rtlCol="0">
            <a:spAutoFit/>
          </a:bodyPr>
          <a:lstStyle/>
          <a:p>
            <a:r>
              <a:rPr lang="en-US" sz="1100" dirty="0" smtClean="0">
                <a:solidFill>
                  <a:schemeClr val="bg1">
                    <a:lumMod val="50000"/>
                  </a:schemeClr>
                </a:solidFill>
              </a:rPr>
              <a:t>Cabin style bags are assumed to fit overhead but </a:t>
            </a:r>
            <a:r>
              <a:rPr lang="en-US" sz="1100" smtClean="0">
                <a:solidFill>
                  <a:schemeClr val="bg1">
                    <a:lumMod val="50000"/>
                  </a:schemeClr>
                </a:solidFill>
              </a:rPr>
              <a:t>don’t always </a:t>
            </a:r>
            <a:endParaRPr lang="en-US" sz="1100" dirty="0">
              <a:solidFill>
                <a:schemeClr val="bg1">
                  <a:lumMod val="50000"/>
                </a:schemeClr>
              </a:solidFill>
            </a:endParaRPr>
          </a:p>
        </p:txBody>
      </p:sp>
      <p:sp>
        <p:nvSpPr>
          <p:cNvPr id="22" name="TextBox 21"/>
          <p:cNvSpPr txBox="1"/>
          <p:nvPr/>
        </p:nvSpPr>
        <p:spPr>
          <a:xfrm>
            <a:off x="2447610" y="3186686"/>
            <a:ext cx="1775905" cy="600164"/>
          </a:xfrm>
          <a:prstGeom prst="rect">
            <a:avLst/>
          </a:prstGeom>
          <a:noFill/>
        </p:spPr>
        <p:txBody>
          <a:bodyPr wrap="square" rtlCol="0">
            <a:spAutoFit/>
          </a:bodyPr>
          <a:lstStyle/>
          <a:p>
            <a:r>
              <a:rPr lang="en-US" sz="1100" dirty="0" smtClean="0">
                <a:solidFill>
                  <a:schemeClr val="bg1">
                    <a:lumMod val="50000"/>
                  </a:schemeClr>
                </a:solidFill>
              </a:rPr>
              <a:t>Large rucksacks can be difficult to store </a:t>
            </a:r>
            <a:r>
              <a:rPr lang="mr-IN" sz="1100" dirty="0" smtClean="0">
                <a:solidFill>
                  <a:schemeClr val="bg1">
                    <a:lumMod val="50000"/>
                  </a:schemeClr>
                </a:solidFill>
              </a:rPr>
              <a:t>–</a:t>
            </a:r>
            <a:r>
              <a:rPr lang="en-US" sz="1100" dirty="0" smtClean="0">
                <a:solidFill>
                  <a:schemeClr val="bg1">
                    <a:lumMod val="50000"/>
                  </a:schemeClr>
                </a:solidFill>
              </a:rPr>
              <a:t> they are irregular sized</a:t>
            </a:r>
            <a:endParaRPr lang="en-US" sz="1100" dirty="0">
              <a:solidFill>
                <a:schemeClr val="bg1">
                  <a:lumMod val="50000"/>
                </a:schemeClr>
              </a:solidFill>
            </a:endParaRPr>
          </a:p>
        </p:txBody>
      </p:sp>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23878" y="1241822"/>
            <a:ext cx="2093957" cy="2093957"/>
          </a:xfrm>
          <a:prstGeom prst="rect">
            <a:avLst/>
          </a:prstGeom>
        </p:spPr>
      </p:pic>
      <p:sp>
        <p:nvSpPr>
          <p:cNvPr id="25" name="TextBox 24"/>
          <p:cNvSpPr txBox="1"/>
          <p:nvPr/>
        </p:nvSpPr>
        <p:spPr>
          <a:xfrm>
            <a:off x="6517835" y="1550675"/>
            <a:ext cx="2211139" cy="1785104"/>
          </a:xfrm>
          <a:prstGeom prst="rect">
            <a:avLst/>
          </a:prstGeom>
          <a:noFill/>
        </p:spPr>
        <p:txBody>
          <a:bodyPr wrap="square" rtlCol="0">
            <a:spAutoFit/>
          </a:bodyPr>
          <a:lstStyle/>
          <a:p>
            <a:r>
              <a:rPr lang="en-US" sz="1100" dirty="0" smtClean="0">
                <a:solidFill>
                  <a:schemeClr val="bg1">
                    <a:lumMod val="50000"/>
                  </a:schemeClr>
                </a:solidFill>
              </a:rPr>
              <a:t>Buggies and prams only fit in the vestibule area or in areas designated for disabled people.  There is no signage to indicate they have any priority after disabled people for this area.  It is not always clear where these areas are so boarding they can be ‘blind’ or try and spot the sign on the outside of the train</a:t>
            </a:r>
            <a:endParaRPr lang="en-US" sz="1100" dirty="0">
              <a:solidFill>
                <a:schemeClr val="bg1">
                  <a:lumMod val="50000"/>
                </a:schemeClr>
              </a:solidFill>
            </a:endParaRPr>
          </a:p>
        </p:txBody>
      </p:sp>
    </p:spTree>
    <p:extLst>
      <p:ext uri="{BB962C8B-B14F-4D97-AF65-F5344CB8AC3E}">
        <p14:creationId xmlns:p14="http://schemas.microsoft.com/office/powerpoint/2010/main" val="38037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1561887"/>
            <a:ext cx="8229600" cy="922337"/>
          </a:xfrm>
        </p:spPr>
        <p:txBody>
          <a:bodyPr/>
          <a:lstStyle/>
          <a:p>
            <a:r>
              <a:rPr lang="en-GB" dirty="0" smtClean="0"/>
              <a:t>Storage solutions</a:t>
            </a: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50803" y="1364445"/>
            <a:ext cx="4257471" cy="4257471"/>
          </a:xfrm>
          <a:prstGeom prst="rect">
            <a:avLst/>
          </a:prstGeom>
        </p:spPr>
      </p:pic>
    </p:spTree>
    <p:extLst>
      <p:ext uri="{BB962C8B-B14F-4D97-AF65-F5344CB8AC3E}">
        <p14:creationId xmlns:p14="http://schemas.microsoft.com/office/powerpoint/2010/main" val="1777713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6573" y="161040"/>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Above the seat storage is not always consistent and can be difficult for some to access </a:t>
            </a:r>
            <a:endParaRPr lang="en-US" sz="2400" kern="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741" y="2048398"/>
            <a:ext cx="1992086" cy="1992086"/>
          </a:xfrm>
          <a:prstGeom prst="rect">
            <a:avLst/>
          </a:prstGeom>
        </p:spPr>
      </p:pic>
      <p:cxnSp>
        <p:nvCxnSpPr>
          <p:cNvPr id="16" name="Straight Connector 15"/>
          <p:cNvCxnSpPr/>
          <p:nvPr/>
        </p:nvCxnSpPr>
        <p:spPr>
          <a:xfrm flipV="1">
            <a:off x="670741" y="1954781"/>
            <a:ext cx="1992086" cy="870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70741" y="1407898"/>
            <a:ext cx="1992086" cy="870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030" y="1326674"/>
            <a:ext cx="721723" cy="721723"/>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1446892" y="1083377"/>
            <a:ext cx="1208315" cy="1208315"/>
          </a:xfrm>
          <a:prstGeom prst="rect">
            <a:avLst/>
          </a:prstGeom>
        </p:spPr>
      </p:pic>
      <p:sp>
        <p:nvSpPr>
          <p:cNvPr id="22" name="TextBox 21"/>
          <p:cNvSpPr txBox="1"/>
          <p:nvPr/>
        </p:nvSpPr>
        <p:spPr>
          <a:xfrm>
            <a:off x="3056709" y="1251268"/>
            <a:ext cx="5704114" cy="3323987"/>
          </a:xfrm>
          <a:prstGeom prst="rect">
            <a:avLst/>
          </a:prstGeom>
          <a:noFill/>
        </p:spPr>
        <p:txBody>
          <a:bodyPr wrap="square" rtlCol="0">
            <a:spAutoFit/>
          </a:bodyPr>
          <a:lstStyle/>
          <a:p>
            <a:pPr marL="285750" indent="-285750">
              <a:buFont typeface="Arial" charset="0"/>
              <a:buChar char="•"/>
            </a:pPr>
            <a:r>
              <a:rPr lang="en-US" sz="1400" dirty="0" smtClean="0"/>
              <a:t>Overhead storage is a good solution for some </a:t>
            </a:r>
            <a:r>
              <a:rPr lang="mr-IN" sz="1400" dirty="0" smtClean="0"/>
              <a:t>–</a:t>
            </a:r>
            <a:r>
              <a:rPr lang="en-US" sz="1400" dirty="0" smtClean="0"/>
              <a:t> it provides a clear vantage point for luggage so </a:t>
            </a:r>
            <a:r>
              <a:rPr lang="en-US" sz="1400" b="1" dirty="0" smtClean="0"/>
              <a:t>satisfies the need to be able to see bag, have it close and keep it safe</a:t>
            </a:r>
          </a:p>
          <a:p>
            <a:pPr marL="285750" indent="-285750">
              <a:buFont typeface="Arial" charset="0"/>
              <a:buChar char="•"/>
            </a:pPr>
            <a:r>
              <a:rPr lang="en-US" sz="1400" dirty="0" smtClean="0"/>
              <a:t>Not everyone can access these </a:t>
            </a:r>
            <a:r>
              <a:rPr lang="mr-IN" sz="1400" dirty="0" smtClean="0"/>
              <a:t>–</a:t>
            </a:r>
            <a:r>
              <a:rPr lang="en-US" sz="1400" dirty="0" smtClean="0"/>
              <a:t> those who are less tall in stature and also who are less strong or have back problems feel less confident.  They might choose to have the bag on the seat instead of using them if they were anxious about having it close or use a luggage rack</a:t>
            </a:r>
          </a:p>
          <a:p>
            <a:pPr marL="285750" indent="-285750">
              <a:buFont typeface="Arial" charset="0"/>
              <a:buChar char="•"/>
            </a:pPr>
            <a:r>
              <a:rPr lang="en-US" sz="1400" dirty="0" smtClean="0"/>
              <a:t>There is an assumption that a cabin sized bag should fit in them, however this is not always the case and some trains would only fit a handbag/ coat size item.  This was compared by some travellers between TOCs.</a:t>
            </a:r>
          </a:p>
          <a:p>
            <a:pPr marL="285750" indent="-285750">
              <a:buFont typeface="Arial" charset="0"/>
              <a:buChar char="•"/>
            </a:pPr>
            <a:r>
              <a:rPr lang="en-US" sz="1400" dirty="0" smtClean="0"/>
              <a:t>Having a air cabin style system was suggested by some </a:t>
            </a:r>
            <a:r>
              <a:rPr lang="mr-IN" sz="1400" dirty="0" smtClean="0"/>
              <a:t>–</a:t>
            </a:r>
            <a:r>
              <a:rPr lang="en-US" sz="1400" dirty="0" smtClean="0"/>
              <a:t> as this made it more easy to access and prevented bags from falling out</a:t>
            </a:r>
          </a:p>
          <a:p>
            <a:pPr marL="285750" indent="-285750">
              <a:buFont typeface="Arial" charset="0"/>
              <a:buChar char="•"/>
            </a:pPr>
            <a:endParaRPr lang="en-US" sz="1400" dirty="0" smtClean="0"/>
          </a:p>
        </p:txBody>
      </p:sp>
      <p:pic>
        <p:nvPicPr>
          <p:cNvPr id="23" name="Pictur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8786" y="4798422"/>
            <a:ext cx="1232263" cy="1232263"/>
          </a:xfrm>
          <a:prstGeom prst="rect">
            <a:avLst/>
          </a:prstGeom>
        </p:spPr>
      </p:pic>
      <p:sp>
        <p:nvSpPr>
          <p:cNvPr id="24" name="TextBox 23"/>
          <p:cNvSpPr txBox="1"/>
          <p:nvPr/>
        </p:nvSpPr>
        <p:spPr>
          <a:xfrm>
            <a:off x="3056709" y="4798422"/>
            <a:ext cx="5704114" cy="1384995"/>
          </a:xfrm>
          <a:prstGeom prst="rect">
            <a:avLst/>
          </a:prstGeom>
          <a:noFill/>
        </p:spPr>
        <p:txBody>
          <a:bodyPr wrap="square" rtlCol="0">
            <a:spAutoFit/>
          </a:bodyPr>
          <a:lstStyle/>
          <a:p>
            <a:pPr marL="285750" indent="-285750">
              <a:buFont typeface="Arial" charset="0"/>
              <a:buChar char="•"/>
            </a:pPr>
            <a:r>
              <a:rPr lang="en-GB" sz="1400" dirty="0" smtClean="0"/>
              <a:t>Virgin East Coast had labelling on the luggage racks indicating they were for larger items and directing people to use the overhead storage for smaller items</a:t>
            </a:r>
          </a:p>
          <a:p>
            <a:pPr marL="285750" indent="-285750">
              <a:buFont typeface="Arial" charset="0"/>
              <a:buChar char="•"/>
            </a:pPr>
            <a:r>
              <a:rPr lang="en-GB" sz="1400" dirty="0" smtClean="0"/>
              <a:t>This might help guide some of those who choose to place items in racks who could store ahead but not for those who find them difficult to access</a:t>
            </a:r>
            <a:endParaRPr lang="en-US" sz="1400" dirty="0" smtClean="0"/>
          </a:p>
        </p:txBody>
      </p:sp>
    </p:spTree>
    <p:extLst>
      <p:ext uri="{BB962C8B-B14F-4D97-AF65-F5344CB8AC3E}">
        <p14:creationId xmlns:p14="http://schemas.microsoft.com/office/powerpoint/2010/main" val="1199352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381004" y="82662"/>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Check in/ luggage van a popular idea and addresses some issues and preferred to separate transportation</a:t>
            </a:r>
            <a:endParaRPr lang="en-US" sz="2400" kern="0" dirty="0"/>
          </a:p>
        </p:txBody>
      </p:sp>
      <p:sp>
        <p:nvSpPr>
          <p:cNvPr id="2" name="Rectangle 1"/>
          <p:cNvSpPr/>
          <p:nvPr/>
        </p:nvSpPr>
        <p:spPr>
          <a:xfrm>
            <a:off x="962478" y="1219197"/>
            <a:ext cx="1519465" cy="38317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Check in/ separate secure storage</a:t>
            </a:r>
            <a:endParaRPr lang="en-US" sz="1100" dirty="0"/>
          </a:p>
        </p:txBody>
      </p:sp>
      <p:sp>
        <p:nvSpPr>
          <p:cNvPr id="3" name="TextBox 2"/>
          <p:cNvSpPr txBox="1"/>
          <p:nvPr/>
        </p:nvSpPr>
        <p:spPr>
          <a:xfrm>
            <a:off x="770710" y="1738194"/>
            <a:ext cx="2220686" cy="4616648"/>
          </a:xfrm>
          <a:prstGeom prst="rect">
            <a:avLst/>
          </a:prstGeom>
          <a:noFill/>
        </p:spPr>
        <p:txBody>
          <a:bodyPr wrap="square" rtlCol="0">
            <a:spAutoFit/>
          </a:bodyPr>
          <a:lstStyle/>
          <a:p>
            <a:r>
              <a:rPr lang="en-US" sz="1400" dirty="0" smtClean="0"/>
              <a:t>Very positive reception to this idea.  Many thought it would only work from start station to end station as otherwise it would cause too many delays</a:t>
            </a:r>
          </a:p>
          <a:p>
            <a:endParaRPr lang="en-US" sz="1400" dirty="0"/>
          </a:p>
          <a:p>
            <a:pPr marL="285750" indent="-285750">
              <a:buFont typeface="Wingdings" charset="2"/>
              <a:buChar char="ü"/>
            </a:pPr>
            <a:r>
              <a:rPr lang="en-US" sz="1400" dirty="0" smtClean="0"/>
              <a:t>Keeps bags safe and secure</a:t>
            </a:r>
          </a:p>
          <a:p>
            <a:pPr marL="285750" indent="-285750">
              <a:buFont typeface="Wingdings" charset="2"/>
              <a:buChar char="ü"/>
            </a:pPr>
            <a:r>
              <a:rPr lang="en-US" sz="1400" dirty="0" smtClean="0"/>
              <a:t>Mostly do not access bags during journey</a:t>
            </a:r>
          </a:p>
          <a:p>
            <a:pPr marL="285750" indent="-285750">
              <a:buFont typeface="Wingdings" charset="2"/>
              <a:buChar char="ü"/>
            </a:pPr>
            <a:r>
              <a:rPr lang="en-US" sz="1400" dirty="0" smtClean="0"/>
              <a:t>Not having to lift</a:t>
            </a:r>
          </a:p>
          <a:p>
            <a:endParaRPr lang="en-US" sz="1400" dirty="0"/>
          </a:p>
          <a:p>
            <a:r>
              <a:rPr lang="en-US" sz="1400" dirty="0" smtClean="0"/>
              <a:t>Would not travel with more bags </a:t>
            </a:r>
            <a:r>
              <a:rPr lang="mr-IN" sz="1400" dirty="0" smtClean="0"/>
              <a:t>–</a:t>
            </a:r>
            <a:r>
              <a:rPr lang="en-US" sz="1400" dirty="0" smtClean="0"/>
              <a:t> would still need to get to the station/ from the station</a:t>
            </a:r>
          </a:p>
          <a:p>
            <a:endParaRPr lang="en-US" sz="1400" dirty="0"/>
          </a:p>
          <a:p>
            <a:r>
              <a:rPr lang="en-US" sz="1400" dirty="0" smtClean="0"/>
              <a:t>Useful to know if service was available to pack accordingly</a:t>
            </a:r>
          </a:p>
        </p:txBody>
      </p:sp>
      <p:cxnSp>
        <p:nvCxnSpPr>
          <p:cNvPr id="5" name="Straight Connector 4"/>
          <p:cNvCxnSpPr/>
          <p:nvPr/>
        </p:nvCxnSpPr>
        <p:spPr>
          <a:xfrm>
            <a:off x="3048089" y="1262742"/>
            <a:ext cx="8709" cy="43804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553283" y="1219197"/>
            <a:ext cx="1519465" cy="38317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Separate transportation</a:t>
            </a:r>
            <a:endParaRPr lang="en-US" sz="1100" dirty="0"/>
          </a:p>
        </p:txBody>
      </p:sp>
      <p:sp>
        <p:nvSpPr>
          <p:cNvPr id="9" name="TextBox 8"/>
          <p:cNvSpPr txBox="1"/>
          <p:nvPr/>
        </p:nvSpPr>
        <p:spPr>
          <a:xfrm>
            <a:off x="3339741" y="1738194"/>
            <a:ext cx="2312126" cy="4401205"/>
          </a:xfrm>
          <a:prstGeom prst="rect">
            <a:avLst/>
          </a:prstGeom>
          <a:noFill/>
        </p:spPr>
        <p:txBody>
          <a:bodyPr wrap="square" rtlCol="0">
            <a:spAutoFit/>
          </a:bodyPr>
          <a:lstStyle/>
          <a:p>
            <a:r>
              <a:rPr lang="en-US" sz="1400" dirty="0" smtClean="0"/>
              <a:t>Most were strongly negative about this idea</a:t>
            </a:r>
          </a:p>
          <a:p>
            <a:endParaRPr lang="en-US" sz="1400" dirty="0"/>
          </a:p>
          <a:p>
            <a:pPr marL="285750" indent="-285750">
              <a:buFont typeface="ArialUnicodeMS" charset="0"/>
              <a:buChar char="☓"/>
            </a:pPr>
            <a:r>
              <a:rPr lang="en-US" sz="1400" dirty="0" smtClean="0"/>
              <a:t>May add time</a:t>
            </a:r>
          </a:p>
          <a:p>
            <a:pPr marL="285750" indent="-285750">
              <a:buFont typeface="ArialUnicodeMS" charset="0"/>
              <a:buChar char="☓"/>
            </a:pPr>
            <a:r>
              <a:rPr lang="en-US" sz="1400" dirty="0" smtClean="0"/>
              <a:t>Worried about loss of control</a:t>
            </a:r>
          </a:p>
          <a:p>
            <a:pPr marL="285750" indent="-285750">
              <a:buFont typeface="ArialUnicodeMS" charset="0"/>
              <a:buChar char="☓"/>
            </a:pPr>
            <a:r>
              <a:rPr lang="en-US" sz="1400" dirty="0" smtClean="0"/>
              <a:t>Concern bags would get lost and delayed</a:t>
            </a:r>
          </a:p>
          <a:p>
            <a:pPr marL="285750" indent="-285750">
              <a:buFont typeface="ArialUnicodeMS" charset="0"/>
              <a:buChar char="☓"/>
            </a:pPr>
            <a:r>
              <a:rPr lang="en-US" sz="1400" dirty="0" smtClean="0"/>
              <a:t>Adds an extra dimension to the journey</a:t>
            </a:r>
          </a:p>
          <a:p>
            <a:endParaRPr lang="en-US" sz="1400" dirty="0"/>
          </a:p>
          <a:p>
            <a:r>
              <a:rPr lang="en-GB" sz="1400" dirty="0" smtClean="0"/>
              <a:t>Solves issue of end to end luggage potentially and for some this was appealing/ would be appealing</a:t>
            </a:r>
            <a:endParaRPr lang="en-US" sz="1400" dirty="0" smtClean="0"/>
          </a:p>
          <a:p>
            <a:endParaRPr lang="en-US" sz="1400" dirty="0"/>
          </a:p>
          <a:p>
            <a:r>
              <a:rPr lang="en-US" sz="1400" dirty="0" smtClean="0"/>
              <a:t>Potentially solves safe and secure but lack of control counterweights this</a:t>
            </a:r>
          </a:p>
        </p:txBody>
      </p:sp>
      <p:sp>
        <p:nvSpPr>
          <p:cNvPr id="10" name="Rectangle 9"/>
          <p:cNvSpPr/>
          <p:nvPr/>
        </p:nvSpPr>
        <p:spPr>
          <a:xfrm>
            <a:off x="6222459" y="1223275"/>
            <a:ext cx="1519465" cy="38317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Mid carriage</a:t>
            </a:r>
            <a:endParaRPr lang="en-US" sz="1100" dirty="0"/>
          </a:p>
        </p:txBody>
      </p:sp>
      <p:sp>
        <p:nvSpPr>
          <p:cNvPr id="12" name="TextBox 11"/>
          <p:cNvSpPr txBox="1"/>
          <p:nvPr/>
        </p:nvSpPr>
        <p:spPr>
          <a:xfrm>
            <a:off x="5991591" y="1741158"/>
            <a:ext cx="2312126" cy="4185761"/>
          </a:xfrm>
          <a:prstGeom prst="rect">
            <a:avLst/>
          </a:prstGeom>
          <a:noFill/>
        </p:spPr>
        <p:txBody>
          <a:bodyPr wrap="square" rtlCol="0">
            <a:spAutoFit/>
          </a:bodyPr>
          <a:lstStyle/>
          <a:p>
            <a:r>
              <a:rPr lang="en-US" sz="1400" dirty="0" smtClean="0"/>
              <a:t>Many suggested this idea spontaneously</a:t>
            </a:r>
          </a:p>
          <a:p>
            <a:endParaRPr lang="en-US" sz="1400" dirty="0"/>
          </a:p>
          <a:p>
            <a:pPr marL="285750" indent="-285750">
              <a:buFont typeface="Wingdings" charset="2"/>
              <a:buChar char="ü"/>
            </a:pPr>
            <a:r>
              <a:rPr lang="en-US" sz="1400" dirty="0" smtClean="0"/>
              <a:t>Means can see luggage so reduces need to check and anxiety</a:t>
            </a:r>
          </a:p>
          <a:p>
            <a:pPr marL="285750" indent="-285750">
              <a:buFont typeface="Wingdings" charset="2"/>
              <a:buChar char="ü"/>
            </a:pPr>
            <a:r>
              <a:rPr lang="en-US" sz="1400" dirty="0" smtClean="0"/>
              <a:t>Perceived to reduce the ‘blocking’ of the entrance and exit of the carriage</a:t>
            </a:r>
          </a:p>
          <a:p>
            <a:endParaRPr lang="en-US" sz="1400" dirty="0"/>
          </a:p>
          <a:p>
            <a:r>
              <a:rPr lang="en-US" sz="1400" dirty="0" smtClean="0"/>
              <a:t>A f</a:t>
            </a:r>
            <a:r>
              <a:rPr lang="en-GB" sz="1400" dirty="0" err="1" smtClean="0"/>
              <a:t>ew</a:t>
            </a:r>
            <a:r>
              <a:rPr lang="en-GB" sz="1400" dirty="0" smtClean="0"/>
              <a:t> raise concern that it would result in more carrying bags down the aisle ‘the biggest irritant’</a:t>
            </a:r>
          </a:p>
          <a:p>
            <a:endParaRPr lang="en-GB" sz="1400" dirty="0"/>
          </a:p>
          <a:p>
            <a:r>
              <a:rPr lang="en-GB" sz="1400" dirty="0" smtClean="0"/>
              <a:t>Virgin Trains have these in place</a:t>
            </a:r>
            <a:endParaRPr lang="en-US" sz="1400" dirty="0" smtClean="0"/>
          </a:p>
        </p:txBody>
      </p:sp>
      <p:cxnSp>
        <p:nvCxnSpPr>
          <p:cNvPr id="13" name="Straight Connector 12"/>
          <p:cNvCxnSpPr/>
          <p:nvPr/>
        </p:nvCxnSpPr>
        <p:spPr>
          <a:xfrm>
            <a:off x="5717269" y="1262742"/>
            <a:ext cx="8709" cy="43804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646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326573" y="161040"/>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Between the seats mentioned spontaneously as a good solution</a:t>
            </a:r>
            <a:endParaRPr lang="en-US" sz="2400" kern="0" dirty="0"/>
          </a:p>
        </p:txBody>
      </p:sp>
      <p:sp>
        <p:nvSpPr>
          <p:cNvPr id="2" name="Rectangle 1"/>
          <p:cNvSpPr/>
          <p:nvPr/>
        </p:nvSpPr>
        <p:spPr>
          <a:xfrm>
            <a:off x="962478" y="1288869"/>
            <a:ext cx="1519465" cy="38317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Between the seats</a:t>
            </a:r>
            <a:endParaRPr lang="en-US" sz="1100" dirty="0"/>
          </a:p>
        </p:txBody>
      </p:sp>
      <p:sp>
        <p:nvSpPr>
          <p:cNvPr id="3" name="TextBox 2"/>
          <p:cNvSpPr txBox="1"/>
          <p:nvPr/>
        </p:nvSpPr>
        <p:spPr>
          <a:xfrm>
            <a:off x="792480" y="1767285"/>
            <a:ext cx="2220686" cy="3754874"/>
          </a:xfrm>
          <a:prstGeom prst="rect">
            <a:avLst/>
          </a:prstGeom>
          <a:noFill/>
        </p:spPr>
        <p:txBody>
          <a:bodyPr wrap="square" rtlCol="0">
            <a:spAutoFit/>
          </a:bodyPr>
          <a:lstStyle/>
          <a:p>
            <a:r>
              <a:rPr lang="en-US" sz="1400" dirty="0" smtClean="0"/>
              <a:t>Not specifically prompted for but many mentioned behind seats/ between seats storage</a:t>
            </a:r>
          </a:p>
          <a:p>
            <a:endParaRPr lang="en-US" sz="1400" dirty="0"/>
          </a:p>
          <a:p>
            <a:pPr marL="285750" indent="-285750">
              <a:buFont typeface="Wingdings" charset="2"/>
              <a:buChar char="ü"/>
            </a:pPr>
            <a:r>
              <a:rPr lang="en-US" sz="1400" dirty="0" smtClean="0"/>
              <a:t>Able to see bags/ have them close</a:t>
            </a:r>
          </a:p>
          <a:p>
            <a:pPr marL="285750" indent="-285750">
              <a:buFont typeface="Wingdings" charset="2"/>
              <a:buChar char="ü"/>
            </a:pPr>
            <a:r>
              <a:rPr lang="en-US" sz="1400" dirty="0" smtClean="0"/>
              <a:t>No lifting</a:t>
            </a:r>
          </a:p>
          <a:p>
            <a:endParaRPr lang="en-US" sz="1400" dirty="0"/>
          </a:p>
          <a:p>
            <a:r>
              <a:rPr lang="en-GB" sz="1400" dirty="0" smtClean="0"/>
              <a:t>People mentioned it as something that had been on trains in the past that they had used but was now not available or was smaller.  Described by one leisure respondent as ‘ideal’</a:t>
            </a:r>
            <a:endParaRPr lang="en-US" sz="1400" dirty="0" smtClean="0"/>
          </a:p>
        </p:txBody>
      </p:sp>
      <p:cxnSp>
        <p:nvCxnSpPr>
          <p:cNvPr id="5" name="Straight Connector 4"/>
          <p:cNvCxnSpPr/>
          <p:nvPr/>
        </p:nvCxnSpPr>
        <p:spPr>
          <a:xfrm>
            <a:off x="3013166" y="1438395"/>
            <a:ext cx="8709" cy="43804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335564" y="1288869"/>
            <a:ext cx="1519465" cy="38317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Under seats</a:t>
            </a:r>
            <a:endParaRPr lang="en-US" sz="1100" dirty="0"/>
          </a:p>
        </p:txBody>
      </p:sp>
      <p:sp>
        <p:nvSpPr>
          <p:cNvPr id="9" name="TextBox 8"/>
          <p:cNvSpPr txBox="1"/>
          <p:nvPr/>
        </p:nvSpPr>
        <p:spPr>
          <a:xfrm>
            <a:off x="3126376" y="1767285"/>
            <a:ext cx="2312126" cy="3539430"/>
          </a:xfrm>
          <a:prstGeom prst="rect">
            <a:avLst/>
          </a:prstGeom>
          <a:noFill/>
        </p:spPr>
        <p:txBody>
          <a:bodyPr wrap="square" rtlCol="0">
            <a:spAutoFit/>
          </a:bodyPr>
          <a:lstStyle/>
          <a:p>
            <a:r>
              <a:rPr lang="en-US" sz="1400" dirty="0" smtClean="0"/>
              <a:t>People were positive about this in that it could allow more possibilities to store bags close</a:t>
            </a:r>
          </a:p>
          <a:p>
            <a:pPr marL="285750" indent="-285750">
              <a:buFont typeface="ArialUnicodeMS" charset="0"/>
              <a:buChar char="☓"/>
            </a:pPr>
            <a:endParaRPr lang="en-US" sz="1400" dirty="0" smtClean="0"/>
          </a:p>
          <a:p>
            <a:pPr marL="342900" indent="-342900">
              <a:buFont typeface="Wingdings" charset="2"/>
              <a:buChar char="ü"/>
            </a:pPr>
            <a:r>
              <a:rPr lang="en-US" sz="1400" dirty="0" smtClean="0"/>
              <a:t>Able to see bags/ have them close</a:t>
            </a:r>
          </a:p>
          <a:p>
            <a:pPr marL="342900" indent="-342900">
              <a:buFont typeface="Wingdings" charset="2"/>
              <a:buChar char="ü"/>
            </a:pPr>
            <a:r>
              <a:rPr lang="en-US" sz="1400" dirty="0" smtClean="0"/>
              <a:t>No lifting</a:t>
            </a:r>
          </a:p>
          <a:p>
            <a:pPr marL="342900" indent="-342900">
              <a:buFont typeface="Wingdings" charset="2"/>
              <a:buChar char="ü"/>
            </a:pPr>
            <a:r>
              <a:rPr lang="en-US" sz="1400" dirty="0" smtClean="0"/>
              <a:t>Would also mean more leg room</a:t>
            </a:r>
          </a:p>
          <a:p>
            <a:endParaRPr lang="en-US" sz="1400" dirty="0"/>
          </a:p>
          <a:p>
            <a:r>
              <a:rPr lang="en-GB" sz="1400" dirty="0" smtClean="0"/>
              <a:t>Compared to storage on airlines.  Some acknowledged that this would mean fewer seats</a:t>
            </a:r>
            <a:endParaRPr lang="en-US" sz="1400" dirty="0" smtClean="0"/>
          </a:p>
          <a:p>
            <a:endParaRPr lang="en-US" sz="1400" dirty="0"/>
          </a:p>
        </p:txBody>
      </p:sp>
      <p:sp>
        <p:nvSpPr>
          <p:cNvPr id="10" name="Rectangle 9"/>
          <p:cNvSpPr/>
          <p:nvPr/>
        </p:nvSpPr>
        <p:spPr>
          <a:xfrm>
            <a:off x="6083118" y="1249402"/>
            <a:ext cx="1519465" cy="38317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Limits per person</a:t>
            </a:r>
            <a:endParaRPr lang="en-US" sz="1100" dirty="0"/>
          </a:p>
        </p:txBody>
      </p:sp>
      <p:sp>
        <p:nvSpPr>
          <p:cNvPr id="12" name="TextBox 11"/>
          <p:cNvSpPr txBox="1"/>
          <p:nvPr/>
        </p:nvSpPr>
        <p:spPr>
          <a:xfrm>
            <a:off x="5852250" y="1767285"/>
            <a:ext cx="2312126" cy="3323987"/>
          </a:xfrm>
          <a:prstGeom prst="rect">
            <a:avLst/>
          </a:prstGeom>
          <a:noFill/>
        </p:spPr>
        <p:txBody>
          <a:bodyPr wrap="square" rtlCol="0">
            <a:spAutoFit/>
          </a:bodyPr>
          <a:lstStyle/>
          <a:p>
            <a:r>
              <a:rPr lang="en-US" sz="1400" dirty="0" smtClean="0"/>
              <a:t>Negative/ hostile response</a:t>
            </a:r>
          </a:p>
          <a:p>
            <a:endParaRPr lang="en-US" sz="1400" dirty="0"/>
          </a:p>
          <a:p>
            <a:pPr marL="285750" indent="-285750">
              <a:buFont typeface="ArialUnicodeMS" charset="0"/>
              <a:buChar char=""/>
            </a:pPr>
            <a:r>
              <a:rPr lang="en-US" sz="1400" dirty="0" smtClean="0"/>
              <a:t>Difficult to enforce</a:t>
            </a:r>
          </a:p>
          <a:p>
            <a:pPr marL="285750" indent="-285750">
              <a:buFont typeface="ArialUnicodeMS" charset="0"/>
              <a:buChar char=""/>
            </a:pPr>
            <a:r>
              <a:rPr lang="en-US" sz="1400" dirty="0" smtClean="0"/>
              <a:t>If paid for a ticket should be able to take what you want</a:t>
            </a:r>
          </a:p>
          <a:p>
            <a:pPr marL="285750" indent="-285750">
              <a:buFont typeface="ArialUnicodeMS" charset="0"/>
              <a:buChar char=""/>
            </a:pPr>
            <a:r>
              <a:rPr lang="en-US" sz="1400" dirty="0" smtClean="0"/>
              <a:t>If passenger can carry/ manage luggage they can take what they want</a:t>
            </a:r>
          </a:p>
          <a:p>
            <a:endParaRPr lang="en-US" sz="1400" dirty="0"/>
          </a:p>
          <a:p>
            <a:r>
              <a:rPr lang="en-GB" sz="1400" dirty="0" smtClean="0"/>
              <a:t>Size of bags was thought to be more of an issue and educating people on how/ where to store</a:t>
            </a:r>
            <a:endParaRPr lang="en-US" sz="1400" dirty="0" smtClean="0"/>
          </a:p>
        </p:txBody>
      </p:sp>
      <p:cxnSp>
        <p:nvCxnSpPr>
          <p:cNvPr id="13" name="Straight Connector 12"/>
          <p:cNvCxnSpPr/>
          <p:nvPr/>
        </p:nvCxnSpPr>
        <p:spPr>
          <a:xfrm>
            <a:off x="5586549" y="1438395"/>
            <a:ext cx="8709" cy="43804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075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326573" y="161040"/>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Other thoughts on what could make travelling with luggage easier</a:t>
            </a:r>
            <a:endParaRPr lang="en-US" sz="2400" kern="0" dirty="0"/>
          </a:p>
        </p:txBody>
      </p:sp>
      <p:sp>
        <p:nvSpPr>
          <p:cNvPr id="4" name="TextBox 3"/>
          <p:cNvSpPr txBox="1"/>
          <p:nvPr/>
        </p:nvSpPr>
        <p:spPr>
          <a:xfrm>
            <a:off x="714103" y="1480457"/>
            <a:ext cx="2534194" cy="923330"/>
          </a:xfrm>
          <a:prstGeom prst="rect">
            <a:avLst/>
          </a:prstGeom>
          <a:noFill/>
        </p:spPr>
        <p:txBody>
          <a:bodyPr wrap="square" rtlCol="0">
            <a:spAutoFit/>
          </a:bodyPr>
          <a:lstStyle/>
          <a:p>
            <a:r>
              <a:rPr lang="en-US" dirty="0" smtClean="0"/>
              <a:t>Space between seats (to store bag </a:t>
            </a:r>
            <a:r>
              <a:rPr lang="en-US" smtClean="0"/>
              <a:t>in front of knees)</a:t>
            </a:r>
            <a:endParaRPr lang="en-US"/>
          </a:p>
        </p:txBody>
      </p:sp>
      <p:sp>
        <p:nvSpPr>
          <p:cNvPr id="14" name="TextBox 13"/>
          <p:cNvSpPr txBox="1"/>
          <p:nvPr/>
        </p:nvSpPr>
        <p:spPr>
          <a:xfrm>
            <a:off x="1190898" y="2870118"/>
            <a:ext cx="2534194" cy="923330"/>
          </a:xfrm>
          <a:prstGeom prst="rect">
            <a:avLst/>
          </a:prstGeom>
          <a:noFill/>
        </p:spPr>
        <p:txBody>
          <a:bodyPr wrap="square" rtlCol="0">
            <a:spAutoFit/>
          </a:bodyPr>
          <a:lstStyle/>
          <a:p>
            <a:r>
              <a:rPr lang="en-US" dirty="0" smtClean="0"/>
              <a:t>More direction/ notes/ suggestions about where to store items</a:t>
            </a:r>
            <a:endParaRPr lang="en-US" dirty="0"/>
          </a:p>
        </p:txBody>
      </p:sp>
      <p:sp>
        <p:nvSpPr>
          <p:cNvPr id="15" name="TextBox 14"/>
          <p:cNvSpPr txBox="1"/>
          <p:nvPr/>
        </p:nvSpPr>
        <p:spPr>
          <a:xfrm>
            <a:off x="3640182" y="1408178"/>
            <a:ext cx="2534194" cy="1092607"/>
          </a:xfrm>
          <a:prstGeom prst="rect">
            <a:avLst/>
          </a:prstGeom>
          <a:noFill/>
        </p:spPr>
        <p:txBody>
          <a:bodyPr wrap="square" rtlCol="0">
            <a:spAutoFit/>
          </a:bodyPr>
          <a:lstStyle/>
          <a:p>
            <a:r>
              <a:rPr lang="en-US" dirty="0" smtClean="0"/>
              <a:t>Being able to book seats near a luggage rack </a:t>
            </a:r>
            <a:r>
              <a:rPr lang="en-US" sz="1100" dirty="0" smtClean="0"/>
              <a:t>(NB: some people said that they do this)</a:t>
            </a:r>
            <a:endParaRPr lang="en-US" sz="1100" dirty="0"/>
          </a:p>
        </p:txBody>
      </p:sp>
      <p:sp>
        <p:nvSpPr>
          <p:cNvPr id="16" name="TextBox 15"/>
          <p:cNvSpPr txBox="1"/>
          <p:nvPr/>
        </p:nvSpPr>
        <p:spPr>
          <a:xfrm>
            <a:off x="783953" y="4567380"/>
            <a:ext cx="2534194" cy="646331"/>
          </a:xfrm>
          <a:prstGeom prst="rect">
            <a:avLst/>
          </a:prstGeom>
          <a:noFill/>
        </p:spPr>
        <p:txBody>
          <a:bodyPr wrap="square" rtlCol="0">
            <a:spAutoFit/>
          </a:bodyPr>
          <a:lstStyle/>
          <a:p>
            <a:r>
              <a:rPr lang="en-US" dirty="0" smtClean="0"/>
              <a:t>More similar to ‘aircraft’</a:t>
            </a:r>
            <a:endParaRPr lang="en-US" dirty="0"/>
          </a:p>
        </p:txBody>
      </p:sp>
      <p:sp>
        <p:nvSpPr>
          <p:cNvPr id="17" name="TextBox 16"/>
          <p:cNvSpPr txBox="1"/>
          <p:nvPr/>
        </p:nvSpPr>
        <p:spPr>
          <a:xfrm>
            <a:off x="4010296" y="3187049"/>
            <a:ext cx="2534194" cy="646331"/>
          </a:xfrm>
          <a:prstGeom prst="rect">
            <a:avLst/>
          </a:prstGeom>
          <a:noFill/>
        </p:spPr>
        <p:txBody>
          <a:bodyPr wrap="square" rtlCol="0">
            <a:spAutoFit/>
          </a:bodyPr>
          <a:lstStyle/>
          <a:p>
            <a:r>
              <a:rPr lang="en-US" smtClean="0"/>
              <a:t>Having lockable storage</a:t>
            </a:r>
            <a:endParaRPr lang="en-US"/>
          </a:p>
        </p:txBody>
      </p:sp>
      <p:sp>
        <p:nvSpPr>
          <p:cNvPr id="18" name="TextBox 17"/>
          <p:cNvSpPr txBox="1"/>
          <p:nvPr/>
        </p:nvSpPr>
        <p:spPr>
          <a:xfrm>
            <a:off x="3117853" y="4410463"/>
            <a:ext cx="2534194" cy="1477328"/>
          </a:xfrm>
          <a:prstGeom prst="rect">
            <a:avLst/>
          </a:prstGeom>
          <a:noFill/>
        </p:spPr>
        <p:txBody>
          <a:bodyPr wrap="square" rtlCol="0">
            <a:spAutoFit/>
          </a:bodyPr>
          <a:lstStyle/>
          <a:p>
            <a:r>
              <a:rPr lang="en-US" dirty="0" smtClean="0"/>
              <a:t>Removing gap between platform and train to aid boarding and disembarking with wheelie cases</a:t>
            </a:r>
            <a:endParaRPr lang="en-US" dirty="0"/>
          </a:p>
        </p:txBody>
      </p:sp>
      <p:sp>
        <p:nvSpPr>
          <p:cNvPr id="19" name="TextBox 18"/>
          <p:cNvSpPr txBox="1"/>
          <p:nvPr/>
        </p:nvSpPr>
        <p:spPr>
          <a:xfrm>
            <a:off x="6344196" y="3262532"/>
            <a:ext cx="2534194" cy="1477328"/>
          </a:xfrm>
          <a:prstGeom prst="rect">
            <a:avLst/>
          </a:prstGeom>
          <a:noFill/>
        </p:spPr>
        <p:txBody>
          <a:bodyPr wrap="square" rtlCol="0">
            <a:spAutoFit/>
          </a:bodyPr>
          <a:lstStyle/>
          <a:p>
            <a:r>
              <a:rPr lang="en-US" dirty="0" smtClean="0"/>
              <a:t>Adding those with buggies as 2</a:t>
            </a:r>
            <a:r>
              <a:rPr lang="en-US" baseline="30000" dirty="0" smtClean="0"/>
              <a:t>nd</a:t>
            </a:r>
            <a:r>
              <a:rPr lang="en-US" dirty="0" smtClean="0"/>
              <a:t> priority after disabled people on designated disabled spaces</a:t>
            </a:r>
            <a:endParaRPr lang="en-US" dirty="0"/>
          </a:p>
        </p:txBody>
      </p:sp>
      <p:sp>
        <p:nvSpPr>
          <p:cNvPr id="20" name="TextBox 19"/>
          <p:cNvSpPr txBox="1"/>
          <p:nvPr/>
        </p:nvSpPr>
        <p:spPr>
          <a:xfrm>
            <a:off x="6252753" y="1646704"/>
            <a:ext cx="2534194" cy="923330"/>
          </a:xfrm>
          <a:prstGeom prst="rect">
            <a:avLst/>
          </a:prstGeom>
          <a:noFill/>
        </p:spPr>
        <p:txBody>
          <a:bodyPr wrap="square" rtlCol="0">
            <a:spAutoFit/>
          </a:bodyPr>
          <a:lstStyle/>
          <a:p>
            <a:r>
              <a:rPr lang="en-US" dirty="0" smtClean="0"/>
              <a:t>Drop down cabin style compartments for above seat storage </a:t>
            </a:r>
            <a:endParaRPr lang="en-US" sz="1100" dirty="0"/>
          </a:p>
        </p:txBody>
      </p:sp>
      <p:sp>
        <p:nvSpPr>
          <p:cNvPr id="21" name="TextBox 20"/>
          <p:cNvSpPr txBox="1"/>
          <p:nvPr/>
        </p:nvSpPr>
        <p:spPr>
          <a:xfrm>
            <a:off x="6087290" y="5013325"/>
            <a:ext cx="2534194" cy="369332"/>
          </a:xfrm>
          <a:prstGeom prst="rect">
            <a:avLst/>
          </a:prstGeom>
          <a:noFill/>
        </p:spPr>
        <p:txBody>
          <a:bodyPr wrap="square" rtlCol="0">
            <a:spAutoFit/>
          </a:bodyPr>
          <a:lstStyle/>
          <a:p>
            <a:r>
              <a:rPr lang="en-US" dirty="0" smtClean="0"/>
              <a:t>Wider aisles</a:t>
            </a:r>
            <a:endParaRPr lang="en-US" dirty="0"/>
          </a:p>
        </p:txBody>
      </p:sp>
    </p:spTree>
    <p:extLst>
      <p:ext uri="{BB962C8B-B14F-4D97-AF65-F5344CB8AC3E}">
        <p14:creationId xmlns:p14="http://schemas.microsoft.com/office/powerpoint/2010/main" val="14576402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326573" y="161040"/>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What makes a good versus a bad experience travelling with luggage</a:t>
            </a:r>
            <a:endParaRPr lang="en-US" sz="2400" kern="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05181" y="1275806"/>
            <a:ext cx="818537" cy="81853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79672" y="1149463"/>
            <a:ext cx="944880" cy="944880"/>
          </a:xfrm>
          <a:prstGeom prst="rect">
            <a:avLst/>
          </a:prstGeom>
        </p:spPr>
      </p:pic>
      <p:sp>
        <p:nvSpPr>
          <p:cNvPr id="4" name="TextBox 3"/>
          <p:cNvSpPr txBox="1"/>
          <p:nvPr/>
        </p:nvSpPr>
        <p:spPr>
          <a:xfrm>
            <a:off x="794621" y="2220686"/>
            <a:ext cx="3585790" cy="1384995"/>
          </a:xfrm>
          <a:prstGeom prst="rect">
            <a:avLst/>
          </a:prstGeom>
          <a:noFill/>
        </p:spPr>
        <p:txBody>
          <a:bodyPr wrap="square" rtlCol="0">
            <a:spAutoFit/>
          </a:bodyPr>
          <a:lstStyle/>
          <a:p>
            <a:pPr marL="285750" indent="-285750">
              <a:buFont typeface="Arial" charset="0"/>
              <a:buChar char="•"/>
            </a:pPr>
            <a:r>
              <a:rPr lang="en-US" sz="1400" dirty="0" smtClean="0"/>
              <a:t>When the service was quiet and there was available storage of the type they preferred*</a:t>
            </a:r>
          </a:p>
          <a:p>
            <a:pPr marL="285750" indent="-285750">
              <a:buFont typeface="Arial" charset="0"/>
              <a:buChar char="•"/>
            </a:pPr>
            <a:r>
              <a:rPr lang="en-US" sz="1400" dirty="0" smtClean="0"/>
              <a:t>When there are people available to help</a:t>
            </a:r>
          </a:p>
          <a:p>
            <a:pPr marL="285750" indent="-285750">
              <a:buFont typeface="Arial" charset="0"/>
              <a:buChar char="•"/>
            </a:pPr>
            <a:r>
              <a:rPr lang="en-US" sz="1400" dirty="0" smtClean="0"/>
              <a:t>Using assistance</a:t>
            </a:r>
            <a:endParaRPr lang="en-US" sz="1400" dirty="0"/>
          </a:p>
        </p:txBody>
      </p:sp>
      <p:sp>
        <p:nvSpPr>
          <p:cNvPr id="6" name="TextBox 5"/>
          <p:cNvSpPr txBox="1"/>
          <p:nvPr/>
        </p:nvSpPr>
        <p:spPr>
          <a:xfrm>
            <a:off x="4615542" y="2220686"/>
            <a:ext cx="3853545" cy="3108543"/>
          </a:xfrm>
          <a:prstGeom prst="rect">
            <a:avLst/>
          </a:prstGeom>
          <a:noFill/>
        </p:spPr>
        <p:txBody>
          <a:bodyPr wrap="square" rtlCol="0">
            <a:spAutoFit/>
          </a:bodyPr>
          <a:lstStyle/>
          <a:p>
            <a:pPr marL="285750" indent="-285750">
              <a:buFont typeface="Arial" charset="0"/>
              <a:buChar char="•"/>
            </a:pPr>
            <a:r>
              <a:rPr lang="en-US" sz="1400" dirty="0" smtClean="0"/>
              <a:t>Where services are crowded and they have not been able to find a seat and/ or anywhere to store their bag</a:t>
            </a:r>
          </a:p>
          <a:p>
            <a:pPr marL="285750" indent="-285750">
              <a:buFont typeface="Arial" charset="0"/>
              <a:buChar char="•"/>
            </a:pPr>
            <a:r>
              <a:rPr lang="en-US" sz="1400" dirty="0" smtClean="0"/>
              <a:t>When trains are cancelled and therefore services are more busy</a:t>
            </a:r>
          </a:p>
          <a:p>
            <a:pPr marL="285750" indent="-285750">
              <a:buFont typeface="Arial" charset="0"/>
              <a:buChar char="•"/>
            </a:pPr>
            <a:r>
              <a:rPr lang="en-US" sz="1400" dirty="0" smtClean="0"/>
              <a:t>When they have had to stand next to luggage or sit on luggage for long periods</a:t>
            </a:r>
          </a:p>
          <a:p>
            <a:pPr marL="285750" indent="-285750">
              <a:buFont typeface="Arial" charset="0"/>
              <a:buChar char="•"/>
            </a:pPr>
            <a:r>
              <a:rPr lang="en-US" sz="1400" dirty="0" smtClean="0"/>
              <a:t>When they have not been able to board services </a:t>
            </a:r>
          </a:p>
          <a:p>
            <a:pPr marL="285750" indent="-285750">
              <a:buFont typeface="Arial" charset="0"/>
              <a:buChar char="•"/>
            </a:pPr>
            <a:r>
              <a:rPr lang="en-US" sz="1400" dirty="0" smtClean="0"/>
              <a:t>Where they have felt like they cannot get off services because of crowding and luggage</a:t>
            </a:r>
          </a:p>
          <a:p>
            <a:pPr marL="285750" indent="-285750">
              <a:buFont typeface="Arial" charset="0"/>
              <a:buChar char="•"/>
            </a:pPr>
            <a:endParaRPr lang="en-US" sz="1400" dirty="0" smtClean="0"/>
          </a:p>
          <a:p>
            <a:pPr marL="285750" indent="-285750">
              <a:buFont typeface="Arial" charset="0"/>
              <a:buChar char="•"/>
            </a:pPr>
            <a:endParaRPr lang="en-US" sz="1400" dirty="0"/>
          </a:p>
        </p:txBody>
      </p:sp>
      <p:sp>
        <p:nvSpPr>
          <p:cNvPr id="5" name="TextBox 4"/>
          <p:cNvSpPr txBox="1"/>
          <p:nvPr/>
        </p:nvSpPr>
        <p:spPr>
          <a:xfrm>
            <a:off x="1425337" y="5323994"/>
            <a:ext cx="1984436" cy="369332"/>
          </a:xfrm>
          <a:prstGeom prst="rect">
            <a:avLst/>
          </a:prstGeom>
          <a:noFill/>
        </p:spPr>
        <p:txBody>
          <a:bodyPr wrap="square" rtlCol="0">
            <a:spAutoFit/>
          </a:bodyPr>
          <a:lstStyle/>
          <a:p>
            <a:r>
              <a:rPr lang="en-US" dirty="0" smtClean="0"/>
              <a:t>Good = less busy</a:t>
            </a:r>
            <a:endParaRPr lang="en-US" dirty="0"/>
          </a:p>
        </p:txBody>
      </p:sp>
      <p:sp>
        <p:nvSpPr>
          <p:cNvPr id="8" name="TextBox 7"/>
          <p:cNvSpPr txBox="1"/>
          <p:nvPr/>
        </p:nvSpPr>
        <p:spPr>
          <a:xfrm>
            <a:off x="5861885" y="5321625"/>
            <a:ext cx="1898469" cy="369332"/>
          </a:xfrm>
          <a:prstGeom prst="rect">
            <a:avLst/>
          </a:prstGeom>
          <a:noFill/>
        </p:spPr>
        <p:txBody>
          <a:bodyPr wrap="square" rtlCol="0">
            <a:spAutoFit/>
          </a:bodyPr>
          <a:lstStyle/>
          <a:p>
            <a:r>
              <a:rPr lang="en-US" dirty="0" smtClean="0"/>
              <a:t>Bad = very busy</a:t>
            </a:r>
            <a:endParaRPr lang="en-US" dirty="0"/>
          </a:p>
        </p:txBody>
      </p:sp>
      <p:cxnSp>
        <p:nvCxnSpPr>
          <p:cNvPr id="9" name="Straight Connector 8"/>
          <p:cNvCxnSpPr/>
          <p:nvPr/>
        </p:nvCxnSpPr>
        <p:spPr>
          <a:xfrm>
            <a:off x="1460172" y="5297867"/>
            <a:ext cx="1870167" cy="109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60172" y="5708542"/>
            <a:ext cx="1870167" cy="109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76978" y="5308778"/>
            <a:ext cx="1870167" cy="109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76978" y="5719453"/>
            <a:ext cx="1870167" cy="109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4286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326573" y="161040"/>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Comparing TOCs</a:t>
            </a:r>
            <a:endParaRPr lang="en-US" sz="2400" kern="0" dirty="0"/>
          </a:p>
        </p:txBody>
      </p:sp>
      <p:sp>
        <p:nvSpPr>
          <p:cNvPr id="5" name="TextBox 4"/>
          <p:cNvSpPr txBox="1"/>
          <p:nvPr/>
        </p:nvSpPr>
        <p:spPr>
          <a:xfrm>
            <a:off x="653143" y="2460701"/>
            <a:ext cx="2131425" cy="1200329"/>
          </a:xfrm>
          <a:prstGeom prst="rect">
            <a:avLst/>
          </a:prstGeom>
          <a:noFill/>
        </p:spPr>
        <p:txBody>
          <a:bodyPr wrap="square" rtlCol="0">
            <a:spAutoFit/>
          </a:bodyPr>
          <a:lstStyle/>
          <a:p>
            <a:r>
              <a:rPr lang="en-US" i="1" dirty="0" smtClean="0"/>
              <a:t>Not specifically prompted for in intercepts or observed for but</a:t>
            </a:r>
            <a:r>
              <a:rPr lang="mr-IN" i="1" dirty="0" smtClean="0"/>
              <a:t>…</a:t>
            </a:r>
            <a:endParaRPr lang="en-US" i="1"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85512" y="1185501"/>
            <a:ext cx="2886892" cy="42386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3317" y="1280160"/>
            <a:ext cx="681073" cy="235132"/>
          </a:xfrm>
          <a:prstGeom prst="rect">
            <a:avLst/>
          </a:prstGeom>
        </p:spPr>
      </p:pic>
      <p:sp>
        <p:nvSpPr>
          <p:cNvPr id="12" name="TextBox 11"/>
          <p:cNvSpPr txBox="1"/>
          <p:nvPr/>
        </p:nvSpPr>
        <p:spPr>
          <a:xfrm>
            <a:off x="3866608" y="1280160"/>
            <a:ext cx="2307771" cy="261610"/>
          </a:xfrm>
          <a:prstGeom prst="rect">
            <a:avLst/>
          </a:prstGeom>
          <a:noFill/>
        </p:spPr>
        <p:txBody>
          <a:bodyPr wrap="square" rtlCol="0">
            <a:spAutoFit/>
          </a:bodyPr>
          <a:lstStyle/>
          <a:p>
            <a:r>
              <a:rPr lang="en-US" sz="1100" i="1" smtClean="0"/>
              <a:t>(From Euston)</a:t>
            </a:r>
            <a:endParaRPr lang="en-US" sz="1100" i="1"/>
          </a:p>
        </p:txBody>
      </p:sp>
      <p:sp>
        <p:nvSpPr>
          <p:cNvPr id="13" name="TextBox 12"/>
          <p:cNvSpPr txBox="1"/>
          <p:nvPr/>
        </p:nvSpPr>
        <p:spPr>
          <a:xfrm>
            <a:off x="7402287" y="1289770"/>
            <a:ext cx="2307771" cy="261610"/>
          </a:xfrm>
          <a:prstGeom prst="rect">
            <a:avLst/>
          </a:prstGeom>
          <a:noFill/>
        </p:spPr>
        <p:txBody>
          <a:bodyPr wrap="square" rtlCol="0">
            <a:spAutoFit/>
          </a:bodyPr>
          <a:lstStyle/>
          <a:p>
            <a:r>
              <a:rPr lang="en-US" sz="1100" i="1" dirty="0" smtClean="0"/>
              <a:t>(From Kings Cross)</a:t>
            </a:r>
            <a:endParaRPr lang="en-US" sz="1100" i="1" dirty="0"/>
          </a:p>
        </p:txBody>
      </p:sp>
      <p:sp>
        <p:nvSpPr>
          <p:cNvPr id="14" name="TextBox 13"/>
          <p:cNvSpPr txBox="1"/>
          <p:nvPr/>
        </p:nvSpPr>
        <p:spPr>
          <a:xfrm>
            <a:off x="2952208" y="1784596"/>
            <a:ext cx="5603965" cy="938719"/>
          </a:xfrm>
          <a:prstGeom prst="rect">
            <a:avLst/>
          </a:prstGeom>
          <a:noFill/>
        </p:spPr>
        <p:txBody>
          <a:bodyPr wrap="square" rtlCol="0">
            <a:spAutoFit/>
          </a:bodyPr>
          <a:lstStyle/>
          <a:p>
            <a:pPr algn="just"/>
            <a:r>
              <a:rPr lang="en-US" sz="1100" dirty="0" smtClean="0"/>
              <a:t>Where respondents made a comparison they were often more positive about/ </a:t>
            </a:r>
            <a:r>
              <a:rPr lang="en-US" sz="1100" dirty="0" err="1" smtClean="0"/>
              <a:t>favourable</a:t>
            </a:r>
            <a:r>
              <a:rPr lang="en-US" sz="1100" dirty="0" smtClean="0"/>
              <a:t> towards Virgin Trains. Observations on Virgin Trains (from Euston) were that there were places to deposit luggage at regular intervals, coat hooks, labels and signage to indicate where things were and what to store where. Above seat storage was big enough to store flight bags.  People liked the information about </a:t>
            </a:r>
            <a:r>
              <a:rPr lang="en-US" sz="1100" b="1" dirty="0" smtClean="0"/>
              <a:t>where to board</a:t>
            </a:r>
            <a:endParaRPr lang="en-US" sz="1100" b="1" dirty="0"/>
          </a:p>
        </p:txBody>
      </p:sp>
      <p:pic>
        <p:nvPicPr>
          <p:cNvPr id="15" name="Picture 14"/>
          <p:cNvPicPr>
            <a:picLocks noChangeAspect="1"/>
          </p:cNvPicPr>
          <p:nvPr/>
        </p:nvPicPr>
        <p:blipFill>
          <a:blip r:embed="rId4"/>
          <a:stretch>
            <a:fillRect/>
          </a:stretch>
        </p:blipFill>
        <p:spPr>
          <a:xfrm>
            <a:off x="3034576" y="2966141"/>
            <a:ext cx="988786" cy="551639"/>
          </a:xfrm>
          <a:prstGeom prst="rect">
            <a:avLst/>
          </a:prstGeom>
        </p:spPr>
      </p:pic>
      <p:sp>
        <p:nvSpPr>
          <p:cNvPr id="16" name="TextBox 15"/>
          <p:cNvSpPr txBox="1"/>
          <p:nvPr/>
        </p:nvSpPr>
        <p:spPr>
          <a:xfrm>
            <a:off x="4191002" y="2891589"/>
            <a:ext cx="3955869" cy="769441"/>
          </a:xfrm>
          <a:prstGeom prst="rect">
            <a:avLst/>
          </a:prstGeom>
          <a:noFill/>
        </p:spPr>
        <p:txBody>
          <a:bodyPr wrap="square" rtlCol="0">
            <a:spAutoFit/>
          </a:bodyPr>
          <a:lstStyle/>
          <a:p>
            <a:r>
              <a:rPr lang="en-US" sz="1100" dirty="0" smtClean="0"/>
              <a:t>Variety in types of arrangements on trains boarded.  Some (on shorter distances) appeared to have more pressure on the available space.  Overhead spaces not always large enough for cabin bags</a:t>
            </a:r>
            <a:endParaRPr lang="en-US" sz="1100" dirty="0"/>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52208" y="3963064"/>
            <a:ext cx="1626840" cy="437452"/>
          </a:xfrm>
          <a:prstGeom prst="rect">
            <a:avLst/>
          </a:prstGeom>
        </p:spPr>
      </p:pic>
      <p:sp>
        <p:nvSpPr>
          <p:cNvPr id="19" name="TextBox 18"/>
          <p:cNvSpPr txBox="1"/>
          <p:nvPr/>
        </p:nvSpPr>
        <p:spPr>
          <a:xfrm>
            <a:off x="4600304" y="3829305"/>
            <a:ext cx="3803469" cy="769441"/>
          </a:xfrm>
          <a:prstGeom prst="rect">
            <a:avLst/>
          </a:prstGeom>
          <a:noFill/>
        </p:spPr>
        <p:txBody>
          <a:bodyPr wrap="square" rtlCol="0">
            <a:spAutoFit/>
          </a:bodyPr>
          <a:lstStyle/>
          <a:p>
            <a:r>
              <a:rPr lang="en-US" sz="1100" dirty="0" smtClean="0"/>
              <a:t>One respondent compared Virgin Trains (Manchester service) favourably to XC because there was more space between seats (to store bag in front of knees) and overhead</a:t>
            </a:r>
            <a:endParaRPr lang="en-US" sz="1100" dirty="0"/>
          </a:p>
        </p:txBody>
      </p:sp>
      <p:sp>
        <p:nvSpPr>
          <p:cNvPr id="20" name="TextBox 19"/>
          <p:cNvSpPr txBox="1"/>
          <p:nvPr/>
        </p:nvSpPr>
        <p:spPr>
          <a:xfrm>
            <a:off x="2952210" y="4899776"/>
            <a:ext cx="5194663" cy="938719"/>
          </a:xfrm>
          <a:prstGeom prst="rect">
            <a:avLst/>
          </a:prstGeom>
          <a:noFill/>
        </p:spPr>
        <p:txBody>
          <a:bodyPr wrap="square" rtlCol="0">
            <a:spAutoFit/>
          </a:bodyPr>
          <a:lstStyle/>
          <a:p>
            <a:r>
              <a:rPr lang="en-US" sz="1100" dirty="0" smtClean="0"/>
              <a:t>There were mixed responses about shorter distance services.  Those travelling at non-rush hour times who had luggage and made reference to other services indicated there were no issues.  However a service which covered an airport (Manchester) was </a:t>
            </a:r>
            <a:r>
              <a:rPr lang="en-US" sz="1100" dirty="0" err="1" smtClean="0"/>
              <a:t>criticised</a:t>
            </a:r>
            <a:r>
              <a:rPr lang="en-US" sz="1100" dirty="0" smtClean="0"/>
              <a:t> for luggage space preventing commuters from using the service</a:t>
            </a:r>
            <a:endParaRPr lang="en-US" sz="1100" dirty="0"/>
          </a:p>
        </p:txBody>
      </p:sp>
    </p:spTree>
    <p:extLst>
      <p:ext uri="{BB962C8B-B14F-4D97-AF65-F5344CB8AC3E}">
        <p14:creationId xmlns:p14="http://schemas.microsoft.com/office/powerpoint/2010/main" val="20278444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1561887"/>
            <a:ext cx="8229600" cy="922337"/>
          </a:xfrm>
        </p:spPr>
        <p:txBody>
          <a:bodyPr/>
          <a:lstStyle/>
          <a:p>
            <a:r>
              <a:rPr lang="en-GB" dirty="0" smtClean="0"/>
              <a:t>Illustrations of findings</a:t>
            </a: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50803" y="1364445"/>
            <a:ext cx="4257471" cy="4257471"/>
          </a:xfrm>
          <a:prstGeom prst="rect">
            <a:avLst/>
          </a:prstGeom>
        </p:spPr>
      </p:pic>
    </p:spTree>
    <p:extLst>
      <p:ext uri="{BB962C8B-B14F-4D97-AF65-F5344CB8AC3E}">
        <p14:creationId xmlns:p14="http://schemas.microsoft.com/office/powerpoint/2010/main" val="22492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004127152"/>
              </p:ext>
            </p:extLst>
          </p:nvPr>
        </p:nvGraphicFramePr>
        <p:xfrm>
          <a:off x="1355932" y="1570630"/>
          <a:ext cx="6432135" cy="446785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8" name="Title 1"/>
          <p:cNvSpPr txBox="1">
            <a:spLocks/>
          </p:cNvSpPr>
          <p:nvPr/>
        </p:nvSpPr>
        <p:spPr bwMode="auto">
          <a:xfrm>
            <a:off x="0" y="188006"/>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smtClean="0"/>
              <a:t>At all stations, almost 9 in 10 passengers travelled with an item</a:t>
            </a:r>
          </a:p>
        </p:txBody>
      </p:sp>
      <p:sp>
        <p:nvSpPr>
          <p:cNvPr id="9" name="TextBox 8"/>
          <p:cNvSpPr txBox="1"/>
          <p:nvPr/>
        </p:nvSpPr>
        <p:spPr>
          <a:xfrm>
            <a:off x="2633809" y="1186598"/>
            <a:ext cx="3876382" cy="307777"/>
          </a:xfrm>
          <a:prstGeom prst="rect">
            <a:avLst/>
          </a:prstGeom>
          <a:solidFill>
            <a:schemeClr val="bg1">
              <a:lumMod val="50000"/>
            </a:schemeClr>
          </a:solidFill>
        </p:spPr>
        <p:txBody>
          <a:bodyPr wrap="none" rtlCol="0">
            <a:spAutoFit/>
          </a:bodyPr>
          <a:lstStyle/>
          <a:p>
            <a:r>
              <a:rPr lang="en-GB" sz="1400" dirty="0" smtClean="0">
                <a:solidFill>
                  <a:schemeClr val="bg1"/>
                </a:solidFill>
              </a:rPr>
              <a:t>% of passengers with and without any luggage</a:t>
            </a:r>
            <a:endParaRPr lang="en-GB" sz="1400" dirty="0">
              <a:solidFill>
                <a:schemeClr val="bg1"/>
              </a:solidFill>
            </a:endParaRPr>
          </a:p>
        </p:txBody>
      </p:sp>
    </p:spTree>
    <p:extLst>
      <p:ext uri="{BB962C8B-B14F-4D97-AF65-F5344CB8AC3E}">
        <p14:creationId xmlns:p14="http://schemas.microsoft.com/office/powerpoint/2010/main" val="38364583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83" y="87895"/>
            <a:ext cx="8229600" cy="922337"/>
          </a:xfrm>
        </p:spPr>
        <p:txBody>
          <a:bodyPr/>
          <a:lstStyle/>
          <a:p>
            <a:r>
              <a:rPr lang="en-US" sz="2400" smtClean="0"/>
              <a:t>Kings Cross</a:t>
            </a:r>
            <a:endParaRPr lang="en-US" sz="240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4421" y="964408"/>
            <a:ext cx="1733369" cy="231115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05504" y="968212"/>
            <a:ext cx="2586446" cy="193983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36485" y="3482639"/>
            <a:ext cx="1853702" cy="247160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97344" y="933091"/>
            <a:ext cx="1768203" cy="235760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52318" y="3482639"/>
            <a:ext cx="1835295" cy="244706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40013" y="3474720"/>
            <a:ext cx="1825534" cy="2434045"/>
          </a:xfrm>
          <a:prstGeom prst="rect">
            <a:avLst/>
          </a:prstGeom>
        </p:spPr>
      </p:pic>
      <p:sp>
        <p:nvSpPr>
          <p:cNvPr id="3" name="TextBox 2"/>
          <p:cNvSpPr txBox="1"/>
          <p:nvPr/>
        </p:nvSpPr>
        <p:spPr>
          <a:xfrm>
            <a:off x="2579311" y="2908047"/>
            <a:ext cx="2756479" cy="430887"/>
          </a:xfrm>
          <a:prstGeom prst="rect">
            <a:avLst/>
          </a:prstGeom>
          <a:noFill/>
        </p:spPr>
        <p:txBody>
          <a:bodyPr wrap="square" rtlCol="0">
            <a:spAutoFit/>
          </a:bodyPr>
          <a:lstStyle/>
          <a:p>
            <a:r>
              <a:rPr lang="en-US" sz="1100" dirty="0" smtClean="0"/>
              <a:t>Concourse at 12.30 </a:t>
            </a:r>
            <a:r>
              <a:rPr lang="mr-IN" sz="1100" dirty="0" smtClean="0"/>
              <a:t>–</a:t>
            </a:r>
            <a:r>
              <a:rPr lang="en-US" sz="1100" dirty="0" smtClean="0"/>
              <a:t> not packed but people congregating around board</a:t>
            </a:r>
            <a:endParaRPr lang="en-US" sz="1100" dirty="0"/>
          </a:p>
        </p:txBody>
      </p:sp>
      <p:sp>
        <p:nvSpPr>
          <p:cNvPr id="12" name="TextBox 11"/>
          <p:cNvSpPr txBox="1"/>
          <p:nvPr/>
        </p:nvSpPr>
        <p:spPr>
          <a:xfrm>
            <a:off x="5709049" y="364244"/>
            <a:ext cx="1944792" cy="600164"/>
          </a:xfrm>
          <a:prstGeom prst="rect">
            <a:avLst/>
          </a:prstGeom>
          <a:noFill/>
        </p:spPr>
        <p:txBody>
          <a:bodyPr wrap="square" rtlCol="0">
            <a:spAutoFit/>
          </a:bodyPr>
          <a:lstStyle/>
          <a:p>
            <a:r>
              <a:rPr lang="en-GB" sz="1100" dirty="0" smtClean="0"/>
              <a:t>13.00 to Edinburgh </a:t>
            </a:r>
            <a:r>
              <a:rPr lang="mr-IN" sz="1100" dirty="0" smtClean="0"/>
              <a:t>–</a:t>
            </a:r>
            <a:r>
              <a:rPr lang="en-GB" sz="1100" dirty="0" smtClean="0"/>
              <a:t> very busy service. Bag drop offered</a:t>
            </a:r>
            <a:endParaRPr lang="en-US" sz="1100" dirty="0"/>
          </a:p>
        </p:txBody>
      </p:sp>
      <p:sp>
        <p:nvSpPr>
          <p:cNvPr id="15" name="TextBox 14"/>
          <p:cNvSpPr txBox="1"/>
          <p:nvPr/>
        </p:nvSpPr>
        <p:spPr>
          <a:xfrm>
            <a:off x="7565547" y="3428896"/>
            <a:ext cx="1234778" cy="1277273"/>
          </a:xfrm>
          <a:prstGeom prst="rect">
            <a:avLst/>
          </a:prstGeom>
          <a:noFill/>
        </p:spPr>
        <p:txBody>
          <a:bodyPr wrap="square" rtlCol="0">
            <a:spAutoFit/>
          </a:bodyPr>
          <a:lstStyle/>
          <a:p>
            <a:r>
              <a:rPr lang="en-GB" sz="1100" dirty="0" smtClean="0"/>
              <a:t>This chap tried several times to get his rucksack to fit in before disembarking and trying another carriage</a:t>
            </a:r>
            <a:endParaRPr lang="en-US" sz="1100" dirty="0"/>
          </a:p>
        </p:txBody>
      </p:sp>
      <p:sp>
        <p:nvSpPr>
          <p:cNvPr id="16" name="TextBox 15"/>
          <p:cNvSpPr txBox="1"/>
          <p:nvPr/>
        </p:nvSpPr>
        <p:spPr>
          <a:xfrm>
            <a:off x="3752318" y="5954242"/>
            <a:ext cx="2197426" cy="430887"/>
          </a:xfrm>
          <a:prstGeom prst="rect">
            <a:avLst/>
          </a:prstGeom>
          <a:noFill/>
        </p:spPr>
        <p:txBody>
          <a:bodyPr wrap="square" rtlCol="0">
            <a:spAutoFit/>
          </a:bodyPr>
          <a:lstStyle/>
          <a:p>
            <a:r>
              <a:rPr lang="en-GB" sz="1100" dirty="0" smtClean="0"/>
              <a:t>Some quite small bags in the </a:t>
            </a:r>
            <a:r>
              <a:rPr lang="en-GB" sz="1100" smtClean="0"/>
              <a:t>luggage rack</a:t>
            </a:r>
            <a:endParaRPr lang="en-US" sz="1100" dirty="0"/>
          </a:p>
        </p:txBody>
      </p:sp>
      <p:sp>
        <p:nvSpPr>
          <p:cNvPr id="17" name="TextBox 16"/>
          <p:cNvSpPr txBox="1"/>
          <p:nvPr/>
        </p:nvSpPr>
        <p:spPr>
          <a:xfrm>
            <a:off x="642125" y="3474720"/>
            <a:ext cx="894360" cy="600164"/>
          </a:xfrm>
          <a:prstGeom prst="rect">
            <a:avLst/>
          </a:prstGeom>
          <a:noFill/>
        </p:spPr>
        <p:txBody>
          <a:bodyPr wrap="square" rtlCol="0">
            <a:spAutoFit/>
          </a:bodyPr>
          <a:lstStyle/>
          <a:p>
            <a:r>
              <a:rPr lang="en-GB" sz="1100" smtClean="0"/>
              <a:t>Orderly procession to the train</a:t>
            </a:r>
            <a:endParaRPr lang="en-US" sz="1100" dirty="0"/>
          </a:p>
        </p:txBody>
      </p:sp>
    </p:spTree>
    <p:extLst>
      <p:ext uri="{BB962C8B-B14F-4D97-AF65-F5344CB8AC3E}">
        <p14:creationId xmlns:p14="http://schemas.microsoft.com/office/powerpoint/2010/main" val="746892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6372"/>
            <a:ext cx="8229600" cy="922337"/>
          </a:xfrm>
        </p:spPr>
        <p:txBody>
          <a:bodyPr/>
          <a:lstStyle/>
          <a:p>
            <a:r>
              <a:rPr lang="en-US" sz="2400" dirty="0" smtClean="0"/>
              <a:t>Boarding </a:t>
            </a:r>
            <a:r>
              <a:rPr lang="en-US" sz="2400" smtClean="0"/>
              <a:t>13.30 Edinburgh service</a:t>
            </a:r>
            <a:endParaRPr lang="en-US" sz="240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163038" y="862148"/>
            <a:ext cx="2090628" cy="2787505"/>
          </a:xfr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3635" y="769534"/>
            <a:ext cx="2160089" cy="28801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2501" y="888897"/>
            <a:ext cx="2070567" cy="276075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2501" y="3917526"/>
            <a:ext cx="1768203" cy="235760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03796" y="3917526"/>
            <a:ext cx="1768203" cy="2357604"/>
          </a:xfrm>
          <a:prstGeom prst="rect">
            <a:avLst/>
          </a:prstGeom>
        </p:spPr>
      </p:pic>
      <p:pic>
        <p:nvPicPr>
          <p:cNvPr id="9" name="Content Placeholder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4682081" y="3779441"/>
            <a:ext cx="1643108" cy="2190812"/>
          </a:xfrm>
          <a:prstGeom prst="rect">
            <a:avLst/>
          </a:prstGeom>
          <a:noFill/>
          <a:ln w="9525">
            <a:noFill/>
            <a:miter lim="800000"/>
            <a:headEnd/>
            <a:tailEnd/>
          </a:ln>
        </p:spPr>
      </p:pic>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35271" y="3779441"/>
            <a:ext cx="1643109" cy="2190812"/>
          </a:xfrm>
          <a:prstGeom prst="rect">
            <a:avLst/>
          </a:prstGeom>
        </p:spPr>
      </p:pic>
      <p:sp>
        <p:nvSpPr>
          <p:cNvPr id="3" name="TextBox 2"/>
          <p:cNvSpPr txBox="1"/>
          <p:nvPr/>
        </p:nvSpPr>
        <p:spPr>
          <a:xfrm>
            <a:off x="5129347" y="5969236"/>
            <a:ext cx="3755221" cy="261610"/>
          </a:xfrm>
          <a:prstGeom prst="rect">
            <a:avLst/>
          </a:prstGeom>
          <a:noFill/>
        </p:spPr>
        <p:txBody>
          <a:bodyPr wrap="square" rtlCol="0">
            <a:spAutoFit/>
          </a:bodyPr>
          <a:lstStyle/>
          <a:p>
            <a:r>
              <a:rPr lang="en-US" sz="1100" dirty="0" smtClean="0"/>
              <a:t>Boarding service at </a:t>
            </a:r>
            <a:r>
              <a:rPr lang="en-US" sz="1100" smtClean="0"/>
              <a:t>Newark Northgate</a:t>
            </a:r>
            <a:endParaRPr lang="en-US" sz="1100" dirty="0"/>
          </a:p>
        </p:txBody>
      </p:sp>
    </p:spTree>
    <p:extLst>
      <p:ext uri="{BB962C8B-B14F-4D97-AF65-F5344CB8AC3E}">
        <p14:creationId xmlns:p14="http://schemas.microsoft.com/office/powerpoint/2010/main" val="578885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More on Virgin </a:t>
            </a:r>
            <a:r>
              <a:rPr lang="en-US" sz="2400" smtClean="0"/>
              <a:t>East Coast</a:t>
            </a:r>
            <a:endParaRPr lang="en-US" sz="240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09203" y="1196976"/>
            <a:ext cx="2198165" cy="2930888"/>
          </a:xfr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59371" y="1196975"/>
            <a:ext cx="2198167" cy="29308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9539" y="1196975"/>
            <a:ext cx="2198167" cy="2930889"/>
          </a:xfrm>
          <a:prstGeom prst="rect">
            <a:avLst/>
          </a:prstGeom>
        </p:spPr>
      </p:pic>
      <p:sp>
        <p:nvSpPr>
          <p:cNvPr id="3" name="TextBox 2"/>
          <p:cNvSpPr txBox="1"/>
          <p:nvPr/>
        </p:nvSpPr>
        <p:spPr>
          <a:xfrm>
            <a:off x="1602377" y="4223657"/>
            <a:ext cx="5521234" cy="261610"/>
          </a:xfrm>
          <a:prstGeom prst="rect">
            <a:avLst/>
          </a:prstGeom>
          <a:noFill/>
        </p:spPr>
        <p:txBody>
          <a:bodyPr wrap="square" rtlCol="0">
            <a:spAutoFit/>
          </a:bodyPr>
          <a:lstStyle/>
          <a:p>
            <a:r>
              <a:rPr lang="en-US" sz="1100" dirty="0" smtClean="0"/>
              <a:t>York to Kings Cross service </a:t>
            </a:r>
            <a:r>
              <a:rPr lang="mr-IN" sz="1100" dirty="0" smtClean="0"/>
              <a:t>–</a:t>
            </a:r>
            <a:r>
              <a:rPr lang="en-US" sz="1100" dirty="0" smtClean="0"/>
              <a:t> luggage distribution very patchy</a:t>
            </a:r>
            <a:endParaRPr lang="en-US" sz="1100" dirty="0"/>
          </a:p>
        </p:txBody>
      </p:sp>
    </p:spTree>
    <p:extLst>
      <p:ext uri="{BB962C8B-B14F-4D97-AF65-F5344CB8AC3E}">
        <p14:creationId xmlns:p14="http://schemas.microsoft.com/office/powerpoint/2010/main" val="1779800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Euston </a:t>
            </a:r>
            <a:r>
              <a:rPr lang="mr-IN" sz="2400" dirty="0" smtClean="0"/>
              <a:t>–</a:t>
            </a:r>
            <a:r>
              <a:rPr lang="en-US" sz="2400" dirty="0" smtClean="0"/>
              <a:t> very busy with a lot of passengers with luggage on day of cancellations</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918198" y="1373778"/>
            <a:ext cx="3035496" cy="2276622"/>
          </a:xfr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84322" y="1292553"/>
            <a:ext cx="3143795" cy="23578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8198" y="3766243"/>
            <a:ext cx="3035496" cy="227662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84321" y="3743166"/>
            <a:ext cx="3143795" cy="2299699"/>
          </a:xfrm>
          <a:prstGeom prst="rect">
            <a:avLst/>
          </a:prstGeom>
        </p:spPr>
      </p:pic>
    </p:spTree>
    <p:extLst>
      <p:ext uri="{BB962C8B-B14F-4D97-AF65-F5344CB8AC3E}">
        <p14:creationId xmlns:p14="http://schemas.microsoft.com/office/powerpoint/2010/main" val="802746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87412" y="3528939"/>
            <a:ext cx="1823969" cy="2431959"/>
          </a:xfr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0477" y="1339448"/>
            <a:ext cx="1489529" cy="19860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1749" y="1124763"/>
            <a:ext cx="2827383" cy="212053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8986" y="1339448"/>
            <a:ext cx="2499360" cy="18745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99475" y="3565868"/>
            <a:ext cx="1768575" cy="23581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56144" y="3549613"/>
            <a:ext cx="1792957" cy="2390610"/>
          </a:xfrm>
          <a:prstGeom prst="rect">
            <a:avLst/>
          </a:prstGeom>
        </p:spPr>
      </p:pic>
      <p:sp>
        <p:nvSpPr>
          <p:cNvPr id="11" name="Title 1"/>
          <p:cNvSpPr txBox="1">
            <a:spLocks/>
          </p:cNvSpPr>
          <p:nvPr/>
        </p:nvSpPr>
        <p:spPr bwMode="auto">
          <a:xfrm>
            <a:off x="539931" y="104639"/>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Paddington  </a:t>
            </a:r>
            <a:r>
              <a:rPr lang="mr-IN" sz="2400" kern="0" dirty="0" smtClean="0"/>
              <a:t>–</a:t>
            </a:r>
            <a:r>
              <a:rPr lang="en-US" sz="2400" kern="0" dirty="0" smtClean="0"/>
              <a:t> boarding the 16.06 Penzance service </a:t>
            </a:r>
            <a:endParaRPr lang="en-US" sz="2400" kern="0" dirty="0"/>
          </a:p>
        </p:txBody>
      </p:sp>
      <p:sp>
        <p:nvSpPr>
          <p:cNvPr id="12" name="TextBox 11"/>
          <p:cNvSpPr txBox="1"/>
          <p:nvPr/>
        </p:nvSpPr>
        <p:spPr>
          <a:xfrm>
            <a:off x="6671774" y="3325487"/>
            <a:ext cx="1392363" cy="938719"/>
          </a:xfrm>
          <a:prstGeom prst="rect">
            <a:avLst/>
          </a:prstGeom>
          <a:noFill/>
        </p:spPr>
        <p:txBody>
          <a:bodyPr wrap="square" rtlCol="0">
            <a:spAutoFit/>
          </a:bodyPr>
          <a:lstStyle/>
          <a:p>
            <a:r>
              <a:rPr lang="en-GB" sz="1100" smtClean="0"/>
              <a:t>Buggies are often stored in the disabled area but have no stated priority</a:t>
            </a:r>
            <a:endParaRPr lang="en-US" sz="1100" dirty="0"/>
          </a:p>
        </p:txBody>
      </p:sp>
      <p:sp>
        <p:nvSpPr>
          <p:cNvPr id="13" name="TextBox 12"/>
          <p:cNvSpPr txBox="1"/>
          <p:nvPr/>
        </p:nvSpPr>
        <p:spPr>
          <a:xfrm>
            <a:off x="1938666" y="5965129"/>
            <a:ext cx="3904601" cy="600164"/>
          </a:xfrm>
          <a:prstGeom prst="rect">
            <a:avLst/>
          </a:prstGeom>
          <a:noFill/>
        </p:spPr>
        <p:txBody>
          <a:bodyPr wrap="square" rtlCol="0">
            <a:spAutoFit/>
          </a:bodyPr>
          <a:lstStyle/>
          <a:p>
            <a:r>
              <a:rPr lang="en-GB" sz="1100" dirty="0" smtClean="0"/>
              <a:t>Guy with surfboard attempted boarding in 3 different locations before being moved by the guard to the van </a:t>
            </a:r>
            <a:r>
              <a:rPr lang="mr-IN" sz="1100" dirty="0" smtClean="0"/>
              <a:t>–</a:t>
            </a:r>
            <a:r>
              <a:rPr lang="en-GB" sz="1100" dirty="0" smtClean="0"/>
              <a:t> causing a small delay to the departure of the train!</a:t>
            </a:r>
            <a:endParaRPr lang="en-US" sz="1100" dirty="0"/>
          </a:p>
        </p:txBody>
      </p:sp>
    </p:spTree>
    <p:extLst>
      <p:ext uri="{BB962C8B-B14F-4D97-AF65-F5344CB8AC3E}">
        <p14:creationId xmlns:p14="http://schemas.microsoft.com/office/powerpoint/2010/main" val="1268944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809501" y="1304111"/>
            <a:ext cx="2003368" cy="2671158"/>
          </a:xfr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5387" y="1327357"/>
            <a:ext cx="1968499" cy="2624666"/>
          </a:xfrm>
          <a:prstGeom prst="rect">
            <a:avLst/>
          </a:prstGeom>
        </p:spPr>
      </p:pic>
      <p:sp>
        <p:nvSpPr>
          <p:cNvPr id="6" name="Title 1"/>
          <p:cNvSpPr txBox="1">
            <a:spLocks/>
          </p:cNvSpPr>
          <p:nvPr/>
        </p:nvSpPr>
        <p:spPr bwMode="auto">
          <a:xfrm>
            <a:off x="635726" y="170079"/>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Other observations on FGW</a:t>
            </a:r>
            <a:endParaRPr lang="en-US" sz="2400" kern="0" dirty="0"/>
          </a:p>
        </p:txBody>
      </p:sp>
      <p:sp>
        <p:nvSpPr>
          <p:cNvPr id="3" name="TextBox 2"/>
          <p:cNvSpPr txBox="1"/>
          <p:nvPr/>
        </p:nvSpPr>
        <p:spPr>
          <a:xfrm>
            <a:off x="5760711" y="4176635"/>
            <a:ext cx="1419135" cy="938719"/>
          </a:xfrm>
          <a:prstGeom prst="rect">
            <a:avLst/>
          </a:prstGeom>
          <a:noFill/>
        </p:spPr>
        <p:txBody>
          <a:bodyPr wrap="square" rtlCol="0">
            <a:spAutoFit/>
          </a:bodyPr>
          <a:lstStyle/>
          <a:p>
            <a:r>
              <a:rPr lang="en-US" sz="1100" dirty="0" smtClean="0"/>
              <a:t>Carmarthen service </a:t>
            </a:r>
            <a:r>
              <a:rPr lang="mr-IN" sz="1100" dirty="0" smtClean="0"/>
              <a:t>–</a:t>
            </a:r>
            <a:r>
              <a:rPr lang="en-US" sz="1100" dirty="0" smtClean="0"/>
              <a:t> people standing in vestibules make it difficult to pass.  2 different examples </a:t>
            </a:r>
            <a:endParaRPr lang="en-US" sz="11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7580" y="4561356"/>
            <a:ext cx="1350191" cy="1800255"/>
          </a:xfrm>
          <a:prstGeom prst="rect">
            <a:avLst/>
          </a:prstGeom>
        </p:spPr>
      </p:pic>
      <p:sp>
        <p:nvSpPr>
          <p:cNvPr id="9" name="TextBox 8"/>
          <p:cNvSpPr txBox="1"/>
          <p:nvPr/>
        </p:nvSpPr>
        <p:spPr>
          <a:xfrm>
            <a:off x="2351296" y="5335224"/>
            <a:ext cx="1419135" cy="938719"/>
          </a:xfrm>
          <a:prstGeom prst="rect">
            <a:avLst/>
          </a:prstGeom>
          <a:noFill/>
        </p:spPr>
        <p:txBody>
          <a:bodyPr wrap="square" rtlCol="0">
            <a:spAutoFit/>
          </a:bodyPr>
          <a:lstStyle/>
          <a:p>
            <a:r>
              <a:rPr lang="en-GB" sz="1100" dirty="0" smtClean="0"/>
              <a:t>Some people are less anxious about leaving their belongings unattended!!</a:t>
            </a:r>
            <a:endParaRPr lang="en-US" sz="11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60711" y="1300559"/>
            <a:ext cx="2122715" cy="2830286"/>
          </a:xfrm>
          <a:prstGeom prst="rect">
            <a:avLst/>
          </a:prstGeom>
        </p:spPr>
      </p:pic>
      <p:pic>
        <p:nvPicPr>
          <p:cNvPr id="7" name="Content Placeholder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rot="5400000">
            <a:off x="7029248" y="3379979"/>
            <a:ext cx="1764960" cy="1323720"/>
          </a:xfrm>
          <a:prstGeom prst="rect">
            <a:avLst/>
          </a:prstGeom>
          <a:noFill/>
          <a:ln w="9525">
            <a:noFill/>
            <a:miter lim="800000"/>
            <a:headEnd/>
            <a:tailEnd/>
          </a:ln>
        </p:spPr>
      </p:pic>
      <p:sp>
        <p:nvSpPr>
          <p:cNvPr id="11" name="Oval 10"/>
          <p:cNvSpPr/>
          <p:nvPr/>
        </p:nvSpPr>
        <p:spPr>
          <a:xfrm>
            <a:off x="7053943" y="1820092"/>
            <a:ext cx="829483" cy="72281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bwMode="auto">
          <a:xfrm>
            <a:off x="957580" y="3748205"/>
            <a:ext cx="4389483" cy="7652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1100" kern="0" dirty="0" smtClean="0">
                <a:solidFill>
                  <a:schemeClr val="tx1"/>
                </a:solidFill>
              </a:rPr>
              <a:t>Hereford/ Worcester service to Paddington </a:t>
            </a:r>
            <a:r>
              <a:rPr lang="mr-IN" sz="1100" kern="0" dirty="0" smtClean="0">
                <a:solidFill>
                  <a:schemeClr val="tx1"/>
                </a:solidFill>
              </a:rPr>
              <a:t>–</a:t>
            </a:r>
            <a:r>
              <a:rPr lang="en-GB" sz="1100" kern="0" dirty="0" smtClean="0">
                <a:solidFill>
                  <a:schemeClr val="tx1"/>
                </a:solidFill>
              </a:rPr>
              <a:t> a lot of luggage but less space than other FGW longer distance services</a:t>
            </a:r>
            <a:endParaRPr lang="en-US" sz="1100" kern="0" dirty="0">
              <a:solidFill>
                <a:schemeClr val="tx1"/>
              </a:solidFill>
            </a:endParaRPr>
          </a:p>
        </p:txBody>
      </p:sp>
    </p:spTree>
    <p:extLst>
      <p:ext uri="{BB962C8B-B14F-4D97-AF65-F5344CB8AC3E}">
        <p14:creationId xmlns:p14="http://schemas.microsoft.com/office/powerpoint/2010/main" val="1465965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803486" y="3720707"/>
            <a:ext cx="1938926" cy="2585235"/>
          </a:xfr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7314" y="3957138"/>
            <a:ext cx="1428274" cy="19043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2396" y="3607980"/>
            <a:ext cx="1622244" cy="21629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9241" y="961389"/>
            <a:ext cx="1759212" cy="2345616"/>
          </a:xfrm>
          <a:prstGeom prst="rect">
            <a:avLst/>
          </a:prstGeom>
        </p:spPr>
      </p:pic>
      <p:sp>
        <p:nvSpPr>
          <p:cNvPr id="8" name="TextBox 7"/>
          <p:cNvSpPr txBox="1"/>
          <p:nvPr/>
        </p:nvSpPr>
        <p:spPr>
          <a:xfrm>
            <a:off x="3203966" y="1303126"/>
            <a:ext cx="1290148" cy="1277273"/>
          </a:xfrm>
          <a:prstGeom prst="rect">
            <a:avLst/>
          </a:prstGeom>
          <a:noFill/>
        </p:spPr>
        <p:txBody>
          <a:bodyPr wrap="square" rtlCol="0">
            <a:spAutoFit/>
          </a:bodyPr>
          <a:lstStyle/>
          <a:p>
            <a:r>
              <a:rPr lang="en-GB" sz="1100" dirty="0" smtClean="0"/>
              <a:t>Crowd at Euston waiting for </a:t>
            </a:r>
            <a:r>
              <a:rPr lang="en-GB" sz="1100" smtClean="0"/>
              <a:t>boarding announcements.  </a:t>
            </a:r>
            <a:r>
              <a:rPr lang="en-GB" sz="1100" dirty="0" smtClean="0"/>
              <a:t>When they are made </a:t>
            </a:r>
            <a:r>
              <a:rPr lang="mr-IN" sz="1100" dirty="0" smtClean="0"/>
              <a:t>–</a:t>
            </a:r>
            <a:r>
              <a:rPr lang="en-GB" sz="1100" dirty="0" smtClean="0"/>
              <a:t> surges to the platform</a:t>
            </a:r>
            <a:endParaRPr lang="en-US" sz="11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2776" y="1278580"/>
            <a:ext cx="2583543" cy="1937657"/>
          </a:xfrm>
          <a:prstGeom prst="rect">
            <a:avLst/>
          </a:prstGeom>
        </p:spPr>
      </p:pic>
      <p:sp>
        <p:nvSpPr>
          <p:cNvPr id="9" name="TextBox 8"/>
          <p:cNvSpPr txBox="1"/>
          <p:nvPr/>
        </p:nvSpPr>
        <p:spPr>
          <a:xfrm>
            <a:off x="3733104" y="2580399"/>
            <a:ext cx="2841612" cy="938719"/>
          </a:xfrm>
          <a:prstGeom prst="rect">
            <a:avLst/>
          </a:prstGeom>
          <a:noFill/>
        </p:spPr>
        <p:txBody>
          <a:bodyPr wrap="square" rtlCol="0">
            <a:spAutoFit/>
          </a:bodyPr>
          <a:lstStyle/>
          <a:p>
            <a:r>
              <a:rPr lang="en-GB" sz="1100" dirty="0" smtClean="0"/>
              <a:t>Cancellations on services meant that services out of Euston were very busy and photos were not appropriate. Later services were very quiet. Luggage racks in first class, for example were often empty</a:t>
            </a:r>
            <a:endParaRPr lang="en-US" sz="1100" dirty="0"/>
          </a:p>
        </p:txBody>
      </p:sp>
      <p:sp>
        <p:nvSpPr>
          <p:cNvPr id="10" name="TextBox 9"/>
          <p:cNvSpPr txBox="1"/>
          <p:nvPr/>
        </p:nvSpPr>
        <p:spPr>
          <a:xfrm>
            <a:off x="3849040" y="4922784"/>
            <a:ext cx="1488917" cy="938719"/>
          </a:xfrm>
          <a:prstGeom prst="rect">
            <a:avLst/>
          </a:prstGeom>
          <a:noFill/>
        </p:spPr>
        <p:txBody>
          <a:bodyPr wrap="square" rtlCol="0">
            <a:spAutoFit/>
          </a:bodyPr>
          <a:lstStyle/>
          <a:p>
            <a:r>
              <a:rPr lang="en-GB" sz="1100" dirty="0" smtClean="0"/>
              <a:t>Strategy for using the ladies with luggage </a:t>
            </a:r>
            <a:r>
              <a:rPr lang="mr-IN" sz="1100" dirty="0" smtClean="0"/>
              <a:t>–</a:t>
            </a:r>
            <a:r>
              <a:rPr lang="en-GB" sz="1100" dirty="0" smtClean="0"/>
              <a:t> put it so can see under the door</a:t>
            </a:r>
            <a:endParaRPr lang="en-US" sz="1100" dirty="0"/>
          </a:p>
        </p:txBody>
      </p:sp>
      <p:sp>
        <p:nvSpPr>
          <p:cNvPr id="11" name="TextBox 10"/>
          <p:cNvSpPr txBox="1"/>
          <p:nvPr/>
        </p:nvSpPr>
        <p:spPr>
          <a:xfrm>
            <a:off x="2742412" y="3820026"/>
            <a:ext cx="923897" cy="779635"/>
          </a:xfrm>
          <a:prstGeom prst="rect">
            <a:avLst/>
          </a:prstGeom>
          <a:noFill/>
        </p:spPr>
        <p:txBody>
          <a:bodyPr wrap="square" rtlCol="0">
            <a:spAutoFit/>
          </a:bodyPr>
          <a:lstStyle/>
          <a:p>
            <a:r>
              <a:rPr lang="en-GB" sz="1100" dirty="0" smtClean="0"/>
              <a:t>Not everyone has suitcases!</a:t>
            </a:r>
            <a:endParaRPr lang="en-US" sz="1100" dirty="0"/>
          </a:p>
        </p:txBody>
      </p:sp>
      <p:sp>
        <p:nvSpPr>
          <p:cNvPr id="12" name="Title 1"/>
          <p:cNvSpPr txBox="1">
            <a:spLocks/>
          </p:cNvSpPr>
          <p:nvPr/>
        </p:nvSpPr>
        <p:spPr bwMode="auto">
          <a:xfrm>
            <a:off x="478698" y="137233"/>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kern="0" dirty="0" smtClean="0"/>
              <a:t>Euston</a:t>
            </a:r>
            <a:endParaRPr lang="en-US" sz="2400" kern="0" dirty="0"/>
          </a:p>
        </p:txBody>
      </p:sp>
      <p:sp>
        <p:nvSpPr>
          <p:cNvPr id="13" name="TextBox 12"/>
          <p:cNvSpPr txBox="1"/>
          <p:nvPr/>
        </p:nvSpPr>
        <p:spPr>
          <a:xfrm>
            <a:off x="474525" y="776723"/>
            <a:ext cx="4597264" cy="369332"/>
          </a:xfrm>
          <a:prstGeom prst="rect">
            <a:avLst/>
          </a:prstGeom>
          <a:noFill/>
        </p:spPr>
        <p:txBody>
          <a:bodyPr wrap="square" rtlCol="0">
            <a:spAutoFit/>
          </a:bodyPr>
          <a:lstStyle/>
          <a:p>
            <a:r>
              <a:rPr lang="en-US" dirty="0" smtClean="0"/>
              <a:t>Very busy on </a:t>
            </a:r>
            <a:r>
              <a:rPr lang="en-US" smtClean="0"/>
              <a:t>both occasions visited</a:t>
            </a:r>
            <a:endParaRPr lang="en-US"/>
          </a:p>
        </p:txBody>
      </p:sp>
    </p:spTree>
    <p:extLst>
      <p:ext uri="{BB962C8B-B14F-4D97-AF65-F5344CB8AC3E}">
        <p14:creationId xmlns:p14="http://schemas.microsoft.com/office/powerpoint/2010/main" val="402326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1561887"/>
            <a:ext cx="8229600" cy="922337"/>
          </a:xfrm>
        </p:spPr>
        <p:txBody>
          <a:bodyPr/>
          <a:lstStyle/>
          <a:p>
            <a:r>
              <a:rPr lang="en-GB" dirty="0" smtClean="0"/>
              <a:t>Summary and conclusions</a:t>
            </a: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50803" y="1364445"/>
            <a:ext cx="4257471" cy="4257471"/>
          </a:xfrm>
          <a:prstGeom prst="rect">
            <a:avLst/>
          </a:prstGeom>
        </p:spPr>
      </p:pic>
    </p:spTree>
    <p:extLst>
      <p:ext uri="{BB962C8B-B14F-4D97-AF65-F5344CB8AC3E}">
        <p14:creationId xmlns:p14="http://schemas.microsoft.com/office/powerpoint/2010/main" val="180170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Luggage is important but a journey is not necessarily planned around it</a:t>
            </a:r>
            <a:endParaRPr lang="en-US" sz="2400" dirty="0"/>
          </a:p>
        </p:txBody>
      </p:sp>
      <p:sp>
        <p:nvSpPr>
          <p:cNvPr id="3" name="Content Placeholder 2"/>
          <p:cNvSpPr>
            <a:spLocks noGrp="1"/>
          </p:cNvSpPr>
          <p:nvPr>
            <p:ph idx="1"/>
          </p:nvPr>
        </p:nvSpPr>
        <p:spPr>
          <a:xfrm>
            <a:off x="609101" y="1321526"/>
            <a:ext cx="7542122" cy="4495800"/>
          </a:xfrm>
        </p:spPr>
        <p:txBody>
          <a:bodyPr/>
          <a:lstStyle/>
          <a:p>
            <a:pPr algn="just"/>
            <a:r>
              <a:rPr lang="en-US" sz="1400" dirty="0" smtClean="0"/>
              <a:t>Luggage is one part of a train journey. Whilst travelling with luggage can be tricky at times, most will not compromise on other parts of the journey, e.g. cost or timings, in order to have an ’easier’ experience</a:t>
            </a:r>
          </a:p>
          <a:p>
            <a:pPr algn="just"/>
            <a:r>
              <a:rPr lang="en-US" sz="1400" dirty="0" smtClean="0"/>
              <a:t>It is important to bear in mind that the train journey is one part of the overall journey </a:t>
            </a:r>
            <a:r>
              <a:rPr lang="mr-IN" sz="1400" dirty="0" smtClean="0"/>
              <a:t>–</a:t>
            </a:r>
            <a:r>
              <a:rPr lang="en-US" sz="1400" dirty="0" smtClean="0"/>
              <a:t> so those who are thoughtful packers do not necessarily only do so for that part, they would also consider transfers and getting to and from the station. But most pack what they need and are not totally fixated on travelling as light as they can</a:t>
            </a:r>
          </a:p>
          <a:p>
            <a:pPr algn="just"/>
            <a:r>
              <a:rPr lang="en-US" sz="1400" dirty="0" smtClean="0"/>
              <a:t>The key thing for travellers in having a good experience on the train is having a seat and the train not being crowded </a:t>
            </a:r>
            <a:r>
              <a:rPr lang="mr-IN" sz="1400" dirty="0" smtClean="0"/>
              <a:t>–</a:t>
            </a:r>
            <a:r>
              <a:rPr lang="en-US" sz="1400" dirty="0" smtClean="0"/>
              <a:t> so having space, and this will mean there is room for bags and that they are not impacted by other people’s bags</a:t>
            </a:r>
          </a:p>
          <a:p>
            <a:pPr lvl="1" algn="just"/>
            <a:r>
              <a:rPr lang="en-US" sz="1200" dirty="0" smtClean="0"/>
              <a:t>Not having a seat and there being less space can also mean that there are fewer places to store your bags and it can also mean that looking for a seat or somewhere to place your bag is more tricky</a:t>
            </a:r>
          </a:p>
          <a:p>
            <a:pPr lvl="1" algn="just"/>
            <a:r>
              <a:rPr lang="en-US" sz="1200" dirty="0" smtClean="0"/>
              <a:t>‘Peak’ services which are more expensive can be less busy and ‘off peak’ at particular times of day can be more crowded. This ties in with findings from most leisure travellers that cost is a key factor and that luggage will fit around that. Travel plans will also fit around planned activities.  Business travellers might prefer quieter services but if the timing was right, they would sacrifice some comfort for arriving home quicker.  </a:t>
            </a:r>
          </a:p>
          <a:p>
            <a:pPr lvl="1" algn="just"/>
            <a:r>
              <a:rPr lang="en-US" sz="1200" dirty="0" smtClean="0"/>
              <a:t>Not everyone can reserve a seat in advance </a:t>
            </a:r>
            <a:r>
              <a:rPr lang="mr-IN" sz="1200" dirty="0" smtClean="0"/>
              <a:t>–</a:t>
            </a:r>
            <a:r>
              <a:rPr lang="en-US" sz="1200" dirty="0" smtClean="0"/>
              <a:t> they might not have the knowledge of how to do so or be able to plan a journey.  Management of luggage is more difficult in these circumstances, particularly on busy services</a:t>
            </a:r>
            <a:endParaRPr lang="en-US" sz="1200" dirty="0"/>
          </a:p>
        </p:txBody>
      </p:sp>
    </p:spTree>
    <p:extLst>
      <p:ext uri="{BB962C8B-B14F-4D97-AF65-F5344CB8AC3E}">
        <p14:creationId xmlns:p14="http://schemas.microsoft.com/office/powerpoint/2010/main" val="1122839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01" y="1321526"/>
            <a:ext cx="7416800" cy="4395610"/>
          </a:xfrm>
        </p:spPr>
        <p:txBody>
          <a:bodyPr/>
          <a:lstStyle/>
          <a:p>
            <a:pPr algn="just"/>
            <a:r>
              <a:rPr lang="en-GB" sz="1400" dirty="0" smtClean="0"/>
              <a:t>Of key importance is having your bag safe, secure and close.  Some passengers can compromise on being able to see their luggage if it means they will have a more comfortable journey, but others find that more difficult.  This is especially the case because having luggage makes you less mobile in terms of finding a seat</a:t>
            </a:r>
          </a:p>
          <a:p>
            <a:pPr lvl="1" algn="just"/>
            <a:r>
              <a:rPr lang="en-GB" sz="1200" dirty="0" smtClean="0"/>
              <a:t>Above seat storage delivers visible and close luggage but is not consistent across all services in dimensions and can be difficult to access.  Carrying bags down an aisle can be challenging.  This can result in smaller bags in luggage racks, on seats or under tables and can result in less space for larger or more awkward sized bags</a:t>
            </a:r>
          </a:p>
          <a:p>
            <a:pPr lvl="1" algn="just"/>
            <a:r>
              <a:rPr lang="en-GB" sz="1200" dirty="0" smtClean="0"/>
              <a:t>Checked on bags/luggage van would be acceptable but would not work for all journeys</a:t>
            </a:r>
          </a:p>
          <a:p>
            <a:pPr lvl="1" algn="just"/>
            <a:r>
              <a:rPr lang="en-GB" sz="1200" dirty="0" smtClean="0"/>
              <a:t>‘Between’ seats, under seats and more space in front of seats suit those who would like low down close space</a:t>
            </a:r>
          </a:p>
          <a:p>
            <a:pPr lvl="1" algn="just"/>
            <a:r>
              <a:rPr lang="en-GB" sz="1200" dirty="0" smtClean="0"/>
              <a:t>Mid carriage satisfies those who want to be able to keep an eye, but a few passengers think it could result in more ‘bumping’ with bags </a:t>
            </a:r>
          </a:p>
          <a:p>
            <a:pPr algn="just"/>
            <a:r>
              <a:rPr lang="en-GB" sz="1400" dirty="0" smtClean="0"/>
              <a:t>It is more tricky travelling with bags alone </a:t>
            </a:r>
            <a:r>
              <a:rPr lang="mr-IN" sz="1400" dirty="0" smtClean="0"/>
              <a:t>–</a:t>
            </a:r>
            <a:r>
              <a:rPr lang="en-GB" sz="1400" dirty="0" smtClean="0"/>
              <a:t> using the toilet, for example.  But also those travelling in groups might adopt strategies in terms of dividing tasks when boarding a train  </a:t>
            </a:r>
          </a:p>
          <a:p>
            <a:pPr algn="just"/>
            <a:r>
              <a:rPr lang="en-GB" sz="1400" dirty="0" smtClean="0"/>
              <a:t>’Planners’ think a lot about all aspects of a journey and will take a bag that they know will be easy to travel with and keep safe and secure</a:t>
            </a:r>
          </a:p>
          <a:p>
            <a:pPr algn="just"/>
            <a:r>
              <a:rPr lang="en-GB" sz="1400" dirty="0" smtClean="0"/>
              <a:t>Assumption that ‘cabin bags’ are storable overhead, or that they should be</a:t>
            </a:r>
          </a:p>
        </p:txBody>
      </p:sp>
      <p:sp>
        <p:nvSpPr>
          <p:cNvPr id="4" name="Title 1"/>
          <p:cNvSpPr txBox="1">
            <a:spLocks/>
          </p:cNvSpPr>
          <p:nvPr/>
        </p:nvSpPr>
        <p:spPr bwMode="auto">
          <a:xfrm>
            <a:off x="365760" y="213292"/>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Safe and secure storage is key - but the degree to which this is ‘enforced’ by passengers differs widely</a:t>
            </a:r>
            <a:endParaRPr lang="en-US" sz="2400" kern="0" dirty="0"/>
          </a:p>
        </p:txBody>
      </p:sp>
    </p:spTree>
    <p:extLst>
      <p:ext uri="{BB962C8B-B14F-4D97-AF65-F5344CB8AC3E}">
        <p14:creationId xmlns:p14="http://schemas.microsoft.com/office/powerpoint/2010/main" val="401466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1"/>
            <p:extLst>
              <p:ext uri="{D42A27DB-BD31-4B8C-83A1-F6EECF244321}">
                <p14:modId xmlns:p14="http://schemas.microsoft.com/office/powerpoint/2010/main" val="464254542"/>
              </p:ext>
            </p:extLst>
          </p:nvPr>
        </p:nvGraphicFramePr>
        <p:xfrm>
          <a:off x="670038" y="1494375"/>
          <a:ext cx="7803924" cy="47192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8" name="Title 1"/>
          <p:cNvSpPr txBox="1">
            <a:spLocks/>
          </p:cNvSpPr>
          <p:nvPr/>
        </p:nvSpPr>
        <p:spPr bwMode="auto">
          <a:xfrm>
            <a:off x="1" y="153822"/>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smtClean="0"/>
              <a:t>Across all times of day more than 8 in 10 passengers had luggage</a:t>
            </a:r>
          </a:p>
        </p:txBody>
      </p:sp>
      <p:sp>
        <p:nvSpPr>
          <p:cNvPr id="10" name="TextBox 9"/>
          <p:cNvSpPr txBox="1"/>
          <p:nvPr/>
        </p:nvSpPr>
        <p:spPr>
          <a:xfrm>
            <a:off x="3912204" y="1186598"/>
            <a:ext cx="1319592" cy="307777"/>
          </a:xfrm>
          <a:prstGeom prst="rect">
            <a:avLst/>
          </a:prstGeom>
          <a:solidFill>
            <a:schemeClr val="bg1">
              <a:lumMod val="50000"/>
            </a:schemeClr>
          </a:solidFill>
        </p:spPr>
        <p:txBody>
          <a:bodyPr wrap="none" rtlCol="0">
            <a:spAutoFit/>
          </a:bodyPr>
          <a:lstStyle/>
          <a:p>
            <a:r>
              <a:rPr lang="en-GB" sz="1400" dirty="0" smtClean="0">
                <a:solidFill>
                  <a:schemeClr val="bg1"/>
                </a:solidFill>
              </a:rPr>
              <a:t>By time of day</a:t>
            </a:r>
            <a:endParaRPr lang="en-GB" sz="1400" dirty="0">
              <a:solidFill>
                <a:schemeClr val="bg1"/>
              </a:solidFill>
            </a:endParaRPr>
          </a:p>
        </p:txBody>
      </p:sp>
    </p:spTree>
    <p:extLst>
      <p:ext uri="{BB962C8B-B14F-4D97-AF65-F5344CB8AC3E}">
        <p14:creationId xmlns:p14="http://schemas.microsoft.com/office/powerpoint/2010/main" val="5020690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00" y="1321526"/>
            <a:ext cx="7986260" cy="4959633"/>
          </a:xfrm>
        </p:spPr>
        <p:txBody>
          <a:bodyPr/>
          <a:lstStyle/>
          <a:p>
            <a:pPr algn="just"/>
            <a:r>
              <a:rPr lang="en-GB" sz="1400" dirty="0" smtClean="0"/>
              <a:t>Plans for luggage management for HS2 should have ‘safe’ and ‘secure’ at the front of mind.  This mostly means being able to see a bag but many would trade that for an alternative (such as storing on a separate van) if they felt that their bag would not get taken   </a:t>
            </a:r>
          </a:p>
          <a:p>
            <a:pPr algn="just"/>
            <a:r>
              <a:rPr lang="en-GB" sz="1400" dirty="0" smtClean="0"/>
              <a:t>Above seat storage addresses many of the needs of travellers and does not take floor space.   </a:t>
            </a:r>
            <a:r>
              <a:rPr lang="en-GB" sz="1400" dirty="0"/>
              <a:t>B</a:t>
            </a:r>
            <a:r>
              <a:rPr lang="en-GB" sz="1400" dirty="0" smtClean="0"/>
              <a:t>ut is not accessible to everyone.  Any means of making it easier to put bags in this area and that would stop them falling out would be a positive development and might help ease space in the racks aimed at larger items</a:t>
            </a:r>
          </a:p>
          <a:p>
            <a:pPr algn="just"/>
            <a:r>
              <a:rPr lang="en-GB" sz="1400" dirty="0" smtClean="0"/>
              <a:t>Travelling by train for leisure purposes limits the amount that people can take because of most wanting to be able to ‘carry if necessary’.  It is not just the journey by train that does this but also getting to and from the station and any interchanges involved. This might have implications on the types of leisure journeys that people will take on HS2.</a:t>
            </a:r>
          </a:p>
          <a:p>
            <a:pPr algn="just"/>
            <a:r>
              <a:rPr lang="en-GB" sz="1400" dirty="0" smtClean="0"/>
              <a:t>Families with buggies/prams have no natural ‘home’ on long distance services at present and rely on disabled spaces being available or standing in the vestibule area.  If HS2 is going to aim at people taking younger families, these issues might need to be addressed</a:t>
            </a:r>
          </a:p>
          <a:p>
            <a:pPr algn="just"/>
            <a:r>
              <a:rPr lang="en-GB" sz="1400" dirty="0" smtClean="0"/>
              <a:t>Enabling and facilitating movement on trains (e.g. announcements indicating where spaces are) or better targeting when boarding for people who are looking for a seat or room would help ease the issue of people standing with bags, which in turn makes mobility more tricky.  Wider aisles might help empower people to move through the train with a bag </a:t>
            </a:r>
            <a:r>
              <a:rPr lang="mr-IN" sz="1400" dirty="0" smtClean="0"/>
              <a:t>–</a:t>
            </a:r>
            <a:r>
              <a:rPr lang="en-GB" sz="1400" dirty="0" smtClean="0"/>
              <a:t> but only if they had knowledge there would be a seat at the end of it</a:t>
            </a:r>
          </a:p>
          <a:p>
            <a:pPr algn="just"/>
            <a:r>
              <a:rPr lang="en-GB" sz="1400" dirty="0" smtClean="0"/>
              <a:t>For those who really value travelling on a quiet train, educating people that ‘peak’ can sometimes mean ‘expensive’ but also ‘quieter’ might be worth exploring</a:t>
            </a:r>
          </a:p>
        </p:txBody>
      </p:sp>
      <p:sp>
        <p:nvSpPr>
          <p:cNvPr id="4" name="Title 1"/>
          <p:cNvSpPr txBox="1">
            <a:spLocks/>
          </p:cNvSpPr>
          <p:nvPr/>
        </p:nvSpPr>
        <p:spPr bwMode="auto">
          <a:xfrm>
            <a:off x="365760" y="213292"/>
            <a:ext cx="82296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US" sz="2400" kern="0" dirty="0" smtClean="0"/>
              <a:t>CONCLUSIONS AND RECOMMENDATIONS</a:t>
            </a:r>
            <a:endParaRPr lang="en-US" sz="2400" kern="0" dirty="0"/>
          </a:p>
        </p:txBody>
      </p:sp>
    </p:spTree>
    <p:extLst>
      <p:ext uri="{BB962C8B-B14F-4D97-AF65-F5344CB8AC3E}">
        <p14:creationId xmlns:p14="http://schemas.microsoft.com/office/powerpoint/2010/main" val="1832658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1"/>
            <p:extLst>
              <p:ext uri="{D42A27DB-BD31-4B8C-83A1-F6EECF244321}">
                <p14:modId xmlns:p14="http://schemas.microsoft.com/office/powerpoint/2010/main" val="1122307453"/>
              </p:ext>
            </p:extLst>
          </p:nvPr>
        </p:nvGraphicFramePr>
        <p:xfrm>
          <a:off x="670038" y="1494375"/>
          <a:ext cx="7867211" cy="41714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10" name="TextBox 9"/>
          <p:cNvSpPr txBox="1"/>
          <p:nvPr/>
        </p:nvSpPr>
        <p:spPr>
          <a:xfrm>
            <a:off x="4232387" y="1168239"/>
            <a:ext cx="742511" cy="307777"/>
          </a:xfrm>
          <a:prstGeom prst="rect">
            <a:avLst/>
          </a:prstGeom>
          <a:solidFill>
            <a:schemeClr val="bg1">
              <a:lumMod val="50000"/>
            </a:schemeClr>
          </a:solidFill>
        </p:spPr>
        <p:txBody>
          <a:bodyPr wrap="none" rtlCol="0">
            <a:spAutoFit/>
          </a:bodyPr>
          <a:lstStyle/>
          <a:p>
            <a:r>
              <a:rPr lang="en-GB" sz="1400" dirty="0" smtClean="0">
                <a:solidFill>
                  <a:schemeClr val="bg1"/>
                </a:solidFill>
              </a:rPr>
              <a:t>Euston</a:t>
            </a:r>
            <a:endParaRPr lang="en-GB" sz="1400" dirty="0">
              <a:solidFill>
                <a:schemeClr val="bg1"/>
              </a:solidFill>
            </a:endParaRPr>
          </a:p>
        </p:txBody>
      </p:sp>
      <p:sp>
        <p:nvSpPr>
          <p:cNvPr id="7" name="Title 1"/>
          <p:cNvSpPr txBox="1">
            <a:spLocks/>
          </p:cNvSpPr>
          <p:nvPr/>
        </p:nvSpPr>
        <p:spPr bwMode="auto">
          <a:xfrm>
            <a:off x="1" y="153822"/>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smtClean="0"/>
              <a:t>Across all stations and times of day more than 8 in 10 passengers had luggage</a:t>
            </a:r>
          </a:p>
        </p:txBody>
      </p:sp>
    </p:spTree>
    <p:extLst>
      <p:ext uri="{BB962C8B-B14F-4D97-AF65-F5344CB8AC3E}">
        <p14:creationId xmlns:p14="http://schemas.microsoft.com/office/powerpoint/2010/main" val="2610670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1"/>
            <p:extLst>
              <p:ext uri="{D42A27DB-BD31-4B8C-83A1-F6EECF244321}">
                <p14:modId xmlns:p14="http://schemas.microsoft.com/office/powerpoint/2010/main" val="3226898066"/>
              </p:ext>
            </p:extLst>
          </p:nvPr>
        </p:nvGraphicFramePr>
        <p:xfrm>
          <a:off x="670038" y="1494375"/>
          <a:ext cx="7867211" cy="41714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10" name="TextBox 9"/>
          <p:cNvSpPr txBox="1"/>
          <p:nvPr/>
        </p:nvSpPr>
        <p:spPr>
          <a:xfrm>
            <a:off x="3977959" y="1131378"/>
            <a:ext cx="1188082" cy="307777"/>
          </a:xfrm>
          <a:prstGeom prst="rect">
            <a:avLst/>
          </a:prstGeom>
          <a:solidFill>
            <a:schemeClr val="bg1">
              <a:lumMod val="50000"/>
            </a:schemeClr>
          </a:solidFill>
        </p:spPr>
        <p:txBody>
          <a:bodyPr wrap="none" rtlCol="0">
            <a:spAutoFit/>
          </a:bodyPr>
          <a:lstStyle/>
          <a:p>
            <a:r>
              <a:rPr lang="en-GB" sz="1400" dirty="0" smtClean="0">
                <a:solidFill>
                  <a:schemeClr val="bg1"/>
                </a:solidFill>
              </a:rPr>
              <a:t>King’s Cross</a:t>
            </a:r>
            <a:endParaRPr lang="en-GB" sz="1400" dirty="0">
              <a:solidFill>
                <a:schemeClr val="bg1"/>
              </a:solidFill>
            </a:endParaRPr>
          </a:p>
        </p:txBody>
      </p:sp>
      <p:sp>
        <p:nvSpPr>
          <p:cNvPr id="6" name="Title 1"/>
          <p:cNvSpPr txBox="1">
            <a:spLocks/>
          </p:cNvSpPr>
          <p:nvPr/>
        </p:nvSpPr>
        <p:spPr bwMode="auto">
          <a:xfrm>
            <a:off x="1" y="153822"/>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smtClean="0"/>
              <a:t>Across all stations and times of day more than 8 in 10 passengers had luggage</a:t>
            </a:r>
          </a:p>
        </p:txBody>
      </p:sp>
    </p:spTree>
    <p:extLst>
      <p:ext uri="{BB962C8B-B14F-4D97-AF65-F5344CB8AC3E}">
        <p14:creationId xmlns:p14="http://schemas.microsoft.com/office/powerpoint/2010/main" val="4274006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1"/>
            <p:extLst>
              <p:ext uri="{D42A27DB-BD31-4B8C-83A1-F6EECF244321}">
                <p14:modId xmlns:p14="http://schemas.microsoft.com/office/powerpoint/2010/main" val="3641164378"/>
              </p:ext>
            </p:extLst>
          </p:nvPr>
        </p:nvGraphicFramePr>
        <p:xfrm>
          <a:off x="670038" y="1494375"/>
          <a:ext cx="7867211" cy="41714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6498771"/>
            <a:ext cx="2206053" cy="261610"/>
          </a:xfrm>
          <a:prstGeom prst="rect">
            <a:avLst/>
          </a:prstGeom>
          <a:noFill/>
        </p:spPr>
        <p:txBody>
          <a:bodyPr wrap="none" rtlCol="0">
            <a:spAutoFit/>
          </a:bodyPr>
          <a:lstStyle/>
          <a:p>
            <a:r>
              <a:rPr lang="en-GB" sz="1100" dirty="0" smtClean="0">
                <a:solidFill>
                  <a:schemeClr val="bg1">
                    <a:lumMod val="50000"/>
                  </a:schemeClr>
                </a:solidFill>
              </a:rPr>
              <a:t>Base: all observations (103,046)</a:t>
            </a:r>
            <a:endParaRPr lang="en-GB" sz="1100" dirty="0">
              <a:solidFill>
                <a:schemeClr val="bg1">
                  <a:lumMod val="50000"/>
                </a:schemeClr>
              </a:solidFill>
            </a:endParaRPr>
          </a:p>
        </p:txBody>
      </p:sp>
      <p:sp>
        <p:nvSpPr>
          <p:cNvPr id="10" name="TextBox 9"/>
          <p:cNvSpPr txBox="1"/>
          <p:nvPr/>
        </p:nvSpPr>
        <p:spPr>
          <a:xfrm>
            <a:off x="4026818" y="1186598"/>
            <a:ext cx="1090363" cy="307777"/>
          </a:xfrm>
          <a:prstGeom prst="rect">
            <a:avLst/>
          </a:prstGeom>
          <a:solidFill>
            <a:schemeClr val="bg1">
              <a:lumMod val="50000"/>
            </a:schemeClr>
          </a:solidFill>
        </p:spPr>
        <p:txBody>
          <a:bodyPr wrap="none" rtlCol="0">
            <a:spAutoFit/>
          </a:bodyPr>
          <a:lstStyle/>
          <a:p>
            <a:r>
              <a:rPr lang="en-GB" sz="1400" dirty="0" smtClean="0">
                <a:solidFill>
                  <a:schemeClr val="bg1"/>
                </a:solidFill>
              </a:rPr>
              <a:t>Paddington</a:t>
            </a:r>
            <a:endParaRPr lang="en-GB" sz="1400" dirty="0">
              <a:solidFill>
                <a:schemeClr val="bg1"/>
              </a:solidFill>
            </a:endParaRPr>
          </a:p>
        </p:txBody>
      </p:sp>
      <p:sp>
        <p:nvSpPr>
          <p:cNvPr id="6" name="Title 1"/>
          <p:cNvSpPr txBox="1">
            <a:spLocks/>
          </p:cNvSpPr>
          <p:nvPr/>
        </p:nvSpPr>
        <p:spPr bwMode="auto">
          <a:xfrm>
            <a:off x="1" y="153822"/>
            <a:ext cx="9144000" cy="922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5F5F5F"/>
                </a:solidFill>
                <a:latin typeface="+mj-lt"/>
                <a:ea typeface="+mj-ea"/>
                <a:cs typeface="+mj-cs"/>
              </a:defRPr>
            </a:lvl1pPr>
            <a:lvl2pPr algn="l" rtl="0" eaLnBrk="0" fontAlgn="base" hangingPunct="0">
              <a:spcBef>
                <a:spcPct val="0"/>
              </a:spcBef>
              <a:spcAft>
                <a:spcPct val="0"/>
              </a:spcAft>
              <a:defRPr sz="3600">
                <a:solidFill>
                  <a:srgbClr val="5F5F5F"/>
                </a:solidFill>
                <a:latin typeface="Arial" charset="0"/>
              </a:defRPr>
            </a:lvl2pPr>
            <a:lvl3pPr algn="l" rtl="0" eaLnBrk="0" fontAlgn="base" hangingPunct="0">
              <a:spcBef>
                <a:spcPct val="0"/>
              </a:spcBef>
              <a:spcAft>
                <a:spcPct val="0"/>
              </a:spcAft>
              <a:defRPr sz="3600">
                <a:solidFill>
                  <a:srgbClr val="5F5F5F"/>
                </a:solidFill>
                <a:latin typeface="Arial" charset="0"/>
              </a:defRPr>
            </a:lvl3pPr>
            <a:lvl4pPr algn="l" rtl="0" eaLnBrk="0" fontAlgn="base" hangingPunct="0">
              <a:spcBef>
                <a:spcPct val="0"/>
              </a:spcBef>
              <a:spcAft>
                <a:spcPct val="0"/>
              </a:spcAft>
              <a:defRPr sz="3600">
                <a:solidFill>
                  <a:srgbClr val="5F5F5F"/>
                </a:solidFill>
                <a:latin typeface="Arial" charset="0"/>
              </a:defRPr>
            </a:lvl4pPr>
            <a:lvl5pPr algn="l" rtl="0" eaLnBrk="0" fontAlgn="base" hangingPunct="0">
              <a:spcBef>
                <a:spcPct val="0"/>
              </a:spcBef>
              <a:spcAft>
                <a:spcPct val="0"/>
              </a:spcAft>
              <a:defRPr sz="3600">
                <a:solidFill>
                  <a:srgbClr val="5F5F5F"/>
                </a:solidFill>
                <a:latin typeface="Arial" charset="0"/>
              </a:defRPr>
            </a:lvl5pPr>
            <a:lvl6pPr marL="457200" algn="l" rtl="0" fontAlgn="base">
              <a:spcBef>
                <a:spcPct val="0"/>
              </a:spcBef>
              <a:spcAft>
                <a:spcPct val="0"/>
              </a:spcAft>
              <a:defRPr sz="3600">
                <a:solidFill>
                  <a:srgbClr val="5F5F5F"/>
                </a:solidFill>
                <a:latin typeface="Arial" charset="0"/>
              </a:defRPr>
            </a:lvl6pPr>
            <a:lvl7pPr marL="914400" algn="l" rtl="0" fontAlgn="base">
              <a:spcBef>
                <a:spcPct val="0"/>
              </a:spcBef>
              <a:spcAft>
                <a:spcPct val="0"/>
              </a:spcAft>
              <a:defRPr sz="3600">
                <a:solidFill>
                  <a:srgbClr val="5F5F5F"/>
                </a:solidFill>
                <a:latin typeface="Arial" charset="0"/>
              </a:defRPr>
            </a:lvl7pPr>
            <a:lvl8pPr marL="1371600" algn="l" rtl="0" fontAlgn="base">
              <a:spcBef>
                <a:spcPct val="0"/>
              </a:spcBef>
              <a:spcAft>
                <a:spcPct val="0"/>
              </a:spcAft>
              <a:defRPr sz="3600">
                <a:solidFill>
                  <a:srgbClr val="5F5F5F"/>
                </a:solidFill>
                <a:latin typeface="Arial" charset="0"/>
              </a:defRPr>
            </a:lvl8pPr>
            <a:lvl9pPr marL="1828800" algn="l" rtl="0" fontAlgn="base">
              <a:spcBef>
                <a:spcPct val="0"/>
              </a:spcBef>
              <a:spcAft>
                <a:spcPct val="0"/>
              </a:spcAft>
              <a:defRPr sz="3600">
                <a:solidFill>
                  <a:srgbClr val="5F5F5F"/>
                </a:solidFill>
                <a:latin typeface="Arial" charset="0"/>
              </a:defRPr>
            </a:lvl9pPr>
          </a:lstStyle>
          <a:p>
            <a:r>
              <a:rPr lang="en-GB" sz="2400" dirty="0" smtClean="0"/>
              <a:t>Across all stations and times of day more than 8 in 10 passengers had luggage</a:t>
            </a:r>
          </a:p>
        </p:txBody>
      </p:sp>
    </p:spTree>
    <p:extLst>
      <p:ext uri="{BB962C8B-B14F-4D97-AF65-F5344CB8AC3E}">
        <p14:creationId xmlns:p14="http://schemas.microsoft.com/office/powerpoint/2010/main" val="3068798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template">
  <a:themeElements>
    <a:clrScheme name="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roject_x0020_Activity xmlns="b2032256-dafa-4f4c-8392-a442febbad24">Other</Project_x0020_Activity>
    <Year xmlns="b2032256-dafa-4f4c-8392-a442febbad24">2017/18</Year>
  </documentManagement>
</p:properties>
</file>

<file path=customXml/item3.xml><?xml version="1.0" encoding="utf-8"?>
<sisl xmlns:xsi="http://www.w3.org/2001/XMLSchema-instance" xmlns:xsd="http://www.w3.org/2001/XMLSchema" xmlns="http://www.boldonjames.com/2008/01/sie/internal/label" sislVersion="0" policy="9116fa40-5423-435b-af0e-537b495053a8" origin="userSelected"/>
</file>

<file path=customXml/item4.xml><?xml version="1.0" encoding="utf-8"?>
<ct:contentTypeSchema xmlns:ct="http://schemas.microsoft.com/office/2006/metadata/contentType" xmlns:ma="http://schemas.microsoft.com/office/2006/metadata/properties/metaAttributes" ct:_="" ma:_="" ma:contentTypeName="Passenger Focus Document" ma:contentTypeID="0x010100913B40CEB5579D4F8481C8012A01FD47006C1E270FF9078948B7099534C227B7F0" ma:contentTypeVersion="4" ma:contentTypeDescription="Passenger Focus parent document content type" ma:contentTypeScope="" ma:versionID="c9e2b49eef098f1827993b73c026ca49">
  <xsd:schema xmlns:xsd="http://www.w3.org/2001/XMLSchema" xmlns:xs="http://www.w3.org/2001/XMLSchema" xmlns:p="http://schemas.microsoft.com/office/2006/metadata/properties" xmlns:ns2="b2032256-dafa-4f4c-8392-a442febbad24" targetNamespace="http://schemas.microsoft.com/office/2006/metadata/properties" ma:root="true" ma:fieldsID="061e7407c7d07fe5831c8f9b435d79d0" ns2:_="">
    <xsd:import namespace="b2032256-dafa-4f4c-8392-a442febbad24"/>
    <xsd:element name="properties">
      <xsd:complexType>
        <xsd:sequence>
          <xsd:element name="documentManagement">
            <xsd:complexType>
              <xsd:all>
                <xsd:element ref="ns2:Project_x0020_Activity" minOccurs="0"/>
                <xsd:element ref="ns2: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032256-dafa-4f4c-8392-a442febbad24" elementFormDefault="qualified">
    <xsd:import namespace="http://schemas.microsoft.com/office/2006/documentManagement/types"/>
    <xsd:import namespace="http://schemas.microsoft.com/office/infopath/2007/PartnerControls"/>
    <xsd:element name="Project_x0020_Activity" ma:index="8" nillable="true" ma:displayName="Project Activity" ma:default="Administration" ma:format="Dropdown" ma:internalName="Project_x0020_Activity">
      <xsd:simpleType>
        <xsd:restriction base="dms:Choice">
          <xsd:enumeration value="Administration"/>
          <xsd:enumeration value="Customer Insight Steering Group"/>
          <xsd:enumeration value="Fieldwork"/>
          <xsd:enumeration value="Invoices and PO's"/>
          <xsd:enumeration value="Procurement"/>
          <xsd:enumeration value="Report, Presentation and Briefing"/>
          <xsd:enumeration value="Results and Analysis"/>
          <xsd:enumeration value="Set up"/>
          <xsd:enumeration value="Workshops"/>
          <xsd:enumeration value="Other"/>
        </xsd:restriction>
      </xsd:simpleType>
    </xsd:element>
    <xsd:element name="Year" ma:index="9" nillable="true" ma:displayName="Year" ma:default="2016/17" ma:format="Dropdown" ma:internalName="Year">
      <xsd:simpleType>
        <xsd:restriction base="dms:Choice">
          <xsd:enumeration value="2014/15"/>
          <xsd:enumeration value="2015/16"/>
          <xsd:enumeration value="2016/17"/>
          <xsd:enumeration value="2017/18"/>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90A79B2D-3049-4BB4-910B-3D512E900C66}"/>
</file>

<file path=customXml/itemProps2.xml><?xml version="1.0" encoding="utf-8"?>
<ds:datastoreItem xmlns:ds="http://schemas.openxmlformats.org/officeDocument/2006/customXml" ds:itemID="{97E7C562-2DB2-401E-986E-CD01AB335918}"/>
</file>

<file path=customXml/itemProps3.xml><?xml version="1.0" encoding="utf-8"?>
<ds:datastoreItem xmlns:ds="http://schemas.openxmlformats.org/officeDocument/2006/customXml" ds:itemID="{21F772D8-7E82-4A32-AA33-38A10209E4A4}"/>
</file>

<file path=customXml/itemProps4.xml><?xml version="1.0" encoding="utf-8"?>
<ds:datastoreItem xmlns:ds="http://schemas.openxmlformats.org/officeDocument/2006/customXml" ds:itemID="{32339F6F-592F-46D4-A5A0-5C13EA0E56D6}"/>
</file>

<file path=customXml/itemProps5.xml><?xml version="1.0" encoding="utf-8"?>
<ds:datastoreItem xmlns:ds="http://schemas.openxmlformats.org/officeDocument/2006/customXml" ds:itemID="{78778AB7-4056-43C4-91B0-EBB2239DA06B}"/>
</file>

<file path=docProps/app.xml><?xml version="1.0" encoding="utf-8"?>
<Properties xmlns="http://schemas.openxmlformats.org/officeDocument/2006/extended-properties" xmlns:vt="http://schemas.openxmlformats.org/officeDocument/2006/docPropsVTypes">
  <Template>Presentation template</Template>
  <TotalTime>42363</TotalTime>
  <Words>6465</Words>
  <Application>Microsoft Office PowerPoint</Application>
  <PresentationFormat>On-screen Show (4:3)</PresentationFormat>
  <Paragraphs>528</Paragraphs>
  <Slides>60</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 unicode ms</vt:lpstr>
      <vt:lpstr>Arial</vt:lpstr>
      <vt:lpstr>ArialUnicodeMS</vt:lpstr>
      <vt:lpstr>Wingdings</vt:lpstr>
      <vt:lpstr>Presentation template</vt:lpstr>
      <vt:lpstr>PowerPoint Presentation</vt:lpstr>
      <vt:lpstr>Research summary </vt:lpstr>
      <vt:lpstr>Luggage Count  Quantitative Research</vt:lpstr>
      <vt:lpstr>Quantitative research method breakdown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Luggage and the Journey  Qualitative Research</vt:lpstr>
      <vt:lpstr>Qualitative research method breakdown</vt:lpstr>
      <vt:lpstr>Luggage on long distance services: Contents</vt:lpstr>
      <vt:lpstr>PowerPoint Presentation</vt:lpstr>
      <vt:lpstr>PowerPoint Presentation</vt:lpstr>
      <vt:lpstr>PowerPoint Presentation</vt:lpstr>
      <vt:lpstr>Several stages to a journey.  Strategies and implications for luggage at each stage</vt:lpstr>
      <vt:lpstr>Planning the journey is primarily about cost and timing </vt:lpstr>
      <vt:lpstr>Luggage and seats are part of the more detailed planning</vt:lpstr>
      <vt:lpstr>Travelling to the station and to the destination have similar challenges</vt:lpstr>
      <vt:lpstr>At the station waiting for the platform announcement is key for those with luggage</vt:lpstr>
      <vt:lpstr>Boarding the train about finding the reserved seat</vt:lpstr>
      <vt:lpstr>Finding a seat is key and place for luggage mostly secondary to that</vt:lpstr>
      <vt:lpstr>During the journey ensuring luggage is safe is key although some are happy to put at the back of their mind</vt:lpstr>
      <vt:lpstr>Issues with luggage during the journey observed and fed back</vt:lpstr>
      <vt:lpstr>Traveller types</vt:lpstr>
      <vt:lpstr>Pragmatic</vt:lpstr>
      <vt:lpstr>Pragmatic</vt:lpstr>
      <vt:lpstr>PowerPoint Presentation</vt:lpstr>
      <vt:lpstr>PowerPoint Presentation</vt:lpstr>
      <vt:lpstr>PowerPoint Presentation</vt:lpstr>
      <vt:lpstr>Views on luggage</vt:lpstr>
      <vt:lpstr>PowerPoint Presentation</vt:lpstr>
      <vt:lpstr>PowerPoint Presentation</vt:lpstr>
      <vt:lpstr>PowerPoint Presentation</vt:lpstr>
      <vt:lpstr>Storage solutions</vt:lpstr>
      <vt:lpstr>PowerPoint Presentation</vt:lpstr>
      <vt:lpstr>PowerPoint Presentation</vt:lpstr>
      <vt:lpstr>PowerPoint Presentation</vt:lpstr>
      <vt:lpstr>PowerPoint Presentation</vt:lpstr>
      <vt:lpstr>PowerPoint Presentation</vt:lpstr>
      <vt:lpstr>PowerPoint Presentation</vt:lpstr>
      <vt:lpstr>Illustrations of findings</vt:lpstr>
      <vt:lpstr>Kings Cross</vt:lpstr>
      <vt:lpstr>Boarding 13.30 Edinburgh service</vt:lpstr>
      <vt:lpstr>More on Virgin East Coast</vt:lpstr>
      <vt:lpstr>Euston – very busy with a lot of passengers with luggage on day of cancellations</vt:lpstr>
      <vt:lpstr>PowerPoint Presentation</vt:lpstr>
      <vt:lpstr>PowerPoint Presentation</vt:lpstr>
      <vt:lpstr>PowerPoint Presentation</vt:lpstr>
      <vt:lpstr>Summary and conclusions</vt:lpstr>
      <vt:lpstr>Luggage is important but a journey is not necessarily planned around it</vt:lpstr>
      <vt:lpstr>PowerPoint Presentation</vt:lpstr>
      <vt:lpstr>PowerPoint Presentation</vt:lpstr>
    </vt:vector>
  </TitlesOfParts>
  <Company>Rail Passenger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Blank Passenger Focus powerpoint template</dc:title>
  <dc:creator>.</dc:creator>
  <cp:lastModifiedBy>Rosie Giles</cp:lastModifiedBy>
  <cp:revision>1355</cp:revision>
  <cp:lastPrinted>2017-08-04T09:19:10Z</cp:lastPrinted>
  <dcterms:created xsi:type="dcterms:W3CDTF">2006-02-24T13:55:49Z</dcterms:created>
  <dcterms:modified xsi:type="dcterms:W3CDTF">2017-08-09T15:55:22Z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TitusGUID">
    <vt:lpwstr>3dd1a3a3-030e-4785-83dd-823cc4d88a2c</vt:lpwstr>
  </property>
  <property fmtid="{D5CDD505-2E9C-101B-9397-08002B2CF9AE}" pid="4" name="Illuminas UKClassification">
    <vt:lpwstr>INTERNAL</vt:lpwstr>
  </property>
  <property fmtid="{D5CDD505-2E9C-101B-9397-08002B2CF9AE}" pid="5" name="docIndexRef">
    <vt:lpwstr>54a41933-7f4f-4fb3-84e0-22e8aa9aa159</vt:lpwstr>
  </property>
  <property fmtid="{D5CDD505-2E9C-101B-9397-08002B2CF9AE}" pid="6" name="bjDocumentSecurityLabel">
    <vt:lpwstr>This item has no classification</vt:lpwstr>
  </property>
  <property fmtid="{D5CDD505-2E9C-101B-9397-08002B2CF9AE}" pid="7" name="bjSaver">
    <vt:lpwstr>7xa4D098AIu2SVmeR2APXDeszpFpkw8Q</vt:lpwstr>
  </property>
  <property fmtid="{D5CDD505-2E9C-101B-9397-08002B2CF9AE}" pid="8" name="ContentTypeId">
    <vt:lpwstr>0x010100913B40CEB5579D4F8481C8012A01FD47006C1E270FF9078948B7099534C227B7F0</vt:lpwstr>
  </property>
</Properties>
</file>