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 id="2147483711" r:id="rId6"/>
    <p:sldMasterId id="2147483729" r:id="rId7"/>
    <p:sldMasterId id="2147483810" r:id="rId8"/>
    <p:sldMasterId id="2147483846" r:id="rId9"/>
    <p:sldMasterId id="2147483864" r:id="rId10"/>
    <p:sldMasterId id="2147483883" r:id="rId11"/>
    <p:sldMasterId id="2147483904" r:id="rId12"/>
    <p:sldMasterId id="2147483923" r:id="rId13"/>
    <p:sldMasterId id="2147483945" r:id="rId14"/>
    <p:sldMasterId id="2147484009" r:id="rId15"/>
    <p:sldMasterId id="2147484028" r:id="rId16"/>
  </p:sldMasterIdLst>
  <p:notesMasterIdLst>
    <p:notesMasterId r:id="rId91"/>
  </p:notesMasterIdLst>
  <p:handoutMasterIdLst>
    <p:handoutMasterId r:id="rId92"/>
  </p:handoutMasterIdLst>
  <p:sldIdLst>
    <p:sldId id="380" r:id="rId17"/>
    <p:sldId id="539" r:id="rId18"/>
    <p:sldId id="540" r:id="rId19"/>
    <p:sldId id="541" r:id="rId20"/>
    <p:sldId id="542" r:id="rId21"/>
    <p:sldId id="543" r:id="rId22"/>
    <p:sldId id="544" r:id="rId23"/>
    <p:sldId id="545" r:id="rId24"/>
    <p:sldId id="546" r:id="rId25"/>
    <p:sldId id="547" r:id="rId26"/>
    <p:sldId id="548" r:id="rId27"/>
    <p:sldId id="549" r:id="rId28"/>
    <p:sldId id="550" r:id="rId29"/>
    <p:sldId id="551" r:id="rId30"/>
    <p:sldId id="552" r:id="rId31"/>
    <p:sldId id="553" r:id="rId32"/>
    <p:sldId id="554" r:id="rId33"/>
    <p:sldId id="484" r:id="rId34"/>
    <p:sldId id="555" r:id="rId35"/>
    <p:sldId id="556" r:id="rId36"/>
    <p:sldId id="557" r:id="rId37"/>
    <p:sldId id="398" r:id="rId38"/>
    <p:sldId id="513" r:id="rId39"/>
    <p:sldId id="514" r:id="rId40"/>
    <p:sldId id="515" r:id="rId41"/>
    <p:sldId id="516" r:id="rId42"/>
    <p:sldId id="517" r:id="rId43"/>
    <p:sldId id="518" r:id="rId44"/>
    <p:sldId id="519" r:id="rId45"/>
    <p:sldId id="520" r:id="rId46"/>
    <p:sldId id="521" r:id="rId47"/>
    <p:sldId id="522" r:id="rId48"/>
    <p:sldId id="523" r:id="rId49"/>
    <p:sldId id="524" r:id="rId50"/>
    <p:sldId id="627" r:id="rId51"/>
    <p:sldId id="335" r:id="rId52"/>
    <p:sldId id="621" r:id="rId53"/>
    <p:sldId id="626" r:id="rId54"/>
    <p:sldId id="623" r:id="rId55"/>
    <p:sldId id="558" r:id="rId56"/>
    <p:sldId id="559" r:id="rId57"/>
    <p:sldId id="561" r:id="rId58"/>
    <p:sldId id="562" r:id="rId59"/>
    <p:sldId id="563" r:id="rId60"/>
    <p:sldId id="564" r:id="rId61"/>
    <p:sldId id="566" r:id="rId62"/>
    <p:sldId id="567" r:id="rId63"/>
    <p:sldId id="568" r:id="rId64"/>
    <p:sldId id="569" r:id="rId65"/>
    <p:sldId id="571" r:id="rId66"/>
    <p:sldId id="572" r:id="rId67"/>
    <p:sldId id="573" r:id="rId68"/>
    <p:sldId id="574" r:id="rId69"/>
    <p:sldId id="576" r:id="rId70"/>
    <p:sldId id="577" r:id="rId71"/>
    <p:sldId id="578" r:id="rId72"/>
    <p:sldId id="579" r:id="rId73"/>
    <p:sldId id="580" r:id="rId74"/>
    <p:sldId id="581" r:id="rId75"/>
    <p:sldId id="583" r:id="rId76"/>
    <p:sldId id="584" r:id="rId77"/>
    <p:sldId id="585" r:id="rId78"/>
    <p:sldId id="586" r:id="rId79"/>
    <p:sldId id="588" r:id="rId80"/>
    <p:sldId id="589" r:id="rId81"/>
    <p:sldId id="590" r:id="rId82"/>
    <p:sldId id="591" r:id="rId83"/>
    <p:sldId id="593" r:id="rId84"/>
    <p:sldId id="594" r:id="rId85"/>
    <p:sldId id="595" r:id="rId86"/>
    <p:sldId id="596" r:id="rId87"/>
    <p:sldId id="498" r:id="rId88"/>
    <p:sldId id="620" r:id="rId89"/>
    <p:sldId id="296" r:id="rId90"/>
  </p:sldIdLst>
  <p:sldSz cx="9906000" cy="6858000" type="A4"/>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7D833-3CE9-4D59-8EFB-6E81C2671DF8}" v="1" dt="2019-06-26T12:01:48.652"/>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DE9"/>
          </a:solidFill>
        </a:fill>
      </a:tcStyle>
    </a:wholeTbl>
    <a:band1H>
      <a:tcStyle>
        <a:tcBdr/>
        <a:fill>
          <a:solidFill>
            <a:srgbClr val="CEDAD1"/>
          </a:solidFill>
        </a:fill>
      </a:tcStyle>
    </a:band1H>
    <a:band2H>
      <a:tcStyle>
        <a:tcBdr/>
      </a:tcStyle>
    </a:band2H>
    <a:band1V>
      <a:tcStyle>
        <a:tcBdr/>
        <a:fill>
          <a:solidFill>
            <a:srgbClr val="CEDAD1"/>
          </a:solidFill>
        </a:fill>
      </a:tcStyle>
    </a:band1V>
    <a:band2V>
      <a:tcStyle>
        <a:tcBdr/>
      </a:tcStyle>
    </a:band2V>
    <a:lastCol>
      <a:tcTxStyle b="on">
        <a:font>
          <a:latin typeface="+mn-lt"/>
          <a:ea typeface="+mn-ea"/>
          <a:cs typeface="+mn-cs"/>
        </a:font>
        <a:srgbClr val="FFFFFF"/>
      </a:tcTxStyle>
      <a:tcStyle>
        <a:tcBdr/>
        <a:fill>
          <a:solidFill>
            <a:srgbClr val="3E8853"/>
          </a:solidFill>
        </a:fill>
      </a:tcStyle>
    </a:lastCol>
    <a:firstCol>
      <a:tcTxStyle b="on">
        <a:font>
          <a:latin typeface="+mn-lt"/>
          <a:ea typeface="+mn-ea"/>
          <a:cs typeface="+mn-cs"/>
        </a:font>
        <a:srgbClr val="FFFFFF"/>
      </a:tcTxStyle>
      <a:tcStyle>
        <a:tcBdr/>
        <a:fill>
          <a:solidFill>
            <a:srgbClr val="3E8853"/>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3E8853"/>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3E885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60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slide" Target="slides/slide73.xml"/><Relationship Id="rId9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3.xml"/><Relationship Id="rId1" Type="http://schemas.microsoft.com/office/2011/relationships/chartStyle" Target="style13.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4.xml"/><Relationship Id="rId1" Type="http://schemas.microsoft.com/office/2011/relationships/chartStyle" Target="style14.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4"/>
          <c:dPt>
            <c:idx val="0"/>
            <c:bubble3D val="0"/>
            <c:spPr>
              <a:solidFill>
                <a:schemeClr val="tx2"/>
              </a:solidFill>
            </c:spPr>
            <c:extLst>
              <c:ext xmlns:c16="http://schemas.microsoft.com/office/drawing/2014/chart" uri="{C3380CC4-5D6E-409C-BE32-E72D297353CC}">
                <c16:uniqueId val="{00000001-1B0B-409C-BD7C-5AF9162EB68F}"/>
              </c:ext>
            </c:extLst>
          </c:dPt>
          <c:dPt>
            <c:idx val="1"/>
            <c:bubble3D val="0"/>
            <c:spPr>
              <a:solidFill>
                <a:schemeClr val="accent2"/>
              </a:solidFill>
            </c:spPr>
            <c:extLst>
              <c:ext xmlns:c16="http://schemas.microsoft.com/office/drawing/2014/chart" uri="{C3380CC4-5D6E-409C-BE32-E72D297353CC}">
                <c16:uniqueId val="{00000003-1B0B-409C-BD7C-5AF9162EB68F}"/>
              </c:ext>
            </c:extLst>
          </c:dPt>
          <c:dPt>
            <c:idx val="2"/>
            <c:bubble3D val="0"/>
            <c:explosion val="0"/>
            <c:spPr>
              <a:solidFill>
                <a:schemeClr val="accent2"/>
              </a:solidFill>
            </c:spPr>
            <c:extLst>
              <c:ext xmlns:c16="http://schemas.microsoft.com/office/drawing/2014/chart" uri="{C3380CC4-5D6E-409C-BE32-E72D297353CC}">
                <c16:uniqueId val="{00000005-1B0B-409C-BD7C-5AF9162EB68F}"/>
              </c:ext>
            </c:extLst>
          </c:dPt>
          <c:dLbls>
            <c:dLbl>
              <c:idx val="0"/>
              <c:tx>
                <c:rich>
                  <a:bodyPr/>
                  <a:lstStyle/>
                  <a:p>
                    <a:fld id="{A41DD4C5-A4AB-42A0-814E-0D2C3F20D56E}" type="VALUE">
                      <a:rPr lang="en-US">
                        <a:latin typeface="+mn-lt"/>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B0B-409C-BD7C-5AF9162EB68F}"/>
                </c:ext>
              </c:extLst>
            </c:dLbl>
            <c:dLbl>
              <c:idx val="1"/>
              <c:spPr>
                <a:noFill/>
                <a:ln>
                  <a:noFill/>
                </a:ln>
                <a:effectLst/>
              </c:spPr>
              <c:txPr>
                <a:bodyPr wrap="square" lIns="38100" tIns="19050" rIns="38100" bIns="19050" anchor="ctr">
                  <a:spAutoFit/>
                </a:bodyPr>
                <a:lstStyle/>
                <a:p>
                  <a:pPr>
                    <a:defRPr sz="1000">
                      <a:solidFill>
                        <a:schemeClr val="bg1"/>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0B-409C-BD7C-5AF9162EB68F}"/>
                </c:ext>
              </c:extLst>
            </c:dLbl>
            <c:dLbl>
              <c:idx val="2"/>
              <c:tx>
                <c:rich>
                  <a:bodyPr/>
                  <a:lstStyle/>
                  <a:p>
                    <a:pPr>
                      <a:defRPr sz="1000">
                        <a:solidFill>
                          <a:schemeClr val="bg1"/>
                        </a:solidFill>
                        <a:latin typeface="+mn-lt"/>
                      </a:defRPr>
                    </a:pPr>
                    <a:fld id="{5489193F-5EF7-4070-9475-3065C5C93BA8}" type="VALUE">
                      <a:rPr lang="en-US" sz="1000">
                        <a:latin typeface="+mn-lt"/>
                      </a:rPr>
                      <a:pPr>
                        <a:defRPr sz="1000">
                          <a:solidFill>
                            <a:schemeClr val="bg1"/>
                          </a:solidFill>
                          <a:latin typeface="+mn-lt"/>
                        </a:defRPr>
                      </a:pPr>
                      <a:t>[VALUE]</a:t>
                    </a:fld>
                    <a:endParaRPr lang="en-GB"/>
                  </a:p>
                </c:rich>
              </c:tx>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B0B-409C-BD7C-5AF9162EB68F}"/>
                </c:ext>
              </c:extLst>
            </c:dLbl>
            <c:dLbl>
              <c:idx val="5"/>
              <c:tx>
                <c:rich>
                  <a:bodyPr/>
                  <a:lstStyle/>
                  <a:p>
                    <a:fld id="{F7943222-0F42-4A52-AFB8-0E5403E932D2}" type="VALUE">
                      <a:rPr lang="en-US">
                        <a:latin typeface="Century Gothic" panose="020B0502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B0B-409C-BD7C-5AF9162EB68F}"/>
                </c:ext>
              </c:extLst>
            </c:dLbl>
            <c:spPr>
              <a:noFill/>
              <a:ln>
                <a:noFill/>
              </a:ln>
              <a:effectLst/>
            </c:spPr>
            <c:txPr>
              <a:bodyPr/>
              <a:lstStyle/>
              <a:p>
                <a:pPr>
                  <a:defRPr sz="1000">
                    <a:solidFill>
                      <a:schemeClr val="bg1"/>
                    </a:solidFill>
                    <a:latin typeface="+mn-lt"/>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Cyclists</c:v>
                </c:pt>
                <c:pt idx="1">
                  <c:v>Pedestrians</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7-1B0B-409C-BD7C-5AF9162EB68F}"/>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550743039133217"/>
          <c:y val="0.22470095915268673"/>
          <c:w val="0.29730426777977043"/>
          <c:h val="0.52708217605451246"/>
        </c:manualLayout>
      </c:layout>
      <c:overlay val="0"/>
      <c:txPr>
        <a:bodyPr/>
        <a:lstStyle/>
        <a:p>
          <a:pPr>
            <a:defRPr sz="900">
              <a:solidFill>
                <a:schemeClr val="tx1">
                  <a:lumMod val="50000"/>
                </a:schemeClr>
              </a:solidFill>
              <a:latin typeface="Calibri Light" panose="020F03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57963886925047E-2"/>
          <c:y val="0"/>
          <c:w val="0.98113214523677994"/>
          <c:h val="0.66234598957126201"/>
        </c:manualLayout>
      </c:layout>
      <c:barChart>
        <c:barDir val="col"/>
        <c:grouping val="clustered"/>
        <c:varyColors val="0"/>
        <c:ser>
          <c:idx val="0"/>
          <c:order val="0"/>
          <c:tx>
            <c:strRef>
              <c:f>Sheet1!$B$1</c:f>
              <c:strCache>
                <c:ptCount val="1"/>
                <c:pt idx="0">
                  <c:v>Column2</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00-F9D4-49BF-8C99-B3F1657E8148}"/>
              </c:ext>
            </c:extLst>
          </c:dPt>
          <c:dPt>
            <c:idx val="2"/>
            <c:invertIfNegative val="0"/>
            <c:bubble3D val="0"/>
            <c:extLst>
              <c:ext xmlns:c16="http://schemas.microsoft.com/office/drawing/2014/chart" uri="{C3380CC4-5D6E-409C-BE32-E72D297353CC}">
                <c16:uniqueId val="{00000001-4CFB-439F-B4C4-B41B1792A798}"/>
              </c:ext>
            </c:extLst>
          </c:dPt>
          <c:dPt>
            <c:idx val="14"/>
            <c:invertIfNegative val="0"/>
            <c:bubble3D val="0"/>
            <c:extLst>
              <c:ext xmlns:c16="http://schemas.microsoft.com/office/drawing/2014/chart" uri="{C3380CC4-5D6E-409C-BE32-E72D297353CC}">
                <c16:uniqueId val="{00000009-F9D4-49BF-8C99-B3F1657E8148}"/>
              </c:ext>
            </c:extLst>
          </c:dPt>
          <c:dLbls>
            <c:dLbl>
              <c:idx val="8"/>
              <c:layout>
                <c:manualLayout>
                  <c:x val="-1.0331672421431921E-16"/>
                  <c:y val="0.1536223995787804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D9-4D3F-A0C9-81637C171DAA}"/>
                </c:ext>
              </c:extLst>
            </c:dLbl>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Male</c:v>
                </c:pt>
                <c:pt idx="1">
                  <c:v>Female</c:v>
                </c:pt>
                <c:pt idx="3">
                  <c:v>On the SRN</c:v>
                </c:pt>
                <c:pt idx="4">
                  <c:v>Alongside the SRN</c:v>
                </c:pt>
                <c:pt idx="5">
                  <c:v>Crossed SRN</c:v>
                </c:pt>
                <c:pt idx="7">
                  <c:v>Feel safe</c:v>
                </c:pt>
                <c:pt idx="8">
                  <c:v>Feel unsafe</c:v>
                </c:pt>
              </c:strCache>
            </c:strRef>
          </c:cat>
          <c:val>
            <c:numRef>
              <c:f>Sheet1!$B$2:$B$10</c:f>
              <c:numCache>
                <c:formatCode>0%</c:formatCode>
                <c:ptCount val="9"/>
                <c:pt idx="0">
                  <c:v>0.71</c:v>
                </c:pt>
                <c:pt idx="1">
                  <c:v>0.69</c:v>
                </c:pt>
                <c:pt idx="3">
                  <c:v>0.73</c:v>
                </c:pt>
                <c:pt idx="4">
                  <c:v>0.69</c:v>
                </c:pt>
                <c:pt idx="5">
                  <c:v>0.71</c:v>
                </c:pt>
                <c:pt idx="7">
                  <c:v>0.81</c:v>
                </c:pt>
                <c:pt idx="8">
                  <c:v>0.17</c:v>
                </c:pt>
              </c:numCache>
            </c:numRef>
          </c:val>
          <c:extLst>
            <c:ext xmlns:c16="http://schemas.microsoft.com/office/drawing/2014/chart" uri="{C3380CC4-5D6E-409C-BE32-E72D297353CC}">
              <c16:uniqueId val="{0000000A-F9D4-49BF-8C99-B3F1657E8148}"/>
            </c:ext>
          </c:extLst>
        </c:ser>
        <c:dLbls>
          <c:dLblPos val="ctr"/>
          <c:showLegendKey val="0"/>
          <c:showVal val="1"/>
          <c:showCatName val="0"/>
          <c:showSerName val="0"/>
          <c:showPercent val="0"/>
          <c:showBubbleSize val="0"/>
        </c:dLbls>
        <c:gapWidth val="50"/>
        <c:axId val="542780496"/>
        <c:axId val="542779320"/>
      </c:barChart>
      <c:catAx>
        <c:axId val="542780496"/>
        <c:scaling>
          <c:orientation val="minMax"/>
        </c:scaling>
        <c:delete val="0"/>
        <c:axPos val="b"/>
        <c:numFmt formatCode="General" sourceLinked="0"/>
        <c:majorTickMark val="out"/>
        <c:minorTickMark val="none"/>
        <c:tickLblPos val="nextTo"/>
        <c:crossAx val="542779320"/>
        <c:crosses val="autoZero"/>
        <c:auto val="1"/>
        <c:lblAlgn val="ctr"/>
        <c:lblOffset val="100"/>
        <c:noMultiLvlLbl val="0"/>
      </c:catAx>
      <c:valAx>
        <c:axId val="542779320"/>
        <c:scaling>
          <c:orientation val="minMax"/>
        </c:scaling>
        <c:delete val="1"/>
        <c:axPos val="l"/>
        <c:numFmt formatCode="0%" sourceLinked="1"/>
        <c:majorTickMark val="out"/>
        <c:minorTickMark val="none"/>
        <c:tickLblPos val="nextTo"/>
        <c:crossAx val="542780496"/>
        <c:crosses val="autoZero"/>
        <c:crossBetween val="between"/>
      </c:valAx>
      <c:spPr>
        <a:noFill/>
        <a:ln w="25400">
          <a:noFill/>
        </a:ln>
      </c:spPr>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57963886925047E-2"/>
          <c:y val="0"/>
          <c:w val="0.98113214523677994"/>
          <c:h val="0.66234598957126201"/>
        </c:manualLayout>
      </c:layout>
      <c:barChart>
        <c:barDir val="col"/>
        <c:grouping val="clustered"/>
        <c:varyColors val="0"/>
        <c:ser>
          <c:idx val="0"/>
          <c:order val="0"/>
          <c:tx>
            <c:strRef>
              <c:f>Sheet1!$B$1</c:f>
              <c:strCache>
                <c:ptCount val="1"/>
                <c:pt idx="0">
                  <c:v>Column2</c:v>
                </c:pt>
              </c:strCache>
            </c:strRef>
          </c:tx>
          <c:spPr>
            <a:solidFill>
              <a:schemeClr val="tx2"/>
            </a:solidFill>
          </c:spPr>
          <c:invertIfNegative val="0"/>
          <c:dPt>
            <c:idx val="0"/>
            <c:invertIfNegative val="0"/>
            <c:bubble3D val="0"/>
            <c:extLst>
              <c:ext xmlns:c16="http://schemas.microsoft.com/office/drawing/2014/chart" uri="{C3380CC4-5D6E-409C-BE32-E72D297353CC}">
                <c16:uniqueId val="{00000000-F9D4-49BF-8C99-B3F1657E8148}"/>
              </c:ext>
            </c:extLst>
          </c:dPt>
          <c:dPt>
            <c:idx val="2"/>
            <c:invertIfNegative val="0"/>
            <c:bubble3D val="0"/>
            <c:extLst>
              <c:ext xmlns:c16="http://schemas.microsoft.com/office/drawing/2014/chart" uri="{C3380CC4-5D6E-409C-BE32-E72D297353CC}">
                <c16:uniqueId val="{00000001-4CFB-439F-B4C4-B41B1792A798}"/>
              </c:ext>
            </c:extLst>
          </c:dPt>
          <c:dPt>
            <c:idx val="14"/>
            <c:invertIfNegative val="0"/>
            <c:bubble3D val="0"/>
            <c:extLst>
              <c:ext xmlns:c16="http://schemas.microsoft.com/office/drawing/2014/chart" uri="{C3380CC4-5D6E-409C-BE32-E72D297353CC}">
                <c16:uniqueId val="{00000009-F9D4-49BF-8C99-B3F1657E8148}"/>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Male</c:v>
                </c:pt>
                <c:pt idx="1">
                  <c:v>Female </c:v>
                </c:pt>
                <c:pt idx="3">
                  <c:v>On the SRN</c:v>
                </c:pt>
                <c:pt idx="4">
                  <c:v>Alongside the SRN</c:v>
                </c:pt>
                <c:pt idx="5">
                  <c:v>Crossed SRN</c:v>
                </c:pt>
                <c:pt idx="7">
                  <c:v>Feel safe</c:v>
                </c:pt>
                <c:pt idx="8">
                  <c:v>Feel unsafe</c:v>
                </c:pt>
              </c:strCache>
            </c:strRef>
          </c:cat>
          <c:val>
            <c:numRef>
              <c:f>Sheet1!$B$2:$B$10</c:f>
              <c:numCache>
                <c:formatCode>0%</c:formatCode>
                <c:ptCount val="9"/>
                <c:pt idx="0">
                  <c:v>0.74</c:v>
                </c:pt>
                <c:pt idx="1">
                  <c:v>0.66</c:v>
                </c:pt>
                <c:pt idx="3">
                  <c:v>0.6</c:v>
                </c:pt>
                <c:pt idx="4">
                  <c:v>0.68</c:v>
                </c:pt>
                <c:pt idx="5">
                  <c:v>0.7</c:v>
                </c:pt>
                <c:pt idx="7">
                  <c:v>0.84</c:v>
                </c:pt>
                <c:pt idx="8">
                  <c:v>0.19</c:v>
                </c:pt>
              </c:numCache>
            </c:numRef>
          </c:val>
          <c:extLst>
            <c:ext xmlns:c16="http://schemas.microsoft.com/office/drawing/2014/chart" uri="{C3380CC4-5D6E-409C-BE32-E72D297353CC}">
              <c16:uniqueId val="{0000000A-F9D4-49BF-8C99-B3F1657E8148}"/>
            </c:ext>
          </c:extLst>
        </c:ser>
        <c:dLbls>
          <c:dLblPos val="ctr"/>
          <c:showLegendKey val="0"/>
          <c:showVal val="1"/>
          <c:showCatName val="0"/>
          <c:showSerName val="0"/>
          <c:showPercent val="0"/>
          <c:showBubbleSize val="0"/>
        </c:dLbls>
        <c:gapWidth val="50"/>
        <c:axId val="542780888"/>
        <c:axId val="542778536"/>
      </c:barChart>
      <c:catAx>
        <c:axId val="542780888"/>
        <c:scaling>
          <c:orientation val="minMax"/>
        </c:scaling>
        <c:delete val="0"/>
        <c:axPos val="b"/>
        <c:numFmt formatCode="General" sourceLinked="0"/>
        <c:majorTickMark val="out"/>
        <c:minorTickMark val="none"/>
        <c:tickLblPos val="nextTo"/>
        <c:crossAx val="542778536"/>
        <c:crosses val="autoZero"/>
        <c:auto val="1"/>
        <c:lblAlgn val="ctr"/>
        <c:lblOffset val="100"/>
        <c:noMultiLvlLbl val="0"/>
      </c:catAx>
      <c:valAx>
        <c:axId val="542778536"/>
        <c:scaling>
          <c:orientation val="minMax"/>
        </c:scaling>
        <c:delete val="1"/>
        <c:axPos val="l"/>
        <c:numFmt formatCode="0%" sourceLinked="1"/>
        <c:majorTickMark val="out"/>
        <c:minorTickMark val="none"/>
        <c:tickLblPos val="nextTo"/>
        <c:crossAx val="542780888"/>
        <c:crosses val="autoZero"/>
        <c:crossBetween val="between"/>
      </c:valAx>
      <c:spPr>
        <a:noFill/>
        <a:ln w="25400">
          <a:noFill/>
        </a:ln>
      </c:spPr>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8004389661696"/>
          <c:y val="2.9344119531422037E-2"/>
          <c:w val="0.37303479446219884"/>
          <c:h val="0.9280703646277465"/>
        </c:manualLayout>
      </c:layout>
      <c:barChart>
        <c:barDir val="bar"/>
        <c:grouping val="clustered"/>
        <c:varyColors val="0"/>
        <c:ser>
          <c:idx val="0"/>
          <c:order val="0"/>
          <c:tx>
            <c:strRef>
              <c:f>Sheet1!$C$1</c:f>
              <c:strCache>
                <c:ptCount val="1"/>
                <c:pt idx="0">
                  <c:v>Cyclists</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00-F9D4-49BF-8C99-B3F1657E8148}"/>
              </c:ext>
            </c:extLst>
          </c:dPt>
          <c:dPt>
            <c:idx val="1"/>
            <c:invertIfNegative val="0"/>
            <c:bubble3D val="0"/>
            <c:extLst>
              <c:ext xmlns:c16="http://schemas.microsoft.com/office/drawing/2014/chart" uri="{C3380CC4-5D6E-409C-BE32-E72D297353CC}">
                <c16:uniqueId val="{00000001-F9D4-49BF-8C99-B3F1657E8148}"/>
              </c:ext>
            </c:extLst>
          </c:dPt>
          <c:dPt>
            <c:idx val="6"/>
            <c:invertIfNegative val="0"/>
            <c:bubble3D val="0"/>
            <c:extLst>
              <c:ext xmlns:c16="http://schemas.microsoft.com/office/drawing/2014/chart" uri="{C3380CC4-5D6E-409C-BE32-E72D297353CC}">
                <c16:uniqueId val="{00000002-F410-4A42-B80A-725A98B217B3}"/>
              </c:ext>
            </c:extLst>
          </c:dPt>
          <c:dPt>
            <c:idx val="7"/>
            <c:invertIfNegative val="0"/>
            <c:bubble3D val="0"/>
            <c:extLst>
              <c:ext xmlns:c16="http://schemas.microsoft.com/office/drawing/2014/chart" uri="{C3380CC4-5D6E-409C-BE32-E72D297353CC}">
                <c16:uniqueId val="{00000002-F9D4-49BF-8C99-B3F1657E8148}"/>
              </c:ext>
            </c:extLst>
          </c:dPt>
          <c:dLbls>
            <c:spPr>
              <a:noFill/>
              <a:ln>
                <a:noFill/>
              </a:ln>
              <a:effectLst/>
            </c:spPr>
            <c:txPr>
              <a:bodyPr/>
              <a:lstStyle/>
              <a:p>
                <a:pPr algn="ct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0"/>
                <c:pt idx="0">
                  <c:v>The route was a relaxing/enjoyable</c:v>
                </c:pt>
                <c:pt idx="1">
                  <c:v>The route was well maintained &amp; clean</c:v>
                </c:pt>
                <c:pt idx="2">
                  <c:v>I felt safe</c:v>
                </c:pt>
                <c:pt idx="3">
                  <c:v>Minimal traffic</c:v>
                </c:pt>
                <c:pt idx="4">
                  <c:v>the route was easy</c:v>
                </c:pt>
                <c:pt idx="5">
                  <c:v>Provisions that made the journey better</c:v>
                </c:pt>
                <c:pt idx="6">
                  <c:v>I enjoyed being outside</c:v>
                </c:pt>
                <c:pt idx="7">
                  <c:v>felt active/good exercise</c:v>
                </c:pt>
                <c:pt idx="8">
                  <c:v>it was a scenic route</c:v>
                </c:pt>
                <c:pt idx="9">
                  <c:v>It got me to my destination</c:v>
                </c:pt>
              </c:strCache>
            </c:strRef>
          </c:cat>
          <c:val>
            <c:numRef>
              <c:f>Sheet1!$C$2:$C$15</c:f>
              <c:numCache>
                <c:formatCode>0%</c:formatCode>
                <c:ptCount val="10"/>
                <c:pt idx="0">
                  <c:v>0.32</c:v>
                </c:pt>
                <c:pt idx="1">
                  <c:v>0.22</c:v>
                </c:pt>
                <c:pt idx="2">
                  <c:v>0.14000000000000001</c:v>
                </c:pt>
                <c:pt idx="3">
                  <c:v>0.06</c:v>
                </c:pt>
                <c:pt idx="4">
                  <c:v>0.08</c:v>
                </c:pt>
                <c:pt idx="5">
                  <c:v>0.11</c:v>
                </c:pt>
                <c:pt idx="6">
                  <c:v>0.09</c:v>
                </c:pt>
                <c:pt idx="7">
                  <c:v>0.05</c:v>
                </c:pt>
                <c:pt idx="8">
                  <c:v>0.06</c:v>
                </c:pt>
                <c:pt idx="9">
                  <c:v>0.02</c:v>
                </c:pt>
              </c:numCache>
            </c:numRef>
          </c:val>
          <c:extLst>
            <c:ext xmlns:c16="http://schemas.microsoft.com/office/drawing/2014/chart" uri="{C3380CC4-5D6E-409C-BE32-E72D297353CC}">
              <c16:uniqueId val="{0000000A-F9D4-49BF-8C99-B3F1657E8148}"/>
            </c:ext>
          </c:extLst>
        </c:ser>
        <c:dLbls>
          <c:showLegendKey val="0"/>
          <c:showVal val="0"/>
          <c:showCatName val="0"/>
          <c:showSerName val="0"/>
          <c:showPercent val="0"/>
          <c:showBubbleSize val="0"/>
        </c:dLbls>
        <c:gapWidth val="50"/>
        <c:axId val="542782848"/>
        <c:axId val="542783240"/>
        <c:extLst/>
      </c:barChart>
      <c:catAx>
        <c:axId val="542782848"/>
        <c:scaling>
          <c:orientation val="maxMin"/>
        </c:scaling>
        <c:delete val="1"/>
        <c:axPos val="l"/>
        <c:numFmt formatCode="General" sourceLinked="0"/>
        <c:majorTickMark val="none"/>
        <c:minorTickMark val="none"/>
        <c:tickLblPos val="nextTo"/>
        <c:crossAx val="542783240"/>
        <c:crosses val="autoZero"/>
        <c:auto val="1"/>
        <c:lblAlgn val="ctr"/>
        <c:lblOffset val="100"/>
        <c:noMultiLvlLbl val="0"/>
      </c:catAx>
      <c:valAx>
        <c:axId val="542783240"/>
        <c:scaling>
          <c:orientation val="minMax"/>
        </c:scaling>
        <c:delete val="1"/>
        <c:axPos val="t"/>
        <c:numFmt formatCode="0%" sourceLinked="1"/>
        <c:majorTickMark val="out"/>
        <c:minorTickMark val="none"/>
        <c:tickLblPos val="nextTo"/>
        <c:crossAx val="542782848"/>
        <c:crosses val="autoZero"/>
        <c:crossBetween val="between"/>
      </c:valAx>
      <c:spPr>
        <a:noFill/>
        <a:ln w="25400">
          <a:noFill/>
        </a:ln>
      </c:spPr>
    </c:plotArea>
    <c:plotVisOnly val="1"/>
    <c:dispBlanksAs val="gap"/>
    <c:showDLblsOverMax val="0"/>
  </c:chart>
  <c:txPr>
    <a:bodyPr/>
    <a:lstStyle/>
    <a:p>
      <a:pPr>
        <a:defRPr sz="1000">
          <a:latin typeface="+mn-lt"/>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75486810329665"/>
          <c:y val="2.9344119531422037E-2"/>
          <c:w val="0.40774316896048424"/>
          <c:h val="0.9280703646277465"/>
        </c:manualLayout>
      </c:layout>
      <c:barChart>
        <c:barDir val="bar"/>
        <c:grouping val="clustered"/>
        <c:varyColors val="0"/>
        <c:ser>
          <c:idx val="0"/>
          <c:order val="0"/>
          <c:tx>
            <c:strRef>
              <c:f>Sheet1!$B$1</c:f>
              <c:strCache>
                <c:ptCount val="1"/>
                <c:pt idx="0">
                  <c:v>Walkers</c:v>
                </c:pt>
              </c:strCache>
            </c:strRef>
          </c:tx>
          <c:spPr>
            <a:solidFill>
              <a:srgbClr val="005172"/>
            </a:solidFill>
          </c:spPr>
          <c:invertIfNegative val="0"/>
          <c:dPt>
            <c:idx val="0"/>
            <c:invertIfNegative val="0"/>
            <c:bubble3D val="0"/>
            <c:extLst>
              <c:ext xmlns:c16="http://schemas.microsoft.com/office/drawing/2014/chart" uri="{C3380CC4-5D6E-409C-BE32-E72D297353CC}">
                <c16:uniqueId val="{00000000-F9D4-49BF-8C99-B3F1657E8148}"/>
              </c:ext>
            </c:extLst>
          </c:dPt>
          <c:dPt>
            <c:idx val="1"/>
            <c:invertIfNegative val="0"/>
            <c:bubble3D val="0"/>
            <c:extLst>
              <c:ext xmlns:c16="http://schemas.microsoft.com/office/drawing/2014/chart" uri="{C3380CC4-5D6E-409C-BE32-E72D297353CC}">
                <c16:uniqueId val="{00000001-F9D4-49BF-8C99-B3F1657E8148}"/>
              </c:ext>
            </c:extLst>
          </c:dPt>
          <c:dPt>
            <c:idx val="6"/>
            <c:invertIfNegative val="0"/>
            <c:bubble3D val="0"/>
            <c:extLst>
              <c:ext xmlns:c16="http://schemas.microsoft.com/office/drawing/2014/chart" uri="{C3380CC4-5D6E-409C-BE32-E72D297353CC}">
                <c16:uniqueId val="{00000002-F410-4A42-B80A-725A98B217B3}"/>
              </c:ext>
            </c:extLst>
          </c:dPt>
          <c:dPt>
            <c:idx val="7"/>
            <c:invertIfNegative val="0"/>
            <c:bubble3D val="0"/>
            <c:extLst>
              <c:ext xmlns:c16="http://schemas.microsoft.com/office/drawing/2014/chart" uri="{C3380CC4-5D6E-409C-BE32-E72D297353CC}">
                <c16:uniqueId val="{00000002-F9D4-49BF-8C99-B3F1657E8148}"/>
              </c:ext>
            </c:extLst>
          </c:dPt>
          <c:dLbls>
            <c:dLbl>
              <c:idx val="0"/>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D4-49BF-8C99-B3F1657E8148}"/>
                </c:ext>
              </c:extLst>
            </c:dLbl>
            <c:dLbl>
              <c:idx val="1"/>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D4-49BF-8C99-B3F1657E8148}"/>
                </c:ext>
              </c:extLst>
            </c:dLbl>
            <c:dLbl>
              <c:idx val="2"/>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C1-4AFA-BC1A-C1A312A56EEF}"/>
                </c:ext>
              </c:extLst>
            </c:dLbl>
            <c:dLbl>
              <c:idx val="3"/>
              <c:tx>
                <c:rich>
                  <a:bodyPr/>
                  <a:lstStyle/>
                  <a:p>
                    <a:r>
                      <a:rPr lang="en-US" dirty="0"/>
                      <a:t>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C1-4AFA-BC1A-C1A312A56EEF}"/>
                </c:ext>
              </c:extLst>
            </c:dLbl>
            <c:dLbl>
              <c:idx val="4"/>
              <c:tx>
                <c:rich>
                  <a:bodyPr/>
                  <a:lstStyle/>
                  <a:p>
                    <a:r>
                      <a:rPr lang="en-US" dirty="0"/>
                      <a:t>9%</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DC1-4AFA-BC1A-C1A312A56EEF}"/>
                </c:ext>
              </c:extLst>
            </c:dLbl>
            <c:dLbl>
              <c:idx val="5"/>
              <c:tx>
                <c:rich>
                  <a:bodyPr/>
                  <a:lstStyle/>
                  <a:p>
                    <a:r>
                      <a:rPr lang="en-US" dirty="0"/>
                      <a:t>9%</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C1-4AFA-BC1A-C1A312A56EEF}"/>
                </c:ext>
              </c:extLst>
            </c:dLbl>
            <c:dLbl>
              <c:idx val="6"/>
              <c:tx>
                <c:rich>
                  <a:bodyPr/>
                  <a:lstStyle/>
                  <a:p>
                    <a:r>
                      <a:rPr lang="en-US" dirty="0"/>
                      <a:t>11%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10-4A42-B80A-725A98B217B3}"/>
                </c:ext>
              </c:extLst>
            </c:dLbl>
            <c:dLbl>
              <c:idx val="7"/>
              <c:tx>
                <c:rich>
                  <a:bodyPr/>
                  <a:lstStyle/>
                  <a:p>
                    <a:r>
                      <a:rPr lang="en-US" dirty="0"/>
                      <a:t>13%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D4-49BF-8C99-B3F1657E8148}"/>
                </c:ext>
              </c:extLst>
            </c:dLbl>
            <c:dLbl>
              <c:idx val="8"/>
              <c:tx>
                <c:rich>
                  <a:bodyPr/>
                  <a:lstStyle/>
                  <a:p>
                    <a:r>
                      <a:rPr lang="en-US" dirty="0"/>
                      <a:t>20%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C1-4AFA-BC1A-C1A312A56EEF}"/>
                </c:ext>
              </c:extLst>
            </c:dLbl>
            <c:dLbl>
              <c:idx val="9"/>
              <c:tx>
                <c:rich>
                  <a:bodyPr/>
                  <a:lstStyle/>
                  <a:p>
                    <a:r>
                      <a:rPr lang="en-US" dirty="0"/>
                      <a:t>32%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DC1-4AFA-BC1A-C1A312A56EEF}"/>
                </c:ext>
              </c:extLst>
            </c:dLbl>
            <c:spPr>
              <a:noFill/>
              <a:ln>
                <a:noFill/>
              </a:ln>
              <a:effectLst/>
            </c:spPr>
            <c:txPr>
              <a:bodyPr/>
              <a:lstStyle/>
              <a:p>
                <a:pPr algn="ct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0"/>
                <c:pt idx="0">
                  <c:v>It got me to my destination</c:v>
                </c:pt>
                <c:pt idx="1">
                  <c:v>Scenic</c:v>
                </c:pt>
                <c:pt idx="2">
                  <c:v>felt active/good exercise</c:v>
                </c:pt>
                <c:pt idx="3">
                  <c:v>I enjoyed being outside </c:v>
                </c:pt>
                <c:pt idx="4">
                  <c:v>Provisions that made the journey better e.g. bridges </c:v>
                </c:pt>
                <c:pt idx="5">
                  <c:v>The route was easy</c:v>
                </c:pt>
                <c:pt idx="6">
                  <c:v>Minimal traffic </c:v>
                </c:pt>
                <c:pt idx="7">
                  <c:v>I felt safe</c:v>
                </c:pt>
                <c:pt idx="8">
                  <c:v>The route was well maintained &amp; clean</c:v>
                </c:pt>
                <c:pt idx="9">
                  <c:v>The route was a relaxing/enjoyable</c:v>
                </c:pt>
              </c:strCache>
            </c:strRef>
          </c:cat>
          <c:val>
            <c:numRef>
              <c:f>Sheet1!$B$2:$B$15</c:f>
              <c:numCache>
                <c:formatCode>0%</c:formatCode>
                <c:ptCount val="10"/>
                <c:pt idx="0">
                  <c:v>-0.02</c:v>
                </c:pt>
                <c:pt idx="1">
                  <c:v>-0.02</c:v>
                </c:pt>
                <c:pt idx="2">
                  <c:v>-0.05</c:v>
                </c:pt>
                <c:pt idx="3">
                  <c:v>-7.0000000000000007E-2</c:v>
                </c:pt>
                <c:pt idx="4">
                  <c:v>-0.09</c:v>
                </c:pt>
                <c:pt idx="5">
                  <c:v>-0.09</c:v>
                </c:pt>
                <c:pt idx="6">
                  <c:v>-0.11</c:v>
                </c:pt>
                <c:pt idx="7">
                  <c:v>-0.13</c:v>
                </c:pt>
                <c:pt idx="8">
                  <c:v>-0.2</c:v>
                </c:pt>
                <c:pt idx="9">
                  <c:v>-0.32</c:v>
                </c:pt>
              </c:numCache>
            </c:numRef>
          </c:val>
          <c:extLst>
            <c:ext xmlns:c16="http://schemas.microsoft.com/office/drawing/2014/chart" uri="{C3380CC4-5D6E-409C-BE32-E72D297353CC}">
              <c16:uniqueId val="{0000000A-F9D4-49BF-8C99-B3F1657E8148}"/>
            </c:ext>
          </c:extLst>
        </c:ser>
        <c:dLbls>
          <c:showLegendKey val="0"/>
          <c:showVal val="0"/>
          <c:showCatName val="0"/>
          <c:showSerName val="0"/>
          <c:showPercent val="0"/>
          <c:showBubbleSize val="0"/>
        </c:dLbls>
        <c:gapWidth val="50"/>
        <c:axId val="542776576"/>
        <c:axId val="541530544"/>
        <c:extLst/>
      </c:barChart>
      <c:catAx>
        <c:axId val="542776576"/>
        <c:scaling>
          <c:orientation val="minMax"/>
        </c:scaling>
        <c:delete val="1"/>
        <c:axPos val="l"/>
        <c:numFmt formatCode="General" sourceLinked="0"/>
        <c:majorTickMark val="out"/>
        <c:minorTickMark val="none"/>
        <c:tickLblPos val="nextTo"/>
        <c:crossAx val="541530544"/>
        <c:crosses val="autoZero"/>
        <c:auto val="1"/>
        <c:lblAlgn val="ctr"/>
        <c:lblOffset val="100"/>
        <c:noMultiLvlLbl val="0"/>
      </c:catAx>
      <c:valAx>
        <c:axId val="541530544"/>
        <c:scaling>
          <c:orientation val="minMax"/>
          <c:min val="-0.4"/>
        </c:scaling>
        <c:delete val="1"/>
        <c:axPos val="b"/>
        <c:numFmt formatCode="0%" sourceLinked="1"/>
        <c:majorTickMark val="out"/>
        <c:minorTickMark val="none"/>
        <c:tickLblPos val="nextTo"/>
        <c:crossAx val="542776576"/>
        <c:crosses val="autoZero"/>
        <c:crossBetween val="between"/>
      </c:valAx>
      <c:spPr>
        <a:noFill/>
        <a:ln w="25400">
          <a:noFill/>
        </a:ln>
      </c:spPr>
    </c:plotArea>
    <c:plotVisOnly val="1"/>
    <c:dispBlanksAs val="gap"/>
    <c:showDLblsOverMax val="0"/>
  </c:chart>
  <c:txPr>
    <a:bodyPr/>
    <a:lstStyle/>
    <a:p>
      <a:pPr>
        <a:defRPr sz="1000">
          <a:latin typeface="+mn-lt"/>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2923206945260045E-2"/>
          <c:w val="0.58227890137810778"/>
          <c:h val="0.80104269168505093"/>
        </c:manualLayout>
      </c:layout>
      <c:barChart>
        <c:barDir val="col"/>
        <c:grouping val="stacked"/>
        <c:varyColors val="0"/>
        <c:ser>
          <c:idx val="0"/>
          <c:order val="0"/>
          <c:tx>
            <c:strRef>
              <c:f>Sheet1!$B$1</c:f>
              <c:strCache>
                <c:ptCount val="1"/>
                <c:pt idx="0">
                  <c:v>Very unlikely</c:v>
                </c:pt>
              </c:strCache>
            </c:strRef>
          </c:tx>
          <c:spPr>
            <a:solidFill>
              <a:srgbClr val="335A75"/>
            </a:solidFill>
            <a:ln>
              <a:noFill/>
            </a:ln>
            <a:effectLst/>
          </c:spPr>
          <c:invertIfNegative val="0"/>
          <c:dPt>
            <c:idx val="0"/>
            <c:invertIfNegative val="0"/>
            <c:bubble3D val="0"/>
            <c:spPr>
              <a:solidFill>
                <a:srgbClr val="335A75"/>
              </a:solidFill>
              <a:ln>
                <a:noFill/>
              </a:ln>
              <a:effectLst/>
            </c:spPr>
            <c:extLst>
              <c:ext xmlns:c16="http://schemas.microsoft.com/office/drawing/2014/chart" uri="{C3380CC4-5D6E-409C-BE32-E72D297353CC}">
                <c16:uniqueId val="{00000001-776C-405F-9703-FE042E9331D8}"/>
              </c:ext>
            </c:extLst>
          </c:dPt>
          <c:dPt>
            <c:idx val="1"/>
            <c:invertIfNegative val="0"/>
            <c:bubble3D val="0"/>
            <c:spPr>
              <a:solidFill>
                <a:srgbClr val="335A75"/>
              </a:solidFill>
              <a:ln>
                <a:noFill/>
              </a:ln>
              <a:effectLst/>
            </c:spPr>
            <c:extLst>
              <c:ext xmlns:c16="http://schemas.microsoft.com/office/drawing/2014/chart" uri="{C3380CC4-5D6E-409C-BE32-E72D297353CC}">
                <c16:uniqueId val="{00000003-776C-405F-9703-FE042E9331D8}"/>
              </c:ext>
            </c:extLst>
          </c:dPt>
          <c:dPt>
            <c:idx val="2"/>
            <c:invertIfNegative val="0"/>
            <c:bubble3D val="0"/>
            <c:spPr>
              <a:solidFill>
                <a:srgbClr val="335A75"/>
              </a:solidFill>
              <a:ln>
                <a:noFill/>
              </a:ln>
              <a:effectLst/>
            </c:spPr>
            <c:extLst>
              <c:ext xmlns:c16="http://schemas.microsoft.com/office/drawing/2014/chart" uri="{C3380CC4-5D6E-409C-BE32-E72D297353CC}">
                <c16:uniqueId val="{00000005-776C-405F-9703-FE042E9331D8}"/>
              </c:ext>
            </c:extLst>
          </c:dPt>
          <c:dPt>
            <c:idx val="3"/>
            <c:invertIfNegative val="0"/>
            <c:bubble3D val="0"/>
            <c:spPr>
              <a:solidFill>
                <a:srgbClr val="335A75"/>
              </a:solidFill>
              <a:ln>
                <a:noFill/>
              </a:ln>
              <a:effectLst/>
            </c:spPr>
            <c:extLst>
              <c:ext xmlns:c16="http://schemas.microsoft.com/office/drawing/2014/chart" uri="{C3380CC4-5D6E-409C-BE32-E72D297353CC}">
                <c16:uniqueId val="{00000007-776C-405F-9703-FE042E9331D8}"/>
              </c:ext>
            </c:extLst>
          </c:dPt>
          <c:dPt>
            <c:idx val="4"/>
            <c:invertIfNegative val="0"/>
            <c:bubble3D val="0"/>
            <c:spPr>
              <a:solidFill>
                <a:srgbClr val="335A75"/>
              </a:solidFill>
              <a:ln>
                <a:noFill/>
              </a:ln>
              <a:effectLst/>
            </c:spPr>
            <c:extLst>
              <c:ext xmlns:c16="http://schemas.microsoft.com/office/drawing/2014/chart" uri="{C3380CC4-5D6E-409C-BE32-E72D297353CC}">
                <c16:uniqueId val="{00000009-776C-405F-9703-FE042E9331D8}"/>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Sheet1!$B$2:$B$4</c:f>
              <c:numCache>
                <c:formatCode>0%</c:formatCode>
                <c:ptCount val="3"/>
                <c:pt idx="0">
                  <c:v>0.04</c:v>
                </c:pt>
                <c:pt idx="1">
                  <c:v>0.02</c:v>
                </c:pt>
                <c:pt idx="2">
                  <c:v>0.05</c:v>
                </c:pt>
              </c:numCache>
            </c:numRef>
          </c:val>
          <c:extLst>
            <c:ext xmlns:c16="http://schemas.microsoft.com/office/drawing/2014/chart" uri="{C3380CC4-5D6E-409C-BE32-E72D297353CC}">
              <c16:uniqueId val="{0000000A-776C-405F-9703-FE042E9331D8}"/>
            </c:ext>
          </c:extLst>
        </c:ser>
        <c:ser>
          <c:idx val="1"/>
          <c:order val="1"/>
          <c:tx>
            <c:strRef>
              <c:f>Sheet1!$C$1</c:f>
              <c:strCache>
                <c:ptCount val="1"/>
                <c:pt idx="0">
                  <c:v> Fairly unlikely</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Sheet1!$C$2:$C$4</c:f>
              <c:numCache>
                <c:formatCode>0%</c:formatCode>
                <c:ptCount val="3"/>
                <c:pt idx="0">
                  <c:v>0.08</c:v>
                </c:pt>
                <c:pt idx="1">
                  <c:v>0.09</c:v>
                </c:pt>
                <c:pt idx="2">
                  <c:v>7.0000000000000007E-2</c:v>
                </c:pt>
              </c:numCache>
            </c:numRef>
          </c:val>
          <c:extLst>
            <c:ext xmlns:c16="http://schemas.microsoft.com/office/drawing/2014/chart" uri="{C3380CC4-5D6E-409C-BE32-E72D297353CC}">
              <c16:uniqueId val="{0000000A-6B4F-4B1D-8F69-B9B2FD650AA1}"/>
            </c:ext>
          </c:extLst>
        </c:ser>
        <c:ser>
          <c:idx val="2"/>
          <c:order val="2"/>
          <c:tx>
            <c:strRef>
              <c:f>Sheet1!$D$1</c:f>
              <c:strCache>
                <c:ptCount val="1"/>
                <c:pt idx="0">
                  <c:v> Neither/nor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Sheet1!$D$2:$D$4</c:f>
              <c:numCache>
                <c:formatCode>0%</c:formatCode>
                <c:ptCount val="3"/>
                <c:pt idx="0">
                  <c:v>0.15</c:v>
                </c:pt>
                <c:pt idx="1">
                  <c:v>0.14000000000000001</c:v>
                </c:pt>
                <c:pt idx="2">
                  <c:v>0.17</c:v>
                </c:pt>
              </c:numCache>
            </c:numRef>
          </c:val>
          <c:extLst>
            <c:ext xmlns:c16="http://schemas.microsoft.com/office/drawing/2014/chart" uri="{C3380CC4-5D6E-409C-BE32-E72D297353CC}">
              <c16:uniqueId val="{0000000B-6B4F-4B1D-8F69-B9B2FD650AA1}"/>
            </c:ext>
          </c:extLst>
        </c:ser>
        <c:ser>
          <c:idx val="3"/>
          <c:order val="3"/>
          <c:tx>
            <c:strRef>
              <c:f>Sheet1!$E$1</c:f>
              <c:strCache>
                <c:ptCount val="1"/>
                <c:pt idx="0">
                  <c:v> Fairly likely</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Sheet1!$E$2:$E$4</c:f>
              <c:numCache>
                <c:formatCode>0%</c:formatCode>
                <c:ptCount val="3"/>
                <c:pt idx="0">
                  <c:v>0.38</c:v>
                </c:pt>
                <c:pt idx="1">
                  <c:v>0.41</c:v>
                </c:pt>
                <c:pt idx="2">
                  <c:v>0.35</c:v>
                </c:pt>
              </c:numCache>
            </c:numRef>
          </c:val>
          <c:extLst>
            <c:ext xmlns:c16="http://schemas.microsoft.com/office/drawing/2014/chart" uri="{C3380CC4-5D6E-409C-BE32-E72D297353CC}">
              <c16:uniqueId val="{0000000C-6B4F-4B1D-8F69-B9B2FD650AA1}"/>
            </c:ext>
          </c:extLst>
        </c:ser>
        <c:ser>
          <c:idx val="4"/>
          <c:order val="4"/>
          <c:tx>
            <c:strRef>
              <c:f>Sheet1!$F$1</c:f>
              <c:strCache>
                <c:ptCount val="1"/>
                <c:pt idx="0">
                  <c:v> Very likely</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Sheet1!$F$2:$F$4</c:f>
              <c:numCache>
                <c:formatCode>0%</c:formatCode>
                <c:ptCount val="3"/>
                <c:pt idx="0">
                  <c:v>0.32</c:v>
                </c:pt>
                <c:pt idx="1">
                  <c:v>0.33</c:v>
                </c:pt>
                <c:pt idx="2">
                  <c:v>0.32</c:v>
                </c:pt>
              </c:numCache>
            </c:numRef>
          </c:val>
          <c:extLst>
            <c:ext xmlns:c16="http://schemas.microsoft.com/office/drawing/2014/chart" uri="{C3380CC4-5D6E-409C-BE32-E72D297353CC}">
              <c16:uniqueId val="{0000000D-6B4F-4B1D-8F69-B9B2FD650AA1}"/>
            </c:ext>
          </c:extLst>
        </c:ser>
        <c:dLbls>
          <c:dLblPos val="ctr"/>
          <c:showLegendKey val="0"/>
          <c:showVal val="1"/>
          <c:showCatName val="0"/>
          <c:showSerName val="0"/>
          <c:showPercent val="0"/>
          <c:showBubbleSize val="0"/>
        </c:dLbls>
        <c:gapWidth val="60"/>
        <c:overlap val="100"/>
        <c:axId val="541531328"/>
        <c:axId val="541534464"/>
      </c:barChart>
      <c:catAx>
        <c:axId val="541531328"/>
        <c:scaling>
          <c:orientation val="minMax"/>
        </c:scaling>
        <c:delete val="0"/>
        <c:axPos val="b"/>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41534464"/>
        <c:crosses val="autoZero"/>
        <c:auto val="1"/>
        <c:lblAlgn val="ctr"/>
        <c:lblOffset val="100"/>
        <c:noMultiLvlLbl val="0"/>
      </c:catAx>
      <c:valAx>
        <c:axId val="541534464"/>
        <c:scaling>
          <c:orientation val="minMax"/>
        </c:scaling>
        <c:delete val="1"/>
        <c:axPos val="l"/>
        <c:numFmt formatCode="0%" sourceLinked="1"/>
        <c:majorTickMark val="out"/>
        <c:minorTickMark val="none"/>
        <c:tickLblPos val="nextTo"/>
        <c:crossAx val="541531328"/>
        <c:crosses val="autoZero"/>
        <c:crossBetween val="between"/>
      </c:valAx>
      <c:spPr>
        <a:noFill/>
        <a:ln w="25400">
          <a:noFill/>
        </a:ln>
        <a:effectLst/>
      </c:spPr>
    </c:plotArea>
    <c:legend>
      <c:legendPos val="r"/>
      <c:layout>
        <c:manualLayout>
          <c:xMode val="edge"/>
          <c:yMode val="edge"/>
          <c:x val="0.55368518272143397"/>
          <c:y val="0.23301329614169852"/>
          <c:w val="0.29641613894752433"/>
          <c:h val="0.6487738961543955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100">
          <a:latin typeface="+mn-l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57963886925047E-2"/>
          <c:y val="0"/>
          <c:w val="0.98113214523677994"/>
          <c:h val="0.66234598957126201"/>
        </c:manualLayout>
      </c:layout>
      <c:barChart>
        <c:barDir val="col"/>
        <c:grouping val="clustered"/>
        <c:varyColors val="0"/>
        <c:ser>
          <c:idx val="0"/>
          <c:order val="0"/>
          <c:tx>
            <c:strRef>
              <c:f>Sheet1!$B$1</c:f>
              <c:strCache>
                <c:ptCount val="1"/>
                <c:pt idx="0">
                  <c:v>Column2</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00-F9D4-49BF-8C99-B3F1657E8148}"/>
              </c:ext>
            </c:extLst>
          </c:dPt>
          <c:dPt>
            <c:idx val="2"/>
            <c:invertIfNegative val="0"/>
            <c:bubble3D val="0"/>
            <c:extLst>
              <c:ext xmlns:c16="http://schemas.microsoft.com/office/drawing/2014/chart" uri="{C3380CC4-5D6E-409C-BE32-E72D297353CC}">
                <c16:uniqueId val="{00000001-4CFB-439F-B4C4-B41B1792A798}"/>
              </c:ext>
            </c:extLst>
          </c:dPt>
          <c:dPt>
            <c:idx val="14"/>
            <c:invertIfNegative val="0"/>
            <c:bubble3D val="0"/>
            <c:extLst>
              <c:ext xmlns:c16="http://schemas.microsoft.com/office/drawing/2014/chart" uri="{C3380CC4-5D6E-409C-BE32-E72D297353CC}">
                <c16:uniqueId val="{00000009-F9D4-49BF-8C99-B3F1657E8148}"/>
              </c:ext>
            </c:extLst>
          </c:dPt>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Male</c:v>
                </c:pt>
                <c:pt idx="1">
                  <c:v>Female</c:v>
                </c:pt>
                <c:pt idx="3">
                  <c:v>On the SRN</c:v>
                </c:pt>
                <c:pt idx="4">
                  <c:v>Alongside the SRN</c:v>
                </c:pt>
                <c:pt idx="5">
                  <c:v>Crossed SRN</c:v>
                </c:pt>
                <c:pt idx="7">
                  <c:v>Feel safe</c:v>
                </c:pt>
                <c:pt idx="8">
                  <c:v>Feel unsafe</c:v>
                </c:pt>
              </c:strCache>
            </c:strRef>
          </c:cat>
          <c:val>
            <c:numRef>
              <c:f>Sheet1!$B$2:$B$10</c:f>
              <c:numCache>
                <c:formatCode>0%</c:formatCode>
                <c:ptCount val="9"/>
                <c:pt idx="0">
                  <c:v>0.67</c:v>
                </c:pt>
                <c:pt idx="1">
                  <c:v>0.67</c:v>
                </c:pt>
                <c:pt idx="3">
                  <c:v>0.79</c:v>
                </c:pt>
                <c:pt idx="4">
                  <c:v>0.7</c:v>
                </c:pt>
                <c:pt idx="5">
                  <c:v>0.67</c:v>
                </c:pt>
                <c:pt idx="7">
                  <c:v>0.71</c:v>
                </c:pt>
                <c:pt idx="8">
                  <c:v>0.52</c:v>
                </c:pt>
              </c:numCache>
            </c:numRef>
          </c:val>
          <c:extLst>
            <c:ext xmlns:c16="http://schemas.microsoft.com/office/drawing/2014/chart" uri="{C3380CC4-5D6E-409C-BE32-E72D297353CC}">
              <c16:uniqueId val="{0000000A-F9D4-49BF-8C99-B3F1657E8148}"/>
            </c:ext>
          </c:extLst>
        </c:ser>
        <c:dLbls>
          <c:dLblPos val="ctr"/>
          <c:showLegendKey val="0"/>
          <c:showVal val="1"/>
          <c:showCatName val="0"/>
          <c:showSerName val="0"/>
          <c:showPercent val="0"/>
          <c:showBubbleSize val="0"/>
        </c:dLbls>
        <c:gapWidth val="50"/>
        <c:axId val="541535248"/>
        <c:axId val="541532112"/>
      </c:barChart>
      <c:catAx>
        <c:axId val="541535248"/>
        <c:scaling>
          <c:orientation val="minMax"/>
        </c:scaling>
        <c:delete val="0"/>
        <c:axPos val="b"/>
        <c:numFmt formatCode="General" sourceLinked="0"/>
        <c:majorTickMark val="out"/>
        <c:minorTickMark val="none"/>
        <c:tickLblPos val="nextTo"/>
        <c:crossAx val="541532112"/>
        <c:crosses val="autoZero"/>
        <c:auto val="1"/>
        <c:lblAlgn val="ctr"/>
        <c:lblOffset val="100"/>
        <c:noMultiLvlLbl val="0"/>
      </c:catAx>
      <c:valAx>
        <c:axId val="541532112"/>
        <c:scaling>
          <c:orientation val="minMax"/>
        </c:scaling>
        <c:delete val="1"/>
        <c:axPos val="l"/>
        <c:numFmt formatCode="0%" sourceLinked="1"/>
        <c:majorTickMark val="out"/>
        <c:minorTickMark val="none"/>
        <c:tickLblPos val="nextTo"/>
        <c:crossAx val="541535248"/>
        <c:crosses val="autoZero"/>
        <c:crossBetween val="between"/>
      </c:valAx>
      <c:spPr>
        <a:noFill/>
        <a:ln w="25400">
          <a:noFill/>
        </a:ln>
      </c:spPr>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57963886925047E-2"/>
          <c:y val="0"/>
          <c:w val="0.98113214523677994"/>
          <c:h val="0.66234598957126201"/>
        </c:manualLayout>
      </c:layout>
      <c:barChart>
        <c:barDir val="col"/>
        <c:grouping val="clustered"/>
        <c:varyColors val="0"/>
        <c:ser>
          <c:idx val="0"/>
          <c:order val="0"/>
          <c:tx>
            <c:strRef>
              <c:f>Sheet1!$B$1</c:f>
              <c:strCache>
                <c:ptCount val="1"/>
                <c:pt idx="0">
                  <c:v>Column2</c:v>
                </c:pt>
              </c:strCache>
            </c:strRef>
          </c:tx>
          <c:spPr>
            <a:solidFill>
              <a:schemeClr val="tx2"/>
            </a:solidFill>
          </c:spPr>
          <c:invertIfNegative val="0"/>
          <c:dPt>
            <c:idx val="0"/>
            <c:invertIfNegative val="0"/>
            <c:bubble3D val="0"/>
            <c:extLst>
              <c:ext xmlns:c16="http://schemas.microsoft.com/office/drawing/2014/chart" uri="{C3380CC4-5D6E-409C-BE32-E72D297353CC}">
                <c16:uniqueId val="{00000000-F9D4-49BF-8C99-B3F1657E8148}"/>
              </c:ext>
            </c:extLst>
          </c:dPt>
          <c:dPt>
            <c:idx val="2"/>
            <c:invertIfNegative val="0"/>
            <c:bubble3D val="0"/>
            <c:extLst>
              <c:ext xmlns:c16="http://schemas.microsoft.com/office/drawing/2014/chart" uri="{C3380CC4-5D6E-409C-BE32-E72D297353CC}">
                <c16:uniqueId val="{00000001-4CFB-439F-B4C4-B41B1792A798}"/>
              </c:ext>
            </c:extLst>
          </c:dPt>
          <c:dPt>
            <c:idx val="14"/>
            <c:invertIfNegative val="0"/>
            <c:bubble3D val="0"/>
            <c:extLst>
              <c:ext xmlns:c16="http://schemas.microsoft.com/office/drawing/2014/chart" uri="{C3380CC4-5D6E-409C-BE32-E72D297353CC}">
                <c16:uniqueId val="{00000009-F9D4-49BF-8C99-B3F1657E8148}"/>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Male</c:v>
                </c:pt>
                <c:pt idx="1">
                  <c:v>Female</c:v>
                </c:pt>
                <c:pt idx="3">
                  <c:v>On the SRN</c:v>
                </c:pt>
                <c:pt idx="4">
                  <c:v>Alongside the SRN</c:v>
                </c:pt>
                <c:pt idx="5">
                  <c:v>Crossed SRN</c:v>
                </c:pt>
                <c:pt idx="7">
                  <c:v>Feel safe</c:v>
                </c:pt>
                <c:pt idx="8">
                  <c:v>Feel unsafe</c:v>
                </c:pt>
              </c:strCache>
            </c:strRef>
          </c:cat>
          <c:val>
            <c:numRef>
              <c:f>Sheet1!$B$2:$B$10</c:f>
              <c:numCache>
                <c:formatCode>0%</c:formatCode>
                <c:ptCount val="9"/>
                <c:pt idx="0">
                  <c:v>0.73</c:v>
                </c:pt>
                <c:pt idx="1">
                  <c:v>0.76</c:v>
                </c:pt>
                <c:pt idx="3">
                  <c:v>0.86</c:v>
                </c:pt>
                <c:pt idx="4">
                  <c:v>0.76</c:v>
                </c:pt>
                <c:pt idx="5">
                  <c:v>0.72</c:v>
                </c:pt>
                <c:pt idx="7">
                  <c:v>0.85</c:v>
                </c:pt>
                <c:pt idx="8">
                  <c:v>0.39</c:v>
                </c:pt>
              </c:numCache>
            </c:numRef>
          </c:val>
          <c:extLst>
            <c:ext xmlns:c16="http://schemas.microsoft.com/office/drawing/2014/chart" uri="{C3380CC4-5D6E-409C-BE32-E72D297353CC}">
              <c16:uniqueId val="{0000000A-F9D4-49BF-8C99-B3F1657E8148}"/>
            </c:ext>
          </c:extLst>
        </c:ser>
        <c:dLbls>
          <c:dLblPos val="ctr"/>
          <c:showLegendKey val="0"/>
          <c:showVal val="1"/>
          <c:showCatName val="0"/>
          <c:showSerName val="0"/>
          <c:showPercent val="0"/>
          <c:showBubbleSize val="0"/>
        </c:dLbls>
        <c:gapWidth val="50"/>
        <c:axId val="541532504"/>
        <c:axId val="541531720"/>
      </c:barChart>
      <c:catAx>
        <c:axId val="541532504"/>
        <c:scaling>
          <c:orientation val="minMax"/>
        </c:scaling>
        <c:delete val="0"/>
        <c:axPos val="b"/>
        <c:numFmt formatCode="General" sourceLinked="0"/>
        <c:majorTickMark val="out"/>
        <c:minorTickMark val="none"/>
        <c:tickLblPos val="nextTo"/>
        <c:crossAx val="541531720"/>
        <c:crosses val="autoZero"/>
        <c:auto val="1"/>
        <c:lblAlgn val="ctr"/>
        <c:lblOffset val="100"/>
        <c:noMultiLvlLbl val="0"/>
      </c:catAx>
      <c:valAx>
        <c:axId val="541531720"/>
        <c:scaling>
          <c:orientation val="minMax"/>
        </c:scaling>
        <c:delete val="1"/>
        <c:axPos val="l"/>
        <c:numFmt formatCode="0%" sourceLinked="1"/>
        <c:majorTickMark val="out"/>
        <c:minorTickMark val="none"/>
        <c:tickLblPos val="nextTo"/>
        <c:crossAx val="541532504"/>
        <c:crosses val="autoZero"/>
        <c:crossBetween val="between"/>
      </c:valAx>
      <c:spPr>
        <a:noFill/>
        <a:ln w="25400">
          <a:noFill/>
        </a:ln>
      </c:spPr>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5447996911576324"/>
          <c:y val="0.13367166560693652"/>
          <c:w val="0.61036288978188014"/>
          <c:h val="0.86335174152240302"/>
        </c:manualLayout>
      </c:layout>
      <c:barChart>
        <c:barDir val="bar"/>
        <c:grouping val="clustered"/>
        <c:varyColors val="0"/>
        <c:ser>
          <c:idx val="0"/>
          <c:order val="0"/>
          <c:tx>
            <c:strRef>
              <c:f>Sheet1!$B$1</c:f>
              <c:strCache>
                <c:ptCount val="1"/>
                <c:pt idx="0">
                  <c:v>Walker</c:v>
                </c:pt>
              </c:strCache>
            </c:strRef>
          </c:tx>
          <c:spPr>
            <a:solidFill>
              <a:schemeClr val="accent2"/>
            </a:solidFill>
            <a:ln>
              <a:noFill/>
            </a:ln>
            <a:effectLst/>
          </c:spPr>
          <c:invertIfNegative val="0"/>
          <c:dPt>
            <c:idx val="2"/>
            <c:invertIfNegative val="0"/>
            <c:bubble3D val="0"/>
            <c:extLst>
              <c:ext xmlns:c16="http://schemas.microsoft.com/office/drawing/2014/chart" uri="{C3380CC4-5D6E-409C-BE32-E72D297353CC}">
                <c16:uniqueId val="{00000000-91F3-456E-8D19-27B24532650B}"/>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Sheet1!$A$2:$A$12</c:f>
              <c:strCache>
                <c:ptCount val="11"/>
                <c:pt idx="0">
                  <c:v>Visibility on the route ahead</c:v>
                </c:pt>
                <c:pt idx="1">
                  <c:v>Signage for road vehicles users</c:v>
                </c:pt>
                <c:pt idx="2">
                  <c:v>Directness of road crossing points </c:v>
                </c:pt>
                <c:pt idx="3">
                  <c:v>Ease of use of road crossing points </c:v>
                </c:pt>
                <c:pt idx="4">
                  <c:v>Availability of road crossing points</c:v>
                </c:pt>
                <c:pt idx="5">
                  <c:v>Quality of the path</c:v>
                </c:pt>
                <c:pt idx="6">
                  <c:v>Lighting – where provided</c:v>
                </c:pt>
                <c:pt idx="7">
                  <c:v>Freedom from litter</c:v>
                </c:pt>
                <c:pt idx="8">
                  <c:v>Signage for pedestrians/cyclists</c:v>
                </c:pt>
                <c:pt idx="9">
                  <c:v>Ease of getting onto paths</c:v>
                </c:pt>
                <c:pt idx="10">
                  <c:v>Availability of path/cycle lanes</c:v>
                </c:pt>
              </c:strCache>
            </c:strRef>
          </c:cat>
          <c:val>
            <c:numRef>
              <c:f>Sheet1!$B$2:$B$12</c:f>
              <c:numCache>
                <c:formatCode>0%</c:formatCode>
                <c:ptCount val="11"/>
                <c:pt idx="0">
                  <c:v>0.82</c:v>
                </c:pt>
                <c:pt idx="1">
                  <c:v>0.65</c:v>
                </c:pt>
                <c:pt idx="2">
                  <c:v>0.61</c:v>
                </c:pt>
                <c:pt idx="3">
                  <c:v>0.65</c:v>
                </c:pt>
                <c:pt idx="4">
                  <c:v>0.56000000000000005</c:v>
                </c:pt>
                <c:pt idx="5">
                  <c:v>0.63</c:v>
                </c:pt>
                <c:pt idx="6">
                  <c:v>0.4</c:v>
                </c:pt>
                <c:pt idx="7">
                  <c:v>0.57999999999999996</c:v>
                </c:pt>
                <c:pt idx="8">
                  <c:v>0.47</c:v>
                </c:pt>
                <c:pt idx="9">
                  <c:v>0.71</c:v>
                </c:pt>
                <c:pt idx="10">
                  <c:v>0.67</c:v>
                </c:pt>
              </c:numCache>
            </c:numRef>
          </c:val>
          <c:extLst>
            <c:ext xmlns:c16="http://schemas.microsoft.com/office/drawing/2014/chart" uri="{C3380CC4-5D6E-409C-BE32-E72D297353CC}">
              <c16:uniqueId val="{00000001-1CD8-41D9-8B1E-7D8B33299ECB}"/>
            </c:ext>
          </c:extLst>
        </c:ser>
        <c:dLbls>
          <c:showLegendKey val="0"/>
          <c:showVal val="0"/>
          <c:showCatName val="0"/>
          <c:showSerName val="0"/>
          <c:showPercent val="0"/>
          <c:showBubbleSize val="0"/>
        </c:dLbls>
        <c:gapWidth val="40"/>
        <c:axId val="541536816"/>
        <c:axId val="541533288"/>
      </c:barChart>
      <c:catAx>
        <c:axId val="541536816"/>
        <c:scaling>
          <c:orientation val="maxMin"/>
        </c:scaling>
        <c:delete val="1"/>
        <c:axPos val="l"/>
        <c:numFmt formatCode="General" sourceLinked="0"/>
        <c:majorTickMark val="out"/>
        <c:minorTickMark val="none"/>
        <c:tickLblPos val="nextTo"/>
        <c:crossAx val="541533288"/>
        <c:crosses val="autoZero"/>
        <c:auto val="1"/>
        <c:lblAlgn val="ctr"/>
        <c:lblOffset val="100"/>
        <c:noMultiLvlLbl val="0"/>
      </c:catAx>
      <c:valAx>
        <c:axId val="541533288"/>
        <c:scaling>
          <c:orientation val="minMax"/>
        </c:scaling>
        <c:delete val="1"/>
        <c:axPos val="t"/>
        <c:numFmt formatCode="0%" sourceLinked="1"/>
        <c:majorTickMark val="out"/>
        <c:minorTickMark val="none"/>
        <c:tickLblPos val="nextTo"/>
        <c:crossAx val="541536816"/>
        <c:crosses val="autoZero"/>
        <c:crossBetween val="between"/>
      </c:valAx>
      <c:spPr>
        <a:noFill/>
        <a:ln w="25400">
          <a:noFill/>
        </a:ln>
        <a:effectLst/>
      </c:spPr>
    </c:plotArea>
    <c:plotVisOnly val="1"/>
    <c:dispBlanksAs val="gap"/>
    <c:showDLblsOverMax val="0"/>
  </c:chart>
  <c:spPr>
    <a:noFill/>
    <a:ln w="9525" cap="flat" cmpd="sng" algn="ctr">
      <a:noFill/>
      <a:prstDash val="solid"/>
    </a:ln>
    <a:effectLst/>
  </c:spPr>
  <c:txPr>
    <a:bodyPr/>
    <a:lstStyle/>
    <a:p>
      <a:pPr>
        <a:defRPr sz="1000">
          <a:solidFill>
            <a:schemeClr val="tx1">
              <a:lumMod val="60000"/>
              <a:lumOff val="40000"/>
            </a:schemeClr>
          </a:solidFill>
          <a:latin typeface="+mn-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5447996911576324"/>
          <c:y val="0.13367166560693652"/>
          <c:w val="0.61036288978188014"/>
          <c:h val="0.86335174152240302"/>
        </c:manualLayout>
      </c:layout>
      <c:barChart>
        <c:barDir val="bar"/>
        <c:grouping val="clustered"/>
        <c:varyColors val="0"/>
        <c:ser>
          <c:idx val="0"/>
          <c:order val="0"/>
          <c:tx>
            <c:strRef>
              <c:f>Sheet1!$C$1</c:f>
              <c:strCache>
                <c:ptCount val="1"/>
                <c:pt idx="0">
                  <c:v>Cyclist</c:v>
                </c:pt>
              </c:strCache>
            </c:strRef>
          </c:tx>
          <c:spPr>
            <a:solidFill>
              <a:schemeClr val="accent1">
                <a:lumMod val="50000"/>
              </a:schemeClr>
            </a:solidFill>
            <a:ln>
              <a:noFill/>
            </a:ln>
            <a:effectLst/>
          </c:spPr>
          <c:invertIfNegative val="0"/>
          <c:dPt>
            <c:idx val="2"/>
            <c:invertIfNegative val="0"/>
            <c:bubble3D val="0"/>
            <c:extLst>
              <c:ext xmlns:c16="http://schemas.microsoft.com/office/drawing/2014/chart" uri="{C3380CC4-5D6E-409C-BE32-E72D297353CC}">
                <c16:uniqueId val="{00000000-8787-43F7-BEDF-8B05FEB607CC}"/>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Sheet1!$A$2:$A$12</c:f>
              <c:strCache>
                <c:ptCount val="11"/>
                <c:pt idx="0">
                  <c:v>Availability of [pavements/cycle lanes]</c:v>
                </c:pt>
                <c:pt idx="1">
                  <c:v>Ease of getting onto [pavements/cycle lanes]</c:v>
                </c:pt>
                <c:pt idx="2">
                  <c:v>Signage for pedestrians/cyclists</c:v>
                </c:pt>
                <c:pt idx="3">
                  <c:v>Freedom from litter of [pavement/cycle lanes]</c:v>
                </c:pt>
                <c:pt idx="4">
                  <c:v>Lighting – where provided</c:v>
                </c:pt>
                <c:pt idx="5">
                  <c:v>Quality of the [pavement / cycle lane surface]</c:v>
                </c:pt>
                <c:pt idx="6">
                  <c:v>Availability of road crossing points  </c:v>
                </c:pt>
                <c:pt idx="7">
                  <c:v>Ease of use of road crossing points </c:v>
                </c:pt>
                <c:pt idx="8">
                  <c:v>Directness of road crossing points </c:v>
                </c:pt>
                <c:pt idx="9">
                  <c:v>Signage for road vehicles users</c:v>
                </c:pt>
                <c:pt idx="10">
                  <c:v>Visibility on the route ahead</c:v>
                </c:pt>
              </c:strCache>
            </c:strRef>
          </c:cat>
          <c:val>
            <c:numRef>
              <c:f>Sheet1!$C$2:$C$12</c:f>
              <c:numCache>
                <c:formatCode>0%</c:formatCode>
                <c:ptCount val="11"/>
                <c:pt idx="0">
                  <c:v>0.38</c:v>
                </c:pt>
                <c:pt idx="1">
                  <c:v>0.47</c:v>
                </c:pt>
                <c:pt idx="2">
                  <c:v>0.48</c:v>
                </c:pt>
                <c:pt idx="3">
                  <c:v>0.5</c:v>
                </c:pt>
                <c:pt idx="4">
                  <c:v>0.52</c:v>
                </c:pt>
                <c:pt idx="5">
                  <c:v>0.53</c:v>
                </c:pt>
                <c:pt idx="6">
                  <c:v>0.56000000000000005</c:v>
                </c:pt>
                <c:pt idx="7">
                  <c:v>0.62</c:v>
                </c:pt>
                <c:pt idx="8">
                  <c:v>0.62</c:v>
                </c:pt>
                <c:pt idx="9">
                  <c:v>0.74</c:v>
                </c:pt>
                <c:pt idx="10">
                  <c:v>0.78</c:v>
                </c:pt>
              </c:numCache>
            </c:numRef>
          </c:val>
          <c:extLst>
            <c:ext xmlns:c16="http://schemas.microsoft.com/office/drawing/2014/chart" uri="{C3380CC4-5D6E-409C-BE32-E72D297353CC}">
              <c16:uniqueId val="{00000001-1CD8-41D9-8B1E-7D8B33299ECB}"/>
            </c:ext>
          </c:extLst>
        </c:ser>
        <c:dLbls>
          <c:showLegendKey val="0"/>
          <c:showVal val="0"/>
          <c:showCatName val="0"/>
          <c:showSerName val="0"/>
          <c:showPercent val="0"/>
          <c:showBubbleSize val="0"/>
        </c:dLbls>
        <c:gapWidth val="40"/>
        <c:axId val="541533680"/>
        <c:axId val="541529760"/>
      </c:barChart>
      <c:catAx>
        <c:axId val="541533680"/>
        <c:scaling>
          <c:orientation val="minMax"/>
        </c:scaling>
        <c:delete val="1"/>
        <c:axPos val="r"/>
        <c:numFmt formatCode="General" sourceLinked="0"/>
        <c:majorTickMark val="out"/>
        <c:minorTickMark val="none"/>
        <c:tickLblPos val="nextTo"/>
        <c:crossAx val="541529760"/>
        <c:crosses val="autoZero"/>
        <c:auto val="1"/>
        <c:lblAlgn val="ctr"/>
        <c:lblOffset val="100"/>
        <c:noMultiLvlLbl val="0"/>
      </c:catAx>
      <c:valAx>
        <c:axId val="541529760"/>
        <c:scaling>
          <c:orientation val="maxMin"/>
        </c:scaling>
        <c:delete val="1"/>
        <c:axPos val="b"/>
        <c:numFmt formatCode="0%" sourceLinked="1"/>
        <c:majorTickMark val="out"/>
        <c:minorTickMark val="none"/>
        <c:tickLblPos val="nextTo"/>
        <c:crossAx val="541533680"/>
        <c:crosses val="autoZero"/>
        <c:crossBetween val="between"/>
      </c:valAx>
      <c:spPr>
        <a:noFill/>
        <a:ln w="25400">
          <a:noFill/>
        </a:ln>
        <a:effectLst/>
      </c:spPr>
    </c:plotArea>
    <c:plotVisOnly val="1"/>
    <c:dispBlanksAs val="gap"/>
    <c:showDLblsOverMax val="0"/>
  </c:chart>
  <c:spPr>
    <a:noFill/>
    <a:ln w="9525" cap="flat" cmpd="sng" algn="ctr">
      <a:noFill/>
      <a:prstDash val="solid"/>
    </a:ln>
    <a:effectLst/>
  </c:spPr>
  <c:txPr>
    <a:bodyPr/>
    <a:lstStyle/>
    <a:p>
      <a:pPr>
        <a:defRPr sz="1000">
          <a:solidFill>
            <a:schemeClr val="tx1">
              <a:lumMod val="60000"/>
              <a:lumOff val="40000"/>
            </a:schemeClr>
          </a:solidFill>
          <a:latin typeface="+mn-l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5447996911576324"/>
          <c:y val="0.13367166560693652"/>
          <c:w val="0.45117871494501255"/>
          <c:h val="0.86335174152240302"/>
        </c:manualLayout>
      </c:layout>
      <c:barChart>
        <c:barDir val="bar"/>
        <c:grouping val="clustered"/>
        <c:varyColors val="0"/>
        <c:ser>
          <c:idx val="0"/>
          <c:order val="0"/>
          <c:tx>
            <c:strRef>
              <c:f>Sheet1!$B$1</c:f>
              <c:strCache>
                <c:ptCount val="1"/>
                <c:pt idx="0">
                  <c:v>Column3</c:v>
                </c:pt>
              </c:strCache>
            </c:strRef>
          </c:tx>
          <c:spPr>
            <a:solidFill>
              <a:schemeClr val="accent2"/>
            </a:solidFill>
            <a:ln>
              <a:noFill/>
            </a:ln>
            <a:effectLst/>
          </c:spPr>
          <c:invertIfNegative val="0"/>
          <c:dPt>
            <c:idx val="1"/>
            <c:invertIfNegative val="0"/>
            <c:bubble3D val="0"/>
            <c:spPr>
              <a:solidFill>
                <a:srgbClr val="335A75"/>
              </a:solidFill>
              <a:ln>
                <a:noFill/>
              </a:ln>
              <a:effectLst/>
            </c:spPr>
            <c:extLst>
              <c:ext xmlns:c16="http://schemas.microsoft.com/office/drawing/2014/chart" uri="{C3380CC4-5D6E-409C-BE32-E72D297353CC}">
                <c16:uniqueId val="{00000001-A073-43C8-B034-B841EE8C5B18}"/>
              </c:ext>
            </c:extLst>
          </c:dPt>
          <c:dPt>
            <c:idx val="2"/>
            <c:invertIfNegative val="0"/>
            <c:bubble3D val="0"/>
            <c:extLst>
              <c:ext xmlns:c16="http://schemas.microsoft.com/office/drawing/2014/chart" uri="{C3380CC4-5D6E-409C-BE32-E72D297353CC}">
                <c16:uniqueId val="{00000002-A073-43C8-B034-B841EE8C5B18}"/>
              </c:ext>
            </c:extLst>
          </c:dPt>
          <c:dPt>
            <c:idx val="4"/>
            <c:invertIfNegative val="0"/>
            <c:bubble3D val="0"/>
            <c:spPr>
              <a:solidFill>
                <a:srgbClr val="335A75"/>
              </a:solidFill>
              <a:ln>
                <a:noFill/>
              </a:ln>
              <a:effectLst/>
            </c:spPr>
            <c:extLst>
              <c:ext xmlns:c16="http://schemas.microsoft.com/office/drawing/2014/chart" uri="{C3380CC4-5D6E-409C-BE32-E72D297353CC}">
                <c16:uniqueId val="{00000004-A073-43C8-B034-B841EE8C5B18}"/>
              </c:ext>
            </c:extLst>
          </c:dPt>
          <c:dPt>
            <c:idx val="5"/>
            <c:invertIfNegative val="0"/>
            <c:bubble3D val="0"/>
            <c:spPr>
              <a:solidFill>
                <a:srgbClr val="335A75"/>
              </a:solidFill>
              <a:ln>
                <a:noFill/>
              </a:ln>
              <a:effectLst/>
            </c:spPr>
            <c:extLst>
              <c:ext xmlns:c16="http://schemas.microsoft.com/office/drawing/2014/chart" uri="{C3380CC4-5D6E-409C-BE32-E72D297353CC}">
                <c16:uniqueId val="{00000006-A073-43C8-B034-B841EE8C5B18}"/>
              </c:ext>
            </c:extLst>
          </c:dPt>
          <c:dPt>
            <c:idx val="6"/>
            <c:invertIfNegative val="0"/>
            <c:bubble3D val="0"/>
            <c:spPr>
              <a:solidFill>
                <a:srgbClr val="335A75"/>
              </a:solidFill>
              <a:ln>
                <a:noFill/>
              </a:ln>
              <a:effectLst/>
            </c:spPr>
            <c:extLst>
              <c:ext xmlns:c16="http://schemas.microsoft.com/office/drawing/2014/chart" uri="{C3380CC4-5D6E-409C-BE32-E72D297353CC}">
                <c16:uniqueId val="{00000008-A073-43C8-B034-B841EE8C5B18}"/>
              </c:ext>
            </c:extLst>
          </c:dPt>
          <c:dPt>
            <c:idx val="9"/>
            <c:invertIfNegative val="0"/>
            <c:bubble3D val="0"/>
            <c:spPr>
              <a:solidFill>
                <a:srgbClr val="335A75"/>
              </a:solidFill>
              <a:ln>
                <a:noFill/>
              </a:ln>
              <a:effectLst/>
            </c:spPr>
            <c:extLst>
              <c:ext xmlns:c16="http://schemas.microsoft.com/office/drawing/2014/chart" uri="{C3380CC4-5D6E-409C-BE32-E72D297353CC}">
                <c16:uniqueId val="{0000000A-A073-43C8-B034-B841EE8C5B18}"/>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Sheet1!$A$10:$A$11</c:f>
              <c:strCache>
                <c:ptCount val="2"/>
                <c:pt idx="0">
                  <c:v>Walkers</c:v>
                </c:pt>
                <c:pt idx="1">
                  <c:v>Cyclists</c:v>
                </c:pt>
              </c:strCache>
            </c:strRef>
          </c:cat>
          <c:val>
            <c:numRef>
              <c:f>Sheet1!$B$10:$B$11</c:f>
              <c:numCache>
                <c:formatCode>0%</c:formatCode>
                <c:ptCount val="2"/>
                <c:pt idx="0">
                  <c:v>0.22</c:v>
                </c:pt>
                <c:pt idx="1">
                  <c:v>0.34</c:v>
                </c:pt>
              </c:numCache>
            </c:numRef>
          </c:val>
          <c:extLst>
            <c:ext xmlns:c16="http://schemas.microsoft.com/office/drawing/2014/chart" uri="{C3380CC4-5D6E-409C-BE32-E72D297353CC}">
              <c16:uniqueId val="{00000001-1CD8-41D9-8B1E-7D8B33299ECB}"/>
            </c:ext>
          </c:extLst>
        </c:ser>
        <c:dLbls>
          <c:showLegendKey val="0"/>
          <c:showVal val="0"/>
          <c:showCatName val="0"/>
          <c:showSerName val="0"/>
          <c:showPercent val="0"/>
          <c:showBubbleSize val="0"/>
        </c:dLbls>
        <c:gapWidth val="40"/>
        <c:axId val="541534856"/>
        <c:axId val="544591688"/>
      </c:barChart>
      <c:catAx>
        <c:axId val="541534856"/>
        <c:scaling>
          <c:orientation val="minMax"/>
        </c:scaling>
        <c:delete val="1"/>
        <c:axPos val="l"/>
        <c:numFmt formatCode="General" sourceLinked="0"/>
        <c:majorTickMark val="out"/>
        <c:minorTickMark val="none"/>
        <c:tickLblPos val="nextTo"/>
        <c:crossAx val="544591688"/>
        <c:crosses val="autoZero"/>
        <c:auto val="1"/>
        <c:lblAlgn val="ctr"/>
        <c:lblOffset val="100"/>
        <c:noMultiLvlLbl val="0"/>
      </c:catAx>
      <c:valAx>
        <c:axId val="544591688"/>
        <c:scaling>
          <c:orientation val="minMax"/>
        </c:scaling>
        <c:delete val="1"/>
        <c:axPos val="b"/>
        <c:numFmt formatCode="0%" sourceLinked="1"/>
        <c:majorTickMark val="out"/>
        <c:minorTickMark val="none"/>
        <c:tickLblPos val="nextTo"/>
        <c:crossAx val="541534856"/>
        <c:crosses val="autoZero"/>
        <c:crossBetween val="between"/>
      </c:valAx>
      <c:spPr>
        <a:noFill/>
        <a:ln w="25400">
          <a:noFill/>
        </a:ln>
        <a:effectLst/>
      </c:spPr>
    </c:plotArea>
    <c:plotVisOnly val="1"/>
    <c:dispBlanksAs val="gap"/>
    <c:showDLblsOverMax val="0"/>
  </c:chart>
  <c:spPr>
    <a:noFill/>
    <a:ln w="9525" cap="flat" cmpd="sng" algn="ctr">
      <a:noFill/>
      <a:prstDash val="solid"/>
    </a:ln>
    <a:effectLst/>
  </c:spPr>
  <c:txPr>
    <a:bodyPr/>
    <a:lstStyle/>
    <a:p>
      <a:pPr>
        <a:defRPr sz="1000">
          <a:solidFill>
            <a:schemeClr val="tx1">
              <a:lumMod val="60000"/>
              <a:lumOff val="40000"/>
            </a:schemeClr>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935346087913724"/>
          <c:w val="0.61569809985606183"/>
          <c:h val="0.71589955720163678"/>
        </c:manualLayout>
      </c:layout>
      <c:barChart>
        <c:barDir val="col"/>
        <c:grouping val="percentStacked"/>
        <c:varyColors val="0"/>
        <c:ser>
          <c:idx val="0"/>
          <c:order val="0"/>
          <c:tx>
            <c:strRef>
              <c:f>Sheet1!$B$1</c:f>
              <c:strCache>
                <c:ptCount val="1"/>
                <c:pt idx="0">
                  <c:v>18-34</c:v>
                </c:pt>
              </c:strCache>
            </c:strRef>
          </c:tx>
          <c:spPr>
            <a:solidFill>
              <a:schemeClr val="accent2"/>
            </a:solidFill>
            <a:ln>
              <a:noFill/>
            </a:ln>
            <a:effectLst/>
          </c:spPr>
          <c:invertIfNegative val="0"/>
          <c:dLbls>
            <c:dLbl>
              <c:idx val="0"/>
              <c:tx>
                <c:rich>
                  <a:bodyPr/>
                  <a:lstStyle/>
                  <a:p>
                    <a:fld id="{367649CA-AAE6-47D9-8B8E-A13BE3277E35}" type="VALUE">
                      <a:rPr lang="en-US"/>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78A-4604-8F9B-1A3DBD998C03}"/>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c:v>
                </c:pt>
                <c:pt idx="1">
                  <c:v>Pedestrians</c:v>
                </c:pt>
              </c:strCache>
            </c:strRef>
          </c:cat>
          <c:val>
            <c:numRef>
              <c:f>Sheet1!$B$2:$B$3</c:f>
              <c:numCache>
                <c:formatCode>0%</c:formatCode>
                <c:ptCount val="2"/>
                <c:pt idx="0">
                  <c:v>0.32</c:v>
                </c:pt>
                <c:pt idx="1">
                  <c:v>0.22</c:v>
                </c:pt>
              </c:numCache>
            </c:numRef>
          </c:val>
          <c:extLst>
            <c:ext xmlns:c16="http://schemas.microsoft.com/office/drawing/2014/chart" uri="{C3380CC4-5D6E-409C-BE32-E72D297353CC}">
              <c16:uniqueId val="{00000001-4C92-48A6-A344-FE0846DF36E4}"/>
            </c:ext>
          </c:extLst>
        </c:ser>
        <c:ser>
          <c:idx val="1"/>
          <c:order val="1"/>
          <c:tx>
            <c:strRef>
              <c:f>Sheet1!$C$1</c:f>
              <c:strCache>
                <c:ptCount val="1"/>
                <c:pt idx="0">
                  <c:v>35-54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c:v>
                </c:pt>
                <c:pt idx="1">
                  <c:v>Pedestrians</c:v>
                </c:pt>
              </c:strCache>
            </c:strRef>
          </c:cat>
          <c:val>
            <c:numRef>
              <c:f>Sheet1!$C$2:$C$3</c:f>
              <c:numCache>
                <c:formatCode>0%</c:formatCode>
                <c:ptCount val="2"/>
                <c:pt idx="0">
                  <c:v>0.48</c:v>
                </c:pt>
                <c:pt idx="1">
                  <c:v>0.36</c:v>
                </c:pt>
              </c:numCache>
            </c:numRef>
          </c:val>
          <c:extLst>
            <c:ext xmlns:c16="http://schemas.microsoft.com/office/drawing/2014/chart" uri="{C3380CC4-5D6E-409C-BE32-E72D297353CC}">
              <c16:uniqueId val="{00000002-4C92-48A6-A344-FE0846DF36E4}"/>
            </c:ext>
          </c:extLst>
        </c:ser>
        <c:ser>
          <c:idx val="2"/>
          <c:order val="2"/>
          <c:tx>
            <c:strRef>
              <c:f>Sheet1!$D$1</c:f>
              <c:strCache>
                <c:ptCount val="1"/>
                <c:pt idx="0">
                  <c:v>55+</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c:v>
                </c:pt>
                <c:pt idx="1">
                  <c:v>Pedestrians</c:v>
                </c:pt>
              </c:strCache>
            </c:strRef>
          </c:cat>
          <c:val>
            <c:numRef>
              <c:f>Sheet1!$D$2:$D$3</c:f>
              <c:numCache>
                <c:formatCode>0%</c:formatCode>
                <c:ptCount val="2"/>
                <c:pt idx="0">
                  <c:v>0.21</c:v>
                </c:pt>
                <c:pt idx="1">
                  <c:v>0.43</c:v>
                </c:pt>
              </c:numCache>
            </c:numRef>
          </c:val>
          <c:extLst>
            <c:ext xmlns:c16="http://schemas.microsoft.com/office/drawing/2014/chart" uri="{C3380CC4-5D6E-409C-BE32-E72D297353CC}">
              <c16:uniqueId val="{00000003-4C92-48A6-A344-FE0846DF36E4}"/>
            </c:ext>
          </c:extLst>
        </c:ser>
        <c:dLbls>
          <c:showLegendKey val="0"/>
          <c:showVal val="0"/>
          <c:showCatName val="0"/>
          <c:showSerName val="0"/>
          <c:showPercent val="0"/>
          <c:showBubbleSize val="0"/>
        </c:dLbls>
        <c:gapWidth val="150"/>
        <c:overlap val="100"/>
        <c:axId val="538253704"/>
        <c:axId val="538250176"/>
      </c:barChart>
      <c:catAx>
        <c:axId val="538253704"/>
        <c:scaling>
          <c:orientation val="minMax"/>
        </c:scaling>
        <c:delete val="1"/>
        <c:axPos val="t"/>
        <c:numFmt formatCode="General" sourceLinked="1"/>
        <c:majorTickMark val="out"/>
        <c:minorTickMark val="none"/>
        <c:tickLblPos val="nextTo"/>
        <c:crossAx val="538250176"/>
        <c:crosses val="autoZero"/>
        <c:auto val="1"/>
        <c:lblAlgn val="ctr"/>
        <c:lblOffset val="100"/>
        <c:noMultiLvlLbl val="0"/>
      </c:catAx>
      <c:valAx>
        <c:axId val="538250176"/>
        <c:scaling>
          <c:orientation val="maxMin"/>
        </c:scaling>
        <c:delete val="1"/>
        <c:axPos val="l"/>
        <c:numFmt formatCode="0%" sourceLinked="1"/>
        <c:majorTickMark val="out"/>
        <c:minorTickMark val="none"/>
        <c:tickLblPos val="nextTo"/>
        <c:crossAx val="538253704"/>
        <c:crosses val="autoZero"/>
        <c:crossBetween val="between"/>
      </c:valAx>
      <c:spPr>
        <a:noFill/>
        <a:ln>
          <a:noFill/>
        </a:ln>
        <a:effectLst/>
      </c:spPr>
    </c:plotArea>
    <c:legend>
      <c:legendPos val="b"/>
      <c:layout>
        <c:manualLayout>
          <c:xMode val="edge"/>
          <c:yMode val="edge"/>
          <c:x val="0.58468760665653519"/>
          <c:y val="0.11228674681756592"/>
          <c:w val="0.2191000780803094"/>
          <c:h val="0.801489881761179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0794997484471016E-3"/>
          <c:y val="0.17645432183948373"/>
          <c:w val="0.87179653525729406"/>
          <c:h val="0.81741527596614838"/>
        </c:manualLayout>
      </c:layout>
      <c:barChart>
        <c:barDir val="bar"/>
        <c:grouping val="clustered"/>
        <c:varyColors val="0"/>
        <c:ser>
          <c:idx val="0"/>
          <c:order val="0"/>
          <c:tx>
            <c:strRef>
              <c:f>Sheet1!$B$1</c:f>
              <c:strCache>
                <c:ptCount val="1"/>
                <c:pt idx="0">
                  <c:v>Cyclists</c:v>
                </c:pt>
              </c:strCache>
            </c:strRef>
          </c:tx>
          <c:spPr>
            <a:solidFill>
              <a:srgbClr val="335A75"/>
            </a:solidFill>
            <a:ln>
              <a:noFill/>
            </a:ln>
            <a:effectLst/>
          </c:spPr>
          <c:invertIfNegative val="0"/>
          <c:dPt>
            <c:idx val="2"/>
            <c:invertIfNegative val="0"/>
            <c:bubble3D val="0"/>
            <c:extLst>
              <c:ext xmlns:c16="http://schemas.microsoft.com/office/drawing/2014/chart" uri="{C3380CC4-5D6E-409C-BE32-E72D297353CC}">
                <c16:uniqueId val="{00000000-F70A-4F76-AEAA-C32FD5C5422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0000"/>
                        <a:lumOff val="4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Sheet1!$A$2:$A$12</c:f>
              <c:strCache>
                <c:ptCount val="11"/>
                <c:pt idx="0">
                  <c:v>Signage for road vehicles users</c:v>
                </c:pt>
                <c:pt idx="1">
                  <c:v>Signage for pedestrians/cyclists</c:v>
                </c:pt>
                <c:pt idx="2">
                  <c:v>Overgrown shruberry</c:v>
                </c:pt>
                <c:pt idx="3">
                  <c:v> Visibility on the route ahead</c:v>
                </c:pt>
                <c:pt idx="4">
                  <c:v> Ease of getting onto [pavements/cycle lanes]</c:v>
                </c:pt>
                <c:pt idx="5">
                  <c:v> Availability of road crossing points  </c:v>
                </c:pt>
                <c:pt idx="6">
                  <c:v>Lighting – where provided</c:v>
                </c:pt>
                <c:pt idx="7">
                  <c:v>Freedom from litter of [pavement/cycle lanes]</c:v>
                </c:pt>
                <c:pt idx="8">
                  <c:v>Dangerous, heavy traffic </c:v>
                </c:pt>
                <c:pt idx="9">
                  <c:v>Availability of [pavements/cycle lanes]</c:v>
                </c:pt>
                <c:pt idx="10">
                  <c:v>Quality of the [pavement / cycle lane surface]</c:v>
                </c:pt>
              </c:strCache>
            </c:strRef>
          </c:cat>
          <c:val>
            <c:numRef>
              <c:f>Sheet1!$B$2:$B$12</c:f>
              <c:numCache>
                <c:formatCode>0%</c:formatCode>
                <c:ptCount val="11"/>
                <c:pt idx="0">
                  <c:v>1.8867924528301886E-2</c:v>
                </c:pt>
                <c:pt idx="1">
                  <c:v>2.8301886792452831E-2</c:v>
                </c:pt>
                <c:pt idx="2">
                  <c:v>2.8301886792452831E-2</c:v>
                </c:pt>
                <c:pt idx="3">
                  <c:v>3.7735849056603772E-2</c:v>
                </c:pt>
                <c:pt idx="4">
                  <c:v>4.716981132075472E-2</c:v>
                </c:pt>
                <c:pt idx="5">
                  <c:v>4.716981132075472E-2</c:v>
                </c:pt>
                <c:pt idx="6">
                  <c:v>4.716981132075472E-2</c:v>
                </c:pt>
                <c:pt idx="7">
                  <c:v>9.4339622641509441E-2</c:v>
                </c:pt>
                <c:pt idx="8">
                  <c:v>0.17924528301886791</c:v>
                </c:pt>
                <c:pt idx="9">
                  <c:v>0.19811320754716982</c:v>
                </c:pt>
                <c:pt idx="10">
                  <c:v>0.25471698113207547</c:v>
                </c:pt>
              </c:numCache>
            </c:numRef>
          </c:val>
          <c:extLst>
            <c:ext xmlns:c16="http://schemas.microsoft.com/office/drawing/2014/chart" uri="{C3380CC4-5D6E-409C-BE32-E72D297353CC}">
              <c16:uniqueId val="{00000001-1CD8-41D9-8B1E-7D8B33299ECB}"/>
            </c:ext>
          </c:extLst>
        </c:ser>
        <c:dLbls>
          <c:dLblPos val="outEnd"/>
          <c:showLegendKey val="0"/>
          <c:showVal val="1"/>
          <c:showCatName val="0"/>
          <c:showSerName val="0"/>
          <c:showPercent val="0"/>
          <c:showBubbleSize val="0"/>
        </c:dLbls>
        <c:gapWidth val="50"/>
        <c:axId val="544595216"/>
        <c:axId val="544595608"/>
      </c:barChart>
      <c:catAx>
        <c:axId val="544595216"/>
        <c:scaling>
          <c:orientation val="minMax"/>
        </c:scaling>
        <c:delete val="1"/>
        <c:axPos val="l"/>
        <c:numFmt formatCode="General" sourceLinked="0"/>
        <c:majorTickMark val="out"/>
        <c:minorTickMark val="none"/>
        <c:tickLblPos val="nextTo"/>
        <c:crossAx val="544595608"/>
        <c:crosses val="autoZero"/>
        <c:auto val="1"/>
        <c:lblAlgn val="ctr"/>
        <c:lblOffset val="100"/>
        <c:noMultiLvlLbl val="0"/>
      </c:catAx>
      <c:valAx>
        <c:axId val="544595608"/>
        <c:scaling>
          <c:orientation val="minMax"/>
        </c:scaling>
        <c:delete val="1"/>
        <c:axPos val="b"/>
        <c:numFmt formatCode="0%" sourceLinked="1"/>
        <c:majorTickMark val="out"/>
        <c:minorTickMark val="none"/>
        <c:tickLblPos val="nextTo"/>
        <c:crossAx val="544595216"/>
        <c:crosses val="autoZero"/>
        <c:crossBetween val="between"/>
      </c:valAx>
      <c:spPr>
        <a:noFill/>
        <a:ln w="25400">
          <a:noFill/>
        </a:ln>
        <a:effectLst/>
      </c:spPr>
    </c:plotArea>
    <c:plotVisOnly val="1"/>
    <c:dispBlanksAs val="gap"/>
    <c:showDLblsOverMax val="0"/>
  </c:chart>
  <c:spPr>
    <a:noFill/>
    <a:ln w="9525" cap="flat" cmpd="sng" algn="ctr">
      <a:noFill/>
      <a:prstDash val="solid"/>
    </a:ln>
    <a:effectLst/>
  </c:spPr>
  <c:txPr>
    <a:bodyPr/>
    <a:lstStyle/>
    <a:p>
      <a:pPr>
        <a:defRPr sz="1000">
          <a:solidFill>
            <a:schemeClr val="tx1">
              <a:lumMod val="60000"/>
              <a:lumOff val="40000"/>
            </a:schemeClr>
          </a:solidFill>
          <a:latin typeface="+mn-lt"/>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0796262817227349E-3"/>
          <c:y val="7.2646535495128395E-2"/>
          <c:w val="0.99192050025155287"/>
          <c:h val="0.80375635408743773"/>
        </c:manualLayout>
      </c:layout>
      <c:barChart>
        <c:barDir val="bar"/>
        <c:grouping val="clustered"/>
        <c:varyColors val="0"/>
        <c:ser>
          <c:idx val="0"/>
          <c:order val="0"/>
          <c:spPr>
            <a:solidFill>
              <a:schemeClr val="accent2"/>
            </a:solidFill>
            <a:ln>
              <a:noFill/>
            </a:ln>
            <a:effectLst/>
          </c:spPr>
          <c:invertIfNegative val="0"/>
          <c:dPt>
            <c:idx val="2"/>
            <c:invertIfNegative val="0"/>
            <c:bubble3D val="0"/>
            <c:extLst>
              <c:ext xmlns:c16="http://schemas.microsoft.com/office/drawing/2014/chart" uri="{C3380CC4-5D6E-409C-BE32-E72D297353CC}">
                <c16:uniqueId val="{00000000-A4C1-4D13-B786-B00818656CA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0000"/>
                        <a:lumOff val="4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Sheet1!$A$2:$A$12</c:f>
              <c:strCache>
                <c:ptCount val="11"/>
                <c:pt idx="0">
                  <c:v>Signage for road vehicles users</c:v>
                </c:pt>
                <c:pt idx="1">
                  <c:v>Signage for pedestrians/cyclists</c:v>
                </c:pt>
                <c:pt idx="2">
                  <c:v>Overgrown shruberry</c:v>
                </c:pt>
                <c:pt idx="3">
                  <c:v> Visibility on the route ahead</c:v>
                </c:pt>
                <c:pt idx="4">
                  <c:v> Ease of getting onto [pavements/cycle lanes]</c:v>
                </c:pt>
                <c:pt idx="5">
                  <c:v> Availability of road crossing points  </c:v>
                </c:pt>
                <c:pt idx="6">
                  <c:v>Lighting – where provided</c:v>
                </c:pt>
                <c:pt idx="7">
                  <c:v>Freedom from litter of [pavement/cycle lanes]</c:v>
                </c:pt>
                <c:pt idx="8">
                  <c:v>Dangerous, heavy traffic </c:v>
                </c:pt>
                <c:pt idx="9">
                  <c:v>Availability of [pavements/cycle lanes]</c:v>
                </c:pt>
                <c:pt idx="10">
                  <c:v>Quality of the [pavement / cycle lane surface]</c:v>
                </c:pt>
              </c:strCache>
            </c:strRef>
          </c:cat>
          <c:val>
            <c:numRef>
              <c:f>Sheet1!$B$2:$B$12</c:f>
              <c:numCache>
                <c:formatCode>0%</c:formatCode>
                <c:ptCount val="11"/>
                <c:pt idx="0">
                  <c:v>0.02</c:v>
                </c:pt>
                <c:pt idx="1">
                  <c:v>0</c:v>
                </c:pt>
                <c:pt idx="2">
                  <c:v>0.08</c:v>
                </c:pt>
                <c:pt idx="3">
                  <c:v>0.02</c:v>
                </c:pt>
                <c:pt idx="4">
                  <c:v>0.02</c:v>
                </c:pt>
                <c:pt idx="5">
                  <c:v>0.08</c:v>
                </c:pt>
                <c:pt idx="6">
                  <c:v>0.05</c:v>
                </c:pt>
                <c:pt idx="7">
                  <c:v>0.13</c:v>
                </c:pt>
                <c:pt idx="8">
                  <c:v>0.13</c:v>
                </c:pt>
                <c:pt idx="9">
                  <c:v>0.26</c:v>
                </c:pt>
                <c:pt idx="10">
                  <c:v>0.15</c:v>
                </c:pt>
              </c:numCache>
            </c:numRef>
          </c:val>
          <c:extLst>
            <c:ext xmlns:c16="http://schemas.microsoft.com/office/drawing/2014/chart" uri="{C3380CC4-5D6E-409C-BE32-E72D297353CC}">
              <c16:uniqueId val="{00000001-1CD8-41D9-8B1E-7D8B33299ECB}"/>
            </c:ext>
          </c:extLst>
        </c:ser>
        <c:dLbls>
          <c:dLblPos val="outEnd"/>
          <c:showLegendKey val="0"/>
          <c:showVal val="1"/>
          <c:showCatName val="0"/>
          <c:showSerName val="0"/>
          <c:showPercent val="0"/>
          <c:showBubbleSize val="0"/>
        </c:dLbls>
        <c:gapWidth val="50"/>
        <c:axId val="544592080"/>
        <c:axId val="544596392"/>
      </c:barChart>
      <c:catAx>
        <c:axId val="544592080"/>
        <c:scaling>
          <c:orientation val="minMax"/>
        </c:scaling>
        <c:delete val="1"/>
        <c:axPos val="l"/>
        <c:numFmt formatCode="General" sourceLinked="0"/>
        <c:majorTickMark val="out"/>
        <c:minorTickMark val="none"/>
        <c:tickLblPos val="nextTo"/>
        <c:crossAx val="544596392"/>
        <c:crosses val="autoZero"/>
        <c:auto val="1"/>
        <c:lblAlgn val="ctr"/>
        <c:lblOffset val="100"/>
        <c:noMultiLvlLbl val="0"/>
      </c:catAx>
      <c:valAx>
        <c:axId val="544596392"/>
        <c:scaling>
          <c:orientation val="minMax"/>
        </c:scaling>
        <c:delete val="1"/>
        <c:axPos val="b"/>
        <c:numFmt formatCode="0%" sourceLinked="1"/>
        <c:majorTickMark val="out"/>
        <c:minorTickMark val="none"/>
        <c:tickLblPos val="nextTo"/>
        <c:crossAx val="544592080"/>
        <c:crosses val="autoZero"/>
        <c:crossBetween val="between"/>
      </c:valAx>
      <c:spPr>
        <a:noFill/>
        <a:ln w="25400">
          <a:noFill/>
        </a:ln>
        <a:effectLst/>
      </c:spPr>
    </c:plotArea>
    <c:plotVisOnly val="1"/>
    <c:dispBlanksAs val="gap"/>
    <c:showDLblsOverMax val="0"/>
  </c:chart>
  <c:spPr>
    <a:noFill/>
    <a:ln w="9525" cap="flat" cmpd="sng" algn="ctr">
      <a:noFill/>
      <a:prstDash val="solid"/>
    </a:ln>
    <a:effectLst/>
  </c:spPr>
  <c:txPr>
    <a:bodyPr/>
    <a:lstStyle/>
    <a:p>
      <a:pPr>
        <a:defRPr sz="1000">
          <a:solidFill>
            <a:schemeClr val="tx1">
              <a:lumMod val="60000"/>
              <a:lumOff val="40000"/>
            </a:schemeClr>
          </a:solidFill>
          <a:latin typeface="+mn-lt"/>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055056722772796"/>
          <c:y val="3.4479113717700932E-2"/>
          <c:w val="0.59969810429157577"/>
          <c:h val="0.82345268441273278"/>
        </c:manualLayout>
      </c:layout>
      <c:barChart>
        <c:barDir val="bar"/>
        <c:grouping val="clustered"/>
        <c:varyColors val="0"/>
        <c:ser>
          <c:idx val="0"/>
          <c:order val="0"/>
          <c:tx>
            <c:strRef>
              <c:f>Sheet1!$B$1</c:f>
              <c:strCache>
                <c:ptCount val="1"/>
                <c:pt idx="0">
                  <c:v>Cyclists</c:v>
                </c:pt>
              </c:strCache>
            </c:strRef>
          </c:tx>
          <c:spPr>
            <a:solidFill>
              <a:srgbClr val="335A75"/>
            </a:solidFill>
          </c:spPr>
          <c:invertIfNegative val="0"/>
          <c:dPt>
            <c:idx val="0"/>
            <c:invertIfNegative val="0"/>
            <c:bubble3D val="0"/>
            <c:extLst>
              <c:ext xmlns:c16="http://schemas.microsoft.com/office/drawing/2014/chart" uri="{C3380CC4-5D6E-409C-BE32-E72D297353CC}">
                <c16:uniqueId val="{00000000-F9D4-49BF-8C99-B3F1657E8148}"/>
              </c:ext>
            </c:extLst>
          </c:dPt>
          <c:dPt>
            <c:idx val="1"/>
            <c:invertIfNegative val="0"/>
            <c:bubble3D val="0"/>
            <c:extLst>
              <c:ext xmlns:c16="http://schemas.microsoft.com/office/drawing/2014/chart" uri="{C3380CC4-5D6E-409C-BE32-E72D297353CC}">
                <c16:uniqueId val="{00000001-03F8-4AA3-B761-3394A680D2DF}"/>
              </c:ext>
            </c:extLst>
          </c:dPt>
          <c:dPt>
            <c:idx val="2"/>
            <c:invertIfNegative val="0"/>
            <c:bubble3D val="0"/>
            <c:extLst>
              <c:ext xmlns:c16="http://schemas.microsoft.com/office/drawing/2014/chart" uri="{C3380CC4-5D6E-409C-BE32-E72D297353CC}">
                <c16:uniqueId val="{00000001-4CFB-439F-B4C4-B41B1792A798}"/>
              </c:ext>
            </c:extLst>
          </c:dPt>
          <c:dPt>
            <c:idx val="14"/>
            <c:invertIfNegative val="0"/>
            <c:bubble3D val="0"/>
            <c:extLst>
              <c:ext xmlns:c16="http://schemas.microsoft.com/office/drawing/2014/chart" uri="{C3380CC4-5D6E-409C-BE32-E72D297353CC}">
                <c16:uniqueId val="{00000009-F9D4-49BF-8C99-B3F1657E8148}"/>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The speed of traffic</c:v>
                </c:pt>
                <c:pt idx="1">
                  <c:v>The proximity to traffic</c:v>
                </c:pt>
                <c:pt idx="2">
                  <c:v>The design of the road layout</c:v>
                </c:pt>
                <c:pt idx="3">
                  <c:v>The area is poorly lit</c:v>
                </c:pt>
                <c:pt idx="4">
                  <c:v>The area is secluded</c:v>
                </c:pt>
                <c:pt idx="5">
                  <c:v> I have to use an underpass on my journey </c:v>
                </c:pt>
                <c:pt idx="6">
                  <c:v>Other </c:v>
                </c:pt>
              </c:strCache>
            </c:strRef>
          </c:cat>
          <c:val>
            <c:numRef>
              <c:f>Sheet1!$B$2:$B$8</c:f>
              <c:numCache>
                <c:formatCode>0%</c:formatCode>
                <c:ptCount val="7"/>
                <c:pt idx="0">
                  <c:v>0.65</c:v>
                </c:pt>
                <c:pt idx="1">
                  <c:v>0.52</c:v>
                </c:pt>
                <c:pt idx="2">
                  <c:v>0.25</c:v>
                </c:pt>
                <c:pt idx="3">
                  <c:v>0.13</c:v>
                </c:pt>
                <c:pt idx="4">
                  <c:v>0.11</c:v>
                </c:pt>
                <c:pt idx="5">
                  <c:v>0.06</c:v>
                </c:pt>
                <c:pt idx="6">
                  <c:v>7.0000000000000007E-2</c:v>
                </c:pt>
              </c:numCache>
            </c:numRef>
          </c:val>
          <c:extLst>
            <c:ext xmlns:c16="http://schemas.microsoft.com/office/drawing/2014/chart" uri="{C3380CC4-5D6E-409C-BE32-E72D297353CC}">
              <c16:uniqueId val="{0000000A-F9D4-49BF-8C99-B3F1657E8148}"/>
            </c:ext>
          </c:extLst>
        </c:ser>
        <c:ser>
          <c:idx val="1"/>
          <c:order val="1"/>
          <c:tx>
            <c:strRef>
              <c:f>Sheet1!$C$1</c:f>
              <c:strCache>
                <c:ptCount val="1"/>
                <c:pt idx="0">
                  <c:v>Pedestrians</c:v>
                </c:pt>
              </c:strCache>
            </c:strRef>
          </c:tx>
          <c:spPr>
            <a:solidFill>
              <a:srgbClr val="0D7FDD"/>
            </a:solidFill>
          </c:spPr>
          <c:invertIfNegative val="0"/>
          <c:dPt>
            <c:idx val="0"/>
            <c:invertIfNegative val="0"/>
            <c:bubble3D val="0"/>
            <c:spPr>
              <a:solidFill>
                <a:schemeClr val="accent2"/>
              </a:solidFill>
            </c:spPr>
            <c:extLst>
              <c:ext xmlns:c16="http://schemas.microsoft.com/office/drawing/2014/chart" uri="{C3380CC4-5D6E-409C-BE32-E72D297353CC}">
                <c16:uniqueId val="{00000005-03F8-4AA3-B761-3394A680D2DF}"/>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The speed of traffic</c:v>
                </c:pt>
                <c:pt idx="1">
                  <c:v>The proximity to traffic</c:v>
                </c:pt>
                <c:pt idx="2">
                  <c:v>The design of the road layout</c:v>
                </c:pt>
                <c:pt idx="3">
                  <c:v>The area is poorly lit</c:v>
                </c:pt>
                <c:pt idx="4">
                  <c:v>The area is secluded</c:v>
                </c:pt>
                <c:pt idx="5">
                  <c:v> I have to use an underpass on my journey </c:v>
                </c:pt>
                <c:pt idx="6">
                  <c:v>Other </c:v>
                </c:pt>
              </c:strCache>
            </c:strRef>
          </c:cat>
          <c:val>
            <c:numRef>
              <c:f>Sheet1!$C$2:$C$8</c:f>
              <c:numCache>
                <c:formatCode>0%</c:formatCode>
                <c:ptCount val="7"/>
                <c:pt idx="0">
                  <c:v>0.54</c:v>
                </c:pt>
                <c:pt idx="1">
                  <c:v>0.49</c:v>
                </c:pt>
                <c:pt idx="2">
                  <c:v>0.12</c:v>
                </c:pt>
                <c:pt idx="3">
                  <c:v>0.12</c:v>
                </c:pt>
                <c:pt idx="4">
                  <c:v>0.18</c:v>
                </c:pt>
                <c:pt idx="5">
                  <c:v>0.06</c:v>
                </c:pt>
                <c:pt idx="6">
                  <c:v>0.08</c:v>
                </c:pt>
              </c:numCache>
            </c:numRef>
          </c:val>
          <c:extLst>
            <c:ext xmlns:c16="http://schemas.microsoft.com/office/drawing/2014/chart" uri="{C3380CC4-5D6E-409C-BE32-E72D297353CC}">
              <c16:uniqueId val="{00000006-03F8-4AA3-B761-3394A680D2DF}"/>
            </c:ext>
          </c:extLst>
        </c:ser>
        <c:dLbls>
          <c:showLegendKey val="0"/>
          <c:showVal val="0"/>
          <c:showCatName val="0"/>
          <c:showSerName val="0"/>
          <c:showPercent val="0"/>
          <c:showBubbleSize val="0"/>
        </c:dLbls>
        <c:gapWidth val="50"/>
        <c:axId val="544592472"/>
        <c:axId val="544590120"/>
      </c:barChart>
      <c:catAx>
        <c:axId val="544592472"/>
        <c:scaling>
          <c:orientation val="maxMin"/>
        </c:scaling>
        <c:delete val="0"/>
        <c:axPos val="l"/>
        <c:numFmt formatCode="General" sourceLinked="0"/>
        <c:majorTickMark val="none"/>
        <c:minorTickMark val="none"/>
        <c:tickLblPos val="nextTo"/>
        <c:spPr>
          <a:ln>
            <a:solidFill>
              <a:schemeClr val="bg1"/>
            </a:solidFill>
          </a:ln>
        </c:spPr>
        <c:crossAx val="544590120"/>
        <c:crosses val="autoZero"/>
        <c:auto val="1"/>
        <c:lblAlgn val="ctr"/>
        <c:lblOffset val="100"/>
        <c:noMultiLvlLbl val="0"/>
      </c:catAx>
      <c:valAx>
        <c:axId val="544590120"/>
        <c:scaling>
          <c:orientation val="minMax"/>
          <c:max val="1"/>
        </c:scaling>
        <c:delete val="1"/>
        <c:axPos val="t"/>
        <c:numFmt formatCode="0%" sourceLinked="1"/>
        <c:majorTickMark val="out"/>
        <c:minorTickMark val="none"/>
        <c:tickLblPos val="nextTo"/>
        <c:crossAx val="544592472"/>
        <c:crosses val="autoZero"/>
        <c:crossBetween val="between"/>
      </c:valAx>
      <c:spPr>
        <a:noFill/>
        <a:ln w="25400">
          <a:noFill/>
        </a:ln>
      </c:spPr>
    </c:plotArea>
    <c:legend>
      <c:legendPos val="r"/>
      <c:layout>
        <c:manualLayout>
          <c:xMode val="edge"/>
          <c:yMode val="edge"/>
          <c:x val="0.62999165154389802"/>
          <c:y val="0.89131504542736373"/>
          <c:w val="0.29760010713211416"/>
          <c:h val="5.5067180725371707E-2"/>
        </c:manualLayout>
      </c:layout>
      <c:overlay val="0"/>
    </c:legend>
    <c:plotVisOnly val="1"/>
    <c:dispBlanksAs val="gap"/>
    <c:showDLblsOverMax val="0"/>
  </c:chart>
  <c:txPr>
    <a:bodyPr/>
    <a:lstStyle/>
    <a:p>
      <a:pPr>
        <a:defRPr sz="1000">
          <a:latin typeface="+mn-lt"/>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
          <c:y val="0.16721257161902645"/>
          <c:w val="0.68453004909158566"/>
          <c:h val="0.69212671806307235"/>
        </c:manualLayout>
      </c:layout>
      <c:barChart>
        <c:barDir val="col"/>
        <c:grouping val="percentStacked"/>
        <c:varyColors val="0"/>
        <c:ser>
          <c:idx val="0"/>
          <c:order val="0"/>
          <c:tx>
            <c:strRef>
              <c:f>Sheet1!$B$1</c:f>
              <c:strCache>
                <c:ptCount val="1"/>
                <c:pt idx="0">
                  <c:v>9-10 Extremely safe</c:v>
                </c:pt>
              </c:strCache>
            </c:strRef>
          </c:tx>
          <c:spPr>
            <a:solidFill>
              <a:schemeClr val="accent5">
                <a:lumMod val="40000"/>
                <a:lumOff val="60000"/>
              </a:schemeClr>
            </a:solidFill>
            <a:ln>
              <a:noFill/>
            </a:ln>
            <a:effectLst/>
          </c:spPr>
          <c:invertIfNegative val="0"/>
          <c:dLbls>
            <c:dLbl>
              <c:idx val="0"/>
              <c:tx>
                <c:rich>
                  <a:bodyPr/>
                  <a:lstStyle/>
                  <a:p>
                    <a:r>
                      <a:rPr lang="en-US"/>
                      <a:t>22%</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B3-4666-84A1-FE13EE8DDBB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Sheet1!$A$6:$A$8</c:f>
              <c:strCache>
                <c:ptCount val="3"/>
                <c:pt idx="0">
                  <c:v>Total</c:v>
                </c:pt>
                <c:pt idx="1">
                  <c:v>Cyclists</c:v>
                </c:pt>
                <c:pt idx="2">
                  <c:v>Pedestrians</c:v>
                </c:pt>
              </c:strCache>
            </c:strRef>
          </c:cat>
          <c:val>
            <c:numRef>
              <c:f>Sheet1!$B$6:$B$8</c:f>
              <c:numCache>
                <c:formatCode>0%</c:formatCode>
                <c:ptCount val="3"/>
                <c:pt idx="0">
                  <c:v>0.23</c:v>
                </c:pt>
                <c:pt idx="1">
                  <c:v>0.2</c:v>
                </c:pt>
                <c:pt idx="2">
                  <c:v>0.26</c:v>
                </c:pt>
              </c:numCache>
            </c:numRef>
          </c:val>
          <c:extLst>
            <c:ext xmlns:c16="http://schemas.microsoft.com/office/drawing/2014/chart" uri="{C3380CC4-5D6E-409C-BE32-E72D297353CC}">
              <c16:uniqueId val="{00000001-4BB3-4666-84A1-FE13EE8DDBB6}"/>
            </c:ext>
          </c:extLst>
        </c:ser>
        <c:ser>
          <c:idx val="1"/>
          <c:order val="1"/>
          <c:tx>
            <c:strRef>
              <c:f>Sheet1!$C$1</c:f>
              <c:strCache>
                <c:ptCount val="1"/>
                <c:pt idx="0">
                  <c:v>7-8</c:v>
                </c:pt>
              </c:strCache>
            </c:strRef>
          </c:tx>
          <c:spPr>
            <a:solidFill>
              <a:schemeClr val="accent4"/>
            </a:solidFill>
            <a:ln>
              <a:noFill/>
            </a:ln>
            <a:effectLst/>
          </c:spPr>
          <c:invertIfNegative val="0"/>
          <c:dLbls>
            <c:dLbl>
              <c:idx val="0"/>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B3-4666-84A1-FE13EE8DDBB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Sheet1!$A$6:$A$8</c:f>
              <c:strCache>
                <c:ptCount val="3"/>
                <c:pt idx="0">
                  <c:v>Total</c:v>
                </c:pt>
                <c:pt idx="1">
                  <c:v>Cyclists</c:v>
                </c:pt>
                <c:pt idx="2">
                  <c:v>Pedestrians</c:v>
                </c:pt>
              </c:strCache>
            </c:strRef>
          </c:cat>
          <c:val>
            <c:numRef>
              <c:f>Sheet1!$C$6:$C$8</c:f>
              <c:numCache>
                <c:formatCode>0%</c:formatCode>
                <c:ptCount val="3"/>
                <c:pt idx="0">
                  <c:v>0.42</c:v>
                </c:pt>
                <c:pt idx="1">
                  <c:v>0.4</c:v>
                </c:pt>
                <c:pt idx="2">
                  <c:v>0.42</c:v>
                </c:pt>
              </c:numCache>
            </c:numRef>
          </c:val>
          <c:extLst>
            <c:ext xmlns:c16="http://schemas.microsoft.com/office/drawing/2014/chart" uri="{C3380CC4-5D6E-409C-BE32-E72D297353CC}">
              <c16:uniqueId val="{00000003-4BB3-4666-84A1-FE13EE8DDBB6}"/>
            </c:ext>
          </c:extLst>
        </c:ser>
        <c:ser>
          <c:idx val="2"/>
          <c:order val="2"/>
          <c:tx>
            <c:strRef>
              <c:f>Sheet1!$D$1</c:f>
              <c:strCache>
                <c:ptCount val="1"/>
                <c:pt idx="0">
                  <c:v>4-6</c:v>
                </c:pt>
              </c:strCache>
            </c:strRef>
          </c:tx>
          <c:spPr>
            <a:solidFill>
              <a:schemeClr val="bg1">
                <a:lumMod val="75000"/>
              </a:schemeClr>
            </a:solidFill>
            <a:ln>
              <a:noFill/>
            </a:ln>
            <a:effectLst/>
          </c:spPr>
          <c:invertIfNegative val="0"/>
          <c:dLbls>
            <c:dLbl>
              <c:idx val="0"/>
              <c:tx>
                <c:rich>
                  <a:bodyPr/>
                  <a:lstStyle/>
                  <a:p>
                    <a:r>
                      <a:rPr lang="en-US"/>
                      <a:t>26%</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B3-4666-84A1-FE13EE8DDBB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Sheet1!$A$6:$A$8</c:f>
              <c:strCache>
                <c:ptCount val="3"/>
                <c:pt idx="0">
                  <c:v>Total</c:v>
                </c:pt>
                <c:pt idx="1">
                  <c:v>Cyclists</c:v>
                </c:pt>
                <c:pt idx="2">
                  <c:v>Pedestrians</c:v>
                </c:pt>
              </c:strCache>
            </c:strRef>
          </c:cat>
          <c:val>
            <c:numRef>
              <c:f>Sheet1!$D$6:$D$8</c:f>
              <c:numCache>
                <c:formatCode>0%</c:formatCode>
                <c:ptCount val="3"/>
                <c:pt idx="0">
                  <c:v>0.27</c:v>
                </c:pt>
                <c:pt idx="1">
                  <c:v>0.28000000000000003</c:v>
                </c:pt>
                <c:pt idx="2">
                  <c:v>0.26</c:v>
                </c:pt>
              </c:numCache>
            </c:numRef>
          </c:val>
          <c:extLst>
            <c:ext xmlns:c16="http://schemas.microsoft.com/office/drawing/2014/chart" uri="{C3380CC4-5D6E-409C-BE32-E72D297353CC}">
              <c16:uniqueId val="{00000005-4BB3-4666-84A1-FE13EE8DDBB6}"/>
            </c:ext>
          </c:extLst>
        </c:ser>
        <c:ser>
          <c:idx val="3"/>
          <c:order val="3"/>
          <c:tx>
            <c:strRef>
              <c:f>Sheet1!$E$1</c:f>
              <c:strCache>
                <c:ptCount val="1"/>
                <c:pt idx="0">
                  <c:v>1-3 Not safe at all</c:v>
                </c:pt>
              </c:strCache>
            </c:strRef>
          </c:tx>
          <c:spPr>
            <a:solidFill>
              <a:srgbClr val="335A75"/>
            </a:solidFill>
            <a:ln>
              <a:noFill/>
            </a:ln>
            <a:effectLst/>
          </c:spPr>
          <c:invertIfNegative val="0"/>
          <c:dLbls>
            <c:dLbl>
              <c:idx val="0"/>
              <c:tx>
                <c:rich>
                  <a:bodyPr/>
                  <a:lstStyle/>
                  <a:p>
                    <a:r>
                      <a:rPr lang="en-US"/>
                      <a:t>6%</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B3-4666-84A1-FE13EE8DDBB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Sheet1!$A$6:$A$8</c:f>
              <c:strCache>
                <c:ptCount val="3"/>
                <c:pt idx="0">
                  <c:v>Total</c:v>
                </c:pt>
                <c:pt idx="1">
                  <c:v>Cyclists</c:v>
                </c:pt>
                <c:pt idx="2">
                  <c:v>Pedestrians</c:v>
                </c:pt>
              </c:strCache>
            </c:strRef>
          </c:cat>
          <c:val>
            <c:numRef>
              <c:f>Sheet1!$E$6:$E$8</c:f>
              <c:numCache>
                <c:formatCode>0%</c:formatCode>
                <c:ptCount val="3"/>
                <c:pt idx="0">
                  <c:v>0.08</c:v>
                </c:pt>
                <c:pt idx="1">
                  <c:v>0.12</c:v>
                </c:pt>
                <c:pt idx="2">
                  <c:v>7.0000000000000007E-2</c:v>
                </c:pt>
              </c:numCache>
            </c:numRef>
          </c:val>
          <c:extLst>
            <c:ext xmlns:c16="http://schemas.microsoft.com/office/drawing/2014/chart" uri="{C3380CC4-5D6E-409C-BE32-E72D297353CC}">
              <c16:uniqueId val="{00000007-4BB3-4666-84A1-FE13EE8DDBB6}"/>
            </c:ext>
          </c:extLst>
        </c:ser>
        <c:dLbls>
          <c:dLblPos val="ctr"/>
          <c:showLegendKey val="0"/>
          <c:showVal val="1"/>
          <c:showCatName val="0"/>
          <c:showSerName val="0"/>
          <c:showPercent val="0"/>
          <c:showBubbleSize val="0"/>
        </c:dLbls>
        <c:gapWidth val="50"/>
        <c:overlap val="100"/>
        <c:axId val="544590904"/>
        <c:axId val="544594824"/>
      </c:barChart>
      <c:catAx>
        <c:axId val="544590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crossAx val="544594824"/>
        <c:crosses val="autoZero"/>
        <c:auto val="1"/>
        <c:lblAlgn val="ctr"/>
        <c:lblOffset val="100"/>
        <c:noMultiLvlLbl val="0"/>
      </c:catAx>
      <c:valAx>
        <c:axId val="544594824"/>
        <c:scaling>
          <c:orientation val="minMax"/>
        </c:scaling>
        <c:delete val="1"/>
        <c:axPos val="l"/>
        <c:numFmt formatCode="0%" sourceLinked="1"/>
        <c:majorTickMark val="none"/>
        <c:minorTickMark val="none"/>
        <c:tickLblPos val="nextTo"/>
        <c:crossAx val="544590904"/>
        <c:crosses val="autoZero"/>
        <c:crossBetween val="between"/>
      </c:valAx>
      <c:spPr>
        <a:noFill/>
        <a:ln>
          <a:noFill/>
        </a:ln>
        <a:effectLst/>
      </c:spPr>
    </c:plotArea>
    <c:legend>
      <c:legendPos val="l"/>
      <c:layout>
        <c:manualLayout>
          <c:xMode val="edge"/>
          <c:yMode val="edge"/>
          <c:x val="0.69382280003913677"/>
          <c:y val="0.1647649543666557"/>
          <c:w val="0.24174656073982898"/>
          <c:h val="0.743461044010982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935346087913724"/>
          <c:w val="0.61569809985606183"/>
          <c:h val="0.71589955720163678"/>
        </c:manualLayout>
      </c:layout>
      <c:barChart>
        <c:barDir val="col"/>
        <c:grouping val="percentStacked"/>
        <c:varyColors val="0"/>
        <c:ser>
          <c:idx val="0"/>
          <c:order val="0"/>
          <c:tx>
            <c:strRef>
              <c:f>Sheet1!$B$1</c:f>
              <c:strCache>
                <c:ptCount val="1"/>
                <c:pt idx="0">
                  <c:v>Yes</c:v>
                </c:pt>
              </c:strCache>
            </c:strRef>
          </c:tx>
          <c:spPr>
            <a:solidFill>
              <a:schemeClr val="accent2"/>
            </a:solidFill>
            <a:ln>
              <a:noFill/>
            </a:ln>
            <a:effectLst/>
          </c:spPr>
          <c:invertIfNegative val="0"/>
          <c:dLbls>
            <c:dLbl>
              <c:idx val="0"/>
              <c:tx>
                <c:rich>
                  <a:bodyPr/>
                  <a:lstStyle/>
                  <a:p>
                    <a:fld id="{367649CA-AAE6-47D9-8B8E-A13BE3277E35}" type="VALUE">
                      <a:rPr lang="en-US"/>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392-4F67-B319-2703DE40BBFB}"/>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c:v>
                </c:pt>
                <c:pt idx="1">
                  <c:v>Pedestrians</c:v>
                </c:pt>
              </c:strCache>
            </c:strRef>
          </c:cat>
          <c:val>
            <c:numRef>
              <c:f>Sheet1!$B$2:$B$3</c:f>
              <c:numCache>
                <c:formatCode>0%</c:formatCode>
                <c:ptCount val="2"/>
                <c:pt idx="0">
                  <c:v>0.14000000000000001</c:v>
                </c:pt>
                <c:pt idx="1">
                  <c:v>0.13</c:v>
                </c:pt>
              </c:numCache>
            </c:numRef>
          </c:val>
          <c:extLst>
            <c:ext xmlns:c16="http://schemas.microsoft.com/office/drawing/2014/chart" uri="{C3380CC4-5D6E-409C-BE32-E72D297353CC}">
              <c16:uniqueId val="{00000001-4C92-48A6-A344-FE0846DF36E4}"/>
            </c:ext>
          </c:extLst>
        </c:ser>
        <c:ser>
          <c:idx val="1"/>
          <c:order val="1"/>
          <c:tx>
            <c:strRef>
              <c:f>Sheet1!$C$1</c:f>
              <c:strCache>
                <c:ptCount val="1"/>
                <c:pt idx="0">
                  <c:v>No/Prefer not to say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c:v>
                </c:pt>
                <c:pt idx="1">
                  <c:v>Pedestrians</c:v>
                </c:pt>
              </c:strCache>
            </c:strRef>
          </c:cat>
          <c:val>
            <c:numRef>
              <c:f>Sheet1!$C$2:$C$3</c:f>
              <c:numCache>
                <c:formatCode>0%</c:formatCode>
                <c:ptCount val="2"/>
                <c:pt idx="0">
                  <c:v>0.86</c:v>
                </c:pt>
                <c:pt idx="1">
                  <c:v>0.88</c:v>
                </c:pt>
              </c:numCache>
            </c:numRef>
          </c:val>
          <c:extLst>
            <c:ext xmlns:c16="http://schemas.microsoft.com/office/drawing/2014/chart" uri="{C3380CC4-5D6E-409C-BE32-E72D297353CC}">
              <c16:uniqueId val="{00000002-4C92-48A6-A344-FE0846DF36E4}"/>
            </c:ext>
          </c:extLst>
        </c:ser>
        <c:dLbls>
          <c:showLegendKey val="0"/>
          <c:showVal val="0"/>
          <c:showCatName val="0"/>
          <c:showSerName val="0"/>
          <c:showPercent val="0"/>
          <c:showBubbleSize val="0"/>
        </c:dLbls>
        <c:gapWidth val="150"/>
        <c:overlap val="100"/>
        <c:axId val="538254488"/>
        <c:axId val="538252528"/>
      </c:barChart>
      <c:catAx>
        <c:axId val="538254488"/>
        <c:scaling>
          <c:orientation val="minMax"/>
        </c:scaling>
        <c:delete val="1"/>
        <c:axPos val="t"/>
        <c:numFmt formatCode="General" sourceLinked="1"/>
        <c:majorTickMark val="out"/>
        <c:minorTickMark val="none"/>
        <c:tickLblPos val="nextTo"/>
        <c:crossAx val="538252528"/>
        <c:crosses val="autoZero"/>
        <c:auto val="1"/>
        <c:lblAlgn val="ctr"/>
        <c:lblOffset val="100"/>
        <c:noMultiLvlLbl val="0"/>
      </c:catAx>
      <c:valAx>
        <c:axId val="538252528"/>
        <c:scaling>
          <c:orientation val="maxMin"/>
        </c:scaling>
        <c:delete val="1"/>
        <c:axPos val="l"/>
        <c:numFmt formatCode="0%" sourceLinked="1"/>
        <c:majorTickMark val="out"/>
        <c:minorTickMark val="none"/>
        <c:tickLblPos val="nextTo"/>
        <c:crossAx val="538254488"/>
        <c:crosses val="autoZero"/>
        <c:crossBetween val="between"/>
      </c:valAx>
      <c:spPr>
        <a:noFill/>
        <a:ln>
          <a:noFill/>
        </a:ln>
        <a:effectLst/>
      </c:spPr>
    </c:plotArea>
    <c:legend>
      <c:legendPos val="b"/>
      <c:layout>
        <c:manualLayout>
          <c:xMode val="edge"/>
          <c:yMode val="edge"/>
          <c:x val="0.54894418578470405"/>
          <c:y val="0.22672498221754908"/>
          <c:w val="0.29569271222830679"/>
          <c:h val="0.4009552681954036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23936703650282"/>
          <c:y val="0.16942015412020656"/>
          <c:w val="0.73541359142990048"/>
          <c:h val="0.50848010308471325"/>
        </c:manualLayout>
      </c:layout>
      <c:barChart>
        <c:barDir val="bar"/>
        <c:grouping val="percentStacked"/>
        <c:varyColors val="0"/>
        <c:ser>
          <c:idx val="0"/>
          <c:order val="0"/>
          <c:tx>
            <c:strRef>
              <c:f>Sheet1!$B$1</c:f>
              <c:strCache>
                <c:ptCount val="1"/>
                <c:pt idx="0">
                  <c:v>On the SRN</c:v>
                </c:pt>
              </c:strCache>
            </c:strRef>
          </c:tx>
          <c:spPr>
            <a:solidFill>
              <a:schemeClr val="accent2"/>
            </a:solidFill>
            <a:ln>
              <a:noFill/>
            </a:ln>
            <a:effectLst/>
          </c:spPr>
          <c:invertIfNegative val="0"/>
          <c:dLbls>
            <c:dLbl>
              <c:idx val="0"/>
              <c:tx>
                <c:rich>
                  <a:bodyPr/>
                  <a:lstStyle/>
                  <a:p>
                    <a:fld id="{367649CA-AAE6-47D9-8B8E-A13BE3277E35}" type="VALUE">
                      <a:rPr lang="en-US"/>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E9C-450A-804C-A04A8DE79C94}"/>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Pedestrians</c:v>
                </c:pt>
                <c:pt idx="1">
                  <c:v>Cyclists</c:v>
                </c:pt>
              </c:strCache>
            </c:strRef>
          </c:cat>
          <c:val>
            <c:numRef>
              <c:f>Sheet1!$B$3:$B$4</c:f>
              <c:numCache>
                <c:formatCode>0%</c:formatCode>
                <c:ptCount val="2"/>
                <c:pt idx="0">
                  <c:v>0.08</c:v>
                </c:pt>
                <c:pt idx="1">
                  <c:v>0.28999999999999998</c:v>
                </c:pt>
              </c:numCache>
            </c:numRef>
          </c:val>
          <c:extLst>
            <c:ext xmlns:c16="http://schemas.microsoft.com/office/drawing/2014/chart" uri="{C3380CC4-5D6E-409C-BE32-E72D297353CC}">
              <c16:uniqueId val="{00000001-4C92-48A6-A344-FE0846DF36E4}"/>
            </c:ext>
          </c:extLst>
        </c:ser>
        <c:ser>
          <c:idx val="1"/>
          <c:order val="1"/>
          <c:tx>
            <c:strRef>
              <c:f>Sheet1!$C$1</c:f>
              <c:strCache>
                <c:ptCount val="1"/>
                <c:pt idx="0">
                  <c:v>Alongside the SRN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Pedestrians</c:v>
                </c:pt>
                <c:pt idx="1">
                  <c:v>Cyclists</c:v>
                </c:pt>
              </c:strCache>
            </c:strRef>
          </c:cat>
          <c:val>
            <c:numRef>
              <c:f>Sheet1!$C$3:$C$4</c:f>
              <c:numCache>
                <c:formatCode>0%</c:formatCode>
                <c:ptCount val="2"/>
                <c:pt idx="0">
                  <c:v>0.32</c:v>
                </c:pt>
                <c:pt idx="1">
                  <c:v>0.43</c:v>
                </c:pt>
              </c:numCache>
            </c:numRef>
          </c:val>
          <c:extLst>
            <c:ext xmlns:c16="http://schemas.microsoft.com/office/drawing/2014/chart" uri="{C3380CC4-5D6E-409C-BE32-E72D297353CC}">
              <c16:uniqueId val="{00000002-4C92-48A6-A344-FE0846DF36E4}"/>
            </c:ext>
          </c:extLst>
        </c:ser>
        <c:ser>
          <c:idx val="2"/>
          <c:order val="2"/>
          <c:tx>
            <c:strRef>
              <c:f>Sheet1!$D$1</c:f>
              <c:strCache>
                <c:ptCount val="1"/>
                <c:pt idx="0">
                  <c:v>Crossed over the SRN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Pedestrians</c:v>
                </c:pt>
                <c:pt idx="1">
                  <c:v>Cyclists</c:v>
                </c:pt>
              </c:strCache>
            </c:strRef>
          </c:cat>
          <c:val>
            <c:numRef>
              <c:f>Sheet1!$D$3:$D$4</c:f>
              <c:numCache>
                <c:formatCode>0%</c:formatCode>
                <c:ptCount val="2"/>
                <c:pt idx="0">
                  <c:v>0.56999999999999995</c:v>
                </c:pt>
                <c:pt idx="1">
                  <c:v>0.27</c:v>
                </c:pt>
              </c:numCache>
            </c:numRef>
          </c:val>
          <c:extLst>
            <c:ext xmlns:c16="http://schemas.microsoft.com/office/drawing/2014/chart" uri="{C3380CC4-5D6E-409C-BE32-E72D297353CC}">
              <c16:uniqueId val="{00000003-4C92-48A6-A344-FE0846DF36E4}"/>
            </c:ext>
          </c:extLst>
        </c:ser>
        <c:dLbls>
          <c:showLegendKey val="0"/>
          <c:showVal val="0"/>
          <c:showCatName val="0"/>
          <c:showSerName val="0"/>
          <c:showPercent val="0"/>
          <c:showBubbleSize val="0"/>
        </c:dLbls>
        <c:gapWidth val="100"/>
        <c:overlap val="100"/>
        <c:axId val="538251352"/>
        <c:axId val="538252920"/>
      </c:barChart>
      <c:catAx>
        <c:axId val="53825135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38252920"/>
        <c:crosses val="autoZero"/>
        <c:auto val="1"/>
        <c:lblAlgn val="ctr"/>
        <c:lblOffset val="100"/>
        <c:noMultiLvlLbl val="0"/>
      </c:catAx>
      <c:valAx>
        <c:axId val="538252920"/>
        <c:scaling>
          <c:orientation val="minMax"/>
        </c:scaling>
        <c:delete val="1"/>
        <c:axPos val="b"/>
        <c:numFmt formatCode="0%" sourceLinked="1"/>
        <c:majorTickMark val="out"/>
        <c:minorTickMark val="none"/>
        <c:tickLblPos val="nextTo"/>
        <c:crossAx val="538251352"/>
        <c:crosses val="autoZero"/>
        <c:crossBetween val="between"/>
      </c:valAx>
      <c:spPr>
        <a:noFill/>
        <a:ln>
          <a:noFill/>
        </a:ln>
        <a:effectLst/>
      </c:spPr>
    </c:plotArea>
    <c:legend>
      <c:legendPos val="b"/>
      <c:layout>
        <c:manualLayout>
          <c:xMode val="edge"/>
          <c:yMode val="edge"/>
          <c:x val="0.16134924375217516"/>
          <c:y val="6.9372114751577896E-2"/>
          <c:w val="0.79699917564831346"/>
          <c:h val="0.129336285154483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42568446294496"/>
          <c:y val="0.14103982854295533"/>
          <c:w val="0.78152219982176319"/>
          <c:h val="0.57711131166907126"/>
        </c:manualLayout>
      </c:layout>
      <c:barChart>
        <c:barDir val="bar"/>
        <c:grouping val="stacked"/>
        <c:varyColors val="0"/>
        <c:ser>
          <c:idx val="0"/>
          <c:order val="0"/>
          <c:tx>
            <c:strRef>
              <c:f>Sheet1!$B$1</c:f>
              <c:strCache>
                <c:ptCount val="1"/>
                <c:pt idx="0">
                  <c:v>A least once a day</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76C-405F-9703-FE042E9331D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76C-405F-9703-FE042E9331D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776C-405F-9703-FE042E9331D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776C-405F-9703-FE042E9331D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776C-405F-9703-FE042E9331D8}"/>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Sheet1!$A$2:$A$3</c:f>
              <c:strCache>
                <c:ptCount val="2"/>
                <c:pt idx="0">
                  <c:v>Pedestrians</c:v>
                </c:pt>
                <c:pt idx="1">
                  <c:v>Cyclists</c:v>
                </c:pt>
              </c:strCache>
            </c:strRef>
          </c:cat>
          <c:val>
            <c:numRef>
              <c:f>Sheet1!$B$2:$B$3</c:f>
              <c:numCache>
                <c:formatCode>0%</c:formatCode>
                <c:ptCount val="2"/>
                <c:pt idx="0">
                  <c:v>0.01</c:v>
                </c:pt>
                <c:pt idx="1">
                  <c:v>0.06</c:v>
                </c:pt>
              </c:numCache>
            </c:numRef>
          </c:val>
          <c:extLst>
            <c:ext xmlns:c16="http://schemas.microsoft.com/office/drawing/2014/chart" uri="{C3380CC4-5D6E-409C-BE32-E72D297353CC}">
              <c16:uniqueId val="{0000000A-776C-405F-9703-FE042E9331D8}"/>
            </c:ext>
          </c:extLst>
        </c:ser>
        <c:ser>
          <c:idx val="1"/>
          <c:order val="1"/>
          <c:tx>
            <c:strRef>
              <c:f>Sheet1!$C$1</c:f>
              <c:strCache>
                <c:ptCount val="1"/>
                <c:pt idx="0">
                  <c:v>At least once a week</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Sheet1!$A$2:$A$3</c:f>
              <c:strCache>
                <c:ptCount val="2"/>
                <c:pt idx="0">
                  <c:v>Pedestrians</c:v>
                </c:pt>
                <c:pt idx="1">
                  <c:v>Cyclists</c:v>
                </c:pt>
              </c:strCache>
            </c:strRef>
          </c:cat>
          <c:val>
            <c:numRef>
              <c:f>Sheet1!$C$2:$C$3</c:f>
              <c:numCache>
                <c:formatCode>0%</c:formatCode>
                <c:ptCount val="2"/>
                <c:pt idx="0">
                  <c:v>0.14000000000000001</c:v>
                </c:pt>
                <c:pt idx="1">
                  <c:v>0.24</c:v>
                </c:pt>
              </c:numCache>
            </c:numRef>
          </c:val>
          <c:extLst>
            <c:ext xmlns:c16="http://schemas.microsoft.com/office/drawing/2014/chart" uri="{C3380CC4-5D6E-409C-BE32-E72D297353CC}">
              <c16:uniqueId val="{0000000A-98D4-47C1-B34B-F71083CBE78A}"/>
            </c:ext>
          </c:extLst>
        </c:ser>
        <c:ser>
          <c:idx val="2"/>
          <c:order val="2"/>
          <c:tx>
            <c:strRef>
              <c:f>Sheet1!$D$1</c:f>
              <c:strCache>
                <c:ptCount val="1"/>
                <c:pt idx="0">
                  <c:v>At least every few monthly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Sheet1!$A$2:$A$3</c:f>
              <c:strCache>
                <c:ptCount val="2"/>
                <c:pt idx="0">
                  <c:v>Pedestrians</c:v>
                </c:pt>
                <c:pt idx="1">
                  <c:v>Cyclists</c:v>
                </c:pt>
              </c:strCache>
            </c:strRef>
          </c:cat>
          <c:val>
            <c:numRef>
              <c:f>Sheet1!$D$2:$D$3</c:f>
              <c:numCache>
                <c:formatCode>0%</c:formatCode>
                <c:ptCount val="2"/>
                <c:pt idx="0">
                  <c:v>0.52</c:v>
                </c:pt>
                <c:pt idx="1">
                  <c:v>0.49</c:v>
                </c:pt>
              </c:numCache>
            </c:numRef>
          </c:val>
          <c:extLst>
            <c:ext xmlns:c16="http://schemas.microsoft.com/office/drawing/2014/chart" uri="{C3380CC4-5D6E-409C-BE32-E72D297353CC}">
              <c16:uniqueId val="{0000000B-98D4-47C1-B34B-F71083CBE78A}"/>
            </c:ext>
          </c:extLst>
        </c:ser>
        <c:ser>
          <c:idx val="3"/>
          <c:order val="3"/>
          <c:tx>
            <c:strRef>
              <c:f>Sheet1!$E$1</c:f>
              <c:strCache>
                <c:ptCount val="1"/>
                <c:pt idx="0">
                  <c:v>Once a year or more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Sheet1!$A$2:$A$3</c:f>
              <c:strCache>
                <c:ptCount val="2"/>
                <c:pt idx="0">
                  <c:v>Pedestrians</c:v>
                </c:pt>
                <c:pt idx="1">
                  <c:v>Cyclists</c:v>
                </c:pt>
              </c:strCache>
            </c:strRef>
          </c:cat>
          <c:val>
            <c:numRef>
              <c:f>Sheet1!$E$2:$E$3</c:f>
              <c:numCache>
                <c:formatCode>0%</c:formatCode>
                <c:ptCount val="2"/>
                <c:pt idx="0">
                  <c:v>0.33</c:v>
                </c:pt>
                <c:pt idx="1">
                  <c:v>0.2</c:v>
                </c:pt>
              </c:numCache>
            </c:numRef>
          </c:val>
          <c:extLst>
            <c:ext xmlns:c16="http://schemas.microsoft.com/office/drawing/2014/chart" uri="{C3380CC4-5D6E-409C-BE32-E72D297353CC}">
              <c16:uniqueId val="{0000000C-98D4-47C1-B34B-F71083CBE78A}"/>
            </c:ext>
          </c:extLst>
        </c:ser>
        <c:dLbls>
          <c:dLblPos val="ctr"/>
          <c:showLegendKey val="0"/>
          <c:showVal val="1"/>
          <c:showCatName val="0"/>
          <c:showSerName val="0"/>
          <c:showPercent val="0"/>
          <c:showBubbleSize val="0"/>
        </c:dLbls>
        <c:gapWidth val="100"/>
        <c:overlap val="100"/>
        <c:axId val="538249392"/>
        <c:axId val="538251744"/>
      </c:barChart>
      <c:catAx>
        <c:axId val="538249392"/>
        <c:scaling>
          <c:orientation val="minMax"/>
        </c:scaling>
        <c:delete val="0"/>
        <c:axPos val="l"/>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38251744"/>
        <c:crosses val="autoZero"/>
        <c:auto val="1"/>
        <c:lblAlgn val="ctr"/>
        <c:lblOffset val="100"/>
        <c:noMultiLvlLbl val="0"/>
      </c:catAx>
      <c:valAx>
        <c:axId val="538251744"/>
        <c:scaling>
          <c:orientation val="minMax"/>
        </c:scaling>
        <c:delete val="1"/>
        <c:axPos val="b"/>
        <c:numFmt formatCode="0%" sourceLinked="1"/>
        <c:majorTickMark val="out"/>
        <c:minorTickMark val="none"/>
        <c:tickLblPos val="nextTo"/>
        <c:crossAx val="538249392"/>
        <c:crosses val="autoZero"/>
        <c:crossBetween val="between"/>
      </c:valAx>
      <c:spPr>
        <a:noFill/>
        <a:ln w="25400">
          <a:noFill/>
        </a:ln>
        <a:effectLst/>
      </c:spPr>
    </c:plotArea>
    <c:legend>
      <c:legendPos val="r"/>
      <c:layout>
        <c:manualLayout>
          <c:xMode val="edge"/>
          <c:yMode val="edge"/>
          <c:x val="2.8745912722010304E-2"/>
          <c:y val="3.6453966278246841E-3"/>
          <c:w val="0.89757793022982224"/>
          <c:h val="9.473361922848332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100">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96442661930593E-3"/>
          <c:y val="5.3026727115824124E-2"/>
          <c:w val="0.58745940357123505"/>
          <c:h val="0.78854292826926564"/>
        </c:manualLayout>
      </c:layout>
      <c:barChart>
        <c:barDir val="col"/>
        <c:grouping val="percentStacked"/>
        <c:varyColors val="0"/>
        <c:ser>
          <c:idx val="0"/>
          <c:order val="0"/>
          <c:tx>
            <c:strRef>
              <c:f>Sheet1!$B$1</c:f>
              <c:strCache>
                <c:ptCount val="1"/>
                <c:pt idx="0">
                  <c:v>Other</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A66C-49AF-98CC-960E07888FE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Sheet1!$B$2:$B$3</c:f>
              <c:numCache>
                <c:formatCode>0%</c:formatCode>
                <c:ptCount val="2"/>
                <c:pt idx="0">
                  <c:v>0</c:v>
                </c:pt>
                <c:pt idx="1">
                  <c:v>0.05</c:v>
                </c:pt>
              </c:numCache>
            </c:numRef>
          </c:val>
          <c:extLst>
            <c:ext xmlns:c16="http://schemas.microsoft.com/office/drawing/2014/chart" uri="{C3380CC4-5D6E-409C-BE32-E72D297353CC}">
              <c16:uniqueId val="{00000001-4C92-48A6-A344-FE0846DF36E4}"/>
            </c:ext>
          </c:extLst>
        </c:ser>
        <c:ser>
          <c:idx val="1"/>
          <c:order val="1"/>
          <c:tx>
            <c:strRef>
              <c:f>Sheet1!$C$1</c:f>
              <c:strCache>
                <c:ptCount val="1"/>
                <c:pt idx="0">
                  <c:v>Travelling to or from work or education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Sheet1!$C$2:$C$3</c:f>
              <c:numCache>
                <c:formatCode>0%</c:formatCode>
                <c:ptCount val="2"/>
                <c:pt idx="0">
                  <c:v>0.08</c:v>
                </c:pt>
                <c:pt idx="1">
                  <c:v>0.06</c:v>
                </c:pt>
              </c:numCache>
            </c:numRef>
          </c:val>
          <c:extLst>
            <c:ext xmlns:c16="http://schemas.microsoft.com/office/drawing/2014/chart" uri="{C3380CC4-5D6E-409C-BE32-E72D297353CC}">
              <c16:uniqueId val="{00000002-4C92-48A6-A344-FE0846DF36E4}"/>
            </c:ext>
          </c:extLst>
        </c:ser>
        <c:ser>
          <c:idx val="2"/>
          <c:order val="2"/>
          <c:tx>
            <c:strRef>
              <c:f>Sheet1!$D$1</c:f>
              <c:strCache>
                <c:ptCount val="1"/>
                <c:pt idx="0">
                  <c:v>To access local facilities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Sheet1!$D$2:$D$3</c:f>
              <c:numCache>
                <c:formatCode>0%</c:formatCode>
                <c:ptCount val="2"/>
                <c:pt idx="0">
                  <c:v>0.05</c:v>
                </c:pt>
                <c:pt idx="1">
                  <c:v>0.11</c:v>
                </c:pt>
              </c:numCache>
            </c:numRef>
          </c:val>
          <c:extLst>
            <c:ext xmlns:c16="http://schemas.microsoft.com/office/drawing/2014/chart" uri="{C3380CC4-5D6E-409C-BE32-E72D297353CC}">
              <c16:uniqueId val="{00000003-4C92-48A6-A344-FE0846DF36E4}"/>
            </c:ext>
          </c:extLst>
        </c:ser>
        <c:ser>
          <c:idx val="3"/>
          <c:order val="3"/>
          <c:tx>
            <c:strRef>
              <c:f>Sheet1!$E$1</c:f>
              <c:strCache>
                <c:ptCount val="1"/>
                <c:pt idx="0">
                  <c:v> Visiting friends/family</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Sheet1!$E$2:$E$3</c:f>
              <c:numCache>
                <c:formatCode>0%</c:formatCode>
                <c:ptCount val="2"/>
                <c:pt idx="0">
                  <c:v>0.13</c:v>
                </c:pt>
                <c:pt idx="1">
                  <c:v>0.12</c:v>
                </c:pt>
              </c:numCache>
            </c:numRef>
          </c:val>
          <c:extLst>
            <c:ext xmlns:c16="http://schemas.microsoft.com/office/drawing/2014/chart" uri="{C3380CC4-5D6E-409C-BE32-E72D297353CC}">
              <c16:uniqueId val="{00000001-A66C-49AF-98CC-960E07888FE3}"/>
            </c:ext>
          </c:extLst>
        </c:ser>
        <c:ser>
          <c:idx val="4"/>
          <c:order val="4"/>
          <c:tx>
            <c:strRef>
              <c:f>Sheet1!$F$1</c:f>
              <c:strCache>
                <c:ptCount val="1"/>
                <c:pt idx="0">
                  <c:v>Exercise </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Sheet1!$F$2:$F$3</c:f>
              <c:numCache>
                <c:formatCode>0%</c:formatCode>
                <c:ptCount val="2"/>
                <c:pt idx="0">
                  <c:v>0.35</c:v>
                </c:pt>
                <c:pt idx="1">
                  <c:v>0.31</c:v>
                </c:pt>
              </c:numCache>
            </c:numRef>
          </c:val>
          <c:extLst>
            <c:ext xmlns:c16="http://schemas.microsoft.com/office/drawing/2014/chart" uri="{C3380CC4-5D6E-409C-BE32-E72D297353CC}">
              <c16:uniqueId val="{00000002-A66C-49AF-98CC-960E07888FE3}"/>
            </c:ext>
          </c:extLst>
        </c:ser>
        <c:ser>
          <c:idx val="5"/>
          <c:order val="5"/>
          <c:tx>
            <c:strRef>
              <c:f>Sheet1!$G$1</c:f>
              <c:strCache>
                <c:ptCount val="1"/>
                <c:pt idx="0">
                  <c:v>Leisure </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Sheet1!$G$2:$G$3</c:f>
              <c:numCache>
                <c:formatCode>0%</c:formatCode>
                <c:ptCount val="2"/>
                <c:pt idx="0">
                  <c:v>0.27</c:v>
                </c:pt>
                <c:pt idx="1">
                  <c:v>0.28999999999999998</c:v>
                </c:pt>
              </c:numCache>
            </c:numRef>
          </c:val>
          <c:extLst>
            <c:ext xmlns:c16="http://schemas.microsoft.com/office/drawing/2014/chart" uri="{C3380CC4-5D6E-409C-BE32-E72D297353CC}">
              <c16:uniqueId val="{00000003-A66C-49AF-98CC-960E07888FE3}"/>
            </c:ext>
          </c:extLst>
        </c:ser>
        <c:ser>
          <c:idx val="6"/>
          <c:order val="6"/>
          <c:tx>
            <c:strRef>
              <c:f>Sheet1!$H$1</c:f>
              <c:strCache>
                <c:ptCount val="1"/>
                <c:pt idx="0">
                  <c:v>Travelling with a club/group</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Sheet1!$H$2:$H$3</c:f>
              <c:numCache>
                <c:formatCode>0%</c:formatCode>
                <c:ptCount val="2"/>
                <c:pt idx="0">
                  <c:v>0.11</c:v>
                </c:pt>
                <c:pt idx="1">
                  <c:v>0.05</c:v>
                </c:pt>
              </c:numCache>
            </c:numRef>
          </c:val>
          <c:extLst>
            <c:ext xmlns:c16="http://schemas.microsoft.com/office/drawing/2014/chart" uri="{C3380CC4-5D6E-409C-BE32-E72D297353CC}">
              <c16:uniqueId val="{00000004-A66C-49AF-98CC-960E07888FE3}"/>
            </c:ext>
          </c:extLst>
        </c:ser>
        <c:dLbls>
          <c:dLblPos val="ctr"/>
          <c:showLegendKey val="0"/>
          <c:showVal val="1"/>
          <c:showCatName val="0"/>
          <c:showSerName val="0"/>
          <c:showPercent val="0"/>
          <c:showBubbleSize val="0"/>
        </c:dLbls>
        <c:gapWidth val="150"/>
        <c:overlap val="100"/>
        <c:axId val="498789464"/>
        <c:axId val="498783976"/>
      </c:barChart>
      <c:catAx>
        <c:axId val="4987894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98783976"/>
        <c:crosses val="autoZero"/>
        <c:auto val="1"/>
        <c:lblAlgn val="ctr"/>
        <c:lblOffset val="100"/>
        <c:noMultiLvlLbl val="0"/>
      </c:catAx>
      <c:valAx>
        <c:axId val="498783976"/>
        <c:scaling>
          <c:orientation val="minMax"/>
        </c:scaling>
        <c:delete val="1"/>
        <c:axPos val="l"/>
        <c:numFmt formatCode="0%" sourceLinked="1"/>
        <c:majorTickMark val="out"/>
        <c:minorTickMark val="none"/>
        <c:tickLblPos val="nextTo"/>
        <c:crossAx val="498789464"/>
        <c:crosses val="autoZero"/>
        <c:crossBetween val="between"/>
      </c:valAx>
      <c:spPr>
        <a:noFill/>
        <a:ln>
          <a:noFill/>
        </a:ln>
        <a:effectLst/>
      </c:spPr>
    </c:plotArea>
    <c:legend>
      <c:legendPos val="b"/>
      <c:layout>
        <c:manualLayout>
          <c:xMode val="edge"/>
          <c:yMode val="edge"/>
          <c:x val="0.55877945977045029"/>
          <c:y val="4.5959845909361079E-2"/>
          <c:w val="0.27531889997401277"/>
          <c:h val="0.8222991238519676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Evening </c:v>
                </c:pt>
              </c:strCache>
            </c:strRef>
          </c:tx>
          <c:spPr>
            <a:solidFill>
              <a:srgbClr val="2683C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Sheet1!$B$2:$B$3</c:f>
              <c:numCache>
                <c:formatCode>0%</c:formatCode>
                <c:ptCount val="2"/>
                <c:pt idx="0">
                  <c:v>0.01</c:v>
                </c:pt>
                <c:pt idx="1">
                  <c:v>0.05</c:v>
                </c:pt>
              </c:numCache>
            </c:numRef>
          </c:val>
          <c:extLst>
            <c:ext xmlns:c16="http://schemas.microsoft.com/office/drawing/2014/chart" uri="{C3380CC4-5D6E-409C-BE32-E72D297353CC}">
              <c16:uniqueId val="{00000000-958B-4D70-8FAC-2596932B7302}"/>
            </c:ext>
          </c:extLst>
        </c:ser>
        <c:ser>
          <c:idx val="1"/>
          <c:order val="1"/>
          <c:tx>
            <c:strRef>
              <c:f>Sheet1!$C$1</c:f>
              <c:strCache>
                <c:ptCount val="1"/>
                <c:pt idx="0">
                  <c:v>Afternoon</c:v>
                </c:pt>
              </c:strCache>
            </c:strRef>
          </c:tx>
          <c:spPr>
            <a:solidFill>
              <a:srgbClr val="BFBFBF"/>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Sheet1!$C$2:$C$3</c:f>
              <c:numCache>
                <c:formatCode>0%</c:formatCode>
                <c:ptCount val="2"/>
                <c:pt idx="0">
                  <c:v>0.45</c:v>
                </c:pt>
                <c:pt idx="1">
                  <c:v>0.53</c:v>
                </c:pt>
              </c:numCache>
            </c:numRef>
          </c:val>
          <c:extLst>
            <c:ext xmlns:c16="http://schemas.microsoft.com/office/drawing/2014/chart" uri="{C3380CC4-5D6E-409C-BE32-E72D297353CC}">
              <c16:uniqueId val="{00000001-958B-4D70-8FAC-2596932B7302}"/>
            </c:ext>
          </c:extLst>
        </c:ser>
        <c:ser>
          <c:idx val="2"/>
          <c:order val="2"/>
          <c:tx>
            <c:strRef>
              <c:f>Sheet1!$D$1</c:f>
              <c:strCache>
                <c:ptCount val="1"/>
                <c:pt idx="0">
                  <c:v>Morning</c:v>
                </c:pt>
              </c:strCache>
            </c:strRef>
          </c:tx>
          <c:spPr>
            <a:solidFill>
              <a:srgbClr val="62A39F"/>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Sheet1!$D$2:$D$3</c:f>
              <c:numCache>
                <c:formatCode>0%</c:formatCode>
                <c:ptCount val="2"/>
                <c:pt idx="0">
                  <c:v>0.53</c:v>
                </c:pt>
                <c:pt idx="1">
                  <c:v>0.42</c:v>
                </c:pt>
              </c:numCache>
            </c:numRef>
          </c:val>
          <c:extLst>
            <c:ext xmlns:c16="http://schemas.microsoft.com/office/drawing/2014/chart" uri="{C3380CC4-5D6E-409C-BE32-E72D297353CC}">
              <c16:uniqueId val="{00000002-958B-4D70-8FAC-2596932B7302}"/>
            </c:ext>
          </c:extLst>
        </c:ser>
        <c:dLbls>
          <c:dLblPos val="ctr"/>
          <c:showLegendKey val="0"/>
          <c:showVal val="1"/>
          <c:showCatName val="0"/>
          <c:showSerName val="0"/>
          <c:showPercent val="0"/>
          <c:showBubbleSize val="0"/>
        </c:dLbls>
        <c:gapWidth val="150"/>
        <c:overlap val="100"/>
        <c:axId val="354057424"/>
        <c:axId val="542776968"/>
      </c:barChart>
      <c:catAx>
        <c:axId val="35405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42776968"/>
        <c:crosses val="autoZero"/>
        <c:auto val="1"/>
        <c:lblAlgn val="ctr"/>
        <c:lblOffset val="100"/>
        <c:noMultiLvlLbl val="0"/>
      </c:catAx>
      <c:valAx>
        <c:axId val="542776968"/>
        <c:scaling>
          <c:orientation val="minMax"/>
        </c:scaling>
        <c:delete val="1"/>
        <c:axPos val="l"/>
        <c:numFmt formatCode="0%" sourceLinked="1"/>
        <c:majorTickMark val="none"/>
        <c:minorTickMark val="none"/>
        <c:tickLblPos val="nextTo"/>
        <c:crossAx val="3540574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Windy/Stormy</c:v>
                </c:pt>
              </c:strCache>
            </c:strRef>
          </c:tx>
          <c:spPr>
            <a:solidFill>
              <a:srgbClr val="2683C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Sheet1!$B$2:$B$3</c:f>
              <c:numCache>
                <c:formatCode>0%</c:formatCode>
                <c:ptCount val="2"/>
                <c:pt idx="0">
                  <c:v>0.11</c:v>
                </c:pt>
                <c:pt idx="1">
                  <c:v>0.13</c:v>
                </c:pt>
              </c:numCache>
            </c:numRef>
          </c:val>
          <c:extLst>
            <c:ext xmlns:c16="http://schemas.microsoft.com/office/drawing/2014/chart" uri="{C3380CC4-5D6E-409C-BE32-E72D297353CC}">
              <c16:uniqueId val="{00000000-1B4C-401E-B064-C9CDADF53AB2}"/>
            </c:ext>
          </c:extLst>
        </c:ser>
        <c:ser>
          <c:idx val="1"/>
          <c:order val="1"/>
          <c:tx>
            <c:strRef>
              <c:f>Sheet1!$C$1</c:f>
              <c:strCache>
                <c:ptCount val="1"/>
                <c:pt idx="0">
                  <c:v>Snowy/Icy</c:v>
                </c:pt>
              </c:strCache>
            </c:strRef>
          </c:tx>
          <c:spPr>
            <a:solidFill>
              <a:srgbClr val="BFBFBF"/>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Sheet1!$C$2:$C$3</c:f>
              <c:numCache>
                <c:formatCode>0%</c:formatCode>
                <c:ptCount val="2"/>
                <c:pt idx="0">
                  <c:v>0.05</c:v>
                </c:pt>
                <c:pt idx="1">
                  <c:v>0.03</c:v>
                </c:pt>
              </c:numCache>
            </c:numRef>
          </c:val>
          <c:extLst>
            <c:ext xmlns:c16="http://schemas.microsoft.com/office/drawing/2014/chart" uri="{C3380CC4-5D6E-409C-BE32-E72D297353CC}">
              <c16:uniqueId val="{00000001-1B4C-401E-B064-C9CDADF53AB2}"/>
            </c:ext>
          </c:extLst>
        </c:ser>
        <c:ser>
          <c:idx val="2"/>
          <c:order val="2"/>
          <c:tx>
            <c:strRef>
              <c:f>Sheet1!$D$1</c:f>
              <c:strCache>
                <c:ptCount val="1"/>
                <c:pt idx="0">
                  <c:v>Rainy</c:v>
                </c:pt>
              </c:strCache>
            </c:strRef>
          </c:tx>
          <c:spPr>
            <a:solidFill>
              <a:srgbClr val="62A39F"/>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Sheet1!$D$2:$D$3</c:f>
              <c:numCache>
                <c:formatCode>0%</c:formatCode>
                <c:ptCount val="2"/>
                <c:pt idx="0">
                  <c:v>0.1</c:v>
                </c:pt>
                <c:pt idx="1">
                  <c:v>7.0000000000000007E-2</c:v>
                </c:pt>
              </c:numCache>
            </c:numRef>
          </c:val>
          <c:extLst>
            <c:ext xmlns:c16="http://schemas.microsoft.com/office/drawing/2014/chart" uri="{C3380CC4-5D6E-409C-BE32-E72D297353CC}">
              <c16:uniqueId val="{00000002-1B4C-401E-B064-C9CDADF53AB2}"/>
            </c:ext>
          </c:extLst>
        </c:ser>
        <c:ser>
          <c:idx val="3"/>
          <c:order val="3"/>
          <c:tx>
            <c:strRef>
              <c:f>Sheet1!$E$1</c:f>
              <c:strCache>
                <c:ptCount val="1"/>
                <c:pt idx="0">
                  <c:v>Cloudy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Sheet1!$E$2:$E$3</c:f>
              <c:numCache>
                <c:formatCode>0%</c:formatCode>
                <c:ptCount val="2"/>
                <c:pt idx="0">
                  <c:v>0.57999999999999996</c:v>
                </c:pt>
                <c:pt idx="1">
                  <c:v>0.65</c:v>
                </c:pt>
              </c:numCache>
            </c:numRef>
          </c:val>
          <c:extLst>
            <c:ext xmlns:c16="http://schemas.microsoft.com/office/drawing/2014/chart" uri="{C3380CC4-5D6E-409C-BE32-E72D297353CC}">
              <c16:uniqueId val="{00000003-1B4C-401E-B064-C9CDADF53AB2}"/>
            </c:ext>
          </c:extLst>
        </c:ser>
        <c:ser>
          <c:idx val="4"/>
          <c:order val="4"/>
          <c:tx>
            <c:strRef>
              <c:f>Sheet1!$F$1</c:f>
              <c:strCache>
                <c:ptCount val="1"/>
                <c:pt idx="0">
                  <c:v>Sunny</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Cyclists</c:v>
                </c:pt>
                <c:pt idx="1">
                  <c:v>Pedestrians</c:v>
                </c:pt>
              </c:strCache>
            </c:strRef>
          </c:cat>
          <c:val>
            <c:numRef>
              <c:f>Sheet1!$F$2:$F$3</c:f>
              <c:numCache>
                <c:formatCode>0%</c:formatCode>
                <c:ptCount val="2"/>
                <c:pt idx="0">
                  <c:v>0.38</c:v>
                </c:pt>
                <c:pt idx="1">
                  <c:v>0.3</c:v>
                </c:pt>
              </c:numCache>
            </c:numRef>
          </c:val>
          <c:extLst>
            <c:ext xmlns:c16="http://schemas.microsoft.com/office/drawing/2014/chart" uri="{C3380CC4-5D6E-409C-BE32-E72D297353CC}">
              <c16:uniqueId val="{00000004-1B4C-401E-B064-C9CDADF53AB2}"/>
            </c:ext>
          </c:extLst>
        </c:ser>
        <c:dLbls>
          <c:dLblPos val="ctr"/>
          <c:showLegendKey val="0"/>
          <c:showVal val="1"/>
          <c:showCatName val="0"/>
          <c:showSerName val="0"/>
          <c:showPercent val="0"/>
          <c:showBubbleSize val="0"/>
        </c:dLbls>
        <c:gapWidth val="150"/>
        <c:overlap val="100"/>
        <c:axId val="542775792"/>
        <c:axId val="542780104"/>
      </c:barChart>
      <c:catAx>
        <c:axId val="54277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42780104"/>
        <c:crosses val="autoZero"/>
        <c:auto val="1"/>
        <c:lblAlgn val="ctr"/>
        <c:lblOffset val="100"/>
        <c:noMultiLvlLbl val="0"/>
      </c:catAx>
      <c:valAx>
        <c:axId val="542780104"/>
        <c:scaling>
          <c:orientation val="minMax"/>
        </c:scaling>
        <c:delete val="1"/>
        <c:axPos val="l"/>
        <c:numFmt formatCode="0%" sourceLinked="1"/>
        <c:majorTickMark val="none"/>
        <c:minorTickMark val="none"/>
        <c:tickLblPos val="nextTo"/>
        <c:crossAx val="542775792"/>
        <c:crosses val="autoZero"/>
        <c:crossBetween val="between"/>
      </c:valAx>
      <c:spPr>
        <a:noFill/>
        <a:ln>
          <a:noFill/>
        </a:ln>
        <a:effectLst/>
      </c:spPr>
    </c:plotArea>
    <c:legend>
      <c:legendPos val="r"/>
      <c:layout>
        <c:manualLayout>
          <c:xMode val="edge"/>
          <c:yMode val="edge"/>
          <c:x val="0.56136921650608385"/>
          <c:y val="8.1977738137896453E-2"/>
          <c:w val="0.40726072715955253"/>
          <c:h val="0.836044087268454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2923206945260045E-2"/>
          <c:w val="0.60783966837823178"/>
          <c:h val="0.80104269168505093"/>
        </c:manualLayout>
      </c:layout>
      <c:barChart>
        <c:barDir val="col"/>
        <c:grouping val="stacked"/>
        <c:varyColors val="0"/>
        <c:ser>
          <c:idx val="0"/>
          <c:order val="0"/>
          <c:tx>
            <c:strRef>
              <c:f>Sheet1!$B$1</c:f>
              <c:strCache>
                <c:ptCount val="1"/>
                <c:pt idx="0">
                  <c:v>Very dissatisfied</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776C-405F-9703-FE042E9331D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776C-405F-9703-FE042E9331D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776C-405F-9703-FE042E9331D8}"/>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776C-405F-9703-FE042E9331D8}"/>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776C-405F-9703-FE042E9331D8}"/>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Sheet1!$B$2:$B$4</c:f>
              <c:numCache>
                <c:formatCode>0%</c:formatCode>
                <c:ptCount val="3"/>
                <c:pt idx="0">
                  <c:v>0.02</c:v>
                </c:pt>
                <c:pt idx="1">
                  <c:v>0.02</c:v>
                </c:pt>
                <c:pt idx="2">
                  <c:v>0.02</c:v>
                </c:pt>
              </c:numCache>
            </c:numRef>
          </c:val>
          <c:extLst>
            <c:ext xmlns:c16="http://schemas.microsoft.com/office/drawing/2014/chart" uri="{C3380CC4-5D6E-409C-BE32-E72D297353CC}">
              <c16:uniqueId val="{0000000A-776C-405F-9703-FE042E9331D8}"/>
            </c:ext>
          </c:extLst>
        </c:ser>
        <c:ser>
          <c:idx val="1"/>
          <c:order val="1"/>
          <c:tx>
            <c:strRef>
              <c:f>Sheet1!$C$1</c:f>
              <c:strCache>
                <c:ptCount val="1"/>
                <c:pt idx="0">
                  <c:v> Fairly dissatisfied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Sheet1!$C$2:$C$4</c:f>
              <c:numCache>
                <c:formatCode>0%</c:formatCode>
                <c:ptCount val="3"/>
                <c:pt idx="0">
                  <c:v>7.0000000000000007E-2</c:v>
                </c:pt>
                <c:pt idx="1">
                  <c:v>0.11</c:v>
                </c:pt>
                <c:pt idx="2">
                  <c:v>0.04</c:v>
                </c:pt>
              </c:numCache>
            </c:numRef>
          </c:val>
          <c:extLst>
            <c:ext xmlns:c16="http://schemas.microsoft.com/office/drawing/2014/chart" uri="{C3380CC4-5D6E-409C-BE32-E72D297353CC}">
              <c16:uniqueId val="{0000000A-01D0-42DF-AEF2-79E862938DB7}"/>
            </c:ext>
          </c:extLst>
        </c:ser>
        <c:ser>
          <c:idx val="2"/>
          <c:order val="2"/>
          <c:tx>
            <c:strRef>
              <c:f>Sheet1!$D$1</c:f>
              <c:strCache>
                <c:ptCount val="1"/>
                <c:pt idx="0">
                  <c:v> Neither/nor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Sheet1!$D$2:$D$4</c:f>
              <c:numCache>
                <c:formatCode>0%</c:formatCode>
                <c:ptCount val="3"/>
                <c:pt idx="0">
                  <c:v>0.21</c:v>
                </c:pt>
                <c:pt idx="1">
                  <c:v>0.16</c:v>
                </c:pt>
                <c:pt idx="2">
                  <c:v>0.23</c:v>
                </c:pt>
              </c:numCache>
            </c:numRef>
          </c:val>
          <c:extLst>
            <c:ext xmlns:c16="http://schemas.microsoft.com/office/drawing/2014/chart" uri="{C3380CC4-5D6E-409C-BE32-E72D297353CC}">
              <c16:uniqueId val="{0000000B-01D0-42DF-AEF2-79E862938DB7}"/>
            </c:ext>
          </c:extLst>
        </c:ser>
        <c:ser>
          <c:idx val="3"/>
          <c:order val="3"/>
          <c:tx>
            <c:strRef>
              <c:f>Sheet1!$E$1</c:f>
              <c:strCache>
                <c:ptCount val="1"/>
                <c:pt idx="0">
                  <c:v> Fairly satisfied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Sheet1!$E$2:$E$4</c:f>
              <c:numCache>
                <c:formatCode>0%</c:formatCode>
                <c:ptCount val="3"/>
                <c:pt idx="0">
                  <c:v>0.49</c:v>
                </c:pt>
                <c:pt idx="1">
                  <c:v>0.52</c:v>
                </c:pt>
                <c:pt idx="2">
                  <c:v>0.48</c:v>
                </c:pt>
              </c:numCache>
            </c:numRef>
          </c:val>
          <c:extLst>
            <c:ext xmlns:c16="http://schemas.microsoft.com/office/drawing/2014/chart" uri="{C3380CC4-5D6E-409C-BE32-E72D297353CC}">
              <c16:uniqueId val="{0000000C-01D0-42DF-AEF2-79E862938DB7}"/>
            </c:ext>
          </c:extLst>
        </c:ser>
        <c:ser>
          <c:idx val="4"/>
          <c:order val="4"/>
          <c:tx>
            <c:strRef>
              <c:f>Sheet1!$F$1</c:f>
              <c:strCache>
                <c:ptCount val="1"/>
                <c:pt idx="0">
                  <c:v> Very satisfied</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Sheet1!$A$2:$A$4</c:f>
              <c:strCache>
                <c:ptCount val="3"/>
                <c:pt idx="0">
                  <c:v>All</c:v>
                </c:pt>
                <c:pt idx="1">
                  <c:v>Cyclists</c:v>
                </c:pt>
                <c:pt idx="2">
                  <c:v>Pedestrians</c:v>
                </c:pt>
              </c:strCache>
            </c:strRef>
          </c:cat>
          <c:val>
            <c:numRef>
              <c:f>Sheet1!$F$2:$F$4</c:f>
              <c:numCache>
                <c:formatCode>0%</c:formatCode>
                <c:ptCount val="3"/>
                <c:pt idx="0">
                  <c:v>0.21</c:v>
                </c:pt>
                <c:pt idx="1">
                  <c:v>0.19</c:v>
                </c:pt>
                <c:pt idx="2">
                  <c:v>0.22</c:v>
                </c:pt>
              </c:numCache>
            </c:numRef>
          </c:val>
          <c:extLst>
            <c:ext xmlns:c16="http://schemas.microsoft.com/office/drawing/2014/chart" uri="{C3380CC4-5D6E-409C-BE32-E72D297353CC}">
              <c16:uniqueId val="{0000000D-01D0-42DF-AEF2-79E862938DB7}"/>
            </c:ext>
          </c:extLst>
        </c:ser>
        <c:dLbls>
          <c:dLblPos val="ctr"/>
          <c:showLegendKey val="0"/>
          <c:showVal val="1"/>
          <c:showCatName val="0"/>
          <c:showSerName val="0"/>
          <c:showPercent val="0"/>
          <c:showBubbleSize val="0"/>
        </c:dLbls>
        <c:gapWidth val="60"/>
        <c:overlap val="100"/>
        <c:axId val="542781280"/>
        <c:axId val="542779712"/>
      </c:barChart>
      <c:catAx>
        <c:axId val="542781280"/>
        <c:scaling>
          <c:orientation val="minMax"/>
        </c:scaling>
        <c:delete val="0"/>
        <c:axPos val="b"/>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42779712"/>
        <c:crosses val="autoZero"/>
        <c:auto val="1"/>
        <c:lblAlgn val="ctr"/>
        <c:lblOffset val="100"/>
        <c:noMultiLvlLbl val="0"/>
      </c:catAx>
      <c:valAx>
        <c:axId val="542779712"/>
        <c:scaling>
          <c:orientation val="minMax"/>
        </c:scaling>
        <c:delete val="1"/>
        <c:axPos val="l"/>
        <c:numFmt formatCode="0%" sourceLinked="1"/>
        <c:majorTickMark val="out"/>
        <c:minorTickMark val="none"/>
        <c:tickLblPos val="nextTo"/>
        <c:crossAx val="542781280"/>
        <c:crosses val="autoZero"/>
        <c:crossBetween val="between"/>
      </c:valAx>
      <c:spPr>
        <a:noFill/>
        <a:ln w="25400">
          <a:noFill/>
        </a:ln>
        <a:effectLst/>
      </c:spPr>
    </c:plotArea>
    <c:legend>
      <c:legendPos val="r"/>
      <c:layout>
        <c:manualLayout>
          <c:xMode val="edge"/>
          <c:yMode val="edge"/>
          <c:x val="0.59286528549967876"/>
          <c:y val="0.2708067159204533"/>
          <c:w val="0.29641613894752433"/>
          <c:h val="0.6487738961543955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100">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11.xml><?xml version="1.0" encoding="utf-8"?>
<cs:colorStyle xmlns:cs="http://schemas.microsoft.com/office/drawing/2012/chartStyle" xmlns:a="http://schemas.openxmlformats.org/drawingml/2006/main" meth="withinLinear" id="17">
  <a:schemeClr val="accent4"/>
</cs:colorStyle>
</file>

<file path=ppt/charts/colors12.xml><?xml version="1.0" encoding="utf-8"?>
<cs:colorStyle xmlns:cs="http://schemas.microsoft.com/office/drawing/2012/chartStyle" xmlns:a="http://schemas.openxmlformats.org/drawingml/2006/main" meth="withinLinear" id="17">
  <a:schemeClr val="accent4"/>
</cs:colorStyle>
</file>

<file path=ppt/charts/colors13.xml><?xml version="1.0" encoding="utf-8"?>
<cs:colorStyle xmlns:cs="http://schemas.microsoft.com/office/drawing/2012/chartStyle" xmlns:a="http://schemas.openxmlformats.org/drawingml/2006/main" meth="withinLinear" id="17">
  <a:schemeClr val="accent4"/>
</cs:colorStyle>
</file>

<file path=ppt/charts/colors14.xml><?xml version="1.0" encoding="utf-8"?>
<cs:colorStyle xmlns:cs="http://schemas.microsoft.com/office/drawing/2012/chartStyle" xmlns:a="http://schemas.openxmlformats.org/drawingml/2006/main" meth="withinLinear" id="17">
  <a:schemeClr val="accent4"/>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50475" cy="498776"/>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Garamond"/>
              <a:ea typeface="ＭＳ Ｐゴシック"/>
              <a:cs typeface="ＭＳ Ｐゴシック"/>
            </a:endParaRPr>
          </a:p>
        </p:txBody>
      </p:sp>
      <p:sp>
        <p:nvSpPr>
          <p:cNvPr id="3" name="Date Placeholder 2"/>
          <p:cNvSpPr txBox="1">
            <a:spLocks noGrp="1"/>
          </p:cNvSpPr>
          <p:nvPr>
            <p:ph type="dt" sz="quarter" idx="1"/>
          </p:nvPr>
        </p:nvSpPr>
        <p:spPr>
          <a:xfrm>
            <a:off x="3856733" y="0"/>
            <a:ext cx="2950475" cy="498776"/>
          </a:xfrm>
          <a:prstGeom prst="rect">
            <a:avLst/>
          </a:prstGeom>
          <a:noFill/>
          <a:ln>
            <a:noFill/>
          </a:ln>
        </p:spPr>
        <p:txBody>
          <a:bodyPr vert="horz" wrap="square" lIns="91440" tIns="45720" rIns="91440" bIns="45720" anchor="t"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E1A0A5-B18E-4724-A85D-9702FC0059B8}" type="datetime1">
              <a:rPr lang="en-GB" sz="1200" b="0" i="0" u="none" strike="noStrike" kern="1200" cap="none" spc="0" baseline="0">
                <a:solidFill>
                  <a:srgbClr val="000000"/>
                </a:solidFill>
                <a:uFillTx/>
                <a:latin typeface="Garamond"/>
                <a:ea typeface="ＭＳ Ｐゴシック"/>
                <a:cs typeface="ＭＳ Ｐゴシック"/>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26/06/2019</a:t>
            </a:fld>
            <a:endParaRPr lang="en-GB" sz="1200" b="0" i="0" u="none" strike="noStrike" kern="1200" cap="none" spc="0" baseline="0">
              <a:solidFill>
                <a:srgbClr val="000000"/>
              </a:solidFill>
              <a:uFillTx/>
              <a:latin typeface="Garamond"/>
              <a:ea typeface="ＭＳ Ｐゴシック"/>
              <a:cs typeface="ＭＳ Ｐゴシック"/>
            </a:endParaRPr>
          </a:p>
        </p:txBody>
      </p:sp>
      <p:sp>
        <p:nvSpPr>
          <p:cNvPr id="4" name="Footer Placeholder 3"/>
          <p:cNvSpPr txBox="1">
            <a:spLocks noGrp="1"/>
          </p:cNvSpPr>
          <p:nvPr>
            <p:ph type="ftr" sz="quarter" idx="2"/>
          </p:nvPr>
        </p:nvSpPr>
        <p:spPr>
          <a:xfrm>
            <a:off x="0" y="9442149"/>
            <a:ext cx="2950475" cy="498776"/>
          </a:xfrm>
          <a:prstGeom prst="rect">
            <a:avLst/>
          </a:prstGeom>
          <a:noFill/>
          <a:ln>
            <a:noFill/>
          </a:ln>
        </p:spPr>
        <p:txBody>
          <a:bodyPr vert="horz" wrap="square" lIns="91440" tIns="45720" rIns="91440" bIns="45720" anchor="b"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Garamond"/>
              <a:ea typeface="ＭＳ Ｐゴシック"/>
              <a:cs typeface="ＭＳ Ｐゴシック"/>
            </a:endParaRPr>
          </a:p>
        </p:txBody>
      </p:sp>
      <p:sp>
        <p:nvSpPr>
          <p:cNvPr id="5" name="Slide Number Placeholder 4"/>
          <p:cNvSpPr txBox="1">
            <a:spLocks noGrp="1"/>
          </p:cNvSpPr>
          <p:nvPr>
            <p:ph type="sldNum" sz="quarter" idx="3"/>
          </p:nvPr>
        </p:nvSpPr>
        <p:spPr>
          <a:xfrm>
            <a:off x="3856733" y="9442149"/>
            <a:ext cx="2950475" cy="498776"/>
          </a:xfrm>
          <a:prstGeom prst="rect">
            <a:avLst/>
          </a:prstGeom>
          <a:noFill/>
          <a:ln>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80764C-750A-4048-B6A6-5870EBCAA566}" type="slidenum">
              <a:t>‹#›</a:t>
            </a:fld>
            <a:endParaRPr lang="en-GB" sz="1200" b="0" i="0" u="none" strike="noStrike" kern="1200" cap="none" spc="0" baseline="0">
              <a:solidFill>
                <a:srgbClr val="000000"/>
              </a:solidFill>
              <a:uFillTx/>
              <a:latin typeface="Garamond"/>
              <a:ea typeface="ＭＳ Ｐゴシック"/>
              <a:cs typeface="ＭＳ Ｐゴシック"/>
            </a:endParaRPr>
          </a:p>
        </p:txBody>
      </p:sp>
    </p:spTree>
    <p:extLst>
      <p:ext uri="{BB962C8B-B14F-4D97-AF65-F5344CB8AC3E}">
        <p14:creationId xmlns:p14="http://schemas.microsoft.com/office/powerpoint/2010/main" val="322971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50475" cy="497046"/>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Garamond"/>
                <a:ea typeface="ＭＳ Ｐゴシック"/>
                <a:cs typeface="ＭＳ Ｐゴシック"/>
              </a:defRPr>
            </a:lvl1pPr>
          </a:lstStyle>
          <a:p>
            <a:pPr lvl="0"/>
            <a:endParaRPr lang="nl-NL"/>
          </a:p>
        </p:txBody>
      </p:sp>
      <p:sp>
        <p:nvSpPr>
          <p:cNvPr id="3" name="Date Placeholder 2"/>
          <p:cNvSpPr txBox="1">
            <a:spLocks noGrp="1"/>
          </p:cNvSpPr>
          <p:nvPr>
            <p:ph type="dt" idx="1"/>
          </p:nvPr>
        </p:nvSpPr>
        <p:spPr>
          <a:xfrm>
            <a:off x="3856733" y="0"/>
            <a:ext cx="2950475" cy="497046"/>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Garamond"/>
                <a:ea typeface="ＭＳ Ｐゴシック"/>
                <a:cs typeface="ＭＳ Ｐゴシック"/>
              </a:defRPr>
            </a:lvl1pPr>
          </a:lstStyle>
          <a:p>
            <a:pPr lvl="0"/>
            <a:fld id="{FE7DC0E1-C15D-4D25-8CCC-BF1924F8693A}" type="datetime1">
              <a:rPr lang="nl-NL"/>
              <a:pPr lvl="0"/>
              <a:t>26-6-2019</a:t>
            </a:fld>
            <a:endParaRPr lang="nl-NL"/>
          </a:p>
        </p:txBody>
      </p:sp>
      <p:sp>
        <p:nvSpPr>
          <p:cNvPr id="4" name="Slide Image Placeholder 3"/>
          <p:cNvSpPr>
            <a:spLocks noGrp="1" noRot="1" noChangeAspect="1"/>
          </p:cNvSpPr>
          <p:nvPr>
            <p:ph type="sldImg" idx="2"/>
          </p:nvPr>
        </p:nvSpPr>
        <p:spPr>
          <a:xfrm>
            <a:off x="712788" y="746125"/>
            <a:ext cx="5383212" cy="3727450"/>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0879" y="4721940"/>
            <a:ext cx="5447030" cy="4473416"/>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txBox="1">
            <a:spLocks noGrp="1"/>
          </p:cNvSpPr>
          <p:nvPr>
            <p:ph type="ftr" sz="quarter" idx="4"/>
          </p:nvPr>
        </p:nvSpPr>
        <p:spPr>
          <a:xfrm>
            <a:off x="0" y="9442148"/>
            <a:ext cx="2950475" cy="497046"/>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Garamond"/>
                <a:ea typeface="ＭＳ Ｐゴシック"/>
                <a:cs typeface="ＭＳ Ｐゴシック"/>
              </a:defRPr>
            </a:lvl1pPr>
          </a:lstStyle>
          <a:p>
            <a:pPr lvl="0"/>
            <a:endParaRPr lang="nl-NL"/>
          </a:p>
        </p:txBody>
      </p:sp>
      <p:sp>
        <p:nvSpPr>
          <p:cNvPr id="7" name="Slide Number Placeholder 6"/>
          <p:cNvSpPr txBox="1">
            <a:spLocks noGrp="1"/>
          </p:cNvSpPr>
          <p:nvPr>
            <p:ph type="sldNum" sz="quarter" idx="5"/>
          </p:nvPr>
        </p:nvSpPr>
        <p:spPr>
          <a:xfrm>
            <a:off x="3856733" y="9442148"/>
            <a:ext cx="2950475" cy="497046"/>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Garamond"/>
                <a:ea typeface="ＭＳ Ｐゴシック"/>
                <a:cs typeface="ＭＳ Ｐゴシック"/>
              </a:defRPr>
            </a:lvl1pPr>
          </a:lstStyle>
          <a:p>
            <a:pPr lvl="0"/>
            <a:fld id="{0DA2AD32-2148-4273-812D-04B22F48DD79}" type="slidenum">
              <a:t>‹#›</a:t>
            </a:fld>
            <a:endParaRPr lang="nl-NL"/>
          </a:p>
        </p:txBody>
      </p:sp>
    </p:spTree>
    <p:extLst>
      <p:ext uri="{BB962C8B-B14F-4D97-AF65-F5344CB8AC3E}">
        <p14:creationId xmlns:p14="http://schemas.microsoft.com/office/powerpoint/2010/main" val="133875933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A27A8E-B876-4402-A1DF-15CCD2B6CA2A}" type="slidenum">
              <a:t>1</a:t>
            </a:fld>
            <a:endParaRPr lang="nl-NL" sz="1200" b="0" i="0" u="none" strike="noStrike" kern="1200" cap="none" spc="0" baseline="0">
              <a:solidFill>
                <a:srgbClr val="000000"/>
              </a:solidFill>
              <a:uFillTx/>
              <a:latin typeface="Garamond"/>
              <a:ea typeface="ＭＳ Ｐゴシック"/>
              <a:cs typeface="ＭＳ Ｐゴシック"/>
            </a:endParaRPr>
          </a:p>
        </p:txBody>
      </p:sp>
    </p:spTree>
    <p:extLst>
      <p:ext uri="{BB962C8B-B14F-4D97-AF65-F5344CB8AC3E}">
        <p14:creationId xmlns:p14="http://schemas.microsoft.com/office/powerpoint/2010/main" val="358420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BBBBB46A-C56E-45E2-A19F-46C539F5805D}"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41</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267099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8FF1C711-EE6B-479E-BEFD-F79B5CE3F13B}"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42</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2662553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1C9560B3-5254-4368-9004-EC1E8B3E9712}"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43</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304191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01C5E8E1-88EF-4CB5-B3BC-95F200B3B289}"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46</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179211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1870D468-B310-4E4C-AB17-7129C2B6144F}"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50</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363890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390314F9-7DA1-43AE-949F-4D2A83ED5D91}"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54</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54169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776D9EA4-ABFA-4280-99E0-65C434EE33BB}"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59</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1473317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29053" y="10265059"/>
            <a:ext cx="2929304" cy="540368"/>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E361D9F9-6D96-44FF-909D-6631D06B6689}"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60</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236209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29053" y="10265059"/>
            <a:ext cx="2929304" cy="540368"/>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2B4CA095-1DBF-4E60-A113-D8DA0C831664}"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61</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345122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C8884122-D9EA-45D8-9030-40D40D6209DD}"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64</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175367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90E5C386-BC17-41AD-89AF-B2680AEEE5F0}" type="slidenum">
              <a:rPr lang="nl-NL" sz="120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2</a:t>
            </a:fld>
            <a:endParaRPr lang="nl-NL" sz="120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2009411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91A5BC8F-3348-44A6-90FE-D54AAD34D029}"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68</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312138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A5038DD9-24B2-4090-AAF7-6CCD91F8B608}" type="slidenum">
              <a:rPr lang="nl-NL" sz="120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3</a:t>
            </a:fld>
            <a:endParaRPr lang="nl-NL" sz="120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319818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C965758A-8202-4386-A92B-7ADA86325169}"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11</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356886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7E11DFCD-6CB2-48D9-A418-A1F48DE46483}"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12</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162592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3E50D896-24B3-496E-BF50-E125BA23E81E}"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15</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117467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86B1E64C-07DB-4AE3-A90D-E363AF69A6AC}"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16</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195319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613DDCDB-F539-4F55-A54B-74973E70A333}"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20</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2434146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56733" y="9442148"/>
            <a:ext cx="2950475" cy="497046"/>
          </a:xfrm>
          <a:prstGeom prst="rect">
            <a:avLst/>
          </a:prstGeom>
          <a:noFill/>
          <a:ln cap="flat">
            <a:noFill/>
          </a:ln>
        </p:spPr>
        <p:txBody>
          <a:bodyPr vert="horz" wrap="square" lIns="91440" tIns="45720" rIns="91440" bIns="45720" anchor="b" anchorCtr="0" compatLnSpc="1">
            <a:noAutofit/>
          </a:bodyPr>
          <a:lstStyle/>
          <a:p>
            <a:pPr algn="r" defTabSz="457200">
              <a:defRPr sz="1800" b="0" i="0" u="none" strike="noStrike" kern="0" cap="none" spc="0" baseline="0">
                <a:solidFill>
                  <a:srgbClr val="000000"/>
                </a:solidFill>
                <a:uFillTx/>
              </a:defRPr>
            </a:pPr>
            <a:fld id="{58EB3627-40DA-4495-A1CC-B38919AEF1C8}" type="slidenum">
              <a:rPr lang="nl-NL" sz="1200" kern="0" smtClean="0">
                <a:solidFill>
                  <a:srgbClr val="000000"/>
                </a:solidFill>
                <a:latin typeface="Garamond"/>
                <a:ea typeface="ＭＳ Ｐゴシック"/>
                <a:cs typeface="ＭＳ Ｐゴシック"/>
              </a:rPr>
              <a:pPr algn="r" defTabSz="457200">
                <a:defRPr sz="1800" b="0" i="0" u="none" strike="noStrike" kern="0" cap="none" spc="0" baseline="0">
                  <a:solidFill>
                    <a:srgbClr val="000000"/>
                  </a:solidFill>
                  <a:uFillTx/>
                </a:defRPr>
              </a:pPr>
              <a:t>21</a:t>
            </a:fld>
            <a:endParaRPr lang="nl-NL" sz="1200" kern="0">
              <a:solidFill>
                <a:srgbClr val="000000"/>
              </a:solidFill>
              <a:latin typeface="Garamond"/>
              <a:ea typeface="ＭＳ Ｐゴシック"/>
              <a:cs typeface="ＭＳ Ｐゴシック"/>
            </a:endParaRPr>
          </a:p>
        </p:txBody>
      </p:sp>
    </p:spTree>
    <p:extLst>
      <p:ext uri="{BB962C8B-B14F-4D97-AF65-F5344CB8AC3E}">
        <p14:creationId xmlns:p14="http://schemas.microsoft.com/office/powerpoint/2010/main" val="3718457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E43D30"/>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40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Tree>
    <p:extLst>
      <p:ext uri="{BB962C8B-B14F-4D97-AF65-F5344CB8AC3E}">
        <p14:creationId xmlns:p14="http://schemas.microsoft.com/office/powerpoint/2010/main" val="2626922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solidFill>
                  <a:srgbClr val="2F2824"/>
                </a:solidFill>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A794DB4A-72F5-4DA2-B5AE-DA4842A76980}" type="slidenum">
              <a:t>‹#›</a:t>
            </a:fld>
            <a:endParaRPr lang="en-US"/>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4745502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C5106EC9-B9AD-4D04-9416-18DF38039D66}" type="slidenum">
              <a:rPr smtClean="0"/>
              <a:pPr/>
              <a:t>‹#›</a:t>
            </a:fld>
            <a:endParaRPr/>
          </a:p>
        </p:txBody>
      </p:sp>
    </p:spTree>
    <p:extLst>
      <p:ext uri="{BB962C8B-B14F-4D97-AF65-F5344CB8AC3E}">
        <p14:creationId xmlns:p14="http://schemas.microsoft.com/office/powerpoint/2010/main" val="29668627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E9F70682-8166-4F57-A20D-BDFAE2BB6358}" type="slidenum">
              <a:rPr smtClean="0"/>
              <a:pPr/>
              <a:t>‹#›</a:t>
            </a:fld>
            <a:endParaRPr/>
          </a:p>
        </p:txBody>
      </p:sp>
    </p:spTree>
    <p:extLst>
      <p:ext uri="{BB962C8B-B14F-4D97-AF65-F5344CB8AC3E}">
        <p14:creationId xmlns:p14="http://schemas.microsoft.com/office/powerpoint/2010/main" val="76514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A9FA7DEC-3FB0-47F6-9650-B16D8F4B7C4D}" type="slidenum">
              <a:rPr smtClean="0"/>
              <a:pPr/>
              <a:t>‹#›</a:t>
            </a:fld>
            <a:endParaRPr/>
          </a:p>
        </p:txBody>
      </p:sp>
    </p:spTree>
    <p:extLst>
      <p:ext uri="{BB962C8B-B14F-4D97-AF65-F5344CB8AC3E}">
        <p14:creationId xmlns:p14="http://schemas.microsoft.com/office/powerpoint/2010/main" val="3339935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B2576DC9-6D7F-4E36-8CA1-710FBD3E541D}" type="slidenum">
              <a:rPr smtClean="0"/>
              <a:pPr/>
              <a:t>‹#›</a:t>
            </a:fld>
            <a:endParaRPr/>
          </a:p>
        </p:txBody>
      </p:sp>
    </p:spTree>
    <p:extLst>
      <p:ext uri="{BB962C8B-B14F-4D97-AF65-F5344CB8AC3E}">
        <p14:creationId xmlns:p14="http://schemas.microsoft.com/office/powerpoint/2010/main" val="3691473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5DA812CC-EC60-4A51-84D9-E2444FEFDA76}" type="slidenum">
              <a:rPr smtClean="0"/>
              <a:pPr/>
              <a:t>‹#›</a:t>
            </a:fld>
            <a:endParaRPr/>
          </a:p>
        </p:txBody>
      </p:sp>
    </p:spTree>
    <p:extLst>
      <p:ext uri="{BB962C8B-B14F-4D97-AF65-F5344CB8AC3E}">
        <p14:creationId xmlns:p14="http://schemas.microsoft.com/office/powerpoint/2010/main" val="1301811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London EC1V 0AT</a:t>
              </a:r>
              <a:endParaRPr lang="en-US" sz="1100" kern="0" spc="20">
                <a:solidFill>
                  <a:srgbClr val="65757D"/>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F +44 [0]20 7253 9911</a:t>
              </a:r>
              <a:endParaRPr lang="en-US" sz="1100" kern="0" spc="20">
                <a:solidFill>
                  <a:srgbClr val="65757D"/>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www.populus.co.uk</a:t>
              </a:r>
              <a:endParaRPr lang="en-US" sz="1100" kern="0" spc="30">
                <a:solidFill>
                  <a:srgbClr val="65757D"/>
                </a:solidFill>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39B5E70C-0362-46FE-AAE1-0BBF30463328}" type="slidenum">
              <a:rPr smtClean="0"/>
              <a:pPr/>
              <a:t>‹#›</a:t>
            </a:fld>
            <a:endParaRPr/>
          </a:p>
        </p:txBody>
      </p:sp>
    </p:spTree>
    <p:extLst>
      <p:ext uri="{BB962C8B-B14F-4D97-AF65-F5344CB8AC3E}">
        <p14:creationId xmlns:p14="http://schemas.microsoft.com/office/powerpoint/2010/main" val="407973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68C49729-F3BD-446B-B559-8DF7B2A8E037}" type="slidenum">
              <a:rPr smtClean="0"/>
              <a:pPr/>
              <a:t>‹#›</a:t>
            </a:fld>
            <a:endParaRPr/>
          </a:p>
        </p:txBody>
      </p:sp>
    </p:spTree>
    <p:extLst>
      <p:ext uri="{BB962C8B-B14F-4D97-AF65-F5344CB8AC3E}">
        <p14:creationId xmlns:p14="http://schemas.microsoft.com/office/powerpoint/2010/main" val="2884549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14316C0B-7D14-4DE4-919C-D28F03FCA8B1}" type="slidenum">
              <a:rPr smtClean="0"/>
              <a:pPr/>
              <a:t>‹#›</a:t>
            </a:fld>
            <a:endParaRPr/>
          </a:p>
        </p:txBody>
      </p:sp>
    </p:spTree>
    <p:extLst>
      <p:ext uri="{BB962C8B-B14F-4D97-AF65-F5344CB8AC3E}">
        <p14:creationId xmlns:p14="http://schemas.microsoft.com/office/powerpoint/2010/main" val="424823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1CAA3561-904F-412C-A5E1-EE059881519F}" type="slidenum">
              <a:rPr smtClean="0"/>
              <a:pPr/>
              <a:t>‹#›</a:t>
            </a:fld>
            <a:endParaRPr/>
          </a:p>
        </p:txBody>
      </p:sp>
    </p:spTree>
    <p:extLst>
      <p:ext uri="{BB962C8B-B14F-4D97-AF65-F5344CB8AC3E}">
        <p14:creationId xmlns:p14="http://schemas.microsoft.com/office/powerpoint/2010/main" val="40645308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1D0F1016-47B8-453D-80B4-D7405DEB38B2}" type="slidenum">
              <a:rPr smtClean="0"/>
              <a:pPr/>
              <a:t>‹#›</a:t>
            </a:fld>
            <a:endParaRPr/>
          </a:p>
        </p:txBody>
      </p:sp>
    </p:spTree>
    <p:extLst>
      <p:ext uri="{BB962C8B-B14F-4D97-AF65-F5344CB8AC3E}">
        <p14:creationId xmlns:p14="http://schemas.microsoft.com/office/powerpoint/2010/main" val="234792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65AC8E9B-9A0A-40EF-B14C-DFCC97D51A1A}" type="slidenum">
              <a:t>‹#›</a:t>
            </a:fld>
            <a:endParaRPr lang="en-US"/>
          </a:p>
        </p:txBody>
      </p:sp>
      <p:sp>
        <p:nvSpPr>
          <p:cNvPr id="3" name="Text Placeholder 5"/>
          <p:cNvSpPr txBox="1">
            <a:spLocks noGrp="1"/>
          </p:cNvSpPr>
          <p:nvPr>
            <p:ph type="body" idx="4294967295"/>
          </p:nvPr>
        </p:nvSpPr>
        <p:spPr>
          <a:xfrm>
            <a:off x="517522" y="1828800"/>
            <a:ext cx="8929692" cy="4419596"/>
          </a:xfrm>
        </p:spPr>
        <p:txBody>
          <a:bodyPr/>
          <a:lstStyle>
            <a:lvl1pPr>
              <a:defRPr>
                <a:solidFill>
                  <a:srgbClr val="2F2824"/>
                </a:solidFill>
              </a:defRPr>
            </a:lvl1pPr>
            <a:lvl2pPr>
              <a:defRPr>
                <a:solidFill>
                  <a:srgbClr val="2F2824"/>
                </a:solidFill>
              </a:defRPr>
            </a:lvl2pPr>
            <a:lvl3pPr>
              <a:defRPr>
                <a:solidFill>
                  <a:srgbClr val="2F2824"/>
                </a:solidFill>
              </a:defRPr>
            </a:lvl3pPr>
            <a:lvl4pPr>
              <a:defRPr>
                <a:solidFill>
                  <a:srgbClr val="2F2824"/>
                </a:solidFill>
              </a:defRPr>
            </a:lvl4pPr>
            <a:lvl5pPr>
              <a:defRPr>
                <a:solidFill>
                  <a:srgbClr val="2F282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8"/>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9981297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D6E16DA5-451D-407C-9D79-D2755AABECFE}" type="slidenum">
              <a:rPr smtClean="0"/>
              <a:pPr/>
              <a:t>‹#›</a:t>
            </a:fld>
            <a:endParaRPr/>
          </a:p>
        </p:txBody>
      </p:sp>
    </p:spTree>
    <p:extLst>
      <p:ext uri="{BB962C8B-B14F-4D97-AF65-F5344CB8AC3E}">
        <p14:creationId xmlns:p14="http://schemas.microsoft.com/office/powerpoint/2010/main" val="1404155352"/>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B3EEC374-881C-4948-860F-F3F27112DAA1}" type="slidenum">
              <a:rPr smtClean="0"/>
              <a:pPr/>
              <a:t>‹#›</a:t>
            </a:fld>
            <a:endParaRPr/>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1718154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C1E7E16-7FDD-48CE-9E0A-E3401097F269}"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188603974"/>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ABE96B73-1E7E-4B32-83C8-05C8E8035F7D}"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8685334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5D555BE-5769-49C4-995B-D97DCB2ABDC1}"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1016605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9155CFC6-12D3-4F93-86B9-108042E4210E}"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4069671824"/>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8D3526DB-FEDD-4457-9105-334B07D138E2}"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10581720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9BCEDE8C-EBDD-47EA-ABC9-B5DC708F3C86}" type="slidenum">
              <a:rPr smtClean="0"/>
              <a:pPr/>
              <a:t>‹#›</a:t>
            </a:fld>
            <a:endParaRPr/>
          </a:p>
        </p:txBody>
      </p:sp>
    </p:spTree>
    <p:extLst>
      <p:ext uri="{BB962C8B-B14F-4D97-AF65-F5344CB8AC3E}">
        <p14:creationId xmlns:p14="http://schemas.microsoft.com/office/powerpoint/2010/main" val="2249020230"/>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E14B40FA-CD47-4B44-99F6-4A5478A250A5}" type="slidenum">
              <a:rPr smtClean="0"/>
              <a:pPr/>
              <a:t>‹#›</a:t>
            </a:fld>
            <a:endParaRPr/>
          </a:p>
        </p:txBody>
      </p:sp>
    </p:spTree>
    <p:extLst>
      <p:ext uri="{BB962C8B-B14F-4D97-AF65-F5344CB8AC3E}">
        <p14:creationId xmlns:p14="http://schemas.microsoft.com/office/powerpoint/2010/main" val="931784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F320A03D-1332-4A6A-8638-13625925C789}" type="slidenum">
              <a:rPr smtClean="0"/>
              <a:pPr/>
              <a:t>‹#›</a:t>
            </a:fld>
            <a:endParaRPr/>
          </a:p>
        </p:txBody>
      </p:sp>
    </p:spTree>
    <p:extLst>
      <p:ext uri="{BB962C8B-B14F-4D97-AF65-F5344CB8AC3E}">
        <p14:creationId xmlns:p14="http://schemas.microsoft.com/office/powerpoint/2010/main" val="426361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41565767-FE03-4E25-9A51-43DBB7FA1F09}" type="slidenum">
              <a:t>‹#›</a:t>
            </a:fld>
            <a:endParaRPr lang="en-US"/>
          </a:p>
        </p:txBody>
      </p:sp>
      <p:sp>
        <p:nvSpPr>
          <p:cNvPr id="5"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17303442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E83F883F-4937-441D-A989-FD0177CCCEC2}" type="slidenum">
              <a:rPr smtClean="0"/>
              <a:pPr/>
              <a:t>‹#›</a:t>
            </a:fld>
            <a:endParaRPr/>
          </a:p>
        </p:txBody>
      </p:sp>
    </p:spTree>
    <p:extLst>
      <p:ext uri="{BB962C8B-B14F-4D97-AF65-F5344CB8AC3E}">
        <p14:creationId xmlns:p14="http://schemas.microsoft.com/office/powerpoint/2010/main" val="28513184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3A854A0E-85EE-402C-9203-AB2F862D856F}" type="slidenum">
              <a:rPr smtClean="0"/>
              <a:pPr/>
              <a:t>‹#›</a:t>
            </a:fld>
            <a:endParaRPr/>
          </a:p>
        </p:txBody>
      </p:sp>
    </p:spTree>
    <p:extLst>
      <p:ext uri="{BB962C8B-B14F-4D97-AF65-F5344CB8AC3E}">
        <p14:creationId xmlns:p14="http://schemas.microsoft.com/office/powerpoint/2010/main" val="226050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London EC1V 0AT</a:t>
              </a:r>
              <a:endParaRPr lang="en-US" sz="1100" kern="0" spc="20">
                <a:solidFill>
                  <a:srgbClr val="65757D"/>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F +44 [0]20 7253 9911</a:t>
              </a:r>
              <a:endParaRPr lang="en-US" sz="1100" kern="0" spc="20">
                <a:solidFill>
                  <a:srgbClr val="65757D"/>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www.populus.co.uk</a:t>
              </a:r>
              <a:endParaRPr lang="en-US" sz="1100" kern="0" spc="30">
                <a:solidFill>
                  <a:srgbClr val="65757D"/>
                </a:solidFill>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A4028D16-1E04-43B7-B8F4-913A6997BD7B}" type="slidenum">
              <a:rPr smtClean="0"/>
              <a:pPr/>
              <a:t>‹#›</a:t>
            </a:fld>
            <a:endParaRPr/>
          </a:p>
        </p:txBody>
      </p:sp>
    </p:spTree>
    <p:extLst>
      <p:ext uri="{BB962C8B-B14F-4D97-AF65-F5344CB8AC3E}">
        <p14:creationId xmlns:p14="http://schemas.microsoft.com/office/powerpoint/2010/main" val="28431035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9AD4E454-5514-4285-B4E7-62E8152C82B1}" type="slidenum">
              <a:rPr smtClean="0"/>
              <a:pPr/>
              <a:t>‹#›</a:t>
            </a:fld>
            <a:endParaRPr/>
          </a:p>
        </p:txBody>
      </p:sp>
    </p:spTree>
    <p:extLst>
      <p:ext uri="{BB962C8B-B14F-4D97-AF65-F5344CB8AC3E}">
        <p14:creationId xmlns:p14="http://schemas.microsoft.com/office/powerpoint/2010/main" val="37891462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E43D30"/>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40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Tree>
    <p:extLst>
      <p:ext uri="{BB962C8B-B14F-4D97-AF65-F5344CB8AC3E}">
        <p14:creationId xmlns:p14="http://schemas.microsoft.com/office/powerpoint/2010/main" val="26775327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with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Picture Placeholder 5"/>
          <p:cNvSpPr txBox="1">
            <a:spLocks noGrp="1"/>
          </p:cNvSpPr>
          <p:nvPr>
            <p:ph type="pic" idx="4294967295"/>
          </p:nvPr>
        </p:nvSpPr>
        <p:spPr>
          <a:xfrm>
            <a:off x="8261933" y="194099"/>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8" name="TextBox 1"/>
          <p:cNvSpPr txBox="1"/>
          <p:nvPr/>
        </p:nvSpPr>
        <p:spPr>
          <a:xfrm>
            <a:off x="493035" y="2349230"/>
            <a:ext cx="6285457" cy="46166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endParaRPr lang="en-US" sz="2400">
              <a:solidFill>
                <a:srgbClr val="FFFFFF"/>
              </a:solidFill>
              <a:latin typeface="Garamond"/>
              <a:ea typeface="ＭＳ Ｐゴシック"/>
              <a:cs typeface="ＭＳ Ｐゴシック"/>
            </a:endParaRPr>
          </a:p>
        </p:txBody>
      </p:sp>
    </p:spTree>
    <p:extLst>
      <p:ext uri="{BB962C8B-B14F-4D97-AF65-F5344CB8AC3E}">
        <p14:creationId xmlns:p14="http://schemas.microsoft.com/office/powerpoint/2010/main" val="21368386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2_Cover 1 (no client logo)">
    <p:bg>
      <p:bgPr>
        <a:solidFill>
          <a:srgbClr val="65BAAF"/>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 </a:t>
            </a:r>
          </a:p>
        </p:txBody>
      </p:sp>
    </p:spTree>
    <p:extLst>
      <p:ext uri="{BB962C8B-B14F-4D97-AF65-F5344CB8AC3E}">
        <p14:creationId xmlns:p14="http://schemas.microsoft.com/office/powerpoint/2010/main" val="16158723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1_Cover 1 (no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8493431" y="281406"/>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a:t>
            </a:r>
          </a:p>
        </p:txBody>
      </p:sp>
    </p:spTree>
    <p:extLst>
      <p:ext uri="{BB962C8B-B14F-4D97-AF65-F5344CB8AC3E}">
        <p14:creationId xmlns:p14="http://schemas.microsoft.com/office/powerpoint/2010/main" val="2158636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lour splash 1">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latin typeface="Georgia" pitchFamily="18"/>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6E93DDDD-9A91-4FEE-8EF2-E55D0FD10514}"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F3BD48"/>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7"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800">
                <a:solidFill>
                  <a:srgbClr val="FFFFFF"/>
                </a:solidFill>
                <a:latin typeface="Georgia"/>
                <a:ea typeface="ＭＳ Ｐゴシック"/>
                <a:cs typeface="Georgia"/>
              </a:rPr>
              <a:t>Title</a:t>
            </a:r>
          </a:p>
        </p:txBody>
      </p:sp>
      <p:cxnSp>
        <p:nvCxnSpPr>
          <p:cNvPr id="8" name="Straight Connector 14"/>
          <p:cNvCxnSpPr/>
          <p:nvPr/>
        </p:nvCxnSpPr>
        <p:spPr>
          <a:xfrm>
            <a:off x="600971" y="1066803"/>
            <a:ext cx="881061" cy="0"/>
          </a:xfrm>
          <a:prstGeom prst="straightConnector1">
            <a:avLst/>
          </a:prstGeom>
          <a:noFill/>
          <a:ln w="19046" cap="flat">
            <a:solidFill>
              <a:srgbClr val="E33C30"/>
            </a:solidFill>
            <a:prstDash val="solid"/>
            <a:miter/>
          </a:ln>
        </p:spPr>
      </p:cxnSp>
      <p:sp>
        <p:nvSpPr>
          <p:cNvPr id="9"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0"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a:solidFill>
                  <a:srgbClr val="2F2824"/>
                </a:solidFill>
                <a:latin typeface="Calibri Light"/>
                <a:ea typeface="ＭＳ Ｐゴシック"/>
                <a:cs typeface="ＭＳ Ｐゴシック"/>
              </a:rPr>
              <a:t> </a:t>
            </a:r>
            <a:fld id="{E0433B00-2EF4-44A2-B205-05D6A0AC9CDA}" type="slidenum">
              <a:rPr lang="en-US" sz="100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a:solidFill>
                <a:srgbClr val="FFFFFF"/>
              </a:solidFill>
              <a:latin typeface="Calibri Light"/>
              <a:ea typeface="ＭＳ Ｐゴシック"/>
              <a:cs typeface="ＭＳ Ｐゴシック"/>
            </a:endParaRPr>
          </a:p>
        </p:txBody>
      </p:sp>
      <p:pic>
        <p:nvPicPr>
          <p:cNvPr id="11"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2"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53994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lour splash 2">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FA4ACD73-FAF7-4707-A725-BEEDBAFAE9B7}"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65BAA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9"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a:solidFill>
                  <a:srgbClr val="2F2824"/>
                </a:solidFill>
                <a:latin typeface="Calibri Light"/>
                <a:ea typeface="ＭＳ Ｐゴシック"/>
                <a:cs typeface="ＭＳ Ｐゴシック"/>
              </a:rPr>
              <a:t> </a:t>
            </a:r>
            <a:fld id="{26B2CAA0-D959-4913-9E88-BEF417C5BB1A}" type="slidenum">
              <a:rPr lang="en-US" sz="100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a:solidFill>
                <a:srgbClr val="FFFFFF"/>
              </a:solidFill>
              <a:latin typeface="Calibri Light"/>
              <a:ea typeface="ＭＳ Ｐゴシック"/>
              <a:cs typeface="ＭＳ Ｐゴシック"/>
            </a:endParaRPr>
          </a:p>
        </p:txBody>
      </p:sp>
      <p:pic>
        <p:nvPicPr>
          <p:cNvPr id="10" name="Picture 17"/>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1"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6483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ull quote &amp; text">
    <p:spTree>
      <p:nvGrpSpPr>
        <p:cNvPr id="1" name=""/>
        <p:cNvGrpSpPr/>
        <p:nvPr/>
      </p:nvGrpSpPr>
      <p:grpSpPr>
        <a:xfrm>
          <a:off x="0" y="0"/>
          <a:ext cx="0" cy="0"/>
          <a:chOff x="0" y="0"/>
          <a:chExt cx="0" cy="0"/>
        </a:xfrm>
      </p:grpSpPr>
      <p:sp>
        <p:nvSpPr>
          <p:cNvPr id="2" name="Text Placeholder 13"/>
          <p:cNvSpPr txBox="1">
            <a:spLocks noGrp="1"/>
          </p:cNvSpPr>
          <p:nvPr>
            <p:ph type="body" idx="4294967295"/>
          </p:nvPr>
        </p:nvSpPr>
        <p:spPr>
          <a:xfrm>
            <a:off x="533406"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FC3135C1-1BC7-4E0A-8222-4A8FA8FEFF1D}" type="slidenum">
              <a:t>‹#›</a:t>
            </a:fld>
            <a:endParaRPr lang="en-US"/>
          </a:p>
        </p:txBody>
      </p: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5"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6"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7"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Tree>
    <p:extLst>
      <p:ext uri="{BB962C8B-B14F-4D97-AF65-F5344CB8AC3E}">
        <p14:creationId xmlns:p14="http://schemas.microsoft.com/office/powerpoint/2010/main" val="12614924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lour splash 3">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A0876459-60AB-4465-BE30-C4A2EEACB2E0}"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E33C30"/>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800">
                <a:solidFill>
                  <a:srgbClr val="FFFFFF"/>
                </a:solidFill>
                <a:latin typeface="Georgia"/>
                <a:ea typeface="ＭＳ Ｐゴシック"/>
                <a:cs typeface="Georgia"/>
              </a:rPr>
              <a:t>Title</a:t>
            </a:r>
          </a:p>
        </p:txBody>
      </p:sp>
      <p:sp>
        <p:nvSpPr>
          <p:cNvPr id="9"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
        <p:nvSpPr>
          <p:cNvPr id="10"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1"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a:solidFill>
                  <a:srgbClr val="2F2824"/>
                </a:solidFill>
                <a:latin typeface="Calibri Light"/>
                <a:ea typeface="ＭＳ Ｐゴシック"/>
                <a:cs typeface="ＭＳ Ｐゴシック"/>
              </a:rPr>
              <a:t> </a:t>
            </a:r>
            <a:fld id="{43F9A236-B0F8-4CCA-9394-DEB60B7AFF74}" type="slidenum">
              <a:rPr lang="en-US" sz="100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a:solidFill>
                <a:srgbClr val="FFFFFF"/>
              </a:solidFill>
              <a:latin typeface="Calibri Light"/>
              <a:ea typeface="ＭＳ Ｐゴシック"/>
              <a:cs typeface="ＭＳ Ｐゴシック"/>
            </a:endParaRPr>
          </a:p>
        </p:txBody>
      </p:sp>
      <p:pic>
        <p:nvPicPr>
          <p:cNvPr id="12"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Tree>
    <p:extLst>
      <p:ext uri="{BB962C8B-B14F-4D97-AF65-F5344CB8AC3E}">
        <p14:creationId xmlns:p14="http://schemas.microsoft.com/office/powerpoint/2010/main" val="32748459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ext &amp; Chart">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Text and Chart</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r>
              <a:t> </a:t>
            </a:r>
            <a:fld id="{E1B4DD81-EE06-4194-B076-5A35BB446977}" type="slidenum">
              <a:rPr smtClean="0"/>
              <a:pPr/>
              <a:t>‹#›</a:t>
            </a:fld>
            <a:endParaRPr/>
          </a:p>
        </p:txBody>
      </p:sp>
      <p:sp>
        <p:nvSpPr>
          <p:cNvPr id="6" name="Chart Placeholder 14"/>
          <p:cNvSpPr txBox="1">
            <a:spLocks noGrp="1"/>
          </p:cNvSpPr>
          <p:nvPr>
            <p:ph type="chart" idx="4294967295"/>
          </p:nvPr>
        </p:nvSpPr>
        <p:spPr>
          <a:xfrm>
            <a:off x="2111377" y="1650437"/>
            <a:ext cx="5683252" cy="4002657"/>
          </a:xfrm>
        </p:spPr>
        <p:txBody>
          <a:bodyPr/>
          <a:lstStyle>
            <a:lvl1pPr>
              <a:defRPr/>
            </a:lvl1pPr>
          </a:lstStyle>
          <a:p>
            <a:pPr lvl="0"/>
            <a:r>
              <a:rPr lang="en-US"/>
              <a:t>Click icon to add chart</a:t>
            </a:r>
          </a:p>
        </p:txBody>
      </p:sp>
    </p:spTree>
    <p:extLst>
      <p:ext uri="{BB962C8B-B14F-4D97-AF65-F5344CB8AC3E}">
        <p14:creationId xmlns:p14="http://schemas.microsoft.com/office/powerpoint/2010/main" val="1854964745"/>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4_Title &amp; subtitle only">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sp>
        <p:nvSpPr>
          <p:cNvPr id="6"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79FD182F-7503-485F-8DCC-589286B652D5}" type="slidenum">
              <a:rPr smtClean="0"/>
              <a:pPr/>
              <a:t>‹#›</a:t>
            </a:fld>
            <a:endParaRPr/>
          </a:p>
        </p:txBody>
      </p:sp>
    </p:spTree>
    <p:extLst>
      <p:ext uri="{BB962C8B-B14F-4D97-AF65-F5344CB8AC3E}">
        <p14:creationId xmlns:p14="http://schemas.microsoft.com/office/powerpoint/2010/main" val="29174532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solidFill>
                  <a:srgbClr val="2F2824"/>
                </a:solidFill>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8D8FEA66-6500-4E42-90E5-E5789B4EE908}" type="slidenum">
              <a:rPr smtClean="0"/>
              <a:pPr/>
              <a:t>‹#›</a:t>
            </a:fld>
            <a:endParaRPr/>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7062943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6413702B-728A-4621-94EF-2E08417ECDFE}"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solidFill>
                  <a:srgbClr val="2F2824"/>
                </a:solidFill>
              </a:defRPr>
            </a:lvl1pPr>
            <a:lvl2pPr>
              <a:defRPr>
                <a:solidFill>
                  <a:srgbClr val="2F2824"/>
                </a:solidFill>
              </a:defRPr>
            </a:lvl2pPr>
            <a:lvl3pPr>
              <a:defRPr>
                <a:solidFill>
                  <a:srgbClr val="2F2824"/>
                </a:solidFill>
              </a:defRPr>
            </a:lvl3pPr>
            <a:lvl4pPr>
              <a:defRPr>
                <a:solidFill>
                  <a:srgbClr val="2F2824"/>
                </a:solidFill>
              </a:defRPr>
            </a:lvl4pPr>
            <a:lvl5pPr>
              <a:defRPr>
                <a:solidFill>
                  <a:srgbClr val="2F282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8"/>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8858565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66A4BA96-2C57-41F7-8804-D432ED1DBDE8}" type="slidenum">
              <a:rPr smtClean="0"/>
              <a:pPr/>
              <a:t>‹#›</a:t>
            </a:fld>
            <a:endParaRPr/>
          </a:p>
        </p:txBody>
      </p:sp>
      <p:sp>
        <p:nvSpPr>
          <p:cNvPr id="5"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1872948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Pull quote &amp; text">
    <p:spTree>
      <p:nvGrpSpPr>
        <p:cNvPr id="1" name=""/>
        <p:cNvGrpSpPr/>
        <p:nvPr/>
      </p:nvGrpSpPr>
      <p:grpSpPr>
        <a:xfrm>
          <a:off x="0" y="0"/>
          <a:ext cx="0" cy="0"/>
          <a:chOff x="0" y="0"/>
          <a:chExt cx="0" cy="0"/>
        </a:xfrm>
      </p:grpSpPr>
      <p:sp>
        <p:nvSpPr>
          <p:cNvPr id="2" name="Text Placeholder 13"/>
          <p:cNvSpPr txBox="1">
            <a:spLocks noGrp="1"/>
          </p:cNvSpPr>
          <p:nvPr>
            <p:ph type="body" idx="4294967295"/>
          </p:nvPr>
        </p:nvSpPr>
        <p:spPr>
          <a:xfrm>
            <a:off x="533406"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00DCFE6D-9075-4AB2-93E8-32FBD0211A62}" type="slidenum">
              <a:rPr smtClean="0"/>
              <a:pPr/>
              <a:t>‹#›</a:t>
            </a:fld>
            <a:endParaRPr/>
          </a:p>
        </p:txBody>
      </p: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5"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6"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7"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Tree>
    <p:extLst>
      <p:ext uri="{BB962C8B-B14F-4D97-AF65-F5344CB8AC3E}">
        <p14:creationId xmlns:p14="http://schemas.microsoft.com/office/powerpoint/2010/main" val="32508712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3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E33C30"/>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9F8E18AA-2C3C-45E7-B9CE-2ADC88242C85}"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15"/>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5347314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2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5BAA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65BAAF"/>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AF4F85AE-EABD-42B5-B617-4D1C57846A83}"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35823329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1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F3BD48"/>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F3BD48"/>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4D9C5AFF-E3AD-4876-A5FB-87EBB663C453}"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1950886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E33C3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BFC72DDC-2968-45A9-8247-A4D3087E778F}" type="slidenum">
              <a:t>‹#›</a:t>
            </a:fld>
            <a:endParaRPr lang="en-US"/>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15"/>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29500347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3646A"/>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A6EC7277-5A44-44AE-AC3F-181E086A6E80}"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7640637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E43D30"/>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76225"/>
            <a:chOff x="593729" y="3962396"/>
            <a:chExt cx="2309270" cy="1576225"/>
          </a:xfrm>
        </p:grpSpPr>
        <p:sp>
          <p:nvSpPr>
            <p:cNvPr id="3" name="TextBox 3"/>
            <p:cNvSpPr txBox="1"/>
            <p:nvPr/>
          </p:nvSpPr>
          <p:spPr>
            <a:xfrm>
              <a:off x="593729" y="3962396"/>
              <a:ext cx="2297109" cy="641652"/>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55444"/>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55444"/>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r>
              <a:t> </a:t>
            </a:r>
            <a:fld id="{698D77B3-CA8B-4896-BF1B-B24312667360}" type="slidenum">
              <a:rPr smtClean="0"/>
              <a:pPr/>
              <a:t>‹#›</a:t>
            </a:fld>
            <a:endParaRPr/>
          </a:p>
        </p:txBody>
      </p:sp>
    </p:spTree>
    <p:extLst>
      <p:ext uri="{BB962C8B-B14F-4D97-AF65-F5344CB8AC3E}">
        <p14:creationId xmlns:p14="http://schemas.microsoft.com/office/powerpoint/2010/main" val="4095379254"/>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275500A9-FCB7-4749-831C-CCCDDCCF9CB1}" type="slidenum">
              <a:rPr smtClean="0"/>
              <a:pPr/>
              <a:t>‹#›</a:t>
            </a:fld>
            <a:endParaRPr/>
          </a:p>
        </p:txBody>
      </p:sp>
    </p:spTree>
    <p:extLst>
      <p:ext uri="{BB962C8B-B14F-4D97-AF65-F5344CB8AC3E}">
        <p14:creationId xmlns:p14="http://schemas.microsoft.com/office/powerpoint/2010/main" val="2992739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68C49729-F3BD-446B-B559-8DF7B2A8E037}" type="slidenum">
              <a:rPr smtClean="0"/>
              <a:pPr/>
              <a:t>‹#›</a:t>
            </a:fld>
            <a:endParaRPr/>
          </a:p>
        </p:txBody>
      </p:sp>
    </p:spTree>
    <p:extLst>
      <p:ext uri="{BB962C8B-B14F-4D97-AF65-F5344CB8AC3E}">
        <p14:creationId xmlns:p14="http://schemas.microsoft.com/office/powerpoint/2010/main" val="2245373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14316C0B-7D14-4DE4-919C-D28F03FCA8B1}" type="slidenum">
              <a:rPr smtClean="0"/>
              <a:pPr/>
              <a:t>‹#›</a:t>
            </a:fld>
            <a:endParaRPr/>
          </a:p>
        </p:txBody>
      </p:sp>
    </p:spTree>
    <p:extLst>
      <p:ext uri="{BB962C8B-B14F-4D97-AF65-F5344CB8AC3E}">
        <p14:creationId xmlns:p14="http://schemas.microsoft.com/office/powerpoint/2010/main" val="26825509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1CAA3561-904F-412C-A5E1-EE059881519F}" type="slidenum">
              <a:rPr smtClean="0"/>
              <a:pPr/>
              <a:t>‹#›</a:t>
            </a:fld>
            <a:endParaRPr/>
          </a:p>
        </p:txBody>
      </p:sp>
    </p:spTree>
    <p:extLst>
      <p:ext uri="{BB962C8B-B14F-4D97-AF65-F5344CB8AC3E}">
        <p14:creationId xmlns:p14="http://schemas.microsoft.com/office/powerpoint/2010/main" val="29797480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1D0F1016-47B8-453D-80B4-D7405DEB38B2}" type="slidenum">
              <a:rPr smtClean="0"/>
              <a:pPr/>
              <a:t>‹#›</a:t>
            </a:fld>
            <a:endParaRPr/>
          </a:p>
        </p:txBody>
      </p:sp>
    </p:spTree>
    <p:extLst>
      <p:ext uri="{BB962C8B-B14F-4D97-AF65-F5344CB8AC3E}">
        <p14:creationId xmlns:p14="http://schemas.microsoft.com/office/powerpoint/2010/main" val="30169668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D6E16DA5-451D-407C-9D79-D2755AABECFE}" type="slidenum">
              <a:rPr smtClean="0"/>
              <a:pPr/>
              <a:t>‹#›</a:t>
            </a:fld>
            <a:endParaRPr/>
          </a:p>
        </p:txBody>
      </p:sp>
    </p:spTree>
    <p:extLst>
      <p:ext uri="{BB962C8B-B14F-4D97-AF65-F5344CB8AC3E}">
        <p14:creationId xmlns:p14="http://schemas.microsoft.com/office/powerpoint/2010/main" val="505587023"/>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B3EEC374-881C-4948-860F-F3F27112DAA1}" type="slidenum">
              <a:rPr smtClean="0"/>
              <a:pPr/>
              <a:t>‹#›</a:t>
            </a:fld>
            <a:endParaRPr/>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7966360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C1E7E16-7FDD-48CE-9E0A-E3401097F269}"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16792963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5BAA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65BAAF"/>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09EC6BE3-1BDE-4BCB-8426-EBD59D2E5680}" type="slidenum">
              <a:t>‹#›</a:t>
            </a:fld>
            <a:endParaRPr lang="en-US"/>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32855733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ABE96B73-1E7E-4B32-83C8-05C8E8035F7D}"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15664350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5D555BE-5769-49C4-995B-D97DCB2ABDC1}"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0643437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9155CFC6-12D3-4F93-86B9-108042E4210E}"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1747800300"/>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8D3526DB-FEDD-4457-9105-334B07D138E2}"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25928553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9BCEDE8C-EBDD-47EA-ABC9-B5DC708F3C86}" type="slidenum">
              <a:rPr smtClean="0"/>
              <a:pPr/>
              <a:t>‹#›</a:t>
            </a:fld>
            <a:endParaRPr/>
          </a:p>
        </p:txBody>
      </p:sp>
    </p:spTree>
    <p:extLst>
      <p:ext uri="{BB962C8B-B14F-4D97-AF65-F5344CB8AC3E}">
        <p14:creationId xmlns:p14="http://schemas.microsoft.com/office/powerpoint/2010/main" val="2623152082"/>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E14B40FA-CD47-4B44-99F6-4A5478A250A5}" type="slidenum">
              <a:rPr smtClean="0"/>
              <a:pPr/>
              <a:t>‹#›</a:t>
            </a:fld>
            <a:endParaRPr/>
          </a:p>
        </p:txBody>
      </p:sp>
    </p:spTree>
    <p:extLst>
      <p:ext uri="{BB962C8B-B14F-4D97-AF65-F5344CB8AC3E}">
        <p14:creationId xmlns:p14="http://schemas.microsoft.com/office/powerpoint/2010/main" val="16700858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F320A03D-1332-4A6A-8638-13625925C789}" type="slidenum">
              <a:rPr smtClean="0"/>
              <a:pPr/>
              <a:t>‹#›</a:t>
            </a:fld>
            <a:endParaRPr/>
          </a:p>
        </p:txBody>
      </p:sp>
    </p:spTree>
    <p:extLst>
      <p:ext uri="{BB962C8B-B14F-4D97-AF65-F5344CB8AC3E}">
        <p14:creationId xmlns:p14="http://schemas.microsoft.com/office/powerpoint/2010/main" val="30353160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E83F883F-4937-441D-A989-FD0177CCCEC2}" type="slidenum">
              <a:rPr smtClean="0"/>
              <a:pPr/>
              <a:t>‹#›</a:t>
            </a:fld>
            <a:endParaRPr/>
          </a:p>
        </p:txBody>
      </p:sp>
    </p:spTree>
    <p:extLst>
      <p:ext uri="{BB962C8B-B14F-4D97-AF65-F5344CB8AC3E}">
        <p14:creationId xmlns:p14="http://schemas.microsoft.com/office/powerpoint/2010/main" val="27619727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3A854A0E-85EE-402C-9203-AB2F862D856F}" type="slidenum">
              <a:rPr smtClean="0"/>
              <a:pPr/>
              <a:t>‹#›</a:t>
            </a:fld>
            <a:endParaRPr/>
          </a:p>
        </p:txBody>
      </p:sp>
    </p:spTree>
    <p:extLst>
      <p:ext uri="{BB962C8B-B14F-4D97-AF65-F5344CB8AC3E}">
        <p14:creationId xmlns:p14="http://schemas.microsoft.com/office/powerpoint/2010/main" val="26104761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London EC1V 0AT</a:t>
              </a:r>
              <a:endParaRPr lang="en-US" sz="1100" kern="0" spc="20">
                <a:solidFill>
                  <a:srgbClr val="65757D"/>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F +44 [0]20 7253 9911</a:t>
              </a:r>
              <a:endParaRPr lang="en-US" sz="1100" kern="0" spc="20">
                <a:solidFill>
                  <a:srgbClr val="65757D"/>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www.populus.co.uk</a:t>
              </a:r>
              <a:endParaRPr lang="en-US" sz="1100" kern="0" spc="30">
                <a:solidFill>
                  <a:srgbClr val="65757D"/>
                </a:solidFill>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A4028D16-1E04-43B7-B8F4-913A6997BD7B}" type="slidenum">
              <a:rPr smtClean="0"/>
              <a:pPr/>
              <a:t>‹#›</a:t>
            </a:fld>
            <a:endParaRPr/>
          </a:p>
        </p:txBody>
      </p:sp>
    </p:spTree>
    <p:extLst>
      <p:ext uri="{BB962C8B-B14F-4D97-AF65-F5344CB8AC3E}">
        <p14:creationId xmlns:p14="http://schemas.microsoft.com/office/powerpoint/2010/main" val="3816484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F3BD4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F3BD48"/>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F3007FCB-09FE-41DE-ABCD-1305DD2BDA5A}" type="slidenum">
              <a:t>‹#›</a:t>
            </a:fld>
            <a:endParaRPr lang="en-US"/>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26959719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9AD4E454-5514-4285-B4E7-62E8152C82B1}" type="slidenum">
              <a:rPr smtClean="0"/>
              <a:pPr/>
              <a:t>‹#›</a:t>
            </a:fld>
            <a:endParaRPr/>
          </a:p>
        </p:txBody>
      </p:sp>
    </p:spTree>
    <p:extLst>
      <p:ext uri="{BB962C8B-B14F-4D97-AF65-F5344CB8AC3E}">
        <p14:creationId xmlns:p14="http://schemas.microsoft.com/office/powerpoint/2010/main" val="25901173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E43D30"/>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40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Tree>
    <p:extLst>
      <p:ext uri="{BB962C8B-B14F-4D97-AF65-F5344CB8AC3E}">
        <p14:creationId xmlns:p14="http://schemas.microsoft.com/office/powerpoint/2010/main" val="9128936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Title with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Picture Placeholder 5"/>
          <p:cNvSpPr txBox="1">
            <a:spLocks noGrp="1"/>
          </p:cNvSpPr>
          <p:nvPr>
            <p:ph type="pic" idx="4294967295"/>
          </p:nvPr>
        </p:nvSpPr>
        <p:spPr>
          <a:xfrm>
            <a:off x="8261933" y="194099"/>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8" name="TextBox 1"/>
          <p:cNvSpPr txBox="1"/>
          <p:nvPr/>
        </p:nvSpPr>
        <p:spPr>
          <a:xfrm>
            <a:off x="493035" y="2349230"/>
            <a:ext cx="6285457" cy="46166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endParaRPr lang="en-US" sz="2400" kern="0">
              <a:solidFill>
                <a:srgbClr val="FFFFFF"/>
              </a:solidFill>
              <a:latin typeface="Garamond"/>
              <a:ea typeface="ＭＳ Ｐゴシック"/>
              <a:cs typeface="ＭＳ Ｐゴシック"/>
            </a:endParaRPr>
          </a:p>
        </p:txBody>
      </p:sp>
    </p:spTree>
    <p:extLst>
      <p:ext uri="{BB962C8B-B14F-4D97-AF65-F5344CB8AC3E}">
        <p14:creationId xmlns:p14="http://schemas.microsoft.com/office/powerpoint/2010/main" val="22804342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2_Cover 1 (no client logo)">
    <p:bg>
      <p:bgPr>
        <a:solidFill>
          <a:srgbClr val="65BAAF"/>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 </a:t>
            </a:r>
          </a:p>
        </p:txBody>
      </p:sp>
    </p:spTree>
    <p:extLst>
      <p:ext uri="{BB962C8B-B14F-4D97-AF65-F5344CB8AC3E}">
        <p14:creationId xmlns:p14="http://schemas.microsoft.com/office/powerpoint/2010/main" val="3398572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1_Cover 1 (no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8493431" y="281406"/>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a:t>
            </a:r>
          </a:p>
        </p:txBody>
      </p:sp>
    </p:spTree>
    <p:extLst>
      <p:ext uri="{BB962C8B-B14F-4D97-AF65-F5344CB8AC3E}">
        <p14:creationId xmlns:p14="http://schemas.microsoft.com/office/powerpoint/2010/main" val="28669915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lour splash 1">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latin typeface="Georgia" pitchFamily="18"/>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6D16B669-76C4-4375-B594-7BA289AF3A2B}"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F3BD48"/>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7"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800" kern="0">
                <a:solidFill>
                  <a:srgbClr val="FFFFFF"/>
                </a:solidFill>
                <a:latin typeface="Georgia"/>
                <a:ea typeface="ＭＳ Ｐゴシック"/>
                <a:cs typeface="Georgia"/>
              </a:rPr>
              <a:t>Title</a:t>
            </a:r>
          </a:p>
        </p:txBody>
      </p:sp>
      <p:cxnSp>
        <p:nvCxnSpPr>
          <p:cNvPr id="8" name="Straight Connector 14"/>
          <p:cNvCxnSpPr/>
          <p:nvPr/>
        </p:nvCxnSpPr>
        <p:spPr>
          <a:xfrm>
            <a:off x="600971" y="1066803"/>
            <a:ext cx="881061" cy="0"/>
          </a:xfrm>
          <a:prstGeom prst="straightConnector1">
            <a:avLst/>
          </a:prstGeom>
          <a:noFill/>
          <a:ln w="19046" cap="flat">
            <a:solidFill>
              <a:srgbClr val="E33C30"/>
            </a:solidFill>
            <a:prstDash val="solid"/>
            <a:miter/>
          </a:ln>
        </p:spPr>
      </p:cxnSp>
      <p:sp>
        <p:nvSpPr>
          <p:cNvPr id="9"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0"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3384C69B-45CC-4350-9721-9481F86D06EA}" type="slidenum">
              <a:rPr lang="en-US" sz="1000" kern="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kern="0">
              <a:solidFill>
                <a:srgbClr val="FFFFFF"/>
              </a:solidFill>
              <a:latin typeface="Calibri Light"/>
              <a:ea typeface="ＭＳ Ｐゴシック"/>
              <a:cs typeface="ＭＳ Ｐゴシック"/>
            </a:endParaRPr>
          </a:p>
        </p:txBody>
      </p:sp>
      <p:pic>
        <p:nvPicPr>
          <p:cNvPr id="11"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2"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082509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lour splash 2">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EAE96006-7111-40E6-B7E6-C47FF137EB74}"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65BAA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9"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B2DFCFF9-A7D3-4CF2-81AD-37295A9B85A5}" type="slidenum">
              <a:rPr lang="en-US" sz="1000" kern="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kern="0">
              <a:solidFill>
                <a:srgbClr val="FFFFFF"/>
              </a:solidFill>
              <a:latin typeface="Calibri Light"/>
              <a:ea typeface="ＭＳ Ｐゴシック"/>
              <a:cs typeface="ＭＳ Ｐゴシック"/>
            </a:endParaRPr>
          </a:p>
        </p:txBody>
      </p:sp>
      <p:pic>
        <p:nvPicPr>
          <p:cNvPr id="10" name="Picture 17"/>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1"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91790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olour splash 3">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33EABD2F-F606-44D0-8F8C-EFC09F08A8A2}"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E33C30"/>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800" kern="0">
                <a:solidFill>
                  <a:srgbClr val="FFFFFF"/>
                </a:solidFill>
                <a:latin typeface="Georgia"/>
                <a:ea typeface="ＭＳ Ｐゴシック"/>
                <a:cs typeface="Georgia"/>
              </a:rPr>
              <a:t>Title</a:t>
            </a:r>
          </a:p>
        </p:txBody>
      </p:sp>
      <p:sp>
        <p:nvSpPr>
          <p:cNvPr id="9"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
        <p:nvSpPr>
          <p:cNvPr id="10"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1"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BCE7D819-2B9B-46B8-AD20-695C5443446F}" type="slidenum">
              <a:rPr lang="en-US" sz="1000" kern="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kern="0">
              <a:solidFill>
                <a:srgbClr val="FFFFFF"/>
              </a:solidFill>
              <a:latin typeface="Calibri Light"/>
              <a:ea typeface="ＭＳ Ｐゴシック"/>
              <a:cs typeface="ＭＳ Ｐゴシック"/>
            </a:endParaRPr>
          </a:p>
        </p:txBody>
      </p:sp>
      <p:pic>
        <p:nvPicPr>
          <p:cNvPr id="12"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Tree>
    <p:extLst>
      <p:ext uri="{BB962C8B-B14F-4D97-AF65-F5344CB8AC3E}">
        <p14:creationId xmlns:p14="http://schemas.microsoft.com/office/powerpoint/2010/main" val="17872262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ext &amp; Chart">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Text and Chart</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r>
              <a:t> </a:t>
            </a:r>
            <a:fld id="{3131BA0A-3C48-4F52-923B-970FD58B221C}" type="slidenum">
              <a:rPr smtClean="0"/>
              <a:pPr/>
              <a:t>‹#›</a:t>
            </a:fld>
            <a:endParaRPr/>
          </a:p>
        </p:txBody>
      </p:sp>
      <p:sp>
        <p:nvSpPr>
          <p:cNvPr id="6" name="Chart Placeholder 14"/>
          <p:cNvSpPr txBox="1">
            <a:spLocks noGrp="1"/>
          </p:cNvSpPr>
          <p:nvPr>
            <p:ph type="chart" idx="4294967295"/>
          </p:nvPr>
        </p:nvSpPr>
        <p:spPr>
          <a:xfrm>
            <a:off x="2111377" y="1650437"/>
            <a:ext cx="5683252" cy="4002657"/>
          </a:xfrm>
        </p:spPr>
        <p:txBody>
          <a:bodyPr/>
          <a:lstStyle>
            <a:lvl1pPr>
              <a:defRPr/>
            </a:lvl1pPr>
          </a:lstStyle>
          <a:p>
            <a:pPr lvl="0"/>
            <a:r>
              <a:rPr lang="en-US"/>
              <a:t>Click icon to add chart</a:t>
            </a:r>
          </a:p>
        </p:txBody>
      </p:sp>
    </p:spTree>
    <p:extLst>
      <p:ext uri="{BB962C8B-B14F-4D97-AF65-F5344CB8AC3E}">
        <p14:creationId xmlns:p14="http://schemas.microsoft.com/office/powerpoint/2010/main" val="2008245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4_Title &amp; subtitle only">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sp>
        <p:nvSpPr>
          <p:cNvPr id="6"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7802BF30-E9A1-44AB-85C7-E94792A003E2}" type="slidenum">
              <a:rPr smtClean="0"/>
              <a:pPr/>
              <a:t>‹#›</a:t>
            </a:fld>
            <a:endParaRPr/>
          </a:p>
        </p:txBody>
      </p:sp>
    </p:spTree>
    <p:extLst>
      <p:ext uri="{BB962C8B-B14F-4D97-AF65-F5344CB8AC3E}">
        <p14:creationId xmlns:p14="http://schemas.microsoft.com/office/powerpoint/2010/main" val="2598668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3646A"/>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3B245D98-9658-4B6C-B19D-37C8D38B3310}" type="slidenum">
              <a:t>‹#›</a:t>
            </a:fld>
            <a:endParaRPr lang="en-US"/>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22881237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solidFill>
                  <a:srgbClr val="2F2824"/>
                </a:solidFill>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9E0951DB-43D2-4E0E-8055-0FF71D4FE496}" type="slidenum">
              <a:rPr smtClean="0"/>
              <a:pPr/>
              <a:t>‹#›</a:t>
            </a:fld>
            <a:endParaRPr/>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9652699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ECA905D8-7CC7-4CFD-993C-CEF3C09F7A61}"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solidFill>
                  <a:srgbClr val="2F2824"/>
                </a:solidFill>
              </a:defRPr>
            </a:lvl1pPr>
            <a:lvl2pPr>
              <a:defRPr>
                <a:solidFill>
                  <a:srgbClr val="2F2824"/>
                </a:solidFill>
              </a:defRPr>
            </a:lvl2pPr>
            <a:lvl3pPr>
              <a:defRPr>
                <a:solidFill>
                  <a:srgbClr val="2F2824"/>
                </a:solidFill>
              </a:defRPr>
            </a:lvl3pPr>
            <a:lvl4pPr>
              <a:defRPr>
                <a:solidFill>
                  <a:srgbClr val="2F2824"/>
                </a:solidFill>
              </a:defRPr>
            </a:lvl4pPr>
            <a:lvl5pPr>
              <a:defRPr>
                <a:solidFill>
                  <a:srgbClr val="2F282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8"/>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7669043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7001D209-58C8-4201-8DBA-AA0BD50E1F28}" type="slidenum">
              <a:rPr smtClean="0"/>
              <a:pPr/>
              <a:t>‹#›</a:t>
            </a:fld>
            <a:endParaRPr/>
          </a:p>
        </p:txBody>
      </p:sp>
      <p:sp>
        <p:nvSpPr>
          <p:cNvPr id="5"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40826488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Pull quote &amp; text">
    <p:spTree>
      <p:nvGrpSpPr>
        <p:cNvPr id="1" name=""/>
        <p:cNvGrpSpPr/>
        <p:nvPr/>
      </p:nvGrpSpPr>
      <p:grpSpPr>
        <a:xfrm>
          <a:off x="0" y="0"/>
          <a:ext cx="0" cy="0"/>
          <a:chOff x="0" y="0"/>
          <a:chExt cx="0" cy="0"/>
        </a:xfrm>
      </p:grpSpPr>
      <p:sp>
        <p:nvSpPr>
          <p:cNvPr id="2" name="Text Placeholder 13"/>
          <p:cNvSpPr txBox="1">
            <a:spLocks noGrp="1"/>
          </p:cNvSpPr>
          <p:nvPr>
            <p:ph type="body" idx="4294967295"/>
          </p:nvPr>
        </p:nvSpPr>
        <p:spPr>
          <a:xfrm>
            <a:off x="533406"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55867F16-6680-4355-B80B-DC1BC472BB0B}" type="slidenum">
              <a:rPr smtClean="0"/>
              <a:pPr/>
              <a:t>‹#›</a:t>
            </a:fld>
            <a:endParaRPr/>
          </a:p>
        </p:txBody>
      </p: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5"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6"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7"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Tree>
    <p:extLst>
      <p:ext uri="{BB962C8B-B14F-4D97-AF65-F5344CB8AC3E}">
        <p14:creationId xmlns:p14="http://schemas.microsoft.com/office/powerpoint/2010/main" val="18026891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3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E33C30"/>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3A752DCF-7B39-4017-A8B1-1BAD9D7790C2}"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15"/>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2536493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2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5BAA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65BAAF"/>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0D9CF5E4-BD88-4850-AE98-BE5A78F555DF}"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1623660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1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F3BD48"/>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F3BD48"/>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02B53C8D-7A38-4E5D-9647-E492D5867129}"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18579223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3646A"/>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CFC0A26F-D4EA-4531-A58B-3D83D264E330}"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34619000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E43D30"/>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76225"/>
            <a:chOff x="593729" y="3962396"/>
            <a:chExt cx="2309270" cy="1576225"/>
          </a:xfrm>
        </p:grpSpPr>
        <p:sp>
          <p:nvSpPr>
            <p:cNvPr id="3" name="TextBox 3"/>
            <p:cNvSpPr txBox="1"/>
            <p:nvPr/>
          </p:nvSpPr>
          <p:spPr>
            <a:xfrm>
              <a:off x="593729" y="3962396"/>
              <a:ext cx="2297109" cy="641652"/>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55444"/>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55444"/>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r>
              <a:t> </a:t>
            </a:r>
            <a:fld id="{F5F665EC-9C65-42EE-B8FE-C9780EA6BA01}" type="slidenum">
              <a:rPr smtClean="0"/>
              <a:pPr/>
              <a:t>‹#›</a:t>
            </a:fld>
            <a:endParaRPr/>
          </a:p>
        </p:txBody>
      </p:sp>
    </p:spTree>
    <p:extLst>
      <p:ext uri="{BB962C8B-B14F-4D97-AF65-F5344CB8AC3E}">
        <p14:creationId xmlns:p14="http://schemas.microsoft.com/office/powerpoint/2010/main" val="17917156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C588F167-77FF-44DE-8084-1BC37CF59353}" type="slidenum">
              <a:rPr smtClean="0"/>
              <a:pPr/>
              <a:t>‹#›</a:t>
            </a:fld>
            <a:endParaRPr/>
          </a:p>
        </p:txBody>
      </p:sp>
    </p:spTree>
    <p:extLst>
      <p:ext uri="{BB962C8B-B14F-4D97-AF65-F5344CB8AC3E}">
        <p14:creationId xmlns:p14="http://schemas.microsoft.com/office/powerpoint/2010/main" val="19481955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E43D30"/>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76225"/>
            <a:chOff x="593729" y="3962396"/>
            <a:chExt cx="2309270" cy="1576225"/>
          </a:xfrm>
        </p:grpSpPr>
        <p:sp>
          <p:nvSpPr>
            <p:cNvPr id="3" name="TextBox 3"/>
            <p:cNvSpPr txBox="1"/>
            <p:nvPr/>
          </p:nvSpPr>
          <p:spPr>
            <a:xfrm>
              <a:off x="593729" y="3962396"/>
              <a:ext cx="2297109" cy="641652"/>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Northburgh House</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10 Northburgh Street</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London EC1V 0AT</a:t>
              </a:r>
              <a:endParaRPr lang="en-US" sz="1100" b="0" i="0" u="none" strike="noStrike" kern="0" cap="none" spc="20" baseline="0">
                <a:solidFill>
                  <a:srgbClr val="FFFFFF"/>
                </a:solidFill>
                <a:uFillTx/>
                <a:latin typeface="Calibri Light"/>
                <a:cs typeface="Calibri"/>
              </a:endParaRPr>
            </a:p>
          </p:txBody>
        </p:sp>
        <p:sp>
          <p:nvSpPr>
            <p:cNvPr id="4" name="TextBox 4"/>
            <p:cNvSpPr txBox="1"/>
            <p:nvPr/>
          </p:nvSpPr>
          <p:spPr>
            <a:xfrm>
              <a:off x="605890" y="4622804"/>
              <a:ext cx="2297109" cy="455444"/>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T +44 [0]20 7253 9900</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F +44 [0]20 7253 9911</a:t>
              </a:r>
              <a:endParaRPr lang="en-US" sz="1100" b="0" i="0" u="none" strike="noStrike" kern="0" cap="none" spc="20" baseline="0">
                <a:solidFill>
                  <a:srgbClr val="FFFFFF"/>
                </a:solidFill>
                <a:uFillTx/>
                <a:latin typeface="Calibri Light"/>
                <a:cs typeface="Calibri"/>
              </a:endParaRPr>
            </a:p>
          </p:txBody>
        </p:sp>
        <p:sp>
          <p:nvSpPr>
            <p:cNvPr id="5" name="TextBox 5"/>
            <p:cNvSpPr txBox="1"/>
            <p:nvPr/>
          </p:nvSpPr>
          <p:spPr>
            <a:xfrm>
              <a:off x="605890" y="5083177"/>
              <a:ext cx="2297109" cy="455444"/>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info@populus.co.uk</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www.populus.co.uk</a:t>
              </a:r>
              <a:endParaRPr lang="en-US" sz="1100" b="0" i="0" u="none" strike="noStrike" kern="0" cap="none" spc="30" baseline="0">
                <a:solidFill>
                  <a:srgbClr val="FFFFFF"/>
                </a:solidFill>
                <a:uFillTx/>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pPr lvl="0"/>
            <a:r>
              <a:rPr lang="en-US"/>
              <a:t> </a:t>
            </a:r>
            <a:fld id="{7513A854-C09C-408A-8441-60E6BC7E544D}" type="slidenum">
              <a:t>‹#›</a:t>
            </a:fld>
            <a:endParaRPr lang="en-US"/>
          </a:p>
        </p:txBody>
      </p:sp>
    </p:spTree>
    <p:extLst>
      <p:ext uri="{BB962C8B-B14F-4D97-AF65-F5344CB8AC3E}">
        <p14:creationId xmlns:p14="http://schemas.microsoft.com/office/powerpoint/2010/main" val="1348837447"/>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44546A"/>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kern="0">
              <a:solidFill>
                <a:srgbClr val="FFFFFF"/>
              </a:solidFill>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44546A"/>
              </a:buClr>
              <a:buSzPct val="100000"/>
              <a:buFont typeface="Calibri Light"/>
              <a:buAutoNum type="arabicPeriod"/>
              <a:defRPr sz="1000">
                <a:solidFill>
                  <a:srgbClr val="3B3838"/>
                </a:solidFill>
              </a:defRPr>
            </a:lvl1pPr>
            <a:lvl2pPr lvl="0" indent="-182880">
              <a:lnSpc>
                <a:spcPts val="1000"/>
              </a:lnSpc>
              <a:spcBef>
                <a:spcPts val="0"/>
              </a:spcBef>
              <a:buClr>
                <a:srgbClr val="44546A"/>
              </a:buClr>
              <a:buSzPct val="100000"/>
              <a:buFont typeface="Calibri Light"/>
              <a:buAutoNum type="arabicPeriod"/>
              <a:defRPr lang="en-GB" sz="1000" b="0">
                <a:solidFill>
                  <a:srgbClr val="3B3838"/>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44546A"/>
                </a:solidFill>
              </a:defRPr>
            </a:lvl1pPr>
            <a:lvl2pPr>
              <a:defRPr sz="2400">
                <a:solidFill>
                  <a:srgbClr val="767171"/>
                </a:solidFill>
                <a:latin typeface="Calibri Light" pitchFamily="34"/>
              </a:defRPr>
            </a:lvl2pPr>
            <a:lvl3pPr>
              <a:defRPr>
                <a:solidFill>
                  <a:srgbClr val="767171"/>
                </a:solidFill>
              </a:defRPr>
            </a:lvl3pPr>
            <a:lvl4pPr>
              <a:buClr>
                <a:srgbClr val="44546A"/>
              </a:buClr>
              <a:defRPr>
                <a:solidFill>
                  <a:srgbClr val="767171"/>
                </a:solidFill>
              </a:defRPr>
            </a:lvl4pPr>
            <a:lvl5pPr>
              <a:buClr>
                <a:srgbClr val="44546A"/>
              </a:buClr>
              <a:defRPr>
                <a:solidFill>
                  <a:srgbClr val="76717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a:defRPr>
            </a:lvl1pPr>
          </a:lstStyle>
          <a:p>
            <a:r>
              <a:t> </a:t>
            </a:r>
            <a:fld id="{7E5085E7-1E93-47A1-B430-D2356E1F2E81}"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23454739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E43D30"/>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40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Tree>
    <p:extLst>
      <p:ext uri="{BB962C8B-B14F-4D97-AF65-F5344CB8AC3E}">
        <p14:creationId xmlns:p14="http://schemas.microsoft.com/office/powerpoint/2010/main" val="1914966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Title with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Picture Placeholder 5"/>
          <p:cNvSpPr txBox="1">
            <a:spLocks noGrp="1"/>
          </p:cNvSpPr>
          <p:nvPr>
            <p:ph type="pic" idx="4294967295"/>
          </p:nvPr>
        </p:nvSpPr>
        <p:spPr>
          <a:xfrm>
            <a:off x="8261933" y="194099"/>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8" name="TextBox 1"/>
          <p:cNvSpPr txBox="1"/>
          <p:nvPr/>
        </p:nvSpPr>
        <p:spPr>
          <a:xfrm>
            <a:off x="493035" y="2349230"/>
            <a:ext cx="6285457" cy="46166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endParaRPr lang="en-US" sz="2400" kern="0">
              <a:solidFill>
                <a:srgbClr val="FFFFFF"/>
              </a:solidFill>
              <a:latin typeface="Garamond"/>
              <a:ea typeface="ＭＳ Ｐゴシック"/>
              <a:cs typeface="ＭＳ Ｐゴシック"/>
            </a:endParaRPr>
          </a:p>
        </p:txBody>
      </p:sp>
    </p:spTree>
    <p:extLst>
      <p:ext uri="{BB962C8B-B14F-4D97-AF65-F5344CB8AC3E}">
        <p14:creationId xmlns:p14="http://schemas.microsoft.com/office/powerpoint/2010/main" val="16178188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2_Cover 1 (no client logo)">
    <p:bg>
      <p:bgPr>
        <a:solidFill>
          <a:srgbClr val="65BAAF"/>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 </a:t>
            </a:r>
          </a:p>
        </p:txBody>
      </p:sp>
    </p:spTree>
    <p:extLst>
      <p:ext uri="{BB962C8B-B14F-4D97-AF65-F5344CB8AC3E}">
        <p14:creationId xmlns:p14="http://schemas.microsoft.com/office/powerpoint/2010/main" val="39328381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1_Cover 1 (no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8493431" y="281406"/>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a:t>
            </a:r>
          </a:p>
        </p:txBody>
      </p:sp>
    </p:spTree>
    <p:extLst>
      <p:ext uri="{BB962C8B-B14F-4D97-AF65-F5344CB8AC3E}">
        <p14:creationId xmlns:p14="http://schemas.microsoft.com/office/powerpoint/2010/main" val="3022321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lour splash 1">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latin typeface="Georgia" pitchFamily="18"/>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0496CD84-6D1F-4605-836B-6DCC0CC961E1}"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F3BD48"/>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7"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800" kern="0">
                <a:solidFill>
                  <a:srgbClr val="FFFFFF"/>
                </a:solidFill>
                <a:latin typeface="Georgia"/>
                <a:ea typeface="ＭＳ Ｐゴシック"/>
                <a:cs typeface="Georgia"/>
              </a:rPr>
              <a:t>Title</a:t>
            </a:r>
          </a:p>
        </p:txBody>
      </p:sp>
      <p:cxnSp>
        <p:nvCxnSpPr>
          <p:cNvPr id="8" name="Straight Connector 14"/>
          <p:cNvCxnSpPr/>
          <p:nvPr/>
        </p:nvCxnSpPr>
        <p:spPr>
          <a:xfrm>
            <a:off x="600971" y="1066803"/>
            <a:ext cx="881061" cy="0"/>
          </a:xfrm>
          <a:prstGeom prst="straightConnector1">
            <a:avLst/>
          </a:prstGeom>
          <a:noFill/>
          <a:ln w="19046" cap="flat">
            <a:solidFill>
              <a:srgbClr val="E33C30"/>
            </a:solidFill>
            <a:prstDash val="solid"/>
            <a:miter/>
          </a:ln>
        </p:spPr>
      </p:cxnSp>
      <p:sp>
        <p:nvSpPr>
          <p:cNvPr id="9"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0"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7CB0E16C-3676-45ED-844C-729FB4EF40C5}" type="slidenum">
              <a:rPr lang="en-US" sz="1000" kern="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kern="0">
              <a:solidFill>
                <a:srgbClr val="FFFFFF"/>
              </a:solidFill>
              <a:latin typeface="Calibri Light"/>
              <a:ea typeface="ＭＳ Ｐゴシック"/>
              <a:cs typeface="ＭＳ Ｐゴシック"/>
            </a:endParaRPr>
          </a:p>
        </p:txBody>
      </p:sp>
      <p:pic>
        <p:nvPicPr>
          <p:cNvPr id="11"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2"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34360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olour splash 2">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BE91C7EB-F7BD-4A22-8CE6-0ACFEF980BC4}"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65BAA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9"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F4C5FED2-A283-48AE-9F9E-0ADB1EED801A}" type="slidenum">
              <a:rPr lang="en-US" sz="1000" kern="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kern="0">
              <a:solidFill>
                <a:srgbClr val="FFFFFF"/>
              </a:solidFill>
              <a:latin typeface="Calibri Light"/>
              <a:ea typeface="ＭＳ Ｐゴシック"/>
              <a:cs typeface="ＭＳ Ｐゴシック"/>
            </a:endParaRPr>
          </a:p>
        </p:txBody>
      </p:sp>
      <p:pic>
        <p:nvPicPr>
          <p:cNvPr id="10" name="Picture 17"/>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1"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81372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lour splash 3">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9F69FAB7-EA1F-4F91-9304-A908ABFDE673}" type="slidenum">
              <a:rPr smtClean="0"/>
              <a:pPr/>
              <a:t>‹#›</a:t>
            </a:fld>
            <a:endParaRPr/>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E33C30"/>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800" kern="0">
                <a:solidFill>
                  <a:srgbClr val="FFFFFF"/>
                </a:solidFill>
                <a:latin typeface="Georgia"/>
                <a:ea typeface="ＭＳ Ｐゴシック"/>
                <a:cs typeface="Georgia"/>
              </a:rPr>
              <a:t>Title</a:t>
            </a:r>
          </a:p>
        </p:txBody>
      </p:sp>
      <p:sp>
        <p:nvSpPr>
          <p:cNvPr id="9"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
        <p:nvSpPr>
          <p:cNvPr id="10"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1"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CA9AF8A1-8D21-490D-A862-1309446470DF}" type="slidenum">
              <a:rPr lang="en-US" sz="1000" kern="0" smtClean="0">
                <a:solidFill>
                  <a:srgbClr val="FFFFFF"/>
                </a:solidFill>
                <a:latin typeface="Calibri Light"/>
                <a:ea typeface="ＭＳ Ｐゴシック"/>
                <a:cs typeface="ＭＳ Ｐゴシック"/>
              </a:rPr>
              <a:pPr defTabSz="457200">
                <a:defRPr sz="1800" b="0" i="0" u="none" strike="noStrike" kern="0" cap="none" spc="0" baseline="0">
                  <a:solidFill>
                    <a:srgbClr val="000000"/>
                  </a:solidFill>
                  <a:uFillTx/>
                </a:defRPr>
              </a:pPr>
              <a:t>‹#›</a:t>
            </a:fld>
            <a:endParaRPr lang="en-US" sz="1000" kern="0">
              <a:solidFill>
                <a:srgbClr val="FFFFFF"/>
              </a:solidFill>
              <a:latin typeface="Calibri Light"/>
              <a:ea typeface="ＭＳ Ｐゴシック"/>
              <a:cs typeface="ＭＳ Ｐゴシック"/>
            </a:endParaRPr>
          </a:p>
        </p:txBody>
      </p:sp>
      <p:pic>
        <p:nvPicPr>
          <p:cNvPr id="12"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Tree>
    <p:extLst>
      <p:ext uri="{BB962C8B-B14F-4D97-AF65-F5344CB8AC3E}">
        <p14:creationId xmlns:p14="http://schemas.microsoft.com/office/powerpoint/2010/main" val="12774727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ext &amp; Chart">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Text and Chart</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r>
              <a:t> </a:t>
            </a:r>
            <a:fld id="{B6AEC0EB-A960-46CC-B83C-2321869BF1A7}" type="slidenum">
              <a:rPr smtClean="0"/>
              <a:pPr/>
              <a:t>‹#›</a:t>
            </a:fld>
            <a:endParaRPr/>
          </a:p>
        </p:txBody>
      </p:sp>
      <p:sp>
        <p:nvSpPr>
          <p:cNvPr id="6" name="Chart Placeholder 14"/>
          <p:cNvSpPr txBox="1">
            <a:spLocks noGrp="1"/>
          </p:cNvSpPr>
          <p:nvPr>
            <p:ph type="chart" idx="4294967295"/>
          </p:nvPr>
        </p:nvSpPr>
        <p:spPr>
          <a:xfrm>
            <a:off x="2111377" y="1650437"/>
            <a:ext cx="5683252" cy="4002657"/>
          </a:xfrm>
        </p:spPr>
        <p:txBody>
          <a:bodyPr/>
          <a:lstStyle>
            <a:lvl1pPr>
              <a:defRPr/>
            </a:lvl1pPr>
          </a:lstStyle>
          <a:p>
            <a:pPr lvl="0"/>
            <a:r>
              <a:rPr lang="en-US"/>
              <a:t>Click icon to add chart</a:t>
            </a:r>
          </a:p>
        </p:txBody>
      </p:sp>
    </p:spTree>
    <p:extLst>
      <p:ext uri="{BB962C8B-B14F-4D97-AF65-F5344CB8AC3E}">
        <p14:creationId xmlns:p14="http://schemas.microsoft.com/office/powerpoint/2010/main" val="41046941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_Title &amp; subtitle only">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sp>
        <p:nvSpPr>
          <p:cNvPr id="6"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2E5B7617-0FB1-4341-BAB4-A8F26981497A}" type="slidenum">
              <a:rPr smtClean="0"/>
              <a:pPr/>
              <a:t>‹#›</a:t>
            </a:fld>
            <a:endParaRPr/>
          </a:p>
        </p:txBody>
      </p:sp>
    </p:spTree>
    <p:extLst>
      <p:ext uri="{BB962C8B-B14F-4D97-AF65-F5344CB8AC3E}">
        <p14:creationId xmlns:p14="http://schemas.microsoft.com/office/powerpoint/2010/main" val="2340887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7C0AEDD3-E2FB-477E-A360-A38733A6DD22}" type="slidenum">
              <a:t>‹#›</a:t>
            </a:fld>
            <a:endParaRPr lang="en-US"/>
          </a:p>
        </p:txBody>
      </p:sp>
    </p:spTree>
    <p:extLst>
      <p:ext uri="{BB962C8B-B14F-4D97-AF65-F5344CB8AC3E}">
        <p14:creationId xmlns:p14="http://schemas.microsoft.com/office/powerpoint/2010/main" val="6176761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solidFill>
                  <a:srgbClr val="2F2824"/>
                </a:solidFill>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92566E2F-C91A-4DAE-A233-2B3779025B69}" type="slidenum">
              <a:rPr smtClean="0"/>
              <a:pPr/>
              <a:t>‹#›</a:t>
            </a:fld>
            <a:endParaRPr/>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41117302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997958E3-922E-474C-929D-760496DDC10F}"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solidFill>
                  <a:srgbClr val="2F2824"/>
                </a:solidFill>
              </a:defRPr>
            </a:lvl1pPr>
            <a:lvl2pPr>
              <a:defRPr>
                <a:solidFill>
                  <a:srgbClr val="2F2824"/>
                </a:solidFill>
              </a:defRPr>
            </a:lvl2pPr>
            <a:lvl3pPr>
              <a:defRPr>
                <a:solidFill>
                  <a:srgbClr val="2F2824"/>
                </a:solidFill>
              </a:defRPr>
            </a:lvl3pPr>
            <a:lvl4pPr>
              <a:defRPr>
                <a:solidFill>
                  <a:srgbClr val="2F2824"/>
                </a:solidFill>
              </a:defRPr>
            </a:lvl4pPr>
            <a:lvl5pPr>
              <a:defRPr>
                <a:solidFill>
                  <a:srgbClr val="2F282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cxnSp>
        <p:nvCxnSpPr>
          <p:cNvPr id="6" name="Straight Connector 18"/>
          <p:cNvCxnSpPr/>
          <p:nvPr/>
        </p:nvCxnSpPr>
        <p:spPr>
          <a:xfrm>
            <a:off x="600971" y="1066803"/>
            <a:ext cx="881061" cy="0"/>
          </a:xfrm>
          <a:prstGeom prst="straightConnector1">
            <a:avLst/>
          </a:prstGeom>
          <a:noFill/>
          <a:ln w="19046" cap="flat">
            <a:solidFill>
              <a:srgbClr val="E33C30"/>
            </a:solidFill>
            <a:prstDash val="solid"/>
            <a:miter/>
          </a:ln>
        </p:spPr>
      </p:cxnSp>
      <p:sp>
        <p:nvSpPr>
          <p:cNvPr id="7"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7002248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F2D3F1A9-F635-4193-8668-1F163F7C649E}" type="slidenum">
              <a:rPr smtClean="0"/>
              <a:pPr/>
              <a:t>‹#›</a:t>
            </a:fld>
            <a:endParaRPr/>
          </a:p>
        </p:txBody>
      </p:sp>
      <p:sp>
        <p:nvSpPr>
          <p:cNvPr id="5"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503827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_Pull quote &amp; text">
    <p:spTree>
      <p:nvGrpSpPr>
        <p:cNvPr id="1" name=""/>
        <p:cNvGrpSpPr/>
        <p:nvPr/>
      </p:nvGrpSpPr>
      <p:grpSpPr>
        <a:xfrm>
          <a:off x="0" y="0"/>
          <a:ext cx="0" cy="0"/>
          <a:chOff x="0" y="0"/>
          <a:chExt cx="0" cy="0"/>
        </a:xfrm>
      </p:grpSpPr>
      <p:sp>
        <p:nvSpPr>
          <p:cNvPr id="2" name="Text Placeholder 13"/>
          <p:cNvSpPr txBox="1">
            <a:spLocks noGrp="1"/>
          </p:cNvSpPr>
          <p:nvPr>
            <p:ph type="body" idx="4294967295"/>
          </p:nvPr>
        </p:nvSpPr>
        <p:spPr>
          <a:xfrm>
            <a:off x="533406"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D11AFCB9-F830-4965-90D8-877033153FBE}" type="slidenum">
              <a:rPr smtClean="0"/>
              <a:pPr/>
              <a:t>‹#›</a:t>
            </a:fld>
            <a:endParaRPr/>
          </a:p>
        </p:txBody>
      </p: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5" name="Straight Connector 19"/>
          <p:cNvCxnSpPr/>
          <p:nvPr/>
        </p:nvCxnSpPr>
        <p:spPr>
          <a:xfrm>
            <a:off x="600971" y="1066803"/>
            <a:ext cx="881061" cy="0"/>
          </a:xfrm>
          <a:prstGeom prst="straightConnector1">
            <a:avLst/>
          </a:prstGeom>
          <a:noFill/>
          <a:ln w="19046" cap="flat">
            <a:solidFill>
              <a:srgbClr val="E33C30"/>
            </a:solidFill>
            <a:prstDash val="solid"/>
            <a:miter/>
          </a:ln>
        </p:spPr>
      </p:cxnSp>
      <p:sp>
        <p:nvSpPr>
          <p:cNvPr id="6"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7" name="Title 1"/>
          <p:cNvSpPr txBox="1">
            <a:spLocks noGrp="1"/>
          </p:cNvSpPr>
          <p:nvPr>
            <p:ph type="title"/>
          </p:nvPr>
        </p:nvSpPr>
        <p:spPr>
          <a:xfrm>
            <a:off x="514560" y="649443"/>
            <a:ext cx="8781842" cy="400114"/>
          </a:xfrm>
        </p:spPr>
        <p:txBody>
          <a:bodyPr anchor="b">
            <a:spAutoFit/>
          </a:bodyPr>
          <a:lstStyle>
            <a:lvl1pPr>
              <a:defRPr sz="2000" spc="0"/>
            </a:lvl1pPr>
          </a:lstStyle>
          <a:p>
            <a:pPr lvl="0"/>
            <a:r>
              <a:rPr lang="en-GB"/>
              <a:t>Title</a:t>
            </a:r>
          </a:p>
        </p:txBody>
      </p:sp>
    </p:spTree>
    <p:extLst>
      <p:ext uri="{BB962C8B-B14F-4D97-AF65-F5344CB8AC3E}">
        <p14:creationId xmlns:p14="http://schemas.microsoft.com/office/powerpoint/2010/main" val="23978241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3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E33C30"/>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323591F5-B6AC-40D4-978D-5215CC8510B9}"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15"/>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7403115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2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5BAA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65BAAF"/>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0B372778-9730-4014-94F0-369E7E5E3893}"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28603243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1_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F3BD48"/>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F3BD48"/>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694CA32D-2AD9-4A88-A184-D40D6D8E2AD9}"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29583058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647630" cy="6858000"/>
          </a:xfrm>
          <a:prstGeom prst="rect">
            <a:avLst/>
          </a:prstGeom>
          <a:solidFill>
            <a:srgbClr val="63646A"/>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4" name="Text Placeholder 13"/>
          <p:cNvSpPr txBox="1">
            <a:spLocks noGrp="1"/>
          </p:cNvSpPr>
          <p:nvPr>
            <p:ph type="body" idx="4294967295"/>
          </p:nvPr>
        </p:nvSpPr>
        <p:spPr>
          <a:xfrm>
            <a:off x="5486400" y="1828800"/>
            <a:ext cx="3922145" cy="4047225"/>
          </a:xfrm>
        </p:spPr>
        <p:txBody>
          <a:bodyPr/>
          <a:lstStyle>
            <a:lvl1pPr>
              <a:defRPr sz="2800">
                <a:solidFill>
                  <a:srgbClr val="E33C30"/>
                </a:solidFill>
                <a:latin typeface="Georgia" pitchFamily="18"/>
              </a:defRPr>
            </a:lvl1pPr>
            <a:lvl2pPr>
              <a:defRPr sz="20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8106ECF2-2550-489F-ABAF-52F64389598A}" type="slidenum">
              <a:rPr smtClean="0"/>
              <a:pPr/>
              <a:t>‹#›</a:t>
            </a:fld>
            <a:endParaRPr/>
          </a:p>
        </p:txBody>
      </p:sp>
      <p:pic>
        <p:nvPicPr>
          <p:cNvPr id="6" name="Picture 12"/>
          <p:cNvPicPr>
            <a:picLocks noChangeAspect="1"/>
          </p:cNvPicPr>
          <p:nvPr/>
        </p:nvPicPr>
        <p:blipFill>
          <a:blip r:embed="rId2"/>
          <a:stretch>
            <a:fillRect/>
          </a:stretch>
        </p:blipFill>
        <p:spPr>
          <a:xfrm>
            <a:off x="501859" y="6270507"/>
            <a:ext cx="857039" cy="526465"/>
          </a:xfrm>
          <a:prstGeom prst="rect">
            <a:avLst/>
          </a:prstGeom>
          <a:noFill/>
          <a:ln cap="flat">
            <a:noFill/>
          </a:ln>
        </p:spPr>
      </p:pic>
      <p:cxnSp>
        <p:nvCxnSpPr>
          <p:cNvPr id="7" name="Straight Connector 8"/>
          <p:cNvCxnSpPr/>
          <p:nvPr/>
        </p:nvCxnSpPr>
        <p:spPr>
          <a:xfrm>
            <a:off x="600971" y="1066803"/>
            <a:ext cx="881061" cy="0"/>
          </a:xfrm>
          <a:prstGeom prst="straightConnector1">
            <a:avLst/>
          </a:prstGeom>
          <a:noFill/>
          <a:ln w="19046" cap="flat">
            <a:solidFill>
              <a:srgbClr val="FFFFFF"/>
            </a:solidFill>
            <a:prstDash val="solid"/>
            <a:miter/>
          </a:ln>
        </p:spPr>
      </p:cxnSp>
      <p:sp>
        <p:nvSpPr>
          <p:cNvPr id="8" name="Title 1"/>
          <p:cNvSpPr txBox="1">
            <a:spLocks noGrp="1"/>
          </p:cNvSpPr>
          <p:nvPr>
            <p:ph type="title"/>
          </p:nvPr>
        </p:nvSpPr>
        <p:spPr>
          <a:xfrm>
            <a:off x="514560" y="649443"/>
            <a:ext cx="8781842" cy="400114"/>
          </a:xfrm>
        </p:spPr>
        <p:txBody>
          <a:bodyPr anchor="b">
            <a:spAutoFit/>
          </a:bodyPr>
          <a:lstStyle>
            <a:lvl1pPr>
              <a:defRPr sz="2000" spc="0">
                <a:solidFill>
                  <a:srgbClr val="FFFFFF"/>
                </a:solidFill>
              </a:defRPr>
            </a:lvl1pPr>
          </a:lstStyle>
          <a:p>
            <a:pPr lvl="0"/>
            <a:r>
              <a:rPr lang="en-GB"/>
              <a:t>Title</a:t>
            </a:r>
          </a:p>
        </p:txBody>
      </p:sp>
    </p:spTree>
    <p:extLst>
      <p:ext uri="{BB962C8B-B14F-4D97-AF65-F5344CB8AC3E}">
        <p14:creationId xmlns:p14="http://schemas.microsoft.com/office/powerpoint/2010/main" val="23181812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E43D30"/>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76225"/>
            <a:chOff x="593729" y="3962396"/>
            <a:chExt cx="2309270" cy="1576225"/>
          </a:xfrm>
        </p:grpSpPr>
        <p:sp>
          <p:nvSpPr>
            <p:cNvPr id="3" name="TextBox 3"/>
            <p:cNvSpPr txBox="1"/>
            <p:nvPr/>
          </p:nvSpPr>
          <p:spPr>
            <a:xfrm>
              <a:off x="593729" y="3962396"/>
              <a:ext cx="2297109" cy="641652"/>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55444"/>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55444"/>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86"/>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r>
              <a:t> </a:t>
            </a:r>
            <a:fld id="{83592F3F-444A-4704-BEE9-4664EF344C9E}" type="slidenum">
              <a:rPr smtClean="0"/>
              <a:pPr/>
              <a:t>‹#›</a:t>
            </a:fld>
            <a:endParaRPr/>
          </a:p>
        </p:txBody>
      </p:sp>
    </p:spTree>
    <p:extLst>
      <p:ext uri="{BB962C8B-B14F-4D97-AF65-F5344CB8AC3E}">
        <p14:creationId xmlns:p14="http://schemas.microsoft.com/office/powerpoint/2010/main" val="30114225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r>
              <a:t> </a:t>
            </a:r>
            <a:fld id="{D2BF2E5C-1167-48D8-8B90-2E95A3B3C44E}" type="slidenum">
              <a:rPr smtClean="0"/>
              <a:pPr/>
              <a:t>‹#›</a:t>
            </a:fld>
            <a:endParaRPr/>
          </a:p>
        </p:txBody>
      </p:sp>
    </p:spTree>
    <p:extLst>
      <p:ext uri="{BB962C8B-B14F-4D97-AF65-F5344CB8AC3E}">
        <p14:creationId xmlns:p14="http://schemas.microsoft.com/office/powerpoint/2010/main" val="110915471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with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Picture Placeholder 5"/>
          <p:cNvSpPr txBox="1">
            <a:spLocks noGrp="1"/>
          </p:cNvSpPr>
          <p:nvPr>
            <p:ph type="pic" idx="4294967295"/>
          </p:nvPr>
        </p:nvSpPr>
        <p:spPr>
          <a:xfrm>
            <a:off x="8261933" y="194099"/>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8" name="TextBox 1"/>
          <p:cNvSpPr txBox="1"/>
          <p:nvPr/>
        </p:nvSpPr>
        <p:spPr>
          <a:xfrm>
            <a:off x="493035" y="2349230"/>
            <a:ext cx="6285457" cy="461662"/>
          </a:xfrm>
          <a:prstGeom prst="rect">
            <a:avLst/>
          </a:prstGeom>
          <a:noFill/>
          <a:ln cap="flat">
            <a:noFill/>
          </a:ln>
        </p:spPr>
        <p:txBody>
          <a:bodyPr vert="horz" wrap="square" lIns="91440" tIns="45720" rIns="91440" bIns="45720" anchor="b"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Garamond"/>
              <a:ea typeface="ＭＳ Ｐゴシック"/>
              <a:cs typeface="ＭＳ Ｐゴシック"/>
            </a:endParaRPr>
          </a:p>
        </p:txBody>
      </p:sp>
    </p:spTree>
    <p:extLst>
      <p:ext uri="{BB962C8B-B14F-4D97-AF65-F5344CB8AC3E}">
        <p14:creationId xmlns:p14="http://schemas.microsoft.com/office/powerpoint/2010/main" val="748615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38EBECBC-AC12-4F2D-BAEC-9FCE25E5FFDF}" type="slidenum">
              <a:t>‹#›</a:t>
            </a:fld>
            <a:endParaRPr lang="en-US"/>
          </a:p>
        </p:txBody>
      </p:sp>
    </p:spTree>
    <p:extLst>
      <p:ext uri="{BB962C8B-B14F-4D97-AF65-F5344CB8AC3E}">
        <p14:creationId xmlns:p14="http://schemas.microsoft.com/office/powerpoint/2010/main" val="2871423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44546A"/>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kern="0">
              <a:solidFill>
                <a:srgbClr val="FFFFFF"/>
              </a:solidFill>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44546A"/>
              </a:buClr>
              <a:buSzPct val="100000"/>
              <a:buFont typeface="Calibri Light"/>
              <a:buAutoNum type="arabicPeriod"/>
              <a:defRPr sz="1000">
                <a:solidFill>
                  <a:srgbClr val="3B3838"/>
                </a:solidFill>
              </a:defRPr>
            </a:lvl1pPr>
            <a:lvl2pPr lvl="0" indent="-182880">
              <a:lnSpc>
                <a:spcPts val="1000"/>
              </a:lnSpc>
              <a:spcBef>
                <a:spcPts val="0"/>
              </a:spcBef>
              <a:buClr>
                <a:srgbClr val="44546A"/>
              </a:buClr>
              <a:buSzPct val="100000"/>
              <a:buFont typeface="Calibri Light"/>
              <a:buAutoNum type="arabicPeriod"/>
              <a:defRPr lang="en-GB" sz="1000" b="0">
                <a:solidFill>
                  <a:srgbClr val="3B3838"/>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44546A"/>
                </a:solidFill>
              </a:defRPr>
            </a:lvl1pPr>
            <a:lvl2pPr>
              <a:defRPr sz="2400">
                <a:solidFill>
                  <a:srgbClr val="767171"/>
                </a:solidFill>
                <a:latin typeface="Calibri Light" pitchFamily="34"/>
              </a:defRPr>
            </a:lvl2pPr>
            <a:lvl3pPr>
              <a:defRPr>
                <a:solidFill>
                  <a:srgbClr val="767171"/>
                </a:solidFill>
              </a:defRPr>
            </a:lvl3pPr>
            <a:lvl4pPr>
              <a:buClr>
                <a:srgbClr val="44546A"/>
              </a:buClr>
              <a:defRPr>
                <a:solidFill>
                  <a:srgbClr val="767171"/>
                </a:solidFill>
              </a:defRPr>
            </a:lvl4pPr>
            <a:lvl5pPr>
              <a:buClr>
                <a:srgbClr val="44546A"/>
              </a:buClr>
              <a:defRPr>
                <a:solidFill>
                  <a:srgbClr val="76717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a:defRPr>
            </a:lvl1pPr>
          </a:lstStyle>
          <a:p>
            <a:r>
              <a:t> </a:t>
            </a:r>
            <a:fld id="{AB981572-5D36-49B8-943E-C15625323C40}"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22113125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86687CA2-220C-448D-A757-28D6251E97F3}" type="slidenum">
              <a:rPr smtClean="0"/>
              <a:pPr/>
              <a:t>‹#›</a:t>
            </a:fld>
            <a:endParaRPr/>
          </a:p>
        </p:txBody>
      </p:sp>
    </p:spTree>
    <p:extLst>
      <p:ext uri="{BB962C8B-B14F-4D97-AF65-F5344CB8AC3E}">
        <p14:creationId xmlns:p14="http://schemas.microsoft.com/office/powerpoint/2010/main" val="42536827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9E1E99B3-B0A4-4599-821C-983E39948BF8}" type="slidenum">
              <a:rPr smtClean="0"/>
              <a:pPr/>
              <a:t>‹#›</a:t>
            </a:fld>
            <a:endParaRPr/>
          </a:p>
        </p:txBody>
      </p:sp>
    </p:spTree>
    <p:extLst>
      <p:ext uri="{BB962C8B-B14F-4D97-AF65-F5344CB8AC3E}">
        <p14:creationId xmlns:p14="http://schemas.microsoft.com/office/powerpoint/2010/main" val="6610705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A9B2BDA8-0E9D-4A79-A24B-F4D94FC98EF2}" type="slidenum">
              <a:rPr smtClean="0"/>
              <a:pPr/>
              <a:t>‹#›</a:t>
            </a:fld>
            <a:endParaRPr/>
          </a:p>
        </p:txBody>
      </p:sp>
    </p:spTree>
    <p:extLst>
      <p:ext uri="{BB962C8B-B14F-4D97-AF65-F5344CB8AC3E}">
        <p14:creationId xmlns:p14="http://schemas.microsoft.com/office/powerpoint/2010/main" val="30312568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8C5E6A29-46D8-4A2A-A5C1-B36F2EE233CF}" type="slidenum">
              <a:rPr smtClean="0"/>
              <a:pPr/>
              <a:t>‹#›</a:t>
            </a:fld>
            <a:endParaRPr/>
          </a:p>
        </p:txBody>
      </p:sp>
    </p:spTree>
    <p:extLst>
      <p:ext uri="{BB962C8B-B14F-4D97-AF65-F5344CB8AC3E}">
        <p14:creationId xmlns:p14="http://schemas.microsoft.com/office/powerpoint/2010/main" val="39118802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51D723A-EB4C-446E-9ADA-0668D8A24676}" type="slidenum">
              <a:rPr smtClean="0"/>
              <a:pPr/>
              <a:t>‹#›</a:t>
            </a:fld>
            <a:endParaRPr/>
          </a:p>
        </p:txBody>
      </p:sp>
    </p:spTree>
    <p:extLst>
      <p:ext uri="{BB962C8B-B14F-4D97-AF65-F5344CB8AC3E}">
        <p14:creationId xmlns:p14="http://schemas.microsoft.com/office/powerpoint/2010/main" val="2166599242"/>
      </p:ext>
    </p:extLst>
  </p:cSld>
  <p:clrMapOvr>
    <a:masterClrMapping/>
  </p:clrMapOvr>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09791D7A-1BA8-4825-B54C-539940B27792}" type="slidenum">
              <a:rPr smtClean="0"/>
              <a:pPr/>
              <a:t>‹#›</a:t>
            </a:fld>
            <a:endParaRPr/>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8746619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7E71FCD2-2581-4633-BA25-D3404D67176C}"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783071693"/>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5B3CB611-50F2-486E-BC81-3835FAF78B6E}"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19132292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94CC537E-49D7-493E-83AE-4DA80DCF044A}"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4014999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9AAD16D9-A62D-46C4-BA49-EF30FBCA4A11}" type="slidenum">
              <a:t>‹#›</a:t>
            </a:fld>
            <a:endParaRPr lang="en-US"/>
          </a:p>
        </p:txBody>
      </p:sp>
    </p:spTree>
    <p:extLst>
      <p:ext uri="{BB962C8B-B14F-4D97-AF65-F5344CB8AC3E}">
        <p14:creationId xmlns:p14="http://schemas.microsoft.com/office/powerpoint/2010/main" val="33555298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DC566B88-6D93-4BB6-989F-3C12B3553D7A}"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2338053133"/>
      </p:ext>
    </p:extLst>
  </p:cSld>
  <p:clrMapOvr>
    <a:masterClrMapping/>
  </p:clrMapOvr>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2C75B0D2-BB01-430E-A89E-E41F542461C7}"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24438607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D037B019-ECF5-4A93-9E28-AECE9266914B}" type="slidenum">
              <a:rPr smtClean="0"/>
              <a:pPr/>
              <a:t>‹#›</a:t>
            </a:fld>
            <a:endParaRPr/>
          </a:p>
        </p:txBody>
      </p:sp>
    </p:spTree>
    <p:extLst>
      <p:ext uri="{BB962C8B-B14F-4D97-AF65-F5344CB8AC3E}">
        <p14:creationId xmlns:p14="http://schemas.microsoft.com/office/powerpoint/2010/main" val="1652370666"/>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3D16063A-EA4D-4F79-9675-E1E13A5EA392}" type="slidenum">
              <a:rPr smtClean="0"/>
              <a:pPr/>
              <a:t>‹#›</a:t>
            </a:fld>
            <a:endParaRPr/>
          </a:p>
        </p:txBody>
      </p:sp>
    </p:spTree>
    <p:extLst>
      <p:ext uri="{BB962C8B-B14F-4D97-AF65-F5344CB8AC3E}">
        <p14:creationId xmlns:p14="http://schemas.microsoft.com/office/powerpoint/2010/main" val="36237713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5A93B9DE-3959-41F9-9EBD-4D309A54DB73}" type="slidenum">
              <a:rPr smtClean="0"/>
              <a:pPr/>
              <a:t>‹#›</a:t>
            </a:fld>
            <a:endParaRPr/>
          </a:p>
        </p:txBody>
      </p:sp>
    </p:spTree>
    <p:extLst>
      <p:ext uri="{BB962C8B-B14F-4D97-AF65-F5344CB8AC3E}">
        <p14:creationId xmlns:p14="http://schemas.microsoft.com/office/powerpoint/2010/main" val="1605928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38BB3C0E-60AA-49EB-9353-DA8B9A517573}" type="slidenum">
              <a:rPr smtClean="0"/>
              <a:pPr/>
              <a:t>‹#›</a:t>
            </a:fld>
            <a:endParaRPr/>
          </a:p>
        </p:txBody>
      </p:sp>
    </p:spTree>
    <p:extLst>
      <p:ext uri="{BB962C8B-B14F-4D97-AF65-F5344CB8AC3E}">
        <p14:creationId xmlns:p14="http://schemas.microsoft.com/office/powerpoint/2010/main" val="16710703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2715F5CE-8B7E-4F79-B362-72FE6F782683}" type="slidenum">
              <a:rPr smtClean="0"/>
              <a:pPr/>
              <a:t>‹#›</a:t>
            </a:fld>
            <a:endParaRPr/>
          </a:p>
        </p:txBody>
      </p:sp>
    </p:spTree>
    <p:extLst>
      <p:ext uri="{BB962C8B-B14F-4D97-AF65-F5344CB8AC3E}">
        <p14:creationId xmlns:p14="http://schemas.microsoft.com/office/powerpoint/2010/main" val="5007408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London EC1V 0AT</a:t>
              </a:r>
              <a:endParaRPr lang="en-US" sz="1100" kern="0" spc="20">
                <a:solidFill>
                  <a:srgbClr val="65757D"/>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F +44 [0]20 7253 9911</a:t>
              </a:r>
              <a:endParaRPr lang="en-US" sz="1100" kern="0" spc="20">
                <a:solidFill>
                  <a:srgbClr val="65757D"/>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www.populus.co.uk</a:t>
              </a:r>
              <a:endParaRPr lang="en-US" sz="1100" kern="0" spc="30">
                <a:solidFill>
                  <a:srgbClr val="65757D"/>
                </a:solidFill>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050B12BA-6C51-4EBC-9948-C1E674D55A5D}" type="slidenum">
              <a:rPr smtClean="0"/>
              <a:pPr/>
              <a:t>‹#›</a:t>
            </a:fld>
            <a:endParaRPr/>
          </a:p>
        </p:txBody>
      </p:sp>
    </p:spTree>
    <p:extLst>
      <p:ext uri="{BB962C8B-B14F-4D97-AF65-F5344CB8AC3E}">
        <p14:creationId xmlns:p14="http://schemas.microsoft.com/office/powerpoint/2010/main" val="32689723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D63A2012-C0E8-4FB6-A368-DED1AC9A8D09}" type="slidenum">
              <a:rPr smtClean="0"/>
              <a:pPr/>
              <a:t>‹#›</a:t>
            </a:fld>
            <a:endParaRPr/>
          </a:p>
        </p:txBody>
      </p:sp>
    </p:spTree>
    <p:extLst>
      <p:ext uri="{BB962C8B-B14F-4D97-AF65-F5344CB8AC3E}">
        <p14:creationId xmlns:p14="http://schemas.microsoft.com/office/powerpoint/2010/main" val="176737677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AE9D02D0-4910-4A80-9DE7-E85B50CE127E}" type="slidenum">
              <a:rPr smtClean="0"/>
              <a:pPr/>
              <a:t>‹#›</a:t>
            </a:fld>
            <a:endParaRPr/>
          </a:p>
        </p:txBody>
      </p:sp>
    </p:spTree>
    <p:extLst>
      <p:ext uri="{BB962C8B-B14F-4D97-AF65-F5344CB8AC3E}">
        <p14:creationId xmlns:p14="http://schemas.microsoft.com/office/powerpoint/2010/main" val="1598578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B1A67650-A21D-4E8B-8271-27C94F77FCE9}" type="slidenum">
              <a:t>‹#›</a:t>
            </a:fld>
            <a:endParaRPr lang="en-US"/>
          </a:p>
        </p:txBody>
      </p:sp>
    </p:spTree>
    <p:extLst>
      <p:ext uri="{BB962C8B-B14F-4D97-AF65-F5344CB8AC3E}">
        <p14:creationId xmlns:p14="http://schemas.microsoft.com/office/powerpoint/2010/main" val="42484030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C9248CE5-1221-46AF-A06F-136D8E6994DE}" type="slidenum">
              <a:rPr smtClean="0"/>
              <a:pPr/>
              <a:t>‹#›</a:t>
            </a:fld>
            <a:endParaRPr/>
          </a:p>
        </p:txBody>
      </p:sp>
    </p:spTree>
    <p:extLst>
      <p:ext uri="{BB962C8B-B14F-4D97-AF65-F5344CB8AC3E}">
        <p14:creationId xmlns:p14="http://schemas.microsoft.com/office/powerpoint/2010/main" val="36822791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8D924326-BDFD-4E6C-9D33-41B0883F7358}" type="slidenum">
              <a:rPr smtClean="0"/>
              <a:pPr/>
              <a:t>‹#›</a:t>
            </a:fld>
            <a:endParaRPr/>
          </a:p>
        </p:txBody>
      </p:sp>
    </p:spTree>
    <p:extLst>
      <p:ext uri="{BB962C8B-B14F-4D97-AF65-F5344CB8AC3E}">
        <p14:creationId xmlns:p14="http://schemas.microsoft.com/office/powerpoint/2010/main" val="4142373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907BDB8C-4001-4903-A44A-3C00631BDE65}" type="slidenum">
              <a:rPr smtClean="0"/>
              <a:pPr/>
              <a:t>‹#›</a:t>
            </a:fld>
            <a:endParaRPr/>
          </a:p>
        </p:txBody>
      </p:sp>
    </p:spTree>
    <p:extLst>
      <p:ext uri="{BB962C8B-B14F-4D97-AF65-F5344CB8AC3E}">
        <p14:creationId xmlns:p14="http://schemas.microsoft.com/office/powerpoint/2010/main" val="25682129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0182BE18-3BA3-4A60-A575-8F9A3011E28F}" type="slidenum">
              <a:rPr smtClean="0"/>
              <a:pPr/>
              <a:t>‹#›</a:t>
            </a:fld>
            <a:endParaRPr/>
          </a:p>
        </p:txBody>
      </p:sp>
    </p:spTree>
    <p:extLst>
      <p:ext uri="{BB962C8B-B14F-4D97-AF65-F5344CB8AC3E}">
        <p14:creationId xmlns:p14="http://schemas.microsoft.com/office/powerpoint/2010/main" val="744992443"/>
      </p:ext>
    </p:extLst>
  </p:cSld>
  <p:clrMapOvr>
    <a:masterClrMapping/>
  </p:clrMapOvr>
  <p:hf sldNum="0"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0D245964-73F8-44D2-BB9B-511C9AA33F94}" type="slidenum">
              <a:rPr smtClean="0"/>
              <a:pPr/>
              <a:t>‹#›</a:t>
            </a:fld>
            <a:endParaRPr/>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16471143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64D4D689-2919-437E-9D0C-6FBAC6DA8862}"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730523199"/>
      </p:ext>
    </p:extLst>
  </p:cSld>
  <p:clrMapOvr>
    <a:masterClrMapping/>
  </p:clrMapOvr>
  <p:hf sldNum="0"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B88DCF8-5168-4D39-84C3-B44E6A0B605E}"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2077701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9A9FFB5F-1C72-4F13-9189-E255A7E7E6B1}"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7173900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AA97A6E-7544-424A-8E10-37D7498F617C}"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3737201908"/>
      </p:ext>
    </p:extLst>
  </p:cSld>
  <p:clrMapOvr>
    <a:masterClrMapping/>
  </p:clrMapOvr>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96A9CC6E-1F02-45DB-ABB8-BCE6E1D16D35}"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1642382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2202D8DD-1BB6-45D3-86A8-1B93C645DCEB}" type="slidenum">
              <a:t>‹#›</a:t>
            </a:fld>
            <a:endParaRPr lang="en-US"/>
          </a:p>
        </p:txBody>
      </p:sp>
    </p:spTree>
    <p:extLst>
      <p:ext uri="{BB962C8B-B14F-4D97-AF65-F5344CB8AC3E}">
        <p14:creationId xmlns:p14="http://schemas.microsoft.com/office/powerpoint/2010/main" val="38398773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B1607972-2E6F-410F-95FB-F45E16D68DB7}" type="slidenum">
              <a:rPr smtClean="0"/>
              <a:pPr/>
              <a:t>‹#›</a:t>
            </a:fld>
            <a:endParaRPr/>
          </a:p>
        </p:txBody>
      </p:sp>
    </p:spTree>
    <p:extLst>
      <p:ext uri="{BB962C8B-B14F-4D97-AF65-F5344CB8AC3E}">
        <p14:creationId xmlns:p14="http://schemas.microsoft.com/office/powerpoint/2010/main" val="4064807907"/>
      </p:ext>
    </p:extLst>
  </p:cSld>
  <p:clrMapOvr>
    <a:masterClrMapping/>
  </p:clrMapOvr>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0B59F22D-8A88-4CAE-AB3F-E738E52AA45C}" type="slidenum">
              <a:rPr smtClean="0"/>
              <a:pPr/>
              <a:t>‹#›</a:t>
            </a:fld>
            <a:endParaRPr/>
          </a:p>
        </p:txBody>
      </p:sp>
    </p:spTree>
    <p:extLst>
      <p:ext uri="{BB962C8B-B14F-4D97-AF65-F5344CB8AC3E}">
        <p14:creationId xmlns:p14="http://schemas.microsoft.com/office/powerpoint/2010/main" val="3622195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7AE8E274-B9CC-419F-BF3D-C266286191DE}" type="slidenum">
              <a:rPr smtClean="0"/>
              <a:pPr/>
              <a:t>‹#›</a:t>
            </a:fld>
            <a:endParaRPr/>
          </a:p>
        </p:txBody>
      </p:sp>
    </p:spTree>
    <p:extLst>
      <p:ext uri="{BB962C8B-B14F-4D97-AF65-F5344CB8AC3E}">
        <p14:creationId xmlns:p14="http://schemas.microsoft.com/office/powerpoint/2010/main" val="15415314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A174AC64-39C0-42EB-9090-8DCEC9963A68}" type="slidenum">
              <a:rPr smtClean="0"/>
              <a:pPr/>
              <a:t>‹#›</a:t>
            </a:fld>
            <a:endParaRPr/>
          </a:p>
        </p:txBody>
      </p:sp>
    </p:spTree>
    <p:extLst>
      <p:ext uri="{BB962C8B-B14F-4D97-AF65-F5344CB8AC3E}">
        <p14:creationId xmlns:p14="http://schemas.microsoft.com/office/powerpoint/2010/main" val="22750305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ea typeface="ＭＳ Ｐゴシック"/>
                  <a:cs typeface="Calibri"/>
                </a:rPr>
                <a:t>London EC1V 0AT</a:t>
              </a:r>
              <a:endParaRPr lang="en-US" sz="1100" kern="0" spc="20">
                <a:solidFill>
                  <a:srgbClr val="FFFFFF"/>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FFFFFF"/>
                  </a:solidFill>
                  <a:latin typeface="Calibri Light"/>
                </a:rPr>
                <a:t>F +44 [0]20 7253 9911</a:t>
              </a:r>
              <a:endParaRPr lang="en-US" sz="1100" kern="0" spc="20">
                <a:solidFill>
                  <a:srgbClr val="FFFFFF"/>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FFFFFF"/>
                  </a:solidFill>
                  <a:latin typeface="Calibri Light"/>
                </a:rPr>
                <a:t>www.populus.co.uk</a:t>
              </a:r>
              <a:endParaRPr lang="en-US" sz="1100" kern="0" spc="30">
                <a:solidFill>
                  <a:srgbClr val="FFFFFF"/>
                </a:solidFill>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D380290E-476B-46AB-928C-2579D81F7C06}" type="slidenum">
              <a:rPr smtClean="0"/>
              <a:pPr/>
              <a:t>‹#›</a:t>
            </a:fld>
            <a:endParaRPr/>
          </a:p>
        </p:txBody>
      </p:sp>
    </p:spTree>
    <p:extLst>
      <p:ext uri="{BB962C8B-B14F-4D97-AF65-F5344CB8AC3E}">
        <p14:creationId xmlns:p14="http://schemas.microsoft.com/office/powerpoint/2010/main" val="33101522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Northburgh House</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10 Northburgh Street</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ea typeface="ＭＳ Ｐゴシック"/>
                  <a:cs typeface="Calibri"/>
                </a:rPr>
                <a:t>London EC1V 0AT</a:t>
              </a:r>
              <a:endParaRPr lang="en-US" sz="1100" kern="0" spc="20">
                <a:solidFill>
                  <a:srgbClr val="65757D"/>
                </a:solidFill>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T +44 [0]20 7253 9900</a:t>
              </a:r>
            </a:p>
            <a:p>
              <a:pPr defTabSz="457200">
                <a:lnSpc>
                  <a:spcPct val="110000"/>
                </a:lnSpc>
                <a:defRPr sz="1800" b="0" i="0" u="none" strike="noStrike" kern="0" cap="none" spc="0" baseline="0">
                  <a:solidFill>
                    <a:srgbClr val="000000"/>
                  </a:solidFill>
                  <a:uFillTx/>
                </a:defRPr>
              </a:pPr>
              <a:r>
                <a:rPr lang="en-US" sz="1100" kern="0" spc="20">
                  <a:solidFill>
                    <a:srgbClr val="65757D"/>
                  </a:solidFill>
                  <a:latin typeface="Calibri Light"/>
                </a:rPr>
                <a:t>F +44 [0]20 7253 9911</a:t>
              </a:r>
              <a:endParaRPr lang="en-US" sz="1100" kern="0" spc="20">
                <a:solidFill>
                  <a:srgbClr val="65757D"/>
                </a:solidFill>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info@populus.co.uk</a:t>
              </a:r>
            </a:p>
            <a:p>
              <a:pPr defTabSz="457200">
                <a:lnSpc>
                  <a:spcPct val="110000"/>
                </a:lnSpc>
                <a:defRPr sz="1800" b="0" i="0" u="none" strike="noStrike" kern="0" cap="none" spc="0" baseline="0">
                  <a:solidFill>
                    <a:srgbClr val="000000"/>
                  </a:solidFill>
                  <a:uFillTx/>
                </a:defRPr>
              </a:pPr>
              <a:r>
                <a:rPr lang="en-US" sz="1100" kern="0" spc="30">
                  <a:solidFill>
                    <a:srgbClr val="65757D"/>
                  </a:solidFill>
                  <a:latin typeface="Calibri Light"/>
                </a:rPr>
                <a:t>www.populus.co.uk</a:t>
              </a:r>
              <a:endParaRPr lang="en-US" sz="1100" kern="0" spc="30">
                <a:solidFill>
                  <a:srgbClr val="65757D"/>
                </a:solidFill>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A655B8F5-83EA-4CF1-8692-E1A645065A00}" type="slidenum">
              <a:rPr smtClean="0"/>
              <a:pPr/>
              <a:t>‹#›</a:t>
            </a:fld>
            <a:endParaRPr/>
          </a:p>
        </p:txBody>
      </p:sp>
    </p:spTree>
    <p:extLst>
      <p:ext uri="{BB962C8B-B14F-4D97-AF65-F5344CB8AC3E}">
        <p14:creationId xmlns:p14="http://schemas.microsoft.com/office/powerpoint/2010/main" val="9299928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67A36A3-DB66-4393-9EB2-B95D65552D87}" type="slidenum">
              <a:rPr smtClean="0"/>
              <a:pPr/>
              <a:t>‹#›</a:t>
            </a:fld>
            <a:endParaRPr/>
          </a:p>
        </p:txBody>
      </p:sp>
    </p:spTree>
    <p:extLst>
      <p:ext uri="{BB962C8B-B14F-4D97-AF65-F5344CB8AC3E}">
        <p14:creationId xmlns:p14="http://schemas.microsoft.com/office/powerpoint/2010/main" val="42630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5A09EB80-CDB9-4D7D-960E-AEB0FEE13125}" type="slidenum">
              <a:t>‹#›</a:t>
            </a:fld>
            <a:endParaRPr lang="en-US"/>
          </a:p>
        </p:txBody>
      </p:sp>
    </p:spTree>
    <p:extLst>
      <p:ext uri="{BB962C8B-B14F-4D97-AF65-F5344CB8AC3E}">
        <p14:creationId xmlns:p14="http://schemas.microsoft.com/office/powerpoint/2010/main" val="60435137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5CC49BA8-CA98-497A-B9DC-021E1BB7333C}" type="slidenum">
              <a:t>‹#›</a:t>
            </a:fld>
            <a:endParaRPr lang="en-US"/>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667290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29E2A72B-5E41-48B0-9E57-A6C90562A578}" type="slidenum">
              <a:t>‹#›</a:t>
            </a:fld>
            <a:endParaRPr lang="en-US"/>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93984534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CD6869BA-D52D-4D6C-8A7B-8B864AF2EAEF}" type="slidenum">
              <a:t>‹#›</a:t>
            </a:fld>
            <a:endParaRPr lang="en-US"/>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232167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585EF3AC-E41B-47D8-9877-05A27C2171A6}" type="slidenum">
              <a:t>‹#›</a:t>
            </a:fld>
            <a:endParaRPr lang="en-US"/>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989200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475EBECE-D271-49A0-BEEB-BA9619F50A9C}" type="slidenum">
              <a:t>‹#›</a:t>
            </a:fld>
            <a:endParaRPr lang="en-US"/>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414619868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Cover 1 (no client logo)">
    <p:bg>
      <p:bgPr>
        <a:solidFill>
          <a:srgbClr val="65BAAF"/>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2"/>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 </a:t>
            </a:r>
          </a:p>
        </p:txBody>
      </p:sp>
    </p:spTree>
    <p:extLst>
      <p:ext uri="{BB962C8B-B14F-4D97-AF65-F5344CB8AC3E}">
        <p14:creationId xmlns:p14="http://schemas.microsoft.com/office/powerpoint/2010/main" val="38821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F5368A7F-27D2-4466-A1D2-8F629D2C912F}" type="slidenum">
              <a:t>‹#›</a:t>
            </a:fld>
            <a:endParaRPr lang="en-US"/>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1162956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49B2373C-B83C-4E3C-87BF-E79C696609B7}" type="slidenum">
              <a:t>‹#›</a:t>
            </a:fld>
            <a:endParaRPr lang="en-US"/>
          </a:p>
        </p:txBody>
      </p:sp>
    </p:spTree>
    <p:extLst>
      <p:ext uri="{BB962C8B-B14F-4D97-AF65-F5344CB8AC3E}">
        <p14:creationId xmlns:p14="http://schemas.microsoft.com/office/powerpoint/2010/main" val="315292978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42005D1B-480A-428F-86D8-3E96F54F22C2}" type="slidenum">
              <a:t>‹#›</a:t>
            </a:fld>
            <a:endParaRPr lang="en-US"/>
          </a:p>
        </p:txBody>
      </p:sp>
    </p:spTree>
    <p:extLst>
      <p:ext uri="{BB962C8B-B14F-4D97-AF65-F5344CB8AC3E}">
        <p14:creationId xmlns:p14="http://schemas.microsoft.com/office/powerpoint/2010/main" val="1436192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53AD05EB-CF53-4DCE-849D-D8E2A7EB6D97}" type="slidenum">
              <a:t>‹#›</a:t>
            </a:fld>
            <a:endParaRPr lang="en-US"/>
          </a:p>
        </p:txBody>
      </p:sp>
    </p:spTree>
    <p:extLst>
      <p:ext uri="{BB962C8B-B14F-4D97-AF65-F5344CB8AC3E}">
        <p14:creationId xmlns:p14="http://schemas.microsoft.com/office/powerpoint/2010/main" val="3622704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D411BF7D-FA0D-4F2C-B164-98089CC3EC8F}" type="slidenum">
              <a:t>‹#›</a:t>
            </a:fld>
            <a:endParaRPr lang="en-US"/>
          </a:p>
        </p:txBody>
      </p:sp>
    </p:spTree>
    <p:extLst>
      <p:ext uri="{BB962C8B-B14F-4D97-AF65-F5344CB8AC3E}">
        <p14:creationId xmlns:p14="http://schemas.microsoft.com/office/powerpoint/2010/main" val="1727279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Northburgh House</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10 Northburgh Street</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London EC1V 0AT</a:t>
              </a:r>
              <a:endParaRPr lang="en-US" sz="1100" b="0" i="0" u="none" strike="noStrike" kern="0" cap="none" spc="20" baseline="0">
                <a:solidFill>
                  <a:srgbClr val="FFFFFF"/>
                </a:solidFill>
                <a:uFillTx/>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T +44 [0]20 7253 9900</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F +44 [0]20 7253 9911</a:t>
              </a:r>
              <a:endParaRPr lang="en-US" sz="1100" b="0" i="0" u="none" strike="noStrike" kern="0" cap="none" spc="20" baseline="0">
                <a:solidFill>
                  <a:srgbClr val="FFFFFF"/>
                </a:solidFill>
                <a:uFillTx/>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info@populus.co.uk</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www.populus.co.uk</a:t>
              </a:r>
              <a:endParaRPr lang="en-US" sz="1100" b="0" i="0" u="none" strike="noStrike" kern="0" cap="none" spc="30" baseline="0">
                <a:solidFill>
                  <a:srgbClr val="FFFFFF"/>
                </a:solidFill>
                <a:uFillTx/>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0556F7FB-16DF-40C9-AB3A-D99DE89D4EB9}" type="slidenum">
              <a:t>‹#›</a:t>
            </a:fld>
            <a:endParaRPr lang="en-US"/>
          </a:p>
        </p:txBody>
      </p:sp>
    </p:spTree>
    <p:extLst>
      <p:ext uri="{BB962C8B-B14F-4D97-AF65-F5344CB8AC3E}">
        <p14:creationId xmlns:p14="http://schemas.microsoft.com/office/powerpoint/2010/main" val="2239266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Northburgh House</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10 Northburgh Street</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London EC1V 0AT</a:t>
              </a:r>
              <a:endParaRPr lang="en-US" sz="1100" b="0" i="0" u="none" strike="noStrike" kern="0" cap="none" spc="20" baseline="0">
                <a:solidFill>
                  <a:srgbClr val="65757D"/>
                </a:solidFill>
                <a:uFillTx/>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rPr>
                <a:t>T +44 [0]20 7253 9900</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rPr>
                <a:t>F +44 [0]20 7253 9911</a:t>
              </a:r>
              <a:endParaRPr lang="en-US" sz="1100" b="0" i="0" u="none" strike="noStrike" kern="0" cap="none" spc="20" baseline="0">
                <a:solidFill>
                  <a:srgbClr val="65757D"/>
                </a:solidFill>
                <a:uFillTx/>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65757D"/>
                  </a:solidFill>
                  <a:uFillTx/>
                  <a:latin typeface="Calibri Light"/>
                </a:rPr>
                <a:t>info@populus.co.uk</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65757D"/>
                  </a:solidFill>
                  <a:uFillTx/>
                  <a:latin typeface="Calibri Light"/>
                </a:rPr>
                <a:t>www.populus.co.uk</a:t>
              </a:r>
              <a:endParaRPr lang="en-US" sz="1100" b="0" i="0" u="none" strike="noStrike" kern="0" cap="none" spc="30" baseline="0">
                <a:solidFill>
                  <a:srgbClr val="65757D"/>
                </a:solidFill>
                <a:uFillTx/>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298E72C7-4F39-411A-8E77-6DBB3949637D}" type="slidenum">
              <a:t>‹#›</a:t>
            </a:fld>
            <a:endParaRPr lang="en-US"/>
          </a:p>
        </p:txBody>
      </p:sp>
    </p:spTree>
    <p:extLst>
      <p:ext uri="{BB962C8B-B14F-4D97-AF65-F5344CB8AC3E}">
        <p14:creationId xmlns:p14="http://schemas.microsoft.com/office/powerpoint/2010/main" val="1209500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46F9343E-FEB1-46D2-8883-3309F2CCAD37}" type="slidenum">
              <a:t>‹#›</a:t>
            </a:fld>
            <a:endParaRPr lang="en-US"/>
          </a:p>
        </p:txBody>
      </p:sp>
    </p:spTree>
    <p:extLst>
      <p:ext uri="{BB962C8B-B14F-4D97-AF65-F5344CB8AC3E}">
        <p14:creationId xmlns:p14="http://schemas.microsoft.com/office/powerpoint/2010/main" val="339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6312BEAA-112B-4734-84E7-03CFAEB2A9D9}" type="slidenum">
              <a:t>‹#›</a:t>
            </a:fld>
            <a:endParaRPr lang="en-US"/>
          </a:p>
        </p:txBody>
      </p:sp>
    </p:spTree>
    <p:extLst>
      <p:ext uri="{BB962C8B-B14F-4D97-AF65-F5344CB8AC3E}">
        <p14:creationId xmlns:p14="http://schemas.microsoft.com/office/powerpoint/2010/main" val="147451230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F9732CCE-5831-42C6-86DD-DA5A5CD21984}" type="slidenum">
              <a:t>‹#›</a:t>
            </a:fld>
            <a:endParaRPr lang="en-US"/>
          </a:p>
        </p:txBody>
      </p:sp>
    </p:spTree>
    <p:extLst>
      <p:ext uri="{BB962C8B-B14F-4D97-AF65-F5344CB8AC3E}">
        <p14:creationId xmlns:p14="http://schemas.microsoft.com/office/powerpoint/2010/main" val="125911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Cover 1 (no client logo)">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Divider Slide Title</a:t>
            </a:r>
          </a:p>
        </p:txBody>
      </p:sp>
      <p:cxnSp>
        <p:nvCxnSpPr>
          <p:cNvPr id="3"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4" name="Picture 20"/>
          <p:cNvPicPr>
            <a:picLocks noChangeAspect="1"/>
          </p:cNvPicPr>
          <p:nvPr/>
        </p:nvPicPr>
        <p:blipFill>
          <a:blip r:embed="rId3"/>
          <a:stretch>
            <a:fillRect/>
          </a:stretch>
        </p:blipFill>
        <p:spPr>
          <a:xfrm>
            <a:off x="601986" y="5988177"/>
            <a:ext cx="1338773" cy="364415"/>
          </a:xfrm>
          <a:prstGeom prst="rect">
            <a:avLst/>
          </a:prstGeom>
          <a:noFill/>
          <a:ln cap="flat">
            <a:noFill/>
          </a:ln>
        </p:spPr>
      </p:pic>
      <p:sp>
        <p:nvSpPr>
          <p:cNvPr id="5" name="Picture Placeholder 5"/>
          <p:cNvSpPr txBox="1">
            <a:spLocks noGrp="1"/>
          </p:cNvSpPr>
          <p:nvPr>
            <p:ph type="pic" idx="4294967295"/>
          </p:nvPr>
        </p:nvSpPr>
        <p:spPr>
          <a:xfrm>
            <a:off x="8493431" y="281406"/>
            <a:ext cx="1130545" cy="1106469"/>
          </a:xfrm>
        </p:spPr>
        <p:txBody>
          <a:bodyPr/>
          <a:lstStyle>
            <a:lvl1pPr>
              <a:defRPr lang="en-GB">
                <a:solidFill>
                  <a:srgbClr val="2F2824"/>
                </a:solidFill>
                <a:latin typeface="Georgia"/>
              </a:defRPr>
            </a:lvl1pPr>
          </a:lstStyle>
          <a:p>
            <a:pPr lvl="0"/>
            <a:r>
              <a:rPr lang="en-GB"/>
              <a:t>Click on image to add client logo</a:t>
            </a:r>
          </a:p>
        </p:txBody>
      </p:sp>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FFFFFF"/>
                </a:solidFill>
                <a:latin typeface="Georgia"/>
              </a:defRPr>
            </a:lvl1pPr>
          </a:lstStyle>
          <a:p>
            <a:pPr lvl="0"/>
            <a:r>
              <a:rPr lang="en-GB"/>
              <a:t> Click on image to add illustration from the library</a:t>
            </a:r>
          </a:p>
        </p:txBody>
      </p:sp>
      <p:sp>
        <p:nvSpPr>
          <p:cNvPr id="7"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subtitle</a:t>
            </a:r>
          </a:p>
        </p:txBody>
      </p:sp>
    </p:spTree>
    <p:extLst>
      <p:ext uri="{BB962C8B-B14F-4D97-AF65-F5344CB8AC3E}">
        <p14:creationId xmlns:p14="http://schemas.microsoft.com/office/powerpoint/2010/main" val="618425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9FBF4EE9-6F53-4BB5-BBEF-8B4B918385A8}" type="slidenum">
              <a:t>‹#›</a:t>
            </a:fld>
            <a:endParaRPr lang="en-US"/>
          </a:p>
        </p:txBody>
      </p:sp>
    </p:spTree>
    <p:extLst>
      <p:ext uri="{BB962C8B-B14F-4D97-AF65-F5344CB8AC3E}">
        <p14:creationId xmlns:p14="http://schemas.microsoft.com/office/powerpoint/2010/main" val="1010626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0509DE09-88A1-4802-81BB-C93FFDEBCDB3}" type="slidenum">
              <a:t>‹#›</a:t>
            </a:fld>
            <a:endParaRPr lang="en-US"/>
          </a:p>
        </p:txBody>
      </p:sp>
    </p:spTree>
    <p:extLst>
      <p:ext uri="{BB962C8B-B14F-4D97-AF65-F5344CB8AC3E}">
        <p14:creationId xmlns:p14="http://schemas.microsoft.com/office/powerpoint/2010/main" val="3027862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BF6F8BB1-271E-41A4-A966-0E75E75CC5F8}" type="slidenum">
              <a:t>‹#›</a:t>
            </a:fld>
            <a:endParaRPr lang="en-US"/>
          </a:p>
        </p:txBody>
      </p:sp>
    </p:spTree>
    <p:extLst>
      <p:ext uri="{BB962C8B-B14F-4D97-AF65-F5344CB8AC3E}">
        <p14:creationId xmlns:p14="http://schemas.microsoft.com/office/powerpoint/2010/main" val="354749290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7360DCBA-85F9-4D3D-AD5D-F8215D940FB5}" type="slidenum">
              <a:t>‹#›</a:t>
            </a:fld>
            <a:endParaRPr lang="en-US"/>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627603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4183F3F3-F835-413C-8987-CEAC1C346FB3}" type="slidenum">
              <a:t>‹#›</a:t>
            </a:fld>
            <a:endParaRPr lang="en-US"/>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885671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6A68BD68-C549-4FA1-A16E-C7B31F3598F1}" type="slidenum">
              <a:t>‹#›</a:t>
            </a:fld>
            <a:endParaRPr lang="en-US"/>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568118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4915E12C-945F-443A-9798-CA42E17C7E53}" type="slidenum">
              <a:t>‹#›</a:t>
            </a:fld>
            <a:endParaRPr lang="en-US"/>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524049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446B9192-A1EC-4391-942B-FFA1D99A0E57}" type="slidenum">
              <a:t>‹#›</a:t>
            </a:fld>
            <a:endParaRPr lang="en-US"/>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1695146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3E937CA1-36AB-4CFC-9B02-EC36648EE9C8}" type="slidenum">
              <a:t>‹#›</a:t>
            </a:fld>
            <a:endParaRPr lang="en-US"/>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610050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0713F200-10B0-4D36-AF4D-485D661A2A21}" type="slidenum">
              <a:t>‹#›</a:t>
            </a:fld>
            <a:endParaRPr lang="en-US"/>
          </a:p>
        </p:txBody>
      </p:sp>
    </p:spTree>
    <p:extLst>
      <p:ext uri="{BB962C8B-B14F-4D97-AF65-F5344CB8AC3E}">
        <p14:creationId xmlns:p14="http://schemas.microsoft.com/office/powerpoint/2010/main" val="64591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lour splash 1">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latin typeface="Georgia" pitchFamily="18"/>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82EDD30A-8C08-4E52-BE66-0865F6B19104}" type="slidenum">
              <a:t>‹#›</a:t>
            </a:fld>
            <a:endParaRPr lang="en-US"/>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F3BD4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7"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Georgia"/>
                <a:ea typeface="ＭＳ Ｐゴシック"/>
                <a:cs typeface="Georgia"/>
              </a:rPr>
              <a:t>Title</a:t>
            </a:r>
          </a:p>
        </p:txBody>
      </p:sp>
      <p:cxnSp>
        <p:nvCxnSpPr>
          <p:cNvPr id="8" name="Straight Connector 14"/>
          <p:cNvCxnSpPr/>
          <p:nvPr/>
        </p:nvCxnSpPr>
        <p:spPr>
          <a:xfrm>
            <a:off x="600971" y="1066803"/>
            <a:ext cx="881061" cy="0"/>
          </a:xfrm>
          <a:prstGeom prst="straightConnector1">
            <a:avLst/>
          </a:prstGeom>
          <a:noFill/>
          <a:ln w="19046" cap="flat">
            <a:solidFill>
              <a:srgbClr val="E33C30"/>
            </a:solidFill>
            <a:prstDash val="solid"/>
            <a:miter/>
          </a:ln>
        </p:spPr>
      </p:cxnSp>
      <p:sp>
        <p:nvSpPr>
          <p:cNvPr id="9"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0"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2F2824"/>
                </a:solidFill>
                <a:uFillTx/>
                <a:latin typeface="Calibri Light"/>
                <a:ea typeface="ＭＳ Ｐゴシック"/>
                <a:cs typeface="ＭＳ Ｐゴシック"/>
              </a:rPr>
              <a:t> </a:t>
            </a:r>
            <a:fld id="{6EA75E6F-FE87-49B1-8F7A-913046195A0F}" type="slidenum">
              <a:t>‹#›</a:t>
            </a:fld>
            <a:endParaRPr lang="en-US" sz="1000" b="0" i="0" u="none" strike="noStrike" kern="1200" cap="none" spc="0" baseline="0">
              <a:solidFill>
                <a:srgbClr val="FFFFFF"/>
              </a:solidFill>
              <a:uFillTx/>
              <a:latin typeface="Calibri Light"/>
              <a:ea typeface="ＭＳ Ｐゴシック"/>
              <a:cs typeface="ＭＳ Ｐゴシック"/>
            </a:endParaRPr>
          </a:p>
        </p:txBody>
      </p:sp>
      <p:pic>
        <p:nvPicPr>
          <p:cNvPr id="11"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2"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8273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7C2231A1-3D53-4D21-B9BE-F75873802B51}" type="slidenum">
              <a:t>‹#›</a:t>
            </a:fld>
            <a:endParaRPr lang="en-US"/>
          </a:p>
        </p:txBody>
      </p:sp>
    </p:spTree>
    <p:extLst>
      <p:ext uri="{BB962C8B-B14F-4D97-AF65-F5344CB8AC3E}">
        <p14:creationId xmlns:p14="http://schemas.microsoft.com/office/powerpoint/2010/main" val="3990147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3D657166-D9E4-4243-A1D5-78F1D6444DFA}" type="slidenum">
              <a:t>‹#›</a:t>
            </a:fld>
            <a:endParaRPr lang="en-US"/>
          </a:p>
        </p:txBody>
      </p:sp>
    </p:spTree>
    <p:extLst>
      <p:ext uri="{BB962C8B-B14F-4D97-AF65-F5344CB8AC3E}">
        <p14:creationId xmlns:p14="http://schemas.microsoft.com/office/powerpoint/2010/main" val="3111728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2E103DEB-7172-4073-9894-9A73006C50F6}" type="slidenum">
              <a:t>‹#›</a:t>
            </a:fld>
            <a:endParaRPr lang="en-US"/>
          </a:p>
        </p:txBody>
      </p:sp>
    </p:spTree>
    <p:extLst>
      <p:ext uri="{BB962C8B-B14F-4D97-AF65-F5344CB8AC3E}">
        <p14:creationId xmlns:p14="http://schemas.microsoft.com/office/powerpoint/2010/main" val="335465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Northburgh House</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10 Northburgh Street</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London EC1V 0AT</a:t>
              </a:r>
              <a:endParaRPr lang="en-US" sz="1100" b="0" i="0" u="none" strike="noStrike" kern="0" cap="none" spc="20" baseline="0">
                <a:solidFill>
                  <a:srgbClr val="FFFFFF"/>
                </a:solidFill>
                <a:uFillTx/>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T +44 [0]20 7253 9900</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F +44 [0]20 7253 9911</a:t>
              </a:r>
              <a:endParaRPr lang="en-US" sz="1100" b="0" i="0" u="none" strike="noStrike" kern="0" cap="none" spc="20" baseline="0">
                <a:solidFill>
                  <a:srgbClr val="FFFFFF"/>
                </a:solidFill>
                <a:uFillTx/>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info@populus.co.uk</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www.populus.co.uk</a:t>
              </a:r>
              <a:endParaRPr lang="en-US" sz="1100" b="0" i="0" u="none" strike="noStrike" kern="0" cap="none" spc="30" baseline="0">
                <a:solidFill>
                  <a:srgbClr val="FFFFFF"/>
                </a:solidFill>
                <a:uFillTx/>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F8508EC9-BFE3-4FC4-A389-17108D70E7E7}" type="slidenum">
              <a:t>‹#›</a:t>
            </a:fld>
            <a:endParaRPr lang="en-US"/>
          </a:p>
        </p:txBody>
      </p:sp>
    </p:spTree>
    <p:extLst>
      <p:ext uri="{BB962C8B-B14F-4D97-AF65-F5344CB8AC3E}">
        <p14:creationId xmlns:p14="http://schemas.microsoft.com/office/powerpoint/2010/main" val="1876933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Northburgh House</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10 Northburgh Street</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London EC1V 0AT</a:t>
              </a:r>
              <a:endParaRPr lang="en-US" sz="1100" b="0" i="0" u="none" strike="noStrike" kern="0" cap="none" spc="20" baseline="0">
                <a:solidFill>
                  <a:srgbClr val="65757D"/>
                </a:solidFill>
                <a:uFillTx/>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rPr>
                <a:t>T +44 [0]20 7253 9900</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rPr>
                <a:t>F +44 [0]20 7253 9911</a:t>
              </a:r>
              <a:endParaRPr lang="en-US" sz="1100" b="0" i="0" u="none" strike="noStrike" kern="0" cap="none" spc="20" baseline="0">
                <a:solidFill>
                  <a:srgbClr val="65757D"/>
                </a:solidFill>
                <a:uFillTx/>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65757D"/>
                  </a:solidFill>
                  <a:uFillTx/>
                  <a:latin typeface="Calibri Light"/>
                </a:rPr>
                <a:t>info@populus.co.uk</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65757D"/>
                  </a:solidFill>
                  <a:uFillTx/>
                  <a:latin typeface="Calibri Light"/>
                </a:rPr>
                <a:t>www.populus.co.uk</a:t>
              </a:r>
              <a:endParaRPr lang="en-US" sz="1100" b="0" i="0" u="none" strike="noStrike" kern="0" cap="none" spc="30" baseline="0">
                <a:solidFill>
                  <a:srgbClr val="65757D"/>
                </a:solidFill>
                <a:uFillTx/>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A64BB7D1-D252-47FF-B4B5-F28DF611052F}" type="slidenum">
              <a:t>‹#›</a:t>
            </a:fld>
            <a:endParaRPr lang="en-US"/>
          </a:p>
        </p:txBody>
      </p:sp>
    </p:spTree>
    <p:extLst>
      <p:ext uri="{BB962C8B-B14F-4D97-AF65-F5344CB8AC3E}">
        <p14:creationId xmlns:p14="http://schemas.microsoft.com/office/powerpoint/2010/main" val="2719861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54E9B12A-2ECC-4D70-8EEC-26164817AB26}" type="slidenum">
              <a:t>‹#›</a:t>
            </a:fld>
            <a:endParaRPr lang="en-US"/>
          </a:p>
        </p:txBody>
      </p:sp>
    </p:spTree>
    <p:extLst>
      <p:ext uri="{BB962C8B-B14F-4D97-AF65-F5344CB8AC3E}">
        <p14:creationId xmlns:p14="http://schemas.microsoft.com/office/powerpoint/2010/main" val="344630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3D99AD69-2A4A-4C0E-81F6-664D80707B24}" type="slidenum">
              <a:t>‹#›</a:t>
            </a:fld>
            <a:endParaRPr lang="en-US"/>
          </a:p>
        </p:txBody>
      </p:sp>
    </p:spTree>
    <p:extLst>
      <p:ext uri="{BB962C8B-B14F-4D97-AF65-F5344CB8AC3E}">
        <p14:creationId xmlns:p14="http://schemas.microsoft.com/office/powerpoint/2010/main" val="3948533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B23F9852-EDED-450B-A637-2D936D7FBA83}" type="slidenum">
              <a:t>‹#›</a:t>
            </a:fld>
            <a:endParaRPr lang="en-US"/>
          </a:p>
        </p:txBody>
      </p:sp>
    </p:spTree>
    <p:extLst>
      <p:ext uri="{BB962C8B-B14F-4D97-AF65-F5344CB8AC3E}">
        <p14:creationId xmlns:p14="http://schemas.microsoft.com/office/powerpoint/2010/main" val="2013719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A2F30737-62E2-4716-BC51-3912504B2531}" type="slidenum">
              <a:t>‹#›</a:t>
            </a:fld>
            <a:endParaRPr lang="en-US"/>
          </a:p>
        </p:txBody>
      </p:sp>
    </p:spTree>
    <p:extLst>
      <p:ext uri="{BB962C8B-B14F-4D97-AF65-F5344CB8AC3E}">
        <p14:creationId xmlns:p14="http://schemas.microsoft.com/office/powerpoint/2010/main" val="3407377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1B0B5843-6680-4161-A05E-6FD5F42E6927}" type="slidenum">
              <a:t>‹#›</a:t>
            </a:fld>
            <a:endParaRPr lang="en-US"/>
          </a:p>
        </p:txBody>
      </p:sp>
    </p:spTree>
    <p:extLst>
      <p:ext uri="{BB962C8B-B14F-4D97-AF65-F5344CB8AC3E}">
        <p14:creationId xmlns:p14="http://schemas.microsoft.com/office/powerpoint/2010/main" val="90248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lour splash 2">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A32E4789-6353-452C-B048-B25DFDF6ADF2}" type="slidenum">
              <a:t>‹#›</a:t>
            </a:fld>
            <a:endParaRPr lang="en-US"/>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65BAA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9"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2F2824"/>
                </a:solidFill>
                <a:uFillTx/>
                <a:latin typeface="Calibri Light"/>
                <a:ea typeface="ＭＳ Ｐゴシック"/>
                <a:cs typeface="ＭＳ Ｐゴシック"/>
              </a:rPr>
              <a:t> </a:t>
            </a:r>
            <a:fld id="{BA0FCD48-18E3-4B41-8F7C-B905E61C8D00}" type="slidenum">
              <a:t>‹#›</a:t>
            </a:fld>
            <a:endParaRPr lang="en-US" sz="1000" b="0" i="0" u="none" strike="noStrike" kern="1200" cap="none" spc="0" baseline="0">
              <a:solidFill>
                <a:srgbClr val="FFFFFF"/>
              </a:solidFill>
              <a:uFillTx/>
              <a:latin typeface="Calibri Light"/>
              <a:ea typeface="ＭＳ Ｐゴシック"/>
              <a:cs typeface="ＭＳ Ｐゴシック"/>
            </a:endParaRPr>
          </a:p>
        </p:txBody>
      </p:sp>
      <p:pic>
        <p:nvPicPr>
          <p:cNvPr id="10" name="Picture 17"/>
          <p:cNvPicPr>
            <a:picLocks noChangeAspect="1"/>
          </p:cNvPicPr>
          <p:nvPr/>
        </p:nvPicPr>
        <p:blipFill>
          <a:blip r:embed="rId2"/>
          <a:stretch>
            <a:fillRect/>
          </a:stretch>
        </p:blipFill>
        <p:spPr>
          <a:xfrm>
            <a:off x="501859" y="6270507"/>
            <a:ext cx="857039" cy="526465"/>
          </a:xfrm>
          <a:prstGeom prst="rect">
            <a:avLst/>
          </a:prstGeom>
          <a:noFill/>
          <a:ln cap="flat">
            <a:noFill/>
          </a:ln>
        </p:spPr>
      </p:pic>
      <p:sp>
        <p:nvSpPr>
          <p:cNvPr id="11"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51247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9839C3F6-F0E7-4F7D-8883-C1A64E5CBE7F}" type="slidenum">
              <a:t>‹#›</a:t>
            </a:fld>
            <a:endParaRPr lang="en-US"/>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1458141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0D5DCCE5-A91A-4F59-A663-1819E1B54BCF}" type="slidenum">
              <a:t>‹#›</a:t>
            </a:fld>
            <a:endParaRPr lang="en-US"/>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771622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F10483E3-1134-4B65-86DC-A4AEADF7BDC9}" type="slidenum">
              <a:t>‹#›</a:t>
            </a:fld>
            <a:endParaRPr lang="en-US"/>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1832135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BDD19FB9-14A8-45ED-9CE3-33C64363C351}" type="slidenum">
              <a:t>‹#›</a:t>
            </a:fld>
            <a:endParaRPr lang="en-US"/>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832733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55FA4DBF-E576-47BA-B5BC-7E2D35C4A5F7}" type="slidenum">
              <a:t>‹#›</a:t>
            </a:fld>
            <a:endParaRPr lang="en-US"/>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663522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pPr lvl="0"/>
            <a:r>
              <a:rPr lang="en-US"/>
              <a:t> </a:t>
            </a:r>
            <a:fld id="{47434FEB-3E03-408C-B8BF-9316AC98D862}" type="slidenum">
              <a:t>‹#›</a:t>
            </a:fld>
            <a:endParaRPr lang="en-US"/>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320982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ivid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4" name="Straight Connector 14"/>
          <p:cNvCxnSpPr/>
          <p:nvPr/>
        </p:nvCxnSpPr>
        <p:spPr>
          <a:xfrm>
            <a:off x="626757" y="3219446"/>
            <a:ext cx="881061" cy="0"/>
          </a:xfrm>
          <a:prstGeom prst="straightConnector1">
            <a:avLst/>
          </a:prstGeom>
          <a:noFill/>
          <a:ln w="19046" cap="flat">
            <a:solidFill>
              <a:srgbClr val="FFFFFF"/>
            </a:solidFill>
            <a:prstDash val="solid"/>
            <a:miter/>
          </a:ln>
        </p:spPr>
      </p:cxnSp>
      <p:pic>
        <p:nvPicPr>
          <p:cNvPr id="5" name="Picture 7"/>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46386ACB-CB24-4ADD-B3AB-D883D678178E}" type="slidenum">
              <a:t>‹#›</a:t>
            </a:fld>
            <a:endParaRPr lang="en-US"/>
          </a:p>
        </p:txBody>
      </p:sp>
    </p:spTree>
    <p:extLst>
      <p:ext uri="{BB962C8B-B14F-4D97-AF65-F5344CB8AC3E}">
        <p14:creationId xmlns:p14="http://schemas.microsoft.com/office/powerpoint/2010/main" val="3737441094"/>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ivider 2 (client logo)">
    <p:bg>
      <p:bgPr>
        <a:solidFill>
          <a:srgbClr val="335B74"/>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solidFill>
                  <a:srgbClr val="FFFFFF"/>
                </a:solidFill>
                <a:latin typeface="Georgia"/>
                <a:cs typeface="Georgia"/>
              </a:defRPr>
            </a:lvl1pPr>
          </a:lstStyle>
          <a:p>
            <a:pPr lvl="0"/>
            <a:r>
              <a:rPr lang="en-US"/>
              <a:t>Section Header</a:t>
            </a:r>
          </a:p>
        </p:txBody>
      </p:sp>
      <p:cxnSp>
        <p:nvCxnSpPr>
          <p:cNvPr id="3" name="Straight Connector 14"/>
          <p:cNvCxnSpPr/>
          <p:nvPr/>
        </p:nvCxnSpPr>
        <p:spPr>
          <a:xfrm>
            <a:off x="623383" y="3219446"/>
            <a:ext cx="881061" cy="0"/>
          </a:xfrm>
          <a:prstGeom prst="straightConnector1">
            <a:avLst/>
          </a:prstGeom>
          <a:noFill/>
          <a:ln w="19046" cap="flat">
            <a:solidFill>
              <a:srgbClr val="FFFFFF"/>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5" name="Picture 8"/>
          <p:cNvPicPr>
            <a:picLocks noChangeAspect="1"/>
          </p:cNvPicPr>
          <p:nvPr/>
        </p:nvPicPr>
        <p:blipFill>
          <a:blip r:embed="rId2"/>
          <a:stretch>
            <a:fillRect/>
          </a:stretch>
        </p:blipFill>
        <p:spPr>
          <a:xfrm>
            <a:off x="609603"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7" name="Content Placeholder 2"/>
          <p:cNvSpPr txBox="1">
            <a:spLocks noGrp="1"/>
          </p:cNvSpPr>
          <p:nvPr>
            <p:ph idx="4294967295"/>
          </p:nvPr>
        </p:nvSpPr>
        <p:spPr>
          <a:xfrm>
            <a:off x="535664" y="245269"/>
            <a:ext cx="1860538" cy="652460"/>
          </a:xfrm>
        </p:spPr>
        <p:txBody>
          <a:bodyPr anchor="ctr"/>
          <a:lstStyle>
            <a:lvl1pPr>
              <a:defRPr>
                <a:solidFill>
                  <a:srgbClr val="192E3A"/>
                </a:solidFill>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DAE822D0-78AC-4E33-B584-780324679DEE}" type="slidenum">
              <a:t>‹#›</a:t>
            </a:fld>
            <a:endParaRPr lang="en-US"/>
          </a:p>
        </p:txBody>
      </p:sp>
    </p:spTree>
    <p:extLst>
      <p:ext uri="{BB962C8B-B14F-4D97-AF65-F5344CB8AC3E}">
        <p14:creationId xmlns:p14="http://schemas.microsoft.com/office/powerpoint/2010/main" val="3824423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Divid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400" kern="0" spc="0">
                <a:solidFill>
                  <a:srgbClr val="242323"/>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4" name="Straight Connector 14"/>
          <p:cNvCxnSpPr/>
          <p:nvPr/>
        </p:nvCxnSpPr>
        <p:spPr>
          <a:xfrm>
            <a:off x="625787" y="3209928"/>
            <a:ext cx="881052" cy="0"/>
          </a:xfrm>
          <a:prstGeom prst="straightConnector1">
            <a:avLst/>
          </a:prstGeom>
          <a:noFill/>
          <a:ln w="19046" cap="flat">
            <a:solidFill>
              <a:srgbClr val="335B74"/>
            </a:solidFill>
            <a:prstDash val="solid"/>
            <a:miter/>
          </a:ln>
        </p:spPr>
      </p:cxn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87992A90-FF35-47F5-8130-4552D4EC79A0}" type="slidenum">
              <a:t>‹#›</a:t>
            </a:fld>
            <a:endParaRPr lang="en-US"/>
          </a:p>
        </p:txBody>
      </p:sp>
    </p:spTree>
    <p:extLst>
      <p:ext uri="{BB962C8B-B14F-4D97-AF65-F5344CB8AC3E}">
        <p14:creationId xmlns:p14="http://schemas.microsoft.com/office/powerpoint/2010/main" val="3576988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 4 (client logo)">
    <p:bg>
      <p:bgPr>
        <a:solidFill>
          <a:srgbClr val="D9D9D9"/>
        </a:solidFill>
        <a:effectLst/>
      </p:bgPr>
    </p:bg>
    <p:spTree>
      <p:nvGrpSpPr>
        <p:cNvPr id="1" name=""/>
        <p:cNvGrpSpPr/>
        <p:nvPr/>
      </p:nvGrpSpPr>
      <p:grpSpPr>
        <a:xfrm>
          <a:off x="0" y="0"/>
          <a:ext cx="0" cy="0"/>
          <a:chOff x="0" y="0"/>
          <a:chExt cx="0" cy="0"/>
        </a:xfrm>
      </p:grpSpPr>
      <p:sp>
        <p:nvSpPr>
          <p:cNvPr id="2" name="Text Placeholder 41"/>
          <p:cNvSpPr txBox="1">
            <a:spLocks noGrp="1"/>
          </p:cNvSpPr>
          <p:nvPr>
            <p:ph type="body" idx="4294967295"/>
          </p:nvPr>
        </p:nvSpPr>
        <p:spPr>
          <a:xfrm>
            <a:off x="535664" y="2203850"/>
            <a:ext cx="8913132" cy="615555"/>
          </a:xfrm>
        </p:spPr>
        <p:txBody>
          <a:bodyPr lIns="0" rIns="0" anchor="b">
            <a:spAutoFit/>
          </a:bodyPr>
          <a:lstStyle>
            <a:lvl1pPr marL="71999">
              <a:spcBef>
                <a:spcPts val="1200"/>
              </a:spcBef>
              <a:defRPr sz="3400">
                <a:latin typeface="Georgia"/>
                <a:cs typeface="Georgia"/>
              </a:defRPr>
            </a:lvl1pPr>
          </a:lstStyle>
          <a:p>
            <a:pPr lvl="0"/>
            <a:r>
              <a:rPr lang="en-US"/>
              <a:t>Section Header</a:t>
            </a:r>
          </a:p>
        </p:txBody>
      </p:sp>
      <p:cxnSp>
        <p:nvCxnSpPr>
          <p:cNvPr id="3" name="Straight Connector 14"/>
          <p:cNvCxnSpPr/>
          <p:nvPr/>
        </p:nvCxnSpPr>
        <p:spPr>
          <a:xfrm>
            <a:off x="625787" y="3209928"/>
            <a:ext cx="881052" cy="0"/>
          </a:xfrm>
          <a:prstGeom prst="straightConnector1">
            <a:avLst/>
          </a:prstGeom>
          <a:noFill/>
          <a:ln w="19046" cap="flat">
            <a:solidFill>
              <a:srgbClr val="335B74"/>
            </a:solidFill>
            <a:prstDash val="solid"/>
            <a:miter/>
          </a:ln>
        </p:spPr>
      </p:cxnSp>
      <p:sp>
        <p:nvSpPr>
          <p:cNvPr id="4"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pic>
        <p:nvPicPr>
          <p:cNvPr id="5"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6"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7" name="Content Placeholder 2"/>
          <p:cNvSpPr txBox="1">
            <a:spLocks noGrp="1"/>
          </p:cNvSpPr>
          <p:nvPr>
            <p:ph idx="4294967295"/>
          </p:nvPr>
        </p:nvSpPr>
        <p:spPr>
          <a:xfrm>
            <a:off x="535664" y="257431"/>
            <a:ext cx="1860538" cy="652460"/>
          </a:xfrm>
        </p:spPr>
        <p:txBody>
          <a:bodyPr anchor="ctr"/>
          <a:lstStyle>
            <a:lvl1pPr>
              <a:defRPr/>
            </a:lvl1pPr>
          </a:lstStyle>
          <a:p>
            <a:pPr lvl="0"/>
            <a:r>
              <a:rPr lang="en-US"/>
              <a:t>Click to edit Master text styles</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2C91C114-17DD-484B-9AF9-62CBC2D13724}" type="slidenum">
              <a:t>‹#›</a:t>
            </a:fld>
            <a:endParaRPr lang="en-US"/>
          </a:p>
        </p:txBody>
      </p:sp>
    </p:spTree>
    <p:extLst>
      <p:ext uri="{BB962C8B-B14F-4D97-AF65-F5344CB8AC3E}">
        <p14:creationId xmlns:p14="http://schemas.microsoft.com/office/powerpoint/2010/main" val="146030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lour splash 3">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24CD270E-8729-4641-B95B-9D307D3C611B}" type="slidenum">
              <a:t>‹#›</a:t>
            </a:fld>
            <a:endParaRPr lang="en-US"/>
          </a:p>
        </p:txBody>
      </p:sp>
      <p:sp>
        <p:nvSpPr>
          <p:cNvPr id="6" name="Rectangle 1"/>
          <p:cNvSpPr/>
          <p:nvPr/>
        </p:nvSpPr>
        <p:spPr>
          <a:xfrm>
            <a:off x="0" y="3952704"/>
            <a:ext cx="9905996" cy="2912162"/>
          </a:xfrm>
          <a:custGeom>
            <a:avLst/>
            <a:gdLst>
              <a:gd name="f0" fmla="val 10800000"/>
              <a:gd name="f1" fmla="val 5400000"/>
              <a:gd name="f2" fmla="val 180"/>
              <a:gd name="f3" fmla="val w"/>
              <a:gd name="f4" fmla="val h"/>
              <a:gd name="f5" fmla="val 0"/>
              <a:gd name="f6" fmla="val 9906000"/>
              <a:gd name="f7" fmla="val 2912164"/>
              <a:gd name="f8" fmla="val 203200"/>
              <a:gd name="f9" fmla="val 3387537"/>
              <a:gd name="f10" fmla="val 3690228"/>
              <a:gd name="f11" fmla="val 6604000"/>
              <a:gd name="f12" fmla="+- 0 0 -90"/>
              <a:gd name="f13" fmla="*/ f3 1 9906000"/>
              <a:gd name="f14" fmla="*/ f4 1 2912164"/>
              <a:gd name="f15" fmla="+- f7 0 f5"/>
              <a:gd name="f16" fmla="+- f6 0 f5"/>
              <a:gd name="f17" fmla="*/ f12 f0 1"/>
              <a:gd name="f18" fmla="*/ f16 1 9906000"/>
              <a:gd name="f19" fmla="*/ f15 1 2912164"/>
              <a:gd name="f20" fmla="*/ 0 f16 1"/>
              <a:gd name="f21" fmla="*/ 0 f15 1"/>
              <a:gd name="f22" fmla="*/ 9906000 f16 1"/>
              <a:gd name="f23" fmla="*/ 2912164 f15 1"/>
              <a:gd name="f24" fmla="*/ 203200 f15 1"/>
              <a:gd name="f25" fmla="*/ f17 1 f2"/>
              <a:gd name="f26" fmla="*/ f20 1 9906000"/>
              <a:gd name="f27" fmla="*/ f21 1 2912164"/>
              <a:gd name="f28" fmla="*/ f22 1 9906000"/>
              <a:gd name="f29" fmla="*/ f23 1 2912164"/>
              <a:gd name="f30" fmla="*/ f24 1 2912164"/>
              <a:gd name="f31" fmla="*/ f5 1 f18"/>
              <a:gd name="f32" fmla="*/ f6 1 f18"/>
              <a:gd name="f33" fmla="*/ f5 1 f19"/>
              <a:gd name="f34" fmla="*/ f7 1 f19"/>
              <a:gd name="f35" fmla="+- f25 0 f1"/>
              <a:gd name="f36" fmla="*/ f26 1 f18"/>
              <a:gd name="f37" fmla="*/ f30 1 f19"/>
              <a:gd name="f38" fmla="*/ f28 1 f18"/>
              <a:gd name="f39" fmla="*/ f27 1 f19"/>
              <a:gd name="f40" fmla="*/ f29 1 f19"/>
              <a:gd name="f41" fmla="*/ f31 f13 1"/>
              <a:gd name="f42" fmla="*/ f32 f13 1"/>
              <a:gd name="f43" fmla="*/ f34 f14 1"/>
              <a:gd name="f44" fmla="*/ f33 f14 1"/>
              <a:gd name="f45" fmla="*/ f36 f13 1"/>
              <a:gd name="f46" fmla="*/ f37 f14 1"/>
              <a:gd name="f47" fmla="*/ f38 f13 1"/>
              <a:gd name="f48" fmla="*/ f39 f14 1"/>
              <a:gd name="f49" fmla="*/ f40 f14 1"/>
            </a:gdLst>
            <a:ahLst/>
            <a:cxnLst>
              <a:cxn ang="3cd4">
                <a:pos x="hc" y="t"/>
              </a:cxn>
              <a:cxn ang="0">
                <a:pos x="r" y="vc"/>
              </a:cxn>
              <a:cxn ang="cd4">
                <a:pos x="hc" y="b"/>
              </a:cxn>
              <a:cxn ang="cd2">
                <a:pos x="l" y="vc"/>
              </a:cxn>
              <a:cxn ang="f35">
                <a:pos x="f45" y="f46"/>
              </a:cxn>
              <a:cxn ang="f35">
                <a:pos x="f47" y="f48"/>
              </a:cxn>
              <a:cxn ang="f35">
                <a:pos x="f47" y="f49"/>
              </a:cxn>
              <a:cxn ang="f35">
                <a:pos x="f45" y="f49"/>
              </a:cxn>
              <a:cxn ang="f35">
                <a:pos x="f45" y="f46"/>
              </a:cxn>
            </a:cxnLst>
            <a:rect l="f41" t="f44" r="f42" b="f43"/>
            <a:pathLst>
              <a:path w="9906000" h="2912164">
                <a:moveTo>
                  <a:pt x="f5" y="f8"/>
                </a:moveTo>
                <a:cubicBezTo>
                  <a:pt x="f9" y="f10"/>
                  <a:pt x="f11" y="f5"/>
                  <a:pt x="f6" y="f5"/>
                </a:cubicBezTo>
                <a:lnTo>
                  <a:pt x="f6" y="f7"/>
                </a:lnTo>
                <a:lnTo>
                  <a:pt x="f5" y="f7"/>
                </a:lnTo>
                <a:lnTo>
                  <a:pt x="f5" y="f8"/>
                </a:lnTo>
                <a:close/>
              </a:path>
            </a:pathLst>
          </a:custGeom>
          <a:solidFill>
            <a:srgbClr val="E33C3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cxnSp>
        <p:nvCxnSpPr>
          <p:cNvPr id="7" name="Straight Connector 11"/>
          <p:cNvCxnSpPr/>
          <p:nvPr/>
        </p:nvCxnSpPr>
        <p:spPr>
          <a:xfrm>
            <a:off x="600971" y="1066803"/>
            <a:ext cx="881061" cy="0"/>
          </a:xfrm>
          <a:prstGeom prst="straightConnector1">
            <a:avLst/>
          </a:prstGeom>
          <a:noFill/>
          <a:ln w="19046" cap="flat">
            <a:solidFill>
              <a:srgbClr val="E33C30"/>
            </a:solidFill>
            <a:prstDash val="solid"/>
            <a:miter/>
          </a:ln>
        </p:spPr>
      </p:cxnSp>
      <p:sp>
        <p:nvSpPr>
          <p:cNvPr id="8" name="Title 1"/>
          <p:cNvSpPr txBox="1"/>
          <p:nvPr/>
        </p:nvSpPr>
        <p:spPr>
          <a:xfrm>
            <a:off x="5498625" y="1437564"/>
            <a:ext cx="3905036" cy="523219"/>
          </a:xfrm>
          <a:prstGeom prst="rect">
            <a:avLst/>
          </a:prstGeom>
          <a:noFill/>
          <a:ln cap="flat">
            <a:noFill/>
          </a:ln>
        </p:spPr>
        <p:txBody>
          <a:bodyPr vert="horz" wrap="square" lIns="91440" tIns="45720" rIns="91440" bIns="45720" anchor="b"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Georgia"/>
                <a:ea typeface="ＭＳ Ｐゴシック"/>
                <a:cs typeface="Georgia"/>
              </a:rPr>
              <a:t>Title</a:t>
            </a:r>
          </a:p>
        </p:txBody>
      </p:sp>
      <p:sp>
        <p:nvSpPr>
          <p:cNvPr id="9" name="Text Placeholder 13"/>
          <p:cNvSpPr txBox="1">
            <a:spLocks noGrp="1"/>
          </p:cNvSpPr>
          <p:nvPr>
            <p:ph type="body" idx="4294967295"/>
          </p:nvPr>
        </p:nvSpPr>
        <p:spPr>
          <a:xfrm>
            <a:off x="523978" y="1436915"/>
            <a:ext cx="3922145" cy="4047225"/>
          </a:xfrm>
        </p:spPr>
        <p:txBody>
          <a:bodyPr/>
          <a:lstStyle>
            <a:lvl1pPr>
              <a:defRPr sz="1400">
                <a:solidFill>
                  <a:srgbClr val="2F2824"/>
                </a:solidFill>
                <a:latin typeface="Georgia"/>
              </a:defRPr>
            </a:lvl1pPr>
            <a:lvl2pPr>
              <a:defRPr>
                <a:latin typeface="Calibri Light" pitchFamily="34"/>
              </a:defRPr>
            </a:lvl2pPr>
            <a:lvl3pPr>
              <a:defRPr/>
            </a:lvl3pPr>
          </a:lstStyle>
          <a:p>
            <a:pPr lvl="0"/>
            <a:r>
              <a:rPr lang="en-US"/>
              <a:t>Click to edit Master text styles</a:t>
            </a:r>
          </a:p>
          <a:p>
            <a:pPr lvl="1"/>
            <a:r>
              <a:rPr lang="en-US"/>
              <a:t>Second level</a:t>
            </a:r>
          </a:p>
          <a:p>
            <a:pPr lvl="2"/>
            <a:r>
              <a:rPr lang="en-US"/>
              <a:t>Third level</a:t>
            </a:r>
          </a:p>
        </p:txBody>
      </p:sp>
      <p:sp>
        <p:nvSpPr>
          <p:cNvPr id="10" name="Text Placeholder 9"/>
          <p:cNvSpPr txBox="1">
            <a:spLocks noGrp="1"/>
          </p:cNvSpPr>
          <p:nvPr>
            <p:ph type="body" idx="4294967295"/>
          </p:nvPr>
        </p:nvSpPr>
        <p:spPr>
          <a:xfrm>
            <a:off x="5498625" y="6393612"/>
            <a:ext cx="3988274" cy="427555"/>
          </a:xfrm>
        </p:spPr>
        <p:txBody>
          <a:bodyPr>
            <a:spAutoFit/>
          </a:bodyPr>
          <a:lstStyle>
            <a:lvl1pPr indent="-182889">
              <a:lnSpc>
                <a:spcPts val="1000"/>
              </a:lnSpc>
              <a:spcBef>
                <a:spcPts val="0"/>
              </a:spcBef>
              <a:buClr>
                <a:srgbClr val="FFFFFF"/>
              </a:buClr>
              <a:buSzPct val="100000"/>
              <a:buFont typeface="Georgia"/>
              <a:buAutoNum type="arabicPeriod"/>
              <a:defRPr sz="1000">
                <a:solidFill>
                  <a:srgbClr val="FFFFFF"/>
                </a:solidFill>
              </a:defRPr>
            </a:lvl1pPr>
            <a:lvl2pPr lvl="0" indent="-182889">
              <a:lnSpc>
                <a:spcPts val="1000"/>
              </a:lnSpc>
              <a:spcBef>
                <a:spcPts val="0"/>
              </a:spcBef>
              <a:buClr>
                <a:srgbClr val="FFFFFF"/>
              </a:buClr>
              <a:buSzPct val="100000"/>
              <a:buFont typeface="Georgia"/>
              <a:buAutoNum type="arabicPeriod"/>
              <a:defRPr lang="en-GB" sz="1000" b="0">
                <a:solidFill>
                  <a:srgbClr val="FFFFFF"/>
                </a:solidFill>
                <a:ea typeface="ＭＳ Ｐゴシック"/>
                <a:cs typeface="Geneva"/>
              </a:defRPr>
            </a:lvl2pPr>
          </a:lstStyle>
          <a:p>
            <a:pPr lvl="0"/>
            <a:r>
              <a:rPr lang="en-US"/>
              <a:t>Click to edit Footer notes</a:t>
            </a:r>
          </a:p>
          <a:p>
            <a:pPr lvl="0"/>
            <a:endParaRPr lang="en-GB"/>
          </a:p>
        </p:txBody>
      </p:sp>
      <p:sp>
        <p:nvSpPr>
          <p:cNvPr id="11" name="Slide Number Placeholder 4"/>
          <p:cNvSpPr txBox="1"/>
          <p:nvPr/>
        </p:nvSpPr>
        <p:spPr>
          <a:xfrm>
            <a:off x="9296403" y="6404786"/>
            <a:ext cx="942975" cy="259122"/>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2F2824"/>
                </a:solidFill>
                <a:uFillTx/>
                <a:latin typeface="Calibri Light"/>
                <a:ea typeface="ＭＳ Ｐゴシック"/>
                <a:cs typeface="ＭＳ Ｐゴシック"/>
              </a:rPr>
              <a:t> </a:t>
            </a:r>
            <a:fld id="{25B86DD7-201D-4248-970F-AE4A44AC99C3}" type="slidenum">
              <a:t>‹#›</a:t>
            </a:fld>
            <a:endParaRPr lang="en-US" sz="1000" b="0" i="0" u="none" strike="noStrike" kern="1200" cap="none" spc="0" baseline="0">
              <a:solidFill>
                <a:srgbClr val="FFFFFF"/>
              </a:solidFill>
              <a:uFillTx/>
              <a:latin typeface="Calibri Light"/>
              <a:ea typeface="ＭＳ Ｐゴシック"/>
              <a:cs typeface="ＭＳ Ｐゴシック"/>
            </a:endParaRPr>
          </a:p>
        </p:txBody>
      </p:sp>
      <p:pic>
        <p:nvPicPr>
          <p:cNvPr id="12" name="Picture 18"/>
          <p:cNvPicPr>
            <a:picLocks noChangeAspect="1"/>
          </p:cNvPicPr>
          <p:nvPr/>
        </p:nvPicPr>
        <p:blipFill>
          <a:blip r:embed="rId2"/>
          <a:stretch>
            <a:fillRect/>
          </a:stretch>
        </p:blipFill>
        <p:spPr>
          <a:xfrm>
            <a:off x="501859" y="6270507"/>
            <a:ext cx="857039" cy="526465"/>
          </a:xfrm>
          <a:prstGeom prst="rect">
            <a:avLst/>
          </a:prstGeom>
          <a:noFill/>
          <a:ln cap="flat">
            <a:noFill/>
          </a:ln>
        </p:spPr>
      </p:pic>
    </p:spTree>
    <p:extLst>
      <p:ext uri="{BB962C8B-B14F-4D97-AF65-F5344CB8AC3E}">
        <p14:creationId xmlns:p14="http://schemas.microsoft.com/office/powerpoint/2010/main" val="3139160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rgbClr val="335B74"/>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Northburgh House</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10 Northburgh Street</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ea typeface="ＭＳ Ｐゴシック"/>
                  <a:cs typeface="Calibri"/>
                </a:rPr>
                <a:t>London EC1V 0AT</a:t>
              </a:r>
              <a:endParaRPr lang="en-US" sz="1100" b="0" i="0" u="none" strike="noStrike" kern="0" cap="none" spc="20" baseline="0">
                <a:solidFill>
                  <a:srgbClr val="FFFFFF"/>
                </a:solidFill>
                <a:uFillTx/>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T +44 [0]20 7253 9900</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FFFFFF"/>
                  </a:solidFill>
                  <a:uFillTx/>
                  <a:latin typeface="Calibri Light"/>
                </a:rPr>
                <a:t>F +44 [0]20 7253 9911</a:t>
              </a:r>
              <a:endParaRPr lang="en-US" sz="1100" b="0" i="0" u="none" strike="noStrike" kern="0" cap="none" spc="20" baseline="0">
                <a:solidFill>
                  <a:srgbClr val="FFFFFF"/>
                </a:solidFill>
                <a:uFillTx/>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info@populus.co.uk</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FFFFFF"/>
                  </a:solidFill>
                  <a:uFillTx/>
                  <a:latin typeface="Calibri Light"/>
                </a:rPr>
                <a:t>www.populus.co.uk</a:t>
              </a:r>
              <a:endParaRPr lang="en-US" sz="1100" b="0" i="0" u="none" strike="noStrike" kern="0" cap="none" spc="30" baseline="0">
                <a:solidFill>
                  <a:srgbClr val="FFFFFF"/>
                </a:solidFill>
                <a:uFillTx/>
                <a:latin typeface="Calibri Light"/>
                <a:cs typeface="Calibri"/>
              </a:endParaRPr>
            </a:p>
          </p:txBody>
        </p:sp>
      </p:grpSp>
      <p:pic>
        <p:nvPicPr>
          <p:cNvPr id="6" name="Picture 6"/>
          <p:cNvPicPr>
            <a:picLocks noChangeAspect="1"/>
          </p:cNvPicPr>
          <p:nvPr/>
        </p:nvPicPr>
        <p:blipFill>
          <a:blip r:embed="rId2"/>
          <a:stretch>
            <a:fillRect/>
          </a:stretch>
        </p:blipFill>
        <p:spPr>
          <a:xfrm>
            <a:off x="609603" y="5988177"/>
            <a:ext cx="1338773" cy="364415"/>
          </a:xfrm>
          <a:prstGeom prst="rect">
            <a:avLst/>
          </a:prstGeom>
          <a:noFill/>
          <a:ln cap="flat">
            <a:noFill/>
          </a:ln>
        </p:spPr>
      </p:pic>
      <p:cxnSp>
        <p:nvCxnSpPr>
          <p:cNvPr id="7" name="Straight Connector 7"/>
          <p:cNvCxnSpPr/>
          <p:nvPr/>
        </p:nvCxnSpPr>
        <p:spPr>
          <a:xfrm>
            <a:off x="609603" y="5715000"/>
            <a:ext cx="881051" cy="0"/>
          </a:xfrm>
          <a:prstGeom prst="straightConnector1">
            <a:avLst/>
          </a:prstGeom>
          <a:noFill/>
          <a:ln w="19046" cap="flat">
            <a:solidFill>
              <a:srgbClr val="FFFFFF"/>
            </a:solidFill>
            <a:prstDash val="solid"/>
            <a:miter/>
          </a:ln>
        </p:spPr>
      </p:cxn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pPr lvl="0"/>
            <a:r>
              <a:rPr lang="en-US"/>
              <a:t> </a:t>
            </a:r>
            <a:fld id="{081D3DE6-D219-458F-A3B7-A3A5EE103D04}" type="slidenum">
              <a:t>‹#›</a:t>
            </a:fld>
            <a:endParaRPr lang="en-US"/>
          </a:p>
        </p:txBody>
      </p:sp>
    </p:spTree>
    <p:extLst>
      <p:ext uri="{BB962C8B-B14F-4D97-AF65-F5344CB8AC3E}">
        <p14:creationId xmlns:p14="http://schemas.microsoft.com/office/powerpoint/2010/main" val="2316032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rgbClr val="D9D9D9"/>
        </a:solidFill>
        <a:effectLst/>
      </p:bgPr>
    </p:bg>
    <p:spTree>
      <p:nvGrpSpPr>
        <p:cNvPr id="1" name=""/>
        <p:cNvGrpSpPr/>
        <p:nvPr/>
      </p:nvGrpSpPr>
      <p:grpSpPr>
        <a:xfrm>
          <a:off x="0" y="0"/>
          <a:ext cx="0" cy="0"/>
          <a:chOff x="0" y="0"/>
          <a:chExt cx="0" cy="0"/>
        </a:xfrm>
      </p:grpSpPr>
      <p:grpSp>
        <p:nvGrpSpPr>
          <p:cNvPr id="2" name="Group 1"/>
          <p:cNvGrpSpPr/>
          <p:nvPr/>
        </p:nvGrpSpPr>
        <p:grpSpPr>
          <a:xfrm>
            <a:off x="593729" y="3962396"/>
            <a:ext cx="2309270" cy="1582699"/>
            <a:chOff x="593729" y="3962396"/>
            <a:chExt cx="2309270" cy="1582699"/>
          </a:xfrm>
        </p:grpSpPr>
        <p:sp>
          <p:nvSpPr>
            <p:cNvPr id="3" name="TextBox 3"/>
            <p:cNvSpPr txBox="1"/>
            <p:nvPr/>
          </p:nvSpPr>
          <p:spPr>
            <a:xfrm>
              <a:off x="593729" y="3962396"/>
              <a:ext cx="2297109" cy="648126"/>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Northburgh House</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10 Northburgh Street</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ea typeface="ＭＳ Ｐゴシック"/>
                  <a:cs typeface="Calibri"/>
                </a:rPr>
                <a:t>London EC1V 0AT</a:t>
              </a:r>
              <a:endParaRPr lang="en-US" sz="1100" b="0" i="0" u="none" strike="noStrike" kern="0" cap="none" spc="20" baseline="0">
                <a:solidFill>
                  <a:srgbClr val="65757D"/>
                </a:solidFill>
                <a:uFillTx/>
                <a:latin typeface="Calibri Light"/>
                <a:cs typeface="Calibri"/>
              </a:endParaRPr>
            </a:p>
          </p:txBody>
        </p:sp>
        <p:sp>
          <p:nvSpPr>
            <p:cNvPr id="4" name="TextBox 4"/>
            <p:cNvSpPr txBox="1"/>
            <p:nvPr/>
          </p:nvSpPr>
          <p:spPr>
            <a:xfrm>
              <a:off x="605890" y="4622804"/>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rPr>
                <a:t>T +44 [0]20 7253 9900</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20" baseline="0">
                  <a:solidFill>
                    <a:srgbClr val="65757D"/>
                  </a:solidFill>
                  <a:uFillTx/>
                  <a:latin typeface="Calibri Light"/>
                </a:rPr>
                <a:t>F +44 [0]20 7253 9911</a:t>
              </a:r>
              <a:endParaRPr lang="en-US" sz="1100" b="0" i="0" u="none" strike="noStrike" kern="0" cap="none" spc="20" baseline="0">
                <a:solidFill>
                  <a:srgbClr val="65757D"/>
                </a:solidFill>
                <a:uFillTx/>
                <a:latin typeface="Calibri Light"/>
                <a:cs typeface="Calibri"/>
              </a:endParaRPr>
            </a:p>
          </p:txBody>
        </p:sp>
        <p:sp>
          <p:nvSpPr>
            <p:cNvPr id="5" name="TextBox 5"/>
            <p:cNvSpPr txBox="1"/>
            <p:nvPr/>
          </p:nvSpPr>
          <p:spPr>
            <a:xfrm>
              <a:off x="605890" y="5083177"/>
              <a:ext cx="2297109" cy="461918"/>
            </a:xfrm>
            <a:prstGeom prst="rect">
              <a:avLst/>
            </a:prstGeom>
            <a:noFill/>
            <a:ln cap="flat">
              <a:noFill/>
            </a:ln>
          </p:spPr>
          <p:txBody>
            <a:bodyPr vert="horz" wrap="square" lIns="0" tIns="45720" rIns="91440" bIns="45720" anchor="t" anchorCtr="0" compatLnSpc="1">
              <a:spAutoFit/>
            </a:bodyPr>
            <a:lstStyle/>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65757D"/>
                  </a:solidFill>
                  <a:uFillTx/>
                  <a:latin typeface="Calibri Light"/>
                </a:rPr>
                <a:t>info@populus.co.uk</a:t>
              </a:r>
            </a:p>
            <a:p>
              <a:pPr marL="0" marR="0" lvl="0" indent="0" algn="l" defTabSz="4572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30" baseline="0">
                  <a:solidFill>
                    <a:srgbClr val="65757D"/>
                  </a:solidFill>
                  <a:uFillTx/>
                  <a:latin typeface="Calibri Light"/>
                </a:rPr>
                <a:t>www.populus.co.uk</a:t>
              </a:r>
              <a:endParaRPr lang="en-US" sz="1100" b="0" i="0" u="none" strike="noStrike" kern="0" cap="none" spc="30" baseline="0">
                <a:solidFill>
                  <a:srgbClr val="65757D"/>
                </a:solidFill>
                <a:uFillTx/>
                <a:latin typeface="Calibri Light"/>
                <a:cs typeface="Calibri"/>
              </a:endParaRPr>
            </a:p>
          </p:txBody>
        </p:sp>
      </p:grpSp>
      <p:cxnSp>
        <p:nvCxnSpPr>
          <p:cNvPr id="6" name="Straight Connector 7"/>
          <p:cNvCxnSpPr/>
          <p:nvPr/>
        </p:nvCxnSpPr>
        <p:spPr>
          <a:xfrm>
            <a:off x="609603" y="5715000"/>
            <a:ext cx="881051" cy="0"/>
          </a:xfrm>
          <a:prstGeom prst="straightConnector1">
            <a:avLst/>
          </a:prstGeom>
          <a:noFill/>
          <a:ln w="19046" cap="flat">
            <a:solidFill>
              <a:srgbClr val="335B74"/>
            </a:solidFill>
            <a:prstDash val="solid"/>
            <a:miter/>
          </a:ln>
        </p:spPr>
      </p:cxnSp>
      <p:pic>
        <p:nvPicPr>
          <p:cNvPr id="7"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pPr lvl="0"/>
            <a:r>
              <a:rPr lang="en-US"/>
              <a:t> </a:t>
            </a:r>
            <a:fld id="{A09D6A1C-FB87-43BC-B68F-BB7692D12978}" type="slidenum">
              <a:t>‹#›</a:t>
            </a:fld>
            <a:endParaRPr lang="en-US"/>
          </a:p>
        </p:txBody>
      </p:sp>
    </p:spTree>
    <p:extLst>
      <p:ext uri="{BB962C8B-B14F-4D97-AF65-F5344CB8AC3E}">
        <p14:creationId xmlns:p14="http://schemas.microsoft.com/office/powerpoint/2010/main" val="1235746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 1 (no client logo)">
    <p:bg>
      <p:bgPr>
        <a:solidFill>
          <a:schemeClr val="bg2"/>
        </a:solidFill>
        <a:effectLst/>
      </p:bgPr>
    </p:bg>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533400" y="381000"/>
            <a:ext cx="8915399" cy="457200"/>
          </a:xfrm>
          <a:prstGeom prst="rect">
            <a:avLst/>
          </a:prstGeom>
          <a:ln>
            <a:noFill/>
          </a:ln>
        </p:spPr>
        <p:txBody>
          <a:bodyPr vert="horz" lIns="0" rIns="0">
            <a:noAutofit/>
          </a:bodyPr>
          <a:lstStyle>
            <a:lvl1pPr marL="72000">
              <a:lnSpc>
                <a:spcPts val="3000"/>
              </a:lnSpc>
              <a:defRPr sz="1600" b="0" kern="0" spc="0" baseline="0">
                <a:solidFill>
                  <a:srgbClr val="FFFFFF"/>
                </a:solidFill>
                <a:latin typeface="+mn-lt"/>
                <a:cs typeface="Calibri"/>
              </a:defRPr>
            </a:lvl1pPr>
          </a:lstStyle>
          <a:p>
            <a:r>
              <a:rPr lang="en-US" dirty="0"/>
              <a:t>Client name</a:t>
            </a:r>
          </a:p>
        </p:txBody>
      </p:sp>
      <p:sp>
        <p:nvSpPr>
          <p:cNvPr id="29" name="Text Placeholder 41"/>
          <p:cNvSpPr>
            <a:spLocks noGrp="1"/>
          </p:cNvSpPr>
          <p:nvPr>
            <p:ph type="body" sz="quarter" idx="12" hasCustomPrompt="1"/>
          </p:nvPr>
        </p:nvSpPr>
        <p:spPr>
          <a:xfrm>
            <a:off x="524774" y="2257683"/>
            <a:ext cx="6248400" cy="553998"/>
          </a:xfrm>
          <a:prstGeom prst="rect">
            <a:avLst/>
          </a:prstGeom>
          <a:ln>
            <a:noFill/>
          </a:ln>
        </p:spPr>
        <p:txBody>
          <a:bodyPr lIns="0" rIns="0" anchor="b">
            <a:spAutoFit/>
          </a:bodyPr>
          <a:lstStyle>
            <a:lvl1pPr marL="72000" indent="0">
              <a:lnSpc>
                <a:spcPts val="3600"/>
              </a:lnSpc>
              <a:spcBef>
                <a:spcPts val="1200"/>
              </a:spcBef>
              <a:buNone/>
              <a:defRPr sz="3400" b="0">
                <a:solidFill>
                  <a:schemeClr val="tx1"/>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Title</a:t>
            </a:r>
          </a:p>
        </p:txBody>
      </p:sp>
      <p:cxnSp>
        <p:nvCxnSpPr>
          <p:cNvPr id="15" name="Straight Connector 14"/>
          <p:cNvCxnSpPr/>
          <p:nvPr userDrawn="1"/>
        </p:nvCxnSpPr>
        <p:spPr>
          <a:xfrm>
            <a:off x="602724" y="3209208"/>
            <a:ext cx="881057"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2"/>
          <a:stretch>
            <a:fillRect/>
          </a:stretch>
        </p:blipFill>
        <p:spPr>
          <a:xfrm>
            <a:off x="533400" y="4192967"/>
            <a:ext cx="1338773" cy="364415"/>
          </a:xfrm>
          <a:prstGeom prst="rect">
            <a:avLst/>
          </a:prstGeom>
        </p:spPr>
      </p:pic>
      <p:sp>
        <p:nvSpPr>
          <p:cNvPr id="24" name="Text Placeholder 3"/>
          <p:cNvSpPr>
            <a:spLocks noGrp="1"/>
          </p:cNvSpPr>
          <p:nvPr>
            <p:ph type="body" sz="quarter" idx="13" hasCustomPrompt="1"/>
          </p:nvPr>
        </p:nvSpPr>
        <p:spPr>
          <a:xfrm>
            <a:off x="493032" y="3607526"/>
            <a:ext cx="2926650" cy="369332"/>
          </a:xfrm>
          <a:ln>
            <a:noFill/>
          </a:ln>
        </p:spPr>
        <p:txBody>
          <a:bodyPr>
            <a:spAutoFit/>
          </a:bodyPr>
          <a:lstStyle>
            <a:lvl1pPr marL="0" indent="0">
              <a:buNone/>
              <a:defRPr sz="1800" kern="0" cap="all" baseline="0">
                <a:solidFill>
                  <a:srgbClr val="FFFFFF"/>
                </a:solidFill>
                <a:latin typeface="+mn-lt"/>
                <a:cs typeface="Georgia"/>
              </a:defRPr>
            </a:lvl1pPr>
          </a:lstStyle>
          <a:p>
            <a:pPr lvl="0"/>
            <a:r>
              <a:rPr lang="en-GB" dirty="0"/>
              <a:t>Date </a:t>
            </a:r>
          </a:p>
        </p:txBody>
      </p:sp>
      <p:sp>
        <p:nvSpPr>
          <p:cNvPr id="7"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8" name="Slide Number Placeholder 4"/>
          <p:cNvSpPr>
            <a:spLocks noGrp="1"/>
          </p:cNvSpPr>
          <p:nvPr>
            <p:ph type="sldNum" sz="quarter" idx="25"/>
          </p:nvPr>
        </p:nvSpPr>
        <p:spPr>
          <a:xfrm>
            <a:off x="9296400" y="6404781"/>
            <a:ext cx="942975" cy="259123"/>
          </a:xfrm>
          <a:prstGeom prst="rect">
            <a:avLst/>
          </a:prstGeom>
          <a:noFill/>
        </p:spPr>
        <p:txBody>
          <a:bodyPr/>
          <a:lstStyle>
            <a:lvl1pPr>
              <a:defRPr sz="1000" b="0">
                <a:solidFill>
                  <a:schemeClr val="bg2"/>
                </a:solidFill>
                <a:latin typeface="+mn-lt"/>
              </a:defRPr>
            </a:lvl1pPr>
          </a:lstStyle>
          <a:p>
            <a:pPr defTabSz="457200" fontAlgn="base">
              <a:spcBef>
                <a:spcPct val="0"/>
              </a:spcBef>
              <a:spcAft>
                <a:spcPct val="0"/>
              </a:spcAft>
              <a:defRPr/>
            </a:pPr>
            <a:r>
              <a:rPr lang="en-US" dirty="0">
                <a:solidFill>
                  <a:srgbClr val="335B74"/>
                </a:solidFill>
                <a:ea typeface="ＭＳ Ｐゴシック" charset="0"/>
              </a:rPr>
              <a:t> </a:t>
            </a:r>
            <a:fld id="{BD20552D-18B6-A441-8202-5F2D508A09D2}" type="slidenum">
              <a:rPr lang="en-US" smtClean="0">
                <a:solidFill>
                  <a:srgbClr val="335B74"/>
                </a:solidFill>
                <a:ea typeface="ＭＳ Ｐゴシック" charset="0"/>
              </a:rPr>
              <a:pPr defTabSz="457200" fontAlgn="base">
                <a:spcBef>
                  <a:spcPct val="0"/>
                </a:spcBef>
                <a:spcAft>
                  <a:spcPct val="0"/>
                </a:spcAft>
                <a:defRPr/>
              </a:pPr>
              <a:t>‹#›</a:t>
            </a:fld>
            <a:endParaRPr lang="en-US" dirty="0">
              <a:solidFill>
                <a:srgbClr val="335B74"/>
              </a:solidFill>
              <a:ea typeface="ＭＳ Ｐゴシック" charset="0"/>
            </a:endParaRPr>
          </a:p>
        </p:txBody>
      </p:sp>
    </p:spTree>
    <p:extLst>
      <p:ext uri="{BB962C8B-B14F-4D97-AF65-F5344CB8AC3E}">
        <p14:creationId xmlns:p14="http://schemas.microsoft.com/office/powerpoint/2010/main" val="26230513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 2 (client logo)">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904413" cy="1143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dirty="0">
              <a:solidFill>
                <a:prstClr val="white"/>
              </a:solidFill>
            </a:endParaRPr>
          </a:p>
        </p:txBody>
      </p:sp>
      <p:pic>
        <p:nvPicPr>
          <p:cNvPr id="11" name="Picture 10"/>
          <p:cNvPicPr>
            <a:picLocks noChangeAspect="1"/>
          </p:cNvPicPr>
          <p:nvPr userDrawn="1"/>
        </p:nvPicPr>
        <p:blipFill>
          <a:blip r:embed="rId2"/>
          <a:stretch>
            <a:fillRect/>
          </a:stretch>
        </p:blipFill>
        <p:spPr>
          <a:xfrm>
            <a:off x="601980" y="5988177"/>
            <a:ext cx="1338773" cy="364415"/>
          </a:xfrm>
          <a:prstGeom prst="rect">
            <a:avLst/>
          </a:prstGeom>
        </p:spPr>
      </p:pic>
      <p:cxnSp>
        <p:nvCxnSpPr>
          <p:cNvPr id="10" name="Straight Connector 9"/>
          <p:cNvCxnSpPr/>
          <p:nvPr userDrawn="1"/>
        </p:nvCxnSpPr>
        <p:spPr>
          <a:xfrm>
            <a:off x="600982" y="3209208"/>
            <a:ext cx="881057"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12" name="Content Placeholder 2"/>
          <p:cNvSpPr>
            <a:spLocks noGrp="1"/>
          </p:cNvSpPr>
          <p:nvPr>
            <p:ph sz="quarter" idx="24"/>
          </p:nvPr>
        </p:nvSpPr>
        <p:spPr>
          <a:xfrm>
            <a:off x="533400" y="257430"/>
            <a:ext cx="1860542" cy="652462"/>
          </a:xfrm>
        </p:spPr>
        <p:txBody>
          <a:bodyPr anchor="ctr"/>
          <a:lstStyle/>
          <a:p>
            <a:pPr lvl="0"/>
            <a:r>
              <a:rPr lang="en-US"/>
              <a:t>Click to edit Master text styles</a:t>
            </a:r>
          </a:p>
        </p:txBody>
      </p:sp>
      <p:sp>
        <p:nvSpPr>
          <p:cNvPr id="14" name="Text Placeholder 41"/>
          <p:cNvSpPr>
            <a:spLocks noGrp="1"/>
          </p:cNvSpPr>
          <p:nvPr>
            <p:ph type="body" sz="quarter" idx="12" hasCustomPrompt="1"/>
          </p:nvPr>
        </p:nvSpPr>
        <p:spPr>
          <a:xfrm>
            <a:off x="524774" y="2257683"/>
            <a:ext cx="6248400" cy="553998"/>
          </a:xfrm>
          <a:prstGeom prst="rect">
            <a:avLst/>
          </a:prstGeom>
          <a:ln>
            <a:noFill/>
          </a:ln>
        </p:spPr>
        <p:txBody>
          <a:bodyPr lIns="0" rIns="0" anchor="b">
            <a:spAutoFit/>
          </a:bodyPr>
          <a:lstStyle>
            <a:lvl1pPr marL="72000" indent="0">
              <a:lnSpc>
                <a:spcPts val="3600"/>
              </a:lnSpc>
              <a:spcBef>
                <a:spcPts val="1200"/>
              </a:spcBef>
              <a:buNone/>
              <a:defRPr sz="3400" b="0">
                <a:solidFill>
                  <a:schemeClr val="tx1"/>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Title</a:t>
            </a:r>
          </a:p>
        </p:txBody>
      </p:sp>
      <p:sp>
        <p:nvSpPr>
          <p:cNvPr id="15" name="Text Placeholder 3"/>
          <p:cNvSpPr>
            <a:spLocks noGrp="1"/>
          </p:cNvSpPr>
          <p:nvPr>
            <p:ph type="body" sz="quarter" idx="13" hasCustomPrompt="1"/>
          </p:nvPr>
        </p:nvSpPr>
        <p:spPr>
          <a:xfrm>
            <a:off x="493032" y="3607526"/>
            <a:ext cx="2926650" cy="369332"/>
          </a:xfrm>
          <a:ln>
            <a:noFill/>
          </a:ln>
        </p:spPr>
        <p:txBody>
          <a:bodyPr>
            <a:spAutoFit/>
          </a:bodyPr>
          <a:lstStyle>
            <a:lvl1pPr marL="0" indent="0">
              <a:buNone/>
              <a:defRPr sz="1800" kern="0" cap="all" baseline="0">
                <a:solidFill>
                  <a:srgbClr val="FFFFFF"/>
                </a:solidFill>
                <a:latin typeface="+mn-lt"/>
                <a:cs typeface="Georgia"/>
              </a:defRPr>
            </a:lvl1pPr>
          </a:lstStyle>
          <a:p>
            <a:pPr lvl="0"/>
            <a:r>
              <a:rPr lang="en-GB" dirty="0"/>
              <a:t>Date </a:t>
            </a:r>
          </a:p>
        </p:txBody>
      </p:sp>
      <p:sp>
        <p:nvSpPr>
          <p:cNvPr id="16"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chemeClr val="bg2"/>
                </a:solidFill>
                <a:latin typeface="+mn-lt"/>
              </a:defRPr>
            </a:lvl1pPr>
          </a:lstStyle>
          <a:p>
            <a:pPr defTabSz="457200" fontAlgn="base">
              <a:spcBef>
                <a:spcPct val="0"/>
              </a:spcBef>
              <a:spcAft>
                <a:spcPct val="0"/>
              </a:spcAft>
              <a:defRPr/>
            </a:pPr>
            <a:r>
              <a:rPr lang="en-US" dirty="0">
                <a:solidFill>
                  <a:srgbClr val="335B74"/>
                </a:solidFill>
                <a:ea typeface="ＭＳ Ｐゴシック" charset="0"/>
              </a:rPr>
              <a:t> </a:t>
            </a:r>
            <a:fld id="{BD20552D-18B6-A441-8202-5F2D508A09D2}" type="slidenum">
              <a:rPr lang="en-US" smtClean="0">
                <a:solidFill>
                  <a:srgbClr val="335B74"/>
                </a:solidFill>
                <a:ea typeface="ＭＳ Ｐゴシック" charset="0"/>
              </a:rPr>
              <a:pPr defTabSz="457200" fontAlgn="base">
                <a:spcBef>
                  <a:spcPct val="0"/>
                </a:spcBef>
                <a:spcAft>
                  <a:spcPct val="0"/>
                </a:spcAft>
                <a:defRPr/>
              </a:pPr>
              <a:t>‹#›</a:t>
            </a:fld>
            <a:endParaRPr lang="en-US" dirty="0">
              <a:solidFill>
                <a:srgbClr val="335B74"/>
              </a:solidFill>
              <a:ea typeface="ＭＳ Ｐゴシック" charset="0"/>
            </a:endParaRPr>
          </a:p>
        </p:txBody>
      </p:sp>
    </p:spTree>
    <p:extLst>
      <p:ext uri="{BB962C8B-B14F-4D97-AF65-F5344CB8AC3E}">
        <p14:creationId xmlns:p14="http://schemas.microsoft.com/office/powerpoint/2010/main" val="4679965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3 (no client logo)">
    <p:bg>
      <p:bgPr>
        <a:solidFill>
          <a:schemeClr val="bg1">
            <a:lumMod val="85000"/>
          </a:schemeClr>
        </a:solidFill>
        <a:effectLst/>
      </p:bgPr>
    </p:bg>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524774" y="381000"/>
            <a:ext cx="8915399" cy="457200"/>
          </a:xfrm>
          <a:prstGeom prst="rect">
            <a:avLst/>
          </a:prstGeom>
        </p:spPr>
        <p:txBody>
          <a:bodyPr vert="horz" lIns="0" rIns="0">
            <a:noAutofit/>
          </a:bodyPr>
          <a:lstStyle>
            <a:lvl1pPr marL="72000">
              <a:lnSpc>
                <a:spcPts val="3000"/>
              </a:lnSpc>
              <a:defRPr sz="1600" b="0" kern="0" spc="0" baseline="0">
                <a:solidFill>
                  <a:schemeClr val="bg2">
                    <a:lumMod val="25000"/>
                  </a:schemeClr>
                </a:solidFill>
                <a:latin typeface="+mn-lt"/>
                <a:cs typeface="Calibri"/>
              </a:defRPr>
            </a:lvl1pPr>
          </a:lstStyle>
          <a:p>
            <a:r>
              <a:rPr lang="en-US" dirty="0"/>
              <a:t>Client name</a:t>
            </a:r>
          </a:p>
        </p:txBody>
      </p:sp>
      <p:sp>
        <p:nvSpPr>
          <p:cNvPr id="8" name="Text Placeholder 41"/>
          <p:cNvSpPr>
            <a:spLocks noGrp="1"/>
          </p:cNvSpPr>
          <p:nvPr>
            <p:ph type="body" sz="quarter" idx="12" hasCustomPrompt="1"/>
          </p:nvPr>
        </p:nvSpPr>
        <p:spPr>
          <a:xfrm>
            <a:off x="533400" y="2257683"/>
            <a:ext cx="6248400" cy="553998"/>
          </a:xfrm>
          <a:prstGeom prst="rect">
            <a:avLst/>
          </a:prstGeom>
        </p:spPr>
        <p:txBody>
          <a:bodyPr lIns="0" rIns="0" anchor="b">
            <a:spAutoFit/>
          </a:bodyPr>
          <a:lstStyle>
            <a:lvl1pPr marL="72000" indent="0">
              <a:lnSpc>
                <a:spcPts val="3600"/>
              </a:lnSpc>
              <a:spcBef>
                <a:spcPts val="1200"/>
              </a:spcBef>
              <a:buNone/>
              <a:defRPr sz="3400" b="0">
                <a:solidFill>
                  <a:schemeClr val="bg2">
                    <a:lumMod val="50000"/>
                  </a:schemeClr>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Title</a:t>
            </a:r>
          </a:p>
        </p:txBody>
      </p:sp>
      <p:cxnSp>
        <p:nvCxnSpPr>
          <p:cNvPr id="10" name="Straight Connector 9"/>
          <p:cNvCxnSpPr/>
          <p:nvPr userDrawn="1"/>
        </p:nvCxnSpPr>
        <p:spPr>
          <a:xfrm>
            <a:off x="607332" y="3209208"/>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13" hasCustomPrompt="1"/>
          </p:nvPr>
        </p:nvSpPr>
        <p:spPr>
          <a:xfrm>
            <a:off x="496628" y="3607526"/>
            <a:ext cx="2926650" cy="369332"/>
          </a:xfrm>
        </p:spPr>
        <p:txBody>
          <a:bodyPr>
            <a:spAutoFit/>
          </a:bodyPr>
          <a:lstStyle>
            <a:lvl1pPr marL="0" indent="0">
              <a:buNone/>
              <a:defRPr sz="1800" kern="0" cap="all" baseline="0">
                <a:solidFill>
                  <a:schemeClr val="bg2">
                    <a:lumMod val="50000"/>
                  </a:schemeClr>
                </a:solidFill>
                <a:latin typeface="+mn-lt"/>
                <a:cs typeface="Georgia"/>
              </a:defRPr>
            </a:lvl1pPr>
          </a:lstStyle>
          <a:p>
            <a:pPr lvl="0"/>
            <a:r>
              <a:rPr lang="en-GB" dirty="0"/>
              <a:t>Date </a:t>
            </a:r>
          </a:p>
        </p:txBody>
      </p:sp>
      <p:pic>
        <p:nvPicPr>
          <p:cNvPr id="9" name="Picture 8"/>
          <p:cNvPicPr>
            <a:picLocks noChangeAspect="1"/>
          </p:cNvPicPr>
          <p:nvPr userDrawn="1"/>
        </p:nvPicPr>
        <p:blipFill>
          <a:blip r:embed="rId2"/>
          <a:stretch>
            <a:fillRect/>
          </a:stretch>
        </p:blipFill>
        <p:spPr>
          <a:xfrm>
            <a:off x="600974" y="5988177"/>
            <a:ext cx="1338775" cy="364415"/>
          </a:xfrm>
          <a:prstGeom prst="rect">
            <a:avLst/>
          </a:prstGeom>
        </p:spPr>
      </p:pic>
      <p:sp>
        <p:nvSpPr>
          <p:cNvPr id="11"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13"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rgbClr val="D9D9D9"/>
                </a:solidFill>
                <a:latin typeface="+mn-lt"/>
              </a:defRPr>
            </a:lvl1pPr>
          </a:lstStyle>
          <a:p>
            <a:pPr defTabSz="457200" fontAlgn="base">
              <a:spcBef>
                <a:spcPct val="0"/>
              </a:spcBef>
              <a:spcAft>
                <a:spcPct val="0"/>
              </a:spcAft>
              <a:defRPr/>
            </a:pPr>
            <a:r>
              <a:rPr lang="en-US" dirty="0">
                <a:ea typeface="ＭＳ Ｐゴシック" charset="0"/>
              </a:rPr>
              <a:t> </a:t>
            </a:r>
            <a:fld id="{BD20552D-18B6-A441-8202-5F2D508A09D2}" type="slidenum">
              <a:rPr lang="en-US" smtClean="0">
                <a:ea typeface="ＭＳ Ｐゴシック" charset="0"/>
              </a:rPr>
              <a:pPr defTabSz="4572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005032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4 (client logo)">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904413" cy="1143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dirty="0">
              <a:solidFill>
                <a:prstClr val="white"/>
              </a:solidFill>
            </a:endParaRPr>
          </a:p>
        </p:txBody>
      </p:sp>
      <p:cxnSp>
        <p:nvCxnSpPr>
          <p:cNvPr id="11" name="Straight Connector 10"/>
          <p:cNvCxnSpPr/>
          <p:nvPr userDrawn="1"/>
        </p:nvCxnSpPr>
        <p:spPr>
          <a:xfrm>
            <a:off x="598706" y="3209208"/>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00974" y="5988177"/>
            <a:ext cx="1338775" cy="364415"/>
          </a:xfrm>
          <a:prstGeom prst="rect">
            <a:avLst/>
          </a:prstGeom>
        </p:spPr>
      </p:pic>
      <p:sp>
        <p:nvSpPr>
          <p:cNvPr id="8"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12" name="Content Placeholder 2"/>
          <p:cNvSpPr>
            <a:spLocks noGrp="1"/>
          </p:cNvSpPr>
          <p:nvPr>
            <p:ph sz="quarter" idx="24"/>
          </p:nvPr>
        </p:nvSpPr>
        <p:spPr>
          <a:xfrm>
            <a:off x="524933" y="257430"/>
            <a:ext cx="1860542" cy="652462"/>
          </a:xfrm>
        </p:spPr>
        <p:txBody>
          <a:bodyPr anchor="ctr"/>
          <a:lstStyle/>
          <a:p>
            <a:pPr lvl="0"/>
            <a:r>
              <a:rPr lang="en-US"/>
              <a:t>Click to edit Master text styles</a:t>
            </a:r>
          </a:p>
        </p:txBody>
      </p:sp>
      <p:sp>
        <p:nvSpPr>
          <p:cNvPr id="14" name="Text Placeholder 41"/>
          <p:cNvSpPr>
            <a:spLocks noGrp="1"/>
          </p:cNvSpPr>
          <p:nvPr>
            <p:ph type="body" sz="quarter" idx="12" hasCustomPrompt="1"/>
          </p:nvPr>
        </p:nvSpPr>
        <p:spPr>
          <a:xfrm>
            <a:off x="533400" y="2257683"/>
            <a:ext cx="6248400" cy="553998"/>
          </a:xfrm>
          <a:prstGeom prst="rect">
            <a:avLst/>
          </a:prstGeom>
        </p:spPr>
        <p:txBody>
          <a:bodyPr lIns="0" rIns="0" anchor="b">
            <a:spAutoFit/>
          </a:bodyPr>
          <a:lstStyle>
            <a:lvl1pPr marL="72000" indent="0">
              <a:lnSpc>
                <a:spcPts val="3600"/>
              </a:lnSpc>
              <a:spcBef>
                <a:spcPts val="1200"/>
              </a:spcBef>
              <a:buNone/>
              <a:defRPr sz="3400" b="0">
                <a:solidFill>
                  <a:schemeClr val="bg2">
                    <a:lumMod val="50000"/>
                  </a:schemeClr>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Title</a:t>
            </a:r>
          </a:p>
        </p:txBody>
      </p:sp>
      <p:sp>
        <p:nvSpPr>
          <p:cNvPr id="15" name="Text Placeholder 3"/>
          <p:cNvSpPr>
            <a:spLocks noGrp="1"/>
          </p:cNvSpPr>
          <p:nvPr>
            <p:ph type="body" sz="quarter" idx="13" hasCustomPrompt="1"/>
          </p:nvPr>
        </p:nvSpPr>
        <p:spPr>
          <a:xfrm>
            <a:off x="496628" y="3607526"/>
            <a:ext cx="2926650" cy="369332"/>
          </a:xfrm>
        </p:spPr>
        <p:txBody>
          <a:bodyPr>
            <a:spAutoFit/>
          </a:bodyPr>
          <a:lstStyle>
            <a:lvl1pPr marL="0" indent="0">
              <a:buNone/>
              <a:defRPr sz="1800" kern="0" cap="all" baseline="0">
                <a:solidFill>
                  <a:schemeClr val="bg2">
                    <a:lumMod val="50000"/>
                  </a:schemeClr>
                </a:solidFill>
                <a:latin typeface="+mn-lt"/>
                <a:cs typeface="Georgia"/>
              </a:defRPr>
            </a:lvl1pPr>
          </a:lstStyle>
          <a:p>
            <a:pPr lvl="0"/>
            <a:r>
              <a:rPr lang="en-GB" dirty="0"/>
              <a:t>Date </a:t>
            </a:r>
          </a:p>
        </p:txBody>
      </p:sp>
      <p:sp>
        <p:nvSpPr>
          <p:cNvPr id="16"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rgbClr val="D9D9D9"/>
                </a:solidFill>
                <a:latin typeface="+mn-lt"/>
              </a:defRPr>
            </a:lvl1pPr>
          </a:lstStyle>
          <a:p>
            <a:pPr defTabSz="457200" fontAlgn="base">
              <a:spcBef>
                <a:spcPct val="0"/>
              </a:spcBef>
              <a:spcAft>
                <a:spcPct val="0"/>
              </a:spcAft>
              <a:defRPr/>
            </a:pPr>
            <a:r>
              <a:rPr lang="en-US" dirty="0">
                <a:ea typeface="ＭＳ Ｐゴシック" charset="0"/>
              </a:rPr>
              <a:t> </a:t>
            </a:r>
            <a:fld id="{BD20552D-18B6-A441-8202-5F2D508A09D2}" type="slidenum">
              <a:rPr lang="en-US" smtClean="0">
                <a:ea typeface="ＭＳ Ｐゴシック" charset="0"/>
              </a:rPr>
              <a:pPr defTabSz="4572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2713042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14561" y="649438"/>
            <a:ext cx="8781839" cy="400110"/>
          </a:xfrm>
        </p:spPr>
        <p:txBody>
          <a:bodyPr anchor="b">
            <a:spAutoFit/>
          </a:bodyPr>
          <a:lstStyle>
            <a:lvl1pPr>
              <a:lnSpc>
                <a:spcPct val="100000"/>
              </a:lnSpc>
              <a:defRPr sz="2000" b="0" spc="0" baseline="0">
                <a:solidFill>
                  <a:schemeClr val="bg2">
                    <a:lumMod val="50000"/>
                  </a:schemeClr>
                </a:solidFill>
              </a:defRPr>
            </a:lvl1pPr>
          </a:lstStyle>
          <a:p>
            <a:r>
              <a:rPr lang="en-GB" dirty="0"/>
              <a:t>Title</a:t>
            </a:r>
          </a:p>
        </p:txBody>
      </p:sp>
      <p:cxnSp>
        <p:nvCxnSpPr>
          <p:cNvPr id="13" name="Straight Connector 12"/>
          <p:cNvCxnSpPr/>
          <p:nvPr userDrawn="1"/>
        </p:nvCxnSpPr>
        <p:spPr>
          <a:xfrm>
            <a:off x="600974" y="1066800"/>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23" hasCustomPrompt="1"/>
          </p:nvPr>
        </p:nvSpPr>
        <p:spPr>
          <a:xfrm>
            <a:off x="533400" y="1185446"/>
            <a:ext cx="8763000" cy="338554"/>
          </a:xfrm>
        </p:spPr>
        <p:txBody>
          <a:bodyPr anchor="t" anchorCtr="0">
            <a:spAutoFit/>
          </a:bodyPr>
          <a:lstStyle>
            <a:lvl1pPr>
              <a:defRPr sz="1600">
                <a:latin typeface="+mn-lt"/>
              </a:defRPr>
            </a:lvl1pPr>
          </a:lstStyle>
          <a:p>
            <a:pPr lvl="0"/>
            <a:r>
              <a:rPr lang="en-US" dirty="0"/>
              <a:t>Sub-heading</a:t>
            </a:r>
          </a:p>
        </p:txBody>
      </p:sp>
      <p:sp>
        <p:nvSpPr>
          <p:cNvPr id="11" name="Slide Number Placeholder 4"/>
          <p:cNvSpPr>
            <a:spLocks noGrp="1"/>
          </p:cNvSpPr>
          <p:nvPr>
            <p:ph type="sldNum" sz="quarter" idx="12"/>
          </p:nvPr>
        </p:nvSpPr>
        <p:spPr>
          <a:xfrm>
            <a:off x="9296400" y="6403347"/>
            <a:ext cx="942975" cy="259123"/>
          </a:xfrm>
          <a:prstGeom prst="rect">
            <a:avLst/>
          </a:prstGeom>
        </p:spPr>
        <p:txBody>
          <a:bodyPr/>
          <a:lstStyle>
            <a:lvl1pPr>
              <a:defRPr sz="1000" b="0">
                <a:solidFill>
                  <a:schemeClr val="tx1"/>
                </a:solidFill>
                <a:latin typeface="+mn-lt"/>
              </a:defRPr>
            </a:lvl1pPr>
          </a:lstStyle>
          <a:p>
            <a:pPr defTabSz="457200" fontAlgn="base">
              <a:spcBef>
                <a:spcPct val="0"/>
              </a:spcBef>
              <a:spcAft>
                <a:spcPct val="0"/>
              </a:spcAft>
              <a:defRPr/>
            </a:pPr>
            <a:r>
              <a:rPr lang="en-US" dirty="0">
                <a:solidFill>
                  <a:prstClr val="black"/>
                </a:solidFill>
                <a:ea typeface="ＭＳ Ｐゴシック" charset="0"/>
              </a:rPr>
              <a:t> </a:t>
            </a:r>
            <a:fld id="{BD20552D-18B6-A441-8202-5F2D508A09D2}"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spTree>
    <p:extLst>
      <p:ext uri="{BB962C8B-B14F-4D97-AF65-F5344CB8AC3E}">
        <p14:creationId xmlns:p14="http://schemas.microsoft.com/office/powerpoint/2010/main" val="3755578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l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517525" y="1828800"/>
            <a:ext cx="8929688" cy="4419599"/>
          </a:xfrm>
        </p:spPr>
        <p:txBody>
          <a:bodyPr/>
          <a:lstStyle>
            <a:lvl1pPr marL="0" indent="0">
              <a:buNone/>
              <a:defRPr/>
            </a:lvl1pPr>
          </a:lstStyle>
          <a:p>
            <a:pPr lvl="0"/>
            <a:r>
              <a:rPr lang="en-US"/>
              <a:t>Click to edit Master text styles</a:t>
            </a:r>
          </a:p>
        </p:txBody>
      </p:sp>
      <p:sp>
        <p:nvSpPr>
          <p:cNvPr id="12" name="Slide Number Placeholder 4"/>
          <p:cNvSpPr>
            <a:spLocks noGrp="1"/>
          </p:cNvSpPr>
          <p:nvPr>
            <p:ph type="sldNum" sz="quarter" idx="12"/>
          </p:nvPr>
        </p:nvSpPr>
        <p:spPr>
          <a:xfrm>
            <a:off x="9296401" y="6403347"/>
            <a:ext cx="533400" cy="259123"/>
          </a:xfrm>
          <a:prstGeom prst="rect">
            <a:avLst/>
          </a:prstGeom>
        </p:spPr>
        <p:txBody>
          <a:bodyPr/>
          <a:lstStyle>
            <a:lvl1pPr>
              <a:defRPr sz="1000" b="0">
                <a:solidFill>
                  <a:schemeClr val="tx1"/>
                </a:solidFill>
                <a:latin typeface="+mn-lt"/>
              </a:defRPr>
            </a:lvl1pPr>
          </a:lstStyle>
          <a:p>
            <a:pPr defTabSz="457200" fontAlgn="base">
              <a:spcBef>
                <a:spcPct val="0"/>
              </a:spcBef>
              <a:spcAft>
                <a:spcPct val="0"/>
              </a:spcAft>
              <a:defRPr/>
            </a:pPr>
            <a:r>
              <a:rPr lang="en-US" dirty="0">
                <a:solidFill>
                  <a:prstClr val="black"/>
                </a:solidFill>
                <a:ea typeface="ＭＳ Ｐゴシック" charset="0"/>
              </a:rPr>
              <a:t> </a:t>
            </a:r>
            <a:fld id="{BD20552D-18B6-A441-8202-5F2D508A09D2}"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sp>
        <p:nvSpPr>
          <p:cNvPr id="10" name="Content Placeholder 2"/>
          <p:cNvSpPr>
            <a:spLocks noGrp="1"/>
          </p:cNvSpPr>
          <p:nvPr>
            <p:ph sz="quarter" idx="24"/>
          </p:nvPr>
        </p:nvSpPr>
        <p:spPr>
          <a:xfrm>
            <a:off x="1506589" y="6288257"/>
            <a:ext cx="955674" cy="487024"/>
          </a:xfrm>
        </p:spPr>
        <p:txBody>
          <a:bodyPr anchor="ctr"/>
          <a:lstStyle/>
          <a:p>
            <a:pPr lvl="0"/>
            <a:r>
              <a:rPr lang="en-US"/>
              <a:t>Click to edit Master text styles</a:t>
            </a:r>
          </a:p>
        </p:txBody>
      </p:sp>
      <p:sp>
        <p:nvSpPr>
          <p:cNvPr id="18" name="Title 1"/>
          <p:cNvSpPr>
            <a:spLocks noGrp="1"/>
          </p:cNvSpPr>
          <p:nvPr>
            <p:ph type="title" hasCustomPrompt="1"/>
          </p:nvPr>
        </p:nvSpPr>
        <p:spPr>
          <a:xfrm>
            <a:off x="514561" y="649438"/>
            <a:ext cx="8781839" cy="400110"/>
          </a:xfrm>
        </p:spPr>
        <p:txBody>
          <a:bodyPr anchor="b">
            <a:spAutoFit/>
          </a:bodyPr>
          <a:lstStyle>
            <a:lvl1pPr>
              <a:lnSpc>
                <a:spcPct val="100000"/>
              </a:lnSpc>
              <a:defRPr sz="2000" b="0" spc="0" baseline="0">
                <a:solidFill>
                  <a:schemeClr val="bg2">
                    <a:lumMod val="50000"/>
                  </a:schemeClr>
                </a:solidFill>
              </a:defRPr>
            </a:lvl1pPr>
          </a:lstStyle>
          <a:p>
            <a:r>
              <a:rPr lang="en-GB" dirty="0"/>
              <a:t>Title</a:t>
            </a:r>
          </a:p>
        </p:txBody>
      </p:sp>
      <p:sp>
        <p:nvSpPr>
          <p:cNvPr id="19" name="Text Placeholder 5"/>
          <p:cNvSpPr>
            <a:spLocks noGrp="1"/>
          </p:cNvSpPr>
          <p:nvPr>
            <p:ph type="body" sz="quarter" idx="23" hasCustomPrompt="1"/>
          </p:nvPr>
        </p:nvSpPr>
        <p:spPr>
          <a:xfrm>
            <a:off x="533400" y="1185446"/>
            <a:ext cx="8763000" cy="338554"/>
          </a:xfrm>
        </p:spPr>
        <p:txBody>
          <a:bodyPr anchor="t" anchorCtr="0">
            <a:spAutoFit/>
          </a:bodyPr>
          <a:lstStyle>
            <a:lvl1pPr>
              <a:defRPr sz="1600">
                <a:latin typeface="+mn-lt"/>
              </a:defRPr>
            </a:lvl1pPr>
          </a:lstStyle>
          <a:p>
            <a:pPr lvl="0"/>
            <a:r>
              <a:rPr lang="en-US" dirty="0"/>
              <a:t>Sub-heading</a:t>
            </a:r>
          </a:p>
        </p:txBody>
      </p:sp>
      <p:cxnSp>
        <p:nvCxnSpPr>
          <p:cNvPr id="20" name="Straight Connector 19"/>
          <p:cNvCxnSpPr/>
          <p:nvPr userDrawn="1"/>
        </p:nvCxnSpPr>
        <p:spPr>
          <a:xfrm>
            <a:off x="600974" y="1066800"/>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Text Placeholder 9"/>
          <p:cNvSpPr>
            <a:spLocks noGrp="1"/>
          </p:cNvSpPr>
          <p:nvPr>
            <p:ph type="body" sz="quarter" idx="22" hasCustomPrompt="1"/>
          </p:nvPr>
        </p:nvSpPr>
        <p:spPr>
          <a:xfrm>
            <a:off x="3403122" y="6400800"/>
            <a:ext cx="3988278" cy="425758"/>
          </a:xfrm>
          <a:prstGeom prst="rect">
            <a:avLst/>
          </a:prstGeom>
        </p:spPr>
        <p:txBody>
          <a:bodyPr>
            <a:spAutoFit/>
          </a:bodyPr>
          <a:lstStyle>
            <a:lvl1pPr marL="0" indent="-182880">
              <a:lnSpc>
                <a:spcPts val="1000"/>
              </a:lnSpc>
              <a:spcBef>
                <a:spcPts val="0"/>
              </a:spcBef>
              <a:buClr>
                <a:schemeClr val="tx2"/>
              </a:buClr>
              <a:buSzPct val="100000"/>
              <a:buFont typeface="+mj-lt"/>
              <a:buAutoNum type="arabicPeriod"/>
              <a:defRPr sz="1000">
                <a:solidFill>
                  <a:schemeClr val="bg2">
                    <a:lumMod val="25000"/>
                  </a:schemeClr>
                </a:solidFill>
              </a:defRPr>
            </a:lvl1pPr>
            <a:lvl5pPr>
              <a:defRPr/>
            </a:lvl5pPr>
          </a:lstStyle>
          <a:p>
            <a:pPr lvl="0"/>
            <a:r>
              <a:rPr lang="en-US" dirty="0"/>
              <a:t>Click to edit Footer notes</a:t>
            </a:r>
          </a:p>
          <a:p>
            <a:pPr lvl="0"/>
            <a:endParaRPr lang="en-GB" dirty="0"/>
          </a:p>
        </p:txBody>
      </p:sp>
    </p:spTree>
    <p:extLst>
      <p:ext uri="{BB962C8B-B14F-4D97-AF65-F5344CB8AC3E}">
        <p14:creationId xmlns:p14="http://schemas.microsoft.com/office/powerpoint/2010/main" val="2596593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400800"/>
            <a:ext cx="942975" cy="259123"/>
          </a:xfrm>
          <a:prstGeom prst="rect">
            <a:avLst/>
          </a:prstGeom>
        </p:spPr>
        <p:txBody>
          <a:bodyPr/>
          <a:lstStyle>
            <a:lvl1pPr>
              <a:defRPr sz="1000" b="0">
                <a:solidFill>
                  <a:schemeClr val="tx1"/>
                </a:solidFill>
                <a:latin typeface="+mn-lt"/>
              </a:defRPr>
            </a:lvl1pPr>
          </a:lstStyle>
          <a:p>
            <a:pPr defTabSz="457200" fontAlgn="base">
              <a:spcBef>
                <a:spcPct val="0"/>
              </a:spcBef>
              <a:spcAft>
                <a:spcPct val="0"/>
              </a:spcAft>
              <a:defRPr/>
            </a:pPr>
            <a:r>
              <a:rPr lang="en-US" dirty="0">
                <a:solidFill>
                  <a:prstClr val="black"/>
                </a:solidFill>
                <a:ea typeface="ＭＳ Ｐゴシック" charset="0"/>
              </a:rPr>
              <a:t> </a:t>
            </a:r>
            <a:fld id="{BD20552D-18B6-A441-8202-5F2D508A09D2}"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sp>
        <p:nvSpPr>
          <p:cNvPr id="6" name="Text Placeholder 5"/>
          <p:cNvSpPr>
            <a:spLocks noGrp="1"/>
          </p:cNvSpPr>
          <p:nvPr>
            <p:ph type="body" sz="quarter" idx="15"/>
          </p:nvPr>
        </p:nvSpPr>
        <p:spPr>
          <a:xfrm>
            <a:off x="517526" y="1828800"/>
            <a:ext cx="8929688" cy="4419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quarter" idx="24"/>
          </p:nvPr>
        </p:nvSpPr>
        <p:spPr>
          <a:xfrm>
            <a:off x="1506589" y="6288257"/>
            <a:ext cx="955674" cy="487024"/>
          </a:xfrm>
        </p:spPr>
        <p:txBody>
          <a:bodyPr anchor="ctr"/>
          <a:lstStyle/>
          <a:p>
            <a:pPr lvl="0"/>
            <a:r>
              <a:rPr lang="en-US"/>
              <a:t>Click to edit Master text styles</a:t>
            </a:r>
          </a:p>
        </p:txBody>
      </p:sp>
      <p:sp>
        <p:nvSpPr>
          <p:cNvPr id="17" name="Title 1"/>
          <p:cNvSpPr>
            <a:spLocks noGrp="1"/>
          </p:cNvSpPr>
          <p:nvPr>
            <p:ph type="title" hasCustomPrompt="1"/>
          </p:nvPr>
        </p:nvSpPr>
        <p:spPr>
          <a:xfrm>
            <a:off x="514561" y="649438"/>
            <a:ext cx="8781839" cy="400110"/>
          </a:xfrm>
        </p:spPr>
        <p:txBody>
          <a:bodyPr anchor="b">
            <a:spAutoFit/>
          </a:bodyPr>
          <a:lstStyle>
            <a:lvl1pPr>
              <a:lnSpc>
                <a:spcPct val="100000"/>
              </a:lnSpc>
              <a:defRPr sz="2000" b="0" spc="0" baseline="0">
                <a:solidFill>
                  <a:schemeClr val="bg2">
                    <a:lumMod val="50000"/>
                  </a:schemeClr>
                </a:solidFill>
              </a:defRPr>
            </a:lvl1pPr>
          </a:lstStyle>
          <a:p>
            <a:r>
              <a:rPr lang="en-GB" dirty="0"/>
              <a:t>Title</a:t>
            </a:r>
          </a:p>
        </p:txBody>
      </p:sp>
      <p:sp>
        <p:nvSpPr>
          <p:cNvPr id="18" name="Text Placeholder 5"/>
          <p:cNvSpPr>
            <a:spLocks noGrp="1"/>
          </p:cNvSpPr>
          <p:nvPr>
            <p:ph type="body" sz="quarter" idx="23" hasCustomPrompt="1"/>
          </p:nvPr>
        </p:nvSpPr>
        <p:spPr>
          <a:xfrm>
            <a:off x="533400" y="1185446"/>
            <a:ext cx="8763000" cy="338554"/>
          </a:xfrm>
        </p:spPr>
        <p:txBody>
          <a:bodyPr anchor="t" anchorCtr="0">
            <a:spAutoFit/>
          </a:bodyPr>
          <a:lstStyle>
            <a:lvl1pPr>
              <a:defRPr sz="1600">
                <a:latin typeface="+mn-lt"/>
              </a:defRPr>
            </a:lvl1pPr>
          </a:lstStyle>
          <a:p>
            <a:pPr lvl="0"/>
            <a:r>
              <a:rPr lang="en-US" dirty="0"/>
              <a:t>Sub-heading</a:t>
            </a:r>
          </a:p>
        </p:txBody>
      </p:sp>
      <p:cxnSp>
        <p:nvCxnSpPr>
          <p:cNvPr id="19" name="Straight Connector 18"/>
          <p:cNvCxnSpPr/>
          <p:nvPr userDrawn="1"/>
        </p:nvCxnSpPr>
        <p:spPr>
          <a:xfrm>
            <a:off x="600974" y="1066800"/>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9"/>
          <p:cNvSpPr>
            <a:spLocks noGrp="1"/>
          </p:cNvSpPr>
          <p:nvPr>
            <p:ph type="body" sz="quarter" idx="22" hasCustomPrompt="1"/>
          </p:nvPr>
        </p:nvSpPr>
        <p:spPr>
          <a:xfrm>
            <a:off x="3403122" y="6400800"/>
            <a:ext cx="3988278" cy="425758"/>
          </a:xfrm>
          <a:prstGeom prst="rect">
            <a:avLst/>
          </a:prstGeom>
        </p:spPr>
        <p:txBody>
          <a:bodyPr>
            <a:spAutoFit/>
          </a:bodyPr>
          <a:lstStyle>
            <a:lvl1pPr marL="0" indent="-182880">
              <a:lnSpc>
                <a:spcPts val="1000"/>
              </a:lnSpc>
              <a:spcBef>
                <a:spcPts val="0"/>
              </a:spcBef>
              <a:buClr>
                <a:schemeClr val="tx2"/>
              </a:buClr>
              <a:buSzPct val="100000"/>
              <a:buFont typeface="+mj-lt"/>
              <a:buAutoNum type="arabicPeriod"/>
              <a:defRPr sz="1000">
                <a:solidFill>
                  <a:schemeClr val="bg2">
                    <a:lumMod val="25000"/>
                  </a:schemeClr>
                </a:solidFill>
              </a:defRPr>
            </a:lvl1pPr>
            <a:lvl5pPr>
              <a:defRPr/>
            </a:lvl5pPr>
          </a:lstStyle>
          <a:p>
            <a:pPr lvl="0"/>
            <a:r>
              <a:rPr lang="en-US" dirty="0"/>
              <a:t>Click to edit Footer notes</a:t>
            </a:r>
          </a:p>
          <a:p>
            <a:pPr lvl="0"/>
            <a:endParaRPr lang="en-GB" dirty="0"/>
          </a:p>
        </p:txBody>
      </p:sp>
    </p:spTree>
    <p:extLst>
      <p:ext uri="{BB962C8B-B14F-4D97-AF65-F5344CB8AC3E}">
        <p14:creationId xmlns:p14="http://schemas.microsoft.com/office/powerpoint/2010/main" val="30988044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506777" y="1828799"/>
            <a:ext cx="4065223" cy="4002657"/>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buClr>
                <a:schemeClr val="tx2"/>
              </a:buClr>
              <a:defRPr>
                <a:solidFill>
                  <a:schemeClr val="bg2">
                    <a:lumMod val="50000"/>
                  </a:schemeClr>
                </a:solidFill>
              </a:defRPr>
            </a:lvl4pPr>
            <a:lvl5pPr>
              <a:buClr>
                <a:schemeClr val="tx2"/>
              </a:buCl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3"/>
          <p:cNvSpPr>
            <a:spLocks noGrp="1"/>
          </p:cNvSpPr>
          <p:nvPr>
            <p:ph type="body" sz="quarter" idx="25"/>
          </p:nvPr>
        </p:nvSpPr>
        <p:spPr>
          <a:xfrm>
            <a:off x="5145657" y="1828800"/>
            <a:ext cx="3922143" cy="4002566"/>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buClr>
                <a:schemeClr val="tx2"/>
              </a:buClr>
              <a:defRPr>
                <a:solidFill>
                  <a:schemeClr val="bg2">
                    <a:lumMod val="50000"/>
                  </a:schemeClr>
                </a:solidFill>
              </a:defRPr>
            </a:lvl4pPr>
            <a:lvl5pPr>
              <a:buClr>
                <a:schemeClr val="tx2"/>
              </a:buCl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Slide Number Placeholder 4"/>
          <p:cNvSpPr>
            <a:spLocks noGrp="1"/>
          </p:cNvSpPr>
          <p:nvPr>
            <p:ph type="sldNum" sz="quarter" idx="12"/>
          </p:nvPr>
        </p:nvSpPr>
        <p:spPr>
          <a:xfrm>
            <a:off x="9296400" y="6403347"/>
            <a:ext cx="942975" cy="259123"/>
          </a:xfrm>
          <a:prstGeom prst="rect">
            <a:avLst/>
          </a:prstGeom>
        </p:spPr>
        <p:txBody>
          <a:bodyPr/>
          <a:lstStyle>
            <a:lvl1pPr>
              <a:defRPr sz="1000" b="0">
                <a:solidFill>
                  <a:schemeClr val="tx1"/>
                </a:solidFill>
                <a:latin typeface="+mn-lt"/>
              </a:defRPr>
            </a:lvl1pPr>
          </a:lstStyle>
          <a:p>
            <a:pPr defTabSz="457200" fontAlgn="base">
              <a:spcBef>
                <a:spcPct val="0"/>
              </a:spcBef>
              <a:spcAft>
                <a:spcPct val="0"/>
              </a:spcAft>
              <a:defRPr/>
            </a:pPr>
            <a:r>
              <a:rPr lang="en-US" dirty="0">
                <a:solidFill>
                  <a:prstClr val="black"/>
                </a:solidFill>
                <a:ea typeface="ＭＳ Ｐゴシック" charset="0"/>
              </a:rPr>
              <a:t> </a:t>
            </a:r>
            <a:fld id="{BD20552D-18B6-A441-8202-5F2D508A09D2}"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sp>
        <p:nvSpPr>
          <p:cNvPr id="12" name="Content Placeholder 2"/>
          <p:cNvSpPr>
            <a:spLocks noGrp="1"/>
          </p:cNvSpPr>
          <p:nvPr>
            <p:ph sz="quarter" idx="24"/>
          </p:nvPr>
        </p:nvSpPr>
        <p:spPr>
          <a:xfrm>
            <a:off x="1506589" y="6288257"/>
            <a:ext cx="955674" cy="487024"/>
          </a:xfrm>
        </p:spPr>
        <p:txBody>
          <a:bodyPr anchor="ctr"/>
          <a:lstStyle/>
          <a:p>
            <a:pPr lvl="0"/>
            <a:r>
              <a:rPr lang="en-US"/>
              <a:t>Click to edit Master text styles</a:t>
            </a:r>
          </a:p>
        </p:txBody>
      </p:sp>
      <p:sp>
        <p:nvSpPr>
          <p:cNvPr id="18" name="Title 1"/>
          <p:cNvSpPr>
            <a:spLocks noGrp="1"/>
          </p:cNvSpPr>
          <p:nvPr>
            <p:ph type="title" hasCustomPrompt="1"/>
          </p:nvPr>
        </p:nvSpPr>
        <p:spPr>
          <a:xfrm>
            <a:off x="514561" y="649438"/>
            <a:ext cx="8781839" cy="400110"/>
          </a:xfrm>
        </p:spPr>
        <p:txBody>
          <a:bodyPr anchor="b">
            <a:spAutoFit/>
          </a:bodyPr>
          <a:lstStyle>
            <a:lvl1pPr>
              <a:lnSpc>
                <a:spcPct val="100000"/>
              </a:lnSpc>
              <a:defRPr sz="2000" b="0" spc="0" baseline="0">
                <a:solidFill>
                  <a:schemeClr val="bg2">
                    <a:lumMod val="50000"/>
                  </a:schemeClr>
                </a:solidFill>
              </a:defRPr>
            </a:lvl1pPr>
          </a:lstStyle>
          <a:p>
            <a:r>
              <a:rPr lang="en-GB" dirty="0"/>
              <a:t>Title</a:t>
            </a:r>
          </a:p>
        </p:txBody>
      </p:sp>
      <p:sp>
        <p:nvSpPr>
          <p:cNvPr id="19" name="Text Placeholder 5"/>
          <p:cNvSpPr>
            <a:spLocks noGrp="1"/>
          </p:cNvSpPr>
          <p:nvPr>
            <p:ph type="body" sz="quarter" idx="26" hasCustomPrompt="1"/>
          </p:nvPr>
        </p:nvSpPr>
        <p:spPr>
          <a:xfrm>
            <a:off x="533400" y="1185446"/>
            <a:ext cx="8763000" cy="338554"/>
          </a:xfrm>
        </p:spPr>
        <p:txBody>
          <a:bodyPr anchor="t" anchorCtr="0">
            <a:spAutoFit/>
          </a:bodyPr>
          <a:lstStyle>
            <a:lvl1pPr>
              <a:defRPr sz="1600">
                <a:latin typeface="+mn-lt"/>
              </a:defRPr>
            </a:lvl1pPr>
          </a:lstStyle>
          <a:p>
            <a:pPr lvl="0"/>
            <a:r>
              <a:rPr lang="en-US" dirty="0"/>
              <a:t>Sub-heading</a:t>
            </a:r>
          </a:p>
        </p:txBody>
      </p:sp>
      <p:cxnSp>
        <p:nvCxnSpPr>
          <p:cNvPr id="20" name="Straight Connector 19"/>
          <p:cNvCxnSpPr/>
          <p:nvPr userDrawn="1"/>
        </p:nvCxnSpPr>
        <p:spPr>
          <a:xfrm>
            <a:off x="600974" y="1066800"/>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9"/>
          <p:cNvSpPr>
            <a:spLocks noGrp="1"/>
          </p:cNvSpPr>
          <p:nvPr>
            <p:ph type="body" sz="quarter" idx="22" hasCustomPrompt="1"/>
          </p:nvPr>
        </p:nvSpPr>
        <p:spPr>
          <a:xfrm>
            <a:off x="3403122" y="6400800"/>
            <a:ext cx="3988278" cy="425758"/>
          </a:xfrm>
          <a:prstGeom prst="rect">
            <a:avLst/>
          </a:prstGeom>
        </p:spPr>
        <p:txBody>
          <a:bodyPr>
            <a:spAutoFit/>
          </a:bodyPr>
          <a:lstStyle>
            <a:lvl1pPr marL="0" indent="-182880">
              <a:lnSpc>
                <a:spcPts val="1000"/>
              </a:lnSpc>
              <a:spcBef>
                <a:spcPts val="0"/>
              </a:spcBef>
              <a:buClr>
                <a:schemeClr val="tx2"/>
              </a:buClr>
              <a:buSzPct val="100000"/>
              <a:buFont typeface="+mj-lt"/>
              <a:buAutoNum type="arabicPeriod"/>
              <a:defRPr sz="1000">
                <a:solidFill>
                  <a:schemeClr val="bg2">
                    <a:lumMod val="25000"/>
                  </a:schemeClr>
                </a:solidFill>
              </a:defRPr>
            </a:lvl1pPr>
            <a:lvl5pPr>
              <a:defRPr/>
            </a:lvl5pPr>
          </a:lstStyle>
          <a:p>
            <a:pPr lvl="0"/>
            <a:r>
              <a:rPr lang="en-US" dirty="0"/>
              <a:t>Click to edit Footer notes</a:t>
            </a:r>
          </a:p>
          <a:p>
            <a:pPr lvl="0"/>
            <a:endParaRPr lang="en-GB" dirty="0"/>
          </a:p>
        </p:txBody>
      </p:sp>
    </p:spTree>
    <p:extLst>
      <p:ext uri="{BB962C8B-B14F-4D97-AF65-F5344CB8AC3E}">
        <p14:creationId xmlns:p14="http://schemas.microsoft.com/office/powerpoint/2010/main" val="242563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mp; Chart">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Text and Chart</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E33C30"/>
                </a:solidFill>
                <a:uFillTx/>
                <a:latin typeface="Calibri Light"/>
                <a:ea typeface="ＭＳ Ｐゴシック"/>
                <a:cs typeface="ＭＳ Ｐゴシック"/>
              </a:defRPr>
            </a:lvl1pPr>
          </a:lstStyle>
          <a:p>
            <a:pPr lvl="0"/>
            <a:r>
              <a:rPr lang="en-US"/>
              <a:t> </a:t>
            </a:r>
            <a:fld id="{0F3AEDCE-5A7C-4BF7-ACE0-5F5AD40FC4A1}" type="slidenum">
              <a:t>‹#›</a:t>
            </a:fld>
            <a:endParaRPr lang="en-US"/>
          </a:p>
        </p:txBody>
      </p:sp>
      <p:sp>
        <p:nvSpPr>
          <p:cNvPr id="6" name="Chart Placeholder 14"/>
          <p:cNvSpPr txBox="1">
            <a:spLocks noGrp="1"/>
          </p:cNvSpPr>
          <p:nvPr>
            <p:ph type="chart" idx="4294967295"/>
          </p:nvPr>
        </p:nvSpPr>
        <p:spPr>
          <a:xfrm>
            <a:off x="2111377" y="1650437"/>
            <a:ext cx="5683252" cy="4002657"/>
          </a:xfrm>
        </p:spPr>
        <p:txBody>
          <a:bodyPr/>
          <a:lstStyle>
            <a:lvl1pPr>
              <a:defRPr/>
            </a:lvl1pPr>
          </a:lstStyle>
          <a:p>
            <a:pPr lvl="0"/>
            <a:r>
              <a:rPr lang="en-US"/>
              <a:t>Click icon to add chart</a:t>
            </a:r>
          </a:p>
        </p:txBody>
      </p:sp>
    </p:spTree>
    <p:extLst>
      <p:ext uri="{BB962C8B-B14F-4D97-AF65-F5344CB8AC3E}">
        <p14:creationId xmlns:p14="http://schemas.microsoft.com/office/powerpoint/2010/main" val="188134302"/>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ll quote &amp; text">
    <p:spTree>
      <p:nvGrpSpPr>
        <p:cNvPr id="1" name=""/>
        <p:cNvGrpSpPr/>
        <p:nvPr/>
      </p:nvGrpSpPr>
      <p:grpSpPr>
        <a:xfrm>
          <a:off x="0" y="0"/>
          <a:ext cx="0" cy="0"/>
          <a:chOff x="0" y="0"/>
          <a:chExt cx="0" cy="0"/>
        </a:xfrm>
      </p:grpSpPr>
      <p:sp>
        <p:nvSpPr>
          <p:cNvPr id="6" name="Text Placeholder 5"/>
          <p:cNvSpPr>
            <a:spLocks noGrp="1"/>
          </p:cNvSpPr>
          <p:nvPr>
            <p:ph type="body" sz="quarter" idx="23"/>
          </p:nvPr>
        </p:nvSpPr>
        <p:spPr>
          <a:xfrm>
            <a:off x="521154" y="1828800"/>
            <a:ext cx="4446223" cy="1524000"/>
          </a:xfrm>
        </p:spPr>
        <p:txBody>
          <a:bodyPr>
            <a:noAutofit/>
          </a:bodyPr>
          <a:lstStyle>
            <a:lvl1pPr>
              <a:defRPr sz="2800" spc="0" baseline="0">
                <a:solidFill>
                  <a:schemeClr val="tx2"/>
                </a:solidFill>
                <a:latin typeface="Georgia" panose="02040502050405020303" pitchFamily="18" charset="0"/>
              </a:defRPr>
            </a:lvl1pPr>
          </a:lstStyle>
          <a:p>
            <a:pPr lvl="0"/>
            <a:r>
              <a:rPr lang="en-US"/>
              <a:t>Click to edit Master text styles</a:t>
            </a:r>
          </a:p>
        </p:txBody>
      </p:sp>
      <p:sp>
        <p:nvSpPr>
          <p:cNvPr id="14" name="Text Placeholder 13"/>
          <p:cNvSpPr>
            <a:spLocks noGrp="1"/>
          </p:cNvSpPr>
          <p:nvPr>
            <p:ph type="body" sz="quarter" idx="25"/>
          </p:nvPr>
        </p:nvSpPr>
        <p:spPr>
          <a:xfrm>
            <a:off x="5145657" y="1828800"/>
            <a:ext cx="3922143" cy="4047226"/>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buClr>
                <a:schemeClr val="tx2"/>
              </a:buClr>
              <a:defRPr>
                <a:solidFill>
                  <a:schemeClr val="bg2">
                    <a:lumMod val="50000"/>
                  </a:schemeClr>
                </a:solidFill>
              </a:defRPr>
            </a:lvl4pPr>
            <a:lvl5pPr>
              <a:buClr>
                <a:schemeClr val="tx2"/>
              </a:buCl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Slide Number Placeholder 4"/>
          <p:cNvSpPr>
            <a:spLocks noGrp="1"/>
          </p:cNvSpPr>
          <p:nvPr>
            <p:ph type="sldNum" sz="quarter" idx="12"/>
          </p:nvPr>
        </p:nvSpPr>
        <p:spPr>
          <a:xfrm>
            <a:off x="9296400" y="6404781"/>
            <a:ext cx="942975" cy="259123"/>
          </a:xfrm>
          <a:prstGeom prst="rect">
            <a:avLst/>
          </a:prstGeom>
        </p:spPr>
        <p:txBody>
          <a:bodyPr/>
          <a:lstStyle>
            <a:lvl1pPr>
              <a:defRPr sz="1000" b="0">
                <a:solidFill>
                  <a:schemeClr val="tx1"/>
                </a:solidFill>
                <a:latin typeface="+mn-lt"/>
              </a:defRPr>
            </a:lvl1pPr>
          </a:lstStyle>
          <a:p>
            <a:pPr defTabSz="457200" fontAlgn="base">
              <a:spcBef>
                <a:spcPct val="0"/>
              </a:spcBef>
              <a:spcAft>
                <a:spcPct val="0"/>
              </a:spcAft>
              <a:defRPr/>
            </a:pPr>
            <a:r>
              <a:rPr lang="en-US" dirty="0">
                <a:solidFill>
                  <a:prstClr val="black"/>
                </a:solidFill>
                <a:ea typeface="ＭＳ Ｐゴシック" charset="0"/>
              </a:rPr>
              <a:t> </a:t>
            </a:r>
            <a:fld id="{BD20552D-18B6-A441-8202-5F2D508A09D2}"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sp>
        <p:nvSpPr>
          <p:cNvPr id="15" name="Content Placeholder 2"/>
          <p:cNvSpPr>
            <a:spLocks noGrp="1"/>
          </p:cNvSpPr>
          <p:nvPr>
            <p:ph sz="quarter" idx="24"/>
          </p:nvPr>
        </p:nvSpPr>
        <p:spPr>
          <a:xfrm>
            <a:off x="1506589" y="6288257"/>
            <a:ext cx="955674" cy="487024"/>
          </a:xfrm>
        </p:spPr>
        <p:txBody>
          <a:bodyPr anchor="ctr"/>
          <a:lstStyle/>
          <a:p>
            <a:pPr lvl="0"/>
            <a:r>
              <a:rPr lang="en-US"/>
              <a:t>Click to edit Master text styles</a:t>
            </a:r>
          </a:p>
        </p:txBody>
      </p:sp>
      <p:sp>
        <p:nvSpPr>
          <p:cNvPr id="18" name="Title 1"/>
          <p:cNvSpPr>
            <a:spLocks noGrp="1"/>
          </p:cNvSpPr>
          <p:nvPr>
            <p:ph type="title" hasCustomPrompt="1"/>
          </p:nvPr>
        </p:nvSpPr>
        <p:spPr>
          <a:xfrm>
            <a:off x="514561" y="649438"/>
            <a:ext cx="8781839" cy="400110"/>
          </a:xfrm>
        </p:spPr>
        <p:txBody>
          <a:bodyPr anchor="b">
            <a:spAutoFit/>
          </a:bodyPr>
          <a:lstStyle>
            <a:lvl1pPr>
              <a:lnSpc>
                <a:spcPct val="100000"/>
              </a:lnSpc>
              <a:defRPr sz="2000" b="0" spc="0" baseline="0">
                <a:solidFill>
                  <a:schemeClr val="bg2">
                    <a:lumMod val="50000"/>
                  </a:schemeClr>
                </a:solidFill>
              </a:defRPr>
            </a:lvl1pPr>
          </a:lstStyle>
          <a:p>
            <a:r>
              <a:rPr lang="en-GB" dirty="0"/>
              <a:t>Title</a:t>
            </a:r>
          </a:p>
        </p:txBody>
      </p:sp>
      <p:sp>
        <p:nvSpPr>
          <p:cNvPr id="19" name="Text Placeholder 5"/>
          <p:cNvSpPr>
            <a:spLocks noGrp="1"/>
          </p:cNvSpPr>
          <p:nvPr>
            <p:ph type="body" sz="quarter" idx="26" hasCustomPrompt="1"/>
          </p:nvPr>
        </p:nvSpPr>
        <p:spPr>
          <a:xfrm>
            <a:off x="533400" y="1185446"/>
            <a:ext cx="8763000" cy="338554"/>
          </a:xfrm>
        </p:spPr>
        <p:txBody>
          <a:bodyPr anchor="t" anchorCtr="0">
            <a:spAutoFit/>
          </a:bodyPr>
          <a:lstStyle>
            <a:lvl1pPr>
              <a:defRPr sz="1600">
                <a:latin typeface="+mn-lt"/>
              </a:defRPr>
            </a:lvl1pPr>
          </a:lstStyle>
          <a:p>
            <a:pPr lvl="0"/>
            <a:r>
              <a:rPr lang="en-US" dirty="0"/>
              <a:t>Sub-heading</a:t>
            </a:r>
          </a:p>
        </p:txBody>
      </p:sp>
      <p:cxnSp>
        <p:nvCxnSpPr>
          <p:cNvPr id="20" name="Straight Connector 19"/>
          <p:cNvCxnSpPr/>
          <p:nvPr userDrawn="1"/>
        </p:nvCxnSpPr>
        <p:spPr>
          <a:xfrm>
            <a:off x="600974" y="1066800"/>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9"/>
          <p:cNvSpPr>
            <a:spLocks noGrp="1"/>
          </p:cNvSpPr>
          <p:nvPr>
            <p:ph type="body" sz="quarter" idx="22" hasCustomPrompt="1"/>
          </p:nvPr>
        </p:nvSpPr>
        <p:spPr>
          <a:xfrm>
            <a:off x="3403122" y="6400800"/>
            <a:ext cx="3988278" cy="425758"/>
          </a:xfrm>
          <a:prstGeom prst="rect">
            <a:avLst/>
          </a:prstGeom>
        </p:spPr>
        <p:txBody>
          <a:bodyPr>
            <a:spAutoFit/>
          </a:bodyPr>
          <a:lstStyle>
            <a:lvl1pPr marL="0" indent="-182880">
              <a:lnSpc>
                <a:spcPts val="1000"/>
              </a:lnSpc>
              <a:spcBef>
                <a:spcPts val="0"/>
              </a:spcBef>
              <a:buClr>
                <a:schemeClr val="tx2"/>
              </a:buClr>
              <a:buSzPct val="100000"/>
              <a:buFont typeface="+mj-lt"/>
              <a:buAutoNum type="arabicPeriod"/>
              <a:defRPr sz="1000">
                <a:solidFill>
                  <a:schemeClr val="bg2">
                    <a:lumMod val="25000"/>
                  </a:schemeClr>
                </a:solidFill>
              </a:defRPr>
            </a:lvl1pPr>
            <a:lvl5pPr>
              <a:defRPr/>
            </a:lvl5pPr>
          </a:lstStyle>
          <a:p>
            <a:pPr lvl="0"/>
            <a:r>
              <a:rPr lang="en-US" dirty="0"/>
              <a:t>Click to edit Footer notes</a:t>
            </a:r>
          </a:p>
          <a:p>
            <a:pPr lvl="0"/>
            <a:endParaRPr lang="en-GB" dirty="0"/>
          </a:p>
        </p:txBody>
      </p:sp>
    </p:spTree>
    <p:extLst>
      <p:ext uri="{BB962C8B-B14F-4D97-AF65-F5344CB8AC3E}">
        <p14:creationId xmlns:p14="http://schemas.microsoft.com/office/powerpoint/2010/main" val="1760474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text (pink)">
    <p:spTree>
      <p:nvGrpSpPr>
        <p:cNvPr id="1" name=""/>
        <p:cNvGrpSpPr/>
        <p:nvPr/>
      </p:nvGrpSpPr>
      <p:grpSpPr>
        <a:xfrm>
          <a:off x="0" y="0"/>
          <a:ext cx="0" cy="0"/>
          <a:chOff x="0" y="0"/>
          <a:chExt cx="0" cy="0"/>
        </a:xfrm>
      </p:grpSpPr>
      <p:sp>
        <p:nvSpPr>
          <p:cNvPr id="2" name="Rectangle 1"/>
          <p:cNvSpPr/>
          <p:nvPr userDrawn="1"/>
        </p:nvSpPr>
        <p:spPr>
          <a:xfrm>
            <a:off x="0" y="-33556"/>
            <a:ext cx="4953000" cy="68915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dirty="0">
              <a:solidFill>
                <a:prstClr val="white"/>
              </a:solidFill>
            </a:endParaRPr>
          </a:p>
        </p:txBody>
      </p:sp>
      <p:sp>
        <p:nvSpPr>
          <p:cNvPr id="8" name="Text Placeholder 9"/>
          <p:cNvSpPr>
            <a:spLocks noGrp="1"/>
          </p:cNvSpPr>
          <p:nvPr>
            <p:ph type="body" sz="quarter" idx="22" hasCustomPrompt="1"/>
          </p:nvPr>
        </p:nvSpPr>
        <p:spPr>
          <a:xfrm>
            <a:off x="5498622" y="6393611"/>
            <a:ext cx="3988278" cy="425758"/>
          </a:xfrm>
          <a:prstGeom prst="rect">
            <a:avLst/>
          </a:prstGeom>
        </p:spPr>
        <p:txBody>
          <a:bodyPr>
            <a:spAutoFit/>
          </a:bodyPr>
          <a:lstStyle>
            <a:lvl1pPr marL="0" indent="-182880">
              <a:lnSpc>
                <a:spcPts val="1000"/>
              </a:lnSpc>
              <a:spcBef>
                <a:spcPts val="0"/>
              </a:spcBef>
              <a:buClr>
                <a:schemeClr val="tx2"/>
              </a:buClr>
              <a:buSzPct val="100000"/>
              <a:buFont typeface="+mj-lt"/>
              <a:buAutoNum type="arabicPeriod"/>
              <a:defRPr sz="1000">
                <a:solidFill>
                  <a:schemeClr val="bg2">
                    <a:lumMod val="25000"/>
                  </a:schemeClr>
                </a:solidFill>
              </a:defRPr>
            </a:lvl1pPr>
            <a:lvl5pPr>
              <a:defRPr/>
            </a:lvl5pPr>
          </a:lstStyle>
          <a:p>
            <a:pPr lvl="0"/>
            <a:r>
              <a:rPr lang="en-US" dirty="0"/>
              <a:t>Click to edit Footer notes</a:t>
            </a:r>
          </a:p>
          <a:p>
            <a:pPr lvl="0"/>
            <a:endParaRPr lang="en-GB" dirty="0"/>
          </a:p>
        </p:txBody>
      </p:sp>
      <p:sp>
        <p:nvSpPr>
          <p:cNvPr id="10" name="Title 1"/>
          <p:cNvSpPr>
            <a:spLocks noGrp="1"/>
          </p:cNvSpPr>
          <p:nvPr>
            <p:ph type="title" hasCustomPrompt="1"/>
          </p:nvPr>
        </p:nvSpPr>
        <p:spPr>
          <a:xfrm>
            <a:off x="523980" y="1829455"/>
            <a:ext cx="3905039" cy="523220"/>
          </a:xfrm>
        </p:spPr>
        <p:txBody>
          <a:bodyPr anchor="b">
            <a:spAutoFit/>
          </a:bodyPr>
          <a:lstStyle>
            <a:lvl1pPr>
              <a:lnSpc>
                <a:spcPct val="100000"/>
              </a:lnSpc>
              <a:defRPr sz="2800" b="0" spc="0" baseline="0">
                <a:solidFill>
                  <a:schemeClr val="bg1"/>
                </a:solidFill>
              </a:defRPr>
            </a:lvl1pPr>
          </a:lstStyle>
          <a:p>
            <a:r>
              <a:rPr lang="en-GB" dirty="0"/>
              <a:t>Title</a:t>
            </a:r>
          </a:p>
        </p:txBody>
      </p:sp>
      <p:sp>
        <p:nvSpPr>
          <p:cNvPr id="14" name="Text Placeholder 13"/>
          <p:cNvSpPr>
            <a:spLocks noGrp="1"/>
          </p:cNvSpPr>
          <p:nvPr>
            <p:ph type="body" sz="quarter" idx="25"/>
          </p:nvPr>
        </p:nvSpPr>
        <p:spPr>
          <a:xfrm>
            <a:off x="5486400" y="1828800"/>
            <a:ext cx="3922143" cy="4047226"/>
          </a:xfrm>
        </p:spPr>
        <p:txBody>
          <a:bodyPr/>
          <a:lstStyle>
            <a:lvl1pPr>
              <a:defRPr sz="2800">
                <a:solidFill>
                  <a:schemeClr val="tx2"/>
                </a:solidFill>
                <a:latin typeface="+mj-lt"/>
              </a:defRPr>
            </a:lvl1pPr>
            <a:lvl2pPr>
              <a:defRPr sz="2400">
                <a:solidFill>
                  <a:schemeClr val="bg2">
                    <a:lumMod val="50000"/>
                  </a:schemeClr>
                </a:solidFill>
                <a:latin typeface="Calibri Light" panose="020F0302020204030204" pitchFamily="34" charset="0"/>
              </a:defRPr>
            </a:lvl2pPr>
            <a:lvl3pPr>
              <a:defRPr>
                <a:solidFill>
                  <a:schemeClr val="bg2">
                    <a:lumMod val="50000"/>
                  </a:schemeClr>
                </a:solidFill>
              </a:defRPr>
            </a:lvl3pPr>
            <a:lvl4pPr>
              <a:buClr>
                <a:schemeClr val="tx2"/>
              </a:buClr>
              <a:defRPr>
                <a:solidFill>
                  <a:schemeClr val="bg2">
                    <a:lumMod val="50000"/>
                  </a:schemeClr>
                </a:solidFill>
              </a:defRPr>
            </a:lvl4pPr>
            <a:lvl5pPr>
              <a:buClr>
                <a:schemeClr val="tx2"/>
              </a:buCl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Slide Number Placeholder 4"/>
          <p:cNvSpPr>
            <a:spLocks noGrp="1"/>
          </p:cNvSpPr>
          <p:nvPr>
            <p:ph type="sldNum" sz="quarter" idx="12"/>
          </p:nvPr>
        </p:nvSpPr>
        <p:spPr>
          <a:xfrm>
            <a:off x="9296400" y="6404781"/>
            <a:ext cx="942975" cy="259123"/>
          </a:xfrm>
          <a:prstGeom prst="rect">
            <a:avLst/>
          </a:prstGeom>
        </p:spPr>
        <p:txBody>
          <a:bodyPr/>
          <a:lstStyle>
            <a:lvl1pPr>
              <a:defRPr sz="1000" b="0">
                <a:solidFill>
                  <a:schemeClr val="tx1"/>
                </a:solidFill>
                <a:latin typeface="+mn-lt"/>
              </a:defRPr>
            </a:lvl1pPr>
          </a:lstStyle>
          <a:p>
            <a:pPr defTabSz="457200" fontAlgn="base">
              <a:spcBef>
                <a:spcPct val="0"/>
              </a:spcBef>
              <a:spcAft>
                <a:spcPct val="0"/>
              </a:spcAft>
              <a:defRPr/>
            </a:pPr>
            <a:r>
              <a:rPr lang="en-US" dirty="0">
                <a:solidFill>
                  <a:prstClr val="black"/>
                </a:solidFill>
                <a:ea typeface="ＭＳ Ｐゴシック" charset="0"/>
              </a:rPr>
              <a:t> </a:t>
            </a:r>
            <a:fld id="{BD20552D-18B6-A441-8202-5F2D508A09D2}"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cxnSp>
        <p:nvCxnSpPr>
          <p:cNvPr id="11" name="Straight Connector 10"/>
          <p:cNvCxnSpPr/>
          <p:nvPr userDrawn="1"/>
        </p:nvCxnSpPr>
        <p:spPr>
          <a:xfrm>
            <a:off x="610499" y="2819400"/>
            <a:ext cx="881057"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861" y="6270500"/>
            <a:ext cx="857039" cy="526467"/>
          </a:xfrm>
          <a:prstGeom prst="rect">
            <a:avLst/>
          </a:prstGeom>
        </p:spPr>
      </p:pic>
    </p:spTree>
    <p:extLst>
      <p:ext uri="{BB962C8B-B14F-4D97-AF65-F5344CB8AC3E}">
        <p14:creationId xmlns:p14="http://schemas.microsoft.com/office/powerpoint/2010/main" val="15825974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and text (grey)">
    <p:spTree>
      <p:nvGrpSpPr>
        <p:cNvPr id="1" name=""/>
        <p:cNvGrpSpPr/>
        <p:nvPr/>
      </p:nvGrpSpPr>
      <p:grpSpPr>
        <a:xfrm>
          <a:off x="0" y="0"/>
          <a:ext cx="0" cy="0"/>
          <a:chOff x="0" y="0"/>
          <a:chExt cx="0" cy="0"/>
        </a:xfrm>
      </p:grpSpPr>
      <p:sp>
        <p:nvSpPr>
          <p:cNvPr id="2" name="Rectangle 1"/>
          <p:cNvSpPr/>
          <p:nvPr userDrawn="1"/>
        </p:nvSpPr>
        <p:spPr>
          <a:xfrm>
            <a:off x="0" y="0"/>
            <a:ext cx="4953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dirty="0">
              <a:solidFill>
                <a:prstClr val="white"/>
              </a:solidFill>
            </a:endParaRPr>
          </a:p>
        </p:txBody>
      </p:sp>
      <p:sp>
        <p:nvSpPr>
          <p:cNvPr id="8" name="Text Placeholder 9"/>
          <p:cNvSpPr>
            <a:spLocks noGrp="1"/>
          </p:cNvSpPr>
          <p:nvPr>
            <p:ph type="body" sz="quarter" idx="22" hasCustomPrompt="1"/>
          </p:nvPr>
        </p:nvSpPr>
        <p:spPr>
          <a:xfrm>
            <a:off x="5498622" y="6393611"/>
            <a:ext cx="3988278" cy="425758"/>
          </a:xfrm>
          <a:prstGeom prst="rect">
            <a:avLst/>
          </a:prstGeom>
        </p:spPr>
        <p:txBody>
          <a:bodyPr>
            <a:spAutoFit/>
          </a:bodyPr>
          <a:lstStyle>
            <a:lvl1pPr marL="0" indent="-182880">
              <a:lnSpc>
                <a:spcPts val="1000"/>
              </a:lnSpc>
              <a:spcBef>
                <a:spcPts val="0"/>
              </a:spcBef>
              <a:buClr>
                <a:schemeClr val="tx2"/>
              </a:buClr>
              <a:buSzPct val="100000"/>
              <a:buFont typeface="+mj-lt"/>
              <a:buAutoNum type="arabicPeriod"/>
              <a:defRPr sz="1000">
                <a:solidFill>
                  <a:schemeClr val="bg2">
                    <a:lumMod val="25000"/>
                  </a:schemeClr>
                </a:solidFill>
              </a:defRPr>
            </a:lvl1pPr>
            <a:lvl5pPr>
              <a:defRPr/>
            </a:lvl5pPr>
          </a:lstStyle>
          <a:p>
            <a:pPr lvl="0"/>
            <a:r>
              <a:rPr lang="en-US" dirty="0"/>
              <a:t>Click to edit Footer notes</a:t>
            </a:r>
          </a:p>
          <a:p>
            <a:pPr lvl="0"/>
            <a:endParaRPr lang="en-GB" dirty="0"/>
          </a:p>
        </p:txBody>
      </p:sp>
      <p:sp>
        <p:nvSpPr>
          <p:cNvPr id="10" name="Title 1"/>
          <p:cNvSpPr>
            <a:spLocks noGrp="1"/>
          </p:cNvSpPr>
          <p:nvPr>
            <p:ph type="title" hasCustomPrompt="1"/>
          </p:nvPr>
        </p:nvSpPr>
        <p:spPr>
          <a:xfrm>
            <a:off x="523980" y="1829455"/>
            <a:ext cx="3905039" cy="523220"/>
          </a:xfrm>
        </p:spPr>
        <p:txBody>
          <a:bodyPr anchor="b">
            <a:spAutoFit/>
          </a:bodyPr>
          <a:lstStyle>
            <a:lvl1pPr>
              <a:lnSpc>
                <a:spcPct val="100000"/>
              </a:lnSpc>
              <a:defRPr sz="2800" b="0" spc="0" baseline="0">
                <a:solidFill>
                  <a:schemeClr val="bg2">
                    <a:lumMod val="50000"/>
                  </a:schemeClr>
                </a:solidFill>
              </a:defRPr>
            </a:lvl1pPr>
          </a:lstStyle>
          <a:p>
            <a:r>
              <a:rPr lang="en-GB" dirty="0"/>
              <a:t>Title</a:t>
            </a:r>
          </a:p>
        </p:txBody>
      </p:sp>
      <p:sp>
        <p:nvSpPr>
          <p:cNvPr id="14" name="Text Placeholder 13"/>
          <p:cNvSpPr>
            <a:spLocks noGrp="1"/>
          </p:cNvSpPr>
          <p:nvPr>
            <p:ph type="body" sz="quarter" idx="25"/>
          </p:nvPr>
        </p:nvSpPr>
        <p:spPr>
          <a:xfrm>
            <a:off x="5486400" y="1828800"/>
            <a:ext cx="3922143" cy="4047226"/>
          </a:xfrm>
        </p:spPr>
        <p:txBody>
          <a:bodyPr/>
          <a:lstStyle>
            <a:lvl1pPr>
              <a:defRPr sz="2800">
                <a:solidFill>
                  <a:schemeClr val="tx2"/>
                </a:solidFill>
                <a:latin typeface="+mj-lt"/>
              </a:defRPr>
            </a:lvl1pPr>
            <a:lvl2pPr>
              <a:defRPr sz="2400">
                <a:solidFill>
                  <a:schemeClr val="bg2">
                    <a:lumMod val="50000"/>
                  </a:schemeClr>
                </a:solidFill>
                <a:latin typeface="Calibri Light" panose="020F0302020204030204" pitchFamily="34" charset="0"/>
              </a:defRPr>
            </a:lvl2pPr>
            <a:lvl3pPr>
              <a:defRPr>
                <a:solidFill>
                  <a:schemeClr val="bg2">
                    <a:lumMod val="50000"/>
                  </a:schemeClr>
                </a:solidFill>
              </a:defRPr>
            </a:lvl3pPr>
            <a:lvl4pPr>
              <a:buClr>
                <a:schemeClr val="tx2"/>
              </a:buClr>
              <a:defRPr>
                <a:solidFill>
                  <a:schemeClr val="bg2">
                    <a:lumMod val="50000"/>
                  </a:schemeClr>
                </a:solidFill>
              </a:defRPr>
            </a:lvl4pPr>
            <a:lvl5pPr>
              <a:buClr>
                <a:schemeClr val="tx2"/>
              </a:buCl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Slide Number Placeholder 4"/>
          <p:cNvSpPr>
            <a:spLocks noGrp="1"/>
          </p:cNvSpPr>
          <p:nvPr>
            <p:ph type="sldNum" sz="quarter" idx="12"/>
          </p:nvPr>
        </p:nvSpPr>
        <p:spPr>
          <a:xfrm>
            <a:off x="9296400" y="6404781"/>
            <a:ext cx="942975" cy="259123"/>
          </a:xfrm>
          <a:prstGeom prst="rect">
            <a:avLst/>
          </a:prstGeom>
        </p:spPr>
        <p:txBody>
          <a:bodyPr/>
          <a:lstStyle>
            <a:lvl1pPr>
              <a:defRPr sz="1000" b="0">
                <a:solidFill>
                  <a:schemeClr val="tx1"/>
                </a:solidFill>
                <a:latin typeface="+mn-lt"/>
              </a:defRPr>
            </a:lvl1pPr>
          </a:lstStyle>
          <a:p>
            <a:pPr defTabSz="457200" fontAlgn="base">
              <a:spcBef>
                <a:spcPct val="0"/>
              </a:spcBef>
              <a:spcAft>
                <a:spcPct val="0"/>
              </a:spcAft>
              <a:defRPr/>
            </a:pPr>
            <a:r>
              <a:rPr lang="en-US" dirty="0">
                <a:solidFill>
                  <a:prstClr val="black"/>
                </a:solidFill>
                <a:ea typeface="ＭＳ Ｐゴシック" charset="0"/>
              </a:rPr>
              <a:t> </a:t>
            </a:r>
            <a:fld id="{BD20552D-18B6-A441-8202-5F2D508A09D2}"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cxnSp>
        <p:nvCxnSpPr>
          <p:cNvPr id="11" name="Straight Connector 10"/>
          <p:cNvCxnSpPr/>
          <p:nvPr userDrawn="1"/>
        </p:nvCxnSpPr>
        <p:spPr>
          <a:xfrm>
            <a:off x="610499" y="2819400"/>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585258" y="6424401"/>
            <a:ext cx="710482" cy="193393"/>
          </a:xfrm>
          <a:prstGeom prst="rect">
            <a:avLst/>
          </a:prstGeom>
        </p:spPr>
      </p:pic>
    </p:spTree>
    <p:extLst>
      <p:ext uri="{BB962C8B-B14F-4D97-AF65-F5344CB8AC3E}">
        <p14:creationId xmlns:p14="http://schemas.microsoft.com/office/powerpoint/2010/main" val="23661949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ivider 1 (no client logo)">
    <p:bg>
      <p:bgPr>
        <a:solidFill>
          <a:schemeClr val="bg2"/>
        </a:solidFill>
        <a:effectLst/>
      </p:bgPr>
    </p:bg>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533400" y="381000"/>
            <a:ext cx="8915399" cy="457200"/>
          </a:xfrm>
          <a:prstGeom prst="rect">
            <a:avLst/>
          </a:prstGeom>
        </p:spPr>
        <p:txBody>
          <a:bodyPr vert="horz" lIns="0" rIns="0">
            <a:noAutofit/>
          </a:bodyPr>
          <a:lstStyle>
            <a:lvl1pPr marL="72000">
              <a:lnSpc>
                <a:spcPts val="3000"/>
              </a:lnSpc>
              <a:defRPr sz="1400" b="0" kern="0" spc="0" baseline="0">
                <a:solidFill>
                  <a:srgbClr val="FFFFFF"/>
                </a:solidFill>
                <a:latin typeface="+mn-lt"/>
                <a:cs typeface="Calibri"/>
              </a:defRPr>
            </a:lvl1pPr>
          </a:lstStyle>
          <a:p>
            <a:r>
              <a:rPr lang="en-US" dirty="0"/>
              <a:t>CLIENT NAME</a:t>
            </a:r>
          </a:p>
        </p:txBody>
      </p:sp>
      <p:sp>
        <p:nvSpPr>
          <p:cNvPr id="29" name="Text Placeholder 41"/>
          <p:cNvSpPr>
            <a:spLocks noGrp="1"/>
          </p:cNvSpPr>
          <p:nvPr>
            <p:ph type="body" sz="quarter" idx="12" hasCustomPrompt="1"/>
          </p:nvPr>
        </p:nvSpPr>
        <p:spPr>
          <a:xfrm>
            <a:off x="535668" y="2203847"/>
            <a:ext cx="8913132" cy="615553"/>
          </a:xfrm>
          <a:prstGeom prst="rect">
            <a:avLst/>
          </a:prstGeom>
        </p:spPr>
        <p:txBody>
          <a:bodyPr lIns="0" rIns="0" anchor="b">
            <a:spAutoFit/>
          </a:bodyPr>
          <a:lstStyle>
            <a:lvl1pPr marL="72000" indent="0">
              <a:lnSpc>
                <a:spcPct val="100000"/>
              </a:lnSpc>
              <a:spcBef>
                <a:spcPts val="1200"/>
              </a:spcBef>
              <a:buNone/>
              <a:defRPr sz="3400" b="0">
                <a:solidFill>
                  <a:schemeClr val="tx1"/>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Section Header</a:t>
            </a:r>
          </a:p>
        </p:txBody>
      </p:sp>
      <p:cxnSp>
        <p:nvCxnSpPr>
          <p:cNvPr id="15" name="Straight Connector 14"/>
          <p:cNvCxnSpPr/>
          <p:nvPr userDrawn="1"/>
        </p:nvCxnSpPr>
        <p:spPr>
          <a:xfrm>
            <a:off x="626759" y="3219450"/>
            <a:ext cx="881057"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609600" y="5988177"/>
            <a:ext cx="1338773" cy="364415"/>
          </a:xfrm>
          <a:prstGeom prst="rect">
            <a:avLst/>
          </a:prstGeom>
        </p:spPr>
      </p:pic>
      <p:sp>
        <p:nvSpPr>
          <p:cNvPr id="9"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7"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chemeClr val="bg2"/>
                </a:solidFill>
                <a:latin typeface="+mn-lt"/>
              </a:defRPr>
            </a:lvl1pPr>
          </a:lstStyle>
          <a:p>
            <a:pPr defTabSz="457200" fontAlgn="base">
              <a:spcBef>
                <a:spcPct val="0"/>
              </a:spcBef>
              <a:spcAft>
                <a:spcPct val="0"/>
              </a:spcAft>
              <a:defRPr/>
            </a:pPr>
            <a:r>
              <a:rPr lang="en-US" dirty="0">
                <a:solidFill>
                  <a:srgbClr val="335B74"/>
                </a:solidFill>
                <a:ea typeface="ＭＳ Ｐゴシック" charset="0"/>
              </a:rPr>
              <a:t> </a:t>
            </a:r>
            <a:fld id="{BD20552D-18B6-A441-8202-5F2D508A09D2}" type="slidenum">
              <a:rPr lang="en-US" smtClean="0">
                <a:solidFill>
                  <a:srgbClr val="335B74"/>
                </a:solidFill>
                <a:ea typeface="ＭＳ Ｐゴシック" charset="0"/>
              </a:rPr>
              <a:pPr defTabSz="457200" fontAlgn="base">
                <a:spcBef>
                  <a:spcPct val="0"/>
                </a:spcBef>
                <a:spcAft>
                  <a:spcPct val="0"/>
                </a:spcAft>
                <a:defRPr/>
              </a:pPr>
              <a:t>‹#›</a:t>
            </a:fld>
            <a:endParaRPr lang="en-US" dirty="0">
              <a:solidFill>
                <a:srgbClr val="335B74"/>
              </a:solidFill>
              <a:ea typeface="ＭＳ Ｐゴシック" charset="0"/>
            </a:endParaRPr>
          </a:p>
        </p:txBody>
      </p:sp>
    </p:spTree>
    <p:extLst>
      <p:ext uri="{BB962C8B-B14F-4D97-AF65-F5344CB8AC3E}">
        <p14:creationId xmlns:p14="http://schemas.microsoft.com/office/powerpoint/2010/main" val="2304746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ivider 2 (client logo)">
    <p:bg>
      <p:bgPr>
        <a:solidFill>
          <a:schemeClr val="bg2"/>
        </a:solidFill>
        <a:effectLst/>
      </p:bgPr>
    </p:bg>
    <p:spTree>
      <p:nvGrpSpPr>
        <p:cNvPr id="1" name=""/>
        <p:cNvGrpSpPr/>
        <p:nvPr/>
      </p:nvGrpSpPr>
      <p:grpSpPr>
        <a:xfrm>
          <a:off x="0" y="0"/>
          <a:ext cx="0" cy="0"/>
          <a:chOff x="0" y="0"/>
          <a:chExt cx="0" cy="0"/>
        </a:xfrm>
      </p:grpSpPr>
      <p:sp>
        <p:nvSpPr>
          <p:cNvPr id="29" name="Text Placeholder 41"/>
          <p:cNvSpPr>
            <a:spLocks noGrp="1"/>
          </p:cNvSpPr>
          <p:nvPr>
            <p:ph type="body" sz="quarter" idx="12" hasCustomPrompt="1"/>
          </p:nvPr>
        </p:nvSpPr>
        <p:spPr>
          <a:xfrm>
            <a:off x="535668" y="2203847"/>
            <a:ext cx="8913132" cy="615553"/>
          </a:xfrm>
          <a:prstGeom prst="rect">
            <a:avLst/>
          </a:prstGeom>
        </p:spPr>
        <p:txBody>
          <a:bodyPr lIns="0" rIns="0" anchor="b">
            <a:spAutoFit/>
          </a:bodyPr>
          <a:lstStyle>
            <a:lvl1pPr marL="72000" indent="0">
              <a:lnSpc>
                <a:spcPct val="100000"/>
              </a:lnSpc>
              <a:spcBef>
                <a:spcPts val="1200"/>
              </a:spcBef>
              <a:buNone/>
              <a:defRPr sz="3400" b="0" i="0" spc="0" baseline="0">
                <a:solidFill>
                  <a:schemeClr val="tx1"/>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Section Header</a:t>
            </a:r>
          </a:p>
        </p:txBody>
      </p:sp>
      <p:cxnSp>
        <p:nvCxnSpPr>
          <p:cNvPr id="15" name="Straight Connector 14"/>
          <p:cNvCxnSpPr/>
          <p:nvPr userDrawn="1"/>
        </p:nvCxnSpPr>
        <p:spPr>
          <a:xfrm>
            <a:off x="623387" y="3219450"/>
            <a:ext cx="881057"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a:xfrm>
            <a:off x="0" y="0"/>
            <a:ext cx="9904413"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dirty="0">
              <a:solidFill>
                <a:prstClr val="white"/>
              </a:solidFill>
            </a:endParaRPr>
          </a:p>
        </p:txBody>
      </p:sp>
      <p:pic>
        <p:nvPicPr>
          <p:cNvPr id="9" name="Picture 8"/>
          <p:cNvPicPr>
            <a:picLocks noChangeAspect="1"/>
          </p:cNvPicPr>
          <p:nvPr userDrawn="1"/>
        </p:nvPicPr>
        <p:blipFill>
          <a:blip r:embed="rId2"/>
          <a:stretch>
            <a:fillRect/>
          </a:stretch>
        </p:blipFill>
        <p:spPr>
          <a:xfrm>
            <a:off x="609600" y="5988177"/>
            <a:ext cx="1338773" cy="364415"/>
          </a:xfrm>
          <a:prstGeom prst="rect">
            <a:avLst/>
          </a:prstGeom>
        </p:spPr>
      </p:pic>
      <p:sp>
        <p:nvSpPr>
          <p:cNvPr id="10"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8" name="Content Placeholder 2"/>
          <p:cNvSpPr>
            <a:spLocks noGrp="1"/>
          </p:cNvSpPr>
          <p:nvPr>
            <p:ph sz="quarter" idx="24"/>
          </p:nvPr>
        </p:nvSpPr>
        <p:spPr>
          <a:xfrm>
            <a:off x="535668" y="245269"/>
            <a:ext cx="1860542" cy="652462"/>
          </a:xfrm>
        </p:spPr>
        <p:txBody>
          <a:bodyPr anchor="ctr"/>
          <a:lstStyle/>
          <a:p>
            <a:pPr lvl="0"/>
            <a:r>
              <a:rPr lang="en-US"/>
              <a:t>Click to edit Master text styles</a:t>
            </a:r>
          </a:p>
        </p:txBody>
      </p:sp>
      <p:sp>
        <p:nvSpPr>
          <p:cNvPr id="11"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chemeClr val="bg2"/>
                </a:solidFill>
                <a:latin typeface="+mn-lt"/>
              </a:defRPr>
            </a:lvl1pPr>
          </a:lstStyle>
          <a:p>
            <a:pPr defTabSz="457200" fontAlgn="base">
              <a:spcBef>
                <a:spcPct val="0"/>
              </a:spcBef>
              <a:spcAft>
                <a:spcPct val="0"/>
              </a:spcAft>
              <a:defRPr/>
            </a:pPr>
            <a:r>
              <a:rPr lang="en-US" dirty="0">
                <a:solidFill>
                  <a:srgbClr val="335B74"/>
                </a:solidFill>
                <a:ea typeface="ＭＳ Ｐゴシック" charset="0"/>
              </a:rPr>
              <a:t> </a:t>
            </a:r>
            <a:fld id="{BD20552D-18B6-A441-8202-5F2D508A09D2}" type="slidenum">
              <a:rPr lang="en-US" smtClean="0">
                <a:solidFill>
                  <a:srgbClr val="335B74"/>
                </a:solidFill>
                <a:ea typeface="ＭＳ Ｐゴシック" charset="0"/>
              </a:rPr>
              <a:pPr defTabSz="457200" fontAlgn="base">
                <a:spcBef>
                  <a:spcPct val="0"/>
                </a:spcBef>
                <a:spcAft>
                  <a:spcPct val="0"/>
                </a:spcAft>
                <a:defRPr/>
              </a:pPr>
              <a:t>‹#›</a:t>
            </a:fld>
            <a:endParaRPr lang="en-US" dirty="0">
              <a:solidFill>
                <a:srgbClr val="335B74"/>
              </a:solidFill>
              <a:ea typeface="ＭＳ Ｐゴシック" charset="0"/>
            </a:endParaRPr>
          </a:p>
        </p:txBody>
      </p:sp>
    </p:spTree>
    <p:extLst>
      <p:ext uri="{BB962C8B-B14F-4D97-AF65-F5344CB8AC3E}">
        <p14:creationId xmlns:p14="http://schemas.microsoft.com/office/powerpoint/2010/main" val="24242355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ivider 3 (no client logo)">
    <p:bg>
      <p:bgPr>
        <a:solidFill>
          <a:schemeClr val="bg1">
            <a:lumMod val="85000"/>
          </a:schemeClr>
        </a:solidFill>
        <a:effectLst/>
      </p:bgPr>
    </p:bg>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533400" y="381000"/>
            <a:ext cx="8915399" cy="457200"/>
          </a:xfrm>
          <a:prstGeom prst="rect">
            <a:avLst/>
          </a:prstGeom>
        </p:spPr>
        <p:txBody>
          <a:bodyPr vert="horz" lIns="0" rIns="0">
            <a:noAutofit/>
          </a:bodyPr>
          <a:lstStyle>
            <a:lvl1pPr marL="72000">
              <a:lnSpc>
                <a:spcPts val="3000"/>
              </a:lnSpc>
              <a:defRPr sz="1400" b="0" kern="0" spc="0" baseline="0">
                <a:solidFill>
                  <a:srgbClr val="242323"/>
                </a:solidFill>
                <a:latin typeface="+mn-lt"/>
                <a:cs typeface="Calibri"/>
              </a:defRPr>
            </a:lvl1pPr>
          </a:lstStyle>
          <a:p>
            <a:r>
              <a:rPr lang="en-US" dirty="0"/>
              <a:t>CLIENT NAME</a:t>
            </a:r>
          </a:p>
        </p:txBody>
      </p:sp>
      <p:sp>
        <p:nvSpPr>
          <p:cNvPr id="29" name="Text Placeholder 41"/>
          <p:cNvSpPr>
            <a:spLocks noGrp="1"/>
          </p:cNvSpPr>
          <p:nvPr>
            <p:ph type="body" sz="quarter" idx="12" hasCustomPrompt="1"/>
          </p:nvPr>
        </p:nvSpPr>
        <p:spPr>
          <a:xfrm>
            <a:off x="535668" y="2203847"/>
            <a:ext cx="8913132" cy="615553"/>
          </a:xfrm>
          <a:prstGeom prst="rect">
            <a:avLst/>
          </a:prstGeom>
        </p:spPr>
        <p:txBody>
          <a:bodyPr lIns="0" rIns="0" anchor="b">
            <a:spAutoFit/>
          </a:bodyPr>
          <a:lstStyle>
            <a:lvl1pPr marL="72000" indent="0">
              <a:lnSpc>
                <a:spcPct val="100000"/>
              </a:lnSpc>
              <a:spcBef>
                <a:spcPts val="1200"/>
              </a:spcBef>
              <a:buNone/>
              <a:defRPr sz="3400" b="0">
                <a:solidFill>
                  <a:schemeClr val="bg2">
                    <a:lumMod val="50000"/>
                  </a:schemeClr>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Section Header</a:t>
            </a:r>
          </a:p>
        </p:txBody>
      </p:sp>
      <p:cxnSp>
        <p:nvCxnSpPr>
          <p:cNvPr id="15" name="Straight Connector 14"/>
          <p:cNvCxnSpPr/>
          <p:nvPr userDrawn="1"/>
        </p:nvCxnSpPr>
        <p:spPr>
          <a:xfrm>
            <a:off x="625784" y="3209925"/>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00974" y="5988177"/>
            <a:ext cx="1338775" cy="364415"/>
          </a:xfrm>
          <a:prstGeom prst="rect">
            <a:avLst/>
          </a:prstGeom>
        </p:spPr>
      </p:pic>
      <p:sp>
        <p:nvSpPr>
          <p:cNvPr id="8"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7"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rgbClr val="D9D9D9"/>
                </a:solidFill>
                <a:latin typeface="+mn-lt"/>
              </a:defRPr>
            </a:lvl1pPr>
          </a:lstStyle>
          <a:p>
            <a:pPr defTabSz="457200" fontAlgn="base">
              <a:spcBef>
                <a:spcPct val="0"/>
              </a:spcBef>
              <a:spcAft>
                <a:spcPct val="0"/>
              </a:spcAft>
              <a:defRPr/>
            </a:pPr>
            <a:r>
              <a:rPr lang="en-US" dirty="0">
                <a:ea typeface="ＭＳ Ｐゴシック" charset="0"/>
              </a:rPr>
              <a:t> </a:t>
            </a:r>
            <a:fld id="{BD20552D-18B6-A441-8202-5F2D508A09D2}" type="slidenum">
              <a:rPr lang="en-US" smtClean="0">
                <a:ea typeface="ＭＳ Ｐゴシック" charset="0"/>
              </a:rPr>
              <a:pPr defTabSz="4572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3172136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ivider 4 (client logo)">
    <p:bg>
      <p:bgPr>
        <a:solidFill>
          <a:schemeClr val="bg1">
            <a:lumMod val="85000"/>
          </a:schemeClr>
        </a:solidFill>
        <a:effectLst/>
      </p:bgPr>
    </p:bg>
    <p:spTree>
      <p:nvGrpSpPr>
        <p:cNvPr id="1" name=""/>
        <p:cNvGrpSpPr/>
        <p:nvPr/>
      </p:nvGrpSpPr>
      <p:grpSpPr>
        <a:xfrm>
          <a:off x="0" y="0"/>
          <a:ext cx="0" cy="0"/>
          <a:chOff x="0" y="0"/>
          <a:chExt cx="0" cy="0"/>
        </a:xfrm>
      </p:grpSpPr>
      <p:sp>
        <p:nvSpPr>
          <p:cNvPr id="29" name="Text Placeholder 41"/>
          <p:cNvSpPr>
            <a:spLocks noGrp="1"/>
          </p:cNvSpPr>
          <p:nvPr>
            <p:ph type="body" sz="quarter" idx="12" hasCustomPrompt="1"/>
          </p:nvPr>
        </p:nvSpPr>
        <p:spPr>
          <a:xfrm>
            <a:off x="535668" y="2203847"/>
            <a:ext cx="8913132" cy="615553"/>
          </a:xfrm>
          <a:prstGeom prst="rect">
            <a:avLst/>
          </a:prstGeom>
        </p:spPr>
        <p:txBody>
          <a:bodyPr lIns="0" rIns="0" anchor="b">
            <a:spAutoFit/>
          </a:bodyPr>
          <a:lstStyle>
            <a:lvl1pPr marL="72000" indent="0">
              <a:lnSpc>
                <a:spcPct val="100000"/>
              </a:lnSpc>
              <a:spcBef>
                <a:spcPts val="1200"/>
              </a:spcBef>
              <a:buNone/>
              <a:defRPr sz="3400" b="0">
                <a:solidFill>
                  <a:schemeClr val="bg2">
                    <a:lumMod val="50000"/>
                  </a:schemeClr>
                </a:solidFill>
                <a:latin typeface="Georgia"/>
                <a:cs typeface="Georgia"/>
              </a:defRPr>
            </a:lvl1pPr>
            <a:lvl2pPr marL="0" indent="0">
              <a:buNone/>
              <a:defRPr sz="3200" b="1"/>
            </a:lvl2pPr>
            <a:lvl3pPr marL="0" indent="0">
              <a:buNone/>
              <a:defRPr sz="3200" b="1"/>
            </a:lvl3pPr>
            <a:lvl4pPr marL="0" indent="0">
              <a:buNone/>
              <a:defRPr sz="3200" b="1"/>
            </a:lvl4pPr>
            <a:lvl5pPr marL="0" indent="0">
              <a:buNone/>
              <a:defRPr sz="3200" b="1"/>
            </a:lvl5pPr>
          </a:lstStyle>
          <a:p>
            <a:pPr lvl="0"/>
            <a:r>
              <a:rPr lang="en-US" dirty="0"/>
              <a:t>Section Header</a:t>
            </a:r>
          </a:p>
        </p:txBody>
      </p:sp>
      <p:cxnSp>
        <p:nvCxnSpPr>
          <p:cNvPr id="15" name="Straight Connector 14"/>
          <p:cNvCxnSpPr/>
          <p:nvPr userDrawn="1"/>
        </p:nvCxnSpPr>
        <p:spPr>
          <a:xfrm>
            <a:off x="625784" y="3209925"/>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a:xfrm>
            <a:off x="0" y="0"/>
            <a:ext cx="9904413" cy="1143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dirty="0">
              <a:solidFill>
                <a:prstClr val="white"/>
              </a:solidFill>
            </a:endParaRPr>
          </a:p>
        </p:txBody>
      </p:sp>
      <p:pic>
        <p:nvPicPr>
          <p:cNvPr id="9" name="Picture 8"/>
          <p:cNvPicPr>
            <a:picLocks noChangeAspect="1"/>
          </p:cNvPicPr>
          <p:nvPr userDrawn="1"/>
        </p:nvPicPr>
        <p:blipFill>
          <a:blip r:embed="rId2"/>
          <a:stretch>
            <a:fillRect/>
          </a:stretch>
        </p:blipFill>
        <p:spPr>
          <a:xfrm>
            <a:off x="600974" y="5988177"/>
            <a:ext cx="1338775" cy="364415"/>
          </a:xfrm>
          <a:prstGeom prst="rect">
            <a:avLst/>
          </a:prstGeom>
        </p:spPr>
      </p:pic>
      <p:sp>
        <p:nvSpPr>
          <p:cNvPr id="10" name="Picture Placeholder 5"/>
          <p:cNvSpPr>
            <a:spLocks noGrp="1"/>
          </p:cNvSpPr>
          <p:nvPr>
            <p:ph type="pic" sz="quarter" idx="14" hasCustomPrompt="1"/>
          </p:nvPr>
        </p:nvSpPr>
        <p:spPr>
          <a:xfrm>
            <a:off x="6400800" y="3429000"/>
            <a:ext cx="3503612" cy="3429000"/>
          </a:xfrm>
          <a:ln>
            <a:noFill/>
          </a:ln>
        </p:spPr>
        <p:txBody>
          <a:bodyPr/>
          <a:lstStyle>
            <a:lvl1pPr marL="0" indent="0">
              <a:buNone/>
              <a:defRPr/>
            </a:lvl1pPr>
          </a:lstStyle>
          <a:p>
            <a:r>
              <a:rPr lang="en-GB" dirty="0"/>
              <a:t> </a:t>
            </a:r>
          </a:p>
        </p:txBody>
      </p:sp>
      <p:sp>
        <p:nvSpPr>
          <p:cNvPr id="11" name="Content Placeholder 2"/>
          <p:cNvSpPr>
            <a:spLocks noGrp="1"/>
          </p:cNvSpPr>
          <p:nvPr>
            <p:ph sz="quarter" idx="24"/>
          </p:nvPr>
        </p:nvSpPr>
        <p:spPr>
          <a:xfrm>
            <a:off x="535668" y="257430"/>
            <a:ext cx="1860542" cy="652462"/>
          </a:xfrm>
        </p:spPr>
        <p:txBody>
          <a:bodyPr anchor="ctr"/>
          <a:lstStyle/>
          <a:p>
            <a:pPr lvl="0"/>
            <a:r>
              <a:rPr lang="en-US"/>
              <a:t>Click to edit Master text styles</a:t>
            </a:r>
          </a:p>
        </p:txBody>
      </p:sp>
      <p:sp>
        <p:nvSpPr>
          <p:cNvPr id="8"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rgbClr val="D9D9D9"/>
                </a:solidFill>
                <a:latin typeface="+mn-lt"/>
              </a:defRPr>
            </a:lvl1pPr>
          </a:lstStyle>
          <a:p>
            <a:pPr defTabSz="457200" fontAlgn="base">
              <a:spcBef>
                <a:spcPct val="0"/>
              </a:spcBef>
              <a:spcAft>
                <a:spcPct val="0"/>
              </a:spcAft>
              <a:defRPr/>
            </a:pPr>
            <a:r>
              <a:rPr lang="en-US" dirty="0">
                <a:ea typeface="ＭＳ Ｐゴシック" charset="0"/>
              </a:rPr>
              <a:t> </a:t>
            </a:r>
            <a:fld id="{BD20552D-18B6-A441-8202-5F2D508A09D2}" type="slidenum">
              <a:rPr lang="en-US" smtClean="0">
                <a:ea typeface="ＭＳ Ｐゴシック" charset="0"/>
              </a:rPr>
              <a:pPr defTabSz="4572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646072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ack cover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593725" y="3962400"/>
            <a:ext cx="2309283" cy="1582697"/>
            <a:chOff x="602192" y="4648200"/>
            <a:chExt cx="2309283" cy="1582697"/>
          </a:xfrm>
        </p:grpSpPr>
        <p:sp>
          <p:nvSpPr>
            <p:cNvPr id="4" name="TextBox 3"/>
            <p:cNvSpPr txBox="1"/>
            <p:nvPr/>
          </p:nvSpPr>
          <p:spPr>
            <a:xfrm>
              <a:off x="602192" y="4648200"/>
              <a:ext cx="2297112" cy="648126"/>
            </a:xfrm>
            <a:prstGeom prst="rect">
              <a:avLst/>
            </a:prstGeom>
            <a:noFill/>
            <a:ln>
              <a:noFill/>
            </a:ln>
          </p:spPr>
          <p:style>
            <a:lnRef idx="2">
              <a:schemeClr val="dk1"/>
            </a:lnRef>
            <a:fillRef idx="1">
              <a:schemeClr val="lt1"/>
            </a:fillRef>
            <a:effectRef idx="0">
              <a:schemeClr val="dk1"/>
            </a:effectRef>
            <a:fontRef idx="minor">
              <a:schemeClr val="dk1"/>
            </a:fontRef>
          </p:style>
          <p:txBody>
            <a:bodyPr lIns="0">
              <a:spAutoFit/>
            </a:bodyPr>
            <a:lstStyle/>
            <a:p>
              <a:pPr defTabSz="457200" fontAlgn="base">
                <a:lnSpc>
                  <a:spcPct val="110000"/>
                </a:lnSpc>
                <a:spcBef>
                  <a:spcPct val="0"/>
                </a:spcBef>
                <a:spcAft>
                  <a:spcPct val="0"/>
                </a:spcAft>
                <a:defRPr/>
              </a:pPr>
              <a:r>
                <a:rPr lang="en-US" sz="1100" kern="0" spc="20" dirty="0">
                  <a:solidFill>
                    <a:srgbClr val="FFFFFF"/>
                  </a:solidFill>
                  <a:ea typeface="ＭＳ Ｐゴシック" charset="0"/>
                  <a:cs typeface="Calibri"/>
                </a:rPr>
                <a:t>Northburgh House</a:t>
              </a:r>
            </a:p>
            <a:p>
              <a:pPr defTabSz="457200" fontAlgn="base">
                <a:lnSpc>
                  <a:spcPct val="110000"/>
                </a:lnSpc>
                <a:spcBef>
                  <a:spcPct val="0"/>
                </a:spcBef>
                <a:spcAft>
                  <a:spcPct val="0"/>
                </a:spcAft>
                <a:defRPr/>
              </a:pPr>
              <a:r>
                <a:rPr lang="en-US" sz="1100" kern="0" spc="20" dirty="0">
                  <a:solidFill>
                    <a:srgbClr val="FFFFFF"/>
                  </a:solidFill>
                  <a:ea typeface="ＭＳ Ｐゴシック" charset="0"/>
                  <a:cs typeface="Calibri"/>
                </a:rPr>
                <a:t>10 Northburgh Street</a:t>
              </a:r>
            </a:p>
            <a:p>
              <a:pPr defTabSz="457200" fontAlgn="base">
                <a:lnSpc>
                  <a:spcPct val="110000"/>
                </a:lnSpc>
                <a:spcBef>
                  <a:spcPct val="0"/>
                </a:spcBef>
                <a:spcAft>
                  <a:spcPct val="0"/>
                </a:spcAft>
                <a:defRPr/>
              </a:pPr>
              <a:r>
                <a:rPr lang="en-US" sz="1100" kern="0" spc="20" dirty="0">
                  <a:solidFill>
                    <a:srgbClr val="FFFFFF"/>
                  </a:solidFill>
                  <a:ea typeface="ＭＳ Ｐゴシック" charset="0"/>
                  <a:cs typeface="Calibri"/>
                </a:rPr>
                <a:t>London EC1V 0AT</a:t>
              </a:r>
              <a:endParaRPr lang="en-US" sz="1100" kern="0" spc="20" dirty="0">
                <a:solidFill>
                  <a:srgbClr val="FFFFFF"/>
                </a:solidFill>
                <a:cs typeface="Calibri"/>
              </a:endParaRPr>
            </a:p>
          </p:txBody>
        </p:sp>
        <p:sp>
          <p:nvSpPr>
            <p:cNvPr id="5" name="TextBox 4"/>
            <p:cNvSpPr txBox="1"/>
            <p:nvPr/>
          </p:nvSpPr>
          <p:spPr>
            <a:xfrm>
              <a:off x="614362" y="5308606"/>
              <a:ext cx="2297113" cy="461921"/>
            </a:xfrm>
            <a:prstGeom prst="rect">
              <a:avLst/>
            </a:prstGeom>
            <a:noFill/>
            <a:ln>
              <a:noFill/>
            </a:ln>
          </p:spPr>
          <p:style>
            <a:lnRef idx="2">
              <a:schemeClr val="dk1"/>
            </a:lnRef>
            <a:fillRef idx="1">
              <a:schemeClr val="lt1"/>
            </a:fillRef>
            <a:effectRef idx="0">
              <a:schemeClr val="dk1"/>
            </a:effectRef>
            <a:fontRef idx="minor">
              <a:schemeClr val="dk1"/>
            </a:fontRef>
          </p:style>
          <p:txBody>
            <a:bodyPr lIns="0">
              <a:spAutoFit/>
            </a:bodyPr>
            <a:lstStyle/>
            <a:p>
              <a:pPr defTabSz="457200" fontAlgn="base">
                <a:lnSpc>
                  <a:spcPct val="110000"/>
                </a:lnSpc>
                <a:spcBef>
                  <a:spcPct val="0"/>
                </a:spcBef>
                <a:spcAft>
                  <a:spcPct val="0"/>
                </a:spcAft>
                <a:defRPr/>
              </a:pPr>
              <a:r>
                <a:rPr lang="en-US" sz="1100" kern="0" spc="20" dirty="0">
                  <a:solidFill>
                    <a:srgbClr val="FFFFFF"/>
                  </a:solidFill>
                </a:rPr>
                <a:t>T +44 [0]20 7253 9900</a:t>
              </a:r>
            </a:p>
            <a:p>
              <a:pPr defTabSz="457200" fontAlgn="base">
                <a:lnSpc>
                  <a:spcPct val="110000"/>
                </a:lnSpc>
                <a:spcBef>
                  <a:spcPct val="0"/>
                </a:spcBef>
                <a:spcAft>
                  <a:spcPct val="0"/>
                </a:spcAft>
                <a:defRPr/>
              </a:pPr>
              <a:r>
                <a:rPr lang="en-US" sz="1100" kern="0" spc="20" dirty="0">
                  <a:solidFill>
                    <a:srgbClr val="FFFFFF"/>
                  </a:solidFill>
                </a:rPr>
                <a:t>F +44 [0]20 7253 9911</a:t>
              </a:r>
              <a:endParaRPr lang="en-US" sz="1100" kern="0" spc="20" dirty="0">
                <a:solidFill>
                  <a:srgbClr val="FFFFFF"/>
                </a:solidFill>
                <a:cs typeface="Calibri"/>
              </a:endParaRPr>
            </a:p>
          </p:txBody>
        </p:sp>
        <p:sp>
          <p:nvSpPr>
            <p:cNvPr id="6" name="TextBox 5"/>
            <p:cNvSpPr txBox="1"/>
            <p:nvPr/>
          </p:nvSpPr>
          <p:spPr>
            <a:xfrm>
              <a:off x="614362" y="5768976"/>
              <a:ext cx="2297113" cy="461921"/>
            </a:xfrm>
            <a:prstGeom prst="rect">
              <a:avLst/>
            </a:prstGeom>
            <a:noFill/>
            <a:ln>
              <a:noFill/>
            </a:ln>
          </p:spPr>
          <p:style>
            <a:lnRef idx="2">
              <a:schemeClr val="dk1"/>
            </a:lnRef>
            <a:fillRef idx="1">
              <a:schemeClr val="lt1"/>
            </a:fillRef>
            <a:effectRef idx="0">
              <a:schemeClr val="dk1"/>
            </a:effectRef>
            <a:fontRef idx="minor">
              <a:schemeClr val="dk1"/>
            </a:fontRef>
          </p:style>
          <p:txBody>
            <a:bodyPr lIns="0">
              <a:spAutoFit/>
            </a:bodyPr>
            <a:lstStyle/>
            <a:p>
              <a:pPr defTabSz="457200" fontAlgn="base">
                <a:lnSpc>
                  <a:spcPct val="110000"/>
                </a:lnSpc>
                <a:spcBef>
                  <a:spcPct val="0"/>
                </a:spcBef>
                <a:spcAft>
                  <a:spcPct val="0"/>
                </a:spcAft>
                <a:defRPr/>
              </a:pPr>
              <a:r>
                <a:rPr lang="en-US" sz="1100" kern="0" spc="30" dirty="0">
                  <a:solidFill>
                    <a:srgbClr val="FFFFFF"/>
                  </a:solidFill>
                </a:rPr>
                <a:t>info@populus.co.uk</a:t>
              </a:r>
            </a:p>
            <a:p>
              <a:pPr defTabSz="457200" fontAlgn="base">
                <a:lnSpc>
                  <a:spcPct val="110000"/>
                </a:lnSpc>
                <a:spcBef>
                  <a:spcPct val="0"/>
                </a:spcBef>
                <a:spcAft>
                  <a:spcPct val="0"/>
                </a:spcAft>
                <a:defRPr/>
              </a:pPr>
              <a:r>
                <a:rPr lang="en-US" sz="1100" kern="0" spc="30" dirty="0">
                  <a:solidFill>
                    <a:srgbClr val="FFFFFF"/>
                  </a:solidFill>
                </a:rPr>
                <a:t>www.populus.co.uk</a:t>
              </a:r>
              <a:endParaRPr lang="en-US" sz="1100" kern="0" spc="30" dirty="0">
                <a:solidFill>
                  <a:srgbClr val="FFFFFF"/>
                </a:solidFill>
                <a:cs typeface="Calibri"/>
              </a:endParaRPr>
            </a:p>
          </p:txBody>
        </p:sp>
      </p:grpSp>
      <p:pic>
        <p:nvPicPr>
          <p:cNvPr id="7" name="Picture 6"/>
          <p:cNvPicPr>
            <a:picLocks noChangeAspect="1"/>
          </p:cNvPicPr>
          <p:nvPr userDrawn="1"/>
        </p:nvPicPr>
        <p:blipFill>
          <a:blip r:embed="rId2"/>
          <a:stretch>
            <a:fillRect/>
          </a:stretch>
        </p:blipFill>
        <p:spPr>
          <a:xfrm>
            <a:off x="609600" y="5988177"/>
            <a:ext cx="1338773" cy="364415"/>
          </a:xfrm>
          <a:prstGeom prst="rect">
            <a:avLst/>
          </a:prstGeom>
        </p:spPr>
      </p:pic>
      <p:cxnSp>
        <p:nvCxnSpPr>
          <p:cNvPr id="8" name="Straight Connector 7"/>
          <p:cNvCxnSpPr/>
          <p:nvPr userDrawn="1"/>
        </p:nvCxnSpPr>
        <p:spPr>
          <a:xfrm>
            <a:off x="609600" y="5715000"/>
            <a:ext cx="881057"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chemeClr val="bg2"/>
                </a:solidFill>
                <a:latin typeface="+mn-lt"/>
              </a:defRPr>
            </a:lvl1pPr>
          </a:lstStyle>
          <a:p>
            <a:pPr defTabSz="457200" fontAlgn="base">
              <a:spcBef>
                <a:spcPct val="0"/>
              </a:spcBef>
              <a:spcAft>
                <a:spcPct val="0"/>
              </a:spcAft>
              <a:defRPr/>
            </a:pPr>
            <a:r>
              <a:rPr lang="en-US" dirty="0">
                <a:solidFill>
                  <a:srgbClr val="335B74"/>
                </a:solidFill>
                <a:ea typeface="ＭＳ Ｐゴシック" charset="0"/>
              </a:rPr>
              <a:t> </a:t>
            </a:r>
            <a:fld id="{BD20552D-18B6-A441-8202-5F2D508A09D2}" type="slidenum">
              <a:rPr lang="en-US" smtClean="0">
                <a:solidFill>
                  <a:srgbClr val="335B74"/>
                </a:solidFill>
                <a:ea typeface="ＭＳ Ｐゴシック" charset="0"/>
              </a:rPr>
              <a:pPr defTabSz="457200" fontAlgn="base">
                <a:spcBef>
                  <a:spcPct val="0"/>
                </a:spcBef>
                <a:spcAft>
                  <a:spcPct val="0"/>
                </a:spcAft>
                <a:defRPr/>
              </a:pPr>
              <a:t>‹#›</a:t>
            </a:fld>
            <a:endParaRPr lang="en-US" dirty="0">
              <a:solidFill>
                <a:srgbClr val="335B74"/>
              </a:solidFill>
              <a:ea typeface="ＭＳ Ｐゴシック" charset="0"/>
            </a:endParaRPr>
          </a:p>
        </p:txBody>
      </p:sp>
    </p:spTree>
    <p:extLst>
      <p:ext uri="{BB962C8B-B14F-4D97-AF65-F5344CB8AC3E}">
        <p14:creationId xmlns:p14="http://schemas.microsoft.com/office/powerpoint/2010/main" val="1100703214"/>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Back cover 2">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593725" y="3962400"/>
            <a:ext cx="2309283" cy="1582697"/>
            <a:chOff x="602192" y="4648200"/>
            <a:chExt cx="2309283" cy="1582697"/>
          </a:xfrm>
        </p:grpSpPr>
        <p:sp>
          <p:nvSpPr>
            <p:cNvPr id="4" name="TextBox 3"/>
            <p:cNvSpPr txBox="1"/>
            <p:nvPr/>
          </p:nvSpPr>
          <p:spPr>
            <a:xfrm>
              <a:off x="602192" y="4648200"/>
              <a:ext cx="2297112" cy="648126"/>
            </a:xfrm>
            <a:prstGeom prst="rect">
              <a:avLst/>
            </a:prstGeom>
            <a:noFill/>
            <a:ln>
              <a:noFill/>
            </a:ln>
          </p:spPr>
          <p:style>
            <a:lnRef idx="2">
              <a:schemeClr val="dk1"/>
            </a:lnRef>
            <a:fillRef idx="1">
              <a:schemeClr val="lt1"/>
            </a:fillRef>
            <a:effectRef idx="0">
              <a:schemeClr val="dk1"/>
            </a:effectRef>
            <a:fontRef idx="minor">
              <a:schemeClr val="dk1"/>
            </a:fontRef>
          </p:style>
          <p:txBody>
            <a:bodyPr lIns="0">
              <a:spAutoFit/>
            </a:bodyPr>
            <a:lstStyle/>
            <a:p>
              <a:pPr defTabSz="457200" fontAlgn="base">
                <a:lnSpc>
                  <a:spcPct val="110000"/>
                </a:lnSpc>
                <a:spcBef>
                  <a:spcPct val="0"/>
                </a:spcBef>
                <a:spcAft>
                  <a:spcPct val="0"/>
                </a:spcAft>
                <a:defRPr/>
              </a:pPr>
              <a:r>
                <a:rPr lang="en-US" sz="1100" kern="0" spc="20" dirty="0">
                  <a:solidFill>
                    <a:srgbClr val="DFE3E5">
                      <a:lumMod val="50000"/>
                    </a:srgbClr>
                  </a:solidFill>
                  <a:ea typeface="ＭＳ Ｐゴシック" charset="0"/>
                  <a:cs typeface="Calibri"/>
                </a:rPr>
                <a:t>Northburgh House</a:t>
              </a:r>
            </a:p>
            <a:p>
              <a:pPr defTabSz="457200" fontAlgn="base">
                <a:lnSpc>
                  <a:spcPct val="110000"/>
                </a:lnSpc>
                <a:spcBef>
                  <a:spcPct val="0"/>
                </a:spcBef>
                <a:spcAft>
                  <a:spcPct val="0"/>
                </a:spcAft>
                <a:defRPr/>
              </a:pPr>
              <a:r>
                <a:rPr lang="en-US" sz="1100" kern="0" spc="20" dirty="0">
                  <a:solidFill>
                    <a:srgbClr val="DFE3E5">
                      <a:lumMod val="50000"/>
                    </a:srgbClr>
                  </a:solidFill>
                  <a:ea typeface="ＭＳ Ｐゴシック" charset="0"/>
                  <a:cs typeface="Calibri"/>
                </a:rPr>
                <a:t>10 Northburgh Street</a:t>
              </a:r>
            </a:p>
            <a:p>
              <a:pPr defTabSz="457200" fontAlgn="base">
                <a:lnSpc>
                  <a:spcPct val="110000"/>
                </a:lnSpc>
                <a:spcBef>
                  <a:spcPct val="0"/>
                </a:spcBef>
                <a:spcAft>
                  <a:spcPct val="0"/>
                </a:spcAft>
                <a:defRPr/>
              </a:pPr>
              <a:r>
                <a:rPr lang="en-US" sz="1100" kern="0" spc="20" dirty="0">
                  <a:solidFill>
                    <a:srgbClr val="DFE3E5">
                      <a:lumMod val="50000"/>
                    </a:srgbClr>
                  </a:solidFill>
                  <a:ea typeface="ＭＳ Ｐゴシック" charset="0"/>
                  <a:cs typeface="Calibri"/>
                </a:rPr>
                <a:t>London EC1V 0AT</a:t>
              </a:r>
              <a:endParaRPr lang="en-US" sz="1100" kern="0" spc="20" dirty="0">
                <a:solidFill>
                  <a:srgbClr val="DFE3E5">
                    <a:lumMod val="50000"/>
                  </a:srgbClr>
                </a:solidFill>
                <a:cs typeface="Calibri"/>
              </a:endParaRPr>
            </a:p>
          </p:txBody>
        </p:sp>
        <p:sp>
          <p:nvSpPr>
            <p:cNvPr id="5" name="TextBox 4"/>
            <p:cNvSpPr txBox="1"/>
            <p:nvPr/>
          </p:nvSpPr>
          <p:spPr>
            <a:xfrm>
              <a:off x="614362" y="5308606"/>
              <a:ext cx="2297113" cy="461921"/>
            </a:xfrm>
            <a:prstGeom prst="rect">
              <a:avLst/>
            </a:prstGeom>
            <a:noFill/>
            <a:ln>
              <a:noFill/>
            </a:ln>
          </p:spPr>
          <p:style>
            <a:lnRef idx="2">
              <a:schemeClr val="dk1"/>
            </a:lnRef>
            <a:fillRef idx="1">
              <a:schemeClr val="lt1"/>
            </a:fillRef>
            <a:effectRef idx="0">
              <a:schemeClr val="dk1"/>
            </a:effectRef>
            <a:fontRef idx="minor">
              <a:schemeClr val="dk1"/>
            </a:fontRef>
          </p:style>
          <p:txBody>
            <a:bodyPr lIns="0">
              <a:spAutoFit/>
            </a:bodyPr>
            <a:lstStyle/>
            <a:p>
              <a:pPr defTabSz="457200" fontAlgn="base">
                <a:lnSpc>
                  <a:spcPct val="110000"/>
                </a:lnSpc>
                <a:spcBef>
                  <a:spcPct val="0"/>
                </a:spcBef>
                <a:spcAft>
                  <a:spcPct val="0"/>
                </a:spcAft>
                <a:defRPr/>
              </a:pPr>
              <a:r>
                <a:rPr lang="en-US" sz="1100" kern="0" spc="20" dirty="0">
                  <a:solidFill>
                    <a:srgbClr val="DFE3E5">
                      <a:lumMod val="50000"/>
                    </a:srgbClr>
                  </a:solidFill>
                </a:rPr>
                <a:t>T +44 [0]20 7253 9900</a:t>
              </a:r>
            </a:p>
            <a:p>
              <a:pPr defTabSz="457200" fontAlgn="base">
                <a:lnSpc>
                  <a:spcPct val="110000"/>
                </a:lnSpc>
                <a:spcBef>
                  <a:spcPct val="0"/>
                </a:spcBef>
                <a:spcAft>
                  <a:spcPct val="0"/>
                </a:spcAft>
                <a:defRPr/>
              </a:pPr>
              <a:r>
                <a:rPr lang="en-US" sz="1100" kern="0" spc="20" dirty="0">
                  <a:solidFill>
                    <a:srgbClr val="DFE3E5">
                      <a:lumMod val="50000"/>
                    </a:srgbClr>
                  </a:solidFill>
                </a:rPr>
                <a:t>F +44 [0]20 7253 9911</a:t>
              </a:r>
              <a:endParaRPr lang="en-US" sz="1100" kern="0" spc="20" dirty="0">
                <a:solidFill>
                  <a:srgbClr val="DFE3E5">
                    <a:lumMod val="50000"/>
                  </a:srgbClr>
                </a:solidFill>
                <a:cs typeface="Calibri"/>
              </a:endParaRPr>
            </a:p>
          </p:txBody>
        </p:sp>
        <p:sp>
          <p:nvSpPr>
            <p:cNvPr id="6" name="TextBox 5"/>
            <p:cNvSpPr txBox="1"/>
            <p:nvPr/>
          </p:nvSpPr>
          <p:spPr>
            <a:xfrm>
              <a:off x="614362" y="5768976"/>
              <a:ext cx="2297113" cy="461921"/>
            </a:xfrm>
            <a:prstGeom prst="rect">
              <a:avLst/>
            </a:prstGeom>
            <a:noFill/>
            <a:ln>
              <a:noFill/>
            </a:ln>
          </p:spPr>
          <p:style>
            <a:lnRef idx="2">
              <a:schemeClr val="dk1"/>
            </a:lnRef>
            <a:fillRef idx="1">
              <a:schemeClr val="lt1"/>
            </a:fillRef>
            <a:effectRef idx="0">
              <a:schemeClr val="dk1"/>
            </a:effectRef>
            <a:fontRef idx="minor">
              <a:schemeClr val="dk1"/>
            </a:fontRef>
          </p:style>
          <p:txBody>
            <a:bodyPr lIns="0">
              <a:spAutoFit/>
            </a:bodyPr>
            <a:lstStyle/>
            <a:p>
              <a:pPr defTabSz="457200" fontAlgn="base">
                <a:lnSpc>
                  <a:spcPct val="110000"/>
                </a:lnSpc>
                <a:spcBef>
                  <a:spcPct val="0"/>
                </a:spcBef>
                <a:spcAft>
                  <a:spcPct val="0"/>
                </a:spcAft>
                <a:defRPr/>
              </a:pPr>
              <a:r>
                <a:rPr lang="en-US" sz="1100" kern="0" spc="30" dirty="0">
                  <a:solidFill>
                    <a:srgbClr val="DFE3E5">
                      <a:lumMod val="50000"/>
                    </a:srgbClr>
                  </a:solidFill>
                </a:rPr>
                <a:t>info@populus.co.uk</a:t>
              </a:r>
            </a:p>
            <a:p>
              <a:pPr defTabSz="457200" fontAlgn="base">
                <a:lnSpc>
                  <a:spcPct val="110000"/>
                </a:lnSpc>
                <a:spcBef>
                  <a:spcPct val="0"/>
                </a:spcBef>
                <a:spcAft>
                  <a:spcPct val="0"/>
                </a:spcAft>
                <a:defRPr/>
              </a:pPr>
              <a:r>
                <a:rPr lang="en-US" sz="1100" kern="0" spc="30" dirty="0">
                  <a:solidFill>
                    <a:srgbClr val="DFE3E5">
                      <a:lumMod val="50000"/>
                    </a:srgbClr>
                  </a:solidFill>
                </a:rPr>
                <a:t>www.populus.co.uk</a:t>
              </a:r>
              <a:endParaRPr lang="en-US" sz="1100" kern="0" spc="30" dirty="0">
                <a:solidFill>
                  <a:srgbClr val="DFE3E5">
                    <a:lumMod val="50000"/>
                  </a:srgbClr>
                </a:solidFill>
                <a:cs typeface="Calibri"/>
              </a:endParaRPr>
            </a:p>
          </p:txBody>
        </p:sp>
      </p:grpSp>
      <p:cxnSp>
        <p:nvCxnSpPr>
          <p:cNvPr id="8" name="Straight Connector 7"/>
          <p:cNvCxnSpPr/>
          <p:nvPr userDrawn="1"/>
        </p:nvCxnSpPr>
        <p:spPr>
          <a:xfrm>
            <a:off x="609600" y="5715000"/>
            <a:ext cx="88105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00974" y="5988177"/>
            <a:ext cx="1338775" cy="364415"/>
          </a:xfrm>
          <a:prstGeom prst="rect">
            <a:avLst/>
          </a:prstGeom>
        </p:spPr>
      </p:pic>
      <p:sp>
        <p:nvSpPr>
          <p:cNvPr id="10" name="Slide Number Placeholder 4"/>
          <p:cNvSpPr>
            <a:spLocks noGrp="1"/>
          </p:cNvSpPr>
          <p:nvPr>
            <p:ph type="sldNum" sz="quarter" idx="25"/>
          </p:nvPr>
        </p:nvSpPr>
        <p:spPr>
          <a:xfrm>
            <a:off x="9296400" y="6404781"/>
            <a:ext cx="942975" cy="259123"/>
          </a:xfrm>
          <a:prstGeom prst="rect">
            <a:avLst/>
          </a:prstGeom>
        </p:spPr>
        <p:txBody>
          <a:bodyPr/>
          <a:lstStyle>
            <a:lvl1pPr>
              <a:defRPr sz="1000" b="0">
                <a:solidFill>
                  <a:srgbClr val="D9D9D9"/>
                </a:solidFill>
                <a:latin typeface="+mn-lt"/>
              </a:defRPr>
            </a:lvl1pPr>
          </a:lstStyle>
          <a:p>
            <a:pPr defTabSz="457200" fontAlgn="base">
              <a:spcBef>
                <a:spcPct val="0"/>
              </a:spcBef>
              <a:spcAft>
                <a:spcPct val="0"/>
              </a:spcAft>
              <a:defRPr/>
            </a:pPr>
            <a:r>
              <a:rPr lang="en-US" dirty="0">
                <a:ea typeface="ＭＳ Ｐゴシック" charset="0"/>
              </a:rPr>
              <a:t> </a:t>
            </a:r>
            <a:fld id="{BD20552D-18B6-A441-8202-5F2D508A09D2}" type="slidenum">
              <a:rPr lang="en-US" smtClean="0">
                <a:ea typeface="ＭＳ Ｐゴシック" charset="0"/>
              </a:rPr>
              <a:pPr defTabSz="4572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673232388"/>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ver 1 (no client logo)">
    <p:bg>
      <p:bgPr>
        <a:solidFill>
          <a:srgbClr val="335B74"/>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381003"/>
            <a:ext cx="8915400" cy="457200"/>
          </a:xfrm>
        </p:spPr>
        <p:txBody>
          <a:bodyPr lIns="0" rIns="0">
            <a:noAutofit/>
          </a:bodyPr>
          <a:lstStyle>
            <a:lvl1pPr marL="71999">
              <a:lnSpc>
                <a:spcPts val="3000"/>
              </a:lnSpc>
              <a:defRPr lang="en-US" sz="1600" kern="0" spc="0">
                <a:solidFill>
                  <a:srgbClr val="FFFFFF"/>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cxnSp>
        <p:nvCxnSpPr>
          <p:cNvPr id="4" name="Straight Connector 14"/>
          <p:cNvCxnSpPr/>
          <p:nvPr/>
        </p:nvCxnSpPr>
        <p:spPr>
          <a:xfrm>
            <a:off x="602726" y="3209205"/>
            <a:ext cx="881052" cy="0"/>
          </a:xfrm>
          <a:prstGeom prst="straightConnector1">
            <a:avLst/>
          </a:prstGeom>
          <a:noFill/>
          <a:ln w="19046" cap="flat">
            <a:solidFill>
              <a:srgbClr val="FFFFFF"/>
            </a:solidFill>
            <a:prstDash val="solid"/>
            <a:miter/>
          </a:ln>
        </p:spPr>
      </p:cxnSp>
      <p:pic>
        <p:nvPicPr>
          <p:cNvPr id="5" name="Picture 20"/>
          <p:cNvPicPr>
            <a:picLocks noChangeAspect="1"/>
          </p:cNvPicPr>
          <p:nvPr/>
        </p:nvPicPr>
        <p:blipFill>
          <a:blip r:embed="rId2"/>
          <a:stretch>
            <a:fillRect/>
          </a:stretch>
        </p:blipFill>
        <p:spPr>
          <a:xfrm>
            <a:off x="533396" y="4192962"/>
            <a:ext cx="1338773" cy="364415"/>
          </a:xfrm>
          <a:prstGeom prst="rect">
            <a:avLst/>
          </a:prstGeom>
          <a:noFill/>
          <a:ln cap="flat">
            <a:noFill/>
          </a:ln>
        </p:spPr>
      </p:pic>
      <p:sp>
        <p:nvSpPr>
          <p:cNvPr id="6"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7"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D75CBF3E-3DB8-4529-9953-13F0DDCD822C}" type="slidenum">
              <a:rPr smtClean="0"/>
              <a:pPr/>
              <a:t>‹#›</a:t>
            </a:fld>
            <a:endParaRPr/>
          </a:p>
        </p:txBody>
      </p:sp>
    </p:spTree>
    <p:extLst>
      <p:ext uri="{BB962C8B-B14F-4D97-AF65-F5344CB8AC3E}">
        <p14:creationId xmlns:p14="http://schemas.microsoft.com/office/powerpoint/2010/main" val="407082144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le &amp; subtitle only">
    <p:spTree>
      <p:nvGrpSpPr>
        <p:cNvPr id="1" name=""/>
        <p:cNvGrpSpPr/>
        <p:nvPr/>
      </p:nvGrpSpPr>
      <p:grpSpPr>
        <a:xfrm>
          <a:off x="0" y="0"/>
          <a:ext cx="0" cy="0"/>
          <a:chOff x="0" y="0"/>
          <a:chExt cx="0" cy="0"/>
        </a:xfrm>
      </p:grpSpPr>
      <p:sp>
        <p:nvSpPr>
          <p:cNvPr id="2" name="Text Placeholder 9"/>
          <p:cNvSpPr txBox="1">
            <a:spLocks noGrp="1"/>
          </p:cNvSpPr>
          <p:nvPr>
            <p:ph type="body" idx="4294967295"/>
          </p:nvPr>
        </p:nvSpPr>
        <p:spPr>
          <a:xfrm>
            <a:off x="3403122" y="6400800"/>
            <a:ext cx="3988274" cy="427555"/>
          </a:xfrm>
        </p:spPr>
        <p:txBody>
          <a:bodyPr>
            <a:spAutoFit/>
          </a:bodyPr>
          <a:lstStyle>
            <a:lvl1pPr indent="-182889">
              <a:lnSpc>
                <a:spcPts val="1000"/>
              </a:lnSpc>
              <a:spcBef>
                <a:spcPts val="0"/>
              </a:spcBef>
              <a:buClr>
                <a:srgbClr val="E33C30"/>
              </a:buClr>
              <a:buSzPct val="100000"/>
              <a:buFont typeface="Georgia"/>
              <a:buAutoNum type="arabicPeriod"/>
              <a:defRPr sz="1000">
                <a:solidFill>
                  <a:srgbClr val="19191A"/>
                </a:solidFill>
              </a:defRPr>
            </a:lvl1pPr>
            <a:lvl2pPr lvl="0" indent="-182889">
              <a:lnSpc>
                <a:spcPts val="1000"/>
              </a:lnSpc>
              <a:spcBef>
                <a:spcPts val="0"/>
              </a:spcBef>
              <a:buClr>
                <a:srgbClr val="E33C30"/>
              </a:buClr>
              <a:buSzPct val="100000"/>
              <a:buFont typeface="Georgia"/>
              <a:buAutoNum type="arabicPeriod"/>
              <a:defRPr lang="en-GB" sz="1000" b="0">
                <a:solidFill>
                  <a:srgbClr val="19191A"/>
                </a:solidFill>
                <a:ea typeface="ＭＳ Ｐゴシック"/>
                <a:cs typeface="Geneva"/>
              </a:defRPr>
            </a:lvl2pPr>
          </a:lstStyle>
          <a:p>
            <a:pPr lvl="0"/>
            <a:r>
              <a:rPr lang="en-US"/>
              <a:t>Click to edit Footer notes</a:t>
            </a:r>
          </a:p>
          <a:p>
            <a:pPr lvl="0"/>
            <a:endParaRPr lang="en-GB"/>
          </a:p>
        </p:txBody>
      </p:sp>
      <p:sp>
        <p:nvSpPr>
          <p:cNvPr id="3" name="Title 1"/>
          <p:cNvSpPr txBox="1">
            <a:spLocks noGrp="1"/>
          </p:cNvSpPr>
          <p:nvPr>
            <p:ph type="title"/>
          </p:nvPr>
        </p:nvSpPr>
        <p:spPr>
          <a:xfrm>
            <a:off x="514560" y="649443"/>
            <a:ext cx="8781842" cy="400114"/>
          </a:xfrm>
        </p:spPr>
        <p:txBody>
          <a:bodyPr anchor="b">
            <a:spAutoFit/>
          </a:bodyPr>
          <a:lstStyle>
            <a:lvl1pPr>
              <a:defRPr sz="2000" spc="0">
                <a:solidFill>
                  <a:srgbClr val="2F2824"/>
                </a:solidFill>
              </a:defRPr>
            </a:lvl1pPr>
          </a:lstStyle>
          <a:p>
            <a:pPr lvl="0"/>
            <a:r>
              <a:rPr lang="en-GB"/>
              <a:t>Title</a:t>
            </a:r>
          </a:p>
        </p:txBody>
      </p:sp>
      <p:cxnSp>
        <p:nvCxnSpPr>
          <p:cNvPr id="4" name="Straight Connector 12"/>
          <p:cNvCxnSpPr/>
          <p:nvPr/>
        </p:nvCxnSpPr>
        <p:spPr>
          <a:xfrm>
            <a:off x="600971" y="1066803"/>
            <a:ext cx="881061" cy="0"/>
          </a:xfrm>
          <a:prstGeom prst="straightConnector1">
            <a:avLst/>
          </a:prstGeom>
          <a:noFill/>
          <a:ln w="19046" cap="flat">
            <a:solidFill>
              <a:srgbClr val="E33C30"/>
            </a:solidFill>
            <a:prstDash val="solid"/>
            <a:miter/>
          </a:ln>
        </p:spPr>
      </p:cxnSp>
      <p:sp>
        <p:nvSpPr>
          <p:cNvPr id="5" name="Text Placeholder 5"/>
          <p:cNvSpPr txBox="1">
            <a:spLocks noGrp="1"/>
          </p:cNvSpPr>
          <p:nvPr>
            <p:ph type="body" idx="4294967295"/>
          </p:nvPr>
        </p:nvSpPr>
        <p:spPr>
          <a:xfrm>
            <a:off x="533396" y="1185446"/>
            <a:ext cx="8762996" cy="338556"/>
          </a:xfrm>
        </p:spPr>
        <p:txBody>
          <a:bodyPr>
            <a:spAutoFit/>
          </a:bodyPr>
          <a:lstStyle>
            <a:lvl1pPr>
              <a:defRPr>
                <a:solidFill>
                  <a:srgbClr val="2F2824"/>
                </a:solidFill>
              </a:defRPr>
            </a:lvl1pPr>
          </a:lstStyle>
          <a:p>
            <a:pPr lvl="0"/>
            <a:r>
              <a:rPr lang="en-US"/>
              <a:t>Sub-heading</a:t>
            </a:r>
          </a:p>
        </p:txBody>
      </p:sp>
      <p:sp>
        <p:nvSpPr>
          <p:cNvPr id="6"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2F2824"/>
                </a:solidFill>
                <a:uFillTx/>
                <a:latin typeface="Calibri Light"/>
                <a:ea typeface="ＭＳ Ｐゴシック"/>
                <a:cs typeface="ＭＳ Ｐゴシック"/>
              </a:defRPr>
            </a:lvl1pPr>
          </a:lstStyle>
          <a:p>
            <a:pPr lvl="0"/>
            <a:r>
              <a:rPr lang="en-US"/>
              <a:t> </a:t>
            </a:r>
            <a:fld id="{8CD3B868-F9D9-4AF6-8103-D30554675BBD}" type="slidenum">
              <a:t>‹#›</a:t>
            </a:fld>
            <a:endParaRPr lang="en-US"/>
          </a:p>
        </p:txBody>
      </p:sp>
    </p:spTree>
    <p:extLst>
      <p:ext uri="{BB962C8B-B14F-4D97-AF65-F5344CB8AC3E}">
        <p14:creationId xmlns:p14="http://schemas.microsoft.com/office/powerpoint/2010/main" val="32016993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ver 2 (client logo)">
    <p:bg>
      <p:bgPr>
        <a:solidFill>
          <a:srgbClr val="335B74"/>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pic>
        <p:nvPicPr>
          <p:cNvPr id="3" name="Picture 10"/>
          <p:cNvPicPr>
            <a:picLocks noChangeAspect="1"/>
          </p:cNvPicPr>
          <p:nvPr/>
        </p:nvPicPr>
        <p:blipFill>
          <a:blip r:embed="rId2"/>
          <a:stretch>
            <a:fillRect/>
          </a:stretch>
        </p:blipFill>
        <p:spPr>
          <a:xfrm>
            <a:off x="601976" y="5988177"/>
            <a:ext cx="1338773" cy="364415"/>
          </a:xfrm>
          <a:prstGeom prst="rect">
            <a:avLst/>
          </a:prstGeom>
          <a:noFill/>
          <a:ln cap="flat">
            <a:noFill/>
          </a:ln>
        </p:spPr>
      </p:pic>
      <p:cxnSp>
        <p:nvCxnSpPr>
          <p:cNvPr id="4" name="Straight Connector 9"/>
          <p:cNvCxnSpPr/>
          <p:nvPr/>
        </p:nvCxnSpPr>
        <p:spPr>
          <a:xfrm>
            <a:off x="600980" y="3209205"/>
            <a:ext cx="881061" cy="0"/>
          </a:xfrm>
          <a:prstGeom prst="straightConnector1">
            <a:avLst/>
          </a:prstGeom>
          <a:noFill/>
          <a:ln w="19046" cap="flat">
            <a:solidFill>
              <a:srgbClr val="FFFFFF"/>
            </a:solidFill>
            <a:prstDash val="solid"/>
            <a:miter/>
          </a:ln>
        </p:spPr>
      </p:cxnSp>
      <p:sp>
        <p:nvSpPr>
          <p:cNvPr id="5" name="Picture Placeholder 5"/>
          <p:cNvSpPr txBox="1">
            <a:spLocks noGrp="1"/>
          </p:cNvSpPr>
          <p:nvPr>
            <p:ph type="pic" idx="4294967295"/>
          </p:nvPr>
        </p:nvSpPr>
        <p:spPr>
          <a:xfrm>
            <a:off x="6400800" y="3429000"/>
            <a:ext cx="3503615" cy="3429000"/>
          </a:xfrm>
        </p:spPr>
        <p:txBody>
          <a:bodyPr/>
          <a:lstStyle>
            <a:lvl1pPr>
              <a:defRPr lang="en-GB">
                <a:solidFill>
                  <a:srgbClr val="192E3A"/>
                </a:solidFill>
              </a:defRPr>
            </a:lvl1pPr>
          </a:lstStyle>
          <a:p>
            <a:pPr lvl="0"/>
            <a:r>
              <a:rPr lang="en-GB"/>
              <a:t> </a:t>
            </a:r>
          </a:p>
        </p:txBody>
      </p:sp>
      <p:sp>
        <p:nvSpPr>
          <p:cNvPr id="6" name="Content Placeholder 2"/>
          <p:cNvSpPr txBox="1">
            <a:spLocks noGrp="1"/>
          </p:cNvSpPr>
          <p:nvPr>
            <p:ph idx="4294967295"/>
          </p:nvPr>
        </p:nvSpPr>
        <p:spPr>
          <a:xfrm>
            <a:off x="533396" y="257431"/>
            <a:ext cx="1860538" cy="652460"/>
          </a:xfrm>
        </p:spPr>
        <p:txBody>
          <a:bodyPr anchor="ctr"/>
          <a:lstStyle>
            <a:lvl1pPr>
              <a:defRPr>
                <a:solidFill>
                  <a:srgbClr val="192E3A"/>
                </a:solidFill>
              </a:defRPr>
            </a:lvl1pPr>
          </a:lstStyle>
          <a:p>
            <a:pPr lvl="0"/>
            <a:r>
              <a:rPr lang="en-US"/>
              <a:t>Click to edit Master text styles</a:t>
            </a:r>
          </a:p>
        </p:txBody>
      </p:sp>
      <p:sp>
        <p:nvSpPr>
          <p:cNvPr id="7" name="Text Placeholder 41"/>
          <p:cNvSpPr txBox="1">
            <a:spLocks noGrp="1"/>
          </p:cNvSpPr>
          <p:nvPr>
            <p:ph type="body" idx="4294967295"/>
          </p:nvPr>
        </p:nvSpPr>
        <p:spPr>
          <a:xfrm>
            <a:off x="524774" y="2257681"/>
            <a:ext cx="6248396" cy="553998"/>
          </a:xfrm>
        </p:spPr>
        <p:txBody>
          <a:bodyPr lIns="0" rIns="0" anchor="b">
            <a:spAutoFit/>
          </a:bodyPr>
          <a:lstStyle>
            <a:lvl1pPr marL="71999">
              <a:lnSpc>
                <a:spcPts val="3600"/>
              </a:lnSpc>
              <a:spcBef>
                <a:spcPts val="1200"/>
              </a:spcBef>
              <a:defRPr sz="3400">
                <a:solidFill>
                  <a:srgbClr val="FFFFFF"/>
                </a:solidFill>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3035" y="3607527"/>
            <a:ext cx="2926646" cy="369335"/>
          </a:xfrm>
        </p:spPr>
        <p:txBody>
          <a:bodyPr>
            <a:spAutoFit/>
          </a:bodyPr>
          <a:lstStyle>
            <a:lvl1pPr>
              <a:defRPr lang="en-GB" sz="1800" kern="0" cap="all">
                <a:solidFill>
                  <a:srgbClr val="FFFFFF"/>
                </a:solidFi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335B74"/>
                </a:solidFill>
                <a:uFillTx/>
                <a:latin typeface="Calibri Light"/>
                <a:ea typeface="ＭＳ Ｐゴシック"/>
              </a:defRPr>
            </a:lvl1pPr>
          </a:lstStyle>
          <a:p>
            <a:r>
              <a:t> </a:t>
            </a:r>
            <a:fld id="{E5F41727-0E2D-47F3-8FD8-9415FF54E5EC}" type="slidenum">
              <a:rPr smtClean="0"/>
              <a:pPr/>
              <a:t>‹#›</a:t>
            </a:fld>
            <a:endParaRPr/>
          </a:p>
        </p:txBody>
      </p:sp>
    </p:spTree>
    <p:extLst>
      <p:ext uri="{BB962C8B-B14F-4D97-AF65-F5344CB8AC3E}">
        <p14:creationId xmlns:p14="http://schemas.microsoft.com/office/powerpoint/2010/main" val="918223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ver 3 (no client logo)">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524774" y="381003"/>
            <a:ext cx="8915400" cy="457200"/>
          </a:xfrm>
        </p:spPr>
        <p:txBody>
          <a:bodyPr lIns="0" rIns="0">
            <a:noAutofit/>
          </a:bodyPr>
          <a:lstStyle>
            <a:lvl1pPr marL="71999">
              <a:lnSpc>
                <a:spcPts val="3000"/>
              </a:lnSpc>
              <a:defRPr lang="en-US" sz="1600" kern="0" spc="0">
                <a:solidFill>
                  <a:srgbClr val="333A3E"/>
                </a:solidFill>
                <a:latin typeface="Calibri Light"/>
                <a:cs typeface="Calibri"/>
              </a:defRPr>
            </a:lvl1pPr>
          </a:lstStyle>
          <a:p>
            <a:pPr lvl="0"/>
            <a:r>
              <a:rPr lang="en-US"/>
              <a:t>Client name</a:t>
            </a:r>
          </a:p>
        </p:txBody>
      </p:sp>
      <p:sp>
        <p:nvSpPr>
          <p:cNvPr id="3"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cxnSp>
        <p:nvCxnSpPr>
          <p:cNvPr id="4" name="Straight Connector 9"/>
          <p:cNvCxnSpPr/>
          <p:nvPr/>
        </p:nvCxnSpPr>
        <p:spPr>
          <a:xfrm>
            <a:off x="607335" y="3209205"/>
            <a:ext cx="881052" cy="0"/>
          </a:xfrm>
          <a:prstGeom prst="straightConnector1">
            <a:avLst/>
          </a:prstGeom>
          <a:noFill/>
          <a:ln w="19046" cap="flat">
            <a:solidFill>
              <a:srgbClr val="335B74"/>
            </a:solidFill>
            <a:prstDash val="solid"/>
            <a:miter/>
          </a:ln>
        </p:spPr>
      </p:cxnSp>
      <p:sp>
        <p:nvSpPr>
          <p:cNvPr id="5"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pic>
        <p:nvPicPr>
          <p:cNvPr id="6"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7"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8"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97C26829-67FF-4938-8245-46F6269C3AF8}" type="slidenum">
              <a:rPr smtClean="0"/>
              <a:pPr/>
              <a:t>‹#›</a:t>
            </a:fld>
            <a:endParaRPr/>
          </a:p>
        </p:txBody>
      </p:sp>
    </p:spTree>
    <p:extLst>
      <p:ext uri="{BB962C8B-B14F-4D97-AF65-F5344CB8AC3E}">
        <p14:creationId xmlns:p14="http://schemas.microsoft.com/office/powerpoint/2010/main" val="29639658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ver 4 (client logo)">
    <p:bg>
      <p:bgPr>
        <a:solidFill>
          <a:srgbClr val="D9D9D9"/>
        </a:solidFill>
        <a:effectLst/>
      </p:bgPr>
    </p:bg>
    <p:spTree>
      <p:nvGrpSpPr>
        <p:cNvPr id="1" name=""/>
        <p:cNvGrpSpPr/>
        <p:nvPr/>
      </p:nvGrpSpPr>
      <p:grpSpPr>
        <a:xfrm>
          <a:off x="0" y="0"/>
          <a:ext cx="0" cy="0"/>
          <a:chOff x="0" y="0"/>
          <a:chExt cx="0" cy="0"/>
        </a:xfrm>
      </p:grpSpPr>
      <p:sp>
        <p:nvSpPr>
          <p:cNvPr id="2" name="Rectangle 1"/>
          <p:cNvSpPr/>
          <p:nvPr/>
        </p:nvSpPr>
        <p:spPr>
          <a:xfrm>
            <a:off x="0" y="0"/>
            <a:ext cx="9904415"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cxnSp>
        <p:nvCxnSpPr>
          <p:cNvPr id="3" name="Straight Connector 10"/>
          <p:cNvCxnSpPr/>
          <p:nvPr/>
        </p:nvCxnSpPr>
        <p:spPr>
          <a:xfrm>
            <a:off x="598703" y="3209205"/>
            <a:ext cx="881061" cy="0"/>
          </a:xfrm>
          <a:prstGeom prst="straightConnector1">
            <a:avLst/>
          </a:prstGeom>
          <a:noFill/>
          <a:ln w="19046" cap="flat">
            <a:solidFill>
              <a:srgbClr val="335B74"/>
            </a:solidFill>
            <a:prstDash val="solid"/>
            <a:miter/>
          </a:ln>
        </p:spPr>
      </p:cxnSp>
      <p:pic>
        <p:nvPicPr>
          <p:cNvPr id="4" name="Picture 8"/>
          <p:cNvPicPr>
            <a:picLocks noChangeAspect="1"/>
          </p:cNvPicPr>
          <p:nvPr/>
        </p:nvPicPr>
        <p:blipFill>
          <a:blip r:embed="rId2"/>
          <a:stretch>
            <a:fillRect/>
          </a:stretch>
        </p:blipFill>
        <p:spPr>
          <a:xfrm>
            <a:off x="600971" y="5988177"/>
            <a:ext cx="1338773" cy="364415"/>
          </a:xfrm>
          <a:prstGeom prst="rect">
            <a:avLst/>
          </a:prstGeom>
          <a:noFill/>
          <a:ln cap="flat">
            <a:noFill/>
          </a:ln>
        </p:spPr>
      </p:pic>
      <p:sp>
        <p:nvSpPr>
          <p:cNvPr id="5" name="Picture Placeholder 5"/>
          <p:cNvSpPr txBox="1">
            <a:spLocks noGrp="1"/>
          </p:cNvSpPr>
          <p:nvPr>
            <p:ph type="pic" idx="4294967295"/>
          </p:nvPr>
        </p:nvSpPr>
        <p:spPr>
          <a:xfrm>
            <a:off x="6400800" y="3429000"/>
            <a:ext cx="3503615" cy="3429000"/>
          </a:xfrm>
        </p:spPr>
        <p:txBody>
          <a:bodyPr/>
          <a:lstStyle>
            <a:lvl1pPr>
              <a:defRPr lang="en-GB"/>
            </a:lvl1pPr>
          </a:lstStyle>
          <a:p>
            <a:pPr lvl="0"/>
            <a:r>
              <a:rPr lang="en-GB"/>
              <a:t> </a:t>
            </a:r>
          </a:p>
        </p:txBody>
      </p:sp>
      <p:sp>
        <p:nvSpPr>
          <p:cNvPr id="6" name="Content Placeholder 2"/>
          <p:cNvSpPr txBox="1">
            <a:spLocks noGrp="1"/>
          </p:cNvSpPr>
          <p:nvPr>
            <p:ph idx="4294967295"/>
          </p:nvPr>
        </p:nvSpPr>
        <p:spPr>
          <a:xfrm>
            <a:off x="524929" y="257431"/>
            <a:ext cx="1860538" cy="652460"/>
          </a:xfrm>
        </p:spPr>
        <p:txBody>
          <a:bodyPr anchor="ctr"/>
          <a:lstStyle>
            <a:lvl1pPr>
              <a:defRPr/>
            </a:lvl1pPr>
          </a:lstStyle>
          <a:p>
            <a:pPr lvl="0"/>
            <a:r>
              <a:rPr lang="en-US"/>
              <a:t>Click to edit Master text styles</a:t>
            </a:r>
          </a:p>
        </p:txBody>
      </p:sp>
      <p:sp>
        <p:nvSpPr>
          <p:cNvPr id="7" name="Text Placeholder 41"/>
          <p:cNvSpPr txBox="1">
            <a:spLocks noGrp="1"/>
          </p:cNvSpPr>
          <p:nvPr>
            <p:ph type="body" idx="4294967295"/>
          </p:nvPr>
        </p:nvSpPr>
        <p:spPr>
          <a:xfrm>
            <a:off x="533396" y="2257681"/>
            <a:ext cx="6248396" cy="553998"/>
          </a:xfrm>
        </p:spPr>
        <p:txBody>
          <a:bodyPr lIns="0" rIns="0" anchor="b">
            <a:spAutoFit/>
          </a:bodyPr>
          <a:lstStyle>
            <a:lvl1pPr marL="71999">
              <a:lnSpc>
                <a:spcPts val="3600"/>
              </a:lnSpc>
              <a:spcBef>
                <a:spcPts val="1200"/>
              </a:spcBef>
              <a:defRPr sz="3400">
                <a:latin typeface="Georgia"/>
                <a:cs typeface="Georgia"/>
              </a:defRPr>
            </a:lvl1pPr>
          </a:lstStyle>
          <a:p>
            <a:pPr lvl="0"/>
            <a:r>
              <a:rPr lang="en-US"/>
              <a:t>Title</a:t>
            </a:r>
          </a:p>
        </p:txBody>
      </p:sp>
      <p:sp>
        <p:nvSpPr>
          <p:cNvPr id="8" name="Text Placeholder 3"/>
          <p:cNvSpPr txBox="1">
            <a:spLocks noGrp="1"/>
          </p:cNvSpPr>
          <p:nvPr>
            <p:ph type="body" idx="4294967295"/>
          </p:nvPr>
        </p:nvSpPr>
        <p:spPr>
          <a:xfrm>
            <a:off x="496628" y="3607527"/>
            <a:ext cx="2926646" cy="369335"/>
          </a:xfrm>
        </p:spPr>
        <p:txBody>
          <a:bodyPr>
            <a:spAutoFit/>
          </a:bodyPr>
          <a:lstStyle>
            <a:lvl1pPr>
              <a:defRPr lang="en-GB" sz="1800" kern="0" cap="all">
                <a:cs typeface="Georgia"/>
              </a:defRPr>
            </a:lvl1pPr>
          </a:lstStyle>
          <a:p>
            <a:pPr lvl="0"/>
            <a:r>
              <a:rPr lang="en-GB"/>
              <a:t>Date </a:t>
            </a:r>
          </a:p>
        </p:txBody>
      </p:sp>
      <p:sp>
        <p:nvSpPr>
          <p:cNvPr id="9"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D9D9D9"/>
                </a:solidFill>
                <a:uFillTx/>
                <a:latin typeface="Calibri Light"/>
                <a:ea typeface="ＭＳ Ｐゴシック"/>
              </a:defRPr>
            </a:lvl1pPr>
          </a:lstStyle>
          <a:p>
            <a:r>
              <a:t> </a:t>
            </a:r>
            <a:fld id="{C5E799B8-57D0-4CA8-AE66-36B16D552BC1}" type="slidenum">
              <a:rPr smtClean="0"/>
              <a:pPr/>
              <a:t>‹#›</a:t>
            </a:fld>
            <a:endParaRPr/>
          </a:p>
        </p:txBody>
      </p:sp>
    </p:spTree>
    <p:extLst>
      <p:ext uri="{BB962C8B-B14F-4D97-AF65-F5344CB8AC3E}">
        <p14:creationId xmlns:p14="http://schemas.microsoft.com/office/powerpoint/2010/main" val="844215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cxnSp>
        <p:nvCxnSpPr>
          <p:cNvPr id="3" name="Straight Connector 12"/>
          <p:cNvCxnSpPr/>
          <p:nvPr/>
        </p:nvCxnSpPr>
        <p:spPr>
          <a:xfrm>
            <a:off x="600971" y="1066803"/>
            <a:ext cx="881061" cy="0"/>
          </a:xfrm>
          <a:prstGeom prst="straightConnector1">
            <a:avLst/>
          </a:prstGeom>
          <a:noFill/>
          <a:ln w="19046" cap="flat">
            <a:solidFill>
              <a:srgbClr val="335B74"/>
            </a:solidFill>
            <a:prstDash val="solid"/>
            <a:miter/>
          </a:ln>
        </p:spPr>
      </p:cxnSp>
      <p:sp>
        <p:nvSpPr>
          <p:cNvPr id="4"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sp>
        <p:nvSpPr>
          <p:cNvPr id="5"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35D4F5FE-BBB1-44F0-B284-645C304ABD5E}" type="slidenum">
              <a:rPr smtClean="0"/>
              <a:pPr/>
              <a:t>‹#›</a:t>
            </a:fld>
            <a:endParaRPr/>
          </a:p>
        </p:txBody>
      </p:sp>
    </p:spTree>
    <p:extLst>
      <p:ext uri="{BB962C8B-B14F-4D97-AF65-F5344CB8AC3E}">
        <p14:creationId xmlns:p14="http://schemas.microsoft.com/office/powerpoint/2010/main" val="399607509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ll content">
    <p:spTree>
      <p:nvGrpSpPr>
        <p:cNvPr id="1" name=""/>
        <p:cNvGrpSpPr/>
        <p:nvPr/>
      </p:nvGrpSpPr>
      <p:grpSpPr>
        <a:xfrm>
          <a:off x="0" y="0"/>
          <a:ext cx="0" cy="0"/>
          <a:chOff x="0" y="0"/>
          <a:chExt cx="0" cy="0"/>
        </a:xfrm>
      </p:grpSpPr>
      <p:sp>
        <p:nvSpPr>
          <p:cNvPr id="2" name="Content Placeholder 6"/>
          <p:cNvSpPr txBox="1">
            <a:spLocks noGrp="1"/>
          </p:cNvSpPr>
          <p:nvPr>
            <p:ph idx="4294967295"/>
          </p:nvPr>
        </p:nvSpPr>
        <p:spPr>
          <a:xfrm>
            <a:off x="517522" y="1828800"/>
            <a:ext cx="8929692" cy="4419596"/>
          </a:xfrm>
        </p:spPr>
        <p:txBody>
          <a:bodyPr/>
          <a:lstStyle>
            <a:lvl1pPr>
              <a:defRPr/>
            </a:lvl1pPr>
          </a:lstStyle>
          <a:p>
            <a:pPr lvl="0"/>
            <a:r>
              <a:rPr lang="en-US"/>
              <a:t>Click to edit Master text styles</a:t>
            </a:r>
          </a:p>
        </p:txBody>
      </p:sp>
      <p:sp>
        <p:nvSpPr>
          <p:cNvPr id="3" name="Slide Number Placeholder 4"/>
          <p:cNvSpPr txBox="1">
            <a:spLocks noGrp="1"/>
          </p:cNvSpPr>
          <p:nvPr>
            <p:ph type="sldNum" sz="quarter" idx="8"/>
          </p:nvPr>
        </p:nvSpPr>
        <p:spPr>
          <a:xfrm>
            <a:off x="9296403" y="6403351"/>
            <a:ext cx="533396"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A86215E4-E1CD-49F1-8DA2-764373A75778}" type="slidenum">
              <a:rPr smtClean="0"/>
              <a:pPr/>
              <a:t>‹#›</a:t>
            </a:fld>
            <a:endParaRPr/>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066755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a:xfrm>
            <a:off x="9296403" y="6400800"/>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DF23C878-4659-4748-A5E0-5693102E9F74}" type="slidenum">
              <a:rPr smtClean="0"/>
              <a:pPr/>
              <a:t>‹#›</a:t>
            </a:fld>
            <a:endParaRPr/>
          </a:p>
        </p:txBody>
      </p:sp>
      <p:sp>
        <p:nvSpPr>
          <p:cNvPr id="3" name="Text Placeholder 5"/>
          <p:cNvSpPr txBox="1">
            <a:spLocks noGrp="1"/>
          </p:cNvSpPr>
          <p:nvPr>
            <p:ph type="body" idx="4294967295"/>
          </p:nvPr>
        </p:nvSpPr>
        <p:spPr>
          <a:xfrm>
            <a:off x="517522" y="1828800"/>
            <a:ext cx="8929692"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5"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6"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7" name="Straight Connector 18"/>
          <p:cNvCxnSpPr/>
          <p:nvPr/>
        </p:nvCxnSpPr>
        <p:spPr>
          <a:xfrm>
            <a:off x="600971" y="1066803"/>
            <a:ext cx="881061" cy="0"/>
          </a:xfrm>
          <a:prstGeom prst="straightConnector1">
            <a:avLst/>
          </a:prstGeom>
          <a:noFill/>
          <a:ln w="19046" cap="flat">
            <a:solidFill>
              <a:srgbClr val="335B74"/>
            </a:solidFill>
            <a:prstDash val="solid"/>
            <a:miter/>
          </a:ln>
        </p:spPr>
      </p:cxnSp>
      <p:sp>
        <p:nvSpPr>
          <p:cNvPr id="8"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36514952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06778" y="1828800"/>
            <a:ext cx="4065221" cy="400265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3"/>
          <p:cNvSpPr txBox="1">
            <a:spLocks noGrp="1"/>
          </p:cNvSpPr>
          <p:nvPr>
            <p:ph type="body" idx="4294967295"/>
          </p:nvPr>
        </p:nvSpPr>
        <p:spPr>
          <a:xfrm>
            <a:off x="5145657" y="1828800"/>
            <a:ext cx="3922145" cy="400256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3351"/>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DE950FF3-718D-4246-96D9-762B45E1EAA7}"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673481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ull quote &amp; text">
    <p:spTree>
      <p:nvGrpSpPr>
        <p:cNvPr id="1" name=""/>
        <p:cNvGrpSpPr/>
        <p:nvPr/>
      </p:nvGrpSpPr>
      <p:grpSpPr>
        <a:xfrm>
          <a:off x="0" y="0"/>
          <a:ext cx="0" cy="0"/>
          <a:chOff x="0" y="0"/>
          <a:chExt cx="0" cy="0"/>
        </a:xfrm>
      </p:grpSpPr>
      <p:sp>
        <p:nvSpPr>
          <p:cNvPr id="2" name="Text Placeholder 5"/>
          <p:cNvSpPr txBox="1">
            <a:spLocks noGrp="1"/>
          </p:cNvSpPr>
          <p:nvPr>
            <p:ph type="body" idx="4294967295"/>
          </p:nvPr>
        </p:nvSpPr>
        <p:spPr>
          <a:xfrm>
            <a:off x="521153" y="1828800"/>
            <a:ext cx="4446224" cy="1524003"/>
          </a:xfrm>
        </p:spPr>
        <p:txBody>
          <a:bodyPr>
            <a:noAutofit/>
          </a:bodyPr>
          <a:lstStyle>
            <a:lvl1pPr>
              <a:defRPr sz="2800">
                <a:solidFill>
                  <a:srgbClr val="335B74"/>
                </a:solidFill>
                <a:latin typeface="Georgia" pitchFamily="18"/>
              </a:defRPr>
            </a:lvl1pPr>
          </a:lstStyle>
          <a:p>
            <a:pPr lvl="0"/>
            <a:r>
              <a:rPr lang="en-US"/>
              <a:t>Click to edit Master text styles</a:t>
            </a:r>
          </a:p>
        </p:txBody>
      </p:sp>
      <p:sp>
        <p:nvSpPr>
          <p:cNvPr id="3" name="Text Placeholder 13"/>
          <p:cNvSpPr txBox="1">
            <a:spLocks noGrp="1"/>
          </p:cNvSpPr>
          <p:nvPr>
            <p:ph type="body" idx="4294967295"/>
          </p:nvPr>
        </p:nvSpPr>
        <p:spPr>
          <a:xfrm>
            <a:off x="5145657" y="1828800"/>
            <a:ext cx="3922145" cy="40472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7B0B10B1-8A56-4674-A40A-234ABECC5BB9}" type="slidenum">
              <a:rPr smtClean="0"/>
              <a:pPr/>
              <a:t>‹#›</a:t>
            </a:fld>
            <a:endParaRPr/>
          </a:p>
        </p:txBody>
      </p:sp>
      <p:sp>
        <p:nvSpPr>
          <p:cNvPr id="5" name="Content Placeholder 2"/>
          <p:cNvSpPr txBox="1">
            <a:spLocks noGrp="1"/>
          </p:cNvSpPr>
          <p:nvPr>
            <p:ph idx="4294967295"/>
          </p:nvPr>
        </p:nvSpPr>
        <p:spPr>
          <a:xfrm>
            <a:off x="1506592" y="6288255"/>
            <a:ext cx="955676" cy="487027"/>
          </a:xfrm>
        </p:spPr>
        <p:txBody>
          <a:bodyPr anchor="ctr"/>
          <a:lstStyle>
            <a:lvl1pPr>
              <a:defRPr/>
            </a:lvl1pPr>
          </a:lstStyle>
          <a:p>
            <a:pPr lvl="0"/>
            <a:r>
              <a:rPr lang="en-US"/>
              <a:t>Click to edit Master text styles</a:t>
            </a:r>
          </a:p>
        </p:txBody>
      </p:sp>
      <p:sp>
        <p:nvSpPr>
          <p:cNvPr id="6" name="Title 1"/>
          <p:cNvSpPr txBox="1">
            <a:spLocks noGrp="1"/>
          </p:cNvSpPr>
          <p:nvPr>
            <p:ph type="title"/>
          </p:nvPr>
        </p:nvSpPr>
        <p:spPr>
          <a:xfrm>
            <a:off x="514560" y="649434"/>
            <a:ext cx="8781842" cy="400114"/>
          </a:xfrm>
        </p:spPr>
        <p:txBody>
          <a:bodyPr anchor="b">
            <a:spAutoFit/>
          </a:bodyPr>
          <a:lstStyle>
            <a:lvl1pPr>
              <a:defRPr sz="2000" spc="0"/>
            </a:lvl1pPr>
          </a:lstStyle>
          <a:p>
            <a:pPr lvl="0"/>
            <a:r>
              <a:rPr lang="en-GB"/>
              <a:t>Title</a:t>
            </a:r>
          </a:p>
        </p:txBody>
      </p:sp>
      <p:sp>
        <p:nvSpPr>
          <p:cNvPr id="7" name="Text Placeholder 5"/>
          <p:cNvSpPr txBox="1">
            <a:spLocks noGrp="1"/>
          </p:cNvSpPr>
          <p:nvPr>
            <p:ph type="body" idx="4294967295"/>
          </p:nvPr>
        </p:nvSpPr>
        <p:spPr>
          <a:xfrm>
            <a:off x="533396" y="1185446"/>
            <a:ext cx="8762996" cy="338556"/>
          </a:xfrm>
        </p:spPr>
        <p:txBody>
          <a:bodyPr>
            <a:spAutoFit/>
          </a:bodyPr>
          <a:lstStyle>
            <a:lvl1pPr>
              <a:defRPr/>
            </a:lvl1pPr>
          </a:lstStyle>
          <a:p>
            <a:pPr lvl="0"/>
            <a:r>
              <a:rPr lang="en-US"/>
              <a:t>Sub-heading</a:t>
            </a:r>
          </a:p>
        </p:txBody>
      </p:sp>
      <p:cxnSp>
        <p:nvCxnSpPr>
          <p:cNvPr id="8" name="Straight Connector 19"/>
          <p:cNvCxnSpPr/>
          <p:nvPr/>
        </p:nvCxnSpPr>
        <p:spPr>
          <a:xfrm>
            <a:off x="600971" y="1066803"/>
            <a:ext cx="881061" cy="0"/>
          </a:xfrm>
          <a:prstGeom prst="straightConnector1">
            <a:avLst/>
          </a:prstGeom>
          <a:noFill/>
          <a:ln w="19046" cap="flat">
            <a:solidFill>
              <a:srgbClr val="335B74"/>
            </a:solidFill>
            <a:prstDash val="solid"/>
            <a:miter/>
          </a:ln>
        </p:spPr>
      </p:cxnSp>
      <p:sp>
        <p:nvSpPr>
          <p:cNvPr id="9" name="Text Placeholder 9"/>
          <p:cNvSpPr txBox="1">
            <a:spLocks noGrp="1"/>
          </p:cNvSpPr>
          <p:nvPr>
            <p:ph type="body" idx="4294967295"/>
          </p:nvPr>
        </p:nvSpPr>
        <p:spPr>
          <a:xfrm>
            <a:off x="3403122" y="6400800"/>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Tree>
    <p:extLst>
      <p:ext uri="{BB962C8B-B14F-4D97-AF65-F5344CB8AC3E}">
        <p14:creationId xmlns:p14="http://schemas.microsoft.com/office/powerpoint/2010/main" val="2220218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and text (pink)">
    <p:spTree>
      <p:nvGrpSpPr>
        <p:cNvPr id="1" name=""/>
        <p:cNvGrpSpPr/>
        <p:nvPr/>
      </p:nvGrpSpPr>
      <p:grpSpPr>
        <a:xfrm>
          <a:off x="0" y="0"/>
          <a:ext cx="0" cy="0"/>
          <a:chOff x="0" y="0"/>
          <a:chExt cx="0" cy="0"/>
        </a:xfrm>
      </p:grpSpPr>
      <p:sp>
        <p:nvSpPr>
          <p:cNvPr id="2" name="Rectangle 1"/>
          <p:cNvSpPr/>
          <p:nvPr/>
        </p:nvSpPr>
        <p:spPr>
          <a:xfrm>
            <a:off x="0" y="-33558"/>
            <a:ext cx="4953003" cy="6891558"/>
          </a:xfrm>
          <a:prstGeom prst="rect">
            <a:avLst/>
          </a:pr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solidFill>
                  <a:srgbClr val="FFFFFF"/>
                </a:solidFill>
              </a:defRPr>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1DF4CCA0-937C-4585-9E1B-4A7A48E87BD3}"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FFFFFF"/>
            </a:solidFill>
            <a:prstDash val="solid"/>
            <a:miter/>
          </a:ln>
        </p:spPr>
      </p:cxnSp>
      <p:pic>
        <p:nvPicPr>
          <p:cNvPr id="8" name="Picture 8"/>
          <p:cNvPicPr>
            <a:picLocks noChangeAspect="1"/>
          </p:cNvPicPr>
          <p:nvPr/>
        </p:nvPicPr>
        <p:blipFill>
          <a:blip r:embed="rId2"/>
          <a:stretch>
            <a:fillRect/>
          </a:stretch>
        </p:blipFill>
        <p:spPr>
          <a:xfrm>
            <a:off x="501859" y="6270497"/>
            <a:ext cx="857039" cy="526465"/>
          </a:xfrm>
          <a:prstGeom prst="rect">
            <a:avLst/>
          </a:prstGeom>
          <a:noFill/>
          <a:ln cap="flat">
            <a:noFill/>
          </a:ln>
        </p:spPr>
      </p:pic>
    </p:spTree>
    <p:extLst>
      <p:ext uri="{BB962C8B-B14F-4D97-AF65-F5344CB8AC3E}">
        <p14:creationId xmlns:p14="http://schemas.microsoft.com/office/powerpoint/2010/main" val="1012706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and text (grey)">
    <p:spTree>
      <p:nvGrpSpPr>
        <p:cNvPr id="1" name=""/>
        <p:cNvGrpSpPr/>
        <p:nvPr/>
      </p:nvGrpSpPr>
      <p:grpSpPr>
        <a:xfrm>
          <a:off x="0" y="0"/>
          <a:ext cx="0" cy="0"/>
          <a:chOff x="0" y="0"/>
          <a:chExt cx="0" cy="0"/>
        </a:xfrm>
      </p:grpSpPr>
      <p:sp>
        <p:nvSpPr>
          <p:cNvPr id="2" name="Rectangle 1"/>
          <p:cNvSpPr/>
          <p:nvPr/>
        </p:nvSpPr>
        <p:spPr>
          <a:xfrm>
            <a:off x="0" y="0"/>
            <a:ext cx="4953003"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ext Placeholder 9"/>
          <p:cNvSpPr txBox="1">
            <a:spLocks noGrp="1"/>
          </p:cNvSpPr>
          <p:nvPr>
            <p:ph type="body" idx="4294967295"/>
          </p:nvPr>
        </p:nvSpPr>
        <p:spPr>
          <a:xfrm>
            <a:off x="5498625" y="6393612"/>
            <a:ext cx="3988274" cy="425753"/>
          </a:xfrm>
        </p:spPr>
        <p:txBody>
          <a:bodyPr>
            <a:spAutoFit/>
          </a:bodyPr>
          <a:lstStyle>
            <a:lvl1pPr indent="-182880">
              <a:lnSpc>
                <a:spcPts val="1000"/>
              </a:lnSpc>
              <a:spcBef>
                <a:spcPts val="0"/>
              </a:spcBef>
              <a:buClr>
                <a:srgbClr val="335B74"/>
              </a:buClr>
              <a:buSzPct val="100000"/>
              <a:buFont typeface="Georgia"/>
              <a:buAutoNum type="arabicPeriod"/>
              <a:defRPr sz="1000">
                <a:solidFill>
                  <a:srgbClr val="333A3E"/>
                </a:solidFill>
              </a:defRPr>
            </a:lvl1pPr>
            <a:lvl2pPr lvl="0" indent="-182880">
              <a:lnSpc>
                <a:spcPts val="1000"/>
              </a:lnSpc>
              <a:spcBef>
                <a:spcPts val="0"/>
              </a:spcBef>
              <a:buClr>
                <a:srgbClr val="335B74"/>
              </a:buClr>
              <a:buSzPct val="100000"/>
              <a:buFont typeface="Georgia"/>
              <a:buAutoNum type="arabicPeriod"/>
              <a:defRPr lang="en-GB" sz="1000" b="0">
                <a:solidFill>
                  <a:srgbClr val="333A3E"/>
                </a:solidFill>
                <a:ea typeface="ＭＳ Ｐゴシック"/>
                <a:cs typeface="Geneva"/>
              </a:defRPr>
            </a:lvl2pPr>
          </a:lstStyle>
          <a:p>
            <a:pPr lvl="0"/>
            <a:r>
              <a:rPr lang="en-US"/>
              <a:t>Click to edit Footer notes</a:t>
            </a:r>
          </a:p>
          <a:p>
            <a:pPr lvl="0"/>
            <a:endParaRPr lang="en-GB"/>
          </a:p>
        </p:txBody>
      </p:sp>
      <p:sp>
        <p:nvSpPr>
          <p:cNvPr id="4" name="Title 1"/>
          <p:cNvSpPr txBox="1">
            <a:spLocks noGrp="1"/>
          </p:cNvSpPr>
          <p:nvPr>
            <p:ph type="title"/>
          </p:nvPr>
        </p:nvSpPr>
        <p:spPr>
          <a:xfrm>
            <a:off x="523978" y="1829458"/>
            <a:ext cx="3905036" cy="523219"/>
          </a:xfrm>
        </p:spPr>
        <p:txBody>
          <a:bodyPr anchor="b">
            <a:spAutoFit/>
          </a:bodyPr>
          <a:lstStyle>
            <a:lvl1pPr>
              <a:defRPr spc="0"/>
            </a:lvl1pPr>
          </a:lstStyle>
          <a:p>
            <a:pPr lvl="0"/>
            <a:r>
              <a:rPr lang="en-GB"/>
              <a:t>Title</a:t>
            </a:r>
          </a:p>
        </p:txBody>
      </p:sp>
      <p:sp>
        <p:nvSpPr>
          <p:cNvPr id="5" name="Text Placeholder 13"/>
          <p:cNvSpPr txBox="1">
            <a:spLocks noGrp="1"/>
          </p:cNvSpPr>
          <p:nvPr>
            <p:ph type="body" idx="4294967295"/>
          </p:nvPr>
        </p:nvSpPr>
        <p:spPr>
          <a:xfrm>
            <a:off x="5486400" y="1828800"/>
            <a:ext cx="3922145" cy="4047225"/>
          </a:xfrm>
        </p:spPr>
        <p:txBody>
          <a:bodyPr/>
          <a:lstStyle>
            <a:lvl1pPr>
              <a:defRPr sz="2800">
                <a:solidFill>
                  <a:srgbClr val="335B74"/>
                </a:solidFill>
                <a:latin typeface="Georgia"/>
              </a:defRPr>
            </a:lvl1pPr>
            <a:lvl2pPr>
              <a:defRPr sz="2400">
                <a:latin typeface="Calibri Light" pitchFamily="34"/>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p:cNvSpPr txBox="1">
            <a:spLocks noGrp="1"/>
          </p:cNvSpPr>
          <p:nvPr>
            <p:ph type="sldNum" sz="quarter" idx="8"/>
          </p:nvPr>
        </p:nvSpPr>
        <p:spPr>
          <a:xfrm>
            <a:off x="9296403" y="6404777"/>
            <a:ext cx="942975" cy="259122"/>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Calibri Light"/>
                <a:ea typeface="ＭＳ Ｐゴシック"/>
              </a:defRPr>
            </a:lvl1pPr>
          </a:lstStyle>
          <a:p>
            <a:r>
              <a:t> </a:t>
            </a:r>
            <a:fld id="{FFEA2114-16FB-471E-9EC4-FE13FEC55711}" type="slidenum">
              <a:rPr smtClean="0"/>
              <a:pPr/>
              <a:t>‹#›</a:t>
            </a:fld>
            <a:endParaRPr/>
          </a:p>
        </p:txBody>
      </p:sp>
      <p:cxnSp>
        <p:nvCxnSpPr>
          <p:cNvPr id="7" name="Straight Connector 10"/>
          <p:cNvCxnSpPr/>
          <p:nvPr/>
        </p:nvCxnSpPr>
        <p:spPr>
          <a:xfrm>
            <a:off x="610499" y="2819396"/>
            <a:ext cx="881061" cy="0"/>
          </a:xfrm>
          <a:prstGeom prst="straightConnector1">
            <a:avLst/>
          </a:prstGeom>
          <a:noFill/>
          <a:ln w="19046" cap="flat">
            <a:solidFill>
              <a:srgbClr val="335B74"/>
            </a:solidFill>
            <a:prstDash val="solid"/>
            <a:miter/>
          </a:ln>
        </p:spPr>
      </p:cxnSp>
      <p:pic>
        <p:nvPicPr>
          <p:cNvPr id="8" name="Picture 8"/>
          <p:cNvPicPr>
            <a:picLocks noChangeAspect="1"/>
          </p:cNvPicPr>
          <p:nvPr/>
        </p:nvPicPr>
        <p:blipFill>
          <a:blip r:embed="rId2"/>
          <a:stretch>
            <a:fillRect/>
          </a:stretch>
        </p:blipFill>
        <p:spPr>
          <a:xfrm>
            <a:off x="585261" y="6424400"/>
            <a:ext cx="710479" cy="193395"/>
          </a:xfrm>
          <a:prstGeom prst="rect">
            <a:avLst/>
          </a:prstGeom>
          <a:noFill/>
          <a:ln cap="flat">
            <a:noFill/>
          </a:ln>
        </p:spPr>
      </p:pic>
    </p:spTree>
    <p:extLst>
      <p:ext uri="{BB962C8B-B14F-4D97-AF65-F5344CB8AC3E}">
        <p14:creationId xmlns:p14="http://schemas.microsoft.com/office/powerpoint/2010/main" val="2186492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theme" Target="../theme/theme10.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theme" Target="../theme/theme1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image" Target="../media/image6.emf"/><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theme" Target="../theme/theme12.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image" Target="../media/image6.emf"/><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19" Type="http://schemas.openxmlformats.org/officeDocument/2006/relationships/theme" Target="../theme/theme13.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6.e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6.emf"/><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6.emf"/><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6.emf"/><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image" Target="../media/image6.emf"/><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image" Target="../media/image6.emf"/><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theme" Target="../theme/theme7.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image" Target="../media/image1.png"/><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theme" Target="../theme/theme8.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image" Target="../media/image6.emf"/><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theme" Target="../theme/theme9.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ext Placeholder 6"/>
          <p:cNvSpPr txBox="1"/>
          <p:nvPr/>
        </p:nvSpPr>
        <p:spPr>
          <a:xfrm>
            <a:off x="518163" y="1245897"/>
            <a:ext cx="9159243" cy="201899"/>
          </a:xfrm>
          <a:prstGeom prst="rect">
            <a:avLst/>
          </a:prstGeom>
          <a:noFill/>
          <a:ln cap="flat">
            <a:noFill/>
          </a:ln>
        </p:spPr>
        <p:txBody>
          <a:bodyPr vert="horz" wrap="square" lIns="0" tIns="45720" rIns="0" bIns="45720" anchor="t" anchorCtr="0" compatLnSpc="1">
            <a:noAutofit/>
          </a:bodyPr>
          <a:lstStyle/>
          <a:p>
            <a:pPr marL="0" marR="0" lvl="0" indent="0" algn="l" defTabSz="457200"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en-US" sz="1400" b="1" i="0" u="none" strike="noStrike" kern="1200" cap="none" spc="0" baseline="0">
                <a:solidFill>
                  <a:srgbClr val="6A005D"/>
                </a:solidFill>
                <a:uFillTx/>
                <a:latin typeface="Calibri"/>
                <a:ea typeface="ＭＳ Ｐゴシック"/>
                <a:cs typeface="Geneva"/>
              </a:rPr>
              <a:t> </a:t>
            </a:r>
          </a:p>
        </p:txBody>
      </p:sp>
      <p:sp>
        <p:nvSpPr>
          <p:cNvPr id="4" name="Title Placeholder 5"/>
          <p:cNvSpPr txBox="1">
            <a:spLocks noGrp="1"/>
          </p:cNvSpPr>
          <p:nvPr>
            <p:ph type="title"/>
          </p:nvPr>
        </p:nvSpPr>
        <p:spPr>
          <a:xfrm>
            <a:off x="502279" y="395075"/>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pic>
        <p:nvPicPr>
          <p:cNvPr id="5" name="Picture 6"/>
          <p:cNvPicPr>
            <a:picLocks noChangeAspect="1"/>
          </p:cNvPicPr>
          <p:nvPr/>
        </p:nvPicPr>
        <p:blipFill>
          <a:blip r:embed="rId21"/>
          <a:stretch>
            <a:fillRect/>
          </a:stretch>
        </p:blipFill>
        <p:spPr>
          <a:xfrm>
            <a:off x="585261" y="6424400"/>
            <a:ext cx="710479" cy="194108"/>
          </a:xfrm>
          <a:prstGeom prst="rect">
            <a:avLst/>
          </a:prstGeom>
          <a:noFill/>
          <a:ln cap="flat">
            <a:noFill/>
          </a:ln>
        </p:spPr>
      </p:pic>
      <p:sp>
        <p:nvSpPr>
          <p:cNvPr id="6" name="Footer Placeholder 3"/>
          <p:cNvSpPr txBox="1">
            <a:spLocks noGrp="1"/>
          </p:cNvSpPr>
          <p:nvPr>
            <p:ph type="ftr" sz="quarter" idx="3"/>
          </p:nvPr>
        </p:nvSpPr>
        <p:spPr>
          <a:xfrm>
            <a:off x="3281360" y="6356351"/>
            <a:ext cx="3343274"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0" i="0" u="none" strike="noStrike" kern="1200" cap="none" spc="0" baseline="0">
                <a:solidFill>
                  <a:srgbClr val="8E8D8C"/>
                </a:solidFill>
                <a:uFillTx/>
                <a:latin typeface="Garamond"/>
                <a:ea typeface="ＭＳ Ｐゴシック"/>
                <a:cs typeface="ＭＳ Ｐゴシック"/>
              </a:defRPr>
            </a:lvl1pPr>
          </a:lstStyle>
          <a:p>
            <a:pPr lvl="0"/>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xStyles>
    <p:titleStyle>
      <a:lvl1pPr marL="0" marR="0" lvl="0" indent="0" algn="l" defTabSz="457227" rtl="0" fontAlgn="auto" hangingPunct="1">
        <a:lnSpc>
          <a:spcPct val="100000"/>
        </a:lnSpc>
        <a:spcBef>
          <a:spcPts val="0"/>
        </a:spcBef>
        <a:spcAft>
          <a:spcPts val="0"/>
        </a:spcAft>
        <a:buNone/>
        <a:tabLst/>
        <a:defRPr lang="en-GB" sz="2800" b="0" i="0" u="none" strike="noStrike" kern="1200" cap="none" spc="100" baseline="0">
          <a:solidFill>
            <a:srgbClr val="313235"/>
          </a:solidFill>
          <a:uFillTx/>
          <a:latin typeface="Georgia"/>
          <a:ea typeface="ＭＳ Ｐゴシック"/>
          <a:cs typeface="Georgia"/>
        </a:defRPr>
      </a:lvl1pPr>
    </p:titleStyle>
    <p:bodyStyle>
      <a:lvl1pPr marL="0" marR="0" lvl="0" indent="0" algn="l" defTabSz="457227" rtl="0" fontAlgn="auto" hangingPunct="1">
        <a:lnSpc>
          <a:spcPct val="100000"/>
        </a:lnSpc>
        <a:spcBef>
          <a:spcPts val="600"/>
        </a:spcBef>
        <a:spcAft>
          <a:spcPts val="600"/>
        </a:spcAft>
        <a:buNone/>
        <a:tabLst/>
        <a:defRPr lang="en-US" sz="1600" b="0" i="0" u="none" strike="noStrike" kern="1200" cap="none" spc="0" baseline="0">
          <a:solidFill>
            <a:srgbClr val="313235"/>
          </a:solidFill>
          <a:uFillTx/>
          <a:latin typeface="Calibri Light"/>
          <a:ea typeface="ＭＳ Ｐゴシック"/>
          <a:cs typeface="Geneva"/>
        </a:defRPr>
      </a:lvl1pPr>
      <a:lvl2pPr marL="0" marR="0" lvl="1" indent="0" algn="l" defTabSz="457227" rtl="0" fontAlgn="auto" hangingPunct="1">
        <a:lnSpc>
          <a:spcPct val="100000"/>
        </a:lnSpc>
        <a:spcBef>
          <a:spcPts val="600"/>
        </a:spcBef>
        <a:spcAft>
          <a:spcPts val="600"/>
        </a:spcAft>
        <a:buNone/>
        <a:tabLst/>
        <a:defRPr lang="en-US" sz="1400" b="1" i="0" u="none" strike="noStrike" kern="1200" cap="none" spc="0" baseline="0">
          <a:solidFill>
            <a:srgbClr val="313235"/>
          </a:solidFill>
          <a:uFillTx/>
          <a:latin typeface="Calibri Light"/>
          <a:ea typeface="Calibri" pitchFamily="34"/>
          <a:cs typeface="Calibri" pitchFamily="34"/>
        </a:defRPr>
      </a:lvl2pPr>
      <a:lvl3pPr marL="0" marR="0" lvl="2" indent="0" algn="l" defTabSz="457227" rtl="0" fontAlgn="auto" hangingPunct="1">
        <a:lnSpc>
          <a:spcPct val="100000"/>
        </a:lnSpc>
        <a:spcBef>
          <a:spcPts val="300"/>
        </a:spcBef>
        <a:spcAft>
          <a:spcPts val="1200"/>
        </a:spcAft>
        <a:buNone/>
        <a:tabLst/>
        <a:defRPr lang="en-US" sz="1400" b="0" i="0" u="none" strike="noStrike" kern="1200" cap="none" spc="0" baseline="0">
          <a:solidFill>
            <a:srgbClr val="313235"/>
          </a:solidFill>
          <a:uFillTx/>
          <a:latin typeface="Calibri Light"/>
          <a:ea typeface="Geneva"/>
          <a:cs typeface="Geneva"/>
        </a:defRPr>
      </a:lvl3pPr>
      <a:lvl4pPr marL="285768" marR="0" lvl="3" indent="-193688" algn="l" defTabSz="457227" rtl="0" fontAlgn="auto" hangingPunct="1">
        <a:lnSpc>
          <a:spcPct val="100000"/>
        </a:lnSpc>
        <a:spcBef>
          <a:spcPts val="0"/>
        </a:spcBef>
        <a:spcAft>
          <a:spcPts val="300"/>
        </a:spcAft>
        <a:buClr>
          <a:srgbClr val="E33C30"/>
        </a:buClr>
        <a:buSzPct val="120000"/>
        <a:buFont typeface="Calibri" pitchFamily="34"/>
        <a:buChar char="–"/>
        <a:tabLst/>
        <a:defRPr lang="en-US" sz="1400" b="0" i="0" u="none" strike="noStrike" kern="1200" cap="none" spc="0" baseline="0">
          <a:solidFill>
            <a:srgbClr val="313235"/>
          </a:solidFill>
          <a:uFillTx/>
          <a:latin typeface="Calibri Light"/>
          <a:ea typeface="Geneva"/>
          <a:cs typeface="Geneva"/>
        </a:defRPr>
      </a:lvl4pPr>
      <a:lvl5pPr marL="452463" marR="0" lvl="4" indent="-194410" algn="l" defTabSz="457227" rtl="0" fontAlgn="auto" hangingPunct="1">
        <a:lnSpc>
          <a:spcPct val="100000"/>
        </a:lnSpc>
        <a:spcBef>
          <a:spcPts val="0"/>
        </a:spcBef>
        <a:spcAft>
          <a:spcPts val="300"/>
        </a:spcAft>
        <a:buClr>
          <a:srgbClr val="E33C30"/>
        </a:buClr>
        <a:buSzPct val="120000"/>
        <a:buFont typeface="Calibri" pitchFamily="34"/>
        <a:buChar char="–"/>
        <a:tabLst>
          <a:tab pos="1435177" algn="l"/>
        </a:tabLst>
        <a:defRPr lang="en-US" sz="1400" b="0" i="0" u="none" strike="noStrike" kern="1200" cap="none" spc="0" baseline="0">
          <a:solidFill>
            <a:srgbClr val="313235"/>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ext Placeholder 6"/>
          <p:cNvSpPr txBox="1"/>
          <p:nvPr/>
        </p:nvSpPr>
        <p:spPr>
          <a:xfrm>
            <a:off x="51816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kern="0">
                <a:solidFill>
                  <a:srgbClr val="6A005D"/>
                </a:solidFill>
                <a:ea typeface="ＭＳ Ｐゴシック"/>
                <a:cs typeface="Geneva"/>
              </a:rPr>
              <a:t> </a:t>
            </a:r>
          </a:p>
        </p:txBody>
      </p:sp>
      <p:sp>
        <p:nvSpPr>
          <p:cNvPr id="4" name="Title Placeholder 5"/>
          <p:cNvSpPr txBox="1">
            <a:spLocks noGrp="1"/>
          </p:cNvSpPr>
          <p:nvPr>
            <p:ph type="title"/>
          </p:nvPr>
        </p:nvSpPr>
        <p:spPr>
          <a:xfrm>
            <a:off x="502279" y="395075"/>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pic>
        <p:nvPicPr>
          <p:cNvPr id="5" name="Picture 6"/>
          <p:cNvPicPr>
            <a:picLocks noChangeAspect="1"/>
          </p:cNvPicPr>
          <p:nvPr/>
        </p:nvPicPr>
        <p:blipFill>
          <a:blip r:embed="rId22"/>
          <a:stretch>
            <a:fillRect/>
          </a:stretch>
        </p:blipFill>
        <p:spPr>
          <a:xfrm>
            <a:off x="585261" y="6424400"/>
            <a:ext cx="710479" cy="194108"/>
          </a:xfrm>
          <a:prstGeom prst="rect">
            <a:avLst/>
          </a:prstGeom>
          <a:noFill/>
          <a:ln cap="flat">
            <a:noFill/>
          </a:ln>
        </p:spPr>
      </p:pic>
      <p:sp>
        <p:nvSpPr>
          <p:cNvPr id="6" name="Footer Placeholder 3"/>
          <p:cNvSpPr txBox="1">
            <a:spLocks noGrp="1"/>
          </p:cNvSpPr>
          <p:nvPr>
            <p:ph type="ftr" sz="quarter" idx="3"/>
          </p:nvPr>
        </p:nvSpPr>
        <p:spPr>
          <a:xfrm>
            <a:off x="3281360" y="6356351"/>
            <a:ext cx="3343274"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0" i="0" u="none" strike="noStrike" kern="1200" cap="none" spc="0" baseline="0">
                <a:solidFill>
                  <a:srgbClr val="8E8D8C"/>
                </a:solidFill>
                <a:uFillTx/>
                <a:latin typeface="Garamond"/>
                <a:ea typeface="ＭＳ Ｐゴシック"/>
                <a:cs typeface="ＭＳ Ｐゴシック"/>
              </a:defRPr>
            </a:lvl1pPr>
          </a:lstStyle>
          <a:p>
            <a:endParaRPr/>
          </a:p>
        </p:txBody>
      </p:sp>
    </p:spTree>
    <p:extLst>
      <p:ext uri="{BB962C8B-B14F-4D97-AF65-F5344CB8AC3E}">
        <p14:creationId xmlns:p14="http://schemas.microsoft.com/office/powerpoint/2010/main" val="349900955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Lst>
  <p:txStyles>
    <p:titleStyle>
      <a:lvl1pPr marL="0" marR="0" lvl="0" indent="0" algn="l" defTabSz="457227" rtl="0" fontAlgn="auto" hangingPunct="1">
        <a:lnSpc>
          <a:spcPct val="100000"/>
        </a:lnSpc>
        <a:spcBef>
          <a:spcPts val="0"/>
        </a:spcBef>
        <a:spcAft>
          <a:spcPts val="0"/>
        </a:spcAft>
        <a:buNone/>
        <a:tabLst/>
        <a:defRPr lang="en-GB" sz="2800" b="0" i="0" u="none" strike="noStrike" kern="1200" cap="none" spc="100" baseline="0">
          <a:solidFill>
            <a:srgbClr val="313235"/>
          </a:solidFill>
          <a:uFillTx/>
          <a:latin typeface="Georgia"/>
          <a:ea typeface="ＭＳ Ｐゴシック"/>
          <a:cs typeface="Georgia"/>
        </a:defRPr>
      </a:lvl1pPr>
    </p:titleStyle>
    <p:bodyStyle>
      <a:lvl1pPr marL="0" marR="0" lvl="0" indent="0" algn="l" defTabSz="457227" rtl="0" fontAlgn="auto" hangingPunct="1">
        <a:lnSpc>
          <a:spcPct val="100000"/>
        </a:lnSpc>
        <a:spcBef>
          <a:spcPts val="600"/>
        </a:spcBef>
        <a:spcAft>
          <a:spcPts val="600"/>
        </a:spcAft>
        <a:buNone/>
        <a:tabLst/>
        <a:defRPr lang="en-US" sz="1600" b="0" i="0" u="none" strike="noStrike" kern="1200" cap="none" spc="0" baseline="0">
          <a:solidFill>
            <a:srgbClr val="313235"/>
          </a:solidFill>
          <a:uFillTx/>
          <a:latin typeface="Calibri Light"/>
          <a:ea typeface="ＭＳ Ｐゴシック"/>
          <a:cs typeface="Geneva"/>
        </a:defRPr>
      </a:lvl1pPr>
      <a:lvl2pPr marL="0" marR="0" lvl="1" indent="0" algn="l" defTabSz="457227" rtl="0" fontAlgn="auto" hangingPunct="1">
        <a:lnSpc>
          <a:spcPct val="100000"/>
        </a:lnSpc>
        <a:spcBef>
          <a:spcPts val="600"/>
        </a:spcBef>
        <a:spcAft>
          <a:spcPts val="600"/>
        </a:spcAft>
        <a:buNone/>
        <a:tabLst/>
        <a:defRPr lang="en-US" sz="1400" b="1" i="0" u="none" strike="noStrike" kern="1200" cap="none" spc="0" baseline="0">
          <a:solidFill>
            <a:srgbClr val="313235"/>
          </a:solidFill>
          <a:uFillTx/>
          <a:latin typeface="Calibri Light"/>
          <a:ea typeface="Calibri" pitchFamily="34"/>
          <a:cs typeface="Calibri" pitchFamily="34"/>
        </a:defRPr>
      </a:lvl2pPr>
      <a:lvl3pPr marL="0" marR="0" lvl="2" indent="0" algn="l" defTabSz="457227" rtl="0" fontAlgn="auto" hangingPunct="1">
        <a:lnSpc>
          <a:spcPct val="100000"/>
        </a:lnSpc>
        <a:spcBef>
          <a:spcPts val="300"/>
        </a:spcBef>
        <a:spcAft>
          <a:spcPts val="1200"/>
        </a:spcAft>
        <a:buNone/>
        <a:tabLst/>
        <a:defRPr lang="en-US" sz="1400" b="0" i="0" u="none" strike="noStrike" kern="1200" cap="none" spc="0" baseline="0">
          <a:solidFill>
            <a:srgbClr val="313235"/>
          </a:solidFill>
          <a:uFillTx/>
          <a:latin typeface="Calibri Light"/>
          <a:ea typeface="Geneva"/>
          <a:cs typeface="Geneva"/>
        </a:defRPr>
      </a:lvl3pPr>
      <a:lvl4pPr marL="285768" marR="0" lvl="3" indent="-193688" algn="l" defTabSz="457227" rtl="0" fontAlgn="auto" hangingPunct="1">
        <a:lnSpc>
          <a:spcPct val="100000"/>
        </a:lnSpc>
        <a:spcBef>
          <a:spcPts val="0"/>
        </a:spcBef>
        <a:spcAft>
          <a:spcPts val="300"/>
        </a:spcAft>
        <a:buClr>
          <a:srgbClr val="E33C30"/>
        </a:buClr>
        <a:buSzPct val="120000"/>
        <a:buFont typeface="Calibri" pitchFamily="34"/>
        <a:buChar char="–"/>
        <a:tabLst/>
        <a:defRPr lang="en-US" sz="1400" b="0" i="0" u="none" strike="noStrike" kern="1200" cap="none" spc="0" baseline="0">
          <a:solidFill>
            <a:srgbClr val="313235"/>
          </a:solidFill>
          <a:uFillTx/>
          <a:latin typeface="Calibri Light"/>
          <a:ea typeface="Geneva"/>
          <a:cs typeface="Geneva"/>
        </a:defRPr>
      </a:lvl4pPr>
      <a:lvl5pPr marL="452463" marR="0" lvl="4" indent="-194410" algn="l" defTabSz="457227" rtl="0" fontAlgn="auto" hangingPunct="1">
        <a:lnSpc>
          <a:spcPct val="100000"/>
        </a:lnSpc>
        <a:spcBef>
          <a:spcPts val="0"/>
        </a:spcBef>
        <a:spcAft>
          <a:spcPts val="300"/>
        </a:spcAft>
        <a:buClr>
          <a:srgbClr val="E33C30"/>
        </a:buClr>
        <a:buSzPct val="120000"/>
        <a:buFont typeface="Calibri" pitchFamily="34"/>
        <a:buChar char="–"/>
        <a:tabLst>
          <a:tab pos="1435177" algn="l"/>
        </a:tabLst>
        <a:defRPr lang="en-US" sz="1400" b="0" i="0" u="none" strike="noStrike" kern="1200" cap="none" spc="0" baseline="0">
          <a:solidFill>
            <a:srgbClr val="313235"/>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ext Placeholder 6"/>
          <p:cNvSpPr txBox="1"/>
          <p:nvPr/>
        </p:nvSpPr>
        <p:spPr>
          <a:xfrm>
            <a:off x="51816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kern="0">
                <a:solidFill>
                  <a:srgbClr val="6A005D"/>
                </a:solidFill>
                <a:ea typeface="ＭＳ Ｐゴシック"/>
                <a:cs typeface="Geneva"/>
              </a:rPr>
              <a:t> </a:t>
            </a:r>
          </a:p>
        </p:txBody>
      </p:sp>
      <p:sp>
        <p:nvSpPr>
          <p:cNvPr id="4" name="Title Placeholder 5"/>
          <p:cNvSpPr txBox="1">
            <a:spLocks noGrp="1"/>
          </p:cNvSpPr>
          <p:nvPr>
            <p:ph type="title"/>
          </p:nvPr>
        </p:nvSpPr>
        <p:spPr>
          <a:xfrm>
            <a:off x="502279" y="395075"/>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pic>
        <p:nvPicPr>
          <p:cNvPr id="5" name="Picture 6"/>
          <p:cNvPicPr>
            <a:picLocks noChangeAspect="1"/>
          </p:cNvPicPr>
          <p:nvPr/>
        </p:nvPicPr>
        <p:blipFill>
          <a:blip r:embed="rId22"/>
          <a:stretch>
            <a:fillRect/>
          </a:stretch>
        </p:blipFill>
        <p:spPr>
          <a:xfrm>
            <a:off x="585261" y="6424400"/>
            <a:ext cx="710479" cy="194108"/>
          </a:xfrm>
          <a:prstGeom prst="rect">
            <a:avLst/>
          </a:prstGeom>
          <a:noFill/>
          <a:ln cap="flat">
            <a:noFill/>
          </a:ln>
        </p:spPr>
      </p:pic>
      <p:sp>
        <p:nvSpPr>
          <p:cNvPr id="6" name="Footer Placeholder 3"/>
          <p:cNvSpPr txBox="1">
            <a:spLocks noGrp="1"/>
          </p:cNvSpPr>
          <p:nvPr>
            <p:ph type="ftr" sz="quarter" idx="3"/>
          </p:nvPr>
        </p:nvSpPr>
        <p:spPr>
          <a:xfrm>
            <a:off x="3281360" y="6356351"/>
            <a:ext cx="3343274"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0" i="0" u="none" strike="noStrike" kern="1200" cap="none" spc="0" baseline="0">
                <a:solidFill>
                  <a:srgbClr val="8E8D8C"/>
                </a:solidFill>
                <a:uFillTx/>
                <a:latin typeface="Garamond"/>
                <a:ea typeface="ＭＳ Ｐゴシック"/>
                <a:cs typeface="ＭＳ Ｐゴシック"/>
              </a:defRPr>
            </a:lvl1pPr>
          </a:lstStyle>
          <a:p>
            <a:endParaRPr/>
          </a:p>
        </p:txBody>
      </p:sp>
    </p:spTree>
    <p:extLst>
      <p:ext uri="{BB962C8B-B14F-4D97-AF65-F5344CB8AC3E}">
        <p14:creationId xmlns:p14="http://schemas.microsoft.com/office/powerpoint/2010/main" val="278944629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Lst>
  <p:txStyles>
    <p:titleStyle>
      <a:lvl1pPr marL="0" marR="0" lvl="0" indent="0" algn="l" defTabSz="457227" rtl="0" fontAlgn="auto" hangingPunct="1">
        <a:lnSpc>
          <a:spcPct val="100000"/>
        </a:lnSpc>
        <a:spcBef>
          <a:spcPts val="0"/>
        </a:spcBef>
        <a:spcAft>
          <a:spcPts val="0"/>
        </a:spcAft>
        <a:buNone/>
        <a:tabLst/>
        <a:defRPr lang="en-GB" sz="2800" b="0" i="0" u="none" strike="noStrike" kern="1200" cap="none" spc="100" baseline="0">
          <a:solidFill>
            <a:srgbClr val="313235"/>
          </a:solidFill>
          <a:uFillTx/>
          <a:latin typeface="Georgia"/>
          <a:ea typeface="ＭＳ Ｐゴシック"/>
          <a:cs typeface="Georgia"/>
        </a:defRPr>
      </a:lvl1pPr>
    </p:titleStyle>
    <p:bodyStyle>
      <a:lvl1pPr marL="0" marR="0" lvl="0" indent="0" algn="l" defTabSz="457227" rtl="0" fontAlgn="auto" hangingPunct="1">
        <a:lnSpc>
          <a:spcPct val="100000"/>
        </a:lnSpc>
        <a:spcBef>
          <a:spcPts val="600"/>
        </a:spcBef>
        <a:spcAft>
          <a:spcPts val="600"/>
        </a:spcAft>
        <a:buNone/>
        <a:tabLst/>
        <a:defRPr lang="en-US" sz="1600" b="0" i="0" u="none" strike="noStrike" kern="1200" cap="none" spc="0" baseline="0">
          <a:solidFill>
            <a:srgbClr val="313235"/>
          </a:solidFill>
          <a:uFillTx/>
          <a:latin typeface="Calibri Light"/>
          <a:ea typeface="ＭＳ Ｐゴシック"/>
          <a:cs typeface="Geneva"/>
        </a:defRPr>
      </a:lvl1pPr>
      <a:lvl2pPr marL="0" marR="0" lvl="1" indent="0" algn="l" defTabSz="457227" rtl="0" fontAlgn="auto" hangingPunct="1">
        <a:lnSpc>
          <a:spcPct val="100000"/>
        </a:lnSpc>
        <a:spcBef>
          <a:spcPts val="600"/>
        </a:spcBef>
        <a:spcAft>
          <a:spcPts val="600"/>
        </a:spcAft>
        <a:buNone/>
        <a:tabLst/>
        <a:defRPr lang="en-US" sz="1400" b="1" i="0" u="none" strike="noStrike" kern="1200" cap="none" spc="0" baseline="0">
          <a:solidFill>
            <a:srgbClr val="313235"/>
          </a:solidFill>
          <a:uFillTx/>
          <a:latin typeface="Calibri Light"/>
          <a:ea typeface="Calibri" pitchFamily="34"/>
          <a:cs typeface="Calibri" pitchFamily="34"/>
        </a:defRPr>
      </a:lvl2pPr>
      <a:lvl3pPr marL="0" marR="0" lvl="2" indent="0" algn="l" defTabSz="457227" rtl="0" fontAlgn="auto" hangingPunct="1">
        <a:lnSpc>
          <a:spcPct val="100000"/>
        </a:lnSpc>
        <a:spcBef>
          <a:spcPts val="300"/>
        </a:spcBef>
        <a:spcAft>
          <a:spcPts val="1200"/>
        </a:spcAft>
        <a:buNone/>
        <a:tabLst/>
        <a:defRPr lang="en-US" sz="1400" b="0" i="0" u="none" strike="noStrike" kern="1200" cap="none" spc="0" baseline="0">
          <a:solidFill>
            <a:srgbClr val="313235"/>
          </a:solidFill>
          <a:uFillTx/>
          <a:latin typeface="Calibri Light"/>
          <a:ea typeface="Geneva"/>
          <a:cs typeface="Geneva"/>
        </a:defRPr>
      </a:lvl3pPr>
      <a:lvl4pPr marL="285768" marR="0" lvl="3" indent="-193688" algn="l" defTabSz="457227" rtl="0" fontAlgn="auto" hangingPunct="1">
        <a:lnSpc>
          <a:spcPct val="100000"/>
        </a:lnSpc>
        <a:spcBef>
          <a:spcPts val="0"/>
        </a:spcBef>
        <a:spcAft>
          <a:spcPts val="300"/>
        </a:spcAft>
        <a:buClr>
          <a:srgbClr val="E33C30"/>
        </a:buClr>
        <a:buSzPct val="120000"/>
        <a:buFont typeface="Calibri" pitchFamily="34"/>
        <a:buChar char="–"/>
        <a:tabLst/>
        <a:defRPr lang="en-US" sz="1400" b="0" i="0" u="none" strike="noStrike" kern="1200" cap="none" spc="0" baseline="0">
          <a:solidFill>
            <a:srgbClr val="313235"/>
          </a:solidFill>
          <a:uFillTx/>
          <a:latin typeface="Calibri Light"/>
          <a:ea typeface="Geneva"/>
          <a:cs typeface="Geneva"/>
        </a:defRPr>
      </a:lvl4pPr>
      <a:lvl5pPr marL="452463" marR="0" lvl="4" indent="-194410" algn="l" defTabSz="457227" rtl="0" fontAlgn="auto" hangingPunct="1">
        <a:lnSpc>
          <a:spcPct val="100000"/>
        </a:lnSpc>
        <a:spcBef>
          <a:spcPts val="0"/>
        </a:spcBef>
        <a:spcAft>
          <a:spcPts val="300"/>
        </a:spcAft>
        <a:buClr>
          <a:srgbClr val="E33C30"/>
        </a:buClr>
        <a:buSzPct val="120000"/>
        <a:buFont typeface="Calibri" pitchFamily="34"/>
        <a:buChar char="–"/>
        <a:tabLst>
          <a:tab pos="1435177" algn="l"/>
        </a:tabLst>
        <a:defRPr lang="en-US" sz="1400" b="0" i="0" u="none" strike="noStrike" kern="1200" cap="none" spc="0" baseline="0">
          <a:solidFill>
            <a:srgbClr val="313235"/>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20"/>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a:solidFill>
                  <a:srgbClr val="6A005D"/>
                </a:solidFill>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extLst>
      <p:ext uri="{BB962C8B-B14F-4D97-AF65-F5344CB8AC3E}">
        <p14:creationId xmlns:p14="http://schemas.microsoft.com/office/powerpoint/2010/main" val="26483852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20"/>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a:solidFill>
                  <a:srgbClr val="6A005D"/>
                </a:solidFill>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extLst>
      <p:ext uri="{BB962C8B-B14F-4D97-AF65-F5344CB8AC3E}">
        <p14:creationId xmlns:p14="http://schemas.microsoft.com/office/powerpoint/2010/main" val="1704689456"/>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20"/>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marL="0" marR="0" lvl="0" indent="0" algn="l" defTabSz="457200"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en-US" sz="1400" b="1" i="0" u="none" strike="noStrike" kern="1200" cap="none" spc="0" baseline="0">
                <a:solidFill>
                  <a:srgbClr val="6A005D"/>
                </a:solidFill>
                <a:uFillTx/>
                <a:latin typeface="Calibri"/>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19"/>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marL="0" marR="0" lvl="0" indent="0" algn="l" defTabSz="457200"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en-US" sz="1400" b="1" i="0" u="none" strike="noStrike" kern="1200" cap="none" spc="0" baseline="0">
                <a:solidFill>
                  <a:srgbClr val="6A005D"/>
                </a:solidFill>
                <a:uFillTx/>
                <a:latin typeface="Calibri"/>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19"/>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marL="0" marR="0" lvl="0" indent="0" algn="l" defTabSz="457200"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en-US" sz="1400" b="1" i="0" u="none" strike="noStrike" kern="1200" cap="none" spc="0" baseline="0">
                <a:solidFill>
                  <a:srgbClr val="6A005D"/>
                </a:solidFill>
                <a:uFillTx/>
                <a:latin typeface="Calibri"/>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9"/>
          <a:stretch>
            <a:fillRect/>
          </a:stretch>
        </p:blipFill>
        <p:spPr>
          <a:xfrm>
            <a:off x="585258" y="6424401"/>
            <a:ext cx="710482" cy="193393"/>
          </a:xfrm>
          <a:prstGeom prst="rect">
            <a:avLst/>
          </a:prstGeom>
        </p:spPr>
      </p:pic>
      <p:sp>
        <p:nvSpPr>
          <p:cNvPr id="2" name="Text Placeholder 1"/>
          <p:cNvSpPr>
            <a:spLocks noGrp="1"/>
          </p:cNvSpPr>
          <p:nvPr>
            <p:ph type="body" idx="1"/>
          </p:nvPr>
        </p:nvSpPr>
        <p:spPr>
          <a:xfrm>
            <a:off x="492370" y="1524000"/>
            <a:ext cx="8915400" cy="4724400"/>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9" name="Text Placeholder 6"/>
          <p:cNvSpPr txBox="1">
            <a:spLocks/>
          </p:cNvSpPr>
          <p:nvPr/>
        </p:nvSpPr>
        <p:spPr>
          <a:xfrm>
            <a:off x="518158" y="1245898"/>
            <a:ext cx="9159241" cy="201902"/>
          </a:xfrm>
          <a:prstGeom prst="rect">
            <a:avLst/>
          </a:prstGeom>
        </p:spPr>
        <p:txBody>
          <a:bodyPr lIns="0" rIns="0"/>
          <a:lstStyle>
            <a:lvl1pPr marL="0" indent="0" algn="l" defTabSz="457200" rtl="0" eaLnBrk="1" fontAlgn="base" hangingPunct="1">
              <a:lnSpc>
                <a:spcPct val="100000"/>
              </a:lnSpc>
              <a:spcBef>
                <a:spcPts val="0"/>
              </a:spcBef>
              <a:spcAft>
                <a:spcPts val="400"/>
              </a:spcAft>
              <a:buClr>
                <a:srgbClr val="E1007A"/>
              </a:buClr>
              <a:buSzPct val="120000"/>
              <a:buFont typeface="Verdana" panose="020B0604030504040204" pitchFamily="34" charset="0"/>
              <a:buNone/>
              <a:defRPr sz="1400" b="1" kern="1200" baseline="0">
                <a:solidFill>
                  <a:srgbClr val="6A005D"/>
                </a:solidFill>
                <a:latin typeface="Calibri"/>
                <a:ea typeface="ＭＳ Ｐゴシック" charset="0"/>
                <a:cs typeface="Geneva" charset="0"/>
              </a:defRPr>
            </a:lvl1pPr>
            <a:lvl2pPr marL="0" indent="0" algn="l" defTabSz="457200" rtl="0" eaLnBrk="1" fontAlgn="base" hangingPunct="1">
              <a:lnSpc>
                <a:spcPct val="100000"/>
              </a:lnSpc>
              <a:spcBef>
                <a:spcPts val="0"/>
              </a:spcBef>
              <a:spcAft>
                <a:spcPct val="0"/>
              </a:spcAft>
              <a:buClr>
                <a:srgbClr val="E1007A"/>
              </a:buClr>
              <a:buSzPct val="120000"/>
              <a:buFont typeface="Verdana" panose="020B0604030504040204" pitchFamily="34" charset="0"/>
              <a:buNone/>
              <a:defRPr sz="1400" kern="1200" baseline="0">
                <a:solidFill>
                  <a:srgbClr val="000000"/>
                </a:solidFill>
                <a:latin typeface="Calibri"/>
                <a:ea typeface="Geneva" charset="0"/>
                <a:cs typeface="Geneva" charset="0"/>
              </a:defRPr>
            </a:lvl2pPr>
            <a:lvl3pPr marL="0" indent="0" algn="l" defTabSz="457200" rtl="0" eaLnBrk="1" fontAlgn="base" hangingPunct="1">
              <a:lnSpc>
                <a:spcPct val="100000"/>
              </a:lnSpc>
              <a:spcBef>
                <a:spcPts val="0"/>
              </a:spcBef>
              <a:spcAft>
                <a:spcPct val="0"/>
              </a:spcAft>
              <a:buClr>
                <a:srgbClr val="E1007A"/>
              </a:buClr>
              <a:buSzPct val="120000"/>
              <a:buFont typeface="Verdana" panose="020B0604030504040204" pitchFamily="34" charset="0"/>
              <a:buNone/>
              <a:defRPr sz="1400" kern="1200" baseline="0">
                <a:solidFill>
                  <a:srgbClr val="000000"/>
                </a:solidFill>
                <a:latin typeface="Calibri"/>
                <a:ea typeface="Geneva" charset="0"/>
                <a:cs typeface="Geneva" charset="0"/>
              </a:defRPr>
            </a:lvl3pPr>
            <a:lvl4pPr marL="0" indent="0" algn="l" defTabSz="457200" rtl="0" eaLnBrk="1" fontAlgn="base" hangingPunct="1">
              <a:lnSpc>
                <a:spcPct val="100000"/>
              </a:lnSpc>
              <a:spcBef>
                <a:spcPts val="0"/>
              </a:spcBef>
              <a:spcAft>
                <a:spcPct val="0"/>
              </a:spcAft>
              <a:buClr>
                <a:srgbClr val="E1007A"/>
              </a:buClr>
              <a:buSzPct val="120000"/>
              <a:buFont typeface="Verdana" panose="020B0604030504040204" pitchFamily="34" charset="0"/>
              <a:buNone/>
              <a:defRPr sz="1400" kern="1200" baseline="0">
                <a:solidFill>
                  <a:srgbClr val="000000"/>
                </a:solidFill>
                <a:latin typeface="Calibri"/>
                <a:ea typeface="Geneva" charset="0"/>
                <a:cs typeface="Geneva" charset="0"/>
              </a:defRPr>
            </a:lvl4pPr>
            <a:lvl5pPr marL="0" indent="0" algn="l" defTabSz="457200" rtl="0" eaLnBrk="1" fontAlgn="base" hangingPunct="1">
              <a:lnSpc>
                <a:spcPct val="100000"/>
              </a:lnSpc>
              <a:spcBef>
                <a:spcPts val="0"/>
              </a:spcBef>
              <a:spcAft>
                <a:spcPct val="0"/>
              </a:spcAft>
              <a:buClr>
                <a:srgbClr val="E1007A"/>
              </a:buClr>
              <a:buSzPct val="120000"/>
              <a:buFont typeface="Verdana" panose="020B0604030504040204" pitchFamily="34" charset="0"/>
              <a:buNone/>
              <a:defRPr sz="1400" kern="1200" baseline="0">
                <a:solidFill>
                  <a:srgbClr val="000000"/>
                </a:solidFill>
                <a:latin typeface="Calibri"/>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p>
        </p:txBody>
      </p:sp>
      <p:sp>
        <p:nvSpPr>
          <p:cNvPr id="6" name="Title Placeholder 5"/>
          <p:cNvSpPr>
            <a:spLocks noGrp="1"/>
          </p:cNvSpPr>
          <p:nvPr>
            <p:ph type="title"/>
          </p:nvPr>
        </p:nvSpPr>
        <p:spPr>
          <a:xfrm>
            <a:off x="502283" y="395068"/>
            <a:ext cx="8915400" cy="533401"/>
          </a:xfrm>
          <a:prstGeom prst="rect">
            <a:avLst/>
          </a:prstGeom>
          <a:ln>
            <a:noFill/>
          </a:ln>
        </p:spPr>
        <p:txBody>
          <a:bodyPr vert="horz" lIns="91440" tIns="45720" rIns="91440" bIns="45720" rtlCol="0" anchor="t">
            <a:normAutofit/>
          </a:bodyPr>
          <a:lstStyle/>
          <a:p>
            <a:r>
              <a:rPr lang="en-GB" dirty="0"/>
              <a:t>Title</a:t>
            </a:r>
          </a:p>
        </p:txBody>
      </p:sp>
    </p:spTree>
    <p:extLst>
      <p:ext uri="{BB962C8B-B14F-4D97-AF65-F5344CB8AC3E}">
        <p14:creationId xmlns:p14="http://schemas.microsoft.com/office/powerpoint/2010/main" val="346918670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hf hdr="0" ftr="0" dt="0"/>
  <p:txStyles>
    <p:titleStyle>
      <a:lvl1pPr marL="0" algn="l" defTabSz="457200" rtl="0" eaLnBrk="1" fontAlgn="base" hangingPunct="1">
        <a:lnSpc>
          <a:spcPct val="100000"/>
        </a:lnSpc>
        <a:spcBef>
          <a:spcPct val="0"/>
        </a:spcBef>
        <a:spcAft>
          <a:spcPct val="0"/>
        </a:spcAft>
        <a:defRPr sz="2800" b="0" u="none" strike="noStrike" kern="100" cap="none" spc="100" normalizeH="0" baseline="0">
          <a:ln w="19050" cmpd="sng">
            <a:noFill/>
          </a:ln>
          <a:solidFill>
            <a:schemeClr val="bg2">
              <a:lumMod val="50000"/>
            </a:schemeClr>
          </a:solidFill>
          <a:latin typeface="Georgia"/>
          <a:ea typeface="ＭＳ Ｐゴシック" charset="0"/>
          <a:cs typeface="Georgia"/>
        </a:defRPr>
      </a:lvl1pPr>
      <a:lvl2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2pPr>
      <a:lvl3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3pPr>
      <a:lvl4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4pPr>
      <a:lvl5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5pPr>
      <a:lvl6pPr marL="4572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6pPr>
      <a:lvl7pPr marL="9144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7pPr>
      <a:lvl8pPr marL="13716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8pPr>
      <a:lvl9pPr marL="18288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9pPr>
    </p:titleStyle>
    <p:body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19"/>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a:solidFill>
                  <a:srgbClr val="6A005D"/>
                </a:solidFill>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extLst>
      <p:ext uri="{BB962C8B-B14F-4D97-AF65-F5344CB8AC3E}">
        <p14:creationId xmlns:p14="http://schemas.microsoft.com/office/powerpoint/2010/main" val="208461293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20"/>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a:solidFill>
                  <a:srgbClr val="6A005D"/>
                </a:solidFill>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extLst>
      <p:ext uri="{BB962C8B-B14F-4D97-AF65-F5344CB8AC3E}">
        <p14:creationId xmlns:p14="http://schemas.microsoft.com/office/powerpoint/2010/main" val="21659852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ext Placeholder 6"/>
          <p:cNvSpPr txBox="1"/>
          <p:nvPr/>
        </p:nvSpPr>
        <p:spPr>
          <a:xfrm>
            <a:off x="51816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a:solidFill>
                  <a:srgbClr val="6A005D"/>
                </a:solidFill>
                <a:ea typeface="ＭＳ Ｐゴシック"/>
                <a:cs typeface="Geneva"/>
              </a:rPr>
              <a:t> </a:t>
            </a:r>
          </a:p>
        </p:txBody>
      </p:sp>
      <p:sp>
        <p:nvSpPr>
          <p:cNvPr id="4" name="Title Placeholder 5"/>
          <p:cNvSpPr txBox="1">
            <a:spLocks noGrp="1"/>
          </p:cNvSpPr>
          <p:nvPr>
            <p:ph type="title"/>
          </p:nvPr>
        </p:nvSpPr>
        <p:spPr>
          <a:xfrm>
            <a:off x="502279" y="395075"/>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pic>
        <p:nvPicPr>
          <p:cNvPr id="5" name="Picture 6"/>
          <p:cNvPicPr>
            <a:picLocks noChangeAspect="1"/>
          </p:cNvPicPr>
          <p:nvPr/>
        </p:nvPicPr>
        <p:blipFill>
          <a:blip r:embed="rId21"/>
          <a:stretch>
            <a:fillRect/>
          </a:stretch>
        </p:blipFill>
        <p:spPr>
          <a:xfrm>
            <a:off x="585261" y="6424400"/>
            <a:ext cx="710479" cy="194108"/>
          </a:xfrm>
          <a:prstGeom prst="rect">
            <a:avLst/>
          </a:prstGeom>
          <a:noFill/>
          <a:ln cap="flat">
            <a:noFill/>
          </a:ln>
        </p:spPr>
      </p:pic>
      <p:sp>
        <p:nvSpPr>
          <p:cNvPr id="6" name="Footer Placeholder 3"/>
          <p:cNvSpPr txBox="1">
            <a:spLocks noGrp="1"/>
          </p:cNvSpPr>
          <p:nvPr>
            <p:ph type="ftr" sz="quarter" idx="3"/>
          </p:nvPr>
        </p:nvSpPr>
        <p:spPr>
          <a:xfrm>
            <a:off x="3281360" y="6356351"/>
            <a:ext cx="3343274"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0" i="0" u="none" strike="noStrike" kern="1200" cap="none" spc="0" baseline="0">
                <a:solidFill>
                  <a:srgbClr val="8E8D8C"/>
                </a:solidFill>
                <a:uFillTx/>
                <a:latin typeface="Garamond"/>
                <a:ea typeface="ＭＳ Ｐゴシック"/>
                <a:cs typeface="ＭＳ Ｐゴシック"/>
              </a:defRPr>
            </a:lvl1pPr>
          </a:lstStyle>
          <a:p>
            <a:endParaRPr/>
          </a:p>
        </p:txBody>
      </p:sp>
    </p:spTree>
    <p:extLst>
      <p:ext uri="{BB962C8B-B14F-4D97-AF65-F5344CB8AC3E}">
        <p14:creationId xmlns:p14="http://schemas.microsoft.com/office/powerpoint/2010/main" val="171609035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Lst>
  <p:txStyles>
    <p:titleStyle>
      <a:lvl1pPr marL="0" marR="0" lvl="0" indent="0" algn="l" defTabSz="457227" rtl="0" fontAlgn="auto" hangingPunct="1">
        <a:lnSpc>
          <a:spcPct val="100000"/>
        </a:lnSpc>
        <a:spcBef>
          <a:spcPts val="0"/>
        </a:spcBef>
        <a:spcAft>
          <a:spcPts val="0"/>
        </a:spcAft>
        <a:buNone/>
        <a:tabLst/>
        <a:defRPr lang="en-GB" sz="2800" b="0" i="0" u="none" strike="noStrike" kern="1200" cap="none" spc="100" baseline="0">
          <a:solidFill>
            <a:srgbClr val="313235"/>
          </a:solidFill>
          <a:uFillTx/>
          <a:latin typeface="Georgia"/>
          <a:ea typeface="ＭＳ Ｐゴシック"/>
          <a:cs typeface="Georgia"/>
        </a:defRPr>
      </a:lvl1pPr>
    </p:titleStyle>
    <p:bodyStyle>
      <a:lvl1pPr marL="0" marR="0" lvl="0" indent="0" algn="l" defTabSz="457227" rtl="0" fontAlgn="auto" hangingPunct="1">
        <a:lnSpc>
          <a:spcPct val="100000"/>
        </a:lnSpc>
        <a:spcBef>
          <a:spcPts val="600"/>
        </a:spcBef>
        <a:spcAft>
          <a:spcPts val="600"/>
        </a:spcAft>
        <a:buNone/>
        <a:tabLst/>
        <a:defRPr lang="en-US" sz="1600" b="0" i="0" u="none" strike="noStrike" kern="1200" cap="none" spc="0" baseline="0">
          <a:solidFill>
            <a:srgbClr val="313235"/>
          </a:solidFill>
          <a:uFillTx/>
          <a:latin typeface="Calibri Light"/>
          <a:ea typeface="ＭＳ Ｐゴシック"/>
          <a:cs typeface="Geneva"/>
        </a:defRPr>
      </a:lvl1pPr>
      <a:lvl2pPr marL="0" marR="0" lvl="1" indent="0" algn="l" defTabSz="457227" rtl="0" fontAlgn="auto" hangingPunct="1">
        <a:lnSpc>
          <a:spcPct val="100000"/>
        </a:lnSpc>
        <a:spcBef>
          <a:spcPts val="600"/>
        </a:spcBef>
        <a:spcAft>
          <a:spcPts val="600"/>
        </a:spcAft>
        <a:buNone/>
        <a:tabLst/>
        <a:defRPr lang="en-US" sz="1400" b="1" i="0" u="none" strike="noStrike" kern="1200" cap="none" spc="0" baseline="0">
          <a:solidFill>
            <a:srgbClr val="313235"/>
          </a:solidFill>
          <a:uFillTx/>
          <a:latin typeface="Calibri Light"/>
          <a:ea typeface="Calibri" pitchFamily="34"/>
          <a:cs typeface="Calibri" pitchFamily="34"/>
        </a:defRPr>
      </a:lvl2pPr>
      <a:lvl3pPr marL="0" marR="0" lvl="2" indent="0" algn="l" defTabSz="457227" rtl="0" fontAlgn="auto" hangingPunct="1">
        <a:lnSpc>
          <a:spcPct val="100000"/>
        </a:lnSpc>
        <a:spcBef>
          <a:spcPts val="300"/>
        </a:spcBef>
        <a:spcAft>
          <a:spcPts val="1200"/>
        </a:spcAft>
        <a:buNone/>
        <a:tabLst/>
        <a:defRPr lang="en-US" sz="1400" b="0" i="0" u="none" strike="noStrike" kern="1200" cap="none" spc="0" baseline="0">
          <a:solidFill>
            <a:srgbClr val="313235"/>
          </a:solidFill>
          <a:uFillTx/>
          <a:latin typeface="Calibri Light"/>
          <a:ea typeface="Geneva"/>
          <a:cs typeface="Geneva"/>
        </a:defRPr>
      </a:lvl3pPr>
      <a:lvl4pPr marL="285768" marR="0" lvl="3" indent="-193688" algn="l" defTabSz="457227" rtl="0" fontAlgn="auto" hangingPunct="1">
        <a:lnSpc>
          <a:spcPct val="100000"/>
        </a:lnSpc>
        <a:spcBef>
          <a:spcPts val="0"/>
        </a:spcBef>
        <a:spcAft>
          <a:spcPts val="300"/>
        </a:spcAft>
        <a:buClr>
          <a:srgbClr val="E33C30"/>
        </a:buClr>
        <a:buSzPct val="120000"/>
        <a:buFont typeface="Calibri" pitchFamily="34"/>
        <a:buChar char="–"/>
        <a:tabLst/>
        <a:defRPr lang="en-US" sz="1400" b="0" i="0" u="none" strike="noStrike" kern="1200" cap="none" spc="0" baseline="0">
          <a:solidFill>
            <a:srgbClr val="313235"/>
          </a:solidFill>
          <a:uFillTx/>
          <a:latin typeface="Calibri Light"/>
          <a:ea typeface="Geneva"/>
          <a:cs typeface="Geneva"/>
        </a:defRPr>
      </a:lvl4pPr>
      <a:lvl5pPr marL="452463" marR="0" lvl="4" indent="-194410" algn="l" defTabSz="457227" rtl="0" fontAlgn="auto" hangingPunct="1">
        <a:lnSpc>
          <a:spcPct val="100000"/>
        </a:lnSpc>
        <a:spcBef>
          <a:spcPts val="0"/>
        </a:spcBef>
        <a:spcAft>
          <a:spcPts val="300"/>
        </a:spcAft>
        <a:buClr>
          <a:srgbClr val="E33C30"/>
        </a:buClr>
        <a:buSzPct val="120000"/>
        <a:buFont typeface="Calibri" pitchFamily="34"/>
        <a:buChar char="–"/>
        <a:tabLst>
          <a:tab pos="1435177" algn="l"/>
        </a:tabLst>
        <a:defRPr lang="en-US" sz="1400" b="0" i="0" u="none" strike="noStrike" kern="1200" cap="none" spc="0" baseline="0">
          <a:solidFill>
            <a:srgbClr val="313235"/>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20"/>
          <a:stretch>
            <a:fillRect/>
          </a:stretch>
        </p:blipFill>
        <p:spPr>
          <a:xfrm>
            <a:off x="585261" y="6424400"/>
            <a:ext cx="710479" cy="193395"/>
          </a:xfrm>
          <a:prstGeom prst="rect">
            <a:avLst/>
          </a:prstGeom>
          <a:noFill/>
          <a:ln cap="flat">
            <a:noFill/>
          </a:ln>
        </p:spPr>
      </p:pic>
      <p:sp>
        <p:nvSpPr>
          <p:cNvPr id="3" name="Text Placeholder 1"/>
          <p:cNvSpPr txBox="1">
            <a:spLocks noGrp="1"/>
          </p:cNvSpPr>
          <p:nvPr>
            <p:ph type="body" idx="1"/>
          </p:nvPr>
        </p:nvSpPr>
        <p:spPr>
          <a:xfrm>
            <a:off x="492367" y="1524003"/>
            <a:ext cx="8915400" cy="472440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6"/>
          <p:cNvSpPr txBox="1"/>
          <p:nvPr/>
        </p:nvSpPr>
        <p:spPr>
          <a:xfrm>
            <a:off x="518153" y="1245897"/>
            <a:ext cx="9159243" cy="201899"/>
          </a:xfrm>
          <a:prstGeom prst="rect">
            <a:avLst/>
          </a:prstGeom>
          <a:noFill/>
          <a:ln cap="flat">
            <a:noFill/>
          </a:ln>
        </p:spPr>
        <p:txBody>
          <a:bodyPr vert="horz" wrap="square" lIns="0" tIns="45720" rIns="0" bIns="45720" anchor="t" anchorCtr="0" compatLnSpc="1">
            <a:noAutofit/>
          </a:bodyPr>
          <a:lstStyle/>
          <a:p>
            <a:pPr defTabSz="457200">
              <a:spcAft>
                <a:spcPts val="400"/>
              </a:spcAft>
              <a:defRPr sz="1800" b="0" i="0" u="none" strike="noStrike" kern="0" cap="none" spc="0" baseline="0">
                <a:solidFill>
                  <a:srgbClr val="000000"/>
                </a:solidFill>
                <a:uFillTx/>
              </a:defRPr>
            </a:pPr>
            <a:r>
              <a:rPr lang="en-US" sz="1400" b="1">
                <a:solidFill>
                  <a:srgbClr val="6A005D"/>
                </a:solidFill>
                <a:ea typeface="ＭＳ Ｐゴシック"/>
                <a:cs typeface="Geneva"/>
              </a:rPr>
              <a:t> </a:t>
            </a:r>
          </a:p>
        </p:txBody>
      </p:sp>
      <p:sp>
        <p:nvSpPr>
          <p:cNvPr id="5" name="Title Placeholder 5"/>
          <p:cNvSpPr txBox="1">
            <a:spLocks noGrp="1"/>
          </p:cNvSpPr>
          <p:nvPr>
            <p:ph type="title"/>
          </p:nvPr>
        </p:nvSpPr>
        <p:spPr>
          <a:xfrm>
            <a:off x="502279" y="395066"/>
            <a:ext cx="8915400" cy="533396"/>
          </a:xfrm>
          <a:prstGeom prst="rect">
            <a:avLst/>
          </a:prstGeom>
          <a:noFill/>
          <a:ln>
            <a:noFill/>
          </a:ln>
        </p:spPr>
        <p:txBody>
          <a:bodyPr vert="horz" wrap="square" lIns="91440" tIns="45720" rIns="91440" bIns="45720" anchor="t" anchorCtr="0" compatLnSpc="1">
            <a:normAutofit/>
          </a:bodyPr>
          <a:lstStyle/>
          <a:p>
            <a:pPr lvl="0"/>
            <a:r>
              <a:rPr lang="en-GB"/>
              <a:t>Title</a:t>
            </a:r>
          </a:p>
        </p:txBody>
      </p:sp>
    </p:spTree>
    <p:extLst>
      <p:ext uri="{BB962C8B-B14F-4D97-AF65-F5344CB8AC3E}">
        <p14:creationId xmlns:p14="http://schemas.microsoft.com/office/powerpoint/2010/main" val="48497386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Lst>
  <p:txStyles>
    <p:titleStyle>
      <a:lvl1pPr marL="0" marR="0" lvl="0" indent="0" algn="l" defTabSz="457200" rtl="0" fontAlgn="auto" hangingPunct="1">
        <a:lnSpc>
          <a:spcPct val="100000"/>
        </a:lnSpc>
        <a:spcBef>
          <a:spcPts val="0"/>
        </a:spcBef>
        <a:spcAft>
          <a:spcPts val="0"/>
        </a:spcAft>
        <a:buNone/>
        <a:tabLst/>
        <a:defRPr lang="en-GB" sz="2800" b="0" i="0" u="none" strike="noStrike" kern="1200" cap="none" spc="100" baseline="0">
          <a:solidFill>
            <a:srgbClr val="65757D"/>
          </a:solidFill>
          <a:uFillTx/>
          <a:latin typeface="Georgia"/>
          <a:ea typeface="ＭＳ Ｐゴシック"/>
          <a:cs typeface="Georgia"/>
        </a:defRPr>
      </a:lvl1pPr>
    </p:titleStyle>
    <p:bodyStyle>
      <a:lvl1pPr marL="0" marR="0" lvl="0" indent="0" algn="l" defTabSz="457200" rtl="0" fontAlgn="auto" hangingPunct="1">
        <a:lnSpc>
          <a:spcPct val="100000"/>
        </a:lnSpc>
        <a:spcBef>
          <a:spcPts val="600"/>
        </a:spcBef>
        <a:spcAft>
          <a:spcPts val="600"/>
        </a:spcAft>
        <a:buNone/>
        <a:tabLst/>
        <a:defRPr lang="en-US" sz="1600" b="0" i="0" u="none" strike="noStrike" kern="1200" cap="none" spc="0" baseline="0">
          <a:solidFill>
            <a:srgbClr val="65757D"/>
          </a:solidFill>
          <a:uFillTx/>
          <a:latin typeface="Calibri Light"/>
          <a:ea typeface="ＭＳ Ｐゴシック"/>
          <a:cs typeface="Geneva"/>
        </a:defRPr>
      </a:lvl1pPr>
      <a:lvl2pPr marL="0" marR="0" lvl="1" indent="0" algn="l" defTabSz="457200" rtl="0" fontAlgn="auto" hangingPunct="1">
        <a:lnSpc>
          <a:spcPct val="100000"/>
        </a:lnSpc>
        <a:spcBef>
          <a:spcPts val="600"/>
        </a:spcBef>
        <a:spcAft>
          <a:spcPts val="600"/>
        </a:spcAft>
        <a:buNone/>
        <a:tabLst/>
        <a:defRPr lang="en-US" sz="1400" b="1" i="0" u="none" strike="noStrike" kern="1200" cap="none" spc="0" baseline="0">
          <a:solidFill>
            <a:srgbClr val="65757D"/>
          </a:solidFill>
          <a:uFillTx/>
          <a:latin typeface="Calibri Light"/>
          <a:ea typeface="Calibri" pitchFamily="34"/>
          <a:cs typeface="Calibri" pitchFamily="34"/>
        </a:defRPr>
      </a:lvl2pPr>
      <a:lvl3pPr marL="0" marR="0" lvl="2" indent="0" algn="l" defTabSz="457200" rtl="0" fontAlgn="auto" hangingPunct="1">
        <a:lnSpc>
          <a:spcPct val="100000"/>
        </a:lnSpc>
        <a:spcBef>
          <a:spcPts val="300"/>
        </a:spcBef>
        <a:spcAft>
          <a:spcPts val="1200"/>
        </a:spcAft>
        <a:buNone/>
        <a:tabLst/>
        <a:defRPr lang="en-US" sz="1400" b="0" i="0" u="none" strike="noStrike" kern="1200" cap="none" spc="0" baseline="0">
          <a:solidFill>
            <a:srgbClr val="65757D"/>
          </a:solidFill>
          <a:uFillTx/>
          <a:latin typeface="Calibri Light"/>
          <a:ea typeface="Geneva"/>
          <a:cs typeface="Geneva"/>
        </a:defRPr>
      </a:lvl3pPr>
      <a:lvl4pPr marL="285750" marR="0" lvl="3" indent="-193679" algn="l" defTabSz="457200" rtl="0" fontAlgn="auto" hangingPunct="1">
        <a:lnSpc>
          <a:spcPct val="100000"/>
        </a:lnSpc>
        <a:spcBef>
          <a:spcPts val="0"/>
        </a:spcBef>
        <a:spcAft>
          <a:spcPts val="300"/>
        </a:spcAft>
        <a:buClr>
          <a:srgbClr val="335B74"/>
        </a:buClr>
        <a:buSzPct val="120000"/>
        <a:buFont typeface="Calibri" pitchFamily="34"/>
        <a:buChar char="–"/>
        <a:tabLst/>
        <a:defRPr lang="en-US" sz="1400" b="0" i="0" u="none" strike="noStrike" kern="1200" cap="none" spc="0" baseline="0">
          <a:solidFill>
            <a:srgbClr val="65757D"/>
          </a:solidFill>
          <a:uFillTx/>
          <a:latin typeface="Calibri Light"/>
          <a:ea typeface="Geneva"/>
          <a:cs typeface="Geneva"/>
        </a:defRPr>
      </a:lvl4pPr>
      <a:lvl5pPr marL="452435" marR="0" lvl="4" indent="-194401" algn="l" defTabSz="457200" rtl="0" fontAlgn="auto" hangingPunct="1">
        <a:lnSpc>
          <a:spcPct val="100000"/>
        </a:lnSpc>
        <a:spcBef>
          <a:spcPts val="0"/>
        </a:spcBef>
        <a:spcAft>
          <a:spcPts val="300"/>
        </a:spcAft>
        <a:buClr>
          <a:srgbClr val="335B74"/>
        </a:buClr>
        <a:buSzPct val="120000"/>
        <a:buFont typeface="Calibri" pitchFamily="34"/>
        <a:buChar char="–"/>
        <a:tabLst>
          <a:tab pos="1435094" algn="l"/>
        </a:tabLst>
        <a:defRPr lang="en-US" sz="1400" b="0" i="0" u="none" strike="noStrike" kern="1200" cap="none" spc="0" baseline="0">
          <a:solidFill>
            <a:srgbClr val="65757D"/>
          </a:solidFill>
          <a:uFillTx/>
          <a:latin typeface="Calibri Light"/>
          <a:ea typeface="Geneva"/>
          <a:cs typeface="Genev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0.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chart" Target="../charts/chart4.xml"/><Relationship Id="rId2" Type="http://schemas.openxmlformats.org/officeDocument/2006/relationships/image" Target="../media/image32.png"/><Relationship Id="rId1" Type="http://schemas.openxmlformats.org/officeDocument/2006/relationships/slideLayout" Target="../slideLayouts/slideLayout7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6.xml"/><Relationship Id="rId5" Type="http://schemas.openxmlformats.org/officeDocument/2006/relationships/chart" Target="../charts/chart8.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6.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6.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19.xml"/><Relationship Id="rId1" Type="http://schemas.openxmlformats.org/officeDocument/2006/relationships/slideLayout" Target="../slideLayouts/slideLayout7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slideLayout" Target="../slideLayouts/slideLayout76.xml"/><Relationship Id="rId4" Type="http://schemas.openxmlformats.org/officeDocument/2006/relationships/video" Target="../media/media2.mp4"/></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225.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9.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79.xml"/><Relationship Id="rId5" Type="http://schemas.openxmlformats.org/officeDocument/2006/relationships/image" Target="../media/image15.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79.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9.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79.xml"/><Relationship Id="rId5" Type="http://schemas.openxmlformats.org/officeDocument/2006/relationships/image" Target="../media/image17.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9.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9.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1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79.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79.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79.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79.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79.xml"/><Relationship Id="rId5" Type="http://schemas.openxmlformats.org/officeDocument/2006/relationships/image" Target="../media/image16.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79.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179.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7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99.xml"/><Relationship Id="rId5" Type="http://schemas.openxmlformats.org/officeDocument/2006/relationships/image" Target="../media/image17.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99.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99.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99.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79.xml"/><Relationship Id="rId5" Type="http://schemas.openxmlformats.org/officeDocument/2006/relationships/image" Target="../media/image17.png"/><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79.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79.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79.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79.xml"/><Relationship Id="rId5" Type="http://schemas.openxmlformats.org/officeDocument/2006/relationships/image" Target="../media/image17.png"/><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1.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79.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name="Slide125">
    <p:spTree>
      <p:nvGrpSpPr>
        <p:cNvPr id="1" name=""/>
        <p:cNvGrpSpPr/>
        <p:nvPr/>
      </p:nvGrpSpPr>
      <p:grpSpPr>
        <a:xfrm>
          <a:off x="0" y="0"/>
          <a:ext cx="0" cy="0"/>
          <a:chOff x="0" y="0"/>
          <a:chExt cx="0" cy="0"/>
        </a:xfrm>
      </p:grpSpPr>
      <p:sp>
        <p:nvSpPr>
          <p:cNvPr id="2" name="Rectangle 5"/>
          <p:cNvSpPr/>
          <p:nvPr/>
        </p:nvSpPr>
        <p:spPr>
          <a:xfrm>
            <a:off x="0" y="5330165"/>
            <a:ext cx="9905996" cy="769732"/>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Light"/>
            </a:endParaRPr>
          </a:p>
        </p:txBody>
      </p:sp>
      <p:sp>
        <p:nvSpPr>
          <p:cNvPr id="3" name="Title 3"/>
          <p:cNvSpPr txBox="1">
            <a:spLocks noGrp="1"/>
          </p:cNvSpPr>
          <p:nvPr>
            <p:ph type="title"/>
          </p:nvPr>
        </p:nvSpPr>
        <p:spPr/>
        <p:txBody>
          <a:bodyPr/>
          <a:lstStyle/>
          <a:p>
            <a:pPr lvl="0"/>
            <a:r>
              <a:rPr lang="en-GB"/>
              <a:t>Transport Focus </a:t>
            </a:r>
          </a:p>
        </p:txBody>
      </p:sp>
      <p:sp>
        <p:nvSpPr>
          <p:cNvPr id="4" name="Text Placeholder 4"/>
          <p:cNvSpPr txBox="1">
            <a:spLocks noGrp="1"/>
          </p:cNvSpPr>
          <p:nvPr>
            <p:ph type="body" idx="4294967295"/>
          </p:nvPr>
        </p:nvSpPr>
        <p:spPr>
          <a:xfrm>
            <a:off x="555735" y="1368783"/>
            <a:ext cx="8532677" cy="1708163"/>
          </a:xfrm>
        </p:spPr>
        <p:txBody>
          <a:bodyPr lIns="0" rIns="0" anchor="b">
            <a:spAutoFit/>
          </a:bodyPr>
          <a:lstStyle/>
          <a:p>
            <a:pPr marL="71999" lvl="0">
              <a:lnSpc>
                <a:spcPts val="3600"/>
              </a:lnSpc>
              <a:spcBef>
                <a:spcPts val="1200"/>
              </a:spcBef>
            </a:pPr>
            <a:r>
              <a:rPr lang="en-GB" sz="3200">
                <a:solidFill>
                  <a:srgbClr val="FFFFFF"/>
                </a:solidFill>
                <a:latin typeface="Georgia"/>
              </a:rPr>
              <a:t>Satisfaction with the Strategic Road Network: Cyclists, Pedestrians &amp; Equestrians </a:t>
            </a:r>
          </a:p>
          <a:p>
            <a:pPr marL="71999" lvl="0">
              <a:lnSpc>
                <a:spcPts val="3600"/>
              </a:lnSpc>
              <a:spcBef>
                <a:spcPts val="1200"/>
              </a:spcBef>
            </a:pPr>
            <a:r>
              <a:rPr lang="en-GB" sz="1800">
                <a:solidFill>
                  <a:srgbClr val="FFFFFF"/>
                </a:solidFill>
                <a:latin typeface="Georgia"/>
              </a:rPr>
              <a:t>Populus Report</a:t>
            </a:r>
          </a:p>
        </p:txBody>
      </p:sp>
      <p:sp>
        <p:nvSpPr>
          <p:cNvPr id="5" name="AutoShape 2" descr="Image result for transport focus logo"/>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Garamond"/>
              <a:ea typeface="ＭＳ Ｐゴシック"/>
            </a:endParaRPr>
          </a:p>
        </p:txBody>
      </p:sp>
      <p:pic>
        <p:nvPicPr>
          <p:cNvPr id="6" name="Picture 6" descr="Related image"/>
          <p:cNvPicPr>
            <a:picLocks noChangeAspect="1"/>
          </p:cNvPicPr>
          <p:nvPr/>
        </p:nvPicPr>
        <p:blipFill>
          <a:blip r:embed="rId3"/>
          <a:srcRect/>
          <a:stretch>
            <a:fillRect/>
          </a:stretch>
        </p:blipFill>
        <p:spPr>
          <a:xfrm>
            <a:off x="7833317" y="5420791"/>
            <a:ext cx="1872206" cy="680953"/>
          </a:xfrm>
          <a:prstGeom prst="rect">
            <a:avLst/>
          </a:prstGeom>
          <a:noFill/>
          <a:ln cap="flat">
            <a:noFill/>
          </a:ln>
        </p:spPr>
      </p:pic>
      <p:sp>
        <p:nvSpPr>
          <p:cNvPr id="7" name="TextBox 6"/>
          <p:cNvSpPr txBox="1"/>
          <p:nvPr/>
        </p:nvSpPr>
        <p:spPr>
          <a:xfrm>
            <a:off x="460372" y="5420791"/>
            <a:ext cx="3890247" cy="369332"/>
          </a:xfrm>
          <a:prstGeom prst="rect">
            <a:avLst/>
          </a:prstGeom>
          <a:noFill/>
        </p:spPr>
        <p:txBody>
          <a:bodyPr wrap="square" rtlCol="0">
            <a:spAutoFit/>
          </a:bodyPr>
          <a:lstStyle/>
          <a:p>
            <a:r>
              <a:rPr lang="en-GB" dirty="0">
                <a:solidFill>
                  <a:schemeClr val="tx2"/>
                </a:solidFill>
              </a:rPr>
              <a:t>West Midlands – Area 9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24"/>
          <p:cNvSpPr/>
          <p:nvPr/>
        </p:nvSpPr>
        <p:spPr>
          <a:xfrm rot="5400013">
            <a:off x="-719349" y="3373267"/>
            <a:ext cx="3625824" cy="230053"/>
          </a:xfrm>
          <a:custGeom>
            <a:avLst>
              <a:gd name="f0" fmla="val 20915"/>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itle 4"/>
          <p:cNvSpPr txBox="1">
            <a:spLocks noGrp="1"/>
          </p:cNvSpPr>
          <p:nvPr>
            <p:ph type="title"/>
          </p:nvPr>
        </p:nvSpPr>
        <p:spPr/>
        <p:txBody>
          <a:bodyPr/>
          <a:lstStyle/>
          <a:p>
            <a:pPr lvl="0"/>
            <a:r>
              <a:rPr lang="en-GB">
                <a:solidFill>
                  <a:srgbClr val="404040"/>
                </a:solidFill>
              </a:rPr>
              <a:t>Cyclists are mostly concerned with route accessibility and road quality </a:t>
            </a:r>
          </a:p>
        </p:txBody>
      </p:sp>
      <p:sp>
        <p:nvSpPr>
          <p:cNvPr id="4" name="Rounded Rectangular Callout 9"/>
          <p:cNvSpPr/>
          <p:nvPr/>
        </p:nvSpPr>
        <p:spPr>
          <a:xfrm>
            <a:off x="6494315" y="1556793"/>
            <a:ext cx="3067199" cy="853153"/>
          </a:xfrm>
          <a:custGeom>
            <a:avLst>
              <a:gd name="f0" fmla="val 2696"/>
              <a:gd name="f1" fmla="val 2393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3172" cap="flat">
            <a:solidFill>
              <a:srgbClr val="A1ACB2"/>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GB" sz="1100" i="1" kern="0">
                <a:solidFill>
                  <a:srgbClr val="000000"/>
                </a:solidFill>
              </a:rPr>
              <a:t>“Oh, it's quite hectic. I wouldn't ever take the grandchildren, I can only do it on my own but, yes, it is pretty tricky just because…There's not actually a cycle path there”</a:t>
            </a:r>
          </a:p>
        </p:txBody>
      </p:sp>
      <p:sp>
        <p:nvSpPr>
          <p:cNvPr id="5" name="Rounded Rectangular Callout 11"/>
          <p:cNvSpPr/>
          <p:nvPr/>
        </p:nvSpPr>
        <p:spPr>
          <a:xfrm>
            <a:off x="6582884" y="2863882"/>
            <a:ext cx="2975247" cy="1545326"/>
          </a:xfrm>
          <a:custGeom>
            <a:avLst>
              <a:gd name="f0" fmla="val 2696"/>
              <a:gd name="f1" fmla="val 2393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3172" cap="flat">
            <a:solidFill>
              <a:srgbClr val="A1ACB2"/>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GB" sz="1100" i="1" kern="0">
                <a:solidFill>
                  <a:srgbClr val="000000"/>
                </a:solidFill>
              </a:rPr>
              <a:t>“You've got to negotiate, that's your right of way.. Recently a lorry near crushed me against the kerb. So I lost my temper a bit, I put my bike on the pavement, and I asked him what he was doing …he said, 'I'm ever so sorry mate, but I had to avoid that, you were the lesser option, you'd have caused less damage to my vehicle.' “</a:t>
            </a:r>
          </a:p>
        </p:txBody>
      </p:sp>
      <p:grpSp>
        <p:nvGrpSpPr>
          <p:cNvPr id="6" name="Group 14"/>
          <p:cNvGrpSpPr/>
          <p:nvPr/>
        </p:nvGrpSpPr>
        <p:grpSpPr>
          <a:xfrm>
            <a:off x="532226" y="1601919"/>
            <a:ext cx="5644910" cy="3412412"/>
            <a:chOff x="532226" y="1601919"/>
            <a:chExt cx="5644910" cy="3412412"/>
          </a:xfrm>
        </p:grpSpPr>
        <p:grpSp>
          <p:nvGrpSpPr>
            <p:cNvPr id="7" name="Group 15"/>
            <p:cNvGrpSpPr/>
            <p:nvPr/>
          </p:nvGrpSpPr>
          <p:grpSpPr>
            <a:xfrm>
              <a:off x="532226" y="1601919"/>
              <a:ext cx="5644910" cy="1723552"/>
              <a:chOff x="532226" y="1601919"/>
              <a:chExt cx="5644910" cy="1723552"/>
            </a:xfrm>
          </p:grpSpPr>
          <p:sp>
            <p:nvSpPr>
              <p:cNvPr id="8" name="Rectangle 19"/>
              <p:cNvSpPr/>
              <p:nvPr/>
            </p:nvSpPr>
            <p:spPr>
              <a:xfrm>
                <a:off x="532226" y="1601919"/>
                <a:ext cx="1198083" cy="1497394"/>
              </a:xfrm>
              <a:prstGeom prst="rect">
                <a:avLst/>
              </a:prstGeom>
              <a:solidFill>
                <a:srgbClr val="D2F2E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kern="0">
                  <a:solidFill>
                    <a:srgbClr val="FFFFFF"/>
                  </a:solidFill>
                  <a:latin typeface="Calibri Light"/>
                  <a:ea typeface="ＭＳ Ｐゴシック"/>
                </a:endParaRPr>
              </a:p>
            </p:txBody>
          </p:sp>
          <p:sp>
            <p:nvSpPr>
              <p:cNvPr id="9" name="TextBox 20"/>
              <p:cNvSpPr txBox="1"/>
              <p:nvPr/>
            </p:nvSpPr>
            <p:spPr>
              <a:xfrm>
                <a:off x="2047487" y="1601919"/>
                <a:ext cx="4129649" cy="1723552"/>
              </a:xfrm>
              <a:prstGeom prst="rect">
                <a:avLst/>
              </a:prstGeom>
              <a:noFill/>
              <a:ln cap="flat">
                <a:noFill/>
              </a:ln>
            </p:spPr>
            <p:txBody>
              <a:bodyPr vert="horz" wrap="square" lIns="0" tIns="0" rIns="0" bIns="0" anchor="t" anchorCtr="0" compatLnSpc="1">
                <a:spAutoFit/>
              </a:bodyPr>
              <a:lstStyle/>
              <a:p>
                <a:pPr marL="171450" indent="-1714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More cycle lanes on major A roads</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171450" indent="-1714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Easier access to cycle lanes particularly when crossing junctions or roundabouts </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171450" indent="-1714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More ‘complete’ cycle lanes – i.e. ones that don’t stop half way down a road or half way around a roundabout  </a:t>
                </a:r>
              </a:p>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rPr>
                  <a:t> </a:t>
                </a:r>
              </a:p>
            </p:txBody>
          </p:sp>
        </p:grpSp>
        <p:grpSp>
          <p:nvGrpSpPr>
            <p:cNvPr id="10" name="Group 16"/>
            <p:cNvGrpSpPr/>
            <p:nvPr/>
          </p:nvGrpSpPr>
          <p:grpSpPr>
            <a:xfrm>
              <a:off x="532226" y="3506230"/>
              <a:ext cx="5644910" cy="1508101"/>
              <a:chOff x="532226" y="3506230"/>
              <a:chExt cx="5644910" cy="1508101"/>
            </a:xfrm>
          </p:grpSpPr>
          <p:sp>
            <p:nvSpPr>
              <p:cNvPr id="11" name="Rectangle 17"/>
              <p:cNvSpPr/>
              <p:nvPr/>
            </p:nvSpPr>
            <p:spPr>
              <a:xfrm>
                <a:off x="532226" y="3588197"/>
                <a:ext cx="1198083" cy="1224134"/>
              </a:xfrm>
              <a:prstGeom prst="rect">
                <a:avLst/>
              </a:prstGeom>
              <a:solidFill>
                <a:srgbClr val="AAE6E1"/>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kern="0">
                  <a:solidFill>
                    <a:srgbClr val="FFFFFF"/>
                  </a:solidFill>
                  <a:latin typeface="Calibri Light"/>
                  <a:ea typeface="ＭＳ Ｐゴシック"/>
                </a:endParaRPr>
              </a:p>
            </p:txBody>
          </p:sp>
          <p:sp>
            <p:nvSpPr>
              <p:cNvPr id="12" name="TextBox 18"/>
              <p:cNvSpPr txBox="1"/>
              <p:nvPr/>
            </p:nvSpPr>
            <p:spPr>
              <a:xfrm>
                <a:off x="2047487" y="3506230"/>
                <a:ext cx="4129649" cy="1508101"/>
              </a:xfrm>
              <a:prstGeom prst="rect">
                <a:avLst/>
              </a:prstGeom>
              <a:noFill/>
              <a:ln cap="flat">
                <a:noFill/>
              </a:ln>
            </p:spPr>
            <p:txBody>
              <a:bodyPr vert="horz" wrap="square" lIns="0" tIns="0" rIns="0" bIns="0" anchor="t" anchorCtr="0" compatLnSpc="1">
                <a:spAutoFit/>
              </a:bodyPr>
              <a:lstStyle/>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Better road / cycle lane surfaces with less potholes  </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Less litter on roads and cycle lanes </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More consideration about how road surface maintenance impacts them, for instance in the winter gritted roads often results in punctured tyres </a:t>
                </a:r>
                <a:endParaRPr lang="en-GB" sz="1600" kern="0">
                  <a:solidFill>
                    <a:srgbClr val="333A3E"/>
                  </a:solidFill>
                  <a:latin typeface="Calibri Light"/>
                  <a:ea typeface="ＭＳ Ｐゴシック"/>
                </a:endParaRPr>
              </a:p>
            </p:txBody>
          </p:sp>
        </p:grpSp>
      </p:grpSp>
      <p:pic>
        <p:nvPicPr>
          <p:cNvPr id="13" name="Picture 21"/>
          <p:cNvPicPr>
            <a:picLocks noChangeAspect="1"/>
          </p:cNvPicPr>
          <p:nvPr/>
        </p:nvPicPr>
        <p:blipFill>
          <a:blip r:embed="rId2"/>
          <a:stretch>
            <a:fillRect/>
          </a:stretch>
        </p:blipFill>
        <p:spPr>
          <a:xfrm>
            <a:off x="676253" y="1763264"/>
            <a:ext cx="844869" cy="844869"/>
          </a:xfrm>
          <a:prstGeom prst="rect">
            <a:avLst/>
          </a:prstGeom>
          <a:noFill/>
          <a:ln cap="flat">
            <a:noFill/>
          </a:ln>
        </p:spPr>
      </p:pic>
      <p:pic>
        <p:nvPicPr>
          <p:cNvPr id="14" name="Picture 22"/>
          <p:cNvPicPr>
            <a:picLocks noChangeAspect="1"/>
          </p:cNvPicPr>
          <p:nvPr/>
        </p:nvPicPr>
        <p:blipFill>
          <a:blip r:embed="rId3"/>
          <a:stretch>
            <a:fillRect/>
          </a:stretch>
        </p:blipFill>
        <p:spPr>
          <a:xfrm rot="10799991" flipH="1">
            <a:off x="758613" y="3826590"/>
            <a:ext cx="682480" cy="682480"/>
          </a:xfrm>
          <a:prstGeom prst="rect">
            <a:avLst/>
          </a:prstGeom>
          <a:noFill/>
          <a:ln cap="flat">
            <a:noFill/>
          </a:ln>
        </p:spPr>
      </p:pic>
      <p:sp>
        <p:nvSpPr>
          <p:cNvPr id="15" name="TextBox 23"/>
          <p:cNvSpPr txBox="1"/>
          <p:nvPr/>
        </p:nvSpPr>
        <p:spPr>
          <a:xfrm>
            <a:off x="514560" y="5402997"/>
            <a:ext cx="9043571" cy="927640"/>
          </a:xfrm>
          <a:prstGeom prst="rect">
            <a:avLst/>
          </a:prstGeom>
          <a:solidFill>
            <a:srgbClr val="335B74"/>
          </a:solid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endParaRPr lang="en-GB" sz="2400" kern="0">
              <a:solidFill>
                <a:srgbClr val="FFFFFF"/>
              </a:solidFill>
              <a:latin typeface="Calibri Light"/>
            </a:endParaRPr>
          </a:p>
          <a:p>
            <a:pPr defTabSz="457200">
              <a:defRPr sz="1800" b="0" i="0" u="none" strike="noStrike" kern="0" cap="none" spc="0" baseline="0">
                <a:solidFill>
                  <a:srgbClr val="000000"/>
                </a:solidFill>
                <a:uFillTx/>
              </a:defRPr>
            </a:pPr>
            <a:endParaRPr lang="en-GB" sz="1400" b="1" kern="0">
              <a:solidFill>
                <a:srgbClr val="FFFFFF"/>
              </a:solidFill>
              <a:latin typeface="Calibri Light"/>
            </a:endParaRPr>
          </a:p>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16" name="TextBox 25"/>
          <p:cNvSpPr txBox="1"/>
          <p:nvPr/>
        </p:nvSpPr>
        <p:spPr>
          <a:xfrm>
            <a:off x="758668" y="5683316"/>
            <a:ext cx="7938747" cy="553998"/>
          </a:xfrm>
          <a:prstGeom prst="rect">
            <a:avLst/>
          </a:prstGeom>
          <a:noFill/>
          <a:ln cap="flat">
            <a:noFill/>
          </a:ln>
        </p:spPr>
        <p:txBody>
          <a:bodyPr vert="horz" wrap="square" lIns="0" tIns="0" rIns="0" bIns="0" anchor="t" anchorCtr="0" compatLnSpc="1">
            <a:spAutoFit/>
          </a:bodyPr>
          <a:lstStyle/>
          <a:p>
            <a:pPr marL="285750" indent="-285750" defTabSz="457200">
              <a:buClr>
                <a:srgbClr val="FFFFFF"/>
              </a:buClr>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Ensure cycle lanes are properly routed </a:t>
            </a:r>
          </a:p>
          <a:p>
            <a:pPr marL="285750" indent="-285750" defTabSz="457200">
              <a:buClr>
                <a:srgbClr val="FFFFFF"/>
              </a:buClr>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Display signage specifically for cyclists if there is something on the route that will impact them i.e. recently gritted road or cycle lane ends in x miles</a:t>
            </a:r>
          </a:p>
        </p:txBody>
      </p:sp>
      <p:sp>
        <p:nvSpPr>
          <p:cNvPr id="17" name="TextBox 26"/>
          <p:cNvSpPr txBox="1"/>
          <p:nvPr/>
        </p:nvSpPr>
        <p:spPr>
          <a:xfrm>
            <a:off x="649315" y="5445800"/>
            <a:ext cx="4410361" cy="215441"/>
          </a:xfrm>
          <a:prstGeom prst="rect">
            <a:avLst/>
          </a:prstGeom>
          <a:noFill/>
          <a:ln cap="flat">
            <a:noFill/>
          </a:ln>
        </p:spPr>
        <p:txBody>
          <a:bodyPr vert="horz" wrap="squar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FFFFFF"/>
                </a:solidFill>
                <a:latin typeface="Calibri Light"/>
                <a:ea typeface="ＭＳ Ｐゴシック"/>
              </a:rPr>
              <a:t>Possible actions… </a:t>
            </a:r>
          </a:p>
        </p:txBody>
      </p:sp>
      <p:sp>
        <p:nvSpPr>
          <p:cNvPr id="18" name="Text Placeholder 5"/>
          <p:cNvSpPr txBox="1">
            <a:spLocks noGrp="1"/>
          </p:cNvSpPr>
          <p:nvPr>
            <p:ph type="body" idx="4294967295"/>
          </p:nvPr>
        </p:nvSpPr>
        <p:spPr>
          <a:xfrm>
            <a:off x="533396" y="1185446"/>
            <a:ext cx="8762996" cy="338556"/>
          </a:xfrm>
        </p:spPr>
        <p:txBody>
          <a:bodyPr>
            <a:spAutoFit/>
          </a:bodyPr>
          <a:lstStyle/>
          <a:p>
            <a:pPr lvl="0"/>
            <a:r>
              <a:rPr lang="en-GB">
                <a:solidFill>
                  <a:srgbClr val="000000"/>
                </a:solidFill>
              </a:rPr>
              <a:t>They want to see … </a:t>
            </a:r>
          </a:p>
        </p:txBody>
      </p:sp>
      <p:pic>
        <p:nvPicPr>
          <p:cNvPr id="19" name="Picture 1"/>
          <p:cNvPicPr>
            <a:picLocks noChangeAspect="1"/>
          </p:cNvPicPr>
          <p:nvPr/>
        </p:nvPicPr>
        <p:blipFill>
          <a:blip r:embed="rId4"/>
          <a:stretch>
            <a:fillRect/>
          </a:stretch>
        </p:blipFill>
        <p:spPr>
          <a:xfrm>
            <a:off x="8534150" y="34911"/>
            <a:ext cx="1190621" cy="495303"/>
          </a:xfrm>
          <a:prstGeom prst="rect">
            <a:avLst/>
          </a:prstGeom>
          <a:noFill/>
          <a:ln cap="flat">
            <a:noFill/>
          </a:ln>
        </p:spPr>
      </p:pic>
      <p:sp>
        <p:nvSpPr>
          <p:cNvPr id="20"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10</a:t>
            </a:r>
          </a:p>
        </p:txBody>
      </p:sp>
    </p:spTree>
    <p:extLst>
      <p:ext uri="{BB962C8B-B14F-4D97-AF65-F5344CB8AC3E}">
        <p14:creationId xmlns:p14="http://schemas.microsoft.com/office/powerpoint/2010/main" val="3851056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noGrp="1"/>
          </p:cNvSpPr>
          <p:nvPr>
            <p:ph type="title"/>
          </p:nvPr>
        </p:nvSpPr>
        <p:spPr/>
        <p:txBody>
          <a:bodyPr/>
          <a:lstStyle/>
          <a:p>
            <a:pPr lvl="0"/>
            <a:r>
              <a:rPr lang="en-GB">
                <a:solidFill>
                  <a:srgbClr val="404040"/>
                </a:solidFill>
              </a:rPr>
              <a:t>Using the SRN as a cyclist </a:t>
            </a:r>
          </a:p>
        </p:txBody>
      </p:sp>
      <p:sp>
        <p:nvSpPr>
          <p:cNvPr id="3" name="Slide Number Placeholder 5"/>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kern="0">
                <a:solidFill>
                  <a:srgbClr val="000000"/>
                </a:solidFill>
                <a:latin typeface="Calibri Light"/>
              </a:rPr>
              <a:t> </a:t>
            </a:r>
            <a:fld id="{D16E7A57-5255-4E10-B639-F98BD45FF42C}" type="slidenum">
              <a:rPr lang="en-US" sz="1000" kern="0" smtClean="0">
                <a:solidFill>
                  <a:srgbClr val="000000"/>
                </a:solidFill>
                <a:latin typeface="Calibri Light"/>
              </a:rPr>
              <a:pPr>
                <a:defRPr sz="1800" b="0" i="0" u="none" strike="noStrike" kern="0" cap="none" spc="0" baseline="0">
                  <a:solidFill>
                    <a:srgbClr val="000000"/>
                  </a:solidFill>
                  <a:uFillTx/>
                </a:defRPr>
              </a:pPr>
              <a:t>11</a:t>
            </a:fld>
            <a:endParaRPr lang="en-US" sz="1000" kern="0">
              <a:solidFill>
                <a:srgbClr val="000000"/>
              </a:solidFill>
              <a:latin typeface="Calibri Light"/>
            </a:endParaRPr>
          </a:p>
        </p:txBody>
      </p:sp>
      <p:sp>
        <p:nvSpPr>
          <p:cNvPr id="4" name="Text Placeholder 17"/>
          <p:cNvSpPr txBox="1"/>
          <p:nvPr/>
        </p:nvSpPr>
        <p:spPr>
          <a:xfrm>
            <a:off x="509165" y="1841501"/>
            <a:ext cx="3867765" cy="4419596"/>
          </a:xfrm>
          <a:prstGeom prst="rect">
            <a:avLst/>
          </a:prstGeom>
          <a:noFill/>
          <a:ln cap="flat">
            <a:noFill/>
          </a:ln>
        </p:spPr>
        <p:txBody>
          <a:bodyPr vert="horz" wrap="square" lIns="91440" tIns="45720" rIns="91440" bIns="45720" anchor="t" anchorCtr="0" compatLnSpc="1">
            <a:normAutofit/>
          </a:bodyPr>
          <a:lstStyle/>
          <a:p>
            <a:pPr defTabSz="457200">
              <a:spcBef>
                <a:spcPts val="600"/>
              </a:spcBef>
              <a:spcAft>
                <a:spcPts val="600"/>
              </a:spcAft>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Driving is the ‘main’ mode of transport for most respondents</a:t>
            </a:r>
          </a:p>
          <a:p>
            <a:pPr defTabSz="457200">
              <a:spcBef>
                <a:spcPts val="600"/>
              </a:spcBef>
              <a:spcAft>
                <a:spcPts val="600"/>
              </a:spcAft>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Cycling is not typically chosen for convenience and is rarely out of necessity. It is mainly:</a:t>
            </a:r>
          </a:p>
          <a:p>
            <a:pPr marL="171450" indent="-171450" defTabSz="457200">
              <a:buClr>
                <a:srgbClr val="335A75"/>
              </a:buClr>
              <a:buSzPct val="12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Used for leisure and fitness, or commuting to work </a:t>
            </a:r>
          </a:p>
          <a:p>
            <a:pPr marL="171450" indent="-171450" defTabSz="457200">
              <a:buClr>
                <a:srgbClr val="335A75"/>
              </a:buClr>
              <a:buSzPct val="12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For a few, considerations of traffic and the environment encourage them to cycle </a:t>
            </a:r>
          </a:p>
          <a:p>
            <a:pPr defTabSz="457200">
              <a:spcBef>
                <a:spcPts val="600"/>
              </a:spcBef>
              <a:spcAft>
                <a:spcPts val="600"/>
              </a:spcAft>
              <a:defRPr sz="1800" b="0" i="0" u="none" strike="noStrike" kern="0" cap="none" spc="0" baseline="0">
                <a:solidFill>
                  <a:srgbClr val="000000"/>
                </a:solidFill>
                <a:uFillTx/>
              </a:defRPr>
            </a:pPr>
            <a:endParaRPr lang="en-GB" sz="1400" kern="0">
              <a:solidFill>
                <a:srgbClr val="65757D"/>
              </a:solidFill>
              <a:latin typeface="Calibri Light"/>
              <a:ea typeface="ＭＳ Ｐゴシック"/>
              <a:cs typeface="Geneva"/>
            </a:endParaRPr>
          </a:p>
        </p:txBody>
      </p:sp>
      <p:sp>
        <p:nvSpPr>
          <p:cNvPr id="5" name="Title 15"/>
          <p:cNvSpPr txBox="1"/>
          <p:nvPr/>
        </p:nvSpPr>
        <p:spPr>
          <a:xfrm>
            <a:off x="509165" y="1351839"/>
            <a:ext cx="4737460" cy="338556"/>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262626"/>
                </a:solidFill>
                <a:latin typeface="Calibri Light"/>
                <a:ea typeface="ＭＳ Ｐゴシック"/>
                <a:cs typeface="Geneva"/>
              </a:rPr>
              <a:t>Current travel patterns</a:t>
            </a:r>
          </a:p>
        </p:txBody>
      </p:sp>
      <p:sp>
        <p:nvSpPr>
          <p:cNvPr id="6" name="Rectangle 8"/>
          <p:cNvSpPr/>
          <p:nvPr/>
        </p:nvSpPr>
        <p:spPr>
          <a:xfrm>
            <a:off x="5025012" y="1338882"/>
            <a:ext cx="4953003" cy="338556"/>
          </a:xfrm>
          <a:prstGeom prst="rect">
            <a:avLst/>
          </a:prstGeom>
          <a:noFill/>
          <a:ln cap="flat">
            <a:noFill/>
            <a:prstDash val="solid"/>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GB" sz="1600" b="1" kern="0">
                <a:solidFill>
                  <a:srgbClr val="262626"/>
                </a:solidFill>
                <a:latin typeface="Calibri Light"/>
                <a:ea typeface="ＭＳ Ｐゴシック"/>
              </a:rPr>
              <a:t>Cycling in the future</a:t>
            </a:r>
          </a:p>
        </p:txBody>
      </p:sp>
      <p:sp>
        <p:nvSpPr>
          <p:cNvPr id="7" name="TextBox 10"/>
          <p:cNvSpPr txBox="1"/>
          <p:nvPr/>
        </p:nvSpPr>
        <p:spPr>
          <a:xfrm>
            <a:off x="5097021" y="1725143"/>
            <a:ext cx="4199381" cy="4678207"/>
          </a:xfrm>
          <a:prstGeom prst="rect">
            <a:avLst/>
          </a:prstGeom>
          <a:noFill/>
          <a:ln cap="flat">
            <a:noFill/>
          </a:ln>
        </p:spPr>
        <p:txBody>
          <a:bodyPr vert="horz" wrap="square" lIns="0" tIns="0" rIns="0" bIns="0" anchor="t" anchorCtr="0" compatLnSpc="1">
            <a:spAutoFit/>
          </a:bodyPr>
          <a:lstStyle/>
          <a:p>
            <a:pPr defTabSz="457200">
              <a:defRPr sz="1800" b="0" i="0" u="none" strike="noStrike" kern="0" cap="none" spc="0" baseline="0">
                <a:solidFill>
                  <a:srgbClr val="000000"/>
                </a:solidFill>
                <a:uFillTx/>
              </a:defRPr>
            </a:pPr>
            <a:r>
              <a:rPr lang="en-GB" sz="1600" kern="0">
                <a:solidFill>
                  <a:srgbClr val="333A3E"/>
                </a:solidFill>
                <a:latin typeface="Calibri Light"/>
                <a:ea typeface="ＭＳ Ｐゴシック"/>
              </a:rPr>
              <a:t>Respondents are polarised, with some indicating that in 5 years cycling will be more common due to better provisions and others believe it will only become more dangerous</a:t>
            </a:r>
          </a:p>
          <a:p>
            <a:pPr defTabSz="457200">
              <a:defRPr sz="1800" b="0" i="0" u="none" strike="noStrike" kern="0" cap="none" spc="0" baseline="0">
                <a:solidFill>
                  <a:srgbClr val="000000"/>
                </a:solidFill>
                <a:uFillTx/>
              </a:defRPr>
            </a:pPr>
            <a:endParaRPr lang="en-GB" sz="1600"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Positive changes: </a:t>
            </a:r>
            <a:r>
              <a:rPr lang="en-GB" sz="1600" kern="0">
                <a:solidFill>
                  <a:srgbClr val="333A3E"/>
                </a:solidFill>
                <a:latin typeface="Calibri Light"/>
                <a:ea typeface="ＭＳ Ｐゴシック"/>
              </a:rPr>
              <a:t>Greater availability of cycle lanes, dedicated routes away from traffic, well maintained roads / cycle paths, more people encouraged to adopt cycling </a:t>
            </a:r>
          </a:p>
          <a:p>
            <a:pPr defTabSz="457200">
              <a:defRPr sz="1800" b="0" i="0" u="none" strike="noStrike" kern="0" cap="none" spc="0" baseline="0">
                <a:solidFill>
                  <a:srgbClr val="000000"/>
                </a:solidFill>
                <a:uFillTx/>
              </a:defRPr>
            </a:pPr>
            <a:endParaRPr lang="en-GB" sz="1600" b="1"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Don’t envisage any major changes: </a:t>
            </a:r>
            <a:r>
              <a:rPr lang="en-GB" sz="1600" kern="0">
                <a:solidFill>
                  <a:srgbClr val="333A3E"/>
                </a:solidFill>
                <a:latin typeface="Calibri Light"/>
                <a:ea typeface="ＭＳ Ｐゴシック"/>
              </a:rPr>
              <a:t>Cars will still be used for commuting and cycling will remain for recreational purposes. There is also a level of cynicism about whether changing the SRN to be more ‘cycle friendly’ is really a priority</a:t>
            </a:r>
          </a:p>
          <a:p>
            <a:pPr defTabSz="457200">
              <a:defRPr sz="1800" b="0" i="0" u="none" strike="noStrike" kern="0" cap="none" spc="0" baseline="0">
                <a:solidFill>
                  <a:srgbClr val="000000"/>
                </a:solidFill>
                <a:uFillTx/>
              </a:defRPr>
            </a:pPr>
            <a:endParaRPr lang="en-GB" sz="1600"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Negative changes: </a:t>
            </a:r>
            <a:r>
              <a:rPr lang="en-GB" sz="1600" kern="0">
                <a:solidFill>
                  <a:srgbClr val="333A3E"/>
                </a:solidFill>
                <a:latin typeface="Calibri Light"/>
                <a:ea typeface="ＭＳ Ｐゴシック"/>
              </a:rPr>
              <a:t>With a larger population there will be more cars, accidents, potholes and wear and tear along the road if not maintained </a:t>
            </a:r>
          </a:p>
        </p:txBody>
      </p:sp>
      <p:pic>
        <p:nvPicPr>
          <p:cNvPr id="8" name="Picture 8"/>
          <p:cNvPicPr>
            <a:picLocks noChangeAspect="1"/>
          </p:cNvPicPr>
          <p:nvPr/>
        </p:nvPicPr>
        <p:blipFill>
          <a:blip r:embed="rId3"/>
          <a:stretch>
            <a:fillRect/>
          </a:stretch>
        </p:blipFill>
        <p:spPr>
          <a:xfrm>
            <a:off x="509165" y="4215768"/>
            <a:ext cx="2045329" cy="2045329"/>
          </a:xfrm>
          <a:prstGeom prst="rect">
            <a:avLst/>
          </a:prstGeom>
          <a:noFill/>
          <a:ln cap="flat">
            <a:noFill/>
          </a:ln>
        </p:spPr>
      </p:pic>
      <p:pic>
        <p:nvPicPr>
          <p:cNvPr id="9" name="Picture 1"/>
          <p:cNvPicPr>
            <a:picLocks noChangeAspect="1"/>
          </p:cNvPicPr>
          <p:nvPr/>
        </p:nvPicPr>
        <p:blipFill>
          <a:blip r:embed="rId4"/>
          <a:stretch>
            <a:fillRect/>
          </a:stretch>
        </p:blipFill>
        <p:spPr>
          <a:xfrm>
            <a:off x="8534150" y="34911"/>
            <a:ext cx="1190621" cy="495303"/>
          </a:xfrm>
          <a:prstGeom prst="rect">
            <a:avLst/>
          </a:prstGeom>
          <a:noFill/>
          <a:ln cap="flat">
            <a:noFill/>
          </a:ln>
        </p:spPr>
      </p:pic>
    </p:spTree>
    <p:extLst>
      <p:ext uri="{BB962C8B-B14F-4D97-AF65-F5344CB8AC3E}">
        <p14:creationId xmlns:p14="http://schemas.microsoft.com/office/powerpoint/2010/main" val="292291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0" y="1532461"/>
            <a:ext cx="9905996" cy="4503740"/>
          </a:xfrm>
          <a:prstGeom prst="rect">
            <a:avLst/>
          </a:prstGeom>
          <a:solidFill>
            <a:srgbClr val="F2F2F2"/>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17"/>
          <p:cNvSpPr txBox="1">
            <a:spLocks noGrp="1"/>
          </p:cNvSpPr>
          <p:nvPr>
            <p:ph type="body" idx="4294967295"/>
          </p:nvPr>
        </p:nvSpPr>
        <p:spPr>
          <a:xfrm>
            <a:off x="517522" y="1601690"/>
            <a:ext cx="4075435" cy="4419596"/>
          </a:xfrm>
        </p:spPr>
        <p:txBody>
          <a:bodyPr>
            <a:noAutofit/>
          </a:bodyPr>
          <a:lstStyle/>
          <a:p>
            <a:pPr lvl="0">
              <a:spcBef>
                <a:spcPts val="1200"/>
              </a:spcBef>
              <a:spcAft>
                <a:spcPts val="1200"/>
              </a:spcAft>
            </a:pPr>
            <a:endParaRPr lang="en-GB" sz="600">
              <a:solidFill>
                <a:srgbClr val="335A75"/>
              </a:solidFill>
            </a:endParaRPr>
          </a:p>
          <a:p>
            <a:pPr lvl="0">
              <a:spcBef>
                <a:spcPts val="1200"/>
              </a:spcBef>
              <a:spcAft>
                <a:spcPts val="2400"/>
              </a:spcAft>
            </a:pPr>
            <a:r>
              <a:rPr lang="en-GB" sz="1800">
                <a:solidFill>
                  <a:srgbClr val="000000"/>
                </a:solidFill>
              </a:rPr>
              <a:t>Nearly all respondents believe that improving safety is paramount in the future and this involves car users</a:t>
            </a:r>
          </a:p>
          <a:p>
            <a:pPr lvl="0">
              <a:spcBef>
                <a:spcPts val="1200"/>
              </a:spcBef>
              <a:spcAft>
                <a:spcPts val="2400"/>
              </a:spcAft>
            </a:pPr>
            <a:r>
              <a:rPr lang="en-GB" sz="1800">
                <a:solidFill>
                  <a:srgbClr val="000000"/>
                </a:solidFill>
              </a:rPr>
              <a:t>They have realistic expectations about how infrastructure can be amended to suit the needs of non-car users</a:t>
            </a:r>
          </a:p>
          <a:p>
            <a:pPr lvl="0">
              <a:spcBef>
                <a:spcPts val="1200"/>
              </a:spcBef>
              <a:spcAft>
                <a:spcPts val="2400"/>
              </a:spcAft>
            </a:pPr>
            <a:r>
              <a:rPr lang="en-GB" sz="1800">
                <a:solidFill>
                  <a:srgbClr val="000000"/>
                </a:solidFill>
              </a:rPr>
              <a:t>They suggest education and encouraging a cycle friendly culture could help to bring about improvements </a:t>
            </a:r>
          </a:p>
        </p:txBody>
      </p:sp>
      <p:sp>
        <p:nvSpPr>
          <p:cNvPr id="4" name="Title 15"/>
          <p:cNvSpPr txBox="1">
            <a:spLocks noGrp="1"/>
          </p:cNvSpPr>
          <p:nvPr>
            <p:ph type="title"/>
          </p:nvPr>
        </p:nvSpPr>
        <p:spPr>
          <a:xfrm>
            <a:off x="517522" y="666689"/>
            <a:ext cx="8915400" cy="400114"/>
          </a:xfrm>
        </p:spPr>
        <p:txBody>
          <a:bodyPr/>
          <a:lstStyle/>
          <a:p>
            <a:pPr lvl="0"/>
            <a:r>
              <a:rPr lang="en-GB">
                <a:solidFill>
                  <a:srgbClr val="404040"/>
                </a:solidFill>
              </a:rPr>
              <a:t>Expectations of improvements</a:t>
            </a:r>
          </a:p>
        </p:txBody>
      </p:sp>
      <p:sp>
        <p:nvSpPr>
          <p:cNvPr id="5" name="TextBox 1"/>
          <p:cNvSpPr txBox="1"/>
          <p:nvPr/>
        </p:nvSpPr>
        <p:spPr>
          <a:xfrm>
            <a:off x="5794397" y="4581125"/>
            <a:ext cx="3911126" cy="1169554"/>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Greater advertisement of routes</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Cycling literature / HE to partner with local cycling groups </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Cycling proficiency sessions to build confidence </a:t>
            </a:r>
          </a:p>
        </p:txBody>
      </p:sp>
      <p:sp>
        <p:nvSpPr>
          <p:cNvPr id="6" name="Right Arrow 3"/>
          <p:cNvSpPr/>
          <p:nvPr/>
        </p:nvSpPr>
        <p:spPr>
          <a:xfrm>
            <a:off x="4953003" y="4653134"/>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7" name="TextBox 7"/>
          <p:cNvSpPr txBox="1"/>
          <p:nvPr/>
        </p:nvSpPr>
        <p:spPr>
          <a:xfrm>
            <a:off x="5794397" y="2204865"/>
            <a:ext cx="3911126" cy="1384995"/>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Measures to control speeding cars to keep number of collisions to a minimum</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Ensuring cycle routes are ‘fully complete’ e.g. do not end abruptly </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endParaRPr lang="en-GB" sz="1400" kern="0">
              <a:solidFill>
                <a:srgbClr val="000000"/>
              </a:solidFill>
              <a:latin typeface="Calibri Light"/>
              <a:ea typeface="ＭＳ Ｐゴシック"/>
              <a:cs typeface="Geneva"/>
            </a:endParaRPr>
          </a:p>
        </p:txBody>
      </p:sp>
      <p:sp>
        <p:nvSpPr>
          <p:cNvPr id="8" name="Right Arrow 8"/>
          <p:cNvSpPr/>
          <p:nvPr/>
        </p:nvSpPr>
        <p:spPr>
          <a:xfrm>
            <a:off x="4953003" y="2185013"/>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9" name="TextBox 9"/>
          <p:cNvSpPr txBox="1"/>
          <p:nvPr/>
        </p:nvSpPr>
        <p:spPr>
          <a:xfrm>
            <a:off x="5794397" y="3488371"/>
            <a:ext cx="4631207" cy="584777"/>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Clearly marked signs for all users</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More cycle lanes generally </a:t>
            </a:r>
          </a:p>
        </p:txBody>
      </p:sp>
      <p:sp>
        <p:nvSpPr>
          <p:cNvPr id="10" name="Right Arrow 10"/>
          <p:cNvSpPr/>
          <p:nvPr/>
        </p:nvSpPr>
        <p:spPr>
          <a:xfrm>
            <a:off x="4950753" y="3413628"/>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pic>
        <p:nvPicPr>
          <p:cNvPr id="11" name="Picture 1"/>
          <p:cNvPicPr>
            <a:picLocks noChangeAspect="1"/>
          </p:cNvPicPr>
          <p:nvPr/>
        </p:nvPicPr>
        <p:blipFill>
          <a:blip r:embed="rId3"/>
          <a:stretch>
            <a:fillRect/>
          </a:stretch>
        </p:blipFill>
        <p:spPr>
          <a:xfrm>
            <a:off x="8534150" y="34911"/>
            <a:ext cx="1190621" cy="495303"/>
          </a:xfrm>
          <a:prstGeom prst="rect">
            <a:avLst/>
          </a:prstGeom>
          <a:noFill/>
          <a:ln cap="flat">
            <a:noFill/>
          </a:ln>
        </p:spPr>
      </p:pic>
      <p:sp>
        <p:nvSpPr>
          <p:cNvPr id="12"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12</a:t>
            </a:r>
          </a:p>
        </p:txBody>
      </p:sp>
    </p:spTree>
    <p:extLst>
      <p:ext uri="{BB962C8B-B14F-4D97-AF65-F5344CB8AC3E}">
        <p14:creationId xmlns:p14="http://schemas.microsoft.com/office/powerpoint/2010/main" val="3920416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lstStyle/>
          <a:p>
            <a:pPr lvl="0"/>
            <a:r>
              <a:rPr lang="en-GB"/>
              <a:t>Transport Focus</a:t>
            </a:r>
          </a:p>
        </p:txBody>
      </p:sp>
      <p:sp>
        <p:nvSpPr>
          <p:cNvPr id="3" name="Text Placeholder 5"/>
          <p:cNvSpPr txBox="1">
            <a:spLocks noGrp="1"/>
          </p:cNvSpPr>
          <p:nvPr>
            <p:ph type="body" idx="4294967295"/>
          </p:nvPr>
        </p:nvSpPr>
        <p:spPr>
          <a:xfrm>
            <a:off x="535664" y="2203850"/>
            <a:ext cx="8913132" cy="615555"/>
          </a:xfrm>
        </p:spPr>
        <p:txBody>
          <a:bodyPr lIns="0" rIns="0" anchor="b">
            <a:spAutoFit/>
          </a:bodyPr>
          <a:lstStyle/>
          <a:p>
            <a:pPr marL="71999" lvl="0">
              <a:spcBef>
                <a:spcPts val="1200"/>
              </a:spcBef>
            </a:pPr>
            <a:r>
              <a:rPr lang="en-GB" sz="3400">
                <a:solidFill>
                  <a:srgbClr val="FFFFFF"/>
                </a:solidFill>
                <a:latin typeface="Georgia"/>
              </a:rPr>
              <a:t>Pedestrians </a:t>
            </a:r>
          </a:p>
        </p:txBody>
      </p:sp>
      <p:pic>
        <p:nvPicPr>
          <p:cNvPr id="4" name="Picture 6" descr="Related image"/>
          <p:cNvPicPr>
            <a:picLocks noChangeAspect="1"/>
          </p:cNvPicPr>
          <p:nvPr/>
        </p:nvPicPr>
        <p:blipFill>
          <a:blip r:embed="rId2"/>
          <a:srcRect/>
          <a:stretch>
            <a:fillRect/>
          </a:stretch>
        </p:blipFill>
        <p:spPr>
          <a:xfrm>
            <a:off x="7833317" y="5982946"/>
            <a:ext cx="1872206" cy="680953"/>
          </a:xfrm>
          <a:prstGeom prst="rect">
            <a:avLst/>
          </a:prstGeom>
          <a:noFill/>
          <a:ln cap="flat">
            <a:noFill/>
          </a:ln>
        </p:spPr>
      </p:pic>
    </p:spTree>
    <p:extLst>
      <p:ext uri="{BB962C8B-B14F-4D97-AF65-F5344CB8AC3E}">
        <p14:creationId xmlns:p14="http://schemas.microsoft.com/office/powerpoint/2010/main" val="39777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23"/>
          <p:cNvSpPr/>
          <p:nvPr/>
        </p:nvSpPr>
        <p:spPr>
          <a:xfrm rot="5400013">
            <a:off x="-637990" y="3537525"/>
            <a:ext cx="3469434" cy="223707"/>
          </a:xfrm>
          <a:custGeom>
            <a:avLst>
              <a:gd name="f0" fmla="val 2090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Slide Number Placeholder 1"/>
          <p:cNvSpPr txBox="1"/>
          <p:nvPr/>
        </p:nvSpPr>
        <p:spPr>
          <a:xfrm>
            <a:off x="9296403" y="6400800"/>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kern="0">
                <a:solidFill>
                  <a:srgbClr val="000000"/>
                </a:solidFill>
                <a:latin typeface="Calibri Light"/>
              </a:rPr>
              <a:t> </a:t>
            </a:r>
            <a:fld id="{9C5952B3-2905-432F-940A-F727AF180E03}" type="slidenum">
              <a:rPr lang="en-US" sz="1000" kern="0" smtClean="0">
                <a:solidFill>
                  <a:srgbClr val="000000"/>
                </a:solidFill>
                <a:latin typeface="Calibri Light"/>
              </a:rPr>
              <a:pPr>
                <a:defRPr sz="1800" b="0" i="0" u="none" strike="noStrike" kern="0" cap="none" spc="0" baseline="0">
                  <a:solidFill>
                    <a:srgbClr val="000000"/>
                  </a:solidFill>
                  <a:uFillTx/>
                </a:defRPr>
              </a:pPr>
              <a:t>14</a:t>
            </a:fld>
            <a:endParaRPr lang="en-US" sz="1000" kern="0">
              <a:solidFill>
                <a:srgbClr val="000000"/>
              </a:solidFill>
              <a:latin typeface="Calibri Light"/>
            </a:endParaRPr>
          </a:p>
        </p:txBody>
      </p:sp>
      <p:sp>
        <p:nvSpPr>
          <p:cNvPr id="4" name="Title 4"/>
          <p:cNvSpPr txBox="1">
            <a:spLocks noGrp="1"/>
          </p:cNvSpPr>
          <p:nvPr>
            <p:ph type="title"/>
          </p:nvPr>
        </p:nvSpPr>
        <p:spPr>
          <a:xfrm>
            <a:off x="514560" y="341665"/>
            <a:ext cx="8781842" cy="707882"/>
          </a:xfrm>
        </p:spPr>
        <p:txBody>
          <a:bodyPr/>
          <a:lstStyle/>
          <a:p>
            <a:pPr lvl="0"/>
            <a:r>
              <a:rPr lang="en-GB">
                <a:solidFill>
                  <a:srgbClr val="404040"/>
                </a:solidFill>
              </a:rPr>
              <a:t>Pedestrians care most about their own personal safety and pavement surfaces  </a:t>
            </a:r>
          </a:p>
        </p:txBody>
      </p:sp>
      <p:sp>
        <p:nvSpPr>
          <p:cNvPr id="5" name="Rounded Rectangular Callout 9"/>
          <p:cNvSpPr/>
          <p:nvPr/>
        </p:nvSpPr>
        <p:spPr>
          <a:xfrm>
            <a:off x="6116659" y="1882530"/>
            <a:ext cx="3179734" cy="853153"/>
          </a:xfrm>
          <a:custGeom>
            <a:avLst>
              <a:gd name="f0" fmla="val 2696"/>
              <a:gd name="f1" fmla="val 2393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3172" cap="flat">
            <a:solidFill>
              <a:srgbClr val="A1ACB2"/>
            </a:solidFill>
            <a:prstDash val="solid"/>
            <a:miter/>
          </a:ln>
        </p:spPr>
        <p:txBody>
          <a:bodyPr vert="horz" wrap="square" lIns="91440" tIns="45720" rIns="91440" bIns="45720" anchor="ctr" anchorCtr="1" compatLnSpc="1">
            <a:noAutofit/>
          </a:bodyPr>
          <a:lstStyle/>
          <a:p>
            <a:pPr>
              <a:defRPr sz="1800" b="0" i="0" u="none" strike="noStrike" kern="0" cap="none" spc="0" baseline="0">
                <a:solidFill>
                  <a:srgbClr val="000000"/>
                </a:solidFill>
                <a:uFillTx/>
              </a:defRPr>
            </a:pPr>
            <a:r>
              <a:rPr lang="en-GB" sz="1050" i="1">
                <a:solidFill>
                  <a:srgbClr val="000000"/>
                </a:solidFill>
              </a:rPr>
              <a:t>“It's quite busy. My kids are getting older now so it's much easier, and with buggies and things, it's always a bit of a nuisance, but it's fine, it just gets a bit overgrown”</a:t>
            </a:r>
          </a:p>
        </p:txBody>
      </p:sp>
      <p:sp>
        <p:nvSpPr>
          <p:cNvPr id="6" name="Rounded Rectangular Callout 10"/>
          <p:cNvSpPr/>
          <p:nvPr/>
        </p:nvSpPr>
        <p:spPr>
          <a:xfrm>
            <a:off x="6177128" y="3040444"/>
            <a:ext cx="3119265" cy="777175"/>
          </a:xfrm>
          <a:custGeom>
            <a:avLst>
              <a:gd name="f0" fmla="val 2696"/>
              <a:gd name="f1" fmla="val 2393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3172" cap="flat">
            <a:solidFill>
              <a:srgbClr val="A1ACB2"/>
            </a:solidFill>
            <a:prstDash val="solid"/>
            <a:miter/>
          </a:ln>
        </p:spPr>
        <p:txBody>
          <a:bodyPr vert="horz" wrap="square" lIns="91440" tIns="45720" rIns="91440" bIns="45720" anchor="ctr" anchorCtr="1" compatLnSpc="1">
            <a:noAutofit/>
          </a:bodyPr>
          <a:lstStyle/>
          <a:p>
            <a:pPr>
              <a:defRPr sz="1800" b="0" i="0" u="none" strike="noStrike" kern="0" cap="none" spc="0" baseline="0">
                <a:solidFill>
                  <a:srgbClr val="000000"/>
                </a:solidFill>
                <a:uFillTx/>
              </a:defRPr>
            </a:pPr>
            <a:r>
              <a:rPr lang="en-GB" sz="1050" i="1">
                <a:solidFill>
                  <a:srgbClr val="000000"/>
                </a:solidFill>
              </a:rPr>
              <a:t>“It's a very busy roundabout. Imagine if I was walking, maybe myself and my husband would do it, but I just wouldn't take my kids on there. I don't think it's safe enough, really.”</a:t>
            </a:r>
          </a:p>
        </p:txBody>
      </p:sp>
      <p:sp>
        <p:nvSpPr>
          <p:cNvPr id="7" name="Rounded Rectangular Callout 11"/>
          <p:cNvSpPr/>
          <p:nvPr/>
        </p:nvSpPr>
        <p:spPr>
          <a:xfrm>
            <a:off x="5967712" y="4077236"/>
            <a:ext cx="3598575" cy="853153"/>
          </a:xfrm>
          <a:custGeom>
            <a:avLst>
              <a:gd name="f0" fmla="val 2696"/>
              <a:gd name="f1" fmla="val 2393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3172" cap="flat">
            <a:solidFill>
              <a:srgbClr val="A1ACB2"/>
            </a:solidFill>
            <a:prstDash val="solid"/>
            <a:miter/>
          </a:ln>
        </p:spPr>
        <p:txBody>
          <a:bodyPr vert="horz" wrap="square" lIns="91440" tIns="45720" rIns="91440" bIns="45720" anchor="ctr" anchorCtr="1" compatLnSpc="1">
            <a:noAutofit/>
          </a:bodyPr>
          <a:lstStyle/>
          <a:p>
            <a:pPr>
              <a:defRPr sz="1800" b="0" i="0" u="none" strike="noStrike" kern="0" cap="none" spc="0" baseline="0">
                <a:solidFill>
                  <a:srgbClr val="000000"/>
                </a:solidFill>
                <a:uFillTx/>
              </a:defRPr>
            </a:pPr>
            <a:r>
              <a:rPr lang="en-GB" sz="1050" i="1">
                <a:solidFill>
                  <a:srgbClr val="000000"/>
                </a:solidFill>
              </a:rPr>
              <a:t>“You are somewhere where there's relatively few people and just to know, if there's someone around, and you know where they are, in comparison to me. Not in a paranoid kind of way, but in a safety conscious way”</a:t>
            </a:r>
          </a:p>
        </p:txBody>
      </p:sp>
      <p:grpSp>
        <p:nvGrpSpPr>
          <p:cNvPr id="8" name="Group 14"/>
          <p:cNvGrpSpPr/>
          <p:nvPr/>
        </p:nvGrpSpPr>
        <p:grpSpPr>
          <a:xfrm>
            <a:off x="514560" y="1818503"/>
            <a:ext cx="5147194" cy="2210654"/>
            <a:chOff x="514560" y="1818503"/>
            <a:chExt cx="5147194" cy="2210654"/>
          </a:xfrm>
        </p:grpSpPr>
        <p:sp>
          <p:nvSpPr>
            <p:cNvPr id="9" name="TextBox 13"/>
            <p:cNvSpPr txBox="1"/>
            <p:nvPr/>
          </p:nvSpPr>
          <p:spPr>
            <a:xfrm>
              <a:off x="1974436" y="1874721"/>
              <a:ext cx="3687318" cy="2154436"/>
            </a:xfrm>
            <a:prstGeom prst="rect">
              <a:avLst/>
            </a:prstGeom>
            <a:noFill/>
            <a:ln cap="flat">
              <a:noFill/>
            </a:ln>
          </p:spPr>
          <p:txBody>
            <a:bodyPr vert="horz" wrap="square" lIns="0" tIns="0" rIns="0" bIns="0" anchor="t" anchorCtr="0" compatLnSpc="1">
              <a:spAutoFit/>
            </a:bodyPr>
            <a:lstStyle/>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Higher barriers between them and traffic, on both roads and bridges </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Crossing points that prioritise their safety i.e. pelican and zebra crossings where possible</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Non slip surfaces for bad weather</a:t>
              </a: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Awareness of ‘isolated’ areas where crime has become a problem </a:t>
              </a:r>
            </a:p>
          </p:txBody>
        </p:sp>
        <p:sp>
          <p:nvSpPr>
            <p:cNvPr id="10" name="Rectangle 8"/>
            <p:cNvSpPr/>
            <p:nvPr/>
          </p:nvSpPr>
          <p:spPr>
            <a:xfrm>
              <a:off x="514560" y="1818503"/>
              <a:ext cx="1198083" cy="1577513"/>
            </a:xfrm>
            <a:prstGeom prst="rect">
              <a:avLst/>
            </a:prstGeom>
            <a:solidFill>
              <a:srgbClr val="D2F2E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sz="1600" kern="0">
                <a:solidFill>
                  <a:srgbClr val="FFFFFF"/>
                </a:solidFill>
                <a:latin typeface="Calibri Light"/>
                <a:ea typeface="ＭＳ Ｐゴシック"/>
              </a:endParaRPr>
            </a:p>
          </p:txBody>
        </p:sp>
      </p:grpSp>
      <p:grpSp>
        <p:nvGrpSpPr>
          <p:cNvPr id="11" name="Group 18"/>
          <p:cNvGrpSpPr/>
          <p:nvPr/>
        </p:nvGrpSpPr>
        <p:grpSpPr>
          <a:xfrm>
            <a:off x="514560" y="3787444"/>
            <a:ext cx="5146472" cy="1251924"/>
            <a:chOff x="514560" y="3787444"/>
            <a:chExt cx="5146472" cy="1251924"/>
          </a:xfrm>
        </p:grpSpPr>
        <p:sp>
          <p:nvSpPr>
            <p:cNvPr id="12" name="Rectangle 16"/>
            <p:cNvSpPr/>
            <p:nvPr/>
          </p:nvSpPr>
          <p:spPr>
            <a:xfrm>
              <a:off x="514560" y="3787444"/>
              <a:ext cx="1198083" cy="1224134"/>
            </a:xfrm>
            <a:prstGeom prst="rect">
              <a:avLst/>
            </a:prstGeom>
            <a:solidFill>
              <a:srgbClr val="AAE6E1"/>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sz="1600" kern="0">
                <a:solidFill>
                  <a:srgbClr val="FFFFFF"/>
                </a:solidFill>
                <a:latin typeface="Calibri Light"/>
                <a:ea typeface="ＭＳ Ｐゴシック"/>
              </a:endParaRPr>
            </a:p>
          </p:txBody>
        </p:sp>
        <p:sp>
          <p:nvSpPr>
            <p:cNvPr id="13" name="TextBox 17"/>
            <p:cNvSpPr txBox="1"/>
            <p:nvPr/>
          </p:nvSpPr>
          <p:spPr>
            <a:xfrm>
              <a:off x="1973714" y="3962150"/>
              <a:ext cx="3687318" cy="1077218"/>
            </a:xfrm>
            <a:prstGeom prst="rect">
              <a:avLst/>
            </a:prstGeom>
            <a:noFill/>
            <a:ln cap="flat">
              <a:noFill/>
            </a:ln>
          </p:spPr>
          <p:txBody>
            <a:bodyPr vert="horz" wrap="square" lIns="0" tIns="0" rIns="0" bIns="0" anchor="t" anchorCtr="0" compatLnSpc="1">
              <a:spAutoFit/>
            </a:bodyPr>
            <a:lstStyle/>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dirty="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dirty="0">
                  <a:solidFill>
                    <a:srgbClr val="333A3E"/>
                  </a:solidFill>
                  <a:latin typeface="Calibri Light"/>
                  <a:ea typeface="ＭＳ Ｐゴシック"/>
                </a:rPr>
                <a:t>Wider pavements</a:t>
              </a:r>
            </a:p>
            <a:p>
              <a:pPr defTabSz="457200">
                <a:defRPr sz="1800" b="0" i="0" u="none" strike="noStrike" kern="0" cap="none" spc="0" baseline="0">
                  <a:solidFill>
                    <a:srgbClr val="000000"/>
                  </a:solidFill>
                  <a:uFillTx/>
                </a:defRPr>
              </a:pPr>
              <a:endParaRPr lang="en-GB" sz="1400" kern="0" dirty="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dirty="0">
                  <a:solidFill>
                    <a:srgbClr val="333A3E"/>
                  </a:solidFill>
                  <a:latin typeface="Calibri Light"/>
                  <a:ea typeface="ＭＳ Ｐゴシック"/>
                </a:rPr>
                <a:t>Paving to be maintained regularly e.g. even surfaces and no overgrown vegetation  </a:t>
              </a:r>
            </a:p>
          </p:txBody>
        </p:sp>
      </p:grpSp>
      <p:pic>
        <p:nvPicPr>
          <p:cNvPr id="14" name="Picture 21"/>
          <p:cNvPicPr>
            <a:picLocks noChangeAspect="1"/>
          </p:cNvPicPr>
          <p:nvPr/>
        </p:nvPicPr>
        <p:blipFill>
          <a:blip r:embed="rId2"/>
          <a:stretch>
            <a:fillRect/>
          </a:stretch>
        </p:blipFill>
        <p:spPr>
          <a:xfrm rot="10799991" flipH="1">
            <a:off x="758613" y="4005007"/>
            <a:ext cx="682480" cy="682480"/>
          </a:xfrm>
          <a:prstGeom prst="rect">
            <a:avLst/>
          </a:prstGeom>
          <a:noFill/>
          <a:ln cap="flat">
            <a:noFill/>
          </a:ln>
        </p:spPr>
      </p:pic>
      <p:sp>
        <p:nvSpPr>
          <p:cNvPr id="15" name="TextBox 24"/>
          <p:cNvSpPr txBox="1"/>
          <p:nvPr/>
        </p:nvSpPr>
        <p:spPr>
          <a:xfrm>
            <a:off x="514560" y="5402997"/>
            <a:ext cx="9051727" cy="864098"/>
          </a:xfrm>
          <a:prstGeom prst="rect">
            <a:avLst/>
          </a:prstGeom>
          <a:solidFill>
            <a:srgbClr val="335B74"/>
          </a:solid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endParaRPr lang="en-GB" sz="2400" kern="0">
              <a:solidFill>
                <a:srgbClr val="FFFFFF"/>
              </a:solidFill>
              <a:latin typeface="Calibri Light"/>
            </a:endParaRPr>
          </a:p>
          <a:p>
            <a:pPr defTabSz="457200">
              <a:defRPr sz="1800" b="0" i="0" u="none" strike="noStrike" kern="0" cap="none" spc="0" baseline="0">
                <a:solidFill>
                  <a:srgbClr val="000000"/>
                </a:solidFill>
                <a:uFillTx/>
              </a:defRPr>
            </a:pPr>
            <a:endParaRPr lang="en-GB" sz="1400" b="1" kern="0">
              <a:solidFill>
                <a:srgbClr val="FFFFFF"/>
              </a:solidFill>
              <a:latin typeface="Calibri Light"/>
            </a:endParaRPr>
          </a:p>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16" name="TextBox 25"/>
          <p:cNvSpPr txBox="1"/>
          <p:nvPr/>
        </p:nvSpPr>
        <p:spPr>
          <a:xfrm>
            <a:off x="758668" y="5677985"/>
            <a:ext cx="6570594" cy="769440"/>
          </a:xfrm>
          <a:prstGeom prst="rect">
            <a:avLst/>
          </a:prstGeom>
          <a:noFill/>
          <a:ln cap="flat">
            <a:noFill/>
          </a:ln>
        </p:spPr>
        <p:txBody>
          <a:bodyPr vert="horz" wrap="square" lIns="0" tIns="0" rIns="0" bIns="0" anchor="t" anchorCtr="0" compatLnSpc="1">
            <a:spAutoFit/>
          </a:bodyPr>
          <a:lstStyle/>
          <a:p>
            <a:pPr marL="285750" indent="-285750" defTabSz="457200">
              <a:buClr>
                <a:srgbClr val="FFFFFF"/>
              </a:buClr>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In areas with high pedestrian volume prioritise their safety over vehicles needs  </a:t>
            </a:r>
          </a:p>
          <a:p>
            <a:pPr marL="285750" indent="-285750" defTabSz="457200">
              <a:buClr>
                <a:srgbClr val="FFFFFF"/>
              </a:buClr>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Ensure pavements are maintained </a:t>
            </a:r>
          </a:p>
          <a:p>
            <a:pPr marL="285750" indent="-285750" defTabSz="457200">
              <a:buClr>
                <a:srgbClr val="FFFFFF"/>
              </a:buClr>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Ensure isolated areas are ‘open’ and well lit </a:t>
            </a:r>
          </a:p>
          <a:p>
            <a:pPr defTabSz="457200">
              <a:defRPr sz="1800" b="0" i="0" u="none" strike="noStrike" kern="0" cap="none" spc="0" baseline="0">
                <a:solidFill>
                  <a:srgbClr val="000000"/>
                </a:solidFill>
                <a:uFillTx/>
              </a:defRPr>
            </a:pPr>
            <a:endParaRPr lang="en-GB" sz="1400" kern="0">
              <a:solidFill>
                <a:srgbClr val="FFFFFF"/>
              </a:solidFill>
              <a:latin typeface="Calibri Light"/>
              <a:ea typeface="ＭＳ Ｐゴシック"/>
            </a:endParaRPr>
          </a:p>
        </p:txBody>
      </p:sp>
      <p:sp>
        <p:nvSpPr>
          <p:cNvPr id="17" name="TextBox 26"/>
          <p:cNvSpPr txBox="1"/>
          <p:nvPr/>
        </p:nvSpPr>
        <p:spPr>
          <a:xfrm>
            <a:off x="662089" y="5443642"/>
            <a:ext cx="4410361" cy="215441"/>
          </a:xfrm>
          <a:prstGeom prst="rect">
            <a:avLst/>
          </a:prstGeom>
          <a:noFill/>
          <a:ln cap="flat">
            <a:noFill/>
          </a:ln>
        </p:spPr>
        <p:txBody>
          <a:bodyPr vert="horz" wrap="squar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FFFFFF"/>
                </a:solidFill>
                <a:latin typeface="Calibri Light"/>
                <a:ea typeface="ＭＳ Ｐゴシック"/>
              </a:rPr>
              <a:t>Possible actions… </a:t>
            </a:r>
          </a:p>
        </p:txBody>
      </p:sp>
      <p:pic>
        <p:nvPicPr>
          <p:cNvPr id="18" name="Picture 20"/>
          <p:cNvPicPr>
            <a:picLocks noChangeAspect="1"/>
          </p:cNvPicPr>
          <p:nvPr/>
        </p:nvPicPr>
        <p:blipFill>
          <a:blip r:embed="rId3"/>
          <a:stretch>
            <a:fillRect/>
          </a:stretch>
        </p:blipFill>
        <p:spPr>
          <a:xfrm>
            <a:off x="681767" y="2136184"/>
            <a:ext cx="889939" cy="889939"/>
          </a:xfrm>
          <a:prstGeom prst="rect">
            <a:avLst/>
          </a:prstGeom>
          <a:noFill/>
          <a:ln cap="flat">
            <a:noFill/>
          </a:ln>
        </p:spPr>
      </p:pic>
      <p:sp>
        <p:nvSpPr>
          <p:cNvPr id="19" name="Text Placeholder 5"/>
          <p:cNvSpPr txBox="1">
            <a:spLocks noGrp="1"/>
          </p:cNvSpPr>
          <p:nvPr>
            <p:ph type="body" idx="4294967295"/>
          </p:nvPr>
        </p:nvSpPr>
        <p:spPr>
          <a:xfrm>
            <a:off x="533396" y="1185446"/>
            <a:ext cx="8762996" cy="369335"/>
          </a:xfrm>
        </p:spPr>
        <p:txBody>
          <a:bodyPr>
            <a:spAutoFit/>
          </a:bodyPr>
          <a:lstStyle/>
          <a:p>
            <a:pPr lvl="0"/>
            <a:r>
              <a:rPr lang="en-GB" sz="1800">
                <a:solidFill>
                  <a:srgbClr val="000000"/>
                </a:solidFill>
              </a:rPr>
              <a:t>They want to see … </a:t>
            </a:r>
          </a:p>
        </p:txBody>
      </p:sp>
      <p:pic>
        <p:nvPicPr>
          <p:cNvPr id="20" name="Picture 2"/>
          <p:cNvPicPr>
            <a:picLocks noChangeAspect="1"/>
          </p:cNvPicPr>
          <p:nvPr/>
        </p:nvPicPr>
        <p:blipFill>
          <a:blip r:embed="rId4"/>
          <a:stretch>
            <a:fillRect/>
          </a:stretch>
        </p:blipFill>
        <p:spPr>
          <a:xfrm>
            <a:off x="8339135" y="87572"/>
            <a:ext cx="1428750" cy="428625"/>
          </a:xfrm>
          <a:prstGeom prst="rect">
            <a:avLst/>
          </a:prstGeom>
          <a:noFill/>
          <a:ln cap="flat">
            <a:noFill/>
          </a:ln>
        </p:spPr>
      </p:pic>
    </p:spTree>
    <p:extLst>
      <p:ext uri="{BB962C8B-B14F-4D97-AF65-F5344CB8AC3E}">
        <p14:creationId xmlns:p14="http://schemas.microsoft.com/office/powerpoint/2010/main" val="3959380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noGrp="1"/>
          </p:cNvSpPr>
          <p:nvPr>
            <p:ph type="title"/>
          </p:nvPr>
        </p:nvSpPr>
        <p:spPr/>
        <p:txBody>
          <a:bodyPr/>
          <a:lstStyle/>
          <a:p>
            <a:pPr lvl="0"/>
            <a:r>
              <a:rPr lang="en-GB">
                <a:solidFill>
                  <a:srgbClr val="404040"/>
                </a:solidFill>
              </a:rPr>
              <a:t>Using the SRN as a pedestrian</a:t>
            </a:r>
          </a:p>
        </p:txBody>
      </p:sp>
      <p:sp>
        <p:nvSpPr>
          <p:cNvPr id="3" name="Slide Number Placeholder 5"/>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kern="0">
                <a:solidFill>
                  <a:srgbClr val="000000"/>
                </a:solidFill>
                <a:latin typeface="Calibri Light"/>
              </a:rPr>
              <a:t> </a:t>
            </a:r>
            <a:fld id="{B256A620-8895-4F0B-AE37-6A4721D3DE16}" type="slidenum">
              <a:rPr lang="en-US" sz="1000" kern="0" smtClean="0">
                <a:solidFill>
                  <a:srgbClr val="000000"/>
                </a:solidFill>
                <a:latin typeface="Calibri Light"/>
              </a:rPr>
              <a:pPr>
                <a:defRPr sz="1800" b="0" i="0" u="none" strike="noStrike" kern="0" cap="none" spc="0" baseline="0">
                  <a:solidFill>
                    <a:srgbClr val="000000"/>
                  </a:solidFill>
                  <a:uFillTx/>
                </a:defRPr>
              </a:pPr>
              <a:t>15</a:t>
            </a:fld>
            <a:endParaRPr lang="en-US" sz="1000" kern="0">
              <a:solidFill>
                <a:srgbClr val="000000"/>
              </a:solidFill>
              <a:latin typeface="Calibri Light"/>
            </a:endParaRPr>
          </a:p>
        </p:txBody>
      </p:sp>
      <p:sp>
        <p:nvSpPr>
          <p:cNvPr id="4" name="Text Placeholder 17"/>
          <p:cNvSpPr txBox="1"/>
          <p:nvPr/>
        </p:nvSpPr>
        <p:spPr>
          <a:xfrm>
            <a:off x="509165" y="1841501"/>
            <a:ext cx="3867765" cy="4419596"/>
          </a:xfrm>
          <a:prstGeom prst="rect">
            <a:avLst/>
          </a:prstGeom>
          <a:noFill/>
          <a:ln cap="flat">
            <a:noFill/>
          </a:ln>
        </p:spPr>
        <p:txBody>
          <a:bodyPr vert="horz" wrap="square" lIns="91440" tIns="45720" rIns="91440" bIns="45720" anchor="t" anchorCtr="0" compatLnSpc="1">
            <a:normAutofit/>
          </a:bodyPr>
          <a:lstStyle/>
          <a:p>
            <a:pPr defTabSz="457200">
              <a:spcBef>
                <a:spcPts val="600"/>
              </a:spcBef>
              <a:spcAft>
                <a:spcPts val="600"/>
              </a:spcAft>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Driving is the ‘main’ mode of transport for most respondents</a:t>
            </a:r>
          </a:p>
          <a:p>
            <a:pPr defTabSz="457200">
              <a:spcBef>
                <a:spcPts val="600"/>
              </a:spcBef>
              <a:spcAft>
                <a:spcPts val="600"/>
              </a:spcAft>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Walking is not typically chosen for convenience but more often chosen for:</a:t>
            </a:r>
          </a:p>
          <a:p>
            <a:pPr marL="171450" indent="-171450" defTabSz="457200">
              <a:buClr>
                <a:srgbClr val="335A75"/>
              </a:buClr>
              <a:buSzPct val="12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Enjoyment – e.g. going on a walk for the sake of it with family and friends </a:t>
            </a:r>
          </a:p>
          <a:p>
            <a:pPr marL="171450" indent="-171450" defTabSz="457200">
              <a:buClr>
                <a:srgbClr val="335A75"/>
              </a:buClr>
              <a:buSzPct val="120000"/>
              <a:buFont typeface="Arial" pitchFamily="34"/>
              <a:buChar char="•"/>
              <a:defRPr sz="1800" b="0" i="0" u="none" strike="noStrike" kern="0" cap="none" spc="0" baseline="0">
                <a:solidFill>
                  <a:srgbClr val="000000"/>
                </a:solidFill>
                <a:uFillTx/>
              </a:defRPr>
            </a:pPr>
            <a:endParaRPr lang="en-GB" sz="1600" kern="0">
              <a:solidFill>
                <a:srgbClr val="333A3E"/>
              </a:solidFill>
              <a:latin typeface="Calibri Light"/>
              <a:ea typeface="ＭＳ Ｐゴシック"/>
              <a:cs typeface="Geneva"/>
            </a:endParaRPr>
          </a:p>
          <a:p>
            <a:pPr marL="171450" indent="-171450" defTabSz="457200">
              <a:buClr>
                <a:srgbClr val="335A75"/>
              </a:buClr>
              <a:buSzPct val="12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Efficiency – e.g. when a journey would be quicker to walk rather than drive </a:t>
            </a:r>
          </a:p>
          <a:p>
            <a:pPr defTabSz="457200">
              <a:spcBef>
                <a:spcPts val="600"/>
              </a:spcBef>
              <a:spcAft>
                <a:spcPts val="600"/>
              </a:spcAft>
              <a:defRPr sz="1800" b="0" i="0" u="none" strike="noStrike" kern="0" cap="none" spc="0" baseline="0">
                <a:solidFill>
                  <a:srgbClr val="000000"/>
                </a:solidFill>
                <a:uFillTx/>
              </a:defRPr>
            </a:pPr>
            <a:endParaRPr lang="en-GB" sz="1400" kern="0">
              <a:solidFill>
                <a:srgbClr val="65757D"/>
              </a:solidFill>
              <a:latin typeface="Calibri Light"/>
              <a:ea typeface="ＭＳ Ｐゴシック"/>
              <a:cs typeface="Geneva"/>
            </a:endParaRPr>
          </a:p>
        </p:txBody>
      </p:sp>
      <p:sp>
        <p:nvSpPr>
          <p:cNvPr id="5" name="Title 15"/>
          <p:cNvSpPr txBox="1"/>
          <p:nvPr/>
        </p:nvSpPr>
        <p:spPr>
          <a:xfrm>
            <a:off x="509165" y="1351839"/>
            <a:ext cx="4737460" cy="338556"/>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262626"/>
                </a:solidFill>
                <a:latin typeface="Calibri Light"/>
                <a:ea typeface="ＭＳ Ｐゴシック"/>
                <a:cs typeface="Geneva"/>
              </a:rPr>
              <a:t>Current travel patterns</a:t>
            </a:r>
          </a:p>
        </p:txBody>
      </p:sp>
      <p:sp>
        <p:nvSpPr>
          <p:cNvPr id="6" name="Rectangle 8"/>
          <p:cNvSpPr/>
          <p:nvPr/>
        </p:nvSpPr>
        <p:spPr>
          <a:xfrm>
            <a:off x="5025012" y="1338882"/>
            <a:ext cx="4953003" cy="338556"/>
          </a:xfrm>
          <a:prstGeom prst="rect">
            <a:avLst/>
          </a:prstGeom>
          <a:noFill/>
          <a:ln cap="flat">
            <a:noFill/>
            <a:prstDash val="solid"/>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GB" sz="1600" b="1" kern="0">
                <a:solidFill>
                  <a:srgbClr val="262626"/>
                </a:solidFill>
                <a:latin typeface="Calibri Light"/>
                <a:ea typeface="ＭＳ Ｐゴシック"/>
              </a:rPr>
              <a:t>Walking in the future</a:t>
            </a:r>
          </a:p>
        </p:txBody>
      </p:sp>
      <p:sp>
        <p:nvSpPr>
          <p:cNvPr id="7" name="TextBox 10"/>
          <p:cNvSpPr txBox="1"/>
          <p:nvPr/>
        </p:nvSpPr>
        <p:spPr>
          <a:xfrm>
            <a:off x="5097011" y="1854357"/>
            <a:ext cx="4199381" cy="4678207"/>
          </a:xfrm>
          <a:prstGeom prst="rect">
            <a:avLst/>
          </a:prstGeom>
          <a:noFill/>
          <a:ln cap="flat">
            <a:noFill/>
          </a:ln>
        </p:spPr>
        <p:txBody>
          <a:bodyPr vert="horz" wrap="square" lIns="0" tIns="0" rIns="0" bIns="0" anchor="t" anchorCtr="0" compatLnSpc="1">
            <a:spAutoFit/>
          </a:bodyPr>
          <a:lstStyle/>
          <a:p>
            <a:pPr defTabSz="457200">
              <a:defRPr sz="1800" b="0" i="0" u="none" strike="noStrike" kern="0" cap="none" spc="0" baseline="0">
                <a:solidFill>
                  <a:srgbClr val="000000"/>
                </a:solidFill>
                <a:uFillTx/>
              </a:defRPr>
            </a:pPr>
            <a:r>
              <a:rPr lang="en-GB" sz="1600" kern="0">
                <a:solidFill>
                  <a:srgbClr val="333A3E"/>
                </a:solidFill>
                <a:latin typeface="Calibri Light"/>
                <a:ea typeface="ＭＳ Ｐゴシック"/>
              </a:rPr>
              <a:t>Respondents are polarised with some indicating that in 5 years walking will be more common due to better provisions and others believe there will be little change </a:t>
            </a:r>
          </a:p>
          <a:p>
            <a:pPr defTabSz="457200">
              <a:defRPr sz="1800" b="0" i="0" u="none" strike="noStrike" kern="0" cap="none" spc="0" baseline="0">
                <a:solidFill>
                  <a:srgbClr val="000000"/>
                </a:solidFill>
                <a:uFillTx/>
              </a:defRPr>
            </a:pPr>
            <a:endParaRPr lang="en-GB" sz="1600"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Positive changes: </a:t>
            </a:r>
            <a:r>
              <a:rPr lang="en-GB" sz="1600" kern="0">
                <a:solidFill>
                  <a:srgbClr val="333A3E"/>
                </a:solidFill>
                <a:latin typeface="Calibri Light"/>
                <a:ea typeface="ＭＳ Ｐゴシック"/>
              </a:rPr>
              <a:t>Greater availability of pathways, safer routes around major infrastructure such as roundabouts, well maintained, people feel safer</a:t>
            </a:r>
          </a:p>
          <a:p>
            <a:pPr defTabSz="457200">
              <a:defRPr sz="1800" b="0" i="0" u="none" strike="noStrike" kern="0" cap="none" spc="0" baseline="0">
                <a:solidFill>
                  <a:srgbClr val="000000"/>
                </a:solidFill>
                <a:uFillTx/>
              </a:defRPr>
            </a:pPr>
            <a:endParaRPr lang="en-GB" sz="1600" b="1"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Don’t envisage any major changes: </a:t>
            </a:r>
            <a:r>
              <a:rPr lang="en-GB" sz="1600" kern="0">
                <a:solidFill>
                  <a:srgbClr val="333A3E"/>
                </a:solidFill>
                <a:latin typeface="Calibri Light"/>
                <a:ea typeface="ＭＳ Ｐゴシック"/>
              </a:rPr>
              <a:t>Cars will still be the main mode of transport for the majority. There is also a level of cynicism about how much of a priority changing the SRN to be more user friendly for walkers is</a:t>
            </a:r>
          </a:p>
          <a:p>
            <a:pPr defTabSz="457200">
              <a:defRPr sz="1800" b="0" i="0" u="none" strike="noStrike" kern="0" cap="none" spc="0" baseline="0">
                <a:solidFill>
                  <a:srgbClr val="000000"/>
                </a:solidFill>
                <a:uFillTx/>
              </a:defRPr>
            </a:pPr>
            <a:endParaRPr lang="en-GB" sz="1600"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Negative changes: </a:t>
            </a:r>
            <a:r>
              <a:rPr lang="en-GB" sz="1600" kern="0">
                <a:solidFill>
                  <a:srgbClr val="333A3E"/>
                </a:solidFill>
                <a:latin typeface="Calibri Light"/>
                <a:ea typeface="ＭＳ Ｐゴシック"/>
              </a:rPr>
              <a:t>With increase in population there will be more cars, accidents, potholes and wear and tear along the road and it will become less safe to walk on </a:t>
            </a:r>
          </a:p>
        </p:txBody>
      </p:sp>
      <p:pic>
        <p:nvPicPr>
          <p:cNvPr id="8" name="Picture 7"/>
          <p:cNvPicPr>
            <a:picLocks noChangeAspect="1"/>
          </p:cNvPicPr>
          <p:nvPr/>
        </p:nvPicPr>
        <p:blipFill>
          <a:blip r:embed="rId3"/>
          <a:stretch>
            <a:fillRect/>
          </a:stretch>
        </p:blipFill>
        <p:spPr>
          <a:xfrm>
            <a:off x="1328284" y="4509427"/>
            <a:ext cx="1971528" cy="1893923"/>
          </a:xfrm>
          <a:prstGeom prst="rect">
            <a:avLst/>
          </a:prstGeom>
          <a:noFill/>
          <a:ln cap="flat">
            <a:noFill/>
          </a:ln>
        </p:spPr>
      </p:pic>
      <p:pic>
        <p:nvPicPr>
          <p:cNvPr id="9" name="Picture 2"/>
          <p:cNvPicPr>
            <a:picLocks noChangeAspect="1"/>
          </p:cNvPicPr>
          <p:nvPr/>
        </p:nvPicPr>
        <p:blipFill>
          <a:blip r:embed="rId4"/>
          <a:stretch>
            <a:fillRect/>
          </a:stretch>
        </p:blipFill>
        <p:spPr>
          <a:xfrm>
            <a:off x="8339135" y="87572"/>
            <a:ext cx="1428750" cy="428625"/>
          </a:xfrm>
          <a:prstGeom prst="rect">
            <a:avLst/>
          </a:prstGeom>
          <a:noFill/>
          <a:ln cap="flat">
            <a:noFill/>
          </a:ln>
        </p:spPr>
      </p:pic>
    </p:spTree>
    <p:extLst>
      <p:ext uri="{BB962C8B-B14F-4D97-AF65-F5344CB8AC3E}">
        <p14:creationId xmlns:p14="http://schemas.microsoft.com/office/powerpoint/2010/main" val="1056219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0" y="1532461"/>
            <a:ext cx="9905996" cy="4503740"/>
          </a:xfrm>
          <a:prstGeom prst="rect">
            <a:avLst/>
          </a:prstGeom>
          <a:solidFill>
            <a:srgbClr val="F2F2F2"/>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17"/>
          <p:cNvSpPr txBox="1">
            <a:spLocks noGrp="1"/>
          </p:cNvSpPr>
          <p:nvPr>
            <p:ph type="body" idx="4294967295"/>
          </p:nvPr>
        </p:nvSpPr>
        <p:spPr>
          <a:xfrm>
            <a:off x="517522" y="1601690"/>
            <a:ext cx="4075435" cy="4419596"/>
          </a:xfrm>
        </p:spPr>
        <p:txBody>
          <a:bodyPr>
            <a:noAutofit/>
          </a:bodyPr>
          <a:lstStyle/>
          <a:p>
            <a:pPr lvl="0">
              <a:spcBef>
                <a:spcPts val="1200"/>
              </a:spcBef>
              <a:spcAft>
                <a:spcPts val="1200"/>
              </a:spcAft>
            </a:pPr>
            <a:endParaRPr lang="en-GB" sz="600">
              <a:solidFill>
                <a:srgbClr val="335A75"/>
              </a:solidFill>
            </a:endParaRPr>
          </a:p>
          <a:p>
            <a:pPr lvl="0">
              <a:spcBef>
                <a:spcPts val="1200"/>
              </a:spcBef>
              <a:spcAft>
                <a:spcPts val="2400"/>
              </a:spcAft>
            </a:pPr>
            <a:r>
              <a:rPr lang="en-GB" sz="1800">
                <a:solidFill>
                  <a:srgbClr val="000000"/>
                </a:solidFill>
              </a:rPr>
              <a:t>Nearly all respondents believe that improving safety is paramount in the future and this involves car users</a:t>
            </a:r>
          </a:p>
          <a:p>
            <a:pPr lvl="0">
              <a:spcBef>
                <a:spcPts val="1200"/>
              </a:spcBef>
              <a:spcAft>
                <a:spcPts val="2400"/>
              </a:spcAft>
            </a:pPr>
            <a:r>
              <a:rPr lang="en-GB" sz="1800">
                <a:solidFill>
                  <a:srgbClr val="000000"/>
                </a:solidFill>
              </a:rPr>
              <a:t>They have realistic expectations about how infrastructure can be amended to suit the needs of non-car users</a:t>
            </a:r>
          </a:p>
          <a:p>
            <a:pPr lvl="0">
              <a:spcBef>
                <a:spcPts val="1200"/>
              </a:spcBef>
              <a:spcAft>
                <a:spcPts val="2400"/>
              </a:spcAft>
            </a:pPr>
            <a:r>
              <a:rPr lang="en-GB" sz="1800">
                <a:solidFill>
                  <a:srgbClr val="000000"/>
                </a:solidFill>
              </a:rPr>
              <a:t>They suggest education and encouraging a pedestrian friendly culture help to bring about improvements </a:t>
            </a:r>
          </a:p>
        </p:txBody>
      </p:sp>
      <p:sp>
        <p:nvSpPr>
          <p:cNvPr id="4" name="Title 15"/>
          <p:cNvSpPr txBox="1">
            <a:spLocks noGrp="1"/>
          </p:cNvSpPr>
          <p:nvPr>
            <p:ph type="title"/>
          </p:nvPr>
        </p:nvSpPr>
        <p:spPr>
          <a:xfrm>
            <a:off x="517522" y="666689"/>
            <a:ext cx="8915400" cy="400114"/>
          </a:xfrm>
        </p:spPr>
        <p:txBody>
          <a:bodyPr/>
          <a:lstStyle/>
          <a:p>
            <a:pPr lvl="0"/>
            <a:r>
              <a:rPr lang="en-GB">
                <a:solidFill>
                  <a:srgbClr val="404040"/>
                </a:solidFill>
              </a:rPr>
              <a:t>Expectations of improvements</a:t>
            </a:r>
          </a:p>
        </p:txBody>
      </p:sp>
      <p:sp>
        <p:nvSpPr>
          <p:cNvPr id="5" name="TextBox 1"/>
          <p:cNvSpPr txBox="1"/>
          <p:nvPr/>
        </p:nvSpPr>
        <p:spPr>
          <a:xfrm>
            <a:off x="5794397" y="4581125"/>
            <a:ext cx="3911126" cy="1015660"/>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Greater advertisement for and access to existing  routes</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More signage warning cars to expect pedestrians in the area </a:t>
            </a:r>
          </a:p>
        </p:txBody>
      </p:sp>
      <p:sp>
        <p:nvSpPr>
          <p:cNvPr id="6" name="Right Arrow 3"/>
          <p:cNvSpPr/>
          <p:nvPr/>
        </p:nvSpPr>
        <p:spPr>
          <a:xfrm>
            <a:off x="4953003" y="4653134"/>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7" name="TextBox 7"/>
          <p:cNvSpPr txBox="1"/>
          <p:nvPr/>
        </p:nvSpPr>
        <p:spPr>
          <a:xfrm>
            <a:off x="5794397" y="2204865"/>
            <a:ext cx="3911126" cy="1384995"/>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Measures to control speeding cars to keep number of collisions to a minimum</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More traffic light/ pedestrian  crossings on and around major infrastructure </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endParaRPr lang="en-GB" sz="1400" kern="0">
              <a:solidFill>
                <a:srgbClr val="000000"/>
              </a:solidFill>
              <a:latin typeface="Calibri Light"/>
              <a:ea typeface="ＭＳ Ｐゴシック"/>
              <a:cs typeface="Geneva"/>
            </a:endParaRPr>
          </a:p>
        </p:txBody>
      </p:sp>
      <p:sp>
        <p:nvSpPr>
          <p:cNvPr id="8" name="Right Arrow 8"/>
          <p:cNvSpPr/>
          <p:nvPr/>
        </p:nvSpPr>
        <p:spPr>
          <a:xfrm>
            <a:off x="4953003" y="2185013"/>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9" name="TextBox 9"/>
          <p:cNvSpPr txBox="1"/>
          <p:nvPr/>
        </p:nvSpPr>
        <p:spPr>
          <a:xfrm>
            <a:off x="5792312" y="3470742"/>
            <a:ext cx="4113684" cy="800218"/>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More done to increase levels of personal safety </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a:solidFill>
                  <a:srgbClr val="000000"/>
                </a:solidFill>
                <a:latin typeface="Calibri Light"/>
                <a:ea typeface="ＭＳ Ｐゴシック"/>
                <a:cs typeface="Geneva"/>
              </a:rPr>
              <a:t>More street lighting installed (especially in ‘isolated’ spots)</a:t>
            </a:r>
          </a:p>
        </p:txBody>
      </p:sp>
      <p:sp>
        <p:nvSpPr>
          <p:cNvPr id="10" name="Right Arrow 10"/>
          <p:cNvSpPr/>
          <p:nvPr/>
        </p:nvSpPr>
        <p:spPr>
          <a:xfrm>
            <a:off x="4952993" y="3470742"/>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pic>
        <p:nvPicPr>
          <p:cNvPr id="11" name="Picture 2"/>
          <p:cNvPicPr>
            <a:picLocks noChangeAspect="1"/>
          </p:cNvPicPr>
          <p:nvPr/>
        </p:nvPicPr>
        <p:blipFill>
          <a:blip r:embed="rId3"/>
          <a:stretch>
            <a:fillRect/>
          </a:stretch>
        </p:blipFill>
        <p:spPr>
          <a:xfrm>
            <a:off x="8339135" y="87572"/>
            <a:ext cx="1428750" cy="428625"/>
          </a:xfrm>
          <a:prstGeom prst="rect">
            <a:avLst/>
          </a:prstGeom>
          <a:noFill/>
          <a:ln cap="flat">
            <a:noFill/>
          </a:ln>
        </p:spPr>
      </p:pic>
      <p:sp>
        <p:nvSpPr>
          <p:cNvPr id="12"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16</a:t>
            </a:r>
          </a:p>
        </p:txBody>
      </p:sp>
    </p:spTree>
    <p:extLst>
      <p:ext uri="{BB962C8B-B14F-4D97-AF65-F5344CB8AC3E}">
        <p14:creationId xmlns:p14="http://schemas.microsoft.com/office/powerpoint/2010/main" val="4083364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lstStyle/>
          <a:p>
            <a:pPr lvl="0"/>
            <a:r>
              <a:rPr lang="en-GB"/>
              <a:t>Transport Focus</a:t>
            </a:r>
          </a:p>
        </p:txBody>
      </p:sp>
      <p:sp>
        <p:nvSpPr>
          <p:cNvPr id="3" name="Text Placeholder 5"/>
          <p:cNvSpPr txBox="1">
            <a:spLocks noGrp="1"/>
          </p:cNvSpPr>
          <p:nvPr>
            <p:ph type="body" idx="4294967295"/>
          </p:nvPr>
        </p:nvSpPr>
        <p:spPr>
          <a:xfrm>
            <a:off x="535664" y="2203850"/>
            <a:ext cx="8913132" cy="615555"/>
          </a:xfrm>
        </p:spPr>
        <p:txBody>
          <a:bodyPr lIns="0" rIns="0" anchor="b">
            <a:spAutoFit/>
          </a:bodyPr>
          <a:lstStyle/>
          <a:p>
            <a:pPr marL="71999" lvl="0">
              <a:spcBef>
                <a:spcPts val="1200"/>
              </a:spcBef>
            </a:pPr>
            <a:r>
              <a:rPr lang="en-GB" sz="3400">
                <a:solidFill>
                  <a:srgbClr val="FFFFFF"/>
                </a:solidFill>
                <a:latin typeface="Georgia"/>
              </a:rPr>
              <a:t>Equestrians </a:t>
            </a:r>
          </a:p>
        </p:txBody>
      </p:sp>
      <p:pic>
        <p:nvPicPr>
          <p:cNvPr id="4" name="Picture 6" descr="Related image"/>
          <p:cNvPicPr>
            <a:picLocks noChangeAspect="1"/>
          </p:cNvPicPr>
          <p:nvPr/>
        </p:nvPicPr>
        <p:blipFill>
          <a:blip r:embed="rId2"/>
          <a:srcRect/>
          <a:stretch>
            <a:fillRect/>
          </a:stretch>
        </p:blipFill>
        <p:spPr>
          <a:xfrm>
            <a:off x="7833317" y="5982946"/>
            <a:ext cx="1872206" cy="680953"/>
          </a:xfrm>
          <a:prstGeom prst="rect">
            <a:avLst/>
          </a:prstGeom>
          <a:noFill/>
          <a:ln cap="flat">
            <a:noFill/>
          </a:ln>
        </p:spPr>
      </p:pic>
    </p:spTree>
    <p:extLst>
      <p:ext uri="{BB962C8B-B14F-4D97-AF65-F5344CB8AC3E}">
        <p14:creationId xmlns:p14="http://schemas.microsoft.com/office/powerpoint/2010/main" val="256447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29">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solidFill>
                  <a:srgbClr val="404040"/>
                </a:solidFill>
              </a:rPr>
              <a:t>Priorities for Equestrians </a:t>
            </a:r>
          </a:p>
        </p:txBody>
      </p:sp>
      <p:sp>
        <p:nvSpPr>
          <p:cNvPr id="3" name="Text Placeholder 2"/>
          <p:cNvSpPr txBox="1">
            <a:spLocks noGrp="1"/>
          </p:cNvSpPr>
          <p:nvPr>
            <p:ph type="body" idx="4294967295"/>
          </p:nvPr>
        </p:nvSpPr>
        <p:spPr>
          <a:xfrm>
            <a:off x="533396" y="1185446"/>
            <a:ext cx="8762996" cy="610014"/>
          </a:xfrm>
        </p:spPr>
        <p:txBody>
          <a:bodyPr/>
          <a:lstStyle/>
          <a:p>
            <a:pPr lvl="0"/>
            <a:r>
              <a:rPr lang="en-GB" kern="0">
                <a:solidFill>
                  <a:srgbClr val="333A3E"/>
                </a:solidFill>
              </a:rPr>
              <a:t>Equestrians feel that they take measures to keep themselves safe but that there are a range of external influences that impact whether their ride is safe and enjoyable </a:t>
            </a:r>
          </a:p>
        </p:txBody>
      </p:sp>
      <p:grpSp>
        <p:nvGrpSpPr>
          <p:cNvPr id="4" name="Group 20"/>
          <p:cNvGrpSpPr/>
          <p:nvPr/>
        </p:nvGrpSpPr>
        <p:grpSpPr>
          <a:xfrm>
            <a:off x="312797" y="2087218"/>
            <a:ext cx="9185368" cy="4452369"/>
            <a:chOff x="312797" y="2087218"/>
            <a:chExt cx="9185368" cy="4452369"/>
          </a:xfrm>
        </p:grpSpPr>
        <p:grpSp>
          <p:nvGrpSpPr>
            <p:cNvPr id="5" name="Group 7"/>
            <p:cNvGrpSpPr/>
            <p:nvPr/>
          </p:nvGrpSpPr>
          <p:grpSpPr>
            <a:xfrm>
              <a:off x="472251" y="2087218"/>
              <a:ext cx="8708324" cy="1659837"/>
              <a:chOff x="472251" y="2087218"/>
              <a:chExt cx="8708324" cy="1659837"/>
            </a:xfrm>
          </p:grpSpPr>
          <p:sp>
            <p:nvSpPr>
              <p:cNvPr id="6" name="Oval 3"/>
              <p:cNvSpPr/>
              <p:nvPr/>
            </p:nvSpPr>
            <p:spPr>
              <a:xfrm>
                <a:off x="472251" y="2087218"/>
                <a:ext cx="1659837" cy="16598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FFFFFF"/>
                  </a:solidFill>
                  <a:uFillTx/>
                  <a:latin typeface="Calibri"/>
                </a:endParaRPr>
              </a:p>
            </p:txBody>
          </p:sp>
          <p:sp>
            <p:nvSpPr>
              <p:cNvPr id="7" name="Oval 4"/>
              <p:cNvSpPr/>
              <p:nvPr/>
            </p:nvSpPr>
            <p:spPr>
              <a:xfrm>
                <a:off x="2821746" y="2087218"/>
                <a:ext cx="1659837" cy="16598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B9BD5"/>
              </a:solidFill>
              <a:ln w="12701" cap="flat">
                <a:solidFill>
                  <a:srgbClr val="5B9BD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8" name="Oval 5"/>
              <p:cNvSpPr/>
              <p:nvPr/>
            </p:nvSpPr>
            <p:spPr>
              <a:xfrm>
                <a:off x="5171242" y="2087218"/>
                <a:ext cx="1659837" cy="16598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9" name="Oval 6"/>
              <p:cNvSpPr/>
              <p:nvPr/>
            </p:nvSpPr>
            <p:spPr>
              <a:xfrm>
                <a:off x="7520738" y="2087218"/>
                <a:ext cx="1659837" cy="16598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B9BD5"/>
              </a:solidFill>
              <a:ln w="12701" cap="flat">
                <a:solidFill>
                  <a:srgbClr val="5B9BD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grpSp>
        <p:sp>
          <p:nvSpPr>
            <p:cNvPr id="10" name="Rectangle 8"/>
            <p:cNvSpPr/>
            <p:nvPr/>
          </p:nvSpPr>
          <p:spPr>
            <a:xfrm>
              <a:off x="500350" y="2593969"/>
              <a:ext cx="1631728" cy="646334"/>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Sensory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Considerations </a:t>
              </a:r>
            </a:p>
          </p:txBody>
        </p:sp>
        <p:sp>
          <p:nvSpPr>
            <p:cNvPr id="11" name="Rectangle 9"/>
            <p:cNvSpPr/>
            <p:nvPr/>
          </p:nvSpPr>
          <p:spPr>
            <a:xfrm>
              <a:off x="2841863" y="2593969"/>
              <a:ext cx="1619612" cy="646334"/>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Understanding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from drivers </a:t>
              </a:r>
            </a:p>
          </p:txBody>
        </p:sp>
        <p:sp>
          <p:nvSpPr>
            <p:cNvPr id="12" name="Rectangle 10"/>
            <p:cNvSpPr/>
            <p:nvPr/>
          </p:nvSpPr>
          <p:spPr>
            <a:xfrm>
              <a:off x="5481114" y="2597426"/>
              <a:ext cx="1040093" cy="646334"/>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Personal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Space</a:t>
              </a:r>
            </a:p>
          </p:txBody>
        </p:sp>
        <p:sp>
          <p:nvSpPr>
            <p:cNvPr id="13" name="Rectangle 11"/>
            <p:cNvSpPr/>
            <p:nvPr/>
          </p:nvSpPr>
          <p:spPr>
            <a:xfrm>
              <a:off x="7586886" y="2690210"/>
              <a:ext cx="1527532" cy="646334"/>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Infrastructure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requirement </a:t>
              </a:r>
            </a:p>
          </p:txBody>
        </p:sp>
        <p:sp>
          <p:nvSpPr>
            <p:cNvPr id="14" name="TextBox 12"/>
            <p:cNvSpPr txBox="1"/>
            <p:nvPr/>
          </p:nvSpPr>
          <p:spPr>
            <a:xfrm>
              <a:off x="312797" y="3846542"/>
              <a:ext cx="1978734" cy="249299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0" i="0" u="none" strike="noStrike" kern="1200" cap="none" spc="0" baseline="0">
                  <a:solidFill>
                    <a:srgbClr val="000000"/>
                  </a:solidFill>
                  <a:uFillTx/>
                  <a:latin typeface="Calibri"/>
                </a:rPr>
                <a:t>Horses react to the environment that they are in and many equestrians explained that ‘sensory overload’ can cause problems when using the SRN e.g. the view of the traffic below a bridge compounded by the noise levels. They would suggest using material to ‘block’ the view where possible</a:t>
              </a:r>
            </a:p>
          </p:txBody>
        </p:sp>
        <p:sp>
          <p:nvSpPr>
            <p:cNvPr id="15" name="TextBox 13"/>
            <p:cNvSpPr txBox="1"/>
            <p:nvPr/>
          </p:nvSpPr>
          <p:spPr>
            <a:xfrm>
              <a:off x="2698412" y="3846542"/>
              <a:ext cx="1906496" cy="269304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rPr>
                <a:t>Equestrians need drivers not only to understand how to react to them on the roads but also to realise the real danger drivers are in if an incident was to occur e.g. a collision with an equestrian wont only damage the rider and animal but is also likely to damage their vehicle/ themselves </a:t>
              </a:r>
            </a:p>
          </p:txBody>
        </p:sp>
        <p:sp>
          <p:nvSpPr>
            <p:cNvPr id="16" name="TextBox 14"/>
            <p:cNvSpPr txBox="1"/>
            <p:nvPr/>
          </p:nvSpPr>
          <p:spPr>
            <a:xfrm>
              <a:off x="5069049" y="3846542"/>
              <a:ext cx="1864205" cy="249299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rPr>
                <a:t>Equestrians need a considerable amount of space to manoeuvre on the SRN in case their horse reacts unpredictably, and if it’s not provided they will go to lengths to obtain it e.g. riding two horse together in the centre of the road or having cars trail them to halt traffic </a:t>
              </a:r>
            </a:p>
          </p:txBody>
        </p:sp>
        <p:sp>
          <p:nvSpPr>
            <p:cNvPr id="17" name="TextBox 15"/>
            <p:cNvSpPr txBox="1"/>
            <p:nvPr/>
          </p:nvSpPr>
          <p:spPr>
            <a:xfrm>
              <a:off x="7203140" y="3846542"/>
              <a:ext cx="2295025" cy="269304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rPr>
                <a:t>Height of parapets and crossing lights is a major concern for equestrians as they are considerably higher than cyclists or pedestrians when using bridges over the SRN or automated crossings. When confronted with infrastructure that is not designed with their needs in mind they have to dismount the horse – which isn’t an easy task</a:t>
              </a:r>
            </a:p>
          </p:txBody>
        </p:sp>
        <p:pic>
          <p:nvPicPr>
            <p:cNvPr id="18" name="Picture 16"/>
            <p:cNvPicPr>
              <a:picLocks noChangeAspect="1"/>
            </p:cNvPicPr>
            <p:nvPr/>
          </p:nvPicPr>
          <p:blipFill>
            <a:blip r:embed="rId2"/>
            <a:stretch>
              <a:fillRect/>
            </a:stretch>
          </p:blipFill>
          <p:spPr>
            <a:xfrm>
              <a:off x="5747150" y="2205971"/>
              <a:ext cx="508004" cy="508004"/>
            </a:xfrm>
            <a:prstGeom prst="rect">
              <a:avLst/>
            </a:prstGeom>
            <a:noFill/>
            <a:ln cap="flat">
              <a:noFill/>
            </a:ln>
          </p:spPr>
        </p:pic>
        <p:pic>
          <p:nvPicPr>
            <p:cNvPr id="19" name="Picture 17"/>
            <p:cNvPicPr>
              <a:picLocks noChangeAspect="1"/>
            </p:cNvPicPr>
            <p:nvPr/>
          </p:nvPicPr>
          <p:blipFill>
            <a:blip r:embed="rId3"/>
            <a:stretch>
              <a:fillRect/>
            </a:stretch>
          </p:blipFill>
          <p:spPr>
            <a:xfrm>
              <a:off x="1143713" y="2275539"/>
              <a:ext cx="345003" cy="345003"/>
            </a:xfrm>
            <a:prstGeom prst="rect">
              <a:avLst/>
            </a:prstGeom>
            <a:noFill/>
            <a:ln cap="flat">
              <a:noFill/>
            </a:ln>
          </p:spPr>
        </p:pic>
        <p:pic>
          <p:nvPicPr>
            <p:cNvPr id="20" name="Picture 18"/>
            <p:cNvPicPr>
              <a:picLocks noChangeAspect="1"/>
            </p:cNvPicPr>
            <p:nvPr/>
          </p:nvPicPr>
          <p:blipFill>
            <a:blip r:embed="rId4"/>
            <a:stretch>
              <a:fillRect/>
            </a:stretch>
          </p:blipFill>
          <p:spPr>
            <a:xfrm>
              <a:off x="3282028" y="2090345"/>
              <a:ext cx="739255" cy="739255"/>
            </a:xfrm>
            <a:prstGeom prst="rect">
              <a:avLst/>
            </a:prstGeom>
            <a:noFill/>
            <a:ln cap="flat">
              <a:noFill/>
            </a:ln>
          </p:spPr>
        </p:pic>
        <p:pic>
          <p:nvPicPr>
            <p:cNvPr id="21" name="Picture 19"/>
            <p:cNvPicPr>
              <a:picLocks noChangeAspect="1"/>
            </p:cNvPicPr>
            <p:nvPr/>
          </p:nvPicPr>
          <p:blipFill>
            <a:blip r:embed="rId5"/>
            <a:stretch>
              <a:fillRect/>
            </a:stretch>
          </p:blipFill>
          <p:spPr>
            <a:xfrm>
              <a:off x="8109703" y="2147761"/>
              <a:ext cx="481907" cy="481907"/>
            </a:xfrm>
            <a:prstGeom prst="rect">
              <a:avLst/>
            </a:prstGeom>
            <a:noFill/>
            <a:ln cap="flat">
              <a:noFill/>
            </a:ln>
          </p:spPr>
        </p:pic>
      </p:grpSp>
      <p:sp>
        <p:nvSpPr>
          <p:cNvPr id="22"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23"/>
          <p:cNvSpPr/>
          <p:nvPr/>
        </p:nvSpPr>
        <p:spPr>
          <a:xfrm rot="5400013">
            <a:off x="-87787" y="3498691"/>
            <a:ext cx="2362553" cy="230053"/>
          </a:xfrm>
          <a:custGeom>
            <a:avLst>
              <a:gd name="f0" fmla="val 2054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Slide Number Placeholder 1"/>
          <p:cNvSpPr txBox="1"/>
          <p:nvPr/>
        </p:nvSpPr>
        <p:spPr>
          <a:xfrm>
            <a:off x="9296403" y="6400800"/>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kern="0">
                <a:solidFill>
                  <a:srgbClr val="000000"/>
                </a:solidFill>
                <a:latin typeface="Calibri Light"/>
              </a:rPr>
              <a:t> </a:t>
            </a:r>
            <a:fld id="{215E313F-6778-41AC-BC8F-DB7D811109C3}" type="slidenum">
              <a:rPr lang="en-US" sz="1000" kern="0" smtClean="0">
                <a:solidFill>
                  <a:srgbClr val="000000"/>
                </a:solidFill>
                <a:latin typeface="Calibri Light"/>
              </a:rPr>
              <a:pPr>
                <a:defRPr sz="1800" b="0" i="0" u="none" strike="noStrike" kern="0" cap="none" spc="0" baseline="0">
                  <a:solidFill>
                    <a:srgbClr val="000000"/>
                  </a:solidFill>
                  <a:uFillTx/>
                </a:defRPr>
              </a:pPr>
              <a:t>19</a:t>
            </a:fld>
            <a:endParaRPr lang="en-US" sz="1000" kern="0">
              <a:solidFill>
                <a:srgbClr val="000000"/>
              </a:solidFill>
              <a:latin typeface="Calibri Light"/>
            </a:endParaRPr>
          </a:p>
        </p:txBody>
      </p:sp>
      <p:sp>
        <p:nvSpPr>
          <p:cNvPr id="4" name="Title 4"/>
          <p:cNvSpPr txBox="1">
            <a:spLocks noGrp="1"/>
          </p:cNvSpPr>
          <p:nvPr>
            <p:ph type="title"/>
          </p:nvPr>
        </p:nvSpPr>
        <p:spPr>
          <a:xfrm>
            <a:off x="514560" y="341665"/>
            <a:ext cx="8110846" cy="707882"/>
          </a:xfrm>
        </p:spPr>
        <p:txBody>
          <a:bodyPr/>
          <a:lstStyle/>
          <a:p>
            <a:pPr lvl="0"/>
            <a:r>
              <a:rPr lang="en-GB">
                <a:solidFill>
                  <a:srgbClr val="404040"/>
                </a:solidFill>
              </a:rPr>
              <a:t>Equestrians would like other SRN users to be made more aware of their presence </a:t>
            </a:r>
          </a:p>
        </p:txBody>
      </p:sp>
      <p:sp>
        <p:nvSpPr>
          <p:cNvPr id="5" name="Rounded Rectangular Callout 10"/>
          <p:cNvSpPr/>
          <p:nvPr/>
        </p:nvSpPr>
        <p:spPr>
          <a:xfrm>
            <a:off x="5942420" y="1654442"/>
            <a:ext cx="3189125" cy="1020141"/>
          </a:xfrm>
          <a:custGeom>
            <a:avLst>
              <a:gd name="f0" fmla="val 2696"/>
              <a:gd name="f1" fmla="val 2393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3172" cap="flat">
            <a:solidFill>
              <a:srgbClr val="A1ACB2"/>
            </a:solidFill>
            <a:prstDash val="solid"/>
            <a:miter/>
          </a:ln>
        </p:spPr>
        <p:txBody>
          <a:bodyPr vert="horz" wrap="square" lIns="91440" tIns="45720" rIns="91440" bIns="45720" anchor="ctr" anchorCtr="1" compatLnSpc="1">
            <a:noAutofit/>
          </a:bodyPr>
          <a:lstStyle/>
          <a:p>
            <a:pPr>
              <a:defRPr sz="1800" b="0" i="0" u="none" strike="noStrike" kern="0" cap="none" spc="0" baseline="0">
                <a:solidFill>
                  <a:srgbClr val="000000"/>
                </a:solidFill>
                <a:uFillTx/>
              </a:defRPr>
            </a:pPr>
            <a:r>
              <a:rPr lang="en-GB" sz="1050" i="1" kern="0">
                <a:solidFill>
                  <a:srgbClr val="000000"/>
                </a:solidFill>
              </a:rPr>
              <a:t>“Most of them are all right with the actual traffic, it's more if a dog jumps into the hedge and then they jump into the road in front of that vehicle that's going too fast, that's so dangerous, like that's the end of all of you pretty much”</a:t>
            </a:r>
          </a:p>
        </p:txBody>
      </p:sp>
      <p:sp>
        <p:nvSpPr>
          <p:cNvPr id="6" name="Rounded Rectangular Callout 11"/>
          <p:cNvSpPr/>
          <p:nvPr/>
        </p:nvSpPr>
        <p:spPr>
          <a:xfrm>
            <a:off x="6061447" y="3196815"/>
            <a:ext cx="2975256" cy="1453164"/>
          </a:xfrm>
          <a:custGeom>
            <a:avLst>
              <a:gd name="f0" fmla="val 2696"/>
              <a:gd name="f1" fmla="val 2393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3172" cap="flat">
            <a:solidFill>
              <a:srgbClr val="A1ACB2"/>
            </a:solidFill>
            <a:prstDash val="solid"/>
            <a:miter/>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r>
              <a:rPr lang="en-GB" sz="1050" i="1" kern="0">
                <a:solidFill>
                  <a:srgbClr val="000000"/>
                </a:solidFill>
              </a:rPr>
              <a:t>“I know when I did my HGV they asked, 'As a horse rider, how would you like us to train?' It's very, it's difficult, you have to just know that horses are unpredictable, they're all different, look at the rider, see what they're communicating to you, do you need to slow down, do you need to move wider, do you need to wait?”</a:t>
            </a:r>
            <a:endParaRPr lang="en-GB" sz="1050" i="1" kern="0">
              <a:solidFill>
                <a:srgbClr val="000000"/>
              </a:solidFill>
              <a:latin typeface="Calibri Light"/>
              <a:ea typeface="ＭＳ Ｐゴシック"/>
            </a:endParaRPr>
          </a:p>
        </p:txBody>
      </p:sp>
      <p:grpSp>
        <p:nvGrpSpPr>
          <p:cNvPr id="7" name="Group 15"/>
          <p:cNvGrpSpPr/>
          <p:nvPr/>
        </p:nvGrpSpPr>
        <p:grpSpPr>
          <a:xfrm>
            <a:off x="514560" y="1661044"/>
            <a:ext cx="4944014" cy="4524314"/>
            <a:chOff x="514560" y="1661044"/>
            <a:chExt cx="4944014" cy="4524314"/>
          </a:xfrm>
        </p:grpSpPr>
        <p:sp>
          <p:nvSpPr>
            <p:cNvPr id="8" name="Rectangle 19"/>
            <p:cNvSpPr/>
            <p:nvPr/>
          </p:nvSpPr>
          <p:spPr>
            <a:xfrm>
              <a:off x="514560" y="1728563"/>
              <a:ext cx="1198083" cy="1224134"/>
            </a:xfrm>
            <a:prstGeom prst="rect">
              <a:avLst/>
            </a:prstGeom>
            <a:solidFill>
              <a:srgbClr val="D2F2E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kern="0">
                <a:solidFill>
                  <a:srgbClr val="FFFFFF"/>
                </a:solidFill>
                <a:latin typeface="Calibri Light"/>
                <a:ea typeface="ＭＳ Ｐゴシック"/>
              </a:endParaRPr>
            </a:p>
          </p:txBody>
        </p:sp>
        <p:sp>
          <p:nvSpPr>
            <p:cNvPr id="9" name="TextBox 20"/>
            <p:cNvSpPr txBox="1"/>
            <p:nvPr/>
          </p:nvSpPr>
          <p:spPr>
            <a:xfrm>
              <a:off x="2051392" y="1661044"/>
              <a:ext cx="3407182" cy="4524314"/>
            </a:xfrm>
            <a:prstGeom prst="rect">
              <a:avLst/>
            </a:prstGeom>
            <a:noFill/>
            <a:ln cap="flat">
              <a:noFill/>
            </a:ln>
          </p:spPr>
          <p:txBody>
            <a:bodyPr vert="horz" wrap="square" lIns="0" tIns="0" rIns="0" bIns="0" anchor="t" anchorCtr="0" compatLnSpc="1">
              <a:spAutoFit/>
            </a:bodyPr>
            <a:lstStyle/>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Dedicated ‘bridleways’ on routes, exclusively for their use </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Drivers and other SRN users to be more aware of the needs and experiences of equestrians </a:t>
              </a:r>
            </a:p>
            <a:p>
              <a:pPr defTabSz="457200">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Crossing points designed with their needs in mind </a:t>
              </a: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Efforts to be focused on areas where the SRN intersects with a known bridleway </a:t>
              </a: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r>
                <a:rPr lang="en-GB" sz="1400" kern="0">
                  <a:solidFill>
                    <a:srgbClr val="333A3E"/>
                  </a:solidFill>
                  <a:latin typeface="Calibri Light"/>
                  <a:ea typeface="ＭＳ Ｐゴシック"/>
                </a:rPr>
                <a:t>Partnerships with local groups to help build more bridleways/equestrian friendly routes </a:t>
              </a: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a:p>
              <a:pPr marL="285750" indent="-285750" defTabSz="457200">
                <a:buClr>
                  <a:srgbClr val="000000"/>
                </a:buClr>
                <a:buSzPct val="100000"/>
                <a:buFont typeface="Arial" pitchFamily="34"/>
                <a:buChar char="•"/>
                <a:defRPr sz="1800" b="0" i="0" u="none" strike="noStrike" kern="0" cap="none" spc="0" baseline="0">
                  <a:solidFill>
                    <a:srgbClr val="000000"/>
                  </a:solidFill>
                  <a:uFillTx/>
                </a:defRPr>
              </a:pPr>
              <a:endParaRPr lang="en-GB" sz="1400" kern="0">
                <a:solidFill>
                  <a:srgbClr val="333A3E"/>
                </a:solidFill>
                <a:latin typeface="Calibri Light"/>
                <a:ea typeface="ＭＳ Ｐゴシック"/>
              </a:endParaRPr>
            </a:p>
          </p:txBody>
        </p:sp>
      </p:grpSp>
      <p:pic>
        <p:nvPicPr>
          <p:cNvPr id="10" name="Picture 21"/>
          <p:cNvPicPr>
            <a:picLocks noChangeAspect="1"/>
          </p:cNvPicPr>
          <p:nvPr/>
        </p:nvPicPr>
        <p:blipFill>
          <a:blip r:embed="rId2"/>
          <a:stretch>
            <a:fillRect/>
          </a:stretch>
        </p:blipFill>
        <p:spPr>
          <a:xfrm>
            <a:off x="637062" y="1823487"/>
            <a:ext cx="912982" cy="912982"/>
          </a:xfrm>
          <a:prstGeom prst="rect">
            <a:avLst/>
          </a:prstGeom>
          <a:noFill/>
          <a:ln cap="flat">
            <a:noFill/>
          </a:ln>
        </p:spPr>
      </p:pic>
      <p:sp>
        <p:nvSpPr>
          <p:cNvPr id="11" name="TextBox 24"/>
          <p:cNvSpPr txBox="1"/>
          <p:nvPr/>
        </p:nvSpPr>
        <p:spPr>
          <a:xfrm>
            <a:off x="514560" y="5099965"/>
            <a:ext cx="8686909" cy="1075206"/>
          </a:xfrm>
          <a:prstGeom prst="rect">
            <a:avLst/>
          </a:prstGeom>
          <a:solidFill>
            <a:srgbClr val="335B74"/>
          </a:solid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endParaRPr lang="en-GB" sz="2400" kern="0">
              <a:solidFill>
                <a:srgbClr val="FFFFFF"/>
              </a:solidFill>
              <a:latin typeface="Calibri Light"/>
            </a:endParaRPr>
          </a:p>
          <a:p>
            <a:pPr defTabSz="457200">
              <a:defRPr sz="1800" b="0" i="0" u="none" strike="noStrike" kern="0" cap="none" spc="0" baseline="0">
                <a:solidFill>
                  <a:srgbClr val="000000"/>
                </a:solidFill>
                <a:uFillTx/>
              </a:defRPr>
            </a:pPr>
            <a:endParaRPr lang="en-GB" sz="1400" b="1" kern="0">
              <a:solidFill>
                <a:srgbClr val="FFFFFF"/>
              </a:solidFill>
              <a:latin typeface="Calibri Light"/>
            </a:endParaRPr>
          </a:p>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12" name="TextBox 25"/>
          <p:cNvSpPr txBox="1"/>
          <p:nvPr/>
        </p:nvSpPr>
        <p:spPr>
          <a:xfrm>
            <a:off x="758668" y="5508519"/>
            <a:ext cx="8010756" cy="584777"/>
          </a:xfrm>
          <a:prstGeom prst="rect">
            <a:avLst/>
          </a:prstGeom>
          <a:noFill/>
          <a:ln cap="flat">
            <a:noFill/>
          </a:ln>
        </p:spPr>
        <p:txBody>
          <a:bodyPr vert="horz" wrap="square" lIns="0" tIns="0" rIns="0" bIns="0" anchor="t" anchorCtr="0" compatLnSpc="1">
            <a:spAutoFit/>
          </a:bodyPr>
          <a:lstStyle/>
          <a:p>
            <a:pPr marL="285750" indent="-285750" defTabSz="457200">
              <a:buClr>
                <a:srgbClr val="FFFFFF"/>
              </a:buClr>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Educate SRN users on how to treat an equestrian on the SRN i.e. correct way to overtake, speed guidelines etc. </a:t>
            </a:r>
          </a:p>
          <a:p>
            <a:pPr marL="285750" indent="-285750" defTabSz="457200">
              <a:buClr>
                <a:srgbClr val="FFFFFF"/>
              </a:buClr>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Ensure crossings in areas with a high population of equestrians have crossings where the operation button is ‘high up’</a:t>
            </a:r>
          </a:p>
          <a:p>
            <a:pPr defTabSz="457200">
              <a:defRPr sz="1800" b="0" i="0" u="none" strike="noStrike" kern="0" cap="none" spc="0" baseline="0">
                <a:solidFill>
                  <a:srgbClr val="000000"/>
                </a:solidFill>
                <a:uFillTx/>
              </a:defRPr>
            </a:pPr>
            <a:endParaRPr lang="en-GB" sz="1400" kern="0">
              <a:solidFill>
                <a:srgbClr val="FFFFFF"/>
              </a:solidFill>
              <a:latin typeface="Calibri Light"/>
              <a:ea typeface="ＭＳ Ｐゴシック"/>
            </a:endParaRPr>
          </a:p>
        </p:txBody>
      </p:sp>
      <p:sp>
        <p:nvSpPr>
          <p:cNvPr id="13" name="TextBox 26"/>
          <p:cNvSpPr txBox="1"/>
          <p:nvPr/>
        </p:nvSpPr>
        <p:spPr>
          <a:xfrm>
            <a:off x="662089" y="5140619"/>
            <a:ext cx="4410361" cy="215441"/>
          </a:xfrm>
          <a:prstGeom prst="rect">
            <a:avLst/>
          </a:prstGeom>
          <a:noFill/>
          <a:ln cap="flat">
            <a:noFill/>
          </a:ln>
        </p:spPr>
        <p:txBody>
          <a:bodyPr vert="horz" wrap="squar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FFFFFF"/>
                </a:solidFill>
                <a:latin typeface="Calibri Light"/>
                <a:ea typeface="ＭＳ Ｐゴシック"/>
              </a:rPr>
              <a:t>Possible actions… </a:t>
            </a:r>
          </a:p>
        </p:txBody>
      </p:sp>
      <p:sp>
        <p:nvSpPr>
          <p:cNvPr id="14" name="Text Placeholder 5"/>
          <p:cNvSpPr txBox="1">
            <a:spLocks noGrp="1"/>
          </p:cNvSpPr>
          <p:nvPr>
            <p:ph type="body" idx="4294967295"/>
          </p:nvPr>
        </p:nvSpPr>
        <p:spPr>
          <a:xfrm>
            <a:off x="533396" y="1185446"/>
            <a:ext cx="8762996" cy="338556"/>
          </a:xfrm>
        </p:spPr>
        <p:txBody>
          <a:bodyPr>
            <a:spAutoFit/>
          </a:bodyPr>
          <a:lstStyle/>
          <a:p>
            <a:pPr lvl="0"/>
            <a:r>
              <a:rPr lang="en-GB">
                <a:solidFill>
                  <a:srgbClr val="000000"/>
                </a:solidFill>
              </a:rPr>
              <a:t>They want to see … </a:t>
            </a:r>
          </a:p>
        </p:txBody>
      </p:sp>
      <p:pic>
        <p:nvPicPr>
          <p:cNvPr id="15" name="Picture 2"/>
          <p:cNvPicPr>
            <a:picLocks noChangeAspect="1"/>
          </p:cNvPicPr>
          <p:nvPr/>
        </p:nvPicPr>
        <p:blipFill>
          <a:blip r:embed="rId3"/>
          <a:stretch>
            <a:fillRect/>
          </a:stretch>
        </p:blipFill>
        <p:spPr>
          <a:xfrm>
            <a:off x="8269943" y="152604"/>
            <a:ext cx="1533521" cy="466728"/>
          </a:xfrm>
          <a:prstGeom prst="rect">
            <a:avLst/>
          </a:prstGeom>
          <a:noFill/>
          <a:ln cap="flat">
            <a:noFill/>
          </a:ln>
        </p:spPr>
      </p:pic>
    </p:spTree>
    <p:extLst>
      <p:ext uri="{BB962C8B-B14F-4D97-AF65-F5344CB8AC3E}">
        <p14:creationId xmlns:p14="http://schemas.microsoft.com/office/powerpoint/2010/main" val="1056668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a:solidFill>
                  <a:srgbClr val="000000"/>
                </a:solidFill>
                <a:latin typeface="Calibri Light"/>
              </a:rPr>
              <a:t> </a:t>
            </a:r>
            <a:fld id="{CDCF927D-5E71-47DE-8F56-3D2D1DADCBF5}" type="slidenum">
              <a:rPr lang="en-US" sz="1000" smtClean="0">
                <a:solidFill>
                  <a:srgbClr val="000000"/>
                </a:solidFill>
                <a:latin typeface="Calibri Light"/>
              </a:rPr>
              <a:pPr>
                <a:defRPr sz="1800" b="0" i="0" u="none" strike="noStrike" kern="0" cap="none" spc="0" baseline="0">
                  <a:solidFill>
                    <a:srgbClr val="000000"/>
                  </a:solidFill>
                  <a:uFillTx/>
                </a:defRPr>
              </a:pPr>
              <a:t>2</a:t>
            </a:fld>
            <a:endParaRPr lang="en-US" sz="1000">
              <a:solidFill>
                <a:srgbClr val="000000"/>
              </a:solidFill>
              <a:latin typeface="Calibri Light"/>
            </a:endParaRPr>
          </a:p>
        </p:txBody>
      </p:sp>
      <p:sp>
        <p:nvSpPr>
          <p:cNvPr id="3" name="Title 1"/>
          <p:cNvSpPr txBox="1">
            <a:spLocks noGrp="1"/>
          </p:cNvSpPr>
          <p:nvPr>
            <p:ph type="title"/>
          </p:nvPr>
        </p:nvSpPr>
        <p:spPr/>
        <p:txBody>
          <a:bodyPr/>
          <a:lstStyle/>
          <a:p>
            <a:pPr lvl="0"/>
            <a:r>
              <a:rPr lang="en-GB">
                <a:solidFill>
                  <a:srgbClr val="000000"/>
                </a:solidFill>
              </a:rPr>
              <a:t>Agenda</a:t>
            </a:r>
          </a:p>
        </p:txBody>
      </p:sp>
      <p:graphicFrame>
        <p:nvGraphicFramePr>
          <p:cNvPr id="4" name="Table 9"/>
          <p:cNvGraphicFramePr>
            <a:graphicFrameLocks noGrp="1"/>
          </p:cNvGraphicFramePr>
          <p:nvPr/>
        </p:nvGraphicFramePr>
        <p:xfrm>
          <a:off x="920553" y="1844820"/>
          <a:ext cx="7272798" cy="3528395"/>
        </p:xfrm>
        <a:graphic>
          <a:graphicData uri="http://schemas.openxmlformats.org/drawingml/2006/table">
            <a:tbl>
              <a:tblPr firstRow="1" bandRow="1">
                <a:effectLst/>
                <a:tableStyleId>{5C22544A-7EE6-4342-B048-85BDC9FD1C3A}</a:tableStyleId>
              </a:tblPr>
              <a:tblGrid>
                <a:gridCol w="1008107">
                  <a:extLst>
                    <a:ext uri="{9D8B030D-6E8A-4147-A177-3AD203B41FA5}">
                      <a16:colId xmlns:a16="http://schemas.microsoft.com/office/drawing/2014/main" val="20000"/>
                    </a:ext>
                  </a:extLst>
                </a:gridCol>
                <a:gridCol w="6264691">
                  <a:extLst>
                    <a:ext uri="{9D8B030D-6E8A-4147-A177-3AD203B41FA5}">
                      <a16:colId xmlns:a16="http://schemas.microsoft.com/office/drawing/2014/main" val="20001"/>
                    </a:ext>
                  </a:extLst>
                </a:gridCol>
              </a:tblGrid>
              <a:tr h="705679">
                <a:tc>
                  <a:txBody>
                    <a:bodyPr/>
                    <a:lstStyle/>
                    <a:p>
                      <a:pPr lvl="0" algn="ctr"/>
                      <a:r>
                        <a:rPr lang="en-GB" sz="3200" b="1">
                          <a:solidFill>
                            <a:srgbClr val="000000"/>
                          </a:solidFill>
                          <a:latin typeface="Calibri Light"/>
                        </a:rPr>
                        <a:t>1.</a:t>
                      </a: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tc>
                  <a:txBody>
                    <a:bodyPr/>
                    <a:lstStyle/>
                    <a:p>
                      <a:pPr lvl="0" algn="l"/>
                      <a:r>
                        <a:rPr lang="en-GB" sz="2000" b="0">
                          <a:solidFill>
                            <a:srgbClr val="000000"/>
                          </a:solidFill>
                          <a:latin typeface="Calibri Light"/>
                        </a:rPr>
                        <a:t>Background and</a:t>
                      </a:r>
                      <a:r>
                        <a:rPr lang="en-GB" sz="2000" b="0" baseline="0">
                          <a:solidFill>
                            <a:srgbClr val="000000"/>
                          </a:solidFill>
                          <a:latin typeface="Calibri Light"/>
                        </a:rPr>
                        <a:t> Methodology</a:t>
                      </a:r>
                      <a:endParaRPr lang="en-GB" sz="2000" b="0">
                        <a:solidFill>
                          <a:srgbClr val="000000"/>
                        </a:solidFill>
                        <a:latin typeface="Calibri Light"/>
                      </a:endParaRP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0"/>
                  </a:ext>
                </a:extLst>
              </a:tr>
              <a:tr h="705679">
                <a:tc>
                  <a:txBody>
                    <a:bodyPr/>
                    <a:lstStyle/>
                    <a:p>
                      <a:pPr lvl="0" algn="ctr"/>
                      <a:r>
                        <a:rPr lang="en-GB" sz="3200" b="1">
                          <a:solidFill>
                            <a:srgbClr val="000000"/>
                          </a:solidFill>
                          <a:latin typeface="Calibri Light"/>
                        </a:rPr>
                        <a:t>2.</a:t>
                      </a: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tc>
                  <a:txBody>
                    <a:bodyPr/>
                    <a:lstStyle/>
                    <a:p>
                      <a:pPr lvl="0" algn="l"/>
                      <a:r>
                        <a:rPr lang="en-GB" sz="2000" b="0">
                          <a:solidFill>
                            <a:srgbClr val="000000"/>
                          </a:solidFill>
                          <a:latin typeface="Calibri Light"/>
                        </a:rPr>
                        <a:t>Summary of SRN Users Needs </a:t>
                      </a: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705679">
                <a:tc>
                  <a:txBody>
                    <a:bodyPr/>
                    <a:lstStyle/>
                    <a:p>
                      <a:pPr lvl="0" algn="ctr"/>
                      <a:r>
                        <a:rPr lang="en-GB" sz="3200" b="1">
                          <a:solidFill>
                            <a:srgbClr val="000000"/>
                          </a:solidFill>
                          <a:latin typeface="Calibri Light"/>
                        </a:rPr>
                        <a:t>3.</a:t>
                      </a: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tc>
                  <a:txBody>
                    <a:bodyPr/>
                    <a:lstStyle/>
                    <a:p>
                      <a:pPr lvl="0" algn="l"/>
                      <a:r>
                        <a:rPr lang="en-GB" sz="2000">
                          <a:solidFill>
                            <a:srgbClr val="000000"/>
                          </a:solidFill>
                          <a:latin typeface="Calibri Light"/>
                        </a:rPr>
                        <a:t>Quantitative</a:t>
                      </a:r>
                      <a:r>
                        <a:rPr lang="en-GB" sz="2000" baseline="0">
                          <a:solidFill>
                            <a:srgbClr val="000000"/>
                          </a:solidFill>
                          <a:latin typeface="Calibri Light"/>
                        </a:rPr>
                        <a:t> Study West Midlands </a:t>
                      </a:r>
                      <a:r>
                        <a:rPr lang="en-GB" sz="2000" b="0">
                          <a:solidFill>
                            <a:srgbClr val="000000"/>
                          </a:solidFill>
                          <a:latin typeface="Calibri Light"/>
                        </a:rPr>
                        <a:t>(Area</a:t>
                      </a:r>
                      <a:r>
                        <a:rPr lang="en-GB" sz="2000" b="0" baseline="0">
                          <a:solidFill>
                            <a:srgbClr val="000000"/>
                          </a:solidFill>
                          <a:latin typeface="Calibri Light"/>
                        </a:rPr>
                        <a:t> 9)</a:t>
                      </a:r>
                      <a:endParaRPr lang="en-GB" sz="2000" b="0">
                        <a:solidFill>
                          <a:srgbClr val="000000"/>
                        </a:solidFill>
                        <a:latin typeface="Calibri Light"/>
                      </a:endParaRP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r h="705679">
                <a:tc>
                  <a:txBody>
                    <a:bodyPr/>
                    <a:lstStyle/>
                    <a:p>
                      <a:pPr marL="0" marR="0" lvl="0" indent="0" algn="ctr" defTabSz="457200" rtl="0" fontAlgn="auto" hangingPunct="1">
                        <a:lnSpc>
                          <a:spcPct val="100000"/>
                        </a:lnSpc>
                        <a:spcBef>
                          <a:spcPts val="0"/>
                        </a:spcBef>
                        <a:spcAft>
                          <a:spcPts val="0"/>
                        </a:spcAft>
                        <a:buNone/>
                        <a:tabLst/>
                      </a:pPr>
                      <a:r>
                        <a:rPr lang="en-GB" sz="3200" b="1">
                          <a:solidFill>
                            <a:srgbClr val="000000"/>
                          </a:solidFill>
                          <a:latin typeface="Calibri Light"/>
                        </a:rPr>
                        <a:t>4.</a:t>
                      </a: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tc>
                  <a:txBody>
                    <a:bodyPr/>
                    <a:lstStyle/>
                    <a:p>
                      <a:pPr marL="0" marR="0" lvl="0" indent="0" algn="l" defTabSz="457200" rtl="0" fontAlgn="auto" hangingPunct="1">
                        <a:lnSpc>
                          <a:spcPct val="100000"/>
                        </a:lnSpc>
                        <a:spcBef>
                          <a:spcPts val="0"/>
                        </a:spcBef>
                        <a:spcAft>
                          <a:spcPts val="0"/>
                        </a:spcAft>
                        <a:buNone/>
                        <a:tabLst/>
                      </a:pPr>
                      <a:r>
                        <a:rPr lang="en-GB" sz="2000">
                          <a:solidFill>
                            <a:srgbClr val="000000"/>
                          </a:solidFill>
                          <a:latin typeface="Calibri Light"/>
                        </a:rPr>
                        <a:t>Qualitative</a:t>
                      </a:r>
                      <a:r>
                        <a:rPr lang="en-GB" sz="2000" baseline="0">
                          <a:solidFill>
                            <a:srgbClr val="000000"/>
                          </a:solidFill>
                          <a:latin typeface="Calibri Light"/>
                        </a:rPr>
                        <a:t> Case Studies West Midlands </a:t>
                      </a:r>
                      <a:r>
                        <a:rPr lang="en-GB" sz="2000" b="0">
                          <a:solidFill>
                            <a:srgbClr val="000000"/>
                          </a:solidFill>
                          <a:latin typeface="Calibri Light"/>
                        </a:rPr>
                        <a:t>(Area</a:t>
                      </a:r>
                      <a:r>
                        <a:rPr lang="en-GB" sz="2000" b="0" baseline="0">
                          <a:solidFill>
                            <a:srgbClr val="000000"/>
                          </a:solidFill>
                          <a:latin typeface="Calibri Light"/>
                        </a:rPr>
                        <a:t> 9)</a:t>
                      </a:r>
                      <a:endParaRPr lang="en-GB" sz="2000">
                        <a:solidFill>
                          <a:srgbClr val="000000"/>
                        </a:solidFill>
                        <a:latin typeface="Calibri Light"/>
                      </a:endParaRP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r h="705679">
                <a:tc>
                  <a:txBody>
                    <a:bodyPr/>
                    <a:lstStyle/>
                    <a:p>
                      <a:pPr lvl="0" algn="ctr"/>
                      <a:r>
                        <a:rPr lang="en-GB" sz="3200" b="1">
                          <a:solidFill>
                            <a:srgbClr val="000000"/>
                          </a:solidFill>
                          <a:latin typeface="Calibri Light"/>
                        </a:rPr>
                        <a:t>5.</a:t>
                      </a: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tc>
                  <a:txBody>
                    <a:bodyPr/>
                    <a:lstStyle/>
                    <a:p>
                      <a:pPr lvl="0" algn="l"/>
                      <a:r>
                        <a:rPr lang="en-GB" sz="2000">
                          <a:solidFill>
                            <a:srgbClr val="000000"/>
                          </a:solidFill>
                          <a:latin typeface="Calibri Light"/>
                        </a:rPr>
                        <a:t>Combined</a:t>
                      </a:r>
                      <a:r>
                        <a:rPr lang="en-GB" sz="2000" baseline="0">
                          <a:solidFill>
                            <a:srgbClr val="000000"/>
                          </a:solidFill>
                          <a:latin typeface="Calibri Light"/>
                        </a:rPr>
                        <a:t> Quant/Qual B</a:t>
                      </a:r>
                      <a:r>
                        <a:rPr lang="en-GB" sz="2000">
                          <a:solidFill>
                            <a:srgbClr val="000000"/>
                          </a:solidFill>
                          <a:latin typeface="Calibri Light"/>
                        </a:rPr>
                        <a:t>road</a:t>
                      </a:r>
                      <a:r>
                        <a:rPr lang="en-GB" sz="2000" baseline="0">
                          <a:solidFill>
                            <a:srgbClr val="000000"/>
                          </a:solidFill>
                          <a:latin typeface="Calibri Light"/>
                        </a:rPr>
                        <a:t> Learnings</a:t>
                      </a:r>
                      <a:endParaRPr lang="en-GB" sz="2000">
                        <a:solidFill>
                          <a:srgbClr val="000000"/>
                        </a:solidFill>
                        <a:latin typeface="Calibri Light"/>
                      </a:endParaRPr>
                    </a:p>
                  </a:txBody>
                  <a:tcPr marL="71999" marR="71999" marT="71999" marB="71999" anchor="ctr">
                    <a:lnT w="12701" cap="flat" cmpd="sng" algn="ctr">
                      <a:solidFill>
                        <a:srgbClr val="D9D9D9"/>
                      </a:solidFill>
                      <a:prstDash val="solid"/>
                      <a:round/>
                      <a:headEnd type="none" w="med" len="med"/>
                      <a:tailEnd type="none" w="med" len="med"/>
                    </a:lnT>
                    <a:lnB w="12701"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69274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noGrp="1"/>
          </p:cNvSpPr>
          <p:nvPr>
            <p:ph type="title"/>
          </p:nvPr>
        </p:nvSpPr>
        <p:spPr/>
        <p:txBody>
          <a:bodyPr/>
          <a:lstStyle/>
          <a:p>
            <a:pPr lvl="0"/>
            <a:r>
              <a:rPr lang="en-GB">
                <a:solidFill>
                  <a:srgbClr val="404040"/>
                </a:solidFill>
              </a:rPr>
              <a:t>Using the SRN as an Equestrian </a:t>
            </a:r>
          </a:p>
        </p:txBody>
      </p:sp>
      <p:sp>
        <p:nvSpPr>
          <p:cNvPr id="3" name="Slide Number Placeholder 5"/>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kern="0">
                <a:solidFill>
                  <a:srgbClr val="000000"/>
                </a:solidFill>
                <a:latin typeface="Calibri Light"/>
              </a:rPr>
              <a:t> </a:t>
            </a:r>
            <a:fld id="{47862F69-FF28-4691-BF40-C05F7E76748E}" type="slidenum">
              <a:rPr lang="en-US" sz="1000" kern="0" smtClean="0">
                <a:solidFill>
                  <a:srgbClr val="000000"/>
                </a:solidFill>
                <a:latin typeface="Calibri Light"/>
              </a:rPr>
              <a:pPr>
                <a:defRPr sz="1800" b="0" i="0" u="none" strike="noStrike" kern="0" cap="none" spc="0" baseline="0">
                  <a:solidFill>
                    <a:srgbClr val="000000"/>
                  </a:solidFill>
                  <a:uFillTx/>
                </a:defRPr>
              </a:pPr>
              <a:t>20</a:t>
            </a:fld>
            <a:endParaRPr lang="en-US" sz="1000" kern="0">
              <a:solidFill>
                <a:srgbClr val="000000"/>
              </a:solidFill>
              <a:latin typeface="Calibri Light"/>
            </a:endParaRPr>
          </a:p>
        </p:txBody>
      </p:sp>
      <p:sp>
        <p:nvSpPr>
          <p:cNvPr id="4" name="Text Placeholder 17"/>
          <p:cNvSpPr txBox="1"/>
          <p:nvPr/>
        </p:nvSpPr>
        <p:spPr>
          <a:xfrm>
            <a:off x="509165" y="1841501"/>
            <a:ext cx="3867765" cy="4419596"/>
          </a:xfrm>
          <a:prstGeom prst="rect">
            <a:avLst/>
          </a:prstGeom>
          <a:noFill/>
          <a:ln cap="flat">
            <a:noFill/>
          </a:ln>
        </p:spPr>
        <p:txBody>
          <a:bodyPr vert="horz" wrap="square" lIns="91440" tIns="45720" rIns="91440" bIns="45720" anchor="t" anchorCtr="0" compatLnSpc="1">
            <a:normAutofit/>
          </a:bodyPr>
          <a:lstStyle/>
          <a:p>
            <a:pPr defTabSz="457200">
              <a:spcBef>
                <a:spcPts val="600"/>
              </a:spcBef>
              <a:spcAft>
                <a:spcPts val="600"/>
              </a:spcAft>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The majority of our equestrians’ primary mode of transport is the car, however they use the SRN for riding for two main reasons </a:t>
            </a:r>
          </a:p>
          <a:p>
            <a:pPr marL="285750" indent="-285750" defTabSz="457200">
              <a:spcBef>
                <a:spcPts val="600"/>
              </a:spcBef>
              <a:spcAft>
                <a:spcPts val="600"/>
              </a:spcAft>
              <a:buSzPct val="10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To exercise their horse on a ‘harder’ surface which is vital for the animals strength e.g. the muscles in their legs </a:t>
            </a:r>
          </a:p>
          <a:p>
            <a:pPr marL="285750" indent="-285750" defTabSz="457200">
              <a:spcBef>
                <a:spcPts val="600"/>
              </a:spcBef>
              <a:spcAft>
                <a:spcPts val="600"/>
              </a:spcAft>
              <a:buSzPct val="10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cs typeface="Geneva"/>
              </a:rPr>
              <a:t>To cross over to a known area for horse riding e.g. fields or bridleways </a:t>
            </a:r>
          </a:p>
          <a:p>
            <a:pPr defTabSz="457200">
              <a:spcBef>
                <a:spcPts val="600"/>
              </a:spcBef>
              <a:spcAft>
                <a:spcPts val="600"/>
              </a:spcAft>
              <a:defRPr sz="1800" b="0" i="0" u="none" strike="noStrike" kern="0" cap="none" spc="0" baseline="0">
                <a:solidFill>
                  <a:srgbClr val="000000"/>
                </a:solidFill>
                <a:uFillTx/>
              </a:defRPr>
            </a:pPr>
            <a:endParaRPr lang="en-GB" sz="1400" kern="0">
              <a:solidFill>
                <a:srgbClr val="65757D"/>
              </a:solidFill>
              <a:latin typeface="Calibri Light"/>
              <a:ea typeface="ＭＳ Ｐゴシック"/>
              <a:cs typeface="Geneva"/>
            </a:endParaRPr>
          </a:p>
        </p:txBody>
      </p:sp>
      <p:sp>
        <p:nvSpPr>
          <p:cNvPr id="5" name="Title 15"/>
          <p:cNvSpPr txBox="1"/>
          <p:nvPr/>
        </p:nvSpPr>
        <p:spPr>
          <a:xfrm>
            <a:off x="509165" y="1351839"/>
            <a:ext cx="4737460" cy="338556"/>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262626"/>
                </a:solidFill>
                <a:latin typeface="Calibri Light"/>
                <a:ea typeface="ＭＳ Ｐゴシック"/>
                <a:cs typeface="Geneva"/>
              </a:rPr>
              <a:t>Current travel patterns</a:t>
            </a:r>
          </a:p>
        </p:txBody>
      </p:sp>
      <p:sp>
        <p:nvSpPr>
          <p:cNvPr id="6" name="Rectangle 8"/>
          <p:cNvSpPr/>
          <p:nvPr/>
        </p:nvSpPr>
        <p:spPr>
          <a:xfrm>
            <a:off x="4952993" y="1351839"/>
            <a:ext cx="4953003" cy="338556"/>
          </a:xfrm>
          <a:prstGeom prst="rect">
            <a:avLst/>
          </a:prstGeom>
          <a:noFill/>
          <a:ln cap="flat">
            <a:noFill/>
            <a:prstDash val="solid"/>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GB" sz="1600" b="1" kern="0">
                <a:solidFill>
                  <a:srgbClr val="262626"/>
                </a:solidFill>
                <a:latin typeface="Calibri Light"/>
                <a:ea typeface="ＭＳ Ｐゴシック"/>
              </a:rPr>
              <a:t>Riding in the future</a:t>
            </a:r>
          </a:p>
        </p:txBody>
      </p:sp>
      <p:sp>
        <p:nvSpPr>
          <p:cNvPr id="7" name="TextBox 10"/>
          <p:cNvSpPr txBox="1"/>
          <p:nvPr/>
        </p:nvSpPr>
        <p:spPr>
          <a:xfrm>
            <a:off x="5074133" y="1841501"/>
            <a:ext cx="4199381" cy="4678207"/>
          </a:xfrm>
          <a:prstGeom prst="rect">
            <a:avLst/>
          </a:prstGeom>
          <a:noFill/>
          <a:ln cap="flat">
            <a:noFill/>
          </a:ln>
        </p:spPr>
        <p:txBody>
          <a:bodyPr vert="horz" wrap="square" lIns="0" tIns="0" rIns="0" bIns="0" anchor="t" anchorCtr="0" compatLnSpc="1">
            <a:spAutoFit/>
          </a:bodyPr>
          <a:lstStyle/>
          <a:p>
            <a:pPr defTabSz="457200">
              <a:defRPr sz="1800" b="0" i="0" u="none" strike="noStrike" kern="0" cap="none" spc="0" baseline="0">
                <a:solidFill>
                  <a:srgbClr val="000000"/>
                </a:solidFill>
                <a:uFillTx/>
              </a:defRPr>
            </a:pPr>
            <a:r>
              <a:rPr lang="en-GB" sz="1600" kern="0">
                <a:solidFill>
                  <a:srgbClr val="333A3E"/>
                </a:solidFill>
                <a:latin typeface="Calibri Light"/>
                <a:ea typeface="ＭＳ Ｐゴシック"/>
              </a:rPr>
              <a:t>Equestrians are sceptical as to whether the SRN will become more of a viable option for them in the future as they currently do not believe they are a priority audience </a:t>
            </a:r>
          </a:p>
          <a:p>
            <a:pPr defTabSz="457200">
              <a:defRPr sz="1800" b="0" i="0" u="none" strike="noStrike" kern="0" cap="none" spc="0" baseline="0">
                <a:solidFill>
                  <a:srgbClr val="000000"/>
                </a:solidFill>
                <a:uFillTx/>
              </a:defRPr>
            </a:pPr>
            <a:endParaRPr lang="en-GB" sz="1600"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Positive changes: </a:t>
            </a:r>
            <a:endParaRPr lang="en-GB" sz="1600"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kern="0">
                <a:solidFill>
                  <a:srgbClr val="333A3E"/>
                </a:solidFill>
                <a:latin typeface="Calibri Light"/>
                <a:ea typeface="ＭＳ Ｐゴシック"/>
              </a:rPr>
              <a:t>Equestrians hope for: </a:t>
            </a:r>
          </a:p>
          <a:p>
            <a:pPr marL="285750" indent="-285750" defTabSz="457200">
              <a:buSzPct val="10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rPr>
              <a:t>More education amongst car drivers on how to correctly pass a horse on the SRN and the enforcement of restricted speed limits </a:t>
            </a:r>
          </a:p>
          <a:p>
            <a:pPr marL="285750" indent="-285750" defTabSz="457200">
              <a:buSzPct val="100000"/>
              <a:buFont typeface="Arial" pitchFamily="34"/>
              <a:buChar char="•"/>
              <a:defRPr sz="1800" b="0" i="0" u="none" strike="noStrike" kern="0" cap="none" spc="0" baseline="0">
                <a:solidFill>
                  <a:srgbClr val="000000"/>
                </a:solidFill>
                <a:uFillTx/>
              </a:defRPr>
            </a:pPr>
            <a:r>
              <a:rPr lang="en-GB" sz="1600" kern="0">
                <a:solidFill>
                  <a:srgbClr val="333A3E"/>
                </a:solidFill>
                <a:latin typeface="Calibri Light"/>
                <a:ea typeface="ＭＳ Ｐゴシック"/>
              </a:rPr>
              <a:t>Car uses to educate themselves on the dangers </a:t>
            </a:r>
            <a:r>
              <a:rPr lang="en-GB" sz="1600" b="1" kern="0">
                <a:solidFill>
                  <a:srgbClr val="333A3E"/>
                </a:solidFill>
                <a:latin typeface="Calibri Light"/>
                <a:ea typeface="ＭＳ Ｐゴシック"/>
              </a:rPr>
              <a:t>to themselves </a:t>
            </a:r>
            <a:r>
              <a:rPr lang="en-GB" sz="1600" kern="0">
                <a:solidFill>
                  <a:srgbClr val="333A3E"/>
                </a:solidFill>
                <a:latin typeface="Calibri Light"/>
                <a:ea typeface="ＭＳ Ｐゴシック"/>
              </a:rPr>
              <a:t>of not considering equestrians e.g. any accident will likely effect the driver as well as the rider and animal </a:t>
            </a:r>
          </a:p>
          <a:p>
            <a:pPr defTabSz="457200">
              <a:defRPr sz="1800" b="0" i="0" u="none" strike="noStrike" kern="0" cap="none" spc="0" baseline="0">
                <a:solidFill>
                  <a:srgbClr val="000000"/>
                </a:solidFill>
                <a:uFillTx/>
              </a:defRPr>
            </a:pPr>
            <a:endParaRPr lang="en-GB" sz="1600" kern="0">
              <a:solidFill>
                <a:srgbClr val="333A3E"/>
              </a:solidFill>
              <a:latin typeface="Calibri Light"/>
              <a:ea typeface="ＭＳ Ｐゴシック"/>
            </a:endParaRPr>
          </a:p>
          <a:p>
            <a:pPr defTabSz="457200">
              <a:defRPr sz="1800" b="0" i="0" u="none" strike="noStrike" kern="0" cap="none" spc="0" baseline="0">
                <a:solidFill>
                  <a:srgbClr val="000000"/>
                </a:solidFill>
                <a:uFillTx/>
              </a:defRPr>
            </a:pPr>
            <a:r>
              <a:rPr lang="en-GB" sz="1600" b="1" kern="0">
                <a:solidFill>
                  <a:srgbClr val="333A3E"/>
                </a:solidFill>
                <a:latin typeface="Calibri Light"/>
                <a:ea typeface="ＭＳ Ｐゴシック"/>
              </a:rPr>
              <a:t>Negative cha nges: </a:t>
            </a:r>
          </a:p>
          <a:p>
            <a:pPr defTabSz="457200">
              <a:defRPr sz="1800" b="0" i="0" u="none" strike="noStrike" kern="0" cap="none" spc="0" baseline="0">
                <a:solidFill>
                  <a:srgbClr val="000000"/>
                </a:solidFill>
                <a:uFillTx/>
              </a:defRPr>
            </a:pPr>
            <a:r>
              <a:rPr lang="en-GB" sz="1600" kern="0">
                <a:solidFill>
                  <a:srgbClr val="333A3E"/>
                </a:solidFill>
                <a:latin typeface="Calibri Light"/>
                <a:ea typeface="ＭＳ Ｐゴシック"/>
              </a:rPr>
              <a:t>Equestrians fear that without more education the SRN will continue to be a ‘risky’ option for riders </a:t>
            </a:r>
          </a:p>
          <a:p>
            <a:pPr defTabSz="457200">
              <a:defRPr sz="1800" b="0" i="0" u="none" strike="noStrike" kern="0" cap="none" spc="0" baseline="0">
                <a:solidFill>
                  <a:srgbClr val="000000"/>
                </a:solidFill>
                <a:uFillTx/>
              </a:defRPr>
            </a:pPr>
            <a:endParaRPr lang="en-GB" sz="1600" kern="0">
              <a:solidFill>
                <a:srgbClr val="333A3E"/>
              </a:solidFill>
              <a:latin typeface="Calibri Light"/>
              <a:ea typeface="ＭＳ Ｐゴシック"/>
            </a:endParaRPr>
          </a:p>
        </p:txBody>
      </p:sp>
      <p:pic>
        <p:nvPicPr>
          <p:cNvPr id="8" name="Picture 8"/>
          <p:cNvPicPr>
            <a:picLocks noChangeAspect="1"/>
          </p:cNvPicPr>
          <p:nvPr/>
        </p:nvPicPr>
        <p:blipFill>
          <a:blip r:embed="rId3"/>
          <a:stretch>
            <a:fillRect/>
          </a:stretch>
        </p:blipFill>
        <p:spPr>
          <a:xfrm>
            <a:off x="1206367" y="4492008"/>
            <a:ext cx="1920194" cy="1920194"/>
          </a:xfrm>
          <a:prstGeom prst="rect">
            <a:avLst/>
          </a:prstGeom>
          <a:noFill/>
          <a:ln cap="flat">
            <a:noFill/>
          </a:ln>
        </p:spPr>
      </p:pic>
      <p:pic>
        <p:nvPicPr>
          <p:cNvPr id="9" name="Picture 2"/>
          <p:cNvPicPr>
            <a:picLocks noChangeAspect="1"/>
          </p:cNvPicPr>
          <p:nvPr/>
        </p:nvPicPr>
        <p:blipFill>
          <a:blip r:embed="rId4"/>
          <a:stretch>
            <a:fillRect/>
          </a:stretch>
        </p:blipFill>
        <p:spPr>
          <a:xfrm>
            <a:off x="8269943" y="152604"/>
            <a:ext cx="1533521" cy="466728"/>
          </a:xfrm>
          <a:prstGeom prst="rect">
            <a:avLst/>
          </a:prstGeom>
          <a:noFill/>
          <a:ln cap="flat">
            <a:noFill/>
          </a:ln>
        </p:spPr>
      </p:pic>
    </p:spTree>
    <p:extLst>
      <p:ext uri="{BB962C8B-B14F-4D97-AF65-F5344CB8AC3E}">
        <p14:creationId xmlns:p14="http://schemas.microsoft.com/office/powerpoint/2010/main" val="1385739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0" y="1532461"/>
            <a:ext cx="9905996" cy="4503740"/>
          </a:xfrm>
          <a:prstGeom prst="rect">
            <a:avLst/>
          </a:prstGeom>
          <a:solidFill>
            <a:srgbClr val="F2F2F2"/>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3" name="Text Placeholder 17"/>
          <p:cNvSpPr txBox="1">
            <a:spLocks noGrp="1"/>
          </p:cNvSpPr>
          <p:nvPr>
            <p:ph type="body" idx="4294967295"/>
          </p:nvPr>
        </p:nvSpPr>
        <p:spPr>
          <a:xfrm>
            <a:off x="517522" y="1601690"/>
            <a:ext cx="4075435" cy="4419596"/>
          </a:xfrm>
        </p:spPr>
        <p:txBody>
          <a:bodyPr>
            <a:noAutofit/>
          </a:bodyPr>
          <a:lstStyle/>
          <a:p>
            <a:pPr lvl="0">
              <a:spcBef>
                <a:spcPts val="1200"/>
              </a:spcBef>
              <a:spcAft>
                <a:spcPts val="1200"/>
              </a:spcAft>
            </a:pPr>
            <a:endParaRPr lang="en-GB" sz="600">
              <a:solidFill>
                <a:srgbClr val="335A75"/>
              </a:solidFill>
            </a:endParaRPr>
          </a:p>
          <a:p>
            <a:pPr lvl="0">
              <a:spcBef>
                <a:spcPts val="1200"/>
              </a:spcBef>
              <a:spcAft>
                <a:spcPts val="2400"/>
              </a:spcAft>
            </a:pPr>
            <a:r>
              <a:rPr lang="en-GB" sz="1800">
                <a:solidFill>
                  <a:srgbClr val="000000"/>
                </a:solidFill>
              </a:rPr>
              <a:t>Nearly all respondents believe that improving safety is paramount in the future and this involves car users</a:t>
            </a:r>
          </a:p>
          <a:p>
            <a:pPr lvl="0">
              <a:spcBef>
                <a:spcPts val="1200"/>
              </a:spcBef>
              <a:spcAft>
                <a:spcPts val="2400"/>
              </a:spcAft>
            </a:pPr>
            <a:r>
              <a:rPr lang="en-GB" sz="1800">
                <a:solidFill>
                  <a:srgbClr val="000000"/>
                </a:solidFill>
              </a:rPr>
              <a:t>They have realistic expectations about how infrastructure can be amended to suit the needs of non-car users</a:t>
            </a:r>
          </a:p>
          <a:p>
            <a:pPr lvl="0">
              <a:spcBef>
                <a:spcPts val="1200"/>
              </a:spcBef>
              <a:spcAft>
                <a:spcPts val="2400"/>
              </a:spcAft>
            </a:pPr>
            <a:r>
              <a:rPr lang="en-GB" sz="1800">
                <a:solidFill>
                  <a:srgbClr val="000000"/>
                </a:solidFill>
              </a:rPr>
              <a:t>They suggest education and encouraging an equestrian friendly culture could help to bring about improvements </a:t>
            </a:r>
          </a:p>
        </p:txBody>
      </p:sp>
      <p:sp>
        <p:nvSpPr>
          <p:cNvPr id="4" name="Title 15"/>
          <p:cNvSpPr txBox="1">
            <a:spLocks noGrp="1"/>
          </p:cNvSpPr>
          <p:nvPr>
            <p:ph type="title"/>
          </p:nvPr>
        </p:nvSpPr>
        <p:spPr>
          <a:xfrm>
            <a:off x="517522" y="666689"/>
            <a:ext cx="8915400" cy="400114"/>
          </a:xfrm>
        </p:spPr>
        <p:txBody>
          <a:bodyPr/>
          <a:lstStyle/>
          <a:p>
            <a:pPr lvl="0"/>
            <a:r>
              <a:rPr lang="en-GB">
                <a:solidFill>
                  <a:srgbClr val="404040"/>
                </a:solidFill>
              </a:rPr>
              <a:t>Expectations of improvements</a:t>
            </a:r>
          </a:p>
        </p:txBody>
      </p:sp>
      <p:sp>
        <p:nvSpPr>
          <p:cNvPr id="5" name="TextBox 1"/>
          <p:cNvSpPr txBox="1"/>
          <p:nvPr/>
        </p:nvSpPr>
        <p:spPr>
          <a:xfrm>
            <a:off x="5794397" y="4420848"/>
            <a:ext cx="3911126" cy="1600438"/>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Greater advertisement of routes</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More interaction with local groups  e.g. Local Access Forums </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Education amongst equestrians and other SRN users about how to correctly share the road space </a:t>
            </a:r>
          </a:p>
        </p:txBody>
      </p:sp>
      <p:sp>
        <p:nvSpPr>
          <p:cNvPr id="6" name="Right Arrow 3"/>
          <p:cNvSpPr/>
          <p:nvPr/>
        </p:nvSpPr>
        <p:spPr>
          <a:xfrm>
            <a:off x="4953003" y="4653134"/>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7" name="TextBox 7"/>
          <p:cNvSpPr txBox="1"/>
          <p:nvPr/>
        </p:nvSpPr>
        <p:spPr>
          <a:xfrm>
            <a:off x="5794397" y="2032812"/>
            <a:ext cx="3911126" cy="1384995"/>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Measures to control speeding cars to keep number of collisions to a minimum</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Education to communicate the likely impact to car users in the event of a collision </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endParaRPr lang="en-GB" sz="1400" kern="0" dirty="0">
              <a:solidFill>
                <a:srgbClr val="000000"/>
              </a:solidFill>
              <a:latin typeface="Calibri Light"/>
              <a:ea typeface="ＭＳ Ｐゴシック"/>
              <a:cs typeface="Geneva"/>
            </a:endParaRPr>
          </a:p>
        </p:txBody>
      </p:sp>
      <p:sp>
        <p:nvSpPr>
          <p:cNvPr id="8" name="Right Arrow 8"/>
          <p:cNvSpPr/>
          <p:nvPr/>
        </p:nvSpPr>
        <p:spPr>
          <a:xfrm>
            <a:off x="4953003" y="2185013"/>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sp>
        <p:nvSpPr>
          <p:cNvPr id="9" name="TextBox 9"/>
          <p:cNvSpPr txBox="1"/>
          <p:nvPr/>
        </p:nvSpPr>
        <p:spPr>
          <a:xfrm>
            <a:off x="5794397" y="3379506"/>
            <a:ext cx="4631207" cy="584777"/>
          </a:xfrm>
          <a:prstGeom prst="rect">
            <a:avLst/>
          </a:prstGeom>
          <a:noFill/>
          <a:ln cap="flat">
            <a:noFill/>
          </a:ln>
        </p:spPr>
        <p:txBody>
          <a:bodyPr vert="horz" wrap="square" lIns="0" tIns="0" rIns="0" bIns="0" anchor="t" anchorCtr="0" compatLnSpc="1">
            <a:spAutoFit/>
          </a:bodyPr>
          <a:lstStyle/>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More ‘space’ for equestrian use </a:t>
            </a:r>
          </a:p>
          <a:p>
            <a:pPr marL="342900" indent="-342900" defTabSz="457200">
              <a:spcBef>
                <a:spcPts val="600"/>
              </a:spcBef>
              <a:spcAft>
                <a:spcPts val="600"/>
              </a:spcAft>
              <a:buClr>
                <a:srgbClr val="335A75"/>
              </a:buClr>
              <a:buSzPct val="120000"/>
              <a:buFont typeface="Wingdings" pitchFamily="2"/>
              <a:buChar char="ü"/>
              <a:defRPr sz="1800" b="0" i="0" u="none" strike="noStrike" kern="0" cap="none" spc="0" baseline="0">
                <a:solidFill>
                  <a:srgbClr val="000000"/>
                </a:solidFill>
                <a:uFillTx/>
              </a:defRPr>
            </a:pPr>
            <a:r>
              <a:rPr lang="en-GB" sz="1400" kern="0" dirty="0">
                <a:solidFill>
                  <a:srgbClr val="000000"/>
                </a:solidFill>
                <a:latin typeface="Calibri Light"/>
                <a:ea typeface="ＭＳ Ｐゴシック"/>
                <a:cs typeface="Geneva"/>
              </a:rPr>
              <a:t>Higher parapets and ‘caged’ bridges where possible </a:t>
            </a:r>
          </a:p>
        </p:txBody>
      </p:sp>
      <p:sp>
        <p:nvSpPr>
          <p:cNvPr id="10" name="Right Arrow 10"/>
          <p:cNvSpPr/>
          <p:nvPr/>
        </p:nvSpPr>
        <p:spPr>
          <a:xfrm>
            <a:off x="4950918" y="3368677"/>
            <a:ext cx="648071" cy="576062"/>
          </a:xfrm>
          <a:custGeom>
            <a:avLst>
              <a:gd name="f0" fmla="val 12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kern="0">
              <a:solidFill>
                <a:srgbClr val="FFFFFF"/>
              </a:solidFill>
              <a:latin typeface="Calibri Light"/>
            </a:endParaRPr>
          </a:p>
        </p:txBody>
      </p:sp>
      <p:pic>
        <p:nvPicPr>
          <p:cNvPr id="11" name="Picture 2"/>
          <p:cNvPicPr>
            <a:picLocks noChangeAspect="1"/>
          </p:cNvPicPr>
          <p:nvPr/>
        </p:nvPicPr>
        <p:blipFill>
          <a:blip r:embed="rId3"/>
          <a:stretch>
            <a:fillRect/>
          </a:stretch>
        </p:blipFill>
        <p:spPr>
          <a:xfrm>
            <a:off x="8269943" y="152604"/>
            <a:ext cx="1533521" cy="466728"/>
          </a:xfrm>
          <a:prstGeom prst="rect">
            <a:avLst/>
          </a:prstGeom>
          <a:noFill/>
          <a:ln cap="flat">
            <a:noFill/>
          </a:ln>
        </p:spPr>
      </p:pic>
      <p:sp>
        <p:nvSpPr>
          <p:cNvPr id="12"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21</a:t>
            </a:r>
          </a:p>
        </p:txBody>
      </p:sp>
    </p:spTree>
    <p:extLst>
      <p:ext uri="{BB962C8B-B14F-4D97-AF65-F5344CB8AC3E}">
        <p14:creationId xmlns:p14="http://schemas.microsoft.com/office/powerpoint/2010/main" val="1399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sp>
        <p:nvSpPr>
          <p:cNvPr id="2" name="Text Placeholder 11"/>
          <p:cNvSpPr txBox="1">
            <a:spLocks noGrp="1"/>
          </p:cNvSpPr>
          <p:nvPr>
            <p:ph type="body" idx="4294967295"/>
          </p:nvPr>
        </p:nvSpPr>
        <p:spPr>
          <a:xfrm>
            <a:off x="533396" y="1522823"/>
            <a:ext cx="8913132" cy="2123657"/>
          </a:xfrm>
        </p:spPr>
        <p:txBody>
          <a:bodyPr lIns="0" rIns="0" anchor="b">
            <a:spAutoFit/>
          </a:bodyPr>
          <a:lstStyle/>
          <a:p>
            <a:pPr marL="71999" lvl="0">
              <a:spcBef>
                <a:spcPts val="1200"/>
              </a:spcBef>
            </a:pPr>
            <a:r>
              <a:rPr lang="en-GB" sz="3400">
                <a:solidFill>
                  <a:srgbClr val="FFFFFF"/>
                </a:solidFill>
                <a:latin typeface="Georgia"/>
              </a:rPr>
              <a:t>Quantitative Research – West Midlands</a:t>
            </a:r>
          </a:p>
          <a:p>
            <a:pPr marL="71999" lvl="0">
              <a:spcBef>
                <a:spcPts val="1200"/>
              </a:spcBef>
            </a:pPr>
            <a:r>
              <a:rPr lang="en-GB" sz="3400">
                <a:solidFill>
                  <a:srgbClr val="FFFFFF"/>
                </a:solidFill>
                <a:latin typeface="Georgia"/>
              </a:rPr>
              <a:t>(Area 9)</a:t>
            </a:r>
          </a:p>
          <a:p>
            <a:pPr marL="71999" lvl="0">
              <a:spcBef>
                <a:spcPts val="1200"/>
              </a:spcBef>
            </a:pPr>
            <a:endParaRPr lang="en-GB" sz="3400">
              <a:solidFill>
                <a:srgbClr val="FFFFFF"/>
              </a:solidFill>
              <a:latin typeface="Georgia"/>
            </a:endParaRPr>
          </a:p>
        </p:txBody>
      </p:sp>
      <p:pic>
        <p:nvPicPr>
          <p:cNvPr id="4" name="Picture 6" descr="Related image"/>
          <p:cNvPicPr>
            <a:picLocks noChangeAspect="1"/>
          </p:cNvPicPr>
          <p:nvPr/>
        </p:nvPicPr>
        <p:blipFill>
          <a:blip r:embed="rId2"/>
          <a:srcRect/>
          <a:stretch>
            <a:fillRect/>
          </a:stretch>
        </p:blipFill>
        <p:spPr>
          <a:xfrm>
            <a:off x="7833317" y="5982946"/>
            <a:ext cx="1872206" cy="680953"/>
          </a:xfrm>
          <a:prstGeom prst="rect">
            <a:avLst/>
          </a:prstGeom>
          <a:noFill/>
          <a:ln cap="flat">
            <a:noFill/>
          </a:ln>
        </p:spPr>
      </p:pic>
      <p:sp>
        <p:nvSpPr>
          <p:cNvPr id="5" name="Title 4"/>
          <p:cNvSpPr txBox="1">
            <a:spLocks noGrp="1"/>
          </p:cNvSpPr>
          <p:nvPr>
            <p:ph type="title"/>
          </p:nvPr>
        </p:nvSpPr>
        <p:spPr/>
        <p:txBody>
          <a:bodyPr/>
          <a:lstStyle/>
          <a:p>
            <a:pPr lvl="0"/>
            <a:r>
              <a:rPr lang="en-GB"/>
              <a:t>Transport Focus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r>
              <a:rPr lang="en-US">
                <a:solidFill>
                  <a:srgbClr val="3D3D3D"/>
                </a:solidFill>
              </a:rPr>
              <a:t> </a:t>
            </a:r>
            <a:fld id="{BD20552D-18B6-A441-8202-5F2D508A09D2}" type="slidenum">
              <a:rPr lang="en-US" smtClean="0">
                <a:solidFill>
                  <a:srgbClr val="3D3D3D"/>
                </a:solidFill>
              </a:rPr>
              <a:pPr>
                <a:defRPr/>
              </a:pPr>
              <a:t>23</a:t>
            </a:fld>
            <a:endParaRPr lang="en-US" dirty="0">
              <a:solidFill>
                <a:srgbClr val="3D3D3D"/>
              </a:solidFill>
            </a:endParaRPr>
          </a:p>
        </p:txBody>
      </p:sp>
      <p:sp>
        <p:nvSpPr>
          <p:cNvPr id="5" name="Title 4"/>
          <p:cNvSpPr>
            <a:spLocks noGrp="1"/>
          </p:cNvSpPr>
          <p:nvPr>
            <p:ph type="title"/>
          </p:nvPr>
        </p:nvSpPr>
        <p:spPr>
          <a:xfrm>
            <a:off x="527808" y="555739"/>
            <a:ext cx="8781839" cy="400110"/>
          </a:xfrm>
        </p:spPr>
        <p:txBody>
          <a:bodyPr/>
          <a:lstStyle/>
          <a:p>
            <a:r>
              <a:rPr lang="en-GB" dirty="0">
                <a:solidFill>
                  <a:schemeClr val="tx1">
                    <a:lumMod val="75000"/>
                    <a:lumOff val="25000"/>
                  </a:schemeClr>
                </a:solidFill>
              </a:rPr>
              <a:t>Respondent Profile [I]</a:t>
            </a:r>
          </a:p>
        </p:txBody>
      </p:sp>
      <p:sp>
        <p:nvSpPr>
          <p:cNvPr id="9" name="TextBox 8"/>
          <p:cNvSpPr txBox="1"/>
          <p:nvPr/>
        </p:nvSpPr>
        <p:spPr>
          <a:xfrm>
            <a:off x="1475443" y="6319680"/>
            <a:ext cx="7094621" cy="276999"/>
          </a:xfrm>
          <a:prstGeom prst="rect">
            <a:avLst/>
          </a:prstGeom>
          <a:noFill/>
        </p:spPr>
        <p:txBody>
          <a:bodyPr wrap="square" lIns="0" tIns="0" rIns="0" bIns="0" rtlCol="0">
            <a:spAutoFit/>
          </a:bodyPr>
          <a:lstStyle/>
          <a:p>
            <a:pPr defTabSz="457200" fontAlgn="base">
              <a:spcBef>
                <a:spcPct val="0"/>
              </a:spcBef>
              <a:spcAft>
                <a:spcPct val="0"/>
              </a:spcAft>
              <a:buClr>
                <a:prstClr val="black"/>
              </a:buClr>
            </a:pPr>
            <a:r>
              <a:rPr lang="en-GB" sz="900" dirty="0">
                <a:solidFill>
                  <a:prstClr val="black"/>
                </a:solidFill>
                <a:ea typeface="ＭＳ Ｐゴシック" charset="0"/>
              </a:rPr>
              <a:t>S1. Region S2. Cyclist/ Pedestrian Q1. Contact with the SRN Q17. Age Q18. Gender</a:t>
            </a:r>
          </a:p>
          <a:p>
            <a:pPr defTabSz="457200" fontAlgn="base">
              <a:spcBef>
                <a:spcPct val="0"/>
              </a:spcBef>
              <a:spcAft>
                <a:spcPct val="0"/>
              </a:spcAft>
              <a:buClr>
                <a:prstClr val="black"/>
              </a:buClr>
            </a:pPr>
            <a:r>
              <a:rPr lang="en-GB" sz="900" dirty="0">
                <a:solidFill>
                  <a:prstClr val="black"/>
                </a:solidFill>
                <a:ea typeface="ＭＳ Ｐゴシック" charset="0"/>
              </a:rPr>
              <a:t>Base: All Respondents (642) Cyclists (221) Pedestrians (421)</a:t>
            </a:r>
          </a:p>
        </p:txBody>
      </p:sp>
      <p:sp>
        <p:nvSpPr>
          <p:cNvPr id="14" name="Rectangle 13"/>
          <p:cNvSpPr/>
          <p:nvPr/>
        </p:nvSpPr>
        <p:spPr>
          <a:xfrm>
            <a:off x="848544" y="3955000"/>
            <a:ext cx="3024336" cy="198017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sp>
        <p:nvSpPr>
          <p:cNvPr id="17" name="TextBox 16"/>
          <p:cNvSpPr txBox="1"/>
          <p:nvPr/>
        </p:nvSpPr>
        <p:spPr>
          <a:xfrm>
            <a:off x="1424608" y="4085584"/>
            <a:ext cx="2016224" cy="184666"/>
          </a:xfrm>
          <a:prstGeom prst="rect">
            <a:avLst/>
          </a:prstGeom>
          <a:ln>
            <a:noFill/>
          </a:ln>
        </p:spPr>
        <p:txBody>
          <a:bodyPr wrap="square" lIns="0" tIns="0" rIns="0" bIns="0"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rPr>
              <a:t>Gender</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407" y="5071203"/>
            <a:ext cx="327243" cy="32724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291" y="4597376"/>
            <a:ext cx="289597" cy="289597"/>
          </a:xfrm>
          <a:prstGeom prst="rect">
            <a:avLst/>
          </a:prstGeom>
        </p:spPr>
      </p:pic>
      <p:sp>
        <p:nvSpPr>
          <p:cNvPr id="3" name="TextBox 2"/>
          <p:cNvSpPr txBox="1"/>
          <p:nvPr/>
        </p:nvSpPr>
        <p:spPr>
          <a:xfrm>
            <a:off x="1032396" y="4683186"/>
            <a:ext cx="716110" cy="184666"/>
          </a:xfrm>
          <a:prstGeom prst="rect">
            <a:avLst/>
          </a:prstGeom>
          <a:noFill/>
        </p:spPr>
        <p:txBody>
          <a:bodyPr wrap="square" lIns="0" tIns="0" rIns="0" bIns="0" rtlCol="0">
            <a:spAutoFit/>
          </a:bodyPr>
          <a:lstStyle/>
          <a:p>
            <a:pPr algn="ctr" defTabSz="457200" fontAlgn="base">
              <a:spcBef>
                <a:spcPct val="0"/>
              </a:spcBef>
              <a:spcAft>
                <a:spcPct val="0"/>
              </a:spcAft>
              <a:buClr>
                <a:prstClr val="black"/>
              </a:buClr>
            </a:pPr>
            <a:r>
              <a:rPr lang="en-GB" sz="1200" dirty="0">
                <a:solidFill>
                  <a:prstClr val="black"/>
                </a:solidFill>
                <a:ea typeface="ＭＳ Ｐゴシック" charset="0"/>
              </a:rPr>
              <a:t>Male</a:t>
            </a:r>
          </a:p>
        </p:txBody>
      </p:sp>
      <p:sp>
        <p:nvSpPr>
          <p:cNvPr id="21" name="TextBox 20"/>
          <p:cNvSpPr txBox="1"/>
          <p:nvPr/>
        </p:nvSpPr>
        <p:spPr>
          <a:xfrm>
            <a:off x="1047365" y="5126876"/>
            <a:ext cx="716110" cy="184666"/>
          </a:xfrm>
          <a:prstGeom prst="rect">
            <a:avLst/>
          </a:prstGeom>
          <a:noFill/>
        </p:spPr>
        <p:txBody>
          <a:bodyPr wrap="square" lIns="0" tIns="0" rIns="0" bIns="0" rtlCol="0">
            <a:spAutoFit/>
          </a:bodyPr>
          <a:lstStyle/>
          <a:p>
            <a:pPr algn="ctr" defTabSz="457200" fontAlgn="base">
              <a:spcBef>
                <a:spcPct val="0"/>
              </a:spcBef>
              <a:spcAft>
                <a:spcPct val="0"/>
              </a:spcAft>
              <a:buClr>
                <a:prstClr val="black"/>
              </a:buClr>
            </a:pPr>
            <a:r>
              <a:rPr lang="en-GB" sz="1200" dirty="0">
                <a:solidFill>
                  <a:prstClr val="black"/>
                </a:solidFill>
                <a:ea typeface="ＭＳ Ｐゴシック" charset="0"/>
              </a:rPr>
              <a:t>Female</a:t>
            </a:r>
          </a:p>
        </p:txBody>
      </p:sp>
      <p:sp>
        <p:nvSpPr>
          <p:cNvPr id="18" name="Rectangle 17"/>
          <p:cNvSpPr/>
          <p:nvPr/>
        </p:nvSpPr>
        <p:spPr>
          <a:xfrm>
            <a:off x="4071223" y="1281149"/>
            <a:ext cx="2170594" cy="2381324"/>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sp>
        <p:nvSpPr>
          <p:cNvPr id="22" name="TextBox 21"/>
          <p:cNvSpPr txBox="1"/>
          <p:nvPr/>
        </p:nvSpPr>
        <p:spPr>
          <a:xfrm>
            <a:off x="4066206" y="1381490"/>
            <a:ext cx="2016224" cy="184666"/>
          </a:xfrm>
          <a:prstGeom prst="rect">
            <a:avLst/>
          </a:prstGeom>
          <a:ln>
            <a:noFill/>
          </a:ln>
        </p:spPr>
        <p:txBody>
          <a:bodyPr wrap="square" lIns="0" tIns="0" rIns="0" bIns="0"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rPr>
              <a:t>Age</a:t>
            </a:r>
          </a:p>
        </p:txBody>
      </p:sp>
      <p:sp>
        <p:nvSpPr>
          <p:cNvPr id="35" name="Rectangle 34"/>
          <p:cNvSpPr/>
          <p:nvPr/>
        </p:nvSpPr>
        <p:spPr>
          <a:xfrm>
            <a:off x="848544" y="1281149"/>
            <a:ext cx="3024336" cy="23913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graphicFrame>
        <p:nvGraphicFramePr>
          <p:cNvPr id="37" name="Chart 36"/>
          <p:cNvGraphicFramePr/>
          <p:nvPr/>
        </p:nvGraphicFramePr>
        <p:xfrm>
          <a:off x="992560" y="1419421"/>
          <a:ext cx="2807515" cy="2335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5C70D156-D546-4804-913F-ADC66E769671}"/>
              </a:ext>
            </a:extLst>
          </p:cNvPr>
          <p:cNvGraphicFramePr/>
          <p:nvPr/>
        </p:nvGraphicFramePr>
        <p:xfrm>
          <a:off x="4144028" y="1546642"/>
          <a:ext cx="2487180" cy="1775627"/>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a:off x="4047468" y="3399350"/>
            <a:ext cx="1042499" cy="2308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lumMod val="50000"/>
                  </a:prstClr>
                </a:solidFill>
                <a:ea typeface="ＭＳ Ｐゴシック" charset="0"/>
              </a:rPr>
              <a:t>(Mean age: 42)</a:t>
            </a:r>
            <a:endParaRPr lang="en-GB" sz="900" dirty="0">
              <a:solidFill>
                <a:prstClr val="black">
                  <a:lumMod val="50000"/>
                </a:prstClr>
              </a:solidFill>
              <a:ea typeface="ＭＳ Ｐゴシック" charset="0"/>
            </a:endParaRPr>
          </a:p>
        </p:txBody>
      </p:sp>
      <p:sp>
        <p:nvSpPr>
          <p:cNvPr id="34" name="TextBox 33">
            <a:extLst>
              <a:ext uri="{FF2B5EF4-FFF2-40B4-BE49-F238E27FC236}">
                <a16:creationId xmlns:a16="http://schemas.microsoft.com/office/drawing/2014/main" id="{648C1849-A38A-44D9-88DB-F0A4EE8BAC92}"/>
              </a:ext>
            </a:extLst>
          </p:cNvPr>
          <p:cNvSpPr txBox="1"/>
          <p:nvPr/>
        </p:nvSpPr>
        <p:spPr>
          <a:xfrm>
            <a:off x="4882286" y="3986170"/>
            <a:ext cx="2912387" cy="276999"/>
          </a:xfrm>
          <a:prstGeom prst="rect">
            <a:avLst/>
          </a:prstGeom>
          <a:noFill/>
        </p:spPr>
        <p:txBody>
          <a:bodyPr wrap="square"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cs typeface="Arial" panose="020B0604020202020204" pitchFamily="34" charset="0"/>
              </a:rPr>
              <a:t>Contact with the SRN</a:t>
            </a:r>
          </a:p>
        </p:txBody>
      </p:sp>
      <p:sp>
        <p:nvSpPr>
          <p:cNvPr id="41" name="TextBox 40">
            <a:extLst>
              <a:ext uri="{FF2B5EF4-FFF2-40B4-BE49-F238E27FC236}">
                <a16:creationId xmlns:a16="http://schemas.microsoft.com/office/drawing/2014/main" id="{85FAFE9F-DE54-4F55-A304-CCDAB3D65FE4}"/>
              </a:ext>
            </a:extLst>
          </p:cNvPr>
          <p:cNvSpPr txBox="1"/>
          <p:nvPr/>
        </p:nvSpPr>
        <p:spPr>
          <a:xfrm>
            <a:off x="887689" y="1369447"/>
            <a:ext cx="2912387" cy="276999"/>
          </a:xfrm>
          <a:prstGeom prst="rect">
            <a:avLst/>
          </a:prstGeom>
          <a:noFill/>
        </p:spPr>
        <p:txBody>
          <a:bodyPr wrap="square"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cs typeface="Arial" panose="020B0604020202020204" pitchFamily="34" charset="0"/>
              </a:rPr>
              <a:t>Cyclists/ Pedestrians</a:t>
            </a:r>
          </a:p>
        </p:txBody>
      </p:sp>
      <p:graphicFrame>
        <p:nvGraphicFramePr>
          <p:cNvPr id="31" name="Table 30">
            <a:extLst>
              <a:ext uri="{FF2B5EF4-FFF2-40B4-BE49-F238E27FC236}">
                <a16:creationId xmlns:a16="http://schemas.microsoft.com/office/drawing/2014/main" id="{9AAC4F9A-9013-438D-AF73-FD0E1DA60C36}"/>
              </a:ext>
            </a:extLst>
          </p:cNvPr>
          <p:cNvGraphicFramePr>
            <a:graphicFrameLocks noGrp="1"/>
          </p:cNvGraphicFramePr>
          <p:nvPr/>
        </p:nvGraphicFramePr>
        <p:xfrm>
          <a:off x="2111571" y="4345026"/>
          <a:ext cx="1442976" cy="1053811"/>
        </p:xfrm>
        <a:graphic>
          <a:graphicData uri="http://schemas.openxmlformats.org/drawingml/2006/table">
            <a:tbl>
              <a:tblPr firstRow="1" bandRow="1">
                <a:tableStyleId>{5C22544A-7EE6-4342-B048-85BDC9FD1C3A}</a:tableStyleId>
              </a:tblPr>
              <a:tblGrid>
                <a:gridCol w="649033">
                  <a:extLst>
                    <a:ext uri="{9D8B030D-6E8A-4147-A177-3AD203B41FA5}">
                      <a16:colId xmlns:a16="http://schemas.microsoft.com/office/drawing/2014/main" val="990692403"/>
                    </a:ext>
                  </a:extLst>
                </a:gridCol>
                <a:gridCol w="793943">
                  <a:extLst>
                    <a:ext uri="{9D8B030D-6E8A-4147-A177-3AD203B41FA5}">
                      <a16:colId xmlns:a16="http://schemas.microsoft.com/office/drawing/2014/main" val="2118855166"/>
                    </a:ext>
                  </a:extLst>
                </a:gridCol>
              </a:tblGrid>
              <a:tr h="255322">
                <a:tc>
                  <a:txBody>
                    <a:bodyPr/>
                    <a:lstStyle/>
                    <a:p>
                      <a:pPr algn="ctr"/>
                      <a:r>
                        <a:rPr lang="en-GB" sz="1000" b="0" u="none" kern="1200" dirty="0">
                          <a:solidFill>
                            <a:schemeClr val="tx1"/>
                          </a:solidFill>
                          <a:latin typeface="Calibri Light" panose="020F0302020204030204" pitchFamily="34" charset="0"/>
                          <a:ea typeface="+mn-ea"/>
                          <a:cs typeface="Arial" panose="020B0604020202020204" pitchFamily="34" charset="0"/>
                        </a:rPr>
                        <a:t>Cyclists</a:t>
                      </a:r>
                      <a:endParaRPr lang="en-US" sz="1000" b="0" u="none" kern="1200" dirty="0">
                        <a:solidFill>
                          <a:schemeClr val="tx1"/>
                        </a:solidFill>
                        <a:latin typeface="Calibri Light" panose="020F0302020204030204" pitchFamily="34" charset="0"/>
                        <a:ea typeface="+mn-ea"/>
                        <a:cs typeface="Arial" panose="020B0604020202020204" pitchFamily="34" charset="0"/>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u="none" kern="1200" dirty="0">
                          <a:solidFill>
                            <a:schemeClr val="tx1"/>
                          </a:solidFill>
                          <a:latin typeface="Calibri Light" panose="020F0302020204030204" pitchFamily="34" charset="0"/>
                          <a:ea typeface="+mn-ea"/>
                          <a:cs typeface="Arial" panose="020B0604020202020204" pitchFamily="34" charset="0"/>
                        </a:rPr>
                        <a:t>Pedestrians</a:t>
                      </a:r>
                      <a:endParaRPr lang="en-US" sz="1000" b="0" u="none" kern="1200" dirty="0">
                        <a:solidFill>
                          <a:schemeClr val="tx1"/>
                        </a:solidFill>
                        <a:latin typeface="Calibri Light" panose="020F0302020204030204" pitchFamily="34" charset="0"/>
                        <a:ea typeface="+mn-ea"/>
                        <a:cs typeface="Arial" panose="020B0604020202020204" pitchFamily="34" charset="0"/>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511462"/>
                  </a:ext>
                </a:extLst>
              </a:tr>
              <a:tr h="523148">
                <a:tc>
                  <a:txBody>
                    <a:bodyPr/>
                    <a:lstStyle/>
                    <a:p>
                      <a:pPr marL="0" algn="ctr" defTabSz="914400" rtl="0" eaLnBrk="1" latinLnBrk="0" hangingPunct="1"/>
                      <a:r>
                        <a:rPr lang="en-GB" sz="1100" b="0" kern="1200" dirty="0">
                          <a:solidFill>
                            <a:schemeClr val="tx1"/>
                          </a:solidFill>
                          <a:latin typeface="Calibri Light" panose="020F0302020204030204" pitchFamily="34" charset="0"/>
                          <a:ea typeface="+mn-ea"/>
                          <a:cs typeface="Arial" panose="020B0604020202020204" pitchFamily="34" charset="0"/>
                        </a:rPr>
                        <a:t>63%</a:t>
                      </a:r>
                      <a:endParaRPr lang="en-US" sz="1100" b="0" kern="1200" dirty="0">
                        <a:solidFill>
                          <a:schemeClr val="tx1"/>
                        </a:solidFill>
                        <a:latin typeface="Calibri Light" panose="020F030202020403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Calibri Light" panose="020F0302020204030204" pitchFamily="34" charset="0"/>
                          <a:ea typeface="+mn-ea"/>
                          <a:cs typeface="Arial" panose="020B0604020202020204" pitchFamily="34" charset="0"/>
                        </a:rPr>
                        <a:t>55%</a:t>
                      </a:r>
                      <a:endParaRPr lang="en-US" sz="1100" b="0" kern="1200" dirty="0">
                        <a:solidFill>
                          <a:schemeClr val="tx1"/>
                        </a:solidFill>
                        <a:latin typeface="Calibri Light" panose="020F0302020204030204" pitchFamily="34" charset="0"/>
                        <a:ea typeface="+mn-ea"/>
                        <a:cs typeface="Arial" panose="020B0604020202020204" pitchFamily="34" charset="0"/>
                      </a:endParaRPr>
                    </a:p>
                    <a:p>
                      <a:pPr algn="ctr"/>
                      <a:endParaRPr lang="en-US" sz="1400" b="0" dirty="0">
                        <a:solidFill>
                          <a:schemeClr val="tx1"/>
                        </a:solidFill>
                        <a:latin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8937658"/>
                  </a:ext>
                </a:extLst>
              </a:tr>
              <a:tr h="275341">
                <a:tc>
                  <a:txBody>
                    <a:bodyPr/>
                    <a:lstStyle/>
                    <a:p>
                      <a:pPr marL="0" algn="ctr" defTabSz="914400" rtl="0" eaLnBrk="1" latinLnBrk="0" hangingPunct="1"/>
                      <a:r>
                        <a:rPr lang="en-GB" sz="1100" b="0" kern="1200" dirty="0">
                          <a:solidFill>
                            <a:schemeClr val="tx1"/>
                          </a:solidFill>
                          <a:latin typeface="Calibri Light" panose="020F0302020204030204" pitchFamily="34" charset="0"/>
                          <a:ea typeface="+mn-ea"/>
                          <a:cs typeface="Arial" panose="020B0604020202020204" pitchFamily="34" charset="0"/>
                        </a:rPr>
                        <a:t>37%</a:t>
                      </a:r>
                      <a:endParaRPr lang="en-US" sz="1100" b="0" kern="1200" dirty="0">
                        <a:solidFill>
                          <a:schemeClr val="tx1"/>
                        </a:solidFill>
                        <a:latin typeface="Calibri Light" panose="020F030202020403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en-GB" sz="1100" b="0" kern="1200" dirty="0">
                          <a:solidFill>
                            <a:schemeClr val="tx1"/>
                          </a:solidFill>
                          <a:latin typeface="Calibri Light" panose="020F0302020204030204" pitchFamily="34" charset="0"/>
                          <a:ea typeface="+mn-ea"/>
                          <a:cs typeface="Arial" panose="020B0604020202020204" pitchFamily="34" charset="0"/>
                        </a:rPr>
                        <a:t>45%</a:t>
                      </a:r>
                      <a:endParaRPr lang="en-US" sz="1100" b="0" kern="1200" dirty="0">
                        <a:solidFill>
                          <a:schemeClr val="tx1"/>
                        </a:solidFill>
                        <a:latin typeface="Calibri Light" panose="020F030202020403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6" name="Rectangle 35"/>
          <p:cNvSpPr/>
          <p:nvPr/>
        </p:nvSpPr>
        <p:spPr>
          <a:xfrm>
            <a:off x="6440160" y="1286150"/>
            <a:ext cx="2170594" cy="2381324"/>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graphicFrame>
        <p:nvGraphicFramePr>
          <p:cNvPr id="38" name="Chart 37">
            <a:extLst>
              <a:ext uri="{FF2B5EF4-FFF2-40B4-BE49-F238E27FC236}">
                <a16:creationId xmlns:a16="http://schemas.microsoft.com/office/drawing/2014/main" id="{5C70D156-D546-4804-913F-ADC66E769671}"/>
              </a:ext>
            </a:extLst>
          </p:cNvPr>
          <p:cNvGraphicFramePr/>
          <p:nvPr/>
        </p:nvGraphicFramePr>
        <p:xfrm>
          <a:off x="6498268" y="1545261"/>
          <a:ext cx="2487180" cy="1775627"/>
        </p:xfrm>
        <a:graphic>
          <a:graphicData uri="http://schemas.openxmlformats.org/drawingml/2006/chart">
            <c:chart xmlns:c="http://schemas.openxmlformats.org/drawingml/2006/chart" xmlns:r="http://schemas.openxmlformats.org/officeDocument/2006/relationships" r:id="rId6"/>
          </a:graphicData>
        </a:graphic>
      </p:graphicFrame>
      <p:sp>
        <p:nvSpPr>
          <p:cNvPr id="40" name="TextBox 39"/>
          <p:cNvSpPr txBox="1"/>
          <p:nvPr/>
        </p:nvSpPr>
        <p:spPr>
          <a:xfrm>
            <a:off x="6440160" y="1359905"/>
            <a:ext cx="2016224" cy="184666"/>
          </a:xfrm>
          <a:prstGeom prst="rect">
            <a:avLst/>
          </a:prstGeom>
          <a:ln>
            <a:noFill/>
          </a:ln>
        </p:spPr>
        <p:txBody>
          <a:bodyPr wrap="square" lIns="0" tIns="0" rIns="0" bIns="0"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rPr>
              <a:t>Disability</a:t>
            </a:r>
          </a:p>
        </p:txBody>
      </p:sp>
      <p:graphicFrame>
        <p:nvGraphicFramePr>
          <p:cNvPr id="39" name="Chart 38">
            <a:extLst>
              <a:ext uri="{FF2B5EF4-FFF2-40B4-BE49-F238E27FC236}">
                <a16:creationId xmlns:a16="http://schemas.microsoft.com/office/drawing/2014/main" id="{5C70D156-D546-4804-913F-ADC66E769671}"/>
              </a:ext>
            </a:extLst>
          </p:cNvPr>
          <p:cNvGraphicFramePr/>
          <p:nvPr/>
        </p:nvGraphicFramePr>
        <p:xfrm>
          <a:off x="3961843" y="4270283"/>
          <a:ext cx="4559947" cy="1775627"/>
        </p:xfrm>
        <a:graphic>
          <a:graphicData uri="http://schemas.openxmlformats.org/drawingml/2006/chart">
            <c:chart xmlns:c="http://schemas.openxmlformats.org/drawingml/2006/chart" xmlns:r="http://schemas.openxmlformats.org/officeDocument/2006/relationships" r:id="rId7"/>
          </a:graphicData>
        </a:graphic>
      </p:graphicFrame>
      <p:sp>
        <p:nvSpPr>
          <p:cNvPr id="54" name="Rectangle 53"/>
          <p:cNvSpPr/>
          <p:nvPr/>
        </p:nvSpPr>
        <p:spPr>
          <a:xfrm>
            <a:off x="4066206" y="3922965"/>
            <a:ext cx="4544548" cy="201220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sp>
        <p:nvSpPr>
          <p:cNvPr id="61" name="TextBox 60"/>
          <p:cNvSpPr txBox="1"/>
          <p:nvPr/>
        </p:nvSpPr>
        <p:spPr>
          <a:xfrm>
            <a:off x="4906164" y="3399350"/>
            <a:ext cx="1042499" cy="2308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lumMod val="50000"/>
                  </a:prstClr>
                </a:solidFill>
                <a:ea typeface="ＭＳ Ｐゴシック" charset="0"/>
              </a:rPr>
              <a:t>(Mean age: 49)</a:t>
            </a:r>
            <a:endParaRPr lang="en-GB" sz="900" dirty="0">
              <a:solidFill>
                <a:prstClr val="black">
                  <a:lumMod val="50000"/>
                </a:prstClr>
              </a:solidFill>
              <a:ea typeface="ＭＳ Ｐゴシック" charset="0"/>
            </a:endParaRPr>
          </a:p>
        </p:txBody>
      </p:sp>
      <p:sp>
        <p:nvSpPr>
          <p:cNvPr id="4" name="TextBox 3"/>
          <p:cNvSpPr txBox="1"/>
          <p:nvPr/>
        </p:nvSpPr>
        <p:spPr>
          <a:xfrm>
            <a:off x="4365135" y="3129978"/>
            <a:ext cx="407163" cy="153888"/>
          </a:xfrm>
          <a:prstGeom prst="rect">
            <a:avLst/>
          </a:prstGeom>
          <a:noFill/>
        </p:spPr>
        <p:txBody>
          <a:bodyPr wrap="none" lIns="0" tIns="0" rIns="0" bIns="0" rtlCol="0">
            <a:spAutoFit/>
          </a:bodyPr>
          <a:lstStyle/>
          <a:p>
            <a:pPr defTabSz="457200" fontAlgn="base">
              <a:spcBef>
                <a:spcPct val="0"/>
              </a:spcBef>
              <a:spcAft>
                <a:spcPct val="0"/>
              </a:spcAft>
              <a:buClr>
                <a:prstClr val="black"/>
              </a:buClr>
            </a:pPr>
            <a:r>
              <a:rPr lang="en-GB" sz="1000" dirty="0">
                <a:solidFill>
                  <a:prstClr val="black"/>
                </a:solidFill>
                <a:ea typeface="ＭＳ Ｐゴシック" charset="0"/>
              </a:rPr>
              <a:t>Cyclists </a:t>
            </a:r>
          </a:p>
        </p:txBody>
      </p:sp>
      <p:sp>
        <p:nvSpPr>
          <p:cNvPr id="27" name="TextBox 26"/>
          <p:cNvSpPr txBox="1"/>
          <p:nvPr/>
        </p:nvSpPr>
        <p:spPr>
          <a:xfrm>
            <a:off x="5022753" y="3125580"/>
            <a:ext cx="604333" cy="153888"/>
          </a:xfrm>
          <a:prstGeom prst="rect">
            <a:avLst/>
          </a:prstGeom>
          <a:noFill/>
        </p:spPr>
        <p:txBody>
          <a:bodyPr wrap="none" lIns="0" tIns="0" rIns="0" bIns="0" rtlCol="0">
            <a:spAutoFit/>
          </a:bodyPr>
          <a:lstStyle/>
          <a:p>
            <a:pPr defTabSz="457200" fontAlgn="base">
              <a:spcBef>
                <a:spcPct val="0"/>
              </a:spcBef>
              <a:spcAft>
                <a:spcPct val="0"/>
              </a:spcAft>
              <a:buClr>
                <a:prstClr val="black"/>
              </a:buClr>
            </a:pPr>
            <a:r>
              <a:rPr lang="en-GB" sz="1000" dirty="0">
                <a:solidFill>
                  <a:prstClr val="black"/>
                </a:solidFill>
                <a:ea typeface="ＭＳ Ｐゴシック" charset="0"/>
              </a:rPr>
              <a:t>Pedestrians</a:t>
            </a:r>
          </a:p>
        </p:txBody>
      </p:sp>
      <p:sp>
        <p:nvSpPr>
          <p:cNvPr id="28" name="TextBox 27"/>
          <p:cNvSpPr txBox="1"/>
          <p:nvPr/>
        </p:nvSpPr>
        <p:spPr>
          <a:xfrm>
            <a:off x="6681960" y="3137752"/>
            <a:ext cx="407163" cy="153888"/>
          </a:xfrm>
          <a:prstGeom prst="rect">
            <a:avLst/>
          </a:prstGeom>
          <a:noFill/>
        </p:spPr>
        <p:txBody>
          <a:bodyPr wrap="none" lIns="0" tIns="0" rIns="0" bIns="0" rtlCol="0">
            <a:spAutoFit/>
          </a:bodyPr>
          <a:lstStyle/>
          <a:p>
            <a:pPr defTabSz="457200" fontAlgn="base">
              <a:spcBef>
                <a:spcPct val="0"/>
              </a:spcBef>
              <a:spcAft>
                <a:spcPct val="0"/>
              </a:spcAft>
              <a:buClr>
                <a:prstClr val="black"/>
              </a:buClr>
            </a:pPr>
            <a:r>
              <a:rPr lang="en-GB" sz="1000" dirty="0">
                <a:solidFill>
                  <a:prstClr val="black"/>
                </a:solidFill>
                <a:ea typeface="ＭＳ Ｐゴシック" charset="0"/>
              </a:rPr>
              <a:t>Cyclists </a:t>
            </a:r>
          </a:p>
        </p:txBody>
      </p:sp>
      <p:sp>
        <p:nvSpPr>
          <p:cNvPr id="29" name="TextBox 28"/>
          <p:cNvSpPr txBox="1"/>
          <p:nvPr/>
        </p:nvSpPr>
        <p:spPr>
          <a:xfrm>
            <a:off x="7339578" y="3133354"/>
            <a:ext cx="604333" cy="153888"/>
          </a:xfrm>
          <a:prstGeom prst="rect">
            <a:avLst/>
          </a:prstGeom>
          <a:noFill/>
        </p:spPr>
        <p:txBody>
          <a:bodyPr wrap="none" lIns="0" tIns="0" rIns="0" bIns="0" rtlCol="0">
            <a:spAutoFit/>
          </a:bodyPr>
          <a:lstStyle/>
          <a:p>
            <a:pPr defTabSz="457200" fontAlgn="base">
              <a:spcBef>
                <a:spcPct val="0"/>
              </a:spcBef>
              <a:spcAft>
                <a:spcPct val="0"/>
              </a:spcAft>
              <a:buClr>
                <a:prstClr val="black"/>
              </a:buClr>
            </a:pPr>
            <a:r>
              <a:rPr lang="en-GB" sz="1000" dirty="0">
                <a:solidFill>
                  <a:prstClr val="black"/>
                </a:solidFill>
                <a:ea typeface="ＭＳ Ｐゴシック" charset="0"/>
              </a:rPr>
              <a:t>Pedestrians</a:t>
            </a:r>
          </a:p>
        </p:txBody>
      </p:sp>
    </p:spTree>
    <p:extLst>
      <p:ext uri="{BB962C8B-B14F-4D97-AF65-F5344CB8AC3E}">
        <p14:creationId xmlns:p14="http://schemas.microsoft.com/office/powerpoint/2010/main" val="62740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24</a:t>
            </a:fld>
            <a:endParaRPr lang="en-US" dirty="0">
              <a:solidFill>
                <a:prstClr val="black"/>
              </a:solidFill>
            </a:endParaRPr>
          </a:p>
        </p:txBody>
      </p:sp>
      <p:sp>
        <p:nvSpPr>
          <p:cNvPr id="6" name="Rectangle 5"/>
          <p:cNvSpPr/>
          <p:nvPr/>
        </p:nvSpPr>
        <p:spPr>
          <a:xfrm>
            <a:off x="903645" y="1307611"/>
            <a:ext cx="3162733" cy="454181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sp>
        <p:nvSpPr>
          <p:cNvPr id="7" name="TextBox 6"/>
          <p:cNvSpPr txBox="1"/>
          <p:nvPr/>
        </p:nvSpPr>
        <p:spPr>
          <a:xfrm>
            <a:off x="1345238" y="1423023"/>
            <a:ext cx="2016224" cy="184666"/>
          </a:xfrm>
          <a:prstGeom prst="rect">
            <a:avLst/>
          </a:prstGeom>
          <a:ln>
            <a:noFill/>
          </a:ln>
        </p:spPr>
        <p:txBody>
          <a:bodyPr wrap="square" lIns="0" tIns="0" rIns="0" bIns="0"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rPr>
              <a:t>Journey Purpose</a:t>
            </a:r>
          </a:p>
        </p:txBody>
      </p:sp>
      <p:sp>
        <p:nvSpPr>
          <p:cNvPr id="9" name="Rectangle 8"/>
          <p:cNvSpPr/>
          <p:nvPr/>
        </p:nvSpPr>
        <p:spPr>
          <a:xfrm>
            <a:off x="4364397" y="1307611"/>
            <a:ext cx="2460811" cy="2854788"/>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sp>
        <p:nvSpPr>
          <p:cNvPr id="10" name="Rectangle 9"/>
          <p:cNvSpPr/>
          <p:nvPr/>
        </p:nvSpPr>
        <p:spPr>
          <a:xfrm>
            <a:off x="4364397" y="4314753"/>
            <a:ext cx="5037540" cy="153466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sp>
        <p:nvSpPr>
          <p:cNvPr id="11" name="TextBox 10">
            <a:extLst>
              <a:ext uri="{FF2B5EF4-FFF2-40B4-BE49-F238E27FC236}">
                <a16:creationId xmlns:a16="http://schemas.microsoft.com/office/drawing/2014/main" id="{648C1849-A38A-44D9-88DB-F0A4EE8BAC92}"/>
              </a:ext>
            </a:extLst>
          </p:cNvPr>
          <p:cNvSpPr txBox="1"/>
          <p:nvPr/>
        </p:nvSpPr>
        <p:spPr>
          <a:xfrm>
            <a:off x="5210275" y="1349483"/>
            <a:ext cx="1038869" cy="276999"/>
          </a:xfrm>
          <a:prstGeom prst="rect">
            <a:avLst/>
          </a:prstGeom>
          <a:noFill/>
        </p:spPr>
        <p:txBody>
          <a:bodyPr wrap="square"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cs typeface="Arial" panose="020B0604020202020204" pitchFamily="34" charset="0"/>
              </a:rPr>
              <a:t>Time of day</a:t>
            </a:r>
          </a:p>
        </p:txBody>
      </p:sp>
      <p:sp>
        <p:nvSpPr>
          <p:cNvPr id="12" name="TextBox 11">
            <a:extLst>
              <a:ext uri="{FF2B5EF4-FFF2-40B4-BE49-F238E27FC236}">
                <a16:creationId xmlns:a16="http://schemas.microsoft.com/office/drawing/2014/main" id="{648C1849-A38A-44D9-88DB-F0A4EE8BAC92}"/>
              </a:ext>
            </a:extLst>
          </p:cNvPr>
          <p:cNvSpPr txBox="1"/>
          <p:nvPr/>
        </p:nvSpPr>
        <p:spPr>
          <a:xfrm>
            <a:off x="5210275" y="4379467"/>
            <a:ext cx="2912387" cy="276999"/>
          </a:xfrm>
          <a:prstGeom prst="rect">
            <a:avLst/>
          </a:prstGeom>
          <a:noFill/>
        </p:spPr>
        <p:txBody>
          <a:bodyPr wrap="square"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cs typeface="Arial" panose="020B0604020202020204" pitchFamily="34" charset="0"/>
              </a:rPr>
              <a:t>Frequency of Journey</a:t>
            </a:r>
          </a:p>
        </p:txBody>
      </p:sp>
      <p:graphicFrame>
        <p:nvGraphicFramePr>
          <p:cNvPr id="16" name="Chart 15">
            <a:extLst>
              <a:ext uri="{FF2B5EF4-FFF2-40B4-BE49-F238E27FC236}">
                <a16:creationId xmlns:a16="http://schemas.microsoft.com/office/drawing/2014/main" id="{BC933094-D04B-4C95-8671-B04AB786230B}"/>
              </a:ext>
            </a:extLst>
          </p:cNvPr>
          <p:cNvGraphicFramePr/>
          <p:nvPr/>
        </p:nvGraphicFramePr>
        <p:xfrm>
          <a:off x="4324132" y="4687128"/>
          <a:ext cx="5237380" cy="149915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1531878" y="6355947"/>
            <a:ext cx="7094621" cy="276999"/>
          </a:xfrm>
          <a:prstGeom prst="rect">
            <a:avLst/>
          </a:prstGeom>
          <a:noFill/>
        </p:spPr>
        <p:txBody>
          <a:bodyPr wrap="square" lIns="0" tIns="0" rIns="0" bIns="0" rtlCol="0">
            <a:spAutoFit/>
          </a:bodyPr>
          <a:lstStyle/>
          <a:p>
            <a:pPr defTabSz="457200" fontAlgn="base">
              <a:spcBef>
                <a:spcPct val="0"/>
              </a:spcBef>
              <a:spcAft>
                <a:spcPct val="0"/>
              </a:spcAft>
            </a:pPr>
            <a:r>
              <a:rPr lang="en-GB" sz="900" dirty="0">
                <a:solidFill>
                  <a:prstClr val="black"/>
                </a:solidFill>
                <a:ea typeface="ＭＳ Ｐゴシック" charset="0"/>
              </a:rPr>
              <a:t>Q2. Purpose of Journey Q3. Time of day Q4. Frequency of journey Q4b. Weather conditions </a:t>
            </a:r>
          </a:p>
          <a:p>
            <a:pPr defTabSz="457200" fontAlgn="base">
              <a:spcBef>
                <a:spcPct val="0"/>
              </a:spcBef>
              <a:spcAft>
                <a:spcPct val="0"/>
              </a:spcAft>
              <a:buClr>
                <a:prstClr val="black"/>
              </a:buClr>
            </a:pPr>
            <a:r>
              <a:rPr lang="en-GB" sz="900" dirty="0">
                <a:solidFill>
                  <a:prstClr val="black"/>
                </a:solidFill>
                <a:ea typeface="ＭＳ Ｐゴシック" charset="0"/>
              </a:rPr>
              <a:t>Base: All Respondents (642) Cyclists (221) Pedestrians (421)</a:t>
            </a:r>
          </a:p>
        </p:txBody>
      </p:sp>
      <p:sp>
        <p:nvSpPr>
          <p:cNvPr id="15" name="Title 4"/>
          <p:cNvSpPr>
            <a:spLocks noGrp="1"/>
          </p:cNvSpPr>
          <p:nvPr>
            <p:ph type="title"/>
          </p:nvPr>
        </p:nvSpPr>
        <p:spPr>
          <a:xfrm>
            <a:off x="514561" y="565088"/>
            <a:ext cx="8781839" cy="400110"/>
          </a:xfrm>
        </p:spPr>
        <p:txBody>
          <a:bodyPr/>
          <a:lstStyle/>
          <a:p>
            <a:r>
              <a:rPr lang="en-GB" dirty="0">
                <a:solidFill>
                  <a:schemeClr val="tx1">
                    <a:lumMod val="75000"/>
                    <a:lumOff val="25000"/>
                  </a:schemeClr>
                </a:solidFill>
              </a:rPr>
              <a:t>Respondent Profile [II]</a:t>
            </a:r>
          </a:p>
        </p:txBody>
      </p:sp>
      <p:graphicFrame>
        <p:nvGraphicFramePr>
          <p:cNvPr id="14" name="Chart 13">
            <a:extLst>
              <a:ext uri="{FF2B5EF4-FFF2-40B4-BE49-F238E27FC236}">
                <a16:creationId xmlns:a16="http://schemas.microsoft.com/office/drawing/2014/main" id="{5C70D156-D546-4804-913F-ADC66E769671}"/>
              </a:ext>
            </a:extLst>
          </p:cNvPr>
          <p:cNvGraphicFramePr/>
          <p:nvPr/>
        </p:nvGraphicFramePr>
        <p:xfrm>
          <a:off x="938570" y="1626482"/>
          <a:ext cx="3597915" cy="4466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324132" y="1484783"/>
          <a:ext cx="2429068" cy="2681151"/>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p:cNvSpPr/>
          <p:nvPr/>
        </p:nvSpPr>
        <p:spPr>
          <a:xfrm>
            <a:off x="6941126" y="1299066"/>
            <a:ext cx="2460811" cy="2854788"/>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srgbClr val="DFE3E5">
                  <a:lumMod val="50000"/>
                </a:srgbClr>
              </a:solidFill>
            </a:endParaRPr>
          </a:p>
        </p:txBody>
      </p:sp>
      <p:sp>
        <p:nvSpPr>
          <p:cNvPr id="22" name="TextBox 21">
            <a:extLst>
              <a:ext uri="{FF2B5EF4-FFF2-40B4-BE49-F238E27FC236}">
                <a16:creationId xmlns:a16="http://schemas.microsoft.com/office/drawing/2014/main" id="{648C1849-A38A-44D9-88DB-F0A4EE8BAC92}"/>
              </a:ext>
            </a:extLst>
          </p:cNvPr>
          <p:cNvSpPr txBox="1"/>
          <p:nvPr/>
        </p:nvSpPr>
        <p:spPr>
          <a:xfrm>
            <a:off x="7473280" y="1340938"/>
            <a:ext cx="1496609" cy="276999"/>
          </a:xfrm>
          <a:prstGeom prst="rect">
            <a:avLst/>
          </a:prstGeom>
          <a:noFill/>
        </p:spPr>
        <p:txBody>
          <a:bodyPr wrap="square" rtlCol="0">
            <a:spAutoFit/>
          </a:bodyPr>
          <a:lstStyle/>
          <a:p>
            <a:pPr algn="ctr" defTabSz="457200" fontAlgn="base">
              <a:spcBef>
                <a:spcPct val="0"/>
              </a:spcBef>
              <a:spcAft>
                <a:spcPct val="0"/>
              </a:spcAft>
            </a:pPr>
            <a:r>
              <a:rPr lang="en-GB" sz="1200" dirty="0">
                <a:solidFill>
                  <a:srgbClr val="DFE3E5">
                    <a:lumMod val="25000"/>
                  </a:srgbClr>
                </a:solidFill>
                <a:ea typeface="ＭＳ Ｐゴシック" charset="0"/>
                <a:cs typeface="Arial" panose="020B0604020202020204" pitchFamily="34" charset="0"/>
              </a:rPr>
              <a:t>Weather conditions</a:t>
            </a:r>
          </a:p>
        </p:txBody>
      </p:sp>
      <p:graphicFrame>
        <p:nvGraphicFramePr>
          <p:cNvPr id="23" name="Chart 22"/>
          <p:cNvGraphicFramePr/>
          <p:nvPr/>
        </p:nvGraphicFramePr>
        <p:xfrm>
          <a:off x="6900861" y="1476238"/>
          <a:ext cx="2429068" cy="26811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708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Graphic spid="16" grpId="0">
        <p:bldAsOne/>
      </p:bldGraphic>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BC933094-D04B-4C95-8671-B04AB786230B}"/>
              </a:ext>
            </a:extLst>
          </p:cNvPr>
          <p:cNvGraphicFramePr/>
          <p:nvPr/>
        </p:nvGraphicFramePr>
        <p:xfrm>
          <a:off x="416497" y="1541381"/>
          <a:ext cx="4905284"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4294967295"/>
          </p:nvPr>
        </p:nvSpPr>
        <p:spPr>
          <a:xfrm>
            <a:off x="1350504" y="6346114"/>
            <a:ext cx="7128792" cy="350609"/>
          </a:xfrm>
        </p:spPr>
        <p:txBody>
          <a:bodyPr>
            <a:noAutofit/>
          </a:bodyPr>
          <a:lstStyle/>
          <a:p>
            <a:pPr>
              <a:buClr>
                <a:schemeClr val="tx1"/>
              </a:buClr>
            </a:pPr>
            <a:r>
              <a:rPr lang="en-US" sz="900" dirty="0">
                <a:solidFill>
                  <a:schemeClr val="tx1"/>
                </a:solidFill>
              </a:rPr>
              <a:t>Q5. Overall, how satisfied or dissatisfied were you with your experience on this part of your journey? BASE: </a:t>
            </a:r>
            <a:r>
              <a:rPr lang="en-GB" sz="900" dirty="0">
                <a:solidFill>
                  <a:schemeClr val="tx1"/>
                </a:solidFill>
              </a:rPr>
              <a:t>All Respondents (642) Cyclists (221) Pedestrians (421)</a:t>
            </a:r>
            <a:endParaRPr lang="en-US" sz="900" dirty="0">
              <a:solidFill>
                <a:schemeClr val="tx1"/>
              </a:solidFill>
            </a:endParaRPr>
          </a:p>
        </p:txBody>
      </p:sp>
      <p:sp>
        <p:nvSpPr>
          <p:cNvPr id="3" name="Title 2"/>
          <p:cNvSpPr>
            <a:spLocks noGrp="1"/>
          </p:cNvSpPr>
          <p:nvPr>
            <p:ph type="title"/>
          </p:nvPr>
        </p:nvSpPr>
        <p:spPr>
          <a:xfrm>
            <a:off x="514561" y="526328"/>
            <a:ext cx="9190967" cy="523220"/>
          </a:xfrm>
        </p:spPr>
        <p:txBody>
          <a:bodyPr/>
          <a:lstStyle/>
          <a:p>
            <a:r>
              <a:rPr lang="en-GB" sz="1400" dirty="0">
                <a:solidFill>
                  <a:schemeClr val="tx1">
                    <a:lumMod val="95000"/>
                    <a:lumOff val="5000"/>
                  </a:schemeClr>
                </a:solidFill>
              </a:rPr>
              <a:t>Around 7 in 10 cyclists and pedestrians are satisfied with their experience on the part of the journey that interacts with the SRN. Cyclists who travel ‘on’ the SRN are significantly less satisfied than traveling ‘alongside/crossed’</a:t>
            </a:r>
          </a:p>
        </p:txBody>
      </p:sp>
      <p:sp>
        <p:nvSpPr>
          <p:cNvPr id="4" name="Text Placeholder 3"/>
          <p:cNvSpPr>
            <a:spLocks noGrp="1"/>
          </p:cNvSpPr>
          <p:nvPr>
            <p:ph type="body" sz="quarter" idx="23"/>
          </p:nvPr>
        </p:nvSpPr>
        <p:spPr>
          <a:xfrm>
            <a:off x="533400" y="1185446"/>
            <a:ext cx="8763000" cy="276999"/>
          </a:xfrm>
        </p:spPr>
        <p:txBody>
          <a:bodyPr/>
          <a:lstStyle/>
          <a:p>
            <a:r>
              <a:rPr lang="en-GB" sz="1200" b="1" dirty="0">
                <a:solidFill>
                  <a:schemeClr val="bg2">
                    <a:lumMod val="25000"/>
                  </a:schemeClr>
                </a:solidFill>
              </a:rPr>
              <a:t>Overall satisfaction of journey</a:t>
            </a:r>
          </a:p>
        </p:txBody>
      </p:sp>
      <p:sp>
        <p:nvSpPr>
          <p:cNvPr id="5" name="Slide Number Placeholder 4"/>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25</a:t>
            </a:fld>
            <a:endParaRPr lang="en-US" dirty="0">
              <a:solidFill>
                <a:prstClr val="black"/>
              </a:solidFill>
            </a:endParaRPr>
          </a:p>
        </p:txBody>
      </p:sp>
      <p:sp>
        <p:nvSpPr>
          <p:cNvPr id="10" name="TextBox 9">
            <a:extLst>
              <a:ext uri="{FF2B5EF4-FFF2-40B4-BE49-F238E27FC236}">
                <a16:creationId xmlns:a16="http://schemas.microsoft.com/office/drawing/2014/main" id="{4C477E6E-160E-46F0-8D6F-0FFCFA76F39C}"/>
              </a:ext>
            </a:extLst>
          </p:cNvPr>
          <p:cNvSpPr txBox="1"/>
          <p:nvPr/>
        </p:nvSpPr>
        <p:spPr>
          <a:xfrm>
            <a:off x="3589869" y="1954278"/>
            <a:ext cx="1019733" cy="261610"/>
          </a:xfrm>
          <a:prstGeom prst="rect">
            <a:avLst/>
          </a:prstGeom>
          <a:noFill/>
          <a:ln w="3175">
            <a:solidFill>
              <a:schemeClr val="bg1">
                <a:lumMod val="85000"/>
              </a:schemeClr>
            </a:solidFill>
          </a:ln>
        </p:spPr>
        <p:txBody>
          <a:bodyPr wrap="square" rtlCol="0">
            <a:spAutoFit/>
          </a:bodyPr>
          <a:lstStyle/>
          <a:p>
            <a:pPr defTabSz="457200" fontAlgn="base">
              <a:spcBef>
                <a:spcPct val="0"/>
              </a:spcBef>
              <a:spcAft>
                <a:spcPct val="0"/>
              </a:spcAft>
            </a:pPr>
            <a:r>
              <a:rPr lang="en-GB" sz="1100" dirty="0">
                <a:solidFill>
                  <a:srgbClr val="005172"/>
                </a:solidFill>
                <a:ea typeface="ＭＳ Ｐゴシック" charset="0"/>
              </a:rPr>
              <a:t>NET: Satisfied</a:t>
            </a:r>
          </a:p>
        </p:txBody>
      </p:sp>
      <p:graphicFrame>
        <p:nvGraphicFramePr>
          <p:cNvPr id="15" name="Chart 14"/>
          <p:cNvGraphicFramePr/>
          <p:nvPr/>
        </p:nvGraphicFramePr>
        <p:xfrm>
          <a:off x="5090596" y="4089640"/>
          <a:ext cx="4507124" cy="1238309"/>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4"/>
          <p:cNvSpPr txBox="1">
            <a:spLocks/>
          </p:cNvSpPr>
          <p:nvPr/>
        </p:nvSpPr>
        <p:spPr>
          <a:xfrm>
            <a:off x="5074752" y="2094231"/>
            <a:ext cx="3646351" cy="276999"/>
          </a:xfrm>
          <a:prstGeom prst="rect">
            <a:avLst/>
          </a:prstGeom>
          <a:noFill/>
          <a:ln w="3175">
            <a:noFill/>
          </a:ln>
        </p:spPr>
        <p:txBody>
          <a:bodyPr vert="horz" wrap="square" lIns="91440" tIns="45720" rIns="91440" bIns="45720" rtlCol="0" anchor="b">
            <a:spAutoFit/>
          </a:bodyPr>
          <a:lstStyle>
            <a:lvl1pPr marL="0" algn="l" defTabSz="457200" rtl="0" eaLnBrk="1" fontAlgn="base" hangingPunct="1">
              <a:lnSpc>
                <a:spcPct val="100000"/>
              </a:lnSpc>
              <a:spcBef>
                <a:spcPct val="0"/>
              </a:spcBef>
              <a:spcAft>
                <a:spcPct val="0"/>
              </a:spcAft>
              <a:defRPr sz="2000" b="0" u="none" strike="noStrike" kern="100" cap="none" spc="0" normalizeH="0" baseline="0">
                <a:ln w="19050" cmpd="sng">
                  <a:noFill/>
                </a:ln>
                <a:solidFill>
                  <a:schemeClr val="bg2">
                    <a:lumMod val="50000"/>
                  </a:schemeClr>
                </a:solidFill>
                <a:latin typeface="Georgia"/>
                <a:ea typeface="ＭＳ Ｐゴシック" charset="0"/>
                <a:cs typeface="Georgia"/>
              </a:defRPr>
            </a:lvl1pPr>
            <a:lvl2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2pPr>
            <a:lvl3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3pPr>
            <a:lvl4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4pPr>
            <a:lvl5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5pPr>
            <a:lvl6pPr marL="4572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6pPr>
            <a:lvl7pPr marL="9144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7pPr>
            <a:lvl8pPr marL="13716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8pPr>
            <a:lvl9pPr marL="18288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9pPr>
          </a:lstStyle>
          <a:p>
            <a:r>
              <a:rPr lang="en-GB" sz="1200" b="1" dirty="0">
                <a:solidFill>
                  <a:srgbClr val="DFE3E5">
                    <a:lumMod val="50000"/>
                  </a:srgbClr>
                </a:solidFill>
                <a:latin typeface="Calibri Light"/>
              </a:rPr>
              <a:t>Cyclists</a:t>
            </a:r>
          </a:p>
        </p:txBody>
      </p:sp>
      <p:sp>
        <p:nvSpPr>
          <p:cNvPr id="17" name="TextBox 16"/>
          <p:cNvSpPr txBox="1"/>
          <p:nvPr/>
        </p:nvSpPr>
        <p:spPr>
          <a:xfrm>
            <a:off x="5137642" y="1836046"/>
            <a:ext cx="2268000" cy="161583"/>
          </a:xfrm>
          <a:prstGeom prst="rect">
            <a:avLst/>
          </a:prstGeom>
          <a:noFill/>
        </p:spPr>
        <p:txBody>
          <a:bodyPr wrap="square" lIns="0" tIns="0" rIns="0" bIns="0" rtlCol="0">
            <a:spAutoFit/>
          </a:bodyPr>
          <a:lstStyle/>
          <a:p>
            <a:pPr defTabSz="457200" fontAlgn="base">
              <a:spcBef>
                <a:spcPct val="0"/>
              </a:spcBef>
              <a:spcAft>
                <a:spcPct val="0"/>
              </a:spcAft>
              <a:buClr>
                <a:prstClr val="black"/>
              </a:buClr>
            </a:pPr>
            <a:r>
              <a:rPr lang="en-GB" sz="1050" dirty="0">
                <a:solidFill>
                  <a:srgbClr val="DFE3E5">
                    <a:lumMod val="25000"/>
                  </a:srgbClr>
                </a:solidFill>
                <a:ea typeface="ＭＳ Ｐゴシック" charset="0"/>
              </a:rPr>
              <a:t>% Satisfaction</a:t>
            </a:r>
          </a:p>
        </p:txBody>
      </p:sp>
      <p:sp>
        <p:nvSpPr>
          <p:cNvPr id="18" name="Title 4"/>
          <p:cNvSpPr txBox="1">
            <a:spLocks/>
          </p:cNvSpPr>
          <p:nvPr/>
        </p:nvSpPr>
        <p:spPr>
          <a:xfrm>
            <a:off x="5065577" y="3831109"/>
            <a:ext cx="3646351" cy="276999"/>
          </a:xfrm>
          <a:prstGeom prst="rect">
            <a:avLst/>
          </a:prstGeom>
          <a:noFill/>
          <a:ln w="3175">
            <a:noFill/>
          </a:ln>
        </p:spPr>
        <p:txBody>
          <a:bodyPr vert="horz" wrap="square" lIns="91440" tIns="45720" rIns="91440" bIns="45720" rtlCol="0" anchor="b">
            <a:spAutoFit/>
          </a:bodyPr>
          <a:lstStyle>
            <a:lvl1pPr marL="0" algn="l" defTabSz="457200" rtl="0" eaLnBrk="1" fontAlgn="base" hangingPunct="1">
              <a:lnSpc>
                <a:spcPct val="100000"/>
              </a:lnSpc>
              <a:spcBef>
                <a:spcPct val="0"/>
              </a:spcBef>
              <a:spcAft>
                <a:spcPct val="0"/>
              </a:spcAft>
              <a:defRPr sz="2000" b="0" u="none" strike="noStrike" kern="100" cap="none" spc="0" normalizeH="0" baseline="0">
                <a:ln w="19050" cmpd="sng">
                  <a:noFill/>
                </a:ln>
                <a:solidFill>
                  <a:schemeClr val="bg2">
                    <a:lumMod val="50000"/>
                  </a:schemeClr>
                </a:solidFill>
                <a:latin typeface="Georgia"/>
                <a:ea typeface="ＭＳ Ｐゴシック" charset="0"/>
                <a:cs typeface="Georgia"/>
              </a:defRPr>
            </a:lvl1pPr>
            <a:lvl2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2pPr>
            <a:lvl3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3pPr>
            <a:lvl4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4pPr>
            <a:lvl5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5pPr>
            <a:lvl6pPr marL="4572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6pPr>
            <a:lvl7pPr marL="9144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7pPr>
            <a:lvl8pPr marL="13716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8pPr>
            <a:lvl9pPr marL="18288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9pPr>
          </a:lstStyle>
          <a:p>
            <a:r>
              <a:rPr lang="en-GB" sz="1200" b="1" dirty="0">
                <a:solidFill>
                  <a:srgbClr val="DFE3E5">
                    <a:lumMod val="50000"/>
                  </a:srgbClr>
                </a:solidFill>
                <a:latin typeface="Calibri Light"/>
              </a:rPr>
              <a:t>Pedestrians</a:t>
            </a:r>
          </a:p>
        </p:txBody>
      </p:sp>
      <p:sp>
        <p:nvSpPr>
          <p:cNvPr id="9" name="Rectangle 8"/>
          <p:cNvSpPr/>
          <p:nvPr/>
        </p:nvSpPr>
        <p:spPr>
          <a:xfrm>
            <a:off x="656364" y="1961017"/>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70%</a:t>
            </a:r>
            <a:endParaRPr lang="en-GB" sz="1400" dirty="0">
              <a:solidFill>
                <a:prstClr val="black"/>
              </a:solidFill>
              <a:ea typeface="ＭＳ Ｐゴシック" charset="0"/>
            </a:endParaRPr>
          </a:p>
        </p:txBody>
      </p:sp>
      <p:sp>
        <p:nvSpPr>
          <p:cNvPr id="11" name="Rectangle 10"/>
          <p:cNvSpPr/>
          <p:nvPr/>
        </p:nvSpPr>
        <p:spPr>
          <a:xfrm>
            <a:off x="1636369" y="1961017"/>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71%</a:t>
            </a:r>
            <a:endParaRPr lang="en-GB" sz="1400" dirty="0">
              <a:solidFill>
                <a:prstClr val="black"/>
              </a:solidFill>
              <a:ea typeface="ＭＳ Ｐゴシック" charset="0"/>
            </a:endParaRPr>
          </a:p>
        </p:txBody>
      </p:sp>
      <p:sp>
        <p:nvSpPr>
          <p:cNvPr id="14" name="Rectangle 13"/>
          <p:cNvSpPr/>
          <p:nvPr/>
        </p:nvSpPr>
        <p:spPr>
          <a:xfrm>
            <a:off x="2632984" y="1956188"/>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70%</a:t>
            </a:r>
            <a:endParaRPr lang="en-GB" sz="1400" dirty="0">
              <a:solidFill>
                <a:prstClr val="black"/>
              </a:solidFill>
              <a:ea typeface="ＭＳ Ｐゴシック" charset="0"/>
            </a:endParaRPr>
          </a:p>
        </p:txBody>
      </p:sp>
      <p:cxnSp>
        <p:nvCxnSpPr>
          <p:cNvPr id="37" name="Straight Connector 36"/>
          <p:cNvCxnSpPr/>
          <p:nvPr/>
        </p:nvCxnSpPr>
        <p:spPr>
          <a:xfrm>
            <a:off x="5079323" y="3605373"/>
            <a:ext cx="4576161" cy="1641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3" name="Chart 42"/>
          <p:cNvGraphicFramePr/>
          <p:nvPr/>
        </p:nvGraphicFramePr>
        <p:xfrm>
          <a:off x="5070500" y="2327596"/>
          <a:ext cx="4507124" cy="123830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7771990" y="6581307"/>
            <a:ext cx="1414611" cy="230832"/>
          </a:xfrm>
          <a:prstGeom prst="rect">
            <a:avLst/>
          </a:prstGeom>
          <a:noFill/>
          <a:ln>
            <a:noFill/>
          </a:ln>
        </p:spPr>
        <p:txBody>
          <a:bodyPr wrap="square" rtlCol="0">
            <a:spAutoFit/>
          </a:bodyPr>
          <a:lstStyle/>
          <a:p>
            <a:pPr algn="ctr" defTabSz="457200" fontAlgn="base">
              <a:spcBef>
                <a:spcPct val="0"/>
              </a:spcBef>
              <a:spcAft>
                <a:spcPct val="0"/>
              </a:spcAft>
            </a:pPr>
            <a:r>
              <a:rPr lang="en-GB" sz="900" dirty="0">
                <a:solidFill>
                  <a:prstClr val="black"/>
                </a:solidFill>
                <a:ea typeface="Calibri Light" charset="0"/>
                <a:cs typeface="Calibri Light" charset="0"/>
              </a:rPr>
              <a:t>- Statistically higher/lower</a:t>
            </a:r>
            <a:endParaRPr lang="en-US" sz="900" dirty="0">
              <a:solidFill>
                <a:prstClr val="black"/>
              </a:solidFill>
              <a:ea typeface="Calibri Light" charset="0"/>
              <a:cs typeface="Calibri Light" charset="0"/>
            </a:endParaRPr>
          </a:p>
        </p:txBody>
      </p:sp>
      <p:cxnSp>
        <p:nvCxnSpPr>
          <p:cNvPr id="20" name="Straight Arrow Connector 19"/>
          <p:cNvCxnSpPr/>
          <p:nvPr/>
        </p:nvCxnSpPr>
        <p:spPr>
          <a:xfrm flipV="1">
            <a:off x="7665539" y="6611952"/>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748193" y="6611952"/>
            <a:ext cx="0" cy="180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825208" y="2371230"/>
            <a:ext cx="0" cy="180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514561" y="5573829"/>
            <a:ext cx="3142295" cy="519467"/>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dirty="0">
                <a:solidFill>
                  <a:prstClr val="black"/>
                </a:solidFill>
              </a:rPr>
              <a:t>Satisfaction scores are consistent with the South East (71%), however slightly behind the North West (78%) and East Midlands (79%)</a:t>
            </a:r>
          </a:p>
        </p:txBody>
      </p:sp>
      <p:sp>
        <p:nvSpPr>
          <p:cNvPr id="24" name="Rounded Rectangle 23"/>
          <p:cNvSpPr/>
          <p:nvPr/>
        </p:nvSpPr>
        <p:spPr>
          <a:xfrm>
            <a:off x="6897216" y="5445225"/>
            <a:ext cx="2680408" cy="683204"/>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00" dirty="0">
                <a:solidFill>
                  <a:prstClr val="black"/>
                </a:solidFill>
              </a:rPr>
              <a:t>For cyclists only, those who travelled in poor weather conditions (rain/snow/wind etc.) found the journey less satisfying than those in sunny/cloudy conditions</a:t>
            </a:r>
          </a:p>
        </p:txBody>
      </p:sp>
    </p:spTree>
    <p:extLst>
      <p:ext uri="{BB962C8B-B14F-4D97-AF65-F5344CB8AC3E}">
        <p14:creationId xmlns:p14="http://schemas.microsoft.com/office/powerpoint/2010/main" val="82519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3973116" y="2177499"/>
          <a:ext cx="5122683" cy="407564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514561" y="526328"/>
            <a:ext cx="8781839" cy="523220"/>
          </a:xfrm>
        </p:spPr>
        <p:txBody>
          <a:bodyPr/>
          <a:lstStyle/>
          <a:p>
            <a:r>
              <a:rPr lang="en-GB" sz="1400" dirty="0">
                <a:solidFill>
                  <a:schemeClr val="tx1">
                    <a:lumMod val="95000"/>
                    <a:lumOff val="5000"/>
                  </a:schemeClr>
                </a:solidFill>
              </a:rPr>
              <a:t>Having a relaxing/enjoyable route that is well maintained and safe is key for overall satisfaction of both cyclists and pedestrians. Minimal traffic is a more important issue for cyclists than pedestrians</a:t>
            </a:r>
          </a:p>
        </p:txBody>
      </p:sp>
      <p:sp>
        <p:nvSpPr>
          <p:cNvPr id="3" name="Text Placeholder 2"/>
          <p:cNvSpPr>
            <a:spLocks noGrp="1"/>
          </p:cNvSpPr>
          <p:nvPr>
            <p:ph type="body" sz="quarter" idx="23"/>
          </p:nvPr>
        </p:nvSpPr>
        <p:spPr>
          <a:xfrm>
            <a:off x="533400" y="1185446"/>
            <a:ext cx="8763000" cy="615553"/>
          </a:xfrm>
        </p:spPr>
        <p:txBody>
          <a:bodyPr/>
          <a:lstStyle/>
          <a:p>
            <a:r>
              <a:rPr lang="en-GB" sz="1200" b="1" dirty="0">
                <a:solidFill>
                  <a:schemeClr val="bg2">
                    <a:lumMod val="25000"/>
                  </a:schemeClr>
                </a:solidFill>
              </a:rPr>
              <a:t>Reasons for overall satisfaction of journey [spontaneous]</a:t>
            </a:r>
          </a:p>
          <a:p>
            <a:endParaRPr lang="en-GB" sz="1200" dirty="0"/>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26</a:t>
            </a:fld>
            <a:endParaRPr lang="en-US" dirty="0">
              <a:solidFill>
                <a:prstClr val="black"/>
              </a:solidFill>
            </a:endParaRPr>
          </a:p>
        </p:txBody>
      </p:sp>
      <p:graphicFrame>
        <p:nvGraphicFramePr>
          <p:cNvPr id="8" name="Chart 7"/>
          <p:cNvGraphicFramePr/>
          <p:nvPr/>
        </p:nvGraphicFramePr>
        <p:xfrm>
          <a:off x="-303584" y="2183058"/>
          <a:ext cx="5122683" cy="412626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144688" y="1784267"/>
            <a:ext cx="1438275" cy="292388"/>
          </a:xfrm>
          <a:prstGeom prst="rect">
            <a:avLst/>
          </a:prstGeom>
          <a:solidFill>
            <a:schemeClr val="bg1"/>
          </a:solidFill>
          <a:ln>
            <a:solidFill>
              <a:schemeClr val="bg1">
                <a:lumMod val="85000"/>
              </a:schemeClr>
            </a:solidFill>
          </a:ln>
        </p:spPr>
        <p:txBody>
          <a:bodyPr wrap="square" rtlCol="0">
            <a:spAutoFit/>
          </a:bodyPr>
          <a:lstStyle/>
          <a:p>
            <a:pPr algn="ctr" defTabSz="457200" fontAlgn="base">
              <a:spcBef>
                <a:spcPct val="0"/>
              </a:spcBef>
              <a:spcAft>
                <a:spcPct val="0"/>
              </a:spcAft>
            </a:pPr>
            <a:r>
              <a:rPr lang="en-GB" sz="1300" dirty="0">
                <a:solidFill>
                  <a:srgbClr val="335A75"/>
                </a:solidFill>
                <a:ea typeface="ＭＳ Ｐゴシック" charset="0"/>
              </a:rPr>
              <a:t>Cyclists</a:t>
            </a:r>
          </a:p>
        </p:txBody>
      </p:sp>
      <p:sp>
        <p:nvSpPr>
          <p:cNvPr id="11" name="TextBox 10"/>
          <p:cNvSpPr txBox="1"/>
          <p:nvPr/>
        </p:nvSpPr>
        <p:spPr>
          <a:xfrm>
            <a:off x="6300071" y="1782815"/>
            <a:ext cx="1438275" cy="292388"/>
          </a:xfrm>
          <a:prstGeom prst="rect">
            <a:avLst/>
          </a:prstGeom>
          <a:solidFill>
            <a:schemeClr val="bg1"/>
          </a:solidFill>
          <a:ln>
            <a:solidFill>
              <a:schemeClr val="bg1">
                <a:lumMod val="85000"/>
              </a:schemeClr>
            </a:solidFill>
          </a:ln>
        </p:spPr>
        <p:txBody>
          <a:bodyPr wrap="square" rtlCol="0">
            <a:spAutoFit/>
          </a:bodyPr>
          <a:lstStyle/>
          <a:p>
            <a:pPr algn="ctr" defTabSz="457200" fontAlgn="base">
              <a:spcBef>
                <a:spcPct val="0"/>
              </a:spcBef>
              <a:spcAft>
                <a:spcPct val="0"/>
              </a:spcAft>
            </a:pPr>
            <a:r>
              <a:rPr lang="en-GB" sz="1300" dirty="0">
                <a:solidFill>
                  <a:srgbClr val="335A75"/>
                </a:solidFill>
                <a:ea typeface="ＭＳ Ｐゴシック" charset="0"/>
              </a:rPr>
              <a:t>Pedestrians</a:t>
            </a:r>
          </a:p>
        </p:txBody>
      </p:sp>
      <p:sp>
        <p:nvSpPr>
          <p:cNvPr id="15" name="Rectangle 14"/>
          <p:cNvSpPr/>
          <p:nvPr/>
        </p:nvSpPr>
        <p:spPr>
          <a:xfrm>
            <a:off x="1496616" y="6403347"/>
            <a:ext cx="4953000" cy="369332"/>
          </a:xfrm>
          <a:prstGeom prst="rect">
            <a:avLst/>
          </a:prstGeom>
        </p:spPr>
        <p:txBody>
          <a:bodyPr>
            <a:spAutoFit/>
          </a:bodyPr>
          <a:lstStyle/>
          <a:p>
            <a:pPr defTabSz="457200" fontAlgn="base">
              <a:spcBef>
                <a:spcPct val="0"/>
              </a:spcBef>
              <a:spcAft>
                <a:spcPct val="0"/>
              </a:spcAft>
              <a:buClr>
                <a:prstClr val="black"/>
              </a:buClr>
            </a:pPr>
            <a:r>
              <a:rPr lang="en-US" sz="900" dirty="0">
                <a:solidFill>
                  <a:prstClr val="black"/>
                </a:solidFill>
                <a:ea typeface="ＭＳ Ｐゴシック" charset="0"/>
              </a:rPr>
              <a:t>Q6. What is the main reason you were satisfied/dissatisfied with your experience on this part of the journey? BASE:</a:t>
            </a:r>
            <a:r>
              <a:rPr lang="en-GB" sz="900" dirty="0">
                <a:solidFill>
                  <a:prstClr val="black"/>
                </a:solidFill>
                <a:ea typeface="ＭＳ Ｐゴシック" charset="0"/>
              </a:rPr>
              <a:t> All Respondents (642) Cyclists (221) Pedestrians (421)</a:t>
            </a:r>
          </a:p>
        </p:txBody>
      </p:sp>
      <p:sp>
        <p:nvSpPr>
          <p:cNvPr id="16" name="TextBox 15"/>
          <p:cNvSpPr txBox="1"/>
          <p:nvPr/>
        </p:nvSpPr>
        <p:spPr>
          <a:xfrm>
            <a:off x="6393160" y="6532908"/>
            <a:ext cx="3170659" cy="230832"/>
          </a:xfrm>
          <a:prstGeom prst="rect">
            <a:avLst/>
          </a:prstGeom>
          <a:noFill/>
        </p:spPr>
        <p:txBody>
          <a:bodyPr wrap="square" rtlCol="0">
            <a:spAutoFit/>
          </a:bodyPr>
          <a:lstStyle/>
          <a:p>
            <a:pPr algn="ctr" defTabSz="457200" fontAlgn="base">
              <a:spcBef>
                <a:spcPct val="0"/>
              </a:spcBef>
              <a:spcAft>
                <a:spcPct val="0"/>
              </a:spcAft>
            </a:pPr>
            <a:r>
              <a:rPr lang="en-GB" sz="900" dirty="0">
                <a:solidFill>
                  <a:prstClr val="black"/>
                </a:solidFill>
                <a:ea typeface="ＭＳ Ｐゴシック" charset="0"/>
                <a:cs typeface="Arial" panose="020B0604020202020204" pitchFamily="34" charset="0"/>
              </a:rPr>
              <a:t>N.B. ordered by cyclist high to low</a:t>
            </a:r>
          </a:p>
        </p:txBody>
      </p:sp>
      <p:graphicFrame>
        <p:nvGraphicFramePr>
          <p:cNvPr id="6" name="Table 5"/>
          <p:cNvGraphicFramePr>
            <a:graphicFrameLocks noGrp="1"/>
          </p:cNvGraphicFramePr>
          <p:nvPr/>
        </p:nvGraphicFramePr>
        <p:xfrm>
          <a:off x="3595387" y="2280887"/>
          <a:ext cx="2639026" cy="3890956"/>
        </p:xfrm>
        <a:graphic>
          <a:graphicData uri="http://schemas.openxmlformats.org/drawingml/2006/table">
            <a:tbl>
              <a:tblPr>
                <a:tableStyleId>{2D5ABB26-0587-4C30-8999-92F81FD0307C}</a:tableStyleId>
              </a:tblPr>
              <a:tblGrid>
                <a:gridCol w="2639026">
                  <a:extLst>
                    <a:ext uri="{9D8B030D-6E8A-4147-A177-3AD203B41FA5}">
                      <a16:colId xmlns:a16="http://schemas.microsoft.com/office/drawing/2014/main" val="20000"/>
                    </a:ext>
                  </a:extLst>
                </a:gridCol>
              </a:tblGrid>
              <a:tr h="390151">
                <a:tc>
                  <a:txBody>
                    <a:bodyPr/>
                    <a:lstStyle/>
                    <a:p>
                      <a:pPr algn="ctr" fontAlgn="ctr"/>
                      <a:r>
                        <a:rPr lang="en-GB" sz="1100" dirty="0">
                          <a:solidFill>
                            <a:srgbClr val="000000"/>
                          </a:solidFill>
                          <a:latin typeface="+mn-lt"/>
                        </a:rPr>
                        <a:t>The route was a relaxing/enjoyable</a:t>
                      </a: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0"/>
                  </a:ext>
                </a:extLst>
              </a:tr>
              <a:tr h="341806">
                <a:tc>
                  <a:txBody>
                    <a:bodyPr/>
                    <a:lstStyle/>
                    <a:p>
                      <a:pPr algn="ctr"/>
                      <a:r>
                        <a:rPr lang="en-GB" sz="1100" dirty="0">
                          <a:solidFill>
                            <a:srgbClr val="000000"/>
                          </a:solidFill>
                          <a:latin typeface="+mn-lt"/>
                        </a:rPr>
                        <a:t>The route was well maintained &amp; clean</a:t>
                      </a:r>
                    </a:p>
                  </a:txBody>
                  <a:tcPr marL="9525" marR="9525" marT="9525" marB="0" anchor="ctr">
                    <a:noFill/>
                  </a:tcPr>
                </a:tc>
                <a:extLst>
                  <a:ext uri="{0D108BD9-81ED-4DB2-BD59-A6C34878D82A}">
                    <a16:rowId xmlns:a16="http://schemas.microsoft.com/office/drawing/2014/main" val="10001"/>
                  </a:ext>
                </a:extLst>
              </a:tr>
              <a:tr h="390151">
                <a:tc>
                  <a:txBody>
                    <a:bodyPr/>
                    <a:lstStyle/>
                    <a:p>
                      <a:pPr algn="ctr" fontAlgn="ctr"/>
                      <a:r>
                        <a:rPr lang="en-GB" sz="1100" dirty="0">
                          <a:solidFill>
                            <a:srgbClr val="000000"/>
                          </a:solidFill>
                          <a:latin typeface="+mn-lt"/>
                        </a:rPr>
                        <a:t>I felt safe</a:t>
                      </a: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2"/>
                  </a:ext>
                </a:extLst>
              </a:tr>
              <a:tr h="3901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Minimal</a:t>
                      </a:r>
                      <a:r>
                        <a:rPr lang="en-GB" sz="1100" b="0" i="0" u="none" strike="noStrike" baseline="0" dirty="0">
                          <a:solidFill>
                            <a:srgbClr val="000000"/>
                          </a:solidFill>
                          <a:effectLst/>
                          <a:latin typeface="+mn-lt"/>
                        </a:rPr>
                        <a:t> traffic</a:t>
                      </a: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3"/>
                  </a:ext>
                </a:extLst>
              </a:tr>
              <a:tr h="4279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mn-lt"/>
                        </a:rPr>
                        <a:t>The route was easy</a:t>
                      </a: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4"/>
                  </a:ext>
                </a:extLst>
              </a:tr>
              <a:tr h="390151">
                <a:tc>
                  <a:txBody>
                    <a:bodyPr/>
                    <a:lstStyle/>
                    <a:p>
                      <a:pPr algn="ctr" fontAlgn="ctr"/>
                      <a:r>
                        <a:rPr lang="en-GB" sz="1100" b="0" i="0" u="none" strike="noStrike" dirty="0">
                          <a:solidFill>
                            <a:srgbClr val="000000"/>
                          </a:solidFill>
                          <a:effectLst/>
                          <a:latin typeface="+mn-lt"/>
                        </a:rPr>
                        <a:t>Provisions</a:t>
                      </a:r>
                      <a:r>
                        <a:rPr lang="en-GB" sz="1100" b="0" i="0" u="none" strike="noStrike" baseline="0" dirty="0">
                          <a:solidFill>
                            <a:srgbClr val="000000"/>
                          </a:solidFill>
                          <a:effectLst/>
                          <a:latin typeface="+mn-lt"/>
                        </a:rPr>
                        <a:t> that made the journey better e.g. bridges</a:t>
                      </a: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5"/>
                  </a:ext>
                </a:extLst>
              </a:tr>
              <a:tr h="390151">
                <a:tc>
                  <a:txBody>
                    <a:bodyPr/>
                    <a:lstStyle/>
                    <a:p>
                      <a:pPr algn="ctr" fontAlgn="ctr"/>
                      <a:r>
                        <a:rPr lang="en-GB" sz="1100" dirty="0">
                          <a:solidFill>
                            <a:srgbClr val="000000"/>
                          </a:solidFill>
                          <a:latin typeface="+mn-lt"/>
                        </a:rPr>
                        <a:t>I enjoyed</a:t>
                      </a:r>
                      <a:r>
                        <a:rPr lang="en-GB" sz="1100" baseline="0" dirty="0">
                          <a:solidFill>
                            <a:srgbClr val="000000"/>
                          </a:solidFill>
                          <a:latin typeface="+mn-lt"/>
                        </a:rPr>
                        <a:t> being outside</a:t>
                      </a: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6"/>
                  </a:ext>
                </a:extLst>
              </a:tr>
              <a:tr h="390151">
                <a:tc>
                  <a:txBody>
                    <a:bodyPr/>
                    <a:lstStyle/>
                    <a:p>
                      <a:pPr algn="ctr"/>
                      <a:r>
                        <a:rPr lang="en-GB" sz="1100" dirty="0">
                          <a:solidFill>
                            <a:srgbClr val="000000"/>
                          </a:solidFill>
                          <a:latin typeface="+mn-lt"/>
                        </a:rPr>
                        <a:t>Felt active/ good exercise</a:t>
                      </a:r>
                    </a:p>
                  </a:txBody>
                  <a:tcPr marL="9525" marR="9525" marT="9525" marB="0" anchor="ctr">
                    <a:noFill/>
                  </a:tcPr>
                </a:tc>
                <a:extLst>
                  <a:ext uri="{0D108BD9-81ED-4DB2-BD59-A6C34878D82A}">
                    <a16:rowId xmlns:a16="http://schemas.microsoft.com/office/drawing/2014/main" val="10007"/>
                  </a:ext>
                </a:extLst>
              </a:tr>
              <a:tr h="390151">
                <a:tc>
                  <a:txBody>
                    <a:bodyPr/>
                    <a:lstStyle/>
                    <a:p>
                      <a:pPr algn="ctr" fontAlgn="ctr"/>
                      <a:r>
                        <a:rPr lang="en-GB" sz="1100" dirty="0">
                          <a:solidFill>
                            <a:srgbClr val="000000"/>
                          </a:solidFill>
                          <a:latin typeface="+mn-lt"/>
                        </a:rPr>
                        <a:t>It was a scenic route</a:t>
                      </a: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8"/>
                  </a:ext>
                </a:extLst>
              </a:tr>
              <a:tr h="390151">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GB" sz="1100" dirty="0">
                          <a:solidFill>
                            <a:srgbClr val="000000"/>
                          </a:solidFill>
                          <a:latin typeface="+mn-lt"/>
                        </a:rPr>
                        <a:t>It got me to my destination</a:t>
                      </a:r>
                    </a:p>
                    <a:p>
                      <a:pPr algn="ctr" fontAlgn="ctr"/>
                      <a:endParaRPr lang="en-GB"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8329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61" y="526328"/>
            <a:ext cx="8781839" cy="523220"/>
          </a:xfrm>
        </p:spPr>
        <p:txBody>
          <a:bodyPr/>
          <a:lstStyle/>
          <a:p>
            <a:r>
              <a:rPr lang="en-GB" sz="1400" dirty="0">
                <a:solidFill>
                  <a:schemeClr val="tx1">
                    <a:lumMod val="95000"/>
                    <a:lumOff val="5000"/>
                  </a:schemeClr>
                </a:solidFill>
              </a:rPr>
              <a:t>Top three mentions for overall satisfaction refer to the route being relaxing, well maintained &amp; clean and enjoyable to be outside</a:t>
            </a:r>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27</a:t>
            </a:fld>
            <a:endParaRPr lang="en-US" dirty="0">
              <a:solidFill>
                <a:prstClr val="black"/>
              </a:solidFill>
            </a:endParaRPr>
          </a:p>
        </p:txBody>
      </p:sp>
      <p:sp>
        <p:nvSpPr>
          <p:cNvPr id="6" name="Rectangle 5"/>
          <p:cNvSpPr/>
          <p:nvPr/>
        </p:nvSpPr>
        <p:spPr>
          <a:xfrm>
            <a:off x="6528120" y="1809053"/>
            <a:ext cx="2844000" cy="4266689"/>
          </a:xfrm>
          <a:prstGeom prst="rect">
            <a:avLst/>
          </a:prstGeom>
          <a:solidFill>
            <a:srgbClr val="014998">
              <a:lumMod val="20000"/>
              <a:lumOff val="80000"/>
              <a:alpha val="25000"/>
            </a:srgbClr>
          </a:solidFill>
          <a:ln w="3175" cap="flat" cmpd="sng" algn="ctr">
            <a:noFill/>
            <a:prstDash val="solid"/>
          </a:ln>
          <a:effectLst/>
        </p:spPr>
        <p:txBody>
          <a:bodyPr rtlCol="0" anchor="ctr"/>
          <a:lstStyle/>
          <a:p>
            <a:pPr algn="ctr" defTabSz="457200">
              <a:defRPr/>
            </a:pPr>
            <a:endParaRPr lang="en-GB" sz="1100" kern="0" dirty="0">
              <a:solidFill>
                <a:srgbClr val="FFFFFF"/>
              </a:solidFill>
              <a:ea typeface="ＭＳ Ｐゴシック" charset="0"/>
            </a:endParaRPr>
          </a:p>
        </p:txBody>
      </p:sp>
      <p:sp>
        <p:nvSpPr>
          <p:cNvPr id="7" name="Rectangle 6"/>
          <p:cNvSpPr/>
          <p:nvPr/>
        </p:nvSpPr>
        <p:spPr>
          <a:xfrm>
            <a:off x="444342" y="1842951"/>
            <a:ext cx="2844000" cy="4266689"/>
          </a:xfrm>
          <a:prstGeom prst="rect">
            <a:avLst/>
          </a:prstGeom>
          <a:solidFill>
            <a:schemeClr val="tx1">
              <a:lumMod val="10000"/>
              <a:lumOff val="90000"/>
              <a:alpha val="2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sz="1100" dirty="0">
              <a:solidFill>
                <a:srgbClr val="FFFFFF"/>
              </a:solidFill>
            </a:endParaRPr>
          </a:p>
        </p:txBody>
      </p:sp>
      <p:sp>
        <p:nvSpPr>
          <p:cNvPr id="8" name="Rectangle 7"/>
          <p:cNvSpPr/>
          <p:nvPr/>
        </p:nvSpPr>
        <p:spPr>
          <a:xfrm>
            <a:off x="3544361" y="1826606"/>
            <a:ext cx="2844000" cy="4266689"/>
          </a:xfrm>
          <a:prstGeom prst="rect">
            <a:avLst/>
          </a:prstGeom>
          <a:solidFill>
            <a:schemeClr val="accent3">
              <a:lumMod val="20000"/>
              <a:lumOff val="80000"/>
              <a:alpha val="2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sz="1100" dirty="0">
              <a:solidFill>
                <a:srgbClr val="FFFFFF">
                  <a:lumMod val="50000"/>
                </a:srgbClr>
              </a:solidFill>
            </a:endParaRPr>
          </a:p>
        </p:txBody>
      </p:sp>
      <p:sp>
        <p:nvSpPr>
          <p:cNvPr id="10" name="TextBox 9"/>
          <p:cNvSpPr txBox="1"/>
          <p:nvPr/>
        </p:nvSpPr>
        <p:spPr>
          <a:xfrm>
            <a:off x="7177852" y="1576393"/>
            <a:ext cx="1698225" cy="430887"/>
          </a:xfrm>
          <a:prstGeom prst="rect">
            <a:avLst/>
          </a:prstGeom>
          <a:solidFill>
            <a:srgbClr val="014998">
              <a:lumMod val="20000"/>
              <a:lumOff val="80000"/>
              <a:alpha val="50000"/>
            </a:srgbClr>
          </a:solidFill>
          <a:ln w="3175">
            <a:noFill/>
          </a:ln>
        </p:spPr>
        <p:txBody>
          <a:bodyPr wrap="square" rtlCol="0" anchor="ctr">
            <a:spAutoFit/>
          </a:bodyPr>
          <a:lstStyle/>
          <a:p>
            <a:pPr algn="ctr" defTabSz="457200" fontAlgn="ctr">
              <a:spcBef>
                <a:spcPct val="0"/>
              </a:spcBef>
              <a:spcAft>
                <a:spcPct val="0"/>
              </a:spcAft>
            </a:pPr>
            <a:r>
              <a:rPr lang="en-GB" sz="1100" dirty="0">
                <a:solidFill>
                  <a:srgbClr val="000000"/>
                </a:solidFill>
                <a:ea typeface="ＭＳ Ｐゴシック" charset="0"/>
              </a:rPr>
              <a:t>I felt safe</a:t>
            </a:r>
          </a:p>
          <a:p>
            <a:pPr algn="ctr" defTabSz="457200" fontAlgn="ctr">
              <a:spcBef>
                <a:spcPct val="0"/>
              </a:spcBef>
              <a:spcAft>
                <a:spcPct val="0"/>
              </a:spcAft>
            </a:pPr>
            <a:endParaRPr lang="en-GB" sz="1100" dirty="0">
              <a:solidFill>
                <a:srgbClr val="000000"/>
              </a:solidFill>
              <a:ea typeface="ＭＳ Ｐゴシック" charset="0"/>
            </a:endParaRPr>
          </a:p>
        </p:txBody>
      </p:sp>
      <p:sp>
        <p:nvSpPr>
          <p:cNvPr id="11" name="TextBox 10"/>
          <p:cNvSpPr txBox="1"/>
          <p:nvPr/>
        </p:nvSpPr>
        <p:spPr>
          <a:xfrm>
            <a:off x="4016896" y="1569663"/>
            <a:ext cx="1805286" cy="430887"/>
          </a:xfrm>
          <a:prstGeom prst="rect">
            <a:avLst/>
          </a:prstGeom>
          <a:solidFill>
            <a:schemeClr val="accent3">
              <a:lumMod val="40000"/>
              <a:lumOff val="60000"/>
              <a:alpha val="50000"/>
            </a:schemeClr>
          </a:solidFill>
          <a:ln w="3175">
            <a:noFill/>
          </a:ln>
        </p:spPr>
        <p:txBody>
          <a:bodyPr wrap="square" rtlCol="0">
            <a:spAutoFit/>
          </a:bodyPr>
          <a:lstStyle/>
          <a:p>
            <a:pPr algn="ctr" defTabSz="457200" fontAlgn="base">
              <a:spcBef>
                <a:spcPct val="0"/>
              </a:spcBef>
              <a:spcAft>
                <a:spcPct val="0"/>
              </a:spcAft>
            </a:pPr>
            <a:r>
              <a:rPr lang="en-GB" sz="1100" dirty="0">
                <a:solidFill>
                  <a:srgbClr val="000000"/>
                </a:solidFill>
                <a:ea typeface="ＭＳ Ｐゴシック" charset="0"/>
              </a:rPr>
              <a:t>The route was well maintained &amp; clean</a:t>
            </a:r>
          </a:p>
        </p:txBody>
      </p:sp>
      <p:sp>
        <p:nvSpPr>
          <p:cNvPr id="5" name="TextBox 4"/>
          <p:cNvSpPr txBox="1"/>
          <p:nvPr/>
        </p:nvSpPr>
        <p:spPr>
          <a:xfrm>
            <a:off x="960906" y="1569663"/>
            <a:ext cx="1713799" cy="430887"/>
          </a:xfrm>
          <a:prstGeom prst="rect">
            <a:avLst/>
          </a:prstGeom>
          <a:solidFill>
            <a:schemeClr val="bg1">
              <a:lumMod val="85000"/>
              <a:alpha val="50000"/>
            </a:schemeClr>
          </a:solidFill>
          <a:ln w="3175">
            <a:noFill/>
          </a:ln>
        </p:spPr>
        <p:txBody>
          <a:bodyPr wrap="square" rtlCol="0">
            <a:spAutoFit/>
          </a:bodyPr>
          <a:lstStyle/>
          <a:p>
            <a:pPr algn="ctr" defTabSz="457200" fontAlgn="ctr">
              <a:spcBef>
                <a:spcPct val="0"/>
              </a:spcBef>
              <a:spcAft>
                <a:spcPct val="0"/>
              </a:spcAft>
            </a:pPr>
            <a:r>
              <a:rPr lang="en-GB" sz="1100" dirty="0">
                <a:solidFill>
                  <a:srgbClr val="000000"/>
                </a:solidFill>
                <a:ea typeface="ＭＳ Ｐゴシック" charset="0"/>
              </a:rPr>
              <a:t>The route was a relaxing/enjoyable</a:t>
            </a:r>
          </a:p>
        </p:txBody>
      </p:sp>
      <p:sp>
        <p:nvSpPr>
          <p:cNvPr id="20" name="Rectangle 19"/>
          <p:cNvSpPr/>
          <p:nvPr/>
        </p:nvSpPr>
        <p:spPr>
          <a:xfrm>
            <a:off x="1496616" y="6403347"/>
            <a:ext cx="4953000" cy="507831"/>
          </a:xfrm>
          <a:prstGeom prst="rect">
            <a:avLst/>
          </a:prstGeom>
        </p:spPr>
        <p:txBody>
          <a:bodyPr>
            <a:spAutoFit/>
          </a:bodyPr>
          <a:lstStyle/>
          <a:p>
            <a:pPr defTabSz="457200" fontAlgn="base">
              <a:spcBef>
                <a:spcPct val="0"/>
              </a:spcBef>
              <a:spcAft>
                <a:spcPct val="0"/>
              </a:spcAft>
            </a:pPr>
            <a:r>
              <a:rPr lang="en-US" sz="900" dirty="0">
                <a:solidFill>
                  <a:prstClr val="black"/>
                </a:solidFill>
                <a:ea typeface="ＭＳ Ｐゴシック" charset="0"/>
              </a:rPr>
              <a:t>Q6. What is the main reason you were satisfied/dissatisfied with your experience on this part of the journey? BASE: </a:t>
            </a:r>
            <a:r>
              <a:rPr lang="en-GB" sz="900" dirty="0">
                <a:solidFill>
                  <a:prstClr val="black"/>
                </a:solidFill>
                <a:ea typeface="ＭＳ Ｐゴシック" charset="0"/>
              </a:rPr>
              <a:t>All Respondents (569) Cyclists (242) Pedestrians (327)</a:t>
            </a:r>
          </a:p>
          <a:p>
            <a:pPr defTabSz="457200" fontAlgn="base">
              <a:spcBef>
                <a:spcPct val="0"/>
              </a:spcBef>
              <a:spcAft>
                <a:spcPct val="0"/>
              </a:spcAft>
            </a:pPr>
            <a:endParaRPr lang="en-GB" sz="900" dirty="0">
              <a:solidFill>
                <a:prstClr val="black"/>
              </a:solidFill>
              <a:ea typeface="ＭＳ Ｐゴシック" charset="0"/>
            </a:endParaRPr>
          </a:p>
        </p:txBody>
      </p:sp>
      <p:sp>
        <p:nvSpPr>
          <p:cNvPr id="21" name="Text Placeholder 2"/>
          <p:cNvSpPr>
            <a:spLocks noGrp="1"/>
          </p:cNvSpPr>
          <p:nvPr>
            <p:ph type="body" sz="quarter" idx="23"/>
          </p:nvPr>
        </p:nvSpPr>
        <p:spPr>
          <a:xfrm>
            <a:off x="533400" y="1185446"/>
            <a:ext cx="8763000" cy="615553"/>
          </a:xfrm>
        </p:spPr>
        <p:txBody>
          <a:bodyPr/>
          <a:lstStyle/>
          <a:p>
            <a:r>
              <a:rPr lang="en-GB" sz="1200" b="1" dirty="0">
                <a:solidFill>
                  <a:schemeClr val="bg2">
                    <a:lumMod val="25000"/>
                  </a:schemeClr>
                </a:solidFill>
              </a:rPr>
              <a:t>Reasons for overall satisfaction of journey [spontaneous]</a:t>
            </a:r>
          </a:p>
          <a:p>
            <a:endParaRPr lang="en-GB" sz="1200" dirty="0"/>
          </a:p>
        </p:txBody>
      </p:sp>
      <p:sp>
        <p:nvSpPr>
          <p:cNvPr id="25" name="Rounded Rectangular Callout 24"/>
          <p:cNvSpPr/>
          <p:nvPr/>
        </p:nvSpPr>
        <p:spPr>
          <a:xfrm>
            <a:off x="714214" y="234643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‘Left the car </a:t>
            </a:r>
            <a:r>
              <a:rPr lang="en-GB" sz="1050" b="1" i="1" dirty="0">
                <a:solidFill>
                  <a:prstClr val="black">
                    <a:lumMod val="95000"/>
                    <a:lumOff val="5000"/>
                  </a:prstClr>
                </a:solidFill>
              </a:rPr>
              <a:t>and enjoyed walking for a change</a:t>
            </a:r>
            <a:r>
              <a:rPr lang="en-GB" sz="1050" i="1" dirty="0">
                <a:solidFill>
                  <a:prstClr val="black">
                    <a:lumMod val="95000"/>
                    <a:lumOff val="5000"/>
                  </a:prstClr>
                </a:solidFill>
              </a:rPr>
              <a:t> - no problems happened’</a:t>
            </a:r>
          </a:p>
          <a:p>
            <a:pPr algn="ctr" defTabSz="457200" fontAlgn="base">
              <a:spcBef>
                <a:spcPct val="0"/>
              </a:spcBef>
              <a:spcAft>
                <a:spcPct val="0"/>
              </a:spcAft>
            </a:pPr>
            <a:r>
              <a:rPr lang="en-GB" sz="1050" dirty="0">
                <a:solidFill>
                  <a:prstClr val="black">
                    <a:lumMod val="95000"/>
                    <a:lumOff val="5000"/>
                  </a:prstClr>
                </a:solidFill>
              </a:rPr>
              <a:t>(Pedestrian)</a:t>
            </a:r>
          </a:p>
        </p:txBody>
      </p:sp>
      <p:sp>
        <p:nvSpPr>
          <p:cNvPr id="26" name="Rounded Rectangular Callout 25"/>
          <p:cNvSpPr/>
          <p:nvPr/>
        </p:nvSpPr>
        <p:spPr>
          <a:xfrm>
            <a:off x="707052" y="358812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a:t>
            </a:r>
            <a:r>
              <a:rPr lang="en-GB" sz="1050" b="1" i="1" dirty="0">
                <a:solidFill>
                  <a:prstClr val="black">
                    <a:lumMod val="95000"/>
                    <a:lumOff val="5000"/>
                  </a:prstClr>
                </a:solidFill>
              </a:rPr>
              <a:t>Nice and relaxing</a:t>
            </a:r>
            <a:r>
              <a:rPr lang="en-GB" sz="1050" i="1" dirty="0">
                <a:solidFill>
                  <a:prstClr val="black">
                    <a:lumMod val="95000"/>
                    <a:lumOff val="5000"/>
                  </a:prstClr>
                </a:solidFill>
              </a:rPr>
              <a:t>. Different walking path. Peaceful’</a:t>
            </a:r>
          </a:p>
          <a:p>
            <a:pPr algn="ctr" defTabSz="457200" fontAlgn="base">
              <a:spcBef>
                <a:spcPct val="0"/>
              </a:spcBef>
              <a:spcAft>
                <a:spcPct val="0"/>
              </a:spcAft>
            </a:pPr>
            <a:r>
              <a:rPr lang="en-GB" sz="1050" dirty="0">
                <a:solidFill>
                  <a:prstClr val="black">
                    <a:lumMod val="95000"/>
                    <a:lumOff val="5000"/>
                  </a:prstClr>
                </a:solidFill>
              </a:rPr>
              <a:t>(Pedestrian)</a:t>
            </a:r>
          </a:p>
        </p:txBody>
      </p:sp>
      <p:sp>
        <p:nvSpPr>
          <p:cNvPr id="27" name="Rounded Rectangular Callout 26"/>
          <p:cNvSpPr/>
          <p:nvPr/>
        </p:nvSpPr>
        <p:spPr>
          <a:xfrm>
            <a:off x="707052" y="4795800"/>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‘Enjoyed riding alone to clear my head. </a:t>
            </a:r>
            <a:r>
              <a:rPr lang="en-GB" sz="1050" b="1" i="1" dirty="0">
                <a:solidFill>
                  <a:prstClr val="black">
                    <a:lumMod val="95000"/>
                    <a:lumOff val="5000"/>
                  </a:prstClr>
                </a:solidFill>
              </a:rPr>
              <a:t>Felt refreshed and rejuvenated </a:t>
            </a:r>
            <a:r>
              <a:rPr lang="en-GB" sz="1050" i="1" dirty="0">
                <a:solidFill>
                  <a:prstClr val="black">
                    <a:lumMod val="95000"/>
                    <a:lumOff val="5000"/>
                  </a:prstClr>
                </a:solidFill>
              </a:rPr>
              <a:t>afterwards’</a:t>
            </a: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28" name="Rounded Rectangular Callout 27"/>
          <p:cNvSpPr/>
          <p:nvPr/>
        </p:nvSpPr>
        <p:spPr>
          <a:xfrm>
            <a:off x="3858365" y="234643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‘Its a fairly safe road not a lot of traffic on it and </a:t>
            </a:r>
            <a:r>
              <a:rPr lang="en-GB" sz="1050" b="1" i="1" dirty="0">
                <a:solidFill>
                  <a:prstClr val="black">
                    <a:lumMod val="95000"/>
                    <a:lumOff val="5000"/>
                  </a:prstClr>
                </a:solidFill>
              </a:rPr>
              <a:t>its pretty well maintained</a:t>
            </a:r>
            <a:r>
              <a:rPr lang="en-GB" sz="1050" i="1" dirty="0">
                <a:solidFill>
                  <a:prstClr val="black">
                    <a:lumMod val="95000"/>
                    <a:lumOff val="5000"/>
                  </a:prstClr>
                </a:solidFill>
              </a:rPr>
              <a:t>’</a:t>
            </a:r>
            <a:endParaRPr lang="en-GB" sz="1050" b="1" i="1" dirty="0">
              <a:solidFill>
                <a:prstClr val="black">
                  <a:lumMod val="95000"/>
                  <a:lumOff val="5000"/>
                </a:prstClr>
              </a:solidFill>
            </a:endParaRP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29" name="Rounded Rectangular Callout 28"/>
          <p:cNvSpPr/>
          <p:nvPr/>
        </p:nvSpPr>
        <p:spPr>
          <a:xfrm>
            <a:off x="3812491" y="350824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‘Road was </a:t>
            </a:r>
            <a:r>
              <a:rPr lang="en-GB" sz="1050" b="1" i="1" dirty="0">
                <a:solidFill>
                  <a:prstClr val="black">
                    <a:lumMod val="95000"/>
                    <a:lumOff val="5000"/>
                  </a:prstClr>
                </a:solidFill>
              </a:rPr>
              <a:t>clean and well maintained</a:t>
            </a:r>
            <a:r>
              <a:rPr lang="en-GB" sz="1050" i="1" dirty="0">
                <a:solidFill>
                  <a:prstClr val="black">
                    <a:lumMod val="95000"/>
                    <a:lumOff val="5000"/>
                  </a:prstClr>
                </a:solidFill>
              </a:rPr>
              <a:t>’</a:t>
            </a:r>
            <a:endParaRPr lang="en-GB" sz="1050" b="1" i="1" dirty="0">
              <a:solidFill>
                <a:prstClr val="black">
                  <a:lumMod val="95000"/>
                  <a:lumOff val="5000"/>
                </a:prstClr>
              </a:solidFill>
            </a:endParaRP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30" name="Rounded Rectangular Callout 29"/>
          <p:cNvSpPr/>
          <p:nvPr/>
        </p:nvSpPr>
        <p:spPr>
          <a:xfrm>
            <a:off x="3792699" y="4770640"/>
            <a:ext cx="2281657" cy="926775"/>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‘The </a:t>
            </a:r>
            <a:r>
              <a:rPr lang="en-GB" sz="1050" b="1" i="1" dirty="0">
                <a:solidFill>
                  <a:prstClr val="black">
                    <a:lumMod val="95000"/>
                    <a:lumOff val="5000"/>
                  </a:prstClr>
                </a:solidFill>
              </a:rPr>
              <a:t>pavement was clean and tidy</a:t>
            </a:r>
            <a:r>
              <a:rPr lang="en-GB" sz="1050" i="1" dirty="0">
                <a:solidFill>
                  <a:prstClr val="black">
                    <a:lumMod val="95000"/>
                    <a:lumOff val="5000"/>
                  </a:prstClr>
                </a:solidFill>
              </a:rPr>
              <a:t>. It wasn't very busy so it was easy to walk. I felt safe and didn't feel like any harm would come to me’</a:t>
            </a:r>
          </a:p>
          <a:p>
            <a:pPr algn="ctr" defTabSz="457200" fontAlgn="base">
              <a:spcBef>
                <a:spcPct val="0"/>
              </a:spcBef>
              <a:spcAft>
                <a:spcPct val="0"/>
              </a:spcAft>
            </a:pPr>
            <a:r>
              <a:rPr lang="en-GB" sz="1050" dirty="0">
                <a:solidFill>
                  <a:prstClr val="black">
                    <a:lumMod val="95000"/>
                    <a:lumOff val="5000"/>
                  </a:prstClr>
                </a:solidFill>
              </a:rPr>
              <a:t>(Pedestrian)</a:t>
            </a:r>
          </a:p>
        </p:txBody>
      </p:sp>
      <p:sp>
        <p:nvSpPr>
          <p:cNvPr id="31" name="Rounded Rectangular Callout 30"/>
          <p:cNvSpPr/>
          <p:nvPr/>
        </p:nvSpPr>
        <p:spPr>
          <a:xfrm>
            <a:off x="6842124" y="2378056"/>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a:t>
            </a:r>
            <a:r>
              <a:rPr lang="en-GB" sz="1050" b="1" i="1" dirty="0">
                <a:solidFill>
                  <a:prstClr val="black">
                    <a:lumMod val="95000"/>
                    <a:lumOff val="5000"/>
                  </a:prstClr>
                </a:solidFill>
              </a:rPr>
              <a:t>Felt safe</a:t>
            </a:r>
            <a:r>
              <a:rPr lang="en-GB" sz="1050" i="1" dirty="0">
                <a:solidFill>
                  <a:prstClr val="black">
                    <a:lumMod val="95000"/>
                    <a:lumOff val="5000"/>
                  </a:prstClr>
                </a:solidFill>
              </a:rPr>
              <a:t>, plenty of space, good road conditions’</a:t>
            </a: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32" name="Rounded Rectangular Callout 31"/>
          <p:cNvSpPr/>
          <p:nvPr/>
        </p:nvSpPr>
        <p:spPr>
          <a:xfrm>
            <a:off x="6842124" y="3523288"/>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‘It was a pleasant walk where I felt </a:t>
            </a:r>
            <a:r>
              <a:rPr lang="en-GB" sz="1050" b="1" i="1" dirty="0">
                <a:solidFill>
                  <a:prstClr val="black">
                    <a:lumMod val="95000"/>
                    <a:lumOff val="5000"/>
                  </a:prstClr>
                </a:solidFill>
              </a:rPr>
              <a:t>safe and at ease</a:t>
            </a:r>
            <a:r>
              <a:rPr lang="en-GB" sz="1050" i="1" dirty="0">
                <a:solidFill>
                  <a:prstClr val="black">
                    <a:lumMod val="95000"/>
                    <a:lumOff val="5000"/>
                  </a:prstClr>
                </a:solidFill>
              </a:rPr>
              <a:t>’</a:t>
            </a:r>
          </a:p>
          <a:p>
            <a:pPr algn="ctr" defTabSz="457200" fontAlgn="base">
              <a:spcBef>
                <a:spcPct val="0"/>
              </a:spcBef>
              <a:spcAft>
                <a:spcPct val="0"/>
              </a:spcAft>
            </a:pPr>
            <a:r>
              <a:rPr lang="en-GB" sz="1050" dirty="0">
                <a:solidFill>
                  <a:prstClr val="black">
                    <a:lumMod val="95000"/>
                    <a:lumOff val="5000"/>
                  </a:prstClr>
                </a:solidFill>
              </a:rPr>
              <a:t>(Pedestrian)</a:t>
            </a:r>
          </a:p>
        </p:txBody>
      </p:sp>
      <p:sp>
        <p:nvSpPr>
          <p:cNvPr id="33" name="Rounded Rectangular Callout 32"/>
          <p:cNvSpPr/>
          <p:nvPr/>
        </p:nvSpPr>
        <p:spPr>
          <a:xfrm>
            <a:off x="6838543" y="4803226"/>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a:t>
            </a:r>
            <a:r>
              <a:rPr lang="en-GB" sz="1050" b="1" i="1" dirty="0">
                <a:solidFill>
                  <a:prstClr val="black">
                    <a:lumMod val="95000"/>
                    <a:lumOff val="5000"/>
                  </a:prstClr>
                </a:solidFill>
              </a:rPr>
              <a:t>It was safe, the pathway was fairly well maintained</a:t>
            </a:r>
            <a:r>
              <a:rPr lang="en-GB" sz="1050" i="1" dirty="0">
                <a:solidFill>
                  <a:prstClr val="black">
                    <a:lumMod val="95000"/>
                    <a:lumOff val="5000"/>
                  </a:prstClr>
                </a:solidFill>
              </a:rPr>
              <a:t> and there was a fair amount of open spaces along the way’</a:t>
            </a:r>
          </a:p>
          <a:p>
            <a:pPr algn="ctr" defTabSz="457200" fontAlgn="base">
              <a:spcBef>
                <a:spcPct val="0"/>
              </a:spcBef>
              <a:spcAft>
                <a:spcPct val="0"/>
              </a:spcAft>
            </a:pPr>
            <a:r>
              <a:rPr lang="en-GB" sz="1050" dirty="0">
                <a:solidFill>
                  <a:prstClr val="black">
                    <a:lumMod val="95000"/>
                    <a:lumOff val="5000"/>
                  </a:prstClr>
                </a:solidFill>
              </a:rPr>
              <a:t>(Cyclist)</a:t>
            </a:r>
          </a:p>
        </p:txBody>
      </p:sp>
    </p:spTree>
    <p:extLst>
      <p:ext uri="{BB962C8B-B14F-4D97-AF65-F5344CB8AC3E}">
        <p14:creationId xmlns:p14="http://schemas.microsoft.com/office/powerpoint/2010/main" val="2944238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a:spLocks noGrp="1"/>
          </p:cNvSpPr>
          <p:nvPr>
            <p:ph type="body" sz="quarter" idx="23"/>
          </p:nvPr>
        </p:nvSpPr>
        <p:spPr>
          <a:xfrm>
            <a:off x="533400" y="1185446"/>
            <a:ext cx="8763000" cy="615553"/>
          </a:xfrm>
        </p:spPr>
        <p:txBody>
          <a:bodyPr/>
          <a:lstStyle/>
          <a:p>
            <a:r>
              <a:rPr lang="en-GB" sz="1200" b="1" dirty="0">
                <a:solidFill>
                  <a:schemeClr val="bg2">
                    <a:lumMod val="25000"/>
                  </a:schemeClr>
                </a:solidFill>
              </a:rPr>
              <a:t>Reasons for overall dissatisfaction of journey [spontaneous]</a:t>
            </a:r>
          </a:p>
          <a:p>
            <a:endParaRPr lang="en-GB" sz="1200" dirty="0"/>
          </a:p>
        </p:txBody>
      </p:sp>
      <p:sp>
        <p:nvSpPr>
          <p:cNvPr id="2" name="Title 1"/>
          <p:cNvSpPr>
            <a:spLocks noGrp="1"/>
          </p:cNvSpPr>
          <p:nvPr>
            <p:ph type="title"/>
          </p:nvPr>
        </p:nvSpPr>
        <p:spPr>
          <a:xfrm>
            <a:off x="514561" y="526328"/>
            <a:ext cx="8781839" cy="523220"/>
          </a:xfrm>
        </p:spPr>
        <p:txBody>
          <a:bodyPr/>
          <a:lstStyle/>
          <a:p>
            <a:r>
              <a:rPr lang="en-GB" sz="1400" dirty="0">
                <a:solidFill>
                  <a:schemeClr val="tx1">
                    <a:lumMod val="95000"/>
                    <a:lumOff val="5000"/>
                  </a:schemeClr>
                </a:solidFill>
              </a:rPr>
              <a:t>Top three mentions for overall dissatisfaction refer to a lack of satisfactory provisions on the path, poorly maintained route and feeling unsafe</a:t>
            </a:r>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28</a:t>
            </a:fld>
            <a:endParaRPr lang="en-US" dirty="0">
              <a:solidFill>
                <a:prstClr val="black"/>
              </a:solidFill>
            </a:endParaRPr>
          </a:p>
        </p:txBody>
      </p:sp>
      <p:sp>
        <p:nvSpPr>
          <p:cNvPr id="6" name="Rectangle 5"/>
          <p:cNvSpPr/>
          <p:nvPr/>
        </p:nvSpPr>
        <p:spPr>
          <a:xfrm>
            <a:off x="6528120" y="1809053"/>
            <a:ext cx="2844000" cy="4266689"/>
          </a:xfrm>
          <a:prstGeom prst="rect">
            <a:avLst/>
          </a:prstGeom>
          <a:solidFill>
            <a:srgbClr val="014998">
              <a:lumMod val="20000"/>
              <a:lumOff val="80000"/>
              <a:alpha val="25000"/>
            </a:srgbClr>
          </a:solidFill>
          <a:ln w="3175" cap="flat" cmpd="sng" algn="ctr">
            <a:noFill/>
            <a:prstDash val="solid"/>
          </a:ln>
          <a:effectLst/>
        </p:spPr>
        <p:txBody>
          <a:bodyPr rtlCol="0" anchor="ctr"/>
          <a:lstStyle/>
          <a:p>
            <a:pPr algn="ctr" defTabSz="457200">
              <a:defRPr/>
            </a:pPr>
            <a:endParaRPr lang="en-GB" sz="1100" kern="0" dirty="0">
              <a:solidFill>
                <a:srgbClr val="FFFFFF"/>
              </a:solidFill>
              <a:ea typeface="ＭＳ Ｐゴシック" charset="0"/>
            </a:endParaRPr>
          </a:p>
        </p:txBody>
      </p:sp>
      <p:sp>
        <p:nvSpPr>
          <p:cNvPr id="7" name="Rectangle 6"/>
          <p:cNvSpPr/>
          <p:nvPr/>
        </p:nvSpPr>
        <p:spPr>
          <a:xfrm>
            <a:off x="444342" y="1842951"/>
            <a:ext cx="2844000" cy="4266689"/>
          </a:xfrm>
          <a:prstGeom prst="rect">
            <a:avLst/>
          </a:prstGeom>
          <a:solidFill>
            <a:schemeClr val="tx1">
              <a:lumMod val="10000"/>
              <a:lumOff val="90000"/>
              <a:alpha val="2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sz="1100" dirty="0">
              <a:solidFill>
                <a:srgbClr val="FFFFFF"/>
              </a:solidFill>
            </a:endParaRPr>
          </a:p>
        </p:txBody>
      </p:sp>
      <p:sp>
        <p:nvSpPr>
          <p:cNvPr id="8" name="Rectangle 7"/>
          <p:cNvSpPr/>
          <p:nvPr/>
        </p:nvSpPr>
        <p:spPr>
          <a:xfrm>
            <a:off x="3544361" y="1826606"/>
            <a:ext cx="2844000" cy="4266689"/>
          </a:xfrm>
          <a:prstGeom prst="rect">
            <a:avLst/>
          </a:prstGeom>
          <a:solidFill>
            <a:schemeClr val="accent3">
              <a:lumMod val="20000"/>
              <a:lumOff val="80000"/>
              <a:alpha val="2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sz="1100" dirty="0">
              <a:solidFill>
                <a:srgbClr val="FFFFFF">
                  <a:lumMod val="50000"/>
                </a:srgbClr>
              </a:solidFill>
            </a:endParaRPr>
          </a:p>
        </p:txBody>
      </p:sp>
      <p:sp>
        <p:nvSpPr>
          <p:cNvPr id="10" name="TextBox 9"/>
          <p:cNvSpPr txBox="1"/>
          <p:nvPr/>
        </p:nvSpPr>
        <p:spPr>
          <a:xfrm>
            <a:off x="7177852" y="1576393"/>
            <a:ext cx="1698225" cy="430887"/>
          </a:xfrm>
          <a:prstGeom prst="rect">
            <a:avLst/>
          </a:prstGeom>
          <a:solidFill>
            <a:srgbClr val="014998">
              <a:lumMod val="20000"/>
              <a:lumOff val="80000"/>
              <a:alpha val="50000"/>
            </a:srgbClr>
          </a:solidFill>
          <a:ln w="3175">
            <a:noFill/>
          </a:ln>
        </p:spPr>
        <p:txBody>
          <a:bodyPr wrap="square" rtlCol="0" anchor="ctr">
            <a:spAutoFit/>
          </a:bodyPr>
          <a:lstStyle/>
          <a:p>
            <a:pPr algn="ctr" defTabSz="457200" fontAlgn="base">
              <a:spcBef>
                <a:spcPct val="0"/>
              </a:spcBef>
              <a:spcAft>
                <a:spcPct val="0"/>
              </a:spcAft>
            </a:pPr>
            <a:r>
              <a:rPr lang="en-GB" sz="1100" dirty="0">
                <a:solidFill>
                  <a:srgbClr val="000000"/>
                </a:solidFill>
                <a:ea typeface="ＭＳ Ｐゴシック" charset="0"/>
              </a:rPr>
              <a:t>I did not feel safe/ journey was dangerous</a:t>
            </a:r>
          </a:p>
        </p:txBody>
      </p:sp>
      <p:sp>
        <p:nvSpPr>
          <p:cNvPr id="11" name="TextBox 10"/>
          <p:cNvSpPr txBox="1"/>
          <p:nvPr/>
        </p:nvSpPr>
        <p:spPr>
          <a:xfrm>
            <a:off x="4016896" y="1569663"/>
            <a:ext cx="1805286" cy="430887"/>
          </a:xfrm>
          <a:prstGeom prst="rect">
            <a:avLst/>
          </a:prstGeom>
          <a:solidFill>
            <a:schemeClr val="accent3">
              <a:lumMod val="40000"/>
              <a:lumOff val="60000"/>
              <a:alpha val="50000"/>
            </a:schemeClr>
          </a:solidFill>
          <a:ln w="3175">
            <a:noFill/>
          </a:ln>
        </p:spPr>
        <p:txBody>
          <a:bodyPr wrap="square" rtlCol="0">
            <a:spAutoFit/>
          </a:bodyPr>
          <a:lstStyle/>
          <a:p>
            <a:pPr algn="ctr" defTabSz="457200" fontAlgn="ctr">
              <a:spcBef>
                <a:spcPct val="0"/>
              </a:spcBef>
              <a:spcAft>
                <a:spcPct val="0"/>
              </a:spcAft>
            </a:pPr>
            <a:r>
              <a:rPr lang="en-GB" sz="1100" dirty="0">
                <a:solidFill>
                  <a:srgbClr val="000000"/>
                </a:solidFill>
                <a:ea typeface="ＭＳ Ｐゴシック" charset="0"/>
              </a:rPr>
              <a:t>Route is poorly maintained/uneven surfaces</a:t>
            </a:r>
          </a:p>
        </p:txBody>
      </p:sp>
      <p:sp>
        <p:nvSpPr>
          <p:cNvPr id="5" name="TextBox 4"/>
          <p:cNvSpPr txBox="1"/>
          <p:nvPr/>
        </p:nvSpPr>
        <p:spPr>
          <a:xfrm>
            <a:off x="960906" y="1569663"/>
            <a:ext cx="1877517" cy="430887"/>
          </a:xfrm>
          <a:prstGeom prst="rect">
            <a:avLst/>
          </a:prstGeom>
          <a:solidFill>
            <a:schemeClr val="bg1">
              <a:lumMod val="85000"/>
              <a:alpha val="50000"/>
            </a:schemeClr>
          </a:solidFill>
          <a:ln w="3175">
            <a:noFill/>
          </a:ln>
        </p:spPr>
        <p:txBody>
          <a:bodyPr wrap="square" rtlCol="0">
            <a:spAutoFit/>
          </a:bodyPr>
          <a:lstStyle/>
          <a:p>
            <a:pPr algn="ctr" defTabSz="457200" fontAlgn="ctr">
              <a:spcBef>
                <a:spcPct val="0"/>
              </a:spcBef>
              <a:spcAft>
                <a:spcPct val="0"/>
              </a:spcAft>
            </a:pPr>
            <a:r>
              <a:rPr lang="en-GB" sz="1100" dirty="0">
                <a:solidFill>
                  <a:srgbClr val="000000"/>
                </a:solidFill>
                <a:ea typeface="ＭＳ Ｐゴシック" charset="0"/>
              </a:rPr>
              <a:t>Lack of satisfactory provisions e.g. bridges</a:t>
            </a:r>
          </a:p>
        </p:txBody>
      </p:sp>
      <p:sp>
        <p:nvSpPr>
          <p:cNvPr id="20" name="Rectangle 19"/>
          <p:cNvSpPr/>
          <p:nvPr/>
        </p:nvSpPr>
        <p:spPr>
          <a:xfrm>
            <a:off x="1496616" y="6403347"/>
            <a:ext cx="4953000" cy="507831"/>
          </a:xfrm>
          <a:prstGeom prst="rect">
            <a:avLst/>
          </a:prstGeom>
        </p:spPr>
        <p:txBody>
          <a:bodyPr>
            <a:spAutoFit/>
          </a:bodyPr>
          <a:lstStyle/>
          <a:p>
            <a:pPr defTabSz="457200" fontAlgn="base">
              <a:spcBef>
                <a:spcPct val="0"/>
              </a:spcBef>
              <a:spcAft>
                <a:spcPct val="0"/>
              </a:spcAft>
            </a:pPr>
            <a:r>
              <a:rPr lang="en-US" sz="900" dirty="0">
                <a:solidFill>
                  <a:prstClr val="black"/>
                </a:solidFill>
                <a:ea typeface="ＭＳ Ｐゴシック" charset="0"/>
              </a:rPr>
              <a:t>Q6. What is the main reason you were satisfied/dissatisfied with your experience on this part of the journey? BASE: </a:t>
            </a:r>
            <a:r>
              <a:rPr lang="en-GB" sz="900" dirty="0">
                <a:solidFill>
                  <a:prstClr val="black"/>
                </a:solidFill>
                <a:ea typeface="ＭＳ Ｐゴシック" charset="0"/>
              </a:rPr>
              <a:t>All Respondents (569) Cyclists (242) Pedestrians (327)</a:t>
            </a:r>
          </a:p>
          <a:p>
            <a:pPr defTabSz="457200" fontAlgn="base">
              <a:spcBef>
                <a:spcPct val="0"/>
              </a:spcBef>
              <a:spcAft>
                <a:spcPct val="0"/>
              </a:spcAft>
            </a:pPr>
            <a:endParaRPr lang="en-GB" sz="900" dirty="0">
              <a:solidFill>
                <a:prstClr val="black"/>
              </a:solidFill>
              <a:ea typeface="ＭＳ Ｐゴシック" charset="0"/>
            </a:endParaRPr>
          </a:p>
        </p:txBody>
      </p:sp>
      <p:sp>
        <p:nvSpPr>
          <p:cNvPr id="25" name="Rounded Rectangular Callout 24"/>
          <p:cNvSpPr/>
          <p:nvPr/>
        </p:nvSpPr>
        <p:spPr>
          <a:xfrm>
            <a:off x="714214" y="234643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‘It is quite a small bridge that you have to cross and </a:t>
            </a:r>
            <a:r>
              <a:rPr lang="en-GB" sz="1050" b="1" i="1" dirty="0">
                <a:solidFill>
                  <a:prstClr val="black">
                    <a:lumMod val="95000"/>
                    <a:lumOff val="5000"/>
                  </a:prstClr>
                </a:solidFill>
              </a:rPr>
              <a:t>on my own it can be a bit daunting</a:t>
            </a:r>
            <a:r>
              <a:rPr lang="en-GB" sz="1050" i="1" dirty="0">
                <a:solidFill>
                  <a:prstClr val="black">
                    <a:lumMod val="95000"/>
                    <a:lumOff val="5000"/>
                  </a:prstClr>
                </a:solidFill>
              </a:rPr>
              <a:t>’</a:t>
            </a:r>
          </a:p>
          <a:p>
            <a:pPr algn="ctr" defTabSz="457200" fontAlgn="base">
              <a:spcBef>
                <a:spcPct val="0"/>
              </a:spcBef>
              <a:spcAft>
                <a:spcPct val="0"/>
              </a:spcAft>
            </a:pPr>
            <a:r>
              <a:rPr lang="en-GB" sz="1050" dirty="0">
                <a:solidFill>
                  <a:prstClr val="black">
                    <a:lumMod val="95000"/>
                    <a:lumOff val="5000"/>
                  </a:prstClr>
                </a:solidFill>
              </a:rPr>
              <a:t>(Walker)</a:t>
            </a:r>
          </a:p>
        </p:txBody>
      </p:sp>
      <p:sp>
        <p:nvSpPr>
          <p:cNvPr id="26" name="Rounded Rectangular Callout 25"/>
          <p:cNvSpPr/>
          <p:nvPr/>
        </p:nvSpPr>
        <p:spPr>
          <a:xfrm>
            <a:off x="707052" y="358812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‘There is </a:t>
            </a:r>
            <a:r>
              <a:rPr lang="en-GB" sz="1050" b="1" i="1" dirty="0">
                <a:solidFill>
                  <a:prstClr val="black">
                    <a:lumMod val="95000"/>
                    <a:lumOff val="5000"/>
                  </a:prstClr>
                </a:solidFill>
              </a:rPr>
              <a:t>no zebra crossing or traffic lights</a:t>
            </a:r>
            <a:r>
              <a:rPr lang="en-GB" sz="1050" i="1" dirty="0">
                <a:solidFill>
                  <a:prstClr val="black">
                    <a:lumMod val="95000"/>
                    <a:lumOff val="5000"/>
                  </a:prstClr>
                </a:solidFill>
              </a:rPr>
              <a:t> as you have to cross over the slip road… dangerous’</a:t>
            </a:r>
          </a:p>
          <a:p>
            <a:pPr algn="ctr" defTabSz="457200" fontAlgn="base">
              <a:spcBef>
                <a:spcPct val="0"/>
              </a:spcBef>
              <a:spcAft>
                <a:spcPct val="0"/>
              </a:spcAft>
            </a:pPr>
            <a:r>
              <a:rPr lang="en-GB" sz="1050" dirty="0">
                <a:solidFill>
                  <a:prstClr val="black">
                    <a:lumMod val="95000"/>
                    <a:lumOff val="5000"/>
                  </a:prstClr>
                </a:solidFill>
              </a:rPr>
              <a:t>(Walker)</a:t>
            </a:r>
          </a:p>
        </p:txBody>
      </p:sp>
      <p:sp>
        <p:nvSpPr>
          <p:cNvPr id="27" name="Rounded Rectangular Callout 26"/>
          <p:cNvSpPr/>
          <p:nvPr/>
        </p:nvSpPr>
        <p:spPr>
          <a:xfrm>
            <a:off x="707052" y="4795800"/>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‘The </a:t>
            </a:r>
            <a:r>
              <a:rPr lang="en-GB" sz="1050" b="1" i="1" dirty="0">
                <a:solidFill>
                  <a:prstClr val="black">
                    <a:lumMod val="95000"/>
                    <a:lumOff val="5000"/>
                  </a:prstClr>
                </a:solidFill>
              </a:rPr>
              <a:t>underpass is very gloomy and I find it rather a frightening </a:t>
            </a:r>
            <a:r>
              <a:rPr lang="en-GB" sz="1050" i="1" dirty="0">
                <a:solidFill>
                  <a:prstClr val="black">
                    <a:lumMod val="95000"/>
                    <a:lumOff val="5000"/>
                  </a:prstClr>
                </a:solidFill>
              </a:rPr>
              <a:t>experience each time I use it’</a:t>
            </a: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28" name="Rounded Rectangular Callout 27"/>
          <p:cNvSpPr/>
          <p:nvPr/>
        </p:nvSpPr>
        <p:spPr>
          <a:xfrm>
            <a:off x="3858365" y="234643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‘The </a:t>
            </a:r>
            <a:r>
              <a:rPr lang="en-GB" sz="1050" b="1" i="1" dirty="0">
                <a:solidFill>
                  <a:prstClr val="black">
                    <a:lumMod val="95000"/>
                    <a:lumOff val="5000"/>
                  </a:prstClr>
                </a:solidFill>
              </a:rPr>
              <a:t>path is poorly maintained with lots of bumps</a:t>
            </a:r>
            <a:r>
              <a:rPr lang="en-GB" sz="1050" i="1" dirty="0">
                <a:solidFill>
                  <a:prstClr val="black">
                    <a:lumMod val="95000"/>
                    <a:lumOff val="5000"/>
                  </a:prstClr>
                </a:solidFill>
              </a:rPr>
              <a:t> and holes’</a:t>
            </a: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29" name="Rounded Rectangular Callout 28"/>
          <p:cNvSpPr/>
          <p:nvPr/>
        </p:nvSpPr>
        <p:spPr>
          <a:xfrm>
            <a:off x="3812491" y="3508243"/>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a:t>
            </a:r>
            <a:r>
              <a:rPr lang="en-GB" sz="1050" b="1" i="1" dirty="0">
                <a:solidFill>
                  <a:prstClr val="black">
                    <a:lumMod val="95000"/>
                    <a:lumOff val="5000"/>
                  </a:prstClr>
                </a:solidFill>
              </a:rPr>
              <a:t>Limited footpath access and poorly maintained </a:t>
            </a:r>
            <a:r>
              <a:rPr lang="en-GB" sz="1050" i="1" dirty="0">
                <a:solidFill>
                  <a:prstClr val="black">
                    <a:lumMod val="95000"/>
                    <a:lumOff val="5000"/>
                  </a:prstClr>
                </a:solidFill>
              </a:rPr>
              <a:t>condition’</a:t>
            </a:r>
          </a:p>
          <a:p>
            <a:pPr algn="ctr" defTabSz="457200" fontAlgn="base">
              <a:spcBef>
                <a:spcPct val="0"/>
              </a:spcBef>
              <a:spcAft>
                <a:spcPct val="0"/>
              </a:spcAft>
            </a:pPr>
            <a:r>
              <a:rPr lang="en-GB" sz="1050" dirty="0">
                <a:solidFill>
                  <a:prstClr val="black">
                    <a:lumMod val="95000"/>
                    <a:lumOff val="5000"/>
                  </a:prstClr>
                </a:solidFill>
              </a:rPr>
              <a:t>(Walker)</a:t>
            </a:r>
          </a:p>
        </p:txBody>
      </p:sp>
      <p:sp>
        <p:nvSpPr>
          <p:cNvPr id="30" name="Rounded Rectangular Callout 29"/>
          <p:cNvSpPr/>
          <p:nvPr/>
        </p:nvSpPr>
        <p:spPr>
          <a:xfrm>
            <a:off x="3792699" y="4770640"/>
            <a:ext cx="2281657" cy="926775"/>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‘A lot of </a:t>
            </a:r>
            <a:r>
              <a:rPr lang="en-GB" sz="1050" b="1" i="1" dirty="0">
                <a:solidFill>
                  <a:prstClr val="black">
                    <a:lumMod val="95000"/>
                    <a:lumOff val="5000"/>
                  </a:prstClr>
                </a:solidFill>
              </a:rPr>
              <a:t>potholes and poor surface </a:t>
            </a:r>
            <a:r>
              <a:rPr lang="en-GB" sz="1050" i="1" dirty="0">
                <a:solidFill>
                  <a:prstClr val="black">
                    <a:lumMod val="95000"/>
                    <a:lumOff val="5000"/>
                  </a:prstClr>
                </a:solidFill>
              </a:rPr>
              <a:t>conditions on the road’</a:t>
            </a: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31" name="Rounded Rectangular Callout 30"/>
          <p:cNvSpPr/>
          <p:nvPr/>
        </p:nvSpPr>
        <p:spPr>
          <a:xfrm>
            <a:off x="6842124" y="2378056"/>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‘It involves crossing a major motorway and it </a:t>
            </a:r>
            <a:r>
              <a:rPr lang="en-GB" sz="1050" b="1" i="1" dirty="0">
                <a:solidFill>
                  <a:prstClr val="black">
                    <a:lumMod val="95000"/>
                    <a:lumOff val="5000"/>
                  </a:prstClr>
                </a:solidFill>
              </a:rPr>
              <a:t>feels far too dangerous in rush hour’</a:t>
            </a:r>
          </a:p>
          <a:p>
            <a:pPr algn="ctr" defTabSz="457200" fontAlgn="base">
              <a:spcBef>
                <a:spcPct val="0"/>
              </a:spcBef>
              <a:spcAft>
                <a:spcPct val="0"/>
              </a:spcAft>
            </a:pPr>
            <a:r>
              <a:rPr lang="en-GB" sz="1050" dirty="0">
                <a:solidFill>
                  <a:prstClr val="black">
                    <a:lumMod val="95000"/>
                    <a:lumOff val="5000"/>
                  </a:prstClr>
                </a:solidFill>
              </a:rPr>
              <a:t>(Walker)</a:t>
            </a:r>
          </a:p>
        </p:txBody>
      </p:sp>
      <p:sp>
        <p:nvSpPr>
          <p:cNvPr id="32" name="Rounded Rectangular Callout 31"/>
          <p:cNvSpPr/>
          <p:nvPr/>
        </p:nvSpPr>
        <p:spPr>
          <a:xfrm>
            <a:off x="6842124" y="3523288"/>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‘Overgrown bushes often make the pavement non-existent…this is very </a:t>
            </a:r>
            <a:r>
              <a:rPr lang="en-GB" sz="1050" b="1" i="1" dirty="0">
                <a:solidFill>
                  <a:prstClr val="black">
                    <a:lumMod val="95000"/>
                    <a:lumOff val="5000"/>
                  </a:prstClr>
                </a:solidFill>
              </a:rPr>
              <a:t>dangerous because many motorists do not stick to the speed limits’</a:t>
            </a:r>
          </a:p>
          <a:p>
            <a:pPr algn="ctr" defTabSz="457200" fontAlgn="base">
              <a:spcBef>
                <a:spcPct val="0"/>
              </a:spcBef>
              <a:spcAft>
                <a:spcPct val="0"/>
              </a:spcAft>
            </a:pPr>
            <a:r>
              <a:rPr lang="en-GB" sz="1050" dirty="0">
                <a:solidFill>
                  <a:prstClr val="black">
                    <a:lumMod val="95000"/>
                    <a:lumOff val="5000"/>
                  </a:prstClr>
                </a:solidFill>
              </a:rPr>
              <a:t>(Walker)</a:t>
            </a:r>
          </a:p>
        </p:txBody>
      </p:sp>
      <p:sp>
        <p:nvSpPr>
          <p:cNvPr id="33" name="Rounded Rectangular Callout 32"/>
          <p:cNvSpPr/>
          <p:nvPr/>
        </p:nvSpPr>
        <p:spPr>
          <a:xfrm>
            <a:off x="6838543" y="4803226"/>
            <a:ext cx="2215992" cy="936104"/>
          </a:xfrm>
          <a:prstGeom prst="wedgeRoundRectCallout">
            <a:avLst>
              <a:gd name="adj1" fmla="val -35133"/>
              <a:gd name="adj2" fmla="val 6778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‘Found it to be </a:t>
            </a:r>
            <a:r>
              <a:rPr lang="en-GB" sz="1050" b="1" i="1" dirty="0">
                <a:solidFill>
                  <a:prstClr val="black">
                    <a:lumMod val="95000"/>
                    <a:lumOff val="5000"/>
                  </a:prstClr>
                </a:solidFill>
              </a:rPr>
              <a:t>dangerous due to the volume and speed of traffic</a:t>
            </a:r>
            <a:r>
              <a:rPr lang="en-GB" sz="1050" i="1" dirty="0">
                <a:solidFill>
                  <a:prstClr val="black">
                    <a:lumMod val="95000"/>
                    <a:lumOff val="5000"/>
                  </a:prstClr>
                </a:solidFill>
              </a:rPr>
              <a:t>’</a:t>
            </a:r>
          </a:p>
          <a:p>
            <a:pPr algn="ctr" defTabSz="457200" fontAlgn="base">
              <a:spcBef>
                <a:spcPct val="0"/>
              </a:spcBef>
              <a:spcAft>
                <a:spcPct val="0"/>
              </a:spcAft>
            </a:pPr>
            <a:r>
              <a:rPr lang="en-GB" sz="1050" dirty="0">
                <a:solidFill>
                  <a:prstClr val="black">
                    <a:lumMod val="95000"/>
                    <a:lumOff val="5000"/>
                  </a:prstClr>
                </a:solidFill>
              </a:rPr>
              <a:t>(Walker)</a:t>
            </a:r>
          </a:p>
        </p:txBody>
      </p:sp>
    </p:spTree>
    <p:extLst>
      <p:ext uri="{BB962C8B-B14F-4D97-AF65-F5344CB8AC3E}">
        <p14:creationId xmlns:p14="http://schemas.microsoft.com/office/powerpoint/2010/main" val="37692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61" y="526328"/>
            <a:ext cx="9334983" cy="523220"/>
          </a:xfrm>
        </p:spPr>
        <p:txBody>
          <a:bodyPr/>
          <a:lstStyle/>
          <a:p>
            <a:r>
              <a:rPr lang="en-GB" sz="1400" dirty="0">
                <a:solidFill>
                  <a:schemeClr val="tx1">
                    <a:lumMod val="95000"/>
                    <a:lumOff val="5000"/>
                  </a:schemeClr>
                </a:solidFill>
              </a:rPr>
              <a:t>Cyclists are more likely to continue using the route compared to pedestrians. Those the travel ‘on’ the SRN are most likely to continue using the route</a:t>
            </a:r>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29</a:t>
            </a:fld>
            <a:endParaRPr lang="en-US" dirty="0">
              <a:solidFill>
                <a:prstClr val="black"/>
              </a:solidFill>
            </a:endParaRPr>
          </a:p>
        </p:txBody>
      </p:sp>
      <p:sp>
        <p:nvSpPr>
          <p:cNvPr id="5" name="Text Placeholder 1"/>
          <p:cNvSpPr txBox="1">
            <a:spLocks/>
          </p:cNvSpPr>
          <p:nvPr/>
        </p:nvSpPr>
        <p:spPr>
          <a:xfrm>
            <a:off x="1424608" y="6422825"/>
            <a:ext cx="4886672" cy="350609"/>
          </a:xfrm>
          <a:prstGeom prst="rect">
            <a:avLst/>
          </a:prstGeom>
          <a:ln>
            <a:noFill/>
          </a:ln>
        </p:spPr>
        <p:txBody>
          <a:bodyPr vert="horz" lIns="91440" tIns="45720" rIns="91440" bIns="45720" rtlCol="0">
            <a:normAutofit lnSpcReduction="10000"/>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black"/>
              </a:buClr>
            </a:pPr>
            <a:r>
              <a:rPr lang="en-US" sz="900" dirty="0">
                <a:solidFill>
                  <a:prstClr val="black"/>
                </a:solidFill>
              </a:rPr>
              <a:t>Q7. How likely or unlikely are you to continue using this [insert walking/cycling] journey route in the future? BASE: </a:t>
            </a:r>
            <a:r>
              <a:rPr lang="en-GB" sz="900" dirty="0">
                <a:solidFill>
                  <a:prstClr val="black"/>
                </a:solidFill>
              </a:rPr>
              <a:t>All Respondents (642) Cyclists (221) Pedestrians (421)</a:t>
            </a:r>
            <a:endParaRPr lang="en-US" sz="900" dirty="0">
              <a:solidFill>
                <a:prstClr val="black"/>
              </a:solidFill>
            </a:endParaRPr>
          </a:p>
        </p:txBody>
      </p:sp>
      <p:sp>
        <p:nvSpPr>
          <p:cNvPr id="9" name="Text Placeholder 2"/>
          <p:cNvSpPr txBox="1">
            <a:spLocks/>
          </p:cNvSpPr>
          <p:nvPr/>
        </p:nvSpPr>
        <p:spPr>
          <a:xfrm>
            <a:off x="533400" y="1185446"/>
            <a:ext cx="8763000" cy="276999"/>
          </a:xfrm>
          <a:prstGeom prst="rect">
            <a:avLst/>
          </a:prstGeom>
          <a:ln>
            <a:noFill/>
          </a:ln>
        </p:spPr>
        <p:txBody>
          <a:bodyPr vert="horz" lIns="91440" tIns="45720" rIns="91440" bIns="45720" rtlCol="0" anchor="t" anchorCtr="0">
            <a:sp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b="1" dirty="0">
                <a:solidFill>
                  <a:srgbClr val="DFE3E5">
                    <a:lumMod val="25000"/>
                  </a:srgbClr>
                </a:solidFill>
              </a:rPr>
              <a:t>Likelihood to continue using the route</a:t>
            </a:r>
          </a:p>
        </p:txBody>
      </p:sp>
      <p:graphicFrame>
        <p:nvGraphicFramePr>
          <p:cNvPr id="10" name="Chart 9">
            <a:extLst>
              <a:ext uri="{FF2B5EF4-FFF2-40B4-BE49-F238E27FC236}">
                <a16:creationId xmlns:a16="http://schemas.microsoft.com/office/drawing/2014/main" id="{BC933094-D04B-4C95-8671-B04AB786230B}"/>
              </a:ext>
            </a:extLst>
          </p:cNvPr>
          <p:cNvGraphicFramePr/>
          <p:nvPr/>
        </p:nvGraphicFramePr>
        <p:xfrm>
          <a:off x="488504" y="1761314"/>
          <a:ext cx="5186310"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4C477E6E-160E-46F0-8D6F-0FFCFA76F39C}"/>
              </a:ext>
            </a:extLst>
          </p:cNvPr>
          <p:cNvSpPr txBox="1"/>
          <p:nvPr/>
        </p:nvSpPr>
        <p:spPr>
          <a:xfrm>
            <a:off x="3584848" y="2174211"/>
            <a:ext cx="792088" cy="261610"/>
          </a:xfrm>
          <a:prstGeom prst="rect">
            <a:avLst/>
          </a:prstGeom>
          <a:noFill/>
          <a:ln w="3175">
            <a:solidFill>
              <a:schemeClr val="bg1">
                <a:lumMod val="85000"/>
              </a:schemeClr>
            </a:solidFill>
          </a:ln>
        </p:spPr>
        <p:txBody>
          <a:bodyPr wrap="square" rtlCol="0">
            <a:spAutoFit/>
          </a:bodyPr>
          <a:lstStyle/>
          <a:p>
            <a:pPr defTabSz="457200" fontAlgn="base">
              <a:spcBef>
                <a:spcPct val="0"/>
              </a:spcBef>
              <a:spcAft>
                <a:spcPct val="0"/>
              </a:spcAft>
            </a:pPr>
            <a:r>
              <a:rPr lang="en-GB" sz="1100" dirty="0">
                <a:solidFill>
                  <a:srgbClr val="005172"/>
                </a:solidFill>
                <a:ea typeface="ＭＳ Ｐゴシック" charset="0"/>
              </a:rPr>
              <a:t>NET: Likely</a:t>
            </a:r>
          </a:p>
        </p:txBody>
      </p:sp>
      <p:sp>
        <p:nvSpPr>
          <p:cNvPr id="14" name="Rectangle 13"/>
          <p:cNvSpPr/>
          <p:nvPr/>
        </p:nvSpPr>
        <p:spPr>
          <a:xfrm>
            <a:off x="2790237" y="2174211"/>
            <a:ext cx="489236"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67%</a:t>
            </a:r>
            <a:endParaRPr lang="en-GB" sz="1400" dirty="0">
              <a:solidFill>
                <a:prstClr val="black"/>
              </a:solidFill>
              <a:ea typeface="ＭＳ Ｐゴシック" charset="0"/>
            </a:endParaRPr>
          </a:p>
        </p:txBody>
      </p:sp>
      <p:sp>
        <p:nvSpPr>
          <p:cNvPr id="11" name="Rectangle 10"/>
          <p:cNvSpPr/>
          <p:nvPr/>
        </p:nvSpPr>
        <p:spPr>
          <a:xfrm>
            <a:off x="760784" y="2181871"/>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70%</a:t>
            </a:r>
            <a:endParaRPr lang="en-GB" sz="1400" dirty="0">
              <a:solidFill>
                <a:prstClr val="black"/>
              </a:solidFill>
              <a:ea typeface="ＭＳ Ｐゴシック" charset="0"/>
            </a:endParaRPr>
          </a:p>
        </p:txBody>
      </p:sp>
      <p:sp>
        <p:nvSpPr>
          <p:cNvPr id="13" name="Rectangle 12"/>
          <p:cNvSpPr/>
          <p:nvPr/>
        </p:nvSpPr>
        <p:spPr>
          <a:xfrm>
            <a:off x="1744424" y="2181871"/>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74%</a:t>
            </a:r>
            <a:endParaRPr lang="en-GB" sz="1400" dirty="0">
              <a:solidFill>
                <a:prstClr val="black"/>
              </a:solidFill>
              <a:ea typeface="ＭＳ Ｐゴシック" charset="0"/>
            </a:endParaRPr>
          </a:p>
        </p:txBody>
      </p:sp>
      <p:sp>
        <p:nvSpPr>
          <p:cNvPr id="38" name="TextBox 37"/>
          <p:cNvSpPr txBox="1"/>
          <p:nvPr/>
        </p:nvSpPr>
        <p:spPr>
          <a:xfrm>
            <a:off x="5137642" y="1836046"/>
            <a:ext cx="2268000" cy="161583"/>
          </a:xfrm>
          <a:prstGeom prst="rect">
            <a:avLst/>
          </a:prstGeom>
          <a:noFill/>
        </p:spPr>
        <p:txBody>
          <a:bodyPr wrap="square" lIns="0" tIns="0" rIns="0" bIns="0" rtlCol="0">
            <a:spAutoFit/>
          </a:bodyPr>
          <a:lstStyle/>
          <a:p>
            <a:pPr defTabSz="457200" fontAlgn="base">
              <a:spcBef>
                <a:spcPct val="0"/>
              </a:spcBef>
              <a:spcAft>
                <a:spcPct val="0"/>
              </a:spcAft>
              <a:buClr>
                <a:prstClr val="black"/>
              </a:buClr>
            </a:pPr>
            <a:r>
              <a:rPr lang="en-GB" sz="1050" dirty="0">
                <a:solidFill>
                  <a:srgbClr val="DFE3E5">
                    <a:lumMod val="25000"/>
                  </a:srgbClr>
                </a:solidFill>
                <a:ea typeface="ＭＳ Ｐゴシック" charset="0"/>
              </a:rPr>
              <a:t>% Likely</a:t>
            </a:r>
          </a:p>
        </p:txBody>
      </p:sp>
      <p:graphicFrame>
        <p:nvGraphicFramePr>
          <p:cNvPr id="44" name="Chart 43"/>
          <p:cNvGraphicFramePr/>
          <p:nvPr/>
        </p:nvGraphicFramePr>
        <p:xfrm>
          <a:off x="5070500" y="4052394"/>
          <a:ext cx="4507124" cy="1238309"/>
        </p:xfrm>
        <a:graphic>
          <a:graphicData uri="http://schemas.openxmlformats.org/drawingml/2006/chart">
            <c:chart xmlns:c="http://schemas.openxmlformats.org/drawingml/2006/chart" xmlns:r="http://schemas.openxmlformats.org/officeDocument/2006/relationships" r:id="rId3"/>
          </a:graphicData>
        </a:graphic>
      </p:graphicFrame>
      <p:sp>
        <p:nvSpPr>
          <p:cNvPr id="45" name="Title 4"/>
          <p:cNvSpPr txBox="1">
            <a:spLocks/>
          </p:cNvSpPr>
          <p:nvPr/>
        </p:nvSpPr>
        <p:spPr>
          <a:xfrm>
            <a:off x="5074752" y="2094231"/>
            <a:ext cx="3646351" cy="276999"/>
          </a:xfrm>
          <a:prstGeom prst="rect">
            <a:avLst/>
          </a:prstGeom>
          <a:noFill/>
          <a:ln w="3175">
            <a:noFill/>
          </a:ln>
        </p:spPr>
        <p:txBody>
          <a:bodyPr vert="horz" wrap="square" lIns="91440" tIns="45720" rIns="91440" bIns="45720" rtlCol="0" anchor="b">
            <a:spAutoFit/>
          </a:bodyPr>
          <a:lstStyle>
            <a:lvl1pPr marL="0" algn="l" defTabSz="457200" rtl="0" eaLnBrk="1" fontAlgn="base" hangingPunct="1">
              <a:lnSpc>
                <a:spcPct val="100000"/>
              </a:lnSpc>
              <a:spcBef>
                <a:spcPct val="0"/>
              </a:spcBef>
              <a:spcAft>
                <a:spcPct val="0"/>
              </a:spcAft>
              <a:defRPr sz="2000" b="0" u="none" strike="noStrike" kern="100" cap="none" spc="0" normalizeH="0" baseline="0">
                <a:ln w="19050" cmpd="sng">
                  <a:noFill/>
                </a:ln>
                <a:solidFill>
                  <a:schemeClr val="bg2">
                    <a:lumMod val="50000"/>
                  </a:schemeClr>
                </a:solidFill>
                <a:latin typeface="Georgia"/>
                <a:ea typeface="ＭＳ Ｐゴシック" charset="0"/>
                <a:cs typeface="Georgia"/>
              </a:defRPr>
            </a:lvl1pPr>
            <a:lvl2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2pPr>
            <a:lvl3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3pPr>
            <a:lvl4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4pPr>
            <a:lvl5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5pPr>
            <a:lvl6pPr marL="4572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6pPr>
            <a:lvl7pPr marL="9144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7pPr>
            <a:lvl8pPr marL="13716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8pPr>
            <a:lvl9pPr marL="18288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9pPr>
          </a:lstStyle>
          <a:p>
            <a:r>
              <a:rPr lang="en-GB" sz="1200" b="1" dirty="0">
                <a:solidFill>
                  <a:srgbClr val="DFE3E5">
                    <a:lumMod val="50000"/>
                  </a:srgbClr>
                </a:solidFill>
                <a:latin typeface="Calibri Light"/>
              </a:rPr>
              <a:t>Cyclists</a:t>
            </a:r>
          </a:p>
        </p:txBody>
      </p:sp>
      <p:sp>
        <p:nvSpPr>
          <p:cNvPr id="46" name="Title 4"/>
          <p:cNvSpPr txBox="1">
            <a:spLocks/>
          </p:cNvSpPr>
          <p:nvPr/>
        </p:nvSpPr>
        <p:spPr>
          <a:xfrm>
            <a:off x="5079323" y="3782405"/>
            <a:ext cx="3646351" cy="276999"/>
          </a:xfrm>
          <a:prstGeom prst="rect">
            <a:avLst/>
          </a:prstGeom>
          <a:noFill/>
          <a:ln w="3175">
            <a:noFill/>
          </a:ln>
        </p:spPr>
        <p:txBody>
          <a:bodyPr vert="horz" wrap="square" lIns="91440" tIns="45720" rIns="91440" bIns="45720" rtlCol="0" anchor="b">
            <a:spAutoFit/>
          </a:bodyPr>
          <a:lstStyle>
            <a:lvl1pPr marL="0" algn="l" defTabSz="457200" rtl="0" eaLnBrk="1" fontAlgn="base" hangingPunct="1">
              <a:lnSpc>
                <a:spcPct val="100000"/>
              </a:lnSpc>
              <a:spcBef>
                <a:spcPct val="0"/>
              </a:spcBef>
              <a:spcAft>
                <a:spcPct val="0"/>
              </a:spcAft>
              <a:defRPr sz="2000" b="0" u="none" strike="noStrike" kern="100" cap="none" spc="0" normalizeH="0" baseline="0">
                <a:ln w="19050" cmpd="sng">
                  <a:noFill/>
                </a:ln>
                <a:solidFill>
                  <a:schemeClr val="bg2">
                    <a:lumMod val="50000"/>
                  </a:schemeClr>
                </a:solidFill>
                <a:latin typeface="Georgia"/>
                <a:ea typeface="ＭＳ Ｐゴシック" charset="0"/>
                <a:cs typeface="Georgia"/>
              </a:defRPr>
            </a:lvl1pPr>
            <a:lvl2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2pPr>
            <a:lvl3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3pPr>
            <a:lvl4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4pPr>
            <a:lvl5pPr algn="l" defTabSz="457200" rtl="0" eaLnBrk="1" fontAlgn="base" hangingPunct="1">
              <a:lnSpc>
                <a:spcPts val="2450"/>
              </a:lnSpc>
              <a:spcBef>
                <a:spcPct val="0"/>
              </a:spcBef>
              <a:spcAft>
                <a:spcPct val="0"/>
              </a:spcAft>
              <a:defRPr sz="2100" b="1">
                <a:solidFill>
                  <a:schemeClr val="accent2"/>
                </a:solidFill>
                <a:latin typeface="Calibri" charset="0"/>
                <a:ea typeface="ＭＳ Ｐゴシック" charset="0"/>
                <a:cs typeface="Geneva" charset="0"/>
              </a:defRPr>
            </a:lvl5pPr>
            <a:lvl6pPr marL="4572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6pPr>
            <a:lvl7pPr marL="9144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7pPr>
            <a:lvl8pPr marL="13716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8pPr>
            <a:lvl9pPr marL="1828800" algn="l" defTabSz="457200" rtl="0" eaLnBrk="1" fontAlgn="base" hangingPunct="1">
              <a:lnSpc>
                <a:spcPts val="2450"/>
              </a:lnSpc>
              <a:spcBef>
                <a:spcPct val="0"/>
              </a:spcBef>
              <a:spcAft>
                <a:spcPct val="0"/>
              </a:spcAft>
              <a:defRPr sz="2100" b="1">
                <a:solidFill>
                  <a:schemeClr val="accent2"/>
                </a:solidFill>
                <a:latin typeface="Calibri" charset="0"/>
                <a:ea typeface="Geneva" charset="0"/>
                <a:cs typeface="Geneva" charset="0"/>
              </a:defRPr>
            </a:lvl9pPr>
          </a:lstStyle>
          <a:p>
            <a:r>
              <a:rPr lang="en-GB" sz="1200" b="1" dirty="0">
                <a:solidFill>
                  <a:srgbClr val="DFE3E5">
                    <a:lumMod val="50000"/>
                  </a:srgbClr>
                </a:solidFill>
                <a:latin typeface="Calibri Light"/>
              </a:rPr>
              <a:t>Pedestrians</a:t>
            </a:r>
          </a:p>
        </p:txBody>
      </p:sp>
      <p:cxnSp>
        <p:nvCxnSpPr>
          <p:cNvPr id="47" name="Straight Connector 46"/>
          <p:cNvCxnSpPr/>
          <p:nvPr/>
        </p:nvCxnSpPr>
        <p:spPr>
          <a:xfrm>
            <a:off x="5079323" y="3605373"/>
            <a:ext cx="4576161" cy="1641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8" name="Chart 47"/>
          <p:cNvGraphicFramePr/>
          <p:nvPr/>
        </p:nvGraphicFramePr>
        <p:xfrm>
          <a:off x="5070500" y="2371230"/>
          <a:ext cx="4507124" cy="119467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7689304" y="6484713"/>
            <a:ext cx="1414611" cy="230832"/>
          </a:xfrm>
          <a:prstGeom prst="rect">
            <a:avLst/>
          </a:prstGeom>
          <a:noFill/>
          <a:ln>
            <a:noFill/>
          </a:ln>
        </p:spPr>
        <p:txBody>
          <a:bodyPr wrap="square" rtlCol="0">
            <a:spAutoFit/>
          </a:bodyPr>
          <a:lstStyle/>
          <a:p>
            <a:pPr algn="ctr" defTabSz="457200" fontAlgn="base">
              <a:spcBef>
                <a:spcPct val="0"/>
              </a:spcBef>
              <a:spcAft>
                <a:spcPct val="0"/>
              </a:spcAft>
            </a:pPr>
            <a:r>
              <a:rPr lang="en-GB" sz="900" dirty="0">
                <a:solidFill>
                  <a:prstClr val="black"/>
                </a:solidFill>
                <a:ea typeface="Calibri Light" charset="0"/>
                <a:cs typeface="Calibri Light" charset="0"/>
              </a:rPr>
              <a:t>- Statistically higher/lower</a:t>
            </a:r>
            <a:endParaRPr lang="en-US" sz="900" dirty="0">
              <a:solidFill>
                <a:prstClr val="black"/>
              </a:solidFill>
              <a:ea typeface="Calibri Light" charset="0"/>
              <a:cs typeface="Calibri Light" charset="0"/>
            </a:endParaRPr>
          </a:p>
        </p:txBody>
      </p:sp>
      <p:cxnSp>
        <p:nvCxnSpPr>
          <p:cNvPr id="18" name="Straight Arrow Connector 17"/>
          <p:cNvCxnSpPr/>
          <p:nvPr/>
        </p:nvCxnSpPr>
        <p:spPr>
          <a:xfrm flipV="1">
            <a:off x="7582853" y="6515358"/>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665507" y="6515358"/>
            <a:ext cx="0" cy="180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982073" y="1909610"/>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4561" y="5725181"/>
            <a:ext cx="3142295" cy="519467"/>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dirty="0">
                <a:solidFill>
                  <a:prstClr val="black"/>
                </a:solidFill>
              </a:rPr>
              <a:t>Likelihood scores are consistent with the South East (71%), however slightly behind the North West (78%) and East Midlands (75%)</a:t>
            </a:r>
          </a:p>
        </p:txBody>
      </p:sp>
    </p:spTree>
    <p:extLst>
      <p:ext uri="{BB962C8B-B14F-4D97-AF65-F5344CB8AC3E}">
        <p14:creationId xmlns:p14="http://schemas.microsoft.com/office/powerpoint/2010/main" val="347341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p:cNvSpPr/>
          <p:nvPr/>
        </p:nvSpPr>
        <p:spPr>
          <a:xfrm>
            <a:off x="593729" y="2592278"/>
            <a:ext cx="4359273" cy="3809564"/>
          </a:xfrm>
          <a:prstGeom prst="rect">
            <a:avLst/>
          </a:prstGeom>
          <a:solidFill>
            <a:srgbClr val="FFFFFF"/>
          </a:solidFill>
          <a:ln w="3172" cap="flat">
            <a:solidFill>
              <a:srgbClr val="A6A6A6"/>
            </a:solidFill>
            <a:prstDash val="solid"/>
            <a:roun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000">
              <a:solidFill>
                <a:srgbClr val="FFFFFF"/>
              </a:solidFill>
              <a:latin typeface="Garamond"/>
              <a:ea typeface="ＭＳ Ｐゴシック"/>
            </a:endParaRPr>
          </a:p>
        </p:txBody>
      </p:sp>
      <p:sp>
        <p:nvSpPr>
          <p:cNvPr id="3" name="Title 2"/>
          <p:cNvSpPr txBox="1">
            <a:spLocks noGrp="1"/>
          </p:cNvSpPr>
          <p:nvPr>
            <p:ph type="title"/>
          </p:nvPr>
        </p:nvSpPr>
        <p:spPr/>
        <p:txBody>
          <a:bodyPr/>
          <a:lstStyle/>
          <a:p>
            <a:pPr lvl="0"/>
            <a:r>
              <a:rPr lang="en-GB">
                <a:solidFill>
                  <a:srgbClr val="404040"/>
                </a:solidFill>
              </a:rPr>
              <a:t>Background and Approach</a:t>
            </a:r>
          </a:p>
        </p:txBody>
      </p:sp>
      <p:sp>
        <p:nvSpPr>
          <p:cNvPr id="4" name="Slide Number Placeholder 4"/>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a:solidFill>
                  <a:srgbClr val="000000"/>
                </a:solidFill>
                <a:latin typeface="Calibri Light"/>
              </a:rPr>
              <a:t> </a:t>
            </a:r>
            <a:fld id="{A895EFBA-31FE-4B17-A1BF-5CB1CA09F9CB}" type="slidenum">
              <a:rPr lang="en-US" sz="1000" smtClean="0">
                <a:solidFill>
                  <a:srgbClr val="000000"/>
                </a:solidFill>
                <a:latin typeface="Calibri Light"/>
              </a:rPr>
              <a:pPr>
                <a:defRPr sz="1800" b="0" i="0" u="none" strike="noStrike" kern="0" cap="none" spc="0" baseline="0">
                  <a:solidFill>
                    <a:srgbClr val="000000"/>
                  </a:solidFill>
                  <a:uFillTx/>
                </a:defRPr>
              </a:pPr>
              <a:t>3</a:t>
            </a:fld>
            <a:endParaRPr lang="en-US" sz="1000">
              <a:solidFill>
                <a:srgbClr val="000000"/>
              </a:solidFill>
              <a:latin typeface="Calibri Light"/>
            </a:endParaRPr>
          </a:p>
        </p:txBody>
      </p:sp>
      <p:sp>
        <p:nvSpPr>
          <p:cNvPr id="5" name="Title 3"/>
          <p:cNvSpPr txBox="1"/>
          <p:nvPr/>
        </p:nvSpPr>
        <p:spPr>
          <a:xfrm>
            <a:off x="1787139" y="1666475"/>
            <a:ext cx="1728188" cy="473604"/>
          </a:xfrm>
          <a:prstGeom prst="rect">
            <a:avLst/>
          </a:prstGeom>
          <a:noFill/>
          <a:ln cap="flat">
            <a:noFill/>
          </a:ln>
        </p:spPr>
        <p:txBody>
          <a:bodyPr vert="horz" wrap="square" lIns="91440" tIns="45720" rIns="91440" bIns="45720" anchor="ctr" anchorCtr="1" compatLnSpc="1">
            <a:noAutofit/>
          </a:bodyPr>
          <a:lstStyle/>
          <a:p>
            <a:pPr algn="ctr">
              <a:lnSpc>
                <a:spcPct val="90000"/>
              </a:lnSpc>
              <a:defRPr sz="1800" b="0" i="0" u="none" strike="noStrike" kern="0" cap="none" spc="0" baseline="0">
                <a:solidFill>
                  <a:srgbClr val="000000"/>
                </a:solidFill>
                <a:uFillTx/>
              </a:defRPr>
            </a:pPr>
            <a:r>
              <a:rPr lang="en-GB" sz="1400" b="1">
                <a:solidFill>
                  <a:srgbClr val="000000"/>
                </a:solidFill>
                <a:latin typeface="Calibri Light" pitchFamily="34"/>
                <a:cs typeface="Arial" pitchFamily="34"/>
              </a:rPr>
              <a:t>Project background</a:t>
            </a:r>
          </a:p>
        </p:txBody>
      </p:sp>
      <p:sp>
        <p:nvSpPr>
          <p:cNvPr id="6" name="Rectangle 12"/>
          <p:cNvSpPr/>
          <p:nvPr/>
        </p:nvSpPr>
        <p:spPr>
          <a:xfrm>
            <a:off x="584246" y="1228231"/>
            <a:ext cx="8728030" cy="1178707"/>
          </a:xfrm>
          <a:prstGeom prst="rect">
            <a:avLst/>
          </a:prstGeom>
          <a:solidFill>
            <a:srgbClr val="F2F2F2"/>
          </a:solidFill>
          <a:ln w="3172" cap="flat">
            <a:solidFill>
              <a:srgbClr val="A6A6A6"/>
            </a:solidFill>
            <a:prstDash val="solid"/>
            <a:roun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000">
              <a:solidFill>
                <a:srgbClr val="FFFFFF"/>
              </a:solidFill>
              <a:latin typeface="Garamond"/>
              <a:ea typeface="ＭＳ Ｐゴシック"/>
            </a:endParaRPr>
          </a:p>
        </p:txBody>
      </p:sp>
      <p:sp>
        <p:nvSpPr>
          <p:cNvPr id="7" name="Title 3"/>
          <p:cNvSpPr txBox="1"/>
          <p:nvPr/>
        </p:nvSpPr>
        <p:spPr>
          <a:xfrm>
            <a:off x="1291882" y="1216764"/>
            <a:ext cx="1728188" cy="473604"/>
          </a:xfrm>
          <a:prstGeom prst="rect">
            <a:avLst/>
          </a:prstGeom>
          <a:noFill/>
          <a:ln cap="flat">
            <a:noFill/>
          </a:ln>
        </p:spPr>
        <p:txBody>
          <a:bodyPr vert="horz" wrap="square" lIns="91440" tIns="45720" rIns="91440" bIns="45720" anchor="ctr" anchorCtr="1" compatLnSpc="1">
            <a:noAutofit/>
          </a:bodyPr>
          <a:lstStyle/>
          <a:p>
            <a:pPr algn="ctr">
              <a:lnSpc>
                <a:spcPct val="90000"/>
              </a:lnSpc>
              <a:defRPr sz="1800" b="0" i="0" u="none" strike="noStrike" kern="0" cap="none" spc="0" baseline="0">
                <a:solidFill>
                  <a:srgbClr val="000000"/>
                </a:solidFill>
                <a:uFillTx/>
              </a:defRPr>
            </a:pPr>
            <a:r>
              <a:rPr lang="en-GB" sz="1400">
                <a:solidFill>
                  <a:srgbClr val="236279"/>
                </a:solidFill>
                <a:latin typeface="Calibri Light" pitchFamily="34"/>
                <a:cs typeface="Arial" pitchFamily="34"/>
              </a:rPr>
              <a:t>Project background</a:t>
            </a:r>
          </a:p>
        </p:txBody>
      </p:sp>
      <p:pic>
        <p:nvPicPr>
          <p:cNvPr id="8" name="Picture 14"/>
          <p:cNvPicPr>
            <a:picLocks noChangeAspect="1"/>
          </p:cNvPicPr>
          <p:nvPr/>
        </p:nvPicPr>
        <p:blipFill>
          <a:blip r:embed="rId3"/>
          <a:stretch>
            <a:fillRect/>
          </a:stretch>
        </p:blipFill>
        <p:spPr>
          <a:xfrm>
            <a:off x="626208" y="1210830"/>
            <a:ext cx="753328" cy="644469"/>
          </a:xfrm>
          <a:prstGeom prst="rect">
            <a:avLst/>
          </a:prstGeom>
          <a:noFill/>
          <a:ln cap="flat">
            <a:noFill/>
          </a:ln>
        </p:spPr>
      </p:pic>
      <p:sp>
        <p:nvSpPr>
          <p:cNvPr id="9" name="Rectangle 3"/>
          <p:cNvSpPr/>
          <p:nvPr/>
        </p:nvSpPr>
        <p:spPr>
          <a:xfrm>
            <a:off x="1361093" y="1554690"/>
            <a:ext cx="8154984" cy="954103"/>
          </a:xfrm>
          <a:prstGeom prst="rect">
            <a:avLst/>
          </a:prstGeom>
          <a:noFill/>
          <a:ln cap="flat">
            <a:noFill/>
            <a:prstDash val="solid"/>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GB" sz="1200">
                <a:solidFill>
                  <a:srgbClr val="000000"/>
                </a:solidFill>
                <a:latin typeface="Calibri Light"/>
                <a:ea typeface="ＭＳ Ｐゴシック"/>
              </a:rPr>
              <a:t>Understand the priorities of cyclists, pedestrians and equestrians in relation to the parts of the SRN they use. Specifically:</a:t>
            </a:r>
          </a:p>
          <a:p>
            <a:pPr marL="171450" indent="-171450" defTabSz="457200">
              <a:buSzPct val="100000"/>
              <a:buFont typeface="Arial" pitchFamily="34"/>
              <a:buChar char="•"/>
              <a:defRPr sz="1800" b="0" i="0" u="none" strike="noStrike" kern="0" cap="none" spc="0" baseline="0">
                <a:solidFill>
                  <a:srgbClr val="000000"/>
                </a:solidFill>
                <a:uFillTx/>
              </a:defRPr>
            </a:pPr>
            <a:r>
              <a:rPr lang="en-GB" sz="1100" kern="0">
                <a:solidFill>
                  <a:srgbClr val="000000"/>
                </a:solidFill>
                <a:latin typeface="Calibri Light"/>
                <a:ea typeface="ＭＳ Ｐゴシック"/>
              </a:rPr>
              <a:t>Identifying and measuring journey satisfaction of the parts of the SRN used by cyclists and pedestrians</a:t>
            </a:r>
          </a:p>
          <a:p>
            <a:pPr marL="171450" indent="-171450" defTabSz="457200">
              <a:buSzPct val="100000"/>
              <a:buFont typeface="Arial" pitchFamily="34"/>
              <a:buChar char="•"/>
              <a:defRPr sz="1800" b="0" i="0" u="none" strike="noStrike" kern="0" cap="none" spc="0" baseline="0">
                <a:solidFill>
                  <a:srgbClr val="000000"/>
                </a:solidFill>
                <a:uFillTx/>
              </a:defRPr>
            </a:pPr>
            <a:r>
              <a:rPr lang="en-GB" sz="1100" kern="0">
                <a:solidFill>
                  <a:srgbClr val="000000"/>
                </a:solidFill>
                <a:latin typeface="Calibri Light"/>
                <a:ea typeface="ＭＳ Ｐゴシック"/>
              </a:rPr>
              <a:t>Identifying what measures to take to improve satisfaction with parts of the SRN</a:t>
            </a:r>
          </a:p>
          <a:p>
            <a:pPr marL="171450" indent="-171450" defTabSz="457200">
              <a:buSzPct val="100000"/>
              <a:buFont typeface="Arial" pitchFamily="34"/>
              <a:buChar char="•"/>
              <a:defRPr sz="1800" b="0" i="0" u="none" strike="noStrike" kern="0" cap="none" spc="0" baseline="0">
                <a:solidFill>
                  <a:srgbClr val="000000"/>
                </a:solidFill>
                <a:uFillTx/>
              </a:defRPr>
            </a:pPr>
            <a:r>
              <a:rPr lang="en-GB" sz="1100" kern="0">
                <a:solidFill>
                  <a:srgbClr val="000000"/>
                </a:solidFill>
                <a:latin typeface="Calibri Light"/>
                <a:ea typeface="ＭＳ Ｐゴシック"/>
              </a:rPr>
              <a:t>Provide contextual information about the local area and the provision within which the quantitative data is gathered</a:t>
            </a:r>
          </a:p>
          <a:p>
            <a:pPr marL="171450" indent="-171450" defTabSz="457200">
              <a:buSzPct val="100000"/>
              <a:buFont typeface="Arial" pitchFamily="34"/>
              <a:buChar char="•"/>
              <a:defRPr sz="1800" b="0" i="0" u="none" strike="noStrike" kern="0" cap="none" spc="0" baseline="0">
                <a:solidFill>
                  <a:srgbClr val="000000"/>
                </a:solidFill>
                <a:uFillTx/>
              </a:defRPr>
            </a:pPr>
            <a:endParaRPr lang="en-GB" sz="1100">
              <a:solidFill>
                <a:srgbClr val="000000"/>
              </a:solidFill>
              <a:latin typeface="Calibri Light"/>
              <a:ea typeface="ＭＳ Ｐゴシック"/>
            </a:endParaRPr>
          </a:p>
        </p:txBody>
      </p:sp>
      <p:sp>
        <p:nvSpPr>
          <p:cNvPr id="10" name="Rectangle 19"/>
          <p:cNvSpPr/>
          <p:nvPr/>
        </p:nvSpPr>
        <p:spPr>
          <a:xfrm>
            <a:off x="4953003" y="2593777"/>
            <a:ext cx="4359273" cy="3809564"/>
          </a:xfrm>
          <a:prstGeom prst="rect">
            <a:avLst/>
          </a:prstGeom>
          <a:solidFill>
            <a:srgbClr val="FFFFFF"/>
          </a:solidFill>
          <a:ln w="3172" cap="flat">
            <a:solidFill>
              <a:srgbClr val="A6A6A6"/>
            </a:solidFill>
            <a:prstDash val="solid"/>
            <a:roun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000">
              <a:solidFill>
                <a:srgbClr val="FFFFFF"/>
              </a:solidFill>
              <a:latin typeface="Garamond"/>
              <a:ea typeface="ＭＳ Ｐゴシック"/>
            </a:endParaRPr>
          </a:p>
        </p:txBody>
      </p:sp>
      <p:sp>
        <p:nvSpPr>
          <p:cNvPr id="11" name="Rectangle 20"/>
          <p:cNvSpPr/>
          <p:nvPr/>
        </p:nvSpPr>
        <p:spPr>
          <a:xfrm>
            <a:off x="602772" y="2592278"/>
            <a:ext cx="8728030" cy="627168"/>
          </a:xfrm>
          <a:prstGeom prst="rect">
            <a:avLst/>
          </a:prstGeom>
          <a:solidFill>
            <a:srgbClr val="F2F2F2"/>
          </a:solidFill>
          <a:ln w="3172" cap="flat">
            <a:solidFill>
              <a:srgbClr val="A6A6A6"/>
            </a:solidFill>
            <a:prstDash val="solid"/>
            <a:roun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000">
              <a:solidFill>
                <a:srgbClr val="FFFFFF"/>
              </a:solidFill>
              <a:latin typeface="Garamond"/>
              <a:ea typeface="ＭＳ Ｐゴシック"/>
            </a:endParaRPr>
          </a:p>
        </p:txBody>
      </p:sp>
      <p:pic>
        <p:nvPicPr>
          <p:cNvPr id="12" name="Picture 17"/>
          <p:cNvPicPr>
            <a:picLocks noChangeAspect="1"/>
          </p:cNvPicPr>
          <p:nvPr/>
        </p:nvPicPr>
        <p:blipFill>
          <a:blip r:embed="rId4"/>
          <a:stretch>
            <a:fillRect/>
          </a:stretch>
        </p:blipFill>
        <p:spPr>
          <a:xfrm>
            <a:off x="713862" y="2651257"/>
            <a:ext cx="578019" cy="509211"/>
          </a:xfrm>
          <a:prstGeom prst="rect">
            <a:avLst/>
          </a:prstGeom>
          <a:noFill/>
          <a:ln cap="flat">
            <a:noFill/>
          </a:ln>
        </p:spPr>
      </p:pic>
      <p:sp>
        <p:nvSpPr>
          <p:cNvPr id="13" name="Title 3"/>
          <p:cNvSpPr txBox="1"/>
          <p:nvPr/>
        </p:nvSpPr>
        <p:spPr>
          <a:xfrm>
            <a:off x="1196721" y="2704731"/>
            <a:ext cx="4332344" cy="417057"/>
          </a:xfrm>
          <a:prstGeom prst="rect">
            <a:avLst/>
          </a:prstGeom>
          <a:noFill/>
          <a:ln cap="flat">
            <a:noFill/>
          </a:ln>
        </p:spPr>
        <p:txBody>
          <a:bodyPr vert="horz" wrap="square" lIns="91440" tIns="45720" rIns="91440" bIns="45720" anchor="ctr" anchorCtr="0" compatLnSpc="1">
            <a:noAutofit/>
          </a:bodyPr>
          <a:lstStyle/>
          <a:p>
            <a:pPr>
              <a:lnSpc>
                <a:spcPct val="90000"/>
              </a:lnSpc>
              <a:defRPr sz="1800" b="0" i="0" u="none" strike="noStrike" kern="0" cap="none" spc="0" baseline="0">
                <a:solidFill>
                  <a:srgbClr val="000000"/>
                </a:solidFill>
                <a:uFillTx/>
              </a:defRPr>
            </a:pPr>
            <a:r>
              <a:rPr lang="en-GB" sz="1400">
                <a:solidFill>
                  <a:srgbClr val="245E77"/>
                </a:solidFill>
                <a:latin typeface="Calibri Light" pitchFamily="34"/>
                <a:cs typeface="Arial" pitchFamily="34"/>
              </a:rPr>
              <a:t>Two stage project approach - focused by specific area  </a:t>
            </a:r>
          </a:p>
        </p:txBody>
      </p:sp>
      <p:sp>
        <p:nvSpPr>
          <p:cNvPr id="14" name="Title 3"/>
          <p:cNvSpPr txBox="1"/>
          <p:nvPr/>
        </p:nvSpPr>
        <p:spPr>
          <a:xfrm>
            <a:off x="713862" y="3209726"/>
            <a:ext cx="3604171" cy="417057"/>
          </a:xfrm>
          <a:prstGeom prst="rect">
            <a:avLst/>
          </a:prstGeom>
          <a:noFill/>
          <a:ln cap="flat">
            <a:noFill/>
          </a:ln>
        </p:spPr>
        <p:txBody>
          <a:bodyPr vert="horz" wrap="square" lIns="91440" tIns="45720" rIns="91440" bIns="45720" anchor="ctr" anchorCtr="0" compatLnSpc="1">
            <a:noAutofit/>
          </a:bodyPr>
          <a:lstStyle/>
          <a:p>
            <a:pPr>
              <a:lnSpc>
                <a:spcPct val="90000"/>
              </a:lnSpc>
              <a:defRPr sz="1800" b="0" i="0" u="none" strike="noStrike" kern="0" cap="none" spc="0" baseline="0">
                <a:solidFill>
                  <a:srgbClr val="000000"/>
                </a:solidFill>
                <a:uFillTx/>
              </a:defRPr>
            </a:pPr>
            <a:r>
              <a:rPr lang="en-GB" sz="1400">
                <a:solidFill>
                  <a:srgbClr val="245E77"/>
                </a:solidFill>
                <a:latin typeface="Calibri Light" pitchFamily="34"/>
                <a:cs typeface="Arial" pitchFamily="34"/>
              </a:rPr>
              <a:t>Stage 1: Online survey measuring satisfaction  </a:t>
            </a:r>
          </a:p>
        </p:txBody>
      </p:sp>
      <p:sp>
        <p:nvSpPr>
          <p:cNvPr id="15" name="Title 3"/>
          <p:cNvSpPr txBox="1"/>
          <p:nvPr/>
        </p:nvSpPr>
        <p:spPr>
          <a:xfrm>
            <a:off x="5126108" y="3212973"/>
            <a:ext cx="4075371" cy="417057"/>
          </a:xfrm>
          <a:prstGeom prst="rect">
            <a:avLst/>
          </a:prstGeom>
          <a:noFill/>
          <a:ln cap="flat">
            <a:noFill/>
          </a:ln>
        </p:spPr>
        <p:txBody>
          <a:bodyPr vert="horz" wrap="square" lIns="91440" tIns="45720" rIns="91440" bIns="45720" anchor="ctr" anchorCtr="0" compatLnSpc="1">
            <a:noAutofit/>
          </a:bodyPr>
          <a:lstStyle/>
          <a:p>
            <a:pPr>
              <a:lnSpc>
                <a:spcPct val="90000"/>
              </a:lnSpc>
              <a:defRPr sz="1800" b="0" i="0" u="none" strike="noStrike" kern="0" cap="none" spc="0" baseline="0">
                <a:solidFill>
                  <a:srgbClr val="000000"/>
                </a:solidFill>
                <a:uFillTx/>
              </a:defRPr>
            </a:pPr>
            <a:r>
              <a:rPr lang="en-GB" sz="1400">
                <a:solidFill>
                  <a:srgbClr val="245E77"/>
                </a:solidFill>
                <a:latin typeface="Calibri Light" pitchFamily="34"/>
                <a:cs typeface="Arial" pitchFamily="34"/>
              </a:rPr>
              <a:t>Stage 2: In-depth face to face interviews  </a:t>
            </a:r>
          </a:p>
        </p:txBody>
      </p:sp>
      <p:sp>
        <p:nvSpPr>
          <p:cNvPr id="16" name="Rectangle 1"/>
          <p:cNvSpPr/>
          <p:nvPr/>
        </p:nvSpPr>
        <p:spPr>
          <a:xfrm>
            <a:off x="665180" y="3602141"/>
            <a:ext cx="2775652" cy="2446824"/>
          </a:xfrm>
          <a:prstGeom prst="rect">
            <a:avLst/>
          </a:prstGeom>
          <a:noFill/>
          <a:ln cap="flat">
            <a:noFill/>
            <a:prstDash val="solid"/>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GB" sz="1100">
                <a:solidFill>
                  <a:srgbClr val="000000"/>
                </a:solidFill>
                <a:latin typeface="Calibri Light"/>
                <a:ea typeface="ＭＳ Ｐゴシック"/>
              </a:rPr>
              <a:t>Online methodology with </a:t>
            </a:r>
            <a:r>
              <a:rPr lang="en-GB" sz="1100" b="1">
                <a:solidFill>
                  <a:srgbClr val="000000"/>
                </a:solidFill>
                <a:latin typeface="Calibri Light"/>
                <a:ea typeface="ＭＳ Ｐゴシック"/>
              </a:rPr>
              <a:t>1266</a:t>
            </a:r>
            <a:r>
              <a:rPr lang="en-GB" sz="1100">
                <a:solidFill>
                  <a:srgbClr val="000000"/>
                </a:solidFill>
                <a:latin typeface="Calibri Light"/>
                <a:ea typeface="ＭＳ Ｐゴシック"/>
              </a:rPr>
              <a:t> respondents </a:t>
            </a:r>
            <a:r>
              <a:rPr lang="en-GB" sz="1100" b="1">
                <a:solidFill>
                  <a:srgbClr val="000000"/>
                </a:solidFill>
                <a:latin typeface="Calibri Light"/>
                <a:ea typeface="ＭＳ Ｐゴシック"/>
              </a:rPr>
              <a:t> </a:t>
            </a:r>
            <a:r>
              <a:rPr lang="en-GB" sz="1100">
                <a:solidFill>
                  <a:srgbClr val="000000"/>
                </a:solidFill>
                <a:latin typeface="Calibri Light"/>
                <a:ea typeface="ＭＳ Ｐゴシック"/>
              </a:rPr>
              <a:t>(</a:t>
            </a:r>
            <a:r>
              <a:rPr lang="en-GB" sz="1100" b="1">
                <a:solidFill>
                  <a:srgbClr val="000000"/>
                </a:solidFill>
                <a:latin typeface="Calibri Light"/>
                <a:ea typeface="ＭＳ Ｐゴシック"/>
              </a:rPr>
              <a:t>821 </a:t>
            </a:r>
            <a:r>
              <a:rPr lang="en-GB" sz="1100">
                <a:solidFill>
                  <a:srgbClr val="000000"/>
                </a:solidFill>
                <a:latin typeface="Calibri Light"/>
                <a:ea typeface="ＭＳ Ｐゴシック"/>
              </a:rPr>
              <a:t>pedestrians and </a:t>
            </a:r>
            <a:r>
              <a:rPr lang="en-GB" sz="1100" b="1">
                <a:solidFill>
                  <a:srgbClr val="000000"/>
                </a:solidFill>
                <a:latin typeface="Calibri Light"/>
                <a:ea typeface="ＭＳ Ｐゴシック"/>
              </a:rPr>
              <a:t>445</a:t>
            </a:r>
            <a:r>
              <a:rPr lang="en-GB" sz="1100">
                <a:solidFill>
                  <a:srgbClr val="000000"/>
                </a:solidFill>
                <a:latin typeface="Calibri Light"/>
                <a:ea typeface="ＭＳ Ｐゴシック"/>
              </a:rPr>
              <a:t> cyclists) who have travelled on, alongside or over an SRN within the last month</a:t>
            </a:r>
          </a:p>
          <a:p>
            <a:pPr defTabSz="457200">
              <a:defRPr sz="1800" b="0" i="0" u="none" strike="noStrike" kern="0" cap="none" spc="0" baseline="0">
                <a:solidFill>
                  <a:srgbClr val="000000"/>
                </a:solidFill>
                <a:uFillTx/>
              </a:defRPr>
            </a:pPr>
            <a:endParaRPr lang="en-GB" sz="1100">
              <a:solidFill>
                <a:srgbClr val="000000"/>
              </a:solidFill>
              <a:latin typeface="Calibri Light"/>
              <a:ea typeface="ＭＳ Ｐゴシック"/>
            </a:endParaRPr>
          </a:p>
          <a:p>
            <a:pPr marL="171450" indent="-171450" defTabSz="457200">
              <a:spcAft>
                <a:spcPts val="600"/>
              </a:spcAft>
              <a:buSzPct val="100000"/>
              <a:buFont typeface="Arial" pitchFamily="34"/>
              <a:buChar char="•"/>
              <a:defRPr sz="1800" b="0" i="0" u="none" strike="noStrike" kern="0" cap="none" spc="0" baseline="0">
                <a:solidFill>
                  <a:srgbClr val="000000"/>
                </a:solidFill>
                <a:uFillTx/>
              </a:defRPr>
            </a:pPr>
            <a:r>
              <a:rPr lang="en-GB" sz="1100" b="1">
                <a:solidFill>
                  <a:srgbClr val="000000"/>
                </a:solidFill>
                <a:latin typeface="Calibri Light"/>
                <a:ea typeface="ＭＳ Ｐゴシック"/>
              </a:rPr>
              <a:t>Area 3  –  400</a:t>
            </a:r>
            <a:r>
              <a:rPr lang="en-GB" sz="1100">
                <a:solidFill>
                  <a:srgbClr val="000000"/>
                </a:solidFill>
                <a:latin typeface="Calibri Light"/>
                <a:ea typeface="ＭＳ Ｐゴシック"/>
              </a:rPr>
              <a:t> Pedestrians, </a:t>
            </a:r>
            <a:r>
              <a:rPr lang="en-GB" sz="1100" b="1">
                <a:solidFill>
                  <a:srgbClr val="000000"/>
                </a:solidFill>
                <a:latin typeface="Calibri Light"/>
                <a:ea typeface="ＭＳ Ｐゴシック"/>
              </a:rPr>
              <a:t>224</a:t>
            </a:r>
            <a:r>
              <a:rPr lang="en-GB" sz="1100">
                <a:solidFill>
                  <a:srgbClr val="000000"/>
                </a:solidFill>
                <a:latin typeface="Calibri Light"/>
                <a:ea typeface="ＭＳ Ｐゴシック"/>
              </a:rPr>
              <a:t> Cyclists</a:t>
            </a:r>
          </a:p>
          <a:p>
            <a:pPr marL="171450" indent="-171450" defTabSz="457200">
              <a:spcAft>
                <a:spcPts val="600"/>
              </a:spcAft>
              <a:buSzPct val="100000"/>
              <a:buFont typeface="Arial" pitchFamily="34"/>
              <a:buChar char="•"/>
              <a:defRPr sz="1800" b="0" i="0" u="none" strike="noStrike" kern="0" cap="none" spc="0" baseline="0">
                <a:solidFill>
                  <a:srgbClr val="000000"/>
                </a:solidFill>
                <a:uFillTx/>
              </a:defRPr>
            </a:pPr>
            <a:r>
              <a:rPr lang="en-GB" sz="1100" b="1">
                <a:solidFill>
                  <a:srgbClr val="000000"/>
                </a:solidFill>
                <a:latin typeface="Calibri Light"/>
                <a:ea typeface="ＭＳ Ｐゴシック"/>
              </a:rPr>
              <a:t>Area 9  </a:t>
            </a:r>
            <a:r>
              <a:rPr lang="en-GB" sz="1100">
                <a:solidFill>
                  <a:srgbClr val="000000"/>
                </a:solidFill>
                <a:latin typeface="Garamond"/>
                <a:ea typeface="ＭＳ Ｐゴシック"/>
              </a:rPr>
              <a:t>– </a:t>
            </a:r>
            <a:r>
              <a:rPr lang="en-GB" sz="1100" b="1">
                <a:solidFill>
                  <a:srgbClr val="000000"/>
                </a:solidFill>
                <a:latin typeface="Calibri Light"/>
                <a:ea typeface="ＭＳ Ｐゴシック"/>
              </a:rPr>
              <a:t>421 </a:t>
            </a:r>
            <a:r>
              <a:rPr lang="en-GB" sz="1100">
                <a:solidFill>
                  <a:srgbClr val="000000"/>
                </a:solidFill>
                <a:latin typeface="Calibri Light"/>
                <a:ea typeface="ＭＳ Ｐゴシック"/>
              </a:rPr>
              <a:t>Pedestrians, </a:t>
            </a:r>
            <a:r>
              <a:rPr lang="en-GB" sz="1100" b="1">
                <a:solidFill>
                  <a:srgbClr val="000000"/>
                </a:solidFill>
                <a:latin typeface="Calibri Light"/>
                <a:ea typeface="ＭＳ Ｐゴシック"/>
              </a:rPr>
              <a:t>221</a:t>
            </a:r>
            <a:r>
              <a:rPr lang="en-GB" sz="1100">
                <a:solidFill>
                  <a:srgbClr val="000000"/>
                </a:solidFill>
                <a:latin typeface="Calibri Light"/>
                <a:ea typeface="ＭＳ Ｐゴシック"/>
              </a:rPr>
              <a:t> Cyclists</a:t>
            </a:r>
          </a:p>
          <a:p>
            <a:pPr marL="171450" indent="-171450" defTabSz="457200">
              <a:buSzPct val="100000"/>
              <a:buFont typeface="Arial" pitchFamily="34"/>
              <a:buChar char="•"/>
              <a:defRPr sz="1800" b="0" i="0" u="none" strike="noStrike" kern="0" cap="none" spc="0" baseline="0">
                <a:solidFill>
                  <a:srgbClr val="000000"/>
                </a:solidFill>
                <a:uFillTx/>
              </a:defRPr>
            </a:pPr>
            <a:endParaRPr lang="en-GB" sz="1100">
              <a:solidFill>
                <a:srgbClr val="000000"/>
              </a:solidFill>
              <a:latin typeface="Calibri Light"/>
              <a:ea typeface="ＭＳ Ｐゴシック"/>
            </a:endParaRPr>
          </a:p>
          <a:p>
            <a:pPr defTabSz="457200">
              <a:defRPr sz="1800" b="0" i="0" u="none" strike="noStrike" kern="0" cap="none" spc="0" baseline="0">
                <a:solidFill>
                  <a:srgbClr val="000000"/>
                </a:solidFill>
                <a:uFillTx/>
              </a:defRPr>
            </a:pPr>
            <a:r>
              <a:rPr lang="en-GB" sz="1100">
                <a:solidFill>
                  <a:srgbClr val="000000"/>
                </a:solidFill>
                <a:latin typeface="Calibri Light"/>
                <a:ea typeface="ＭＳ Ｐゴシック"/>
              </a:rPr>
              <a:t>Populus integrated an </a:t>
            </a:r>
            <a:r>
              <a:rPr lang="en-GB" sz="1100" i="1">
                <a:solidFill>
                  <a:srgbClr val="000000"/>
                </a:solidFill>
                <a:latin typeface="Calibri Light"/>
                <a:ea typeface="ＭＳ Ｐゴシック"/>
              </a:rPr>
              <a:t>interactive map </a:t>
            </a:r>
            <a:r>
              <a:rPr lang="en-GB" sz="1100">
                <a:solidFill>
                  <a:srgbClr val="000000"/>
                </a:solidFill>
                <a:latin typeface="Calibri Light"/>
                <a:ea typeface="ＭＳ Ｐゴシック"/>
              </a:rPr>
              <a:t>into the survey in order for respondents to manually map out the journey they took that interacted with the SRN and identify hotspot issues </a:t>
            </a:r>
          </a:p>
        </p:txBody>
      </p:sp>
      <p:pic>
        <p:nvPicPr>
          <p:cNvPr id="17" name="Picture 24"/>
          <p:cNvPicPr>
            <a:picLocks noChangeAspect="1"/>
          </p:cNvPicPr>
          <p:nvPr/>
        </p:nvPicPr>
        <p:blipFill>
          <a:blip r:embed="rId5"/>
          <a:stretch>
            <a:fillRect/>
          </a:stretch>
        </p:blipFill>
        <p:spPr>
          <a:xfrm>
            <a:off x="3415000" y="4876056"/>
            <a:ext cx="1446836" cy="1241490"/>
          </a:xfrm>
          <a:prstGeom prst="rect">
            <a:avLst/>
          </a:prstGeom>
          <a:noFill/>
          <a:ln cap="flat">
            <a:noFill/>
          </a:ln>
          <a:effectLst>
            <a:outerShdw dist="38096" dir="2700000" algn="tl">
              <a:srgbClr val="000000">
                <a:alpha val="40000"/>
              </a:srgbClr>
            </a:outerShdw>
          </a:effectLst>
        </p:spPr>
      </p:pic>
      <p:sp>
        <p:nvSpPr>
          <p:cNvPr id="18" name="TextBox 7"/>
          <p:cNvSpPr txBox="1"/>
          <p:nvPr/>
        </p:nvSpPr>
        <p:spPr>
          <a:xfrm>
            <a:off x="3440832" y="3709729"/>
            <a:ext cx="1447138" cy="807908"/>
          </a:xfrm>
          <a:prstGeom prst="rect">
            <a:avLst/>
          </a:prstGeom>
          <a:solidFill>
            <a:srgbClr val="F5F7F9"/>
          </a:solidFill>
          <a:ln cap="flat">
            <a:noFill/>
          </a:ln>
          <a:effectLst>
            <a:outerShdw dist="38096" dir="2700000" algn="tl">
              <a:srgbClr val="000000">
                <a:alpha val="40000"/>
              </a:srgbClr>
            </a:outerShdw>
          </a:effectLst>
        </p:spPr>
        <p:txBody>
          <a:bodyPr vert="horz" wrap="square" lIns="0" tIns="0" rIns="0" bIns="0" anchor="t" anchorCtr="0" compatLnSpc="1">
            <a:spAutoFit/>
          </a:bodyPr>
          <a:lstStyle/>
          <a:p>
            <a:pPr algn="ctr" defTabSz="457200">
              <a:defRPr sz="1800" b="0" i="0" u="none" strike="noStrike" kern="0" cap="none" spc="0" baseline="0">
                <a:solidFill>
                  <a:srgbClr val="000000"/>
                </a:solidFill>
                <a:uFillTx/>
              </a:defRPr>
            </a:pPr>
            <a:r>
              <a:rPr lang="en-GB" sz="1050">
                <a:solidFill>
                  <a:srgbClr val="333A3E"/>
                </a:solidFill>
                <a:latin typeface="Calibri Light"/>
                <a:ea typeface="ＭＳ Ｐゴシック"/>
              </a:rPr>
              <a:t>10 minute interview </a:t>
            </a:r>
          </a:p>
          <a:p>
            <a:pPr marL="171450" indent="-171450" defTabSz="457200">
              <a:buClr>
                <a:srgbClr val="000000"/>
              </a:buClr>
              <a:buSzPct val="100000"/>
              <a:buFont typeface="Arial" pitchFamily="34"/>
              <a:buChar char="•"/>
              <a:defRPr sz="1800" b="0" i="0" u="none" strike="noStrike" kern="0" cap="none" spc="0" baseline="0">
                <a:solidFill>
                  <a:srgbClr val="000000"/>
                </a:solidFill>
                <a:uFillTx/>
              </a:defRPr>
            </a:pPr>
            <a:r>
              <a:rPr lang="en-GB" sz="1050">
                <a:solidFill>
                  <a:srgbClr val="333A3E"/>
                </a:solidFill>
                <a:latin typeface="Calibri Light"/>
                <a:ea typeface="ＭＳ Ｐゴシック"/>
              </a:rPr>
              <a:t>Screener</a:t>
            </a:r>
          </a:p>
          <a:p>
            <a:pPr marL="171450" indent="-171450" defTabSz="457200">
              <a:buClr>
                <a:srgbClr val="000000"/>
              </a:buClr>
              <a:buSzPct val="100000"/>
              <a:buFont typeface="Arial" pitchFamily="34"/>
              <a:buChar char="•"/>
              <a:defRPr sz="1800" b="0" i="0" u="none" strike="noStrike" kern="0" cap="none" spc="0" baseline="0">
                <a:solidFill>
                  <a:srgbClr val="000000"/>
                </a:solidFill>
                <a:uFillTx/>
              </a:defRPr>
            </a:pPr>
            <a:r>
              <a:rPr lang="en-GB" sz="1050">
                <a:solidFill>
                  <a:srgbClr val="333A3E"/>
                </a:solidFill>
                <a:latin typeface="Calibri Light"/>
                <a:ea typeface="ＭＳ Ｐゴシック"/>
              </a:rPr>
              <a:t>Interactive map</a:t>
            </a:r>
          </a:p>
          <a:p>
            <a:pPr marL="171450" indent="-171450" defTabSz="457200">
              <a:buClr>
                <a:srgbClr val="000000"/>
              </a:buClr>
              <a:buSzPct val="100000"/>
              <a:buFont typeface="Arial" pitchFamily="34"/>
              <a:buChar char="•"/>
              <a:defRPr sz="1800" b="0" i="0" u="none" strike="noStrike" kern="0" cap="none" spc="0" baseline="0">
                <a:solidFill>
                  <a:srgbClr val="000000"/>
                </a:solidFill>
                <a:uFillTx/>
              </a:defRPr>
            </a:pPr>
            <a:r>
              <a:rPr lang="en-GB" sz="1050">
                <a:solidFill>
                  <a:srgbClr val="333A3E"/>
                </a:solidFill>
                <a:latin typeface="Calibri Light"/>
                <a:ea typeface="ＭＳ Ｐゴシック"/>
              </a:rPr>
              <a:t>Experience questions </a:t>
            </a:r>
          </a:p>
          <a:p>
            <a:pPr marL="171450" indent="-171450" defTabSz="457200">
              <a:buClr>
                <a:srgbClr val="000000"/>
              </a:buClr>
              <a:buSzPct val="100000"/>
              <a:buFont typeface="Arial" pitchFamily="34"/>
              <a:buChar char="•"/>
              <a:defRPr sz="1800" b="0" i="0" u="none" strike="noStrike" kern="0" cap="none" spc="0" baseline="0">
                <a:solidFill>
                  <a:srgbClr val="000000"/>
                </a:solidFill>
                <a:uFillTx/>
              </a:defRPr>
            </a:pPr>
            <a:r>
              <a:rPr lang="en-GB" sz="1050">
                <a:solidFill>
                  <a:srgbClr val="333A3E"/>
                </a:solidFill>
                <a:latin typeface="Calibri Light"/>
                <a:ea typeface="ＭＳ Ｐゴシック"/>
              </a:rPr>
              <a:t>Problems experienced</a:t>
            </a:r>
          </a:p>
        </p:txBody>
      </p:sp>
      <p:sp>
        <p:nvSpPr>
          <p:cNvPr id="19" name="Rectangle 10"/>
          <p:cNvSpPr/>
          <p:nvPr/>
        </p:nvSpPr>
        <p:spPr>
          <a:xfrm>
            <a:off x="5116150" y="3584009"/>
            <a:ext cx="4196126" cy="430883"/>
          </a:xfrm>
          <a:prstGeom prst="rect">
            <a:avLst/>
          </a:prstGeom>
          <a:noFill/>
          <a:ln cap="flat">
            <a:noFill/>
            <a:prstDash val="solid"/>
          </a:ln>
        </p:spPr>
        <p:txBody>
          <a:bodyPr vert="horz" wrap="square" lIns="91440" tIns="45720" rIns="91440" bIns="45720" anchor="t" anchorCtr="0" compatLnSpc="1">
            <a:spAutoFit/>
          </a:bodyPr>
          <a:lstStyle/>
          <a:p>
            <a:pPr defTabSz="457200" fontAlgn="b">
              <a:defRPr sz="1800" b="0" i="0" u="none" strike="noStrike" kern="0" cap="none" spc="0" baseline="0">
                <a:solidFill>
                  <a:srgbClr val="000000"/>
                </a:solidFill>
                <a:uFillTx/>
              </a:defRPr>
            </a:pPr>
            <a:r>
              <a:rPr lang="en-GB" sz="1100" b="1">
                <a:solidFill>
                  <a:srgbClr val="000000"/>
                </a:solidFill>
                <a:latin typeface="Calibri Light"/>
                <a:ea typeface="ＭＳ Ｐゴシック"/>
              </a:rPr>
              <a:t>36 interviews</a:t>
            </a:r>
            <a:r>
              <a:rPr lang="en-GB" sz="1100">
                <a:solidFill>
                  <a:srgbClr val="000000"/>
                </a:solidFill>
                <a:latin typeface="Calibri Light"/>
                <a:ea typeface="ＭＳ Ｐゴシック"/>
              </a:rPr>
              <a:t> (</a:t>
            </a:r>
            <a:r>
              <a:rPr lang="en-GB" sz="1100" b="1" kern="0">
                <a:solidFill>
                  <a:srgbClr val="000000"/>
                </a:solidFill>
                <a:latin typeface="Calibri Light"/>
                <a:ea typeface="ＭＳ Ｐゴシック"/>
              </a:rPr>
              <a:t>18</a:t>
            </a:r>
            <a:r>
              <a:rPr lang="en-GB" sz="1100" b="1">
                <a:solidFill>
                  <a:srgbClr val="000000"/>
                </a:solidFill>
                <a:latin typeface="Calibri Light"/>
                <a:ea typeface="ＭＳ Ｐゴシック"/>
              </a:rPr>
              <a:t> </a:t>
            </a:r>
            <a:r>
              <a:rPr lang="en-GB" sz="1100">
                <a:solidFill>
                  <a:srgbClr val="000000"/>
                </a:solidFill>
                <a:latin typeface="Calibri Light"/>
                <a:ea typeface="ＭＳ Ｐゴシック"/>
              </a:rPr>
              <a:t>per area) identified via stage 1 online survey / free found  </a:t>
            </a:r>
          </a:p>
        </p:txBody>
      </p:sp>
      <p:sp>
        <p:nvSpPr>
          <p:cNvPr id="20" name="Rectangle 31"/>
          <p:cNvSpPr/>
          <p:nvPr/>
        </p:nvSpPr>
        <p:spPr>
          <a:xfrm>
            <a:off x="5930341" y="5187683"/>
            <a:ext cx="2680517" cy="938723"/>
          </a:xfrm>
          <a:prstGeom prst="rect">
            <a:avLst/>
          </a:prstGeom>
          <a:noFill/>
          <a:ln cap="flat">
            <a:noFill/>
            <a:prstDash val="solid"/>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GB" sz="1100">
                <a:solidFill>
                  <a:srgbClr val="000000"/>
                </a:solidFill>
                <a:latin typeface="Calibri Light"/>
                <a:ea typeface="ＭＳ Ｐゴシック"/>
              </a:rPr>
              <a:t>Prior to interviewing participants our moderators took part in a series of site visits in order to generate material e.g. photographs and video footage to discuss face to face </a:t>
            </a:r>
          </a:p>
        </p:txBody>
      </p:sp>
      <p:pic>
        <p:nvPicPr>
          <p:cNvPr id="21" name="Picture 35"/>
          <p:cNvPicPr>
            <a:picLocks noChangeAspect="1"/>
          </p:cNvPicPr>
          <p:nvPr/>
        </p:nvPicPr>
        <p:blipFill>
          <a:blip r:embed="rId6"/>
          <a:stretch>
            <a:fillRect/>
          </a:stretch>
        </p:blipFill>
        <p:spPr>
          <a:xfrm>
            <a:off x="5394758" y="5624081"/>
            <a:ext cx="536771" cy="532702"/>
          </a:xfrm>
          <a:prstGeom prst="rect">
            <a:avLst/>
          </a:prstGeom>
          <a:noFill/>
          <a:ln cap="flat">
            <a:noFill/>
          </a:ln>
        </p:spPr>
      </p:pic>
      <p:pic>
        <p:nvPicPr>
          <p:cNvPr id="22" name="Picture 36"/>
          <p:cNvPicPr>
            <a:picLocks noChangeAspect="1"/>
          </p:cNvPicPr>
          <p:nvPr/>
        </p:nvPicPr>
        <p:blipFill>
          <a:blip r:embed="rId7"/>
          <a:stretch>
            <a:fillRect/>
          </a:stretch>
        </p:blipFill>
        <p:spPr>
          <a:xfrm>
            <a:off x="5330796" y="4965859"/>
            <a:ext cx="599544" cy="627653"/>
          </a:xfrm>
          <a:prstGeom prst="rect">
            <a:avLst/>
          </a:prstGeom>
          <a:noFill/>
          <a:ln cap="flat">
            <a:noFill/>
          </a:ln>
        </p:spPr>
      </p:pic>
      <p:graphicFrame>
        <p:nvGraphicFramePr>
          <p:cNvPr id="23" name="Table 5"/>
          <p:cNvGraphicFramePr>
            <a:graphicFrameLocks noGrp="1"/>
          </p:cNvGraphicFramePr>
          <p:nvPr/>
        </p:nvGraphicFramePr>
        <p:xfrm>
          <a:off x="5989009" y="3861291"/>
          <a:ext cx="2736312" cy="1036320"/>
        </p:xfrm>
        <a:graphic>
          <a:graphicData uri="http://schemas.openxmlformats.org/drawingml/2006/table">
            <a:tbl>
              <a:tblPr firstRow="1" bandRow="1">
                <a:effectLst/>
                <a:tableStyleId>{7DF18680-E054-41AD-8BC1-D1AEF772440D}</a:tableStyleId>
              </a:tblPr>
              <a:tblGrid>
                <a:gridCol w="912104">
                  <a:extLst>
                    <a:ext uri="{9D8B030D-6E8A-4147-A177-3AD203B41FA5}">
                      <a16:colId xmlns:a16="http://schemas.microsoft.com/office/drawing/2014/main" val="20000"/>
                    </a:ext>
                  </a:extLst>
                </a:gridCol>
                <a:gridCol w="912104">
                  <a:extLst>
                    <a:ext uri="{9D8B030D-6E8A-4147-A177-3AD203B41FA5}">
                      <a16:colId xmlns:a16="http://schemas.microsoft.com/office/drawing/2014/main" val="20001"/>
                    </a:ext>
                  </a:extLst>
                </a:gridCol>
                <a:gridCol w="912104">
                  <a:extLst>
                    <a:ext uri="{9D8B030D-6E8A-4147-A177-3AD203B41FA5}">
                      <a16:colId xmlns:a16="http://schemas.microsoft.com/office/drawing/2014/main" val="20002"/>
                    </a:ext>
                  </a:extLst>
                </a:gridCol>
              </a:tblGrid>
              <a:tr h="0">
                <a:tc>
                  <a:txBody>
                    <a:bodyPr/>
                    <a:lstStyle/>
                    <a:p>
                      <a:pPr marL="0" marR="0" lvl="0" indent="0" algn="l" defTabSz="457200" rtl="0" fontAlgn="auto" hangingPunct="1">
                        <a:lnSpc>
                          <a:spcPct val="100000"/>
                        </a:lnSpc>
                        <a:spcBef>
                          <a:spcPts val="0"/>
                        </a:spcBef>
                        <a:spcAft>
                          <a:spcPts val="0"/>
                        </a:spcAft>
                        <a:buNone/>
                        <a:tabLst/>
                      </a:pPr>
                      <a:endParaRPr lang="en-GB" sz="1100" b="0" kern="0">
                        <a:solidFill>
                          <a:srgbClr val="3D3D3F"/>
                        </a:solidFill>
                        <a:latin typeface="Calibri Light"/>
                      </a:endParaRPr>
                    </a:p>
                  </a:txBody>
                  <a:tcPr/>
                </a:tc>
                <a:tc>
                  <a:txBody>
                    <a:bodyPr/>
                    <a:lstStyle/>
                    <a:p>
                      <a:pPr lvl="0" algn="ctr"/>
                      <a:r>
                        <a:rPr lang="en-GB" sz="1100" b="1">
                          <a:solidFill>
                            <a:srgbClr val="000000"/>
                          </a:solidFill>
                        </a:rPr>
                        <a:t>Area</a:t>
                      </a:r>
                      <a:r>
                        <a:rPr lang="en-GB" sz="1100" b="1" baseline="0">
                          <a:solidFill>
                            <a:srgbClr val="000000"/>
                          </a:solidFill>
                        </a:rPr>
                        <a:t> 9</a:t>
                      </a:r>
                      <a:endParaRPr lang="en-GB" sz="1100" b="1">
                        <a:solidFill>
                          <a:srgbClr val="000000"/>
                        </a:solidFill>
                      </a:endParaRPr>
                    </a:p>
                  </a:txBody>
                  <a:tcPr/>
                </a:tc>
                <a:tc>
                  <a:txBody>
                    <a:bodyPr/>
                    <a:lstStyle/>
                    <a:p>
                      <a:pPr lvl="0" algn="ctr"/>
                      <a:r>
                        <a:rPr lang="en-GB" sz="1100" b="1">
                          <a:solidFill>
                            <a:srgbClr val="000000"/>
                          </a:solidFill>
                        </a:rPr>
                        <a:t>Area 3</a:t>
                      </a:r>
                    </a:p>
                  </a:txBody>
                  <a:tcPr/>
                </a:tc>
                <a:extLst>
                  <a:ext uri="{0D108BD9-81ED-4DB2-BD59-A6C34878D82A}">
                    <a16:rowId xmlns:a16="http://schemas.microsoft.com/office/drawing/2014/main" val="10000"/>
                  </a:ext>
                </a:extLst>
              </a:tr>
              <a:tr h="0">
                <a:tc>
                  <a:txBody>
                    <a:bodyPr/>
                    <a:lstStyle/>
                    <a:p>
                      <a:pPr marL="0" marR="0" lvl="0" indent="0" algn="l" defTabSz="457200" rtl="0" fontAlgn="auto" hangingPunct="1">
                        <a:lnSpc>
                          <a:spcPct val="100000"/>
                        </a:lnSpc>
                        <a:spcBef>
                          <a:spcPts val="0"/>
                        </a:spcBef>
                        <a:spcAft>
                          <a:spcPts val="0"/>
                        </a:spcAft>
                        <a:buNone/>
                        <a:tabLst/>
                      </a:pPr>
                      <a:r>
                        <a:rPr lang="en-GB" sz="1100" b="0" kern="0">
                          <a:solidFill>
                            <a:srgbClr val="000000"/>
                          </a:solidFill>
                        </a:rPr>
                        <a:t>Pedestrians </a:t>
                      </a:r>
                      <a:endParaRPr lang="en-GB" sz="1100" b="0" kern="0">
                        <a:solidFill>
                          <a:srgbClr val="000000"/>
                        </a:solidFill>
                        <a:latin typeface="Calibri Light"/>
                      </a:endParaRPr>
                    </a:p>
                  </a:txBody>
                  <a:tcPr/>
                </a:tc>
                <a:tc>
                  <a:txBody>
                    <a:bodyPr/>
                    <a:lstStyle/>
                    <a:p>
                      <a:pPr lvl="0" algn="ctr"/>
                      <a:r>
                        <a:rPr lang="en-GB" sz="1100" b="0">
                          <a:solidFill>
                            <a:srgbClr val="000000"/>
                          </a:solidFill>
                        </a:rPr>
                        <a:t>6</a:t>
                      </a:r>
                    </a:p>
                  </a:txBody>
                  <a:tcPr/>
                </a:tc>
                <a:tc>
                  <a:txBody>
                    <a:bodyPr/>
                    <a:lstStyle/>
                    <a:p>
                      <a:pPr lvl="0" algn="ctr"/>
                      <a:r>
                        <a:rPr lang="en-GB" sz="1100" b="0">
                          <a:solidFill>
                            <a:srgbClr val="000000"/>
                          </a:solidFill>
                        </a:rPr>
                        <a:t>6</a:t>
                      </a:r>
                    </a:p>
                  </a:txBody>
                  <a:tcPr/>
                </a:tc>
                <a:extLst>
                  <a:ext uri="{0D108BD9-81ED-4DB2-BD59-A6C34878D82A}">
                    <a16:rowId xmlns:a16="http://schemas.microsoft.com/office/drawing/2014/main" val="10001"/>
                  </a:ext>
                </a:extLst>
              </a:tr>
              <a:tr h="0">
                <a:tc>
                  <a:txBody>
                    <a:bodyPr/>
                    <a:lstStyle/>
                    <a:p>
                      <a:pPr marL="0" marR="0" lvl="0" indent="0" algn="l" defTabSz="457200" rtl="0" fontAlgn="auto" hangingPunct="1">
                        <a:lnSpc>
                          <a:spcPct val="100000"/>
                        </a:lnSpc>
                        <a:spcBef>
                          <a:spcPts val="0"/>
                        </a:spcBef>
                        <a:spcAft>
                          <a:spcPts val="0"/>
                        </a:spcAft>
                        <a:buNone/>
                        <a:tabLst/>
                      </a:pPr>
                      <a:r>
                        <a:rPr lang="en-GB" sz="1100" b="0" kern="0">
                          <a:solidFill>
                            <a:srgbClr val="000000"/>
                          </a:solidFill>
                        </a:rPr>
                        <a:t>Cyclists </a:t>
                      </a:r>
                      <a:endParaRPr lang="en-GB" sz="1100" b="0" kern="0">
                        <a:solidFill>
                          <a:srgbClr val="000000"/>
                        </a:solidFill>
                        <a:latin typeface="Calibri Light"/>
                      </a:endParaRPr>
                    </a:p>
                  </a:txBody>
                  <a:tcPr/>
                </a:tc>
                <a:tc>
                  <a:txBody>
                    <a:bodyPr/>
                    <a:lstStyle/>
                    <a:p>
                      <a:pPr lvl="0" algn="ctr"/>
                      <a:r>
                        <a:rPr lang="en-GB" sz="1100" b="0">
                          <a:solidFill>
                            <a:srgbClr val="000000"/>
                          </a:solidFill>
                        </a:rPr>
                        <a:t>6</a:t>
                      </a:r>
                    </a:p>
                  </a:txBody>
                  <a:tcPr/>
                </a:tc>
                <a:tc>
                  <a:txBody>
                    <a:bodyPr/>
                    <a:lstStyle/>
                    <a:p>
                      <a:pPr lvl="0" algn="ctr"/>
                      <a:r>
                        <a:rPr lang="en-GB" sz="1100" b="0">
                          <a:solidFill>
                            <a:srgbClr val="000000"/>
                          </a:solidFill>
                        </a:rPr>
                        <a:t>6</a:t>
                      </a:r>
                    </a:p>
                  </a:txBody>
                  <a:tcPr/>
                </a:tc>
                <a:extLst>
                  <a:ext uri="{0D108BD9-81ED-4DB2-BD59-A6C34878D82A}">
                    <a16:rowId xmlns:a16="http://schemas.microsoft.com/office/drawing/2014/main" val="10002"/>
                  </a:ext>
                </a:extLst>
              </a:tr>
              <a:tr h="146294">
                <a:tc>
                  <a:txBody>
                    <a:bodyPr/>
                    <a:lstStyle/>
                    <a:p>
                      <a:pPr marL="0" marR="0" lvl="0" indent="0" algn="l" defTabSz="457200" rtl="0" fontAlgn="auto" hangingPunct="1">
                        <a:lnSpc>
                          <a:spcPct val="100000"/>
                        </a:lnSpc>
                        <a:spcBef>
                          <a:spcPts val="0"/>
                        </a:spcBef>
                        <a:spcAft>
                          <a:spcPts val="0"/>
                        </a:spcAft>
                        <a:buNone/>
                        <a:tabLst/>
                      </a:pPr>
                      <a:r>
                        <a:rPr lang="en-GB" sz="1100" b="0" kern="0">
                          <a:solidFill>
                            <a:srgbClr val="000000"/>
                          </a:solidFill>
                        </a:rPr>
                        <a:t>Equestrians</a:t>
                      </a:r>
                      <a:endParaRPr lang="en-GB" sz="1100" b="0" kern="0">
                        <a:solidFill>
                          <a:srgbClr val="000000"/>
                        </a:solidFill>
                        <a:latin typeface="Calibri Light"/>
                      </a:endParaRPr>
                    </a:p>
                  </a:txBody>
                  <a:tcPr/>
                </a:tc>
                <a:tc>
                  <a:txBody>
                    <a:bodyPr/>
                    <a:lstStyle/>
                    <a:p>
                      <a:pPr lvl="0" algn="ctr"/>
                      <a:r>
                        <a:rPr lang="en-GB" sz="1100" b="0">
                          <a:solidFill>
                            <a:srgbClr val="000000"/>
                          </a:solidFill>
                        </a:rPr>
                        <a:t>6</a:t>
                      </a:r>
                    </a:p>
                  </a:txBody>
                  <a:tcPr/>
                </a:tc>
                <a:tc>
                  <a:txBody>
                    <a:bodyPr/>
                    <a:lstStyle/>
                    <a:p>
                      <a:pPr lvl="0" algn="ctr"/>
                      <a:r>
                        <a:rPr lang="en-GB" sz="1100" b="0">
                          <a:solidFill>
                            <a:srgbClr val="000000"/>
                          </a:solidFill>
                        </a:rPr>
                        <a:t>6</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55533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036587" y="1536905"/>
            <a:ext cx="1438275" cy="292388"/>
          </a:xfrm>
          <a:prstGeom prst="rect">
            <a:avLst/>
          </a:prstGeom>
          <a:solidFill>
            <a:schemeClr val="bg1"/>
          </a:solidFill>
          <a:ln>
            <a:solidFill>
              <a:schemeClr val="bg1">
                <a:lumMod val="85000"/>
              </a:schemeClr>
            </a:solidFill>
          </a:ln>
        </p:spPr>
        <p:txBody>
          <a:bodyPr wrap="square" rtlCol="0">
            <a:spAutoFit/>
          </a:bodyPr>
          <a:lstStyle/>
          <a:p>
            <a:pPr algn="ctr" defTabSz="457200" fontAlgn="base">
              <a:spcBef>
                <a:spcPct val="0"/>
              </a:spcBef>
              <a:spcAft>
                <a:spcPct val="0"/>
              </a:spcAft>
            </a:pPr>
            <a:r>
              <a:rPr lang="en-GB" sz="1300" dirty="0">
                <a:solidFill>
                  <a:srgbClr val="335A75"/>
                </a:solidFill>
                <a:ea typeface="ＭＳ Ｐゴシック" charset="0"/>
              </a:rPr>
              <a:t>Cyclists</a:t>
            </a:r>
          </a:p>
        </p:txBody>
      </p:sp>
      <p:sp>
        <p:nvSpPr>
          <p:cNvPr id="19" name="TextBox 18"/>
          <p:cNvSpPr txBox="1"/>
          <p:nvPr/>
        </p:nvSpPr>
        <p:spPr>
          <a:xfrm>
            <a:off x="6191970" y="1535453"/>
            <a:ext cx="1438275" cy="292388"/>
          </a:xfrm>
          <a:prstGeom prst="rect">
            <a:avLst/>
          </a:prstGeom>
          <a:solidFill>
            <a:schemeClr val="bg1"/>
          </a:solidFill>
          <a:ln>
            <a:solidFill>
              <a:schemeClr val="bg1">
                <a:lumMod val="85000"/>
              </a:schemeClr>
            </a:solidFill>
          </a:ln>
        </p:spPr>
        <p:txBody>
          <a:bodyPr wrap="square" rtlCol="0">
            <a:spAutoFit/>
          </a:bodyPr>
          <a:lstStyle/>
          <a:p>
            <a:pPr algn="ctr" defTabSz="457200" fontAlgn="base">
              <a:spcBef>
                <a:spcPct val="0"/>
              </a:spcBef>
              <a:spcAft>
                <a:spcPct val="0"/>
              </a:spcAft>
            </a:pPr>
            <a:r>
              <a:rPr lang="en-GB" sz="1300" dirty="0">
                <a:solidFill>
                  <a:srgbClr val="335A75"/>
                </a:solidFill>
                <a:ea typeface="ＭＳ Ｐゴシック" charset="0"/>
              </a:rPr>
              <a:t>Pedestrians</a:t>
            </a:r>
          </a:p>
        </p:txBody>
      </p:sp>
      <p:sp>
        <p:nvSpPr>
          <p:cNvPr id="2" name="Title 1"/>
          <p:cNvSpPr>
            <a:spLocks noGrp="1"/>
          </p:cNvSpPr>
          <p:nvPr>
            <p:ph type="title"/>
          </p:nvPr>
        </p:nvSpPr>
        <p:spPr>
          <a:xfrm>
            <a:off x="514561" y="476672"/>
            <a:ext cx="8781839" cy="523220"/>
          </a:xfrm>
        </p:spPr>
        <p:txBody>
          <a:bodyPr/>
          <a:lstStyle/>
          <a:p>
            <a:r>
              <a:rPr lang="en-GB" sz="1400" dirty="0">
                <a:solidFill>
                  <a:schemeClr val="tx1">
                    <a:lumMod val="95000"/>
                    <a:lumOff val="5000"/>
                  </a:schemeClr>
                </a:solidFill>
              </a:rPr>
              <a:t>When asked to rate aspects of the journey, cyclists and pedestrians needs differ somewhat, with pedestrians far more satisfied with the availability and accessing of paths, but less satisfied with the lighting</a:t>
            </a:r>
          </a:p>
        </p:txBody>
      </p:sp>
      <p:sp>
        <p:nvSpPr>
          <p:cNvPr id="3" name="Text Placeholder 2"/>
          <p:cNvSpPr>
            <a:spLocks noGrp="1"/>
          </p:cNvSpPr>
          <p:nvPr>
            <p:ph type="body" sz="quarter" idx="23"/>
          </p:nvPr>
        </p:nvSpPr>
        <p:spPr>
          <a:xfrm>
            <a:off x="533400" y="1185446"/>
            <a:ext cx="8763000" cy="276999"/>
          </a:xfrm>
        </p:spPr>
        <p:txBody>
          <a:bodyPr/>
          <a:lstStyle/>
          <a:p>
            <a:r>
              <a:rPr lang="en-GB" sz="1200" b="1" dirty="0">
                <a:solidFill>
                  <a:schemeClr val="bg2">
                    <a:lumMod val="25000"/>
                  </a:schemeClr>
                </a:solidFill>
              </a:rPr>
              <a:t>Satisfaction with aspects of the SRN (% very/fairly)</a:t>
            </a:r>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30</a:t>
            </a:fld>
            <a:endParaRPr lang="en-US" dirty="0">
              <a:solidFill>
                <a:prstClr val="black"/>
              </a:solidFill>
            </a:endParaRPr>
          </a:p>
        </p:txBody>
      </p:sp>
      <p:sp>
        <p:nvSpPr>
          <p:cNvPr id="6" name="Text Placeholder 1"/>
          <p:cNvSpPr txBox="1">
            <a:spLocks/>
          </p:cNvSpPr>
          <p:nvPr/>
        </p:nvSpPr>
        <p:spPr>
          <a:xfrm>
            <a:off x="1568624" y="6403347"/>
            <a:ext cx="5760640" cy="350609"/>
          </a:xfrm>
          <a:prstGeom prst="rect">
            <a:avLst/>
          </a:prstGeom>
          <a:ln>
            <a:noFill/>
          </a:ln>
        </p:spPr>
        <p:txBody>
          <a:bodyPr vert="horz" lIns="91440" tIns="45720" rIns="91440" bIns="45720" rtlCol="0">
            <a:no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black"/>
              </a:buClr>
            </a:pPr>
            <a:r>
              <a:rPr lang="en-US" sz="900" dirty="0">
                <a:solidFill>
                  <a:prstClr val="black"/>
                </a:solidFill>
              </a:rPr>
              <a:t>Q8. </a:t>
            </a:r>
            <a:r>
              <a:rPr lang="en-US" sz="900" dirty="0">
                <a:solidFill>
                  <a:prstClr val="black"/>
                </a:solidFill>
                <a:ea typeface="Calibri" panose="020F0502020204030204" pitchFamily="34" charset="0"/>
                <a:cs typeface="Times New Roman" panose="02020603050405020304" pitchFamily="18" charset="0"/>
              </a:rPr>
              <a:t>Again, thinking about your experience on this part of the journey where you went on the motorway/ major ‘A’ road, please rate the following. BASE: </a:t>
            </a:r>
            <a:r>
              <a:rPr lang="en-GB" sz="900" dirty="0">
                <a:solidFill>
                  <a:prstClr val="black"/>
                </a:solidFill>
              </a:rPr>
              <a:t>All Respondents (642) Cyclists (221) Pedestrians (421)</a:t>
            </a:r>
            <a:endParaRPr lang="en-US" sz="900" dirty="0">
              <a:solidFill>
                <a:prstClr val="black"/>
              </a:solidFill>
            </a:endParaRPr>
          </a:p>
        </p:txBody>
      </p:sp>
      <p:graphicFrame>
        <p:nvGraphicFramePr>
          <p:cNvPr id="7" name="Chart 6">
            <a:extLst>
              <a:ext uri="{FF2B5EF4-FFF2-40B4-BE49-F238E27FC236}">
                <a16:creationId xmlns:a16="http://schemas.microsoft.com/office/drawing/2014/main" id="{AE85B5E9-0A00-4129-9209-C78F9C2F97C1}"/>
              </a:ext>
            </a:extLst>
          </p:cNvPr>
          <p:cNvGraphicFramePr/>
          <p:nvPr/>
        </p:nvGraphicFramePr>
        <p:xfrm>
          <a:off x="5241032" y="1311889"/>
          <a:ext cx="3191272" cy="47779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05662610"/>
              </p:ext>
            </p:extLst>
          </p:nvPr>
        </p:nvGraphicFramePr>
        <p:xfrm>
          <a:off x="3394945" y="1881798"/>
          <a:ext cx="2924820" cy="4176656"/>
        </p:xfrm>
        <a:graphic>
          <a:graphicData uri="http://schemas.openxmlformats.org/drawingml/2006/table">
            <a:tbl>
              <a:tblPr>
                <a:tableStyleId>{2D5ABB26-0587-4C30-8999-92F81FD0307C}</a:tableStyleId>
              </a:tblPr>
              <a:tblGrid>
                <a:gridCol w="2924820">
                  <a:extLst>
                    <a:ext uri="{9D8B030D-6E8A-4147-A177-3AD203B41FA5}">
                      <a16:colId xmlns:a16="http://schemas.microsoft.com/office/drawing/2014/main" val="20000"/>
                    </a:ext>
                  </a:extLst>
                </a:gridCol>
              </a:tblGrid>
              <a:tr h="379696">
                <a:tc>
                  <a:txBody>
                    <a:bodyPr/>
                    <a:lstStyle/>
                    <a:p>
                      <a:pPr algn="ctr" fontAlgn="ctr"/>
                      <a:r>
                        <a:rPr lang="en-GB" sz="1100" b="0" i="0" u="none" strike="noStrike" dirty="0">
                          <a:solidFill>
                            <a:srgbClr val="000000"/>
                          </a:solidFill>
                          <a:effectLst/>
                          <a:latin typeface="+mn-lt"/>
                        </a:rPr>
                        <a:t>Visibility on the route ahead</a:t>
                      </a:r>
                    </a:p>
                  </a:txBody>
                  <a:tcPr marL="9525" marR="9525" marT="9525" marB="0" anchor="ctr"/>
                </a:tc>
                <a:extLst>
                  <a:ext uri="{0D108BD9-81ED-4DB2-BD59-A6C34878D82A}">
                    <a16:rowId xmlns:a16="http://schemas.microsoft.com/office/drawing/2014/main" val="10000"/>
                  </a:ext>
                </a:extLst>
              </a:tr>
              <a:tr h="379696">
                <a:tc>
                  <a:txBody>
                    <a:bodyPr/>
                    <a:lstStyle/>
                    <a:p>
                      <a:pPr algn="ctr" fontAlgn="ctr"/>
                      <a:r>
                        <a:rPr lang="en-GB" sz="1100" b="0" i="0" u="none" strike="noStrike" dirty="0">
                          <a:solidFill>
                            <a:srgbClr val="000000"/>
                          </a:solidFill>
                          <a:effectLst/>
                          <a:latin typeface="+mn-lt"/>
                        </a:rPr>
                        <a:t>Signage for road vehicles users</a:t>
                      </a:r>
                    </a:p>
                  </a:txBody>
                  <a:tcPr marL="9525" marR="9525" marT="9525" marB="0" anchor="ctr"/>
                </a:tc>
                <a:extLst>
                  <a:ext uri="{0D108BD9-81ED-4DB2-BD59-A6C34878D82A}">
                    <a16:rowId xmlns:a16="http://schemas.microsoft.com/office/drawing/2014/main" val="10001"/>
                  </a:ext>
                </a:extLst>
              </a:tr>
              <a:tr h="379696">
                <a:tc>
                  <a:txBody>
                    <a:bodyPr/>
                    <a:lstStyle/>
                    <a:p>
                      <a:pPr algn="ctr" fontAlgn="ctr"/>
                      <a:r>
                        <a:rPr lang="en-GB" sz="1100" b="0" i="0" u="none" strike="noStrike" dirty="0">
                          <a:solidFill>
                            <a:srgbClr val="000000"/>
                          </a:solidFill>
                          <a:effectLst/>
                          <a:latin typeface="+mn-lt"/>
                        </a:rPr>
                        <a:t>Directness</a:t>
                      </a:r>
                      <a:r>
                        <a:rPr lang="en-GB" sz="1100" b="0" i="0" u="none" strike="noStrike" baseline="0" dirty="0">
                          <a:solidFill>
                            <a:srgbClr val="000000"/>
                          </a:solidFill>
                          <a:effectLst/>
                          <a:latin typeface="+mn-lt"/>
                        </a:rPr>
                        <a:t> of road crossing points</a:t>
                      </a:r>
                      <a:r>
                        <a:rPr lang="en-GB" sz="1100" b="0" i="0" u="none" strike="noStrike" dirty="0">
                          <a:solidFill>
                            <a:srgbClr val="000000"/>
                          </a:solidFill>
                          <a:effectLst/>
                          <a:latin typeface="+mn-lt"/>
                        </a:rPr>
                        <a:t> </a:t>
                      </a:r>
                    </a:p>
                  </a:txBody>
                  <a:tcPr marL="9525" marR="9525" marT="9525" marB="0" anchor="ctr"/>
                </a:tc>
                <a:extLst>
                  <a:ext uri="{0D108BD9-81ED-4DB2-BD59-A6C34878D82A}">
                    <a16:rowId xmlns:a16="http://schemas.microsoft.com/office/drawing/2014/main" val="10002"/>
                  </a:ext>
                </a:extLst>
              </a:tr>
              <a:tr h="379696">
                <a:tc>
                  <a:txBody>
                    <a:bodyPr/>
                    <a:lstStyle/>
                    <a:p>
                      <a:pPr algn="ctr" fontAlgn="ctr"/>
                      <a:r>
                        <a:rPr lang="en-GB" sz="1100" b="0" i="0" u="none" strike="noStrike" dirty="0">
                          <a:solidFill>
                            <a:srgbClr val="000000"/>
                          </a:solidFill>
                          <a:effectLst/>
                          <a:latin typeface="+mn-lt"/>
                        </a:rPr>
                        <a:t>Ease</a:t>
                      </a:r>
                      <a:r>
                        <a:rPr lang="en-GB" sz="1100" b="0" i="0" u="none" strike="noStrike" baseline="0" dirty="0">
                          <a:solidFill>
                            <a:srgbClr val="000000"/>
                          </a:solidFill>
                          <a:effectLst/>
                          <a:latin typeface="+mn-lt"/>
                        </a:rPr>
                        <a:t> of use of road crossing points</a:t>
                      </a:r>
                      <a:r>
                        <a:rPr lang="en-GB" sz="1100" b="0" i="0" u="none" strike="noStrike" dirty="0">
                          <a:solidFill>
                            <a:srgbClr val="000000"/>
                          </a:solidFill>
                          <a:effectLst/>
                          <a:latin typeface="+mn-lt"/>
                        </a:rPr>
                        <a:t> </a:t>
                      </a:r>
                    </a:p>
                  </a:txBody>
                  <a:tcPr marL="9525" marR="9525" marT="9525" marB="0" anchor="ctr"/>
                </a:tc>
                <a:extLst>
                  <a:ext uri="{0D108BD9-81ED-4DB2-BD59-A6C34878D82A}">
                    <a16:rowId xmlns:a16="http://schemas.microsoft.com/office/drawing/2014/main" val="10003"/>
                  </a:ext>
                </a:extLst>
              </a:tr>
              <a:tr h="379696">
                <a:tc>
                  <a:txBody>
                    <a:bodyPr/>
                    <a:lstStyle/>
                    <a:p>
                      <a:pPr algn="ctr" fontAlgn="ctr"/>
                      <a:r>
                        <a:rPr lang="en-GB" sz="1100" b="0" i="0" u="none" strike="noStrike" dirty="0">
                          <a:solidFill>
                            <a:srgbClr val="000000"/>
                          </a:solidFill>
                          <a:effectLst/>
                          <a:latin typeface="+mn-lt"/>
                        </a:rPr>
                        <a:t>Availability</a:t>
                      </a:r>
                      <a:r>
                        <a:rPr lang="en-GB" sz="1100" b="0" i="0" u="none" strike="noStrike" baseline="0" dirty="0">
                          <a:solidFill>
                            <a:srgbClr val="000000"/>
                          </a:solidFill>
                          <a:effectLst/>
                          <a:latin typeface="+mn-lt"/>
                        </a:rPr>
                        <a:t> of road crossing points</a:t>
                      </a:r>
                      <a:endParaRPr lang="en-GB"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379696">
                <a:tc>
                  <a:txBody>
                    <a:bodyPr/>
                    <a:lstStyle/>
                    <a:p>
                      <a:pPr algn="ctr" fontAlgn="ctr"/>
                      <a:r>
                        <a:rPr lang="en-GB" sz="1100" b="0" i="0" u="none" strike="noStrike" dirty="0">
                          <a:solidFill>
                            <a:srgbClr val="000000"/>
                          </a:solidFill>
                          <a:effectLst/>
                          <a:latin typeface="+mn-lt"/>
                        </a:rPr>
                        <a:t>Quality of the path</a:t>
                      </a:r>
                    </a:p>
                  </a:txBody>
                  <a:tcPr marL="9525" marR="9525" marT="9525" marB="0" anchor="ctr"/>
                </a:tc>
                <a:extLst>
                  <a:ext uri="{0D108BD9-81ED-4DB2-BD59-A6C34878D82A}">
                    <a16:rowId xmlns:a16="http://schemas.microsoft.com/office/drawing/2014/main" val="10005"/>
                  </a:ext>
                </a:extLst>
              </a:tr>
              <a:tr h="379696">
                <a:tc>
                  <a:txBody>
                    <a:bodyPr/>
                    <a:lstStyle/>
                    <a:p>
                      <a:pPr algn="ctr" fontAlgn="ctr"/>
                      <a:r>
                        <a:rPr lang="en-GB" sz="1100" b="0" i="0" u="none" strike="noStrike" dirty="0">
                          <a:solidFill>
                            <a:srgbClr val="000000"/>
                          </a:solidFill>
                          <a:effectLst/>
                          <a:latin typeface="+mn-lt"/>
                        </a:rPr>
                        <a:t>Lighting</a:t>
                      </a:r>
                      <a:r>
                        <a:rPr lang="en-GB" sz="1100" b="0" i="0" u="none" strike="noStrike" baseline="0" dirty="0">
                          <a:solidFill>
                            <a:srgbClr val="000000"/>
                          </a:solidFill>
                          <a:effectLst/>
                          <a:latin typeface="+mn-lt"/>
                        </a:rPr>
                        <a:t> – where provided</a:t>
                      </a:r>
                      <a:endParaRPr lang="en-GB"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6"/>
                  </a:ext>
                </a:extLst>
              </a:tr>
              <a:tr h="379696">
                <a:tc>
                  <a:txBody>
                    <a:bodyPr/>
                    <a:lstStyle/>
                    <a:p>
                      <a:pPr algn="ctr" fontAlgn="ctr"/>
                      <a:r>
                        <a:rPr lang="en-GB" sz="1100" b="0" i="0" u="none" strike="noStrike" dirty="0">
                          <a:solidFill>
                            <a:srgbClr val="000000"/>
                          </a:solidFill>
                          <a:effectLst/>
                          <a:latin typeface="+mn-lt"/>
                        </a:rPr>
                        <a:t>Freedom</a:t>
                      </a:r>
                      <a:r>
                        <a:rPr lang="en-GB" sz="1100" b="0" i="0" u="none" strike="noStrike" baseline="0" dirty="0">
                          <a:solidFill>
                            <a:srgbClr val="000000"/>
                          </a:solidFill>
                          <a:effectLst/>
                          <a:latin typeface="+mn-lt"/>
                        </a:rPr>
                        <a:t> from litter</a:t>
                      </a:r>
                      <a:endParaRPr lang="en-GB"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7"/>
                  </a:ext>
                </a:extLst>
              </a:tr>
              <a:tr h="379696">
                <a:tc>
                  <a:txBody>
                    <a:bodyPr/>
                    <a:lstStyle/>
                    <a:p>
                      <a:pPr algn="ctr" fontAlgn="ctr"/>
                      <a:r>
                        <a:rPr lang="en-GB" sz="1100" b="0" i="0" u="none" strike="noStrike" dirty="0">
                          <a:solidFill>
                            <a:srgbClr val="000000"/>
                          </a:solidFill>
                          <a:effectLst/>
                          <a:latin typeface="+mn-lt"/>
                        </a:rPr>
                        <a:t>Signage for pedestrians/cyclists</a:t>
                      </a:r>
                    </a:p>
                  </a:txBody>
                  <a:tcPr marL="9525" marR="9525" marT="9525" marB="0" anchor="ctr"/>
                </a:tc>
                <a:extLst>
                  <a:ext uri="{0D108BD9-81ED-4DB2-BD59-A6C34878D82A}">
                    <a16:rowId xmlns:a16="http://schemas.microsoft.com/office/drawing/2014/main" val="10008"/>
                  </a:ext>
                </a:extLst>
              </a:tr>
              <a:tr h="379696">
                <a:tc>
                  <a:txBody>
                    <a:bodyPr/>
                    <a:lstStyle/>
                    <a:p>
                      <a:pPr algn="ctr" fontAlgn="ctr"/>
                      <a:r>
                        <a:rPr lang="en-GB" sz="1100" b="0" i="0" u="none" strike="noStrike" dirty="0">
                          <a:solidFill>
                            <a:srgbClr val="000000"/>
                          </a:solidFill>
                          <a:effectLst/>
                          <a:latin typeface="+mn-lt"/>
                        </a:rPr>
                        <a:t>Ease of</a:t>
                      </a:r>
                      <a:r>
                        <a:rPr lang="en-GB" sz="1100" b="0" i="0" u="none" strike="noStrike" baseline="0" dirty="0">
                          <a:solidFill>
                            <a:srgbClr val="000000"/>
                          </a:solidFill>
                          <a:effectLst/>
                          <a:latin typeface="+mn-lt"/>
                        </a:rPr>
                        <a:t> getting onto paths</a:t>
                      </a:r>
                      <a:endParaRPr lang="en-GB"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9"/>
                  </a:ext>
                </a:extLst>
              </a:tr>
              <a:tr h="379696">
                <a:tc>
                  <a:txBody>
                    <a:bodyPr/>
                    <a:lstStyle/>
                    <a:p>
                      <a:pPr algn="ctr" fontAlgn="ctr"/>
                      <a:r>
                        <a:rPr lang="en-GB" sz="1100" b="0" i="0" u="none" strike="noStrike" dirty="0">
                          <a:solidFill>
                            <a:srgbClr val="000000"/>
                          </a:solidFill>
                          <a:effectLst/>
                          <a:latin typeface="+mn-lt"/>
                        </a:rPr>
                        <a:t>Availability</a:t>
                      </a:r>
                      <a:r>
                        <a:rPr lang="en-GB" sz="1100" b="0" i="0" u="none" strike="noStrike" baseline="0" dirty="0">
                          <a:solidFill>
                            <a:srgbClr val="000000"/>
                          </a:solidFill>
                          <a:effectLst/>
                          <a:latin typeface="+mn-lt"/>
                        </a:rPr>
                        <a:t> of path/cycle lanes</a:t>
                      </a:r>
                      <a:endParaRPr lang="en-GB"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0"/>
                  </a:ext>
                </a:extLst>
              </a:tr>
            </a:tbl>
          </a:graphicData>
        </a:graphic>
      </p:graphicFrame>
      <p:graphicFrame>
        <p:nvGraphicFramePr>
          <p:cNvPr id="10" name="Chart 9">
            <a:extLst>
              <a:ext uri="{FF2B5EF4-FFF2-40B4-BE49-F238E27FC236}">
                <a16:creationId xmlns:a16="http://schemas.microsoft.com/office/drawing/2014/main" id="{AE85B5E9-0A00-4129-9209-C78F9C2F97C1}"/>
              </a:ext>
            </a:extLst>
          </p:cNvPr>
          <p:cNvGraphicFramePr/>
          <p:nvPr/>
        </p:nvGraphicFramePr>
        <p:xfrm>
          <a:off x="283590" y="1311889"/>
          <a:ext cx="3191272" cy="4777946"/>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6393160" y="6532908"/>
            <a:ext cx="3170659" cy="230832"/>
          </a:xfrm>
          <a:prstGeom prst="rect">
            <a:avLst/>
          </a:prstGeom>
          <a:noFill/>
        </p:spPr>
        <p:txBody>
          <a:bodyPr wrap="square" rtlCol="0">
            <a:spAutoFit/>
          </a:bodyPr>
          <a:lstStyle/>
          <a:p>
            <a:pPr algn="ctr" defTabSz="457200" fontAlgn="base">
              <a:spcBef>
                <a:spcPct val="0"/>
              </a:spcBef>
              <a:spcAft>
                <a:spcPct val="0"/>
              </a:spcAft>
            </a:pPr>
            <a:r>
              <a:rPr lang="en-GB" sz="900" dirty="0">
                <a:solidFill>
                  <a:prstClr val="black"/>
                </a:solidFill>
                <a:ea typeface="ＭＳ Ｐゴシック" charset="0"/>
                <a:cs typeface="Arial" panose="020B0604020202020204" pitchFamily="34" charset="0"/>
              </a:rPr>
              <a:t>N.B. ordered by cyclist high to low</a:t>
            </a:r>
          </a:p>
        </p:txBody>
      </p:sp>
    </p:spTree>
    <p:extLst>
      <p:ext uri="{BB962C8B-B14F-4D97-AF65-F5344CB8AC3E}">
        <p14:creationId xmlns:p14="http://schemas.microsoft.com/office/powerpoint/2010/main" val="4051183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61" y="526328"/>
            <a:ext cx="8781839" cy="523220"/>
          </a:xfrm>
        </p:spPr>
        <p:txBody>
          <a:bodyPr/>
          <a:lstStyle/>
          <a:p>
            <a:r>
              <a:rPr lang="en-GB" sz="1400" dirty="0">
                <a:solidFill>
                  <a:schemeClr val="tx1">
                    <a:lumMod val="95000"/>
                    <a:lumOff val="5000"/>
                  </a:schemeClr>
                </a:solidFill>
              </a:rPr>
              <a:t>Just over a quarter of cyclists &amp; pedestrians record having hotspots on the part of the journey that interacts with the SRN. Significantly more cyclists than pedestrians experienced problematic hotspots</a:t>
            </a:r>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31</a:t>
            </a:fld>
            <a:endParaRPr lang="en-US" dirty="0">
              <a:solidFill>
                <a:prstClr val="black"/>
              </a:solidFill>
            </a:endParaRPr>
          </a:p>
        </p:txBody>
      </p:sp>
      <p:sp>
        <p:nvSpPr>
          <p:cNvPr id="5" name="Text Placeholder 1"/>
          <p:cNvSpPr txBox="1">
            <a:spLocks/>
          </p:cNvSpPr>
          <p:nvPr/>
        </p:nvSpPr>
        <p:spPr>
          <a:xfrm>
            <a:off x="1396364" y="6311861"/>
            <a:ext cx="6048672" cy="350609"/>
          </a:xfrm>
          <a:prstGeom prst="rect">
            <a:avLst/>
          </a:prstGeom>
          <a:ln>
            <a:noFill/>
          </a:ln>
        </p:spPr>
        <p:txBody>
          <a:bodyPr vert="horz" lIns="91440" tIns="45720" rIns="91440" bIns="45720" rtlCol="0">
            <a:no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black"/>
              </a:buClr>
            </a:pPr>
            <a:r>
              <a:rPr lang="en-US" sz="900" dirty="0">
                <a:solidFill>
                  <a:prstClr val="black"/>
                </a:solidFill>
              </a:rPr>
              <a:t>Q11. Did you experience any issues or problematic hotspots on this part of your journey? Q12 What would you say are the issues at this location you have indicated? BASE: </a:t>
            </a:r>
            <a:r>
              <a:rPr lang="en-GB" sz="900" dirty="0">
                <a:solidFill>
                  <a:prstClr val="black"/>
                </a:solidFill>
              </a:rPr>
              <a:t>All Respondents (642) Cyclists (221) Pedestrians (421)</a:t>
            </a:r>
            <a:endParaRPr lang="en-US" sz="900" dirty="0">
              <a:solidFill>
                <a:prstClr val="black"/>
              </a:solidFill>
            </a:endParaRPr>
          </a:p>
        </p:txBody>
      </p:sp>
      <p:grpSp>
        <p:nvGrpSpPr>
          <p:cNvPr id="8" name="Group 7"/>
          <p:cNvGrpSpPr/>
          <p:nvPr/>
        </p:nvGrpSpPr>
        <p:grpSpPr>
          <a:xfrm>
            <a:off x="728601" y="1513504"/>
            <a:ext cx="2162568" cy="1186432"/>
            <a:chOff x="2129996" y="2495908"/>
            <a:chExt cx="2162568" cy="2687650"/>
          </a:xfrm>
        </p:grpSpPr>
        <p:sp>
          <p:nvSpPr>
            <p:cNvPr id="11" name="TextBox 10"/>
            <p:cNvSpPr txBox="1"/>
            <p:nvPr/>
          </p:nvSpPr>
          <p:spPr>
            <a:xfrm>
              <a:off x="2508420" y="2495908"/>
              <a:ext cx="1322478" cy="2091639"/>
            </a:xfrm>
            <a:prstGeom prst="rect">
              <a:avLst/>
            </a:prstGeom>
            <a:noFill/>
          </p:spPr>
          <p:txBody>
            <a:bodyPr wrap="none" lIns="0" tIns="0" rIns="0" bIns="0" rtlCol="0">
              <a:spAutoFit/>
            </a:bodyPr>
            <a:lstStyle/>
            <a:p>
              <a:pPr algn="ctr" defTabSz="457200" fontAlgn="base">
                <a:spcBef>
                  <a:spcPct val="0"/>
                </a:spcBef>
                <a:spcAft>
                  <a:spcPct val="0"/>
                </a:spcAft>
              </a:pPr>
              <a:r>
                <a:rPr lang="en-US" sz="6000" kern="0" dirty="0">
                  <a:solidFill>
                    <a:srgbClr val="404040"/>
                  </a:solidFill>
                  <a:ea typeface="ＭＳ Ｐゴシック" charset="0"/>
                  <a:cs typeface="Roboto Regular"/>
                </a:rPr>
                <a:t>26%</a:t>
              </a:r>
            </a:p>
          </p:txBody>
        </p:sp>
        <p:sp>
          <p:nvSpPr>
            <p:cNvPr id="14" name="TextBox 13"/>
            <p:cNvSpPr txBox="1"/>
            <p:nvPr/>
          </p:nvSpPr>
          <p:spPr>
            <a:xfrm>
              <a:off x="2129996" y="4289986"/>
              <a:ext cx="2162568" cy="893572"/>
            </a:xfrm>
            <a:prstGeom prst="rect">
              <a:avLst/>
            </a:prstGeom>
            <a:noFill/>
          </p:spPr>
          <p:txBody>
            <a:bodyPr wrap="square" rtlCol="0">
              <a:noAutofit/>
            </a:bodyPr>
            <a:lstStyle/>
            <a:p>
              <a:pPr algn="ctr" defTabSz="457200" fontAlgn="base">
                <a:spcBef>
                  <a:spcPct val="0"/>
                </a:spcBef>
                <a:spcAft>
                  <a:spcPct val="0"/>
                </a:spcAft>
              </a:pPr>
              <a:r>
                <a:rPr lang="en-US" sz="1200" kern="0" dirty="0">
                  <a:solidFill>
                    <a:prstClr val="black"/>
                  </a:solidFill>
                  <a:ea typeface="Open Sans" panose="020B0606030504020204" pitchFamily="34" charset="0"/>
                  <a:cs typeface="Roboto Light"/>
                </a:rPr>
                <a:t>experienced problematic hotspots in the area</a:t>
              </a:r>
              <a:endParaRPr lang="en-US" sz="1200" kern="0" dirty="0">
                <a:solidFill>
                  <a:prstClr val="black"/>
                </a:solidFill>
                <a:ea typeface="Open Sans" panose="020B0606030504020204" pitchFamily="34" charset="0"/>
                <a:cs typeface="Open Sans" panose="020B0606030504020204" pitchFamily="34" charset="0"/>
              </a:endParaRPr>
            </a:p>
          </p:txBody>
        </p:sp>
      </p:grpSp>
      <p:sp>
        <p:nvSpPr>
          <p:cNvPr id="16" name="Text Placeholder 2"/>
          <p:cNvSpPr txBox="1">
            <a:spLocks/>
          </p:cNvSpPr>
          <p:nvPr/>
        </p:nvSpPr>
        <p:spPr>
          <a:xfrm>
            <a:off x="533400" y="1185446"/>
            <a:ext cx="8763000" cy="276999"/>
          </a:xfrm>
          <a:prstGeom prst="rect">
            <a:avLst/>
          </a:prstGeom>
          <a:ln>
            <a:noFill/>
          </a:ln>
        </p:spPr>
        <p:txBody>
          <a:bodyPr vert="horz" lIns="91440" tIns="45720" rIns="91440" bIns="45720" rtlCol="0" anchor="t" anchorCtr="0">
            <a:sp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b="1" dirty="0">
                <a:solidFill>
                  <a:srgbClr val="DFE3E5">
                    <a:lumMod val="25000"/>
                  </a:srgbClr>
                </a:solidFill>
              </a:rPr>
              <a:t>Hotspot Issues</a:t>
            </a:r>
          </a:p>
        </p:txBody>
      </p:sp>
      <p:graphicFrame>
        <p:nvGraphicFramePr>
          <p:cNvPr id="17" name="Chart 16">
            <a:extLst>
              <a:ext uri="{FF2B5EF4-FFF2-40B4-BE49-F238E27FC236}">
                <a16:creationId xmlns:a16="http://schemas.microsoft.com/office/drawing/2014/main" id="{AE85B5E9-0A00-4129-9209-C78F9C2F97C1}"/>
              </a:ext>
            </a:extLst>
          </p:cNvPr>
          <p:cNvGraphicFramePr/>
          <p:nvPr/>
        </p:nvGraphicFramePr>
        <p:xfrm>
          <a:off x="323425" y="2847286"/>
          <a:ext cx="3191272" cy="7920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p:cNvGraphicFramePr>
            <a:graphicFrameLocks noGrp="1"/>
          </p:cNvGraphicFramePr>
          <p:nvPr/>
        </p:nvGraphicFramePr>
        <p:xfrm>
          <a:off x="-18883" y="2894376"/>
          <a:ext cx="1409700" cy="744998"/>
        </p:xfrm>
        <a:graphic>
          <a:graphicData uri="http://schemas.openxmlformats.org/drawingml/2006/table">
            <a:tbl>
              <a:tblPr>
                <a:tableStyleId>{5C22544A-7EE6-4342-B048-85BDC9FD1C3A}</a:tableStyleId>
              </a:tblPr>
              <a:tblGrid>
                <a:gridCol w="1409700">
                  <a:extLst>
                    <a:ext uri="{9D8B030D-6E8A-4147-A177-3AD203B41FA5}">
                      <a16:colId xmlns:a16="http://schemas.microsoft.com/office/drawing/2014/main" val="20000"/>
                    </a:ext>
                  </a:extLst>
                </a:gridCol>
              </a:tblGrid>
              <a:tr h="361037">
                <a:tc>
                  <a:txBody>
                    <a:bodyPr/>
                    <a:lstStyle/>
                    <a:p>
                      <a:pPr algn="r" fontAlgn="ctr"/>
                      <a:r>
                        <a:rPr lang="en-GB" sz="1000" b="0" i="0" u="none" strike="noStrike" dirty="0">
                          <a:solidFill>
                            <a:srgbClr val="000000"/>
                          </a:solidFill>
                          <a:effectLst/>
                          <a:latin typeface="+mn-lt"/>
                        </a:rPr>
                        <a:t>Cyclists</a:t>
                      </a:r>
                    </a:p>
                  </a:txBody>
                  <a:tcPr marL="9525" marR="9525" marT="9525" marB="0" anchor="ctr">
                    <a:noFill/>
                  </a:tcPr>
                </a:tc>
                <a:extLst>
                  <a:ext uri="{0D108BD9-81ED-4DB2-BD59-A6C34878D82A}">
                    <a16:rowId xmlns:a16="http://schemas.microsoft.com/office/drawing/2014/main" val="10000"/>
                  </a:ext>
                </a:extLst>
              </a:tr>
              <a:tr h="383961">
                <a:tc>
                  <a:txBody>
                    <a:bodyPr/>
                    <a:lstStyle/>
                    <a:p>
                      <a:pPr algn="r" fontAlgn="ctr"/>
                      <a:r>
                        <a:rPr lang="en-GB" sz="1000" b="0" i="0" u="none" strike="noStrike" dirty="0">
                          <a:solidFill>
                            <a:srgbClr val="000000"/>
                          </a:solidFill>
                          <a:effectLst/>
                          <a:latin typeface="+mn-lt"/>
                        </a:rPr>
                        <a:t>Pedestrian</a:t>
                      </a:r>
                    </a:p>
                  </a:txBody>
                  <a:tcPr marL="9525" marR="9525" marT="9525" marB="0" anchor="ctr">
                    <a:noFill/>
                  </a:tcPr>
                </a:tc>
                <a:extLst>
                  <a:ext uri="{0D108BD9-81ED-4DB2-BD59-A6C34878D82A}">
                    <a16:rowId xmlns:a16="http://schemas.microsoft.com/office/drawing/2014/main" val="10001"/>
                  </a:ext>
                </a:extLst>
              </a:tr>
            </a:tbl>
          </a:graphicData>
        </a:graphic>
      </p:graphicFrame>
      <p:cxnSp>
        <p:nvCxnSpPr>
          <p:cNvPr id="20" name="Straight Connector 19"/>
          <p:cNvCxnSpPr/>
          <p:nvPr/>
        </p:nvCxnSpPr>
        <p:spPr>
          <a:xfrm>
            <a:off x="853313" y="2922884"/>
            <a:ext cx="19131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008784" y="2996952"/>
            <a:ext cx="0" cy="187290"/>
          </a:xfrm>
          <a:prstGeom prst="straightConnector1">
            <a:avLst/>
          </a:prstGeom>
          <a:ln w="9525">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715222" y="6547054"/>
            <a:ext cx="1414611" cy="230832"/>
          </a:xfrm>
          <a:prstGeom prst="rect">
            <a:avLst/>
          </a:prstGeom>
          <a:noFill/>
          <a:ln>
            <a:noFill/>
          </a:ln>
        </p:spPr>
        <p:txBody>
          <a:bodyPr wrap="square" rtlCol="0">
            <a:spAutoFit/>
          </a:bodyPr>
          <a:lstStyle/>
          <a:p>
            <a:pPr algn="ctr" defTabSz="457200" fontAlgn="base">
              <a:spcBef>
                <a:spcPct val="0"/>
              </a:spcBef>
              <a:spcAft>
                <a:spcPct val="0"/>
              </a:spcAft>
            </a:pPr>
            <a:r>
              <a:rPr lang="en-GB" sz="900" dirty="0">
                <a:solidFill>
                  <a:prstClr val="black"/>
                </a:solidFill>
                <a:ea typeface="Calibri Light" charset="0"/>
                <a:cs typeface="Calibri Light" charset="0"/>
              </a:rPr>
              <a:t>- Statistically higher/lower</a:t>
            </a:r>
            <a:endParaRPr lang="en-US" sz="900" dirty="0">
              <a:solidFill>
                <a:prstClr val="black"/>
              </a:solidFill>
              <a:ea typeface="Calibri Light" charset="0"/>
              <a:cs typeface="Calibri Light" charset="0"/>
            </a:endParaRPr>
          </a:p>
        </p:txBody>
      </p:sp>
      <p:cxnSp>
        <p:nvCxnSpPr>
          <p:cNvPr id="31" name="Straight Arrow Connector 30"/>
          <p:cNvCxnSpPr/>
          <p:nvPr/>
        </p:nvCxnSpPr>
        <p:spPr>
          <a:xfrm flipV="1">
            <a:off x="7608771" y="6577699"/>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691425" y="6577699"/>
            <a:ext cx="0" cy="180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Right Arrow 8"/>
          <p:cNvSpPr/>
          <p:nvPr/>
        </p:nvSpPr>
        <p:spPr>
          <a:xfrm>
            <a:off x="3025069" y="1907848"/>
            <a:ext cx="1078439" cy="79208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prstClr val="white"/>
              </a:solidFill>
            </a:endParaRPr>
          </a:p>
        </p:txBody>
      </p:sp>
      <p:graphicFrame>
        <p:nvGraphicFramePr>
          <p:cNvPr id="35" name="Table 34"/>
          <p:cNvGraphicFramePr>
            <a:graphicFrameLocks noGrp="1"/>
          </p:cNvGraphicFramePr>
          <p:nvPr/>
        </p:nvGraphicFramePr>
        <p:xfrm>
          <a:off x="1061351" y="3864271"/>
          <a:ext cx="2736303" cy="2319888"/>
        </p:xfrm>
        <a:graphic>
          <a:graphicData uri="http://schemas.openxmlformats.org/drawingml/2006/table">
            <a:tbl>
              <a:tblPr>
                <a:tableStyleId>{5C22544A-7EE6-4342-B048-85BDC9FD1C3A}</a:tableStyleId>
              </a:tblPr>
              <a:tblGrid>
                <a:gridCol w="2736303">
                  <a:extLst>
                    <a:ext uri="{9D8B030D-6E8A-4147-A177-3AD203B41FA5}">
                      <a16:colId xmlns:a16="http://schemas.microsoft.com/office/drawing/2014/main" val="20000"/>
                    </a:ext>
                  </a:extLst>
                </a:gridCol>
              </a:tblGrid>
              <a:tr h="193324">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50" b="0" i="0" u="none" strike="noStrike" dirty="0">
                          <a:solidFill>
                            <a:srgbClr val="000000"/>
                          </a:solidFill>
                          <a:effectLst/>
                          <a:latin typeface="Calibri Light" panose="020F0302020204030204" pitchFamily="34" charset="0"/>
                        </a:rPr>
                        <a:t>Quality of the path</a:t>
                      </a:r>
                    </a:p>
                  </a:txBody>
                  <a:tcPr marL="9525" marR="9525" marT="9525" marB="0" anchor="b">
                    <a:noFill/>
                  </a:tcPr>
                </a:tc>
                <a:extLst>
                  <a:ext uri="{0D108BD9-81ED-4DB2-BD59-A6C34878D82A}">
                    <a16:rowId xmlns:a16="http://schemas.microsoft.com/office/drawing/2014/main" val="10000"/>
                  </a:ext>
                </a:extLst>
              </a:tr>
              <a:tr h="193324">
                <a:tc>
                  <a:txBody>
                    <a:bodyPr/>
                    <a:lstStyle/>
                    <a:p>
                      <a:pPr algn="l" rtl="0" fontAlgn="b"/>
                      <a:r>
                        <a:rPr lang="en-GB" sz="1050" b="0" i="0" u="none" strike="noStrike" dirty="0">
                          <a:solidFill>
                            <a:srgbClr val="000000"/>
                          </a:solidFill>
                          <a:effectLst/>
                          <a:latin typeface="Calibri Light" panose="020F0302020204030204" pitchFamily="34" charset="0"/>
                        </a:rPr>
                        <a:t>Availability of path</a:t>
                      </a:r>
                    </a:p>
                  </a:txBody>
                  <a:tcPr marL="9525" marR="9525" marT="9525" marB="0" anchor="b">
                    <a:noFill/>
                  </a:tcPr>
                </a:tc>
                <a:extLst>
                  <a:ext uri="{0D108BD9-81ED-4DB2-BD59-A6C34878D82A}">
                    <a16:rowId xmlns:a16="http://schemas.microsoft.com/office/drawing/2014/main" val="10001"/>
                  </a:ext>
                </a:extLst>
              </a:tr>
              <a:tr h="193324">
                <a:tc>
                  <a:txBody>
                    <a:bodyPr/>
                    <a:lstStyle/>
                    <a:p>
                      <a:pPr algn="l" rtl="0" fontAlgn="ctr"/>
                      <a:r>
                        <a:rPr lang="en-GB" sz="1050" b="0" i="0" u="none" strike="noStrike" dirty="0">
                          <a:solidFill>
                            <a:srgbClr val="000000"/>
                          </a:solidFill>
                          <a:effectLst/>
                          <a:latin typeface="Calibri Light" panose="020F0302020204030204" pitchFamily="34" charset="0"/>
                        </a:rPr>
                        <a:t>Freedom from litter</a:t>
                      </a:r>
                    </a:p>
                  </a:txBody>
                  <a:tcPr marL="9525" marR="9525" marT="9525" marB="0" anchor="ctr">
                    <a:noFill/>
                  </a:tcPr>
                </a:tc>
                <a:extLst>
                  <a:ext uri="{0D108BD9-81ED-4DB2-BD59-A6C34878D82A}">
                    <a16:rowId xmlns:a16="http://schemas.microsoft.com/office/drawing/2014/main" val="10002"/>
                  </a:ext>
                </a:extLst>
              </a:tr>
              <a:tr h="193324">
                <a:tc>
                  <a:txBody>
                    <a:bodyPr/>
                    <a:lstStyle/>
                    <a:p>
                      <a:pPr algn="l" rtl="0" fontAlgn="ctr"/>
                      <a:r>
                        <a:rPr lang="en-GB" sz="1050" b="0" i="0" u="none" strike="noStrike" dirty="0">
                          <a:solidFill>
                            <a:srgbClr val="000000"/>
                          </a:solidFill>
                          <a:effectLst/>
                          <a:latin typeface="Calibri Light" panose="020F0302020204030204" pitchFamily="34" charset="0"/>
                        </a:rPr>
                        <a:t>Ease of getting on path</a:t>
                      </a:r>
                    </a:p>
                  </a:txBody>
                  <a:tcPr marL="9525" marR="9525" marT="9525" marB="0" anchor="ctr">
                    <a:noFill/>
                  </a:tcPr>
                </a:tc>
                <a:extLst>
                  <a:ext uri="{0D108BD9-81ED-4DB2-BD59-A6C34878D82A}">
                    <a16:rowId xmlns:a16="http://schemas.microsoft.com/office/drawing/2014/main" val="10003"/>
                  </a:ext>
                </a:extLst>
              </a:tr>
              <a:tr h="193324">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GB" sz="1050" b="0" i="0" u="none" strike="noStrike" dirty="0">
                          <a:solidFill>
                            <a:srgbClr val="000000"/>
                          </a:solidFill>
                          <a:effectLst/>
                          <a:latin typeface="Calibri Light" panose="020F0302020204030204" pitchFamily="34" charset="0"/>
                        </a:rPr>
                        <a:t>Visibility of route ahead</a:t>
                      </a:r>
                    </a:p>
                  </a:txBody>
                  <a:tcPr marL="9525" marR="9525" marT="9525" marB="0" anchor="ctr">
                    <a:noFill/>
                  </a:tcPr>
                </a:tc>
                <a:extLst>
                  <a:ext uri="{0D108BD9-81ED-4DB2-BD59-A6C34878D82A}">
                    <a16:rowId xmlns:a16="http://schemas.microsoft.com/office/drawing/2014/main" val="10004"/>
                  </a:ext>
                </a:extLst>
              </a:tr>
              <a:tr h="193324">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GB" sz="1050" b="0" i="0" u="none" strike="noStrike" dirty="0">
                          <a:solidFill>
                            <a:srgbClr val="000000"/>
                          </a:solidFill>
                          <a:effectLst/>
                          <a:latin typeface="Calibri Light" panose="020F0302020204030204" pitchFamily="34" charset="0"/>
                        </a:rPr>
                        <a:t>Availability of crossing</a:t>
                      </a:r>
                    </a:p>
                  </a:txBody>
                  <a:tcPr marL="9525" marR="9525" marT="9525" marB="0" anchor="ctr">
                    <a:noFill/>
                  </a:tcPr>
                </a:tc>
                <a:extLst>
                  <a:ext uri="{0D108BD9-81ED-4DB2-BD59-A6C34878D82A}">
                    <a16:rowId xmlns:a16="http://schemas.microsoft.com/office/drawing/2014/main" val="10005"/>
                  </a:ext>
                </a:extLst>
              </a:tr>
              <a:tr h="193324">
                <a:tc>
                  <a:txBody>
                    <a:bodyPr/>
                    <a:lstStyle/>
                    <a:p>
                      <a:pPr algn="l" rtl="0" fontAlgn="b"/>
                      <a:r>
                        <a:rPr lang="en-GB" sz="1050" b="0" i="0" u="none" strike="noStrike" dirty="0">
                          <a:solidFill>
                            <a:srgbClr val="000000"/>
                          </a:solidFill>
                          <a:effectLst/>
                          <a:latin typeface="Calibri Light" panose="020F0302020204030204" pitchFamily="34" charset="0"/>
                        </a:rPr>
                        <a:t>Ease of use of crossing</a:t>
                      </a:r>
                    </a:p>
                  </a:txBody>
                  <a:tcPr marL="9525" marR="9525" marT="9525" marB="0" anchor="ctr">
                    <a:noFill/>
                  </a:tcPr>
                </a:tc>
                <a:extLst>
                  <a:ext uri="{0D108BD9-81ED-4DB2-BD59-A6C34878D82A}">
                    <a16:rowId xmlns:a16="http://schemas.microsoft.com/office/drawing/2014/main" val="10006"/>
                  </a:ext>
                </a:extLst>
              </a:tr>
              <a:tr h="193324">
                <a:tc>
                  <a:txBody>
                    <a:bodyPr/>
                    <a:lstStyle/>
                    <a:p>
                      <a:pPr algn="l" rtl="0" fontAlgn="b"/>
                      <a:r>
                        <a:rPr lang="en-GB" sz="1050" b="0" i="0" u="none" strike="noStrike" dirty="0">
                          <a:solidFill>
                            <a:srgbClr val="000000"/>
                          </a:solidFill>
                          <a:effectLst/>
                          <a:latin typeface="Calibri Light" panose="020F0302020204030204" pitchFamily="34" charset="0"/>
                        </a:rPr>
                        <a:t>Signage for pedestrians/cyclists</a:t>
                      </a:r>
                    </a:p>
                  </a:txBody>
                  <a:tcPr marL="9525" marR="9525" marT="9525" marB="0" anchor="b">
                    <a:noFill/>
                  </a:tcPr>
                </a:tc>
                <a:extLst>
                  <a:ext uri="{0D108BD9-81ED-4DB2-BD59-A6C34878D82A}">
                    <a16:rowId xmlns:a16="http://schemas.microsoft.com/office/drawing/2014/main" val="10007"/>
                  </a:ext>
                </a:extLst>
              </a:tr>
              <a:tr h="193324">
                <a:tc>
                  <a:txBody>
                    <a:bodyPr/>
                    <a:lstStyle/>
                    <a:p>
                      <a:pPr algn="l" rtl="0" fontAlgn="ctr"/>
                      <a:r>
                        <a:rPr lang="en-GB" sz="1050" b="0" i="0" u="none" strike="noStrike" dirty="0">
                          <a:solidFill>
                            <a:srgbClr val="000000"/>
                          </a:solidFill>
                          <a:effectLst/>
                          <a:latin typeface="Calibri Light" panose="020F0302020204030204" pitchFamily="34" charset="0"/>
                        </a:rPr>
                        <a:t>Signage for vehicles</a:t>
                      </a:r>
                    </a:p>
                  </a:txBody>
                  <a:tcPr marL="9525" marR="9525" marT="9525" marB="0" anchor="b">
                    <a:noFill/>
                  </a:tcPr>
                </a:tc>
                <a:extLst>
                  <a:ext uri="{0D108BD9-81ED-4DB2-BD59-A6C34878D82A}">
                    <a16:rowId xmlns:a16="http://schemas.microsoft.com/office/drawing/2014/main" val="10008"/>
                  </a:ext>
                </a:extLst>
              </a:tr>
              <a:tr h="193324">
                <a:tc>
                  <a:txBody>
                    <a:bodyPr/>
                    <a:lstStyle/>
                    <a:p>
                      <a:pPr algn="l" rtl="0" fontAlgn="ctr"/>
                      <a:r>
                        <a:rPr lang="en-GB" sz="1050" b="0" i="0" u="none" strike="noStrike" dirty="0">
                          <a:solidFill>
                            <a:srgbClr val="000000"/>
                          </a:solidFill>
                          <a:effectLst/>
                          <a:latin typeface="Calibri Light" panose="020F0302020204030204" pitchFamily="34" charset="0"/>
                        </a:rPr>
                        <a:t>Lighting </a:t>
                      </a:r>
                    </a:p>
                  </a:txBody>
                  <a:tcPr marL="9525" marR="9525" marT="9525" marB="0" anchor="ctr">
                    <a:noFill/>
                  </a:tcPr>
                </a:tc>
                <a:extLst>
                  <a:ext uri="{0D108BD9-81ED-4DB2-BD59-A6C34878D82A}">
                    <a16:rowId xmlns:a16="http://schemas.microsoft.com/office/drawing/2014/main" val="10009"/>
                  </a:ext>
                </a:extLst>
              </a:tr>
              <a:tr h="193324">
                <a:tc>
                  <a:txBody>
                    <a:bodyPr/>
                    <a:lstStyle/>
                    <a:p>
                      <a:pPr algn="l" rtl="0" fontAlgn="b"/>
                      <a:r>
                        <a:rPr lang="en-GB" sz="1050" b="0" i="0" u="none" strike="noStrike" dirty="0">
                          <a:solidFill>
                            <a:srgbClr val="000000"/>
                          </a:solidFill>
                          <a:effectLst/>
                          <a:latin typeface="Calibri Light" panose="020F0302020204030204" pitchFamily="34" charset="0"/>
                        </a:rPr>
                        <a:t>Dangerous,</a:t>
                      </a:r>
                      <a:r>
                        <a:rPr lang="en-GB" sz="1050" b="0" i="0" u="none" strike="noStrike" baseline="0" dirty="0">
                          <a:solidFill>
                            <a:srgbClr val="000000"/>
                          </a:solidFill>
                          <a:effectLst/>
                          <a:latin typeface="Calibri Light" panose="020F0302020204030204" pitchFamily="34" charset="0"/>
                        </a:rPr>
                        <a:t> heavy traffic</a:t>
                      </a:r>
                      <a:endParaRPr lang="en-GB" sz="1050" b="0" i="0" u="none" strike="noStrike" dirty="0">
                        <a:solidFill>
                          <a:srgbClr val="000000"/>
                        </a:solidFill>
                        <a:effectLst/>
                        <a:latin typeface="Calibri Light" panose="020F0302020204030204" pitchFamily="34" charset="0"/>
                      </a:endParaRPr>
                    </a:p>
                  </a:txBody>
                  <a:tcPr marL="9525" marR="9525" marT="9525" marB="0" anchor="b">
                    <a:noFill/>
                  </a:tcPr>
                </a:tc>
                <a:extLst>
                  <a:ext uri="{0D108BD9-81ED-4DB2-BD59-A6C34878D82A}">
                    <a16:rowId xmlns:a16="http://schemas.microsoft.com/office/drawing/2014/main" val="10010"/>
                  </a:ext>
                </a:extLst>
              </a:tr>
              <a:tr h="193324">
                <a:tc>
                  <a:txBody>
                    <a:bodyPr/>
                    <a:lstStyle/>
                    <a:p>
                      <a:pPr algn="l" rtl="0" fontAlgn="ctr"/>
                      <a:r>
                        <a:rPr lang="en-GB" sz="1050" b="0" i="0" u="none" strike="noStrike" dirty="0">
                          <a:solidFill>
                            <a:srgbClr val="000000"/>
                          </a:solidFill>
                          <a:effectLst/>
                          <a:latin typeface="Calibri Light" panose="020F0302020204030204" pitchFamily="34" charset="0"/>
                        </a:rPr>
                        <a:t>Overgrown</a:t>
                      </a:r>
                      <a:r>
                        <a:rPr lang="en-GB" sz="1050" b="0" i="0" u="none" strike="noStrike" baseline="0" dirty="0">
                          <a:solidFill>
                            <a:srgbClr val="000000"/>
                          </a:solidFill>
                          <a:effectLst/>
                          <a:latin typeface="Calibri Light" panose="020F0302020204030204" pitchFamily="34" charset="0"/>
                        </a:rPr>
                        <a:t> shrubbery</a:t>
                      </a:r>
                      <a:endParaRPr lang="en-GB" sz="1050" b="0" i="0" u="none" strike="noStrike" dirty="0">
                        <a:solidFill>
                          <a:srgbClr val="000000"/>
                        </a:solidFill>
                        <a:effectLst/>
                        <a:latin typeface="Calibri Light" panose="020F0302020204030204" pitchFamily="34" charset="0"/>
                      </a:endParaRPr>
                    </a:p>
                  </a:txBody>
                  <a:tcPr marL="9525" marR="9525" marT="9525" marB="0" anchor="ctr">
                    <a:noFill/>
                  </a:tcPr>
                </a:tc>
                <a:extLst>
                  <a:ext uri="{0D108BD9-81ED-4DB2-BD59-A6C34878D82A}">
                    <a16:rowId xmlns:a16="http://schemas.microsoft.com/office/drawing/2014/main" val="10011"/>
                  </a:ext>
                </a:extLst>
              </a:tr>
            </a:tbl>
          </a:graphicData>
        </a:graphic>
      </p:graphicFrame>
      <p:pic>
        <p:nvPicPr>
          <p:cNvPr id="36" name="Picture 35"/>
          <p:cNvPicPr>
            <a:picLocks noChangeAspect="1"/>
          </p:cNvPicPr>
          <p:nvPr/>
        </p:nvPicPr>
        <p:blipFill rotWithShape="1">
          <a:blip r:embed="rId3"/>
          <a:srcRect r="95046"/>
          <a:stretch/>
        </p:blipFill>
        <p:spPr>
          <a:xfrm>
            <a:off x="878150" y="3869585"/>
            <a:ext cx="132584" cy="2314575"/>
          </a:xfrm>
          <a:prstGeom prst="rect">
            <a:avLst/>
          </a:prstGeom>
        </p:spPr>
      </p:pic>
      <p:pic>
        <p:nvPicPr>
          <p:cNvPr id="6" name="Picture 5"/>
          <p:cNvPicPr>
            <a:picLocks noChangeAspect="1"/>
          </p:cNvPicPr>
          <p:nvPr/>
        </p:nvPicPr>
        <p:blipFill>
          <a:blip r:embed="rId4"/>
          <a:stretch>
            <a:fillRect/>
          </a:stretch>
        </p:blipFill>
        <p:spPr>
          <a:xfrm>
            <a:off x="4114541" y="1480942"/>
            <a:ext cx="4894587" cy="4422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7446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61" y="526328"/>
            <a:ext cx="8781839" cy="523220"/>
          </a:xfrm>
        </p:spPr>
        <p:txBody>
          <a:bodyPr/>
          <a:lstStyle/>
          <a:p>
            <a:r>
              <a:rPr lang="en-GB" sz="1400" dirty="0">
                <a:solidFill>
                  <a:schemeClr val="tx1"/>
                </a:solidFill>
              </a:rPr>
              <a:t>Pain points for cyclists and pedestrians differ somewhat; key pain point for cyclists is the quality of cycle path, where as for pedestrians the key issue relates to availability of path</a:t>
            </a:r>
          </a:p>
        </p:txBody>
      </p:sp>
      <p:sp>
        <p:nvSpPr>
          <p:cNvPr id="3" name="Text Placeholder 2"/>
          <p:cNvSpPr>
            <a:spLocks noGrp="1"/>
          </p:cNvSpPr>
          <p:nvPr>
            <p:ph type="body" sz="quarter" idx="23"/>
          </p:nvPr>
        </p:nvSpPr>
        <p:spPr>
          <a:xfrm>
            <a:off x="533400" y="1185446"/>
            <a:ext cx="8763000" cy="615553"/>
          </a:xfrm>
        </p:spPr>
        <p:txBody>
          <a:bodyPr/>
          <a:lstStyle/>
          <a:p>
            <a:r>
              <a:rPr lang="en-GB" sz="1200" b="1" dirty="0">
                <a:solidFill>
                  <a:schemeClr val="bg2">
                    <a:lumMod val="25000"/>
                  </a:schemeClr>
                </a:solidFill>
              </a:rPr>
              <a:t>Reason for problematic hotspot</a:t>
            </a:r>
          </a:p>
          <a:p>
            <a:endParaRPr lang="en-GB" sz="1200" dirty="0"/>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32</a:t>
            </a:fld>
            <a:endParaRPr lang="en-US" dirty="0">
              <a:solidFill>
                <a:prstClr val="black"/>
              </a:solidFill>
            </a:endParaRPr>
          </a:p>
        </p:txBody>
      </p:sp>
      <p:sp>
        <p:nvSpPr>
          <p:cNvPr id="7" name="TextBox 6"/>
          <p:cNvSpPr txBox="1"/>
          <p:nvPr/>
        </p:nvSpPr>
        <p:spPr>
          <a:xfrm>
            <a:off x="2192291" y="1716483"/>
            <a:ext cx="1438275" cy="292388"/>
          </a:xfrm>
          <a:prstGeom prst="rect">
            <a:avLst/>
          </a:prstGeom>
          <a:solidFill>
            <a:schemeClr val="bg1"/>
          </a:solidFill>
          <a:ln>
            <a:solidFill>
              <a:schemeClr val="bg1">
                <a:lumMod val="85000"/>
              </a:schemeClr>
            </a:solidFill>
          </a:ln>
        </p:spPr>
        <p:txBody>
          <a:bodyPr wrap="square" rtlCol="0">
            <a:spAutoFit/>
          </a:bodyPr>
          <a:lstStyle/>
          <a:p>
            <a:pPr algn="ctr" defTabSz="457200" fontAlgn="base">
              <a:spcBef>
                <a:spcPct val="0"/>
              </a:spcBef>
              <a:spcAft>
                <a:spcPct val="0"/>
              </a:spcAft>
            </a:pPr>
            <a:r>
              <a:rPr lang="en-GB" sz="1300" dirty="0">
                <a:solidFill>
                  <a:srgbClr val="335A75"/>
                </a:solidFill>
                <a:ea typeface="ＭＳ Ｐゴシック" charset="0"/>
              </a:rPr>
              <a:t>Cyclists</a:t>
            </a:r>
          </a:p>
        </p:txBody>
      </p:sp>
      <p:sp>
        <p:nvSpPr>
          <p:cNvPr id="8" name="TextBox 7"/>
          <p:cNvSpPr txBox="1"/>
          <p:nvPr/>
        </p:nvSpPr>
        <p:spPr>
          <a:xfrm>
            <a:off x="5798093" y="1700599"/>
            <a:ext cx="1438275" cy="292388"/>
          </a:xfrm>
          <a:prstGeom prst="rect">
            <a:avLst/>
          </a:prstGeom>
          <a:solidFill>
            <a:schemeClr val="bg1"/>
          </a:solidFill>
          <a:ln>
            <a:solidFill>
              <a:schemeClr val="bg1">
                <a:lumMod val="85000"/>
              </a:schemeClr>
            </a:solidFill>
          </a:ln>
        </p:spPr>
        <p:txBody>
          <a:bodyPr wrap="square" rtlCol="0">
            <a:spAutoFit/>
          </a:bodyPr>
          <a:lstStyle/>
          <a:p>
            <a:pPr algn="ctr" defTabSz="457200" fontAlgn="base">
              <a:spcBef>
                <a:spcPct val="0"/>
              </a:spcBef>
              <a:spcAft>
                <a:spcPct val="0"/>
              </a:spcAft>
            </a:pPr>
            <a:r>
              <a:rPr lang="en-GB" sz="1300" dirty="0">
                <a:solidFill>
                  <a:srgbClr val="335A75"/>
                </a:solidFill>
                <a:ea typeface="ＭＳ Ｐゴシック" charset="0"/>
              </a:rPr>
              <a:t>Pedestrians</a:t>
            </a:r>
          </a:p>
        </p:txBody>
      </p:sp>
      <p:cxnSp>
        <p:nvCxnSpPr>
          <p:cNvPr id="9" name="Straight Connector 8"/>
          <p:cNvCxnSpPr/>
          <p:nvPr/>
        </p:nvCxnSpPr>
        <p:spPr>
          <a:xfrm>
            <a:off x="4927562" y="1819781"/>
            <a:ext cx="0" cy="432586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34" name="Chart 33">
            <a:extLst>
              <a:ext uri="{FF2B5EF4-FFF2-40B4-BE49-F238E27FC236}">
                <a16:creationId xmlns:a16="http://schemas.microsoft.com/office/drawing/2014/main" id="{AE85B5E9-0A00-4129-9209-C78F9C2F97C1}"/>
              </a:ext>
            </a:extLst>
          </p:cNvPr>
          <p:cNvGraphicFramePr/>
          <p:nvPr/>
        </p:nvGraphicFramePr>
        <p:xfrm>
          <a:off x="2266912" y="1482108"/>
          <a:ext cx="2404623" cy="45476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Chart 35">
            <a:extLst>
              <a:ext uri="{FF2B5EF4-FFF2-40B4-BE49-F238E27FC236}">
                <a16:creationId xmlns:a16="http://schemas.microsoft.com/office/drawing/2014/main" id="{AE85B5E9-0A00-4129-9209-C78F9C2F97C1}"/>
              </a:ext>
            </a:extLst>
          </p:cNvPr>
          <p:cNvGraphicFramePr/>
          <p:nvPr/>
        </p:nvGraphicFramePr>
        <p:xfrm>
          <a:off x="5241032" y="1936897"/>
          <a:ext cx="2249609" cy="46489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607059"/>
              </p:ext>
            </p:extLst>
          </p:nvPr>
        </p:nvGraphicFramePr>
        <p:xfrm>
          <a:off x="182879" y="2249829"/>
          <a:ext cx="2009411" cy="3799489"/>
        </p:xfrm>
        <a:graphic>
          <a:graphicData uri="http://schemas.openxmlformats.org/drawingml/2006/table">
            <a:tbl>
              <a:tblPr>
                <a:tableStyleId>{5C22544A-7EE6-4342-B048-85BDC9FD1C3A}</a:tableStyleId>
              </a:tblPr>
              <a:tblGrid>
                <a:gridCol w="2009411">
                  <a:extLst>
                    <a:ext uri="{9D8B030D-6E8A-4147-A177-3AD203B41FA5}">
                      <a16:colId xmlns:a16="http://schemas.microsoft.com/office/drawing/2014/main" val="20000"/>
                    </a:ext>
                  </a:extLst>
                </a:gridCol>
              </a:tblGrid>
              <a:tr h="341507">
                <a:tc>
                  <a:txBody>
                    <a:bodyPr/>
                    <a:lstStyle/>
                    <a:p>
                      <a:pPr algn="r" fontAlgn="ctr"/>
                      <a:r>
                        <a:rPr lang="en-GB" sz="1100" b="0" i="0" u="none" strike="noStrike" dirty="0">
                          <a:solidFill>
                            <a:srgbClr val="000000"/>
                          </a:solidFill>
                          <a:effectLst/>
                          <a:latin typeface="+mn-lt"/>
                        </a:rPr>
                        <a:t>Quality of the path</a:t>
                      </a:r>
                    </a:p>
                  </a:txBody>
                  <a:tcPr marL="428625" marR="9525" marT="9525" marB="0" anchor="ctr">
                    <a:noFill/>
                  </a:tcPr>
                </a:tc>
                <a:extLst>
                  <a:ext uri="{0D108BD9-81ED-4DB2-BD59-A6C34878D82A}">
                    <a16:rowId xmlns:a16="http://schemas.microsoft.com/office/drawing/2014/main" val="10000"/>
                  </a:ext>
                </a:extLst>
              </a:tr>
              <a:tr h="341507">
                <a:tc>
                  <a:txBody>
                    <a:bodyPr/>
                    <a:lstStyle/>
                    <a:p>
                      <a:pPr algn="r" fontAlgn="ctr"/>
                      <a:r>
                        <a:rPr lang="en-GB" sz="1100" b="0" i="0" u="none" strike="noStrike" dirty="0">
                          <a:solidFill>
                            <a:srgbClr val="000000"/>
                          </a:solidFill>
                          <a:effectLst/>
                          <a:latin typeface="+mn-lt"/>
                        </a:rPr>
                        <a:t>Availability of path</a:t>
                      </a:r>
                    </a:p>
                  </a:txBody>
                  <a:tcPr marL="428625" marR="9525" marT="9525" marB="0" anchor="ctr">
                    <a:noFill/>
                  </a:tcPr>
                </a:tc>
                <a:extLst>
                  <a:ext uri="{0D108BD9-81ED-4DB2-BD59-A6C34878D82A}">
                    <a16:rowId xmlns:a16="http://schemas.microsoft.com/office/drawing/2014/main" val="10001"/>
                  </a:ext>
                </a:extLst>
              </a:tr>
              <a:tr h="328496">
                <a:tc>
                  <a:txBody>
                    <a:bodyPr/>
                    <a:lstStyle/>
                    <a:p>
                      <a:pPr algn="r" fontAlgn="ctr"/>
                      <a:r>
                        <a:rPr lang="en-GB" sz="1100" b="0" i="0" u="none" strike="noStrike" dirty="0">
                          <a:solidFill>
                            <a:srgbClr val="000000"/>
                          </a:solidFill>
                          <a:effectLst/>
                          <a:latin typeface="+mn-lt"/>
                        </a:rPr>
                        <a:t>Dangerous/</a:t>
                      </a:r>
                      <a:r>
                        <a:rPr lang="en-GB" sz="1100" b="0" i="0" u="none" strike="noStrike" baseline="0" dirty="0">
                          <a:solidFill>
                            <a:srgbClr val="000000"/>
                          </a:solidFill>
                          <a:effectLst/>
                          <a:latin typeface="+mn-lt"/>
                        </a:rPr>
                        <a:t> unsafe/</a:t>
                      </a:r>
                      <a:r>
                        <a:rPr lang="en-GB" sz="1100" b="0" i="0" u="none" strike="noStrike" dirty="0">
                          <a:solidFill>
                            <a:srgbClr val="000000"/>
                          </a:solidFill>
                          <a:effectLst/>
                          <a:latin typeface="+mn-lt"/>
                        </a:rPr>
                        <a:t> heavy traffic </a:t>
                      </a:r>
                    </a:p>
                  </a:txBody>
                  <a:tcPr marL="428625" marR="9525" marT="9525" marB="0" anchor="ctr">
                    <a:noFill/>
                  </a:tcPr>
                </a:tc>
                <a:extLst>
                  <a:ext uri="{0D108BD9-81ED-4DB2-BD59-A6C34878D82A}">
                    <a16:rowId xmlns:a16="http://schemas.microsoft.com/office/drawing/2014/main" val="10002"/>
                  </a:ext>
                </a:extLst>
              </a:tr>
              <a:tr h="341507">
                <a:tc>
                  <a:txBody>
                    <a:bodyPr/>
                    <a:lstStyle/>
                    <a:p>
                      <a:pPr algn="r" fontAlgn="ctr"/>
                      <a:r>
                        <a:rPr lang="en-GB" sz="1100" b="0" i="0" u="none" strike="noStrike" dirty="0">
                          <a:solidFill>
                            <a:srgbClr val="000000"/>
                          </a:solidFill>
                          <a:effectLst/>
                          <a:latin typeface="+mn-lt"/>
                        </a:rPr>
                        <a:t>Freedom from litter</a:t>
                      </a:r>
                    </a:p>
                  </a:txBody>
                  <a:tcPr marL="428625" marR="9525" marT="9525" marB="0" anchor="ctr">
                    <a:noFill/>
                  </a:tcPr>
                </a:tc>
                <a:extLst>
                  <a:ext uri="{0D108BD9-81ED-4DB2-BD59-A6C34878D82A}">
                    <a16:rowId xmlns:a16="http://schemas.microsoft.com/office/drawing/2014/main" val="10003"/>
                  </a:ext>
                </a:extLst>
              </a:tr>
              <a:tr h="312771">
                <a:tc>
                  <a:txBody>
                    <a:bodyPr/>
                    <a:lstStyle/>
                    <a:p>
                      <a:pPr algn="r" fontAlgn="ctr"/>
                      <a:r>
                        <a:rPr lang="en-GB" sz="1100" b="0" i="0" u="none" strike="noStrike" dirty="0">
                          <a:solidFill>
                            <a:srgbClr val="000000"/>
                          </a:solidFill>
                          <a:effectLst/>
                          <a:latin typeface="+mn-lt"/>
                        </a:rPr>
                        <a:t> Ease of getting onto path</a:t>
                      </a:r>
                    </a:p>
                  </a:txBody>
                  <a:tcPr marL="428625" marR="9525" marT="9525" marB="0" anchor="ctr">
                    <a:noFill/>
                  </a:tcPr>
                </a:tc>
                <a:extLst>
                  <a:ext uri="{0D108BD9-81ED-4DB2-BD59-A6C34878D82A}">
                    <a16:rowId xmlns:a16="http://schemas.microsoft.com/office/drawing/2014/main" val="10004"/>
                  </a:ext>
                </a:extLst>
              </a:tr>
              <a:tr h="341507">
                <a:tc>
                  <a:txBody>
                    <a:bodyPr/>
                    <a:lstStyle/>
                    <a:p>
                      <a:pPr algn="r" fontAlgn="ctr"/>
                      <a:r>
                        <a:rPr lang="en-GB" sz="1100" b="0" i="0" u="none" strike="noStrike" dirty="0">
                          <a:solidFill>
                            <a:srgbClr val="000000"/>
                          </a:solidFill>
                          <a:effectLst/>
                          <a:latin typeface="+mn-lt"/>
                        </a:rPr>
                        <a:t> Availability of road crossing points  </a:t>
                      </a:r>
                    </a:p>
                  </a:txBody>
                  <a:tcPr marL="428625" marR="9525" marT="9525" marB="0" anchor="ctr">
                    <a:noFill/>
                  </a:tcPr>
                </a:tc>
                <a:extLst>
                  <a:ext uri="{0D108BD9-81ED-4DB2-BD59-A6C34878D82A}">
                    <a16:rowId xmlns:a16="http://schemas.microsoft.com/office/drawing/2014/main" val="10005"/>
                  </a:ext>
                </a:extLst>
              </a:tr>
              <a:tr h="357770">
                <a:tc>
                  <a:txBody>
                    <a:bodyPr/>
                    <a:lstStyle/>
                    <a:p>
                      <a:pPr algn="r" fontAlgn="ctr"/>
                      <a:r>
                        <a:rPr lang="en-GB" sz="1100" b="0" i="0" u="none" strike="noStrike" dirty="0">
                          <a:solidFill>
                            <a:srgbClr val="000000"/>
                          </a:solidFill>
                          <a:effectLst/>
                          <a:latin typeface="+mn-lt"/>
                        </a:rPr>
                        <a:t>Lighting</a:t>
                      </a:r>
                    </a:p>
                  </a:txBody>
                  <a:tcPr marL="428625" marR="9525" marT="9525" marB="0" anchor="ctr">
                    <a:noFill/>
                  </a:tcPr>
                </a:tc>
                <a:extLst>
                  <a:ext uri="{0D108BD9-81ED-4DB2-BD59-A6C34878D82A}">
                    <a16:rowId xmlns:a16="http://schemas.microsoft.com/office/drawing/2014/main" val="10006"/>
                  </a:ext>
                </a:extLst>
              </a:tr>
              <a:tr h="357770">
                <a:tc>
                  <a:txBody>
                    <a:bodyPr/>
                    <a:lstStyle/>
                    <a:p>
                      <a:pPr algn="r" fontAlgn="ctr"/>
                      <a:r>
                        <a:rPr lang="en-GB" sz="1100" b="0" i="0" u="none" strike="noStrike" dirty="0">
                          <a:solidFill>
                            <a:srgbClr val="000000"/>
                          </a:solidFill>
                          <a:effectLst/>
                          <a:latin typeface="+mn-lt"/>
                        </a:rPr>
                        <a:t> Visibility on the route ahead</a:t>
                      </a:r>
                    </a:p>
                  </a:txBody>
                  <a:tcPr marL="428625" marR="9525" marT="9525" marB="0" anchor="ctr">
                    <a:noFill/>
                  </a:tcPr>
                </a:tc>
                <a:extLst>
                  <a:ext uri="{0D108BD9-81ED-4DB2-BD59-A6C34878D82A}">
                    <a16:rowId xmlns:a16="http://schemas.microsoft.com/office/drawing/2014/main" val="10007"/>
                  </a:ext>
                </a:extLst>
              </a:tr>
              <a:tr h="357770">
                <a:tc>
                  <a:txBody>
                    <a:bodyPr/>
                    <a:lstStyle/>
                    <a:p>
                      <a:pPr algn="r" fontAlgn="ctr"/>
                      <a:r>
                        <a:rPr lang="en-GB" sz="1100" b="0" i="0" u="none" strike="noStrike" dirty="0">
                          <a:solidFill>
                            <a:srgbClr val="000000"/>
                          </a:solidFill>
                          <a:effectLst/>
                          <a:latin typeface="+mn-lt"/>
                        </a:rPr>
                        <a:t>Signage for pedestrians/cyclists</a:t>
                      </a:r>
                    </a:p>
                  </a:txBody>
                  <a:tcPr marL="428625" marR="9525" marT="9525" marB="0" anchor="ctr">
                    <a:noFill/>
                  </a:tcPr>
                </a:tc>
                <a:extLst>
                  <a:ext uri="{0D108BD9-81ED-4DB2-BD59-A6C34878D82A}">
                    <a16:rowId xmlns:a16="http://schemas.microsoft.com/office/drawing/2014/main" val="10008"/>
                  </a:ext>
                </a:extLst>
              </a:tr>
              <a:tr h="341507">
                <a:tc>
                  <a:txBody>
                    <a:bodyPr/>
                    <a:lstStyle/>
                    <a:p>
                      <a:pPr algn="r" fontAlgn="ctr"/>
                      <a:r>
                        <a:rPr lang="en-GB" sz="1100" b="0" i="0" u="none" strike="noStrike" dirty="0">
                          <a:solidFill>
                            <a:srgbClr val="000000"/>
                          </a:solidFill>
                          <a:effectLst/>
                          <a:latin typeface="+mn-lt"/>
                        </a:rPr>
                        <a:t>Overgrown shrubbery</a:t>
                      </a:r>
                    </a:p>
                  </a:txBody>
                  <a:tcPr marL="9525" marR="9525" marT="9525" marB="0" anchor="ctr">
                    <a:noFill/>
                  </a:tcPr>
                </a:tc>
                <a:extLst>
                  <a:ext uri="{0D108BD9-81ED-4DB2-BD59-A6C34878D82A}">
                    <a16:rowId xmlns:a16="http://schemas.microsoft.com/office/drawing/2014/main" val="10009"/>
                  </a:ext>
                </a:extLst>
              </a:tr>
              <a:tr h="357770">
                <a:tc>
                  <a:txBody>
                    <a:bodyPr/>
                    <a:lstStyle/>
                    <a:p>
                      <a:pPr algn="r" fontAlgn="ctr"/>
                      <a:r>
                        <a:rPr lang="en-GB" sz="1100" b="0" i="0" u="none" strike="noStrike" dirty="0">
                          <a:solidFill>
                            <a:srgbClr val="000000"/>
                          </a:solidFill>
                          <a:effectLst/>
                          <a:latin typeface="+mn-lt"/>
                        </a:rPr>
                        <a:t>Signage for road vehicles users</a:t>
                      </a:r>
                    </a:p>
                  </a:txBody>
                  <a:tcPr marL="428625" marR="9525" marT="9525" marB="0" anchor="ctr">
                    <a:noFill/>
                  </a:tcPr>
                </a:tc>
                <a:extLst>
                  <a:ext uri="{0D108BD9-81ED-4DB2-BD59-A6C34878D82A}">
                    <a16:rowId xmlns:a16="http://schemas.microsoft.com/office/drawing/2014/main" val="10010"/>
                  </a:ext>
                </a:extLst>
              </a:tr>
            </a:tbl>
          </a:graphicData>
        </a:graphic>
      </p:graphicFrame>
      <p:sp>
        <p:nvSpPr>
          <p:cNvPr id="58" name="Text Placeholder 1"/>
          <p:cNvSpPr txBox="1">
            <a:spLocks/>
          </p:cNvSpPr>
          <p:nvPr/>
        </p:nvSpPr>
        <p:spPr>
          <a:xfrm>
            <a:off x="1587405" y="6416867"/>
            <a:ext cx="6048672" cy="350609"/>
          </a:xfrm>
          <a:prstGeom prst="rect">
            <a:avLst/>
          </a:prstGeom>
          <a:ln>
            <a:noFill/>
          </a:ln>
        </p:spPr>
        <p:txBody>
          <a:bodyPr vert="horz" lIns="91440" tIns="45720" rIns="91440" bIns="45720" rtlCol="0">
            <a:no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dirty="0">
                <a:solidFill>
                  <a:prstClr val="black"/>
                </a:solidFill>
              </a:rPr>
              <a:t>Q12 What would you say are the issues at this location you have indicated? BASE: </a:t>
            </a:r>
            <a:r>
              <a:rPr lang="en-GB" sz="900" dirty="0">
                <a:solidFill>
                  <a:prstClr val="black"/>
                </a:solidFill>
              </a:rPr>
              <a:t>All hotspots left by respondents (239) Cyclists (106) Pedestrians (133)</a:t>
            </a:r>
          </a:p>
        </p:txBody>
      </p:sp>
      <p:sp>
        <p:nvSpPr>
          <p:cNvPr id="12" name="Rounded Rectangular Callout 11"/>
          <p:cNvSpPr/>
          <p:nvPr/>
        </p:nvSpPr>
        <p:spPr>
          <a:xfrm>
            <a:off x="7682999" y="1716483"/>
            <a:ext cx="1935325" cy="923963"/>
          </a:xfrm>
          <a:prstGeom prst="wedgeRoundRectCallout">
            <a:avLst>
              <a:gd name="adj1" fmla="val -65780"/>
              <a:gd name="adj2" fmla="val 34786"/>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a:t>
            </a:r>
            <a:r>
              <a:rPr lang="en-GB" sz="1050" b="1" i="1" dirty="0">
                <a:solidFill>
                  <a:prstClr val="black">
                    <a:lumMod val="95000"/>
                    <a:lumOff val="5000"/>
                  </a:prstClr>
                </a:solidFill>
              </a:rPr>
              <a:t>Poor quality pavement </a:t>
            </a:r>
            <a:r>
              <a:rPr lang="en-GB" sz="1050" i="1" dirty="0">
                <a:solidFill>
                  <a:prstClr val="black">
                    <a:lumMod val="95000"/>
                    <a:lumOff val="5000"/>
                  </a:prstClr>
                </a:solidFill>
              </a:rPr>
              <a:t>and over grown shrubbery’</a:t>
            </a:r>
          </a:p>
          <a:p>
            <a:pPr algn="ctr" defTabSz="457200" fontAlgn="base">
              <a:spcBef>
                <a:spcPct val="0"/>
              </a:spcBef>
              <a:spcAft>
                <a:spcPct val="0"/>
              </a:spcAft>
            </a:pPr>
            <a:r>
              <a:rPr lang="en-GB" sz="1050" dirty="0">
                <a:solidFill>
                  <a:prstClr val="black">
                    <a:lumMod val="95000"/>
                    <a:lumOff val="5000"/>
                  </a:prstClr>
                </a:solidFill>
              </a:rPr>
              <a:t>(Walker)</a:t>
            </a:r>
          </a:p>
        </p:txBody>
      </p:sp>
      <p:sp>
        <p:nvSpPr>
          <p:cNvPr id="13" name="Rounded Rectangular Callout 12"/>
          <p:cNvSpPr/>
          <p:nvPr/>
        </p:nvSpPr>
        <p:spPr>
          <a:xfrm>
            <a:off x="7682998" y="2956566"/>
            <a:ext cx="1935325" cy="749038"/>
          </a:xfrm>
          <a:prstGeom prst="wedgeRoundRectCallout">
            <a:avLst>
              <a:gd name="adj1" fmla="val -71740"/>
              <a:gd name="adj2" fmla="val -3706"/>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b="1" i="1" dirty="0">
                <a:solidFill>
                  <a:prstClr val="black">
                    <a:lumMod val="95000"/>
                    <a:lumOff val="5000"/>
                  </a:prstClr>
                </a:solidFill>
              </a:rPr>
              <a:t>‘</a:t>
            </a:r>
            <a:r>
              <a:rPr lang="en-GB" sz="1050" i="1" dirty="0">
                <a:solidFill>
                  <a:prstClr val="black">
                    <a:lumMod val="95000"/>
                    <a:lumOff val="5000"/>
                  </a:prstClr>
                </a:solidFill>
              </a:rPr>
              <a:t>No footpaths or cycle lanes and </a:t>
            </a:r>
            <a:r>
              <a:rPr lang="en-GB" sz="1050" b="1" i="1" dirty="0">
                <a:solidFill>
                  <a:prstClr val="black">
                    <a:lumMod val="95000"/>
                    <a:lumOff val="5000"/>
                  </a:prstClr>
                </a:solidFill>
              </a:rPr>
              <a:t>quite dangerous due to speed of cars’</a:t>
            </a:r>
          </a:p>
          <a:p>
            <a:pPr algn="ctr" defTabSz="457200" fontAlgn="base">
              <a:spcBef>
                <a:spcPct val="0"/>
              </a:spcBef>
              <a:spcAft>
                <a:spcPct val="0"/>
              </a:spcAft>
            </a:pPr>
            <a:r>
              <a:rPr lang="en-GB" sz="1050" dirty="0">
                <a:solidFill>
                  <a:prstClr val="black">
                    <a:lumMod val="95000"/>
                    <a:lumOff val="5000"/>
                  </a:prstClr>
                </a:solidFill>
              </a:rPr>
              <a:t>(Cyclist)</a:t>
            </a:r>
          </a:p>
        </p:txBody>
      </p:sp>
      <p:sp>
        <p:nvSpPr>
          <p:cNvPr id="14" name="Rounded Rectangular Callout 13"/>
          <p:cNvSpPr/>
          <p:nvPr/>
        </p:nvSpPr>
        <p:spPr>
          <a:xfrm>
            <a:off x="7679125" y="4021724"/>
            <a:ext cx="1935325" cy="749038"/>
          </a:xfrm>
          <a:prstGeom prst="wedgeRoundRectCallout">
            <a:avLst>
              <a:gd name="adj1" fmla="val -76848"/>
              <a:gd name="adj2" fmla="val -2130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lumMod val="95000"/>
                    <a:lumOff val="5000"/>
                  </a:prstClr>
                </a:solidFill>
              </a:rPr>
              <a:t>‘</a:t>
            </a:r>
            <a:r>
              <a:rPr lang="en-GB" sz="1050" b="1" i="1" dirty="0">
                <a:solidFill>
                  <a:prstClr val="black">
                    <a:lumMod val="95000"/>
                    <a:lumOff val="5000"/>
                  </a:prstClr>
                </a:solidFill>
              </a:rPr>
              <a:t>There is no pedestrian crossing point</a:t>
            </a:r>
            <a:r>
              <a:rPr lang="en-GB" sz="1050" i="1" dirty="0">
                <a:solidFill>
                  <a:prstClr val="black">
                    <a:lumMod val="95000"/>
                    <a:lumOff val="5000"/>
                  </a:prstClr>
                </a:solidFill>
              </a:rPr>
              <a:t> and it is very dangerous’</a:t>
            </a:r>
          </a:p>
          <a:p>
            <a:pPr algn="ctr" defTabSz="457200" fontAlgn="base">
              <a:spcBef>
                <a:spcPct val="0"/>
              </a:spcBef>
              <a:spcAft>
                <a:spcPct val="0"/>
              </a:spcAft>
            </a:pPr>
            <a:r>
              <a:rPr lang="en-GB" sz="1050" dirty="0">
                <a:solidFill>
                  <a:prstClr val="black">
                    <a:lumMod val="95000"/>
                    <a:lumOff val="5000"/>
                  </a:prstClr>
                </a:solidFill>
              </a:rPr>
              <a:t>(Walker)</a:t>
            </a:r>
          </a:p>
        </p:txBody>
      </p:sp>
      <p:sp>
        <p:nvSpPr>
          <p:cNvPr id="15" name="Rounded Rectangular Callout 14"/>
          <p:cNvSpPr/>
          <p:nvPr/>
        </p:nvSpPr>
        <p:spPr>
          <a:xfrm>
            <a:off x="7679124" y="4963670"/>
            <a:ext cx="1935325" cy="749038"/>
          </a:xfrm>
          <a:prstGeom prst="wedgeRoundRectCallout">
            <a:avLst>
              <a:gd name="adj1" fmla="val -71740"/>
              <a:gd name="adj2" fmla="val -13605"/>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b="1" i="1" dirty="0">
                <a:solidFill>
                  <a:prstClr val="black">
                    <a:lumMod val="95000"/>
                    <a:lumOff val="5000"/>
                  </a:prstClr>
                </a:solidFill>
              </a:rPr>
              <a:t>‘No signage for pedestrians </a:t>
            </a:r>
            <a:r>
              <a:rPr lang="en-GB" sz="1050" i="1" dirty="0">
                <a:solidFill>
                  <a:prstClr val="black">
                    <a:lumMod val="95000"/>
                    <a:lumOff val="5000"/>
                  </a:prstClr>
                </a:solidFill>
              </a:rPr>
              <a:t>to warm them of a busy road</a:t>
            </a:r>
            <a:r>
              <a:rPr lang="en-GB" sz="1050" dirty="0">
                <a:solidFill>
                  <a:prstClr val="black">
                    <a:lumMod val="95000"/>
                    <a:lumOff val="5000"/>
                  </a:prstClr>
                </a:solidFill>
              </a:rPr>
              <a:t>’</a:t>
            </a:r>
          </a:p>
          <a:p>
            <a:pPr algn="ctr" defTabSz="457200" fontAlgn="base">
              <a:spcBef>
                <a:spcPct val="0"/>
              </a:spcBef>
              <a:spcAft>
                <a:spcPct val="0"/>
              </a:spcAft>
            </a:pPr>
            <a:r>
              <a:rPr lang="en-GB" sz="1050" dirty="0">
                <a:solidFill>
                  <a:prstClr val="black">
                    <a:lumMod val="95000"/>
                    <a:lumOff val="5000"/>
                  </a:prstClr>
                </a:solidFill>
              </a:rPr>
              <a:t>(Walker)</a:t>
            </a:r>
          </a:p>
        </p:txBody>
      </p:sp>
    </p:spTree>
    <p:extLst>
      <p:ext uri="{BB962C8B-B14F-4D97-AF65-F5344CB8AC3E}">
        <p14:creationId xmlns:p14="http://schemas.microsoft.com/office/powerpoint/2010/main" val="1551036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C92C3D-5B42-400A-8E89-69DCF10624EF}"/>
              </a:ext>
            </a:extLst>
          </p:cNvPr>
          <p:cNvSpPr/>
          <p:nvPr/>
        </p:nvSpPr>
        <p:spPr>
          <a:xfrm>
            <a:off x="4592960" y="1619166"/>
            <a:ext cx="4598464" cy="4198803"/>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dirty="0">
              <a:solidFill>
                <a:prstClr val="black">
                  <a:lumMod val="75000"/>
                </a:prstClr>
              </a:solidFill>
            </a:endParaRPr>
          </a:p>
        </p:txBody>
      </p:sp>
      <p:sp>
        <p:nvSpPr>
          <p:cNvPr id="2" name="Title 1"/>
          <p:cNvSpPr>
            <a:spLocks noGrp="1"/>
          </p:cNvSpPr>
          <p:nvPr>
            <p:ph type="title"/>
          </p:nvPr>
        </p:nvSpPr>
        <p:spPr>
          <a:xfrm>
            <a:off x="514561" y="526328"/>
            <a:ext cx="8781839" cy="523220"/>
          </a:xfrm>
        </p:spPr>
        <p:txBody>
          <a:bodyPr/>
          <a:lstStyle/>
          <a:p>
            <a:r>
              <a:rPr lang="en-GB" sz="1400" dirty="0">
                <a:solidFill>
                  <a:schemeClr val="tx1"/>
                </a:solidFill>
              </a:rPr>
              <a:t>Cyclists feel significantly more unsafe than pedestrians on their journey. This is predominantly owing to the speed and proximity of traffic</a:t>
            </a:r>
          </a:p>
        </p:txBody>
      </p:sp>
      <p:sp>
        <p:nvSpPr>
          <p:cNvPr id="3" name="Text Placeholder 2"/>
          <p:cNvSpPr>
            <a:spLocks noGrp="1"/>
          </p:cNvSpPr>
          <p:nvPr>
            <p:ph type="body" sz="quarter" idx="23"/>
          </p:nvPr>
        </p:nvSpPr>
        <p:spPr>
          <a:xfrm>
            <a:off x="533400" y="1185446"/>
            <a:ext cx="8763000" cy="276999"/>
          </a:xfrm>
        </p:spPr>
        <p:txBody>
          <a:bodyPr/>
          <a:lstStyle/>
          <a:p>
            <a:r>
              <a:rPr lang="en-GB" sz="1200" b="1" dirty="0">
                <a:solidFill>
                  <a:schemeClr val="bg2">
                    <a:lumMod val="25000"/>
                  </a:schemeClr>
                </a:solidFill>
              </a:rPr>
              <a:t>Overall how safe felt</a:t>
            </a:r>
          </a:p>
        </p:txBody>
      </p:sp>
      <p:sp>
        <p:nvSpPr>
          <p:cNvPr id="4" name="Slide Number Placeholder 3"/>
          <p:cNvSpPr>
            <a:spLocks noGrp="1"/>
          </p:cNvSpPr>
          <p:nvPr>
            <p:ph type="sldNum" sz="quarter" idx="12"/>
          </p:nvPr>
        </p:nvSpPr>
        <p:spPr/>
        <p:txBody>
          <a:bodyPr/>
          <a:lstStyle/>
          <a:p>
            <a:pPr>
              <a:defRPr/>
            </a:pPr>
            <a:r>
              <a:rPr lang="en-US">
                <a:solidFill>
                  <a:prstClr val="black"/>
                </a:solidFill>
              </a:rPr>
              <a:t> </a:t>
            </a:r>
            <a:fld id="{BD20552D-18B6-A441-8202-5F2D508A09D2}" type="slidenum">
              <a:rPr lang="en-US" smtClean="0">
                <a:solidFill>
                  <a:prstClr val="black"/>
                </a:solidFill>
              </a:rPr>
              <a:pPr>
                <a:defRPr/>
              </a:pPr>
              <a:t>33</a:t>
            </a:fld>
            <a:endParaRPr lang="en-US" dirty="0">
              <a:solidFill>
                <a:prstClr val="black"/>
              </a:solidFill>
            </a:endParaRPr>
          </a:p>
        </p:txBody>
      </p:sp>
      <p:sp>
        <p:nvSpPr>
          <p:cNvPr id="5" name="Text Placeholder 1"/>
          <p:cNvSpPr txBox="1">
            <a:spLocks/>
          </p:cNvSpPr>
          <p:nvPr/>
        </p:nvSpPr>
        <p:spPr>
          <a:xfrm>
            <a:off x="1424608" y="6357603"/>
            <a:ext cx="6048672" cy="350609"/>
          </a:xfrm>
          <a:prstGeom prst="rect">
            <a:avLst/>
          </a:prstGeom>
          <a:ln>
            <a:noFill/>
          </a:ln>
        </p:spPr>
        <p:txBody>
          <a:bodyPr vert="horz" lIns="91440" tIns="45720" rIns="91440" bIns="45720" rtlCol="0">
            <a:no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black"/>
              </a:buClr>
            </a:pPr>
            <a:r>
              <a:rPr lang="en-US" sz="900" dirty="0">
                <a:solidFill>
                  <a:prstClr val="black"/>
                </a:solidFill>
              </a:rPr>
              <a:t>Q14. Overall how safe do you feel on your journey? </a:t>
            </a:r>
            <a:r>
              <a:rPr lang="en-GB" sz="900" dirty="0">
                <a:solidFill>
                  <a:prstClr val="black"/>
                </a:solidFill>
              </a:rPr>
              <a:t>Q15. </a:t>
            </a:r>
            <a:r>
              <a:rPr lang="en-US" sz="900" dirty="0">
                <a:solidFill>
                  <a:prstClr val="black"/>
                </a:solidFill>
              </a:rPr>
              <a:t>Please indicate which of the following are reasons for your safety concerns? BASE: </a:t>
            </a:r>
            <a:r>
              <a:rPr lang="en-GB" sz="900" dirty="0">
                <a:solidFill>
                  <a:prstClr val="black"/>
                </a:solidFill>
              </a:rPr>
              <a:t>All Respondents (642) Cyclists (221) Pedestrians (421)</a:t>
            </a:r>
            <a:endParaRPr lang="en-US" sz="900" dirty="0">
              <a:solidFill>
                <a:prstClr val="black"/>
              </a:solidFill>
            </a:endParaRPr>
          </a:p>
          <a:p>
            <a:endParaRPr lang="en-GB" sz="900" dirty="0">
              <a:solidFill>
                <a:prstClr val="black"/>
              </a:solidFill>
            </a:endParaRPr>
          </a:p>
          <a:p>
            <a:endParaRPr lang="en-GB" sz="900" dirty="0">
              <a:solidFill>
                <a:prstClr val="black"/>
              </a:solidFill>
            </a:endParaRPr>
          </a:p>
          <a:p>
            <a:endParaRPr lang="en-GB" sz="900" dirty="0">
              <a:solidFill>
                <a:prstClr val="black"/>
              </a:solidFill>
            </a:endParaRPr>
          </a:p>
        </p:txBody>
      </p:sp>
      <p:graphicFrame>
        <p:nvGraphicFramePr>
          <p:cNvPr id="7" name="Chart 6"/>
          <p:cNvGraphicFramePr/>
          <p:nvPr/>
        </p:nvGraphicFramePr>
        <p:xfrm>
          <a:off x="4592960" y="1666240"/>
          <a:ext cx="4943429" cy="4257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nvGraphicFramePr>
        <p:xfrm>
          <a:off x="368745" y="1731005"/>
          <a:ext cx="4139335" cy="412856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4634949" y="5455228"/>
            <a:ext cx="4684264" cy="276999"/>
          </a:xfrm>
          <a:prstGeom prst="rect">
            <a:avLst/>
          </a:prstGeom>
          <a:noFill/>
        </p:spPr>
        <p:txBody>
          <a:bodyPr wrap="square" lIns="0" tIns="0" rIns="0" bIns="0" rtlCol="0">
            <a:spAutoFit/>
          </a:bodyPr>
          <a:lstStyle/>
          <a:p>
            <a:pPr defTabSz="457200" fontAlgn="base">
              <a:spcBef>
                <a:spcPct val="0"/>
              </a:spcBef>
              <a:spcAft>
                <a:spcPct val="0"/>
              </a:spcAft>
              <a:buClr>
                <a:prstClr val="black"/>
              </a:buClr>
            </a:pPr>
            <a:r>
              <a:rPr lang="en-GB" sz="900" dirty="0">
                <a:solidFill>
                  <a:prstClr val="black"/>
                </a:solidFill>
                <a:ea typeface="ＭＳ Ｐゴシック" charset="0"/>
              </a:rPr>
              <a:t>Based on respondent who rated 1-8 on how safe they felt </a:t>
            </a:r>
          </a:p>
          <a:p>
            <a:pPr defTabSz="457200" fontAlgn="base">
              <a:spcBef>
                <a:spcPct val="0"/>
              </a:spcBef>
              <a:spcAft>
                <a:spcPct val="0"/>
              </a:spcAft>
              <a:buClr>
                <a:prstClr val="black"/>
              </a:buClr>
            </a:pPr>
            <a:r>
              <a:rPr lang="en-GB" sz="900" dirty="0">
                <a:solidFill>
                  <a:prstClr val="black"/>
                </a:solidFill>
                <a:ea typeface="ＭＳ Ｐゴシック" charset="0"/>
              </a:rPr>
              <a:t>Cyclists (178) Pedestrians (313)</a:t>
            </a:r>
          </a:p>
        </p:txBody>
      </p:sp>
      <p:sp>
        <p:nvSpPr>
          <p:cNvPr id="18" name="TextBox 17">
            <a:extLst>
              <a:ext uri="{FF2B5EF4-FFF2-40B4-BE49-F238E27FC236}">
                <a16:creationId xmlns:a16="http://schemas.microsoft.com/office/drawing/2014/main" id="{4C477E6E-160E-46F0-8D6F-0FFCFA76F39C}"/>
              </a:ext>
            </a:extLst>
          </p:cNvPr>
          <p:cNvSpPr txBox="1"/>
          <p:nvPr/>
        </p:nvSpPr>
        <p:spPr>
          <a:xfrm>
            <a:off x="3347430" y="1784034"/>
            <a:ext cx="1029505" cy="430887"/>
          </a:xfrm>
          <a:prstGeom prst="rect">
            <a:avLst/>
          </a:prstGeom>
          <a:noFill/>
          <a:ln w="3175">
            <a:solidFill>
              <a:schemeClr val="bg1">
                <a:lumMod val="85000"/>
              </a:schemeClr>
            </a:solidFill>
          </a:ln>
        </p:spPr>
        <p:txBody>
          <a:bodyPr wrap="square" rtlCol="0">
            <a:spAutoFit/>
          </a:bodyPr>
          <a:lstStyle/>
          <a:p>
            <a:pPr defTabSz="457200" fontAlgn="base">
              <a:spcBef>
                <a:spcPct val="0"/>
              </a:spcBef>
              <a:spcAft>
                <a:spcPct val="0"/>
              </a:spcAft>
            </a:pPr>
            <a:r>
              <a:rPr lang="en-GB" sz="1100" dirty="0">
                <a:solidFill>
                  <a:srgbClr val="005172"/>
                </a:solidFill>
                <a:ea typeface="ＭＳ Ｐゴシック" charset="0"/>
              </a:rPr>
              <a:t>NET: Not safe (scores 1-6)</a:t>
            </a:r>
          </a:p>
        </p:txBody>
      </p:sp>
      <p:sp>
        <p:nvSpPr>
          <p:cNvPr id="19" name="Rectangle 18"/>
          <p:cNvSpPr/>
          <p:nvPr/>
        </p:nvSpPr>
        <p:spPr>
          <a:xfrm>
            <a:off x="2490651" y="1784034"/>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33%</a:t>
            </a:r>
            <a:endParaRPr lang="en-GB" sz="1400" dirty="0">
              <a:solidFill>
                <a:prstClr val="black"/>
              </a:solidFill>
              <a:ea typeface="ＭＳ Ｐゴシック" charset="0"/>
            </a:endParaRPr>
          </a:p>
        </p:txBody>
      </p:sp>
      <p:sp>
        <p:nvSpPr>
          <p:cNvPr id="20" name="Rectangle 19"/>
          <p:cNvSpPr/>
          <p:nvPr/>
        </p:nvSpPr>
        <p:spPr>
          <a:xfrm>
            <a:off x="523370" y="1791694"/>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32%</a:t>
            </a:r>
            <a:endParaRPr lang="en-GB" sz="1400" dirty="0">
              <a:solidFill>
                <a:prstClr val="black"/>
              </a:solidFill>
              <a:ea typeface="ＭＳ Ｐゴシック" charset="0"/>
            </a:endParaRPr>
          </a:p>
        </p:txBody>
      </p:sp>
      <p:sp>
        <p:nvSpPr>
          <p:cNvPr id="21" name="Rectangle 20"/>
          <p:cNvSpPr/>
          <p:nvPr/>
        </p:nvSpPr>
        <p:spPr>
          <a:xfrm>
            <a:off x="1507009" y="1791694"/>
            <a:ext cx="489238" cy="307777"/>
          </a:xfrm>
          <a:prstGeom prst="rect">
            <a:avLst/>
          </a:prstGeom>
          <a:ln>
            <a:solidFill>
              <a:schemeClr val="bg1">
                <a:lumMod val="85000"/>
              </a:schemeClr>
            </a:solidFill>
          </a:ln>
        </p:spPr>
        <p:txBody>
          <a:bodyPr wrap="none">
            <a:spAutoFit/>
          </a:bodyPr>
          <a:lstStyle/>
          <a:p>
            <a:pPr algn="ctr" defTabSz="457200" fontAlgn="base">
              <a:spcBef>
                <a:spcPct val="0"/>
              </a:spcBef>
              <a:spcAft>
                <a:spcPct val="0"/>
              </a:spcAft>
            </a:pPr>
            <a:r>
              <a:rPr lang="en-GB" sz="1400" b="1" dirty="0">
                <a:solidFill>
                  <a:srgbClr val="005172"/>
                </a:solidFill>
                <a:ea typeface="ＭＳ Ｐゴシック" charset="0"/>
              </a:rPr>
              <a:t>40%</a:t>
            </a:r>
            <a:endParaRPr lang="en-GB" sz="1400" dirty="0">
              <a:solidFill>
                <a:prstClr val="black"/>
              </a:solidFill>
              <a:ea typeface="ＭＳ Ｐゴシック" charset="0"/>
            </a:endParaRPr>
          </a:p>
        </p:txBody>
      </p:sp>
      <p:sp>
        <p:nvSpPr>
          <p:cNvPr id="15" name="Text Placeholder 2"/>
          <p:cNvSpPr txBox="1">
            <a:spLocks/>
          </p:cNvSpPr>
          <p:nvPr/>
        </p:nvSpPr>
        <p:spPr>
          <a:xfrm>
            <a:off x="4495689" y="1199539"/>
            <a:ext cx="2565527" cy="276999"/>
          </a:xfrm>
          <a:prstGeom prst="rect">
            <a:avLst/>
          </a:prstGeom>
          <a:ln>
            <a:noFill/>
          </a:ln>
        </p:spPr>
        <p:txBody>
          <a:bodyPr vert="horz" wrap="square" lIns="91440" tIns="45720" rIns="91440" bIns="45720" rtlCol="0" anchor="t" anchorCtr="0">
            <a:sp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b="1" dirty="0">
                <a:solidFill>
                  <a:srgbClr val="DFE3E5">
                    <a:lumMod val="25000"/>
                  </a:srgbClr>
                </a:solidFill>
              </a:rPr>
              <a:t>Reason for safety concerns</a:t>
            </a:r>
          </a:p>
        </p:txBody>
      </p:sp>
      <p:sp>
        <p:nvSpPr>
          <p:cNvPr id="16" name="Right Brace 15"/>
          <p:cNvSpPr/>
          <p:nvPr/>
        </p:nvSpPr>
        <p:spPr>
          <a:xfrm>
            <a:off x="4160912" y="2543683"/>
            <a:ext cx="389608" cy="1893430"/>
          </a:xfrm>
          <a:prstGeom prst="rightBrace">
            <a:avLst/>
          </a:prstGeom>
          <a:ln w="9525">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GB" sz="2400">
              <a:solidFill>
                <a:prstClr val="black"/>
              </a:solidFill>
            </a:endParaRPr>
          </a:p>
        </p:txBody>
      </p:sp>
      <p:sp>
        <p:nvSpPr>
          <p:cNvPr id="22" name="TextBox 21"/>
          <p:cNvSpPr txBox="1"/>
          <p:nvPr/>
        </p:nvSpPr>
        <p:spPr>
          <a:xfrm>
            <a:off x="7900497" y="6525172"/>
            <a:ext cx="1414611" cy="230832"/>
          </a:xfrm>
          <a:prstGeom prst="rect">
            <a:avLst/>
          </a:prstGeom>
          <a:noFill/>
          <a:ln>
            <a:noFill/>
          </a:ln>
        </p:spPr>
        <p:txBody>
          <a:bodyPr wrap="square" rtlCol="0">
            <a:spAutoFit/>
          </a:bodyPr>
          <a:lstStyle/>
          <a:p>
            <a:pPr algn="ctr" defTabSz="457200" fontAlgn="base">
              <a:spcBef>
                <a:spcPct val="0"/>
              </a:spcBef>
              <a:spcAft>
                <a:spcPct val="0"/>
              </a:spcAft>
            </a:pPr>
            <a:r>
              <a:rPr lang="en-GB" sz="900" dirty="0">
                <a:solidFill>
                  <a:prstClr val="black"/>
                </a:solidFill>
                <a:ea typeface="Calibri Light" charset="0"/>
                <a:cs typeface="Calibri Light" charset="0"/>
              </a:rPr>
              <a:t>- Statistically higher/lower</a:t>
            </a:r>
            <a:endParaRPr lang="en-US" sz="900" dirty="0">
              <a:solidFill>
                <a:prstClr val="black"/>
              </a:solidFill>
              <a:ea typeface="Calibri Light" charset="0"/>
              <a:cs typeface="Calibri Light" charset="0"/>
            </a:endParaRPr>
          </a:p>
        </p:txBody>
      </p:sp>
      <p:cxnSp>
        <p:nvCxnSpPr>
          <p:cNvPr id="23" name="Straight Arrow Connector 22"/>
          <p:cNvCxnSpPr/>
          <p:nvPr/>
        </p:nvCxnSpPr>
        <p:spPr>
          <a:xfrm flipV="1">
            <a:off x="7794046" y="6555817"/>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76700" y="6555817"/>
            <a:ext cx="0" cy="1800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416026" y="4077072"/>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81127" y="1857952"/>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144688" y="2485834"/>
            <a:ext cx="6970" cy="159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4561" y="5725181"/>
            <a:ext cx="3142295" cy="519467"/>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dirty="0">
                <a:solidFill>
                  <a:prstClr val="black"/>
                </a:solidFill>
              </a:rPr>
              <a:t>% of those feeling unsafe is fairly in line with the East Midlands (31%) South East (29%) and North West (28%)</a:t>
            </a:r>
          </a:p>
        </p:txBody>
      </p:sp>
    </p:spTree>
    <p:extLst>
      <p:ext uri="{BB962C8B-B14F-4D97-AF65-F5344CB8AC3E}">
        <p14:creationId xmlns:p14="http://schemas.microsoft.com/office/powerpoint/2010/main" val="71310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86231" y="2276872"/>
            <a:ext cx="2844000" cy="3679759"/>
          </a:xfrm>
          <a:prstGeom prst="rect">
            <a:avLst/>
          </a:prstGeom>
          <a:solidFill>
            <a:schemeClr val="accent3">
              <a:lumMod val="20000"/>
              <a:lumOff val="80000"/>
              <a:alpha val="2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sz="1100" dirty="0">
              <a:solidFill>
                <a:srgbClr val="FFFFFF">
                  <a:lumMod val="50000"/>
                </a:srgbClr>
              </a:solidFill>
            </a:endParaRPr>
          </a:p>
        </p:txBody>
      </p:sp>
      <p:sp>
        <p:nvSpPr>
          <p:cNvPr id="2" name="Title 1"/>
          <p:cNvSpPr>
            <a:spLocks noGrp="1"/>
          </p:cNvSpPr>
          <p:nvPr>
            <p:ph type="title"/>
          </p:nvPr>
        </p:nvSpPr>
        <p:spPr>
          <a:xfrm>
            <a:off x="514561" y="526328"/>
            <a:ext cx="8781839" cy="523220"/>
          </a:xfrm>
        </p:spPr>
        <p:txBody>
          <a:bodyPr/>
          <a:lstStyle/>
          <a:p>
            <a:r>
              <a:rPr lang="en-GB" sz="1400" dirty="0">
                <a:solidFill>
                  <a:schemeClr val="tx1"/>
                </a:solidFill>
              </a:rPr>
              <a:t>The most common suggestions for improvement for both cyclists and pedestrians are to improve or create more cycle lanes, better lighting &amp; more crossings</a:t>
            </a:r>
            <a:endParaRPr lang="en-GB" sz="1600" dirty="0">
              <a:solidFill>
                <a:schemeClr val="tx1"/>
              </a:solidFill>
            </a:endParaRPr>
          </a:p>
        </p:txBody>
      </p:sp>
      <p:sp>
        <p:nvSpPr>
          <p:cNvPr id="4" name="Slide Number Placeholder 3"/>
          <p:cNvSpPr>
            <a:spLocks noGrp="1"/>
          </p:cNvSpPr>
          <p:nvPr>
            <p:ph type="sldNum" sz="quarter" idx="12"/>
          </p:nvPr>
        </p:nvSpPr>
        <p:spPr/>
        <p:txBody>
          <a:bodyPr/>
          <a:lstStyle/>
          <a:p>
            <a:pPr>
              <a:defRPr/>
            </a:pPr>
            <a:r>
              <a:rPr lang="en-US" dirty="0">
                <a:solidFill>
                  <a:prstClr val="black"/>
                </a:solidFill>
              </a:rPr>
              <a:t> </a:t>
            </a:r>
            <a:fld id="{BD20552D-18B6-A441-8202-5F2D508A09D2}" type="slidenum">
              <a:rPr lang="en-US" smtClean="0">
                <a:solidFill>
                  <a:prstClr val="black"/>
                </a:solidFill>
              </a:rPr>
              <a:pPr>
                <a:defRPr/>
              </a:pPr>
              <a:t>34</a:t>
            </a:fld>
            <a:endParaRPr lang="en-US" dirty="0">
              <a:solidFill>
                <a:prstClr val="black"/>
              </a:solidFill>
            </a:endParaRPr>
          </a:p>
        </p:txBody>
      </p:sp>
      <p:sp>
        <p:nvSpPr>
          <p:cNvPr id="5" name="Text Placeholder 1"/>
          <p:cNvSpPr txBox="1">
            <a:spLocks/>
          </p:cNvSpPr>
          <p:nvPr/>
        </p:nvSpPr>
        <p:spPr>
          <a:xfrm>
            <a:off x="1352600" y="6403090"/>
            <a:ext cx="6048672" cy="350609"/>
          </a:xfrm>
          <a:prstGeom prst="rect">
            <a:avLst/>
          </a:prstGeom>
          <a:ln>
            <a:noFill/>
          </a:ln>
        </p:spPr>
        <p:txBody>
          <a:bodyPr vert="horz" lIns="91440" tIns="45720" rIns="91440" bIns="45720" rtlCol="0">
            <a:no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black"/>
              </a:buClr>
            </a:pPr>
            <a:r>
              <a:rPr lang="en-GB" sz="900" dirty="0">
                <a:solidFill>
                  <a:prstClr val="black"/>
                </a:solidFill>
              </a:rPr>
              <a:t>Q16. </a:t>
            </a:r>
            <a:r>
              <a:rPr lang="en-US" sz="900" dirty="0">
                <a:solidFill>
                  <a:prstClr val="black"/>
                </a:solidFill>
              </a:rPr>
              <a:t>What improvements would you like to see made in order to make your journey safer? BASE: </a:t>
            </a:r>
            <a:r>
              <a:rPr lang="en-GB" sz="900" dirty="0">
                <a:solidFill>
                  <a:prstClr val="black"/>
                </a:solidFill>
              </a:rPr>
              <a:t>All Respondents (642) Cyclists (221) Pedestrians (421)</a:t>
            </a:r>
            <a:endParaRPr lang="en-US" sz="900" dirty="0">
              <a:solidFill>
                <a:prstClr val="black"/>
              </a:solidFill>
            </a:endParaRPr>
          </a:p>
          <a:p>
            <a:endParaRPr lang="en-GB" sz="900" dirty="0">
              <a:solidFill>
                <a:prstClr val="black"/>
              </a:solidFill>
            </a:endParaRPr>
          </a:p>
          <a:p>
            <a:endParaRPr lang="en-GB" sz="900" dirty="0">
              <a:solidFill>
                <a:prstClr val="black"/>
              </a:solidFill>
            </a:endParaRPr>
          </a:p>
          <a:p>
            <a:endParaRPr lang="en-GB" sz="900" dirty="0">
              <a:solidFill>
                <a:prstClr val="black"/>
              </a:solidFill>
            </a:endParaRPr>
          </a:p>
        </p:txBody>
      </p:sp>
      <p:sp>
        <p:nvSpPr>
          <p:cNvPr id="7" name="Rectangle 6"/>
          <p:cNvSpPr/>
          <p:nvPr/>
        </p:nvSpPr>
        <p:spPr>
          <a:xfrm>
            <a:off x="6528120" y="2430486"/>
            <a:ext cx="2844000" cy="3679759"/>
          </a:xfrm>
          <a:prstGeom prst="rect">
            <a:avLst/>
          </a:prstGeom>
          <a:solidFill>
            <a:srgbClr val="014998">
              <a:lumMod val="20000"/>
              <a:lumOff val="80000"/>
              <a:alpha val="25000"/>
            </a:srgbClr>
          </a:solidFill>
          <a:ln w="3175" cap="flat" cmpd="sng" algn="ctr">
            <a:noFill/>
            <a:prstDash val="solid"/>
          </a:ln>
          <a:effectLst/>
        </p:spPr>
        <p:txBody>
          <a:bodyPr rtlCol="0" anchor="ctr"/>
          <a:lstStyle/>
          <a:p>
            <a:pPr algn="ctr" defTabSz="457200">
              <a:defRPr/>
            </a:pPr>
            <a:endParaRPr lang="en-GB" sz="1100" kern="0" dirty="0">
              <a:solidFill>
                <a:srgbClr val="FFFFFF"/>
              </a:solidFill>
              <a:ea typeface="ＭＳ Ｐゴシック" charset="0"/>
            </a:endParaRPr>
          </a:p>
        </p:txBody>
      </p:sp>
      <p:sp>
        <p:nvSpPr>
          <p:cNvPr id="8" name="Rectangle 7"/>
          <p:cNvSpPr/>
          <p:nvPr/>
        </p:nvSpPr>
        <p:spPr>
          <a:xfrm>
            <a:off x="444342" y="2430486"/>
            <a:ext cx="2844000" cy="3679759"/>
          </a:xfrm>
          <a:prstGeom prst="rect">
            <a:avLst/>
          </a:prstGeom>
          <a:solidFill>
            <a:schemeClr val="tx1">
              <a:lumMod val="10000"/>
              <a:lumOff val="90000"/>
              <a:alpha val="2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sz="1100" dirty="0">
              <a:solidFill>
                <a:srgbClr val="FFFFFF"/>
              </a:solidFill>
            </a:endParaRPr>
          </a:p>
        </p:txBody>
      </p:sp>
      <p:sp>
        <p:nvSpPr>
          <p:cNvPr id="24" name="Text Placeholder 2"/>
          <p:cNvSpPr txBox="1">
            <a:spLocks/>
          </p:cNvSpPr>
          <p:nvPr/>
        </p:nvSpPr>
        <p:spPr>
          <a:xfrm>
            <a:off x="533400" y="1185446"/>
            <a:ext cx="8763000" cy="276999"/>
          </a:xfrm>
          <a:prstGeom prst="rect">
            <a:avLst/>
          </a:prstGeom>
          <a:ln>
            <a:noFill/>
          </a:ln>
        </p:spPr>
        <p:txBody>
          <a:bodyPr vert="horz" lIns="91440" tIns="45720" rIns="91440" bIns="45720" rtlCol="0" anchor="t" anchorCtr="0">
            <a:spAutoFit/>
          </a:bodyPr>
          <a:lstStyle>
            <a:lvl1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600" kern="1200" baseline="0">
                <a:solidFill>
                  <a:schemeClr val="bg2">
                    <a:lumMod val="50000"/>
                  </a:schemeClr>
                </a:solidFill>
                <a:latin typeface="+mn-lt"/>
                <a:ea typeface="ＭＳ Ｐゴシック" charset="0"/>
                <a:cs typeface="Geneva" charset="0"/>
              </a:defRPr>
            </a:lvl1pPr>
            <a:lvl2pPr marL="0" indent="0" algn="l" defTabSz="457200" rtl="0" eaLnBrk="1" fontAlgn="base" hangingPunct="1">
              <a:lnSpc>
                <a:spcPct val="100000"/>
              </a:lnSpc>
              <a:spcBef>
                <a:spcPts val="600"/>
              </a:spcBef>
              <a:spcAft>
                <a:spcPts val="600"/>
              </a:spcAft>
              <a:buClr>
                <a:srgbClr val="E1007A"/>
              </a:buClr>
              <a:buSzPct val="120000"/>
              <a:buFont typeface="Verdana" panose="020B0604030504040204" pitchFamily="34" charset="0"/>
              <a:buNone/>
              <a:defRPr sz="1400" b="1" kern="1200" baseline="0">
                <a:solidFill>
                  <a:schemeClr val="bg2">
                    <a:lumMod val="50000"/>
                  </a:schemeClr>
                </a:solidFill>
                <a:latin typeface="+mn-lt"/>
                <a:ea typeface="Calibri" panose="020F0502020204030204" pitchFamily="34" charset="0"/>
                <a:cs typeface="Calibri" panose="020F0502020204030204" pitchFamily="34" charset="0"/>
              </a:defRPr>
            </a:lvl2pPr>
            <a:lvl3pPr marL="0" indent="0" algn="l" defTabSz="457200" rtl="0" eaLnBrk="1" fontAlgn="base" hangingPunct="1">
              <a:lnSpc>
                <a:spcPct val="100000"/>
              </a:lnSpc>
              <a:spcBef>
                <a:spcPts val="300"/>
              </a:spcBef>
              <a:spcAft>
                <a:spcPts val="1200"/>
              </a:spcAft>
              <a:buClr>
                <a:srgbClr val="E1007A"/>
              </a:buClr>
              <a:buSzPct val="120000"/>
              <a:buFont typeface="Verdana" panose="020B0604030504040204" pitchFamily="34" charset="0"/>
              <a:buNone/>
              <a:defRPr sz="1400" kern="1200" baseline="0">
                <a:solidFill>
                  <a:schemeClr val="bg2">
                    <a:lumMod val="50000"/>
                  </a:schemeClr>
                </a:solidFill>
                <a:latin typeface="+mn-lt"/>
                <a:ea typeface="Geneva" charset="0"/>
                <a:cs typeface="Geneva" charset="0"/>
              </a:defRPr>
            </a:lvl3pPr>
            <a:lvl4pPr marL="285750" indent="-193675"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defRPr sz="1400" kern="1200" baseline="0">
                <a:solidFill>
                  <a:schemeClr val="bg2">
                    <a:lumMod val="50000"/>
                  </a:schemeClr>
                </a:solidFill>
                <a:latin typeface="+mn-lt"/>
                <a:ea typeface="Geneva" charset="0"/>
                <a:cs typeface="Geneva" charset="0"/>
              </a:defRPr>
            </a:lvl4pPr>
            <a:lvl5pPr marL="452438" indent="-194400" algn="l" defTabSz="457200" rtl="0" eaLnBrk="1" fontAlgn="base" hangingPunct="1">
              <a:lnSpc>
                <a:spcPct val="100000"/>
              </a:lnSpc>
              <a:spcBef>
                <a:spcPts val="0"/>
              </a:spcBef>
              <a:spcAft>
                <a:spcPts val="300"/>
              </a:spcAft>
              <a:buClr>
                <a:schemeClr val="tx2"/>
              </a:buClr>
              <a:buSzPct val="120000"/>
              <a:buFont typeface="Calibri" panose="020F0502020204030204" pitchFamily="34" charset="0"/>
              <a:buChar char="–"/>
              <a:tabLst>
                <a:tab pos="1435100" algn="l"/>
              </a:tabLst>
              <a:defRPr sz="1400" kern="1200" baseline="0">
                <a:solidFill>
                  <a:schemeClr val="bg2">
                    <a:lumMod val="50000"/>
                  </a:schemeClr>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b="1" dirty="0">
                <a:solidFill>
                  <a:srgbClr val="DFE3E5">
                    <a:lumMod val="25000"/>
                  </a:srgbClr>
                </a:solidFill>
              </a:rPr>
              <a:t>Improvements to journey</a:t>
            </a:r>
          </a:p>
        </p:txBody>
      </p:sp>
      <p:sp>
        <p:nvSpPr>
          <p:cNvPr id="21" name="Rounded Rectangle 20"/>
          <p:cNvSpPr/>
          <p:nvPr/>
        </p:nvSpPr>
        <p:spPr>
          <a:xfrm>
            <a:off x="533400" y="1524888"/>
            <a:ext cx="5288782" cy="421103"/>
          </a:xfrm>
          <a:prstGeom prst="roundRect">
            <a:avLst/>
          </a:prstGeom>
          <a:no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base">
              <a:spcBef>
                <a:spcPct val="0"/>
              </a:spcBef>
              <a:spcAft>
                <a:spcPct val="0"/>
              </a:spcAft>
            </a:pPr>
            <a:r>
              <a:rPr lang="en-GB" sz="1100" b="1" dirty="0">
                <a:solidFill>
                  <a:prstClr val="black"/>
                </a:solidFill>
              </a:rPr>
              <a:t>12% </a:t>
            </a:r>
            <a:r>
              <a:rPr lang="en-GB" sz="1100" dirty="0">
                <a:solidFill>
                  <a:prstClr val="black"/>
                </a:solidFill>
              </a:rPr>
              <a:t>said there was nothing in particular that needed improving. Of the remaining </a:t>
            </a:r>
            <a:r>
              <a:rPr lang="en-GB" sz="1100" b="1" dirty="0">
                <a:solidFill>
                  <a:prstClr val="black"/>
                </a:solidFill>
              </a:rPr>
              <a:t>83%</a:t>
            </a:r>
            <a:r>
              <a:rPr lang="en-GB" sz="1100" dirty="0">
                <a:solidFill>
                  <a:prstClr val="black"/>
                </a:solidFill>
              </a:rPr>
              <a:t> the most common themes are listed below…</a:t>
            </a:r>
          </a:p>
        </p:txBody>
      </p:sp>
      <p:sp>
        <p:nvSpPr>
          <p:cNvPr id="25" name="TextBox 24"/>
          <p:cNvSpPr txBox="1"/>
          <p:nvPr/>
        </p:nvSpPr>
        <p:spPr>
          <a:xfrm>
            <a:off x="7209506" y="2153899"/>
            <a:ext cx="1698225" cy="430887"/>
          </a:xfrm>
          <a:prstGeom prst="rect">
            <a:avLst/>
          </a:prstGeom>
          <a:solidFill>
            <a:srgbClr val="014998">
              <a:lumMod val="20000"/>
              <a:lumOff val="80000"/>
              <a:alpha val="50000"/>
            </a:srgbClr>
          </a:solidFill>
          <a:ln w="3175">
            <a:noFill/>
          </a:ln>
        </p:spPr>
        <p:txBody>
          <a:bodyPr wrap="square" rtlCol="0" anchor="ctr">
            <a:spAutoFit/>
          </a:bodyPr>
          <a:lstStyle/>
          <a:p>
            <a:pPr algn="ctr" defTabSz="457200" fontAlgn="ctr">
              <a:spcBef>
                <a:spcPct val="0"/>
              </a:spcBef>
              <a:spcAft>
                <a:spcPct val="0"/>
              </a:spcAft>
            </a:pPr>
            <a:r>
              <a:rPr lang="en-GB" sz="1100" dirty="0">
                <a:solidFill>
                  <a:srgbClr val="000000"/>
                </a:solidFill>
                <a:ea typeface="ＭＳ Ｐゴシック" charset="0"/>
              </a:rPr>
              <a:t>Better / more signage </a:t>
            </a:r>
          </a:p>
          <a:p>
            <a:pPr algn="ctr" defTabSz="457200" fontAlgn="ctr">
              <a:spcBef>
                <a:spcPct val="0"/>
              </a:spcBef>
              <a:spcAft>
                <a:spcPct val="0"/>
              </a:spcAft>
            </a:pPr>
            <a:endParaRPr lang="en-GB" sz="1100" dirty="0">
              <a:solidFill>
                <a:srgbClr val="000000"/>
              </a:solidFill>
              <a:ea typeface="ＭＳ Ｐゴシック" charset="0"/>
            </a:endParaRPr>
          </a:p>
        </p:txBody>
      </p:sp>
      <p:sp>
        <p:nvSpPr>
          <p:cNvPr id="26" name="TextBox 25"/>
          <p:cNvSpPr txBox="1"/>
          <p:nvPr/>
        </p:nvSpPr>
        <p:spPr>
          <a:xfrm>
            <a:off x="4048550" y="2147169"/>
            <a:ext cx="1805286" cy="430887"/>
          </a:xfrm>
          <a:prstGeom prst="rect">
            <a:avLst/>
          </a:prstGeom>
          <a:solidFill>
            <a:schemeClr val="accent3">
              <a:lumMod val="40000"/>
              <a:lumOff val="60000"/>
              <a:alpha val="50000"/>
            </a:schemeClr>
          </a:solidFill>
          <a:ln w="3175">
            <a:noFill/>
          </a:ln>
        </p:spPr>
        <p:txBody>
          <a:bodyPr wrap="square" rtlCol="0">
            <a:spAutoFit/>
          </a:bodyPr>
          <a:lstStyle/>
          <a:p>
            <a:pPr algn="ctr" defTabSz="457200" fontAlgn="base">
              <a:spcBef>
                <a:spcPct val="0"/>
              </a:spcBef>
              <a:spcAft>
                <a:spcPct val="0"/>
              </a:spcAft>
            </a:pPr>
            <a:r>
              <a:rPr lang="en-GB" sz="1100" dirty="0">
                <a:solidFill>
                  <a:srgbClr val="000000"/>
                </a:solidFill>
                <a:ea typeface="ＭＳ Ｐゴシック" charset="0"/>
              </a:rPr>
              <a:t>Better/more lighting</a:t>
            </a:r>
          </a:p>
          <a:p>
            <a:pPr algn="ctr" defTabSz="457200" fontAlgn="base">
              <a:spcBef>
                <a:spcPct val="0"/>
              </a:spcBef>
              <a:spcAft>
                <a:spcPct val="0"/>
              </a:spcAft>
            </a:pPr>
            <a:endParaRPr lang="en-GB" sz="1100" dirty="0">
              <a:solidFill>
                <a:srgbClr val="000000"/>
              </a:solidFill>
              <a:ea typeface="ＭＳ Ｐゴシック" charset="0"/>
            </a:endParaRPr>
          </a:p>
        </p:txBody>
      </p:sp>
      <p:sp>
        <p:nvSpPr>
          <p:cNvPr id="27" name="TextBox 26"/>
          <p:cNvSpPr txBox="1"/>
          <p:nvPr/>
        </p:nvSpPr>
        <p:spPr>
          <a:xfrm>
            <a:off x="992560" y="2147169"/>
            <a:ext cx="1713799" cy="430887"/>
          </a:xfrm>
          <a:prstGeom prst="rect">
            <a:avLst/>
          </a:prstGeom>
          <a:solidFill>
            <a:schemeClr val="bg1">
              <a:lumMod val="85000"/>
              <a:alpha val="50000"/>
            </a:schemeClr>
          </a:solidFill>
          <a:ln w="3175">
            <a:noFill/>
          </a:ln>
        </p:spPr>
        <p:txBody>
          <a:bodyPr wrap="square" rtlCol="0">
            <a:spAutoFit/>
          </a:bodyPr>
          <a:lstStyle/>
          <a:p>
            <a:pPr algn="ctr" defTabSz="457200" fontAlgn="ctr">
              <a:spcBef>
                <a:spcPct val="0"/>
              </a:spcBef>
              <a:spcAft>
                <a:spcPct val="0"/>
              </a:spcAft>
            </a:pPr>
            <a:r>
              <a:rPr lang="en-GB" sz="1100" dirty="0">
                <a:solidFill>
                  <a:srgbClr val="000000"/>
                </a:solidFill>
                <a:ea typeface="ＭＳ Ｐゴシック" charset="0"/>
              </a:rPr>
              <a:t>Lower speed limits</a:t>
            </a:r>
          </a:p>
          <a:p>
            <a:pPr algn="ctr" defTabSz="457200" fontAlgn="ctr">
              <a:spcBef>
                <a:spcPct val="0"/>
              </a:spcBef>
              <a:spcAft>
                <a:spcPct val="0"/>
              </a:spcAft>
            </a:pPr>
            <a:endParaRPr lang="en-GB" sz="1100" dirty="0">
              <a:solidFill>
                <a:srgbClr val="000000"/>
              </a:solidFill>
              <a:ea typeface="ＭＳ Ｐゴシック" charset="0"/>
            </a:endParaRPr>
          </a:p>
        </p:txBody>
      </p:sp>
      <p:sp>
        <p:nvSpPr>
          <p:cNvPr id="3" name="Rounded Rectangular Callout 2"/>
          <p:cNvSpPr/>
          <p:nvPr/>
        </p:nvSpPr>
        <p:spPr>
          <a:xfrm>
            <a:off x="750731" y="2770764"/>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solidFill>
              </a:rPr>
              <a:t>‘</a:t>
            </a:r>
            <a:r>
              <a:rPr lang="en-GB" sz="1050" b="1" i="1" dirty="0">
                <a:solidFill>
                  <a:prstClr val="black"/>
                </a:solidFill>
              </a:rPr>
              <a:t>Lower the speed limits for cars</a:t>
            </a:r>
            <a:r>
              <a:rPr lang="en-GB" sz="1050" i="1" dirty="0">
                <a:solidFill>
                  <a:prstClr val="black"/>
                </a:solidFill>
              </a:rPr>
              <a:t>. They drive much too fast in close proximity to pedestrians.’</a:t>
            </a:r>
          </a:p>
          <a:p>
            <a:pPr algn="ctr" defTabSz="457200" fontAlgn="base">
              <a:spcBef>
                <a:spcPct val="0"/>
              </a:spcBef>
              <a:spcAft>
                <a:spcPct val="0"/>
              </a:spcAft>
            </a:pPr>
            <a:r>
              <a:rPr lang="en-GB" sz="1050" dirty="0">
                <a:solidFill>
                  <a:prstClr val="black"/>
                </a:solidFill>
              </a:rPr>
              <a:t>(Cyclist)</a:t>
            </a:r>
          </a:p>
        </p:txBody>
      </p:sp>
      <p:sp>
        <p:nvSpPr>
          <p:cNvPr id="35" name="Rounded Rectangular Callout 34"/>
          <p:cNvSpPr/>
          <p:nvPr/>
        </p:nvSpPr>
        <p:spPr>
          <a:xfrm>
            <a:off x="733848" y="3918177"/>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solidFill>
              </a:rPr>
              <a:t>‘</a:t>
            </a:r>
            <a:r>
              <a:rPr lang="en-GB" sz="1050" b="1" i="1" dirty="0">
                <a:solidFill>
                  <a:prstClr val="black"/>
                </a:solidFill>
              </a:rPr>
              <a:t>Lower speed limits </a:t>
            </a:r>
            <a:r>
              <a:rPr lang="en-GB" sz="1050" i="1" dirty="0">
                <a:solidFill>
                  <a:prstClr val="black"/>
                </a:solidFill>
              </a:rPr>
              <a:t>which are monitored’</a:t>
            </a:r>
          </a:p>
          <a:p>
            <a:pPr algn="ctr" defTabSz="457200" fontAlgn="base">
              <a:spcBef>
                <a:spcPct val="0"/>
              </a:spcBef>
              <a:spcAft>
                <a:spcPct val="0"/>
              </a:spcAft>
            </a:pPr>
            <a:r>
              <a:rPr lang="en-GB" sz="1050" dirty="0">
                <a:solidFill>
                  <a:prstClr val="black"/>
                </a:solidFill>
              </a:rPr>
              <a:t>(Cyclist)</a:t>
            </a:r>
          </a:p>
        </p:txBody>
      </p:sp>
      <p:sp>
        <p:nvSpPr>
          <p:cNvPr id="36" name="Rounded Rectangular Callout 35"/>
          <p:cNvSpPr/>
          <p:nvPr/>
        </p:nvSpPr>
        <p:spPr>
          <a:xfrm>
            <a:off x="750731" y="5065590"/>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solidFill>
              </a:rPr>
              <a:t>‘</a:t>
            </a:r>
            <a:r>
              <a:rPr lang="en-GB" sz="1050" b="1" i="1" dirty="0">
                <a:solidFill>
                  <a:prstClr val="black"/>
                </a:solidFill>
              </a:rPr>
              <a:t>Caution signs and speed limitations </a:t>
            </a:r>
            <a:r>
              <a:rPr lang="en-GB" sz="1050" i="1" dirty="0">
                <a:solidFill>
                  <a:prstClr val="black"/>
                </a:solidFill>
              </a:rPr>
              <a:t>at crossing points on main roads as some are accident black spots causing accidents’</a:t>
            </a:r>
          </a:p>
          <a:p>
            <a:pPr algn="ctr" defTabSz="457200" fontAlgn="base">
              <a:spcBef>
                <a:spcPct val="0"/>
              </a:spcBef>
              <a:spcAft>
                <a:spcPct val="0"/>
              </a:spcAft>
            </a:pPr>
            <a:r>
              <a:rPr lang="en-GB" sz="1050" dirty="0">
                <a:solidFill>
                  <a:prstClr val="black"/>
                </a:solidFill>
              </a:rPr>
              <a:t>(Pedestrian)</a:t>
            </a:r>
          </a:p>
        </p:txBody>
      </p:sp>
      <p:sp>
        <p:nvSpPr>
          <p:cNvPr id="37" name="Rounded Rectangular Callout 36"/>
          <p:cNvSpPr/>
          <p:nvPr/>
        </p:nvSpPr>
        <p:spPr>
          <a:xfrm>
            <a:off x="3872880" y="2748537"/>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dirty="0">
                <a:solidFill>
                  <a:prstClr val="black"/>
                </a:solidFill>
              </a:rPr>
              <a:t>‘</a:t>
            </a:r>
            <a:r>
              <a:rPr lang="en-GB" sz="1050" b="1" i="1" dirty="0">
                <a:solidFill>
                  <a:prstClr val="black"/>
                </a:solidFill>
              </a:rPr>
              <a:t>More street lighting</a:t>
            </a:r>
            <a:r>
              <a:rPr lang="en-GB" sz="1050" i="1" dirty="0">
                <a:solidFill>
                  <a:prstClr val="black"/>
                </a:solidFill>
              </a:rPr>
              <a:t> where there is a great need for it to make cyclists and walkers look safe</a:t>
            </a:r>
            <a:r>
              <a:rPr lang="en-GB" sz="1050" dirty="0">
                <a:solidFill>
                  <a:prstClr val="black"/>
                </a:solidFill>
              </a:rPr>
              <a:t>’</a:t>
            </a:r>
          </a:p>
          <a:p>
            <a:pPr algn="ctr" defTabSz="457200" fontAlgn="base">
              <a:spcBef>
                <a:spcPct val="0"/>
              </a:spcBef>
              <a:spcAft>
                <a:spcPct val="0"/>
              </a:spcAft>
            </a:pPr>
            <a:r>
              <a:rPr lang="en-GB" sz="1050" dirty="0">
                <a:solidFill>
                  <a:prstClr val="black"/>
                </a:solidFill>
              </a:rPr>
              <a:t>(Pedestrian)</a:t>
            </a:r>
          </a:p>
        </p:txBody>
      </p:sp>
      <p:sp>
        <p:nvSpPr>
          <p:cNvPr id="38" name="Rounded Rectangular Callout 37"/>
          <p:cNvSpPr/>
          <p:nvPr/>
        </p:nvSpPr>
        <p:spPr>
          <a:xfrm>
            <a:off x="3872880" y="3918177"/>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solidFill>
              </a:rPr>
              <a:t>‘</a:t>
            </a:r>
            <a:r>
              <a:rPr lang="en-GB" sz="1050" b="1" i="1" dirty="0">
                <a:solidFill>
                  <a:prstClr val="black"/>
                </a:solidFill>
              </a:rPr>
              <a:t>Lighting</a:t>
            </a:r>
            <a:r>
              <a:rPr lang="en-GB" sz="1050" i="1" dirty="0">
                <a:solidFill>
                  <a:prstClr val="black"/>
                </a:solidFill>
              </a:rPr>
              <a:t> for when riding in the dark’</a:t>
            </a:r>
          </a:p>
          <a:p>
            <a:pPr algn="ctr" defTabSz="457200" fontAlgn="base">
              <a:spcBef>
                <a:spcPct val="0"/>
              </a:spcBef>
              <a:spcAft>
                <a:spcPct val="0"/>
              </a:spcAft>
            </a:pPr>
            <a:r>
              <a:rPr lang="en-GB" sz="1050" dirty="0">
                <a:solidFill>
                  <a:prstClr val="black"/>
                </a:solidFill>
              </a:rPr>
              <a:t>(Cyclist)</a:t>
            </a:r>
          </a:p>
        </p:txBody>
      </p:sp>
      <p:sp>
        <p:nvSpPr>
          <p:cNvPr id="39" name="Rounded Rectangular Callout 38"/>
          <p:cNvSpPr/>
          <p:nvPr/>
        </p:nvSpPr>
        <p:spPr>
          <a:xfrm>
            <a:off x="3872880" y="5055448"/>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solidFill>
              </a:rPr>
              <a:t>‘</a:t>
            </a:r>
            <a:r>
              <a:rPr lang="en-GB" sz="1050" b="1" i="1" dirty="0">
                <a:solidFill>
                  <a:prstClr val="black"/>
                </a:solidFill>
              </a:rPr>
              <a:t>Making sure the lights are working </a:t>
            </a:r>
            <a:r>
              <a:rPr lang="en-GB" sz="1050" i="1" dirty="0">
                <a:solidFill>
                  <a:prstClr val="black"/>
                </a:solidFill>
              </a:rPr>
              <a:t>and or changing bulbs if they are out.’</a:t>
            </a:r>
            <a:endParaRPr lang="en-GB" sz="1050" dirty="0">
              <a:solidFill>
                <a:prstClr val="black"/>
              </a:solidFill>
            </a:endParaRPr>
          </a:p>
          <a:p>
            <a:pPr algn="ctr" defTabSz="457200" fontAlgn="base">
              <a:spcBef>
                <a:spcPct val="0"/>
              </a:spcBef>
              <a:spcAft>
                <a:spcPct val="0"/>
              </a:spcAft>
            </a:pPr>
            <a:r>
              <a:rPr lang="en-GB" sz="1050" dirty="0">
                <a:solidFill>
                  <a:prstClr val="black"/>
                </a:solidFill>
              </a:rPr>
              <a:t>(Pedestrian)</a:t>
            </a:r>
          </a:p>
        </p:txBody>
      </p:sp>
      <p:sp>
        <p:nvSpPr>
          <p:cNvPr id="40" name="Rounded Rectangular Callout 39"/>
          <p:cNvSpPr/>
          <p:nvPr/>
        </p:nvSpPr>
        <p:spPr>
          <a:xfrm>
            <a:off x="6825208" y="2770764"/>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solidFill>
              </a:rPr>
              <a:t>‘</a:t>
            </a:r>
            <a:r>
              <a:rPr lang="en-GB" sz="1050" b="1" i="1" dirty="0">
                <a:solidFill>
                  <a:prstClr val="black"/>
                </a:solidFill>
              </a:rPr>
              <a:t>Better signage </a:t>
            </a:r>
            <a:r>
              <a:rPr lang="en-GB" sz="1050" i="1" dirty="0">
                <a:solidFill>
                  <a:prstClr val="black"/>
                </a:solidFill>
              </a:rPr>
              <a:t>to warn drivers of cyclists and pedestrians’</a:t>
            </a:r>
          </a:p>
          <a:p>
            <a:pPr algn="ctr" defTabSz="457200" fontAlgn="base">
              <a:spcBef>
                <a:spcPct val="0"/>
              </a:spcBef>
              <a:spcAft>
                <a:spcPct val="0"/>
              </a:spcAft>
            </a:pPr>
            <a:r>
              <a:rPr lang="en-GB" sz="1050" dirty="0">
                <a:solidFill>
                  <a:prstClr val="black"/>
                </a:solidFill>
              </a:rPr>
              <a:t>(Cyclist)</a:t>
            </a:r>
          </a:p>
        </p:txBody>
      </p:sp>
      <p:sp>
        <p:nvSpPr>
          <p:cNvPr id="42" name="Rounded Rectangular Callout 41"/>
          <p:cNvSpPr/>
          <p:nvPr/>
        </p:nvSpPr>
        <p:spPr>
          <a:xfrm>
            <a:off x="6825208" y="3928713"/>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dirty="0">
                <a:solidFill>
                  <a:prstClr val="black"/>
                </a:solidFill>
              </a:rPr>
              <a:t>‘</a:t>
            </a:r>
            <a:r>
              <a:rPr lang="en-GB" sz="1050" b="1" dirty="0">
                <a:solidFill>
                  <a:prstClr val="black"/>
                </a:solidFill>
              </a:rPr>
              <a:t>More signage </a:t>
            </a:r>
            <a:r>
              <a:rPr lang="en-GB" sz="1050" dirty="0">
                <a:solidFill>
                  <a:prstClr val="black"/>
                </a:solidFill>
              </a:rPr>
              <a:t>further down the road so they know pedestrians are crossing and </a:t>
            </a:r>
            <a:r>
              <a:rPr lang="en-GB" sz="1050" b="1" dirty="0">
                <a:solidFill>
                  <a:prstClr val="black"/>
                </a:solidFill>
              </a:rPr>
              <a:t>are able to slow in time</a:t>
            </a:r>
            <a:r>
              <a:rPr lang="en-GB" sz="1050" dirty="0">
                <a:solidFill>
                  <a:prstClr val="black"/>
                </a:solidFill>
              </a:rPr>
              <a:t>.’</a:t>
            </a:r>
          </a:p>
          <a:p>
            <a:pPr algn="ctr" defTabSz="457200" fontAlgn="base">
              <a:spcBef>
                <a:spcPct val="0"/>
              </a:spcBef>
              <a:spcAft>
                <a:spcPct val="0"/>
              </a:spcAft>
            </a:pPr>
            <a:r>
              <a:rPr lang="en-GB" sz="1050" dirty="0">
                <a:solidFill>
                  <a:prstClr val="black"/>
                </a:solidFill>
              </a:rPr>
              <a:t>(Pedestrian)</a:t>
            </a:r>
          </a:p>
        </p:txBody>
      </p:sp>
      <p:sp>
        <p:nvSpPr>
          <p:cNvPr id="43" name="Rounded Rectangular Callout 42"/>
          <p:cNvSpPr/>
          <p:nvPr/>
        </p:nvSpPr>
        <p:spPr>
          <a:xfrm>
            <a:off x="6793932" y="5085911"/>
            <a:ext cx="2231222" cy="864096"/>
          </a:xfrm>
          <a:prstGeom prst="wedgeRoundRectCallout">
            <a:avLst>
              <a:gd name="adj1" fmla="val -32341"/>
              <a:gd name="adj2" fmla="val 65877"/>
              <a:gd name="adj3" fmla="val 16667"/>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1050" i="1" dirty="0">
                <a:solidFill>
                  <a:prstClr val="black"/>
                </a:solidFill>
              </a:rPr>
              <a:t>‘</a:t>
            </a:r>
            <a:r>
              <a:rPr lang="en-GB" sz="1050" b="1" i="1" dirty="0">
                <a:solidFill>
                  <a:prstClr val="black"/>
                </a:solidFill>
              </a:rPr>
              <a:t>Signage for cars to slow down at junctions</a:t>
            </a:r>
            <a:r>
              <a:rPr lang="en-GB" sz="1050" i="1" dirty="0">
                <a:solidFill>
                  <a:prstClr val="black"/>
                </a:solidFill>
              </a:rPr>
              <a:t>, especially where two roads with cycle lanes meet and cyclists may be crossing lanes’</a:t>
            </a:r>
            <a:endParaRPr lang="en-GB" sz="1050" b="1" i="1" dirty="0">
              <a:solidFill>
                <a:prstClr val="black"/>
              </a:solidFill>
            </a:endParaRPr>
          </a:p>
          <a:p>
            <a:pPr algn="ctr" defTabSz="457200" fontAlgn="base">
              <a:spcBef>
                <a:spcPct val="0"/>
              </a:spcBef>
              <a:spcAft>
                <a:spcPct val="0"/>
              </a:spcAft>
            </a:pPr>
            <a:r>
              <a:rPr lang="en-GB" sz="1050" dirty="0">
                <a:solidFill>
                  <a:prstClr val="black"/>
                </a:solidFill>
              </a:rPr>
              <a:t>(Pedestrian)</a:t>
            </a:r>
          </a:p>
        </p:txBody>
      </p:sp>
    </p:spTree>
    <p:extLst>
      <p:ext uri="{BB962C8B-B14F-4D97-AF65-F5344CB8AC3E}">
        <p14:creationId xmlns:p14="http://schemas.microsoft.com/office/powerpoint/2010/main" val="1728502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43981" y="2129659"/>
            <a:ext cx="3903260" cy="29479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661026" y="2129659"/>
            <a:ext cx="3903260" cy="29479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514561" y="526328"/>
            <a:ext cx="8781839" cy="523220"/>
          </a:xfrm>
        </p:spPr>
        <p:txBody>
          <a:bodyPr/>
          <a:lstStyle/>
          <a:p>
            <a:r>
              <a:rPr lang="en-GB" sz="1400" dirty="0">
                <a:solidFill>
                  <a:schemeClr val="tx1"/>
                </a:solidFill>
              </a:rPr>
              <a:t>Respondents mentioned their satisfaction with the roads being clean and tidy, and trees being well trimmed providing good visibility </a:t>
            </a:r>
          </a:p>
        </p:txBody>
      </p:sp>
      <p:sp>
        <p:nvSpPr>
          <p:cNvPr id="4" name="Slide Number Placeholder 3"/>
          <p:cNvSpPr>
            <a:spLocks noGrp="1"/>
          </p:cNvSpPr>
          <p:nvPr>
            <p:ph type="sldNum" sz="quarter" idx="12"/>
          </p:nvPr>
        </p:nvSpPr>
        <p:spPr/>
        <p:txBody>
          <a:bodyPr/>
          <a:lstStyle/>
          <a:p>
            <a:pPr>
              <a:defRPr/>
            </a:pPr>
            <a:r>
              <a:rPr lang="en-US" dirty="0">
                <a:solidFill>
                  <a:prstClr val="black"/>
                </a:solidFill>
              </a:rPr>
              <a:t> </a:t>
            </a:r>
            <a:fld id="{BD20552D-18B6-A441-8202-5F2D508A09D2}" type="slidenum">
              <a:rPr lang="en-US" smtClean="0">
                <a:solidFill>
                  <a:prstClr val="black"/>
                </a:solidFill>
              </a:rPr>
              <a:pPr>
                <a:defRPr/>
              </a:pPr>
              <a:t>35</a:t>
            </a:fld>
            <a:endParaRPr lang="en-US" dirty="0">
              <a:solidFill>
                <a:prstClr val="black"/>
              </a:solidFill>
            </a:endParaRPr>
          </a:p>
        </p:txBody>
      </p:sp>
      <p:pic>
        <p:nvPicPr>
          <p:cNvPr id="5" name="DD493D7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6342" y="2411578"/>
            <a:ext cx="3178772" cy="2384079"/>
          </a:xfrm>
          <a:prstGeom prst="rect">
            <a:avLst/>
          </a:prstGeom>
        </p:spPr>
      </p:pic>
      <p:pic>
        <p:nvPicPr>
          <p:cNvPr id="6" name="53AAB1E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06225" y="2411578"/>
            <a:ext cx="3178772" cy="2384079"/>
          </a:xfrm>
          <a:prstGeom prst="rect">
            <a:avLst/>
          </a:prstGeom>
        </p:spPr>
      </p:pic>
    </p:spTree>
    <p:extLst>
      <p:ext uri="{BB962C8B-B14F-4D97-AF65-F5344CB8AC3E}">
        <p14:creationId xmlns:p14="http://schemas.microsoft.com/office/powerpoint/2010/main" val="821408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1212">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lstStyle/>
          <a:p>
            <a:pPr lvl="0"/>
            <a:r>
              <a:rPr lang="en-GB"/>
              <a:t>Transport Focus</a:t>
            </a:r>
          </a:p>
        </p:txBody>
      </p:sp>
      <p:sp>
        <p:nvSpPr>
          <p:cNvPr id="3" name="Text Placeholder 5"/>
          <p:cNvSpPr txBox="1">
            <a:spLocks noGrp="1"/>
          </p:cNvSpPr>
          <p:nvPr>
            <p:ph type="body" idx="4294967295"/>
          </p:nvPr>
        </p:nvSpPr>
        <p:spPr>
          <a:xfrm>
            <a:off x="535664" y="1449799"/>
            <a:ext cx="8913132" cy="1369606"/>
          </a:xfrm>
        </p:spPr>
        <p:txBody>
          <a:bodyPr lIns="0" rIns="0" anchor="b">
            <a:spAutoFit/>
          </a:bodyPr>
          <a:lstStyle/>
          <a:p>
            <a:pPr marL="71999" lvl="0">
              <a:spcBef>
                <a:spcPts val="1200"/>
              </a:spcBef>
            </a:pPr>
            <a:r>
              <a:rPr lang="en-GB" sz="3400">
                <a:solidFill>
                  <a:srgbClr val="FFFFFF"/>
                </a:solidFill>
                <a:latin typeface="Georgia"/>
              </a:rPr>
              <a:t>Qualitative Research – West Midlands </a:t>
            </a:r>
          </a:p>
          <a:p>
            <a:pPr marL="71999" lvl="0">
              <a:spcBef>
                <a:spcPts val="1200"/>
              </a:spcBef>
            </a:pPr>
            <a:r>
              <a:rPr lang="en-GB" sz="3400">
                <a:solidFill>
                  <a:srgbClr val="FFFFFF"/>
                </a:solidFill>
                <a:latin typeface="Georgia"/>
              </a:rPr>
              <a:t>(Area 9)</a:t>
            </a:r>
          </a:p>
        </p:txBody>
      </p:sp>
      <p:pic>
        <p:nvPicPr>
          <p:cNvPr id="4" name="Picture 6" descr="Related image"/>
          <p:cNvPicPr>
            <a:picLocks noChangeAspect="1"/>
          </p:cNvPicPr>
          <p:nvPr/>
        </p:nvPicPr>
        <p:blipFill>
          <a:blip r:embed="rId2"/>
          <a:srcRect/>
          <a:stretch>
            <a:fillRect/>
          </a:stretch>
        </p:blipFill>
        <p:spPr>
          <a:xfrm>
            <a:off x="7833317" y="5982946"/>
            <a:ext cx="1872206" cy="680953"/>
          </a:xfrm>
          <a:prstGeom prst="rect">
            <a:avLst/>
          </a:prstGeom>
          <a:noFill/>
          <a:ln cap="flat">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436" y="1472085"/>
            <a:ext cx="59436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solidFill>
                  <a:schemeClr val="tx1">
                    <a:lumMod val="75000"/>
                    <a:lumOff val="25000"/>
                  </a:schemeClr>
                </a:solidFill>
              </a:rPr>
              <a:t>Qualitative Case Studies for the West Midlands (Area 9)</a:t>
            </a:r>
            <a:endParaRPr lang="en-GB" dirty="0"/>
          </a:p>
        </p:txBody>
      </p:sp>
      <p:sp>
        <p:nvSpPr>
          <p:cNvPr id="4" name="Slide Number Placeholder 3"/>
          <p:cNvSpPr>
            <a:spLocks noGrp="1"/>
          </p:cNvSpPr>
          <p:nvPr>
            <p:ph type="sldNum" sz="quarter" idx="4294967295"/>
          </p:nvPr>
        </p:nvSpPr>
        <p:spPr>
          <a:xfrm>
            <a:off x="9296400" y="6403347"/>
            <a:ext cx="942975" cy="259123"/>
          </a:xfrm>
          <a:prstGeom prst="rect">
            <a:avLst/>
          </a:prstGeom>
        </p:spPr>
        <p:txBody>
          <a:bodyPr/>
          <a:lstStyle/>
          <a:p>
            <a:pPr>
              <a:defRPr/>
            </a:pPr>
            <a:r>
              <a:rPr lang="en-US" dirty="0"/>
              <a:t> </a:t>
            </a:r>
            <a:fld id="{BD20552D-18B6-A441-8202-5F2D508A09D2}" type="slidenum">
              <a:rPr lang="en-US" sz="1000" smtClean="0"/>
              <a:pPr>
                <a:defRPr/>
              </a:pPr>
              <a:t>37</a:t>
            </a:fld>
            <a:endParaRPr lang="en-US" dirty="0"/>
          </a:p>
        </p:txBody>
      </p:sp>
      <p:sp>
        <p:nvSpPr>
          <p:cNvPr id="10" name="Oval 9"/>
          <p:cNvSpPr/>
          <p:nvPr/>
        </p:nvSpPr>
        <p:spPr>
          <a:xfrm rot="17095144">
            <a:off x="3576267" y="1949238"/>
            <a:ext cx="616718" cy="1935742"/>
          </a:xfrm>
          <a:prstGeom prst="ellipse">
            <a:avLst/>
          </a:prstGeom>
          <a:noFill/>
          <a:ln>
            <a:solidFill>
              <a:srgbClr val="236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flipH="1">
            <a:off x="4129482" y="2302344"/>
            <a:ext cx="3869112" cy="305416"/>
          </a:xfrm>
          <a:prstGeom prst="straightConnector1">
            <a:avLst/>
          </a:prstGeom>
          <a:ln w="9525">
            <a:solidFill>
              <a:srgbClr val="236279"/>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rot="17095144">
            <a:off x="5790012" y="2478785"/>
            <a:ext cx="514851" cy="1278472"/>
          </a:xfrm>
          <a:prstGeom prst="ellipse">
            <a:avLst/>
          </a:prstGeom>
          <a:noFill/>
          <a:ln>
            <a:solidFill>
              <a:srgbClr val="236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p:cNvCxnSpPr/>
          <p:nvPr/>
        </p:nvCxnSpPr>
        <p:spPr>
          <a:xfrm flipH="1">
            <a:off x="6352674" y="2302344"/>
            <a:ext cx="1645920" cy="614765"/>
          </a:xfrm>
          <a:prstGeom prst="straightConnector1">
            <a:avLst/>
          </a:prstGeom>
          <a:ln w="9525">
            <a:solidFill>
              <a:srgbClr val="236279"/>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998594" y="2181479"/>
            <a:ext cx="1540042" cy="954107"/>
          </a:xfrm>
          <a:prstGeom prst="rect">
            <a:avLst/>
          </a:prstGeom>
        </p:spPr>
        <p:txBody>
          <a:bodyPr wrap="square">
            <a:spAutoFit/>
          </a:bodyPr>
          <a:lstStyle/>
          <a:p>
            <a:pPr lvl="0">
              <a:buClr>
                <a:prstClr val="black"/>
              </a:buClr>
            </a:pPr>
            <a:r>
              <a:rPr lang="en-GB" sz="1400" dirty="0">
                <a:solidFill>
                  <a:srgbClr val="4B2939"/>
                </a:solidFill>
              </a:rPr>
              <a:t>Spoke to Cyclists, </a:t>
            </a:r>
          </a:p>
          <a:p>
            <a:pPr lvl="0">
              <a:buClr>
                <a:prstClr val="black"/>
              </a:buClr>
            </a:pPr>
            <a:r>
              <a:rPr lang="en-GB" sz="1400" dirty="0">
                <a:solidFill>
                  <a:srgbClr val="4B2939"/>
                </a:solidFill>
              </a:rPr>
              <a:t>Pedestrians </a:t>
            </a:r>
          </a:p>
          <a:p>
            <a:pPr lvl="0">
              <a:buClr>
                <a:prstClr val="black"/>
              </a:buClr>
            </a:pPr>
            <a:r>
              <a:rPr lang="en-GB" sz="1400" dirty="0">
                <a:solidFill>
                  <a:srgbClr val="4B2939"/>
                </a:solidFill>
              </a:rPr>
              <a:t>and Equestrians </a:t>
            </a:r>
          </a:p>
          <a:p>
            <a:pPr lvl="0">
              <a:buClr>
                <a:prstClr val="black"/>
              </a:buClr>
            </a:pPr>
            <a:r>
              <a:rPr lang="en-GB" sz="1400" dirty="0">
                <a:solidFill>
                  <a:srgbClr val="4B2939"/>
                </a:solidFill>
              </a:rPr>
              <a:t>in these areas</a:t>
            </a:r>
          </a:p>
        </p:txBody>
      </p:sp>
    </p:spTree>
    <p:extLst>
      <p:ext uri="{BB962C8B-B14F-4D97-AF65-F5344CB8AC3E}">
        <p14:creationId xmlns:p14="http://schemas.microsoft.com/office/powerpoint/2010/main" val="3753960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498625" y="6393612"/>
            <a:ext cx="3988274" cy="222372"/>
          </a:xfrm>
        </p:spPr>
        <p:txBody>
          <a:bodyPr/>
          <a:lstStyle/>
          <a:p>
            <a:pPr lvl="0">
              <a:lnSpc>
                <a:spcPct val="80000"/>
              </a:lnSpc>
            </a:pPr>
            <a:r>
              <a:rPr lang="en-GB" sz="1000"/>
              <a:t>Qualitative Case studies</a:t>
            </a:r>
          </a:p>
        </p:txBody>
      </p:sp>
      <p:sp>
        <p:nvSpPr>
          <p:cNvPr id="3" name="Title 2"/>
          <p:cNvSpPr txBox="1">
            <a:spLocks noGrp="1"/>
          </p:cNvSpPr>
          <p:nvPr>
            <p:ph type="title"/>
          </p:nvPr>
        </p:nvSpPr>
        <p:spPr>
          <a:xfrm>
            <a:off x="523978" y="1737124"/>
            <a:ext cx="3905036" cy="615553"/>
          </a:xfrm>
        </p:spPr>
        <p:txBody>
          <a:bodyPr/>
          <a:lstStyle/>
          <a:p>
            <a:pPr lvl="0"/>
            <a:r>
              <a:rPr lang="en-GB" sz="3400" dirty="0"/>
              <a:t>Area 9</a:t>
            </a:r>
          </a:p>
        </p:txBody>
      </p:sp>
      <p:sp>
        <p:nvSpPr>
          <p:cNvPr id="4" name="Text Placeholder 3"/>
          <p:cNvSpPr txBox="1">
            <a:spLocks noGrp="1"/>
          </p:cNvSpPr>
          <p:nvPr>
            <p:ph type="body" idx="4294967295"/>
          </p:nvPr>
        </p:nvSpPr>
        <p:spPr>
          <a:xfrm>
            <a:off x="5486400" y="1828800"/>
            <a:ext cx="3922145" cy="4047225"/>
          </a:xfrm>
        </p:spPr>
        <p:txBody>
          <a:bodyPr>
            <a:normAutofit/>
          </a:bodyPr>
          <a:lstStyle/>
          <a:p>
            <a:pPr lvl="0"/>
            <a:r>
              <a:rPr lang="en-GB" sz="2800" dirty="0">
                <a:solidFill>
                  <a:schemeClr val="tx2"/>
                </a:solidFill>
                <a:latin typeface="Georgia"/>
                <a:cs typeface="Georgia"/>
              </a:rPr>
              <a:t>Cyclists, Pedestrians and Equestrians </a:t>
            </a:r>
          </a:p>
        </p:txBody>
      </p:sp>
    </p:spTree>
    <p:extLst>
      <p:ext uri="{BB962C8B-B14F-4D97-AF65-F5344CB8AC3E}">
        <p14:creationId xmlns:p14="http://schemas.microsoft.com/office/powerpoint/2010/main" val="3461582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a:stretch>
            <a:fillRect/>
          </a:stretch>
        </p:blipFill>
        <p:spPr>
          <a:xfrm>
            <a:off x="5592616" y="1670691"/>
            <a:ext cx="4037825" cy="4043074"/>
          </a:xfrm>
          <a:prstGeom prst="rect">
            <a:avLst/>
          </a:prstGeom>
          <a:noFill/>
          <a:ln cap="flat">
            <a:noFill/>
          </a:ln>
        </p:spPr>
      </p:pic>
      <p:grpSp>
        <p:nvGrpSpPr>
          <p:cNvPr id="3" name="Group 7"/>
          <p:cNvGrpSpPr/>
          <p:nvPr/>
        </p:nvGrpSpPr>
        <p:grpSpPr>
          <a:xfrm>
            <a:off x="5635794" y="1797490"/>
            <a:ext cx="1339907" cy="699617"/>
            <a:chOff x="5635794" y="1797490"/>
            <a:chExt cx="1339907" cy="699617"/>
          </a:xfrm>
        </p:grpSpPr>
        <p:sp>
          <p:nvSpPr>
            <p:cNvPr id="4" name="Rectangle 8"/>
            <p:cNvSpPr/>
            <p:nvPr/>
          </p:nvSpPr>
          <p:spPr>
            <a:xfrm>
              <a:off x="5674290" y="1805181"/>
              <a:ext cx="895151" cy="673766"/>
            </a:xfrm>
            <a:prstGeom prst="rect">
              <a:avLst/>
            </a:prstGeom>
            <a:solidFill>
              <a:srgbClr val="FFFFFF"/>
            </a:solidFill>
            <a:ln w="12701" cap="flat">
              <a:solidFill>
                <a:srgbClr val="41719C"/>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kern="0">
                <a:solidFill>
                  <a:srgbClr val="FFFFFF"/>
                </a:solidFill>
              </a:endParaRPr>
            </a:p>
          </p:txBody>
        </p:sp>
        <p:sp>
          <p:nvSpPr>
            <p:cNvPr id="5" name="TextBox 9"/>
            <p:cNvSpPr txBox="1"/>
            <p:nvPr/>
          </p:nvSpPr>
          <p:spPr>
            <a:xfrm>
              <a:off x="5888050" y="1797490"/>
              <a:ext cx="1087651" cy="26160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100" b="1" kern="0">
                  <a:solidFill>
                    <a:srgbClr val="000000"/>
                  </a:solidFill>
                  <a:latin typeface="Arial" pitchFamily="34"/>
                  <a:cs typeface="Arial" pitchFamily="34"/>
                </a:rPr>
                <a:t>Area 9 </a:t>
              </a:r>
            </a:p>
          </p:txBody>
        </p:sp>
        <p:grpSp>
          <p:nvGrpSpPr>
            <p:cNvPr id="6" name="Group 10"/>
            <p:cNvGrpSpPr/>
            <p:nvPr/>
          </p:nvGrpSpPr>
          <p:grpSpPr>
            <a:xfrm>
              <a:off x="5693539" y="1805181"/>
              <a:ext cx="245443" cy="261609"/>
              <a:chOff x="5693539" y="1805181"/>
              <a:chExt cx="245443" cy="261609"/>
            </a:xfrm>
          </p:grpSpPr>
          <p:sp>
            <p:nvSpPr>
              <p:cNvPr id="7" name="Oval 12"/>
              <p:cNvSpPr/>
              <p:nvPr/>
            </p:nvSpPr>
            <p:spPr>
              <a:xfrm>
                <a:off x="5710391" y="1830116"/>
                <a:ext cx="211756" cy="2117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4037E"/>
              </a:solidFill>
              <a:ln w="12701" cap="flat">
                <a:solidFill>
                  <a:srgbClr val="E4037E"/>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kern="0">
                  <a:solidFill>
                    <a:srgbClr val="FFFFFF"/>
                  </a:solidFill>
                </a:endParaRPr>
              </a:p>
            </p:txBody>
          </p:sp>
          <p:sp>
            <p:nvSpPr>
              <p:cNvPr id="8" name="TextBox 13"/>
              <p:cNvSpPr txBox="1"/>
              <p:nvPr/>
            </p:nvSpPr>
            <p:spPr>
              <a:xfrm>
                <a:off x="5693539" y="1805181"/>
                <a:ext cx="245443" cy="26160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100" b="1" kern="0">
                    <a:solidFill>
                      <a:srgbClr val="FFFFFF"/>
                    </a:solidFill>
                    <a:latin typeface="Arial" pitchFamily="34"/>
                    <a:cs typeface="Arial" pitchFamily="34"/>
                  </a:rPr>
                  <a:t>9</a:t>
                </a:r>
                <a:endParaRPr lang="en-GB" b="1" kern="0">
                  <a:solidFill>
                    <a:srgbClr val="FFFFFF"/>
                  </a:solidFill>
                  <a:latin typeface="Arial" pitchFamily="34"/>
                  <a:cs typeface="Arial" pitchFamily="34"/>
                </a:endParaRPr>
              </a:p>
            </p:txBody>
          </p:sp>
        </p:grpSp>
        <p:sp>
          <p:nvSpPr>
            <p:cNvPr id="9" name="TextBox 11"/>
            <p:cNvSpPr txBox="1"/>
            <p:nvPr/>
          </p:nvSpPr>
          <p:spPr>
            <a:xfrm>
              <a:off x="5635794" y="2035445"/>
              <a:ext cx="933648" cy="46166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600" kern="0">
                  <a:solidFill>
                    <a:srgbClr val="000000"/>
                  </a:solidFill>
                  <a:latin typeface="Arial" pitchFamily="34"/>
                  <a:cs typeface="Arial" pitchFamily="34"/>
                </a:rPr>
                <a:t>Gloucs,Shrops, Staffs Warks, West Midlands, Worcester, Herefordshire </a:t>
              </a:r>
            </a:p>
          </p:txBody>
        </p:sp>
      </p:grpSp>
      <p:sp>
        <p:nvSpPr>
          <p:cNvPr id="10" name="Title 3"/>
          <p:cNvSpPr txBox="1">
            <a:spLocks noGrp="1"/>
          </p:cNvSpPr>
          <p:nvPr>
            <p:ph type="title"/>
          </p:nvPr>
        </p:nvSpPr>
        <p:spPr>
          <a:xfrm>
            <a:off x="514560" y="-53711"/>
            <a:ext cx="9609008" cy="1015660"/>
          </a:xfrm>
        </p:spPr>
        <p:txBody>
          <a:bodyPr/>
          <a:lstStyle/>
          <a:p>
            <a:pPr lvl="0"/>
            <a:r>
              <a:rPr lang="en-GB">
                <a:solidFill>
                  <a:srgbClr val="404040"/>
                </a:solidFill>
              </a:rPr>
              <a:t>Personal safety is the key concern for all audiences in this area. Recommended improvements include increased cycle paths, pedestrian crossings and bridal paths </a:t>
            </a:r>
          </a:p>
        </p:txBody>
      </p:sp>
      <p:sp>
        <p:nvSpPr>
          <p:cNvPr id="11" name="TextBox 15"/>
          <p:cNvSpPr txBox="1"/>
          <p:nvPr/>
        </p:nvSpPr>
        <p:spPr>
          <a:xfrm>
            <a:off x="514560" y="1403786"/>
            <a:ext cx="5078056" cy="2523771"/>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400" kern="0">
                <a:solidFill>
                  <a:srgbClr val="000000"/>
                </a:solidFill>
              </a:rPr>
              <a:t>Area 9 is a predominantly rural area with high volumes of traffic using both the M54 and A5 roads</a:t>
            </a:r>
          </a:p>
          <a:p>
            <a:pPr>
              <a:defRPr sz="1800" b="0" i="0" u="none" strike="noStrike" kern="0" cap="none" spc="0" baseline="0">
                <a:solidFill>
                  <a:srgbClr val="000000"/>
                </a:solidFill>
                <a:uFillTx/>
              </a:defRPr>
            </a:pPr>
            <a:endParaRPr lang="en-GB" sz="1400" kern="0">
              <a:solidFill>
                <a:srgbClr val="000000"/>
              </a:solidFill>
            </a:endParaRPr>
          </a:p>
          <a:p>
            <a:pPr>
              <a:defRPr sz="1800" b="0" i="0" u="none" strike="noStrike" kern="0" cap="none" spc="0" baseline="0">
                <a:solidFill>
                  <a:srgbClr val="000000"/>
                </a:solidFill>
                <a:uFillTx/>
              </a:defRPr>
            </a:pPr>
            <a:r>
              <a:rPr lang="en-GB" sz="1400" kern="0">
                <a:solidFill>
                  <a:srgbClr val="000000"/>
                </a:solidFill>
              </a:rPr>
              <a:t>There is a high proportion of equestrians in the West near the M54 due to the close proximity of several neighbouring stables in the area</a:t>
            </a:r>
          </a:p>
          <a:p>
            <a:pPr>
              <a:defRPr sz="1800" b="0" i="0" u="none" strike="noStrike" kern="0" cap="none" spc="0" baseline="0">
                <a:solidFill>
                  <a:srgbClr val="000000"/>
                </a:solidFill>
                <a:uFillTx/>
              </a:defRPr>
            </a:pPr>
            <a:endParaRPr lang="en-GB" sz="1400" kern="0">
              <a:solidFill>
                <a:srgbClr val="000000"/>
              </a:solidFill>
            </a:endParaRPr>
          </a:p>
          <a:p>
            <a:pPr>
              <a:defRPr sz="1800" b="0" i="0" u="none" strike="noStrike" kern="0" cap="none" spc="0" baseline="0">
                <a:solidFill>
                  <a:srgbClr val="000000"/>
                </a:solidFill>
                <a:uFillTx/>
              </a:defRPr>
            </a:pPr>
            <a:r>
              <a:rPr lang="en-GB" sz="1400" kern="0">
                <a:solidFill>
                  <a:srgbClr val="000000"/>
                </a:solidFill>
              </a:rPr>
              <a:t>Whereas in the North East the A5 is used predominantly by cyclists and pedestrians who are accessing the nearby Chasewater Park and Cannock retail parks </a:t>
            </a:r>
          </a:p>
          <a:p>
            <a:pPr>
              <a:defRPr sz="1800" b="0" i="0" u="none" strike="noStrike" kern="0" cap="none" spc="0" baseline="0">
                <a:solidFill>
                  <a:srgbClr val="000000"/>
                </a:solidFill>
                <a:uFillTx/>
              </a:defRPr>
            </a:pPr>
            <a:endParaRPr lang="en-GB" kern="0">
              <a:solidFill>
                <a:srgbClr val="000000"/>
              </a:solidFill>
            </a:endParaRPr>
          </a:p>
        </p:txBody>
      </p:sp>
      <p:pic>
        <p:nvPicPr>
          <p:cNvPr id="12" name="Picture 56"/>
          <p:cNvPicPr>
            <a:picLocks noChangeAspect="1"/>
          </p:cNvPicPr>
          <p:nvPr/>
        </p:nvPicPr>
        <p:blipFill>
          <a:blip r:embed="rId3"/>
          <a:stretch>
            <a:fillRect/>
          </a:stretch>
        </p:blipFill>
        <p:spPr>
          <a:xfrm>
            <a:off x="444590" y="5561655"/>
            <a:ext cx="537603" cy="535454"/>
          </a:xfrm>
          <a:prstGeom prst="rect">
            <a:avLst/>
          </a:prstGeom>
          <a:noFill/>
          <a:ln cap="flat">
            <a:noFill/>
          </a:ln>
        </p:spPr>
      </p:pic>
      <p:pic>
        <p:nvPicPr>
          <p:cNvPr id="13" name="Picture 53"/>
          <p:cNvPicPr>
            <a:picLocks noChangeAspect="1"/>
          </p:cNvPicPr>
          <p:nvPr/>
        </p:nvPicPr>
        <p:blipFill>
          <a:blip r:embed="rId4"/>
          <a:stretch>
            <a:fillRect/>
          </a:stretch>
        </p:blipFill>
        <p:spPr>
          <a:xfrm>
            <a:off x="444590" y="4763767"/>
            <a:ext cx="598154" cy="598154"/>
          </a:xfrm>
          <a:prstGeom prst="rect">
            <a:avLst/>
          </a:prstGeom>
          <a:noFill/>
          <a:ln cap="flat">
            <a:noFill/>
          </a:ln>
        </p:spPr>
      </p:pic>
      <p:pic>
        <p:nvPicPr>
          <p:cNvPr id="14" name="Picture 59"/>
          <p:cNvPicPr>
            <a:picLocks noChangeAspect="1"/>
          </p:cNvPicPr>
          <p:nvPr/>
        </p:nvPicPr>
        <p:blipFill>
          <a:blip r:embed="rId5"/>
          <a:stretch>
            <a:fillRect/>
          </a:stretch>
        </p:blipFill>
        <p:spPr>
          <a:xfrm>
            <a:off x="447617" y="3988247"/>
            <a:ext cx="575779" cy="575779"/>
          </a:xfrm>
          <a:prstGeom prst="rect">
            <a:avLst/>
          </a:prstGeom>
          <a:noFill/>
          <a:ln cap="flat">
            <a:noFill/>
          </a:ln>
        </p:spPr>
      </p:pic>
      <p:sp>
        <p:nvSpPr>
          <p:cNvPr id="15" name="TextBox 19"/>
          <p:cNvSpPr txBox="1"/>
          <p:nvPr/>
        </p:nvSpPr>
        <p:spPr>
          <a:xfrm>
            <a:off x="1090339" y="4056616"/>
            <a:ext cx="3712665" cy="64633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200" kern="0">
                <a:solidFill>
                  <a:srgbClr val="000000"/>
                </a:solidFill>
              </a:rPr>
              <a:t>Dedicated cycle paths create a safe and secure way for cyclists to access the area, which has motorists travelling very high speeds on the A5 and M54</a:t>
            </a:r>
          </a:p>
        </p:txBody>
      </p:sp>
      <p:sp>
        <p:nvSpPr>
          <p:cNvPr id="16" name="TextBox 20"/>
          <p:cNvSpPr txBox="1"/>
          <p:nvPr/>
        </p:nvSpPr>
        <p:spPr>
          <a:xfrm>
            <a:off x="1090339" y="4832009"/>
            <a:ext cx="3808924" cy="461662"/>
          </a:xfrm>
          <a:prstGeom prst="rect">
            <a:avLst/>
          </a:prstGeom>
          <a:noFill/>
          <a:ln cap="flat">
            <a:noFill/>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US" sz="1200" kern="0">
                <a:solidFill>
                  <a:srgbClr val="000000"/>
                </a:solidFill>
              </a:rPr>
              <a:t>Increased pedestrian crossings at busy and congested roundabouts means a reliable and safer option </a:t>
            </a:r>
          </a:p>
        </p:txBody>
      </p:sp>
      <p:sp>
        <p:nvSpPr>
          <p:cNvPr id="17" name="TextBox 21"/>
          <p:cNvSpPr txBox="1"/>
          <p:nvPr/>
        </p:nvSpPr>
        <p:spPr>
          <a:xfrm>
            <a:off x="1038017" y="5561655"/>
            <a:ext cx="3954688" cy="64633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1200" kern="0">
                <a:solidFill>
                  <a:srgbClr val="000000"/>
                </a:solidFill>
              </a:rPr>
              <a:t>Equestrians prioritize safety overall so would prefer using linked up bridal paths throughout the area to avoid using SRN roads and roundabouts completely</a:t>
            </a:r>
          </a:p>
        </p:txBody>
      </p:sp>
      <p:sp>
        <p:nvSpPr>
          <p:cNvPr id="18" name="Slide Number Placeholder 3"/>
          <p:cNvSpPr>
            <a:spLocks noGrp="1"/>
          </p:cNvSpPr>
          <p:nvPr>
            <p:ph type="sldNum" sz="quarter" idx="4294967295"/>
          </p:nvPr>
        </p:nvSpPr>
        <p:spPr>
          <a:xfrm>
            <a:off x="9296400" y="6403347"/>
            <a:ext cx="942975" cy="259123"/>
          </a:xfrm>
          <a:prstGeom prst="rect">
            <a:avLst/>
          </a:prstGeom>
        </p:spPr>
        <p:txBody>
          <a:bodyPr/>
          <a:lstStyle/>
          <a:p>
            <a:pPr>
              <a:defRPr/>
            </a:pPr>
            <a:r>
              <a:rPr lang="en-US" dirty="0"/>
              <a:t> </a:t>
            </a:r>
            <a:r>
              <a:rPr lang="en-US" sz="1000" dirty="0"/>
              <a:t>39</a:t>
            </a:r>
            <a:endParaRPr lang="en-US" dirty="0"/>
          </a:p>
        </p:txBody>
      </p:sp>
    </p:spTree>
    <p:extLst>
      <p:ext uri="{BB962C8B-B14F-4D97-AF65-F5344CB8AC3E}">
        <p14:creationId xmlns:p14="http://schemas.microsoft.com/office/powerpoint/2010/main" val="81259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538819" y="620685"/>
            <a:ext cx="8781842" cy="400114"/>
          </a:xfrm>
        </p:spPr>
        <p:txBody>
          <a:bodyPr/>
          <a:lstStyle/>
          <a:p>
            <a:pPr lvl="0"/>
            <a:r>
              <a:rPr lang="en-GB">
                <a:solidFill>
                  <a:srgbClr val="000000"/>
                </a:solidFill>
              </a:rPr>
              <a:t>Quantitative Questionnaire Flow (12 min average length)</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a:solidFill>
                  <a:srgbClr val="000000"/>
                </a:solidFill>
                <a:latin typeface="Calibri Light"/>
              </a:rPr>
              <a:t> </a:t>
            </a:r>
            <a:fld id="{82196A5A-00A4-4F12-9304-030EC9A7F6CB}" type="slidenum">
              <a:rPr lang="en-US" sz="1000" smtClean="0">
                <a:solidFill>
                  <a:srgbClr val="000000"/>
                </a:solidFill>
                <a:latin typeface="Calibri Light"/>
              </a:rPr>
              <a:pPr>
                <a:defRPr sz="1800" b="0" i="0" u="none" strike="noStrike" kern="0" cap="none" spc="0" baseline="0">
                  <a:solidFill>
                    <a:srgbClr val="000000"/>
                  </a:solidFill>
                  <a:uFillTx/>
                </a:defRPr>
              </a:pPr>
              <a:t>4</a:t>
            </a:fld>
            <a:endParaRPr lang="en-US" sz="1000">
              <a:solidFill>
                <a:srgbClr val="000000"/>
              </a:solidFill>
              <a:latin typeface="Calibri Light"/>
            </a:endParaRPr>
          </a:p>
        </p:txBody>
      </p:sp>
      <p:sp>
        <p:nvSpPr>
          <p:cNvPr id="4" name="Rectangle 6"/>
          <p:cNvSpPr/>
          <p:nvPr/>
        </p:nvSpPr>
        <p:spPr>
          <a:xfrm>
            <a:off x="632517" y="1556793"/>
            <a:ext cx="3441856" cy="1631216"/>
          </a:xfrm>
          <a:prstGeom prst="rect">
            <a:avLst/>
          </a:prstGeom>
          <a:solidFill>
            <a:srgbClr val="F2F2F2"/>
          </a:solidFill>
          <a:ln cap="flat">
            <a:noFill/>
            <a:prstDash val="solid"/>
          </a:ln>
        </p:spPr>
        <p:txBody>
          <a:bodyPr vert="horz" wrap="square" lIns="91440" tIns="45720" rIns="91440" bIns="45720" anchor="t" anchorCtr="0" compatLnSpc="1">
            <a:spAutoFit/>
          </a:bodyPr>
          <a:lstStyle/>
          <a:p>
            <a:pPr marL="3172" lvl="1">
              <a:defRPr sz="1800" b="0" i="0" u="none" strike="noStrike" kern="0" cap="none" spc="0" baseline="0">
                <a:solidFill>
                  <a:srgbClr val="000000"/>
                </a:solidFill>
                <a:uFillTx/>
              </a:defRPr>
            </a:pPr>
            <a:r>
              <a:rPr lang="en-GB" sz="1600" b="1" kern="0" dirty="0">
                <a:solidFill>
                  <a:srgbClr val="000000"/>
                </a:solidFill>
                <a:latin typeface="Calibri Light"/>
                <a:ea typeface="ＭＳ Ｐゴシック"/>
                <a:cs typeface="ＭＳ Ｐゴシック"/>
              </a:rPr>
              <a:t>1. Questionnaire screener</a:t>
            </a:r>
          </a:p>
          <a:p>
            <a:pPr marL="171450" indent="-171450" defTabSz="457200">
              <a:buSzPct val="100000"/>
              <a:buFont typeface="Arial" pitchFamily="34"/>
              <a:buChar char="•"/>
              <a:defRPr sz="1800" b="0" i="0" u="none" strike="noStrike" kern="0" cap="none" spc="0" baseline="0">
                <a:solidFill>
                  <a:srgbClr val="000000"/>
                </a:solidFill>
                <a:uFillTx/>
              </a:defRPr>
            </a:pPr>
            <a:r>
              <a:rPr lang="en-US" sz="1200" dirty="0">
                <a:solidFill>
                  <a:srgbClr val="000000"/>
                </a:solidFill>
                <a:latin typeface="Calibri Light"/>
                <a:ea typeface="ＭＳ Ｐゴシック"/>
                <a:cs typeface="ＭＳ Ｐゴシック"/>
              </a:rPr>
              <a:t>Respondents had to have travelled on, alongside or over a </a:t>
            </a:r>
            <a:r>
              <a:rPr lang="en-US" sz="1200" kern="0" dirty="0">
                <a:solidFill>
                  <a:srgbClr val="000000"/>
                </a:solidFill>
                <a:latin typeface="Calibri Light"/>
                <a:ea typeface="ＭＳ Ｐゴシック"/>
                <a:cs typeface="ＭＳ Ｐゴシック"/>
              </a:rPr>
              <a:t>m</a:t>
            </a:r>
            <a:r>
              <a:rPr lang="en-US" sz="1200" dirty="0">
                <a:solidFill>
                  <a:srgbClr val="000000"/>
                </a:solidFill>
                <a:latin typeface="Calibri Light"/>
                <a:ea typeface="ＭＳ Ｐゴシック"/>
                <a:cs typeface="ＭＳ Ｐゴシック"/>
              </a:rPr>
              <a:t>otorway or major ‘A’ road in the last month/ 3 months</a:t>
            </a:r>
          </a:p>
          <a:p>
            <a:pPr marL="171450" indent="-171450" defTabSz="457200">
              <a:buSzPct val="100000"/>
              <a:buFont typeface="Arial" pitchFamily="34"/>
              <a:buChar char="•"/>
              <a:defRPr sz="1800" b="0" i="0" u="none" strike="noStrike" kern="0" cap="none" spc="0" baseline="0">
                <a:solidFill>
                  <a:srgbClr val="000000"/>
                </a:solidFill>
                <a:uFillTx/>
              </a:defRPr>
            </a:pPr>
            <a:r>
              <a:rPr lang="en-US" sz="1200" dirty="0">
                <a:solidFill>
                  <a:srgbClr val="000000"/>
                </a:solidFill>
                <a:latin typeface="Calibri Light"/>
                <a:ea typeface="ＭＳ Ｐゴシック"/>
                <a:cs typeface="ＭＳ Ｐゴシック"/>
              </a:rPr>
              <a:t>The SRN roads had to be within the two chosen areas – Area 3 and Area 9 </a:t>
            </a:r>
          </a:p>
          <a:p>
            <a:pPr marL="171450" indent="-171450" defTabSz="457200">
              <a:buSzPct val="100000"/>
              <a:buFont typeface="Arial" pitchFamily="34"/>
              <a:buChar char="•"/>
              <a:defRPr sz="1800" b="0" i="0" u="none" strike="noStrike" kern="0" cap="none" spc="0" baseline="0">
                <a:solidFill>
                  <a:srgbClr val="000000"/>
                </a:solidFill>
                <a:uFillTx/>
              </a:defRPr>
            </a:pPr>
            <a:r>
              <a:rPr lang="en-US" sz="1200" dirty="0">
                <a:solidFill>
                  <a:srgbClr val="000000"/>
                </a:solidFill>
                <a:latin typeface="Calibri Light"/>
                <a:ea typeface="ＭＳ Ｐゴシック"/>
                <a:cs typeface="ＭＳ Ｐゴシック"/>
              </a:rPr>
              <a:t>Respondents had to have travelled either on foot or bicycle</a:t>
            </a:r>
          </a:p>
        </p:txBody>
      </p:sp>
      <p:sp>
        <p:nvSpPr>
          <p:cNvPr id="5" name="Rectangle 7"/>
          <p:cNvSpPr/>
          <p:nvPr/>
        </p:nvSpPr>
        <p:spPr>
          <a:xfrm>
            <a:off x="5810975" y="1579031"/>
            <a:ext cx="3646928" cy="1446553"/>
          </a:xfrm>
          <a:prstGeom prst="rect">
            <a:avLst/>
          </a:prstGeom>
          <a:solidFill>
            <a:srgbClr val="F2F2F2"/>
          </a:solidFill>
          <a:ln cap="flat">
            <a:noFill/>
            <a:prstDash val="solid"/>
          </a:ln>
        </p:spPr>
        <p:txBody>
          <a:bodyPr vert="horz" wrap="square" lIns="91440" tIns="45720" rIns="91440" bIns="45720" anchor="t" anchorCtr="0" compatLnSpc="1">
            <a:spAutoFit/>
          </a:bodyPr>
          <a:lstStyle/>
          <a:p>
            <a:pPr marL="3172" lvl="1">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2. Map screener</a:t>
            </a:r>
          </a:p>
          <a:p>
            <a:pPr marL="171450" indent="-171450" defTabSz="457200">
              <a:buSzPct val="100000"/>
              <a:buFont typeface="Arial" pitchFamily="34"/>
              <a:buChar char="•"/>
              <a:defRPr sz="1800" b="0" i="0" u="none" strike="noStrike" kern="0" cap="none" spc="0" baseline="0">
                <a:solidFill>
                  <a:srgbClr val="000000"/>
                </a:solidFill>
                <a:uFillTx/>
              </a:defRPr>
            </a:pPr>
            <a:r>
              <a:rPr lang="en-US" sz="1200">
                <a:solidFill>
                  <a:srgbClr val="000000"/>
                </a:solidFill>
                <a:latin typeface="Calibri Light"/>
                <a:ea typeface="ＭＳ Ｐゴシック"/>
                <a:cs typeface="ＭＳ Ｐゴシック"/>
              </a:rPr>
              <a:t>Respondents were then taken                                          into the mapping system (right) and asked to enter the start and end postcode (or location) of their journey </a:t>
            </a:r>
          </a:p>
          <a:p>
            <a:pPr marL="171450" indent="-171450" defTabSz="457200">
              <a:buSzPct val="100000"/>
              <a:buFont typeface="Arial" pitchFamily="34"/>
              <a:buChar char="•"/>
              <a:defRPr sz="1800" b="0" i="0" u="none" strike="noStrike" kern="0" cap="none" spc="0" baseline="0">
                <a:solidFill>
                  <a:srgbClr val="000000"/>
                </a:solidFill>
                <a:uFillTx/>
              </a:defRPr>
            </a:pPr>
            <a:r>
              <a:rPr lang="en-US" sz="1200">
                <a:solidFill>
                  <a:srgbClr val="000000"/>
                </a:solidFill>
                <a:latin typeface="Calibri Light"/>
                <a:ea typeface="ＭＳ Ｐゴシック"/>
                <a:cs typeface="ＭＳ Ｐゴシック"/>
              </a:rPr>
              <a:t>If the route did not interact with the SRN, respondents were screened out</a:t>
            </a:r>
          </a:p>
        </p:txBody>
      </p:sp>
      <p:sp>
        <p:nvSpPr>
          <p:cNvPr id="6" name="Down Arrow 26"/>
          <p:cNvSpPr/>
          <p:nvPr/>
        </p:nvSpPr>
        <p:spPr>
          <a:xfrm rot="16200004">
            <a:off x="4631212" y="1710709"/>
            <a:ext cx="622916" cy="55211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7" name="Down Arrow 13"/>
          <p:cNvSpPr/>
          <p:nvPr/>
        </p:nvSpPr>
        <p:spPr>
          <a:xfrm>
            <a:off x="7975332" y="3644944"/>
            <a:ext cx="622916" cy="55211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8" name="Rectangle 14"/>
          <p:cNvSpPr/>
          <p:nvPr/>
        </p:nvSpPr>
        <p:spPr>
          <a:xfrm>
            <a:off x="6865982" y="4300404"/>
            <a:ext cx="2591912" cy="1446553"/>
          </a:xfrm>
          <a:prstGeom prst="rect">
            <a:avLst/>
          </a:prstGeom>
          <a:solidFill>
            <a:srgbClr val="F2F2F2"/>
          </a:solidFill>
          <a:ln cap="flat">
            <a:noFill/>
            <a:prstDash val="solid"/>
          </a:ln>
        </p:spPr>
        <p:txBody>
          <a:bodyPr vert="horz" wrap="square" lIns="91440" tIns="45720" rIns="91440" bIns="45720" anchor="t" anchorCtr="0" compatLnSpc="1">
            <a:spAutoFit/>
          </a:bodyPr>
          <a:lstStyle/>
          <a:p>
            <a:pPr marL="3172" lvl="1">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3. Main survey questions</a:t>
            </a:r>
          </a:p>
          <a:p>
            <a:pPr defTabSz="457200">
              <a:defRPr sz="1800" b="0" i="0" u="none" strike="noStrike" kern="0" cap="none" spc="0" baseline="0">
                <a:solidFill>
                  <a:srgbClr val="000000"/>
                </a:solidFill>
                <a:uFillTx/>
              </a:defRPr>
            </a:pPr>
            <a:r>
              <a:rPr lang="en-GB" sz="1200">
                <a:solidFill>
                  <a:srgbClr val="000000"/>
                </a:solidFill>
                <a:latin typeface="Calibri Light"/>
                <a:ea typeface="ＭＳ Ｐゴシック"/>
                <a:cs typeface="ＭＳ Ｐゴシック"/>
              </a:rPr>
              <a:t>Respondents </a:t>
            </a:r>
            <a:r>
              <a:rPr lang="en-GB" sz="1200" kern="0">
                <a:solidFill>
                  <a:srgbClr val="000000"/>
                </a:solidFill>
                <a:latin typeface="Calibri Light"/>
                <a:ea typeface="ＭＳ Ｐゴシック"/>
                <a:cs typeface="ＭＳ Ｐゴシック"/>
              </a:rPr>
              <a:t>answered</a:t>
            </a:r>
            <a:r>
              <a:rPr lang="en-GB" sz="1200">
                <a:solidFill>
                  <a:srgbClr val="000000"/>
                </a:solidFill>
                <a:latin typeface="Calibri Light"/>
                <a:ea typeface="ＭＳ Ｐゴシック"/>
                <a:cs typeface="ＭＳ Ｐゴシック"/>
              </a:rPr>
              <a:t> key questions relating to their journey, which included:</a:t>
            </a:r>
          </a:p>
          <a:p>
            <a:pPr marL="171450" indent="-171450" defTabSz="457200">
              <a:buSzPct val="100000"/>
              <a:buFont typeface="Arial" pitchFamily="34"/>
              <a:buChar char="•"/>
              <a:defRPr sz="1800" b="0" i="0" u="none" strike="noStrike" kern="0" cap="none" spc="0" baseline="0">
                <a:solidFill>
                  <a:srgbClr val="000000"/>
                </a:solidFill>
                <a:uFillTx/>
              </a:defRPr>
            </a:pPr>
            <a:r>
              <a:rPr lang="en-GB" sz="1200">
                <a:solidFill>
                  <a:srgbClr val="000000"/>
                </a:solidFill>
                <a:latin typeface="Calibri Light"/>
                <a:ea typeface="ＭＳ Ｐゴシック"/>
                <a:cs typeface="ＭＳ Ｐゴシック"/>
              </a:rPr>
              <a:t>Reason for and frequency of journey</a:t>
            </a:r>
          </a:p>
          <a:p>
            <a:pPr marL="171450" indent="-171450" defTabSz="457200">
              <a:buSzPct val="100000"/>
              <a:buFont typeface="Arial" pitchFamily="34"/>
              <a:buChar char="•"/>
              <a:defRPr sz="1800" b="0" i="0" u="none" strike="noStrike" kern="0" cap="none" spc="0" baseline="0">
                <a:solidFill>
                  <a:srgbClr val="000000"/>
                </a:solidFill>
                <a:uFillTx/>
              </a:defRPr>
            </a:pPr>
            <a:r>
              <a:rPr lang="en-GB" sz="1200">
                <a:solidFill>
                  <a:srgbClr val="000000"/>
                </a:solidFill>
                <a:latin typeface="Calibri Light"/>
                <a:ea typeface="ＭＳ Ｐゴシック"/>
                <a:cs typeface="ＭＳ Ｐゴシック"/>
              </a:rPr>
              <a:t>Overall satisfaction </a:t>
            </a:r>
            <a:r>
              <a:rPr lang="en-GB" sz="1200" kern="0">
                <a:solidFill>
                  <a:srgbClr val="000000"/>
                </a:solidFill>
                <a:latin typeface="Calibri Light"/>
                <a:ea typeface="ＭＳ Ｐゴシック"/>
                <a:cs typeface="ＭＳ Ｐゴシック"/>
              </a:rPr>
              <a:t>with</a:t>
            </a:r>
            <a:r>
              <a:rPr lang="en-GB" sz="1200">
                <a:solidFill>
                  <a:srgbClr val="000000"/>
                </a:solidFill>
                <a:latin typeface="Calibri Light"/>
                <a:ea typeface="ＭＳ Ｐゴシック"/>
                <a:cs typeface="ＭＳ Ｐゴシック"/>
              </a:rPr>
              <a:t> journey</a:t>
            </a:r>
          </a:p>
          <a:p>
            <a:pPr marL="171450" indent="-171450" defTabSz="457200">
              <a:buSzPct val="100000"/>
              <a:buFont typeface="Arial" pitchFamily="34"/>
              <a:buChar char="•"/>
              <a:defRPr sz="1800" b="0" i="0" u="none" strike="noStrike" kern="0" cap="none" spc="0" baseline="0">
                <a:solidFill>
                  <a:srgbClr val="000000"/>
                </a:solidFill>
                <a:uFillTx/>
              </a:defRPr>
            </a:pPr>
            <a:r>
              <a:rPr lang="en-GB" sz="1200">
                <a:solidFill>
                  <a:srgbClr val="000000"/>
                </a:solidFill>
                <a:latin typeface="Calibri Light"/>
                <a:ea typeface="ＭＳ Ｐゴシック"/>
                <a:cs typeface="ＭＳ Ｐゴシック"/>
              </a:rPr>
              <a:t>Likelihood to revisit</a:t>
            </a:r>
          </a:p>
        </p:txBody>
      </p:sp>
      <p:sp>
        <p:nvSpPr>
          <p:cNvPr id="9" name="Down Arrow 15"/>
          <p:cNvSpPr/>
          <p:nvPr/>
        </p:nvSpPr>
        <p:spPr>
          <a:xfrm rot="5400013">
            <a:off x="6164944" y="4806649"/>
            <a:ext cx="622916" cy="55211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10" name="Rectangle 16"/>
          <p:cNvSpPr/>
          <p:nvPr/>
        </p:nvSpPr>
        <p:spPr>
          <a:xfrm>
            <a:off x="3823463" y="4451747"/>
            <a:ext cx="2207114" cy="1261881"/>
          </a:xfrm>
          <a:prstGeom prst="rect">
            <a:avLst/>
          </a:prstGeom>
          <a:solidFill>
            <a:srgbClr val="F2F2F2"/>
          </a:solidFill>
          <a:ln cap="flat">
            <a:noFill/>
            <a:prstDash val="solid"/>
          </a:ln>
        </p:spPr>
        <p:txBody>
          <a:bodyPr vert="horz" wrap="square" lIns="91440" tIns="45720" rIns="91440" bIns="45720" anchor="t" anchorCtr="0" compatLnSpc="1">
            <a:spAutoFit/>
          </a:bodyPr>
          <a:lstStyle/>
          <a:p>
            <a:pPr marL="3172" lvl="1">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4. Map hotspots</a:t>
            </a:r>
          </a:p>
          <a:p>
            <a:pPr marL="3172" lvl="1">
              <a:defRPr sz="1800" b="0" i="0" u="none" strike="noStrike" kern="0" cap="none" spc="0" baseline="0">
                <a:solidFill>
                  <a:srgbClr val="000000"/>
                </a:solidFill>
                <a:uFillTx/>
              </a:defRPr>
            </a:pPr>
            <a:r>
              <a:rPr lang="en-GB" sz="1200">
                <a:solidFill>
                  <a:srgbClr val="000000"/>
                </a:solidFill>
                <a:latin typeface="Calibri Light"/>
                <a:ea typeface="ＭＳ Ｐゴシック"/>
                <a:cs typeface="ＭＳ Ｐゴシック"/>
              </a:rPr>
              <a:t>Respondents were then taken back into the mapping system to indicate if they had experienced any hotspot issues along their journey</a:t>
            </a:r>
          </a:p>
        </p:txBody>
      </p:sp>
      <p:sp>
        <p:nvSpPr>
          <p:cNvPr id="11" name="Down Arrow 19"/>
          <p:cNvSpPr/>
          <p:nvPr/>
        </p:nvSpPr>
        <p:spPr>
          <a:xfrm rot="5400013">
            <a:off x="2917754" y="4798264"/>
            <a:ext cx="622916" cy="55211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335B74"/>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12" name="Rectangle 20"/>
          <p:cNvSpPr/>
          <p:nvPr/>
        </p:nvSpPr>
        <p:spPr>
          <a:xfrm>
            <a:off x="632517" y="4430725"/>
            <a:ext cx="2253575" cy="1261881"/>
          </a:xfrm>
          <a:prstGeom prst="rect">
            <a:avLst/>
          </a:prstGeom>
          <a:solidFill>
            <a:srgbClr val="F2F2F2"/>
          </a:solidFill>
          <a:ln cap="flat">
            <a:noFill/>
            <a:prstDash val="solid"/>
          </a:ln>
        </p:spPr>
        <p:txBody>
          <a:bodyPr vert="horz" wrap="square" lIns="91440" tIns="45720" rIns="91440" bIns="45720" anchor="t" anchorCtr="0" compatLnSpc="1">
            <a:spAutoFit/>
          </a:bodyPr>
          <a:lstStyle/>
          <a:p>
            <a:pPr marL="3172" lvl="1">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5. Follow up questions</a:t>
            </a:r>
          </a:p>
          <a:p>
            <a:pPr defTabSz="457200">
              <a:defRPr sz="1800" b="0" i="0" u="none" strike="noStrike" kern="0" cap="none" spc="0" baseline="0">
                <a:solidFill>
                  <a:srgbClr val="000000"/>
                </a:solidFill>
                <a:uFillTx/>
              </a:defRPr>
            </a:pPr>
            <a:r>
              <a:rPr lang="en-US" sz="1200">
                <a:solidFill>
                  <a:srgbClr val="000000"/>
                </a:solidFill>
                <a:latin typeface="Calibri Light"/>
                <a:ea typeface="ＭＳ Ｐゴシック"/>
                <a:cs typeface="ＭＳ Ｐゴシック"/>
              </a:rPr>
              <a:t>Respondents completed a few follow up questions </a:t>
            </a:r>
            <a:r>
              <a:rPr lang="en-US" sz="1200" kern="0">
                <a:solidFill>
                  <a:srgbClr val="000000"/>
                </a:solidFill>
                <a:latin typeface="Calibri Light"/>
                <a:ea typeface="ＭＳ Ｐゴシック"/>
                <a:cs typeface="ＭＳ Ｐゴシック"/>
              </a:rPr>
              <a:t>which asked about issues including</a:t>
            </a:r>
            <a:r>
              <a:rPr lang="en-US" sz="1200">
                <a:solidFill>
                  <a:srgbClr val="000000"/>
                </a:solidFill>
                <a:latin typeface="Calibri Light"/>
                <a:ea typeface="ＭＳ Ｐゴシック"/>
                <a:cs typeface="ＭＳ Ｐゴシック"/>
              </a:rPr>
              <a:t>:</a:t>
            </a:r>
          </a:p>
          <a:p>
            <a:pPr marL="285750" indent="-285750" defTabSz="457200">
              <a:buSzPct val="100000"/>
              <a:buFont typeface="Arial" pitchFamily="34"/>
              <a:buChar char="•"/>
              <a:defRPr sz="1800" b="0" i="0" u="none" strike="noStrike" kern="0" cap="none" spc="0" baseline="0">
                <a:solidFill>
                  <a:srgbClr val="000000"/>
                </a:solidFill>
                <a:uFillTx/>
              </a:defRPr>
            </a:pPr>
            <a:r>
              <a:rPr lang="en-US" sz="1200">
                <a:solidFill>
                  <a:srgbClr val="000000"/>
                </a:solidFill>
                <a:latin typeface="Calibri Light"/>
                <a:ea typeface="ＭＳ Ｐゴシック"/>
                <a:cs typeface="ＭＳ Ｐゴシック"/>
              </a:rPr>
              <a:t>Safety concerns </a:t>
            </a:r>
          </a:p>
          <a:p>
            <a:pPr marL="285750" indent="-285750" defTabSz="457200">
              <a:buSzPct val="100000"/>
              <a:buFont typeface="Arial" pitchFamily="34"/>
              <a:buChar char="•"/>
              <a:defRPr sz="1800" b="0" i="0" u="none" strike="noStrike" kern="0" cap="none" spc="0" baseline="0">
                <a:solidFill>
                  <a:srgbClr val="000000"/>
                </a:solidFill>
                <a:uFillTx/>
              </a:defRPr>
            </a:pPr>
            <a:r>
              <a:rPr lang="en-US" sz="1200">
                <a:solidFill>
                  <a:srgbClr val="000000"/>
                </a:solidFill>
                <a:latin typeface="Calibri Light"/>
                <a:ea typeface="ＭＳ Ｐゴシック"/>
                <a:cs typeface="ＭＳ Ｐゴシック"/>
              </a:rPr>
              <a:t>Future needs</a:t>
            </a:r>
          </a:p>
        </p:txBody>
      </p:sp>
    </p:spTree>
    <p:extLst>
      <p:ext uri="{BB962C8B-B14F-4D97-AF65-F5344CB8AC3E}">
        <p14:creationId xmlns:p14="http://schemas.microsoft.com/office/powerpoint/2010/main" val="3617699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498625" y="6393612"/>
            <a:ext cx="3988274" cy="222372"/>
          </a:xfrm>
        </p:spPr>
        <p:txBody>
          <a:bodyPr/>
          <a:lstStyle/>
          <a:p>
            <a:pPr lvl="0">
              <a:lnSpc>
                <a:spcPct val="80000"/>
              </a:lnSpc>
            </a:pPr>
            <a:r>
              <a:rPr lang="en-GB" sz="1000"/>
              <a:t>Qualitative Case studies</a:t>
            </a:r>
          </a:p>
        </p:txBody>
      </p:sp>
      <p:sp>
        <p:nvSpPr>
          <p:cNvPr id="3" name="Title 2"/>
          <p:cNvSpPr txBox="1">
            <a:spLocks noGrp="1"/>
          </p:cNvSpPr>
          <p:nvPr>
            <p:ph type="title"/>
          </p:nvPr>
        </p:nvSpPr>
        <p:spPr/>
        <p:txBody>
          <a:bodyPr/>
          <a:lstStyle/>
          <a:p>
            <a:pPr lvl="0"/>
            <a:r>
              <a:rPr lang="en-GB" sz="3400"/>
              <a:t>Area 9 </a:t>
            </a:r>
            <a:br>
              <a:rPr lang="en-GB" sz="3400"/>
            </a:br>
            <a:r>
              <a:rPr lang="en-GB" sz="3400"/>
              <a:t>Sub Area M54</a:t>
            </a:r>
          </a:p>
        </p:txBody>
      </p:sp>
    </p:spTree>
    <p:extLst>
      <p:ext uri="{BB962C8B-B14F-4D97-AF65-F5344CB8AC3E}">
        <p14:creationId xmlns:p14="http://schemas.microsoft.com/office/powerpoint/2010/main" val="361765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0"/>
          <p:cNvPicPr>
            <a:picLocks noChangeAspect="1"/>
          </p:cNvPicPr>
          <p:nvPr/>
        </p:nvPicPr>
        <p:blipFill>
          <a:blip r:embed="rId3"/>
          <a:srcRect l="15733" t="9329" r="12469" b="20099"/>
          <a:stretch>
            <a:fillRect/>
          </a:stretch>
        </p:blipFill>
        <p:spPr>
          <a:xfrm>
            <a:off x="1777584" y="1746467"/>
            <a:ext cx="7147124" cy="4319881"/>
          </a:xfrm>
          <a:prstGeom prst="rect">
            <a:avLst/>
          </a:prstGeom>
          <a:noFill/>
          <a:ln cap="flat">
            <a:noFill/>
          </a:ln>
        </p:spPr>
      </p:pic>
      <p:sp>
        <p:nvSpPr>
          <p:cNvPr id="3" name="Title 1"/>
          <p:cNvSpPr txBox="1">
            <a:spLocks noGrp="1"/>
          </p:cNvSpPr>
          <p:nvPr>
            <p:ph type="title"/>
          </p:nvPr>
        </p:nvSpPr>
        <p:spPr>
          <a:xfrm>
            <a:off x="514560" y="649434"/>
            <a:ext cx="7318757" cy="400114"/>
          </a:xfrm>
        </p:spPr>
        <p:txBody>
          <a:bodyPr/>
          <a:lstStyle/>
          <a:p>
            <a:pPr lvl="0"/>
            <a:r>
              <a:rPr lang="en-GB">
                <a:solidFill>
                  <a:srgbClr val="3B322D"/>
                </a:solidFill>
              </a:rPr>
              <a:t>M54 - Map</a:t>
            </a:r>
          </a:p>
        </p:txBody>
      </p:sp>
      <p:sp>
        <p:nvSpPr>
          <p:cNvPr id="4" name="TextBox 2"/>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5" name="Picture 47"/>
          <p:cNvPicPr>
            <a:picLocks noChangeAspect="1"/>
          </p:cNvPicPr>
          <p:nvPr/>
        </p:nvPicPr>
        <p:blipFill>
          <a:blip r:embed="rId4"/>
          <a:srcRect r="5840"/>
          <a:stretch>
            <a:fillRect/>
          </a:stretch>
        </p:blipFill>
        <p:spPr>
          <a:xfrm>
            <a:off x="8648331" y="502535"/>
            <a:ext cx="1296143" cy="1132200"/>
          </a:xfrm>
          <a:prstGeom prst="rect">
            <a:avLst/>
          </a:prstGeom>
          <a:noFill/>
          <a:ln cap="flat">
            <a:noFill/>
          </a:ln>
        </p:spPr>
      </p:pic>
      <p:sp>
        <p:nvSpPr>
          <p:cNvPr id="6" name="Slide Number Placeholder 4"/>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FD2C8197-EBCB-4D45-B9C5-B489D25458F4}"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41</a:t>
            </a:fld>
            <a:endParaRPr lang="en-US" sz="1000" kern="0">
              <a:solidFill>
                <a:srgbClr val="000000"/>
              </a:solidFill>
              <a:latin typeface="Calibri Light"/>
              <a:ea typeface="ＭＳ Ｐゴシック"/>
              <a:cs typeface="ＭＳ Ｐゴシック"/>
            </a:endParaRPr>
          </a:p>
        </p:txBody>
      </p:sp>
      <p:sp>
        <p:nvSpPr>
          <p:cNvPr id="7" name="Rectangle 16"/>
          <p:cNvSpPr/>
          <p:nvPr/>
        </p:nvSpPr>
        <p:spPr>
          <a:xfrm>
            <a:off x="342104" y="5313807"/>
            <a:ext cx="2122422" cy="600166"/>
          </a:xfrm>
          <a:prstGeom prst="rect">
            <a:avLst/>
          </a:prstGeom>
          <a:solidFill>
            <a:srgbClr val="FFFFFF"/>
          </a:solidFill>
          <a:ln cap="flat">
            <a:noFill/>
            <a:prstDash val="solid"/>
          </a:ln>
          <a:effectLst>
            <a:outerShdw dist="38096" dir="2700000" algn="tl">
              <a:srgbClr val="000000">
                <a:alpha val="40000"/>
              </a:srgbClr>
            </a:outerShdw>
          </a:effectLst>
        </p:spPr>
        <p:txBody>
          <a:bodyPr vert="horz" wrap="square" lIns="91440" tIns="45720" rIns="91440" bIns="45720" anchor="t" anchorCtr="0" compatLnSpc="1">
            <a:spAutoFit/>
          </a:bodyPr>
          <a:lstStyle/>
          <a:p>
            <a:pPr defTabSz="742950">
              <a:spcBef>
                <a:spcPts val="600"/>
              </a:spcBef>
              <a:defRPr sz="1800" b="0" i="0" u="none" strike="noStrike" kern="0" cap="none" spc="0" baseline="0">
                <a:solidFill>
                  <a:srgbClr val="000000"/>
                </a:solidFill>
                <a:uFillTx/>
              </a:defRPr>
            </a:pPr>
            <a:r>
              <a:rPr lang="en-GB" sz="1400" b="1" kern="0">
                <a:solidFill>
                  <a:srgbClr val="000000"/>
                </a:solidFill>
                <a:ea typeface="ＭＳ Ｐゴシック"/>
              </a:rPr>
              <a:t>Lawn Lane</a:t>
            </a:r>
          </a:p>
          <a:p>
            <a:pPr defTabSz="742950">
              <a:spcBef>
                <a:spcPts val="600"/>
              </a:spcBef>
              <a:defRPr sz="1800" b="0" i="0" u="none" strike="noStrike" kern="0" cap="none" spc="0" baseline="0">
                <a:solidFill>
                  <a:srgbClr val="000000"/>
                </a:solidFill>
                <a:uFillTx/>
              </a:defRPr>
            </a:pPr>
            <a:endParaRPr lang="en-GB" sz="1400" b="1" kern="0">
              <a:solidFill>
                <a:srgbClr val="000000"/>
              </a:solidFill>
              <a:ea typeface="ＭＳ Ｐゴシック"/>
            </a:endParaRPr>
          </a:p>
        </p:txBody>
      </p:sp>
      <p:pic>
        <p:nvPicPr>
          <p:cNvPr id="8" name="Picture 53"/>
          <p:cNvPicPr>
            <a:picLocks noChangeAspect="1"/>
          </p:cNvPicPr>
          <p:nvPr/>
        </p:nvPicPr>
        <p:blipFill>
          <a:blip r:embed="rId5"/>
          <a:stretch>
            <a:fillRect/>
          </a:stretch>
        </p:blipFill>
        <p:spPr>
          <a:xfrm>
            <a:off x="1706197" y="5425537"/>
            <a:ext cx="284058" cy="284058"/>
          </a:xfrm>
          <a:prstGeom prst="rect">
            <a:avLst/>
          </a:prstGeom>
          <a:noFill/>
          <a:ln cap="flat">
            <a:noFill/>
          </a:ln>
        </p:spPr>
      </p:pic>
      <p:pic>
        <p:nvPicPr>
          <p:cNvPr id="9" name="Picture 56"/>
          <p:cNvPicPr>
            <a:picLocks noChangeAspect="1"/>
          </p:cNvPicPr>
          <p:nvPr/>
        </p:nvPicPr>
        <p:blipFill>
          <a:blip r:embed="rId6"/>
          <a:stretch>
            <a:fillRect/>
          </a:stretch>
        </p:blipFill>
        <p:spPr>
          <a:xfrm>
            <a:off x="2121252" y="5432834"/>
            <a:ext cx="285201" cy="284058"/>
          </a:xfrm>
          <a:prstGeom prst="rect">
            <a:avLst/>
          </a:prstGeom>
          <a:noFill/>
          <a:ln cap="flat">
            <a:noFill/>
          </a:ln>
        </p:spPr>
      </p:pic>
      <p:grpSp>
        <p:nvGrpSpPr>
          <p:cNvPr id="10" name="Group 42"/>
          <p:cNvGrpSpPr/>
          <p:nvPr/>
        </p:nvGrpSpPr>
        <p:grpSpPr>
          <a:xfrm>
            <a:off x="5083103" y="2349907"/>
            <a:ext cx="2611197" cy="664284"/>
            <a:chOff x="5083103" y="2349907"/>
            <a:chExt cx="2611197" cy="664284"/>
          </a:xfrm>
        </p:grpSpPr>
        <p:sp>
          <p:nvSpPr>
            <p:cNvPr id="11" name="Rectangle 18"/>
            <p:cNvSpPr/>
            <p:nvPr/>
          </p:nvSpPr>
          <p:spPr>
            <a:xfrm>
              <a:off x="5083103" y="2349907"/>
              <a:ext cx="2611197" cy="664284"/>
            </a:xfrm>
            <a:prstGeom prst="rect">
              <a:avLst/>
            </a:prstGeom>
            <a:solidFill>
              <a:srgbClr val="FFFFFF"/>
            </a:solidFill>
            <a:ln cap="flat">
              <a:noFill/>
              <a:prstDash val="solid"/>
            </a:ln>
            <a:effectLst>
              <a:outerShdw dist="38096" dir="2700000" algn="tl">
                <a:srgbClr val="000000">
                  <a:alpha val="40000"/>
                </a:srgbClr>
              </a:outerShdw>
            </a:effectLst>
          </p:spPr>
          <p:txBody>
            <a:bodyPr vert="horz" wrap="square" lIns="91440" tIns="45720" rIns="91440" bIns="45720" anchor="t" anchorCtr="0" compatLnSpc="1">
              <a:spAutoFit/>
            </a:bodyPr>
            <a:lstStyle/>
            <a:p>
              <a:pPr defTabSz="742950">
                <a:spcBef>
                  <a:spcPts val="600"/>
                </a:spcBef>
                <a:spcAft>
                  <a:spcPts val="490"/>
                </a:spcAft>
                <a:defRPr sz="1800" b="0" i="0" u="none" strike="noStrike" kern="0" cap="none" spc="0" baseline="0">
                  <a:solidFill>
                    <a:srgbClr val="000000"/>
                  </a:solidFill>
                  <a:uFillTx/>
                </a:defRPr>
              </a:pPr>
              <a:r>
                <a:rPr lang="en-GB" sz="1400" b="1" kern="0">
                  <a:solidFill>
                    <a:srgbClr val="000000"/>
                  </a:solidFill>
                  <a:ea typeface="ＭＳ Ｐゴシック"/>
                </a:rPr>
                <a:t>M54 Junction 2</a:t>
              </a:r>
            </a:p>
            <a:p>
              <a:pPr defTabSz="742950">
                <a:spcBef>
                  <a:spcPts val="600"/>
                </a:spcBef>
                <a:spcAft>
                  <a:spcPts val="490"/>
                </a:spcAft>
                <a:defRPr sz="1800" b="0" i="0" u="none" strike="noStrike" kern="0" cap="none" spc="0" baseline="0">
                  <a:solidFill>
                    <a:srgbClr val="000000"/>
                  </a:solidFill>
                  <a:uFillTx/>
                </a:defRPr>
              </a:pPr>
              <a:endParaRPr lang="en-GB" sz="1400" b="1" kern="0">
                <a:solidFill>
                  <a:srgbClr val="000000"/>
                </a:solidFill>
                <a:ea typeface="ＭＳ Ｐゴシック"/>
              </a:endParaRPr>
            </a:p>
          </p:txBody>
        </p:sp>
        <p:pic>
          <p:nvPicPr>
            <p:cNvPr id="12" name="Picture 59"/>
            <p:cNvPicPr>
              <a:picLocks noChangeAspect="1"/>
            </p:cNvPicPr>
            <p:nvPr/>
          </p:nvPicPr>
          <p:blipFill>
            <a:blip r:embed="rId7"/>
            <a:stretch>
              <a:fillRect/>
            </a:stretch>
          </p:blipFill>
          <p:spPr>
            <a:xfrm>
              <a:off x="6928765" y="2400693"/>
              <a:ext cx="284058" cy="284058"/>
            </a:xfrm>
            <a:prstGeom prst="rect">
              <a:avLst/>
            </a:prstGeom>
            <a:noFill/>
            <a:ln cap="flat">
              <a:noFill/>
            </a:ln>
          </p:spPr>
        </p:pic>
        <p:pic>
          <p:nvPicPr>
            <p:cNvPr id="13" name="Picture 56"/>
            <p:cNvPicPr>
              <a:picLocks noChangeAspect="1"/>
            </p:cNvPicPr>
            <p:nvPr/>
          </p:nvPicPr>
          <p:blipFill>
            <a:blip r:embed="rId6"/>
            <a:stretch>
              <a:fillRect/>
            </a:stretch>
          </p:blipFill>
          <p:spPr>
            <a:xfrm>
              <a:off x="7276712" y="2400693"/>
              <a:ext cx="285201" cy="284058"/>
            </a:xfrm>
            <a:prstGeom prst="rect">
              <a:avLst/>
            </a:prstGeom>
            <a:noFill/>
            <a:ln cap="flat">
              <a:noFill/>
            </a:ln>
          </p:spPr>
        </p:pic>
      </p:grpSp>
      <p:grpSp>
        <p:nvGrpSpPr>
          <p:cNvPr id="14" name="Group 43"/>
          <p:cNvGrpSpPr/>
          <p:nvPr/>
        </p:nvGrpSpPr>
        <p:grpSpPr>
          <a:xfrm>
            <a:off x="7139982" y="5402055"/>
            <a:ext cx="2600782" cy="664284"/>
            <a:chOff x="7139982" y="5402055"/>
            <a:chExt cx="2600782" cy="664284"/>
          </a:xfrm>
        </p:grpSpPr>
        <p:sp>
          <p:nvSpPr>
            <p:cNvPr id="15" name="Rectangle 18"/>
            <p:cNvSpPr/>
            <p:nvPr/>
          </p:nvSpPr>
          <p:spPr>
            <a:xfrm>
              <a:off x="7139982" y="5402055"/>
              <a:ext cx="2600782" cy="664284"/>
            </a:xfrm>
            <a:prstGeom prst="rect">
              <a:avLst/>
            </a:prstGeom>
            <a:solidFill>
              <a:srgbClr val="FFFFFF"/>
            </a:solidFill>
            <a:ln cap="flat">
              <a:noFill/>
              <a:prstDash val="solid"/>
            </a:ln>
            <a:effectLst>
              <a:outerShdw dist="38096" dir="2700000" algn="tl">
                <a:srgbClr val="000000">
                  <a:alpha val="40000"/>
                </a:srgbClr>
              </a:outerShdw>
            </a:effectLst>
          </p:spPr>
          <p:txBody>
            <a:bodyPr vert="horz" wrap="square" lIns="91440" tIns="45720" rIns="91440" bIns="45720" anchor="t" anchorCtr="0" compatLnSpc="1">
              <a:spAutoFit/>
            </a:bodyPr>
            <a:lstStyle/>
            <a:p>
              <a:pPr defTabSz="742950">
                <a:spcBef>
                  <a:spcPts val="600"/>
                </a:spcBef>
                <a:spcAft>
                  <a:spcPts val="490"/>
                </a:spcAft>
                <a:defRPr sz="1800" b="0" i="0" u="none" strike="noStrike" kern="0" cap="none" spc="0" baseline="0">
                  <a:solidFill>
                    <a:srgbClr val="000000"/>
                  </a:solidFill>
                  <a:uFillTx/>
                </a:defRPr>
              </a:pPr>
              <a:r>
                <a:rPr lang="en-GB" sz="1400" b="1" kern="0">
                  <a:solidFill>
                    <a:srgbClr val="000000"/>
                  </a:solidFill>
                  <a:ea typeface="ＭＳ Ｐゴシック"/>
                </a:rPr>
                <a:t>M54 Junction 1</a:t>
              </a:r>
            </a:p>
            <a:p>
              <a:pPr defTabSz="742950">
                <a:spcBef>
                  <a:spcPts val="600"/>
                </a:spcBef>
                <a:spcAft>
                  <a:spcPts val="490"/>
                </a:spcAft>
                <a:defRPr sz="1800" b="0" i="0" u="none" strike="noStrike" kern="0" cap="none" spc="0" baseline="0">
                  <a:solidFill>
                    <a:srgbClr val="000000"/>
                  </a:solidFill>
                  <a:uFillTx/>
                </a:defRPr>
              </a:pPr>
              <a:endParaRPr lang="en-GB" sz="1400" b="1" kern="0">
                <a:solidFill>
                  <a:srgbClr val="000000"/>
                </a:solidFill>
                <a:ea typeface="ＭＳ Ｐゴシック"/>
              </a:endParaRPr>
            </a:p>
          </p:txBody>
        </p:sp>
        <p:pic>
          <p:nvPicPr>
            <p:cNvPr id="16" name="Picture 53"/>
            <p:cNvPicPr>
              <a:picLocks noChangeAspect="1"/>
            </p:cNvPicPr>
            <p:nvPr/>
          </p:nvPicPr>
          <p:blipFill>
            <a:blip r:embed="rId5"/>
            <a:stretch>
              <a:fillRect/>
            </a:stretch>
          </p:blipFill>
          <p:spPr>
            <a:xfrm>
              <a:off x="8886157" y="5454322"/>
              <a:ext cx="282924" cy="284058"/>
            </a:xfrm>
            <a:prstGeom prst="rect">
              <a:avLst/>
            </a:prstGeom>
            <a:noFill/>
            <a:ln cap="flat">
              <a:noFill/>
            </a:ln>
          </p:spPr>
        </p:pic>
        <p:pic>
          <p:nvPicPr>
            <p:cNvPr id="17" name="Picture 56"/>
            <p:cNvPicPr>
              <a:picLocks noChangeAspect="1"/>
            </p:cNvPicPr>
            <p:nvPr/>
          </p:nvPicPr>
          <p:blipFill>
            <a:blip r:embed="rId6"/>
            <a:stretch>
              <a:fillRect/>
            </a:stretch>
          </p:blipFill>
          <p:spPr>
            <a:xfrm>
              <a:off x="9271266" y="5465057"/>
              <a:ext cx="284067" cy="284058"/>
            </a:xfrm>
            <a:prstGeom prst="rect">
              <a:avLst/>
            </a:prstGeom>
            <a:noFill/>
            <a:ln cap="flat">
              <a:noFill/>
            </a:ln>
          </p:spPr>
        </p:pic>
      </p:grpSp>
      <p:grpSp>
        <p:nvGrpSpPr>
          <p:cNvPr id="18" name="Group 44"/>
          <p:cNvGrpSpPr/>
          <p:nvPr/>
        </p:nvGrpSpPr>
        <p:grpSpPr>
          <a:xfrm>
            <a:off x="269702" y="1806342"/>
            <a:ext cx="2872999" cy="664284"/>
            <a:chOff x="269702" y="1806342"/>
            <a:chExt cx="2872999" cy="664284"/>
          </a:xfrm>
        </p:grpSpPr>
        <p:sp>
          <p:nvSpPr>
            <p:cNvPr id="19" name="Rectangle 22"/>
            <p:cNvSpPr/>
            <p:nvPr/>
          </p:nvSpPr>
          <p:spPr>
            <a:xfrm>
              <a:off x="269702" y="1806342"/>
              <a:ext cx="2872999" cy="664284"/>
            </a:xfrm>
            <a:prstGeom prst="rect">
              <a:avLst/>
            </a:prstGeom>
            <a:solidFill>
              <a:srgbClr val="FFFFFF"/>
            </a:solidFill>
            <a:ln cap="flat">
              <a:noFill/>
              <a:prstDash val="solid"/>
            </a:ln>
            <a:effectLst>
              <a:outerShdw dist="38096" dir="2700000" algn="tl">
                <a:srgbClr val="000000">
                  <a:alpha val="40000"/>
                </a:srgbClr>
              </a:outerShdw>
            </a:effectLst>
          </p:spPr>
          <p:txBody>
            <a:bodyPr vert="horz" wrap="square" lIns="91440" tIns="45720" rIns="91440" bIns="45720" anchor="t" anchorCtr="0" compatLnSpc="1">
              <a:spAutoFit/>
            </a:bodyPr>
            <a:lstStyle/>
            <a:p>
              <a:pPr defTabSz="742950">
                <a:spcBef>
                  <a:spcPts val="600"/>
                </a:spcBef>
                <a:spcAft>
                  <a:spcPts val="490"/>
                </a:spcAft>
                <a:defRPr sz="1800" b="0" i="0" u="none" strike="noStrike" kern="0" cap="none" spc="0" baseline="0">
                  <a:solidFill>
                    <a:srgbClr val="000000"/>
                  </a:solidFill>
                  <a:uFillTx/>
                </a:defRPr>
              </a:pPr>
              <a:r>
                <a:rPr lang="en-GB" sz="1400" b="1" kern="0">
                  <a:solidFill>
                    <a:srgbClr val="000000"/>
                  </a:solidFill>
                  <a:ea typeface="ＭＳ Ｐゴシック"/>
                </a:rPr>
                <a:t>2 Small Roundabouts Near Coven </a:t>
              </a:r>
            </a:p>
            <a:p>
              <a:pPr defTabSz="742950">
                <a:spcBef>
                  <a:spcPts val="600"/>
                </a:spcBef>
                <a:spcAft>
                  <a:spcPts val="490"/>
                </a:spcAft>
                <a:defRPr sz="1800" b="0" i="0" u="none" strike="noStrike" kern="0" cap="none" spc="0" baseline="0">
                  <a:solidFill>
                    <a:srgbClr val="000000"/>
                  </a:solidFill>
                  <a:uFillTx/>
                </a:defRPr>
              </a:pPr>
              <a:r>
                <a:rPr lang="en-GB" sz="1400" b="1" kern="0">
                  <a:solidFill>
                    <a:srgbClr val="000000"/>
                  </a:solidFill>
                  <a:ea typeface="ＭＳ Ｐゴシック"/>
                </a:rPr>
                <a:t>   </a:t>
              </a:r>
            </a:p>
          </p:txBody>
        </p:sp>
        <p:pic>
          <p:nvPicPr>
            <p:cNvPr id="20" name="Picture 59"/>
            <p:cNvPicPr>
              <a:picLocks noChangeAspect="1"/>
            </p:cNvPicPr>
            <p:nvPr/>
          </p:nvPicPr>
          <p:blipFill>
            <a:blip r:embed="rId7"/>
            <a:stretch>
              <a:fillRect/>
            </a:stretch>
          </p:blipFill>
          <p:spPr>
            <a:xfrm>
              <a:off x="2422830" y="2144642"/>
              <a:ext cx="284058" cy="284058"/>
            </a:xfrm>
            <a:prstGeom prst="rect">
              <a:avLst/>
            </a:prstGeom>
            <a:noFill/>
            <a:ln cap="flat">
              <a:noFill/>
            </a:ln>
          </p:spPr>
        </p:pic>
        <p:pic>
          <p:nvPicPr>
            <p:cNvPr id="21" name="Picture 56"/>
            <p:cNvPicPr>
              <a:picLocks noChangeAspect="1"/>
            </p:cNvPicPr>
            <p:nvPr/>
          </p:nvPicPr>
          <p:blipFill>
            <a:blip r:embed="rId6"/>
            <a:stretch>
              <a:fillRect/>
            </a:stretch>
          </p:blipFill>
          <p:spPr>
            <a:xfrm>
              <a:off x="2770778" y="2144642"/>
              <a:ext cx="285201" cy="284058"/>
            </a:xfrm>
            <a:prstGeom prst="rect">
              <a:avLst/>
            </a:prstGeom>
            <a:noFill/>
            <a:ln cap="flat">
              <a:noFill/>
            </a:ln>
          </p:spPr>
        </p:pic>
      </p:grpSp>
      <p:cxnSp>
        <p:nvCxnSpPr>
          <p:cNvPr id="22" name="Straight Arrow Connector 52"/>
          <p:cNvCxnSpPr>
            <a:stCxn id="19" idx="3"/>
          </p:cNvCxnSpPr>
          <p:nvPr/>
        </p:nvCxnSpPr>
        <p:spPr>
          <a:xfrm>
            <a:off x="3142692" y="2138479"/>
            <a:ext cx="1158206" cy="442899"/>
          </a:xfrm>
          <a:prstGeom prst="straightConnector1">
            <a:avLst/>
          </a:prstGeom>
          <a:noFill/>
          <a:ln w="6345" cap="flat">
            <a:solidFill>
              <a:srgbClr val="000000"/>
            </a:solidFill>
            <a:prstDash val="solid"/>
            <a:miter/>
            <a:tailEnd type="arrow"/>
          </a:ln>
        </p:spPr>
      </p:cxnSp>
      <p:cxnSp>
        <p:nvCxnSpPr>
          <p:cNvPr id="23" name="Straight Arrow Connector 58"/>
          <p:cNvCxnSpPr/>
          <p:nvPr/>
        </p:nvCxnSpPr>
        <p:spPr>
          <a:xfrm flipV="1">
            <a:off x="1709415" y="4875781"/>
            <a:ext cx="908201" cy="438026"/>
          </a:xfrm>
          <a:prstGeom prst="straightConnector1">
            <a:avLst/>
          </a:prstGeom>
          <a:noFill/>
          <a:ln w="6345" cap="flat">
            <a:solidFill>
              <a:srgbClr val="000000"/>
            </a:solidFill>
            <a:prstDash val="solid"/>
            <a:miter/>
            <a:tailEnd type="arrow"/>
          </a:ln>
        </p:spPr>
      </p:cxnSp>
      <p:cxnSp>
        <p:nvCxnSpPr>
          <p:cNvPr id="24" name="Straight Arrow Connector 59"/>
          <p:cNvCxnSpPr>
            <a:stCxn id="15" idx="0"/>
          </p:cNvCxnSpPr>
          <p:nvPr/>
        </p:nvCxnSpPr>
        <p:spPr>
          <a:xfrm flipH="1" flipV="1">
            <a:off x="7902345" y="4783756"/>
            <a:ext cx="538033" cy="618299"/>
          </a:xfrm>
          <a:prstGeom prst="straightConnector1">
            <a:avLst/>
          </a:prstGeom>
          <a:noFill/>
          <a:ln w="6345" cap="flat">
            <a:solidFill>
              <a:srgbClr val="000000"/>
            </a:solidFill>
            <a:prstDash val="solid"/>
            <a:miter/>
            <a:tailEnd type="arrow"/>
          </a:ln>
        </p:spPr>
      </p:cxnSp>
      <p:cxnSp>
        <p:nvCxnSpPr>
          <p:cNvPr id="25" name="Straight Arrow Connector 60"/>
          <p:cNvCxnSpPr/>
          <p:nvPr/>
        </p:nvCxnSpPr>
        <p:spPr>
          <a:xfrm flipH="1">
            <a:off x="4704085" y="3035460"/>
            <a:ext cx="1504215" cy="1921548"/>
          </a:xfrm>
          <a:prstGeom prst="straightConnector1">
            <a:avLst/>
          </a:prstGeom>
          <a:noFill/>
          <a:ln w="6345" cap="flat">
            <a:solidFill>
              <a:srgbClr val="000000"/>
            </a:solidFill>
            <a:prstDash val="solid"/>
            <a:miter/>
            <a:tailEnd type="arrow"/>
          </a:ln>
        </p:spPr>
      </p:cxnSp>
    </p:spTree>
    <p:extLst>
      <p:ext uri="{BB962C8B-B14F-4D97-AF65-F5344CB8AC3E}">
        <p14:creationId xmlns:p14="http://schemas.microsoft.com/office/powerpoint/2010/main" val="1129027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p:cNvPicPr>
            <a:picLocks noChangeAspect="1"/>
          </p:cNvPicPr>
          <p:nvPr/>
        </p:nvPicPr>
        <p:blipFill>
          <a:blip r:embed="rId3"/>
          <a:srcRect b="3499"/>
          <a:stretch>
            <a:fillRect/>
          </a:stretch>
        </p:blipFill>
        <p:spPr>
          <a:xfrm>
            <a:off x="1388754" y="1818988"/>
            <a:ext cx="6651894" cy="4197096"/>
          </a:xfrm>
          <a:prstGeom prst="rect">
            <a:avLst/>
          </a:prstGeom>
          <a:noFill/>
          <a:ln cap="flat">
            <a:noFill/>
          </a:ln>
        </p:spPr>
      </p:pic>
      <p:sp>
        <p:nvSpPr>
          <p:cNvPr id="3" name="Slide Number Placeholder 3"/>
          <p:cNvSpPr txBox="1"/>
          <p:nvPr/>
        </p:nvSpPr>
        <p:spPr>
          <a:xfrm>
            <a:off x="9212372" y="6532610"/>
            <a:ext cx="942975" cy="210540"/>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6A5579A8-1F13-48EF-97E2-A58808A41BE3}"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42</a:t>
            </a:fld>
            <a:endParaRPr lang="en-US" sz="1000" kern="0">
              <a:solidFill>
                <a:srgbClr val="000000"/>
              </a:solidFill>
              <a:latin typeface="Calibri Light"/>
              <a:ea typeface="ＭＳ Ｐゴシック"/>
              <a:cs typeface="ＭＳ Ｐゴシック"/>
            </a:endParaRPr>
          </a:p>
        </p:txBody>
      </p:sp>
      <p:grpSp>
        <p:nvGrpSpPr>
          <p:cNvPr id="4" name="Group 9"/>
          <p:cNvGrpSpPr/>
          <p:nvPr/>
        </p:nvGrpSpPr>
        <p:grpSpPr>
          <a:xfrm>
            <a:off x="340577" y="1362693"/>
            <a:ext cx="9075200" cy="4296958"/>
            <a:chOff x="340577" y="1362693"/>
            <a:chExt cx="9075200" cy="4296958"/>
          </a:xfrm>
        </p:grpSpPr>
        <p:cxnSp>
          <p:nvCxnSpPr>
            <p:cNvPr id="5" name="Straight Arrow Connector 18"/>
            <p:cNvCxnSpPr/>
            <p:nvPr/>
          </p:nvCxnSpPr>
          <p:spPr>
            <a:xfrm flipH="1">
              <a:off x="4427625" y="1818988"/>
              <a:ext cx="1721257" cy="2608637"/>
            </a:xfrm>
            <a:prstGeom prst="straightConnector1">
              <a:avLst/>
            </a:prstGeom>
            <a:noFill/>
            <a:ln w="57150" cap="flat">
              <a:solidFill>
                <a:srgbClr val="FF6600"/>
              </a:solidFill>
              <a:prstDash val="solid"/>
              <a:miter/>
              <a:tailEnd type="arrow"/>
            </a:ln>
          </p:spPr>
        </p:cxnSp>
        <p:cxnSp>
          <p:nvCxnSpPr>
            <p:cNvPr id="6" name="Straight Arrow Connector 22"/>
            <p:cNvCxnSpPr/>
            <p:nvPr/>
          </p:nvCxnSpPr>
          <p:spPr>
            <a:xfrm flipH="1">
              <a:off x="7553117" y="3613644"/>
              <a:ext cx="502865" cy="1098039"/>
            </a:xfrm>
            <a:prstGeom prst="straightConnector1">
              <a:avLst/>
            </a:prstGeom>
            <a:noFill/>
            <a:ln w="57150" cap="flat">
              <a:solidFill>
                <a:srgbClr val="FF6600"/>
              </a:solidFill>
              <a:prstDash val="solid"/>
              <a:miter/>
              <a:tailEnd type="arrow"/>
            </a:ln>
          </p:spPr>
        </p:cxnSp>
        <p:cxnSp>
          <p:nvCxnSpPr>
            <p:cNvPr id="7" name="Straight Arrow Connector 23"/>
            <p:cNvCxnSpPr/>
            <p:nvPr/>
          </p:nvCxnSpPr>
          <p:spPr>
            <a:xfrm>
              <a:off x="1270494" y="3704472"/>
              <a:ext cx="3243752" cy="1955179"/>
            </a:xfrm>
            <a:prstGeom prst="straightConnector1">
              <a:avLst/>
            </a:prstGeom>
            <a:noFill/>
            <a:ln w="57150" cap="flat">
              <a:solidFill>
                <a:srgbClr val="FF6600"/>
              </a:solidFill>
              <a:prstDash val="solid"/>
              <a:miter/>
              <a:tailEnd type="arrow"/>
            </a:ln>
          </p:spPr>
        </p:cxnSp>
        <p:sp>
          <p:nvSpPr>
            <p:cNvPr id="8" name="TextBox 26"/>
            <p:cNvSpPr txBox="1"/>
            <p:nvPr/>
          </p:nvSpPr>
          <p:spPr>
            <a:xfrm>
              <a:off x="340577" y="3033137"/>
              <a:ext cx="1032842" cy="1292659"/>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rPr>
                <a:t>Point 2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rPr>
                <a:t>Users enter/ exit onto Stafford road which has fast traffic and can be very noisy</a:t>
              </a:r>
            </a:p>
          </p:txBody>
        </p:sp>
        <p:sp>
          <p:nvSpPr>
            <p:cNvPr id="9" name="TextBox 16"/>
            <p:cNvSpPr txBox="1"/>
            <p:nvPr/>
          </p:nvSpPr>
          <p:spPr>
            <a:xfrm>
              <a:off x="3056628" y="1362693"/>
              <a:ext cx="4691704"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1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Roundabouts have lots of traffic going at high speeds and no lighting available  </a:t>
              </a:r>
            </a:p>
          </p:txBody>
        </p:sp>
        <p:sp>
          <p:nvSpPr>
            <p:cNvPr id="10" name="TextBox 21"/>
            <p:cNvSpPr txBox="1"/>
            <p:nvPr/>
          </p:nvSpPr>
          <p:spPr>
            <a:xfrm>
              <a:off x="8040648" y="3122145"/>
              <a:ext cx="1375129"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3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Bridal paths are poorly maintained </a:t>
              </a:r>
            </a:p>
          </p:txBody>
        </p:sp>
      </p:grpSp>
      <p:sp>
        <p:nvSpPr>
          <p:cNvPr id="11" name="Title 1"/>
          <p:cNvSpPr txBox="1"/>
          <p:nvPr/>
        </p:nvSpPr>
        <p:spPr>
          <a:xfrm>
            <a:off x="514559" y="649438"/>
            <a:ext cx="7705415" cy="400110"/>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000" kern="0" dirty="0">
                <a:solidFill>
                  <a:srgbClr val="000000"/>
                </a:solidFill>
                <a:latin typeface="Georgia" pitchFamily="18"/>
                <a:ea typeface="ＭＳ Ｐゴシック"/>
              </a:rPr>
              <a:t>M54 2 Small Roundabouts Near Coven – Aerial view </a:t>
            </a:r>
          </a:p>
        </p:txBody>
      </p:sp>
      <p:sp>
        <p:nvSpPr>
          <p:cNvPr id="13" name="TextBox 15"/>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cxnSp>
        <p:nvCxnSpPr>
          <p:cNvPr id="14" name="Straight Arrow Connector 22"/>
          <p:cNvCxnSpPr/>
          <p:nvPr/>
        </p:nvCxnSpPr>
        <p:spPr>
          <a:xfrm flipH="1">
            <a:off x="4488533" y="1852172"/>
            <a:ext cx="1629900" cy="1619009"/>
          </a:xfrm>
          <a:prstGeom prst="straightConnector1">
            <a:avLst/>
          </a:prstGeom>
          <a:noFill/>
          <a:ln w="57150" cap="flat">
            <a:solidFill>
              <a:srgbClr val="FF6600"/>
            </a:solidFill>
            <a:prstDash val="solid"/>
            <a:miter/>
            <a:tailEnd type="arrow"/>
          </a:ln>
        </p:spPr>
      </p:cxnSp>
      <p:cxnSp>
        <p:nvCxnSpPr>
          <p:cNvPr id="15" name="Straight Arrow Connector 23"/>
          <p:cNvCxnSpPr/>
          <p:nvPr/>
        </p:nvCxnSpPr>
        <p:spPr>
          <a:xfrm flipV="1">
            <a:off x="1388754" y="2011305"/>
            <a:ext cx="3110158" cy="1693167"/>
          </a:xfrm>
          <a:prstGeom prst="straightConnector1">
            <a:avLst/>
          </a:prstGeom>
          <a:noFill/>
          <a:ln w="57150" cap="flat">
            <a:solidFill>
              <a:srgbClr val="FF6600"/>
            </a:solidFill>
            <a:prstDash val="solid"/>
            <a:miter/>
            <a:tailEnd type="arrow"/>
          </a:ln>
        </p:spPr>
      </p:cxnSp>
      <p:pic>
        <p:nvPicPr>
          <p:cNvPr id="16" name="Picture 59"/>
          <p:cNvPicPr>
            <a:picLocks noChangeAspect="1"/>
          </p:cNvPicPr>
          <p:nvPr/>
        </p:nvPicPr>
        <p:blipFill>
          <a:blip r:embed="rId4"/>
          <a:stretch>
            <a:fillRect/>
          </a:stretch>
        </p:blipFill>
        <p:spPr>
          <a:xfrm>
            <a:off x="525624" y="4427625"/>
            <a:ext cx="284058" cy="284058"/>
          </a:xfrm>
          <a:prstGeom prst="rect">
            <a:avLst/>
          </a:prstGeom>
          <a:noFill/>
          <a:ln cap="flat">
            <a:noFill/>
          </a:ln>
        </p:spPr>
      </p:pic>
      <p:pic>
        <p:nvPicPr>
          <p:cNvPr id="17" name="Picture 56"/>
          <p:cNvPicPr>
            <a:picLocks noChangeAspect="1"/>
          </p:cNvPicPr>
          <p:nvPr/>
        </p:nvPicPr>
        <p:blipFill>
          <a:blip r:embed="rId5"/>
          <a:stretch>
            <a:fillRect/>
          </a:stretch>
        </p:blipFill>
        <p:spPr>
          <a:xfrm>
            <a:off x="873581" y="4427625"/>
            <a:ext cx="285201" cy="284058"/>
          </a:xfrm>
          <a:prstGeom prst="rect">
            <a:avLst/>
          </a:prstGeom>
          <a:noFill/>
          <a:ln cap="flat">
            <a:noFill/>
          </a:ln>
        </p:spPr>
      </p:pic>
      <p:pic>
        <p:nvPicPr>
          <p:cNvPr id="18" name="Picture 59"/>
          <p:cNvPicPr>
            <a:picLocks noChangeAspect="1"/>
          </p:cNvPicPr>
          <p:nvPr/>
        </p:nvPicPr>
        <p:blipFill>
          <a:blip r:embed="rId4"/>
          <a:stretch>
            <a:fillRect/>
          </a:stretch>
        </p:blipFill>
        <p:spPr>
          <a:xfrm>
            <a:off x="7663248" y="1242541"/>
            <a:ext cx="284058" cy="284058"/>
          </a:xfrm>
          <a:prstGeom prst="rect">
            <a:avLst/>
          </a:prstGeom>
          <a:noFill/>
          <a:ln cap="flat">
            <a:noFill/>
          </a:ln>
        </p:spPr>
      </p:pic>
      <p:pic>
        <p:nvPicPr>
          <p:cNvPr id="19" name="Picture 56"/>
          <p:cNvPicPr>
            <a:picLocks noChangeAspect="1"/>
          </p:cNvPicPr>
          <p:nvPr/>
        </p:nvPicPr>
        <p:blipFill>
          <a:blip r:embed="rId5"/>
          <a:stretch>
            <a:fillRect/>
          </a:stretch>
        </p:blipFill>
        <p:spPr>
          <a:xfrm>
            <a:off x="8011195" y="1242541"/>
            <a:ext cx="285201" cy="284058"/>
          </a:xfrm>
          <a:prstGeom prst="rect">
            <a:avLst/>
          </a:prstGeom>
          <a:noFill/>
          <a:ln cap="flat">
            <a:noFill/>
          </a:ln>
        </p:spPr>
      </p:pic>
      <p:pic>
        <p:nvPicPr>
          <p:cNvPr id="20" name="Picture 56"/>
          <p:cNvPicPr>
            <a:picLocks noChangeAspect="1"/>
          </p:cNvPicPr>
          <p:nvPr/>
        </p:nvPicPr>
        <p:blipFill>
          <a:blip r:embed="rId5"/>
          <a:stretch>
            <a:fillRect/>
          </a:stretch>
        </p:blipFill>
        <p:spPr>
          <a:xfrm>
            <a:off x="8585612" y="3767830"/>
            <a:ext cx="285201" cy="284058"/>
          </a:xfrm>
          <a:prstGeom prst="rect">
            <a:avLst/>
          </a:prstGeom>
          <a:noFill/>
          <a:ln cap="flat">
            <a:noFill/>
          </a:ln>
        </p:spPr>
      </p:pic>
    </p:spTree>
    <p:extLst>
      <p:ext uri="{BB962C8B-B14F-4D97-AF65-F5344CB8AC3E}">
        <p14:creationId xmlns:p14="http://schemas.microsoft.com/office/powerpoint/2010/main" val="1024387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2 Small Roundabouts Near Coven </a:t>
            </a:r>
            <a:r>
              <a:rPr lang="en-GB" dirty="0"/>
              <a:t>- Point 1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3D23C476-2EE8-4993-B98A-3E5942BFBC1A}"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43</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14560" y="1516157"/>
            <a:ext cx="4933754" cy="501675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 and Cyclists</a:t>
            </a: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Roundabouts have a high amount of traffic </a:t>
            </a:r>
            <a:r>
              <a:rPr lang="en-GB" sz="1600" kern="0">
                <a:solidFill>
                  <a:srgbClr val="000000"/>
                </a:solidFill>
                <a:latin typeface="Calibri Light"/>
                <a:ea typeface="ＭＳ Ｐゴシック"/>
                <a:cs typeface="ＭＳ Ｐゴシック"/>
              </a:rPr>
              <a:t>going fast at speeds of 40-60 mph. Speed cameras would slow down traffic </a:t>
            </a:r>
          </a:p>
          <a:p>
            <a:pPr defTabSz="457200">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Low awareness / signage that equestrians &amp; cyclists are using this roundabout.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The quality of Brewood Road leading north to the roundabout is of poor quality with lots of potholes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No traffic lights are present. Traffic lights would be safer as traffic is forced to stop so a crossing opportunity is guaranteed for users. Equestrians requested a special traffic light button you can activate with your crop to avoid dismounting</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Lack of lighting means users don’t use this at night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FF0000"/>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1600" kern="0">
              <a:solidFill>
                <a:srgbClr val="FF0000"/>
              </a:solidFill>
              <a:latin typeface="Calibri Light"/>
              <a:ea typeface="ＭＳ Ｐゴシック"/>
              <a:cs typeface="ＭＳ Ｐゴシック"/>
            </a:endParaRPr>
          </a:p>
        </p:txBody>
      </p:sp>
      <p:grpSp>
        <p:nvGrpSpPr>
          <p:cNvPr id="5" name="Group 11"/>
          <p:cNvGrpSpPr/>
          <p:nvPr/>
        </p:nvGrpSpPr>
        <p:grpSpPr>
          <a:xfrm>
            <a:off x="5448315" y="4673105"/>
            <a:ext cx="4260948" cy="2199497"/>
            <a:chOff x="5448315" y="4673105"/>
            <a:chExt cx="4260948" cy="2199497"/>
          </a:xfrm>
        </p:grpSpPr>
        <p:sp>
          <p:nvSpPr>
            <p:cNvPr id="6" name="TextBox 7"/>
            <p:cNvSpPr txBox="1"/>
            <p:nvPr/>
          </p:nvSpPr>
          <p:spPr>
            <a:xfrm>
              <a:off x="5525490" y="4673105"/>
              <a:ext cx="4183773" cy="175432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Only experienced riders would use this roundabout as you have to ride with the traffic. If there were lights that would mean we would have time to cross. There are special buttons that you push with your crop so you don’t have to get off your horse </a:t>
              </a:r>
            </a:p>
          </p:txBody>
        </p:sp>
        <p:sp>
          <p:nvSpPr>
            <p:cNvPr id="7" name="TextBox 8"/>
            <p:cNvSpPr txBox="1"/>
            <p:nvPr/>
          </p:nvSpPr>
          <p:spPr>
            <a:xfrm>
              <a:off x="5525490" y="6472488"/>
              <a:ext cx="2534095"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8" name="Straight Connector 9"/>
            <p:cNvCxnSpPr/>
            <p:nvPr/>
          </p:nvCxnSpPr>
          <p:spPr>
            <a:xfrm>
              <a:off x="5448315" y="4869902"/>
              <a:ext cx="0" cy="1263655"/>
            </a:xfrm>
            <a:prstGeom prst="straightConnector1">
              <a:avLst/>
            </a:prstGeom>
            <a:noFill/>
            <a:ln w="44448" cap="flat">
              <a:solidFill>
                <a:srgbClr val="E33C30"/>
              </a:solidFill>
              <a:prstDash val="solid"/>
              <a:miter/>
            </a:ln>
          </p:spPr>
        </p:cxnSp>
      </p:grpSp>
      <p:sp>
        <p:nvSpPr>
          <p:cNvPr id="9"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11" name="Picture 13"/>
          <p:cNvPicPr>
            <a:picLocks noChangeAspect="1"/>
          </p:cNvPicPr>
          <p:nvPr/>
        </p:nvPicPr>
        <p:blipFill>
          <a:blip r:embed="rId3"/>
          <a:stretch>
            <a:fillRect/>
          </a:stretch>
        </p:blipFill>
        <p:spPr>
          <a:xfrm>
            <a:off x="5525490" y="1094376"/>
            <a:ext cx="2813334" cy="1966161"/>
          </a:xfrm>
          <a:prstGeom prst="rect">
            <a:avLst/>
          </a:prstGeom>
          <a:noFill/>
          <a:ln cap="flat">
            <a:noFill/>
          </a:ln>
          <a:effectLst>
            <a:outerShdw dist="139699" dir="2700000" algn="tl">
              <a:srgbClr val="333333">
                <a:alpha val="65000"/>
              </a:srgbClr>
            </a:outerShdw>
          </a:effectLst>
        </p:spPr>
      </p:pic>
      <p:pic>
        <p:nvPicPr>
          <p:cNvPr id="12" name="Picture 13"/>
          <p:cNvPicPr>
            <a:picLocks noChangeAspect="1"/>
          </p:cNvPicPr>
          <p:nvPr/>
        </p:nvPicPr>
        <p:blipFill>
          <a:blip r:embed="rId4"/>
          <a:stretch>
            <a:fillRect/>
          </a:stretch>
        </p:blipFill>
        <p:spPr>
          <a:xfrm>
            <a:off x="6792537" y="2464422"/>
            <a:ext cx="2813343" cy="2110005"/>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3049719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2 Small Roundabouts Near Coven</a:t>
            </a:r>
            <a:r>
              <a:rPr lang="en-GB" dirty="0">
                <a:solidFill>
                  <a:srgbClr val="0D0D0D"/>
                </a:solidFill>
              </a:rPr>
              <a:t> – Point 2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0109B4A9-B9EE-4B30-BA33-03EC6516AB97}"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44</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02078" y="1406383"/>
            <a:ext cx="4459153" cy="661719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 and Cyclists</a:t>
            </a: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rPr>
              <a:t>Users enter/ exit onto Stafford road which has a lot of traffic </a:t>
            </a:r>
            <a:r>
              <a:rPr lang="en-GB" sz="1600" kern="0">
                <a:solidFill>
                  <a:srgbClr val="000000"/>
                </a:solidFill>
                <a:latin typeface="Calibri Light"/>
                <a:ea typeface="ＭＳ Ｐゴシック"/>
              </a:rPr>
              <a:t>as it’s a dual carriageway</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rPr>
              <a:t>The speed of traffic is very fast 60 mph+ and horses have to ride single file. A barrier between the road &amp; cycle path would reassure users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rPr>
              <a:t>This can be very noisy for all users but especially for horses/ equestrians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rPr>
              <a:t>Only safe time for equestrians and cyclists to use this road is on Sunday when there is reduced traffic</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rPr>
              <a:t>No mountain blocks available on side of footpath to safely dismount when equestrians are riding alone</a:t>
            </a: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r>
              <a:rPr lang="en-GB" sz="2400" kern="0">
                <a:solidFill>
                  <a:srgbClr val="2F2824"/>
                </a:solidFill>
                <a:latin typeface="Calibri Light"/>
                <a:ea typeface="ＭＳ Ｐゴシック"/>
                <a:cs typeface="ＭＳ Ｐゴシック"/>
              </a:rPr>
              <a:t> </a:t>
            </a: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7" name="Picture 12"/>
          <p:cNvPicPr>
            <a:picLocks noChangeAspect="1"/>
          </p:cNvPicPr>
          <p:nvPr/>
        </p:nvPicPr>
        <p:blipFill>
          <a:blip r:embed="rId2"/>
          <a:srcRect l="9489" r="1939" b="19848"/>
          <a:stretch>
            <a:fillRect/>
          </a:stretch>
        </p:blipFill>
        <p:spPr>
          <a:xfrm>
            <a:off x="5351723" y="1166344"/>
            <a:ext cx="3194584" cy="2168170"/>
          </a:xfrm>
          <a:prstGeom prst="rect">
            <a:avLst/>
          </a:prstGeom>
          <a:noFill/>
          <a:ln cap="flat">
            <a:noFill/>
          </a:ln>
          <a:effectLst>
            <a:outerShdw dist="139699" dir="2700000" algn="tl">
              <a:srgbClr val="333333">
                <a:alpha val="65000"/>
              </a:srgbClr>
            </a:outerShdw>
          </a:effectLst>
        </p:spPr>
      </p:pic>
      <p:pic>
        <p:nvPicPr>
          <p:cNvPr id="8" name="Picture 13"/>
          <p:cNvPicPr>
            <a:picLocks noChangeAspect="1"/>
          </p:cNvPicPr>
          <p:nvPr/>
        </p:nvPicPr>
        <p:blipFill>
          <a:blip r:embed="rId3"/>
          <a:stretch>
            <a:fillRect/>
          </a:stretch>
        </p:blipFill>
        <p:spPr>
          <a:xfrm>
            <a:off x="6361681" y="2649227"/>
            <a:ext cx="3035579" cy="2276682"/>
          </a:xfrm>
          <a:prstGeom prst="rect">
            <a:avLst/>
          </a:prstGeom>
          <a:noFill/>
          <a:ln cap="flat">
            <a:noFill/>
          </a:ln>
          <a:effectLst>
            <a:outerShdw dist="139699" dir="2700000" algn="tl">
              <a:srgbClr val="333333">
                <a:alpha val="65000"/>
              </a:srgbClr>
            </a:outerShdw>
          </a:effectLst>
        </p:spPr>
      </p:pic>
      <p:grpSp>
        <p:nvGrpSpPr>
          <p:cNvPr id="9" name="Group 11"/>
          <p:cNvGrpSpPr/>
          <p:nvPr/>
        </p:nvGrpSpPr>
        <p:grpSpPr>
          <a:xfrm>
            <a:off x="5013847" y="5047634"/>
            <a:ext cx="4082027" cy="1678006"/>
            <a:chOff x="5013847" y="5047634"/>
            <a:chExt cx="4082027" cy="1678006"/>
          </a:xfrm>
        </p:grpSpPr>
        <p:sp>
          <p:nvSpPr>
            <p:cNvPr id="10" name="TextBox 7"/>
            <p:cNvSpPr txBox="1"/>
            <p:nvPr/>
          </p:nvSpPr>
          <p:spPr>
            <a:xfrm>
              <a:off x="5066461" y="5110956"/>
              <a:ext cx="4029413"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It’s a duel carriageway so I would never ride my bike here in rush-hour, they go so fast! The only time I'm here is on a Sunday morning when it’s less busy  </a:t>
              </a:r>
            </a:p>
          </p:txBody>
        </p:sp>
        <p:sp>
          <p:nvSpPr>
            <p:cNvPr id="11" name="TextBox 8"/>
            <p:cNvSpPr txBox="1"/>
            <p:nvPr/>
          </p:nvSpPr>
          <p:spPr>
            <a:xfrm>
              <a:off x="5077672" y="6325526"/>
              <a:ext cx="2919002"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CYCLIST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2" name="Straight Connector 9"/>
            <p:cNvCxnSpPr/>
            <p:nvPr/>
          </p:nvCxnSpPr>
          <p:spPr>
            <a:xfrm>
              <a:off x="5013847" y="5047634"/>
              <a:ext cx="0" cy="1263655"/>
            </a:xfrm>
            <a:prstGeom prst="straightConnector1">
              <a:avLst/>
            </a:prstGeom>
            <a:noFill/>
            <a:ln w="44448" cap="flat">
              <a:solidFill>
                <a:srgbClr val="E33C30"/>
              </a:solidFill>
              <a:prstDash val="solid"/>
              <a:miter/>
            </a:ln>
          </p:spPr>
        </p:cxnSp>
      </p:grpSp>
    </p:spTree>
    <p:extLst>
      <p:ext uri="{BB962C8B-B14F-4D97-AF65-F5344CB8AC3E}">
        <p14:creationId xmlns:p14="http://schemas.microsoft.com/office/powerpoint/2010/main" val="1387407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2 Small Roundabouts Near Coven</a:t>
            </a:r>
            <a:r>
              <a:rPr lang="en-GB" dirty="0">
                <a:solidFill>
                  <a:srgbClr val="0D0D0D"/>
                </a:solidFill>
              </a:rPr>
              <a:t> – Point 3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478787AA-CEA7-41EC-8230-D5711D41D25F}"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45</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0352" y="1433303"/>
            <a:ext cx="3528047" cy="6001646"/>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 </a:t>
            </a:r>
            <a:endParaRPr lang="en-GB" sz="24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Bridal Paths near New Road are not well maintained</a:t>
            </a:r>
            <a:r>
              <a:rPr lang="en-GB" sz="1600" kern="0">
                <a:solidFill>
                  <a:srgbClr val="000000"/>
                </a:solidFill>
                <a:latin typeface="Calibri Light"/>
                <a:ea typeface="ＭＳ Ｐゴシック"/>
                <a:cs typeface="ＭＳ Ｐゴシック"/>
              </a:rPr>
              <a:t>- they are overgrown which is unsafe as branches can hit equestrians in the face or the bridal path is blocked so you have to dismount or turn back</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In general equestrians would like to avoid using the roundabout and would prefer linked up bridal paths in the area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Fly tipping on these paths mean horses can’t pass/ use them</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There are no signs to warn other users equestrians are present (e.g. barking dogs can scare and make the horses anxious)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grpSp>
        <p:nvGrpSpPr>
          <p:cNvPr id="7" name="Group 11"/>
          <p:cNvGrpSpPr/>
          <p:nvPr/>
        </p:nvGrpSpPr>
        <p:grpSpPr>
          <a:xfrm>
            <a:off x="4590260" y="4565196"/>
            <a:ext cx="4983324" cy="1810366"/>
            <a:chOff x="4590260" y="4565196"/>
            <a:chExt cx="4983324" cy="1810366"/>
          </a:xfrm>
        </p:grpSpPr>
        <p:sp>
          <p:nvSpPr>
            <p:cNvPr id="8" name="TextBox 7"/>
            <p:cNvSpPr txBox="1"/>
            <p:nvPr/>
          </p:nvSpPr>
          <p:spPr>
            <a:xfrm>
              <a:off x="4652348" y="4616586"/>
              <a:ext cx="4921236"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Some of the bridal paths are very overgrown so you have to turn round, or get off and get your horse through and then get back on. Also branches can hit you in the face, so overall it’s not very safe for riders</a:t>
              </a:r>
            </a:p>
          </p:txBody>
        </p:sp>
        <p:sp>
          <p:nvSpPr>
            <p:cNvPr id="9" name="TextBox 8"/>
            <p:cNvSpPr txBox="1"/>
            <p:nvPr/>
          </p:nvSpPr>
          <p:spPr>
            <a:xfrm>
              <a:off x="4652348" y="5975448"/>
              <a:ext cx="3444215"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EQUESTRAIN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590260" y="4565196"/>
              <a:ext cx="0" cy="1263655"/>
            </a:xfrm>
            <a:prstGeom prst="straightConnector1">
              <a:avLst/>
            </a:prstGeom>
            <a:noFill/>
            <a:ln w="44448" cap="flat">
              <a:solidFill>
                <a:srgbClr val="E33C30"/>
              </a:solidFill>
              <a:prstDash val="solid"/>
              <a:miter/>
            </a:ln>
          </p:spPr>
        </p:cxnSp>
      </p:grpSp>
      <p:pic>
        <p:nvPicPr>
          <p:cNvPr id="11" name="Picture 11"/>
          <p:cNvPicPr>
            <a:picLocks noChangeAspect="1"/>
          </p:cNvPicPr>
          <p:nvPr/>
        </p:nvPicPr>
        <p:blipFill>
          <a:blip r:embed="rId2"/>
          <a:srcRect r="3455" b="14805"/>
          <a:stretch>
            <a:fillRect/>
          </a:stretch>
        </p:blipFill>
        <p:spPr>
          <a:xfrm>
            <a:off x="4235116" y="1220929"/>
            <a:ext cx="5338468" cy="3172885"/>
          </a:xfrm>
          <a:prstGeom prst="rect">
            <a:avLst/>
          </a:prstGeom>
          <a:noFill/>
          <a:ln cap="flat">
            <a:noFill/>
          </a:ln>
        </p:spPr>
      </p:pic>
    </p:spTree>
    <p:extLst>
      <p:ext uri="{BB962C8B-B14F-4D97-AF65-F5344CB8AC3E}">
        <p14:creationId xmlns:p14="http://schemas.microsoft.com/office/powerpoint/2010/main" val="2436688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a:srcRect b="8274"/>
          <a:stretch>
            <a:fillRect/>
          </a:stretch>
        </p:blipFill>
        <p:spPr>
          <a:xfrm>
            <a:off x="1418984" y="1818988"/>
            <a:ext cx="6601273" cy="4197096"/>
          </a:xfrm>
          <a:prstGeom prst="rect">
            <a:avLst/>
          </a:prstGeom>
          <a:noFill/>
          <a:ln cap="flat">
            <a:noFill/>
          </a:ln>
        </p:spPr>
      </p:pic>
      <p:sp>
        <p:nvSpPr>
          <p:cNvPr id="3" name="Slide Number Placeholder 3"/>
          <p:cNvSpPr txBox="1"/>
          <p:nvPr/>
        </p:nvSpPr>
        <p:spPr>
          <a:xfrm>
            <a:off x="9250873" y="6435080"/>
            <a:ext cx="942975" cy="210540"/>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9E793907-3E53-4C55-824A-7A365766C2C5}"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46</a:t>
            </a:fld>
            <a:endParaRPr lang="en-US" sz="1000" kern="0">
              <a:solidFill>
                <a:srgbClr val="000000"/>
              </a:solidFill>
              <a:latin typeface="Calibri Light"/>
              <a:ea typeface="ＭＳ Ｐゴシック"/>
              <a:cs typeface="ＭＳ Ｐゴシック"/>
            </a:endParaRPr>
          </a:p>
        </p:txBody>
      </p:sp>
      <p:grpSp>
        <p:nvGrpSpPr>
          <p:cNvPr id="4" name="Group 9"/>
          <p:cNvGrpSpPr/>
          <p:nvPr/>
        </p:nvGrpSpPr>
        <p:grpSpPr>
          <a:xfrm>
            <a:off x="386141" y="1264203"/>
            <a:ext cx="8022251" cy="3751893"/>
            <a:chOff x="386141" y="1264203"/>
            <a:chExt cx="8022251" cy="3751893"/>
          </a:xfrm>
        </p:grpSpPr>
        <p:cxnSp>
          <p:nvCxnSpPr>
            <p:cNvPr id="5" name="Straight Arrow Connector 18"/>
            <p:cNvCxnSpPr/>
            <p:nvPr/>
          </p:nvCxnSpPr>
          <p:spPr>
            <a:xfrm>
              <a:off x="6062536" y="1542025"/>
              <a:ext cx="848398" cy="2375511"/>
            </a:xfrm>
            <a:prstGeom prst="straightConnector1">
              <a:avLst/>
            </a:prstGeom>
            <a:noFill/>
            <a:ln w="57150" cap="flat">
              <a:solidFill>
                <a:srgbClr val="FF6600"/>
              </a:solidFill>
              <a:prstDash val="solid"/>
              <a:miter/>
              <a:tailEnd type="arrow"/>
            </a:ln>
          </p:spPr>
        </p:cxnSp>
        <p:sp>
          <p:nvSpPr>
            <p:cNvPr id="6" name="TextBox 16"/>
            <p:cNvSpPr txBox="1"/>
            <p:nvPr/>
          </p:nvSpPr>
          <p:spPr>
            <a:xfrm>
              <a:off x="3716688" y="1264203"/>
              <a:ext cx="4691704"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1</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Bridge has very fast traffic going underneath which can spook horses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 </a:t>
              </a:r>
            </a:p>
          </p:txBody>
        </p:sp>
        <p:cxnSp>
          <p:nvCxnSpPr>
            <p:cNvPr id="7" name="Straight Arrow Connector 23"/>
            <p:cNvCxnSpPr/>
            <p:nvPr/>
          </p:nvCxnSpPr>
          <p:spPr>
            <a:xfrm>
              <a:off x="1270494" y="3704472"/>
              <a:ext cx="2954994" cy="0"/>
            </a:xfrm>
            <a:prstGeom prst="straightConnector1">
              <a:avLst/>
            </a:prstGeom>
            <a:noFill/>
            <a:ln w="57150" cap="flat">
              <a:solidFill>
                <a:srgbClr val="FF6600"/>
              </a:solidFill>
              <a:prstDash val="solid"/>
              <a:miter/>
              <a:tailEnd type="arrow"/>
            </a:ln>
          </p:spPr>
        </p:cxnSp>
        <p:sp>
          <p:nvSpPr>
            <p:cNvPr id="8" name="TextBox 26"/>
            <p:cNvSpPr txBox="1"/>
            <p:nvPr/>
          </p:nvSpPr>
          <p:spPr>
            <a:xfrm>
              <a:off x="386141" y="2984775"/>
              <a:ext cx="1032842" cy="2031321"/>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rPr>
                <a:t>Point 2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rPr>
                <a:t>Cycle path stops before the roundabout</a:t>
              </a:r>
            </a:p>
            <a:p>
              <a:pPr algn="ctr" defTabSz="742950">
                <a:defRPr sz="1800" b="0" i="0" u="none" strike="noStrike" kern="0" cap="none" spc="0" baseline="0">
                  <a:solidFill>
                    <a:srgbClr val="000000"/>
                  </a:solidFill>
                  <a:uFillTx/>
                </a:defRPr>
              </a:pPr>
              <a:endParaRPr lang="en-GB" sz="1200" kern="0">
                <a:solidFill>
                  <a:srgbClr val="FF6600"/>
                </a:solidFill>
                <a:ea typeface="ＭＳ Ｐゴシック"/>
              </a:endParaRPr>
            </a:p>
            <a:p>
              <a:pPr algn="ctr" defTabSz="742950">
                <a:defRPr sz="1800" b="0" i="0" u="none" strike="noStrike" kern="0" cap="none" spc="0" baseline="0">
                  <a:solidFill>
                    <a:srgbClr val="000000"/>
                  </a:solidFill>
                  <a:uFillTx/>
                </a:defRPr>
              </a:pPr>
              <a:r>
                <a:rPr lang="en-GB" sz="1200" kern="0">
                  <a:solidFill>
                    <a:srgbClr val="FF6600"/>
                  </a:solidFill>
                  <a:ea typeface="ＭＳ Ｐゴシック"/>
                </a:rPr>
                <a:t> Signage to indicate cyclists and equestrians use the area are hard to see/absent </a:t>
              </a:r>
            </a:p>
          </p:txBody>
        </p:sp>
      </p:grpSp>
      <p:sp>
        <p:nvSpPr>
          <p:cNvPr id="9" name="Title 1"/>
          <p:cNvSpPr txBox="1"/>
          <p:nvPr/>
        </p:nvSpPr>
        <p:spPr>
          <a:xfrm>
            <a:off x="514560" y="649434"/>
            <a:ext cx="5302532"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000" kern="0" dirty="0">
                <a:solidFill>
                  <a:srgbClr val="000000"/>
                </a:solidFill>
                <a:latin typeface="Georgia" pitchFamily="18"/>
                <a:ea typeface="ＭＳ Ｐゴシック"/>
              </a:rPr>
              <a:t>M54 Junction 2 – Aerial view </a:t>
            </a:r>
          </a:p>
        </p:txBody>
      </p:sp>
      <p:sp>
        <p:nvSpPr>
          <p:cNvPr id="11" name="TextBox 15"/>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sp>
        <p:nvSpPr>
          <p:cNvPr id="12" name="TextBox 16"/>
          <p:cNvSpPr txBox="1"/>
          <p:nvPr/>
        </p:nvSpPr>
        <p:spPr>
          <a:xfrm>
            <a:off x="1879631" y="6017721"/>
            <a:ext cx="4691704"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3</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Cyclists have to use busy roundabout with fast moving traffic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 </a:t>
            </a:r>
          </a:p>
        </p:txBody>
      </p:sp>
      <p:cxnSp>
        <p:nvCxnSpPr>
          <p:cNvPr id="13" name="Straight Arrow Connector 18"/>
          <p:cNvCxnSpPr>
            <a:stCxn id="12" idx="0"/>
          </p:cNvCxnSpPr>
          <p:nvPr/>
        </p:nvCxnSpPr>
        <p:spPr>
          <a:xfrm flipV="1">
            <a:off x="4225488" y="4175543"/>
            <a:ext cx="9500" cy="1842178"/>
          </a:xfrm>
          <a:prstGeom prst="straightConnector1">
            <a:avLst/>
          </a:prstGeom>
          <a:noFill/>
          <a:ln w="57150" cap="flat">
            <a:solidFill>
              <a:srgbClr val="FF6600"/>
            </a:solidFill>
            <a:prstDash val="solid"/>
            <a:miter/>
            <a:tailEnd type="arrow"/>
          </a:ln>
        </p:spPr>
      </p:cxnSp>
      <p:pic>
        <p:nvPicPr>
          <p:cNvPr id="14" name="Picture 56"/>
          <p:cNvPicPr>
            <a:picLocks noChangeAspect="1"/>
          </p:cNvPicPr>
          <p:nvPr/>
        </p:nvPicPr>
        <p:blipFill>
          <a:blip r:embed="rId4"/>
          <a:stretch>
            <a:fillRect/>
          </a:stretch>
        </p:blipFill>
        <p:spPr>
          <a:xfrm>
            <a:off x="8291175" y="1412921"/>
            <a:ext cx="285201" cy="284058"/>
          </a:xfrm>
          <a:prstGeom prst="rect">
            <a:avLst/>
          </a:prstGeom>
          <a:noFill/>
          <a:ln cap="flat">
            <a:noFill/>
          </a:ln>
        </p:spPr>
      </p:pic>
      <p:pic>
        <p:nvPicPr>
          <p:cNvPr id="15" name="Picture 59"/>
          <p:cNvPicPr>
            <a:picLocks noChangeAspect="1"/>
          </p:cNvPicPr>
          <p:nvPr/>
        </p:nvPicPr>
        <p:blipFill>
          <a:blip r:embed="rId5"/>
          <a:stretch>
            <a:fillRect/>
          </a:stretch>
        </p:blipFill>
        <p:spPr>
          <a:xfrm>
            <a:off x="6277785" y="6151022"/>
            <a:ext cx="284058" cy="284058"/>
          </a:xfrm>
          <a:prstGeom prst="rect">
            <a:avLst/>
          </a:prstGeom>
          <a:noFill/>
          <a:ln cap="flat">
            <a:noFill/>
          </a:ln>
        </p:spPr>
      </p:pic>
      <p:pic>
        <p:nvPicPr>
          <p:cNvPr id="16" name="Picture 56"/>
          <p:cNvPicPr>
            <a:picLocks noChangeAspect="1"/>
          </p:cNvPicPr>
          <p:nvPr/>
        </p:nvPicPr>
        <p:blipFill>
          <a:blip r:embed="rId4"/>
          <a:stretch>
            <a:fillRect/>
          </a:stretch>
        </p:blipFill>
        <p:spPr>
          <a:xfrm>
            <a:off x="6625733" y="6151022"/>
            <a:ext cx="285201" cy="284058"/>
          </a:xfrm>
          <a:prstGeom prst="rect">
            <a:avLst/>
          </a:prstGeom>
          <a:noFill/>
          <a:ln cap="flat">
            <a:noFill/>
          </a:ln>
        </p:spPr>
      </p:pic>
      <p:pic>
        <p:nvPicPr>
          <p:cNvPr id="17" name="Picture 59"/>
          <p:cNvPicPr>
            <a:picLocks noChangeAspect="1"/>
          </p:cNvPicPr>
          <p:nvPr/>
        </p:nvPicPr>
        <p:blipFill>
          <a:blip r:embed="rId5"/>
          <a:stretch>
            <a:fillRect/>
          </a:stretch>
        </p:blipFill>
        <p:spPr>
          <a:xfrm>
            <a:off x="555031" y="5203795"/>
            <a:ext cx="284058" cy="284058"/>
          </a:xfrm>
          <a:prstGeom prst="rect">
            <a:avLst/>
          </a:prstGeom>
          <a:noFill/>
          <a:ln cap="flat">
            <a:noFill/>
          </a:ln>
        </p:spPr>
      </p:pic>
      <p:pic>
        <p:nvPicPr>
          <p:cNvPr id="18" name="Picture 56"/>
          <p:cNvPicPr>
            <a:picLocks noChangeAspect="1"/>
          </p:cNvPicPr>
          <p:nvPr/>
        </p:nvPicPr>
        <p:blipFill>
          <a:blip r:embed="rId4"/>
          <a:stretch>
            <a:fillRect/>
          </a:stretch>
        </p:blipFill>
        <p:spPr>
          <a:xfrm>
            <a:off x="902979" y="5203795"/>
            <a:ext cx="285201" cy="284058"/>
          </a:xfrm>
          <a:prstGeom prst="rect">
            <a:avLst/>
          </a:prstGeom>
          <a:noFill/>
          <a:ln cap="flat">
            <a:noFill/>
          </a:ln>
        </p:spPr>
      </p:pic>
    </p:spTree>
    <p:extLst>
      <p:ext uri="{BB962C8B-B14F-4D97-AF65-F5344CB8AC3E}">
        <p14:creationId xmlns:p14="http://schemas.microsoft.com/office/powerpoint/2010/main" val="2562955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Junction 2</a:t>
            </a:r>
            <a:r>
              <a:rPr lang="en-GB" dirty="0">
                <a:solidFill>
                  <a:srgbClr val="0D0D0D"/>
                </a:solidFill>
              </a:rPr>
              <a:t> – Point 1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E85A8402-BCB9-47AB-893C-956F7E645B17}"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47</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3396" y="1445657"/>
            <a:ext cx="4059954" cy="501675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endParaRPr lang="en-GB" sz="24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b="1" kern="0">
                <a:solidFill>
                  <a:srgbClr val="000000"/>
                </a:solidFill>
                <a:latin typeface="Calibri Light"/>
              </a:rPr>
              <a:t>Bridge has very fast traffic going underneath it at </a:t>
            </a:r>
            <a:r>
              <a:rPr lang="en-US" sz="1600" kern="0">
                <a:solidFill>
                  <a:srgbClr val="000000"/>
                </a:solidFill>
                <a:latin typeface="Calibri Light"/>
              </a:rPr>
              <a:t>40-50 mph so equestrians use footpath instead of the road to feel safer when riding</a:t>
            </a:r>
          </a:p>
          <a:p>
            <a:pPr defTabSz="457200">
              <a:defRPr sz="1800" b="0" i="0" u="none" strike="noStrike" kern="0" cap="none" spc="0" baseline="0">
                <a:solidFill>
                  <a:srgbClr val="000000"/>
                </a:solidFill>
                <a:uFillTx/>
              </a:defRPr>
            </a:pPr>
            <a:endParaRPr lang="en-US" sz="16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No signs to indicate equestrians use this underpass. Signs indicating drivers to slow down/ be aware are needed so horses don’t get anxious/ jump unexpectedly </a:t>
            </a:r>
          </a:p>
          <a:p>
            <a:pPr defTabSz="457200">
              <a:defRPr sz="1800" b="0" i="0" u="none" strike="noStrike" kern="0" cap="none" spc="0" baseline="0">
                <a:solidFill>
                  <a:srgbClr val="000000"/>
                </a:solidFill>
                <a:uFillTx/>
              </a:defRPr>
            </a:pPr>
            <a:endParaRPr lang="en-US" sz="16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Large mirrors preferred at junction to improve visibility of traffic for equestrians</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Hedges and trees on either side of underpass are overgrown and block visibility for all users</a:t>
            </a: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r>
              <a:rPr lang="en-GB" sz="2400" kern="0">
                <a:solidFill>
                  <a:srgbClr val="2F2824"/>
                </a:solidFill>
                <a:latin typeface="Calibri Light"/>
                <a:ea typeface="ＭＳ Ｐゴシック"/>
                <a:cs typeface="ＭＳ Ｐゴシック"/>
              </a:rPr>
              <a:t> </a:t>
            </a: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grpSp>
        <p:nvGrpSpPr>
          <p:cNvPr id="7" name="Group 11"/>
          <p:cNvGrpSpPr/>
          <p:nvPr/>
        </p:nvGrpSpPr>
        <p:grpSpPr>
          <a:xfrm>
            <a:off x="4753051" y="4712753"/>
            <a:ext cx="5152945" cy="1810366"/>
            <a:chOff x="4753051" y="4712753"/>
            <a:chExt cx="5152945" cy="1810366"/>
          </a:xfrm>
        </p:grpSpPr>
        <p:sp>
          <p:nvSpPr>
            <p:cNvPr id="8" name="TextBox 7"/>
            <p:cNvSpPr txBox="1"/>
            <p:nvPr/>
          </p:nvSpPr>
          <p:spPr>
            <a:xfrm>
              <a:off x="4808244" y="4872380"/>
              <a:ext cx="5097752"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Maybe put large mirrors at junctions to improve visibility so I can see what’s coming. Also the trees and hedges need trimming as this can also get in the way of visibility. Safety is everything  when you are riding</a:t>
              </a:r>
            </a:p>
          </p:txBody>
        </p:sp>
        <p:sp>
          <p:nvSpPr>
            <p:cNvPr id="9" name="TextBox 8"/>
            <p:cNvSpPr txBox="1"/>
            <p:nvPr/>
          </p:nvSpPr>
          <p:spPr>
            <a:xfrm>
              <a:off x="4808253" y="6123005"/>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753051" y="4712753"/>
              <a:ext cx="0" cy="1263655"/>
            </a:xfrm>
            <a:prstGeom prst="straightConnector1">
              <a:avLst/>
            </a:prstGeom>
            <a:noFill/>
            <a:ln w="44448" cap="flat">
              <a:solidFill>
                <a:srgbClr val="E33C30"/>
              </a:solidFill>
              <a:prstDash val="solid"/>
              <a:miter/>
            </a:ln>
          </p:spPr>
        </p:cxnSp>
      </p:grpSp>
      <p:pic>
        <p:nvPicPr>
          <p:cNvPr id="11" name="Picture 11"/>
          <p:cNvPicPr>
            <a:picLocks noChangeAspect="1"/>
          </p:cNvPicPr>
          <p:nvPr/>
        </p:nvPicPr>
        <p:blipFill>
          <a:blip r:embed="rId2"/>
          <a:srcRect l="23036" t="7156" r="5935" b="6526"/>
          <a:stretch>
            <a:fillRect/>
          </a:stretch>
        </p:blipFill>
        <p:spPr>
          <a:xfrm>
            <a:off x="4797884" y="253645"/>
            <a:ext cx="2957800" cy="2225430"/>
          </a:xfrm>
          <a:prstGeom prst="rect">
            <a:avLst/>
          </a:prstGeom>
          <a:noFill/>
          <a:ln cap="flat">
            <a:noFill/>
          </a:ln>
          <a:effectLst>
            <a:outerShdw dist="139699" dir="2700000" algn="tl">
              <a:srgbClr val="333333">
                <a:alpha val="65000"/>
              </a:srgbClr>
            </a:outerShdw>
          </a:effectLst>
        </p:spPr>
      </p:pic>
      <p:pic>
        <p:nvPicPr>
          <p:cNvPr id="12" name="Picture 12"/>
          <p:cNvPicPr>
            <a:picLocks noChangeAspect="1"/>
          </p:cNvPicPr>
          <p:nvPr/>
        </p:nvPicPr>
        <p:blipFill>
          <a:blip r:embed="rId3"/>
          <a:stretch>
            <a:fillRect/>
          </a:stretch>
        </p:blipFill>
        <p:spPr>
          <a:xfrm>
            <a:off x="6519333" y="2594088"/>
            <a:ext cx="2915445" cy="2157197"/>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3988946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Junction 2</a:t>
            </a:r>
            <a:r>
              <a:rPr lang="en-GB" dirty="0">
                <a:solidFill>
                  <a:srgbClr val="0D0D0D"/>
                </a:solidFill>
              </a:rPr>
              <a:t> – Point 2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9A4AAFE6-EE51-452C-9E70-808CBBA95D6E}"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48</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3396" y="1658840"/>
            <a:ext cx="3230529" cy="403187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r>
              <a:rPr lang="en-GB" sz="1600" kern="0">
                <a:solidFill>
                  <a:srgbClr val="2F2824"/>
                </a:solidFill>
                <a:latin typeface="Calibri Light"/>
                <a:ea typeface="ＭＳ Ｐゴシック"/>
                <a:cs typeface="ＭＳ Ｐゴシック"/>
              </a:rPr>
              <a:t> </a:t>
            </a:r>
            <a:r>
              <a:rPr lang="en-GB" sz="1600" b="1" kern="0">
                <a:solidFill>
                  <a:srgbClr val="FF0000"/>
                </a:solidFill>
                <a:latin typeface="Calibri Light"/>
                <a:ea typeface="ＭＳ Ｐゴシック"/>
                <a:cs typeface="ＭＳ Ｐゴシック"/>
              </a:rPr>
              <a:t>and Cyclists</a:t>
            </a:r>
            <a:endParaRPr lang="en-GB" sz="2400" b="1" kern="0">
              <a:solidFill>
                <a:srgbClr val="FF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2F2824"/>
                </a:solidFill>
                <a:latin typeface="Calibri Light"/>
                <a:ea typeface="ＭＳ Ｐゴシック"/>
                <a:cs typeface="ＭＳ Ｐゴシック"/>
              </a:rPr>
              <a:t>Cycle path stops when approaching the roundabout </a:t>
            </a:r>
            <a:r>
              <a:rPr lang="en-GB" sz="1600" kern="0">
                <a:solidFill>
                  <a:srgbClr val="2F2824"/>
                </a:solidFill>
                <a:latin typeface="Calibri Light"/>
                <a:ea typeface="ＭＳ Ｐゴシック"/>
                <a:cs typeface="ＭＳ Ｐゴシック"/>
              </a:rPr>
              <a:t>so users have to turn around or use the road</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Lack of signs to warn other users that equestrians and cyclists also use this area makes the journey feel risky</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Signs are wanted to reassure users that ahead there is a dedicated path to cross or use  the roundabout securely</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grpSp>
        <p:nvGrpSpPr>
          <p:cNvPr id="7" name="Group 11"/>
          <p:cNvGrpSpPr/>
          <p:nvPr/>
        </p:nvGrpSpPr>
        <p:grpSpPr>
          <a:xfrm>
            <a:off x="3773993" y="5205478"/>
            <a:ext cx="3858841" cy="1505925"/>
            <a:chOff x="3773993" y="5205478"/>
            <a:chExt cx="3858841" cy="1505925"/>
          </a:xfrm>
        </p:grpSpPr>
        <p:sp>
          <p:nvSpPr>
            <p:cNvPr id="8" name="TextBox 7"/>
            <p:cNvSpPr txBox="1"/>
            <p:nvPr/>
          </p:nvSpPr>
          <p:spPr>
            <a:xfrm>
              <a:off x="3819128" y="5339565"/>
              <a:ext cx="3813706"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I’d like to see more signs to make others aware we are here. Something that says</a:t>
              </a:r>
            </a:p>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 ‘beware of cyclists’</a:t>
              </a:r>
            </a:p>
          </p:txBody>
        </p:sp>
        <p:sp>
          <p:nvSpPr>
            <p:cNvPr id="9" name="TextBox 8"/>
            <p:cNvSpPr txBox="1"/>
            <p:nvPr/>
          </p:nvSpPr>
          <p:spPr>
            <a:xfrm>
              <a:off x="3932057" y="6311289"/>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CYCLIST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3773993" y="5205478"/>
              <a:ext cx="0" cy="1263655"/>
            </a:xfrm>
            <a:prstGeom prst="straightConnector1">
              <a:avLst/>
            </a:prstGeom>
            <a:noFill/>
            <a:ln w="44448" cap="flat">
              <a:solidFill>
                <a:srgbClr val="E33C30"/>
              </a:solidFill>
              <a:prstDash val="solid"/>
              <a:miter/>
            </a:ln>
          </p:spPr>
        </p:cxnSp>
      </p:grpSp>
      <p:pic>
        <p:nvPicPr>
          <p:cNvPr id="11" name="Picture 17"/>
          <p:cNvPicPr>
            <a:picLocks noChangeAspect="1"/>
          </p:cNvPicPr>
          <p:nvPr/>
        </p:nvPicPr>
        <p:blipFill>
          <a:blip r:embed="rId2"/>
          <a:srcRect l="18677" t="9716" r="27579" b="449"/>
          <a:stretch>
            <a:fillRect/>
          </a:stretch>
        </p:blipFill>
        <p:spPr>
          <a:xfrm rot="16200004">
            <a:off x="4633636" y="-23963"/>
            <a:ext cx="2396989" cy="2960708"/>
          </a:xfrm>
          <a:prstGeom prst="rect">
            <a:avLst/>
          </a:prstGeom>
          <a:noFill/>
          <a:ln cap="flat">
            <a:noFill/>
          </a:ln>
          <a:effectLst>
            <a:outerShdw dist="139699" dir="2700000" algn="tl">
              <a:srgbClr val="333333">
                <a:alpha val="65000"/>
              </a:srgbClr>
            </a:outerShdw>
          </a:effectLst>
        </p:spPr>
      </p:pic>
      <p:pic>
        <p:nvPicPr>
          <p:cNvPr id="12" name="Picture 19"/>
          <p:cNvPicPr>
            <a:picLocks noChangeAspect="1"/>
          </p:cNvPicPr>
          <p:nvPr/>
        </p:nvPicPr>
        <p:blipFill>
          <a:blip r:embed="rId3"/>
          <a:srcRect l="5177" t="4579" r="4998" b="5656"/>
          <a:stretch>
            <a:fillRect/>
          </a:stretch>
        </p:blipFill>
        <p:spPr>
          <a:xfrm>
            <a:off x="6439963" y="2788984"/>
            <a:ext cx="2856439" cy="2416494"/>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4263025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Junction 2</a:t>
            </a:r>
            <a:r>
              <a:rPr lang="en-GB" dirty="0">
                <a:solidFill>
                  <a:srgbClr val="0D0D0D"/>
                </a:solidFill>
              </a:rPr>
              <a:t>– </a:t>
            </a:r>
            <a:r>
              <a:rPr lang="en-GB" dirty="0"/>
              <a:t>Point 3</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5A0E428A-5322-440C-B9E0-63F300DF61F0}"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49</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14560" y="1629963"/>
            <a:ext cx="3114162" cy="427809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r>
              <a:rPr lang="en-GB" sz="1600" kern="0">
                <a:solidFill>
                  <a:srgbClr val="2F2824"/>
                </a:solidFill>
                <a:latin typeface="Calibri Light"/>
                <a:ea typeface="ＭＳ Ｐゴシック"/>
                <a:cs typeface="ＭＳ Ｐゴシック"/>
              </a:rPr>
              <a:t> </a:t>
            </a:r>
            <a:r>
              <a:rPr lang="en-GB" sz="1600" b="1" kern="0">
                <a:solidFill>
                  <a:srgbClr val="FF0000"/>
                </a:solidFill>
                <a:latin typeface="Calibri Light"/>
                <a:ea typeface="ＭＳ Ｐゴシック"/>
                <a:cs typeface="ＭＳ Ｐゴシック"/>
              </a:rPr>
              <a:t>and Cyclists</a:t>
            </a:r>
            <a:endParaRPr lang="en-GB" sz="24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Cyclists have to use this busy roundabout with fast traffic </a:t>
            </a:r>
            <a:r>
              <a:rPr lang="en-GB" sz="1600" kern="0">
                <a:solidFill>
                  <a:srgbClr val="000000"/>
                </a:solidFill>
                <a:latin typeface="Calibri Light"/>
                <a:ea typeface="ＭＳ Ｐゴシック"/>
                <a:cs typeface="ＭＳ Ｐゴシック"/>
              </a:rPr>
              <a:t>which feels very dangerous even for experienced cyclists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There is no dedicated cycle lane so users have to ride on a dual carriageway to join the roundabout- they avoid using this junction unless absolutely necessary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b="1"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7" name="Picture 12"/>
          <p:cNvPicPr>
            <a:picLocks noChangeAspect="1"/>
          </p:cNvPicPr>
          <p:nvPr/>
        </p:nvPicPr>
        <p:blipFill>
          <a:blip r:embed="rId2"/>
          <a:stretch>
            <a:fillRect/>
          </a:stretch>
        </p:blipFill>
        <p:spPr>
          <a:xfrm>
            <a:off x="4297899" y="620082"/>
            <a:ext cx="2891597" cy="2168700"/>
          </a:xfrm>
          <a:prstGeom prst="rect">
            <a:avLst/>
          </a:prstGeom>
          <a:noFill/>
          <a:ln cap="flat">
            <a:noFill/>
          </a:ln>
          <a:effectLst>
            <a:outerShdw dist="139699" dir="2700000" algn="tl">
              <a:srgbClr val="333333">
                <a:alpha val="65000"/>
              </a:srgbClr>
            </a:outerShdw>
          </a:effectLst>
        </p:spPr>
      </p:pic>
      <p:pic>
        <p:nvPicPr>
          <p:cNvPr id="8" name="Picture 13"/>
          <p:cNvPicPr>
            <a:picLocks noChangeAspect="1"/>
          </p:cNvPicPr>
          <p:nvPr/>
        </p:nvPicPr>
        <p:blipFill>
          <a:blip r:embed="rId3"/>
          <a:srcRect r="23205"/>
          <a:stretch>
            <a:fillRect/>
          </a:stretch>
        </p:blipFill>
        <p:spPr>
          <a:xfrm>
            <a:off x="6417039" y="2913040"/>
            <a:ext cx="2883258" cy="2281693"/>
          </a:xfrm>
          <a:prstGeom prst="rect">
            <a:avLst/>
          </a:prstGeom>
          <a:noFill/>
          <a:ln cap="flat">
            <a:noFill/>
          </a:ln>
          <a:effectLst>
            <a:outerShdw dist="139699" dir="2700000" algn="tl">
              <a:srgbClr val="333333">
                <a:alpha val="65000"/>
              </a:srgbClr>
            </a:outerShdw>
          </a:effectLst>
        </p:spPr>
      </p:pic>
      <p:grpSp>
        <p:nvGrpSpPr>
          <p:cNvPr id="9" name="Group 11"/>
          <p:cNvGrpSpPr/>
          <p:nvPr/>
        </p:nvGrpSpPr>
        <p:grpSpPr>
          <a:xfrm>
            <a:off x="2984153" y="5076172"/>
            <a:ext cx="4874510" cy="1663769"/>
            <a:chOff x="2984153" y="5076172"/>
            <a:chExt cx="4874510" cy="1663769"/>
          </a:xfrm>
        </p:grpSpPr>
        <p:sp>
          <p:nvSpPr>
            <p:cNvPr id="10" name="TextBox 7"/>
            <p:cNvSpPr txBox="1"/>
            <p:nvPr/>
          </p:nvSpPr>
          <p:spPr>
            <a:xfrm>
              <a:off x="3039346" y="5302852"/>
              <a:ext cx="4819317"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There is a lot of very fast traffic here so you have to be on your toes when you are cycling here. I’m not very keen to come here at all to be honest </a:t>
              </a:r>
            </a:p>
          </p:txBody>
        </p:sp>
        <p:sp>
          <p:nvSpPr>
            <p:cNvPr id="11" name="TextBox 8"/>
            <p:cNvSpPr txBox="1"/>
            <p:nvPr/>
          </p:nvSpPr>
          <p:spPr>
            <a:xfrm>
              <a:off x="3039346" y="6339827"/>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CYCLIST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2" name="Straight Connector 9"/>
            <p:cNvCxnSpPr/>
            <p:nvPr/>
          </p:nvCxnSpPr>
          <p:spPr>
            <a:xfrm>
              <a:off x="2984153" y="5076172"/>
              <a:ext cx="0" cy="1263655"/>
            </a:xfrm>
            <a:prstGeom prst="straightConnector1">
              <a:avLst/>
            </a:prstGeom>
            <a:noFill/>
            <a:ln w="44448" cap="flat">
              <a:solidFill>
                <a:srgbClr val="E33C30"/>
              </a:solidFill>
              <a:prstDash val="solid"/>
              <a:miter/>
            </a:ln>
          </p:spPr>
        </p:cxnSp>
      </p:grpSp>
    </p:spTree>
    <p:extLst>
      <p:ext uri="{BB962C8B-B14F-4D97-AF65-F5344CB8AC3E}">
        <p14:creationId xmlns:p14="http://schemas.microsoft.com/office/powerpoint/2010/main" val="732506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p:nvPr/>
        </p:nvSpPr>
        <p:spPr>
          <a:xfrm>
            <a:off x="4924748" y="0"/>
            <a:ext cx="4981248" cy="6858000"/>
          </a:xfrm>
          <a:prstGeom prst="rect">
            <a:avLst/>
          </a:prstGeom>
          <a:solidFill>
            <a:srgbClr val="335B74">
              <a:alpha val="89804"/>
            </a:srgbClr>
          </a:solidFill>
          <a:ln cap="flat">
            <a:noFill/>
            <a:prstDash val="solid"/>
          </a:ln>
        </p:spPr>
        <p:txBody>
          <a:bodyPr vert="horz" wrap="square" lIns="91440" tIns="45720" rIns="91440" bIns="45720" anchor="ctr" anchorCtr="1" compatLnSpc="1">
            <a:noAutofit/>
          </a:bodyPr>
          <a:lstStyle/>
          <a:p>
            <a:pPr algn="ctr" defTabSz="457200">
              <a:defRPr sz="1800" b="0" i="0" u="none" strike="noStrike" kern="0" cap="none" spc="0" baseline="0">
                <a:solidFill>
                  <a:srgbClr val="000000"/>
                </a:solidFill>
                <a:uFillTx/>
              </a:defRPr>
            </a:pPr>
            <a:endParaRPr lang="en-GB" sz="2400">
              <a:solidFill>
                <a:srgbClr val="FFFFFF"/>
              </a:solidFill>
              <a:latin typeface="Calibri Light"/>
            </a:endParaRPr>
          </a:p>
        </p:txBody>
      </p:sp>
      <p:sp>
        <p:nvSpPr>
          <p:cNvPr id="3" name="Title 1"/>
          <p:cNvSpPr txBox="1">
            <a:spLocks noGrp="1"/>
          </p:cNvSpPr>
          <p:nvPr>
            <p:ph type="title"/>
          </p:nvPr>
        </p:nvSpPr>
        <p:spPr/>
        <p:txBody>
          <a:bodyPr/>
          <a:lstStyle/>
          <a:p>
            <a:pPr lvl="0"/>
            <a:r>
              <a:rPr lang="en-GB">
                <a:solidFill>
                  <a:srgbClr val="262626"/>
                </a:solidFill>
              </a:rPr>
              <a:t>Qualitative Methodology</a:t>
            </a:r>
          </a:p>
        </p:txBody>
      </p:sp>
      <p:sp>
        <p:nvSpPr>
          <p:cNvPr id="4"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a:t>
            </a:r>
            <a:fld id="{24396C83-F2F2-4385-8329-F51B6FFE5CDE}" type="slidenum">
              <a:rPr lang="en-US" sz="1000" smtClean="0">
                <a:solidFill>
                  <a:srgbClr val="000000"/>
                </a:solidFill>
                <a:latin typeface="Calibri Light"/>
              </a:rPr>
              <a:pPr>
                <a:defRPr sz="1800" b="0" i="0" u="none" strike="noStrike" kern="0" cap="none" spc="0" baseline="0">
                  <a:solidFill>
                    <a:srgbClr val="000000"/>
                  </a:solidFill>
                  <a:uFillTx/>
                </a:defRPr>
              </a:pPr>
              <a:t>5</a:t>
            </a:fld>
            <a:endParaRPr lang="en-US" sz="1000" dirty="0">
              <a:solidFill>
                <a:srgbClr val="000000"/>
              </a:solidFill>
              <a:latin typeface="Calibri Light"/>
            </a:endParaRPr>
          </a:p>
        </p:txBody>
      </p:sp>
      <p:sp>
        <p:nvSpPr>
          <p:cNvPr id="5" name="Rectangle 6"/>
          <p:cNvSpPr/>
          <p:nvPr/>
        </p:nvSpPr>
        <p:spPr>
          <a:xfrm>
            <a:off x="532921" y="1412775"/>
            <a:ext cx="4174254" cy="5370700"/>
          </a:xfrm>
          <a:prstGeom prst="rect">
            <a:avLst/>
          </a:prstGeom>
          <a:noFill/>
          <a:ln cap="flat">
            <a:noFill/>
            <a:prstDash val="solid"/>
          </a:ln>
        </p:spPr>
        <p:txBody>
          <a:bodyPr vert="horz" wrap="square" lIns="91440" tIns="45720" rIns="91440" bIns="45720" anchor="t" anchorCtr="0" compatLnSpc="1">
            <a:spAutoFit/>
          </a:bodyPr>
          <a:lstStyle/>
          <a:p>
            <a:pPr marL="3172" lvl="1">
              <a:spcAft>
                <a:spcPts val="600"/>
              </a:spcAft>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Recruitment process - 2 stage:</a:t>
            </a:r>
          </a:p>
          <a:p>
            <a:pPr marL="231772" lvl="1" indent="-228600">
              <a:buSzPct val="100000"/>
              <a:buFont typeface="Georgia"/>
              <a:buAutoNum type="arabicPeriod"/>
              <a:defRPr sz="1800" b="0" i="0" u="none" strike="noStrike" kern="0" cap="none" spc="0" baseline="0">
                <a:solidFill>
                  <a:srgbClr val="000000"/>
                </a:solidFill>
                <a:uFillTx/>
              </a:defRPr>
            </a:pPr>
            <a:r>
              <a:rPr lang="en-GB" sz="1200" kern="0">
                <a:solidFill>
                  <a:srgbClr val="000000"/>
                </a:solidFill>
                <a:latin typeface="Calibri Light"/>
                <a:ea typeface="ＭＳ Ｐゴシック"/>
                <a:cs typeface="ＭＳ Ｐゴシック"/>
              </a:rPr>
              <a:t>10 respondents  (5 in each area) were recruited off the back of the quantitative survey (respondents gave their contact details expressing their interest in participating in a subsequent qualitative stage) </a:t>
            </a:r>
          </a:p>
          <a:p>
            <a:pPr marL="231772" lvl="1" indent="-228600">
              <a:buSzPct val="100000"/>
              <a:buFont typeface="Georgia"/>
              <a:buAutoNum type="arabicPeriod"/>
              <a:defRPr sz="1800" b="0" i="0" u="none" strike="noStrike" kern="0" cap="none" spc="0" baseline="0">
                <a:solidFill>
                  <a:srgbClr val="000000"/>
                </a:solidFill>
                <a:uFillTx/>
              </a:defRPr>
            </a:pPr>
            <a:endParaRPr lang="en-GB" sz="900" kern="0">
              <a:solidFill>
                <a:srgbClr val="000000"/>
              </a:solidFill>
              <a:latin typeface="Calibri Light"/>
              <a:ea typeface="ＭＳ Ｐゴシック"/>
              <a:cs typeface="ＭＳ Ｐゴシック"/>
            </a:endParaRPr>
          </a:p>
          <a:p>
            <a:pPr marL="231772" lvl="1" indent="-228600">
              <a:buSzPct val="100000"/>
              <a:buFont typeface="Georgia"/>
              <a:buAutoNum type="arabicPeriod"/>
              <a:defRPr sz="1800" b="0" i="0" u="none" strike="noStrike" kern="0" cap="none" spc="0" baseline="0">
                <a:solidFill>
                  <a:srgbClr val="000000"/>
                </a:solidFill>
                <a:uFillTx/>
              </a:defRPr>
            </a:pPr>
            <a:r>
              <a:rPr lang="en-GB" sz="1200" kern="0">
                <a:solidFill>
                  <a:srgbClr val="000000"/>
                </a:solidFill>
                <a:latin typeface="Calibri Light"/>
                <a:ea typeface="ＭＳ Ｐゴシック"/>
                <a:cs typeface="ＭＳ Ｐゴシック"/>
              </a:rPr>
              <a:t>26 respondents were recruited based on free find </a:t>
            </a:r>
          </a:p>
          <a:p>
            <a:pPr marL="3172" lvl="1">
              <a:defRPr sz="1800" b="0" i="0" u="none" strike="noStrike" kern="0" cap="none" spc="0" baseline="0">
                <a:solidFill>
                  <a:srgbClr val="000000"/>
                </a:solidFill>
                <a:uFillTx/>
              </a:defRPr>
            </a:pPr>
            <a:endParaRPr lang="en-GB" sz="1100" b="1" kern="0">
              <a:solidFill>
                <a:srgbClr val="000000"/>
              </a:solidFill>
              <a:latin typeface="Calibri Light"/>
              <a:ea typeface="ＭＳ Ｐゴシック"/>
              <a:cs typeface="ＭＳ Ｐゴシック"/>
            </a:endParaRPr>
          </a:p>
          <a:p>
            <a:pPr marL="3172" lvl="1">
              <a:defRPr sz="1800" b="0" i="0" u="none" strike="noStrike" kern="0" cap="none" spc="0" baseline="0">
                <a:solidFill>
                  <a:srgbClr val="000000"/>
                </a:solidFill>
                <a:uFillTx/>
              </a:defRPr>
            </a:pPr>
            <a:endParaRPr lang="en-GB" sz="1100" b="1" kern="0">
              <a:solidFill>
                <a:srgbClr val="3D3D3F"/>
              </a:solidFill>
              <a:latin typeface="Calibri Light"/>
              <a:ea typeface="ＭＳ Ｐゴシック"/>
              <a:cs typeface="ＭＳ Ｐゴシック"/>
            </a:endParaRPr>
          </a:p>
          <a:p>
            <a:pPr marL="3172" lvl="1">
              <a:spcAft>
                <a:spcPts val="600"/>
              </a:spcAft>
              <a:defRPr sz="1800" b="0" i="0" u="none" strike="noStrike" kern="0" cap="none" spc="0" baseline="0">
                <a:solidFill>
                  <a:srgbClr val="000000"/>
                </a:solidFill>
                <a:uFillTx/>
              </a:defRPr>
            </a:pPr>
            <a:endParaRPr lang="en-GB" sz="600" b="1" kern="0">
              <a:solidFill>
                <a:srgbClr val="3D3D3F"/>
              </a:solidFill>
              <a:latin typeface="Calibri Light"/>
              <a:ea typeface="ＭＳ Ｐゴシック"/>
              <a:cs typeface="ＭＳ Ｐゴシック"/>
            </a:endParaRPr>
          </a:p>
          <a:p>
            <a:pPr marL="3172" lvl="1">
              <a:spcAft>
                <a:spcPts val="600"/>
              </a:spcAft>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Recruitment screener</a:t>
            </a:r>
          </a:p>
          <a:p>
            <a:pPr marL="3172" lvl="1">
              <a:defRPr sz="1800" b="0" i="0" u="none" strike="noStrike" kern="0" cap="none" spc="0" baseline="0">
                <a:solidFill>
                  <a:srgbClr val="000000"/>
                </a:solidFill>
                <a:uFillTx/>
              </a:defRPr>
            </a:pPr>
            <a:r>
              <a:rPr lang="en-GB" sz="1200" kern="0">
                <a:solidFill>
                  <a:srgbClr val="000000"/>
                </a:solidFill>
                <a:latin typeface="Calibri Light"/>
                <a:ea typeface="ＭＳ Ｐゴシック"/>
                <a:cs typeface="ＭＳ Ｐゴシック"/>
              </a:rPr>
              <a:t>The screener for recruiting qual respondents was in line with the quant research with a few amendments:</a:t>
            </a:r>
          </a:p>
          <a:p>
            <a:pPr marL="174622" lvl="1" indent="-171450">
              <a:spcBef>
                <a:spcPts val="600"/>
              </a:spcBef>
              <a:buSzPct val="100000"/>
              <a:buFont typeface="Arial" pitchFamily="34"/>
              <a:buChar char="•"/>
              <a:defRPr sz="1800" b="0" i="0" u="none" strike="noStrike" kern="0" cap="none" spc="0" baseline="0">
                <a:solidFill>
                  <a:srgbClr val="000000"/>
                </a:solidFill>
                <a:uFillTx/>
              </a:defRPr>
            </a:pPr>
            <a:r>
              <a:rPr lang="en-GB" sz="1200">
                <a:solidFill>
                  <a:srgbClr val="000000"/>
                </a:solidFill>
                <a:latin typeface="Calibri Light"/>
                <a:ea typeface="Times New Roman" pitchFamily="18"/>
                <a:cs typeface="ＭＳ Ｐゴシック"/>
              </a:rPr>
              <a:t>Needed to have cycled/walked/ridden in the </a:t>
            </a:r>
            <a:r>
              <a:rPr lang="en-GB" sz="1200" b="1">
                <a:solidFill>
                  <a:srgbClr val="000000"/>
                </a:solidFill>
                <a:latin typeface="Calibri Light"/>
                <a:ea typeface="Times New Roman" pitchFamily="18"/>
                <a:cs typeface="ＭＳ Ｐゴシック"/>
              </a:rPr>
              <a:t>last 6 months </a:t>
            </a:r>
            <a:endParaRPr lang="en-GB" sz="1200">
              <a:solidFill>
                <a:srgbClr val="000000"/>
              </a:solidFill>
              <a:latin typeface="Calibri Light"/>
              <a:ea typeface="Times New Roman" pitchFamily="18"/>
              <a:cs typeface="ＭＳ Ｐゴシック"/>
            </a:endParaRPr>
          </a:p>
          <a:p>
            <a:pPr marL="174622" lvl="1" indent="-171450">
              <a:spcBef>
                <a:spcPts val="600"/>
              </a:spcBef>
              <a:buSzPct val="100000"/>
              <a:buFont typeface="Arial" pitchFamily="34"/>
              <a:buChar char="•"/>
              <a:defRPr sz="1800" b="0" i="0" u="none" strike="noStrike" kern="0" cap="none" spc="0" baseline="0">
                <a:solidFill>
                  <a:srgbClr val="000000"/>
                </a:solidFill>
                <a:uFillTx/>
              </a:defRPr>
            </a:pPr>
            <a:r>
              <a:rPr lang="en-GB" sz="1200">
                <a:solidFill>
                  <a:srgbClr val="000000"/>
                </a:solidFill>
                <a:latin typeface="Calibri Light"/>
                <a:ea typeface="Times New Roman" pitchFamily="18"/>
                <a:cs typeface="ＭＳ Ｐゴシック"/>
              </a:rPr>
              <a:t>Locations were read out from a </a:t>
            </a:r>
            <a:r>
              <a:rPr lang="en-GB" sz="1200" b="1">
                <a:solidFill>
                  <a:srgbClr val="000000"/>
                </a:solidFill>
                <a:latin typeface="Calibri Light"/>
                <a:ea typeface="Times New Roman" pitchFamily="18"/>
                <a:cs typeface="ＭＳ Ｐゴシック"/>
              </a:rPr>
              <a:t>list of sub areas </a:t>
            </a:r>
            <a:r>
              <a:rPr lang="en-GB" sz="1200">
                <a:solidFill>
                  <a:srgbClr val="000000"/>
                </a:solidFill>
                <a:latin typeface="Calibri Light"/>
                <a:ea typeface="Times New Roman" pitchFamily="18"/>
                <a:cs typeface="ＭＳ Ｐゴシック"/>
              </a:rPr>
              <a:t>e.g</a:t>
            </a:r>
            <a:r>
              <a:rPr lang="en-GB" sz="1200">
                <a:solidFill>
                  <a:srgbClr val="FF0000"/>
                </a:solidFill>
                <a:latin typeface="Calibri Light"/>
                <a:ea typeface="Times New Roman" pitchFamily="18"/>
                <a:cs typeface="ＭＳ Ｐゴシック"/>
              </a:rPr>
              <a:t>. </a:t>
            </a:r>
            <a:r>
              <a:rPr lang="en-GB" sz="1200">
                <a:solidFill>
                  <a:srgbClr val="000000"/>
                </a:solidFill>
                <a:latin typeface="Calibri Light"/>
                <a:ea typeface="Times New Roman" pitchFamily="18"/>
                <a:cs typeface="ＭＳ Ｐゴシック"/>
              </a:rPr>
              <a:t>for Area 3: Portsmouth area. And </a:t>
            </a:r>
            <a:r>
              <a:rPr lang="en-GB" sz="1200" b="1">
                <a:solidFill>
                  <a:srgbClr val="000000"/>
                </a:solidFill>
                <a:latin typeface="Calibri Light"/>
                <a:ea typeface="Times New Roman" pitchFamily="18"/>
                <a:cs typeface="ＭＳ Ｐゴシック"/>
              </a:rPr>
              <a:t>then the applicable roads </a:t>
            </a:r>
            <a:r>
              <a:rPr lang="en-GB" sz="1200">
                <a:solidFill>
                  <a:srgbClr val="000000"/>
                </a:solidFill>
                <a:latin typeface="Calibri Light"/>
                <a:ea typeface="Times New Roman" pitchFamily="18"/>
                <a:cs typeface="ＭＳ Ｐゴシック"/>
              </a:rPr>
              <a:t>e.g. </a:t>
            </a:r>
            <a:r>
              <a:rPr lang="en-GB" sz="1200" kern="0">
                <a:solidFill>
                  <a:srgbClr val="000000"/>
                </a:solidFill>
                <a:latin typeface="Calibri Light"/>
                <a:ea typeface="Times New Roman" pitchFamily="18"/>
                <a:cs typeface="ＭＳ Ｐゴシック"/>
              </a:rPr>
              <a:t>A3 J3 &amp;J4 &amp; A27 J12 </a:t>
            </a:r>
          </a:p>
          <a:p>
            <a:pPr marL="174622" lvl="1" indent="-171450">
              <a:spcBef>
                <a:spcPts val="600"/>
              </a:spcBef>
              <a:buSzPct val="100000"/>
              <a:buFont typeface="Arial" pitchFamily="34"/>
              <a:buChar char="•"/>
              <a:defRPr sz="1800" b="0" i="0" u="none" strike="noStrike" kern="0" cap="none" spc="0" baseline="0">
                <a:solidFill>
                  <a:srgbClr val="000000"/>
                </a:solidFill>
                <a:uFillTx/>
              </a:defRPr>
            </a:pPr>
            <a:r>
              <a:rPr lang="en-GB" sz="1200">
                <a:solidFill>
                  <a:srgbClr val="000000"/>
                </a:solidFill>
                <a:latin typeface="Calibri Light"/>
                <a:ea typeface="Times New Roman" pitchFamily="18"/>
                <a:cs typeface="ＭＳ Ｐゴシック"/>
              </a:rPr>
              <a:t>Respondents confirmed whether they had made a journey that interacted with any of the above</a:t>
            </a:r>
          </a:p>
          <a:p>
            <a:pPr marL="171450" indent="-171450" defTabSz="457200">
              <a:spcBef>
                <a:spcPts val="600"/>
              </a:spcBef>
              <a:buSzPct val="100000"/>
              <a:buFont typeface="Arial" pitchFamily="34"/>
              <a:buChar char="•"/>
              <a:defRPr sz="1800" b="0" i="0" u="none" strike="noStrike" kern="0" cap="none" spc="0" baseline="0">
                <a:solidFill>
                  <a:srgbClr val="000000"/>
                </a:solidFill>
                <a:uFillTx/>
              </a:defRPr>
            </a:pPr>
            <a:r>
              <a:rPr lang="en-GB" sz="1200" b="1">
                <a:solidFill>
                  <a:srgbClr val="000000"/>
                </a:solidFill>
                <a:latin typeface="Calibri Light"/>
                <a:ea typeface="Times New Roman" pitchFamily="18"/>
                <a:cs typeface="ＭＳ Ｐゴシック"/>
              </a:rPr>
              <a:t>Screened out if very satisfied </a:t>
            </a:r>
            <a:r>
              <a:rPr lang="en-GB" sz="1200">
                <a:solidFill>
                  <a:srgbClr val="000000"/>
                </a:solidFill>
                <a:latin typeface="Calibri Light"/>
                <a:ea typeface="Times New Roman" pitchFamily="18"/>
                <a:cs typeface="ＭＳ Ｐゴシック"/>
              </a:rPr>
              <a:t>with their SRN experience (in the quant survey they needed to have a hotspot)</a:t>
            </a:r>
          </a:p>
          <a:p>
            <a:pPr defTabSz="457200">
              <a:defRPr sz="1800" b="0" i="0" u="none" strike="noStrike" kern="0" cap="none" spc="0" baseline="0">
                <a:solidFill>
                  <a:srgbClr val="000000"/>
                </a:solidFill>
                <a:uFillTx/>
              </a:defRPr>
            </a:pPr>
            <a:endParaRPr lang="en-GB" sz="1200">
              <a:solidFill>
                <a:srgbClr val="262626"/>
              </a:solidFill>
              <a:latin typeface="Calibri Light"/>
              <a:ea typeface="Times New Roman" pitchFamily="18"/>
              <a:cs typeface="ＭＳ Ｐゴシック"/>
            </a:endParaRPr>
          </a:p>
          <a:p>
            <a:pPr defTabSz="457200">
              <a:defRPr sz="1800" b="0" i="0" u="none" strike="noStrike" kern="0" cap="none" spc="0" baseline="0">
                <a:solidFill>
                  <a:srgbClr val="000000"/>
                </a:solidFill>
                <a:uFillTx/>
              </a:defRPr>
            </a:pPr>
            <a:endParaRPr lang="en-GB" sz="1200">
              <a:solidFill>
                <a:srgbClr val="262626"/>
              </a:solidFill>
              <a:latin typeface="Calibri Light"/>
              <a:ea typeface="Times New Roman" pitchFamily="18"/>
              <a:cs typeface="ＭＳ Ｐゴシック"/>
            </a:endParaRPr>
          </a:p>
          <a:p>
            <a:pPr defTabSz="457200">
              <a:defRPr sz="1800" b="0" i="0" u="none" strike="noStrike" kern="0" cap="none" spc="0" baseline="0">
                <a:solidFill>
                  <a:srgbClr val="000000"/>
                </a:solidFill>
                <a:uFillTx/>
              </a:defRPr>
            </a:pPr>
            <a:endParaRPr lang="en-GB" sz="1200">
              <a:solidFill>
                <a:srgbClr val="262626"/>
              </a:solidFill>
              <a:latin typeface="Calibri Light"/>
              <a:ea typeface="Times New Roman" pitchFamily="18"/>
              <a:cs typeface="ＭＳ Ｐゴシック"/>
            </a:endParaRPr>
          </a:p>
          <a:p>
            <a:pPr defTabSz="457200">
              <a:defRPr sz="1800" b="0" i="0" u="none" strike="noStrike" kern="0" cap="none" spc="0" baseline="0">
                <a:solidFill>
                  <a:srgbClr val="000000"/>
                </a:solidFill>
                <a:uFillTx/>
              </a:defRPr>
            </a:pPr>
            <a:endParaRPr lang="en-GB" sz="1100" b="1">
              <a:solidFill>
                <a:srgbClr val="3D3D3F"/>
              </a:solidFill>
              <a:latin typeface="Calibri Light"/>
              <a:ea typeface="Times New Roman" pitchFamily="18"/>
              <a:cs typeface="ＭＳ Ｐゴシック"/>
            </a:endParaRPr>
          </a:p>
        </p:txBody>
      </p:sp>
      <p:cxnSp>
        <p:nvCxnSpPr>
          <p:cNvPr id="6" name="Straight Connector 9"/>
          <p:cNvCxnSpPr/>
          <p:nvPr/>
        </p:nvCxnSpPr>
        <p:spPr>
          <a:xfrm>
            <a:off x="572441" y="2996955"/>
            <a:ext cx="3997785" cy="0"/>
          </a:xfrm>
          <a:prstGeom prst="straightConnector1">
            <a:avLst/>
          </a:prstGeom>
          <a:noFill/>
          <a:ln w="9528" cap="flat">
            <a:solidFill>
              <a:srgbClr val="000000"/>
            </a:solidFill>
            <a:prstDash val="solid"/>
            <a:miter/>
          </a:ln>
        </p:spPr>
      </p:cxnSp>
      <p:sp>
        <p:nvSpPr>
          <p:cNvPr id="7" name="Rectangle 12"/>
          <p:cNvSpPr/>
          <p:nvPr/>
        </p:nvSpPr>
        <p:spPr>
          <a:xfrm>
            <a:off x="5241029" y="908721"/>
            <a:ext cx="4464493" cy="4985976"/>
          </a:xfrm>
          <a:prstGeom prst="rect">
            <a:avLst/>
          </a:prstGeom>
          <a:noFill/>
          <a:ln cap="flat">
            <a:noFill/>
            <a:prstDash val="solid"/>
          </a:ln>
        </p:spPr>
        <p:txBody>
          <a:bodyPr vert="horz" wrap="square" lIns="91440" tIns="45720" rIns="91440" bIns="45720" anchor="t" anchorCtr="0" compatLnSpc="1">
            <a:spAutoFit/>
          </a:bodyPr>
          <a:lstStyle/>
          <a:p>
            <a:pPr defTabSz="457200">
              <a:spcAft>
                <a:spcPts val="600"/>
              </a:spcAft>
              <a:defRPr sz="1800" b="0" i="0" u="none" strike="noStrike" kern="0" cap="none" spc="0" baseline="0">
                <a:solidFill>
                  <a:srgbClr val="000000"/>
                </a:solidFill>
                <a:uFillTx/>
              </a:defRPr>
            </a:pPr>
            <a:r>
              <a:rPr lang="en-GB" sz="1600" b="1" kern="0">
                <a:solidFill>
                  <a:srgbClr val="FFFFFF"/>
                </a:solidFill>
                <a:latin typeface="Calibri Light"/>
                <a:ea typeface="ＭＳ Ｐゴシック"/>
              </a:rPr>
              <a:t>Site Visits </a:t>
            </a:r>
          </a:p>
          <a:p>
            <a:pPr defTabSz="457200">
              <a:defRPr sz="1800" b="0" i="0" u="none" strike="noStrike" kern="0" cap="none" spc="0" baseline="0">
                <a:solidFill>
                  <a:srgbClr val="000000"/>
                </a:solidFill>
                <a:uFillTx/>
              </a:defRPr>
            </a:pPr>
            <a:r>
              <a:rPr lang="en-GB" sz="1200" kern="0">
                <a:solidFill>
                  <a:srgbClr val="FFFFFF"/>
                </a:solidFill>
                <a:latin typeface="Calibri Light"/>
                <a:ea typeface="ＭＳ Ｐゴシック"/>
              </a:rPr>
              <a:t>Prior  to conducting the interviews, moderators conducted site visits for the areas of the SRN, that were identified in the quant as problematic (e.g. had clusters of hotspots)  These site visits served two main purposes </a:t>
            </a:r>
          </a:p>
          <a:p>
            <a:pPr marL="171450" indent="-171450" defTabSz="457200">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To collect stimulus material (.e.g. photographs and video footage) of the area to be shown and played back to respondents in the interviews </a:t>
            </a:r>
          </a:p>
          <a:p>
            <a:pPr marL="171450" indent="-171450" defTabSz="457200">
              <a:buSzPct val="100000"/>
              <a:buFont typeface="Arial" pitchFamily="34"/>
              <a:buChar char="•"/>
              <a:defRPr sz="1800" b="0" i="0" u="none" strike="noStrike" kern="0" cap="none" spc="0" baseline="0">
                <a:solidFill>
                  <a:srgbClr val="000000"/>
                </a:solidFill>
                <a:uFillTx/>
              </a:defRPr>
            </a:pPr>
            <a:endParaRPr lang="en-GB" sz="1200" kern="0">
              <a:solidFill>
                <a:srgbClr val="FFFFFF"/>
              </a:solidFill>
              <a:latin typeface="Calibri Light"/>
              <a:ea typeface="ＭＳ Ｐゴシック"/>
            </a:endParaRPr>
          </a:p>
          <a:p>
            <a:pPr marL="171450" indent="-171450" defTabSz="457200">
              <a:buSzPct val="100000"/>
              <a:buFont typeface="Arial" pitchFamily="34"/>
              <a:buChar char="•"/>
              <a:defRPr sz="1800" b="0" i="0" u="none" strike="noStrike" kern="0" cap="none" spc="0" baseline="0">
                <a:solidFill>
                  <a:srgbClr val="000000"/>
                </a:solidFill>
                <a:uFillTx/>
              </a:defRPr>
            </a:pPr>
            <a:r>
              <a:rPr lang="en-GB" sz="1200" kern="0">
                <a:solidFill>
                  <a:srgbClr val="FFFFFF"/>
                </a:solidFill>
                <a:latin typeface="Calibri Light"/>
                <a:ea typeface="ＭＳ Ｐゴシック"/>
              </a:rPr>
              <a:t>To help our moderators contextualise themselves with each area, providing a level of familiarity which helped to have more o an detailed discussion </a:t>
            </a:r>
          </a:p>
          <a:p>
            <a:pPr defTabSz="457200">
              <a:defRPr sz="1800" b="0" i="0" u="none" strike="noStrike" kern="0" cap="none" spc="0" baseline="0">
                <a:solidFill>
                  <a:srgbClr val="000000"/>
                </a:solidFill>
                <a:uFillTx/>
              </a:defRPr>
            </a:pPr>
            <a:endParaRPr lang="en-GB" sz="1200" kern="0">
              <a:solidFill>
                <a:srgbClr val="FFFFFF"/>
              </a:solidFill>
              <a:latin typeface="Calibri Light"/>
              <a:ea typeface="ＭＳ Ｐゴシック"/>
            </a:endParaRPr>
          </a:p>
          <a:p>
            <a:pPr defTabSz="457200">
              <a:defRPr sz="1800" b="0" i="0" u="none" strike="noStrike" kern="0" cap="none" spc="0" baseline="0">
                <a:solidFill>
                  <a:srgbClr val="000000"/>
                </a:solidFill>
                <a:uFillTx/>
              </a:defRPr>
            </a:pPr>
            <a:endParaRPr lang="en-GB" sz="1200" b="1">
              <a:solidFill>
                <a:srgbClr val="FFFFFF"/>
              </a:solidFill>
              <a:latin typeface="Calibri Light"/>
              <a:ea typeface="Calibri" pitchFamily="34"/>
              <a:cs typeface="Times New Roman" pitchFamily="18"/>
            </a:endParaRPr>
          </a:p>
          <a:p>
            <a:pPr defTabSz="457200">
              <a:spcAft>
                <a:spcPts val="600"/>
              </a:spcAft>
              <a:defRPr sz="1800" b="0" i="0" u="none" strike="noStrike" kern="0" cap="none" spc="0" baseline="0">
                <a:solidFill>
                  <a:srgbClr val="000000"/>
                </a:solidFill>
                <a:uFillTx/>
              </a:defRPr>
            </a:pPr>
            <a:r>
              <a:rPr lang="en-GB" sz="1600" b="1" kern="0">
                <a:solidFill>
                  <a:srgbClr val="FFFFFF"/>
                </a:solidFill>
                <a:latin typeface="Calibri Light"/>
                <a:ea typeface="ＭＳ Ｐゴシック"/>
              </a:rPr>
              <a:t>F2F Interviews (45 – 60 minute interview)</a:t>
            </a:r>
          </a:p>
          <a:p>
            <a:pPr defTabSz="457200">
              <a:defRPr sz="1800" b="0" i="0" u="none" strike="noStrike" kern="0" cap="none" spc="0" baseline="0">
                <a:solidFill>
                  <a:srgbClr val="000000"/>
                </a:solidFill>
                <a:uFillTx/>
              </a:defRPr>
            </a:pPr>
            <a:r>
              <a:rPr lang="en-GB" sz="1200">
                <a:solidFill>
                  <a:srgbClr val="FFFFFF"/>
                </a:solidFill>
                <a:latin typeface="Calibri Light"/>
                <a:ea typeface="Calibri" pitchFamily="34"/>
                <a:cs typeface="Times New Roman" pitchFamily="18"/>
              </a:rPr>
              <a:t>Respondents were probed </a:t>
            </a:r>
            <a:r>
              <a:rPr lang="en-GB" sz="1200">
                <a:solidFill>
                  <a:srgbClr val="FFFFFF"/>
                </a:solidFill>
                <a:latin typeface="Calibri Light"/>
                <a:ea typeface="ＭＳ Ｐゴシック"/>
              </a:rPr>
              <a:t>on their overall experiences as a walker/cyclist on their journey that interacted with a SRN road</a:t>
            </a:r>
          </a:p>
          <a:p>
            <a:pPr defTabSz="457200">
              <a:defRPr sz="1800" b="0" i="0" u="none" strike="noStrike" kern="0" cap="none" spc="0" baseline="0">
                <a:solidFill>
                  <a:srgbClr val="000000"/>
                </a:solidFill>
                <a:uFillTx/>
              </a:defRPr>
            </a:pPr>
            <a:endParaRPr lang="en-GB" sz="1200">
              <a:solidFill>
                <a:srgbClr val="FFFFFF"/>
              </a:solidFill>
              <a:latin typeface="Calibri Light"/>
              <a:ea typeface="ＭＳ Ｐゴシック"/>
            </a:endParaRPr>
          </a:p>
          <a:p>
            <a:pPr defTabSz="457200">
              <a:defRPr sz="1800" b="0" i="0" u="none" strike="noStrike" kern="0" cap="none" spc="0" baseline="0">
                <a:solidFill>
                  <a:srgbClr val="000000"/>
                </a:solidFill>
                <a:uFillTx/>
              </a:defRPr>
            </a:pPr>
            <a:r>
              <a:rPr lang="en-GB" sz="1200">
                <a:solidFill>
                  <a:srgbClr val="FFFFFF"/>
                </a:solidFill>
                <a:latin typeface="Calibri Light"/>
                <a:ea typeface="ＭＳ Ｐゴシック"/>
              </a:rPr>
              <a:t>Using an interactive map, respondents and interviewer mapped together issues they experienced along their journey, generating around 10-15 individual route points</a:t>
            </a:r>
          </a:p>
          <a:p>
            <a:pPr defTabSz="457200">
              <a:defRPr sz="1800" b="0" i="0" u="none" strike="noStrike" kern="0" cap="none" spc="0" baseline="0">
                <a:solidFill>
                  <a:srgbClr val="000000"/>
                </a:solidFill>
                <a:uFillTx/>
              </a:defRPr>
            </a:pPr>
            <a:endParaRPr lang="en-GB" sz="1200">
              <a:solidFill>
                <a:srgbClr val="FFFFFF"/>
              </a:solidFill>
              <a:latin typeface="Calibri Light"/>
              <a:ea typeface="ＭＳ Ｐゴシック"/>
            </a:endParaRPr>
          </a:p>
          <a:p>
            <a:pPr defTabSz="457200">
              <a:defRPr sz="1800" b="0" i="0" u="none" strike="noStrike" kern="0" cap="none" spc="0" baseline="0">
                <a:solidFill>
                  <a:srgbClr val="000000"/>
                </a:solidFill>
                <a:uFillTx/>
              </a:defRPr>
            </a:pPr>
            <a:r>
              <a:rPr lang="en-GB" sz="1200">
                <a:solidFill>
                  <a:srgbClr val="FFFFFF"/>
                </a:solidFill>
                <a:latin typeface="Calibri Light"/>
                <a:ea typeface="ＭＳ Ｐゴシック"/>
              </a:rPr>
              <a:t>Lastly, respondents were asked what was the most important thing they feel should be improved for their interactions with the SRN</a:t>
            </a:r>
            <a:endParaRPr lang="en-GB" sz="1200">
              <a:solidFill>
                <a:srgbClr val="FFFFFF"/>
              </a:solidFill>
              <a:latin typeface="Calibri Light"/>
              <a:ea typeface="Calibri" pitchFamily="34"/>
              <a:cs typeface="Times New Roman" pitchFamily="18"/>
            </a:endParaRPr>
          </a:p>
          <a:p>
            <a:pPr marL="3172" lvl="1">
              <a:defRPr sz="1800" b="0" i="0" u="none" strike="noStrike" kern="0" cap="none" spc="0" baseline="0">
                <a:solidFill>
                  <a:srgbClr val="000000"/>
                </a:solidFill>
                <a:uFillTx/>
              </a:defRPr>
            </a:pPr>
            <a:endParaRPr lang="en-GB" sz="1200" b="1" kern="0">
              <a:solidFill>
                <a:srgbClr val="FFFFFF"/>
              </a:solidFill>
              <a:latin typeface="Calibri Light"/>
              <a:ea typeface="ＭＳ Ｐゴシック"/>
            </a:endParaRPr>
          </a:p>
        </p:txBody>
      </p:sp>
      <p:cxnSp>
        <p:nvCxnSpPr>
          <p:cNvPr id="8" name="Straight Connector 13"/>
          <p:cNvCxnSpPr/>
          <p:nvPr/>
        </p:nvCxnSpPr>
        <p:spPr>
          <a:xfrm>
            <a:off x="5385047" y="3933053"/>
            <a:ext cx="3997785" cy="0"/>
          </a:xfrm>
          <a:prstGeom prst="straightConnector1">
            <a:avLst/>
          </a:prstGeom>
          <a:noFill/>
          <a:ln w="9528" cap="flat">
            <a:solidFill>
              <a:srgbClr val="FFFFFF"/>
            </a:solidFill>
            <a:prstDash val="solid"/>
            <a:miter/>
          </a:ln>
        </p:spPr>
      </p:cxnSp>
      <p:cxnSp>
        <p:nvCxnSpPr>
          <p:cNvPr id="9" name="Straight Connector 13"/>
          <p:cNvCxnSpPr/>
          <p:nvPr/>
        </p:nvCxnSpPr>
        <p:spPr>
          <a:xfrm>
            <a:off x="5385047" y="1226749"/>
            <a:ext cx="3997785" cy="0"/>
          </a:xfrm>
          <a:prstGeom prst="straightConnector1">
            <a:avLst/>
          </a:prstGeom>
          <a:noFill/>
          <a:ln w="9528" cap="flat">
            <a:solidFill>
              <a:srgbClr val="FFFFFF"/>
            </a:solidFill>
            <a:prstDash val="solid"/>
            <a:miter/>
          </a:ln>
        </p:spPr>
      </p:cxnSp>
    </p:spTree>
    <p:extLst>
      <p:ext uri="{BB962C8B-B14F-4D97-AF65-F5344CB8AC3E}">
        <p14:creationId xmlns:p14="http://schemas.microsoft.com/office/powerpoint/2010/main" val="3645854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4992" t="3960" r="4992" b="4633"/>
          <a:stretch>
            <a:fillRect/>
          </a:stretch>
        </p:blipFill>
        <p:spPr>
          <a:xfrm>
            <a:off x="1050663" y="1818988"/>
            <a:ext cx="6969593" cy="4197096"/>
          </a:xfrm>
          <a:prstGeom prst="rect">
            <a:avLst/>
          </a:prstGeom>
          <a:noFill/>
          <a:ln cap="flat">
            <a:noFill/>
          </a:ln>
        </p:spPr>
      </p:pic>
      <p:sp>
        <p:nvSpPr>
          <p:cNvPr id="3" name="Slide Number Placeholder 3"/>
          <p:cNvSpPr txBox="1"/>
          <p:nvPr/>
        </p:nvSpPr>
        <p:spPr>
          <a:xfrm>
            <a:off x="9250872" y="6481029"/>
            <a:ext cx="942975" cy="210540"/>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7D2D9791-0C97-41DC-BFDF-9D82FD737486}"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50</a:t>
            </a:fld>
            <a:endParaRPr lang="en-US" sz="1000" kern="0">
              <a:solidFill>
                <a:srgbClr val="000000"/>
              </a:solidFill>
              <a:latin typeface="Calibri Light"/>
              <a:ea typeface="ＭＳ Ｐゴシック"/>
              <a:cs typeface="ＭＳ Ｐゴシック"/>
            </a:endParaRPr>
          </a:p>
        </p:txBody>
      </p:sp>
      <p:grpSp>
        <p:nvGrpSpPr>
          <p:cNvPr id="4" name="Group 9"/>
          <p:cNvGrpSpPr/>
          <p:nvPr/>
        </p:nvGrpSpPr>
        <p:grpSpPr>
          <a:xfrm>
            <a:off x="3191127" y="1349416"/>
            <a:ext cx="4691704" cy="1848003"/>
            <a:chOff x="3191127" y="1349416"/>
            <a:chExt cx="4691704" cy="1848003"/>
          </a:xfrm>
        </p:grpSpPr>
        <p:cxnSp>
          <p:nvCxnSpPr>
            <p:cNvPr id="5" name="Straight Arrow Connector 18"/>
            <p:cNvCxnSpPr/>
            <p:nvPr/>
          </p:nvCxnSpPr>
          <p:spPr>
            <a:xfrm flipH="1">
              <a:off x="4375458" y="1818988"/>
              <a:ext cx="610426" cy="1378431"/>
            </a:xfrm>
            <a:prstGeom prst="straightConnector1">
              <a:avLst/>
            </a:prstGeom>
            <a:noFill/>
            <a:ln w="57150" cap="flat">
              <a:solidFill>
                <a:srgbClr val="FF6600"/>
              </a:solidFill>
              <a:prstDash val="solid"/>
              <a:miter/>
              <a:tailEnd type="arrow"/>
            </a:ln>
          </p:spPr>
        </p:cxnSp>
        <p:sp>
          <p:nvSpPr>
            <p:cNvPr id="6" name="TextBox 16"/>
            <p:cNvSpPr txBox="1"/>
            <p:nvPr/>
          </p:nvSpPr>
          <p:spPr>
            <a:xfrm>
              <a:off x="3191127" y="1349416"/>
              <a:ext cx="4691704" cy="369335"/>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1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Lots of fast and congested traffic on roundabout for Equestrians   </a:t>
              </a:r>
            </a:p>
          </p:txBody>
        </p:sp>
      </p:grpSp>
      <p:sp>
        <p:nvSpPr>
          <p:cNvPr id="7" name="Title 1"/>
          <p:cNvSpPr txBox="1"/>
          <p:nvPr/>
        </p:nvSpPr>
        <p:spPr>
          <a:xfrm>
            <a:off x="514560" y="649438"/>
            <a:ext cx="5302532" cy="400110"/>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000" kern="0" dirty="0">
                <a:solidFill>
                  <a:srgbClr val="000000"/>
                </a:solidFill>
                <a:latin typeface="Georgia" pitchFamily="18"/>
                <a:ea typeface="ＭＳ Ｐゴシック"/>
              </a:rPr>
              <a:t>M54 Junction 1</a:t>
            </a:r>
            <a:r>
              <a:rPr lang="en-GB" sz="2000" b="1" kern="0" dirty="0">
                <a:solidFill>
                  <a:srgbClr val="000000"/>
                </a:solidFill>
                <a:ea typeface="ＭＳ Ｐゴシック"/>
              </a:rPr>
              <a:t> </a:t>
            </a:r>
            <a:r>
              <a:rPr lang="en-GB" sz="2000" kern="0" dirty="0">
                <a:solidFill>
                  <a:srgbClr val="000000"/>
                </a:solidFill>
                <a:latin typeface="Georgia" pitchFamily="18"/>
                <a:ea typeface="ＭＳ Ｐゴシック"/>
              </a:rPr>
              <a:t>– Aerial view </a:t>
            </a:r>
          </a:p>
        </p:txBody>
      </p:sp>
      <p:sp>
        <p:nvSpPr>
          <p:cNvPr id="9" name="TextBox 15"/>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cxnSp>
        <p:nvCxnSpPr>
          <p:cNvPr id="10" name="Straight Arrow Connector 22"/>
          <p:cNvCxnSpPr/>
          <p:nvPr/>
        </p:nvCxnSpPr>
        <p:spPr>
          <a:xfrm flipH="1">
            <a:off x="5090382" y="3374474"/>
            <a:ext cx="3154012" cy="365431"/>
          </a:xfrm>
          <a:prstGeom prst="straightConnector1">
            <a:avLst/>
          </a:prstGeom>
          <a:noFill/>
          <a:ln w="57150" cap="flat">
            <a:solidFill>
              <a:srgbClr val="FF6600"/>
            </a:solidFill>
            <a:prstDash val="solid"/>
            <a:miter/>
            <a:tailEnd type="arrow"/>
          </a:ln>
        </p:spPr>
      </p:cxnSp>
      <p:sp>
        <p:nvSpPr>
          <p:cNvPr id="11" name="TextBox 21"/>
          <p:cNvSpPr txBox="1"/>
          <p:nvPr/>
        </p:nvSpPr>
        <p:spPr>
          <a:xfrm>
            <a:off x="8020257" y="3004023"/>
            <a:ext cx="1375129" cy="738661"/>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3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Lack of lights means area feels very risky to use at night </a:t>
            </a:r>
          </a:p>
        </p:txBody>
      </p:sp>
      <p:cxnSp>
        <p:nvCxnSpPr>
          <p:cNvPr id="12" name="Straight Arrow Connector 23"/>
          <p:cNvCxnSpPr/>
          <p:nvPr/>
        </p:nvCxnSpPr>
        <p:spPr>
          <a:xfrm>
            <a:off x="1154987" y="3357960"/>
            <a:ext cx="2935745" cy="346512"/>
          </a:xfrm>
          <a:prstGeom prst="straightConnector1">
            <a:avLst/>
          </a:prstGeom>
          <a:noFill/>
          <a:ln w="57150" cap="flat">
            <a:solidFill>
              <a:srgbClr val="FF6600"/>
            </a:solidFill>
            <a:prstDash val="solid"/>
            <a:miter/>
            <a:tailEnd type="arrow"/>
          </a:ln>
        </p:spPr>
      </p:cxnSp>
      <p:sp>
        <p:nvSpPr>
          <p:cNvPr id="13" name="TextBox 26"/>
          <p:cNvSpPr txBox="1"/>
          <p:nvPr/>
        </p:nvSpPr>
        <p:spPr>
          <a:xfrm>
            <a:off x="341318" y="3004023"/>
            <a:ext cx="1032842" cy="923333"/>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2</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No crossings available for users at the roundabout    </a:t>
            </a:r>
          </a:p>
        </p:txBody>
      </p:sp>
      <p:cxnSp>
        <p:nvCxnSpPr>
          <p:cNvPr id="14" name="Straight Arrow Connector 23"/>
          <p:cNvCxnSpPr/>
          <p:nvPr/>
        </p:nvCxnSpPr>
        <p:spPr>
          <a:xfrm>
            <a:off x="1385681" y="3373349"/>
            <a:ext cx="3130028" cy="746260"/>
          </a:xfrm>
          <a:prstGeom prst="straightConnector1">
            <a:avLst/>
          </a:prstGeom>
          <a:noFill/>
          <a:ln w="57150" cap="flat">
            <a:solidFill>
              <a:srgbClr val="FF6600"/>
            </a:solidFill>
            <a:prstDash val="solid"/>
            <a:miter/>
            <a:tailEnd type="arrow"/>
          </a:ln>
        </p:spPr>
      </p:cxnSp>
      <p:pic>
        <p:nvPicPr>
          <p:cNvPr id="15" name="Picture 56"/>
          <p:cNvPicPr>
            <a:picLocks noChangeAspect="1"/>
          </p:cNvPicPr>
          <p:nvPr/>
        </p:nvPicPr>
        <p:blipFill>
          <a:blip r:embed="rId4"/>
          <a:stretch>
            <a:fillRect/>
          </a:stretch>
        </p:blipFill>
        <p:spPr>
          <a:xfrm>
            <a:off x="655716" y="3977575"/>
            <a:ext cx="284067" cy="284058"/>
          </a:xfrm>
          <a:prstGeom prst="rect">
            <a:avLst/>
          </a:prstGeom>
          <a:noFill/>
          <a:ln cap="flat">
            <a:noFill/>
          </a:ln>
        </p:spPr>
      </p:pic>
      <p:pic>
        <p:nvPicPr>
          <p:cNvPr id="16" name="Picture 56"/>
          <p:cNvPicPr>
            <a:picLocks noChangeAspect="1"/>
          </p:cNvPicPr>
          <p:nvPr/>
        </p:nvPicPr>
        <p:blipFill>
          <a:blip r:embed="rId4"/>
          <a:stretch>
            <a:fillRect/>
          </a:stretch>
        </p:blipFill>
        <p:spPr>
          <a:xfrm>
            <a:off x="8608326" y="3841924"/>
            <a:ext cx="284067" cy="284058"/>
          </a:xfrm>
          <a:prstGeom prst="rect">
            <a:avLst/>
          </a:prstGeom>
          <a:noFill/>
          <a:ln cap="flat">
            <a:noFill/>
          </a:ln>
        </p:spPr>
      </p:pic>
      <p:pic>
        <p:nvPicPr>
          <p:cNvPr id="17" name="Picture 56"/>
          <p:cNvPicPr>
            <a:picLocks noChangeAspect="1"/>
          </p:cNvPicPr>
          <p:nvPr/>
        </p:nvPicPr>
        <p:blipFill>
          <a:blip r:embed="rId4"/>
          <a:stretch>
            <a:fillRect/>
          </a:stretch>
        </p:blipFill>
        <p:spPr>
          <a:xfrm>
            <a:off x="7740798" y="1454435"/>
            <a:ext cx="284067" cy="284058"/>
          </a:xfrm>
          <a:prstGeom prst="rect">
            <a:avLst/>
          </a:prstGeom>
          <a:noFill/>
          <a:ln cap="flat">
            <a:noFill/>
          </a:ln>
        </p:spPr>
      </p:pic>
    </p:spTree>
    <p:extLst>
      <p:ext uri="{BB962C8B-B14F-4D97-AF65-F5344CB8AC3E}">
        <p14:creationId xmlns:p14="http://schemas.microsoft.com/office/powerpoint/2010/main" val="1696687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649434"/>
            <a:ext cx="8781842" cy="400114"/>
          </a:xfrm>
        </p:spPr>
        <p:txBody>
          <a:bodyPr/>
          <a:lstStyle/>
          <a:p>
            <a:pPr lvl="0"/>
            <a:r>
              <a:rPr lang="en-GB" kern="0" dirty="0">
                <a:solidFill>
                  <a:srgbClr val="000000"/>
                </a:solidFill>
                <a:latin typeface="Georgia" pitchFamily="18"/>
              </a:rPr>
              <a:t>M54 Junction 1</a:t>
            </a:r>
            <a:r>
              <a:rPr lang="en-GB" dirty="0">
                <a:solidFill>
                  <a:srgbClr val="0D0D0D"/>
                </a:solidFill>
              </a:rPr>
              <a:t> – Point 1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1965D8C6-65A5-4D22-B137-04B1622066E2}"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51</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3396" y="1432334"/>
            <a:ext cx="3703320" cy="4401208"/>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2F2824"/>
                </a:solidFill>
                <a:latin typeface="Calibri Light"/>
                <a:ea typeface="ＭＳ Ｐゴシック"/>
                <a:cs typeface="ＭＳ Ｐゴシック"/>
              </a:rPr>
              <a:t>There is a lot of very fast traffic </a:t>
            </a:r>
            <a:r>
              <a:rPr lang="en-GB" sz="1600" kern="0">
                <a:solidFill>
                  <a:srgbClr val="2F2824"/>
                </a:solidFill>
                <a:latin typeface="Calibri Light"/>
                <a:ea typeface="ＭＳ Ｐゴシック"/>
                <a:cs typeface="ＭＳ Ｐゴシック"/>
              </a:rPr>
              <a:t>on the roundabout that makes equestrians worried their horse will get spooked and riders will get thrown off</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Congested traffic means horses are close to cars which makes them anxious. Additionally there is risk of riders getting thrown off</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Equestrians only use this roundabout if they have no other choice. A joined up bridal path system which is safer to use is preferred so they can avoid riding on roads completely </a:t>
            </a: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grpSp>
        <p:nvGrpSpPr>
          <p:cNvPr id="7" name="Group 11"/>
          <p:cNvGrpSpPr/>
          <p:nvPr/>
        </p:nvGrpSpPr>
        <p:grpSpPr>
          <a:xfrm>
            <a:off x="5891406" y="5197449"/>
            <a:ext cx="3552205" cy="1572896"/>
            <a:chOff x="5891406" y="5197449"/>
            <a:chExt cx="3552205" cy="1572896"/>
          </a:xfrm>
        </p:grpSpPr>
        <p:sp>
          <p:nvSpPr>
            <p:cNvPr id="8" name="TextBox 7"/>
            <p:cNvSpPr txBox="1"/>
            <p:nvPr/>
          </p:nvSpPr>
          <p:spPr>
            <a:xfrm>
              <a:off x="5946608" y="5396605"/>
              <a:ext cx="3497003"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I think they should link all the bridal paths in the area so we don’t have to ride on the roads at all!</a:t>
              </a:r>
            </a:p>
          </p:txBody>
        </p:sp>
        <p:sp>
          <p:nvSpPr>
            <p:cNvPr id="9" name="TextBox 8"/>
            <p:cNvSpPr txBox="1"/>
            <p:nvPr/>
          </p:nvSpPr>
          <p:spPr>
            <a:xfrm>
              <a:off x="5946608" y="6370231"/>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5891406" y="5197449"/>
              <a:ext cx="0" cy="1263655"/>
            </a:xfrm>
            <a:prstGeom prst="straightConnector1">
              <a:avLst/>
            </a:prstGeom>
            <a:noFill/>
            <a:ln w="44448" cap="flat">
              <a:solidFill>
                <a:srgbClr val="E33C30"/>
              </a:solidFill>
              <a:prstDash val="solid"/>
              <a:miter/>
            </a:ln>
          </p:spPr>
        </p:cxnSp>
      </p:grpSp>
      <p:pic>
        <p:nvPicPr>
          <p:cNvPr id="11" name="Picture 18"/>
          <p:cNvPicPr>
            <a:picLocks noChangeAspect="1"/>
          </p:cNvPicPr>
          <p:nvPr/>
        </p:nvPicPr>
        <p:blipFill>
          <a:blip r:embed="rId2"/>
          <a:stretch>
            <a:fillRect/>
          </a:stretch>
        </p:blipFill>
        <p:spPr>
          <a:xfrm>
            <a:off x="4543781" y="393384"/>
            <a:ext cx="2934026" cy="2200521"/>
          </a:xfrm>
          <a:prstGeom prst="rect">
            <a:avLst/>
          </a:prstGeom>
          <a:noFill/>
          <a:ln cap="flat">
            <a:noFill/>
          </a:ln>
          <a:effectLst>
            <a:outerShdw dist="139699" dir="2700000" algn="tl">
              <a:srgbClr val="333333">
                <a:alpha val="65000"/>
              </a:srgbClr>
            </a:outerShdw>
          </a:effectLst>
        </p:spPr>
      </p:pic>
      <p:pic>
        <p:nvPicPr>
          <p:cNvPr id="12" name="Picture 19"/>
          <p:cNvPicPr>
            <a:picLocks noChangeAspect="1"/>
          </p:cNvPicPr>
          <p:nvPr/>
        </p:nvPicPr>
        <p:blipFill>
          <a:blip r:embed="rId3"/>
          <a:stretch>
            <a:fillRect/>
          </a:stretch>
        </p:blipFill>
        <p:spPr>
          <a:xfrm>
            <a:off x="6098535" y="2711305"/>
            <a:ext cx="2962656" cy="2241038"/>
          </a:xfrm>
          <a:prstGeom prst="rect">
            <a:avLst/>
          </a:prstGeom>
          <a:noFill/>
          <a:ln cap="flat">
            <a:noFill/>
          </a:ln>
          <a:effectLst>
            <a:outerShdw dist="139699" dir="2700000" algn="tl">
              <a:srgbClr val="333333">
                <a:alpha val="65000"/>
              </a:srgbClr>
            </a:outerShdw>
          </a:effectLst>
        </p:spPr>
      </p:pic>
      <p:sp>
        <p:nvSpPr>
          <p:cNvPr id="13" name="Rectangle 12"/>
          <p:cNvSpPr/>
          <p:nvPr/>
        </p:nvSpPr>
        <p:spPr>
          <a:xfrm>
            <a:off x="437147" y="5772223"/>
            <a:ext cx="4963637" cy="619240"/>
          </a:xfrm>
          <a:prstGeom prst="rect">
            <a:avLst/>
          </a:prstGeom>
          <a:solidFill>
            <a:srgbClr val="F2F2F2"/>
          </a:solidFill>
          <a:ln w="12701" cap="flat">
            <a:solidFill>
              <a:srgbClr val="F2F2F2"/>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GB" sz="1400" kern="0">
                <a:solidFill>
                  <a:srgbClr val="595959"/>
                </a:solidFill>
              </a:rPr>
              <a:t>Although there were no pedestrians in the area, after a site visit it was felt these issues could also affect this group of users  </a:t>
            </a:r>
          </a:p>
        </p:txBody>
      </p:sp>
    </p:spTree>
    <p:extLst>
      <p:ext uri="{BB962C8B-B14F-4D97-AF65-F5344CB8AC3E}">
        <p14:creationId xmlns:p14="http://schemas.microsoft.com/office/powerpoint/2010/main" val="11333427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649434"/>
            <a:ext cx="8781842" cy="400114"/>
          </a:xfrm>
        </p:spPr>
        <p:txBody>
          <a:bodyPr/>
          <a:lstStyle/>
          <a:p>
            <a:pPr lvl="0"/>
            <a:r>
              <a:rPr lang="en-GB" kern="0" dirty="0">
                <a:solidFill>
                  <a:srgbClr val="000000"/>
                </a:solidFill>
                <a:latin typeface="Georgia" pitchFamily="18"/>
              </a:rPr>
              <a:t>M54 Junction 1</a:t>
            </a:r>
            <a:r>
              <a:rPr lang="en-GB" dirty="0">
                <a:solidFill>
                  <a:srgbClr val="0D0D0D"/>
                </a:solidFill>
              </a:rPr>
              <a:t> – Point 2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3BE52CFC-14FE-4FF3-971F-D875B8CE9821}"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52</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3396" y="1684608"/>
            <a:ext cx="3056830" cy="3293211"/>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No crossings available at any point on the roundabout </a:t>
            </a:r>
            <a:r>
              <a:rPr lang="en-GB" sz="1600" kern="0">
                <a:solidFill>
                  <a:srgbClr val="000000"/>
                </a:solidFill>
                <a:latin typeface="Calibri Light"/>
                <a:ea typeface="ＭＳ Ｐゴシック"/>
                <a:cs typeface="ＭＳ Ｐゴシック"/>
              </a:rPr>
              <a:t>so the lack of traffic control makes it difficult to cross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Traffic is going very fast here so when equestrians have to use the roundabout it feels very unsafe</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7" name="Picture 12"/>
          <p:cNvPicPr>
            <a:picLocks noChangeAspect="1"/>
          </p:cNvPicPr>
          <p:nvPr/>
        </p:nvPicPr>
        <p:blipFill>
          <a:blip r:embed="rId2"/>
          <a:stretch>
            <a:fillRect/>
          </a:stretch>
        </p:blipFill>
        <p:spPr>
          <a:xfrm>
            <a:off x="6407694" y="2856978"/>
            <a:ext cx="2907535" cy="2056577"/>
          </a:xfrm>
          <a:prstGeom prst="rect">
            <a:avLst/>
          </a:prstGeom>
          <a:noFill/>
          <a:ln cap="flat">
            <a:noFill/>
          </a:ln>
          <a:effectLst>
            <a:outerShdw dist="139699" dir="2700000" algn="tl">
              <a:srgbClr val="333333">
                <a:alpha val="65000"/>
              </a:srgbClr>
            </a:outerShdw>
          </a:effectLst>
        </p:spPr>
      </p:pic>
      <p:grpSp>
        <p:nvGrpSpPr>
          <p:cNvPr id="8" name="Group 11"/>
          <p:cNvGrpSpPr/>
          <p:nvPr/>
        </p:nvGrpSpPr>
        <p:grpSpPr>
          <a:xfrm>
            <a:off x="4432736" y="4882831"/>
            <a:ext cx="4465591" cy="1720572"/>
            <a:chOff x="4432736" y="4882831"/>
            <a:chExt cx="4465591" cy="1720572"/>
          </a:xfrm>
        </p:grpSpPr>
        <p:sp>
          <p:nvSpPr>
            <p:cNvPr id="9" name="TextBox 7"/>
            <p:cNvSpPr txBox="1"/>
            <p:nvPr/>
          </p:nvSpPr>
          <p:spPr>
            <a:xfrm>
              <a:off x="4487939" y="4913555"/>
              <a:ext cx="4410388" cy="1239158"/>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There is a lot of very fast traffic here, so having lights would make the traffic coming around more controlled. Only very experienced riders would even think to use this! </a:t>
              </a:r>
            </a:p>
          </p:txBody>
        </p:sp>
        <p:sp>
          <p:nvSpPr>
            <p:cNvPr id="10" name="TextBox 8"/>
            <p:cNvSpPr txBox="1"/>
            <p:nvPr/>
          </p:nvSpPr>
          <p:spPr>
            <a:xfrm>
              <a:off x="4487939" y="6203289"/>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1" name="Straight Connector 9"/>
            <p:cNvCxnSpPr/>
            <p:nvPr/>
          </p:nvCxnSpPr>
          <p:spPr>
            <a:xfrm>
              <a:off x="4432736" y="4882831"/>
              <a:ext cx="0" cy="1263656"/>
            </a:xfrm>
            <a:prstGeom prst="straightConnector1">
              <a:avLst/>
            </a:prstGeom>
            <a:noFill/>
            <a:ln w="44448" cap="flat">
              <a:solidFill>
                <a:srgbClr val="E33C30"/>
              </a:solidFill>
              <a:prstDash val="solid"/>
              <a:miter/>
            </a:ln>
          </p:spPr>
        </p:cxnSp>
      </p:grpSp>
      <p:pic>
        <p:nvPicPr>
          <p:cNvPr id="12" name="Picture 16"/>
          <p:cNvPicPr>
            <a:picLocks noChangeAspect="1"/>
          </p:cNvPicPr>
          <p:nvPr/>
        </p:nvPicPr>
        <p:blipFill>
          <a:blip r:embed="rId3"/>
          <a:srcRect b="19334"/>
          <a:stretch>
            <a:fillRect/>
          </a:stretch>
        </p:blipFill>
        <p:spPr>
          <a:xfrm>
            <a:off x="4148340" y="265678"/>
            <a:ext cx="2817668" cy="2375199"/>
          </a:xfrm>
          <a:prstGeom prst="rect">
            <a:avLst/>
          </a:prstGeom>
          <a:noFill/>
          <a:ln cap="flat">
            <a:noFill/>
          </a:ln>
          <a:effectLst>
            <a:outerShdw dist="139699" dir="2700000" algn="tl">
              <a:srgbClr val="333333">
                <a:alpha val="65000"/>
              </a:srgbClr>
            </a:outerShdw>
          </a:effectLst>
        </p:spPr>
      </p:pic>
      <p:sp>
        <p:nvSpPr>
          <p:cNvPr id="13" name="Rectangle 12"/>
          <p:cNvSpPr/>
          <p:nvPr/>
        </p:nvSpPr>
        <p:spPr>
          <a:xfrm>
            <a:off x="533396" y="4859167"/>
            <a:ext cx="3590912" cy="619240"/>
          </a:xfrm>
          <a:prstGeom prst="rect">
            <a:avLst/>
          </a:prstGeom>
          <a:solidFill>
            <a:srgbClr val="F2F2F2"/>
          </a:solidFill>
          <a:ln w="12701" cap="flat">
            <a:solidFill>
              <a:srgbClr val="F2F2F2"/>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GB" sz="1400" kern="0">
                <a:solidFill>
                  <a:srgbClr val="595959"/>
                </a:solidFill>
              </a:rPr>
              <a:t>Although there were no pedestrians in the area, after a site visit it was felt these issues could also affect this group of users  </a:t>
            </a:r>
          </a:p>
        </p:txBody>
      </p:sp>
    </p:spTree>
    <p:extLst>
      <p:ext uri="{BB962C8B-B14F-4D97-AF65-F5344CB8AC3E}">
        <p14:creationId xmlns:p14="http://schemas.microsoft.com/office/powerpoint/2010/main" val="193967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533396" y="649434"/>
            <a:ext cx="8781842" cy="400114"/>
          </a:xfrm>
        </p:spPr>
        <p:txBody>
          <a:bodyPr/>
          <a:lstStyle/>
          <a:p>
            <a:pPr lvl="0"/>
            <a:r>
              <a:rPr lang="en-GB" kern="0" dirty="0">
                <a:solidFill>
                  <a:srgbClr val="000000"/>
                </a:solidFill>
                <a:latin typeface="Georgia" pitchFamily="18"/>
              </a:rPr>
              <a:t>M54 Junction 1</a:t>
            </a:r>
            <a:r>
              <a:rPr lang="en-GB" dirty="0">
                <a:solidFill>
                  <a:srgbClr val="0D0D0D"/>
                </a:solidFill>
              </a:rPr>
              <a:t>– Point 3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101B2410-4CA5-4F83-966C-DD110B294F50}"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53</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21290" y="1424863"/>
            <a:ext cx="2928430" cy="526297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endParaRPr lang="en-GB" sz="16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1600" b="1"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2F2824"/>
                </a:solidFill>
                <a:latin typeface="Calibri Light"/>
                <a:ea typeface="ＭＳ Ｐゴシック"/>
                <a:cs typeface="ＭＳ Ｐゴシック"/>
              </a:rPr>
              <a:t>Lack of lights in the area </a:t>
            </a:r>
            <a:r>
              <a:rPr lang="en-GB" sz="1600" kern="0">
                <a:solidFill>
                  <a:srgbClr val="2F2824"/>
                </a:solidFill>
                <a:latin typeface="Calibri Light"/>
                <a:ea typeface="ＭＳ Ｐゴシック"/>
                <a:cs typeface="ＭＳ Ｐゴシック"/>
              </a:rPr>
              <a:t>and underpass make it hard for equestrians to ride safely at dawn or dusk </a:t>
            </a:r>
          </a:p>
          <a:p>
            <a:pPr defTabSz="457200">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It’s very noisy especially under/ over the bridge, which can make equestrians and horses anxious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Lot of debris makes the area and underpass feel very isolated and uncared for</a:t>
            </a: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7" name="Picture 12"/>
          <p:cNvPicPr>
            <a:picLocks noChangeAspect="1"/>
          </p:cNvPicPr>
          <p:nvPr/>
        </p:nvPicPr>
        <p:blipFill>
          <a:blip r:embed="rId2"/>
          <a:stretch>
            <a:fillRect/>
          </a:stretch>
        </p:blipFill>
        <p:spPr>
          <a:xfrm>
            <a:off x="3688159" y="139071"/>
            <a:ext cx="2738115" cy="2093591"/>
          </a:xfrm>
          <a:prstGeom prst="rect">
            <a:avLst/>
          </a:prstGeom>
          <a:noFill/>
          <a:ln cap="flat">
            <a:noFill/>
          </a:ln>
          <a:effectLst>
            <a:outerShdw dist="139699" dir="2700000" algn="tl">
              <a:srgbClr val="333333">
                <a:alpha val="65000"/>
              </a:srgbClr>
            </a:outerShdw>
          </a:effectLst>
        </p:spPr>
      </p:pic>
      <p:pic>
        <p:nvPicPr>
          <p:cNvPr id="8" name="Picture 13"/>
          <p:cNvPicPr>
            <a:picLocks noChangeAspect="1"/>
          </p:cNvPicPr>
          <p:nvPr/>
        </p:nvPicPr>
        <p:blipFill>
          <a:blip r:embed="rId3"/>
          <a:stretch>
            <a:fillRect/>
          </a:stretch>
        </p:blipFill>
        <p:spPr>
          <a:xfrm>
            <a:off x="6604482" y="1493644"/>
            <a:ext cx="3069796" cy="2149041"/>
          </a:xfrm>
          <a:prstGeom prst="rect">
            <a:avLst/>
          </a:prstGeom>
          <a:noFill/>
          <a:ln cap="flat">
            <a:noFill/>
          </a:ln>
          <a:effectLst>
            <a:outerShdw dist="139699" dir="2700000" algn="tl">
              <a:srgbClr val="333333">
                <a:alpha val="65000"/>
              </a:srgbClr>
            </a:outerShdw>
          </a:effectLst>
        </p:spPr>
      </p:pic>
      <p:grpSp>
        <p:nvGrpSpPr>
          <p:cNvPr id="9" name="Group 11"/>
          <p:cNvGrpSpPr/>
          <p:nvPr/>
        </p:nvGrpSpPr>
        <p:grpSpPr>
          <a:xfrm>
            <a:off x="6849505" y="4268730"/>
            <a:ext cx="3389872" cy="2204728"/>
            <a:chOff x="6849505" y="4268730"/>
            <a:chExt cx="3389872" cy="2204728"/>
          </a:xfrm>
        </p:grpSpPr>
        <p:sp>
          <p:nvSpPr>
            <p:cNvPr id="10" name="TextBox 7"/>
            <p:cNvSpPr txBox="1"/>
            <p:nvPr/>
          </p:nvSpPr>
          <p:spPr>
            <a:xfrm>
              <a:off x="6849505" y="4268730"/>
              <a:ext cx="2824782" cy="175432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Drivers need to be more respectful and slow down and not get to close, otherwise my horse will get scared of the noise and jump and maybe throw me off! </a:t>
              </a:r>
            </a:p>
          </p:txBody>
        </p:sp>
        <p:sp>
          <p:nvSpPr>
            <p:cNvPr id="11" name="TextBox 8"/>
            <p:cNvSpPr txBox="1"/>
            <p:nvPr/>
          </p:nvSpPr>
          <p:spPr>
            <a:xfrm>
              <a:off x="6849505" y="6073344"/>
              <a:ext cx="3389872"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2" name="Straight Connector 9"/>
            <p:cNvCxnSpPr/>
            <p:nvPr/>
          </p:nvCxnSpPr>
          <p:spPr>
            <a:xfrm>
              <a:off x="6849505" y="4402241"/>
              <a:ext cx="0" cy="1620811"/>
            </a:xfrm>
            <a:prstGeom prst="straightConnector1">
              <a:avLst/>
            </a:prstGeom>
            <a:noFill/>
            <a:ln w="44448" cap="flat">
              <a:solidFill>
                <a:srgbClr val="E33C30"/>
              </a:solidFill>
              <a:prstDash val="solid"/>
              <a:miter/>
            </a:ln>
          </p:spPr>
        </p:cxnSp>
      </p:grpSp>
      <p:pic>
        <p:nvPicPr>
          <p:cNvPr id="13" name="Picture 18"/>
          <p:cNvPicPr>
            <a:picLocks noChangeAspect="1"/>
          </p:cNvPicPr>
          <p:nvPr/>
        </p:nvPicPr>
        <p:blipFill>
          <a:blip r:embed="rId4"/>
          <a:stretch>
            <a:fillRect/>
          </a:stretch>
        </p:blipFill>
        <p:spPr>
          <a:xfrm>
            <a:off x="3584576" y="2841159"/>
            <a:ext cx="2679484" cy="2009613"/>
          </a:xfrm>
          <a:prstGeom prst="rect">
            <a:avLst/>
          </a:prstGeom>
          <a:noFill/>
          <a:ln cap="flat">
            <a:noFill/>
          </a:ln>
          <a:effectLst>
            <a:outerShdw dist="139699" dir="2700000" algn="tl">
              <a:srgbClr val="333333">
                <a:alpha val="65000"/>
              </a:srgbClr>
            </a:outerShdw>
          </a:effectLst>
        </p:spPr>
      </p:pic>
      <p:sp>
        <p:nvSpPr>
          <p:cNvPr id="14" name="Rectangle 13"/>
          <p:cNvSpPr/>
          <p:nvPr/>
        </p:nvSpPr>
        <p:spPr>
          <a:xfrm>
            <a:off x="533396" y="5595972"/>
            <a:ext cx="4963637" cy="619240"/>
          </a:xfrm>
          <a:prstGeom prst="rect">
            <a:avLst/>
          </a:prstGeom>
          <a:solidFill>
            <a:srgbClr val="F2F2F2"/>
          </a:solidFill>
          <a:ln w="12701" cap="flat">
            <a:solidFill>
              <a:srgbClr val="F2F2F2"/>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GB" sz="1400" kern="0">
                <a:solidFill>
                  <a:srgbClr val="595959"/>
                </a:solidFill>
              </a:rPr>
              <a:t>Although there were no pedestrians in the area, after a site visit it was felt  these issues could also affect this group of users  </a:t>
            </a:r>
          </a:p>
        </p:txBody>
      </p:sp>
    </p:spTree>
    <p:extLst>
      <p:ext uri="{BB962C8B-B14F-4D97-AF65-F5344CB8AC3E}">
        <p14:creationId xmlns:p14="http://schemas.microsoft.com/office/powerpoint/2010/main" val="2037212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stretch>
            <a:fillRect/>
          </a:stretch>
        </p:blipFill>
        <p:spPr>
          <a:xfrm>
            <a:off x="1409145" y="1818988"/>
            <a:ext cx="6611112" cy="4197096"/>
          </a:xfrm>
          <a:prstGeom prst="rect">
            <a:avLst/>
          </a:prstGeom>
          <a:noFill/>
          <a:ln cap="flat">
            <a:noFill/>
          </a:ln>
        </p:spPr>
      </p:pic>
      <p:sp>
        <p:nvSpPr>
          <p:cNvPr id="3" name="Slide Number Placeholder 3"/>
          <p:cNvSpPr txBox="1"/>
          <p:nvPr/>
        </p:nvSpPr>
        <p:spPr>
          <a:xfrm>
            <a:off x="9221997" y="6423532"/>
            <a:ext cx="942975" cy="210540"/>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dirty="0">
                <a:solidFill>
                  <a:srgbClr val="000000"/>
                </a:solidFill>
                <a:latin typeface="Calibri Light"/>
                <a:ea typeface="ＭＳ Ｐゴシック"/>
                <a:cs typeface="ＭＳ Ｐゴシック"/>
              </a:rPr>
              <a:t> </a:t>
            </a:r>
            <a:fld id="{811A5D33-28D9-428D-A0DD-8835C5705EAD}"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54</a:t>
            </a:fld>
            <a:endParaRPr lang="en-US" sz="1000" kern="0" dirty="0">
              <a:solidFill>
                <a:srgbClr val="000000"/>
              </a:solidFill>
              <a:latin typeface="Calibri Light"/>
              <a:ea typeface="ＭＳ Ｐゴシック"/>
              <a:cs typeface="ＭＳ Ｐゴシック"/>
            </a:endParaRPr>
          </a:p>
        </p:txBody>
      </p:sp>
      <p:grpSp>
        <p:nvGrpSpPr>
          <p:cNvPr id="4" name="Group 9"/>
          <p:cNvGrpSpPr/>
          <p:nvPr/>
        </p:nvGrpSpPr>
        <p:grpSpPr>
          <a:xfrm>
            <a:off x="376303" y="1265026"/>
            <a:ext cx="7566550" cy="5489719"/>
            <a:chOff x="376303" y="1265026"/>
            <a:chExt cx="7566550" cy="5489719"/>
          </a:xfrm>
        </p:grpSpPr>
        <p:cxnSp>
          <p:nvCxnSpPr>
            <p:cNvPr id="5" name="Straight Arrow Connector 18"/>
            <p:cNvCxnSpPr/>
            <p:nvPr/>
          </p:nvCxnSpPr>
          <p:spPr>
            <a:xfrm flipH="1">
              <a:off x="2781705" y="1487427"/>
              <a:ext cx="2308677" cy="1332774"/>
            </a:xfrm>
            <a:prstGeom prst="straightConnector1">
              <a:avLst/>
            </a:prstGeom>
            <a:noFill/>
            <a:ln w="57150" cap="flat">
              <a:solidFill>
                <a:srgbClr val="FF6600"/>
              </a:solidFill>
              <a:prstDash val="solid"/>
              <a:miter/>
              <a:tailEnd type="arrow"/>
            </a:ln>
          </p:spPr>
        </p:cxnSp>
        <p:sp>
          <p:nvSpPr>
            <p:cNvPr id="6" name="TextBox 16"/>
            <p:cNvSpPr txBox="1"/>
            <p:nvPr/>
          </p:nvSpPr>
          <p:spPr>
            <a:xfrm>
              <a:off x="3251149" y="1265026"/>
              <a:ext cx="4691704"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2</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Include more bridal paths around this area so equestrians don’t need to use the bridge </a:t>
              </a:r>
            </a:p>
          </p:txBody>
        </p:sp>
        <p:cxnSp>
          <p:nvCxnSpPr>
            <p:cNvPr id="7" name="Straight Arrow Connector 22"/>
            <p:cNvCxnSpPr/>
            <p:nvPr/>
          </p:nvCxnSpPr>
          <p:spPr>
            <a:xfrm flipH="1" flipV="1">
              <a:off x="2487168" y="3258080"/>
              <a:ext cx="32598" cy="2758004"/>
            </a:xfrm>
            <a:prstGeom prst="straightConnector1">
              <a:avLst/>
            </a:prstGeom>
            <a:noFill/>
            <a:ln w="57150" cap="flat">
              <a:solidFill>
                <a:srgbClr val="FF6600"/>
              </a:solidFill>
              <a:prstDash val="solid"/>
              <a:miter/>
              <a:tailEnd type="arrow"/>
            </a:ln>
          </p:spPr>
        </p:cxnSp>
        <p:sp>
          <p:nvSpPr>
            <p:cNvPr id="8" name="TextBox 21"/>
            <p:cNvSpPr txBox="1"/>
            <p:nvPr/>
          </p:nvSpPr>
          <p:spPr>
            <a:xfrm>
              <a:off x="1473948" y="6016084"/>
              <a:ext cx="2970035" cy="738661"/>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3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Pedestrians have to walk on the grass verge approaching the bridge which is near fast traffic and feels unstable</a:t>
              </a:r>
            </a:p>
          </p:txBody>
        </p:sp>
        <p:cxnSp>
          <p:nvCxnSpPr>
            <p:cNvPr id="9" name="Straight Arrow Connector 23"/>
            <p:cNvCxnSpPr/>
            <p:nvPr/>
          </p:nvCxnSpPr>
          <p:spPr>
            <a:xfrm flipV="1">
              <a:off x="1270494" y="3099331"/>
              <a:ext cx="1145451" cy="605141"/>
            </a:xfrm>
            <a:prstGeom prst="straightConnector1">
              <a:avLst/>
            </a:prstGeom>
            <a:noFill/>
            <a:ln w="57150" cap="flat">
              <a:solidFill>
                <a:srgbClr val="FF6600"/>
              </a:solidFill>
              <a:prstDash val="solid"/>
              <a:miter/>
              <a:tailEnd type="arrow"/>
            </a:ln>
          </p:spPr>
        </p:cxnSp>
        <p:sp>
          <p:nvSpPr>
            <p:cNvPr id="10" name="TextBox 26"/>
            <p:cNvSpPr txBox="1"/>
            <p:nvPr/>
          </p:nvSpPr>
          <p:spPr>
            <a:xfrm>
              <a:off x="376303" y="2974552"/>
              <a:ext cx="1032842" cy="1107996"/>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rPr>
                <a:t>Point 1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rPr>
                <a:t>For equestrians  the bridge has low railings so feel dangerous to cross </a:t>
              </a:r>
            </a:p>
          </p:txBody>
        </p:sp>
      </p:grpSp>
      <p:sp>
        <p:nvSpPr>
          <p:cNvPr id="11" name="Title 1"/>
          <p:cNvSpPr txBox="1"/>
          <p:nvPr/>
        </p:nvSpPr>
        <p:spPr>
          <a:xfrm>
            <a:off x="514560" y="649434"/>
            <a:ext cx="5302532"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000" kern="0" dirty="0">
                <a:solidFill>
                  <a:srgbClr val="000000"/>
                </a:solidFill>
                <a:latin typeface="Georgia" pitchFamily="18"/>
                <a:ea typeface="ＭＳ Ｐゴシック"/>
              </a:rPr>
              <a:t>M54 Lawn Lane– Aerial view </a:t>
            </a:r>
          </a:p>
        </p:txBody>
      </p:sp>
      <p:sp>
        <p:nvSpPr>
          <p:cNvPr id="13" name="TextBox 15"/>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14" name="Picture 56"/>
          <p:cNvPicPr>
            <a:picLocks noChangeAspect="1"/>
          </p:cNvPicPr>
          <p:nvPr/>
        </p:nvPicPr>
        <p:blipFill>
          <a:blip r:embed="rId4"/>
          <a:stretch>
            <a:fillRect/>
          </a:stretch>
        </p:blipFill>
        <p:spPr>
          <a:xfrm>
            <a:off x="727533" y="4151760"/>
            <a:ext cx="285201" cy="284058"/>
          </a:xfrm>
          <a:prstGeom prst="rect">
            <a:avLst/>
          </a:prstGeom>
          <a:noFill/>
          <a:ln cap="flat">
            <a:noFill/>
          </a:ln>
        </p:spPr>
      </p:pic>
      <p:pic>
        <p:nvPicPr>
          <p:cNvPr id="15" name="Picture 53"/>
          <p:cNvPicPr>
            <a:picLocks noChangeAspect="1"/>
          </p:cNvPicPr>
          <p:nvPr/>
        </p:nvPicPr>
        <p:blipFill>
          <a:blip r:embed="rId5"/>
          <a:stretch>
            <a:fillRect/>
          </a:stretch>
        </p:blipFill>
        <p:spPr>
          <a:xfrm>
            <a:off x="4675327" y="6285750"/>
            <a:ext cx="284058" cy="284058"/>
          </a:xfrm>
          <a:prstGeom prst="rect">
            <a:avLst/>
          </a:prstGeom>
          <a:noFill/>
          <a:ln cap="flat">
            <a:noFill/>
          </a:ln>
        </p:spPr>
      </p:pic>
      <p:pic>
        <p:nvPicPr>
          <p:cNvPr id="16" name="Picture 56"/>
          <p:cNvPicPr>
            <a:picLocks noChangeAspect="1"/>
          </p:cNvPicPr>
          <p:nvPr/>
        </p:nvPicPr>
        <p:blipFill>
          <a:blip r:embed="rId4"/>
          <a:stretch>
            <a:fillRect/>
          </a:stretch>
        </p:blipFill>
        <p:spPr>
          <a:xfrm>
            <a:off x="8038673" y="1479160"/>
            <a:ext cx="285201" cy="284058"/>
          </a:xfrm>
          <a:prstGeom prst="rect">
            <a:avLst/>
          </a:prstGeom>
          <a:noFill/>
          <a:ln cap="flat">
            <a:noFill/>
          </a:ln>
        </p:spPr>
      </p:pic>
    </p:spTree>
    <p:extLst>
      <p:ext uri="{BB962C8B-B14F-4D97-AF65-F5344CB8AC3E}">
        <p14:creationId xmlns:p14="http://schemas.microsoft.com/office/powerpoint/2010/main" val="1489276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Lawn Lane</a:t>
            </a:r>
            <a:r>
              <a:rPr lang="en-GB" dirty="0">
                <a:solidFill>
                  <a:srgbClr val="0D0D0D"/>
                </a:solidFill>
              </a:rPr>
              <a:t>– </a:t>
            </a:r>
            <a:r>
              <a:rPr lang="en-GB" dirty="0"/>
              <a:t>Point 1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FBCF977F-228C-4AD8-BF7C-B98C2B337842}"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55</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42330" y="1444788"/>
            <a:ext cx="3703320" cy="477053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endParaRPr lang="en-GB" sz="24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rPr>
              <a:t>For equestrians the bridge has low railings so feels dangerous to cross. </a:t>
            </a:r>
            <a:r>
              <a:rPr lang="en-GB" sz="1600" kern="0">
                <a:solidFill>
                  <a:srgbClr val="000000"/>
                </a:solidFill>
                <a:latin typeface="Calibri Light"/>
                <a:ea typeface="ＭＳ Ｐゴシック"/>
              </a:rPr>
              <a:t> Higher railings will make riders feel protected</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b="1" kern="0">
              <a:solidFill>
                <a:srgbClr val="000000"/>
              </a:solidFill>
              <a:latin typeface="Calibri Light"/>
              <a:ea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2F2824"/>
                </a:solidFill>
                <a:latin typeface="Calibri Light"/>
                <a:ea typeface="ＭＳ Ｐゴシック"/>
                <a:cs typeface="ＭＳ Ｐゴシック"/>
              </a:rPr>
              <a:t>A dedicated equestrian path would allow riders to walk their horses over the bridge instead and would alleviate the need to overtake cars which can be dangerous</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2F2824"/>
                </a:solidFill>
                <a:latin typeface="Calibri Light"/>
                <a:ea typeface="ＭＳ Ｐゴシック"/>
                <a:cs typeface="ＭＳ Ｐゴシック"/>
              </a:rPr>
              <a:t>Lack of mountain blocks at either end of the bridge don’t allow riders to mount/ dismount safely</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Lack of signage to indicate equestrians are using this bridge </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2F2824"/>
              </a:solidFill>
              <a:latin typeface="Calibri Light"/>
              <a:ea typeface="ＭＳ Ｐゴシック"/>
              <a:cs typeface="ＭＳ Ｐゴシック"/>
            </a:endParaRPr>
          </a:p>
        </p:txBody>
      </p:sp>
      <p:sp>
        <p:nvSpPr>
          <p:cNvPr id="5" name="TextBox 7"/>
          <p:cNvSpPr txBox="1"/>
          <p:nvPr/>
        </p:nvSpPr>
        <p:spPr>
          <a:xfrm>
            <a:off x="4783134" y="5213268"/>
            <a:ext cx="4726625"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If I have to cross this bridge sometimes it’s safer to walk across with my horse because of the traffic. Mountain blocks so I can dismount safely on either side of the bridge would be really helpful</a:t>
            </a:r>
          </a:p>
        </p:txBody>
      </p:sp>
      <p:sp>
        <p:nvSpPr>
          <p:cNvPr id="6" name="TextBox 8"/>
          <p:cNvSpPr txBox="1"/>
          <p:nvPr/>
        </p:nvSpPr>
        <p:spPr>
          <a:xfrm>
            <a:off x="4783134" y="6457885"/>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7" name="Straight Connector 9"/>
          <p:cNvCxnSpPr/>
          <p:nvPr/>
        </p:nvCxnSpPr>
        <p:spPr>
          <a:xfrm>
            <a:off x="4783134" y="5181603"/>
            <a:ext cx="0" cy="1263655"/>
          </a:xfrm>
          <a:prstGeom prst="straightConnector1">
            <a:avLst/>
          </a:prstGeom>
          <a:noFill/>
          <a:ln w="44448" cap="flat">
            <a:solidFill>
              <a:srgbClr val="E33C30"/>
            </a:solidFill>
            <a:prstDash val="solid"/>
            <a:miter/>
          </a:ln>
        </p:spPr>
      </p:cxnSp>
      <p:sp>
        <p:nvSpPr>
          <p:cNvPr id="8"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10" name="Picture 11"/>
          <p:cNvPicPr>
            <a:picLocks noChangeAspect="1"/>
          </p:cNvPicPr>
          <p:nvPr/>
        </p:nvPicPr>
        <p:blipFill>
          <a:blip r:embed="rId2"/>
          <a:stretch>
            <a:fillRect/>
          </a:stretch>
        </p:blipFill>
        <p:spPr>
          <a:xfrm>
            <a:off x="4236716" y="369280"/>
            <a:ext cx="2913241" cy="2184931"/>
          </a:xfrm>
          <a:prstGeom prst="rect">
            <a:avLst/>
          </a:prstGeom>
          <a:noFill/>
          <a:ln cap="flat">
            <a:noFill/>
          </a:ln>
          <a:effectLst>
            <a:outerShdw dist="139699" dir="2700000" algn="tl">
              <a:srgbClr val="333333">
                <a:alpha val="65000"/>
              </a:srgbClr>
            </a:outerShdw>
          </a:effectLst>
        </p:spPr>
      </p:pic>
      <p:pic>
        <p:nvPicPr>
          <p:cNvPr id="11" name="Picture 13"/>
          <p:cNvPicPr>
            <a:picLocks noChangeAspect="1"/>
          </p:cNvPicPr>
          <p:nvPr/>
        </p:nvPicPr>
        <p:blipFill>
          <a:blip r:embed="rId3"/>
          <a:stretch>
            <a:fillRect/>
          </a:stretch>
        </p:blipFill>
        <p:spPr>
          <a:xfrm>
            <a:off x="6144191" y="2746226"/>
            <a:ext cx="2999808" cy="2249862"/>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1947832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Lawn Lane</a:t>
            </a:r>
            <a:r>
              <a:rPr lang="en-GB" dirty="0">
                <a:solidFill>
                  <a:srgbClr val="0D0D0D"/>
                </a:solidFill>
              </a:rPr>
              <a:t> – </a:t>
            </a:r>
            <a:r>
              <a:rPr lang="en-GB" dirty="0"/>
              <a:t>Point 2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BB97FEC5-C72C-43C5-8E31-0C2C9D4CB6A5}"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56</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3396" y="1493644"/>
            <a:ext cx="3703320" cy="4154987"/>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Equestrians</a:t>
            </a:r>
            <a:endParaRPr lang="en-GB" sz="24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Include more bridal paths around this area so equestrians don’t need to use the bridge at all</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b="1"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Traffic can go very fast here which can scares the horses and this bridge is used only as a last resort</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Fly tipping in the lead up to this bridge happens often and prevents the horses from crossing the bridge safely as this is an obstacle which blocks their vision and leaves them with not enough room for them to pass  </a:t>
            </a: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7"/>
          <p:cNvSpPr txBox="1"/>
          <p:nvPr/>
        </p:nvSpPr>
        <p:spPr>
          <a:xfrm>
            <a:off x="4844728" y="5060280"/>
            <a:ext cx="4116391"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Fly tipping around here happens often and that’s a real problem as my horse gets anxious as there is not enough room to pass  </a:t>
            </a:r>
          </a:p>
        </p:txBody>
      </p:sp>
      <p:sp>
        <p:nvSpPr>
          <p:cNvPr id="6" name="TextBox 8"/>
          <p:cNvSpPr txBox="1"/>
          <p:nvPr/>
        </p:nvSpPr>
        <p:spPr>
          <a:xfrm>
            <a:off x="4844728" y="6076608"/>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EQUESTRIAN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7" name="Straight Connector 9"/>
          <p:cNvCxnSpPr/>
          <p:nvPr/>
        </p:nvCxnSpPr>
        <p:spPr>
          <a:xfrm>
            <a:off x="4712524" y="4902839"/>
            <a:ext cx="0" cy="1263655"/>
          </a:xfrm>
          <a:prstGeom prst="straightConnector1">
            <a:avLst/>
          </a:prstGeom>
          <a:noFill/>
          <a:ln w="44448" cap="flat">
            <a:solidFill>
              <a:srgbClr val="E33C30"/>
            </a:solidFill>
            <a:prstDash val="solid"/>
            <a:miter/>
          </a:ln>
        </p:spPr>
      </p:cxnSp>
      <p:sp>
        <p:nvSpPr>
          <p:cNvPr id="8"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10" name="Picture 13"/>
          <p:cNvPicPr>
            <a:picLocks noChangeAspect="1"/>
          </p:cNvPicPr>
          <p:nvPr/>
        </p:nvPicPr>
        <p:blipFill>
          <a:blip r:embed="rId2"/>
          <a:stretch>
            <a:fillRect/>
          </a:stretch>
        </p:blipFill>
        <p:spPr>
          <a:xfrm>
            <a:off x="4662022" y="465219"/>
            <a:ext cx="2888187" cy="1957136"/>
          </a:xfrm>
          <a:prstGeom prst="rect">
            <a:avLst/>
          </a:prstGeom>
          <a:noFill/>
          <a:ln cap="flat">
            <a:noFill/>
          </a:ln>
          <a:effectLst>
            <a:outerShdw dist="139699" dir="2700000" algn="tl">
              <a:srgbClr val="333333">
                <a:alpha val="65000"/>
              </a:srgbClr>
            </a:outerShdw>
          </a:effectLst>
        </p:spPr>
      </p:pic>
      <p:pic>
        <p:nvPicPr>
          <p:cNvPr id="11" name="Picture 10"/>
          <p:cNvPicPr>
            <a:picLocks noChangeAspect="1"/>
          </p:cNvPicPr>
          <p:nvPr/>
        </p:nvPicPr>
        <p:blipFill>
          <a:blip r:embed="rId3"/>
          <a:stretch>
            <a:fillRect/>
          </a:stretch>
        </p:blipFill>
        <p:spPr>
          <a:xfrm>
            <a:off x="6519543" y="2700634"/>
            <a:ext cx="2775158" cy="2081366"/>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543030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M54 Lawn Lane</a:t>
            </a:r>
            <a:r>
              <a:rPr lang="en-GB" dirty="0">
                <a:solidFill>
                  <a:srgbClr val="0D0D0D"/>
                </a:solidFill>
              </a:rPr>
              <a:t> – Point 3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0FEC0371-9098-45F3-8D90-3137201E2F0C}"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57</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1010" y="1514063"/>
            <a:ext cx="3219867" cy="550919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Pedestrians </a:t>
            </a:r>
            <a:endParaRPr lang="en-GB" sz="24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Pedestrians have to walk on the grass verge approaching the bridge which is near fast traffic and feels unstable</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b="1"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The grass verge is overgrown and uneven to walk on. Often there is rubbish around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On the bridge the pavement is old and neglected, resulting in an uneven surface to walk on</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Lack of signage to indicate pedestrians are using this bridge </a:t>
            </a: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7"/>
          <p:cNvSpPr txBox="1"/>
          <p:nvPr/>
        </p:nvSpPr>
        <p:spPr>
          <a:xfrm>
            <a:off x="4572036" y="5168079"/>
            <a:ext cx="3905603"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It’s not easy to walk along the bridge here. The grass verge is overgrown and lumpy, you are constantly stumbling</a:t>
            </a:r>
          </a:p>
        </p:txBody>
      </p:sp>
      <p:sp>
        <p:nvSpPr>
          <p:cNvPr id="6" name="TextBox 8"/>
          <p:cNvSpPr txBox="1"/>
          <p:nvPr/>
        </p:nvSpPr>
        <p:spPr>
          <a:xfrm>
            <a:off x="4591687" y="6175729"/>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PEDESTRIAN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7" name="Straight Connector 9"/>
          <p:cNvCxnSpPr/>
          <p:nvPr/>
        </p:nvCxnSpPr>
        <p:spPr>
          <a:xfrm>
            <a:off x="4434840" y="4956761"/>
            <a:ext cx="0" cy="1263655"/>
          </a:xfrm>
          <a:prstGeom prst="straightConnector1">
            <a:avLst/>
          </a:prstGeom>
          <a:noFill/>
          <a:ln w="44448" cap="flat">
            <a:solidFill>
              <a:srgbClr val="E33C30"/>
            </a:solidFill>
            <a:prstDash val="solid"/>
            <a:miter/>
          </a:ln>
        </p:spPr>
      </p:cxnSp>
      <p:sp>
        <p:nvSpPr>
          <p:cNvPr id="8" name="TextBox 10"/>
          <p:cNvSpPr txBox="1"/>
          <p:nvPr/>
        </p:nvSpPr>
        <p:spPr>
          <a:xfrm>
            <a:off x="8291175" y="50237"/>
            <a:ext cx="1540032"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M54</a:t>
            </a:r>
          </a:p>
        </p:txBody>
      </p:sp>
      <p:pic>
        <p:nvPicPr>
          <p:cNvPr id="10" name="Picture 14"/>
          <p:cNvPicPr>
            <a:picLocks noChangeAspect="1"/>
          </p:cNvPicPr>
          <p:nvPr/>
        </p:nvPicPr>
        <p:blipFill>
          <a:blip r:embed="rId2"/>
          <a:srcRect r="35740" b="25565"/>
          <a:stretch>
            <a:fillRect/>
          </a:stretch>
        </p:blipFill>
        <p:spPr>
          <a:xfrm rot="16200004">
            <a:off x="4082042" y="166717"/>
            <a:ext cx="2496769" cy="2694691"/>
          </a:xfrm>
          <a:prstGeom prst="rect">
            <a:avLst/>
          </a:prstGeom>
          <a:noFill/>
          <a:ln cap="flat">
            <a:noFill/>
          </a:ln>
          <a:effectLst>
            <a:outerShdw dist="139699" dir="2700000" algn="tl">
              <a:srgbClr val="333333">
                <a:alpha val="65000"/>
              </a:srgbClr>
            </a:outerShdw>
          </a:effectLst>
        </p:spPr>
      </p:pic>
      <p:pic>
        <p:nvPicPr>
          <p:cNvPr id="11" name="Picture 13"/>
          <p:cNvPicPr>
            <a:picLocks noChangeAspect="1"/>
          </p:cNvPicPr>
          <p:nvPr/>
        </p:nvPicPr>
        <p:blipFill>
          <a:blip r:embed="rId3"/>
          <a:srcRect l="6615" t="34940" r="25158" b="4545"/>
          <a:stretch>
            <a:fillRect/>
          </a:stretch>
        </p:blipFill>
        <p:spPr>
          <a:xfrm>
            <a:off x="6907587" y="2473790"/>
            <a:ext cx="2694691" cy="2555601"/>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849100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498625" y="6393612"/>
            <a:ext cx="3988274" cy="222372"/>
          </a:xfrm>
        </p:spPr>
        <p:txBody>
          <a:bodyPr/>
          <a:lstStyle/>
          <a:p>
            <a:pPr lvl="0">
              <a:lnSpc>
                <a:spcPct val="80000"/>
              </a:lnSpc>
            </a:pPr>
            <a:r>
              <a:rPr lang="en-GB" sz="1000"/>
              <a:t>Qualitative Case studies</a:t>
            </a:r>
          </a:p>
        </p:txBody>
      </p:sp>
      <p:sp>
        <p:nvSpPr>
          <p:cNvPr id="3" name="Title 2"/>
          <p:cNvSpPr txBox="1">
            <a:spLocks noGrp="1"/>
          </p:cNvSpPr>
          <p:nvPr>
            <p:ph type="title"/>
          </p:nvPr>
        </p:nvSpPr>
        <p:spPr>
          <a:xfrm>
            <a:off x="523978" y="1213902"/>
            <a:ext cx="3905036" cy="1138775"/>
          </a:xfrm>
        </p:spPr>
        <p:txBody>
          <a:bodyPr/>
          <a:lstStyle/>
          <a:p>
            <a:pPr lvl="0"/>
            <a:r>
              <a:rPr lang="en-GB" sz="3400"/>
              <a:t>Area 9 </a:t>
            </a:r>
            <a:br>
              <a:rPr lang="en-GB" sz="3400"/>
            </a:br>
            <a:r>
              <a:rPr lang="en-GB" sz="3400"/>
              <a:t>Sub Area A5</a:t>
            </a:r>
          </a:p>
        </p:txBody>
      </p:sp>
    </p:spTree>
    <p:extLst>
      <p:ext uri="{BB962C8B-B14F-4D97-AF65-F5344CB8AC3E}">
        <p14:creationId xmlns:p14="http://schemas.microsoft.com/office/powerpoint/2010/main" val="3583136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a:srcRect l="11123" t="7091" b="4624"/>
          <a:stretch>
            <a:fillRect/>
          </a:stretch>
        </p:blipFill>
        <p:spPr>
          <a:xfrm>
            <a:off x="1567775" y="1715981"/>
            <a:ext cx="7171502" cy="4309091"/>
          </a:xfrm>
          <a:prstGeom prst="rect">
            <a:avLst/>
          </a:prstGeom>
          <a:noFill/>
          <a:ln cap="flat">
            <a:noFill/>
          </a:ln>
        </p:spPr>
      </p:pic>
      <p:sp>
        <p:nvSpPr>
          <p:cNvPr id="3" name="Title 1"/>
          <p:cNvSpPr txBox="1">
            <a:spLocks noGrp="1"/>
          </p:cNvSpPr>
          <p:nvPr>
            <p:ph type="title"/>
          </p:nvPr>
        </p:nvSpPr>
        <p:spPr>
          <a:xfrm>
            <a:off x="514560" y="649434"/>
            <a:ext cx="7318757" cy="400114"/>
          </a:xfrm>
        </p:spPr>
        <p:txBody>
          <a:bodyPr/>
          <a:lstStyle/>
          <a:p>
            <a:pPr lvl="0"/>
            <a:r>
              <a:rPr lang="en-GB">
                <a:solidFill>
                  <a:srgbClr val="3B322D"/>
                </a:solidFill>
              </a:rPr>
              <a:t>A5 - Map</a:t>
            </a:r>
          </a:p>
        </p:txBody>
      </p:sp>
      <p:sp>
        <p:nvSpPr>
          <p:cNvPr id="4" name="TextBox 2"/>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pic>
        <p:nvPicPr>
          <p:cNvPr id="5" name="Picture 47"/>
          <p:cNvPicPr>
            <a:picLocks noChangeAspect="1"/>
          </p:cNvPicPr>
          <p:nvPr/>
        </p:nvPicPr>
        <p:blipFill>
          <a:blip r:embed="rId4"/>
          <a:srcRect r="5840"/>
          <a:stretch>
            <a:fillRect/>
          </a:stretch>
        </p:blipFill>
        <p:spPr>
          <a:xfrm>
            <a:off x="8648331" y="502535"/>
            <a:ext cx="1296143" cy="1132200"/>
          </a:xfrm>
          <a:prstGeom prst="rect">
            <a:avLst/>
          </a:prstGeom>
          <a:noFill/>
          <a:ln cap="flat">
            <a:noFill/>
          </a:ln>
        </p:spPr>
      </p:pic>
      <p:sp>
        <p:nvSpPr>
          <p:cNvPr id="6" name="Slide Number Placeholder 4"/>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4260D3AE-FA07-4C75-9A9F-BC32699A212A}"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59</a:t>
            </a:fld>
            <a:endParaRPr lang="en-US" sz="1000" kern="0">
              <a:solidFill>
                <a:srgbClr val="000000"/>
              </a:solidFill>
              <a:latin typeface="Calibri Light"/>
              <a:ea typeface="ＭＳ Ｐゴシック"/>
              <a:cs typeface="ＭＳ Ｐゴシック"/>
            </a:endParaRPr>
          </a:p>
        </p:txBody>
      </p:sp>
      <p:sp>
        <p:nvSpPr>
          <p:cNvPr id="7" name="Rectangle 16"/>
          <p:cNvSpPr/>
          <p:nvPr/>
        </p:nvSpPr>
        <p:spPr>
          <a:xfrm>
            <a:off x="5456938" y="2474814"/>
            <a:ext cx="3282330" cy="600166"/>
          </a:xfrm>
          <a:prstGeom prst="rect">
            <a:avLst/>
          </a:prstGeom>
          <a:solidFill>
            <a:srgbClr val="FFFFFF"/>
          </a:solidFill>
          <a:ln cap="flat">
            <a:noFill/>
            <a:prstDash val="solid"/>
          </a:ln>
          <a:effectLst>
            <a:outerShdw dist="38096" dir="2700000" algn="tl">
              <a:srgbClr val="000000">
                <a:alpha val="40000"/>
              </a:srgbClr>
            </a:outerShdw>
          </a:effectLst>
        </p:spPr>
        <p:txBody>
          <a:bodyPr vert="horz" wrap="square" lIns="91440" tIns="45720" rIns="91440" bIns="45720" anchor="t" anchorCtr="0" compatLnSpc="1">
            <a:spAutoFit/>
          </a:bodyPr>
          <a:lstStyle/>
          <a:p>
            <a:pPr defTabSz="742950">
              <a:spcBef>
                <a:spcPts val="600"/>
              </a:spcBef>
              <a:defRPr sz="1800" b="0" i="0" u="none" strike="noStrike" kern="0" cap="none" spc="0" baseline="0">
                <a:solidFill>
                  <a:srgbClr val="000000"/>
                </a:solidFill>
                <a:uFillTx/>
              </a:defRPr>
            </a:pPr>
            <a:r>
              <a:rPr lang="en-GB" sz="1400" b="1" kern="0">
                <a:solidFill>
                  <a:srgbClr val="000000"/>
                </a:solidFill>
                <a:ea typeface="ＭＳ Ｐゴシック"/>
              </a:rPr>
              <a:t>Bridge over the M6 &amp; A5 Road</a:t>
            </a:r>
          </a:p>
          <a:p>
            <a:pPr defTabSz="742950">
              <a:spcBef>
                <a:spcPts val="600"/>
              </a:spcBef>
              <a:defRPr sz="1800" b="0" i="0" u="none" strike="noStrike" kern="0" cap="none" spc="0" baseline="0">
                <a:solidFill>
                  <a:srgbClr val="000000"/>
                </a:solidFill>
                <a:uFillTx/>
              </a:defRPr>
            </a:pPr>
            <a:endParaRPr lang="en-GB" sz="1400" b="1" kern="0">
              <a:solidFill>
                <a:srgbClr val="000000"/>
              </a:solidFill>
              <a:ea typeface="ＭＳ Ｐゴシック"/>
            </a:endParaRPr>
          </a:p>
        </p:txBody>
      </p:sp>
      <p:pic>
        <p:nvPicPr>
          <p:cNvPr id="8" name="Picture 53"/>
          <p:cNvPicPr>
            <a:picLocks noChangeAspect="1"/>
          </p:cNvPicPr>
          <p:nvPr/>
        </p:nvPicPr>
        <p:blipFill>
          <a:blip r:embed="rId5"/>
          <a:stretch>
            <a:fillRect/>
          </a:stretch>
        </p:blipFill>
        <p:spPr>
          <a:xfrm>
            <a:off x="7943228" y="2547966"/>
            <a:ext cx="284058" cy="284058"/>
          </a:xfrm>
          <a:prstGeom prst="rect">
            <a:avLst/>
          </a:prstGeom>
          <a:noFill/>
          <a:ln cap="flat">
            <a:noFill/>
          </a:ln>
        </p:spPr>
      </p:pic>
      <p:pic>
        <p:nvPicPr>
          <p:cNvPr id="9" name="Picture 59"/>
          <p:cNvPicPr>
            <a:picLocks noChangeAspect="1"/>
          </p:cNvPicPr>
          <p:nvPr/>
        </p:nvPicPr>
        <p:blipFill>
          <a:blip r:embed="rId6"/>
          <a:stretch>
            <a:fillRect/>
          </a:stretch>
        </p:blipFill>
        <p:spPr>
          <a:xfrm>
            <a:off x="8291175" y="2547966"/>
            <a:ext cx="284058" cy="284058"/>
          </a:xfrm>
          <a:prstGeom prst="rect">
            <a:avLst/>
          </a:prstGeom>
          <a:noFill/>
          <a:ln cap="flat">
            <a:noFill/>
          </a:ln>
        </p:spPr>
      </p:pic>
      <p:grpSp>
        <p:nvGrpSpPr>
          <p:cNvPr id="10" name="Group 43"/>
          <p:cNvGrpSpPr/>
          <p:nvPr/>
        </p:nvGrpSpPr>
        <p:grpSpPr>
          <a:xfrm>
            <a:off x="5232535" y="5868628"/>
            <a:ext cx="2600782" cy="664284"/>
            <a:chOff x="5232535" y="5868628"/>
            <a:chExt cx="2600782" cy="664284"/>
          </a:xfrm>
        </p:grpSpPr>
        <p:sp>
          <p:nvSpPr>
            <p:cNvPr id="11" name="Rectangle 18"/>
            <p:cNvSpPr/>
            <p:nvPr/>
          </p:nvSpPr>
          <p:spPr>
            <a:xfrm>
              <a:off x="5232535" y="5868628"/>
              <a:ext cx="2600782" cy="664284"/>
            </a:xfrm>
            <a:prstGeom prst="rect">
              <a:avLst/>
            </a:prstGeom>
            <a:solidFill>
              <a:srgbClr val="FFFFFF"/>
            </a:solidFill>
            <a:ln cap="flat">
              <a:noFill/>
              <a:prstDash val="solid"/>
            </a:ln>
            <a:effectLst>
              <a:outerShdw dist="38096" dir="2700000" algn="tl">
                <a:srgbClr val="000000">
                  <a:alpha val="40000"/>
                </a:srgbClr>
              </a:outerShdw>
            </a:effectLst>
          </p:spPr>
          <p:txBody>
            <a:bodyPr vert="horz" wrap="square" lIns="91440" tIns="45720" rIns="91440" bIns="45720" anchor="t" anchorCtr="0" compatLnSpc="1">
              <a:spAutoFit/>
            </a:bodyPr>
            <a:lstStyle/>
            <a:p>
              <a:pPr defTabSz="742950">
                <a:spcBef>
                  <a:spcPts val="600"/>
                </a:spcBef>
                <a:spcAft>
                  <a:spcPts val="490"/>
                </a:spcAft>
                <a:defRPr sz="1800" b="0" i="0" u="none" strike="noStrike" kern="0" cap="none" spc="0" baseline="0">
                  <a:solidFill>
                    <a:srgbClr val="000000"/>
                  </a:solidFill>
                  <a:uFillTx/>
                </a:defRPr>
              </a:pPr>
              <a:r>
                <a:rPr lang="en-GB" sz="1400" b="1" kern="0">
                  <a:solidFill>
                    <a:srgbClr val="000000"/>
                  </a:solidFill>
                  <a:ea typeface="ＭＳ Ｐゴシック"/>
                </a:rPr>
                <a:t>A5 Roundabout</a:t>
              </a:r>
            </a:p>
            <a:p>
              <a:pPr defTabSz="742950">
                <a:spcBef>
                  <a:spcPts val="600"/>
                </a:spcBef>
                <a:spcAft>
                  <a:spcPts val="490"/>
                </a:spcAft>
                <a:defRPr sz="1800" b="0" i="0" u="none" strike="noStrike" kern="0" cap="none" spc="0" baseline="0">
                  <a:solidFill>
                    <a:srgbClr val="000000"/>
                  </a:solidFill>
                  <a:uFillTx/>
                </a:defRPr>
              </a:pPr>
              <a:endParaRPr lang="en-GB" sz="1400" b="1" kern="0">
                <a:solidFill>
                  <a:srgbClr val="000000"/>
                </a:solidFill>
                <a:ea typeface="ＭＳ Ｐゴシック"/>
              </a:endParaRPr>
            </a:p>
          </p:txBody>
        </p:sp>
        <p:pic>
          <p:nvPicPr>
            <p:cNvPr id="12" name="Picture 53"/>
            <p:cNvPicPr>
              <a:picLocks noChangeAspect="1"/>
            </p:cNvPicPr>
            <p:nvPr/>
          </p:nvPicPr>
          <p:blipFill>
            <a:blip r:embed="rId5"/>
            <a:stretch>
              <a:fillRect/>
            </a:stretch>
          </p:blipFill>
          <p:spPr>
            <a:xfrm>
              <a:off x="6670694" y="5931621"/>
              <a:ext cx="282924" cy="284058"/>
            </a:xfrm>
            <a:prstGeom prst="rect">
              <a:avLst/>
            </a:prstGeom>
            <a:noFill/>
            <a:ln cap="flat">
              <a:noFill/>
            </a:ln>
          </p:spPr>
        </p:pic>
        <p:pic>
          <p:nvPicPr>
            <p:cNvPr id="13" name="Picture 59"/>
            <p:cNvPicPr>
              <a:picLocks noChangeAspect="1"/>
            </p:cNvPicPr>
            <p:nvPr/>
          </p:nvPicPr>
          <p:blipFill>
            <a:blip r:embed="rId6"/>
            <a:stretch>
              <a:fillRect/>
            </a:stretch>
          </p:blipFill>
          <p:spPr>
            <a:xfrm>
              <a:off x="7017261" y="5931621"/>
              <a:ext cx="282924" cy="284058"/>
            </a:xfrm>
            <a:prstGeom prst="rect">
              <a:avLst/>
            </a:prstGeom>
            <a:noFill/>
            <a:ln cap="flat">
              <a:noFill/>
            </a:ln>
          </p:spPr>
        </p:pic>
      </p:grpSp>
      <p:sp>
        <p:nvSpPr>
          <p:cNvPr id="14" name="Rectangle 22"/>
          <p:cNvSpPr/>
          <p:nvPr/>
        </p:nvSpPr>
        <p:spPr>
          <a:xfrm>
            <a:off x="860724" y="1810530"/>
            <a:ext cx="3720903" cy="664284"/>
          </a:xfrm>
          <a:prstGeom prst="rect">
            <a:avLst/>
          </a:prstGeom>
          <a:solidFill>
            <a:srgbClr val="FFFFFF"/>
          </a:solidFill>
          <a:ln cap="flat">
            <a:noFill/>
            <a:prstDash val="solid"/>
          </a:ln>
          <a:effectLst>
            <a:outerShdw dist="38096" dir="2700000" algn="tl">
              <a:srgbClr val="000000">
                <a:alpha val="40000"/>
              </a:srgbClr>
            </a:outerShdw>
          </a:effectLst>
        </p:spPr>
        <p:txBody>
          <a:bodyPr vert="horz" wrap="square" lIns="91440" tIns="45720" rIns="91440" bIns="45720" anchor="t" anchorCtr="0" compatLnSpc="1">
            <a:spAutoFit/>
          </a:bodyPr>
          <a:lstStyle/>
          <a:p>
            <a:pPr defTabSz="742950">
              <a:spcBef>
                <a:spcPts val="600"/>
              </a:spcBef>
              <a:spcAft>
                <a:spcPts val="490"/>
              </a:spcAft>
              <a:defRPr sz="1800" b="0" i="0" u="none" strike="noStrike" kern="0" cap="none" spc="0" baseline="0">
                <a:solidFill>
                  <a:srgbClr val="000000"/>
                </a:solidFill>
                <a:uFillTx/>
              </a:defRPr>
            </a:pPr>
            <a:r>
              <a:rPr lang="en-GB" sz="1400" b="1" kern="0">
                <a:solidFill>
                  <a:srgbClr val="000000"/>
                </a:solidFill>
                <a:ea typeface="ＭＳ Ｐゴシック"/>
              </a:rPr>
              <a:t>A5 Roundabout over or under the M6</a:t>
            </a:r>
          </a:p>
          <a:p>
            <a:pPr defTabSz="742950">
              <a:spcBef>
                <a:spcPts val="600"/>
              </a:spcBef>
              <a:spcAft>
                <a:spcPts val="490"/>
              </a:spcAft>
              <a:defRPr sz="1800" b="0" i="0" u="none" strike="noStrike" kern="0" cap="none" spc="0" baseline="0">
                <a:solidFill>
                  <a:srgbClr val="000000"/>
                </a:solidFill>
                <a:uFillTx/>
              </a:defRPr>
            </a:pPr>
            <a:r>
              <a:rPr lang="en-GB" sz="1400" b="1" kern="0">
                <a:solidFill>
                  <a:srgbClr val="000000"/>
                </a:solidFill>
                <a:ea typeface="ＭＳ Ｐゴシック"/>
              </a:rPr>
              <a:t>   </a:t>
            </a:r>
          </a:p>
        </p:txBody>
      </p:sp>
      <p:cxnSp>
        <p:nvCxnSpPr>
          <p:cNvPr id="15" name="Straight Arrow Connector 52"/>
          <p:cNvCxnSpPr>
            <a:stCxn id="14" idx="2"/>
          </p:cNvCxnSpPr>
          <p:nvPr/>
        </p:nvCxnSpPr>
        <p:spPr>
          <a:xfrm>
            <a:off x="2721172" y="2474814"/>
            <a:ext cx="183776" cy="1125032"/>
          </a:xfrm>
          <a:prstGeom prst="straightConnector1">
            <a:avLst/>
          </a:prstGeom>
          <a:noFill/>
          <a:ln w="6345" cap="flat">
            <a:solidFill>
              <a:srgbClr val="000000"/>
            </a:solidFill>
            <a:prstDash val="solid"/>
            <a:miter/>
            <a:tailEnd type="arrow"/>
          </a:ln>
        </p:spPr>
      </p:cxnSp>
      <p:cxnSp>
        <p:nvCxnSpPr>
          <p:cNvPr id="16" name="Straight Arrow Connector 59"/>
          <p:cNvCxnSpPr/>
          <p:nvPr/>
        </p:nvCxnSpPr>
        <p:spPr>
          <a:xfrm flipV="1">
            <a:off x="6586587" y="5553782"/>
            <a:ext cx="632363" cy="303178"/>
          </a:xfrm>
          <a:prstGeom prst="straightConnector1">
            <a:avLst/>
          </a:prstGeom>
          <a:noFill/>
          <a:ln w="6345" cap="flat">
            <a:solidFill>
              <a:srgbClr val="000000"/>
            </a:solidFill>
            <a:prstDash val="solid"/>
            <a:miter/>
            <a:tailEnd type="arrow"/>
          </a:ln>
        </p:spPr>
      </p:cxnSp>
      <p:cxnSp>
        <p:nvCxnSpPr>
          <p:cNvPr id="17" name="Straight Arrow Connector 60"/>
          <p:cNvCxnSpPr/>
          <p:nvPr/>
        </p:nvCxnSpPr>
        <p:spPr>
          <a:xfrm flipH="1">
            <a:off x="5153521" y="3074980"/>
            <a:ext cx="1433066" cy="1450294"/>
          </a:xfrm>
          <a:prstGeom prst="straightConnector1">
            <a:avLst/>
          </a:prstGeom>
          <a:noFill/>
          <a:ln w="6345" cap="flat">
            <a:solidFill>
              <a:srgbClr val="000000"/>
            </a:solidFill>
            <a:prstDash val="solid"/>
            <a:miter/>
            <a:tailEnd type="arrow"/>
          </a:ln>
        </p:spPr>
      </p:cxnSp>
      <p:pic>
        <p:nvPicPr>
          <p:cNvPr id="18" name="Picture 53"/>
          <p:cNvPicPr>
            <a:picLocks noChangeAspect="1"/>
          </p:cNvPicPr>
          <p:nvPr/>
        </p:nvPicPr>
        <p:blipFill>
          <a:blip r:embed="rId5"/>
          <a:stretch>
            <a:fillRect/>
          </a:stretch>
        </p:blipFill>
        <p:spPr>
          <a:xfrm>
            <a:off x="3858146" y="1835758"/>
            <a:ext cx="284058" cy="284058"/>
          </a:xfrm>
          <a:prstGeom prst="rect">
            <a:avLst/>
          </a:prstGeom>
          <a:noFill/>
          <a:ln cap="flat">
            <a:noFill/>
          </a:ln>
        </p:spPr>
      </p:pic>
      <p:pic>
        <p:nvPicPr>
          <p:cNvPr id="19" name="Picture 59"/>
          <p:cNvPicPr>
            <a:picLocks noChangeAspect="1"/>
          </p:cNvPicPr>
          <p:nvPr/>
        </p:nvPicPr>
        <p:blipFill>
          <a:blip r:embed="rId6"/>
          <a:stretch>
            <a:fillRect/>
          </a:stretch>
        </p:blipFill>
        <p:spPr>
          <a:xfrm>
            <a:off x="4206093" y="1835758"/>
            <a:ext cx="284058" cy="284058"/>
          </a:xfrm>
          <a:prstGeom prst="rect">
            <a:avLst/>
          </a:prstGeom>
          <a:noFill/>
          <a:ln cap="flat">
            <a:noFill/>
          </a:ln>
        </p:spPr>
      </p:pic>
    </p:spTree>
    <p:extLst>
      <p:ext uri="{BB962C8B-B14F-4D97-AF65-F5344CB8AC3E}">
        <p14:creationId xmlns:p14="http://schemas.microsoft.com/office/powerpoint/2010/main" val="157455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lstStyle/>
          <a:p>
            <a:pPr lvl="0"/>
            <a:r>
              <a:rPr lang="en-GB"/>
              <a:t>Transport Focus</a:t>
            </a:r>
          </a:p>
        </p:txBody>
      </p:sp>
      <p:sp>
        <p:nvSpPr>
          <p:cNvPr id="3" name="Text Placeholder 5"/>
          <p:cNvSpPr txBox="1">
            <a:spLocks noGrp="1"/>
          </p:cNvSpPr>
          <p:nvPr>
            <p:ph type="body" idx="4294967295"/>
          </p:nvPr>
        </p:nvSpPr>
        <p:spPr>
          <a:xfrm>
            <a:off x="535664" y="2203850"/>
            <a:ext cx="8913132" cy="615555"/>
          </a:xfrm>
        </p:spPr>
        <p:txBody>
          <a:bodyPr lIns="0" rIns="0" anchor="b">
            <a:spAutoFit/>
          </a:bodyPr>
          <a:lstStyle/>
          <a:p>
            <a:pPr marL="71999" lvl="0">
              <a:spcBef>
                <a:spcPts val="1200"/>
              </a:spcBef>
            </a:pPr>
            <a:r>
              <a:rPr lang="en-GB" sz="3400">
                <a:solidFill>
                  <a:srgbClr val="FFFFFF"/>
                </a:solidFill>
                <a:latin typeface="Georgia"/>
              </a:rPr>
              <a:t>Summary of SRN users needs </a:t>
            </a:r>
          </a:p>
        </p:txBody>
      </p:sp>
      <p:pic>
        <p:nvPicPr>
          <p:cNvPr id="4" name="Picture 6" descr="Related image"/>
          <p:cNvPicPr>
            <a:picLocks noChangeAspect="1"/>
          </p:cNvPicPr>
          <p:nvPr/>
        </p:nvPicPr>
        <p:blipFill>
          <a:blip r:embed="rId2"/>
          <a:srcRect/>
          <a:stretch>
            <a:fillRect/>
          </a:stretch>
        </p:blipFill>
        <p:spPr>
          <a:xfrm>
            <a:off x="7833317" y="5982946"/>
            <a:ext cx="1872206" cy="680953"/>
          </a:xfrm>
          <a:prstGeom prst="rect">
            <a:avLst/>
          </a:prstGeom>
          <a:noFill/>
          <a:ln cap="flat">
            <a:noFill/>
          </a:ln>
        </p:spPr>
      </p:pic>
    </p:spTree>
    <p:extLst>
      <p:ext uri="{BB962C8B-B14F-4D97-AF65-F5344CB8AC3E}">
        <p14:creationId xmlns:p14="http://schemas.microsoft.com/office/powerpoint/2010/main" val="2871398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8754" y="1818988"/>
            <a:ext cx="6651894" cy="4197096"/>
          </a:xfrm>
          <a:prstGeom prst="rect">
            <a:avLst/>
          </a:prstGeom>
          <a:noFill/>
          <a:ln cap="flat">
            <a:noFill/>
          </a:ln>
        </p:spPr>
      </p:pic>
      <p:sp>
        <p:nvSpPr>
          <p:cNvPr id="3" name="Slide Number Placeholder 3"/>
          <p:cNvSpPr txBox="1"/>
          <p:nvPr/>
        </p:nvSpPr>
        <p:spPr>
          <a:xfrm>
            <a:off x="9415777" y="6448553"/>
            <a:ext cx="942975" cy="210540"/>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E437155E-C761-411F-BD26-1A6A6F9BE412}"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60</a:t>
            </a:fld>
            <a:endParaRPr lang="en-US" sz="1000" kern="0">
              <a:solidFill>
                <a:srgbClr val="000000"/>
              </a:solidFill>
              <a:latin typeface="Calibri Light"/>
              <a:ea typeface="ＭＳ Ｐゴシック"/>
              <a:cs typeface="ＭＳ Ｐゴシック"/>
            </a:endParaRPr>
          </a:p>
        </p:txBody>
      </p:sp>
      <p:grpSp>
        <p:nvGrpSpPr>
          <p:cNvPr id="4" name="Group 9"/>
          <p:cNvGrpSpPr/>
          <p:nvPr/>
        </p:nvGrpSpPr>
        <p:grpSpPr>
          <a:xfrm>
            <a:off x="355911" y="1049511"/>
            <a:ext cx="9059866" cy="4244891"/>
            <a:chOff x="355911" y="1049511"/>
            <a:chExt cx="9059866" cy="4244891"/>
          </a:xfrm>
        </p:grpSpPr>
        <p:cxnSp>
          <p:nvCxnSpPr>
            <p:cNvPr id="5" name="Straight Arrow Connector 18"/>
            <p:cNvCxnSpPr/>
            <p:nvPr/>
          </p:nvCxnSpPr>
          <p:spPr>
            <a:xfrm flipH="1">
              <a:off x="4427625" y="1818988"/>
              <a:ext cx="830120" cy="1882658"/>
            </a:xfrm>
            <a:prstGeom prst="straightConnector1">
              <a:avLst/>
            </a:prstGeom>
            <a:noFill/>
            <a:ln w="57150" cap="flat">
              <a:solidFill>
                <a:srgbClr val="FF6600"/>
              </a:solidFill>
              <a:prstDash val="solid"/>
              <a:miter/>
              <a:tailEnd type="arrow"/>
            </a:ln>
          </p:spPr>
        </p:cxnSp>
        <p:sp>
          <p:nvSpPr>
            <p:cNvPr id="6" name="TextBox 16"/>
            <p:cNvSpPr txBox="1"/>
            <p:nvPr/>
          </p:nvSpPr>
          <p:spPr>
            <a:xfrm>
              <a:off x="3723491" y="1049511"/>
              <a:ext cx="4650766"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2 </a:t>
              </a:r>
            </a:p>
            <a:p>
              <a:pPr algn="ctr" defTabSz="742950">
                <a:defRPr sz="1800" b="0" i="0" u="none" strike="noStrike" kern="0" cap="none" spc="0" baseline="0">
                  <a:solidFill>
                    <a:srgbClr val="000000"/>
                  </a:solidFill>
                  <a:uFillTx/>
                </a:defRPr>
              </a:pPr>
              <a:r>
                <a:rPr lang="en-US" sz="1200" kern="0">
                  <a:solidFill>
                    <a:srgbClr val="FF6600"/>
                  </a:solidFill>
                  <a:ea typeface="ＭＳ Ｐゴシック"/>
                  <a:cs typeface="ＭＳ Ｐゴシック"/>
                </a:rPr>
                <a:t>Increased signage needed to indicate there are safe pedestrian walkways available and also that cyclists are using the area</a:t>
              </a:r>
              <a:endParaRPr lang="en-GB" sz="1200" kern="0">
                <a:solidFill>
                  <a:srgbClr val="FF6600"/>
                </a:solidFill>
                <a:ea typeface="ＭＳ Ｐゴシック"/>
                <a:cs typeface="ＭＳ Ｐゴシック"/>
              </a:endParaRPr>
            </a:p>
          </p:txBody>
        </p:sp>
        <p:cxnSp>
          <p:nvCxnSpPr>
            <p:cNvPr id="7" name="Straight Arrow Connector 22"/>
            <p:cNvCxnSpPr/>
            <p:nvPr/>
          </p:nvCxnSpPr>
          <p:spPr>
            <a:xfrm flipH="1">
              <a:off x="5362955" y="3535189"/>
              <a:ext cx="2719015" cy="1561466"/>
            </a:xfrm>
            <a:prstGeom prst="straightConnector1">
              <a:avLst/>
            </a:prstGeom>
            <a:noFill/>
            <a:ln w="57150" cap="flat">
              <a:solidFill>
                <a:srgbClr val="FF6600"/>
              </a:solidFill>
              <a:prstDash val="solid"/>
              <a:miter/>
              <a:tailEnd type="arrow"/>
            </a:ln>
          </p:spPr>
        </p:cxnSp>
        <p:sp>
          <p:nvSpPr>
            <p:cNvPr id="8" name="TextBox 21"/>
            <p:cNvSpPr txBox="1"/>
            <p:nvPr/>
          </p:nvSpPr>
          <p:spPr>
            <a:xfrm>
              <a:off x="8040648" y="3078409"/>
              <a:ext cx="1375129" cy="2215993"/>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3 </a:t>
              </a:r>
            </a:p>
            <a:p>
              <a:pPr algn="ctr" defTabSz="742950">
                <a:defRPr sz="1800" b="0" i="0" u="none" strike="noStrike" kern="0" cap="none" spc="0" baseline="0">
                  <a:solidFill>
                    <a:srgbClr val="000000"/>
                  </a:solidFill>
                  <a:uFillTx/>
                </a:defRPr>
              </a:pPr>
              <a:r>
                <a:rPr lang="en-US" sz="1200" kern="0">
                  <a:solidFill>
                    <a:srgbClr val="FF6600"/>
                  </a:solidFill>
                  <a:ea typeface="ＭＳ Ｐゴシック"/>
                  <a:cs typeface="ＭＳ Ｐゴシック"/>
                </a:rPr>
                <a:t>Traffic approaching the roundabout on the A5 goes high speeds so pedestrian walkway feel very exposed. </a:t>
              </a:r>
            </a:p>
            <a:p>
              <a:pPr algn="ctr" defTabSz="742950">
                <a:defRPr sz="1800" b="0" i="0" u="none" strike="noStrike" kern="0" cap="none" spc="0" baseline="0">
                  <a:solidFill>
                    <a:srgbClr val="000000"/>
                  </a:solidFill>
                  <a:uFillTx/>
                </a:defRPr>
              </a:pPr>
              <a:endParaRPr lang="en-US" sz="1200" kern="0">
                <a:solidFill>
                  <a:srgbClr val="FF6600"/>
                </a:solidFill>
                <a:ea typeface="ＭＳ Ｐゴシック"/>
                <a:cs typeface="ＭＳ Ｐゴシック"/>
              </a:endParaRPr>
            </a:p>
            <a:p>
              <a:pPr algn="ctr" defTabSz="742950">
                <a:defRPr sz="1800" b="0" i="0" u="none" strike="noStrike" kern="0" cap="none" spc="0" baseline="0">
                  <a:solidFill>
                    <a:srgbClr val="000000"/>
                  </a:solidFill>
                  <a:uFillTx/>
                </a:defRPr>
              </a:pPr>
              <a:r>
                <a:rPr lang="en-US" sz="1200" kern="0">
                  <a:solidFill>
                    <a:srgbClr val="FF6600"/>
                  </a:solidFill>
                  <a:ea typeface="ＭＳ Ｐゴシック"/>
                  <a:cs typeface="ＭＳ Ｐゴシック"/>
                </a:rPr>
                <a:t>No cycle path is available</a:t>
              </a:r>
            </a:p>
            <a:p>
              <a:pPr algn="ctr" defTabSz="742950">
                <a:defRPr sz="1800" b="0" i="0" u="none" strike="noStrike" kern="0" cap="none" spc="0" baseline="0">
                  <a:solidFill>
                    <a:srgbClr val="000000"/>
                  </a:solidFill>
                  <a:uFillTx/>
                </a:defRPr>
              </a:pPr>
              <a:endParaRPr lang="en-US" sz="1200" kern="0">
                <a:solidFill>
                  <a:srgbClr val="FF6600"/>
                </a:solidFill>
                <a:ea typeface="ＭＳ Ｐゴシック"/>
                <a:cs typeface="ＭＳ Ｐゴシック"/>
              </a:endParaRPr>
            </a:p>
            <a:p>
              <a:pPr algn="ctr" defTabSz="742950">
                <a:defRPr sz="1800" b="0" i="0" u="none" strike="noStrike" kern="0" cap="none" spc="0" baseline="0">
                  <a:solidFill>
                    <a:srgbClr val="000000"/>
                  </a:solidFill>
                  <a:uFillTx/>
                </a:defRPr>
              </a:pPr>
              <a:r>
                <a:rPr lang="en-US" sz="1200" kern="0">
                  <a:solidFill>
                    <a:srgbClr val="FF6600"/>
                  </a:solidFill>
                  <a:ea typeface="ＭＳ Ｐゴシック"/>
                  <a:cs typeface="ＭＳ Ｐゴシック"/>
                </a:rPr>
                <a:t> </a:t>
              </a:r>
              <a:endParaRPr lang="en-GB" sz="1200" kern="0">
                <a:solidFill>
                  <a:srgbClr val="FF6600"/>
                </a:solidFill>
                <a:ea typeface="ＭＳ Ｐゴシック"/>
                <a:cs typeface="ＭＳ Ｐゴシック"/>
              </a:endParaRPr>
            </a:p>
          </p:txBody>
        </p:sp>
        <p:cxnSp>
          <p:nvCxnSpPr>
            <p:cNvPr id="9" name="Straight Arrow Connector 23"/>
            <p:cNvCxnSpPr/>
            <p:nvPr/>
          </p:nvCxnSpPr>
          <p:spPr>
            <a:xfrm>
              <a:off x="1388754" y="3704472"/>
              <a:ext cx="2596100" cy="251515"/>
            </a:xfrm>
            <a:prstGeom prst="straightConnector1">
              <a:avLst/>
            </a:prstGeom>
            <a:noFill/>
            <a:ln w="57150" cap="flat">
              <a:solidFill>
                <a:srgbClr val="FF6600"/>
              </a:solidFill>
              <a:prstDash val="solid"/>
              <a:miter/>
              <a:tailEnd type="arrow"/>
            </a:ln>
          </p:spPr>
        </p:cxnSp>
        <p:sp>
          <p:nvSpPr>
            <p:cNvPr id="10" name="TextBox 26"/>
            <p:cNvSpPr txBox="1"/>
            <p:nvPr/>
          </p:nvSpPr>
          <p:spPr>
            <a:xfrm>
              <a:off x="355911" y="2809539"/>
              <a:ext cx="1032842" cy="2215993"/>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rPr>
                <a:t>Point 1</a:t>
              </a:r>
            </a:p>
            <a:p>
              <a:pPr algn="ctr" defTabSz="742950">
                <a:defRPr sz="1800" b="0" i="0" u="none" strike="noStrike" kern="0" cap="none" spc="0" baseline="0">
                  <a:solidFill>
                    <a:srgbClr val="000000"/>
                  </a:solidFill>
                  <a:uFillTx/>
                </a:defRPr>
              </a:pPr>
              <a:r>
                <a:rPr lang="en-US" sz="1200" kern="0">
                  <a:solidFill>
                    <a:srgbClr val="FF6600"/>
                  </a:solidFill>
                  <a:ea typeface="ＭＳ Ｐゴシック"/>
                  <a:cs typeface="ＭＳ Ｐゴシック"/>
                </a:rPr>
                <a:t>It’s unclear if there is a cycle lane, so cyclists feel they have to use these two roundabouts alongside very busy and congested traffic</a:t>
              </a:r>
              <a:endParaRPr lang="en-GB" sz="1200" kern="0">
                <a:solidFill>
                  <a:srgbClr val="FF6600"/>
                </a:solidFill>
                <a:ea typeface="ＭＳ Ｐゴシック"/>
                <a:cs typeface="ＭＳ Ｐゴシック"/>
              </a:endParaRPr>
            </a:p>
          </p:txBody>
        </p:sp>
      </p:grpSp>
      <p:sp>
        <p:nvSpPr>
          <p:cNvPr id="11" name="Title 1"/>
          <p:cNvSpPr txBox="1"/>
          <p:nvPr/>
        </p:nvSpPr>
        <p:spPr>
          <a:xfrm>
            <a:off x="514560" y="649438"/>
            <a:ext cx="7567410" cy="400110"/>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000" kern="0" dirty="0">
                <a:solidFill>
                  <a:srgbClr val="000000"/>
                </a:solidFill>
                <a:latin typeface="Georgia" pitchFamily="18"/>
                <a:ea typeface="ＭＳ Ｐゴシック"/>
              </a:rPr>
              <a:t>A5 Roundabout over or under the M6– Aerial view </a:t>
            </a:r>
          </a:p>
        </p:txBody>
      </p:sp>
      <p:sp>
        <p:nvSpPr>
          <p:cNvPr id="13" name="TextBox 15"/>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pic>
        <p:nvPicPr>
          <p:cNvPr id="14" name="Picture 53"/>
          <p:cNvPicPr>
            <a:picLocks noChangeAspect="1"/>
          </p:cNvPicPr>
          <p:nvPr/>
        </p:nvPicPr>
        <p:blipFill>
          <a:blip r:embed="rId4"/>
          <a:stretch>
            <a:fillRect/>
          </a:stretch>
        </p:blipFill>
        <p:spPr>
          <a:xfrm>
            <a:off x="8402412" y="5099627"/>
            <a:ext cx="284058" cy="284058"/>
          </a:xfrm>
          <a:prstGeom prst="rect">
            <a:avLst/>
          </a:prstGeom>
          <a:noFill/>
          <a:ln cap="flat">
            <a:noFill/>
          </a:ln>
        </p:spPr>
      </p:pic>
      <p:pic>
        <p:nvPicPr>
          <p:cNvPr id="15" name="Picture 59"/>
          <p:cNvPicPr>
            <a:picLocks noChangeAspect="1"/>
          </p:cNvPicPr>
          <p:nvPr/>
        </p:nvPicPr>
        <p:blipFill>
          <a:blip r:embed="rId5"/>
          <a:stretch>
            <a:fillRect/>
          </a:stretch>
        </p:blipFill>
        <p:spPr>
          <a:xfrm>
            <a:off x="8750359" y="5099627"/>
            <a:ext cx="284058" cy="284058"/>
          </a:xfrm>
          <a:prstGeom prst="rect">
            <a:avLst/>
          </a:prstGeom>
          <a:noFill/>
          <a:ln cap="flat">
            <a:noFill/>
          </a:ln>
        </p:spPr>
      </p:pic>
      <p:pic>
        <p:nvPicPr>
          <p:cNvPr id="16" name="Picture 59"/>
          <p:cNvPicPr>
            <a:picLocks noChangeAspect="1"/>
          </p:cNvPicPr>
          <p:nvPr/>
        </p:nvPicPr>
        <p:blipFill>
          <a:blip r:embed="rId5"/>
          <a:stretch>
            <a:fillRect/>
          </a:stretch>
        </p:blipFill>
        <p:spPr>
          <a:xfrm>
            <a:off x="730303" y="5099627"/>
            <a:ext cx="284058" cy="284058"/>
          </a:xfrm>
          <a:prstGeom prst="rect">
            <a:avLst/>
          </a:prstGeom>
          <a:noFill/>
          <a:ln cap="flat">
            <a:noFill/>
          </a:ln>
        </p:spPr>
      </p:pic>
      <p:cxnSp>
        <p:nvCxnSpPr>
          <p:cNvPr id="17" name="Straight Arrow Connector 18"/>
          <p:cNvCxnSpPr/>
          <p:nvPr/>
        </p:nvCxnSpPr>
        <p:spPr>
          <a:xfrm>
            <a:off x="1388754" y="3704472"/>
            <a:ext cx="2769361" cy="880686"/>
          </a:xfrm>
          <a:prstGeom prst="straightConnector1">
            <a:avLst/>
          </a:prstGeom>
          <a:noFill/>
          <a:ln w="57150" cap="flat">
            <a:solidFill>
              <a:srgbClr val="FF6600"/>
            </a:solidFill>
            <a:prstDash val="solid"/>
            <a:miter/>
            <a:tailEnd type="arrow"/>
          </a:ln>
        </p:spPr>
      </p:cxnSp>
      <p:pic>
        <p:nvPicPr>
          <p:cNvPr id="18" name="Picture 53"/>
          <p:cNvPicPr>
            <a:picLocks noChangeAspect="1"/>
          </p:cNvPicPr>
          <p:nvPr/>
        </p:nvPicPr>
        <p:blipFill>
          <a:blip r:embed="rId4"/>
          <a:stretch>
            <a:fillRect/>
          </a:stretch>
        </p:blipFill>
        <p:spPr>
          <a:xfrm>
            <a:off x="8402412" y="1203176"/>
            <a:ext cx="284058" cy="284058"/>
          </a:xfrm>
          <a:prstGeom prst="rect">
            <a:avLst/>
          </a:prstGeom>
          <a:noFill/>
          <a:ln cap="flat">
            <a:noFill/>
          </a:ln>
        </p:spPr>
      </p:pic>
      <p:pic>
        <p:nvPicPr>
          <p:cNvPr id="19" name="Picture 59"/>
          <p:cNvPicPr>
            <a:picLocks noChangeAspect="1"/>
          </p:cNvPicPr>
          <p:nvPr/>
        </p:nvPicPr>
        <p:blipFill>
          <a:blip r:embed="rId5"/>
          <a:stretch>
            <a:fillRect/>
          </a:stretch>
        </p:blipFill>
        <p:spPr>
          <a:xfrm>
            <a:off x="8750359" y="1203176"/>
            <a:ext cx="284058" cy="284058"/>
          </a:xfrm>
          <a:prstGeom prst="rect">
            <a:avLst/>
          </a:prstGeom>
          <a:noFill/>
          <a:ln cap="flat">
            <a:noFill/>
          </a:ln>
        </p:spPr>
      </p:pic>
    </p:spTree>
    <p:extLst>
      <p:ext uri="{BB962C8B-B14F-4D97-AF65-F5344CB8AC3E}">
        <p14:creationId xmlns:p14="http://schemas.microsoft.com/office/powerpoint/2010/main" val="2157346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Roundabout over or under the M6</a:t>
            </a:r>
            <a:r>
              <a:rPr lang="en-GB" dirty="0">
                <a:solidFill>
                  <a:srgbClr val="0D0D0D"/>
                </a:solidFill>
              </a:rPr>
              <a:t>– </a:t>
            </a:r>
            <a:r>
              <a:rPr lang="en-GB" dirty="0"/>
              <a:t>Point 1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51D6ABAB-312D-491A-848B-A3DDD88F1FE4}"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61</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14560" y="1614876"/>
            <a:ext cx="3703320" cy="526297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Cyclists</a:t>
            </a:r>
            <a:endParaRPr lang="en-GB" sz="24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b="1" kern="0">
                <a:solidFill>
                  <a:srgbClr val="3B3838"/>
                </a:solidFill>
                <a:latin typeface="Calibri Light"/>
                <a:ea typeface="ＭＳ Ｐゴシック"/>
                <a:cs typeface="ＭＳ Ｐゴシック"/>
              </a:rPr>
              <a:t>It’s unclear if there is a cycle lane, so cyclists feel they have to use these two roundabouts </a:t>
            </a:r>
            <a:r>
              <a:rPr lang="en-US" sz="1600" kern="0">
                <a:solidFill>
                  <a:srgbClr val="2F2824"/>
                </a:solidFill>
                <a:latin typeface="Calibri Light"/>
                <a:ea typeface="ＭＳ Ｐゴシック"/>
                <a:cs typeface="ＭＳ Ｐゴシック"/>
              </a:rPr>
              <a:t>alongside very busy and overcrowded traffic that includes multiple exits. A pelican crossing would ensure users could get off bikes to cross safely </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2F2824"/>
                </a:solidFill>
                <a:latin typeface="Calibri Light"/>
                <a:ea typeface="ＭＳ Ｐゴシック"/>
                <a:cs typeface="ＭＳ Ｐゴシック"/>
              </a:rPr>
              <a:t>Traffic lights should have a box to allow cyclists to be in clear view of drivers and to allow cyclists to get ahead of traffic</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2F2824"/>
                </a:solidFill>
                <a:latin typeface="Calibri Light"/>
                <a:ea typeface="ＭＳ Ｐゴシック"/>
                <a:cs typeface="ＭＳ Ｐゴシック"/>
              </a:rPr>
              <a:t>Constant and congested roadworks means cyclists worry about not having enough space and getting pushed around by traffic </a:t>
            </a: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4727009" y="4846713"/>
            <a:ext cx="4788693" cy="1656289"/>
            <a:chOff x="4727009" y="4846713"/>
            <a:chExt cx="4788693" cy="1656289"/>
          </a:xfrm>
        </p:grpSpPr>
        <p:sp>
          <p:nvSpPr>
            <p:cNvPr id="8" name="TextBox 12"/>
            <p:cNvSpPr txBox="1"/>
            <p:nvPr/>
          </p:nvSpPr>
          <p:spPr>
            <a:xfrm>
              <a:off x="4905481" y="4846713"/>
              <a:ext cx="4610221"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I have to cycle on the main road and it’s never really safe because you are always navigating between all the cars and there are so many exits!  </a:t>
              </a:r>
            </a:p>
          </p:txBody>
        </p:sp>
        <p:sp>
          <p:nvSpPr>
            <p:cNvPr id="9" name="TextBox 13"/>
            <p:cNvSpPr txBox="1"/>
            <p:nvPr/>
          </p:nvSpPr>
          <p:spPr>
            <a:xfrm>
              <a:off x="4985647" y="6102888"/>
              <a:ext cx="3868661"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CYCLIST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727009" y="5001703"/>
              <a:ext cx="0" cy="1263656"/>
            </a:xfrm>
            <a:prstGeom prst="straightConnector1">
              <a:avLst/>
            </a:prstGeom>
            <a:noFill/>
            <a:ln w="44448" cap="flat">
              <a:solidFill>
                <a:srgbClr val="E33C30"/>
              </a:solidFill>
              <a:prstDash val="solid"/>
              <a:miter/>
            </a:ln>
          </p:spPr>
        </p:cxnSp>
      </p:grpSp>
      <p:pic>
        <p:nvPicPr>
          <p:cNvPr id="11" name="Picture 10"/>
          <p:cNvPicPr>
            <a:picLocks noChangeAspect="1"/>
          </p:cNvPicPr>
          <p:nvPr/>
        </p:nvPicPr>
        <p:blipFill>
          <a:blip r:embed="rId3"/>
          <a:srcRect l="3023" t="12419" r="6115" b="4977"/>
          <a:stretch>
            <a:fillRect/>
          </a:stretch>
        </p:blipFill>
        <p:spPr>
          <a:xfrm>
            <a:off x="4886831" y="1314143"/>
            <a:ext cx="2802224" cy="2454231"/>
          </a:xfrm>
          <a:prstGeom prst="rect">
            <a:avLst/>
          </a:prstGeom>
          <a:noFill/>
          <a:ln cap="flat">
            <a:noFill/>
          </a:ln>
          <a:effectLst>
            <a:outerShdw dist="139699" dir="2700000" algn="tl">
              <a:srgbClr val="333333">
                <a:alpha val="65000"/>
              </a:srgbClr>
            </a:outerShdw>
          </a:effectLst>
        </p:spPr>
      </p:pic>
      <p:pic>
        <p:nvPicPr>
          <p:cNvPr id="12" name="Picture 11"/>
          <p:cNvPicPr>
            <a:picLocks noChangeAspect="1"/>
          </p:cNvPicPr>
          <p:nvPr/>
        </p:nvPicPr>
        <p:blipFill>
          <a:blip r:embed="rId4"/>
          <a:srcRect l="1795" t="10360" r="5722" b="5464"/>
          <a:stretch>
            <a:fillRect/>
          </a:stretch>
        </p:blipFill>
        <p:spPr>
          <a:xfrm>
            <a:off x="6987314" y="2690036"/>
            <a:ext cx="2807811" cy="2459123"/>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1704185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Roundabout over or under the M6</a:t>
            </a:r>
            <a:r>
              <a:rPr lang="en-GB" dirty="0">
                <a:solidFill>
                  <a:srgbClr val="0D0D0D"/>
                </a:solidFill>
              </a:rPr>
              <a:t> – </a:t>
            </a:r>
            <a:r>
              <a:rPr lang="en-GB" dirty="0"/>
              <a:t>Point 2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92C5DB86-EC2B-47FE-B166-475BA2997AC1}"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62</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56714" y="1195303"/>
            <a:ext cx="3703320" cy="4647428"/>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Pedestrians</a:t>
            </a:r>
            <a:r>
              <a:rPr lang="en-GB" sz="1600" kern="0">
                <a:solidFill>
                  <a:srgbClr val="2F2824"/>
                </a:solidFill>
                <a:latin typeface="Calibri Light"/>
                <a:ea typeface="ＭＳ Ｐゴシック"/>
                <a:cs typeface="ＭＳ Ｐゴシック"/>
              </a:rPr>
              <a:t> </a:t>
            </a:r>
            <a:r>
              <a:rPr lang="en-GB" sz="1600" b="1" kern="0">
                <a:solidFill>
                  <a:srgbClr val="FF0000"/>
                </a:solidFill>
                <a:latin typeface="Calibri Light"/>
                <a:ea typeface="ＭＳ Ｐゴシック"/>
                <a:cs typeface="ＭＳ Ｐゴシック"/>
              </a:rPr>
              <a:t>and Cyclists</a:t>
            </a:r>
          </a:p>
          <a:p>
            <a:pPr marL="285750" indent="-285750" defTabSz="457200">
              <a:buSzPct val="100000"/>
              <a:buFont typeface="Arial" pitchFamily="34"/>
              <a:buChar char="•"/>
              <a:defRPr sz="1800" b="0" i="0" u="none" strike="noStrike" kern="0" cap="none" spc="0" baseline="0">
                <a:solidFill>
                  <a:srgbClr val="000000"/>
                </a:solidFill>
                <a:uFillTx/>
              </a:defRPr>
            </a:pPr>
            <a:r>
              <a:rPr lang="en-GB" sz="1600" b="1" kern="0">
                <a:solidFill>
                  <a:srgbClr val="3B3838"/>
                </a:solidFill>
                <a:latin typeface="Calibri Light"/>
                <a:ea typeface="ＭＳ Ｐゴシック"/>
                <a:cs typeface="ＭＳ Ｐゴシック"/>
              </a:rPr>
              <a:t>Increased signage needed </a:t>
            </a:r>
            <a:r>
              <a:rPr lang="en-GB" sz="1600" kern="0">
                <a:solidFill>
                  <a:srgbClr val="2F2824"/>
                </a:solidFill>
                <a:latin typeface="Calibri Light"/>
                <a:ea typeface="ＭＳ Ｐゴシック"/>
                <a:cs typeface="ＭＳ Ｐゴシック"/>
              </a:rPr>
              <a:t>to indicate there are safe pedestrian walkways available. Clear signs also needed to indicate to motorists that cyclists are using the area/ roundabouts</a:t>
            </a:r>
          </a:p>
          <a:p>
            <a:pPr marL="285750" indent="-28575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285750" indent="-28575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Multiple potholes on the roundabout and adjacent roads near the Burger King/ Sainsbury's due to all the lorry deliveries- these can cause accidents and be dangerous for cyclists</a:t>
            </a:r>
          </a:p>
          <a:p>
            <a:pPr marL="285750" indent="-28575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285750" indent="-28575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Extremely busy traffic on these two roundabouts means pedestrians feel wary. Additional pedestrian crossings would allow time to cross safely </a:t>
            </a: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5178868" y="5202049"/>
            <a:ext cx="3117601" cy="1551243"/>
            <a:chOff x="5178868" y="5202049"/>
            <a:chExt cx="3117601" cy="1551243"/>
          </a:xfrm>
        </p:grpSpPr>
        <p:sp>
          <p:nvSpPr>
            <p:cNvPr id="8" name="TextBox 12"/>
            <p:cNvSpPr txBox="1"/>
            <p:nvPr/>
          </p:nvSpPr>
          <p:spPr>
            <a:xfrm>
              <a:off x="5178868" y="5372209"/>
              <a:ext cx="2928439"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There may be a sign indicating a pedestrian pathway, but I don't recall seeing one  </a:t>
              </a:r>
            </a:p>
          </p:txBody>
        </p:sp>
        <p:sp>
          <p:nvSpPr>
            <p:cNvPr id="9" name="TextBox 13"/>
            <p:cNvSpPr txBox="1"/>
            <p:nvPr/>
          </p:nvSpPr>
          <p:spPr>
            <a:xfrm>
              <a:off x="5234071" y="6353178"/>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PEDESTRIAN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5178868" y="5202049"/>
              <a:ext cx="0" cy="1263655"/>
            </a:xfrm>
            <a:prstGeom prst="straightConnector1">
              <a:avLst/>
            </a:prstGeom>
            <a:noFill/>
            <a:ln w="44448" cap="flat">
              <a:solidFill>
                <a:srgbClr val="E33C30"/>
              </a:solidFill>
              <a:prstDash val="solid"/>
              <a:miter/>
            </a:ln>
          </p:spPr>
        </p:cxnSp>
      </p:grpSp>
      <p:pic>
        <p:nvPicPr>
          <p:cNvPr id="11" name="Picture 11"/>
          <p:cNvPicPr>
            <a:picLocks noChangeAspect="1"/>
          </p:cNvPicPr>
          <p:nvPr/>
        </p:nvPicPr>
        <p:blipFill>
          <a:blip r:embed="rId2"/>
          <a:stretch>
            <a:fillRect/>
          </a:stretch>
        </p:blipFill>
        <p:spPr>
          <a:xfrm>
            <a:off x="6764411" y="2828815"/>
            <a:ext cx="2685784" cy="2344969"/>
          </a:xfrm>
          <a:prstGeom prst="rect">
            <a:avLst/>
          </a:prstGeom>
          <a:noFill/>
          <a:ln cap="flat">
            <a:noFill/>
          </a:ln>
          <a:effectLst>
            <a:outerShdw dist="139699" dir="2700000" algn="tl">
              <a:srgbClr val="333333">
                <a:alpha val="65000"/>
              </a:srgbClr>
            </a:outerShdw>
          </a:effectLst>
        </p:spPr>
      </p:pic>
      <p:pic>
        <p:nvPicPr>
          <p:cNvPr id="12" name="Picture 12"/>
          <p:cNvPicPr>
            <a:picLocks noChangeAspect="1"/>
          </p:cNvPicPr>
          <p:nvPr/>
        </p:nvPicPr>
        <p:blipFill>
          <a:blip r:embed="rId3"/>
          <a:srcRect l="7461" t="18449" r="3353" b="18605"/>
          <a:stretch>
            <a:fillRect/>
          </a:stretch>
        </p:blipFill>
        <p:spPr>
          <a:xfrm>
            <a:off x="4779798" y="1219708"/>
            <a:ext cx="2894213" cy="2392975"/>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48052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Roundabout over or under the M6</a:t>
            </a:r>
            <a:r>
              <a:rPr lang="en-GB" dirty="0">
                <a:solidFill>
                  <a:srgbClr val="0D0D0D"/>
                </a:solidFill>
              </a:rPr>
              <a:t>– </a:t>
            </a:r>
            <a:r>
              <a:rPr lang="en-GB" dirty="0"/>
              <a:t>Point 3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81030026-88C1-41F0-AE11-0190DCAFF10E}"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63</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3396" y="1506629"/>
            <a:ext cx="3974805" cy="4893649"/>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Pedestrians</a:t>
            </a:r>
            <a:r>
              <a:rPr lang="en-GB" sz="1600" kern="0">
                <a:solidFill>
                  <a:srgbClr val="2F2824"/>
                </a:solidFill>
                <a:latin typeface="Calibri Light"/>
                <a:ea typeface="ＭＳ Ｐゴシック"/>
                <a:cs typeface="ＭＳ Ｐゴシック"/>
              </a:rPr>
              <a:t> </a:t>
            </a:r>
            <a:r>
              <a:rPr lang="en-GB" sz="1600" b="1" kern="0">
                <a:solidFill>
                  <a:srgbClr val="FF0000"/>
                </a:solidFill>
                <a:latin typeface="Calibri Light"/>
                <a:ea typeface="ＭＳ Ｐゴシック"/>
                <a:cs typeface="ＭＳ Ｐゴシック"/>
              </a:rPr>
              <a:t>and Cyclists</a:t>
            </a: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3B3838"/>
                </a:solidFill>
                <a:latin typeface="Calibri Light"/>
                <a:ea typeface="ＭＳ Ｐゴシック"/>
                <a:cs typeface="ＭＳ Ｐゴシック"/>
              </a:rPr>
              <a:t>Traffic approaching the roundabout on the A5 goes high speeds so pedestrian walkway feel very exposed</a:t>
            </a:r>
            <a:r>
              <a:rPr lang="en-GB" sz="1600" b="1" kern="0">
                <a:solidFill>
                  <a:srgbClr val="2F2824"/>
                </a:solidFill>
                <a:latin typeface="Calibri Light"/>
                <a:ea typeface="ＭＳ Ｐゴシック"/>
                <a:cs typeface="ＭＳ Ｐゴシック"/>
              </a:rPr>
              <a:t> </a:t>
            </a:r>
            <a:r>
              <a:rPr lang="en-GB" sz="1600" kern="0">
                <a:solidFill>
                  <a:srgbClr val="2F2824"/>
                </a:solidFill>
                <a:latin typeface="Calibri Light"/>
                <a:ea typeface="ＭＳ Ｐゴシック"/>
                <a:cs typeface="ＭＳ Ｐゴシック"/>
              </a:rPr>
              <a:t>and scary. Users remember dangerous car crashes in the past. Recommendation to put up barriers to protect users from traffic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No cycle path here means cyclists have to ride alongside fast traffic which feels risky or share the path with pedestrians which can be crowded.</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Adding a dedicated cycle path on the A5 would make cyclists feel safer as they would have their own designated area to ride in </a:t>
            </a:r>
          </a:p>
          <a:p>
            <a:pPr defTabSz="457200">
              <a:defRPr sz="1800" b="0" i="0" u="none" strike="noStrike" kern="0" cap="none" spc="0" baseline="0">
                <a:solidFill>
                  <a:srgbClr val="000000"/>
                </a:solidFill>
                <a:uFillTx/>
              </a:defRPr>
            </a:pPr>
            <a:endParaRPr lang="en-GB" sz="16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5173574" y="4852108"/>
            <a:ext cx="3938530" cy="1572292"/>
            <a:chOff x="5173574" y="4852108"/>
            <a:chExt cx="3938530" cy="1572292"/>
          </a:xfrm>
        </p:grpSpPr>
        <p:sp>
          <p:nvSpPr>
            <p:cNvPr id="8" name="TextBox 12"/>
            <p:cNvSpPr txBox="1"/>
            <p:nvPr/>
          </p:nvSpPr>
          <p:spPr>
            <a:xfrm>
              <a:off x="5228776" y="5022268"/>
              <a:ext cx="3883328"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The A5 is very busy so if a car were to lose control there is nothing to between me and it, which feels a bit threatening  </a:t>
              </a:r>
            </a:p>
          </p:txBody>
        </p:sp>
        <p:sp>
          <p:nvSpPr>
            <p:cNvPr id="9" name="TextBox 13"/>
            <p:cNvSpPr txBox="1"/>
            <p:nvPr/>
          </p:nvSpPr>
          <p:spPr>
            <a:xfrm>
              <a:off x="5228776" y="6024286"/>
              <a:ext cx="3062398"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PEDESTRIAN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5173574" y="4852108"/>
              <a:ext cx="0" cy="1263655"/>
            </a:xfrm>
            <a:prstGeom prst="straightConnector1">
              <a:avLst/>
            </a:prstGeom>
            <a:noFill/>
            <a:ln w="44448" cap="flat">
              <a:solidFill>
                <a:srgbClr val="E33C30"/>
              </a:solidFill>
              <a:prstDash val="solid"/>
              <a:miter/>
            </a:ln>
          </p:spPr>
        </p:cxnSp>
      </p:grpSp>
      <p:pic>
        <p:nvPicPr>
          <p:cNvPr id="11" name="Picture 10"/>
          <p:cNvPicPr>
            <a:picLocks noChangeAspect="1"/>
          </p:cNvPicPr>
          <p:nvPr/>
        </p:nvPicPr>
        <p:blipFill>
          <a:blip r:embed="rId2"/>
          <a:stretch>
            <a:fillRect/>
          </a:stretch>
        </p:blipFill>
        <p:spPr>
          <a:xfrm>
            <a:off x="5173574" y="1506629"/>
            <a:ext cx="2780681" cy="2085517"/>
          </a:xfrm>
          <a:prstGeom prst="rect">
            <a:avLst/>
          </a:prstGeom>
          <a:noFill/>
          <a:ln cap="flat">
            <a:noFill/>
          </a:ln>
          <a:effectLst>
            <a:outerShdw dist="139699" dir="2700000" algn="tl">
              <a:srgbClr val="333333">
                <a:alpha val="65000"/>
              </a:srgbClr>
            </a:outerShdw>
          </a:effectLst>
        </p:spPr>
      </p:pic>
      <p:pic>
        <p:nvPicPr>
          <p:cNvPr id="12" name="Picture 12"/>
          <p:cNvPicPr>
            <a:picLocks noChangeAspect="1"/>
          </p:cNvPicPr>
          <p:nvPr/>
        </p:nvPicPr>
        <p:blipFill>
          <a:blip r:embed="rId3"/>
          <a:stretch>
            <a:fillRect/>
          </a:stretch>
        </p:blipFill>
        <p:spPr>
          <a:xfrm>
            <a:off x="7048570" y="2666024"/>
            <a:ext cx="2719315" cy="2039486"/>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23601786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a:srcRect t="17518" r="10314"/>
          <a:stretch>
            <a:fillRect/>
          </a:stretch>
        </p:blipFill>
        <p:spPr>
          <a:xfrm>
            <a:off x="1388754" y="1827071"/>
            <a:ext cx="6651894" cy="4193319"/>
          </a:xfrm>
          <a:prstGeom prst="rect">
            <a:avLst/>
          </a:prstGeom>
          <a:noFill/>
          <a:ln cap="flat">
            <a:noFill/>
          </a:ln>
        </p:spPr>
      </p:pic>
      <p:sp>
        <p:nvSpPr>
          <p:cNvPr id="3" name="Slide Number Placeholder 3"/>
          <p:cNvSpPr txBox="1"/>
          <p:nvPr/>
        </p:nvSpPr>
        <p:spPr>
          <a:xfrm>
            <a:off x="9355993" y="6460391"/>
            <a:ext cx="942975" cy="210540"/>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B796E9F3-027B-4310-94C9-A0BE7C657187}"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64</a:t>
            </a:fld>
            <a:endParaRPr lang="en-US" sz="1000" kern="0">
              <a:solidFill>
                <a:srgbClr val="000000"/>
              </a:solidFill>
              <a:latin typeface="Calibri Light"/>
              <a:ea typeface="ＭＳ Ｐゴシック"/>
              <a:cs typeface="ＭＳ Ｐゴシック"/>
            </a:endParaRPr>
          </a:p>
        </p:txBody>
      </p:sp>
      <p:grpSp>
        <p:nvGrpSpPr>
          <p:cNvPr id="4" name="Group 9"/>
          <p:cNvGrpSpPr/>
          <p:nvPr/>
        </p:nvGrpSpPr>
        <p:grpSpPr>
          <a:xfrm>
            <a:off x="270013" y="3016312"/>
            <a:ext cx="9145764" cy="3654619"/>
            <a:chOff x="270013" y="3016312"/>
            <a:chExt cx="9145764" cy="3654619"/>
          </a:xfrm>
        </p:grpSpPr>
        <p:cxnSp>
          <p:nvCxnSpPr>
            <p:cNvPr id="5" name="Straight Arrow Connector 18"/>
            <p:cNvCxnSpPr/>
            <p:nvPr/>
          </p:nvCxnSpPr>
          <p:spPr>
            <a:xfrm>
              <a:off x="1027703" y="3200976"/>
              <a:ext cx="3352913" cy="1068000"/>
            </a:xfrm>
            <a:prstGeom prst="straightConnector1">
              <a:avLst/>
            </a:prstGeom>
            <a:noFill/>
            <a:ln w="57150" cap="flat">
              <a:solidFill>
                <a:srgbClr val="FF6600"/>
              </a:solidFill>
              <a:prstDash val="solid"/>
              <a:miter/>
              <a:tailEnd type="arrow"/>
            </a:ln>
          </p:spPr>
        </p:cxnSp>
        <p:sp>
          <p:nvSpPr>
            <p:cNvPr id="6" name="TextBox 16"/>
            <p:cNvSpPr txBox="1"/>
            <p:nvPr/>
          </p:nvSpPr>
          <p:spPr>
            <a:xfrm>
              <a:off x="2425692" y="6116933"/>
              <a:ext cx="4740642"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2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Coming off the A5 onto the bridge there is limited crossing options for users</a:t>
              </a:r>
            </a:p>
            <a:p>
              <a:pPr algn="ctr" defTabSz="742950">
                <a:defRPr sz="1800" b="0" i="0" u="none" strike="noStrike" kern="0" cap="none" spc="0" baseline="0">
                  <a:solidFill>
                    <a:srgbClr val="000000"/>
                  </a:solidFill>
                  <a:uFillTx/>
                </a:defRPr>
              </a:pPr>
              <a:endParaRPr lang="en-GB" sz="1200" kern="0">
                <a:solidFill>
                  <a:srgbClr val="FF6600"/>
                </a:solidFill>
                <a:ea typeface="ＭＳ Ｐゴシック"/>
                <a:cs typeface="ＭＳ Ｐゴシック"/>
              </a:endParaRPr>
            </a:p>
          </p:txBody>
        </p:sp>
        <p:cxnSp>
          <p:nvCxnSpPr>
            <p:cNvPr id="7" name="Straight Arrow Connector 22"/>
            <p:cNvCxnSpPr/>
            <p:nvPr/>
          </p:nvCxnSpPr>
          <p:spPr>
            <a:xfrm flipH="1">
              <a:off x="4622804" y="3716761"/>
              <a:ext cx="4114900" cy="730953"/>
            </a:xfrm>
            <a:prstGeom prst="straightConnector1">
              <a:avLst/>
            </a:prstGeom>
            <a:noFill/>
            <a:ln w="57150" cap="flat">
              <a:solidFill>
                <a:srgbClr val="FF6600"/>
              </a:solidFill>
              <a:prstDash val="solid"/>
              <a:miter/>
              <a:tailEnd type="arrow"/>
            </a:ln>
          </p:spPr>
        </p:cxnSp>
        <p:sp>
          <p:nvSpPr>
            <p:cNvPr id="8" name="TextBox 21"/>
            <p:cNvSpPr txBox="1"/>
            <p:nvPr/>
          </p:nvSpPr>
          <p:spPr>
            <a:xfrm>
              <a:off x="8040648" y="3016312"/>
              <a:ext cx="1375129" cy="1477332"/>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3</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Perception that pedestrian pavement on bridge is limited</a:t>
              </a:r>
            </a:p>
            <a:p>
              <a:pPr algn="ctr" defTabSz="742950">
                <a:defRPr sz="1800" b="0" i="0" u="none" strike="noStrike" kern="0" cap="none" spc="0" baseline="0">
                  <a:solidFill>
                    <a:srgbClr val="000000"/>
                  </a:solidFill>
                  <a:uFillTx/>
                </a:defRPr>
              </a:pPr>
              <a:endParaRPr lang="en-GB" sz="1200" kern="0">
                <a:solidFill>
                  <a:srgbClr val="FF6600"/>
                </a:solidFill>
                <a:ea typeface="ＭＳ Ｐゴシック"/>
                <a:cs typeface="ＭＳ Ｐゴシック"/>
              </a:endParaRP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 No cycle path means users ride alongside motorists </a:t>
              </a:r>
            </a:p>
          </p:txBody>
        </p:sp>
        <p:sp>
          <p:nvSpPr>
            <p:cNvPr id="9" name="TextBox 26"/>
            <p:cNvSpPr txBox="1"/>
            <p:nvPr/>
          </p:nvSpPr>
          <p:spPr>
            <a:xfrm>
              <a:off x="270013" y="3016312"/>
              <a:ext cx="1118740" cy="2954654"/>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rPr>
                <a:t>Point 1</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Lack of lighting makes this bridge unusable for pedestrians and cyclists at night  </a:t>
              </a:r>
            </a:p>
            <a:p>
              <a:pPr algn="ctr" defTabSz="742950">
                <a:defRPr sz="1800" b="0" i="0" u="none" strike="noStrike" kern="0" cap="none" spc="0" baseline="0">
                  <a:solidFill>
                    <a:srgbClr val="000000"/>
                  </a:solidFill>
                  <a:uFillTx/>
                </a:defRPr>
              </a:pPr>
              <a:endParaRPr lang="en-GB" sz="1200" kern="0">
                <a:solidFill>
                  <a:srgbClr val="FF6600"/>
                </a:solidFill>
                <a:ea typeface="ＭＳ Ｐゴシック"/>
                <a:cs typeface="ＭＳ Ｐゴシック"/>
              </a:endParaRP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Samaritan Signs give impression bridge is unsafe/ incidents have occurred  </a:t>
              </a:r>
            </a:p>
            <a:p>
              <a:pPr algn="ctr" defTabSz="742950">
                <a:defRPr sz="1800" b="0" i="0" u="none" strike="noStrike" kern="0" cap="none" spc="0" baseline="0">
                  <a:solidFill>
                    <a:srgbClr val="000000"/>
                  </a:solidFill>
                  <a:uFillTx/>
                </a:defRPr>
              </a:pPr>
              <a:endParaRPr lang="en-GB" sz="1200" kern="0">
                <a:solidFill>
                  <a:srgbClr val="FF6600"/>
                </a:solidFill>
                <a:ea typeface="ＭＳ Ｐゴシック"/>
                <a:cs typeface="ＭＳ Ｐゴシック"/>
              </a:endParaRPr>
            </a:p>
            <a:p>
              <a:pPr algn="ctr" defTabSz="742950">
                <a:defRPr sz="1800" b="0" i="0" u="none" strike="noStrike" kern="0" cap="none" spc="0" baseline="0">
                  <a:solidFill>
                    <a:srgbClr val="000000"/>
                  </a:solidFill>
                  <a:uFillTx/>
                </a:defRPr>
              </a:pPr>
              <a:endParaRPr lang="en-GB" sz="1200" kern="0">
                <a:solidFill>
                  <a:srgbClr val="FF6600"/>
                </a:solidFill>
                <a:ea typeface="ＭＳ Ｐゴシック"/>
                <a:cs typeface="ＭＳ Ｐゴシック"/>
              </a:endParaRPr>
            </a:p>
            <a:p>
              <a:pPr algn="ctr" defTabSz="742950">
                <a:defRPr sz="1800" b="0" i="0" u="none" strike="noStrike" kern="0" cap="none" spc="0" baseline="0">
                  <a:solidFill>
                    <a:srgbClr val="000000"/>
                  </a:solidFill>
                  <a:uFillTx/>
                </a:defRPr>
              </a:pPr>
              <a:endParaRPr lang="en-GB" sz="1200" kern="0">
                <a:solidFill>
                  <a:srgbClr val="FF6600"/>
                </a:solidFill>
                <a:ea typeface="ＭＳ Ｐゴシック"/>
                <a:cs typeface="ＭＳ Ｐゴシック"/>
              </a:endParaRPr>
            </a:p>
            <a:p>
              <a:pPr algn="ctr" defTabSz="742950">
                <a:defRPr sz="1800" b="0" i="0" u="none" strike="noStrike" kern="0" cap="none" spc="0" baseline="0">
                  <a:solidFill>
                    <a:srgbClr val="000000"/>
                  </a:solidFill>
                  <a:uFillTx/>
                </a:defRPr>
              </a:pPr>
              <a:r>
                <a:rPr lang="en-GB" sz="1200" kern="0">
                  <a:solidFill>
                    <a:srgbClr val="FF6600"/>
                  </a:solidFill>
                  <a:ea typeface="ＭＳ Ｐゴシック"/>
                </a:rPr>
                <a:t> </a:t>
              </a:r>
            </a:p>
          </p:txBody>
        </p:sp>
      </p:grpSp>
      <p:sp>
        <p:nvSpPr>
          <p:cNvPr id="10" name="Title 1"/>
          <p:cNvSpPr txBox="1"/>
          <p:nvPr/>
        </p:nvSpPr>
        <p:spPr>
          <a:xfrm>
            <a:off x="514559" y="649438"/>
            <a:ext cx="7618787" cy="400110"/>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000" kern="0" dirty="0">
                <a:solidFill>
                  <a:srgbClr val="000000"/>
                </a:solidFill>
                <a:latin typeface="Georgia" pitchFamily="18"/>
                <a:ea typeface="ＭＳ Ｐゴシック"/>
              </a:rPr>
              <a:t>A5 Bridge over the M6 &amp; A5 Road – </a:t>
            </a:r>
            <a:r>
              <a:rPr lang="en-GB" sz="2000" kern="0" dirty="0">
                <a:solidFill>
                  <a:srgbClr val="0D0D0D"/>
                </a:solidFill>
                <a:latin typeface="Georgia"/>
                <a:ea typeface="ＭＳ Ｐゴシック"/>
                <a:cs typeface="Georgia"/>
              </a:rPr>
              <a:t>Aerial view </a:t>
            </a:r>
          </a:p>
        </p:txBody>
      </p:sp>
      <p:sp>
        <p:nvSpPr>
          <p:cNvPr id="12" name="TextBox 15"/>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pic>
        <p:nvPicPr>
          <p:cNvPr id="13" name="Picture 53"/>
          <p:cNvPicPr>
            <a:picLocks noChangeAspect="1"/>
          </p:cNvPicPr>
          <p:nvPr/>
        </p:nvPicPr>
        <p:blipFill>
          <a:blip r:embed="rId4"/>
          <a:stretch>
            <a:fillRect/>
          </a:stretch>
        </p:blipFill>
        <p:spPr>
          <a:xfrm>
            <a:off x="7294397" y="6291867"/>
            <a:ext cx="284058" cy="284058"/>
          </a:xfrm>
          <a:prstGeom prst="rect">
            <a:avLst/>
          </a:prstGeom>
          <a:noFill/>
          <a:ln cap="flat">
            <a:noFill/>
          </a:ln>
        </p:spPr>
      </p:pic>
      <p:pic>
        <p:nvPicPr>
          <p:cNvPr id="14" name="Picture 59"/>
          <p:cNvPicPr>
            <a:picLocks noChangeAspect="1"/>
          </p:cNvPicPr>
          <p:nvPr/>
        </p:nvPicPr>
        <p:blipFill>
          <a:blip r:embed="rId5"/>
          <a:stretch>
            <a:fillRect/>
          </a:stretch>
        </p:blipFill>
        <p:spPr>
          <a:xfrm>
            <a:off x="7642344" y="6291867"/>
            <a:ext cx="284058" cy="284058"/>
          </a:xfrm>
          <a:prstGeom prst="rect">
            <a:avLst/>
          </a:prstGeom>
          <a:noFill/>
          <a:ln cap="flat">
            <a:noFill/>
          </a:ln>
        </p:spPr>
      </p:pic>
      <p:pic>
        <p:nvPicPr>
          <p:cNvPr id="15" name="Picture 53"/>
          <p:cNvPicPr>
            <a:picLocks noChangeAspect="1"/>
          </p:cNvPicPr>
          <p:nvPr/>
        </p:nvPicPr>
        <p:blipFill>
          <a:blip r:embed="rId4"/>
          <a:stretch>
            <a:fillRect/>
          </a:stretch>
        </p:blipFill>
        <p:spPr>
          <a:xfrm>
            <a:off x="8447510" y="4544257"/>
            <a:ext cx="284058" cy="284058"/>
          </a:xfrm>
          <a:prstGeom prst="rect">
            <a:avLst/>
          </a:prstGeom>
          <a:noFill/>
          <a:ln cap="flat">
            <a:noFill/>
          </a:ln>
        </p:spPr>
      </p:pic>
      <p:pic>
        <p:nvPicPr>
          <p:cNvPr id="16" name="Picture 59"/>
          <p:cNvPicPr>
            <a:picLocks noChangeAspect="1"/>
          </p:cNvPicPr>
          <p:nvPr/>
        </p:nvPicPr>
        <p:blipFill>
          <a:blip r:embed="rId5"/>
          <a:stretch>
            <a:fillRect/>
          </a:stretch>
        </p:blipFill>
        <p:spPr>
          <a:xfrm>
            <a:off x="8795458" y="4544257"/>
            <a:ext cx="284058" cy="284058"/>
          </a:xfrm>
          <a:prstGeom prst="rect">
            <a:avLst/>
          </a:prstGeom>
          <a:noFill/>
          <a:ln cap="flat">
            <a:noFill/>
          </a:ln>
        </p:spPr>
      </p:pic>
      <p:pic>
        <p:nvPicPr>
          <p:cNvPr id="17" name="Picture 53"/>
          <p:cNvPicPr>
            <a:picLocks noChangeAspect="1"/>
          </p:cNvPicPr>
          <p:nvPr/>
        </p:nvPicPr>
        <p:blipFill>
          <a:blip r:embed="rId4"/>
          <a:stretch>
            <a:fillRect/>
          </a:stretch>
        </p:blipFill>
        <p:spPr>
          <a:xfrm>
            <a:off x="514560" y="5359398"/>
            <a:ext cx="284058" cy="284058"/>
          </a:xfrm>
          <a:prstGeom prst="rect">
            <a:avLst/>
          </a:prstGeom>
          <a:noFill/>
          <a:ln cap="flat">
            <a:noFill/>
          </a:ln>
        </p:spPr>
      </p:pic>
      <p:pic>
        <p:nvPicPr>
          <p:cNvPr id="18" name="Picture 59"/>
          <p:cNvPicPr>
            <a:picLocks noChangeAspect="1"/>
          </p:cNvPicPr>
          <p:nvPr/>
        </p:nvPicPr>
        <p:blipFill>
          <a:blip r:embed="rId5"/>
          <a:stretch>
            <a:fillRect/>
          </a:stretch>
        </p:blipFill>
        <p:spPr>
          <a:xfrm>
            <a:off x="862507" y="5359398"/>
            <a:ext cx="284058" cy="284058"/>
          </a:xfrm>
          <a:prstGeom prst="rect">
            <a:avLst/>
          </a:prstGeom>
          <a:noFill/>
          <a:ln cap="flat">
            <a:noFill/>
          </a:ln>
        </p:spPr>
      </p:pic>
      <p:cxnSp>
        <p:nvCxnSpPr>
          <p:cNvPr id="19" name="Straight Arrow Connector 18"/>
          <p:cNvCxnSpPr>
            <a:stCxn id="2" idx="2"/>
          </p:cNvCxnSpPr>
          <p:nvPr/>
        </p:nvCxnSpPr>
        <p:spPr>
          <a:xfrm flipH="1" flipV="1">
            <a:off x="4263655" y="4921575"/>
            <a:ext cx="451046" cy="1098816"/>
          </a:xfrm>
          <a:prstGeom prst="straightConnector1">
            <a:avLst/>
          </a:prstGeom>
          <a:noFill/>
          <a:ln w="57150" cap="flat">
            <a:solidFill>
              <a:srgbClr val="FF6600"/>
            </a:solidFill>
            <a:prstDash val="solid"/>
            <a:miter/>
            <a:tailEnd type="arrow"/>
          </a:ln>
        </p:spPr>
      </p:cxnSp>
    </p:spTree>
    <p:extLst>
      <p:ext uri="{BB962C8B-B14F-4D97-AF65-F5344CB8AC3E}">
        <p14:creationId xmlns:p14="http://schemas.microsoft.com/office/powerpoint/2010/main" val="3785506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Bridge over the M6 &amp; A5 Road </a:t>
            </a:r>
            <a:r>
              <a:rPr lang="en-GB" dirty="0"/>
              <a:t>Point 1</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EFAA53FE-2C8B-4D80-88A3-C9B1008F16FC}"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65</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89605" y="1524414"/>
            <a:ext cx="3037572" cy="501675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Pedestrians</a:t>
            </a:r>
            <a:r>
              <a:rPr lang="en-GB" sz="1600" kern="0">
                <a:solidFill>
                  <a:srgbClr val="2F2824"/>
                </a:solidFill>
                <a:latin typeface="Calibri Light"/>
                <a:ea typeface="ＭＳ Ｐゴシック"/>
                <a:cs typeface="ＭＳ Ｐゴシック"/>
              </a:rPr>
              <a:t> </a:t>
            </a:r>
            <a:r>
              <a:rPr lang="en-GB" sz="1600" b="1" kern="0">
                <a:solidFill>
                  <a:srgbClr val="FF0000"/>
                </a:solidFill>
                <a:latin typeface="Calibri Light"/>
                <a:ea typeface="ＭＳ Ｐゴシック"/>
                <a:cs typeface="ＭＳ Ｐゴシック"/>
              </a:rPr>
              <a:t>and Cyclists</a:t>
            </a: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a:solidFill>
                  <a:srgbClr val="000000"/>
                </a:solidFill>
                <a:latin typeface="Calibri Light"/>
                <a:ea typeface="ＭＳ Ｐゴシック"/>
                <a:cs typeface="ＭＳ Ｐゴシック"/>
              </a:rPr>
              <a:t>Lack of lighting on the bridge makes this unusable </a:t>
            </a:r>
            <a:r>
              <a:rPr lang="en-GB" sz="1600" kern="0">
                <a:solidFill>
                  <a:srgbClr val="000000"/>
                </a:solidFill>
                <a:latin typeface="Calibri Light"/>
                <a:ea typeface="ＭＳ Ｐゴシック"/>
                <a:cs typeface="ＭＳ Ｐゴシック"/>
              </a:rPr>
              <a:t>for pedestrians and cyclist at night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Overall Samaritan Signs are positive and welcomed, but can give the impression that bridge is unsafe due to previous incidents that have occurred</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ＭＳ Ｐゴシック"/>
              </a:rPr>
              <a:t>A lot of pollution and noise on this bridge for all users due to close proximity to the M6 Northbound Tollbooth</a:t>
            </a: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4455313" y="4857210"/>
            <a:ext cx="4012953" cy="1810366"/>
            <a:chOff x="4455313" y="4857210"/>
            <a:chExt cx="4012953" cy="1810366"/>
          </a:xfrm>
        </p:grpSpPr>
        <p:sp>
          <p:nvSpPr>
            <p:cNvPr id="8" name="TextBox 12"/>
            <p:cNvSpPr txBox="1"/>
            <p:nvPr/>
          </p:nvSpPr>
          <p:spPr>
            <a:xfrm>
              <a:off x="4514264" y="4946282"/>
              <a:ext cx="3954002"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I'm not overly keen on heights and it’s quite noisy on this bridge. You see the signs for the Samaritans all along the railings and it’s very sad </a:t>
              </a:r>
            </a:p>
          </p:txBody>
        </p:sp>
        <p:sp>
          <p:nvSpPr>
            <p:cNvPr id="9" name="TextBox 13"/>
            <p:cNvSpPr txBox="1"/>
            <p:nvPr/>
          </p:nvSpPr>
          <p:spPr>
            <a:xfrm>
              <a:off x="4514264" y="6267462"/>
              <a:ext cx="3270360"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PEDESTRIAN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455313" y="4857210"/>
              <a:ext cx="0" cy="1263655"/>
            </a:xfrm>
            <a:prstGeom prst="straightConnector1">
              <a:avLst/>
            </a:prstGeom>
            <a:noFill/>
            <a:ln w="44448" cap="flat">
              <a:solidFill>
                <a:srgbClr val="E33C30"/>
              </a:solidFill>
              <a:prstDash val="solid"/>
              <a:miter/>
            </a:ln>
          </p:spPr>
        </p:cxnSp>
      </p:grpSp>
      <p:pic>
        <p:nvPicPr>
          <p:cNvPr id="11" name="Picture 15"/>
          <p:cNvPicPr>
            <a:picLocks noChangeAspect="1"/>
          </p:cNvPicPr>
          <p:nvPr/>
        </p:nvPicPr>
        <p:blipFill>
          <a:blip r:embed="rId2"/>
          <a:stretch>
            <a:fillRect/>
          </a:stretch>
        </p:blipFill>
        <p:spPr>
          <a:xfrm>
            <a:off x="6676519" y="2687750"/>
            <a:ext cx="2850248" cy="2137684"/>
          </a:xfrm>
          <a:prstGeom prst="rect">
            <a:avLst/>
          </a:prstGeom>
          <a:noFill/>
          <a:ln cap="flat">
            <a:noFill/>
          </a:ln>
          <a:effectLst>
            <a:outerShdw dist="139699" dir="2700000" algn="tl">
              <a:srgbClr val="333333">
                <a:alpha val="65000"/>
              </a:srgbClr>
            </a:outerShdw>
          </a:effectLst>
        </p:spPr>
      </p:pic>
      <p:pic>
        <p:nvPicPr>
          <p:cNvPr id="12" name="Picture 16"/>
          <p:cNvPicPr>
            <a:picLocks noChangeAspect="1"/>
          </p:cNvPicPr>
          <p:nvPr/>
        </p:nvPicPr>
        <p:blipFill>
          <a:blip r:embed="rId3"/>
          <a:stretch>
            <a:fillRect/>
          </a:stretch>
        </p:blipFill>
        <p:spPr>
          <a:xfrm>
            <a:off x="4905481" y="1109833"/>
            <a:ext cx="2757217" cy="2230660"/>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3340670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Bridge over the M6 &amp; A5 Road</a:t>
            </a:r>
            <a:r>
              <a:rPr lang="en-GB" dirty="0">
                <a:solidFill>
                  <a:srgbClr val="0D0D0D"/>
                </a:solidFill>
              </a:rPr>
              <a:t>– </a:t>
            </a:r>
            <a:r>
              <a:rPr lang="en-GB" dirty="0"/>
              <a:t>Point 2</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EF012818-C8DB-4B7F-9EEF-483525070740}"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66</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14560" y="1745591"/>
            <a:ext cx="3134837" cy="4893647"/>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dirty="0">
                <a:solidFill>
                  <a:srgbClr val="FF0000"/>
                </a:solidFill>
                <a:latin typeface="Calibri Light"/>
                <a:ea typeface="ＭＳ Ｐゴシック"/>
                <a:cs typeface="ＭＳ Ｐゴシック"/>
              </a:rPr>
              <a:t>Pedestrians</a:t>
            </a:r>
            <a:r>
              <a:rPr lang="en-GB" sz="1600" kern="0" dirty="0">
                <a:solidFill>
                  <a:srgbClr val="2F2824"/>
                </a:solidFill>
                <a:latin typeface="Calibri Light"/>
                <a:ea typeface="ＭＳ Ｐゴシック"/>
                <a:cs typeface="ＭＳ Ｐゴシック"/>
              </a:rPr>
              <a:t> </a:t>
            </a:r>
            <a:r>
              <a:rPr lang="en-GB" sz="1600" b="1" kern="0" dirty="0">
                <a:solidFill>
                  <a:srgbClr val="FF0000"/>
                </a:solidFill>
                <a:latin typeface="Calibri Light"/>
                <a:ea typeface="ＭＳ Ｐゴシック"/>
                <a:cs typeface="ＭＳ Ｐゴシック"/>
              </a:rPr>
              <a:t>and Cyclists</a:t>
            </a:r>
            <a:endParaRPr lang="en-GB" sz="1600" kern="0" dirty="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dirty="0">
                <a:solidFill>
                  <a:srgbClr val="000000"/>
                </a:solidFill>
                <a:latin typeface="Calibri Light"/>
                <a:ea typeface="ＭＳ Ｐゴシック"/>
                <a:cs typeface="ＭＳ Ｐゴシック"/>
              </a:rPr>
              <a:t>Coming off the A5 onto the bridge there is limited crossing options for users </a:t>
            </a:r>
            <a:r>
              <a:rPr lang="en-GB" sz="1600" kern="0" dirty="0">
                <a:solidFill>
                  <a:srgbClr val="000000"/>
                </a:solidFill>
                <a:latin typeface="Calibri Light"/>
                <a:ea typeface="ＭＳ Ｐゴシック"/>
                <a:cs typeface="ＭＳ Ｐゴシック"/>
              </a:rPr>
              <a:t>(e.g. only traffic lights available). A timed crossing is recommended – gives pedestrians and cyclists the right of way to safely cross and makes motorist more aware of users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dirty="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dirty="0">
                <a:solidFill>
                  <a:srgbClr val="000000"/>
                </a:solidFill>
                <a:latin typeface="Calibri Light"/>
                <a:ea typeface="ＭＳ Ｐゴシック"/>
                <a:cs typeface="ＭＳ Ｐゴシック"/>
              </a:rPr>
              <a:t>Very small island in the middle to stop halfway. Expanding this would make crossing safer for users as they have adequate time to cross and a safe place to wait</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dirty="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dirty="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4027410" y="4982172"/>
            <a:ext cx="4457370" cy="1810366"/>
            <a:chOff x="4027410" y="4982172"/>
            <a:chExt cx="4457370" cy="1810366"/>
          </a:xfrm>
        </p:grpSpPr>
        <p:sp>
          <p:nvSpPr>
            <p:cNvPr id="8" name="TextBox 12"/>
            <p:cNvSpPr txBox="1"/>
            <p:nvPr/>
          </p:nvSpPr>
          <p:spPr>
            <a:xfrm>
              <a:off x="4095789" y="5141799"/>
              <a:ext cx="4388991"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The A5 is always so busy and there is a lot of traffic on this bridge and there isn’t really a place to cross. They should put more crossings here to be honest</a:t>
              </a:r>
            </a:p>
          </p:txBody>
        </p:sp>
        <p:sp>
          <p:nvSpPr>
            <p:cNvPr id="9" name="TextBox 13"/>
            <p:cNvSpPr txBox="1"/>
            <p:nvPr/>
          </p:nvSpPr>
          <p:spPr>
            <a:xfrm>
              <a:off x="4095789" y="6392424"/>
              <a:ext cx="3793543"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PEDESTRIAN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027410" y="4982172"/>
              <a:ext cx="0" cy="1263655"/>
            </a:xfrm>
            <a:prstGeom prst="straightConnector1">
              <a:avLst/>
            </a:prstGeom>
            <a:noFill/>
            <a:ln w="44448" cap="flat">
              <a:solidFill>
                <a:srgbClr val="E33C30"/>
              </a:solidFill>
              <a:prstDash val="solid"/>
              <a:miter/>
            </a:ln>
          </p:spPr>
        </p:cxnSp>
      </p:grpSp>
      <p:pic>
        <p:nvPicPr>
          <p:cNvPr id="11" name="Picture 17"/>
          <p:cNvPicPr>
            <a:picLocks noChangeAspect="1"/>
          </p:cNvPicPr>
          <p:nvPr/>
        </p:nvPicPr>
        <p:blipFill>
          <a:blip r:embed="rId2"/>
          <a:srcRect t="8241" b="3455"/>
          <a:stretch>
            <a:fillRect/>
          </a:stretch>
        </p:blipFill>
        <p:spPr>
          <a:xfrm>
            <a:off x="4782293" y="1248879"/>
            <a:ext cx="3107039" cy="2308366"/>
          </a:xfrm>
          <a:prstGeom prst="rect">
            <a:avLst/>
          </a:prstGeom>
          <a:noFill/>
          <a:ln cap="flat">
            <a:noFill/>
          </a:ln>
          <a:effectLst>
            <a:outerShdw dist="139699" dir="2700000" algn="tl">
              <a:srgbClr val="333333">
                <a:alpha val="65000"/>
              </a:srgbClr>
            </a:outerShdw>
          </a:effectLst>
        </p:spPr>
      </p:pic>
      <p:pic>
        <p:nvPicPr>
          <p:cNvPr id="12" name="Picture 13"/>
          <p:cNvPicPr>
            <a:picLocks noChangeAspect="1"/>
          </p:cNvPicPr>
          <p:nvPr/>
        </p:nvPicPr>
        <p:blipFill>
          <a:blip r:embed="rId3"/>
          <a:stretch>
            <a:fillRect/>
          </a:stretch>
        </p:blipFill>
        <p:spPr>
          <a:xfrm>
            <a:off x="6526621" y="2636535"/>
            <a:ext cx="3074578" cy="2305933"/>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39906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Bridge over the M6 &amp; A5 Road - </a:t>
            </a:r>
            <a:r>
              <a:rPr lang="en-GB" dirty="0"/>
              <a:t>Point 3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BF8BE4A3-0D87-457A-B301-F1B4AAE9E8D8}"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67</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33396" y="1714557"/>
            <a:ext cx="3390019" cy="440120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dirty="0">
                <a:solidFill>
                  <a:srgbClr val="FF0000"/>
                </a:solidFill>
                <a:latin typeface="Calibri Light"/>
                <a:ea typeface="ＭＳ Ｐゴシック"/>
                <a:cs typeface="ＭＳ Ｐゴシック"/>
              </a:rPr>
              <a:t>Pedestrians</a:t>
            </a:r>
            <a:r>
              <a:rPr lang="en-GB" sz="1600" kern="0" dirty="0">
                <a:solidFill>
                  <a:srgbClr val="2F2824"/>
                </a:solidFill>
                <a:latin typeface="Calibri Light"/>
                <a:ea typeface="ＭＳ Ｐゴシック"/>
                <a:cs typeface="ＭＳ Ｐゴシック"/>
              </a:rPr>
              <a:t> </a:t>
            </a:r>
            <a:r>
              <a:rPr lang="en-GB" sz="1600" b="1" kern="0" dirty="0">
                <a:solidFill>
                  <a:srgbClr val="FF0000"/>
                </a:solidFill>
                <a:latin typeface="Calibri Light"/>
                <a:ea typeface="ＭＳ Ｐゴシック"/>
                <a:cs typeface="ＭＳ Ｐゴシック"/>
              </a:rPr>
              <a:t>and Cyclists</a:t>
            </a:r>
            <a:endParaRPr lang="en-GB" sz="1600" kern="0" dirty="0">
              <a:solidFill>
                <a:srgbClr val="5B9BD5"/>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b="1" kern="0" dirty="0">
                <a:solidFill>
                  <a:srgbClr val="000000"/>
                </a:solidFill>
                <a:latin typeface="Calibri Light"/>
                <a:ea typeface="ＭＳ Ｐゴシック"/>
                <a:cs typeface="ＭＳ Ｐゴシック"/>
              </a:rPr>
              <a:t>There is the perception that only one side of the bridge has pavement</a:t>
            </a:r>
            <a:r>
              <a:rPr lang="en-GB" sz="1600" kern="0" dirty="0">
                <a:solidFill>
                  <a:srgbClr val="000000"/>
                </a:solidFill>
                <a:latin typeface="Calibri Light"/>
                <a:ea typeface="ＭＳ Ｐゴシック"/>
                <a:cs typeface="ＭＳ Ｐゴシック"/>
              </a:rPr>
              <a:t> which give the impression pedestrian access to cross is limited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dirty="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dirty="0">
                <a:solidFill>
                  <a:srgbClr val="000000"/>
                </a:solidFill>
                <a:latin typeface="Calibri Light"/>
                <a:ea typeface="ＭＳ Ｐゴシック"/>
                <a:cs typeface="ＭＳ Ｐゴシック"/>
              </a:rPr>
              <a:t>Then grass verge can get overgrown here which makes it slippery for pedestrians </a:t>
            </a:r>
          </a:p>
          <a:p>
            <a:pPr defTabSz="457200">
              <a:defRPr sz="1800" b="0" i="0" u="none" strike="noStrike" kern="0" cap="none" spc="0" baseline="0">
                <a:solidFill>
                  <a:srgbClr val="000000"/>
                </a:solidFill>
                <a:uFillTx/>
              </a:defRPr>
            </a:pPr>
            <a:endParaRPr lang="en-GB" sz="1600" kern="0" dirty="0">
              <a:solidFill>
                <a:srgbClr val="000000"/>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dirty="0">
                <a:solidFill>
                  <a:srgbClr val="000000"/>
                </a:solidFill>
                <a:latin typeface="Calibri Light"/>
                <a:ea typeface="ＭＳ Ｐゴシック"/>
                <a:cs typeface="ＭＳ Ｐゴシック"/>
              </a:rPr>
              <a:t>Lack of cycle path means users have ride on the bridge alongside motorists to cross which feels very busy /unsafe </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600" kern="0" dirty="0">
              <a:solidFill>
                <a:srgbClr val="5B9BD5"/>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dirty="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4314678" y="4869143"/>
            <a:ext cx="4590142" cy="1663769"/>
            <a:chOff x="4314678" y="4869143"/>
            <a:chExt cx="4590142" cy="1663769"/>
          </a:xfrm>
        </p:grpSpPr>
        <p:sp>
          <p:nvSpPr>
            <p:cNvPr id="8" name="TextBox 12"/>
            <p:cNvSpPr txBox="1"/>
            <p:nvPr/>
          </p:nvSpPr>
          <p:spPr>
            <a:xfrm>
              <a:off x="4458907" y="5079473"/>
              <a:ext cx="4445913"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There is no designated cycle lane so vehicles don’t keep their distance. It’s a nightmare with all the traffic and feels really busy</a:t>
              </a:r>
            </a:p>
          </p:txBody>
        </p:sp>
        <p:sp>
          <p:nvSpPr>
            <p:cNvPr id="9" name="TextBox 13"/>
            <p:cNvSpPr txBox="1"/>
            <p:nvPr/>
          </p:nvSpPr>
          <p:spPr>
            <a:xfrm>
              <a:off x="4458907" y="6132798"/>
              <a:ext cx="4263033"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CYCLIST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314678" y="4869143"/>
              <a:ext cx="0" cy="1263655"/>
            </a:xfrm>
            <a:prstGeom prst="straightConnector1">
              <a:avLst/>
            </a:prstGeom>
            <a:noFill/>
            <a:ln w="44448" cap="flat">
              <a:solidFill>
                <a:srgbClr val="E33C30"/>
              </a:solidFill>
              <a:prstDash val="solid"/>
              <a:miter/>
            </a:ln>
          </p:spPr>
        </p:cxnSp>
      </p:grpSp>
      <p:pic>
        <p:nvPicPr>
          <p:cNvPr id="11" name="Picture 4"/>
          <p:cNvPicPr>
            <a:picLocks noChangeAspect="1"/>
          </p:cNvPicPr>
          <p:nvPr/>
        </p:nvPicPr>
        <p:blipFill>
          <a:blip r:embed="rId2"/>
          <a:srcRect l="4243" t="7611" r="5877" b="3249"/>
          <a:stretch>
            <a:fillRect/>
          </a:stretch>
        </p:blipFill>
        <p:spPr>
          <a:xfrm>
            <a:off x="4718576" y="1049548"/>
            <a:ext cx="2999817" cy="2271012"/>
          </a:xfrm>
          <a:prstGeom prst="rect">
            <a:avLst/>
          </a:prstGeom>
          <a:noFill/>
          <a:ln cap="flat">
            <a:noFill/>
          </a:ln>
          <a:effectLst>
            <a:outerShdw dist="139699" dir="2700000" algn="tl">
              <a:srgbClr val="333333">
                <a:alpha val="65000"/>
              </a:srgbClr>
            </a:outerShdw>
          </a:effectLst>
        </p:spPr>
      </p:pic>
      <p:pic>
        <p:nvPicPr>
          <p:cNvPr id="12" name="Picture 11"/>
          <p:cNvPicPr>
            <a:picLocks noChangeAspect="1"/>
          </p:cNvPicPr>
          <p:nvPr/>
        </p:nvPicPr>
        <p:blipFill>
          <a:blip r:embed="rId3"/>
          <a:stretch>
            <a:fillRect/>
          </a:stretch>
        </p:blipFill>
        <p:spPr>
          <a:xfrm>
            <a:off x="6609749" y="2598651"/>
            <a:ext cx="3078793" cy="2309097"/>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2727684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p:cNvPicPr>
            <a:picLocks noChangeAspect="1"/>
          </p:cNvPicPr>
          <p:nvPr/>
        </p:nvPicPr>
        <p:blipFill>
          <a:blip r:embed="rId3"/>
          <a:srcRect l="3916" t="19421" r="8763" b="15848"/>
          <a:stretch>
            <a:fillRect/>
          </a:stretch>
        </p:blipFill>
        <p:spPr>
          <a:xfrm>
            <a:off x="1360608" y="1726725"/>
            <a:ext cx="6680039" cy="4311213"/>
          </a:xfrm>
          <a:prstGeom prst="rect">
            <a:avLst/>
          </a:prstGeom>
          <a:noFill/>
          <a:ln cap="flat">
            <a:noFill/>
          </a:ln>
        </p:spPr>
      </p:pic>
      <p:sp>
        <p:nvSpPr>
          <p:cNvPr id="3" name="Slide Number Placeholder 3"/>
          <p:cNvSpPr txBox="1"/>
          <p:nvPr/>
        </p:nvSpPr>
        <p:spPr>
          <a:xfrm>
            <a:off x="9353952" y="6470017"/>
            <a:ext cx="942975" cy="210540"/>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000000"/>
                </a:solidFill>
                <a:latin typeface="Calibri Light"/>
                <a:ea typeface="ＭＳ Ｐゴシック"/>
                <a:cs typeface="ＭＳ Ｐゴシック"/>
              </a:rPr>
              <a:t> </a:t>
            </a:r>
            <a:fld id="{97FA8AC7-65ED-40D1-9143-BA246D21E487}" type="slidenum">
              <a:rPr lang="en-US" sz="1000" kern="0" smtClean="0">
                <a:solidFill>
                  <a:srgbClr val="000000"/>
                </a:solidFill>
                <a:latin typeface="Calibri Light"/>
                <a:ea typeface="ＭＳ Ｐゴシック"/>
                <a:cs typeface="ＭＳ Ｐゴシック"/>
              </a:rPr>
              <a:pPr defTabSz="457200">
                <a:defRPr sz="1800" b="0" i="0" u="none" strike="noStrike" kern="0" cap="none" spc="0" baseline="0">
                  <a:solidFill>
                    <a:srgbClr val="000000"/>
                  </a:solidFill>
                  <a:uFillTx/>
                </a:defRPr>
              </a:pPr>
              <a:t>68</a:t>
            </a:fld>
            <a:endParaRPr lang="en-US" sz="1000" kern="0">
              <a:solidFill>
                <a:srgbClr val="000000"/>
              </a:solidFill>
              <a:latin typeface="Calibri Light"/>
              <a:ea typeface="ＭＳ Ｐゴシック"/>
              <a:cs typeface="ＭＳ Ｐゴシック"/>
            </a:endParaRPr>
          </a:p>
        </p:txBody>
      </p:sp>
      <p:grpSp>
        <p:nvGrpSpPr>
          <p:cNvPr id="4" name="Group 9"/>
          <p:cNvGrpSpPr/>
          <p:nvPr/>
        </p:nvGrpSpPr>
        <p:grpSpPr>
          <a:xfrm>
            <a:off x="157267" y="1063465"/>
            <a:ext cx="9258510" cy="3528423"/>
            <a:chOff x="157267" y="1063465"/>
            <a:chExt cx="9258510" cy="3528423"/>
          </a:xfrm>
        </p:grpSpPr>
        <p:cxnSp>
          <p:nvCxnSpPr>
            <p:cNvPr id="5" name="Straight Arrow Connector 18"/>
            <p:cNvCxnSpPr/>
            <p:nvPr/>
          </p:nvCxnSpPr>
          <p:spPr>
            <a:xfrm>
              <a:off x="3887544" y="1726725"/>
              <a:ext cx="939637" cy="2155607"/>
            </a:xfrm>
            <a:prstGeom prst="straightConnector1">
              <a:avLst/>
            </a:prstGeom>
            <a:noFill/>
            <a:ln w="57150" cap="flat">
              <a:solidFill>
                <a:srgbClr val="FF6600"/>
              </a:solidFill>
              <a:prstDash val="solid"/>
              <a:miter/>
              <a:tailEnd type="arrow"/>
            </a:ln>
          </p:spPr>
        </p:cxnSp>
        <p:sp>
          <p:nvSpPr>
            <p:cNvPr id="6" name="TextBox 16"/>
            <p:cNvSpPr txBox="1"/>
            <p:nvPr/>
          </p:nvSpPr>
          <p:spPr>
            <a:xfrm>
              <a:off x="2586343" y="1063465"/>
              <a:ext cx="5106357" cy="553998"/>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1 </a:t>
              </a:r>
            </a:p>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Lack of cycle/pedestrian path on the roundabout which is very busy –cyclists have to get off bike to cross safely. Pedestrians access B4154 road instead</a:t>
              </a:r>
            </a:p>
          </p:txBody>
        </p:sp>
        <p:cxnSp>
          <p:nvCxnSpPr>
            <p:cNvPr id="7" name="Straight Arrow Connector 22"/>
            <p:cNvCxnSpPr/>
            <p:nvPr/>
          </p:nvCxnSpPr>
          <p:spPr>
            <a:xfrm flipH="1">
              <a:off x="5091763" y="2726695"/>
              <a:ext cx="2948885" cy="1277416"/>
            </a:xfrm>
            <a:prstGeom prst="straightConnector1">
              <a:avLst/>
            </a:prstGeom>
            <a:noFill/>
            <a:ln w="57150" cap="flat">
              <a:solidFill>
                <a:srgbClr val="FF6600"/>
              </a:solidFill>
              <a:prstDash val="solid"/>
              <a:miter/>
              <a:tailEnd type="arrow"/>
            </a:ln>
          </p:spPr>
        </p:cxnSp>
        <p:sp>
          <p:nvSpPr>
            <p:cNvPr id="8" name="TextBox 21"/>
            <p:cNvSpPr txBox="1"/>
            <p:nvPr/>
          </p:nvSpPr>
          <p:spPr>
            <a:xfrm>
              <a:off x="8040648" y="2161595"/>
              <a:ext cx="1375129" cy="1107996"/>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cs typeface="ＭＳ Ｐゴシック"/>
                </a:rPr>
                <a:t>Point 3 </a:t>
              </a:r>
            </a:p>
            <a:p>
              <a:pPr algn="ctr" defTabSz="742950">
                <a:defRPr sz="1800" b="0" i="0" u="none" strike="noStrike" kern="0" cap="none" spc="0" baseline="0">
                  <a:solidFill>
                    <a:srgbClr val="000000"/>
                  </a:solidFill>
                  <a:uFillTx/>
                </a:defRPr>
              </a:pPr>
              <a:r>
                <a:rPr lang="en-US" sz="1200" kern="0">
                  <a:solidFill>
                    <a:srgbClr val="FF6600"/>
                  </a:solidFill>
                  <a:ea typeface="ＭＳ Ｐゴシック"/>
                  <a:cs typeface="ＭＳ Ｐゴシック"/>
                </a:rPr>
                <a:t> Lack of pedestrian crossing here means it’s dangerous to cross the roundabout safely</a:t>
              </a:r>
            </a:p>
          </p:txBody>
        </p:sp>
        <p:cxnSp>
          <p:nvCxnSpPr>
            <p:cNvPr id="9" name="Straight Arrow Connector 23"/>
            <p:cNvCxnSpPr/>
            <p:nvPr/>
          </p:nvCxnSpPr>
          <p:spPr>
            <a:xfrm>
              <a:off x="1360608" y="3704472"/>
              <a:ext cx="2526936" cy="0"/>
            </a:xfrm>
            <a:prstGeom prst="straightConnector1">
              <a:avLst/>
            </a:prstGeom>
            <a:noFill/>
            <a:ln w="57150" cap="flat">
              <a:solidFill>
                <a:srgbClr val="FF6600"/>
              </a:solidFill>
              <a:prstDash val="solid"/>
              <a:miter/>
              <a:tailEnd type="arrow"/>
            </a:ln>
          </p:spPr>
        </p:cxnSp>
        <p:sp>
          <p:nvSpPr>
            <p:cNvPr id="10" name="TextBox 26"/>
            <p:cNvSpPr txBox="1"/>
            <p:nvPr/>
          </p:nvSpPr>
          <p:spPr>
            <a:xfrm>
              <a:off x="157267" y="2929893"/>
              <a:ext cx="1032842" cy="1661995"/>
            </a:xfrm>
            <a:prstGeom prst="rect">
              <a:avLst/>
            </a:prstGeom>
            <a:solidFill>
              <a:srgbClr val="FFFFFF"/>
            </a:solidFill>
            <a:ln cap="flat">
              <a:noFill/>
            </a:ln>
          </p:spPr>
          <p:txBody>
            <a:bodyPr vert="horz" wrap="square" lIns="0" tIns="0" rIns="0" bIns="0" anchor="t" anchorCtr="1" compatLnSpc="1">
              <a:spAutoFit/>
            </a:bodyPr>
            <a:lstStyle/>
            <a:p>
              <a:pPr algn="ctr" defTabSz="742950">
                <a:defRPr sz="1800" b="0" i="0" u="none" strike="noStrike" kern="0" cap="none" spc="0" baseline="0">
                  <a:solidFill>
                    <a:srgbClr val="000000"/>
                  </a:solidFill>
                  <a:uFillTx/>
                </a:defRPr>
              </a:pPr>
              <a:r>
                <a:rPr lang="en-GB" sz="1200" kern="0">
                  <a:solidFill>
                    <a:srgbClr val="FF6600"/>
                  </a:solidFill>
                  <a:ea typeface="ＭＳ Ｐゴシック"/>
                </a:rPr>
                <a:t>Point 2 </a:t>
              </a:r>
            </a:p>
            <a:p>
              <a:pPr algn="ctr" defTabSz="742950">
                <a:defRPr sz="1800" b="0" i="0" u="none" strike="noStrike" kern="0" cap="none" spc="0" baseline="0">
                  <a:solidFill>
                    <a:srgbClr val="000000"/>
                  </a:solidFill>
                  <a:uFillTx/>
                </a:defRPr>
              </a:pPr>
              <a:r>
                <a:rPr lang="en-US" sz="1200" kern="0">
                  <a:solidFill>
                    <a:srgbClr val="FF6600"/>
                  </a:solidFill>
                  <a:ea typeface="ＭＳ Ｐゴシック"/>
                </a:rPr>
                <a:t>No cycle path on the roads approaching the roundabout so cyclists are required to ride on the busy A5 road</a:t>
              </a:r>
              <a:endParaRPr lang="en-GB" sz="1200" kern="0">
                <a:solidFill>
                  <a:srgbClr val="FF6600"/>
                </a:solidFill>
                <a:ea typeface="ＭＳ Ｐゴシック"/>
              </a:endParaRPr>
            </a:p>
          </p:txBody>
        </p:sp>
      </p:grpSp>
      <p:sp>
        <p:nvSpPr>
          <p:cNvPr id="11" name="Title 1"/>
          <p:cNvSpPr txBox="1"/>
          <p:nvPr/>
        </p:nvSpPr>
        <p:spPr>
          <a:xfrm>
            <a:off x="514560" y="649434"/>
            <a:ext cx="5302532"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2000" kern="0" dirty="0">
                <a:solidFill>
                  <a:srgbClr val="000000"/>
                </a:solidFill>
                <a:latin typeface="Georgia" pitchFamily="18"/>
                <a:ea typeface="ＭＳ Ｐゴシック"/>
              </a:rPr>
              <a:t>A5 Roundabout</a:t>
            </a:r>
            <a:r>
              <a:rPr lang="en-GB" sz="2000" b="1" kern="0" dirty="0">
                <a:solidFill>
                  <a:srgbClr val="000000"/>
                </a:solidFill>
                <a:ea typeface="ＭＳ Ｐゴシック"/>
              </a:rPr>
              <a:t> </a:t>
            </a:r>
            <a:r>
              <a:rPr lang="en-GB" sz="2000" kern="0" dirty="0">
                <a:solidFill>
                  <a:srgbClr val="000000"/>
                </a:solidFill>
                <a:latin typeface="Georgia" pitchFamily="18"/>
                <a:ea typeface="ＭＳ Ｐゴシック"/>
              </a:rPr>
              <a:t>– Aerial view </a:t>
            </a:r>
          </a:p>
        </p:txBody>
      </p:sp>
      <p:sp>
        <p:nvSpPr>
          <p:cNvPr id="13" name="TextBox 15"/>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pic>
        <p:nvPicPr>
          <p:cNvPr id="14" name="Picture 53"/>
          <p:cNvPicPr>
            <a:picLocks noChangeAspect="1"/>
          </p:cNvPicPr>
          <p:nvPr/>
        </p:nvPicPr>
        <p:blipFill>
          <a:blip r:embed="rId4"/>
          <a:stretch>
            <a:fillRect/>
          </a:stretch>
        </p:blipFill>
        <p:spPr>
          <a:xfrm>
            <a:off x="7776130" y="1208288"/>
            <a:ext cx="284058" cy="284058"/>
          </a:xfrm>
          <a:prstGeom prst="rect">
            <a:avLst/>
          </a:prstGeom>
          <a:noFill/>
          <a:ln cap="flat">
            <a:noFill/>
          </a:ln>
        </p:spPr>
      </p:pic>
      <p:pic>
        <p:nvPicPr>
          <p:cNvPr id="15" name="Picture 59"/>
          <p:cNvPicPr>
            <a:picLocks noChangeAspect="1"/>
          </p:cNvPicPr>
          <p:nvPr/>
        </p:nvPicPr>
        <p:blipFill>
          <a:blip r:embed="rId5"/>
          <a:stretch>
            <a:fillRect/>
          </a:stretch>
        </p:blipFill>
        <p:spPr>
          <a:xfrm>
            <a:off x="8124078" y="1208288"/>
            <a:ext cx="284058" cy="284058"/>
          </a:xfrm>
          <a:prstGeom prst="rect">
            <a:avLst/>
          </a:prstGeom>
          <a:noFill/>
          <a:ln cap="flat">
            <a:noFill/>
          </a:ln>
        </p:spPr>
      </p:pic>
      <p:pic>
        <p:nvPicPr>
          <p:cNvPr id="16" name="Picture 53"/>
          <p:cNvPicPr>
            <a:picLocks noChangeAspect="1"/>
          </p:cNvPicPr>
          <p:nvPr/>
        </p:nvPicPr>
        <p:blipFill>
          <a:blip r:embed="rId4"/>
          <a:stretch>
            <a:fillRect/>
          </a:stretch>
        </p:blipFill>
        <p:spPr>
          <a:xfrm>
            <a:off x="8658663" y="3314443"/>
            <a:ext cx="284058" cy="284058"/>
          </a:xfrm>
          <a:prstGeom prst="rect">
            <a:avLst/>
          </a:prstGeom>
          <a:noFill/>
          <a:ln cap="flat">
            <a:noFill/>
          </a:ln>
        </p:spPr>
      </p:pic>
      <p:pic>
        <p:nvPicPr>
          <p:cNvPr id="17" name="Picture 59"/>
          <p:cNvPicPr>
            <a:picLocks noChangeAspect="1"/>
          </p:cNvPicPr>
          <p:nvPr/>
        </p:nvPicPr>
        <p:blipFill>
          <a:blip r:embed="rId5"/>
          <a:stretch>
            <a:fillRect/>
          </a:stretch>
        </p:blipFill>
        <p:spPr>
          <a:xfrm>
            <a:off x="514560" y="4698150"/>
            <a:ext cx="284058" cy="284058"/>
          </a:xfrm>
          <a:prstGeom prst="rect">
            <a:avLst/>
          </a:prstGeom>
          <a:noFill/>
          <a:ln cap="flat">
            <a:noFill/>
          </a:ln>
        </p:spPr>
      </p:pic>
      <p:cxnSp>
        <p:nvCxnSpPr>
          <p:cNvPr id="18" name="Straight Arrow Connector 23"/>
          <p:cNvCxnSpPr/>
          <p:nvPr/>
        </p:nvCxnSpPr>
        <p:spPr>
          <a:xfrm>
            <a:off x="1360608" y="3704472"/>
            <a:ext cx="4264195" cy="887416"/>
          </a:xfrm>
          <a:prstGeom prst="straightConnector1">
            <a:avLst/>
          </a:prstGeom>
          <a:noFill/>
          <a:ln w="57150" cap="flat">
            <a:solidFill>
              <a:srgbClr val="FF6600"/>
            </a:solidFill>
            <a:prstDash val="solid"/>
            <a:miter/>
            <a:tailEnd type="arrow"/>
          </a:ln>
        </p:spPr>
      </p:cxnSp>
    </p:spTree>
    <p:extLst>
      <p:ext uri="{BB962C8B-B14F-4D97-AF65-F5344CB8AC3E}">
        <p14:creationId xmlns:p14="http://schemas.microsoft.com/office/powerpoint/2010/main" val="4275965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Roundabout</a:t>
            </a:r>
            <a:r>
              <a:rPr lang="en-GB" dirty="0">
                <a:solidFill>
                  <a:srgbClr val="0D0D0D"/>
                </a:solidFill>
              </a:rPr>
              <a:t> – </a:t>
            </a:r>
            <a:r>
              <a:rPr lang="en-GB" dirty="0"/>
              <a:t>Point 1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340D85B4-0F80-46E7-B17C-3904ECAEB45F}"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69</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28111" y="1663915"/>
            <a:ext cx="3985988" cy="477053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Pedestrians</a:t>
            </a:r>
            <a:r>
              <a:rPr lang="en-GB" sz="1600" kern="0">
                <a:solidFill>
                  <a:srgbClr val="2F2824"/>
                </a:solidFill>
                <a:latin typeface="Calibri Light"/>
                <a:ea typeface="ＭＳ Ｐゴシック"/>
                <a:cs typeface="ＭＳ Ｐゴシック"/>
              </a:rPr>
              <a:t> </a:t>
            </a:r>
            <a:r>
              <a:rPr lang="en-GB" sz="1600" b="1" kern="0">
                <a:solidFill>
                  <a:srgbClr val="FF0000"/>
                </a:solidFill>
                <a:latin typeface="Calibri Light"/>
                <a:ea typeface="ＭＳ Ｐゴシック"/>
                <a:cs typeface="ＭＳ Ｐゴシック"/>
              </a:rPr>
              <a:t>and Cyclists</a:t>
            </a:r>
          </a:p>
          <a:p>
            <a:pPr marL="285750" indent="-285750" defTabSz="457200">
              <a:buSzPct val="100000"/>
              <a:buFont typeface="Arial" pitchFamily="34"/>
              <a:buChar char="•"/>
              <a:defRPr sz="1800" b="0" i="0" u="none" strike="noStrike" kern="0" cap="none" spc="0" baseline="0">
                <a:solidFill>
                  <a:srgbClr val="000000"/>
                </a:solidFill>
                <a:uFillTx/>
              </a:defRPr>
            </a:pPr>
            <a:r>
              <a:rPr lang="en-US" sz="1600" b="1" kern="0">
                <a:solidFill>
                  <a:srgbClr val="000000"/>
                </a:solidFill>
                <a:latin typeface="Calibri Light"/>
              </a:rPr>
              <a:t>No cycle/ pedestrian path on the roundabout, and traffic goes fast </a:t>
            </a:r>
            <a:r>
              <a:rPr lang="en-US" sz="1600" kern="0">
                <a:solidFill>
                  <a:srgbClr val="000000"/>
                </a:solidFill>
                <a:latin typeface="Calibri Light"/>
              </a:rPr>
              <a:t>so cyclists have to get off bike to cross safely</a:t>
            </a:r>
          </a:p>
          <a:p>
            <a:pPr marL="285750" indent="-285750" defTabSz="457200">
              <a:buSzPct val="100000"/>
              <a:buFont typeface="Arial" pitchFamily="34"/>
              <a:buChar char="•"/>
              <a:defRPr sz="1800" b="0" i="0" u="none" strike="noStrike" kern="0" cap="none" spc="0" baseline="0">
                <a:solidFill>
                  <a:srgbClr val="000000"/>
                </a:solidFill>
                <a:uFillTx/>
              </a:defRPr>
            </a:pPr>
            <a:endParaRPr lang="en-US" sz="1600" kern="0">
              <a:solidFill>
                <a:srgbClr val="000000"/>
              </a:solidFill>
              <a:latin typeface="Calibri Light"/>
            </a:endParaRPr>
          </a:p>
          <a:p>
            <a:pPr marL="285750" indent="-28575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Roundabout is congested with traffic as  </a:t>
            </a:r>
            <a:r>
              <a:rPr lang="en-US" sz="1600" kern="0">
                <a:solidFill>
                  <a:srgbClr val="2F2824"/>
                </a:solidFill>
                <a:latin typeface="Calibri Light"/>
                <a:ea typeface="ＭＳ Ｐゴシック"/>
                <a:cs typeface="ＭＳ Ｐゴシック"/>
              </a:rPr>
              <a:t>Lime Lane and B4154 join this roundabout</a:t>
            </a:r>
            <a:r>
              <a:rPr lang="en-US" sz="1600" kern="0">
                <a:solidFill>
                  <a:srgbClr val="000000"/>
                </a:solidFill>
                <a:latin typeface="Calibri Light"/>
              </a:rPr>
              <a:t>. Lack of intersection lights means cyclists and pedestrians can’t cross securely</a:t>
            </a:r>
          </a:p>
          <a:p>
            <a:pPr marL="285750" indent="-285750" defTabSz="457200">
              <a:buSzPct val="100000"/>
              <a:buFont typeface="Arial" pitchFamily="34"/>
              <a:buChar char="•"/>
              <a:defRPr sz="1800" b="0" i="0" u="none" strike="noStrike" kern="0" cap="none" spc="0" baseline="0">
                <a:solidFill>
                  <a:srgbClr val="000000"/>
                </a:solidFill>
                <a:uFillTx/>
              </a:defRPr>
            </a:pPr>
            <a:endParaRPr lang="en-US" sz="1600" kern="0">
              <a:solidFill>
                <a:srgbClr val="000000"/>
              </a:solidFill>
              <a:latin typeface="Calibri Light"/>
            </a:endParaRPr>
          </a:p>
          <a:p>
            <a:pPr marL="285750" indent="-285750" defTabSz="457200">
              <a:buSzPct val="100000"/>
              <a:buFont typeface="Arial" pitchFamily="34"/>
              <a:buChar char="•"/>
              <a:defRPr sz="1800" b="0" i="0" u="none" strike="noStrike" kern="0" cap="none" spc="0" baseline="0">
                <a:solidFill>
                  <a:srgbClr val="000000"/>
                </a:solidFill>
                <a:uFillTx/>
              </a:defRPr>
            </a:pPr>
            <a:r>
              <a:rPr lang="en-US" sz="1600" kern="0">
                <a:solidFill>
                  <a:srgbClr val="2F2824"/>
                </a:solidFill>
                <a:latin typeface="Calibri Light"/>
                <a:ea typeface="ＭＳ Ｐゴシック"/>
                <a:cs typeface="ＭＳ Ｐゴシック"/>
              </a:rPr>
              <a:t>Some pedestrians feel they need to use B4154 instead as it’s easier to cross and to avoid this busy roundabout </a:t>
            </a:r>
          </a:p>
          <a:p>
            <a:pPr defTabSz="457200">
              <a:defRPr sz="1800" b="0" i="0" u="none" strike="noStrike" kern="0" cap="none" spc="0" baseline="0">
                <a:solidFill>
                  <a:srgbClr val="000000"/>
                </a:solidFill>
                <a:uFillTx/>
              </a:defRPr>
            </a:pPr>
            <a:endParaRPr lang="en-US" sz="1600" kern="0">
              <a:solidFill>
                <a:srgbClr val="2F2824"/>
              </a:solidFill>
              <a:latin typeface="Calibri Light"/>
              <a:ea typeface="ＭＳ Ｐゴシック"/>
              <a:cs typeface="ＭＳ Ｐゴシック"/>
            </a:endParaRPr>
          </a:p>
          <a:p>
            <a:pPr marL="285750" indent="-285750" defTabSz="457200">
              <a:buSzPct val="100000"/>
              <a:buFont typeface="Arial" pitchFamily="34"/>
              <a:buChar char="•"/>
              <a:defRPr sz="1800" b="0" i="0" u="none" strike="noStrike" kern="0" cap="none" spc="0" baseline="0">
                <a:solidFill>
                  <a:srgbClr val="000000"/>
                </a:solidFill>
                <a:uFillTx/>
              </a:defRPr>
            </a:pPr>
            <a:r>
              <a:rPr lang="en-US" sz="1600" kern="0">
                <a:solidFill>
                  <a:srgbClr val="2F2824"/>
                </a:solidFill>
                <a:latin typeface="Calibri Light"/>
                <a:ea typeface="ＭＳ Ｐゴシック"/>
                <a:cs typeface="ＭＳ Ｐゴシック"/>
              </a:rPr>
              <a:t>Traffic lights would hold traffic for cyclists to get around safely and get up to the speed of the traffic as there is no dedicated cycle path</a:t>
            </a:r>
          </a:p>
          <a:p>
            <a:pPr marL="285750" indent="-285750" defTabSz="457200">
              <a:buSzPct val="100000"/>
              <a:buFont typeface="Arial" pitchFamily="34"/>
              <a:buChar char="•"/>
              <a:defRPr sz="1800" b="0" i="0" u="none" strike="noStrike" kern="0" cap="none" spc="0" baseline="0">
                <a:solidFill>
                  <a:srgbClr val="000000"/>
                </a:solidFill>
                <a:uFillTx/>
              </a:defRPr>
            </a:pPr>
            <a:endParaRPr lang="en-US" sz="16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4673973" y="4995678"/>
            <a:ext cx="4932045" cy="1638824"/>
            <a:chOff x="4673973" y="4995678"/>
            <a:chExt cx="4932045" cy="1638824"/>
          </a:xfrm>
        </p:grpSpPr>
        <p:sp>
          <p:nvSpPr>
            <p:cNvPr id="8" name="TextBox 12"/>
            <p:cNvSpPr txBox="1"/>
            <p:nvPr/>
          </p:nvSpPr>
          <p:spPr>
            <a:xfrm>
              <a:off x="4744775" y="5165838"/>
              <a:ext cx="4861243" cy="923333"/>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When I’m cycling with my daughter we get off our bikes to cross. Ideally there would be a light system because obviously then you're guided around safely</a:t>
              </a:r>
            </a:p>
          </p:txBody>
        </p:sp>
        <p:sp>
          <p:nvSpPr>
            <p:cNvPr id="9" name="TextBox 13"/>
            <p:cNvSpPr txBox="1"/>
            <p:nvPr/>
          </p:nvSpPr>
          <p:spPr>
            <a:xfrm>
              <a:off x="4744775" y="6234388"/>
              <a:ext cx="3927585"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CYCLIST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673973" y="4995678"/>
              <a:ext cx="0" cy="1263655"/>
            </a:xfrm>
            <a:prstGeom prst="straightConnector1">
              <a:avLst/>
            </a:prstGeom>
            <a:noFill/>
            <a:ln w="44448" cap="flat">
              <a:solidFill>
                <a:srgbClr val="E33C30"/>
              </a:solidFill>
              <a:prstDash val="solid"/>
              <a:miter/>
            </a:ln>
          </p:spPr>
        </p:cxnSp>
      </p:grpSp>
      <p:pic>
        <p:nvPicPr>
          <p:cNvPr id="11" name="Picture 11"/>
          <p:cNvPicPr>
            <a:picLocks noChangeAspect="1"/>
          </p:cNvPicPr>
          <p:nvPr/>
        </p:nvPicPr>
        <p:blipFill>
          <a:blip r:embed="rId2"/>
          <a:srcRect l="4811" t="12806" r="5523" b="4675"/>
          <a:stretch>
            <a:fillRect/>
          </a:stretch>
        </p:blipFill>
        <p:spPr>
          <a:xfrm>
            <a:off x="4673973" y="265678"/>
            <a:ext cx="3265962" cy="2229032"/>
          </a:xfrm>
          <a:prstGeom prst="rect">
            <a:avLst/>
          </a:prstGeom>
          <a:noFill/>
          <a:ln cap="flat">
            <a:noFill/>
          </a:ln>
          <a:effectLst>
            <a:outerShdw dist="139699" dir="2700000" algn="tl">
              <a:srgbClr val="333333">
                <a:alpha val="65000"/>
              </a:srgbClr>
            </a:outerShdw>
          </a:effectLst>
        </p:spPr>
      </p:pic>
      <p:pic>
        <p:nvPicPr>
          <p:cNvPr id="12" name="Picture 12"/>
          <p:cNvPicPr>
            <a:picLocks noChangeAspect="1"/>
          </p:cNvPicPr>
          <p:nvPr/>
        </p:nvPicPr>
        <p:blipFill>
          <a:blip r:embed="rId3"/>
          <a:srcRect l="14442" t="12593" r="10480" b="4992"/>
          <a:stretch>
            <a:fillRect/>
          </a:stretch>
        </p:blipFill>
        <p:spPr>
          <a:xfrm>
            <a:off x="6137077" y="2757784"/>
            <a:ext cx="3159325" cy="2045174"/>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96027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noGrp="1"/>
          </p:cNvSpPr>
          <p:nvPr>
            <p:ph type="title"/>
          </p:nvPr>
        </p:nvSpPr>
        <p:spPr/>
        <p:txBody>
          <a:bodyPr/>
          <a:lstStyle/>
          <a:p>
            <a:pPr lvl="0"/>
            <a:r>
              <a:rPr lang="en-GB"/>
              <a:t>Audience hierarchy of principle concerns when using the SRN </a:t>
            </a:r>
          </a:p>
        </p:txBody>
      </p:sp>
      <p:pic>
        <p:nvPicPr>
          <p:cNvPr id="3" name="Picture 47"/>
          <p:cNvPicPr>
            <a:picLocks noChangeAspect="1"/>
          </p:cNvPicPr>
          <p:nvPr/>
        </p:nvPicPr>
        <p:blipFill>
          <a:blip r:embed="rId2"/>
          <a:srcRect r="5840"/>
          <a:stretch>
            <a:fillRect/>
          </a:stretch>
        </p:blipFill>
        <p:spPr>
          <a:xfrm>
            <a:off x="7833161" y="5294942"/>
            <a:ext cx="1296143" cy="1132200"/>
          </a:xfrm>
          <a:prstGeom prst="rect">
            <a:avLst/>
          </a:prstGeom>
          <a:noFill/>
          <a:ln cap="flat">
            <a:noFill/>
          </a:ln>
        </p:spPr>
      </p:pic>
      <p:sp>
        <p:nvSpPr>
          <p:cNvPr id="4" name="TextBox 32"/>
          <p:cNvSpPr txBox="1"/>
          <p:nvPr/>
        </p:nvSpPr>
        <p:spPr>
          <a:xfrm>
            <a:off x="514560" y="1218136"/>
            <a:ext cx="9004828" cy="58477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600" kern="0">
                <a:solidFill>
                  <a:srgbClr val="000000"/>
                </a:solidFill>
                <a:latin typeface="Calibri Light"/>
                <a:ea typeface="ＭＳ Ｐゴシック"/>
                <a:cs typeface="Geneva"/>
              </a:rPr>
              <a:t>Although each audience has specific reasons and needs for using the SRN they share some key areas of concern with regards to their journey </a:t>
            </a:r>
          </a:p>
        </p:txBody>
      </p:sp>
      <p:grpSp>
        <p:nvGrpSpPr>
          <p:cNvPr id="5" name="Group 61"/>
          <p:cNvGrpSpPr/>
          <p:nvPr/>
        </p:nvGrpSpPr>
        <p:grpSpPr>
          <a:xfrm>
            <a:off x="604692" y="1787222"/>
            <a:ext cx="8178064" cy="4862833"/>
            <a:chOff x="604692" y="1787222"/>
            <a:chExt cx="8178064" cy="4862833"/>
          </a:xfrm>
        </p:grpSpPr>
        <p:grpSp>
          <p:nvGrpSpPr>
            <p:cNvPr id="6" name="Diagram 23"/>
            <p:cNvGrpSpPr/>
            <p:nvPr/>
          </p:nvGrpSpPr>
          <p:grpSpPr>
            <a:xfrm>
              <a:off x="604692" y="1808829"/>
              <a:ext cx="8178064" cy="4841226"/>
              <a:chOff x="604692" y="1808829"/>
              <a:chExt cx="8178064" cy="4841226"/>
            </a:xfrm>
          </p:grpSpPr>
          <p:sp>
            <p:nvSpPr>
              <p:cNvPr id="7" name="Freeform 5"/>
              <p:cNvSpPr/>
              <p:nvPr/>
            </p:nvSpPr>
            <p:spPr>
              <a:xfrm rot="10799991">
                <a:off x="3499875" y="5084658"/>
                <a:ext cx="2400043" cy="1565397"/>
              </a:xfrm>
              <a:custGeom>
                <a:avLst/>
                <a:gdLst>
                  <a:gd name="f0" fmla="val 10800000"/>
                  <a:gd name="f1" fmla="val 5400000"/>
                  <a:gd name="f2" fmla="val 180"/>
                  <a:gd name="f3" fmla="val w"/>
                  <a:gd name="f4" fmla="val h"/>
                  <a:gd name="f5" fmla="val 0"/>
                  <a:gd name="f6" fmla="val 1723763"/>
                  <a:gd name="f7" fmla="val 1199510"/>
                  <a:gd name="f8" fmla="val 861882"/>
                  <a:gd name="f9" fmla="+- 0 0 -90"/>
                  <a:gd name="f10" fmla="*/ f3 1 1723763"/>
                  <a:gd name="f11" fmla="*/ f4 1 1199510"/>
                  <a:gd name="f12" fmla="+- f7 0 f5"/>
                  <a:gd name="f13" fmla="+- f6 0 f5"/>
                  <a:gd name="f14" fmla="*/ f9 f0 1"/>
                  <a:gd name="f15" fmla="*/ f13 1 1723763"/>
                  <a:gd name="f16" fmla="*/ f12 1 1199510"/>
                  <a:gd name="f17" fmla="*/ 0 f13 1"/>
                  <a:gd name="f18" fmla="*/ 1199510 f12 1"/>
                  <a:gd name="f19" fmla="*/ 861882 f13 1"/>
                  <a:gd name="f20" fmla="*/ 0 f12 1"/>
                  <a:gd name="f21" fmla="*/ 1723763 f13 1"/>
                  <a:gd name="f22" fmla="*/ f14 1 f2"/>
                  <a:gd name="f23" fmla="*/ f17 1 1723763"/>
                  <a:gd name="f24" fmla="*/ f18 1 1199510"/>
                  <a:gd name="f25" fmla="*/ f19 1 1723763"/>
                  <a:gd name="f26" fmla="*/ f20 1 1199510"/>
                  <a:gd name="f27" fmla="*/ f21 1 1723763"/>
                  <a:gd name="f28" fmla="*/ f5 1 f15"/>
                  <a:gd name="f29" fmla="*/ f6 1 f15"/>
                  <a:gd name="f30" fmla="*/ f5 1 f16"/>
                  <a:gd name="f31" fmla="*/ f7 1 f16"/>
                  <a:gd name="f32" fmla="+- f22 0 f1"/>
                  <a:gd name="f33" fmla="*/ f23 1 f15"/>
                  <a:gd name="f34" fmla="*/ f24 1 f16"/>
                  <a:gd name="f35" fmla="*/ f25 1 f15"/>
                  <a:gd name="f36" fmla="*/ f26 1 f16"/>
                  <a:gd name="f37" fmla="*/ f27 1 f15"/>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4" y="f45"/>
                  </a:cxn>
                  <a:cxn ang="f32">
                    <a:pos x="f44" y="f45"/>
                  </a:cxn>
                  <a:cxn ang="f32">
                    <a:pos x="f46" y="f43"/>
                  </a:cxn>
                  <a:cxn ang="f32">
                    <a:pos x="f42" y="f43"/>
                  </a:cxn>
                </a:cxnLst>
                <a:rect l="f38" t="f41" r="f39" b="f40"/>
                <a:pathLst>
                  <a:path w="1723763" h="1199510">
                    <a:moveTo>
                      <a:pt x="f5" y="f7"/>
                    </a:moveTo>
                    <a:lnTo>
                      <a:pt x="f8" y="f5"/>
                    </a:lnTo>
                    <a:lnTo>
                      <a:pt x="f8" y="f5"/>
                    </a:lnTo>
                    <a:lnTo>
                      <a:pt x="f6" y="f7"/>
                    </a:lnTo>
                    <a:lnTo>
                      <a:pt x="f5" y="f7"/>
                    </a:lnTo>
                    <a:close/>
                  </a:path>
                </a:pathLst>
              </a:custGeom>
              <a:solidFill>
                <a:srgbClr val="DEEBF7">
                  <a:alpha val="90000"/>
                </a:srgbClr>
              </a:solidFill>
              <a:ln w="12701" cap="flat">
                <a:solidFill>
                  <a:srgbClr val="FFFFFF"/>
                </a:solidFill>
                <a:prstDash val="solid"/>
                <a:miter/>
              </a:ln>
            </p:spPr>
            <p:txBody>
              <a:bodyPr vert="horz" wrap="square" lIns="20317" tIns="20317" rIns="20317" bIns="20317" anchor="ctr" anchorCtr="1" compatLnSpc="1">
                <a:noAutofit/>
              </a:bodyPr>
              <a:lstStyle/>
              <a:p>
                <a:pPr algn="ctr" defTabSz="711202">
                  <a:lnSpc>
                    <a:spcPct val="90000"/>
                  </a:lnSpc>
                  <a:spcAft>
                    <a:spcPts val="700"/>
                  </a:spcAft>
                  <a:defRPr sz="1800" b="0" i="0" u="none" strike="noStrike" kern="0" cap="none" spc="0" baseline="0">
                    <a:solidFill>
                      <a:srgbClr val="000000"/>
                    </a:solidFill>
                    <a:uFillTx/>
                  </a:defRPr>
                </a:pPr>
                <a:endParaRPr lang="en-GB" sz="1600">
                  <a:solidFill>
                    <a:srgbClr val="FFFFFF"/>
                  </a:solidFill>
                </a:endParaRPr>
              </a:p>
            </p:txBody>
          </p:sp>
          <p:sp>
            <p:nvSpPr>
              <p:cNvPr id="8" name="Freeform 6"/>
              <p:cNvSpPr/>
              <p:nvPr/>
            </p:nvSpPr>
            <p:spPr>
              <a:xfrm rot="10799991">
                <a:off x="2526597" y="3992672"/>
                <a:ext cx="4352580" cy="1091930"/>
              </a:xfrm>
              <a:custGeom>
                <a:avLst/>
                <a:gdLst>
                  <a:gd name="f0" fmla="val 10800000"/>
                  <a:gd name="f1" fmla="val 5400000"/>
                  <a:gd name="f2" fmla="val 180"/>
                  <a:gd name="f3" fmla="val w"/>
                  <a:gd name="f4" fmla="val h"/>
                  <a:gd name="f5" fmla="val 0"/>
                  <a:gd name="f6" fmla="val 3097061"/>
                  <a:gd name="f7" fmla="val 955633"/>
                  <a:gd name="f8" fmla="val 686651"/>
                  <a:gd name="f9" fmla="val 2410410"/>
                  <a:gd name="f10" fmla="+- 0 0 -90"/>
                  <a:gd name="f11" fmla="*/ f3 1 3097061"/>
                  <a:gd name="f12" fmla="*/ f4 1 955633"/>
                  <a:gd name="f13" fmla="+- f7 0 f5"/>
                  <a:gd name="f14" fmla="+- f6 0 f5"/>
                  <a:gd name="f15" fmla="*/ f10 f0 1"/>
                  <a:gd name="f16" fmla="*/ f14 1 3097061"/>
                  <a:gd name="f17" fmla="*/ f13 1 955633"/>
                  <a:gd name="f18" fmla="*/ 0 f14 1"/>
                  <a:gd name="f19" fmla="*/ 955633 f13 1"/>
                  <a:gd name="f20" fmla="*/ 686651 f14 1"/>
                  <a:gd name="f21" fmla="*/ 0 f13 1"/>
                  <a:gd name="f22" fmla="*/ 2410410 f14 1"/>
                  <a:gd name="f23" fmla="*/ 3097061 f14 1"/>
                  <a:gd name="f24" fmla="*/ f15 1 f2"/>
                  <a:gd name="f25" fmla="*/ f18 1 3097061"/>
                  <a:gd name="f26" fmla="*/ f19 1 955633"/>
                  <a:gd name="f27" fmla="*/ f20 1 3097061"/>
                  <a:gd name="f28" fmla="*/ f21 1 955633"/>
                  <a:gd name="f29" fmla="*/ f22 1 3097061"/>
                  <a:gd name="f30" fmla="*/ f23 1 3097061"/>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3097061" h="955633">
                    <a:moveTo>
                      <a:pt x="f5" y="f7"/>
                    </a:moveTo>
                    <a:lnTo>
                      <a:pt x="f8" y="f5"/>
                    </a:lnTo>
                    <a:lnTo>
                      <a:pt x="f9" y="f5"/>
                    </a:lnTo>
                    <a:lnTo>
                      <a:pt x="f6" y="f7"/>
                    </a:lnTo>
                    <a:lnTo>
                      <a:pt x="f5" y="f7"/>
                    </a:lnTo>
                    <a:close/>
                  </a:path>
                </a:pathLst>
              </a:custGeom>
              <a:solidFill>
                <a:srgbClr val="ADDB7B"/>
              </a:solidFill>
              <a:ln w="12701" cap="flat">
                <a:solidFill>
                  <a:srgbClr val="FFFFFF"/>
                </a:solidFill>
                <a:prstDash val="solid"/>
                <a:miter/>
              </a:ln>
            </p:spPr>
            <p:txBody>
              <a:bodyPr vert="horz" wrap="square" lIns="564843" tIns="22860" rIns="564843" bIns="22860" anchor="ctr" anchorCtr="1" compatLnSpc="1">
                <a:noAutofit/>
              </a:bodyPr>
              <a:lstStyle/>
              <a:p>
                <a:pPr algn="ctr" defTabSz="800100">
                  <a:lnSpc>
                    <a:spcPct val="90000"/>
                  </a:lnSpc>
                  <a:spcAft>
                    <a:spcPts val="800"/>
                  </a:spcAft>
                  <a:defRPr sz="1800" b="0" i="0" u="none" strike="noStrike" kern="0" cap="none" spc="0" baseline="0">
                    <a:solidFill>
                      <a:srgbClr val="000000"/>
                    </a:solidFill>
                    <a:uFillTx/>
                  </a:defRPr>
                </a:pPr>
                <a:endParaRPr lang="en-GB">
                  <a:solidFill>
                    <a:srgbClr val="000000"/>
                  </a:solidFill>
                  <a:effectLst>
                    <a:outerShdw dist="19048" dir="2700000">
                      <a:srgbClr val="000000"/>
                    </a:outerShdw>
                  </a:effectLst>
                </a:endParaRPr>
              </a:p>
            </p:txBody>
          </p:sp>
          <p:sp>
            <p:nvSpPr>
              <p:cNvPr id="9" name="Freeform 7"/>
              <p:cNvSpPr/>
              <p:nvPr/>
            </p:nvSpPr>
            <p:spPr>
              <a:xfrm rot="10799991">
                <a:off x="1565654" y="2900778"/>
                <a:ext cx="6256160" cy="1091939"/>
              </a:xfrm>
              <a:custGeom>
                <a:avLst/>
                <a:gdLst>
                  <a:gd name="f0" fmla="val 10800000"/>
                  <a:gd name="f1" fmla="val 5400000"/>
                  <a:gd name="f2" fmla="val 180"/>
                  <a:gd name="f3" fmla="val w"/>
                  <a:gd name="f4" fmla="val h"/>
                  <a:gd name="f5" fmla="val 0"/>
                  <a:gd name="f6" fmla="val 4470359"/>
                  <a:gd name="f7" fmla="val 955633"/>
                  <a:gd name="f8" fmla="val 686651"/>
                  <a:gd name="f9" fmla="val 3783708"/>
                  <a:gd name="f10" fmla="+- 0 0 -90"/>
                  <a:gd name="f11" fmla="*/ f3 1 4470359"/>
                  <a:gd name="f12" fmla="*/ f4 1 955633"/>
                  <a:gd name="f13" fmla="+- f7 0 f5"/>
                  <a:gd name="f14" fmla="+- f6 0 f5"/>
                  <a:gd name="f15" fmla="*/ f10 f0 1"/>
                  <a:gd name="f16" fmla="*/ f14 1 4470359"/>
                  <a:gd name="f17" fmla="*/ f13 1 955633"/>
                  <a:gd name="f18" fmla="*/ 0 f14 1"/>
                  <a:gd name="f19" fmla="*/ 955633 f13 1"/>
                  <a:gd name="f20" fmla="*/ 686651 f14 1"/>
                  <a:gd name="f21" fmla="*/ 0 f13 1"/>
                  <a:gd name="f22" fmla="*/ 3783708 f14 1"/>
                  <a:gd name="f23" fmla="*/ 4470359 f14 1"/>
                  <a:gd name="f24" fmla="*/ f15 1 f2"/>
                  <a:gd name="f25" fmla="*/ f18 1 4470359"/>
                  <a:gd name="f26" fmla="*/ f19 1 955633"/>
                  <a:gd name="f27" fmla="*/ f20 1 4470359"/>
                  <a:gd name="f28" fmla="*/ f21 1 955633"/>
                  <a:gd name="f29" fmla="*/ f22 1 4470359"/>
                  <a:gd name="f30" fmla="*/ f23 1 4470359"/>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4470359" h="955633">
                    <a:moveTo>
                      <a:pt x="f5" y="f7"/>
                    </a:moveTo>
                    <a:lnTo>
                      <a:pt x="f8" y="f5"/>
                    </a:lnTo>
                    <a:lnTo>
                      <a:pt x="f9" y="f5"/>
                    </a:lnTo>
                    <a:lnTo>
                      <a:pt x="f6" y="f7"/>
                    </a:lnTo>
                    <a:lnTo>
                      <a:pt x="f5" y="f7"/>
                    </a:lnTo>
                    <a:close/>
                  </a:path>
                </a:pathLst>
              </a:custGeom>
              <a:solidFill>
                <a:srgbClr val="F19759"/>
              </a:solidFill>
              <a:ln w="12701" cap="flat">
                <a:solidFill>
                  <a:srgbClr val="FFFFFF"/>
                </a:solidFill>
                <a:prstDash val="solid"/>
                <a:miter/>
              </a:ln>
            </p:spPr>
            <p:txBody>
              <a:bodyPr vert="horz" wrap="square" lIns="807716" tIns="25402" rIns="807716" bIns="25402" anchor="ctr" anchorCtr="1" compatLnSpc="1">
                <a:noAutofit/>
              </a:bodyPr>
              <a:lstStyle/>
              <a:p>
                <a:pPr algn="ctr" defTabSz="888997">
                  <a:lnSpc>
                    <a:spcPct val="90000"/>
                  </a:lnSpc>
                  <a:spcAft>
                    <a:spcPts val="800"/>
                  </a:spcAft>
                  <a:defRPr sz="1800" b="0" i="0" u="none" strike="noStrike" kern="0" cap="none" spc="0" baseline="0">
                    <a:solidFill>
                      <a:srgbClr val="000000"/>
                    </a:solidFill>
                    <a:uFillTx/>
                  </a:defRPr>
                </a:pPr>
                <a:endParaRPr lang="en-GB" sz="2000">
                  <a:solidFill>
                    <a:srgbClr val="000000"/>
                  </a:solidFill>
                  <a:effectLst>
                    <a:outerShdw dist="19048" dir="2700000">
                      <a:srgbClr val="000000"/>
                    </a:outerShdw>
                  </a:effectLst>
                </a:endParaRPr>
              </a:p>
            </p:txBody>
          </p:sp>
          <p:sp>
            <p:nvSpPr>
              <p:cNvPr id="10" name="Freeform 8"/>
              <p:cNvSpPr/>
              <p:nvPr/>
            </p:nvSpPr>
            <p:spPr>
              <a:xfrm rot="10799991">
                <a:off x="604692" y="1808829"/>
                <a:ext cx="8178064" cy="1091939"/>
              </a:xfrm>
              <a:custGeom>
                <a:avLst/>
                <a:gdLst>
                  <a:gd name="f0" fmla="val 10800000"/>
                  <a:gd name="f1" fmla="val 5400000"/>
                  <a:gd name="f2" fmla="val 180"/>
                  <a:gd name="f3" fmla="val w"/>
                  <a:gd name="f4" fmla="val h"/>
                  <a:gd name="f5" fmla="val 0"/>
                  <a:gd name="f6" fmla="val 5843657"/>
                  <a:gd name="f7" fmla="val 955633"/>
                  <a:gd name="f8" fmla="val 686651"/>
                  <a:gd name="f9" fmla="val 5157006"/>
                  <a:gd name="f10" fmla="+- 0 0 -90"/>
                  <a:gd name="f11" fmla="*/ f3 1 5843657"/>
                  <a:gd name="f12" fmla="*/ f4 1 955633"/>
                  <a:gd name="f13" fmla="+- f7 0 f5"/>
                  <a:gd name="f14" fmla="+- f6 0 f5"/>
                  <a:gd name="f15" fmla="*/ f10 f0 1"/>
                  <a:gd name="f16" fmla="*/ f14 1 5843657"/>
                  <a:gd name="f17" fmla="*/ f13 1 955633"/>
                  <a:gd name="f18" fmla="*/ 0 f14 1"/>
                  <a:gd name="f19" fmla="*/ 955633 f13 1"/>
                  <a:gd name="f20" fmla="*/ 686651 f14 1"/>
                  <a:gd name="f21" fmla="*/ 0 f13 1"/>
                  <a:gd name="f22" fmla="*/ 5157006 f14 1"/>
                  <a:gd name="f23" fmla="*/ 5843657 f14 1"/>
                  <a:gd name="f24" fmla="*/ f15 1 f2"/>
                  <a:gd name="f25" fmla="*/ f18 1 5843657"/>
                  <a:gd name="f26" fmla="*/ f19 1 955633"/>
                  <a:gd name="f27" fmla="*/ f20 1 5843657"/>
                  <a:gd name="f28" fmla="*/ f21 1 955633"/>
                  <a:gd name="f29" fmla="*/ f22 1 5843657"/>
                  <a:gd name="f30" fmla="*/ f23 1 5843657"/>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5843657" h="955633">
                    <a:moveTo>
                      <a:pt x="f5" y="f7"/>
                    </a:moveTo>
                    <a:lnTo>
                      <a:pt x="f8" y="f5"/>
                    </a:lnTo>
                    <a:lnTo>
                      <a:pt x="f9" y="f5"/>
                    </a:lnTo>
                    <a:lnTo>
                      <a:pt x="f6" y="f7"/>
                    </a:lnTo>
                    <a:lnTo>
                      <a:pt x="f5" y="f7"/>
                    </a:lnTo>
                    <a:close/>
                  </a:path>
                </a:pathLst>
              </a:custGeom>
              <a:solidFill>
                <a:srgbClr val="FF3F3F"/>
              </a:solidFill>
              <a:ln w="12701" cap="flat">
                <a:solidFill>
                  <a:srgbClr val="FFFFFF"/>
                </a:solidFill>
                <a:prstDash val="solid"/>
                <a:miter/>
              </a:ln>
            </p:spPr>
            <p:txBody>
              <a:bodyPr vert="horz" wrap="square" lIns="1058198" tIns="35561" rIns="1058198" bIns="35561" anchor="ctr" anchorCtr="1" compatLnSpc="1">
                <a:noAutofit/>
              </a:bodyPr>
              <a:lstStyle/>
              <a:p>
                <a:pPr algn="ctr" defTabSz="1244598">
                  <a:lnSpc>
                    <a:spcPct val="90000"/>
                  </a:lnSpc>
                  <a:spcAft>
                    <a:spcPts val="1200"/>
                  </a:spcAft>
                  <a:defRPr sz="1800" b="0" i="0" u="none" strike="noStrike" kern="0" cap="none" spc="0" baseline="0">
                    <a:solidFill>
                      <a:srgbClr val="000000"/>
                    </a:solidFill>
                    <a:uFillTx/>
                  </a:defRPr>
                </a:pPr>
                <a:endParaRPr lang="en-GB" sz="2800">
                  <a:solidFill>
                    <a:srgbClr val="FFFFFF"/>
                  </a:solidFill>
                </a:endParaRPr>
              </a:p>
            </p:txBody>
          </p:sp>
        </p:grpSp>
        <p:grpSp>
          <p:nvGrpSpPr>
            <p:cNvPr id="11" name="Group 31"/>
            <p:cNvGrpSpPr/>
            <p:nvPr/>
          </p:nvGrpSpPr>
          <p:grpSpPr>
            <a:xfrm>
              <a:off x="900857" y="1787222"/>
              <a:ext cx="7127885" cy="4735586"/>
              <a:chOff x="900857" y="1787222"/>
              <a:chExt cx="7127885" cy="4735586"/>
            </a:xfrm>
          </p:grpSpPr>
          <p:grpSp>
            <p:nvGrpSpPr>
              <p:cNvPr id="12" name="Group 17"/>
              <p:cNvGrpSpPr/>
              <p:nvPr/>
            </p:nvGrpSpPr>
            <p:grpSpPr>
              <a:xfrm>
                <a:off x="1391588" y="1787222"/>
                <a:ext cx="6637154" cy="4735586"/>
                <a:chOff x="1391588" y="1787222"/>
                <a:chExt cx="6637154" cy="4735586"/>
              </a:xfrm>
            </p:grpSpPr>
            <p:sp>
              <p:nvSpPr>
                <p:cNvPr id="13" name="TextBox 24"/>
                <p:cNvSpPr txBox="1"/>
                <p:nvPr/>
              </p:nvSpPr>
              <p:spPr>
                <a:xfrm>
                  <a:off x="4131268" y="1787222"/>
                  <a:ext cx="1289477" cy="361636"/>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750">
                      <a:solidFill>
                        <a:srgbClr val="000000"/>
                      </a:solidFill>
                      <a:effectLst>
                        <a:outerShdw dist="19048" dir="2700000">
                          <a:srgbClr val="000000"/>
                        </a:outerShdw>
                      </a:effectLst>
                    </a:rPr>
                    <a:t>Safety </a:t>
                  </a:r>
                </a:p>
              </p:txBody>
            </p:sp>
            <p:sp>
              <p:nvSpPr>
                <p:cNvPr id="14" name="TextBox 30"/>
                <p:cNvSpPr txBox="1"/>
                <p:nvPr/>
              </p:nvSpPr>
              <p:spPr>
                <a:xfrm>
                  <a:off x="1391588" y="2077178"/>
                  <a:ext cx="6637154" cy="784829"/>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GB" sz="1500" b="1">
                      <a:solidFill>
                        <a:srgbClr val="000000"/>
                      </a:solidFill>
                    </a:rPr>
                    <a:t>Their main need is to stay ‘safe’ whilst using the network. Safety can be interpreted as personal safety e.g. protected from injury or crime OR perceived safety of the infrastructure e.g. the maintenance of bridges or height or parapets </a:t>
                  </a:r>
                </a:p>
              </p:txBody>
            </p:sp>
            <p:sp>
              <p:nvSpPr>
                <p:cNvPr id="15" name="Rectangle 31"/>
                <p:cNvSpPr/>
                <p:nvPr/>
              </p:nvSpPr>
              <p:spPr>
                <a:xfrm>
                  <a:off x="3499875" y="2836962"/>
                  <a:ext cx="3371712" cy="361636"/>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750">
                      <a:solidFill>
                        <a:srgbClr val="000000"/>
                      </a:solidFill>
                      <a:effectLst>
                        <a:outerShdw dist="19048" dir="2700000">
                          <a:srgbClr val="000000"/>
                        </a:outerShdw>
                      </a:effectLst>
                    </a:rPr>
                    <a:t>Environmental Factors  </a:t>
                  </a:r>
                </a:p>
              </p:txBody>
            </p:sp>
            <p:sp>
              <p:nvSpPr>
                <p:cNvPr id="16" name="Rectangle 32"/>
                <p:cNvSpPr/>
                <p:nvPr/>
              </p:nvSpPr>
              <p:spPr>
                <a:xfrm>
                  <a:off x="4294772" y="3908200"/>
                  <a:ext cx="736101" cy="369335"/>
                </a:xfrm>
                <a:prstGeom prst="rect">
                  <a:avLst/>
                </a:prstGeom>
                <a:noFill/>
                <a:ln cap="flat">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1750">
                      <a:solidFill>
                        <a:srgbClr val="000000"/>
                      </a:solidFill>
                      <a:effectLst>
                        <a:outerShdw dist="19048" dir="2700000">
                          <a:srgbClr val="000000"/>
                        </a:outerShdw>
                      </a:effectLst>
                    </a:rPr>
                    <a:t>Space</a:t>
                  </a:r>
                </a:p>
              </p:txBody>
            </p:sp>
            <p:sp>
              <p:nvSpPr>
                <p:cNvPr id="17" name="Rectangle 33"/>
                <p:cNvSpPr/>
                <p:nvPr/>
              </p:nvSpPr>
              <p:spPr>
                <a:xfrm>
                  <a:off x="4330644" y="5030772"/>
                  <a:ext cx="863184" cy="361636"/>
                </a:xfrm>
                <a:prstGeom prst="rect">
                  <a:avLst/>
                </a:prstGeom>
                <a:noFill/>
                <a:ln cap="flat">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1750">
                      <a:solidFill>
                        <a:srgbClr val="000000"/>
                      </a:solidFill>
                      <a:effectLst>
                        <a:outerShdw dist="19048" dir="2700000">
                          <a:srgbClr val="000000"/>
                        </a:outerShdw>
                      </a:effectLst>
                    </a:rPr>
                    <a:t>Surface</a:t>
                  </a:r>
                </a:p>
              </p:txBody>
            </p:sp>
            <p:sp>
              <p:nvSpPr>
                <p:cNvPr id="18" name="TextBox 34"/>
                <p:cNvSpPr txBox="1"/>
                <p:nvPr/>
              </p:nvSpPr>
              <p:spPr>
                <a:xfrm>
                  <a:off x="2526596" y="3163311"/>
                  <a:ext cx="4272460" cy="738661"/>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GB" sz="1400" b="1">
                      <a:solidFill>
                        <a:srgbClr val="000000"/>
                      </a:solidFill>
                    </a:rPr>
                    <a:t>Then they hope for an enjoyable, relaxing experience, environmental factors such as litter, traffic volume, signage, and lighting can all play a part in providing this  </a:t>
                  </a:r>
                </a:p>
              </p:txBody>
            </p:sp>
            <p:sp>
              <p:nvSpPr>
                <p:cNvPr id="19" name="TextBox 35"/>
                <p:cNvSpPr txBox="1"/>
                <p:nvPr/>
              </p:nvSpPr>
              <p:spPr>
                <a:xfrm>
                  <a:off x="3236847" y="4115257"/>
                  <a:ext cx="3050767" cy="1200332"/>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GB" sz="1200" b="1">
                      <a:solidFill>
                        <a:srgbClr val="000000"/>
                      </a:solidFill>
                    </a:rPr>
                    <a:t>The amount of physical space they have whilst using the SRN is also a factor and is linked to their main priority of personal safety e.g. </a:t>
                  </a:r>
                  <a:r>
                    <a:rPr lang="en-GB" sz="1200" b="1" kern="0">
                      <a:solidFill>
                        <a:srgbClr val="000000"/>
                      </a:solidFill>
                    </a:rPr>
                    <a:t>room to manoeuvre out of a dangerous situation </a:t>
                  </a:r>
                </a:p>
                <a:p>
                  <a:pPr algn="ctr">
                    <a:defRPr sz="1800" b="0" i="0" u="none" strike="noStrike" kern="0" cap="none" spc="0" baseline="0">
                      <a:solidFill>
                        <a:srgbClr val="000000"/>
                      </a:solidFill>
                      <a:uFillTx/>
                    </a:defRPr>
                  </a:pPr>
                  <a:endParaRPr lang="en-GB" sz="1200" b="1">
                    <a:solidFill>
                      <a:srgbClr val="000000"/>
                    </a:solidFill>
                  </a:endParaRPr>
                </a:p>
              </p:txBody>
            </p:sp>
            <p:sp>
              <p:nvSpPr>
                <p:cNvPr id="20" name="TextBox 36"/>
                <p:cNvSpPr txBox="1"/>
                <p:nvPr/>
              </p:nvSpPr>
              <p:spPr>
                <a:xfrm>
                  <a:off x="4113922" y="5299396"/>
                  <a:ext cx="1159605" cy="1223412"/>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GB" sz="1050" b="1">
                      <a:solidFill>
                        <a:srgbClr val="000000"/>
                      </a:solidFill>
                    </a:rPr>
                    <a:t>Lastly they </a:t>
                  </a:r>
                </a:p>
                <a:p>
                  <a:pPr algn="ctr">
                    <a:defRPr sz="1800" b="0" i="0" u="none" strike="noStrike" kern="0" cap="none" spc="0" baseline="0">
                      <a:solidFill>
                        <a:srgbClr val="000000"/>
                      </a:solidFill>
                      <a:uFillTx/>
                    </a:defRPr>
                  </a:pPr>
                  <a:r>
                    <a:rPr lang="en-GB" sz="1050" b="1">
                      <a:solidFill>
                        <a:srgbClr val="000000"/>
                      </a:solidFill>
                    </a:rPr>
                    <a:t>consider issues </a:t>
                  </a:r>
                </a:p>
                <a:p>
                  <a:pPr algn="ctr">
                    <a:defRPr sz="1800" b="0" i="0" u="none" strike="noStrike" kern="0" cap="none" spc="0" baseline="0">
                      <a:solidFill>
                        <a:srgbClr val="000000"/>
                      </a:solidFill>
                      <a:uFillTx/>
                    </a:defRPr>
                  </a:pPr>
                  <a:r>
                    <a:rPr lang="en-GB" sz="1050" b="1">
                      <a:solidFill>
                        <a:srgbClr val="000000"/>
                      </a:solidFill>
                    </a:rPr>
                    <a:t>such as potholes, uneven surfaces , overgrown vegetation</a:t>
                  </a:r>
                </a:p>
                <a:p>
                  <a:pPr algn="ctr">
                    <a:defRPr sz="1800" b="0" i="0" u="none" strike="noStrike" kern="0" cap="none" spc="0" baseline="0">
                      <a:solidFill>
                        <a:srgbClr val="000000"/>
                      </a:solidFill>
                      <a:uFillTx/>
                    </a:defRPr>
                  </a:pPr>
                  <a:r>
                    <a:rPr lang="en-GB" sz="1050" b="1">
                      <a:solidFill>
                        <a:srgbClr val="000000"/>
                      </a:solidFill>
                    </a:rPr>
                    <a:t> etc.  </a:t>
                  </a:r>
                </a:p>
              </p:txBody>
            </p:sp>
          </p:grpSp>
          <p:pic>
            <p:nvPicPr>
              <p:cNvPr id="21" name="Picture 56"/>
              <p:cNvPicPr>
                <a:picLocks noChangeAspect="1"/>
              </p:cNvPicPr>
              <p:nvPr/>
            </p:nvPicPr>
            <p:blipFill>
              <a:blip r:embed="rId3"/>
              <a:stretch>
                <a:fillRect/>
              </a:stretch>
            </p:blipFill>
            <p:spPr>
              <a:xfrm>
                <a:off x="2799033" y="4002603"/>
                <a:ext cx="285201" cy="284058"/>
              </a:xfrm>
              <a:prstGeom prst="rect">
                <a:avLst/>
              </a:prstGeom>
              <a:noFill/>
              <a:ln cap="flat">
                <a:noFill/>
              </a:ln>
            </p:spPr>
          </p:pic>
          <p:pic>
            <p:nvPicPr>
              <p:cNvPr id="22" name="Picture 53"/>
              <p:cNvPicPr>
                <a:picLocks noChangeAspect="1"/>
              </p:cNvPicPr>
              <p:nvPr/>
            </p:nvPicPr>
            <p:blipFill>
              <a:blip r:embed="rId4"/>
              <a:stretch>
                <a:fillRect/>
              </a:stretch>
            </p:blipFill>
            <p:spPr>
              <a:xfrm>
                <a:off x="3687125" y="5114412"/>
                <a:ext cx="284058" cy="284058"/>
              </a:xfrm>
              <a:prstGeom prst="rect">
                <a:avLst/>
              </a:prstGeom>
              <a:noFill/>
              <a:ln cap="flat">
                <a:noFill/>
              </a:ln>
            </p:spPr>
          </p:pic>
          <p:pic>
            <p:nvPicPr>
              <p:cNvPr id="23" name="Picture 59"/>
              <p:cNvPicPr>
                <a:picLocks noChangeAspect="1"/>
              </p:cNvPicPr>
              <p:nvPr/>
            </p:nvPicPr>
            <p:blipFill>
              <a:blip r:embed="rId5"/>
              <a:stretch>
                <a:fillRect/>
              </a:stretch>
            </p:blipFill>
            <p:spPr>
              <a:xfrm>
                <a:off x="4046585" y="5114412"/>
                <a:ext cx="284058" cy="284058"/>
              </a:xfrm>
              <a:prstGeom prst="rect">
                <a:avLst/>
              </a:prstGeom>
              <a:noFill/>
              <a:ln cap="flat">
                <a:noFill/>
              </a:ln>
            </p:spPr>
          </p:pic>
          <p:pic>
            <p:nvPicPr>
              <p:cNvPr id="24" name="Picture 59"/>
              <p:cNvPicPr>
                <a:picLocks noChangeAspect="1"/>
              </p:cNvPicPr>
              <p:nvPr/>
            </p:nvPicPr>
            <p:blipFill>
              <a:blip r:embed="rId5"/>
              <a:stretch>
                <a:fillRect/>
              </a:stretch>
            </p:blipFill>
            <p:spPr>
              <a:xfrm>
                <a:off x="3146660" y="4002603"/>
                <a:ext cx="284058" cy="284058"/>
              </a:xfrm>
              <a:prstGeom prst="rect">
                <a:avLst/>
              </a:prstGeom>
              <a:noFill/>
              <a:ln cap="flat">
                <a:noFill/>
              </a:ln>
            </p:spPr>
          </p:pic>
          <p:grpSp>
            <p:nvGrpSpPr>
              <p:cNvPr id="25" name="Group 26"/>
              <p:cNvGrpSpPr/>
              <p:nvPr/>
            </p:nvGrpSpPr>
            <p:grpSpPr>
              <a:xfrm>
                <a:off x="1854476" y="2925814"/>
                <a:ext cx="953618" cy="288548"/>
                <a:chOff x="1854476" y="2925814"/>
                <a:chExt cx="953618" cy="288548"/>
              </a:xfrm>
            </p:grpSpPr>
            <p:pic>
              <p:nvPicPr>
                <p:cNvPr id="26" name="Picture 56"/>
                <p:cNvPicPr>
                  <a:picLocks noChangeAspect="1"/>
                </p:cNvPicPr>
                <p:nvPr/>
              </p:nvPicPr>
              <p:blipFill>
                <a:blip r:embed="rId3"/>
                <a:stretch>
                  <a:fillRect/>
                </a:stretch>
              </p:blipFill>
              <p:spPr>
                <a:xfrm>
                  <a:off x="1854476" y="2925814"/>
                  <a:ext cx="285201" cy="284058"/>
                </a:xfrm>
                <a:prstGeom prst="rect">
                  <a:avLst/>
                </a:prstGeom>
                <a:noFill/>
                <a:ln cap="flat">
                  <a:noFill/>
                </a:ln>
              </p:spPr>
            </p:pic>
            <p:pic>
              <p:nvPicPr>
                <p:cNvPr id="27" name="Picture 53"/>
                <p:cNvPicPr>
                  <a:picLocks noChangeAspect="1"/>
                </p:cNvPicPr>
                <p:nvPr/>
              </p:nvPicPr>
              <p:blipFill>
                <a:blip r:embed="rId4"/>
                <a:stretch>
                  <a:fillRect/>
                </a:stretch>
              </p:blipFill>
              <p:spPr>
                <a:xfrm>
                  <a:off x="2524036" y="2925814"/>
                  <a:ext cx="284058" cy="284058"/>
                </a:xfrm>
                <a:prstGeom prst="rect">
                  <a:avLst/>
                </a:prstGeom>
                <a:noFill/>
                <a:ln cap="flat">
                  <a:noFill/>
                </a:ln>
              </p:spPr>
            </p:pic>
            <p:pic>
              <p:nvPicPr>
                <p:cNvPr id="28" name="Picture 59"/>
                <p:cNvPicPr>
                  <a:picLocks noChangeAspect="1"/>
                </p:cNvPicPr>
                <p:nvPr/>
              </p:nvPicPr>
              <p:blipFill>
                <a:blip r:embed="rId5"/>
                <a:stretch>
                  <a:fillRect/>
                </a:stretch>
              </p:blipFill>
              <p:spPr>
                <a:xfrm>
                  <a:off x="2192831" y="2930304"/>
                  <a:ext cx="284058" cy="284058"/>
                </a:xfrm>
                <a:prstGeom prst="rect">
                  <a:avLst/>
                </a:prstGeom>
                <a:noFill/>
                <a:ln cap="flat">
                  <a:noFill/>
                </a:ln>
              </p:spPr>
            </p:pic>
          </p:grpSp>
          <p:grpSp>
            <p:nvGrpSpPr>
              <p:cNvPr id="29" name="Group 40"/>
              <p:cNvGrpSpPr/>
              <p:nvPr/>
            </p:nvGrpSpPr>
            <p:grpSpPr>
              <a:xfrm>
                <a:off x="900857" y="1858902"/>
                <a:ext cx="953618" cy="288547"/>
                <a:chOff x="900857" y="1858902"/>
                <a:chExt cx="953618" cy="288547"/>
              </a:xfrm>
            </p:grpSpPr>
            <p:pic>
              <p:nvPicPr>
                <p:cNvPr id="30" name="Picture 56"/>
                <p:cNvPicPr>
                  <a:picLocks noChangeAspect="1"/>
                </p:cNvPicPr>
                <p:nvPr/>
              </p:nvPicPr>
              <p:blipFill>
                <a:blip r:embed="rId3"/>
                <a:stretch>
                  <a:fillRect/>
                </a:stretch>
              </p:blipFill>
              <p:spPr>
                <a:xfrm>
                  <a:off x="900857" y="1858902"/>
                  <a:ext cx="285201" cy="284058"/>
                </a:xfrm>
                <a:prstGeom prst="rect">
                  <a:avLst/>
                </a:prstGeom>
                <a:noFill/>
                <a:ln cap="flat">
                  <a:noFill/>
                </a:ln>
              </p:spPr>
            </p:pic>
            <p:pic>
              <p:nvPicPr>
                <p:cNvPr id="31" name="Picture 53"/>
                <p:cNvPicPr>
                  <a:picLocks noChangeAspect="1"/>
                </p:cNvPicPr>
                <p:nvPr/>
              </p:nvPicPr>
              <p:blipFill>
                <a:blip r:embed="rId4"/>
                <a:stretch>
                  <a:fillRect/>
                </a:stretch>
              </p:blipFill>
              <p:spPr>
                <a:xfrm>
                  <a:off x="1570417" y="1858902"/>
                  <a:ext cx="284058" cy="284058"/>
                </a:xfrm>
                <a:prstGeom prst="rect">
                  <a:avLst/>
                </a:prstGeom>
                <a:noFill/>
                <a:ln cap="flat">
                  <a:noFill/>
                </a:ln>
              </p:spPr>
            </p:pic>
            <p:pic>
              <p:nvPicPr>
                <p:cNvPr id="32" name="Picture 59"/>
                <p:cNvPicPr>
                  <a:picLocks noChangeAspect="1"/>
                </p:cNvPicPr>
                <p:nvPr/>
              </p:nvPicPr>
              <p:blipFill>
                <a:blip r:embed="rId5"/>
                <a:stretch>
                  <a:fillRect/>
                </a:stretch>
              </p:blipFill>
              <p:spPr>
                <a:xfrm>
                  <a:off x="1239213" y="1863391"/>
                  <a:ext cx="284058" cy="284058"/>
                </a:xfrm>
                <a:prstGeom prst="rect">
                  <a:avLst/>
                </a:prstGeom>
                <a:noFill/>
                <a:ln cap="flat">
                  <a:noFill/>
                </a:ln>
              </p:spPr>
            </p:pic>
          </p:grpSp>
        </p:grpSp>
      </p:grpSp>
      <p:sp>
        <p:nvSpPr>
          <p:cNvPr id="33" name="TextBox 62"/>
          <p:cNvSpPr txBox="1"/>
          <p:nvPr/>
        </p:nvSpPr>
        <p:spPr>
          <a:xfrm>
            <a:off x="8481233" y="2056915"/>
            <a:ext cx="1554626" cy="52321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400" b="1">
                <a:solidFill>
                  <a:srgbClr val="FF0000"/>
                </a:solidFill>
              </a:rPr>
              <a:t>= An adequate experience </a:t>
            </a:r>
          </a:p>
        </p:txBody>
      </p:sp>
      <p:sp>
        <p:nvSpPr>
          <p:cNvPr id="34" name="TextBox 63"/>
          <p:cNvSpPr txBox="1"/>
          <p:nvPr/>
        </p:nvSpPr>
        <p:spPr>
          <a:xfrm>
            <a:off x="7574679" y="3241154"/>
            <a:ext cx="1944700" cy="30777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400" b="1">
                <a:solidFill>
                  <a:srgbClr val="ED7D31"/>
                </a:solidFill>
              </a:rPr>
              <a:t>= A good experience </a:t>
            </a:r>
          </a:p>
        </p:txBody>
      </p:sp>
      <p:sp>
        <p:nvSpPr>
          <p:cNvPr id="35" name="TextBox 64"/>
          <p:cNvSpPr txBox="1"/>
          <p:nvPr/>
        </p:nvSpPr>
        <p:spPr>
          <a:xfrm>
            <a:off x="6648840" y="4404061"/>
            <a:ext cx="2331527" cy="30777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400" b="1">
                <a:solidFill>
                  <a:srgbClr val="92D050"/>
                </a:solidFill>
              </a:rPr>
              <a:t>= A very good experience </a:t>
            </a:r>
          </a:p>
        </p:txBody>
      </p:sp>
      <p:sp>
        <p:nvSpPr>
          <p:cNvPr id="36" name="TextBox 65"/>
          <p:cNvSpPr txBox="1"/>
          <p:nvPr/>
        </p:nvSpPr>
        <p:spPr>
          <a:xfrm>
            <a:off x="5483071" y="5654238"/>
            <a:ext cx="2331527" cy="30777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400" b="1">
                <a:solidFill>
                  <a:srgbClr val="129EC8"/>
                </a:solidFill>
              </a:rPr>
              <a:t>= An ideal experience </a:t>
            </a:r>
          </a:p>
        </p:txBody>
      </p:sp>
      <p:sp>
        <p:nvSpPr>
          <p:cNvPr id="37" name="TextBox 66"/>
          <p:cNvSpPr txBox="1"/>
          <p:nvPr/>
        </p:nvSpPr>
        <p:spPr>
          <a:xfrm>
            <a:off x="8317565" y="2568037"/>
            <a:ext cx="1434163" cy="64633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600" b="1">
                <a:solidFill>
                  <a:srgbClr val="3B3838"/>
                </a:solidFill>
              </a:rPr>
              <a:t>+</a:t>
            </a:r>
          </a:p>
        </p:txBody>
      </p:sp>
      <p:sp>
        <p:nvSpPr>
          <p:cNvPr id="38" name="TextBox 67"/>
          <p:cNvSpPr txBox="1"/>
          <p:nvPr/>
        </p:nvSpPr>
        <p:spPr>
          <a:xfrm>
            <a:off x="7457416" y="3684812"/>
            <a:ext cx="1434163" cy="64633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600" b="1">
                <a:solidFill>
                  <a:srgbClr val="3B3838"/>
                </a:solidFill>
              </a:rPr>
              <a:t>+</a:t>
            </a:r>
          </a:p>
        </p:txBody>
      </p:sp>
      <p:sp>
        <p:nvSpPr>
          <p:cNvPr id="39" name="TextBox 68"/>
          <p:cNvSpPr txBox="1"/>
          <p:nvPr/>
        </p:nvSpPr>
        <p:spPr>
          <a:xfrm>
            <a:off x="6398998" y="4966188"/>
            <a:ext cx="1434163" cy="64633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600" b="1">
                <a:solidFill>
                  <a:srgbClr val="3B3838"/>
                </a:solidFill>
              </a:rPr>
              <a:t>+</a:t>
            </a:r>
          </a:p>
        </p:txBody>
      </p:sp>
      <p:sp>
        <p:nvSpPr>
          <p:cNvPr id="40"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7</a:t>
            </a:r>
          </a:p>
        </p:txBody>
      </p:sp>
    </p:spTree>
    <p:extLst>
      <p:ext uri="{BB962C8B-B14F-4D97-AF65-F5344CB8AC3E}">
        <p14:creationId xmlns:p14="http://schemas.microsoft.com/office/powerpoint/2010/main" val="583672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Roundabout</a:t>
            </a:r>
            <a:r>
              <a:rPr lang="en-GB" dirty="0">
                <a:solidFill>
                  <a:srgbClr val="0D0D0D"/>
                </a:solidFill>
              </a:rPr>
              <a:t> – </a:t>
            </a:r>
            <a:r>
              <a:rPr lang="en-GB" dirty="0"/>
              <a:t>Point 2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A35549AA-77EE-4A3F-A506-A609051366C2}"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70</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499774" y="1337940"/>
            <a:ext cx="5237509" cy="53245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 Cyclists</a:t>
            </a:r>
          </a:p>
          <a:p>
            <a:pPr marL="342900" indent="-342900" defTabSz="457200">
              <a:buSzPct val="100000"/>
              <a:buFont typeface="Arial" pitchFamily="34"/>
              <a:buChar char="•"/>
              <a:defRPr sz="1800" b="0" i="0" u="none" strike="noStrike" kern="0" cap="none" spc="0" baseline="0">
                <a:solidFill>
                  <a:srgbClr val="000000"/>
                </a:solidFill>
                <a:uFillTx/>
              </a:defRPr>
            </a:pPr>
            <a:r>
              <a:rPr lang="en-GB" sz="1500" b="1" kern="0">
                <a:solidFill>
                  <a:srgbClr val="2F2824"/>
                </a:solidFill>
                <a:latin typeface="Calibri Light"/>
                <a:ea typeface="ＭＳ Ｐゴシック"/>
                <a:cs typeface="ＭＳ Ｐゴシック"/>
              </a:rPr>
              <a:t>No cycle path</a:t>
            </a:r>
            <a:r>
              <a:rPr lang="en-GB" sz="1500" kern="0">
                <a:solidFill>
                  <a:srgbClr val="2F2824"/>
                </a:solidFill>
                <a:latin typeface="Calibri Light"/>
                <a:ea typeface="ＭＳ Ｐゴシック"/>
                <a:cs typeface="ＭＳ Ｐゴシック"/>
              </a:rPr>
              <a:t> </a:t>
            </a:r>
            <a:r>
              <a:rPr lang="en-GB" sz="1500" b="1" kern="0">
                <a:solidFill>
                  <a:srgbClr val="2F2824"/>
                </a:solidFill>
                <a:latin typeface="Calibri Light"/>
                <a:ea typeface="ＭＳ Ｐゴシック"/>
                <a:cs typeface="ＭＳ Ｐゴシック"/>
              </a:rPr>
              <a:t>on the road approaching the roundabout </a:t>
            </a:r>
            <a:r>
              <a:rPr lang="en-GB" sz="1500" kern="0">
                <a:solidFill>
                  <a:srgbClr val="2F2824"/>
                </a:solidFill>
                <a:latin typeface="Calibri Light"/>
                <a:ea typeface="ＭＳ Ｐゴシック"/>
                <a:cs typeface="ＭＳ Ｐゴシック"/>
              </a:rPr>
              <a:t>so cyclists are required to ride on the A5 road. They feel unsafe when the road gets narrower, as they can get pushed up on the curb by motorists</a:t>
            </a:r>
          </a:p>
          <a:p>
            <a:pPr marL="342900" indent="-342900" defTabSz="457200">
              <a:buSzPct val="100000"/>
              <a:buFont typeface="Arial" pitchFamily="34"/>
              <a:buChar char="•"/>
              <a:defRPr sz="1800" b="0" i="0" u="none" strike="noStrike" kern="0" cap="none" spc="0" baseline="0">
                <a:solidFill>
                  <a:srgbClr val="000000"/>
                </a:solidFill>
                <a:uFillTx/>
              </a:defRPr>
            </a:pPr>
            <a:endParaRPr lang="en-GB" sz="15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500" kern="0">
                <a:solidFill>
                  <a:srgbClr val="000000"/>
                </a:solidFill>
                <a:latin typeface="Calibri Light"/>
              </a:rPr>
              <a:t>The road before/ after roundabout goes from 1 to 2 lanes so motorists can slow down suddenly -cyclists worry they can be hit</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5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500" kern="0">
                <a:solidFill>
                  <a:srgbClr val="000000"/>
                </a:solidFill>
                <a:latin typeface="Calibri Light"/>
              </a:rPr>
              <a:t>Traffic goes very fast on A5 which is daunting for cyclists. Railings/ barriers recommended to separate traffic from cyclists </a:t>
            </a:r>
            <a:endParaRPr lang="en-GB" sz="1500" b="1"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US" sz="15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500" kern="0">
                <a:solidFill>
                  <a:srgbClr val="000000"/>
                </a:solidFill>
                <a:latin typeface="Calibri Light"/>
              </a:rPr>
              <a:t>Lots of congestion from large freight lorries who travel at very fast speeds on A5 and won’t pay for the M6 Toll road. Incentives recommended to convince lorries to use toll road instead</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5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500" kern="0">
                <a:solidFill>
                  <a:srgbClr val="2F2824"/>
                </a:solidFill>
                <a:latin typeface="Calibri Light"/>
                <a:ea typeface="ＭＳ Ｐゴシック"/>
                <a:cs typeface="ＭＳ Ｐゴシック"/>
              </a:rPr>
              <a:t>Lack of signage for motorist indicating cyclists don’t </a:t>
            </a:r>
            <a:r>
              <a:rPr lang="en-GB" sz="1500" kern="0">
                <a:solidFill>
                  <a:srgbClr val="000000"/>
                </a:solidFill>
                <a:latin typeface="Calibri Light"/>
                <a:ea typeface="ＭＳ Ｐゴシック"/>
                <a:cs typeface="ＭＳ Ｐゴシック"/>
              </a:rPr>
              <a:t>have a dedicated cycle lane and have to use the road</a:t>
            </a:r>
            <a:endParaRPr lang="en-US" sz="1500"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GB" sz="2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5737283" y="4739463"/>
            <a:ext cx="3659740" cy="1927738"/>
            <a:chOff x="5737283" y="4739463"/>
            <a:chExt cx="3659740" cy="1927738"/>
          </a:xfrm>
        </p:grpSpPr>
        <p:sp>
          <p:nvSpPr>
            <p:cNvPr id="8" name="TextBox 12"/>
            <p:cNvSpPr txBox="1"/>
            <p:nvPr/>
          </p:nvSpPr>
          <p:spPr>
            <a:xfrm>
              <a:off x="5802087" y="4739463"/>
              <a:ext cx="3494315" cy="1477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On the A5 it is very busy and there isn’t a cycle path. The biggest problem is that cars and lorries race along here. If a lorry swerved off the road I wouldn’t stand a chance</a:t>
              </a:r>
            </a:p>
          </p:txBody>
        </p:sp>
        <p:sp>
          <p:nvSpPr>
            <p:cNvPr id="9" name="TextBox 13"/>
            <p:cNvSpPr txBox="1"/>
            <p:nvPr/>
          </p:nvSpPr>
          <p:spPr>
            <a:xfrm>
              <a:off x="5802087" y="6267087"/>
              <a:ext cx="3594936"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CYCLIST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5737283" y="4856835"/>
              <a:ext cx="0" cy="1263655"/>
            </a:xfrm>
            <a:prstGeom prst="straightConnector1">
              <a:avLst/>
            </a:prstGeom>
            <a:noFill/>
            <a:ln w="44448" cap="flat">
              <a:solidFill>
                <a:srgbClr val="E33C30"/>
              </a:solidFill>
              <a:prstDash val="solid"/>
              <a:miter/>
            </a:ln>
          </p:spPr>
        </p:cxnSp>
      </p:grpSp>
      <p:pic>
        <p:nvPicPr>
          <p:cNvPr id="11" name="Picture 11"/>
          <p:cNvPicPr>
            <a:picLocks noChangeAspect="1"/>
          </p:cNvPicPr>
          <p:nvPr/>
        </p:nvPicPr>
        <p:blipFill>
          <a:blip r:embed="rId2"/>
          <a:srcRect l="8884" t="14190" r="20457" b="9874"/>
          <a:stretch>
            <a:fillRect/>
          </a:stretch>
        </p:blipFill>
        <p:spPr>
          <a:xfrm>
            <a:off x="5752069" y="380774"/>
            <a:ext cx="2941323" cy="1890915"/>
          </a:xfrm>
          <a:prstGeom prst="rect">
            <a:avLst/>
          </a:prstGeom>
          <a:noFill/>
          <a:ln cap="flat">
            <a:noFill/>
          </a:ln>
          <a:effectLst>
            <a:outerShdw dist="139699" dir="2700000" algn="tl">
              <a:srgbClr val="333333">
                <a:alpha val="65000"/>
              </a:srgbClr>
            </a:outerShdw>
          </a:effectLst>
        </p:spPr>
      </p:pic>
      <p:pic>
        <p:nvPicPr>
          <p:cNvPr id="12" name="Picture 12"/>
          <p:cNvPicPr>
            <a:picLocks noChangeAspect="1"/>
          </p:cNvPicPr>
          <p:nvPr/>
        </p:nvPicPr>
        <p:blipFill>
          <a:blip r:embed="rId3"/>
          <a:srcRect l="13739" t="4195" r="7585" b="11568"/>
          <a:stretch>
            <a:fillRect/>
          </a:stretch>
        </p:blipFill>
        <p:spPr>
          <a:xfrm>
            <a:off x="6887608" y="2577364"/>
            <a:ext cx="2539462" cy="1980114"/>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1645807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kern="0" dirty="0">
                <a:solidFill>
                  <a:srgbClr val="000000"/>
                </a:solidFill>
                <a:latin typeface="Georgia" pitchFamily="18"/>
              </a:rPr>
              <a:t>A5 Roundabout</a:t>
            </a:r>
            <a:r>
              <a:rPr lang="en-GB" dirty="0">
                <a:solidFill>
                  <a:srgbClr val="0D0D0D"/>
                </a:solidFill>
              </a:rPr>
              <a:t> – </a:t>
            </a:r>
            <a:r>
              <a:rPr lang="en-GB" dirty="0"/>
              <a:t>Point 3 </a:t>
            </a:r>
          </a:p>
        </p:txBody>
      </p:sp>
      <p:sp>
        <p:nvSpPr>
          <p:cNvPr id="3"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defTabSz="457200">
              <a:defRPr sz="1800" b="0" i="0" u="none" strike="noStrike" kern="0" cap="none" spc="0" baseline="0">
                <a:solidFill>
                  <a:srgbClr val="000000"/>
                </a:solidFill>
                <a:uFillTx/>
              </a:defRPr>
            </a:pPr>
            <a:r>
              <a:rPr lang="en-US" sz="1000" kern="0">
                <a:solidFill>
                  <a:srgbClr val="2F2824"/>
                </a:solidFill>
                <a:latin typeface="Calibri Light"/>
                <a:ea typeface="ＭＳ Ｐゴシック"/>
                <a:cs typeface="ＭＳ Ｐゴシック"/>
              </a:rPr>
              <a:t> </a:t>
            </a:r>
            <a:fld id="{9CE28179-7441-4493-807B-6FAC5C0CC3EA}" type="slidenum">
              <a:rPr lang="en-US" sz="1000" kern="0" smtClean="0">
                <a:solidFill>
                  <a:srgbClr val="2F2824"/>
                </a:solidFill>
                <a:latin typeface="Calibri Light"/>
                <a:ea typeface="ＭＳ Ｐゴシック"/>
                <a:cs typeface="ＭＳ Ｐゴシック"/>
              </a:rPr>
              <a:pPr defTabSz="457200">
                <a:defRPr sz="1800" b="0" i="0" u="none" strike="noStrike" kern="0" cap="none" spc="0" baseline="0">
                  <a:solidFill>
                    <a:srgbClr val="000000"/>
                  </a:solidFill>
                  <a:uFillTx/>
                </a:defRPr>
              </a:pPr>
              <a:t>71</a:t>
            </a:fld>
            <a:endParaRPr lang="en-US" sz="1000" kern="0">
              <a:solidFill>
                <a:srgbClr val="2F2824"/>
              </a:solidFill>
              <a:latin typeface="Calibri Light"/>
              <a:ea typeface="ＭＳ Ｐゴシック"/>
              <a:cs typeface="ＭＳ Ｐゴシック"/>
            </a:endParaRPr>
          </a:p>
        </p:txBody>
      </p:sp>
      <p:sp>
        <p:nvSpPr>
          <p:cNvPr id="4" name="TextBox 4"/>
          <p:cNvSpPr txBox="1"/>
          <p:nvPr/>
        </p:nvSpPr>
        <p:spPr>
          <a:xfrm>
            <a:off x="514560" y="1718532"/>
            <a:ext cx="3703320" cy="4493535"/>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600" b="1" kern="0">
                <a:solidFill>
                  <a:srgbClr val="FF0000"/>
                </a:solidFill>
                <a:latin typeface="Calibri Light"/>
                <a:ea typeface="ＭＳ Ｐゴシック"/>
                <a:cs typeface="ＭＳ Ｐゴシック"/>
              </a:rPr>
              <a:t>Pedestrians</a:t>
            </a:r>
            <a:r>
              <a:rPr lang="en-GB" sz="1600" kern="0">
                <a:solidFill>
                  <a:srgbClr val="2F2824"/>
                </a:solidFill>
                <a:latin typeface="Calibri Light"/>
                <a:ea typeface="ＭＳ Ｐゴシック"/>
                <a:cs typeface="ＭＳ Ｐゴシック"/>
              </a:rPr>
              <a:t> </a:t>
            </a:r>
          </a:p>
          <a:p>
            <a:pPr marL="285750" indent="-285750" defTabSz="457200">
              <a:buSzPct val="100000"/>
              <a:buFont typeface="Arial" pitchFamily="34"/>
              <a:buChar char="•"/>
              <a:defRPr sz="1800" b="0" i="0" u="none" strike="noStrike" kern="0" cap="none" spc="0" baseline="0">
                <a:solidFill>
                  <a:srgbClr val="000000"/>
                </a:solidFill>
                <a:uFillTx/>
              </a:defRPr>
            </a:pPr>
            <a:r>
              <a:rPr lang="en-US" sz="1600" b="1" kern="0">
                <a:solidFill>
                  <a:srgbClr val="000000"/>
                </a:solidFill>
                <a:latin typeface="Calibri Light"/>
              </a:rPr>
              <a:t>Lack of pedestrian crossing at the roundabout means it’s dangerous to cross safely</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Traffic goes fast here so it feels scary walking on the footpath approaching the roundabout. There are lots of lorries and wind so pedestrians worry about not being seen and being hit</a:t>
            </a: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US" sz="1600" kern="0">
                <a:solidFill>
                  <a:srgbClr val="000000"/>
                </a:solidFill>
                <a:latin typeface="Calibri Light"/>
              </a:rPr>
              <a:t>Railings/ barriers recommended to separate traffic from pedestrians </a:t>
            </a:r>
            <a:endParaRPr lang="en-GB" sz="1600" b="1" kern="0">
              <a:solidFill>
                <a:srgbClr val="2F2824"/>
              </a:solidFill>
              <a:latin typeface="Calibri Light"/>
              <a:ea typeface="ＭＳ Ｐゴシック"/>
              <a:cs typeface="ＭＳ Ｐゴシック"/>
            </a:endParaRPr>
          </a:p>
          <a:p>
            <a:pPr defTabSz="457200">
              <a:defRPr sz="1800" b="0" i="0" u="none" strike="noStrike" kern="0" cap="none" spc="0" baseline="0">
                <a:solidFill>
                  <a:srgbClr val="000000"/>
                </a:solidFill>
                <a:uFillTx/>
              </a:defRPr>
            </a:pPr>
            <a:endParaRPr lang="en-US" sz="1600" kern="0">
              <a:solidFill>
                <a:srgbClr val="000000"/>
              </a:solidFill>
              <a:latin typeface="Calibri Light"/>
            </a:endParaRPr>
          </a:p>
          <a:p>
            <a:pPr marL="342900" indent="-342900" defTabSz="457200">
              <a:buSzPct val="100000"/>
              <a:buFont typeface="Arial" pitchFamily="34"/>
              <a:buChar char="•"/>
              <a:defRPr sz="1800" b="0" i="0" u="none" strike="noStrike" kern="0" cap="none" spc="0" baseline="0">
                <a:solidFill>
                  <a:srgbClr val="000000"/>
                </a:solidFill>
                <a:uFillTx/>
              </a:defRPr>
            </a:pPr>
            <a:r>
              <a:rPr lang="en-GB" sz="1600" kern="0">
                <a:solidFill>
                  <a:srgbClr val="2F2824"/>
                </a:solidFill>
                <a:latin typeface="Calibri Light"/>
                <a:ea typeface="ＭＳ Ｐゴシック"/>
                <a:cs typeface="ＭＳ Ｐゴシック"/>
              </a:rPr>
              <a:t>Lack of signage for motorist indicating pedestrians are using the area</a:t>
            </a:r>
            <a:endParaRPr lang="en-US" sz="1600" kern="0">
              <a:solidFill>
                <a:srgbClr val="2F2824"/>
              </a:solidFill>
              <a:latin typeface="Calibri Light"/>
              <a:ea typeface="ＭＳ Ｐゴシック"/>
              <a:cs typeface="ＭＳ Ｐゴシック"/>
            </a:endParaRPr>
          </a:p>
          <a:p>
            <a:pPr marL="342900" indent="-342900" defTabSz="457200">
              <a:buSzPct val="100000"/>
              <a:buFont typeface="Arial" pitchFamily="34"/>
              <a:buChar char="•"/>
              <a:defRPr sz="1800" b="0" i="0" u="none" strike="noStrike" kern="0" cap="none" spc="0" baseline="0">
                <a:solidFill>
                  <a:srgbClr val="000000"/>
                </a:solidFill>
                <a:uFillTx/>
              </a:defRPr>
            </a:pPr>
            <a:endParaRPr lang="en-US" sz="1600" kern="0">
              <a:solidFill>
                <a:srgbClr val="000000"/>
              </a:solidFill>
              <a:latin typeface="Calibri Light"/>
            </a:endParaRPr>
          </a:p>
          <a:p>
            <a:pPr defTabSz="457200">
              <a:defRPr sz="1800" b="0" i="0" u="none" strike="noStrike" kern="0" cap="none" spc="0" baseline="0">
                <a:solidFill>
                  <a:srgbClr val="000000"/>
                </a:solidFill>
                <a:uFillTx/>
              </a:defRPr>
            </a:pPr>
            <a:endParaRPr lang="en-GB" sz="1400" kern="0">
              <a:solidFill>
                <a:srgbClr val="2F2824"/>
              </a:solidFill>
              <a:latin typeface="Calibri Light"/>
              <a:ea typeface="ＭＳ Ｐゴシック"/>
              <a:cs typeface="ＭＳ Ｐゴシック"/>
            </a:endParaRPr>
          </a:p>
        </p:txBody>
      </p:sp>
      <p:sp>
        <p:nvSpPr>
          <p:cNvPr id="5" name="TextBox 10"/>
          <p:cNvSpPr txBox="1"/>
          <p:nvPr/>
        </p:nvSpPr>
        <p:spPr>
          <a:xfrm>
            <a:off x="8291175" y="50237"/>
            <a:ext cx="1397367" cy="215441"/>
          </a:xfrm>
          <a:prstGeom prst="rect">
            <a:avLst/>
          </a:prstGeom>
          <a:noFill/>
          <a:ln cap="flat">
            <a:noFill/>
          </a:ln>
        </p:spPr>
        <p:txBody>
          <a:bodyPr vert="horz" wrap="none" lIns="0" tIns="0" rIns="0" bIns="0" anchor="t" anchorCtr="0" compatLnSpc="1">
            <a:spAutoFit/>
          </a:bodyPr>
          <a:lstStyle/>
          <a:p>
            <a:pPr defTabSz="457200">
              <a:defRPr sz="1800" b="0" i="0" u="none" strike="noStrike" kern="0" cap="none" spc="0" baseline="0">
                <a:solidFill>
                  <a:srgbClr val="000000"/>
                </a:solidFill>
                <a:uFillTx/>
              </a:defRPr>
            </a:pPr>
            <a:r>
              <a:rPr lang="en-GB" sz="1400" kern="0">
                <a:solidFill>
                  <a:srgbClr val="333A3E"/>
                </a:solidFill>
                <a:latin typeface="Calibri Light"/>
                <a:ea typeface="ＭＳ Ｐゴシック"/>
                <a:cs typeface="ＭＳ Ｐゴシック"/>
              </a:rPr>
              <a:t>Area 9: sub area A5</a:t>
            </a:r>
          </a:p>
        </p:txBody>
      </p:sp>
      <p:grpSp>
        <p:nvGrpSpPr>
          <p:cNvPr id="7" name="Group 11"/>
          <p:cNvGrpSpPr/>
          <p:nvPr/>
        </p:nvGrpSpPr>
        <p:grpSpPr>
          <a:xfrm>
            <a:off x="4429518" y="4852108"/>
            <a:ext cx="4560331" cy="1810365"/>
            <a:chOff x="4429518" y="4852108"/>
            <a:chExt cx="4560331" cy="1810365"/>
          </a:xfrm>
        </p:grpSpPr>
        <p:sp>
          <p:nvSpPr>
            <p:cNvPr id="8" name="TextBox 12"/>
            <p:cNvSpPr txBox="1"/>
            <p:nvPr/>
          </p:nvSpPr>
          <p:spPr>
            <a:xfrm>
              <a:off x="4498207" y="5011734"/>
              <a:ext cx="4491642" cy="1200332"/>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US" kern="0">
                  <a:solidFill>
                    <a:srgbClr val="E33C30"/>
                  </a:solidFill>
                  <a:latin typeface="Garamond"/>
                  <a:ea typeface="ＭＳ Ｐゴシック"/>
                  <a:cs typeface="ＭＳ Ｐゴシック"/>
                </a:rPr>
                <a:t>Some sort of railings along here to keep the traffic away from the pedestrians is needed, because if anything happens to somebody walking along there… well it’s very dangerous!</a:t>
              </a:r>
            </a:p>
          </p:txBody>
        </p:sp>
        <p:sp>
          <p:nvSpPr>
            <p:cNvPr id="9" name="TextBox 13"/>
            <p:cNvSpPr txBox="1"/>
            <p:nvPr/>
          </p:nvSpPr>
          <p:spPr>
            <a:xfrm>
              <a:off x="4498207" y="6262359"/>
              <a:ext cx="3810890" cy="400114"/>
            </a:xfrm>
            <a:prstGeom prst="rect">
              <a:avLst/>
            </a:prstGeom>
            <a:noFill/>
            <a:ln cap="flat">
              <a:noFill/>
            </a:ln>
          </p:spPr>
          <p:txBody>
            <a:bodyPr vert="horz" wrap="square" lIns="91440" tIns="45720" rIns="91440" bIns="45720" anchor="b" anchorCtr="0" compatLnSpc="1">
              <a:spAutoFit/>
            </a:bodyPr>
            <a:lstStyle/>
            <a:p>
              <a:pPr defTabSz="457200">
                <a:defRPr sz="1800" b="0" i="0" u="none" strike="noStrike" kern="0" cap="none" spc="0" baseline="0">
                  <a:solidFill>
                    <a:srgbClr val="000000"/>
                  </a:solidFill>
                  <a:uFillTx/>
                </a:defRPr>
              </a:pPr>
              <a:r>
                <a:rPr lang="en-GB" sz="1000" kern="0">
                  <a:solidFill>
                    <a:srgbClr val="2F2824"/>
                  </a:solidFill>
                  <a:latin typeface="Calibri Light"/>
                  <a:ea typeface="ＭＳ Ｐゴシック"/>
                  <a:cs typeface="Open Sans Light"/>
                </a:rPr>
                <a:t>PEDESTRIAN </a:t>
              </a:r>
            </a:p>
            <a:p>
              <a:pPr defTabSz="457200">
                <a:defRPr sz="1800" b="0" i="0" u="none" strike="noStrike" kern="0" cap="none" spc="0" baseline="0">
                  <a:solidFill>
                    <a:srgbClr val="000000"/>
                  </a:solidFill>
                  <a:uFillTx/>
                </a:defRPr>
              </a:pPr>
              <a:endParaRPr lang="en-US" sz="1000" kern="0">
                <a:solidFill>
                  <a:srgbClr val="2F2824"/>
                </a:solidFill>
                <a:latin typeface="Calibri Light"/>
                <a:ea typeface="ＭＳ Ｐゴシック"/>
                <a:cs typeface="ＭＳ Ｐゴシック"/>
              </a:endParaRPr>
            </a:p>
          </p:txBody>
        </p:sp>
        <p:cxnSp>
          <p:nvCxnSpPr>
            <p:cNvPr id="10" name="Straight Connector 9"/>
            <p:cNvCxnSpPr/>
            <p:nvPr/>
          </p:nvCxnSpPr>
          <p:spPr>
            <a:xfrm>
              <a:off x="4429518" y="4852108"/>
              <a:ext cx="0" cy="1263655"/>
            </a:xfrm>
            <a:prstGeom prst="straightConnector1">
              <a:avLst/>
            </a:prstGeom>
            <a:noFill/>
            <a:ln w="44448" cap="flat">
              <a:solidFill>
                <a:srgbClr val="E33C30"/>
              </a:solidFill>
              <a:prstDash val="solid"/>
              <a:miter/>
            </a:ln>
          </p:spPr>
        </p:cxnSp>
      </p:grpSp>
      <p:pic>
        <p:nvPicPr>
          <p:cNvPr id="11" name="Picture 11"/>
          <p:cNvPicPr>
            <a:picLocks noChangeAspect="1"/>
          </p:cNvPicPr>
          <p:nvPr/>
        </p:nvPicPr>
        <p:blipFill>
          <a:blip r:embed="rId2"/>
          <a:srcRect l="10412" t="8455" r="6833"/>
          <a:stretch>
            <a:fillRect/>
          </a:stretch>
        </p:blipFill>
        <p:spPr>
          <a:xfrm>
            <a:off x="4236716" y="388748"/>
            <a:ext cx="3154744" cy="2033159"/>
          </a:xfrm>
          <a:prstGeom prst="rect">
            <a:avLst/>
          </a:prstGeom>
          <a:noFill/>
          <a:ln cap="flat">
            <a:noFill/>
          </a:ln>
          <a:effectLst>
            <a:outerShdw dist="139699" dir="2700000" algn="tl">
              <a:srgbClr val="333333">
                <a:alpha val="65000"/>
              </a:srgbClr>
            </a:outerShdw>
          </a:effectLst>
        </p:spPr>
      </p:pic>
      <p:pic>
        <p:nvPicPr>
          <p:cNvPr id="12" name="Picture 12"/>
          <p:cNvPicPr>
            <a:picLocks noChangeAspect="1"/>
          </p:cNvPicPr>
          <p:nvPr/>
        </p:nvPicPr>
        <p:blipFill>
          <a:blip r:embed="rId3"/>
          <a:srcRect l="10883" t="26422" r="3417" b="5176"/>
          <a:stretch>
            <a:fillRect/>
          </a:stretch>
        </p:blipFill>
        <p:spPr>
          <a:xfrm>
            <a:off x="6237168" y="2547765"/>
            <a:ext cx="3128208" cy="2098310"/>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5997021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243">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498625" y="6393612"/>
            <a:ext cx="3988274" cy="425753"/>
          </a:xfrm>
        </p:spPr>
        <p:txBody>
          <a:bodyPr/>
          <a:lstStyle/>
          <a:p>
            <a:endParaRPr lang="en-GB"/>
          </a:p>
        </p:txBody>
      </p:sp>
      <p:sp>
        <p:nvSpPr>
          <p:cNvPr id="3" name="Title 2"/>
          <p:cNvSpPr txBox="1">
            <a:spLocks noGrp="1"/>
          </p:cNvSpPr>
          <p:nvPr>
            <p:ph type="title"/>
          </p:nvPr>
        </p:nvSpPr>
        <p:spPr>
          <a:xfrm>
            <a:off x="523978" y="1398565"/>
            <a:ext cx="4134651" cy="954103"/>
          </a:xfrm>
        </p:spPr>
        <p:txBody>
          <a:bodyPr/>
          <a:lstStyle/>
          <a:p>
            <a:pPr lvl="0"/>
            <a:r>
              <a:rPr lang="en-GB" dirty="0"/>
              <a:t>West Midlands (Area 9)</a:t>
            </a:r>
          </a:p>
        </p:txBody>
      </p:sp>
      <p:sp>
        <p:nvSpPr>
          <p:cNvPr id="4" name="Text Placeholder 3"/>
          <p:cNvSpPr txBox="1">
            <a:spLocks noGrp="1"/>
          </p:cNvSpPr>
          <p:nvPr>
            <p:ph type="body" idx="4294967295"/>
          </p:nvPr>
        </p:nvSpPr>
        <p:spPr>
          <a:xfrm>
            <a:off x="5486400" y="1828800"/>
            <a:ext cx="3922145" cy="4047225"/>
          </a:xfrm>
        </p:spPr>
        <p:txBody>
          <a:bodyPr>
            <a:normAutofit/>
          </a:bodyPr>
          <a:lstStyle/>
          <a:p>
            <a:pPr lvl="0"/>
            <a:r>
              <a:rPr lang="en-GB" sz="2800" dirty="0">
                <a:solidFill>
                  <a:schemeClr val="tx2"/>
                </a:solidFill>
                <a:latin typeface="Georgia"/>
                <a:cs typeface="Georgia"/>
              </a:rPr>
              <a:t>Conclusions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14560" y="1424534"/>
            <a:ext cx="8929692" cy="4552751"/>
          </a:xfrm>
        </p:spPr>
        <p:txBody>
          <a:bodyPr/>
          <a:lstStyle/>
          <a:p>
            <a:pPr marL="342900" lvl="0" indent="-342900">
              <a:lnSpc>
                <a:spcPct val="90000"/>
              </a:lnSpc>
              <a:buSzPct val="100000"/>
              <a:buFont typeface="Calibri Light"/>
              <a:buAutoNum type="arabicPeriod"/>
            </a:pPr>
            <a:r>
              <a:rPr lang="en-US" sz="1700"/>
              <a:t>Overall Pedestrians and Cyclists in the West Midlands are reasonably satisfied with their journeys on the SRN, however the majority travelled on the SRN in this area out of necessity rather than choice and preferred to seek out routes that had minimal interaction with the SRN where they could</a:t>
            </a:r>
          </a:p>
          <a:p>
            <a:pPr marL="342900" lvl="0" indent="-342900">
              <a:lnSpc>
                <a:spcPct val="90000"/>
              </a:lnSpc>
              <a:buSzPct val="100000"/>
              <a:buFont typeface="Calibri Light"/>
              <a:buAutoNum type="arabicPeriod"/>
            </a:pPr>
            <a:r>
              <a:rPr lang="en-US" sz="1700"/>
              <a:t>Both personal safety (e.g. injury) and perceived safety of the infrastructure (e.g. perception of how well maintained a bridge or crossing is) are key concerns for all three audiences in this area </a:t>
            </a:r>
          </a:p>
          <a:p>
            <a:pPr marL="342900" lvl="0" indent="-342900">
              <a:lnSpc>
                <a:spcPct val="90000"/>
              </a:lnSpc>
              <a:buSzPct val="100000"/>
              <a:buFont typeface="Calibri Light"/>
              <a:buAutoNum type="arabicPeriod"/>
            </a:pPr>
            <a:r>
              <a:rPr lang="en-US" sz="1700"/>
              <a:t>Feelings of safety can be fostered for cyclists, pedestrians and equestrians by creating dedicated (and complete) routes which keep them separate from the traffic resulting in a more relaxed and enjoyable experience</a:t>
            </a:r>
          </a:p>
          <a:p>
            <a:pPr marL="342900" lvl="0" indent="-342900">
              <a:lnSpc>
                <a:spcPct val="90000"/>
              </a:lnSpc>
              <a:buSzPct val="100000"/>
              <a:buFont typeface="Calibri Light"/>
              <a:buAutoNum type="arabicPeriod"/>
            </a:pPr>
            <a:r>
              <a:rPr lang="en-US" sz="1700"/>
              <a:t>Increased awareness that equestrians travel in this area is paramount for this audience and can be prioritised by creating signage to clearly indicate their presence on these roads</a:t>
            </a:r>
          </a:p>
          <a:p>
            <a:pPr marL="342900" lvl="0" indent="-342900">
              <a:lnSpc>
                <a:spcPct val="90000"/>
              </a:lnSpc>
              <a:buSzPct val="100000"/>
              <a:buFont typeface="Calibri Light"/>
              <a:buAutoNum type="arabicPeriod"/>
            </a:pPr>
            <a:r>
              <a:rPr lang="en-US" sz="1700"/>
              <a:t>Improved recognition (e.g. creating dedicated bridal paths) and route safety (e.g. higher railings on bridges) are key concerns for equestrians. They emphasised the need for educating motorists on shared responsibility and the serious impact of road accidents involving horses. </a:t>
            </a:r>
          </a:p>
          <a:p>
            <a:pPr lvl="0">
              <a:lnSpc>
                <a:spcPct val="90000"/>
              </a:lnSpc>
            </a:pPr>
            <a:endParaRPr lang="en-GB" sz="1400"/>
          </a:p>
        </p:txBody>
      </p:sp>
      <p:sp>
        <p:nvSpPr>
          <p:cNvPr id="3" name="Title 3"/>
          <p:cNvSpPr txBox="1">
            <a:spLocks noGrp="1"/>
          </p:cNvSpPr>
          <p:nvPr>
            <p:ph type="title"/>
          </p:nvPr>
        </p:nvSpPr>
        <p:spPr/>
        <p:txBody>
          <a:bodyPr/>
          <a:lstStyle/>
          <a:p>
            <a:pPr lvl="0"/>
            <a:r>
              <a:rPr lang="en-GB">
                <a:solidFill>
                  <a:srgbClr val="3B322D"/>
                </a:solidFill>
              </a:rPr>
              <a:t>Combined Quant and Qual Conclusions for Area 9 </a:t>
            </a:r>
          </a:p>
        </p:txBody>
      </p:sp>
      <p:sp>
        <p:nvSpPr>
          <p:cNvPr id="4" name="Slide Number Placeholder 3"/>
          <p:cNvSpPr>
            <a:spLocks noGrp="1"/>
          </p:cNvSpPr>
          <p:nvPr>
            <p:ph type="sldNum" sz="quarter" idx="4294967295"/>
          </p:nvPr>
        </p:nvSpPr>
        <p:spPr>
          <a:xfrm>
            <a:off x="9296400" y="6403347"/>
            <a:ext cx="942975" cy="259123"/>
          </a:xfrm>
          <a:prstGeom prst="rect">
            <a:avLst/>
          </a:prstGeom>
        </p:spPr>
        <p:txBody>
          <a:bodyPr/>
          <a:lstStyle/>
          <a:p>
            <a:pPr>
              <a:defRPr/>
            </a:pPr>
            <a:r>
              <a:rPr lang="en-US" dirty="0"/>
              <a:t> </a:t>
            </a:r>
            <a:r>
              <a:rPr lang="en-US" sz="1000" dirty="0"/>
              <a:t>73</a:t>
            </a:r>
            <a:endParaRPr lang="en-US" dirty="0"/>
          </a:p>
        </p:txBody>
      </p:sp>
    </p:spTree>
    <p:extLst>
      <p:ext uri="{BB962C8B-B14F-4D97-AF65-F5344CB8AC3E}">
        <p14:creationId xmlns:p14="http://schemas.microsoft.com/office/powerpoint/2010/main" val="613776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3522881" y="3242114"/>
            <a:ext cx="2673394" cy="3322316"/>
          </a:xfrm>
        </p:spPr>
        <p:txBody>
          <a:bodyPr/>
          <a:lstStyle/>
          <a:p>
            <a:pPr lvl="0">
              <a:lnSpc>
                <a:spcPct val="80000"/>
              </a:lnSpc>
            </a:pPr>
            <a:r>
              <a:rPr lang="en-GB" sz="1300">
                <a:solidFill>
                  <a:srgbClr val="000000"/>
                </a:solidFill>
              </a:rPr>
              <a:t>Pedestrians commonly cross the SRN out of necessity in a range of scenarios </a:t>
            </a:r>
          </a:p>
          <a:p>
            <a:pPr marL="285750" lvl="0" indent="-285750">
              <a:lnSpc>
                <a:spcPct val="80000"/>
              </a:lnSpc>
              <a:buSzPct val="100000"/>
              <a:buFont typeface="Arial" pitchFamily="34"/>
              <a:buChar char="•"/>
            </a:pPr>
            <a:r>
              <a:rPr lang="en-GB" sz="1300">
                <a:solidFill>
                  <a:srgbClr val="000000"/>
                </a:solidFill>
              </a:rPr>
              <a:t>In order to get to their final destination e.g. school, shops, friends house etc. </a:t>
            </a:r>
          </a:p>
          <a:p>
            <a:pPr marL="285750" lvl="0" indent="-285750">
              <a:lnSpc>
                <a:spcPct val="80000"/>
              </a:lnSpc>
              <a:buSzPct val="100000"/>
              <a:buFont typeface="Arial" pitchFamily="34"/>
              <a:buChar char="•"/>
            </a:pPr>
            <a:r>
              <a:rPr lang="en-GB" sz="1300">
                <a:solidFill>
                  <a:srgbClr val="000000"/>
                </a:solidFill>
              </a:rPr>
              <a:t>When walking for leisure and having to cross the SRN in order to continue </a:t>
            </a:r>
          </a:p>
          <a:p>
            <a:pPr lvl="0">
              <a:lnSpc>
                <a:spcPct val="80000"/>
              </a:lnSpc>
            </a:pPr>
            <a:r>
              <a:rPr lang="en-GB" sz="1300">
                <a:solidFill>
                  <a:srgbClr val="000000"/>
                </a:solidFill>
              </a:rPr>
              <a:t>Although the majority of pedestrians we spoke to were reasonably satisfied with their experience on the SRN, they would prefer to use byways or paths if these were available and ‘safe’ (referring to their own personal safety) </a:t>
            </a:r>
          </a:p>
        </p:txBody>
      </p:sp>
      <p:sp>
        <p:nvSpPr>
          <p:cNvPr id="3" name="Title 3"/>
          <p:cNvSpPr txBox="1">
            <a:spLocks noGrp="1"/>
          </p:cNvSpPr>
          <p:nvPr>
            <p:ph type="title"/>
          </p:nvPr>
        </p:nvSpPr>
        <p:spPr>
          <a:xfrm>
            <a:off x="514560" y="341665"/>
            <a:ext cx="8781842" cy="707882"/>
          </a:xfrm>
        </p:spPr>
        <p:txBody>
          <a:bodyPr/>
          <a:lstStyle/>
          <a:p>
            <a:pPr lvl="0"/>
            <a:r>
              <a:rPr lang="en-GB">
                <a:solidFill>
                  <a:srgbClr val="2F2824"/>
                </a:solidFill>
              </a:rPr>
              <a:t>Equestrians, Pedestrians and Cyclists would prefer not to use the SRN and would like more to be done to develop routes exclusively for their use </a:t>
            </a:r>
          </a:p>
        </p:txBody>
      </p:sp>
      <p:sp>
        <p:nvSpPr>
          <p:cNvPr id="4" name="Text Placeholder 4"/>
          <p:cNvSpPr txBox="1">
            <a:spLocks noGrp="1"/>
          </p:cNvSpPr>
          <p:nvPr>
            <p:ph type="body" idx="4294967295"/>
          </p:nvPr>
        </p:nvSpPr>
        <p:spPr>
          <a:xfrm>
            <a:off x="533396" y="1185446"/>
            <a:ext cx="8762996" cy="338556"/>
          </a:xfrm>
        </p:spPr>
        <p:txBody>
          <a:bodyPr/>
          <a:lstStyle/>
          <a:p>
            <a:pPr lvl="0"/>
            <a:r>
              <a:rPr lang="en-GB">
                <a:solidFill>
                  <a:srgbClr val="000000"/>
                </a:solidFill>
              </a:rPr>
              <a:t>Currently the majority of these road users use the SRN out of necessity rather than choice </a:t>
            </a:r>
          </a:p>
        </p:txBody>
      </p:sp>
      <p:sp>
        <p:nvSpPr>
          <p:cNvPr id="5" name="Text Placeholder 1"/>
          <p:cNvSpPr txBox="1"/>
          <p:nvPr/>
        </p:nvSpPr>
        <p:spPr>
          <a:xfrm>
            <a:off x="533396" y="3242114"/>
            <a:ext cx="2581817" cy="3158685"/>
          </a:xfrm>
          <a:prstGeom prst="rect">
            <a:avLst/>
          </a:prstGeom>
          <a:noFill/>
          <a:ln cap="flat">
            <a:noFill/>
          </a:ln>
        </p:spPr>
        <p:txBody>
          <a:bodyPr vert="horz" wrap="square" lIns="91440" tIns="45720" rIns="91440" bIns="45720" anchor="t" anchorCtr="0" compatLnSpc="1">
            <a:normAutofit/>
          </a:bodyPr>
          <a:lstStyle/>
          <a:p>
            <a:pPr defTabSz="457200">
              <a:spcBef>
                <a:spcPts val="600"/>
              </a:spcBef>
              <a:spcAft>
                <a:spcPts val="600"/>
              </a:spcAft>
              <a:defRPr sz="1800" b="0" i="0" u="none" strike="noStrike" kern="0" cap="none" spc="0" baseline="0">
                <a:solidFill>
                  <a:srgbClr val="000000"/>
                </a:solidFill>
                <a:uFillTx/>
              </a:defRPr>
            </a:pPr>
            <a:r>
              <a:rPr lang="en-GB" sz="1300">
                <a:solidFill>
                  <a:srgbClr val="000000"/>
                </a:solidFill>
                <a:latin typeface="Calibri Light"/>
                <a:ea typeface="ＭＳ Ｐゴシック"/>
                <a:cs typeface="Geneva"/>
              </a:rPr>
              <a:t>Of the three audiences cyclists were the most likely to actively want to use the SRN (although many would still prefer to have separate cycle ways) </a:t>
            </a:r>
          </a:p>
          <a:p>
            <a:pPr defTabSz="457200">
              <a:spcBef>
                <a:spcPts val="600"/>
              </a:spcBef>
              <a:spcAft>
                <a:spcPts val="600"/>
              </a:spcAft>
              <a:defRPr sz="1800" b="0" i="0" u="none" strike="noStrike" kern="0" cap="none" spc="0" baseline="0">
                <a:solidFill>
                  <a:srgbClr val="000000"/>
                </a:solidFill>
                <a:uFillTx/>
              </a:defRPr>
            </a:pPr>
            <a:r>
              <a:rPr lang="en-GB" sz="1300">
                <a:solidFill>
                  <a:srgbClr val="000000"/>
                </a:solidFill>
                <a:latin typeface="Calibri Light"/>
                <a:ea typeface="ＭＳ Ｐゴシック"/>
                <a:cs typeface="Geneva"/>
              </a:rPr>
              <a:t>This was due to the fact that they are more used to using smaller roads and so </a:t>
            </a:r>
            <a:r>
              <a:rPr lang="en-GB" sz="1300" kern="0">
                <a:solidFill>
                  <a:srgbClr val="000000"/>
                </a:solidFill>
                <a:latin typeface="Calibri Light"/>
                <a:ea typeface="ＭＳ Ｐゴシック"/>
                <a:cs typeface="Geneva"/>
              </a:rPr>
              <a:t>they</a:t>
            </a:r>
            <a:r>
              <a:rPr lang="en-GB" sz="1300">
                <a:solidFill>
                  <a:srgbClr val="000000"/>
                </a:solidFill>
                <a:latin typeface="Calibri Light"/>
                <a:ea typeface="ＭＳ Ｐゴシック"/>
                <a:cs typeface="Geneva"/>
              </a:rPr>
              <a:t> see their use of the SRN as an extension of this </a:t>
            </a:r>
          </a:p>
          <a:p>
            <a:pPr defTabSz="457200">
              <a:spcBef>
                <a:spcPts val="600"/>
              </a:spcBef>
              <a:spcAft>
                <a:spcPts val="600"/>
              </a:spcAft>
              <a:defRPr sz="1800" b="0" i="0" u="none" strike="noStrike" kern="0" cap="none" spc="0" baseline="0">
                <a:solidFill>
                  <a:srgbClr val="000000"/>
                </a:solidFill>
                <a:uFillTx/>
              </a:defRPr>
            </a:pPr>
            <a:r>
              <a:rPr lang="en-GB" sz="1300">
                <a:solidFill>
                  <a:srgbClr val="000000"/>
                </a:solidFill>
                <a:latin typeface="Calibri Light"/>
                <a:ea typeface="ＭＳ Ｐゴシック"/>
                <a:cs typeface="Geneva"/>
              </a:rPr>
              <a:t>However, they currently feel that they are not prioritised as users of the SRN and can find navigating certain areas challenging</a:t>
            </a:r>
          </a:p>
          <a:p>
            <a:pPr marL="285750" indent="-285750" defTabSz="457200">
              <a:spcBef>
                <a:spcPts val="600"/>
              </a:spcBef>
              <a:spcAft>
                <a:spcPts val="600"/>
              </a:spcAft>
              <a:buSzPct val="100000"/>
              <a:buFont typeface="Arial" pitchFamily="34"/>
              <a:buChar char="•"/>
              <a:defRPr sz="1800" b="0" i="0" u="none" strike="noStrike" kern="0" cap="none" spc="0" baseline="0">
                <a:solidFill>
                  <a:srgbClr val="000000"/>
                </a:solidFill>
                <a:uFillTx/>
              </a:defRPr>
            </a:pPr>
            <a:endParaRPr lang="en-GB" sz="1400">
              <a:solidFill>
                <a:srgbClr val="65757D"/>
              </a:solidFill>
              <a:latin typeface="Calibri Light"/>
              <a:ea typeface="ＭＳ Ｐゴシック"/>
              <a:cs typeface="Geneva"/>
            </a:endParaRPr>
          </a:p>
        </p:txBody>
      </p:sp>
      <p:sp>
        <p:nvSpPr>
          <p:cNvPr id="6" name="Text Placeholder 1"/>
          <p:cNvSpPr txBox="1"/>
          <p:nvPr/>
        </p:nvSpPr>
        <p:spPr>
          <a:xfrm>
            <a:off x="6800712" y="3242114"/>
            <a:ext cx="2581817" cy="3158685"/>
          </a:xfrm>
          <a:prstGeom prst="rect">
            <a:avLst/>
          </a:prstGeom>
          <a:noFill/>
          <a:ln cap="flat">
            <a:noFill/>
          </a:ln>
        </p:spPr>
        <p:txBody>
          <a:bodyPr vert="horz" wrap="square" lIns="91440" tIns="45720" rIns="91440" bIns="45720" anchor="t" anchorCtr="0" compatLnSpc="1">
            <a:normAutofit/>
          </a:bodyPr>
          <a:lstStyle/>
          <a:p>
            <a:pPr defTabSz="457200">
              <a:lnSpc>
                <a:spcPct val="90000"/>
              </a:lnSpc>
              <a:spcBef>
                <a:spcPts val="600"/>
              </a:spcBef>
              <a:spcAft>
                <a:spcPts val="600"/>
              </a:spcAft>
              <a:defRPr sz="1800" b="0" i="0" u="none" strike="noStrike" kern="0" cap="none" spc="0" baseline="0">
                <a:solidFill>
                  <a:srgbClr val="000000"/>
                </a:solidFill>
                <a:uFillTx/>
              </a:defRPr>
            </a:pPr>
            <a:r>
              <a:rPr lang="en-GB" sz="1300">
                <a:solidFill>
                  <a:srgbClr val="000000"/>
                </a:solidFill>
                <a:latin typeface="Calibri Light"/>
                <a:ea typeface="ＭＳ Ｐゴシック"/>
                <a:cs typeface="Geneva"/>
              </a:rPr>
              <a:t>Equestrians are the least likely of our audiences to actively ‘want’ to use the SRN and only do out of necessity in circumstances such as </a:t>
            </a:r>
          </a:p>
          <a:p>
            <a:pPr marL="285750" indent="-285750" defTabSz="457200">
              <a:lnSpc>
                <a:spcPct val="90000"/>
              </a:lnSpc>
              <a:spcBef>
                <a:spcPts val="600"/>
              </a:spcBef>
              <a:spcAft>
                <a:spcPts val="600"/>
              </a:spcAft>
              <a:buSzPct val="100000"/>
              <a:buFont typeface="Arial" pitchFamily="34"/>
              <a:buChar char="•"/>
              <a:defRPr sz="1800" b="0" i="0" u="none" strike="noStrike" kern="0" cap="none" spc="0" baseline="0">
                <a:solidFill>
                  <a:srgbClr val="000000"/>
                </a:solidFill>
                <a:uFillTx/>
              </a:defRPr>
            </a:pPr>
            <a:r>
              <a:rPr lang="en-GB" sz="1300">
                <a:solidFill>
                  <a:srgbClr val="000000"/>
                </a:solidFill>
                <a:latin typeface="Calibri Light"/>
                <a:ea typeface="ＭＳ Ｐゴシック"/>
                <a:cs typeface="Geneva"/>
              </a:rPr>
              <a:t>Their horse needs to be ridden on a harder surface to stay healthy </a:t>
            </a:r>
          </a:p>
          <a:p>
            <a:pPr marL="285750" indent="-285750" defTabSz="457200">
              <a:lnSpc>
                <a:spcPct val="90000"/>
              </a:lnSpc>
              <a:spcBef>
                <a:spcPts val="600"/>
              </a:spcBef>
              <a:spcAft>
                <a:spcPts val="600"/>
              </a:spcAft>
              <a:buSzPct val="100000"/>
              <a:buFont typeface="Arial" pitchFamily="34"/>
              <a:buChar char="•"/>
              <a:defRPr sz="1800" b="0" i="0" u="none" strike="noStrike" kern="0" cap="none" spc="0" baseline="0">
                <a:solidFill>
                  <a:srgbClr val="000000"/>
                </a:solidFill>
                <a:uFillTx/>
              </a:defRPr>
            </a:pPr>
            <a:r>
              <a:rPr lang="en-GB" sz="1300">
                <a:solidFill>
                  <a:srgbClr val="000000"/>
                </a:solidFill>
                <a:latin typeface="Calibri Light"/>
                <a:ea typeface="ＭＳ Ｐゴシック"/>
                <a:cs typeface="Geneva"/>
              </a:rPr>
              <a:t>They need to cross the SRN to get to a known area for horse riding</a:t>
            </a:r>
          </a:p>
          <a:p>
            <a:pPr defTabSz="457200">
              <a:lnSpc>
                <a:spcPct val="90000"/>
              </a:lnSpc>
              <a:spcBef>
                <a:spcPts val="600"/>
              </a:spcBef>
              <a:spcAft>
                <a:spcPts val="600"/>
              </a:spcAft>
              <a:defRPr sz="1800" b="0" i="0" u="none" strike="noStrike" kern="0" cap="none" spc="0" baseline="0">
                <a:solidFill>
                  <a:srgbClr val="000000"/>
                </a:solidFill>
                <a:uFillTx/>
              </a:defRPr>
            </a:pPr>
            <a:r>
              <a:rPr lang="en-GB" sz="1300">
                <a:solidFill>
                  <a:srgbClr val="000000"/>
                </a:solidFill>
                <a:latin typeface="Calibri Light"/>
                <a:ea typeface="ＭＳ Ｐゴシック"/>
                <a:cs typeface="Geneva"/>
              </a:rPr>
              <a:t>Ultimately, equestrians would always prefer to use bridleways rather than the SRN</a:t>
            </a:r>
          </a:p>
          <a:p>
            <a:pPr defTabSz="457200">
              <a:lnSpc>
                <a:spcPct val="90000"/>
              </a:lnSpc>
              <a:spcBef>
                <a:spcPts val="600"/>
              </a:spcBef>
              <a:spcAft>
                <a:spcPts val="600"/>
              </a:spcAft>
              <a:defRPr sz="1800" b="0" i="0" u="none" strike="noStrike" kern="0" cap="none" spc="0" baseline="0">
                <a:solidFill>
                  <a:srgbClr val="000000"/>
                </a:solidFill>
                <a:uFillTx/>
              </a:defRPr>
            </a:pPr>
            <a:endParaRPr lang="en-GB" sz="1300">
              <a:solidFill>
                <a:srgbClr val="000000"/>
              </a:solidFill>
              <a:latin typeface="Calibri Light"/>
              <a:ea typeface="ＭＳ Ｐゴシック"/>
              <a:cs typeface="Geneva"/>
            </a:endParaRPr>
          </a:p>
        </p:txBody>
      </p:sp>
      <p:pic>
        <p:nvPicPr>
          <p:cNvPr id="7" name="Picture 56"/>
          <p:cNvPicPr>
            <a:picLocks noChangeAspect="1"/>
          </p:cNvPicPr>
          <p:nvPr/>
        </p:nvPicPr>
        <p:blipFill>
          <a:blip r:embed="rId2"/>
          <a:stretch>
            <a:fillRect/>
          </a:stretch>
        </p:blipFill>
        <p:spPr>
          <a:xfrm>
            <a:off x="7253633" y="1659901"/>
            <a:ext cx="1479855" cy="1473921"/>
          </a:xfrm>
          <a:prstGeom prst="rect">
            <a:avLst/>
          </a:prstGeom>
          <a:noFill/>
          <a:ln cap="flat">
            <a:noFill/>
          </a:ln>
        </p:spPr>
      </p:pic>
      <p:pic>
        <p:nvPicPr>
          <p:cNvPr id="8" name="Picture 53"/>
          <p:cNvPicPr>
            <a:picLocks noChangeAspect="1"/>
          </p:cNvPicPr>
          <p:nvPr/>
        </p:nvPicPr>
        <p:blipFill>
          <a:blip r:embed="rId3"/>
          <a:stretch>
            <a:fillRect/>
          </a:stretch>
        </p:blipFill>
        <p:spPr>
          <a:xfrm>
            <a:off x="4066099" y="1653966"/>
            <a:ext cx="1479855" cy="1479855"/>
          </a:xfrm>
          <a:prstGeom prst="rect">
            <a:avLst/>
          </a:prstGeom>
          <a:noFill/>
          <a:ln cap="flat">
            <a:noFill/>
          </a:ln>
        </p:spPr>
      </p:pic>
      <p:pic>
        <p:nvPicPr>
          <p:cNvPr id="9" name="Picture 59"/>
          <p:cNvPicPr>
            <a:picLocks noChangeAspect="1"/>
          </p:cNvPicPr>
          <p:nvPr/>
        </p:nvPicPr>
        <p:blipFill>
          <a:blip r:embed="rId4"/>
          <a:stretch>
            <a:fillRect/>
          </a:stretch>
        </p:blipFill>
        <p:spPr>
          <a:xfrm>
            <a:off x="868981" y="1652293"/>
            <a:ext cx="1461531" cy="1461531"/>
          </a:xfrm>
          <a:prstGeom prst="rect">
            <a:avLst/>
          </a:prstGeom>
          <a:noFill/>
          <a:ln cap="flat">
            <a:noFill/>
          </a:ln>
        </p:spPr>
      </p:pic>
      <p:sp>
        <p:nvSpPr>
          <p:cNvPr id="10" name="Slide Number Placeholder 3"/>
          <p:cNvSpPr txBox="1"/>
          <p:nvPr/>
        </p:nvSpPr>
        <p:spPr>
          <a:xfrm>
            <a:off x="9296403" y="6403351"/>
            <a:ext cx="942975" cy="259122"/>
          </a:xfrm>
          <a:prstGeom prst="rect">
            <a:avLst/>
          </a:prstGeom>
          <a:noFill/>
          <a:ln cap="flat">
            <a:noFill/>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000" dirty="0">
                <a:solidFill>
                  <a:srgbClr val="000000"/>
                </a:solidFill>
                <a:latin typeface="Calibri Light"/>
              </a:rPr>
              <a:t> 8</a:t>
            </a:r>
          </a:p>
        </p:txBody>
      </p:sp>
    </p:spTree>
    <p:extLst>
      <p:ext uri="{BB962C8B-B14F-4D97-AF65-F5344CB8AC3E}">
        <p14:creationId xmlns:p14="http://schemas.microsoft.com/office/powerpoint/2010/main" val="580642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lstStyle/>
          <a:p>
            <a:pPr lvl="0"/>
            <a:r>
              <a:rPr lang="en-GB"/>
              <a:t>Transport Focus</a:t>
            </a:r>
          </a:p>
        </p:txBody>
      </p:sp>
      <p:sp>
        <p:nvSpPr>
          <p:cNvPr id="3" name="Text Placeholder 5"/>
          <p:cNvSpPr txBox="1">
            <a:spLocks noGrp="1"/>
          </p:cNvSpPr>
          <p:nvPr>
            <p:ph type="body" idx="4294967295"/>
          </p:nvPr>
        </p:nvSpPr>
        <p:spPr>
          <a:xfrm>
            <a:off x="535664" y="2203850"/>
            <a:ext cx="8913132" cy="615555"/>
          </a:xfrm>
        </p:spPr>
        <p:txBody>
          <a:bodyPr lIns="0" rIns="0" anchor="b">
            <a:spAutoFit/>
          </a:bodyPr>
          <a:lstStyle/>
          <a:p>
            <a:pPr marL="71999" lvl="0">
              <a:spcBef>
                <a:spcPts val="1200"/>
              </a:spcBef>
            </a:pPr>
            <a:r>
              <a:rPr lang="en-GB" sz="3400">
                <a:solidFill>
                  <a:srgbClr val="FFFFFF"/>
                </a:solidFill>
                <a:latin typeface="Georgia"/>
              </a:rPr>
              <a:t>Cyclists </a:t>
            </a:r>
          </a:p>
        </p:txBody>
      </p:sp>
      <p:pic>
        <p:nvPicPr>
          <p:cNvPr id="4" name="Picture 6" descr="Related image"/>
          <p:cNvPicPr>
            <a:picLocks noChangeAspect="1"/>
          </p:cNvPicPr>
          <p:nvPr/>
        </p:nvPicPr>
        <p:blipFill>
          <a:blip r:embed="rId2"/>
          <a:srcRect/>
          <a:stretch>
            <a:fillRect/>
          </a:stretch>
        </p:blipFill>
        <p:spPr>
          <a:xfrm>
            <a:off x="7833317" y="5982946"/>
            <a:ext cx="1872206" cy="680953"/>
          </a:xfrm>
          <a:prstGeom prst="rect">
            <a:avLst/>
          </a:prstGeom>
          <a:noFill/>
          <a:ln cap="flat">
            <a:noFill/>
          </a:ln>
        </p:spPr>
      </p:pic>
    </p:spTree>
    <p:extLst>
      <p:ext uri="{BB962C8B-B14F-4D97-AF65-F5344CB8AC3E}">
        <p14:creationId xmlns:p14="http://schemas.microsoft.com/office/powerpoint/2010/main" val="677765221"/>
      </p:ext>
    </p:extLst>
  </p:cSld>
  <p:clrMapOvr>
    <a:masterClrMapping/>
  </p:clrMapOvr>
</p:sld>
</file>

<file path=ppt/theme/theme1.xml><?xml version="1.0" encoding="utf-8"?>
<a:theme xmlns:a="http://schemas.openxmlformats.org/drawingml/2006/main" name="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6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Reputation and Strategy templat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Georgia"/>
        <a:ea typeface=""/>
        <a:cs typeface=""/>
      </a:majorFont>
      <a:minorFont>
        <a:latin typeface="Calibri Light"/>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85750" indent="-285750">
          <a:buClr>
            <a:schemeClr val="tx1"/>
          </a:buClr>
          <a:buFont typeface="Calibri Light" panose="020F0302020204030204" pitchFamily="34" charset="0"/>
          <a:buChar char="―"/>
          <a:defRPr sz="1400" dirty="0" smtClean="0">
            <a:solidFill>
              <a:schemeClr val="bg2">
                <a:lumMod val="25000"/>
              </a:schemeClr>
            </a:solidFill>
            <a:latin typeface="+mn-lt"/>
          </a:defRPr>
        </a:defPPr>
      </a:lstStyle>
    </a:txDef>
  </a:objectDefaults>
  <a:extraClrSchemeLst/>
  <a:extLst>
    <a:ext uri="{05A4C25C-085E-4340-85A3-A5531E510DB2}">
      <thm15:themeFamily xmlns:thm15="http://schemas.microsoft.com/office/thememl/2012/main" name="BUSINESS &amp; CONSUMER INSIGHT FINAL UPDATE" id="{F06FC83C-82C7-43A8-A353-091C50502F64}" vid="{B5511A39-0D31-44D1-A9AC-1A682547B994}"/>
    </a:ext>
  </a:extLst>
</a:theme>
</file>

<file path=ppt/theme/theme6.xml><?xml version="1.0" encoding="utf-8"?>
<a:theme xmlns:a="http://schemas.openxmlformats.org/drawingml/2006/main" name="9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Reputation and Strategy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ject_x0020_Activity xmlns="a01569e0-9814-4ad1-aeab-7e098fcacace">Administration</Project_x0020_Activ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88EB16ECD09742A7DAE072FB7E0505" ma:contentTypeVersion="9" ma:contentTypeDescription="Create a new document." ma:contentTypeScope="" ma:versionID="3ae3d933e2af7e04aa17eebd5d4f9631">
  <xsd:schema xmlns:xsd="http://www.w3.org/2001/XMLSchema" xmlns:xs="http://www.w3.org/2001/XMLSchema" xmlns:p="http://schemas.microsoft.com/office/2006/metadata/properties" xmlns:ns2="a01569e0-9814-4ad1-aeab-7e098fcacace" targetNamespace="http://schemas.microsoft.com/office/2006/metadata/properties" ma:root="true" ma:fieldsID="211216dd26b4d7f89d7aa539f05f3ce1" ns2:_="">
    <xsd:import namespace="a01569e0-9814-4ad1-aeab-7e098fcacace"/>
    <xsd:element name="properties">
      <xsd:complexType>
        <xsd:sequence>
          <xsd:element name="documentManagement">
            <xsd:complexType>
              <xsd:all>
                <xsd:element ref="ns2:Project_x0020_Activity"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569e0-9814-4ad1-aeab-7e098fcacace" elementFormDefault="qualified">
    <xsd:import namespace="http://schemas.microsoft.com/office/2006/documentManagement/types"/>
    <xsd:import namespace="http://schemas.microsoft.com/office/infopath/2007/PartnerControls"/>
    <xsd:element name="Project_x0020_Activity" ma:index="8" nillable="true" ma:displayName="Project Activity" ma:default="Administration" ma:format="Dropdown" ma:internalName="Project_x0020_Activity" ma:readOnly="false">
      <xsd:simpleType>
        <xsd:restriction base="dms:Choice">
          <xsd:enumeration value="Administration"/>
          <xsd:enumeration value="Procurement"/>
          <xsd:enumeration value="Fieldwork"/>
          <xsd:enumeration value="Report, Presentation &amp; Briefing"/>
          <xsd:enumeration value="Set up"/>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3D184D-0802-4A00-90FC-A1029363E621}">
  <ds:schemaRefs>
    <ds:schemaRef ds:uri="http://schemas.microsoft.com/sharepoint/v3/contenttype/forms"/>
  </ds:schemaRefs>
</ds:datastoreItem>
</file>

<file path=customXml/itemProps2.xml><?xml version="1.0" encoding="utf-8"?>
<ds:datastoreItem xmlns:ds="http://schemas.openxmlformats.org/officeDocument/2006/customXml" ds:itemID="{D7A0EE3B-E7F1-4C81-840F-E6F6A1B6B2A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01569e0-9814-4ad1-aeab-7e098fcacace"/>
    <ds:schemaRef ds:uri="http://www.w3.org/XML/1998/namespace"/>
    <ds:schemaRef ds:uri="http://purl.org/dc/dcmitype/"/>
  </ds:schemaRefs>
</ds:datastoreItem>
</file>

<file path=customXml/itemProps3.xml><?xml version="1.0" encoding="utf-8"?>
<ds:datastoreItem xmlns:ds="http://schemas.openxmlformats.org/officeDocument/2006/customXml" ds:itemID="{FB5B31A7-B30F-42FA-BB76-487EEE5372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569e0-9814-4ad1-aeab-7e098fcac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BCI%20PowerPoint%20Template</Template>
  <TotalTime>1617</TotalTime>
  <Words>9086</Words>
  <Application>Microsoft Office PowerPoint</Application>
  <PresentationFormat>A4 Paper (210x297 mm)</PresentationFormat>
  <Paragraphs>988</Paragraphs>
  <Slides>74</Slides>
  <Notes>20</Notes>
  <HiddenSlides>0</HiddenSlides>
  <MMClips>2</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74</vt:i4>
      </vt:variant>
    </vt:vector>
  </HeadingPairs>
  <TitlesOfParts>
    <vt:vector size="95" baseType="lpstr">
      <vt:lpstr>Arial</vt:lpstr>
      <vt:lpstr>Calibri</vt:lpstr>
      <vt:lpstr>Calibri Light</vt:lpstr>
      <vt:lpstr>Century Gothic</vt:lpstr>
      <vt:lpstr>Garamond</vt:lpstr>
      <vt:lpstr>Georgia</vt:lpstr>
      <vt:lpstr>Verdana</vt:lpstr>
      <vt:lpstr>Wingdings</vt:lpstr>
      <vt:lpstr>Reputation and Strategy template</vt:lpstr>
      <vt:lpstr>1_Reputation and Strategy template</vt:lpstr>
      <vt:lpstr>3_Reputation and Strategy template</vt:lpstr>
      <vt:lpstr>5_Reputation and Strategy template</vt:lpstr>
      <vt:lpstr>4_Reputation and Strategy template</vt:lpstr>
      <vt:lpstr>9_Reputation and Strategy template</vt:lpstr>
      <vt:lpstr>10_Reputation and Strategy template</vt:lpstr>
      <vt:lpstr>11_Reputation and Strategy template</vt:lpstr>
      <vt:lpstr>6_Reputation and Strategy template</vt:lpstr>
      <vt:lpstr>12_Reputation and Strategy template</vt:lpstr>
      <vt:lpstr>13_Reputation and Strategy template</vt:lpstr>
      <vt:lpstr>2_Reputation and Strategy template</vt:lpstr>
      <vt:lpstr>16_Reputation and Strategy template</vt:lpstr>
      <vt:lpstr>Transport Focus </vt:lpstr>
      <vt:lpstr>Agenda</vt:lpstr>
      <vt:lpstr>Background and Approach</vt:lpstr>
      <vt:lpstr>Quantitative Questionnaire Flow (12 min average length)</vt:lpstr>
      <vt:lpstr>Qualitative Methodology</vt:lpstr>
      <vt:lpstr>Transport Focus</vt:lpstr>
      <vt:lpstr>Audience hierarchy of principle concerns when using the SRN </vt:lpstr>
      <vt:lpstr>Equestrians, Pedestrians and Cyclists would prefer not to use the SRN and would like more to be done to develop routes exclusively for their use </vt:lpstr>
      <vt:lpstr>Transport Focus</vt:lpstr>
      <vt:lpstr>Cyclists are mostly concerned with route accessibility and road quality </vt:lpstr>
      <vt:lpstr>Using the SRN as a cyclist </vt:lpstr>
      <vt:lpstr>Expectations of improvements</vt:lpstr>
      <vt:lpstr>Transport Focus</vt:lpstr>
      <vt:lpstr>Pedestrians care most about their own personal safety and pavement surfaces  </vt:lpstr>
      <vt:lpstr>Using the SRN as a pedestrian</vt:lpstr>
      <vt:lpstr>Expectations of improvements</vt:lpstr>
      <vt:lpstr>Transport Focus</vt:lpstr>
      <vt:lpstr>Priorities for Equestrians </vt:lpstr>
      <vt:lpstr>Equestrians would like other SRN users to be made more aware of their presence </vt:lpstr>
      <vt:lpstr>Using the SRN as an Equestrian </vt:lpstr>
      <vt:lpstr>Expectations of improvements</vt:lpstr>
      <vt:lpstr>Transport Focus</vt:lpstr>
      <vt:lpstr>Respondent Profile [I]</vt:lpstr>
      <vt:lpstr>Respondent Profile [II]</vt:lpstr>
      <vt:lpstr>Around 7 in 10 cyclists and pedestrians are satisfied with their experience on the part of the journey that interacts with the SRN. Cyclists who travel ‘on’ the SRN are significantly less satisfied than traveling ‘alongside/crossed’</vt:lpstr>
      <vt:lpstr>Having a relaxing/enjoyable route that is well maintained and safe is key for overall satisfaction of both cyclists and pedestrians. Minimal traffic is a more important issue for cyclists than pedestrians</vt:lpstr>
      <vt:lpstr>Top three mentions for overall satisfaction refer to the route being relaxing, well maintained &amp; clean and enjoyable to be outside</vt:lpstr>
      <vt:lpstr>Top three mentions for overall dissatisfaction refer to a lack of satisfactory provisions on the path, poorly maintained route and feeling unsafe</vt:lpstr>
      <vt:lpstr>Cyclists are more likely to continue using the route compared to pedestrians. Those the travel ‘on’ the SRN are most likely to continue using the route</vt:lpstr>
      <vt:lpstr>When asked to rate aspects of the journey, cyclists and pedestrians needs differ somewhat, with pedestrians far more satisfied with the availability and accessing of paths, but less satisfied with the lighting</vt:lpstr>
      <vt:lpstr>Just over a quarter of cyclists &amp; pedestrians record having hotspots on the part of the journey that interacts with the SRN. Significantly more cyclists than pedestrians experienced problematic hotspots</vt:lpstr>
      <vt:lpstr>Pain points for cyclists and pedestrians differ somewhat; key pain point for cyclists is the quality of cycle path, where as for pedestrians the key issue relates to availability of path</vt:lpstr>
      <vt:lpstr>Cyclists feel significantly more unsafe than pedestrians on their journey. This is predominantly owing to the speed and proximity of traffic</vt:lpstr>
      <vt:lpstr>The most common suggestions for improvement for both cyclists and pedestrians are to improve or create more cycle lanes, better lighting &amp; more crossings</vt:lpstr>
      <vt:lpstr>Respondents mentioned their satisfaction with the roads being clean and tidy, and trees being well trimmed providing good visibility </vt:lpstr>
      <vt:lpstr>Transport Focus</vt:lpstr>
      <vt:lpstr>Qualitative Case Studies for the West Midlands (Area 9)</vt:lpstr>
      <vt:lpstr>Area 9</vt:lpstr>
      <vt:lpstr>Personal safety is the key concern for all audiences in this area. Recommended improvements include increased cycle paths, pedestrian crossings and bridal paths </vt:lpstr>
      <vt:lpstr>Area 9  Sub Area M54</vt:lpstr>
      <vt:lpstr>M54 - Map</vt:lpstr>
      <vt:lpstr>PowerPoint Presentation</vt:lpstr>
      <vt:lpstr>M54 2 Small Roundabouts Near Coven - Point 1 </vt:lpstr>
      <vt:lpstr>M54 2 Small Roundabouts Near Coven – Point 2 </vt:lpstr>
      <vt:lpstr>M54 2 Small Roundabouts Near Coven – Point 3 </vt:lpstr>
      <vt:lpstr>PowerPoint Presentation</vt:lpstr>
      <vt:lpstr>M54 Junction 2 – Point 1 </vt:lpstr>
      <vt:lpstr>M54 Junction 2 – Point 2 </vt:lpstr>
      <vt:lpstr>M54 Junction 2– Point 3</vt:lpstr>
      <vt:lpstr>PowerPoint Presentation</vt:lpstr>
      <vt:lpstr>M54 Junction 1 – Point 1 </vt:lpstr>
      <vt:lpstr>M54 Junction 1 – Point 2 </vt:lpstr>
      <vt:lpstr>M54 Junction 1– Point 3 </vt:lpstr>
      <vt:lpstr>PowerPoint Presentation</vt:lpstr>
      <vt:lpstr>M54 Lawn Lane– Point 1 </vt:lpstr>
      <vt:lpstr>M54 Lawn Lane – Point 2  </vt:lpstr>
      <vt:lpstr>M54 Lawn Lane – Point 3 </vt:lpstr>
      <vt:lpstr>Area 9  Sub Area A5</vt:lpstr>
      <vt:lpstr>A5 - Map</vt:lpstr>
      <vt:lpstr>PowerPoint Presentation</vt:lpstr>
      <vt:lpstr>A5 Roundabout over or under the M6– Point 1 </vt:lpstr>
      <vt:lpstr>A5 Roundabout over or under the M6 – Point 2 </vt:lpstr>
      <vt:lpstr>A5 Roundabout over or under the M6– Point 3 </vt:lpstr>
      <vt:lpstr>PowerPoint Presentation</vt:lpstr>
      <vt:lpstr>A5 Bridge over the M6 &amp; A5 Road Point 1</vt:lpstr>
      <vt:lpstr>A5 Bridge over the M6 &amp; A5 Road– Point 2</vt:lpstr>
      <vt:lpstr>A5 Bridge over the M6 &amp; A5 Road - Point 3 </vt:lpstr>
      <vt:lpstr>PowerPoint Presentation</vt:lpstr>
      <vt:lpstr>A5 Roundabout – Point 1 </vt:lpstr>
      <vt:lpstr>A5 Roundabout – Point 2 </vt:lpstr>
      <vt:lpstr>A5 Roundabout – Point 3 </vt:lpstr>
      <vt:lpstr>West Midlands (Area 9)</vt:lpstr>
      <vt:lpstr>Combined Quant and Qual Conclusions for Area 9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Shaw</dc:creator>
  <cp:lastModifiedBy>Stuart Edwards</cp:lastModifiedBy>
  <cp:revision>55</cp:revision>
  <cp:lastPrinted>2019-05-01T17:09:25Z</cp:lastPrinted>
  <dcterms:created xsi:type="dcterms:W3CDTF">2019-04-12T15:04:07Z</dcterms:created>
  <dcterms:modified xsi:type="dcterms:W3CDTF">2019-06-26T12:01:49Z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art">
    <vt:lpwstr>Yes</vt:lpwstr>
  </property>
  <property fmtid="{D5CDD505-2E9C-101B-9397-08002B2CF9AE}" pid="3" name="slidenumber">
    <vt:lpwstr>Yes</vt:lpwstr>
  </property>
  <property fmtid="{D5CDD505-2E9C-101B-9397-08002B2CF9AE}" pid="4" name="ContentTypeId">
    <vt:lpwstr>0x0101000788EB16ECD09742A7DAE072FB7E0505</vt:lpwstr>
  </property>
</Properties>
</file>